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389" r:id="rId4"/>
    <p:sldId id="390" r:id="rId5"/>
    <p:sldId id="378" r:id="rId6"/>
    <p:sldId id="387" r:id="rId7"/>
    <p:sldId id="386" r:id="rId8"/>
    <p:sldId id="379" r:id="rId9"/>
    <p:sldId id="381" r:id="rId10"/>
    <p:sldId id="382" r:id="rId11"/>
    <p:sldId id="408" r:id="rId12"/>
    <p:sldId id="391" r:id="rId13"/>
    <p:sldId id="414" r:id="rId14"/>
    <p:sldId id="392" r:id="rId15"/>
    <p:sldId id="400" r:id="rId16"/>
    <p:sldId id="393" r:id="rId17"/>
    <p:sldId id="401" r:id="rId18"/>
    <p:sldId id="394" r:id="rId19"/>
    <p:sldId id="402" r:id="rId20"/>
    <p:sldId id="403" r:id="rId21"/>
    <p:sldId id="395" r:id="rId22"/>
    <p:sldId id="404" r:id="rId23"/>
    <p:sldId id="397" r:id="rId24"/>
    <p:sldId id="398" r:id="rId25"/>
    <p:sldId id="411" r:id="rId26"/>
    <p:sldId id="405" r:id="rId27"/>
    <p:sldId id="406" r:id="rId28"/>
    <p:sldId id="396" r:id="rId29"/>
    <p:sldId id="409" r:id="rId30"/>
    <p:sldId id="407" r:id="rId31"/>
    <p:sldId id="410" r:id="rId32"/>
    <p:sldId id="413" r:id="rId33"/>
    <p:sldId id="412" r:id="rId34"/>
    <p:sldId id="328" r:id="rId35"/>
    <p:sldId id="415" r:id="rId36"/>
    <p:sldId id="416" r:id="rId37"/>
    <p:sldId id="417" r:id="rId38"/>
    <p:sldId id="420" r:id="rId39"/>
    <p:sldId id="418" r:id="rId40"/>
    <p:sldId id="419" r:id="rId41"/>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29" autoAdjust="0"/>
    <p:restoredTop sz="94660"/>
  </p:normalViewPr>
  <p:slideViewPr>
    <p:cSldViewPr snapToGrid="0">
      <p:cViewPr varScale="1">
        <p:scale>
          <a:sx n="74" d="100"/>
          <a:sy n="74" d="100"/>
        </p:scale>
        <p:origin x="4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DD698E3-F4D1-47BF-9A4E-1A30983C1171}" type="datetimeFigureOut">
              <a:rPr lang="es-419" smtClean="0"/>
              <a:t>17/10/2023</a:t>
            </a:fld>
            <a:endParaRPr lang="es-419"/>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419"/>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DA8B17B-946B-41D3-B4E1-96B8A676A116}" type="slidenum">
              <a:rPr lang="es-419" smtClean="0"/>
              <a:t>‹Nº›</a:t>
            </a:fld>
            <a:endParaRPr lang="es-419"/>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61827156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D698E3-F4D1-47BF-9A4E-1A30983C1171}" type="datetimeFigureOut">
              <a:rPr lang="es-419" smtClean="0"/>
              <a:t>17/10/2023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DA8B17B-946B-41D3-B4E1-96B8A676A116}" type="slidenum">
              <a:rPr lang="es-419" smtClean="0"/>
              <a:t>‹Nº›</a:t>
            </a:fld>
            <a:endParaRPr lang="es-419"/>
          </a:p>
        </p:txBody>
      </p:sp>
    </p:spTree>
    <p:extLst>
      <p:ext uri="{BB962C8B-B14F-4D97-AF65-F5344CB8AC3E}">
        <p14:creationId xmlns:p14="http://schemas.microsoft.com/office/powerpoint/2010/main" val="1296346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D698E3-F4D1-47BF-9A4E-1A30983C1171}" type="datetimeFigureOut">
              <a:rPr lang="es-419" smtClean="0"/>
              <a:t>17/10/2023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DA8B17B-946B-41D3-B4E1-96B8A676A116}" type="slidenum">
              <a:rPr lang="es-419" smtClean="0"/>
              <a:t>‹Nº›</a:t>
            </a:fld>
            <a:endParaRPr lang="es-419"/>
          </a:p>
        </p:txBody>
      </p:sp>
    </p:spTree>
    <p:extLst>
      <p:ext uri="{BB962C8B-B14F-4D97-AF65-F5344CB8AC3E}">
        <p14:creationId xmlns:p14="http://schemas.microsoft.com/office/powerpoint/2010/main" val="2245355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DD698E3-F4D1-47BF-9A4E-1A30983C1171}" type="datetimeFigureOut">
              <a:rPr lang="es-419" smtClean="0">
                <a:solidFill>
                  <a:srgbClr val="17406D"/>
                </a:solidFill>
              </a:rPr>
              <a:pPr/>
              <a:t>17/10/2023</a:t>
            </a:fld>
            <a:endParaRPr lang="es-419">
              <a:solidFill>
                <a:srgbClr val="17406D"/>
              </a:solidFill>
            </a:endParaRP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419">
              <a:solidFill>
                <a:srgbClr val="17406D"/>
              </a:solidFill>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DA8B17B-946B-41D3-B4E1-96B8A676A116}" type="slidenum">
              <a:rPr lang="es-419" smtClean="0">
                <a:solidFill>
                  <a:srgbClr val="17406D"/>
                </a:solidFill>
              </a:rPr>
              <a:pPr/>
              <a:t>‹Nº›</a:t>
            </a:fld>
            <a:endParaRPr lang="es-419">
              <a:solidFill>
                <a:srgbClr val="17406D"/>
              </a:solidFill>
            </a:endParaRP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6278906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D698E3-F4D1-47BF-9A4E-1A30983C1171}" type="datetimeFigureOut">
              <a:rPr lang="es-419" smtClean="0">
                <a:solidFill>
                  <a:srgbClr val="17406D"/>
                </a:solidFill>
              </a:rPr>
              <a:pPr/>
              <a:t>17/10/2023</a:t>
            </a:fld>
            <a:endParaRPr lang="es-419">
              <a:solidFill>
                <a:srgbClr val="17406D"/>
              </a:solidFill>
            </a:endParaRPr>
          </a:p>
        </p:txBody>
      </p:sp>
      <p:sp>
        <p:nvSpPr>
          <p:cNvPr id="5" name="Footer Placeholder 4"/>
          <p:cNvSpPr>
            <a:spLocks noGrp="1"/>
          </p:cNvSpPr>
          <p:nvPr>
            <p:ph type="ftr" sz="quarter" idx="11"/>
          </p:nvPr>
        </p:nvSpPr>
        <p:spPr/>
        <p:txBody>
          <a:bodyPr/>
          <a:lstStyle/>
          <a:p>
            <a:endParaRPr lang="es-419">
              <a:solidFill>
                <a:srgbClr val="17406D"/>
              </a:solidFill>
            </a:endParaRPr>
          </a:p>
        </p:txBody>
      </p:sp>
      <p:sp>
        <p:nvSpPr>
          <p:cNvPr id="6" name="Slide Number Placeholder 5"/>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261539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DD698E3-F4D1-47BF-9A4E-1A30983C1171}" type="datetimeFigureOut">
              <a:rPr lang="es-419" smtClean="0">
                <a:solidFill>
                  <a:srgbClr val="DBEFF9"/>
                </a:solidFill>
              </a:rPr>
              <a:pPr/>
              <a:t>17/10/2023</a:t>
            </a:fld>
            <a:endParaRPr lang="es-419">
              <a:solidFill>
                <a:srgbClr val="DBEFF9"/>
              </a:solidFill>
            </a:endParaRP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419">
              <a:solidFill>
                <a:srgbClr val="DBEFF9"/>
              </a:solidFill>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DA8B17B-946B-41D3-B4E1-96B8A676A116}" type="slidenum">
              <a:rPr lang="es-419" smtClean="0">
                <a:solidFill>
                  <a:srgbClr val="DBEFF9"/>
                </a:solidFill>
              </a:rPr>
              <a:pPr/>
              <a:t>‹Nº›</a:t>
            </a:fld>
            <a:endParaRPr lang="es-419">
              <a:solidFill>
                <a:srgbClr val="DBEFF9"/>
              </a:solidFill>
            </a:endParaRP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7215008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D698E3-F4D1-47BF-9A4E-1A30983C1171}" type="datetimeFigureOut">
              <a:rPr lang="es-419" smtClean="0">
                <a:solidFill>
                  <a:srgbClr val="17406D"/>
                </a:solidFill>
              </a:rPr>
              <a:pPr/>
              <a:t>17/10/2023</a:t>
            </a:fld>
            <a:endParaRPr lang="es-419">
              <a:solidFill>
                <a:srgbClr val="17406D"/>
              </a:solidFill>
            </a:endParaRPr>
          </a:p>
        </p:txBody>
      </p:sp>
      <p:sp>
        <p:nvSpPr>
          <p:cNvPr id="6" name="Footer Placeholder 5"/>
          <p:cNvSpPr>
            <a:spLocks noGrp="1"/>
          </p:cNvSpPr>
          <p:nvPr>
            <p:ph type="ftr" sz="quarter" idx="11"/>
          </p:nvPr>
        </p:nvSpPr>
        <p:spPr/>
        <p:txBody>
          <a:bodyPr/>
          <a:lstStyle/>
          <a:p>
            <a:endParaRPr lang="es-419">
              <a:solidFill>
                <a:srgbClr val="17406D"/>
              </a:solidFill>
            </a:endParaRPr>
          </a:p>
        </p:txBody>
      </p:sp>
      <p:sp>
        <p:nvSpPr>
          <p:cNvPr id="7" name="Slide Number Placeholder 6"/>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14064541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D698E3-F4D1-47BF-9A4E-1A30983C1171}" type="datetimeFigureOut">
              <a:rPr lang="es-419" smtClean="0">
                <a:solidFill>
                  <a:srgbClr val="17406D"/>
                </a:solidFill>
              </a:rPr>
              <a:pPr/>
              <a:t>17/10/2023</a:t>
            </a:fld>
            <a:endParaRPr lang="es-419">
              <a:solidFill>
                <a:srgbClr val="17406D"/>
              </a:solidFill>
            </a:endParaRPr>
          </a:p>
        </p:txBody>
      </p:sp>
      <p:sp>
        <p:nvSpPr>
          <p:cNvPr id="8" name="Footer Placeholder 7"/>
          <p:cNvSpPr>
            <a:spLocks noGrp="1"/>
          </p:cNvSpPr>
          <p:nvPr>
            <p:ph type="ftr" sz="quarter" idx="11"/>
          </p:nvPr>
        </p:nvSpPr>
        <p:spPr/>
        <p:txBody>
          <a:bodyPr/>
          <a:lstStyle/>
          <a:p>
            <a:endParaRPr lang="es-419">
              <a:solidFill>
                <a:srgbClr val="17406D"/>
              </a:solidFill>
            </a:endParaRPr>
          </a:p>
        </p:txBody>
      </p:sp>
      <p:sp>
        <p:nvSpPr>
          <p:cNvPr id="9" name="Slide Number Placeholder 8"/>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1019800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D698E3-F4D1-47BF-9A4E-1A30983C1171}" type="datetimeFigureOut">
              <a:rPr lang="es-419" smtClean="0">
                <a:solidFill>
                  <a:srgbClr val="17406D"/>
                </a:solidFill>
              </a:rPr>
              <a:pPr/>
              <a:t>17/10/2023</a:t>
            </a:fld>
            <a:endParaRPr lang="es-419">
              <a:solidFill>
                <a:srgbClr val="17406D"/>
              </a:solidFill>
            </a:endParaRPr>
          </a:p>
        </p:txBody>
      </p:sp>
      <p:sp>
        <p:nvSpPr>
          <p:cNvPr id="4" name="Footer Placeholder 3"/>
          <p:cNvSpPr>
            <a:spLocks noGrp="1"/>
          </p:cNvSpPr>
          <p:nvPr>
            <p:ph type="ftr" sz="quarter" idx="11"/>
          </p:nvPr>
        </p:nvSpPr>
        <p:spPr/>
        <p:txBody>
          <a:bodyPr/>
          <a:lstStyle/>
          <a:p>
            <a:endParaRPr lang="es-419">
              <a:solidFill>
                <a:srgbClr val="17406D"/>
              </a:solidFill>
            </a:endParaRPr>
          </a:p>
        </p:txBody>
      </p:sp>
      <p:sp>
        <p:nvSpPr>
          <p:cNvPr id="5" name="Slide Number Placeholder 4"/>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1048023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698E3-F4D1-47BF-9A4E-1A30983C1171}" type="datetimeFigureOut">
              <a:rPr lang="es-419" smtClean="0">
                <a:solidFill>
                  <a:srgbClr val="17406D"/>
                </a:solidFill>
              </a:rPr>
              <a:pPr/>
              <a:t>17/10/2023</a:t>
            </a:fld>
            <a:endParaRPr lang="es-419">
              <a:solidFill>
                <a:srgbClr val="17406D"/>
              </a:solidFill>
            </a:endParaRPr>
          </a:p>
        </p:txBody>
      </p:sp>
      <p:sp>
        <p:nvSpPr>
          <p:cNvPr id="3" name="Footer Placeholder 2"/>
          <p:cNvSpPr>
            <a:spLocks noGrp="1"/>
          </p:cNvSpPr>
          <p:nvPr>
            <p:ph type="ftr" sz="quarter" idx="11"/>
          </p:nvPr>
        </p:nvSpPr>
        <p:spPr/>
        <p:txBody>
          <a:bodyPr/>
          <a:lstStyle/>
          <a:p>
            <a:endParaRPr lang="es-419">
              <a:solidFill>
                <a:srgbClr val="17406D"/>
              </a:solidFill>
            </a:endParaRPr>
          </a:p>
        </p:txBody>
      </p:sp>
      <p:sp>
        <p:nvSpPr>
          <p:cNvPr id="4" name="Slide Number Placeholder 3"/>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3590420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DD698E3-F4D1-47BF-9A4E-1A30983C1171}" type="datetimeFigureOut">
              <a:rPr lang="es-419" smtClean="0">
                <a:solidFill>
                  <a:srgbClr val="17406D"/>
                </a:solidFill>
              </a:rPr>
              <a:pPr/>
              <a:t>17/10/2023</a:t>
            </a:fld>
            <a:endParaRPr lang="es-419">
              <a:solidFill>
                <a:srgbClr val="17406D"/>
              </a:solidFill>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419">
              <a:solidFill>
                <a:srgbClr val="17406D"/>
              </a:solidFill>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DA8B17B-946B-41D3-B4E1-96B8A676A116}" type="slidenum">
              <a:rPr lang="es-419" smtClean="0">
                <a:solidFill>
                  <a:srgbClr val="17406D"/>
                </a:solidFill>
              </a:rPr>
              <a:pPr/>
              <a:t>‹Nº›</a:t>
            </a:fld>
            <a:endParaRPr lang="es-419">
              <a:solidFill>
                <a:srgbClr val="17406D"/>
              </a:solidFill>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889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D698E3-F4D1-47BF-9A4E-1A30983C1171}" type="datetimeFigureOut">
              <a:rPr lang="es-419" smtClean="0"/>
              <a:t>17/10/2023</a:t>
            </a:fld>
            <a:endParaRPr lang="es-419"/>
          </a:p>
        </p:txBody>
      </p:sp>
      <p:sp>
        <p:nvSpPr>
          <p:cNvPr id="5" name="Footer Placeholder 4"/>
          <p:cNvSpPr>
            <a:spLocks noGrp="1"/>
          </p:cNvSpPr>
          <p:nvPr>
            <p:ph type="ftr" sz="quarter" idx="11"/>
          </p:nvPr>
        </p:nvSpPr>
        <p:spPr/>
        <p:txBody>
          <a:bodyPr/>
          <a:lstStyle/>
          <a:p>
            <a:endParaRPr lang="es-419"/>
          </a:p>
        </p:txBody>
      </p:sp>
      <p:sp>
        <p:nvSpPr>
          <p:cNvPr id="6" name="Slide Number Placeholder 5"/>
          <p:cNvSpPr>
            <a:spLocks noGrp="1"/>
          </p:cNvSpPr>
          <p:nvPr>
            <p:ph type="sldNum" sz="quarter" idx="12"/>
          </p:nvPr>
        </p:nvSpPr>
        <p:spPr/>
        <p:txBody>
          <a:bodyPr/>
          <a:lstStyle/>
          <a:p>
            <a:fld id="{EDA8B17B-946B-41D3-B4E1-96B8A676A116}" type="slidenum">
              <a:rPr lang="es-419" smtClean="0"/>
              <a:t>‹Nº›</a:t>
            </a:fld>
            <a:endParaRPr lang="es-419"/>
          </a:p>
        </p:txBody>
      </p:sp>
    </p:spTree>
    <p:extLst>
      <p:ext uri="{BB962C8B-B14F-4D97-AF65-F5344CB8AC3E}">
        <p14:creationId xmlns:p14="http://schemas.microsoft.com/office/powerpoint/2010/main" val="19300599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DD698E3-F4D1-47BF-9A4E-1A30983C1171}" type="datetimeFigureOut">
              <a:rPr lang="es-419" smtClean="0">
                <a:solidFill>
                  <a:srgbClr val="17406D"/>
                </a:solidFill>
              </a:rPr>
              <a:pPr/>
              <a:t>17/10/2023</a:t>
            </a:fld>
            <a:endParaRPr lang="es-419">
              <a:solidFill>
                <a:srgbClr val="17406D"/>
              </a:solidFill>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419">
              <a:solidFill>
                <a:srgbClr val="17406D"/>
              </a:solidFill>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DA8B17B-946B-41D3-B4E1-96B8A676A116}" type="slidenum">
              <a:rPr lang="es-419" smtClean="0">
                <a:solidFill>
                  <a:srgbClr val="17406D"/>
                </a:solidFill>
              </a:rPr>
              <a:pPr/>
              <a:t>‹Nº›</a:t>
            </a:fld>
            <a:endParaRPr lang="es-419">
              <a:solidFill>
                <a:srgbClr val="17406D"/>
              </a:solidFill>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48324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D698E3-F4D1-47BF-9A4E-1A30983C1171}" type="datetimeFigureOut">
              <a:rPr lang="es-419" smtClean="0">
                <a:solidFill>
                  <a:srgbClr val="17406D"/>
                </a:solidFill>
              </a:rPr>
              <a:pPr/>
              <a:t>17/10/2023</a:t>
            </a:fld>
            <a:endParaRPr lang="es-419">
              <a:solidFill>
                <a:srgbClr val="17406D"/>
              </a:solidFill>
            </a:endParaRPr>
          </a:p>
        </p:txBody>
      </p:sp>
      <p:sp>
        <p:nvSpPr>
          <p:cNvPr id="5" name="Footer Placeholder 4"/>
          <p:cNvSpPr>
            <a:spLocks noGrp="1"/>
          </p:cNvSpPr>
          <p:nvPr>
            <p:ph type="ftr" sz="quarter" idx="11"/>
          </p:nvPr>
        </p:nvSpPr>
        <p:spPr/>
        <p:txBody>
          <a:bodyPr/>
          <a:lstStyle/>
          <a:p>
            <a:endParaRPr lang="es-419">
              <a:solidFill>
                <a:srgbClr val="17406D"/>
              </a:solidFill>
            </a:endParaRPr>
          </a:p>
        </p:txBody>
      </p:sp>
      <p:sp>
        <p:nvSpPr>
          <p:cNvPr id="6" name="Slide Number Placeholder 5"/>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997492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D698E3-F4D1-47BF-9A4E-1A30983C1171}" type="datetimeFigureOut">
              <a:rPr lang="es-419" smtClean="0">
                <a:solidFill>
                  <a:srgbClr val="17406D"/>
                </a:solidFill>
              </a:rPr>
              <a:pPr/>
              <a:t>17/10/2023</a:t>
            </a:fld>
            <a:endParaRPr lang="es-419">
              <a:solidFill>
                <a:srgbClr val="17406D"/>
              </a:solidFill>
            </a:endParaRPr>
          </a:p>
        </p:txBody>
      </p:sp>
      <p:sp>
        <p:nvSpPr>
          <p:cNvPr id="5" name="Footer Placeholder 4"/>
          <p:cNvSpPr>
            <a:spLocks noGrp="1"/>
          </p:cNvSpPr>
          <p:nvPr>
            <p:ph type="ftr" sz="quarter" idx="11"/>
          </p:nvPr>
        </p:nvSpPr>
        <p:spPr/>
        <p:txBody>
          <a:bodyPr/>
          <a:lstStyle/>
          <a:p>
            <a:endParaRPr lang="es-419">
              <a:solidFill>
                <a:srgbClr val="17406D"/>
              </a:solidFill>
            </a:endParaRPr>
          </a:p>
        </p:txBody>
      </p:sp>
      <p:sp>
        <p:nvSpPr>
          <p:cNvPr id="6" name="Slide Number Placeholder 5"/>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1646231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DD698E3-F4D1-47BF-9A4E-1A30983C1171}" type="datetimeFigureOut">
              <a:rPr lang="es-419" smtClean="0"/>
              <a:t>17/10/2023</a:t>
            </a:fld>
            <a:endParaRPr lang="es-419"/>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419"/>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DA8B17B-946B-41D3-B4E1-96B8A676A116}" type="slidenum">
              <a:rPr lang="es-419" smtClean="0"/>
              <a:t>‹Nº›</a:t>
            </a:fld>
            <a:endParaRPr lang="es-419"/>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0119953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D698E3-F4D1-47BF-9A4E-1A30983C1171}" type="datetimeFigureOut">
              <a:rPr lang="es-419" smtClean="0"/>
              <a:t>17/10/2023</a:t>
            </a:fld>
            <a:endParaRPr lang="es-419"/>
          </a:p>
        </p:txBody>
      </p:sp>
      <p:sp>
        <p:nvSpPr>
          <p:cNvPr id="6" name="Footer Placeholder 5"/>
          <p:cNvSpPr>
            <a:spLocks noGrp="1"/>
          </p:cNvSpPr>
          <p:nvPr>
            <p:ph type="ftr" sz="quarter" idx="11"/>
          </p:nvPr>
        </p:nvSpPr>
        <p:spPr/>
        <p:txBody>
          <a:bodyPr/>
          <a:lstStyle/>
          <a:p>
            <a:endParaRPr lang="es-419"/>
          </a:p>
        </p:txBody>
      </p:sp>
      <p:sp>
        <p:nvSpPr>
          <p:cNvPr id="7" name="Slide Number Placeholder 6"/>
          <p:cNvSpPr>
            <a:spLocks noGrp="1"/>
          </p:cNvSpPr>
          <p:nvPr>
            <p:ph type="sldNum" sz="quarter" idx="12"/>
          </p:nvPr>
        </p:nvSpPr>
        <p:spPr/>
        <p:txBody>
          <a:bodyPr/>
          <a:lstStyle/>
          <a:p>
            <a:fld id="{EDA8B17B-946B-41D3-B4E1-96B8A676A116}" type="slidenum">
              <a:rPr lang="es-419" smtClean="0"/>
              <a:t>‹Nº›</a:t>
            </a:fld>
            <a:endParaRPr lang="es-419"/>
          </a:p>
        </p:txBody>
      </p:sp>
    </p:spTree>
    <p:extLst>
      <p:ext uri="{BB962C8B-B14F-4D97-AF65-F5344CB8AC3E}">
        <p14:creationId xmlns:p14="http://schemas.microsoft.com/office/powerpoint/2010/main" val="3234623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D698E3-F4D1-47BF-9A4E-1A30983C1171}" type="datetimeFigureOut">
              <a:rPr lang="es-419" smtClean="0"/>
              <a:t>17/10/2023</a:t>
            </a:fld>
            <a:endParaRPr lang="es-419"/>
          </a:p>
        </p:txBody>
      </p:sp>
      <p:sp>
        <p:nvSpPr>
          <p:cNvPr id="8" name="Footer Placeholder 7"/>
          <p:cNvSpPr>
            <a:spLocks noGrp="1"/>
          </p:cNvSpPr>
          <p:nvPr>
            <p:ph type="ftr" sz="quarter" idx="11"/>
          </p:nvPr>
        </p:nvSpPr>
        <p:spPr/>
        <p:txBody>
          <a:bodyPr/>
          <a:lstStyle/>
          <a:p>
            <a:endParaRPr lang="es-419"/>
          </a:p>
        </p:txBody>
      </p:sp>
      <p:sp>
        <p:nvSpPr>
          <p:cNvPr id="9" name="Slide Number Placeholder 8"/>
          <p:cNvSpPr>
            <a:spLocks noGrp="1"/>
          </p:cNvSpPr>
          <p:nvPr>
            <p:ph type="sldNum" sz="quarter" idx="12"/>
          </p:nvPr>
        </p:nvSpPr>
        <p:spPr/>
        <p:txBody>
          <a:bodyPr/>
          <a:lstStyle/>
          <a:p>
            <a:fld id="{EDA8B17B-946B-41D3-B4E1-96B8A676A116}" type="slidenum">
              <a:rPr lang="es-419" smtClean="0"/>
              <a:t>‹Nº›</a:t>
            </a:fld>
            <a:endParaRPr lang="es-419"/>
          </a:p>
        </p:txBody>
      </p:sp>
    </p:spTree>
    <p:extLst>
      <p:ext uri="{BB962C8B-B14F-4D97-AF65-F5344CB8AC3E}">
        <p14:creationId xmlns:p14="http://schemas.microsoft.com/office/powerpoint/2010/main" val="89828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D698E3-F4D1-47BF-9A4E-1A30983C1171}" type="datetimeFigureOut">
              <a:rPr lang="es-419" smtClean="0"/>
              <a:t>17/10/2023</a:t>
            </a:fld>
            <a:endParaRPr lang="es-419"/>
          </a:p>
        </p:txBody>
      </p:sp>
      <p:sp>
        <p:nvSpPr>
          <p:cNvPr id="4" name="Footer Placeholder 3"/>
          <p:cNvSpPr>
            <a:spLocks noGrp="1"/>
          </p:cNvSpPr>
          <p:nvPr>
            <p:ph type="ftr" sz="quarter" idx="11"/>
          </p:nvPr>
        </p:nvSpPr>
        <p:spPr/>
        <p:txBody>
          <a:bodyPr/>
          <a:lstStyle/>
          <a:p>
            <a:endParaRPr lang="es-419"/>
          </a:p>
        </p:txBody>
      </p:sp>
      <p:sp>
        <p:nvSpPr>
          <p:cNvPr id="5" name="Slide Number Placeholder 4"/>
          <p:cNvSpPr>
            <a:spLocks noGrp="1"/>
          </p:cNvSpPr>
          <p:nvPr>
            <p:ph type="sldNum" sz="quarter" idx="12"/>
          </p:nvPr>
        </p:nvSpPr>
        <p:spPr/>
        <p:txBody>
          <a:bodyPr/>
          <a:lstStyle/>
          <a:p>
            <a:fld id="{EDA8B17B-946B-41D3-B4E1-96B8A676A116}" type="slidenum">
              <a:rPr lang="es-419" smtClean="0"/>
              <a:t>‹Nº›</a:t>
            </a:fld>
            <a:endParaRPr lang="es-419"/>
          </a:p>
        </p:txBody>
      </p:sp>
    </p:spTree>
    <p:extLst>
      <p:ext uri="{BB962C8B-B14F-4D97-AF65-F5344CB8AC3E}">
        <p14:creationId xmlns:p14="http://schemas.microsoft.com/office/powerpoint/2010/main" val="214767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698E3-F4D1-47BF-9A4E-1A30983C1171}" type="datetimeFigureOut">
              <a:rPr lang="es-419" smtClean="0"/>
              <a:t>17/10/2023</a:t>
            </a:fld>
            <a:endParaRPr lang="es-419"/>
          </a:p>
        </p:txBody>
      </p:sp>
      <p:sp>
        <p:nvSpPr>
          <p:cNvPr id="3" name="Footer Placeholder 2"/>
          <p:cNvSpPr>
            <a:spLocks noGrp="1"/>
          </p:cNvSpPr>
          <p:nvPr>
            <p:ph type="ftr" sz="quarter" idx="11"/>
          </p:nvPr>
        </p:nvSpPr>
        <p:spPr/>
        <p:txBody>
          <a:bodyPr/>
          <a:lstStyle/>
          <a:p>
            <a:endParaRPr lang="es-419"/>
          </a:p>
        </p:txBody>
      </p:sp>
      <p:sp>
        <p:nvSpPr>
          <p:cNvPr id="4" name="Slide Number Placeholder 3"/>
          <p:cNvSpPr>
            <a:spLocks noGrp="1"/>
          </p:cNvSpPr>
          <p:nvPr>
            <p:ph type="sldNum" sz="quarter" idx="12"/>
          </p:nvPr>
        </p:nvSpPr>
        <p:spPr/>
        <p:txBody>
          <a:bodyPr/>
          <a:lstStyle/>
          <a:p>
            <a:fld id="{EDA8B17B-946B-41D3-B4E1-96B8A676A116}" type="slidenum">
              <a:rPr lang="es-419" smtClean="0"/>
              <a:t>‹Nº›</a:t>
            </a:fld>
            <a:endParaRPr lang="es-419"/>
          </a:p>
        </p:txBody>
      </p:sp>
    </p:spTree>
    <p:extLst>
      <p:ext uri="{BB962C8B-B14F-4D97-AF65-F5344CB8AC3E}">
        <p14:creationId xmlns:p14="http://schemas.microsoft.com/office/powerpoint/2010/main" val="3908118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DD698E3-F4D1-47BF-9A4E-1A30983C1171}" type="datetimeFigureOut">
              <a:rPr lang="es-419" smtClean="0"/>
              <a:t>17/10/2023</a:t>
            </a:fld>
            <a:endParaRPr lang="es-419"/>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419"/>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DA8B17B-946B-41D3-B4E1-96B8A676A116}" type="slidenum">
              <a:rPr lang="es-419" smtClean="0"/>
              <a:t>‹Nº›</a:t>
            </a:fld>
            <a:endParaRPr lang="es-419"/>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1730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DD698E3-F4D1-47BF-9A4E-1A30983C1171}" type="datetimeFigureOut">
              <a:rPr lang="es-419" smtClean="0"/>
              <a:t>17/10/2023</a:t>
            </a:fld>
            <a:endParaRPr lang="es-419"/>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419"/>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DA8B17B-946B-41D3-B4E1-96B8A676A116}" type="slidenum">
              <a:rPr lang="es-419" smtClean="0"/>
              <a:t>‹Nº›</a:t>
            </a:fld>
            <a:endParaRPr lang="es-419"/>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8603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DD698E3-F4D1-47BF-9A4E-1A30983C1171}" type="datetimeFigureOut">
              <a:rPr lang="es-419" smtClean="0"/>
              <a:t>17/10/2023</a:t>
            </a:fld>
            <a:endParaRPr lang="es-419"/>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419"/>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DA8B17B-946B-41D3-B4E1-96B8A676A116}" type="slidenum">
              <a:rPr lang="es-419" smtClean="0"/>
              <a:t>‹Nº›</a:t>
            </a:fld>
            <a:endParaRPr lang="es-419"/>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228578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DD698E3-F4D1-47BF-9A4E-1A30983C1171}" type="datetimeFigureOut">
              <a:rPr lang="es-419" smtClean="0">
                <a:solidFill>
                  <a:srgbClr val="17406D"/>
                </a:solidFill>
              </a:rPr>
              <a:pPr/>
              <a:t>17/10/2023</a:t>
            </a:fld>
            <a:endParaRPr lang="es-419">
              <a:solidFill>
                <a:srgbClr val="17406D"/>
              </a:solidFill>
            </a:endParaRP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419">
              <a:solidFill>
                <a:srgbClr val="17406D"/>
              </a:solidFill>
            </a:endParaRP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DA8B17B-946B-41D3-B4E1-96B8A676A116}" type="slidenum">
              <a:rPr lang="es-419" smtClean="0">
                <a:solidFill>
                  <a:srgbClr val="17406D"/>
                </a:solidFill>
              </a:rPr>
              <a:pPr/>
              <a:t>‹Nº›</a:t>
            </a:fld>
            <a:endParaRPr lang="es-419">
              <a:solidFill>
                <a:srgbClr val="17406D"/>
              </a:solidFill>
            </a:endParaRP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87078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learn.microsoft.com/es-es/dotnet/csharp/fundamentals/tutorials/inheritanc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learn.microsoft.com/es-es/dotnet/csharp/language-reference/compiler-options/advanced#mainentrypoint-or-startupobjec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learn.microsoft.com/es-es/dotnet/csharp/language-reference/keywords/public" TargetMode="External"/><Relationship Id="rId2" Type="http://schemas.openxmlformats.org/officeDocument/2006/relationships/hyperlink" Target="https://learn.microsoft.com/es-es/dotnet/csharp/language-reference/keywords/static" TargetMode="External"/><Relationship Id="rId1" Type="http://schemas.openxmlformats.org/officeDocument/2006/relationships/slideLayout" Target="../slideLayouts/slideLayout2.xml"/><Relationship Id="rId6" Type="http://schemas.openxmlformats.org/officeDocument/2006/relationships/hyperlink" Target="https://learn.microsoft.com/es-es/dotnet/api/system.environment.getcommandlineargs#system-environment-getcommandlineargs" TargetMode="External"/><Relationship Id="rId5" Type="http://schemas.openxmlformats.org/officeDocument/2006/relationships/hyperlink" Target="https://learn.microsoft.com/es-es/dotnet/csharp/language-reference/keywords/async" TargetMode="External"/><Relationship Id="rId4" Type="http://schemas.openxmlformats.org/officeDocument/2006/relationships/hyperlink" Target="https://learn.microsoft.com/es-es/dotnet/csharp/language-reference/keywords/privat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earn.microsoft.com/es-es/dotnet/csharp/fundamentals/tutorials/inherita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5126" y="2297891"/>
            <a:ext cx="8361229" cy="2098226"/>
          </a:xfrm>
        </p:spPr>
        <p:txBody>
          <a:bodyPr/>
          <a:lstStyle/>
          <a:p>
            <a:r>
              <a:rPr lang="es-DO" sz="5400" dirty="0"/>
              <a:t>Conceptos y características fundamentales de la </a:t>
            </a:r>
            <a:r>
              <a:rPr lang="es-DO" sz="5400" dirty="0" err="1"/>
              <a:t>POO</a:t>
            </a:r>
            <a:endParaRPr lang="es-419" sz="5400" dirty="0"/>
          </a:p>
        </p:txBody>
      </p:sp>
      <p:sp>
        <p:nvSpPr>
          <p:cNvPr id="3" name="Subtítulo 2"/>
          <p:cNvSpPr>
            <a:spLocks noGrp="1"/>
          </p:cNvSpPr>
          <p:nvPr>
            <p:ph type="subTitle" idx="1"/>
          </p:nvPr>
        </p:nvSpPr>
        <p:spPr>
          <a:xfrm>
            <a:off x="2679905" y="4396117"/>
            <a:ext cx="6831673" cy="1086237"/>
          </a:xfrm>
        </p:spPr>
        <p:txBody>
          <a:bodyPr/>
          <a:lstStyle/>
          <a:p>
            <a:r>
              <a:rPr lang="es-419" dirty="0"/>
              <a:t>Inf-512 Programación I</a:t>
            </a:r>
          </a:p>
          <a:p>
            <a:r>
              <a:rPr lang="es-419" b="1" dirty="0"/>
              <a:t>Unidad 2</a:t>
            </a:r>
          </a:p>
        </p:txBody>
      </p:sp>
    </p:spTree>
    <p:extLst>
      <p:ext uri="{BB962C8B-B14F-4D97-AF65-F5344CB8AC3E}">
        <p14:creationId xmlns:p14="http://schemas.microsoft.com/office/powerpoint/2010/main" val="1212694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Ejemplos</a:t>
            </a:r>
            <a:r>
              <a:rPr lang="en-US" dirty="0"/>
              <a:t> y </a:t>
            </a:r>
            <a:r>
              <a:rPr lang="en-US" dirty="0" err="1"/>
              <a:t>ejercicios</a:t>
            </a:r>
            <a:r>
              <a:rPr lang="en-US" dirty="0"/>
              <a:t> </a:t>
            </a:r>
            <a:r>
              <a:rPr lang="en-US" dirty="0" err="1"/>
              <a:t>herencia</a:t>
            </a:r>
            <a:r>
              <a:rPr lang="en-US" dirty="0"/>
              <a:t> </a:t>
            </a:r>
            <a:endParaRPr lang="es-419" dirty="0"/>
          </a:p>
        </p:txBody>
      </p:sp>
      <p:sp>
        <p:nvSpPr>
          <p:cNvPr id="3" name="Marcador de contenido 2"/>
          <p:cNvSpPr>
            <a:spLocks noGrp="1"/>
          </p:cNvSpPr>
          <p:nvPr>
            <p:ph idx="1"/>
          </p:nvPr>
        </p:nvSpPr>
        <p:spPr/>
        <p:txBody>
          <a:bodyPr/>
          <a:lstStyle/>
          <a:p>
            <a:endParaRPr lang="es-419"/>
          </a:p>
        </p:txBody>
      </p:sp>
    </p:spTree>
    <p:extLst>
      <p:ext uri="{BB962C8B-B14F-4D97-AF65-F5344CB8AC3E}">
        <p14:creationId xmlns:p14="http://schemas.microsoft.com/office/powerpoint/2010/main" val="31062063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10411428" cy="1485900"/>
          </a:xfrm>
        </p:spPr>
        <p:txBody>
          <a:bodyPr/>
          <a:lstStyle/>
          <a:p>
            <a:r>
              <a:rPr lang="en-US" dirty="0"/>
              <a:t>Sobreescribir</a:t>
            </a:r>
            <a:r>
              <a:rPr lang="es-419" dirty="0"/>
              <a:t> método de una clase base </a:t>
            </a:r>
          </a:p>
        </p:txBody>
      </p:sp>
      <p:sp>
        <p:nvSpPr>
          <p:cNvPr id="3" name="Marcador de contenido 2"/>
          <p:cNvSpPr>
            <a:spLocks noGrp="1"/>
          </p:cNvSpPr>
          <p:nvPr>
            <p:ph idx="1"/>
          </p:nvPr>
        </p:nvSpPr>
        <p:spPr>
          <a:xfrm>
            <a:off x="1255853" y="1649392"/>
            <a:ext cx="9601200" cy="3581400"/>
          </a:xfrm>
        </p:spPr>
        <p:txBody>
          <a:bodyPr>
            <a:noAutofit/>
          </a:bodyPr>
          <a:lstStyle/>
          <a:p>
            <a:pPr algn="just"/>
            <a:r>
              <a:rPr lang="es-DO" sz="3200" dirty="0"/>
              <a:t>Cuando una clase derivada hereda un método de una clase base, hereda la implementación de ese método</a:t>
            </a:r>
            <a:r>
              <a:rPr lang="es-419" sz="3200" dirty="0"/>
              <a:t> (su cuerpo)</a:t>
            </a:r>
            <a:r>
              <a:rPr lang="es-DO" sz="3200" dirty="0"/>
              <a:t>. </a:t>
            </a:r>
          </a:p>
          <a:p>
            <a:pPr algn="just"/>
            <a:r>
              <a:rPr lang="es-DO" sz="3200" dirty="0"/>
              <a:t>Como diseñador</a:t>
            </a:r>
            <a:r>
              <a:rPr lang="es-419" sz="3200" dirty="0"/>
              <a:t> </a:t>
            </a:r>
            <a:r>
              <a:rPr lang="es-DO" sz="3200" dirty="0"/>
              <a:t>de la clase base, es posible que desee permitir que una clase derivada implemente el método en su propia forma única</a:t>
            </a:r>
            <a:r>
              <a:rPr lang="es-419" sz="3200" dirty="0"/>
              <a:t> (con un cuerpo distinto al método de la clase base)</a:t>
            </a:r>
            <a:r>
              <a:rPr lang="es-DO" sz="3200" dirty="0"/>
              <a:t>. Esto se</a:t>
            </a:r>
            <a:r>
              <a:rPr lang="es-419" sz="3200" dirty="0"/>
              <a:t> </a:t>
            </a:r>
            <a:r>
              <a:rPr lang="es-DO" sz="3200" dirty="0"/>
              <a:t>conoce como </a:t>
            </a:r>
            <a:r>
              <a:rPr lang="es-DO" sz="3200" dirty="0" err="1"/>
              <a:t>sobreescribir</a:t>
            </a:r>
            <a:r>
              <a:rPr lang="es-DO" sz="3200" dirty="0"/>
              <a:t> el método de la clase base.</a:t>
            </a:r>
            <a:r>
              <a:rPr lang="es-419" sz="3200" dirty="0"/>
              <a:t>    </a:t>
            </a:r>
          </a:p>
        </p:txBody>
      </p:sp>
    </p:spTree>
    <p:extLst>
      <p:ext uri="{BB962C8B-B14F-4D97-AF65-F5344CB8AC3E}">
        <p14:creationId xmlns:p14="http://schemas.microsoft.com/office/powerpoint/2010/main" val="193213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10411428" cy="1485900"/>
          </a:xfrm>
        </p:spPr>
        <p:txBody>
          <a:bodyPr/>
          <a:lstStyle/>
          <a:p>
            <a:r>
              <a:rPr lang="en-US" dirty="0"/>
              <a:t>Sobreescribir</a:t>
            </a:r>
            <a:r>
              <a:rPr lang="es-419" dirty="0"/>
              <a:t> método de una clase base </a:t>
            </a:r>
          </a:p>
        </p:txBody>
      </p:sp>
      <p:sp>
        <p:nvSpPr>
          <p:cNvPr id="3" name="Marcador de contenido 2"/>
          <p:cNvSpPr>
            <a:spLocks noGrp="1"/>
          </p:cNvSpPr>
          <p:nvPr>
            <p:ph idx="1"/>
          </p:nvPr>
        </p:nvSpPr>
        <p:spPr>
          <a:xfrm>
            <a:off x="1255853" y="1649392"/>
            <a:ext cx="9601200" cy="3581400"/>
          </a:xfrm>
        </p:spPr>
        <p:txBody>
          <a:bodyPr>
            <a:noAutofit/>
          </a:bodyPr>
          <a:lstStyle/>
          <a:p>
            <a:pPr algn="just"/>
            <a:r>
              <a:rPr lang="es-DO" sz="2800" dirty="0"/>
              <a:t>De forma predeterminada, una clase derivada no puede invalidar el código de implementación de su clase base. Para permitir</a:t>
            </a:r>
            <a:r>
              <a:rPr lang="es-419" sz="2800" dirty="0"/>
              <a:t> </a:t>
            </a:r>
            <a:r>
              <a:rPr lang="es-DO" sz="2800" dirty="0"/>
              <a:t>que se </a:t>
            </a:r>
            <a:r>
              <a:rPr lang="es-DO" sz="2800" dirty="0" err="1"/>
              <a:t>sobreescriba</a:t>
            </a:r>
            <a:r>
              <a:rPr lang="es-DO" sz="2800" dirty="0"/>
              <a:t> un método de clase base, debe incluir la </a:t>
            </a:r>
            <a:r>
              <a:rPr lang="es-DO" sz="2800" b="1" dirty="0">
                <a:solidFill>
                  <a:srgbClr val="C00000"/>
                </a:solidFill>
              </a:rPr>
              <a:t>palabra clave virtual </a:t>
            </a:r>
            <a:r>
              <a:rPr lang="es-DO" sz="2800" dirty="0"/>
              <a:t>en la definición del método. </a:t>
            </a:r>
            <a:endParaRPr lang="es-419" sz="2800" dirty="0"/>
          </a:p>
          <a:p>
            <a:pPr algn="just"/>
            <a:r>
              <a:rPr lang="es-DO" sz="2800" dirty="0"/>
              <a:t>En la clase derivada, define</a:t>
            </a:r>
            <a:r>
              <a:rPr lang="es-419" sz="2800" dirty="0"/>
              <a:t> </a:t>
            </a:r>
            <a:r>
              <a:rPr lang="es-DO" sz="2800" dirty="0"/>
              <a:t>un método con la misma firma de método e indica que está reemplazando un método de clase base con la </a:t>
            </a:r>
            <a:r>
              <a:rPr lang="es-DO" sz="2800" b="1" dirty="0">
                <a:solidFill>
                  <a:srgbClr val="C00000"/>
                </a:solidFill>
              </a:rPr>
              <a:t>palabra clave </a:t>
            </a:r>
            <a:r>
              <a:rPr lang="es-DO" sz="2800" b="1" dirty="0" err="1">
                <a:solidFill>
                  <a:srgbClr val="C00000"/>
                </a:solidFill>
              </a:rPr>
              <a:t>override</a:t>
            </a:r>
            <a:r>
              <a:rPr lang="es-DO" sz="2800" b="1" dirty="0">
                <a:solidFill>
                  <a:srgbClr val="C00000"/>
                </a:solidFill>
              </a:rPr>
              <a:t>.</a:t>
            </a:r>
            <a:endParaRPr lang="es-419" sz="2800" b="1" dirty="0">
              <a:solidFill>
                <a:srgbClr val="C00000"/>
              </a:solidFill>
            </a:endParaRPr>
          </a:p>
        </p:txBody>
      </p:sp>
    </p:spTree>
    <p:extLst>
      <p:ext uri="{BB962C8B-B14F-4D97-AF65-F5344CB8AC3E}">
        <p14:creationId xmlns:p14="http://schemas.microsoft.com/office/powerpoint/2010/main" val="2356525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n-US" dirty="0"/>
              <a:t>Sobreescribir</a:t>
            </a:r>
            <a:r>
              <a:rPr lang="es-419" dirty="0"/>
              <a:t> método de una clase base </a:t>
            </a:r>
            <a:br>
              <a:rPr lang="es-419" dirty="0"/>
            </a:br>
            <a:r>
              <a:rPr lang="en-US" dirty="0"/>
              <a:t/>
            </a:r>
            <a:br>
              <a:rPr lang="en-US" dirty="0"/>
            </a:br>
            <a:r>
              <a:rPr lang="es-419" b="1" dirty="0">
                <a:solidFill>
                  <a:srgbClr val="C00000"/>
                </a:solidFill>
              </a:rPr>
              <a:t>EJEMPLO</a:t>
            </a:r>
          </a:p>
        </p:txBody>
      </p:sp>
      <p:sp>
        <p:nvSpPr>
          <p:cNvPr id="3" name="Marcador de contenido 2"/>
          <p:cNvSpPr>
            <a:spLocks noGrp="1"/>
          </p:cNvSpPr>
          <p:nvPr>
            <p:ph idx="1"/>
          </p:nvPr>
        </p:nvSpPr>
        <p:spPr>
          <a:xfrm>
            <a:off x="999333" y="2820342"/>
            <a:ext cx="10972800" cy="5318039"/>
          </a:xfrm>
        </p:spPr>
        <p:txBody>
          <a:bodyPr>
            <a:normAutofit/>
          </a:bodyPr>
          <a:lstStyle/>
          <a:p>
            <a:pPr marL="0" indent="0">
              <a:buNone/>
            </a:pPr>
            <a:r>
              <a:rPr lang="es-DO" sz="2400" dirty="0"/>
              <a:t>El siguiente código demuestra la creación de un método </a:t>
            </a:r>
            <a:r>
              <a:rPr lang="es-419" sz="2400" dirty="0"/>
              <a:t>llamado</a:t>
            </a:r>
            <a:r>
              <a:rPr lang="es-DO" sz="2400" dirty="0"/>
              <a:t> </a:t>
            </a:r>
            <a:r>
              <a:rPr lang="es-419" sz="2400" dirty="0"/>
              <a:t>DEPOSITO</a:t>
            </a:r>
            <a:r>
              <a:rPr lang="es-DO" sz="2400" dirty="0"/>
              <a:t> en la clase base </a:t>
            </a:r>
            <a:r>
              <a:rPr lang="es-419" sz="2400" dirty="0"/>
              <a:t>llamada</a:t>
            </a:r>
            <a:r>
              <a:rPr lang="es-DO" sz="2400" dirty="0"/>
              <a:t> </a:t>
            </a:r>
            <a:r>
              <a:rPr lang="en-US" sz="2400" dirty="0" err="1"/>
              <a:t>cuentaCL</a:t>
            </a:r>
            <a:r>
              <a:rPr lang="es-419" sz="2400" dirty="0"/>
              <a:t>, el cual es reemplazable (usa palabra clave </a:t>
            </a:r>
            <a:r>
              <a:rPr lang="es-419" sz="2400" b="1" dirty="0">
                <a:solidFill>
                  <a:srgbClr val="C00000"/>
                </a:solidFill>
              </a:rPr>
              <a:t>virtual </a:t>
            </a:r>
            <a:r>
              <a:rPr lang="es-419" sz="2400" dirty="0"/>
              <a:t>en su definición).</a:t>
            </a:r>
          </a:p>
          <a:p>
            <a:pPr marL="0" indent="0">
              <a:buNone/>
            </a:pPr>
            <a:r>
              <a:rPr lang="en-US" sz="2400" dirty="0"/>
              <a:t>public </a:t>
            </a:r>
            <a:r>
              <a:rPr lang="en-US" sz="2400" b="1" dirty="0">
                <a:solidFill>
                  <a:srgbClr val="C00000"/>
                </a:solidFill>
              </a:rPr>
              <a:t>virtual </a:t>
            </a:r>
            <a:r>
              <a:rPr lang="en-US" sz="2400" dirty="0"/>
              <a:t>void D</a:t>
            </a:r>
            <a:r>
              <a:rPr lang="es-419" sz="2400" dirty="0" err="1"/>
              <a:t>EPOSITO</a:t>
            </a:r>
            <a:r>
              <a:rPr lang="es-419" sz="2400" dirty="0"/>
              <a:t> </a:t>
            </a:r>
            <a:r>
              <a:rPr lang="en-US" sz="2400" dirty="0"/>
              <a:t>(double </a:t>
            </a:r>
            <a:r>
              <a:rPr lang="es-419" sz="2400" dirty="0"/>
              <a:t>cantidad</a:t>
            </a:r>
            <a:r>
              <a:rPr lang="en-US" sz="2400" dirty="0"/>
              <a:t>)</a:t>
            </a:r>
          </a:p>
          <a:p>
            <a:pPr marL="0" indent="0">
              <a:buNone/>
            </a:pPr>
            <a:r>
              <a:rPr lang="es-419" sz="2400" dirty="0"/>
              <a:t>{</a:t>
            </a:r>
            <a:r>
              <a:rPr lang="en-US" sz="2400" dirty="0"/>
              <a:t>   </a:t>
            </a:r>
            <a:r>
              <a:rPr lang="es-419" sz="2400" dirty="0"/>
              <a:t>//Aquí se coloca el código del método. Recordar que este método esta en la clase base llamada </a:t>
            </a:r>
            <a:r>
              <a:rPr lang="en-US" sz="2400" dirty="0" err="1"/>
              <a:t>cuentaCL</a:t>
            </a:r>
            <a:r>
              <a:rPr lang="es-419" sz="2400" dirty="0"/>
              <a:t> </a:t>
            </a:r>
            <a:r>
              <a:rPr lang="en-US" sz="2400" dirty="0"/>
              <a:t> </a:t>
            </a:r>
            <a:r>
              <a:rPr lang="es-419" sz="2400" dirty="0"/>
              <a:t>}</a:t>
            </a:r>
          </a:p>
        </p:txBody>
      </p:sp>
      <p:sp>
        <p:nvSpPr>
          <p:cNvPr id="4" name="Llamada rectangular 3"/>
          <p:cNvSpPr/>
          <p:nvPr/>
        </p:nvSpPr>
        <p:spPr>
          <a:xfrm>
            <a:off x="6440557" y="5446643"/>
            <a:ext cx="5369687" cy="1166072"/>
          </a:xfrm>
          <a:prstGeom prst="wedgeRectCallout">
            <a:avLst>
              <a:gd name="adj1" fmla="val -41904"/>
              <a:gd name="adj2" fmla="val -86190"/>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VER EJEMPLOS  </a:t>
            </a:r>
            <a:r>
              <a:rPr lang="en-US" sz="2000" dirty="0" err="1">
                <a:solidFill>
                  <a:schemeClr val="tx1"/>
                </a:solidFill>
              </a:rPr>
              <a:t>SobreEscribeMetodo</a:t>
            </a:r>
            <a:endParaRPr lang="en-US" sz="2000" dirty="0">
              <a:solidFill>
                <a:schemeClr val="tx1"/>
              </a:solidFill>
            </a:endParaRPr>
          </a:p>
          <a:p>
            <a:pPr algn="ctr"/>
            <a:r>
              <a:rPr lang="en-US" sz="2000" dirty="0">
                <a:solidFill>
                  <a:schemeClr val="tx1"/>
                </a:solidFill>
              </a:rPr>
              <a:t>JerarquiaHerencia1.cs </a:t>
            </a:r>
            <a:r>
              <a:rPr lang="en-US" sz="2000" dirty="0">
                <a:solidFill>
                  <a:schemeClr val="tx1"/>
                </a:solidFill>
                <a:highlight>
                  <a:srgbClr val="FFFF00"/>
                </a:highlight>
              </a:rPr>
              <a:t>(</a:t>
            </a:r>
            <a:r>
              <a:rPr lang="en-US" sz="2000" dirty="0" err="1">
                <a:solidFill>
                  <a:schemeClr val="tx1"/>
                </a:solidFill>
                <a:highlight>
                  <a:srgbClr val="FFFF00"/>
                </a:highlight>
              </a:rPr>
              <a:t>jerarquia</a:t>
            </a:r>
            <a:r>
              <a:rPr lang="en-US" sz="2000" dirty="0">
                <a:solidFill>
                  <a:schemeClr val="tx1"/>
                </a:solidFill>
                <a:highlight>
                  <a:srgbClr val="FFFF00"/>
                </a:highlight>
              </a:rPr>
              <a:t> de </a:t>
            </a:r>
            <a:r>
              <a:rPr lang="en-US" sz="2000" dirty="0" err="1">
                <a:solidFill>
                  <a:schemeClr val="tx1"/>
                </a:solidFill>
                <a:highlight>
                  <a:srgbClr val="FFFF00"/>
                </a:highlight>
              </a:rPr>
              <a:t>herencia</a:t>
            </a:r>
            <a:r>
              <a:rPr lang="en-US" sz="2000" dirty="0">
                <a:solidFill>
                  <a:schemeClr val="tx1"/>
                </a:solidFill>
                <a:highlight>
                  <a:srgbClr val="FFFF00"/>
                </a:highlight>
              </a:rPr>
              <a:t>)</a:t>
            </a:r>
            <a:endParaRPr lang="es-419" sz="2000" dirty="0">
              <a:solidFill>
                <a:schemeClr val="tx1"/>
              </a:solidFill>
              <a:highlight>
                <a:srgbClr val="FFFF00"/>
              </a:highlight>
            </a:endParaRPr>
          </a:p>
        </p:txBody>
      </p:sp>
    </p:spTree>
    <p:extLst>
      <p:ext uri="{BB962C8B-B14F-4D97-AF65-F5344CB8AC3E}">
        <p14:creationId xmlns:p14="http://schemas.microsoft.com/office/powerpoint/2010/main" val="7467512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419"/>
          </a:p>
        </p:txBody>
      </p:sp>
      <p:sp>
        <p:nvSpPr>
          <p:cNvPr id="3" name="Marcador de contenido 2"/>
          <p:cNvSpPr>
            <a:spLocks noGrp="1"/>
          </p:cNvSpPr>
          <p:nvPr>
            <p:ph idx="1"/>
          </p:nvPr>
        </p:nvSpPr>
        <p:spPr/>
        <p:txBody>
          <a:bodyPr/>
          <a:lstStyle/>
          <a:p>
            <a:endParaRPr lang="es-419"/>
          </a:p>
        </p:txBody>
      </p:sp>
      <p:pic>
        <p:nvPicPr>
          <p:cNvPr id="4" name="Imagen 3"/>
          <p:cNvPicPr>
            <a:picLocks noChangeAspect="1"/>
          </p:cNvPicPr>
          <p:nvPr/>
        </p:nvPicPr>
        <p:blipFill rotWithShape="1">
          <a:blip r:embed="rId2"/>
          <a:srcRect b="8523"/>
          <a:stretch/>
        </p:blipFill>
        <p:spPr>
          <a:xfrm>
            <a:off x="0" y="347241"/>
            <a:ext cx="12192000" cy="6273478"/>
          </a:xfrm>
          <a:prstGeom prst="rect">
            <a:avLst/>
          </a:prstGeom>
        </p:spPr>
      </p:pic>
      <p:sp>
        <p:nvSpPr>
          <p:cNvPr id="5" name="Rectángulo redondeado 4"/>
          <p:cNvSpPr/>
          <p:nvPr/>
        </p:nvSpPr>
        <p:spPr>
          <a:xfrm>
            <a:off x="-8240" y="4629418"/>
            <a:ext cx="12084908" cy="32454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90094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105032"/>
            <a:ext cx="9601200" cy="1485900"/>
          </a:xfrm>
        </p:spPr>
        <p:txBody>
          <a:bodyPr>
            <a:normAutofit fontScale="90000"/>
          </a:bodyPr>
          <a:lstStyle/>
          <a:p>
            <a:r>
              <a:rPr lang="en-US" dirty="0"/>
              <a:t>Sobreescribir </a:t>
            </a:r>
            <a:r>
              <a:rPr lang="es-419" dirty="0"/>
              <a:t> método de una clase base </a:t>
            </a:r>
            <a:br>
              <a:rPr lang="es-419" dirty="0"/>
            </a:br>
            <a:r>
              <a:rPr lang="es-419" b="1" dirty="0">
                <a:solidFill>
                  <a:srgbClr val="C00000"/>
                </a:solidFill>
              </a:rPr>
              <a:t>EJEMPLO</a:t>
            </a:r>
          </a:p>
        </p:txBody>
      </p:sp>
      <p:sp>
        <p:nvSpPr>
          <p:cNvPr id="3" name="Marcador de contenido 2"/>
          <p:cNvSpPr>
            <a:spLocks noGrp="1"/>
          </p:cNvSpPr>
          <p:nvPr>
            <p:ph idx="1"/>
          </p:nvPr>
        </p:nvSpPr>
        <p:spPr>
          <a:xfrm>
            <a:off x="1371600" y="2451174"/>
            <a:ext cx="9601200" cy="3581400"/>
          </a:xfrm>
        </p:spPr>
        <p:txBody>
          <a:bodyPr>
            <a:normAutofit/>
          </a:bodyPr>
          <a:lstStyle/>
          <a:p>
            <a:pPr marL="0" indent="0">
              <a:buNone/>
            </a:pPr>
            <a:r>
              <a:rPr lang="es-DO" sz="2400" dirty="0"/>
              <a:t>Para </a:t>
            </a:r>
            <a:r>
              <a:rPr lang="es-DO" sz="2400" dirty="0" err="1"/>
              <a:t>sobreescribir</a:t>
            </a:r>
            <a:r>
              <a:rPr lang="es-DO" sz="2400" dirty="0"/>
              <a:t> el método </a:t>
            </a:r>
            <a:r>
              <a:rPr lang="es-419" sz="2400" dirty="0"/>
              <a:t>llamado </a:t>
            </a:r>
            <a:r>
              <a:rPr lang="es-DO" sz="2400" dirty="0"/>
              <a:t>D</a:t>
            </a:r>
            <a:r>
              <a:rPr lang="es-419" sz="2400" dirty="0" err="1"/>
              <a:t>EPOSITO</a:t>
            </a:r>
            <a:r>
              <a:rPr lang="es-DO" sz="2400" dirty="0"/>
              <a:t> en la clase  derivada</a:t>
            </a:r>
            <a:r>
              <a:rPr lang="es-419" sz="2400" dirty="0"/>
              <a:t> llamada </a:t>
            </a:r>
            <a:r>
              <a:rPr lang="es-419" sz="2400" dirty="0" err="1"/>
              <a:t>CuentaCheque</a:t>
            </a:r>
            <a:r>
              <a:rPr lang="en-US" sz="2400" dirty="0"/>
              <a:t>CL</a:t>
            </a:r>
            <a:r>
              <a:rPr lang="es-DO" sz="2400" dirty="0"/>
              <a:t>, </a:t>
            </a:r>
            <a:r>
              <a:rPr lang="es-DO" sz="2400" dirty="0" err="1"/>
              <a:t>us</a:t>
            </a:r>
            <a:r>
              <a:rPr lang="es-419" sz="2400" dirty="0" err="1"/>
              <a:t>ar</a:t>
            </a:r>
            <a:r>
              <a:rPr lang="es-DO" sz="2400" dirty="0"/>
              <a:t> el siguiente código:</a:t>
            </a:r>
            <a:endParaRPr lang="es-419" sz="2400" dirty="0"/>
          </a:p>
          <a:p>
            <a:pPr marL="0" indent="0">
              <a:buNone/>
            </a:pPr>
            <a:r>
              <a:rPr lang="es-419" sz="2400" dirty="0"/>
              <a:t>public </a:t>
            </a:r>
            <a:r>
              <a:rPr lang="es-419" sz="2400" b="1" dirty="0" err="1">
                <a:solidFill>
                  <a:srgbClr val="C00000"/>
                </a:solidFill>
              </a:rPr>
              <a:t>override</a:t>
            </a:r>
            <a:r>
              <a:rPr lang="es-419" sz="2400" dirty="0"/>
              <a:t> </a:t>
            </a:r>
            <a:r>
              <a:rPr lang="en-US" sz="2400" dirty="0"/>
              <a:t>void D</a:t>
            </a:r>
            <a:r>
              <a:rPr lang="es-419" sz="2400" dirty="0" err="1"/>
              <a:t>EPOSITO</a:t>
            </a:r>
            <a:r>
              <a:rPr lang="es-419" sz="2400" dirty="0"/>
              <a:t> </a:t>
            </a:r>
            <a:r>
              <a:rPr lang="en-US" sz="2400" dirty="0"/>
              <a:t>(double </a:t>
            </a:r>
            <a:r>
              <a:rPr lang="es-419" sz="2400" dirty="0"/>
              <a:t>cantidad</a:t>
            </a:r>
            <a:r>
              <a:rPr lang="en-US" sz="2400" dirty="0"/>
              <a:t>)</a:t>
            </a:r>
          </a:p>
          <a:p>
            <a:pPr marL="0" indent="0">
              <a:buNone/>
            </a:pPr>
            <a:r>
              <a:rPr lang="es-419" sz="2400" dirty="0"/>
              <a:t>{</a:t>
            </a:r>
            <a:r>
              <a:rPr lang="en-US" sz="2400" dirty="0"/>
              <a:t>   </a:t>
            </a:r>
            <a:r>
              <a:rPr lang="es-419" sz="2400" dirty="0"/>
              <a:t>//Aquí se coloca el </a:t>
            </a:r>
            <a:r>
              <a:rPr lang="es-419" sz="2400" b="1" u="sng" dirty="0"/>
              <a:t>nuevo cuerpo o código </a:t>
            </a:r>
            <a:r>
              <a:rPr lang="es-419" sz="2400" dirty="0"/>
              <a:t>del método. Recordar que este método esta en la clase derivada </a:t>
            </a:r>
            <a:r>
              <a:rPr lang="es-419" sz="2400" dirty="0" err="1"/>
              <a:t>CuentaCheque</a:t>
            </a:r>
            <a:r>
              <a:rPr lang="en-US" sz="2400" dirty="0"/>
              <a:t>CL</a:t>
            </a:r>
            <a:r>
              <a:rPr lang="es-419" sz="2400" dirty="0"/>
              <a:t>.</a:t>
            </a:r>
            <a:r>
              <a:rPr lang="en-US" sz="2400" dirty="0"/>
              <a:t>     </a:t>
            </a:r>
            <a:r>
              <a:rPr lang="es-419" sz="2400" dirty="0"/>
              <a:t>}</a:t>
            </a:r>
          </a:p>
        </p:txBody>
      </p:sp>
    </p:spTree>
    <p:extLst>
      <p:ext uri="{BB962C8B-B14F-4D97-AF65-F5344CB8AC3E}">
        <p14:creationId xmlns:p14="http://schemas.microsoft.com/office/powerpoint/2010/main" val="4183493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419"/>
          </a:p>
        </p:txBody>
      </p:sp>
      <p:sp>
        <p:nvSpPr>
          <p:cNvPr id="3" name="Marcador de contenido 2"/>
          <p:cNvSpPr>
            <a:spLocks noGrp="1"/>
          </p:cNvSpPr>
          <p:nvPr>
            <p:ph idx="1"/>
          </p:nvPr>
        </p:nvSpPr>
        <p:spPr/>
        <p:txBody>
          <a:bodyPr/>
          <a:lstStyle/>
          <a:p>
            <a:endParaRPr lang="es-419"/>
          </a:p>
        </p:txBody>
      </p:sp>
      <p:pic>
        <p:nvPicPr>
          <p:cNvPr id="4" name="Imagen 3"/>
          <p:cNvPicPr>
            <a:picLocks noChangeAspect="1"/>
          </p:cNvPicPr>
          <p:nvPr/>
        </p:nvPicPr>
        <p:blipFill rotWithShape="1">
          <a:blip r:embed="rId2"/>
          <a:srcRect b="8354"/>
          <a:stretch/>
        </p:blipFill>
        <p:spPr>
          <a:xfrm>
            <a:off x="0" y="0"/>
            <a:ext cx="12192000" cy="6285053"/>
          </a:xfrm>
          <a:prstGeom prst="rect">
            <a:avLst/>
          </a:prstGeom>
        </p:spPr>
      </p:pic>
      <p:sp>
        <p:nvSpPr>
          <p:cNvPr id="5" name="Rectángulo redondeado 4"/>
          <p:cNvSpPr/>
          <p:nvPr/>
        </p:nvSpPr>
        <p:spPr>
          <a:xfrm>
            <a:off x="-8240" y="2870069"/>
            <a:ext cx="12084908" cy="32454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1192920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Sobreescribir</a:t>
            </a:r>
            <a:r>
              <a:rPr lang="es-419" dirty="0"/>
              <a:t> método de una clase base </a:t>
            </a:r>
          </a:p>
        </p:txBody>
      </p:sp>
      <p:sp>
        <p:nvSpPr>
          <p:cNvPr id="3" name="Marcador de contenido 2"/>
          <p:cNvSpPr>
            <a:spLocks noGrp="1"/>
          </p:cNvSpPr>
          <p:nvPr>
            <p:ph idx="1"/>
          </p:nvPr>
        </p:nvSpPr>
        <p:spPr>
          <a:xfrm>
            <a:off x="1037966" y="1841156"/>
            <a:ext cx="10565027" cy="3581400"/>
          </a:xfrm>
        </p:spPr>
        <p:txBody>
          <a:bodyPr>
            <a:noAutofit/>
          </a:bodyPr>
          <a:lstStyle/>
          <a:p>
            <a:pPr algn="just"/>
            <a:r>
              <a:rPr lang="es-DO" sz="2200" dirty="0"/>
              <a:t>Un escenario a tener en cuenta es cuando una clase derivada hereda de la clase base y una segunda clase derivada hereda</a:t>
            </a:r>
            <a:r>
              <a:rPr lang="es-419" sz="2200" dirty="0"/>
              <a:t> </a:t>
            </a:r>
            <a:r>
              <a:rPr lang="es-DO" sz="2200" dirty="0"/>
              <a:t>de la primera clase derivada.</a:t>
            </a:r>
            <a:endParaRPr lang="es-419" sz="2200" dirty="0"/>
          </a:p>
          <a:p>
            <a:pPr algn="just"/>
            <a:r>
              <a:rPr lang="es-DO" sz="2200" dirty="0"/>
              <a:t>Cuando se </a:t>
            </a:r>
            <a:r>
              <a:rPr lang="es-DO" sz="2200" dirty="0" err="1"/>
              <a:t>sobreescribe</a:t>
            </a:r>
            <a:r>
              <a:rPr lang="es-DO" sz="2200" dirty="0"/>
              <a:t> un método en la clase base, tendrá la característica de ser </a:t>
            </a:r>
            <a:r>
              <a:rPr lang="es-DO" sz="2200" dirty="0" err="1"/>
              <a:t>sobreescrito</a:t>
            </a:r>
            <a:r>
              <a:rPr lang="es-DO" sz="2200" dirty="0"/>
              <a:t> de forma </a:t>
            </a:r>
            <a:r>
              <a:rPr lang="es-DO" sz="2200" dirty="0" err="1"/>
              <a:t>predete</a:t>
            </a:r>
            <a:r>
              <a:rPr lang="es-419" sz="2200" dirty="0" err="1"/>
              <a:t>rminada</a:t>
            </a:r>
            <a:r>
              <a:rPr lang="es-419" sz="2200" dirty="0"/>
              <a:t>. </a:t>
            </a:r>
            <a:r>
              <a:rPr lang="es-DO" sz="2200" dirty="0"/>
              <a:t>Para evitar que un método se </a:t>
            </a:r>
            <a:r>
              <a:rPr lang="es-DO" sz="2200" dirty="0" err="1"/>
              <a:t>sobreescriba</a:t>
            </a:r>
            <a:r>
              <a:rPr lang="es-DO" sz="2200" dirty="0"/>
              <a:t> más arriba en la </a:t>
            </a:r>
            <a:r>
              <a:rPr lang="es-DO" sz="2200" dirty="0" err="1"/>
              <a:t>jerarquia</a:t>
            </a:r>
            <a:r>
              <a:rPr lang="es-DO" sz="2200" dirty="0"/>
              <a:t> de herencia,</a:t>
            </a:r>
            <a:r>
              <a:rPr lang="es-419" sz="2200" dirty="0"/>
              <a:t> se agrega la palabra clave </a:t>
            </a:r>
            <a:r>
              <a:rPr lang="es-419" sz="2200" b="1" dirty="0" err="1">
                <a:solidFill>
                  <a:srgbClr val="C00000"/>
                </a:solidFill>
              </a:rPr>
              <a:t>sealed</a:t>
            </a:r>
            <a:r>
              <a:rPr lang="es-419" sz="2200" b="1" dirty="0">
                <a:solidFill>
                  <a:srgbClr val="C00000"/>
                </a:solidFill>
              </a:rPr>
              <a:t> </a:t>
            </a:r>
            <a:r>
              <a:rPr lang="es-419" sz="2200" dirty="0"/>
              <a:t>(sellado) delante de la palabra clave </a:t>
            </a:r>
            <a:r>
              <a:rPr lang="es-419" sz="2200" dirty="0" err="1"/>
              <a:t>override</a:t>
            </a:r>
            <a:r>
              <a:rPr lang="es-419" sz="2200" dirty="0"/>
              <a:t>. </a:t>
            </a:r>
          </a:p>
          <a:p>
            <a:pPr algn="just"/>
            <a:endParaRPr lang="es-419" sz="2200" dirty="0"/>
          </a:p>
          <a:p>
            <a:pPr marL="0" indent="0" algn="just">
              <a:buNone/>
            </a:pPr>
            <a:r>
              <a:rPr lang="es-419" sz="2200" dirty="0"/>
              <a:t>public </a:t>
            </a:r>
            <a:r>
              <a:rPr lang="es-419" sz="2200" b="1" dirty="0" err="1">
                <a:solidFill>
                  <a:srgbClr val="C00000"/>
                </a:solidFill>
              </a:rPr>
              <a:t>sealed</a:t>
            </a:r>
            <a:r>
              <a:rPr lang="es-419" sz="2200" dirty="0"/>
              <a:t> </a:t>
            </a:r>
            <a:r>
              <a:rPr lang="es-419" sz="2200" dirty="0" err="1"/>
              <a:t>override</a:t>
            </a:r>
            <a:r>
              <a:rPr lang="es-419" sz="2200" dirty="0"/>
              <a:t> </a:t>
            </a:r>
            <a:r>
              <a:rPr lang="en-US" sz="2200" dirty="0"/>
              <a:t>void D</a:t>
            </a:r>
            <a:r>
              <a:rPr lang="es-419" sz="2200" dirty="0" err="1"/>
              <a:t>EPOSITO</a:t>
            </a:r>
            <a:r>
              <a:rPr lang="es-419" sz="2200" dirty="0"/>
              <a:t> </a:t>
            </a:r>
            <a:r>
              <a:rPr lang="en-US" sz="2200" dirty="0"/>
              <a:t>(double </a:t>
            </a:r>
            <a:r>
              <a:rPr lang="es-419" sz="2200" dirty="0"/>
              <a:t>cantidad</a:t>
            </a:r>
            <a:r>
              <a:rPr lang="en-US" sz="2200" dirty="0"/>
              <a:t>)</a:t>
            </a:r>
          </a:p>
          <a:p>
            <a:pPr marL="0" indent="0" algn="just">
              <a:buNone/>
            </a:pPr>
            <a:r>
              <a:rPr lang="es-419" sz="2200" dirty="0"/>
              <a:t>{</a:t>
            </a:r>
          </a:p>
          <a:p>
            <a:pPr marL="0" indent="0" algn="just">
              <a:buNone/>
            </a:pPr>
            <a:r>
              <a:rPr lang="es-419" sz="2200" dirty="0"/>
              <a:t>//Aquí se coloca el </a:t>
            </a:r>
            <a:r>
              <a:rPr lang="es-419" sz="2200" b="1" u="sng" dirty="0"/>
              <a:t>nuevo cuerpo o código </a:t>
            </a:r>
            <a:r>
              <a:rPr lang="es-419" sz="2200" dirty="0"/>
              <a:t>del método. Recordar que este método esta en la clase derivada </a:t>
            </a:r>
            <a:r>
              <a:rPr lang="es-419" sz="2200" dirty="0" err="1"/>
              <a:t>CuentaCheque</a:t>
            </a:r>
            <a:r>
              <a:rPr lang="en-US" sz="2200" dirty="0"/>
              <a:t>CL</a:t>
            </a:r>
            <a:r>
              <a:rPr lang="es-419" sz="2200" dirty="0"/>
              <a:t>.</a:t>
            </a:r>
          </a:p>
          <a:p>
            <a:pPr marL="0" indent="0" algn="just">
              <a:buNone/>
            </a:pPr>
            <a:r>
              <a:rPr lang="es-419" sz="2200" dirty="0"/>
              <a:t>}</a:t>
            </a:r>
          </a:p>
          <a:p>
            <a:pPr marL="0" indent="0" algn="just">
              <a:buNone/>
            </a:pPr>
            <a:endParaRPr lang="es-419" sz="2200" dirty="0"/>
          </a:p>
        </p:txBody>
      </p:sp>
    </p:spTree>
    <p:extLst>
      <p:ext uri="{BB962C8B-B14F-4D97-AF65-F5344CB8AC3E}">
        <p14:creationId xmlns:p14="http://schemas.microsoft.com/office/powerpoint/2010/main" val="2595960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419"/>
          </a:p>
        </p:txBody>
      </p:sp>
      <p:sp>
        <p:nvSpPr>
          <p:cNvPr id="3" name="Marcador de contenido 2"/>
          <p:cNvSpPr>
            <a:spLocks noGrp="1"/>
          </p:cNvSpPr>
          <p:nvPr>
            <p:ph idx="1"/>
          </p:nvPr>
        </p:nvSpPr>
        <p:spPr/>
        <p:txBody>
          <a:bodyPr/>
          <a:lstStyle/>
          <a:p>
            <a:endParaRPr lang="es-419"/>
          </a:p>
        </p:txBody>
      </p:sp>
      <p:pic>
        <p:nvPicPr>
          <p:cNvPr id="4" name="Imagen 3"/>
          <p:cNvPicPr>
            <a:picLocks noChangeAspect="1"/>
          </p:cNvPicPr>
          <p:nvPr/>
        </p:nvPicPr>
        <p:blipFill rotWithShape="1">
          <a:blip r:embed="rId2"/>
          <a:srcRect b="9030"/>
          <a:stretch/>
        </p:blipFill>
        <p:spPr>
          <a:xfrm>
            <a:off x="0" y="0"/>
            <a:ext cx="12192000" cy="6238754"/>
          </a:xfrm>
          <a:prstGeom prst="rect">
            <a:avLst/>
          </a:prstGeom>
        </p:spPr>
      </p:pic>
      <p:sp>
        <p:nvSpPr>
          <p:cNvPr id="5" name="Rectángulo redondeado 4"/>
          <p:cNvSpPr/>
          <p:nvPr/>
        </p:nvSpPr>
        <p:spPr>
          <a:xfrm>
            <a:off x="-8240" y="2870069"/>
            <a:ext cx="12084908" cy="32454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241452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419"/>
          </a:p>
        </p:txBody>
      </p:sp>
      <p:sp>
        <p:nvSpPr>
          <p:cNvPr id="3" name="Marcador de contenido 2"/>
          <p:cNvSpPr>
            <a:spLocks noGrp="1"/>
          </p:cNvSpPr>
          <p:nvPr>
            <p:ph idx="1"/>
          </p:nvPr>
        </p:nvSpPr>
        <p:spPr/>
        <p:txBody>
          <a:bodyPr/>
          <a:lstStyle/>
          <a:p>
            <a:endParaRPr lang="es-419" dirty="0"/>
          </a:p>
        </p:txBody>
      </p:sp>
      <p:pic>
        <p:nvPicPr>
          <p:cNvPr id="4" name="Imagen 3"/>
          <p:cNvPicPr>
            <a:picLocks noChangeAspect="1"/>
          </p:cNvPicPr>
          <p:nvPr/>
        </p:nvPicPr>
        <p:blipFill rotWithShape="1">
          <a:blip r:embed="rId2"/>
          <a:srcRect t="4388" r="1945" b="9367"/>
          <a:stretch/>
        </p:blipFill>
        <p:spPr>
          <a:xfrm>
            <a:off x="0" y="300942"/>
            <a:ext cx="6782772" cy="5914663"/>
          </a:xfrm>
          <a:prstGeom prst="rect">
            <a:avLst/>
          </a:prstGeom>
        </p:spPr>
      </p:pic>
      <p:pic>
        <p:nvPicPr>
          <p:cNvPr id="5" name="Imagen 4"/>
          <p:cNvPicPr>
            <a:picLocks noChangeAspect="1"/>
          </p:cNvPicPr>
          <p:nvPr/>
        </p:nvPicPr>
        <p:blipFill rotWithShape="1">
          <a:blip r:embed="rId3"/>
          <a:srcRect l="394" t="4051" b="9536"/>
          <a:stretch/>
        </p:blipFill>
        <p:spPr>
          <a:xfrm>
            <a:off x="6782772" y="277792"/>
            <a:ext cx="5405377" cy="5926238"/>
          </a:xfrm>
          <a:prstGeom prst="rect">
            <a:avLst/>
          </a:prstGeom>
        </p:spPr>
      </p:pic>
      <p:sp>
        <p:nvSpPr>
          <p:cNvPr id="6" name="Rectángulo redondeado 5"/>
          <p:cNvSpPr/>
          <p:nvPr/>
        </p:nvSpPr>
        <p:spPr>
          <a:xfrm>
            <a:off x="8889357" y="2974691"/>
            <a:ext cx="3148315" cy="38196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 name="Rectángulo redondeado 6"/>
          <p:cNvSpPr/>
          <p:nvPr/>
        </p:nvSpPr>
        <p:spPr>
          <a:xfrm>
            <a:off x="6032338" y="3277558"/>
            <a:ext cx="2451905" cy="38196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 name="Llamada rectangular 7"/>
          <p:cNvSpPr/>
          <p:nvPr/>
        </p:nvSpPr>
        <p:spPr>
          <a:xfrm>
            <a:off x="6123009" y="2740"/>
            <a:ext cx="6024636" cy="1745037"/>
          </a:xfrm>
          <a:prstGeom prst="wedgeRectCallout">
            <a:avLst>
              <a:gd name="adj1" fmla="val -40429"/>
              <a:gd name="adj2" fmla="val 127503"/>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rPr>
              <a:t>Como se </a:t>
            </a:r>
            <a:r>
              <a:rPr lang="en-US" sz="2000" dirty="0" err="1">
                <a:solidFill>
                  <a:schemeClr val="tx1"/>
                </a:solidFill>
              </a:rPr>
              <a:t>puede</a:t>
            </a:r>
            <a:r>
              <a:rPr lang="en-US" sz="2000" dirty="0">
                <a:solidFill>
                  <a:schemeClr val="tx1"/>
                </a:solidFill>
              </a:rPr>
              <a:t> </a:t>
            </a:r>
            <a:r>
              <a:rPr lang="en-US" sz="2000" dirty="0" err="1">
                <a:solidFill>
                  <a:schemeClr val="tx1"/>
                </a:solidFill>
              </a:rPr>
              <a:t>notar</a:t>
            </a:r>
            <a:r>
              <a:rPr lang="en-US" sz="2000" dirty="0">
                <a:solidFill>
                  <a:schemeClr val="tx1"/>
                </a:solidFill>
              </a:rPr>
              <a:t> la </a:t>
            </a:r>
            <a:r>
              <a:rPr lang="en-US" sz="2000" dirty="0" err="1">
                <a:solidFill>
                  <a:schemeClr val="tx1"/>
                </a:solidFill>
              </a:rPr>
              <a:t>clase</a:t>
            </a:r>
            <a:r>
              <a:rPr lang="en-US" sz="2000" dirty="0">
                <a:solidFill>
                  <a:schemeClr val="tx1"/>
                </a:solidFill>
              </a:rPr>
              <a:t> </a:t>
            </a:r>
            <a:r>
              <a:rPr lang="en-US" sz="2000" b="1" dirty="0" err="1">
                <a:solidFill>
                  <a:schemeClr val="tx1"/>
                </a:solidFill>
              </a:rPr>
              <a:t>ChequePersonalCL</a:t>
            </a:r>
            <a:r>
              <a:rPr lang="en-US" sz="2000" dirty="0">
                <a:solidFill>
                  <a:schemeClr val="tx1"/>
                </a:solidFill>
              </a:rPr>
              <a:t> no </a:t>
            </a:r>
            <a:r>
              <a:rPr lang="en-US" sz="2000" dirty="0" err="1">
                <a:solidFill>
                  <a:schemeClr val="tx1"/>
                </a:solidFill>
              </a:rPr>
              <a:t>puede</a:t>
            </a:r>
            <a:r>
              <a:rPr lang="en-US" sz="2000" dirty="0">
                <a:solidFill>
                  <a:schemeClr val="tx1"/>
                </a:solidFill>
              </a:rPr>
              <a:t> </a:t>
            </a:r>
            <a:r>
              <a:rPr lang="en-US" sz="2000" dirty="0" err="1">
                <a:solidFill>
                  <a:schemeClr val="tx1"/>
                </a:solidFill>
              </a:rPr>
              <a:t>sobreescribir</a:t>
            </a:r>
            <a:r>
              <a:rPr lang="en-US" sz="2000" dirty="0">
                <a:solidFill>
                  <a:schemeClr val="tx1"/>
                </a:solidFill>
              </a:rPr>
              <a:t> el </a:t>
            </a:r>
            <a:r>
              <a:rPr lang="en-US" sz="2000" dirty="0" err="1">
                <a:solidFill>
                  <a:schemeClr val="tx1"/>
                </a:solidFill>
              </a:rPr>
              <a:t>metodo</a:t>
            </a:r>
            <a:r>
              <a:rPr lang="en-US" sz="2000" dirty="0">
                <a:solidFill>
                  <a:schemeClr val="tx1"/>
                </a:solidFill>
              </a:rPr>
              <a:t> </a:t>
            </a:r>
            <a:r>
              <a:rPr lang="en-US" sz="2000" dirty="0" err="1">
                <a:solidFill>
                  <a:schemeClr val="tx1"/>
                </a:solidFill>
              </a:rPr>
              <a:t>deposito</a:t>
            </a:r>
            <a:r>
              <a:rPr lang="en-US" sz="2000" dirty="0">
                <a:solidFill>
                  <a:schemeClr val="tx1"/>
                </a:solidFill>
              </a:rPr>
              <a:t>, </a:t>
            </a:r>
            <a:r>
              <a:rPr lang="en-US" sz="2000" dirty="0" err="1">
                <a:solidFill>
                  <a:schemeClr val="tx1"/>
                </a:solidFill>
              </a:rPr>
              <a:t>porque</a:t>
            </a:r>
            <a:r>
              <a:rPr lang="en-US" sz="2000" dirty="0">
                <a:solidFill>
                  <a:schemeClr val="tx1"/>
                </a:solidFill>
              </a:rPr>
              <a:t> </a:t>
            </a:r>
            <a:r>
              <a:rPr lang="en-US" sz="2000" dirty="0" err="1">
                <a:solidFill>
                  <a:schemeClr val="tx1"/>
                </a:solidFill>
              </a:rPr>
              <a:t>esta</a:t>
            </a:r>
            <a:r>
              <a:rPr lang="en-US" sz="2000" dirty="0">
                <a:solidFill>
                  <a:schemeClr val="tx1"/>
                </a:solidFill>
              </a:rPr>
              <a:t> </a:t>
            </a:r>
            <a:r>
              <a:rPr lang="en-US" sz="2000" dirty="0" err="1">
                <a:solidFill>
                  <a:schemeClr val="tx1"/>
                </a:solidFill>
              </a:rPr>
              <a:t>definido</a:t>
            </a:r>
            <a:r>
              <a:rPr lang="en-US" sz="2000" dirty="0">
                <a:solidFill>
                  <a:schemeClr val="tx1"/>
                </a:solidFill>
              </a:rPr>
              <a:t> </a:t>
            </a:r>
            <a:r>
              <a:rPr lang="en-US" sz="2000" dirty="0" err="1">
                <a:solidFill>
                  <a:schemeClr val="tx1"/>
                </a:solidFill>
              </a:rPr>
              <a:t>como</a:t>
            </a:r>
            <a:r>
              <a:rPr lang="en-US" sz="2000" dirty="0">
                <a:solidFill>
                  <a:schemeClr val="tx1"/>
                </a:solidFill>
              </a:rPr>
              <a:t> </a:t>
            </a:r>
            <a:r>
              <a:rPr lang="en-US" sz="2000" dirty="0" err="1">
                <a:solidFill>
                  <a:schemeClr val="tx1"/>
                </a:solidFill>
              </a:rPr>
              <a:t>sellado</a:t>
            </a:r>
            <a:r>
              <a:rPr lang="en-US" sz="2000" dirty="0">
                <a:solidFill>
                  <a:schemeClr val="tx1"/>
                </a:solidFill>
              </a:rPr>
              <a:t> con la palabra clave SEALED </a:t>
            </a:r>
            <a:r>
              <a:rPr lang="en-US" sz="2000" dirty="0" err="1">
                <a:solidFill>
                  <a:schemeClr val="tx1"/>
                </a:solidFill>
              </a:rPr>
              <a:t>cuando</a:t>
            </a:r>
            <a:r>
              <a:rPr lang="en-US" sz="2000" dirty="0">
                <a:solidFill>
                  <a:schemeClr val="tx1"/>
                </a:solidFill>
              </a:rPr>
              <a:t> se </a:t>
            </a:r>
            <a:r>
              <a:rPr lang="en-US" sz="2000" dirty="0" err="1">
                <a:solidFill>
                  <a:schemeClr val="tx1"/>
                </a:solidFill>
              </a:rPr>
              <a:t>implementa</a:t>
            </a:r>
            <a:r>
              <a:rPr lang="en-US" sz="2000" dirty="0">
                <a:solidFill>
                  <a:schemeClr val="tx1"/>
                </a:solidFill>
              </a:rPr>
              <a:t> </a:t>
            </a:r>
            <a:r>
              <a:rPr lang="en-US" sz="2000" dirty="0" err="1">
                <a:solidFill>
                  <a:schemeClr val="tx1"/>
                </a:solidFill>
              </a:rPr>
              <a:t>en</a:t>
            </a:r>
            <a:r>
              <a:rPr lang="en-US" sz="2000" dirty="0">
                <a:solidFill>
                  <a:schemeClr val="tx1"/>
                </a:solidFill>
              </a:rPr>
              <a:t> la </a:t>
            </a:r>
            <a:r>
              <a:rPr lang="en-US" sz="2000" dirty="0" err="1">
                <a:solidFill>
                  <a:schemeClr val="tx1"/>
                </a:solidFill>
              </a:rPr>
              <a:t>clase</a:t>
            </a:r>
            <a:r>
              <a:rPr lang="en-US" sz="2000" dirty="0">
                <a:solidFill>
                  <a:schemeClr val="tx1"/>
                </a:solidFill>
              </a:rPr>
              <a:t> </a:t>
            </a:r>
            <a:r>
              <a:rPr lang="en-US" sz="2000" dirty="0" err="1">
                <a:solidFill>
                  <a:schemeClr val="tx1"/>
                </a:solidFill>
              </a:rPr>
              <a:t>derivada</a:t>
            </a:r>
            <a:r>
              <a:rPr lang="en-US" sz="2000" dirty="0">
                <a:solidFill>
                  <a:schemeClr val="tx1"/>
                </a:solidFill>
              </a:rPr>
              <a:t> </a:t>
            </a:r>
            <a:r>
              <a:rPr lang="en-US" sz="2000" b="1" dirty="0" err="1">
                <a:solidFill>
                  <a:schemeClr val="tx1"/>
                </a:solidFill>
              </a:rPr>
              <a:t>CuentaChequeCL</a:t>
            </a:r>
            <a:r>
              <a:rPr lang="en-US" sz="2000" dirty="0">
                <a:solidFill>
                  <a:schemeClr val="tx1"/>
                </a:solidFill>
              </a:rPr>
              <a:t> </a:t>
            </a:r>
            <a:endParaRPr lang="es-419" sz="2000" dirty="0">
              <a:solidFill>
                <a:schemeClr val="tx1"/>
              </a:solidFill>
            </a:endParaRPr>
          </a:p>
        </p:txBody>
      </p:sp>
    </p:spTree>
    <p:extLst>
      <p:ext uri="{BB962C8B-B14F-4D97-AF65-F5344CB8AC3E}">
        <p14:creationId xmlns:p14="http://schemas.microsoft.com/office/powerpoint/2010/main" val="2432875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OBJETIVO</a:t>
            </a:r>
            <a:r>
              <a:rPr lang="en-US" dirty="0"/>
              <a:t>S</a:t>
            </a:r>
            <a:r>
              <a:rPr lang="es-419" dirty="0"/>
              <a:t> DE LA UNIDAD </a:t>
            </a:r>
          </a:p>
        </p:txBody>
      </p:sp>
      <p:sp>
        <p:nvSpPr>
          <p:cNvPr id="3" name="Marcador de contenido 2"/>
          <p:cNvSpPr>
            <a:spLocks noGrp="1"/>
          </p:cNvSpPr>
          <p:nvPr>
            <p:ph idx="1"/>
          </p:nvPr>
        </p:nvSpPr>
        <p:spPr/>
        <p:txBody>
          <a:bodyPr>
            <a:normAutofit/>
          </a:bodyPr>
          <a:lstStyle/>
          <a:p>
            <a:r>
              <a:rPr lang="es-DO" sz="3200" dirty="0"/>
              <a:t>Conocer a profundidad los elementos esenciales de arquitectura de la </a:t>
            </a:r>
            <a:r>
              <a:rPr lang="es-DO" sz="3200" dirty="0" err="1"/>
              <a:t>POO</a:t>
            </a:r>
            <a:r>
              <a:rPr lang="es-DO" sz="3200" dirty="0"/>
              <a:t>, que permiten construir robustas aplicaciones. </a:t>
            </a:r>
          </a:p>
          <a:p>
            <a:r>
              <a:rPr lang="es-DO" sz="3200" dirty="0"/>
              <a:t>Profundizar ampliamente sobre la herencia como eje fundamental del tejido de objetos.</a:t>
            </a:r>
          </a:p>
          <a:p>
            <a:pPr marL="0" indent="0">
              <a:buNone/>
            </a:pPr>
            <a:endParaRPr lang="es-419" sz="3200" dirty="0"/>
          </a:p>
          <a:p>
            <a:endParaRPr lang="es-419" sz="3200" dirty="0"/>
          </a:p>
          <a:p>
            <a:pPr marL="0" indent="0">
              <a:buNone/>
            </a:pPr>
            <a:endParaRPr lang="es-419" sz="3200" dirty="0"/>
          </a:p>
        </p:txBody>
      </p:sp>
    </p:spTree>
    <p:extLst>
      <p:ext uri="{BB962C8B-B14F-4D97-AF65-F5344CB8AC3E}">
        <p14:creationId xmlns:p14="http://schemas.microsoft.com/office/powerpoint/2010/main" val="13878495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Sobreescribir </a:t>
            </a:r>
            <a:r>
              <a:rPr lang="es-419" dirty="0"/>
              <a:t> método de una clase base </a:t>
            </a:r>
          </a:p>
        </p:txBody>
      </p:sp>
      <p:sp>
        <p:nvSpPr>
          <p:cNvPr id="3" name="Marcador de contenido 2"/>
          <p:cNvSpPr>
            <a:spLocks noGrp="1"/>
          </p:cNvSpPr>
          <p:nvPr>
            <p:ph idx="1"/>
          </p:nvPr>
        </p:nvSpPr>
        <p:spPr/>
        <p:txBody>
          <a:bodyPr>
            <a:normAutofit fontScale="92500" lnSpcReduction="20000"/>
          </a:bodyPr>
          <a:lstStyle/>
          <a:p>
            <a:r>
              <a:rPr lang="es-DO" dirty="0"/>
              <a:t>Cuando indica que un método de clase base es anulable (que puede ser </a:t>
            </a:r>
            <a:r>
              <a:rPr lang="es-DO" dirty="0" err="1"/>
              <a:t>sobreescrito</a:t>
            </a:r>
            <a:r>
              <a:rPr lang="es-DO" dirty="0"/>
              <a:t>), las clases derivadas tienen la opción de anular</a:t>
            </a:r>
            <a:r>
              <a:rPr lang="es-419" dirty="0"/>
              <a:t> </a:t>
            </a:r>
            <a:r>
              <a:rPr lang="es-DO" dirty="0"/>
              <a:t>el método o utiliza</a:t>
            </a:r>
            <a:r>
              <a:rPr lang="es-419" dirty="0"/>
              <a:t>r</a:t>
            </a:r>
            <a:r>
              <a:rPr lang="es-DO" dirty="0"/>
              <a:t> la implementación proporcionada por la clase base.</a:t>
            </a:r>
            <a:r>
              <a:rPr lang="es-419" dirty="0"/>
              <a:t> Es decir, puede usar el mismo cuerpo del método de la clase base, para ello utiliza la palabra clave </a:t>
            </a:r>
            <a:r>
              <a:rPr lang="es-419" b="1" dirty="0">
                <a:solidFill>
                  <a:srgbClr val="C00000"/>
                </a:solidFill>
              </a:rPr>
              <a:t>BASE</a:t>
            </a:r>
            <a:r>
              <a:rPr lang="es-419" dirty="0"/>
              <a:t> al momento de llamar el método.</a:t>
            </a:r>
          </a:p>
          <a:p>
            <a:endParaRPr lang="es-419" dirty="0"/>
          </a:p>
          <a:p>
            <a:pPr marL="0" indent="0">
              <a:buNone/>
            </a:pPr>
            <a:r>
              <a:rPr lang="es-419" dirty="0"/>
              <a:t>public </a:t>
            </a:r>
            <a:r>
              <a:rPr lang="es-419" sz="2100" dirty="0" err="1"/>
              <a:t>override</a:t>
            </a:r>
            <a:r>
              <a:rPr lang="es-419" dirty="0"/>
              <a:t> </a:t>
            </a:r>
            <a:r>
              <a:rPr lang="en-US" dirty="0"/>
              <a:t>void D</a:t>
            </a:r>
            <a:r>
              <a:rPr lang="es-419" dirty="0" err="1"/>
              <a:t>EPOSITO</a:t>
            </a:r>
            <a:r>
              <a:rPr lang="es-419" dirty="0"/>
              <a:t> </a:t>
            </a:r>
            <a:r>
              <a:rPr lang="en-US" dirty="0"/>
              <a:t>(double </a:t>
            </a:r>
            <a:r>
              <a:rPr lang="es-419" dirty="0"/>
              <a:t>cantidad</a:t>
            </a:r>
            <a:r>
              <a:rPr lang="en-US" dirty="0"/>
              <a:t>)</a:t>
            </a:r>
          </a:p>
          <a:p>
            <a:pPr marL="0" indent="0">
              <a:buNone/>
            </a:pPr>
            <a:r>
              <a:rPr lang="es-419" dirty="0"/>
              <a:t>{</a:t>
            </a:r>
          </a:p>
          <a:p>
            <a:pPr marL="0" indent="0">
              <a:buNone/>
            </a:pPr>
            <a:r>
              <a:rPr lang="es-419" b="1" dirty="0" err="1">
                <a:solidFill>
                  <a:srgbClr val="C00000"/>
                </a:solidFill>
              </a:rPr>
              <a:t>base</a:t>
            </a:r>
            <a:r>
              <a:rPr lang="es-419" dirty="0" err="1"/>
              <a:t>.DEPOSITO</a:t>
            </a:r>
            <a:r>
              <a:rPr lang="es-419" dirty="0"/>
              <a:t> (cantidad); </a:t>
            </a:r>
          </a:p>
          <a:p>
            <a:pPr marL="0" indent="0">
              <a:buNone/>
            </a:pPr>
            <a:r>
              <a:rPr lang="es-419" dirty="0"/>
              <a:t>//Aquí se coloca el </a:t>
            </a:r>
            <a:r>
              <a:rPr lang="es-419" b="1" u="sng" dirty="0"/>
              <a:t>nuevo cuerpo o código </a:t>
            </a:r>
            <a:r>
              <a:rPr lang="es-419" dirty="0"/>
              <a:t>del método. Recordar que este método esta en la clase derivada </a:t>
            </a:r>
            <a:r>
              <a:rPr lang="es-419" dirty="0" err="1"/>
              <a:t>CuentaCheque</a:t>
            </a:r>
            <a:r>
              <a:rPr lang="en-US" dirty="0"/>
              <a:t>CL</a:t>
            </a:r>
            <a:r>
              <a:rPr lang="es-419" dirty="0"/>
              <a:t>.</a:t>
            </a:r>
          </a:p>
          <a:p>
            <a:pPr marL="0" indent="0">
              <a:buNone/>
            </a:pPr>
            <a:r>
              <a:rPr lang="es-419" dirty="0"/>
              <a:t>}</a:t>
            </a:r>
          </a:p>
          <a:p>
            <a:endParaRPr lang="es-419" dirty="0"/>
          </a:p>
          <a:p>
            <a:pPr marL="0" indent="0">
              <a:buNone/>
            </a:pPr>
            <a:endParaRPr lang="es-419" dirty="0"/>
          </a:p>
        </p:txBody>
      </p:sp>
    </p:spTree>
    <p:extLst>
      <p:ext uri="{BB962C8B-B14F-4D97-AF65-F5344CB8AC3E}">
        <p14:creationId xmlns:p14="http://schemas.microsoft.com/office/powerpoint/2010/main" val="7546920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419"/>
          </a:p>
        </p:txBody>
      </p:sp>
      <p:sp>
        <p:nvSpPr>
          <p:cNvPr id="3" name="Marcador de contenido 2"/>
          <p:cNvSpPr>
            <a:spLocks noGrp="1"/>
          </p:cNvSpPr>
          <p:nvPr>
            <p:ph idx="1"/>
          </p:nvPr>
        </p:nvSpPr>
        <p:spPr/>
        <p:txBody>
          <a:bodyPr/>
          <a:lstStyle/>
          <a:p>
            <a:endParaRPr lang="es-419"/>
          </a:p>
        </p:txBody>
      </p:sp>
      <p:pic>
        <p:nvPicPr>
          <p:cNvPr id="6" name="Imagen 5"/>
          <p:cNvPicPr>
            <a:picLocks noChangeAspect="1"/>
          </p:cNvPicPr>
          <p:nvPr/>
        </p:nvPicPr>
        <p:blipFill rotWithShape="1">
          <a:blip r:embed="rId2"/>
          <a:srcRect b="8692"/>
          <a:stretch/>
        </p:blipFill>
        <p:spPr>
          <a:xfrm>
            <a:off x="0" y="0"/>
            <a:ext cx="12192000" cy="6261904"/>
          </a:xfrm>
          <a:prstGeom prst="rect">
            <a:avLst/>
          </a:prstGeom>
        </p:spPr>
      </p:pic>
      <p:sp>
        <p:nvSpPr>
          <p:cNvPr id="7" name="Rectángulo redondeado 6"/>
          <p:cNvSpPr/>
          <p:nvPr/>
        </p:nvSpPr>
        <p:spPr>
          <a:xfrm>
            <a:off x="-8240" y="2904791"/>
            <a:ext cx="12084908" cy="32454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800099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Ocultar método de clase base </a:t>
            </a:r>
          </a:p>
        </p:txBody>
      </p:sp>
      <p:sp>
        <p:nvSpPr>
          <p:cNvPr id="3" name="Marcador de contenido 2"/>
          <p:cNvSpPr>
            <a:spLocks noGrp="1"/>
          </p:cNvSpPr>
          <p:nvPr>
            <p:ph idx="1"/>
          </p:nvPr>
        </p:nvSpPr>
        <p:spPr/>
        <p:txBody>
          <a:bodyPr>
            <a:normAutofit/>
          </a:bodyPr>
          <a:lstStyle/>
          <a:p>
            <a:pPr algn="just"/>
            <a:r>
              <a:rPr lang="es-DO" sz="2400" dirty="0"/>
              <a:t>Si un método en una clase derivada tiene la misma firma de método que el método de la clase base, pero no está marcado con</a:t>
            </a:r>
            <a:r>
              <a:rPr lang="es-419" sz="2400" dirty="0"/>
              <a:t> </a:t>
            </a:r>
            <a:r>
              <a:rPr lang="es-DO" sz="2400" dirty="0"/>
              <a:t>la palabra clave </a:t>
            </a:r>
            <a:r>
              <a:rPr lang="es-DO" sz="2400" dirty="0" err="1"/>
              <a:t>override</a:t>
            </a:r>
            <a:r>
              <a:rPr lang="es-DO" sz="2400" dirty="0"/>
              <a:t>, oculta efectivamente el método de la clase base. </a:t>
            </a:r>
            <a:endParaRPr lang="es-419" sz="2400" dirty="0"/>
          </a:p>
          <a:p>
            <a:pPr algn="just"/>
            <a:r>
              <a:rPr lang="es-DO" sz="2400" dirty="0"/>
              <a:t>Aunque este puede ser el</a:t>
            </a:r>
            <a:r>
              <a:rPr lang="es-419" sz="2400" dirty="0"/>
              <a:t> </a:t>
            </a:r>
            <a:r>
              <a:rPr lang="es-DO" sz="2400" dirty="0"/>
              <a:t>comportamiento previsto,</a:t>
            </a:r>
            <a:r>
              <a:rPr lang="es-419" sz="2400" dirty="0"/>
              <a:t> </a:t>
            </a:r>
            <a:r>
              <a:rPr lang="es-DO" sz="2400" dirty="0"/>
              <a:t>a veces puede</a:t>
            </a:r>
            <a:r>
              <a:rPr lang="es-419" sz="2400" dirty="0"/>
              <a:t> pasar inadvertido. </a:t>
            </a:r>
            <a:r>
              <a:rPr lang="es-DO" sz="2400" dirty="0"/>
              <a:t>Aunque el código aún se compilará, el </a:t>
            </a:r>
            <a:r>
              <a:rPr lang="es-419" sz="2400" dirty="0"/>
              <a:t>compilador </a:t>
            </a:r>
            <a:r>
              <a:rPr lang="es-DO" sz="2400" dirty="0"/>
              <a:t>emitirá una advertencia preguntando si este</a:t>
            </a:r>
            <a:r>
              <a:rPr lang="es-419" sz="2400" dirty="0"/>
              <a:t> es el comportamiento previsto.</a:t>
            </a:r>
          </a:p>
        </p:txBody>
      </p:sp>
    </p:spTree>
    <p:extLst>
      <p:ext uri="{BB962C8B-B14F-4D97-AF65-F5344CB8AC3E}">
        <p14:creationId xmlns:p14="http://schemas.microsoft.com/office/powerpoint/2010/main" val="2682070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Ocultar método de clase base </a:t>
            </a:r>
          </a:p>
        </p:txBody>
      </p:sp>
      <p:sp>
        <p:nvSpPr>
          <p:cNvPr id="3" name="Marcador de contenido 2"/>
          <p:cNvSpPr>
            <a:spLocks noGrp="1"/>
          </p:cNvSpPr>
          <p:nvPr>
            <p:ph idx="1"/>
          </p:nvPr>
        </p:nvSpPr>
        <p:spPr>
          <a:xfrm>
            <a:off x="1371600" y="1767017"/>
            <a:ext cx="9601200" cy="4707924"/>
          </a:xfrm>
        </p:spPr>
        <p:txBody>
          <a:bodyPr>
            <a:normAutofit/>
          </a:bodyPr>
          <a:lstStyle/>
          <a:p>
            <a:pPr marL="0" indent="0" algn="just">
              <a:buNone/>
            </a:pPr>
            <a:endParaRPr lang="es-DO" sz="2400" dirty="0"/>
          </a:p>
          <a:p>
            <a:pPr marL="0" indent="0" algn="just">
              <a:buNone/>
            </a:pPr>
            <a:r>
              <a:rPr lang="es-DO" sz="2400" dirty="0"/>
              <a:t>Si tiene la intención de ocultar un método de clase base, debe usar explícitamente </a:t>
            </a:r>
            <a:r>
              <a:rPr lang="es-419" sz="2400" dirty="0"/>
              <a:t>la palabra clave </a:t>
            </a:r>
            <a:r>
              <a:rPr lang="es-419" sz="2400" b="1" dirty="0">
                <a:solidFill>
                  <a:srgbClr val="C00000"/>
                </a:solidFill>
              </a:rPr>
              <a:t>NEW</a:t>
            </a:r>
            <a:r>
              <a:rPr lang="es-419" sz="2400" dirty="0"/>
              <a:t> </a:t>
            </a:r>
            <a:r>
              <a:rPr lang="es-DO" sz="2400" dirty="0"/>
              <a:t>en la definición del método de la clase derivada. El uso de</a:t>
            </a:r>
            <a:r>
              <a:rPr lang="es-419" sz="2400" dirty="0"/>
              <a:t> la palabra clave </a:t>
            </a:r>
            <a:r>
              <a:rPr lang="es-419" sz="2400" b="1" dirty="0">
                <a:solidFill>
                  <a:srgbClr val="C00000"/>
                </a:solidFill>
              </a:rPr>
              <a:t>NEW</a:t>
            </a:r>
            <a:r>
              <a:rPr lang="es-DO" sz="2400" dirty="0"/>
              <a:t> le indicará al </a:t>
            </a:r>
            <a:r>
              <a:rPr lang="es-419" sz="2400" dirty="0"/>
              <a:t>compilador</a:t>
            </a:r>
            <a:r>
              <a:rPr lang="es-DO" sz="2400" dirty="0"/>
              <a:t> que este es el</a:t>
            </a:r>
            <a:r>
              <a:rPr lang="es-419" sz="2400" dirty="0"/>
              <a:t> </a:t>
            </a:r>
            <a:r>
              <a:rPr lang="es-DO" sz="2400" dirty="0"/>
              <a:t>comportamiento previsto y descartará la advertencia</a:t>
            </a:r>
            <a:r>
              <a:rPr lang="es-419" sz="2400" dirty="0"/>
              <a:t>.</a:t>
            </a:r>
          </a:p>
          <a:p>
            <a:pPr marL="0" indent="0" algn="just">
              <a:buNone/>
            </a:pPr>
            <a:endParaRPr lang="es-419" sz="2400" dirty="0"/>
          </a:p>
          <a:p>
            <a:pPr marL="0" indent="0" algn="just">
              <a:buNone/>
            </a:pPr>
            <a:r>
              <a:rPr lang="es-419" sz="2400" dirty="0"/>
              <a:t>Al ocultar el método no puede ser sobrescrito mas abajo en la jerarquía. Una clase derivada que herede de otra clase derivada no puede sobrescribir el método. </a:t>
            </a:r>
          </a:p>
          <a:p>
            <a:pPr marL="0" indent="0" algn="just">
              <a:buNone/>
            </a:pPr>
            <a:r>
              <a:rPr lang="es-419" sz="2400" dirty="0"/>
              <a:t>Todas las clases derivadas que hereden directamente de la clase base podrán sobrescribir el método. </a:t>
            </a:r>
          </a:p>
        </p:txBody>
      </p:sp>
    </p:spTree>
    <p:extLst>
      <p:ext uri="{BB962C8B-B14F-4D97-AF65-F5344CB8AC3E}">
        <p14:creationId xmlns:p14="http://schemas.microsoft.com/office/powerpoint/2010/main" val="12305854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3131034-66D5-F832-26F0-48CF145343BC}"/>
              </a:ext>
            </a:extLst>
          </p:cNvPr>
          <p:cNvSpPr>
            <a:spLocks noGrp="1"/>
          </p:cNvSpPr>
          <p:nvPr>
            <p:ph type="title"/>
          </p:nvPr>
        </p:nvSpPr>
        <p:spPr/>
        <p:txBody>
          <a:bodyPr/>
          <a:lstStyle/>
          <a:p>
            <a:r>
              <a:rPr lang="es-MX" dirty="0"/>
              <a:t>Ocultar método Vs Sellar método </a:t>
            </a:r>
            <a:endParaRPr lang="es-DO" dirty="0"/>
          </a:p>
        </p:txBody>
      </p:sp>
      <p:sp>
        <p:nvSpPr>
          <p:cNvPr id="3" name="Marcador de contenido 2">
            <a:extLst>
              <a:ext uri="{FF2B5EF4-FFF2-40B4-BE49-F238E27FC236}">
                <a16:creationId xmlns:a16="http://schemas.microsoft.com/office/drawing/2014/main" xmlns="" id="{F0C6C00F-E1E1-777B-DB23-C1BB41445C20}"/>
              </a:ext>
            </a:extLst>
          </p:cNvPr>
          <p:cNvSpPr>
            <a:spLocks noGrp="1"/>
          </p:cNvSpPr>
          <p:nvPr>
            <p:ph idx="1"/>
          </p:nvPr>
        </p:nvSpPr>
        <p:spPr>
          <a:xfrm>
            <a:off x="1371599" y="1338470"/>
            <a:ext cx="10621618" cy="4528930"/>
          </a:xfrm>
        </p:spPr>
        <p:txBody>
          <a:bodyPr>
            <a:normAutofit/>
          </a:bodyPr>
          <a:lstStyle/>
          <a:p>
            <a:r>
              <a:rPr lang="es-419" sz="3200" dirty="0" err="1"/>
              <a:t>public</a:t>
            </a:r>
            <a:r>
              <a:rPr lang="es-419" sz="3200" dirty="0"/>
              <a:t> </a:t>
            </a:r>
            <a:r>
              <a:rPr lang="es-419" sz="3200" b="1" dirty="0" err="1">
                <a:solidFill>
                  <a:srgbClr val="C00000"/>
                </a:solidFill>
              </a:rPr>
              <a:t>sealed</a:t>
            </a:r>
            <a:r>
              <a:rPr lang="es-419" sz="3200" dirty="0"/>
              <a:t> </a:t>
            </a:r>
            <a:r>
              <a:rPr lang="es-419" sz="3200" b="1" dirty="0" err="1">
                <a:solidFill>
                  <a:srgbClr val="C00000"/>
                </a:solidFill>
              </a:rPr>
              <a:t>override</a:t>
            </a:r>
            <a:r>
              <a:rPr lang="es-419" sz="3200" dirty="0"/>
              <a:t> </a:t>
            </a:r>
            <a:r>
              <a:rPr lang="en-US" sz="3200" dirty="0"/>
              <a:t>void D</a:t>
            </a:r>
            <a:r>
              <a:rPr lang="es-419" sz="3200" dirty="0"/>
              <a:t>EPOSITO </a:t>
            </a:r>
            <a:r>
              <a:rPr lang="en-US" sz="3200" dirty="0"/>
              <a:t>(). </a:t>
            </a:r>
          </a:p>
          <a:p>
            <a:pPr marL="0" indent="0">
              <a:buNone/>
            </a:pPr>
            <a:r>
              <a:rPr lang="es-419" dirty="0"/>
              <a:t>L</a:t>
            </a:r>
            <a:r>
              <a:rPr lang="es-419" sz="2000" dirty="0"/>
              <a:t>a palabra clave </a:t>
            </a:r>
            <a:r>
              <a:rPr lang="es-419" sz="2000" b="1" dirty="0" err="1">
                <a:solidFill>
                  <a:srgbClr val="C00000"/>
                </a:solidFill>
              </a:rPr>
              <a:t>sealed</a:t>
            </a:r>
            <a:r>
              <a:rPr lang="es-419" sz="2000" b="1" dirty="0">
                <a:solidFill>
                  <a:srgbClr val="C00000"/>
                </a:solidFill>
              </a:rPr>
              <a:t> </a:t>
            </a:r>
            <a:r>
              <a:rPr lang="es-419" sz="2000" dirty="0"/>
              <a:t>(sellado) se coloca delante de la palabra clave </a:t>
            </a:r>
            <a:r>
              <a:rPr lang="es-419" sz="2000" dirty="0" err="1"/>
              <a:t>override</a:t>
            </a:r>
            <a:r>
              <a:rPr lang="es-419" sz="2000" dirty="0"/>
              <a:t>. </a:t>
            </a:r>
          </a:p>
          <a:p>
            <a:endParaRPr lang="en-US" sz="2000" dirty="0"/>
          </a:p>
          <a:p>
            <a:r>
              <a:rPr lang="es-419" sz="3200" dirty="0" err="1"/>
              <a:t>public</a:t>
            </a:r>
            <a:r>
              <a:rPr lang="es-419" sz="3200" dirty="0"/>
              <a:t> </a:t>
            </a:r>
            <a:r>
              <a:rPr lang="es-419" sz="3200" b="1" dirty="0">
                <a:solidFill>
                  <a:srgbClr val="C00000"/>
                </a:solidFill>
              </a:rPr>
              <a:t>new </a:t>
            </a:r>
            <a:r>
              <a:rPr lang="en-US" sz="3200" dirty="0"/>
              <a:t>void D</a:t>
            </a:r>
            <a:r>
              <a:rPr lang="es-419" sz="3200" dirty="0"/>
              <a:t>EPOSITO </a:t>
            </a:r>
            <a:r>
              <a:rPr lang="en-US" sz="3200" dirty="0"/>
              <a:t>()</a:t>
            </a:r>
          </a:p>
          <a:p>
            <a:pPr marL="0" indent="0">
              <a:buNone/>
            </a:pPr>
            <a:r>
              <a:rPr lang="es-419" dirty="0"/>
              <a:t>L</a:t>
            </a:r>
            <a:r>
              <a:rPr lang="es-419" sz="2000" dirty="0"/>
              <a:t>a palabra clave </a:t>
            </a:r>
            <a:r>
              <a:rPr lang="es-419" b="1" dirty="0">
                <a:solidFill>
                  <a:srgbClr val="C00000"/>
                </a:solidFill>
              </a:rPr>
              <a:t>new</a:t>
            </a:r>
            <a:r>
              <a:rPr lang="es-419" sz="2000" b="1" dirty="0">
                <a:solidFill>
                  <a:srgbClr val="C00000"/>
                </a:solidFill>
              </a:rPr>
              <a:t> </a:t>
            </a:r>
            <a:r>
              <a:rPr lang="es-419" sz="2000" dirty="0"/>
              <a:t> sustituye la palabra clave </a:t>
            </a:r>
            <a:r>
              <a:rPr lang="es-419" sz="2000" dirty="0" err="1"/>
              <a:t>override</a:t>
            </a:r>
            <a:r>
              <a:rPr lang="es-419" sz="2000" dirty="0"/>
              <a:t>. </a:t>
            </a:r>
          </a:p>
          <a:p>
            <a:pPr marL="0" indent="0">
              <a:buNone/>
            </a:pPr>
            <a:endParaRPr lang="en-US" sz="2000" dirty="0"/>
          </a:p>
          <a:p>
            <a:pPr marL="0" indent="0" algn="just">
              <a:buNone/>
            </a:pPr>
            <a:r>
              <a:rPr lang="en-US" sz="2400" dirty="0" err="1"/>
              <a:t>En</a:t>
            </a:r>
            <a:r>
              <a:rPr lang="en-US" sz="2400" dirty="0"/>
              <a:t> ambos </a:t>
            </a:r>
            <a:r>
              <a:rPr lang="en-US" sz="2400" dirty="0" err="1"/>
              <a:t>casos</a:t>
            </a:r>
            <a:r>
              <a:rPr lang="en-US" sz="2400" dirty="0"/>
              <a:t> la idea es que las </a:t>
            </a:r>
            <a:r>
              <a:rPr lang="en-US" sz="2400" dirty="0" err="1"/>
              <a:t>clases</a:t>
            </a:r>
            <a:r>
              <a:rPr lang="en-US" sz="2400" dirty="0"/>
              <a:t> </a:t>
            </a:r>
            <a:r>
              <a:rPr lang="en-US" sz="2400" dirty="0" err="1"/>
              <a:t>derivadas</a:t>
            </a:r>
            <a:r>
              <a:rPr lang="en-US" sz="2400" dirty="0"/>
              <a:t> que </a:t>
            </a:r>
            <a:r>
              <a:rPr lang="en-US" sz="2400" dirty="0" err="1"/>
              <a:t>heredan</a:t>
            </a:r>
            <a:r>
              <a:rPr lang="en-US" sz="2400" dirty="0"/>
              <a:t> de </a:t>
            </a:r>
            <a:r>
              <a:rPr lang="en-US" sz="2400" dirty="0" err="1"/>
              <a:t>otra</a:t>
            </a:r>
            <a:r>
              <a:rPr lang="en-US" sz="2400" dirty="0"/>
              <a:t> </a:t>
            </a:r>
            <a:r>
              <a:rPr lang="en-US" sz="2400" dirty="0" err="1"/>
              <a:t>clase</a:t>
            </a:r>
            <a:r>
              <a:rPr lang="en-US" sz="2400" dirty="0"/>
              <a:t> </a:t>
            </a:r>
            <a:r>
              <a:rPr lang="en-US" sz="2400" dirty="0" err="1"/>
              <a:t>derivada</a:t>
            </a:r>
            <a:r>
              <a:rPr lang="en-US" sz="2400" dirty="0"/>
              <a:t> no </a:t>
            </a:r>
            <a:r>
              <a:rPr lang="en-US" sz="2400" dirty="0" err="1"/>
              <a:t>pueden</a:t>
            </a:r>
            <a:r>
              <a:rPr lang="en-US" sz="2400" dirty="0"/>
              <a:t> </a:t>
            </a:r>
            <a:r>
              <a:rPr lang="en-US" sz="2400" dirty="0" err="1"/>
              <a:t>sobreescribir</a:t>
            </a:r>
            <a:r>
              <a:rPr lang="en-US" sz="2400" dirty="0"/>
              <a:t> </a:t>
            </a:r>
            <a:r>
              <a:rPr lang="en-US" sz="2400" dirty="0" err="1"/>
              <a:t>el</a:t>
            </a:r>
            <a:r>
              <a:rPr lang="en-US" sz="2400" dirty="0"/>
              <a:t> </a:t>
            </a:r>
            <a:r>
              <a:rPr lang="en-US" sz="2400" dirty="0" err="1"/>
              <a:t>metodo</a:t>
            </a:r>
            <a:r>
              <a:rPr lang="en-US" sz="2400" dirty="0"/>
              <a:t>. </a:t>
            </a:r>
            <a:r>
              <a:rPr lang="en-US" sz="2400" dirty="0" err="1"/>
              <a:t>Todas</a:t>
            </a:r>
            <a:r>
              <a:rPr lang="en-US" sz="2400" dirty="0"/>
              <a:t> las </a:t>
            </a:r>
            <a:r>
              <a:rPr lang="en-US" sz="2400" dirty="0" err="1"/>
              <a:t>clases</a:t>
            </a:r>
            <a:r>
              <a:rPr lang="en-US" sz="2400" dirty="0"/>
              <a:t> que </a:t>
            </a:r>
            <a:r>
              <a:rPr lang="en-US" sz="2400" dirty="0" err="1"/>
              <a:t>hereden</a:t>
            </a:r>
            <a:r>
              <a:rPr lang="en-US" sz="2400" dirty="0"/>
              <a:t> </a:t>
            </a:r>
            <a:r>
              <a:rPr lang="en-US" sz="2400" dirty="0" err="1"/>
              <a:t>directamente</a:t>
            </a:r>
            <a:r>
              <a:rPr lang="en-US" sz="2400" dirty="0"/>
              <a:t> </a:t>
            </a:r>
            <a:r>
              <a:rPr lang="en-US" sz="2400" dirty="0" err="1"/>
              <a:t>desde</a:t>
            </a:r>
            <a:r>
              <a:rPr lang="en-US" sz="2400" dirty="0"/>
              <a:t> la </a:t>
            </a:r>
            <a:r>
              <a:rPr lang="en-US" sz="2400" dirty="0" err="1"/>
              <a:t>clase</a:t>
            </a:r>
            <a:r>
              <a:rPr lang="en-US" sz="2400" dirty="0"/>
              <a:t> base lo </a:t>
            </a:r>
            <a:r>
              <a:rPr lang="en-US" sz="2400" dirty="0" err="1"/>
              <a:t>prodrán</a:t>
            </a:r>
            <a:r>
              <a:rPr lang="en-US" sz="2400" dirty="0"/>
              <a:t> </a:t>
            </a:r>
            <a:r>
              <a:rPr lang="en-US" sz="2400" dirty="0" err="1"/>
              <a:t>sobreescribir</a:t>
            </a:r>
            <a:r>
              <a:rPr lang="en-US" sz="2400" dirty="0"/>
              <a:t>, es </a:t>
            </a:r>
            <a:r>
              <a:rPr lang="en-US" sz="2400" dirty="0" err="1"/>
              <a:t>decir</a:t>
            </a:r>
            <a:r>
              <a:rPr lang="en-US" sz="2400" dirty="0"/>
              <a:t>, que </a:t>
            </a:r>
            <a:r>
              <a:rPr lang="en-US" sz="2400" dirty="0" err="1"/>
              <a:t>el</a:t>
            </a:r>
            <a:r>
              <a:rPr lang="en-US" sz="2400" dirty="0"/>
              <a:t> </a:t>
            </a:r>
            <a:r>
              <a:rPr lang="en-US" sz="2400" dirty="0" err="1"/>
              <a:t>método</a:t>
            </a:r>
            <a:r>
              <a:rPr lang="en-US" sz="2400" dirty="0"/>
              <a:t> </a:t>
            </a:r>
            <a:r>
              <a:rPr lang="en-US" sz="2400" dirty="0" err="1"/>
              <a:t>podrá</a:t>
            </a:r>
            <a:r>
              <a:rPr lang="en-US" sz="2400" dirty="0"/>
              <a:t> ser </a:t>
            </a:r>
            <a:r>
              <a:rPr lang="en-US" sz="2400" dirty="0" err="1"/>
              <a:t>sobrescrito</a:t>
            </a:r>
            <a:r>
              <a:rPr lang="en-US" sz="2400" dirty="0"/>
              <a:t> las </a:t>
            </a:r>
            <a:r>
              <a:rPr lang="en-US" sz="2400" dirty="0" err="1"/>
              <a:t>veces</a:t>
            </a:r>
            <a:r>
              <a:rPr lang="en-US" sz="2400" dirty="0"/>
              <a:t> que sea </a:t>
            </a:r>
            <a:r>
              <a:rPr lang="en-US" sz="2400" dirty="0" err="1"/>
              <a:t>necesario</a:t>
            </a:r>
            <a:r>
              <a:rPr lang="en-US" sz="2400" dirty="0"/>
              <a:t>. </a:t>
            </a:r>
          </a:p>
          <a:p>
            <a:endParaRPr lang="es-DO" dirty="0"/>
          </a:p>
        </p:txBody>
      </p:sp>
    </p:spTree>
    <p:extLst>
      <p:ext uri="{BB962C8B-B14F-4D97-AF65-F5344CB8AC3E}">
        <p14:creationId xmlns:p14="http://schemas.microsoft.com/office/powerpoint/2010/main" val="4213333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73888" y="83916"/>
            <a:ext cx="11202779" cy="1485900"/>
          </a:xfrm>
        </p:spPr>
        <p:txBody>
          <a:bodyPr>
            <a:normAutofit fontScale="90000"/>
          </a:bodyPr>
          <a:lstStyle/>
          <a:p>
            <a:r>
              <a:rPr lang="en-US" dirty="0" err="1"/>
              <a:t>Advertencia</a:t>
            </a:r>
            <a:r>
              <a:rPr lang="en-US" dirty="0"/>
              <a:t> (warning) </a:t>
            </a:r>
            <a:r>
              <a:rPr lang="en-US" dirty="0" err="1"/>
              <a:t>mostrada</a:t>
            </a:r>
            <a:r>
              <a:rPr lang="en-US" dirty="0"/>
              <a:t> al </a:t>
            </a:r>
            <a:r>
              <a:rPr lang="en-US" dirty="0" err="1"/>
              <a:t>quitar</a:t>
            </a:r>
            <a:r>
              <a:rPr lang="en-US" dirty="0"/>
              <a:t> la palabra clave override </a:t>
            </a:r>
            <a:r>
              <a:rPr lang="en-US" dirty="0" err="1"/>
              <a:t>en</a:t>
            </a:r>
            <a:r>
              <a:rPr lang="en-US" dirty="0"/>
              <a:t> la </a:t>
            </a:r>
            <a:r>
              <a:rPr lang="en-US" dirty="0" err="1"/>
              <a:t>definicion</a:t>
            </a:r>
            <a:r>
              <a:rPr lang="en-US" dirty="0"/>
              <a:t> del </a:t>
            </a:r>
            <a:r>
              <a:rPr lang="en-US" dirty="0" err="1"/>
              <a:t>metodo</a:t>
            </a:r>
            <a:r>
              <a:rPr lang="en-US" dirty="0"/>
              <a:t> de la </a:t>
            </a:r>
            <a:r>
              <a:rPr lang="en-US" dirty="0" err="1"/>
              <a:t>clase</a:t>
            </a:r>
            <a:r>
              <a:rPr lang="en-US" dirty="0"/>
              <a:t> </a:t>
            </a:r>
            <a:r>
              <a:rPr lang="en-US" dirty="0" err="1"/>
              <a:t>derivada</a:t>
            </a:r>
            <a:r>
              <a:rPr lang="en-US" dirty="0"/>
              <a:t> </a:t>
            </a:r>
            <a:r>
              <a:rPr lang="en-US" dirty="0" err="1"/>
              <a:t>CuentaChequeCL</a:t>
            </a:r>
            <a:r>
              <a:rPr lang="en-US" dirty="0"/>
              <a:t>. </a:t>
            </a:r>
            <a:r>
              <a:rPr lang="en-US" dirty="0" err="1"/>
              <a:t>Sugiere</a:t>
            </a:r>
            <a:r>
              <a:rPr lang="en-US" dirty="0"/>
              <a:t> </a:t>
            </a:r>
            <a:r>
              <a:rPr lang="en-US" dirty="0" err="1"/>
              <a:t>usar</a:t>
            </a:r>
            <a:r>
              <a:rPr lang="en-US" dirty="0"/>
              <a:t> la palabra clave </a:t>
            </a:r>
            <a:r>
              <a:rPr lang="en-US" b="1" dirty="0">
                <a:solidFill>
                  <a:srgbClr val="C00000"/>
                </a:solidFill>
              </a:rPr>
              <a:t>new.</a:t>
            </a:r>
            <a:r>
              <a:rPr lang="en-US" dirty="0"/>
              <a:t> </a:t>
            </a:r>
            <a:endParaRPr lang="es-419" dirty="0"/>
          </a:p>
        </p:txBody>
      </p:sp>
      <p:pic>
        <p:nvPicPr>
          <p:cNvPr id="4" name="Marcador de contenido 3"/>
          <p:cNvPicPr>
            <a:picLocks noGrp="1" noChangeAspect="1"/>
          </p:cNvPicPr>
          <p:nvPr>
            <p:ph idx="1"/>
          </p:nvPr>
        </p:nvPicPr>
        <p:blipFill rotWithShape="1">
          <a:blip r:embed="rId2"/>
          <a:srcRect b="9669"/>
          <a:stretch/>
        </p:blipFill>
        <p:spPr>
          <a:xfrm>
            <a:off x="0" y="2375520"/>
            <a:ext cx="12192000" cy="4482480"/>
          </a:xfrm>
          <a:prstGeom prst="rect">
            <a:avLst/>
          </a:prstGeom>
        </p:spPr>
      </p:pic>
      <p:sp>
        <p:nvSpPr>
          <p:cNvPr id="5" name="Rectángulo redondeado 4"/>
          <p:cNvSpPr/>
          <p:nvPr/>
        </p:nvSpPr>
        <p:spPr>
          <a:xfrm>
            <a:off x="-8240" y="5150281"/>
            <a:ext cx="12084908" cy="32454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10518173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419"/>
          </a:p>
        </p:txBody>
      </p:sp>
      <p:sp>
        <p:nvSpPr>
          <p:cNvPr id="3" name="Marcador de contenido 2"/>
          <p:cNvSpPr>
            <a:spLocks noGrp="1"/>
          </p:cNvSpPr>
          <p:nvPr>
            <p:ph idx="1"/>
          </p:nvPr>
        </p:nvSpPr>
        <p:spPr/>
        <p:txBody>
          <a:bodyPr/>
          <a:lstStyle/>
          <a:p>
            <a:endParaRPr lang="es-419"/>
          </a:p>
        </p:txBody>
      </p:sp>
      <p:pic>
        <p:nvPicPr>
          <p:cNvPr id="4" name="Imagen 3"/>
          <p:cNvPicPr>
            <a:picLocks noChangeAspect="1"/>
          </p:cNvPicPr>
          <p:nvPr/>
        </p:nvPicPr>
        <p:blipFill rotWithShape="1">
          <a:blip r:embed="rId2"/>
          <a:srcRect b="8861"/>
          <a:stretch/>
        </p:blipFill>
        <p:spPr>
          <a:xfrm>
            <a:off x="0" y="0"/>
            <a:ext cx="12192000" cy="6250329"/>
          </a:xfrm>
          <a:prstGeom prst="rect">
            <a:avLst/>
          </a:prstGeom>
        </p:spPr>
      </p:pic>
      <p:sp>
        <p:nvSpPr>
          <p:cNvPr id="5" name="Rectángulo redondeado 4"/>
          <p:cNvSpPr/>
          <p:nvPr/>
        </p:nvSpPr>
        <p:spPr>
          <a:xfrm>
            <a:off x="-8240" y="2650150"/>
            <a:ext cx="12084908" cy="32454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25251916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Clase abstracta</a:t>
            </a:r>
          </a:p>
        </p:txBody>
      </p:sp>
      <p:sp>
        <p:nvSpPr>
          <p:cNvPr id="3" name="Marcador de contenido 2"/>
          <p:cNvSpPr>
            <a:spLocks noGrp="1"/>
          </p:cNvSpPr>
          <p:nvPr>
            <p:ph idx="1"/>
          </p:nvPr>
        </p:nvSpPr>
        <p:spPr>
          <a:xfrm>
            <a:off x="1371600" y="1428750"/>
            <a:ext cx="10472530" cy="3581400"/>
          </a:xfrm>
        </p:spPr>
        <p:txBody>
          <a:bodyPr>
            <a:noAutofit/>
          </a:bodyPr>
          <a:lstStyle/>
          <a:p>
            <a:pPr marL="0" indent="0" algn="just">
              <a:buNone/>
            </a:pPr>
            <a:r>
              <a:rPr lang="es-DO" sz="2600" dirty="0"/>
              <a:t>En algunos casos, es posible que desee utilizar</a:t>
            </a:r>
            <a:r>
              <a:rPr lang="es-419" sz="2600" dirty="0"/>
              <a:t> </a:t>
            </a:r>
            <a:r>
              <a:rPr lang="es-DO" sz="2600" dirty="0"/>
              <a:t>un método de </a:t>
            </a:r>
            <a:r>
              <a:rPr lang="es-419" sz="2600" dirty="0"/>
              <a:t>la </a:t>
            </a:r>
            <a:r>
              <a:rPr lang="es-DO" sz="2600" dirty="0"/>
              <a:t>clase base como </a:t>
            </a:r>
            <a:r>
              <a:rPr lang="es-DO" sz="2600" b="1" dirty="0"/>
              <a:t>plantilla para las clases derivadas</a:t>
            </a:r>
            <a:r>
              <a:rPr lang="es-DO" sz="2600" dirty="0"/>
              <a:t>. La clase base no tiene código de</a:t>
            </a:r>
            <a:r>
              <a:rPr lang="es-419" sz="2600" dirty="0"/>
              <a:t> </a:t>
            </a:r>
            <a:r>
              <a:rPr lang="es-DO" sz="2600" dirty="0"/>
              <a:t>implementación, pero se usa</a:t>
            </a:r>
            <a:r>
              <a:rPr lang="es-419" sz="2600" dirty="0"/>
              <a:t> </a:t>
            </a:r>
            <a:r>
              <a:rPr lang="es-DO" sz="2600" dirty="0"/>
              <a:t>para definir las firmas de métodos que se usan en las clases derivadas. Este tipo de clase se conoce como </a:t>
            </a:r>
            <a:r>
              <a:rPr lang="es-DO" sz="2600" i="1" dirty="0"/>
              <a:t>clase base abstracta.</a:t>
            </a:r>
            <a:r>
              <a:rPr lang="es-419" sz="2600" i="1" dirty="0"/>
              <a:t> </a:t>
            </a:r>
            <a:r>
              <a:rPr lang="es-DO" sz="2600" dirty="0"/>
              <a:t>Defina la clase y los métodos con la palabra clave </a:t>
            </a:r>
            <a:r>
              <a:rPr lang="es-DO" sz="2600" b="1" dirty="0" err="1">
                <a:solidFill>
                  <a:srgbClr val="C00000"/>
                </a:solidFill>
              </a:rPr>
              <a:t>abstract</a:t>
            </a:r>
            <a:r>
              <a:rPr lang="es-419" sz="2600" b="1" dirty="0">
                <a:solidFill>
                  <a:srgbClr val="C00000"/>
                </a:solidFill>
              </a:rPr>
              <a:t>.</a:t>
            </a:r>
          </a:p>
          <a:p>
            <a:pPr marL="0" indent="0" algn="just">
              <a:buNone/>
            </a:pPr>
            <a:r>
              <a:rPr lang="es-419" sz="2600" dirty="0" err="1"/>
              <a:t>public</a:t>
            </a:r>
            <a:r>
              <a:rPr lang="es-419" sz="2600" dirty="0"/>
              <a:t> </a:t>
            </a:r>
            <a:r>
              <a:rPr lang="es-419" sz="2600" b="1" dirty="0" err="1">
                <a:solidFill>
                  <a:srgbClr val="C00000"/>
                </a:solidFill>
              </a:rPr>
              <a:t>abstract</a:t>
            </a:r>
            <a:r>
              <a:rPr lang="es-419" sz="2600" b="1" dirty="0">
                <a:solidFill>
                  <a:srgbClr val="C00000"/>
                </a:solidFill>
              </a:rPr>
              <a:t> </a:t>
            </a:r>
            <a:r>
              <a:rPr lang="es-419" sz="2600" dirty="0" err="1"/>
              <a:t>class</a:t>
            </a:r>
            <a:r>
              <a:rPr lang="es-419" sz="2600" dirty="0"/>
              <a:t> CUENTA</a:t>
            </a:r>
          </a:p>
          <a:p>
            <a:pPr marL="0" indent="0" algn="just">
              <a:buNone/>
            </a:pPr>
            <a:r>
              <a:rPr lang="es-419" sz="2600" dirty="0"/>
              <a:t>{</a:t>
            </a:r>
          </a:p>
          <a:p>
            <a:pPr marL="0" indent="0" algn="just">
              <a:buNone/>
            </a:pPr>
            <a:r>
              <a:rPr lang="es-419" sz="2600" dirty="0"/>
              <a:t>public </a:t>
            </a:r>
            <a:r>
              <a:rPr lang="es-419" sz="2600" b="1" dirty="0" err="1">
                <a:solidFill>
                  <a:srgbClr val="C00000"/>
                </a:solidFill>
              </a:rPr>
              <a:t>abstract</a:t>
            </a:r>
            <a:r>
              <a:rPr lang="es-419" sz="2600" b="1" dirty="0">
                <a:solidFill>
                  <a:srgbClr val="C00000"/>
                </a:solidFill>
              </a:rPr>
              <a:t> </a:t>
            </a:r>
            <a:r>
              <a:rPr lang="es-419" sz="2600" dirty="0" err="1"/>
              <a:t>void</a:t>
            </a:r>
            <a:r>
              <a:rPr lang="es-419" sz="2600" dirty="0"/>
              <a:t> DEPOSITO ();</a:t>
            </a:r>
          </a:p>
          <a:p>
            <a:pPr marL="0" indent="0" algn="just">
              <a:buNone/>
            </a:pPr>
            <a:r>
              <a:rPr lang="es-419" sz="2600" dirty="0"/>
              <a:t>}</a:t>
            </a:r>
          </a:p>
          <a:p>
            <a:pPr marL="0" indent="0" algn="just">
              <a:buNone/>
            </a:pPr>
            <a:r>
              <a:rPr lang="es-419" sz="2600" b="1" dirty="0"/>
              <a:t>Nota: En este caso se omite el cuerpo del método deposito, </a:t>
            </a:r>
          </a:p>
        </p:txBody>
      </p:sp>
    </p:spTree>
    <p:extLst>
      <p:ext uri="{BB962C8B-B14F-4D97-AF65-F5344CB8AC3E}">
        <p14:creationId xmlns:p14="http://schemas.microsoft.com/office/powerpoint/2010/main" val="32040576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Clase abstracta</a:t>
            </a:r>
          </a:p>
        </p:txBody>
      </p:sp>
      <p:sp>
        <p:nvSpPr>
          <p:cNvPr id="3" name="Marcador de contenido 2"/>
          <p:cNvSpPr>
            <a:spLocks noGrp="1"/>
          </p:cNvSpPr>
          <p:nvPr>
            <p:ph idx="1"/>
          </p:nvPr>
        </p:nvSpPr>
        <p:spPr/>
        <p:txBody>
          <a:bodyPr>
            <a:normAutofit/>
          </a:bodyPr>
          <a:lstStyle/>
          <a:p>
            <a:pPr marL="0" indent="0" algn="just">
              <a:buNone/>
            </a:pPr>
            <a:r>
              <a:rPr lang="es-419" sz="2800" dirty="0"/>
              <a:t>La </a:t>
            </a:r>
            <a:r>
              <a:rPr lang="es-DO" sz="2800" dirty="0"/>
              <a:t>clase base abstracta no cont</a:t>
            </a:r>
            <a:r>
              <a:rPr lang="es-419" sz="2800" dirty="0"/>
              <a:t>iene</a:t>
            </a:r>
            <a:r>
              <a:rPr lang="es-DO" sz="2800" dirty="0"/>
              <a:t> ningún código de implementación pero defin</a:t>
            </a:r>
            <a:r>
              <a:rPr lang="es-419" sz="2800" dirty="0"/>
              <a:t>e </a:t>
            </a:r>
            <a:r>
              <a:rPr lang="es-DO" sz="2800" dirty="0"/>
              <a:t>las firmas de método que debe usar cualquier clase que herede de la clase base. Cuando usa una clase abstracta, las clases que se</a:t>
            </a:r>
            <a:r>
              <a:rPr lang="es-419" sz="2800" dirty="0"/>
              <a:t> </a:t>
            </a:r>
            <a:r>
              <a:rPr lang="es-DO" sz="2800" dirty="0"/>
              <a:t>derivan de ella deben implementar sus métodos heredados.</a:t>
            </a:r>
            <a:endParaRPr lang="es-419" sz="2800" dirty="0"/>
          </a:p>
          <a:p>
            <a:pPr marL="0" indent="0" algn="just">
              <a:buNone/>
            </a:pPr>
            <a:endParaRPr lang="es-419" sz="2800" b="1" dirty="0"/>
          </a:p>
        </p:txBody>
      </p:sp>
    </p:spTree>
    <p:extLst>
      <p:ext uri="{BB962C8B-B14F-4D97-AF65-F5344CB8AC3E}">
        <p14:creationId xmlns:p14="http://schemas.microsoft.com/office/powerpoint/2010/main" val="19407603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419"/>
          </a:p>
        </p:txBody>
      </p:sp>
      <p:sp>
        <p:nvSpPr>
          <p:cNvPr id="3" name="Marcador de contenido 2"/>
          <p:cNvSpPr>
            <a:spLocks noGrp="1"/>
          </p:cNvSpPr>
          <p:nvPr>
            <p:ph idx="1"/>
          </p:nvPr>
        </p:nvSpPr>
        <p:spPr/>
        <p:txBody>
          <a:bodyPr/>
          <a:lstStyle/>
          <a:p>
            <a:endParaRPr lang="es-419"/>
          </a:p>
        </p:txBody>
      </p:sp>
      <p:pic>
        <p:nvPicPr>
          <p:cNvPr id="4" name="Imagen 3"/>
          <p:cNvPicPr>
            <a:picLocks noChangeAspect="1"/>
          </p:cNvPicPr>
          <p:nvPr/>
        </p:nvPicPr>
        <p:blipFill rotWithShape="1">
          <a:blip r:embed="rId2"/>
          <a:srcRect b="10380"/>
          <a:stretch/>
        </p:blipFill>
        <p:spPr>
          <a:xfrm>
            <a:off x="0" y="0"/>
            <a:ext cx="12192000" cy="6146157"/>
          </a:xfrm>
          <a:prstGeom prst="rect">
            <a:avLst/>
          </a:prstGeom>
        </p:spPr>
      </p:pic>
      <p:sp>
        <p:nvSpPr>
          <p:cNvPr id="5" name="Rectángulo redondeado 4"/>
          <p:cNvSpPr/>
          <p:nvPr/>
        </p:nvSpPr>
        <p:spPr>
          <a:xfrm>
            <a:off x="-8240" y="1330636"/>
            <a:ext cx="12084908" cy="32454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Rectángulo redondeado 5"/>
          <p:cNvSpPr/>
          <p:nvPr/>
        </p:nvSpPr>
        <p:spPr>
          <a:xfrm>
            <a:off x="28410" y="2466884"/>
            <a:ext cx="12084908" cy="32454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 name="Llamada rectangular 6"/>
          <p:cNvSpPr/>
          <p:nvPr/>
        </p:nvSpPr>
        <p:spPr>
          <a:xfrm>
            <a:off x="8847125" y="5671142"/>
            <a:ext cx="3136738" cy="982884"/>
          </a:xfrm>
          <a:prstGeom prst="wedgeRectCallout">
            <a:avLst>
              <a:gd name="adj1" fmla="val -72532"/>
              <a:gd name="adj2" fmla="val -5557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000" dirty="0" err="1">
                <a:solidFill>
                  <a:schemeClr val="tx1"/>
                </a:solidFill>
              </a:rPr>
              <a:t>VER</a:t>
            </a:r>
            <a:r>
              <a:rPr lang="en-US" sz="2000" dirty="0">
                <a:solidFill>
                  <a:schemeClr val="tx1"/>
                </a:solidFill>
              </a:rPr>
              <a:t> </a:t>
            </a:r>
            <a:r>
              <a:rPr lang="en-US" sz="2000" dirty="0" err="1">
                <a:solidFill>
                  <a:schemeClr val="tx1"/>
                </a:solidFill>
              </a:rPr>
              <a:t>EJEMPLO</a:t>
            </a:r>
            <a:r>
              <a:rPr lang="en-US" sz="2000" dirty="0">
                <a:solidFill>
                  <a:schemeClr val="tx1"/>
                </a:solidFill>
              </a:rPr>
              <a:t> </a:t>
            </a:r>
            <a:r>
              <a:rPr lang="en-US" sz="2000" dirty="0" err="1">
                <a:solidFill>
                  <a:schemeClr val="tx1"/>
                </a:solidFill>
              </a:rPr>
              <a:t>abstracta.cs</a:t>
            </a:r>
            <a:endParaRPr lang="es-419" sz="2000" dirty="0">
              <a:solidFill>
                <a:schemeClr val="tx1"/>
              </a:solidFill>
            </a:endParaRPr>
          </a:p>
        </p:txBody>
      </p:sp>
    </p:spTree>
    <p:extLst>
      <p:ext uri="{BB962C8B-B14F-4D97-AF65-F5344CB8AC3E}">
        <p14:creationId xmlns:p14="http://schemas.microsoft.com/office/powerpoint/2010/main" val="35067261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5124" y="1244595"/>
            <a:ext cx="8361229" cy="2098226"/>
          </a:xfrm>
        </p:spPr>
        <p:txBody>
          <a:bodyPr/>
          <a:lstStyle/>
          <a:p>
            <a:r>
              <a:rPr lang="es-DO" sz="9400" dirty="0"/>
              <a:t>HERENCIA</a:t>
            </a:r>
            <a:endParaRPr lang="es-419" sz="9400" dirty="0"/>
          </a:p>
        </p:txBody>
      </p:sp>
      <p:sp>
        <p:nvSpPr>
          <p:cNvPr id="3" name="Subtítulo 2"/>
          <p:cNvSpPr>
            <a:spLocks noGrp="1"/>
          </p:cNvSpPr>
          <p:nvPr>
            <p:ph type="subTitle" idx="1"/>
          </p:nvPr>
        </p:nvSpPr>
        <p:spPr>
          <a:xfrm>
            <a:off x="2876672" y="3342821"/>
            <a:ext cx="6831673" cy="384227"/>
          </a:xfrm>
          <a:solidFill>
            <a:srgbClr val="C00000"/>
          </a:solidFill>
        </p:spPr>
        <p:txBody>
          <a:bodyPr>
            <a:normAutofit fontScale="77500" lnSpcReduction="20000"/>
          </a:bodyPr>
          <a:lstStyle/>
          <a:p>
            <a:pPr>
              <a:spcBef>
                <a:spcPct val="20000"/>
              </a:spcBef>
            </a:pPr>
            <a:r>
              <a:rPr lang="es-DO" sz="2400" b="1" dirty="0">
                <a:solidFill>
                  <a:schemeClr val="bg1"/>
                </a:solidFill>
              </a:rPr>
              <a:t>Una clase u</a:t>
            </a:r>
            <a:r>
              <a:rPr lang="es-419" sz="2400" b="1" dirty="0" err="1">
                <a:solidFill>
                  <a:schemeClr val="bg1"/>
                </a:solidFill>
              </a:rPr>
              <a:t>tiliza</a:t>
            </a:r>
            <a:r>
              <a:rPr lang="es-DO" sz="2400" b="1" dirty="0">
                <a:solidFill>
                  <a:schemeClr val="bg1"/>
                </a:solidFill>
              </a:rPr>
              <a:t> los </a:t>
            </a:r>
            <a:r>
              <a:rPr lang="es-419" sz="2400" b="1" dirty="0">
                <a:solidFill>
                  <a:schemeClr val="bg1"/>
                </a:solidFill>
              </a:rPr>
              <a:t>campos</a:t>
            </a:r>
            <a:r>
              <a:rPr lang="es-DO" sz="2400" b="1" dirty="0">
                <a:solidFill>
                  <a:schemeClr val="bg1"/>
                </a:solidFill>
              </a:rPr>
              <a:t> y métodos </a:t>
            </a:r>
            <a:r>
              <a:rPr lang="es-419" sz="2400" b="1" dirty="0">
                <a:solidFill>
                  <a:schemeClr val="bg1"/>
                </a:solidFill>
              </a:rPr>
              <a:t>(miembros) </a:t>
            </a:r>
            <a:r>
              <a:rPr lang="es-DO" sz="2400" b="1" dirty="0">
                <a:solidFill>
                  <a:schemeClr val="bg1"/>
                </a:solidFill>
              </a:rPr>
              <a:t>de otra clase</a:t>
            </a:r>
          </a:p>
        </p:txBody>
      </p:sp>
    </p:spTree>
    <p:extLst>
      <p:ext uri="{BB962C8B-B14F-4D97-AF65-F5344CB8AC3E}">
        <p14:creationId xmlns:p14="http://schemas.microsoft.com/office/powerpoint/2010/main" val="20368130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6960938-BAF5-E65D-D530-7E906923461C}"/>
              </a:ext>
            </a:extLst>
          </p:cNvPr>
          <p:cNvSpPr>
            <a:spLocks noGrp="1"/>
          </p:cNvSpPr>
          <p:nvPr>
            <p:ph type="title"/>
          </p:nvPr>
        </p:nvSpPr>
        <p:spPr>
          <a:xfrm>
            <a:off x="815008" y="0"/>
            <a:ext cx="9601200" cy="1485900"/>
          </a:xfrm>
        </p:spPr>
        <p:txBody>
          <a:bodyPr/>
          <a:lstStyle/>
          <a:p>
            <a:r>
              <a:rPr lang="es-DO" dirty="0"/>
              <a:t>A considerar </a:t>
            </a:r>
          </a:p>
        </p:txBody>
      </p:sp>
      <p:sp>
        <p:nvSpPr>
          <p:cNvPr id="3" name="Marcador de contenido 2">
            <a:extLst>
              <a:ext uri="{FF2B5EF4-FFF2-40B4-BE49-F238E27FC236}">
                <a16:creationId xmlns:a16="http://schemas.microsoft.com/office/drawing/2014/main" xmlns="" id="{D43ECAB1-3D23-97D3-D54F-8FE58EF987DB}"/>
              </a:ext>
            </a:extLst>
          </p:cNvPr>
          <p:cNvSpPr>
            <a:spLocks noGrp="1"/>
          </p:cNvSpPr>
          <p:nvPr>
            <p:ph idx="1"/>
          </p:nvPr>
        </p:nvSpPr>
        <p:spPr>
          <a:xfrm>
            <a:off x="907774" y="991429"/>
            <a:ext cx="10661374" cy="3581400"/>
          </a:xfrm>
        </p:spPr>
        <p:txBody>
          <a:bodyPr>
            <a:noAutofit/>
          </a:bodyPr>
          <a:lstStyle/>
          <a:p>
            <a:pPr marL="342900" lvl="0" indent="-342900" algn="just">
              <a:lnSpc>
                <a:spcPct val="107000"/>
              </a:lnSpc>
              <a:buFont typeface="Symbol" panose="05050102010706020507" pitchFamily="18" charset="2"/>
              <a:buBlip>
                <a:blip r:embed="rId2"/>
              </a:buBlip>
            </a:pPr>
            <a:r>
              <a:rPr lang="es-419" sz="3200" dirty="0">
                <a:effectLst/>
                <a:latin typeface="Calibri" panose="020F0502020204030204" pitchFamily="34" charset="0"/>
                <a:ea typeface="Calibri" panose="020F0502020204030204" pitchFamily="34" charset="0"/>
                <a:cs typeface="Times New Roman" panose="02020603050405020304" pitchFamily="18" charset="0"/>
              </a:rPr>
              <a:t>EN C# Y .NET NO HAY HERENCIA MULTIPLE</a:t>
            </a:r>
          </a:p>
          <a:p>
            <a:pPr marL="342900" lvl="0" indent="-342900" algn="just">
              <a:lnSpc>
                <a:spcPct val="107000"/>
              </a:lnSpc>
              <a:buFont typeface="Symbol" panose="05050102010706020507" pitchFamily="18" charset="2"/>
              <a:buBlip>
                <a:blip r:embed="rId2"/>
              </a:buBlip>
            </a:pPr>
            <a:r>
              <a:rPr lang="es-419" sz="3200" dirty="0">
                <a:latin typeface="Calibri" panose="020F0502020204030204" pitchFamily="34" charset="0"/>
                <a:ea typeface="Calibri" panose="020F0502020204030204" pitchFamily="34" charset="0"/>
                <a:cs typeface="Times New Roman" panose="02020603050405020304" pitchFamily="18" charset="0"/>
              </a:rPr>
              <a:t>La herencia es transitiva, permite definir una jerarquía de herencia, donde una clase puede heredar de otra clase derivada, que a su vez pudiera estar heredando de otra clase derivada. (padre, hijo, nieto, etc.).</a:t>
            </a:r>
            <a:endParaRPr lang="es-DO"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Blip>
                <a:blip r:embed="rId2"/>
              </a:buBlip>
            </a:pPr>
            <a:r>
              <a:rPr lang="es-419" sz="3200" dirty="0">
                <a:effectLst/>
                <a:latin typeface="Calibri" panose="020F0502020204030204" pitchFamily="34" charset="0"/>
                <a:ea typeface="Calibri" panose="020F0502020204030204" pitchFamily="34" charset="0"/>
                <a:cs typeface="Times New Roman" panose="02020603050405020304" pitchFamily="18" charset="0"/>
              </a:rPr>
              <a:t>NO TODOS LOS MIEMBROS DE UNA CLASE BASE SON  HEREDADOS POR LAS CLASES DERIVADAS. COMO: Los constructores estáticos. Constructores de instancias, finalizadores. </a:t>
            </a:r>
            <a:endParaRPr lang="es-DO"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Blip>
                <a:blip r:embed="rId2"/>
              </a:buBlip>
            </a:pPr>
            <a:r>
              <a:rPr lang="es-419" sz="3200" b="1" dirty="0">
                <a:effectLst/>
                <a:latin typeface="Calibri" panose="020F0502020204030204" pitchFamily="34" charset="0"/>
                <a:ea typeface="Calibri" panose="020F0502020204030204" pitchFamily="34" charset="0"/>
                <a:cs typeface="Times New Roman" panose="02020603050405020304" pitchFamily="18" charset="0"/>
              </a:rPr>
              <a:t>La herencia solo se aplica a clases e interfaces </a:t>
            </a:r>
            <a:endParaRPr lang="es-DO" sz="3200" b="1"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s-DO" sz="3200" dirty="0"/>
          </a:p>
        </p:txBody>
      </p:sp>
    </p:spTree>
    <p:extLst>
      <p:ext uri="{BB962C8B-B14F-4D97-AF65-F5344CB8AC3E}">
        <p14:creationId xmlns:p14="http://schemas.microsoft.com/office/powerpoint/2010/main" val="16582011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8A8CD2FD-1C7F-808C-BEF6-FDF42CD3983C}"/>
              </a:ext>
            </a:extLst>
          </p:cNvPr>
          <p:cNvSpPr>
            <a:spLocks noGrp="1"/>
          </p:cNvSpPr>
          <p:nvPr>
            <p:ph type="title"/>
          </p:nvPr>
        </p:nvSpPr>
        <p:spPr/>
        <p:txBody>
          <a:bodyPr/>
          <a:lstStyle/>
          <a:p>
            <a:r>
              <a:rPr lang="es-DO" dirty="0"/>
              <a:t>A considerar </a:t>
            </a:r>
          </a:p>
        </p:txBody>
      </p:sp>
      <p:sp>
        <p:nvSpPr>
          <p:cNvPr id="4" name="Rectangle 1">
            <a:extLst>
              <a:ext uri="{FF2B5EF4-FFF2-40B4-BE49-F238E27FC236}">
                <a16:creationId xmlns:a16="http://schemas.microsoft.com/office/drawing/2014/main" xmlns="" id="{917B2773-B88E-FBEE-BF52-F8444526E771}"/>
              </a:ext>
            </a:extLst>
          </p:cNvPr>
          <p:cNvSpPr>
            <a:spLocks noGrp="1" noChangeArrowheads="1"/>
          </p:cNvSpPr>
          <p:nvPr>
            <p:ph idx="1"/>
          </p:nvPr>
        </p:nvSpPr>
        <p:spPr bwMode="auto">
          <a:xfrm>
            <a:off x="1371600" y="3568868"/>
            <a:ext cx="5998191"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s-DO" sz="1200" b="0" i="0" u="none" strike="noStrike" cap="none" normalizeH="0" baseline="0">
                <a:ln>
                  <a:noFill/>
                </a:ln>
                <a:solidFill>
                  <a:srgbClr val="161616"/>
                </a:solidFill>
                <a:effectLst/>
                <a:latin typeface="Segoe UI" panose="020B0502040204020203" pitchFamily="34" charset="0"/>
                <a:cs typeface="Segoe UI" panose="020B0502040204020203" pitchFamily="34" charset="0"/>
              </a:rPr>
              <a:t>C# y .NET solo admiten </a:t>
            </a:r>
            <a:r>
              <a:rPr kumimoji="0" lang="es-DO" altLang="es-DO" sz="1200" b="0" i="1" u="none" strike="noStrike" cap="none" normalizeH="0" baseline="0">
                <a:ln>
                  <a:noFill/>
                </a:ln>
                <a:solidFill>
                  <a:srgbClr val="161616"/>
                </a:solidFill>
                <a:effectLst/>
                <a:latin typeface="Segoe UI" panose="020B0502040204020203" pitchFamily="34" charset="0"/>
                <a:cs typeface="Segoe UI" panose="020B0502040204020203" pitchFamily="34" charset="0"/>
              </a:rPr>
              <a:t>herencia única</a:t>
            </a:r>
            <a:r>
              <a:rPr kumimoji="0" lang="es-DO" altLang="es-DO" sz="1200" b="0" i="0" u="none" strike="noStrike" cap="none" normalizeH="0" baseline="0">
                <a:ln>
                  <a:noFill/>
                </a:ln>
                <a:solidFill>
                  <a:srgbClr val="161616"/>
                </a:solidFill>
                <a:effectLst/>
                <a:latin typeface="Segoe UI" panose="020B0502040204020203" pitchFamily="34" charset="0"/>
                <a:cs typeface="Segoe UI" panose="020B0502040204020203" pitchFamily="34" charset="0"/>
              </a:rPr>
              <a:t>. Es decir, una clase solo puede heredar de una clase única. Sin embargo, la herencia es transitiva, lo que le permite definir una jerarquía de herencia para un conjunto de tipos. En otras palabras, el tipo </a:t>
            </a:r>
            <a:r>
              <a:rPr kumimoji="0" lang="es-DO" altLang="es-DO" sz="900" b="0" i="0" u="none" strike="noStrike" cap="none" normalizeH="0" baseline="0">
                <a:ln>
                  <a:noFill/>
                </a:ln>
                <a:solidFill>
                  <a:srgbClr val="161616"/>
                </a:solidFill>
                <a:effectLst/>
                <a:latin typeface="SFMono-Regular"/>
              </a:rPr>
              <a:t>D</a:t>
            </a:r>
            <a:r>
              <a:rPr kumimoji="0" lang="es-DO" altLang="es-DO" sz="1200" b="0" i="0" u="none" strike="noStrike" cap="none" normalizeH="0" baseline="0">
                <a:ln>
                  <a:noFill/>
                </a:ln>
                <a:solidFill>
                  <a:srgbClr val="161616"/>
                </a:solidFill>
                <a:effectLst/>
                <a:latin typeface="Segoe UI" panose="020B0502040204020203" pitchFamily="34" charset="0"/>
                <a:cs typeface="Segoe UI" panose="020B0502040204020203" pitchFamily="34" charset="0"/>
              </a:rPr>
              <a:t> puede heredar del tipo </a:t>
            </a:r>
            <a:r>
              <a:rPr kumimoji="0" lang="es-DO" altLang="es-DO" sz="900" b="0" i="0" u="none" strike="noStrike" cap="none" normalizeH="0" baseline="0">
                <a:ln>
                  <a:noFill/>
                </a:ln>
                <a:solidFill>
                  <a:srgbClr val="161616"/>
                </a:solidFill>
                <a:effectLst/>
                <a:latin typeface="SFMono-Regular"/>
              </a:rPr>
              <a:t>C</a:t>
            </a:r>
            <a:r>
              <a:rPr kumimoji="0" lang="es-DO" altLang="es-DO" sz="1200" b="0" i="0" u="none" strike="noStrike" cap="none" normalizeH="0" baseline="0">
                <a:ln>
                  <a:noFill/>
                </a:ln>
                <a:solidFill>
                  <a:srgbClr val="161616"/>
                </a:solidFill>
                <a:effectLst/>
                <a:latin typeface="Segoe UI" panose="020B0502040204020203" pitchFamily="34" charset="0"/>
                <a:cs typeface="Segoe UI" panose="020B0502040204020203" pitchFamily="34" charset="0"/>
              </a:rPr>
              <a:t>, que hereda del tipo </a:t>
            </a:r>
            <a:r>
              <a:rPr kumimoji="0" lang="es-DO" altLang="es-DO" sz="900" b="0" i="0" u="none" strike="noStrike" cap="none" normalizeH="0" baseline="0">
                <a:ln>
                  <a:noFill/>
                </a:ln>
                <a:solidFill>
                  <a:srgbClr val="161616"/>
                </a:solidFill>
                <a:effectLst/>
                <a:latin typeface="SFMono-Regular"/>
              </a:rPr>
              <a:t>B</a:t>
            </a:r>
            <a:r>
              <a:rPr kumimoji="0" lang="es-DO" altLang="es-DO" sz="1200" b="0" i="0" u="none" strike="noStrike" cap="none" normalizeH="0" baseline="0">
                <a:ln>
                  <a:noFill/>
                </a:ln>
                <a:solidFill>
                  <a:srgbClr val="161616"/>
                </a:solidFill>
                <a:effectLst/>
                <a:latin typeface="Segoe UI" panose="020B0502040204020203" pitchFamily="34" charset="0"/>
                <a:cs typeface="Segoe UI" panose="020B0502040204020203" pitchFamily="34" charset="0"/>
              </a:rPr>
              <a:t>, que hereda del tipo de clase base </a:t>
            </a:r>
            <a:r>
              <a:rPr kumimoji="0" lang="es-DO" altLang="es-DO" sz="900" b="0" i="0" u="none" strike="noStrike" cap="none" normalizeH="0" baseline="0">
                <a:ln>
                  <a:noFill/>
                </a:ln>
                <a:solidFill>
                  <a:srgbClr val="161616"/>
                </a:solidFill>
                <a:effectLst/>
                <a:latin typeface="SFMono-Regular"/>
              </a:rPr>
              <a:t>A</a:t>
            </a:r>
            <a:r>
              <a:rPr kumimoji="0" lang="es-DO" altLang="es-DO" sz="1200" b="0" i="0" u="none" strike="noStrike" cap="none" normalizeH="0" baseline="0">
                <a:ln>
                  <a:noFill/>
                </a:ln>
                <a:solidFill>
                  <a:srgbClr val="161616"/>
                </a:solidFill>
                <a:effectLst/>
                <a:latin typeface="Segoe UI" panose="020B0502040204020203" pitchFamily="34" charset="0"/>
                <a:cs typeface="Segoe UI" panose="020B0502040204020203" pitchFamily="34" charset="0"/>
              </a:rPr>
              <a:t>. Dado que la herencia es transitiva, los miembros de tipo </a:t>
            </a:r>
            <a:r>
              <a:rPr kumimoji="0" lang="es-DO" altLang="es-DO" sz="900" b="0" i="0" u="none" strike="noStrike" cap="none" normalizeH="0" baseline="0">
                <a:ln>
                  <a:noFill/>
                </a:ln>
                <a:solidFill>
                  <a:srgbClr val="161616"/>
                </a:solidFill>
                <a:effectLst/>
                <a:latin typeface="SFMono-Regular"/>
              </a:rPr>
              <a:t>A</a:t>
            </a:r>
            <a:r>
              <a:rPr kumimoji="0" lang="es-DO" altLang="es-DO" sz="1200" b="0" i="0" u="none" strike="noStrike" cap="none" normalizeH="0" baseline="0">
                <a:ln>
                  <a:noFill/>
                </a:ln>
                <a:solidFill>
                  <a:srgbClr val="161616"/>
                </a:solidFill>
                <a:effectLst/>
                <a:latin typeface="Segoe UI" panose="020B0502040204020203" pitchFamily="34" charset="0"/>
                <a:cs typeface="Segoe UI" panose="020B0502040204020203" pitchFamily="34" charset="0"/>
              </a:rPr>
              <a:t> están disponibles para el tipo </a:t>
            </a:r>
            <a:r>
              <a:rPr kumimoji="0" lang="es-DO" altLang="es-DO" sz="900" b="0" i="0" u="none" strike="noStrike" cap="none" normalizeH="0" baseline="0">
                <a:ln>
                  <a:noFill/>
                </a:ln>
                <a:solidFill>
                  <a:srgbClr val="161616"/>
                </a:solidFill>
                <a:effectLst/>
                <a:latin typeface="SFMono-Regular"/>
              </a:rPr>
              <a:t>D</a:t>
            </a:r>
            <a:r>
              <a:rPr kumimoji="0" lang="es-DO" altLang="es-DO" sz="1200" b="0" i="0" u="none" strike="noStrike" cap="none" normalizeH="0" baseline="0">
                <a:ln>
                  <a:noFill/>
                </a:ln>
                <a:solidFill>
                  <a:srgbClr val="161616"/>
                </a:solidFill>
                <a:effectLst/>
                <a:latin typeface="Segoe UI" panose="020B0502040204020203" pitchFamily="34" charset="0"/>
                <a:cs typeface="Segoe UI" panose="020B0502040204020203" pitchFamily="34" charset="0"/>
              </a:rPr>
              <a:t>.</a:t>
            </a:r>
            <a:r>
              <a:rPr kumimoji="0" lang="es-DO" altLang="es-DO" sz="1100" b="0" i="0" u="none" strike="noStrike" cap="none" normalizeH="0" baseline="0">
                <a:ln>
                  <a:noFill/>
                </a:ln>
                <a:solidFill>
                  <a:schemeClr val="tx1"/>
                </a:solidFill>
                <a:effectLst/>
              </a:rPr>
              <a:t> </a:t>
            </a:r>
            <a:endParaRPr kumimoji="0" lang="es-DO" altLang="es-DO"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34185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179E70F-5DDE-10AA-6563-53C2B267ACC1}"/>
              </a:ext>
            </a:extLst>
          </p:cNvPr>
          <p:cNvSpPr>
            <a:spLocks noGrp="1"/>
          </p:cNvSpPr>
          <p:nvPr>
            <p:ph type="title"/>
          </p:nvPr>
        </p:nvSpPr>
        <p:spPr/>
        <p:txBody>
          <a:bodyPr/>
          <a:lstStyle/>
          <a:p>
            <a:endParaRPr lang="es-DO"/>
          </a:p>
        </p:txBody>
      </p:sp>
      <p:sp>
        <p:nvSpPr>
          <p:cNvPr id="3" name="Marcador de contenido 2">
            <a:extLst>
              <a:ext uri="{FF2B5EF4-FFF2-40B4-BE49-F238E27FC236}">
                <a16:creationId xmlns:a16="http://schemas.microsoft.com/office/drawing/2014/main" xmlns="" id="{69DD222B-258E-BC3C-7F27-B575F5B4B1BE}"/>
              </a:ext>
            </a:extLst>
          </p:cNvPr>
          <p:cNvSpPr>
            <a:spLocks noGrp="1"/>
          </p:cNvSpPr>
          <p:nvPr>
            <p:ph idx="1"/>
          </p:nvPr>
        </p:nvSpPr>
        <p:spPr/>
        <p:txBody>
          <a:bodyPr/>
          <a:lstStyle/>
          <a:p>
            <a:r>
              <a:rPr lang="en-US" b="0" i="0" dirty="0">
                <a:solidFill>
                  <a:srgbClr val="171717"/>
                </a:solidFill>
                <a:effectLst/>
                <a:latin typeface="Segoe UI" panose="020B0502040204020203" pitchFamily="34" charset="0"/>
              </a:rPr>
              <a:t>La </a:t>
            </a:r>
            <a:r>
              <a:rPr lang="en-US" b="0" i="0" dirty="0" err="1">
                <a:solidFill>
                  <a:srgbClr val="171717"/>
                </a:solidFill>
                <a:effectLst/>
                <a:latin typeface="Segoe UI" panose="020B0502040204020203" pitchFamily="34" charset="0"/>
              </a:rPr>
              <a:t>herencia</a:t>
            </a:r>
            <a:r>
              <a:rPr lang="en-US" b="0" i="0" dirty="0">
                <a:solidFill>
                  <a:srgbClr val="171717"/>
                </a:solidFill>
                <a:effectLst/>
                <a:latin typeface="Segoe UI" panose="020B0502040204020203" pitchFamily="34" charset="0"/>
              </a:rPr>
              <a:t> solo se </a:t>
            </a:r>
            <a:r>
              <a:rPr lang="en-US" b="0" i="0" dirty="0" err="1">
                <a:solidFill>
                  <a:srgbClr val="171717"/>
                </a:solidFill>
                <a:effectLst/>
                <a:latin typeface="Segoe UI" panose="020B0502040204020203" pitchFamily="34" charset="0"/>
              </a:rPr>
              <a:t>aplica</a:t>
            </a:r>
            <a:r>
              <a:rPr lang="en-US" b="0" i="0" dirty="0">
                <a:solidFill>
                  <a:srgbClr val="171717"/>
                </a:solidFill>
                <a:effectLst/>
                <a:latin typeface="Segoe UI" panose="020B0502040204020203" pitchFamily="34" charset="0"/>
              </a:rPr>
              <a:t> a </a:t>
            </a:r>
            <a:r>
              <a:rPr lang="en-US" b="0" i="0" dirty="0" err="1">
                <a:solidFill>
                  <a:srgbClr val="171717"/>
                </a:solidFill>
                <a:effectLst/>
                <a:latin typeface="Segoe UI" panose="020B0502040204020203" pitchFamily="34" charset="0"/>
              </a:rPr>
              <a:t>clases</a:t>
            </a:r>
            <a:r>
              <a:rPr lang="en-US" b="0" i="0" dirty="0">
                <a:solidFill>
                  <a:srgbClr val="171717"/>
                </a:solidFill>
                <a:effectLst/>
                <a:latin typeface="Segoe UI" panose="020B0502040204020203" pitchFamily="34" charset="0"/>
              </a:rPr>
              <a:t> e interfaces. Other type categories (structs, delegates, and </a:t>
            </a:r>
            <a:r>
              <a:rPr lang="en-US" b="0" i="0" dirty="0" err="1">
                <a:solidFill>
                  <a:srgbClr val="171717"/>
                </a:solidFill>
                <a:effectLst/>
                <a:latin typeface="Segoe UI" panose="020B0502040204020203" pitchFamily="34" charset="0"/>
              </a:rPr>
              <a:t>enums</a:t>
            </a:r>
            <a:r>
              <a:rPr lang="en-US" b="0" i="0" dirty="0">
                <a:solidFill>
                  <a:srgbClr val="171717"/>
                </a:solidFill>
                <a:effectLst/>
                <a:latin typeface="Segoe UI" panose="020B0502040204020203" pitchFamily="34" charset="0"/>
              </a:rPr>
              <a:t>) do not support inheritance.</a:t>
            </a:r>
          </a:p>
          <a:p>
            <a:endParaRPr lang="en-US" dirty="0">
              <a:solidFill>
                <a:srgbClr val="171717"/>
              </a:solidFill>
              <a:latin typeface="Segoe UI" panose="020B0502040204020203" pitchFamily="34" charset="0"/>
            </a:endParaRPr>
          </a:p>
          <a:p>
            <a:r>
              <a:rPr lang="es-DO" dirty="0">
                <a:hlinkClick r:id="rId2"/>
              </a:rPr>
              <a:t>https://learn.microsoft.com/es-es/dotnet/csharp/fundamentals/tutorials/inheritance</a:t>
            </a:r>
            <a:endParaRPr lang="es-DO" dirty="0"/>
          </a:p>
          <a:p>
            <a:endParaRPr lang="es-DO" dirty="0">
              <a:solidFill>
                <a:srgbClr val="171717"/>
              </a:solidFill>
              <a:latin typeface="Segoe UI" panose="020B0502040204020203" pitchFamily="34" charset="0"/>
            </a:endParaRPr>
          </a:p>
          <a:p>
            <a:r>
              <a:rPr lang="es-DO" dirty="0">
                <a:solidFill>
                  <a:srgbClr val="171717"/>
                </a:solidFill>
                <a:latin typeface="Segoe UI" panose="020B0502040204020203" pitchFamily="34" charset="0"/>
              </a:rPr>
              <a:t>Ver tutorial sobre </a:t>
            </a:r>
            <a:r>
              <a:rPr lang="es-DO">
                <a:solidFill>
                  <a:srgbClr val="171717"/>
                </a:solidFill>
                <a:latin typeface="Segoe UI" panose="020B0502040204020203" pitchFamily="34" charset="0"/>
              </a:rPr>
              <a:t>herencia aquí </a:t>
            </a:r>
            <a:endParaRPr lang="es-DO" dirty="0">
              <a:solidFill>
                <a:srgbClr val="171717"/>
              </a:solidFill>
              <a:latin typeface="Segoe UI" panose="020B0502040204020203" pitchFamily="34" charset="0"/>
            </a:endParaRPr>
          </a:p>
          <a:p>
            <a:r>
              <a:rPr lang="en-US" dirty="0">
                <a:solidFill>
                  <a:srgbClr val="171717"/>
                </a:solidFill>
                <a:latin typeface="Segoe UI" panose="020B0502040204020203" pitchFamily="34" charset="0"/>
                <a:hlinkClick r:id="rId2"/>
              </a:rPr>
              <a:t>https://learn.microsoft.com/es-es/dotnet/csharp/fundamentals/tutorials/inheritance</a:t>
            </a:r>
            <a:endParaRPr lang="es-DO" dirty="0">
              <a:solidFill>
                <a:srgbClr val="171717"/>
              </a:solidFill>
              <a:latin typeface="Segoe UI" panose="020B0502040204020203" pitchFamily="34" charset="0"/>
            </a:endParaRPr>
          </a:p>
          <a:p>
            <a:endParaRPr lang="en-US" dirty="0">
              <a:solidFill>
                <a:srgbClr val="171717"/>
              </a:solidFill>
              <a:latin typeface="Segoe UI" panose="020B0502040204020203" pitchFamily="34" charset="0"/>
            </a:endParaRPr>
          </a:p>
          <a:p>
            <a:endParaRPr lang="es-DO" dirty="0"/>
          </a:p>
        </p:txBody>
      </p:sp>
    </p:spTree>
    <p:extLst>
      <p:ext uri="{BB962C8B-B14F-4D97-AF65-F5344CB8AC3E}">
        <p14:creationId xmlns:p14="http://schemas.microsoft.com/office/powerpoint/2010/main" val="525073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Referencias </a:t>
            </a:r>
          </a:p>
        </p:txBody>
      </p:sp>
      <p:sp>
        <p:nvSpPr>
          <p:cNvPr id="3" name="Marcador de contenido 2"/>
          <p:cNvSpPr>
            <a:spLocks noGrp="1"/>
          </p:cNvSpPr>
          <p:nvPr>
            <p:ph idx="1"/>
          </p:nvPr>
        </p:nvSpPr>
        <p:spPr/>
        <p:txBody>
          <a:bodyPr/>
          <a:lstStyle/>
          <a:p>
            <a:pPr lvl="0"/>
            <a:r>
              <a:rPr lang="en-US" dirty="0"/>
              <a:t>Beginning C# Object-Oriented Programming, Dan Clark. </a:t>
            </a:r>
            <a:r>
              <a:rPr lang="en-US" dirty="0" err="1"/>
              <a:t>Editora</a:t>
            </a:r>
            <a:r>
              <a:rPr lang="en-US" dirty="0"/>
              <a:t> </a:t>
            </a:r>
            <a:r>
              <a:rPr lang="en-US" dirty="0" err="1"/>
              <a:t>Apress</a:t>
            </a:r>
            <a:r>
              <a:rPr lang="en-US" dirty="0"/>
              <a:t>, 2013.</a:t>
            </a:r>
            <a:endParaRPr lang="es-DO" b="1" dirty="0"/>
          </a:p>
          <a:p>
            <a:pPr lvl="0"/>
            <a:r>
              <a:rPr lang="es-ES" dirty="0"/>
              <a:t>C# Quick </a:t>
            </a:r>
            <a:r>
              <a:rPr lang="es-ES" dirty="0" err="1"/>
              <a:t>Syntax</a:t>
            </a:r>
            <a:r>
              <a:rPr lang="es-ES" dirty="0"/>
              <a:t> Reference, </a:t>
            </a:r>
            <a:r>
              <a:rPr lang="es-ES" dirty="0" err="1"/>
              <a:t>Mikael</a:t>
            </a:r>
            <a:r>
              <a:rPr lang="es-ES" dirty="0"/>
              <a:t> </a:t>
            </a:r>
            <a:r>
              <a:rPr lang="es-ES" dirty="0" err="1"/>
              <a:t>Olsson</a:t>
            </a:r>
            <a:r>
              <a:rPr lang="es-ES" dirty="0"/>
              <a:t>. Editora </a:t>
            </a:r>
            <a:r>
              <a:rPr lang="es-ES" dirty="0" err="1"/>
              <a:t>Apress</a:t>
            </a:r>
            <a:r>
              <a:rPr lang="es-ES" dirty="0"/>
              <a:t>, 2013.</a:t>
            </a:r>
            <a:endParaRPr lang="es-DO" b="1" dirty="0"/>
          </a:p>
          <a:p>
            <a:pPr lvl="0"/>
            <a:r>
              <a:rPr lang="en-US" dirty="0"/>
              <a:t>Head First C#, Andrew </a:t>
            </a:r>
            <a:r>
              <a:rPr lang="en-US" dirty="0" err="1"/>
              <a:t>Stellman</a:t>
            </a:r>
            <a:r>
              <a:rPr lang="en-US" dirty="0"/>
              <a:t>, Jennifer Greene     O. </a:t>
            </a:r>
            <a:r>
              <a:rPr lang="en-US" dirty="0" err="1"/>
              <a:t>Editora'Reilly</a:t>
            </a:r>
            <a:r>
              <a:rPr lang="en-US" b="1" dirty="0"/>
              <a:t>, </a:t>
            </a:r>
            <a:r>
              <a:rPr lang="en-US" dirty="0"/>
              <a:t>2013.</a:t>
            </a:r>
            <a:endParaRPr lang="es-DO" b="1" dirty="0"/>
          </a:p>
          <a:p>
            <a:endParaRPr lang="es-419" dirty="0"/>
          </a:p>
        </p:txBody>
      </p:sp>
    </p:spTree>
    <p:extLst>
      <p:ext uri="{BB962C8B-B14F-4D97-AF65-F5344CB8AC3E}">
        <p14:creationId xmlns:p14="http://schemas.microsoft.com/office/powerpoint/2010/main" val="21928885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smtClean="0"/>
              <a:t>Sobre el método </a:t>
            </a:r>
            <a:r>
              <a:rPr lang="es-DO" dirty="0" err="1"/>
              <a:t>M</a:t>
            </a:r>
            <a:r>
              <a:rPr lang="es-DO" dirty="0" err="1" smtClean="0"/>
              <a:t>ain</a:t>
            </a:r>
            <a:r>
              <a:rPr lang="es-DO" dirty="0" smtClean="0"/>
              <a:t>()</a:t>
            </a:r>
            <a:endParaRPr lang="es-DO" dirty="0"/>
          </a:p>
        </p:txBody>
      </p:sp>
      <p:sp>
        <p:nvSpPr>
          <p:cNvPr id="7" name="Rectangle 3"/>
          <p:cNvSpPr>
            <a:spLocks noChangeArrowheads="1"/>
          </p:cNvSpPr>
          <p:nvPr/>
        </p:nvSpPr>
        <p:spPr bwMode="auto">
          <a:xfrm rot="10800000" flipV="1">
            <a:off x="1652600" y="3078698"/>
            <a:ext cx="818685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DO" altLang="es-DO" sz="20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El método </a:t>
            </a:r>
            <a:r>
              <a:rPr kumimoji="0" lang="es-DO" altLang="es-DO" sz="2000" b="0" i="0" u="none" strike="noStrike" cap="none" normalizeH="0" baseline="0" dirty="0" err="1" smtClean="0">
                <a:ln>
                  <a:noFill/>
                </a:ln>
                <a:solidFill>
                  <a:srgbClr val="161616"/>
                </a:solidFill>
                <a:effectLst/>
                <a:latin typeface="SFMono-Regular"/>
              </a:rPr>
              <a:t>Main</a:t>
            </a:r>
            <a:r>
              <a:rPr kumimoji="0" lang="es-DO" altLang="es-DO" sz="20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es el punto de entrada de una aplicación de C# (las bibliotecas y los servicios no requieren un método </a:t>
            </a:r>
            <a:r>
              <a:rPr kumimoji="0" lang="es-DO" altLang="es-DO" sz="2000" b="0" i="0" u="none" strike="noStrike" cap="none" normalizeH="0" baseline="0" dirty="0" err="1" smtClean="0">
                <a:ln>
                  <a:noFill/>
                </a:ln>
                <a:solidFill>
                  <a:srgbClr val="161616"/>
                </a:solidFill>
                <a:effectLst/>
                <a:latin typeface="SFMono-Regular"/>
              </a:rPr>
              <a:t>Main</a:t>
            </a:r>
            <a:r>
              <a:rPr kumimoji="0" lang="es-DO" altLang="es-DO" sz="20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como punto de entrada). Cuando se inicia la aplicación, el método </a:t>
            </a:r>
            <a:r>
              <a:rPr kumimoji="0" lang="es-DO" altLang="es-DO" sz="2000" b="0" i="0" u="none" strike="noStrike" cap="none" normalizeH="0" baseline="0" dirty="0" err="1" smtClean="0">
                <a:ln>
                  <a:noFill/>
                </a:ln>
                <a:solidFill>
                  <a:srgbClr val="161616"/>
                </a:solidFill>
                <a:effectLst/>
                <a:latin typeface="SFMono-Regular"/>
              </a:rPr>
              <a:t>Main</a:t>
            </a:r>
            <a:r>
              <a:rPr kumimoji="0" lang="es-DO" altLang="es-DO" sz="20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es el primero que se invoca.</a:t>
            </a:r>
            <a:r>
              <a:rPr kumimoji="0" lang="es-DO" altLang="es-DO" sz="2000" b="0" i="0" u="none" strike="noStrike" cap="none" normalizeH="0" baseline="0" dirty="0" smtClean="0">
                <a:ln>
                  <a:noFill/>
                </a:ln>
                <a:solidFill>
                  <a:schemeClr val="tx1"/>
                </a:solidFill>
                <a:effectLst/>
              </a:rPr>
              <a:t> </a:t>
            </a:r>
          </a:p>
        </p:txBody>
      </p:sp>
      <p:sp>
        <p:nvSpPr>
          <p:cNvPr id="8" name="Rectángulo 7"/>
          <p:cNvSpPr/>
          <p:nvPr/>
        </p:nvSpPr>
        <p:spPr>
          <a:xfrm>
            <a:off x="1837386" y="5066591"/>
            <a:ext cx="6096000" cy="923330"/>
          </a:xfrm>
          <a:prstGeom prst="rect">
            <a:avLst/>
          </a:prstGeom>
        </p:spPr>
        <p:txBody>
          <a:bodyPr>
            <a:spAutoFit/>
          </a:bodyPr>
          <a:lstStyle/>
          <a:p>
            <a:r>
              <a:rPr lang="es-DO" dirty="0"/>
              <a:t>https://learn.microsoft.com/es-es/dotnet/csharp/fundamentals/program-structure/main-command-line</a:t>
            </a:r>
          </a:p>
        </p:txBody>
      </p:sp>
    </p:spTree>
    <p:extLst>
      <p:ext uri="{BB962C8B-B14F-4D97-AF65-F5344CB8AC3E}">
        <p14:creationId xmlns:p14="http://schemas.microsoft.com/office/powerpoint/2010/main" val="2637614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DO"/>
          </a:p>
        </p:txBody>
      </p:sp>
      <p:sp>
        <p:nvSpPr>
          <p:cNvPr id="3" name="Marcador de contenido 2"/>
          <p:cNvSpPr>
            <a:spLocks noGrp="1"/>
          </p:cNvSpPr>
          <p:nvPr>
            <p:ph idx="1"/>
          </p:nvPr>
        </p:nvSpPr>
        <p:spPr/>
        <p:txBody>
          <a:bodyPr/>
          <a:lstStyle/>
          <a:p>
            <a:endParaRPr lang="es-DO"/>
          </a:p>
        </p:txBody>
      </p:sp>
      <p:sp>
        <p:nvSpPr>
          <p:cNvPr id="4" name="Rectangle 1"/>
          <p:cNvSpPr>
            <a:spLocks noChangeArrowheads="1"/>
          </p:cNvSpPr>
          <p:nvPr/>
        </p:nvSpPr>
        <p:spPr bwMode="auto">
          <a:xfrm rot="10800000" flipV="1">
            <a:off x="3183880" y="1712416"/>
            <a:ext cx="5234609"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s-DO" sz="2400" b="0" i="0" u="none" strike="noStrike" cap="none" normalizeH="0" baseline="0" smtClean="0">
                <a:ln>
                  <a:noFill/>
                </a:ln>
                <a:solidFill>
                  <a:srgbClr val="161616"/>
                </a:solidFill>
                <a:effectLst/>
                <a:latin typeface="Segoe UI" panose="020B0502040204020203" pitchFamily="34" charset="0"/>
                <a:cs typeface="Segoe UI" panose="020B0502040204020203" pitchFamily="34" charset="0"/>
              </a:rPr>
              <a:t>Solo puede haber un punto de entrada en un programa de C#. Si hay más de una clase que tenga un método </a:t>
            </a:r>
            <a:r>
              <a:rPr kumimoji="0" lang="es-DO" altLang="es-DO" sz="2400" b="0" i="0" u="none" strike="noStrike" cap="none" normalizeH="0" baseline="0" smtClean="0">
                <a:ln>
                  <a:noFill/>
                </a:ln>
                <a:solidFill>
                  <a:srgbClr val="161616"/>
                </a:solidFill>
                <a:effectLst/>
                <a:latin typeface="SFMono-Regular"/>
              </a:rPr>
              <a:t>Main</a:t>
            </a:r>
            <a:r>
              <a:rPr kumimoji="0" lang="es-DO" altLang="es-DO" sz="2400" b="0" i="0" u="none" strike="noStrike" cap="none" normalizeH="0" baseline="0" smtClean="0">
                <a:ln>
                  <a:noFill/>
                </a:ln>
                <a:solidFill>
                  <a:srgbClr val="161616"/>
                </a:solidFill>
                <a:effectLst/>
                <a:latin typeface="Segoe UI" panose="020B0502040204020203" pitchFamily="34" charset="0"/>
                <a:cs typeface="Segoe UI" panose="020B0502040204020203" pitchFamily="34" charset="0"/>
              </a:rPr>
              <a:t>, deberá compilar el programa con la opción del compilador </a:t>
            </a:r>
            <a:r>
              <a:rPr kumimoji="0" lang="es-DO" altLang="es-DO" sz="2400" b="1" i="0" u="none" strike="noStrike" cap="none" normalizeH="0" baseline="0" smtClean="0">
                <a:ln>
                  <a:noFill/>
                </a:ln>
                <a:solidFill>
                  <a:srgbClr val="161616"/>
                </a:solidFill>
                <a:effectLst/>
                <a:latin typeface="Segoe UI" panose="020B0502040204020203" pitchFamily="34" charset="0"/>
                <a:cs typeface="Segoe UI" panose="020B0502040204020203" pitchFamily="34" charset="0"/>
              </a:rPr>
              <a:t>StartupObject</a:t>
            </a:r>
            <a:r>
              <a:rPr kumimoji="0" lang="es-DO" altLang="es-DO" sz="2400" b="0" i="0" u="none" strike="noStrike" cap="none" normalizeH="0" baseline="0" smtClean="0">
                <a:ln>
                  <a:noFill/>
                </a:ln>
                <a:solidFill>
                  <a:srgbClr val="161616"/>
                </a:solidFill>
                <a:effectLst/>
                <a:latin typeface="Segoe UI" panose="020B0502040204020203" pitchFamily="34" charset="0"/>
                <a:cs typeface="Segoe UI" panose="020B0502040204020203" pitchFamily="34" charset="0"/>
              </a:rPr>
              <a:t> para especificar qué método </a:t>
            </a:r>
            <a:r>
              <a:rPr kumimoji="0" lang="es-DO" altLang="es-DO" sz="2400" b="0" i="0" u="none" strike="noStrike" cap="none" normalizeH="0" baseline="0" smtClean="0">
                <a:ln>
                  <a:noFill/>
                </a:ln>
                <a:solidFill>
                  <a:srgbClr val="161616"/>
                </a:solidFill>
                <a:effectLst/>
                <a:latin typeface="SFMono-Regular"/>
              </a:rPr>
              <a:t>Main</a:t>
            </a:r>
            <a:r>
              <a:rPr kumimoji="0" lang="es-DO" altLang="es-DO" sz="2400" b="0" i="0" u="none" strike="noStrike" cap="none" normalizeH="0" baseline="0" smtClean="0">
                <a:ln>
                  <a:noFill/>
                </a:ln>
                <a:solidFill>
                  <a:srgbClr val="161616"/>
                </a:solidFill>
                <a:effectLst/>
                <a:latin typeface="Segoe UI" panose="020B0502040204020203" pitchFamily="34" charset="0"/>
                <a:cs typeface="Segoe UI" panose="020B0502040204020203" pitchFamily="34" charset="0"/>
              </a:rPr>
              <a:t> quiere utilizar como punto de entrada. Para obtener más información, consulte </a:t>
            </a:r>
            <a:r>
              <a:rPr kumimoji="0" lang="es-DO" altLang="es-DO" sz="2400" b="1" i="0" u="none" strike="noStrike" cap="none" normalizeH="0" baseline="0" smtClean="0">
                <a:ln>
                  <a:noFill/>
                </a:ln>
                <a:solidFill>
                  <a:schemeClr val="tx1"/>
                </a:solidFill>
                <a:effectLst/>
                <a:latin typeface="Segoe UI" panose="020B0502040204020203" pitchFamily="34" charset="0"/>
                <a:cs typeface="Segoe UI" panose="020B0502040204020203" pitchFamily="34" charset="0"/>
                <a:hlinkClick r:id="rId2"/>
              </a:rPr>
              <a:t>StartupObject</a:t>
            </a:r>
            <a:r>
              <a:rPr kumimoji="0" lang="es-DO" altLang="es-DO" sz="2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hlinkClick r:id="rId2"/>
              </a:rPr>
              <a:t> (opciones del compilador de C#)</a:t>
            </a:r>
            <a:r>
              <a:rPr kumimoji="0" lang="es-DO" altLang="es-DO" sz="2400" b="0" i="0" u="none" strike="noStrike" cap="none" normalizeH="0" baseline="0" smtClean="0">
                <a:ln>
                  <a:noFill/>
                </a:ln>
                <a:solidFill>
                  <a:srgbClr val="161616"/>
                </a:solidFill>
                <a:effectLst/>
                <a:latin typeface="Segoe UI" panose="020B0502040204020203" pitchFamily="34" charset="0"/>
                <a:cs typeface="Segoe UI" panose="020B0502040204020203" pitchFamily="34" charset="0"/>
              </a:rPr>
              <a:t>.</a:t>
            </a:r>
            <a:r>
              <a:rPr kumimoji="0" lang="es-DO" altLang="es-DO" sz="2400" b="0" i="0" u="none" strike="noStrike" cap="none" normalizeH="0" baseline="0" smtClean="0">
                <a:ln>
                  <a:noFill/>
                </a:ln>
                <a:solidFill>
                  <a:schemeClr val="tx1"/>
                </a:solidFill>
                <a:effectLst/>
              </a:rPr>
              <a:t> </a:t>
            </a:r>
          </a:p>
        </p:txBody>
      </p:sp>
    </p:spTree>
    <p:extLst>
      <p:ext uri="{BB962C8B-B14F-4D97-AF65-F5344CB8AC3E}">
        <p14:creationId xmlns:p14="http://schemas.microsoft.com/office/powerpoint/2010/main" val="3856529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90800" y="3038115"/>
            <a:ext cx="9601200" cy="3581400"/>
          </a:xfrm>
        </p:spPr>
        <p:txBody>
          <a:bodyPr/>
          <a:lstStyle/>
          <a:p>
            <a:r>
              <a:rPr lang="es-DO" dirty="0" err="1"/>
              <a:t>using</a:t>
            </a:r>
            <a:r>
              <a:rPr lang="es-DO" dirty="0"/>
              <a:t> </a:t>
            </a:r>
            <a:r>
              <a:rPr lang="es-DO" dirty="0" err="1"/>
              <a:t>System.Text</a:t>
            </a:r>
            <a:r>
              <a:rPr lang="es-DO" dirty="0"/>
              <a:t>;</a:t>
            </a:r>
          </a:p>
          <a:p>
            <a:endParaRPr lang="es-DO" dirty="0"/>
          </a:p>
          <a:p>
            <a:r>
              <a:rPr lang="es-DO" dirty="0" err="1"/>
              <a:t>StringBuilder</a:t>
            </a:r>
            <a:r>
              <a:rPr lang="es-DO" dirty="0"/>
              <a:t> </a:t>
            </a:r>
            <a:r>
              <a:rPr lang="es-DO" dirty="0" err="1"/>
              <a:t>builder</a:t>
            </a:r>
            <a:r>
              <a:rPr lang="es-DO" dirty="0"/>
              <a:t> = new();</a:t>
            </a:r>
          </a:p>
          <a:p>
            <a:r>
              <a:rPr lang="es-DO" dirty="0" err="1"/>
              <a:t>builder.AppendLine</a:t>
            </a:r>
            <a:r>
              <a:rPr lang="es-DO" dirty="0"/>
              <a:t>("</a:t>
            </a:r>
            <a:r>
              <a:rPr lang="es-DO" dirty="0" err="1"/>
              <a:t>Hello</a:t>
            </a:r>
            <a:r>
              <a:rPr lang="es-DO" dirty="0"/>
              <a:t>");</a:t>
            </a:r>
          </a:p>
          <a:p>
            <a:r>
              <a:rPr lang="es-DO" dirty="0" err="1"/>
              <a:t>builder.AppendLine</a:t>
            </a:r>
            <a:r>
              <a:rPr lang="es-DO" dirty="0"/>
              <a:t>("</a:t>
            </a:r>
            <a:r>
              <a:rPr lang="es-DO" dirty="0" err="1"/>
              <a:t>World</a:t>
            </a:r>
            <a:r>
              <a:rPr lang="es-DO" dirty="0"/>
              <a:t>!");</a:t>
            </a:r>
          </a:p>
          <a:p>
            <a:endParaRPr lang="es-DO" dirty="0"/>
          </a:p>
          <a:p>
            <a:r>
              <a:rPr lang="es-DO" dirty="0" err="1"/>
              <a:t>Console.WriteLine</a:t>
            </a:r>
            <a:r>
              <a:rPr lang="es-DO" dirty="0"/>
              <a:t>(</a:t>
            </a:r>
            <a:r>
              <a:rPr lang="es-DO" dirty="0" err="1"/>
              <a:t>builder.ToString</a:t>
            </a:r>
            <a:r>
              <a:rPr lang="es-DO" dirty="0"/>
              <a:t>());</a:t>
            </a:r>
          </a:p>
        </p:txBody>
      </p:sp>
      <p:sp>
        <p:nvSpPr>
          <p:cNvPr id="4" name="Rectangle 1"/>
          <p:cNvSpPr>
            <a:spLocks noChangeArrowheads="1"/>
          </p:cNvSpPr>
          <p:nvPr/>
        </p:nvSpPr>
        <p:spPr bwMode="auto">
          <a:xfrm>
            <a:off x="978795" y="1428750"/>
            <a:ext cx="70061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s-DO" sz="24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A partir de C# 9, puede omitir el método </a:t>
            </a:r>
            <a:r>
              <a:rPr kumimoji="0" lang="es-DO" altLang="es-DO" sz="2400" b="0" i="0" u="none" strike="noStrike" cap="none" normalizeH="0" baseline="0" dirty="0" err="1" smtClean="0">
                <a:ln>
                  <a:noFill/>
                </a:ln>
                <a:solidFill>
                  <a:srgbClr val="161616"/>
                </a:solidFill>
                <a:effectLst/>
                <a:latin typeface="SFMono-Regular"/>
              </a:rPr>
              <a:t>Main</a:t>
            </a:r>
            <a:r>
              <a:rPr kumimoji="0" lang="es-DO" altLang="es-DO" sz="24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y escribir instrucciones de C# como si estuvieran en el método </a:t>
            </a:r>
            <a:r>
              <a:rPr kumimoji="0" lang="es-DO" altLang="es-DO" sz="2400" b="0" i="0" u="none" strike="noStrike" cap="none" normalizeH="0" baseline="0" dirty="0" err="1" smtClean="0">
                <a:ln>
                  <a:noFill/>
                </a:ln>
                <a:solidFill>
                  <a:srgbClr val="161616"/>
                </a:solidFill>
                <a:effectLst/>
                <a:latin typeface="SFMono-Regular"/>
              </a:rPr>
              <a:t>Main</a:t>
            </a:r>
            <a:r>
              <a:rPr kumimoji="0" lang="es-DO" altLang="es-DO" sz="24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como en el ejemplo siguiente:</a:t>
            </a:r>
            <a:r>
              <a:rPr kumimoji="0" lang="es-DO" altLang="es-DO" sz="24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4249748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smtClean="0"/>
              <a:t>Uso adecuado de </a:t>
            </a:r>
            <a:r>
              <a:rPr lang="es-DO" dirty="0" err="1" smtClean="0"/>
              <a:t>main</a:t>
            </a:r>
            <a:endParaRPr lang="es-DO" dirty="0"/>
          </a:p>
        </p:txBody>
      </p:sp>
      <p:sp>
        <p:nvSpPr>
          <p:cNvPr id="3" name="Marcador de contenido 2"/>
          <p:cNvSpPr>
            <a:spLocks noGrp="1"/>
          </p:cNvSpPr>
          <p:nvPr>
            <p:ph idx="1"/>
          </p:nvPr>
        </p:nvSpPr>
        <p:spPr/>
        <p:txBody>
          <a:bodyPr/>
          <a:lstStyle/>
          <a:p>
            <a:r>
              <a:rPr lang="es-ES" dirty="0"/>
              <a:t>En teoría, el cuerpo de un método </a:t>
            </a:r>
            <a:r>
              <a:rPr lang="es-ES" dirty="0" err="1"/>
              <a:t>main</a:t>
            </a:r>
            <a:r>
              <a:rPr lang="es-ES" dirty="0"/>
              <a:t> puede contener todo lo que se quiera y ser tan largo como se quiera. No obstante, ya hemos indicado que un buen diseño pasa por hacer el método </a:t>
            </a:r>
            <a:r>
              <a:rPr lang="es-ES" dirty="0" err="1"/>
              <a:t>main</a:t>
            </a:r>
            <a:r>
              <a:rPr lang="es-ES" dirty="0"/>
              <a:t> lo más corto posible y evitar que contenga la lógica del programa. </a:t>
            </a:r>
            <a:endParaRPr lang="es-ES" dirty="0" smtClean="0"/>
          </a:p>
          <a:p>
            <a:r>
              <a:rPr lang="es-ES" dirty="0" smtClean="0"/>
              <a:t>En </a:t>
            </a:r>
            <a:r>
              <a:rPr lang="es-ES" dirty="0"/>
              <a:t>esencia, debe limitarse a crear objetos e invocar sus métodos. El código que controla la lógica del programa no tiene por qué estar en la clase con el método </a:t>
            </a:r>
            <a:r>
              <a:rPr lang="es-ES" dirty="0" err="1"/>
              <a:t>main</a:t>
            </a:r>
            <a:r>
              <a:rPr lang="es-ES" dirty="0"/>
              <a:t>. En </a:t>
            </a:r>
            <a:r>
              <a:rPr lang="es-ES" dirty="0" err="1"/>
              <a:t>main</a:t>
            </a:r>
            <a:r>
              <a:rPr lang="es-ES" dirty="0"/>
              <a:t> nos limitaríamos a crear un objeto que llevara el control del programa</a:t>
            </a:r>
            <a:r>
              <a:rPr lang="es-ES" dirty="0" smtClean="0"/>
              <a:t>.    </a:t>
            </a:r>
          </a:p>
          <a:p>
            <a:r>
              <a:rPr lang="es-ES" dirty="0"/>
              <a:t>El tipo de </a:t>
            </a:r>
            <a:r>
              <a:rPr lang="es-ES" dirty="0" err="1"/>
              <a:t>main</a:t>
            </a:r>
            <a:r>
              <a:rPr lang="es-ES" dirty="0"/>
              <a:t> siempre será </a:t>
            </a:r>
            <a:r>
              <a:rPr lang="es-ES" dirty="0" err="1"/>
              <a:t>void</a:t>
            </a:r>
            <a:r>
              <a:rPr lang="es-ES" dirty="0"/>
              <a:t> (nulo) ya que no es un tipo función que devuelva un valor: su misión es arrancar la ejecución, no devolver un valor.</a:t>
            </a:r>
            <a:endParaRPr lang="es-DO" dirty="0"/>
          </a:p>
        </p:txBody>
      </p:sp>
    </p:spTree>
    <p:extLst>
      <p:ext uri="{BB962C8B-B14F-4D97-AF65-F5344CB8AC3E}">
        <p14:creationId xmlns:p14="http://schemas.microsoft.com/office/powerpoint/2010/main" val="3992518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err="1" smtClean="0"/>
              <a:t>Informacion</a:t>
            </a:r>
            <a:r>
              <a:rPr lang="es-DO" dirty="0" smtClean="0"/>
              <a:t> general sobre </a:t>
            </a:r>
            <a:r>
              <a:rPr lang="es-DO" dirty="0" err="1" smtClean="0"/>
              <a:t>Main</a:t>
            </a:r>
            <a:r>
              <a:rPr lang="es-DO" dirty="0" smtClean="0"/>
              <a:t>()</a:t>
            </a:r>
            <a:endParaRPr lang="es-DO" dirty="0"/>
          </a:p>
        </p:txBody>
      </p:sp>
      <p:sp>
        <p:nvSpPr>
          <p:cNvPr id="4" name="Rectangle 1"/>
          <p:cNvSpPr>
            <a:spLocks noGrp="1" noChangeArrowheads="1"/>
          </p:cNvSpPr>
          <p:nvPr>
            <p:ph idx="1"/>
          </p:nvPr>
        </p:nvSpPr>
        <p:spPr bwMode="auto">
          <a:xfrm>
            <a:off x="1108423" y="1432390"/>
            <a:ext cx="7971183" cy="31507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39618" tIns="142830" rIns="0" bIns="14283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DO" altLang="es-DO"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El método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Main</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es el punto de entrada de un programa ejecutable; es donde se inicia y finaliza el control del programa.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Main</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se declara dentro de una clase o estructura. El valor de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Main</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debe ser </a:t>
            </a:r>
            <a:r>
              <a:rPr kumimoji="0" lang="es-DO" altLang="es-DO" sz="1000" b="0" i="0" u="none" strike="noStrike" cap="none" normalizeH="0" baseline="0" dirty="0" err="1" smtClean="0">
                <a:ln>
                  <a:noFill/>
                </a:ln>
                <a:solidFill>
                  <a:srgbClr val="161616"/>
                </a:solidFill>
                <a:effectLst/>
                <a:latin typeface="Segoe UI" panose="020B0502040204020203" pitchFamily="34" charset="0"/>
                <a:cs typeface="Segoe UI" panose="020B0502040204020203" pitchFamily="34" charset="0"/>
                <a:hlinkClick r:id="rId2"/>
              </a:rPr>
              <a:t>static</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y no </a:t>
            </a:r>
            <a:r>
              <a:rPr kumimoji="0" lang="es-DO" altLang="es-DO" sz="1000" b="0" i="0" u="none" strike="noStrike" cap="none" normalizeH="0" baseline="0" dirty="0" err="1" smtClean="0">
                <a:ln>
                  <a:noFill/>
                </a:ln>
                <a:solidFill>
                  <a:srgbClr val="161616"/>
                </a:solidFill>
                <a:effectLst/>
                <a:latin typeface="Segoe UI" panose="020B0502040204020203" pitchFamily="34" charset="0"/>
                <a:cs typeface="Segoe UI" panose="020B0502040204020203" pitchFamily="34" charset="0"/>
                <a:hlinkClick r:id="rId3"/>
              </a:rPr>
              <a:t>public</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(En el ejemplo anterior, recibe el acceso predeterminado de </a:t>
            </a:r>
            <a:r>
              <a:rPr kumimoji="0" lang="es-DO" altLang="es-DO" sz="1000" b="0" i="0" u="none" strike="noStrike" cap="none" normalizeH="0" baseline="0" dirty="0" err="1" smtClean="0">
                <a:ln>
                  <a:noFill/>
                </a:ln>
                <a:solidFill>
                  <a:srgbClr val="161616"/>
                </a:solidFill>
                <a:effectLst/>
                <a:latin typeface="Segoe UI" panose="020B0502040204020203" pitchFamily="34" charset="0"/>
                <a:cs typeface="Segoe UI" panose="020B0502040204020203" pitchFamily="34" charset="0"/>
                <a:hlinkClick r:id="rId4"/>
              </a:rPr>
              <a:t>private</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La clase o estructura envolvente no debe ser estático.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Main</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puede tener un tipo de valor devuelto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void</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int</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Task</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o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Task</a:t>
            </a:r>
            <a:r>
              <a:rPr kumimoji="0" lang="es-DO" altLang="es-DO" sz="900" b="0" i="0" u="none" strike="noStrike" cap="none" normalizeH="0" baseline="0" dirty="0" smtClean="0">
                <a:ln>
                  <a:noFill/>
                </a:ln>
                <a:solidFill>
                  <a:srgbClr val="161616"/>
                </a:solidFill>
                <a:effectLst/>
                <a:latin typeface="SFMono-Regular"/>
                <a:cs typeface="Segoe UI" panose="020B0502040204020203" pitchFamily="34" charset="0"/>
              </a:rPr>
              <a:t>&lt;</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int</a:t>
            </a:r>
            <a:r>
              <a:rPr kumimoji="0" lang="es-DO" altLang="es-DO" sz="900" b="0" i="0" u="none" strike="noStrike" cap="none" normalizeH="0" baseline="0" dirty="0" smtClean="0">
                <a:ln>
                  <a:noFill/>
                </a:ln>
                <a:solidFill>
                  <a:srgbClr val="161616"/>
                </a:solidFill>
                <a:effectLst/>
                <a:latin typeface="SFMono-Regular"/>
                <a:cs typeface="Segoe UI" panose="020B0502040204020203" pitchFamily="34" charset="0"/>
              </a:rPr>
              <a:t>&gt;</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Solo si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Main</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devuelve un tipo de valor devuelto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Task</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o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Task</a:t>
            </a:r>
            <a:r>
              <a:rPr kumimoji="0" lang="es-DO" altLang="es-DO" sz="900" b="0" i="0" u="none" strike="noStrike" cap="none" normalizeH="0" baseline="0" dirty="0" smtClean="0">
                <a:ln>
                  <a:noFill/>
                </a:ln>
                <a:solidFill>
                  <a:srgbClr val="161616"/>
                </a:solidFill>
                <a:effectLst/>
                <a:latin typeface="SFMono-Regular"/>
                <a:cs typeface="Segoe UI" panose="020B0502040204020203" pitchFamily="34" charset="0"/>
              </a:rPr>
              <a:t>&lt;</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int</a:t>
            </a:r>
            <a:r>
              <a:rPr kumimoji="0" lang="es-DO" altLang="es-DO" sz="900" b="0" i="0" u="none" strike="noStrike" cap="none" normalizeH="0" baseline="0" dirty="0" smtClean="0">
                <a:ln>
                  <a:noFill/>
                </a:ln>
                <a:solidFill>
                  <a:srgbClr val="161616"/>
                </a:solidFill>
                <a:effectLst/>
                <a:latin typeface="SFMono-Regular"/>
                <a:cs typeface="Segoe UI" panose="020B0502040204020203" pitchFamily="34" charset="0"/>
              </a:rPr>
              <a:t>&gt;</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la declaración de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Main</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puede incluir el modificador </a:t>
            </a:r>
            <a:r>
              <a:rPr kumimoji="0" lang="es-DO" altLang="es-DO" sz="1000" b="0" i="0" u="none" strike="noStrike" cap="none" normalizeH="0" baseline="0" dirty="0" err="1" smtClean="0">
                <a:ln>
                  <a:noFill/>
                </a:ln>
                <a:solidFill>
                  <a:srgbClr val="161616"/>
                </a:solidFill>
                <a:effectLst/>
                <a:latin typeface="Segoe UI" panose="020B0502040204020203" pitchFamily="34" charset="0"/>
                <a:cs typeface="Segoe UI" panose="020B0502040204020203" pitchFamily="34" charset="0"/>
                <a:hlinkClick r:id="rId5"/>
              </a:rPr>
              <a:t>async</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Esto excluye específicamente un método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async</a:t>
            </a:r>
            <a:r>
              <a:rPr kumimoji="0" lang="es-DO" altLang="es-DO" sz="900" b="0" i="0" u="none" strike="noStrike" cap="none" normalizeH="0" baseline="0" dirty="0" smtClean="0">
                <a:ln>
                  <a:noFill/>
                </a:ln>
                <a:solidFill>
                  <a:srgbClr val="161616"/>
                </a:solidFill>
                <a:effectLst/>
                <a:latin typeface="SFMono-Regular"/>
                <a:cs typeface="Segoe UI" panose="020B0502040204020203" pitchFamily="34" charset="0"/>
              </a:rPr>
              <a:t>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void</a:t>
            </a:r>
            <a:r>
              <a:rPr kumimoji="0" lang="es-DO" altLang="es-DO" sz="900" b="0" i="0" u="none" strike="noStrike" cap="none" normalizeH="0" baseline="0" dirty="0" smtClean="0">
                <a:ln>
                  <a:noFill/>
                </a:ln>
                <a:solidFill>
                  <a:srgbClr val="161616"/>
                </a:solidFill>
                <a:effectLst/>
                <a:latin typeface="SFMono-Regular"/>
                <a:cs typeface="Segoe UI" panose="020B0502040204020203" pitchFamily="34" charset="0"/>
              </a:rPr>
              <a:t>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Main</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El método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Main</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se puede declarar con o sin un parámetro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string</a:t>
            </a:r>
            <a:r>
              <a:rPr kumimoji="0" lang="es-DO" altLang="es-DO" sz="900" b="0" i="0" u="none" strike="noStrike" cap="none" normalizeH="0" baseline="0" dirty="0" smtClean="0">
                <a:ln>
                  <a:noFill/>
                </a:ln>
                <a:solidFill>
                  <a:srgbClr val="161616"/>
                </a:solidFill>
                <a:effectLst/>
                <a:latin typeface="SFMono-Regular"/>
                <a:cs typeface="Segoe UI" panose="020B0502040204020203" pitchFamily="34" charset="0"/>
              </a:rPr>
              <a:t>[]</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que contiene los argumentos de línea de comandos. Al usar Visual Studio para crear aplicaciones Windows, se puede agregar el parámetro manualmente o usar el método </a:t>
            </a:r>
            <a:r>
              <a:rPr kumimoji="0" lang="es-DO" altLang="es-DO" sz="1200" b="0" i="0" u="none" strike="noStrike" cap="none" normalizeH="0" baseline="0" dirty="0" err="1" smtClean="0">
                <a:ln>
                  <a:noFill/>
                </a:ln>
                <a:solidFill>
                  <a:srgbClr val="161616"/>
                </a:solidFill>
                <a:effectLst/>
                <a:latin typeface="Segoe UI" panose="020B0502040204020203" pitchFamily="34" charset="0"/>
                <a:cs typeface="Segoe UI" panose="020B0502040204020203" pitchFamily="34" charset="0"/>
                <a:hlinkClick r:id="rId6"/>
              </a:rPr>
              <a:t>GetCommandLineArgs</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hlinkClick r:id="rId6"/>
              </a:rPr>
              <a:t>()</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con el fin de obtener los argumentos de la línea de comandos. Los parámetros se leen como argumentos de línea de comandos indizados con cero. A diferencia de C y C++, el nombre del programa no se trata como el primer argumento de línea de comandos en la matriz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args</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pero es el primer elemento del método </a:t>
            </a:r>
            <a:r>
              <a:rPr kumimoji="0" lang="es-DO" altLang="es-DO" sz="1200" b="0" i="0" u="none" strike="noStrike" cap="none" normalizeH="0" baseline="0" dirty="0" err="1" smtClean="0">
                <a:ln>
                  <a:noFill/>
                </a:ln>
                <a:solidFill>
                  <a:srgbClr val="161616"/>
                </a:solidFill>
                <a:effectLst/>
                <a:latin typeface="Segoe UI" panose="020B0502040204020203" pitchFamily="34" charset="0"/>
                <a:cs typeface="Segoe UI" panose="020B0502040204020203" pitchFamily="34" charset="0"/>
                <a:hlinkClick r:id="rId6"/>
              </a:rPr>
              <a:t>GetCommandLineArgs</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hlinkClick r:id="rId6"/>
              </a:rPr>
              <a:t>()</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En la lista siguiente se muestran las signaturas </a:t>
            </a:r>
            <a:r>
              <a:rPr kumimoji="0" lang="es-DO" altLang="es-DO" sz="900" b="0" i="0" u="none" strike="noStrike" cap="none" normalizeH="0" baseline="0" dirty="0" err="1" smtClean="0">
                <a:ln>
                  <a:noFill/>
                </a:ln>
                <a:solidFill>
                  <a:srgbClr val="161616"/>
                </a:solidFill>
                <a:effectLst/>
                <a:latin typeface="SFMono-Regular"/>
                <a:cs typeface="Segoe UI" panose="020B0502040204020203" pitchFamily="34" charset="0"/>
              </a:rPr>
              <a:t>Main</a:t>
            </a:r>
            <a:r>
              <a:rPr kumimoji="0" lang="es-DO" altLang="es-DO" sz="1200" b="0" i="0" u="none" strike="noStrike" cap="none" normalizeH="0" baseline="0" dirty="0" smtClean="0">
                <a:ln>
                  <a:noFill/>
                </a:ln>
                <a:solidFill>
                  <a:srgbClr val="161616"/>
                </a:solidFill>
                <a:effectLst/>
                <a:latin typeface="Segoe UI" panose="020B0502040204020203" pitchFamily="34" charset="0"/>
                <a:cs typeface="Segoe UI" panose="020B0502040204020203" pitchFamily="34" charset="0"/>
              </a:rPr>
              <a:t> válidas:</a:t>
            </a:r>
            <a:endParaRPr kumimoji="0" lang="es-DO" altLang="es-DO" sz="1800" b="0" i="0" u="none" strike="noStrike" cap="none" normalizeH="0" baseline="0" dirty="0" smtClean="0">
              <a:ln>
                <a:noFill/>
              </a:ln>
              <a:solidFill>
                <a:schemeClr val="tx1"/>
              </a:solidFill>
              <a:effectLst/>
              <a:latin typeface="Arial" panose="020B0604020202020204" pitchFamily="34" charset="0"/>
            </a:endParaRPr>
          </a:p>
        </p:txBody>
      </p:sp>
      <p:sp>
        <p:nvSpPr>
          <p:cNvPr id="5" name="Rectángulo 4"/>
          <p:cNvSpPr/>
          <p:nvPr/>
        </p:nvSpPr>
        <p:spPr>
          <a:xfrm>
            <a:off x="5520744" y="4175590"/>
            <a:ext cx="6096000" cy="2308324"/>
          </a:xfrm>
          <a:prstGeom prst="rect">
            <a:avLst/>
          </a:prstGeom>
        </p:spPr>
        <p:txBody>
          <a:bodyPr>
            <a:spAutoFit/>
          </a:bodyPr>
          <a:lstStyle/>
          <a:p>
            <a:r>
              <a:rPr lang="es-DO" dirty="0" err="1"/>
              <a:t>public</a:t>
            </a:r>
            <a:r>
              <a:rPr lang="es-DO" dirty="0"/>
              <a:t> </a:t>
            </a:r>
            <a:r>
              <a:rPr lang="es-DO" dirty="0" err="1"/>
              <a:t>static</a:t>
            </a:r>
            <a:r>
              <a:rPr lang="es-DO" dirty="0"/>
              <a:t> </a:t>
            </a:r>
            <a:r>
              <a:rPr lang="es-DO" dirty="0" err="1"/>
              <a:t>void</a:t>
            </a:r>
            <a:r>
              <a:rPr lang="es-DO" dirty="0"/>
              <a:t> </a:t>
            </a:r>
            <a:r>
              <a:rPr lang="es-DO" dirty="0" err="1"/>
              <a:t>Main</a:t>
            </a:r>
            <a:r>
              <a:rPr lang="es-DO" dirty="0"/>
              <a:t>() { }</a:t>
            </a:r>
          </a:p>
          <a:p>
            <a:r>
              <a:rPr lang="es-DO" dirty="0" err="1"/>
              <a:t>public</a:t>
            </a:r>
            <a:r>
              <a:rPr lang="es-DO" dirty="0"/>
              <a:t> </a:t>
            </a:r>
            <a:r>
              <a:rPr lang="es-DO" dirty="0" err="1"/>
              <a:t>static</a:t>
            </a:r>
            <a:r>
              <a:rPr lang="es-DO" dirty="0"/>
              <a:t> </a:t>
            </a:r>
            <a:r>
              <a:rPr lang="es-DO" dirty="0" err="1"/>
              <a:t>int</a:t>
            </a:r>
            <a:r>
              <a:rPr lang="es-DO" dirty="0"/>
              <a:t> </a:t>
            </a:r>
            <a:r>
              <a:rPr lang="es-DO" dirty="0" err="1"/>
              <a:t>Main</a:t>
            </a:r>
            <a:r>
              <a:rPr lang="es-DO" dirty="0"/>
              <a:t>() { }</a:t>
            </a:r>
          </a:p>
          <a:p>
            <a:r>
              <a:rPr lang="es-DO" dirty="0" err="1"/>
              <a:t>public</a:t>
            </a:r>
            <a:r>
              <a:rPr lang="es-DO" dirty="0"/>
              <a:t> </a:t>
            </a:r>
            <a:r>
              <a:rPr lang="es-DO" dirty="0" err="1"/>
              <a:t>static</a:t>
            </a:r>
            <a:r>
              <a:rPr lang="es-DO" dirty="0"/>
              <a:t> </a:t>
            </a:r>
            <a:r>
              <a:rPr lang="es-DO" dirty="0" err="1"/>
              <a:t>void</a:t>
            </a:r>
            <a:r>
              <a:rPr lang="es-DO" dirty="0"/>
              <a:t> </a:t>
            </a:r>
            <a:r>
              <a:rPr lang="es-DO" dirty="0" err="1"/>
              <a:t>Main</a:t>
            </a:r>
            <a:r>
              <a:rPr lang="es-DO" dirty="0"/>
              <a:t>(</a:t>
            </a:r>
            <a:r>
              <a:rPr lang="es-DO" dirty="0" err="1"/>
              <a:t>string</a:t>
            </a:r>
            <a:r>
              <a:rPr lang="es-DO" dirty="0"/>
              <a:t>[] </a:t>
            </a:r>
            <a:r>
              <a:rPr lang="es-DO" dirty="0" err="1"/>
              <a:t>args</a:t>
            </a:r>
            <a:r>
              <a:rPr lang="es-DO" dirty="0"/>
              <a:t>) { }</a:t>
            </a:r>
          </a:p>
          <a:p>
            <a:r>
              <a:rPr lang="es-DO" dirty="0" err="1"/>
              <a:t>public</a:t>
            </a:r>
            <a:r>
              <a:rPr lang="es-DO" dirty="0"/>
              <a:t> </a:t>
            </a:r>
            <a:r>
              <a:rPr lang="es-DO" dirty="0" err="1"/>
              <a:t>static</a:t>
            </a:r>
            <a:r>
              <a:rPr lang="es-DO" dirty="0"/>
              <a:t> </a:t>
            </a:r>
            <a:r>
              <a:rPr lang="es-DO" dirty="0" err="1"/>
              <a:t>int</a:t>
            </a:r>
            <a:r>
              <a:rPr lang="es-DO" dirty="0"/>
              <a:t> </a:t>
            </a:r>
            <a:r>
              <a:rPr lang="es-DO" dirty="0" err="1"/>
              <a:t>Main</a:t>
            </a:r>
            <a:r>
              <a:rPr lang="es-DO" dirty="0"/>
              <a:t>(</a:t>
            </a:r>
            <a:r>
              <a:rPr lang="es-DO" dirty="0" err="1"/>
              <a:t>string</a:t>
            </a:r>
            <a:r>
              <a:rPr lang="es-DO" dirty="0"/>
              <a:t>[] </a:t>
            </a:r>
            <a:r>
              <a:rPr lang="es-DO" dirty="0" err="1"/>
              <a:t>args</a:t>
            </a:r>
            <a:r>
              <a:rPr lang="es-DO" dirty="0"/>
              <a:t>) { }</a:t>
            </a:r>
          </a:p>
          <a:p>
            <a:r>
              <a:rPr lang="es-DO" dirty="0" err="1"/>
              <a:t>public</a:t>
            </a:r>
            <a:r>
              <a:rPr lang="es-DO" dirty="0"/>
              <a:t> </a:t>
            </a:r>
            <a:r>
              <a:rPr lang="es-DO" dirty="0" err="1"/>
              <a:t>static</a:t>
            </a:r>
            <a:r>
              <a:rPr lang="es-DO" dirty="0"/>
              <a:t> </a:t>
            </a:r>
            <a:r>
              <a:rPr lang="es-DO" dirty="0" err="1"/>
              <a:t>async</a:t>
            </a:r>
            <a:r>
              <a:rPr lang="es-DO" dirty="0"/>
              <a:t> </a:t>
            </a:r>
            <a:r>
              <a:rPr lang="es-DO" dirty="0" err="1"/>
              <a:t>Task</a:t>
            </a:r>
            <a:r>
              <a:rPr lang="es-DO" dirty="0"/>
              <a:t> </a:t>
            </a:r>
            <a:r>
              <a:rPr lang="es-DO" dirty="0" err="1"/>
              <a:t>Main</a:t>
            </a:r>
            <a:r>
              <a:rPr lang="es-DO" dirty="0"/>
              <a:t>() { }</a:t>
            </a:r>
          </a:p>
          <a:p>
            <a:r>
              <a:rPr lang="es-DO" dirty="0" err="1"/>
              <a:t>public</a:t>
            </a:r>
            <a:r>
              <a:rPr lang="es-DO" dirty="0"/>
              <a:t> </a:t>
            </a:r>
            <a:r>
              <a:rPr lang="es-DO" dirty="0" err="1"/>
              <a:t>static</a:t>
            </a:r>
            <a:r>
              <a:rPr lang="es-DO" dirty="0"/>
              <a:t> </a:t>
            </a:r>
            <a:r>
              <a:rPr lang="es-DO" dirty="0" err="1"/>
              <a:t>async</a:t>
            </a:r>
            <a:r>
              <a:rPr lang="es-DO" dirty="0"/>
              <a:t> </a:t>
            </a:r>
            <a:r>
              <a:rPr lang="es-DO" dirty="0" err="1"/>
              <a:t>Task</a:t>
            </a:r>
            <a:r>
              <a:rPr lang="es-DO" dirty="0"/>
              <a:t>&lt;</a:t>
            </a:r>
            <a:r>
              <a:rPr lang="es-DO" dirty="0" err="1"/>
              <a:t>int</a:t>
            </a:r>
            <a:r>
              <a:rPr lang="es-DO" dirty="0"/>
              <a:t>&gt; </a:t>
            </a:r>
            <a:r>
              <a:rPr lang="es-DO" dirty="0" err="1"/>
              <a:t>Main</a:t>
            </a:r>
            <a:r>
              <a:rPr lang="es-DO" dirty="0"/>
              <a:t>() { }</a:t>
            </a:r>
          </a:p>
          <a:p>
            <a:r>
              <a:rPr lang="es-DO" dirty="0" err="1"/>
              <a:t>public</a:t>
            </a:r>
            <a:r>
              <a:rPr lang="es-DO" dirty="0"/>
              <a:t> </a:t>
            </a:r>
            <a:r>
              <a:rPr lang="es-DO" dirty="0" err="1"/>
              <a:t>static</a:t>
            </a:r>
            <a:r>
              <a:rPr lang="es-DO" dirty="0"/>
              <a:t> </a:t>
            </a:r>
            <a:r>
              <a:rPr lang="es-DO" dirty="0" err="1"/>
              <a:t>async</a:t>
            </a:r>
            <a:r>
              <a:rPr lang="es-DO" dirty="0"/>
              <a:t> </a:t>
            </a:r>
            <a:r>
              <a:rPr lang="es-DO" dirty="0" err="1"/>
              <a:t>Task</a:t>
            </a:r>
            <a:r>
              <a:rPr lang="es-DO" dirty="0"/>
              <a:t> </a:t>
            </a:r>
            <a:r>
              <a:rPr lang="es-DO" dirty="0" err="1"/>
              <a:t>Main</a:t>
            </a:r>
            <a:r>
              <a:rPr lang="es-DO" dirty="0"/>
              <a:t>(</a:t>
            </a:r>
            <a:r>
              <a:rPr lang="es-DO" dirty="0" err="1"/>
              <a:t>string</a:t>
            </a:r>
            <a:r>
              <a:rPr lang="es-DO" dirty="0"/>
              <a:t>[] </a:t>
            </a:r>
            <a:r>
              <a:rPr lang="es-DO" dirty="0" err="1"/>
              <a:t>args</a:t>
            </a:r>
            <a:r>
              <a:rPr lang="es-DO" dirty="0"/>
              <a:t>) { }</a:t>
            </a:r>
          </a:p>
          <a:p>
            <a:r>
              <a:rPr lang="es-DO" dirty="0" err="1"/>
              <a:t>public</a:t>
            </a:r>
            <a:r>
              <a:rPr lang="es-DO" dirty="0"/>
              <a:t> </a:t>
            </a:r>
            <a:r>
              <a:rPr lang="es-DO" dirty="0" err="1"/>
              <a:t>static</a:t>
            </a:r>
            <a:r>
              <a:rPr lang="es-DO" dirty="0"/>
              <a:t> </a:t>
            </a:r>
            <a:r>
              <a:rPr lang="es-DO" dirty="0" err="1"/>
              <a:t>async</a:t>
            </a:r>
            <a:r>
              <a:rPr lang="es-DO" dirty="0"/>
              <a:t> </a:t>
            </a:r>
            <a:r>
              <a:rPr lang="es-DO" dirty="0" err="1"/>
              <a:t>Task</a:t>
            </a:r>
            <a:r>
              <a:rPr lang="es-DO" dirty="0"/>
              <a:t>&lt;</a:t>
            </a:r>
            <a:r>
              <a:rPr lang="es-DO" dirty="0" err="1"/>
              <a:t>int</a:t>
            </a:r>
            <a:r>
              <a:rPr lang="es-DO" dirty="0"/>
              <a:t>&gt; </a:t>
            </a:r>
            <a:r>
              <a:rPr lang="es-DO" dirty="0" err="1"/>
              <a:t>Main</a:t>
            </a:r>
            <a:r>
              <a:rPr lang="es-DO" dirty="0"/>
              <a:t>(</a:t>
            </a:r>
            <a:r>
              <a:rPr lang="es-DO" dirty="0" err="1"/>
              <a:t>string</a:t>
            </a:r>
            <a:r>
              <a:rPr lang="es-DO" dirty="0"/>
              <a:t>[] </a:t>
            </a:r>
            <a:r>
              <a:rPr lang="es-DO" dirty="0" err="1"/>
              <a:t>args</a:t>
            </a:r>
            <a:r>
              <a:rPr lang="es-DO" dirty="0"/>
              <a:t>) { }</a:t>
            </a:r>
          </a:p>
        </p:txBody>
      </p:sp>
    </p:spTree>
    <p:extLst>
      <p:ext uri="{BB962C8B-B14F-4D97-AF65-F5344CB8AC3E}">
        <p14:creationId xmlns:p14="http://schemas.microsoft.com/office/powerpoint/2010/main" val="8625468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err="1" smtClean="0"/>
              <a:t>Static</a:t>
            </a:r>
            <a:r>
              <a:rPr lang="es-DO" dirty="0" smtClean="0"/>
              <a:t> </a:t>
            </a:r>
            <a:endParaRPr lang="es-DO" dirty="0"/>
          </a:p>
        </p:txBody>
      </p:sp>
      <p:sp>
        <p:nvSpPr>
          <p:cNvPr id="3" name="Marcador de contenido 2"/>
          <p:cNvSpPr>
            <a:spLocks noGrp="1"/>
          </p:cNvSpPr>
          <p:nvPr>
            <p:ph idx="1"/>
          </p:nvPr>
        </p:nvSpPr>
        <p:spPr/>
        <p:txBody>
          <a:bodyPr>
            <a:normAutofit fontScale="92500"/>
          </a:bodyPr>
          <a:lstStyle/>
          <a:p>
            <a:r>
              <a:rPr lang="es-ES" dirty="0"/>
              <a:t>La palabra "</a:t>
            </a:r>
            <a:r>
              <a:rPr lang="es-ES" dirty="0" err="1"/>
              <a:t>static</a:t>
            </a:r>
            <a:r>
              <a:rPr lang="es-ES" dirty="0"/>
              <a:t>" delante de un atributo (una variable) de una clase, indica que es una "variable de clase", es decir, que su valor es el mismo para todos los objetos de la clase</a:t>
            </a:r>
            <a:r>
              <a:rPr lang="es-ES" dirty="0" smtClean="0"/>
              <a:t>.  </a:t>
            </a:r>
          </a:p>
          <a:p>
            <a:r>
              <a:rPr lang="es-ES" dirty="0"/>
              <a:t>El modificador </a:t>
            </a:r>
            <a:r>
              <a:rPr lang="es-ES" dirty="0" err="1"/>
              <a:t>static</a:t>
            </a:r>
            <a:r>
              <a:rPr lang="es-ES" dirty="0"/>
              <a:t> permite acceder a las variables y métodos aunque no tengamos una instancia del objeto que los contiene. Al contrario que con las variables no </a:t>
            </a:r>
            <a:r>
              <a:rPr lang="es-ES" dirty="0" err="1"/>
              <a:t>static</a:t>
            </a:r>
            <a:r>
              <a:rPr lang="es-ES" dirty="0"/>
              <a:t>, no habrá una por cada instancia de una clase, sino una para todas las instancias de la clase</a:t>
            </a:r>
            <a:r>
              <a:rPr lang="es-ES" dirty="0" smtClean="0"/>
              <a:t>.  </a:t>
            </a:r>
          </a:p>
          <a:p>
            <a:r>
              <a:rPr lang="es-ES" b="1" dirty="0" err="1"/>
              <a:t>static</a:t>
            </a:r>
            <a:r>
              <a:rPr lang="es-ES" b="1" dirty="0"/>
              <a:t>:</a:t>
            </a:r>
            <a:r>
              <a:rPr lang="es-ES" dirty="0"/>
              <a:t> Indica que no es necesario crear una instancia de la clase para acceder al método. Corresponde a la clase en general, mas no a una </a:t>
            </a:r>
            <a:r>
              <a:rPr lang="es-ES" dirty="0" err="1" smtClean="0"/>
              <a:t>intancia</a:t>
            </a:r>
            <a:r>
              <a:rPr lang="es-ES" dirty="0" smtClean="0"/>
              <a:t>  </a:t>
            </a:r>
          </a:p>
          <a:p>
            <a:r>
              <a:rPr lang="es-ES" dirty="0"/>
              <a:t>El método </a:t>
            </a:r>
            <a:r>
              <a:rPr lang="es-ES" dirty="0" err="1"/>
              <a:t>main</a:t>
            </a:r>
            <a:r>
              <a:rPr lang="es-ES" dirty="0"/>
              <a:t> siempre es un método estático, ya que cuando se invoca no existen objetos creados con anterioridad porque la ejecución del programa aún no ha comenzado.</a:t>
            </a:r>
            <a:endParaRPr lang="es-DO" dirty="0"/>
          </a:p>
        </p:txBody>
      </p:sp>
    </p:spTree>
    <p:extLst>
      <p:ext uri="{BB962C8B-B14F-4D97-AF65-F5344CB8AC3E}">
        <p14:creationId xmlns:p14="http://schemas.microsoft.com/office/powerpoint/2010/main" val="2884706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Herencia </a:t>
            </a:r>
          </a:p>
        </p:txBody>
      </p:sp>
      <p:sp>
        <p:nvSpPr>
          <p:cNvPr id="3" name="Marcador de contenido 2"/>
          <p:cNvSpPr>
            <a:spLocks noGrp="1"/>
          </p:cNvSpPr>
          <p:nvPr>
            <p:ph idx="1"/>
          </p:nvPr>
        </p:nvSpPr>
        <p:spPr/>
        <p:txBody>
          <a:bodyPr>
            <a:noAutofit/>
          </a:bodyPr>
          <a:lstStyle/>
          <a:p>
            <a:pPr algn="just">
              <a:spcBef>
                <a:spcPct val="50000"/>
              </a:spcBef>
              <a:buFont typeface="Wingdings" panose="05000000000000000000" pitchFamily="2" charset="2"/>
              <a:buChar char="§"/>
            </a:pPr>
            <a:r>
              <a:rPr lang="es-DO" sz="2800" dirty="0"/>
              <a:t>Es la capacidad de una clase para usar los atributos y métodos de otra clase mientras agrega su propia funcionalidad.</a:t>
            </a:r>
          </a:p>
          <a:p>
            <a:pPr algn="just">
              <a:spcBef>
                <a:spcPct val="50000"/>
              </a:spcBef>
              <a:buFont typeface="Wingdings" panose="05000000000000000000" pitchFamily="2" charset="2"/>
              <a:buChar char="§"/>
            </a:pPr>
            <a:r>
              <a:rPr lang="es-DO" sz="2800" dirty="0"/>
              <a:t> Define un tipo derivado de otro ya existente, llamado base, compartiendo los atributos y métodos.</a:t>
            </a:r>
            <a:r>
              <a:rPr lang="es-419" sz="2800" dirty="0"/>
              <a:t> </a:t>
            </a:r>
            <a:r>
              <a:rPr lang="es-ES" sz="2800" dirty="0"/>
              <a:t>La clase </a:t>
            </a:r>
            <a:r>
              <a:rPr lang="es-ES" sz="2800" b="1" dirty="0"/>
              <a:t>Derivada</a:t>
            </a:r>
            <a:r>
              <a:rPr lang="es-ES" sz="2800" dirty="0"/>
              <a:t> es una especialización de la clase </a:t>
            </a:r>
            <a:r>
              <a:rPr lang="es-ES" sz="2800" b="1" dirty="0"/>
              <a:t>Base</a:t>
            </a:r>
            <a:r>
              <a:rPr lang="es-ES" sz="2800" dirty="0"/>
              <a:t>.</a:t>
            </a:r>
            <a:endParaRPr lang="es-419" sz="2800" dirty="0"/>
          </a:p>
          <a:p>
            <a:pPr algn="just">
              <a:buFont typeface="Wingdings" panose="05000000000000000000" pitchFamily="2" charset="2"/>
              <a:buChar char="§"/>
            </a:pPr>
            <a:r>
              <a:rPr lang="es-419" sz="2800" b="1" dirty="0">
                <a:solidFill>
                  <a:srgbClr val="C00000"/>
                </a:solidFill>
              </a:rPr>
              <a:t>La herencia es una de las características más potente de un lenguaje de Programación Orientado a Objeto. </a:t>
            </a:r>
          </a:p>
        </p:txBody>
      </p:sp>
    </p:spTree>
    <p:extLst>
      <p:ext uri="{BB962C8B-B14F-4D97-AF65-F5344CB8AC3E}">
        <p14:creationId xmlns:p14="http://schemas.microsoft.com/office/powerpoint/2010/main" val="3260721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HERENCIA </a:t>
            </a:r>
          </a:p>
        </p:txBody>
      </p:sp>
      <p:sp>
        <p:nvSpPr>
          <p:cNvPr id="3" name="Marcador de contenido 2"/>
          <p:cNvSpPr>
            <a:spLocks noGrp="1"/>
          </p:cNvSpPr>
          <p:nvPr>
            <p:ph idx="1"/>
          </p:nvPr>
        </p:nvSpPr>
        <p:spPr>
          <a:xfrm>
            <a:off x="1371600" y="1855304"/>
            <a:ext cx="10091530" cy="4595191"/>
          </a:xfrm>
        </p:spPr>
        <p:txBody>
          <a:bodyPr>
            <a:normAutofit/>
          </a:bodyPr>
          <a:lstStyle/>
          <a:p>
            <a:pPr algn="just"/>
            <a:r>
              <a:rPr lang="es-DO" sz="2800" dirty="0"/>
              <a:t>La </a:t>
            </a:r>
            <a:r>
              <a:rPr lang="es-DO" sz="2800" i="1" dirty="0"/>
              <a:t>herencia</a:t>
            </a:r>
            <a:r>
              <a:rPr lang="es-DO" sz="2800" dirty="0"/>
              <a:t> es una de las características fundamentales de la programación orientada a objetos. Permite definir una clase secundaria que reutiliza (hereda), amplía o modifica el comportamiento de una clase primaria. </a:t>
            </a:r>
          </a:p>
          <a:p>
            <a:pPr algn="just"/>
            <a:r>
              <a:rPr lang="es-DO" sz="2800" dirty="0"/>
              <a:t>La clase cuyos miembros son heredados se conoce como </a:t>
            </a:r>
            <a:r>
              <a:rPr lang="es-DO" sz="2800" i="1" dirty="0"/>
              <a:t>clase base</a:t>
            </a:r>
            <a:r>
              <a:rPr lang="es-DO" sz="2800" dirty="0"/>
              <a:t>. La clase que hereda los miembros de la clase base se conoce como </a:t>
            </a:r>
            <a:r>
              <a:rPr lang="es-DO" sz="2800" i="1" dirty="0"/>
              <a:t>clase derivada</a:t>
            </a:r>
            <a:r>
              <a:rPr lang="es-DO" sz="2800" dirty="0"/>
              <a:t>.</a:t>
            </a:r>
          </a:p>
          <a:p>
            <a:pPr marL="0" indent="0" algn="just">
              <a:buNone/>
            </a:pPr>
            <a:r>
              <a:rPr lang="es-419" sz="2800" dirty="0">
                <a:hlinkClick r:id="rId2"/>
              </a:rPr>
              <a:t>https://learn.microsoft.com/es-es/dotnet/csharp/fundamentals/tutorials/inheritance</a:t>
            </a:r>
            <a:endParaRPr lang="es-419" sz="2800" dirty="0"/>
          </a:p>
          <a:p>
            <a:pPr marL="0" indent="0" algn="just">
              <a:buNone/>
            </a:pPr>
            <a:endParaRPr lang="es-419" sz="2800" dirty="0"/>
          </a:p>
        </p:txBody>
      </p:sp>
    </p:spTree>
    <p:extLst>
      <p:ext uri="{BB962C8B-B14F-4D97-AF65-F5344CB8AC3E}">
        <p14:creationId xmlns:p14="http://schemas.microsoft.com/office/powerpoint/2010/main" val="3929473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419" dirty="0"/>
              <a:t>Herencia </a:t>
            </a:r>
          </a:p>
        </p:txBody>
      </p:sp>
      <p:sp>
        <p:nvSpPr>
          <p:cNvPr id="3" name="Marcador de contenido 2"/>
          <p:cNvSpPr>
            <a:spLocks noGrp="1"/>
          </p:cNvSpPr>
          <p:nvPr>
            <p:ph idx="1"/>
          </p:nvPr>
        </p:nvSpPr>
        <p:spPr>
          <a:xfrm>
            <a:off x="1219200" y="1382367"/>
            <a:ext cx="9601200" cy="3581400"/>
          </a:xfrm>
        </p:spPr>
        <p:txBody>
          <a:bodyPr>
            <a:noAutofit/>
          </a:bodyPr>
          <a:lstStyle/>
          <a:p>
            <a:pPr algn="just"/>
            <a:r>
              <a:rPr lang="es-419" sz="2800" dirty="0"/>
              <a:t>Hace la programación fácil, permitiendo combinar características generales de la clase padre que le heredan a la clase hijo.</a:t>
            </a:r>
          </a:p>
          <a:p>
            <a:pPr algn="just"/>
            <a:endParaRPr lang="es-419" sz="2800" dirty="0"/>
          </a:p>
        </p:txBody>
      </p:sp>
      <p:sp>
        <p:nvSpPr>
          <p:cNvPr id="4" name="Marcador de contenido 2">
            <a:extLst>
              <a:ext uri="{FF2B5EF4-FFF2-40B4-BE49-F238E27FC236}">
                <a16:creationId xmlns:a16="http://schemas.microsoft.com/office/drawing/2014/main" xmlns="" id="{C10E783D-2D7A-183B-6E65-477CB2E01CFE}"/>
              </a:ext>
            </a:extLst>
          </p:cNvPr>
          <p:cNvSpPr txBox="1">
            <a:spLocks/>
          </p:cNvSpPr>
          <p:nvPr/>
        </p:nvSpPr>
        <p:spPr>
          <a:xfrm>
            <a:off x="1696278" y="5022574"/>
            <a:ext cx="9601200" cy="1485900"/>
          </a:xfrm>
          <a:prstGeom prst="rect">
            <a:avLst/>
          </a:prstGeom>
          <a:solidFill>
            <a:srgbClr val="FFC000"/>
          </a:solidFill>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None/>
            </a:pPr>
            <a:r>
              <a:rPr lang="es-419" b="1" dirty="0"/>
              <a:t>EJEMPLO, </a:t>
            </a:r>
            <a:r>
              <a:rPr lang="es-419" dirty="0"/>
              <a:t>llamaremos a una clase con el nombre </a:t>
            </a:r>
            <a:r>
              <a:rPr lang="es-419" b="1" dirty="0">
                <a:solidFill>
                  <a:srgbClr val="C00000"/>
                </a:solidFill>
              </a:rPr>
              <a:t>empleado</a:t>
            </a:r>
            <a:r>
              <a:rPr lang="es-419" dirty="0"/>
              <a:t> esta clase define todas las características generales de los empleados en la empresa. Al definir la clase </a:t>
            </a:r>
            <a:r>
              <a:rPr lang="es-419" b="1" dirty="0">
                <a:solidFill>
                  <a:srgbClr val="C00000"/>
                </a:solidFill>
              </a:rPr>
              <a:t>gerente</a:t>
            </a:r>
            <a:r>
              <a:rPr lang="es-419" dirty="0"/>
              <a:t> esta hereda las características de empleado, pero además tiene características propia del cargo de gerente en la empresa. Por lo tanto la clase gerente refleja los cambios que se hagan a la clase empleado. </a:t>
            </a:r>
          </a:p>
          <a:p>
            <a:pPr algn="just"/>
            <a:endParaRPr lang="es-419" dirty="0"/>
          </a:p>
        </p:txBody>
      </p:sp>
      <p:sp>
        <p:nvSpPr>
          <p:cNvPr id="5" name="Rectángulo 4">
            <a:extLst>
              <a:ext uri="{FF2B5EF4-FFF2-40B4-BE49-F238E27FC236}">
                <a16:creationId xmlns:a16="http://schemas.microsoft.com/office/drawing/2014/main" xmlns="" id="{E7837282-781A-0BEF-5907-1254041DF17B}"/>
              </a:ext>
            </a:extLst>
          </p:cNvPr>
          <p:cNvSpPr/>
          <p:nvPr/>
        </p:nvSpPr>
        <p:spPr>
          <a:xfrm>
            <a:off x="3952463" y="2305040"/>
            <a:ext cx="2428461" cy="641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dirty="0"/>
              <a:t>EMPLEADOS</a:t>
            </a:r>
            <a:endParaRPr lang="es-DO" sz="3200" dirty="0"/>
          </a:p>
        </p:txBody>
      </p:sp>
      <p:sp>
        <p:nvSpPr>
          <p:cNvPr id="6" name="Rectángulo 5">
            <a:extLst>
              <a:ext uri="{FF2B5EF4-FFF2-40B4-BE49-F238E27FC236}">
                <a16:creationId xmlns:a16="http://schemas.microsoft.com/office/drawing/2014/main" xmlns="" id="{2555B2CC-8AA8-8388-CB86-57130B9DE260}"/>
              </a:ext>
            </a:extLst>
          </p:cNvPr>
          <p:cNvSpPr/>
          <p:nvPr/>
        </p:nvSpPr>
        <p:spPr>
          <a:xfrm>
            <a:off x="3952463" y="2985048"/>
            <a:ext cx="2428461" cy="84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ATRIBUTOS</a:t>
            </a:r>
            <a:endParaRPr lang="es-DO" dirty="0"/>
          </a:p>
        </p:txBody>
      </p:sp>
      <p:sp>
        <p:nvSpPr>
          <p:cNvPr id="7" name="Rectángulo 6">
            <a:extLst>
              <a:ext uri="{FF2B5EF4-FFF2-40B4-BE49-F238E27FC236}">
                <a16:creationId xmlns:a16="http://schemas.microsoft.com/office/drawing/2014/main" xmlns="" id="{4D2AD474-2230-A4C5-821E-347A7EB5D1E0}"/>
              </a:ext>
            </a:extLst>
          </p:cNvPr>
          <p:cNvSpPr/>
          <p:nvPr/>
        </p:nvSpPr>
        <p:spPr>
          <a:xfrm>
            <a:off x="3952463" y="3872946"/>
            <a:ext cx="2428461" cy="84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METODOS</a:t>
            </a:r>
            <a:endParaRPr lang="es-DO" dirty="0"/>
          </a:p>
        </p:txBody>
      </p:sp>
      <p:sp>
        <p:nvSpPr>
          <p:cNvPr id="8" name="Rectángulo 7">
            <a:extLst>
              <a:ext uri="{FF2B5EF4-FFF2-40B4-BE49-F238E27FC236}">
                <a16:creationId xmlns:a16="http://schemas.microsoft.com/office/drawing/2014/main" xmlns="" id="{E10576C4-C227-4B72-EC5E-D649DC70B6CF}"/>
              </a:ext>
            </a:extLst>
          </p:cNvPr>
          <p:cNvSpPr/>
          <p:nvPr/>
        </p:nvSpPr>
        <p:spPr>
          <a:xfrm>
            <a:off x="8832574" y="2297593"/>
            <a:ext cx="2040835" cy="641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200" dirty="0"/>
              <a:t>GERENTE</a:t>
            </a:r>
            <a:endParaRPr lang="es-DO" sz="3200" dirty="0"/>
          </a:p>
        </p:txBody>
      </p:sp>
      <p:sp>
        <p:nvSpPr>
          <p:cNvPr id="9" name="Rectángulo 8">
            <a:extLst>
              <a:ext uri="{FF2B5EF4-FFF2-40B4-BE49-F238E27FC236}">
                <a16:creationId xmlns:a16="http://schemas.microsoft.com/office/drawing/2014/main" xmlns="" id="{7190063A-E349-208A-0971-9EC91D59ED91}"/>
              </a:ext>
            </a:extLst>
          </p:cNvPr>
          <p:cNvSpPr/>
          <p:nvPr/>
        </p:nvSpPr>
        <p:spPr>
          <a:xfrm>
            <a:off x="8832574" y="2977601"/>
            <a:ext cx="2040835" cy="84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ATRIBUTOS</a:t>
            </a:r>
            <a:endParaRPr lang="es-DO" dirty="0"/>
          </a:p>
        </p:txBody>
      </p:sp>
      <p:sp>
        <p:nvSpPr>
          <p:cNvPr id="10" name="Rectángulo 9">
            <a:extLst>
              <a:ext uri="{FF2B5EF4-FFF2-40B4-BE49-F238E27FC236}">
                <a16:creationId xmlns:a16="http://schemas.microsoft.com/office/drawing/2014/main" xmlns="" id="{4B502CB4-CB3F-4E2C-C403-5B4250738F82}"/>
              </a:ext>
            </a:extLst>
          </p:cNvPr>
          <p:cNvSpPr/>
          <p:nvPr/>
        </p:nvSpPr>
        <p:spPr>
          <a:xfrm>
            <a:off x="8832574" y="3872946"/>
            <a:ext cx="2040835" cy="8497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METODOS</a:t>
            </a:r>
            <a:endParaRPr lang="es-DO" dirty="0"/>
          </a:p>
        </p:txBody>
      </p:sp>
      <p:cxnSp>
        <p:nvCxnSpPr>
          <p:cNvPr id="13" name="Conector recto de flecha 12">
            <a:extLst>
              <a:ext uri="{FF2B5EF4-FFF2-40B4-BE49-F238E27FC236}">
                <a16:creationId xmlns:a16="http://schemas.microsoft.com/office/drawing/2014/main" xmlns="" id="{0DBD8FAA-D7D4-7F24-10CC-A1120E2B04D1}"/>
              </a:ext>
            </a:extLst>
          </p:cNvPr>
          <p:cNvCxnSpPr>
            <a:cxnSpLocks/>
            <a:stCxn id="9" idx="1"/>
          </p:cNvCxnSpPr>
          <p:nvPr/>
        </p:nvCxnSpPr>
        <p:spPr>
          <a:xfrm flipH="1">
            <a:off x="6506820" y="3402496"/>
            <a:ext cx="2325754" cy="2650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xmlns="" id="{B621F725-495C-C521-A440-893E6FCD3F92}"/>
              </a:ext>
            </a:extLst>
          </p:cNvPr>
          <p:cNvSpPr/>
          <p:nvPr/>
        </p:nvSpPr>
        <p:spPr>
          <a:xfrm>
            <a:off x="7258877" y="3544534"/>
            <a:ext cx="1083365" cy="328412"/>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HEREDA</a:t>
            </a:r>
            <a:endParaRPr lang="es-DO" dirty="0"/>
          </a:p>
        </p:txBody>
      </p:sp>
    </p:spTree>
    <p:extLst>
      <p:ext uri="{BB962C8B-B14F-4D97-AF65-F5344CB8AC3E}">
        <p14:creationId xmlns:p14="http://schemas.microsoft.com/office/powerpoint/2010/main" val="5924290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Herencia </a:t>
            </a:r>
          </a:p>
        </p:txBody>
      </p:sp>
      <p:sp>
        <p:nvSpPr>
          <p:cNvPr id="3" name="Marcador de contenido 2"/>
          <p:cNvSpPr>
            <a:spLocks noGrp="1"/>
          </p:cNvSpPr>
          <p:nvPr>
            <p:ph idx="1"/>
          </p:nvPr>
        </p:nvSpPr>
        <p:spPr>
          <a:xfrm>
            <a:off x="978061" y="1428750"/>
            <a:ext cx="10272531" cy="3581400"/>
          </a:xfrm>
        </p:spPr>
        <p:txBody>
          <a:bodyPr>
            <a:noAutofit/>
          </a:bodyPr>
          <a:lstStyle/>
          <a:p>
            <a:pPr marL="0" indent="0" algn="just">
              <a:buNone/>
            </a:pPr>
            <a:r>
              <a:rPr lang="es-419" sz="2800" b="1" dirty="0"/>
              <a:t>Ejemplo: </a:t>
            </a:r>
            <a:r>
              <a:rPr lang="es-419" sz="2800" dirty="0"/>
              <a:t>la clase cuadrado hereda de la clase rectángulo, donde rectángulo es la clase base y cuadrado es la clase derivada, la cual </a:t>
            </a:r>
            <a:r>
              <a:rPr lang="es-419" sz="2800" b="1" dirty="0">
                <a:solidFill>
                  <a:srgbClr val="C00000"/>
                </a:solidFill>
              </a:rPr>
              <a:t>tiene acceso a todos los miembros de la clase rectángulo, excepto los constructores y finalizadores (destructores). </a:t>
            </a:r>
          </a:p>
          <a:p>
            <a:pPr marL="0" indent="0" algn="just">
              <a:buNone/>
            </a:pPr>
            <a:r>
              <a:rPr lang="es-419" sz="2800" b="1" dirty="0">
                <a:solidFill>
                  <a:schemeClr val="tx1"/>
                </a:solidFill>
              </a:rPr>
              <a:t>class cuadrado : </a:t>
            </a:r>
            <a:r>
              <a:rPr lang="es-419" sz="2800" b="1" dirty="0" err="1">
                <a:solidFill>
                  <a:schemeClr val="tx1"/>
                </a:solidFill>
              </a:rPr>
              <a:t>rectangulo</a:t>
            </a:r>
            <a:r>
              <a:rPr lang="es-419" sz="2800" b="1" dirty="0">
                <a:solidFill>
                  <a:schemeClr val="tx1"/>
                </a:solidFill>
              </a:rPr>
              <a:t> { }</a:t>
            </a:r>
          </a:p>
          <a:p>
            <a:pPr marL="0" indent="0" algn="just">
              <a:buNone/>
            </a:pPr>
            <a:endParaRPr lang="es-419" sz="2800" dirty="0"/>
          </a:p>
        </p:txBody>
      </p:sp>
      <p:sp>
        <p:nvSpPr>
          <p:cNvPr id="4" name="Rectángulo redondeado 3"/>
          <p:cNvSpPr/>
          <p:nvPr/>
        </p:nvSpPr>
        <p:spPr>
          <a:xfrm>
            <a:off x="5729469" y="3697146"/>
            <a:ext cx="5613721" cy="2951543"/>
          </a:xfrm>
          <a:prstGeom prst="round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419" sz="2200" dirty="0">
                <a:solidFill>
                  <a:prstClr val="black"/>
                </a:solidFill>
              </a:rPr>
              <a:t>// Clase base (clase padre)</a:t>
            </a:r>
          </a:p>
          <a:p>
            <a:r>
              <a:rPr lang="es-419" sz="2200" dirty="0">
                <a:solidFill>
                  <a:prstClr val="black"/>
                </a:solidFill>
              </a:rPr>
              <a:t>class </a:t>
            </a:r>
            <a:r>
              <a:rPr lang="es-419" sz="2200" dirty="0" err="1">
                <a:solidFill>
                  <a:prstClr val="black"/>
                </a:solidFill>
              </a:rPr>
              <a:t>rectangulo</a:t>
            </a:r>
            <a:endParaRPr lang="es-419" sz="2200" dirty="0">
              <a:solidFill>
                <a:prstClr val="black"/>
              </a:solidFill>
            </a:endParaRPr>
          </a:p>
          <a:p>
            <a:r>
              <a:rPr lang="es-419" sz="2200" dirty="0">
                <a:solidFill>
                  <a:prstClr val="black"/>
                </a:solidFill>
              </a:rPr>
              <a:t>{</a:t>
            </a:r>
          </a:p>
          <a:p>
            <a:r>
              <a:rPr lang="fr-FR" sz="2200" dirty="0">
                <a:solidFill>
                  <a:prstClr val="black"/>
                </a:solidFill>
              </a:rPr>
              <a:t>public </a:t>
            </a:r>
            <a:r>
              <a:rPr lang="fr-FR" sz="2200" dirty="0" err="1">
                <a:solidFill>
                  <a:prstClr val="black"/>
                </a:solidFill>
              </a:rPr>
              <a:t>int</a:t>
            </a:r>
            <a:r>
              <a:rPr lang="fr-FR" sz="2200" dirty="0">
                <a:solidFill>
                  <a:prstClr val="black"/>
                </a:solidFill>
              </a:rPr>
              <a:t> </a:t>
            </a:r>
            <a:r>
              <a:rPr lang="es-419" sz="2200" dirty="0">
                <a:solidFill>
                  <a:prstClr val="black"/>
                </a:solidFill>
              </a:rPr>
              <a:t>lado1</a:t>
            </a:r>
            <a:r>
              <a:rPr lang="fr-FR" sz="2200" dirty="0">
                <a:solidFill>
                  <a:prstClr val="black"/>
                </a:solidFill>
              </a:rPr>
              <a:t>= 10, </a:t>
            </a:r>
            <a:r>
              <a:rPr lang="es-419" sz="2200" dirty="0">
                <a:solidFill>
                  <a:prstClr val="black"/>
                </a:solidFill>
              </a:rPr>
              <a:t>lado2</a:t>
            </a:r>
            <a:r>
              <a:rPr lang="fr-FR" sz="2200" dirty="0">
                <a:solidFill>
                  <a:prstClr val="black"/>
                </a:solidFill>
              </a:rPr>
              <a:t>= 10;</a:t>
            </a:r>
          </a:p>
          <a:p>
            <a:r>
              <a:rPr lang="en-US" sz="2200" dirty="0">
                <a:solidFill>
                  <a:prstClr val="black"/>
                </a:solidFill>
              </a:rPr>
              <a:t>public </a:t>
            </a:r>
            <a:r>
              <a:rPr lang="en-US" sz="2200" dirty="0" err="1">
                <a:solidFill>
                  <a:prstClr val="black"/>
                </a:solidFill>
              </a:rPr>
              <a:t>int</a:t>
            </a:r>
            <a:r>
              <a:rPr lang="en-US" sz="2200" dirty="0">
                <a:solidFill>
                  <a:prstClr val="black"/>
                </a:solidFill>
              </a:rPr>
              <a:t> </a:t>
            </a:r>
            <a:r>
              <a:rPr lang="en-US" sz="2200" dirty="0" err="1">
                <a:solidFill>
                  <a:prstClr val="black"/>
                </a:solidFill>
              </a:rPr>
              <a:t>GetArea</a:t>
            </a:r>
            <a:r>
              <a:rPr lang="en-US" sz="2200" dirty="0">
                <a:solidFill>
                  <a:prstClr val="black"/>
                </a:solidFill>
              </a:rPr>
              <a:t>() { return </a:t>
            </a:r>
            <a:r>
              <a:rPr lang="es-419" sz="2200" dirty="0">
                <a:solidFill>
                  <a:prstClr val="black"/>
                </a:solidFill>
              </a:rPr>
              <a:t>lado1</a:t>
            </a:r>
            <a:r>
              <a:rPr lang="en-US" sz="2200" dirty="0">
                <a:solidFill>
                  <a:prstClr val="black"/>
                </a:solidFill>
              </a:rPr>
              <a:t> * </a:t>
            </a:r>
            <a:r>
              <a:rPr lang="es-419" sz="2200" dirty="0">
                <a:solidFill>
                  <a:prstClr val="black"/>
                </a:solidFill>
              </a:rPr>
              <a:t>lado2</a:t>
            </a:r>
            <a:r>
              <a:rPr lang="en-US" sz="2200" dirty="0">
                <a:solidFill>
                  <a:prstClr val="black"/>
                </a:solidFill>
              </a:rPr>
              <a:t>; }</a:t>
            </a:r>
          </a:p>
          <a:p>
            <a:r>
              <a:rPr lang="es-419" sz="2200" dirty="0">
                <a:solidFill>
                  <a:prstClr val="black"/>
                </a:solidFill>
              </a:rPr>
              <a:t>}</a:t>
            </a:r>
          </a:p>
          <a:p>
            <a:r>
              <a:rPr lang="es-419" sz="2200" dirty="0">
                <a:solidFill>
                  <a:prstClr val="black"/>
                </a:solidFill>
              </a:rPr>
              <a:t>// Clase derivada (clase hijo)</a:t>
            </a:r>
          </a:p>
          <a:p>
            <a:r>
              <a:rPr lang="es-419" sz="2200" b="1" dirty="0">
                <a:solidFill>
                  <a:prstClr val="black"/>
                </a:solidFill>
              </a:rPr>
              <a:t>class cuadrado : </a:t>
            </a:r>
            <a:r>
              <a:rPr lang="es-419" sz="2200" b="1" dirty="0" err="1">
                <a:solidFill>
                  <a:prstClr val="black"/>
                </a:solidFill>
              </a:rPr>
              <a:t>rectangulo</a:t>
            </a:r>
            <a:r>
              <a:rPr lang="es-419" sz="2200" b="1" dirty="0">
                <a:solidFill>
                  <a:prstClr val="black"/>
                </a:solidFill>
              </a:rPr>
              <a:t> { }</a:t>
            </a:r>
          </a:p>
        </p:txBody>
      </p:sp>
      <p:sp>
        <p:nvSpPr>
          <p:cNvPr id="5" name="Llamada rectangular redondeada 4"/>
          <p:cNvSpPr/>
          <p:nvPr/>
        </p:nvSpPr>
        <p:spPr>
          <a:xfrm>
            <a:off x="978061" y="5312780"/>
            <a:ext cx="3356658" cy="1214531"/>
          </a:xfrm>
          <a:prstGeom prst="wedgeRoundRectCallout">
            <a:avLst>
              <a:gd name="adj1" fmla="val 96753"/>
              <a:gd name="adj2" fmla="val 34862"/>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419" b="1" dirty="0">
                <a:solidFill>
                  <a:prstClr val="black"/>
                </a:solidFill>
              </a:rPr>
              <a:t>La clase cuadrado hereda la clase rectángulo </a:t>
            </a:r>
          </a:p>
          <a:p>
            <a:pPr algn="just"/>
            <a:endParaRPr lang="es-419" b="1" dirty="0">
              <a:solidFill>
                <a:prstClr val="black"/>
              </a:solidFill>
            </a:endParaRPr>
          </a:p>
        </p:txBody>
      </p:sp>
    </p:spTree>
    <p:extLst>
      <p:ext uri="{BB962C8B-B14F-4D97-AF65-F5344CB8AC3E}">
        <p14:creationId xmlns:p14="http://schemas.microsoft.com/office/powerpoint/2010/main" val="1418032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Objetivo de la Herencia </a:t>
            </a:r>
            <a:r>
              <a:rPr lang="en-US" dirty="0"/>
              <a:t/>
            </a:r>
            <a:br>
              <a:rPr lang="en-US" dirty="0"/>
            </a:br>
            <a:endParaRPr lang="es-419" dirty="0"/>
          </a:p>
        </p:txBody>
      </p:sp>
      <p:sp>
        <p:nvSpPr>
          <p:cNvPr id="3" name="Marcador de contenido 2"/>
          <p:cNvSpPr>
            <a:spLocks noGrp="1"/>
          </p:cNvSpPr>
          <p:nvPr>
            <p:ph idx="1"/>
          </p:nvPr>
        </p:nvSpPr>
        <p:spPr>
          <a:xfrm>
            <a:off x="1371600" y="1927185"/>
            <a:ext cx="9601200" cy="3581400"/>
          </a:xfrm>
        </p:spPr>
        <p:txBody>
          <a:bodyPr>
            <a:noAutofit/>
          </a:bodyPr>
          <a:lstStyle/>
          <a:p>
            <a:pPr algn="just"/>
            <a:r>
              <a:rPr lang="es-419" sz="2400" dirty="0"/>
              <a:t>Su objetivo es crear una clase </a:t>
            </a:r>
            <a:r>
              <a:rPr lang="es-419" sz="2400" b="1" dirty="0"/>
              <a:t>base</a:t>
            </a:r>
            <a:r>
              <a:rPr lang="es-419" sz="2400" dirty="0"/>
              <a:t> (clase padre) con atributos y métodos que pueden ser usados por una clase </a:t>
            </a:r>
            <a:r>
              <a:rPr lang="es-419" sz="2400" b="1" dirty="0"/>
              <a:t>derivada</a:t>
            </a:r>
            <a:r>
              <a:rPr lang="es-419" sz="2400" dirty="0"/>
              <a:t> (clase hijo) del mismo tipo</a:t>
            </a:r>
            <a:r>
              <a:rPr lang="en-US" sz="2400" dirty="0"/>
              <a:t>.</a:t>
            </a:r>
            <a:endParaRPr lang="es-419" sz="2400" dirty="0"/>
          </a:p>
          <a:p>
            <a:pPr marL="0" indent="0" algn="just">
              <a:buNone/>
            </a:pPr>
            <a:r>
              <a:rPr lang="es-419" sz="2400" b="1" dirty="0"/>
              <a:t>EJEMPLO: </a:t>
            </a:r>
            <a:r>
              <a:rPr lang="es-419" sz="2400" dirty="0"/>
              <a:t>Creamos la clase base llamada </a:t>
            </a:r>
            <a:r>
              <a:rPr lang="es-419" sz="2400" b="1" u="sng" dirty="0"/>
              <a:t>Cuenta</a:t>
            </a:r>
            <a:r>
              <a:rPr lang="es-419" sz="2400" dirty="0"/>
              <a:t>, se define el método </a:t>
            </a:r>
            <a:r>
              <a:rPr lang="es-419" sz="2400" b="1" u="sng" dirty="0" err="1"/>
              <a:t>GetBalance</a:t>
            </a:r>
            <a:endParaRPr lang="es-419" sz="2400" b="1" u="sng" dirty="0"/>
          </a:p>
          <a:p>
            <a:pPr algn="just">
              <a:buFont typeface="Wingdings" panose="05000000000000000000" pitchFamily="2" charset="2"/>
              <a:buChar char="§"/>
            </a:pPr>
            <a:r>
              <a:rPr lang="es-419" sz="2400" dirty="0"/>
              <a:t>Se pueden crear dos clases derivadas: </a:t>
            </a:r>
            <a:r>
              <a:rPr lang="es-419" sz="2400" b="1" u="sng" dirty="0" err="1"/>
              <a:t>CuentaAhorro</a:t>
            </a:r>
            <a:r>
              <a:rPr lang="es-419" sz="2400" dirty="0"/>
              <a:t> y </a:t>
            </a:r>
            <a:r>
              <a:rPr lang="es-419" sz="2400" b="1" u="sng" dirty="0" err="1"/>
              <a:t>CuentaCheque</a:t>
            </a:r>
            <a:r>
              <a:rPr lang="es-419" sz="2400" dirty="0"/>
              <a:t>,  ya que usan la misma lógica para obtener la información sobre el balance.  Es decir, que van a heredar el método </a:t>
            </a:r>
            <a:r>
              <a:rPr lang="es-419" sz="2400" dirty="0" err="1"/>
              <a:t>GetBalance</a:t>
            </a:r>
            <a:r>
              <a:rPr lang="es-419" sz="2400" dirty="0"/>
              <a:t> de la clase base llamada Cuenta. </a:t>
            </a:r>
            <a:endParaRPr lang="en-US" sz="2400" dirty="0"/>
          </a:p>
          <a:p>
            <a:pPr algn="just"/>
            <a:r>
              <a:rPr lang="es-419" sz="2400" dirty="0"/>
              <a:t>La ventaja es que se puede crear un código base mas fácil de manejar e implica menos trabajo. </a:t>
            </a:r>
            <a:endParaRPr lang="en-US" sz="2400" dirty="0"/>
          </a:p>
        </p:txBody>
      </p:sp>
    </p:spTree>
    <p:extLst>
      <p:ext uri="{BB962C8B-B14F-4D97-AF65-F5344CB8AC3E}">
        <p14:creationId xmlns:p14="http://schemas.microsoft.com/office/powerpoint/2010/main" val="28204626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Clases derivadas  o clase hijo </a:t>
            </a:r>
          </a:p>
        </p:txBody>
      </p:sp>
      <p:sp>
        <p:nvSpPr>
          <p:cNvPr id="3" name="Marcador de contenido 2"/>
          <p:cNvSpPr>
            <a:spLocks noGrp="1"/>
          </p:cNvSpPr>
          <p:nvPr>
            <p:ph idx="1"/>
          </p:nvPr>
        </p:nvSpPr>
        <p:spPr>
          <a:xfrm>
            <a:off x="1244279" y="1428750"/>
            <a:ext cx="9601200" cy="3581400"/>
          </a:xfrm>
        </p:spPr>
        <p:txBody>
          <a:bodyPr>
            <a:normAutofit/>
          </a:bodyPr>
          <a:lstStyle/>
          <a:p>
            <a:pPr algn="just"/>
            <a:r>
              <a:rPr lang="es-419" sz="2400" dirty="0"/>
              <a:t>Para crear una clase derivada en </a:t>
            </a:r>
            <a:r>
              <a:rPr lang="en-US" sz="2400" dirty="0"/>
              <a:t>C#</a:t>
            </a:r>
            <a:r>
              <a:rPr lang="es-419" sz="2400" dirty="0"/>
              <a:t>, se escribe el nombre de la clase seguido de dos puntos y el nombre de la clase base. </a:t>
            </a:r>
            <a:endParaRPr lang="en-US" sz="2400" dirty="0"/>
          </a:p>
        </p:txBody>
      </p:sp>
      <p:pic>
        <p:nvPicPr>
          <p:cNvPr id="4" name="Imagen 3"/>
          <p:cNvPicPr>
            <a:picLocks noChangeAspect="1"/>
          </p:cNvPicPr>
          <p:nvPr/>
        </p:nvPicPr>
        <p:blipFill rotWithShape="1">
          <a:blip r:embed="rId2"/>
          <a:srcRect l="47943" t="53671" r="8386"/>
          <a:stretch/>
        </p:blipFill>
        <p:spPr>
          <a:xfrm>
            <a:off x="6520404" y="2267432"/>
            <a:ext cx="4232478" cy="1904035"/>
          </a:xfrm>
          <a:prstGeom prst="rect">
            <a:avLst/>
          </a:prstGeom>
        </p:spPr>
      </p:pic>
      <p:pic>
        <p:nvPicPr>
          <p:cNvPr id="6" name="Imagen 5"/>
          <p:cNvPicPr>
            <a:picLocks noChangeAspect="1"/>
          </p:cNvPicPr>
          <p:nvPr/>
        </p:nvPicPr>
        <p:blipFill rotWithShape="1">
          <a:blip r:embed="rId2"/>
          <a:srcRect l="7880" t="53671" r="53599" b="35411"/>
          <a:stretch/>
        </p:blipFill>
        <p:spPr>
          <a:xfrm>
            <a:off x="1475772" y="2175437"/>
            <a:ext cx="4696428" cy="748737"/>
          </a:xfrm>
          <a:prstGeom prst="rect">
            <a:avLst/>
          </a:prstGeom>
        </p:spPr>
      </p:pic>
      <p:sp>
        <p:nvSpPr>
          <p:cNvPr id="7" name="Llamada rectangular redondeada 6"/>
          <p:cNvSpPr/>
          <p:nvPr/>
        </p:nvSpPr>
        <p:spPr>
          <a:xfrm>
            <a:off x="2023157" y="2738557"/>
            <a:ext cx="2858947" cy="810228"/>
          </a:xfrm>
          <a:prstGeom prst="wedgeRoundRectCallout">
            <a:avLst>
              <a:gd name="adj1" fmla="val 107507"/>
              <a:gd name="adj2" fmla="val 78215"/>
              <a:gd name="adj3" fmla="val 16667"/>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b="1" dirty="0">
                <a:solidFill>
                  <a:prstClr val="black"/>
                </a:solidFill>
              </a:rPr>
              <a:t>La clase cuadrado hereda la clase rectángulo </a:t>
            </a:r>
          </a:p>
        </p:txBody>
      </p:sp>
      <p:sp>
        <p:nvSpPr>
          <p:cNvPr id="8" name="Marcador de contenido 2"/>
          <p:cNvSpPr txBox="1">
            <a:spLocks/>
          </p:cNvSpPr>
          <p:nvPr/>
        </p:nvSpPr>
        <p:spPr>
          <a:xfrm>
            <a:off x="1244279" y="4343461"/>
            <a:ext cx="9601200" cy="2269604"/>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s-419" sz="2400" b="1" dirty="0">
                <a:solidFill>
                  <a:srgbClr val="C00000"/>
                </a:solidFill>
              </a:rPr>
              <a:t>Las clases derivadas no están limitadas a los atributos y métodos de la clase base. Puede necesitar atributos y métodos adicionales. </a:t>
            </a:r>
          </a:p>
          <a:p>
            <a:pPr algn="just"/>
            <a:r>
              <a:rPr lang="es-419" sz="2400" b="1" dirty="0">
                <a:solidFill>
                  <a:srgbClr val="17406D"/>
                </a:solidFill>
              </a:rPr>
              <a:t>EJEMPLO. </a:t>
            </a:r>
            <a:r>
              <a:rPr lang="es-419" sz="2400" dirty="0">
                <a:solidFill>
                  <a:srgbClr val="17406D"/>
                </a:solidFill>
              </a:rPr>
              <a:t>La regla de negocio para retirar dinero de una</a:t>
            </a:r>
            <a:r>
              <a:rPr lang="es-419" sz="2400" b="1" dirty="0">
                <a:solidFill>
                  <a:srgbClr val="17406D"/>
                </a:solidFill>
              </a:rPr>
              <a:t> cuenta de cheque </a:t>
            </a:r>
            <a:r>
              <a:rPr lang="es-419" sz="2400" dirty="0">
                <a:solidFill>
                  <a:srgbClr val="17406D"/>
                </a:solidFill>
              </a:rPr>
              <a:t>podría requerir que dicha cuenta mantenga un balance mínimo, pero que esa regla no aplique para la </a:t>
            </a:r>
            <a:r>
              <a:rPr lang="es-419" sz="2400" b="1" dirty="0">
                <a:solidFill>
                  <a:srgbClr val="17406D"/>
                </a:solidFill>
              </a:rPr>
              <a:t>cuenta de ahorro</a:t>
            </a:r>
            <a:r>
              <a:rPr lang="es-419" sz="2400" dirty="0">
                <a:solidFill>
                  <a:srgbClr val="17406D"/>
                </a:solidFill>
              </a:rPr>
              <a:t>.  En ese caso cada clase necesita su propio </a:t>
            </a:r>
            <a:r>
              <a:rPr lang="es-419" sz="2400" b="1" dirty="0">
                <a:solidFill>
                  <a:srgbClr val="17406D"/>
                </a:solidFill>
              </a:rPr>
              <a:t>método para retiro de dinero</a:t>
            </a:r>
            <a:r>
              <a:rPr lang="es-419" sz="2400" dirty="0">
                <a:solidFill>
                  <a:srgbClr val="17406D"/>
                </a:solidFill>
              </a:rPr>
              <a:t>. Ambas clases heredan de la clase </a:t>
            </a:r>
            <a:r>
              <a:rPr lang="es-419" sz="2400" b="1" dirty="0">
                <a:solidFill>
                  <a:srgbClr val="17406D"/>
                </a:solidFill>
              </a:rPr>
              <a:t>cuenta, </a:t>
            </a:r>
            <a:r>
              <a:rPr lang="es-419" sz="2400" dirty="0">
                <a:solidFill>
                  <a:srgbClr val="17406D"/>
                </a:solidFill>
              </a:rPr>
              <a:t>cuyo método se llama retiro. </a:t>
            </a:r>
            <a:endParaRPr lang="en-US" sz="2400" dirty="0">
              <a:solidFill>
                <a:srgbClr val="17406D"/>
              </a:solidFill>
            </a:endParaRPr>
          </a:p>
        </p:txBody>
      </p:sp>
    </p:spTree>
    <p:extLst>
      <p:ext uri="{BB962C8B-B14F-4D97-AF65-F5344CB8AC3E}">
        <p14:creationId xmlns:p14="http://schemas.microsoft.com/office/powerpoint/2010/main" val="3495883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2_Crop">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5687</TotalTime>
  <Words>1925</Words>
  <Application>Microsoft Office PowerPoint</Application>
  <PresentationFormat>Panorámica</PresentationFormat>
  <Paragraphs>165</Paragraphs>
  <Slides>39</Slides>
  <Notes>0</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39</vt:i4>
      </vt:variant>
    </vt:vector>
  </HeadingPairs>
  <TitlesOfParts>
    <vt:vector size="49" baseType="lpstr">
      <vt:lpstr>Arial</vt:lpstr>
      <vt:lpstr>Calibri</vt:lpstr>
      <vt:lpstr>Franklin Gothic Book</vt:lpstr>
      <vt:lpstr>Segoe UI</vt:lpstr>
      <vt:lpstr>SFMono-Regular</vt:lpstr>
      <vt:lpstr>Symbol</vt:lpstr>
      <vt:lpstr>Times New Roman</vt:lpstr>
      <vt:lpstr>Wingdings</vt:lpstr>
      <vt:lpstr>Crop</vt:lpstr>
      <vt:lpstr>2_Crop</vt:lpstr>
      <vt:lpstr>Conceptos y características fundamentales de la POO</vt:lpstr>
      <vt:lpstr>OBJETIVOS DE LA UNIDAD </vt:lpstr>
      <vt:lpstr>HERENCIA</vt:lpstr>
      <vt:lpstr>Herencia </vt:lpstr>
      <vt:lpstr>HERENCIA </vt:lpstr>
      <vt:lpstr>Herencia </vt:lpstr>
      <vt:lpstr>Herencia </vt:lpstr>
      <vt:lpstr>Objetivo de la Herencia  </vt:lpstr>
      <vt:lpstr>Clases derivadas  o clase hijo </vt:lpstr>
      <vt:lpstr>Ejemplos y ejercicios herencia </vt:lpstr>
      <vt:lpstr>Sobreescribir método de una clase base </vt:lpstr>
      <vt:lpstr>Sobreescribir método de una clase base </vt:lpstr>
      <vt:lpstr>Sobreescribir método de una clase base   EJEMPLO</vt:lpstr>
      <vt:lpstr>Presentación de PowerPoint</vt:lpstr>
      <vt:lpstr>Sobreescribir  método de una clase base  EJEMPLO</vt:lpstr>
      <vt:lpstr>Presentación de PowerPoint</vt:lpstr>
      <vt:lpstr>Sobreescribir método de una clase base </vt:lpstr>
      <vt:lpstr>Presentación de PowerPoint</vt:lpstr>
      <vt:lpstr>Presentación de PowerPoint</vt:lpstr>
      <vt:lpstr>Sobreescribir  método de una clase base </vt:lpstr>
      <vt:lpstr>Presentación de PowerPoint</vt:lpstr>
      <vt:lpstr>Ocultar método de clase base </vt:lpstr>
      <vt:lpstr>Ocultar método de clase base </vt:lpstr>
      <vt:lpstr>Ocultar método Vs Sellar método </vt:lpstr>
      <vt:lpstr>Advertencia (warning) mostrada al quitar la palabra clave override en la definicion del metodo de la clase derivada CuentaChequeCL. Sugiere usar la palabra clave new. </vt:lpstr>
      <vt:lpstr>Presentación de PowerPoint</vt:lpstr>
      <vt:lpstr>Clase abstracta</vt:lpstr>
      <vt:lpstr>Clase abstracta</vt:lpstr>
      <vt:lpstr>Presentación de PowerPoint</vt:lpstr>
      <vt:lpstr>A considerar </vt:lpstr>
      <vt:lpstr>A considerar </vt:lpstr>
      <vt:lpstr>Presentación de PowerPoint</vt:lpstr>
      <vt:lpstr>Referencias </vt:lpstr>
      <vt:lpstr>Sobre el método Main()</vt:lpstr>
      <vt:lpstr>Presentación de PowerPoint</vt:lpstr>
      <vt:lpstr>Presentación de PowerPoint</vt:lpstr>
      <vt:lpstr>Uso adecuado de main</vt:lpstr>
      <vt:lpstr>Informacion general sobre Main()</vt:lpstr>
      <vt:lpstr>Static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HP</dc:creator>
  <cp:lastModifiedBy>Cuenta Microsoft</cp:lastModifiedBy>
  <cp:revision>282</cp:revision>
  <dcterms:created xsi:type="dcterms:W3CDTF">2021-02-10T13:23:05Z</dcterms:created>
  <dcterms:modified xsi:type="dcterms:W3CDTF">2023-10-18T00:24:42Z</dcterms:modified>
</cp:coreProperties>
</file>