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sldIdLst>
    <p:sldId id="287" r:id="rId4"/>
    <p:sldId id="288" r:id="rId5"/>
    <p:sldId id="257" r:id="rId6"/>
    <p:sldId id="323" r:id="rId7"/>
    <p:sldId id="285" r:id="rId8"/>
    <p:sldId id="312" r:id="rId9"/>
    <p:sldId id="294" r:id="rId10"/>
    <p:sldId id="286" r:id="rId11"/>
    <p:sldId id="295" r:id="rId12"/>
    <p:sldId id="297" r:id="rId13"/>
    <p:sldId id="326" r:id="rId14"/>
    <p:sldId id="298" r:id="rId15"/>
    <p:sldId id="309" r:id="rId16"/>
    <p:sldId id="296" r:id="rId17"/>
    <p:sldId id="299" r:id="rId18"/>
    <p:sldId id="304" r:id="rId19"/>
    <p:sldId id="300" r:id="rId20"/>
    <p:sldId id="301" r:id="rId21"/>
    <p:sldId id="302" r:id="rId22"/>
    <p:sldId id="311" r:id="rId23"/>
    <p:sldId id="303" r:id="rId24"/>
    <p:sldId id="305" r:id="rId25"/>
    <p:sldId id="313" r:id="rId26"/>
    <p:sldId id="314" r:id="rId27"/>
    <p:sldId id="325" r:id="rId28"/>
    <p:sldId id="324" r:id="rId29"/>
    <p:sldId id="308" r:id="rId30"/>
    <p:sldId id="315" r:id="rId31"/>
    <p:sldId id="316" r:id="rId32"/>
    <p:sldId id="317" r:id="rId33"/>
    <p:sldId id="318" r:id="rId34"/>
    <p:sldId id="319" r:id="rId35"/>
    <p:sldId id="320" r:id="rId36"/>
    <p:sldId id="321" r:id="rId37"/>
    <p:sldId id="322" r:id="rId38"/>
  </p:sldIdLst>
  <p:sldSz cx="12192000" cy="6858000"/>
  <p:notesSz cx="6858000" cy="9144000"/>
  <p:defaultText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DD698E3-F4D1-47BF-9A4E-1A30983C1171}" type="datetimeFigureOut">
              <a:rPr lang="es-419" smtClean="0">
                <a:solidFill>
                  <a:srgbClr val="17406D"/>
                </a:solidFill>
              </a:rPr>
              <a:pPr/>
              <a:t>7/11/2023</a:t>
            </a:fld>
            <a:endParaRPr lang="es-419">
              <a:solidFill>
                <a:srgbClr val="17406D"/>
              </a:solidFill>
            </a:endParaRP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419">
              <a:solidFill>
                <a:srgbClr val="17406D"/>
              </a:solidFill>
            </a:endParaRP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EDA8B17B-946B-41D3-B4E1-96B8A676A116}" type="slidenum">
              <a:rPr lang="es-419" smtClean="0">
                <a:solidFill>
                  <a:srgbClr val="17406D"/>
                </a:solidFill>
              </a:rPr>
              <a:pPr/>
              <a:t>‹Nº›</a:t>
            </a:fld>
            <a:endParaRPr lang="es-419">
              <a:solidFill>
                <a:srgbClr val="17406D"/>
              </a:solidFill>
            </a:endParaRP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390696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D698E3-F4D1-47BF-9A4E-1A30983C1171}" type="datetimeFigureOut">
              <a:rPr lang="es-419" smtClean="0">
                <a:solidFill>
                  <a:srgbClr val="17406D"/>
                </a:solidFill>
              </a:rPr>
              <a:pPr/>
              <a:t>7/11/2023</a:t>
            </a:fld>
            <a:endParaRPr lang="es-419">
              <a:solidFill>
                <a:srgbClr val="17406D"/>
              </a:solidFill>
            </a:endParaRPr>
          </a:p>
        </p:txBody>
      </p:sp>
      <p:sp>
        <p:nvSpPr>
          <p:cNvPr id="5" name="Footer Placeholder 4"/>
          <p:cNvSpPr>
            <a:spLocks noGrp="1"/>
          </p:cNvSpPr>
          <p:nvPr>
            <p:ph type="ftr" sz="quarter" idx="11"/>
          </p:nvPr>
        </p:nvSpPr>
        <p:spPr/>
        <p:txBody>
          <a:bodyPr/>
          <a:lstStyle/>
          <a:p>
            <a:endParaRPr lang="es-419">
              <a:solidFill>
                <a:srgbClr val="17406D"/>
              </a:solidFill>
            </a:endParaRPr>
          </a:p>
        </p:txBody>
      </p:sp>
      <p:sp>
        <p:nvSpPr>
          <p:cNvPr id="6" name="Slide Number Placeholder 5"/>
          <p:cNvSpPr>
            <a:spLocks noGrp="1"/>
          </p:cNvSpPr>
          <p:nvPr>
            <p:ph type="sldNum" sz="quarter" idx="12"/>
          </p:nvPr>
        </p:nvSpPr>
        <p:spPr/>
        <p:txBody>
          <a:bodyPr/>
          <a:lstStyle/>
          <a:p>
            <a:fld id="{EDA8B17B-946B-41D3-B4E1-96B8A676A116}" type="slidenum">
              <a:rPr lang="es-419" smtClean="0">
                <a:solidFill>
                  <a:srgbClr val="17406D"/>
                </a:solidFill>
              </a:rPr>
              <a:pPr/>
              <a:t>‹Nº›</a:t>
            </a:fld>
            <a:endParaRPr lang="es-419">
              <a:solidFill>
                <a:srgbClr val="17406D"/>
              </a:solidFill>
            </a:endParaRPr>
          </a:p>
        </p:txBody>
      </p:sp>
    </p:spTree>
    <p:extLst>
      <p:ext uri="{BB962C8B-B14F-4D97-AF65-F5344CB8AC3E}">
        <p14:creationId xmlns:p14="http://schemas.microsoft.com/office/powerpoint/2010/main" val="2651083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D698E3-F4D1-47BF-9A4E-1A30983C1171}" type="datetimeFigureOut">
              <a:rPr lang="es-419" smtClean="0">
                <a:solidFill>
                  <a:srgbClr val="17406D"/>
                </a:solidFill>
              </a:rPr>
              <a:pPr/>
              <a:t>7/11/2023</a:t>
            </a:fld>
            <a:endParaRPr lang="es-419">
              <a:solidFill>
                <a:srgbClr val="17406D"/>
              </a:solidFill>
            </a:endParaRPr>
          </a:p>
        </p:txBody>
      </p:sp>
      <p:sp>
        <p:nvSpPr>
          <p:cNvPr id="5" name="Footer Placeholder 4"/>
          <p:cNvSpPr>
            <a:spLocks noGrp="1"/>
          </p:cNvSpPr>
          <p:nvPr>
            <p:ph type="ftr" sz="quarter" idx="11"/>
          </p:nvPr>
        </p:nvSpPr>
        <p:spPr/>
        <p:txBody>
          <a:bodyPr/>
          <a:lstStyle/>
          <a:p>
            <a:endParaRPr lang="es-419">
              <a:solidFill>
                <a:srgbClr val="17406D"/>
              </a:solidFill>
            </a:endParaRPr>
          </a:p>
        </p:txBody>
      </p:sp>
      <p:sp>
        <p:nvSpPr>
          <p:cNvPr id="6" name="Slide Number Placeholder 5"/>
          <p:cNvSpPr>
            <a:spLocks noGrp="1"/>
          </p:cNvSpPr>
          <p:nvPr>
            <p:ph type="sldNum" sz="quarter" idx="12"/>
          </p:nvPr>
        </p:nvSpPr>
        <p:spPr/>
        <p:txBody>
          <a:bodyPr/>
          <a:lstStyle/>
          <a:p>
            <a:fld id="{EDA8B17B-946B-41D3-B4E1-96B8A676A116}" type="slidenum">
              <a:rPr lang="es-419" smtClean="0">
                <a:solidFill>
                  <a:srgbClr val="17406D"/>
                </a:solidFill>
              </a:rPr>
              <a:pPr/>
              <a:t>‹Nº›</a:t>
            </a:fld>
            <a:endParaRPr lang="es-419">
              <a:solidFill>
                <a:srgbClr val="17406D"/>
              </a:solidFill>
            </a:endParaRPr>
          </a:p>
        </p:txBody>
      </p:sp>
    </p:spTree>
    <p:extLst>
      <p:ext uri="{BB962C8B-B14F-4D97-AF65-F5344CB8AC3E}">
        <p14:creationId xmlns:p14="http://schemas.microsoft.com/office/powerpoint/2010/main" val="784943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914400" y="2130426"/>
            <a:ext cx="10363200" cy="1470025"/>
          </a:xfrm>
        </p:spPr>
        <p:txBody>
          <a:bodyPr/>
          <a:lstStyle/>
          <a:p>
            <a:r>
              <a:rPr lang="es-ES"/>
              <a:t>Haga clic para modificar el estilo de título del patrón</a:t>
            </a:r>
            <a:endParaRPr lang="es-DO"/>
          </a:p>
        </p:txBody>
      </p:sp>
      <p:sp>
        <p:nvSpPr>
          <p:cNvPr id="3" name="2 Subtítulo"/>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DO"/>
          </a:p>
        </p:txBody>
      </p:sp>
      <p:sp>
        <p:nvSpPr>
          <p:cNvPr id="4" name="3 Marcador de fecha"/>
          <p:cNvSpPr>
            <a:spLocks noGrp="1"/>
          </p:cNvSpPr>
          <p:nvPr>
            <p:ph type="dt" sz="half" idx="10"/>
          </p:nvPr>
        </p:nvSpPr>
        <p:spPr/>
        <p:txBody>
          <a:bodyPr/>
          <a:lstStyle/>
          <a:p>
            <a:endParaRPr lang="es-DO">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DO">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26184A24-1BF1-4B24-8032-96A12A489844}" type="slidenum">
              <a:rPr lang="es-DO" smtClean="0">
                <a:solidFill>
                  <a:prstClr val="black">
                    <a:tint val="75000"/>
                  </a:prstClr>
                </a:solidFill>
              </a:rPr>
              <a:pPr/>
              <a:t>‹Nº›</a:t>
            </a:fld>
            <a:endParaRPr lang="es-DO">
              <a:solidFill>
                <a:prstClr val="black">
                  <a:tint val="75000"/>
                </a:prstClr>
              </a:solidFill>
            </a:endParaRPr>
          </a:p>
        </p:txBody>
      </p:sp>
    </p:spTree>
    <p:extLst>
      <p:ext uri="{BB962C8B-B14F-4D97-AF65-F5344CB8AC3E}">
        <p14:creationId xmlns:p14="http://schemas.microsoft.com/office/powerpoint/2010/main" val="37542698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DO"/>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3 Marcador de fecha"/>
          <p:cNvSpPr>
            <a:spLocks noGrp="1"/>
          </p:cNvSpPr>
          <p:nvPr>
            <p:ph type="dt" sz="half" idx="10"/>
          </p:nvPr>
        </p:nvSpPr>
        <p:spPr/>
        <p:txBody>
          <a:bodyPr/>
          <a:lstStyle/>
          <a:p>
            <a:endParaRPr lang="es-DO">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DO">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26184A24-1BF1-4B24-8032-96A12A489844}" type="slidenum">
              <a:rPr lang="es-DO" smtClean="0">
                <a:solidFill>
                  <a:prstClr val="black">
                    <a:tint val="75000"/>
                  </a:prstClr>
                </a:solidFill>
              </a:rPr>
              <a:pPr/>
              <a:t>‹Nº›</a:t>
            </a:fld>
            <a:endParaRPr lang="es-DO">
              <a:solidFill>
                <a:prstClr val="black">
                  <a:tint val="75000"/>
                </a:prstClr>
              </a:solidFill>
            </a:endParaRPr>
          </a:p>
        </p:txBody>
      </p:sp>
    </p:spTree>
    <p:extLst>
      <p:ext uri="{BB962C8B-B14F-4D97-AF65-F5344CB8AC3E}">
        <p14:creationId xmlns:p14="http://schemas.microsoft.com/office/powerpoint/2010/main" val="2048211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963084" y="4406901"/>
            <a:ext cx="10363200" cy="1362075"/>
          </a:xfrm>
        </p:spPr>
        <p:txBody>
          <a:bodyPr anchor="t"/>
          <a:lstStyle>
            <a:lvl1pPr algn="l">
              <a:defRPr sz="4000" b="1" cap="all"/>
            </a:lvl1pPr>
          </a:lstStyle>
          <a:p>
            <a:r>
              <a:rPr lang="es-ES"/>
              <a:t>Haga clic para modificar el estilo de título del patrón</a:t>
            </a:r>
            <a:endParaRPr lang="es-DO"/>
          </a:p>
        </p:txBody>
      </p:sp>
      <p:sp>
        <p:nvSpPr>
          <p:cNvPr id="3" name="2 Marcador de texto"/>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endParaRPr lang="es-DO">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DO">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26184A24-1BF1-4B24-8032-96A12A489844}" type="slidenum">
              <a:rPr lang="es-DO" smtClean="0">
                <a:solidFill>
                  <a:prstClr val="black">
                    <a:tint val="75000"/>
                  </a:prstClr>
                </a:solidFill>
              </a:rPr>
              <a:pPr/>
              <a:t>‹Nº›</a:t>
            </a:fld>
            <a:endParaRPr lang="es-DO">
              <a:solidFill>
                <a:prstClr val="black">
                  <a:tint val="75000"/>
                </a:prstClr>
              </a:solidFill>
            </a:endParaRPr>
          </a:p>
        </p:txBody>
      </p:sp>
    </p:spTree>
    <p:extLst>
      <p:ext uri="{BB962C8B-B14F-4D97-AF65-F5344CB8AC3E}">
        <p14:creationId xmlns:p14="http://schemas.microsoft.com/office/powerpoint/2010/main" val="3053417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DO"/>
          </a:p>
        </p:txBody>
      </p:sp>
      <p:sp>
        <p:nvSpPr>
          <p:cNvPr id="3" name="2 Marcador de contenido"/>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3 Marcador de contenido"/>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5" name="4 Marcador de fecha"/>
          <p:cNvSpPr>
            <a:spLocks noGrp="1"/>
          </p:cNvSpPr>
          <p:nvPr>
            <p:ph type="dt" sz="half" idx="10"/>
          </p:nvPr>
        </p:nvSpPr>
        <p:spPr/>
        <p:txBody>
          <a:bodyPr/>
          <a:lstStyle/>
          <a:p>
            <a:endParaRPr lang="es-DO">
              <a:solidFill>
                <a:prstClr val="black">
                  <a:tint val="75000"/>
                </a:prstClr>
              </a:solidFill>
            </a:endParaRPr>
          </a:p>
        </p:txBody>
      </p:sp>
      <p:sp>
        <p:nvSpPr>
          <p:cNvPr id="6" name="5 Marcador de pie de página"/>
          <p:cNvSpPr>
            <a:spLocks noGrp="1"/>
          </p:cNvSpPr>
          <p:nvPr>
            <p:ph type="ftr" sz="quarter" idx="11"/>
          </p:nvPr>
        </p:nvSpPr>
        <p:spPr/>
        <p:txBody>
          <a:bodyPr/>
          <a:lstStyle/>
          <a:p>
            <a:endParaRPr lang="es-DO">
              <a:solidFill>
                <a:prstClr val="black">
                  <a:tint val="75000"/>
                </a:prstClr>
              </a:solidFill>
            </a:endParaRPr>
          </a:p>
        </p:txBody>
      </p:sp>
      <p:sp>
        <p:nvSpPr>
          <p:cNvPr id="7" name="6 Marcador de número de diapositiva"/>
          <p:cNvSpPr>
            <a:spLocks noGrp="1"/>
          </p:cNvSpPr>
          <p:nvPr>
            <p:ph type="sldNum" sz="quarter" idx="12"/>
          </p:nvPr>
        </p:nvSpPr>
        <p:spPr/>
        <p:txBody>
          <a:bodyPr/>
          <a:lstStyle/>
          <a:p>
            <a:fld id="{26184A24-1BF1-4B24-8032-96A12A489844}" type="slidenum">
              <a:rPr lang="es-DO" smtClean="0">
                <a:solidFill>
                  <a:prstClr val="black">
                    <a:tint val="75000"/>
                  </a:prstClr>
                </a:solidFill>
              </a:rPr>
              <a:pPr/>
              <a:t>‹Nº›</a:t>
            </a:fld>
            <a:endParaRPr lang="es-DO">
              <a:solidFill>
                <a:prstClr val="black">
                  <a:tint val="75000"/>
                </a:prstClr>
              </a:solidFill>
            </a:endParaRPr>
          </a:p>
        </p:txBody>
      </p:sp>
    </p:spTree>
    <p:extLst>
      <p:ext uri="{BB962C8B-B14F-4D97-AF65-F5344CB8AC3E}">
        <p14:creationId xmlns:p14="http://schemas.microsoft.com/office/powerpoint/2010/main" val="3596387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DO"/>
          </a:p>
        </p:txBody>
      </p:sp>
      <p:sp>
        <p:nvSpPr>
          <p:cNvPr id="3" name="2 Marcador de texto"/>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5" name="4 Marcador de texto"/>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7" name="6 Marcador de fecha"/>
          <p:cNvSpPr>
            <a:spLocks noGrp="1"/>
          </p:cNvSpPr>
          <p:nvPr>
            <p:ph type="dt" sz="half" idx="10"/>
          </p:nvPr>
        </p:nvSpPr>
        <p:spPr/>
        <p:txBody>
          <a:bodyPr/>
          <a:lstStyle/>
          <a:p>
            <a:endParaRPr lang="es-DO">
              <a:solidFill>
                <a:prstClr val="black">
                  <a:tint val="75000"/>
                </a:prstClr>
              </a:solidFill>
            </a:endParaRPr>
          </a:p>
        </p:txBody>
      </p:sp>
      <p:sp>
        <p:nvSpPr>
          <p:cNvPr id="8" name="7 Marcador de pie de página"/>
          <p:cNvSpPr>
            <a:spLocks noGrp="1"/>
          </p:cNvSpPr>
          <p:nvPr>
            <p:ph type="ftr" sz="quarter" idx="11"/>
          </p:nvPr>
        </p:nvSpPr>
        <p:spPr/>
        <p:txBody>
          <a:bodyPr/>
          <a:lstStyle/>
          <a:p>
            <a:endParaRPr lang="es-DO">
              <a:solidFill>
                <a:prstClr val="black">
                  <a:tint val="75000"/>
                </a:prstClr>
              </a:solidFill>
            </a:endParaRPr>
          </a:p>
        </p:txBody>
      </p:sp>
      <p:sp>
        <p:nvSpPr>
          <p:cNvPr id="9" name="8 Marcador de número de diapositiva"/>
          <p:cNvSpPr>
            <a:spLocks noGrp="1"/>
          </p:cNvSpPr>
          <p:nvPr>
            <p:ph type="sldNum" sz="quarter" idx="12"/>
          </p:nvPr>
        </p:nvSpPr>
        <p:spPr/>
        <p:txBody>
          <a:bodyPr/>
          <a:lstStyle/>
          <a:p>
            <a:fld id="{26184A24-1BF1-4B24-8032-96A12A489844}" type="slidenum">
              <a:rPr lang="es-DO" smtClean="0">
                <a:solidFill>
                  <a:prstClr val="black">
                    <a:tint val="75000"/>
                  </a:prstClr>
                </a:solidFill>
              </a:rPr>
              <a:pPr/>
              <a:t>‹Nº›</a:t>
            </a:fld>
            <a:endParaRPr lang="es-DO">
              <a:solidFill>
                <a:prstClr val="black">
                  <a:tint val="75000"/>
                </a:prstClr>
              </a:solidFill>
            </a:endParaRPr>
          </a:p>
        </p:txBody>
      </p:sp>
    </p:spTree>
    <p:extLst>
      <p:ext uri="{BB962C8B-B14F-4D97-AF65-F5344CB8AC3E}">
        <p14:creationId xmlns:p14="http://schemas.microsoft.com/office/powerpoint/2010/main" val="9918590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DO"/>
          </a:p>
        </p:txBody>
      </p:sp>
      <p:sp>
        <p:nvSpPr>
          <p:cNvPr id="3" name="2 Marcador de fecha"/>
          <p:cNvSpPr>
            <a:spLocks noGrp="1"/>
          </p:cNvSpPr>
          <p:nvPr>
            <p:ph type="dt" sz="half" idx="10"/>
          </p:nvPr>
        </p:nvSpPr>
        <p:spPr/>
        <p:txBody>
          <a:bodyPr/>
          <a:lstStyle/>
          <a:p>
            <a:endParaRPr lang="es-DO">
              <a:solidFill>
                <a:prstClr val="black">
                  <a:tint val="75000"/>
                </a:prstClr>
              </a:solidFill>
            </a:endParaRPr>
          </a:p>
        </p:txBody>
      </p:sp>
      <p:sp>
        <p:nvSpPr>
          <p:cNvPr id="4" name="3 Marcador de pie de página"/>
          <p:cNvSpPr>
            <a:spLocks noGrp="1"/>
          </p:cNvSpPr>
          <p:nvPr>
            <p:ph type="ftr" sz="quarter" idx="11"/>
          </p:nvPr>
        </p:nvSpPr>
        <p:spPr/>
        <p:txBody>
          <a:bodyPr/>
          <a:lstStyle/>
          <a:p>
            <a:endParaRPr lang="es-DO">
              <a:solidFill>
                <a:prstClr val="black">
                  <a:tint val="75000"/>
                </a:prstClr>
              </a:solidFill>
            </a:endParaRPr>
          </a:p>
        </p:txBody>
      </p:sp>
      <p:sp>
        <p:nvSpPr>
          <p:cNvPr id="5" name="4 Marcador de número de diapositiva"/>
          <p:cNvSpPr>
            <a:spLocks noGrp="1"/>
          </p:cNvSpPr>
          <p:nvPr>
            <p:ph type="sldNum" sz="quarter" idx="12"/>
          </p:nvPr>
        </p:nvSpPr>
        <p:spPr/>
        <p:txBody>
          <a:bodyPr/>
          <a:lstStyle/>
          <a:p>
            <a:fld id="{26184A24-1BF1-4B24-8032-96A12A489844}" type="slidenum">
              <a:rPr lang="es-DO" smtClean="0">
                <a:solidFill>
                  <a:prstClr val="black">
                    <a:tint val="75000"/>
                  </a:prstClr>
                </a:solidFill>
              </a:rPr>
              <a:pPr/>
              <a:t>‹Nº›</a:t>
            </a:fld>
            <a:endParaRPr lang="es-DO">
              <a:solidFill>
                <a:prstClr val="black">
                  <a:tint val="75000"/>
                </a:prstClr>
              </a:solidFill>
            </a:endParaRPr>
          </a:p>
        </p:txBody>
      </p:sp>
    </p:spTree>
    <p:extLst>
      <p:ext uri="{BB962C8B-B14F-4D97-AF65-F5344CB8AC3E}">
        <p14:creationId xmlns:p14="http://schemas.microsoft.com/office/powerpoint/2010/main" val="40465907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endParaRPr lang="es-DO">
              <a:solidFill>
                <a:prstClr val="black">
                  <a:tint val="75000"/>
                </a:prstClr>
              </a:solidFill>
            </a:endParaRPr>
          </a:p>
        </p:txBody>
      </p:sp>
      <p:sp>
        <p:nvSpPr>
          <p:cNvPr id="3" name="2 Marcador de pie de página"/>
          <p:cNvSpPr>
            <a:spLocks noGrp="1"/>
          </p:cNvSpPr>
          <p:nvPr>
            <p:ph type="ftr" sz="quarter" idx="11"/>
          </p:nvPr>
        </p:nvSpPr>
        <p:spPr/>
        <p:txBody>
          <a:bodyPr/>
          <a:lstStyle/>
          <a:p>
            <a:endParaRPr lang="es-DO">
              <a:solidFill>
                <a:prstClr val="black">
                  <a:tint val="75000"/>
                </a:prstClr>
              </a:solidFill>
            </a:endParaRPr>
          </a:p>
        </p:txBody>
      </p:sp>
      <p:sp>
        <p:nvSpPr>
          <p:cNvPr id="4" name="3 Marcador de número de diapositiva"/>
          <p:cNvSpPr>
            <a:spLocks noGrp="1"/>
          </p:cNvSpPr>
          <p:nvPr>
            <p:ph type="sldNum" sz="quarter" idx="12"/>
          </p:nvPr>
        </p:nvSpPr>
        <p:spPr/>
        <p:txBody>
          <a:bodyPr/>
          <a:lstStyle/>
          <a:p>
            <a:fld id="{26184A24-1BF1-4B24-8032-96A12A489844}" type="slidenum">
              <a:rPr lang="es-DO" smtClean="0">
                <a:solidFill>
                  <a:prstClr val="black">
                    <a:tint val="75000"/>
                  </a:prstClr>
                </a:solidFill>
              </a:rPr>
              <a:pPr/>
              <a:t>‹Nº›</a:t>
            </a:fld>
            <a:endParaRPr lang="es-DO">
              <a:solidFill>
                <a:prstClr val="black">
                  <a:tint val="75000"/>
                </a:prstClr>
              </a:solidFill>
            </a:endParaRPr>
          </a:p>
        </p:txBody>
      </p:sp>
    </p:spTree>
    <p:extLst>
      <p:ext uri="{BB962C8B-B14F-4D97-AF65-F5344CB8AC3E}">
        <p14:creationId xmlns:p14="http://schemas.microsoft.com/office/powerpoint/2010/main" val="6067632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1" y="273050"/>
            <a:ext cx="4011084" cy="1162050"/>
          </a:xfrm>
        </p:spPr>
        <p:txBody>
          <a:bodyPr anchor="b"/>
          <a:lstStyle>
            <a:lvl1pPr algn="l">
              <a:defRPr sz="2000" b="1"/>
            </a:lvl1pPr>
          </a:lstStyle>
          <a:p>
            <a:r>
              <a:rPr lang="es-ES"/>
              <a:t>Haga clic para modificar el estilo de título del patrón</a:t>
            </a:r>
            <a:endParaRPr lang="es-DO"/>
          </a:p>
        </p:txBody>
      </p:sp>
      <p:sp>
        <p:nvSpPr>
          <p:cNvPr id="3" name="2 Marcador de contenido"/>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3 Marcador de texto"/>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endParaRPr lang="es-DO">
              <a:solidFill>
                <a:prstClr val="black">
                  <a:tint val="75000"/>
                </a:prstClr>
              </a:solidFill>
            </a:endParaRPr>
          </a:p>
        </p:txBody>
      </p:sp>
      <p:sp>
        <p:nvSpPr>
          <p:cNvPr id="6" name="5 Marcador de pie de página"/>
          <p:cNvSpPr>
            <a:spLocks noGrp="1"/>
          </p:cNvSpPr>
          <p:nvPr>
            <p:ph type="ftr" sz="quarter" idx="11"/>
          </p:nvPr>
        </p:nvSpPr>
        <p:spPr/>
        <p:txBody>
          <a:bodyPr/>
          <a:lstStyle/>
          <a:p>
            <a:endParaRPr lang="es-DO">
              <a:solidFill>
                <a:prstClr val="black">
                  <a:tint val="75000"/>
                </a:prstClr>
              </a:solidFill>
            </a:endParaRPr>
          </a:p>
        </p:txBody>
      </p:sp>
      <p:sp>
        <p:nvSpPr>
          <p:cNvPr id="7" name="6 Marcador de número de diapositiva"/>
          <p:cNvSpPr>
            <a:spLocks noGrp="1"/>
          </p:cNvSpPr>
          <p:nvPr>
            <p:ph type="sldNum" sz="quarter" idx="12"/>
          </p:nvPr>
        </p:nvSpPr>
        <p:spPr/>
        <p:txBody>
          <a:bodyPr/>
          <a:lstStyle/>
          <a:p>
            <a:fld id="{26184A24-1BF1-4B24-8032-96A12A489844}" type="slidenum">
              <a:rPr lang="es-DO" smtClean="0">
                <a:solidFill>
                  <a:prstClr val="black">
                    <a:tint val="75000"/>
                  </a:prstClr>
                </a:solidFill>
              </a:rPr>
              <a:pPr/>
              <a:t>‹Nº›</a:t>
            </a:fld>
            <a:endParaRPr lang="es-DO">
              <a:solidFill>
                <a:prstClr val="black">
                  <a:tint val="75000"/>
                </a:prstClr>
              </a:solidFill>
            </a:endParaRPr>
          </a:p>
        </p:txBody>
      </p:sp>
    </p:spTree>
    <p:extLst>
      <p:ext uri="{BB962C8B-B14F-4D97-AF65-F5344CB8AC3E}">
        <p14:creationId xmlns:p14="http://schemas.microsoft.com/office/powerpoint/2010/main" val="2519962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D698E3-F4D1-47BF-9A4E-1A30983C1171}" type="datetimeFigureOut">
              <a:rPr lang="es-419" smtClean="0">
                <a:solidFill>
                  <a:srgbClr val="17406D"/>
                </a:solidFill>
              </a:rPr>
              <a:pPr/>
              <a:t>7/11/2023</a:t>
            </a:fld>
            <a:endParaRPr lang="es-419">
              <a:solidFill>
                <a:srgbClr val="17406D"/>
              </a:solidFill>
            </a:endParaRPr>
          </a:p>
        </p:txBody>
      </p:sp>
      <p:sp>
        <p:nvSpPr>
          <p:cNvPr id="5" name="Footer Placeholder 4"/>
          <p:cNvSpPr>
            <a:spLocks noGrp="1"/>
          </p:cNvSpPr>
          <p:nvPr>
            <p:ph type="ftr" sz="quarter" idx="11"/>
          </p:nvPr>
        </p:nvSpPr>
        <p:spPr/>
        <p:txBody>
          <a:bodyPr/>
          <a:lstStyle/>
          <a:p>
            <a:endParaRPr lang="es-419">
              <a:solidFill>
                <a:srgbClr val="17406D"/>
              </a:solidFill>
            </a:endParaRPr>
          </a:p>
        </p:txBody>
      </p:sp>
      <p:sp>
        <p:nvSpPr>
          <p:cNvPr id="6" name="Slide Number Placeholder 5"/>
          <p:cNvSpPr>
            <a:spLocks noGrp="1"/>
          </p:cNvSpPr>
          <p:nvPr>
            <p:ph type="sldNum" sz="quarter" idx="12"/>
          </p:nvPr>
        </p:nvSpPr>
        <p:spPr/>
        <p:txBody>
          <a:bodyPr/>
          <a:lstStyle/>
          <a:p>
            <a:fld id="{EDA8B17B-946B-41D3-B4E1-96B8A676A116}" type="slidenum">
              <a:rPr lang="es-419" smtClean="0">
                <a:solidFill>
                  <a:srgbClr val="17406D"/>
                </a:solidFill>
              </a:rPr>
              <a:pPr/>
              <a:t>‹Nº›</a:t>
            </a:fld>
            <a:endParaRPr lang="es-419">
              <a:solidFill>
                <a:srgbClr val="17406D"/>
              </a:solidFill>
            </a:endParaRPr>
          </a:p>
        </p:txBody>
      </p:sp>
    </p:spTree>
    <p:extLst>
      <p:ext uri="{BB962C8B-B14F-4D97-AF65-F5344CB8AC3E}">
        <p14:creationId xmlns:p14="http://schemas.microsoft.com/office/powerpoint/2010/main" val="3051386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2389717" y="4800600"/>
            <a:ext cx="7315200" cy="566738"/>
          </a:xfrm>
        </p:spPr>
        <p:txBody>
          <a:bodyPr anchor="b"/>
          <a:lstStyle>
            <a:lvl1pPr algn="l">
              <a:defRPr sz="2000" b="1"/>
            </a:lvl1pPr>
          </a:lstStyle>
          <a:p>
            <a:r>
              <a:rPr lang="es-ES"/>
              <a:t>Haga clic para modificar el estilo de título del patrón</a:t>
            </a:r>
            <a:endParaRPr lang="es-DO"/>
          </a:p>
        </p:txBody>
      </p:sp>
      <p:sp>
        <p:nvSpPr>
          <p:cNvPr id="3" name="2 Marcador de posición de imagen"/>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DO"/>
          </a:p>
        </p:txBody>
      </p:sp>
      <p:sp>
        <p:nvSpPr>
          <p:cNvPr id="4" name="3 Marcador de texto"/>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endParaRPr lang="es-DO">
              <a:solidFill>
                <a:prstClr val="black">
                  <a:tint val="75000"/>
                </a:prstClr>
              </a:solidFill>
            </a:endParaRPr>
          </a:p>
        </p:txBody>
      </p:sp>
      <p:sp>
        <p:nvSpPr>
          <p:cNvPr id="6" name="5 Marcador de pie de página"/>
          <p:cNvSpPr>
            <a:spLocks noGrp="1"/>
          </p:cNvSpPr>
          <p:nvPr>
            <p:ph type="ftr" sz="quarter" idx="11"/>
          </p:nvPr>
        </p:nvSpPr>
        <p:spPr/>
        <p:txBody>
          <a:bodyPr/>
          <a:lstStyle/>
          <a:p>
            <a:endParaRPr lang="es-DO">
              <a:solidFill>
                <a:prstClr val="black">
                  <a:tint val="75000"/>
                </a:prstClr>
              </a:solidFill>
            </a:endParaRPr>
          </a:p>
        </p:txBody>
      </p:sp>
      <p:sp>
        <p:nvSpPr>
          <p:cNvPr id="7" name="6 Marcador de número de diapositiva"/>
          <p:cNvSpPr>
            <a:spLocks noGrp="1"/>
          </p:cNvSpPr>
          <p:nvPr>
            <p:ph type="sldNum" sz="quarter" idx="12"/>
          </p:nvPr>
        </p:nvSpPr>
        <p:spPr/>
        <p:txBody>
          <a:bodyPr/>
          <a:lstStyle/>
          <a:p>
            <a:fld id="{26184A24-1BF1-4B24-8032-96A12A489844}" type="slidenum">
              <a:rPr lang="es-DO" smtClean="0">
                <a:solidFill>
                  <a:prstClr val="black">
                    <a:tint val="75000"/>
                  </a:prstClr>
                </a:solidFill>
              </a:rPr>
              <a:pPr/>
              <a:t>‹Nº›</a:t>
            </a:fld>
            <a:endParaRPr lang="es-DO">
              <a:solidFill>
                <a:prstClr val="black">
                  <a:tint val="75000"/>
                </a:prstClr>
              </a:solidFill>
            </a:endParaRPr>
          </a:p>
        </p:txBody>
      </p:sp>
    </p:spTree>
    <p:extLst>
      <p:ext uri="{BB962C8B-B14F-4D97-AF65-F5344CB8AC3E}">
        <p14:creationId xmlns:p14="http://schemas.microsoft.com/office/powerpoint/2010/main" val="14673676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DO"/>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3 Marcador de fecha"/>
          <p:cNvSpPr>
            <a:spLocks noGrp="1"/>
          </p:cNvSpPr>
          <p:nvPr>
            <p:ph type="dt" sz="half" idx="10"/>
          </p:nvPr>
        </p:nvSpPr>
        <p:spPr/>
        <p:txBody>
          <a:bodyPr/>
          <a:lstStyle/>
          <a:p>
            <a:endParaRPr lang="es-DO">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DO">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26184A24-1BF1-4B24-8032-96A12A489844}" type="slidenum">
              <a:rPr lang="es-DO" smtClean="0">
                <a:solidFill>
                  <a:prstClr val="black">
                    <a:tint val="75000"/>
                  </a:prstClr>
                </a:solidFill>
              </a:rPr>
              <a:pPr/>
              <a:t>‹Nº›</a:t>
            </a:fld>
            <a:endParaRPr lang="es-DO">
              <a:solidFill>
                <a:prstClr val="black">
                  <a:tint val="75000"/>
                </a:prstClr>
              </a:solidFill>
            </a:endParaRPr>
          </a:p>
        </p:txBody>
      </p:sp>
    </p:spTree>
    <p:extLst>
      <p:ext uri="{BB962C8B-B14F-4D97-AF65-F5344CB8AC3E}">
        <p14:creationId xmlns:p14="http://schemas.microsoft.com/office/powerpoint/2010/main" val="10912063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8839200" y="274639"/>
            <a:ext cx="2743200" cy="5851525"/>
          </a:xfrm>
        </p:spPr>
        <p:txBody>
          <a:bodyPr vert="eaVert"/>
          <a:lstStyle/>
          <a:p>
            <a:r>
              <a:rPr lang="es-ES"/>
              <a:t>Haga clic para modificar el estilo de título del patrón</a:t>
            </a:r>
            <a:endParaRPr lang="es-DO"/>
          </a:p>
        </p:txBody>
      </p:sp>
      <p:sp>
        <p:nvSpPr>
          <p:cNvPr id="3" name="2 Marcador de texto vertical"/>
          <p:cNvSpPr>
            <a:spLocks noGrp="1"/>
          </p:cNvSpPr>
          <p:nvPr>
            <p:ph type="body" orient="vert" idx="1"/>
          </p:nvPr>
        </p:nvSpPr>
        <p:spPr>
          <a:xfrm>
            <a:off x="609600" y="274639"/>
            <a:ext cx="80264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3 Marcador de fecha"/>
          <p:cNvSpPr>
            <a:spLocks noGrp="1"/>
          </p:cNvSpPr>
          <p:nvPr>
            <p:ph type="dt" sz="half" idx="10"/>
          </p:nvPr>
        </p:nvSpPr>
        <p:spPr/>
        <p:txBody>
          <a:bodyPr/>
          <a:lstStyle/>
          <a:p>
            <a:endParaRPr lang="es-DO">
              <a:solidFill>
                <a:prstClr val="black">
                  <a:tint val="75000"/>
                </a:prstClr>
              </a:solidFill>
            </a:endParaRPr>
          </a:p>
        </p:txBody>
      </p:sp>
      <p:sp>
        <p:nvSpPr>
          <p:cNvPr id="5" name="4 Marcador de pie de página"/>
          <p:cNvSpPr>
            <a:spLocks noGrp="1"/>
          </p:cNvSpPr>
          <p:nvPr>
            <p:ph type="ftr" sz="quarter" idx="11"/>
          </p:nvPr>
        </p:nvSpPr>
        <p:spPr/>
        <p:txBody>
          <a:bodyPr/>
          <a:lstStyle/>
          <a:p>
            <a:endParaRPr lang="es-DO">
              <a:solidFill>
                <a:prstClr val="black">
                  <a:tint val="75000"/>
                </a:prstClr>
              </a:solidFill>
            </a:endParaRPr>
          </a:p>
        </p:txBody>
      </p:sp>
      <p:sp>
        <p:nvSpPr>
          <p:cNvPr id="6" name="5 Marcador de número de diapositiva"/>
          <p:cNvSpPr>
            <a:spLocks noGrp="1"/>
          </p:cNvSpPr>
          <p:nvPr>
            <p:ph type="sldNum" sz="quarter" idx="12"/>
          </p:nvPr>
        </p:nvSpPr>
        <p:spPr/>
        <p:txBody>
          <a:bodyPr/>
          <a:lstStyle/>
          <a:p>
            <a:fld id="{26184A24-1BF1-4B24-8032-96A12A489844}" type="slidenum">
              <a:rPr lang="es-DO" smtClean="0">
                <a:solidFill>
                  <a:prstClr val="black">
                    <a:tint val="75000"/>
                  </a:prstClr>
                </a:solidFill>
              </a:rPr>
              <a:pPr/>
              <a:t>‹Nº›</a:t>
            </a:fld>
            <a:endParaRPr lang="es-DO">
              <a:solidFill>
                <a:prstClr val="black">
                  <a:tint val="75000"/>
                </a:prstClr>
              </a:solidFill>
            </a:endParaRPr>
          </a:p>
        </p:txBody>
      </p:sp>
    </p:spTree>
    <p:extLst>
      <p:ext uri="{BB962C8B-B14F-4D97-AF65-F5344CB8AC3E}">
        <p14:creationId xmlns:p14="http://schemas.microsoft.com/office/powerpoint/2010/main" val="1288843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DD698E3-F4D1-47BF-9A4E-1A30983C1171}" type="datetimeFigureOut">
              <a:rPr lang="es-419" smtClean="0">
                <a:solidFill>
                  <a:srgbClr val="17406D"/>
                </a:solidFill>
              </a:rPr>
              <a:pPr/>
              <a:t>7/11/2023</a:t>
            </a:fld>
            <a:endParaRPr lang="es-419">
              <a:solidFill>
                <a:srgbClr val="17406D"/>
              </a:solidFill>
            </a:endParaRP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419">
              <a:solidFill>
                <a:srgbClr val="17406D"/>
              </a:solidFill>
            </a:endParaRP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EDA8B17B-946B-41D3-B4E1-96B8A676A116}" type="slidenum">
              <a:rPr lang="es-419" smtClean="0">
                <a:solidFill>
                  <a:srgbClr val="17406D"/>
                </a:solidFill>
              </a:rPr>
              <a:pPr/>
              <a:t>‹Nº›</a:t>
            </a:fld>
            <a:endParaRPr lang="es-419">
              <a:solidFill>
                <a:srgbClr val="17406D"/>
              </a:solidFill>
            </a:endParaRP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723358881"/>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D698E3-F4D1-47BF-9A4E-1A30983C1171}" type="datetimeFigureOut">
              <a:rPr lang="es-419" smtClean="0">
                <a:solidFill>
                  <a:srgbClr val="17406D"/>
                </a:solidFill>
              </a:rPr>
              <a:pPr/>
              <a:t>7/11/2023</a:t>
            </a:fld>
            <a:endParaRPr lang="es-419">
              <a:solidFill>
                <a:srgbClr val="17406D"/>
              </a:solidFill>
            </a:endParaRPr>
          </a:p>
        </p:txBody>
      </p:sp>
      <p:sp>
        <p:nvSpPr>
          <p:cNvPr id="5" name="Footer Placeholder 4"/>
          <p:cNvSpPr>
            <a:spLocks noGrp="1"/>
          </p:cNvSpPr>
          <p:nvPr>
            <p:ph type="ftr" sz="quarter" idx="11"/>
          </p:nvPr>
        </p:nvSpPr>
        <p:spPr/>
        <p:txBody>
          <a:bodyPr/>
          <a:lstStyle/>
          <a:p>
            <a:endParaRPr lang="es-419">
              <a:solidFill>
                <a:srgbClr val="17406D"/>
              </a:solidFill>
            </a:endParaRPr>
          </a:p>
        </p:txBody>
      </p:sp>
      <p:sp>
        <p:nvSpPr>
          <p:cNvPr id="6" name="Slide Number Placeholder 5"/>
          <p:cNvSpPr>
            <a:spLocks noGrp="1"/>
          </p:cNvSpPr>
          <p:nvPr>
            <p:ph type="sldNum" sz="quarter" idx="12"/>
          </p:nvPr>
        </p:nvSpPr>
        <p:spPr/>
        <p:txBody>
          <a:bodyPr/>
          <a:lstStyle/>
          <a:p>
            <a:fld id="{EDA8B17B-946B-41D3-B4E1-96B8A676A116}" type="slidenum">
              <a:rPr lang="es-419" smtClean="0">
                <a:solidFill>
                  <a:srgbClr val="17406D"/>
                </a:solidFill>
              </a:rPr>
              <a:pPr/>
              <a:t>‹Nº›</a:t>
            </a:fld>
            <a:endParaRPr lang="es-419">
              <a:solidFill>
                <a:srgbClr val="17406D"/>
              </a:solidFill>
            </a:endParaRPr>
          </a:p>
        </p:txBody>
      </p:sp>
    </p:spTree>
    <p:extLst>
      <p:ext uri="{BB962C8B-B14F-4D97-AF65-F5344CB8AC3E}">
        <p14:creationId xmlns:p14="http://schemas.microsoft.com/office/powerpoint/2010/main" val="24322690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DD698E3-F4D1-47BF-9A4E-1A30983C1171}" type="datetimeFigureOut">
              <a:rPr lang="es-419" smtClean="0">
                <a:solidFill>
                  <a:srgbClr val="DBEFF9"/>
                </a:solidFill>
              </a:rPr>
              <a:pPr/>
              <a:t>7/11/2023</a:t>
            </a:fld>
            <a:endParaRPr lang="es-419">
              <a:solidFill>
                <a:srgbClr val="DBEFF9"/>
              </a:solidFill>
            </a:endParaRP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419">
              <a:solidFill>
                <a:srgbClr val="DBEFF9"/>
              </a:solidFill>
            </a:endParaRP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EDA8B17B-946B-41D3-B4E1-96B8A676A116}" type="slidenum">
              <a:rPr lang="es-419" smtClean="0">
                <a:solidFill>
                  <a:srgbClr val="DBEFF9"/>
                </a:solidFill>
              </a:rPr>
              <a:pPr/>
              <a:t>‹Nº›</a:t>
            </a:fld>
            <a:endParaRPr lang="es-419">
              <a:solidFill>
                <a:srgbClr val="DBEFF9"/>
              </a:solidFill>
            </a:endParaRP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422359224"/>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DD698E3-F4D1-47BF-9A4E-1A30983C1171}" type="datetimeFigureOut">
              <a:rPr lang="es-419" smtClean="0">
                <a:solidFill>
                  <a:srgbClr val="17406D"/>
                </a:solidFill>
              </a:rPr>
              <a:pPr/>
              <a:t>7/11/2023</a:t>
            </a:fld>
            <a:endParaRPr lang="es-419">
              <a:solidFill>
                <a:srgbClr val="17406D"/>
              </a:solidFill>
            </a:endParaRPr>
          </a:p>
        </p:txBody>
      </p:sp>
      <p:sp>
        <p:nvSpPr>
          <p:cNvPr id="6" name="Footer Placeholder 5"/>
          <p:cNvSpPr>
            <a:spLocks noGrp="1"/>
          </p:cNvSpPr>
          <p:nvPr>
            <p:ph type="ftr" sz="quarter" idx="11"/>
          </p:nvPr>
        </p:nvSpPr>
        <p:spPr/>
        <p:txBody>
          <a:bodyPr/>
          <a:lstStyle/>
          <a:p>
            <a:endParaRPr lang="es-419">
              <a:solidFill>
                <a:srgbClr val="17406D"/>
              </a:solidFill>
            </a:endParaRPr>
          </a:p>
        </p:txBody>
      </p:sp>
      <p:sp>
        <p:nvSpPr>
          <p:cNvPr id="7" name="Slide Number Placeholder 6"/>
          <p:cNvSpPr>
            <a:spLocks noGrp="1"/>
          </p:cNvSpPr>
          <p:nvPr>
            <p:ph type="sldNum" sz="quarter" idx="12"/>
          </p:nvPr>
        </p:nvSpPr>
        <p:spPr/>
        <p:txBody>
          <a:bodyPr/>
          <a:lstStyle/>
          <a:p>
            <a:fld id="{EDA8B17B-946B-41D3-B4E1-96B8A676A116}" type="slidenum">
              <a:rPr lang="es-419" smtClean="0">
                <a:solidFill>
                  <a:srgbClr val="17406D"/>
                </a:solidFill>
              </a:rPr>
              <a:pPr/>
              <a:t>‹Nº›</a:t>
            </a:fld>
            <a:endParaRPr lang="es-419">
              <a:solidFill>
                <a:srgbClr val="17406D"/>
              </a:solidFill>
            </a:endParaRPr>
          </a:p>
        </p:txBody>
      </p:sp>
    </p:spTree>
    <p:extLst>
      <p:ext uri="{BB962C8B-B14F-4D97-AF65-F5344CB8AC3E}">
        <p14:creationId xmlns:p14="http://schemas.microsoft.com/office/powerpoint/2010/main" val="15575408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DD698E3-F4D1-47BF-9A4E-1A30983C1171}" type="datetimeFigureOut">
              <a:rPr lang="es-419" smtClean="0">
                <a:solidFill>
                  <a:srgbClr val="17406D"/>
                </a:solidFill>
              </a:rPr>
              <a:pPr/>
              <a:t>7/11/2023</a:t>
            </a:fld>
            <a:endParaRPr lang="es-419">
              <a:solidFill>
                <a:srgbClr val="17406D"/>
              </a:solidFill>
            </a:endParaRPr>
          </a:p>
        </p:txBody>
      </p:sp>
      <p:sp>
        <p:nvSpPr>
          <p:cNvPr id="8" name="Footer Placeholder 7"/>
          <p:cNvSpPr>
            <a:spLocks noGrp="1"/>
          </p:cNvSpPr>
          <p:nvPr>
            <p:ph type="ftr" sz="quarter" idx="11"/>
          </p:nvPr>
        </p:nvSpPr>
        <p:spPr/>
        <p:txBody>
          <a:bodyPr/>
          <a:lstStyle/>
          <a:p>
            <a:endParaRPr lang="es-419">
              <a:solidFill>
                <a:srgbClr val="17406D"/>
              </a:solidFill>
            </a:endParaRPr>
          </a:p>
        </p:txBody>
      </p:sp>
      <p:sp>
        <p:nvSpPr>
          <p:cNvPr id="9" name="Slide Number Placeholder 8"/>
          <p:cNvSpPr>
            <a:spLocks noGrp="1"/>
          </p:cNvSpPr>
          <p:nvPr>
            <p:ph type="sldNum" sz="quarter" idx="12"/>
          </p:nvPr>
        </p:nvSpPr>
        <p:spPr/>
        <p:txBody>
          <a:bodyPr/>
          <a:lstStyle/>
          <a:p>
            <a:fld id="{EDA8B17B-946B-41D3-B4E1-96B8A676A116}" type="slidenum">
              <a:rPr lang="es-419" smtClean="0">
                <a:solidFill>
                  <a:srgbClr val="17406D"/>
                </a:solidFill>
              </a:rPr>
              <a:pPr/>
              <a:t>‹Nº›</a:t>
            </a:fld>
            <a:endParaRPr lang="es-419">
              <a:solidFill>
                <a:srgbClr val="17406D"/>
              </a:solidFill>
            </a:endParaRPr>
          </a:p>
        </p:txBody>
      </p:sp>
    </p:spTree>
    <p:extLst>
      <p:ext uri="{BB962C8B-B14F-4D97-AF65-F5344CB8AC3E}">
        <p14:creationId xmlns:p14="http://schemas.microsoft.com/office/powerpoint/2010/main" val="34232586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DD698E3-F4D1-47BF-9A4E-1A30983C1171}" type="datetimeFigureOut">
              <a:rPr lang="es-419" smtClean="0">
                <a:solidFill>
                  <a:srgbClr val="17406D"/>
                </a:solidFill>
              </a:rPr>
              <a:pPr/>
              <a:t>7/11/2023</a:t>
            </a:fld>
            <a:endParaRPr lang="es-419">
              <a:solidFill>
                <a:srgbClr val="17406D"/>
              </a:solidFill>
            </a:endParaRPr>
          </a:p>
        </p:txBody>
      </p:sp>
      <p:sp>
        <p:nvSpPr>
          <p:cNvPr id="4" name="Footer Placeholder 3"/>
          <p:cNvSpPr>
            <a:spLocks noGrp="1"/>
          </p:cNvSpPr>
          <p:nvPr>
            <p:ph type="ftr" sz="quarter" idx="11"/>
          </p:nvPr>
        </p:nvSpPr>
        <p:spPr/>
        <p:txBody>
          <a:bodyPr/>
          <a:lstStyle/>
          <a:p>
            <a:endParaRPr lang="es-419">
              <a:solidFill>
                <a:srgbClr val="17406D"/>
              </a:solidFill>
            </a:endParaRPr>
          </a:p>
        </p:txBody>
      </p:sp>
      <p:sp>
        <p:nvSpPr>
          <p:cNvPr id="5" name="Slide Number Placeholder 4"/>
          <p:cNvSpPr>
            <a:spLocks noGrp="1"/>
          </p:cNvSpPr>
          <p:nvPr>
            <p:ph type="sldNum" sz="quarter" idx="12"/>
          </p:nvPr>
        </p:nvSpPr>
        <p:spPr/>
        <p:txBody>
          <a:bodyPr/>
          <a:lstStyle/>
          <a:p>
            <a:fld id="{EDA8B17B-946B-41D3-B4E1-96B8A676A116}" type="slidenum">
              <a:rPr lang="es-419" smtClean="0">
                <a:solidFill>
                  <a:srgbClr val="17406D"/>
                </a:solidFill>
              </a:rPr>
              <a:pPr/>
              <a:t>‹Nº›</a:t>
            </a:fld>
            <a:endParaRPr lang="es-419">
              <a:solidFill>
                <a:srgbClr val="17406D"/>
              </a:solidFill>
            </a:endParaRPr>
          </a:p>
        </p:txBody>
      </p:sp>
    </p:spTree>
    <p:extLst>
      <p:ext uri="{BB962C8B-B14F-4D97-AF65-F5344CB8AC3E}">
        <p14:creationId xmlns:p14="http://schemas.microsoft.com/office/powerpoint/2010/main" val="29991561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698E3-F4D1-47BF-9A4E-1A30983C1171}" type="datetimeFigureOut">
              <a:rPr lang="es-419" smtClean="0">
                <a:solidFill>
                  <a:srgbClr val="17406D"/>
                </a:solidFill>
              </a:rPr>
              <a:pPr/>
              <a:t>7/11/2023</a:t>
            </a:fld>
            <a:endParaRPr lang="es-419">
              <a:solidFill>
                <a:srgbClr val="17406D"/>
              </a:solidFill>
            </a:endParaRPr>
          </a:p>
        </p:txBody>
      </p:sp>
      <p:sp>
        <p:nvSpPr>
          <p:cNvPr id="3" name="Footer Placeholder 2"/>
          <p:cNvSpPr>
            <a:spLocks noGrp="1"/>
          </p:cNvSpPr>
          <p:nvPr>
            <p:ph type="ftr" sz="quarter" idx="11"/>
          </p:nvPr>
        </p:nvSpPr>
        <p:spPr/>
        <p:txBody>
          <a:bodyPr/>
          <a:lstStyle/>
          <a:p>
            <a:endParaRPr lang="es-419">
              <a:solidFill>
                <a:srgbClr val="17406D"/>
              </a:solidFill>
            </a:endParaRPr>
          </a:p>
        </p:txBody>
      </p:sp>
      <p:sp>
        <p:nvSpPr>
          <p:cNvPr id="4" name="Slide Number Placeholder 3"/>
          <p:cNvSpPr>
            <a:spLocks noGrp="1"/>
          </p:cNvSpPr>
          <p:nvPr>
            <p:ph type="sldNum" sz="quarter" idx="12"/>
          </p:nvPr>
        </p:nvSpPr>
        <p:spPr/>
        <p:txBody>
          <a:bodyPr/>
          <a:lstStyle/>
          <a:p>
            <a:fld id="{EDA8B17B-946B-41D3-B4E1-96B8A676A116}" type="slidenum">
              <a:rPr lang="es-419" smtClean="0">
                <a:solidFill>
                  <a:srgbClr val="17406D"/>
                </a:solidFill>
              </a:rPr>
              <a:pPr/>
              <a:t>‹Nº›</a:t>
            </a:fld>
            <a:endParaRPr lang="es-419">
              <a:solidFill>
                <a:srgbClr val="17406D"/>
              </a:solidFill>
            </a:endParaRPr>
          </a:p>
        </p:txBody>
      </p:sp>
    </p:spTree>
    <p:extLst>
      <p:ext uri="{BB962C8B-B14F-4D97-AF65-F5344CB8AC3E}">
        <p14:creationId xmlns:p14="http://schemas.microsoft.com/office/powerpoint/2010/main" val="1629445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2DD698E3-F4D1-47BF-9A4E-1A30983C1171}" type="datetimeFigureOut">
              <a:rPr lang="es-419" smtClean="0">
                <a:solidFill>
                  <a:srgbClr val="DBEFF9"/>
                </a:solidFill>
              </a:rPr>
              <a:pPr/>
              <a:t>7/11/2023</a:t>
            </a:fld>
            <a:endParaRPr lang="es-419">
              <a:solidFill>
                <a:srgbClr val="DBEFF9"/>
              </a:solidFill>
            </a:endParaRP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419">
              <a:solidFill>
                <a:srgbClr val="DBEFF9"/>
              </a:solidFill>
            </a:endParaRP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EDA8B17B-946B-41D3-B4E1-96B8A676A116}" type="slidenum">
              <a:rPr lang="es-419" smtClean="0">
                <a:solidFill>
                  <a:srgbClr val="DBEFF9"/>
                </a:solidFill>
              </a:rPr>
              <a:pPr/>
              <a:t>‹Nº›</a:t>
            </a:fld>
            <a:endParaRPr lang="es-419">
              <a:solidFill>
                <a:srgbClr val="DBEFF9"/>
              </a:solidFill>
            </a:endParaRP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549854835"/>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DD698E3-F4D1-47BF-9A4E-1A30983C1171}" type="datetimeFigureOut">
              <a:rPr lang="es-419" smtClean="0">
                <a:solidFill>
                  <a:srgbClr val="17406D"/>
                </a:solidFill>
              </a:rPr>
              <a:pPr/>
              <a:t>7/11/2023</a:t>
            </a:fld>
            <a:endParaRPr lang="es-419">
              <a:solidFill>
                <a:srgbClr val="17406D"/>
              </a:solidFill>
            </a:endParaRP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419">
              <a:solidFill>
                <a:srgbClr val="17406D"/>
              </a:solidFill>
            </a:endParaRP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DA8B17B-946B-41D3-B4E1-96B8A676A116}" type="slidenum">
              <a:rPr lang="es-419" smtClean="0">
                <a:solidFill>
                  <a:srgbClr val="17406D"/>
                </a:solidFill>
              </a:rPr>
              <a:pPr/>
              <a:t>‹Nº›</a:t>
            </a:fld>
            <a:endParaRPr lang="es-419">
              <a:solidFill>
                <a:srgbClr val="17406D"/>
              </a:solidFill>
            </a:endParaRP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63417152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DD698E3-F4D1-47BF-9A4E-1A30983C1171}" type="datetimeFigureOut">
              <a:rPr lang="es-419" smtClean="0">
                <a:solidFill>
                  <a:srgbClr val="17406D"/>
                </a:solidFill>
              </a:rPr>
              <a:pPr/>
              <a:t>7/11/2023</a:t>
            </a:fld>
            <a:endParaRPr lang="es-419">
              <a:solidFill>
                <a:srgbClr val="17406D"/>
              </a:solidFill>
            </a:endParaRP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419">
              <a:solidFill>
                <a:srgbClr val="17406D"/>
              </a:solidFill>
            </a:endParaRP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DA8B17B-946B-41D3-B4E1-96B8A676A116}" type="slidenum">
              <a:rPr lang="es-419" smtClean="0">
                <a:solidFill>
                  <a:srgbClr val="17406D"/>
                </a:solidFill>
              </a:rPr>
              <a:pPr/>
              <a:t>‹Nº›</a:t>
            </a:fld>
            <a:endParaRPr lang="es-419">
              <a:solidFill>
                <a:srgbClr val="17406D"/>
              </a:solidFill>
            </a:endParaRP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241785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D698E3-F4D1-47BF-9A4E-1A30983C1171}" type="datetimeFigureOut">
              <a:rPr lang="es-419" smtClean="0">
                <a:solidFill>
                  <a:srgbClr val="17406D"/>
                </a:solidFill>
              </a:rPr>
              <a:pPr/>
              <a:t>7/11/2023</a:t>
            </a:fld>
            <a:endParaRPr lang="es-419">
              <a:solidFill>
                <a:srgbClr val="17406D"/>
              </a:solidFill>
            </a:endParaRPr>
          </a:p>
        </p:txBody>
      </p:sp>
      <p:sp>
        <p:nvSpPr>
          <p:cNvPr id="5" name="Footer Placeholder 4"/>
          <p:cNvSpPr>
            <a:spLocks noGrp="1"/>
          </p:cNvSpPr>
          <p:nvPr>
            <p:ph type="ftr" sz="quarter" idx="11"/>
          </p:nvPr>
        </p:nvSpPr>
        <p:spPr/>
        <p:txBody>
          <a:bodyPr/>
          <a:lstStyle/>
          <a:p>
            <a:endParaRPr lang="es-419">
              <a:solidFill>
                <a:srgbClr val="17406D"/>
              </a:solidFill>
            </a:endParaRPr>
          </a:p>
        </p:txBody>
      </p:sp>
      <p:sp>
        <p:nvSpPr>
          <p:cNvPr id="6" name="Slide Number Placeholder 5"/>
          <p:cNvSpPr>
            <a:spLocks noGrp="1"/>
          </p:cNvSpPr>
          <p:nvPr>
            <p:ph type="sldNum" sz="quarter" idx="12"/>
          </p:nvPr>
        </p:nvSpPr>
        <p:spPr/>
        <p:txBody>
          <a:bodyPr/>
          <a:lstStyle/>
          <a:p>
            <a:fld id="{EDA8B17B-946B-41D3-B4E1-96B8A676A116}" type="slidenum">
              <a:rPr lang="es-419" smtClean="0">
                <a:solidFill>
                  <a:srgbClr val="17406D"/>
                </a:solidFill>
              </a:rPr>
              <a:pPr/>
              <a:t>‹Nº›</a:t>
            </a:fld>
            <a:endParaRPr lang="es-419">
              <a:solidFill>
                <a:srgbClr val="17406D"/>
              </a:solidFill>
            </a:endParaRPr>
          </a:p>
        </p:txBody>
      </p:sp>
    </p:spTree>
    <p:extLst>
      <p:ext uri="{BB962C8B-B14F-4D97-AF65-F5344CB8AC3E}">
        <p14:creationId xmlns:p14="http://schemas.microsoft.com/office/powerpoint/2010/main" val="41290767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D698E3-F4D1-47BF-9A4E-1A30983C1171}" type="datetimeFigureOut">
              <a:rPr lang="es-419" smtClean="0">
                <a:solidFill>
                  <a:srgbClr val="17406D"/>
                </a:solidFill>
              </a:rPr>
              <a:pPr/>
              <a:t>7/11/2023</a:t>
            </a:fld>
            <a:endParaRPr lang="es-419">
              <a:solidFill>
                <a:srgbClr val="17406D"/>
              </a:solidFill>
            </a:endParaRPr>
          </a:p>
        </p:txBody>
      </p:sp>
      <p:sp>
        <p:nvSpPr>
          <p:cNvPr id="5" name="Footer Placeholder 4"/>
          <p:cNvSpPr>
            <a:spLocks noGrp="1"/>
          </p:cNvSpPr>
          <p:nvPr>
            <p:ph type="ftr" sz="quarter" idx="11"/>
          </p:nvPr>
        </p:nvSpPr>
        <p:spPr/>
        <p:txBody>
          <a:bodyPr/>
          <a:lstStyle/>
          <a:p>
            <a:endParaRPr lang="es-419">
              <a:solidFill>
                <a:srgbClr val="17406D"/>
              </a:solidFill>
            </a:endParaRPr>
          </a:p>
        </p:txBody>
      </p:sp>
      <p:sp>
        <p:nvSpPr>
          <p:cNvPr id="6" name="Slide Number Placeholder 5"/>
          <p:cNvSpPr>
            <a:spLocks noGrp="1"/>
          </p:cNvSpPr>
          <p:nvPr>
            <p:ph type="sldNum" sz="quarter" idx="12"/>
          </p:nvPr>
        </p:nvSpPr>
        <p:spPr/>
        <p:txBody>
          <a:bodyPr/>
          <a:lstStyle/>
          <a:p>
            <a:fld id="{EDA8B17B-946B-41D3-B4E1-96B8A676A116}" type="slidenum">
              <a:rPr lang="es-419" smtClean="0">
                <a:solidFill>
                  <a:srgbClr val="17406D"/>
                </a:solidFill>
              </a:rPr>
              <a:pPr/>
              <a:t>‹Nº›</a:t>
            </a:fld>
            <a:endParaRPr lang="es-419">
              <a:solidFill>
                <a:srgbClr val="17406D"/>
              </a:solidFill>
            </a:endParaRPr>
          </a:p>
        </p:txBody>
      </p:sp>
    </p:spTree>
    <p:extLst>
      <p:ext uri="{BB962C8B-B14F-4D97-AF65-F5344CB8AC3E}">
        <p14:creationId xmlns:p14="http://schemas.microsoft.com/office/powerpoint/2010/main" val="2076256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DD698E3-F4D1-47BF-9A4E-1A30983C1171}" type="datetimeFigureOut">
              <a:rPr lang="es-419" smtClean="0">
                <a:solidFill>
                  <a:srgbClr val="17406D"/>
                </a:solidFill>
              </a:rPr>
              <a:pPr/>
              <a:t>7/11/2023</a:t>
            </a:fld>
            <a:endParaRPr lang="es-419">
              <a:solidFill>
                <a:srgbClr val="17406D"/>
              </a:solidFill>
            </a:endParaRPr>
          </a:p>
        </p:txBody>
      </p:sp>
      <p:sp>
        <p:nvSpPr>
          <p:cNvPr id="6" name="Footer Placeholder 5"/>
          <p:cNvSpPr>
            <a:spLocks noGrp="1"/>
          </p:cNvSpPr>
          <p:nvPr>
            <p:ph type="ftr" sz="quarter" idx="11"/>
          </p:nvPr>
        </p:nvSpPr>
        <p:spPr/>
        <p:txBody>
          <a:bodyPr/>
          <a:lstStyle/>
          <a:p>
            <a:endParaRPr lang="es-419">
              <a:solidFill>
                <a:srgbClr val="17406D"/>
              </a:solidFill>
            </a:endParaRPr>
          </a:p>
        </p:txBody>
      </p:sp>
      <p:sp>
        <p:nvSpPr>
          <p:cNvPr id="7" name="Slide Number Placeholder 6"/>
          <p:cNvSpPr>
            <a:spLocks noGrp="1"/>
          </p:cNvSpPr>
          <p:nvPr>
            <p:ph type="sldNum" sz="quarter" idx="12"/>
          </p:nvPr>
        </p:nvSpPr>
        <p:spPr/>
        <p:txBody>
          <a:bodyPr/>
          <a:lstStyle/>
          <a:p>
            <a:fld id="{EDA8B17B-946B-41D3-B4E1-96B8A676A116}" type="slidenum">
              <a:rPr lang="es-419" smtClean="0">
                <a:solidFill>
                  <a:srgbClr val="17406D"/>
                </a:solidFill>
              </a:rPr>
              <a:pPr/>
              <a:t>‹Nº›</a:t>
            </a:fld>
            <a:endParaRPr lang="es-419">
              <a:solidFill>
                <a:srgbClr val="17406D"/>
              </a:solidFill>
            </a:endParaRPr>
          </a:p>
        </p:txBody>
      </p:sp>
    </p:spTree>
    <p:extLst>
      <p:ext uri="{BB962C8B-B14F-4D97-AF65-F5344CB8AC3E}">
        <p14:creationId xmlns:p14="http://schemas.microsoft.com/office/powerpoint/2010/main" val="23556009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DD698E3-F4D1-47BF-9A4E-1A30983C1171}" type="datetimeFigureOut">
              <a:rPr lang="es-419" smtClean="0">
                <a:solidFill>
                  <a:srgbClr val="17406D"/>
                </a:solidFill>
              </a:rPr>
              <a:pPr/>
              <a:t>7/11/2023</a:t>
            </a:fld>
            <a:endParaRPr lang="es-419">
              <a:solidFill>
                <a:srgbClr val="17406D"/>
              </a:solidFill>
            </a:endParaRPr>
          </a:p>
        </p:txBody>
      </p:sp>
      <p:sp>
        <p:nvSpPr>
          <p:cNvPr id="8" name="Footer Placeholder 7"/>
          <p:cNvSpPr>
            <a:spLocks noGrp="1"/>
          </p:cNvSpPr>
          <p:nvPr>
            <p:ph type="ftr" sz="quarter" idx="11"/>
          </p:nvPr>
        </p:nvSpPr>
        <p:spPr/>
        <p:txBody>
          <a:bodyPr/>
          <a:lstStyle/>
          <a:p>
            <a:endParaRPr lang="es-419">
              <a:solidFill>
                <a:srgbClr val="17406D"/>
              </a:solidFill>
            </a:endParaRPr>
          </a:p>
        </p:txBody>
      </p:sp>
      <p:sp>
        <p:nvSpPr>
          <p:cNvPr id="9" name="Slide Number Placeholder 8"/>
          <p:cNvSpPr>
            <a:spLocks noGrp="1"/>
          </p:cNvSpPr>
          <p:nvPr>
            <p:ph type="sldNum" sz="quarter" idx="12"/>
          </p:nvPr>
        </p:nvSpPr>
        <p:spPr/>
        <p:txBody>
          <a:bodyPr/>
          <a:lstStyle/>
          <a:p>
            <a:fld id="{EDA8B17B-946B-41D3-B4E1-96B8A676A116}" type="slidenum">
              <a:rPr lang="es-419" smtClean="0">
                <a:solidFill>
                  <a:srgbClr val="17406D"/>
                </a:solidFill>
              </a:rPr>
              <a:pPr/>
              <a:t>‹Nº›</a:t>
            </a:fld>
            <a:endParaRPr lang="es-419">
              <a:solidFill>
                <a:srgbClr val="17406D"/>
              </a:solidFill>
            </a:endParaRPr>
          </a:p>
        </p:txBody>
      </p:sp>
    </p:spTree>
    <p:extLst>
      <p:ext uri="{BB962C8B-B14F-4D97-AF65-F5344CB8AC3E}">
        <p14:creationId xmlns:p14="http://schemas.microsoft.com/office/powerpoint/2010/main" val="20066681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DD698E3-F4D1-47BF-9A4E-1A30983C1171}" type="datetimeFigureOut">
              <a:rPr lang="es-419" smtClean="0">
                <a:solidFill>
                  <a:srgbClr val="17406D"/>
                </a:solidFill>
              </a:rPr>
              <a:pPr/>
              <a:t>7/11/2023</a:t>
            </a:fld>
            <a:endParaRPr lang="es-419">
              <a:solidFill>
                <a:srgbClr val="17406D"/>
              </a:solidFill>
            </a:endParaRPr>
          </a:p>
        </p:txBody>
      </p:sp>
      <p:sp>
        <p:nvSpPr>
          <p:cNvPr id="4" name="Footer Placeholder 3"/>
          <p:cNvSpPr>
            <a:spLocks noGrp="1"/>
          </p:cNvSpPr>
          <p:nvPr>
            <p:ph type="ftr" sz="quarter" idx="11"/>
          </p:nvPr>
        </p:nvSpPr>
        <p:spPr/>
        <p:txBody>
          <a:bodyPr/>
          <a:lstStyle/>
          <a:p>
            <a:endParaRPr lang="es-419">
              <a:solidFill>
                <a:srgbClr val="17406D"/>
              </a:solidFill>
            </a:endParaRPr>
          </a:p>
        </p:txBody>
      </p:sp>
      <p:sp>
        <p:nvSpPr>
          <p:cNvPr id="5" name="Slide Number Placeholder 4"/>
          <p:cNvSpPr>
            <a:spLocks noGrp="1"/>
          </p:cNvSpPr>
          <p:nvPr>
            <p:ph type="sldNum" sz="quarter" idx="12"/>
          </p:nvPr>
        </p:nvSpPr>
        <p:spPr/>
        <p:txBody>
          <a:bodyPr/>
          <a:lstStyle/>
          <a:p>
            <a:fld id="{EDA8B17B-946B-41D3-B4E1-96B8A676A116}" type="slidenum">
              <a:rPr lang="es-419" smtClean="0">
                <a:solidFill>
                  <a:srgbClr val="17406D"/>
                </a:solidFill>
              </a:rPr>
              <a:pPr/>
              <a:t>‹Nº›</a:t>
            </a:fld>
            <a:endParaRPr lang="es-419">
              <a:solidFill>
                <a:srgbClr val="17406D"/>
              </a:solidFill>
            </a:endParaRPr>
          </a:p>
        </p:txBody>
      </p:sp>
    </p:spTree>
    <p:extLst>
      <p:ext uri="{BB962C8B-B14F-4D97-AF65-F5344CB8AC3E}">
        <p14:creationId xmlns:p14="http://schemas.microsoft.com/office/powerpoint/2010/main" val="2637658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D698E3-F4D1-47BF-9A4E-1A30983C1171}" type="datetimeFigureOut">
              <a:rPr lang="es-419" smtClean="0">
                <a:solidFill>
                  <a:srgbClr val="17406D"/>
                </a:solidFill>
              </a:rPr>
              <a:pPr/>
              <a:t>7/11/2023</a:t>
            </a:fld>
            <a:endParaRPr lang="es-419">
              <a:solidFill>
                <a:srgbClr val="17406D"/>
              </a:solidFill>
            </a:endParaRPr>
          </a:p>
        </p:txBody>
      </p:sp>
      <p:sp>
        <p:nvSpPr>
          <p:cNvPr id="3" name="Footer Placeholder 2"/>
          <p:cNvSpPr>
            <a:spLocks noGrp="1"/>
          </p:cNvSpPr>
          <p:nvPr>
            <p:ph type="ftr" sz="quarter" idx="11"/>
          </p:nvPr>
        </p:nvSpPr>
        <p:spPr/>
        <p:txBody>
          <a:bodyPr/>
          <a:lstStyle/>
          <a:p>
            <a:endParaRPr lang="es-419">
              <a:solidFill>
                <a:srgbClr val="17406D"/>
              </a:solidFill>
            </a:endParaRPr>
          </a:p>
        </p:txBody>
      </p:sp>
      <p:sp>
        <p:nvSpPr>
          <p:cNvPr id="4" name="Slide Number Placeholder 3"/>
          <p:cNvSpPr>
            <a:spLocks noGrp="1"/>
          </p:cNvSpPr>
          <p:nvPr>
            <p:ph type="sldNum" sz="quarter" idx="12"/>
          </p:nvPr>
        </p:nvSpPr>
        <p:spPr/>
        <p:txBody>
          <a:bodyPr/>
          <a:lstStyle/>
          <a:p>
            <a:fld id="{EDA8B17B-946B-41D3-B4E1-96B8A676A116}" type="slidenum">
              <a:rPr lang="es-419" smtClean="0">
                <a:solidFill>
                  <a:srgbClr val="17406D"/>
                </a:solidFill>
              </a:rPr>
              <a:pPr/>
              <a:t>‹Nº›</a:t>
            </a:fld>
            <a:endParaRPr lang="es-419">
              <a:solidFill>
                <a:srgbClr val="17406D"/>
              </a:solidFill>
            </a:endParaRPr>
          </a:p>
        </p:txBody>
      </p:sp>
    </p:spTree>
    <p:extLst>
      <p:ext uri="{BB962C8B-B14F-4D97-AF65-F5344CB8AC3E}">
        <p14:creationId xmlns:p14="http://schemas.microsoft.com/office/powerpoint/2010/main" val="4265243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DD698E3-F4D1-47BF-9A4E-1A30983C1171}" type="datetimeFigureOut">
              <a:rPr lang="es-419" smtClean="0">
                <a:solidFill>
                  <a:srgbClr val="17406D"/>
                </a:solidFill>
              </a:rPr>
              <a:pPr/>
              <a:t>7/11/2023</a:t>
            </a:fld>
            <a:endParaRPr lang="es-419">
              <a:solidFill>
                <a:srgbClr val="17406D"/>
              </a:solidFill>
            </a:endParaRP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419">
              <a:solidFill>
                <a:srgbClr val="17406D"/>
              </a:solidFill>
            </a:endParaRP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DA8B17B-946B-41D3-B4E1-96B8A676A116}" type="slidenum">
              <a:rPr lang="es-419" smtClean="0">
                <a:solidFill>
                  <a:srgbClr val="17406D"/>
                </a:solidFill>
              </a:rPr>
              <a:pPr/>
              <a:t>‹Nº›</a:t>
            </a:fld>
            <a:endParaRPr lang="es-419">
              <a:solidFill>
                <a:srgbClr val="17406D"/>
              </a:solidFill>
            </a:endParaRP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59276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2DD698E3-F4D1-47BF-9A4E-1A30983C1171}" type="datetimeFigureOut">
              <a:rPr lang="es-419" smtClean="0">
                <a:solidFill>
                  <a:srgbClr val="17406D"/>
                </a:solidFill>
              </a:rPr>
              <a:pPr/>
              <a:t>7/11/2023</a:t>
            </a:fld>
            <a:endParaRPr lang="es-419">
              <a:solidFill>
                <a:srgbClr val="17406D"/>
              </a:solidFill>
            </a:endParaRP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419">
              <a:solidFill>
                <a:srgbClr val="17406D"/>
              </a:solidFill>
            </a:endParaRP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EDA8B17B-946B-41D3-B4E1-96B8A676A116}" type="slidenum">
              <a:rPr lang="es-419" smtClean="0">
                <a:solidFill>
                  <a:srgbClr val="17406D"/>
                </a:solidFill>
              </a:rPr>
              <a:pPr/>
              <a:t>‹Nº›</a:t>
            </a:fld>
            <a:endParaRPr lang="es-419">
              <a:solidFill>
                <a:srgbClr val="17406D"/>
              </a:solidFill>
            </a:endParaRP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36913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DD698E3-F4D1-47BF-9A4E-1A30983C1171}" type="datetimeFigureOut">
              <a:rPr lang="es-419" smtClean="0">
                <a:solidFill>
                  <a:srgbClr val="17406D"/>
                </a:solidFill>
              </a:rPr>
              <a:pPr/>
              <a:t>7/11/2023</a:t>
            </a:fld>
            <a:endParaRPr lang="es-419">
              <a:solidFill>
                <a:srgbClr val="17406D"/>
              </a:solidFill>
            </a:endParaRP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419">
              <a:solidFill>
                <a:srgbClr val="17406D"/>
              </a:solidFill>
            </a:endParaRP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EDA8B17B-946B-41D3-B4E1-96B8A676A116}" type="slidenum">
              <a:rPr lang="es-419" smtClean="0">
                <a:solidFill>
                  <a:srgbClr val="17406D"/>
                </a:solidFill>
              </a:rPr>
              <a:pPr/>
              <a:t>‹Nº›</a:t>
            </a:fld>
            <a:endParaRPr lang="es-419">
              <a:solidFill>
                <a:srgbClr val="17406D"/>
              </a:solidFill>
            </a:endParaRP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34832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s-ES"/>
              <a:t>Haga clic para modificar el estilo de título del patrón</a:t>
            </a:r>
            <a:endParaRPr lang="es-DO"/>
          </a:p>
        </p:txBody>
      </p:sp>
      <p:sp>
        <p:nvSpPr>
          <p:cNvPr id="3" name="2 Marcador de texto"/>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DO"/>
          </a:p>
        </p:txBody>
      </p:sp>
      <p:sp>
        <p:nvSpPr>
          <p:cNvPr id="4" name="3 Marcador de fecha"/>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s-DO">
              <a:solidFill>
                <a:prstClr val="black">
                  <a:tint val="75000"/>
                </a:prstClr>
              </a:solidFill>
            </a:endParaRPr>
          </a:p>
        </p:txBody>
      </p:sp>
      <p:sp>
        <p:nvSpPr>
          <p:cNvPr id="5" name="4 Marcador de pie de página"/>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DO">
              <a:solidFill>
                <a:prstClr val="black">
                  <a:tint val="75000"/>
                </a:prstClr>
              </a:solidFill>
            </a:endParaRPr>
          </a:p>
        </p:txBody>
      </p:sp>
      <p:sp>
        <p:nvSpPr>
          <p:cNvPr id="6" name="5 Marcador de número de diapositiva"/>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184A24-1BF1-4B24-8032-96A12A489844}" type="slidenum">
              <a:rPr lang="es-DO" smtClean="0">
                <a:solidFill>
                  <a:prstClr val="black">
                    <a:tint val="75000"/>
                  </a:prstClr>
                </a:solidFill>
              </a:rPr>
              <a:pPr/>
              <a:t>‹Nº›</a:t>
            </a:fld>
            <a:endParaRPr lang="es-DO">
              <a:solidFill>
                <a:prstClr val="black">
                  <a:tint val="75000"/>
                </a:prstClr>
              </a:solidFill>
            </a:endParaRPr>
          </a:p>
        </p:txBody>
      </p:sp>
    </p:spTree>
    <p:extLst>
      <p:ext uri="{BB962C8B-B14F-4D97-AF65-F5344CB8AC3E}">
        <p14:creationId xmlns:p14="http://schemas.microsoft.com/office/powerpoint/2010/main" val="22458879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D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2DD698E3-F4D1-47BF-9A4E-1A30983C1171}" type="datetimeFigureOut">
              <a:rPr lang="es-419" smtClean="0">
                <a:solidFill>
                  <a:srgbClr val="17406D"/>
                </a:solidFill>
              </a:rPr>
              <a:pPr/>
              <a:t>7/11/2023</a:t>
            </a:fld>
            <a:endParaRPr lang="es-419">
              <a:solidFill>
                <a:srgbClr val="17406D"/>
              </a:solidFill>
            </a:endParaRP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419">
              <a:solidFill>
                <a:srgbClr val="17406D"/>
              </a:solidFill>
            </a:endParaRP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EDA8B17B-946B-41D3-B4E1-96B8A676A116}" type="slidenum">
              <a:rPr lang="es-419" smtClean="0">
                <a:solidFill>
                  <a:srgbClr val="17406D"/>
                </a:solidFill>
              </a:rPr>
              <a:pPr/>
              <a:t>‹Nº›</a:t>
            </a:fld>
            <a:endParaRPr lang="es-419">
              <a:solidFill>
                <a:srgbClr val="17406D"/>
              </a:solidFill>
            </a:endParaRP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257016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microsoft.com/es-es/dotnet/csharp/language-reference/builtin-types/struct" TargetMode="External"/><Relationship Id="rId2" Type="http://schemas.openxmlformats.org/officeDocument/2006/relationships/hyperlink" Target="https://docs.microsoft.com/es-es/dotnet/csharp/language-reference/keywords/class" TargetMode="External"/><Relationship Id="rId1" Type="http://schemas.openxmlformats.org/officeDocument/2006/relationships/slideLayout" Target="../slideLayouts/slideLayout2.xml"/><Relationship Id="rId4" Type="http://schemas.openxmlformats.org/officeDocument/2006/relationships/hyperlink" Target="https://docs.microsoft.com/es-es/dotnet/csharp/fundamentals/types/interfaces" TargetMode="Externa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docs.microsoft.com/es-es/dotnet/csharp/programming-guide/classes-and-structs/constructors" TargetMode="External"/><Relationship Id="rId2" Type="http://schemas.openxmlformats.org/officeDocument/2006/relationships/hyperlink" Target="https://docs.microsoft.com/es-es/dotnet/csharp/programming-guide/classes-and-structs/static-constructors" TargetMode="External"/><Relationship Id="rId1" Type="http://schemas.openxmlformats.org/officeDocument/2006/relationships/slideLayout" Target="../slideLayouts/slideLayout2.xml"/><Relationship Id="rId4" Type="http://schemas.openxmlformats.org/officeDocument/2006/relationships/hyperlink" Target="https://docs.microsoft.com/es-es/dotnet/csharp/programming-guide/classes-and-structs/finalizers" TargetMode="External"/></Relationships>
</file>

<file path=ppt/slides/_rels/slide31.xml.rels><?xml version="1.0" encoding="UTF-8" standalone="yes"?>
<Relationships xmlns="http://schemas.openxmlformats.org/package/2006/relationships"><Relationship Id="rId2" Type="http://schemas.openxmlformats.org/officeDocument/2006/relationships/hyperlink" Target="https://docs.microsoft.com/es-es/dotnet/csharp/language-reference/keywords/private"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docs.microsoft.com/es-es/dotnet/csharp/language-reference/keywords/internal" TargetMode="External"/><Relationship Id="rId2" Type="http://schemas.openxmlformats.org/officeDocument/2006/relationships/hyperlink" Target="https://docs.microsoft.com/es-es/dotnet/csharp/language-reference/keywords/protected" TargetMode="External"/><Relationship Id="rId1" Type="http://schemas.openxmlformats.org/officeDocument/2006/relationships/slideLayout" Target="../slideLayouts/slideLayout2.xml"/><Relationship Id="rId4" Type="http://schemas.openxmlformats.org/officeDocument/2006/relationships/hyperlink" Target="https://docs.microsoft.com/es-es/dotnet/csharp/language-reference/keywords/public"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cs.microsoft.com/es-es/search/?terms=POLIMORFISMO%20en%20c" TargetMode="External"/><Relationship Id="rId2" Type="http://schemas.openxmlformats.org/officeDocument/2006/relationships/hyperlink" Target="https://docs.microsoft.com/es-es/dotnet/csharp/fundamentals/object-oriented/polymorphism" TargetMode="External"/><Relationship Id="rId1" Type="http://schemas.openxmlformats.org/officeDocument/2006/relationships/slideLayout" Target="../slideLayouts/slideLayout2.xml"/><Relationship Id="rId4" Type="http://schemas.openxmlformats.org/officeDocument/2006/relationships/hyperlink" Target="https://docs.microsoft.com/es-e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15126" y="2297891"/>
            <a:ext cx="8361229" cy="2098226"/>
          </a:xfrm>
        </p:spPr>
        <p:txBody>
          <a:bodyPr/>
          <a:lstStyle/>
          <a:p>
            <a:r>
              <a:rPr lang="es-DO" sz="5400" dirty="0"/>
              <a:t>Conceptos y características fundamentales de la </a:t>
            </a:r>
            <a:r>
              <a:rPr lang="es-DO" sz="5400" dirty="0" err="1"/>
              <a:t>POO</a:t>
            </a:r>
            <a:endParaRPr lang="es-419" sz="5400" dirty="0"/>
          </a:p>
        </p:txBody>
      </p:sp>
      <p:sp>
        <p:nvSpPr>
          <p:cNvPr id="3" name="Subtítulo 2"/>
          <p:cNvSpPr>
            <a:spLocks noGrp="1"/>
          </p:cNvSpPr>
          <p:nvPr>
            <p:ph type="subTitle" idx="1"/>
          </p:nvPr>
        </p:nvSpPr>
        <p:spPr>
          <a:xfrm>
            <a:off x="2679905" y="4396117"/>
            <a:ext cx="6831673" cy="1086237"/>
          </a:xfrm>
        </p:spPr>
        <p:txBody>
          <a:bodyPr/>
          <a:lstStyle/>
          <a:p>
            <a:r>
              <a:rPr lang="es-419" dirty="0"/>
              <a:t>Inf-512 Programación I</a:t>
            </a:r>
          </a:p>
          <a:p>
            <a:r>
              <a:rPr lang="es-419" b="1" dirty="0"/>
              <a:t>Unidad 2</a:t>
            </a:r>
          </a:p>
        </p:txBody>
      </p:sp>
    </p:spTree>
    <p:extLst>
      <p:ext uri="{BB962C8B-B14F-4D97-AF65-F5344CB8AC3E}">
        <p14:creationId xmlns:p14="http://schemas.microsoft.com/office/powerpoint/2010/main" val="3227748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Polimorfismo estático</a:t>
            </a:r>
          </a:p>
        </p:txBody>
      </p:sp>
      <p:sp>
        <p:nvSpPr>
          <p:cNvPr id="3" name="Marcador de contenido 2"/>
          <p:cNvSpPr>
            <a:spLocks noGrp="1"/>
          </p:cNvSpPr>
          <p:nvPr>
            <p:ph idx="1"/>
          </p:nvPr>
        </p:nvSpPr>
        <p:spPr>
          <a:xfrm>
            <a:off x="1371599" y="1767016"/>
            <a:ext cx="10543735" cy="3581400"/>
          </a:xfrm>
        </p:spPr>
        <p:txBody>
          <a:bodyPr vert="horz" lIns="91440" tIns="45720" rIns="91440" bIns="45720" rtlCol="0">
            <a:normAutofit/>
          </a:bodyPr>
          <a:lstStyle/>
          <a:p>
            <a:pPr marL="530225" lvl="1" indent="-530225" algn="just">
              <a:buFont typeface="Wingdings" panose="05000000000000000000" pitchFamily="2" charset="2"/>
              <a:buChar char="q"/>
            </a:pPr>
            <a:r>
              <a:rPr lang="es-ES" sz="2800" i="1" dirty="0"/>
              <a:t>Lo único que se toma en cuenta son los nombres de los métodos y sus listas de parámetros, esto es, la firma de los métodos. </a:t>
            </a:r>
          </a:p>
          <a:p>
            <a:pPr marL="0" lvl="1" indent="0" algn="just">
              <a:buNone/>
            </a:pPr>
            <a:endParaRPr lang="es-419" sz="2800" i="1" dirty="0"/>
          </a:p>
          <a:p>
            <a:pPr marL="457200" indent="-457200" algn="just">
              <a:spcBef>
                <a:spcPct val="20000"/>
              </a:spcBef>
              <a:buFont typeface="Wingdings" panose="05000000000000000000" pitchFamily="2" charset="2"/>
              <a:buChar char="q"/>
            </a:pPr>
            <a:r>
              <a:rPr lang="es-ES" sz="2800" i="1" dirty="0"/>
              <a:t>Cuando se encuentra una llamada a un método sobrecargado, simplemente se ejecuta la versión del método cuyos parámetros coincidan con los argumentos utilizados en la llamada</a:t>
            </a:r>
            <a:endParaRPr lang="es-DO" sz="2800" i="1" dirty="0"/>
          </a:p>
          <a:p>
            <a:pPr marL="457200" indent="-457200" algn="just">
              <a:spcBef>
                <a:spcPct val="20000"/>
              </a:spcBef>
              <a:buFont typeface="Wingdings" panose="05000000000000000000" pitchFamily="2" charset="2"/>
              <a:buChar char="q"/>
            </a:pPr>
            <a:endParaRPr lang="es-DO" sz="2800" i="1" dirty="0"/>
          </a:p>
          <a:p>
            <a:pPr marL="530352" lvl="1" indent="0" algn="just">
              <a:buNone/>
            </a:pPr>
            <a:endParaRPr lang="es-419" sz="2800" dirty="0"/>
          </a:p>
          <a:p>
            <a:pPr lvl="1" algn="just">
              <a:buFont typeface="Wingdings" panose="05000000000000000000" pitchFamily="2" charset="2"/>
              <a:buChar char="q"/>
            </a:pPr>
            <a:endParaRPr lang="es-419" sz="2800" dirty="0"/>
          </a:p>
          <a:p>
            <a:pPr lvl="1" algn="just">
              <a:buFont typeface="Wingdings" panose="05000000000000000000" pitchFamily="2" charset="2"/>
              <a:buChar char="q"/>
            </a:pPr>
            <a:endParaRPr lang="es-DO" sz="2800" dirty="0"/>
          </a:p>
          <a:p>
            <a:pPr marL="0" indent="0" algn="just">
              <a:buNone/>
            </a:pPr>
            <a:endParaRPr lang="es-419" sz="2800" dirty="0"/>
          </a:p>
        </p:txBody>
      </p:sp>
    </p:spTree>
    <p:extLst>
      <p:ext uri="{BB962C8B-B14F-4D97-AF65-F5344CB8AC3E}">
        <p14:creationId xmlns:p14="http://schemas.microsoft.com/office/powerpoint/2010/main" val="2638879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3 Marcador de número de diapositiva"/>
          <p:cNvSpPr>
            <a:spLocks noGrp="1"/>
          </p:cNvSpPr>
          <p:nvPr>
            <p:ph type="sldNum" sz="quarter" idx="12"/>
          </p:nvPr>
        </p:nvSpPr>
        <p:spPr>
          <a:noFill/>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D8B22D6-7765-44DD-B14F-C69CD9653FC8}" type="slidenum">
              <a:rPr kumimoji="0" lang="es-DO"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DO"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237570" name="Text Box 2"/>
          <p:cNvSpPr txBox="1">
            <a:spLocks noChangeArrowheads="1"/>
          </p:cNvSpPr>
          <p:nvPr/>
        </p:nvSpPr>
        <p:spPr bwMode="auto">
          <a:xfrm>
            <a:off x="1811523" y="483638"/>
            <a:ext cx="10088033" cy="6324808"/>
          </a:xfrm>
          <a:prstGeom prst="rect">
            <a:avLst/>
          </a:prstGeom>
          <a:noFill/>
          <a:ln w="9525">
            <a:noFill/>
            <a:miter lim="800000"/>
            <a:headEnd/>
            <a:tailEnd/>
          </a:ln>
          <a:effectLst/>
        </p:spPr>
        <p:txBody>
          <a:bodyPr wrap="square">
            <a:spAutoFit/>
          </a:bodyPr>
          <a:lstStyle/>
          <a:p>
            <a:pPr marL="457200" marR="0" lvl="0" indent="-457200" algn="just" defTabSz="914400" rtl="0" eaLnBrk="1" fontAlgn="auto" latinLnBrk="0" hangingPunct="1">
              <a:lnSpc>
                <a:spcPct val="100000"/>
              </a:lnSpc>
              <a:spcBef>
                <a:spcPct val="50000"/>
              </a:spcBef>
              <a:spcAft>
                <a:spcPts val="0"/>
              </a:spcAft>
              <a:buClrTx/>
              <a:buSzTx/>
              <a:buFont typeface="Wingdings" panose="05000000000000000000" pitchFamily="2" charset="2"/>
              <a:buChar char="q"/>
              <a:tabLst/>
              <a:defRPr/>
            </a:pPr>
            <a:r>
              <a:rPr kumimoji="0" lang="es-ES" sz="2600" b="0" i="0" u="none" strike="noStrike" kern="1200" cap="none" spc="0" normalizeH="0" baseline="0" noProof="0" dirty="0">
                <a:ln>
                  <a:noFill/>
                </a:ln>
                <a:solidFill>
                  <a:srgbClr val="C00000"/>
                </a:solidFill>
                <a:effectLst/>
                <a:uLnTx/>
                <a:uFillTx/>
                <a:latin typeface="Calibri"/>
                <a:ea typeface="+mn-ea"/>
                <a:cs typeface="+mn-cs"/>
              </a:rPr>
              <a:t>Cuando un método sobrecargado </a:t>
            </a:r>
            <a:r>
              <a:rPr kumimoji="0" lang="es-ES" sz="2600" b="0" i="0" u="none" strike="noStrike" kern="1200" cap="none" spc="0" normalizeH="0" baseline="0" noProof="0" dirty="0">
                <a:ln>
                  <a:noFill/>
                </a:ln>
                <a:solidFill>
                  <a:prstClr val="black"/>
                </a:solidFill>
                <a:effectLst/>
                <a:uLnTx/>
                <a:uFillTx/>
                <a:latin typeface="Calibri"/>
                <a:ea typeface="+mn-ea"/>
                <a:cs typeface="+mn-cs"/>
              </a:rPr>
              <a:t>se invoca, </a:t>
            </a:r>
            <a:r>
              <a:rPr kumimoji="0" lang="es-ES" sz="2600" b="0" i="0" u="none" strike="noStrike" kern="1200" cap="none" spc="0" normalizeH="0" baseline="0" noProof="0" dirty="0">
                <a:ln>
                  <a:noFill/>
                </a:ln>
                <a:solidFill>
                  <a:prstClr val="black"/>
                </a:solidFill>
                <a:effectLst>
                  <a:outerShdw blurRad="38100" dist="38100" dir="2700000" algn="tl">
                    <a:srgbClr val="C0C0C0"/>
                  </a:outerShdw>
                </a:effectLst>
                <a:uLnTx/>
                <a:uFillTx/>
                <a:latin typeface="Calibri"/>
                <a:ea typeface="+mn-ea"/>
                <a:cs typeface="+mn-cs"/>
              </a:rPr>
              <a:t>utiliza el tipo y / o número de argumentos como guía</a:t>
            </a:r>
            <a:r>
              <a:rPr kumimoji="0" lang="es-ES" sz="2600" b="0" i="0" u="none" strike="noStrike" kern="1200" cap="none" spc="0" normalizeH="0" baseline="0" noProof="0" dirty="0">
                <a:ln>
                  <a:noFill/>
                </a:ln>
                <a:solidFill>
                  <a:prstClr val="black"/>
                </a:solidFill>
                <a:effectLst/>
                <a:uLnTx/>
                <a:uFillTx/>
                <a:latin typeface="Calibri"/>
                <a:ea typeface="+mn-ea"/>
                <a:cs typeface="+mn-cs"/>
              </a:rPr>
              <a:t> para determinar qué versión del método sobrecargado debe llamar.</a:t>
            </a:r>
          </a:p>
          <a:p>
            <a:pPr marL="457200" marR="0" lvl="0" indent="-457200" algn="just" defTabSz="914400" rtl="0" eaLnBrk="1" fontAlgn="auto" latinLnBrk="0" hangingPunct="1">
              <a:lnSpc>
                <a:spcPct val="100000"/>
              </a:lnSpc>
              <a:spcBef>
                <a:spcPct val="50000"/>
              </a:spcBef>
              <a:spcAft>
                <a:spcPts val="0"/>
              </a:spcAft>
              <a:buClrTx/>
              <a:buSzTx/>
              <a:buFont typeface="Wingdings" panose="05000000000000000000" pitchFamily="2" charset="2"/>
              <a:buChar char="q"/>
              <a:tabLst/>
              <a:defRPr/>
            </a:pPr>
            <a:endParaRPr kumimoji="0" lang="es-ES" sz="2600" b="0" i="0" u="none" strike="noStrike" kern="1200" cap="none" spc="0" normalizeH="0" baseline="0" noProof="0" dirty="0">
              <a:ln>
                <a:noFill/>
              </a:ln>
              <a:solidFill>
                <a:prstClr val="black"/>
              </a:solidFill>
              <a:effectLst/>
              <a:uLnTx/>
              <a:uFillTx/>
              <a:latin typeface="Calibri"/>
              <a:ea typeface="+mn-ea"/>
              <a:cs typeface="+mn-cs"/>
            </a:endParaRPr>
          </a:p>
          <a:p>
            <a:pPr marL="457200" marR="0" lvl="0" indent="-457200" algn="just" defTabSz="914400" rtl="0" eaLnBrk="1" fontAlgn="auto" latinLnBrk="0" hangingPunct="1">
              <a:lnSpc>
                <a:spcPct val="100000"/>
              </a:lnSpc>
              <a:spcBef>
                <a:spcPct val="50000"/>
              </a:spcBef>
              <a:spcAft>
                <a:spcPts val="0"/>
              </a:spcAft>
              <a:buClrTx/>
              <a:buSzTx/>
              <a:buFont typeface="Wingdings" panose="05000000000000000000" pitchFamily="2" charset="2"/>
              <a:buChar char="q"/>
              <a:tabLst/>
              <a:defRPr/>
            </a:pPr>
            <a:r>
              <a:rPr kumimoji="0" lang="es-DO" sz="2600" b="0" i="0" u="none" strike="noStrike" kern="1200" cap="none" spc="0" normalizeH="0" baseline="0" noProof="0" dirty="0">
                <a:ln>
                  <a:noFill/>
                </a:ln>
                <a:solidFill>
                  <a:prstClr val="black"/>
                </a:solidFill>
                <a:effectLst/>
                <a:uLnTx/>
                <a:uFillTx/>
                <a:latin typeface="Calibri"/>
                <a:ea typeface="+mn-ea"/>
                <a:cs typeface="+mn-cs"/>
              </a:rPr>
              <a:t> </a:t>
            </a:r>
            <a:r>
              <a:rPr kumimoji="0" lang="es-DO" sz="2600" b="0" i="0" u="none" strike="noStrike" kern="1200" cap="none" spc="0" normalizeH="0" baseline="0" noProof="0" dirty="0" err="1">
                <a:ln>
                  <a:noFill/>
                </a:ln>
                <a:solidFill>
                  <a:prstClr val="black"/>
                </a:solidFill>
                <a:effectLst/>
                <a:uLnTx/>
                <a:uFillTx/>
                <a:latin typeface="Calibri"/>
                <a:ea typeface="+mn-ea"/>
                <a:cs typeface="+mn-cs"/>
              </a:rPr>
              <a:t>public</a:t>
            </a:r>
            <a:r>
              <a:rPr kumimoji="0" lang="es-DO" sz="2600" b="0" i="0" u="none" strike="noStrike" kern="1200" cap="none" spc="0" normalizeH="0" baseline="0" noProof="0" dirty="0">
                <a:ln>
                  <a:noFill/>
                </a:ln>
                <a:solidFill>
                  <a:prstClr val="black"/>
                </a:solidFill>
                <a:effectLst/>
                <a:uLnTx/>
                <a:uFillTx/>
                <a:latin typeface="Calibri"/>
                <a:ea typeface="+mn-ea"/>
                <a:cs typeface="+mn-cs"/>
              </a:rPr>
              <a:t> </a:t>
            </a:r>
            <a:r>
              <a:rPr kumimoji="0" lang="es-DO" sz="2600" b="0" i="0" u="none" strike="noStrike" kern="1200" cap="none" spc="0" normalizeH="0" baseline="0" noProof="0" dirty="0" err="1">
                <a:ln>
                  <a:noFill/>
                </a:ln>
                <a:solidFill>
                  <a:prstClr val="black"/>
                </a:solidFill>
                <a:effectLst/>
                <a:uLnTx/>
                <a:uFillTx/>
                <a:latin typeface="Calibri"/>
                <a:ea typeface="+mn-ea"/>
                <a:cs typeface="+mn-cs"/>
              </a:rPr>
              <a:t>void</a:t>
            </a:r>
            <a:r>
              <a:rPr kumimoji="0" lang="es-DO" sz="2600" b="0" i="0" u="none" strike="noStrike" kern="1200" cap="none" spc="0" normalizeH="0" baseline="0" noProof="0" dirty="0">
                <a:ln>
                  <a:noFill/>
                </a:ln>
                <a:solidFill>
                  <a:prstClr val="black"/>
                </a:solidFill>
                <a:effectLst/>
                <a:uLnTx/>
                <a:uFillTx/>
                <a:latin typeface="Calibri"/>
                <a:ea typeface="+mn-ea"/>
                <a:cs typeface="+mn-cs"/>
              </a:rPr>
              <a:t>  </a:t>
            </a:r>
            <a:r>
              <a:rPr kumimoji="0" lang="es-DO" sz="2600" b="0" i="0" u="none" strike="noStrike" kern="1200" cap="none" spc="0" normalizeH="0" baseline="0" noProof="0" dirty="0" err="1">
                <a:ln>
                  <a:noFill/>
                </a:ln>
                <a:solidFill>
                  <a:prstClr val="black"/>
                </a:solidFill>
                <a:effectLst/>
                <a:uLnTx/>
                <a:uFillTx/>
                <a:latin typeface="Calibri"/>
                <a:ea typeface="+mn-ea"/>
                <a:cs typeface="+mn-cs"/>
              </a:rPr>
              <a:t>InformacionEmpleado</a:t>
            </a:r>
            <a:r>
              <a:rPr kumimoji="0" lang="es-DO" sz="2600" b="0" i="0" u="none" strike="noStrike" kern="1200" cap="none" spc="0" normalizeH="0" baseline="0" noProof="0" dirty="0">
                <a:ln>
                  <a:noFill/>
                </a:ln>
                <a:solidFill>
                  <a:prstClr val="black"/>
                </a:solidFill>
                <a:effectLst/>
                <a:uLnTx/>
                <a:uFillTx/>
                <a:latin typeface="Calibri"/>
                <a:ea typeface="+mn-ea"/>
                <a:cs typeface="+mn-cs"/>
              </a:rPr>
              <a:t>   (</a:t>
            </a:r>
            <a:r>
              <a:rPr kumimoji="0" lang="es-DO" sz="2600" b="0" i="0" u="none" strike="noStrike" kern="1200" cap="none" spc="0" normalizeH="0" baseline="0" noProof="0" dirty="0" err="1">
                <a:ln>
                  <a:noFill/>
                </a:ln>
                <a:solidFill>
                  <a:prstClr val="black"/>
                </a:solidFill>
                <a:effectLst/>
                <a:uLnTx/>
                <a:uFillTx/>
                <a:latin typeface="Calibri"/>
                <a:ea typeface="+mn-ea"/>
                <a:cs typeface="+mn-cs"/>
              </a:rPr>
              <a:t>string</a:t>
            </a:r>
            <a:r>
              <a:rPr kumimoji="0" lang="es-DO" sz="2600" b="0" i="0" u="none" strike="noStrike" kern="1200" cap="none" spc="0" normalizeH="0" baseline="0" noProof="0" dirty="0">
                <a:ln>
                  <a:noFill/>
                </a:ln>
                <a:solidFill>
                  <a:prstClr val="black"/>
                </a:solidFill>
                <a:effectLst/>
                <a:uLnTx/>
                <a:uFillTx/>
                <a:latin typeface="Calibri"/>
                <a:ea typeface="+mn-ea"/>
                <a:cs typeface="+mn-cs"/>
              </a:rPr>
              <a:t> Texto1)  </a:t>
            </a:r>
          </a:p>
          <a:p>
            <a:pPr marL="457200" marR="0" lvl="0" indent="-457200" algn="just" defTabSz="914400" rtl="0" eaLnBrk="1" fontAlgn="auto" latinLnBrk="0" hangingPunct="1">
              <a:lnSpc>
                <a:spcPct val="100000"/>
              </a:lnSpc>
              <a:spcBef>
                <a:spcPct val="50000"/>
              </a:spcBef>
              <a:spcAft>
                <a:spcPts val="0"/>
              </a:spcAft>
              <a:buClrTx/>
              <a:buSzTx/>
              <a:buFont typeface="Wingdings" panose="05000000000000000000" pitchFamily="2" charset="2"/>
              <a:buChar char="q"/>
              <a:tabLst/>
              <a:defRPr/>
            </a:pPr>
            <a:r>
              <a:rPr kumimoji="0" lang="es-DO" sz="2600" b="0" i="0" u="none" strike="noStrike" kern="1200" cap="none" spc="0" normalizeH="0" baseline="0" noProof="0" dirty="0">
                <a:ln>
                  <a:noFill/>
                </a:ln>
                <a:solidFill>
                  <a:prstClr val="black"/>
                </a:solidFill>
                <a:effectLst/>
                <a:uLnTx/>
                <a:uFillTx/>
                <a:latin typeface="Calibri"/>
                <a:ea typeface="+mn-ea"/>
                <a:cs typeface="+mn-cs"/>
              </a:rPr>
              <a:t>  </a:t>
            </a:r>
            <a:r>
              <a:rPr kumimoji="0" lang="es-DO" sz="2600" b="0" i="0" u="none" strike="noStrike" kern="1200" cap="none" spc="0" normalizeH="0" baseline="0" noProof="0" dirty="0" err="1">
                <a:ln>
                  <a:noFill/>
                </a:ln>
                <a:solidFill>
                  <a:prstClr val="black"/>
                </a:solidFill>
                <a:effectLst/>
                <a:uLnTx/>
                <a:uFillTx/>
                <a:latin typeface="Calibri"/>
                <a:ea typeface="+mn-ea"/>
                <a:cs typeface="+mn-cs"/>
              </a:rPr>
              <a:t>public</a:t>
            </a:r>
            <a:r>
              <a:rPr kumimoji="0" lang="es-DO" sz="2600" b="0" i="0" u="none" strike="noStrike" kern="1200" cap="none" spc="0" normalizeH="0" baseline="0" noProof="0" dirty="0">
                <a:ln>
                  <a:noFill/>
                </a:ln>
                <a:solidFill>
                  <a:prstClr val="black"/>
                </a:solidFill>
                <a:effectLst/>
                <a:uLnTx/>
                <a:uFillTx/>
                <a:latin typeface="Calibri"/>
                <a:ea typeface="+mn-ea"/>
                <a:cs typeface="+mn-cs"/>
              </a:rPr>
              <a:t> </a:t>
            </a:r>
            <a:r>
              <a:rPr kumimoji="0" lang="es-DO" sz="2600" b="0" i="0" u="none" strike="noStrike" kern="1200" cap="none" spc="0" normalizeH="0" baseline="0" noProof="0" dirty="0" err="1">
                <a:ln>
                  <a:noFill/>
                </a:ln>
                <a:solidFill>
                  <a:prstClr val="black"/>
                </a:solidFill>
                <a:effectLst/>
                <a:uLnTx/>
                <a:uFillTx/>
                <a:latin typeface="Calibri"/>
                <a:ea typeface="+mn-ea"/>
                <a:cs typeface="+mn-cs"/>
              </a:rPr>
              <a:t>void</a:t>
            </a:r>
            <a:r>
              <a:rPr kumimoji="0" lang="es-DO" sz="2600" b="0" i="0" u="none" strike="noStrike" kern="1200" cap="none" spc="0" normalizeH="0" baseline="0" noProof="0" dirty="0">
                <a:ln>
                  <a:noFill/>
                </a:ln>
                <a:solidFill>
                  <a:prstClr val="black"/>
                </a:solidFill>
                <a:effectLst/>
                <a:uLnTx/>
                <a:uFillTx/>
                <a:latin typeface="Calibri"/>
                <a:ea typeface="+mn-ea"/>
                <a:cs typeface="+mn-cs"/>
              </a:rPr>
              <a:t> </a:t>
            </a:r>
            <a:r>
              <a:rPr kumimoji="0" lang="es-DO" sz="2600" b="0" i="0" u="none" strike="noStrike" kern="1200" cap="none" spc="0" normalizeH="0" baseline="0" noProof="0" dirty="0" err="1">
                <a:ln>
                  <a:noFill/>
                </a:ln>
                <a:solidFill>
                  <a:prstClr val="black"/>
                </a:solidFill>
                <a:effectLst/>
                <a:uLnTx/>
                <a:uFillTx/>
                <a:latin typeface="Calibri"/>
                <a:ea typeface="+mn-ea"/>
                <a:cs typeface="+mn-cs"/>
              </a:rPr>
              <a:t>InformacionEmpleado</a:t>
            </a:r>
            <a:r>
              <a:rPr kumimoji="0" lang="es-DO" sz="2600" b="0" i="0" u="none" strike="noStrike" kern="1200" cap="none" spc="0" normalizeH="0" baseline="0" noProof="0" dirty="0">
                <a:ln>
                  <a:noFill/>
                </a:ln>
                <a:solidFill>
                  <a:prstClr val="black"/>
                </a:solidFill>
                <a:effectLst/>
                <a:uLnTx/>
                <a:uFillTx/>
                <a:latin typeface="Calibri"/>
                <a:ea typeface="+mn-ea"/>
                <a:cs typeface="+mn-cs"/>
              </a:rPr>
              <a:t>   (</a:t>
            </a:r>
            <a:r>
              <a:rPr kumimoji="0" lang="es-DO" sz="2600" b="0" i="0" u="none" strike="noStrike" kern="1200" cap="none" spc="0" normalizeH="0" baseline="0" noProof="0" dirty="0" err="1">
                <a:ln>
                  <a:noFill/>
                </a:ln>
                <a:solidFill>
                  <a:prstClr val="black"/>
                </a:solidFill>
                <a:effectLst/>
                <a:uLnTx/>
                <a:uFillTx/>
                <a:latin typeface="Calibri"/>
                <a:ea typeface="+mn-ea"/>
                <a:cs typeface="+mn-cs"/>
              </a:rPr>
              <a:t>string</a:t>
            </a:r>
            <a:r>
              <a:rPr kumimoji="0" lang="es-DO" sz="2600" b="0" i="0" u="none" strike="noStrike" kern="1200" cap="none" spc="0" normalizeH="0" baseline="0" noProof="0" dirty="0">
                <a:ln>
                  <a:noFill/>
                </a:ln>
                <a:solidFill>
                  <a:prstClr val="black"/>
                </a:solidFill>
                <a:effectLst/>
                <a:uLnTx/>
                <a:uFillTx/>
                <a:latin typeface="Calibri"/>
                <a:ea typeface="+mn-ea"/>
                <a:cs typeface="+mn-cs"/>
              </a:rPr>
              <a:t> Texto2,  </a:t>
            </a:r>
            <a:r>
              <a:rPr kumimoji="0" lang="es-DO" sz="2600" b="0" i="0" u="none" strike="noStrike" kern="1200" cap="none" spc="0" normalizeH="0" baseline="0" noProof="0" dirty="0" err="1">
                <a:ln>
                  <a:noFill/>
                </a:ln>
                <a:solidFill>
                  <a:prstClr val="black"/>
                </a:solidFill>
                <a:effectLst/>
                <a:uLnTx/>
                <a:uFillTx/>
                <a:latin typeface="Calibri"/>
                <a:ea typeface="+mn-ea"/>
                <a:cs typeface="+mn-cs"/>
              </a:rPr>
              <a:t>int</a:t>
            </a:r>
            <a:r>
              <a:rPr kumimoji="0" lang="es-DO" sz="2600" b="0" i="0" u="none" strike="noStrike" kern="1200" cap="none" spc="0" normalizeH="0" baseline="0" noProof="0" dirty="0">
                <a:ln>
                  <a:noFill/>
                </a:ln>
                <a:solidFill>
                  <a:prstClr val="black"/>
                </a:solidFill>
                <a:effectLst/>
                <a:uLnTx/>
                <a:uFillTx/>
                <a:latin typeface="Calibri"/>
                <a:ea typeface="+mn-ea"/>
                <a:cs typeface="+mn-cs"/>
              </a:rPr>
              <a:t> id) </a:t>
            </a:r>
          </a:p>
          <a:p>
            <a:pPr marL="0" marR="0" lvl="0" indent="0" algn="just" defTabSz="914400" rtl="0" eaLnBrk="1" fontAlgn="auto" latinLnBrk="0" hangingPunct="1">
              <a:lnSpc>
                <a:spcPct val="100000"/>
              </a:lnSpc>
              <a:spcBef>
                <a:spcPct val="50000"/>
              </a:spcBef>
              <a:spcAft>
                <a:spcPts val="0"/>
              </a:spcAft>
              <a:buClrTx/>
              <a:buSzTx/>
              <a:buFontTx/>
              <a:buNone/>
              <a:tabLst/>
              <a:defRPr/>
            </a:pPr>
            <a:endParaRPr kumimoji="0" lang="es-DO" sz="2600" b="0" i="0" u="none" strike="noStrike" kern="1200" cap="none" spc="0" normalizeH="0" baseline="0" noProof="0" dirty="0">
              <a:ln>
                <a:noFill/>
              </a:ln>
              <a:solidFill>
                <a:prstClr val="black"/>
              </a:solidFill>
              <a:effectLst/>
              <a:uLnTx/>
              <a:uFillTx/>
              <a:latin typeface="Calibri"/>
              <a:ea typeface="+mn-ea"/>
              <a:cs typeface="+mn-cs"/>
            </a:endParaRPr>
          </a:p>
          <a:p>
            <a:pPr marL="457200" marR="0" lvl="0" indent="-457200" algn="just" defTabSz="914400" rtl="0" eaLnBrk="1" fontAlgn="auto" latinLnBrk="0" hangingPunct="1">
              <a:lnSpc>
                <a:spcPct val="100000"/>
              </a:lnSpc>
              <a:spcBef>
                <a:spcPct val="50000"/>
              </a:spcBef>
              <a:spcAft>
                <a:spcPts val="0"/>
              </a:spcAft>
              <a:buClrTx/>
              <a:buSzTx/>
              <a:buFont typeface="Wingdings" panose="05000000000000000000" pitchFamily="2" charset="2"/>
              <a:buChar char="q"/>
              <a:tabLst/>
              <a:defRPr/>
            </a:pPr>
            <a:r>
              <a:rPr kumimoji="0" lang="es-DO" sz="2600" b="0" i="0" u="none" strike="noStrike" kern="1200" cap="none" spc="0" normalizeH="0" baseline="0" noProof="0" dirty="0" err="1">
                <a:ln>
                  <a:noFill/>
                </a:ln>
                <a:solidFill>
                  <a:prstClr val="black"/>
                </a:solidFill>
                <a:effectLst/>
                <a:uLnTx/>
                <a:uFillTx/>
                <a:latin typeface="Calibri"/>
                <a:ea typeface="+mn-ea"/>
                <a:cs typeface="+mn-cs"/>
              </a:rPr>
              <a:t>InformacionEmpleado</a:t>
            </a:r>
            <a:r>
              <a:rPr kumimoji="0" lang="es-DO" sz="2600" b="0" i="0" u="none" strike="noStrike" kern="1200" cap="none" spc="0" normalizeH="0" baseline="0" noProof="0" dirty="0">
                <a:ln>
                  <a:noFill/>
                </a:ln>
                <a:solidFill>
                  <a:prstClr val="black"/>
                </a:solidFill>
                <a:effectLst/>
                <a:uLnTx/>
                <a:uFillTx/>
                <a:latin typeface="Calibri"/>
                <a:ea typeface="+mn-ea"/>
                <a:cs typeface="+mn-cs"/>
              </a:rPr>
              <a:t> ("Es muy eficiente");</a:t>
            </a:r>
            <a:r>
              <a:rPr kumimoji="0" lang="es-DO" sz="2400" b="0" i="0" u="none" strike="noStrike" kern="1200" cap="none" spc="0" normalizeH="0" baseline="0" noProof="0" dirty="0">
                <a:ln>
                  <a:noFill/>
                </a:ln>
                <a:solidFill>
                  <a:srgbClr val="202124"/>
                </a:solidFill>
                <a:effectLst/>
                <a:uLnTx/>
                <a:uFillTx/>
                <a:latin typeface="arial" panose="020B0604020202020204" pitchFamily="34" charset="0"/>
                <a:ea typeface="+mn-ea"/>
                <a:cs typeface="+mn-cs"/>
              </a:rPr>
              <a:t> </a:t>
            </a:r>
            <a:r>
              <a:rPr kumimoji="0" lang="es-DO" sz="3200" b="1" i="0" u="none" strike="noStrike" kern="1200" cap="none" spc="0" normalizeH="0" baseline="0" noProof="0" dirty="0">
                <a:ln>
                  <a:noFill/>
                </a:ln>
                <a:solidFill>
                  <a:srgbClr val="00B050"/>
                </a:solidFill>
                <a:effectLst/>
                <a:uLnTx/>
                <a:uFillTx/>
                <a:latin typeface="arial" panose="020B0604020202020204" pitchFamily="34" charset="0"/>
                <a:ea typeface="+mn-ea"/>
                <a:cs typeface="+mn-cs"/>
              </a:rPr>
              <a:t>✔</a:t>
            </a:r>
            <a:endParaRPr kumimoji="0" lang="es-DO" sz="3200" b="1" i="0" u="none" strike="noStrike" kern="1200" cap="none" spc="0" normalizeH="0" baseline="0" noProof="0" dirty="0">
              <a:ln>
                <a:noFill/>
              </a:ln>
              <a:solidFill>
                <a:srgbClr val="00B050"/>
              </a:solidFill>
              <a:effectLst/>
              <a:uLnTx/>
              <a:uFillTx/>
              <a:latin typeface="Calibri"/>
              <a:ea typeface="+mn-ea"/>
              <a:cs typeface="+mn-cs"/>
            </a:endParaRPr>
          </a:p>
          <a:p>
            <a:pPr marL="457200" marR="0" lvl="0" indent="-457200" algn="just" defTabSz="914400" rtl="0" eaLnBrk="1" fontAlgn="auto" latinLnBrk="0" hangingPunct="1">
              <a:lnSpc>
                <a:spcPct val="100000"/>
              </a:lnSpc>
              <a:spcBef>
                <a:spcPct val="50000"/>
              </a:spcBef>
              <a:spcAft>
                <a:spcPts val="0"/>
              </a:spcAft>
              <a:buClrTx/>
              <a:buSzTx/>
              <a:buFont typeface="Wingdings" panose="05000000000000000000" pitchFamily="2" charset="2"/>
              <a:buChar char="q"/>
              <a:tabLst/>
              <a:defRPr/>
            </a:pPr>
            <a:r>
              <a:rPr kumimoji="0" lang="es-DO" sz="2600" b="0" i="0" u="none" strike="noStrike" kern="1200" cap="none" spc="0" normalizeH="0" baseline="0" noProof="0" dirty="0" err="1">
                <a:ln>
                  <a:noFill/>
                </a:ln>
                <a:solidFill>
                  <a:prstClr val="black"/>
                </a:solidFill>
                <a:effectLst/>
                <a:uLnTx/>
                <a:uFillTx/>
                <a:latin typeface="Calibri"/>
                <a:ea typeface="+mn-ea"/>
                <a:cs typeface="+mn-cs"/>
              </a:rPr>
              <a:t>InformacionEmpleado</a:t>
            </a:r>
            <a:r>
              <a:rPr kumimoji="0" lang="es-DO" sz="2600" b="0" i="0" u="none" strike="noStrike" kern="1200" cap="none" spc="0" normalizeH="0" baseline="0" noProof="0" dirty="0">
                <a:ln>
                  <a:noFill/>
                </a:ln>
                <a:solidFill>
                  <a:prstClr val="black"/>
                </a:solidFill>
                <a:effectLst/>
                <a:uLnTx/>
                <a:uFillTx/>
                <a:latin typeface="Calibri"/>
                <a:ea typeface="+mn-ea"/>
                <a:cs typeface="+mn-cs"/>
              </a:rPr>
              <a:t> ("Trabaja todos los</a:t>
            </a:r>
            <a:r>
              <a:rPr kumimoji="0" lang="es-419" sz="2600" b="0" i="0" u="none" strike="noStrike" kern="1200" cap="none" spc="0" normalizeH="0" baseline="0" noProof="0" dirty="0">
                <a:ln>
                  <a:noFill/>
                </a:ln>
                <a:solidFill>
                  <a:prstClr val="black"/>
                </a:solidFill>
                <a:effectLst/>
                <a:uLnTx/>
                <a:uFillTx/>
                <a:latin typeface="Calibri"/>
                <a:ea typeface="+mn-ea"/>
                <a:cs typeface="+mn-cs"/>
              </a:rPr>
              <a:t> </a:t>
            </a:r>
            <a:r>
              <a:rPr kumimoji="0" lang="es-DO" sz="2600" b="0" i="0" u="none" strike="noStrike" kern="1200" cap="none" spc="0" normalizeH="0" baseline="0" noProof="0" dirty="0" err="1">
                <a:ln>
                  <a:noFill/>
                </a:ln>
                <a:solidFill>
                  <a:prstClr val="black"/>
                </a:solidFill>
                <a:effectLst/>
                <a:uLnTx/>
                <a:uFillTx/>
                <a:latin typeface="Calibri"/>
                <a:ea typeface="+mn-ea"/>
                <a:cs typeface="+mn-cs"/>
              </a:rPr>
              <a:t>dias</a:t>
            </a:r>
            <a:r>
              <a:rPr kumimoji="0" lang="es-DO" sz="2600" b="0" i="0" u="none" strike="noStrike" kern="1200" cap="none" spc="0" normalizeH="0" baseline="0" noProof="0" dirty="0">
                <a:ln>
                  <a:noFill/>
                </a:ln>
                <a:solidFill>
                  <a:prstClr val="black"/>
                </a:solidFill>
                <a:effectLst/>
                <a:uLnTx/>
                <a:uFillTx/>
                <a:latin typeface="Calibri"/>
                <a:ea typeface="+mn-ea"/>
                <a:cs typeface="+mn-cs"/>
              </a:rPr>
              <a:t>" , 1002020 );</a:t>
            </a:r>
            <a:r>
              <a:rPr kumimoji="0" lang="es-DO" sz="2800" b="1" i="0" u="none" strike="noStrike" kern="1200" cap="none" spc="0" normalizeH="0" baseline="0" noProof="0" dirty="0">
                <a:ln>
                  <a:noFill/>
                </a:ln>
                <a:solidFill>
                  <a:srgbClr val="00B050"/>
                </a:solidFill>
                <a:effectLst/>
                <a:uLnTx/>
                <a:uFillTx/>
                <a:latin typeface="arial" panose="020B0604020202020204" pitchFamily="34" charset="0"/>
                <a:ea typeface="+mn-ea"/>
                <a:cs typeface="+mn-cs"/>
              </a:rPr>
              <a:t> ✔</a:t>
            </a:r>
            <a:endParaRPr kumimoji="0" lang="es-DO" sz="2800" b="1" i="0" u="none" strike="noStrike" kern="1200" cap="none" spc="0" normalizeH="0" baseline="0" noProof="0" dirty="0">
              <a:ln>
                <a:noFill/>
              </a:ln>
              <a:solidFill>
                <a:srgbClr val="00B050"/>
              </a:solidFill>
              <a:effectLst/>
              <a:uLnTx/>
              <a:uFillTx/>
              <a:latin typeface="Calibri"/>
              <a:ea typeface="+mn-ea"/>
              <a:cs typeface="+mn-cs"/>
            </a:endParaRPr>
          </a:p>
          <a:p>
            <a:pPr marL="457200" marR="0" lvl="0" indent="-457200" algn="just" defTabSz="914400" rtl="0" eaLnBrk="1" fontAlgn="auto" latinLnBrk="0" hangingPunct="1">
              <a:lnSpc>
                <a:spcPct val="100000"/>
              </a:lnSpc>
              <a:spcBef>
                <a:spcPct val="50000"/>
              </a:spcBef>
              <a:spcAft>
                <a:spcPts val="0"/>
              </a:spcAft>
              <a:buClrTx/>
              <a:buSzTx/>
              <a:buFont typeface="Wingdings" panose="05000000000000000000" pitchFamily="2" charset="2"/>
              <a:buChar char="q"/>
              <a:tabLst/>
              <a:defRPr/>
            </a:pPr>
            <a:r>
              <a:rPr kumimoji="0" lang="es-DO" sz="2600" b="0" i="0" u="none" strike="noStrike" kern="1200" cap="none" spc="0" normalizeH="0" baseline="0" noProof="0" dirty="0" err="1">
                <a:ln>
                  <a:noFill/>
                </a:ln>
                <a:solidFill>
                  <a:prstClr val="black"/>
                </a:solidFill>
                <a:effectLst/>
                <a:uLnTx/>
                <a:uFillTx/>
                <a:latin typeface="Calibri"/>
                <a:ea typeface="+mn-ea"/>
                <a:cs typeface="+mn-cs"/>
              </a:rPr>
              <a:t>InformacionEmpleado</a:t>
            </a:r>
            <a:r>
              <a:rPr kumimoji="0" lang="es-DO" sz="2600" b="0" i="0" u="none" strike="noStrike" kern="1200" cap="none" spc="0" normalizeH="0" baseline="0" noProof="0" dirty="0">
                <a:ln>
                  <a:noFill/>
                </a:ln>
                <a:solidFill>
                  <a:prstClr val="black"/>
                </a:solidFill>
                <a:effectLst/>
                <a:uLnTx/>
                <a:uFillTx/>
                <a:latin typeface="Calibri"/>
                <a:ea typeface="+mn-ea"/>
                <a:cs typeface="+mn-cs"/>
              </a:rPr>
              <a:t> (1002020, “Recibe un bono“, true);</a:t>
            </a:r>
          </a:p>
          <a:p>
            <a:pPr marL="0" marR="0" lvl="0" indent="0" algn="l" defTabSz="914400" rtl="0" eaLnBrk="1" fontAlgn="auto" latinLnBrk="0" hangingPunct="1">
              <a:lnSpc>
                <a:spcPct val="100000"/>
              </a:lnSpc>
              <a:spcBef>
                <a:spcPct val="50000"/>
              </a:spcBef>
              <a:spcAft>
                <a:spcPts val="0"/>
              </a:spcAft>
              <a:buClrTx/>
              <a:buSzTx/>
              <a:buFontTx/>
              <a:buNone/>
              <a:tabLst/>
              <a:defRPr/>
            </a:pPr>
            <a:endParaRPr kumimoji="0" lang="es-DO" sz="2600"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Rectangle 7"/>
          <p:cNvSpPr>
            <a:spLocks noChangeArrowheads="1"/>
          </p:cNvSpPr>
          <p:nvPr/>
        </p:nvSpPr>
        <p:spPr bwMode="auto">
          <a:xfrm>
            <a:off x="7133297" y="1772817"/>
            <a:ext cx="3247179" cy="584775"/>
          </a:xfrm>
          <a:prstGeom prst="rect">
            <a:avLst/>
          </a:prstGeom>
          <a:solidFill>
            <a:srgbClr val="C00000"/>
          </a:solidFill>
          <a:ln w="9525">
            <a:noFill/>
            <a:miter lim="800000"/>
            <a:headEnd/>
            <a:tailEnd/>
          </a:ln>
          <a:effectLst/>
        </p:spPr>
        <p:txBody>
          <a:bodyPr wrap="square">
            <a:spAutoFit/>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kumimoji="0" lang="es-DO" sz="3200" b="0" i="0" u="none" strike="noStrike" kern="1200" cap="none" spc="0" normalizeH="0" baseline="0" noProof="0" dirty="0" err="1">
                <a:ln>
                  <a:noFill/>
                </a:ln>
                <a:solidFill>
                  <a:prstClr val="white"/>
                </a:solidFill>
                <a:effectLst/>
                <a:uLnTx/>
                <a:uFillTx/>
                <a:latin typeface="Calibri"/>
                <a:ea typeface="+mn-ea"/>
                <a:cs typeface="+mn-cs"/>
              </a:rPr>
              <a:t>PARAMETROS</a:t>
            </a:r>
            <a:endParaRPr kumimoji="0" lang="es-DO" sz="3200" b="0" i="0" u="none" strike="noStrike" kern="1200" cap="none" spc="0" normalizeH="0" baseline="0" noProof="0" dirty="0">
              <a:ln>
                <a:noFill/>
              </a:ln>
              <a:solidFill>
                <a:prstClr val="white"/>
              </a:solidFill>
              <a:effectLst/>
              <a:uLnTx/>
              <a:uFillTx/>
              <a:latin typeface="Calibri"/>
              <a:ea typeface="+mn-ea"/>
              <a:cs typeface="+mn-cs"/>
            </a:endParaRPr>
          </a:p>
        </p:txBody>
      </p:sp>
      <p:sp>
        <p:nvSpPr>
          <p:cNvPr id="8" name="Rectangle 7"/>
          <p:cNvSpPr>
            <a:spLocks noChangeArrowheads="1"/>
          </p:cNvSpPr>
          <p:nvPr/>
        </p:nvSpPr>
        <p:spPr bwMode="auto">
          <a:xfrm>
            <a:off x="6323718" y="3616132"/>
            <a:ext cx="3095440" cy="584775"/>
          </a:xfrm>
          <a:prstGeom prst="rect">
            <a:avLst/>
          </a:prstGeom>
          <a:solidFill>
            <a:srgbClr val="C00000"/>
          </a:solidFill>
          <a:ln w="9525">
            <a:noFill/>
            <a:miter lim="800000"/>
            <a:headEnd/>
            <a:tailEnd/>
          </a:ln>
          <a:effectLst/>
        </p:spPr>
        <p:txBody>
          <a:bodyPr wrap="square">
            <a:spAutoFit/>
          </a:bodyPr>
          <a:lstStyle/>
          <a:p>
            <a:pPr marL="457200" marR="0" lvl="1" indent="0" algn="l" defTabSz="914400" rtl="0" eaLnBrk="1" fontAlgn="auto" latinLnBrk="0" hangingPunct="1">
              <a:lnSpc>
                <a:spcPct val="100000"/>
              </a:lnSpc>
              <a:spcBef>
                <a:spcPct val="20000"/>
              </a:spcBef>
              <a:spcAft>
                <a:spcPts val="0"/>
              </a:spcAft>
              <a:buClrTx/>
              <a:buSzTx/>
              <a:buFontTx/>
              <a:buNone/>
              <a:tabLst/>
              <a:defRPr/>
            </a:pPr>
            <a:r>
              <a:rPr kumimoji="0" lang="es-DO" sz="3200" b="0" i="0" u="none" strike="noStrike" kern="1200" cap="none" spc="0" normalizeH="0" baseline="0" noProof="0" dirty="0">
                <a:ln>
                  <a:noFill/>
                </a:ln>
                <a:solidFill>
                  <a:prstClr val="white"/>
                </a:solidFill>
                <a:effectLst/>
                <a:uLnTx/>
                <a:uFillTx/>
                <a:latin typeface="Calibri"/>
                <a:ea typeface="+mn-ea"/>
                <a:cs typeface="+mn-cs"/>
              </a:rPr>
              <a:t>ARGUMENTOS</a:t>
            </a:r>
          </a:p>
        </p:txBody>
      </p:sp>
      <p:sp>
        <p:nvSpPr>
          <p:cNvPr id="2" name="Rectángulo 1"/>
          <p:cNvSpPr/>
          <p:nvPr/>
        </p:nvSpPr>
        <p:spPr>
          <a:xfrm>
            <a:off x="7133297" y="2492896"/>
            <a:ext cx="3247179" cy="1008112"/>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419" sz="1800" b="0" i="0" u="none" strike="noStrike" kern="1200" cap="none" spc="0" normalizeH="0" baseline="0" noProof="0">
              <a:ln>
                <a:noFill/>
              </a:ln>
              <a:solidFill>
                <a:prstClr val="white"/>
              </a:solidFill>
              <a:effectLst/>
              <a:uLnTx/>
              <a:uFillTx/>
              <a:latin typeface="Calibri"/>
              <a:ea typeface="+mn-ea"/>
              <a:cs typeface="+mn-cs"/>
            </a:endParaRPr>
          </a:p>
        </p:txBody>
      </p:sp>
      <p:sp>
        <p:nvSpPr>
          <p:cNvPr id="10" name="Rectángulo 9"/>
          <p:cNvSpPr/>
          <p:nvPr/>
        </p:nvSpPr>
        <p:spPr>
          <a:xfrm>
            <a:off x="5375373" y="4316032"/>
            <a:ext cx="4992130" cy="1161433"/>
          </a:xfrm>
          <a:prstGeom prst="rect">
            <a:avLst/>
          </a:prstGeom>
          <a:noFill/>
          <a:ln w="1905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419" sz="1800" b="0" i="0" u="none" strike="noStrike" kern="1200" cap="none" spc="0" normalizeH="0" baseline="0" noProof="0">
              <a:ln>
                <a:noFill/>
              </a:ln>
              <a:solidFill>
                <a:prstClr val="white"/>
              </a:solidFill>
              <a:effectLst/>
              <a:uLnTx/>
              <a:uFillTx/>
              <a:latin typeface="Calibri"/>
              <a:ea typeface="+mn-ea"/>
              <a:cs typeface="+mn-cs"/>
            </a:endParaRPr>
          </a:p>
        </p:txBody>
      </p:sp>
      <p:sp>
        <p:nvSpPr>
          <p:cNvPr id="3" name="Elipse 2"/>
          <p:cNvSpPr/>
          <p:nvPr/>
        </p:nvSpPr>
        <p:spPr>
          <a:xfrm>
            <a:off x="10112746" y="5477465"/>
            <a:ext cx="535460" cy="469556"/>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419" sz="4000" b="1" i="0" u="none" strike="noStrike" kern="1200" cap="none" spc="0" normalizeH="0" baseline="0" noProof="0" dirty="0">
                <a:ln>
                  <a:noFill/>
                </a:ln>
                <a:solidFill>
                  <a:srgbClr val="FF0000"/>
                </a:solidFill>
                <a:effectLst/>
                <a:uLnTx/>
                <a:uFillTx/>
                <a:latin typeface="Calibri"/>
                <a:ea typeface="+mn-ea"/>
                <a:cs typeface="+mn-cs"/>
              </a:rPr>
              <a:t>x</a:t>
            </a:r>
          </a:p>
        </p:txBody>
      </p:sp>
    </p:spTree>
    <p:extLst>
      <p:ext uri="{BB962C8B-B14F-4D97-AF65-F5344CB8AC3E}">
        <p14:creationId xmlns:p14="http://schemas.microsoft.com/office/powerpoint/2010/main" val="927803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902043" y="117389"/>
            <a:ext cx="9601200" cy="1485900"/>
          </a:xfrm>
        </p:spPr>
        <p:txBody>
          <a:bodyPr/>
          <a:lstStyle/>
          <a:p>
            <a:r>
              <a:rPr lang="es-419" dirty="0"/>
              <a:t>Ejemplo </a:t>
            </a:r>
            <a:br>
              <a:rPr lang="es-419" dirty="0"/>
            </a:br>
            <a:r>
              <a:rPr lang="es-419" sz="2400" dirty="0"/>
              <a:t>ver archivo</a:t>
            </a:r>
            <a:r>
              <a:rPr lang="en-US" sz="2400" dirty="0"/>
              <a:t>s</a:t>
            </a:r>
            <a:r>
              <a:rPr lang="es-419" sz="2400" dirty="0"/>
              <a:t>: </a:t>
            </a:r>
            <a:r>
              <a:rPr lang="es-419" sz="1800" dirty="0" err="1"/>
              <a:t>polimorfismo.cs</a:t>
            </a:r>
            <a:r>
              <a:rPr lang="en-US" sz="1800" dirty="0"/>
              <a:t>, polimorfismo2.cs y polimorfismo2b.cs</a:t>
            </a:r>
            <a:endParaRPr lang="es-419" sz="1800" dirty="0"/>
          </a:p>
        </p:txBody>
      </p:sp>
      <p:sp>
        <p:nvSpPr>
          <p:cNvPr id="3" name="Marcador de contenido 2"/>
          <p:cNvSpPr>
            <a:spLocks noGrp="1"/>
          </p:cNvSpPr>
          <p:nvPr>
            <p:ph idx="1"/>
          </p:nvPr>
        </p:nvSpPr>
        <p:spPr>
          <a:xfrm>
            <a:off x="0" y="1210960"/>
            <a:ext cx="4015946" cy="5560541"/>
          </a:xfrm>
          <a:solidFill>
            <a:schemeClr val="bg1"/>
          </a:solidFill>
        </p:spPr>
        <p:txBody>
          <a:bodyPr>
            <a:noAutofit/>
          </a:bodyPr>
          <a:lstStyle/>
          <a:p>
            <a:pPr marL="0" indent="0">
              <a:buNone/>
            </a:pPr>
            <a:r>
              <a:rPr lang="es-DO" sz="1400" dirty="0"/>
              <a:t>/*INF-512 / </a:t>
            </a:r>
            <a:r>
              <a:rPr lang="es-DO" sz="1400" dirty="0" err="1"/>
              <a:t>UASD</a:t>
            </a:r>
            <a:r>
              <a:rPr lang="es-DO" sz="1400" dirty="0"/>
              <a:t> / JUNIO 2022 / </a:t>
            </a:r>
            <a:r>
              <a:rPr lang="es-DO" sz="1400" dirty="0" err="1"/>
              <a:t>By</a:t>
            </a:r>
            <a:r>
              <a:rPr lang="es-DO" sz="1400" dirty="0"/>
              <a:t> El Profe </a:t>
            </a:r>
            <a:r>
              <a:rPr lang="es-DO" sz="1400" dirty="0" err="1"/>
              <a:t>LoLo</a:t>
            </a:r>
            <a:endParaRPr lang="es-DO" sz="1400" dirty="0"/>
          </a:p>
          <a:p>
            <a:pPr marL="0" indent="0">
              <a:buNone/>
            </a:pPr>
            <a:r>
              <a:rPr lang="es-DO" sz="1400" dirty="0"/>
              <a:t>  </a:t>
            </a:r>
            <a:r>
              <a:rPr lang="es-DO" sz="1400" dirty="0" err="1"/>
              <a:t>Polimorfismo.cs</a:t>
            </a:r>
            <a:endParaRPr lang="es-DO" sz="1400" dirty="0"/>
          </a:p>
          <a:p>
            <a:pPr marL="0" indent="0">
              <a:buNone/>
            </a:pPr>
            <a:r>
              <a:rPr lang="es-DO" sz="1400" dirty="0"/>
              <a:t>  TEMA: Polimorfismo - </a:t>
            </a:r>
            <a:r>
              <a:rPr lang="es-DO" sz="1400" dirty="0" err="1"/>
              <a:t>Overloading</a:t>
            </a:r>
            <a:r>
              <a:rPr lang="es-DO" sz="1400" dirty="0"/>
              <a:t> o sobrecarga de </a:t>
            </a:r>
            <a:r>
              <a:rPr lang="es-DO" sz="1400" dirty="0" err="1"/>
              <a:t>metodo</a:t>
            </a:r>
            <a:r>
              <a:rPr lang="es-DO" sz="1400" dirty="0"/>
              <a:t>, polimorfismo </a:t>
            </a:r>
            <a:r>
              <a:rPr lang="es-DO" sz="1400" dirty="0" err="1"/>
              <a:t>estatico</a:t>
            </a:r>
            <a:endParaRPr lang="es-DO" sz="1400" dirty="0"/>
          </a:p>
          <a:p>
            <a:pPr marL="0" indent="0">
              <a:buNone/>
            </a:pPr>
            <a:r>
              <a:rPr lang="es-DO" sz="1400" dirty="0"/>
              <a:t>  Descripción del ejemplo: </a:t>
            </a:r>
            <a:r>
              <a:rPr lang="es-419" sz="1400" dirty="0"/>
              <a:t>  </a:t>
            </a:r>
            <a:r>
              <a:rPr lang="es-DO" sz="1400" dirty="0"/>
              <a:t>En la clase </a:t>
            </a:r>
            <a:r>
              <a:rPr lang="es-DO" sz="1400" dirty="0" err="1"/>
              <a:t>PolimorfismoCL</a:t>
            </a:r>
            <a:r>
              <a:rPr lang="es-DO" sz="1400" dirty="0"/>
              <a:t> hay tres versiones de un mismo </a:t>
            </a:r>
            <a:r>
              <a:rPr lang="es-DO" sz="1400" dirty="0" err="1"/>
              <a:t>metodo</a:t>
            </a:r>
            <a:r>
              <a:rPr lang="es-DO" sz="1400" dirty="0"/>
              <a:t>.  Los tres con el mismo nombre (</a:t>
            </a:r>
            <a:r>
              <a:rPr lang="es-DO" sz="1400" dirty="0" err="1"/>
              <a:t>InformacionEmpleado</a:t>
            </a:r>
            <a:r>
              <a:rPr lang="es-DO" sz="1400" dirty="0"/>
              <a:t>()), pero cada uno tiene</a:t>
            </a:r>
            <a:r>
              <a:rPr lang="es-419" sz="1400" dirty="0"/>
              <a:t> </a:t>
            </a:r>
            <a:r>
              <a:rPr lang="es-DO" sz="1400" dirty="0"/>
              <a:t>cantidad y tipo de </a:t>
            </a:r>
            <a:r>
              <a:rPr lang="es-DO" sz="1400" dirty="0" err="1"/>
              <a:t>parametros</a:t>
            </a:r>
            <a:r>
              <a:rPr lang="es-DO" sz="1400" dirty="0"/>
              <a:t> distintos.  Luego en la clase prueba el </a:t>
            </a:r>
            <a:r>
              <a:rPr lang="es-DO" sz="1400" dirty="0" err="1"/>
              <a:t>metodo</a:t>
            </a:r>
            <a:r>
              <a:rPr lang="es-DO" sz="1400" dirty="0"/>
              <a:t> </a:t>
            </a:r>
            <a:r>
              <a:rPr lang="es-DO" sz="1400" dirty="0" err="1"/>
              <a:t>InformacionEmpleado</a:t>
            </a:r>
            <a:r>
              <a:rPr lang="es-DO" sz="1400" dirty="0"/>
              <a:t>() es llamado </a:t>
            </a:r>
            <a:r>
              <a:rPr lang="es-419" sz="1400" dirty="0"/>
              <a:t> </a:t>
            </a:r>
            <a:r>
              <a:rPr lang="es-DO" sz="1400" dirty="0"/>
              <a:t>y se le pasa un argumento al </a:t>
            </a:r>
            <a:r>
              <a:rPr lang="es-DO" sz="1400" dirty="0" err="1"/>
              <a:t>metodo</a:t>
            </a:r>
            <a:r>
              <a:rPr lang="es-DO" sz="1400" dirty="0"/>
              <a:t>. La </a:t>
            </a:r>
            <a:r>
              <a:rPr lang="es-DO" sz="1400" dirty="0" err="1"/>
              <a:t>version</a:t>
            </a:r>
            <a:r>
              <a:rPr lang="es-DO" sz="1400" dirty="0"/>
              <a:t> que se ejecutara </a:t>
            </a:r>
            <a:r>
              <a:rPr lang="es-DO" sz="1400" dirty="0" err="1"/>
              <a:t>sera</a:t>
            </a:r>
            <a:r>
              <a:rPr lang="es-DO" sz="1400" dirty="0"/>
              <a:t> aquella cuyos </a:t>
            </a:r>
            <a:r>
              <a:rPr lang="es-DO" sz="1400" dirty="0" err="1"/>
              <a:t>parametros</a:t>
            </a:r>
            <a:r>
              <a:rPr lang="es-DO" sz="1400" dirty="0"/>
              <a:t> coincidan con los argumentos pasados, la cantidad y tipo de argumento debe ser igual a la cantidad y tipo de </a:t>
            </a:r>
            <a:r>
              <a:rPr lang="es-DO" sz="1400" dirty="0" err="1"/>
              <a:t>parametros</a:t>
            </a:r>
            <a:r>
              <a:rPr lang="es-DO" sz="1400" dirty="0"/>
              <a:t> del </a:t>
            </a:r>
            <a:r>
              <a:rPr lang="es-DO" sz="1400" dirty="0" err="1"/>
              <a:t>metodo</a:t>
            </a:r>
            <a:r>
              <a:rPr lang="es-DO" sz="1400" dirty="0"/>
              <a:t>*/</a:t>
            </a:r>
          </a:p>
          <a:p>
            <a:pPr marL="0" indent="0">
              <a:buNone/>
            </a:pPr>
            <a:endParaRPr lang="es-DO" sz="1400" dirty="0"/>
          </a:p>
          <a:p>
            <a:pPr marL="0" indent="0">
              <a:buNone/>
            </a:pPr>
            <a:r>
              <a:rPr lang="es-DO" sz="1400" dirty="0" err="1"/>
              <a:t>using</a:t>
            </a:r>
            <a:r>
              <a:rPr lang="es-DO" sz="1400" dirty="0"/>
              <a:t> </a:t>
            </a:r>
            <a:r>
              <a:rPr lang="es-DO" sz="1400" dirty="0" err="1"/>
              <a:t>System</a:t>
            </a:r>
            <a:r>
              <a:rPr lang="es-DO" sz="1400" dirty="0"/>
              <a:t>;</a:t>
            </a:r>
          </a:p>
          <a:p>
            <a:pPr marL="0" indent="0">
              <a:buNone/>
            </a:pPr>
            <a:r>
              <a:rPr lang="es-DO" sz="1400" dirty="0" err="1"/>
              <a:t>using</a:t>
            </a:r>
            <a:r>
              <a:rPr lang="es-DO" sz="1400" dirty="0"/>
              <a:t> </a:t>
            </a:r>
            <a:r>
              <a:rPr lang="es-DO" sz="1400" dirty="0" err="1"/>
              <a:t>System.Collections.Generic</a:t>
            </a:r>
            <a:r>
              <a:rPr lang="es-DO" sz="1400" dirty="0"/>
              <a:t>;</a:t>
            </a:r>
          </a:p>
          <a:p>
            <a:pPr marL="0" indent="0">
              <a:buNone/>
            </a:pPr>
            <a:r>
              <a:rPr lang="es-DO" sz="1400" dirty="0" err="1"/>
              <a:t>using</a:t>
            </a:r>
            <a:r>
              <a:rPr lang="es-DO" sz="1400" dirty="0"/>
              <a:t> </a:t>
            </a:r>
            <a:r>
              <a:rPr lang="es-DO" sz="1400" dirty="0" err="1"/>
              <a:t>System.Linq</a:t>
            </a:r>
            <a:r>
              <a:rPr lang="es-DO" sz="1400" dirty="0"/>
              <a:t>;</a:t>
            </a:r>
          </a:p>
          <a:p>
            <a:pPr marL="0" indent="0">
              <a:buNone/>
            </a:pPr>
            <a:r>
              <a:rPr lang="es-DO" sz="1400" dirty="0" err="1"/>
              <a:t>using</a:t>
            </a:r>
            <a:r>
              <a:rPr lang="es-DO" sz="1400" dirty="0"/>
              <a:t> </a:t>
            </a:r>
            <a:r>
              <a:rPr lang="es-DO" sz="1400" dirty="0" err="1"/>
              <a:t>System.Text</a:t>
            </a:r>
            <a:r>
              <a:rPr lang="es-DO" sz="1400" dirty="0"/>
              <a:t>;</a:t>
            </a:r>
            <a:endParaRPr lang="es-419" sz="1400" dirty="0"/>
          </a:p>
        </p:txBody>
      </p:sp>
      <p:sp>
        <p:nvSpPr>
          <p:cNvPr id="4" name="Marcador de contenido 2"/>
          <p:cNvSpPr txBox="1">
            <a:spLocks/>
          </p:cNvSpPr>
          <p:nvPr/>
        </p:nvSpPr>
        <p:spPr>
          <a:xfrm>
            <a:off x="4176593" y="1210959"/>
            <a:ext cx="3853245" cy="5560541"/>
          </a:xfrm>
          <a:prstGeom prst="rect">
            <a:avLst/>
          </a:prstGeom>
          <a:solidFill>
            <a:schemeClr val="bg1"/>
          </a:solidFill>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s-DO" sz="1400" dirty="0" err="1"/>
              <a:t>namespace</a:t>
            </a:r>
            <a:r>
              <a:rPr lang="es-DO" sz="1400" dirty="0"/>
              <a:t> </a:t>
            </a:r>
            <a:r>
              <a:rPr lang="es-DO" sz="1400" dirty="0" err="1"/>
              <a:t>PolimorfismoNS</a:t>
            </a:r>
            <a:r>
              <a:rPr lang="es-419" sz="1400" dirty="0"/>
              <a:t>    </a:t>
            </a:r>
            <a:r>
              <a:rPr lang="es-DO" sz="1400" dirty="0"/>
              <a:t>{</a:t>
            </a:r>
          </a:p>
          <a:p>
            <a:pPr marL="0" indent="0">
              <a:buNone/>
            </a:pPr>
            <a:r>
              <a:rPr lang="es-DO" sz="1400" dirty="0"/>
              <a:t>//</a:t>
            </a:r>
            <a:r>
              <a:rPr lang="es-DO" sz="1400" dirty="0" err="1"/>
              <a:t>DEFINICION</a:t>
            </a:r>
            <a:r>
              <a:rPr lang="es-DO" sz="1400" dirty="0"/>
              <a:t> DE LA CLASE </a:t>
            </a:r>
          </a:p>
          <a:p>
            <a:pPr marL="0" indent="0">
              <a:buNone/>
            </a:pPr>
            <a:r>
              <a:rPr lang="es-DO" sz="1400" dirty="0" err="1"/>
              <a:t>class</a:t>
            </a:r>
            <a:r>
              <a:rPr lang="es-DO" sz="1400" dirty="0"/>
              <a:t> </a:t>
            </a:r>
            <a:r>
              <a:rPr lang="es-DO" sz="1400" dirty="0" err="1"/>
              <a:t>PolimorfismoCL</a:t>
            </a:r>
            <a:r>
              <a:rPr lang="es-DO" sz="1400" dirty="0"/>
              <a:t> {</a:t>
            </a:r>
          </a:p>
          <a:p>
            <a:pPr marL="0" indent="0">
              <a:buNone/>
            </a:pPr>
            <a:r>
              <a:rPr lang="es-DO" sz="1400" dirty="0"/>
              <a:t>// </a:t>
            </a:r>
            <a:r>
              <a:rPr lang="es-DO" sz="1400" dirty="0" err="1"/>
              <a:t>Version</a:t>
            </a:r>
            <a:r>
              <a:rPr lang="es-DO" sz="1400" dirty="0"/>
              <a:t> No.1 del </a:t>
            </a:r>
            <a:r>
              <a:rPr lang="es-DO" sz="1400" dirty="0" err="1"/>
              <a:t>metodo</a:t>
            </a:r>
            <a:r>
              <a:rPr lang="es-DO" sz="1400" dirty="0"/>
              <a:t> llamado </a:t>
            </a:r>
            <a:r>
              <a:rPr lang="es-DO" sz="1400" dirty="0" err="1"/>
              <a:t>InformacionEmpleado</a:t>
            </a:r>
            <a:r>
              <a:rPr lang="es-DO" sz="1400" dirty="0"/>
              <a:t>()</a:t>
            </a:r>
          </a:p>
          <a:p>
            <a:pPr marL="0" indent="0">
              <a:buNone/>
            </a:pPr>
            <a:r>
              <a:rPr lang="es-DO" sz="1400" dirty="0"/>
              <a:t>      </a:t>
            </a:r>
            <a:r>
              <a:rPr lang="es-DO" sz="1400" dirty="0" err="1"/>
              <a:t>public</a:t>
            </a:r>
            <a:r>
              <a:rPr lang="es-DO" sz="1400" dirty="0"/>
              <a:t> </a:t>
            </a:r>
            <a:r>
              <a:rPr lang="es-DO" sz="1400" dirty="0" err="1"/>
              <a:t>void</a:t>
            </a:r>
            <a:r>
              <a:rPr lang="es-DO" sz="1400" dirty="0"/>
              <a:t>  </a:t>
            </a:r>
            <a:r>
              <a:rPr lang="es-DO" sz="1400" dirty="0" err="1"/>
              <a:t>InformacionEmpleado</a:t>
            </a:r>
            <a:r>
              <a:rPr lang="es-DO" sz="1400" dirty="0"/>
              <a:t>(</a:t>
            </a:r>
            <a:r>
              <a:rPr lang="es-DO" sz="1400" dirty="0" err="1"/>
              <a:t>string</a:t>
            </a:r>
            <a:r>
              <a:rPr lang="es-DO" sz="1400" dirty="0"/>
              <a:t> Texto1)    { </a:t>
            </a:r>
            <a:r>
              <a:rPr lang="es-DO" sz="1400" dirty="0" err="1"/>
              <a:t>Console.WriteLine</a:t>
            </a:r>
            <a:r>
              <a:rPr lang="es-DO" sz="1400" dirty="0"/>
              <a:t>("\n" + Texto1);</a:t>
            </a:r>
            <a:r>
              <a:rPr lang="es-419" sz="1400" dirty="0"/>
              <a:t> </a:t>
            </a:r>
            <a:r>
              <a:rPr lang="es-DO" sz="1400" dirty="0"/>
              <a:t>}</a:t>
            </a:r>
            <a:endParaRPr lang="es-419" sz="1400" dirty="0"/>
          </a:p>
          <a:p>
            <a:pPr marL="0" indent="0">
              <a:buNone/>
            </a:pPr>
            <a:r>
              <a:rPr lang="es-DO" sz="1400" dirty="0"/>
              <a:t>// </a:t>
            </a:r>
            <a:r>
              <a:rPr lang="es-DO" sz="1400" dirty="0" err="1"/>
              <a:t>Version</a:t>
            </a:r>
            <a:r>
              <a:rPr lang="es-DO" sz="1400" dirty="0"/>
              <a:t> No.2 del </a:t>
            </a:r>
            <a:r>
              <a:rPr lang="es-DO" sz="1400" dirty="0" err="1"/>
              <a:t>metodo</a:t>
            </a:r>
            <a:r>
              <a:rPr lang="es-DO" sz="1400" dirty="0"/>
              <a:t> llamado </a:t>
            </a:r>
            <a:r>
              <a:rPr lang="es-DO" sz="1400" dirty="0" err="1"/>
              <a:t>InformacionEmpleado</a:t>
            </a:r>
            <a:r>
              <a:rPr lang="es-DO" sz="1400" dirty="0"/>
              <a:t>()</a:t>
            </a:r>
            <a:endParaRPr lang="es-419" sz="1400" dirty="0"/>
          </a:p>
          <a:p>
            <a:pPr marL="0" indent="0">
              <a:buNone/>
            </a:pPr>
            <a:r>
              <a:rPr lang="es-DO" sz="1400" dirty="0"/>
              <a:t> </a:t>
            </a:r>
            <a:r>
              <a:rPr lang="es-DO" sz="1400" dirty="0" err="1"/>
              <a:t>public</a:t>
            </a:r>
            <a:r>
              <a:rPr lang="es-DO" sz="1400" dirty="0"/>
              <a:t> </a:t>
            </a:r>
            <a:r>
              <a:rPr lang="es-DO" sz="1400" dirty="0" err="1"/>
              <a:t>void</a:t>
            </a:r>
            <a:r>
              <a:rPr lang="es-DO" sz="1400" dirty="0"/>
              <a:t> </a:t>
            </a:r>
            <a:r>
              <a:rPr lang="es-DO" sz="1400" dirty="0" err="1"/>
              <a:t>InformacionEmpleado</a:t>
            </a:r>
            <a:r>
              <a:rPr lang="es-DO" sz="1400" dirty="0"/>
              <a:t>(</a:t>
            </a:r>
            <a:r>
              <a:rPr lang="es-DO" sz="1400" dirty="0" err="1"/>
              <a:t>string</a:t>
            </a:r>
            <a:r>
              <a:rPr lang="es-DO" sz="1400" dirty="0"/>
              <a:t> Texto2,  </a:t>
            </a:r>
            <a:r>
              <a:rPr lang="es-DO" sz="1400" dirty="0" err="1"/>
              <a:t>int</a:t>
            </a:r>
            <a:r>
              <a:rPr lang="es-DO" sz="1400" dirty="0"/>
              <a:t> id) </a:t>
            </a:r>
            <a:endParaRPr lang="es-419" sz="1400" dirty="0"/>
          </a:p>
          <a:p>
            <a:pPr marL="0" indent="0">
              <a:buNone/>
            </a:pPr>
            <a:r>
              <a:rPr lang="es-DO" sz="1400" dirty="0"/>
              <a:t>{</a:t>
            </a:r>
            <a:r>
              <a:rPr lang="es-419" sz="1400" dirty="0"/>
              <a:t> </a:t>
            </a:r>
            <a:r>
              <a:rPr lang="es-DO" sz="1400" dirty="0" err="1"/>
              <a:t>Console.WriteLine</a:t>
            </a:r>
            <a:r>
              <a:rPr lang="es-DO" sz="1400" dirty="0"/>
              <a:t>( "\n" +  Texto2  +  " "  + id );</a:t>
            </a:r>
            <a:r>
              <a:rPr lang="es-419" sz="1400" dirty="0"/>
              <a:t> </a:t>
            </a:r>
            <a:r>
              <a:rPr lang="es-DO" sz="1400" dirty="0"/>
              <a:t> }</a:t>
            </a:r>
          </a:p>
          <a:p>
            <a:pPr marL="0" indent="0">
              <a:buNone/>
            </a:pPr>
            <a:r>
              <a:rPr lang="es-DO" sz="1400" dirty="0"/>
              <a:t>    // </a:t>
            </a:r>
            <a:r>
              <a:rPr lang="es-DO" sz="1400" dirty="0" err="1"/>
              <a:t>Version</a:t>
            </a:r>
            <a:r>
              <a:rPr lang="es-DO" sz="1400" dirty="0"/>
              <a:t> No.3 del </a:t>
            </a:r>
            <a:r>
              <a:rPr lang="es-DO" sz="1400" dirty="0" err="1"/>
              <a:t>metodo</a:t>
            </a:r>
            <a:r>
              <a:rPr lang="es-DO" sz="1400" dirty="0"/>
              <a:t> llamado </a:t>
            </a:r>
            <a:r>
              <a:rPr lang="es-DO" sz="1400" dirty="0" err="1"/>
              <a:t>InformacionEmpleado</a:t>
            </a:r>
            <a:r>
              <a:rPr lang="es-DO" sz="1400" dirty="0"/>
              <a:t>()</a:t>
            </a:r>
            <a:endParaRPr lang="es-419" sz="1400" dirty="0"/>
          </a:p>
          <a:p>
            <a:pPr marL="0" indent="0">
              <a:buNone/>
            </a:pPr>
            <a:r>
              <a:rPr lang="es-DO" sz="1400" dirty="0" err="1"/>
              <a:t>public</a:t>
            </a:r>
            <a:r>
              <a:rPr lang="es-DO" sz="1400" dirty="0"/>
              <a:t> </a:t>
            </a:r>
            <a:r>
              <a:rPr lang="es-DO" sz="1400" dirty="0" err="1"/>
              <a:t>double</a:t>
            </a:r>
            <a:r>
              <a:rPr lang="es-DO" sz="1400" dirty="0"/>
              <a:t> </a:t>
            </a:r>
            <a:r>
              <a:rPr lang="es-DO" sz="1400" dirty="0" err="1"/>
              <a:t>InformacionEmpleado</a:t>
            </a:r>
            <a:r>
              <a:rPr lang="es-DO" sz="1400" dirty="0"/>
              <a:t>(</a:t>
            </a:r>
            <a:r>
              <a:rPr lang="es-DO" sz="1400" dirty="0" err="1"/>
              <a:t>double</a:t>
            </a:r>
            <a:r>
              <a:rPr lang="es-DO" sz="1400" dirty="0"/>
              <a:t> sueldo)  {		 </a:t>
            </a:r>
            <a:r>
              <a:rPr lang="es-DO" sz="1400" dirty="0" err="1"/>
              <a:t>Console.WriteLine</a:t>
            </a:r>
            <a:r>
              <a:rPr lang="es-DO" sz="1400" dirty="0"/>
              <a:t>("\</a:t>
            </a:r>
            <a:r>
              <a:rPr lang="es-DO" sz="1400" dirty="0" err="1"/>
              <a:t>nSalario</a:t>
            </a:r>
            <a:r>
              <a:rPr lang="es-DO" sz="1400" dirty="0"/>
              <a:t> devengado: " +  sueldo );</a:t>
            </a:r>
            <a:r>
              <a:rPr lang="es-419" sz="1400" dirty="0"/>
              <a:t>   </a:t>
            </a:r>
            <a:r>
              <a:rPr lang="es-DO" sz="1400" dirty="0"/>
              <a:t> </a:t>
            </a:r>
            <a:r>
              <a:rPr lang="es-DO" sz="1400" dirty="0" err="1"/>
              <a:t>return</a:t>
            </a:r>
            <a:r>
              <a:rPr lang="es-DO" sz="1400" dirty="0"/>
              <a:t> (sueldo);</a:t>
            </a:r>
            <a:r>
              <a:rPr lang="es-419" sz="1400" dirty="0"/>
              <a:t> </a:t>
            </a:r>
          </a:p>
          <a:p>
            <a:pPr marL="0" indent="0">
              <a:buNone/>
            </a:pPr>
            <a:r>
              <a:rPr lang="es-419" sz="1400" dirty="0"/>
              <a:t> </a:t>
            </a:r>
            <a:r>
              <a:rPr lang="es-DO" sz="1400" dirty="0"/>
              <a:t>}</a:t>
            </a:r>
            <a:r>
              <a:rPr lang="es-419" sz="1400" dirty="0"/>
              <a:t>    </a:t>
            </a:r>
            <a:r>
              <a:rPr lang="es-DO" sz="1400" dirty="0"/>
              <a:t> }  </a:t>
            </a:r>
            <a:endParaRPr lang="es-419" sz="1400" dirty="0"/>
          </a:p>
        </p:txBody>
      </p:sp>
      <p:sp>
        <p:nvSpPr>
          <p:cNvPr id="5" name="Marcador de contenido 2"/>
          <p:cNvSpPr txBox="1">
            <a:spLocks/>
          </p:cNvSpPr>
          <p:nvPr/>
        </p:nvSpPr>
        <p:spPr>
          <a:xfrm>
            <a:off x="8138983" y="117389"/>
            <a:ext cx="4015946" cy="6654111"/>
          </a:xfrm>
          <a:prstGeom prst="rect">
            <a:avLst/>
          </a:prstGeom>
          <a:solidFill>
            <a:schemeClr val="bg1"/>
          </a:solidFill>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s-DO" sz="1400" dirty="0"/>
              <a:t>//CLASE DE PRUEBA, DONDE SE </a:t>
            </a:r>
            <a:r>
              <a:rPr lang="es-DO" sz="1400" dirty="0" err="1"/>
              <a:t>HARA</a:t>
            </a:r>
            <a:r>
              <a:rPr lang="es-DO" sz="1400" dirty="0"/>
              <a:t> LA LLAMADA AL </a:t>
            </a:r>
            <a:r>
              <a:rPr lang="es-DO" sz="1400" dirty="0" err="1"/>
              <a:t>METODO</a:t>
            </a:r>
            <a:endParaRPr lang="es-DO" sz="1400" dirty="0"/>
          </a:p>
          <a:p>
            <a:pPr marL="0" indent="0">
              <a:buNone/>
            </a:pPr>
            <a:r>
              <a:rPr lang="es-DO" sz="1400" dirty="0" err="1"/>
              <a:t>public</a:t>
            </a:r>
            <a:r>
              <a:rPr lang="es-DO" sz="1400" dirty="0"/>
              <a:t> </a:t>
            </a:r>
            <a:r>
              <a:rPr lang="es-DO" sz="1400" dirty="0" err="1"/>
              <a:t>class</a:t>
            </a:r>
            <a:r>
              <a:rPr lang="es-DO" sz="1400" dirty="0"/>
              <a:t> </a:t>
            </a:r>
            <a:r>
              <a:rPr lang="es-DO" sz="1400" dirty="0" err="1"/>
              <a:t>PruebaCL</a:t>
            </a:r>
            <a:r>
              <a:rPr lang="es-DO" sz="1400" dirty="0"/>
              <a:t>  {</a:t>
            </a:r>
          </a:p>
          <a:p>
            <a:pPr marL="0" indent="0">
              <a:buNone/>
            </a:pPr>
            <a:r>
              <a:rPr lang="es-DO" sz="1400" dirty="0"/>
              <a:t> </a:t>
            </a:r>
            <a:r>
              <a:rPr lang="es-DO" sz="1400" dirty="0" err="1"/>
              <a:t>public</a:t>
            </a:r>
            <a:r>
              <a:rPr lang="es-DO" sz="1400" dirty="0"/>
              <a:t> </a:t>
            </a:r>
            <a:r>
              <a:rPr lang="es-DO" sz="1400" dirty="0" err="1"/>
              <a:t>static</a:t>
            </a:r>
            <a:r>
              <a:rPr lang="es-DO" sz="1400" dirty="0"/>
              <a:t> </a:t>
            </a:r>
            <a:r>
              <a:rPr lang="es-DO" sz="1400" dirty="0" err="1"/>
              <a:t>void</a:t>
            </a:r>
            <a:r>
              <a:rPr lang="es-DO" sz="1400" dirty="0"/>
              <a:t> </a:t>
            </a:r>
            <a:r>
              <a:rPr lang="es-DO" sz="1400" dirty="0" err="1"/>
              <a:t>Main</a:t>
            </a:r>
            <a:r>
              <a:rPr lang="es-DO" sz="1400" dirty="0"/>
              <a:t>() { </a:t>
            </a:r>
            <a:endParaRPr lang="es-419" sz="1400" dirty="0"/>
          </a:p>
          <a:p>
            <a:pPr marL="0" indent="0">
              <a:buNone/>
            </a:pPr>
            <a:r>
              <a:rPr lang="es-DO" sz="1400" dirty="0"/>
              <a:t>//</a:t>
            </a:r>
            <a:r>
              <a:rPr lang="es-DO" sz="1400" dirty="0" err="1"/>
              <a:t>Creacion</a:t>
            </a:r>
            <a:r>
              <a:rPr lang="es-DO" sz="1400" dirty="0"/>
              <a:t> de una variable de referencia llamada Empleado          </a:t>
            </a:r>
            <a:endParaRPr lang="es-419" sz="1400" dirty="0"/>
          </a:p>
          <a:p>
            <a:pPr marL="0" indent="0">
              <a:buNone/>
            </a:pPr>
            <a:r>
              <a:rPr lang="es-DO" sz="1400" dirty="0" err="1"/>
              <a:t>PolimorfismoCL</a:t>
            </a:r>
            <a:r>
              <a:rPr lang="es-DO" sz="1400" dirty="0"/>
              <a:t> Empleado = new </a:t>
            </a:r>
            <a:r>
              <a:rPr lang="es-DO" sz="1400" dirty="0" err="1"/>
              <a:t>PolimorfismoCL</a:t>
            </a:r>
            <a:r>
              <a:rPr lang="es-DO" sz="1400" dirty="0"/>
              <a:t>();</a:t>
            </a:r>
          </a:p>
          <a:p>
            <a:pPr marL="0" indent="0">
              <a:buNone/>
            </a:pPr>
            <a:r>
              <a:rPr lang="es-DO" sz="1400" dirty="0"/>
              <a:t>//Llamada al </a:t>
            </a:r>
            <a:r>
              <a:rPr lang="es-DO" sz="1400" dirty="0" err="1"/>
              <a:t>metodo</a:t>
            </a:r>
            <a:r>
              <a:rPr lang="es-DO" sz="1400" dirty="0"/>
              <a:t> </a:t>
            </a:r>
            <a:r>
              <a:rPr lang="es-DO" sz="1400" dirty="0" err="1"/>
              <a:t>InformacionEmpleado</a:t>
            </a:r>
            <a:r>
              <a:rPr lang="es-DO" sz="1400" dirty="0"/>
              <a:t>() pasando los argumentos necesarios. </a:t>
            </a:r>
            <a:endParaRPr lang="es-419" sz="1400" dirty="0"/>
          </a:p>
          <a:p>
            <a:pPr marL="0" indent="0">
              <a:buNone/>
            </a:pPr>
            <a:r>
              <a:rPr lang="es-DO" sz="1400" dirty="0"/>
              <a:t>//Este argumento coincide con los </a:t>
            </a:r>
            <a:r>
              <a:rPr lang="es-DO" sz="1400" dirty="0" err="1"/>
              <a:t>parametros</a:t>
            </a:r>
            <a:r>
              <a:rPr lang="es-DO" sz="1400" dirty="0"/>
              <a:t> de la </a:t>
            </a:r>
            <a:r>
              <a:rPr lang="es-DO" sz="1400" dirty="0" err="1"/>
              <a:t>version</a:t>
            </a:r>
            <a:r>
              <a:rPr lang="es-DO" sz="1400" dirty="0"/>
              <a:t> No. 1 del </a:t>
            </a:r>
            <a:r>
              <a:rPr lang="es-DO" sz="1400" dirty="0" err="1"/>
              <a:t>metodo</a:t>
            </a:r>
            <a:r>
              <a:rPr lang="es-DO" sz="1400" dirty="0"/>
              <a:t>  </a:t>
            </a:r>
            <a:r>
              <a:rPr lang="es-DO" sz="1400" dirty="0" err="1"/>
              <a:t>Empleado.InformacionEmpleado</a:t>
            </a:r>
            <a:r>
              <a:rPr lang="es-DO" sz="1400" dirty="0"/>
              <a:t>("El Empleado"); </a:t>
            </a:r>
          </a:p>
          <a:p>
            <a:pPr marL="0" indent="0">
              <a:buNone/>
            </a:pPr>
            <a:r>
              <a:rPr lang="es-DO" sz="1400" dirty="0"/>
              <a:t>//El siguiente argumento coincide con los </a:t>
            </a:r>
            <a:r>
              <a:rPr lang="es-DO" sz="1400" dirty="0" err="1"/>
              <a:t>parametros</a:t>
            </a:r>
            <a:r>
              <a:rPr lang="es-DO" sz="1400" dirty="0"/>
              <a:t> de la </a:t>
            </a:r>
            <a:r>
              <a:rPr lang="es-DO" sz="1400" dirty="0" err="1"/>
              <a:t>version</a:t>
            </a:r>
            <a:r>
              <a:rPr lang="es-DO" sz="1400" dirty="0"/>
              <a:t> No.2</a:t>
            </a:r>
          </a:p>
          <a:p>
            <a:pPr marL="0" indent="0">
              <a:buNone/>
            </a:pPr>
            <a:r>
              <a:rPr lang="es-DO" sz="1400" dirty="0" err="1"/>
              <a:t>Empleado.InformacionEmpleado</a:t>
            </a:r>
            <a:r>
              <a:rPr lang="es-DO" sz="1400" dirty="0"/>
              <a:t>( "Trabaja todos los </a:t>
            </a:r>
            <a:r>
              <a:rPr lang="es-DO" sz="1400" dirty="0" err="1"/>
              <a:t>dias</a:t>
            </a:r>
            <a:r>
              <a:rPr lang="es-DO" sz="1400" dirty="0"/>
              <a:t>.  Su Id es: " , 1002020 );</a:t>
            </a:r>
          </a:p>
          <a:p>
            <a:pPr marL="0" indent="0">
              <a:buNone/>
            </a:pPr>
            <a:r>
              <a:rPr lang="es-DO" sz="1400" dirty="0"/>
              <a:t> //Este último argumento coincide con los </a:t>
            </a:r>
            <a:r>
              <a:rPr lang="es-DO" sz="1400" dirty="0" err="1"/>
              <a:t>parametros</a:t>
            </a:r>
            <a:r>
              <a:rPr lang="es-DO" sz="1400" dirty="0"/>
              <a:t> de la </a:t>
            </a:r>
            <a:r>
              <a:rPr lang="es-DO" sz="1400" dirty="0" err="1"/>
              <a:t>version</a:t>
            </a:r>
            <a:r>
              <a:rPr lang="es-DO" sz="1400" dirty="0"/>
              <a:t> No.3</a:t>
            </a:r>
            <a:endParaRPr lang="es-419" sz="1400" dirty="0"/>
          </a:p>
          <a:p>
            <a:pPr marL="0" indent="0">
              <a:buNone/>
            </a:pPr>
            <a:r>
              <a:rPr lang="es-DO" sz="1400" dirty="0" err="1"/>
              <a:t>Empleado.InformacionEmpleado</a:t>
            </a:r>
            <a:r>
              <a:rPr lang="es-DO" sz="1400" dirty="0"/>
              <a:t>(35000);</a:t>
            </a:r>
          </a:p>
          <a:p>
            <a:pPr marL="0" indent="0">
              <a:buNone/>
            </a:pPr>
            <a:r>
              <a:rPr lang="es-DO" sz="1400" dirty="0"/>
              <a:t>     }</a:t>
            </a:r>
          </a:p>
          <a:p>
            <a:pPr marL="0" indent="0">
              <a:buNone/>
            </a:pPr>
            <a:r>
              <a:rPr lang="es-DO" sz="1400" dirty="0"/>
              <a:t>  }</a:t>
            </a:r>
          </a:p>
          <a:p>
            <a:pPr marL="0" indent="0">
              <a:buNone/>
            </a:pPr>
            <a:r>
              <a:rPr lang="es-DO" sz="1400" dirty="0"/>
              <a:t>}</a:t>
            </a:r>
            <a:endParaRPr lang="es-419" sz="1400" dirty="0"/>
          </a:p>
        </p:txBody>
      </p:sp>
    </p:spTree>
    <p:extLst>
      <p:ext uri="{BB962C8B-B14F-4D97-AF65-F5344CB8AC3E}">
        <p14:creationId xmlns:p14="http://schemas.microsoft.com/office/powerpoint/2010/main" val="3044694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Nota </a:t>
            </a:r>
            <a:r>
              <a:rPr lang="en-US" dirty="0" err="1"/>
              <a:t>sobre</a:t>
            </a:r>
            <a:r>
              <a:rPr lang="en-US" dirty="0"/>
              <a:t> el </a:t>
            </a:r>
            <a:r>
              <a:rPr lang="en-US" dirty="0" err="1"/>
              <a:t>ejemplo</a:t>
            </a:r>
            <a:r>
              <a:rPr lang="en-US" dirty="0"/>
              <a:t> polimorfismo2.cs</a:t>
            </a:r>
            <a:endParaRPr lang="es-419" dirty="0"/>
          </a:p>
        </p:txBody>
      </p:sp>
      <p:sp>
        <p:nvSpPr>
          <p:cNvPr id="3" name="Marcador de contenido 2"/>
          <p:cNvSpPr>
            <a:spLocks noGrp="1"/>
          </p:cNvSpPr>
          <p:nvPr>
            <p:ph idx="1"/>
          </p:nvPr>
        </p:nvSpPr>
        <p:spPr>
          <a:xfrm>
            <a:off x="1371600" y="1495168"/>
            <a:ext cx="10194324" cy="5103340"/>
          </a:xfrm>
        </p:spPr>
        <p:txBody>
          <a:bodyPr>
            <a:normAutofit/>
          </a:bodyPr>
          <a:lstStyle/>
          <a:p>
            <a:pPr marL="0" indent="0">
              <a:buNone/>
            </a:pPr>
            <a:r>
              <a:rPr lang="en-US" dirty="0" err="1"/>
              <a:t>Probar</a:t>
            </a:r>
            <a:r>
              <a:rPr lang="en-US" dirty="0"/>
              <a:t> </a:t>
            </a:r>
            <a:r>
              <a:rPr lang="en-US" dirty="0" err="1"/>
              <a:t>haciendo</a:t>
            </a:r>
            <a:r>
              <a:rPr lang="en-US" dirty="0"/>
              <a:t> </a:t>
            </a:r>
            <a:r>
              <a:rPr lang="en-US" dirty="0" err="1"/>
              <a:t>cambios</a:t>
            </a:r>
            <a:r>
              <a:rPr lang="en-US" dirty="0"/>
              <a:t> </a:t>
            </a:r>
            <a:r>
              <a:rPr lang="en-US" dirty="0" err="1"/>
              <a:t>en</a:t>
            </a:r>
            <a:r>
              <a:rPr lang="en-US" dirty="0"/>
              <a:t> el </a:t>
            </a:r>
            <a:r>
              <a:rPr lang="en-US" dirty="0" err="1"/>
              <a:t>codigo</a:t>
            </a:r>
            <a:r>
              <a:rPr lang="en-US" dirty="0"/>
              <a:t> del </a:t>
            </a:r>
            <a:r>
              <a:rPr lang="en-US" dirty="0" err="1"/>
              <a:t>programa</a:t>
            </a:r>
            <a:r>
              <a:rPr lang="en-US" dirty="0"/>
              <a:t>, luego </a:t>
            </a:r>
            <a:r>
              <a:rPr lang="en-US" dirty="0" err="1"/>
              <a:t>compilar</a:t>
            </a:r>
            <a:r>
              <a:rPr lang="en-US" dirty="0"/>
              <a:t> y </a:t>
            </a:r>
            <a:r>
              <a:rPr lang="en-US" dirty="0" err="1"/>
              <a:t>ejecutar</a:t>
            </a:r>
            <a:r>
              <a:rPr lang="en-US" dirty="0"/>
              <a:t> para </a:t>
            </a:r>
            <a:r>
              <a:rPr lang="en-US" dirty="0" err="1"/>
              <a:t>ver</a:t>
            </a:r>
            <a:r>
              <a:rPr lang="en-US" dirty="0"/>
              <a:t> el </a:t>
            </a:r>
            <a:r>
              <a:rPr lang="en-US" dirty="0" err="1"/>
              <a:t>comportamiento</a:t>
            </a:r>
            <a:r>
              <a:rPr lang="en-US" dirty="0"/>
              <a:t> del </a:t>
            </a:r>
            <a:r>
              <a:rPr lang="en-US" dirty="0" err="1"/>
              <a:t>mismo</a:t>
            </a:r>
            <a:r>
              <a:rPr lang="en-US" dirty="0"/>
              <a:t>. </a:t>
            </a:r>
            <a:r>
              <a:rPr lang="en-US" dirty="0" err="1"/>
              <a:t>Hacer</a:t>
            </a:r>
            <a:r>
              <a:rPr lang="en-US" dirty="0"/>
              <a:t> </a:t>
            </a:r>
            <a:r>
              <a:rPr lang="en-US" dirty="0" err="1"/>
              <a:t>los</a:t>
            </a:r>
            <a:r>
              <a:rPr lang="en-US" dirty="0"/>
              <a:t> </a:t>
            </a:r>
            <a:r>
              <a:rPr lang="en-US" dirty="0" err="1"/>
              <a:t>siguientes</a:t>
            </a:r>
            <a:r>
              <a:rPr lang="en-US" dirty="0"/>
              <a:t> </a:t>
            </a:r>
            <a:r>
              <a:rPr lang="en-US" dirty="0" err="1"/>
              <a:t>cambios</a:t>
            </a:r>
            <a:r>
              <a:rPr lang="en-US"/>
              <a:t>: </a:t>
            </a:r>
            <a:endParaRPr lang="en-US" dirty="0"/>
          </a:p>
          <a:p>
            <a:pPr marL="0" indent="0">
              <a:buNone/>
            </a:pPr>
            <a:r>
              <a:rPr lang="en-US" dirty="0"/>
              <a:t>1) </a:t>
            </a:r>
            <a:r>
              <a:rPr lang="en-US" dirty="0" err="1"/>
              <a:t>Cambiar</a:t>
            </a:r>
            <a:r>
              <a:rPr lang="en-US" dirty="0"/>
              <a:t> el </a:t>
            </a:r>
            <a:r>
              <a:rPr lang="en-US" dirty="0" err="1"/>
              <a:t>tipo</a:t>
            </a:r>
            <a:r>
              <a:rPr lang="en-US" dirty="0"/>
              <a:t> de </a:t>
            </a:r>
            <a:r>
              <a:rPr lang="en-US" dirty="0" err="1"/>
              <a:t>datos</a:t>
            </a:r>
            <a:r>
              <a:rPr lang="en-US" dirty="0"/>
              <a:t> actual (double) </a:t>
            </a:r>
            <a:r>
              <a:rPr lang="en-US" dirty="0" err="1"/>
              <a:t>por</a:t>
            </a:r>
            <a:r>
              <a:rPr lang="en-US" dirty="0"/>
              <a:t> el </a:t>
            </a:r>
            <a:r>
              <a:rPr lang="en-US" dirty="0" err="1"/>
              <a:t>tipo</a:t>
            </a:r>
            <a:r>
              <a:rPr lang="en-US" dirty="0"/>
              <a:t> de </a:t>
            </a:r>
            <a:r>
              <a:rPr lang="en-US" dirty="0" err="1"/>
              <a:t>datos</a:t>
            </a:r>
            <a:r>
              <a:rPr lang="en-US" dirty="0"/>
              <a:t>  </a:t>
            </a:r>
            <a:r>
              <a:rPr lang="en-US" b="1" dirty="0" err="1"/>
              <a:t>int</a:t>
            </a:r>
            <a:r>
              <a:rPr lang="en-US" b="1" dirty="0"/>
              <a:t> </a:t>
            </a:r>
          </a:p>
          <a:p>
            <a:pPr marL="0" indent="0">
              <a:buNone/>
            </a:pPr>
            <a:r>
              <a:rPr lang="es-419" dirty="0"/>
              <a:t> </a:t>
            </a:r>
            <a:r>
              <a:rPr lang="es-419" dirty="0" err="1"/>
              <a:t>public</a:t>
            </a:r>
            <a:r>
              <a:rPr lang="es-419" dirty="0"/>
              <a:t> </a:t>
            </a:r>
            <a:r>
              <a:rPr lang="es-419" b="1" dirty="0" err="1">
                <a:solidFill>
                  <a:srgbClr val="C00000"/>
                </a:solidFill>
              </a:rPr>
              <a:t>double</a:t>
            </a:r>
            <a:r>
              <a:rPr lang="es-419" b="1" dirty="0">
                <a:solidFill>
                  <a:srgbClr val="C00000"/>
                </a:solidFill>
              </a:rPr>
              <a:t> </a:t>
            </a:r>
            <a:r>
              <a:rPr lang="es-419" dirty="0"/>
              <a:t>valor1, valor2, </a:t>
            </a:r>
            <a:r>
              <a:rPr lang="es-419" dirty="0" err="1"/>
              <a:t>solucion</a:t>
            </a:r>
            <a:r>
              <a:rPr lang="es-419" dirty="0"/>
              <a:t>;</a:t>
            </a:r>
            <a:endParaRPr lang="en-US" dirty="0"/>
          </a:p>
          <a:p>
            <a:pPr marL="0" indent="0">
              <a:buNone/>
            </a:pPr>
            <a:endParaRPr lang="en-US" dirty="0"/>
          </a:p>
          <a:p>
            <a:pPr marL="0" indent="0">
              <a:buNone/>
            </a:pPr>
            <a:r>
              <a:rPr lang="en-US" dirty="0"/>
              <a:t>2) </a:t>
            </a:r>
            <a:r>
              <a:rPr lang="en-US" dirty="0" err="1"/>
              <a:t>Cambiar</a:t>
            </a:r>
            <a:r>
              <a:rPr lang="en-US" dirty="0"/>
              <a:t> el </a:t>
            </a:r>
            <a:r>
              <a:rPr lang="en-US" dirty="0" err="1"/>
              <a:t>tipo</a:t>
            </a:r>
            <a:r>
              <a:rPr lang="en-US" dirty="0"/>
              <a:t> de </a:t>
            </a:r>
            <a:r>
              <a:rPr lang="en-US" dirty="0" err="1"/>
              <a:t>datos</a:t>
            </a:r>
            <a:r>
              <a:rPr lang="en-US" dirty="0"/>
              <a:t> actual (</a:t>
            </a:r>
            <a:r>
              <a:rPr lang="en-US" dirty="0" err="1"/>
              <a:t>double.Parse</a:t>
            </a:r>
            <a:r>
              <a:rPr lang="en-US" dirty="0"/>
              <a:t>) </a:t>
            </a:r>
            <a:r>
              <a:rPr lang="en-US" dirty="0" err="1"/>
              <a:t>por</a:t>
            </a:r>
            <a:r>
              <a:rPr lang="en-US" dirty="0"/>
              <a:t> el </a:t>
            </a:r>
            <a:r>
              <a:rPr lang="en-US" dirty="0" err="1"/>
              <a:t>tipo</a:t>
            </a:r>
            <a:r>
              <a:rPr lang="en-US" dirty="0"/>
              <a:t>  </a:t>
            </a:r>
            <a:r>
              <a:rPr lang="en-US" b="1" dirty="0"/>
              <a:t>Int32.Parse</a:t>
            </a:r>
            <a:r>
              <a:rPr lang="en-US" dirty="0"/>
              <a:t> </a:t>
            </a:r>
            <a:r>
              <a:rPr lang="en-US" dirty="0" err="1"/>
              <a:t>en</a:t>
            </a:r>
            <a:r>
              <a:rPr lang="en-US" dirty="0"/>
              <a:t> </a:t>
            </a:r>
            <a:r>
              <a:rPr lang="en-US" dirty="0" err="1"/>
              <a:t>los</a:t>
            </a:r>
            <a:r>
              <a:rPr lang="en-US" dirty="0"/>
              <a:t> </a:t>
            </a:r>
            <a:r>
              <a:rPr lang="en-US" dirty="0" err="1"/>
              <a:t>valores</a:t>
            </a:r>
            <a:r>
              <a:rPr lang="en-US" dirty="0"/>
              <a:t> </a:t>
            </a:r>
            <a:r>
              <a:rPr lang="en-US" dirty="0" err="1"/>
              <a:t>capturados</a:t>
            </a:r>
            <a:endParaRPr lang="en-US" dirty="0"/>
          </a:p>
          <a:p>
            <a:pPr marL="0" indent="0">
              <a:buNone/>
            </a:pPr>
            <a:r>
              <a:rPr lang="en-US" dirty="0"/>
              <a:t>	//</a:t>
            </a:r>
            <a:r>
              <a:rPr lang="en-US" dirty="0" err="1"/>
              <a:t>Captura</a:t>
            </a:r>
            <a:r>
              <a:rPr lang="en-US" dirty="0"/>
              <a:t> de </a:t>
            </a:r>
            <a:r>
              <a:rPr lang="en-US" dirty="0" err="1"/>
              <a:t>valores</a:t>
            </a:r>
            <a:r>
              <a:rPr lang="en-US" dirty="0"/>
              <a:t> a </a:t>
            </a:r>
            <a:r>
              <a:rPr lang="en-US" dirty="0" err="1"/>
              <a:t>ser</a:t>
            </a:r>
            <a:r>
              <a:rPr lang="en-US" dirty="0"/>
              <a:t> </a:t>
            </a:r>
            <a:r>
              <a:rPr lang="en-US" dirty="0" err="1"/>
              <a:t>calculados</a:t>
            </a:r>
            <a:endParaRPr lang="en-US" dirty="0"/>
          </a:p>
          <a:p>
            <a:pPr marL="0" indent="0">
              <a:buNone/>
            </a:pPr>
            <a:r>
              <a:rPr lang="en-US" dirty="0" err="1"/>
              <a:t>Console.WriteLine</a:t>
            </a:r>
            <a:r>
              <a:rPr lang="en-US" dirty="0"/>
              <a:t>("\</a:t>
            </a:r>
            <a:r>
              <a:rPr lang="en-US" dirty="0" err="1"/>
              <a:t>nDigite</a:t>
            </a:r>
            <a:r>
              <a:rPr lang="en-US" dirty="0"/>
              <a:t> el primer </a:t>
            </a:r>
            <a:r>
              <a:rPr lang="en-US" dirty="0" err="1"/>
              <a:t>numero</a:t>
            </a:r>
            <a:r>
              <a:rPr lang="en-US" dirty="0"/>
              <a:t>: ");</a:t>
            </a:r>
          </a:p>
          <a:p>
            <a:pPr marL="0" indent="0">
              <a:buNone/>
            </a:pPr>
            <a:r>
              <a:rPr lang="en-US" dirty="0"/>
              <a:t> VarRefClaseAritmetica.valor1 =</a:t>
            </a:r>
            <a:r>
              <a:rPr lang="en-US" b="1" dirty="0" err="1">
                <a:solidFill>
                  <a:srgbClr val="C00000"/>
                </a:solidFill>
              </a:rPr>
              <a:t>double.Parse</a:t>
            </a:r>
            <a:r>
              <a:rPr lang="en-US" dirty="0"/>
              <a:t>(</a:t>
            </a:r>
            <a:r>
              <a:rPr lang="en-US" dirty="0" err="1"/>
              <a:t>Console.ReadLine</a:t>
            </a:r>
            <a:r>
              <a:rPr lang="en-US" dirty="0"/>
              <a:t>());</a:t>
            </a:r>
          </a:p>
          <a:p>
            <a:pPr marL="0" indent="0">
              <a:buNone/>
            </a:pPr>
            <a:r>
              <a:rPr lang="en-US" dirty="0"/>
              <a:t>            </a:t>
            </a:r>
            <a:r>
              <a:rPr lang="en-US" dirty="0" err="1"/>
              <a:t>Console.WriteLine</a:t>
            </a:r>
            <a:r>
              <a:rPr lang="en-US" dirty="0"/>
              <a:t>("</a:t>
            </a:r>
            <a:r>
              <a:rPr lang="en-US" dirty="0" err="1"/>
              <a:t>Digite</a:t>
            </a:r>
            <a:r>
              <a:rPr lang="en-US" dirty="0"/>
              <a:t> el </a:t>
            </a:r>
            <a:r>
              <a:rPr lang="en-US" dirty="0" err="1"/>
              <a:t>segundo</a:t>
            </a:r>
            <a:r>
              <a:rPr lang="en-US" dirty="0"/>
              <a:t> </a:t>
            </a:r>
            <a:r>
              <a:rPr lang="en-US" dirty="0" err="1"/>
              <a:t>numero</a:t>
            </a:r>
            <a:r>
              <a:rPr lang="en-US" dirty="0"/>
              <a:t>: ");</a:t>
            </a:r>
          </a:p>
          <a:p>
            <a:pPr marL="0" indent="0">
              <a:buNone/>
            </a:pPr>
            <a:r>
              <a:rPr lang="en-US" dirty="0"/>
              <a:t> VarRefClaseAritmetica.valor2= </a:t>
            </a:r>
            <a:r>
              <a:rPr lang="en-US" b="1" dirty="0" err="1">
                <a:solidFill>
                  <a:srgbClr val="C00000"/>
                </a:solidFill>
              </a:rPr>
              <a:t>double.Parse</a:t>
            </a:r>
            <a:r>
              <a:rPr lang="en-US" dirty="0"/>
              <a:t>(</a:t>
            </a:r>
            <a:r>
              <a:rPr lang="en-US" dirty="0" err="1"/>
              <a:t>Console.ReadLine</a:t>
            </a:r>
            <a:r>
              <a:rPr lang="en-US" dirty="0"/>
              <a:t>());</a:t>
            </a:r>
          </a:p>
          <a:p>
            <a:pPr marL="0" indent="0">
              <a:buNone/>
            </a:pPr>
            <a:endParaRPr lang="es-419" dirty="0"/>
          </a:p>
        </p:txBody>
      </p:sp>
    </p:spTree>
    <p:extLst>
      <p:ext uri="{BB962C8B-B14F-4D97-AF65-F5344CB8AC3E}">
        <p14:creationId xmlns:p14="http://schemas.microsoft.com/office/powerpoint/2010/main" val="1261874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Polimorfismo dinámico </a:t>
            </a:r>
          </a:p>
        </p:txBody>
      </p:sp>
      <p:sp>
        <p:nvSpPr>
          <p:cNvPr id="3" name="Marcador de contenido 2"/>
          <p:cNvSpPr>
            <a:spLocks noGrp="1"/>
          </p:cNvSpPr>
          <p:nvPr>
            <p:ph idx="1"/>
          </p:nvPr>
        </p:nvSpPr>
        <p:spPr/>
        <p:txBody>
          <a:bodyPr vert="horz" lIns="91440" tIns="45720" rIns="91440" bIns="45720" rtlCol="0">
            <a:normAutofit/>
          </a:bodyPr>
          <a:lstStyle/>
          <a:p>
            <a:pPr lvl="1">
              <a:buFont typeface="Wingdings" panose="05000000000000000000" pitchFamily="2" charset="2"/>
              <a:buChar char="q"/>
            </a:pPr>
            <a:r>
              <a:rPr lang="es-DO" sz="2400" dirty="0"/>
              <a:t>Permite invocar</a:t>
            </a:r>
            <a:r>
              <a:rPr lang="es-419" sz="2400" dirty="0"/>
              <a:t> o llamar</a:t>
            </a:r>
            <a:r>
              <a:rPr lang="es-DO" sz="2400" dirty="0"/>
              <a:t> los métodos de clases derivadas mediante una referencia a su clase base en tiempo de ejecución. </a:t>
            </a:r>
            <a:endParaRPr lang="es-419" sz="2400" dirty="0"/>
          </a:p>
          <a:p>
            <a:pPr lvl="1">
              <a:buFont typeface="Wingdings" panose="05000000000000000000" pitchFamily="2" charset="2"/>
              <a:buChar char="q"/>
            </a:pPr>
            <a:endParaRPr lang="es-419" sz="2400" dirty="0"/>
          </a:p>
          <a:p>
            <a:pPr lvl="1">
              <a:buFont typeface="Wingdings" panose="05000000000000000000" pitchFamily="2" charset="2"/>
              <a:buChar char="q"/>
            </a:pPr>
            <a:endParaRPr lang="es-DO" sz="2400" dirty="0"/>
          </a:p>
          <a:p>
            <a:pPr algn="just">
              <a:buFont typeface="Wingdings" panose="05000000000000000000" pitchFamily="2" charset="2"/>
              <a:buChar char="q"/>
            </a:pPr>
            <a:endParaRPr lang="es-419" sz="2400" dirty="0"/>
          </a:p>
        </p:txBody>
      </p:sp>
      <p:sp>
        <p:nvSpPr>
          <p:cNvPr id="4" name="Rectángulo redondeado 3"/>
          <p:cNvSpPr/>
          <p:nvPr/>
        </p:nvSpPr>
        <p:spPr>
          <a:xfrm>
            <a:off x="1062681" y="3422822"/>
            <a:ext cx="2652584" cy="4407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Clase base </a:t>
            </a:r>
          </a:p>
        </p:txBody>
      </p:sp>
      <p:sp>
        <p:nvSpPr>
          <p:cNvPr id="5" name="Rectángulo redondeado 4"/>
          <p:cNvSpPr/>
          <p:nvPr/>
        </p:nvSpPr>
        <p:spPr>
          <a:xfrm>
            <a:off x="2030627" y="4533902"/>
            <a:ext cx="2652584" cy="4407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t>Clase derivada </a:t>
            </a:r>
          </a:p>
        </p:txBody>
      </p:sp>
      <p:sp>
        <p:nvSpPr>
          <p:cNvPr id="6" name="Multidocumento 5"/>
          <p:cNvSpPr/>
          <p:nvPr/>
        </p:nvSpPr>
        <p:spPr>
          <a:xfrm>
            <a:off x="3373395" y="5088926"/>
            <a:ext cx="2038863" cy="1077097"/>
          </a:xfrm>
          <a:prstGeom prst="flowChartMultidocumen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419" dirty="0">
                <a:solidFill>
                  <a:schemeClr val="tx1"/>
                </a:solidFill>
              </a:rPr>
              <a:t>Método de la clase derivada </a:t>
            </a:r>
          </a:p>
        </p:txBody>
      </p:sp>
      <p:sp>
        <p:nvSpPr>
          <p:cNvPr id="7" name="Llamada con línea 1 (borde y barra de énfasis) 6"/>
          <p:cNvSpPr/>
          <p:nvPr/>
        </p:nvSpPr>
        <p:spPr>
          <a:xfrm>
            <a:off x="6717956" y="5410243"/>
            <a:ext cx="5090985" cy="914359"/>
          </a:xfrm>
          <a:prstGeom prst="accentBorderCallout1">
            <a:avLst>
              <a:gd name="adj1" fmla="val 18751"/>
              <a:gd name="adj2" fmla="val -8678"/>
              <a:gd name="adj3" fmla="val 17018"/>
              <a:gd name="adj4" fmla="val -24266"/>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Llamada al método de la clase derivada a través de una Variable de referencia asociada a la clase base</a:t>
            </a:r>
          </a:p>
        </p:txBody>
      </p:sp>
      <p:sp>
        <p:nvSpPr>
          <p:cNvPr id="8" name="Llamada con línea 2 7"/>
          <p:cNvSpPr/>
          <p:nvPr/>
        </p:nvSpPr>
        <p:spPr>
          <a:xfrm>
            <a:off x="5803556" y="3546393"/>
            <a:ext cx="4576120" cy="612648"/>
          </a:xfrm>
          <a:prstGeom prst="borderCallout2">
            <a:avLst>
              <a:gd name="adj1" fmla="val 18750"/>
              <a:gd name="adj2" fmla="val -8333"/>
              <a:gd name="adj3" fmla="val 18750"/>
              <a:gd name="adj4" fmla="val -16667"/>
              <a:gd name="adj5" fmla="val 17704"/>
              <a:gd name="adj6" fmla="val -45912"/>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Clase</a:t>
            </a:r>
            <a:r>
              <a:rPr lang="en-US" dirty="0">
                <a:solidFill>
                  <a:schemeClr val="tx1"/>
                </a:solidFill>
              </a:rPr>
              <a:t>-</a:t>
            </a:r>
            <a:r>
              <a:rPr lang="es-419" dirty="0">
                <a:solidFill>
                  <a:schemeClr val="tx1"/>
                </a:solidFill>
              </a:rPr>
              <a:t>base </a:t>
            </a:r>
            <a:r>
              <a:rPr lang="es-419" b="1" dirty="0" err="1">
                <a:solidFill>
                  <a:schemeClr val="tx1"/>
                </a:solidFill>
              </a:rPr>
              <a:t>VarRef</a:t>
            </a:r>
            <a:r>
              <a:rPr lang="es-419" dirty="0">
                <a:solidFill>
                  <a:schemeClr val="tx1"/>
                </a:solidFill>
              </a:rPr>
              <a:t> </a:t>
            </a:r>
            <a:r>
              <a:rPr lang="en-US" dirty="0">
                <a:solidFill>
                  <a:schemeClr val="tx1"/>
                </a:solidFill>
              </a:rPr>
              <a:t>= new </a:t>
            </a:r>
            <a:r>
              <a:rPr lang="en-US" dirty="0" err="1">
                <a:solidFill>
                  <a:schemeClr val="tx1"/>
                </a:solidFill>
              </a:rPr>
              <a:t>clase-derivada</a:t>
            </a:r>
            <a:r>
              <a:rPr lang="en-US" dirty="0">
                <a:solidFill>
                  <a:schemeClr val="tx1"/>
                </a:solidFill>
              </a:rPr>
              <a:t>();</a:t>
            </a:r>
            <a:endParaRPr lang="es-419" dirty="0">
              <a:solidFill>
                <a:schemeClr val="tx1"/>
              </a:solidFill>
            </a:endParaRPr>
          </a:p>
        </p:txBody>
      </p:sp>
      <p:sp>
        <p:nvSpPr>
          <p:cNvPr id="9" name="Flecha a la derecha con bandas 8"/>
          <p:cNvSpPr/>
          <p:nvPr/>
        </p:nvSpPr>
        <p:spPr>
          <a:xfrm rot="16200000">
            <a:off x="8141867" y="4200189"/>
            <a:ext cx="978408" cy="1124712"/>
          </a:xfrm>
          <a:prstGeom prst="strip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3562457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Polimorfismo</a:t>
            </a:r>
            <a:r>
              <a:rPr lang="en-US" dirty="0"/>
              <a:t> </a:t>
            </a:r>
            <a:r>
              <a:rPr lang="en-US" dirty="0" err="1"/>
              <a:t>dinámico</a:t>
            </a:r>
            <a:r>
              <a:rPr lang="en-US" dirty="0"/>
              <a:t> </a:t>
            </a:r>
            <a:endParaRPr lang="es-419" dirty="0"/>
          </a:p>
        </p:txBody>
      </p:sp>
      <p:sp>
        <p:nvSpPr>
          <p:cNvPr id="3" name="Marcador de contenido 2"/>
          <p:cNvSpPr>
            <a:spLocks noGrp="1"/>
          </p:cNvSpPr>
          <p:nvPr>
            <p:ph idx="1"/>
          </p:nvPr>
        </p:nvSpPr>
        <p:spPr/>
        <p:txBody>
          <a:bodyPr>
            <a:noAutofit/>
          </a:bodyPr>
          <a:lstStyle/>
          <a:p>
            <a:pPr algn="just">
              <a:spcBef>
                <a:spcPct val="20000"/>
              </a:spcBef>
              <a:buFontTx/>
              <a:buChar char="•"/>
            </a:pPr>
            <a:r>
              <a:rPr lang="es-DO" sz="2800" dirty="0"/>
              <a:t> Es la propiedad que tienen objetos pertenecientes a diferentes clases derivadas de una misma clase Base,  de poder responder  a un mismo mensaje de diferentes formas;</a:t>
            </a:r>
          </a:p>
          <a:p>
            <a:pPr algn="just">
              <a:spcBef>
                <a:spcPct val="20000"/>
              </a:spcBef>
            </a:pPr>
            <a:endParaRPr lang="es-DO" sz="2800" dirty="0"/>
          </a:p>
          <a:p>
            <a:pPr marL="0" indent="0" algn="just">
              <a:spcBef>
                <a:spcPct val="20000"/>
              </a:spcBef>
              <a:buNone/>
            </a:pPr>
            <a:r>
              <a:rPr lang="es-DO" sz="2800" dirty="0"/>
              <a:t>En C#, el polimorfismo dinámico se implementa  con:</a:t>
            </a:r>
          </a:p>
          <a:p>
            <a:pPr algn="just">
              <a:spcBef>
                <a:spcPct val="20000"/>
              </a:spcBef>
              <a:buFontTx/>
              <a:buChar char="•"/>
            </a:pPr>
            <a:r>
              <a:rPr lang="es-DO" sz="2800" dirty="0"/>
              <a:t>La </a:t>
            </a:r>
            <a:r>
              <a:rPr lang="es-DO" sz="2800" dirty="0" err="1"/>
              <a:t>sobreescritura</a:t>
            </a:r>
            <a:r>
              <a:rPr lang="es-DO" sz="2800" dirty="0"/>
              <a:t> de métodos (mediante la herencia, métodos virtuales) </a:t>
            </a:r>
          </a:p>
          <a:p>
            <a:pPr algn="just">
              <a:spcBef>
                <a:spcPct val="20000"/>
              </a:spcBef>
              <a:buFontTx/>
              <a:buChar char="•"/>
            </a:pPr>
            <a:r>
              <a:rPr lang="es-DO" sz="2800" dirty="0"/>
              <a:t>Por vía de interfaces .</a:t>
            </a:r>
          </a:p>
          <a:p>
            <a:pPr algn="just"/>
            <a:endParaRPr lang="es-419" sz="2800" dirty="0"/>
          </a:p>
        </p:txBody>
      </p:sp>
    </p:spTree>
    <p:extLst>
      <p:ext uri="{BB962C8B-B14F-4D97-AF65-F5344CB8AC3E}">
        <p14:creationId xmlns:p14="http://schemas.microsoft.com/office/powerpoint/2010/main" val="531220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POLIMORFISMO</a:t>
            </a:r>
            <a:r>
              <a:rPr lang="en-US" dirty="0"/>
              <a:t> </a:t>
            </a:r>
            <a:r>
              <a:rPr lang="en-US" dirty="0" err="1"/>
              <a:t>DINAMICO</a:t>
            </a:r>
            <a:r>
              <a:rPr lang="en-US" dirty="0"/>
              <a:t> </a:t>
            </a:r>
            <a:endParaRPr lang="es-419" dirty="0"/>
          </a:p>
        </p:txBody>
      </p:sp>
      <p:sp>
        <p:nvSpPr>
          <p:cNvPr id="3" name="Marcador de contenido 2"/>
          <p:cNvSpPr>
            <a:spLocks noGrp="1"/>
          </p:cNvSpPr>
          <p:nvPr>
            <p:ph idx="1"/>
          </p:nvPr>
        </p:nvSpPr>
        <p:spPr>
          <a:xfrm>
            <a:off x="1624819" y="2092569"/>
            <a:ext cx="9601200" cy="3581400"/>
          </a:xfrm>
        </p:spPr>
        <p:txBody>
          <a:bodyPr>
            <a:noAutofit/>
          </a:bodyPr>
          <a:lstStyle/>
          <a:p>
            <a:pPr marL="342900" indent="-342900" algn="just">
              <a:spcBef>
                <a:spcPct val="50000"/>
              </a:spcBef>
              <a:buFont typeface="Wingdings" panose="05000000000000000000" pitchFamily="2" charset="2"/>
              <a:buChar char="q"/>
            </a:pPr>
            <a:r>
              <a:rPr lang="es-ES" sz="2400" dirty="0"/>
              <a:t>El polimorfismo dinámico Significa que cuando un método es llamado, la llamada al método es vinculada al cuerpo del método en el momento de ejecutar el programa, dinámicamente. </a:t>
            </a:r>
          </a:p>
          <a:p>
            <a:pPr marL="342900" indent="-342900" algn="just">
              <a:spcBef>
                <a:spcPct val="50000"/>
              </a:spcBef>
              <a:buFont typeface="Wingdings" panose="05000000000000000000" pitchFamily="2" charset="2"/>
              <a:buChar char="q"/>
            </a:pPr>
            <a:r>
              <a:rPr lang="es-ES" sz="2400" dirty="0"/>
              <a:t> </a:t>
            </a:r>
            <a:r>
              <a:rPr lang="es-DO" sz="2400" dirty="0"/>
              <a:t>En este caso, el compilador no sabe qué método es llamado en el momento de la compilación. </a:t>
            </a:r>
          </a:p>
          <a:p>
            <a:pPr marL="342900" indent="-342900" algn="just">
              <a:spcBef>
                <a:spcPct val="50000"/>
              </a:spcBef>
              <a:buFont typeface="Wingdings" panose="05000000000000000000" pitchFamily="2" charset="2"/>
              <a:buChar char="q"/>
            </a:pPr>
            <a:r>
              <a:rPr lang="es-DO" sz="2400" dirty="0"/>
              <a:t> Por lo tanto, esto también se llama "polimorfismo en tiempo de ejecución" o "enlace dinámico“. Otro nombre es “Vinculación tardía”</a:t>
            </a:r>
          </a:p>
          <a:p>
            <a:pPr marL="457200" indent="-457200" algn="just">
              <a:spcBef>
                <a:spcPct val="50000"/>
              </a:spcBef>
              <a:buFont typeface="Wingdings" panose="05000000000000000000" pitchFamily="2" charset="2"/>
              <a:buChar char="q"/>
            </a:pPr>
            <a:r>
              <a:rPr lang="es-ES" sz="2400" dirty="0"/>
              <a:t> </a:t>
            </a:r>
            <a:r>
              <a:rPr lang="es-DO" sz="2400" dirty="0"/>
              <a:t>Es la capacidad de vincular una variable de referencia a más de un tipo de objeto.</a:t>
            </a:r>
            <a:endParaRPr lang="es-ES" sz="2400" dirty="0"/>
          </a:p>
          <a:p>
            <a:pPr algn="just"/>
            <a:endParaRPr lang="es-419" sz="2400" dirty="0"/>
          </a:p>
        </p:txBody>
      </p:sp>
    </p:spTree>
    <p:extLst>
      <p:ext uri="{BB962C8B-B14F-4D97-AF65-F5344CB8AC3E}">
        <p14:creationId xmlns:p14="http://schemas.microsoft.com/office/powerpoint/2010/main" val="386574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DO" dirty="0" err="1"/>
              <a:t>Sobreescritura</a:t>
            </a:r>
            <a:r>
              <a:rPr lang="es-DO" dirty="0"/>
              <a:t> de métodos</a:t>
            </a:r>
            <a:endParaRPr lang="es-419" dirty="0"/>
          </a:p>
        </p:txBody>
      </p:sp>
      <p:sp>
        <p:nvSpPr>
          <p:cNvPr id="3" name="Marcador de contenido 2"/>
          <p:cNvSpPr>
            <a:spLocks noGrp="1"/>
          </p:cNvSpPr>
          <p:nvPr>
            <p:ph idx="1"/>
          </p:nvPr>
        </p:nvSpPr>
        <p:spPr/>
        <p:txBody>
          <a:bodyPr>
            <a:normAutofit/>
          </a:bodyPr>
          <a:lstStyle/>
          <a:p>
            <a:pPr>
              <a:spcBef>
                <a:spcPct val="50000"/>
              </a:spcBef>
              <a:buFont typeface="Arial" charset="0"/>
              <a:buChar char="•"/>
            </a:pPr>
            <a:r>
              <a:rPr lang="es-DO" sz="2800" i="1" dirty="0"/>
              <a:t>La </a:t>
            </a:r>
            <a:r>
              <a:rPr lang="es-DO" sz="2800" i="1" dirty="0" err="1"/>
              <a:t>sobreescritura</a:t>
            </a:r>
            <a:r>
              <a:rPr lang="es-DO" sz="2800" i="1" dirty="0"/>
              <a:t> de métodos ( </a:t>
            </a:r>
            <a:r>
              <a:rPr lang="es-DO" sz="2800" i="1" dirty="0" err="1"/>
              <a:t>methods</a:t>
            </a:r>
            <a:r>
              <a:rPr lang="es-DO" sz="2800" i="1" dirty="0"/>
              <a:t> </a:t>
            </a:r>
            <a:r>
              <a:rPr lang="es-DO" sz="2800" i="1" dirty="0" err="1"/>
              <a:t>overriding</a:t>
            </a:r>
            <a:r>
              <a:rPr lang="es-DO" sz="2800" i="1" dirty="0"/>
              <a:t> ) es una nueva definición, en una clase derivada,  de un método no </a:t>
            </a:r>
            <a:r>
              <a:rPr lang="es-DO" sz="2800" i="1" dirty="0" err="1"/>
              <a:t>static</a:t>
            </a:r>
            <a:r>
              <a:rPr lang="es-DO" sz="2800" i="1" dirty="0"/>
              <a:t> ya definido en la clase base. </a:t>
            </a:r>
          </a:p>
          <a:p>
            <a:pPr>
              <a:spcBef>
                <a:spcPct val="50000"/>
              </a:spcBef>
              <a:buFont typeface="Arial" charset="0"/>
              <a:buChar char="•"/>
            </a:pPr>
            <a:r>
              <a:rPr lang="es-DO" sz="2800" i="1" dirty="0"/>
              <a:t> El método sobrescrito tendrá en la clase derivada el mismo modificador, el mismo tipo de retorno, el mismo nombre y la misma lista de parámetros, pero cuerpo diferente. Es decir, la misma firma de método, pero con distinto cuerpo. </a:t>
            </a:r>
          </a:p>
          <a:p>
            <a:endParaRPr lang="es-419" sz="2800" dirty="0"/>
          </a:p>
        </p:txBody>
      </p:sp>
    </p:spTree>
    <p:extLst>
      <p:ext uri="{BB962C8B-B14F-4D97-AF65-F5344CB8AC3E}">
        <p14:creationId xmlns:p14="http://schemas.microsoft.com/office/powerpoint/2010/main" val="2810165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DO" dirty="0" err="1"/>
              <a:t>Sobreescritura</a:t>
            </a:r>
            <a:r>
              <a:rPr lang="es-DO" dirty="0"/>
              <a:t> de métodos</a:t>
            </a:r>
            <a:endParaRPr lang="es-419" dirty="0"/>
          </a:p>
        </p:txBody>
      </p:sp>
      <p:sp>
        <p:nvSpPr>
          <p:cNvPr id="3" name="Marcador de contenido 2"/>
          <p:cNvSpPr>
            <a:spLocks noGrp="1"/>
          </p:cNvSpPr>
          <p:nvPr>
            <p:ph idx="1"/>
          </p:nvPr>
        </p:nvSpPr>
        <p:spPr/>
        <p:txBody>
          <a:bodyPr/>
          <a:lstStyle/>
          <a:p>
            <a:pPr>
              <a:spcBef>
                <a:spcPct val="50000"/>
              </a:spcBef>
              <a:buFont typeface="Arial" charset="0"/>
              <a:buChar char="•"/>
              <a:defRPr/>
            </a:pPr>
            <a:r>
              <a:rPr lang="es-DO" sz="2800" b="1" dirty="0">
                <a:solidFill>
                  <a:srgbClr val="3399FF"/>
                </a:solidFill>
                <a:sym typeface="Wingdings" pitchFamily="2" charset="2"/>
              </a:rPr>
              <a:t> </a:t>
            </a:r>
            <a:r>
              <a:rPr lang="es-DO" sz="2500" i="1" dirty="0"/>
              <a:t>En situaciones en las que sea necesario usar de manera explícita el método de la clase base podemos usar la palabra reservada “base” </a:t>
            </a:r>
          </a:p>
          <a:p>
            <a:pPr>
              <a:spcBef>
                <a:spcPct val="50000"/>
              </a:spcBef>
              <a:buFont typeface="Arial" charset="0"/>
              <a:buChar char="•"/>
              <a:defRPr/>
            </a:pPr>
            <a:r>
              <a:rPr lang="es-DO" sz="2500" i="1" dirty="0">
                <a:sym typeface="Wingdings" pitchFamily="2" charset="2"/>
              </a:rPr>
              <a:t>La nueva definición del método no  puede reducir la accesibilidad del método original, pero si puede ampliarla.</a:t>
            </a:r>
            <a:endParaRPr lang="es-DO" sz="2500" i="1" dirty="0"/>
          </a:p>
          <a:p>
            <a:endParaRPr lang="es-419" dirty="0"/>
          </a:p>
        </p:txBody>
      </p:sp>
    </p:spTree>
    <p:extLst>
      <p:ext uri="{BB962C8B-B14F-4D97-AF65-F5344CB8AC3E}">
        <p14:creationId xmlns:p14="http://schemas.microsoft.com/office/powerpoint/2010/main" val="4180698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04335" y="0"/>
            <a:ext cx="9601200" cy="1485900"/>
          </a:xfrm>
        </p:spPr>
        <p:txBody>
          <a:bodyPr/>
          <a:lstStyle/>
          <a:p>
            <a:r>
              <a:rPr lang="en-US" dirty="0" err="1"/>
              <a:t>Ejemplo</a:t>
            </a:r>
            <a:r>
              <a:rPr lang="en-US" dirty="0"/>
              <a:t> </a:t>
            </a:r>
            <a:br>
              <a:rPr lang="en-US" dirty="0"/>
            </a:br>
            <a:r>
              <a:rPr lang="en-US" sz="2400" dirty="0" err="1"/>
              <a:t>Ver</a:t>
            </a:r>
            <a:r>
              <a:rPr lang="en-US" sz="2400" dirty="0"/>
              <a:t> </a:t>
            </a:r>
            <a:r>
              <a:rPr lang="en-US" sz="2400" dirty="0" err="1"/>
              <a:t>archivos</a:t>
            </a:r>
            <a:r>
              <a:rPr lang="en-US" sz="2400" dirty="0"/>
              <a:t>: polimordina1.cs y polimordina2.cs</a:t>
            </a:r>
            <a:endParaRPr lang="es-419" sz="2400" dirty="0"/>
          </a:p>
        </p:txBody>
      </p:sp>
      <p:pic>
        <p:nvPicPr>
          <p:cNvPr id="4" name="Marcador de contenido 3"/>
          <p:cNvPicPr>
            <a:picLocks noGrp="1" noChangeAspect="1"/>
          </p:cNvPicPr>
          <p:nvPr>
            <p:ph idx="1"/>
          </p:nvPr>
        </p:nvPicPr>
        <p:blipFill rotWithShape="1">
          <a:blip r:embed="rId2"/>
          <a:srcRect r="51444" b="11225"/>
          <a:stretch/>
        </p:blipFill>
        <p:spPr>
          <a:xfrm>
            <a:off x="832545" y="963828"/>
            <a:ext cx="9683056" cy="5770605"/>
          </a:xfrm>
          <a:prstGeom prst="rect">
            <a:avLst/>
          </a:prstGeom>
        </p:spPr>
      </p:pic>
    </p:spTree>
    <p:extLst>
      <p:ext uri="{BB962C8B-B14F-4D97-AF65-F5344CB8AC3E}">
        <p14:creationId xmlns:p14="http://schemas.microsoft.com/office/powerpoint/2010/main" val="2818262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OBJETIVO</a:t>
            </a:r>
            <a:r>
              <a:rPr lang="en-US" dirty="0"/>
              <a:t>S</a:t>
            </a:r>
            <a:r>
              <a:rPr lang="es-419" dirty="0"/>
              <a:t> DE LA UNIDAD </a:t>
            </a:r>
          </a:p>
        </p:txBody>
      </p:sp>
      <p:sp>
        <p:nvSpPr>
          <p:cNvPr id="3" name="Marcador de contenido 2"/>
          <p:cNvSpPr>
            <a:spLocks noGrp="1"/>
          </p:cNvSpPr>
          <p:nvPr>
            <p:ph idx="1"/>
          </p:nvPr>
        </p:nvSpPr>
        <p:spPr/>
        <p:txBody>
          <a:bodyPr>
            <a:normAutofit/>
          </a:bodyPr>
          <a:lstStyle/>
          <a:p>
            <a:r>
              <a:rPr lang="es-DO" sz="3200" dirty="0"/>
              <a:t>Conocer a profundidad los elementos esenciales de arquitectura de la </a:t>
            </a:r>
            <a:r>
              <a:rPr lang="es-DO" sz="3200" dirty="0" err="1"/>
              <a:t>POO</a:t>
            </a:r>
            <a:r>
              <a:rPr lang="es-DO" sz="3200" dirty="0"/>
              <a:t>, que permiten construir robustas aplicaciones. </a:t>
            </a:r>
          </a:p>
          <a:p>
            <a:r>
              <a:rPr lang="es-DO" sz="3200" dirty="0"/>
              <a:t>Conocer la importancia del polimorfismo para construir aplicaciones mas estables basado en la sobrecarga y otras ponderaciones.</a:t>
            </a:r>
          </a:p>
          <a:p>
            <a:pPr marL="0" indent="0">
              <a:buNone/>
            </a:pPr>
            <a:endParaRPr lang="es-419" sz="3200" dirty="0"/>
          </a:p>
          <a:p>
            <a:endParaRPr lang="es-419" sz="3200" dirty="0"/>
          </a:p>
          <a:p>
            <a:pPr marL="0" indent="0">
              <a:buNone/>
            </a:pPr>
            <a:endParaRPr lang="es-419" sz="3200" dirty="0"/>
          </a:p>
        </p:txBody>
      </p:sp>
    </p:spTree>
    <p:extLst>
      <p:ext uri="{BB962C8B-B14F-4D97-AF65-F5344CB8AC3E}">
        <p14:creationId xmlns:p14="http://schemas.microsoft.com/office/powerpoint/2010/main" val="9748578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a:t>Nota </a:t>
            </a:r>
            <a:r>
              <a:rPr lang="en-US" dirty="0" err="1"/>
              <a:t>sobre</a:t>
            </a:r>
            <a:r>
              <a:rPr lang="en-US" dirty="0"/>
              <a:t> el </a:t>
            </a:r>
            <a:r>
              <a:rPr lang="en-US" dirty="0" err="1"/>
              <a:t>ejemplo</a:t>
            </a:r>
            <a:r>
              <a:rPr lang="en-US" dirty="0"/>
              <a:t> polimordina2.cs</a:t>
            </a:r>
            <a:endParaRPr lang="es-419" dirty="0"/>
          </a:p>
        </p:txBody>
      </p:sp>
      <p:sp>
        <p:nvSpPr>
          <p:cNvPr id="3" name="Marcador de contenido 2"/>
          <p:cNvSpPr>
            <a:spLocks noGrp="1"/>
          </p:cNvSpPr>
          <p:nvPr>
            <p:ph idx="1"/>
          </p:nvPr>
        </p:nvSpPr>
        <p:spPr>
          <a:xfrm>
            <a:off x="1371600" y="1495168"/>
            <a:ext cx="10194324" cy="5103340"/>
          </a:xfrm>
        </p:spPr>
        <p:txBody>
          <a:bodyPr>
            <a:normAutofit/>
          </a:bodyPr>
          <a:lstStyle/>
          <a:p>
            <a:pPr marL="0" indent="0">
              <a:buNone/>
            </a:pPr>
            <a:r>
              <a:rPr lang="en-US" dirty="0" err="1"/>
              <a:t>Probar</a:t>
            </a:r>
            <a:r>
              <a:rPr lang="en-US" dirty="0"/>
              <a:t> hacienda </a:t>
            </a:r>
            <a:r>
              <a:rPr lang="en-US" dirty="0" err="1"/>
              <a:t>cambios</a:t>
            </a:r>
            <a:r>
              <a:rPr lang="en-US" dirty="0"/>
              <a:t> </a:t>
            </a:r>
            <a:r>
              <a:rPr lang="en-US" dirty="0" err="1"/>
              <a:t>en</a:t>
            </a:r>
            <a:r>
              <a:rPr lang="en-US" dirty="0"/>
              <a:t> el </a:t>
            </a:r>
            <a:r>
              <a:rPr lang="en-US" dirty="0" err="1"/>
              <a:t>codigo</a:t>
            </a:r>
            <a:r>
              <a:rPr lang="en-US" dirty="0"/>
              <a:t> del </a:t>
            </a:r>
            <a:r>
              <a:rPr lang="en-US" dirty="0" err="1"/>
              <a:t>programa</a:t>
            </a:r>
            <a:r>
              <a:rPr lang="en-US" dirty="0"/>
              <a:t>, </a:t>
            </a:r>
            <a:r>
              <a:rPr lang="en-US" dirty="0" err="1"/>
              <a:t>luego</a:t>
            </a:r>
            <a:r>
              <a:rPr lang="en-US" dirty="0"/>
              <a:t> </a:t>
            </a:r>
            <a:r>
              <a:rPr lang="en-US" dirty="0" err="1"/>
              <a:t>compilar</a:t>
            </a:r>
            <a:r>
              <a:rPr lang="en-US" dirty="0"/>
              <a:t> y </a:t>
            </a:r>
            <a:r>
              <a:rPr lang="en-US" dirty="0" err="1"/>
              <a:t>ejecutar</a:t>
            </a:r>
            <a:r>
              <a:rPr lang="en-US" dirty="0"/>
              <a:t> para </a:t>
            </a:r>
            <a:r>
              <a:rPr lang="en-US" dirty="0" err="1"/>
              <a:t>ver</a:t>
            </a:r>
            <a:r>
              <a:rPr lang="en-US" dirty="0"/>
              <a:t> el </a:t>
            </a:r>
            <a:r>
              <a:rPr lang="en-US" dirty="0" err="1"/>
              <a:t>comportamiento</a:t>
            </a:r>
            <a:r>
              <a:rPr lang="en-US" dirty="0"/>
              <a:t> del </a:t>
            </a:r>
            <a:r>
              <a:rPr lang="en-US" dirty="0" err="1"/>
              <a:t>mismo</a:t>
            </a:r>
            <a:r>
              <a:rPr lang="en-US" dirty="0"/>
              <a:t>. </a:t>
            </a:r>
          </a:p>
          <a:p>
            <a:pPr marL="0" indent="0">
              <a:buNone/>
            </a:pPr>
            <a:r>
              <a:rPr lang="en-US" dirty="0"/>
              <a:t>1)</a:t>
            </a:r>
            <a:r>
              <a:rPr lang="en-US" dirty="0" err="1"/>
              <a:t>Hacer</a:t>
            </a:r>
            <a:r>
              <a:rPr lang="en-US" dirty="0"/>
              <a:t> </a:t>
            </a:r>
            <a:r>
              <a:rPr lang="en-US" dirty="0" err="1"/>
              <a:t>cambios</a:t>
            </a:r>
            <a:r>
              <a:rPr lang="en-US" dirty="0"/>
              <a:t> </a:t>
            </a:r>
            <a:r>
              <a:rPr lang="en-US" dirty="0" err="1"/>
              <a:t>eliminando</a:t>
            </a:r>
            <a:r>
              <a:rPr lang="en-US" dirty="0"/>
              <a:t> o </a:t>
            </a:r>
            <a:r>
              <a:rPr lang="en-US" dirty="0" err="1"/>
              <a:t>colocando</a:t>
            </a:r>
            <a:r>
              <a:rPr lang="en-US" dirty="0"/>
              <a:t> </a:t>
            </a:r>
            <a:r>
              <a:rPr lang="en-US" dirty="0" err="1"/>
              <a:t>delante</a:t>
            </a:r>
            <a:r>
              <a:rPr lang="en-US" dirty="0"/>
              <a:t> la </a:t>
            </a:r>
            <a:r>
              <a:rPr lang="en-US" dirty="0" err="1"/>
              <a:t>doble</a:t>
            </a:r>
            <a:r>
              <a:rPr lang="en-US" dirty="0"/>
              <a:t> </a:t>
            </a:r>
            <a:r>
              <a:rPr lang="en-US" dirty="0" err="1"/>
              <a:t>barra</a:t>
            </a:r>
            <a:r>
              <a:rPr lang="en-US" dirty="0"/>
              <a:t> de </a:t>
            </a:r>
            <a:r>
              <a:rPr lang="en-US" dirty="0" err="1"/>
              <a:t>comentario</a:t>
            </a:r>
            <a:r>
              <a:rPr lang="en-US" dirty="0"/>
              <a:t> a la </a:t>
            </a:r>
            <a:r>
              <a:rPr lang="en-US" dirty="0" err="1"/>
              <a:t>siguiente</a:t>
            </a:r>
            <a:r>
              <a:rPr lang="en-US" dirty="0"/>
              <a:t> </a:t>
            </a:r>
            <a:r>
              <a:rPr lang="en-US" dirty="0" err="1"/>
              <a:t>sentencia</a:t>
            </a:r>
            <a:endParaRPr lang="en-US" dirty="0"/>
          </a:p>
          <a:p>
            <a:pPr marL="0" indent="0">
              <a:buNone/>
            </a:pPr>
            <a:r>
              <a:rPr lang="en-US" dirty="0"/>
              <a:t> </a:t>
            </a:r>
            <a:r>
              <a:rPr lang="en-US" dirty="0" err="1"/>
              <a:t>base.promedioNotas</a:t>
            </a:r>
            <a:r>
              <a:rPr lang="en-US" dirty="0"/>
              <a:t>();      </a:t>
            </a:r>
            <a:r>
              <a:rPr lang="en-US" dirty="0" err="1"/>
              <a:t>Luego</a:t>
            </a:r>
            <a:r>
              <a:rPr lang="en-US" dirty="0"/>
              <a:t> </a:t>
            </a:r>
            <a:r>
              <a:rPr lang="en-US" dirty="0" err="1"/>
              <a:t>observar</a:t>
            </a:r>
            <a:r>
              <a:rPr lang="en-US" dirty="0"/>
              <a:t> el </a:t>
            </a:r>
            <a:r>
              <a:rPr lang="en-US" dirty="0" err="1"/>
              <a:t>comportamiento</a:t>
            </a:r>
            <a:r>
              <a:rPr lang="en-US" dirty="0"/>
              <a:t> del </a:t>
            </a:r>
            <a:r>
              <a:rPr lang="en-US" dirty="0" err="1"/>
              <a:t>programa</a:t>
            </a:r>
            <a:r>
              <a:rPr lang="en-US" dirty="0"/>
              <a:t>. </a:t>
            </a:r>
          </a:p>
          <a:p>
            <a:pPr marL="0" indent="0">
              <a:buNone/>
            </a:pPr>
            <a:r>
              <a:rPr lang="en-US" dirty="0"/>
              <a:t>2) </a:t>
            </a:r>
            <a:r>
              <a:rPr lang="en-US" dirty="0" err="1"/>
              <a:t>Cambiar</a:t>
            </a:r>
            <a:r>
              <a:rPr lang="en-US" dirty="0"/>
              <a:t> el </a:t>
            </a:r>
            <a:r>
              <a:rPr lang="en-US" dirty="0" err="1"/>
              <a:t>nombre</a:t>
            </a:r>
            <a:r>
              <a:rPr lang="en-US" dirty="0"/>
              <a:t> de la </a:t>
            </a:r>
            <a:r>
              <a:rPr lang="en-US" dirty="0" err="1"/>
              <a:t>clase</a:t>
            </a:r>
            <a:r>
              <a:rPr lang="en-US" dirty="0"/>
              <a:t> </a:t>
            </a:r>
            <a:r>
              <a:rPr lang="en-US" dirty="0" err="1"/>
              <a:t>calificacionCL</a:t>
            </a:r>
            <a:r>
              <a:rPr lang="en-US" dirty="0"/>
              <a:t> </a:t>
            </a:r>
            <a:r>
              <a:rPr lang="en-US" dirty="0" err="1"/>
              <a:t>por</a:t>
            </a:r>
            <a:r>
              <a:rPr lang="en-US" dirty="0"/>
              <a:t> la </a:t>
            </a:r>
            <a:r>
              <a:rPr lang="en-US" dirty="0" err="1"/>
              <a:t>clase</a:t>
            </a:r>
            <a:r>
              <a:rPr lang="en-US" dirty="0"/>
              <a:t> </a:t>
            </a:r>
            <a:r>
              <a:rPr lang="en-US" b="1" dirty="0" err="1"/>
              <a:t>asignaturaCL</a:t>
            </a:r>
            <a:r>
              <a:rPr lang="en-US" dirty="0"/>
              <a:t> para </a:t>
            </a:r>
            <a:r>
              <a:rPr lang="en-US" dirty="0" err="1"/>
              <a:t>comprobar</a:t>
            </a:r>
            <a:r>
              <a:rPr lang="en-US" dirty="0"/>
              <a:t> el </a:t>
            </a:r>
            <a:r>
              <a:rPr lang="en-US" dirty="0" err="1"/>
              <a:t>comportamiento</a:t>
            </a:r>
            <a:r>
              <a:rPr lang="en-US" dirty="0"/>
              <a:t> del </a:t>
            </a:r>
            <a:r>
              <a:rPr lang="en-US" dirty="0" err="1"/>
              <a:t>programa</a:t>
            </a:r>
            <a:r>
              <a:rPr lang="en-US" dirty="0"/>
              <a:t> </a:t>
            </a:r>
            <a:r>
              <a:rPr lang="en-US" dirty="0" err="1"/>
              <a:t>asociado</a:t>
            </a:r>
            <a:r>
              <a:rPr lang="en-US" dirty="0"/>
              <a:t> a la </a:t>
            </a:r>
            <a:r>
              <a:rPr lang="en-US" dirty="0" err="1"/>
              <a:t>configuracion</a:t>
            </a:r>
            <a:r>
              <a:rPr lang="en-US" dirty="0"/>
              <a:t> de la variable de </a:t>
            </a:r>
            <a:r>
              <a:rPr lang="en-US" dirty="0" err="1"/>
              <a:t>referencia</a:t>
            </a:r>
            <a:r>
              <a:rPr lang="en-US" dirty="0"/>
              <a:t>. </a:t>
            </a:r>
          </a:p>
          <a:p>
            <a:pPr marL="0" indent="0">
              <a:buNone/>
            </a:pPr>
            <a:r>
              <a:rPr lang="es-419" dirty="0"/>
              <a:t> //Definir variable de referencia</a:t>
            </a:r>
          </a:p>
          <a:p>
            <a:pPr marL="0" indent="0">
              <a:buNone/>
            </a:pPr>
            <a:r>
              <a:rPr lang="es-419" dirty="0"/>
              <a:t>      </a:t>
            </a:r>
            <a:r>
              <a:rPr lang="es-419" dirty="0" err="1"/>
              <a:t>asignaturaCL</a:t>
            </a:r>
            <a:r>
              <a:rPr lang="es-419" dirty="0"/>
              <a:t> NOTAS = new </a:t>
            </a:r>
            <a:r>
              <a:rPr lang="es-419" b="1" dirty="0" err="1">
                <a:solidFill>
                  <a:srgbClr val="C00000"/>
                </a:solidFill>
              </a:rPr>
              <a:t>calificacionCL</a:t>
            </a:r>
            <a:r>
              <a:rPr lang="es-419" dirty="0"/>
              <a:t>(); </a:t>
            </a:r>
          </a:p>
        </p:txBody>
      </p:sp>
    </p:spTree>
    <p:extLst>
      <p:ext uri="{BB962C8B-B14F-4D97-AF65-F5344CB8AC3E}">
        <p14:creationId xmlns:p14="http://schemas.microsoft.com/office/powerpoint/2010/main" val="587191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DO" dirty="0" err="1"/>
              <a:t>Sobreescritura</a:t>
            </a:r>
            <a:r>
              <a:rPr lang="es-DO" dirty="0"/>
              <a:t> de métodos</a:t>
            </a:r>
            <a:endParaRPr lang="es-419" dirty="0"/>
          </a:p>
        </p:txBody>
      </p:sp>
      <p:sp>
        <p:nvSpPr>
          <p:cNvPr id="3" name="Marcador de contenido 2"/>
          <p:cNvSpPr>
            <a:spLocks noGrp="1"/>
          </p:cNvSpPr>
          <p:nvPr>
            <p:ph idx="1"/>
          </p:nvPr>
        </p:nvSpPr>
        <p:spPr>
          <a:xfrm>
            <a:off x="1219199" y="1638300"/>
            <a:ext cx="10808677" cy="3581400"/>
          </a:xfrm>
        </p:spPr>
        <p:txBody>
          <a:bodyPr>
            <a:noAutofit/>
          </a:bodyPr>
          <a:lstStyle/>
          <a:p>
            <a:pPr>
              <a:lnSpc>
                <a:spcPct val="100000"/>
              </a:lnSpc>
              <a:spcBef>
                <a:spcPts val="0"/>
              </a:spcBef>
              <a:buFont typeface="Arial" charset="0"/>
              <a:buChar char="•"/>
              <a:defRPr/>
            </a:pPr>
            <a:r>
              <a:rPr lang="es-DO" sz="2800" i="1" dirty="0">
                <a:sym typeface="Wingdings 2" pitchFamily="18" charset="2"/>
              </a:rPr>
              <a:t>Los métodos </a:t>
            </a:r>
            <a:r>
              <a:rPr lang="es-419" sz="2800" i="1" dirty="0">
                <a:sym typeface="Wingdings 2" pitchFamily="18" charset="2"/>
              </a:rPr>
              <a:t>en la clase base </a:t>
            </a:r>
            <a:r>
              <a:rPr lang="es-DO" sz="2800" i="1" dirty="0">
                <a:sym typeface="Wingdings 2" pitchFamily="18" charset="2"/>
              </a:rPr>
              <a:t>debe</a:t>
            </a:r>
            <a:r>
              <a:rPr lang="es-419" sz="2800" i="1" dirty="0">
                <a:sym typeface="Wingdings 2" pitchFamily="18" charset="2"/>
              </a:rPr>
              <a:t>n</a:t>
            </a:r>
            <a:r>
              <a:rPr lang="es-DO" sz="2800" i="1" dirty="0">
                <a:sym typeface="Wingdings 2" pitchFamily="18" charset="2"/>
              </a:rPr>
              <a:t> ser virtual </a:t>
            </a:r>
          </a:p>
          <a:p>
            <a:pPr>
              <a:lnSpc>
                <a:spcPct val="100000"/>
              </a:lnSpc>
              <a:spcBef>
                <a:spcPts val="0"/>
              </a:spcBef>
              <a:buFont typeface="Arial" charset="0"/>
              <a:buChar char="•"/>
              <a:defRPr/>
            </a:pPr>
            <a:r>
              <a:rPr lang="es-ES" sz="2800" i="1" dirty="0">
                <a:sym typeface="Wingdings 2" pitchFamily="18" charset="2"/>
              </a:rPr>
              <a:t>  Los métodos virtual o </a:t>
            </a:r>
            <a:r>
              <a:rPr lang="es-ES" sz="2800" i="1" dirty="0" err="1">
                <a:sym typeface="Wingdings 2" pitchFamily="18" charset="2"/>
              </a:rPr>
              <a:t>abstract</a:t>
            </a:r>
            <a:r>
              <a:rPr lang="es-ES" sz="2800" i="1" dirty="0">
                <a:sym typeface="Wingdings 2" pitchFamily="18" charset="2"/>
              </a:rPr>
              <a:t> no pueden ser </a:t>
            </a:r>
            <a:r>
              <a:rPr lang="es-ES" sz="2800" i="1" dirty="0" err="1">
                <a:sym typeface="Wingdings 2" pitchFamily="18" charset="2"/>
              </a:rPr>
              <a:t>private</a:t>
            </a:r>
            <a:r>
              <a:rPr lang="es-ES" sz="2800" i="1" dirty="0">
                <a:sym typeface="Wingdings 2" pitchFamily="18" charset="2"/>
              </a:rPr>
              <a:t> </a:t>
            </a:r>
          </a:p>
          <a:p>
            <a:pPr>
              <a:lnSpc>
                <a:spcPct val="100000"/>
              </a:lnSpc>
              <a:spcBef>
                <a:spcPts val="0"/>
              </a:spcBef>
              <a:buFont typeface="Arial" charset="0"/>
              <a:buChar char="•"/>
              <a:defRPr/>
            </a:pPr>
            <a:r>
              <a:rPr lang="es-ES" sz="2800" i="1" dirty="0">
                <a:sym typeface="Wingdings 2" pitchFamily="18" charset="2"/>
              </a:rPr>
              <a:t>  </a:t>
            </a:r>
            <a:r>
              <a:rPr lang="es-DO" sz="2800" i="1" dirty="0">
                <a:sym typeface="Wingdings 2" pitchFamily="18" charset="2"/>
              </a:rPr>
              <a:t>Un método declarado </a:t>
            </a:r>
            <a:r>
              <a:rPr lang="es-DO" sz="2800" i="1" dirty="0" err="1">
                <a:sym typeface="Wingdings 2" pitchFamily="18" charset="2"/>
              </a:rPr>
              <a:t>static</a:t>
            </a:r>
            <a:r>
              <a:rPr lang="es-DO" sz="2800" i="1" dirty="0">
                <a:sym typeface="Wingdings 2" pitchFamily="18" charset="2"/>
              </a:rPr>
              <a:t> no puede ser marcado como </a:t>
            </a:r>
            <a:r>
              <a:rPr lang="es-DO" sz="2800" i="1" dirty="0" err="1">
                <a:sym typeface="Wingdings 2" pitchFamily="18" charset="2"/>
              </a:rPr>
              <a:t>override</a:t>
            </a:r>
            <a:r>
              <a:rPr lang="es-DO" sz="2800" i="1" dirty="0">
                <a:sym typeface="Wingdings 2" pitchFamily="18" charset="2"/>
              </a:rPr>
              <a:t>, virtual o </a:t>
            </a:r>
            <a:r>
              <a:rPr lang="es-DO" sz="2800" i="1" dirty="0" err="1">
                <a:sym typeface="Wingdings 2" pitchFamily="18" charset="2"/>
              </a:rPr>
              <a:t>abstract</a:t>
            </a:r>
            <a:endParaRPr lang="es-DO" sz="2800" i="1" dirty="0">
              <a:sym typeface="Wingdings 2" pitchFamily="18" charset="2"/>
            </a:endParaRPr>
          </a:p>
          <a:p>
            <a:pPr>
              <a:lnSpc>
                <a:spcPct val="100000"/>
              </a:lnSpc>
              <a:spcBef>
                <a:spcPts val="0"/>
              </a:spcBef>
              <a:buFont typeface="Arial" charset="0"/>
              <a:buChar char="•"/>
              <a:defRPr/>
            </a:pPr>
            <a:r>
              <a:rPr lang="es-ES" sz="2800" i="1" dirty="0">
                <a:sym typeface="Wingdings 2" pitchFamily="18" charset="2"/>
              </a:rPr>
              <a:t>  </a:t>
            </a:r>
            <a:r>
              <a:rPr lang="es-DO" sz="2800" i="1" dirty="0">
                <a:sym typeface="Wingdings 2" pitchFamily="18" charset="2"/>
              </a:rPr>
              <a:t>Si un método no puede ser heredado, este no puede ser </a:t>
            </a:r>
            <a:r>
              <a:rPr lang="es-DO" sz="2800" i="1" dirty="0" err="1">
                <a:sym typeface="Wingdings 2" pitchFamily="18" charset="2"/>
              </a:rPr>
              <a:t>sobreescrito</a:t>
            </a:r>
            <a:r>
              <a:rPr lang="es-DO" sz="2800" i="1" dirty="0">
                <a:sym typeface="Wingdings 2" pitchFamily="18" charset="2"/>
              </a:rPr>
              <a:t>;</a:t>
            </a:r>
          </a:p>
          <a:p>
            <a:pPr>
              <a:lnSpc>
                <a:spcPct val="100000"/>
              </a:lnSpc>
              <a:spcBef>
                <a:spcPts val="0"/>
              </a:spcBef>
              <a:buFont typeface="Arial" charset="0"/>
              <a:buChar char="•"/>
              <a:defRPr/>
            </a:pPr>
            <a:r>
              <a:rPr lang="es-DO" sz="2800" i="1" dirty="0">
                <a:sym typeface="Wingdings 2" pitchFamily="18" charset="2"/>
              </a:rPr>
              <a:t>  La lista de parámetros en el método </a:t>
            </a:r>
            <a:r>
              <a:rPr lang="es-DO" sz="2800" i="1" dirty="0" err="1">
                <a:sym typeface="Wingdings 2" pitchFamily="18" charset="2"/>
              </a:rPr>
              <a:t>sobreescrito</a:t>
            </a:r>
            <a:r>
              <a:rPr lang="es-DO" sz="2800" i="1" dirty="0">
                <a:sym typeface="Wingdings 2" pitchFamily="18" charset="2"/>
              </a:rPr>
              <a:t> debe ser exactamente la misma que la lista del método en la clase base;</a:t>
            </a:r>
          </a:p>
          <a:p>
            <a:pPr>
              <a:lnSpc>
                <a:spcPct val="100000"/>
              </a:lnSpc>
              <a:spcBef>
                <a:spcPts val="0"/>
              </a:spcBef>
              <a:buFont typeface="Arial" charset="0"/>
              <a:buChar char="•"/>
              <a:defRPr/>
            </a:pPr>
            <a:r>
              <a:rPr lang="es-ES" sz="2800" i="1" dirty="0">
                <a:sym typeface="Wingdings 2" pitchFamily="18" charset="2"/>
              </a:rPr>
              <a:t> </a:t>
            </a:r>
            <a:r>
              <a:rPr lang="es-DO" sz="2800" i="1" dirty="0">
                <a:sym typeface="Wingdings 2" pitchFamily="18" charset="2"/>
              </a:rPr>
              <a:t>El tipo de retorno en el método </a:t>
            </a:r>
            <a:r>
              <a:rPr lang="es-DO" sz="2800" i="1" dirty="0" err="1">
                <a:sym typeface="Wingdings 2" pitchFamily="18" charset="2"/>
              </a:rPr>
              <a:t>sobreescrito</a:t>
            </a:r>
            <a:r>
              <a:rPr lang="es-DO" sz="2800" i="1" dirty="0">
                <a:sym typeface="Wingdings 2" pitchFamily="18" charset="2"/>
              </a:rPr>
              <a:t> debe ser exactamente el mismo tipo que el del método en la clase base o un subtipo de este.</a:t>
            </a:r>
          </a:p>
          <a:p>
            <a:pPr>
              <a:lnSpc>
                <a:spcPct val="100000"/>
              </a:lnSpc>
              <a:spcBef>
                <a:spcPts val="0"/>
              </a:spcBef>
            </a:pPr>
            <a:endParaRPr lang="es-419" sz="2800" dirty="0"/>
          </a:p>
        </p:txBody>
      </p:sp>
    </p:spTree>
    <p:extLst>
      <p:ext uri="{BB962C8B-B14F-4D97-AF65-F5344CB8AC3E}">
        <p14:creationId xmlns:p14="http://schemas.microsoft.com/office/powerpoint/2010/main" val="1153983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Polimorfismo</a:t>
            </a:r>
            <a:r>
              <a:rPr lang="en-US" dirty="0"/>
              <a:t> </a:t>
            </a:r>
            <a:r>
              <a:rPr lang="en-US" dirty="0" err="1"/>
              <a:t>dinamico</a:t>
            </a:r>
            <a:r>
              <a:rPr lang="en-US" dirty="0"/>
              <a:t> via </a:t>
            </a:r>
            <a:r>
              <a:rPr lang="en-US" dirty="0" err="1"/>
              <a:t>interfaz</a:t>
            </a:r>
            <a:endParaRPr lang="es-419" dirty="0"/>
          </a:p>
        </p:txBody>
      </p:sp>
      <p:sp>
        <p:nvSpPr>
          <p:cNvPr id="3" name="Marcador de contenido 2"/>
          <p:cNvSpPr>
            <a:spLocks noGrp="1"/>
          </p:cNvSpPr>
          <p:nvPr>
            <p:ph idx="1"/>
          </p:nvPr>
        </p:nvSpPr>
        <p:spPr/>
        <p:txBody>
          <a:bodyPr>
            <a:noAutofit/>
          </a:bodyPr>
          <a:lstStyle/>
          <a:p>
            <a:pPr>
              <a:spcBef>
                <a:spcPct val="50000"/>
              </a:spcBef>
              <a:buFont typeface="Wingdings" panose="05000000000000000000" pitchFamily="2" charset="2"/>
              <a:buChar char="q"/>
              <a:defRPr/>
            </a:pPr>
            <a:r>
              <a:rPr lang="es-DO" sz="2500" i="1" dirty="0">
                <a:sym typeface="Wingdings" pitchFamily="2" charset="2"/>
              </a:rPr>
              <a:t> Se implementa declarando variables de referencia con el tipo de la interface.</a:t>
            </a:r>
          </a:p>
          <a:p>
            <a:pPr>
              <a:spcBef>
                <a:spcPct val="50000"/>
              </a:spcBef>
              <a:buFont typeface="Wingdings" panose="05000000000000000000" pitchFamily="2" charset="2"/>
              <a:buChar char="q"/>
              <a:defRPr/>
            </a:pPr>
            <a:r>
              <a:rPr lang="es-DO" sz="2500" i="1" dirty="0">
                <a:sym typeface="Wingdings" pitchFamily="2" charset="2"/>
              </a:rPr>
              <a:t>Utilizando la misma variable de referencia se puede invocar  métodos de diferentes clases  que implementen la interface usada.</a:t>
            </a:r>
          </a:p>
          <a:p>
            <a:pPr>
              <a:spcBef>
                <a:spcPct val="50000"/>
              </a:spcBef>
              <a:buFont typeface="Wingdings" panose="05000000000000000000" pitchFamily="2" charset="2"/>
              <a:buChar char="q"/>
              <a:defRPr/>
            </a:pPr>
            <a:r>
              <a:rPr lang="es-DO" sz="2500" i="1" dirty="0">
                <a:sym typeface="Wingdings" pitchFamily="2" charset="2"/>
              </a:rPr>
              <a:t>La clase que implemente la interface debe implementar todos los métodos declarados en la interfaz. </a:t>
            </a:r>
            <a:endParaRPr lang="es-DO" sz="2500" i="1" dirty="0"/>
          </a:p>
          <a:p>
            <a:pPr>
              <a:spcBef>
                <a:spcPct val="50000"/>
              </a:spcBef>
              <a:buFont typeface="Wingdings" panose="05000000000000000000" pitchFamily="2" charset="2"/>
              <a:buChar char="q"/>
              <a:defRPr/>
            </a:pPr>
            <a:endParaRPr lang="es-419" sz="2500" i="1" dirty="0"/>
          </a:p>
        </p:txBody>
      </p:sp>
    </p:spTree>
    <p:extLst>
      <p:ext uri="{BB962C8B-B14F-4D97-AF65-F5344CB8AC3E}">
        <p14:creationId xmlns:p14="http://schemas.microsoft.com/office/powerpoint/2010/main" val="1327578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Implementación de interfaces</a:t>
            </a:r>
          </a:p>
        </p:txBody>
      </p:sp>
      <p:sp>
        <p:nvSpPr>
          <p:cNvPr id="3" name="Marcador de contenido 2"/>
          <p:cNvSpPr>
            <a:spLocks noGrp="1"/>
          </p:cNvSpPr>
          <p:nvPr>
            <p:ph idx="1"/>
          </p:nvPr>
        </p:nvSpPr>
        <p:spPr/>
        <p:txBody>
          <a:bodyPr>
            <a:normAutofit/>
          </a:bodyPr>
          <a:lstStyle/>
          <a:p>
            <a:pPr algn="just"/>
            <a:r>
              <a:rPr lang="es-419" sz="2400" dirty="0"/>
              <a:t>Según vimos en el tema de clase </a:t>
            </a:r>
            <a:r>
              <a:rPr lang="es-419" sz="2400" dirty="0" err="1"/>
              <a:t>abstrata</a:t>
            </a:r>
            <a:r>
              <a:rPr lang="es-419" sz="2400" dirty="0"/>
              <a:t>, es posible crear </a:t>
            </a:r>
            <a:r>
              <a:rPr lang="es-DO" sz="2400" dirty="0"/>
              <a:t>una clase base abstracta que no contenga ningún código de implementación pero que defina</a:t>
            </a:r>
            <a:r>
              <a:rPr lang="es-419" sz="2400" dirty="0"/>
              <a:t> </a:t>
            </a:r>
            <a:r>
              <a:rPr lang="es-DO" sz="2400" dirty="0"/>
              <a:t>las firmas de método que debe usar cualquier clase que herede de la clase base. Cuando usa una clase abstracta, las clases que se</a:t>
            </a:r>
            <a:r>
              <a:rPr lang="es-419" sz="2400" dirty="0"/>
              <a:t> </a:t>
            </a:r>
            <a:r>
              <a:rPr lang="es-DO" sz="2400" dirty="0"/>
              <a:t>derivan de ella deben implementar sus métodos heredados.</a:t>
            </a:r>
            <a:endParaRPr lang="es-419" sz="2400" dirty="0"/>
          </a:p>
          <a:p>
            <a:pPr algn="just"/>
            <a:r>
              <a:rPr lang="es-DO" sz="2400" dirty="0"/>
              <a:t>Podría usar otra técnica para lograr un resultado similar. En este caso,</a:t>
            </a:r>
            <a:r>
              <a:rPr lang="es-419" sz="2400" dirty="0"/>
              <a:t> </a:t>
            </a:r>
            <a:r>
              <a:rPr lang="es-DO" sz="2400" dirty="0"/>
              <a:t>en lugar de definir una clase abstracta, </a:t>
            </a:r>
            <a:r>
              <a:rPr lang="es-DO" sz="2400" b="1" dirty="0"/>
              <a:t>define una interfaz que define las firmas del método.</a:t>
            </a:r>
            <a:endParaRPr lang="es-419" sz="2400" b="1" dirty="0"/>
          </a:p>
        </p:txBody>
      </p:sp>
    </p:spTree>
    <p:extLst>
      <p:ext uri="{BB962C8B-B14F-4D97-AF65-F5344CB8AC3E}">
        <p14:creationId xmlns:p14="http://schemas.microsoft.com/office/powerpoint/2010/main" val="1125708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Implementación de interfaces </a:t>
            </a:r>
          </a:p>
        </p:txBody>
      </p:sp>
      <p:sp>
        <p:nvSpPr>
          <p:cNvPr id="3" name="Marcador de contenido 2"/>
          <p:cNvSpPr>
            <a:spLocks noGrp="1"/>
          </p:cNvSpPr>
          <p:nvPr>
            <p:ph idx="1"/>
          </p:nvPr>
        </p:nvSpPr>
        <p:spPr/>
        <p:txBody>
          <a:bodyPr>
            <a:normAutofit/>
          </a:bodyPr>
          <a:lstStyle/>
          <a:p>
            <a:pPr marL="0" indent="0" algn="just">
              <a:buNone/>
            </a:pPr>
            <a:r>
              <a:rPr lang="es-DO" sz="3200" dirty="0"/>
              <a:t>Las clases que implementan una interfaz están obligadas  a implementar </a:t>
            </a:r>
            <a:r>
              <a:rPr lang="es-419" sz="3200" dirty="0"/>
              <a:t>sus métodos con la </a:t>
            </a:r>
            <a:r>
              <a:rPr lang="es-DO" sz="3200" dirty="0"/>
              <a:t>definición de </a:t>
            </a:r>
            <a:r>
              <a:rPr lang="es-DO" sz="3200" dirty="0" err="1"/>
              <a:t>firm</a:t>
            </a:r>
            <a:r>
              <a:rPr lang="es-419" sz="3200" dirty="0"/>
              <a:t>a sin </a:t>
            </a:r>
            <a:r>
              <a:rPr lang="es-DO" sz="3200" dirty="0"/>
              <a:t>alterarlo. Esta técnica es útil para garantizar que el código del cliente que usa las clases sepa qué métodos están</a:t>
            </a:r>
            <a:r>
              <a:rPr lang="es-419" sz="3200" dirty="0"/>
              <a:t> </a:t>
            </a:r>
            <a:r>
              <a:rPr lang="es-DO" sz="3200" dirty="0"/>
              <a:t>disponibles, cómo deben llamarse y los valores de retorno esperados. </a:t>
            </a:r>
            <a:endParaRPr lang="es-419" sz="3200" dirty="0"/>
          </a:p>
          <a:p>
            <a:pPr algn="just"/>
            <a:endParaRPr lang="es-419" sz="3200" dirty="0"/>
          </a:p>
          <a:p>
            <a:pPr algn="just"/>
            <a:endParaRPr lang="es-DO" sz="3200" dirty="0"/>
          </a:p>
        </p:txBody>
      </p:sp>
    </p:spTree>
    <p:extLst>
      <p:ext uri="{BB962C8B-B14F-4D97-AF65-F5344CB8AC3E}">
        <p14:creationId xmlns:p14="http://schemas.microsoft.com/office/powerpoint/2010/main" val="5602221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Implementación de interfaces </a:t>
            </a:r>
          </a:p>
        </p:txBody>
      </p:sp>
      <p:sp>
        <p:nvSpPr>
          <p:cNvPr id="5" name="Rectangle 2"/>
          <p:cNvSpPr>
            <a:spLocks noGrp="1" noChangeArrowheads="1"/>
          </p:cNvSpPr>
          <p:nvPr>
            <p:ph idx="1"/>
          </p:nvPr>
        </p:nvSpPr>
        <p:spPr bwMode="auto">
          <a:xfrm>
            <a:off x="1119744" y="2171700"/>
            <a:ext cx="9952512" cy="4524315"/>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DO" altLang="es-DO" sz="24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Una interfaz define un contrato. Cualquier </a:t>
            </a:r>
            <a:r>
              <a:rPr kumimoji="0" lang="es-DO" altLang="es-DO" sz="2400" b="1"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class</a:t>
            </a:r>
            <a:r>
              <a:rPr kumimoji="0" lang="es-DO" altLang="es-DO" sz="24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o </a:t>
            </a:r>
            <a:r>
              <a:rPr kumimoji="0" lang="es-DO" altLang="es-DO" sz="2400" b="1"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struct</a:t>
            </a:r>
            <a:r>
              <a:rPr kumimoji="0" lang="es-DO" altLang="es-DO" sz="2400" b="1"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que implemente ese contrato debe proporcionar una implementación de los miembros definidos en la interfaz.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DO" altLang="es-DO" sz="2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A partir de C# 8.0, una interfaz puede definir una implementación predeterminada de miembros. También puede definir miembros </a:t>
            </a:r>
            <a:r>
              <a:rPr kumimoji="0" lang="es-DO" altLang="es-DO" sz="24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rPr>
              <a:t>static</a:t>
            </a:r>
            <a:r>
              <a:rPr kumimoji="0" lang="es-DO" altLang="es-DO" sz="2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para proporcionar una única implementación de funcionalidad común.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s-DO" altLang="es-DO" sz="2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A partir de C# 11, una interfaz puede definir </a:t>
            </a:r>
            <a:r>
              <a:rPr kumimoji="0" lang="es-DO" altLang="es-DO" sz="2400" b="0" i="0" u="none" strike="noStrike" cap="none" normalizeH="0" baseline="0" dirty="0" err="1">
                <a:ln>
                  <a:noFill/>
                </a:ln>
                <a:solidFill>
                  <a:srgbClr val="171717"/>
                </a:solidFill>
                <a:effectLst/>
                <a:latin typeface="SFMono-Regular"/>
              </a:rPr>
              <a:t>static</a:t>
            </a:r>
            <a:r>
              <a:rPr kumimoji="0" lang="es-DO" altLang="es-DO" sz="2400" b="0" i="0" u="none" strike="noStrike" cap="none" normalizeH="0" baseline="0" dirty="0">
                <a:ln>
                  <a:noFill/>
                </a:ln>
                <a:solidFill>
                  <a:srgbClr val="171717"/>
                </a:solidFill>
                <a:effectLst/>
                <a:latin typeface="SFMono-Regular"/>
              </a:rPr>
              <a:t> </a:t>
            </a:r>
            <a:r>
              <a:rPr kumimoji="0" lang="es-DO" altLang="es-DO" sz="2400" b="0" i="0" u="none" strike="noStrike" cap="none" normalizeH="0" baseline="0" dirty="0" err="1">
                <a:ln>
                  <a:noFill/>
                </a:ln>
                <a:solidFill>
                  <a:srgbClr val="171717"/>
                </a:solidFill>
                <a:effectLst/>
                <a:latin typeface="SFMono-Regular"/>
              </a:rPr>
              <a:t>abstract</a:t>
            </a:r>
            <a:r>
              <a:rPr kumimoji="0" lang="es-DO" altLang="es-DO" sz="2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o </a:t>
            </a:r>
            <a:r>
              <a:rPr kumimoji="0" lang="es-DO" altLang="es-DO" sz="2400" b="0" i="0" u="none" strike="noStrike" cap="none" normalizeH="0" baseline="0" dirty="0" err="1">
                <a:ln>
                  <a:noFill/>
                </a:ln>
                <a:solidFill>
                  <a:srgbClr val="171717"/>
                </a:solidFill>
                <a:effectLst/>
                <a:latin typeface="SFMono-Regular"/>
              </a:rPr>
              <a:t>static</a:t>
            </a:r>
            <a:r>
              <a:rPr kumimoji="0" lang="es-DO" altLang="es-DO" sz="2400" b="0" i="0" u="none" strike="noStrike" cap="none" normalizeH="0" baseline="0" dirty="0">
                <a:ln>
                  <a:noFill/>
                </a:ln>
                <a:solidFill>
                  <a:srgbClr val="171717"/>
                </a:solidFill>
                <a:effectLst/>
                <a:latin typeface="SFMono-Regular"/>
              </a:rPr>
              <a:t> virtual</a:t>
            </a:r>
            <a:r>
              <a:rPr kumimoji="0" lang="es-DO" altLang="es-DO" sz="2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miembros para declarar que un tipo de implementación debe proporcionar los miembros declarados. Normalmente, </a:t>
            </a:r>
            <a:r>
              <a:rPr kumimoji="0" lang="es-DO" altLang="es-DO" sz="2400" b="0" i="0" u="none" strike="noStrike" cap="none" normalizeH="0" baseline="0" dirty="0" err="1">
                <a:ln>
                  <a:noFill/>
                </a:ln>
                <a:solidFill>
                  <a:srgbClr val="171717"/>
                </a:solidFill>
                <a:effectLst/>
                <a:latin typeface="SFMono-Regular"/>
              </a:rPr>
              <a:t>static</a:t>
            </a:r>
            <a:r>
              <a:rPr kumimoji="0" lang="es-DO" altLang="es-DO" sz="2400" b="0" i="0" u="none" strike="noStrike" cap="none" normalizeH="0" baseline="0" dirty="0">
                <a:ln>
                  <a:noFill/>
                </a:ln>
                <a:solidFill>
                  <a:srgbClr val="171717"/>
                </a:solidFill>
                <a:effectLst/>
                <a:latin typeface="SFMono-Regular"/>
              </a:rPr>
              <a:t> virtual</a:t>
            </a:r>
            <a:r>
              <a:rPr kumimoji="0" lang="es-DO" altLang="es-DO" sz="2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los métodos declaran que una implementación debe definir un conjunto de </a:t>
            </a:r>
            <a:r>
              <a:rPr kumimoji="0" lang="es-DO" altLang="es-DO" sz="24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operadores sobrecargados</a:t>
            </a:r>
            <a:r>
              <a:rPr kumimoji="0" lang="es-DO" altLang="es-DO" sz="2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a:t>
            </a:r>
            <a:r>
              <a:rPr kumimoji="0" lang="es-DO" altLang="es-DO" sz="24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3705493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IMPORTANTE SABER…</a:t>
            </a:r>
          </a:p>
        </p:txBody>
      </p:sp>
      <p:sp>
        <p:nvSpPr>
          <p:cNvPr id="4" name="Rectangle 1"/>
          <p:cNvSpPr>
            <a:spLocks noGrp="1" noChangeArrowheads="1"/>
          </p:cNvSpPr>
          <p:nvPr>
            <p:ph idx="1"/>
          </p:nvPr>
        </p:nvSpPr>
        <p:spPr bwMode="auto">
          <a:xfrm>
            <a:off x="1208561" y="1897185"/>
            <a:ext cx="9603602" cy="3739485"/>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DO" altLang="es-DO" sz="2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Una interfaz contiene definiciones para un grupo de funcionalidades relacionadas que un elemento no abstracto </a:t>
            </a:r>
            <a:r>
              <a:rPr kumimoji="0" lang="es-DO" altLang="es-DO" sz="24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hlinkClick r:id="rId2"/>
              </a:rPr>
              <a:t>class</a:t>
            </a:r>
            <a:r>
              <a:rPr kumimoji="0" lang="es-DO" altLang="es-DO" sz="2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o un </a:t>
            </a:r>
            <a:r>
              <a:rPr kumimoji="0" lang="es-DO" altLang="es-DO" sz="2400" b="0" i="0" u="none" strike="noStrike" cap="none" normalizeH="0" baseline="0" dirty="0" err="1">
                <a:ln>
                  <a:noFill/>
                </a:ln>
                <a:solidFill>
                  <a:schemeClr val="tx1"/>
                </a:solidFill>
                <a:effectLst/>
                <a:latin typeface="Segoe UI" panose="020B0502040204020203" pitchFamily="34" charset="0"/>
                <a:cs typeface="Segoe UI" panose="020B0502040204020203" pitchFamily="34" charset="0"/>
                <a:hlinkClick r:id="rId3"/>
              </a:rPr>
              <a:t>struct</a:t>
            </a:r>
            <a:r>
              <a:rPr kumimoji="0" lang="es-DO" altLang="es-DO" sz="2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debe implementar. Una interfaz puede definir métodos </a:t>
            </a:r>
            <a:r>
              <a:rPr kumimoji="0" lang="es-DO" altLang="es-DO" sz="2400" b="0" i="0" u="none" strike="noStrike" cap="none" normalizeH="0" baseline="0" dirty="0" err="1">
                <a:ln>
                  <a:noFill/>
                </a:ln>
                <a:solidFill>
                  <a:srgbClr val="171717"/>
                </a:solidFill>
                <a:effectLst/>
                <a:latin typeface="SFMono-Regular"/>
              </a:rPr>
              <a:t>static</a:t>
            </a:r>
            <a:r>
              <a:rPr kumimoji="0" lang="es-DO" altLang="es-DO" sz="2400" b="0" i="0" u="none" strike="noStrike" cap="none" normalizeH="0" baseline="0" dirty="0">
                <a:ln>
                  <a:noFill/>
                </a:ln>
                <a:solidFill>
                  <a:srgbClr val="171717"/>
                </a:solidFill>
                <a:effectLst/>
                <a:latin typeface="Segoe UI" panose="020B0502040204020203" pitchFamily="34" charset="0"/>
                <a:cs typeface="Segoe UI" panose="020B0502040204020203" pitchFamily="34" charset="0"/>
              </a:rPr>
              <a:t>, que deben tener una implementación. A partir de C# 8.0, una interfaz puede definir una implementación predeterminada de miembros. Una interfaz no puede declarar datos de instancia, como campos, propiedades implementadas automáticamente o eventos similares a las propiedades.</a:t>
            </a:r>
            <a:r>
              <a:rPr kumimoji="0" lang="es-DO" altLang="es-DO" sz="2400" b="0" i="0" u="none" strike="noStrike" cap="none" normalizeH="0" baseline="0" dirty="0">
                <a:ln>
                  <a:noFill/>
                </a:ln>
                <a:solidFill>
                  <a:schemeClr val="tx1"/>
                </a:solidFill>
                <a:effectLst/>
              </a:rPr>
              <a:t> </a:t>
            </a:r>
            <a:endParaRPr kumimoji="0" lang="es-419" altLang="es-DO"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419" altLang="es-DO" sz="900" b="0" i="0" u="none" strike="noStrike" cap="none" normalizeH="0" baseline="0" dirty="0">
              <a:ln>
                <a:noFill/>
              </a:ln>
              <a:solidFill>
                <a:schemeClr val="tx1"/>
              </a:solidFill>
              <a:effectLst/>
            </a:endParaRPr>
          </a:p>
          <a:p>
            <a:pPr marL="0" lvl="0" indent="0">
              <a:lnSpc>
                <a:spcPct val="100000"/>
              </a:lnSpc>
              <a:buNone/>
            </a:pPr>
            <a:r>
              <a:rPr lang="es-DO" altLang="es-DO" sz="1800" dirty="0">
                <a:hlinkClick r:id="rId4"/>
              </a:rPr>
              <a:t>https://docs.microsoft.com/es-es/dotnet/csharp/fundamentals/types/interfaces</a:t>
            </a:r>
            <a:endParaRPr lang="es-419" altLang="es-DO" sz="1800" dirty="0"/>
          </a:p>
          <a:p>
            <a:pPr marL="0" lvl="0" indent="0">
              <a:lnSpc>
                <a:spcPct val="100000"/>
              </a:lnSpc>
              <a:buNone/>
            </a:pPr>
            <a:endParaRPr kumimoji="0" lang="es-DO" altLang="es-D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1402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Ejemplo</a:t>
            </a:r>
            <a:r>
              <a:rPr lang="en-US" dirty="0"/>
              <a:t> </a:t>
            </a:r>
            <a:br>
              <a:rPr lang="en-US" dirty="0"/>
            </a:br>
            <a:r>
              <a:rPr lang="en-US" sz="2400" dirty="0" err="1"/>
              <a:t>ver</a:t>
            </a:r>
            <a:r>
              <a:rPr lang="en-US" sz="2400" dirty="0"/>
              <a:t> </a:t>
            </a:r>
            <a:r>
              <a:rPr lang="en-US" sz="2400" dirty="0" err="1"/>
              <a:t>archivos</a:t>
            </a:r>
            <a:r>
              <a:rPr lang="en-US" sz="2400" dirty="0"/>
              <a:t>: polimorInterfaz1.cs; polimorInterfaz2.cs</a:t>
            </a:r>
            <a:endParaRPr lang="es-419" sz="2400" dirty="0"/>
          </a:p>
        </p:txBody>
      </p:sp>
      <p:pic>
        <p:nvPicPr>
          <p:cNvPr id="4" name="Marcador de contenido 3"/>
          <p:cNvPicPr>
            <a:picLocks noGrp="1" noChangeAspect="1"/>
          </p:cNvPicPr>
          <p:nvPr>
            <p:ph idx="1"/>
          </p:nvPr>
        </p:nvPicPr>
        <p:blipFill rotWithShape="1">
          <a:blip r:embed="rId2"/>
          <a:srcRect b="9258"/>
          <a:stretch/>
        </p:blipFill>
        <p:spPr>
          <a:xfrm>
            <a:off x="739804" y="1758686"/>
            <a:ext cx="11452196" cy="5099314"/>
          </a:xfrm>
          <a:prstGeom prst="rect">
            <a:avLst/>
          </a:prstGeom>
        </p:spPr>
      </p:pic>
    </p:spTree>
    <p:extLst>
      <p:ext uri="{BB962C8B-B14F-4D97-AF65-F5344CB8AC3E}">
        <p14:creationId xmlns:p14="http://schemas.microsoft.com/office/powerpoint/2010/main" val="1041986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Interfaz Vs clase abstracta</a:t>
            </a:r>
          </a:p>
        </p:txBody>
      </p:sp>
      <p:sp>
        <p:nvSpPr>
          <p:cNvPr id="3" name="Marcador de contenido 2"/>
          <p:cNvSpPr>
            <a:spLocks noGrp="1"/>
          </p:cNvSpPr>
          <p:nvPr>
            <p:ph idx="1"/>
          </p:nvPr>
        </p:nvSpPr>
        <p:spPr/>
        <p:txBody>
          <a:bodyPr>
            <a:normAutofit/>
          </a:bodyPr>
          <a:lstStyle/>
          <a:p>
            <a:pPr marL="0" indent="0" algn="just">
              <a:buNone/>
            </a:pPr>
            <a:r>
              <a:rPr lang="es-DO" sz="2400" dirty="0"/>
              <a:t>Debido a que implementar una interfaz y heredar de una clase base abstracta son similares, podría preguntarse por qué</a:t>
            </a:r>
            <a:r>
              <a:rPr lang="es-419" sz="2400" dirty="0"/>
              <a:t> </a:t>
            </a:r>
            <a:r>
              <a:rPr lang="es-DO" sz="2400" dirty="0"/>
              <a:t>deberías molestarte en usar una interfaz. </a:t>
            </a:r>
          </a:p>
          <a:p>
            <a:pPr marL="0" indent="0" algn="just">
              <a:buNone/>
            </a:pPr>
            <a:r>
              <a:rPr lang="es-DO" sz="2400" b="1" dirty="0"/>
              <a:t>Una ventaja de usar interfaces es que una clase puede implementar múltiples</a:t>
            </a:r>
            <a:r>
              <a:rPr lang="es-419" sz="2400" b="1" dirty="0"/>
              <a:t> </a:t>
            </a:r>
            <a:r>
              <a:rPr lang="es-DO" sz="2400" b="1" dirty="0"/>
              <a:t>interfaces. </a:t>
            </a:r>
            <a:r>
              <a:rPr lang="es-DO" sz="2400" dirty="0"/>
              <a:t>.NET Framework no admite la herencia de más de una clase. Como solución a la herencia múltiple, se incluye la capacidad</a:t>
            </a:r>
            <a:r>
              <a:rPr lang="es-419" sz="2400" dirty="0"/>
              <a:t> </a:t>
            </a:r>
            <a:r>
              <a:rPr lang="es-DO" sz="2400" dirty="0"/>
              <a:t>de implementar múltiples interfaces. Las interfaces también son útiles para hacer cumplir la funcionalidad común en diferentes tipos</a:t>
            </a:r>
            <a:r>
              <a:rPr lang="es-419" sz="2400" dirty="0"/>
              <a:t> de clases.</a:t>
            </a:r>
          </a:p>
        </p:txBody>
      </p:sp>
    </p:spTree>
    <p:extLst>
      <p:ext uri="{BB962C8B-B14F-4D97-AF65-F5344CB8AC3E}">
        <p14:creationId xmlns:p14="http://schemas.microsoft.com/office/powerpoint/2010/main" val="1300046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419"/>
          </a:p>
        </p:txBody>
      </p:sp>
      <p:sp>
        <p:nvSpPr>
          <p:cNvPr id="4" name="Rectangle 1"/>
          <p:cNvSpPr>
            <a:spLocks noGrp="1" noChangeArrowheads="1"/>
          </p:cNvSpPr>
          <p:nvPr>
            <p:ph idx="1"/>
          </p:nvPr>
        </p:nvSpPr>
        <p:spPr bwMode="auto">
          <a:xfrm>
            <a:off x="1458097" y="2667766"/>
            <a:ext cx="9428205" cy="2677656"/>
          </a:xfrm>
          <a:prstGeom prst="rect">
            <a:avLst/>
          </a:prstGeom>
          <a:solidFill>
            <a:schemeClr val="bg2"/>
          </a:solidFill>
          <a:ln>
            <a:noFill/>
          </a:ln>
          <a:effec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DO" altLang="es-DO" sz="24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C# y .NET solo admiten </a:t>
            </a:r>
            <a:r>
              <a:rPr kumimoji="0" lang="es-DO" altLang="es-DO" sz="2400" b="0" i="1" u="none" strike="noStrike" cap="none" normalizeH="0" baseline="0">
                <a:ln>
                  <a:noFill/>
                </a:ln>
                <a:solidFill>
                  <a:srgbClr val="171717"/>
                </a:solidFill>
                <a:effectLst/>
                <a:latin typeface="Segoe UI" panose="020B0502040204020203" pitchFamily="34" charset="0"/>
                <a:cs typeface="Segoe UI" panose="020B0502040204020203" pitchFamily="34" charset="0"/>
              </a:rPr>
              <a:t>herencia única</a:t>
            </a:r>
            <a:r>
              <a:rPr kumimoji="0" lang="es-DO" altLang="es-DO" sz="24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Es decir, una clase solo puede heredar de una clase única. Sin embargo, la herencia es transitiva, lo que le permite definir una jerarquía de herencia para un conjunto de tipos. En otras palabras, el tipo </a:t>
            </a:r>
            <a:r>
              <a:rPr kumimoji="0" lang="es-DO" altLang="es-DO" sz="2400" b="0" i="0" u="none" strike="noStrike" cap="none" normalizeH="0" baseline="0">
                <a:ln>
                  <a:noFill/>
                </a:ln>
                <a:solidFill>
                  <a:srgbClr val="171717"/>
                </a:solidFill>
                <a:effectLst/>
                <a:latin typeface="SFMono-Regular"/>
              </a:rPr>
              <a:t>D</a:t>
            </a:r>
            <a:r>
              <a:rPr kumimoji="0" lang="es-DO" altLang="es-DO" sz="24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puede heredar del tipo </a:t>
            </a:r>
            <a:r>
              <a:rPr kumimoji="0" lang="es-DO" altLang="es-DO" sz="2400" b="0" i="0" u="none" strike="noStrike" cap="none" normalizeH="0" baseline="0">
                <a:ln>
                  <a:noFill/>
                </a:ln>
                <a:solidFill>
                  <a:srgbClr val="171717"/>
                </a:solidFill>
                <a:effectLst/>
                <a:latin typeface="SFMono-Regular"/>
              </a:rPr>
              <a:t>C</a:t>
            </a:r>
            <a:r>
              <a:rPr kumimoji="0" lang="es-DO" altLang="es-DO" sz="24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que hereda del tipo </a:t>
            </a:r>
            <a:r>
              <a:rPr kumimoji="0" lang="es-DO" altLang="es-DO" sz="2400" b="0" i="0" u="none" strike="noStrike" cap="none" normalizeH="0" baseline="0">
                <a:ln>
                  <a:noFill/>
                </a:ln>
                <a:solidFill>
                  <a:srgbClr val="171717"/>
                </a:solidFill>
                <a:effectLst/>
                <a:latin typeface="SFMono-Regular"/>
              </a:rPr>
              <a:t>B</a:t>
            </a:r>
            <a:r>
              <a:rPr kumimoji="0" lang="es-DO" altLang="es-DO" sz="24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que hereda del tipo de clase base </a:t>
            </a:r>
            <a:r>
              <a:rPr kumimoji="0" lang="es-DO" altLang="es-DO" sz="2400" b="0" i="0" u="none" strike="noStrike" cap="none" normalizeH="0" baseline="0">
                <a:ln>
                  <a:noFill/>
                </a:ln>
                <a:solidFill>
                  <a:srgbClr val="171717"/>
                </a:solidFill>
                <a:effectLst/>
                <a:latin typeface="SFMono-Regular"/>
              </a:rPr>
              <a:t>A</a:t>
            </a:r>
            <a:r>
              <a:rPr kumimoji="0" lang="es-DO" altLang="es-DO" sz="24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Dado que la herencia es transitiva, los miembros de tipo </a:t>
            </a:r>
            <a:r>
              <a:rPr kumimoji="0" lang="es-DO" altLang="es-DO" sz="2400" b="0" i="0" u="none" strike="noStrike" cap="none" normalizeH="0" baseline="0">
                <a:ln>
                  <a:noFill/>
                </a:ln>
                <a:solidFill>
                  <a:srgbClr val="171717"/>
                </a:solidFill>
                <a:effectLst/>
                <a:latin typeface="SFMono-Regular"/>
              </a:rPr>
              <a:t>A</a:t>
            </a:r>
            <a:r>
              <a:rPr kumimoji="0" lang="es-DO" altLang="es-DO" sz="24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están disponibles para el tipo </a:t>
            </a:r>
            <a:r>
              <a:rPr kumimoji="0" lang="es-DO" altLang="es-DO" sz="2400" b="0" i="0" u="none" strike="noStrike" cap="none" normalizeH="0" baseline="0">
                <a:ln>
                  <a:noFill/>
                </a:ln>
                <a:solidFill>
                  <a:srgbClr val="171717"/>
                </a:solidFill>
                <a:effectLst/>
                <a:latin typeface="SFMono-Regular"/>
              </a:rPr>
              <a:t>D</a:t>
            </a:r>
            <a:r>
              <a:rPr kumimoji="0" lang="es-DO" altLang="es-DO" sz="24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a:t>
            </a:r>
            <a:r>
              <a:rPr kumimoji="0" lang="es-DO" altLang="es-DO" sz="2400" b="0" i="0" u="none" strike="noStrike" cap="none" normalizeH="0" baseline="0">
                <a:ln>
                  <a:noFill/>
                </a:ln>
                <a:solidFill>
                  <a:schemeClr val="tx1"/>
                </a:solidFill>
                <a:effectLst/>
              </a:rPr>
              <a:t> </a:t>
            </a:r>
          </a:p>
        </p:txBody>
      </p:sp>
      <p:sp>
        <p:nvSpPr>
          <p:cNvPr id="5" name="Rectángulo 4"/>
          <p:cNvSpPr/>
          <p:nvPr/>
        </p:nvSpPr>
        <p:spPr>
          <a:xfrm>
            <a:off x="1458097" y="5841488"/>
            <a:ext cx="6096000" cy="646331"/>
          </a:xfrm>
          <a:prstGeom prst="rect">
            <a:avLst/>
          </a:prstGeom>
        </p:spPr>
        <p:txBody>
          <a:bodyPr>
            <a:spAutoFit/>
          </a:bodyPr>
          <a:lstStyle/>
          <a:p>
            <a:r>
              <a:rPr lang="es-419" dirty="0"/>
              <a:t>https://docs.microsoft.com/es-es/dotnet/csharp/fundamentals/tutorials/inheritance</a:t>
            </a:r>
          </a:p>
        </p:txBody>
      </p:sp>
    </p:spTree>
    <p:extLst>
      <p:ext uri="{BB962C8B-B14F-4D97-AF65-F5344CB8AC3E}">
        <p14:creationId xmlns:p14="http://schemas.microsoft.com/office/powerpoint/2010/main" val="770675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915126" y="1309350"/>
            <a:ext cx="8361229" cy="2098226"/>
          </a:xfrm>
        </p:spPr>
        <p:txBody>
          <a:bodyPr/>
          <a:lstStyle/>
          <a:p>
            <a:r>
              <a:rPr lang="es-DO" sz="9400" dirty="0"/>
              <a:t>POLIMORFISMO</a:t>
            </a:r>
            <a:endParaRPr lang="es-419" sz="9400" dirty="0"/>
          </a:p>
        </p:txBody>
      </p:sp>
      <p:sp>
        <p:nvSpPr>
          <p:cNvPr id="3" name="Subtítulo 2"/>
          <p:cNvSpPr>
            <a:spLocks noGrp="1"/>
          </p:cNvSpPr>
          <p:nvPr>
            <p:ph type="subTitle" idx="1"/>
          </p:nvPr>
        </p:nvSpPr>
        <p:spPr>
          <a:xfrm>
            <a:off x="2835442" y="3284009"/>
            <a:ext cx="6520595" cy="793721"/>
          </a:xfrm>
          <a:solidFill>
            <a:srgbClr val="C00000"/>
          </a:solidFill>
        </p:spPr>
        <p:txBody>
          <a:bodyPr>
            <a:noAutofit/>
          </a:bodyPr>
          <a:lstStyle/>
          <a:p>
            <a:pPr algn="just"/>
            <a:r>
              <a:rPr lang="es-419" sz="2000" b="1" dirty="0">
                <a:solidFill>
                  <a:schemeClr val="bg1"/>
                </a:solidFill>
              </a:rPr>
              <a:t>C</a:t>
            </a:r>
            <a:r>
              <a:rPr lang="es-DO" sz="2000" b="1" dirty="0" err="1">
                <a:solidFill>
                  <a:schemeClr val="bg1"/>
                </a:solidFill>
              </a:rPr>
              <a:t>apacidad</a:t>
            </a:r>
            <a:r>
              <a:rPr lang="es-DO" sz="2000" b="1" dirty="0">
                <a:solidFill>
                  <a:schemeClr val="bg1"/>
                </a:solidFill>
              </a:rPr>
              <a:t> de dos objetos diferentes para responder al mismo mensaje de solicitud de una manera única.</a:t>
            </a:r>
            <a:endParaRPr lang="es-419" sz="2000" b="1" dirty="0">
              <a:solidFill>
                <a:schemeClr val="bg1"/>
              </a:solidFill>
            </a:endParaRPr>
          </a:p>
        </p:txBody>
      </p:sp>
    </p:spTree>
    <p:extLst>
      <p:ext uri="{BB962C8B-B14F-4D97-AF65-F5344CB8AC3E}">
        <p14:creationId xmlns:p14="http://schemas.microsoft.com/office/powerpoint/2010/main" val="30555170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419"/>
          </a:p>
        </p:txBody>
      </p:sp>
      <p:sp>
        <p:nvSpPr>
          <p:cNvPr id="3" name="Marcador de contenido 2"/>
          <p:cNvSpPr>
            <a:spLocks noGrp="1"/>
          </p:cNvSpPr>
          <p:nvPr>
            <p:ph idx="1"/>
          </p:nvPr>
        </p:nvSpPr>
        <p:spPr/>
        <p:txBody>
          <a:bodyPr>
            <a:noAutofit/>
          </a:bodyPr>
          <a:lstStyle/>
          <a:p>
            <a:pPr algn="just"/>
            <a:r>
              <a:rPr lang="es-DO" sz="2400" b="1" dirty="0"/>
              <a:t>No todos los miembros de una clase base los heredan las clases derivadas. Los siguientes miembros no se heredan:</a:t>
            </a:r>
          </a:p>
          <a:p>
            <a:pPr algn="just"/>
            <a:r>
              <a:rPr lang="es-DO" sz="2400" dirty="0">
                <a:hlinkClick r:id="rId2"/>
              </a:rPr>
              <a:t>Constructores estáticos</a:t>
            </a:r>
            <a:r>
              <a:rPr lang="es-DO" sz="2400" dirty="0"/>
              <a:t>, que inicializan los datos estáticos de una clase.</a:t>
            </a:r>
          </a:p>
          <a:p>
            <a:pPr algn="just"/>
            <a:r>
              <a:rPr lang="es-DO" sz="2400" dirty="0">
                <a:hlinkClick r:id="rId3"/>
              </a:rPr>
              <a:t>Constructores de instancias</a:t>
            </a:r>
            <a:r>
              <a:rPr lang="es-DO" sz="2400" dirty="0"/>
              <a:t>, a los que se llama para crear una nueva instancia de la clase. Cada clase debe definir sus propios constructores.</a:t>
            </a:r>
          </a:p>
          <a:p>
            <a:pPr algn="just"/>
            <a:r>
              <a:rPr lang="es-DO" sz="2400" dirty="0">
                <a:hlinkClick r:id="rId4"/>
              </a:rPr>
              <a:t>Finalizadores</a:t>
            </a:r>
            <a:r>
              <a:rPr lang="es-DO" sz="2400" dirty="0"/>
              <a:t>, llamados por el recolector de elementos no utilizados en tiempo de ejecución para destruir instancias de una clase.</a:t>
            </a:r>
          </a:p>
          <a:p>
            <a:pPr algn="just"/>
            <a:endParaRPr lang="es-419" sz="2400" dirty="0"/>
          </a:p>
        </p:txBody>
      </p:sp>
      <p:sp>
        <p:nvSpPr>
          <p:cNvPr id="4" name="Rectángulo 3"/>
          <p:cNvSpPr/>
          <p:nvPr/>
        </p:nvSpPr>
        <p:spPr>
          <a:xfrm>
            <a:off x="1458097" y="5841488"/>
            <a:ext cx="6096000" cy="646331"/>
          </a:xfrm>
          <a:prstGeom prst="rect">
            <a:avLst/>
          </a:prstGeom>
        </p:spPr>
        <p:txBody>
          <a:bodyPr>
            <a:spAutoFit/>
          </a:bodyPr>
          <a:lstStyle/>
          <a:p>
            <a:r>
              <a:rPr lang="es-419" dirty="0"/>
              <a:t>https://docs.microsoft.com/es-es/dotnet/csharp/fundamentals/tutorials/inheritance</a:t>
            </a:r>
          </a:p>
        </p:txBody>
      </p:sp>
    </p:spTree>
    <p:extLst>
      <p:ext uri="{BB962C8B-B14F-4D97-AF65-F5344CB8AC3E}">
        <p14:creationId xmlns:p14="http://schemas.microsoft.com/office/powerpoint/2010/main" val="38666668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419"/>
          </a:p>
        </p:txBody>
      </p:sp>
      <p:sp>
        <p:nvSpPr>
          <p:cNvPr id="4" name="Rectangle 1"/>
          <p:cNvSpPr>
            <a:spLocks noGrp="1" noChangeArrowheads="1"/>
          </p:cNvSpPr>
          <p:nvPr>
            <p:ph idx="1"/>
          </p:nvPr>
        </p:nvSpPr>
        <p:spPr bwMode="auto">
          <a:xfrm>
            <a:off x="1198605" y="1639149"/>
            <a:ext cx="9947189" cy="5048099"/>
          </a:xfrm>
          <a:prstGeom prst="rect">
            <a:avLst/>
          </a:prstGeom>
          <a:solidFill>
            <a:schemeClr val="bg2"/>
          </a:solidFill>
          <a:ln>
            <a:noFill/>
          </a:ln>
          <a:effectLst/>
        </p:spPr>
        <p:txBody>
          <a:bodyPr vert="horz" wrap="square" lIns="288834" tIns="122199" rIns="0" bIns="122199"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DO" altLang="es-DO" sz="24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Si bien las clases derivadas heredan todos los demás miembros de una clase base, que dichos miembros estén o no visibles depende de su accesibilidad. La accesibilidad del miembro afecta a su visibilidad en las clases derivadas del modo siguiente:</a:t>
            </a:r>
            <a:endParaRPr kumimoji="0" lang="es-DO" altLang="es-DO" sz="2400" b="0" i="0" u="none" strike="noStrike" cap="none" normalizeH="0" baseline="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DO" altLang="es-DO" sz="24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Los miembros </a:t>
            </a:r>
            <a:r>
              <a:rPr kumimoji="0" lang="es-DO" altLang="es-DO" sz="2400" b="0" i="0" u="none" strike="noStrike" cap="none" normalizeH="0" baseline="0">
                <a:ln>
                  <a:noFill/>
                </a:ln>
                <a:solidFill>
                  <a:srgbClr val="171717"/>
                </a:solidFill>
                <a:effectLst/>
                <a:latin typeface="Segoe UI" panose="020B0502040204020203" pitchFamily="34" charset="0"/>
                <a:cs typeface="Segoe UI" panose="020B0502040204020203" pitchFamily="34" charset="0"/>
                <a:hlinkClick r:id="rId2"/>
              </a:rPr>
              <a:t>privados</a:t>
            </a:r>
            <a:r>
              <a:rPr kumimoji="0" lang="es-DO" altLang="es-DO" sz="24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solo son visible en las clases derivadas que están anidadas en su clase base. De lo contrario, no son visibles en las clases derivadas. En el ejemplo siguiente, </a:t>
            </a:r>
            <a:r>
              <a:rPr kumimoji="0" lang="es-DO" altLang="es-DO" sz="2400" b="0" i="0" u="none" strike="noStrike" cap="none" normalizeH="0" baseline="0">
                <a:ln>
                  <a:noFill/>
                </a:ln>
                <a:solidFill>
                  <a:srgbClr val="171717"/>
                </a:solidFill>
                <a:effectLst/>
                <a:latin typeface="SFMono-Regular"/>
                <a:cs typeface="Segoe UI" panose="020B0502040204020203" pitchFamily="34" charset="0"/>
              </a:rPr>
              <a:t>A.B</a:t>
            </a:r>
            <a:r>
              <a:rPr kumimoji="0" lang="es-DO" altLang="es-DO" sz="24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es una clase anidada que se deriva de </a:t>
            </a:r>
            <a:r>
              <a:rPr kumimoji="0" lang="es-DO" altLang="es-DO" sz="2400" b="0" i="0" u="none" strike="noStrike" cap="none" normalizeH="0" baseline="0">
                <a:ln>
                  <a:noFill/>
                </a:ln>
                <a:solidFill>
                  <a:srgbClr val="171717"/>
                </a:solidFill>
                <a:effectLst/>
                <a:latin typeface="SFMono-Regular"/>
                <a:cs typeface="Segoe UI" panose="020B0502040204020203" pitchFamily="34" charset="0"/>
              </a:rPr>
              <a:t>A</a:t>
            </a:r>
            <a:r>
              <a:rPr kumimoji="0" lang="es-DO" altLang="es-DO" sz="24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y </a:t>
            </a:r>
            <a:r>
              <a:rPr kumimoji="0" lang="es-DO" altLang="es-DO" sz="2400" b="0" i="0" u="none" strike="noStrike" cap="none" normalizeH="0" baseline="0">
                <a:ln>
                  <a:noFill/>
                </a:ln>
                <a:solidFill>
                  <a:srgbClr val="171717"/>
                </a:solidFill>
                <a:effectLst/>
                <a:latin typeface="SFMono-Regular"/>
                <a:cs typeface="Segoe UI" panose="020B0502040204020203" pitchFamily="34" charset="0"/>
              </a:rPr>
              <a:t>C</a:t>
            </a:r>
            <a:r>
              <a:rPr kumimoji="0" lang="es-DO" altLang="es-DO" sz="24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se deriva de </a:t>
            </a:r>
            <a:r>
              <a:rPr kumimoji="0" lang="es-DO" altLang="es-DO" sz="2400" b="0" i="0" u="none" strike="noStrike" cap="none" normalizeH="0" baseline="0">
                <a:ln>
                  <a:noFill/>
                </a:ln>
                <a:solidFill>
                  <a:srgbClr val="171717"/>
                </a:solidFill>
                <a:effectLst/>
                <a:latin typeface="SFMono-Regular"/>
                <a:cs typeface="Segoe UI" panose="020B0502040204020203" pitchFamily="34" charset="0"/>
              </a:rPr>
              <a:t>A</a:t>
            </a:r>
            <a:r>
              <a:rPr kumimoji="0" lang="es-DO" altLang="es-DO" sz="24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El campo privado </a:t>
            </a:r>
            <a:r>
              <a:rPr kumimoji="0" lang="es-DO" altLang="es-DO" sz="2400" b="0" i="0" u="none" strike="noStrike" cap="none" normalizeH="0" baseline="0">
                <a:ln>
                  <a:noFill/>
                </a:ln>
                <a:solidFill>
                  <a:srgbClr val="171717"/>
                </a:solidFill>
                <a:effectLst/>
                <a:latin typeface="SFMono-Regular"/>
                <a:cs typeface="Segoe UI" panose="020B0502040204020203" pitchFamily="34" charset="0"/>
              </a:rPr>
              <a:t>A._value</a:t>
            </a:r>
            <a:r>
              <a:rPr kumimoji="0" lang="es-DO" altLang="es-DO" sz="24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está visible en A.B. Sin embargo, si quita los comentarios del </a:t>
            </a:r>
            <a:r>
              <a:rPr kumimoji="0" lang="es-DO" altLang="es-DO" sz="2400" b="0" i="0" u="none" strike="noStrike" cap="none" normalizeH="0" baseline="0">
                <a:ln>
                  <a:noFill/>
                </a:ln>
                <a:solidFill>
                  <a:srgbClr val="171717"/>
                </a:solidFill>
                <a:effectLst/>
                <a:latin typeface="SFMono-Regular"/>
                <a:cs typeface="Segoe UI" panose="020B0502040204020203" pitchFamily="34" charset="0"/>
              </a:rPr>
              <a:t>C.GetValue</a:t>
            </a:r>
            <a:r>
              <a:rPr kumimoji="0" lang="es-DO" altLang="es-DO" sz="24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método e intenta compilar el ejemplo, genera el error del compilador CS0122: "'A._value' no es accesible debido a su nivel de protección".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DO" altLang="es-DO" sz="2400" b="0" i="0" u="none" strike="noStrike" cap="none" normalizeH="0" baseline="0">
              <a:ln>
                <a:noFill/>
              </a:ln>
              <a:solidFill>
                <a:schemeClr val="tx1"/>
              </a:solidFill>
              <a:effectLst/>
              <a:latin typeface="Arial" panose="020B0604020202020204" pitchFamily="34" charset="0"/>
            </a:endParaRPr>
          </a:p>
        </p:txBody>
      </p:sp>
      <p:sp>
        <p:nvSpPr>
          <p:cNvPr id="5" name="Rectángulo 4"/>
          <p:cNvSpPr/>
          <p:nvPr/>
        </p:nvSpPr>
        <p:spPr>
          <a:xfrm>
            <a:off x="5313405" y="6040917"/>
            <a:ext cx="6096000" cy="646331"/>
          </a:xfrm>
          <a:prstGeom prst="rect">
            <a:avLst/>
          </a:prstGeom>
        </p:spPr>
        <p:txBody>
          <a:bodyPr>
            <a:spAutoFit/>
          </a:bodyPr>
          <a:lstStyle/>
          <a:p>
            <a:r>
              <a:rPr lang="es-419" dirty="0"/>
              <a:t>https://docs.microsoft.com/es-es/dotnet/csharp/fundamentals/tutorials/inheritance</a:t>
            </a:r>
          </a:p>
        </p:txBody>
      </p:sp>
    </p:spTree>
    <p:extLst>
      <p:ext uri="{BB962C8B-B14F-4D97-AF65-F5344CB8AC3E}">
        <p14:creationId xmlns:p14="http://schemas.microsoft.com/office/powerpoint/2010/main" val="34955797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419"/>
          </a:p>
        </p:txBody>
      </p:sp>
      <p:sp>
        <p:nvSpPr>
          <p:cNvPr id="3" name="Marcador de contenido 2"/>
          <p:cNvSpPr>
            <a:spLocks noGrp="1"/>
          </p:cNvSpPr>
          <p:nvPr>
            <p:ph idx="1"/>
          </p:nvPr>
        </p:nvSpPr>
        <p:spPr/>
        <p:txBody>
          <a:bodyPr/>
          <a:lstStyle/>
          <a:p>
            <a:endParaRPr lang="es-419" dirty="0"/>
          </a:p>
        </p:txBody>
      </p:sp>
      <p:sp>
        <p:nvSpPr>
          <p:cNvPr id="4" name="Rectángulo 3"/>
          <p:cNvSpPr/>
          <p:nvPr/>
        </p:nvSpPr>
        <p:spPr>
          <a:xfrm>
            <a:off x="2145958" y="1004530"/>
            <a:ext cx="6096000" cy="4862870"/>
          </a:xfrm>
          <a:prstGeom prst="rect">
            <a:avLst/>
          </a:prstGeom>
          <a:solidFill>
            <a:srgbClr val="FFC000"/>
          </a:solidFill>
        </p:spPr>
        <p:txBody>
          <a:bodyPr>
            <a:spAutoFit/>
          </a:bodyPr>
          <a:lstStyle/>
          <a:p>
            <a:r>
              <a:rPr lang="es-419" sz="1000" dirty="0" err="1"/>
              <a:t>public</a:t>
            </a:r>
            <a:r>
              <a:rPr lang="es-419" sz="1000" dirty="0"/>
              <a:t> </a:t>
            </a:r>
            <a:r>
              <a:rPr lang="es-419" sz="1000" dirty="0" err="1"/>
              <a:t>class</a:t>
            </a:r>
            <a:r>
              <a:rPr lang="es-419" sz="1000" dirty="0"/>
              <a:t> A</a:t>
            </a:r>
          </a:p>
          <a:p>
            <a:r>
              <a:rPr lang="es-419" sz="1000" dirty="0"/>
              <a:t>{</a:t>
            </a:r>
          </a:p>
          <a:p>
            <a:r>
              <a:rPr lang="es-419" sz="1000" dirty="0"/>
              <a:t>    </a:t>
            </a:r>
            <a:r>
              <a:rPr lang="es-419" sz="1000" dirty="0" err="1"/>
              <a:t>private</a:t>
            </a:r>
            <a:r>
              <a:rPr lang="es-419" sz="1000" dirty="0"/>
              <a:t> </a:t>
            </a:r>
            <a:r>
              <a:rPr lang="es-419" sz="1000" dirty="0" err="1"/>
              <a:t>int</a:t>
            </a:r>
            <a:r>
              <a:rPr lang="es-419" sz="1000" dirty="0"/>
              <a:t> _</a:t>
            </a:r>
            <a:r>
              <a:rPr lang="es-419" sz="1000" dirty="0" err="1"/>
              <a:t>value</a:t>
            </a:r>
            <a:r>
              <a:rPr lang="es-419" sz="1000" dirty="0"/>
              <a:t> = 10;</a:t>
            </a:r>
          </a:p>
          <a:p>
            <a:endParaRPr lang="es-419" sz="1000" dirty="0"/>
          </a:p>
          <a:p>
            <a:r>
              <a:rPr lang="es-419" sz="1000" dirty="0"/>
              <a:t>    </a:t>
            </a:r>
            <a:r>
              <a:rPr lang="es-419" sz="1000" dirty="0" err="1"/>
              <a:t>public</a:t>
            </a:r>
            <a:r>
              <a:rPr lang="es-419" sz="1000" dirty="0"/>
              <a:t> </a:t>
            </a:r>
            <a:r>
              <a:rPr lang="es-419" sz="1000" dirty="0" err="1"/>
              <a:t>class</a:t>
            </a:r>
            <a:r>
              <a:rPr lang="es-419" sz="1000" dirty="0"/>
              <a:t> B : A</a:t>
            </a:r>
          </a:p>
          <a:p>
            <a:r>
              <a:rPr lang="es-419" sz="1000" dirty="0"/>
              <a:t>    {</a:t>
            </a:r>
          </a:p>
          <a:p>
            <a:r>
              <a:rPr lang="es-419" sz="1000" dirty="0"/>
              <a:t>        </a:t>
            </a:r>
            <a:r>
              <a:rPr lang="es-419" sz="1000" dirty="0" err="1"/>
              <a:t>public</a:t>
            </a:r>
            <a:r>
              <a:rPr lang="es-419" sz="1000" dirty="0"/>
              <a:t> </a:t>
            </a:r>
            <a:r>
              <a:rPr lang="es-419" sz="1000" dirty="0" err="1"/>
              <a:t>int</a:t>
            </a:r>
            <a:r>
              <a:rPr lang="es-419" sz="1000" dirty="0"/>
              <a:t> </a:t>
            </a:r>
            <a:r>
              <a:rPr lang="es-419" sz="1000" dirty="0" err="1"/>
              <a:t>GetValue</a:t>
            </a:r>
            <a:r>
              <a:rPr lang="es-419" sz="1000" dirty="0"/>
              <a:t>()</a:t>
            </a:r>
          </a:p>
          <a:p>
            <a:r>
              <a:rPr lang="es-419" sz="1000" dirty="0"/>
              <a:t>        {</a:t>
            </a:r>
          </a:p>
          <a:p>
            <a:r>
              <a:rPr lang="es-419" sz="1000" dirty="0"/>
              <a:t>            </a:t>
            </a:r>
            <a:r>
              <a:rPr lang="es-419" sz="1000" dirty="0" err="1"/>
              <a:t>return</a:t>
            </a:r>
            <a:r>
              <a:rPr lang="es-419" sz="1000" dirty="0"/>
              <a:t> _</a:t>
            </a:r>
            <a:r>
              <a:rPr lang="es-419" sz="1000" dirty="0" err="1"/>
              <a:t>value</a:t>
            </a:r>
            <a:r>
              <a:rPr lang="es-419" sz="1000" dirty="0"/>
              <a:t>;</a:t>
            </a:r>
          </a:p>
          <a:p>
            <a:r>
              <a:rPr lang="es-419" sz="1000" dirty="0"/>
              <a:t>        }</a:t>
            </a:r>
          </a:p>
          <a:p>
            <a:r>
              <a:rPr lang="es-419" sz="1000" dirty="0"/>
              <a:t>    }</a:t>
            </a:r>
          </a:p>
          <a:p>
            <a:r>
              <a:rPr lang="es-419" sz="1000" dirty="0"/>
              <a:t>}</a:t>
            </a:r>
          </a:p>
          <a:p>
            <a:endParaRPr lang="es-419" sz="1000" dirty="0"/>
          </a:p>
          <a:p>
            <a:r>
              <a:rPr lang="es-419" sz="1000" dirty="0" err="1"/>
              <a:t>public</a:t>
            </a:r>
            <a:r>
              <a:rPr lang="es-419" sz="1000" dirty="0"/>
              <a:t> </a:t>
            </a:r>
            <a:r>
              <a:rPr lang="es-419" sz="1000" dirty="0" err="1"/>
              <a:t>class</a:t>
            </a:r>
            <a:r>
              <a:rPr lang="es-419" sz="1000" dirty="0"/>
              <a:t> C : A</a:t>
            </a:r>
          </a:p>
          <a:p>
            <a:r>
              <a:rPr lang="es-419" sz="1000" dirty="0"/>
              <a:t>{</a:t>
            </a:r>
          </a:p>
          <a:p>
            <a:r>
              <a:rPr lang="es-419" sz="1000" dirty="0"/>
              <a:t>    //    </a:t>
            </a:r>
            <a:r>
              <a:rPr lang="es-419" sz="1000" dirty="0" err="1"/>
              <a:t>public</a:t>
            </a:r>
            <a:r>
              <a:rPr lang="es-419" sz="1000" dirty="0"/>
              <a:t> </a:t>
            </a:r>
            <a:r>
              <a:rPr lang="es-419" sz="1000" dirty="0" err="1"/>
              <a:t>int</a:t>
            </a:r>
            <a:r>
              <a:rPr lang="es-419" sz="1000" dirty="0"/>
              <a:t> </a:t>
            </a:r>
            <a:r>
              <a:rPr lang="es-419" sz="1000" dirty="0" err="1"/>
              <a:t>GetValue</a:t>
            </a:r>
            <a:r>
              <a:rPr lang="es-419" sz="1000" dirty="0"/>
              <a:t>()</a:t>
            </a:r>
          </a:p>
          <a:p>
            <a:r>
              <a:rPr lang="es-419" sz="1000" dirty="0"/>
              <a:t>    //    {</a:t>
            </a:r>
          </a:p>
          <a:p>
            <a:r>
              <a:rPr lang="es-419" sz="1000" dirty="0"/>
              <a:t>    //        </a:t>
            </a:r>
            <a:r>
              <a:rPr lang="es-419" sz="1000" dirty="0" err="1"/>
              <a:t>return</a:t>
            </a:r>
            <a:r>
              <a:rPr lang="es-419" sz="1000" dirty="0"/>
              <a:t> _</a:t>
            </a:r>
            <a:r>
              <a:rPr lang="es-419" sz="1000" dirty="0" err="1"/>
              <a:t>value</a:t>
            </a:r>
            <a:r>
              <a:rPr lang="es-419" sz="1000" dirty="0"/>
              <a:t>;</a:t>
            </a:r>
          </a:p>
          <a:p>
            <a:r>
              <a:rPr lang="es-419" sz="1000" dirty="0"/>
              <a:t>    //    }</a:t>
            </a:r>
          </a:p>
          <a:p>
            <a:r>
              <a:rPr lang="es-419" sz="1000" dirty="0"/>
              <a:t>}</a:t>
            </a:r>
          </a:p>
          <a:p>
            <a:endParaRPr lang="es-419" sz="1000" dirty="0"/>
          </a:p>
          <a:p>
            <a:r>
              <a:rPr lang="es-419" sz="1000" dirty="0" err="1"/>
              <a:t>public</a:t>
            </a:r>
            <a:r>
              <a:rPr lang="es-419" sz="1000" dirty="0"/>
              <a:t> </a:t>
            </a:r>
            <a:r>
              <a:rPr lang="es-419" sz="1000" dirty="0" err="1"/>
              <a:t>class</a:t>
            </a:r>
            <a:r>
              <a:rPr lang="es-419" sz="1000" dirty="0"/>
              <a:t> </a:t>
            </a:r>
            <a:r>
              <a:rPr lang="es-419" sz="1000" dirty="0" err="1"/>
              <a:t>AccessExample</a:t>
            </a:r>
            <a:endParaRPr lang="es-419" sz="1000" dirty="0"/>
          </a:p>
          <a:p>
            <a:r>
              <a:rPr lang="es-419" sz="1000" dirty="0"/>
              <a:t>{</a:t>
            </a:r>
          </a:p>
          <a:p>
            <a:r>
              <a:rPr lang="es-419" sz="1000" dirty="0"/>
              <a:t>    </a:t>
            </a:r>
            <a:r>
              <a:rPr lang="es-419" sz="1000" dirty="0" err="1"/>
              <a:t>public</a:t>
            </a:r>
            <a:r>
              <a:rPr lang="es-419" sz="1000" dirty="0"/>
              <a:t> </a:t>
            </a:r>
            <a:r>
              <a:rPr lang="es-419" sz="1000" dirty="0" err="1"/>
              <a:t>static</a:t>
            </a:r>
            <a:r>
              <a:rPr lang="es-419" sz="1000" dirty="0"/>
              <a:t> </a:t>
            </a:r>
            <a:r>
              <a:rPr lang="es-419" sz="1000" dirty="0" err="1"/>
              <a:t>void</a:t>
            </a:r>
            <a:r>
              <a:rPr lang="es-419" sz="1000" dirty="0"/>
              <a:t> </a:t>
            </a:r>
            <a:r>
              <a:rPr lang="es-419" sz="1000" dirty="0" err="1"/>
              <a:t>Main</a:t>
            </a:r>
            <a:r>
              <a:rPr lang="es-419" sz="1000" dirty="0"/>
              <a:t>(</a:t>
            </a:r>
            <a:r>
              <a:rPr lang="es-419" sz="1000" dirty="0" err="1"/>
              <a:t>string</a:t>
            </a:r>
            <a:r>
              <a:rPr lang="es-419" sz="1000" dirty="0"/>
              <a:t>[] </a:t>
            </a:r>
            <a:r>
              <a:rPr lang="es-419" sz="1000" dirty="0" err="1"/>
              <a:t>args</a:t>
            </a:r>
            <a:r>
              <a:rPr lang="es-419" sz="1000" dirty="0"/>
              <a:t>)</a:t>
            </a:r>
          </a:p>
          <a:p>
            <a:r>
              <a:rPr lang="es-419" sz="1000" dirty="0"/>
              <a:t>    {</a:t>
            </a:r>
          </a:p>
          <a:p>
            <a:r>
              <a:rPr lang="es-419" sz="1000" dirty="0"/>
              <a:t>        </a:t>
            </a:r>
            <a:r>
              <a:rPr lang="es-419" sz="1000" dirty="0" err="1"/>
              <a:t>var</a:t>
            </a:r>
            <a:r>
              <a:rPr lang="es-419" sz="1000" dirty="0"/>
              <a:t> b = new </a:t>
            </a:r>
            <a:r>
              <a:rPr lang="es-419" sz="1000" dirty="0" err="1"/>
              <a:t>A.B</a:t>
            </a:r>
            <a:r>
              <a:rPr lang="es-419" sz="1000" dirty="0"/>
              <a:t>();</a:t>
            </a:r>
          </a:p>
          <a:p>
            <a:r>
              <a:rPr lang="es-419" sz="1000" dirty="0"/>
              <a:t>        </a:t>
            </a:r>
            <a:r>
              <a:rPr lang="es-419" sz="1000" dirty="0" err="1"/>
              <a:t>Console.WriteLine</a:t>
            </a:r>
            <a:r>
              <a:rPr lang="es-419" sz="1000" dirty="0"/>
              <a:t>(</a:t>
            </a:r>
            <a:r>
              <a:rPr lang="es-419" sz="1000" dirty="0" err="1"/>
              <a:t>b.GetValue</a:t>
            </a:r>
            <a:r>
              <a:rPr lang="es-419" sz="1000" dirty="0"/>
              <a:t>());</a:t>
            </a:r>
          </a:p>
          <a:p>
            <a:r>
              <a:rPr lang="es-419" sz="1000" dirty="0"/>
              <a:t>    }</a:t>
            </a:r>
          </a:p>
          <a:p>
            <a:r>
              <a:rPr lang="es-419" sz="1000" dirty="0"/>
              <a:t>}</a:t>
            </a:r>
          </a:p>
          <a:p>
            <a:r>
              <a:rPr lang="es-419" sz="1000" dirty="0"/>
              <a:t>// </a:t>
            </a:r>
            <a:r>
              <a:rPr lang="es-419" sz="1000" dirty="0" err="1"/>
              <a:t>The</a:t>
            </a:r>
            <a:r>
              <a:rPr lang="es-419" sz="1000" dirty="0"/>
              <a:t> </a:t>
            </a:r>
            <a:r>
              <a:rPr lang="es-419" sz="1000" dirty="0" err="1"/>
              <a:t>example</a:t>
            </a:r>
            <a:r>
              <a:rPr lang="es-419" sz="1000" dirty="0"/>
              <a:t> </a:t>
            </a:r>
            <a:r>
              <a:rPr lang="es-419" sz="1000" dirty="0" err="1"/>
              <a:t>displays</a:t>
            </a:r>
            <a:r>
              <a:rPr lang="es-419" sz="1000" dirty="0"/>
              <a:t> </a:t>
            </a:r>
            <a:r>
              <a:rPr lang="es-419" sz="1000" dirty="0" err="1"/>
              <a:t>the</a:t>
            </a:r>
            <a:r>
              <a:rPr lang="es-419" sz="1000" dirty="0"/>
              <a:t> </a:t>
            </a:r>
            <a:r>
              <a:rPr lang="es-419" sz="1000" dirty="0" err="1"/>
              <a:t>following</a:t>
            </a:r>
            <a:r>
              <a:rPr lang="es-419" sz="1000" dirty="0"/>
              <a:t> output:</a:t>
            </a:r>
          </a:p>
          <a:p>
            <a:r>
              <a:rPr lang="es-419" sz="1000" dirty="0"/>
              <a:t>//       10</a:t>
            </a:r>
          </a:p>
        </p:txBody>
      </p:sp>
    </p:spTree>
    <p:extLst>
      <p:ext uri="{BB962C8B-B14F-4D97-AF65-F5344CB8AC3E}">
        <p14:creationId xmlns:p14="http://schemas.microsoft.com/office/powerpoint/2010/main" val="27963375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419"/>
          </a:p>
        </p:txBody>
      </p:sp>
      <p:sp>
        <p:nvSpPr>
          <p:cNvPr id="4" name="Rectangle 1"/>
          <p:cNvSpPr>
            <a:spLocks noGrp="1" noChangeArrowheads="1"/>
          </p:cNvSpPr>
          <p:nvPr>
            <p:ph idx="1"/>
          </p:nvPr>
        </p:nvSpPr>
        <p:spPr bwMode="auto">
          <a:xfrm>
            <a:off x="1371600" y="1530284"/>
            <a:ext cx="9700054" cy="4647990"/>
          </a:xfrm>
          <a:prstGeom prst="rect">
            <a:avLst/>
          </a:prstGeom>
          <a:solidFill>
            <a:schemeClr val="bg2"/>
          </a:solidFill>
          <a:ln>
            <a:noFill/>
          </a:ln>
          <a:effectLst/>
        </p:spPr>
        <p:txBody>
          <a:bodyPr vert="horz" wrap="square" lIns="288834" tIns="122199" rIns="0" bIns="122199"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s-DO" altLang="es-DO" sz="2200" b="0" i="0" u="none" strike="noStrike" cap="none" normalizeH="0" baseline="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DO" altLang="es-DO" sz="2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Los miembros </a:t>
            </a:r>
            <a:r>
              <a:rPr kumimoji="0" lang="es-DO" altLang="es-DO" sz="2200" b="0" i="0" u="none" strike="noStrike" cap="none" normalizeH="0" baseline="0">
                <a:ln>
                  <a:noFill/>
                </a:ln>
                <a:solidFill>
                  <a:srgbClr val="171717"/>
                </a:solidFill>
                <a:effectLst/>
                <a:latin typeface="Segoe UI" panose="020B0502040204020203" pitchFamily="34" charset="0"/>
                <a:cs typeface="Segoe UI" panose="020B0502040204020203" pitchFamily="34" charset="0"/>
                <a:hlinkClick r:id="rId2"/>
              </a:rPr>
              <a:t>protegidos</a:t>
            </a:r>
            <a:r>
              <a:rPr kumimoji="0" lang="es-DO" altLang="es-DO" sz="2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solo son visibles en las clases derivadas.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DO" altLang="es-DO" sz="2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Los miembros </a:t>
            </a:r>
            <a:r>
              <a:rPr kumimoji="0" lang="es-DO" altLang="es-DO" sz="2200" b="0" i="0" u="none" strike="noStrike" cap="none" normalizeH="0" baseline="0">
                <a:ln>
                  <a:noFill/>
                </a:ln>
                <a:solidFill>
                  <a:srgbClr val="171717"/>
                </a:solidFill>
                <a:effectLst/>
                <a:latin typeface="Segoe UI" panose="020B0502040204020203" pitchFamily="34" charset="0"/>
                <a:cs typeface="Segoe UI" panose="020B0502040204020203" pitchFamily="34" charset="0"/>
                <a:hlinkClick r:id="rId3"/>
              </a:rPr>
              <a:t>internos</a:t>
            </a:r>
            <a:r>
              <a:rPr kumimoji="0" lang="es-DO" altLang="es-DO" sz="2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solo son visibles en las clases derivadas que se encuentran en el mismo ensamblado que la clase base. No son visibles en las clases derivadas ubicadas en un ensamblado diferente al de la clase base.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s-DO" altLang="es-DO" sz="2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Los miembros </a:t>
            </a:r>
            <a:r>
              <a:rPr kumimoji="0" lang="es-DO" altLang="es-DO" sz="2200" b="0" i="0" u="none" strike="noStrike" cap="none" normalizeH="0" baseline="0">
                <a:ln>
                  <a:noFill/>
                </a:ln>
                <a:solidFill>
                  <a:srgbClr val="171717"/>
                </a:solidFill>
                <a:effectLst/>
                <a:latin typeface="Segoe UI" panose="020B0502040204020203" pitchFamily="34" charset="0"/>
                <a:cs typeface="Segoe UI" panose="020B0502040204020203" pitchFamily="34" charset="0"/>
                <a:hlinkClick r:id="rId4"/>
              </a:rPr>
              <a:t>públicos</a:t>
            </a:r>
            <a:r>
              <a:rPr kumimoji="0" lang="es-DO" altLang="es-DO" sz="2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son visibles en las clases derivadas y forman parte de la interfaz pública de dichas clases. Los miembros públicos heredados se pueden llamar como si se definieran en la clase derivada. En el ejemplo siguiente, la clase </a:t>
            </a:r>
            <a:r>
              <a:rPr kumimoji="0" lang="es-DO" altLang="es-DO" sz="2200" b="0" i="0" u="none" strike="noStrike" cap="none" normalizeH="0" baseline="0">
                <a:ln>
                  <a:noFill/>
                </a:ln>
                <a:solidFill>
                  <a:srgbClr val="171717"/>
                </a:solidFill>
                <a:effectLst/>
                <a:latin typeface="SFMono-Regular"/>
                <a:cs typeface="Segoe UI" panose="020B0502040204020203" pitchFamily="34" charset="0"/>
              </a:rPr>
              <a:t>A</a:t>
            </a:r>
            <a:r>
              <a:rPr kumimoji="0" lang="es-DO" altLang="es-DO" sz="2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define un método denominado </a:t>
            </a:r>
            <a:r>
              <a:rPr kumimoji="0" lang="es-DO" altLang="es-DO" sz="2200" b="0" i="0" u="none" strike="noStrike" cap="none" normalizeH="0" baseline="0">
                <a:ln>
                  <a:noFill/>
                </a:ln>
                <a:solidFill>
                  <a:srgbClr val="171717"/>
                </a:solidFill>
                <a:effectLst/>
                <a:latin typeface="SFMono-Regular"/>
                <a:cs typeface="Segoe UI" panose="020B0502040204020203" pitchFamily="34" charset="0"/>
              </a:rPr>
              <a:t>Method1</a:t>
            </a:r>
            <a:r>
              <a:rPr kumimoji="0" lang="es-DO" altLang="es-DO" sz="2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y la clase </a:t>
            </a:r>
            <a:r>
              <a:rPr kumimoji="0" lang="es-DO" altLang="es-DO" sz="2200" b="0" i="0" u="none" strike="noStrike" cap="none" normalizeH="0" baseline="0">
                <a:ln>
                  <a:noFill/>
                </a:ln>
                <a:solidFill>
                  <a:srgbClr val="171717"/>
                </a:solidFill>
                <a:effectLst/>
                <a:latin typeface="SFMono-Regular"/>
                <a:cs typeface="Segoe UI" panose="020B0502040204020203" pitchFamily="34" charset="0"/>
              </a:rPr>
              <a:t>B</a:t>
            </a:r>
            <a:r>
              <a:rPr kumimoji="0" lang="es-DO" altLang="es-DO" sz="2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hereda de la clase </a:t>
            </a:r>
            <a:r>
              <a:rPr kumimoji="0" lang="es-DO" altLang="es-DO" sz="2200" b="0" i="0" u="none" strike="noStrike" cap="none" normalizeH="0" baseline="0">
                <a:ln>
                  <a:noFill/>
                </a:ln>
                <a:solidFill>
                  <a:srgbClr val="171717"/>
                </a:solidFill>
                <a:effectLst/>
                <a:latin typeface="SFMono-Regular"/>
                <a:cs typeface="Segoe UI" panose="020B0502040204020203" pitchFamily="34" charset="0"/>
              </a:rPr>
              <a:t>A</a:t>
            </a:r>
            <a:r>
              <a:rPr kumimoji="0" lang="es-DO" altLang="es-DO" sz="2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El ejemplo llama a </a:t>
            </a:r>
            <a:r>
              <a:rPr kumimoji="0" lang="es-DO" altLang="es-DO" sz="2200" b="0" i="0" u="none" strike="noStrike" cap="none" normalizeH="0" baseline="0">
                <a:ln>
                  <a:noFill/>
                </a:ln>
                <a:solidFill>
                  <a:srgbClr val="171717"/>
                </a:solidFill>
                <a:effectLst/>
                <a:latin typeface="SFMono-Regular"/>
                <a:cs typeface="Segoe UI" panose="020B0502040204020203" pitchFamily="34" charset="0"/>
              </a:rPr>
              <a:t>Method1</a:t>
            </a:r>
            <a:r>
              <a:rPr kumimoji="0" lang="es-DO" altLang="es-DO" sz="2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 como si fuera un método de instancia en </a:t>
            </a:r>
            <a:r>
              <a:rPr kumimoji="0" lang="es-DO" altLang="es-DO" sz="2200" b="0" i="0" u="none" strike="noStrike" cap="none" normalizeH="0" baseline="0">
                <a:ln>
                  <a:noFill/>
                </a:ln>
                <a:solidFill>
                  <a:srgbClr val="171717"/>
                </a:solidFill>
                <a:effectLst/>
                <a:latin typeface="SFMono-Regular"/>
                <a:cs typeface="Segoe UI" panose="020B0502040204020203" pitchFamily="34" charset="0"/>
              </a:rPr>
              <a:t>B</a:t>
            </a:r>
            <a:r>
              <a:rPr kumimoji="0" lang="es-DO" altLang="es-DO" sz="2200" b="0" i="0" u="none" strike="noStrike" cap="none" normalizeH="0" baseline="0">
                <a:ln>
                  <a:noFill/>
                </a:ln>
                <a:solidFill>
                  <a:srgbClr val="171717"/>
                </a:solidFill>
                <a:effectLst/>
                <a:latin typeface="Segoe UI" panose="020B0502040204020203" pitchFamily="34" charset="0"/>
                <a:cs typeface="Segoe UI" panose="020B0502040204020203" pitchFamily="34" charset="0"/>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s-DO" altLang="es-DO" sz="2200" b="0" i="0" u="none" strike="noStrike" cap="none" normalizeH="0" baseline="0">
              <a:ln>
                <a:noFill/>
              </a:ln>
              <a:solidFill>
                <a:schemeClr val="tx1"/>
              </a:solidFill>
              <a:effectLst/>
              <a:latin typeface="Arial" panose="020B0604020202020204" pitchFamily="34" charset="0"/>
            </a:endParaRPr>
          </a:p>
        </p:txBody>
      </p:sp>
      <p:sp>
        <p:nvSpPr>
          <p:cNvPr id="5" name="Rectángulo 4"/>
          <p:cNvSpPr/>
          <p:nvPr/>
        </p:nvSpPr>
        <p:spPr>
          <a:xfrm>
            <a:off x="5461686" y="6178274"/>
            <a:ext cx="6096000" cy="646331"/>
          </a:xfrm>
          <a:prstGeom prst="rect">
            <a:avLst/>
          </a:prstGeom>
        </p:spPr>
        <p:txBody>
          <a:bodyPr>
            <a:spAutoFit/>
          </a:bodyPr>
          <a:lstStyle/>
          <a:p>
            <a:r>
              <a:rPr lang="es-419" dirty="0"/>
              <a:t>https://docs.microsoft.com/es-es/dotnet/csharp/fundamentals/tutorials/inheritance</a:t>
            </a:r>
          </a:p>
        </p:txBody>
      </p:sp>
    </p:spTree>
    <p:extLst>
      <p:ext uri="{BB962C8B-B14F-4D97-AF65-F5344CB8AC3E}">
        <p14:creationId xmlns:p14="http://schemas.microsoft.com/office/powerpoint/2010/main" val="16443533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419"/>
          </a:p>
        </p:txBody>
      </p:sp>
      <p:sp>
        <p:nvSpPr>
          <p:cNvPr id="3" name="Marcador de contenido 2"/>
          <p:cNvSpPr>
            <a:spLocks noGrp="1"/>
          </p:cNvSpPr>
          <p:nvPr>
            <p:ph idx="1"/>
          </p:nvPr>
        </p:nvSpPr>
        <p:spPr/>
        <p:txBody>
          <a:bodyPr/>
          <a:lstStyle/>
          <a:p>
            <a:endParaRPr lang="es-419"/>
          </a:p>
        </p:txBody>
      </p:sp>
      <p:sp>
        <p:nvSpPr>
          <p:cNvPr id="4" name="Rectángulo 3"/>
          <p:cNvSpPr/>
          <p:nvPr/>
        </p:nvSpPr>
        <p:spPr>
          <a:xfrm>
            <a:off x="3048000" y="751344"/>
            <a:ext cx="6096000" cy="5355312"/>
          </a:xfrm>
          <a:prstGeom prst="rect">
            <a:avLst/>
          </a:prstGeom>
          <a:solidFill>
            <a:srgbClr val="FFC000"/>
          </a:solidFill>
        </p:spPr>
        <p:txBody>
          <a:bodyPr>
            <a:spAutoFit/>
          </a:bodyPr>
          <a:lstStyle/>
          <a:p>
            <a:r>
              <a:rPr lang="es-419" dirty="0" err="1"/>
              <a:t>public</a:t>
            </a:r>
            <a:r>
              <a:rPr lang="es-419" dirty="0"/>
              <a:t> </a:t>
            </a:r>
            <a:r>
              <a:rPr lang="es-419" dirty="0" err="1"/>
              <a:t>class</a:t>
            </a:r>
            <a:r>
              <a:rPr lang="es-419" dirty="0"/>
              <a:t> A</a:t>
            </a:r>
          </a:p>
          <a:p>
            <a:r>
              <a:rPr lang="es-419" dirty="0"/>
              <a:t>{</a:t>
            </a:r>
          </a:p>
          <a:p>
            <a:r>
              <a:rPr lang="es-419" dirty="0"/>
              <a:t>    </a:t>
            </a:r>
            <a:r>
              <a:rPr lang="es-419" dirty="0" err="1"/>
              <a:t>public</a:t>
            </a:r>
            <a:r>
              <a:rPr lang="es-419" dirty="0"/>
              <a:t> </a:t>
            </a:r>
            <a:r>
              <a:rPr lang="es-419" dirty="0" err="1"/>
              <a:t>void</a:t>
            </a:r>
            <a:r>
              <a:rPr lang="es-419" dirty="0"/>
              <a:t> Method1()</a:t>
            </a:r>
          </a:p>
          <a:p>
            <a:r>
              <a:rPr lang="es-419" dirty="0"/>
              <a:t>    {</a:t>
            </a:r>
          </a:p>
          <a:p>
            <a:r>
              <a:rPr lang="es-419" dirty="0"/>
              <a:t>        // </a:t>
            </a:r>
            <a:r>
              <a:rPr lang="es-419" dirty="0" err="1"/>
              <a:t>Method</a:t>
            </a:r>
            <a:r>
              <a:rPr lang="es-419" dirty="0"/>
              <a:t> </a:t>
            </a:r>
            <a:r>
              <a:rPr lang="es-419" dirty="0" err="1"/>
              <a:t>implementation</a:t>
            </a:r>
            <a:r>
              <a:rPr lang="es-419" dirty="0"/>
              <a:t>.</a:t>
            </a:r>
          </a:p>
          <a:p>
            <a:r>
              <a:rPr lang="es-419" dirty="0"/>
              <a:t>    }</a:t>
            </a:r>
          </a:p>
          <a:p>
            <a:r>
              <a:rPr lang="es-419" dirty="0"/>
              <a:t>}</a:t>
            </a:r>
          </a:p>
          <a:p>
            <a:endParaRPr lang="es-419" dirty="0"/>
          </a:p>
          <a:p>
            <a:r>
              <a:rPr lang="es-419" dirty="0" err="1"/>
              <a:t>public</a:t>
            </a:r>
            <a:r>
              <a:rPr lang="es-419" dirty="0"/>
              <a:t> </a:t>
            </a:r>
            <a:r>
              <a:rPr lang="es-419" dirty="0" err="1"/>
              <a:t>class</a:t>
            </a:r>
            <a:r>
              <a:rPr lang="es-419" dirty="0"/>
              <a:t> B : A</a:t>
            </a:r>
          </a:p>
          <a:p>
            <a:r>
              <a:rPr lang="es-419" dirty="0"/>
              <a:t>{ }</a:t>
            </a:r>
          </a:p>
          <a:p>
            <a:endParaRPr lang="es-419" dirty="0"/>
          </a:p>
          <a:p>
            <a:r>
              <a:rPr lang="es-419" dirty="0" err="1"/>
              <a:t>public</a:t>
            </a:r>
            <a:r>
              <a:rPr lang="es-419" dirty="0"/>
              <a:t> </a:t>
            </a:r>
            <a:r>
              <a:rPr lang="es-419" dirty="0" err="1"/>
              <a:t>class</a:t>
            </a:r>
            <a:r>
              <a:rPr lang="es-419" dirty="0"/>
              <a:t> </a:t>
            </a:r>
            <a:r>
              <a:rPr lang="es-419" dirty="0" err="1"/>
              <a:t>Example</a:t>
            </a:r>
            <a:endParaRPr lang="es-419" dirty="0"/>
          </a:p>
          <a:p>
            <a:r>
              <a:rPr lang="es-419" dirty="0"/>
              <a:t>{</a:t>
            </a:r>
          </a:p>
          <a:p>
            <a:r>
              <a:rPr lang="es-419" dirty="0"/>
              <a:t>    </a:t>
            </a:r>
            <a:r>
              <a:rPr lang="es-419" dirty="0" err="1"/>
              <a:t>public</a:t>
            </a:r>
            <a:r>
              <a:rPr lang="es-419" dirty="0"/>
              <a:t> </a:t>
            </a:r>
            <a:r>
              <a:rPr lang="es-419" dirty="0" err="1"/>
              <a:t>static</a:t>
            </a:r>
            <a:r>
              <a:rPr lang="es-419" dirty="0"/>
              <a:t> </a:t>
            </a:r>
            <a:r>
              <a:rPr lang="es-419" dirty="0" err="1"/>
              <a:t>void</a:t>
            </a:r>
            <a:r>
              <a:rPr lang="es-419" dirty="0"/>
              <a:t> </a:t>
            </a:r>
            <a:r>
              <a:rPr lang="es-419" dirty="0" err="1"/>
              <a:t>Main</a:t>
            </a:r>
            <a:r>
              <a:rPr lang="es-419" dirty="0"/>
              <a:t>()</a:t>
            </a:r>
          </a:p>
          <a:p>
            <a:r>
              <a:rPr lang="es-419" dirty="0"/>
              <a:t>    {</a:t>
            </a:r>
          </a:p>
          <a:p>
            <a:r>
              <a:rPr lang="es-419" dirty="0"/>
              <a:t>        B </a:t>
            </a:r>
            <a:r>
              <a:rPr lang="es-419" dirty="0" err="1"/>
              <a:t>b</a:t>
            </a:r>
            <a:r>
              <a:rPr lang="es-419" dirty="0"/>
              <a:t> = new ();</a:t>
            </a:r>
          </a:p>
          <a:p>
            <a:r>
              <a:rPr lang="es-419" dirty="0"/>
              <a:t>        b.Method1();</a:t>
            </a:r>
          </a:p>
          <a:p>
            <a:r>
              <a:rPr lang="es-419" dirty="0"/>
              <a:t>    }</a:t>
            </a:r>
          </a:p>
          <a:p>
            <a:r>
              <a:rPr lang="es-419" dirty="0"/>
              <a:t>}</a:t>
            </a:r>
          </a:p>
        </p:txBody>
      </p:sp>
    </p:spTree>
    <p:extLst>
      <p:ext uri="{BB962C8B-B14F-4D97-AF65-F5344CB8AC3E}">
        <p14:creationId xmlns:p14="http://schemas.microsoft.com/office/powerpoint/2010/main" val="27712831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a:t>Referencias</a:t>
            </a:r>
            <a:r>
              <a:rPr lang="en-US" dirty="0"/>
              <a:t> </a:t>
            </a:r>
            <a:endParaRPr lang="es-419" dirty="0"/>
          </a:p>
        </p:txBody>
      </p:sp>
      <p:sp>
        <p:nvSpPr>
          <p:cNvPr id="3" name="Marcador de contenido 2"/>
          <p:cNvSpPr>
            <a:spLocks noGrp="1"/>
          </p:cNvSpPr>
          <p:nvPr>
            <p:ph idx="1"/>
          </p:nvPr>
        </p:nvSpPr>
        <p:spPr/>
        <p:txBody>
          <a:bodyPr>
            <a:normAutofit fontScale="85000" lnSpcReduction="20000"/>
          </a:bodyPr>
          <a:lstStyle/>
          <a:p>
            <a:pPr marL="0" indent="0" algn="just">
              <a:buNone/>
            </a:pPr>
            <a:r>
              <a:rPr lang="es-419" sz="2600" b="1" dirty="0">
                <a:solidFill>
                  <a:srgbClr val="C00000"/>
                </a:solidFill>
              </a:rPr>
              <a:t>TEXTOS SUGERIDOS EN EL PROGRAMA DE LA ASIGNATURA</a:t>
            </a:r>
            <a:r>
              <a:rPr lang="es-419" sz="3200" b="1" dirty="0"/>
              <a:t>: </a:t>
            </a:r>
          </a:p>
          <a:p>
            <a:pPr lvl="0"/>
            <a:r>
              <a:rPr lang="en-US" sz="3200" dirty="0"/>
              <a:t>Beginning C# Object-Oriented Programming, Dan Clark. </a:t>
            </a:r>
            <a:r>
              <a:rPr lang="en-US" sz="3200" dirty="0" err="1"/>
              <a:t>Editora</a:t>
            </a:r>
            <a:r>
              <a:rPr lang="en-US" sz="3200" dirty="0"/>
              <a:t> </a:t>
            </a:r>
            <a:r>
              <a:rPr lang="en-US" sz="3200" dirty="0" err="1"/>
              <a:t>Apress</a:t>
            </a:r>
            <a:r>
              <a:rPr lang="en-US" sz="3200" dirty="0"/>
              <a:t>, 2013.</a:t>
            </a:r>
            <a:endParaRPr lang="es-DO" sz="3200" b="1" dirty="0"/>
          </a:p>
          <a:p>
            <a:pPr lvl="0"/>
            <a:r>
              <a:rPr lang="es-ES" sz="3200" dirty="0"/>
              <a:t>C# Quick </a:t>
            </a:r>
            <a:r>
              <a:rPr lang="es-ES" sz="3200" dirty="0" err="1"/>
              <a:t>Syntax</a:t>
            </a:r>
            <a:r>
              <a:rPr lang="es-ES" sz="3200" dirty="0"/>
              <a:t> Reference, </a:t>
            </a:r>
            <a:r>
              <a:rPr lang="es-ES" sz="3200" dirty="0" err="1"/>
              <a:t>Mikael</a:t>
            </a:r>
            <a:r>
              <a:rPr lang="es-ES" sz="3200" dirty="0"/>
              <a:t> </a:t>
            </a:r>
            <a:r>
              <a:rPr lang="es-ES" sz="3200" dirty="0" err="1"/>
              <a:t>Olsson</a:t>
            </a:r>
            <a:r>
              <a:rPr lang="es-ES" sz="3200" dirty="0"/>
              <a:t>. Editora </a:t>
            </a:r>
            <a:r>
              <a:rPr lang="es-ES" sz="3200" dirty="0" err="1"/>
              <a:t>Apress</a:t>
            </a:r>
            <a:r>
              <a:rPr lang="es-ES" sz="3200" dirty="0"/>
              <a:t>, 2013.</a:t>
            </a:r>
            <a:endParaRPr lang="es-DO" sz="3200" b="1" dirty="0"/>
          </a:p>
          <a:p>
            <a:pPr lvl="0"/>
            <a:r>
              <a:rPr lang="en-US" sz="3200" dirty="0"/>
              <a:t>Head First C#, Andrew </a:t>
            </a:r>
            <a:r>
              <a:rPr lang="en-US" sz="3200" dirty="0" err="1"/>
              <a:t>Stellman</a:t>
            </a:r>
            <a:r>
              <a:rPr lang="en-US" sz="3200" dirty="0"/>
              <a:t>, Jennifer Greene     O. </a:t>
            </a:r>
            <a:r>
              <a:rPr lang="en-US" sz="3200" dirty="0" err="1"/>
              <a:t>Editora'Reilly</a:t>
            </a:r>
            <a:r>
              <a:rPr lang="en-US" sz="3200" b="1" dirty="0"/>
              <a:t>, </a:t>
            </a:r>
            <a:r>
              <a:rPr lang="en-US" sz="3200" dirty="0"/>
              <a:t>2013.</a:t>
            </a:r>
            <a:endParaRPr lang="es-419" sz="3200" dirty="0"/>
          </a:p>
          <a:p>
            <a:pPr marL="0" lvl="0" indent="0">
              <a:buNone/>
            </a:pPr>
            <a:r>
              <a:rPr lang="es-419" sz="2600" b="1" dirty="0">
                <a:solidFill>
                  <a:srgbClr val="C00000"/>
                </a:solidFill>
              </a:rPr>
              <a:t>FUENTE DE INTERNET CONSULTADA Y RECOMENDADA: </a:t>
            </a:r>
          </a:p>
          <a:p>
            <a:pPr marL="0" lvl="0" indent="0">
              <a:buNone/>
            </a:pPr>
            <a:r>
              <a:rPr lang="es-DO" sz="2600" b="1" dirty="0"/>
              <a:t>https://docs.microsoft.com/es-es/</a:t>
            </a:r>
          </a:p>
          <a:p>
            <a:pPr marL="0" indent="0">
              <a:buNone/>
            </a:pPr>
            <a:endParaRPr lang="es-419" sz="3200" dirty="0"/>
          </a:p>
        </p:txBody>
      </p:sp>
    </p:spTree>
    <p:extLst>
      <p:ext uri="{BB962C8B-B14F-4D97-AF65-F5344CB8AC3E}">
        <p14:creationId xmlns:p14="http://schemas.microsoft.com/office/powerpoint/2010/main" val="3713270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POLIMORFISMO</a:t>
            </a:r>
          </a:p>
        </p:txBody>
      </p:sp>
      <p:sp>
        <p:nvSpPr>
          <p:cNvPr id="3" name="Marcador de contenido 2"/>
          <p:cNvSpPr>
            <a:spLocks noGrp="1"/>
          </p:cNvSpPr>
          <p:nvPr>
            <p:ph idx="1"/>
          </p:nvPr>
        </p:nvSpPr>
        <p:spPr>
          <a:xfrm>
            <a:off x="1371600" y="1669366"/>
            <a:ext cx="10571871" cy="4502834"/>
          </a:xfrm>
        </p:spPr>
        <p:txBody>
          <a:bodyPr>
            <a:normAutofit fontScale="25000" lnSpcReduction="20000"/>
          </a:bodyPr>
          <a:lstStyle/>
          <a:p>
            <a:pPr marL="0" indent="0" algn="just">
              <a:buNone/>
            </a:pPr>
            <a:r>
              <a:rPr lang="es-DO" sz="11200" dirty="0"/>
              <a:t>El polimorfismo suele considerarse el tercer pilar de la programación orientada a objetos, después de la encapsulación y la herencia. Polimorfismo es una palabra griega que significa "con muchas formas“</a:t>
            </a:r>
            <a:r>
              <a:rPr lang="es-419" sz="11200" dirty="0" smtClean="0"/>
              <a:t>.</a:t>
            </a:r>
          </a:p>
          <a:p>
            <a:pPr marL="0" indent="0" algn="just">
              <a:buNone/>
            </a:pPr>
            <a:r>
              <a:rPr lang="es-DO" sz="800" dirty="0"/>
              <a:t>Puede crear objetos que respondan al mismo mensaje en sus propias implementaciones únicas.</a:t>
            </a:r>
          </a:p>
          <a:p>
            <a:pPr marL="0" indent="0" algn="just">
              <a:buNone/>
            </a:pPr>
            <a:endParaRPr lang="es-419" sz="11200" dirty="0" smtClean="0"/>
          </a:p>
          <a:p>
            <a:pPr marL="0" indent="0" algn="just">
              <a:buNone/>
            </a:pPr>
            <a:endParaRPr lang="es-419" sz="11200" dirty="0"/>
          </a:p>
          <a:p>
            <a:pPr marL="0" indent="0" algn="just">
              <a:buNone/>
            </a:pPr>
            <a:r>
              <a:rPr lang="es-DO" sz="11200" dirty="0" smtClean="0"/>
              <a:t>Ejemplo, </a:t>
            </a:r>
            <a:r>
              <a:rPr lang="es-DO" sz="11200" dirty="0" smtClean="0"/>
              <a:t>un </a:t>
            </a:r>
            <a:r>
              <a:rPr lang="es-DO" sz="11200" dirty="0"/>
              <a:t>método con un mismo nombre se puede procesar de diferentes maneras. </a:t>
            </a:r>
          </a:p>
          <a:p>
            <a:pPr marL="0" indent="0" algn="just">
              <a:buNone/>
            </a:pPr>
            <a:r>
              <a:rPr lang="es-419" sz="6400" b="1" dirty="0" smtClean="0"/>
              <a:t>TOMADO </a:t>
            </a:r>
            <a:r>
              <a:rPr lang="es-419" sz="6400" b="1" dirty="0"/>
              <a:t>DE LA SIGUIENTE FUENTE: </a:t>
            </a:r>
          </a:p>
          <a:p>
            <a:r>
              <a:rPr lang="es-419" sz="6400" b="1" dirty="0">
                <a:hlinkClick r:id="rId2"/>
              </a:rPr>
              <a:t>https://docs.microsoft.com/es-es/dotnet/csharp/fundamentals/object-oriented/polymorphism</a:t>
            </a:r>
            <a:endParaRPr lang="es-419" sz="6400" b="1" dirty="0"/>
          </a:p>
          <a:p>
            <a:r>
              <a:rPr lang="es-419" sz="6400" b="1" dirty="0">
                <a:hlinkClick r:id="rId3"/>
              </a:rPr>
              <a:t>https://docs.microsoft.com/es-es/search/?terms=POLIMORFISMO%20en%20c%23</a:t>
            </a:r>
            <a:endParaRPr lang="es-419" sz="6400" b="1" dirty="0"/>
          </a:p>
          <a:p>
            <a:r>
              <a:rPr lang="es-419" sz="6400" b="1" dirty="0">
                <a:hlinkClick r:id="rId4"/>
              </a:rPr>
              <a:t>https://docs.microsoft.com/es-es/</a:t>
            </a:r>
            <a:endParaRPr lang="es-419" sz="6400" b="1" dirty="0"/>
          </a:p>
          <a:p>
            <a:r>
              <a:rPr lang="es-DO" sz="6400" b="1" dirty="0"/>
              <a:t>Polimorfismo</a:t>
            </a:r>
            <a:r>
              <a:rPr lang="es-419" sz="6400" b="1" dirty="0"/>
              <a:t> </a:t>
            </a:r>
            <a:r>
              <a:rPr lang="es-DO" sz="6400" dirty="0"/>
              <a:t>Artículo</a:t>
            </a:r>
            <a:r>
              <a:rPr lang="es-419" sz="6400" dirty="0"/>
              <a:t> </a:t>
            </a:r>
            <a:r>
              <a:rPr lang="es-DO" sz="6400" dirty="0"/>
              <a:t>08/07/2022</a:t>
            </a:r>
          </a:p>
          <a:p>
            <a:endParaRPr lang="es-419" dirty="0"/>
          </a:p>
        </p:txBody>
      </p:sp>
      <p:sp>
        <p:nvSpPr>
          <p:cNvPr id="4" name="Rectángulo 3"/>
          <p:cNvSpPr/>
          <p:nvPr/>
        </p:nvSpPr>
        <p:spPr>
          <a:xfrm>
            <a:off x="1371600" y="3021978"/>
            <a:ext cx="10258567" cy="1014380"/>
          </a:xfrm>
          <a:prstGeom prst="rect">
            <a:avLst/>
          </a:prstGeom>
        </p:spPr>
        <p:txBody>
          <a:bodyPr wrap="square">
            <a:spAutoFit/>
          </a:bodyPr>
          <a:lstStyle/>
          <a:p>
            <a:pPr algn="just">
              <a:lnSpc>
                <a:spcPct val="107000"/>
              </a:lnSpc>
              <a:spcAft>
                <a:spcPts val="800"/>
              </a:spcAft>
            </a:pPr>
            <a:r>
              <a:rPr lang="es-DO" sz="2800" dirty="0">
                <a:solidFill>
                  <a:schemeClr val="tx2"/>
                </a:solidFill>
              </a:rPr>
              <a:t>Puede crear objetos que respondan al mismo mensaje en sus propias implementaciones únicas.</a:t>
            </a:r>
          </a:p>
        </p:txBody>
      </p:sp>
    </p:spTree>
    <p:extLst>
      <p:ext uri="{BB962C8B-B14F-4D97-AF65-F5344CB8AC3E}">
        <p14:creationId xmlns:p14="http://schemas.microsoft.com/office/powerpoint/2010/main" val="3907531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Polimorfismo </a:t>
            </a:r>
          </a:p>
        </p:txBody>
      </p:sp>
      <p:sp>
        <p:nvSpPr>
          <p:cNvPr id="3" name="Marcador de contenido 2"/>
          <p:cNvSpPr>
            <a:spLocks noGrp="1"/>
          </p:cNvSpPr>
          <p:nvPr>
            <p:ph idx="1"/>
          </p:nvPr>
        </p:nvSpPr>
        <p:spPr/>
        <p:txBody>
          <a:bodyPr>
            <a:normAutofit/>
          </a:bodyPr>
          <a:lstStyle/>
          <a:p>
            <a:pPr marL="0" indent="0" algn="just">
              <a:buNone/>
            </a:pPr>
            <a:r>
              <a:rPr lang="es-DO" sz="3200" b="1" dirty="0"/>
              <a:t>El polimorfismo es la capacidad de dos objetos diferentes para responder al mismo mensaje de solicitud de una manera única.</a:t>
            </a:r>
            <a:endParaRPr lang="es-419" sz="3200" b="1" dirty="0"/>
          </a:p>
          <a:p>
            <a:pPr marL="0" indent="0" algn="just">
              <a:buNone/>
            </a:pPr>
            <a:r>
              <a:rPr lang="es-DO" sz="3200" dirty="0"/>
              <a:t>¿Cómo se relaciona esto con la programación orientada a objetos? Puede crear objetos que respondan al mismo mensaje en</a:t>
            </a:r>
            <a:r>
              <a:rPr lang="es-419" sz="3200" dirty="0"/>
              <a:t> </a:t>
            </a:r>
            <a:r>
              <a:rPr lang="es-DO" sz="3200" dirty="0"/>
              <a:t>sus propias implementaciones únicas. </a:t>
            </a:r>
            <a:endParaRPr lang="es-419" sz="3200" dirty="0"/>
          </a:p>
        </p:txBody>
      </p:sp>
    </p:spTree>
    <p:extLst>
      <p:ext uri="{BB962C8B-B14F-4D97-AF65-F5344CB8AC3E}">
        <p14:creationId xmlns:p14="http://schemas.microsoft.com/office/powerpoint/2010/main" val="2177043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Polimorfismo </a:t>
            </a:r>
          </a:p>
        </p:txBody>
      </p:sp>
      <p:sp>
        <p:nvSpPr>
          <p:cNvPr id="3" name="Marcador de contenido 2"/>
          <p:cNvSpPr>
            <a:spLocks noGrp="1"/>
          </p:cNvSpPr>
          <p:nvPr>
            <p:ph idx="1"/>
          </p:nvPr>
        </p:nvSpPr>
        <p:spPr>
          <a:xfrm>
            <a:off x="1371600" y="2286000"/>
            <a:ext cx="10431194" cy="3581400"/>
          </a:xfrm>
        </p:spPr>
        <p:txBody>
          <a:bodyPr>
            <a:noAutofit/>
          </a:bodyPr>
          <a:lstStyle/>
          <a:p>
            <a:pPr algn="just"/>
            <a:r>
              <a:rPr lang="es-DO" sz="3200" dirty="0"/>
              <a:t>Por ejemplo, podría enviar un mensaje de impresión a un objeto de impresora que imprimiría el</a:t>
            </a:r>
            <a:r>
              <a:rPr lang="es-419" sz="3200" dirty="0"/>
              <a:t> </a:t>
            </a:r>
            <a:r>
              <a:rPr lang="es-DO" sz="3200" dirty="0"/>
              <a:t>texto en una impresora, y podría enviar el mismo mensaje a un objeto de pantalla que imprimiría el texto en una ventana en la pantalla</a:t>
            </a:r>
            <a:r>
              <a:rPr lang="es-419" sz="3200" dirty="0"/>
              <a:t> de su computadora.</a:t>
            </a:r>
          </a:p>
          <a:p>
            <a:pPr algn="just"/>
            <a:endParaRPr lang="es-419" sz="3200" dirty="0"/>
          </a:p>
          <a:p>
            <a:pPr algn="just"/>
            <a:endParaRPr lang="es-419" sz="3200" dirty="0"/>
          </a:p>
        </p:txBody>
      </p:sp>
    </p:spTree>
    <p:extLst>
      <p:ext uri="{BB962C8B-B14F-4D97-AF65-F5344CB8AC3E}">
        <p14:creationId xmlns:p14="http://schemas.microsoft.com/office/powerpoint/2010/main" val="2054621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71600" y="725951"/>
            <a:ext cx="9601200" cy="1485900"/>
          </a:xfrm>
        </p:spPr>
        <p:txBody>
          <a:bodyPr/>
          <a:lstStyle/>
          <a:p>
            <a:r>
              <a:rPr lang="es-419" dirty="0"/>
              <a:t>Polimorfismo </a:t>
            </a:r>
          </a:p>
        </p:txBody>
      </p:sp>
      <p:sp>
        <p:nvSpPr>
          <p:cNvPr id="3" name="Marcador de contenido 2"/>
          <p:cNvSpPr>
            <a:spLocks noGrp="1"/>
          </p:cNvSpPr>
          <p:nvPr>
            <p:ph idx="1"/>
          </p:nvPr>
        </p:nvSpPr>
        <p:spPr>
          <a:xfrm>
            <a:off x="1219200" y="1807699"/>
            <a:ext cx="10543735" cy="3581400"/>
          </a:xfrm>
        </p:spPr>
        <p:txBody>
          <a:bodyPr vert="horz" lIns="91440" tIns="45720" rIns="91440" bIns="45720" rtlCol="0">
            <a:noAutofit/>
          </a:bodyPr>
          <a:lstStyle/>
          <a:p>
            <a:pPr marL="0" indent="0" algn="just">
              <a:buNone/>
            </a:pPr>
            <a:r>
              <a:rPr lang="es-DO" sz="3200" dirty="0"/>
              <a:t>Otro buen ejemplo de polimorfismo es el uso de palabras en el idioma inglés. Las palabras tienen  diferentes</a:t>
            </a:r>
            <a:r>
              <a:rPr lang="es-419" sz="3200" dirty="0"/>
              <a:t> </a:t>
            </a:r>
            <a:r>
              <a:rPr lang="es-DO" sz="3200" dirty="0"/>
              <a:t>significados, pero a través del contexto de la </a:t>
            </a:r>
            <a:r>
              <a:rPr lang="es-419" sz="3200" dirty="0"/>
              <a:t>expresión </a:t>
            </a:r>
            <a:r>
              <a:rPr lang="es-DO" sz="3200" dirty="0"/>
              <a:t> se puede deducir qué significado </a:t>
            </a:r>
            <a:r>
              <a:rPr lang="es-419" sz="3200" dirty="0"/>
              <a:t>tiene la expresión</a:t>
            </a:r>
            <a:r>
              <a:rPr lang="es-DO" sz="3200" dirty="0"/>
              <a:t>. </a:t>
            </a:r>
            <a:r>
              <a:rPr lang="es-419" sz="3200" dirty="0"/>
              <a:t>Imagina a </a:t>
            </a:r>
            <a:r>
              <a:rPr lang="es-DO" sz="3200" dirty="0"/>
              <a:t>alguien que dice</a:t>
            </a:r>
            <a:r>
              <a:rPr lang="es-419" sz="3200" dirty="0"/>
              <a:t> “</a:t>
            </a:r>
            <a:r>
              <a:rPr lang="es-419" sz="3200" dirty="0" err="1"/>
              <a:t>Give</a:t>
            </a:r>
            <a:r>
              <a:rPr lang="es-419" sz="3200" dirty="0"/>
              <a:t> me a break!” (</a:t>
            </a:r>
            <a:r>
              <a:rPr lang="es-DO" sz="3200" dirty="0"/>
              <a:t>"¡Dame un respiro!“</a:t>
            </a:r>
            <a:r>
              <a:rPr lang="es-419" sz="3200" dirty="0"/>
              <a:t> o </a:t>
            </a:r>
            <a:r>
              <a:rPr lang="es-DO" sz="3200" dirty="0"/>
              <a:t>"¡Dame un </a:t>
            </a:r>
            <a:r>
              <a:rPr lang="es-419" sz="3200" dirty="0"/>
              <a:t>descanso</a:t>
            </a:r>
            <a:r>
              <a:rPr lang="es-DO" sz="3200" dirty="0"/>
              <a:t>!“</a:t>
            </a:r>
            <a:r>
              <a:rPr lang="es-419" sz="3200" dirty="0"/>
              <a:t> )</a:t>
            </a:r>
            <a:r>
              <a:rPr lang="es-DO" sz="3200" dirty="0"/>
              <a:t> ¡No te está pidiendo que le </a:t>
            </a:r>
            <a:r>
              <a:rPr lang="es-419" sz="3200" dirty="0"/>
              <a:t>proporciones una rotura o lesión.</a:t>
            </a:r>
          </a:p>
          <a:p>
            <a:pPr marL="0" indent="0" algn="just">
              <a:buNone/>
            </a:pPr>
            <a:endParaRPr lang="es-419" sz="3200" dirty="0"/>
          </a:p>
        </p:txBody>
      </p:sp>
    </p:spTree>
    <p:extLst>
      <p:ext uri="{BB962C8B-B14F-4D97-AF65-F5344CB8AC3E}">
        <p14:creationId xmlns:p14="http://schemas.microsoft.com/office/powerpoint/2010/main" val="2558169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Polimorfismo / sobrecarga de método  </a:t>
            </a:r>
          </a:p>
        </p:txBody>
      </p:sp>
      <p:sp>
        <p:nvSpPr>
          <p:cNvPr id="3" name="Marcador de contenido 2"/>
          <p:cNvSpPr>
            <a:spLocks noGrp="1"/>
          </p:cNvSpPr>
          <p:nvPr>
            <p:ph idx="1"/>
          </p:nvPr>
        </p:nvSpPr>
        <p:spPr>
          <a:xfrm>
            <a:off x="1371600" y="1428750"/>
            <a:ext cx="10234246" cy="3581400"/>
          </a:xfrm>
        </p:spPr>
        <p:txBody>
          <a:bodyPr>
            <a:noAutofit/>
          </a:bodyPr>
          <a:lstStyle/>
          <a:p>
            <a:pPr marL="0" indent="0" algn="just">
              <a:buNone/>
            </a:pPr>
            <a:r>
              <a:rPr lang="es-419" sz="2800" dirty="0"/>
              <a:t>El polimorfismo también se implementa a través de la sobrecarga de método. Varios métodos con el mismo nombre pero con distintos cuerpos. Se sabrá que método implementar tomando en consideración el numero y tipo de argumentos pasados. </a:t>
            </a:r>
          </a:p>
          <a:p>
            <a:pPr marL="0" indent="0" algn="just">
              <a:buNone/>
            </a:pPr>
            <a:r>
              <a:rPr lang="es-419" sz="2800" dirty="0"/>
              <a:t> </a:t>
            </a:r>
          </a:p>
        </p:txBody>
      </p:sp>
      <p:sp>
        <p:nvSpPr>
          <p:cNvPr id="4" name="Marcador de contenido 2">
            <a:extLst>
              <a:ext uri="{FF2B5EF4-FFF2-40B4-BE49-F238E27FC236}">
                <a16:creationId xmlns:a16="http://schemas.microsoft.com/office/drawing/2014/main" xmlns="" id="{A5D238D0-019A-2D62-A031-420CA484EF01}"/>
              </a:ext>
            </a:extLst>
          </p:cNvPr>
          <p:cNvSpPr txBox="1">
            <a:spLocks/>
          </p:cNvSpPr>
          <p:nvPr/>
        </p:nvSpPr>
        <p:spPr>
          <a:xfrm>
            <a:off x="6488722" y="3429000"/>
            <a:ext cx="5624733" cy="3267075"/>
          </a:xfrm>
          <a:prstGeom prst="rect">
            <a:avLst/>
          </a:prstGeom>
          <a:solidFill>
            <a:srgbClr val="FFC000"/>
          </a:solidFill>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buNone/>
            </a:pPr>
            <a:r>
              <a:rPr lang="es-419" sz="2800" dirty="0"/>
              <a:t>El método a ser ejecutado depende del tipo de dato que se pase, nombre del producto (cadena) o Id del producto (entero). </a:t>
            </a:r>
          </a:p>
          <a:p>
            <a:pPr marL="0" indent="0" algn="just">
              <a:buFont typeface="Franklin Gothic Book" panose="020B0503020102020204" pitchFamily="34" charset="0"/>
              <a:buNone/>
            </a:pPr>
            <a:r>
              <a:rPr lang="es-DO" sz="2800" dirty="0">
                <a:solidFill>
                  <a:prstClr val="black"/>
                </a:solidFill>
              </a:rPr>
              <a:t>producto   (“Teclado </a:t>
            </a:r>
            <a:r>
              <a:rPr lang="es-DO" sz="2800" dirty="0" err="1">
                <a:solidFill>
                  <a:prstClr val="black"/>
                </a:solidFill>
              </a:rPr>
              <a:t>ergonomico</a:t>
            </a:r>
            <a:r>
              <a:rPr lang="es-DO" sz="2800" dirty="0">
                <a:solidFill>
                  <a:prstClr val="black"/>
                </a:solidFill>
              </a:rPr>
              <a:t>”)  </a:t>
            </a:r>
          </a:p>
          <a:p>
            <a:pPr marL="0" indent="0" algn="just">
              <a:buFont typeface="Franklin Gothic Book" panose="020B0503020102020204" pitchFamily="34" charset="0"/>
              <a:buNone/>
            </a:pPr>
            <a:r>
              <a:rPr lang="es-DO" sz="2800" dirty="0">
                <a:solidFill>
                  <a:prstClr val="black"/>
                </a:solidFill>
              </a:rPr>
              <a:t>producto (002345) </a:t>
            </a:r>
          </a:p>
          <a:p>
            <a:pPr marL="0" indent="0" algn="just">
              <a:buFont typeface="Franklin Gothic Book" panose="020B0503020102020204" pitchFamily="34" charset="0"/>
              <a:buNone/>
            </a:pPr>
            <a:endParaRPr lang="es-DO" sz="2800" dirty="0"/>
          </a:p>
          <a:p>
            <a:pPr algn="just"/>
            <a:endParaRPr lang="es-419" sz="2800" dirty="0"/>
          </a:p>
        </p:txBody>
      </p:sp>
      <p:sp>
        <p:nvSpPr>
          <p:cNvPr id="6" name="Marcador de contenido 2">
            <a:extLst>
              <a:ext uri="{FF2B5EF4-FFF2-40B4-BE49-F238E27FC236}">
                <a16:creationId xmlns:a16="http://schemas.microsoft.com/office/drawing/2014/main" xmlns="" id="{8825413D-9BE8-F479-4033-4F92D25C4C43}"/>
              </a:ext>
            </a:extLst>
          </p:cNvPr>
          <p:cNvSpPr txBox="1">
            <a:spLocks/>
          </p:cNvSpPr>
          <p:nvPr/>
        </p:nvSpPr>
        <p:spPr>
          <a:xfrm>
            <a:off x="683511" y="3438158"/>
            <a:ext cx="5813535" cy="3267075"/>
          </a:xfrm>
          <a:prstGeom prst="rect">
            <a:avLst/>
          </a:prstGeom>
          <a:solidFill>
            <a:schemeClr val="accent3"/>
          </a:solidFill>
        </p:spPr>
        <p:txBody>
          <a:bodyPr vert="horz" lIns="91440" tIns="45720" rIns="91440" bIns="45720" rtlCol="0">
            <a:no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lgn="just">
              <a:buFont typeface="Franklin Gothic Book" panose="020B0503020102020204" pitchFamily="34" charset="0"/>
              <a:buNone/>
            </a:pPr>
            <a:r>
              <a:rPr lang="es-419" sz="2800" b="1" dirty="0"/>
              <a:t>Ejemplo, </a:t>
            </a:r>
          </a:p>
          <a:p>
            <a:pPr marL="0" indent="0" algn="just">
              <a:buFont typeface="Franklin Gothic Book" panose="020B0503020102020204" pitchFamily="34" charset="0"/>
              <a:buNone/>
            </a:pPr>
            <a:r>
              <a:rPr lang="es-419" sz="2800" dirty="0"/>
              <a:t>Hay dos métodos con el nombre producto perteneciente a la clase inventario. </a:t>
            </a:r>
          </a:p>
          <a:p>
            <a:pPr marL="0" indent="0" algn="just">
              <a:buFont typeface="Franklin Gothic Book" panose="020B0503020102020204" pitchFamily="34" charset="0"/>
              <a:buNone/>
            </a:pPr>
            <a:r>
              <a:rPr lang="es-DO" sz="2800" dirty="0" err="1">
                <a:solidFill>
                  <a:prstClr val="black"/>
                </a:solidFill>
              </a:rPr>
              <a:t>public</a:t>
            </a:r>
            <a:r>
              <a:rPr lang="es-DO" sz="2800" dirty="0">
                <a:solidFill>
                  <a:prstClr val="black"/>
                </a:solidFill>
              </a:rPr>
              <a:t> </a:t>
            </a:r>
            <a:r>
              <a:rPr lang="es-DO" sz="2800" dirty="0" err="1">
                <a:solidFill>
                  <a:prstClr val="black"/>
                </a:solidFill>
              </a:rPr>
              <a:t>void</a:t>
            </a:r>
            <a:r>
              <a:rPr lang="es-DO" sz="2800" dirty="0">
                <a:solidFill>
                  <a:prstClr val="black"/>
                </a:solidFill>
              </a:rPr>
              <a:t>  producto (</a:t>
            </a:r>
            <a:r>
              <a:rPr lang="es-DO" sz="2800" dirty="0" err="1">
                <a:solidFill>
                  <a:prstClr val="black"/>
                </a:solidFill>
              </a:rPr>
              <a:t>string</a:t>
            </a:r>
            <a:r>
              <a:rPr lang="es-DO" sz="2800" dirty="0">
                <a:solidFill>
                  <a:prstClr val="black"/>
                </a:solidFill>
              </a:rPr>
              <a:t> nombre)  </a:t>
            </a:r>
          </a:p>
          <a:p>
            <a:pPr marL="0" indent="0" algn="just">
              <a:spcBef>
                <a:spcPct val="50000"/>
              </a:spcBef>
              <a:buNone/>
              <a:defRPr/>
            </a:pPr>
            <a:r>
              <a:rPr lang="es-DO" sz="2800" dirty="0" err="1">
                <a:solidFill>
                  <a:prstClr val="black"/>
                </a:solidFill>
              </a:rPr>
              <a:t>public</a:t>
            </a:r>
            <a:r>
              <a:rPr lang="es-DO" sz="2800" dirty="0">
                <a:solidFill>
                  <a:prstClr val="black"/>
                </a:solidFill>
              </a:rPr>
              <a:t> </a:t>
            </a:r>
            <a:r>
              <a:rPr lang="es-DO" sz="2800" dirty="0" err="1">
                <a:solidFill>
                  <a:prstClr val="black"/>
                </a:solidFill>
              </a:rPr>
              <a:t>void</a:t>
            </a:r>
            <a:r>
              <a:rPr lang="es-DO" sz="2800" dirty="0">
                <a:solidFill>
                  <a:prstClr val="black"/>
                </a:solidFill>
              </a:rPr>
              <a:t> producto (</a:t>
            </a:r>
            <a:r>
              <a:rPr lang="es-DO" sz="2800" dirty="0" err="1">
                <a:solidFill>
                  <a:prstClr val="black"/>
                </a:solidFill>
              </a:rPr>
              <a:t>int</a:t>
            </a:r>
            <a:r>
              <a:rPr lang="es-DO" sz="2800" dirty="0">
                <a:solidFill>
                  <a:prstClr val="black"/>
                </a:solidFill>
              </a:rPr>
              <a:t> id)</a:t>
            </a:r>
          </a:p>
        </p:txBody>
      </p:sp>
    </p:spTree>
    <p:extLst>
      <p:ext uri="{BB962C8B-B14F-4D97-AF65-F5344CB8AC3E}">
        <p14:creationId xmlns:p14="http://schemas.microsoft.com/office/powerpoint/2010/main" val="2648083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419" dirty="0"/>
              <a:t>Polimorfismo estático</a:t>
            </a:r>
          </a:p>
        </p:txBody>
      </p:sp>
      <p:sp>
        <p:nvSpPr>
          <p:cNvPr id="3" name="Marcador de contenido 2"/>
          <p:cNvSpPr>
            <a:spLocks noGrp="1"/>
          </p:cNvSpPr>
          <p:nvPr>
            <p:ph idx="1"/>
          </p:nvPr>
        </p:nvSpPr>
        <p:spPr>
          <a:xfrm>
            <a:off x="977705" y="1638300"/>
            <a:ext cx="10698480" cy="3581400"/>
          </a:xfrm>
        </p:spPr>
        <p:txBody>
          <a:bodyPr vert="horz" lIns="91440" tIns="45720" rIns="91440" bIns="45720" rtlCol="0">
            <a:noAutofit/>
          </a:bodyPr>
          <a:lstStyle/>
          <a:p>
            <a:pPr marL="530225" lvl="1" indent="-530225" algn="just">
              <a:buFont typeface="Wingdings" panose="05000000000000000000" pitchFamily="2" charset="2"/>
              <a:buChar char="q"/>
            </a:pPr>
            <a:r>
              <a:rPr lang="es-DO" sz="2800" dirty="0"/>
              <a:t>Permite a una clase proporcionar diferentes implementaciones de métodos  que son llamados a través del mismo nombre.  </a:t>
            </a:r>
          </a:p>
          <a:p>
            <a:pPr marL="0" lvl="1" indent="0" algn="just">
              <a:buNone/>
            </a:pPr>
            <a:endParaRPr lang="es-419" sz="2800" dirty="0"/>
          </a:p>
          <a:p>
            <a:pPr marL="457200" indent="-457200" algn="just">
              <a:spcBef>
                <a:spcPct val="20000"/>
              </a:spcBef>
              <a:buFont typeface="Wingdings" panose="05000000000000000000" pitchFamily="2" charset="2"/>
              <a:buChar char="q"/>
            </a:pPr>
            <a:r>
              <a:rPr lang="es-ES" sz="2800" b="1" dirty="0">
                <a:solidFill>
                  <a:prstClr val="black"/>
                </a:solidFill>
              </a:rPr>
              <a:t> </a:t>
            </a:r>
            <a:r>
              <a:rPr lang="es-DO" sz="2800" i="1" dirty="0"/>
              <a:t>La vinculación se produce en tiempo de compilación. Se implementa con la sobrecarga de métodos, en una misma clase.</a:t>
            </a:r>
          </a:p>
          <a:p>
            <a:pPr marL="0" indent="0" algn="just">
              <a:spcBef>
                <a:spcPct val="20000"/>
              </a:spcBef>
              <a:buNone/>
            </a:pPr>
            <a:endParaRPr lang="es-DO" sz="2800" i="1" dirty="0"/>
          </a:p>
          <a:p>
            <a:pPr marL="457200" indent="-457200" algn="just">
              <a:spcBef>
                <a:spcPct val="20000"/>
              </a:spcBef>
              <a:buFont typeface="Wingdings" panose="05000000000000000000" pitchFamily="2" charset="2"/>
              <a:buChar char="q"/>
            </a:pPr>
            <a:r>
              <a:rPr lang="es-DO" sz="2800" i="1" dirty="0"/>
              <a:t>La sobrecarga de métodos ( </a:t>
            </a:r>
            <a:r>
              <a:rPr lang="es-DO" sz="2800" i="1" dirty="0" err="1"/>
              <a:t>overloading</a:t>
            </a:r>
            <a:r>
              <a:rPr lang="es-DO" sz="2800" i="1" dirty="0"/>
              <a:t> </a:t>
            </a:r>
            <a:r>
              <a:rPr lang="es-DO" sz="2800" i="1" dirty="0" err="1"/>
              <a:t>methods</a:t>
            </a:r>
            <a:r>
              <a:rPr lang="es-DO" sz="2800" i="1" dirty="0"/>
              <a:t> ) Significa </a:t>
            </a:r>
            <a:r>
              <a:rPr lang="es-ES" sz="2800" i="1" dirty="0"/>
              <a:t>definir dos o más métodos dentro de la misma clase, los cuales tienen  el mismo nombre,  pero con  diferentes declaraciones de parámetros. Los tipos de retornos podrán ser iguales o diferentes.</a:t>
            </a:r>
            <a:endParaRPr lang="es-419" sz="2800" i="1" dirty="0"/>
          </a:p>
          <a:p>
            <a:pPr marL="457200" indent="-457200" algn="just">
              <a:spcBef>
                <a:spcPct val="20000"/>
              </a:spcBef>
              <a:buFont typeface="Wingdings" panose="05000000000000000000" pitchFamily="2" charset="2"/>
              <a:buChar char="q"/>
            </a:pPr>
            <a:endParaRPr lang="es-DO" sz="2800" i="1" dirty="0"/>
          </a:p>
          <a:p>
            <a:pPr marL="530352" lvl="1" indent="0" algn="just">
              <a:buNone/>
            </a:pPr>
            <a:endParaRPr lang="es-419" sz="2800" dirty="0"/>
          </a:p>
          <a:p>
            <a:pPr lvl="1" algn="just">
              <a:buFont typeface="Wingdings" panose="05000000000000000000" pitchFamily="2" charset="2"/>
              <a:buChar char="q"/>
            </a:pPr>
            <a:endParaRPr lang="es-419" sz="2800" dirty="0"/>
          </a:p>
          <a:p>
            <a:pPr lvl="1" algn="just">
              <a:buFont typeface="Wingdings" panose="05000000000000000000" pitchFamily="2" charset="2"/>
              <a:buChar char="q"/>
            </a:pPr>
            <a:endParaRPr lang="es-DO" sz="2800" dirty="0"/>
          </a:p>
          <a:p>
            <a:pPr marL="0" indent="0" algn="just">
              <a:buNone/>
            </a:pPr>
            <a:endParaRPr lang="es-419" sz="2800" dirty="0"/>
          </a:p>
        </p:txBody>
      </p:sp>
    </p:spTree>
    <p:extLst>
      <p:ext uri="{BB962C8B-B14F-4D97-AF65-F5344CB8AC3E}">
        <p14:creationId xmlns:p14="http://schemas.microsoft.com/office/powerpoint/2010/main" val="1739532130"/>
      </p:ext>
    </p:extLst>
  </p:cSld>
  <p:clrMapOvr>
    <a:masterClrMapping/>
  </p:clrMapOvr>
</p:sld>
</file>

<file path=ppt/theme/theme1.xml><?xml version="1.0" encoding="utf-8"?>
<a:theme xmlns:a="http://schemas.openxmlformats.org/drawingml/2006/main" name="2_Crop">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3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rop">
  <a:themeElements>
    <a:clrScheme name="Azul">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otalTime>2307</TotalTime>
  <Words>2292</Words>
  <Application>Microsoft Office PowerPoint</Application>
  <PresentationFormat>Panorámica</PresentationFormat>
  <Paragraphs>245</Paragraphs>
  <Slides>35</Slides>
  <Notes>0</Notes>
  <HiddenSlides>0</HiddenSlides>
  <MMClips>0</MMClips>
  <ScaleCrop>false</ScaleCrop>
  <HeadingPairs>
    <vt:vector size="6" baseType="variant">
      <vt:variant>
        <vt:lpstr>Fuentes usadas</vt:lpstr>
      </vt:variant>
      <vt:variant>
        <vt:i4>8</vt:i4>
      </vt:variant>
      <vt:variant>
        <vt:lpstr>Tema</vt:lpstr>
      </vt:variant>
      <vt:variant>
        <vt:i4>3</vt:i4>
      </vt:variant>
      <vt:variant>
        <vt:lpstr>Títulos de diapositiva</vt:lpstr>
      </vt:variant>
      <vt:variant>
        <vt:i4>35</vt:i4>
      </vt:variant>
    </vt:vector>
  </HeadingPairs>
  <TitlesOfParts>
    <vt:vector size="46" baseType="lpstr">
      <vt:lpstr>arial</vt:lpstr>
      <vt:lpstr>arial</vt:lpstr>
      <vt:lpstr>Calibri</vt:lpstr>
      <vt:lpstr>Franklin Gothic Book</vt:lpstr>
      <vt:lpstr>Segoe UI</vt:lpstr>
      <vt:lpstr>SFMono-Regular</vt:lpstr>
      <vt:lpstr>Wingdings</vt:lpstr>
      <vt:lpstr>Wingdings 2</vt:lpstr>
      <vt:lpstr>2_Crop</vt:lpstr>
      <vt:lpstr>3_Tema de Office</vt:lpstr>
      <vt:lpstr>Crop</vt:lpstr>
      <vt:lpstr>Conceptos y características fundamentales de la POO</vt:lpstr>
      <vt:lpstr>OBJETIVOS DE LA UNIDAD </vt:lpstr>
      <vt:lpstr>POLIMORFISMO</vt:lpstr>
      <vt:lpstr>POLIMORFISMO</vt:lpstr>
      <vt:lpstr>Polimorfismo </vt:lpstr>
      <vt:lpstr>Polimorfismo </vt:lpstr>
      <vt:lpstr>Polimorfismo </vt:lpstr>
      <vt:lpstr>Polimorfismo / sobrecarga de método  </vt:lpstr>
      <vt:lpstr>Polimorfismo estático</vt:lpstr>
      <vt:lpstr>Polimorfismo estático</vt:lpstr>
      <vt:lpstr>Presentación de PowerPoint</vt:lpstr>
      <vt:lpstr>Ejemplo  ver archivos: polimorfismo.cs, polimorfismo2.cs y polimorfismo2b.cs</vt:lpstr>
      <vt:lpstr>Nota sobre el ejemplo polimorfismo2.cs</vt:lpstr>
      <vt:lpstr>Polimorfismo dinámico </vt:lpstr>
      <vt:lpstr>Polimorfismo dinámico </vt:lpstr>
      <vt:lpstr>POLIMORFISMO DINAMICO </vt:lpstr>
      <vt:lpstr>Sobreescritura de métodos</vt:lpstr>
      <vt:lpstr>Sobreescritura de métodos</vt:lpstr>
      <vt:lpstr>Ejemplo  Ver archivos: polimordina1.cs y polimordina2.cs</vt:lpstr>
      <vt:lpstr>Nota sobre el ejemplo polimordina2.cs</vt:lpstr>
      <vt:lpstr>Sobreescritura de métodos</vt:lpstr>
      <vt:lpstr>Polimorfismo dinamico via interfaz</vt:lpstr>
      <vt:lpstr>Implementación de interfaces</vt:lpstr>
      <vt:lpstr>Implementación de interfaces </vt:lpstr>
      <vt:lpstr>Implementación de interfaces </vt:lpstr>
      <vt:lpstr>IMPORTANTE SABER…</vt:lpstr>
      <vt:lpstr>Ejemplo  ver archivos: polimorInterfaz1.cs; polimorInterfaz2.cs</vt:lpstr>
      <vt:lpstr>Interfaz Vs clase abstracta</vt:lpstr>
      <vt:lpstr>Presentación de PowerPoint</vt:lpstr>
      <vt:lpstr>Presentación de PowerPoint</vt:lpstr>
      <vt:lpstr>Presentación de PowerPoint</vt:lpstr>
      <vt:lpstr>Presentación de PowerPoint</vt:lpstr>
      <vt:lpstr>Presentación de PowerPoint</vt:lpstr>
      <vt:lpstr>Presentación de PowerPoint</vt:lpstr>
      <vt:lpstr>Referencias </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HP</dc:creator>
  <cp:lastModifiedBy>Cuenta Microsoft</cp:lastModifiedBy>
  <cp:revision>70</cp:revision>
  <dcterms:created xsi:type="dcterms:W3CDTF">2021-08-10T16:42:34Z</dcterms:created>
  <dcterms:modified xsi:type="dcterms:W3CDTF">2023-11-07T20:12:47Z</dcterms:modified>
</cp:coreProperties>
</file>