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6" r:id="rId3"/>
    <p:sldMasterId id="2147483657" r:id="rId4"/>
  </p:sldMasterIdLst>
  <p:notesMasterIdLst>
    <p:notesMasterId r:id="rId67"/>
  </p:notesMasterIdLst>
  <p:sldIdLst>
    <p:sldId id="256" r:id="rId5"/>
    <p:sldId id="296" r:id="rId6"/>
    <p:sldId id="295" r:id="rId7"/>
    <p:sldId id="258" r:id="rId8"/>
    <p:sldId id="294" r:id="rId9"/>
    <p:sldId id="257" r:id="rId10"/>
    <p:sldId id="291" r:id="rId11"/>
    <p:sldId id="269" r:id="rId12"/>
    <p:sldId id="259" r:id="rId13"/>
    <p:sldId id="270" r:id="rId14"/>
    <p:sldId id="260" r:id="rId15"/>
    <p:sldId id="278" r:id="rId16"/>
    <p:sldId id="271" r:id="rId17"/>
    <p:sldId id="293" r:id="rId18"/>
    <p:sldId id="297" r:id="rId19"/>
    <p:sldId id="272" r:id="rId20"/>
    <p:sldId id="286" r:id="rId21"/>
    <p:sldId id="304" r:id="rId22"/>
    <p:sldId id="305" r:id="rId23"/>
    <p:sldId id="299" r:id="rId24"/>
    <p:sldId id="306" r:id="rId25"/>
    <p:sldId id="311" r:id="rId26"/>
    <p:sldId id="310" r:id="rId27"/>
    <p:sldId id="313" r:id="rId28"/>
    <p:sldId id="314" r:id="rId29"/>
    <p:sldId id="316" r:id="rId30"/>
    <p:sldId id="317" r:id="rId31"/>
    <p:sldId id="318" r:id="rId32"/>
    <p:sldId id="279" r:id="rId33"/>
    <p:sldId id="323" r:id="rId34"/>
    <p:sldId id="324" r:id="rId35"/>
    <p:sldId id="325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26" r:id="rId44"/>
    <p:sldId id="338" r:id="rId45"/>
    <p:sldId id="339" r:id="rId46"/>
    <p:sldId id="340" r:id="rId47"/>
    <p:sldId id="341" r:id="rId48"/>
    <p:sldId id="342" r:id="rId49"/>
    <p:sldId id="343" r:id="rId50"/>
    <p:sldId id="327" r:id="rId51"/>
    <p:sldId id="344" r:id="rId52"/>
    <p:sldId id="345" r:id="rId53"/>
    <p:sldId id="346" r:id="rId54"/>
    <p:sldId id="347" r:id="rId55"/>
    <p:sldId id="328" r:id="rId56"/>
    <p:sldId id="329" r:id="rId57"/>
    <p:sldId id="330" r:id="rId58"/>
    <p:sldId id="287" r:id="rId59"/>
    <p:sldId id="280" r:id="rId60"/>
    <p:sldId id="288" r:id="rId61"/>
    <p:sldId id="348" r:id="rId62"/>
    <p:sldId id="349" r:id="rId63"/>
    <p:sldId id="350" r:id="rId64"/>
    <p:sldId id="267" r:id="rId65"/>
    <p:sldId id="268" r:id="rId6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168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10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96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778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19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69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64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08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47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175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923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02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989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799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7418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613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831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103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488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541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587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055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440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3a7f5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e93a7f5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823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4954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930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363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466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861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52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999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263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0796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6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3a7f5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e93a7f5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2193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739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23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951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41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869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200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77967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278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7518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98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3a7f5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e93a7f5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4367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3044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8607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4407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0317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439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3129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1030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5046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8443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03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2636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8585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0ae8efd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40ae8efd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5405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93a7f56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e93a7f56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20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3a7f5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e93a7f5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59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537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e93a7f56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e93a7f56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54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576938" y="2362200"/>
            <a:ext cx="61416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sz="5000" b="1" i="0" u="none" strike="noStrike" cap="non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561698" y="3429000"/>
            <a:ext cx="6156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ÇÃO DE CAPÍTULOS">
  <p:cSld name="SEPARAÇÃO DE CAPÍTUL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sz="5000" b="1" i="0" u="none" strike="noStrike" cap="non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ENCERRAMENTO">
  <p:cSld name="CAPA ENCERRAMENTO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ÓPICOS" type="title">
  <p:cSld name="TITL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sz="5000" b="1" i="0" u="none" strike="noStrike" cap="non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sz="3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theme" Target="../theme/them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21" Type="http://schemas.openxmlformats.org/officeDocument/2006/relationships/image" Target="../media/image1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theme" Target="../theme/theme3.xml"/><Relationship Id="rId16" Type="http://schemas.openxmlformats.org/officeDocument/2006/relationships/image" Target="../media/image33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19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9.png"/><Relationship Id="rId22" Type="http://schemas.openxmlformats.org/officeDocument/2006/relationships/image" Target="../media/image3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3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ciainternacional.org.br/ip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ransparenciainternacional.org.br/ipc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6e9c1b38-2246-4e98-ba9f-769ff90ca9b0/ReportSectioncce6031a88c5b4c5ddad?pbi_source=PowerPoint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5" Type="http://schemas.openxmlformats.org/officeDocument/2006/relationships/hyperlink" Target="https://app.powerbi.com/reports/6e9c1b38-2246-4e98-ba9f-769ff90ca9b0/ReportSection44860274b0d6cb99b39c?pbi_source=PowerPoint" TargetMode="External"/><Relationship Id="rId4" Type="http://schemas.openxmlformats.org/officeDocument/2006/relationships/image" Target="../media/image1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6e9c1b38-2246-4e98-ba9f-769ff90ca9b0/ReportSectione2e678e660b3b6fe138e?pbi_source=PowerPoint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3.png"/><Relationship Id="rId5" Type="http://schemas.openxmlformats.org/officeDocument/2006/relationships/hyperlink" Target="https://app.powerbi.com/reports/6e9c1b38-2246-4e98-ba9f-769ff90ca9b0/ReportSection?pbi_source=PowerPoint" TargetMode="External"/><Relationship Id="rId4" Type="http://schemas.openxmlformats.org/officeDocument/2006/relationships/image" Target="../media/image12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3data.com.br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ristianocarvalho.cc" TargetMode="External"/><Relationship Id="rId5" Type="http://schemas.openxmlformats.org/officeDocument/2006/relationships/hyperlink" Target="http://czhai.cs.illinois.edu" TargetMode="External"/><Relationship Id="rId4" Type="http://schemas.openxmlformats.org/officeDocument/2006/relationships/hyperlink" Target="http://www.morganclaypoolpublishers.com/catalog_Orig/product_info.php?cPath=24&amp;products_id=954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79059" y="1231591"/>
            <a:ext cx="6922177" cy="265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4400" dirty="0"/>
              <a:t>Obtenção de insights dos dados do Portal da Transparência através EDA</a:t>
            </a:r>
            <a:endParaRPr sz="4400" dirty="0"/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179059" y="3699584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 dirty="0" smtClean="0"/>
              <a:t>William Sanches</a:t>
            </a:r>
            <a:endParaRPr sz="2500" b="0" i="0" u="none" strike="noStrike" cap="none" dirty="0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4095988" y="2133496"/>
            <a:ext cx="3580200" cy="103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Metodologia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03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Metodologia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Leitura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pt-BR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Transformação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pt-BR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Análise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pt-BR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Apresentação dos resultados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Coleta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0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Coleta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smtClean="0"/>
              <a:t>API do Portal da </a:t>
            </a:r>
            <a:r>
              <a:rPr lang="en-US" dirty="0" err="1" smtClean="0"/>
              <a:t>Transparência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00" y="2195632"/>
            <a:ext cx="8864484" cy="388569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1587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Coleta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smtClean="0"/>
              <a:t>Python </a:t>
            </a:r>
            <a:r>
              <a:rPr lang="en-US" dirty="0" err="1" smtClean="0"/>
              <a:t>versão</a:t>
            </a:r>
            <a:r>
              <a:rPr lang="en-US" dirty="0" smtClean="0"/>
              <a:t> 3.8.2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en-US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Biblioteca</a:t>
            </a:r>
            <a:r>
              <a:rPr lang="en-US" dirty="0" smtClean="0"/>
              <a:t> requests para </a:t>
            </a:r>
            <a:r>
              <a:rPr lang="en-US" dirty="0" err="1" smtClean="0"/>
              <a:t>consumo</a:t>
            </a:r>
            <a:r>
              <a:rPr lang="en-US" dirty="0" smtClean="0"/>
              <a:t> das APIs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en-US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MongoDB</a:t>
            </a:r>
            <a:r>
              <a:rPr lang="en-US" dirty="0" smtClean="0"/>
              <a:t> para </a:t>
            </a:r>
            <a:r>
              <a:rPr lang="en-US" dirty="0" err="1" smtClean="0"/>
              <a:t>persistência</a:t>
            </a:r>
            <a:r>
              <a:rPr lang="en-US" dirty="0" smtClean="0"/>
              <a:t> dos dados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en-US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pymongo</a:t>
            </a:r>
            <a:r>
              <a:rPr lang="en-US" dirty="0" smtClean="0"/>
              <a:t> para </a:t>
            </a:r>
            <a:r>
              <a:rPr lang="en-US" dirty="0" err="1" smtClean="0"/>
              <a:t>conexão</a:t>
            </a:r>
            <a:r>
              <a:rPr lang="en-US" dirty="0" smtClean="0"/>
              <a:t> e </a:t>
            </a:r>
            <a:r>
              <a:rPr lang="en-US" dirty="0" err="1" smtClean="0"/>
              <a:t>operações</a:t>
            </a:r>
            <a:r>
              <a:rPr lang="en-US" dirty="0" smtClean="0"/>
              <a:t> com o </a:t>
            </a:r>
            <a:r>
              <a:rPr lang="en-US" dirty="0" err="1" smtClean="0"/>
              <a:t>MongoDB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27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Coleta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58775" marR="0" lvl="0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3604" y="2734056"/>
            <a:ext cx="5654352" cy="3841044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663604" y="1524000"/>
            <a:ext cx="477266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36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Recuperando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do </a:t>
            </a:r>
            <a:r>
              <a:rPr lang="en-US" dirty="0" err="1" smtClean="0"/>
              <a:t>MongoDB</a:t>
            </a:r>
            <a:endParaRPr dirty="0" smtClean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56195" y="2253424"/>
            <a:ext cx="4629785" cy="942975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56195" y="3458037"/>
            <a:ext cx="32099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smtClean="0"/>
              <a:t>Dados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aninhados</a:t>
            </a:r>
            <a:endParaRPr lang="en-US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en-US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smtClean="0"/>
              <a:t>Mongo </a:t>
            </a:r>
            <a:r>
              <a:rPr lang="en-US" dirty="0" err="1" smtClean="0"/>
              <a:t>preservou</a:t>
            </a:r>
            <a:r>
              <a:rPr lang="en-US" dirty="0" smtClean="0"/>
              <a:t> a </a:t>
            </a:r>
            <a:r>
              <a:rPr lang="en-US" dirty="0" err="1" smtClean="0"/>
              <a:t>estrutura</a:t>
            </a:r>
            <a:endParaRPr lang="en-US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en-US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Dificuldade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queries e </a:t>
            </a:r>
            <a:r>
              <a:rPr lang="en-US" dirty="0" err="1" smtClean="0"/>
              <a:t>agrupamentos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pandas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en-US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smtClean="0"/>
              <a:t>Workaround =&gt; </a:t>
            </a:r>
            <a:r>
              <a:rPr lang="en-US" dirty="0" smtClean="0"/>
              <a:t>“</a:t>
            </a:r>
            <a:r>
              <a:rPr lang="en-US" dirty="0" err="1" smtClean="0"/>
              <a:t>achatar</a:t>
            </a:r>
            <a:r>
              <a:rPr lang="en-US" dirty="0" smtClean="0"/>
              <a:t>” </a:t>
            </a:r>
            <a:r>
              <a:rPr lang="en-US" dirty="0" err="1" smtClean="0"/>
              <a:t>os</a:t>
            </a:r>
            <a:r>
              <a:rPr lang="en-US" dirty="0" smtClean="0"/>
              <a:t> dados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7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57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biblioteca</a:t>
            </a:r>
            <a:r>
              <a:rPr lang="en-US" dirty="0"/>
              <a:t> </a:t>
            </a:r>
            <a:r>
              <a:rPr lang="en-US" dirty="0" err="1" smtClean="0"/>
              <a:t>flatten_json</a:t>
            </a:r>
            <a:r>
              <a:rPr lang="en-US" dirty="0" smtClean="0"/>
              <a:t> </a:t>
            </a:r>
            <a:r>
              <a:rPr lang="en-US" dirty="0" err="1" smtClean="0"/>
              <a:t>retornando</a:t>
            </a:r>
            <a:r>
              <a:rPr lang="en-US" dirty="0" smtClean="0"/>
              <a:t> um </a:t>
            </a:r>
            <a:r>
              <a:rPr lang="en-US" dirty="0" err="1" smtClean="0"/>
              <a:t>pandas.Dataframe</a:t>
            </a:r>
            <a:r>
              <a:rPr lang="en-US" dirty="0" smtClean="0"/>
              <a:t> “</a:t>
            </a:r>
            <a:r>
              <a:rPr lang="en-US" dirty="0" err="1" smtClean="0"/>
              <a:t>achatado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0294" y="2838912"/>
            <a:ext cx="4419600" cy="1238250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90740" y="4247659"/>
            <a:ext cx="4467225" cy="1266825"/>
          </a:xfrm>
          <a:prstGeom prst="rect">
            <a:avLst/>
          </a:prstGeom>
        </p:spPr>
      </p:pic>
      <p:sp>
        <p:nvSpPr>
          <p:cNvPr id="9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Contextualização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07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Análises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no </a:t>
            </a:r>
            <a:r>
              <a:rPr lang="en-US" dirty="0" err="1" smtClean="0"/>
              <a:t>dataframe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947927" y="2247709"/>
            <a:ext cx="5519379" cy="36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df.shape</a:t>
            </a: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46175" y="2372558"/>
            <a:ext cx="6506185" cy="3986316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844927" y="1630934"/>
            <a:ext cx="1162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df.shape</a:t>
            </a:r>
            <a:r>
              <a:rPr lang="en-US" dirty="0" smtClean="0"/>
              <a:t> =&gt; (15357, 61)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979058" y="2135187"/>
            <a:ext cx="6607943" cy="44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err="1"/>
              <a:t>df.pessoa_tipoCodigo.value_counts</a:t>
            </a:r>
            <a:r>
              <a:rPr lang="pt-BR" dirty="0"/>
              <a:t>()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pt-BR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Identificados 10 nulos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4465" y="2179892"/>
            <a:ext cx="3126375" cy="1018593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994465" y="4212890"/>
            <a:ext cx="5212080" cy="68580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996640" y="5004435"/>
            <a:ext cx="31242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err="1"/>
              <a:t>df.pessoa_municipio_uf_sigla.value_counts</a:t>
            </a:r>
            <a:r>
              <a:rPr lang="pt-BR" dirty="0"/>
              <a:t>()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0769" y="2098548"/>
            <a:ext cx="4043727" cy="414985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071625" y="5632704"/>
            <a:ext cx="885191" cy="16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1984248" y="5184648"/>
            <a:ext cx="1280160" cy="5303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Identificados</a:t>
            </a:r>
            <a:r>
              <a:rPr lang="en-US" dirty="0" smtClean="0"/>
              <a:t> 67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incorretos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944" y="2212524"/>
            <a:ext cx="5212080" cy="75882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944" y="3041269"/>
            <a:ext cx="2795905" cy="34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err="1"/>
              <a:t>df.orgaoSancionador_siglaUf.value_counts</a:t>
            </a:r>
            <a:r>
              <a:rPr lang="pt-BR" dirty="0"/>
              <a:t>()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03376" y="2167255"/>
            <a:ext cx="2560320" cy="389509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103376" y="3063240"/>
            <a:ext cx="885191" cy="16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2015999" y="2615184"/>
            <a:ext cx="1280160" cy="5303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103376" y="5565648"/>
            <a:ext cx="885191" cy="268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2015999" y="5117592"/>
            <a:ext cx="1280160" cy="5303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2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979059" y="1622927"/>
            <a:ext cx="5212080" cy="96901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4"/>
          <a:stretch>
            <a:fillRect/>
          </a:stretch>
        </p:blipFill>
        <p:spPr>
          <a:xfrm>
            <a:off x="979059" y="2632141"/>
            <a:ext cx="2560320" cy="36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2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err="1" smtClean="0"/>
              <a:t>Tranformação</a:t>
            </a:r>
            <a:r>
              <a:rPr lang="pt-BR" dirty="0" smtClean="0"/>
              <a:t> </a:t>
            </a:r>
            <a:r>
              <a:rPr lang="pt-BR" dirty="0"/>
              <a:t>das séries </a:t>
            </a:r>
            <a:r>
              <a:rPr lang="pt-BR" dirty="0" err="1" smtClean="0"/>
              <a:t>dataInicioSancao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dataFimSancao</a:t>
            </a:r>
            <a:r>
              <a:rPr lang="pt-BR" dirty="0" smtClean="0"/>
              <a:t> (</a:t>
            </a:r>
            <a:r>
              <a:rPr lang="pt-BR" dirty="0" err="1" smtClean="0"/>
              <a:t>string</a:t>
            </a:r>
            <a:r>
              <a:rPr lang="pt-BR" dirty="0" smtClean="0"/>
              <a:t> =&gt; </a:t>
            </a:r>
            <a:r>
              <a:rPr lang="pt-BR" dirty="0" err="1" smtClean="0"/>
              <a:t>dateTime</a:t>
            </a:r>
            <a:r>
              <a:rPr lang="pt-BR" dirty="0" smtClean="0"/>
              <a:t>)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799" y="2683764"/>
            <a:ext cx="8429191" cy="2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Análise e exploração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54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Contextualização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Brasil vem caindo no IPC desde 2012</a:t>
            </a:r>
          </a:p>
          <a:p>
            <a:pPr marL="457200" lvl="0" indent="-444500">
              <a:spcBef>
                <a:spcPts val="0"/>
              </a:spcBef>
            </a:pPr>
            <a:endParaRPr lang="en-US" dirty="0"/>
          </a:p>
          <a:p>
            <a:pPr marL="457200" lvl="0" indent="-444500">
              <a:spcBef>
                <a:spcPts val="0"/>
              </a:spcBef>
            </a:pPr>
            <a:endParaRPr lang="pt-BR" dirty="0" smtClean="0"/>
          </a:p>
          <a:p>
            <a:pPr marL="457200" lvl="0" indent="-444500">
              <a:spcBef>
                <a:spcPts val="0"/>
              </a:spcBef>
            </a:pPr>
            <a:endParaRPr lang="pt-BR" sz="2000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dirty="0"/>
          </a:p>
        </p:txBody>
      </p:sp>
      <p:sp>
        <p:nvSpPr>
          <p:cNvPr id="144" name="Google Shape;144;p13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1023219" y="6227885"/>
            <a:ext cx="4009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linkClick r:id="rId3"/>
              </a:rPr>
              <a:t>https://transparenciainternacional.org.br/ipc</a:t>
            </a:r>
            <a:r>
              <a:rPr lang="pt-BR" sz="1100" dirty="0" smtClean="0">
                <a:hlinkClick r:id="rId3"/>
              </a:rPr>
              <a:t>/</a:t>
            </a:r>
            <a:r>
              <a:rPr lang="pt-BR" sz="1100" dirty="0" smtClean="0"/>
              <a:t> </a:t>
            </a:r>
            <a:endParaRPr lang="pt-BR" sz="11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45" y="2205481"/>
            <a:ext cx="7739116" cy="40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Obter </a:t>
            </a:r>
            <a:r>
              <a:rPr lang="pt-BR" dirty="0"/>
              <a:t>insights dos </a:t>
            </a:r>
            <a:r>
              <a:rPr lang="pt-BR" dirty="0" smtClean="0"/>
              <a:t>dados</a:t>
            </a:r>
          </a:p>
          <a:p>
            <a:pPr marL="457200" lvl="0" indent="-444500">
              <a:spcBef>
                <a:spcPts val="0"/>
              </a:spcBef>
            </a:pPr>
            <a:endParaRPr lang="pt-BR" dirty="0" smtClean="0"/>
          </a:p>
          <a:p>
            <a:pPr marL="457200" lvl="0" indent="-444500">
              <a:spcBef>
                <a:spcPts val="0"/>
              </a:spcBef>
            </a:pPr>
            <a:r>
              <a:rPr lang="pt-BR" dirty="0"/>
              <a:t>A</a:t>
            </a:r>
            <a:r>
              <a:rPr lang="pt-BR" dirty="0" smtClean="0"/>
              <a:t>lgumas </a:t>
            </a:r>
            <a:r>
              <a:rPr lang="pt-BR" dirty="0"/>
              <a:t>séries </a:t>
            </a:r>
            <a:r>
              <a:rPr lang="pt-BR" dirty="0" smtClean="0"/>
              <a:t>foram </a:t>
            </a:r>
            <a:r>
              <a:rPr lang="pt-BR" dirty="0"/>
              <a:t>eleitas para </a:t>
            </a:r>
            <a:r>
              <a:rPr lang="pt-BR" dirty="0" smtClean="0"/>
              <a:t>EDA</a:t>
            </a:r>
          </a:p>
          <a:p>
            <a:pPr marL="457200" indent="-444500">
              <a:spcBef>
                <a:spcPts val="0"/>
              </a:spcBef>
            </a:pPr>
            <a:endParaRPr lang="pt-BR" sz="2000" dirty="0" smtClean="0"/>
          </a:p>
          <a:p>
            <a:pPr marL="457200" indent="-444500">
              <a:spcBef>
                <a:spcPts val="0"/>
              </a:spcBef>
            </a:pPr>
            <a:r>
              <a:rPr lang="pt-BR" dirty="0"/>
              <a:t>Séries </a:t>
            </a:r>
            <a:r>
              <a:rPr lang="pt-BR" dirty="0"/>
              <a:t>contendo </a:t>
            </a:r>
            <a:r>
              <a:rPr lang="pt-BR" dirty="0"/>
              <a:t>datas</a:t>
            </a:r>
          </a:p>
          <a:p>
            <a:pPr marL="457200" indent="-444500">
              <a:spcBef>
                <a:spcPts val="0"/>
              </a:spcBef>
            </a:pPr>
            <a:endParaRPr lang="pt-BR" dirty="0"/>
          </a:p>
          <a:p>
            <a:pPr marL="457200" lvl="0" indent="-444500">
              <a:spcBef>
                <a:spcPts val="0"/>
              </a:spcBef>
            </a:pPr>
            <a:r>
              <a:rPr lang="pt-BR" dirty="0"/>
              <a:t>Séries contendo dados da </a:t>
            </a:r>
            <a:r>
              <a:rPr lang="pt-BR" dirty="0"/>
              <a:t>pessoa</a:t>
            </a:r>
          </a:p>
          <a:p>
            <a:pPr marL="457200" lvl="0" indent="-444500">
              <a:spcBef>
                <a:spcPts val="0"/>
              </a:spcBef>
            </a:pPr>
            <a:endParaRPr lang="pt-BR" dirty="0"/>
          </a:p>
          <a:p>
            <a:pPr marL="457200" lvl="0" indent="-444500">
              <a:spcBef>
                <a:spcPts val="0"/>
              </a:spcBef>
            </a:pPr>
            <a:r>
              <a:rPr lang="pt-BR" dirty="0"/>
              <a:t>Séries sobre órgão sancionadores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03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Série </a:t>
            </a:r>
            <a:r>
              <a:rPr lang="pt-BR" dirty="0"/>
              <a:t>“</a:t>
            </a:r>
            <a:r>
              <a:rPr lang="pt-BR" dirty="0" err="1"/>
              <a:t>pessoa_tipoCodigo</a:t>
            </a:r>
            <a:r>
              <a:rPr lang="pt-BR" dirty="0" smtClean="0"/>
              <a:t>” 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/>
          <a:stretch>
            <a:fillRect/>
          </a:stretch>
        </p:blipFill>
        <p:spPr>
          <a:xfrm>
            <a:off x="1045083" y="2134737"/>
            <a:ext cx="4286250" cy="91440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045083" y="3135513"/>
            <a:ext cx="3000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Série </a:t>
            </a:r>
            <a:r>
              <a:rPr lang="pt-BR" dirty="0"/>
              <a:t>“pessoa_tipoPessoa</a:t>
            </a:r>
            <a:r>
              <a:rPr lang="pt-BR" dirty="0" smtClean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98" y="2397135"/>
            <a:ext cx="5163526" cy="71793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97" y="3459321"/>
            <a:ext cx="5163526" cy="1747379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861997" y="5528986"/>
            <a:ext cx="5163526" cy="588823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6"/>
          <a:stretch>
            <a:fillRect/>
          </a:stretch>
        </p:blipFill>
        <p:spPr>
          <a:xfrm>
            <a:off x="6204927" y="2397135"/>
            <a:ext cx="5212080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pessoa_municipio_uf_sigla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8512" y="2167191"/>
            <a:ext cx="5212080" cy="62166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48512" y="2894107"/>
            <a:ext cx="2755392" cy="37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pessoa_cnae_secao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3330" y="2397823"/>
            <a:ext cx="4572635" cy="58102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09918" y="3100419"/>
            <a:ext cx="4572000" cy="302641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5678661" y="2397822"/>
            <a:ext cx="5390171" cy="37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9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orgaoSancionador_siglaUf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8512" y="2066544"/>
            <a:ext cx="5212080" cy="64008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48512" y="2785929"/>
            <a:ext cx="2330768" cy="3383166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3471672" y="2785929"/>
            <a:ext cx="5212080" cy="23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8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orgaoSancionador_poder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22286" y="2219325"/>
            <a:ext cx="4953635" cy="59055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22285" y="3053334"/>
            <a:ext cx="3981079" cy="17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dataInicioSancao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84504" y="2144458"/>
            <a:ext cx="4754880" cy="72199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984504" y="3000050"/>
            <a:ext cx="420624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dataFimSancao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21080" y="2084832"/>
            <a:ext cx="4754880" cy="82296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21080" y="3000050"/>
            <a:ext cx="4206240" cy="3575050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5"/>
          <a:stretch>
            <a:fillRect/>
          </a:stretch>
        </p:blipFill>
        <p:spPr>
          <a:xfrm>
            <a:off x="5576745" y="3364992"/>
            <a:ext cx="4206240" cy="18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Série “</a:t>
            </a:r>
            <a:r>
              <a:rPr lang="pt-BR" dirty="0" err="1" smtClean="0"/>
              <a:t>dataFimSancao</a:t>
            </a:r>
            <a:r>
              <a:rPr lang="pt-BR" dirty="0" smtClean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2510" y="2731678"/>
            <a:ext cx="5212080" cy="58483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5918422" y="2028732"/>
            <a:ext cx="2466975" cy="1990725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522510" y="4803458"/>
            <a:ext cx="5212080" cy="1051560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6"/>
          <a:stretch>
            <a:fillRect/>
          </a:stretch>
        </p:blipFill>
        <p:spPr>
          <a:xfrm>
            <a:off x="5918422" y="4410075"/>
            <a:ext cx="2438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Contextualização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pt-BR" dirty="0" smtClean="0"/>
          </a:p>
          <a:p>
            <a:pPr marL="457200" lvl="0" indent="-444500">
              <a:spcBef>
                <a:spcPts val="0"/>
              </a:spcBef>
            </a:pPr>
            <a:endParaRPr lang="pt-BR" dirty="0" smtClean="0"/>
          </a:p>
          <a:p>
            <a:pPr marL="457200" lvl="0" indent="-444500">
              <a:spcBef>
                <a:spcPts val="0"/>
              </a:spcBef>
            </a:pPr>
            <a:endParaRPr lang="pt-BR" sz="2000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dirty="0"/>
          </a:p>
        </p:txBody>
      </p:sp>
      <p:sp>
        <p:nvSpPr>
          <p:cNvPr id="144" name="Google Shape;144;p13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2422" y="1639074"/>
            <a:ext cx="8994088" cy="420272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568230" y="5783489"/>
            <a:ext cx="4009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linkClick r:id="rId4"/>
              </a:rPr>
              <a:t>https://transparenciainternacional.org.br/ipc</a:t>
            </a:r>
            <a:r>
              <a:rPr lang="pt-BR" sz="1100" dirty="0" smtClean="0">
                <a:hlinkClick r:id="rId4"/>
              </a:rPr>
              <a:t>/</a:t>
            </a:r>
            <a:r>
              <a:rPr lang="pt-BR" sz="1100" dirty="0" smtClean="0"/>
              <a:t> </a:t>
            </a:r>
            <a:endParaRPr lang="pt-BR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dataFimSancao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5088" y="2190115"/>
            <a:ext cx="420624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Prazos das sanções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0513" y="2216467"/>
            <a:ext cx="4200525" cy="96202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60513" y="3330321"/>
            <a:ext cx="2571750" cy="173355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084328" y="3953800"/>
            <a:ext cx="2420875" cy="16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3514729" y="3510985"/>
            <a:ext cx="1280160" cy="5303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440172" y="2216467"/>
            <a:ext cx="4658360" cy="895350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6"/>
          <a:stretch>
            <a:fillRect/>
          </a:stretch>
        </p:blipFill>
        <p:spPr>
          <a:xfrm>
            <a:off x="5440172" y="3190867"/>
            <a:ext cx="381000" cy="4953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5094510" y="4726307"/>
            <a:ext cx="3381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oeficiente </a:t>
            </a: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pt-BR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Variação</a:t>
            </a:r>
          </a:p>
          <a:p>
            <a:pPr algn="ctr"/>
            <a:r>
              <a:rPr lang="pt-BR" sz="3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pt-BR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pt-BR" sz="3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pt-BR" sz="3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 flipH="1" flipV="1">
            <a:off x="5821172" y="3794760"/>
            <a:ext cx="707645" cy="93154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Prazos das sanções</a:t>
            </a:r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0803" y="2104517"/>
            <a:ext cx="5212080" cy="203898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90803" y="4244086"/>
            <a:ext cx="2562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0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Prazo das sanções por tipo de sanção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56178" y="3164078"/>
            <a:ext cx="4389120" cy="193802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5657088" y="2386838"/>
            <a:ext cx="438912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9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Prazo das sanções por </a:t>
            </a:r>
            <a:r>
              <a:rPr lang="pt-BR" dirty="0" smtClean="0"/>
              <a:t>estado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57072" y="2711259"/>
            <a:ext cx="4389120" cy="277050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5583936" y="2231198"/>
            <a:ext cx="4389120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9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Análise de reincidência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9059" y="2217287"/>
            <a:ext cx="5212080" cy="74930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979059" y="3262774"/>
            <a:ext cx="1476375" cy="39052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181357" y="2996371"/>
            <a:ext cx="382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Percentual de reincidência</a:t>
            </a:r>
          </a:p>
          <a:p>
            <a:pPr algn="ctr"/>
            <a:r>
              <a:rPr lang="pt-BR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~16%</a:t>
            </a:r>
            <a:endParaRPr lang="pt-BR" sz="3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593888" y="3466462"/>
            <a:ext cx="1722080" cy="9969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/>
          <p:nvPr/>
        </p:nvPicPr>
        <p:blipFill>
          <a:blip r:embed="rId5"/>
          <a:stretch>
            <a:fillRect/>
          </a:stretch>
        </p:blipFill>
        <p:spPr>
          <a:xfrm>
            <a:off x="979059" y="4812858"/>
            <a:ext cx="5760085" cy="519430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6"/>
          <a:stretch>
            <a:fillRect/>
          </a:stretch>
        </p:blipFill>
        <p:spPr>
          <a:xfrm>
            <a:off x="979059" y="3917094"/>
            <a:ext cx="5212080" cy="804545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7"/>
          <a:stretch>
            <a:fillRect/>
          </a:stretch>
        </p:blipFill>
        <p:spPr>
          <a:xfrm>
            <a:off x="979059" y="5407683"/>
            <a:ext cx="2895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Análise de reincidência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57389" y="2268982"/>
            <a:ext cx="5760085" cy="45466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957389" y="2811029"/>
            <a:ext cx="2819083" cy="37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Análise de </a:t>
            </a:r>
            <a:r>
              <a:rPr lang="pt-BR" dirty="0" smtClean="0"/>
              <a:t>reincidência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03109" y="2160980"/>
            <a:ext cx="5760085" cy="45085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03109" y="2782443"/>
            <a:ext cx="502983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Análise de </a:t>
            </a:r>
            <a:r>
              <a:rPr lang="pt-BR" dirty="0" smtClean="0"/>
              <a:t>reincidência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39685" y="2202047"/>
            <a:ext cx="5760085" cy="77978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58012" y="1734012"/>
            <a:ext cx="2943225" cy="1724025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1143746" y="4478577"/>
            <a:ext cx="5760085" cy="927100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6"/>
          <a:stretch>
            <a:fillRect/>
          </a:stretch>
        </p:blipFill>
        <p:spPr>
          <a:xfrm>
            <a:off x="7005636" y="4264582"/>
            <a:ext cx="2847975" cy="17811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196341" y="3052527"/>
            <a:ext cx="38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16,3 anos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196341" y="5614940"/>
            <a:ext cx="38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16,8 anos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373111" y="1280990"/>
            <a:ext cx="211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pt-BR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 ~64%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373111" y="3899952"/>
            <a:ext cx="211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pt-BR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 ~59%</a:t>
            </a:r>
          </a:p>
        </p:txBody>
      </p:sp>
    </p:spTree>
    <p:extLst>
      <p:ext uri="{BB962C8B-B14F-4D97-AF65-F5344CB8AC3E}">
        <p14:creationId xmlns:p14="http://schemas.microsoft.com/office/powerpoint/2010/main" val="37675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Análise de </a:t>
            </a:r>
            <a:r>
              <a:rPr lang="pt-BR" dirty="0" smtClean="0"/>
              <a:t>reincidência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0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Contextualização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pt-BR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Publicação da Transparência Internacional com recomendações</a:t>
            </a:r>
            <a:endParaRPr lang="pt-BR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pt-BR" sz="2000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CGU e Ministério da Transparência possuem iniciativa nesse sentido</a:t>
            </a:r>
            <a:endParaRPr lang="pt-BR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pt-BR" sz="2000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Portal da Transparência</a:t>
            </a:r>
            <a:endParaRPr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dirty="0"/>
          </a:p>
        </p:txBody>
      </p:sp>
      <p:sp>
        <p:nvSpPr>
          <p:cNvPr id="144" name="Google Shape;144;p13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097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Análise de </a:t>
            </a:r>
            <a:r>
              <a:rPr lang="pt-BR" dirty="0" smtClean="0"/>
              <a:t>reincidência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7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Análise de </a:t>
            </a:r>
            <a:r>
              <a:rPr lang="pt-BR" dirty="0" smtClean="0"/>
              <a:t>reincidência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6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</a:t>
            </a:r>
            <a:r>
              <a:rPr lang="pt-BR" dirty="0" smtClean="0"/>
              <a:t>de exemplo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com </a:t>
            </a:r>
            <a:r>
              <a:rPr lang="pt-BR" b="1" dirty="0" smtClean="0"/>
              <a:t>destaque</a:t>
            </a:r>
            <a:r>
              <a:rPr lang="pt-BR" dirty="0" smtClean="0"/>
              <a:t> e outras informações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de exemplo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4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</a:t>
            </a:r>
            <a:r>
              <a:rPr lang="pt-BR" dirty="0" smtClean="0"/>
              <a:t>de exemplo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com </a:t>
            </a:r>
            <a:r>
              <a:rPr lang="pt-BR" b="1" dirty="0" smtClean="0"/>
              <a:t>destaque</a:t>
            </a:r>
            <a:r>
              <a:rPr lang="pt-BR" dirty="0" smtClean="0"/>
              <a:t> e outras informações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de exemplo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67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</a:t>
            </a:r>
            <a:r>
              <a:rPr lang="pt-BR" dirty="0" smtClean="0"/>
              <a:t>de exemplo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com </a:t>
            </a:r>
            <a:r>
              <a:rPr lang="pt-BR" b="1" dirty="0" smtClean="0"/>
              <a:t>destaque</a:t>
            </a:r>
            <a:r>
              <a:rPr lang="pt-BR" dirty="0" smtClean="0"/>
              <a:t> e outras informações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de exemplo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3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Exemplo de título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58775" marR="0" lvl="0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Exemplo de subtítulo?</a:t>
            </a:r>
            <a:endParaRPr b="1" dirty="0"/>
          </a:p>
          <a:p>
            <a:pPr marL="358775" marR="0" lvl="0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de exemplo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com </a:t>
            </a:r>
            <a:r>
              <a:rPr lang="pt-BR" b="1" dirty="0" smtClean="0"/>
              <a:t>destaque</a:t>
            </a:r>
            <a:r>
              <a:rPr lang="pt-BR" dirty="0" smtClean="0"/>
              <a:t> e outras informações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Tópico de exemplo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70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Apresentação dos resultados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17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Apresentação dos resultados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58775" marR="0" lvl="0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5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38" y="986988"/>
            <a:ext cx="3957921" cy="5676699"/>
          </a:xfrm>
          <a:prstGeom prst="rect">
            <a:avLst/>
          </a:prstGeom>
          <a:noFill/>
        </p:spPr>
      </p:pic>
      <p:pic>
        <p:nvPicPr>
          <p:cNvPr id="6" name="Picture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03" y="986988"/>
            <a:ext cx="3957920" cy="56766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14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Apresentação dos resultados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58775" marR="0" lvl="0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5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00" y="986400"/>
            <a:ext cx="3958270" cy="5677200"/>
          </a:xfrm>
          <a:prstGeom prst="rect">
            <a:avLst/>
          </a:prstGeom>
          <a:noFill/>
        </p:spPr>
      </p:pic>
      <p:pic>
        <p:nvPicPr>
          <p:cNvPr id="6" name="Picture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800" y="986400"/>
            <a:ext cx="3958270" cy="567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85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Apresentação dos resultados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Distribuição </a:t>
            </a:r>
            <a:r>
              <a:rPr lang="pt-BR" dirty="0"/>
              <a:t>balanceada </a:t>
            </a:r>
            <a:r>
              <a:rPr lang="pt-BR" dirty="0" smtClean="0"/>
              <a:t>PF </a:t>
            </a:r>
            <a:r>
              <a:rPr lang="pt-BR" dirty="0"/>
              <a:t>(55,2%) </a:t>
            </a:r>
            <a:r>
              <a:rPr lang="pt-BR" dirty="0" smtClean="0"/>
              <a:t>PJ </a:t>
            </a:r>
            <a:r>
              <a:rPr lang="pt-BR" dirty="0"/>
              <a:t>(44,8</a:t>
            </a:r>
            <a:r>
              <a:rPr lang="pt-BR" dirty="0" smtClean="0"/>
              <a:t>%)</a:t>
            </a:r>
            <a:endParaRPr lang="pt-BR" dirty="0"/>
          </a:p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Entidades </a:t>
            </a:r>
            <a:r>
              <a:rPr lang="pt-BR" dirty="0"/>
              <a:t>Empresariais </a:t>
            </a:r>
            <a:r>
              <a:rPr lang="pt-BR" dirty="0" smtClean="0"/>
              <a:t>Privadas = 97% de PJ</a:t>
            </a:r>
            <a:endParaRPr lang="pt-BR" dirty="0"/>
          </a:p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SP = 30% das sanções</a:t>
            </a:r>
            <a:endParaRPr lang="pt-BR" dirty="0"/>
          </a:p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SP, PR, RS, BH </a:t>
            </a:r>
            <a:r>
              <a:rPr lang="pt-BR" dirty="0"/>
              <a:t>e </a:t>
            </a:r>
            <a:r>
              <a:rPr lang="pt-BR" dirty="0" smtClean="0"/>
              <a:t>MG (top 5) = 57%</a:t>
            </a:r>
          </a:p>
          <a:p>
            <a:pPr marL="457200" lvl="0" indent="-444500">
              <a:spcBef>
                <a:spcPts val="0"/>
              </a:spcBef>
            </a:pP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Judiciário</a:t>
            </a:r>
            <a:r>
              <a:rPr lang="en-US" dirty="0" smtClean="0"/>
              <a:t> e </a:t>
            </a:r>
            <a:r>
              <a:rPr lang="en-US" dirty="0" err="1" smtClean="0"/>
              <a:t>Executivo</a:t>
            </a:r>
            <a:r>
              <a:rPr lang="en-US" dirty="0" smtClean="0"/>
              <a:t> = 97%</a:t>
            </a:r>
          </a:p>
          <a:p>
            <a:pPr marL="457200" lvl="0" indent="-444500">
              <a:spcBef>
                <a:spcPts val="0"/>
              </a:spcBef>
            </a:pPr>
            <a:r>
              <a:rPr lang="en-US" dirty="0" err="1" smtClean="0"/>
              <a:t>Reincidência</a:t>
            </a:r>
            <a:r>
              <a:rPr lang="en-US" dirty="0" smtClean="0"/>
              <a:t> = 16,3%</a:t>
            </a:r>
          </a:p>
          <a:p>
            <a:pPr marL="457200" lvl="0" indent="-444500">
              <a:spcBef>
                <a:spcPts val="0"/>
              </a:spcBef>
            </a:pPr>
            <a:r>
              <a:rPr lang="en-US" dirty="0" smtClean="0"/>
              <a:t>SP </a:t>
            </a:r>
            <a:r>
              <a:rPr lang="en-US" dirty="0" err="1" smtClean="0"/>
              <a:t>lidera</a:t>
            </a:r>
            <a:r>
              <a:rPr lang="en-US" dirty="0" smtClean="0"/>
              <a:t> </a:t>
            </a:r>
            <a:r>
              <a:rPr lang="en-US" dirty="0" err="1" smtClean="0"/>
              <a:t>reincidência</a:t>
            </a:r>
            <a:r>
              <a:rPr lang="en-US" dirty="0" smtClean="0"/>
              <a:t> = 36,5%</a:t>
            </a:r>
          </a:p>
          <a:p>
            <a:pPr marL="457200" lvl="0" indent="-444500">
              <a:spcBef>
                <a:spcPts val="0"/>
              </a:spcBef>
            </a:pPr>
            <a:r>
              <a:rPr lang="en-US" dirty="0" smtClean="0"/>
              <a:t>Tempo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 entre 16 e 17 </a:t>
            </a:r>
            <a:r>
              <a:rPr lang="en-US" dirty="0" err="1" smtClean="0"/>
              <a:t>anos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906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proposto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 smtClean="0"/>
              <a:t>Trabalhos futuros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Utilização </a:t>
            </a:r>
            <a:r>
              <a:rPr lang="pt-BR" dirty="0"/>
              <a:t>de mais conjuntos de </a:t>
            </a:r>
            <a:r>
              <a:rPr lang="pt-BR" dirty="0" smtClean="0"/>
              <a:t>dados </a:t>
            </a:r>
            <a:r>
              <a:rPr lang="pt-BR" dirty="0"/>
              <a:t>do </a:t>
            </a:r>
            <a:r>
              <a:rPr lang="pt-BR" dirty="0" smtClean="0"/>
              <a:t>governo</a:t>
            </a:r>
          </a:p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Aplicação </a:t>
            </a:r>
            <a:r>
              <a:rPr lang="pt-BR" dirty="0"/>
              <a:t>de técnicas de </a:t>
            </a:r>
            <a:r>
              <a:rPr lang="pt-BR" dirty="0" smtClean="0"/>
              <a:t>PCA</a:t>
            </a:r>
            <a:endParaRPr lang="pt-BR" dirty="0"/>
          </a:p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Implementação </a:t>
            </a:r>
            <a:r>
              <a:rPr lang="pt-BR" dirty="0"/>
              <a:t>de algoritmos de </a:t>
            </a:r>
            <a:r>
              <a:rPr lang="pt-BR" dirty="0" smtClean="0"/>
              <a:t>classificação</a:t>
            </a:r>
          </a:p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Implementação </a:t>
            </a:r>
            <a:r>
              <a:rPr lang="pt-BR" dirty="0"/>
              <a:t>de modelos de </a:t>
            </a:r>
            <a:r>
              <a:rPr lang="pt-BR" dirty="0" err="1"/>
              <a:t>Machine</a:t>
            </a:r>
            <a:r>
              <a:rPr lang="pt-BR" dirty="0"/>
              <a:t> Learning para detecção de padrões e predição de tendências.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91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 dirty="0"/>
              <a:t>Imagem Web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dirty="0"/>
              <a:t>Autor</a:t>
            </a:r>
            <a:r>
              <a:rPr lang="pt-BR" sz="2400" dirty="0"/>
              <a:t>: </a:t>
            </a:r>
            <a:r>
              <a:rPr lang="pt-BR" sz="1800" u="sng" dirty="0">
                <a:solidFill>
                  <a:schemeClr val="hlink"/>
                </a:solidFill>
                <a:hlinkClick r:id="rId3"/>
              </a:rPr>
              <a:t>http://www.a3data.com.br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 dirty="0"/>
              <a:t>Imagens sobre Mineração de Texto</a:t>
            </a:r>
            <a:br>
              <a:rPr lang="pt-BR" sz="2400" dirty="0"/>
            </a:br>
            <a:r>
              <a:rPr lang="pt-BR" sz="1800" dirty="0" err="1"/>
              <a:t>Text</a:t>
            </a:r>
            <a:r>
              <a:rPr lang="pt-BR" sz="1800" dirty="0"/>
              <a:t> Data Management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Analysis</a:t>
            </a:r>
            <a:r>
              <a:rPr lang="pt-BR" sz="1800" dirty="0"/>
              <a:t>: A </a:t>
            </a:r>
            <a:r>
              <a:rPr lang="pt-BR" sz="1800" dirty="0" err="1"/>
              <a:t>Practical</a:t>
            </a:r>
            <a:r>
              <a:rPr lang="pt-BR" sz="1800" dirty="0"/>
              <a:t> </a:t>
            </a:r>
            <a:r>
              <a:rPr lang="pt-BR" sz="1800" dirty="0" err="1"/>
              <a:t>Introduction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Information</a:t>
            </a:r>
            <a:r>
              <a:rPr lang="pt-BR" sz="1800" dirty="0"/>
              <a:t> </a:t>
            </a:r>
            <a:r>
              <a:rPr lang="pt-BR" sz="1800" dirty="0" err="1"/>
              <a:t>Retrieval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Text</a:t>
            </a:r>
            <a:r>
              <a:rPr lang="pt-BR" sz="1800" dirty="0"/>
              <a:t> Mining </a:t>
            </a:r>
            <a:r>
              <a:rPr lang="pt-BR" sz="1800" dirty="0" err="1"/>
              <a:t>by</a:t>
            </a:r>
            <a:r>
              <a:rPr lang="pt-BR" sz="1800" dirty="0"/>
              <a:t> </a:t>
            </a:r>
            <a:r>
              <a:rPr lang="pt-BR" sz="1800" dirty="0" err="1"/>
              <a:t>Chengxiang</a:t>
            </a:r>
            <a:r>
              <a:rPr lang="pt-BR" sz="1800" dirty="0"/>
              <a:t> </a:t>
            </a:r>
            <a:r>
              <a:rPr lang="pt-BR" sz="1800" dirty="0" err="1"/>
              <a:t>Zhai</a:t>
            </a:r>
            <a:r>
              <a:rPr lang="pt-BR" sz="1800" dirty="0"/>
              <a:t>, Sean </a:t>
            </a:r>
            <a:r>
              <a:rPr lang="pt-BR" sz="1800" dirty="0" err="1"/>
              <a:t>Massung</a:t>
            </a:r>
            <a:r>
              <a:rPr lang="pt-BR" sz="1800" dirty="0"/>
              <a:t>  </a:t>
            </a:r>
            <a:br>
              <a:rPr lang="pt-BR" sz="1800" dirty="0"/>
            </a:br>
            <a:r>
              <a:rPr lang="pt-BR" sz="1800" u="sng" dirty="0">
                <a:solidFill>
                  <a:schemeClr val="hlink"/>
                </a:solidFill>
                <a:hlinkClick r:id="rId4"/>
              </a:rPr>
              <a:t>http://www.morganclaypoolpublishers.com/catalog_Orig/product_info.php?cPath=24&amp;products_id=954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dirty="0"/>
              <a:t>Autor: </a:t>
            </a:r>
            <a:r>
              <a:rPr lang="pt-BR" sz="1800" u="sng" dirty="0">
                <a:solidFill>
                  <a:schemeClr val="hlink"/>
                </a:solidFill>
                <a:hlinkClick r:id="rId5"/>
              </a:rPr>
              <a:t>http://czhai.cs.illinois.edu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 dirty="0"/>
              <a:t>Imagens sobre Escopo da Disciplina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dirty="0"/>
              <a:t>Autor: </a:t>
            </a:r>
            <a:r>
              <a:rPr lang="pt-BR" sz="1800" u="sng" dirty="0">
                <a:solidFill>
                  <a:schemeClr val="hlink"/>
                </a:solidFill>
                <a:hlinkClick r:id="rId6"/>
              </a:rPr>
              <a:t>http://cristianocarvalho.cc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endParaRPr sz="2400" dirty="0"/>
          </a:p>
        </p:txBody>
      </p:sp>
      <p:sp>
        <p:nvSpPr>
          <p:cNvPr id="215" name="Google Shape;215;p2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/>
        </p:nvSpPr>
        <p:spPr>
          <a:xfrm>
            <a:off x="14889194" y="473533"/>
            <a:ext cx="5469000" cy="15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Definição do problema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Corrupção afeta os investimentos no país</a:t>
            </a:r>
          </a:p>
          <a:p>
            <a:pPr marL="457200" lvl="0" indent="-444500">
              <a:spcBef>
                <a:spcPts val="0"/>
              </a:spcBef>
            </a:pPr>
            <a:endParaRPr lang="pt-BR" sz="2000"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Os dados analisados são do governo federal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en-US" sz="2000" dirty="0"/>
          </a:p>
          <a:p>
            <a:pPr marL="457200" indent="-444500">
              <a:spcBef>
                <a:spcPts val="0"/>
              </a:spcBef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smtClean="0"/>
              <a:t>dados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pt-BR" dirty="0" smtClean="0"/>
              <a:t>do Cadastro de Empresas Inidôneas e Suspensas (CEIS)</a:t>
            </a:r>
            <a:endParaRPr lang="pt-BR"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pt-BR" sz="2000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Os dados possuem abrangência </a:t>
            </a:r>
            <a:r>
              <a:rPr lang="pt-BR" dirty="0" smtClean="0"/>
              <a:t>nacional</a:t>
            </a:r>
            <a:endParaRPr lang="pt-BR" dirty="0" smtClean="0"/>
          </a:p>
        </p:txBody>
      </p:sp>
      <p:sp>
        <p:nvSpPr>
          <p:cNvPr id="144" name="Google Shape;144;p13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28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Objetivo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866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Objetivo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444500">
              <a:spcBef>
                <a:spcPts val="0"/>
              </a:spcBef>
            </a:pPr>
            <a:r>
              <a:rPr lang="pt-BR" dirty="0" smtClean="0"/>
              <a:t>Avaliar eficácia da aplicação das técnicas de EDA na obtenção dos insights</a:t>
            </a:r>
            <a:endParaRPr dirty="0"/>
          </a:p>
        </p:txBody>
      </p:sp>
      <p:sp>
        <p:nvSpPr>
          <p:cNvPr id="154" name="Google Shape;154;p14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932</Words>
  <Application>Microsoft Office PowerPoint</Application>
  <PresentationFormat>Widescreen</PresentationFormat>
  <Paragraphs>271</Paragraphs>
  <Slides>62</Slides>
  <Notes>62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Courier New</vt:lpstr>
      <vt:lpstr>Noto Sans Symbols</vt:lpstr>
      <vt:lpstr>4_Personalizar design</vt:lpstr>
      <vt:lpstr>Personalizar design</vt:lpstr>
      <vt:lpstr>CAPA ENCERRAMENTO</vt:lpstr>
      <vt:lpstr>1_Personalizar design</vt:lpstr>
      <vt:lpstr>Obtenção de insights dos dados do Portal da Transparência através EDA</vt:lpstr>
      <vt:lpstr>Contextualização</vt:lpstr>
      <vt:lpstr>Contextualização</vt:lpstr>
      <vt:lpstr>Contextualização</vt:lpstr>
      <vt:lpstr>Contextualização</vt:lpstr>
      <vt:lpstr>Problema proposto</vt:lpstr>
      <vt:lpstr>Definição do problema</vt:lpstr>
      <vt:lpstr>Objetivo</vt:lpstr>
      <vt:lpstr>Objetivo</vt:lpstr>
      <vt:lpstr>Metodologia</vt:lpstr>
      <vt:lpstr>Metodologia</vt:lpstr>
      <vt:lpstr>Coleta dos dados</vt:lpstr>
      <vt:lpstr>Coleta dos dados</vt:lpstr>
      <vt:lpstr>Coleta dos dados</vt:lpstr>
      <vt:lpstr>Coleta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Exemplo de título</vt:lpstr>
      <vt:lpstr>Apresentação dos resultados</vt:lpstr>
      <vt:lpstr>Apresentação dos resultados</vt:lpstr>
      <vt:lpstr>Apresentação dos resultados</vt:lpstr>
      <vt:lpstr>Apresentação dos resultados</vt:lpstr>
      <vt:lpstr>Trabalhos futuros</vt:lpstr>
      <vt:lpstr>Referências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Diligência Prévia com Grafo e Big Data</dc:title>
  <cp:lastModifiedBy>WILLIAM SANCHES LIMA</cp:lastModifiedBy>
  <cp:revision>27</cp:revision>
  <dcterms:modified xsi:type="dcterms:W3CDTF">2020-05-17T00:50:49Z</dcterms:modified>
</cp:coreProperties>
</file>