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  <p:sldMasterId id="2147483654" r:id="rId2"/>
    <p:sldMasterId id="2147483656" r:id="rId3"/>
    <p:sldMasterId id="2147483657" r:id="rId4"/>
  </p:sldMasterIdLst>
  <p:notesMasterIdLst>
    <p:notesMasterId r:id="rId44"/>
  </p:notesMasterIdLst>
  <p:sldIdLst>
    <p:sldId id="256" r:id="rId5"/>
    <p:sldId id="296" r:id="rId6"/>
    <p:sldId id="295" r:id="rId7"/>
    <p:sldId id="258" r:id="rId8"/>
    <p:sldId id="257" r:id="rId9"/>
    <p:sldId id="291" r:id="rId10"/>
    <p:sldId id="269" r:id="rId11"/>
    <p:sldId id="259" r:id="rId12"/>
    <p:sldId id="278" r:id="rId13"/>
    <p:sldId id="271" r:id="rId14"/>
    <p:sldId id="293" r:id="rId15"/>
    <p:sldId id="272" r:id="rId16"/>
    <p:sldId id="305" r:id="rId17"/>
    <p:sldId id="306" r:id="rId18"/>
    <p:sldId id="311" r:id="rId19"/>
    <p:sldId id="310" r:id="rId20"/>
    <p:sldId id="313" r:id="rId21"/>
    <p:sldId id="316" r:id="rId22"/>
    <p:sldId id="318" r:id="rId23"/>
    <p:sldId id="279" r:id="rId24"/>
    <p:sldId id="324" r:id="rId25"/>
    <p:sldId id="325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26" r:id="rId34"/>
    <p:sldId id="338" r:id="rId35"/>
    <p:sldId id="339" r:id="rId36"/>
    <p:sldId id="340" r:id="rId37"/>
    <p:sldId id="341" r:id="rId38"/>
    <p:sldId id="342" r:id="rId39"/>
    <p:sldId id="280" r:id="rId40"/>
    <p:sldId id="288" r:id="rId41"/>
    <p:sldId id="348" r:id="rId42"/>
    <p:sldId id="268" r:id="rId4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00">
          <p15:clr>
            <a:srgbClr val="000000"/>
          </p15:clr>
        </p15:guide>
        <p15:guide id="2" orient="horz" pos="3825">
          <p15:clr>
            <a:srgbClr val="000000"/>
          </p15:clr>
        </p15:guide>
        <p15:guide id="3" pos="7262">
          <p15:clr>
            <a:srgbClr val="000000"/>
          </p15:clr>
        </p15:guide>
        <p15:guide id="4" pos="425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8" y="168"/>
      </p:cViewPr>
      <p:guideLst>
        <p:guide orient="horz" pos="500"/>
        <p:guide orient="horz" pos="3825"/>
        <p:guide pos="7262"/>
        <p:guide pos="4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0100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52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93a7f5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e93a7f5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1694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93a7f5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e93a7f5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9641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e93a7f5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3e93a7f5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3471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93a7f5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e93a7f5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3023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93a7f5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e93a7f5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74186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93a7f5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e93a7f5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56131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93a7f5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e93a7f5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6831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93a7f5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e93a7f5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21039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93a7f5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e93a7f5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95414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93a7f5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e93a7f5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6055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e93a7f5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3e93a7f5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79894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e93a7f5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3e93a7f5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44011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93a7f5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e93a7f5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79309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93a7f5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e93a7f5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63637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93a7f5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e93a7f5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8466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93a7f5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e93a7f5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38614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93a7f5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e93a7f5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052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93a7f5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e93a7f5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99997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93a7f5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e93a7f5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42633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93a7f5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e93a7f5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30796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93a7f5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e93a7f5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5608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e93a7f56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3e93a7f56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18233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93a7f5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e93a7f5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97391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93a7f5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e93a7f5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8235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93a7f5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e93a7f5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89513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93a7f5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e93a7f5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941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93a7f5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e93a7f5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1869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93a7f5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e93a7f5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8200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e93a7f5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3e93a7f5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71030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93a7f5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e93a7f5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75046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93a7f5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e93a7f5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98443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e93a7f561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3e93a7f561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1208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e93a7f56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3e93a7f56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5219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e93a7f5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3e93a7f5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8263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e93a7f56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3e93a7f56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5593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e93a7f5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3e93a7f5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5375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e93a7f56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3e93a7f56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9544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e93a7f5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3e93a7f5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5198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 txBox="1">
            <a:spLocks noGrp="1"/>
          </p:cNvSpPr>
          <p:nvPr>
            <p:ph type="ctrTitle"/>
          </p:nvPr>
        </p:nvSpPr>
        <p:spPr>
          <a:xfrm>
            <a:off x="576938" y="2362200"/>
            <a:ext cx="6141600" cy="11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sz="5000" b="1" i="0" u="none" strike="noStrike" cap="non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ubTitle" idx="1"/>
          </p:nvPr>
        </p:nvSpPr>
        <p:spPr>
          <a:xfrm>
            <a:off x="561698" y="3429000"/>
            <a:ext cx="61569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Pts val="2500"/>
              <a:buFont typeface="Arial"/>
              <a:buNone/>
              <a:defRPr sz="2500" b="0" i="0" u="none" strike="noStrike" cap="none">
                <a:solidFill>
                  <a:srgbClr val="00A1B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46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PARAÇÃO DE CAPÍTULOS">
  <p:cSld name="SEPARAÇÃO DE CAPÍTULO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ctrTitle"/>
          </p:nvPr>
        </p:nvSpPr>
        <p:spPr>
          <a:xfrm>
            <a:off x="576940" y="2232725"/>
            <a:ext cx="59094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sz="5000" b="1" i="0" u="none" strike="noStrike" cap="non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ENCERRAMENTO">
  <p:cSld name="CAPA ENCERRAMENTO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TÓPICOS" type="title">
  <p:cSld name="TITL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sz="5000" b="1" i="0" u="none" strike="noStrike" cap="non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1" name="Google Shape;121;p10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Char char="▪"/>
              <a:defRPr sz="3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9.png"/><Relationship Id="rId2" Type="http://schemas.openxmlformats.org/officeDocument/2006/relationships/theme" Target="../theme/theme2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4.png"/><Relationship Id="rId15" Type="http://schemas.openxmlformats.org/officeDocument/2006/relationships/image" Target="../media/image20.png"/><Relationship Id="rId10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17.png"/><Relationship Id="rId14" Type="http://schemas.openxmlformats.org/officeDocument/2006/relationships/image" Target="../media/image1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5.png"/><Relationship Id="rId3" Type="http://schemas.openxmlformats.org/officeDocument/2006/relationships/image" Target="../media/image21.png"/><Relationship Id="rId21" Type="http://schemas.openxmlformats.org/officeDocument/2006/relationships/image" Target="../media/image1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4.png"/><Relationship Id="rId2" Type="http://schemas.openxmlformats.org/officeDocument/2006/relationships/theme" Target="../theme/theme3.xml"/><Relationship Id="rId16" Type="http://schemas.openxmlformats.org/officeDocument/2006/relationships/image" Target="../media/image33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2.png"/><Relationship Id="rId10" Type="http://schemas.openxmlformats.org/officeDocument/2006/relationships/image" Target="../media/image28.png"/><Relationship Id="rId19" Type="http://schemas.openxmlformats.org/officeDocument/2006/relationships/image" Target="../media/image10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9.png"/><Relationship Id="rId22" Type="http://schemas.openxmlformats.org/officeDocument/2006/relationships/image" Target="../media/image3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6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33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7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3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32450" y="1901825"/>
            <a:ext cx="6559550" cy="30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972300" y="1082675"/>
            <a:ext cx="47244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83500" y="2124075"/>
            <a:ext cx="3308350" cy="3028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8166100" y="1577975"/>
            <a:ext cx="2343150" cy="2584450"/>
            <a:chOff x="8166100" y="1047750"/>
            <a:chExt cx="2343150" cy="2584450"/>
          </a:xfrm>
        </p:grpSpPr>
        <p:pic>
          <p:nvPicPr>
            <p:cNvPr id="12" name="Google Shape;12;p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166100" y="1593850"/>
              <a:ext cx="2343150" cy="203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1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78825" y="1047750"/>
              <a:ext cx="1917700" cy="2565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" name="Google Shape;14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651875" y="1958975"/>
            <a:ext cx="1371600" cy="20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385050" y="23717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188200" y="51720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1614150" y="49879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1334750" y="17049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956550" y="134937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1176000" y="5197475"/>
            <a:ext cx="31750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1055350" y="1349375"/>
            <a:ext cx="2413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346950" y="4791075"/>
            <a:ext cx="241300" cy="2413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57">
          <p15:clr>
            <a:srgbClr val="F26B43"/>
          </p15:clr>
        </p15:guide>
        <p15:guide id="2" pos="46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32450" y="1901825"/>
            <a:ext cx="6559550" cy="30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72300" y="1082675"/>
            <a:ext cx="47244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05700" y="2435225"/>
            <a:ext cx="3568700" cy="21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388350" y="1958975"/>
            <a:ext cx="180975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36000" y="2206625"/>
            <a:ext cx="577850" cy="57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242550" y="2219325"/>
            <a:ext cx="59055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683750" y="2536825"/>
            <a:ext cx="273050" cy="16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058150" y="3190875"/>
            <a:ext cx="8064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270750" y="18192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188200" y="51720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1417300" y="50323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1531600" y="21304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851650" y="190182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1499850" y="4670425"/>
            <a:ext cx="31750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1696700" y="2200275"/>
            <a:ext cx="2095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851650" y="5356225"/>
            <a:ext cx="241300" cy="2413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5822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0750" y="952500"/>
            <a:ext cx="9721850" cy="446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64700" y="2476500"/>
            <a:ext cx="19494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01750" y="2794000"/>
            <a:ext cx="252730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33450" y="863600"/>
            <a:ext cx="21399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652000" y="4476750"/>
            <a:ext cx="1962150" cy="13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155950" y="1543050"/>
            <a:ext cx="5791200" cy="427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013200" y="571500"/>
            <a:ext cx="4146551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187700" y="4311650"/>
            <a:ext cx="1568450" cy="149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934450" y="5099050"/>
            <a:ext cx="12065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128000" y="4127500"/>
            <a:ext cx="111125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9271000" y="117475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7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9226550" y="90805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676400" y="270510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7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625600" y="222250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7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060950" y="1511300"/>
            <a:ext cx="2171700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7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11544300" y="1797050"/>
            <a:ext cx="381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7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8832850" y="9906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7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11645900" y="1905000"/>
            <a:ext cx="2095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7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1758950" y="2355850"/>
            <a:ext cx="2413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7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10217150" y="4006850"/>
            <a:ext cx="647700" cy="9207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3600" y="4356100"/>
            <a:ext cx="2438400" cy="21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14050" y="2476500"/>
            <a:ext cx="1377950" cy="21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804650" y="841375"/>
            <a:ext cx="3873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245850" y="4864100"/>
            <a:ext cx="946150" cy="198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579100" y="5162550"/>
            <a:ext cx="1301750" cy="9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1334750" y="2851150"/>
            <a:ext cx="8572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883900" y="3143250"/>
            <a:ext cx="10160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496550" y="6153150"/>
            <a:ext cx="146685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1563350" y="1837870"/>
            <a:ext cx="69850" cy="6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0471150" y="635000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0496550" y="509905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591800" y="4984750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1449050" y="457200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1303000" y="185692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1506200" y="434340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0236200" y="6197600"/>
            <a:ext cx="190500" cy="190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parenciainternacional.org.br/ipc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reports/6e9c1b38-2246-4e98-ba9f-769ff90ca9b0/ReportSectioncce6031a88c5b4c5ddad?pbi_source=PowerPoint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7.png"/><Relationship Id="rId5" Type="http://schemas.openxmlformats.org/officeDocument/2006/relationships/hyperlink" Target="https://app.powerbi.com/reports/6e9c1b38-2246-4e98-ba9f-769ff90ca9b0/ReportSection44860274b0d6cb99b39c?pbi_source=PowerPoint" TargetMode="External"/><Relationship Id="rId4" Type="http://schemas.openxmlformats.org/officeDocument/2006/relationships/image" Target="../media/image10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reports/6e9c1b38-2246-4e98-ba9f-769ff90ca9b0/ReportSectione2e678e660b3b6fe138e?pbi_source=PowerPoint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9.png"/><Relationship Id="rId5" Type="http://schemas.openxmlformats.org/officeDocument/2006/relationships/hyperlink" Target="https://app.powerbi.com/reports/6e9c1b38-2246-4e98-ba9f-769ff90ca9b0/ReportSection?pbi_source=PowerPoint" TargetMode="External"/><Relationship Id="rId4" Type="http://schemas.openxmlformats.org/officeDocument/2006/relationships/image" Target="../media/image10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transparenciainternacional.org.br/ipc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>
            <a:spLocks noGrp="1"/>
          </p:cNvSpPr>
          <p:nvPr>
            <p:ph type="ctrTitle"/>
          </p:nvPr>
        </p:nvSpPr>
        <p:spPr>
          <a:xfrm>
            <a:off x="179059" y="1231591"/>
            <a:ext cx="6922177" cy="2654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sz="4400" dirty="0"/>
              <a:t>Obtenção de insights dos dados do Portal da Transparência através EDA</a:t>
            </a:r>
            <a:endParaRPr sz="4400" dirty="0"/>
          </a:p>
        </p:txBody>
      </p:sp>
      <p:sp>
        <p:nvSpPr>
          <p:cNvPr id="127" name="Google Shape;127;p11"/>
          <p:cNvSpPr txBox="1">
            <a:spLocks noGrp="1"/>
          </p:cNvSpPr>
          <p:nvPr>
            <p:ph type="subTitle" idx="1"/>
          </p:nvPr>
        </p:nvSpPr>
        <p:spPr>
          <a:xfrm>
            <a:off x="179059" y="3699584"/>
            <a:ext cx="61569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2500"/>
              <a:buFont typeface="Arial"/>
              <a:buNone/>
            </a:pPr>
            <a:r>
              <a:rPr lang="pt-BR" dirty="0" smtClean="0"/>
              <a:t>William Sanches</a:t>
            </a:r>
            <a:endParaRPr sz="2500" b="0" i="0" u="none" strike="noStrike" cap="none" dirty="0">
              <a:solidFill>
                <a:srgbClr val="00A1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1"/>
          <p:cNvSpPr/>
          <p:nvPr/>
        </p:nvSpPr>
        <p:spPr>
          <a:xfrm>
            <a:off x="14095988" y="2133496"/>
            <a:ext cx="3580200" cy="103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CAPA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 dirty="0" smtClean="0"/>
              <a:t>Coleta dos dados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 dirty="0" smtClean="0"/>
              <a:t>API do Portal da </a:t>
            </a:r>
            <a:r>
              <a:rPr lang="en-US" dirty="0" err="1" smtClean="0"/>
              <a:t>Transparência</a:t>
            </a:r>
            <a:endParaRPr dirty="0"/>
          </a:p>
        </p:txBody>
      </p:sp>
      <p:sp>
        <p:nvSpPr>
          <p:cNvPr id="163" name="Google Shape;163;p15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500" y="2195632"/>
            <a:ext cx="8864484" cy="3885692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115877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/>
              <a:t>Coleta dos dados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 dirty="0" smtClean="0"/>
              <a:t>Python 3.8.2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endParaRPr lang="en-US" dirty="0" smtClean="0"/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 dirty="0" err="1" smtClean="0"/>
              <a:t>Biblioteca</a:t>
            </a:r>
            <a:r>
              <a:rPr lang="en-US" dirty="0" smtClean="0"/>
              <a:t> requests para as APIs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endParaRPr lang="en-US" dirty="0" smtClean="0"/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 dirty="0" err="1" smtClean="0"/>
              <a:t>MongoDB</a:t>
            </a:r>
            <a:r>
              <a:rPr lang="en-US" dirty="0" smtClean="0"/>
              <a:t> para </a:t>
            </a:r>
            <a:r>
              <a:rPr lang="en-US" dirty="0" err="1" smtClean="0"/>
              <a:t>persistência</a:t>
            </a:r>
            <a:r>
              <a:rPr lang="en-US" dirty="0" smtClean="0"/>
              <a:t> dos dados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endParaRPr lang="en-US" dirty="0" smtClean="0"/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 dirty="0" err="1" smtClean="0"/>
              <a:t>Biblioteca</a:t>
            </a:r>
            <a:r>
              <a:rPr lang="en-US" dirty="0" smtClean="0"/>
              <a:t> </a:t>
            </a:r>
            <a:r>
              <a:rPr lang="en-US" dirty="0" err="1" smtClean="0"/>
              <a:t>pymongo</a:t>
            </a:r>
            <a:r>
              <a:rPr lang="en-US" dirty="0" smtClean="0"/>
              <a:t> para </a:t>
            </a:r>
            <a:r>
              <a:rPr lang="en-US" dirty="0" err="1" smtClean="0"/>
              <a:t>operações</a:t>
            </a:r>
            <a:r>
              <a:rPr lang="en-US" dirty="0" smtClean="0"/>
              <a:t> com o </a:t>
            </a:r>
            <a:r>
              <a:rPr lang="en-US" dirty="0" err="1" smtClean="0"/>
              <a:t>MongoDB</a:t>
            </a:r>
            <a:endParaRPr dirty="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3" name="Google Shape;163;p15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7271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ctrTitle"/>
          </p:nvPr>
        </p:nvSpPr>
        <p:spPr>
          <a:xfrm>
            <a:off x="559520" y="2231636"/>
            <a:ext cx="59094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 dirty="0" smtClean="0"/>
              <a:t>Processamento e tratamento dos dados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2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SEPARAR CAPÍTULO/ TÓPICO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360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44500">
              <a:spcBef>
                <a:spcPts val="0"/>
              </a:spcBef>
            </a:pPr>
            <a:r>
              <a:rPr lang="en-US" dirty="0" err="1" smtClean="0"/>
              <a:t>Utilizada</a:t>
            </a:r>
            <a:r>
              <a:rPr lang="en-US" dirty="0" smtClean="0"/>
              <a:t> </a:t>
            </a:r>
            <a:r>
              <a:rPr lang="en-US" dirty="0" err="1" smtClean="0"/>
              <a:t>biblioteca</a:t>
            </a:r>
            <a:r>
              <a:rPr lang="en-US" dirty="0"/>
              <a:t> </a:t>
            </a:r>
            <a:r>
              <a:rPr lang="en-US" dirty="0" err="1" smtClean="0"/>
              <a:t>flatten_json</a:t>
            </a:r>
            <a:r>
              <a:rPr lang="en-US" dirty="0" smtClean="0"/>
              <a:t> </a:t>
            </a:r>
            <a:r>
              <a:rPr lang="en-US" dirty="0" err="1" smtClean="0"/>
              <a:t>retornando</a:t>
            </a:r>
            <a:r>
              <a:rPr lang="en-US" dirty="0" smtClean="0"/>
              <a:t> um </a:t>
            </a:r>
            <a:r>
              <a:rPr lang="en-US" dirty="0" err="1" smtClean="0"/>
              <a:t>pandas.Dataframe</a:t>
            </a:r>
            <a:r>
              <a:rPr lang="en-US" dirty="0" smtClean="0"/>
              <a:t> “</a:t>
            </a:r>
            <a:r>
              <a:rPr lang="en-US" dirty="0" err="1" smtClean="0"/>
              <a:t>achatado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63" name="Google Shape;163;p15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80294" y="2838912"/>
            <a:ext cx="4419600" cy="1238250"/>
          </a:xfrm>
          <a:prstGeom prst="rect">
            <a:avLst/>
          </a:prstGeom>
        </p:spPr>
      </p:pic>
      <p:pic>
        <p:nvPicPr>
          <p:cNvPr id="6" name="Imagem 5"/>
          <p:cNvPicPr/>
          <p:nvPr/>
        </p:nvPicPr>
        <p:blipFill>
          <a:blip r:embed="rId4"/>
          <a:stretch>
            <a:fillRect/>
          </a:stretch>
        </p:blipFill>
        <p:spPr>
          <a:xfrm>
            <a:off x="1090740" y="4247659"/>
            <a:ext cx="4467225" cy="1266825"/>
          </a:xfrm>
          <a:prstGeom prst="rect">
            <a:avLst/>
          </a:prstGeom>
        </p:spPr>
      </p:pic>
      <p:sp>
        <p:nvSpPr>
          <p:cNvPr id="9" name="Google Shape;161;p15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1245818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/>
              <a:t>Processamento e tratamento dos dados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36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 dirty="0" err="1" smtClean="0"/>
              <a:t>df.shape</a:t>
            </a:r>
            <a:endParaRPr lang="en-US" dirty="0" smtClean="0"/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endParaRPr dirty="0"/>
          </a:p>
        </p:txBody>
      </p:sp>
      <p:sp>
        <p:nvSpPr>
          <p:cNvPr id="163" name="Google Shape;163;p15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6" name="Google Shape;161;p15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1245818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/>
              <a:t>Processamento e tratamento dos dados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946175" y="2372558"/>
            <a:ext cx="6506185" cy="3986316"/>
          </a:xfrm>
          <a:prstGeom prst="rect">
            <a:avLst/>
          </a:prstGeom>
        </p:spPr>
      </p:pic>
      <p:pic>
        <p:nvPicPr>
          <p:cNvPr id="7" name="Imagem 6"/>
          <p:cNvPicPr/>
          <p:nvPr/>
        </p:nvPicPr>
        <p:blipFill>
          <a:blip r:embed="rId4"/>
          <a:stretch>
            <a:fillRect/>
          </a:stretch>
        </p:blipFill>
        <p:spPr>
          <a:xfrm>
            <a:off x="2844927" y="1630934"/>
            <a:ext cx="11620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0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 dirty="0" err="1" smtClean="0"/>
              <a:t>df.shape</a:t>
            </a:r>
            <a:r>
              <a:rPr lang="en-US" dirty="0" smtClean="0"/>
              <a:t> =&gt; (15357, 61)</a:t>
            </a: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endParaRPr dirty="0"/>
          </a:p>
        </p:txBody>
      </p:sp>
      <p:sp>
        <p:nvSpPr>
          <p:cNvPr id="163" name="Google Shape;163;p15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6" name="Google Shape;161;p15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1245818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/>
              <a:t>Processamento e tratamento dos dados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m 6"/>
          <p:cNvPicPr/>
          <p:nvPr/>
        </p:nvPicPr>
        <p:blipFill>
          <a:blip r:embed="rId3"/>
          <a:stretch>
            <a:fillRect/>
          </a:stretch>
        </p:blipFill>
        <p:spPr>
          <a:xfrm>
            <a:off x="979058" y="2135187"/>
            <a:ext cx="6607943" cy="443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7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44500">
              <a:spcBef>
                <a:spcPts val="0"/>
              </a:spcBef>
            </a:pPr>
            <a:r>
              <a:rPr lang="pt-BR" dirty="0" err="1"/>
              <a:t>df.pessoa_tipoCodigo.value_counts</a:t>
            </a:r>
            <a:r>
              <a:rPr lang="pt-BR" dirty="0"/>
              <a:t>()</a:t>
            </a:r>
            <a:endParaRPr dirty="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endParaRPr lang="pt-BR" dirty="0" smtClean="0"/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pt-BR" dirty="0" smtClean="0"/>
              <a:t>Identificados 10 nulos</a:t>
            </a:r>
            <a:endParaRPr dirty="0"/>
          </a:p>
        </p:txBody>
      </p:sp>
      <p:sp>
        <p:nvSpPr>
          <p:cNvPr id="163" name="Google Shape;163;p15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6" name="Google Shape;161;p15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1245818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/>
              <a:t>Processamento e tratamento dos dados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994465" y="2179892"/>
            <a:ext cx="3126375" cy="1018593"/>
          </a:xfrm>
          <a:prstGeom prst="rect">
            <a:avLst/>
          </a:prstGeom>
        </p:spPr>
      </p:pic>
      <p:pic>
        <p:nvPicPr>
          <p:cNvPr id="7" name="Imagem 6"/>
          <p:cNvPicPr/>
          <p:nvPr/>
        </p:nvPicPr>
        <p:blipFill>
          <a:blip r:embed="rId4"/>
          <a:stretch>
            <a:fillRect/>
          </a:stretch>
        </p:blipFill>
        <p:spPr>
          <a:xfrm>
            <a:off x="994465" y="4212890"/>
            <a:ext cx="5212080" cy="685800"/>
          </a:xfrm>
          <a:prstGeom prst="rect">
            <a:avLst/>
          </a:prstGeom>
        </p:spPr>
      </p:pic>
      <p:pic>
        <p:nvPicPr>
          <p:cNvPr id="8" name="Imagem 7"/>
          <p:cNvPicPr/>
          <p:nvPr/>
        </p:nvPicPr>
        <p:blipFill>
          <a:blip r:embed="rId5"/>
          <a:stretch>
            <a:fillRect/>
          </a:stretch>
        </p:blipFill>
        <p:spPr>
          <a:xfrm>
            <a:off x="996640" y="5004435"/>
            <a:ext cx="31242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44500">
              <a:spcBef>
                <a:spcPts val="0"/>
              </a:spcBef>
            </a:pPr>
            <a:r>
              <a:rPr lang="pt-BR" dirty="0" err="1"/>
              <a:t>df.pessoa_municipio_uf_sigla.value_counts</a:t>
            </a:r>
            <a:r>
              <a:rPr lang="pt-BR" dirty="0"/>
              <a:t>()</a:t>
            </a:r>
            <a:endParaRPr dirty="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3" name="Google Shape;163;p15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6" name="Google Shape;161;p15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1245818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/>
              <a:t>Processamento e tratamento dos dados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80769" y="2098548"/>
            <a:ext cx="4043727" cy="4149852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071625" y="5632704"/>
            <a:ext cx="885191" cy="164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de seta reta 3"/>
          <p:cNvCxnSpPr/>
          <p:nvPr/>
        </p:nvCxnSpPr>
        <p:spPr>
          <a:xfrm flipH="1">
            <a:off x="1984248" y="5184648"/>
            <a:ext cx="1280160" cy="53035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/>
          <p:nvPr/>
        </p:nvPicPr>
        <p:blipFill>
          <a:blip r:embed="rId4"/>
          <a:stretch>
            <a:fillRect/>
          </a:stretch>
        </p:blipFill>
        <p:spPr>
          <a:xfrm>
            <a:off x="5298232" y="2937002"/>
            <a:ext cx="2795905" cy="3445510"/>
          </a:xfrm>
          <a:prstGeom prst="rect">
            <a:avLst/>
          </a:prstGeom>
        </p:spPr>
      </p:pic>
      <p:pic>
        <p:nvPicPr>
          <p:cNvPr id="11" name="Imagem 10"/>
          <p:cNvPicPr/>
          <p:nvPr/>
        </p:nvPicPr>
        <p:blipFill>
          <a:blip r:embed="rId5"/>
          <a:stretch>
            <a:fillRect/>
          </a:stretch>
        </p:blipFill>
        <p:spPr>
          <a:xfrm>
            <a:off x="5298232" y="2107628"/>
            <a:ext cx="5212080" cy="75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0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44500">
              <a:spcBef>
                <a:spcPts val="0"/>
              </a:spcBef>
            </a:pPr>
            <a:r>
              <a:rPr lang="pt-BR" dirty="0" err="1"/>
              <a:t>df.orgaoSancionador_siglaUf.value_counts</a:t>
            </a:r>
            <a:r>
              <a:rPr lang="pt-BR" dirty="0"/>
              <a:t>()</a:t>
            </a:r>
            <a:endParaRPr dirty="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3" name="Google Shape;163;p15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6" name="Google Shape;161;p15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1245818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/>
              <a:t>Processamento e tratamento dos dados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1103376" y="2167255"/>
            <a:ext cx="2560320" cy="389509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103376" y="3063240"/>
            <a:ext cx="885191" cy="164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/>
          <p:cNvCxnSpPr/>
          <p:nvPr/>
        </p:nvCxnSpPr>
        <p:spPr>
          <a:xfrm flipH="1">
            <a:off x="2015999" y="2615184"/>
            <a:ext cx="1280160" cy="53035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1103376" y="5565648"/>
            <a:ext cx="885191" cy="268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 flipH="1">
            <a:off x="2015999" y="5117592"/>
            <a:ext cx="1280160" cy="53035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/>
          <p:cNvPicPr/>
          <p:nvPr/>
        </p:nvPicPr>
        <p:blipFill>
          <a:blip r:embed="rId4"/>
          <a:stretch>
            <a:fillRect/>
          </a:stretch>
        </p:blipFill>
        <p:spPr>
          <a:xfrm>
            <a:off x="3767979" y="2176526"/>
            <a:ext cx="5212080" cy="969010"/>
          </a:xfrm>
          <a:prstGeom prst="rect">
            <a:avLst/>
          </a:prstGeom>
        </p:spPr>
      </p:pic>
      <p:pic>
        <p:nvPicPr>
          <p:cNvPr id="12" name="Imagem 11"/>
          <p:cNvPicPr/>
          <p:nvPr/>
        </p:nvPicPr>
        <p:blipFill>
          <a:blip r:embed="rId5"/>
          <a:stretch>
            <a:fillRect/>
          </a:stretch>
        </p:blipFill>
        <p:spPr>
          <a:xfrm>
            <a:off x="5094510" y="3252216"/>
            <a:ext cx="2394589" cy="339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2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44500">
              <a:spcBef>
                <a:spcPts val="0"/>
              </a:spcBef>
            </a:pPr>
            <a:r>
              <a:rPr lang="pt-BR" dirty="0" err="1" smtClean="0"/>
              <a:t>Tranformação</a:t>
            </a:r>
            <a:r>
              <a:rPr lang="pt-BR" dirty="0" smtClean="0"/>
              <a:t> </a:t>
            </a:r>
            <a:r>
              <a:rPr lang="pt-BR" dirty="0"/>
              <a:t>das séries </a:t>
            </a:r>
            <a:r>
              <a:rPr lang="pt-BR" dirty="0" err="1" smtClean="0"/>
              <a:t>dataInicioSancao</a:t>
            </a:r>
            <a:r>
              <a:rPr lang="pt-BR" dirty="0" smtClean="0"/>
              <a:t> </a:t>
            </a:r>
            <a:r>
              <a:rPr lang="pt-BR" dirty="0"/>
              <a:t>e </a:t>
            </a:r>
            <a:r>
              <a:rPr lang="pt-BR" dirty="0" err="1" smtClean="0"/>
              <a:t>dataFimSancao</a:t>
            </a:r>
            <a:r>
              <a:rPr lang="pt-BR" dirty="0" smtClean="0"/>
              <a:t> (</a:t>
            </a:r>
            <a:r>
              <a:rPr lang="pt-BR" dirty="0" err="1" smtClean="0"/>
              <a:t>string</a:t>
            </a:r>
            <a:r>
              <a:rPr lang="pt-BR" dirty="0" smtClean="0"/>
              <a:t> =&gt; </a:t>
            </a:r>
            <a:r>
              <a:rPr lang="pt-BR" dirty="0" err="1" smtClean="0"/>
              <a:t>dateTime</a:t>
            </a:r>
            <a:r>
              <a:rPr lang="pt-BR" dirty="0" smtClean="0"/>
              <a:t>)</a:t>
            </a:r>
            <a:endParaRPr dirty="0"/>
          </a:p>
        </p:txBody>
      </p:sp>
      <p:sp>
        <p:nvSpPr>
          <p:cNvPr id="163" name="Google Shape;163;p15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6" name="Google Shape;161;p15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1245818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/>
              <a:t>Processamento e tratamento dos dados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66799" y="2683764"/>
            <a:ext cx="8429191" cy="214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4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ctrTitle"/>
          </p:nvPr>
        </p:nvSpPr>
        <p:spPr>
          <a:xfrm>
            <a:off x="559520" y="2231636"/>
            <a:ext cx="59094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/>
              <a:t>Contextualização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2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SEPARAR CAPÍTULO/ TÓPICO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0079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ctrTitle"/>
          </p:nvPr>
        </p:nvSpPr>
        <p:spPr>
          <a:xfrm>
            <a:off x="559520" y="2231636"/>
            <a:ext cx="59094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 dirty="0" smtClean="0"/>
              <a:t>Análise e exploração dos dados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2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SEPARAR CAPÍTULO/ TÓPICO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754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44500">
              <a:spcBef>
                <a:spcPts val="0"/>
              </a:spcBef>
            </a:pPr>
            <a:r>
              <a:rPr lang="pt-BR" dirty="0" smtClean="0"/>
              <a:t>Série </a:t>
            </a:r>
            <a:r>
              <a:rPr lang="pt-BR" dirty="0"/>
              <a:t>“</a:t>
            </a:r>
            <a:r>
              <a:rPr lang="pt-BR" dirty="0" err="1"/>
              <a:t>pessoa_tipoCodigo</a:t>
            </a:r>
            <a:r>
              <a:rPr lang="pt-BR" dirty="0" smtClean="0"/>
              <a:t>” </a:t>
            </a:r>
            <a:endParaRPr lang="pt-BR" dirty="0"/>
          </a:p>
        </p:txBody>
      </p:sp>
      <p:sp>
        <p:nvSpPr>
          <p:cNvPr id="163" name="Google Shape;163;p15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6" name="Google Shape;161;p15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1245818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/>
              <a:t>Análise e exploração dos </a:t>
            </a:r>
            <a:r>
              <a:rPr lang="pt-BR" dirty="0" smtClean="0"/>
              <a:t>dados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Imagem 9"/>
          <p:cNvPicPr/>
          <p:nvPr/>
        </p:nvPicPr>
        <p:blipFill>
          <a:blip r:embed="rId3"/>
          <a:stretch>
            <a:fillRect/>
          </a:stretch>
        </p:blipFill>
        <p:spPr>
          <a:xfrm>
            <a:off x="1045083" y="2134737"/>
            <a:ext cx="4286250" cy="914400"/>
          </a:xfrm>
          <a:prstGeom prst="rect">
            <a:avLst/>
          </a:prstGeom>
        </p:spPr>
      </p:pic>
      <p:pic>
        <p:nvPicPr>
          <p:cNvPr id="11" name="Imagem 10"/>
          <p:cNvPicPr/>
          <p:nvPr/>
        </p:nvPicPr>
        <p:blipFill>
          <a:blip r:embed="rId4"/>
          <a:stretch>
            <a:fillRect/>
          </a:stretch>
        </p:blipFill>
        <p:spPr>
          <a:xfrm>
            <a:off x="1045083" y="3135513"/>
            <a:ext cx="30003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7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44500">
              <a:spcBef>
                <a:spcPts val="0"/>
              </a:spcBef>
            </a:pPr>
            <a:r>
              <a:rPr lang="pt-BR" dirty="0" smtClean="0"/>
              <a:t>Série </a:t>
            </a:r>
            <a:r>
              <a:rPr lang="pt-BR" dirty="0"/>
              <a:t>“pessoa_tipoPessoa</a:t>
            </a:r>
            <a:r>
              <a:rPr lang="pt-BR" dirty="0" smtClean="0"/>
              <a:t>”</a:t>
            </a:r>
            <a:endParaRPr dirty="0"/>
          </a:p>
        </p:txBody>
      </p:sp>
      <p:sp>
        <p:nvSpPr>
          <p:cNvPr id="163" name="Google Shape;163;p15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6" name="Google Shape;161;p15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1245818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/>
              <a:t>Análise e exploração dos </a:t>
            </a:r>
            <a:r>
              <a:rPr lang="pt-BR" dirty="0" smtClean="0"/>
              <a:t>dados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807134" y="2397135"/>
            <a:ext cx="5163526" cy="717935"/>
          </a:xfrm>
          <a:prstGeom prst="rect">
            <a:avLst/>
          </a:prstGeom>
        </p:spPr>
      </p:pic>
      <p:pic>
        <p:nvPicPr>
          <p:cNvPr id="7" name="Imagem 6"/>
          <p:cNvPicPr/>
          <p:nvPr/>
        </p:nvPicPr>
        <p:blipFill>
          <a:blip r:embed="rId4"/>
          <a:stretch>
            <a:fillRect/>
          </a:stretch>
        </p:blipFill>
        <p:spPr>
          <a:xfrm>
            <a:off x="807133" y="3313017"/>
            <a:ext cx="5163526" cy="1747379"/>
          </a:xfrm>
          <a:prstGeom prst="rect">
            <a:avLst/>
          </a:prstGeom>
        </p:spPr>
      </p:pic>
      <p:pic>
        <p:nvPicPr>
          <p:cNvPr id="8" name="Imagem 7"/>
          <p:cNvPicPr/>
          <p:nvPr/>
        </p:nvPicPr>
        <p:blipFill>
          <a:blip r:embed="rId5"/>
          <a:stretch>
            <a:fillRect/>
          </a:stretch>
        </p:blipFill>
        <p:spPr>
          <a:xfrm>
            <a:off x="6195461" y="2461690"/>
            <a:ext cx="5163526" cy="588823"/>
          </a:xfrm>
          <a:prstGeom prst="rect">
            <a:avLst/>
          </a:prstGeom>
        </p:spPr>
      </p:pic>
      <p:pic>
        <p:nvPicPr>
          <p:cNvPr id="10" name="Imagem 9"/>
          <p:cNvPicPr/>
          <p:nvPr/>
        </p:nvPicPr>
        <p:blipFill>
          <a:blip r:embed="rId6"/>
          <a:stretch>
            <a:fillRect/>
          </a:stretch>
        </p:blipFill>
        <p:spPr>
          <a:xfrm>
            <a:off x="6195461" y="3172293"/>
            <a:ext cx="523938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44500">
              <a:spcBef>
                <a:spcPts val="0"/>
              </a:spcBef>
            </a:pPr>
            <a:r>
              <a:rPr lang="pt-BR" dirty="0"/>
              <a:t>Série “</a:t>
            </a:r>
            <a:r>
              <a:rPr lang="pt-BR" dirty="0" err="1"/>
              <a:t>pessoa_municipio_uf_sigla</a:t>
            </a:r>
            <a:r>
              <a:rPr lang="pt-BR" dirty="0"/>
              <a:t>”</a:t>
            </a:r>
            <a:endParaRPr dirty="0"/>
          </a:p>
        </p:txBody>
      </p:sp>
      <p:sp>
        <p:nvSpPr>
          <p:cNvPr id="163" name="Google Shape;163;p15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6" name="Google Shape;161;p15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1245818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/>
              <a:t>Análise e exploração dos </a:t>
            </a:r>
            <a:r>
              <a:rPr lang="pt-BR" dirty="0" smtClean="0"/>
              <a:t>dados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48512" y="2167191"/>
            <a:ext cx="5212080" cy="621665"/>
          </a:xfrm>
          <a:prstGeom prst="rect">
            <a:avLst/>
          </a:prstGeom>
        </p:spPr>
      </p:pic>
      <p:pic>
        <p:nvPicPr>
          <p:cNvPr id="7" name="Imagem 6"/>
          <p:cNvPicPr/>
          <p:nvPr/>
        </p:nvPicPr>
        <p:blipFill>
          <a:blip r:embed="rId4"/>
          <a:stretch>
            <a:fillRect/>
          </a:stretch>
        </p:blipFill>
        <p:spPr>
          <a:xfrm>
            <a:off x="1048512" y="2894107"/>
            <a:ext cx="2755392" cy="377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48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44500">
              <a:spcBef>
                <a:spcPts val="0"/>
              </a:spcBef>
            </a:pPr>
            <a:r>
              <a:rPr lang="pt-BR" dirty="0"/>
              <a:t>Série “</a:t>
            </a:r>
            <a:r>
              <a:rPr lang="pt-BR" dirty="0" err="1"/>
              <a:t>pessoa_cnae_secao</a:t>
            </a:r>
            <a:r>
              <a:rPr lang="pt-BR" dirty="0"/>
              <a:t>”</a:t>
            </a:r>
            <a:endParaRPr dirty="0"/>
          </a:p>
        </p:txBody>
      </p:sp>
      <p:sp>
        <p:nvSpPr>
          <p:cNvPr id="163" name="Google Shape;163;p15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6" name="Google Shape;161;p15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1245818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/>
              <a:t>Análise e exploração dos </a:t>
            </a:r>
            <a:r>
              <a:rPr lang="pt-BR" dirty="0" smtClean="0"/>
              <a:t>dados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993330" y="2397823"/>
            <a:ext cx="4572635" cy="581025"/>
          </a:xfrm>
          <a:prstGeom prst="rect">
            <a:avLst/>
          </a:prstGeom>
        </p:spPr>
      </p:pic>
      <p:pic>
        <p:nvPicPr>
          <p:cNvPr id="7" name="Imagem 6"/>
          <p:cNvPicPr/>
          <p:nvPr/>
        </p:nvPicPr>
        <p:blipFill>
          <a:blip r:embed="rId4"/>
          <a:stretch>
            <a:fillRect/>
          </a:stretch>
        </p:blipFill>
        <p:spPr>
          <a:xfrm>
            <a:off x="1009918" y="3100419"/>
            <a:ext cx="4572000" cy="3026410"/>
          </a:xfrm>
          <a:prstGeom prst="rect">
            <a:avLst/>
          </a:prstGeom>
        </p:spPr>
      </p:pic>
      <p:pic>
        <p:nvPicPr>
          <p:cNvPr id="8" name="Imagem 7"/>
          <p:cNvPicPr/>
          <p:nvPr/>
        </p:nvPicPr>
        <p:blipFill>
          <a:blip r:embed="rId5"/>
          <a:stretch>
            <a:fillRect/>
          </a:stretch>
        </p:blipFill>
        <p:spPr>
          <a:xfrm>
            <a:off x="5678661" y="2397822"/>
            <a:ext cx="5390171" cy="372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9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44500">
              <a:spcBef>
                <a:spcPts val="0"/>
              </a:spcBef>
            </a:pPr>
            <a:r>
              <a:rPr lang="pt-BR" dirty="0"/>
              <a:t>Série “</a:t>
            </a:r>
            <a:r>
              <a:rPr lang="pt-BR" dirty="0" err="1"/>
              <a:t>orgaoSancionador_siglaUf</a:t>
            </a:r>
            <a:r>
              <a:rPr lang="pt-BR" dirty="0"/>
              <a:t>”</a:t>
            </a:r>
            <a:endParaRPr dirty="0"/>
          </a:p>
        </p:txBody>
      </p:sp>
      <p:sp>
        <p:nvSpPr>
          <p:cNvPr id="163" name="Google Shape;163;p15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6" name="Google Shape;161;p15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1245818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/>
              <a:t>Análise e exploração dos </a:t>
            </a:r>
            <a:r>
              <a:rPr lang="pt-BR" dirty="0" smtClean="0"/>
              <a:t>dados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48512" y="2066544"/>
            <a:ext cx="5212080" cy="640080"/>
          </a:xfrm>
          <a:prstGeom prst="rect">
            <a:avLst/>
          </a:prstGeom>
        </p:spPr>
      </p:pic>
      <p:pic>
        <p:nvPicPr>
          <p:cNvPr id="7" name="Imagem 6"/>
          <p:cNvPicPr/>
          <p:nvPr/>
        </p:nvPicPr>
        <p:blipFill>
          <a:blip r:embed="rId4"/>
          <a:stretch>
            <a:fillRect/>
          </a:stretch>
        </p:blipFill>
        <p:spPr>
          <a:xfrm>
            <a:off x="1048512" y="2785929"/>
            <a:ext cx="2330768" cy="338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8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44500">
              <a:spcBef>
                <a:spcPts val="0"/>
              </a:spcBef>
            </a:pPr>
            <a:r>
              <a:rPr lang="pt-BR" dirty="0"/>
              <a:t>Série “</a:t>
            </a:r>
            <a:r>
              <a:rPr lang="pt-BR" dirty="0" err="1"/>
              <a:t>orgaoSancionador_poder</a:t>
            </a:r>
            <a:r>
              <a:rPr lang="pt-BR" dirty="0"/>
              <a:t>”</a:t>
            </a:r>
            <a:endParaRPr dirty="0"/>
          </a:p>
        </p:txBody>
      </p:sp>
      <p:sp>
        <p:nvSpPr>
          <p:cNvPr id="163" name="Google Shape;163;p15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6" name="Google Shape;161;p15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1245818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/>
              <a:t>Análise e exploração dos </a:t>
            </a:r>
            <a:r>
              <a:rPr lang="pt-BR" dirty="0" smtClean="0"/>
              <a:t>dados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22286" y="2219325"/>
            <a:ext cx="4953635" cy="590550"/>
          </a:xfrm>
          <a:prstGeom prst="rect">
            <a:avLst/>
          </a:prstGeom>
        </p:spPr>
      </p:pic>
      <p:pic>
        <p:nvPicPr>
          <p:cNvPr id="7" name="Imagem 6"/>
          <p:cNvPicPr/>
          <p:nvPr/>
        </p:nvPicPr>
        <p:blipFill>
          <a:blip r:embed="rId4"/>
          <a:stretch>
            <a:fillRect/>
          </a:stretch>
        </p:blipFill>
        <p:spPr>
          <a:xfrm>
            <a:off x="1022285" y="3053334"/>
            <a:ext cx="3981079" cy="177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3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44500">
              <a:spcBef>
                <a:spcPts val="0"/>
              </a:spcBef>
            </a:pPr>
            <a:r>
              <a:rPr lang="pt-BR" dirty="0"/>
              <a:t>Série “</a:t>
            </a:r>
            <a:r>
              <a:rPr lang="pt-BR" dirty="0" err="1"/>
              <a:t>dataInicioSancao</a:t>
            </a:r>
            <a:r>
              <a:rPr lang="pt-BR" dirty="0"/>
              <a:t>”</a:t>
            </a:r>
            <a:endParaRPr dirty="0"/>
          </a:p>
        </p:txBody>
      </p:sp>
      <p:sp>
        <p:nvSpPr>
          <p:cNvPr id="163" name="Google Shape;163;p15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6" name="Google Shape;161;p15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1245818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/>
              <a:t>Análise e exploração dos </a:t>
            </a:r>
            <a:r>
              <a:rPr lang="pt-BR" dirty="0" smtClean="0"/>
              <a:t>dados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984504" y="2144458"/>
            <a:ext cx="4754880" cy="721995"/>
          </a:xfrm>
          <a:prstGeom prst="rect">
            <a:avLst/>
          </a:prstGeom>
        </p:spPr>
      </p:pic>
      <p:pic>
        <p:nvPicPr>
          <p:cNvPr id="7" name="Imagem 6"/>
          <p:cNvPicPr/>
          <p:nvPr/>
        </p:nvPicPr>
        <p:blipFill>
          <a:blip r:embed="rId4"/>
          <a:stretch>
            <a:fillRect/>
          </a:stretch>
        </p:blipFill>
        <p:spPr>
          <a:xfrm>
            <a:off x="984504" y="3000050"/>
            <a:ext cx="4206240" cy="357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1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44500">
              <a:spcBef>
                <a:spcPts val="0"/>
              </a:spcBef>
            </a:pPr>
            <a:r>
              <a:rPr lang="pt-BR" dirty="0"/>
              <a:t>Série “</a:t>
            </a:r>
            <a:r>
              <a:rPr lang="pt-BR" dirty="0" err="1"/>
              <a:t>dataFimSancao</a:t>
            </a:r>
            <a:r>
              <a:rPr lang="pt-BR" dirty="0"/>
              <a:t>”</a:t>
            </a:r>
            <a:endParaRPr dirty="0"/>
          </a:p>
        </p:txBody>
      </p:sp>
      <p:sp>
        <p:nvSpPr>
          <p:cNvPr id="163" name="Google Shape;163;p15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6" name="Google Shape;161;p15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1245818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/>
              <a:t>Análise e exploração dos </a:t>
            </a:r>
            <a:r>
              <a:rPr lang="pt-BR" dirty="0" smtClean="0"/>
              <a:t>dados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21080" y="2084832"/>
            <a:ext cx="4754880" cy="822960"/>
          </a:xfrm>
          <a:prstGeom prst="rect">
            <a:avLst/>
          </a:prstGeom>
        </p:spPr>
      </p:pic>
      <p:pic>
        <p:nvPicPr>
          <p:cNvPr id="7" name="Imagem 6"/>
          <p:cNvPicPr/>
          <p:nvPr/>
        </p:nvPicPr>
        <p:blipFill>
          <a:blip r:embed="rId4"/>
          <a:stretch>
            <a:fillRect/>
          </a:stretch>
        </p:blipFill>
        <p:spPr>
          <a:xfrm>
            <a:off x="1021080" y="3000050"/>
            <a:ext cx="4206240" cy="3575050"/>
          </a:xfrm>
          <a:prstGeom prst="rect">
            <a:avLst/>
          </a:prstGeom>
        </p:spPr>
      </p:pic>
      <p:pic>
        <p:nvPicPr>
          <p:cNvPr id="9" name="Imagem 8"/>
          <p:cNvPicPr/>
          <p:nvPr/>
        </p:nvPicPr>
        <p:blipFill>
          <a:blip r:embed="rId5"/>
          <a:stretch>
            <a:fillRect/>
          </a:stretch>
        </p:blipFill>
        <p:spPr>
          <a:xfrm>
            <a:off x="5576745" y="3364992"/>
            <a:ext cx="4206240" cy="186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0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44500">
              <a:spcBef>
                <a:spcPts val="0"/>
              </a:spcBef>
            </a:pPr>
            <a:r>
              <a:rPr lang="pt-BR" dirty="0" smtClean="0"/>
              <a:t>Série “</a:t>
            </a:r>
            <a:r>
              <a:rPr lang="pt-BR" dirty="0" err="1" smtClean="0"/>
              <a:t>dataFimSancao</a:t>
            </a:r>
            <a:r>
              <a:rPr lang="pt-BR" dirty="0" smtClean="0"/>
              <a:t>”</a:t>
            </a:r>
            <a:endParaRPr dirty="0"/>
          </a:p>
        </p:txBody>
      </p:sp>
      <p:sp>
        <p:nvSpPr>
          <p:cNvPr id="163" name="Google Shape;163;p15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6" name="Google Shape;161;p15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1245818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/>
              <a:t>Análise e exploração dos </a:t>
            </a:r>
            <a:r>
              <a:rPr lang="pt-BR" dirty="0" smtClean="0"/>
              <a:t>dados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522510" y="2731678"/>
            <a:ext cx="5212080" cy="584835"/>
          </a:xfrm>
          <a:prstGeom prst="rect">
            <a:avLst/>
          </a:prstGeom>
        </p:spPr>
      </p:pic>
      <p:pic>
        <p:nvPicPr>
          <p:cNvPr id="7" name="Imagem 6"/>
          <p:cNvPicPr/>
          <p:nvPr/>
        </p:nvPicPr>
        <p:blipFill>
          <a:blip r:embed="rId4"/>
          <a:stretch>
            <a:fillRect/>
          </a:stretch>
        </p:blipFill>
        <p:spPr>
          <a:xfrm>
            <a:off x="5918422" y="2028732"/>
            <a:ext cx="2466975" cy="1990725"/>
          </a:xfrm>
          <a:prstGeom prst="rect">
            <a:avLst/>
          </a:prstGeom>
        </p:spPr>
      </p:pic>
      <p:pic>
        <p:nvPicPr>
          <p:cNvPr id="8" name="Imagem 7"/>
          <p:cNvPicPr/>
          <p:nvPr/>
        </p:nvPicPr>
        <p:blipFill>
          <a:blip r:embed="rId5"/>
          <a:stretch>
            <a:fillRect/>
          </a:stretch>
        </p:blipFill>
        <p:spPr>
          <a:xfrm>
            <a:off x="522510" y="4803458"/>
            <a:ext cx="5212080" cy="1051560"/>
          </a:xfrm>
          <a:prstGeom prst="rect">
            <a:avLst/>
          </a:prstGeom>
        </p:spPr>
      </p:pic>
      <p:pic>
        <p:nvPicPr>
          <p:cNvPr id="9" name="Imagem 8"/>
          <p:cNvPicPr/>
          <p:nvPr/>
        </p:nvPicPr>
        <p:blipFill>
          <a:blip r:embed="rId6"/>
          <a:stretch>
            <a:fillRect/>
          </a:stretch>
        </p:blipFill>
        <p:spPr>
          <a:xfrm>
            <a:off x="5918422" y="4410075"/>
            <a:ext cx="24384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55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 dirty="0" smtClean="0"/>
              <a:t>Contextualização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44500">
              <a:spcBef>
                <a:spcPts val="0"/>
              </a:spcBef>
            </a:pPr>
            <a:r>
              <a:rPr lang="pt-BR" dirty="0" smtClean="0"/>
              <a:t>Brasil vem caindo no IPC desde 2012</a:t>
            </a:r>
          </a:p>
          <a:p>
            <a:pPr marL="457200" lvl="0" indent="-444500">
              <a:spcBef>
                <a:spcPts val="0"/>
              </a:spcBef>
            </a:pPr>
            <a:endParaRPr lang="en-US" dirty="0"/>
          </a:p>
          <a:p>
            <a:pPr marL="457200" lvl="0" indent="-444500">
              <a:spcBef>
                <a:spcPts val="0"/>
              </a:spcBef>
            </a:pPr>
            <a:endParaRPr lang="pt-BR" dirty="0" smtClean="0"/>
          </a:p>
          <a:p>
            <a:pPr marL="457200" lvl="0" indent="-444500">
              <a:spcBef>
                <a:spcPts val="0"/>
              </a:spcBef>
            </a:pPr>
            <a:endParaRPr lang="pt-BR" sz="2000" dirty="0"/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endParaRPr lang="en-US" dirty="0" smtClean="0"/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endParaRPr lang="en-US" dirty="0"/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endParaRPr lang="en-US" dirty="0" smtClean="0"/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endParaRPr lang="en-US" dirty="0"/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endParaRPr lang="en-US" dirty="0" smtClean="0"/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endParaRPr dirty="0"/>
          </a:p>
        </p:txBody>
      </p:sp>
      <p:sp>
        <p:nvSpPr>
          <p:cNvPr id="144" name="Google Shape;144;p13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2" name="CaixaDeTexto 1"/>
          <p:cNvSpPr txBox="1"/>
          <p:nvPr/>
        </p:nvSpPr>
        <p:spPr>
          <a:xfrm>
            <a:off x="1023219" y="6227885"/>
            <a:ext cx="4009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hlinkClick r:id="rId3"/>
              </a:rPr>
              <a:t>https://transparenciainternacional.org.br/ipc</a:t>
            </a:r>
            <a:r>
              <a:rPr lang="pt-BR" sz="1100" dirty="0" smtClean="0">
                <a:hlinkClick r:id="rId3"/>
              </a:rPr>
              <a:t>/</a:t>
            </a:r>
            <a:r>
              <a:rPr lang="pt-BR" sz="1100" dirty="0" smtClean="0"/>
              <a:t> </a:t>
            </a:r>
            <a:endParaRPr lang="pt-BR" sz="11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245" y="2205481"/>
            <a:ext cx="7739116" cy="404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49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44500">
              <a:spcBef>
                <a:spcPts val="0"/>
              </a:spcBef>
            </a:pPr>
            <a:r>
              <a:rPr lang="pt-BR" dirty="0"/>
              <a:t>Série “</a:t>
            </a:r>
            <a:r>
              <a:rPr lang="pt-BR" dirty="0" err="1"/>
              <a:t>dataFimSancao</a:t>
            </a:r>
            <a:r>
              <a:rPr lang="pt-BR" dirty="0" smtClean="0"/>
              <a:t>”</a:t>
            </a:r>
            <a:endParaRPr lang="pt-BR" dirty="0"/>
          </a:p>
        </p:txBody>
      </p:sp>
      <p:sp>
        <p:nvSpPr>
          <p:cNvPr id="163" name="Google Shape;163;p15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6" name="Google Shape;161;p15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1245818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/>
              <a:t>Análise e exploração dos </a:t>
            </a:r>
            <a:r>
              <a:rPr lang="pt-BR" dirty="0" smtClean="0"/>
              <a:t>dados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85088" y="2190115"/>
            <a:ext cx="4206240" cy="357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88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44500">
              <a:spcBef>
                <a:spcPts val="0"/>
              </a:spcBef>
            </a:pPr>
            <a:r>
              <a:rPr lang="pt-BR" dirty="0" smtClean="0"/>
              <a:t>Prazos das sanções</a:t>
            </a:r>
            <a:endParaRPr lang="pt-BR" dirty="0"/>
          </a:p>
        </p:txBody>
      </p:sp>
      <p:sp>
        <p:nvSpPr>
          <p:cNvPr id="163" name="Google Shape;163;p15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6" name="Google Shape;161;p15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1245818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/>
              <a:t>Análise e exploração dos </a:t>
            </a:r>
            <a:r>
              <a:rPr lang="pt-BR" dirty="0" smtClean="0"/>
              <a:t>dados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60513" y="2216467"/>
            <a:ext cx="4200525" cy="962025"/>
          </a:xfrm>
          <a:prstGeom prst="rect">
            <a:avLst/>
          </a:prstGeom>
        </p:spPr>
      </p:pic>
      <p:pic>
        <p:nvPicPr>
          <p:cNvPr id="7" name="Imagem 6"/>
          <p:cNvPicPr/>
          <p:nvPr/>
        </p:nvPicPr>
        <p:blipFill>
          <a:blip r:embed="rId4"/>
          <a:stretch>
            <a:fillRect/>
          </a:stretch>
        </p:blipFill>
        <p:spPr>
          <a:xfrm>
            <a:off x="1060513" y="3330321"/>
            <a:ext cx="2571750" cy="173355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1084328" y="3953800"/>
            <a:ext cx="2420875" cy="164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 flipH="1">
            <a:off x="3514729" y="3510985"/>
            <a:ext cx="1280160" cy="53035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19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44500">
              <a:spcBef>
                <a:spcPts val="0"/>
              </a:spcBef>
            </a:pPr>
            <a:r>
              <a:rPr lang="pt-BR" dirty="0"/>
              <a:t>Prazos das sanções</a:t>
            </a:r>
          </a:p>
        </p:txBody>
      </p:sp>
      <p:sp>
        <p:nvSpPr>
          <p:cNvPr id="163" name="Google Shape;163;p15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6" name="Google Shape;161;p15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1245818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/>
              <a:t>Análise e exploração dos </a:t>
            </a:r>
            <a:r>
              <a:rPr lang="pt-BR" dirty="0" smtClean="0"/>
              <a:t>dados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90803" y="2104517"/>
            <a:ext cx="5212080" cy="2038985"/>
          </a:xfrm>
          <a:prstGeom prst="rect">
            <a:avLst/>
          </a:prstGeom>
        </p:spPr>
      </p:pic>
      <p:pic>
        <p:nvPicPr>
          <p:cNvPr id="7" name="Imagem 6"/>
          <p:cNvPicPr/>
          <p:nvPr/>
        </p:nvPicPr>
        <p:blipFill>
          <a:blip r:embed="rId4"/>
          <a:stretch>
            <a:fillRect/>
          </a:stretch>
        </p:blipFill>
        <p:spPr>
          <a:xfrm>
            <a:off x="1090803" y="4244086"/>
            <a:ext cx="2562225" cy="1743075"/>
          </a:xfrm>
          <a:prstGeom prst="rect">
            <a:avLst/>
          </a:prstGeom>
        </p:spPr>
      </p:pic>
      <p:pic>
        <p:nvPicPr>
          <p:cNvPr id="8" name="Imagem 7"/>
          <p:cNvPicPr/>
          <p:nvPr/>
        </p:nvPicPr>
        <p:blipFill>
          <a:blip r:embed="rId5"/>
          <a:stretch>
            <a:fillRect/>
          </a:stretch>
        </p:blipFill>
        <p:spPr>
          <a:xfrm>
            <a:off x="6517133" y="2104517"/>
            <a:ext cx="4658360" cy="895350"/>
          </a:xfrm>
          <a:prstGeom prst="rect">
            <a:avLst/>
          </a:prstGeom>
        </p:spPr>
      </p:pic>
      <p:pic>
        <p:nvPicPr>
          <p:cNvPr id="9" name="Imagem 8"/>
          <p:cNvPicPr/>
          <p:nvPr/>
        </p:nvPicPr>
        <p:blipFill>
          <a:blip r:embed="rId6"/>
          <a:stretch>
            <a:fillRect/>
          </a:stretch>
        </p:blipFill>
        <p:spPr>
          <a:xfrm>
            <a:off x="6517133" y="3078917"/>
            <a:ext cx="381000" cy="49530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6171471" y="4614357"/>
            <a:ext cx="3381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pt-BR" sz="18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oeficiente </a:t>
            </a:r>
            <a:r>
              <a:rPr lang="pt-BR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 </a:t>
            </a:r>
            <a:r>
              <a:rPr lang="pt-BR" sz="18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Variação</a:t>
            </a:r>
          </a:p>
          <a:p>
            <a:pPr algn="ctr"/>
            <a:r>
              <a:rPr lang="pt-BR" sz="3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pt-BR" sz="3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pt-BR" sz="3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endParaRPr lang="pt-BR" sz="3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Conector de seta reta 10"/>
          <p:cNvCxnSpPr/>
          <p:nvPr/>
        </p:nvCxnSpPr>
        <p:spPr>
          <a:xfrm flipH="1" flipV="1">
            <a:off x="6898133" y="3682810"/>
            <a:ext cx="707645" cy="931548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30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44500">
              <a:spcBef>
                <a:spcPts val="0"/>
              </a:spcBef>
            </a:pPr>
            <a:r>
              <a:rPr lang="pt-BR" dirty="0" smtClean="0"/>
              <a:t>Prazo das sanções por tipo de sanção</a:t>
            </a:r>
            <a:endParaRPr lang="pt-BR" dirty="0"/>
          </a:p>
        </p:txBody>
      </p:sp>
      <p:sp>
        <p:nvSpPr>
          <p:cNvPr id="163" name="Google Shape;163;p15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6" name="Google Shape;161;p15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1245818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/>
              <a:t>Análise e exploração dos </a:t>
            </a:r>
            <a:r>
              <a:rPr lang="pt-BR" dirty="0" smtClean="0"/>
              <a:t>dados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1156178" y="3164078"/>
            <a:ext cx="4389120" cy="1938020"/>
          </a:xfrm>
          <a:prstGeom prst="rect">
            <a:avLst/>
          </a:prstGeom>
        </p:spPr>
      </p:pic>
      <p:pic>
        <p:nvPicPr>
          <p:cNvPr id="7" name="Imagem 6"/>
          <p:cNvPicPr/>
          <p:nvPr/>
        </p:nvPicPr>
        <p:blipFill>
          <a:blip r:embed="rId4"/>
          <a:stretch>
            <a:fillRect/>
          </a:stretch>
        </p:blipFill>
        <p:spPr>
          <a:xfrm>
            <a:off x="5657088" y="2386838"/>
            <a:ext cx="438912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9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44500">
              <a:spcBef>
                <a:spcPts val="0"/>
              </a:spcBef>
            </a:pPr>
            <a:r>
              <a:rPr lang="pt-BR" dirty="0"/>
              <a:t>Prazo das sanções por </a:t>
            </a:r>
            <a:r>
              <a:rPr lang="pt-BR" dirty="0" smtClean="0"/>
              <a:t>estado</a:t>
            </a:r>
            <a:endParaRPr lang="pt-BR" dirty="0"/>
          </a:p>
        </p:txBody>
      </p:sp>
      <p:sp>
        <p:nvSpPr>
          <p:cNvPr id="163" name="Google Shape;163;p15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6" name="Google Shape;161;p15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1245818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/>
              <a:t>Análise e exploração dos </a:t>
            </a:r>
            <a:r>
              <a:rPr lang="pt-BR" dirty="0" smtClean="0"/>
              <a:t>dados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957072" y="2711259"/>
            <a:ext cx="4389120" cy="2770505"/>
          </a:xfrm>
          <a:prstGeom prst="rect">
            <a:avLst/>
          </a:prstGeom>
        </p:spPr>
      </p:pic>
      <p:pic>
        <p:nvPicPr>
          <p:cNvPr id="7" name="Imagem 6"/>
          <p:cNvPicPr/>
          <p:nvPr/>
        </p:nvPicPr>
        <p:blipFill>
          <a:blip r:embed="rId4"/>
          <a:stretch>
            <a:fillRect/>
          </a:stretch>
        </p:blipFill>
        <p:spPr>
          <a:xfrm>
            <a:off x="5583936" y="2231198"/>
            <a:ext cx="4389120" cy="373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49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44500">
              <a:spcBef>
                <a:spcPts val="0"/>
              </a:spcBef>
            </a:pPr>
            <a:r>
              <a:rPr lang="pt-BR" dirty="0" smtClean="0"/>
              <a:t>Análise de reincidência</a:t>
            </a:r>
            <a:endParaRPr lang="pt-BR" dirty="0"/>
          </a:p>
        </p:txBody>
      </p:sp>
      <p:sp>
        <p:nvSpPr>
          <p:cNvPr id="163" name="Google Shape;163;p15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6" name="Google Shape;161;p15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1245818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/>
              <a:t>Análise e exploração dos </a:t>
            </a:r>
            <a:r>
              <a:rPr lang="pt-BR" dirty="0" smtClean="0"/>
              <a:t>dados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979059" y="2217287"/>
            <a:ext cx="5212080" cy="749300"/>
          </a:xfrm>
          <a:prstGeom prst="rect">
            <a:avLst/>
          </a:prstGeom>
        </p:spPr>
      </p:pic>
      <p:pic>
        <p:nvPicPr>
          <p:cNvPr id="7" name="Imagem 6"/>
          <p:cNvPicPr/>
          <p:nvPr/>
        </p:nvPicPr>
        <p:blipFill>
          <a:blip r:embed="rId4"/>
          <a:stretch>
            <a:fillRect/>
          </a:stretch>
        </p:blipFill>
        <p:spPr>
          <a:xfrm>
            <a:off x="979059" y="3262774"/>
            <a:ext cx="1476375" cy="39052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181357" y="2996371"/>
            <a:ext cx="3826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Percentual de reincidência</a:t>
            </a:r>
          </a:p>
          <a:p>
            <a:pPr algn="ctr"/>
            <a:r>
              <a:rPr lang="pt-BR" sz="3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~16%</a:t>
            </a:r>
            <a:endParaRPr lang="pt-BR" sz="3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Conector de seta reta 8"/>
          <p:cNvCxnSpPr/>
          <p:nvPr/>
        </p:nvCxnSpPr>
        <p:spPr>
          <a:xfrm flipH="1" flipV="1">
            <a:off x="2593888" y="3466462"/>
            <a:ext cx="1722080" cy="99698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/>
          <p:cNvPicPr/>
          <p:nvPr/>
        </p:nvPicPr>
        <p:blipFill>
          <a:blip r:embed="rId5"/>
          <a:stretch>
            <a:fillRect/>
          </a:stretch>
        </p:blipFill>
        <p:spPr>
          <a:xfrm>
            <a:off x="979059" y="4812858"/>
            <a:ext cx="5760085" cy="519430"/>
          </a:xfrm>
          <a:prstGeom prst="rect">
            <a:avLst/>
          </a:prstGeom>
        </p:spPr>
      </p:pic>
      <p:pic>
        <p:nvPicPr>
          <p:cNvPr id="13" name="Imagem 12"/>
          <p:cNvPicPr/>
          <p:nvPr/>
        </p:nvPicPr>
        <p:blipFill>
          <a:blip r:embed="rId6"/>
          <a:stretch>
            <a:fillRect/>
          </a:stretch>
        </p:blipFill>
        <p:spPr>
          <a:xfrm>
            <a:off x="979059" y="3917094"/>
            <a:ext cx="5212080" cy="804545"/>
          </a:xfrm>
          <a:prstGeom prst="rect">
            <a:avLst/>
          </a:prstGeom>
        </p:spPr>
      </p:pic>
      <p:pic>
        <p:nvPicPr>
          <p:cNvPr id="14" name="Imagem 13"/>
          <p:cNvPicPr/>
          <p:nvPr/>
        </p:nvPicPr>
        <p:blipFill>
          <a:blip r:embed="rId7"/>
          <a:stretch>
            <a:fillRect/>
          </a:stretch>
        </p:blipFill>
        <p:spPr>
          <a:xfrm>
            <a:off x="979059" y="5407683"/>
            <a:ext cx="28956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5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ctrTitle"/>
          </p:nvPr>
        </p:nvSpPr>
        <p:spPr>
          <a:xfrm>
            <a:off x="559520" y="2231636"/>
            <a:ext cx="59094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 dirty="0" smtClean="0"/>
              <a:t>Apresentação dos resultados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2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SEPARAR CAPÍTULO/ TÓPICO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7172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/>
              <a:t>Apresentação dos resultados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58775" marR="0" lvl="0" indent="-142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63" name="Google Shape;163;p15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pic>
        <p:nvPicPr>
          <p:cNvPr id="5" name="Picture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438" y="986988"/>
            <a:ext cx="3957921" cy="5676699"/>
          </a:xfrm>
          <a:prstGeom prst="rect">
            <a:avLst/>
          </a:prstGeom>
          <a:noFill/>
        </p:spPr>
      </p:pic>
      <p:pic>
        <p:nvPicPr>
          <p:cNvPr id="6" name="Picture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0403" y="986988"/>
            <a:ext cx="3957920" cy="56766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140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/>
              <a:t>Apresentação dos resultados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58775" marR="0" lvl="0" indent="-142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63" name="Google Shape;163;p15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pic>
        <p:nvPicPr>
          <p:cNvPr id="5" name="Picture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600" y="986400"/>
            <a:ext cx="3958270" cy="5677200"/>
          </a:xfrm>
          <a:prstGeom prst="rect">
            <a:avLst/>
          </a:prstGeom>
          <a:noFill/>
        </p:spPr>
      </p:pic>
      <p:pic>
        <p:nvPicPr>
          <p:cNvPr id="6" name="Picture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0800" y="986400"/>
            <a:ext cx="3958270" cy="567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7856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/>
          <p:nvPr/>
        </p:nvSpPr>
        <p:spPr>
          <a:xfrm>
            <a:off x="14889194" y="473533"/>
            <a:ext cx="5469000" cy="157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DE ENCERRAMENTO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 dirty="0" smtClean="0"/>
              <a:t>Contextualização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endParaRPr lang="pt-BR" dirty="0" smtClean="0"/>
          </a:p>
          <a:p>
            <a:pPr marL="457200" lvl="0" indent="-444500">
              <a:spcBef>
                <a:spcPts val="0"/>
              </a:spcBef>
            </a:pPr>
            <a:endParaRPr lang="pt-BR" dirty="0" smtClean="0"/>
          </a:p>
          <a:p>
            <a:pPr marL="457200" lvl="0" indent="-444500">
              <a:spcBef>
                <a:spcPts val="0"/>
              </a:spcBef>
            </a:pPr>
            <a:endParaRPr lang="pt-BR" sz="2000" dirty="0"/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endParaRPr lang="en-US" dirty="0" smtClean="0"/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endParaRPr lang="en-US" dirty="0"/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endParaRPr lang="en-US" dirty="0" smtClean="0"/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endParaRPr lang="en-US" dirty="0"/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endParaRPr lang="en-US" dirty="0" smtClean="0"/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endParaRPr dirty="0"/>
          </a:p>
        </p:txBody>
      </p:sp>
      <p:sp>
        <p:nvSpPr>
          <p:cNvPr id="144" name="Google Shape;144;p13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672422" y="1639074"/>
            <a:ext cx="8994088" cy="4202724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568230" y="5783489"/>
            <a:ext cx="4009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hlinkClick r:id="rId4"/>
              </a:rPr>
              <a:t>https://transparenciainternacional.org.br/ipc</a:t>
            </a:r>
            <a:r>
              <a:rPr lang="pt-BR" sz="1100" dirty="0" smtClean="0">
                <a:hlinkClick r:id="rId4"/>
              </a:rPr>
              <a:t>/</a:t>
            </a:r>
            <a:r>
              <a:rPr lang="pt-BR" sz="1100" dirty="0" smtClean="0"/>
              <a:t> </a:t>
            </a:r>
            <a:endParaRPr lang="pt-BR"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ctrTitle"/>
          </p:nvPr>
        </p:nvSpPr>
        <p:spPr>
          <a:xfrm>
            <a:off x="559520" y="2231636"/>
            <a:ext cx="59094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/>
              <a:t>Definição do problema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2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SEPARAR CAPÍTULO/ TÓPICO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 dirty="0" smtClean="0"/>
              <a:t>Definição do problema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444500">
              <a:spcBef>
                <a:spcPts val="0"/>
              </a:spcBef>
            </a:pPr>
            <a:r>
              <a:rPr lang="pt-BR" dirty="0" smtClean="0"/>
              <a:t>Corrupção afeta os investimentos no país</a:t>
            </a:r>
          </a:p>
          <a:p>
            <a:pPr marL="457200" lvl="0" indent="-444500">
              <a:spcBef>
                <a:spcPts val="0"/>
              </a:spcBef>
            </a:pPr>
            <a:endParaRPr lang="pt-BR" dirty="0" smtClean="0"/>
          </a:p>
          <a:p>
            <a:pPr marL="457200" lvl="0" indent="-444500">
              <a:spcBef>
                <a:spcPts val="0"/>
              </a:spcBef>
            </a:pPr>
            <a:r>
              <a:rPr lang="pt-BR" dirty="0" smtClean="0"/>
              <a:t>CGU =&gt; Portal da </a:t>
            </a:r>
            <a:r>
              <a:rPr lang="pt-BR" dirty="0" err="1" smtClean="0"/>
              <a:t>Transpar</a:t>
            </a:r>
            <a:r>
              <a:rPr lang="en-US" dirty="0" err="1" smtClean="0"/>
              <a:t>ência</a:t>
            </a:r>
            <a:endParaRPr lang="en-US" dirty="0" smtClean="0"/>
          </a:p>
          <a:p>
            <a:pPr marL="457200" lvl="0" indent="-444500">
              <a:spcBef>
                <a:spcPts val="0"/>
              </a:spcBef>
            </a:pPr>
            <a:endParaRPr lang="pt-BR" dirty="0" smtClean="0"/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pt-BR" dirty="0" smtClean="0"/>
              <a:t>Os dados analisados são do governo federal</a:t>
            </a:r>
          </a:p>
          <a:p>
            <a:pPr marL="457200" indent="-444500">
              <a:spcBef>
                <a:spcPts val="0"/>
              </a:spcBef>
            </a:pPr>
            <a:endParaRPr lang="pt-BR" dirty="0"/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pt-BR" dirty="0" smtClean="0"/>
              <a:t>Os dados possuem abrangência </a:t>
            </a:r>
            <a:r>
              <a:rPr lang="pt-BR" dirty="0" smtClean="0"/>
              <a:t>nacional</a:t>
            </a:r>
            <a:endParaRPr lang="pt-BR" dirty="0" smtClean="0"/>
          </a:p>
        </p:txBody>
      </p:sp>
      <p:sp>
        <p:nvSpPr>
          <p:cNvPr id="144" name="Google Shape;144;p13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3285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ctrTitle"/>
          </p:nvPr>
        </p:nvSpPr>
        <p:spPr>
          <a:xfrm>
            <a:off x="559520" y="2231636"/>
            <a:ext cx="59094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 dirty="0" smtClean="0"/>
              <a:t>Objetivo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2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SEPARAR CAPÍTULO/ TÓPICO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6866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>
            <a:spLocks noGrp="1"/>
          </p:cNvSpPr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 dirty="0" smtClean="0"/>
              <a:t>Objetivo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4"/>
          <p:cNvSpPr txBox="1"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indent="-444500">
              <a:spcBef>
                <a:spcPts val="0"/>
              </a:spcBef>
            </a:pPr>
            <a:r>
              <a:rPr lang="pt-BR" dirty="0" smtClean="0"/>
              <a:t>Avaliar eficácia da aplicação das técnicas de EDA na obtenção dos insights</a:t>
            </a:r>
            <a:endParaRPr dirty="0"/>
          </a:p>
        </p:txBody>
      </p:sp>
      <p:sp>
        <p:nvSpPr>
          <p:cNvPr id="154" name="Google Shape;154;p14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ctrTitle"/>
          </p:nvPr>
        </p:nvSpPr>
        <p:spPr>
          <a:xfrm>
            <a:off x="559520" y="2231636"/>
            <a:ext cx="59094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 dirty="0" smtClean="0"/>
              <a:t>Coleta dos dados</a:t>
            </a:r>
            <a:endParaRPr sz="5000" b="1" i="0" u="none" strike="noStrike" cap="none" dirty="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2"/>
          <p:cNvSpPr/>
          <p:nvPr/>
        </p:nvSpPr>
        <p:spPr>
          <a:xfrm>
            <a:off x="14167420" y="1725837"/>
            <a:ext cx="4057800" cy="17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SEPARAR CAPÍTULO/ TÓPICO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803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4_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APA ENCERRAMENT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484</Words>
  <Application>Microsoft Office PowerPoint</Application>
  <PresentationFormat>Widescreen</PresentationFormat>
  <Paragraphs>141</Paragraphs>
  <Slides>39</Slides>
  <Notes>39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Courier New</vt:lpstr>
      <vt:lpstr>Noto Sans Symbols</vt:lpstr>
      <vt:lpstr>4_Personalizar design</vt:lpstr>
      <vt:lpstr>Personalizar design</vt:lpstr>
      <vt:lpstr>CAPA ENCERRAMENTO</vt:lpstr>
      <vt:lpstr>1_Personalizar design</vt:lpstr>
      <vt:lpstr>Obtenção de insights dos dados do Portal da Transparência através EDA</vt:lpstr>
      <vt:lpstr>Contextualização</vt:lpstr>
      <vt:lpstr>Contextualização</vt:lpstr>
      <vt:lpstr>Contextualização</vt:lpstr>
      <vt:lpstr>Definição do problema</vt:lpstr>
      <vt:lpstr>Definição do problema</vt:lpstr>
      <vt:lpstr>Objetivo</vt:lpstr>
      <vt:lpstr>Objetivo</vt:lpstr>
      <vt:lpstr>Coleta dos dados</vt:lpstr>
      <vt:lpstr>Coleta dos dados</vt:lpstr>
      <vt:lpstr>Coleta dos dados</vt:lpstr>
      <vt:lpstr>Processamento e tratamento dos dados</vt:lpstr>
      <vt:lpstr>Processamento e tratamento dos dados</vt:lpstr>
      <vt:lpstr>Processamento e tratamento dos dados</vt:lpstr>
      <vt:lpstr>Processamento e tratamento dos dados</vt:lpstr>
      <vt:lpstr>Processamento e tratamento dos dados</vt:lpstr>
      <vt:lpstr>Processamento e tratamento dos dados</vt:lpstr>
      <vt:lpstr>Processamento e tratamento dos dados</vt:lpstr>
      <vt:lpstr>Processamento e tratamento dos dados</vt:lpstr>
      <vt:lpstr>Análise e exploração dos dados</vt:lpstr>
      <vt:lpstr>Análise e exploração dos dados</vt:lpstr>
      <vt:lpstr>Análise e exploração dos dados</vt:lpstr>
      <vt:lpstr>Análise e exploração dos dados</vt:lpstr>
      <vt:lpstr>Análise e exploração dos dados</vt:lpstr>
      <vt:lpstr>Análise e exploração dos dados</vt:lpstr>
      <vt:lpstr>Análise e exploração dos dados</vt:lpstr>
      <vt:lpstr>Análise e exploração dos dados</vt:lpstr>
      <vt:lpstr>Análise e exploração dos dados</vt:lpstr>
      <vt:lpstr>Análise e exploração dos dados</vt:lpstr>
      <vt:lpstr>Análise e exploração dos dados</vt:lpstr>
      <vt:lpstr>Análise e exploração dos dados</vt:lpstr>
      <vt:lpstr>Análise e exploração dos dados</vt:lpstr>
      <vt:lpstr>Análise e exploração dos dados</vt:lpstr>
      <vt:lpstr>Análise e exploração dos dados</vt:lpstr>
      <vt:lpstr>Análise e exploração dos dados</vt:lpstr>
      <vt:lpstr>Apresentação dos resultados</vt:lpstr>
      <vt:lpstr>Apresentação dos resultados</vt:lpstr>
      <vt:lpstr>Apresentação dos resultados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Diligência Prévia com Grafo e Big Data</dc:title>
  <dc:creator>WILLIAM SANCHES LIMA</dc:creator>
  <cp:lastModifiedBy>WILLIAM SANCHES LIMA</cp:lastModifiedBy>
  <cp:revision>35</cp:revision>
  <dcterms:modified xsi:type="dcterms:W3CDTF">2020-05-17T02:01:08Z</dcterms:modified>
</cp:coreProperties>
</file>