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4" r:id="rId5"/>
    <p:sldId id="260" r:id="rId6"/>
    <p:sldId id="257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3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10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33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0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0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6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911D-D516-476E-854C-F08CCB176D2E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5027-91E3-4320-9A37-62D41F5BE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956" r="4637" b="25831"/>
          <a:stretch/>
        </p:blipFill>
        <p:spPr bwMode="auto">
          <a:xfrm>
            <a:off x="3779912" y="2722669"/>
            <a:ext cx="4454384" cy="210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43608" y="168275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Iniciação no R com exemplos de Política Internacional</a:t>
            </a:r>
            <a:b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http://127.0.0.1:10305/graphics/plot_zoom_png?width=927&amp;height=66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5" descr="R, Statistics, Ggplot2 png transparente grá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722669"/>
            <a:ext cx="3400952" cy="211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779912" y="5013176"/>
            <a:ext cx="22958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Aula 2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Pedro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Feliú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IRI-USP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60848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Ordem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Anarquia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Internacional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Arquitetura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Internacional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II Guerra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Equilíbrio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evitar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guerra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Idealismo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Nações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Realismo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Conselho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Segurança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ONU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5875"/>
            <a:ext cx="8229600" cy="976541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CSONU</a:t>
            </a:r>
            <a:endParaRPr lang="pt-BR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upload.wikimedia.org/wikipedia/commons/thumb/a/aa/United_Nations_Security_Council_regional_groups.svg/220px-United_Nations_Security_Council_regional_group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4" y="3895545"/>
            <a:ext cx="1844248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9609" y="2359184"/>
            <a:ext cx="27558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 </a:t>
            </a:r>
            <a:r>
              <a:rPr lang="en-US" dirty="0" smtClean="0"/>
              <a:t>  African </a:t>
            </a:r>
            <a:r>
              <a:rPr lang="en-US" dirty="0"/>
              <a:t>Group</a:t>
            </a:r>
          </a:p>
          <a:p>
            <a:r>
              <a:rPr lang="en-US" dirty="0"/>
              <a:t>  </a:t>
            </a:r>
            <a:r>
              <a:rPr lang="en-US" dirty="0" smtClean="0"/>
              <a:t>  Asia-Pacific </a:t>
            </a:r>
            <a:r>
              <a:rPr lang="en-US" dirty="0"/>
              <a:t>Group</a:t>
            </a:r>
          </a:p>
          <a:p>
            <a:r>
              <a:rPr lang="en-US" dirty="0"/>
              <a:t>  </a:t>
            </a:r>
            <a:r>
              <a:rPr lang="en-US" dirty="0" smtClean="0"/>
              <a:t>  Eastern </a:t>
            </a:r>
            <a:r>
              <a:rPr lang="en-US" dirty="0"/>
              <a:t>European Group</a:t>
            </a:r>
          </a:p>
          <a:p>
            <a:r>
              <a:rPr lang="en-US" dirty="0"/>
              <a:t>  </a:t>
            </a:r>
            <a:r>
              <a:rPr lang="en-US" dirty="0" smtClean="0"/>
              <a:t>  GRULAC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  WEOG</a:t>
            </a:r>
            <a:endParaRPr lang="en-US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5794" y="2443293"/>
            <a:ext cx="1350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4021" y="2691179"/>
            <a:ext cx="135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9696" y="2954215"/>
            <a:ext cx="135000" cy="18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5794" y="3236347"/>
            <a:ext cx="135000" cy="18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5937" y="3540019"/>
            <a:ext cx="135000" cy="18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0" y="5657671"/>
            <a:ext cx="722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9 votos afirmativos para  todo o resto, inclusive o voto dos permanentes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AGONU elege os membros do CSONU segundo distribuição geográfica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5 permanentes com veto e 10 Não-permanentes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mandatos são de 5 anos</a:t>
            </a:r>
          </a:p>
        </p:txBody>
      </p:sp>
      <p:sp>
        <p:nvSpPr>
          <p:cNvPr id="3" name="AutoShape 2" descr="http://127.0.0.1:8228/graphics/plot_zoom_png?width=1366&amp;height=70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6" t="3335" r="7834"/>
          <a:stretch/>
        </p:blipFill>
        <p:spPr bwMode="auto">
          <a:xfrm>
            <a:off x="3613297" y="896347"/>
            <a:ext cx="5184635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3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1052736"/>
            <a:ext cx="7886700" cy="49236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Missões de Paz da ONU</a:t>
            </a:r>
            <a:endParaRPr lang="pt-BR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071282"/>
              </p:ext>
            </p:extLst>
          </p:nvPr>
        </p:nvGraphicFramePr>
        <p:xfrm>
          <a:off x="179512" y="1891773"/>
          <a:ext cx="8853854" cy="496622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14499"/>
                <a:gridCol w="3604846"/>
                <a:gridCol w="3534509"/>
              </a:tblGrid>
              <a:tr h="695209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Missão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Mandato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Cabíveis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427"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pt-BR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</a:t>
                      </a: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Prevention</a:t>
                      </a: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Medidas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Diplomáticas para evitar escalada de conflitos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Aviso </a:t>
                      </a:r>
                      <a:r>
                        <a:rPr lang="en-US" sz="20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Prévio</a:t>
                      </a:r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Coleta</a:t>
                      </a:r>
                      <a:r>
                        <a:rPr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20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Informações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09">
                <a:tc>
                  <a:txBody>
                    <a:bodyPr/>
                    <a:lstStyle/>
                    <a:p>
                      <a:pPr algn="ctr">
                        <a:buFont typeface="Arial"/>
                        <a:buNone/>
                      </a:pPr>
                      <a:r>
                        <a:rPr lang="pt-BR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Peacemaking</a:t>
                      </a:r>
                      <a:endParaRPr lang="pt-BR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Diplomáticas para um acordo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paz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Mediadores: diplomatas, governos, grupos de países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4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Peace </a:t>
                      </a:r>
                      <a:r>
                        <a:rPr lang="pt-BR" sz="20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Enforcement</a:t>
                      </a:r>
                      <a:endParaRPr lang="pt-BR" sz="2000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medidas coercitivas</a:t>
                      </a:r>
                    </a:p>
                    <a:p>
                      <a:pPr algn="ctr"/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Autorização do CS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Uso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força militar: defesa de território, pacificação de cidades, avanço territorial, perseguição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Peacebuilding</a:t>
                      </a:r>
                    </a:p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Fortalecimento das capacidades estatais – estados falidos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Funcionamento do Estado e Sociedade,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Capacitar o Estado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47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Peacekeeping</a:t>
                      </a:r>
                      <a:endParaRPr lang="pt-BR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MINUSTAH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Cessar</a:t>
                      </a:r>
                      <a:r>
                        <a:rPr lang="pt-BR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Fogo para viabilizar acordo de paz. Consentimento das partes, Não uso da força – Exceto Defesa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Proteção de Civis, Desarmamento</a:t>
                      </a:r>
                      <a:r>
                        <a:rPr lang="pt-B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suporte à eleições, Ordem Social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52" y="764704"/>
            <a:ext cx="6501408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Equilíbrio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Internacional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9911" y="2332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Fim da Guerra Fria</a:t>
            </a:r>
          </a:p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Importantes mudanças em distintas Organizações Internacionais: UE, OTAN, BM, GATT      OMC</a:t>
            </a:r>
          </a:p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Conselho de Segurança da ONU (CSONU) permanece inalterado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563888" y="43651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Gráfico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" descr="http://127.0.0.1:31700/graphics/plot_zoom_png?width=1366&amp;height=70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" r="5244" b="2387"/>
          <a:stretch/>
        </p:blipFill>
        <p:spPr bwMode="auto">
          <a:xfrm>
            <a:off x="-17760" y="1698171"/>
            <a:ext cx="9002107" cy="46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134" y="16827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Gráfico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http://127.0.0.1:11592/graphics/plot_zoom_png?width=927&amp;height=66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" y="1196752"/>
            <a:ext cx="8379134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0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9117044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87444" y="1484784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Distribuição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Poder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8229600" cy="99412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Neorealismo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Paulo\Documents\Documents\LD\Pontos Concurso\UN_Ra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4" y="2204864"/>
            <a:ext cx="8860574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249</Words>
  <Application>Microsoft Office PowerPoint</Application>
  <PresentationFormat>Apresentação na tela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Iniciação no R com exemplos de Política Internacional </vt:lpstr>
      <vt:lpstr>Introdução</vt:lpstr>
      <vt:lpstr>CSONU</vt:lpstr>
      <vt:lpstr>Missões de Paz da ONU</vt:lpstr>
      <vt:lpstr>Exemplo de Equilíbrio de Poder na Politica Internacional</vt:lpstr>
      <vt:lpstr>Gráfico Etapa 7</vt:lpstr>
      <vt:lpstr>Gráfico Etapa 8</vt:lpstr>
      <vt:lpstr>Distribuição de Poder</vt:lpstr>
      <vt:lpstr>Neorealismo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18</cp:revision>
  <dcterms:created xsi:type="dcterms:W3CDTF">2022-02-02T20:37:13Z</dcterms:created>
  <dcterms:modified xsi:type="dcterms:W3CDTF">2022-02-08T13:34:34Z</dcterms:modified>
</cp:coreProperties>
</file>