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80" r:id="rId24"/>
    <p:sldId id="282" r:id="rId25"/>
    <p:sldId id="284" r:id="rId26"/>
    <p:sldId id="286" r:id="rId27"/>
    <p:sldId id="288" r:id="rId28"/>
    <p:sldId id="290" r:id="rId29"/>
    <p:sldId id="292" r:id="rId30"/>
    <p:sldId id="294" r:id="rId31"/>
    <p:sldId id="296" r:id="rId32"/>
    <p:sldId id="298" r:id="rId33"/>
    <p:sldId id="300" r:id="rId34"/>
    <p:sldId id="273" r:id="rId35"/>
    <p:sldId id="302" r:id="rId36"/>
    <p:sldId id="304" r:id="rId37"/>
    <p:sldId id="306" r:id="rId38"/>
    <p:sldId id="308" r:id="rId39"/>
    <p:sldId id="310" r:id="rId40"/>
    <p:sldId id="312" r:id="rId41"/>
    <p:sldId id="281" r:id="rId42"/>
    <p:sldId id="314" r:id="rId43"/>
    <p:sldId id="283" r:id="rId44"/>
    <p:sldId id="316" r:id="rId45"/>
    <p:sldId id="28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58"/>
    <p:restoredTop sz="96405"/>
  </p:normalViewPr>
  <p:slideViewPr>
    <p:cSldViewPr snapToGrid="0" snapToObjects="1">
      <p:cViewPr varScale="1">
        <p:scale>
          <a:sx n="164" d="100"/>
          <a:sy n="164" d="100"/>
        </p:scale>
        <p:origin x="16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4BFBF-075F-264D-A08F-A575DE615F08}" type="datetimeFigureOut">
              <a:rPr lang="en-US" smtClean="0"/>
              <a:t>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72DAD0-3F36-0841-8A88-B3C6C9B16545}" type="slidenum">
              <a:rPr lang="en-US" smtClean="0"/>
              <a:t>‹#›</a:t>
            </a:fld>
            <a:endParaRPr lang="en-US"/>
          </a:p>
        </p:txBody>
      </p:sp>
    </p:spTree>
    <p:extLst>
      <p:ext uri="{BB962C8B-B14F-4D97-AF65-F5344CB8AC3E}">
        <p14:creationId xmlns:p14="http://schemas.microsoft.com/office/powerpoint/2010/main" val="115247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docker.com/compose/wordpress/" TargetMode="External"/><Relationship Id="rId2" Type="http://schemas.openxmlformats.org/officeDocument/2006/relationships/slide" Target="../slides/slide42.xml"/><Relationship Id="rId1" Type="http://schemas.openxmlformats.org/officeDocument/2006/relationships/notesMaster" Target="../notesMasters/notesMaster1.xml"/><Relationship Id="rId5" Type="http://schemas.openxmlformats.org/officeDocument/2006/relationships/hyperlink" Target="https://devhints.io/docker-compose" TargetMode="External"/><Relationship Id="rId4" Type="http://schemas.openxmlformats.org/officeDocument/2006/relationships/hyperlink" Target="https://docs.microsoft.com/en-us/dotnet/standard/microservices-architecture/multi-container-microservice-net-applications/multi-container-applications-docker-compose"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fec7f8d0d_0_14: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g4fec7f8d0d_0_14: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fec7f8d0d_0_23: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g4fec7f8d0d_0_2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9ff124dec_2_50: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TASKS:</a:t>
            </a:r>
            <a:endParaRPr/>
          </a:p>
          <a:p>
            <a:pPr marL="457200" lvl="0" indent="-317500" algn="l" rtl="0">
              <a:spcBef>
                <a:spcPts val="0"/>
              </a:spcBef>
              <a:spcAft>
                <a:spcPts val="0"/>
              </a:spcAft>
              <a:buSzPts val="1400"/>
              <a:buChar char="●"/>
            </a:pPr>
            <a:r>
              <a:rPr lang="en-US"/>
              <a:t>Create 2 containers with ping and try to ping between them by name</a:t>
            </a:r>
            <a:endParaRPr/>
          </a:p>
          <a:p>
            <a:pPr marL="457200" lvl="0" indent="-317500" algn="l" rtl="0">
              <a:spcBef>
                <a:spcPts val="0"/>
              </a:spcBef>
              <a:spcAft>
                <a:spcPts val="0"/>
              </a:spcAft>
              <a:buSzPts val="1400"/>
              <a:buChar char="●"/>
            </a:pPr>
            <a:r>
              <a:rPr lang="en-US"/>
              <a:t>Talk about conflicts with (mainly automatically generated) subnets - relembrar problema na Indra</a:t>
            </a:r>
            <a:endParaRPr/>
          </a:p>
        </p:txBody>
      </p:sp>
      <p:sp>
        <p:nvSpPr>
          <p:cNvPr id="216" name="Google Shape;216;g19ff124dec_2_50: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4: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fec5813c8_0_45: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g4fec5813c8_0_4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4fec7f8d0d_0_35: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a:t>TASK</a:t>
            </a:r>
            <a:r>
              <a:rPr lang="en-US"/>
              <a:t>: Example troubleshooting with bad nginx Conf</a:t>
            </a:r>
            <a:endParaRPr/>
          </a:p>
        </p:txBody>
      </p:sp>
      <p:sp>
        <p:nvSpPr>
          <p:cNvPr id="231" name="Google Shape;231;g4fec7f8d0d_0_3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90d77e62542058b_3: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Fazer uma demonstração dum log com journald</a:t>
            </a:r>
            <a:endParaRPr/>
          </a:p>
        </p:txBody>
      </p:sp>
      <p:sp>
        <p:nvSpPr>
          <p:cNvPr id="241" name="Google Shape;241;g90d77e62542058b_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fec5813c8_0_22: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g4fec5813c8_0_2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a4aebb23b_0_12: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Falar sobre attach?</a:t>
            </a:r>
            <a:endParaRPr/>
          </a:p>
        </p:txBody>
      </p:sp>
      <p:sp>
        <p:nvSpPr>
          <p:cNvPr id="257" name="Google Shape;257;g1a4aebb23b_0_1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0752d7f19_0_3: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g50752d7f19_0_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5: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u="sng">
                <a:solidFill>
                  <a:schemeClr val="hlink"/>
                </a:solidFill>
                <a:hlinkClick r:id="rId3"/>
              </a:rPr>
              <a:t>https://docs.docker.com/compose/wordpress/</a:t>
            </a:r>
            <a:endParaRPr/>
          </a:p>
          <a:p>
            <a:pPr marL="0" lvl="0" indent="0" algn="l" rtl="0">
              <a:spcBef>
                <a:spcPts val="0"/>
              </a:spcBef>
              <a:spcAft>
                <a:spcPts val="0"/>
              </a:spcAft>
              <a:buNone/>
            </a:pPr>
            <a:endParaRPr/>
          </a:p>
          <a:p>
            <a:pPr marL="0" lvl="0" indent="0" algn="l" rtl="0">
              <a:spcBef>
                <a:spcPts val="0"/>
              </a:spcBef>
              <a:spcAft>
                <a:spcPts val="0"/>
              </a:spcAft>
              <a:buNone/>
            </a:pPr>
            <a:r>
              <a:rPr lang="en-US" u="sng">
                <a:solidFill>
                  <a:schemeClr val="hlink"/>
                </a:solidFill>
                <a:hlinkClick r:id="rId4"/>
              </a:rPr>
              <a:t>https://docs.microsoft.com/en-us/dotnet/standard/microservices-architecture/multi-container-microservice-net-applications/multi-container-applications-docker-compose</a:t>
            </a:r>
            <a:endParaRPr/>
          </a:p>
          <a:p>
            <a:pPr marL="0" lvl="0" indent="0" algn="l" rtl="0">
              <a:spcBef>
                <a:spcPts val="0"/>
              </a:spcBef>
              <a:spcAft>
                <a:spcPts val="0"/>
              </a:spcAft>
              <a:buNone/>
            </a:pPr>
            <a:endParaRPr/>
          </a:p>
          <a:p>
            <a:pPr marL="0" lvl="0" indent="0" algn="l" rtl="0">
              <a:spcBef>
                <a:spcPts val="0"/>
              </a:spcBef>
              <a:spcAft>
                <a:spcPts val="0"/>
              </a:spcAft>
              <a:buNone/>
            </a:pPr>
            <a:r>
              <a:rPr lang="en-US" u="sng">
                <a:solidFill>
                  <a:schemeClr val="hlink"/>
                </a:solidFill>
                <a:hlinkClick r:id="rId5"/>
              </a:rPr>
              <a:t>https://devhints.io/docker-compose</a:t>
            </a:r>
            <a:endParaRPr/>
          </a:p>
        </p:txBody>
      </p:sp>
      <p:sp>
        <p:nvSpPr>
          <p:cNvPr id="262" name="Google Shape;262;p1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4fec5813c8_0_26: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g4fec5813c8_0_2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4cf33594f7_0_10: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g4cf33594f7_0_10: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Demonstrar como abrir as organizations no GitHub</a:t>
            </a:r>
            <a:endParaRPr/>
          </a:p>
        </p:txBody>
      </p:sp>
      <p:sp>
        <p:nvSpPr>
          <p:cNvPr id="292" name="Google Shape;292;p2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fec5813c8_0_38: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g4fec5813c8_0_38: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0752d7f19_0_18: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g50752d7f19_0_18: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0752d7f19_0_4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g50752d7f19_0_4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7: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9" name="Google Shape;189;p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4fec5813c8_0_16: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g4fec5813c8_0_1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4fec7f8d0d_0_0: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g4fec7f8d0d_0_0: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4CEE-79DF-9C52-A3EE-34093D54824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D908A44-8525-D201-776B-2DB087571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C24CF9D-DA72-B638-8285-DB43A0CECC2E}"/>
              </a:ext>
            </a:extLst>
          </p:cNvPr>
          <p:cNvSpPr>
            <a:spLocks noGrp="1"/>
          </p:cNvSpPr>
          <p:nvPr>
            <p:ph type="dt" sz="half" idx="10"/>
          </p:nvPr>
        </p:nvSpPr>
        <p:spPr/>
        <p:txBody>
          <a:bodyPr/>
          <a:lstStyle/>
          <a:p>
            <a:fld id="{593F9A2D-EB8F-B74C-B041-AD9A5D5255E2}" type="datetimeFigureOut">
              <a:rPr lang="en-US" smtClean="0"/>
              <a:t>1/7/23</a:t>
            </a:fld>
            <a:endParaRPr lang="en-US"/>
          </a:p>
        </p:txBody>
      </p:sp>
      <p:sp>
        <p:nvSpPr>
          <p:cNvPr id="5" name="Footer Placeholder 4">
            <a:extLst>
              <a:ext uri="{FF2B5EF4-FFF2-40B4-BE49-F238E27FC236}">
                <a16:creationId xmlns:a16="http://schemas.microsoft.com/office/drawing/2014/main" id="{E290EC8D-807A-EC67-E093-4F1852BCC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935B1-DAC5-12F3-9C4D-E2DEA6D9B45C}"/>
              </a:ext>
            </a:extLst>
          </p:cNvPr>
          <p:cNvSpPr>
            <a:spLocks noGrp="1"/>
          </p:cNvSpPr>
          <p:nvPr>
            <p:ph type="sldNum" sz="quarter" idx="12"/>
          </p:nvPr>
        </p:nvSpPr>
        <p:spPr/>
        <p:txBody>
          <a:bodyPr/>
          <a:lstStyle/>
          <a:p>
            <a:fld id="{69B7393A-CCC7-6E4F-A9B1-08D2FF38DC2F}" type="slidenum">
              <a:rPr lang="en-US" smtClean="0"/>
              <a:t>‹#›</a:t>
            </a:fld>
            <a:endParaRPr lang="en-US"/>
          </a:p>
        </p:txBody>
      </p:sp>
    </p:spTree>
    <p:extLst>
      <p:ext uri="{BB962C8B-B14F-4D97-AF65-F5344CB8AC3E}">
        <p14:creationId xmlns:p14="http://schemas.microsoft.com/office/powerpoint/2010/main" val="1139165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8046-9E0F-184E-E0A6-B4BE31533B8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7107494-A4BF-4483-3D60-B6EE98B9069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B94480-4C69-633F-83F1-5DF0941B8628}"/>
              </a:ext>
            </a:extLst>
          </p:cNvPr>
          <p:cNvSpPr>
            <a:spLocks noGrp="1"/>
          </p:cNvSpPr>
          <p:nvPr>
            <p:ph type="dt" sz="half" idx="10"/>
          </p:nvPr>
        </p:nvSpPr>
        <p:spPr/>
        <p:txBody>
          <a:bodyPr/>
          <a:lstStyle/>
          <a:p>
            <a:fld id="{593F9A2D-EB8F-B74C-B041-AD9A5D5255E2}" type="datetimeFigureOut">
              <a:rPr lang="en-US" smtClean="0"/>
              <a:t>1/7/23</a:t>
            </a:fld>
            <a:endParaRPr lang="en-US"/>
          </a:p>
        </p:txBody>
      </p:sp>
      <p:sp>
        <p:nvSpPr>
          <p:cNvPr id="5" name="Footer Placeholder 4">
            <a:extLst>
              <a:ext uri="{FF2B5EF4-FFF2-40B4-BE49-F238E27FC236}">
                <a16:creationId xmlns:a16="http://schemas.microsoft.com/office/drawing/2014/main" id="{C44CF81E-150B-EE80-9B3B-AFB1D7E09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23DF2-61A7-125A-13BE-3D9BF0A931D8}"/>
              </a:ext>
            </a:extLst>
          </p:cNvPr>
          <p:cNvSpPr>
            <a:spLocks noGrp="1"/>
          </p:cNvSpPr>
          <p:nvPr>
            <p:ph type="sldNum" sz="quarter" idx="12"/>
          </p:nvPr>
        </p:nvSpPr>
        <p:spPr/>
        <p:txBody>
          <a:bodyPr/>
          <a:lstStyle/>
          <a:p>
            <a:fld id="{69B7393A-CCC7-6E4F-A9B1-08D2FF38DC2F}" type="slidenum">
              <a:rPr lang="en-US" smtClean="0"/>
              <a:t>‹#›</a:t>
            </a:fld>
            <a:endParaRPr lang="en-US"/>
          </a:p>
        </p:txBody>
      </p:sp>
    </p:spTree>
    <p:extLst>
      <p:ext uri="{BB962C8B-B14F-4D97-AF65-F5344CB8AC3E}">
        <p14:creationId xmlns:p14="http://schemas.microsoft.com/office/powerpoint/2010/main" val="3922510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08C974-CCD2-4625-7687-299F4F39B4C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A27AF3C-E328-C57C-4887-8BFAA97A570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BB1384-F89C-6101-4064-F508AD5EF5E9}"/>
              </a:ext>
            </a:extLst>
          </p:cNvPr>
          <p:cNvSpPr>
            <a:spLocks noGrp="1"/>
          </p:cNvSpPr>
          <p:nvPr>
            <p:ph type="dt" sz="half" idx="10"/>
          </p:nvPr>
        </p:nvSpPr>
        <p:spPr/>
        <p:txBody>
          <a:bodyPr/>
          <a:lstStyle/>
          <a:p>
            <a:fld id="{593F9A2D-EB8F-B74C-B041-AD9A5D5255E2}" type="datetimeFigureOut">
              <a:rPr lang="en-US" smtClean="0"/>
              <a:t>1/7/23</a:t>
            </a:fld>
            <a:endParaRPr lang="en-US"/>
          </a:p>
        </p:txBody>
      </p:sp>
      <p:sp>
        <p:nvSpPr>
          <p:cNvPr id="5" name="Footer Placeholder 4">
            <a:extLst>
              <a:ext uri="{FF2B5EF4-FFF2-40B4-BE49-F238E27FC236}">
                <a16:creationId xmlns:a16="http://schemas.microsoft.com/office/drawing/2014/main" id="{612EB3CA-0EBA-0F0C-86D9-9A42CE74C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81E9B-E8A8-AE73-D36B-8E16FEEDD1AA}"/>
              </a:ext>
            </a:extLst>
          </p:cNvPr>
          <p:cNvSpPr>
            <a:spLocks noGrp="1"/>
          </p:cNvSpPr>
          <p:nvPr>
            <p:ph type="sldNum" sz="quarter" idx="12"/>
          </p:nvPr>
        </p:nvSpPr>
        <p:spPr/>
        <p:txBody>
          <a:bodyPr/>
          <a:lstStyle/>
          <a:p>
            <a:fld id="{69B7393A-CCC7-6E4F-A9B1-08D2FF38DC2F}" type="slidenum">
              <a:rPr lang="en-US" smtClean="0"/>
              <a:t>‹#›</a:t>
            </a:fld>
            <a:endParaRPr lang="en-US"/>
          </a:p>
        </p:txBody>
      </p:sp>
    </p:spTree>
    <p:extLst>
      <p:ext uri="{BB962C8B-B14F-4D97-AF65-F5344CB8AC3E}">
        <p14:creationId xmlns:p14="http://schemas.microsoft.com/office/powerpoint/2010/main" val="856195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F452-8B76-551B-ADBB-0E85311B81E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EE28448-1F82-F6DB-0670-D9EFE0682F1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D62D1EF-4490-8278-A81B-DFD9F0754CC3}"/>
              </a:ext>
            </a:extLst>
          </p:cNvPr>
          <p:cNvSpPr>
            <a:spLocks noGrp="1"/>
          </p:cNvSpPr>
          <p:nvPr>
            <p:ph type="dt" sz="half" idx="10"/>
          </p:nvPr>
        </p:nvSpPr>
        <p:spPr/>
        <p:txBody>
          <a:bodyPr/>
          <a:lstStyle/>
          <a:p>
            <a:fld id="{593F9A2D-EB8F-B74C-B041-AD9A5D5255E2}" type="datetimeFigureOut">
              <a:rPr lang="en-US" smtClean="0"/>
              <a:t>1/7/23</a:t>
            </a:fld>
            <a:endParaRPr lang="en-US"/>
          </a:p>
        </p:txBody>
      </p:sp>
      <p:sp>
        <p:nvSpPr>
          <p:cNvPr id="5" name="Footer Placeholder 4">
            <a:extLst>
              <a:ext uri="{FF2B5EF4-FFF2-40B4-BE49-F238E27FC236}">
                <a16:creationId xmlns:a16="http://schemas.microsoft.com/office/drawing/2014/main" id="{C4BDA9DA-A0BD-735C-C001-88138DB58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67712-AE1A-8BF7-F7AF-04A13114EF0E}"/>
              </a:ext>
            </a:extLst>
          </p:cNvPr>
          <p:cNvSpPr>
            <a:spLocks noGrp="1"/>
          </p:cNvSpPr>
          <p:nvPr>
            <p:ph type="sldNum" sz="quarter" idx="12"/>
          </p:nvPr>
        </p:nvSpPr>
        <p:spPr/>
        <p:txBody>
          <a:bodyPr/>
          <a:lstStyle/>
          <a:p>
            <a:fld id="{69B7393A-CCC7-6E4F-A9B1-08D2FF38DC2F}" type="slidenum">
              <a:rPr lang="en-US" smtClean="0"/>
              <a:t>‹#›</a:t>
            </a:fld>
            <a:endParaRPr lang="en-US"/>
          </a:p>
        </p:txBody>
      </p:sp>
    </p:spTree>
    <p:extLst>
      <p:ext uri="{BB962C8B-B14F-4D97-AF65-F5344CB8AC3E}">
        <p14:creationId xmlns:p14="http://schemas.microsoft.com/office/powerpoint/2010/main" val="3896468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5758A-BC38-A540-C701-C1834548D5B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ACDD284-9075-C774-05F6-6562D9B0EE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F2327E8-51F6-E6A0-DAC2-F294949FCDC6}"/>
              </a:ext>
            </a:extLst>
          </p:cNvPr>
          <p:cNvSpPr>
            <a:spLocks noGrp="1"/>
          </p:cNvSpPr>
          <p:nvPr>
            <p:ph type="dt" sz="half" idx="10"/>
          </p:nvPr>
        </p:nvSpPr>
        <p:spPr/>
        <p:txBody>
          <a:bodyPr/>
          <a:lstStyle/>
          <a:p>
            <a:fld id="{593F9A2D-EB8F-B74C-B041-AD9A5D5255E2}" type="datetimeFigureOut">
              <a:rPr lang="en-US" smtClean="0"/>
              <a:t>1/7/23</a:t>
            </a:fld>
            <a:endParaRPr lang="en-US"/>
          </a:p>
        </p:txBody>
      </p:sp>
      <p:sp>
        <p:nvSpPr>
          <p:cNvPr id="5" name="Footer Placeholder 4">
            <a:extLst>
              <a:ext uri="{FF2B5EF4-FFF2-40B4-BE49-F238E27FC236}">
                <a16:creationId xmlns:a16="http://schemas.microsoft.com/office/drawing/2014/main" id="{B437842E-6DD9-0361-3277-C5FC197F7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4B447-628F-94D8-CA9D-A1CFBC8767B1}"/>
              </a:ext>
            </a:extLst>
          </p:cNvPr>
          <p:cNvSpPr>
            <a:spLocks noGrp="1"/>
          </p:cNvSpPr>
          <p:nvPr>
            <p:ph type="sldNum" sz="quarter" idx="12"/>
          </p:nvPr>
        </p:nvSpPr>
        <p:spPr/>
        <p:txBody>
          <a:bodyPr/>
          <a:lstStyle/>
          <a:p>
            <a:fld id="{69B7393A-CCC7-6E4F-A9B1-08D2FF38DC2F}" type="slidenum">
              <a:rPr lang="en-US" smtClean="0"/>
              <a:t>‹#›</a:t>
            </a:fld>
            <a:endParaRPr lang="en-US"/>
          </a:p>
        </p:txBody>
      </p:sp>
    </p:spTree>
    <p:extLst>
      <p:ext uri="{BB962C8B-B14F-4D97-AF65-F5344CB8AC3E}">
        <p14:creationId xmlns:p14="http://schemas.microsoft.com/office/powerpoint/2010/main" val="385353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C9808-56ED-1172-DA58-B98386CC453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E856B9A-D0DE-439A-E155-F3F48F80EBA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DBA0B19-4333-3EEF-00B7-7DE6CB2BE1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FB8EB3D-1B97-5763-7EC4-8165E6EE11FC}"/>
              </a:ext>
            </a:extLst>
          </p:cNvPr>
          <p:cNvSpPr>
            <a:spLocks noGrp="1"/>
          </p:cNvSpPr>
          <p:nvPr>
            <p:ph type="dt" sz="half" idx="10"/>
          </p:nvPr>
        </p:nvSpPr>
        <p:spPr/>
        <p:txBody>
          <a:bodyPr/>
          <a:lstStyle/>
          <a:p>
            <a:fld id="{593F9A2D-EB8F-B74C-B041-AD9A5D5255E2}" type="datetimeFigureOut">
              <a:rPr lang="en-US" smtClean="0"/>
              <a:t>1/7/23</a:t>
            </a:fld>
            <a:endParaRPr lang="en-US"/>
          </a:p>
        </p:txBody>
      </p:sp>
      <p:sp>
        <p:nvSpPr>
          <p:cNvPr id="6" name="Footer Placeholder 5">
            <a:extLst>
              <a:ext uri="{FF2B5EF4-FFF2-40B4-BE49-F238E27FC236}">
                <a16:creationId xmlns:a16="http://schemas.microsoft.com/office/drawing/2014/main" id="{ADE012CE-81A0-8E76-B3B7-A6EEDB1D4E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654B06-CC08-B6C6-9C6D-1622B870D1BA}"/>
              </a:ext>
            </a:extLst>
          </p:cNvPr>
          <p:cNvSpPr>
            <a:spLocks noGrp="1"/>
          </p:cNvSpPr>
          <p:nvPr>
            <p:ph type="sldNum" sz="quarter" idx="12"/>
          </p:nvPr>
        </p:nvSpPr>
        <p:spPr/>
        <p:txBody>
          <a:bodyPr/>
          <a:lstStyle/>
          <a:p>
            <a:fld id="{69B7393A-CCC7-6E4F-A9B1-08D2FF38DC2F}" type="slidenum">
              <a:rPr lang="en-US" smtClean="0"/>
              <a:t>‹#›</a:t>
            </a:fld>
            <a:endParaRPr lang="en-US"/>
          </a:p>
        </p:txBody>
      </p:sp>
    </p:spTree>
    <p:extLst>
      <p:ext uri="{BB962C8B-B14F-4D97-AF65-F5344CB8AC3E}">
        <p14:creationId xmlns:p14="http://schemas.microsoft.com/office/powerpoint/2010/main" val="2561167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B3601-555D-2B00-672D-92794E2F2FB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43DD2C4-47DB-A8EC-551C-9D6D4E7DFF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FDC89F3-A109-7FB3-3154-091B81466F1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CF01785-F6DD-C8C0-3A98-5053B15365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677DA51-B4FB-0534-FA7C-DF94E611D6A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14BC27E-7F43-40DD-AA4B-98C6A094C7BF}"/>
              </a:ext>
            </a:extLst>
          </p:cNvPr>
          <p:cNvSpPr>
            <a:spLocks noGrp="1"/>
          </p:cNvSpPr>
          <p:nvPr>
            <p:ph type="dt" sz="half" idx="10"/>
          </p:nvPr>
        </p:nvSpPr>
        <p:spPr/>
        <p:txBody>
          <a:bodyPr/>
          <a:lstStyle/>
          <a:p>
            <a:fld id="{593F9A2D-EB8F-B74C-B041-AD9A5D5255E2}" type="datetimeFigureOut">
              <a:rPr lang="en-US" smtClean="0"/>
              <a:t>1/7/23</a:t>
            </a:fld>
            <a:endParaRPr lang="en-US"/>
          </a:p>
        </p:txBody>
      </p:sp>
      <p:sp>
        <p:nvSpPr>
          <p:cNvPr id="8" name="Footer Placeholder 7">
            <a:extLst>
              <a:ext uri="{FF2B5EF4-FFF2-40B4-BE49-F238E27FC236}">
                <a16:creationId xmlns:a16="http://schemas.microsoft.com/office/drawing/2014/main" id="{2D2FD026-A1E9-F041-E20E-C3F2437E64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6E94A9-6B1E-F78F-D347-218DEE814823}"/>
              </a:ext>
            </a:extLst>
          </p:cNvPr>
          <p:cNvSpPr>
            <a:spLocks noGrp="1"/>
          </p:cNvSpPr>
          <p:nvPr>
            <p:ph type="sldNum" sz="quarter" idx="12"/>
          </p:nvPr>
        </p:nvSpPr>
        <p:spPr/>
        <p:txBody>
          <a:bodyPr/>
          <a:lstStyle/>
          <a:p>
            <a:fld id="{69B7393A-CCC7-6E4F-A9B1-08D2FF38DC2F}" type="slidenum">
              <a:rPr lang="en-US" smtClean="0"/>
              <a:t>‹#›</a:t>
            </a:fld>
            <a:endParaRPr lang="en-US"/>
          </a:p>
        </p:txBody>
      </p:sp>
    </p:spTree>
    <p:extLst>
      <p:ext uri="{BB962C8B-B14F-4D97-AF65-F5344CB8AC3E}">
        <p14:creationId xmlns:p14="http://schemas.microsoft.com/office/powerpoint/2010/main" val="2634014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6939C-5D64-E872-B74C-A1C1683CA19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A98B3F7-68C9-39A0-2014-E2733790D3E3}"/>
              </a:ext>
            </a:extLst>
          </p:cNvPr>
          <p:cNvSpPr>
            <a:spLocks noGrp="1"/>
          </p:cNvSpPr>
          <p:nvPr>
            <p:ph type="dt" sz="half" idx="10"/>
          </p:nvPr>
        </p:nvSpPr>
        <p:spPr/>
        <p:txBody>
          <a:bodyPr/>
          <a:lstStyle/>
          <a:p>
            <a:fld id="{593F9A2D-EB8F-B74C-B041-AD9A5D5255E2}" type="datetimeFigureOut">
              <a:rPr lang="en-US" smtClean="0"/>
              <a:t>1/7/23</a:t>
            </a:fld>
            <a:endParaRPr lang="en-US"/>
          </a:p>
        </p:txBody>
      </p:sp>
      <p:sp>
        <p:nvSpPr>
          <p:cNvPr id="4" name="Footer Placeholder 3">
            <a:extLst>
              <a:ext uri="{FF2B5EF4-FFF2-40B4-BE49-F238E27FC236}">
                <a16:creationId xmlns:a16="http://schemas.microsoft.com/office/drawing/2014/main" id="{EA77FC5A-E357-E36D-BFFB-7D74B3DB98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7FB265-2775-C907-F85F-A99A12A20D55}"/>
              </a:ext>
            </a:extLst>
          </p:cNvPr>
          <p:cNvSpPr>
            <a:spLocks noGrp="1"/>
          </p:cNvSpPr>
          <p:nvPr>
            <p:ph type="sldNum" sz="quarter" idx="12"/>
          </p:nvPr>
        </p:nvSpPr>
        <p:spPr/>
        <p:txBody>
          <a:bodyPr/>
          <a:lstStyle/>
          <a:p>
            <a:fld id="{69B7393A-CCC7-6E4F-A9B1-08D2FF38DC2F}" type="slidenum">
              <a:rPr lang="en-US" smtClean="0"/>
              <a:t>‹#›</a:t>
            </a:fld>
            <a:endParaRPr lang="en-US"/>
          </a:p>
        </p:txBody>
      </p:sp>
    </p:spTree>
    <p:extLst>
      <p:ext uri="{BB962C8B-B14F-4D97-AF65-F5344CB8AC3E}">
        <p14:creationId xmlns:p14="http://schemas.microsoft.com/office/powerpoint/2010/main" val="151984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CFB326-AAF5-354B-7750-57D6BE68549D}"/>
              </a:ext>
            </a:extLst>
          </p:cNvPr>
          <p:cNvSpPr>
            <a:spLocks noGrp="1"/>
          </p:cNvSpPr>
          <p:nvPr>
            <p:ph type="dt" sz="half" idx="10"/>
          </p:nvPr>
        </p:nvSpPr>
        <p:spPr/>
        <p:txBody>
          <a:bodyPr/>
          <a:lstStyle/>
          <a:p>
            <a:fld id="{593F9A2D-EB8F-B74C-B041-AD9A5D5255E2}" type="datetimeFigureOut">
              <a:rPr lang="en-US" smtClean="0"/>
              <a:t>1/7/23</a:t>
            </a:fld>
            <a:endParaRPr lang="en-US"/>
          </a:p>
        </p:txBody>
      </p:sp>
      <p:sp>
        <p:nvSpPr>
          <p:cNvPr id="3" name="Footer Placeholder 2">
            <a:extLst>
              <a:ext uri="{FF2B5EF4-FFF2-40B4-BE49-F238E27FC236}">
                <a16:creationId xmlns:a16="http://schemas.microsoft.com/office/drawing/2014/main" id="{7F2DFD26-C28A-31CD-6991-23BDC86976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6EA68A-BCC2-39B9-9BBD-43A72933F631}"/>
              </a:ext>
            </a:extLst>
          </p:cNvPr>
          <p:cNvSpPr>
            <a:spLocks noGrp="1"/>
          </p:cNvSpPr>
          <p:nvPr>
            <p:ph type="sldNum" sz="quarter" idx="12"/>
          </p:nvPr>
        </p:nvSpPr>
        <p:spPr/>
        <p:txBody>
          <a:bodyPr/>
          <a:lstStyle/>
          <a:p>
            <a:fld id="{69B7393A-CCC7-6E4F-A9B1-08D2FF38DC2F}" type="slidenum">
              <a:rPr lang="en-US" smtClean="0"/>
              <a:t>‹#›</a:t>
            </a:fld>
            <a:endParaRPr lang="en-US"/>
          </a:p>
        </p:txBody>
      </p:sp>
    </p:spTree>
    <p:extLst>
      <p:ext uri="{BB962C8B-B14F-4D97-AF65-F5344CB8AC3E}">
        <p14:creationId xmlns:p14="http://schemas.microsoft.com/office/powerpoint/2010/main" val="245255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6534-1DFB-440B-1DCE-F3BD37FD753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A277CF4-DCD2-93AA-BFBF-8BBE6B20E4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3C55FAA-567F-A3B7-34B3-65242BCC9F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96AF87-DBEF-0FC7-D139-BFB6F786F017}"/>
              </a:ext>
            </a:extLst>
          </p:cNvPr>
          <p:cNvSpPr>
            <a:spLocks noGrp="1"/>
          </p:cNvSpPr>
          <p:nvPr>
            <p:ph type="dt" sz="half" idx="10"/>
          </p:nvPr>
        </p:nvSpPr>
        <p:spPr/>
        <p:txBody>
          <a:bodyPr/>
          <a:lstStyle/>
          <a:p>
            <a:fld id="{593F9A2D-EB8F-B74C-B041-AD9A5D5255E2}" type="datetimeFigureOut">
              <a:rPr lang="en-US" smtClean="0"/>
              <a:t>1/7/23</a:t>
            </a:fld>
            <a:endParaRPr lang="en-US"/>
          </a:p>
        </p:txBody>
      </p:sp>
      <p:sp>
        <p:nvSpPr>
          <p:cNvPr id="6" name="Footer Placeholder 5">
            <a:extLst>
              <a:ext uri="{FF2B5EF4-FFF2-40B4-BE49-F238E27FC236}">
                <a16:creationId xmlns:a16="http://schemas.microsoft.com/office/drawing/2014/main" id="{62A399F7-525A-C3B1-EF01-538F4CA70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3AB0F6-D758-C058-19C9-DFC0DC18F15F}"/>
              </a:ext>
            </a:extLst>
          </p:cNvPr>
          <p:cNvSpPr>
            <a:spLocks noGrp="1"/>
          </p:cNvSpPr>
          <p:nvPr>
            <p:ph type="sldNum" sz="quarter" idx="12"/>
          </p:nvPr>
        </p:nvSpPr>
        <p:spPr/>
        <p:txBody>
          <a:bodyPr/>
          <a:lstStyle/>
          <a:p>
            <a:fld id="{69B7393A-CCC7-6E4F-A9B1-08D2FF38DC2F}" type="slidenum">
              <a:rPr lang="en-US" smtClean="0"/>
              <a:t>‹#›</a:t>
            </a:fld>
            <a:endParaRPr lang="en-US"/>
          </a:p>
        </p:txBody>
      </p:sp>
    </p:spTree>
    <p:extLst>
      <p:ext uri="{BB962C8B-B14F-4D97-AF65-F5344CB8AC3E}">
        <p14:creationId xmlns:p14="http://schemas.microsoft.com/office/powerpoint/2010/main" val="174049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9D66-263B-D8B7-2E56-86F6B16F9B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B5B842C-1B08-4DE9-0833-840460548C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157306-2F66-BA99-9987-B6DB98985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033CBED-D1F1-64AA-2E51-C85358D9EEF2}"/>
              </a:ext>
            </a:extLst>
          </p:cNvPr>
          <p:cNvSpPr>
            <a:spLocks noGrp="1"/>
          </p:cNvSpPr>
          <p:nvPr>
            <p:ph type="dt" sz="half" idx="10"/>
          </p:nvPr>
        </p:nvSpPr>
        <p:spPr/>
        <p:txBody>
          <a:bodyPr/>
          <a:lstStyle/>
          <a:p>
            <a:fld id="{593F9A2D-EB8F-B74C-B041-AD9A5D5255E2}" type="datetimeFigureOut">
              <a:rPr lang="en-US" smtClean="0"/>
              <a:t>1/7/23</a:t>
            </a:fld>
            <a:endParaRPr lang="en-US"/>
          </a:p>
        </p:txBody>
      </p:sp>
      <p:sp>
        <p:nvSpPr>
          <p:cNvPr id="6" name="Footer Placeholder 5">
            <a:extLst>
              <a:ext uri="{FF2B5EF4-FFF2-40B4-BE49-F238E27FC236}">
                <a16:creationId xmlns:a16="http://schemas.microsoft.com/office/drawing/2014/main" id="{AC502760-BEF5-9D36-8936-60DC34BD8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A430A5-2A15-06DA-1195-5650C2E79616}"/>
              </a:ext>
            </a:extLst>
          </p:cNvPr>
          <p:cNvSpPr>
            <a:spLocks noGrp="1"/>
          </p:cNvSpPr>
          <p:nvPr>
            <p:ph type="sldNum" sz="quarter" idx="12"/>
          </p:nvPr>
        </p:nvSpPr>
        <p:spPr/>
        <p:txBody>
          <a:bodyPr/>
          <a:lstStyle/>
          <a:p>
            <a:fld id="{69B7393A-CCC7-6E4F-A9B1-08D2FF38DC2F}" type="slidenum">
              <a:rPr lang="en-US" smtClean="0"/>
              <a:t>‹#›</a:t>
            </a:fld>
            <a:endParaRPr lang="en-US"/>
          </a:p>
        </p:txBody>
      </p:sp>
    </p:spTree>
    <p:extLst>
      <p:ext uri="{BB962C8B-B14F-4D97-AF65-F5344CB8AC3E}">
        <p14:creationId xmlns:p14="http://schemas.microsoft.com/office/powerpoint/2010/main" val="413786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39A5C6-26F5-1486-F9D9-F6CF21A25A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D7F6508-8224-3227-5CD1-5728A9F71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8932019-5159-2143-D9C1-B43036250A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F9A2D-EB8F-B74C-B041-AD9A5D5255E2}" type="datetimeFigureOut">
              <a:rPr lang="en-US" smtClean="0"/>
              <a:t>1/7/23</a:t>
            </a:fld>
            <a:endParaRPr lang="en-US"/>
          </a:p>
        </p:txBody>
      </p:sp>
      <p:sp>
        <p:nvSpPr>
          <p:cNvPr id="5" name="Footer Placeholder 4">
            <a:extLst>
              <a:ext uri="{FF2B5EF4-FFF2-40B4-BE49-F238E27FC236}">
                <a16:creationId xmlns:a16="http://schemas.microsoft.com/office/drawing/2014/main" id="{79963CA0-4AC4-93C8-92ED-97DC11C283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695D30-C8B1-00DB-B96B-527EB22274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7393A-CCC7-6E4F-A9B1-08D2FF38DC2F}" type="slidenum">
              <a:rPr lang="en-US" smtClean="0"/>
              <a:t>‹#›</a:t>
            </a:fld>
            <a:endParaRPr lang="en-US"/>
          </a:p>
        </p:txBody>
      </p:sp>
    </p:spTree>
    <p:extLst>
      <p:ext uri="{BB962C8B-B14F-4D97-AF65-F5344CB8AC3E}">
        <p14:creationId xmlns:p14="http://schemas.microsoft.com/office/powerpoint/2010/main" val="3639120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docker.com/engine/understanding-docker/" TargetMode="External"/><Relationship Id="rId2" Type="http://schemas.openxmlformats.org/officeDocument/2006/relationships/hyperlink" Target="https://docs.docker.com/" TargetMode="External"/><Relationship Id="rId1" Type="http://schemas.openxmlformats.org/officeDocument/2006/relationships/slideLayout" Target="../slideLayouts/slideLayout2.xml"/><Relationship Id="rId6" Type="http://schemas.openxmlformats.org/officeDocument/2006/relationships/hyperlink" Target="https://www.ctl.io/developers/blog/post/dockerfile-add-vs-copy/" TargetMode="External"/><Relationship Id="rId5" Type="http://schemas.openxmlformats.org/officeDocument/2006/relationships/hyperlink" Target="https://www.ctl.io/developers/blog/post/dockerfile-entrypoint-vs-cmd/" TargetMode="External"/><Relationship Id="rId4" Type="http://schemas.openxmlformats.org/officeDocument/2006/relationships/hyperlink" Target="https://docs.docker.com/engine/reference/build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labs.play-with-docker.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hyperlink" Target="https://docs.docker.com/compose/" TargetMode="External"/><Relationship Id="rId3" Type="http://schemas.openxmlformats.org/officeDocument/2006/relationships/hyperlink" Target="https://docs.docker.com/" TargetMode="External"/><Relationship Id="rId7" Type="http://schemas.openxmlformats.org/officeDocument/2006/relationships/hyperlink" Target="https://docs.docker.com/engine/reference/builder/"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hyperlink" Target="https://docs.docker.com/storage/" TargetMode="External"/><Relationship Id="rId5" Type="http://schemas.openxmlformats.org/officeDocument/2006/relationships/hyperlink" Target="https://docs.docker.com/network/" TargetMode="External"/><Relationship Id="rId4" Type="http://schemas.openxmlformats.org/officeDocument/2006/relationships/hyperlink" Target="https://docs.docker.com/engine/docker-overvie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B417-68AD-0F85-20EF-6CEBF7FBD567}"/>
              </a:ext>
            </a:extLst>
          </p:cNvPr>
          <p:cNvSpPr>
            <a:spLocks noGrp="1"/>
          </p:cNvSpPr>
          <p:nvPr>
            <p:ph type="ctrTitle"/>
          </p:nvPr>
        </p:nvSpPr>
        <p:spPr/>
        <p:txBody>
          <a:bodyPr/>
          <a:lstStyle/>
          <a:p>
            <a:r>
              <a:rPr lang="en-US" dirty="0"/>
              <a:t>Docker Primer fundamentals</a:t>
            </a:r>
          </a:p>
        </p:txBody>
      </p:sp>
      <p:sp>
        <p:nvSpPr>
          <p:cNvPr id="3" name="Subtitle 2">
            <a:extLst>
              <a:ext uri="{FF2B5EF4-FFF2-40B4-BE49-F238E27FC236}">
                <a16:creationId xmlns:a16="http://schemas.microsoft.com/office/drawing/2014/main" id="{D5140103-75E1-496A-072A-662EEBF904CF}"/>
              </a:ext>
            </a:extLst>
          </p:cNvPr>
          <p:cNvSpPr>
            <a:spLocks noGrp="1"/>
          </p:cNvSpPr>
          <p:nvPr>
            <p:ph type="subTitle" idx="1"/>
          </p:nvPr>
        </p:nvSpPr>
        <p:spPr/>
        <p:txBody>
          <a:bodyPr/>
          <a:lstStyle/>
          <a:p>
            <a:r>
              <a:rPr lang="en-US" dirty="0"/>
              <a:t>Part 1</a:t>
            </a:r>
          </a:p>
        </p:txBody>
      </p:sp>
    </p:spTree>
    <p:extLst>
      <p:ext uri="{BB962C8B-B14F-4D97-AF65-F5344CB8AC3E}">
        <p14:creationId xmlns:p14="http://schemas.microsoft.com/office/powerpoint/2010/main" val="1712238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12540-0C98-BB2C-9A76-B23BE8FB7662}"/>
              </a:ext>
            </a:extLst>
          </p:cNvPr>
          <p:cNvSpPr>
            <a:spLocks noGrp="1"/>
          </p:cNvSpPr>
          <p:nvPr>
            <p:ph type="title"/>
          </p:nvPr>
        </p:nvSpPr>
        <p:spPr/>
        <p:txBody>
          <a:bodyPr/>
          <a:lstStyle/>
          <a:p>
            <a:r>
              <a:rPr lang="en-US" sz="4400" b="1" strike="noStrike" dirty="0">
                <a:solidFill>
                  <a:srgbClr val="000000"/>
                </a:solidFill>
                <a:latin typeface="Verdana"/>
                <a:ea typeface="Verdana"/>
                <a:cs typeface="Verdana"/>
                <a:sym typeface="Verdana"/>
              </a:rPr>
              <a:t>Updating a container</a:t>
            </a:r>
            <a:br>
              <a:rPr lang="en-US" sz="4400" b="1" strike="noStrike" dirty="0">
                <a:solidFill>
                  <a:srgbClr val="000000"/>
                </a:solidFill>
                <a:latin typeface="Verdana"/>
                <a:ea typeface="Verdana"/>
                <a:cs typeface="Verdana"/>
                <a:sym typeface="Verdana"/>
              </a:rPr>
            </a:br>
            <a:endParaRPr lang="en-US" dirty="0"/>
          </a:p>
        </p:txBody>
      </p:sp>
      <p:sp>
        <p:nvSpPr>
          <p:cNvPr id="3" name="Content Placeholder 2">
            <a:extLst>
              <a:ext uri="{FF2B5EF4-FFF2-40B4-BE49-F238E27FC236}">
                <a16:creationId xmlns:a16="http://schemas.microsoft.com/office/drawing/2014/main" id="{BA835860-82A3-8B25-A23F-B57943721E37}"/>
              </a:ext>
            </a:extLst>
          </p:cNvPr>
          <p:cNvSpPr>
            <a:spLocks noGrp="1"/>
          </p:cNvSpPr>
          <p:nvPr>
            <p:ph idx="1"/>
          </p:nvPr>
        </p:nvSpPr>
        <p:spPr/>
        <p:txBody>
          <a:bodyPr>
            <a:normAutofit fontScale="62500" lnSpcReduction="20000"/>
          </a:bodyPr>
          <a:lstStyle/>
          <a:p>
            <a:pPr marL="0" marR="0" lvl="0" indent="0" algn="l" rtl="0">
              <a:spcBef>
                <a:spcPts val="0"/>
              </a:spcBef>
              <a:buSzPct val="25000"/>
              <a:buNone/>
            </a:pPr>
            <a:r>
              <a:rPr lang="en-US" sz="2800" b="1" strike="noStrike" dirty="0">
                <a:solidFill>
                  <a:srgbClr val="000000"/>
                </a:solidFill>
                <a:latin typeface="Verdana"/>
                <a:ea typeface="Verdana"/>
                <a:cs typeface="Verdana"/>
                <a:sym typeface="Verdana"/>
              </a:rPr>
              <a:t>Saving changed container to a new image</a:t>
            </a:r>
          </a:p>
          <a:p>
            <a:pPr marL="0" marR="0" lvl="0" indent="0" algn="l" rtl="0">
              <a:spcBef>
                <a:spcPts val="0"/>
              </a:spcBef>
              <a:buSzPct val="25000"/>
              <a:buNone/>
            </a:pPr>
            <a:endParaRPr lang="en-US" sz="2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(Change website content)</a:t>
            </a:r>
          </a:p>
          <a:p>
            <a:pPr marL="0" marR="0" lvl="0" indent="0" algn="l" rtl="0">
              <a:spcBef>
                <a:spcPts val="0"/>
              </a:spcBef>
              <a:buSzPct val="25000"/>
              <a:buNone/>
            </a:pPr>
            <a:endParaRPr lang="en-US" sz="2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a:t>
            </a:r>
            <a:r>
              <a:rPr lang="en-US" sz="2800" b="1" strike="noStrike" dirty="0">
                <a:solidFill>
                  <a:srgbClr val="000000"/>
                </a:solidFill>
                <a:latin typeface="Verdana"/>
                <a:ea typeface="Verdana"/>
                <a:cs typeface="Verdana"/>
                <a:sym typeface="Verdana"/>
              </a:rPr>
              <a:t> </a:t>
            </a:r>
            <a:r>
              <a:rPr lang="en-US" sz="2800" b="0" strike="noStrike" dirty="0">
                <a:solidFill>
                  <a:srgbClr val="000000"/>
                </a:solidFill>
                <a:latin typeface="Verdana"/>
                <a:ea typeface="Verdana"/>
                <a:cs typeface="Verdana"/>
                <a:sym typeface="Verdana"/>
              </a:rPr>
              <a:t>docker container commit </a:t>
            </a:r>
            <a:r>
              <a:rPr lang="en-US" sz="2800" b="0" strike="noStrike" dirty="0" err="1">
                <a:solidFill>
                  <a:srgbClr val="000000"/>
                </a:solidFill>
                <a:latin typeface="Verdana"/>
                <a:ea typeface="Verdana"/>
                <a:cs typeface="Verdana"/>
                <a:sym typeface="Verdana"/>
              </a:rPr>
              <a:t>findmore_apache</a:t>
            </a:r>
            <a:r>
              <a:rPr lang="en-US" sz="2800" b="0" strike="noStrike" dirty="0">
                <a:solidFill>
                  <a:srgbClr val="000000"/>
                </a:solidFill>
                <a:latin typeface="Verdana"/>
                <a:ea typeface="Verdana"/>
                <a:cs typeface="Verdana"/>
                <a:sym typeface="Verdana"/>
              </a:rPr>
              <a:t> findmore_apache:v2</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 docker image</a:t>
            </a:r>
            <a:r>
              <a:rPr lang="en-US" sz="2800" dirty="0">
                <a:latin typeface="Verdana"/>
                <a:ea typeface="Verdana"/>
                <a:cs typeface="Verdana"/>
                <a:sym typeface="Verdana"/>
              </a:rPr>
              <a:t> ls</a:t>
            </a:r>
          </a:p>
          <a:p>
            <a:pPr marL="0" marR="0" lvl="0" indent="0" algn="l" rtl="0">
              <a:spcBef>
                <a:spcPts val="0"/>
              </a:spcBef>
              <a:buNone/>
            </a:pPr>
            <a:endParaRPr lang="en-US" sz="2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1" strike="noStrike" dirty="0">
                <a:solidFill>
                  <a:srgbClr val="000000"/>
                </a:solidFill>
                <a:latin typeface="Verdana"/>
                <a:ea typeface="Verdana"/>
                <a:cs typeface="Verdana"/>
                <a:sym typeface="Verdana"/>
              </a:rPr>
              <a:t>Export image to a file</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 docker image save -o </a:t>
            </a:r>
            <a:r>
              <a:rPr lang="en-US" sz="2800" b="0" strike="noStrike" dirty="0" err="1">
                <a:solidFill>
                  <a:srgbClr val="000000"/>
                </a:solidFill>
                <a:latin typeface="Verdana"/>
                <a:ea typeface="Verdana"/>
                <a:cs typeface="Verdana"/>
                <a:sym typeface="Verdana"/>
              </a:rPr>
              <a:t>image_save.tar</a:t>
            </a:r>
            <a:r>
              <a:rPr lang="en-US" sz="2800" b="0" strike="noStrike" dirty="0">
                <a:solidFill>
                  <a:srgbClr val="000000"/>
                </a:solidFill>
                <a:latin typeface="Verdana"/>
                <a:ea typeface="Verdana"/>
                <a:cs typeface="Verdana"/>
                <a:sym typeface="Verdana"/>
              </a:rPr>
              <a:t> &lt;</a:t>
            </a:r>
            <a:r>
              <a:rPr lang="en-US" sz="2800" b="0" strike="noStrike" dirty="0" err="1">
                <a:solidFill>
                  <a:srgbClr val="000000"/>
                </a:solidFill>
                <a:latin typeface="Verdana"/>
                <a:ea typeface="Verdana"/>
                <a:cs typeface="Verdana"/>
                <a:sym typeface="Verdana"/>
              </a:rPr>
              <a:t>image_name</a:t>
            </a:r>
            <a:r>
              <a:rPr lang="en-US" sz="2800" b="0" strike="noStrike" dirty="0">
                <a:solidFill>
                  <a:srgbClr val="000000"/>
                </a:solidFill>
                <a:latin typeface="Verdana"/>
                <a:ea typeface="Verdana"/>
                <a:cs typeface="Verdana"/>
                <a:sym typeface="Verdana"/>
              </a:rPr>
              <a:t>&gt;</a:t>
            </a:r>
          </a:p>
          <a:p>
            <a:pPr marL="0" marR="0" lvl="0" indent="0" algn="l" rtl="0">
              <a:spcBef>
                <a:spcPts val="0"/>
              </a:spcBef>
              <a:buNone/>
            </a:pPr>
            <a:endParaRPr lang="en-US" sz="2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1" strike="noStrike" dirty="0">
                <a:solidFill>
                  <a:srgbClr val="000000"/>
                </a:solidFill>
                <a:latin typeface="Verdana"/>
                <a:ea typeface="Verdana"/>
                <a:cs typeface="Verdana"/>
                <a:sym typeface="Verdana"/>
              </a:rPr>
              <a:t>Export container to a file</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 docker container export -o /home/</a:t>
            </a:r>
            <a:r>
              <a:rPr lang="en-US" sz="2800" b="0" strike="noStrike" dirty="0" err="1">
                <a:solidFill>
                  <a:srgbClr val="000000"/>
                </a:solidFill>
                <a:latin typeface="Verdana"/>
                <a:ea typeface="Verdana"/>
                <a:cs typeface="Verdana"/>
                <a:sym typeface="Verdana"/>
              </a:rPr>
              <a:t>container_save.tar</a:t>
            </a:r>
            <a:r>
              <a:rPr lang="en-US" sz="2800" b="0" strike="noStrike" dirty="0">
                <a:solidFill>
                  <a:srgbClr val="000000"/>
                </a:solidFill>
                <a:latin typeface="Verdana"/>
                <a:ea typeface="Verdana"/>
                <a:cs typeface="Verdana"/>
                <a:sym typeface="Verdana"/>
              </a:rPr>
              <a:t> &lt;</a:t>
            </a:r>
            <a:r>
              <a:rPr lang="en-US" sz="2800" b="0" strike="noStrike" dirty="0" err="1">
                <a:solidFill>
                  <a:srgbClr val="000000"/>
                </a:solidFill>
                <a:latin typeface="Verdana"/>
                <a:ea typeface="Verdana"/>
                <a:cs typeface="Verdana"/>
                <a:sym typeface="Verdana"/>
              </a:rPr>
              <a:t>container_name</a:t>
            </a:r>
            <a:r>
              <a:rPr lang="en-US" sz="2800" b="0" strike="noStrike" dirty="0">
                <a:solidFill>
                  <a:srgbClr val="000000"/>
                </a:solidFill>
                <a:latin typeface="Verdana"/>
                <a:ea typeface="Verdana"/>
                <a:cs typeface="Verdana"/>
                <a:sym typeface="Verdana"/>
              </a:rPr>
              <a:t>&gt;</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(loses history, flattens image)</a:t>
            </a:r>
          </a:p>
          <a:p>
            <a:pPr marL="0" marR="0" lvl="0" indent="0" algn="l" rtl="0">
              <a:spcBef>
                <a:spcPts val="0"/>
              </a:spcBef>
              <a:buNone/>
            </a:pPr>
            <a:endParaRPr lang="en-US" sz="2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1" strike="noStrike" dirty="0">
                <a:solidFill>
                  <a:srgbClr val="000000"/>
                </a:solidFill>
                <a:latin typeface="Verdana"/>
                <a:ea typeface="Verdana"/>
                <a:cs typeface="Verdana"/>
                <a:sym typeface="Verdana"/>
              </a:rPr>
              <a:t>Run container with new version</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 docker container stop &lt;container&gt;</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 docker container rm &lt;container&gt;</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 docker container run -</a:t>
            </a:r>
            <a:r>
              <a:rPr lang="en-US" sz="2800" b="0" strike="noStrike" dirty="0" err="1">
                <a:solidFill>
                  <a:srgbClr val="000000"/>
                </a:solidFill>
                <a:latin typeface="Verdana"/>
                <a:ea typeface="Verdana"/>
                <a:cs typeface="Verdana"/>
                <a:sym typeface="Verdana"/>
              </a:rPr>
              <a:t>ti</a:t>
            </a:r>
            <a:r>
              <a:rPr lang="en-US" sz="2800" b="0" strike="noStrike" dirty="0">
                <a:solidFill>
                  <a:srgbClr val="000000"/>
                </a:solidFill>
                <a:latin typeface="Verdana"/>
                <a:ea typeface="Verdana"/>
                <a:cs typeface="Verdana"/>
                <a:sym typeface="Verdana"/>
              </a:rPr>
              <a:t> -d -p 80:80 --name </a:t>
            </a:r>
            <a:r>
              <a:rPr lang="en-US" sz="2800" b="0" strike="noStrike" dirty="0" err="1">
                <a:solidFill>
                  <a:srgbClr val="000000"/>
                </a:solidFill>
                <a:latin typeface="Verdana"/>
                <a:ea typeface="Verdana"/>
                <a:cs typeface="Verdana"/>
                <a:sym typeface="Verdana"/>
              </a:rPr>
              <a:t>my_webserver</a:t>
            </a:r>
            <a:r>
              <a:rPr lang="en-US" sz="2800" b="0" strike="noStrike" dirty="0">
                <a:solidFill>
                  <a:srgbClr val="000000"/>
                </a:solidFill>
                <a:latin typeface="Verdana"/>
                <a:ea typeface="Verdana"/>
                <a:cs typeface="Verdana"/>
                <a:sym typeface="Verdana"/>
              </a:rPr>
              <a:t> findmore_apache:v2</a:t>
            </a:r>
          </a:p>
          <a:p>
            <a:pPr marL="0" marR="0" lvl="0" indent="0" algn="l" rtl="0">
              <a:spcBef>
                <a:spcPts val="0"/>
              </a:spcBef>
              <a:buNone/>
            </a:pPr>
            <a:endParaRPr lang="en-US" sz="2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1" strike="noStrike" dirty="0">
                <a:solidFill>
                  <a:srgbClr val="000000"/>
                </a:solidFill>
                <a:latin typeface="Verdana"/>
                <a:ea typeface="Verdana"/>
                <a:cs typeface="Verdana"/>
                <a:sym typeface="Verdana"/>
              </a:rPr>
              <a:t>Load a saved image</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 docker image load -</a:t>
            </a:r>
            <a:r>
              <a:rPr lang="en-US" sz="2800" b="0" strike="noStrike" dirty="0" err="1">
                <a:solidFill>
                  <a:srgbClr val="000000"/>
                </a:solidFill>
                <a:latin typeface="Verdana"/>
                <a:ea typeface="Verdana"/>
                <a:cs typeface="Verdana"/>
                <a:sym typeface="Verdana"/>
              </a:rPr>
              <a:t>i</a:t>
            </a:r>
            <a:r>
              <a:rPr lang="en-US" sz="2800" b="0" strike="noStrike" dirty="0">
                <a:solidFill>
                  <a:srgbClr val="000000"/>
                </a:solidFill>
                <a:latin typeface="Verdana"/>
                <a:ea typeface="Verdana"/>
                <a:cs typeface="Verdana"/>
                <a:sym typeface="Verdana"/>
              </a:rPr>
              <a:t> &lt;</a:t>
            </a:r>
            <a:r>
              <a:rPr lang="en-US" sz="2800" b="0" strike="noStrike" dirty="0" err="1">
                <a:solidFill>
                  <a:srgbClr val="000000"/>
                </a:solidFill>
                <a:latin typeface="Verdana"/>
                <a:ea typeface="Verdana"/>
                <a:cs typeface="Verdana"/>
                <a:sym typeface="Verdana"/>
              </a:rPr>
              <a:t>container_file</a:t>
            </a:r>
            <a:r>
              <a:rPr lang="en-US" sz="2800" b="0" strike="noStrike" dirty="0">
                <a:solidFill>
                  <a:srgbClr val="000000"/>
                </a:solidFill>
                <a:latin typeface="Verdana"/>
                <a:ea typeface="Verdana"/>
                <a:cs typeface="Verdana"/>
                <a:sym typeface="Verdana"/>
              </a:rPr>
              <a:t>&gt;</a:t>
            </a:r>
          </a:p>
          <a:p>
            <a:endParaRPr lang="en-US" dirty="0"/>
          </a:p>
        </p:txBody>
      </p:sp>
    </p:spTree>
    <p:extLst>
      <p:ext uri="{BB962C8B-B14F-4D97-AF65-F5344CB8AC3E}">
        <p14:creationId xmlns:p14="http://schemas.microsoft.com/office/powerpoint/2010/main" val="4080764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CE6F-70B7-DA9C-26F2-A5693F6DD90B}"/>
              </a:ext>
            </a:extLst>
          </p:cNvPr>
          <p:cNvSpPr>
            <a:spLocks noGrp="1"/>
          </p:cNvSpPr>
          <p:nvPr>
            <p:ph type="title"/>
          </p:nvPr>
        </p:nvSpPr>
        <p:spPr/>
        <p:txBody>
          <a:bodyPr/>
          <a:lstStyle/>
          <a:p>
            <a:r>
              <a:rPr lang="en-US" sz="4400" b="1" strike="noStrike" dirty="0">
                <a:solidFill>
                  <a:srgbClr val="000000"/>
                </a:solidFill>
                <a:latin typeface="Verdana"/>
                <a:ea typeface="Verdana"/>
                <a:cs typeface="Verdana"/>
                <a:sym typeface="Verdana"/>
              </a:rPr>
              <a:t>Other Docker Commands</a:t>
            </a:r>
            <a:br>
              <a:rPr lang="en-US" sz="4400" b="1" strike="noStrike" dirty="0">
                <a:solidFill>
                  <a:srgbClr val="000000"/>
                </a:solidFill>
                <a:latin typeface="Verdana"/>
                <a:ea typeface="Verdana"/>
                <a:cs typeface="Verdana"/>
                <a:sym typeface="Verdana"/>
              </a:rPr>
            </a:br>
            <a:endParaRPr lang="en-US" dirty="0"/>
          </a:p>
        </p:txBody>
      </p:sp>
      <p:sp>
        <p:nvSpPr>
          <p:cNvPr id="3" name="Content Placeholder 2">
            <a:extLst>
              <a:ext uri="{FF2B5EF4-FFF2-40B4-BE49-F238E27FC236}">
                <a16:creationId xmlns:a16="http://schemas.microsoft.com/office/drawing/2014/main" id="{82246B8B-7DA6-B23F-C065-CBA399249720}"/>
              </a:ext>
            </a:extLst>
          </p:cNvPr>
          <p:cNvSpPr>
            <a:spLocks noGrp="1"/>
          </p:cNvSpPr>
          <p:nvPr>
            <p:ph idx="1"/>
          </p:nvPr>
        </p:nvSpPr>
        <p:spPr/>
        <p:txBody>
          <a:bodyPr/>
          <a:lstStyle/>
          <a:p>
            <a:pPr marL="0" marR="0" lvl="0" indent="0" algn="l" rtl="0">
              <a:spcBef>
                <a:spcPts val="0"/>
              </a:spcBef>
              <a:buSzPct val="25000"/>
              <a:buNone/>
            </a:pPr>
            <a:r>
              <a:rPr lang="en-US" sz="2800" b="1" strike="noStrike" dirty="0">
                <a:solidFill>
                  <a:srgbClr val="000000"/>
                </a:solidFill>
                <a:latin typeface="Verdana"/>
                <a:ea typeface="Verdana"/>
                <a:cs typeface="Verdana"/>
                <a:sym typeface="Verdana"/>
              </a:rPr>
              <a:t>Events</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 docker events </a:t>
            </a:r>
          </a:p>
          <a:p>
            <a:pPr marL="0" marR="0" lvl="0" indent="0" algn="l" rtl="0">
              <a:spcBef>
                <a:spcPts val="0"/>
              </a:spcBef>
              <a:buNone/>
            </a:pPr>
            <a:endParaRPr lang="en-US" sz="2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1" strike="noStrike" dirty="0">
                <a:solidFill>
                  <a:srgbClr val="000000"/>
                </a:solidFill>
                <a:latin typeface="Verdana"/>
                <a:ea typeface="Verdana"/>
                <a:cs typeface="Verdana"/>
                <a:sym typeface="Verdana"/>
              </a:rPr>
              <a:t>Inspect Container</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 docker container inspect </a:t>
            </a:r>
            <a:r>
              <a:rPr lang="en-US" sz="2800" b="0" strike="noStrike" dirty="0" err="1">
                <a:solidFill>
                  <a:srgbClr val="000000"/>
                </a:solidFill>
                <a:latin typeface="Verdana"/>
                <a:ea typeface="Verdana"/>
                <a:cs typeface="Verdana"/>
                <a:sym typeface="Verdana"/>
              </a:rPr>
              <a:t>my_webserver</a:t>
            </a:r>
            <a:endParaRPr lang="en-US" sz="2800" b="0" strike="noStrike" dirty="0">
              <a:solidFill>
                <a:srgbClr val="000000"/>
              </a:solidFill>
              <a:latin typeface="Verdana"/>
              <a:ea typeface="Verdana"/>
              <a:cs typeface="Verdana"/>
              <a:sym typeface="Verdana"/>
            </a:endParaRPr>
          </a:p>
          <a:p>
            <a:pPr marL="0" marR="0" lvl="0" indent="0" algn="l" rtl="0">
              <a:spcBef>
                <a:spcPts val="0"/>
              </a:spcBef>
              <a:buNone/>
            </a:pPr>
            <a:endParaRPr lang="en-US" sz="2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1" strike="noStrike" dirty="0">
                <a:solidFill>
                  <a:srgbClr val="000000"/>
                </a:solidFill>
                <a:latin typeface="Verdana"/>
                <a:ea typeface="Verdana"/>
                <a:cs typeface="Verdana"/>
                <a:sym typeface="Verdana"/>
              </a:rPr>
              <a:t>Logs - Container</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 docker containe</a:t>
            </a:r>
            <a:r>
              <a:rPr lang="en-US" sz="2800" dirty="0">
                <a:latin typeface="Verdana"/>
                <a:ea typeface="Verdana"/>
                <a:cs typeface="Verdana"/>
                <a:sym typeface="Verdana"/>
              </a:rPr>
              <a:t>r </a:t>
            </a:r>
            <a:r>
              <a:rPr lang="en-US" sz="2800" b="0" strike="noStrike" dirty="0">
                <a:solidFill>
                  <a:srgbClr val="000000"/>
                </a:solidFill>
                <a:latin typeface="Verdana"/>
                <a:ea typeface="Verdana"/>
                <a:cs typeface="Verdana"/>
                <a:sym typeface="Verdana"/>
              </a:rPr>
              <a:t>logs </a:t>
            </a:r>
            <a:r>
              <a:rPr lang="en-US" sz="2800" b="0" strike="noStrike" dirty="0" err="1">
                <a:solidFill>
                  <a:srgbClr val="000000"/>
                </a:solidFill>
                <a:latin typeface="Verdana"/>
                <a:ea typeface="Verdana"/>
                <a:cs typeface="Verdana"/>
                <a:sym typeface="Verdana"/>
              </a:rPr>
              <a:t>my_webserver</a:t>
            </a:r>
            <a:endParaRPr lang="en-US" sz="2800" b="0" strike="noStrike" dirty="0">
              <a:solidFill>
                <a:srgbClr val="000000"/>
              </a:solidFill>
              <a:latin typeface="Verdana"/>
              <a:ea typeface="Verdana"/>
              <a:cs typeface="Verdana"/>
              <a:sym typeface="Verdana"/>
            </a:endParaRPr>
          </a:p>
          <a:p>
            <a:pPr marL="0" marR="0" lvl="0" indent="0" algn="l" rtl="0">
              <a:spcBef>
                <a:spcPts val="0"/>
              </a:spcBef>
              <a:buNone/>
            </a:pPr>
            <a:endParaRPr lang="en-US" sz="2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1" strike="noStrike" dirty="0">
                <a:solidFill>
                  <a:srgbClr val="000000"/>
                </a:solidFill>
                <a:latin typeface="Verdana"/>
                <a:ea typeface="Verdana"/>
                <a:cs typeface="Verdana"/>
                <a:sym typeface="Verdana"/>
              </a:rPr>
              <a:t>History - Image</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 docker image history findmore_web:v2</a:t>
            </a:r>
          </a:p>
          <a:p>
            <a:endParaRPr lang="en-US" dirty="0"/>
          </a:p>
        </p:txBody>
      </p:sp>
    </p:spTree>
    <p:extLst>
      <p:ext uri="{BB962C8B-B14F-4D97-AF65-F5344CB8AC3E}">
        <p14:creationId xmlns:p14="http://schemas.microsoft.com/office/powerpoint/2010/main" val="4033221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F1DE-0373-A13B-C556-B993931D412C}"/>
              </a:ext>
            </a:extLst>
          </p:cNvPr>
          <p:cNvSpPr>
            <a:spLocks noGrp="1"/>
          </p:cNvSpPr>
          <p:nvPr>
            <p:ph type="title"/>
          </p:nvPr>
        </p:nvSpPr>
        <p:spPr/>
        <p:txBody>
          <a:bodyPr/>
          <a:lstStyle/>
          <a:p>
            <a:r>
              <a:rPr lang="en-US" sz="4400" b="1" strike="noStrike" dirty="0" err="1">
                <a:solidFill>
                  <a:srgbClr val="000000"/>
                </a:solidFill>
                <a:latin typeface="Verdana"/>
                <a:ea typeface="Verdana"/>
                <a:cs typeface="Verdana"/>
                <a:sym typeface="Verdana"/>
              </a:rPr>
              <a:t>Dockerfile</a:t>
            </a:r>
            <a:br>
              <a:rPr lang="en-US" sz="4400" b="1" strike="noStrike" dirty="0">
                <a:solidFill>
                  <a:srgbClr val="000000"/>
                </a:solidFill>
                <a:latin typeface="Verdana"/>
                <a:ea typeface="Verdana"/>
                <a:cs typeface="Verdana"/>
                <a:sym typeface="Verdana"/>
              </a:rPr>
            </a:br>
            <a:endParaRPr lang="en-US" dirty="0"/>
          </a:p>
        </p:txBody>
      </p:sp>
      <p:sp>
        <p:nvSpPr>
          <p:cNvPr id="3" name="Content Placeholder 2">
            <a:extLst>
              <a:ext uri="{FF2B5EF4-FFF2-40B4-BE49-F238E27FC236}">
                <a16:creationId xmlns:a16="http://schemas.microsoft.com/office/drawing/2014/main" id="{5A74F7CD-D52F-CCAE-C9D8-8CD662FDEA10}"/>
              </a:ext>
            </a:extLst>
          </p:cNvPr>
          <p:cNvSpPr>
            <a:spLocks noGrp="1"/>
          </p:cNvSpPr>
          <p:nvPr>
            <p:ph idx="1"/>
          </p:nvPr>
        </p:nvSpPr>
        <p:spPr/>
        <p:txBody>
          <a:bodyPr/>
          <a:lstStyle/>
          <a:p>
            <a:r>
              <a:rPr lang="en-US" dirty="0"/>
              <a:t>Add docker file notes</a:t>
            </a:r>
          </a:p>
        </p:txBody>
      </p:sp>
    </p:spTree>
    <p:extLst>
      <p:ext uri="{BB962C8B-B14F-4D97-AF65-F5344CB8AC3E}">
        <p14:creationId xmlns:p14="http://schemas.microsoft.com/office/powerpoint/2010/main" val="490904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474C-7813-BB4E-3FEA-AC9A7DCB9C3E}"/>
              </a:ext>
            </a:extLst>
          </p:cNvPr>
          <p:cNvSpPr>
            <a:spLocks noGrp="1"/>
          </p:cNvSpPr>
          <p:nvPr>
            <p:ph type="title"/>
          </p:nvPr>
        </p:nvSpPr>
        <p:spPr/>
        <p:txBody>
          <a:bodyPr/>
          <a:lstStyle/>
          <a:p>
            <a:r>
              <a:rPr lang="en-US" sz="4400" b="1" strike="noStrike" dirty="0">
                <a:solidFill>
                  <a:srgbClr val="000000"/>
                </a:solidFill>
                <a:latin typeface="Verdana"/>
                <a:ea typeface="Verdana"/>
                <a:cs typeface="Verdana"/>
                <a:sym typeface="Verdana"/>
              </a:rPr>
              <a:t>Docker Advantages</a:t>
            </a:r>
            <a:br>
              <a:rPr lang="en-US" sz="4400" b="1" strike="noStrike" dirty="0">
                <a:solidFill>
                  <a:srgbClr val="000000"/>
                </a:solidFill>
                <a:latin typeface="Verdana"/>
                <a:ea typeface="Verdana"/>
                <a:cs typeface="Verdana"/>
                <a:sym typeface="Verdana"/>
              </a:rPr>
            </a:br>
            <a:endParaRPr lang="en-US" dirty="0"/>
          </a:p>
        </p:txBody>
      </p:sp>
      <p:sp>
        <p:nvSpPr>
          <p:cNvPr id="3" name="Content Placeholder 2">
            <a:extLst>
              <a:ext uri="{FF2B5EF4-FFF2-40B4-BE49-F238E27FC236}">
                <a16:creationId xmlns:a16="http://schemas.microsoft.com/office/drawing/2014/main" id="{5C6EE521-2E47-0E9D-AD1F-04271FDAE2BE}"/>
              </a:ext>
            </a:extLst>
          </p:cNvPr>
          <p:cNvSpPr>
            <a:spLocks noGrp="1"/>
          </p:cNvSpPr>
          <p:nvPr>
            <p:ph idx="1"/>
          </p:nvPr>
        </p:nvSpPr>
        <p:spPr/>
        <p:txBody>
          <a:bodyPr>
            <a:normAutofit fontScale="77500" lnSpcReduction="20000"/>
          </a:bodyPr>
          <a:lstStyle/>
          <a:p>
            <a:pPr marL="0" marR="0" lvl="0" indent="0" algn="l" rtl="0">
              <a:spcBef>
                <a:spcPts val="0"/>
              </a:spcBef>
              <a:buSzPct val="25000"/>
              <a:buNone/>
            </a:pPr>
            <a:r>
              <a:rPr lang="en-US" sz="2600" b="1" strike="noStrike" dirty="0">
                <a:solidFill>
                  <a:srgbClr val="000000"/>
                </a:solidFill>
                <a:latin typeface="Verdana"/>
                <a:ea typeface="Verdana"/>
                <a:cs typeface="Verdana"/>
                <a:sym typeface="Verdana"/>
              </a:rPr>
              <a:t>Technical advantages</a:t>
            </a:r>
          </a:p>
          <a:p>
            <a:pPr marL="0" marR="0" lvl="0" indent="0" algn="l" rtl="0">
              <a:spcBef>
                <a:spcPts val="0"/>
              </a:spcBef>
              <a:buNone/>
            </a:pPr>
            <a:endParaRPr lang="en-US" sz="26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600" b="1" strike="noStrike" dirty="0">
                <a:solidFill>
                  <a:srgbClr val="000000"/>
                </a:solidFill>
                <a:latin typeface="Verdana"/>
                <a:ea typeface="Verdana"/>
                <a:cs typeface="Verdana"/>
                <a:sym typeface="Verdana"/>
              </a:rPr>
              <a:t>Lightweight</a:t>
            </a:r>
          </a:p>
          <a:p>
            <a:pPr marL="0" marR="0" lvl="0" indent="0" algn="l" rtl="0">
              <a:spcBef>
                <a:spcPts val="0"/>
              </a:spcBef>
              <a:buSzPct val="25000"/>
              <a:buNone/>
            </a:pPr>
            <a:endParaRPr lang="en-US" sz="2600" b="1"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600" b="0" strike="noStrike" dirty="0">
                <a:solidFill>
                  <a:srgbClr val="000000"/>
                </a:solidFill>
                <a:latin typeface="Verdana"/>
                <a:ea typeface="Verdana"/>
                <a:cs typeface="Verdana"/>
                <a:sym typeface="Verdana"/>
              </a:rPr>
              <a:t>Containers running on a single machine share the same operating system kernel; they start instantly and use less RAM.</a:t>
            </a:r>
          </a:p>
          <a:p>
            <a:pPr marL="0" marR="0" lvl="0" indent="0" algn="l" rtl="0">
              <a:spcBef>
                <a:spcPts val="0"/>
              </a:spcBef>
              <a:buSzPct val="25000"/>
              <a:buNone/>
            </a:pPr>
            <a:r>
              <a:rPr lang="en-US" sz="2600" b="0" strike="noStrike" dirty="0">
                <a:solidFill>
                  <a:srgbClr val="000000"/>
                </a:solidFill>
                <a:latin typeface="Verdana"/>
                <a:ea typeface="Verdana"/>
                <a:cs typeface="Verdana"/>
                <a:sym typeface="Verdana"/>
              </a:rPr>
              <a:t>Images are constructed from layered filesystems and share common files, making disk usage and image downloads much more efficient.</a:t>
            </a:r>
          </a:p>
          <a:p>
            <a:pPr marL="0" marR="0" lvl="0" indent="0" algn="l" rtl="0">
              <a:spcBef>
                <a:spcPts val="0"/>
              </a:spcBef>
              <a:buNone/>
            </a:pPr>
            <a:endParaRPr lang="en-US" sz="26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600" b="1" strike="noStrike" dirty="0">
                <a:solidFill>
                  <a:srgbClr val="000000"/>
                </a:solidFill>
                <a:latin typeface="Verdana"/>
                <a:ea typeface="Verdana"/>
                <a:cs typeface="Verdana"/>
                <a:sym typeface="Verdana"/>
              </a:rPr>
              <a:t>Open</a:t>
            </a:r>
          </a:p>
          <a:p>
            <a:pPr marL="0" marR="0" lvl="0" indent="0" algn="l" rtl="0">
              <a:spcBef>
                <a:spcPts val="0"/>
              </a:spcBef>
              <a:buSzPct val="25000"/>
              <a:buNone/>
            </a:pPr>
            <a:endParaRPr lang="en-US" sz="2600" b="1"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600" b="0" strike="noStrike" dirty="0">
                <a:solidFill>
                  <a:srgbClr val="000000"/>
                </a:solidFill>
                <a:latin typeface="Verdana"/>
                <a:ea typeface="Verdana"/>
                <a:cs typeface="Verdana"/>
                <a:sym typeface="Verdana"/>
              </a:rPr>
              <a:t>Docker containers are based on open standards, enabling containers to run on all major Linux distributions, Microsoft Windows, Apple macOS -- and on top of any infrastructure.</a:t>
            </a:r>
          </a:p>
          <a:p>
            <a:pPr marL="0" marR="0" lvl="0" indent="0" algn="l" rtl="0">
              <a:spcBef>
                <a:spcPts val="0"/>
              </a:spcBef>
              <a:buNone/>
            </a:pPr>
            <a:endParaRPr lang="en-US" sz="26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600" b="1" strike="noStrike" dirty="0">
                <a:solidFill>
                  <a:srgbClr val="000000"/>
                </a:solidFill>
                <a:latin typeface="Verdana"/>
                <a:ea typeface="Verdana"/>
                <a:cs typeface="Verdana"/>
                <a:sym typeface="Verdana"/>
              </a:rPr>
              <a:t>Secure</a:t>
            </a:r>
          </a:p>
          <a:p>
            <a:pPr marL="0" marR="0" lvl="0" indent="0" algn="l" rtl="0">
              <a:spcBef>
                <a:spcPts val="0"/>
              </a:spcBef>
              <a:buSzPct val="25000"/>
              <a:buNone/>
            </a:pPr>
            <a:endParaRPr lang="en-US" sz="2600" b="1"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600" b="0" strike="noStrike" dirty="0">
                <a:solidFill>
                  <a:srgbClr val="000000"/>
                </a:solidFill>
                <a:latin typeface="Verdana"/>
                <a:ea typeface="Verdana"/>
                <a:cs typeface="Verdana"/>
                <a:sym typeface="Verdana"/>
              </a:rPr>
              <a:t>Containers isolate applications from one another and the underlying infrastructure, while providing an added layer of protection for the application.</a:t>
            </a:r>
          </a:p>
          <a:p>
            <a:endParaRPr lang="en-US" dirty="0"/>
          </a:p>
        </p:txBody>
      </p:sp>
    </p:spTree>
    <p:extLst>
      <p:ext uri="{BB962C8B-B14F-4D97-AF65-F5344CB8AC3E}">
        <p14:creationId xmlns:p14="http://schemas.microsoft.com/office/powerpoint/2010/main" val="2732091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5091F-EC70-2F15-09D6-DE9FD71DF556}"/>
              </a:ext>
            </a:extLst>
          </p:cNvPr>
          <p:cNvSpPr>
            <a:spLocks noGrp="1"/>
          </p:cNvSpPr>
          <p:nvPr>
            <p:ph type="title"/>
          </p:nvPr>
        </p:nvSpPr>
        <p:spPr/>
        <p:txBody>
          <a:bodyPr/>
          <a:lstStyle/>
          <a:p>
            <a:r>
              <a:rPr lang="en-US" sz="4400" b="1" strike="noStrike" dirty="0">
                <a:solidFill>
                  <a:srgbClr val="000000"/>
                </a:solidFill>
                <a:latin typeface="Verdana"/>
                <a:ea typeface="Verdana"/>
                <a:cs typeface="Verdana"/>
                <a:sym typeface="Verdana"/>
              </a:rPr>
              <a:t>Docker Advantages</a:t>
            </a:r>
            <a:br>
              <a:rPr lang="en-US" sz="4400" b="1" strike="noStrike" dirty="0">
                <a:solidFill>
                  <a:srgbClr val="000000"/>
                </a:solidFill>
                <a:latin typeface="Verdana"/>
                <a:ea typeface="Verdana"/>
                <a:cs typeface="Verdana"/>
                <a:sym typeface="Verdana"/>
              </a:rPr>
            </a:br>
            <a:endParaRPr lang="en-US" dirty="0"/>
          </a:p>
        </p:txBody>
      </p:sp>
      <p:sp>
        <p:nvSpPr>
          <p:cNvPr id="3" name="Content Placeholder 2">
            <a:extLst>
              <a:ext uri="{FF2B5EF4-FFF2-40B4-BE49-F238E27FC236}">
                <a16:creationId xmlns:a16="http://schemas.microsoft.com/office/drawing/2014/main" id="{F16FC25F-C417-1430-1017-74C829CE377A}"/>
              </a:ext>
            </a:extLst>
          </p:cNvPr>
          <p:cNvSpPr>
            <a:spLocks noGrp="1"/>
          </p:cNvSpPr>
          <p:nvPr>
            <p:ph idx="1"/>
          </p:nvPr>
        </p:nvSpPr>
        <p:spPr/>
        <p:txBody>
          <a:bodyPr>
            <a:normAutofit fontScale="70000" lnSpcReduction="20000"/>
          </a:bodyPr>
          <a:lstStyle/>
          <a:p>
            <a:pPr marL="0" marR="0" lvl="0" indent="0" algn="l" rtl="0">
              <a:spcBef>
                <a:spcPts val="0"/>
              </a:spcBef>
              <a:buSzPct val="25000"/>
              <a:buNone/>
            </a:pPr>
            <a:r>
              <a:rPr lang="en-US" sz="3200" b="1" strike="noStrike" dirty="0">
                <a:solidFill>
                  <a:srgbClr val="000000"/>
                </a:solidFill>
                <a:latin typeface="Verdana"/>
                <a:ea typeface="Verdana"/>
                <a:cs typeface="Verdana"/>
                <a:sym typeface="Verdana"/>
              </a:rPr>
              <a:t>Advantages for developers</a:t>
            </a:r>
          </a:p>
          <a:p>
            <a:pPr marL="0" marR="0" lvl="0" indent="0" algn="l" rtl="0">
              <a:spcBef>
                <a:spcPts val="0"/>
              </a:spcBef>
              <a:buSzPct val="25000"/>
              <a:buNone/>
            </a:pPr>
            <a:endParaRPr lang="en-US" sz="3200" b="1"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No more “It works on my machine”</a:t>
            </a:r>
          </a:p>
          <a:p>
            <a:pPr marL="0" marR="0" lvl="0" indent="0" algn="l" rtl="0">
              <a:spcBef>
                <a:spcPts val="0"/>
              </a:spcBef>
              <a:buNone/>
            </a:pPr>
            <a:endParaRPr lang="en-US" sz="2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1" strike="noStrike" dirty="0">
                <a:solidFill>
                  <a:srgbClr val="000000"/>
                </a:solidFill>
                <a:latin typeface="Verdana"/>
                <a:ea typeface="Verdana"/>
                <a:cs typeface="Verdana"/>
                <a:sym typeface="Verdana"/>
              </a:rPr>
              <a:t>Accelerated Development</a:t>
            </a:r>
          </a:p>
          <a:p>
            <a:pPr marL="0" marR="0" lvl="0" indent="0" algn="l" rtl="0">
              <a:spcBef>
                <a:spcPts val="0"/>
              </a:spcBef>
              <a:buSzPct val="25000"/>
              <a:buNone/>
            </a:pPr>
            <a:endParaRPr lang="en-US" sz="2800" b="1"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Stop wasting hours setting up developer environments, spinning up new instances, and making copies of production code to run locally.</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With Docker, you simply take copies of your live environment and run them on any new endpoint running a Docker engine.</a:t>
            </a:r>
          </a:p>
          <a:p>
            <a:pPr marL="0" marR="0" lvl="0" indent="0" algn="l" rtl="0">
              <a:spcBef>
                <a:spcPts val="0"/>
              </a:spcBef>
              <a:buNone/>
            </a:pPr>
            <a:endParaRPr lang="en-US" sz="2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1" strike="noStrike" dirty="0">
                <a:solidFill>
                  <a:srgbClr val="000000"/>
                </a:solidFill>
                <a:latin typeface="Verdana"/>
                <a:ea typeface="Verdana"/>
                <a:cs typeface="Verdana"/>
                <a:sym typeface="Verdana"/>
              </a:rPr>
              <a:t>Eliminate environment inconsistencies</a:t>
            </a:r>
          </a:p>
          <a:p>
            <a:pPr marL="0" marR="0" lvl="0" indent="0" algn="l" rtl="0">
              <a:spcBef>
                <a:spcPts val="0"/>
              </a:spcBef>
              <a:buSzPct val="25000"/>
              <a:buNone/>
            </a:pPr>
            <a:endParaRPr lang="en-US" sz="2800" b="1"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Packaging an application in a container with its configs and dependencies guarantees that the application will always work as designed in any environment: locally, on another machine, in test or production.</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No more worries about having to install the same configurations into different environments.</a:t>
            </a:r>
          </a:p>
          <a:p>
            <a:endParaRPr lang="en-US" dirty="0"/>
          </a:p>
        </p:txBody>
      </p:sp>
    </p:spTree>
    <p:extLst>
      <p:ext uri="{BB962C8B-B14F-4D97-AF65-F5344CB8AC3E}">
        <p14:creationId xmlns:p14="http://schemas.microsoft.com/office/powerpoint/2010/main" val="899723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FDD1-9508-35B5-E60B-E309C81009E2}"/>
              </a:ext>
            </a:extLst>
          </p:cNvPr>
          <p:cNvSpPr>
            <a:spLocks noGrp="1"/>
          </p:cNvSpPr>
          <p:nvPr>
            <p:ph type="title"/>
          </p:nvPr>
        </p:nvSpPr>
        <p:spPr/>
        <p:txBody>
          <a:bodyPr/>
          <a:lstStyle/>
          <a:p>
            <a:r>
              <a:rPr lang="en-US" sz="4400" b="1" strike="noStrike" dirty="0">
                <a:solidFill>
                  <a:srgbClr val="000000"/>
                </a:solidFill>
                <a:latin typeface="Verdana"/>
                <a:ea typeface="Verdana"/>
                <a:cs typeface="Verdana"/>
                <a:sym typeface="Verdana"/>
              </a:rPr>
              <a:t>Docker Advantages</a:t>
            </a:r>
            <a:br>
              <a:rPr lang="en-US" sz="4400" b="1" strike="noStrike" dirty="0">
                <a:solidFill>
                  <a:srgbClr val="000000"/>
                </a:solidFill>
                <a:latin typeface="Verdana"/>
                <a:ea typeface="Verdana"/>
                <a:cs typeface="Verdana"/>
                <a:sym typeface="Verdana"/>
              </a:rPr>
            </a:br>
            <a:endParaRPr lang="en-US" dirty="0"/>
          </a:p>
        </p:txBody>
      </p:sp>
      <p:sp>
        <p:nvSpPr>
          <p:cNvPr id="3" name="Content Placeholder 2">
            <a:extLst>
              <a:ext uri="{FF2B5EF4-FFF2-40B4-BE49-F238E27FC236}">
                <a16:creationId xmlns:a16="http://schemas.microsoft.com/office/drawing/2014/main" id="{0DD73407-57CD-B2FB-6DFA-35AB04F1BDE0}"/>
              </a:ext>
            </a:extLst>
          </p:cNvPr>
          <p:cNvSpPr>
            <a:spLocks noGrp="1"/>
          </p:cNvSpPr>
          <p:nvPr>
            <p:ph idx="1"/>
          </p:nvPr>
        </p:nvSpPr>
        <p:spPr/>
        <p:txBody>
          <a:bodyPr>
            <a:normAutofit fontScale="62500" lnSpcReduction="20000"/>
          </a:bodyPr>
          <a:lstStyle/>
          <a:p>
            <a:pPr marL="0" marR="0" lvl="0" indent="0" algn="l" rtl="0">
              <a:spcBef>
                <a:spcPts val="0"/>
              </a:spcBef>
              <a:buSzPct val="25000"/>
              <a:buNone/>
            </a:pPr>
            <a:r>
              <a:rPr lang="en-US" sz="3200" b="1" strike="noStrike" dirty="0">
                <a:solidFill>
                  <a:srgbClr val="000000"/>
                </a:solidFill>
                <a:latin typeface="Verdana"/>
                <a:ea typeface="Verdana"/>
                <a:cs typeface="Verdana"/>
                <a:sym typeface="Verdana"/>
              </a:rPr>
              <a:t>Advantages for Operations Team</a:t>
            </a:r>
          </a:p>
          <a:p>
            <a:pPr marL="0" marR="0" lvl="0" indent="0" algn="l" rtl="0">
              <a:spcBef>
                <a:spcPts val="0"/>
              </a:spcBef>
              <a:buNone/>
            </a:pPr>
            <a:endParaRPr lang="en-US" sz="2800" b="0" strike="noStrike" dirty="0">
              <a:solidFill>
                <a:srgbClr val="000000"/>
              </a:solidFill>
              <a:latin typeface="Verdana"/>
              <a:ea typeface="Verdana"/>
              <a:cs typeface="Verdana"/>
              <a:sym typeface="Verdana"/>
            </a:endParaRPr>
          </a:p>
          <a:p>
            <a:pPr marL="0" marR="0" lvl="0" indent="0" algn="l" rtl="0">
              <a:spcBef>
                <a:spcPts val="0"/>
              </a:spcBef>
              <a:buNone/>
            </a:pPr>
            <a:endParaRPr lang="en-US" sz="2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1" strike="noStrike" dirty="0">
                <a:solidFill>
                  <a:srgbClr val="000000"/>
                </a:solidFill>
                <a:latin typeface="Verdana"/>
                <a:ea typeface="Verdana"/>
                <a:cs typeface="Verdana"/>
                <a:sym typeface="Verdana"/>
              </a:rPr>
              <a:t>Less effort for maintaining environments</a:t>
            </a:r>
          </a:p>
          <a:p>
            <a:pPr marL="0" marR="0" lvl="0" indent="0" algn="l" rtl="0">
              <a:spcBef>
                <a:spcPts val="0"/>
              </a:spcBef>
              <a:buSzPct val="25000"/>
              <a:buNone/>
            </a:pPr>
            <a:endParaRPr lang="en-US" sz="2800" b="1"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The creation of an environment is automated. Hence, </a:t>
            </a:r>
            <a:r>
              <a:rPr lang="en-US" sz="2800" b="0" u="sng" strike="noStrike" dirty="0">
                <a:solidFill>
                  <a:srgbClr val="000000"/>
                </a:solidFill>
                <a:latin typeface="Verdana"/>
                <a:ea typeface="Verdana"/>
                <a:cs typeface="Verdana"/>
                <a:sym typeface="Verdana"/>
              </a:rPr>
              <a:t>less manual actions are necessary</a:t>
            </a:r>
            <a:r>
              <a:rPr lang="en-US" sz="2800" b="0" strike="noStrike" dirty="0">
                <a:solidFill>
                  <a:srgbClr val="000000"/>
                </a:solidFill>
                <a:latin typeface="Verdana"/>
                <a:ea typeface="Verdana"/>
                <a:cs typeface="Verdana"/>
                <a:sym typeface="Verdana"/>
              </a:rPr>
              <a:t>. This reduces the risks and increases the reliability.</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Manually maintaining a consistent environment on multiple servers is error-prone and can be a nightmare. With Docker it’s easy to create several instances of an environment, because we just have to execute the image on the servers. This way it is easy to add further nodes to a cluster and to scale horizontally.</a:t>
            </a:r>
          </a:p>
          <a:p>
            <a:pPr marL="0" marR="0" lvl="0" indent="0" algn="l" rtl="0">
              <a:spcBef>
                <a:spcPts val="0"/>
              </a:spcBef>
              <a:buNone/>
            </a:pPr>
            <a:endParaRPr lang="en-US" sz="2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1" strike="noStrike" dirty="0">
                <a:solidFill>
                  <a:srgbClr val="000000"/>
                </a:solidFill>
                <a:latin typeface="Verdana"/>
                <a:ea typeface="Verdana"/>
                <a:cs typeface="Verdana"/>
                <a:sym typeface="Verdana"/>
              </a:rPr>
              <a:t>Easy updating</a:t>
            </a:r>
          </a:p>
          <a:p>
            <a:pPr marL="0" marR="0" lvl="0" indent="0" algn="l" rtl="0">
              <a:spcBef>
                <a:spcPts val="0"/>
              </a:spcBef>
              <a:buSzPct val="25000"/>
              <a:buNone/>
            </a:pPr>
            <a:endParaRPr lang="en-US" sz="2800" b="1"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Using traditional approaches for setting up an environment (like install scripts) run into trouble when there is already an existing environment. Considering the update path in the script can be a very complex task (e.g. checking the existence of files and cleanup unused files). With Docker we don’t have to take an existing environment into account (except for the database). We just stop the running container and start the new updated one. This simplifies the setup because we always start with an empty environment.</a:t>
            </a:r>
          </a:p>
          <a:p>
            <a:endParaRPr lang="en-US" dirty="0"/>
          </a:p>
        </p:txBody>
      </p:sp>
    </p:spTree>
    <p:extLst>
      <p:ext uri="{BB962C8B-B14F-4D97-AF65-F5344CB8AC3E}">
        <p14:creationId xmlns:p14="http://schemas.microsoft.com/office/powerpoint/2010/main" val="2698909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FB55-9876-854B-1F27-BF02EAE210C4}"/>
              </a:ext>
            </a:extLst>
          </p:cNvPr>
          <p:cNvSpPr>
            <a:spLocks noGrp="1"/>
          </p:cNvSpPr>
          <p:nvPr>
            <p:ph type="title"/>
          </p:nvPr>
        </p:nvSpPr>
        <p:spPr/>
        <p:txBody>
          <a:bodyPr>
            <a:normAutofit fontScale="90000"/>
          </a:bodyPr>
          <a:lstStyle/>
          <a:p>
            <a:r>
              <a:rPr lang="en-US" sz="4400" b="1" strike="noStrike" dirty="0">
                <a:solidFill>
                  <a:srgbClr val="000000"/>
                </a:solidFill>
                <a:latin typeface="Verdana"/>
                <a:ea typeface="Verdana"/>
                <a:cs typeface="Verdana"/>
                <a:sym typeface="Verdana"/>
              </a:rPr>
              <a:t>Where can I get more information?</a:t>
            </a:r>
            <a:br>
              <a:rPr lang="en-US" sz="4400" b="1" strike="noStrike" dirty="0">
                <a:solidFill>
                  <a:srgbClr val="000000"/>
                </a:solidFill>
                <a:latin typeface="Verdana"/>
                <a:ea typeface="Verdana"/>
                <a:cs typeface="Verdana"/>
                <a:sym typeface="Verdana"/>
              </a:rPr>
            </a:br>
            <a:endParaRPr lang="en-US" dirty="0"/>
          </a:p>
        </p:txBody>
      </p:sp>
      <p:sp>
        <p:nvSpPr>
          <p:cNvPr id="3" name="Content Placeholder 2">
            <a:extLst>
              <a:ext uri="{FF2B5EF4-FFF2-40B4-BE49-F238E27FC236}">
                <a16:creationId xmlns:a16="http://schemas.microsoft.com/office/drawing/2014/main" id="{54E09980-8979-A757-9E70-7AD74370F198}"/>
              </a:ext>
            </a:extLst>
          </p:cNvPr>
          <p:cNvSpPr>
            <a:spLocks noGrp="1"/>
          </p:cNvSpPr>
          <p:nvPr>
            <p:ph idx="1"/>
          </p:nvPr>
        </p:nvSpPr>
        <p:spPr>
          <a:xfrm>
            <a:off x="131737" y="1825625"/>
            <a:ext cx="11778710" cy="4351338"/>
          </a:xfrm>
        </p:spPr>
        <p:txBody>
          <a:bodyPr>
            <a:normAutofit fontScale="85000" lnSpcReduction="10000"/>
          </a:bodyPr>
          <a:lstStyle/>
          <a:p>
            <a:pPr marL="0" marR="0" lvl="0" indent="0" algn="l" rtl="0">
              <a:spcBef>
                <a:spcPts val="0"/>
              </a:spcBef>
              <a:buNone/>
            </a:pPr>
            <a:endParaRPr lang="en-GB" sz="2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GB" sz="2600" b="1" strike="noStrike" dirty="0">
                <a:solidFill>
                  <a:srgbClr val="000000"/>
                </a:solidFill>
                <a:latin typeface="Verdana"/>
                <a:ea typeface="Verdana"/>
                <a:cs typeface="Verdana"/>
                <a:sym typeface="Verdana"/>
              </a:rPr>
              <a:t>Docker Documentation</a:t>
            </a:r>
            <a:r>
              <a:rPr lang="en-GB" sz="2600" b="0" strike="noStrike" dirty="0">
                <a:solidFill>
                  <a:srgbClr val="000000"/>
                </a:solidFill>
                <a:latin typeface="Verdana"/>
                <a:ea typeface="Verdana"/>
                <a:cs typeface="Verdana"/>
                <a:sym typeface="Verdana"/>
              </a:rPr>
              <a:t>: </a:t>
            </a:r>
            <a:r>
              <a:rPr lang="en-GB" sz="2600" b="0" u="sng" strike="noStrike" dirty="0">
                <a:solidFill>
                  <a:schemeClr val="hlink"/>
                </a:solidFill>
                <a:latin typeface="Verdana"/>
                <a:ea typeface="Verdana"/>
                <a:cs typeface="Verdana"/>
                <a:sym typeface="Verdana"/>
                <a:hlinkClick r:id="rId2"/>
              </a:rPr>
              <a:t>https://docs.docker.com</a:t>
            </a:r>
          </a:p>
          <a:p>
            <a:pPr marL="0" marR="0" lvl="0" indent="0" algn="l" rtl="0">
              <a:spcBef>
                <a:spcPts val="0"/>
              </a:spcBef>
              <a:buSzPct val="25000"/>
              <a:buNone/>
            </a:pPr>
            <a:r>
              <a:rPr lang="en-GB" sz="2600" b="1" strike="noStrike" dirty="0">
                <a:solidFill>
                  <a:srgbClr val="000000"/>
                </a:solidFill>
                <a:latin typeface="Verdana"/>
                <a:ea typeface="Verdana"/>
                <a:cs typeface="Verdana"/>
                <a:sym typeface="Verdana"/>
              </a:rPr>
              <a:t>Understanding Docker</a:t>
            </a:r>
            <a:r>
              <a:rPr lang="en-GB" sz="2600" b="0" strike="noStrike" dirty="0">
                <a:solidFill>
                  <a:srgbClr val="000000"/>
                </a:solidFill>
                <a:latin typeface="Verdana"/>
                <a:ea typeface="Verdana"/>
                <a:cs typeface="Verdana"/>
                <a:sym typeface="Verdana"/>
              </a:rPr>
              <a:t>: </a:t>
            </a:r>
            <a:r>
              <a:rPr lang="en-GB" sz="2600" b="0" u="sng" strike="noStrike" dirty="0">
                <a:solidFill>
                  <a:schemeClr val="hlink"/>
                </a:solidFill>
                <a:latin typeface="Verdana"/>
                <a:ea typeface="Verdana"/>
                <a:cs typeface="Verdana"/>
                <a:sym typeface="Verdana"/>
                <a:hlinkClick r:id="rId3"/>
              </a:rPr>
              <a:t>https://docs.docker.com/engine/understanding-docker/</a:t>
            </a:r>
          </a:p>
          <a:p>
            <a:pPr marL="0" marR="0" lvl="0" indent="0" algn="l" rtl="0">
              <a:spcBef>
                <a:spcPts val="0"/>
              </a:spcBef>
              <a:buNone/>
            </a:pPr>
            <a:endParaRPr lang="en-GB" sz="2600" b="0" strike="noStrike" dirty="0">
              <a:solidFill>
                <a:srgbClr val="000000"/>
              </a:solidFill>
              <a:latin typeface="Verdana"/>
              <a:ea typeface="Verdana"/>
              <a:cs typeface="Verdana"/>
              <a:sym typeface="Verdana"/>
            </a:endParaRPr>
          </a:p>
          <a:p>
            <a:pPr marL="0" marR="0" lvl="0" indent="0" algn="l" rtl="0">
              <a:spcBef>
                <a:spcPts val="0"/>
              </a:spcBef>
              <a:buNone/>
            </a:pPr>
            <a:endParaRPr lang="en-GB" sz="26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GB" sz="2600" b="1" strike="noStrike" dirty="0" err="1">
                <a:solidFill>
                  <a:srgbClr val="000000"/>
                </a:solidFill>
                <a:latin typeface="Verdana"/>
                <a:ea typeface="Verdana"/>
                <a:cs typeface="Verdana"/>
                <a:sym typeface="Verdana"/>
              </a:rPr>
              <a:t>Dockerfile</a:t>
            </a:r>
            <a:endParaRPr lang="en-GB" sz="2600" b="1" strike="noStrike" dirty="0">
              <a:solidFill>
                <a:srgbClr val="000000"/>
              </a:solidFill>
              <a:latin typeface="Verdana"/>
              <a:ea typeface="Verdana"/>
              <a:cs typeface="Verdana"/>
              <a:sym typeface="Verdana"/>
            </a:endParaRPr>
          </a:p>
          <a:p>
            <a:pPr marL="0" marR="0" lvl="0" indent="0" algn="l" rtl="0">
              <a:spcBef>
                <a:spcPts val="0"/>
              </a:spcBef>
              <a:buSzPct val="25000"/>
              <a:buNone/>
            </a:pPr>
            <a:endParaRPr lang="en-GB" sz="2600" b="1"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GB" sz="2600" b="0" strike="noStrike" dirty="0" err="1">
                <a:solidFill>
                  <a:srgbClr val="000000"/>
                </a:solidFill>
                <a:latin typeface="Verdana"/>
                <a:ea typeface="Verdana"/>
                <a:cs typeface="Verdana"/>
                <a:sym typeface="Verdana"/>
              </a:rPr>
              <a:t>Dockerfile</a:t>
            </a:r>
            <a:r>
              <a:rPr lang="en-GB" sz="2600" b="0" strike="noStrike" dirty="0">
                <a:solidFill>
                  <a:srgbClr val="000000"/>
                </a:solidFill>
                <a:latin typeface="Verdana"/>
                <a:ea typeface="Verdana"/>
                <a:cs typeface="Verdana"/>
                <a:sym typeface="Verdana"/>
              </a:rPr>
              <a:t> reference: </a:t>
            </a:r>
            <a:r>
              <a:rPr lang="en-GB" sz="2600" b="0" u="sng" strike="noStrike" dirty="0">
                <a:solidFill>
                  <a:schemeClr val="hlink"/>
                </a:solidFill>
                <a:latin typeface="Verdana"/>
                <a:ea typeface="Verdana"/>
                <a:cs typeface="Verdana"/>
                <a:sym typeface="Verdana"/>
                <a:hlinkClick r:id="rId4"/>
              </a:rPr>
              <a:t>https://docs.docker.com/engine/reference/builder/</a:t>
            </a:r>
          </a:p>
          <a:p>
            <a:pPr marL="0" marR="0" lvl="0" indent="0" algn="l" rtl="0">
              <a:spcBef>
                <a:spcPts val="0"/>
              </a:spcBef>
              <a:buSzPct val="25000"/>
              <a:buNone/>
            </a:pPr>
            <a:r>
              <a:rPr lang="en-GB" sz="2600" b="0" strike="noStrike" dirty="0">
                <a:solidFill>
                  <a:srgbClr val="000000"/>
                </a:solidFill>
                <a:latin typeface="Verdana"/>
                <a:ea typeface="Verdana"/>
                <a:cs typeface="Verdana"/>
                <a:sym typeface="Verdana"/>
              </a:rPr>
              <a:t>CentOS </a:t>
            </a:r>
            <a:r>
              <a:rPr lang="en-GB" sz="2600" b="0" strike="noStrike" dirty="0" err="1">
                <a:solidFill>
                  <a:srgbClr val="000000"/>
                </a:solidFill>
                <a:latin typeface="Verdana"/>
                <a:ea typeface="Verdana"/>
                <a:cs typeface="Verdana"/>
                <a:sym typeface="Verdana"/>
              </a:rPr>
              <a:t>Dockerfile</a:t>
            </a:r>
            <a:r>
              <a:rPr lang="en-GB" sz="2600" b="0" strike="noStrike" dirty="0">
                <a:solidFill>
                  <a:srgbClr val="000000"/>
                </a:solidFill>
                <a:latin typeface="Verdana"/>
                <a:ea typeface="Verdana"/>
                <a:cs typeface="Verdana"/>
                <a:sym typeface="Verdana"/>
              </a:rPr>
              <a:t> examples: </a:t>
            </a:r>
            <a:r>
              <a:rPr lang="en-GB" sz="2600" b="0" u="sng" strike="noStrike" dirty="0">
                <a:solidFill>
                  <a:schemeClr val="hlink"/>
                </a:solidFill>
                <a:latin typeface="Verdana"/>
                <a:ea typeface="Verdana"/>
                <a:cs typeface="Verdana"/>
                <a:sym typeface="Verdana"/>
                <a:hlinkClick r:id="rId4"/>
              </a:rPr>
              <a:t>https://docs.docker.com/engine/reference/builder/</a:t>
            </a:r>
          </a:p>
          <a:p>
            <a:pPr marL="0" marR="0" lvl="0" indent="0" algn="l" rtl="0">
              <a:spcBef>
                <a:spcPts val="0"/>
              </a:spcBef>
              <a:buNone/>
            </a:pPr>
            <a:endParaRPr lang="en-GB" sz="26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GB" sz="2600" b="0" strike="noStrike" dirty="0">
                <a:solidFill>
                  <a:srgbClr val="000000"/>
                </a:solidFill>
                <a:latin typeface="Verdana"/>
                <a:ea typeface="Verdana"/>
                <a:cs typeface="Verdana"/>
                <a:sym typeface="Verdana"/>
              </a:rPr>
              <a:t>ENTRYPOINT vs ADD:</a:t>
            </a:r>
          </a:p>
          <a:p>
            <a:pPr marL="0" marR="0" lvl="0" indent="0" algn="l" rtl="0">
              <a:spcBef>
                <a:spcPts val="0"/>
              </a:spcBef>
              <a:buSzPct val="25000"/>
              <a:buNone/>
            </a:pPr>
            <a:endParaRPr lang="en-GB" sz="26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GB" sz="2600" b="0" u="sng" strike="noStrike" dirty="0">
                <a:solidFill>
                  <a:schemeClr val="hlink"/>
                </a:solidFill>
                <a:latin typeface="Verdana"/>
                <a:ea typeface="Verdana"/>
                <a:cs typeface="Verdana"/>
                <a:sym typeface="Verdana"/>
                <a:hlinkClick r:id="rId5"/>
              </a:rPr>
              <a:t>https://www.ctl.io/developers/blog/post/dockerfile-entrypoint-vs-cmd/</a:t>
            </a:r>
          </a:p>
          <a:p>
            <a:pPr marL="0" marR="0" lvl="0" indent="0" algn="l" rtl="0">
              <a:spcBef>
                <a:spcPts val="0"/>
              </a:spcBef>
              <a:buSzPct val="25000"/>
              <a:buNone/>
            </a:pPr>
            <a:endParaRPr lang="en-GB" sz="2600" b="0" u="sng" strike="noStrike" dirty="0">
              <a:solidFill>
                <a:schemeClr val="hlink"/>
              </a:solidFill>
              <a:latin typeface="Verdana"/>
              <a:ea typeface="Verdana"/>
              <a:cs typeface="Verdana"/>
              <a:sym typeface="Verdana"/>
              <a:hlinkClick r:id="rId5"/>
            </a:endParaRPr>
          </a:p>
          <a:p>
            <a:pPr marL="0" marR="0" lvl="0" indent="0" algn="l" rtl="0">
              <a:spcBef>
                <a:spcPts val="0"/>
              </a:spcBef>
              <a:buSzPct val="25000"/>
              <a:buNone/>
            </a:pPr>
            <a:r>
              <a:rPr lang="en-GB" sz="2600" b="0" strike="noStrike" dirty="0">
                <a:solidFill>
                  <a:srgbClr val="000000"/>
                </a:solidFill>
                <a:latin typeface="Verdana"/>
                <a:ea typeface="Verdana"/>
                <a:cs typeface="Verdana"/>
                <a:sym typeface="Verdana"/>
              </a:rPr>
              <a:t>ADD vs COPY: </a:t>
            </a:r>
            <a:r>
              <a:rPr lang="en-GB" sz="2600" b="0" u="sng" strike="noStrike" dirty="0">
                <a:solidFill>
                  <a:schemeClr val="hlink"/>
                </a:solidFill>
                <a:latin typeface="Verdana"/>
                <a:ea typeface="Verdana"/>
                <a:cs typeface="Verdana"/>
                <a:sym typeface="Verdana"/>
                <a:hlinkClick r:id="rId6"/>
              </a:rPr>
              <a:t>https://www.ctl.io/developers/blog/post/dockerfile-add-vs-copy/</a:t>
            </a:r>
          </a:p>
          <a:p>
            <a:endParaRPr lang="en-US" dirty="0"/>
          </a:p>
        </p:txBody>
      </p:sp>
    </p:spTree>
    <p:extLst>
      <p:ext uri="{BB962C8B-B14F-4D97-AF65-F5344CB8AC3E}">
        <p14:creationId xmlns:p14="http://schemas.microsoft.com/office/powerpoint/2010/main" val="1108209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3CCE-F712-3C23-454C-DD34BCB1DF4E}"/>
              </a:ext>
            </a:extLst>
          </p:cNvPr>
          <p:cNvSpPr>
            <a:spLocks noGrp="1"/>
          </p:cNvSpPr>
          <p:nvPr>
            <p:ph type="title"/>
          </p:nvPr>
        </p:nvSpPr>
        <p:spPr/>
        <p:txBody>
          <a:bodyPr/>
          <a:lstStyle/>
          <a:p>
            <a:endParaRPr lang="en-US" dirty="0"/>
          </a:p>
        </p:txBody>
      </p:sp>
      <p:sp>
        <p:nvSpPr>
          <p:cNvPr id="4" name="Shape 207">
            <a:extLst>
              <a:ext uri="{FF2B5EF4-FFF2-40B4-BE49-F238E27FC236}">
                <a16:creationId xmlns:a16="http://schemas.microsoft.com/office/drawing/2014/main" id="{B0D2DA79-E07F-51A4-7521-FD5F96C59849}"/>
              </a:ext>
            </a:extLst>
          </p:cNvPr>
          <p:cNvSpPr txBox="1">
            <a:spLocks noGrp="1"/>
          </p:cNvSpPr>
          <p:nvPr>
            <p:ph idx="1"/>
          </p:nvPr>
        </p:nvSpPr>
        <p:spPr>
          <a:prstGeom prst="rect">
            <a:avLst/>
          </a:prstGeom>
          <a:noFill/>
          <a:ln>
            <a:noFill/>
          </a:ln>
        </p:spPr>
        <p:txBody>
          <a:bodyPr lIns="90000" tIns="45000" rIns="90000" bIns="45000" anchor="t" anchorCtr="0">
            <a:noAutofit/>
          </a:bodyPr>
          <a:lstStyle/>
          <a:p>
            <a:pPr marL="0" marR="0" lvl="0" indent="0" algn="ctr" rtl="0">
              <a:spcBef>
                <a:spcPts val="0"/>
              </a:spcBef>
              <a:buSzPct val="25000"/>
              <a:buNone/>
            </a:pPr>
            <a:r>
              <a:rPr lang="en-US" sz="3200" b="1" strike="noStrike" dirty="0">
                <a:solidFill>
                  <a:srgbClr val="000000"/>
                </a:solidFill>
                <a:latin typeface="Verdana"/>
                <a:ea typeface="Verdana"/>
                <a:cs typeface="Verdana"/>
                <a:sym typeface="Verdana"/>
              </a:rPr>
              <a:t>Thank you</a:t>
            </a:r>
          </a:p>
        </p:txBody>
      </p:sp>
    </p:spTree>
    <p:extLst>
      <p:ext uri="{BB962C8B-B14F-4D97-AF65-F5344CB8AC3E}">
        <p14:creationId xmlns:p14="http://schemas.microsoft.com/office/powerpoint/2010/main" val="4249283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B417-68AD-0F85-20EF-6CEBF7FBD567}"/>
              </a:ext>
            </a:extLst>
          </p:cNvPr>
          <p:cNvSpPr>
            <a:spLocks noGrp="1"/>
          </p:cNvSpPr>
          <p:nvPr>
            <p:ph type="ctrTitle"/>
          </p:nvPr>
        </p:nvSpPr>
        <p:spPr/>
        <p:txBody>
          <a:bodyPr/>
          <a:lstStyle/>
          <a:p>
            <a:r>
              <a:rPr lang="en-US" dirty="0"/>
              <a:t>Docker Primer fundamentals</a:t>
            </a:r>
          </a:p>
        </p:txBody>
      </p:sp>
      <p:sp>
        <p:nvSpPr>
          <p:cNvPr id="3" name="Subtitle 2">
            <a:extLst>
              <a:ext uri="{FF2B5EF4-FFF2-40B4-BE49-F238E27FC236}">
                <a16:creationId xmlns:a16="http://schemas.microsoft.com/office/drawing/2014/main" id="{D5140103-75E1-496A-072A-662EEBF904CF}"/>
              </a:ext>
            </a:extLst>
          </p:cNvPr>
          <p:cNvSpPr>
            <a:spLocks noGrp="1"/>
          </p:cNvSpPr>
          <p:nvPr>
            <p:ph type="subTitle" idx="1"/>
          </p:nvPr>
        </p:nvSpPr>
        <p:spPr/>
        <p:txBody>
          <a:bodyPr/>
          <a:lstStyle/>
          <a:p>
            <a:r>
              <a:rPr lang="en-US" dirty="0"/>
              <a:t>Part 2</a:t>
            </a:r>
          </a:p>
        </p:txBody>
      </p:sp>
    </p:spTree>
    <p:extLst>
      <p:ext uri="{BB962C8B-B14F-4D97-AF65-F5344CB8AC3E}">
        <p14:creationId xmlns:p14="http://schemas.microsoft.com/office/powerpoint/2010/main" val="373119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95BC-6BA5-4ED0-0BF6-DAC783398F84}"/>
              </a:ext>
            </a:extLst>
          </p:cNvPr>
          <p:cNvSpPr>
            <a:spLocks noGrp="1"/>
          </p:cNvSpPr>
          <p:nvPr>
            <p:ph type="title"/>
          </p:nvPr>
        </p:nvSpPr>
        <p:spPr/>
        <p:txBody>
          <a:bodyPr/>
          <a:lstStyle/>
          <a:p>
            <a:r>
              <a:rPr lang="en-US" sz="4400" b="1" i="0" u="none" strike="noStrike" cap="none" dirty="0">
                <a:solidFill>
                  <a:srgbClr val="000000"/>
                </a:solidFill>
              </a:rPr>
              <a:t>What will we talk about?</a:t>
            </a:r>
            <a:br>
              <a:rPr lang="en-US" sz="4400" strike="noStrike" dirty="0">
                <a:solidFill>
                  <a:srgbClr val="000000"/>
                </a:solidFill>
              </a:rPr>
            </a:br>
            <a:endParaRPr lang="en-US" dirty="0"/>
          </a:p>
        </p:txBody>
      </p:sp>
      <p:sp>
        <p:nvSpPr>
          <p:cNvPr id="3" name="Content Placeholder 2">
            <a:extLst>
              <a:ext uri="{FF2B5EF4-FFF2-40B4-BE49-F238E27FC236}">
                <a16:creationId xmlns:a16="http://schemas.microsoft.com/office/drawing/2014/main" id="{8D15CC2C-BF23-1ECD-A56B-69E880271AAB}"/>
              </a:ext>
            </a:extLst>
          </p:cNvPr>
          <p:cNvSpPr>
            <a:spLocks noGrp="1"/>
          </p:cNvSpPr>
          <p:nvPr>
            <p:ph idx="1"/>
          </p:nvPr>
        </p:nvSpPr>
        <p:spPr/>
        <p:txBody>
          <a:bodyPr/>
          <a:lstStyle/>
          <a:p>
            <a:pPr marL="457200" lvl="0" indent="-342900" algn="l" rtl="0">
              <a:spcBef>
                <a:spcPts val="0"/>
              </a:spcBef>
              <a:spcAft>
                <a:spcPts val="0"/>
              </a:spcAft>
              <a:buClr>
                <a:schemeClr val="dk1"/>
              </a:buClr>
              <a:buSzPts val="1800"/>
              <a:buChar char="●"/>
            </a:pPr>
            <a:r>
              <a:rPr lang="en-US" sz="2800" dirty="0">
                <a:solidFill>
                  <a:schemeClr val="dk1"/>
                </a:solidFill>
              </a:rPr>
              <a:t>Microservices</a:t>
            </a:r>
          </a:p>
          <a:p>
            <a:pPr marL="457200" lvl="0" indent="-342900" algn="l" rtl="0">
              <a:spcBef>
                <a:spcPts val="0"/>
              </a:spcBef>
              <a:spcAft>
                <a:spcPts val="0"/>
              </a:spcAft>
              <a:buClr>
                <a:schemeClr val="dk1"/>
              </a:buClr>
              <a:buSzPts val="1800"/>
              <a:buChar char="●"/>
            </a:pPr>
            <a:r>
              <a:rPr lang="en-US" sz="2800" dirty="0">
                <a:solidFill>
                  <a:schemeClr val="dk1"/>
                </a:solidFill>
              </a:rPr>
              <a:t>Images &amp; </a:t>
            </a:r>
            <a:r>
              <a:rPr lang="en-US" sz="2800" dirty="0" err="1">
                <a:solidFill>
                  <a:schemeClr val="dk1"/>
                </a:solidFill>
              </a:rPr>
              <a:t>Dockerfiles</a:t>
            </a:r>
            <a:endParaRPr lang="en-US" sz="2800" dirty="0">
              <a:solidFill>
                <a:schemeClr val="dk1"/>
              </a:solidFill>
            </a:endParaRPr>
          </a:p>
          <a:p>
            <a:pPr marL="457200" lvl="0" indent="-342900" algn="l" rtl="0">
              <a:spcBef>
                <a:spcPts val="0"/>
              </a:spcBef>
              <a:spcAft>
                <a:spcPts val="0"/>
              </a:spcAft>
              <a:buClr>
                <a:schemeClr val="dk1"/>
              </a:buClr>
              <a:buSzPts val="1800"/>
              <a:buChar char="●"/>
            </a:pPr>
            <a:r>
              <a:rPr lang="en-US" sz="2800" dirty="0">
                <a:solidFill>
                  <a:schemeClr val="dk1"/>
                </a:solidFill>
              </a:rPr>
              <a:t>Docker Registry (Hub/Store, custom registry)</a:t>
            </a:r>
          </a:p>
          <a:p>
            <a:pPr marL="457200" lvl="0" indent="-342900" algn="l" rtl="0">
              <a:spcBef>
                <a:spcPts val="0"/>
              </a:spcBef>
              <a:spcAft>
                <a:spcPts val="0"/>
              </a:spcAft>
              <a:buClr>
                <a:schemeClr val="dk1"/>
              </a:buClr>
              <a:buSzPts val="1800"/>
              <a:buChar char="●"/>
            </a:pPr>
            <a:r>
              <a:rPr lang="en-US" sz="2800" dirty="0">
                <a:solidFill>
                  <a:schemeClr val="dk1"/>
                </a:solidFill>
              </a:rPr>
              <a:t>Networking</a:t>
            </a:r>
          </a:p>
          <a:p>
            <a:pPr marL="457200" lvl="0" indent="-342900" algn="l" rtl="0">
              <a:spcBef>
                <a:spcPts val="0"/>
              </a:spcBef>
              <a:spcAft>
                <a:spcPts val="0"/>
              </a:spcAft>
              <a:buClr>
                <a:schemeClr val="dk1"/>
              </a:buClr>
              <a:buSzPts val="1800"/>
              <a:buChar char="●"/>
            </a:pPr>
            <a:r>
              <a:rPr lang="en-US" sz="2800" dirty="0">
                <a:solidFill>
                  <a:schemeClr val="dk1"/>
                </a:solidFill>
              </a:rPr>
              <a:t>Volumes</a:t>
            </a:r>
          </a:p>
          <a:p>
            <a:pPr marL="457200" lvl="0" indent="-342900" algn="l" rtl="0">
              <a:spcBef>
                <a:spcPts val="0"/>
              </a:spcBef>
              <a:spcAft>
                <a:spcPts val="0"/>
              </a:spcAft>
              <a:buClr>
                <a:schemeClr val="dk1"/>
              </a:buClr>
              <a:buSzPts val="1800"/>
              <a:buChar char="●"/>
            </a:pPr>
            <a:r>
              <a:rPr lang="en-US" sz="2800" dirty="0">
                <a:solidFill>
                  <a:schemeClr val="dk1"/>
                </a:solidFill>
              </a:rPr>
              <a:t>Logging</a:t>
            </a:r>
          </a:p>
          <a:p>
            <a:pPr marL="457200" lvl="0" indent="-342900" algn="l" rtl="0">
              <a:spcBef>
                <a:spcPts val="0"/>
              </a:spcBef>
              <a:spcAft>
                <a:spcPts val="0"/>
              </a:spcAft>
              <a:buClr>
                <a:schemeClr val="dk1"/>
              </a:buClr>
              <a:buSzPts val="1800"/>
              <a:buChar char="●"/>
            </a:pPr>
            <a:r>
              <a:rPr lang="en-US" sz="2800" dirty="0" err="1">
                <a:solidFill>
                  <a:schemeClr val="dk1"/>
                </a:solidFill>
              </a:rPr>
              <a:t>Healthcheck</a:t>
            </a:r>
            <a:endParaRPr lang="en-US" sz="2800" dirty="0">
              <a:solidFill>
                <a:schemeClr val="dk1"/>
              </a:solidFill>
            </a:endParaRPr>
          </a:p>
          <a:p>
            <a:pPr marL="457200" lvl="0" indent="-342900" algn="l" rtl="0">
              <a:spcBef>
                <a:spcPts val="0"/>
              </a:spcBef>
              <a:spcAft>
                <a:spcPts val="0"/>
              </a:spcAft>
              <a:buClr>
                <a:schemeClr val="dk1"/>
              </a:buClr>
              <a:buSzPts val="1800"/>
              <a:buChar char="●"/>
            </a:pPr>
            <a:r>
              <a:rPr lang="en-US" sz="2800" dirty="0">
                <a:solidFill>
                  <a:schemeClr val="dk1"/>
                </a:solidFill>
              </a:rPr>
              <a:t>Interact with Containers</a:t>
            </a:r>
          </a:p>
          <a:p>
            <a:pPr marL="457200" lvl="0" indent="-342900" algn="l" rtl="0">
              <a:spcBef>
                <a:spcPts val="0"/>
              </a:spcBef>
              <a:spcAft>
                <a:spcPts val="0"/>
              </a:spcAft>
              <a:buClr>
                <a:schemeClr val="dk1"/>
              </a:buClr>
              <a:buSzPts val="1800"/>
              <a:buChar char="●"/>
            </a:pPr>
            <a:r>
              <a:rPr lang="en-US" sz="2800" dirty="0">
                <a:solidFill>
                  <a:schemeClr val="dk1"/>
                </a:solidFill>
              </a:rPr>
              <a:t>Docker Compose</a:t>
            </a:r>
          </a:p>
          <a:p>
            <a:endParaRPr lang="en-US" dirty="0"/>
          </a:p>
        </p:txBody>
      </p:sp>
    </p:spTree>
    <p:extLst>
      <p:ext uri="{BB962C8B-B14F-4D97-AF65-F5344CB8AC3E}">
        <p14:creationId xmlns:p14="http://schemas.microsoft.com/office/powerpoint/2010/main" val="2591075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1FDC-0208-1012-141E-418F16DCE2B9}"/>
              </a:ext>
            </a:extLst>
          </p:cNvPr>
          <p:cNvSpPr>
            <a:spLocks noGrp="1"/>
          </p:cNvSpPr>
          <p:nvPr>
            <p:ph type="title"/>
          </p:nvPr>
        </p:nvSpPr>
        <p:spPr/>
        <p:txBody>
          <a:bodyPr/>
          <a:lstStyle/>
          <a:p>
            <a:r>
              <a:rPr lang="en-US" sz="4400" b="1" i="0" u="none" strike="noStrike" cap="none" dirty="0">
                <a:solidFill>
                  <a:srgbClr val="000000"/>
                </a:solidFill>
                <a:latin typeface="Verdana"/>
                <a:ea typeface="Verdana"/>
                <a:cs typeface="Verdana"/>
                <a:sym typeface="Verdana"/>
              </a:rPr>
              <a:t>What will we talk about?</a:t>
            </a:r>
            <a:br>
              <a:rPr lang="en-US" sz="4400" b="1" i="0" u="none" strike="noStrike" cap="none" dirty="0">
                <a:solidFill>
                  <a:srgbClr val="000000"/>
                </a:solidFill>
                <a:latin typeface="Verdana"/>
                <a:ea typeface="Verdana"/>
                <a:cs typeface="Verdana"/>
                <a:sym typeface="Verdana"/>
              </a:rPr>
            </a:br>
            <a:endParaRPr lang="en-US" dirty="0"/>
          </a:p>
        </p:txBody>
      </p:sp>
      <p:sp>
        <p:nvSpPr>
          <p:cNvPr id="3" name="Content Placeholder 2">
            <a:extLst>
              <a:ext uri="{FF2B5EF4-FFF2-40B4-BE49-F238E27FC236}">
                <a16:creationId xmlns:a16="http://schemas.microsoft.com/office/drawing/2014/main" id="{CC7A6F94-CFA7-E03D-7C07-8D1D2CC950E1}"/>
              </a:ext>
            </a:extLst>
          </p:cNvPr>
          <p:cNvSpPr>
            <a:spLocks noGrp="1"/>
          </p:cNvSpPr>
          <p:nvPr>
            <p:ph idx="1"/>
          </p:nvPr>
        </p:nvSpPr>
        <p:spPr/>
        <p:txBody>
          <a:bodyPr>
            <a:normAutofit lnSpcReduction="10000"/>
          </a:bodyPr>
          <a:lstStyle/>
          <a:p>
            <a:pPr marL="0" marR="0" lvl="0" indent="0" algn="l" rtl="0">
              <a:spcBef>
                <a:spcPts val="0"/>
              </a:spcBef>
              <a:buNone/>
            </a:pPr>
            <a:endParaRPr lang="en-US" sz="1800" b="0" strike="noStrike" dirty="0">
              <a:solidFill>
                <a:srgbClr val="000000"/>
              </a:solidFill>
              <a:latin typeface="Verdana"/>
              <a:ea typeface="Verdana"/>
              <a:cs typeface="Verdana"/>
              <a:sym typeface="Verdana"/>
            </a:endParaRPr>
          </a:p>
          <a:p>
            <a:pPr marL="0" marR="0" lvl="0" indent="0" algn="l" rtl="0">
              <a:spcBef>
                <a:spcPts val="0"/>
              </a:spcBef>
              <a:buNone/>
            </a:pPr>
            <a:endParaRPr lang="en-US" sz="1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1800" b="1" strike="noStrike" dirty="0">
                <a:solidFill>
                  <a:srgbClr val="000000"/>
                </a:solidFill>
                <a:latin typeface="Verdana"/>
                <a:ea typeface="Verdana"/>
                <a:cs typeface="Verdana"/>
                <a:sym typeface="Verdana"/>
              </a:rPr>
              <a:t>Short Docker introduction</a:t>
            </a:r>
          </a:p>
          <a:p>
            <a:pPr marL="432000" marR="0" lvl="1" indent="-216099" algn="l" rtl="0">
              <a:spcBef>
                <a:spcPts val="0"/>
              </a:spcBef>
              <a:buClr>
                <a:srgbClr val="000000"/>
              </a:buClr>
              <a:buSzPct val="45000"/>
              <a:buFont typeface="Noto Sans Symbols"/>
              <a:buChar char="●"/>
            </a:pPr>
            <a:r>
              <a:rPr lang="en-US" sz="1800" b="0" i="0" u="none" strike="noStrike" cap="none" dirty="0">
                <a:solidFill>
                  <a:srgbClr val="000000"/>
                </a:solidFill>
                <a:latin typeface="Verdana"/>
                <a:ea typeface="Verdana"/>
                <a:cs typeface="Verdana"/>
                <a:sym typeface="Verdana"/>
              </a:rPr>
              <a:t>What is Docker?</a:t>
            </a:r>
          </a:p>
          <a:p>
            <a:pPr marL="432000" marR="0" lvl="1" indent="-216099" algn="l" rtl="0">
              <a:spcBef>
                <a:spcPts val="0"/>
              </a:spcBef>
              <a:buClr>
                <a:srgbClr val="000000"/>
              </a:buClr>
              <a:buSzPct val="45000"/>
              <a:buFont typeface="Noto Sans Symbols"/>
              <a:buChar char="●"/>
            </a:pPr>
            <a:r>
              <a:rPr lang="en-US" sz="1800" b="0" i="0" u="none" strike="noStrike" cap="none" dirty="0">
                <a:solidFill>
                  <a:srgbClr val="000000"/>
                </a:solidFill>
                <a:latin typeface="Verdana"/>
                <a:ea typeface="Verdana"/>
                <a:cs typeface="Verdana"/>
                <a:sym typeface="Verdana"/>
              </a:rPr>
              <a:t>Understanding Docker</a:t>
            </a:r>
          </a:p>
          <a:p>
            <a:pPr marL="432000" marR="0" lvl="1" indent="-216099" algn="l" rtl="0">
              <a:spcBef>
                <a:spcPts val="0"/>
              </a:spcBef>
              <a:buClr>
                <a:srgbClr val="000000"/>
              </a:buClr>
              <a:buSzPct val="45000"/>
              <a:buFont typeface="Noto Sans Symbols"/>
              <a:buChar char="●"/>
            </a:pPr>
            <a:r>
              <a:rPr lang="en-US" sz="1800" b="0" i="0" u="none" strike="noStrike" cap="none" dirty="0">
                <a:solidFill>
                  <a:srgbClr val="000000"/>
                </a:solidFill>
                <a:latin typeface="Verdana"/>
                <a:ea typeface="Verdana"/>
                <a:cs typeface="Verdana"/>
                <a:sym typeface="Verdana"/>
              </a:rPr>
              <a:t>How it compares to virtual machines</a:t>
            </a:r>
          </a:p>
          <a:p>
            <a:pPr marL="0" marR="0" lvl="0" indent="0" algn="l" rtl="0">
              <a:spcBef>
                <a:spcPts val="0"/>
              </a:spcBef>
              <a:buNone/>
            </a:pPr>
            <a:endParaRPr lang="en-US" sz="1800" b="0" strike="noStrike" dirty="0">
              <a:solidFill>
                <a:srgbClr val="000000"/>
              </a:solidFill>
              <a:latin typeface="Verdana"/>
              <a:ea typeface="Verdana"/>
              <a:cs typeface="Verdana"/>
              <a:sym typeface="Verdana"/>
            </a:endParaRPr>
          </a:p>
          <a:p>
            <a:pPr marL="0" marR="0" lvl="0" indent="0" algn="l" rtl="0">
              <a:spcBef>
                <a:spcPts val="0"/>
              </a:spcBef>
              <a:buNone/>
            </a:pPr>
            <a:endParaRPr lang="en-US" sz="1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1800" b="1" strike="noStrike" dirty="0">
                <a:solidFill>
                  <a:srgbClr val="000000"/>
                </a:solidFill>
                <a:latin typeface="Verdana"/>
                <a:ea typeface="Verdana"/>
                <a:cs typeface="Verdana"/>
                <a:sym typeface="Verdana"/>
              </a:rPr>
              <a:t>Practical class/tutorial</a:t>
            </a:r>
          </a:p>
          <a:p>
            <a:pPr marL="432000" marR="0" lvl="1" indent="-216099" algn="l" rtl="0">
              <a:spcBef>
                <a:spcPts val="0"/>
              </a:spcBef>
              <a:buClr>
                <a:srgbClr val="000000"/>
              </a:buClr>
              <a:buSzPct val="45000"/>
              <a:buFont typeface="Noto Sans Symbols"/>
              <a:buChar char="●"/>
            </a:pPr>
            <a:r>
              <a:rPr lang="en-US" sz="1800" b="0" i="0" u="none" strike="noStrike" cap="none" dirty="0">
                <a:solidFill>
                  <a:srgbClr val="000000"/>
                </a:solidFill>
                <a:latin typeface="Verdana"/>
                <a:ea typeface="Verdana"/>
                <a:cs typeface="Verdana"/>
                <a:sym typeface="Verdana"/>
              </a:rPr>
              <a:t>Docker Installation</a:t>
            </a:r>
          </a:p>
          <a:p>
            <a:pPr marL="432000" marR="0" lvl="1" indent="-216099" algn="l" rtl="0">
              <a:spcBef>
                <a:spcPts val="0"/>
              </a:spcBef>
              <a:buClr>
                <a:srgbClr val="000000"/>
              </a:buClr>
              <a:buSzPct val="45000"/>
              <a:buFont typeface="Noto Sans Symbols"/>
              <a:buChar char="●"/>
            </a:pPr>
            <a:r>
              <a:rPr lang="en-US" sz="1800" b="0" i="0" u="none" strike="noStrike" cap="none" dirty="0">
                <a:solidFill>
                  <a:srgbClr val="000000"/>
                </a:solidFill>
                <a:latin typeface="Verdana"/>
                <a:ea typeface="Verdana"/>
                <a:cs typeface="Verdana"/>
                <a:sym typeface="Verdana"/>
              </a:rPr>
              <a:t>Docker Hub</a:t>
            </a:r>
          </a:p>
          <a:p>
            <a:pPr marL="432000" marR="0" lvl="1" indent="-216099" algn="l" rtl="0">
              <a:spcBef>
                <a:spcPts val="0"/>
              </a:spcBef>
              <a:buClr>
                <a:srgbClr val="000000"/>
              </a:buClr>
              <a:buSzPct val="45000"/>
              <a:buFont typeface="Noto Sans Symbols"/>
              <a:buChar char="●"/>
            </a:pPr>
            <a:r>
              <a:rPr lang="en-US" sz="1800" b="0" i="0" u="none" strike="noStrike" cap="none" dirty="0">
                <a:solidFill>
                  <a:srgbClr val="000000"/>
                </a:solidFill>
                <a:latin typeface="Verdana"/>
                <a:ea typeface="Verdana"/>
                <a:cs typeface="Verdana"/>
                <a:sym typeface="Verdana"/>
              </a:rPr>
              <a:t>Creating/downloading an image</a:t>
            </a:r>
          </a:p>
          <a:p>
            <a:pPr marL="432000" marR="0" lvl="1" indent="-216099" algn="l" rtl="0">
              <a:spcBef>
                <a:spcPts val="0"/>
              </a:spcBef>
              <a:buClr>
                <a:srgbClr val="000000"/>
              </a:buClr>
              <a:buSzPct val="45000"/>
              <a:buFont typeface="Noto Sans Symbols"/>
              <a:buChar char="●"/>
            </a:pPr>
            <a:r>
              <a:rPr lang="en-US" sz="1800" b="0" i="0" u="none" strike="noStrike" cap="none" dirty="0">
                <a:solidFill>
                  <a:srgbClr val="000000"/>
                </a:solidFill>
                <a:latin typeface="Verdana"/>
                <a:ea typeface="Verdana"/>
                <a:cs typeface="Verdana"/>
                <a:sym typeface="Verdana"/>
              </a:rPr>
              <a:t>Creating a container</a:t>
            </a:r>
          </a:p>
          <a:p>
            <a:pPr marL="432000" marR="0" lvl="1" indent="-216099" algn="l" rtl="0">
              <a:spcBef>
                <a:spcPts val="0"/>
              </a:spcBef>
              <a:buClr>
                <a:srgbClr val="000000"/>
              </a:buClr>
              <a:buSzPct val="45000"/>
              <a:buFont typeface="Noto Sans Symbols"/>
              <a:buChar char="●"/>
            </a:pPr>
            <a:r>
              <a:rPr lang="en-US" sz="1800" b="0" i="0" u="none" strike="noStrike" cap="none" dirty="0">
                <a:solidFill>
                  <a:srgbClr val="000000"/>
                </a:solidFill>
                <a:latin typeface="Verdana"/>
                <a:ea typeface="Verdana"/>
                <a:cs typeface="Verdana"/>
                <a:sym typeface="Verdana"/>
              </a:rPr>
              <a:t>Updating application in container</a:t>
            </a:r>
          </a:p>
          <a:p>
            <a:pPr marL="432000" marR="0" lvl="1" indent="-216099" algn="l" rtl="0">
              <a:spcBef>
                <a:spcPts val="0"/>
              </a:spcBef>
              <a:buClr>
                <a:srgbClr val="000000"/>
              </a:buClr>
              <a:buSzPct val="45000"/>
              <a:buFont typeface="Noto Sans Symbols"/>
              <a:buChar char="●"/>
            </a:pPr>
            <a:r>
              <a:rPr lang="en-US" sz="1800" b="0" i="0" u="none" strike="noStrike" cap="none" dirty="0">
                <a:solidFill>
                  <a:srgbClr val="000000"/>
                </a:solidFill>
                <a:latin typeface="Verdana"/>
                <a:ea typeface="Verdana"/>
                <a:cs typeface="Verdana"/>
                <a:sym typeface="Verdana"/>
              </a:rPr>
              <a:t>Some useful commands for containers</a:t>
            </a:r>
          </a:p>
          <a:p>
            <a:pPr marL="432000" marR="0" lvl="1" indent="-216099" algn="l" rtl="0">
              <a:spcBef>
                <a:spcPts val="0"/>
              </a:spcBef>
              <a:buClr>
                <a:srgbClr val="000000"/>
              </a:buClr>
              <a:buSzPct val="45000"/>
              <a:buFont typeface="Noto Sans Symbols"/>
              <a:buChar char="●"/>
            </a:pPr>
            <a:r>
              <a:rPr lang="en-US" sz="1800" b="0" i="0" u="none" strike="noStrike" cap="none" dirty="0" err="1">
                <a:solidFill>
                  <a:srgbClr val="000000"/>
                </a:solidFill>
                <a:latin typeface="Verdana"/>
                <a:ea typeface="Verdana"/>
                <a:cs typeface="Verdana"/>
                <a:sym typeface="Verdana"/>
              </a:rPr>
              <a:t>Dockerfile</a:t>
            </a:r>
            <a:r>
              <a:rPr lang="en-US" sz="1800" b="0" i="0" u="none" strike="noStrike" cap="none" dirty="0">
                <a:solidFill>
                  <a:srgbClr val="000000"/>
                </a:solidFill>
                <a:latin typeface="Verdana"/>
                <a:ea typeface="Verdana"/>
                <a:cs typeface="Verdana"/>
                <a:sym typeface="Verdana"/>
              </a:rPr>
              <a:t> – Custom Image</a:t>
            </a:r>
          </a:p>
          <a:p>
            <a:pPr marL="432000" marR="0" lvl="1" indent="-216099" algn="l" rtl="0">
              <a:spcBef>
                <a:spcPts val="0"/>
              </a:spcBef>
              <a:buClr>
                <a:srgbClr val="000000"/>
              </a:buClr>
              <a:buSzPct val="45000"/>
              <a:buFont typeface="Noto Sans Symbols"/>
              <a:buChar char="●"/>
            </a:pPr>
            <a:r>
              <a:rPr lang="en-US" sz="1800" b="0" i="0" u="none" strike="noStrike" cap="none" dirty="0">
                <a:solidFill>
                  <a:srgbClr val="000000"/>
                </a:solidFill>
                <a:latin typeface="Verdana"/>
                <a:ea typeface="Verdana"/>
                <a:cs typeface="Verdana"/>
                <a:sym typeface="Verdana"/>
              </a:rPr>
              <a:t>Docker advantages</a:t>
            </a:r>
          </a:p>
          <a:p>
            <a:pPr marL="432000" marR="0" lvl="1" indent="-216099" algn="l" rtl="0">
              <a:spcBef>
                <a:spcPts val="0"/>
              </a:spcBef>
              <a:buClr>
                <a:srgbClr val="000000"/>
              </a:buClr>
              <a:buSzPct val="45000"/>
              <a:buFont typeface="Noto Sans Symbols"/>
              <a:buChar char="●"/>
            </a:pPr>
            <a:r>
              <a:rPr lang="en-US" sz="1800" b="0" i="0" u="none" strike="noStrike" cap="none" dirty="0">
                <a:solidFill>
                  <a:srgbClr val="000000"/>
                </a:solidFill>
                <a:latin typeface="Verdana"/>
                <a:ea typeface="Verdana"/>
                <a:cs typeface="Verdana"/>
                <a:sym typeface="Verdana"/>
              </a:rPr>
              <a:t>More information</a:t>
            </a:r>
          </a:p>
          <a:p>
            <a:endParaRPr lang="en-US" dirty="0"/>
          </a:p>
        </p:txBody>
      </p:sp>
    </p:spTree>
    <p:extLst>
      <p:ext uri="{BB962C8B-B14F-4D97-AF65-F5344CB8AC3E}">
        <p14:creationId xmlns:p14="http://schemas.microsoft.com/office/powerpoint/2010/main" val="3799693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BE9C-93F8-4818-6467-9E385969ED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A59B4B-7FA8-C59A-3235-185FDB5FE8E6}"/>
              </a:ext>
            </a:extLst>
          </p:cNvPr>
          <p:cNvSpPr>
            <a:spLocks noGrp="1"/>
          </p:cNvSpPr>
          <p:nvPr>
            <p:ph idx="1"/>
          </p:nvPr>
        </p:nvSpPr>
        <p:spPr/>
        <p:txBody>
          <a:bodyPr/>
          <a:lstStyle/>
          <a:p>
            <a:pPr marL="0" lvl="0" indent="0" algn="l" rtl="0">
              <a:spcBef>
                <a:spcPts val="0"/>
              </a:spcBef>
              <a:spcAft>
                <a:spcPts val="0"/>
              </a:spcAft>
              <a:buClr>
                <a:schemeClr val="dk1"/>
              </a:buClr>
              <a:buSzPts val="1100"/>
              <a:buFont typeface="Arial"/>
              <a:buNone/>
            </a:pPr>
            <a:r>
              <a:rPr lang="en-US" sz="2000" b="1" dirty="0">
                <a:solidFill>
                  <a:schemeClr val="dk1"/>
                </a:solidFill>
              </a:rPr>
              <a:t>IMPORTANT</a:t>
            </a:r>
          </a:p>
          <a:p>
            <a:pPr marL="0" lvl="0" indent="0" algn="l" rtl="0">
              <a:spcBef>
                <a:spcPts val="0"/>
              </a:spcBef>
              <a:spcAft>
                <a:spcPts val="0"/>
              </a:spcAft>
              <a:buClr>
                <a:schemeClr val="dk1"/>
              </a:buClr>
              <a:buSzPts val="1100"/>
              <a:buFont typeface="Arial"/>
              <a:buNone/>
            </a:pPr>
            <a:r>
              <a:rPr lang="en-US" sz="2000" dirty="0">
                <a:solidFill>
                  <a:schemeClr val="dk1"/>
                </a:solidFill>
              </a:rPr>
              <a:t>Instead of a personal VM or Local Docker installation, you can (and should!) use Play With Docker: </a:t>
            </a:r>
            <a:r>
              <a:rPr lang="en-US" sz="2000" u="sng" dirty="0">
                <a:solidFill>
                  <a:schemeClr val="hlink"/>
                </a:solidFill>
                <a:hlinkClick r:id="rId2"/>
              </a:rPr>
              <a:t>https://labs.play-with-docker.com</a:t>
            </a:r>
            <a:r>
              <a:rPr lang="en-US" sz="2000" dirty="0">
                <a:solidFill>
                  <a:schemeClr val="dk1"/>
                </a:solidFill>
              </a:rPr>
              <a:t> (requires a </a:t>
            </a:r>
            <a:r>
              <a:rPr lang="en-US" sz="2000" b="1" u="sng" dirty="0">
                <a:solidFill>
                  <a:schemeClr val="dk1"/>
                </a:solidFill>
              </a:rPr>
              <a:t>free</a:t>
            </a:r>
            <a:r>
              <a:rPr lang="en-US" sz="2000" dirty="0">
                <a:solidFill>
                  <a:schemeClr val="dk1"/>
                </a:solidFill>
              </a:rPr>
              <a:t> Docker Account)</a:t>
            </a:r>
          </a:p>
          <a:p>
            <a:endParaRPr lang="en-US" dirty="0"/>
          </a:p>
        </p:txBody>
      </p:sp>
    </p:spTree>
    <p:extLst>
      <p:ext uri="{BB962C8B-B14F-4D97-AF65-F5344CB8AC3E}">
        <p14:creationId xmlns:p14="http://schemas.microsoft.com/office/powerpoint/2010/main" val="45166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5;p31">
            <a:extLst>
              <a:ext uri="{FF2B5EF4-FFF2-40B4-BE49-F238E27FC236}">
                <a16:creationId xmlns:a16="http://schemas.microsoft.com/office/drawing/2014/main" id="{1A08E1A3-A1E7-2F63-EBA0-7F5543600D02}"/>
              </a:ext>
            </a:extLst>
          </p:cNvPr>
          <p:cNvSpPr txBox="1"/>
          <p:nvPr/>
        </p:nvSpPr>
        <p:spPr>
          <a:xfrm>
            <a:off x="182875" y="182870"/>
            <a:ext cx="11795700" cy="60342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400" b="1" dirty="0"/>
              <a:t>Monoliths vs </a:t>
            </a:r>
            <a:r>
              <a:rPr lang="en-US" sz="2400" b="1" dirty="0">
                <a:solidFill>
                  <a:schemeClr val="dk1"/>
                </a:solidFill>
              </a:rPr>
              <a:t>Microservices</a:t>
            </a:r>
            <a:endParaRPr sz="2400" strike="noStrike" dirty="0">
              <a:solidFill>
                <a:srgbClr val="000000"/>
              </a:solidFill>
            </a:endParaRPr>
          </a:p>
          <a:p>
            <a:pPr marL="0" marR="0" lvl="0" indent="0" algn="l" rtl="0">
              <a:spcBef>
                <a:spcPts val="0"/>
              </a:spcBef>
              <a:spcAft>
                <a:spcPts val="0"/>
              </a:spcAft>
              <a:buNone/>
            </a:pPr>
            <a:endParaRPr sz="1800" b="0" strike="noStrike" dirty="0">
              <a:solidFill>
                <a:srgbClr val="000000"/>
              </a:solidFill>
              <a:latin typeface="Verdana"/>
              <a:ea typeface="Verdana"/>
              <a:cs typeface="Verdana"/>
              <a:sym typeface="Verdana"/>
            </a:endParaRPr>
          </a:p>
          <a:p>
            <a:pPr marL="0" marR="0" lvl="0" indent="0" algn="l" rtl="0">
              <a:spcBef>
                <a:spcPts val="0"/>
              </a:spcBef>
              <a:spcAft>
                <a:spcPts val="0"/>
              </a:spcAft>
              <a:buNone/>
            </a:pPr>
            <a:endParaRPr sz="1800" b="0" strike="noStrike" dirty="0">
              <a:solidFill>
                <a:srgbClr val="000000"/>
              </a:solidFill>
              <a:latin typeface="Verdana"/>
              <a:ea typeface="Verdana"/>
              <a:cs typeface="Verdana"/>
              <a:sym typeface="Verdana"/>
            </a:endParaRPr>
          </a:p>
        </p:txBody>
      </p:sp>
      <p:pic>
        <p:nvPicPr>
          <p:cNvPr id="9" name="Google Shape;136;p31" descr="Monolith vs Microservices.png">
            <a:extLst>
              <a:ext uri="{FF2B5EF4-FFF2-40B4-BE49-F238E27FC236}">
                <a16:creationId xmlns:a16="http://schemas.microsoft.com/office/drawing/2014/main" id="{45CFDC1F-C120-3B15-A8BF-6CD7F395A9EC}"/>
              </a:ext>
            </a:extLst>
          </p:cNvPr>
          <p:cNvPicPr preferRelativeResize="0"/>
          <p:nvPr/>
        </p:nvPicPr>
        <p:blipFill rotWithShape="1">
          <a:blip r:embed="rId2">
            <a:alphaModFix/>
          </a:blip>
          <a:srcRect l="5010" t="2918" r="4866" b="21484"/>
          <a:stretch/>
        </p:blipFill>
        <p:spPr>
          <a:xfrm>
            <a:off x="1311417" y="516337"/>
            <a:ext cx="9259200" cy="5825326"/>
          </a:xfrm>
          <a:prstGeom prst="rect">
            <a:avLst/>
          </a:prstGeom>
          <a:noFill/>
          <a:ln>
            <a:noFill/>
          </a:ln>
        </p:spPr>
      </p:pic>
    </p:spTree>
    <p:extLst>
      <p:ext uri="{BB962C8B-B14F-4D97-AF65-F5344CB8AC3E}">
        <p14:creationId xmlns:p14="http://schemas.microsoft.com/office/powerpoint/2010/main" val="3073736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1;p32">
            <a:extLst>
              <a:ext uri="{FF2B5EF4-FFF2-40B4-BE49-F238E27FC236}">
                <a16:creationId xmlns:a16="http://schemas.microsoft.com/office/drawing/2014/main" id="{C20143F5-A050-79C7-FADB-1CB0E32BBC40}"/>
              </a:ext>
            </a:extLst>
          </p:cNvPr>
          <p:cNvSpPr txBox="1"/>
          <p:nvPr/>
        </p:nvSpPr>
        <p:spPr>
          <a:xfrm>
            <a:off x="182875" y="182874"/>
            <a:ext cx="11795700" cy="6018300"/>
          </a:xfrm>
          <a:prstGeom prst="rect">
            <a:avLst/>
          </a:prstGeom>
          <a:noFill/>
          <a:ln>
            <a:noFill/>
          </a:ln>
        </p:spPr>
        <p:txBody>
          <a:bodyPr spcFirstLastPara="1" wrap="square" lIns="90000" tIns="45000" rIns="90000" bIns="45000" anchor="t" anchorCtr="0">
            <a:noAutofit/>
          </a:bodyPr>
          <a:lstStyle/>
          <a:p>
            <a:pPr marL="0" lvl="0" indent="0" algn="l" rtl="0">
              <a:spcBef>
                <a:spcPts val="0"/>
              </a:spcBef>
              <a:spcAft>
                <a:spcPts val="0"/>
              </a:spcAft>
              <a:buClr>
                <a:schemeClr val="dk1"/>
              </a:buClr>
              <a:buFont typeface="Arial"/>
              <a:buNone/>
            </a:pPr>
            <a:r>
              <a:rPr lang="en-US" sz="2400" b="1" dirty="0">
                <a:solidFill>
                  <a:schemeClr val="dk1"/>
                </a:solidFill>
              </a:rPr>
              <a:t>Monoliths vs Microservices</a:t>
            </a:r>
            <a:endParaRPr sz="2400" strike="noStrike" dirty="0">
              <a:solidFill>
                <a:srgbClr val="000000"/>
              </a:solidFill>
            </a:endParaRPr>
          </a:p>
          <a:p>
            <a:pPr marL="0" marR="0" lvl="0" indent="0" algn="l" rtl="0">
              <a:spcBef>
                <a:spcPts val="0"/>
              </a:spcBef>
              <a:spcAft>
                <a:spcPts val="0"/>
              </a:spcAft>
              <a:buNone/>
            </a:pPr>
            <a:endParaRPr sz="1800" b="0" strike="noStrike" dirty="0">
              <a:solidFill>
                <a:srgbClr val="000000"/>
              </a:solidFill>
              <a:latin typeface="Verdana"/>
              <a:ea typeface="Verdana"/>
              <a:cs typeface="Verdana"/>
              <a:sym typeface="Verdana"/>
            </a:endParaRPr>
          </a:p>
          <a:p>
            <a:pPr marL="0" marR="0" lvl="0" indent="0" algn="l" rtl="0">
              <a:spcBef>
                <a:spcPts val="0"/>
              </a:spcBef>
              <a:spcAft>
                <a:spcPts val="0"/>
              </a:spcAft>
              <a:buNone/>
            </a:pPr>
            <a:endParaRPr sz="1800" b="1" dirty="0">
              <a:latin typeface="Verdana"/>
              <a:ea typeface="Verdana"/>
              <a:cs typeface="Verdana"/>
              <a:sym typeface="Verdana"/>
            </a:endParaRPr>
          </a:p>
        </p:txBody>
      </p:sp>
      <p:graphicFrame>
        <p:nvGraphicFramePr>
          <p:cNvPr id="6" name="Google Shape;142;p32">
            <a:extLst>
              <a:ext uri="{FF2B5EF4-FFF2-40B4-BE49-F238E27FC236}">
                <a16:creationId xmlns:a16="http://schemas.microsoft.com/office/drawing/2014/main" id="{DEF59A7A-7F5A-FFBC-806C-EAE0D9C0EDF0}"/>
              </a:ext>
            </a:extLst>
          </p:cNvPr>
          <p:cNvGraphicFramePr/>
          <p:nvPr/>
        </p:nvGraphicFramePr>
        <p:xfrm>
          <a:off x="1301038" y="1549763"/>
          <a:ext cx="9589925" cy="4389030"/>
        </p:xfrm>
        <a:graphic>
          <a:graphicData uri="http://schemas.openxmlformats.org/drawingml/2006/table">
            <a:tbl>
              <a:tblPr>
                <a:noFill/>
              </a:tblPr>
              <a:tblGrid>
                <a:gridCol w="872600">
                  <a:extLst>
                    <a:ext uri="{9D8B030D-6E8A-4147-A177-3AD203B41FA5}">
                      <a16:colId xmlns:a16="http://schemas.microsoft.com/office/drawing/2014/main" val="20000"/>
                    </a:ext>
                  </a:extLst>
                </a:gridCol>
                <a:gridCol w="4175725">
                  <a:extLst>
                    <a:ext uri="{9D8B030D-6E8A-4147-A177-3AD203B41FA5}">
                      <a16:colId xmlns:a16="http://schemas.microsoft.com/office/drawing/2014/main" val="20001"/>
                    </a:ext>
                  </a:extLst>
                </a:gridCol>
                <a:gridCol w="4541600">
                  <a:extLst>
                    <a:ext uri="{9D8B030D-6E8A-4147-A177-3AD203B41FA5}">
                      <a16:colId xmlns:a16="http://schemas.microsoft.com/office/drawing/2014/main" val="20002"/>
                    </a:ext>
                  </a:extLst>
                </a:gridCol>
              </a:tblGrid>
              <a:tr h="401225">
                <a:tc>
                  <a:txBody>
                    <a:bodyPr/>
                    <a:lstStyle/>
                    <a:p>
                      <a:pPr marL="0" lvl="0" indent="0" algn="l" rtl="0">
                        <a:spcBef>
                          <a:spcPts val="0"/>
                        </a:spcBef>
                        <a:spcAft>
                          <a:spcPts val="0"/>
                        </a:spcAft>
                        <a:buNone/>
                      </a:pPr>
                      <a:endParaRPr sz="1800" b="1"/>
                    </a:p>
                  </a:txBody>
                  <a:tcPr marL="91425" marR="91425" marT="91425" marB="91425"/>
                </a:tc>
                <a:tc>
                  <a:txBody>
                    <a:bodyPr/>
                    <a:lstStyle/>
                    <a:p>
                      <a:pPr marL="0" lvl="0" indent="0" algn="l" rtl="0">
                        <a:spcBef>
                          <a:spcPts val="0"/>
                        </a:spcBef>
                        <a:spcAft>
                          <a:spcPts val="0"/>
                        </a:spcAft>
                        <a:buNone/>
                      </a:pPr>
                      <a:r>
                        <a:rPr lang="en-US" sz="1800" b="1"/>
                        <a:t>Monoliths</a:t>
                      </a:r>
                      <a:endParaRPr sz="1800" b="1"/>
                    </a:p>
                  </a:txBody>
                  <a:tcPr marL="91425" marR="91425" marT="91425" marB="91425"/>
                </a:tc>
                <a:tc>
                  <a:txBody>
                    <a:bodyPr/>
                    <a:lstStyle/>
                    <a:p>
                      <a:pPr marL="0" lvl="0" indent="0" algn="l" rtl="0">
                        <a:spcBef>
                          <a:spcPts val="0"/>
                        </a:spcBef>
                        <a:spcAft>
                          <a:spcPts val="0"/>
                        </a:spcAft>
                        <a:buNone/>
                      </a:pPr>
                      <a:r>
                        <a:rPr lang="en-US" sz="1800" b="1" dirty="0"/>
                        <a:t>Microservices</a:t>
                      </a:r>
                      <a:endParaRPr sz="1800" b="1" dirty="0"/>
                    </a:p>
                  </a:txBody>
                  <a:tcPr marL="91425" marR="91425" marT="91425" marB="91425"/>
                </a:tc>
                <a:extLst>
                  <a:ext uri="{0D108BD9-81ED-4DB2-BD59-A6C34878D82A}">
                    <a16:rowId xmlns:a16="http://schemas.microsoft.com/office/drawing/2014/main" val="10000"/>
                  </a:ext>
                </a:extLst>
              </a:tr>
              <a:tr h="849875">
                <a:tc>
                  <a:txBody>
                    <a:bodyPr/>
                    <a:lstStyle/>
                    <a:p>
                      <a:pPr marL="0" lvl="0" indent="0" algn="l" rtl="0">
                        <a:spcBef>
                          <a:spcPts val="0"/>
                        </a:spcBef>
                        <a:spcAft>
                          <a:spcPts val="0"/>
                        </a:spcAft>
                        <a:buNone/>
                      </a:pPr>
                      <a:r>
                        <a:rPr lang="en-US" sz="1800" b="1"/>
                        <a:t>Pros</a:t>
                      </a:r>
                      <a:endParaRPr sz="1800" b="1"/>
                    </a:p>
                  </a:txBody>
                  <a:tcPr marL="91425" marR="91425" marT="91425" marB="91425"/>
                </a:tc>
                <a:tc>
                  <a:txBody>
                    <a:bodyPr/>
                    <a:lstStyle/>
                    <a:p>
                      <a:pPr marL="457200" lvl="0" indent="-342900" algn="l" rtl="0">
                        <a:spcBef>
                          <a:spcPts val="0"/>
                        </a:spcBef>
                        <a:spcAft>
                          <a:spcPts val="0"/>
                        </a:spcAft>
                        <a:buSzPts val="1800"/>
                        <a:buChar char="●"/>
                      </a:pPr>
                      <a:r>
                        <a:rPr lang="en-US" sz="1800"/>
                        <a:t>Faster initial development</a:t>
                      </a:r>
                      <a:endParaRPr sz="1800"/>
                    </a:p>
                    <a:p>
                      <a:pPr marL="457200" lvl="0" indent="-342900" algn="l" rtl="0">
                        <a:spcBef>
                          <a:spcPts val="0"/>
                        </a:spcBef>
                        <a:spcAft>
                          <a:spcPts val="0"/>
                        </a:spcAft>
                        <a:buSzPts val="1800"/>
                        <a:buChar char="●"/>
                      </a:pPr>
                      <a:r>
                        <a:rPr lang="en-US" sz="1800"/>
                        <a:t>Easier integration</a:t>
                      </a:r>
                      <a:endParaRPr sz="1800"/>
                    </a:p>
                    <a:p>
                      <a:pPr marL="457200" lvl="0" indent="-342900" algn="l" rtl="0">
                        <a:spcBef>
                          <a:spcPts val="0"/>
                        </a:spcBef>
                        <a:spcAft>
                          <a:spcPts val="0"/>
                        </a:spcAft>
                        <a:buSzPts val="1800"/>
                        <a:buChar char="●"/>
                      </a:pPr>
                      <a:r>
                        <a:rPr lang="en-US" sz="1800"/>
                        <a:t>Easier local deployment</a:t>
                      </a:r>
                      <a:endParaRPr sz="1800"/>
                    </a:p>
                  </a:txBody>
                  <a:tcPr marL="91425" marR="91425" marT="91425" marB="91425"/>
                </a:tc>
                <a:tc>
                  <a:txBody>
                    <a:bodyPr/>
                    <a:lstStyle/>
                    <a:p>
                      <a:pPr marL="457200" lvl="0" indent="-342900" algn="l" rtl="0">
                        <a:spcBef>
                          <a:spcPts val="0"/>
                        </a:spcBef>
                        <a:spcAft>
                          <a:spcPts val="0"/>
                        </a:spcAft>
                        <a:buSzPts val="1800"/>
                        <a:buChar char="●"/>
                      </a:pPr>
                      <a:r>
                        <a:rPr lang="en-US" sz="1800"/>
                        <a:t>Easier to develop, understand, upgrade and maintain</a:t>
                      </a:r>
                      <a:endParaRPr sz="1800"/>
                    </a:p>
                    <a:p>
                      <a:pPr marL="457200" lvl="0" indent="-342900" algn="l" rtl="0">
                        <a:spcBef>
                          <a:spcPts val="0"/>
                        </a:spcBef>
                        <a:spcAft>
                          <a:spcPts val="0"/>
                        </a:spcAft>
                        <a:buSzPts val="1800"/>
                        <a:buChar char="●"/>
                      </a:pPr>
                      <a:r>
                        <a:rPr lang="en-US" sz="1800"/>
                        <a:t>Starts faster</a:t>
                      </a:r>
                      <a:endParaRPr sz="1800"/>
                    </a:p>
                    <a:p>
                      <a:pPr marL="457200" lvl="0" indent="-342900" algn="l" rtl="0">
                        <a:spcBef>
                          <a:spcPts val="0"/>
                        </a:spcBef>
                        <a:spcAft>
                          <a:spcPts val="0"/>
                        </a:spcAft>
                        <a:buSzPts val="1800"/>
                        <a:buChar char="●"/>
                      </a:pPr>
                      <a:r>
                        <a:rPr lang="en-US" sz="1800"/>
                        <a:t>Scales individually</a:t>
                      </a:r>
                      <a:endParaRPr sz="1800"/>
                    </a:p>
                    <a:p>
                      <a:pPr marL="457200" lvl="0" indent="-342900" algn="l" rtl="0">
                        <a:spcBef>
                          <a:spcPts val="0"/>
                        </a:spcBef>
                        <a:spcAft>
                          <a:spcPts val="0"/>
                        </a:spcAft>
                        <a:buSzPts val="1800"/>
                        <a:buChar char="●"/>
                      </a:pPr>
                      <a:r>
                        <a:rPr lang="en-US" sz="1800"/>
                        <a:t>Easier fault isolation (ex: cpu/memory leaks)</a:t>
                      </a:r>
                      <a:endParaRPr sz="1800"/>
                    </a:p>
                    <a:p>
                      <a:pPr marL="457200" lvl="0" indent="-342900" algn="l" rtl="0">
                        <a:spcBef>
                          <a:spcPts val="0"/>
                        </a:spcBef>
                        <a:spcAft>
                          <a:spcPts val="0"/>
                        </a:spcAft>
                        <a:buSzPts val="1800"/>
                        <a:buChar char="●"/>
                      </a:pPr>
                      <a:r>
                        <a:rPr lang="en-US" sz="1800"/>
                        <a:t>Not stuck with any stack</a:t>
                      </a:r>
                      <a:endParaRPr sz="1800"/>
                    </a:p>
                  </a:txBody>
                  <a:tcPr marL="91425" marR="91425" marT="91425" marB="91425"/>
                </a:tc>
                <a:extLst>
                  <a:ext uri="{0D108BD9-81ED-4DB2-BD59-A6C34878D82A}">
                    <a16:rowId xmlns:a16="http://schemas.microsoft.com/office/drawing/2014/main" val="10001"/>
                  </a:ext>
                </a:extLst>
              </a:tr>
              <a:tr h="1111475">
                <a:tc>
                  <a:txBody>
                    <a:bodyPr/>
                    <a:lstStyle/>
                    <a:p>
                      <a:pPr marL="0" lvl="0" indent="0" algn="l" rtl="0">
                        <a:spcBef>
                          <a:spcPts val="0"/>
                        </a:spcBef>
                        <a:spcAft>
                          <a:spcPts val="0"/>
                        </a:spcAft>
                        <a:buNone/>
                      </a:pPr>
                      <a:r>
                        <a:rPr lang="en-US" sz="1800" b="1"/>
                        <a:t>Cons</a:t>
                      </a:r>
                      <a:endParaRPr sz="1800" b="1"/>
                    </a:p>
                  </a:txBody>
                  <a:tcPr marL="91425" marR="91425" marT="91425" marB="91425"/>
                </a:tc>
                <a:tc>
                  <a:txBody>
                    <a:bodyPr/>
                    <a:lstStyle/>
                    <a:p>
                      <a:pPr marL="457200" lvl="0" indent="-342900" algn="l" rtl="0">
                        <a:spcBef>
                          <a:spcPts val="0"/>
                        </a:spcBef>
                        <a:spcAft>
                          <a:spcPts val="0"/>
                        </a:spcAft>
                        <a:buSzPts val="1800"/>
                        <a:buChar char="●"/>
                      </a:pPr>
                      <a:r>
                        <a:rPr lang="en-US" sz="1800"/>
                        <a:t>Stuck with same technology stack</a:t>
                      </a:r>
                      <a:endParaRPr sz="1800"/>
                    </a:p>
                    <a:p>
                      <a:pPr marL="457200" lvl="0" indent="-342900" algn="l" rtl="0">
                        <a:spcBef>
                          <a:spcPts val="0"/>
                        </a:spcBef>
                        <a:spcAft>
                          <a:spcPts val="0"/>
                        </a:spcAft>
                        <a:buSzPts val="1800"/>
                        <a:buChar char="●"/>
                      </a:pPr>
                      <a:r>
                        <a:rPr lang="en-US" sz="1800">
                          <a:solidFill>
                            <a:schemeClr val="dk1"/>
                          </a:solidFill>
                        </a:rPr>
                        <a:t>Difficult to share with other developers</a:t>
                      </a:r>
                      <a:endParaRPr sz="1800"/>
                    </a:p>
                    <a:p>
                      <a:pPr marL="457200" lvl="0" indent="-342900" algn="l" rtl="0">
                        <a:spcBef>
                          <a:spcPts val="0"/>
                        </a:spcBef>
                        <a:spcAft>
                          <a:spcPts val="0"/>
                        </a:spcAft>
                        <a:buSzPts val="1800"/>
                        <a:buChar char="●"/>
                      </a:pPr>
                      <a:r>
                        <a:rPr lang="en-US" sz="1800"/>
                        <a:t>Difficult to scale</a:t>
                      </a:r>
                      <a:endParaRPr sz="1800"/>
                    </a:p>
                    <a:p>
                      <a:pPr marL="457200" lvl="0" indent="-342900" algn="l" rtl="0">
                        <a:spcBef>
                          <a:spcPts val="0"/>
                        </a:spcBef>
                        <a:spcAft>
                          <a:spcPts val="0"/>
                        </a:spcAft>
                        <a:buSzPts val="1800"/>
                        <a:buChar char="●"/>
                      </a:pPr>
                      <a:r>
                        <a:rPr lang="en-US" sz="1800"/>
                        <a:t>Difficult to deploy to other environments</a:t>
                      </a:r>
                      <a:endParaRPr sz="1800"/>
                    </a:p>
                  </a:txBody>
                  <a:tcPr marL="91425" marR="91425" marT="91425" marB="91425"/>
                </a:tc>
                <a:tc>
                  <a:txBody>
                    <a:bodyPr/>
                    <a:lstStyle/>
                    <a:p>
                      <a:pPr marL="457200" lvl="0" indent="-342900" algn="l" rtl="0">
                        <a:spcBef>
                          <a:spcPts val="0"/>
                        </a:spcBef>
                        <a:spcAft>
                          <a:spcPts val="0"/>
                        </a:spcAft>
                        <a:buSzPts val="1800"/>
                        <a:buChar char="●"/>
                      </a:pPr>
                      <a:r>
                        <a:rPr lang="en-US" sz="1800" dirty="0"/>
                        <a:t>Slower initial development</a:t>
                      </a:r>
                      <a:endParaRPr sz="1800" dirty="0"/>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08998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3"/>
          <p:cNvSpPr txBox="1"/>
          <p:nvPr/>
        </p:nvSpPr>
        <p:spPr>
          <a:xfrm>
            <a:off x="182880" y="183240"/>
            <a:ext cx="11704200" cy="61266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400" b="1" strike="noStrike">
                <a:solidFill>
                  <a:srgbClr val="000000"/>
                </a:solidFill>
              </a:rPr>
              <a:t>Docker Images </a:t>
            </a:r>
            <a:r>
              <a:rPr lang="en-US" sz="2400" b="1"/>
              <a:t>&amp;</a:t>
            </a:r>
            <a:r>
              <a:rPr lang="en-US" sz="2400" b="1" strike="noStrike">
                <a:solidFill>
                  <a:srgbClr val="000000"/>
                </a:solidFill>
              </a:rPr>
              <a:t> Dockerfile</a:t>
            </a:r>
            <a:endParaRPr sz="2400" strike="noStrike">
              <a:solidFill>
                <a:srgbClr val="000000"/>
              </a:solidFill>
            </a:endParaRPr>
          </a:p>
          <a:p>
            <a:pPr marL="0" marR="0" lvl="0" indent="0" algn="l" rtl="0">
              <a:spcBef>
                <a:spcPts val="0"/>
              </a:spcBef>
              <a:spcAft>
                <a:spcPts val="0"/>
              </a:spcAft>
              <a:buNone/>
            </a:pPr>
            <a:endParaRPr sz="1800" b="0" strike="noStrike">
              <a:solidFill>
                <a:srgbClr val="000000"/>
              </a:solidFill>
              <a:latin typeface="Verdana"/>
              <a:ea typeface="Verdana"/>
              <a:cs typeface="Verdana"/>
              <a:sym typeface="Verdana"/>
            </a:endParaRPr>
          </a:p>
          <a:p>
            <a:pPr marL="0" marR="0" lvl="0" indent="0" algn="l" rtl="0">
              <a:spcBef>
                <a:spcPts val="0"/>
              </a:spcBef>
              <a:spcAft>
                <a:spcPts val="0"/>
              </a:spcAft>
              <a:buNone/>
            </a:pPr>
            <a:endParaRPr sz="1800">
              <a:latin typeface="Verdana"/>
              <a:ea typeface="Verdana"/>
              <a:cs typeface="Verdana"/>
              <a:sym typeface="Verdana"/>
            </a:endParaRPr>
          </a:p>
        </p:txBody>
      </p:sp>
      <p:sp>
        <p:nvSpPr>
          <p:cNvPr id="148" name="Google Shape;148;p33"/>
          <p:cNvSpPr/>
          <p:nvPr/>
        </p:nvSpPr>
        <p:spPr>
          <a:xfrm>
            <a:off x="6251102" y="434174"/>
            <a:ext cx="5141100" cy="32889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b="1" dirty="0">
                <a:solidFill>
                  <a:schemeClr val="dk1"/>
                </a:solidFill>
              </a:rPr>
              <a:t>FROM</a:t>
            </a:r>
            <a:r>
              <a:rPr lang="en-US" sz="1400" dirty="0">
                <a:solidFill>
                  <a:schemeClr val="dk1"/>
                </a:solidFill>
              </a:rPr>
              <a:t> </a:t>
            </a:r>
            <a:r>
              <a:rPr lang="en-US" sz="1400" dirty="0" err="1">
                <a:solidFill>
                  <a:schemeClr val="dk1"/>
                </a:solidFill>
              </a:rPr>
              <a:t>debian:stretch</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b="1" dirty="0">
              <a:solidFill>
                <a:schemeClr val="dk1"/>
              </a:solidFill>
            </a:endParaRPr>
          </a:p>
          <a:p>
            <a:pPr marL="0" lvl="0" indent="0" algn="l" rtl="0">
              <a:spcBef>
                <a:spcPts val="0"/>
              </a:spcBef>
              <a:spcAft>
                <a:spcPts val="0"/>
              </a:spcAft>
              <a:buClr>
                <a:schemeClr val="dk1"/>
              </a:buClr>
              <a:buSzPts val="1100"/>
              <a:buFont typeface="Arial"/>
              <a:buNone/>
            </a:pPr>
            <a:endParaRPr sz="1400" b="1"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RUN</a:t>
            </a:r>
            <a:r>
              <a:rPr lang="en-US" sz="1400" dirty="0">
                <a:solidFill>
                  <a:schemeClr val="dk1"/>
                </a:solidFill>
              </a:rPr>
              <a:t> apt update &amp;&amp; \</a:t>
            </a:r>
            <a:endParaRPr sz="1400" dirty="0">
              <a:solidFill>
                <a:schemeClr val="dk1"/>
              </a:solidFill>
            </a:endParaRPr>
          </a:p>
          <a:p>
            <a:pPr marL="0" lvl="0" indent="0" algn="l" rtl="0">
              <a:spcBef>
                <a:spcPts val="0"/>
              </a:spcBef>
              <a:spcAft>
                <a:spcPts val="0"/>
              </a:spcAft>
              <a:buClr>
                <a:schemeClr val="dk1"/>
              </a:buClr>
              <a:buSzPts val="1100"/>
              <a:buFont typeface="Arial"/>
              <a:buNone/>
            </a:pPr>
            <a:r>
              <a:rPr lang="en-US" sz="1400" dirty="0">
                <a:solidFill>
                  <a:schemeClr val="dk1"/>
                </a:solidFill>
              </a:rPr>
              <a:t>    apt -y install nginx &amp;&amp; \</a:t>
            </a:r>
            <a:endParaRPr sz="1400" dirty="0">
              <a:solidFill>
                <a:schemeClr val="dk1"/>
              </a:solidFill>
            </a:endParaRPr>
          </a:p>
          <a:p>
            <a:pPr marL="0" lvl="0" indent="0" algn="l" rtl="0">
              <a:spcBef>
                <a:spcPts val="0"/>
              </a:spcBef>
              <a:spcAft>
                <a:spcPts val="0"/>
              </a:spcAft>
              <a:buClr>
                <a:schemeClr val="dk1"/>
              </a:buClr>
              <a:buSzPts val="1100"/>
              <a:buFont typeface="Arial"/>
              <a:buNone/>
            </a:pPr>
            <a:r>
              <a:rPr lang="en-US" sz="1400" dirty="0">
                <a:solidFill>
                  <a:schemeClr val="dk1"/>
                </a:solidFill>
              </a:rPr>
              <a:t>    apt clean</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b="1"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#ADD</a:t>
            </a:r>
            <a:r>
              <a:rPr lang="en-US" sz="1400" dirty="0">
                <a:solidFill>
                  <a:schemeClr val="dk1"/>
                </a:solidFill>
              </a:rPr>
              <a:t> </a:t>
            </a:r>
            <a:r>
              <a:rPr lang="en-US" sz="1400" dirty="0" err="1">
                <a:solidFill>
                  <a:schemeClr val="dk1"/>
                </a:solidFill>
              </a:rPr>
              <a:t>index.html</a:t>
            </a:r>
            <a:r>
              <a:rPr lang="en-US" sz="1400" dirty="0">
                <a:solidFill>
                  <a:schemeClr val="dk1"/>
                </a:solidFill>
              </a:rPr>
              <a:t> /var/www/html/</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EXPOSE</a:t>
            </a:r>
            <a:r>
              <a:rPr lang="en-US" sz="1400" dirty="0">
                <a:solidFill>
                  <a:schemeClr val="dk1"/>
                </a:solidFill>
              </a:rPr>
              <a:t> 80</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VOLUME</a:t>
            </a:r>
            <a:r>
              <a:rPr lang="en-US" sz="1400" dirty="0">
                <a:solidFill>
                  <a:schemeClr val="dk1"/>
                </a:solidFill>
              </a:rPr>
              <a:t> /var/html/www</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CMD</a:t>
            </a:r>
            <a:r>
              <a:rPr lang="en-US" sz="1400" dirty="0">
                <a:solidFill>
                  <a:schemeClr val="dk1"/>
                </a:solidFill>
              </a:rPr>
              <a:t> ["nginx", "-g", "daemon off;"]</a:t>
            </a:r>
            <a:endParaRPr sz="1400" dirty="0">
              <a:solidFill>
                <a:schemeClr val="dk1"/>
              </a:solidFill>
            </a:endParaRPr>
          </a:p>
        </p:txBody>
      </p:sp>
      <p:sp>
        <p:nvSpPr>
          <p:cNvPr id="149" name="Google Shape;149;p33"/>
          <p:cNvSpPr txBox="1"/>
          <p:nvPr/>
        </p:nvSpPr>
        <p:spPr>
          <a:xfrm>
            <a:off x="321900" y="883625"/>
            <a:ext cx="5619000" cy="54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 </a:t>
            </a:r>
            <a:r>
              <a:rPr lang="en-US" sz="1800" b="1" dirty="0"/>
              <a:t>Docker Image</a:t>
            </a:r>
            <a:r>
              <a:rPr lang="en-US" sz="1800" dirty="0"/>
              <a:t> is a template, whether of a basic operating system, of a microservice, or even of a full service (monolith).</a:t>
            </a:r>
            <a:endParaRPr sz="1800" dirty="0"/>
          </a:p>
          <a:p>
            <a:pPr marL="0" lvl="0" indent="0" algn="l" rtl="0">
              <a:spcBef>
                <a:spcPts val="0"/>
              </a:spcBef>
              <a:spcAft>
                <a:spcPts val="0"/>
              </a:spcAft>
              <a:buNone/>
            </a:pPr>
            <a:r>
              <a:rPr lang="en-US" sz="1800" b="1" dirty="0"/>
              <a:t>Containers</a:t>
            </a:r>
            <a:r>
              <a:rPr lang="en-US" sz="1800" dirty="0"/>
              <a:t> are always created from Docker Images.</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Docker Images can be downloaded </a:t>
            </a:r>
            <a:r>
              <a:rPr lang="en-US" sz="1800" dirty="0">
                <a:solidFill>
                  <a:schemeClr val="dk1"/>
                </a:solidFill>
              </a:rPr>
              <a:t>from a Docker Registry, such as Docker Hub, </a:t>
            </a:r>
            <a:r>
              <a:rPr lang="en-US" sz="1800" dirty="0"/>
              <a:t>with pre-built microservices.</a:t>
            </a:r>
            <a:endParaRPr sz="1800" dirty="0"/>
          </a:p>
          <a:p>
            <a:pPr marL="0" lvl="0" indent="0" algn="l" rtl="0">
              <a:spcBef>
                <a:spcPts val="0"/>
              </a:spcBef>
              <a:spcAft>
                <a:spcPts val="0"/>
              </a:spcAft>
              <a:buNone/>
            </a:pPr>
            <a:r>
              <a:rPr lang="en-US" sz="1800" dirty="0">
                <a:solidFill>
                  <a:schemeClr val="dk1"/>
                </a:solidFill>
              </a:rPr>
              <a:t>Docker allows us to create </a:t>
            </a:r>
            <a:r>
              <a:rPr lang="en-US" sz="1800" b="1" dirty="0">
                <a:solidFill>
                  <a:schemeClr val="dk1"/>
                </a:solidFill>
              </a:rPr>
              <a:t>customized Docker Images, </a:t>
            </a:r>
            <a:r>
              <a:rPr lang="en-US" sz="1800" dirty="0">
                <a:solidFill>
                  <a:schemeClr val="dk1"/>
                </a:solidFill>
              </a:rPr>
              <a:t>using a definition file, called </a:t>
            </a:r>
            <a:r>
              <a:rPr lang="en-US" sz="1800" u="sng" dirty="0" err="1">
                <a:solidFill>
                  <a:schemeClr val="dk1"/>
                </a:solidFill>
              </a:rPr>
              <a:t>Dockerfile</a:t>
            </a:r>
            <a:r>
              <a:rPr lang="en-US" sz="1800" dirty="0">
                <a:solidFill>
                  <a:schemeClr val="dk1"/>
                </a:solidFill>
              </a:rPr>
              <a:t>.</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Every Docker Image starts with a </a:t>
            </a:r>
            <a:r>
              <a:rPr lang="en-US" sz="1800" dirty="0" err="1"/>
              <a:t>Dockerfile</a:t>
            </a:r>
            <a:r>
              <a:rPr lang="en-US" sz="1800" dirty="0"/>
              <a:t>. So we can say that a </a:t>
            </a:r>
            <a:r>
              <a:rPr lang="en-US" sz="1800" dirty="0" err="1"/>
              <a:t>Dockerfile</a:t>
            </a:r>
            <a:r>
              <a:rPr lang="en-US" sz="1800" dirty="0"/>
              <a:t> is where everything begins, in Docker.</a:t>
            </a:r>
            <a:endParaRPr sz="1800" dirty="0"/>
          </a:p>
          <a:p>
            <a:pPr marL="0" lvl="0" indent="0" algn="l" rtl="0">
              <a:spcBef>
                <a:spcPts val="0"/>
              </a:spcBef>
              <a:spcAft>
                <a:spcPts val="0"/>
              </a:spcAft>
              <a:buNone/>
            </a:pPr>
            <a:endParaRPr dirty="0"/>
          </a:p>
        </p:txBody>
      </p:sp>
      <p:sp>
        <p:nvSpPr>
          <p:cNvPr id="150" name="Google Shape;150;p33"/>
          <p:cNvSpPr txBox="1"/>
          <p:nvPr/>
        </p:nvSpPr>
        <p:spPr>
          <a:xfrm>
            <a:off x="6251102" y="4076054"/>
            <a:ext cx="5158800" cy="1985698"/>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To create an image with any of these </a:t>
            </a:r>
            <a:r>
              <a:rPr lang="en-US" dirty="0" err="1"/>
              <a:t>Dockerfiles</a:t>
            </a:r>
            <a:r>
              <a:rPr lang="en-US" dirty="0"/>
              <a:t>, run this command on the same folder as the </a:t>
            </a:r>
            <a:r>
              <a:rPr lang="en-US" dirty="0" err="1"/>
              <a:t>Dockerfile</a:t>
            </a:r>
            <a:r>
              <a:rPr lang="en-US" dirty="0"/>
              <a:t>:</a:t>
            </a:r>
            <a:endParaRPr dirty="0"/>
          </a:p>
          <a:p>
            <a:pPr marL="0" lvl="0" indent="0" algn="l" rtl="0">
              <a:spcBef>
                <a:spcPts val="0"/>
              </a:spcBef>
              <a:spcAft>
                <a:spcPts val="0"/>
              </a:spcAft>
              <a:buNone/>
            </a:pPr>
            <a:r>
              <a:rPr lang="en-US" i="1" dirty="0"/>
              <a:t>$ docker build -t my-nginx-image .</a:t>
            </a:r>
            <a:endParaRPr i="1" dirty="0"/>
          </a:p>
          <a:p>
            <a:pPr marL="0" lvl="0" indent="0" algn="l" rtl="0">
              <a:spcBef>
                <a:spcPts val="0"/>
              </a:spcBef>
              <a:spcAft>
                <a:spcPts val="0"/>
              </a:spcAft>
              <a:buNone/>
            </a:pPr>
            <a:endParaRPr dirty="0"/>
          </a:p>
          <a:p>
            <a:pPr marL="0" lvl="0" indent="0" algn="l" rtl="0">
              <a:spcBef>
                <a:spcPts val="0"/>
              </a:spcBef>
              <a:spcAft>
                <a:spcPts val="0"/>
              </a:spcAft>
              <a:buNone/>
            </a:pPr>
            <a:r>
              <a:rPr lang="en-US" dirty="0"/>
              <a:t>And then, to run the container:</a:t>
            </a:r>
            <a:endParaRPr dirty="0"/>
          </a:p>
          <a:p>
            <a:pPr marL="0" lvl="0" indent="0" algn="l" rtl="0">
              <a:spcBef>
                <a:spcPts val="0"/>
              </a:spcBef>
              <a:spcAft>
                <a:spcPts val="0"/>
              </a:spcAft>
              <a:buNone/>
            </a:pPr>
            <a:r>
              <a:rPr lang="en-US" i="1" dirty="0"/>
              <a:t>$ docker run -</a:t>
            </a:r>
            <a:r>
              <a:rPr lang="en-US" i="1" dirty="0" err="1"/>
              <a:t>tdi</a:t>
            </a:r>
            <a:r>
              <a:rPr lang="en-US" i="1" dirty="0"/>
              <a:t> --name my-nginx -p 80:80 my-nginx-image</a:t>
            </a:r>
            <a:endParaRPr i="1" dirty="0"/>
          </a:p>
        </p:txBody>
      </p:sp>
      <p:sp>
        <p:nvSpPr>
          <p:cNvPr id="151" name="Google Shape;151;p33"/>
          <p:cNvSpPr/>
          <p:nvPr/>
        </p:nvSpPr>
        <p:spPr>
          <a:xfrm>
            <a:off x="321900" y="4703736"/>
            <a:ext cx="5141100" cy="1922439"/>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solidFill>
                  <a:schemeClr val="dk1"/>
                </a:solidFill>
              </a:rPr>
              <a:t>FROM</a:t>
            </a:r>
            <a:r>
              <a:rPr lang="en-US" dirty="0">
                <a:solidFill>
                  <a:schemeClr val="dk1"/>
                </a:solidFill>
              </a:rPr>
              <a:t> nginx:1.15.8</a:t>
            </a:r>
            <a:endParaRPr dirty="0">
              <a:solidFill>
                <a:schemeClr val="dk1"/>
              </a:solidFill>
            </a:endParaRPr>
          </a:p>
          <a:p>
            <a:pPr marL="0" lvl="0" indent="0" algn="l" rtl="0">
              <a:spcBef>
                <a:spcPts val="0"/>
              </a:spcBef>
              <a:spcAft>
                <a:spcPts val="0"/>
              </a:spcAft>
              <a:buClr>
                <a:schemeClr val="dk1"/>
              </a:buClr>
              <a:buSzPts val="1100"/>
              <a:buFont typeface="Arial"/>
              <a:buNone/>
            </a:pPr>
            <a:endParaRPr b="1" dirty="0">
              <a:solidFill>
                <a:schemeClr val="dk1"/>
              </a:solidFill>
            </a:endParaRPr>
          </a:p>
          <a:p>
            <a:pPr marL="0" lvl="0" indent="0" algn="l" rtl="0">
              <a:spcBef>
                <a:spcPts val="0"/>
              </a:spcBef>
              <a:spcAft>
                <a:spcPts val="0"/>
              </a:spcAft>
              <a:buClr>
                <a:schemeClr val="dk1"/>
              </a:buClr>
              <a:buSzPts val="1100"/>
              <a:buFont typeface="Arial"/>
              <a:buNone/>
            </a:pPr>
            <a:endParaRPr b="1"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RUN</a:t>
            </a:r>
            <a:r>
              <a:rPr lang="en-US" dirty="0">
                <a:solidFill>
                  <a:schemeClr val="dk1"/>
                </a:solidFill>
              </a:rPr>
              <a:t> apt update &amp;&amp; \</a:t>
            </a:r>
            <a:endParaRPr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    apt -y install </a:t>
            </a:r>
            <a:r>
              <a:rPr lang="en-US" dirty="0" err="1">
                <a:solidFill>
                  <a:schemeClr val="dk1"/>
                </a:solidFill>
              </a:rPr>
              <a:t>iputils</a:t>
            </a:r>
            <a:r>
              <a:rPr lang="en-US" dirty="0">
                <a:solidFill>
                  <a:schemeClr val="dk1"/>
                </a:solidFill>
              </a:rPr>
              <a:t>-ping &amp;&amp; \</a:t>
            </a:r>
            <a:endParaRPr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    apt clean</a:t>
            </a:r>
            <a:endParaRPr dirty="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4"/>
          <p:cNvSpPr txBox="1"/>
          <p:nvPr/>
        </p:nvSpPr>
        <p:spPr>
          <a:xfrm>
            <a:off x="179963" y="178214"/>
            <a:ext cx="11704200" cy="63390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400" b="1" strike="noStrike">
                <a:solidFill>
                  <a:srgbClr val="000000"/>
                </a:solidFill>
              </a:rPr>
              <a:t>Docker Images </a:t>
            </a:r>
            <a:r>
              <a:rPr lang="en-US" sz="2400" b="1"/>
              <a:t>&amp;</a:t>
            </a:r>
            <a:r>
              <a:rPr lang="en-US" sz="2400" b="1" strike="noStrike">
                <a:solidFill>
                  <a:srgbClr val="000000"/>
                </a:solidFill>
              </a:rPr>
              <a:t> Layers</a:t>
            </a:r>
            <a:endParaRPr sz="2400" strike="noStrike">
              <a:solidFill>
                <a:srgbClr val="000000"/>
              </a:solidFill>
            </a:endParaRPr>
          </a:p>
          <a:p>
            <a:pPr marL="0" marR="0" lvl="0" indent="0" algn="l" rtl="0">
              <a:spcBef>
                <a:spcPts val="0"/>
              </a:spcBef>
              <a:spcAft>
                <a:spcPts val="0"/>
              </a:spcAft>
              <a:buNone/>
            </a:pPr>
            <a:endParaRPr sz="1800" b="0" strike="noStrike">
              <a:solidFill>
                <a:srgbClr val="000000"/>
              </a:solidFill>
              <a:latin typeface="Verdana"/>
              <a:ea typeface="Verdana"/>
              <a:cs typeface="Verdana"/>
              <a:sym typeface="Verdana"/>
            </a:endParaRPr>
          </a:p>
          <a:p>
            <a:pPr marL="0" marR="0" lvl="0" indent="0" algn="l" rtl="0">
              <a:spcBef>
                <a:spcPts val="0"/>
              </a:spcBef>
              <a:spcAft>
                <a:spcPts val="0"/>
              </a:spcAft>
              <a:buNone/>
            </a:pPr>
            <a:endParaRPr sz="1800">
              <a:latin typeface="Verdana"/>
              <a:ea typeface="Verdana"/>
              <a:cs typeface="Verdana"/>
              <a:sym typeface="Verdana"/>
            </a:endParaRPr>
          </a:p>
        </p:txBody>
      </p:sp>
      <p:sp>
        <p:nvSpPr>
          <p:cNvPr id="157" name="Google Shape;157;p34"/>
          <p:cNvSpPr/>
          <p:nvPr/>
        </p:nvSpPr>
        <p:spPr>
          <a:xfrm>
            <a:off x="5940900" y="178215"/>
            <a:ext cx="6101100" cy="3250786"/>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b="1" dirty="0">
                <a:solidFill>
                  <a:schemeClr val="dk1"/>
                </a:solidFill>
              </a:rPr>
              <a:t>FROM</a:t>
            </a:r>
            <a:r>
              <a:rPr lang="en-US" sz="1400" dirty="0">
                <a:solidFill>
                  <a:schemeClr val="dk1"/>
                </a:solidFill>
              </a:rPr>
              <a:t> </a:t>
            </a:r>
            <a:r>
              <a:rPr lang="en-US" sz="1400" dirty="0" err="1">
                <a:solidFill>
                  <a:schemeClr val="dk1"/>
                </a:solidFill>
              </a:rPr>
              <a:t>debian:stretch</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b="1"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RUN</a:t>
            </a:r>
            <a:r>
              <a:rPr lang="en-US" sz="1400" dirty="0">
                <a:solidFill>
                  <a:schemeClr val="dk1"/>
                </a:solidFill>
              </a:rPr>
              <a:t> apt update &amp;&amp; \</a:t>
            </a:r>
            <a:endParaRPr sz="1400" dirty="0">
              <a:solidFill>
                <a:schemeClr val="dk1"/>
              </a:solidFill>
            </a:endParaRPr>
          </a:p>
          <a:p>
            <a:pPr marL="0" lvl="0" indent="0" algn="l" rtl="0">
              <a:spcBef>
                <a:spcPts val="0"/>
              </a:spcBef>
              <a:spcAft>
                <a:spcPts val="0"/>
              </a:spcAft>
              <a:buClr>
                <a:schemeClr val="dk1"/>
              </a:buClr>
              <a:buSzPts val="1100"/>
              <a:buFont typeface="Arial"/>
              <a:buNone/>
            </a:pPr>
            <a:r>
              <a:rPr lang="en-US" sz="1400" dirty="0">
                <a:solidFill>
                  <a:schemeClr val="dk1"/>
                </a:solidFill>
              </a:rPr>
              <a:t>    apt -y install nginx &amp;&amp; \</a:t>
            </a:r>
            <a:endParaRPr sz="1400" dirty="0">
              <a:solidFill>
                <a:schemeClr val="dk1"/>
              </a:solidFill>
            </a:endParaRPr>
          </a:p>
          <a:p>
            <a:pPr marL="0" lvl="0" indent="0" algn="l" rtl="0">
              <a:spcBef>
                <a:spcPts val="0"/>
              </a:spcBef>
              <a:spcAft>
                <a:spcPts val="0"/>
              </a:spcAft>
              <a:buClr>
                <a:schemeClr val="dk1"/>
              </a:buClr>
              <a:buSzPts val="1100"/>
              <a:buFont typeface="Arial"/>
              <a:buNone/>
            </a:pPr>
            <a:r>
              <a:rPr lang="en-US" sz="1400" dirty="0">
                <a:solidFill>
                  <a:schemeClr val="dk1"/>
                </a:solidFill>
              </a:rPr>
              <a:t>    apt clean</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b="1"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#ADD</a:t>
            </a:r>
            <a:r>
              <a:rPr lang="en-US" sz="1400" dirty="0">
                <a:solidFill>
                  <a:schemeClr val="dk1"/>
                </a:solidFill>
              </a:rPr>
              <a:t> </a:t>
            </a:r>
            <a:r>
              <a:rPr lang="en-US" sz="1400" dirty="0" err="1">
                <a:solidFill>
                  <a:schemeClr val="dk1"/>
                </a:solidFill>
              </a:rPr>
              <a:t>index.html</a:t>
            </a:r>
            <a:r>
              <a:rPr lang="en-US" sz="1400" dirty="0">
                <a:solidFill>
                  <a:schemeClr val="dk1"/>
                </a:solidFill>
              </a:rPr>
              <a:t> /var/www/html/</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b="1"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EXPOSE</a:t>
            </a:r>
            <a:r>
              <a:rPr lang="en-US" sz="1400" dirty="0">
                <a:solidFill>
                  <a:schemeClr val="dk1"/>
                </a:solidFill>
              </a:rPr>
              <a:t> 80</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b="1"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VOLUME</a:t>
            </a:r>
            <a:r>
              <a:rPr lang="en-US" sz="1400" dirty="0">
                <a:solidFill>
                  <a:schemeClr val="dk1"/>
                </a:solidFill>
              </a:rPr>
              <a:t> /var/html/www</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CMD</a:t>
            </a:r>
            <a:r>
              <a:rPr lang="en-US" sz="1400" dirty="0">
                <a:solidFill>
                  <a:schemeClr val="dk1"/>
                </a:solidFill>
              </a:rPr>
              <a:t> ["nginx", "-g", "dae</a:t>
            </a:r>
            <a:r>
              <a:rPr lang="en-US" dirty="0">
                <a:solidFill>
                  <a:schemeClr val="dk1"/>
                </a:solidFill>
              </a:rPr>
              <a:t>mon off;"]</a:t>
            </a:r>
            <a:endParaRPr dirty="0">
              <a:solidFill>
                <a:schemeClr val="dk1"/>
              </a:solidFill>
            </a:endParaRPr>
          </a:p>
        </p:txBody>
      </p:sp>
      <p:sp>
        <p:nvSpPr>
          <p:cNvPr id="158" name="Google Shape;158;p34"/>
          <p:cNvSpPr txBox="1"/>
          <p:nvPr/>
        </p:nvSpPr>
        <p:spPr>
          <a:xfrm>
            <a:off x="321900" y="883625"/>
            <a:ext cx="5619000" cy="552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highlight>
                  <a:srgbClr val="FFFFFF"/>
                </a:highlight>
              </a:rPr>
              <a:t>A Docker image consists of </a:t>
            </a:r>
            <a:r>
              <a:rPr lang="en-US" sz="1800" u="sng">
                <a:solidFill>
                  <a:schemeClr val="dk1"/>
                </a:solidFill>
                <a:highlight>
                  <a:srgbClr val="FFFFFF"/>
                </a:highlight>
              </a:rPr>
              <a:t>read-only</a:t>
            </a:r>
            <a:r>
              <a:rPr lang="en-US" sz="1800">
                <a:solidFill>
                  <a:schemeClr val="dk1"/>
                </a:solidFill>
                <a:highlight>
                  <a:srgbClr val="FFFFFF"/>
                </a:highlight>
              </a:rPr>
              <a:t> layers each of which represents a Dockerfile instruction. The layers are stacked and each one is a delta of the changes from the previous layer.</a:t>
            </a:r>
            <a:endParaRPr sz="1800">
              <a:solidFill>
                <a:schemeClr val="dk1"/>
              </a:solidFill>
              <a:highlight>
                <a:srgbClr val="FFFFFF"/>
              </a:highlight>
            </a:endParaRPr>
          </a:p>
          <a:p>
            <a:pPr marL="0" lvl="0" indent="0" algn="l" rtl="0">
              <a:spcBef>
                <a:spcPts val="0"/>
              </a:spcBef>
              <a:spcAft>
                <a:spcPts val="0"/>
              </a:spcAft>
              <a:buNone/>
            </a:pPr>
            <a:r>
              <a:rPr lang="en-US" i="1">
                <a:solidFill>
                  <a:schemeClr val="dk1"/>
                </a:solidFill>
                <a:highlight>
                  <a:srgbClr val="FFFFFF"/>
                </a:highlight>
              </a:rPr>
              <a:t>$ docker image history my-nginx-image</a:t>
            </a:r>
            <a:endParaRPr i="1">
              <a:solidFill>
                <a:schemeClr val="dk1"/>
              </a:solidFill>
              <a:highlight>
                <a:srgbClr val="FFFFFF"/>
              </a:highlight>
            </a:endParaRPr>
          </a:p>
          <a:p>
            <a:pPr marL="0" lvl="0" indent="0" algn="l" rtl="0">
              <a:spcBef>
                <a:spcPts val="0"/>
              </a:spcBef>
              <a:spcAft>
                <a:spcPts val="0"/>
              </a:spcAft>
              <a:buNone/>
            </a:pPr>
            <a:endParaRPr sz="1800">
              <a:solidFill>
                <a:schemeClr val="dk1"/>
              </a:solidFill>
              <a:highlight>
                <a:srgbClr val="FFFFFF"/>
              </a:highlight>
            </a:endParaRPr>
          </a:p>
          <a:p>
            <a:pPr marL="0" lvl="0" indent="0" algn="l" rtl="0">
              <a:spcBef>
                <a:spcPts val="0"/>
              </a:spcBef>
              <a:spcAft>
                <a:spcPts val="0"/>
              </a:spcAft>
              <a:buNone/>
            </a:pPr>
            <a:r>
              <a:rPr lang="en-US" sz="1800">
                <a:solidFill>
                  <a:schemeClr val="dk1"/>
                </a:solidFill>
                <a:highlight>
                  <a:srgbClr val="FFFFFF"/>
                </a:highlight>
              </a:rPr>
              <a:t>When we create a new container, we add a new and thin </a:t>
            </a:r>
            <a:r>
              <a:rPr lang="en-US" sz="1800" u="sng">
                <a:solidFill>
                  <a:schemeClr val="dk1"/>
                </a:solidFill>
                <a:highlight>
                  <a:srgbClr val="FFFFFF"/>
                </a:highlight>
              </a:rPr>
              <a:t>writable</a:t>
            </a:r>
            <a:r>
              <a:rPr lang="en-US" sz="1800">
                <a:solidFill>
                  <a:schemeClr val="dk1"/>
                </a:solidFill>
                <a:highlight>
                  <a:srgbClr val="FFFFFF"/>
                </a:highlight>
              </a:rPr>
              <a:t> layer on top of the underlying stack of layers present in the base docker image. All changes made to the running container, such as creating new files, modifying existing files or deleting files, are written to this thin writable container layer.</a:t>
            </a:r>
            <a:endParaRPr sz="1800">
              <a:solidFill>
                <a:schemeClr val="dk1"/>
              </a:solidFill>
              <a:highlight>
                <a:srgbClr val="FFFFFF"/>
              </a:highlight>
            </a:endParaRPr>
          </a:p>
        </p:txBody>
      </p:sp>
      <p:pic>
        <p:nvPicPr>
          <p:cNvPr id="159" name="Google Shape;159;p34"/>
          <p:cNvPicPr preferRelativeResize="0"/>
          <p:nvPr/>
        </p:nvPicPr>
        <p:blipFill>
          <a:blip r:embed="rId3">
            <a:alphaModFix/>
          </a:blip>
          <a:stretch>
            <a:fillRect/>
          </a:stretch>
        </p:blipFill>
        <p:spPr>
          <a:xfrm>
            <a:off x="5952975" y="3913325"/>
            <a:ext cx="6076950" cy="2457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5"/>
          <p:cNvSpPr txBox="1"/>
          <p:nvPr/>
        </p:nvSpPr>
        <p:spPr>
          <a:xfrm>
            <a:off x="179963" y="178214"/>
            <a:ext cx="11704200" cy="63390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400" b="1" strike="noStrike">
                <a:solidFill>
                  <a:srgbClr val="000000"/>
                </a:solidFill>
              </a:rPr>
              <a:t>Docker Images </a:t>
            </a:r>
            <a:r>
              <a:rPr lang="en-US" sz="2400" b="1"/>
              <a:t>&amp;</a:t>
            </a:r>
            <a:r>
              <a:rPr lang="en-US" sz="2400" b="1" strike="noStrike">
                <a:solidFill>
                  <a:srgbClr val="000000"/>
                </a:solidFill>
              </a:rPr>
              <a:t> Layers</a:t>
            </a:r>
            <a:endParaRPr sz="2400" strike="noStrike">
              <a:solidFill>
                <a:srgbClr val="000000"/>
              </a:solidFill>
            </a:endParaRPr>
          </a:p>
          <a:p>
            <a:pPr marL="0" marR="0" lvl="0" indent="0" algn="l" rtl="0">
              <a:spcBef>
                <a:spcPts val="0"/>
              </a:spcBef>
              <a:spcAft>
                <a:spcPts val="0"/>
              </a:spcAft>
              <a:buNone/>
            </a:pPr>
            <a:endParaRPr sz="1800" b="0" strike="noStrike">
              <a:solidFill>
                <a:srgbClr val="000000"/>
              </a:solidFill>
              <a:latin typeface="Verdana"/>
              <a:ea typeface="Verdana"/>
              <a:cs typeface="Verdana"/>
              <a:sym typeface="Verdana"/>
            </a:endParaRPr>
          </a:p>
          <a:p>
            <a:pPr marL="0" marR="0" lvl="0" indent="0" algn="l" rtl="0">
              <a:spcBef>
                <a:spcPts val="0"/>
              </a:spcBef>
              <a:spcAft>
                <a:spcPts val="0"/>
              </a:spcAft>
              <a:buNone/>
            </a:pPr>
            <a:endParaRPr sz="1800">
              <a:latin typeface="Verdana"/>
              <a:ea typeface="Verdana"/>
              <a:cs typeface="Verdana"/>
              <a:sym typeface="Verdana"/>
            </a:endParaRPr>
          </a:p>
        </p:txBody>
      </p:sp>
      <p:sp>
        <p:nvSpPr>
          <p:cNvPr id="165" name="Google Shape;165;p35"/>
          <p:cNvSpPr/>
          <p:nvPr/>
        </p:nvSpPr>
        <p:spPr>
          <a:xfrm>
            <a:off x="5940900" y="644525"/>
            <a:ext cx="6101100" cy="33030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b="1" dirty="0">
                <a:solidFill>
                  <a:schemeClr val="dk1"/>
                </a:solidFill>
              </a:rPr>
              <a:t>FROM</a:t>
            </a:r>
            <a:r>
              <a:rPr lang="en-US" sz="1400" dirty="0">
                <a:solidFill>
                  <a:schemeClr val="dk1"/>
                </a:solidFill>
              </a:rPr>
              <a:t> </a:t>
            </a:r>
            <a:r>
              <a:rPr lang="en-US" sz="1400" dirty="0" err="1">
                <a:solidFill>
                  <a:schemeClr val="dk1"/>
                </a:solidFill>
              </a:rPr>
              <a:t>debian:stretch</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b="1"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LABEL</a:t>
            </a:r>
            <a:r>
              <a:rPr lang="en-US" sz="1400" dirty="0">
                <a:solidFill>
                  <a:schemeClr val="dk1"/>
                </a:solidFill>
              </a:rPr>
              <a:t> maintainer="Luis </a:t>
            </a:r>
            <a:r>
              <a:rPr lang="en-US" sz="1400" dirty="0" err="1">
                <a:solidFill>
                  <a:schemeClr val="dk1"/>
                </a:solidFill>
              </a:rPr>
              <a:t>Nabais</a:t>
            </a:r>
            <a:r>
              <a:rPr lang="en-US" sz="1400" dirty="0">
                <a:solidFill>
                  <a:schemeClr val="dk1"/>
                </a:solidFill>
              </a:rPr>
              <a:t> &lt;</a:t>
            </a:r>
            <a:r>
              <a:rPr lang="en-US" sz="1400" dirty="0" err="1">
                <a:solidFill>
                  <a:schemeClr val="dk1"/>
                </a:solidFill>
              </a:rPr>
              <a:t>luis.nabais@findmore.pt</a:t>
            </a:r>
            <a:r>
              <a:rPr lang="en-US" sz="1400" dirty="0">
                <a:solidFill>
                  <a:schemeClr val="dk1"/>
                </a:solidFill>
              </a:rPr>
              <a:t>&gt;"</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b="1"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RUN</a:t>
            </a:r>
            <a:r>
              <a:rPr lang="en-US" sz="1400" dirty="0">
                <a:solidFill>
                  <a:schemeClr val="dk1"/>
                </a:solidFill>
              </a:rPr>
              <a:t> apt update &amp;&amp; \</a:t>
            </a:r>
            <a:endParaRPr sz="1400" dirty="0">
              <a:solidFill>
                <a:schemeClr val="dk1"/>
              </a:solidFill>
            </a:endParaRPr>
          </a:p>
          <a:p>
            <a:pPr marL="0" lvl="0" indent="0" algn="l" rtl="0">
              <a:spcBef>
                <a:spcPts val="0"/>
              </a:spcBef>
              <a:spcAft>
                <a:spcPts val="0"/>
              </a:spcAft>
              <a:buClr>
                <a:schemeClr val="dk1"/>
              </a:buClr>
              <a:buSzPts val="1100"/>
              <a:buFont typeface="Arial"/>
              <a:buNone/>
            </a:pPr>
            <a:r>
              <a:rPr lang="en-US" sz="1400" dirty="0">
                <a:solidFill>
                  <a:schemeClr val="dk1"/>
                </a:solidFill>
              </a:rPr>
              <a:t>    apt -y install nginx &amp;&amp; \</a:t>
            </a:r>
            <a:endParaRPr sz="1400" dirty="0">
              <a:solidFill>
                <a:schemeClr val="dk1"/>
              </a:solidFill>
            </a:endParaRPr>
          </a:p>
          <a:p>
            <a:pPr marL="0" lvl="0" indent="0" algn="l" rtl="0">
              <a:spcBef>
                <a:spcPts val="0"/>
              </a:spcBef>
              <a:spcAft>
                <a:spcPts val="0"/>
              </a:spcAft>
              <a:buClr>
                <a:schemeClr val="dk1"/>
              </a:buClr>
              <a:buSzPts val="1100"/>
              <a:buFont typeface="Arial"/>
              <a:buNone/>
            </a:pPr>
            <a:r>
              <a:rPr lang="en-US" sz="1400" dirty="0">
                <a:solidFill>
                  <a:schemeClr val="dk1"/>
                </a:solidFill>
              </a:rPr>
              <a:t>    apt clean</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b="1"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#ADD</a:t>
            </a:r>
            <a:r>
              <a:rPr lang="en-US" sz="1400" dirty="0">
                <a:solidFill>
                  <a:schemeClr val="dk1"/>
                </a:solidFill>
              </a:rPr>
              <a:t> </a:t>
            </a:r>
            <a:r>
              <a:rPr lang="en-US" sz="1400" dirty="0" err="1">
                <a:solidFill>
                  <a:schemeClr val="dk1"/>
                </a:solidFill>
              </a:rPr>
              <a:t>index.html</a:t>
            </a:r>
            <a:r>
              <a:rPr lang="en-US" sz="1400" dirty="0">
                <a:solidFill>
                  <a:schemeClr val="dk1"/>
                </a:solidFill>
              </a:rPr>
              <a:t> /var/www/html/</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b="1"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EXPOSE</a:t>
            </a:r>
            <a:r>
              <a:rPr lang="en-US" sz="1400" dirty="0">
                <a:solidFill>
                  <a:schemeClr val="dk1"/>
                </a:solidFill>
              </a:rPr>
              <a:t> 80</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b="1"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VOLUME</a:t>
            </a:r>
            <a:r>
              <a:rPr lang="en-US" sz="1400" dirty="0">
                <a:solidFill>
                  <a:schemeClr val="dk1"/>
                </a:solidFill>
              </a:rPr>
              <a:t> /var/html/www</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CMD</a:t>
            </a:r>
            <a:r>
              <a:rPr lang="en-US" sz="1400" dirty="0">
                <a:solidFill>
                  <a:schemeClr val="dk1"/>
                </a:solidFill>
              </a:rPr>
              <a:t> ["nginx", "-g", "daemon off;"]</a:t>
            </a:r>
            <a:endParaRPr sz="1400" dirty="0">
              <a:solidFill>
                <a:schemeClr val="dk1"/>
              </a:solidFill>
            </a:endParaRPr>
          </a:p>
        </p:txBody>
      </p:sp>
      <p:sp>
        <p:nvSpPr>
          <p:cNvPr id="166" name="Google Shape;166;p35"/>
          <p:cNvSpPr txBox="1"/>
          <p:nvPr/>
        </p:nvSpPr>
        <p:spPr>
          <a:xfrm>
            <a:off x="321900" y="883625"/>
            <a:ext cx="5619000" cy="552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dirty="0" err="1">
                <a:solidFill>
                  <a:schemeClr val="dk1"/>
                </a:solidFill>
                <a:highlight>
                  <a:schemeClr val="lt1"/>
                </a:highlight>
              </a:rPr>
              <a:t>OverlayFS</a:t>
            </a:r>
            <a:r>
              <a:rPr lang="en-US" sz="1800" b="1" dirty="0">
                <a:solidFill>
                  <a:schemeClr val="dk1"/>
                </a:solidFill>
                <a:highlight>
                  <a:schemeClr val="lt1"/>
                </a:highlight>
              </a:rPr>
              <a:t> Filesystem</a:t>
            </a:r>
            <a:endParaRPr sz="1800" b="1" dirty="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US" sz="1800" dirty="0">
                <a:solidFill>
                  <a:schemeClr val="dk1"/>
                </a:solidFill>
                <a:highlight>
                  <a:schemeClr val="lt1"/>
                </a:highlight>
              </a:rPr>
              <a:t>To allow layers on the filesystem, Docker uses a storage driver, called </a:t>
            </a:r>
            <a:r>
              <a:rPr lang="en-US" sz="1800" dirty="0" err="1">
                <a:solidFill>
                  <a:schemeClr val="dk1"/>
                </a:solidFill>
                <a:highlight>
                  <a:schemeClr val="lt1"/>
                </a:highlight>
              </a:rPr>
              <a:t>OverlayFS</a:t>
            </a:r>
            <a:r>
              <a:rPr lang="en-US" sz="1800" dirty="0">
                <a:solidFill>
                  <a:schemeClr val="dk1"/>
                </a:solidFill>
                <a:highlight>
                  <a:schemeClr val="lt1"/>
                </a:highlight>
              </a:rPr>
              <a:t> (also known as overlay or overlay2), which is integrated into Linux Kernel. Older driver was AUFS.</a:t>
            </a:r>
            <a:endParaRPr sz="1800" dirty="0">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sz="1800" dirty="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US" sz="1800" dirty="0" err="1">
                <a:solidFill>
                  <a:schemeClr val="dk1"/>
                </a:solidFill>
                <a:highlight>
                  <a:schemeClr val="lt1"/>
                </a:highlight>
              </a:rPr>
              <a:t>OverlayFS</a:t>
            </a:r>
            <a:r>
              <a:rPr lang="en-US" sz="1800" dirty="0">
                <a:solidFill>
                  <a:schemeClr val="dk1"/>
                </a:solidFill>
                <a:highlight>
                  <a:schemeClr val="lt1"/>
                </a:highlight>
              </a:rPr>
              <a:t> is a modern </a:t>
            </a:r>
            <a:r>
              <a:rPr lang="en-US" sz="1800" i="1" dirty="0">
                <a:solidFill>
                  <a:schemeClr val="dk1"/>
                </a:solidFill>
                <a:highlight>
                  <a:schemeClr val="lt1"/>
                </a:highlight>
              </a:rPr>
              <a:t>union filesystem</a:t>
            </a:r>
            <a:r>
              <a:rPr lang="en-US" sz="1800" dirty="0">
                <a:solidFill>
                  <a:schemeClr val="dk1"/>
                </a:solidFill>
                <a:highlight>
                  <a:schemeClr val="lt1"/>
                </a:highlight>
              </a:rPr>
              <a:t>, which allow one, usually read-write, directory tree to be overlaid onto another, read-only directory tree. All modifications go to the upper, writable layer. All of them are them read as one.</a:t>
            </a:r>
            <a:endParaRPr sz="1800" dirty="0">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sz="1800" dirty="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US" sz="1800" dirty="0">
                <a:solidFill>
                  <a:schemeClr val="dk1"/>
                </a:solidFill>
                <a:highlight>
                  <a:schemeClr val="lt1"/>
                </a:highlight>
              </a:rPr>
              <a:t>You can check the default storage driver, with the command:</a:t>
            </a:r>
            <a:endParaRPr sz="1800" dirty="0">
              <a:solidFill>
                <a:schemeClr val="dk1"/>
              </a:solidFill>
              <a:highlight>
                <a:schemeClr val="lt1"/>
              </a:highlight>
            </a:endParaRPr>
          </a:p>
          <a:p>
            <a:pPr marL="0" lvl="0" indent="0" algn="l" rtl="0">
              <a:spcBef>
                <a:spcPts val="0"/>
              </a:spcBef>
              <a:spcAft>
                <a:spcPts val="0"/>
              </a:spcAft>
              <a:buNone/>
            </a:pPr>
            <a:r>
              <a:rPr lang="en-US" i="1" dirty="0">
                <a:solidFill>
                  <a:schemeClr val="dk1"/>
                </a:solidFill>
                <a:highlight>
                  <a:schemeClr val="lt1"/>
                </a:highlight>
              </a:rPr>
              <a:t>$ docker info</a:t>
            </a:r>
            <a:endParaRPr dirty="0">
              <a:solidFill>
                <a:schemeClr val="dk1"/>
              </a:solidFill>
              <a:highlight>
                <a:srgbClr val="FFFFFF"/>
              </a:highlight>
            </a:endParaRPr>
          </a:p>
        </p:txBody>
      </p:sp>
      <p:pic>
        <p:nvPicPr>
          <p:cNvPr id="167" name="Google Shape;167;p35"/>
          <p:cNvPicPr preferRelativeResize="0"/>
          <p:nvPr/>
        </p:nvPicPr>
        <p:blipFill>
          <a:blip r:embed="rId3">
            <a:alphaModFix/>
          </a:blip>
          <a:stretch>
            <a:fillRect/>
          </a:stretch>
        </p:blipFill>
        <p:spPr>
          <a:xfrm>
            <a:off x="5940900" y="4003644"/>
            <a:ext cx="6076950" cy="2457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6"/>
          <p:cNvSpPr txBox="1"/>
          <p:nvPr/>
        </p:nvSpPr>
        <p:spPr>
          <a:xfrm>
            <a:off x="182875" y="183250"/>
            <a:ext cx="11704200" cy="63390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400" b="1" strike="noStrike">
                <a:solidFill>
                  <a:srgbClr val="000000"/>
                </a:solidFill>
              </a:rPr>
              <a:t>Docker Images</a:t>
            </a:r>
            <a:r>
              <a:rPr lang="en-US" sz="2400" b="1"/>
              <a:t> - Dockerfile examples</a:t>
            </a:r>
            <a:endParaRPr sz="2400" strike="noStrike">
              <a:solidFill>
                <a:srgbClr val="000000"/>
              </a:solidFill>
            </a:endParaRPr>
          </a:p>
          <a:p>
            <a:pPr marL="0" marR="0" lvl="0" indent="0" algn="l" rtl="0">
              <a:spcBef>
                <a:spcPts val="0"/>
              </a:spcBef>
              <a:spcAft>
                <a:spcPts val="0"/>
              </a:spcAft>
              <a:buNone/>
            </a:pPr>
            <a:endParaRPr sz="1800" b="0" strike="noStrike">
              <a:solidFill>
                <a:srgbClr val="000000"/>
              </a:solidFill>
              <a:latin typeface="Verdana"/>
              <a:ea typeface="Verdana"/>
              <a:cs typeface="Verdana"/>
              <a:sym typeface="Verdana"/>
            </a:endParaRPr>
          </a:p>
          <a:p>
            <a:pPr marL="0" marR="0" lvl="0" indent="0" algn="l" rtl="0">
              <a:spcBef>
                <a:spcPts val="0"/>
              </a:spcBef>
              <a:spcAft>
                <a:spcPts val="0"/>
              </a:spcAft>
              <a:buNone/>
            </a:pPr>
            <a:endParaRPr sz="1800">
              <a:latin typeface="Verdana"/>
              <a:ea typeface="Verdana"/>
              <a:cs typeface="Verdana"/>
              <a:sym typeface="Verdana"/>
            </a:endParaRPr>
          </a:p>
        </p:txBody>
      </p:sp>
      <p:sp>
        <p:nvSpPr>
          <p:cNvPr id="173" name="Google Shape;173;p36"/>
          <p:cNvSpPr/>
          <p:nvPr/>
        </p:nvSpPr>
        <p:spPr>
          <a:xfrm>
            <a:off x="727950" y="3629075"/>
            <a:ext cx="5141100" cy="16860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b="1" dirty="0">
                <a:solidFill>
                  <a:schemeClr val="dk1"/>
                </a:solidFill>
              </a:rPr>
              <a:t>FROM</a:t>
            </a:r>
            <a:r>
              <a:rPr lang="en-US" sz="1400" dirty="0">
                <a:solidFill>
                  <a:schemeClr val="dk1"/>
                </a:solidFill>
              </a:rPr>
              <a:t> openjdk:8-jdk</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b="1"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VOLUME</a:t>
            </a:r>
            <a:r>
              <a:rPr lang="en-US" sz="1400" dirty="0">
                <a:solidFill>
                  <a:schemeClr val="dk1"/>
                </a:solidFill>
              </a:rPr>
              <a:t> /</a:t>
            </a:r>
            <a:r>
              <a:rPr lang="en-US" sz="1400" dirty="0" err="1">
                <a:solidFill>
                  <a:schemeClr val="dk1"/>
                </a:solidFill>
              </a:rPr>
              <a:t>tmp</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b="1"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COPY</a:t>
            </a:r>
            <a:r>
              <a:rPr lang="en-US" sz="1400" dirty="0">
                <a:solidFill>
                  <a:schemeClr val="dk1"/>
                </a:solidFill>
              </a:rPr>
              <a:t> build/libs /app</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b="1"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ENTRYPOINT</a:t>
            </a:r>
            <a:r>
              <a:rPr lang="en-US" sz="1400" dirty="0">
                <a:solidFill>
                  <a:schemeClr val="dk1"/>
                </a:solidFill>
              </a:rPr>
              <a:t> ["java", "-jar", "/app/java-</a:t>
            </a:r>
            <a:r>
              <a:rPr lang="en-US" sz="1400" dirty="0" err="1">
                <a:solidFill>
                  <a:schemeClr val="dk1"/>
                </a:solidFill>
              </a:rPr>
              <a:t>example.jar</a:t>
            </a:r>
            <a:r>
              <a:rPr lang="en-US" sz="1400" dirty="0">
                <a:solidFill>
                  <a:schemeClr val="dk1"/>
                </a:solidFill>
              </a:rPr>
              <a:t>"]</a:t>
            </a:r>
            <a:endParaRPr sz="1400" dirty="0">
              <a:solidFill>
                <a:schemeClr val="dk1"/>
              </a:solidFill>
            </a:endParaRPr>
          </a:p>
        </p:txBody>
      </p:sp>
      <p:sp>
        <p:nvSpPr>
          <p:cNvPr id="174" name="Google Shape;174;p36"/>
          <p:cNvSpPr/>
          <p:nvPr/>
        </p:nvSpPr>
        <p:spPr>
          <a:xfrm>
            <a:off x="727950" y="807425"/>
            <a:ext cx="5141100" cy="26997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b="1" dirty="0">
                <a:solidFill>
                  <a:schemeClr val="dk1"/>
                </a:solidFill>
              </a:rPr>
              <a:t>FROM</a:t>
            </a:r>
            <a:r>
              <a:rPr lang="en-US" sz="1400" dirty="0">
                <a:solidFill>
                  <a:schemeClr val="dk1"/>
                </a:solidFill>
              </a:rPr>
              <a:t> </a:t>
            </a:r>
            <a:r>
              <a:rPr lang="en-US" sz="1400" dirty="0" err="1">
                <a:solidFill>
                  <a:schemeClr val="dk1"/>
                </a:solidFill>
              </a:rPr>
              <a:t>node:carbon</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b="1"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WORKDIR</a:t>
            </a:r>
            <a:r>
              <a:rPr lang="en-US" sz="1400" dirty="0">
                <a:solidFill>
                  <a:schemeClr val="dk1"/>
                </a:solidFill>
              </a:rPr>
              <a:t> /</a:t>
            </a:r>
            <a:r>
              <a:rPr lang="en-US" sz="1400" dirty="0" err="1">
                <a:solidFill>
                  <a:schemeClr val="dk1"/>
                </a:solidFill>
              </a:rPr>
              <a:t>usr</a:t>
            </a:r>
            <a:r>
              <a:rPr lang="en-US" sz="1400" dirty="0">
                <a:solidFill>
                  <a:schemeClr val="dk1"/>
                </a:solidFill>
              </a:rPr>
              <a:t>/</a:t>
            </a:r>
            <a:r>
              <a:rPr lang="en-US" sz="1400" dirty="0" err="1">
                <a:solidFill>
                  <a:schemeClr val="dk1"/>
                </a:solidFill>
              </a:rPr>
              <a:t>src</a:t>
            </a:r>
            <a:r>
              <a:rPr lang="en-US" sz="1400" dirty="0">
                <a:solidFill>
                  <a:schemeClr val="dk1"/>
                </a:solidFill>
              </a:rPr>
              <a:t>/app</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b="1"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COPY</a:t>
            </a:r>
            <a:r>
              <a:rPr lang="en-US" sz="1400" dirty="0">
                <a:solidFill>
                  <a:schemeClr val="dk1"/>
                </a:solidFill>
              </a:rPr>
              <a:t> package*.</a:t>
            </a:r>
            <a:r>
              <a:rPr lang="en-US" sz="1400" dirty="0" err="1">
                <a:solidFill>
                  <a:schemeClr val="dk1"/>
                </a:solidFill>
              </a:rPr>
              <a:t>json</a:t>
            </a:r>
            <a:r>
              <a:rPr lang="en-US" sz="1400" dirty="0">
                <a:solidFill>
                  <a:schemeClr val="dk1"/>
                </a:solidFill>
              </a:rPr>
              <a:t> ./</a:t>
            </a:r>
            <a:endParaRPr sz="1400"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RUN</a:t>
            </a:r>
            <a:r>
              <a:rPr lang="en-US" sz="1400" dirty="0">
                <a:solidFill>
                  <a:schemeClr val="dk1"/>
                </a:solidFill>
              </a:rPr>
              <a:t> </a:t>
            </a:r>
            <a:r>
              <a:rPr lang="en-US" sz="1400" dirty="0" err="1">
                <a:solidFill>
                  <a:schemeClr val="dk1"/>
                </a:solidFill>
              </a:rPr>
              <a:t>npm</a:t>
            </a:r>
            <a:r>
              <a:rPr lang="en-US" sz="1400" dirty="0">
                <a:solidFill>
                  <a:schemeClr val="dk1"/>
                </a:solidFill>
              </a:rPr>
              <a:t> install</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b="1"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COPY</a:t>
            </a:r>
            <a:r>
              <a:rPr lang="en-US" sz="1400" dirty="0">
                <a:solidFill>
                  <a:schemeClr val="dk1"/>
                </a:solidFill>
              </a:rPr>
              <a:t> . .</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b="1"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EXPOSE</a:t>
            </a:r>
            <a:r>
              <a:rPr lang="en-US" sz="1400" dirty="0">
                <a:solidFill>
                  <a:schemeClr val="dk1"/>
                </a:solidFill>
              </a:rPr>
              <a:t> 8080</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b="1"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CMD</a:t>
            </a:r>
            <a:r>
              <a:rPr lang="en-US" sz="1400" dirty="0">
                <a:solidFill>
                  <a:schemeClr val="dk1"/>
                </a:solidFill>
              </a:rPr>
              <a:t> [ "</a:t>
            </a:r>
            <a:r>
              <a:rPr lang="en-US" sz="1400" dirty="0" err="1">
                <a:solidFill>
                  <a:schemeClr val="dk1"/>
                </a:solidFill>
              </a:rPr>
              <a:t>npm</a:t>
            </a:r>
            <a:r>
              <a:rPr lang="en-US" sz="1400" dirty="0">
                <a:solidFill>
                  <a:schemeClr val="dk1"/>
                </a:solidFill>
              </a:rPr>
              <a:t>", "start" ]</a:t>
            </a:r>
            <a:endParaRPr sz="1400" b="1" dirty="0">
              <a:solidFill>
                <a:schemeClr val="dk1"/>
              </a:solidFill>
            </a:endParaRPr>
          </a:p>
        </p:txBody>
      </p:sp>
      <p:sp>
        <p:nvSpPr>
          <p:cNvPr id="175" name="Google Shape;175;p36"/>
          <p:cNvSpPr txBox="1"/>
          <p:nvPr/>
        </p:nvSpPr>
        <p:spPr>
          <a:xfrm>
            <a:off x="6077575" y="807425"/>
            <a:ext cx="5182500" cy="180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Multi-Stage Builds</a:t>
            </a:r>
            <a:endParaRPr sz="1800" b="1"/>
          </a:p>
          <a:p>
            <a:pPr marL="0" lvl="0" indent="0" algn="l" rtl="0">
              <a:spcBef>
                <a:spcPts val="0"/>
              </a:spcBef>
              <a:spcAft>
                <a:spcPts val="0"/>
              </a:spcAft>
              <a:buNone/>
            </a:pPr>
            <a:r>
              <a:rPr lang="en-US" sz="1800"/>
              <a:t>Docker also supports multi-stage builds, where the first stage creates a temporary image, which is used to build/compile and the second to integrate what was built, onto a final Docker Image.</a:t>
            </a:r>
            <a:endParaRPr sz="1800"/>
          </a:p>
        </p:txBody>
      </p:sp>
      <p:sp>
        <p:nvSpPr>
          <p:cNvPr id="176" name="Google Shape;176;p36"/>
          <p:cNvSpPr/>
          <p:nvPr/>
        </p:nvSpPr>
        <p:spPr>
          <a:xfrm>
            <a:off x="6098275" y="2617325"/>
            <a:ext cx="5141100" cy="37095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b="1" dirty="0">
                <a:solidFill>
                  <a:schemeClr val="dk1"/>
                </a:solidFill>
              </a:rPr>
              <a:t>FROM</a:t>
            </a:r>
            <a:r>
              <a:rPr lang="en-US" sz="1400" dirty="0">
                <a:solidFill>
                  <a:schemeClr val="dk1"/>
                </a:solidFill>
              </a:rPr>
              <a:t> maven:3.5.2-jdk-9 AS build</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COPY</a:t>
            </a:r>
            <a:r>
              <a:rPr lang="en-US" sz="1400" dirty="0">
                <a:solidFill>
                  <a:schemeClr val="dk1"/>
                </a:solidFill>
              </a:rPr>
              <a:t> </a:t>
            </a:r>
            <a:r>
              <a:rPr lang="en-US" sz="1400" dirty="0" err="1">
                <a:solidFill>
                  <a:schemeClr val="dk1"/>
                </a:solidFill>
              </a:rPr>
              <a:t>src</a:t>
            </a:r>
            <a:r>
              <a:rPr lang="en-US" sz="1400" dirty="0">
                <a:solidFill>
                  <a:schemeClr val="dk1"/>
                </a:solidFill>
              </a:rPr>
              <a:t> /</a:t>
            </a:r>
            <a:r>
              <a:rPr lang="en-US" sz="1400" dirty="0" err="1">
                <a:solidFill>
                  <a:schemeClr val="dk1"/>
                </a:solidFill>
              </a:rPr>
              <a:t>usr</a:t>
            </a:r>
            <a:r>
              <a:rPr lang="en-US" sz="1400" dirty="0">
                <a:solidFill>
                  <a:schemeClr val="dk1"/>
                </a:solidFill>
              </a:rPr>
              <a:t>/</a:t>
            </a:r>
            <a:r>
              <a:rPr lang="en-US" sz="1400" dirty="0" err="1">
                <a:solidFill>
                  <a:schemeClr val="dk1"/>
                </a:solidFill>
              </a:rPr>
              <a:t>src</a:t>
            </a:r>
            <a:r>
              <a:rPr lang="en-US" sz="1400" dirty="0">
                <a:solidFill>
                  <a:schemeClr val="dk1"/>
                </a:solidFill>
              </a:rPr>
              <a:t>/app/</a:t>
            </a:r>
            <a:r>
              <a:rPr lang="en-US" sz="1400" dirty="0" err="1">
                <a:solidFill>
                  <a:schemeClr val="dk1"/>
                </a:solidFill>
              </a:rPr>
              <a:t>src</a:t>
            </a:r>
            <a:endParaRPr sz="1400"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COPY</a:t>
            </a:r>
            <a:r>
              <a:rPr lang="en-US" sz="1400" dirty="0">
                <a:solidFill>
                  <a:schemeClr val="dk1"/>
                </a:solidFill>
              </a:rPr>
              <a:t> </a:t>
            </a:r>
            <a:r>
              <a:rPr lang="en-US" sz="1400" dirty="0" err="1">
                <a:solidFill>
                  <a:schemeClr val="dk1"/>
                </a:solidFill>
              </a:rPr>
              <a:t>pom.xml</a:t>
            </a:r>
            <a:r>
              <a:rPr lang="en-US" sz="1400" dirty="0">
                <a:solidFill>
                  <a:schemeClr val="dk1"/>
                </a:solidFill>
              </a:rPr>
              <a:t> /</a:t>
            </a:r>
            <a:r>
              <a:rPr lang="en-US" sz="1400" dirty="0" err="1">
                <a:solidFill>
                  <a:schemeClr val="dk1"/>
                </a:solidFill>
              </a:rPr>
              <a:t>usr</a:t>
            </a:r>
            <a:r>
              <a:rPr lang="en-US" sz="1400" dirty="0">
                <a:solidFill>
                  <a:schemeClr val="dk1"/>
                </a:solidFill>
              </a:rPr>
              <a:t>/</a:t>
            </a:r>
            <a:r>
              <a:rPr lang="en-US" sz="1400" dirty="0" err="1">
                <a:solidFill>
                  <a:schemeClr val="dk1"/>
                </a:solidFill>
              </a:rPr>
              <a:t>src</a:t>
            </a:r>
            <a:r>
              <a:rPr lang="en-US" sz="1400" dirty="0">
                <a:solidFill>
                  <a:schemeClr val="dk1"/>
                </a:solidFill>
              </a:rPr>
              <a:t>/app</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RUN</a:t>
            </a:r>
            <a:r>
              <a:rPr lang="en-US" sz="1400" dirty="0">
                <a:solidFill>
                  <a:schemeClr val="dk1"/>
                </a:solidFill>
              </a:rPr>
              <a:t> </a:t>
            </a:r>
            <a:r>
              <a:rPr lang="en-US" sz="1400" dirty="0" err="1">
                <a:solidFill>
                  <a:schemeClr val="dk1"/>
                </a:solidFill>
              </a:rPr>
              <a:t>mvn</a:t>
            </a:r>
            <a:r>
              <a:rPr lang="en-US" sz="1400" dirty="0">
                <a:solidFill>
                  <a:schemeClr val="dk1"/>
                </a:solidFill>
              </a:rPr>
              <a:t> -f /</a:t>
            </a:r>
            <a:r>
              <a:rPr lang="en-US" sz="1400" dirty="0" err="1">
                <a:solidFill>
                  <a:schemeClr val="dk1"/>
                </a:solidFill>
              </a:rPr>
              <a:t>usr</a:t>
            </a:r>
            <a:r>
              <a:rPr lang="en-US" sz="1400" dirty="0">
                <a:solidFill>
                  <a:schemeClr val="dk1"/>
                </a:solidFill>
              </a:rPr>
              <a:t>/</a:t>
            </a:r>
            <a:r>
              <a:rPr lang="en-US" sz="1400" dirty="0" err="1">
                <a:solidFill>
                  <a:schemeClr val="dk1"/>
                </a:solidFill>
              </a:rPr>
              <a:t>src</a:t>
            </a:r>
            <a:r>
              <a:rPr lang="en-US" sz="1400" dirty="0">
                <a:solidFill>
                  <a:schemeClr val="dk1"/>
                </a:solidFill>
              </a:rPr>
              <a:t>/app/</a:t>
            </a:r>
            <a:r>
              <a:rPr lang="en-US" sz="1400" dirty="0" err="1">
                <a:solidFill>
                  <a:schemeClr val="dk1"/>
                </a:solidFill>
              </a:rPr>
              <a:t>pom.xml</a:t>
            </a:r>
            <a:r>
              <a:rPr lang="en-US" sz="1400" dirty="0">
                <a:solidFill>
                  <a:schemeClr val="dk1"/>
                </a:solidFill>
              </a:rPr>
              <a:t> clean package</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FROM</a:t>
            </a:r>
            <a:r>
              <a:rPr lang="en-US" sz="1400" dirty="0">
                <a:solidFill>
                  <a:schemeClr val="dk1"/>
                </a:solidFill>
              </a:rPr>
              <a:t> openjdk:9</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COPY</a:t>
            </a:r>
            <a:r>
              <a:rPr lang="en-US" sz="1400" dirty="0">
                <a:solidFill>
                  <a:schemeClr val="dk1"/>
                </a:solidFill>
              </a:rPr>
              <a:t> --from=build /</a:t>
            </a:r>
            <a:r>
              <a:rPr lang="en-US" sz="1400" dirty="0" err="1">
                <a:solidFill>
                  <a:schemeClr val="dk1"/>
                </a:solidFill>
              </a:rPr>
              <a:t>usr</a:t>
            </a:r>
            <a:r>
              <a:rPr lang="en-US" sz="1400" dirty="0">
                <a:solidFill>
                  <a:schemeClr val="dk1"/>
                </a:solidFill>
              </a:rPr>
              <a:t>/</a:t>
            </a:r>
            <a:r>
              <a:rPr lang="en-US" sz="1400" dirty="0" err="1">
                <a:solidFill>
                  <a:schemeClr val="dk1"/>
                </a:solidFill>
              </a:rPr>
              <a:t>src</a:t>
            </a:r>
            <a:r>
              <a:rPr lang="en-US" sz="1400" dirty="0">
                <a:solidFill>
                  <a:schemeClr val="dk1"/>
                </a:solidFill>
              </a:rPr>
              <a:t>/app/target/flighttracker-1.0.0-SNAPSHOT.jar /</a:t>
            </a:r>
            <a:r>
              <a:rPr lang="en-US" sz="1400" dirty="0" err="1">
                <a:solidFill>
                  <a:schemeClr val="dk1"/>
                </a:solidFill>
              </a:rPr>
              <a:t>usr</a:t>
            </a:r>
            <a:r>
              <a:rPr lang="en-US" sz="1400" dirty="0">
                <a:solidFill>
                  <a:schemeClr val="dk1"/>
                </a:solidFill>
              </a:rPr>
              <a:t>/app/flighttracker-1.0.0-SNAPSHOT.jar  </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EXPOSE</a:t>
            </a:r>
            <a:r>
              <a:rPr lang="en-US" sz="1400" dirty="0">
                <a:solidFill>
                  <a:schemeClr val="dk1"/>
                </a:solidFill>
              </a:rPr>
              <a:t> 8080</a:t>
            </a:r>
            <a:endParaRPr sz="1400" dirty="0">
              <a:solidFill>
                <a:schemeClr val="dk1"/>
              </a:solidFill>
            </a:endParaRPr>
          </a:p>
          <a:p>
            <a:pPr marL="0" lvl="0" indent="0" algn="l" rtl="0">
              <a:spcBef>
                <a:spcPts val="0"/>
              </a:spcBef>
              <a:spcAft>
                <a:spcPts val="0"/>
              </a:spcAft>
              <a:buClr>
                <a:schemeClr val="dk1"/>
              </a:buClr>
              <a:buSzPts val="1100"/>
              <a:buFont typeface="Arial"/>
              <a:buNone/>
            </a:pPr>
            <a:r>
              <a:rPr lang="en-US" sz="1400" b="1" dirty="0">
                <a:solidFill>
                  <a:schemeClr val="dk1"/>
                </a:solidFill>
              </a:rPr>
              <a:t>ENTRYPOINT</a:t>
            </a:r>
            <a:r>
              <a:rPr lang="en-US" sz="1400" dirty="0">
                <a:solidFill>
                  <a:schemeClr val="dk1"/>
                </a:solidFill>
              </a:rPr>
              <a:t> ["java","-jar","/</a:t>
            </a:r>
            <a:r>
              <a:rPr lang="en-US" sz="1400" dirty="0" err="1">
                <a:solidFill>
                  <a:schemeClr val="dk1"/>
                </a:solidFill>
              </a:rPr>
              <a:t>usr</a:t>
            </a:r>
            <a:r>
              <a:rPr lang="en-US" sz="1400" dirty="0">
                <a:solidFill>
                  <a:schemeClr val="dk1"/>
                </a:solidFill>
              </a:rPr>
              <a:t>/app/flighttracker-1.0.0-SNAPSHOT.jar"] </a:t>
            </a:r>
            <a:endParaRPr sz="1400" b="1" dirty="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7"/>
          <p:cNvSpPr txBox="1"/>
          <p:nvPr/>
        </p:nvSpPr>
        <p:spPr>
          <a:xfrm>
            <a:off x="182875" y="183251"/>
            <a:ext cx="11704200" cy="64785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400" b="1" strike="noStrike" dirty="0"/>
              <a:t>Docker </a:t>
            </a:r>
            <a:r>
              <a:rPr lang="en-US" sz="2400" b="1" dirty="0"/>
              <a:t>Registry</a:t>
            </a:r>
            <a:endParaRPr sz="2400" strike="noStrike" dirty="0"/>
          </a:p>
          <a:p>
            <a:pPr marL="0" marR="0" lvl="0" indent="0" algn="l" rtl="0">
              <a:spcBef>
                <a:spcPts val="0"/>
              </a:spcBef>
              <a:spcAft>
                <a:spcPts val="0"/>
              </a:spcAft>
              <a:buNone/>
            </a:pPr>
            <a:endParaRPr sz="1800" dirty="0"/>
          </a:p>
          <a:p>
            <a:pPr marL="0" marR="0" lvl="0" indent="0" algn="l" rtl="0">
              <a:spcBef>
                <a:spcPts val="0"/>
              </a:spcBef>
              <a:spcAft>
                <a:spcPts val="0"/>
              </a:spcAft>
              <a:buNone/>
            </a:pPr>
            <a:r>
              <a:rPr lang="en-US" sz="1800" b="1" dirty="0"/>
              <a:t>What is a Docker Registry?</a:t>
            </a:r>
            <a:br>
              <a:rPr lang="en-US" sz="1800" dirty="0"/>
            </a:br>
            <a:r>
              <a:rPr lang="en-US" sz="1800" dirty="0"/>
              <a:t>A Docker registry is a centralized storage and distribution system for named Docker images.</a:t>
            </a:r>
            <a:endParaRPr sz="1800" dirty="0"/>
          </a:p>
          <a:p>
            <a:pPr marL="0" marR="0" lvl="0" indent="0" algn="l" rtl="0">
              <a:spcBef>
                <a:spcPts val="0"/>
              </a:spcBef>
              <a:spcAft>
                <a:spcPts val="0"/>
              </a:spcAft>
              <a:buSzPts val="1100"/>
              <a:buNone/>
            </a:pPr>
            <a:r>
              <a:rPr lang="en-US" sz="1800" dirty="0"/>
              <a:t>Is organized into Docker repositories, where a repository holds all the versions of a specific image. </a:t>
            </a:r>
            <a:r>
              <a:rPr lang="en-US" sz="1800" dirty="0">
                <a:solidFill>
                  <a:schemeClr val="dk1"/>
                </a:solidFill>
              </a:rPr>
              <a:t>The same image might have multiple different versions, identified by their tags.</a:t>
            </a:r>
            <a:endParaRPr sz="1800" dirty="0">
              <a:solidFill>
                <a:schemeClr val="dk1"/>
              </a:solidFill>
            </a:endParaRPr>
          </a:p>
          <a:p>
            <a:pPr marL="0" marR="0" lvl="0" indent="0" algn="l" rtl="0">
              <a:spcBef>
                <a:spcPts val="0"/>
              </a:spcBef>
              <a:spcAft>
                <a:spcPts val="0"/>
              </a:spcAft>
              <a:buSzPts val="1100"/>
              <a:buNone/>
            </a:pPr>
            <a:endParaRPr sz="1800" dirty="0"/>
          </a:p>
          <a:p>
            <a:pPr marL="0" marR="0" lvl="0" indent="0" algn="l" rtl="0">
              <a:spcBef>
                <a:spcPts val="0"/>
              </a:spcBef>
              <a:spcAft>
                <a:spcPts val="0"/>
              </a:spcAft>
              <a:buSzPts val="1100"/>
              <a:buNone/>
            </a:pPr>
            <a:r>
              <a:rPr lang="en-US" sz="1800" b="1" dirty="0"/>
              <a:t>Docker Hub</a:t>
            </a:r>
            <a:endParaRPr sz="1800" b="1" dirty="0"/>
          </a:p>
          <a:p>
            <a:pPr marL="0" marR="0" lvl="0" indent="0" algn="l" rtl="0">
              <a:spcBef>
                <a:spcPts val="0"/>
              </a:spcBef>
              <a:spcAft>
                <a:spcPts val="0"/>
              </a:spcAft>
              <a:buSzPts val="1100"/>
              <a:buNone/>
            </a:pPr>
            <a:r>
              <a:rPr lang="en-US" sz="1800" dirty="0"/>
              <a:t>By default, the Docker engine interacts with Docker Hub (https://</a:t>
            </a:r>
            <a:r>
              <a:rPr lang="en-US" sz="1800" dirty="0" err="1"/>
              <a:t>hub.docker.com</a:t>
            </a:r>
            <a:r>
              <a:rPr lang="en-US" sz="1800" dirty="0"/>
              <a:t>), Docker's public registry.</a:t>
            </a:r>
            <a:endParaRPr sz="1800" dirty="0"/>
          </a:p>
          <a:p>
            <a:pPr marL="0" marR="0" lvl="0" indent="0" algn="l" rtl="0">
              <a:spcBef>
                <a:spcPts val="0"/>
              </a:spcBef>
              <a:spcAft>
                <a:spcPts val="0"/>
              </a:spcAft>
              <a:buSzPts val="1100"/>
              <a:buNone/>
            </a:pPr>
            <a:r>
              <a:rPr lang="en-US" sz="1800" dirty="0"/>
              <a:t>However, it is possible to run on-premise the open-source Docker registry/distribution, as well as a commercially supported version called Docker Trusted Registry. There are other public registries available online.</a:t>
            </a:r>
            <a:endParaRPr sz="1800" dirty="0"/>
          </a:p>
          <a:p>
            <a:pPr marL="0" marR="0" lvl="0" indent="0" algn="l" rtl="0">
              <a:spcBef>
                <a:spcPts val="0"/>
              </a:spcBef>
              <a:spcAft>
                <a:spcPts val="0"/>
              </a:spcAft>
              <a:buSzPts val="1100"/>
              <a:buNone/>
            </a:pPr>
            <a:r>
              <a:rPr lang="en-US" sz="1800" dirty="0"/>
              <a:t>Docker Hub</a:t>
            </a:r>
            <a:r>
              <a:rPr lang="en-US" sz="1800" dirty="0">
                <a:solidFill>
                  <a:schemeClr val="dk1"/>
                </a:solidFill>
              </a:rPr>
              <a:t> allows 1 free private image per user, but doesn’t have any limit on pulled (downloaded) images.</a:t>
            </a:r>
            <a:endParaRPr sz="1800" dirty="0">
              <a:solidFill>
                <a:schemeClr val="dk1"/>
              </a:solidFill>
            </a:endParaRPr>
          </a:p>
          <a:p>
            <a:pPr marL="0" marR="0" lvl="0" indent="0" algn="l" rtl="0">
              <a:spcBef>
                <a:spcPts val="0"/>
              </a:spcBef>
              <a:spcAft>
                <a:spcPts val="0"/>
              </a:spcAft>
              <a:buSzPts val="1100"/>
              <a:buNone/>
            </a:pPr>
            <a:r>
              <a:rPr lang="en-US" sz="1800" dirty="0">
                <a:solidFill>
                  <a:schemeClr val="dk1"/>
                </a:solidFill>
              </a:rPr>
              <a:t>There are other pricing plans, as usual.</a:t>
            </a:r>
            <a:endParaRPr sz="1800" dirty="0">
              <a:solidFill>
                <a:schemeClr val="dk1"/>
              </a:solidFill>
            </a:endParaRPr>
          </a:p>
          <a:p>
            <a:pPr marL="0" marR="0" lvl="0" indent="0" algn="l" rtl="0">
              <a:spcBef>
                <a:spcPts val="0"/>
              </a:spcBef>
              <a:spcAft>
                <a:spcPts val="0"/>
              </a:spcAft>
              <a:buSzPts val="1100"/>
              <a:buNone/>
            </a:pPr>
            <a:endParaRPr sz="1800" dirty="0">
              <a:solidFill>
                <a:schemeClr val="dk1"/>
              </a:solidFill>
            </a:endParaRPr>
          </a:p>
          <a:p>
            <a:pPr marL="0" marR="0" lvl="0" indent="0" algn="l" rtl="0">
              <a:spcBef>
                <a:spcPts val="0"/>
              </a:spcBef>
              <a:spcAft>
                <a:spcPts val="0"/>
              </a:spcAft>
              <a:buSzPts val="1100"/>
              <a:buNone/>
            </a:pPr>
            <a:r>
              <a:rPr lang="en-US" sz="1800" b="1" dirty="0">
                <a:solidFill>
                  <a:schemeClr val="dk1"/>
                </a:solidFill>
              </a:rPr>
              <a:t>Pull Image from Docker Hub</a:t>
            </a:r>
            <a:endParaRPr sz="1800" b="1" dirty="0">
              <a:solidFill>
                <a:schemeClr val="dk1"/>
              </a:solidFill>
            </a:endParaRPr>
          </a:p>
          <a:p>
            <a:pPr marL="0" lvl="0" indent="0" algn="l" rtl="0">
              <a:spcBef>
                <a:spcPts val="0"/>
              </a:spcBef>
              <a:spcAft>
                <a:spcPts val="0"/>
              </a:spcAft>
              <a:buSzPts val="1100"/>
              <a:buNone/>
            </a:pPr>
            <a:r>
              <a:rPr lang="en-US" i="1" dirty="0">
                <a:solidFill>
                  <a:schemeClr val="dk1"/>
                </a:solidFill>
              </a:rPr>
              <a:t>$ docker image pull mariadb:10.3.13</a:t>
            </a:r>
            <a:endParaRPr i="1" dirty="0">
              <a:solidFill>
                <a:schemeClr val="dk1"/>
              </a:solidFill>
            </a:endParaRPr>
          </a:p>
          <a:p>
            <a:pPr marL="0" lvl="0" indent="0" algn="l" rtl="0">
              <a:spcBef>
                <a:spcPts val="0"/>
              </a:spcBef>
              <a:spcAft>
                <a:spcPts val="0"/>
              </a:spcAft>
              <a:buSzPts val="1100"/>
              <a:buNone/>
            </a:pPr>
            <a:endParaRPr sz="1800" dirty="0">
              <a:solidFill>
                <a:schemeClr val="dk1"/>
              </a:solidFill>
            </a:endParaRPr>
          </a:p>
          <a:p>
            <a:pPr marL="0" lvl="0" indent="0" algn="l" rtl="0">
              <a:spcBef>
                <a:spcPts val="0"/>
              </a:spcBef>
              <a:spcAft>
                <a:spcPts val="0"/>
              </a:spcAft>
              <a:buSzPts val="1100"/>
              <a:buNone/>
            </a:pPr>
            <a:r>
              <a:rPr lang="en-US" sz="1800" b="1" dirty="0">
                <a:solidFill>
                  <a:schemeClr val="dk1"/>
                </a:solidFill>
              </a:rPr>
              <a:t>Push image to Docker Hub *</a:t>
            </a:r>
            <a:endParaRPr sz="1800" b="1" dirty="0">
              <a:solidFill>
                <a:schemeClr val="dk1"/>
              </a:solidFill>
            </a:endParaRPr>
          </a:p>
          <a:p>
            <a:pPr marL="0" lvl="0" indent="0" algn="l" rtl="0">
              <a:spcBef>
                <a:spcPts val="0"/>
              </a:spcBef>
              <a:spcAft>
                <a:spcPts val="0"/>
              </a:spcAft>
              <a:buSzPts val="1100"/>
              <a:buNone/>
            </a:pPr>
            <a:r>
              <a:rPr lang="en-US" i="1" dirty="0">
                <a:solidFill>
                  <a:schemeClr val="dk1"/>
                </a:solidFill>
              </a:rPr>
              <a:t>$ docker image push repository-name/</a:t>
            </a:r>
            <a:r>
              <a:rPr lang="en-US" i="1" dirty="0" err="1">
                <a:solidFill>
                  <a:schemeClr val="dk1"/>
                </a:solidFill>
              </a:rPr>
              <a:t>image-name:tag</a:t>
            </a:r>
            <a:endParaRPr i="1" dirty="0">
              <a:solidFill>
                <a:schemeClr val="dk1"/>
              </a:solidFill>
            </a:endParaRPr>
          </a:p>
          <a:p>
            <a:pPr marL="0" lvl="0" indent="0" algn="l" rtl="0">
              <a:spcBef>
                <a:spcPts val="0"/>
              </a:spcBef>
              <a:spcAft>
                <a:spcPts val="0"/>
              </a:spcAft>
              <a:buSzPts val="1100"/>
              <a:buNone/>
            </a:pPr>
            <a:endParaRPr sz="1800" dirty="0">
              <a:solidFill>
                <a:schemeClr val="dk1"/>
              </a:solidFill>
            </a:endParaRPr>
          </a:p>
          <a:p>
            <a:pPr marL="0" lvl="0" indent="0" algn="l" rtl="0">
              <a:spcBef>
                <a:spcPts val="0"/>
              </a:spcBef>
              <a:spcAft>
                <a:spcPts val="0"/>
              </a:spcAft>
              <a:buSzPts val="1100"/>
              <a:buNone/>
            </a:pPr>
            <a:r>
              <a:rPr lang="en-US" sz="1800" b="1" dirty="0">
                <a:solidFill>
                  <a:schemeClr val="dk1"/>
                </a:solidFill>
              </a:rPr>
              <a:t>Login user to Docker Hub *</a:t>
            </a:r>
            <a:endParaRPr sz="1800" b="1" dirty="0">
              <a:solidFill>
                <a:schemeClr val="dk1"/>
              </a:solidFill>
            </a:endParaRPr>
          </a:p>
          <a:p>
            <a:pPr marL="0" lvl="0" indent="0" algn="l" rtl="0">
              <a:spcBef>
                <a:spcPts val="0"/>
              </a:spcBef>
              <a:spcAft>
                <a:spcPts val="0"/>
              </a:spcAft>
              <a:buSzPts val="1100"/>
              <a:buNone/>
            </a:pPr>
            <a:r>
              <a:rPr lang="en-US" i="1" dirty="0">
                <a:solidFill>
                  <a:schemeClr val="dk1"/>
                </a:solidFill>
              </a:rPr>
              <a:t>$ docker login</a:t>
            </a:r>
            <a:endParaRPr i="1" dirty="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8"/>
          <p:cNvSpPr txBox="1"/>
          <p:nvPr/>
        </p:nvSpPr>
        <p:spPr>
          <a:xfrm>
            <a:off x="182875" y="183251"/>
            <a:ext cx="11704200" cy="64785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400" b="1" strike="noStrike"/>
              <a:t>Docker </a:t>
            </a:r>
            <a:r>
              <a:rPr lang="en-US" sz="2400" b="1"/>
              <a:t>Registry</a:t>
            </a:r>
            <a:endParaRPr sz="2400" strike="noStrike"/>
          </a:p>
          <a:p>
            <a:pPr marL="0" marR="0" lvl="0" indent="0" algn="l" rtl="0">
              <a:spcBef>
                <a:spcPts val="0"/>
              </a:spcBef>
              <a:spcAft>
                <a:spcPts val="0"/>
              </a:spcAft>
              <a:buNone/>
            </a:pPr>
            <a:endParaRPr sz="1800"/>
          </a:p>
          <a:p>
            <a:pPr marL="0" lvl="0" indent="0" algn="l" rtl="0">
              <a:spcBef>
                <a:spcPts val="0"/>
              </a:spcBef>
              <a:spcAft>
                <a:spcPts val="0"/>
              </a:spcAft>
              <a:buClr>
                <a:schemeClr val="dk1"/>
              </a:buClr>
              <a:buFont typeface="Arial"/>
              <a:buNone/>
            </a:pPr>
            <a:r>
              <a:rPr lang="en-US" sz="1800" b="1"/>
              <a:t>Custom Docker Registry</a:t>
            </a:r>
            <a:endParaRPr sz="1800" b="1"/>
          </a:p>
          <a:p>
            <a:pPr marL="0" lvl="0" indent="0" algn="l" rtl="0">
              <a:spcBef>
                <a:spcPts val="0"/>
              </a:spcBef>
              <a:spcAft>
                <a:spcPts val="0"/>
              </a:spcAft>
              <a:buNone/>
            </a:pPr>
            <a:r>
              <a:rPr lang="en-US" sz="1800"/>
              <a:t>A custom Docker Registry allows unlimited private Docker Images, usually on a custom managed infrastructure.</a:t>
            </a:r>
            <a:endParaRPr sz="1800"/>
          </a:p>
          <a:p>
            <a:pPr marL="0" lvl="0" indent="0" algn="l" rtl="0">
              <a:spcBef>
                <a:spcPts val="0"/>
              </a:spcBef>
              <a:spcAft>
                <a:spcPts val="0"/>
              </a:spcAft>
              <a:buNone/>
            </a:pPr>
            <a:r>
              <a:rPr lang="en-US" sz="1800"/>
              <a:t>The easiest way to create a Registry is to use the official Docker Registry container, like this:</a:t>
            </a:r>
            <a:endParaRPr sz="1800"/>
          </a:p>
          <a:p>
            <a:pPr marL="0" lvl="0" indent="0" algn="l" rtl="0">
              <a:spcBef>
                <a:spcPts val="0"/>
              </a:spcBef>
              <a:spcAft>
                <a:spcPts val="0"/>
              </a:spcAft>
              <a:buClr>
                <a:schemeClr val="dk1"/>
              </a:buClr>
              <a:buFont typeface="Arial"/>
              <a:buNone/>
            </a:pPr>
            <a:r>
              <a:rPr lang="en-US" i="1"/>
              <a:t>$ docker image pull registry:2.7.1</a:t>
            </a:r>
            <a:endParaRPr i="1"/>
          </a:p>
          <a:p>
            <a:pPr marL="0" lvl="0" indent="0" algn="l" rtl="0">
              <a:spcBef>
                <a:spcPts val="0"/>
              </a:spcBef>
              <a:spcAft>
                <a:spcPts val="0"/>
              </a:spcAft>
              <a:buNone/>
            </a:pPr>
            <a:r>
              <a:rPr lang="en-US" i="1"/>
              <a:t>$ docker container run -d --name registry -p 5000:5000 registry:2.7.1</a:t>
            </a:r>
            <a:endParaRPr i="1"/>
          </a:p>
          <a:p>
            <a:pPr marL="0" lvl="0" indent="0" algn="l" rtl="0">
              <a:spcBef>
                <a:spcPts val="0"/>
              </a:spcBef>
              <a:spcAft>
                <a:spcPts val="0"/>
              </a:spcAft>
              <a:buNone/>
            </a:pPr>
            <a:endParaRPr sz="1800"/>
          </a:p>
          <a:p>
            <a:pPr marL="0" lvl="0" indent="0" algn="l" rtl="0">
              <a:spcBef>
                <a:spcPts val="0"/>
              </a:spcBef>
              <a:spcAft>
                <a:spcPts val="0"/>
              </a:spcAft>
              <a:buClr>
                <a:schemeClr val="dk1"/>
              </a:buClr>
              <a:buFont typeface="Arial"/>
              <a:buNone/>
            </a:pPr>
            <a:r>
              <a:rPr lang="en-US" sz="1800"/>
              <a:t>There are more external applications which can be downloaded, integrated into existing infrastructures and used as Custom Registries.</a:t>
            </a:r>
            <a:endParaRPr sz="1800"/>
          </a:p>
          <a:p>
            <a:pPr marL="0" lvl="0" indent="0" algn="l" rtl="0">
              <a:spcBef>
                <a:spcPts val="0"/>
              </a:spcBef>
              <a:spcAft>
                <a:spcPts val="0"/>
              </a:spcAft>
              <a:buNone/>
            </a:pPr>
            <a:endParaRPr sz="1800"/>
          </a:p>
          <a:p>
            <a:pPr marL="0" lvl="0" indent="0" algn="l" rtl="0">
              <a:spcBef>
                <a:spcPts val="0"/>
              </a:spcBef>
              <a:spcAft>
                <a:spcPts val="0"/>
              </a:spcAft>
              <a:buClr>
                <a:schemeClr val="dk1"/>
              </a:buClr>
              <a:buFont typeface="Arial"/>
              <a:buNone/>
            </a:pPr>
            <a:r>
              <a:rPr lang="en-US" sz="1800" b="1">
                <a:solidFill>
                  <a:schemeClr val="dk1"/>
                </a:solidFill>
              </a:rPr>
              <a:t>List repositories on custom registry</a:t>
            </a:r>
            <a:endParaRPr sz="1800" b="1">
              <a:solidFill>
                <a:schemeClr val="dk1"/>
              </a:solidFill>
            </a:endParaRPr>
          </a:p>
          <a:p>
            <a:pPr marL="0" lvl="0" indent="0" algn="l" rtl="0">
              <a:spcBef>
                <a:spcPts val="0"/>
              </a:spcBef>
              <a:spcAft>
                <a:spcPts val="0"/>
              </a:spcAft>
              <a:buNone/>
            </a:pPr>
            <a:r>
              <a:rPr lang="en-US" i="1">
                <a:solidFill>
                  <a:schemeClr val="dk1"/>
                </a:solidFill>
              </a:rPr>
              <a:t>$ curl localhost:5000/v2/_catalog</a:t>
            </a:r>
            <a:endParaRPr i="1">
              <a:solidFill>
                <a:schemeClr val="dk1"/>
              </a:solidFill>
            </a:endParaRPr>
          </a:p>
          <a:p>
            <a:pPr marL="0" lvl="0" indent="0" algn="l" rtl="0">
              <a:spcBef>
                <a:spcPts val="0"/>
              </a:spcBef>
              <a:spcAft>
                <a:spcPts val="0"/>
              </a:spcAft>
              <a:buClr>
                <a:schemeClr val="dk1"/>
              </a:buClr>
              <a:buFont typeface="Arial"/>
              <a:buNone/>
            </a:pPr>
            <a:endParaRPr i="1">
              <a:solidFill>
                <a:schemeClr val="dk1"/>
              </a:solidFill>
            </a:endParaRPr>
          </a:p>
          <a:p>
            <a:pPr marL="0" lvl="0" indent="0" algn="l" rtl="0">
              <a:spcBef>
                <a:spcPts val="0"/>
              </a:spcBef>
              <a:spcAft>
                <a:spcPts val="0"/>
              </a:spcAft>
              <a:buClr>
                <a:schemeClr val="dk1"/>
              </a:buClr>
              <a:buSzPts val="1100"/>
              <a:buFont typeface="Arial"/>
              <a:buNone/>
            </a:pPr>
            <a:r>
              <a:rPr lang="en-US" sz="1800" b="1">
                <a:solidFill>
                  <a:schemeClr val="dk1"/>
                </a:solidFill>
              </a:rPr>
              <a:t>Pull image from custom registry</a:t>
            </a:r>
            <a:endParaRPr sz="1800" b="1">
              <a:solidFill>
                <a:schemeClr val="dk1"/>
              </a:solidFill>
            </a:endParaRPr>
          </a:p>
          <a:p>
            <a:pPr marL="0" lvl="0" indent="0" algn="l" rtl="0">
              <a:spcBef>
                <a:spcPts val="0"/>
              </a:spcBef>
              <a:spcAft>
                <a:spcPts val="0"/>
              </a:spcAft>
              <a:buClr>
                <a:schemeClr val="dk1"/>
              </a:buClr>
              <a:buFont typeface="Arial"/>
              <a:buNone/>
            </a:pPr>
            <a:r>
              <a:rPr lang="en-US" i="1">
                <a:solidFill>
                  <a:schemeClr val="dk1"/>
                </a:solidFill>
              </a:rPr>
              <a:t>$ docker image pull localhost:5000/mariadb:10.3.13</a:t>
            </a:r>
            <a:endParaRPr i="1">
              <a:solidFill>
                <a:schemeClr val="dk1"/>
              </a:solidFill>
            </a:endParaRPr>
          </a:p>
          <a:p>
            <a:pPr marL="0" lvl="0" indent="0" algn="l" rtl="0">
              <a:spcBef>
                <a:spcPts val="0"/>
              </a:spcBef>
              <a:spcAft>
                <a:spcPts val="0"/>
              </a:spcAft>
              <a:buClr>
                <a:schemeClr val="dk1"/>
              </a:buClr>
              <a:buFont typeface="Arial"/>
              <a:buNone/>
            </a:pPr>
            <a:endParaRPr sz="1800">
              <a:solidFill>
                <a:schemeClr val="dk1"/>
              </a:solidFill>
            </a:endParaRPr>
          </a:p>
          <a:p>
            <a:pPr marL="0" lvl="0" indent="0" algn="l" rtl="0">
              <a:spcBef>
                <a:spcPts val="0"/>
              </a:spcBef>
              <a:spcAft>
                <a:spcPts val="0"/>
              </a:spcAft>
              <a:buClr>
                <a:schemeClr val="dk1"/>
              </a:buClr>
              <a:buFont typeface="Arial"/>
              <a:buNone/>
            </a:pPr>
            <a:r>
              <a:rPr lang="en-US" sz="1800" b="1"/>
              <a:t>Push image to custom registry</a:t>
            </a:r>
            <a:r>
              <a:rPr lang="en-US" sz="1800" b="1">
                <a:solidFill>
                  <a:schemeClr val="dk1"/>
                </a:solidFill>
              </a:rPr>
              <a:t> *</a:t>
            </a:r>
            <a:endParaRPr sz="1800" b="1"/>
          </a:p>
          <a:p>
            <a:pPr marL="0" lvl="0" indent="0" algn="l" rtl="0">
              <a:spcBef>
                <a:spcPts val="0"/>
              </a:spcBef>
              <a:spcAft>
                <a:spcPts val="0"/>
              </a:spcAft>
              <a:buClr>
                <a:schemeClr val="dk1"/>
              </a:buClr>
              <a:buSzPts val="1100"/>
              <a:buFont typeface="Arial"/>
              <a:buNone/>
            </a:pPr>
            <a:r>
              <a:rPr lang="en-US" i="1"/>
              <a:t>$ docker image tag mariadb:10.1.13 localhost:5000/mariadb:10.3.13</a:t>
            </a:r>
            <a:endParaRPr i="1"/>
          </a:p>
          <a:p>
            <a:pPr marL="0" lvl="0" indent="0" algn="l" rtl="0">
              <a:spcBef>
                <a:spcPts val="0"/>
              </a:spcBef>
              <a:spcAft>
                <a:spcPts val="0"/>
              </a:spcAft>
              <a:buClr>
                <a:schemeClr val="dk1"/>
              </a:buClr>
              <a:buSzPts val="1100"/>
              <a:buFont typeface="Arial"/>
              <a:buNone/>
            </a:pPr>
            <a:r>
              <a:rPr lang="en-US" i="1"/>
              <a:t>$ docker image push localhost:5000/mariadb:10.3.13</a:t>
            </a:r>
            <a:endParaRPr i="1"/>
          </a:p>
          <a:p>
            <a:pPr marL="0" lvl="0" indent="0" algn="l" rtl="0">
              <a:spcBef>
                <a:spcPts val="0"/>
              </a:spcBef>
              <a:spcAft>
                <a:spcPts val="0"/>
              </a:spcAft>
              <a:buClr>
                <a:schemeClr val="dk1"/>
              </a:buClr>
              <a:buSzPts val="1100"/>
              <a:buFont typeface="Arial"/>
              <a:buNone/>
            </a:pPr>
            <a:endParaRPr sz="1800"/>
          </a:p>
          <a:p>
            <a:pPr marL="0" lvl="0" indent="0" algn="l" rtl="0">
              <a:spcBef>
                <a:spcPts val="0"/>
              </a:spcBef>
              <a:spcAft>
                <a:spcPts val="0"/>
              </a:spcAft>
              <a:buClr>
                <a:schemeClr val="dk1"/>
              </a:buClr>
              <a:buSzPts val="1100"/>
              <a:buFont typeface="Arial"/>
              <a:buNone/>
            </a:pPr>
            <a:r>
              <a:rPr lang="en-US" sz="1800" b="1"/>
              <a:t>Login user to custom registry *</a:t>
            </a:r>
            <a:endParaRPr sz="1800" b="1"/>
          </a:p>
          <a:p>
            <a:pPr marL="0" lvl="0" indent="0" algn="l" rtl="0">
              <a:spcBef>
                <a:spcPts val="0"/>
              </a:spcBef>
              <a:spcAft>
                <a:spcPts val="0"/>
              </a:spcAft>
              <a:buClr>
                <a:schemeClr val="dk1"/>
              </a:buClr>
              <a:buSzPts val="1100"/>
              <a:buFont typeface="Arial"/>
              <a:buNone/>
            </a:pPr>
            <a:r>
              <a:rPr lang="en-US" i="1"/>
              <a:t>$ docker login server-host:server-port</a:t>
            </a:r>
            <a:endParaRPr/>
          </a:p>
          <a:p>
            <a:pPr marL="0" marR="0" lvl="0" indent="0" algn="l" rtl="0">
              <a:spcBef>
                <a:spcPts val="0"/>
              </a:spcBef>
              <a:spcAft>
                <a:spcPts val="0"/>
              </a:spcAft>
              <a:buNone/>
            </a:pPr>
            <a:endParaRPr sz="1800" b="1"/>
          </a:p>
          <a:p>
            <a:pPr marL="0" lvl="0" indent="0" algn="l" rtl="0">
              <a:spcBef>
                <a:spcPts val="0"/>
              </a:spcBef>
              <a:spcAft>
                <a:spcPts val="0"/>
              </a:spcAft>
              <a:buClr>
                <a:schemeClr val="dk1"/>
              </a:buClr>
              <a:buSzPts val="1100"/>
              <a:buFont typeface="Arial"/>
              <a:buNone/>
            </a:pPr>
            <a:r>
              <a:rPr lang="en-US" b="1"/>
              <a:t>*</a:t>
            </a:r>
            <a:r>
              <a:rPr lang="en-US"/>
              <a:t> After making sure user is registered on the Docker Hub website, if it is a private Docker Registry with user registration.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9"/>
          <p:cNvSpPr txBox="1"/>
          <p:nvPr/>
        </p:nvSpPr>
        <p:spPr>
          <a:xfrm>
            <a:off x="182875" y="182870"/>
            <a:ext cx="11795700" cy="60342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400" b="1"/>
              <a:t>Docker Images Workflow</a:t>
            </a:r>
            <a:endParaRPr sz="2400" strike="noStrike">
              <a:solidFill>
                <a:srgbClr val="000000"/>
              </a:solidFill>
            </a:endParaRPr>
          </a:p>
          <a:p>
            <a:pPr marL="0" marR="0" lvl="0" indent="0" algn="l" rtl="0">
              <a:spcBef>
                <a:spcPts val="0"/>
              </a:spcBef>
              <a:spcAft>
                <a:spcPts val="0"/>
              </a:spcAft>
              <a:buNone/>
            </a:pPr>
            <a:endParaRPr sz="1800" b="0" strike="noStrike">
              <a:solidFill>
                <a:srgbClr val="000000"/>
              </a:solidFill>
              <a:latin typeface="Verdana"/>
              <a:ea typeface="Verdana"/>
              <a:cs typeface="Verdana"/>
              <a:sym typeface="Verdana"/>
            </a:endParaRPr>
          </a:p>
          <a:p>
            <a:pPr marL="0" marR="0" lvl="0" indent="0" algn="l" rtl="0">
              <a:spcBef>
                <a:spcPts val="0"/>
              </a:spcBef>
              <a:spcAft>
                <a:spcPts val="0"/>
              </a:spcAft>
              <a:buNone/>
            </a:pPr>
            <a:endParaRPr sz="1800" b="0" strike="noStrike">
              <a:solidFill>
                <a:srgbClr val="000000"/>
              </a:solidFill>
              <a:latin typeface="Verdana"/>
              <a:ea typeface="Verdana"/>
              <a:cs typeface="Verdana"/>
              <a:sym typeface="Verdana"/>
            </a:endParaRPr>
          </a:p>
        </p:txBody>
      </p:sp>
      <p:pic>
        <p:nvPicPr>
          <p:cNvPr id="192" name="Google Shape;192;p39"/>
          <p:cNvPicPr preferRelativeResize="0"/>
          <p:nvPr/>
        </p:nvPicPr>
        <p:blipFill>
          <a:blip r:embed="rId3">
            <a:alphaModFix/>
          </a:blip>
          <a:stretch>
            <a:fillRect/>
          </a:stretch>
        </p:blipFill>
        <p:spPr>
          <a:xfrm>
            <a:off x="3178450" y="587675"/>
            <a:ext cx="7299050" cy="5879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2ADC-C7C3-EEBD-AC32-D6F3EF608BF7}"/>
              </a:ext>
            </a:extLst>
          </p:cNvPr>
          <p:cNvSpPr>
            <a:spLocks noGrp="1"/>
          </p:cNvSpPr>
          <p:nvPr>
            <p:ph type="title"/>
          </p:nvPr>
        </p:nvSpPr>
        <p:spPr/>
        <p:txBody>
          <a:bodyPr/>
          <a:lstStyle/>
          <a:p>
            <a:r>
              <a:rPr lang="en-US" sz="4400" b="1" strike="noStrike" dirty="0">
                <a:solidFill>
                  <a:srgbClr val="000000"/>
                </a:solidFill>
                <a:latin typeface="Verdana"/>
                <a:ea typeface="Verdana"/>
                <a:cs typeface="Verdana"/>
                <a:sym typeface="Verdana"/>
              </a:rPr>
              <a:t>What is Docker?</a:t>
            </a:r>
            <a:br>
              <a:rPr lang="en-US" sz="4400" b="1" strike="noStrike" dirty="0">
                <a:solidFill>
                  <a:srgbClr val="000000"/>
                </a:solidFill>
                <a:latin typeface="Verdana"/>
                <a:ea typeface="Verdana"/>
                <a:cs typeface="Verdana"/>
                <a:sym typeface="Verdana"/>
              </a:rPr>
            </a:br>
            <a:endParaRPr lang="en-US" dirty="0"/>
          </a:p>
        </p:txBody>
      </p:sp>
      <p:sp>
        <p:nvSpPr>
          <p:cNvPr id="3" name="Content Placeholder 2">
            <a:extLst>
              <a:ext uri="{FF2B5EF4-FFF2-40B4-BE49-F238E27FC236}">
                <a16:creationId xmlns:a16="http://schemas.microsoft.com/office/drawing/2014/main" id="{D9FF6DA9-1176-251C-A3A0-52FD9676F91E}"/>
              </a:ext>
            </a:extLst>
          </p:cNvPr>
          <p:cNvSpPr>
            <a:spLocks noGrp="1"/>
          </p:cNvSpPr>
          <p:nvPr>
            <p:ph idx="1"/>
          </p:nvPr>
        </p:nvSpPr>
        <p:spPr>
          <a:xfrm>
            <a:off x="330740" y="1825625"/>
            <a:ext cx="11023060" cy="4351338"/>
          </a:xfrm>
        </p:spPr>
        <p:txBody>
          <a:bodyPr/>
          <a:lstStyle/>
          <a:p>
            <a:pPr>
              <a:spcBef>
                <a:spcPts val="0"/>
              </a:spcBef>
              <a:buSzPct val="25000"/>
              <a:buFont typeface="Courier New" panose="02070309020205020404" pitchFamily="49" charset="0"/>
              <a:buChar char="o"/>
            </a:pPr>
            <a:r>
              <a:rPr lang="en-US" sz="2400" b="0" strike="noStrike" dirty="0">
                <a:solidFill>
                  <a:srgbClr val="000000"/>
                </a:solidFill>
                <a:ea typeface="Verdana"/>
                <a:cs typeface="Verdana"/>
                <a:sym typeface="Verdana"/>
              </a:rPr>
              <a:t>Docker is a platform for developers and sysadmins to develop, ship, and run applications. Docker lets you quickly assemble applications from components and eliminates the friction that can come when shipping code. Docker lets you get your code tested and deployed into production as fast as possible.</a:t>
            </a:r>
          </a:p>
          <a:p>
            <a:pPr>
              <a:spcBef>
                <a:spcPts val="0"/>
              </a:spcBef>
              <a:buSzPct val="25000"/>
              <a:buFont typeface="Courier New" panose="02070309020205020404" pitchFamily="49" charset="0"/>
              <a:buChar char="o"/>
            </a:pPr>
            <a:endParaRPr lang="en-US" sz="2400" b="0" strike="noStrike" dirty="0">
              <a:solidFill>
                <a:srgbClr val="000000"/>
              </a:solidFill>
              <a:ea typeface="Verdana"/>
              <a:cs typeface="Verdana"/>
              <a:sym typeface="Verdana"/>
            </a:endParaRPr>
          </a:p>
          <a:p>
            <a:pPr>
              <a:spcBef>
                <a:spcPts val="0"/>
              </a:spcBef>
              <a:buSzPct val="25000"/>
              <a:buFont typeface="Courier New" panose="02070309020205020404" pitchFamily="49" charset="0"/>
              <a:buChar char="o"/>
            </a:pPr>
            <a:r>
              <a:rPr lang="en-US" sz="2400" b="0" strike="noStrike" dirty="0">
                <a:solidFill>
                  <a:srgbClr val="000000"/>
                </a:solidFill>
                <a:ea typeface="Verdana"/>
                <a:cs typeface="Verdana"/>
                <a:sym typeface="Verdana"/>
              </a:rPr>
              <a:t>Docker provides a way to run almost any application securely isolated in a container. The isolation and security allow you to run many containers simultaneously on your host.</a:t>
            </a:r>
          </a:p>
          <a:p>
            <a:pPr marL="0" indent="0">
              <a:buNone/>
            </a:pPr>
            <a:endParaRPr lang="en-US" dirty="0"/>
          </a:p>
        </p:txBody>
      </p:sp>
    </p:spTree>
    <p:extLst>
      <p:ext uri="{BB962C8B-B14F-4D97-AF65-F5344CB8AC3E}">
        <p14:creationId xmlns:p14="http://schemas.microsoft.com/office/powerpoint/2010/main" val="973011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40"/>
          <p:cNvSpPr txBox="1"/>
          <p:nvPr/>
        </p:nvSpPr>
        <p:spPr>
          <a:xfrm>
            <a:off x="182875" y="183251"/>
            <a:ext cx="11704200" cy="64356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400" b="1" dirty="0"/>
              <a:t>Docker Networks</a:t>
            </a:r>
            <a:endParaRPr sz="2400" strike="noStrike" dirty="0">
              <a:solidFill>
                <a:srgbClr val="000000"/>
              </a:solidFill>
            </a:endParaRPr>
          </a:p>
          <a:p>
            <a:pPr marL="0" marR="0" lvl="0" indent="0" algn="l" rtl="0">
              <a:spcBef>
                <a:spcPts val="0"/>
              </a:spcBef>
              <a:spcAft>
                <a:spcPts val="0"/>
              </a:spcAft>
              <a:buNone/>
            </a:pPr>
            <a:endParaRPr sz="1800" b="1" dirty="0"/>
          </a:p>
          <a:p>
            <a:pPr marL="0" marR="0" lvl="0" indent="0" algn="l" rtl="0">
              <a:spcBef>
                <a:spcPts val="0"/>
              </a:spcBef>
              <a:spcAft>
                <a:spcPts val="0"/>
              </a:spcAft>
              <a:buSzPts val="1100"/>
              <a:buNone/>
            </a:pPr>
            <a:r>
              <a:rPr lang="en-US" sz="1800" dirty="0"/>
              <a:t>Containers need </a:t>
            </a:r>
            <a:r>
              <a:rPr lang="en-US" sz="1800" b="1" dirty="0"/>
              <a:t>networking</a:t>
            </a:r>
            <a:r>
              <a:rPr lang="en-US" sz="1800" dirty="0"/>
              <a:t> to:</a:t>
            </a:r>
            <a:endParaRPr sz="1800" dirty="0"/>
          </a:p>
          <a:p>
            <a:pPr marL="457200" marR="0" lvl="0" indent="-342900" algn="l" rtl="0">
              <a:spcBef>
                <a:spcPts val="0"/>
              </a:spcBef>
              <a:spcAft>
                <a:spcPts val="0"/>
              </a:spcAft>
              <a:buSzPts val="1800"/>
              <a:buChar char="●"/>
            </a:pPr>
            <a:r>
              <a:rPr lang="en-US" sz="1800" dirty="0"/>
              <a:t>communicate with the outside</a:t>
            </a:r>
            <a:endParaRPr sz="1800" dirty="0"/>
          </a:p>
          <a:p>
            <a:pPr marL="457200" marR="0" lvl="0" indent="-342900" algn="l" rtl="0">
              <a:spcBef>
                <a:spcPts val="0"/>
              </a:spcBef>
              <a:spcAft>
                <a:spcPts val="0"/>
              </a:spcAft>
              <a:buSzPts val="1800"/>
              <a:buChar char="●"/>
            </a:pPr>
            <a:r>
              <a:rPr lang="en-US" sz="1800" dirty="0"/>
              <a:t>communicate among themselves</a:t>
            </a:r>
            <a:endParaRPr sz="1800" dirty="0"/>
          </a:p>
          <a:p>
            <a:pPr marL="457200" marR="0" lvl="0" indent="-342900" algn="l" rtl="0">
              <a:spcBef>
                <a:spcPts val="0"/>
              </a:spcBef>
              <a:spcAft>
                <a:spcPts val="0"/>
              </a:spcAft>
              <a:buSzPts val="1800"/>
              <a:buChar char="●"/>
            </a:pPr>
            <a:r>
              <a:rPr lang="en-US" sz="1800" dirty="0"/>
              <a:t>Be isolated from other containers</a:t>
            </a:r>
            <a:endParaRPr sz="1800" dirty="0"/>
          </a:p>
          <a:p>
            <a:pPr marL="457200" marR="0" lvl="0" indent="-342900" algn="l" rtl="0">
              <a:spcBef>
                <a:spcPts val="0"/>
              </a:spcBef>
              <a:spcAft>
                <a:spcPts val="0"/>
              </a:spcAft>
              <a:buSzPts val="1800"/>
              <a:buChar char="●"/>
            </a:pPr>
            <a:r>
              <a:rPr lang="en-US" sz="1800" dirty="0"/>
              <a:t>Be completely isolated</a:t>
            </a:r>
            <a:endParaRPr sz="1800" dirty="0"/>
          </a:p>
          <a:p>
            <a:pPr marL="457200" marR="0" lvl="0" indent="-342900" algn="l" rtl="0">
              <a:spcBef>
                <a:spcPts val="0"/>
              </a:spcBef>
              <a:spcAft>
                <a:spcPts val="0"/>
              </a:spcAft>
              <a:buSzPts val="1800"/>
              <a:buChar char="●"/>
            </a:pPr>
            <a:r>
              <a:rPr lang="en-US" sz="1800" dirty="0"/>
              <a:t>Port exposure</a:t>
            </a:r>
            <a:endParaRPr sz="1800" dirty="0"/>
          </a:p>
          <a:p>
            <a:pPr marL="457200" marR="0" lvl="0" indent="-342900" algn="l" rtl="0">
              <a:spcBef>
                <a:spcPts val="0"/>
              </a:spcBef>
              <a:spcAft>
                <a:spcPts val="0"/>
              </a:spcAft>
              <a:buSzPts val="1800"/>
              <a:buChar char="●"/>
            </a:pPr>
            <a:r>
              <a:rPr lang="en-US" sz="1800" dirty="0"/>
              <a:t>Port Binding</a:t>
            </a:r>
            <a:endParaRPr sz="1800" dirty="0"/>
          </a:p>
          <a:p>
            <a:pPr marL="0" marR="0" lvl="0" indent="0" algn="l" rtl="0">
              <a:spcBef>
                <a:spcPts val="0"/>
              </a:spcBef>
              <a:spcAft>
                <a:spcPts val="0"/>
              </a:spcAft>
              <a:buNone/>
            </a:pPr>
            <a:endParaRPr sz="1800" dirty="0"/>
          </a:p>
          <a:p>
            <a:pPr marL="0" lvl="0" indent="0" algn="l" rtl="0">
              <a:spcBef>
                <a:spcPts val="0"/>
              </a:spcBef>
              <a:spcAft>
                <a:spcPts val="0"/>
              </a:spcAft>
              <a:buNone/>
            </a:pPr>
            <a:r>
              <a:rPr lang="en-US" sz="1800" dirty="0">
                <a:solidFill>
                  <a:schemeClr val="dk1"/>
                </a:solidFill>
              </a:rPr>
              <a:t>Docker takes care of networks out of the box, as it creates three networks automatically:</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US" i="1" dirty="0">
                <a:solidFill>
                  <a:schemeClr val="dk1"/>
                </a:solidFill>
              </a:rPr>
              <a:t>$ docker network ls</a:t>
            </a:r>
            <a:endParaRPr i="1" dirty="0">
              <a:solidFill>
                <a:schemeClr val="dk1"/>
              </a:solidFill>
            </a:endParaRPr>
          </a:p>
          <a:p>
            <a:pPr marL="0" lvl="0" indent="0" algn="l" rtl="0">
              <a:spcBef>
                <a:spcPts val="0"/>
              </a:spcBef>
              <a:spcAft>
                <a:spcPts val="0"/>
              </a:spcAft>
              <a:buClr>
                <a:srgbClr val="000000"/>
              </a:buClr>
              <a:buSzPts val="1100"/>
              <a:buFont typeface="Arial"/>
              <a:buNone/>
            </a:pPr>
            <a:r>
              <a:rPr lang="en-US" dirty="0">
                <a:solidFill>
                  <a:schemeClr val="dk1"/>
                </a:solidFill>
              </a:rPr>
              <a:t>NETWORK ID          NAME                         DRIVER           SCOPE</a:t>
            </a:r>
            <a:endParaRPr dirty="0">
              <a:solidFill>
                <a:schemeClr val="dk1"/>
              </a:solidFill>
            </a:endParaRPr>
          </a:p>
          <a:p>
            <a:pPr marL="0" lvl="0" indent="0" algn="l" rtl="0">
              <a:spcBef>
                <a:spcPts val="0"/>
              </a:spcBef>
              <a:spcAft>
                <a:spcPts val="0"/>
              </a:spcAft>
              <a:buClr>
                <a:srgbClr val="000000"/>
              </a:buClr>
              <a:buSzPts val="1100"/>
              <a:buFont typeface="Arial"/>
              <a:buNone/>
            </a:pPr>
            <a:r>
              <a:rPr lang="en-US" dirty="0">
                <a:solidFill>
                  <a:schemeClr val="dk1"/>
                </a:solidFill>
              </a:rPr>
              <a:t>e22d0e10deb3       bridge                         bridge             local</a:t>
            </a:r>
            <a:endParaRPr dirty="0">
              <a:solidFill>
                <a:schemeClr val="dk1"/>
              </a:solidFill>
            </a:endParaRPr>
          </a:p>
          <a:p>
            <a:pPr marL="0" lvl="0" indent="0" algn="l" rtl="0">
              <a:spcBef>
                <a:spcPts val="0"/>
              </a:spcBef>
              <a:spcAft>
                <a:spcPts val="0"/>
              </a:spcAft>
              <a:buClr>
                <a:srgbClr val="000000"/>
              </a:buClr>
              <a:buSzPts val="1100"/>
              <a:buFont typeface="Arial"/>
              <a:buNone/>
            </a:pPr>
            <a:r>
              <a:rPr lang="en-US" dirty="0">
                <a:solidFill>
                  <a:schemeClr val="dk1"/>
                </a:solidFill>
              </a:rPr>
              <a:t>276b6fb8ee09        host                             host                local</a:t>
            </a:r>
            <a:endParaRPr dirty="0">
              <a:solidFill>
                <a:schemeClr val="dk1"/>
              </a:solidFill>
            </a:endParaRPr>
          </a:p>
          <a:p>
            <a:pPr marL="0" lvl="0" indent="0" algn="l" rtl="0">
              <a:spcBef>
                <a:spcPts val="0"/>
              </a:spcBef>
              <a:spcAft>
                <a:spcPts val="0"/>
              </a:spcAft>
              <a:buClr>
                <a:srgbClr val="000000"/>
              </a:buClr>
              <a:buSzPts val="1100"/>
              <a:buFont typeface="Arial"/>
              <a:buNone/>
            </a:pPr>
            <a:r>
              <a:rPr lang="en-US" dirty="0">
                <a:solidFill>
                  <a:schemeClr val="dk1"/>
                </a:solidFill>
              </a:rPr>
              <a:t>55946e2e5ced        one                             null                  local</a:t>
            </a:r>
            <a:endParaRPr dirty="0">
              <a:solidFill>
                <a:schemeClr val="dk1"/>
              </a:solidFill>
            </a:endParaRPr>
          </a:p>
          <a:p>
            <a:pPr marL="0" lvl="0" indent="0" algn="l" rtl="0">
              <a:spcBef>
                <a:spcPts val="0"/>
              </a:spcBef>
              <a:spcAft>
                <a:spcPts val="0"/>
              </a:spcAft>
              <a:buClr>
                <a:srgbClr val="000000"/>
              </a:buClr>
              <a:buSzPts val="1100"/>
              <a:buFont typeface="Arial"/>
              <a:buNone/>
            </a:pP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US" sz="1800" u="sng" dirty="0">
                <a:solidFill>
                  <a:schemeClr val="dk1"/>
                </a:solidFill>
              </a:rPr>
              <a:t>bridge</a:t>
            </a:r>
            <a:r>
              <a:rPr lang="en-US" sz="1800" dirty="0">
                <a:solidFill>
                  <a:schemeClr val="dk1"/>
                </a:solidFill>
              </a:rPr>
              <a:t>: the default network for all containers</a:t>
            </a:r>
            <a:endParaRPr sz="1800" dirty="0">
              <a:solidFill>
                <a:schemeClr val="dk1"/>
              </a:solidFill>
            </a:endParaRPr>
          </a:p>
          <a:p>
            <a:pPr marL="0" lvl="0" indent="0" algn="l" rtl="0">
              <a:spcBef>
                <a:spcPts val="0"/>
              </a:spcBef>
              <a:spcAft>
                <a:spcPts val="0"/>
              </a:spcAft>
              <a:buNone/>
            </a:pPr>
            <a:r>
              <a:rPr lang="en-US" sz="1800" u="sng" dirty="0">
                <a:solidFill>
                  <a:schemeClr val="dk1"/>
                </a:solidFill>
              </a:rPr>
              <a:t>host</a:t>
            </a:r>
            <a:r>
              <a:rPr lang="en-US" sz="1800" dirty="0">
                <a:solidFill>
                  <a:schemeClr val="dk1"/>
                </a:solidFill>
              </a:rPr>
              <a:t>: this network exactly matches the host network</a:t>
            </a:r>
            <a:endParaRPr sz="1800" dirty="0">
              <a:solidFill>
                <a:schemeClr val="dk1"/>
              </a:solidFill>
            </a:endParaRPr>
          </a:p>
          <a:p>
            <a:pPr marL="0" lvl="0" indent="0" algn="l" rtl="0">
              <a:spcBef>
                <a:spcPts val="0"/>
              </a:spcBef>
              <a:spcAft>
                <a:spcPts val="0"/>
              </a:spcAft>
              <a:buNone/>
            </a:pPr>
            <a:r>
              <a:rPr lang="en-US" sz="1800" u="sng" dirty="0">
                <a:solidFill>
                  <a:schemeClr val="dk1"/>
                </a:solidFill>
              </a:rPr>
              <a:t>none</a:t>
            </a:r>
            <a:r>
              <a:rPr lang="en-US" sz="1800" dirty="0">
                <a:solidFill>
                  <a:schemeClr val="dk1"/>
                </a:solidFill>
              </a:rPr>
              <a:t>: containers connected to this network will only have a loopback interface</a:t>
            </a:r>
            <a:endParaRPr sz="1800" dirty="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1"/>
          <p:cNvSpPr txBox="1"/>
          <p:nvPr/>
        </p:nvSpPr>
        <p:spPr>
          <a:xfrm>
            <a:off x="182875" y="183251"/>
            <a:ext cx="11704200" cy="64932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400" b="1"/>
              <a:t>Docker Networks - Drivers</a:t>
            </a:r>
            <a:endParaRPr sz="2400" strike="noStrike">
              <a:solidFill>
                <a:srgbClr val="000000"/>
              </a:solidFill>
            </a:endParaRPr>
          </a:p>
          <a:p>
            <a:pPr marL="0" marR="0" lvl="0" indent="0" algn="l" rtl="0">
              <a:spcBef>
                <a:spcPts val="0"/>
              </a:spcBef>
              <a:spcAft>
                <a:spcPts val="0"/>
              </a:spcAft>
              <a:buNone/>
            </a:pPr>
            <a:endParaRPr sz="1800" b="1"/>
          </a:p>
          <a:p>
            <a:pPr marL="0" lvl="0" indent="0" algn="l" rtl="0">
              <a:spcBef>
                <a:spcPts val="0"/>
              </a:spcBef>
              <a:spcAft>
                <a:spcPts val="0"/>
              </a:spcAft>
              <a:buSzPts val="1100"/>
              <a:buNone/>
            </a:pPr>
            <a:r>
              <a:rPr lang="en-US" sz="1800" b="1">
                <a:solidFill>
                  <a:schemeClr val="dk1"/>
                </a:solidFill>
              </a:rPr>
              <a:t>Bridge</a:t>
            </a:r>
            <a:endParaRPr sz="1800">
              <a:solidFill>
                <a:schemeClr val="dk1"/>
              </a:solidFill>
            </a:endParaRPr>
          </a:p>
          <a:p>
            <a:pPr marL="0" lvl="0" indent="0" algn="l" rtl="0">
              <a:spcBef>
                <a:spcPts val="0"/>
              </a:spcBef>
              <a:spcAft>
                <a:spcPts val="0"/>
              </a:spcAft>
              <a:buSzPts val="1100"/>
              <a:buNone/>
            </a:pPr>
            <a:r>
              <a:rPr lang="en-US" sz="1800">
                <a:solidFill>
                  <a:schemeClr val="dk1"/>
                </a:solidFill>
              </a:rPr>
              <a:t>The default network driver. If no driver is specified, this is the type of network created.</a:t>
            </a:r>
            <a:endParaRPr sz="1800">
              <a:solidFill>
                <a:schemeClr val="dk1"/>
              </a:solidFill>
            </a:endParaRPr>
          </a:p>
          <a:p>
            <a:pPr marL="0" lvl="0" indent="0" algn="l" rtl="0">
              <a:spcBef>
                <a:spcPts val="0"/>
              </a:spcBef>
              <a:spcAft>
                <a:spcPts val="0"/>
              </a:spcAft>
              <a:buSzPts val="1100"/>
              <a:buNone/>
            </a:pPr>
            <a:r>
              <a:rPr lang="en-US" sz="1800">
                <a:solidFill>
                  <a:schemeClr val="dk1"/>
                </a:solidFill>
              </a:rPr>
              <a:t>The default bridge network also called “system bridge network” is also the default network for every container if you don’t specify a network.</a:t>
            </a:r>
            <a:endParaRPr sz="1800">
              <a:solidFill>
                <a:schemeClr val="dk1"/>
              </a:solidFill>
            </a:endParaRPr>
          </a:p>
          <a:p>
            <a:pPr marL="0" lvl="0" indent="0" algn="l" rtl="0">
              <a:spcBef>
                <a:spcPts val="0"/>
              </a:spcBef>
              <a:spcAft>
                <a:spcPts val="0"/>
              </a:spcAft>
              <a:buSzPts val="1100"/>
              <a:buNone/>
            </a:pPr>
            <a:r>
              <a:rPr lang="en-US" sz="1800" u="sng">
                <a:solidFill>
                  <a:schemeClr val="dk1"/>
                </a:solidFill>
              </a:rPr>
              <a:t>IMPORTANT: This is not a bridged connection!</a:t>
            </a:r>
            <a:endParaRPr sz="1800" u="sng">
              <a:solidFill>
                <a:schemeClr val="dk1"/>
              </a:solidFill>
            </a:endParaRPr>
          </a:p>
          <a:p>
            <a:pPr marL="0" lvl="0" indent="0" algn="l" rtl="0">
              <a:spcBef>
                <a:spcPts val="0"/>
              </a:spcBef>
              <a:spcAft>
                <a:spcPts val="0"/>
              </a:spcAft>
              <a:buSzPts val="1100"/>
              <a:buNone/>
            </a:pPr>
            <a:endParaRPr sz="1800">
              <a:solidFill>
                <a:schemeClr val="dk1"/>
              </a:solidFill>
            </a:endParaRPr>
          </a:p>
          <a:p>
            <a:pPr marL="0" lvl="0" indent="0" algn="l" rtl="0">
              <a:spcBef>
                <a:spcPts val="0"/>
              </a:spcBef>
              <a:spcAft>
                <a:spcPts val="0"/>
              </a:spcAft>
              <a:buSzPts val="1100"/>
              <a:buNone/>
            </a:pPr>
            <a:r>
              <a:rPr lang="en-US" sz="1800">
                <a:solidFill>
                  <a:schemeClr val="dk1"/>
                </a:solidFill>
              </a:rPr>
              <a:t>The bridge network is a standalone network with its own router (the Docker Engine).</a:t>
            </a:r>
            <a:endParaRPr sz="1800">
              <a:solidFill>
                <a:schemeClr val="dk1"/>
              </a:solidFill>
            </a:endParaRPr>
          </a:p>
          <a:p>
            <a:pPr marL="0" lvl="0" indent="0" algn="l" rtl="0">
              <a:spcBef>
                <a:spcPts val="0"/>
              </a:spcBef>
              <a:spcAft>
                <a:spcPts val="0"/>
              </a:spcAft>
              <a:buSzPts val="1100"/>
              <a:buNone/>
            </a:pPr>
            <a:r>
              <a:rPr lang="en-US" sz="1800">
                <a:solidFill>
                  <a:schemeClr val="dk1"/>
                </a:solidFill>
              </a:rPr>
              <a:t>Each container attached to this type of network is assigned its own private IP address which is not reachable from the outside by default. When the container needs to request outer resources it sends packets through the default gateway (the Docker Engine).</a:t>
            </a:r>
            <a:endParaRPr sz="1800">
              <a:solidFill>
                <a:schemeClr val="dk1"/>
              </a:solidFill>
            </a:endParaRPr>
          </a:p>
          <a:p>
            <a:pPr marL="0" lvl="0" indent="0" algn="l" rtl="0">
              <a:spcBef>
                <a:spcPts val="0"/>
              </a:spcBef>
              <a:spcAft>
                <a:spcPts val="0"/>
              </a:spcAft>
              <a:buSzPts val="1100"/>
              <a:buNone/>
            </a:pPr>
            <a:endParaRPr sz="1800">
              <a:solidFill>
                <a:schemeClr val="dk1"/>
              </a:solidFill>
            </a:endParaRPr>
          </a:p>
          <a:p>
            <a:pPr marL="0" lvl="0" indent="0" algn="l" rtl="0">
              <a:spcBef>
                <a:spcPts val="0"/>
              </a:spcBef>
              <a:spcAft>
                <a:spcPts val="0"/>
              </a:spcAft>
              <a:buSzPts val="1100"/>
              <a:buNone/>
            </a:pPr>
            <a:r>
              <a:rPr lang="en-US" sz="1800" b="1">
                <a:solidFill>
                  <a:schemeClr val="dk1"/>
                </a:solidFill>
              </a:rPr>
              <a:t>Communication from outside to container</a:t>
            </a:r>
            <a:endParaRPr sz="1800" b="1">
              <a:solidFill>
                <a:schemeClr val="dk1"/>
              </a:solidFill>
            </a:endParaRPr>
          </a:p>
          <a:p>
            <a:pPr marL="0" lvl="0" indent="0" algn="l" rtl="0">
              <a:spcBef>
                <a:spcPts val="0"/>
              </a:spcBef>
              <a:spcAft>
                <a:spcPts val="0"/>
              </a:spcAft>
              <a:buSzPts val="1100"/>
              <a:buNone/>
            </a:pPr>
            <a:r>
              <a:rPr lang="en-US" sz="1800">
                <a:solidFill>
                  <a:schemeClr val="dk1"/>
                </a:solidFill>
              </a:rPr>
              <a:t>To access a container from the outside of the Docker Engine, we need to expose a port on the Docker Host:</a:t>
            </a:r>
            <a:endParaRPr sz="1800">
              <a:solidFill>
                <a:schemeClr val="dk1"/>
              </a:solidFill>
            </a:endParaRPr>
          </a:p>
          <a:p>
            <a:pPr marL="0" lvl="0" indent="0" algn="l" rtl="0">
              <a:spcBef>
                <a:spcPts val="0"/>
              </a:spcBef>
              <a:spcAft>
                <a:spcPts val="0"/>
              </a:spcAft>
              <a:buSzPts val="1100"/>
              <a:buNone/>
            </a:pPr>
            <a:r>
              <a:rPr lang="en-US" i="1">
                <a:solidFill>
                  <a:schemeClr val="dk1"/>
                </a:solidFill>
              </a:rPr>
              <a:t>$ docker run -tdi --name my-nginx -p 80:80 nginx</a:t>
            </a:r>
            <a:endParaRPr i="1">
              <a:solidFill>
                <a:schemeClr val="dk1"/>
              </a:solidFill>
            </a:endParaRPr>
          </a:p>
          <a:p>
            <a:pPr marL="0" lvl="0" indent="0" algn="l" rtl="0">
              <a:spcBef>
                <a:spcPts val="0"/>
              </a:spcBef>
              <a:spcAft>
                <a:spcPts val="0"/>
              </a:spcAft>
              <a:buSzPts val="1100"/>
              <a:buNone/>
            </a:pPr>
            <a:endParaRPr sz="1800">
              <a:solidFill>
                <a:schemeClr val="dk1"/>
              </a:solidFill>
            </a:endParaRPr>
          </a:p>
          <a:p>
            <a:pPr marL="0" lvl="0" indent="0" algn="l" rtl="0">
              <a:spcBef>
                <a:spcPts val="0"/>
              </a:spcBef>
              <a:spcAft>
                <a:spcPts val="0"/>
              </a:spcAft>
              <a:buSzPts val="1100"/>
              <a:buNone/>
            </a:pPr>
            <a:r>
              <a:rPr lang="en-US" sz="1800" b="1">
                <a:solidFill>
                  <a:schemeClr val="dk1"/>
                </a:solidFill>
              </a:rPr>
              <a:t>Communication between containers on the same default bridge connection</a:t>
            </a:r>
            <a:endParaRPr sz="1800" b="1">
              <a:solidFill>
                <a:schemeClr val="dk1"/>
              </a:solidFill>
            </a:endParaRPr>
          </a:p>
          <a:p>
            <a:pPr marL="0" lvl="0" indent="0" algn="l" rtl="0">
              <a:spcBef>
                <a:spcPts val="0"/>
              </a:spcBef>
              <a:spcAft>
                <a:spcPts val="0"/>
              </a:spcAft>
              <a:buSzPts val="1100"/>
              <a:buNone/>
            </a:pPr>
            <a:r>
              <a:rPr lang="en-US" sz="1800">
                <a:solidFill>
                  <a:schemeClr val="dk1"/>
                </a:solidFill>
              </a:rPr>
              <a:t>Containers attached to the default bridge connection can communicate by default using IP addresses, but they can’t communicate using DNS.</a:t>
            </a:r>
            <a:endParaRPr sz="1800">
              <a:solidFill>
                <a:schemeClr val="dk1"/>
              </a:solidFill>
            </a:endParaRPr>
          </a:p>
          <a:p>
            <a:pPr marL="0" lvl="0" indent="0" algn="l" rtl="0">
              <a:spcBef>
                <a:spcPts val="0"/>
              </a:spcBef>
              <a:spcAft>
                <a:spcPts val="0"/>
              </a:spcAft>
              <a:buSzPts val="1100"/>
              <a:buNone/>
            </a:pPr>
            <a:r>
              <a:rPr lang="en-US" sz="1800">
                <a:solidFill>
                  <a:schemeClr val="dk1"/>
                </a:solidFill>
              </a:rPr>
              <a:t>This handy behavior can be obtained using </a:t>
            </a:r>
            <a:r>
              <a:rPr lang="en-US" sz="1800" u="sng">
                <a:solidFill>
                  <a:schemeClr val="dk1"/>
                </a:solidFill>
              </a:rPr>
              <a:t>user-defined bridge networks</a:t>
            </a:r>
            <a:r>
              <a:rPr lang="en-US" sz="1800">
                <a:solidFill>
                  <a:schemeClr val="dk1"/>
                </a:solidFill>
              </a:rPr>
              <a:t>, which have a feature called automatic service discovery. This feature allows containers to resolve names into IPs of other containers connected to the same network, much like a local DNS server.</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2"/>
          <p:cNvSpPr txBox="1"/>
          <p:nvPr/>
        </p:nvSpPr>
        <p:spPr>
          <a:xfrm>
            <a:off x="182880" y="183240"/>
            <a:ext cx="11704200" cy="61266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400" b="1"/>
              <a:t>Docker Networks - Drivers</a:t>
            </a:r>
            <a:endParaRPr sz="2400" strike="noStrike">
              <a:solidFill>
                <a:srgbClr val="000000"/>
              </a:solidFill>
            </a:endParaRPr>
          </a:p>
          <a:p>
            <a:pPr marL="0" marR="0" lvl="0" indent="0" algn="l" rtl="0">
              <a:spcBef>
                <a:spcPts val="0"/>
              </a:spcBef>
              <a:spcAft>
                <a:spcPts val="0"/>
              </a:spcAft>
              <a:buNone/>
            </a:pPr>
            <a:endParaRPr sz="1800" b="1"/>
          </a:p>
          <a:p>
            <a:pPr marL="0" lvl="0" indent="0" algn="l" rtl="0">
              <a:spcBef>
                <a:spcPts val="0"/>
              </a:spcBef>
              <a:spcAft>
                <a:spcPts val="0"/>
              </a:spcAft>
              <a:buSzPts val="1100"/>
              <a:buNone/>
            </a:pPr>
            <a:r>
              <a:rPr lang="en-US" sz="1800" b="1">
                <a:solidFill>
                  <a:schemeClr val="dk1"/>
                </a:solidFill>
              </a:rPr>
              <a:t>Host</a:t>
            </a:r>
            <a:endParaRPr sz="1800">
              <a:solidFill>
                <a:schemeClr val="dk1"/>
              </a:solidFill>
            </a:endParaRPr>
          </a:p>
          <a:p>
            <a:pPr marL="0" lvl="0" indent="0" algn="l" rtl="0">
              <a:spcBef>
                <a:spcPts val="0"/>
              </a:spcBef>
              <a:spcAft>
                <a:spcPts val="0"/>
              </a:spcAft>
              <a:buSzPts val="1100"/>
              <a:buNone/>
            </a:pPr>
            <a:r>
              <a:rPr lang="en-US" sz="1800">
                <a:solidFill>
                  <a:schemeClr val="dk1"/>
                </a:solidFill>
              </a:rPr>
              <a:t>This is basically a bridge</a:t>
            </a:r>
            <a:r>
              <a:rPr lang="en-US" sz="1800" b="1">
                <a:solidFill>
                  <a:schemeClr val="dk1"/>
                </a:solidFill>
              </a:rPr>
              <a:t>d</a:t>
            </a:r>
            <a:r>
              <a:rPr lang="en-US" sz="1800">
                <a:solidFill>
                  <a:schemeClr val="dk1"/>
                </a:solidFill>
              </a:rPr>
              <a:t> network, as we usually know it.</a:t>
            </a:r>
            <a:endParaRPr sz="1800">
              <a:solidFill>
                <a:schemeClr val="dk1"/>
              </a:solidFill>
            </a:endParaRPr>
          </a:p>
          <a:p>
            <a:pPr marL="0" lvl="0" indent="0" algn="l" rtl="0">
              <a:spcBef>
                <a:spcPts val="0"/>
              </a:spcBef>
              <a:spcAft>
                <a:spcPts val="0"/>
              </a:spcAft>
              <a:buSzPts val="1100"/>
              <a:buNone/>
            </a:pPr>
            <a:r>
              <a:rPr lang="en-US" sz="1800">
                <a:solidFill>
                  <a:schemeClr val="dk1"/>
                </a:solidFill>
              </a:rPr>
              <a:t>It removes network isolation between the container and the Docker host, and use the host’s networking directly, sharing the networking stack with the host.</a:t>
            </a:r>
            <a:endParaRPr sz="1800">
              <a:solidFill>
                <a:schemeClr val="dk1"/>
              </a:solidFill>
            </a:endParaRPr>
          </a:p>
          <a:p>
            <a:pPr marL="0" lvl="0" indent="0" algn="l" rtl="0">
              <a:spcBef>
                <a:spcPts val="0"/>
              </a:spcBef>
              <a:spcAft>
                <a:spcPts val="0"/>
              </a:spcAft>
              <a:buSzPts val="1100"/>
              <a:buNone/>
            </a:pPr>
            <a:r>
              <a:rPr lang="en-US" sz="1800">
                <a:solidFill>
                  <a:schemeClr val="dk1"/>
                </a:solidFill>
              </a:rPr>
              <a:t>This means a container exposing port 80 will automatically bind to hostIP:80 (without the need of -p). If the container has no port exposed using the host network is meaningless.</a:t>
            </a:r>
            <a:endParaRPr sz="1800">
              <a:solidFill>
                <a:schemeClr val="dk1"/>
              </a:solidFill>
            </a:endParaRPr>
          </a:p>
          <a:p>
            <a:pPr marL="0" lvl="0" indent="0" algn="l" rtl="0">
              <a:spcBef>
                <a:spcPts val="0"/>
              </a:spcBef>
              <a:spcAft>
                <a:spcPts val="0"/>
              </a:spcAft>
              <a:buSzPts val="1100"/>
              <a:buNone/>
            </a:pPr>
            <a:r>
              <a:rPr lang="en-US" sz="1800" u="sng">
                <a:solidFill>
                  <a:schemeClr val="dk1"/>
                </a:solidFill>
              </a:rPr>
              <a:t>The host network does not connect the container directly to the physical network of the host</a:t>
            </a:r>
            <a:r>
              <a:rPr lang="en-US" sz="1800">
                <a:solidFill>
                  <a:schemeClr val="dk1"/>
                </a:solidFill>
              </a:rPr>
              <a:t>. The container doesn’t appear as a physical device in the network. The host network is still a classical bridge, it bridges the container to the host rather than the host physical interface.</a:t>
            </a:r>
            <a:endParaRPr sz="1800">
              <a:solidFill>
                <a:schemeClr val="dk1"/>
              </a:solidFill>
            </a:endParaRPr>
          </a:p>
          <a:p>
            <a:pPr marL="0" lvl="0" indent="0" algn="l" rtl="0">
              <a:spcBef>
                <a:spcPts val="0"/>
              </a:spcBef>
              <a:spcAft>
                <a:spcPts val="0"/>
              </a:spcAft>
              <a:buSzPts val="1100"/>
              <a:buNone/>
            </a:pPr>
            <a:endParaRPr sz="1800">
              <a:solidFill>
                <a:schemeClr val="dk1"/>
              </a:solidFill>
            </a:endParaRPr>
          </a:p>
          <a:p>
            <a:pPr marL="0" lvl="0" indent="0" algn="l" rtl="0">
              <a:spcBef>
                <a:spcPts val="0"/>
              </a:spcBef>
              <a:spcAft>
                <a:spcPts val="0"/>
              </a:spcAft>
              <a:buSzPts val="1100"/>
              <a:buNone/>
            </a:pPr>
            <a:r>
              <a:rPr lang="en-US" sz="1800" b="1">
                <a:solidFill>
                  <a:schemeClr val="dk1"/>
                </a:solidFill>
              </a:rPr>
              <a:t>Macvlan</a:t>
            </a:r>
            <a:endParaRPr sz="1800">
              <a:solidFill>
                <a:schemeClr val="dk1"/>
              </a:solidFill>
            </a:endParaRPr>
          </a:p>
          <a:p>
            <a:pPr marL="0" lvl="0" indent="0" algn="l" rtl="0">
              <a:spcBef>
                <a:spcPts val="0"/>
              </a:spcBef>
              <a:spcAft>
                <a:spcPts val="0"/>
              </a:spcAft>
              <a:buSzPts val="1100"/>
              <a:buNone/>
            </a:pPr>
            <a:r>
              <a:rPr lang="en-US" sz="1800">
                <a:solidFill>
                  <a:schemeClr val="dk1"/>
                </a:solidFill>
              </a:rPr>
              <a:t>Macvlan networks are also bridge</a:t>
            </a:r>
            <a:r>
              <a:rPr lang="en-US" sz="1800" b="1">
                <a:solidFill>
                  <a:schemeClr val="dk1"/>
                </a:solidFill>
              </a:rPr>
              <a:t>d</a:t>
            </a:r>
            <a:r>
              <a:rPr lang="en-US" sz="1800">
                <a:solidFill>
                  <a:schemeClr val="dk1"/>
                </a:solidFill>
              </a:rPr>
              <a:t> networks, which allow us to assign a MAC address to a container, making it appear as a physical device on your network.</a:t>
            </a:r>
            <a:endParaRPr sz="1800">
              <a:solidFill>
                <a:schemeClr val="dk1"/>
              </a:solidFill>
            </a:endParaRPr>
          </a:p>
          <a:p>
            <a:pPr marL="0" lvl="0" indent="0" algn="l" rtl="0">
              <a:spcBef>
                <a:spcPts val="0"/>
              </a:spcBef>
              <a:spcAft>
                <a:spcPts val="0"/>
              </a:spcAft>
              <a:buSzPts val="1100"/>
              <a:buNone/>
            </a:pPr>
            <a:r>
              <a:rPr lang="en-US" sz="1800">
                <a:solidFill>
                  <a:schemeClr val="dk1"/>
                </a:solidFill>
              </a:rPr>
              <a:t>The Docker daemon routes traffic to containers by their MAC addresses. Using the macvlan driver is sometimes the best choice when dealing with legacy applications that expect to be directly connected to the physical network, rather than routed through the Docker host’s network stack.</a:t>
            </a:r>
            <a:endParaRPr sz="1800">
              <a:solidFill>
                <a:schemeClr val="dk1"/>
              </a:solidFill>
            </a:endParaRPr>
          </a:p>
          <a:p>
            <a:pPr marL="0" lvl="0" indent="0" algn="l" rtl="0">
              <a:spcBef>
                <a:spcPts val="0"/>
              </a:spcBef>
              <a:spcAft>
                <a:spcPts val="0"/>
              </a:spcAft>
              <a:buSzPts val="1100"/>
              <a:buNone/>
            </a:pPr>
            <a:endParaRPr sz="1800">
              <a:solidFill>
                <a:schemeClr val="dk1"/>
              </a:solidFill>
            </a:endParaRPr>
          </a:p>
          <a:p>
            <a:pPr marL="0" lvl="0" indent="0" algn="l" rtl="0">
              <a:spcBef>
                <a:spcPts val="0"/>
              </a:spcBef>
              <a:spcAft>
                <a:spcPts val="0"/>
              </a:spcAft>
              <a:buSzPts val="1100"/>
              <a:buNone/>
            </a:pPr>
            <a:r>
              <a:rPr lang="en-US" sz="1800" b="1">
                <a:solidFill>
                  <a:schemeClr val="dk1"/>
                </a:solidFill>
              </a:rPr>
              <a:t>None</a:t>
            </a:r>
            <a:endParaRPr sz="1800">
              <a:solidFill>
                <a:schemeClr val="dk1"/>
              </a:solidFill>
            </a:endParaRPr>
          </a:p>
          <a:p>
            <a:pPr marL="0" lvl="0" indent="0" algn="l" rtl="0">
              <a:spcBef>
                <a:spcPts val="0"/>
              </a:spcBef>
              <a:spcAft>
                <a:spcPts val="0"/>
              </a:spcAft>
              <a:buSzPts val="1100"/>
              <a:buNone/>
            </a:pPr>
            <a:r>
              <a:rPr lang="en-US" sz="1800">
                <a:solidFill>
                  <a:schemeClr val="dk1"/>
                </a:solidFill>
              </a:rPr>
              <a:t>Disable all networking, except loopback (127.0.0.1).</a:t>
            </a:r>
            <a:endParaRPr sz="1800">
              <a:solidFill>
                <a:schemeClr val="dk1"/>
              </a:solidFill>
            </a:endParaRPr>
          </a:p>
          <a:p>
            <a:pPr marL="0" lvl="0" indent="0" algn="l" rtl="0">
              <a:spcBef>
                <a:spcPts val="0"/>
              </a:spcBef>
              <a:spcAft>
                <a:spcPts val="0"/>
              </a:spcAft>
              <a:buSzPts val="1100"/>
              <a:buNone/>
            </a:pPr>
            <a:r>
              <a:rPr lang="en-US" sz="1800">
                <a:solidFill>
                  <a:schemeClr val="dk1"/>
                </a:solidFill>
              </a:rPr>
              <a:t>Usually used in conjunction with a custom network driver, or for some background tasks, like generate a report, or to integrate in CI/CD workflows.</a:t>
            </a:r>
            <a:endParaRPr sz="1800">
              <a:solidFill>
                <a:schemeClr val="dk1"/>
              </a:solidFill>
            </a:endParaRPr>
          </a:p>
          <a:p>
            <a:pPr marL="0" lvl="0" indent="0" algn="l" rtl="0">
              <a:spcBef>
                <a:spcPts val="0"/>
              </a:spcBef>
              <a:spcAft>
                <a:spcPts val="0"/>
              </a:spcAft>
              <a:buSzPts val="1100"/>
              <a:buNone/>
            </a:pPr>
            <a:endParaRPr sz="1800">
              <a:solidFill>
                <a:schemeClr val="dk1"/>
              </a:solidFill>
            </a:endParaRPr>
          </a:p>
          <a:p>
            <a:pPr marL="0" lvl="0" indent="0" algn="l" rtl="0">
              <a:spcBef>
                <a:spcPts val="0"/>
              </a:spcBef>
              <a:spcAft>
                <a:spcPts val="0"/>
              </a:spcAft>
              <a:buSzPts val="1100"/>
              <a:buNone/>
            </a:pPr>
            <a:endParaRPr sz="1800" b="1">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3"/>
          <p:cNvSpPr txBox="1"/>
          <p:nvPr/>
        </p:nvSpPr>
        <p:spPr>
          <a:xfrm>
            <a:off x="182875" y="183250"/>
            <a:ext cx="11704200" cy="63675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400" b="1" dirty="0"/>
              <a:t>Docker Networks - Drivers</a:t>
            </a:r>
            <a:endParaRPr sz="2400" strike="noStrike" dirty="0">
              <a:solidFill>
                <a:srgbClr val="000000"/>
              </a:solidFill>
            </a:endParaRPr>
          </a:p>
          <a:p>
            <a:pPr marL="0" marR="0" lvl="0" indent="0" algn="l" rtl="0">
              <a:spcBef>
                <a:spcPts val="0"/>
              </a:spcBef>
              <a:spcAft>
                <a:spcPts val="0"/>
              </a:spcAft>
              <a:buNone/>
            </a:pPr>
            <a:endParaRPr sz="1800" b="1" dirty="0"/>
          </a:p>
          <a:p>
            <a:pPr marL="0" lvl="0" indent="0" algn="l" rtl="0">
              <a:spcBef>
                <a:spcPts val="0"/>
              </a:spcBef>
              <a:spcAft>
                <a:spcPts val="0"/>
              </a:spcAft>
              <a:buSzPts val="1100"/>
              <a:buNone/>
            </a:pPr>
            <a:r>
              <a:rPr lang="en-US" sz="1800" b="1" dirty="0">
                <a:solidFill>
                  <a:schemeClr val="dk1"/>
                </a:solidFill>
              </a:rPr>
              <a:t>Overlay</a:t>
            </a:r>
            <a:endParaRPr sz="1800" dirty="0">
              <a:solidFill>
                <a:schemeClr val="dk1"/>
              </a:solidFill>
            </a:endParaRPr>
          </a:p>
          <a:p>
            <a:pPr marL="0" lvl="0" indent="0" algn="l" rtl="0">
              <a:spcBef>
                <a:spcPts val="0"/>
              </a:spcBef>
              <a:spcAft>
                <a:spcPts val="0"/>
              </a:spcAft>
              <a:buSzPts val="1100"/>
              <a:buNone/>
            </a:pPr>
            <a:r>
              <a:rPr lang="en-US" sz="1800" dirty="0">
                <a:solidFill>
                  <a:schemeClr val="dk1"/>
                </a:solidFill>
              </a:rPr>
              <a:t>Overlay networks connect multiple Docker daemons together and enable swarm services to communicate with each other.</a:t>
            </a:r>
            <a:endParaRPr sz="1800" dirty="0">
              <a:solidFill>
                <a:schemeClr val="dk1"/>
              </a:solidFill>
            </a:endParaRPr>
          </a:p>
          <a:p>
            <a:pPr marL="0" lvl="0" indent="0" algn="l" rtl="0">
              <a:spcBef>
                <a:spcPts val="0"/>
              </a:spcBef>
              <a:spcAft>
                <a:spcPts val="0"/>
              </a:spcAft>
              <a:buSzPts val="1100"/>
              <a:buNone/>
            </a:pPr>
            <a:r>
              <a:rPr lang="en-US" sz="1800" dirty="0">
                <a:solidFill>
                  <a:schemeClr val="dk1"/>
                </a:solidFill>
              </a:rPr>
              <a:t>We can also use overlay networks to facilitate communication between a swarm service and a standalone container, or between two standalone containers on different Docker daemons. This strategy removes the need to do OS-level routing between these containers.</a:t>
            </a:r>
            <a:endParaRPr sz="1800" dirty="0">
              <a:solidFill>
                <a:schemeClr val="dk1"/>
              </a:solidFill>
            </a:endParaRPr>
          </a:p>
          <a:p>
            <a:pPr marL="0" lvl="0" indent="0" algn="l" rtl="0">
              <a:spcBef>
                <a:spcPts val="0"/>
              </a:spcBef>
              <a:spcAft>
                <a:spcPts val="0"/>
              </a:spcAft>
              <a:buSzPts val="1100"/>
              <a:buNone/>
            </a:pPr>
            <a:endParaRPr sz="1800" dirty="0">
              <a:solidFill>
                <a:schemeClr val="dk1"/>
              </a:solidFill>
            </a:endParaRPr>
          </a:p>
          <a:p>
            <a:pPr marL="0" lvl="0" indent="0" algn="l" rtl="0">
              <a:spcBef>
                <a:spcPts val="0"/>
              </a:spcBef>
              <a:spcAft>
                <a:spcPts val="0"/>
              </a:spcAft>
              <a:buSzPts val="1100"/>
              <a:buNone/>
            </a:pPr>
            <a:endParaRPr sz="1800" dirty="0">
              <a:solidFill>
                <a:schemeClr val="dk1"/>
              </a:solidFill>
            </a:endParaRPr>
          </a:p>
          <a:p>
            <a:pPr marL="0" lvl="0" indent="0" algn="l" rtl="0">
              <a:spcBef>
                <a:spcPts val="0"/>
              </a:spcBef>
              <a:spcAft>
                <a:spcPts val="0"/>
              </a:spcAft>
              <a:buSzPts val="1100"/>
              <a:buNone/>
            </a:pPr>
            <a:endParaRPr sz="1800" dirty="0">
              <a:solidFill>
                <a:schemeClr val="dk1"/>
              </a:solidFill>
            </a:endParaRPr>
          </a:p>
          <a:p>
            <a:pPr marL="0" lvl="0" indent="0" algn="l" rtl="0">
              <a:spcBef>
                <a:spcPts val="0"/>
              </a:spcBef>
              <a:spcAft>
                <a:spcPts val="0"/>
              </a:spcAft>
              <a:buSzPts val="1100"/>
              <a:buNone/>
            </a:pPr>
            <a:endParaRPr sz="1800" dirty="0">
              <a:solidFill>
                <a:schemeClr val="dk1"/>
              </a:solidFill>
            </a:endParaRPr>
          </a:p>
          <a:p>
            <a:pPr marL="0" lvl="0" indent="0" algn="l" rtl="0">
              <a:spcBef>
                <a:spcPts val="0"/>
              </a:spcBef>
              <a:spcAft>
                <a:spcPts val="0"/>
              </a:spcAft>
              <a:buSzPts val="1100"/>
              <a:buNone/>
            </a:pPr>
            <a:endParaRPr sz="1800" dirty="0">
              <a:solidFill>
                <a:schemeClr val="dk1"/>
              </a:solidFill>
            </a:endParaRPr>
          </a:p>
          <a:p>
            <a:pPr marL="0" lvl="0" indent="0" algn="l" rtl="0">
              <a:spcBef>
                <a:spcPts val="0"/>
              </a:spcBef>
              <a:spcAft>
                <a:spcPts val="0"/>
              </a:spcAft>
              <a:buSzPts val="1100"/>
              <a:buNone/>
            </a:pPr>
            <a:endParaRPr sz="1800" dirty="0">
              <a:solidFill>
                <a:schemeClr val="dk1"/>
              </a:solidFill>
            </a:endParaRPr>
          </a:p>
          <a:p>
            <a:pPr marL="0" lvl="0" indent="0" algn="l" rtl="0">
              <a:spcBef>
                <a:spcPts val="0"/>
              </a:spcBef>
              <a:spcAft>
                <a:spcPts val="0"/>
              </a:spcAft>
              <a:buSzPts val="1100"/>
              <a:buNone/>
            </a:pPr>
            <a:endParaRPr sz="1800" dirty="0">
              <a:solidFill>
                <a:schemeClr val="dk1"/>
              </a:solidFill>
            </a:endParaRPr>
          </a:p>
          <a:p>
            <a:pPr marL="0" lvl="0" indent="0" algn="l" rtl="0">
              <a:spcBef>
                <a:spcPts val="0"/>
              </a:spcBef>
              <a:spcAft>
                <a:spcPts val="0"/>
              </a:spcAft>
              <a:buSzPts val="1100"/>
              <a:buNone/>
            </a:pPr>
            <a:endParaRPr sz="1800" dirty="0">
              <a:solidFill>
                <a:schemeClr val="dk1"/>
              </a:solidFill>
            </a:endParaRPr>
          </a:p>
          <a:p>
            <a:pPr marL="0" lvl="0" indent="0" algn="l" rtl="0">
              <a:spcBef>
                <a:spcPts val="0"/>
              </a:spcBef>
              <a:spcAft>
                <a:spcPts val="0"/>
              </a:spcAft>
              <a:buSzPts val="1100"/>
              <a:buNone/>
            </a:pPr>
            <a:endParaRPr sz="1800" dirty="0">
              <a:solidFill>
                <a:schemeClr val="dk1"/>
              </a:solidFill>
            </a:endParaRPr>
          </a:p>
          <a:p>
            <a:pPr marL="0" lvl="0" indent="0" algn="l" rtl="0">
              <a:spcBef>
                <a:spcPts val="0"/>
              </a:spcBef>
              <a:spcAft>
                <a:spcPts val="0"/>
              </a:spcAft>
              <a:buSzPts val="1100"/>
              <a:buNone/>
            </a:pPr>
            <a:endParaRPr sz="1800" dirty="0">
              <a:solidFill>
                <a:schemeClr val="dk1"/>
              </a:solidFill>
            </a:endParaRPr>
          </a:p>
          <a:p>
            <a:pPr marL="0" lvl="0" indent="0" algn="l" rtl="0">
              <a:spcBef>
                <a:spcPts val="0"/>
              </a:spcBef>
              <a:spcAft>
                <a:spcPts val="0"/>
              </a:spcAft>
              <a:buSzPts val="1100"/>
              <a:buNone/>
            </a:pPr>
            <a:endParaRPr sz="1800" u="sng" dirty="0">
              <a:solidFill>
                <a:schemeClr val="dk1"/>
              </a:solidFill>
            </a:endParaRPr>
          </a:p>
          <a:p>
            <a:pPr marL="0" lvl="0" indent="0" algn="l" rtl="0">
              <a:spcBef>
                <a:spcPts val="0"/>
              </a:spcBef>
              <a:spcAft>
                <a:spcPts val="0"/>
              </a:spcAft>
              <a:buSzPts val="1100"/>
              <a:buNone/>
            </a:pPr>
            <a:r>
              <a:rPr lang="en-US" sz="1800" u="sng" dirty="0">
                <a:solidFill>
                  <a:schemeClr val="dk1"/>
                </a:solidFill>
              </a:rPr>
              <a:t>Network plugins</a:t>
            </a:r>
            <a:r>
              <a:rPr lang="en-US" sz="1800" dirty="0">
                <a:solidFill>
                  <a:schemeClr val="dk1"/>
                </a:solidFill>
              </a:rPr>
              <a:t>: You can install and use third-party network plugins with Docker. These plugins are available from Docker Hub or from third-party vendors. See the vendor’s documentation for installing and using a given network plugin.</a:t>
            </a:r>
            <a:endParaRPr sz="1800" b="1" dirty="0">
              <a:solidFill>
                <a:schemeClr val="dk1"/>
              </a:solidFill>
            </a:endParaRPr>
          </a:p>
        </p:txBody>
      </p:sp>
      <p:pic>
        <p:nvPicPr>
          <p:cNvPr id="213" name="Google Shape;213;p43"/>
          <p:cNvPicPr preferRelativeResize="0"/>
          <p:nvPr/>
        </p:nvPicPr>
        <p:blipFill>
          <a:blip r:embed="rId3">
            <a:alphaModFix/>
          </a:blip>
          <a:stretch>
            <a:fillRect/>
          </a:stretch>
        </p:blipFill>
        <p:spPr>
          <a:xfrm>
            <a:off x="3444275" y="2487477"/>
            <a:ext cx="5303450" cy="257271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4"/>
          <p:cNvSpPr txBox="1"/>
          <p:nvPr/>
        </p:nvSpPr>
        <p:spPr>
          <a:xfrm>
            <a:off x="182875" y="183250"/>
            <a:ext cx="11493900" cy="6405300"/>
          </a:xfrm>
          <a:prstGeom prst="rect">
            <a:avLst/>
          </a:prstGeom>
          <a:noFill/>
          <a:ln>
            <a:noFill/>
          </a:ln>
        </p:spPr>
        <p:txBody>
          <a:bodyPr spcFirstLastPara="1" wrap="square" lIns="90000" tIns="45000" rIns="90000" bIns="45000" anchor="t" anchorCtr="0">
            <a:noAutofit/>
          </a:bodyPr>
          <a:lstStyle/>
          <a:p>
            <a:pPr marL="0" lvl="0" indent="0" algn="l" rtl="0">
              <a:spcBef>
                <a:spcPts val="0"/>
              </a:spcBef>
              <a:spcAft>
                <a:spcPts val="0"/>
              </a:spcAft>
              <a:buClr>
                <a:schemeClr val="dk1"/>
              </a:buClr>
              <a:buFont typeface="Arial"/>
              <a:buNone/>
            </a:pPr>
            <a:r>
              <a:rPr lang="en-US" sz="2400" b="1">
                <a:solidFill>
                  <a:schemeClr val="dk1"/>
                </a:solidFill>
              </a:rPr>
              <a:t>Docker Networks - User-defined Networks</a:t>
            </a:r>
            <a:endParaRPr sz="2400">
              <a:solidFill>
                <a:schemeClr val="dk1"/>
              </a:solidFill>
            </a:endParaRPr>
          </a:p>
          <a:p>
            <a:pPr marL="0" marR="0" lvl="0" indent="0" algn="l" rtl="0">
              <a:spcBef>
                <a:spcPts val="0"/>
              </a:spcBef>
              <a:spcAft>
                <a:spcPts val="0"/>
              </a:spcAft>
              <a:buNone/>
            </a:pPr>
            <a:endParaRPr sz="1800" b="1"/>
          </a:p>
          <a:p>
            <a:pPr marL="0" marR="0" lvl="0" indent="0" algn="l" rtl="0">
              <a:spcBef>
                <a:spcPts val="0"/>
              </a:spcBef>
              <a:spcAft>
                <a:spcPts val="0"/>
              </a:spcAft>
              <a:buNone/>
            </a:pPr>
            <a:r>
              <a:rPr lang="en-US" sz="1800" b="1"/>
              <a:t>Creating a User-defined Network</a:t>
            </a:r>
            <a:endParaRPr sz="1800" b="1"/>
          </a:p>
          <a:p>
            <a:pPr marL="0" marR="0" lvl="0" indent="0" algn="l" rtl="0">
              <a:spcBef>
                <a:spcPts val="0"/>
              </a:spcBef>
              <a:spcAft>
                <a:spcPts val="0"/>
              </a:spcAft>
              <a:buNone/>
            </a:pPr>
            <a:r>
              <a:rPr lang="en-US" i="1"/>
              <a:t>$ docker network create --driver bridge --subnet 172.49.0.0/16 frontend</a:t>
            </a:r>
            <a:endParaRPr i="1"/>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a:t>As bridge is the default driver, the option is not needed in the command.</a:t>
            </a:r>
            <a:endParaRPr sz="1800"/>
          </a:p>
          <a:p>
            <a:pPr marL="0" marR="0" lvl="0" indent="0" algn="l" rtl="0">
              <a:spcBef>
                <a:spcPts val="0"/>
              </a:spcBef>
              <a:spcAft>
                <a:spcPts val="0"/>
              </a:spcAft>
              <a:buNone/>
            </a:pPr>
            <a:r>
              <a:rPr lang="en-US" sz="1800"/>
              <a:t>The subnet is automatically configured, so it’s not mandatory as well.</a:t>
            </a:r>
            <a:endParaRPr sz="1800"/>
          </a:p>
          <a:p>
            <a:pPr marL="0" marR="0" lvl="0" indent="0" algn="l" rtl="0">
              <a:spcBef>
                <a:spcPts val="0"/>
              </a:spcBef>
              <a:spcAft>
                <a:spcPts val="0"/>
              </a:spcAft>
              <a:buNone/>
            </a:pPr>
            <a:r>
              <a:rPr lang="en-US" sz="1800"/>
              <a:t>So the command could just be only:</a:t>
            </a:r>
            <a:endParaRPr sz="1800"/>
          </a:p>
          <a:p>
            <a:pPr marL="0" lvl="0" indent="0" algn="l" rtl="0">
              <a:spcBef>
                <a:spcPts val="0"/>
              </a:spcBef>
              <a:spcAft>
                <a:spcPts val="0"/>
              </a:spcAft>
              <a:buClr>
                <a:schemeClr val="dk1"/>
              </a:buClr>
              <a:buFont typeface="Arial"/>
              <a:buNone/>
            </a:pPr>
            <a:r>
              <a:rPr lang="en-US" i="1">
                <a:solidFill>
                  <a:schemeClr val="dk1"/>
                </a:solidFill>
              </a:rPr>
              <a:t>$ docker network create frontend</a:t>
            </a:r>
            <a:endParaRPr>
              <a:solidFill>
                <a:schemeClr val="dk1"/>
              </a:solidFill>
            </a:endParaRPr>
          </a:p>
          <a:p>
            <a:pPr marL="0" lvl="0" indent="0" algn="l" rtl="0">
              <a:spcBef>
                <a:spcPts val="0"/>
              </a:spcBef>
              <a:spcAft>
                <a:spcPts val="0"/>
              </a:spcAft>
              <a:buNone/>
            </a:pPr>
            <a:endParaRPr sz="1800" b="1">
              <a:solidFill>
                <a:schemeClr val="dk1"/>
              </a:solidFill>
            </a:endParaRPr>
          </a:p>
          <a:p>
            <a:pPr marL="0" lvl="0" indent="0" algn="l" rtl="0">
              <a:spcBef>
                <a:spcPts val="0"/>
              </a:spcBef>
              <a:spcAft>
                <a:spcPts val="0"/>
              </a:spcAft>
              <a:buClr>
                <a:schemeClr val="dk1"/>
              </a:buClr>
              <a:buSzPts val="1100"/>
              <a:buFont typeface="Arial"/>
              <a:buNone/>
            </a:pPr>
            <a:r>
              <a:rPr lang="en-US" sz="1800" b="1">
                <a:solidFill>
                  <a:schemeClr val="dk1"/>
                </a:solidFill>
              </a:rPr>
              <a:t>Starting a container on a specific network</a:t>
            </a:r>
            <a:endParaRPr sz="1800" b="1">
              <a:solidFill>
                <a:schemeClr val="dk1"/>
              </a:solidFill>
            </a:endParaRPr>
          </a:p>
          <a:p>
            <a:pPr marL="0" lvl="0" indent="0" algn="l" rtl="0">
              <a:spcBef>
                <a:spcPts val="0"/>
              </a:spcBef>
              <a:spcAft>
                <a:spcPts val="0"/>
              </a:spcAft>
              <a:buNone/>
            </a:pPr>
            <a:r>
              <a:rPr lang="en-US" sz="1800">
                <a:solidFill>
                  <a:schemeClr val="dk1"/>
                </a:solidFill>
              </a:rPr>
              <a:t>When containers are created, can be associated with the networks, using the --network flag in the run command.</a:t>
            </a:r>
            <a:endParaRPr sz="1800">
              <a:solidFill>
                <a:schemeClr val="dk1"/>
              </a:solidFill>
            </a:endParaRPr>
          </a:p>
          <a:p>
            <a:pPr marL="0" lvl="0" indent="0" algn="l" rtl="0">
              <a:spcBef>
                <a:spcPts val="0"/>
              </a:spcBef>
              <a:spcAft>
                <a:spcPts val="0"/>
              </a:spcAft>
              <a:buNone/>
            </a:pPr>
            <a:r>
              <a:rPr lang="en-US" i="1">
                <a:solidFill>
                  <a:schemeClr val="dk1"/>
                </a:solidFill>
              </a:rPr>
              <a:t>$ docker run -tdi --name my-nginx --network frontend nginx bash</a:t>
            </a:r>
            <a:endParaRPr i="1">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b="1">
                <a:solidFill>
                  <a:schemeClr val="dk1"/>
                </a:solidFill>
              </a:rPr>
              <a:t>Assign a network to a running container</a:t>
            </a:r>
            <a:endParaRPr sz="1800" b="1">
              <a:solidFill>
                <a:schemeClr val="dk1"/>
              </a:solidFill>
            </a:endParaRPr>
          </a:p>
          <a:p>
            <a:pPr marL="0" lvl="0" indent="0" algn="l" rtl="0">
              <a:spcBef>
                <a:spcPts val="0"/>
              </a:spcBef>
              <a:spcAft>
                <a:spcPts val="0"/>
              </a:spcAft>
              <a:buNone/>
            </a:pPr>
            <a:r>
              <a:rPr lang="en-US" i="1">
                <a:solidFill>
                  <a:schemeClr val="dk1"/>
                </a:solidFill>
              </a:rPr>
              <a:t>$ docker network connect frontend my-nginx</a:t>
            </a:r>
            <a:endParaRPr i="1">
              <a:solidFill>
                <a:schemeClr val="dk1"/>
              </a:solidFill>
            </a:endParaRPr>
          </a:p>
          <a:p>
            <a:pPr marL="0" lvl="0" indent="0" algn="l" rtl="0">
              <a:spcBef>
                <a:spcPts val="0"/>
              </a:spcBef>
              <a:spcAft>
                <a:spcPts val="0"/>
              </a:spcAft>
              <a:buNone/>
            </a:pPr>
            <a:endParaRPr sz="1800" i="1">
              <a:solidFill>
                <a:schemeClr val="dk1"/>
              </a:solidFill>
            </a:endParaRPr>
          </a:p>
          <a:p>
            <a:pPr marL="0" lvl="0" indent="0" algn="l" rtl="0">
              <a:spcBef>
                <a:spcPts val="0"/>
              </a:spcBef>
              <a:spcAft>
                <a:spcPts val="0"/>
              </a:spcAft>
              <a:buClr>
                <a:schemeClr val="dk1"/>
              </a:buClr>
              <a:buFont typeface="Arial"/>
              <a:buNone/>
            </a:pPr>
            <a:r>
              <a:rPr lang="en-US" sz="1800" b="1">
                <a:solidFill>
                  <a:schemeClr val="dk1"/>
                </a:solidFill>
              </a:rPr>
              <a:t>Removing a User-defined Network</a:t>
            </a:r>
            <a:endParaRPr sz="1800" b="1">
              <a:solidFill>
                <a:schemeClr val="dk1"/>
              </a:solidFill>
            </a:endParaRPr>
          </a:p>
          <a:p>
            <a:pPr marL="0" lvl="0" indent="0" algn="l" rtl="0">
              <a:spcBef>
                <a:spcPts val="0"/>
              </a:spcBef>
              <a:spcAft>
                <a:spcPts val="0"/>
              </a:spcAft>
              <a:buNone/>
            </a:pPr>
            <a:r>
              <a:rPr lang="en-US" i="1">
                <a:solidFill>
                  <a:schemeClr val="dk1"/>
                </a:solidFill>
              </a:rPr>
              <a:t>$ docker network rm frontend</a:t>
            </a:r>
            <a:endParaRPr i="1">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b="1">
                <a:solidFill>
                  <a:schemeClr val="dk1"/>
                </a:solidFill>
              </a:rPr>
              <a:t>Inspect a Network</a:t>
            </a:r>
            <a:endParaRPr sz="1800" b="1">
              <a:solidFill>
                <a:schemeClr val="dk1"/>
              </a:solidFill>
            </a:endParaRPr>
          </a:p>
          <a:p>
            <a:pPr marL="0" lvl="0" indent="0" algn="l" rtl="0">
              <a:spcBef>
                <a:spcPts val="0"/>
              </a:spcBef>
              <a:spcAft>
                <a:spcPts val="0"/>
              </a:spcAft>
              <a:buNone/>
            </a:pPr>
            <a:r>
              <a:rPr lang="en-US" i="1">
                <a:solidFill>
                  <a:schemeClr val="dk1"/>
                </a:solidFill>
              </a:rPr>
              <a:t>$ docker network inspect frontend</a:t>
            </a:r>
            <a:endParaRPr sz="18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5"/>
          <p:cNvSpPr txBox="1"/>
          <p:nvPr/>
        </p:nvSpPr>
        <p:spPr>
          <a:xfrm>
            <a:off x="182880" y="183240"/>
            <a:ext cx="11704320" cy="612648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400" b="1">
                <a:solidFill>
                  <a:schemeClr val="dk1"/>
                </a:solidFill>
              </a:rPr>
              <a:t>Persistent </a:t>
            </a:r>
            <a:r>
              <a:rPr lang="en-US" sz="2400" b="1"/>
              <a:t>Data</a:t>
            </a:r>
            <a:endParaRPr sz="2400" strike="noStrike">
              <a:solidFill>
                <a:srgbClr val="000000"/>
              </a:solidFill>
            </a:endParaRPr>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a:t>By default, Docker containers do not store persistent data.</a:t>
            </a:r>
            <a:endParaRPr sz="1800"/>
          </a:p>
          <a:p>
            <a:pPr marL="0" marR="0" lvl="0" indent="0" algn="l" rtl="0">
              <a:spcBef>
                <a:spcPts val="0"/>
              </a:spcBef>
              <a:spcAft>
                <a:spcPts val="0"/>
              </a:spcAft>
              <a:buNone/>
            </a:pPr>
            <a:r>
              <a:rPr lang="en-US" sz="1800"/>
              <a:t>Any data written to a container's writable layer will no longer be available once the container stops running. Also, getting data written to a container back out of it for another process can be difficult. To solve the issue of persisting data from a container, Docker has two options.</a:t>
            </a:r>
            <a:endParaRPr sz="1800"/>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b="1"/>
              <a:t>Bind mounts</a:t>
            </a:r>
            <a:endParaRPr sz="1800"/>
          </a:p>
          <a:p>
            <a:pPr marL="0" marR="0" lvl="0" indent="0" algn="l" rtl="0">
              <a:spcBef>
                <a:spcPts val="0"/>
              </a:spcBef>
              <a:spcAft>
                <a:spcPts val="0"/>
              </a:spcAft>
              <a:buNone/>
            </a:pPr>
            <a:r>
              <a:rPr lang="en-US" sz="1800"/>
              <a:t>A bind mount is a file or folder stored anywhere on the Docker Host filesystem, mounted into a running container.</a:t>
            </a:r>
            <a:endParaRPr sz="1800"/>
          </a:p>
          <a:p>
            <a:pPr marL="0" marR="0" lvl="0" indent="0" algn="l" rtl="0">
              <a:spcBef>
                <a:spcPts val="0"/>
              </a:spcBef>
              <a:spcAft>
                <a:spcPts val="0"/>
              </a:spcAft>
              <a:buNone/>
            </a:pPr>
            <a:r>
              <a:rPr lang="en-US" sz="1800"/>
              <a:t>As the file or folder can exist anywhere on the host filesystem, processes outside of Docker can also modify it. A disadvantage is that it prevents an easy way of integrate with other processes, like backups, as it can be very disorganized, spread among the Host filesystem.</a:t>
            </a:r>
            <a:endParaRPr sz="1800"/>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b="1"/>
              <a:t>Volumes</a:t>
            </a:r>
            <a:endParaRPr sz="1800"/>
          </a:p>
          <a:p>
            <a:pPr marL="0" marR="0" lvl="0" indent="0" algn="l" rtl="0">
              <a:spcBef>
                <a:spcPts val="0"/>
              </a:spcBef>
              <a:spcAft>
                <a:spcPts val="0"/>
              </a:spcAft>
              <a:buNone/>
            </a:pPr>
            <a:r>
              <a:rPr lang="en-US" sz="1800"/>
              <a:t>Volumes are the preferred way to store persistent data Docker containers create or use. The Docker Host filesystem also stores volumes, similar to bind mounts. However, Docker completely manages them and stores them under a Docker internal directory (/var/lib/docker/volumes, in case of Linux).</a:t>
            </a:r>
            <a:endParaRPr sz="18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6"/>
          <p:cNvSpPr txBox="1"/>
          <p:nvPr/>
        </p:nvSpPr>
        <p:spPr>
          <a:xfrm>
            <a:off x="182880" y="183240"/>
            <a:ext cx="11704200" cy="61266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400" b="1">
                <a:solidFill>
                  <a:schemeClr val="dk1"/>
                </a:solidFill>
              </a:rPr>
              <a:t>Persistent </a:t>
            </a:r>
            <a:r>
              <a:rPr lang="en-US" sz="2400" b="1"/>
              <a:t>Data</a:t>
            </a:r>
            <a:endParaRPr sz="2400" strike="noStrike">
              <a:solidFill>
                <a:srgbClr val="000000"/>
              </a:solidFill>
            </a:endParaRPr>
          </a:p>
          <a:p>
            <a:pPr marL="0" marR="0" lvl="0" indent="0" algn="l" rtl="0">
              <a:spcBef>
                <a:spcPts val="0"/>
              </a:spcBef>
              <a:spcAft>
                <a:spcPts val="0"/>
              </a:spcAft>
              <a:buNone/>
            </a:pPr>
            <a:endParaRPr sz="1800"/>
          </a:p>
          <a:p>
            <a:pPr marL="0" lvl="0" indent="0" algn="l" rtl="0">
              <a:spcBef>
                <a:spcPts val="0"/>
              </a:spcBef>
              <a:spcAft>
                <a:spcPts val="0"/>
              </a:spcAft>
              <a:buClr>
                <a:schemeClr val="dk1"/>
              </a:buClr>
              <a:buFont typeface="Arial"/>
              <a:buNone/>
            </a:pPr>
            <a:r>
              <a:rPr lang="en-US" sz="1800">
                <a:solidFill>
                  <a:schemeClr val="dk1"/>
                </a:solidFill>
              </a:rPr>
              <a:t>Both provide several useful features for persistent or shared data:</a:t>
            </a: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Can be shared and reused among containers.</a:t>
            </a: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Changes will not be included when and image is updated.</a:t>
            </a: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Persist even if the container itself is deleted.</a:t>
            </a: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Allows for troubleshooting (ex: view logs or edit configuration files which prevent service from starting)</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Font typeface="Arial"/>
              <a:buNone/>
            </a:pPr>
            <a:r>
              <a:rPr lang="en-US" sz="1800">
                <a:solidFill>
                  <a:schemeClr val="dk1"/>
                </a:solidFill>
              </a:rPr>
              <a:t>Docker never automatically deletes volumes when you remove a container, nor will it “garbage collect” volumes that are no longer referenced by a container.</a:t>
            </a:r>
            <a:endParaRPr sz="1800">
              <a:solidFill>
                <a:schemeClr val="dk1"/>
              </a:solidFill>
            </a:endParaRPr>
          </a:p>
          <a:p>
            <a:pPr marL="0" marR="0" lvl="0" indent="0" algn="l" rtl="0">
              <a:spcBef>
                <a:spcPts val="0"/>
              </a:spcBef>
              <a:spcAft>
                <a:spcPts val="0"/>
              </a:spcAft>
              <a:buNone/>
            </a:pP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7"/>
          <p:cNvSpPr txBox="1"/>
          <p:nvPr/>
        </p:nvSpPr>
        <p:spPr>
          <a:xfrm>
            <a:off x="182875" y="183251"/>
            <a:ext cx="11704200" cy="64680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1600" b="1" dirty="0"/>
              <a:t>Persistent Data</a:t>
            </a:r>
            <a:endParaRPr sz="1600" strike="noStrike" dirty="0">
              <a:solidFill>
                <a:srgbClr val="000000"/>
              </a:solidFill>
            </a:endParaRPr>
          </a:p>
          <a:p>
            <a:pPr marL="0" marR="0" lvl="0" indent="0" algn="l" rtl="0">
              <a:spcBef>
                <a:spcPts val="0"/>
              </a:spcBef>
              <a:spcAft>
                <a:spcPts val="0"/>
              </a:spcAft>
              <a:buNone/>
            </a:pPr>
            <a:endParaRPr sz="1600" dirty="0"/>
          </a:p>
          <a:p>
            <a:pPr marL="0" marR="0" lvl="0" indent="0" algn="l" rtl="0">
              <a:spcBef>
                <a:spcPts val="0"/>
              </a:spcBef>
              <a:spcAft>
                <a:spcPts val="0"/>
              </a:spcAft>
              <a:buNone/>
            </a:pPr>
            <a:r>
              <a:rPr lang="en-US" sz="1600" b="1" dirty="0"/>
              <a:t>Listing volumes</a:t>
            </a:r>
            <a:endParaRPr sz="1600" b="1" dirty="0"/>
          </a:p>
          <a:p>
            <a:pPr marL="0" marR="0" lvl="0" indent="0" algn="l" rtl="0">
              <a:spcBef>
                <a:spcPts val="0"/>
              </a:spcBef>
              <a:spcAft>
                <a:spcPts val="0"/>
              </a:spcAft>
              <a:buNone/>
            </a:pPr>
            <a:r>
              <a:rPr lang="en-US" sz="1600" i="1" dirty="0"/>
              <a:t>$ docker volume ls</a:t>
            </a:r>
            <a:endParaRPr sz="1600" i="1" dirty="0"/>
          </a:p>
          <a:p>
            <a:pPr marL="0" marR="0" lvl="0" indent="0" algn="l" rtl="0">
              <a:spcBef>
                <a:spcPts val="0"/>
              </a:spcBef>
              <a:spcAft>
                <a:spcPts val="0"/>
              </a:spcAft>
              <a:buNone/>
            </a:pPr>
            <a:endParaRPr sz="1600" dirty="0"/>
          </a:p>
          <a:p>
            <a:pPr marL="0" marR="0" lvl="0" indent="0" algn="l" rtl="0">
              <a:spcBef>
                <a:spcPts val="0"/>
              </a:spcBef>
              <a:spcAft>
                <a:spcPts val="0"/>
              </a:spcAft>
              <a:buNone/>
            </a:pPr>
            <a:r>
              <a:rPr lang="en-US" sz="1600" b="1" dirty="0"/>
              <a:t>Creating volumes</a:t>
            </a:r>
            <a:endParaRPr sz="1600" b="1" dirty="0"/>
          </a:p>
          <a:p>
            <a:pPr marL="0" marR="0" lvl="0" indent="0" algn="l" rtl="0">
              <a:spcBef>
                <a:spcPts val="0"/>
              </a:spcBef>
              <a:spcAft>
                <a:spcPts val="0"/>
              </a:spcAft>
              <a:buNone/>
            </a:pPr>
            <a:r>
              <a:rPr lang="en-US" sz="1600" i="1" dirty="0"/>
              <a:t>$ docker volume create nginx-conf</a:t>
            </a:r>
            <a:endParaRPr sz="1600" i="1" dirty="0"/>
          </a:p>
          <a:p>
            <a:pPr marL="0" marR="0" lvl="0" indent="0" algn="l" rtl="0">
              <a:spcBef>
                <a:spcPts val="0"/>
              </a:spcBef>
              <a:spcAft>
                <a:spcPts val="0"/>
              </a:spcAft>
              <a:buNone/>
            </a:pPr>
            <a:endParaRPr sz="1600" dirty="0"/>
          </a:p>
          <a:p>
            <a:pPr marL="0" marR="0" lvl="0" indent="0" algn="l" rtl="0">
              <a:spcBef>
                <a:spcPts val="0"/>
              </a:spcBef>
              <a:spcAft>
                <a:spcPts val="0"/>
              </a:spcAft>
              <a:buNone/>
            </a:pPr>
            <a:r>
              <a:rPr lang="en-US" sz="1600" b="1" dirty="0"/>
              <a:t>Assign to containers</a:t>
            </a:r>
            <a:endParaRPr sz="1600" b="1" dirty="0"/>
          </a:p>
          <a:p>
            <a:pPr marL="0" marR="0" lvl="0" indent="0" algn="l" rtl="0">
              <a:spcBef>
                <a:spcPts val="0"/>
              </a:spcBef>
              <a:spcAft>
                <a:spcPts val="0"/>
              </a:spcAft>
              <a:buNone/>
            </a:pPr>
            <a:r>
              <a:rPr lang="en-US" sz="1600" dirty="0"/>
              <a:t>This option is only available during container creation, using -v or --mount flags:</a:t>
            </a:r>
            <a:br>
              <a:rPr lang="en-US" sz="1600" dirty="0"/>
            </a:br>
            <a:r>
              <a:rPr lang="en-US" sz="1600" i="1" dirty="0"/>
              <a:t>$ docker run -</a:t>
            </a:r>
            <a:r>
              <a:rPr lang="en-US" sz="1600" i="1" dirty="0" err="1"/>
              <a:t>tdi</a:t>
            </a:r>
            <a:r>
              <a:rPr lang="en-US" sz="1600" i="1" dirty="0"/>
              <a:t> --name my-nginx -v nginx-conf:/</a:t>
            </a:r>
            <a:r>
              <a:rPr lang="en-US" sz="1600" i="1" dirty="0" err="1"/>
              <a:t>etc</a:t>
            </a:r>
            <a:r>
              <a:rPr lang="en-US" sz="1600" i="1" dirty="0"/>
              <a:t>/nginx/</a:t>
            </a:r>
            <a:r>
              <a:rPr lang="en-US" sz="1600" i="1" dirty="0" err="1"/>
              <a:t>conf.d</a:t>
            </a:r>
            <a:r>
              <a:rPr lang="en-US" sz="1600" i="1" dirty="0"/>
              <a:t> -p 80:80 nginx</a:t>
            </a:r>
            <a:endParaRPr sz="1600" i="1" dirty="0"/>
          </a:p>
          <a:p>
            <a:pPr marL="0" marR="0" lvl="0" indent="0" algn="l" rtl="0">
              <a:spcBef>
                <a:spcPts val="0"/>
              </a:spcBef>
              <a:spcAft>
                <a:spcPts val="0"/>
              </a:spcAft>
              <a:buNone/>
            </a:pPr>
            <a:r>
              <a:rPr lang="en-US" sz="1600" i="1" dirty="0">
                <a:solidFill>
                  <a:schemeClr val="dk1"/>
                </a:solidFill>
              </a:rPr>
              <a:t>$ docker run -</a:t>
            </a:r>
            <a:r>
              <a:rPr lang="en-US" sz="1600" i="1" dirty="0" err="1">
                <a:solidFill>
                  <a:schemeClr val="dk1"/>
                </a:solidFill>
              </a:rPr>
              <a:t>tdi</a:t>
            </a:r>
            <a:r>
              <a:rPr lang="en-US" sz="1600" i="1" dirty="0">
                <a:solidFill>
                  <a:schemeClr val="dk1"/>
                </a:solidFill>
              </a:rPr>
              <a:t> --name my-nginx </a:t>
            </a:r>
            <a:r>
              <a:rPr lang="en-US" sz="1600" i="1" dirty="0"/>
              <a:t>--mount type=</a:t>
            </a:r>
            <a:r>
              <a:rPr lang="en-US" sz="1600" i="1" dirty="0" err="1"/>
              <a:t>volume,source</a:t>
            </a:r>
            <a:r>
              <a:rPr lang="en-US" sz="1600" i="1" dirty="0"/>
              <a:t>=nginx-</a:t>
            </a:r>
            <a:r>
              <a:rPr lang="en-US" sz="1600" i="1" dirty="0" err="1"/>
              <a:t>conf,target</a:t>
            </a:r>
            <a:r>
              <a:rPr lang="en-US" sz="1600" i="1" dirty="0"/>
              <a:t>=/</a:t>
            </a:r>
            <a:r>
              <a:rPr lang="en-US" sz="1600" i="1" dirty="0" err="1">
                <a:solidFill>
                  <a:schemeClr val="dk1"/>
                </a:solidFill>
              </a:rPr>
              <a:t>etc</a:t>
            </a:r>
            <a:r>
              <a:rPr lang="en-US" sz="1600" i="1" dirty="0">
                <a:solidFill>
                  <a:schemeClr val="dk1"/>
                </a:solidFill>
              </a:rPr>
              <a:t>/nginx/</a:t>
            </a:r>
            <a:r>
              <a:rPr lang="en-US" sz="1600" i="1" dirty="0" err="1">
                <a:solidFill>
                  <a:schemeClr val="dk1"/>
                </a:solidFill>
              </a:rPr>
              <a:t>conf.d</a:t>
            </a:r>
            <a:r>
              <a:rPr lang="en-US" sz="1600" i="1" dirty="0">
                <a:solidFill>
                  <a:schemeClr val="dk1"/>
                </a:solidFill>
              </a:rPr>
              <a:t> -p 80:80 nginx</a:t>
            </a:r>
            <a:endParaRPr sz="1600" i="1" dirty="0"/>
          </a:p>
          <a:p>
            <a:pPr marL="0" marR="0" lvl="0" indent="0" algn="l" rtl="0">
              <a:spcBef>
                <a:spcPts val="0"/>
              </a:spcBef>
              <a:spcAft>
                <a:spcPts val="0"/>
              </a:spcAft>
              <a:buNone/>
            </a:pPr>
            <a:endParaRPr sz="1600" dirty="0"/>
          </a:p>
          <a:p>
            <a:pPr marL="0" marR="0" lvl="0" indent="0" algn="l" rtl="0">
              <a:spcBef>
                <a:spcPts val="0"/>
              </a:spcBef>
              <a:spcAft>
                <a:spcPts val="0"/>
              </a:spcAft>
              <a:buNone/>
            </a:pPr>
            <a:r>
              <a:rPr lang="en-US" sz="1600" dirty="0"/>
              <a:t>Bind mounts can also be assigned to containers during creation, using the same -v or --mount flags:</a:t>
            </a:r>
            <a:endParaRPr sz="1600" dirty="0"/>
          </a:p>
          <a:p>
            <a:pPr marL="0" lvl="0" indent="0" algn="l" rtl="0">
              <a:spcBef>
                <a:spcPts val="0"/>
              </a:spcBef>
              <a:spcAft>
                <a:spcPts val="0"/>
              </a:spcAft>
              <a:buNone/>
            </a:pPr>
            <a:r>
              <a:rPr lang="en-US" sz="1600" i="1" dirty="0">
                <a:solidFill>
                  <a:schemeClr val="dk1"/>
                </a:solidFill>
              </a:rPr>
              <a:t>$ docker run -</a:t>
            </a:r>
            <a:r>
              <a:rPr lang="en-US" sz="1600" i="1" dirty="0" err="1">
                <a:solidFill>
                  <a:schemeClr val="dk1"/>
                </a:solidFill>
              </a:rPr>
              <a:t>tdi</a:t>
            </a:r>
            <a:r>
              <a:rPr lang="en-US" sz="1600" i="1" dirty="0">
                <a:solidFill>
                  <a:schemeClr val="dk1"/>
                </a:solidFill>
              </a:rPr>
              <a:t> --name my-nginx -v /home/user/docker-data/nginx-conf:/</a:t>
            </a:r>
            <a:r>
              <a:rPr lang="en-US" sz="1600" i="1" dirty="0" err="1">
                <a:solidFill>
                  <a:schemeClr val="dk1"/>
                </a:solidFill>
              </a:rPr>
              <a:t>etc</a:t>
            </a:r>
            <a:r>
              <a:rPr lang="en-US" sz="1600" i="1" dirty="0">
                <a:solidFill>
                  <a:schemeClr val="dk1"/>
                </a:solidFill>
              </a:rPr>
              <a:t>/nginx/</a:t>
            </a:r>
            <a:r>
              <a:rPr lang="en-US" sz="1600" i="1" dirty="0" err="1">
                <a:solidFill>
                  <a:schemeClr val="dk1"/>
                </a:solidFill>
              </a:rPr>
              <a:t>conf.d</a:t>
            </a:r>
            <a:r>
              <a:rPr lang="en-US" sz="1600" i="1" dirty="0">
                <a:solidFill>
                  <a:schemeClr val="dk1"/>
                </a:solidFill>
              </a:rPr>
              <a:t> -p 80:80 nginx</a:t>
            </a:r>
            <a:endParaRPr sz="1600" i="1" dirty="0">
              <a:solidFill>
                <a:schemeClr val="dk1"/>
              </a:solidFill>
            </a:endParaRPr>
          </a:p>
          <a:p>
            <a:pPr marL="0" lvl="0" indent="0" algn="l" rtl="0">
              <a:spcBef>
                <a:spcPts val="0"/>
              </a:spcBef>
              <a:spcAft>
                <a:spcPts val="0"/>
              </a:spcAft>
              <a:buNone/>
            </a:pPr>
            <a:r>
              <a:rPr lang="en-US" sz="1600" i="1" dirty="0">
                <a:solidFill>
                  <a:schemeClr val="dk1"/>
                </a:solidFill>
              </a:rPr>
              <a:t>$ docker run -</a:t>
            </a:r>
            <a:r>
              <a:rPr lang="en-US" sz="1600" i="1" dirty="0" err="1">
                <a:solidFill>
                  <a:schemeClr val="dk1"/>
                </a:solidFill>
              </a:rPr>
              <a:t>tdi</a:t>
            </a:r>
            <a:r>
              <a:rPr lang="en-US" sz="1600" i="1" dirty="0">
                <a:solidFill>
                  <a:schemeClr val="dk1"/>
                </a:solidFill>
              </a:rPr>
              <a:t> --name my-nginx --mount type=</a:t>
            </a:r>
            <a:r>
              <a:rPr lang="en-US" sz="1600" i="1" dirty="0" err="1">
                <a:solidFill>
                  <a:schemeClr val="dk1"/>
                </a:solidFill>
              </a:rPr>
              <a:t>bind,source</a:t>
            </a:r>
            <a:r>
              <a:rPr lang="en-US" sz="1600" i="1" dirty="0">
                <a:solidFill>
                  <a:schemeClr val="dk1"/>
                </a:solidFill>
              </a:rPr>
              <a:t>=/home/user/docker-data/</a:t>
            </a:r>
            <a:r>
              <a:rPr lang="en-US" sz="1600" i="1" dirty="0" err="1">
                <a:solidFill>
                  <a:schemeClr val="dk1"/>
                </a:solidFill>
              </a:rPr>
              <a:t>nginx-conf:,target</a:t>
            </a:r>
            <a:r>
              <a:rPr lang="en-US" sz="1600" i="1" dirty="0">
                <a:solidFill>
                  <a:schemeClr val="dk1"/>
                </a:solidFill>
              </a:rPr>
              <a:t>=/</a:t>
            </a:r>
            <a:r>
              <a:rPr lang="en-US" sz="1600" i="1" dirty="0" err="1">
                <a:solidFill>
                  <a:schemeClr val="dk1"/>
                </a:solidFill>
              </a:rPr>
              <a:t>etc</a:t>
            </a:r>
            <a:r>
              <a:rPr lang="en-US" sz="1600" i="1" dirty="0">
                <a:solidFill>
                  <a:schemeClr val="dk1"/>
                </a:solidFill>
              </a:rPr>
              <a:t>/nginx/</a:t>
            </a:r>
            <a:r>
              <a:rPr lang="en-US" sz="1600" i="1" dirty="0" err="1">
                <a:solidFill>
                  <a:schemeClr val="dk1"/>
                </a:solidFill>
              </a:rPr>
              <a:t>conf.d</a:t>
            </a:r>
            <a:r>
              <a:rPr lang="en-US" sz="1600" i="1" dirty="0">
                <a:solidFill>
                  <a:schemeClr val="dk1"/>
                </a:solidFill>
              </a:rPr>
              <a:t> -p 80:80 nginx</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en-US" sz="1600" b="1" dirty="0">
                <a:solidFill>
                  <a:schemeClr val="dk1"/>
                </a:solidFill>
              </a:rPr>
              <a:t>-v or --mount?</a:t>
            </a:r>
            <a:endParaRPr sz="1600" b="1" dirty="0">
              <a:solidFill>
                <a:schemeClr val="dk1"/>
              </a:solidFill>
            </a:endParaRPr>
          </a:p>
          <a:p>
            <a:pPr marL="0" lvl="0" indent="0" algn="l" rtl="0">
              <a:spcBef>
                <a:spcPts val="0"/>
              </a:spcBef>
              <a:spcAft>
                <a:spcPts val="0"/>
              </a:spcAft>
              <a:buNone/>
            </a:pPr>
            <a:r>
              <a:rPr lang="en-US" sz="1600" dirty="0">
                <a:solidFill>
                  <a:schemeClr val="dk1"/>
                </a:solidFill>
              </a:rPr>
              <a:t>Using -v or --mount is a personal choice option, none is deprecated. The --mount flag is more explicit and easier to read and required for specific volume drivers, but using -v for local volumes is easier to manage.</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en-US" sz="1600" b="1" dirty="0">
                <a:solidFill>
                  <a:schemeClr val="dk1"/>
                </a:solidFill>
              </a:rPr>
              <a:t>Third Party Drivers</a:t>
            </a:r>
            <a:endParaRPr sz="1600" b="1" dirty="0">
              <a:solidFill>
                <a:schemeClr val="dk1"/>
              </a:solidFill>
            </a:endParaRPr>
          </a:p>
          <a:p>
            <a:pPr marL="0" lvl="0" indent="0" algn="l" rtl="0">
              <a:spcBef>
                <a:spcPts val="0"/>
              </a:spcBef>
              <a:spcAft>
                <a:spcPts val="0"/>
              </a:spcAft>
              <a:buClr>
                <a:schemeClr val="dk1"/>
              </a:buClr>
              <a:buFont typeface="Arial"/>
              <a:buNone/>
            </a:pPr>
            <a:r>
              <a:rPr lang="en-US" sz="1600" dirty="0">
                <a:solidFill>
                  <a:schemeClr val="dk1"/>
                </a:solidFill>
              </a:rPr>
              <a:t>There are many external drivers which can be integrated with Binds/Volumes, such as AWS S3, </a:t>
            </a:r>
            <a:r>
              <a:rPr lang="en-US" sz="1600" dirty="0" err="1">
                <a:solidFill>
                  <a:schemeClr val="dk1"/>
                </a:solidFill>
              </a:rPr>
              <a:t>GlusterFS</a:t>
            </a:r>
            <a:r>
              <a:rPr lang="en-US" sz="1600" dirty="0">
                <a:solidFill>
                  <a:schemeClr val="dk1"/>
                </a:solidFill>
              </a:rPr>
              <a:t>, </a:t>
            </a:r>
            <a:r>
              <a:rPr lang="en-US" sz="1600" dirty="0" err="1">
                <a:solidFill>
                  <a:schemeClr val="dk1"/>
                </a:solidFill>
              </a:rPr>
              <a:t>DigitalOcean</a:t>
            </a:r>
            <a:r>
              <a:rPr lang="en-US" sz="1600" dirty="0">
                <a:solidFill>
                  <a:schemeClr val="dk1"/>
                </a:solidFill>
              </a:rPr>
              <a:t> Block Storage, among many others. Research Volume Plugins.</a:t>
            </a:r>
            <a:endParaRPr sz="1600" dirty="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8"/>
          <p:cNvSpPr txBox="1"/>
          <p:nvPr/>
        </p:nvSpPr>
        <p:spPr>
          <a:xfrm>
            <a:off x="182880" y="183240"/>
            <a:ext cx="11704320" cy="612648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400" b="1"/>
              <a:t>Docker Logs</a:t>
            </a:r>
            <a:endParaRPr sz="2400" strike="noStrike">
              <a:solidFill>
                <a:srgbClr val="000000"/>
              </a:solidFill>
            </a:endParaRPr>
          </a:p>
          <a:p>
            <a:pPr marL="0" marR="0" lvl="0" indent="0" algn="l" rtl="0">
              <a:spcBef>
                <a:spcPts val="0"/>
              </a:spcBef>
              <a:spcAft>
                <a:spcPts val="0"/>
              </a:spcAft>
              <a:buNone/>
            </a:pPr>
            <a:endParaRPr sz="1800" b="1"/>
          </a:p>
          <a:p>
            <a:pPr marL="0" lvl="0" indent="0" algn="l" rtl="0">
              <a:spcBef>
                <a:spcPts val="0"/>
              </a:spcBef>
              <a:spcAft>
                <a:spcPts val="0"/>
              </a:spcAft>
              <a:buNone/>
            </a:pPr>
            <a:r>
              <a:rPr lang="en-US" sz="1800"/>
              <a:t>Docker incorporates a basic logging system.</a:t>
            </a:r>
            <a:endParaRPr sz="1800"/>
          </a:p>
          <a:p>
            <a:pPr marL="0" lvl="0" indent="0" algn="l" rtl="0">
              <a:spcBef>
                <a:spcPts val="0"/>
              </a:spcBef>
              <a:spcAft>
                <a:spcPts val="0"/>
              </a:spcAft>
              <a:buNone/>
            </a:pPr>
            <a:r>
              <a:rPr lang="en-US" sz="1800"/>
              <a:t>If app is running as a true microservice, in foreground, logs will be available in a JSON file, on Docker file structure, in:</a:t>
            </a:r>
            <a:endParaRPr sz="1800"/>
          </a:p>
          <a:p>
            <a:pPr marL="0" lvl="0" indent="0" algn="l" rtl="0">
              <a:spcBef>
                <a:spcPts val="0"/>
              </a:spcBef>
              <a:spcAft>
                <a:spcPts val="0"/>
              </a:spcAft>
              <a:buClr>
                <a:schemeClr val="dk1"/>
              </a:buClr>
              <a:buSzPts val="1100"/>
              <a:buFont typeface="Arial"/>
              <a:buNone/>
            </a:pPr>
            <a:r>
              <a:rPr lang="en-US" i="1"/>
              <a:t>/var/lib/docker/containers/&lt;container id&gt;/&lt;container id&gt;-json.log</a:t>
            </a:r>
            <a:endParaRPr i="1"/>
          </a:p>
          <a:p>
            <a:pPr marL="0" lvl="0" indent="0" algn="l" rtl="0">
              <a:spcBef>
                <a:spcPts val="0"/>
              </a:spcBef>
              <a:spcAft>
                <a:spcPts val="0"/>
              </a:spcAft>
              <a:buNone/>
            </a:pPr>
            <a:endParaRPr sz="1800"/>
          </a:p>
          <a:p>
            <a:pPr marL="0" lvl="0" indent="0" algn="l" rtl="0">
              <a:spcBef>
                <a:spcPts val="0"/>
              </a:spcBef>
              <a:spcAft>
                <a:spcPts val="0"/>
              </a:spcAft>
              <a:buNone/>
            </a:pPr>
            <a:r>
              <a:rPr lang="en-US" sz="1800">
                <a:solidFill>
                  <a:schemeClr val="dk1"/>
                </a:solidFill>
              </a:rPr>
              <a:t>which can be seen using the command, which shows all logs for the container, since it was created:</a:t>
            </a:r>
            <a:endParaRPr sz="1800">
              <a:solidFill>
                <a:schemeClr val="dk1"/>
              </a:solidFill>
            </a:endParaRPr>
          </a:p>
          <a:p>
            <a:pPr marL="0" lvl="0" indent="0" algn="l" rtl="0">
              <a:spcBef>
                <a:spcPts val="0"/>
              </a:spcBef>
              <a:spcAft>
                <a:spcPts val="0"/>
              </a:spcAft>
              <a:buNone/>
            </a:pPr>
            <a:r>
              <a:rPr lang="en-US" i="1">
                <a:solidFill>
                  <a:schemeClr val="dk1"/>
                </a:solidFill>
              </a:rPr>
              <a:t>$ docker logs nginx</a:t>
            </a:r>
            <a:endParaRPr i="1">
              <a:solidFill>
                <a:schemeClr val="dk1"/>
              </a:solidFill>
            </a:endParaRPr>
          </a:p>
          <a:p>
            <a:pPr marL="0" lvl="0" indent="0" algn="l" rtl="0">
              <a:spcBef>
                <a:spcPts val="0"/>
              </a:spcBef>
              <a:spcAft>
                <a:spcPts val="0"/>
              </a:spcAft>
              <a:buNone/>
            </a:pPr>
            <a:endParaRPr sz="1800" i="1">
              <a:solidFill>
                <a:schemeClr val="dk1"/>
              </a:solidFill>
            </a:endParaRPr>
          </a:p>
          <a:p>
            <a:pPr marL="0" lvl="0" indent="0" algn="l" rtl="0">
              <a:spcBef>
                <a:spcPts val="0"/>
              </a:spcBef>
              <a:spcAft>
                <a:spcPts val="0"/>
              </a:spcAft>
              <a:buNone/>
            </a:pPr>
            <a:r>
              <a:rPr lang="en-US" sz="1800">
                <a:solidFill>
                  <a:schemeClr val="dk1"/>
                </a:solidFill>
              </a:rPr>
              <a:t>or can be seen only </a:t>
            </a:r>
            <a:r>
              <a:rPr lang="en-US" sz="1800" u="sng">
                <a:solidFill>
                  <a:schemeClr val="dk1"/>
                </a:solidFill>
              </a:rPr>
              <a:t>the last 100 lines</a:t>
            </a:r>
            <a:r>
              <a:rPr lang="en-US" sz="1800">
                <a:solidFill>
                  <a:schemeClr val="dk1"/>
                </a:solidFill>
              </a:rPr>
              <a:t> using the command:</a:t>
            </a:r>
            <a:endParaRPr sz="1800">
              <a:solidFill>
                <a:schemeClr val="dk1"/>
              </a:solidFill>
            </a:endParaRPr>
          </a:p>
          <a:p>
            <a:pPr marL="0" lvl="0" indent="0" algn="l" rtl="0">
              <a:spcBef>
                <a:spcPts val="0"/>
              </a:spcBef>
              <a:spcAft>
                <a:spcPts val="0"/>
              </a:spcAft>
              <a:buNone/>
            </a:pPr>
            <a:r>
              <a:rPr lang="en-US" i="1">
                <a:solidFill>
                  <a:schemeClr val="dk1"/>
                </a:solidFill>
              </a:rPr>
              <a:t>$ docker logs nginx --tail=100</a:t>
            </a:r>
            <a:endParaRPr i="1">
              <a:solidFill>
                <a:schemeClr val="dk1"/>
              </a:solidFill>
            </a:endParaRPr>
          </a:p>
          <a:p>
            <a:pPr marL="0" lvl="0" indent="0" algn="l" rtl="0">
              <a:spcBef>
                <a:spcPts val="0"/>
              </a:spcBef>
              <a:spcAft>
                <a:spcPts val="0"/>
              </a:spcAft>
              <a:buClr>
                <a:schemeClr val="dk1"/>
              </a:buClr>
              <a:buSzPts val="1100"/>
              <a:buFont typeface="Arial"/>
              <a:buNone/>
            </a:pPr>
            <a:endParaRPr sz="1800" i="1">
              <a:solidFill>
                <a:schemeClr val="dk1"/>
              </a:solidFill>
            </a:endParaRPr>
          </a:p>
          <a:p>
            <a:pPr marL="0" lvl="0" indent="0" algn="l" rtl="0">
              <a:spcBef>
                <a:spcPts val="0"/>
              </a:spcBef>
              <a:spcAft>
                <a:spcPts val="0"/>
              </a:spcAft>
              <a:buNone/>
            </a:pPr>
            <a:r>
              <a:rPr lang="en-US" sz="1800"/>
              <a:t>or even can be seen </a:t>
            </a:r>
            <a:r>
              <a:rPr lang="en-US" sz="1800" u="sng"/>
              <a:t>live</a:t>
            </a:r>
            <a:r>
              <a:rPr lang="en-US" sz="1800"/>
              <a:t> using the command:</a:t>
            </a:r>
            <a:endParaRPr sz="1800"/>
          </a:p>
          <a:p>
            <a:pPr marL="0" lvl="0" indent="0" algn="l" rtl="0">
              <a:spcBef>
                <a:spcPts val="0"/>
              </a:spcBef>
              <a:spcAft>
                <a:spcPts val="0"/>
              </a:spcAft>
              <a:buNone/>
            </a:pPr>
            <a:r>
              <a:rPr lang="en-US" i="1"/>
              <a:t>$ docker logs nginx -f</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All options can combined, as this example shows:</a:t>
            </a:r>
            <a:endParaRPr sz="1800"/>
          </a:p>
          <a:p>
            <a:pPr marL="0" lvl="0" indent="0" algn="l" rtl="0">
              <a:spcBef>
                <a:spcPts val="0"/>
              </a:spcBef>
              <a:spcAft>
                <a:spcPts val="0"/>
              </a:spcAft>
              <a:buClr>
                <a:schemeClr val="dk1"/>
              </a:buClr>
              <a:buSzPts val="1100"/>
              <a:buFont typeface="Arial"/>
              <a:buNone/>
            </a:pPr>
            <a:r>
              <a:rPr lang="en-US" i="1">
                <a:solidFill>
                  <a:schemeClr val="dk1"/>
                </a:solidFill>
              </a:rPr>
              <a:t>$ docker logs nginx --tail=100 -f</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9"/>
          <p:cNvSpPr txBox="1"/>
          <p:nvPr/>
        </p:nvSpPr>
        <p:spPr>
          <a:xfrm>
            <a:off x="182875" y="183251"/>
            <a:ext cx="11704200" cy="65562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400" b="1"/>
              <a:t>Docker Logs</a:t>
            </a:r>
            <a:endParaRPr sz="2400" strike="noStrike">
              <a:solidFill>
                <a:srgbClr val="000000"/>
              </a:solidFill>
            </a:endParaRPr>
          </a:p>
          <a:p>
            <a:pPr marL="0" marR="0" lvl="0" indent="0" algn="l" rtl="0">
              <a:spcBef>
                <a:spcPts val="0"/>
              </a:spcBef>
              <a:spcAft>
                <a:spcPts val="0"/>
              </a:spcAft>
              <a:buNone/>
            </a:pPr>
            <a:endParaRPr sz="1800" b="1"/>
          </a:p>
          <a:p>
            <a:pPr marL="0" lvl="0" indent="0" algn="l" rtl="0">
              <a:spcBef>
                <a:spcPts val="0"/>
              </a:spcBef>
              <a:spcAft>
                <a:spcPts val="0"/>
              </a:spcAft>
              <a:buClr>
                <a:schemeClr val="dk1"/>
              </a:buClr>
              <a:buSzPts val="1100"/>
              <a:buFont typeface="Arial"/>
              <a:buNone/>
            </a:pPr>
            <a:r>
              <a:rPr lang="en-US" sz="1800" b="1">
                <a:solidFill>
                  <a:schemeClr val="dk1"/>
                </a:solidFill>
              </a:rPr>
              <a:t>Logging Drivers</a:t>
            </a:r>
            <a:endParaRPr sz="1800" b="1">
              <a:solidFill>
                <a:schemeClr val="dk1"/>
              </a:solidFill>
            </a:endParaRPr>
          </a:p>
          <a:p>
            <a:pPr marL="0" lvl="0" indent="0" algn="l" rtl="0">
              <a:spcBef>
                <a:spcPts val="0"/>
              </a:spcBef>
              <a:spcAft>
                <a:spcPts val="0"/>
              </a:spcAft>
              <a:buNone/>
            </a:pPr>
            <a:r>
              <a:rPr lang="en-US" sz="1800">
                <a:solidFill>
                  <a:schemeClr val="dk1"/>
                </a:solidFill>
              </a:rPr>
              <a:t>As usual, Docker allows third-party drivers to redirect logs to external logging management systems.</a:t>
            </a:r>
            <a:endParaRPr sz="1800">
              <a:solidFill>
                <a:schemeClr val="dk1"/>
              </a:solidFill>
            </a:endParaRPr>
          </a:p>
          <a:p>
            <a:pPr marL="0" lvl="0" indent="0" algn="l" rtl="0">
              <a:spcBef>
                <a:spcPts val="0"/>
              </a:spcBef>
              <a:spcAft>
                <a:spcPts val="0"/>
              </a:spcAft>
              <a:buNone/>
            </a:pPr>
            <a:r>
              <a:rPr lang="en-US" sz="1800">
                <a:solidFill>
                  <a:schemeClr val="dk1"/>
                </a:solidFill>
              </a:rPr>
              <a:t>Logging drivers can be configured for all containers, using the Docker Host configuration:</a:t>
            </a:r>
            <a:endParaRPr sz="1800">
              <a:solidFill>
                <a:schemeClr val="dk1"/>
              </a:solidFill>
            </a:endParaRPr>
          </a:p>
          <a:p>
            <a:pPr marL="0" lvl="0" indent="0" algn="l" rtl="0">
              <a:spcBef>
                <a:spcPts val="0"/>
              </a:spcBef>
              <a:spcAft>
                <a:spcPts val="0"/>
              </a:spcAft>
              <a:buNone/>
            </a:pPr>
            <a:r>
              <a:rPr lang="en-US" i="1">
                <a:solidFill>
                  <a:schemeClr val="dk1"/>
                </a:solidFill>
              </a:rPr>
              <a:t>{ "log-driver": "syslog" } - (in /etc/docker/daemon.json)</a:t>
            </a:r>
            <a:endParaRPr i="1">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or for a specific container:</a:t>
            </a:r>
            <a:endParaRPr sz="1800">
              <a:solidFill>
                <a:schemeClr val="dk1"/>
              </a:solidFill>
            </a:endParaRPr>
          </a:p>
          <a:p>
            <a:pPr marL="0" lvl="0" indent="0" algn="l" rtl="0">
              <a:spcBef>
                <a:spcPts val="0"/>
              </a:spcBef>
              <a:spcAft>
                <a:spcPts val="0"/>
              </a:spcAft>
              <a:buNone/>
            </a:pPr>
            <a:r>
              <a:rPr lang="en-US" i="1">
                <a:solidFill>
                  <a:schemeClr val="dk1"/>
                </a:solidFill>
              </a:rPr>
              <a:t>$ docker run -it --log-driver none alpine ash</a:t>
            </a:r>
            <a:endParaRPr i="1">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Common third-party logging drivers:</a:t>
            </a:r>
            <a:endParaRPr sz="1800">
              <a:solidFill>
                <a:schemeClr val="dk1"/>
              </a:solidFill>
            </a:endParaRPr>
          </a:p>
          <a:p>
            <a:pPr marL="0" lvl="0" indent="0" algn="l" rtl="0">
              <a:spcBef>
                <a:spcPts val="0"/>
              </a:spcBef>
              <a:spcAft>
                <a:spcPts val="0"/>
              </a:spcAft>
              <a:buNone/>
            </a:pPr>
            <a:r>
              <a:rPr lang="en-US" sz="1800" u="sng">
                <a:solidFill>
                  <a:schemeClr val="dk1"/>
                </a:solidFill>
              </a:rPr>
              <a:t>none</a:t>
            </a:r>
            <a:r>
              <a:rPr lang="en-US" sz="1800">
                <a:solidFill>
                  <a:schemeClr val="dk1"/>
                </a:solidFill>
              </a:rPr>
              <a:t>	No logs are available for the container and docker logs does not return any output.</a:t>
            </a:r>
            <a:endParaRPr sz="1800">
              <a:solidFill>
                <a:schemeClr val="dk1"/>
              </a:solidFill>
            </a:endParaRPr>
          </a:p>
          <a:p>
            <a:pPr marL="0" lvl="0" indent="0" algn="l" rtl="0">
              <a:spcBef>
                <a:spcPts val="0"/>
              </a:spcBef>
              <a:spcAft>
                <a:spcPts val="0"/>
              </a:spcAft>
              <a:buNone/>
            </a:pPr>
            <a:r>
              <a:rPr lang="en-US" sz="1800" u="sng">
                <a:solidFill>
                  <a:schemeClr val="dk1"/>
                </a:solidFill>
              </a:rPr>
              <a:t>json-file</a:t>
            </a:r>
            <a:r>
              <a:rPr lang="en-US" sz="1800">
                <a:solidFill>
                  <a:schemeClr val="dk1"/>
                </a:solidFill>
              </a:rPr>
              <a:t>	The logs are formatted as JSON. The default logging driver for Docker. All logs are lost when container is removed.</a:t>
            </a:r>
            <a:endParaRPr sz="1800">
              <a:solidFill>
                <a:schemeClr val="dk1"/>
              </a:solidFill>
            </a:endParaRPr>
          </a:p>
          <a:p>
            <a:pPr marL="0" lvl="0" indent="0" algn="l" rtl="0">
              <a:spcBef>
                <a:spcPts val="0"/>
              </a:spcBef>
              <a:spcAft>
                <a:spcPts val="0"/>
              </a:spcAft>
              <a:buNone/>
            </a:pPr>
            <a:r>
              <a:rPr lang="en-US" sz="1800" u="sng">
                <a:solidFill>
                  <a:schemeClr val="dk1"/>
                </a:solidFill>
              </a:rPr>
              <a:t>local</a:t>
            </a:r>
            <a:r>
              <a:rPr lang="en-US" sz="1800">
                <a:solidFill>
                  <a:schemeClr val="dk1"/>
                </a:solidFill>
              </a:rPr>
              <a:t>	Writes logs messages to local filesystem in binary files using Protobuf.</a:t>
            </a:r>
            <a:endParaRPr sz="1800">
              <a:solidFill>
                <a:schemeClr val="dk1"/>
              </a:solidFill>
            </a:endParaRPr>
          </a:p>
          <a:p>
            <a:pPr marL="0" lvl="0" indent="0" algn="l" rtl="0">
              <a:spcBef>
                <a:spcPts val="0"/>
              </a:spcBef>
              <a:spcAft>
                <a:spcPts val="0"/>
              </a:spcAft>
              <a:buNone/>
            </a:pPr>
            <a:r>
              <a:rPr lang="en-US" sz="1800" u="sng">
                <a:solidFill>
                  <a:schemeClr val="dk1"/>
                </a:solidFill>
              </a:rPr>
              <a:t>syslog</a:t>
            </a:r>
            <a:r>
              <a:rPr lang="en-US" sz="1800">
                <a:solidFill>
                  <a:schemeClr val="dk1"/>
                </a:solidFill>
              </a:rPr>
              <a:t>	Writes logging messages to the syslog facility.</a:t>
            </a:r>
            <a:endParaRPr sz="1800">
              <a:solidFill>
                <a:schemeClr val="dk1"/>
              </a:solidFill>
            </a:endParaRPr>
          </a:p>
          <a:p>
            <a:pPr marL="0" lvl="0" indent="0" algn="l" rtl="0">
              <a:spcBef>
                <a:spcPts val="0"/>
              </a:spcBef>
              <a:spcAft>
                <a:spcPts val="0"/>
              </a:spcAft>
              <a:buNone/>
            </a:pPr>
            <a:r>
              <a:rPr lang="en-US" sz="1800" u="sng">
                <a:solidFill>
                  <a:schemeClr val="dk1"/>
                </a:solidFill>
              </a:rPr>
              <a:t>journald</a:t>
            </a:r>
            <a:r>
              <a:rPr lang="en-US" sz="1800">
                <a:solidFill>
                  <a:schemeClr val="dk1"/>
                </a:solidFill>
              </a:rPr>
              <a:t>	Writes log messages to journald.</a:t>
            </a:r>
            <a:endParaRPr sz="1800">
              <a:solidFill>
                <a:schemeClr val="dk1"/>
              </a:solidFill>
            </a:endParaRPr>
          </a:p>
          <a:p>
            <a:pPr marL="0" lvl="0" indent="0" algn="l" rtl="0">
              <a:spcBef>
                <a:spcPts val="0"/>
              </a:spcBef>
              <a:spcAft>
                <a:spcPts val="0"/>
              </a:spcAft>
              <a:buNone/>
            </a:pPr>
            <a:r>
              <a:rPr lang="en-US" sz="1800" u="sng">
                <a:solidFill>
                  <a:schemeClr val="dk1"/>
                </a:solidFill>
              </a:rPr>
              <a:t>gelf</a:t>
            </a:r>
            <a:r>
              <a:rPr lang="en-US" sz="1800">
                <a:solidFill>
                  <a:schemeClr val="dk1"/>
                </a:solidFill>
              </a:rPr>
              <a:t>		Writes log messages to a Graylog Extended Log Format (GELF) endpoint such as Graylog or Logstash.</a:t>
            </a:r>
            <a:endParaRPr sz="1800">
              <a:solidFill>
                <a:schemeClr val="dk1"/>
              </a:solidFill>
            </a:endParaRPr>
          </a:p>
          <a:p>
            <a:pPr marL="0" lvl="0" indent="0" algn="l" rtl="0">
              <a:spcBef>
                <a:spcPts val="0"/>
              </a:spcBef>
              <a:spcAft>
                <a:spcPts val="0"/>
              </a:spcAft>
              <a:buNone/>
            </a:pPr>
            <a:r>
              <a:rPr lang="en-US" sz="1800" u="sng">
                <a:solidFill>
                  <a:schemeClr val="dk1"/>
                </a:solidFill>
              </a:rPr>
              <a:t>fluentd</a:t>
            </a:r>
            <a:r>
              <a:rPr lang="en-US" sz="1800">
                <a:solidFill>
                  <a:schemeClr val="dk1"/>
                </a:solidFill>
              </a:rPr>
              <a:t>	Writes log messages to fluentd (forward input).</a:t>
            </a:r>
            <a:endParaRPr sz="1800">
              <a:solidFill>
                <a:schemeClr val="dk1"/>
              </a:solidFill>
            </a:endParaRPr>
          </a:p>
          <a:p>
            <a:pPr marL="0" lvl="0" indent="0" algn="l" rtl="0">
              <a:spcBef>
                <a:spcPts val="0"/>
              </a:spcBef>
              <a:spcAft>
                <a:spcPts val="0"/>
              </a:spcAft>
              <a:buNone/>
            </a:pPr>
            <a:r>
              <a:rPr lang="en-US" sz="1800" u="sng">
                <a:solidFill>
                  <a:schemeClr val="dk1"/>
                </a:solidFill>
              </a:rPr>
              <a:t>awslogs</a:t>
            </a:r>
            <a:r>
              <a:rPr lang="en-US" sz="1800">
                <a:solidFill>
                  <a:schemeClr val="dk1"/>
                </a:solidFill>
              </a:rPr>
              <a:t>	Writes log messages to Amazon CloudWatch Logs.</a:t>
            </a:r>
            <a:endParaRPr sz="1800">
              <a:solidFill>
                <a:schemeClr val="dk1"/>
              </a:solidFill>
            </a:endParaRPr>
          </a:p>
          <a:p>
            <a:pPr marL="0" lvl="0" indent="0" algn="l" rtl="0">
              <a:spcBef>
                <a:spcPts val="0"/>
              </a:spcBef>
              <a:spcAft>
                <a:spcPts val="0"/>
              </a:spcAft>
              <a:buNone/>
            </a:pPr>
            <a:r>
              <a:rPr lang="en-US" sz="1800" u="sng">
                <a:solidFill>
                  <a:schemeClr val="dk1"/>
                </a:solidFill>
              </a:rPr>
              <a:t>splunk</a:t>
            </a:r>
            <a:r>
              <a:rPr lang="en-US" sz="1800">
                <a:solidFill>
                  <a:schemeClr val="dk1"/>
                </a:solidFill>
              </a:rPr>
              <a:t>	Writes log messages to splunk using the HTTP Event Collector.</a:t>
            </a:r>
            <a:endParaRPr sz="1800">
              <a:solidFill>
                <a:schemeClr val="dk1"/>
              </a:solidFill>
            </a:endParaRPr>
          </a:p>
          <a:p>
            <a:pPr marL="0" lvl="0" indent="0" algn="l" rtl="0">
              <a:spcBef>
                <a:spcPts val="0"/>
              </a:spcBef>
              <a:spcAft>
                <a:spcPts val="0"/>
              </a:spcAft>
              <a:buNone/>
            </a:pPr>
            <a:r>
              <a:rPr lang="en-US" sz="1800" u="sng">
                <a:solidFill>
                  <a:schemeClr val="dk1"/>
                </a:solidFill>
              </a:rPr>
              <a:t>etwlogs</a:t>
            </a:r>
            <a:r>
              <a:rPr lang="en-US" sz="1800">
                <a:solidFill>
                  <a:schemeClr val="dk1"/>
                </a:solidFill>
              </a:rPr>
              <a:t>	Writes log messages as Event Tracing for Windows (ETW) events. (Windows only)</a:t>
            </a:r>
            <a:endParaRPr sz="1800">
              <a:solidFill>
                <a:schemeClr val="dk1"/>
              </a:solidFill>
            </a:endParaRPr>
          </a:p>
          <a:p>
            <a:pPr marL="0" lvl="0" indent="0" algn="l" rtl="0">
              <a:spcBef>
                <a:spcPts val="0"/>
              </a:spcBef>
              <a:spcAft>
                <a:spcPts val="0"/>
              </a:spcAft>
              <a:buNone/>
            </a:pPr>
            <a:r>
              <a:rPr lang="en-US" sz="1800" u="sng">
                <a:solidFill>
                  <a:schemeClr val="dk1"/>
                </a:solidFill>
              </a:rPr>
              <a:t>gcplogs</a:t>
            </a:r>
            <a:r>
              <a:rPr lang="en-US" sz="1800">
                <a:solidFill>
                  <a:schemeClr val="dk1"/>
                </a:solidFill>
              </a:rPr>
              <a:t>	Writes log messages to Google Cloud Platform (GCP) Logging.</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FE69-6276-0AB1-FD85-01AB7752887A}"/>
              </a:ext>
            </a:extLst>
          </p:cNvPr>
          <p:cNvSpPr>
            <a:spLocks noGrp="1"/>
          </p:cNvSpPr>
          <p:nvPr>
            <p:ph type="title"/>
          </p:nvPr>
        </p:nvSpPr>
        <p:spPr/>
        <p:txBody>
          <a:bodyPr/>
          <a:lstStyle/>
          <a:p>
            <a:r>
              <a:rPr lang="en-US" sz="4400" b="1" strike="noStrike" dirty="0">
                <a:solidFill>
                  <a:srgbClr val="000000"/>
                </a:solidFill>
                <a:latin typeface="Verdana"/>
                <a:ea typeface="Verdana"/>
                <a:cs typeface="Verdana"/>
                <a:sym typeface="Verdana"/>
              </a:rPr>
              <a:t>What is Docker Engine?</a:t>
            </a:r>
            <a:br>
              <a:rPr lang="en-US" sz="4400" b="1" strike="noStrike" dirty="0">
                <a:solidFill>
                  <a:srgbClr val="000000"/>
                </a:solidFill>
                <a:latin typeface="Verdana"/>
                <a:ea typeface="Verdana"/>
                <a:cs typeface="Verdana"/>
                <a:sym typeface="Verdana"/>
              </a:rPr>
            </a:br>
            <a:endParaRPr lang="en-US" dirty="0"/>
          </a:p>
        </p:txBody>
      </p:sp>
      <p:sp>
        <p:nvSpPr>
          <p:cNvPr id="3" name="Content Placeholder 2">
            <a:extLst>
              <a:ext uri="{FF2B5EF4-FFF2-40B4-BE49-F238E27FC236}">
                <a16:creationId xmlns:a16="http://schemas.microsoft.com/office/drawing/2014/main" id="{3512E287-0B3D-923C-FAEF-B36BD7D6FDC5}"/>
              </a:ext>
            </a:extLst>
          </p:cNvPr>
          <p:cNvSpPr>
            <a:spLocks noGrp="1"/>
          </p:cNvSpPr>
          <p:nvPr>
            <p:ph idx="1"/>
          </p:nvPr>
        </p:nvSpPr>
        <p:spPr>
          <a:xfrm>
            <a:off x="838200" y="1825625"/>
            <a:ext cx="4940030" cy="4351338"/>
          </a:xfrm>
        </p:spPr>
        <p:txBody>
          <a:bodyPr>
            <a:normAutofit fontScale="85000" lnSpcReduction="10000"/>
          </a:bodyPr>
          <a:lstStyle/>
          <a:p>
            <a:pPr marL="0" marR="0" lvl="0" indent="0" algn="l" rtl="0">
              <a:spcBef>
                <a:spcPts val="0"/>
              </a:spcBef>
              <a:buSzPct val="25000"/>
              <a:buNone/>
            </a:pPr>
            <a:r>
              <a:rPr lang="en-US" sz="1800" b="0" strike="noStrike" dirty="0">
                <a:solidFill>
                  <a:srgbClr val="000000"/>
                </a:solidFill>
                <a:latin typeface="Verdana"/>
                <a:ea typeface="Verdana"/>
                <a:cs typeface="Verdana"/>
                <a:sym typeface="Verdana"/>
              </a:rPr>
              <a:t>Docker Engine is a client-server application with these major components:</a:t>
            </a:r>
          </a:p>
          <a:p>
            <a:pPr marL="432000" marR="0" lvl="1" indent="-216099" algn="l" rtl="0">
              <a:spcBef>
                <a:spcPts val="0"/>
              </a:spcBef>
              <a:buClr>
                <a:srgbClr val="000000"/>
              </a:buClr>
              <a:buSzPct val="45000"/>
              <a:buFont typeface="Noto Sans Symbols"/>
              <a:buChar char="●"/>
            </a:pPr>
            <a:r>
              <a:rPr lang="en-US" sz="1800" b="0" i="0" u="none" strike="noStrike" cap="none" dirty="0">
                <a:solidFill>
                  <a:srgbClr val="000000"/>
                </a:solidFill>
                <a:latin typeface="Verdana"/>
                <a:ea typeface="Verdana"/>
                <a:cs typeface="Verdana"/>
                <a:sym typeface="Verdana"/>
              </a:rPr>
              <a:t>A server (daemon process).</a:t>
            </a:r>
          </a:p>
          <a:p>
            <a:pPr marL="432000" marR="0" lvl="1" indent="-216099" algn="l" rtl="0">
              <a:spcBef>
                <a:spcPts val="0"/>
              </a:spcBef>
              <a:buClr>
                <a:srgbClr val="000000"/>
              </a:buClr>
              <a:buSzPct val="45000"/>
              <a:buFont typeface="Noto Sans Symbols"/>
              <a:buChar char="●"/>
            </a:pPr>
            <a:r>
              <a:rPr lang="en-US" sz="1800" b="0" i="0" u="none" strike="noStrike" cap="none" dirty="0">
                <a:solidFill>
                  <a:srgbClr val="000000"/>
                </a:solidFill>
                <a:latin typeface="Verdana"/>
                <a:ea typeface="Verdana"/>
                <a:cs typeface="Verdana"/>
                <a:sym typeface="Verdana"/>
              </a:rPr>
              <a:t>A REST API which specifies interfaces that programs can use to talk to the daemon</a:t>
            </a:r>
          </a:p>
          <a:p>
            <a:pPr marL="432000" marR="0" lvl="1" indent="-216099" algn="l" rtl="0">
              <a:spcBef>
                <a:spcPts val="0"/>
              </a:spcBef>
              <a:buClr>
                <a:srgbClr val="000000"/>
              </a:buClr>
              <a:buSzPct val="45000"/>
              <a:buFont typeface="Noto Sans Symbols"/>
              <a:buChar char="●"/>
            </a:pPr>
            <a:r>
              <a:rPr lang="en-US" sz="1800" b="0" i="0" u="none" strike="noStrike" cap="none" dirty="0">
                <a:solidFill>
                  <a:srgbClr val="000000"/>
                </a:solidFill>
                <a:latin typeface="Verdana"/>
                <a:ea typeface="Verdana"/>
                <a:cs typeface="Verdana"/>
                <a:sym typeface="Verdana"/>
              </a:rPr>
              <a:t>A command line interface (CLI) client.</a:t>
            </a:r>
          </a:p>
          <a:p>
            <a:pPr marL="0" marR="0" lvl="0" indent="0" algn="l" rtl="0">
              <a:spcBef>
                <a:spcPts val="0"/>
              </a:spcBef>
              <a:buNone/>
            </a:pPr>
            <a:endParaRPr lang="en-US" sz="1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1800" b="0" strike="noStrike" dirty="0">
                <a:solidFill>
                  <a:srgbClr val="000000"/>
                </a:solidFill>
                <a:latin typeface="Verdana"/>
                <a:ea typeface="Verdana"/>
                <a:cs typeface="Verdana"/>
                <a:sym typeface="Verdana"/>
              </a:rPr>
              <a:t>The </a:t>
            </a:r>
            <a:r>
              <a:rPr lang="en-US" sz="1800" b="0" u="sng" strike="noStrike" dirty="0">
                <a:solidFill>
                  <a:srgbClr val="000000"/>
                </a:solidFill>
                <a:latin typeface="Verdana"/>
                <a:ea typeface="Verdana"/>
                <a:cs typeface="Verdana"/>
                <a:sym typeface="Verdana"/>
              </a:rPr>
              <a:t>CLI</a:t>
            </a:r>
            <a:r>
              <a:rPr lang="en-US" sz="1800" b="0" strike="noStrike" dirty="0">
                <a:solidFill>
                  <a:srgbClr val="000000"/>
                </a:solidFill>
                <a:latin typeface="Verdana"/>
                <a:ea typeface="Verdana"/>
                <a:cs typeface="Verdana"/>
                <a:sym typeface="Verdana"/>
              </a:rPr>
              <a:t> makes use of the </a:t>
            </a:r>
            <a:r>
              <a:rPr lang="en-US" sz="1800" b="0" u="sng" strike="noStrike" dirty="0">
                <a:solidFill>
                  <a:srgbClr val="000000"/>
                </a:solidFill>
                <a:latin typeface="Verdana"/>
                <a:ea typeface="Verdana"/>
                <a:cs typeface="Verdana"/>
                <a:sym typeface="Verdana"/>
              </a:rPr>
              <a:t>REST API</a:t>
            </a:r>
            <a:r>
              <a:rPr lang="en-US" sz="1800" b="0" strike="noStrike" dirty="0">
                <a:solidFill>
                  <a:srgbClr val="000000"/>
                </a:solidFill>
                <a:latin typeface="Verdana"/>
                <a:ea typeface="Verdana"/>
                <a:cs typeface="Verdana"/>
                <a:sym typeface="Verdana"/>
              </a:rPr>
              <a:t> to control or interact with the daemon through scripting or direct CLI commands.</a:t>
            </a:r>
          </a:p>
          <a:p>
            <a:pPr marL="0" marR="0" lvl="0" indent="0" algn="l" rtl="0">
              <a:spcBef>
                <a:spcPts val="0"/>
              </a:spcBef>
              <a:buNone/>
            </a:pPr>
            <a:endParaRPr lang="en-US" sz="1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1800" b="0" strike="noStrike" dirty="0">
                <a:solidFill>
                  <a:srgbClr val="000000"/>
                </a:solidFill>
                <a:latin typeface="Verdana"/>
                <a:ea typeface="Verdana"/>
                <a:cs typeface="Verdana"/>
                <a:sym typeface="Verdana"/>
              </a:rPr>
              <a:t>The </a:t>
            </a:r>
            <a:r>
              <a:rPr lang="en-US" sz="1800" b="0" u="sng" strike="noStrike" dirty="0">
                <a:solidFill>
                  <a:srgbClr val="000000"/>
                </a:solidFill>
                <a:latin typeface="Verdana"/>
                <a:ea typeface="Verdana"/>
                <a:cs typeface="Verdana"/>
                <a:sym typeface="Verdana"/>
              </a:rPr>
              <a:t>daemon</a:t>
            </a:r>
            <a:r>
              <a:rPr lang="en-US" sz="1800" b="0" strike="noStrike" dirty="0">
                <a:solidFill>
                  <a:srgbClr val="000000"/>
                </a:solidFill>
                <a:latin typeface="Verdana"/>
                <a:ea typeface="Verdana"/>
                <a:cs typeface="Verdana"/>
                <a:sym typeface="Verdana"/>
              </a:rPr>
              <a:t> creates and manages Docker objects, such as images, containers, networks, data volumes, and so forth.</a:t>
            </a:r>
          </a:p>
          <a:p>
            <a:pPr marL="0" marR="0" lvl="0" indent="0" algn="l" rtl="0">
              <a:spcBef>
                <a:spcPts val="0"/>
              </a:spcBef>
              <a:buSzPct val="25000"/>
              <a:buNone/>
            </a:pPr>
            <a:r>
              <a:rPr lang="en-US" sz="1800" b="0" strike="noStrike" dirty="0">
                <a:solidFill>
                  <a:srgbClr val="000000"/>
                </a:solidFill>
                <a:latin typeface="Verdana"/>
                <a:ea typeface="Verdana"/>
                <a:cs typeface="Verdana"/>
                <a:sym typeface="Verdana"/>
              </a:rPr>
              <a:t>The user does not directly interact with the daemon, but instead through the Docker client.</a:t>
            </a:r>
          </a:p>
          <a:p>
            <a:pPr marL="0" marR="0" lvl="0" indent="0" algn="l" rtl="0">
              <a:spcBef>
                <a:spcPts val="0"/>
              </a:spcBef>
              <a:buNone/>
            </a:pPr>
            <a:endParaRPr lang="en-US" sz="1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1800" b="0" strike="noStrike" dirty="0">
                <a:solidFill>
                  <a:srgbClr val="000000"/>
                </a:solidFill>
                <a:latin typeface="Verdana"/>
                <a:ea typeface="Verdana"/>
                <a:cs typeface="Verdana"/>
                <a:sym typeface="Verdana"/>
              </a:rPr>
              <a:t>The </a:t>
            </a:r>
            <a:r>
              <a:rPr lang="en-US" sz="1800" b="0" u="sng" strike="noStrike" dirty="0">
                <a:solidFill>
                  <a:srgbClr val="000000"/>
                </a:solidFill>
                <a:latin typeface="Verdana"/>
                <a:ea typeface="Verdana"/>
                <a:cs typeface="Verdana"/>
                <a:sym typeface="Verdana"/>
              </a:rPr>
              <a:t>client</a:t>
            </a:r>
            <a:r>
              <a:rPr lang="en-US" sz="1800" b="0" strike="noStrike" dirty="0">
                <a:solidFill>
                  <a:srgbClr val="000000"/>
                </a:solidFill>
                <a:latin typeface="Verdana"/>
                <a:ea typeface="Verdana"/>
                <a:cs typeface="Verdana"/>
                <a:sym typeface="Verdana"/>
              </a:rPr>
              <a:t>, in the form of the docker binary, is the primary user interface to Docker. It accepts commands from the user and communicates back and forth with a Docker daemon.</a:t>
            </a:r>
          </a:p>
          <a:p>
            <a:endParaRPr lang="en-US" dirty="0"/>
          </a:p>
        </p:txBody>
      </p:sp>
      <p:pic>
        <p:nvPicPr>
          <p:cNvPr id="5" name="Shape 129">
            <a:extLst>
              <a:ext uri="{FF2B5EF4-FFF2-40B4-BE49-F238E27FC236}">
                <a16:creationId xmlns:a16="http://schemas.microsoft.com/office/drawing/2014/main" id="{7D53FC3A-9D05-5BFB-101D-FDA18C208CB2}"/>
              </a:ext>
            </a:extLst>
          </p:cNvPr>
          <p:cNvPicPr preferRelativeResize="0"/>
          <p:nvPr/>
        </p:nvPicPr>
        <p:blipFill rotWithShape="1">
          <a:blip r:embed="rId2">
            <a:alphaModFix/>
          </a:blip>
          <a:srcRect/>
          <a:stretch/>
        </p:blipFill>
        <p:spPr>
          <a:xfrm>
            <a:off x="6949439" y="1362600"/>
            <a:ext cx="4686119" cy="3666600"/>
          </a:xfrm>
          <a:prstGeom prst="rect">
            <a:avLst/>
          </a:prstGeom>
          <a:noFill/>
          <a:ln>
            <a:noFill/>
          </a:ln>
        </p:spPr>
      </p:pic>
    </p:spTree>
    <p:extLst>
      <p:ext uri="{BB962C8B-B14F-4D97-AF65-F5344CB8AC3E}">
        <p14:creationId xmlns:p14="http://schemas.microsoft.com/office/powerpoint/2010/main" val="11869591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51"/>
          <p:cNvSpPr txBox="1"/>
          <p:nvPr/>
        </p:nvSpPr>
        <p:spPr>
          <a:xfrm>
            <a:off x="182875" y="183250"/>
            <a:ext cx="11704200" cy="63309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400" b="1" dirty="0"/>
              <a:t>Docker </a:t>
            </a:r>
            <a:r>
              <a:rPr lang="en-US" sz="2400" b="1" dirty="0" err="1"/>
              <a:t>Healthcheck</a:t>
            </a:r>
            <a:endParaRPr sz="2400" strike="noStrike" dirty="0">
              <a:solidFill>
                <a:srgbClr val="000000"/>
              </a:solidFill>
            </a:endParaRPr>
          </a:p>
          <a:p>
            <a:pPr marL="0" marR="0" lvl="0" indent="0" algn="l" rtl="0">
              <a:spcBef>
                <a:spcPts val="0"/>
              </a:spcBef>
              <a:spcAft>
                <a:spcPts val="0"/>
              </a:spcAft>
              <a:buNone/>
            </a:pPr>
            <a:endParaRPr sz="1800" b="1" dirty="0"/>
          </a:p>
          <a:p>
            <a:pPr marL="0" lvl="0" indent="0" algn="l" rtl="0">
              <a:spcBef>
                <a:spcPts val="0"/>
              </a:spcBef>
              <a:spcAft>
                <a:spcPts val="0"/>
              </a:spcAft>
              <a:buNone/>
            </a:pPr>
            <a:r>
              <a:rPr lang="en-US" sz="1800" dirty="0" err="1"/>
              <a:t>Healthcheck</a:t>
            </a:r>
            <a:r>
              <a:rPr lang="en-US" sz="1800" dirty="0"/>
              <a:t> is an instruction configured on </a:t>
            </a:r>
            <a:r>
              <a:rPr lang="en-US" sz="1800" dirty="0" err="1"/>
              <a:t>Dockerfile</a:t>
            </a:r>
            <a:r>
              <a:rPr lang="en-US" sz="1800" dirty="0"/>
              <a:t>, which reports the service status on the containers to Docker Engine.</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Clr>
                <a:schemeClr val="dk1"/>
              </a:buClr>
              <a:buSzPts val="1100"/>
              <a:buFont typeface="Arial"/>
              <a:buNone/>
            </a:pPr>
            <a:endParaRPr sz="1800" dirty="0"/>
          </a:p>
          <a:p>
            <a:pPr marL="0" lvl="0" indent="0" algn="l" rtl="0">
              <a:spcBef>
                <a:spcPts val="0"/>
              </a:spcBef>
              <a:spcAft>
                <a:spcPts val="0"/>
              </a:spcAft>
              <a:buClr>
                <a:schemeClr val="dk1"/>
              </a:buClr>
              <a:buSzPts val="1100"/>
              <a:buFont typeface="Arial"/>
              <a:buNone/>
            </a:pPr>
            <a:r>
              <a:rPr lang="en-US" sz="1800" dirty="0"/>
              <a:t>The command’s exit status indicates the health status of the container. The possible values are:</a:t>
            </a:r>
            <a:endParaRPr sz="1800" dirty="0"/>
          </a:p>
          <a:p>
            <a:pPr marL="0" lvl="0" indent="0" algn="l" rtl="0">
              <a:spcBef>
                <a:spcPts val="0"/>
              </a:spcBef>
              <a:spcAft>
                <a:spcPts val="0"/>
              </a:spcAft>
              <a:buClr>
                <a:schemeClr val="dk1"/>
              </a:buClr>
              <a:buSzPts val="1100"/>
              <a:buFont typeface="Arial"/>
              <a:buNone/>
            </a:pPr>
            <a:endParaRPr sz="1800" dirty="0"/>
          </a:p>
          <a:p>
            <a:pPr marL="0" lvl="0" indent="0" algn="l" rtl="0">
              <a:spcBef>
                <a:spcPts val="0"/>
              </a:spcBef>
              <a:spcAft>
                <a:spcPts val="0"/>
              </a:spcAft>
              <a:buClr>
                <a:schemeClr val="dk1"/>
              </a:buClr>
              <a:buSzPts val="1100"/>
              <a:buFont typeface="Arial"/>
              <a:buNone/>
            </a:pPr>
            <a:r>
              <a:rPr lang="en-US" sz="1800" dirty="0"/>
              <a:t>0: success - the container is healthy and ready for use</a:t>
            </a:r>
            <a:endParaRPr sz="1800" dirty="0"/>
          </a:p>
          <a:p>
            <a:pPr marL="0" lvl="0" indent="0" algn="l" rtl="0">
              <a:spcBef>
                <a:spcPts val="0"/>
              </a:spcBef>
              <a:spcAft>
                <a:spcPts val="0"/>
              </a:spcAft>
              <a:buClr>
                <a:schemeClr val="dk1"/>
              </a:buClr>
              <a:buSzPts val="1100"/>
              <a:buFont typeface="Arial"/>
              <a:buNone/>
            </a:pPr>
            <a:r>
              <a:rPr lang="en-US" sz="1800" dirty="0"/>
              <a:t>1: unhealthy - the container is not working correctly</a:t>
            </a:r>
            <a:endParaRPr sz="1800" dirty="0"/>
          </a:p>
          <a:p>
            <a:pPr marL="0" lvl="0" indent="0" algn="l" rtl="0">
              <a:spcBef>
                <a:spcPts val="0"/>
              </a:spcBef>
              <a:spcAft>
                <a:spcPts val="0"/>
              </a:spcAft>
              <a:buClr>
                <a:schemeClr val="dk1"/>
              </a:buClr>
              <a:buSzPts val="1100"/>
              <a:buFont typeface="Arial"/>
              <a:buNone/>
            </a:pPr>
            <a:r>
              <a:rPr lang="en-US" sz="1800" dirty="0"/>
              <a:t>2: reserved - do not use this exit code</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solidFill>
                  <a:schemeClr val="dk1"/>
                </a:solidFill>
              </a:rPr>
              <a:t>When a container has a health check specified, it has a health status in addition to its normal status. This status is initially starting. Whenever a health check passes, it becomes healthy (whatever state it was previously in). After a certain number of consecutive failures, it becomes unhealthy.</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US" sz="1800" dirty="0">
                <a:solidFill>
                  <a:schemeClr val="dk1"/>
                </a:solidFill>
              </a:rPr>
              <a:t>We can check the container health status by using the simple command</a:t>
            </a:r>
            <a:endParaRPr sz="1800" dirty="0">
              <a:solidFill>
                <a:schemeClr val="dk1"/>
              </a:solidFill>
            </a:endParaRPr>
          </a:p>
          <a:p>
            <a:pPr marL="0" lvl="0" indent="0" algn="l" rtl="0">
              <a:spcBef>
                <a:spcPts val="0"/>
              </a:spcBef>
              <a:spcAft>
                <a:spcPts val="0"/>
              </a:spcAft>
              <a:buNone/>
            </a:pPr>
            <a:r>
              <a:rPr lang="en-US" i="1" dirty="0">
                <a:solidFill>
                  <a:schemeClr val="dk1"/>
                </a:solidFill>
              </a:rPr>
              <a:t>$ docker </a:t>
            </a:r>
            <a:r>
              <a:rPr lang="en-US" i="1" dirty="0" err="1">
                <a:solidFill>
                  <a:schemeClr val="dk1"/>
                </a:solidFill>
              </a:rPr>
              <a:t>ps</a:t>
            </a:r>
            <a:endParaRPr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US" sz="1800" dirty="0">
                <a:solidFill>
                  <a:schemeClr val="dk1"/>
                </a:solidFill>
              </a:rPr>
              <a:t>And notice the extra column with the health status.</a:t>
            </a:r>
            <a:endParaRPr sz="1800" dirty="0">
              <a:solidFill>
                <a:schemeClr val="dk1"/>
              </a:solidFill>
            </a:endParaRPr>
          </a:p>
          <a:p>
            <a:pPr marL="0" lvl="0" indent="0" algn="l" rtl="0">
              <a:spcBef>
                <a:spcPts val="0"/>
              </a:spcBef>
              <a:spcAft>
                <a:spcPts val="0"/>
              </a:spcAft>
              <a:buClr>
                <a:schemeClr val="dk1"/>
              </a:buClr>
              <a:buSzPts val="1100"/>
              <a:buFont typeface="Arial"/>
              <a:buNone/>
            </a:pPr>
            <a:r>
              <a:rPr lang="en-US" sz="1800" dirty="0">
                <a:solidFill>
                  <a:schemeClr val="dk1"/>
                </a:solidFill>
              </a:rPr>
              <a:t>This can be integrated with monitoring systems to automatically restart or rebuild containers in case of failure.</a:t>
            </a:r>
            <a:endParaRPr sz="1800" dirty="0">
              <a:solidFill>
                <a:schemeClr val="dk1"/>
              </a:solidFill>
            </a:endParaRPr>
          </a:p>
        </p:txBody>
      </p:sp>
      <p:sp>
        <p:nvSpPr>
          <p:cNvPr id="254" name="Google Shape;254;p51"/>
          <p:cNvSpPr txBox="1"/>
          <p:nvPr/>
        </p:nvSpPr>
        <p:spPr>
          <a:xfrm>
            <a:off x="304924" y="1249527"/>
            <a:ext cx="10024695" cy="4395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333333"/>
                </a:solidFill>
                <a:highlight>
                  <a:srgbClr val="F5F5F5"/>
                </a:highlight>
              </a:rPr>
              <a:t>HEALTHCHECK --interval=5m --timeout=3s --retries=3 CMD curl -f http://localhost/ || exit 1</a:t>
            </a:r>
            <a:endParaRPr dirty="0">
              <a:solidFill>
                <a:srgbClr val="333333"/>
              </a:solidFill>
              <a:highlight>
                <a:srgbClr val="F5F5F5"/>
              </a:highlight>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5F5F5"/>
              </a:highlight>
            </a:endParaRPr>
          </a:p>
          <a:p>
            <a:pPr marL="0" lvl="0" indent="0" algn="l" rtl="0">
              <a:spcBef>
                <a:spcPts val="0"/>
              </a:spcBef>
              <a:spcAft>
                <a:spcPts val="0"/>
              </a:spcAft>
              <a:buNone/>
            </a:pPr>
            <a:endParaRPr dirty="0">
              <a:solidFill>
                <a:srgbClr val="333333"/>
              </a:solidFill>
              <a:highlight>
                <a:srgbClr val="F5F5F5"/>
              </a:high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52"/>
          <p:cNvSpPr txBox="1"/>
          <p:nvPr/>
        </p:nvSpPr>
        <p:spPr>
          <a:xfrm>
            <a:off x="182875" y="183250"/>
            <a:ext cx="11704200" cy="64830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1600" b="1" dirty="0"/>
              <a:t>Interact with Docker Containers</a:t>
            </a:r>
            <a:endParaRPr sz="1600" strike="noStrike" dirty="0">
              <a:solidFill>
                <a:srgbClr val="000000"/>
              </a:solidFill>
            </a:endParaRPr>
          </a:p>
          <a:p>
            <a:pPr marL="0" marR="0" lvl="0" indent="0" algn="l" rtl="0">
              <a:spcBef>
                <a:spcPts val="0"/>
              </a:spcBef>
              <a:spcAft>
                <a:spcPts val="0"/>
              </a:spcAft>
              <a:buNone/>
            </a:pPr>
            <a:endParaRPr sz="1600" dirty="0"/>
          </a:p>
          <a:p>
            <a:pPr marL="0" lvl="0" indent="0" algn="l" rtl="0">
              <a:spcBef>
                <a:spcPts val="0"/>
              </a:spcBef>
              <a:spcAft>
                <a:spcPts val="0"/>
              </a:spcAft>
              <a:buClr>
                <a:schemeClr val="dk1"/>
              </a:buClr>
              <a:buSzPts val="1100"/>
              <a:buFont typeface="Arial"/>
              <a:buNone/>
            </a:pPr>
            <a:r>
              <a:rPr lang="en-US" sz="1600" b="1" dirty="0">
                <a:solidFill>
                  <a:schemeClr val="dk1"/>
                </a:solidFill>
              </a:rPr>
              <a:t>Copy</a:t>
            </a:r>
            <a:endParaRPr sz="1600" b="1" dirty="0">
              <a:solidFill>
                <a:schemeClr val="dk1"/>
              </a:solidFill>
            </a:endParaRPr>
          </a:p>
          <a:p>
            <a:pPr marL="0" lvl="0" indent="0" algn="l" rtl="0">
              <a:spcBef>
                <a:spcPts val="0"/>
              </a:spcBef>
              <a:spcAft>
                <a:spcPts val="0"/>
              </a:spcAft>
              <a:buNone/>
            </a:pPr>
            <a:r>
              <a:rPr lang="en-US" sz="1600" i="1" dirty="0">
                <a:solidFill>
                  <a:schemeClr val="dk1"/>
                </a:solidFill>
              </a:rPr>
              <a:t>$ docker cp </a:t>
            </a:r>
            <a:r>
              <a:rPr lang="en-US" sz="1600" i="1" dirty="0" err="1">
                <a:solidFill>
                  <a:schemeClr val="dk1"/>
                </a:solidFill>
              </a:rPr>
              <a:t>index.html</a:t>
            </a:r>
            <a:r>
              <a:rPr lang="en-US" sz="1600" i="1" dirty="0">
                <a:solidFill>
                  <a:schemeClr val="dk1"/>
                </a:solidFill>
              </a:rPr>
              <a:t> nginx:/var/www/html/</a:t>
            </a:r>
            <a:endParaRPr sz="1600" i="1" dirty="0">
              <a:solidFill>
                <a:schemeClr val="dk1"/>
              </a:solidFill>
            </a:endParaRPr>
          </a:p>
          <a:p>
            <a:pPr marL="0" lvl="0" indent="0" algn="l" rtl="0">
              <a:spcBef>
                <a:spcPts val="0"/>
              </a:spcBef>
              <a:spcAft>
                <a:spcPts val="0"/>
              </a:spcAft>
              <a:buClr>
                <a:schemeClr val="dk1"/>
              </a:buClr>
              <a:buSzPts val="1100"/>
              <a:buFont typeface="Arial"/>
              <a:buNone/>
            </a:pPr>
            <a:r>
              <a:rPr lang="en-US" sz="1600" i="1" dirty="0">
                <a:solidFill>
                  <a:schemeClr val="dk1"/>
                </a:solidFill>
              </a:rPr>
              <a:t>$ docker cp nginx:/var/www/html/</a:t>
            </a:r>
            <a:r>
              <a:rPr lang="en-US" sz="1600" i="1" dirty="0" err="1">
                <a:solidFill>
                  <a:schemeClr val="dk1"/>
                </a:solidFill>
              </a:rPr>
              <a:t>index.html</a:t>
            </a:r>
            <a:r>
              <a:rPr lang="en-US" sz="1600" i="1" dirty="0">
                <a:solidFill>
                  <a:schemeClr val="dk1"/>
                </a:solidFill>
              </a:rPr>
              <a:t> .</a:t>
            </a:r>
            <a:endParaRPr sz="1600" i="1" dirty="0">
              <a:solidFill>
                <a:schemeClr val="dk1"/>
              </a:solidFill>
            </a:endParaRPr>
          </a:p>
          <a:p>
            <a:pPr marL="457200" lvl="0" indent="0" algn="l" rtl="0">
              <a:spcBef>
                <a:spcPts val="0"/>
              </a:spcBef>
              <a:spcAft>
                <a:spcPts val="0"/>
              </a:spcAft>
              <a:buClr>
                <a:schemeClr val="dk1"/>
              </a:buClr>
              <a:buSzPts val="1100"/>
              <a:buFont typeface="Arial"/>
              <a:buNone/>
            </a:pPr>
            <a:r>
              <a:rPr lang="en-US" sz="1600" dirty="0">
                <a:solidFill>
                  <a:schemeClr val="dk1"/>
                </a:solidFill>
              </a:rPr>
              <a:t>If we copy the files to a folder which is associated to a volume, the files will be added to the volume, therefore, will be persistent.</a:t>
            </a:r>
            <a:endParaRPr sz="1600" dirty="0">
              <a:solidFill>
                <a:schemeClr val="dk1"/>
              </a:solidFill>
            </a:endParaRPr>
          </a:p>
          <a:p>
            <a:pPr marL="457200" lvl="0" indent="0" algn="l" rtl="0">
              <a:spcBef>
                <a:spcPts val="0"/>
              </a:spcBef>
              <a:spcAft>
                <a:spcPts val="0"/>
              </a:spcAft>
              <a:buClr>
                <a:schemeClr val="dk1"/>
              </a:buClr>
              <a:buSzPts val="1100"/>
              <a:buFont typeface="Arial"/>
              <a:buNone/>
            </a:pPr>
            <a:r>
              <a:rPr lang="en-US" sz="1600" dirty="0">
                <a:solidFill>
                  <a:schemeClr val="dk1"/>
                </a:solidFill>
              </a:rPr>
              <a:t>We can also copy the files manually to the volume folder, and they will automatically show up on the container.</a:t>
            </a:r>
            <a:endParaRPr sz="1600" i="1" dirty="0">
              <a:solidFill>
                <a:schemeClr val="dk1"/>
              </a:solidFill>
            </a:endParaRPr>
          </a:p>
          <a:p>
            <a:pPr marL="0" lvl="0" indent="0" algn="l" rtl="0">
              <a:spcBef>
                <a:spcPts val="0"/>
              </a:spcBef>
              <a:spcAft>
                <a:spcPts val="0"/>
              </a:spcAft>
              <a:buClr>
                <a:schemeClr val="dk1"/>
              </a:buClr>
              <a:buSzPts val="1100"/>
              <a:buFont typeface="Arial"/>
              <a:buNone/>
            </a:pPr>
            <a:endParaRPr sz="1600" i="1" dirty="0">
              <a:solidFill>
                <a:schemeClr val="dk1"/>
              </a:solidFill>
            </a:endParaRPr>
          </a:p>
          <a:p>
            <a:pPr marL="0" lvl="0" indent="0" algn="l" rtl="0">
              <a:spcBef>
                <a:spcPts val="0"/>
              </a:spcBef>
              <a:spcAft>
                <a:spcPts val="0"/>
              </a:spcAft>
              <a:buClr>
                <a:schemeClr val="dk1"/>
              </a:buClr>
              <a:buSzPts val="1100"/>
              <a:buFont typeface="Arial"/>
              <a:buNone/>
            </a:pPr>
            <a:r>
              <a:rPr lang="en-US" sz="1600" b="1" dirty="0">
                <a:solidFill>
                  <a:schemeClr val="dk1"/>
                </a:solidFill>
              </a:rPr>
              <a:t>Exec</a:t>
            </a:r>
            <a:endParaRPr sz="1600" b="1" dirty="0">
              <a:solidFill>
                <a:schemeClr val="dk1"/>
              </a:solidFill>
            </a:endParaRPr>
          </a:p>
          <a:p>
            <a:pPr marL="0" lvl="0" indent="0" algn="l" rtl="0">
              <a:spcBef>
                <a:spcPts val="0"/>
              </a:spcBef>
              <a:spcAft>
                <a:spcPts val="0"/>
              </a:spcAft>
              <a:buClr>
                <a:schemeClr val="dk1"/>
              </a:buClr>
              <a:buSzPts val="1100"/>
              <a:buFont typeface="Arial"/>
              <a:buNone/>
            </a:pPr>
            <a:r>
              <a:rPr lang="en-US" sz="1600" i="1" dirty="0">
                <a:solidFill>
                  <a:schemeClr val="dk1"/>
                </a:solidFill>
              </a:rPr>
              <a:t>$ docker exec -</a:t>
            </a:r>
            <a:r>
              <a:rPr lang="en-US" sz="1600" i="1" dirty="0" err="1">
                <a:solidFill>
                  <a:schemeClr val="dk1"/>
                </a:solidFill>
              </a:rPr>
              <a:t>ti</a:t>
            </a:r>
            <a:r>
              <a:rPr lang="en-US" sz="1600" i="1" dirty="0">
                <a:solidFill>
                  <a:schemeClr val="dk1"/>
                </a:solidFill>
              </a:rPr>
              <a:t> nginx bash (use </a:t>
            </a:r>
            <a:r>
              <a:rPr lang="en-US" sz="1600" i="1" dirty="0" err="1">
                <a:solidFill>
                  <a:schemeClr val="dk1"/>
                </a:solidFill>
              </a:rPr>
              <a:t>sh</a:t>
            </a:r>
            <a:r>
              <a:rPr lang="en-US" sz="1600" i="1" dirty="0">
                <a:solidFill>
                  <a:schemeClr val="dk1"/>
                </a:solidFill>
              </a:rPr>
              <a:t> instead of bash if container doesn’t contain bash)</a:t>
            </a:r>
            <a:endParaRPr sz="1600" i="1" dirty="0">
              <a:solidFill>
                <a:schemeClr val="dk1"/>
              </a:solidFill>
            </a:endParaRPr>
          </a:p>
          <a:p>
            <a:pPr marL="0" lvl="0" indent="0" algn="l" rtl="0">
              <a:spcBef>
                <a:spcPts val="0"/>
              </a:spcBef>
              <a:spcAft>
                <a:spcPts val="0"/>
              </a:spcAft>
              <a:buClr>
                <a:schemeClr val="dk1"/>
              </a:buClr>
              <a:buSzPts val="1100"/>
              <a:buFont typeface="Arial"/>
              <a:buNone/>
            </a:pPr>
            <a:endParaRPr sz="1600" i="1" dirty="0">
              <a:solidFill>
                <a:schemeClr val="dk1"/>
              </a:solidFill>
            </a:endParaRPr>
          </a:p>
          <a:p>
            <a:pPr marL="0" lvl="0" indent="0" algn="l" rtl="0">
              <a:spcBef>
                <a:spcPts val="0"/>
              </a:spcBef>
              <a:spcAft>
                <a:spcPts val="0"/>
              </a:spcAft>
              <a:buClr>
                <a:schemeClr val="dk1"/>
              </a:buClr>
              <a:buSzPts val="1100"/>
              <a:buFont typeface="Arial"/>
              <a:buNone/>
            </a:pPr>
            <a:r>
              <a:rPr lang="en-US" sz="1600" b="1" dirty="0">
                <a:solidFill>
                  <a:schemeClr val="dk1"/>
                </a:solidFill>
              </a:rPr>
              <a:t>Attach</a:t>
            </a:r>
            <a:endParaRPr sz="1600" b="1" dirty="0">
              <a:solidFill>
                <a:schemeClr val="dk1"/>
              </a:solidFill>
            </a:endParaRPr>
          </a:p>
          <a:p>
            <a:pPr marL="0" lvl="0" indent="0" algn="l" rtl="0">
              <a:spcBef>
                <a:spcPts val="0"/>
              </a:spcBef>
              <a:spcAft>
                <a:spcPts val="0"/>
              </a:spcAft>
              <a:buClr>
                <a:schemeClr val="dk1"/>
              </a:buClr>
              <a:buSzPts val="1100"/>
              <a:buFont typeface="Arial"/>
              <a:buNone/>
            </a:pPr>
            <a:r>
              <a:rPr lang="en-US" sz="1600" i="1" dirty="0">
                <a:solidFill>
                  <a:schemeClr val="dk1"/>
                </a:solidFill>
              </a:rPr>
              <a:t>$ docker attach nginx</a:t>
            </a:r>
            <a:endParaRPr sz="1600" i="1" dirty="0">
              <a:solidFill>
                <a:schemeClr val="dk1"/>
              </a:solidFill>
            </a:endParaRPr>
          </a:p>
          <a:p>
            <a:pPr marL="0" lvl="0" indent="457200" algn="l" rtl="0">
              <a:spcBef>
                <a:spcPts val="0"/>
              </a:spcBef>
              <a:spcAft>
                <a:spcPts val="0"/>
              </a:spcAft>
              <a:buClr>
                <a:schemeClr val="dk1"/>
              </a:buClr>
              <a:buSzPts val="1100"/>
              <a:buFont typeface="Arial"/>
              <a:buNone/>
            </a:pPr>
            <a:r>
              <a:rPr lang="en-US" sz="1600" i="1" dirty="0">
                <a:solidFill>
                  <a:schemeClr val="dk1"/>
                </a:solidFill>
              </a:rPr>
              <a:t>Use </a:t>
            </a:r>
            <a:r>
              <a:rPr lang="en-US" sz="1600" i="1" dirty="0" err="1">
                <a:solidFill>
                  <a:schemeClr val="dk1"/>
                </a:solidFill>
              </a:rPr>
              <a:t>CTRL+c</a:t>
            </a:r>
            <a:r>
              <a:rPr lang="en-US" sz="1600" i="1" dirty="0">
                <a:solidFill>
                  <a:schemeClr val="dk1"/>
                </a:solidFill>
              </a:rPr>
              <a:t> to stop container (SIGKILL)</a:t>
            </a:r>
            <a:endParaRPr sz="1600" i="1" dirty="0">
              <a:solidFill>
                <a:schemeClr val="dk1"/>
              </a:solidFill>
            </a:endParaRPr>
          </a:p>
          <a:p>
            <a:pPr marL="0" lvl="0" indent="457200" algn="l" rtl="0">
              <a:spcBef>
                <a:spcPts val="0"/>
              </a:spcBef>
              <a:spcAft>
                <a:spcPts val="0"/>
              </a:spcAft>
              <a:buClr>
                <a:schemeClr val="dk1"/>
              </a:buClr>
              <a:buSzPts val="1100"/>
              <a:buFont typeface="Arial"/>
              <a:buNone/>
            </a:pPr>
            <a:r>
              <a:rPr lang="en-US" sz="1600" i="1" dirty="0">
                <a:solidFill>
                  <a:schemeClr val="dk1"/>
                </a:solidFill>
              </a:rPr>
              <a:t>Use </a:t>
            </a:r>
            <a:r>
              <a:rPr lang="en-US" sz="1600" i="1" dirty="0" err="1">
                <a:solidFill>
                  <a:schemeClr val="dk1"/>
                </a:solidFill>
              </a:rPr>
              <a:t>CTRL+p</a:t>
            </a:r>
            <a:r>
              <a:rPr lang="en-US" sz="1600" i="1" dirty="0">
                <a:solidFill>
                  <a:schemeClr val="dk1"/>
                </a:solidFill>
              </a:rPr>
              <a:t> &amp; </a:t>
            </a:r>
            <a:r>
              <a:rPr lang="en-US" sz="1600" i="1" dirty="0" err="1">
                <a:solidFill>
                  <a:schemeClr val="dk1"/>
                </a:solidFill>
              </a:rPr>
              <a:t>CTRL+q</a:t>
            </a:r>
            <a:r>
              <a:rPr lang="en-US" sz="1600" i="1" dirty="0">
                <a:solidFill>
                  <a:schemeClr val="dk1"/>
                </a:solidFill>
              </a:rPr>
              <a:t> to detach and leave container running</a:t>
            </a:r>
            <a:endParaRPr sz="1600" i="1" dirty="0">
              <a:solidFill>
                <a:schemeClr val="dk1"/>
              </a:solidFill>
            </a:endParaRPr>
          </a:p>
          <a:p>
            <a:pPr marL="0" lvl="0" indent="0" algn="l" rtl="0">
              <a:spcBef>
                <a:spcPts val="0"/>
              </a:spcBef>
              <a:spcAft>
                <a:spcPts val="0"/>
              </a:spcAft>
              <a:buClr>
                <a:schemeClr val="dk1"/>
              </a:buClr>
              <a:buSzPts val="1100"/>
              <a:buFont typeface="Arial"/>
              <a:buNone/>
            </a:pPr>
            <a:endParaRPr sz="1600" i="1" dirty="0">
              <a:solidFill>
                <a:schemeClr val="dk1"/>
              </a:solidFill>
            </a:endParaRPr>
          </a:p>
          <a:p>
            <a:pPr marL="0" marR="0" lvl="0" indent="0" algn="l" rtl="0">
              <a:spcBef>
                <a:spcPts val="0"/>
              </a:spcBef>
              <a:spcAft>
                <a:spcPts val="0"/>
              </a:spcAft>
              <a:buNone/>
            </a:pPr>
            <a:r>
              <a:rPr lang="en-US" sz="1600" b="1" dirty="0"/>
              <a:t>Update</a:t>
            </a:r>
            <a:endParaRPr sz="1600" b="1" dirty="0"/>
          </a:p>
          <a:p>
            <a:pPr marL="0" lvl="0" indent="0" algn="l" rtl="0">
              <a:spcBef>
                <a:spcPts val="0"/>
              </a:spcBef>
              <a:spcAft>
                <a:spcPts val="0"/>
              </a:spcAft>
              <a:buClr>
                <a:schemeClr val="dk1"/>
              </a:buClr>
              <a:buSzPts val="1100"/>
              <a:buFont typeface="Arial"/>
              <a:buNone/>
            </a:pPr>
            <a:r>
              <a:rPr lang="en-US" sz="1600" i="1" dirty="0">
                <a:solidFill>
                  <a:schemeClr val="dk1"/>
                </a:solidFill>
              </a:rPr>
              <a:t>$ docker container update --restart always my-nginx</a:t>
            </a:r>
            <a:endParaRPr sz="1600" b="1" i="1" dirty="0"/>
          </a:p>
          <a:p>
            <a:pPr marL="0" marR="0" lvl="0" indent="0" algn="l" rtl="0">
              <a:spcBef>
                <a:spcPts val="0"/>
              </a:spcBef>
              <a:spcAft>
                <a:spcPts val="0"/>
              </a:spcAft>
              <a:buClr>
                <a:schemeClr val="dk1"/>
              </a:buClr>
              <a:buSzPts val="1100"/>
              <a:buFont typeface="Arial"/>
              <a:buNone/>
            </a:pPr>
            <a:r>
              <a:rPr lang="en-US" sz="1600" i="1" dirty="0"/>
              <a:t>$ docker </a:t>
            </a:r>
            <a:r>
              <a:rPr lang="en-US" sz="1600" i="1" dirty="0">
                <a:solidFill>
                  <a:schemeClr val="dk1"/>
                </a:solidFill>
              </a:rPr>
              <a:t>container </a:t>
            </a:r>
            <a:r>
              <a:rPr lang="en-US" sz="1600" i="1" dirty="0"/>
              <a:t>update --</a:t>
            </a:r>
            <a:r>
              <a:rPr lang="en-US" sz="1600" i="1" dirty="0" err="1"/>
              <a:t>cpus</a:t>
            </a:r>
            <a:r>
              <a:rPr lang="en-US" sz="1600" i="1" dirty="0"/>
              <a:t> 1 </a:t>
            </a:r>
            <a:r>
              <a:rPr lang="en-US" sz="1600" i="1" dirty="0">
                <a:solidFill>
                  <a:schemeClr val="dk1"/>
                </a:solidFill>
              </a:rPr>
              <a:t>my-nginx</a:t>
            </a:r>
            <a:endParaRPr sz="1600" i="1" dirty="0"/>
          </a:p>
          <a:p>
            <a:pPr marL="0" lvl="0" indent="0" algn="l" rtl="0">
              <a:spcBef>
                <a:spcPts val="0"/>
              </a:spcBef>
              <a:spcAft>
                <a:spcPts val="0"/>
              </a:spcAft>
              <a:buClr>
                <a:schemeClr val="dk1"/>
              </a:buClr>
              <a:buSzPts val="1100"/>
              <a:buFont typeface="Arial"/>
              <a:buNone/>
            </a:pPr>
            <a:r>
              <a:rPr lang="en-US" sz="1600" i="1" dirty="0">
                <a:solidFill>
                  <a:schemeClr val="dk1"/>
                </a:solidFill>
              </a:rPr>
              <a:t>$ docker container update -m 512m my-nginx</a:t>
            </a:r>
            <a:endParaRPr sz="1600" i="1" dirty="0">
              <a:solidFill>
                <a:schemeClr val="dk1"/>
              </a:solidFill>
            </a:endParaRPr>
          </a:p>
          <a:p>
            <a:pPr marL="0" lvl="0" indent="0" algn="l" rtl="0">
              <a:spcBef>
                <a:spcPts val="0"/>
              </a:spcBef>
              <a:spcAft>
                <a:spcPts val="0"/>
              </a:spcAft>
              <a:buClr>
                <a:schemeClr val="dk1"/>
              </a:buClr>
              <a:buSzPts val="1100"/>
              <a:buFont typeface="Arial"/>
              <a:buNone/>
            </a:pPr>
            <a:endParaRPr sz="1600" dirty="0">
              <a:solidFill>
                <a:schemeClr val="dk1"/>
              </a:solidFill>
            </a:endParaRPr>
          </a:p>
          <a:p>
            <a:pPr marL="0" lvl="0" indent="0" algn="l" rtl="0">
              <a:spcBef>
                <a:spcPts val="0"/>
              </a:spcBef>
              <a:spcAft>
                <a:spcPts val="0"/>
              </a:spcAft>
              <a:buClr>
                <a:schemeClr val="dk1"/>
              </a:buClr>
              <a:buSzPts val="1100"/>
              <a:buFont typeface="Arial"/>
              <a:buNone/>
            </a:pPr>
            <a:r>
              <a:rPr lang="en-US" sz="1600" b="1" dirty="0">
                <a:solidFill>
                  <a:schemeClr val="dk1"/>
                </a:solidFill>
              </a:rPr>
              <a:t>Stats</a:t>
            </a:r>
            <a:endParaRPr sz="1600" b="1" dirty="0">
              <a:solidFill>
                <a:schemeClr val="dk1"/>
              </a:solidFill>
            </a:endParaRPr>
          </a:p>
          <a:p>
            <a:pPr marL="0" lvl="0" indent="0" algn="l" rtl="0">
              <a:spcBef>
                <a:spcPts val="0"/>
              </a:spcBef>
              <a:spcAft>
                <a:spcPts val="0"/>
              </a:spcAft>
              <a:buClr>
                <a:schemeClr val="dk1"/>
              </a:buClr>
              <a:buSzPts val="1100"/>
              <a:buFont typeface="Arial"/>
              <a:buNone/>
            </a:pPr>
            <a:r>
              <a:rPr lang="en-US" sz="1600" i="1" dirty="0">
                <a:solidFill>
                  <a:schemeClr val="dk1"/>
                </a:solidFill>
              </a:rPr>
              <a:t>$ docker stats</a:t>
            </a:r>
            <a:endParaRPr sz="1600" i="1" dirty="0">
              <a:solidFill>
                <a:schemeClr val="dk1"/>
              </a:solidFill>
            </a:endParaRPr>
          </a:p>
          <a:p>
            <a:pPr marL="0" lvl="0" indent="0" algn="l" rtl="0">
              <a:spcBef>
                <a:spcPts val="0"/>
              </a:spcBef>
              <a:spcAft>
                <a:spcPts val="0"/>
              </a:spcAft>
              <a:buClr>
                <a:schemeClr val="dk1"/>
              </a:buClr>
              <a:buSzPts val="1100"/>
              <a:buFont typeface="Arial"/>
              <a:buNone/>
            </a:pPr>
            <a:r>
              <a:rPr lang="en-US" sz="1600" i="1" dirty="0">
                <a:solidFill>
                  <a:schemeClr val="dk1"/>
                </a:solidFill>
              </a:rPr>
              <a:t>$ docker container stats </a:t>
            </a:r>
            <a:r>
              <a:rPr lang="en-US" sz="1600" i="1" dirty="0" err="1">
                <a:solidFill>
                  <a:schemeClr val="dk1"/>
                </a:solidFill>
              </a:rPr>
              <a:t>container_name</a:t>
            </a:r>
            <a:endParaRPr sz="1600" i="1" dirty="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53"/>
          <p:cNvSpPr txBox="1"/>
          <p:nvPr/>
        </p:nvSpPr>
        <p:spPr>
          <a:xfrm>
            <a:off x="182875" y="183251"/>
            <a:ext cx="11704200" cy="64965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400" b="1"/>
              <a:t>Docker Compose</a:t>
            </a:r>
            <a:endParaRPr sz="2400" b="1"/>
          </a:p>
          <a:p>
            <a:pPr marL="0" marR="0" lvl="0" indent="0" algn="l" rtl="0">
              <a:spcBef>
                <a:spcPts val="0"/>
              </a:spcBef>
              <a:spcAft>
                <a:spcPts val="0"/>
              </a:spcAft>
              <a:buNone/>
            </a:pPr>
            <a:endParaRPr sz="1800" b="1"/>
          </a:p>
          <a:p>
            <a:pPr marL="0" marR="0" lvl="0" indent="0" algn="l" rtl="0">
              <a:spcBef>
                <a:spcPts val="0"/>
              </a:spcBef>
              <a:spcAft>
                <a:spcPts val="0"/>
              </a:spcAft>
              <a:buClr>
                <a:schemeClr val="dk1"/>
              </a:buClr>
              <a:buSzPts val="1100"/>
              <a:buFont typeface="Arial"/>
              <a:buNone/>
            </a:pPr>
            <a:r>
              <a:rPr lang="en-US" sz="1800">
                <a:solidFill>
                  <a:schemeClr val="dk1"/>
                </a:solidFill>
              </a:rPr>
              <a:t>In the words of Docker Inc.:</a:t>
            </a:r>
            <a:endParaRPr sz="1800">
              <a:solidFill>
                <a:schemeClr val="dk1"/>
              </a:solidFill>
            </a:endParaRPr>
          </a:p>
          <a:p>
            <a:pPr marL="0" marR="0" lvl="0" indent="0" algn="l" rtl="0">
              <a:spcBef>
                <a:spcPts val="0"/>
              </a:spcBef>
              <a:spcAft>
                <a:spcPts val="0"/>
              </a:spcAft>
              <a:buClr>
                <a:schemeClr val="dk1"/>
              </a:buClr>
              <a:buSzPts val="1100"/>
              <a:buFont typeface="Arial"/>
              <a:buNone/>
            </a:pPr>
            <a:r>
              <a:rPr lang="en-US" sz="1800">
                <a:solidFill>
                  <a:schemeClr val="dk1"/>
                </a:solidFill>
              </a:rPr>
              <a:t>“Compose is a tool for defining and running multi-container Docker applications. With Compose, you use a YAML file to configure your application’s services. Then, with a single command, you create and start all the services from your configuration.”</a:t>
            </a:r>
            <a:endParaRPr sz="1800">
              <a:solidFill>
                <a:schemeClr val="dk1"/>
              </a:solidFill>
            </a:endParaRPr>
          </a:p>
          <a:p>
            <a:pPr marL="0" marR="0" lvl="0" indent="0" algn="l" rtl="0">
              <a:spcBef>
                <a:spcPts val="0"/>
              </a:spcBef>
              <a:spcAft>
                <a:spcPts val="0"/>
              </a:spcAft>
              <a:buNone/>
            </a:pPr>
            <a:endParaRPr sz="1800">
              <a:solidFill>
                <a:schemeClr val="dk1"/>
              </a:solidFill>
            </a:endParaRPr>
          </a:p>
          <a:p>
            <a:pPr marL="0" marR="0" lvl="0" indent="0" algn="l" rtl="0">
              <a:spcBef>
                <a:spcPts val="0"/>
              </a:spcBef>
              <a:spcAft>
                <a:spcPts val="0"/>
              </a:spcAft>
              <a:buNone/>
            </a:pPr>
            <a:r>
              <a:rPr lang="en-US" sz="1800">
                <a:solidFill>
                  <a:schemeClr val="dk1"/>
                </a:solidFill>
              </a:rPr>
              <a:t>Docker Compose uses a Compose File, which allows the automation of the most common operations:</a:t>
            </a:r>
            <a:endParaRPr sz="1800">
              <a:solidFill>
                <a:schemeClr val="dk1"/>
              </a:solidFill>
            </a:endParaRPr>
          </a:p>
          <a:p>
            <a:pPr marL="457200" marR="0" lvl="0" indent="-342900" algn="l" rtl="0">
              <a:spcBef>
                <a:spcPts val="0"/>
              </a:spcBef>
              <a:spcAft>
                <a:spcPts val="0"/>
              </a:spcAft>
              <a:buClr>
                <a:schemeClr val="dk1"/>
              </a:buClr>
              <a:buSzPts val="1800"/>
              <a:buChar char="●"/>
            </a:pPr>
            <a:r>
              <a:rPr lang="en-US" sz="1800">
                <a:solidFill>
                  <a:schemeClr val="dk1"/>
                </a:solidFill>
              </a:rPr>
              <a:t>Container creation</a:t>
            </a:r>
            <a:endParaRPr sz="1800">
              <a:solidFill>
                <a:schemeClr val="dk1"/>
              </a:solidFill>
            </a:endParaRPr>
          </a:p>
          <a:p>
            <a:pPr marL="457200" marR="0" lvl="0" indent="-342900" algn="l" rtl="0">
              <a:spcBef>
                <a:spcPts val="0"/>
              </a:spcBef>
              <a:spcAft>
                <a:spcPts val="0"/>
              </a:spcAft>
              <a:buClr>
                <a:schemeClr val="dk1"/>
              </a:buClr>
              <a:buSzPts val="1800"/>
              <a:buChar char="●"/>
            </a:pPr>
            <a:r>
              <a:rPr lang="en-US" sz="1800">
                <a:solidFill>
                  <a:schemeClr val="dk1"/>
                </a:solidFill>
              </a:rPr>
              <a:t>Network creation</a:t>
            </a:r>
            <a:endParaRPr sz="1800">
              <a:solidFill>
                <a:schemeClr val="dk1"/>
              </a:solidFill>
            </a:endParaRPr>
          </a:p>
          <a:p>
            <a:pPr marL="457200" marR="0" lvl="0" indent="-342900" algn="l" rtl="0">
              <a:spcBef>
                <a:spcPts val="0"/>
              </a:spcBef>
              <a:spcAft>
                <a:spcPts val="0"/>
              </a:spcAft>
              <a:buClr>
                <a:schemeClr val="dk1"/>
              </a:buClr>
              <a:buSzPts val="1800"/>
              <a:buChar char="●"/>
            </a:pPr>
            <a:r>
              <a:rPr lang="en-US" sz="1800">
                <a:solidFill>
                  <a:schemeClr val="dk1"/>
                </a:solidFill>
              </a:rPr>
              <a:t>Port exposing/binding</a:t>
            </a:r>
            <a:endParaRPr sz="1800">
              <a:solidFill>
                <a:schemeClr val="dk1"/>
              </a:solidFill>
            </a:endParaRPr>
          </a:p>
          <a:p>
            <a:pPr marL="457200" marR="0" lvl="0" indent="-342900" algn="l" rtl="0">
              <a:spcBef>
                <a:spcPts val="0"/>
              </a:spcBef>
              <a:spcAft>
                <a:spcPts val="0"/>
              </a:spcAft>
              <a:buClr>
                <a:schemeClr val="dk1"/>
              </a:buClr>
              <a:buSzPts val="1800"/>
              <a:buChar char="●"/>
            </a:pPr>
            <a:r>
              <a:rPr lang="en-US" sz="1800">
                <a:solidFill>
                  <a:schemeClr val="dk1"/>
                </a:solidFill>
              </a:rPr>
              <a:t>Container linking</a:t>
            </a:r>
            <a:endParaRPr sz="1800">
              <a:solidFill>
                <a:schemeClr val="dk1"/>
              </a:solidFill>
            </a:endParaRPr>
          </a:p>
          <a:p>
            <a:pPr marL="457200" marR="0" lvl="0" indent="-342900" algn="l" rtl="0">
              <a:spcBef>
                <a:spcPts val="0"/>
              </a:spcBef>
              <a:spcAft>
                <a:spcPts val="0"/>
              </a:spcAft>
              <a:buClr>
                <a:schemeClr val="dk1"/>
              </a:buClr>
              <a:buSzPts val="1800"/>
              <a:buChar char="●"/>
            </a:pPr>
            <a:r>
              <a:rPr lang="en-US" sz="1800">
                <a:solidFill>
                  <a:schemeClr val="dk1"/>
                </a:solidFill>
              </a:rPr>
              <a:t>Volume/bind linking</a:t>
            </a:r>
            <a:endParaRPr sz="1800">
              <a:solidFill>
                <a:schemeClr val="dk1"/>
              </a:solidFill>
            </a:endParaRPr>
          </a:p>
          <a:p>
            <a:pPr marL="457200" marR="0" lvl="0" indent="-342900" algn="l" rtl="0">
              <a:spcBef>
                <a:spcPts val="0"/>
              </a:spcBef>
              <a:spcAft>
                <a:spcPts val="0"/>
              </a:spcAft>
              <a:buClr>
                <a:schemeClr val="dk1"/>
              </a:buClr>
              <a:buSzPts val="1800"/>
              <a:buChar char="●"/>
            </a:pPr>
            <a:r>
              <a:rPr lang="en-US" sz="1800">
                <a:solidFill>
                  <a:schemeClr val="dk1"/>
                </a:solidFill>
              </a:rPr>
              <a:t>Microservice scaling</a:t>
            </a:r>
            <a:br>
              <a:rPr lang="en-US" sz="1800">
                <a:solidFill>
                  <a:schemeClr val="dk1"/>
                </a:solidFill>
              </a:rPr>
            </a:br>
            <a:endParaRPr sz="1800">
              <a:solidFill>
                <a:schemeClr val="dk1"/>
              </a:solidFill>
            </a:endParaRPr>
          </a:p>
          <a:p>
            <a:pPr marL="0" marR="0" lvl="0" indent="0" algn="l" rtl="0">
              <a:spcBef>
                <a:spcPts val="0"/>
              </a:spcBef>
              <a:spcAft>
                <a:spcPts val="0"/>
              </a:spcAft>
              <a:buNone/>
            </a:pPr>
            <a:r>
              <a:rPr lang="en-US" sz="1800">
                <a:solidFill>
                  <a:schemeClr val="dk1"/>
                </a:solidFill>
              </a:rPr>
              <a:t>But also some more advanced operations:</a:t>
            </a: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Add environment variables</a:t>
            </a:r>
            <a:endParaRPr sz="1800">
              <a:solidFill>
                <a:schemeClr val="dk1"/>
              </a:solidFill>
            </a:endParaRPr>
          </a:p>
          <a:p>
            <a:pPr marL="457200" marR="0" lvl="0" indent="-342900" algn="l" rtl="0">
              <a:spcBef>
                <a:spcPts val="0"/>
              </a:spcBef>
              <a:spcAft>
                <a:spcPts val="0"/>
              </a:spcAft>
              <a:buClr>
                <a:schemeClr val="dk1"/>
              </a:buClr>
              <a:buSzPts val="1800"/>
              <a:buChar char="●"/>
            </a:pPr>
            <a:r>
              <a:rPr lang="en-US" sz="1800">
                <a:solidFill>
                  <a:schemeClr val="dk1"/>
                </a:solidFill>
              </a:rPr>
              <a:t>Customize DNS Servers</a:t>
            </a:r>
            <a:endParaRPr sz="1800">
              <a:solidFill>
                <a:schemeClr val="dk1"/>
              </a:solidFill>
            </a:endParaRPr>
          </a:p>
          <a:p>
            <a:pPr marL="457200" marR="0" lvl="0" indent="-342900" algn="l" rtl="0">
              <a:spcBef>
                <a:spcPts val="0"/>
              </a:spcBef>
              <a:spcAft>
                <a:spcPts val="0"/>
              </a:spcAft>
              <a:buClr>
                <a:schemeClr val="dk1"/>
              </a:buClr>
              <a:buSzPts val="1800"/>
              <a:buChar char="●"/>
            </a:pPr>
            <a:r>
              <a:rPr lang="en-US" sz="1800">
                <a:solidFill>
                  <a:schemeClr val="dk1"/>
                </a:solidFill>
              </a:rPr>
              <a:t>Add entries to hosts</a:t>
            </a:r>
            <a:endParaRPr sz="1800">
              <a:solidFill>
                <a:schemeClr val="dk1"/>
              </a:solidFill>
            </a:endParaRPr>
          </a:p>
          <a:p>
            <a:pPr marL="457200" marR="0" lvl="0" indent="-342900" algn="l" rtl="0">
              <a:spcBef>
                <a:spcPts val="0"/>
              </a:spcBef>
              <a:spcAft>
                <a:spcPts val="0"/>
              </a:spcAft>
              <a:buClr>
                <a:schemeClr val="dk1"/>
              </a:buClr>
              <a:buSzPts val="1800"/>
              <a:buChar char="●"/>
            </a:pPr>
            <a:r>
              <a:rPr lang="en-US" sz="1800">
                <a:solidFill>
                  <a:schemeClr val="dk1"/>
                </a:solidFill>
              </a:rPr>
              <a:t>Add labels</a:t>
            </a:r>
            <a:endParaRPr sz="1800">
              <a:solidFill>
                <a:schemeClr val="dk1"/>
              </a:solidFill>
            </a:endParaRPr>
          </a:p>
          <a:p>
            <a:pPr marL="457200" marR="0" lvl="0" indent="-342900" algn="l" rtl="0">
              <a:spcBef>
                <a:spcPts val="0"/>
              </a:spcBef>
              <a:spcAft>
                <a:spcPts val="0"/>
              </a:spcAft>
              <a:buClr>
                <a:schemeClr val="dk1"/>
              </a:buClr>
              <a:buSzPts val="1800"/>
              <a:buChar char="●"/>
            </a:pPr>
            <a:r>
              <a:rPr lang="en-US" sz="1800">
                <a:solidFill>
                  <a:schemeClr val="dk1"/>
                </a:solidFill>
              </a:rPr>
              <a:t>Add service dependencies (on the same file)</a:t>
            </a:r>
            <a:endParaRPr sz="1800">
              <a:solidFill>
                <a:schemeClr val="dk1"/>
              </a:solidFill>
            </a:endParaRPr>
          </a:p>
        </p:txBody>
      </p:sp>
      <p:sp>
        <p:nvSpPr>
          <p:cNvPr id="265" name="Google Shape;265;p53"/>
          <p:cNvSpPr txBox="1"/>
          <p:nvPr/>
        </p:nvSpPr>
        <p:spPr>
          <a:xfrm>
            <a:off x="6298625" y="2917650"/>
            <a:ext cx="5219100" cy="32037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a:t>version: '3'</a:t>
            </a: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0"/>
              </a:spcBef>
              <a:spcAft>
                <a:spcPts val="0"/>
              </a:spcAft>
              <a:buClr>
                <a:schemeClr val="dk1"/>
              </a:buClr>
              <a:buSzPts val="1100"/>
              <a:buFont typeface="Arial"/>
              <a:buNone/>
            </a:pPr>
            <a:r>
              <a:rPr lang="en-US" sz="1800"/>
              <a:t>services:</a:t>
            </a:r>
            <a:endParaRPr sz="1800"/>
          </a:p>
          <a:p>
            <a:pPr marL="0" lvl="0" indent="0" algn="l" rtl="0">
              <a:spcBef>
                <a:spcPts val="0"/>
              </a:spcBef>
              <a:spcAft>
                <a:spcPts val="0"/>
              </a:spcAft>
              <a:buClr>
                <a:schemeClr val="dk1"/>
              </a:buClr>
              <a:buSzPts val="1100"/>
              <a:buFont typeface="Arial"/>
              <a:buNone/>
            </a:pPr>
            <a:r>
              <a:rPr lang="en-US" sz="1800"/>
              <a:t>  web:</a:t>
            </a:r>
            <a:endParaRPr sz="1800"/>
          </a:p>
          <a:p>
            <a:pPr marL="0" lvl="0" indent="0" algn="l" rtl="0">
              <a:spcBef>
                <a:spcPts val="0"/>
              </a:spcBef>
              <a:spcAft>
                <a:spcPts val="0"/>
              </a:spcAft>
              <a:buClr>
                <a:schemeClr val="dk1"/>
              </a:buClr>
              <a:buSzPts val="1100"/>
              <a:buFont typeface="Arial"/>
              <a:buNone/>
            </a:pPr>
            <a:r>
              <a:rPr lang="en-US" sz="1800"/>
              <a:t>    build: .</a:t>
            </a:r>
            <a:endParaRPr sz="1800"/>
          </a:p>
          <a:p>
            <a:pPr marL="0" lvl="0" indent="0" algn="l" rtl="0">
              <a:spcBef>
                <a:spcPts val="0"/>
              </a:spcBef>
              <a:spcAft>
                <a:spcPts val="0"/>
              </a:spcAft>
              <a:buClr>
                <a:schemeClr val="dk1"/>
              </a:buClr>
              <a:buSzPts val="1100"/>
              <a:buFont typeface="Arial"/>
              <a:buNone/>
            </a:pPr>
            <a:r>
              <a:rPr lang="en-US" sz="1800"/>
              <a:t>    ports:</a:t>
            </a:r>
            <a:endParaRPr sz="1800"/>
          </a:p>
          <a:p>
            <a:pPr marL="0" lvl="0" indent="0" algn="l" rtl="0">
              <a:spcBef>
                <a:spcPts val="0"/>
              </a:spcBef>
              <a:spcAft>
                <a:spcPts val="0"/>
              </a:spcAft>
              <a:buClr>
                <a:schemeClr val="dk1"/>
              </a:buClr>
              <a:buSzPts val="1100"/>
              <a:buFont typeface="Arial"/>
              <a:buNone/>
            </a:pPr>
            <a:r>
              <a:rPr lang="en-US" sz="1800"/>
              <a:t>      - "80:80"</a:t>
            </a:r>
            <a:endParaRPr sz="1800"/>
          </a:p>
          <a:p>
            <a:pPr marL="0" lvl="0" indent="0" algn="l" rtl="0">
              <a:spcBef>
                <a:spcPts val="0"/>
              </a:spcBef>
              <a:spcAft>
                <a:spcPts val="0"/>
              </a:spcAft>
              <a:buClr>
                <a:schemeClr val="dk1"/>
              </a:buClr>
              <a:buSzPts val="1100"/>
              <a:buFont typeface="Arial"/>
              <a:buNone/>
            </a:pPr>
            <a:r>
              <a:rPr lang="en-US" sz="1800"/>
              <a:t>    volumes:</a:t>
            </a:r>
            <a:endParaRPr sz="1800"/>
          </a:p>
          <a:p>
            <a:pPr marL="0" lvl="0" indent="0" algn="l" rtl="0">
              <a:spcBef>
                <a:spcPts val="0"/>
              </a:spcBef>
              <a:spcAft>
                <a:spcPts val="0"/>
              </a:spcAft>
              <a:buClr>
                <a:schemeClr val="dk1"/>
              </a:buClr>
              <a:buSzPts val="1100"/>
              <a:buFont typeface="Arial"/>
              <a:buNone/>
            </a:pPr>
            <a:r>
              <a:rPr lang="en-US" sz="1800"/>
              <a:t>      - "nginx-conf:/etc/nginx/conf.d"</a:t>
            </a:r>
            <a:endParaRPr sz="1800"/>
          </a:p>
          <a:p>
            <a:pPr marL="0" lvl="0" indent="0" algn="l" rtl="0">
              <a:spcBef>
                <a:spcPts val="0"/>
              </a:spcBef>
              <a:spcAft>
                <a:spcPts val="0"/>
              </a:spcAft>
              <a:buClr>
                <a:schemeClr val="dk1"/>
              </a:buClr>
              <a:buSzPts val="1100"/>
              <a:buFont typeface="Arial"/>
              <a:buNone/>
            </a:pPr>
            <a:r>
              <a:rPr lang="en-US" sz="1800"/>
              <a:t>  postgres:</a:t>
            </a:r>
            <a:endParaRPr sz="1800"/>
          </a:p>
          <a:p>
            <a:pPr marL="0" lvl="0" indent="0" algn="l" rtl="0">
              <a:spcBef>
                <a:spcPts val="0"/>
              </a:spcBef>
              <a:spcAft>
                <a:spcPts val="0"/>
              </a:spcAft>
              <a:buNone/>
            </a:pPr>
            <a:r>
              <a:rPr lang="en-US" sz="1800"/>
              <a:t>    image: "postgres:10.7"</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4"/>
          <p:cNvSpPr txBox="1"/>
          <p:nvPr/>
        </p:nvSpPr>
        <p:spPr>
          <a:xfrm>
            <a:off x="182875" y="183250"/>
            <a:ext cx="11704200" cy="63690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400" b="1"/>
              <a:t>Docker Compose</a:t>
            </a:r>
            <a:endParaRPr sz="2400" b="1"/>
          </a:p>
          <a:p>
            <a:pPr marL="0" marR="0" lvl="0" indent="0" algn="l" rtl="0">
              <a:spcBef>
                <a:spcPts val="0"/>
              </a:spcBef>
              <a:spcAft>
                <a:spcPts val="0"/>
              </a:spcAft>
              <a:buNone/>
            </a:pPr>
            <a:endParaRPr sz="1800" b="1"/>
          </a:p>
          <a:p>
            <a:pPr marL="0" lvl="0" indent="0" algn="l" rtl="0">
              <a:spcBef>
                <a:spcPts val="0"/>
              </a:spcBef>
              <a:spcAft>
                <a:spcPts val="0"/>
              </a:spcAft>
              <a:buClr>
                <a:schemeClr val="dk1"/>
              </a:buClr>
              <a:buSzPts val="1100"/>
              <a:buFont typeface="Arial"/>
              <a:buNone/>
            </a:pPr>
            <a:r>
              <a:rPr lang="en-US" sz="1800" b="1">
                <a:solidFill>
                  <a:schemeClr val="dk1"/>
                </a:solidFill>
              </a:rPr>
              <a:t>Some Docker Compose common commands</a:t>
            </a:r>
            <a:endParaRPr sz="1800" b="1">
              <a:solidFill>
                <a:schemeClr val="dk1"/>
              </a:solidFill>
            </a:endParaRPr>
          </a:p>
          <a:p>
            <a:pPr marL="0" lvl="0" indent="0" algn="l" rtl="0">
              <a:spcBef>
                <a:spcPts val="0"/>
              </a:spcBef>
              <a:spcAft>
                <a:spcPts val="0"/>
              </a:spcAft>
              <a:buClr>
                <a:schemeClr val="dk1"/>
              </a:buClr>
              <a:buSzPts val="1100"/>
              <a:buFont typeface="Arial"/>
              <a:buNone/>
            </a:pPr>
            <a:r>
              <a:rPr lang="en-US" sz="1200" i="1">
                <a:solidFill>
                  <a:schemeClr val="dk1"/>
                </a:solidFill>
              </a:rPr>
              <a:t>$ docker-compose build</a:t>
            </a:r>
            <a:endParaRPr sz="1200" i="1">
              <a:solidFill>
                <a:schemeClr val="dk1"/>
              </a:solidFill>
            </a:endParaRPr>
          </a:p>
          <a:p>
            <a:pPr marL="0" lvl="0" indent="0" algn="l" rtl="0">
              <a:spcBef>
                <a:spcPts val="0"/>
              </a:spcBef>
              <a:spcAft>
                <a:spcPts val="0"/>
              </a:spcAft>
              <a:buClr>
                <a:schemeClr val="dk1"/>
              </a:buClr>
              <a:buSzPts val="1100"/>
              <a:buFont typeface="Arial"/>
              <a:buNone/>
            </a:pPr>
            <a:r>
              <a:rPr lang="en-US" sz="1200" i="1">
                <a:solidFill>
                  <a:schemeClr val="dk1"/>
                </a:solidFill>
              </a:rPr>
              <a:t>$ docker-compose pull</a:t>
            </a:r>
            <a:endParaRPr sz="1200" i="1">
              <a:solidFill>
                <a:schemeClr val="dk1"/>
              </a:solidFill>
            </a:endParaRPr>
          </a:p>
          <a:p>
            <a:pPr marL="0" lvl="0" indent="0" algn="l" rtl="0">
              <a:spcBef>
                <a:spcPts val="0"/>
              </a:spcBef>
              <a:spcAft>
                <a:spcPts val="0"/>
              </a:spcAft>
              <a:buClr>
                <a:schemeClr val="dk1"/>
              </a:buClr>
              <a:buSzPts val="1100"/>
              <a:buFont typeface="Arial"/>
              <a:buNone/>
            </a:pPr>
            <a:r>
              <a:rPr lang="en-US" sz="1200" i="1">
                <a:solidFill>
                  <a:schemeClr val="dk1"/>
                </a:solidFill>
              </a:rPr>
              <a:t>$ docker-compose push</a:t>
            </a:r>
            <a:endParaRPr sz="1200" i="1">
              <a:solidFill>
                <a:schemeClr val="dk1"/>
              </a:solidFill>
            </a:endParaRPr>
          </a:p>
          <a:p>
            <a:pPr marL="0" lvl="0" indent="0" algn="l" rtl="0">
              <a:spcBef>
                <a:spcPts val="0"/>
              </a:spcBef>
              <a:spcAft>
                <a:spcPts val="0"/>
              </a:spcAft>
              <a:buClr>
                <a:schemeClr val="dk1"/>
              </a:buClr>
              <a:buSzPts val="1100"/>
              <a:buFont typeface="Arial"/>
              <a:buNone/>
            </a:pPr>
            <a:r>
              <a:rPr lang="en-US" sz="1200" i="1">
                <a:solidFill>
                  <a:schemeClr val="dk1"/>
                </a:solidFill>
              </a:rPr>
              <a:t>$ docker-compose up</a:t>
            </a:r>
            <a:endParaRPr sz="1200" i="1">
              <a:solidFill>
                <a:schemeClr val="dk1"/>
              </a:solidFill>
            </a:endParaRPr>
          </a:p>
          <a:p>
            <a:pPr marL="0" lvl="0" indent="0" algn="l" rtl="0">
              <a:spcBef>
                <a:spcPts val="0"/>
              </a:spcBef>
              <a:spcAft>
                <a:spcPts val="0"/>
              </a:spcAft>
              <a:buClr>
                <a:schemeClr val="dk1"/>
              </a:buClr>
              <a:buSzPts val="1100"/>
              <a:buFont typeface="Arial"/>
              <a:buNone/>
            </a:pPr>
            <a:r>
              <a:rPr lang="en-US" sz="1200" i="1">
                <a:solidFill>
                  <a:schemeClr val="dk1"/>
                </a:solidFill>
              </a:rPr>
              <a:t>$ docker-compose ps</a:t>
            </a:r>
            <a:endParaRPr sz="1200" i="1">
              <a:solidFill>
                <a:schemeClr val="dk1"/>
              </a:solidFill>
            </a:endParaRPr>
          </a:p>
          <a:p>
            <a:pPr marL="0" lvl="0" indent="0" algn="l" rtl="0">
              <a:spcBef>
                <a:spcPts val="0"/>
              </a:spcBef>
              <a:spcAft>
                <a:spcPts val="0"/>
              </a:spcAft>
              <a:buClr>
                <a:schemeClr val="dk1"/>
              </a:buClr>
              <a:buSzPts val="1100"/>
              <a:buFont typeface="Arial"/>
              <a:buNone/>
            </a:pPr>
            <a:r>
              <a:rPr lang="en-US" sz="1200" i="1">
                <a:solidFill>
                  <a:schemeClr val="dk1"/>
                </a:solidFill>
              </a:rPr>
              <a:t>$ docker-compose exec</a:t>
            </a:r>
            <a:endParaRPr sz="1200" i="1">
              <a:solidFill>
                <a:schemeClr val="dk1"/>
              </a:solidFill>
            </a:endParaRPr>
          </a:p>
          <a:p>
            <a:pPr marL="0" lvl="0" indent="0" algn="l" rtl="0">
              <a:spcBef>
                <a:spcPts val="0"/>
              </a:spcBef>
              <a:spcAft>
                <a:spcPts val="0"/>
              </a:spcAft>
              <a:buClr>
                <a:schemeClr val="dk1"/>
              </a:buClr>
              <a:buSzPts val="1100"/>
              <a:buFont typeface="Arial"/>
              <a:buNone/>
            </a:pPr>
            <a:r>
              <a:rPr lang="en-US" sz="1200" i="1">
                <a:solidFill>
                  <a:schemeClr val="dk1"/>
                </a:solidFill>
              </a:rPr>
              <a:t>$ docker-compose logs</a:t>
            </a:r>
            <a:endParaRPr sz="1200" i="1">
              <a:solidFill>
                <a:schemeClr val="dk1"/>
              </a:solidFill>
            </a:endParaRPr>
          </a:p>
          <a:p>
            <a:pPr marL="0" lvl="0" indent="0" algn="l" rtl="0">
              <a:spcBef>
                <a:spcPts val="0"/>
              </a:spcBef>
              <a:spcAft>
                <a:spcPts val="0"/>
              </a:spcAft>
              <a:buClr>
                <a:schemeClr val="dk1"/>
              </a:buClr>
              <a:buSzPts val="1100"/>
              <a:buFont typeface="Arial"/>
              <a:buNone/>
            </a:pPr>
            <a:r>
              <a:rPr lang="en-US" sz="1200" i="1">
                <a:solidFill>
                  <a:schemeClr val="dk1"/>
                </a:solidFill>
              </a:rPr>
              <a:t>$ docker-compose start</a:t>
            </a:r>
            <a:endParaRPr sz="1200" i="1">
              <a:solidFill>
                <a:schemeClr val="dk1"/>
              </a:solidFill>
            </a:endParaRPr>
          </a:p>
          <a:p>
            <a:pPr marL="0" lvl="0" indent="0" algn="l" rtl="0">
              <a:spcBef>
                <a:spcPts val="0"/>
              </a:spcBef>
              <a:spcAft>
                <a:spcPts val="0"/>
              </a:spcAft>
              <a:buClr>
                <a:schemeClr val="dk1"/>
              </a:buClr>
              <a:buSzPts val="1100"/>
              <a:buFont typeface="Arial"/>
              <a:buNone/>
            </a:pPr>
            <a:r>
              <a:rPr lang="en-US" sz="1200" i="1">
                <a:solidFill>
                  <a:schemeClr val="dk1"/>
                </a:solidFill>
              </a:rPr>
              <a:t>$ docker-compose stop</a:t>
            </a:r>
            <a:endParaRPr sz="1200" i="1">
              <a:solidFill>
                <a:schemeClr val="dk1"/>
              </a:solidFill>
            </a:endParaRPr>
          </a:p>
          <a:p>
            <a:pPr marL="0" lvl="0" indent="0" algn="l" rtl="0">
              <a:spcBef>
                <a:spcPts val="0"/>
              </a:spcBef>
              <a:spcAft>
                <a:spcPts val="0"/>
              </a:spcAft>
              <a:buClr>
                <a:schemeClr val="dk1"/>
              </a:buClr>
              <a:buSzPts val="1100"/>
              <a:buFont typeface="Arial"/>
              <a:buNone/>
            </a:pPr>
            <a:r>
              <a:rPr lang="en-US" sz="1200" i="1">
                <a:solidFill>
                  <a:schemeClr val="dk1"/>
                </a:solidFill>
              </a:rPr>
              <a:t>$ docker-compose restart</a:t>
            </a:r>
            <a:endParaRPr>
              <a:solidFill>
                <a:schemeClr val="dk1"/>
              </a:solidFill>
            </a:endParaRPr>
          </a:p>
          <a:p>
            <a:pPr marL="0" marR="0" lvl="0" indent="0" algn="l" rtl="0">
              <a:spcBef>
                <a:spcPts val="0"/>
              </a:spcBef>
              <a:spcAft>
                <a:spcPts val="0"/>
              </a:spcAft>
              <a:buNone/>
            </a:pPr>
            <a:endParaRPr>
              <a:solidFill>
                <a:schemeClr val="dk1"/>
              </a:solidFill>
            </a:endParaRPr>
          </a:p>
          <a:p>
            <a:pPr marL="0" marR="0" lvl="0" indent="0" algn="l" rtl="0">
              <a:spcBef>
                <a:spcPts val="0"/>
              </a:spcBef>
              <a:spcAft>
                <a:spcPts val="0"/>
              </a:spcAft>
              <a:buNone/>
            </a:pPr>
            <a:endParaRPr>
              <a:solidFill>
                <a:schemeClr val="dk1"/>
              </a:solidFill>
            </a:endParaRPr>
          </a:p>
          <a:p>
            <a:pPr marL="0" marR="0" lvl="0" indent="0" algn="l" rtl="0">
              <a:spcBef>
                <a:spcPts val="0"/>
              </a:spcBef>
              <a:spcAft>
                <a:spcPts val="0"/>
              </a:spcAft>
              <a:buNone/>
            </a:pPr>
            <a:r>
              <a:rPr lang="en-US" sz="1800" b="1">
                <a:solidFill>
                  <a:schemeClr val="dk1"/>
                </a:solidFill>
              </a:rPr>
              <a:t>Some specific commands</a:t>
            </a:r>
            <a:endParaRPr sz="1800" b="1">
              <a:solidFill>
                <a:schemeClr val="dk1"/>
              </a:solidFill>
            </a:endParaRPr>
          </a:p>
          <a:p>
            <a:pPr marL="0" marR="0" lvl="0" indent="0" algn="l" rtl="0">
              <a:spcBef>
                <a:spcPts val="0"/>
              </a:spcBef>
              <a:spcAft>
                <a:spcPts val="0"/>
              </a:spcAft>
              <a:buNone/>
            </a:pPr>
            <a:r>
              <a:rPr lang="en-US" sz="1200" i="1">
                <a:solidFill>
                  <a:schemeClr val="dk1"/>
                </a:solidFill>
              </a:rPr>
              <a:t>$ docker-compose up -d</a:t>
            </a:r>
            <a:endParaRPr sz="1200" i="1">
              <a:solidFill>
                <a:schemeClr val="dk1"/>
              </a:solidFill>
            </a:endParaRPr>
          </a:p>
          <a:p>
            <a:pPr marL="0" lvl="0" indent="0" algn="l" rtl="0">
              <a:spcBef>
                <a:spcPts val="0"/>
              </a:spcBef>
              <a:spcAft>
                <a:spcPts val="0"/>
              </a:spcAft>
              <a:buClr>
                <a:schemeClr val="dk1"/>
              </a:buClr>
              <a:buSzPts val="1100"/>
              <a:buFont typeface="Arial"/>
              <a:buNone/>
            </a:pPr>
            <a:r>
              <a:rPr lang="en-US" sz="1200" i="1">
                <a:solidFill>
                  <a:schemeClr val="dk1"/>
                </a:solidFill>
              </a:rPr>
              <a:t>$ docker-compose logs -t</a:t>
            </a:r>
            <a:endParaRPr sz="1200" i="1">
              <a:solidFill>
                <a:schemeClr val="dk1"/>
              </a:solidFill>
            </a:endParaRPr>
          </a:p>
          <a:p>
            <a:pPr marL="0" lvl="0" indent="0" algn="l" rtl="0">
              <a:spcBef>
                <a:spcPts val="0"/>
              </a:spcBef>
              <a:spcAft>
                <a:spcPts val="0"/>
              </a:spcAft>
              <a:buClr>
                <a:schemeClr val="dk1"/>
              </a:buClr>
              <a:buSzPts val="1100"/>
              <a:buFont typeface="Arial"/>
              <a:buNone/>
            </a:pPr>
            <a:r>
              <a:rPr lang="en-US" sz="1200" i="1">
                <a:solidFill>
                  <a:schemeClr val="dk1"/>
                </a:solidFill>
              </a:rPr>
              <a:t>$ docker-compose logs --tail=10</a:t>
            </a:r>
            <a:endParaRPr sz="1200" i="1">
              <a:solidFill>
                <a:schemeClr val="dk1"/>
              </a:solidFill>
            </a:endParaRPr>
          </a:p>
          <a:p>
            <a:pPr marL="0" lvl="0" indent="0" algn="l" rtl="0">
              <a:spcBef>
                <a:spcPts val="0"/>
              </a:spcBef>
              <a:spcAft>
                <a:spcPts val="0"/>
              </a:spcAft>
              <a:buClr>
                <a:schemeClr val="dk1"/>
              </a:buClr>
              <a:buSzPts val="1100"/>
              <a:buFont typeface="Arial"/>
              <a:buNone/>
            </a:pPr>
            <a:r>
              <a:rPr lang="en-US" sz="1200" i="1">
                <a:solidFill>
                  <a:schemeClr val="dk1"/>
                </a:solidFill>
              </a:rPr>
              <a:t>$ docker-compose logs -f</a:t>
            </a:r>
            <a:endParaRPr sz="1200" i="1">
              <a:solidFill>
                <a:schemeClr val="dk1"/>
              </a:solidFill>
            </a:endParaRPr>
          </a:p>
          <a:p>
            <a:pPr marL="0" lvl="0" indent="0" algn="l" rtl="0">
              <a:spcBef>
                <a:spcPts val="0"/>
              </a:spcBef>
              <a:spcAft>
                <a:spcPts val="0"/>
              </a:spcAft>
              <a:buClr>
                <a:schemeClr val="dk1"/>
              </a:buClr>
              <a:buSzPts val="1100"/>
              <a:buFont typeface="Arial"/>
              <a:buNone/>
            </a:pPr>
            <a:r>
              <a:rPr lang="en-US" sz="1200" i="1">
                <a:solidFill>
                  <a:schemeClr val="dk1"/>
                </a:solidFill>
              </a:rPr>
              <a:t>$ docker-compose logs -t --tail=100 -f</a:t>
            </a:r>
            <a:endParaRPr sz="1200" i="1">
              <a:solidFill>
                <a:schemeClr val="dk1"/>
              </a:solidFill>
            </a:endParaRPr>
          </a:p>
          <a:p>
            <a:pPr marL="0" lvl="0" indent="0" algn="l" rtl="0">
              <a:spcBef>
                <a:spcPts val="0"/>
              </a:spcBef>
              <a:spcAft>
                <a:spcPts val="0"/>
              </a:spcAft>
              <a:buClr>
                <a:schemeClr val="dk1"/>
              </a:buClr>
              <a:buSzPts val="1100"/>
              <a:buFont typeface="Arial"/>
              <a:buNone/>
            </a:pPr>
            <a:r>
              <a:rPr lang="en-US" sz="1200" i="1">
                <a:solidFill>
                  <a:schemeClr val="dk1"/>
                </a:solidFill>
              </a:rPr>
              <a:t>$ docker-compose scale web=2 worker=3</a:t>
            </a:r>
            <a:endParaRPr sz="1200" i="1">
              <a:solidFill>
                <a:schemeClr val="dk1"/>
              </a:solidFill>
            </a:endParaRPr>
          </a:p>
          <a:p>
            <a:pPr marL="0" lvl="0" indent="0" algn="l" rtl="0">
              <a:spcBef>
                <a:spcPts val="0"/>
              </a:spcBef>
              <a:spcAft>
                <a:spcPts val="0"/>
              </a:spcAft>
              <a:buClr>
                <a:schemeClr val="dk1"/>
              </a:buClr>
              <a:buSzPts val="1100"/>
              <a:buFont typeface="Arial"/>
              <a:buNone/>
            </a:pPr>
            <a:r>
              <a:rPr lang="en-US" sz="1200" i="1">
                <a:solidFill>
                  <a:schemeClr val="dk1"/>
                </a:solidFill>
              </a:rPr>
              <a:t>$ docker-compose kill</a:t>
            </a:r>
            <a:endParaRPr sz="1200" i="1">
              <a:solidFill>
                <a:schemeClr val="dk1"/>
              </a:solidFill>
            </a:endParaRPr>
          </a:p>
          <a:p>
            <a:pPr marL="0" lvl="0" indent="0" algn="l" rtl="0">
              <a:spcBef>
                <a:spcPts val="0"/>
              </a:spcBef>
              <a:spcAft>
                <a:spcPts val="0"/>
              </a:spcAft>
              <a:buClr>
                <a:schemeClr val="dk1"/>
              </a:buClr>
              <a:buSzPts val="1100"/>
              <a:buFont typeface="Arial"/>
              <a:buNone/>
            </a:pPr>
            <a:r>
              <a:rPr lang="en-US" sz="1200" i="1">
                <a:solidFill>
                  <a:schemeClr val="dk1"/>
                </a:solidFill>
              </a:rPr>
              <a:t>$ docker-compose events</a:t>
            </a:r>
            <a:endParaRPr sz="1200" i="1">
              <a:solidFill>
                <a:schemeClr val="dk1"/>
              </a:solidFill>
            </a:endParaRPr>
          </a:p>
          <a:p>
            <a:pPr marL="0" lvl="0" indent="0" algn="l" rtl="0">
              <a:spcBef>
                <a:spcPts val="0"/>
              </a:spcBef>
              <a:spcAft>
                <a:spcPts val="0"/>
              </a:spcAft>
              <a:buClr>
                <a:schemeClr val="dk1"/>
              </a:buClr>
              <a:buSzPts val="1100"/>
              <a:buFont typeface="Arial"/>
              <a:buNone/>
            </a:pPr>
            <a:r>
              <a:rPr lang="en-US" sz="1200" i="1">
                <a:solidFill>
                  <a:schemeClr val="dk1"/>
                </a:solidFill>
              </a:rPr>
              <a:t>$ docker-compose down --volumes</a:t>
            </a:r>
            <a:endParaRPr sz="1200" i="1">
              <a:solidFill>
                <a:schemeClr val="dk1"/>
              </a:solidFill>
            </a:endParaRPr>
          </a:p>
          <a:p>
            <a:pPr marL="0" lvl="0" indent="0" algn="l" rtl="0">
              <a:spcBef>
                <a:spcPts val="0"/>
              </a:spcBef>
              <a:spcAft>
                <a:spcPts val="0"/>
              </a:spcAft>
              <a:buClr>
                <a:schemeClr val="dk1"/>
              </a:buClr>
              <a:buSzPts val="1100"/>
              <a:buFont typeface="Arial"/>
              <a:buNone/>
            </a:pPr>
            <a:endParaRPr sz="1200" i="1">
              <a:solidFill>
                <a:schemeClr val="dk1"/>
              </a:solidFill>
            </a:endParaRPr>
          </a:p>
          <a:p>
            <a:pPr marL="0" lvl="0" indent="0" algn="l" rtl="0">
              <a:spcBef>
                <a:spcPts val="0"/>
              </a:spcBef>
              <a:spcAft>
                <a:spcPts val="0"/>
              </a:spcAft>
              <a:buClr>
                <a:schemeClr val="dk1"/>
              </a:buClr>
              <a:buSzPts val="1100"/>
              <a:buFont typeface="Arial"/>
              <a:buNone/>
            </a:pPr>
            <a:r>
              <a:rPr lang="en-US" sz="1200" i="1">
                <a:solidFill>
                  <a:schemeClr val="dk1"/>
                </a:solidFill>
              </a:rPr>
              <a:t> </a:t>
            </a:r>
            <a:endParaRPr sz="1200" i="1">
              <a:solidFill>
                <a:schemeClr val="dk1"/>
              </a:solidFill>
            </a:endParaRPr>
          </a:p>
          <a:p>
            <a:pPr marL="0" marR="0" lvl="0" indent="0" algn="l" rtl="0">
              <a:spcBef>
                <a:spcPts val="0"/>
              </a:spcBef>
              <a:spcAft>
                <a:spcPts val="0"/>
              </a:spcAft>
              <a:buNone/>
            </a:pP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Clr>
                <a:schemeClr val="dk1"/>
              </a:buClr>
              <a:buFont typeface="Arial"/>
              <a:buNone/>
            </a:pPr>
            <a:endParaRPr b="1">
              <a:solidFill>
                <a:schemeClr val="dk1"/>
              </a:solidFill>
            </a:endParaRPr>
          </a:p>
        </p:txBody>
      </p:sp>
      <p:sp>
        <p:nvSpPr>
          <p:cNvPr id="271" name="Google Shape;271;p54"/>
          <p:cNvSpPr txBox="1"/>
          <p:nvPr/>
        </p:nvSpPr>
        <p:spPr>
          <a:xfrm>
            <a:off x="6298625" y="2917650"/>
            <a:ext cx="5588400" cy="34431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a:solidFill>
                  <a:schemeClr val="dk1"/>
                </a:solidFill>
              </a:rPr>
              <a:t>version: '3'</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services:</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web:</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build: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image: my-nginx:1.0</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ports:</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 "80:80"</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volumes:</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 "nginx-conf:/etc/nginx/conf.d"</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postgres:</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image: "postgres:10.7"</a:t>
            </a:r>
            <a:endParaRPr sz="1800">
              <a:solidFill>
                <a:schemeClr val="dk1"/>
              </a:solidFill>
            </a:endParaRPr>
          </a:p>
          <a:p>
            <a:pPr marL="0" lvl="0" indent="0" algn="l" rtl="0">
              <a:spcBef>
                <a:spcPts val="0"/>
              </a:spcBef>
              <a:spcAft>
                <a:spcPts val="0"/>
              </a:spcAft>
              <a:buNone/>
            </a:pP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5"/>
          <p:cNvSpPr txBox="1"/>
          <p:nvPr/>
        </p:nvSpPr>
        <p:spPr>
          <a:xfrm>
            <a:off x="182875" y="183250"/>
            <a:ext cx="11704200" cy="63690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400" b="1"/>
              <a:t>Docker Compose</a:t>
            </a:r>
            <a:endParaRPr sz="2400" b="1"/>
          </a:p>
          <a:p>
            <a:pPr marL="0" marR="0" lvl="0" indent="0" algn="l" rtl="0">
              <a:spcBef>
                <a:spcPts val="0"/>
              </a:spcBef>
              <a:spcAft>
                <a:spcPts val="0"/>
              </a:spcAft>
              <a:buNone/>
            </a:pPr>
            <a:endParaRPr sz="1800" b="1"/>
          </a:p>
          <a:p>
            <a:pPr marL="0" lvl="0" indent="0" algn="l" rtl="0">
              <a:spcBef>
                <a:spcPts val="0"/>
              </a:spcBef>
              <a:spcAft>
                <a:spcPts val="0"/>
              </a:spcAft>
              <a:buClr>
                <a:schemeClr val="dk1"/>
              </a:buClr>
              <a:buSzPts val="1100"/>
              <a:buFont typeface="Arial"/>
              <a:buNone/>
            </a:pPr>
            <a:r>
              <a:rPr lang="en-US" sz="1800" b="1">
                <a:solidFill>
                  <a:schemeClr val="dk1"/>
                </a:solidFill>
              </a:rPr>
              <a:t>Some Notes &amp; Best Practices</a:t>
            </a: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Docker Compose can interact with Dockerfiles</a:t>
            </a:r>
            <a:br>
              <a:rPr lang="en-US" sz="1800">
                <a:solidFill>
                  <a:schemeClr val="dk1"/>
                </a:solidFill>
              </a:rPr>
            </a:br>
            <a:r>
              <a:rPr lang="en-US" sz="1800">
                <a:solidFill>
                  <a:schemeClr val="dk1"/>
                </a:solidFill>
              </a:rPr>
              <a:t>for the services, if contains the build parameter</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Automatically uses the image parameter for the</a:t>
            </a:r>
            <a:br>
              <a:rPr lang="en-US" sz="1800">
                <a:solidFill>
                  <a:schemeClr val="dk1"/>
                </a:solidFill>
              </a:rPr>
            </a:br>
            <a:r>
              <a:rPr lang="en-US" sz="1800">
                <a:solidFill>
                  <a:schemeClr val="dk1"/>
                </a:solidFill>
              </a:rPr>
              <a:t>build for naming and tagging the image</a:t>
            </a: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We can (and should) use a file with variables,</a:t>
            </a:r>
            <a:br>
              <a:rPr lang="en-US" sz="1800">
                <a:solidFill>
                  <a:schemeClr val="dk1"/>
                </a:solidFill>
              </a:rPr>
            </a:br>
            <a:r>
              <a:rPr lang="en-US" sz="1800">
                <a:solidFill>
                  <a:schemeClr val="dk1"/>
                </a:solidFill>
              </a:rPr>
              <a:t>called .env, for better organization</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200" i="1">
                <a:solidFill>
                  <a:schemeClr val="dk1"/>
                </a:solidFill>
              </a:rPr>
              <a:t> </a:t>
            </a:r>
            <a:endParaRPr sz="1200" i="1">
              <a:solidFill>
                <a:schemeClr val="dk1"/>
              </a:solidFill>
            </a:endParaRPr>
          </a:p>
          <a:p>
            <a:pPr marL="0" marR="0" lvl="0" indent="0" algn="l" rtl="0">
              <a:spcBef>
                <a:spcPts val="0"/>
              </a:spcBef>
              <a:spcAft>
                <a:spcPts val="0"/>
              </a:spcAft>
              <a:buNone/>
            </a:pP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Clr>
                <a:schemeClr val="dk1"/>
              </a:buClr>
              <a:buFont typeface="Arial"/>
              <a:buNone/>
            </a:pPr>
            <a:endParaRPr b="1">
              <a:solidFill>
                <a:schemeClr val="dk1"/>
              </a:solidFill>
            </a:endParaRPr>
          </a:p>
        </p:txBody>
      </p:sp>
      <p:sp>
        <p:nvSpPr>
          <p:cNvPr id="277" name="Google Shape;277;p55"/>
          <p:cNvSpPr txBox="1"/>
          <p:nvPr/>
        </p:nvSpPr>
        <p:spPr>
          <a:xfrm>
            <a:off x="6298625" y="2041150"/>
            <a:ext cx="5330700" cy="43059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a:t>version: '3'</a:t>
            </a: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0"/>
              </a:spcBef>
              <a:spcAft>
                <a:spcPts val="0"/>
              </a:spcAft>
              <a:buClr>
                <a:schemeClr val="dk1"/>
              </a:buClr>
              <a:buSzPts val="1100"/>
              <a:buFont typeface="Arial"/>
              <a:buNone/>
            </a:pPr>
            <a:r>
              <a:rPr lang="en-US" sz="1800"/>
              <a:t>services:</a:t>
            </a:r>
            <a:endParaRPr sz="1800"/>
          </a:p>
          <a:p>
            <a:pPr marL="0" lvl="0" indent="0" algn="l" rtl="0">
              <a:spcBef>
                <a:spcPts val="0"/>
              </a:spcBef>
              <a:spcAft>
                <a:spcPts val="0"/>
              </a:spcAft>
              <a:buClr>
                <a:schemeClr val="dk1"/>
              </a:buClr>
              <a:buSzPts val="1100"/>
              <a:buFont typeface="Arial"/>
              <a:buNone/>
            </a:pPr>
            <a:r>
              <a:rPr lang="en-US" sz="1800"/>
              <a:t>  web:</a:t>
            </a:r>
            <a:endParaRPr sz="1800"/>
          </a:p>
          <a:p>
            <a:pPr marL="0" lvl="0" indent="0" algn="l" rtl="0">
              <a:spcBef>
                <a:spcPts val="0"/>
              </a:spcBef>
              <a:spcAft>
                <a:spcPts val="0"/>
              </a:spcAft>
              <a:buClr>
                <a:schemeClr val="dk1"/>
              </a:buClr>
              <a:buSzPts val="1100"/>
              <a:buFont typeface="Arial"/>
              <a:buNone/>
            </a:pPr>
            <a:r>
              <a:rPr lang="en-US" sz="1800"/>
              <a:t>    build: .</a:t>
            </a:r>
            <a:endParaRPr sz="1800"/>
          </a:p>
          <a:p>
            <a:pPr marL="0" lvl="0" indent="0" algn="l" rtl="0">
              <a:spcBef>
                <a:spcPts val="0"/>
              </a:spcBef>
              <a:spcAft>
                <a:spcPts val="0"/>
              </a:spcAft>
              <a:buClr>
                <a:schemeClr val="dk1"/>
              </a:buClr>
              <a:buSzPts val="1100"/>
              <a:buFont typeface="Arial"/>
              <a:buNone/>
            </a:pPr>
            <a:r>
              <a:rPr lang="en-US" sz="1800"/>
              <a:t>    image: ${IMAGE_NAME}:${IMAGE_VERSION}</a:t>
            </a:r>
            <a:endParaRPr sz="1800"/>
          </a:p>
          <a:p>
            <a:pPr marL="0" lvl="0" indent="0" algn="l" rtl="0">
              <a:spcBef>
                <a:spcPts val="0"/>
              </a:spcBef>
              <a:spcAft>
                <a:spcPts val="0"/>
              </a:spcAft>
              <a:buClr>
                <a:schemeClr val="dk1"/>
              </a:buClr>
              <a:buSzPts val="1100"/>
              <a:buFont typeface="Arial"/>
              <a:buNone/>
            </a:pPr>
            <a:r>
              <a:rPr lang="en-US" sz="1800"/>
              <a:t>    restart: always</a:t>
            </a:r>
            <a:endParaRPr sz="1800"/>
          </a:p>
          <a:p>
            <a:pPr marL="0" lvl="0" indent="0" algn="l" rtl="0">
              <a:spcBef>
                <a:spcPts val="0"/>
              </a:spcBef>
              <a:spcAft>
                <a:spcPts val="0"/>
              </a:spcAft>
              <a:buClr>
                <a:schemeClr val="dk1"/>
              </a:buClr>
              <a:buSzPts val="1100"/>
              <a:buFont typeface="Arial"/>
              <a:buNone/>
            </a:pPr>
            <a:r>
              <a:rPr lang="en-US" sz="1800"/>
              <a:t>    container_name: ${CONTAINER_NAME}</a:t>
            </a:r>
            <a:endParaRPr sz="1800"/>
          </a:p>
          <a:p>
            <a:pPr marL="0" lvl="0" indent="0" algn="l" rtl="0">
              <a:spcBef>
                <a:spcPts val="0"/>
              </a:spcBef>
              <a:spcAft>
                <a:spcPts val="0"/>
              </a:spcAft>
              <a:buClr>
                <a:schemeClr val="dk1"/>
              </a:buClr>
              <a:buSzPts val="1100"/>
              <a:buFont typeface="Arial"/>
              <a:buNone/>
            </a:pPr>
            <a:r>
              <a:rPr lang="en-US" sz="1800">
                <a:solidFill>
                  <a:schemeClr val="dk1"/>
                </a:solidFill>
              </a:rPr>
              <a:t>    hostname: ${CONTAINER_NAME}</a:t>
            </a:r>
            <a:endParaRPr sz="1800"/>
          </a:p>
          <a:p>
            <a:pPr marL="0" lvl="0" indent="0" algn="l" rtl="0">
              <a:spcBef>
                <a:spcPts val="0"/>
              </a:spcBef>
              <a:spcAft>
                <a:spcPts val="0"/>
              </a:spcAft>
              <a:buClr>
                <a:schemeClr val="dk1"/>
              </a:buClr>
              <a:buSzPts val="1100"/>
              <a:buFont typeface="Arial"/>
              <a:buNone/>
            </a:pPr>
            <a:r>
              <a:rPr lang="en-US" sz="1800"/>
              <a:t>    ports:</a:t>
            </a:r>
            <a:endParaRPr sz="1800"/>
          </a:p>
          <a:p>
            <a:pPr marL="0" lvl="0" indent="0" algn="l" rtl="0">
              <a:spcBef>
                <a:spcPts val="0"/>
              </a:spcBef>
              <a:spcAft>
                <a:spcPts val="0"/>
              </a:spcAft>
              <a:buClr>
                <a:schemeClr val="dk1"/>
              </a:buClr>
              <a:buSzPts val="1100"/>
              <a:buFont typeface="Arial"/>
              <a:buNone/>
            </a:pPr>
            <a:r>
              <a:rPr lang="en-US" sz="1800"/>
              <a:t>      - "80:80"</a:t>
            </a:r>
            <a:endParaRPr sz="1800"/>
          </a:p>
          <a:p>
            <a:pPr marL="0" lvl="0" indent="0" algn="l" rtl="0">
              <a:spcBef>
                <a:spcPts val="0"/>
              </a:spcBef>
              <a:spcAft>
                <a:spcPts val="0"/>
              </a:spcAft>
              <a:buClr>
                <a:schemeClr val="dk1"/>
              </a:buClr>
              <a:buSzPts val="1100"/>
              <a:buFont typeface="Arial"/>
              <a:buNone/>
            </a:pPr>
            <a:r>
              <a:rPr lang="en-US" sz="1800"/>
              <a:t>    volumes:</a:t>
            </a:r>
            <a:endParaRPr sz="1800"/>
          </a:p>
          <a:p>
            <a:pPr marL="0" lvl="0" indent="0" algn="l" rtl="0">
              <a:spcBef>
                <a:spcPts val="0"/>
              </a:spcBef>
              <a:spcAft>
                <a:spcPts val="0"/>
              </a:spcAft>
              <a:buClr>
                <a:schemeClr val="dk1"/>
              </a:buClr>
              <a:buSzPts val="1100"/>
              <a:buFont typeface="Arial"/>
              <a:buNone/>
            </a:pPr>
            <a:r>
              <a:rPr lang="en-US" sz="1800"/>
              <a:t>      - "nginx-conf:/etc/nginx/conf.d"</a:t>
            </a:r>
            <a:endParaRPr sz="1800"/>
          </a:p>
          <a:p>
            <a:pPr marL="0" lvl="0" indent="0" algn="l" rtl="0">
              <a:spcBef>
                <a:spcPts val="0"/>
              </a:spcBef>
              <a:spcAft>
                <a:spcPts val="0"/>
              </a:spcAft>
              <a:buClr>
                <a:schemeClr val="dk1"/>
              </a:buClr>
              <a:buSzPts val="1100"/>
              <a:buFont typeface="Arial"/>
              <a:buNone/>
            </a:pPr>
            <a:r>
              <a:rPr lang="en-US" sz="1800"/>
              <a:t>  postgres:</a:t>
            </a:r>
            <a:endParaRPr sz="1800"/>
          </a:p>
          <a:p>
            <a:pPr marL="0" lvl="0" indent="0" algn="l" rtl="0">
              <a:spcBef>
                <a:spcPts val="0"/>
              </a:spcBef>
              <a:spcAft>
                <a:spcPts val="0"/>
              </a:spcAft>
              <a:buNone/>
            </a:pPr>
            <a:r>
              <a:rPr lang="en-US" sz="1800"/>
              <a:t>    image: "postgres:10.7"</a:t>
            </a:r>
            <a:endParaRPr sz="1800"/>
          </a:p>
        </p:txBody>
      </p:sp>
      <p:sp>
        <p:nvSpPr>
          <p:cNvPr id="278" name="Google Shape;278;p55"/>
          <p:cNvSpPr txBox="1"/>
          <p:nvPr/>
        </p:nvSpPr>
        <p:spPr>
          <a:xfrm>
            <a:off x="6298625" y="924075"/>
            <a:ext cx="5330700" cy="9708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IMAGE_NAME=my-nginx</a:t>
            </a:r>
            <a:endParaRPr sz="1800"/>
          </a:p>
          <a:p>
            <a:pPr marL="0" lvl="0" indent="0" algn="l" rtl="0">
              <a:spcBef>
                <a:spcPts val="0"/>
              </a:spcBef>
              <a:spcAft>
                <a:spcPts val="0"/>
              </a:spcAft>
              <a:buNone/>
            </a:pPr>
            <a:r>
              <a:rPr lang="en-US" sz="1800"/>
              <a:t>IMAGE_VERSION=1.0</a:t>
            </a:r>
            <a:endParaRPr sz="1800"/>
          </a:p>
          <a:p>
            <a:pPr marL="0" lvl="0" indent="0" algn="l" rtl="0">
              <a:spcBef>
                <a:spcPts val="0"/>
              </a:spcBef>
              <a:spcAft>
                <a:spcPts val="0"/>
              </a:spcAft>
              <a:buNone/>
            </a:pPr>
            <a:r>
              <a:rPr lang="en-US" sz="1800"/>
              <a:t>CONTAINER_NAME=my-nginx</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8"/>
          <p:cNvSpPr txBox="1"/>
          <p:nvPr/>
        </p:nvSpPr>
        <p:spPr>
          <a:xfrm>
            <a:off x="182875" y="183250"/>
            <a:ext cx="11704200" cy="62820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400" b="1" strike="noStrike" dirty="0">
                <a:solidFill>
                  <a:srgbClr val="000000"/>
                </a:solidFill>
              </a:rPr>
              <a:t>Where can I get more information?</a:t>
            </a:r>
            <a:endParaRPr sz="2400" strike="noStrike" dirty="0">
              <a:solidFill>
                <a:srgbClr val="000000"/>
              </a:solidFill>
            </a:endParaRPr>
          </a:p>
          <a:p>
            <a:pPr marL="0" marR="0" lvl="0" indent="0" algn="l" rtl="0">
              <a:spcBef>
                <a:spcPts val="0"/>
              </a:spcBef>
              <a:spcAft>
                <a:spcPts val="0"/>
              </a:spcAft>
              <a:buNone/>
            </a:pPr>
            <a:endParaRPr sz="1800" strike="noStrike" dirty="0">
              <a:solidFill>
                <a:srgbClr val="000000"/>
              </a:solidFill>
            </a:endParaRPr>
          </a:p>
          <a:p>
            <a:pPr marL="0" marR="0" lvl="0" indent="0" algn="l" rtl="0">
              <a:spcBef>
                <a:spcPts val="0"/>
              </a:spcBef>
              <a:spcAft>
                <a:spcPts val="0"/>
              </a:spcAft>
              <a:buNone/>
            </a:pPr>
            <a:endParaRPr sz="1800" strike="noStrike" dirty="0">
              <a:solidFill>
                <a:srgbClr val="000000"/>
              </a:solidFill>
            </a:endParaRPr>
          </a:p>
          <a:p>
            <a:pPr marL="0" marR="0" lvl="0" indent="0" algn="l" rtl="0">
              <a:spcBef>
                <a:spcPts val="0"/>
              </a:spcBef>
              <a:spcAft>
                <a:spcPts val="0"/>
              </a:spcAft>
              <a:buNone/>
            </a:pPr>
            <a:r>
              <a:rPr lang="en-US" sz="1800" b="1" strike="noStrike" dirty="0">
                <a:solidFill>
                  <a:srgbClr val="000000"/>
                </a:solidFill>
              </a:rPr>
              <a:t>Docker Documentation</a:t>
            </a:r>
            <a:r>
              <a:rPr lang="en-US" sz="1800" strike="noStrike" dirty="0">
                <a:solidFill>
                  <a:srgbClr val="000000"/>
                </a:solidFill>
              </a:rPr>
              <a:t>: </a:t>
            </a:r>
            <a:r>
              <a:rPr lang="en-US" sz="1800" u="sng" strike="noStrike" dirty="0">
                <a:solidFill>
                  <a:schemeClr val="hlink"/>
                </a:solidFill>
                <a:hlinkClick r:id="rId3"/>
              </a:rPr>
              <a:t>https://docs.docker.com</a:t>
            </a:r>
            <a:endParaRPr sz="1800" dirty="0"/>
          </a:p>
          <a:p>
            <a:pPr marL="0" marR="0" lvl="0" indent="0" algn="l" rtl="0">
              <a:spcBef>
                <a:spcPts val="0"/>
              </a:spcBef>
              <a:spcAft>
                <a:spcPts val="0"/>
              </a:spcAft>
              <a:buNone/>
            </a:pPr>
            <a:endParaRPr sz="1800" dirty="0"/>
          </a:p>
          <a:p>
            <a:pPr marL="0" marR="0" lvl="0" indent="0" algn="l" rtl="0">
              <a:spcBef>
                <a:spcPts val="0"/>
              </a:spcBef>
              <a:spcAft>
                <a:spcPts val="0"/>
              </a:spcAft>
              <a:buNone/>
            </a:pPr>
            <a:r>
              <a:rPr lang="en-US" sz="1800" b="1" strike="noStrike" dirty="0">
                <a:solidFill>
                  <a:srgbClr val="000000"/>
                </a:solidFill>
              </a:rPr>
              <a:t>Docker Overview</a:t>
            </a:r>
            <a:r>
              <a:rPr lang="en-US" sz="1800" strike="noStrike" dirty="0">
                <a:solidFill>
                  <a:srgbClr val="000000"/>
                </a:solidFill>
              </a:rPr>
              <a:t>: </a:t>
            </a:r>
            <a:r>
              <a:rPr lang="en-US" sz="1800" u="sng" dirty="0">
                <a:solidFill>
                  <a:schemeClr val="hlink"/>
                </a:solidFill>
                <a:hlinkClick r:id="rId4"/>
              </a:rPr>
              <a:t>https://docs.docker.com/engine/docker-overview/</a:t>
            </a:r>
            <a:endParaRPr sz="1800" dirty="0">
              <a:solidFill>
                <a:srgbClr val="000000"/>
              </a:solidFill>
            </a:endParaRPr>
          </a:p>
          <a:p>
            <a:pPr marL="0" marR="0" lvl="0" indent="0" algn="l" rtl="0">
              <a:spcBef>
                <a:spcPts val="0"/>
              </a:spcBef>
              <a:spcAft>
                <a:spcPts val="0"/>
              </a:spcAft>
              <a:buNone/>
            </a:pPr>
            <a:r>
              <a:rPr lang="en-US" sz="1800" b="1" dirty="0"/>
              <a:t>Networks</a:t>
            </a:r>
            <a:r>
              <a:rPr lang="en-US" sz="1800" dirty="0"/>
              <a:t>: </a:t>
            </a:r>
            <a:r>
              <a:rPr lang="en-US" sz="1800" u="sng" dirty="0">
                <a:solidFill>
                  <a:schemeClr val="hlink"/>
                </a:solidFill>
                <a:hlinkClick r:id="rId5"/>
              </a:rPr>
              <a:t>https://docs.docker.com/network/</a:t>
            </a:r>
            <a:br>
              <a:rPr lang="en-US" sz="1800" dirty="0"/>
            </a:br>
            <a:r>
              <a:rPr lang="en-US" sz="1800" b="1" dirty="0"/>
              <a:t>Storage (Binds/Mounts)</a:t>
            </a:r>
            <a:r>
              <a:rPr lang="en-US" sz="1800" dirty="0"/>
              <a:t>: </a:t>
            </a:r>
            <a:r>
              <a:rPr lang="en-US" sz="1800" u="sng" dirty="0">
                <a:solidFill>
                  <a:schemeClr val="hlink"/>
                </a:solidFill>
                <a:hlinkClick r:id="rId6"/>
              </a:rPr>
              <a:t>https://docs.docker.com/storage/</a:t>
            </a:r>
            <a:endParaRPr sz="1800" dirty="0"/>
          </a:p>
          <a:p>
            <a:pPr marL="0" marR="0" lvl="0" indent="0" algn="l" rtl="0">
              <a:spcBef>
                <a:spcPts val="0"/>
              </a:spcBef>
              <a:spcAft>
                <a:spcPts val="0"/>
              </a:spcAft>
              <a:buNone/>
            </a:pPr>
            <a:r>
              <a:rPr lang="en-US" sz="1800" b="1" strike="noStrike" dirty="0" err="1">
                <a:solidFill>
                  <a:srgbClr val="000000"/>
                </a:solidFill>
              </a:rPr>
              <a:t>Dockerfile</a:t>
            </a:r>
            <a:r>
              <a:rPr lang="en-US" sz="1800" b="1" dirty="0"/>
              <a:t>:</a:t>
            </a:r>
            <a:r>
              <a:rPr lang="en-US" sz="1800" dirty="0"/>
              <a:t> </a:t>
            </a:r>
            <a:r>
              <a:rPr lang="en-US" sz="1800" u="sng" dirty="0">
                <a:solidFill>
                  <a:schemeClr val="hlink"/>
                </a:solidFill>
                <a:hlinkClick r:id="rId7"/>
              </a:rPr>
              <a:t>https://docs.docker.com/engine/reference/builder/</a:t>
            </a:r>
            <a:endParaRPr sz="1800" dirty="0"/>
          </a:p>
          <a:p>
            <a:pPr marL="0" lvl="0" indent="0" algn="l" rtl="0">
              <a:spcBef>
                <a:spcPts val="0"/>
              </a:spcBef>
              <a:spcAft>
                <a:spcPts val="0"/>
              </a:spcAft>
              <a:buNone/>
            </a:pPr>
            <a:r>
              <a:rPr lang="en-US" sz="1800" b="1" dirty="0">
                <a:solidFill>
                  <a:schemeClr val="dk1"/>
                </a:solidFill>
              </a:rPr>
              <a:t>Docker Compose:</a:t>
            </a:r>
            <a:r>
              <a:rPr lang="en-US" sz="1800" dirty="0">
                <a:solidFill>
                  <a:schemeClr val="dk1"/>
                </a:solidFill>
              </a:rPr>
              <a:t> </a:t>
            </a:r>
            <a:r>
              <a:rPr lang="en-US" sz="1800" u="sng" dirty="0">
                <a:solidFill>
                  <a:schemeClr val="hlink"/>
                </a:solidFill>
                <a:hlinkClick r:id="rId8"/>
              </a:rPr>
              <a:t>https://docs.docker.com/compose/</a:t>
            </a:r>
            <a:endParaRPr sz="1800" dirty="0">
              <a:solidFill>
                <a:schemeClr val="dk1"/>
              </a:solidFill>
            </a:endParaRPr>
          </a:p>
          <a:p>
            <a:pPr marL="0" marR="0" lvl="0" indent="0" algn="l" rtl="0">
              <a:spcBef>
                <a:spcPts val="0"/>
              </a:spcBef>
              <a:spcAft>
                <a:spcPts val="0"/>
              </a:spcAft>
              <a:buNone/>
            </a:pPr>
            <a:endParaRPr sz="1800" dirty="0"/>
          </a:p>
          <a:p>
            <a:pPr marL="0" marR="0" lvl="0" indent="0" algn="l" rtl="0">
              <a:spcBef>
                <a:spcPts val="0"/>
              </a:spcBef>
              <a:spcAft>
                <a:spcPts val="0"/>
              </a:spcAft>
              <a:buNone/>
            </a:pP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A392-C2EC-2FC4-C028-F484AE5FCFD4}"/>
              </a:ext>
            </a:extLst>
          </p:cNvPr>
          <p:cNvSpPr>
            <a:spLocks noGrp="1"/>
          </p:cNvSpPr>
          <p:nvPr>
            <p:ph type="title"/>
          </p:nvPr>
        </p:nvSpPr>
        <p:spPr/>
        <p:txBody>
          <a:bodyPr/>
          <a:lstStyle/>
          <a:p>
            <a:r>
              <a:rPr lang="en-US" sz="4400" b="1" strike="noStrike" dirty="0">
                <a:solidFill>
                  <a:srgbClr val="000000"/>
                </a:solidFill>
                <a:latin typeface="Verdana"/>
                <a:ea typeface="Verdana"/>
                <a:cs typeface="Verdana"/>
                <a:sym typeface="Verdana"/>
              </a:rPr>
              <a:t>Inside Docker</a:t>
            </a:r>
            <a:br>
              <a:rPr lang="en-US" sz="4400" b="1" strike="noStrike" dirty="0">
                <a:solidFill>
                  <a:srgbClr val="000000"/>
                </a:solidFill>
                <a:latin typeface="Verdana"/>
                <a:ea typeface="Verdana"/>
                <a:cs typeface="Verdana"/>
                <a:sym typeface="Verdana"/>
              </a:rPr>
            </a:br>
            <a:endParaRPr lang="en-US" dirty="0"/>
          </a:p>
        </p:txBody>
      </p:sp>
      <p:sp>
        <p:nvSpPr>
          <p:cNvPr id="3" name="Content Placeholder 2">
            <a:extLst>
              <a:ext uri="{FF2B5EF4-FFF2-40B4-BE49-F238E27FC236}">
                <a16:creationId xmlns:a16="http://schemas.microsoft.com/office/drawing/2014/main" id="{0E10DE3B-9F38-8720-3124-BA75E7EE3505}"/>
              </a:ext>
            </a:extLst>
          </p:cNvPr>
          <p:cNvSpPr>
            <a:spLocks noGrp="1"/>
          </p:cNvSpPr>
          <p:nvPr>
            <p:ph idx="1"/>
          </p:nvPr>
        </p:nvSpPr>
        <p:spPr>
          <a:xfrm>
            <a:off x="838200" y="1352145"/>
            <a:ext cx="10515600" cy="4824818"/>
          </a:xfrm>
        </p:spPr>
        <p:txBody>
          <a:bodyPr>
            <a:normAutofit fontScale="70000" lnSpcReduction="20000"/>
          </a:bodyPr>
          <a:lstStyle/>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To understand Docker’s internals, you need to know about three resources:</a:t>
            </a:r>
          </a:p>
          <a:p>
            <a:pPr marL="0" marR="0" lvl="0" indent="0" algn="l" rtl="0">
              <a:spcBef>
                <a:spcPts val="0"/>
              </a:spcBef>
              <a:buNone/>
            </a:pPr>
            <a:endParaRPr lang="en-US" sz="2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1" strike="noStrike" dirty="0">
                <a:solidFill>
                  <a:srgbClr val="000000"/>
                </a:solidFill>
                <a:latin typeface="Verdana"/>
                <a:ea typeface="Verdana"/>
                <a:cs typeface="Verdana"/>
                <a:sym typeface="Verdana"/>
              </a:rPr>
              <a:t>Docker images</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A Docker image is a read-only template. For example, an image could contain an CentOS operating system with Apache and your web application installed. Images are used to create Docker containers. Docker images are the build component of Docker.</a:t>
            </a:r>
          </a:p>
          <a:p>
            <a:pPr marL="0" marR="0" lvl="0" indent="0" algn="l" rtl="0">
              <a:spcBef>
                <a:spcPts val="0"/>
              </a:spcBef>
              <a:buNone/>
            </a:pPr>
            <a:endParaRPr lang="en-US" sz="2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1" strike="noStrike" dirty="0">
                <a:solidFill>
                  <a:srgbClr val="000000"/>
                </a:solidFill>
                <a:latin typeface="Verdana"/>
                <a:ea typeface="Verdana"/>
                <a:cs typeface="Verdana"/>
                <a:sym typeface="Verdana"/>
              </a:rPr>
              <a:t>Docker registries</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Docker registries hold images. These are public or private stores from which you upload or download images. The public Docker registry is provided with the Docker Hub.</a:t>
            </a:r>
          </a:p>
          <a:p>
            <a:pPr marL="0" marR="0" lvl="0" indent="0" algn="l" rtl="0">
              <a:spcBef>
                <a:spcPts val="0"/>
              </a:spcBef>
              <a:buNone/>
            </a:pPr>
            <a:endParaRPr lang="en-US" sz="2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1" strike="noStrike" dirty="0">
                <a:solidFill>
                  <a:srgbClr val="000000"/>
                </a:solidFill>
                <a:latin typeface="Verdana"/>
                <a:ea typeface="Verdana"/>
                <a:cs typeface="Verdana"/>
                <a:sym typeface="Verdana"/>
              </a:rPr>
              <a:t>Docker containers</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Docker containers are similar to a directory. A Docker container holds everything that is needed for an application to run. Each container is created from a Docker image. Docker containers can be run, started, stopped, moved, and deleted. Each container is an isolated and secure application platform. Docker containers are the run component of Docker.</a:t>
            </a:r>
          </a:p>
          <a:p>
            <a:endParaRPr lang="en-US" dirty="0"/>
          </a:p>
        </p:txBody>
      </p:sp>
    </p:spTree>
    <p:extLst>
      <p:ext uri="{BB962C8B-B14F-4D97-AF65-F5344CB8AC3E}">
        <p14:creationId xmlns:p14="http://schemas.microsoft.com/office/powerpoint/2010/main" val="2501668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48D9C-0290-A7B4-2767-94FDB3CC1A76}"/>
              </a:ext>
            </a:extLst>
          </p:cNvPr>
          <p:cNvSpPr>
            <a:spLocks noGrp="1"/>
          </p:cNvSpPr>
          <p:nvPr>
            <p:ph type="title"/>
          </p:nvPr>
        </p:nvSpPr>
        <p:spPr/>
        <p:txBody>
          <a:bodyPr/>
          <a:lstStyle/>
          <a:p>
            <a:r>
              <a:rPr lang="en-US" sz="4400" b="1" strike="noStrike" dirty="0">
                <a:solidFill>
                  <a:srgbClr val="000000"/>
                </a:solidFill>
                <a:latin typeface="Verdana"/>
                <a:ea typeface="Verdana"/>
                <a:cs typeface="Verdana"/>
                <a:sym typeface="Verdana"/>
              </a:rPr>
              <a:t>Containers vs Virtual Machines</a:t>
            </a:r>
            <a:br>
              <a:rPr lang="en-US" sz="4400" b="1" strike="noStrike" dirty="0">
                <a:solidFill>
                  <a:srgbClr val="000000"/>
                </a:solidFill>
                <a:latin typeface="Verdana"/>
                <a:ea typeface="Verdana"/>
                <a:cs typeface="Verdana"/>
                <a:sym typeface="Verdana"/>
              </a:rPr>
            </a:br>
            <a:endParaRPr lang="en-US" dirty="0"/>
          </a:p>
        </p:txBody>
      </p:sp>
      <p:sp>
        <p:nvSpPr>
          <p:cNvPr id="4" name="Shape 144">
            <a:extLst>
              <a:ext uri="{FF2B5EF4-FFF2-40B4-BE49-F238E27FC236}">
                <a16:creationId xmlns:a16="http://schemas.microsoft.com/office/drawing/2014/main" id="{036B9279-D4A4-51F8-C8D3-A69B66EE7A88}"/>
              </a:ext>
            </a:extLst>
          </p:cNvPr>
          <p:cNvSpPr txBox="1">
            <a:spLocks noGrp="1"/>
          </p:cNvSpPr>
          <p:nvPr>
            <p:ph idx="1"/>
          </p:nvPr>
        </p:nvSpPr>
        <p:spPr>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en-US" sz="1800" b="1" strike="noStrike">
                <a:solidFill>
                  <a:srgbClr val="000000"/>
                </a:solidFill>
                <a:latin typeface="Verdana"/>
                <a:ea typeface="Verdana"/>
                <a:cs typeface="Verdana"/>
                <a:sym typeface="Verdana"/>
              </a:rPr>
              <a:t>Virtual Machine Architecture</a:t>
            </a:r>
          </a:p>
        </p:txBody>
      </p:sp>
      <p:sp>
        <p:nvSpPr>
          <p:cNvPr id="5" name="Shape 144">
            <a:extLst>
              <a:ext uri="{FF2B5EF4-FFF2-40B4-BE49-F238E27FC236}">
                <a16:creationId xmlns:a16="http://schemas.microsoft.com/office/drawing/2014/main" id="{EA4B38AB-9841-3C25-3E0F-89511EAA5926}"/>
              </a:ext>
            </a:extLst>
          </p:cNvPr>
          <p:cNvSpPr txBox="1"/>
          <p:nvPr/>
        </p:nvSpPr>
        <p:spPr>
          <a:xfrm>
            <a:off x="7480754" y="1825625"/>
            <a:ext cx="4023360" cy="358560"/>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en-US" sz="1800" b="1" strike="noStrike">
                <a:solidFill>
                  <a:srgbClr val="000000"/>
                </a:solidFill>
                <a:latin typeface="Verdana"/>
                <a:ea typeface="Verdana"/>
                <a:cs typeface="Verdana"/>
                <a:sym typeface="Verdana"/>
              </a:rPr>
              <a:t>Virtual Machine Architecture</a:t>
            </a:r>
          </a:p>
        </p:txBody>
      </p:sp>
      <p:pic>
        <p:nvPicPr>
          <p:cNvPr id="6" name="Shape 142">
            <a:extLst>
              <a:ext uri="{FF2B5EF4-FFF2-40B4-BE49-F238E27FC236}">
                <a16:creationId xmlns:a16="http://schemas.microsoft.com/office/drawing/2014/main" id="{668C4D78-0168-88D6-8F68-AD62D84C70F9}"/>
              </a:ext>
            </a:extLst>
          </p:cNvPr>
          <p:cNvPicPr preferRelativeResize="0"/>
          <p:nvPr/>
        </p:nvPicPr>
        <p:blipFill rotWithShape="1">
          <a:blip r:embed="rId2">
            <a:alphaModFix/>
          </a:blip>
          <a:srcRect/>
          <a:stretch/>
        </p:blipFill>
        <p:spPr>
          <a:xfrm>
            <a:off x="301412" y="2184185"/>
            <a:ext cx="5886360" cy="4280760"/>
          </a:xfrm>
          <a:prstGeom prst="rect">
            <a:avLst/>
          </a:prstGeom>
          <a:noFill/>
          <a:ln>
            <a:noFill/>
          </a:ln>
        </p:spPr>
      </p:pic>
      <p:pic>
        <p:nvPicPr>
          <p:cNvPr id="7" name="Shape 143">
            <a:extLst>
              <a:ext uri="{FF2B5EF4-FFF2-40B4-BE49-F238E27FC236}">
                <a16:creationId xmlns:a16="http://schemas.microsoft.com/office/drawing/2014/main" id="{CEAFA9AD-06C9-79F6-7297-37EACC885FD3}"/>
              </a:ext>
            </a:extLst>
          </p:cNvPr>
          <p:cNvPicPr preferRelativeResize="0"/>
          <p:nvPr/>
        </p:nvPicPr>
        <p:blipFill rotWithShape="1">
          <a:blip r:embed="rId3">
            <a:alphaModFix/>
          </a:blip>
          <a:srcRect/>
          <a:stretch/>
        </p:blipFill>
        <p:spPr>
          <a:xfrm>
            <a:off x="6339842" y="2184185"/>
            <a:ext cx="5717840" cy="4279320"/>
          </a:xfrm>
          <a:prstGeom prst="rect">
            <a:avLst/>
          </a:prstGeom>
          <a:noFill/>
          <a:ln>
            <a:noFill/>
          </a:ln>
        </p:spPr>
      </p:pic>
    </p:spTree>
    <p:extLst>
      <p:ext uri="{BB962C8B-B14F-4D97-AF65-F5344CB8AC3E}">
        <p14:creationId xmlns:p14="http://schemas.microsoft.com/office/powerpoint/2010/main" val="1210073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4F1D-ABE5-3B90-12BD-BBD159BD5D18}"/>
              </a:ext>
            </a:extLst>
          </p:cNvPr>
          <p:cNvSpPr>
            <a:spLocks noGrp="1"/>
          </p:cNvSpPr>
          <p:nvPr>
            <p:ph type="title"/>
          </p:nvPr>
        </p:nvSpPr>
        <p:spPr/>
        <p:txBody>
          <a:bodyPr/>
          <a:lstStyle/>
          <a:p>
            <a:r>
              <a:rPr lang="en-US" sz="4400" b="1" strike="noStrike" dirty="0">
                <a:solidFill>
                  <a:srgbClr val="000000"/>
                </a:solidFill>
                <a:latin typeface="Verdana"/>
                <a:ea typeface="Verdana"/>
                <a:cs typeface="Verdana"/>
                <a:sym typeface="Verdana"/>
              </a:rPr>
              <a:t>Docker Installation</a:t>
            </a:r>
            <a:br>
              <a:rPr lang="en-US" sz="4400" b="1" strike="noStrike" dirty="0">
                <a:solidFill>
                  <a:srgbClr val="000000"/>
                </a:solidFill>
                <a:latin typeface="Verdana"/>
                <a:ea typeface="Verdana"/>
                <a:cs typeface="Verdana"/>
                <a:sym typeface="Verdana"/>
              </a:rPr>
            </a:br>
            <a:endParaRPr lang="en-US" dirty="0"/>
          </a:p>
        </p:txBody>
      </p:sp>
      <p:sp>
        <p:nvSpPr>
          <p:cNvPr id="3" name="Content Placeholder 2">
            <a:extLst>
              <a:ext uri="{FF2B5EF4-FFF2-40B4-BE49-F238E27FC236}">
                <a16:creationId xmlns:a16="http://schemas.microsoft.com/office/drawing/2014/main" id="{764879BC-ED9C-A56C-9469-CB7183DF62B6}"/>
              </a:ext>
            </a:extLst>
          </p:cNvPr>
          <p:cNvSpPr>
            <a:spLocks noGrp="1"/>
          </p:cNvSpPr>
          <p:nvPr>
            <p:ph idx="1"/>
          </p:nvPr>
        </p:nvSpPr>
        <p:spPr/>
        <p:txBody>
          <a:bodyPr/>
          <a:lstStyle/>
          <a:p>
            <a:r>
              <a:rPr lang="en-US" dirty="0"/>
              <a:t>Notes for Barclays installation </a:t>
            </a:r>
          </a:p>
        </p:txBody>
      </p:sp>
    </p:spTree>
    <p:extLst>
      <p:ext uri="{BB962C8B-B14F-4D97-AF65-F5344CB8AC3E}">
        <p14:creationId xmlns:p14="http://schemas.microsoft.com/office/powerpoint/2010/main" val="3591157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5DE7E-500B-4B15-DCC3-DD5EA5146094}"/>
              </a:ext>
            </a:extLst>
          </p:cNvPr>
          <p:cNvSpPr>
            <a:spLocks noGrp="1"/>
          </p:cNvSpPr>
          <p:nvPr>
            <p:ph type="title"/>
          </p:nvPr>
        </p:nvSpPr>
        <p:spPr/>
        <p:txBody>
          <a:bodyPr/>
          <a:lstStyle/>
          <a:p>
            <a:r>
              <a:rPr lang="en-US" sz="4400" b="1" strike="noStrike" dirty="0">
                <a:solidFill>
                  <a:srgbClr val="000000"/>
                </a:solidFill>
                <a:latin typeface="Verdana"/>
                <a:ea typeface="Verdana"/>
                <a:cs typeface="Verdana"/>
                <a:sym typeface="Verdana"/>
              </a:rPr>
              <a:t>Creating/downloading an image</a:t>
            </a:r>
            <a:br>
              <a:rPr lang="en-US" sz="4400" b="1" strike="noStrike" dirty="0">
                <a:solidFill>
                  <a:srgbClr val="000000"/>
                </a:solidFill>
                <a:latin typeface="Verdana"/>
                <a:ea typeface="Verdana"/>
                <a:cs typeface="Verdana"/>
                <a:sym typeface="Verdana"/>
              </a:rPr>
            </a:br>
            <a:endParaRPr lang="en-US" dirty="0"/>
          </a:p>
        </p:txBody>
      </p:sp>
      <p:sp>
        <p:nvSpPr>
          <p:cNvPr id="3" name="Content Placeholder 2">
            <a:extLst>
              <a:ext uri="{FF2B5EF4-FFF2-40B4-BE49-F238E27FC236}">
                <a16:creationId xmlns:a16="http://schemas.microsoft.com/office/drawing/2014/main" id="{FAA007AC-1065-2526-5DAE-636943B222DE}"/>
              </a:ext>
            </a:extLst>
          </p:cNvPr>
          <p:cNvSpPr>
            <a:spLocks noGrp="1"/>
          </p:cNvSpPr>
          <p:nvPr>
            <p:ph idx="1"/>
          </p:nvPr>
        </p:nvSpPr>
        <p:spPr/>
        <p:txBody>
          <a:bodyPr>
            <a:normAutofit/>
          </a:bodyPr>
          <a:lstStyle/>
          <a:p>
            <a:pPr marL="0" marR="0" lvl="0" indent="0" algn="l" rtl="0">
              <a:spcBef>
                <a:spcPts val="0"/>
              </a:spcBef>
              <a:buSzPct val="25000"/>
              <a:buNone/>
            </a:pPr>
            <a:r>
              <a:rPr lang="en-US" sz="2000" b="1" strike="noStrike" dirty="0">
                <a:solidFill>
                  <a:srgbClr val="000000"/>
                </a:solidFill>
                <a:latin typeface="Verdana"/>
                <a:ea typeface="Verdana"/>
                <a:cs typeface="Verdana"/>
                <a:sym typeface="Verdana"/>
              </a:rPr>
              <a:t>Downloading an image</a:t>
            </a:r>
          </a:p>
          <a:p>
            <a:pPr marL="0" marR="0" lvl="0" indent="0" algn="l" rtl="0">
              <a:spcBef>
                <a:spcPts val="0"/>
              </a:spcBef>
              <a:buSzPct val="25000"/>
              <a:buNone/>
            </a:pPr>
            <a:r>
              <a:rPr lang="en-US" sz="2000" b="0" strike="noStrike" dirty="0">
                <a:solidFill>
                  <a:srgbClr val="000000"/>
                </a:solidFill>
                <a:latin typeface="Verdana"/>
                <a:ea typeface="Verdana"/>
                <a:cs typeface="Verdana"/>
                <a:sym typeface="Verdana"/>
              </a:rPr>
              <a:t># docker image pull &lt;</a:t>
            </a:r>
            <a:r>
              <a:rPr lang="en-US" sz="2000" b="0" strike="noStrike" dirty="0" err="1">
                <a:solidFill>
                  <a:srgbClr val="000000"/>
                </a:solidFill>
                <a:latin typeface="Verdana"/>
                <a:ea typeface="Verdana"/>
                <a:cs typeface="Verdana"/>
                <a:sym typeface="Verdana"/>
              </a:rPr>
              <a:t>image_name_like_ind_docker_registry</a:t>
            </a:r>
            <a:r>
              <a:rPr lang="en-US" sz="2000" b="0" strike="noStrike" dirty="0">
                <a:solidFill>
                  <a:srgbClr val="000000"/>
                </a:solidFill>
                <a:latin typeface="Verdana"/>
                <a:ea typeface="Verdana"/>
                <a:cs typeface="Verdana"/>
                <a:sym typeface="Verdana"/>
              </a:rPr>
              <a:t>&gt;</a:t>
            </a:r>
          </a:p>
          <a:p>
            <a:pPr marL="0" marR="0" lvl="0" indent="0" algn="l" rtl="0">
              <a:spcBef>
                <a:spcPts val="0"/>
              </a:spcBef>
              <a:buSzPct val="25000"/>
              <a:buNone/>
            </a:pPr>
            <a:r>
              <a:rPr lang="en-US" sz="2000" b="0" strike="noStrike" dirty="0">
                <a:solidFill>
                  <a:srgbClr val="000000"/>
                </a:solidFill>
                <a:latin typeface="Verdana"/>
                <a:ea typeface="Verdana"/>
                <a:cs typeface="Verdana"/>
                <a:sym typeface="Verdana"/>
              </a:rPr>
              <a:t># docker image</a:t>
            </a:r>
            <a:r>
              <a:rPr lang="en-US" sz="2000" dirty="0">
                <a:latin typeface="Verdana"/>
                <a:ea typeface="Verdana"/>
                <a:cs typeface="Verdana"/>
                <a:sym typeface="Verdana"/>
              </a:rPr>
              <a:t> ls</a:t>
            </a:r>
          </a:p>
          <a:p>
            <a:pPr marL="0" marR="0" lvl="0" indent="0" algn="l" rtl="0">
              <a:spcBef>
                <a:spcPts val="0"/>
              </a:spcBef>
              <a:buNone/>
            </a:pPr>
            <a:endParaRPr lang="en-US" sz="20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000" b="1" strike="noStrike" dirty="0">
                <a:solidFill>
                  <a:srgbClr val="000000"/>
                </a:solidFill>
                <a:latin typeface="Verdana"/>
                <a:ea typeface="Verdana"/>
                <a:cs typeface="Verdana"/>
                <a:sym typeface="Verdana"/>
              </a:rPr>
              <a:t>Multiple images</a:t>
            </a:r>
          </a:p>
          <a:p>
            <a:pPr marL="0" marR="0" lvl="0" indent="0" algn="l" rtl="0">
              <a:spcBef>
                <a:spcPts val="0"/>
              </a:spcBef>
              <a:buSzPct val="25000"/>
              <a:buNone/>
            </a:pPr>
            <a:r>
              <a:rPr lang="en-US" sz="2000" b="0" strike="noStrike" dirty="0">
                <a:solidFill>
                  <a:srgbClr val="000000"/>
                </a:solidFill>
                <a:latin typeface="Verdana"/>
                <a:ea typeface="Verdana"/>
                <a:cs typeface="Verdana"/>
                <a:sym typeface="Verdana"/>
              </a:rPr>
              <a:t># docker image pull &lt;</a:t>
            </a:r>
            <a:r>
              <a:rPr lang="en-US" sz="2000" b="0" strike="noStrike" dirty="0" err="1">
                <a:solidFill>
                  <a:srgbClr val="000000"/>
                </a:solidFill>
                <a:latin typeface="Verdana"/>
                <a:ea typeface="Verdana"/>
                <a:cs typeface="Verdana"/>
                <a:sym typeface="Verdana"/>
              </a:rPr>
              <a:t>other_image_name</a:t>
            </a:r>
            <a:r>
              <a:rPr lang="en-US" sz="2000" b="0" strike="noStrike" dirty="0">
                <a:solidFill>
                  <a:srgbClr val="000000"/>
                </a:solidFill>
                <a:latin typeface="Verdana"/>
                <a:ea typeface="Verdana"/>
                <a:cs typeface="Verdana"/>
                <a:sym typeface="Verdana"/>
              </a:rPr>
              <a:t>&gt;</a:t>
            </a:r>
          </a:p>
          <a:p>
            <a:pPr marL="0" marR="0" lvl="0" indent="0" algn="l" rtl="0">
              <a:spcBef>
                <a:spcPts val="0"/>
              </a:spcBef>
              <a:buSzPct val="25000"/>
              <a:buNone/>
            </a:pPr>
            <a:r>
              <a:rPr lang="en-US" sz="2000" b="0" strike="noStrike" dirty="0">
                <a:solidFill>
                  <a:srgbClr val="000000"/>
                </a:solidFill>
                <a:latin typeface="Verdana"/>
                <a:ea typeface="Verdana"/>
                <a:cs typeface="Verdana"/>
                <a:sym typeface="Verdana"/>
              </a:rPr>
              <a:t># docker image</a:t>
            </a:r>
            <a:r>
              <a:rPr lang="en-US" sz="2000" dirty="0">
                <a:latin typeface="Verdana"/>
                <a:ea typeface="Verdana"/>
                <a:cs typeface="Verdana"/>
                <a:sym typeface="Verdana"/>
              </a:rPr>
              <a:t> ls</a:t>
            </a:r>
          </a:p>
          <a:p>
            <a:pPr marL="0" marR="0" lvl="0" indent="0" algn="l" rtl="0">
              <a:spcBef>
                <a:spcPts val="0"/>
              </a:spcBef>
              <a:buNone/>
            </a:pPr>
            <a:endParaRPr lang="en-US" sz="20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000" b="1" strike="noStrike" dirty="0">
                <a:solidFill>
                  <a:srgbClr val="000000"/>
                </a:solidFill>
                <a:latin typeface="Verdana"/>
                <a:ea typeface="Verdana"/>
                <a:cs typeface="Verdana"/>
                <a:sym typeface="Verdana"/>
              </a:rPr>
              <a:t>Multiple versions of the same image</a:t>
            </a:r>
          </a:p>
          <a:p>
            <a:pPr marL="0" marR="0" lvl="0" indent="0" algn="l" rtl="0">
              <a:spcBef>
                <a:spcPts val="0"/>
              </a:spcBef>
              <a:buSzPct val="25000"/>
              <a:buNone/>
            </a:pPr>
            <a:r>
              <a:rPr lang="en-US" sz="2000" b="0" strike="noStrike" dirty="0">
                <a:solidFill>
                  <a:srgbClr val="000000"/>
                </a:solidFill>
                <a:latin typeface="Verdana"/>
                <a:ea typeface="Verdana"/>
                <a:cs typeface="Verdana"/>
                <a:sym typeface="Verdana"/>
              </a:rPr>
              <a:t># docker image pull &lt;</a:t>
            </a:r>
            <a:r>
              <a:rPr lang="en-US" sz="2000" b="0" strike="noStrike" dirty="0" err="1">
                <a:solidFill>
                  <a:srgbClr val="000000"/>
                </a:solidFill>
                <a:latin typeface="Verdana"/>
                <a:ea typeface="Verdana"/>
                <a:cs typeface="Verdana"/>
                <a:sym typeface="Verdana"/>
              </a:rPr>
              <a:t>image_name</a:t>
            </a:r>
            <a:r>
              <a:rPr lang="en-US" sz="2000" b="0" strike="noStrike" dirty="0">
                <a:solidFill>
                  <a:srgbClr val="000000"/>
                </a:solidFill>
                <a:latin typeface="Verdana"/>
                <a:ea typeface="Verdana"/>
                <a:cs typeface="Verdana"/>
                <a:sym typeface="Verdana"/>
              </a:rPr>
              <a:t>&gt;:&lt;version&gt;</a:t>
            </a:r>
          </a:p>
          <a:p>
            <a:pPr marL="0" marR="0" lvl="0" indent="0" algn="l" rtl="0">
              <a:spcBef>
                <a:spcPts val="0"/>
              </a:spcBef>
              <a:buSzPct val="25000"/>
              <a:buNone/>
            </a:pPr>
            <a:r>
              <a:rPr lang="en-US" sz="2000" b="0" strike="noStrike" dirty="0">
                <a:solidFill>
                  <a:srgbClr val="000000"/>
                </a:solidFill>
                <a:latin typeface="Verdana"/>
                <a:ea typeface="Verdana"/>
                <a:cs typeface="Verdana"/>
                <a:sym typeface="Verdana"/>
              </a:rPr>
              <a:t># docker image</a:t>
            </a:r>
            <a:r>
              <a:rPr lang="en-US" sz="2000" dirty="0">
                <a:latin typeface="Verdana"/>
                <a:ea typeface="Verdana"/>
                <a:cs typeface="Verdana"/>
                <a:sym typeface="Verdana"/>
              </a:rPr>
              <a:t> ls</a:t>
            </a:r>
          </a:p>
          <a:p>
            <a:endParaRPr lang="en-US" dirty="0"/>
          </a:p>
        </p:txBody>
      </p:sp>
    </p:spTree>
    <p:extLst>
      <p:ext uri="{BB962C8B-B14F-4D97-AF65-F5344CB8AC3E}">
        <p14:creationId xmlns:p14="http://schemas.microsoft.com/office/powerpoint/2010/main" val="1484293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15485-ADC9-A2D7-5000-A32C960EC234}"/>
              </a:ext>
            </a:extLst>
          </p:cNvPr>
          <p:cNvSpPr>
            <a:spLocks noGrp="1"/>
          </p:cNvSpPr>
          <p:nvPr>
            <p:ph type="title"/>
          </p:nvPr>
        </p:nvSpPr>
        <p:spPr/>
        <p:txBody>
          <a:bodyPr/>
          <a:lstStyle/>
          <a:p>
            <a:r>
              <a:rPr lang="en-US" sz="4400" b="1" strike="noStrike" dirty="0">
                <a:solidFill>
                  <a:srgbClr val="000000"/>
                </a:solidFill>
                <a:latin typeface="Verdana"/>
                <a:ea typeface="Verdana"/>
                <a:cs typeface="Verdana"/>
                <a:sym typeface="Verdana"/>
              </a:rPr>
              <a:t>Creating a container</a:t>
            </a:r>
            <a:br>
              <a:rPr lang="en-US" sz="4400" b="1" strike="noStrike" dirty="0">
                <a:solidFill>
                  <a:srgbClr val="000000"/>
                </a:solidFill>
                <a:latin typeface="Verdana"/>
                <a:ea typeface="Verdana"/>
                <a:cs typeface="Verdana"/>
                <a:sym typeface="Verdana"/>
              </a:rPr>
            </a:br>
            <a:endParaRPr lang="en-US" dirty="0"/>
          </a:p>
        </p:txBody>
      </p:sp>
      <p:sp>
        <p:nvSpPr>
          <p:cNvPr id="3" name="Content Placeholder 2">
            <a:extLst>
              <a:ext uri="{FF2B5EF4-FFF2-40B4-BE49-F238E27FC236}">
                <a16:creationId xmlns:a16="http://schemas.microsoft.com/office/drawing/2014/main" id="{36359193-085D-5A78-E285-1294C7C53467}"/>
              </a:ext>
            </a:extLst>
          </p:cNvPr>
          <p:cNvSpPr>
            <a:spLocks noGrp="1"/>
          </p:cNvSpPr>
          <p:nvPr>
            <p:ph idx="1"/>
          </p:nvPr>
        </p:nvSpPr>
        <p:spPr/>
        <p:txBody>
          <a:bodyPr>
            <a:normAutofit fontScale="70000" lnSpcReduction="20000"/>
          </a:bodyPr>
          <a:lstStyle/>
          <a:p>
            <a:pPr marL="0" marR="0" lvl="0" indent="0" algn="l" rtl="0">
              <a:spcBef>
                <a:spcPts val="0"/>
              </a:spcBef>
              <a:buSzPct val="25000"/>
              <a:buNone/>
            </a:pPr>
            <a:r>
              <a:rPr lang="en-US" sz="2800" b="1" strike="noStrike" dirty="0">
                <a:solidFill>
                  <a:srgbClr val="000000"/>
                </a:solidFill>
                <a:latin typeface="Verdana"/>
                <a:ea typeface="Verdana"/>
                <a:cs typeface="Verdana"/>
                <a:sym typeface="Verdana"/>
              </a:rPr>
              <a:t>Running a container</a:t>
            </a:r>
          </a:p>
          <a:p>
            <a:pPr marL="0" marR="0" lvl="0" indent="0" algn="l" rtl="0">
              <a:spcBef>
                <a:spcPts val="0"/>
              </a:spcBef>
              <a:buSzPct val="25000"/>
              <a:buNone/>
            </a:pPr>
            <a:r>
              <a:rPr lang="en-US" sz="2800" strike="noStrike" dirty="0">
                <a:solidFill>
                  <a:srgbClr val="000000"/>
                </a:solidFill>
                <a:latin typeface="Verdana"/>
                <a:ea typeface="Verdana"/>
                <a:cs typeface="Verdana"/>
                <a:sym typeface="Verdana"/>
              </a:rPr>
              <a:t>#</a:t>
            </a:r>
            <a:r>
              <a:rPr lang="en-US" sz="2800" b="1" strike="noStrike" dirty="0">
                <a:solidFill>
                  <a:srgbClr val="000000"/>
                </a:solidFill>
                <a:latin typeface="Verdana"/>
                <a:ea typeface="Verdana"/>
                <a:cs typeface="Verdana"/>
                <a:sym typeface="Verdana"/>
              </a:rPr>
              <a:t> </a:t>
            </a:r>
            <a:r>
              <a:rPr lang="en-US" sz="2800" b="0" strike="noStrike" dirty="0">
                <a:solidFill>
                  <a:srgbClr val="000000"/>
                </a:solidFill>
                <a:latin typeface="Verdana"/>
                <a:ea typeface="Verdana"/>
                <a:cs typeface="Verdana"/>
                <a:sym typeface="Verdana"/>
              </a:rPr>
              <a:t>docker image</a:t>
            </a:r>
            <a:r>
              <a:rPr lang="en-US" sz="2800" dirty="0">
                <a:latin typeface="Verdana"/>
                <a:ea typeface="Verdana"/>
                <a:cs typeface="Verdana"/>
                <a:sym typeface="Verdana"/>
              </a:rPr>
              <a:t> ls</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 docker container run &lt;</a:t>
            </a:r>
            <a:r>
              <a:rPr lang="en-US" sz="2800" b="0" strike="noStrike" dirty="0" err="1">
                <a:solidFill>
                  <a:srgbClr val="000000"/>
                </a:solidFill>
                <a:latin typeface="Verdana"/>
                <a:ea typeface="Verdana"/>
                <a:cs typeface="Verdana"/>
                <a:sym typeface="Verdana"/>
              </a:rPr>
              <a:t>image_name</a:t>
            </a:r>
            <a:r>
              <a:rPr lang="en-US" sz="2800" b="0" strike="noStrike" dirty="0">
                <a:solidFill>
                  <a:srgbClr val="000000"/>
                </a:solidFill>
                <a:latin typeface="Verdana"/>
                <a:ea typeface="Verdana"/>
                <a:cs typeface="Verdana"/>
                <a:sym typeface="Verdana"/>
              </a:rPr>
              <a:t>&gt; (it will be in the foreground)</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 docker container ls</a:t>
            </a:r>
            <a:r>
              <a:rPr lang="en-US" sz="2800" dirty="0">
                <a:latin typeface="Verdana"/>
                <a:ea typeface="Verdana"/>
                <a:cs typeface="Verdana"/>
                <a:sym typeface="Verdana"/>
              </a:rPr>
              <a:t> (</a:t>
            </a:r>
            <a:r>
              <a:rPr lang="en-US" sz="2800" b="0" strike="noStrike" dirty="0">
                <a:solidFill>
                  <a:srgbClr val="000000"/>
                </a:solidFill>
                <a:latin typeface="Verdana"/>
                <a:ea typeface="Verdana"/>
                <a:cs typeface="Verdana"/>
                <a:sym typeface="Verdana"/>
              </a:rPr>
              <a:t>-a)</a:t>
            </a:r>
          </a:p>
          <a:p>
            <a:pPr marL="0" marR="0" lvl="0" indent="0" algn="l" rtl="0">
              <a:spcBef>
                <a:spcPts val="0"/>
              </a:spcBef>
              <a:buNone/>
            </a:pPr>
            <a:endParaRPr lang="en-US" sz="2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1" strike="noStrike" dirty="0">
                <a:solidFill>
                  <a:srgbClr val="000000"/>
                </a:solidFill>
                <a:latin typeface="Verdana"/>
                <a:ea typeface="Verdana"/>
                <a:cs typeface="Verdana"/>
                <a:sym typeface="Verdana"/>
              </a:rPr>
              <a:t>Running a container in background</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 docker container run -</a:t>
            </a:r>
            <a:r>
              <a:rPr lang="en-US" sz="2800" b="0" strike="noStrike" dirty="0" err="1">
                <a:solidFill>
                  <a:srgbClr val="000000"/>
                </a:solidFill>
                <a:latin typeface="Verdana"/>
                <a:ea typeface="Verdana"/>
                <a:cs typeface="Verdana"/>
                <a:sym typeface="Verdana"/>
              </a:rPr>
              <a:t>ti</a:t>
            </a:r>
            <a:r>
              <a:rPr lang="en-US" sz="2800" b="0" strike="noStrike" dirty="0">
                <a:solidFill>
                  <a:srgbClr val="000000"/>
                </a:solidFill>
                <a:latin typeface="Verdana"/>
                <a:ea typeface="Verdana"/>
                <a:cs typeface="Verdana"/>
                <a:sym typeface="Verdana"/>
              </a:rPr>
              <a:t> -d --name </a:t>
            </a:r>
            <a:r>
              <a:rPr lang="en-US" sz="2800" b="0" strike="noStrike" dirty="0" err="1">
                <a:solidFill>
                  <a:srgbClr val="000000"/>
                </a:solidFill>
                <a:latin typeface="Verdana"/>
                <a:ea typeface="Verdana"/>
                <a:cs typeface="Verdana"/>
                <a:sym typeface="Verdana"/>
              </a:rPr>
              <a:t>my_webserver</a:t>
            </a:r>
            <a:r>
              <a:rPr lang="en-US" sz="2800" b="0" strike="noStrike" dirty="0">
                <a:solidFill>
                  <a:srgbClr val="000000"/>
                </a:solidFill>
                <a:latin typeface="Verdana"/>
                <a:ea typeface="Verdana"/>
                <a:cs typeface="Verdana"/>
                <a:sym typeface="Verdana"/>
              </a:rPr>
              <a:t> httpd</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 docker </a:t>
            </a:r>
            <a:r>
              <a:rPr lang="en-US" sz="2800" dirty="0">
                <a:solidFill>
                  <a:schemeClr val="dk1"/>
                </a:solidFill>
                <a:latin typeface="Verdana"/>
                <a:ea typeface="Verdana"/>
                <a:cs typeface="Verdana"/>
                <a:sym typeface="Verdana"/>
              </a:rPr>
              <a:t>container ls (-a)</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 try to open http://</a:t>
            </a:r>
            <a:r>
              <a:rPr lang="en-US" sz="2800" b="0" strike="noStrike" dirty="0" err="1">
                <a:solidFill>
                  <a:srgbClr val="000000"/>
                </a:solidFill>
                <a:latin typeface="Verdana"/>
                <a:ea typeface="Verdana"/>
                <a:cs typeface="Verdana"/>
                <a:sym typeface="Verdana"/>
              </a:rPr>
              <a:t>container_ip</a:t>
            </a:r>
            <a:endParaRPr lang="en-US" sz="2800" b="0" strike="noStrike" dirty="0">
              <a:solidFill>
                <a:srgbClr val="000000"/>
              </a:solidFill>
              <a:latin typeface="Verdana"/>
              <a:ea typeface="Verdana"/>
              <a:cs typeface="Verdana"/>
              <a:sym typeface="Verdana"/>
            </a:endParaRPr>
          </a:p>
          <a:p>
            <a:pPr marL="0" marR="0" lvl="0" indent="0" algn="l" rtl="0">
              <a:spcBef>
                <a:spcPts val="0"/>
              </a:spcBef>
              <a:buNone/>
            </a:pPr>
            <a:endParaRPr lang="en-US" sz="2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1" strike="noStrike" dirty="0">
                <a:solidFill>
                  <a:srgbClr val="000000"/>
                </a:solidFill>
                <a:latin typeface="Verdana"/>
                <a:ea typeface="Verdana"/>
                <a:cs typeface="Verdana"/>
                <a:sym typeface="Verdana"/>
              </a:rPr>
              <a:t>Expose ports for access</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 docker contai</a:t>
            </a:r>
            <a:r>
              <a:rPr lang="en-US" sz="2800" dirty="0">
                <a:latin typeface="Verdana"/>
                <a:ea typeface="Verdana"/>
                <a:cs typeface="Verdana"/>
                <a:sym typeface="Verdana"/>
              </a:rPr>
              <a:t>ner </a:t>
            </a:r>
            <a:r>
              <a:rPr lang="en-US" sz="2800" b="0" strike="noStrike" dirty="0">
                <a:solidFill>
                  <a:srgbClr val="000000"/>
                </a:solidFill>
                <a:latin typeface="Verdana"/>
                <a:ea typeface="Verdana"/>
                <a:cs typeface="Verdana"/>
                <a:sym typeface="Verdana"/>
              </a:rPr>
              <a:t>run -</a:t>
            </a:r>
            <a:r>
              <a:rPr lang="en-US" sz="2800" b="0" strike="noStrike" dirty="0" err="1">
                <a:solidFill>
                  <a:srgbClr val="000000"/>
                </a:solidFill>
                <a:latin typeface="Verdana"/>
                <a:ea typeface="Verdana"/>
                <a:cs typeface="Verdana"/>
                <a:sym typeface="Verdana"/>
              </a:rPr>
              <a:t>ti</a:t>
            </a:r>
            <a:r>
              <a:rPr lang="en-US" sz="2800" b="0" strike="noStrike" dirty="0">
                <a:solidFill>
                  <a:srgbClr val="000000"/>
                </a:solidFill>
                <a:latin typeface="Verdana"/>
                <a:ea typeface="Verdana"/>
                <a:cs typeface="Verdana"/>
                <a:sym typeface="Verdana"/>
              </a:rPr>
              <a:t> -d -p 80:80 --name </a:t>
            </a:r>
            <a:r>
              <a:rPr lang="en-US" sz="2800" b="0" strike="noStrike" dirty="0" err="1">
                <a:solidFill>
                  <a:srgbClr val="000000"/>
                </a:solidFill>
                <a:latin typeface="Verdana"/>
                <a:ea typeface="Verdana"/>
                <a:cs typeface="Verdana"/>
                <a:sym typeface="Verdana"/>
              </a:rPr>
              <a:t>my_webserver</a:t>
            </a:r>
            <a:r>
              <a:rPr lang="en-US" sz="2800" b="0" strike="noStrike" dirty="0">
                <a:solidFill>
                  <a:srgbClr val="000000"/>
                </a:solidFill>
                <a:latin typeface="Verdana"/>
                <a:ea typeface="Verdana"/>
                <a:cs typeface="Verdana"/>
                <a:sym typeface="Verdana"/>
              </a:rPr>
              <a:t> httpd</a:t>
            </a:r>
          </a:p>
          <a:p>
            <a:pPr marL="0" marR="0" lvl="0" indent="0" algn="l" rtl="0">
              <a:spcBef>
                <a:spcPts val="0"/>
              </a:spcBef>
              <a:buNone/>
            </a:pPr>
            <a:endParaRPr lang="en-US" sz="2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1" strike="noStrike" dirty="0">
                <a:solidFill>
                  <a:srgbClr val="000000"/>
                </a:solidFill>
                <a:latin typeface="Verdana"/>
                <a:ea typeface="Verdana"/>
                <a:cs typeface="Verdana"/>
                <a:sym typeface="Verdana"/>
              </a:rPr>
              <a:t>Mount an external mount point inside container</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docker container run -</a:t>
            </a:r>
            <a:r>
              <a:rPr lang="en-US" sz="2800" b="0" strike="noStrike" dirty="0" err="1">
                <a:solidFill>
                  <a:srgbClr val="000000"/>
                </a:solidFill>
                <a:latin typeface="Verdana"/>
                <a:ea typeface="Verdana"/>
                <a:cs typeface="Verdana"/>
                <a:sym typeface="Verdana"/>
              </a:rPr>
              <a:t>ti</a:t>
            </a:r>
            <a:r>
              <a:rPr lang="en-US" sz="2800" b="0" strike="noStrike" dirty="0">
                <a:solidFill>
                  <a:srgbClr val="000000"/>
                </a:solidFill>
                <a:latin typeface="Verdana"/>
                <a:ea typeface="Verdana"/>
                <a:cs typeface="Verdana"/>
                <a:sym typeface="Verdana"/>
              </a:rPr>
              <a:t> --name </a:t>
            </a:r>
            <a:r>
              <a:rPr lang="en-US" sz="2800" b="0" strike="noStrike" dirty="0" err="1">
                <a:solidFill>
                  <a:srgbClr val="000000"/>
                </a:solidFill>
                <a:latin typeface="Verdana"/>
                <a:ea typeface="Verdana"/>
                <a:cs typeface="Verdana"/>
                <a:sym typeface="Verdana"/>
              </a:rPr>
              <a:t>servidorweb</a:t>
            </a:r>
            <a:r>
              <a:rPr lang="en-US" sz="2800" b="0" strike="noStrike" dirty="0">
                <a:solidFill>
                  <a:srgbClr val="000000"/>
                </a:solidFill>
                <a:latin typeface="Verdana"/>
                <a:ea typeface="Verdana"/>
                <a:cs typeface="Verdana"/>
                <a:sym typeface="Verdana"/>
              </a:rPr>
              <a:t> -v /opt/</a:t>
            </a:r>
            <a:r>
              <a:rPr lang="en-US" sz="2800" b="0" strike="noStrike" dirty="0" err="1">
                <a:solidFill>
                  <a:srgbClr val="000000"/>
                </a:solidFill>
                <a:latin typeface="Verdana"/>
                <a:ea typeface="Verdana"/>
                <a:cs typeface="Verdana"/>
                <a:sym typeface="Verdana"/>
              </a:rPr>
              <a:t>external_mount</a:t>
            </a:r>
            <a:r>
              <a:rPr lang="en-US" sz="2800" b="0" strike="noStrike" dirty="0">
                <a:solidFill>
                  <a:srgbClr val="000000"/>
                </a:solidFill>
                <a:latin typeface="Verdana"/>
                <a:ea typeface="Verdana"/>
                <a:cs typeface="Verdana"/>
                <a:sym typeface="Verdana"/>
              </a:rPr>
              <a:t>/code/:/var/www/</a:t>
            </a:r>
            <a:r>
              <a:rPr lang="en-US" sz="2800" b="0" strike="noStrike" dirty="0" err="1">
                <a:solidFill>
                  <a:srgbClr val="000000"/>
                </a:solidFill>
                <a:latin typeface="Verdana"/>
                <a:ea typeface="Verdana"/>
                <a:cs typeface="Verdana"/>
                <a:sym typeface="Verdana"/>
              </a:rPr>
              <a:t>html:ro</a:t>
            </a:r>
            <a:r>
              <a:rPr lang="en-US" sz="2800" b="0" strike="noStrike" dirty="0">
                <a:solidFill>
                  <a:srgbClr val="000000"/>
                </a:solidFill>
                <a:latin typeface="Verdana"/>
                <a:ea typeface="Verdana"/>
                <a:cs typeface="Verdana"/>
                <a:sym typeface="Verdana"/>
              </a:rPr>
              <a:t> -d httpd</a:t>
            </a:r>
          </a:p>
          <a:p>
            <a:pPr marL="0" marR="0" lvl="0" indent="0" algn="l" rtl="0">
              <a:spcBef>
                <a:spcPts val="0"/>
              </a:spcBef>
              <a:buNone/>
            </a:pPr>
            <a:endParaRPr lang="en-US" sz="2800" b="0" strike="noStrike" dirty="0">
              <a:solidFill>
                <a:srgbClr val="000000"/>
              </a:solidFill>
              <a:latin typeface="Verdana"/>
              <a:ea typeface="Verdana"/>
              <a:cs typeface="Verdana"/>
              <a:sym typeface="Verdana"/>
            </a:endParaRPr>
          </a:p>
          <a:p>
            <a:pPr marL="0" marR="0" lvl="0" indent="0" algn="l" rtl="0">
              <a:spcBef>
                <a:spcPts val="0"/>
              </a:spcBef>
              <a:buSzPct val="25000"/>
              <a:buNone/>
            </a:pPr>
            <a:r>
              <a:rPr lang="en-US" sz="2800" b="1" strike="noStrike" dirty="0">
                <a:solidFill>
                  <a:srgbClr val="000000"/>
                </a:solidFill>
                <a:latin typeface="Verdana"/>
                <a:ea typeface="Verdana"/>
                <a:cs typeface="Verdana"/>
                <a:sym typeface="Verdana"/>
              </a:rPr>
              <a:t>Access container’s Command Line</a:t>
            </a:r>
          </a:p>
          <a:p>
            <a:pPr marL="0" marR="0" lvl="0" indent="0" algn="l" rtl="0">
              <a:spcBef>
                <a:spcPts val="0"/>
              </a:spcBef>
              <a:buSzPct val="25000"/>
              <a:buNone/>
            </a:pPr>
            <a:r>
              <a:rPr lang="en-US" sz="2800" b="0" strike="noStrike" dirty="0">
                <a:solidFill>
                  <a:srgbClr val="000000"/>
                </a:solidFill>
                <a:latin typeface="Verdana"/>
                <a:ea typeface="Verdana"/>
                <a:cs typeface="Verdana"/>
                <a:sym typeface="Verdana"/>
              </a:rPr>
              <a:t># docker container exec -</a:t>
            </a:r>
            <a:r>
              <a:rPr lang="en-US" sz="2800" b="0" strike="noStrike" dirty="0" err="1">
                <a:solidFill>
                  <a:srgbClr val="000000"/>
                </a:solidFill>
                <a:latin typeface="Verdana"/>
                <a:ea typeface="Verdana"/>
                <a:cs typeface="Verdana"/>
                <a:sym typeface="Verdana"/>
              </a:rPr>
              <a:t>ti</a:t>
            </a:r>
            <a:r>
              <a:rPr lang="en-US" sz="2800" b="0" strike="noStrike" dirty="0">
                <a:solidFill>
                  <a:srgbClr val="000000"/>
                </a:solidFill>
                <a:latin typeface="Verdana"/>
                <a:ea typeface="Verdana"/>
                <a:cs typeface="Verdana"/>
                <a:sym typeface="Verdana"/>
              </a:rPr>
              <a:t> </a:t>
            </a:r>
            <a:r>
              <a:rPr lang="en-US" sz="2800" b="0" strike="noStrike" dirty="0" err="1">
                <a:solidFill>
                  <a:srgbClr val="000000"/>
                </a:solidFill>
                <a:latin typeface="Verdana"/>
                <a:ea typeface="Verdana"/>
                <a:cs typeface="Verdana"/>
                <a:sym typeface="Verdana"/>
              </a:rPr>
              <a:t>my_webserver</a:t>
            </a:r>
            <a:r>
              <a:rPr lang="en-US" sz="2800" b="0" strike="noStrike" dirty="0">
                <a:solidFill>
                  <a:srgbClr val="000000"/>
                </a:solidFill>
                <a:latin typeface="Verdana"/>
                <a:ea typeface="Verdana"/>
                <a:cs typeface="Verdana"/>
                <a:sym typeface="Verdana"/>
              </a:rPr>
              <a:t> bash</a:t>
            </a:r>
            <a:endParaRPr lang="en-US" dirty="0"/>
          </a:p>
        </p:txBody>
      </p:sp>
    </p:spTree>
    <p:extLst>
      <p:ext uri="{BB962C8B-B14F-4D97-AF65-F5344CB8AC3E}">
        <p14:creationId xmlns:p14="http://schemas.microsoft.com/office/powerpoint/2010/main" val="1571137137"/>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5386</Words>
  <Application>Microsoft Macintosh PowerPoint</Application>
  <PresentationFormat>Widescreen</PresentationFormat>
  <Paragraphs>698</Paragraphs>
  <Slides>45</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Courier New</vt:lpstr>
      <vt:lpstr>Noto Sans Symbols</vt:lpstr>
      <vt:lpstr>Verdana</vt:lpstr>
      <vt:lpstr>Office Theme 2013 - 2022</vt:lpstr>
      <vt:lpstr>Docker Primer fundamentals</vt:lpstr>
      <vt:lpstr>What will we talk about? </vt:lpstr>
      <vt:lpstr>What is Docker? </vt:lpstr>
      <vt:lpstr>What is Docker Engine? </vt:lpstr>
      <vt:lpstr>Inside Docker </vt:lpstr>
      <vt:lpstr>Containers vs Virtual Machines </vt:lpstr>
      <vt:lpstr>Docker Installation </vt:lpstr>
      <vt:lpstr>Creating/downloading an image </vt:lpstr>
      <vt:lpstr>Creating a container </vt:lpstr>
      <vt:lpstr>Updating a container </vt:lpstr>
      <vt:lpstr>Other Docker Commands </vt:lpstr>
      <vt:lpstr>Dockerfile </vt:lpstr>
      <vt:lpstr>Docker Advantages </vt:lpstr>
      <vt:lpstr>Docker Advantages </vt:lpstr>
      <vt:lpstr>Docker Advantages </vt:lpstr>
      <vt:lpstr>Where can I get more information? </vt:lpstr>
      <vt:lpstr>PowerPoint Presentation</vt:lpstr>
      <vt:lpstr>Docker Primer fundamentals</vt:lpstr>
      <vt:lpstr>What will we talk about?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Primer fundamentals</dc:title>
  <dc:creator>C Wills</dc:creator>
  <cp:lastModifiedBy>C Wills</cp:lastModifiedBy>
  <cp:revision>6</cp:revision>
  <dcterms:created xsi:type="dcterms:W3CDTF">2023-01-07T16:36:48Z</dcterms:created>
  <dcterms:modified xsi:type="dcterms:W3CDTF">2023-01-07T17:46:44Z</dcterms:modified>
</cp:coreProperties>
</file>