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59"/>
    <p:restoredTop sz="96405"/>
  </p:normalViewPr>
  <p:slideViewPr>
    <p:cSldViewPr snapToGrid="0" snapToObjects="1">
      <p:cViewPr varScale="1">
        <p:scale>
          <a:sx n="160" d="100"/>
          <a:sy n="160" d="100"/>
        </p:scale>
        <p:origin x="176" y="2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E6629-3201-D693-0E4E-6BBE43855B2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5680AF9-B3F4-B754-67CA-445D9B59E6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FB94047-A2BD-88E0-EEFC-F45EC15E81D0}"/>
              </a:ext>
            </a:extLst>
          </p:cNvPr>
          <p:cNvSpPr>
            <a:spLocks noGrp="1"/>
          </p:cNvSpPr>
          <p:nvPr>
            <p:ph type="dt" sz="half" idx="10"/>
          </p:nvPr>
        </p:nvSpPr>
        <p:spPr/>
        <p:txBody>
          <a:bodyPr/>
          <a:lstStyle/>
          <a:p>
            <a:fld id="{84F170F8-214E-AB44-A2E1-72BD56FDF1A5}" type="datetimeFigureOut">
              <a:rPr lang="en-US" smtClean="0"/>
              <a:t>1/7/23</a:t>
            </a:fld>
            <a:endParaRPr lang="en-US"/>
          </a:p>
        </p:txBody>
      </p:sp>
      <p:sp>
        <p:nvSpPr>
          <p:cNvPr id="5" name="Footer Placeholder 4">
            <a:extLst>
              <a:ext uri="{FF2B5EF4-FFF2-40B4-BE49-F238E27FC236}">
                <a16:creationId xmlns:a16="http://schemas.microsoft.com/office/drawing/2014/main" id="{FA5A0C3A-32CD-A638-6920-1DE7CB8291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799FC-307F-D1AF-42AB-516F5E7F5898}"/>
              </a:ext>
            </a:extLst>
          </p:cNvPr>
          <p:cNvSpPr>
            <a:spLocks noGrp="1"/>
          </p:cNvSpPr>
          <p:nvPr>
            <p:ph type="sldNum" sz="quarter" idx="12"/>
          </p:nvPr>
        </p:nvSpPr>
        <p:spPr/>
        <p:txBody>
          <a:bodyPr/>
          <a:lstStyle/>
          <a:p>
            <a:fld id="{13A53994-8D37-214B-AA4B-A0AA1D51FFD0}" type="slidenum">
              <a:rPr lang="en-US" smtClean="0"/>
              <a:t>‹#›</a:t>
            </a:fld>
            <a:endParaRPr lang="en-US"/>
          </a:p>
        </p:txBody>
      </p:sp>
    </p:spTree>
    <p:extLst>
      <p:ext uri="{BB962C8B-B14F-4D97-AF65-F5344CB8AC3E}">
        <p14:creationId xmlns:p14="http://schemas.microsoft.com/office/powerpoint/2010/main" val="3004875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83D92-163B-DCBD-275E-7D63C6812D8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6ED1012-2290-F33D-B5AC-809C356B592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D94908B-2B8F-251D-1D39-92CA5B2F2216}"/>
              </a:ext>
            </a:extLst>
          </p:cNvPr>
          <p:cNvSpPr>
            <a:spLocks noGrp="1"/>
          </p:cNvSpPr>
          <p:nvPr>
            <p:ph type="dt" sz="half" idx="10"/>
          </p:nvPr>
        </p:nvSpPr>
        <p:spPr/>
        <p:txBody>
          <a:bodyPr/>
          <a:lstStyle/>
          <a:p>
            <a:fld id="{84F170F8-214E-AB44-A2E1-72BD56FDF1A5}" type="datetimeFigureOut">
              <a:rPr lang="en-US" smtClean="0"/>
              <a:t>1/7/23</a:t>
            </a:fld>
            <a:endParaRPr lang="en-US"/>
          </a:p>
        </p:txBody>
      </p:sp>
      <p:sp>
        <p:nvSpPr>
          <p:cNvPr id="5" name="Footer Placeholder 4">
            <a:extLst>
              <a:ext uri="{FF2B5EF4-FFF2-40B4-BE49-F238E27FC236}">
                <a16:creationId xmlns:a16="http://schemas.microsoft.com/office/drawing/2014/main" id="{EADAD6CE-B7E8-36C2-86DB-8E02832AC5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B40AC3-24F1-5556-D72E-7C709A075992}"/>
              </a:ext>
            </a:extLst>
          </p:cNvPr>
          <p:cNvSpPr>
            <a:spLocks noGrp="1"/>
          </p:cNvSpPr>
          <p:nvPr>
            <p:ph type="sldNum" sz="quarter" idx="12"/>
          </p:nvPr>
        </p:nvSpPr>
        <p:spPr/>
        <p:txBody>
          <a:bodyPr/>
          <a:lstStyle/>
          <a:p>
            <a:fld id="{13A53994-8D37-214B-AA4B-A0AA1D51FFD0}" type="slidenum">
              <a:rPr lang="en-US" smtClean="0"/>
              <a:t>‹#›</a:t>
            </a:fld>
            <a:endParaRPr lang="en-US"/>
          </a:p>
        </p:txBody>
      </p:sp>
    </p:spTree>
    <p:extLst>
      <p:ext uri="{BB962C8B-B14F-4D97-AF65-F5344CB8AC3E}">
        <p14:creationId xmlns:p14="http://schemas.microsoft.com/office/powerpoint/2010/main" val="2970143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2C5D58-B69D-993D-D0D1-AE108328613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63F26BB-4498-5769-DBFC-5AB90C4E2B9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2FA4BCA-58FD-5BCB-4EB7-4540A1145639}"/>
              </a:ext>
            </a:extLst>
          </p:cNvPr>
          <p:cNvSpPr>
            <a:spLocks noGrp="1"/>
          </p:cNvSpPr>
          <p:nvPr>
            <p:ph type="dt" sz="half" idx="10"/>
          </p:nvPr>
        </p:nvSpPr>
        <p:spPr/>
        <p:txBody>
          <a:bodyPr/>
          <a:lstStyle/>
          <a:p>
            <a:fld id="{84F170F8-214E-AB44-A2E1-72BD56FDF1A5}" type="datetimeFigureOut">
              <a:rPr lang="en-US" smtClean="0"/>
              <a:t>1/7/23</a:t>
            </a:fld>
            <a:endParaRPr lang="en-US"/>
          </a:p>
        </p:txBody>
      </p:sp>
      <p:sp>
        <p:nvSpPr>
          <p:cNvPr id="5" name="Footer Placeholder 4">
            <a:extLst>
              <a:ext uri="{FF2B5EF4-FFF2-40B4-BE49-F238E27FC236}">
                <a16:creationId xmlns:a16="http://schemas.microsoft.com/office/drawing/2014/main" id="{F387B5CB-93B4-E644-80B5-B153F7127E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C780BC-359B-ED74-62AB-AA3FF147D6BC}"/>
              </a:ext>
            </a:extLst>
          </p:cNvPr>
          <p:cNvSpPr>
            <a:spLocks noGrp="1"/>
          </p:cNvSpPr>
          <p:nvPr>
            <p:ph type="sldNum" sz="quarter" idx="12"/>
          </p:nvPr>
        </p:nvSpPr>
        <p:spPr/>
        <p:txBody>
          <a:bodyPr/>
          <a:lstStyle/>
          <a:p>
            <a:fld id="{13A53994-8D37-214B-AA4B-A0AA1D51FFD0}" type="slidenum">
              <a:rPr lang="en-US" smtClean="0"/>
              <a:t>‹#›</a:t>
            </a:fld>
            <a:endParaRPr lang="en-US"/>
          </a:p>
        </p:txBody>
      </p:sp>
    </p:spTree>
    <p:extLst>
      <p:ext uri="{BB962C8B-B14F-4D97-AF65-F5344CB8AC3E}">
        <p14:creationId xmlns:p14="http://schemas.microsoft.com/office/powerpoint/2010/main" val="1357159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472F1-1FB3-C218-18E2-B3C664D56E1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6EE2E01-8560-4A41-8E46-7E326F34D03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7913168-40AD-9146-AADA-8274A9895049}"/>
              </a:ext>
            </a:extLst>
          </p:cNvPr>
          <p:cNvSpPr>
            <a:spLocks noGrp="1"/>
          </p:cNvSpPr>
          <p:nvPr>
            <p:ph type="dt" sz="half" idx="10"/>
          </p:nvPr>
        </p:nvSpPr>
        <p:spPr/>
        <p:txBody>
          <a:bodyPr/>
          <a:lstStyle/>
          <a:p>
            <a:fld id="{84F170F8-214E-AB44-A2E1-72BD56FDF1A5}" type="datetimeFigureOut">
              <a:rPr lang="en-US" smtClean="0"/>
              <a:t>1/7/23</a:t>
            </a:fld>
            <a:endParaRPr lang="en-US"/>
          </a:p>
        </p:txBody>
      </p:sp>
      <p:sp>
        <p:nvSpPr>
          <p:cNvPr id="5" name="Footer Placeholder 4">
            <a:extLst>
              <a:ext uri="{FF2B5EF4-FFF2-40B4-BE49-F238E27FC236}">
                <a16:creationId xmlns:a16="http://schemas.microsoft.com/office/drawing/2014/main" id="{EFA9BE2B-9D7E-23DC-FD3E-D65505819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A3F3D-EBB8-F5BB-1B01-DE019D98D9D7}"/>
              </a:ext>
            </a:extLst>
          </p:cNvPr>
          <p:cNvSpPr>
            <a:spLocks noGrp="1"/>
          </p:cNvSpPr>
          <p:nvPr>
            <p:ph type="sldNum" sz="quarter" idx="12"/>
          </p:nvPr>
        </p:nvSpPr>
        <p:spPr/>
        <p:txBody>
          <a:bodyPr/>
          <a:lstStyle/>
          <a:p>
            <a:fld id="{13A53994-8D37-214B-AA4B-A0AA1D51FFD0}" type="slidenum">
              <a:rPr lang="en-US" smtClean="0"/>
              <a:t>‹#›</a:t>
            </a:fld>
            <a:endParaRPr lang="en-US"/>
          </a:p>
        </p:txBody>
      </p:sp>
    </p:spTree>
    <p:extLst>
      <p:ext uri="{BB962C8B-B14F-4D97-AF65-F5344CB8AC3E}">
        <p14:creationId xmlns:p14="http://schemas.microsoft.com/office/powerpoint/2010/main" val="2215719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AD7F7-ECAF-F9A8-653D-69EB1C01C2C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6EB2048-828C-AF1B-E082-749A58141A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A18FF1B-F1BB-A7EC-2CD5-74C3D24F70A4}"/>
              </a:ext>
            </a:extLst>
          </p:cNvPr>
          <p:cNvSpPr>
            <a:spLocks noGrp="1"/>
          </p:cNvSpPr>
          <p:nvPr>
            <p:ph type="dt" sz="half" idx="10"/>
          </p:nvPr>
        </p:nvSpPr>
        <p:spPr/>
        <p:txBody>
          <a:bodyPr/>
          <a:lstStyle/>
          <a:p>
            <a:fld id="{84F170F8-214E-AB44-A2E1-72BD56FDF1A5}" type="datetimeFigureOut">
              <a:rPr lang="en-US" smtClean="0"/>
              <a:t>1/7/23</a:t>
            </a:fld>
            <a:endParaRPr lang="en-US"/>
          </a:p>
        </p:txBody>
      </p:sp>
      <p:sp>
        <p:nvSpPr>
          <p:cNvPr id="5" name="Footer Placeholder 4">
            <a:extLst>
              <a:ext uri="{FF2B5EF4-FFF2-40B4-BE49-F238E27FC236}">
                <a16:creationId xmlns:a16="http://schemas.microsoft.com/office/drawing/2014/main" id="{798EC3EC-383D-4657-9690-38AF937FB5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C72441-DB62-EB00-9244-C59D77F230B4}"/>
              </a:ext>
            </a:extLst>
          </p:cNvPr>
          <p:cNvSpPr>
            <a:spLocks noGrp="1"/>
          </p:cNvSpPr>
          <p:nvPr>
            <p:ph type="sldNum" sz="quarter" idx="12"/>
          </p:nvPr>
        </p:nvSpPr>
        <p:spPr/>
        <p:txBody>
          <a:bodyPr/>
          <a:lstStyle/>
          <a:p>
            <a:fld id="{13A53994-8D37-214B-AA4B-A0AA1D51FFD0}" type="slidenum">
              <a:rPr lang="en-US" smtClean="0"/>
              <a:t>‹#›</a:t>
            </a:fld>
            <a:endParaRPr lang="en-US"/>
          </a:p>
        </p:txBody>
      </p:sp>
    </p:spTree>
    <p:extLst>
      <p:ext uri="{BB962C8B-B14F-4D97-AF65-F5344CB8AC3E}">
        <p14:creationId xmlns:p14="http://schemas.microsoft.com/office/powerpoint/2010/main" val="3991469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72FF2-312D-9FB9-F393-D1C5E9EE435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0BDB1B9-0518-A8B2-D07B-B95F5F3496C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B0376E0-B567-7393-3F6D-4D3139BB5D9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646F5AB-A0DC-4880-B85F-C5F7CDED61EF}"/>
              </a:ext>
            </a:extLst>
          </p:cNvPr>
          <p:cNvSpPr>
            <a:spLocks noGrp="1"/>
          </p:cNvSpPr>
          <p:nvPr>
            <p:ph type="dt" sz="half" idx="10"/>
          </p:nvPr>
        </p:nvSpPr>
        <p:spPr/>
        <p:txBody>
          <a:bodyPr/>
          <a:lstStyle/>
          <a:p>
            <a:fld id="{84F170F8-214E-AB44-A2E1-72BD56FDF1A5}" type="datetimeFigureOut">
              <a:rPr lang="en-US" smtClean="0"/>
              <a:t>1/7/23</a:t>
            </a:fld>
            <a:endParaRPr lang="en-US"/>
          </a:p>
        </p:txBody>
      </p:sp>
      <p:sp>
        <p:nvSpPr>
          <p:cNvPr id="6" name="Footer Placeholder 5">
            <a:extLst>
              <a:ext uri="{FF2B5EF4-FFF2-40B4-BE49-F238E27FC236}">
                <a16:creationId xmlns:a16="http://schemas.microsoft.com/office/drawing/2014/main" id="{61154547-C6E7-D2B6-AC7F-8BB790EBB5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3DE1A8-BB73-BD1E-3596-55D33C72B45C}"/>
              </a:ext>
            </a:extLst>
          </p:cNvPr>
          <p:cNvSpPr>
            <a:spLocks noGrp="1"/>
          </p:cNvSpPr>
          <p:nvPr>
            <p:ph type="sldNum" sz="quarter" idx="12"/>
          </p:nvPr>
        </p:nvSpPr>
        <p:spPr/>
        <p:txBody>
          <a:bodyPr/>
          <a:lstStyle/>
          <a:p>
            <a:fld id="{13A53994-8D37-214B-AA4B-A0AA1D51FFD0}" type="slidenum">
              <a:rPr lang="en-US" smtClean="0"/>
              <a:t>‹#›</a:t>
            </a:fld>
            <a:endParaRPr lang="en-US"/>
          </a:p>
        </p:txBody>
      </p:sp>
    </p:spTree>
    <p:extLst>
      <p:ext uri="{BB962C8B-B14F-4D97-AF65-F5344CB8AC3E}">
        <p14:creationId xmlns:p14="http://schemas.microsoft.com/office/powerpoint/2010/main" val="299530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DD5A2-FE83-A625-FB2B-38DCC9C34C2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3B10242-8665-59A6-84A1-536A50D955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AE1F181-27D0-EB73-62E3-57823556BD2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5C5EA90-38D7-81BE-2221-7220AE2932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D2283B5-34C8-5F0D-4F20-51CCCFD3279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BB2B1B9-98DF-B170-F5BB-7A23F17AFEB5}"/>
              </a:ext>
            </a:extLst>
          </p:cNvPr>
          <p:cNvSpPr>
            <a:spLocks noGrp="1"/>
          </p:cNvSpPr>
          <p:nvPr>
            <p:ph type="dt" sz="half" idx="10"/>
          </p:nvPr>
        </p:nvSpPr>
        <p:spPr/>
        <p:txBody>
          <a:bodyPr/>
          <a:lstStyle/>
          <a:p>
            <a:fld id="{84F170F8-214E-AB44-A2E1-72BD56FDF1A5}" type="datetimeFigureOut">
              <a:rPr lang="en-US" smtClean="0"/>
              <a:t>1/7/23</a:t>
            </a:fld>
            <a:endParaRPr lang="en-US"/>
          </a:p>
        </p:txBody>
      </p:sp>
      <p:sp>
        <p:nvSpPr>
          <p:cNvPr id="8" name="Footer Placeholder 7">
            <a:extLst>
              <a:ext uri="{FF2B5EF4-FFF2-40B4-BE49-F238E27FC236}">
                <a16:creationId xmlns:a16="http://schemas.microsoft.com/office/drawing/2014/main" id="{C749D3FE-F6D4-4029-2C46-9E36606406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39301-91CF-0913-962E-85FA592A2CDE}"/>
              </a:ext>
            </a:extLst>
          </p:cNvPr>
          <p:cNvSpPr>
            <a:spLocks noGrp="1"/>
          </p:cNvSpPr>
          <p:nvPr>
            <p:ph type="sldNum" sz="quarter" idx="12"/>
          </p:nvPr>
        </p:nvSpPr>
        <p:spPr/>
        <p:txBody>
          <a:bodyPr/>
          <a:lstStyle/>
          <a:p>
            <a:fld id="{13A53994-8D37-214B-AA4B-A0AA1D51FFD0}" type="slidenum">
              <a:rPr lang="en-US" smtClean="0"/>
              <a:t>‹#›</a:t>
            </a:fld>
            <a:endParaRPr lang="en-US"/>
          </a:p>
        </p:txBody>
      </p:sp>
    </p:spTree>
    <p:extLst>
      <p:ext uri="{BB962C8B-B14F-4D97-AF65-F5344CB8AC3E}">
        <p14:creationId xmlns:p14="http://schemas.microsoft.com/office/powerpoint/2010/main" val="2229471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DFAB8-BCC6-F704-21AC-3AF86ABBA6B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9339B42-545E-75CB-8D5D-DE9AA1CAAD39}"/>
              </a:ext>
            </a:extLst>
          </p:cNvPr>
          <p:cNvSpPr>
            <a:spLocks noGrp="1"/>
          </p:cNvSpPr>
          <p:nvPr>
            <p:ph type="dt" sz="half" idx="10"/>
          </p:nvPr>
        </p:nvSpPr>
        <p:spPr/>
        <p:txBody>
          <a:bodyPr/>
          <a:lstStyle/>
          <a:p>
            <a:fld id="{84F170F8-214E-AB44-A2E1-72BD56FDF1A5}" type="datetimeFigureOut">
              <a:rPr lang="en-US" smtClean="0"/>
              <a:t>1/7/23</a:t>
            </a:fld>
            <a:endParaRPr lang="en-US"/>
          </a:p>
        </p:txBody>
      </p:sp>
      <p:sp>
        <p:nvSpPr>
          <p:cNvPr id="4" name="Footer Placeholder 3">
            <a:extLst>
              <a:ext uri="{FF2B5EF4-FFF2-40B4-BE49-F238E27FC236}">
                <a16:creationId xmlns:a16="http://schemas.microsoft.com/office/drawing/2014/main" id="{3FD01BC0-6995-2CCC-C74D-2913D819FC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F9D193-AB3D-CD8C-190D-D5777DE564DA}"/>
              </a:ext>
            </a:extLst>
          </p:cNvPr>
          <p:cNvSpPr>
            <a:spLocks noGrp="1"/>
          </p:cNvSpPr>
          <p:nvPr>
            <p:ph type="sldNum" sz="quarter" idx="12"/>
          </p:nvPr>
        </p:nvSpPr>
        <p:spPr/>
        <p:txBody>
          <a:bodyPr/>
          <a:lstStyle/>
          <a:p>
            <a:fld id="{13A53994-8D37-214B-AA4B-A0AA1D51FFD0}" type="slidenum">
              <a:rPr lang="en-US" smtClean="0"/>
              <a:t>‹#›</a:t>
            </a:fld>
            <a:endParaRPr lang="en-US"/>
          </a:p>
        </p:txBody>
      </p:sp>
    </p:spTree>
    <p:extLst>
      <p:ext uri="{BB962C8B-B14F-4D97-AF65-F5344CB8AC3E}">
        <p14:creationId xmlns:p14="http://schemas.microsoft.com/office/powerpoint/2010/main" val="1629352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04C753-8697-648C-B0AC-57B56B8C9362}"/>
              </a:ext>
            </a:extLst>
          </p:cNvPr>
          <p:cNvSpPr>
            <a:spLocks noGrp="1"/>
          </p:cNvSpPr>
          <p:nvPr>
            <p:ph type="dt" sz="half" idx="10"/>
          </p:nvPr>
        </p:nvSpPr>
        <p:spPr/>
        <p:txBody>
          <a:bodyPr/>
          <a:lstStyle/>
          <a:p>
            <a:fld id="{84F170F8-214E-AB44-A2E1-72BD56FDF1A5}" type="datetimeFigureOut">
              <a:rPr lang="en-US" smtClean="0"/>
              <a:t>1/7/23</a:t>
            </a:fld>
            <a:endParaRPr lang="en-US"/>
          </a:p>
        </p:txBody>
      </p:sp>
      <p:sp>
        <p:nvSpPr>
          <p:cNvPr id="3" name="Footer Placeholder 2">
            <a:extLst>
              <a:ext uri="{FF2B5EF4-FFF2-40B4-BE49-F238E27FC236}">
                <a16:creationId xmlns:a16="http://schemas.microsoft.com/office/drawing/2014/main" id="{D4D29A2F-DB61-098B-943B-7258BC6D9C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ABFC6C-6AB0-AABD-1F7B-3661D39F146E}"/>
              </a:ext>
            </a:extLst>
          </p:cNvPr>
          <p:cNvSpPr>
            <a:spLocks noGrp="1"/>
          </p:cNvSpPr>
          <p:nvPr>
            <p:ph type="sldNum" sz="quarter" idx="12"/>
          </p:nvPr>
        </p:nvSpPr>
        <p:spPr/>
        <p:txBody>
          <a:bodyPr/>
          <a:lstStyle/>
          <a:p>
            <a:fld id="{13A53994-8D37-214B-AA4B-A0AA1D51FFD0}" type="slidenum">
              <a:rPr lang="en-US" smtClean="0"/>
              <a:t>‹#›</a:t>
            </a:fld>
            <a:endParaRPr lang="en-US"/>
          </a:p>
        </p:txBody>
      </p:sp>
    </p:spTree>
    <p:extLst>
      <p:ext uri="{BB962C8B-B14F-4D97-AF65-F5344CB8AC3E}">
        <p14:creationId xmlns:p14="http://schemas.microsoft.com/office/powerpoint/2010/main" val="2251950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00E43-CA4E-390A-42EE-1C72EACEA21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63B29D6-72CC-05D2-0DAE-442F9BF4C4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17FE7AA-1C77-868D-FA40-E3F17D800B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71D6419-AE1B-AFE5-A846-BB2AE200F878}"/>
              </a:ext>
            </a:extLst>
          </p:cNvPr>
          <p:cNvSpPr>
            <a:spLocks noGrp="1"/>
          </p:cNvSpPr>
          <p:nvPr>
            <p:ph type="dt" sz="half" idx="10"/>
          </p:nvPr>
        </p:nvSpPr>
        <p:spPr/>
        <p:txBody>
          <a:bodyPr/>
          <a:lstStyle/>
          <a:p>
            <a:fld id="{84F170F8-214E-AB44-A2E1-72BD56FDF1A5}" type="datetimeFigureOut">
              <a:rPr lang="en-US" smtClean="0"/>
              <a:t>1/7/23</a:t>
            </a:fld>
            <a:endParaRPr lang="en-US"/>
          </a:p>
        </p:txBody>
      </p:sp>
      <p:sp>
        <p:nvSpPr>
          <p:cNvPr id="6" name="Footer Placeholder 5">
            <a:extLst>
              <a:ext uri="{FF2B5EF4-FFF2-40B4-BE49-F238E27FC236}">
                <a16:creationId xmlns:a16="http://schemas.microsoft.com/office/drawing/2014/main" id="{4CAD2065-68ED-9DF7-E7B3-4EA374DBEC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EED12C-F797-5E29-04D7-B3B0E6B89B85}"/>
              </a:ext>
            </a:extLst>
          </p:cNvPr>
          <p:cNvSpPr>
            <a:spLocks noGrp="1"/>
          </p:cNvSpPr>
          <p:nvPr>
            <p:ph type="sldNum" sz="quarter" idx="12"/>
          </p:nvPr>
        </p:nvSpPr>
        <p:spPr/>
        <p:txBody>
          <a:bodyPr/>
          <a:lstStyle/>
          <a:p>
            <a:fld id="{13A53994-8D37-214B-AA4B-A0AA1D51FFD0}" type="slidenum">
              <a:rPr lang="en-US" smtClean="0"/>
              <a:t>‹#›</a:t>
            </a:fld>
            <a:endParaRPr lang="en-US"/>
          </a:p>
        </p:txBody>
      </p:sp>
    </p:spTree>
    <p:extLst>
      <p:ext uri="{BB962C8B-B14F-4D97-AF65-F5344CB8AC3E}">
        <p14:creationId xmlns:p14="http://schemas.microsoft.com/office/powerpoint/2010/main" val="509642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D390C-C1D4-2F80-78E7-381002F195C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7CB5325-8BC0-1B68-8A20-9577DBBE24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13CB69-580E-90B2-10D5-E4AF552E28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0EE6A9A-C011-214B-D914-E07DE093EFED}"/>
              </a:ext>
            </a:extLst>
          </p:cNvPr>
          <p:cNvSpPr>
            <a:spLocks noGrp="1"/>
          </p:cNvSpPr>
          <p:nvPr>
            <p:ph type="dt" sz="half" idx="10"/>
          </p:nvPr>
        </p:nvSpPr>
        <p:spPr/>
        <p:txBody>
          <a:bodyPr/>
          <a:lstStyle/>
          <a:p>
            <a:fld id="{84F170F8-214E-AB44-A2E1-72BD56FDF1A5}" type="datetimeFigureOut">
              <a:rPr lang="en-US" smtClean="0"/>
              <a:t>1/7/23</a:t>
            </a:fld>
            <a:endParaRPr lang="en-US"/>
          </a:p>
        </p:txBody>
      </p:sp>
      <p:sp>
        <p:nvSpPr>
          <p:cNvPr id="6" name="Footer Placeholder 5">
            <a:extLst>
              <a:ext uri="{FF2B5EF4-FFF2-40B4-BE49-F238E27FC236}">
                <a16:creationId xmlns:a16="http://schemas.microsoft.com/office/drawing/2014/main" id="{58EBAE5A-DFB0-D5B1-6829-20A72124C8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20B643-AF30-02AE-DEC0-10FCDCF11B25}"/>
              </a:ext>
            </a:extLst>
          </p:cNvPr>
          <p:cNvSpPr>
            <a:spLocks noGrp="1"/>
          </p:cNvSpPr>
          <p:nvPr>
            <p:ph type="sldNum" sz="quarter" idx="12"/>
          </p:nvPr>
        </p:nvSpPr>
        <p:spPr/>
        <p:txBody>
          <a:bodyPr/>
          <a:lstStyle/>
          <a:p>
            <a:fld id="{13A53994-8D37-214B-AA4B-A0AA1D51FFD0}" type="slidenum">
              <a:rPr lang="en-US" smtClean="0"/>
              <a:t>‹#›</a:t>
            </a:fld>
            <a:endParaRPr lang="en-US"/>
          </a:p>
        </p:txBody>
      </p:sp>
    </p:spTree>
    <p:extLst>
      <p:ext uri="{BB962C8B-B14F-4D97-AF65-F5344CB8AC3E}">
        <p14:creationId xmlns:p14="http://schemas.microsoft.com/office/powerpoint/2010/main" val="1735194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39956B-DE38-7EC7-C209-E11E0DBB02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3E45BB7-84A1-F71E-9650-751B41BBB0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5841AF8-CD6B-81C4-9FC0-BF15A74295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F170F8-214E-AB44-A2E1-72BD56FDF1A5}" type="datetimeFigureOut">
              <a:rPr lang="en-US" smtClean="0"/>
              <a:t>1/7/23</a:t>
            </a:fld>
            <a:endParaRPr lang="en-US"/>
          </a:p>
        </p:txBody>
      </p:sp>
      <p:sp>
        <p:nvSpPr>
          <p:cNvPr id="5" name="Footer Placeholder 4">
            <a:extLst>
              <a:ext uri="{FF2B5EF4-FFF2-40B4-BE49-F238E27FC236}">
                <a16:creationId xmlns:a16="http://schemas.microsoft.com/office/drawing/2014/main" id="{0894297E-265A-FAAA-E66C-51091A45F0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540813-BD8D-2796-8C2E-825F1E7D9D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A53994-8D37-214B-AA4B-A0AA1D51FFD0}" type="slidenum">
              <a:rPr lang="en-US" smtClean="0"/>
              <a:t>‹#›</a:t>
            </a:fld>
            <a:endParaRPr lang="en-US"/>
          </a:p>
        </p:txBody>
      </p:sp>
    </p:spTree>
    <p:extLst>
      <p:ext uri="{BB962C8B-B14F-4D97-AF65-F5344CB8AC3E}">
        <p14:creationId xmlns:p14="http://schemas.microsoft.com/office/powerpoint/2010/main" val="2581786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kubernetes.io/docs/concepts/configuration/taint-and-toleration/" TargetMode="Externa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kubernetes.io/docs/setup/best-practices/cluster-larg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kubernetes.io/blog/2018/07/10/coredns-ga-for-kubernetes-cluster-dn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kubernetes.io/blog/2017/01/stronger-foundation-for-creating-and-managing-kubernetes-cluster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93E6871-ADD4-1102-328A-C6FA2C7AD220}"/>
              </a:ext>
            </a:extLst>
          </p:cNvPr>
          <p:cNvSpPr>
            <a:spLocks noGrp="1"/>
          </p:cNvSpPr>
          <p:nvPr>
            <p:ph type="ctrTitle"/>
          </p:nvPr>
        </p:nvSpPr>
        <p:spPr>
          <a:xfrm>
            <a:off x="1524000" y="1122363"/>
            <a:ext cx="9144000" cy="2387600"/>
          </a:xfrm>
        </p:spPr>
        <p:txBody>
          <a:bodyPr/>
          <a:lstStyle/>
          <a:p>
            <a:r>
              <a:rPr lang="en-US" dirty="0"/>
              <a:t>Kubernetes Primer fundamentals</a:t>
            </a:r>
          </a:p>
        </p:txBody>
      </p:sp>
    </p:spTree>
    <p:extLst>
      <p:ext uri="{BB962C8B-B14F-4D97-AF65-F5344CB8AC3E}">
        <p14:creationId xmlns:p14="http://schemas.microsoft.com/office/powerpoint/2010/main" val="2308972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E9AA4-55CF-D0B1-E782-A869579F9BB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C71D936-B5C8-BCC9-3438-B559C51B749D}"/>
              </a:ext>
            </a:extLst>
          </p:cNvPr>
          <p:cNvPicPr>
            <a:picLocks noGrp="1" noChangeAspect="1"/>
          </p:cNvPicPr>
          <p:nvPr>
            <p:ph idx="1"/>
          </p:nvPr>
        </p:nvPicPr>
        <p:blipFill>
          <a:blip r:embed="rId2"/>
          <a:stretch>
            <a:fillRect/>
          </a:stretch>
        </p:blipFill>
        <p:spPr>
          <a:xfrm>
            <a:off x="2157523" y="1825625"/>
            <a:ext cx="7876953" cy="4351338"/>
          </a:xfrm>
        </p:spPr>
      </p:pic>
    </p:spTree>
    <p:extLst>
      <p:ext uri="{BB962C8B-B14F-4D97-AF65-F5344CB8AC3E}">
        <p14:creationId xmlns:p14="http://schemas.microsoft.com/office/powerpoint/2010/main" val="277119092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ECFFC-B340-C579-B1DA-B07575476D10}"/>
              </a:ext>
            </a:extLst>
          </p:cNvPr>
          <p:cNvSpPr>
            <a:spLocks noGrp="1"/>
          </p:cNvSpPr>
          <p:nvPr>
            <p:ph type="title"/>
          </p:nvPr>
        </p:nvSpPr>
        <p:spPr/>
        <p:txBody>
          <a:bodyPr/>
          <a:lstStyle/>
          <a:p>
            <a:r>
              <a:rPr lang="en-GB" b="1" i="0" dirty="0">
                <a:solidFill>
                  <a:srgbClr val="000000"/>
                </a:solidFill>
                <a:effectLst/>
                <a:latin typeface="Droid Serif"/>
              </a:rPr>
              <a:t>Dynamic provisioning setup</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9AB64D18-EE97-2433-BE3B-5C8C81042D19}"/>
              </a:ext>
            </a:extLst>
          </p:cNvPr>
          <p:cNvSpPr>
            <a:spLocks noGrp="1"/>
          </p:cNvSpPr>
          <p:nvPr>
            <p:ph idx="1"/>
          </p:nvPr>
        </p:nvSpPr>
        <p:spPr/>
        <p:txBody>
          <a:bodyPr>
            <a:normAutofit/>
          </a:bodyPr>
          <a:lstStyle/>
          <a:p>
            <a:pPr marL="0" indent="0" algn="l">
              <a:buNone/>
            </a:pPr>
            <a:r>
              <a:rPr lang="en-GB" b="0" i="0" dirty="0">
                <a:solidFill>
                  <a:srgbClr val="000000"/>
                </a:solidFill>
                <a:effectLst/>
                <a:latin typeface="Droid Serif"/>
              </a:rPr>
              <a:t>This is how we can achieve fully automated provisioning of persistent storage.</a:t>
            </a:r>
          </a:p>
          <a:p>
            <a:pPr algn="l">
              <a:buFont typeface="+mj-lt"/>
              <a:buAutoNum type="arabicPeriod"/>
            </a:pPr>
            <a:r>
              <a:rPr lang="en-GB" b="0" i="0" dirty="0">
                <a:solidFill>
                  <a:srgbClr val="000000"/>
                </a:solidFill>
                <a:effectLst/>
                <a:latin typeface="Droid Serif"/>
              </a:rPr>
              <a:t>Configure a storage system.</a:t>
            </a:r>
          </a:p>
          <a:p>
            <a:pPr marL="457200" lvl="1" indent="0">
              <a:buNone/>
            </a:pPr>
            <a:r>
              <a:rPr lang="en-GB" b="0" i="0" dirty="0">
                <a:solidFill>
                  <a:srgbClr val="000000"/>
                </a:solidFill>
                <a:effectLst/>
                <a:latin typeface="Droid Serif"/>
              </a:rPr>
              <a:t>(It needs to have an API, or be capable of automated provisioning of volumes.)</a:t>
            </a:r>
          </a:p>
          <a:p>
            <a:pPr algn="l">
              <a:buFont typeface="+mj-lt"/>
              <a:buAutoNum type="arabicPeriod"/>
            </a:pPr>
            <a:r>
              <a:rPr lang="en-GB" b="0" i="0" dirty="0">
                <a:solidFill>
                  <a:srgbClr val="000000"/>
                </a:solidFill>
                <a:effectLst/>
                <a:latin typeface="Droid Serif"/>
              </a:rPr>
              <a:t>Install a dynamic provisioner for this storage system.</a:t>
            </a:r>
          </a:p>
          <a:p>
            <a:pPr marL="457200" lvl="1" indent="0">
              <a:buNone/>
            </a:pPr>
            <a:r>
              <a:rPr lang="en-GB" b="0" i="0" dirty="0">
                <a:solidFill>
                  <a:srgbClr val="000000"/>
                </a:solidFill>
                <a:effectLst/>
                <a:latin typeface="Droid Serif"/>
              </a:rPr>
              <a:t>(This is some specific controller code.)</a:t>
            </a:r>
          </a:p>
          <a:p>
            <a:pPr algn="l">
              <a:buFont typeface="+mj-lt"/>
              <a:buAutoNum type="arabicPeriod"/>
            </a:pPr>
            <a:r>
              <a:rPr lang="en-GB" b="0" i="0" dirty="0">
                <a:solidFill>
                  <a:srgbClr val="000000"/>
                </a:solidFill>
                <a:effectLst/>
                <a:latin typeface="Droid Serif"/>
              </a:rPr>
              <a:t>Create a Storage Class for this system.</a:t>
            </a:r>
          </a:p>
          <a:p>
            <a:pPr marL="457200" lvl="1" indent="0">
              <a:buNone/>
            </a:pPr>
            <a:r>
              <a:rPr lang="en-GB" b="0" i="0" dirty="0">
                <a:solidFill>
                  <a:srgbClr val="000000"/>
                </a:solidFill>
                <a:effectLst/>
                <a:latin typeface="Droid Serif"/>
              </a:rPr>
              <a:t>(It has to match what the dynamic provisioner is expecting.)</a:t>
            </a:r>
          </a:p>
          <a:p>
            <a:pPr algn="l">
              <a:buFont typeface="+mj-lt"/>
              <a:buAutoNum type="arabicPeriod"/>
            </a:pPr>
            <a:r>
              <a:rPr lang="en-GB" b="0" i="0" dirty="0">
                <a:solidFill>
                  <a:srgbClr val="000000"/>
                </a:solidFill>
                <a:effectLst/>
                <a:latin typeface="Droid Serif"/>
              </a:rPr>
              <a:t>Annotate the Storage Class to be the default one.</a:t>
            </a:r>
          </a:p>
          <a:p>
            <a:endParaRPr lang="en-US" dirty="0"/>
          </a:p>
        </p:txBody>
      </p:sp>
    </p:spTree>
    <p:extLst>
      <p:ext uri="{BB962C8B-B14F-4D97-AF65-F5344CB8AC3E}">
        <p14:creationId xmlns:p14="http://schemas.microsoft.com/office/powerpoint/2010/main" val="40671228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2B849-67BF-DDF6-EC35-DE93ABB00FE6}"/>
              </a:ext>
            </a:extLst>
          </p:cNvPr>
          <p:cNvSpPr>
            <a:spLocks noGrp="1"/>
          </p:cNvSpPr>
          <p:nvPr>
            <p:ph type="title"/>
          </p:nvPr>
        </p:nvSpPr>
        <p:spPr/>
        <p:txBody>
          <a:bodyPr/>
          <a:lstStyle/>
          <a:p>
            <a:r>
              <a:rPr lang="en-GB" b="1" i="0" dirty="0">
                <a:solidFill>
                  <a:srgbClr val="000000"/>
                </a:solidFill>
                <a:effectLst/>
                <a:latin typeface="Droid Serif"/>
              </a:rPr>
              <a:t>Dynamic provisioning usage</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C42DD9B7-21B5-74E1-141F-ACB51E2503AE}"/>
              </a:ext>
            </a:extLst>
          </p:cNvPr>
          <p:cNvSpPr>
            <a:spLocks noGrp="1"/>
          </p:cNvSpPr>
          <p:nvPr>
            <p:ph idx="1"/>
          </p:nvPr>
        </p:nvSpPr>
        <p:spPr/>
        <p:txBody>
          <a:bodyPr>
            <a:normAutofit fontScale="85000" lnSpcReduction="10000"/>
          </a:bodyPr>
          <a:lstStyle/>
          <a:p>
            <a:pPr marL="0" indent="0">
              <a:buNone/>
            </a:pPr>
            <a:r>
              <a:rPr lang="en-GB" b="0" i="0" dirty="0">
                <a:solidFill>
                  <a:srgbClr val="000000"/>
                </a:solidFill>
                <a:effectLst/>
                <a:latin typeface="Droid Serif"/>
              </a:rPr>
              <a:t>The </a:t>
            </a:r>
            <a:r>
              <a:rPr lang="en-GB" dirty="0">
                <a:solidFill>
                  <a:srgbClr val="000000"/>
                </a:solidFill>
                <a:latin typeface="Droid Serif"/>
              </a:rPr>
              <a:t>Stateful Set after setting up the system (previous slide), all we need to do is:</a:t>
            </a:r>
          </a:p>
          <a:p>
            <a:pPr marL="0" indent="0">
              <a:buNone/>
            </a:pPr>
            <a:r>
              <a:rPr lang="en-GB" i="1" dirty="0">
                <a:solidFill>
                  <a:srgbClr val="000000"/>
                </a:solidFill>
                <a:latin typeface="Droid Serif"/>
              </a:rPr>
              <a:t>Create a Stateful Set that makes use of a </a:t>
            </a:r>
            <a:r>
              <a:rPr lang="en-GB" i="1" dirty="0" err="1">
                <a:solidFill>
                  <a:srgbClr val="000000"/>
                </a:solidFill>
                <a:latin typeface="Droid Serif"/>
              </a:rPr>
              <a:t>volumeClaimTemplate</a:t>
            </a:r>
            <a:r>
              <a:rPr lang="en-GB" i="1" dirty="0">
                <a:solidFill>
                  <a:srgbClr val="000000"/>
                </a:solidFill>
                <a:latin typeface="Droid Serif"/>
              </a:rPr>
              <a:t>.</a:t>
            </a:r>
            <a:endParaRPr lang="en-GB" dirty="0">
              <a:solidFill>
                <a:srgbClr val="000000"/>
              </a:solidFill>
              <a:latin typeface="Droid Serif"/>
            </a:endParaRPr>
          </a:p>
          <a:p>
            <a:pPr marL="0" indent="0">
              <a:buNone/>
            </a:pPr>
            <a:r>
              <a:rPr lang="en-GB" dirty="0">
                <a:solidFill>
                  <a:srgbClr val="000000"/>
                </a:solidFill>
                <a:latin typeface="Droid Serif"/>
              </a:rPr>
              <a:t>This will trigger the following actions.</a:t>
            </a:r>
          </a:p>
          <a:p>
            <a:pPr algn="l">
              <a:buFont typeface="+mj-lt"/>
              <a:buAutoNum type="arabicPeriod"/>
            </a:pPr>
            <a:r>
              <a:rPr lang="en-GB" b="0" i="0" dirty="0">
                <a:solidFill>
                  <a:srgbClr val="000000"/>
                </a:solidFill>
                <a:effectLst/>
                <a:latin typeface="Droid Serif"/>
              </a:rPr>
              <a:t>The Stateful set creates PVCs according to the </a:t>
            </a:r>
            <a:r>
              <a:rPr lang="en-GB" b="0" i="0" dirty="0" err="1">
                <a:solidFill>
                  <a:srgbClr val="000000"/>
                </a:solidFill>
                <a:effectLst/>
                <a:latin typeface="Droid Serif"/>
              </a:rPr>
              <a:t>volumeClaimTemplate</a:t>
            </a:r>
            <a:r>
              <a:rPr lang="en-GB" b="0" i="0" dirty="0">
                <a:solidFill>
                  <a:srgbClr val="000000"/>
                </a:solidFill>
                <a:effectLst/>
                <a:latin typeface="Droid Serif"/>
              </a:rPr>
              <a:t>.</a:t>
            </a:r>
          </a:p>
          <a:p>
            <a:pPr algn="l">
              <a:buFont typeface="+mj-lt"/>
              <a:buAutoNum type="arabicPeriod"/>
            </a:pPr>
            <a:r>
              <a:rPr lang="en-GB" b="0" i="0" dirty="0">
                <a:solidFill>
                  <a:srgbClr val="000000"/>
                </a:solidFill>
                <a:effectLst/>
                <a:latin typeface="Droid Serif"/>
              </a:rPr>
              <a:t>The Stateful Set creates Pods using these PVCs.</a:t>
            </a:r>
          </a:p>
          <a:p>
            <a:pPr algn="l">
              <a:buFont typeface="+mj-lt"/>
              <a:buAutoNum type="arabicPeriod"/>
            </a:pPr>
            <a:r>
              <a:rPr lang="en-GB" b="0" i="0" dirty="0">
                <a:solidFill>
                  <a:srgbClr val="000000"/>
                </a:solidFill>
                <a:effectLst/>
                <a:latin typeface="Droid Serif"/>
              </a:rPr>
              <a:t>The PVCs are automatically annotated with our Storage Class.</a:t>
            </a:r>
          </a:p>
          <a:p>
            <a:pPr algn="l">
              <a:buFont typeface="+mj-lt"/>
              <a:buAutoNum type="arabicPeriod"/>
            </a:pPr>
            <a:r>
              <a:rPr lang="en-GB" b="0" i="0" dirty="0">
                <a:solidFill>
                  <a:srgbClr val="000000"/>
                </a:solidFill>
                <a:effectLst/>
                <a:latin typeface="Droid Serif"/>
              </a:rPr>
              <a:t>The dynamic provisioner provisions volumes and creates the corresponding PVs.</a:t>
            </a:r>
          </a:p>
          <a:p>
            <a:pPr algn="l">
              <a:buFont typeface="+mj-lt"/>
              <a:buAutoNum type="arabicPeriod"/>
            </a:pPr>
            <a:r>
              <a:rPr lang="en-GB" b="0" i="0" dirty="0">
                <a:solidFill>
                  <a:srgbClr val="000000"/>
                </a:solidFill>
                <a:effectLst/>
                <a:latin typeface="Droid Serif"/>
              </a:rPr>
              <a:t>The </a:t>
            </a:r>
            <a:r>
              <a:rPr lang="en-GB" b="0" i="0" dirty="0" err="1">
                <a:solidFill>
                  <a:srgbClr val="000000"/>
                </a:solidFill>
                <a:effectLst/>
                <a:latin typeface="Droid Serif"/>
              </a:rPr>
              <a:t>PersistentVolumeClaimBinder</a:t>
            </a:r>
            <a:r>
              <a:rPr lang="en-GB" b="0" i="0" dirty="0">
                <a:solidFill>
                  <a:srgbClr val="000000"/>
                </a:solidFill>
                <a:effectLst/>
                <a:latin typeface="Droid Serif"/>
              </a:rPr>
              <a:t> associates the PVs and the PVCs together.</a:t>
            </a:r>
          </a:p>
          <a:p>
            <a:pPr algn="l">
              <a:buFont typeface="+mj-lt"/>
              <a:buAutoNum type="arabicPeriod"/>
            </a:pPr>
            <a:r>
              <a:rPr lang="en-GB" b="0" i="0" dirty="0">
                <a:solidFill>
                  <a:srgbClr val="000000"/>
                </a:solidFill>
                <a:effectLst/>
                <a:latin typeface="Droid Serif"/>
              </a:rPr>
              <a:t>PVCs are now bound, the Pods can start.</a:t>
            </a:r>
          </a:p>
          <a:p>
            <a:endParaRPr lang="en-US" dirty="0"/>
          </a:p>
        </p:txBody>
      </p:sp>
    </p:spTree>
    <p:extLst>
      <p:ext uri="{BB962C8B-B14F-4D97-AF65-F5344CB8AC3E}">
        <p14:creationId xmlns:p14="http://schemas.microsoft.com/office/powerpoint/2010/main" val="36377962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317DF-DBE4-C170-8D5F-82902002F008}"/>
              </a:ext>
            </a:extLst>
          </p:cNvPr>
          <p:cNvSpPr>
            <a:spLocks noGrp="1"/>
          </p:cNvSpPr>
          <p:nvPr>
            <p:ph type="title"/>
          </p:nvPr>
        </p:nvSpPr>
        <p:spPr/>
        <p:txBody>
          <a:bodyPr/>
          <a:lstStyle/>
          <a:p>
            <a:r>
              <a:rPr lang="en-GB" b="1" i="0" dirty="0">
                <a:solidFill>
                  <a:srgbClr val="000000"/>
                </a:solidFill>
                <a:effectLst/>
                <a:latin typeface="Droid Serif"/>
              </a:rPr>
              <a:t>Resource Limits</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7D0D9573-0402-DCEF-A153-52B148B681E8}"/>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We can attach resource indications to our pods</a:t>
            </a:r>
          </a:p>
          <a:p>
            <a:pPr marL="457200" lvl="1" indent="0">
              <a:buNone/>
            </a:pPr>
            <a:r>
              <a:rPr lang="en-GB" b="0" i="0" dirty="0">
                <a:solidFill>
                  <a:srgbClr val="000000"/>
                </a:solidFill>
                <a:effectLst/>
                <a:latin typeface="Droid Serif"/>
              </a:rPr>
              <a:t>(or rather: to the </a:t>
            </a:r>
            <a:r>
              <a:rPr lang="en-GB" b="0" i="1" dirty="0">
                <a:solidFill>
                  <a:srgbClr val="000000"/>
                </a:solidFill>
                <a:effectLst/>
                <a:latin typeface="Droid Serif"/>
              </a:rPr>
              <a:t>containers</a:t>
            </a:r>
            <a:r>
              <a:rPr lang="en-GB" b="0" i="0" dirty="0">
                <a:solidFill>
                  <a:srgbClr val="000000"/>
                </a:solidFill>
                <a:effectLst/>
                <a:latin typeface="Droid Serif"/>
              </a:rPr>
              <a:t> in our pods)</a:t>
            </a:r>
          </a:p>
          <a:p>
            <a:pPr algn="l">
              <a:buFont typeface="Arial" panose="020B0604020202020204" pitchFamily="34" charset="0"/>
              <a:buChar char="•"/>
            </a:pPr>
            <a:r>
              <a:rPr lang="en-GB" b="0" i="0" dirty="0">
                <a:solidFill>
                  <a:srgbClr val="000000"/>
                </a:solidFill>
                <a:effectLst/>
                <a:latin typeface="Droid Serif"/>
              </a:rPr>
              <a:t>We can specify </a:t>
            </a:r>
            <a:r>
              <a:rPr lang="en-GB" b="0" i="1" dirty="0">
                <a:solidFill>
                  <a:srgbClr val="000000"/>
                </a:solidFill>
                <a:effectLst/>
                <a:latin typeface="Droid Serif"/>
              </a:rPr>
              <a:t>limits</a:t>
            </a:r>
            <a:r>
              <a:rPr lang="en-GB" b="0" i="0" dirty="0">
                <a:solidFill>
                  <a:srgbClr val="000000"/>
                </a:solidFill>
                <a:effectLst/>
                <a:latin typeface="Droid Serif"/>
              </a:rPr>
              <a:t> and/or </a:t>
            </a:r>
            <a:r>
              <a:rPr lang="en-GB" b="0" i="1" dirty="0">
                <a:solidFill>
                  <a:srgbClr val="000000"/>
                </a:solidFill>
                <a:effectLst/>
                <a:latin typeface="Droid Serif"/>
              </a:rPr>
              <a:t>requests</a:t>
            </a:r>
            <a:endParaRPr lang="en-GB" b="0" i="0" dirty="0">
              <a:solidFill>
                <a:srgbClr val="000000"/>
              </a:solidFill>
              <a:effectLst/>
              <a:latin typeface="Droid Serif"/>
            </a:endParaRPr>
          </a:p>
          <a:p>
            <a:pPr algn="l">
              <a:buFont typeface="Arial" panose="020B0604020202020204" pitchFamily="34" charset="0"/>
              <a:buChar char="•"/>
            </a:pPr>
            <a:r>
              <a:rPr lang="en-GB" b="0" i="0" dirty="0">
                <a:solidFill>
                  <a:srgbClr val="000000"/>
                </a:solidFill>
                <a:effectLst/>
                <a:latin typeface="Droid Serif"/>
              </a:rPr>
              <a:t>We can specify quantities of CPU and/or memory</a:t>
            </a:r>
          </a:p>
          <a:p>
            <a:endParaRPr lang="en-US" dirty="0"/>
          </a:p>
        </p:txBody>
      </p:sp>
    </p:spTree>
    <p:extLst>
      <p:ext uri="{BB962C8B-B14F-4D97-AF65-F5344CB8AC3E}">
        <p14:creationId xmlns:p14="http://schemas.microsoft.com/office/powerpoint/2010/main" val="311261049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54AFA-04A4-3418-4E23-70843BF8BEEC}"/>
              </a:ext>
            </a:extLst>
          </p:cNvPr>
          <p:cNvSpPr>
            <a:spLocks noGrp="1"/>
          </p:cNvSpPr>
          <p:nvPr>
            <p:ph type="title"/>
          </p:nvPr>
        </p:nvSpPr>
        <p:spPr/>
        <p:txBody>
          <a:bodyPr/>
          <a:lstStyle/>
          <a:p>
            <a:r>
              <a:rPr lang="en-GB" b="1" i="0" dirty="0">
                <a:solidFill>
                  <a:srgbClr val="000000"/>
                </a:solidFill>
                <a:effectLst/>
                <a:latin typeface="Droid Serif"/>
              </a:rPr>
              <a:t>CPU vs memory</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F3401A07-450A-4C66-EBFD-AB311718F0E3}"/>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CPU is a </a:t>
            </a:r>
            <a:r>
              <a:rPr lang="en-GB" b="0" i="1" dirty="0">
                <a:solidFill>
                  <a:srgbClr val="000000"/>
                </a:solidFill>
                <a:effectLst/>
                <a:latin typeface="Droid Serif"/>
              </a:rPr>
              <a:t>compressible resource</a:t>
            </a:r>
            <a:endParaRPr lang="en-GB" b="0" i="0" dirty="0">
              <a:solidFill>
                <a:srgbClr val="000000"/>
              </a:solidFill>
              <a:effectLst/>
              <a:latin typeface="Droid Serif"/>
            </a:endParaRPr>
          </a:p>
          <a:p>
            <a:pPr marL="457200" lvl="1" indent="0">
              <a:buNone/>
            </a:pPr>
            <a:r>
              <a:rPr lang="en-GB" b="0" i="0" dirty="0">
                <a:solidFill>
                  <a:srgbClr val="000000"/>
                </a:solidFill>
                <a:effectLst/>
                <a:latin typeface="Droid Serif"/>
              </a:rPr>
              <a:t>(it can be </a:t>
            </a:r>
            <a:r>
              <a:rPr lang="en-GB" b="0" i="0" dirty="0" err="1">
                <a:solidFill>
                  <a:srgbClr val="000000"/>
                </a:solidFill>
                <a:effectLst/>
                <a:latin typeface="Droid Serif"/>
              </a:rPr>
              <a:t>preempted</a:t>
            </a:r>
            <a:r>
              <a:rPr lang="en-GB" b="0" i="0" dirty="0">
                <a:solidFill>
                  <a:srgbClr val="000000"/>
                </a:solidFill>
                <a:effectLst/>
                <a:latin typeface="Droid Serif"/>
              </a:rPr>
              <a:t> immediately without adverse effect)</a:t>
            </a:r>
          </a:p>
          <a:p>
            <a:pPr algn="l">
              <a:buFont typeface="Arial" panose="020B0604020202020204" pitchFamily="34" charset="0"/>
              <a:buChar char="•"/>
            </a:pPr>
            <a:r>
              <a:rPr lang="en-GB" b="0" i="0" dirty="0">
                <a:solidFill>
                  <a:srgbClr val="000000"/>
                </a:solidFill>
                <a:effectLst/>
                <a:latin typeface="Droid Serif"/>
              </a:rPr>
              <a:t>Memory is an </a:t>
            </a:r>
            <a:r>
              <a:rPr lang="en-GB" b="0" i="1" dirty="0">
                <a:solidFill>
                  <a:srgbClr val="000000"/>
                </a:solidFill>
                <a:effectLst/>
                <a:latin typeface="Droid Serif"/>
              </a:rPr>
              <a:t>incompressible resource</a:t>
            </a:r>
            <a:endParaRPr lang="en-GB" b="0" i="0" dirty="0">
              <a:solidFill>
                <a:srgbClr val="000000"/>
              </a:solidFill>
              <a:effectLst/>
              <a:latin typeface="Droid Serif"/>
            </a:endParaRPr>
          </a:p>
          <a:p>
            <a:pPr marL="457200" lvl="1" indent="0">
              <a:buNone/>
            </a:pPr>
            <a:r>
              <a:rPr lang="en-GB" b="0" i="0" dirty="0">
                <a:solidFill>
                  <a:srgbClr val="000000"/>
                </a:solidFill>
                <a:effectLst/>
                <a:latin typeface="Droid Serif"/>
              </a:rPr>
              <a:t>(it needs to be swapped out to be reclaimed; and this is costly)</a:t>
            </a:r>
          </a:p>
          <a:p>
            <a:pPr algn="l">
              <a:buFont typeface="Arial" panose="020B0604020202020204" pitchFamily="34" charset="0"/>
              <a:buChar char="•"/>
            </a:pPr>
            <a:r>
              <a:rPr lang="en-GB" b="0" i="0" dirty="0">
                <a:solidFill>
                  <a:srgbClr val="000000"/>
                </a:solidFill>
                <a:effectLst/>
                <a:latin typeface="Droid Serif"/>
              </a:rPr>
              <a:t>As a result, exceeding limits will have different consequences for CPU and memory</a:t>
            </a:r>
          </a:p>
          <a:p>
            <a:endParaRPr lang="en-US" dirty="0"/>
          </a:p>
        </p:txBody>
      </p:sp>
    </p:spTree>
    <p:extLst>
      <p:ext uri="{BB962C8B-B14F-4D97-AF65-F5344CB8AC3E}">
        <p14:creationId xmlns:p14="http://schemas.microsoft.com/office/powerpoint/2010/main" val="43012945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167BD-1CCA-29E2-F349-731B6E238454}"/>
              </a:ext>
            </a:extLst>
          </p:cNvPr>
          <p:cNvSpPr>
            <a:spLocks noGrp="1"/>
          </p:cNvSpPr>
          <p:nvPr>
            <p:ph type="title"/>
          </p:nvPr>
        </p:nvSpPr>
        <p:spPr/>
        <p:txBody>
          <a:bodyPr/>
          <a:lstStyle/>
          <a:p>
            <a:r>
              <a:rPr lang="en-GB" b="1" i="0" dirty="0">
                <a:solidFill>
                  <a:srgbClr val="000000"/>
                </a:solidFill>
                <a:effectLst/>
                <a:latin typeface="Droid Serif"/>
              </a:rPr>
              <a:t>Exceeding CPU limits</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93FA1E2C-9EF5-E1F3-3047-0212DF1D7565}"/>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CPU can be reclaimed instantaneously</a:t>
            </a:r>
          </a:p>
          <a:p>
            <a:pPr marL="457200" lvl="1" indent="0">
              <a:buNone/>
            </a:pPr>
            <a:r>
              <a:rPr lang="en-GB" b="0" i="0" dirty="0">
                <a:solidFill>
                  <a:srgbClr val="000000"/>
                </a:solidFill>
                <a:effectLst/>
                <a:latin typeface="Droid Serif"/>
              </a:rPr>
              <a:t>(in fact, it is </a:t>
            </a:r>
            <a:r>
              <a:rPr lang="en-GB" b="0" i="0" dirty="0" err="1">
                <a:solidFill>
                  <a:srgbClr val="000000"/>
                </a:solidFill>
                <a:effectLst/>
                <a:latin typeface="Droid Serif"/>
              </a:rPr>
              <a:t>preempted</a:t>
            </a:r>
            <a:r>
              <a:rPr lang="en-GB" b="0" i="0" dirty="0">
                <a:solidFill>
                  <a:srgbClr val="000000"/>
                </a:solidFill>
                <a:effectLst/>
                <a:latin typeface="Droid Serif"/>
              </a:rPr>
              <a:t> hundreds of times per second, at each context switch)</a:t>
            </a:r>
          </a:p>
          <a:p>
            <a:pPr algn="l">
              <a:buFont typeface="Arial" panose="020B0604020202020204" pitchFamily="34" charset="0"/>
              <a:buChar char="•"/>
            </a:pPr>
            <a:r>
              <a:rPr lang="en-GB" b="0" i="0" dirty="0">
                <a:solidFill>
                  <a:srgbClr val="000000"/>
                </a:solidFill>
                <a:effectLst/>
                <a:latin typeface="Droid Serif"/>
              </a:rPr>
              <a:t>If a container uses too much CPU, it can be throttled</a:t>
            </a:r>
          </a:p>
          <a:p>
            <a:pPr lvl="1"/>
            <a:r>
              <a:rPr lang="en-GB" b="0" i="0" dirty="0">
                <a:solidFill>
                  <a:srgbClr val="000000"/>
                </a:solidFill>
                <a:effectLst/>
                <a:latin typeface="Droid Serif"/>
              </a:rPr>
              <a:t>(it will be scheduled less often)</a:t>
            </a:r>
          </a:p>
          <a:p>
            <a:pPr algn="l">
              <a:buFont typeface="Arial" panose="020B0604020202020204" pitchFamily="34" charset="0"/>
              <a:buChar char="•"/>
            </a:pPr>
            <a:r>
              <a:rPr lang="en-GB" b="0" i="0" dirty="0">
                <a:solidFill>
                  <a:srgbClr val="000000"/>
                </a:solidFill>
                <a:effectLst/>
                <a:latin typeface="Droid Serif"/>
              </a:rPr>
              <a:t>The processes in that container will run slower</a:t>
            </a:r>
          </a:p>
          <a:p>
            <a:pPr marL="457200" lvl="1" indent="0">
              <a:buNone/>
            </a:pPr>
            <a:r>
              <a:rPr lang="en-GB" b="0" i="0" dirty="0">
                <a:solidFill>
                  <a:srgbClr val="000000"/>
                </a:solidFill>
                <a:effectLst/>
                <a:latin typeface="Droid Serif"/>
              </a:rPr>
              <a:t>(or rather: they will not run faster)</a:t>
            </a:r>
          </a:p>
          <a:p>
            <a:endParaRPr lang="en-US" dirty="0"/>
          </a:p>
        </p:txBody>
      </p:sp>
    </p:spTree>
    <p:extLst>
      <p:ext uri="{BB962C8B-B14F-4D97-AF65-F5344CB8AC3E}">
        <p14:creationId xmlns:p14="http://schemas.microsoft.com/office/powerpoint/2010/main" val="380603095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A01B9-E1C7-326D-5E09-BDD922B0E83E}"/>
              </a:ext>
            </a:extLst>
          </p:cNvPr>
          <p:cNvSpPr>
            <a:spLocks noGrp="1"/>
          </p:cNvSpPr>
          <p:nvPr>
            <p:ph type="title"/>
          </p:nvPr>
        </p:nvSpPr>
        <p:spPr/>
        <p:txBody>
          <a:bodyPr/>
          <a:lstStyle/>
          <a:p>
            <a:r>
              <a:rPr lang="en-GB" b="1" i="0" dirty="0">
                <a:solidFill>
                  <a:srgbClr val="000000"/>
                </a:solidFill>
                <a:effectLst/>
                <a:latin typeface="Droid Serif"/>
              </a:rPr>
              <a:t>Exceeding memory limits</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2EFE91D7-1BB3-54EA-6190-9EA427BC38B0}"/>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Memory needs to be swapped out before being reclaimed</a:t>
            </a:r>
          </a:p>
          <a:p>
            <a:pPr algn="l">
              <a:buFont typeface="Arial" panose="020B0604020202020204" pitchFamily="34" charset="0"/>
              <a:buChar char="•"/>
            </a:pPr>
            <a:r>
              <a:rPr lang="en-GB" b="0" i="0" dirty="0">
                <a:solidFill>
                  <a:srgbClr val="000000"/>
                </a:solidFill>
                <a:effectLst/>
                <a:latin typeface="Droid Serif"/>
              </a:rPr>
              <a:t>"Swapping" means writing memory pages to disk, which is very slow</a:t>
            </a:r>
          </a:p>
          <a:p>
            <a:pPr algn="l">
              <a:buFont typeface="Arial" panose="020B0604020202020204" pitchFamily="34" charset="0"/>
              <a:buChar char="•"/>
            </a:pPr>
            <a:r>
              <a:rPr lang="en-GB" b="0" i="0" dirty="0">
                <a:solidFill>
                  <a:srgbClr val="000000"/>
                </a:solidFill>
                <a:effectLst/>
                <a:latin typeface="Droid Serif"/>
              </a:rPr>
              <a:t>On a classic system, a process that swaps can get 1000x slower</a:t>
            </a:r>
          </a:p>
          <a:p>
            <a:pPr marL="457200" lvl="1" indent="0">
              <a:buNone/>
            </a:pPr>
            <a:r>
              <a:rPr lang="en-GB" b="0" i="0" dirty="0">
                <a:solidFill>
                  <a:srgbClr val="000000"/>
                </a:solidFill>
                <a:effectLst/>
                <a:latin typeface="Droid Serif"/>
              </a:rPr>
              <a:t>(because disk I/O is 1000x slower than memory I/O)</a:t>
            </a:r>
          </a:p>
          <a:p>
            <a:pPr algn="l">
              <a:buFont typeface="Arial" panose="020B0604020202020204" pitchFamily="34" charset="0"/>
              <a:buChar char="•"/>
            </a:pPr>
            <a:r>
              <a:rPr lang="en-GB" b="0" i="0" dirty="0">
                <a:solidFill>
                  <a:srgbClr val="000000"/>
                </a:solidFill>
                <a:effectLst/>
                <a:latin typeface="Droid Serif"/>
              </a:rPr>
              <a:t>Exceeding the memory limit (even by a small amount) can reduce performance </a:t>
            </a:r>
            <a:r>
              <a:rPr lang="en-GB" b="0" i="1" dirty="0">
                <a:solidFill>
                  <a:srgbClr val="000000"/>
                </a:solidFill>
                <a:effectLst/>
                <a:latin typeface="Droid Serif"/>
              </a:rPr>
              <a:t>a lot</a:t>
            </a:r>
            <a:endParaRPr lang="en-GB" b="0" i="0" dirty="0">
              <a:solidFill>
                <a:srgbClr val="000000"/>
              </a:solidFill>
              <a:effectLst/>
              <a:latin typeface="Droid Serif"/>
            </a:endParaRPr>
          </a:p>
          <a:p>
            <a:pPr algn="l">
              <a:buFont typeface="Arial" panose="020B0604020202020204" pitchFamily="34" charset="0"/>
              <a:buChar char="•"/>
            </a:pPr>
            <a:r>
              <a:rPr lang="en-GB" b="0" i="0" dirty="0">
                <a:solidFill>
                  <a:srgbClr val="000000"/>
                </a:solidFill>
                <a:effectLst/>
                <a:latin typeface="Droid Serif"/>
              </a:rPr>
              <a:t>Kubernetes </a:t>
            </a:r>
            <a:r>
              <a:rPr lang="en-GB" b="0" i="1" dirty="0">
                <a:solidFill>
                  <a:srgbClr val="000000"/>
                </a:solidFill>
                <a:effectLst/>
                <a:latin typeface="Droid Serif"/>
              </a:rPr>
              <a:t>does not support swap</a:t>
            </a:r>
            <a:r>
              <a:rPr lang="en-GB" b="0" i="0" dirty="0">
                <a:solidFill>
                  <a:srgbClr val="000000"/>
                </a:solidFill>
                <a:effectLst/>
                <a:latin typeface="Droid Serif"/>
              </a:rPr>
              <a:t> (more on that later!)</a:t>
            </a:r>
          </a:p>
          <a:p>
            <a:pPr algn="l">
              <a:buFont typeface="Arial" panose="020B0604020202020204" pitchFamily="34" charset="0"/>
              <a:buChar char="•"/>
            </a:pPr>
            <a:r>
              <a:rPr lang="en-GB" b="0" i="0" dirty="0">
                <a:solidFill>
                  <a:srgbClr val="000000"/>
                </a:solidFill>
                <a:effectLst/>
                <a:latin typeface="Droid Serif"/>
              </a:rPr>
              <a:t>Exceeding the memory limit will cause the container to be killed</a:t>
            </a:r>
          </a:p>
          <a:p>
            <a:endParaRPr lang="en-US" dirty="0"/>
          </a:p>
        </p:txBody>
      </p:sp>
    </p:spTree>
    <p:extLst>
      <p:ext uri="{BB962C8B-B14F-4D97-AF65-F5344CB8AC3E}">
        <p14:creationId xmlns:p14="http://schemas.microsoft.com/office/powerpoint/2010/main" val="204556665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622E8-FE29-CF28-2699-04E50F53087A}"/>
              </a:ext>
            </a:extLst>
          </p:cNvPr>
          <p:cNvSpPr>
            <a:spLocks noGrp="1"/>
          </p:cNvSpPr>
          <p:nvPr>
            <p:ph type="title"/>
          </p:nvPr>
        </p:nvSpPr>
        <p:spPr/>
        <p:txBody>
          <a:bodyPr/>
          <a:lstStyle/>
          <a:p>
            <a:r>
              <a:rPr lang="en-GB" b="1" i="0" dirty="0">
                <a:solidFill>
                  <a:srgbClr val="000000"/>
                </a:solidFill>
                <a:effectLst/>
                <a:latin typeface="Droid Serif"/>
              </a:rPr>
              <a:t>Limits vs requests</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9F65296D-6026-7FA5-2301-4977EB0B57E1}"/>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Limits are "hard limits" (they can't be exceeded)</a:t>
            </a:r>
          </a:p>
          <a:p>
            <a:pPr marL="742950" lvl="1" indent="-285750" algn="l">
              <a:buFont typeface="Arial" panose="020B0604020202020204" pitchFamily="34" charset="0"/>
              <a:buChar char="•"/>
            </a:pPr>
            <a:r>
              <a:rPr lang="en-GB" b="0" i="0" dirty="0">
                <a:solidFill>
                  <a:srgbClr val="000000"/>
                </a:solidFill>
                <a:effectLst/>
                <a:latin typeface="Droid Serif"/>
              </a:rPr>
              <a:t>a container exceeding its memory limit is killed</a:t>
            </a:r>
          </a:p>
          <a:p>
            <a:pPr marL="742950" lvl="1" indent="-285750" algn="l">
              <a:buFont typeface="Arial" panose="020B0604020202020204" pitchFamily="34" charset="0"/>
              <a:buChar char="•"/>
            </a:pPr>
            <a:r>
              <a:rPr lang="en-GB" b="0" i="0" dirty="0">
                <a:solidFill>
                  <a:srgbClr val="000000"/>
                </a:solidFill>
                <a:effectLst/>
                <a:latin typeface="Droid Serif"/>
              </a:rPr>
              <a:t>a container exceeding its CPU limit is throttled</a:t>
            </a:r>
          </a:p>
          <a:p>
            <a:pPr algn="l">
              <a:buFont typeface="Arial" panose="020B0604020202020204" pitchFamily="34" charset="0"/>
              <a:buChar char="•"/>
            </a:pPr>
            <a:r>
              <a:rPr lang="en-GB" b="0" i="0" dirty="0">
                <a:solidFill>
                  <a:srgbClr val="000000"/>
                </a:solidFill>
                <a:effectLst/>
                <a:latin typeface="Droid Serif"/>
              </a:rPr>
              <a:t>Requests are used for scheduling purposes</a:t>
            </a:r>
          </a:p>
          <a:p>
            <a:pPr marL="742950" lvl="1" indent="-285750" algn="l">
              <a:buFont typeface="Arial" panose="020B0604020202020204" pitchFamily="34" charset="0"/>
              <a:buChar char="•"/>
            </a:pPr>
            <a:r>
              <a:rPr lang="en-GB" b="0" i="0" dirty="0">
                <a:solidFill>
                  <a:srgbClr val="000000"/>
                </a:solidFill>
                <a:effectLst/>
                <a:latin typeface="Droid Serif"/>
              </a:rPr>
              <a:t>a container using </a:t>
            </a:r>
            <a:r>
              <a:rPr lang="en-GB" b="0" i="1" dirty="0">
                <a:solidFill>
                  <a:srgbClr val="000000"/>
                </a:solidFill>
                <a:effectLst/>
                <a:latin typeface="Droid Serif"/>
              </a:rPr>
              <a:t>less</a:t>
            </a:r>
            <a:r>
              <a:rPr lang="en-GB" b="0" i="0" dirty="0">
                <a:solidFill>
                  <a:srgbClr val="000000"/>
                </a:solidFill>
                <a:effectLst/>
                <a:latin typeface="Droid Serif"/>
              </a:rPr>
              <a:t> than what it requested will never be killed or throttled</a:t>
            </a:r>
          </a:p>
          <a:p>
            <a:pPr marL="742950" lvl="1" indent="-285750" algn="l">
              <a:buFont typeface="Arial" panose="020B0604020202020204" pitchFamily="34" charset="0"/>
              <a:buChar char="•"/>
            </a:pPr>
            <a:r>
              <a:rPr lang="en-GB" b="0" i="0" dirty="0">
                <a:solidFill>
                  <a:srgbClr val="000000"/>
                </a:solidFill>
                <a:effectLst/>
                <a:latin typeface="Droid Serif"/>
              </a:rPr>
              <a:t>the scheduler uses the requested sizes to determine placement</a:t>
            </a:r>
          </a:p>
          <a:p>
            <a:pPr marL="742950" lvl="1" indent="-285750" algn="l">
              <a:buFont typeface="Arial" panose="020B0604020202020204" pitchFamily="34" charset="0"/>
              <a:buChar char="•"/>
            </a:pPr>
            <a:r>
              <a:rPr lang="en-GB" b="0" i="0" dirty="0">
                <a:solidFill>
                  <a:srgbClr val="000000"/>
                </a:solidFill>
                <a:effectLst/>
                <a:latin typeface="Droid Serif"/>
              </a:rPr>
              <a:t>the resources requested by all pods on a node will never exceed the node size</a:t>
            </a:r>
          </a:p>
          <a:p>
            <a:endParaRPr lang="en-US" dirty="0"/>
          </a:p>
        </p:txBody>
      </p:sp>
    </p:spTree>
    <p:extLst>
      <p:ext uri="{BB962C8B-B14F-4D97-AF65-F5344CB8AC3E}">
        <p14:creationId xmlns:p14="http://schemas.microsoft.com/office/powerpoint/2010/main" val="49739182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21461-607A-0293-FED5-7E9A6F4324B7}"/>
              </a:ext>
            </a:extLst>
          </p:cNvPr>
          <p:cNvSpPr>
            <a:spLocks noGrp="1"/>
          </p:cNvSpPr>
          <p:nvPr>
            <p:ph type="title"/>
          </p:nvPr>
        </p:nvSpPr>
        <p:spPr/>
        <p:txBody>
          <a:bodyPr/>
          <a:lstStyle/>
          <a:p>
            <a:r>
              <a:rPr lang="en-GB" b="1" i="0" dirty="0">
                <a:solidFill>
                  <a:srgbClr val="000000"/>
                </a:solidFill>
                <a:effectLst/>
                <a:latin typeface="Droid Serif"/>
              </a:rPr>
              <a:t>Specifying resources</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7B42D89B-F0D4-035C-7DC4-75C968022ED4}"/>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Resource requests are expressed at the </a:t>
            </a:r>
            <a:r>
              <a:rPr lang="en-GB" b="0" i="1" dirty="0">
                <a:solidFill>
                  <a:srgbClr val="000000"/>
                </a:solidFill>
                <a:effectLst/>
                <a:latin typeface="Droid Serif"/>
              </a:rPr>
              <a:t>container</a:t>
            </a:r>
            <a:r>
              <a:rPr lang="en-GB" b="0" i="0" dirty="0">
                <a:solidFill>
                  <a:srgbClr val="000000"/>
                </a:solidFill>
                <a:effectLst/>
                <a:latin typeface="Droid Serif"/>
              </a:rPr>
              <a:t> level</a:t>
            </a:r>
          </a:p>
          <a:p>
            <a:pPr algn="l">
              <a:buFont typeface="Arial" panose="020B0604020202020204" pitchFamily="34" charset="0"/>
              <a:buChar char="•"/>
            </a:pPr>
            <a:r>
              <a:rPr lang="en-GB" b="0" i="0" dirty="0">
                <a:solidFill>
                  <a:srgbClr val="000000"/>
                </a:solidFill>
                <a:effectLst/>
                <a:latin typeface="Droid Serif"/>
              </a:rPr>
              <a:t>CPU is expressed in "virtual CPUs"</a:t>
            </a:r>
          </a:p>
          <a:p>
            <a:pPr marL="457200" lvl="1" indent="0">
              <a:buNone/>
            </a:pPr>
            <a:r>
              <a:rPr lang="en-GB" b="0" i="0" dirty="0">
                <a:solidFill>
                  <a:srgbClr val="000000"/>
                </a:solidFill>
                <a:effectLst/>
                <a:latin typeface="Droid Serif"/>
              </a:rPr>
              <a:t>(corresponding to the virtual CPUs offered by some cloud providers)</a:t>
            </a:r>
          </a:p>
          <a:p>
            <a:pPr algn="l">
              <a:buFont typeface="Arial" panose="020B0604020202020204" pitchFamily="34" charset="0"/>
              <a:buChar char="•"/>
            </a:pPr>
            <a:r>
              <a:rPr lang="en-GB" b="0" i="0" dirty="0">
                <a:solidFill>
                  <a:srgbClr val="000000"/>
                </a:solidFill>
                <a:effectLst/>
                <a:latin typeface="Droid Serif"/>
              </a:rPr>
              <a:t>CPU can be expressed with a decimal value, or even a "milli" suffix</a:t>
            </a:r>
          </a:p>
          <a:p>
            <a:pPr marL="457200" lvl="1" indent="0">
              <a:buNone/>
            </a:pPr>
            <a:r>
              <a:rPr lang="en-GB" b="0" i="0" dirty="0">
                <a:solidFill>
                  <a:srgbClr val="000000"/>
                </a:solidFill>
                <a:effectLst/>
                <a:latin typeface="Droid Serif"/>
              </a:rPr>
              <a:t>(so 100m = 0.1)</a:t>
            </a:r>
          </a:p>
          <a:p>
            <a:pPr algn="l">
              <a:buFont typeface="Arial" panose="020B0604020202020204" pitchFamily="34" charset="0"/>
              <a:buChar char="•"/>
            </a:pPr>
            <a:r>
              <a:rPr lang="en-GB" b="0" i="0" dirty="0">
                <a:solidFill>
                  <a:srgbClr val="000000"/>
                </a:solidFill>
                <a:effectLst/>
                <a:latin typeface="Droid Serif"/>
              </a:rPr>
              <a:t>Memory is expressed in bytes</a:t>
            </a:r>
          </a:p>
          <a:p>
            <a:pPr algn="l">
              <a:buFont typeface="Arial" panose="020B0604020202020204" pitchFamily="34" charset="0"/>
              <a:buChar char="•"/>
            </a:pPr>
            <a:r>
              <a:rPr lang="en-GB" b="0" i="0" dirty="0">
                <a:solidFill>
                  <a:srgbClr val="000000"/>
                </a:solidFill>
                <a:effectLst/>
                <a:latin typeface="Droid Serif"/>
              </a:rPr>
              <a:t>Memory can be expressed with k, M, G, T, ki, Mi, Gi, </a:t>
            </a:r>
            <a:r>
              <a:rPr lang="en-GB" b="0" i="0" dirty="0" err="1">
                <a:solidFill>
                  <a:srgbClr val="000000"/>
                </a:solidFill>
                <a:effectLst/>
                <a:latin typeface="Droid Serif"/>
              </a:rPr>
              <a:t>Ti</a:t>
            </a:r>
            <a:r>
              <a:rPr lang="en-GB" b="0" i="0" dirty="0">
                <a:solidFill>
                  <a:srgbClr val="000000"/>
                </a:solidFill>
                <a:effectLst/>
                <a:latin typeface="Droid Serif"/>
              </a:rPr>
              <a:t> suffixes</a:t>
            </a:r>
          </a:p>
          <a:p>
            <a:pPr marL="457200" lvl="1" indent="0">
              <a:buNone/>
            </a:pPr>
            <a:r>
              <a:rPr lang="en-GB" b="0" i="0" dirty="0">
                <a:solidFill>
                  <a:srgbClr val="000000"/>
                </a:solidFill>
                <a:effectLst/>
                <a:latin typeface="Droid Serif"/>
              </a:rPr>
              <a:t>(corresponding to 10^3, 10^6, 10^9, 10^12, 2^10, 2^20, 2^30, 2^40)</a:t>
            </a:r>
          </a:p>
          <a:p>
            <a:endParaRPr lang="en-US" dirty="0"/>
          </a:p>
        </p:txBody>
      </p:sp>
    </p:spTree>
    <p:extLst>
      <p:ext uri="{BB962C8B-B14F-4D97-AF65-F5344CB8AC3E}">
        <p14:creationId xmlns:p14="http://schemas.microsoft.com/office/powerpoint/2010/main" val="376564087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A6DCB-DAFB-4DB4-88F0-916DB9369911}"/>
              </a:ext>
            </a:extLst>
          </p:cNvPr>
          <p:cNvSpPr>
            <a:spLocks noGrp="1"/>
          </p:cNvSpPr>
          <p:nvPr>
            <p:ph type="title"/>
          </p:nvPr>
        </p:nvSpPr>
        <p:spPr/>
        <p:txBody>
          <a:bodyPr/>
          <a:lstStyle/>
          <a:p>
            <a:r>
              <a:rPr lang="en-GB" b="1" i="0" dirty="0">
                <a:solidFill>
                  <a:srgbClr val="000000"/>
                </a:solidFill>
                <a:effectLst/>
                <a:latin typeface="Droid Serif"/>
              </a:rPr>
              <a:t>Specifying resources in practice</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60334F6F-2DFB-FC7B-5456-2A61B2859B65}"/>
              </a:ext>
            </a:extLst>
          </p:cNvPr>
          <p:cNvSpPr>
            <a:spLocks noGrp="1"/>
          </p:cNvSpPr>
          <p:nvPr>
            <p:ph idx="1"/>
          </p:nvPr>
        </p:nvSpPr>
        <p:spPr/>
        <p:txBody>
          <a:bodyPr>
            <a:normAutofit fontScale="70000" lnSpcReduction="20000"/>
          </a:bodyPr>
          <a:lstStyle/>
          <a:p>
            <a:r>
              <a:rPr lang="en-GB" b="0" i="0" dirty="0">
                <a:solidFill>
                  <a:srgbClr val="000000"/>
                </a:solidFill>
                <a:effectLst/>
                <a:latin typeface="Droid Serif"/>
              </a:rPr>
              <a:t>This is what the spec of a Pod with resources will look like:</a:t>
            </a:r>
          </a:p>
          <a:p>
            <a:pPr marL="0" indent="0" algn="l">
              <a:buNone/>
            </a:pPr>
            <a:r>
              <a:rPr lang="en-GB" b="0" i="0" dirty="0">
                <a:solidFill>
                  <a:srgbClr val="444444"/>
                </a:solidFill>
                <a:effectLst/>
                <a:latin typeface="Inconsolata" pitchFamily="49" charset="77"/>
              </a:rPr>
              <a:t>containers:</a:t>
            </a:r>
          </a:p>
          <a:p>
            <a:pPr marL="0" indent="0" algn="l">
              <a:buNone/>
            </a:pPr>
            <a:r>
              <a:rPr lang="en-GB" b="0" i="0" dirty="0">
                <a:solidFill>
                  <a:srgbClr val="444444"/>
                </a:solidFill>
                <a:effectLst/>
                <a:latin typeface="Inconsolata" pitchFamily="49" charset="77"/>
              </a:rPr>
              <a:t>- name: foo</a:t>
            </a:r>
          </a:p>
          <a:p>
            <a:pPr marL="0" indent="0" algn="l">
              <a:buNone/>
            </a:pPr>
            <a:r>
              <a:rPr lang="en-GB" b="0" i="0" dirty="0">
                <a:solidFill>
                  <a:srgbClr val="444444"/>
                </a:solidFill>
                <a:effectLst/>
                <a:latin typeface="Inconsolata" pitchFamily="49" charset="77"/>
              </a:rPr>
              <a:t>  image: </a:t>
            </a:r>
            <a:r>
              <a:rPr lang="en-GB" b="0" i="0" dirty="0" err="1">
                <a:solidFill>
                  <a:srgbClr val="444444"/>
                </a:solidFill>
                <a:effectLst/>
                <a:latin typeface="Inconsolata" pitchFamily="49" charset="77"/>
              </a:rPr>
              <a:t>foobar</a:t>
            </a:r>
            <a:endParaRPr lang="en-GB" b="0" i="0" dirty="0">
              <a:solidFill>
                <a:srgbClr val="444444"/>
              </a:solidFill>
              <a:effectLst/>
              <a:latin typeface="Inconsolata" pitchFamily="49" charset="77"/>
            </a:endParaRPr>
          </a:p>
          <a:p>
            <a:pPr marL="0" indent="0" algn="l">
              <a:buNone/>
            </a:pPr>
            <a:r>
              <a:rPr lang="en-GB" b="0" i="0" dirty="0">
                <a:solidFill>
                  <a:srgbClr val="444444"/>
                </a:solidFill>
                <a:effectLst/>
                <a:latin typeface="Inconsolata" pitchFamily="49" charset="77"/>
              </a:rPr>
              <a:t>  resources:</a:t>
            </a:r>
          </a:p>
          <a:p>
            <a:pPr marL="0" indent="0" algn="l">
              <a:buNone/>
            </a:pPr>
            <a:r>
              <a:rPr lang="en-GB" b="0" i="0" dirty="0">
                <a:solidFill>
                  <a:srgbClr val="444444"/>
                </a:solidFill>
                <a:effectLst/>
                <a:latin typeface="Inconsolata" pitchFamily="49" charset="77"/>
              </a:rPr>
              <a:t>    limits:</a:t>
            </a:r>
          </a:p>
          <a:p>
            <a:pPr marL="0" indent="0" algn="l">
              <a:buNone/>
            </a:pPr>
            <a:r>
              <a:rPr lang="en-GB" b="0" i="0" dirty="0">
                <a:solidFill>
                  <a:srgbClr val="444444"/>
                </a:solidFill>
                <a:effectLst/>
                <a:latin typeface="Inconsolata" pitchFamily="49" charset="77"/>
              </a:rPr>
              <a:t>      memory: </a:t>
            </a:r>
            <a:r>
              <a:rPr lang="en-GB" b="0" i="0" dirty="0">
                <a:solidFill>
                  <a:srgbClr val="880000"/>
                </a:solidFill>
                <a:effectLst/>
                <a:latin typeface="Inconsolata" pitchFamily="49" charset="77"/>
              </a:rPr>
              <a:t>"100Mi"</a:t>
            </a:r>
            <a:endParaRPr lang="en-GB" b="0" i="0" dirty="0">
              <a:solidFill>
                <a:srgbClr val="444444"/>
              </a:solidFill>
              <a:effectLst/>
              <a:latin typeface="Inconsolata" pitchFamily="49" charset="77"/>
            </a:endParaRPr>
          </a:p>
          <a:p>
            <a:pPr marL="0" indent="0" algn="l">
              <a:buNone/>
            </a:pPr>
            <a:r>
              <a:rPr lang="en-GB" b="0" i="0" dirty="0">
                <a:solidFill>
                  <a:srgbClr val="444444"/>
                </a:solidFill>
                <a:effectLst/>
                <a:latin typeface="Inconsolata" pitchFamily="49" charset="77"/>
              </a:rPr>
              <a:t>      </a:t>
            </a:r>
            <a:r>
              <a:rPr lang="en-GB" b="0" i="0" dirty="0" err="1">
                <a:solidFill>
                  <a:srgbClr val="444444"/>
                </a:solidFill>
                <a:effectLst/>
                <a:latin typeface="Inconsolata" pitchFamily="49" charset="77"/>
              </a:rPr>
              <a:t>cpu</a:t>
            </a:r>
            <a:r>
              <a:rPr lang="en-GB" b="0" i="0" dirty="0">
                <a:solidFill>
                  <a:srgbClr val="444444"/>
                </a:solidFill>
                <a:effectLst/>
                <a:latin typeface="Inconsolata" pitchFamily="49" charset="77"/>
              </a:rPr>
              <a:t>: </a:t>
            </a:r>
            <a:r>
              <a:rPr lang="en-GB" b="0" i="0" dirty="0">
                <a:solidFill>
                  <a:srgbClr val="880000"/>
                </a:solidFill>
                <a:effectLst/>
                <a:latin typeface="Inconsolata" pitchFamily="49" charset="77"/>
              </a:rPr>
              <a:t>"100m"</a:t>
            </a:r>
            <a:endParaRPr lang="en-GB" b="0" i="0" dirty="0">
              <a:solidFill>
                <a:srgbClr val="444444"/>
              </a:solidFill>
              <a:effectLst/>
              <a:latin typeface="Inconsolata" pitchFamily="49" charset="77"/>
            </a:endParaRPr>
          </a:p>
          <a:p>
            <a:pPr marL="0" indent="0" algn="l">
              <a:buNone/>
            </a:pPr>
            <a:r>
              <a:rPr lang="en-GB" b="0" i="0" dirty="0">
                <a:solidFill>
                  <a:srgbClr val="444444"/>
                </a:solidFill>
                <a:effectLst/>
                <a:latin typeface="Inconsolata" pitchFamily="49" charset="77"/>
              </a:rPr>
              <a:t>    requests:</a:t>
            </a:r>
          </a:p>
          <a:p>
            <a:pPr marL="0" indent="0" algn="l">
              <a:buNone/>
            </a:pPr>
            <a:r>
              <a:rPr lang="en-GB" b="0" i="0" dirty="0">
                <a:solidFill>
                  <a:srgbClr val="444444"/>
                </a:solidFill>
                <a:effectLst/>
                <a:latin typeface="Inconsolata" pitchFamily="49" charset="77"/>
              </a:rPr>
              <a:t>      memory: </a:t>
            </a:r>
            <a:r>
              <a:rPr lang="en-GB" b="0" i="0" dirty="0">
                <a:solidFill>
                  <a:srgbClr val="880000"/>
                </a:solidFill>
                <a:effectLst/>
                <a:latin typeface="Inconsolata" pitchFamily="49" charset="77"/>
              </a:rPr>
              <a:t>"100Mi"</a:t>
            </a:r>
            <a:endParaRPr lang="en-GB" b="0" i="0" dirty="0">
              <a:solidFill>
                <a:srgbClr val="444444"/>
              </a:solidFill>
              <a:effectLst/>
              <a:latin typeface="Inconsolata" pitchFamily="49" charset="77"/>
            </a:endParaRPr>
          </a:p>
          <a:p>
            <a:pPr marL="0" indent="0" algn="l">
              <a:buNone/>
            </a:pPr>
            <a:r>
              <a:rPr lang="en-GB" b="0" i="0" dirty="0">
                <a:solidFill>
                  <a:srgbClr val="444444"/>
                </a:solidFill>
                <a:effectLst/>
                <a:latin typeface="Inconsolata" pitchFamily="49" charset="77"/>
              </a:rPr>
              <a:t>      </a:t>
            </a:r>
            <a:r>
              <a:rPr lang="en-GB" b="0" i="0" dirty="0" err="1">
                <a:solidFill>
                  <a:srgbClr val="444444"/>
                </a:solidFill>
                <a:effectLst/>
                <a:latin typeface="Inconsolata" pitchFamily="49" charset="77"/>
              </a:rPr>
              <a:t>cpu</a:t>
            </a:r>
            <a:r>
              <a:rPr lang="en-GB" b="0" i="0" dirty="0">
                <a:solidFill>
                  <a:srgbClr val="444444"/>
                </a:solidFill>
                <a:effectLst/>
                <a:latin typeface="Inconsolata" pitchFamily="49" charset="77"/>
              </a:rPr>
              <a:t>: </a:t>
            </a:r>
            <a:r>
              <a:rPr lang="en-GB" b="0" i="0" dirty="0">
                <a:solidFill>
                  <a:srgbClr val="880000"/>
                </a:solidFill>
                <a:effectLst/>
                <a:latin typeface="Inconsolata" pitchFamily="49" charset="77"/>
              </a:rPr>
              <a:t>"10m”</a:t>
            </a:r>
          </a:p>
          <a:p>
            <a:pPr marL="0" indent="0" algn="l">
              <a:buNone/>
            </a:pPr>
            <a:r>
              <a:rPr lang="en-GB" b="0" i="0" dirty="0">
                <a:solidFill>
                  <a:srgbClr val="000000"/>
                </a:solidFill>
                <a:effectLst/>
                <a:latin typeface="Droid Serif"/>
              </a:rPr>
              <a:t>This set of resources makes sure that this service won't be killed (as long as it stays below 100 MB of RAM), but allows its CPU usage to be throttled if necessary.</a:t>
            </a:r>
            <a:endParaRPr lang="en-GB" b="0" i="0" dirty="0">
              <a:solidFill>
                <a:srgbClr val="444444"/>
              </a:solidFill>
              <a:effectLst/>
              <a:latin typeface="Inconsolata" pitchFamily="49" charset="77"/>
            </a:endParaRPr>
          </a:p>
          <a:p>
            <a:endParaRPr lang="en-US" dirty="0"/>
          </a:p>
        </p:txBody>
      </p:sp>
    </p:spTree>
    <p:extLst>
      <p:ext uri="{BB962C8B-B14F-4D97-AF65-F5344CB8AC3E}">
        <p14:creationId xmlns:p14="http://schemas.microsoft.com/office/powerpoint/2010/main" val="150738838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B5D20-867B-7ED2-4DE5-6355DCA1DB39}"/>
              </a:ext>
            </a:extLst>
          </p:cNvPr>
          <p:cNvSpPr>
            <a:spLocks noGrp="1"/>
          </p:cNvSpPr>
          <p:nvPr>
            <p:ph type="title"/>
          </p:nvPr>
        </p:nvSpPr>
        <p:spPr/>
        <p:txBody>
          <a:bodyPr/>
          <a:lstStyle/>
          <a:p>
            <a:r>
              <a:rPr lang="en-GB" b="1" i="0" dirty="0">
                <a:solidFill>
                  <a:srgbClr val="000000"/>
                </a:solidFill>
                <a:effectLst/>
                <a:latin typeface="Droid Serif"/>
              </a:rPr>
              <a:t>Default values</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1CCA0B34-3306-15AC-D65C-AEB53FB51C9C}"/>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If we specify a limit without a request:</a:t>
            </a:r>
          </a:p>
          <a:p>
            <a:pPr marL="0" indent="0" algn="l">
              <a:buNone/>
            </a:pPr>
            <a:r>
              <a:rPr lang="en-GB" b="0" i="0" dirty="0">
                <a:solidFill>
                  <a:srgbClr val="000000"/>
                </a:solidFill>
                <a:effectLst/>
                <a:latin typeface="Droid Serif"/>
              </a:rPr>
              <a:t>   the request is set to the limit</a:t>
            </a:r>
          </a:p>
          <a:p>
            <a:pPr algn="l">
              <a:buFont typeface="Arial" panose="020B0604020202020204" pitchFamily="34" charset="0"/>
              <a:buChar char="•"/>
            </a:pPr>
            <a:r>
              <a:rPr lang="en-GB" b="0" i="0" dirty="0">
                <a:solidFill>
                  <a:srgbClr val="000000"/>
                </a:solidFill>
                <a:effectLst/>
                <a:latin typeface="Droid Serif"/>
              </a:rPr>
              <a:t>If we specify a request without a limit:</a:t>
            </a:r>
          </a:p>
          <a:p>
            <a:pPr marL="0" indent="0" algn="l">
              <a:buNone/>
            </a:pPr>
            <a:r>
              <a:rPr lang="en-GB" b="0" i="0" dirty="0">
                <a:solidFill>
                  <a:srgbClr val="000000"/>
                </a:solidFill>
                <a:effectLst/>
                <a:latin typeface="Droid Serif"/>
              </a:rPr>
              <a:t>   there will be no limit</a:t>
            </a:r>
          </a:p>
          <a:p>
            <a:pPr marL="457200" lvl="1" indent="0">
              <a:buNone/>
            </a:pPr>
            <a:r>
              <a:rPr lang="en-GB" b="0" i="0" dirty="0">
                <a:solidFill>
                  <a:srgbClr val="000000"/>
                </a:solidFill>
                <a:effectLst/>
                <a:latin typeface="Droid Serif"/>
              </a:rPr>
              <a:t>(which means that the limit will be the size of the node)</a:t>
            </a:r>
          </a:p>
          <a:p>
            <a:pPr algn="l">
              <a:buFont typeface="Arial" panose="020B0604020202020204" pitchFamily="34" charset="0"/>
              <a:buChar char="•"/>
            </a:pPr>
            <a:r>
              <a:rPr lang="en-GB" b="0" i="0" dirty="0">
                <a:solidFill>
                  <a:srgbClr val="000000"/>
                </a:solidFill>
                <a:effectLst/>
                <a:latin typeface="Droid Serif"/>
              </a:rPr>
              <a:t>If we don't specify anything: the request is zero and the limit is the size of the node</a:t>
            </a:r>
          </a:p>
          <a:p>
            <a:pPr marL="0" indent="0" algn="l">
              <a:buNone/>
            </a:pPr>
            <a:r>
              <a:rPr lang="en-GB" dirty="0">
                <a:solidFill>
                  <a:srgbClr val="000000"/>
                </a:solidFill>
                <a:latin typeface="Droid Serif"/>
              </a:rPr>
              <a:t>   </a:t>
            </a:r>
            <a:r>
              <a:rPr lang="en-GB" b="0" i="1" dirty="0">
                <a:solidFill>
                  <a:srgbClr val="000000"/>
                </a:solidFill>
                <a:effectLst/>
                <a:latin typeface="Droid Serif"/>
              </a:rPr>
              <a:t>Unless there are default values defined for our namespace!</a:t>
            </a:r>
            <a:endParaRPr lang="en-GB" b="0" i="0" dirty="0">
              <a:solidFill>
                <a:srgbClr val="000000"/>
              </a:solidFill>
              <a:effectLst/>
              <a:latin typeface="Droid Serif"/>
            </a:endParaRPr>
          </a:p>
          <a:p>
            <a:endParaRPr lang="en-US" dirty="0"/>
          </a:p>
        </p:txBody>
      </p:sp>
    </p:spTree>
    <p:extLst>
      <p:ext uri="{BB962C8B-B14F-4D97-AF65-F5344CB8AC3E}">
        <p14:creationId xmlns:p14="http://schemas.microsoft.com/office/powerpoint/2010/main" val="3025682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9F5E-9327-5C58-1E5D-DAA8C3A2EF51}"/>
              </a:ext>
            </a:extLst>
          </p:cNvPr>
          <p:cNvSpPr>
            <a:spLocks noGrp="1"/>
          </p:cNvSpPr>
          <p:nvPr>
            <p:ph type="title"/>
          </p:nvPr>
        </p:nvSpPr>
        <p:spPr/>
        <p:txBody>
          <a:bodyPr/>
          <a:lstStyle/>
          <a:p>
            <a:r>
              <a:rPr lang="en-GB" b="1" i="0" dirty="0">
                <a:solidFill>
                  <a:srgbClr val="000000"/>
                </a:solidFill>
                <a:effectLst/>
                <a:latin typeface="Droid Serif"/>
              </a:rPr>
              <a:t>Running the control plane on special nodes</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80EBF500-05AD-C8BE-67B9-4B48542F4E93}"/>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GB" b="0" i="0" dirty="0">
                <a:solidFill>
                  <a:srgbClr val="000000"/>
                </a:solidFill>
                <a:effectLst/>
                <a:latin typeface="Droid Serif"/>
              </a:rPr>
              <a:t>It is common to reserve a dedicated node for the control plane</a:t>
            </a:r>
          </a:p>
          <a:p>
            <a:pPr algn="l">
              <a:buFont typeface="Arial" panose="020B0604020202020204" pitchFamily="34" charset="0"/>
              <a:buChar char="•"/>
            </a:pPr>
            <a:r>
              <a:rPr lang="en-GB" b="0" i="0" dirty="0">
                <a:solidFill>
                  <a:srgbClr val="000000"/>
                </a:solidFill>
                <a:effectLst/>
                <a:latin typeface="Droid Serif"/>
              </a:rPr>
              <a:t>(Except for single-node development clusters, like when using </a:t>
            </a:r>
            <a:r>
              <a:rPr lang="en-GB" b="0" i="0" dirty="0" err="1">
                <a:solidFill>
                  <a:srgbClr val="000000"/>
                </a:solidFill>
                <a:effectLst/>
                <a:latin typeface="Droid Serif"/>
              </a:rPr>
              <a:t>minikube</a:t>
            </a:r>
            <a:r>
              <a:rPr lang="en-GB" b="0" i="0" dirty="0">
                <a:solidFill>
                  <a:srgbClr val="000000"/>
                </a:solidFill>
                <a:effectLst/>
                <a:latin typeface="Droid Serif"/>
              </a:rPr>
              <a:t>)</a:t>
            </a:r>
          </a:p>
          <a:p>
            <a:pPr algn="l">
              <a:buFont typeface="Arial" panose="020B0604020202020204" pitchFamily="34" charset="0"/>
              <a:buChar char="•"/>
            </a:pPr>
            <a:r>
              <a:rPr lang="en-GB" b="0" i="0" dirty="0">
                <a:solidFill>
                  <a:srgbClr val="000000"/>
                </a:solidFill>
                <a:effectLst/>
                <a:latin typeface="Droid Serif"/>
              </a:rPr>
              <a:t>This node is then called a "master"</a:t>
            </a:r>
          </a:p>
          <a:p>
            <a:pPr algn="l">
              <a:buFont typeface="Arial" panose="020B0604020202020204" pitchFamily="34" charset="0"/>
              <a:buChar char="•"/>
            </a:pPr>
            <a:r>
              <a:rPr lang="en-GB" b="0" i="0" dirty="0">
                <a:solidFill>
                  <a:srgbClr val="000000"/>
                </a:solidFill>
                <a:effectLst/>
                <a:latin typeface="Droid Serif"/>
              </a:rPr>
              <a:t>(Yes, this is ambiguous: is the "master" a node, or the whole control plane?)</a:t>
            </a:r>
          </a:p>
          <a:p>
            <a:pPr algn="l">
              <a:buFont typeface="Arial" panose="020B0604020202020204" pitchFamily="34" charset="0"/>
              <a:buChar char="•"/>
            </a:pPr>
            <a:r>
              <a:rPr lang="en-GB" b="0" i="0" dirty="0">
                <a:solidFill>
                  <a:srgbClr val="000000"/>
                </a:solidFill>
                <a:effectLst/>
                <a:latin typeface="Droid Serif"/>
              </a:rPr>
              <a:t>Normal applications are restricted from running on this node</a:t>
            </a:r>
          </a:p>
          <a:p>
            <a:pPr algn="l">
              <a:buFont typeface="Arial" panose="020B0604020202020204" pitchFamily="34" charset="0"/>
              <a:buChar char="•"/>
            </a:pPr>
            <a:r>
              <a:rPr lang="en-GB" b="0" i="0" dirty="0">
                <a:solidFill>
                  <a:srgbClr val="000000"/>
                </a:solidFill>
                <a:effectLst/>
                <a:latin typeface="Droid Serif"/>
              </a:rPr>
              <a:t>(By using a mechanism called </a:t>
            </a:r>
            <a:r>
              <a:rPr lang="en-GB" b="0" i="0" u="none" strike="noStrike" dirty="0">
                <a:solidFill>
                  <a:srgbClr val="0000FF"/>
                </a:solidFill>
                <a:effectLst/>
                <a:latin typeface="Droid Serif"/>
                <a:hlinkClick r:id="rId2"/>
              </a:rPr>
              <a:t>"taints"</a:t>
            </a:r>
            <a:r>
              <a:rPr lang="en-GB" b="0" i="0" dirty="0">
                <a:solidFill>
                  <a:srgbClr val="000000"/>
                </a:solidFill>
                <a:effectLst/>
                <a:latin typeface="Droid Serif"/>
              </a:rPr>
              <a:t>)</a:t>
            </a:r>
          </a:p>
          <a:p>
            <a:pPr algn="l">
              <a:buFont typeface="Arial" panose="020B0604020202020204" pitchFamily="34" charset="0"/>
              <a:buChar char="•"/>
            </a:pPr>
            <a:r>
              <a:rPr lang="en-GB" b="0" i="0" dirty="0">
                <a:solidFill>
                  <a:srgbClr val="000000"/>
                </a:solidFill>
                <a:effectLst/>
                <a:latin typeface="Droid Serif"/>
              </a:rPr>
              <a:t>When high availability is required, each service of the control plane must be resilient</a:t>
            </a:r>
          </a:p>
          <a:p>
            <a:pPr algn="l">
              <a:buFont typeface="Arial" panose="020B0604020202020204" pitchFamily="34" charset="0"/>
              <a:buChar char="•"/>
            </a:pPr>
            <a:r>
              <a:rPr lang="en-GB" b="0" i="0" dirty="0">
                <a:solidFill>
                  <a:srgbClr val="000000"/>
                </a:solidFill>
                <a:effectLst/>
                <a:latin typeface="Droid Serif"/>
              </a:rPr>
              <a:t>The control plane is then replicated on multiple nodes</a:t>
            </a:r>
          </a:p>
          <a:p>
            <a:pPr algn="l">
              <a:buFont typeface="Arial" panose="020B0604020202020204" pitchFamily="34" charset="0"/>
              <a:buChar char="•"/>
            </a:pPr>
            <a:r>
              <a:rPr lang="en-GB" b="0" i="0" dirty="0">
                <a:solidFill>
                  <a:srgbClr val="000000"/>
                </a:solidFill>
                <a:effectLst/>
                <a:latin typeface="Droid Serif"/>
              </a:rPr>
              <a:t>(This is sometimes called a "multi-master" setup)</a:t>
            </a:r>
          </a:p>
          <a:p>
            <a:endParaRPr lang="en-US" dirty="0"/>
          </a:p>
        </p:txBody>
      </p:sp>
    </p:spTree>
    <p:extLst>
      <p:ext uri="{BB962C8B-B14F-4D97-AF65-F5344CB8AC3E}">
        <p14:creationId xmlns:p14="http://schemas.microsoft.com/office/powerpoint/2010/main" val="254313515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4A878-86C7-9B78-ACC1-A0A17F9FAA31}"/>
              </a:ext>
            </a:extLst>
          </p:cNvPr>
          <p:cNvSpPr>
            <a:spLocks noGrp="1"/>
          </p:cNvSpPr>
          <p:nvPr>
            <p:ph type="title"/>
          </p:nvPr>
        </p:nvSpPr>
        <p:spPr/>
        <p:txBody>
          <a:bodyPr/>
          <a:lstStyle/>
          <a:p>
            <a:r>
              <a:rPr lang="en-GB" b="1" i="0" dirty="0">
                <a:solidFill>
                  <a:srgbClr val="000000"/>
                </a:solidFill>
                <a:effectLst/>
                <a:latin typeface="Droid Serif"/>
              </a:rPr>
              <a:t>We need default resource values</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CBF70F31-7AB6-EB09-8942-55209C8D3953}"/>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If we do not set resource values at all:</a:t>
            </a:r>
          </a:p>
          <a:p>
            <a:pPr marL="742950" lvl="1" indent="-285750" algn="l">
              <a:buFont typeface="Arial" panose="020B0604020202020204" pitchFamily="34" charset="0"/>
              <a:buChar char="•"/>
            </a:pPr>
            <a:r>
              <a:rPr lang="en-GB" b="0" i="0" dirty="0">
                <a:solidFill>
                  <a:srgbClr val="000000"/>
                </a:solidFill>
                <a:effectLst/>
                <a:latin typeface="Droid Serif"/>
              </a:rPr>
              <a:t>the limit is "the size of the node"</a:t>
            </a:r>
          </a:p>
          <a:p>
            <a:pPr marL="742950" lvl="1" indent="-285750" algn="l">
              <a:buFont typeface="Arial" panose="020B0604020202020204" pitchFamily="34" charset="0"/>
              <a:buChar char="•"/>
            </a:pPr>
            <a:r>
              <a:rPr lang="en-GB" b="0" i="0" dirty="0">
                <a:solidFill>
                  <a:srgbClr val="000000"/>
                </a:solidFill>
                <a:effectLst/>
                <a:latin typeface="Droid Serif"/>
              </a:rPr>
              <a:t>the request is zero</a:t>
            </a:r>
          </a:p>
          <a:p>
            <a:pPr algn="l">
              <a:buFont typeface="Arial" panose="020B0604020202020204" pitchFamily="34" charset="0"/>
              <a:buChar char="•"/>
            </a:pPr>
            <a:r>
              <a:rPr lang="en-GB" b="0" i="0" dirty="0">
                <a:solidFill>
                  <a:srgbClr val="000000"/>
                </a:solidFill>
                <a:effectLst/>
                <a:latin typeface="Droid Serif"/>
              </a:rPr>
              <a:t>This is generally </a:t>
            </a:r>
            <a:r>
              <a:rPr lang="en-GB" b="0" i="1" dirty="0">
                <a:solidFill>
                  <a:srgbClr val="000000"/>
                </a:solidFill>
                <a:effectLst/>
                <a:latin typeface="Droid Serif"/>
              </a:rPr>
              <a:t>not</a:t>
            </a:r>
            <a:r>
              <a:rPr lang="en-GB" b="0" i="0" dirty="0">
                <a:solidFill>
                  <a:srgbClr val="000000"/>
                </a:solidFill>
                <a:effectLst/>
                <a:latin typeface="Droid Serif"/>
              </a:rPr>
              <a:t> what we want</a:t>
            </a:r>
          </a:p>
          <a:p>
            <a:pPr marL="742950" lvl="1" indent="-285750" algn="l">
              <a:buFont typeface="Arial" panose="020B0604020202020204" pitchFamily="34" charset="0"/>
              <a:buChar char="•"/>
            </a:pPr>
            <a:r>
              <a:rPr lang="en-GB" b="0" i="0" dirty="0">
                <a:solidFill>
                  <a:srgbClr val="000000"/>
                </a:solidFill>
                <a:effectLst/>
                <a:latin typeface="Droid Serif"/>
              </a:rPr>
              <a:t>a container without a limit can use up all the resources of a node</a:t>
            </a:r>
          </a:p>
          <a:p>
            <a:pPr marL="742950" lvl="1" indent="-285750" algn="l">
              <a:buFont typeface="Arial" panose="020B0604020202020204" pitchFamily="34" charset="0"/>
              <a:buChar char="•"/>
            </a:pPr>
            <a:r>
              <a:rPr lang="en-GB" b="0" i="0" dirty="0">
                <a:solidFill>
                  <a:srgbClr val="000000"/>
                </a:solidFill>
                <a:effectLst/>
                <a:latin typeface="Droid Serif"/>
              </a:rPr>
              <a:t>if the request is zero, the scheduler can't make a smart placement decision</a:t>
            </a:r>
          </a:p>
          <a:p>
            <a:pPr algn="l">
              <a:buFont typeface="Arial" panose="020B0604020202020204" pitchFamily="34" charset="0"/>
              <a:buChar char="•"/>
            </a:pPr>
            <a:r>
              <a:rPr lang="en-GB" b="0" i="0" dirty="0">
                <a:solidFill>
                  <a:srgbClr val="000000"/>
                </a:solidFill>
                <a:effectLst/>
                <a:latin typeface="Droid Serif"/>
              </a:rPr>
              <a:t>To address this, we can set default values for resources</a:t>
            </a:r>
          </a:p>
          <a:p>
            <a:pPr algn="l">
              <a:buFont typeface="Arial" panose="020B0604020202020204" pitchFamily="34" charset="0"/>
              <a:buChar char="•"/>
            </a:pPr>
            <a:r>
              <a:rPr lang="en-GB" b="0" i="0" dirty="0">
                <a:solidFill>
                  <a:srgbClr val="000000"/>
                </a:solidFill>
                <a:effectLst/>
                <a:latin typeface="Droid Serif"/>
              </a:rPr>
              <a:t>This is done with a </a:t>
            </a:r>
            <a:r>
              <a:rPr lang="en-GB" b="0" i="0" dirty="0" err="1">
                <a:solidFill>
                  <a:srgbClr val="000000"/>
                </a:solidFill>
                <a:effectLst/>
                <a:latin typeface="Droid Serif"/>
              </a:rPr>
              <a:t>LimitRange</a:t>
            </a:r>
            <a:r>
              <a:rPr lang="en-GB" b="0" i="0" dirty="0">
                <a:solidFill>
                  <a:srgbClr val="000000"/>
                </a:solidFill>
                <a:effectLst/>
                <a:latin typeface="Droid Serif"/>
              </a:rPr>
              <a:t> object</a:t>
            </a:r>
          </a:p>
          <a:p>
            <a:endParaRPr lang="en-US" dirty="0"/>
          </a:p>
        </p:txBody>
      </p:sp>
    </p:spTree>
    <p:extLst>
      <p:ext uri="{BB962C8B-B14F-4D97-AF65-F5344CB8AC3E}">
        <p14:creationId xmlns:p14="http://schemas.microsoft.com/office/powerpoint/2010/main" val="81018258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88324-4D81-E7C1-4DFC-256E14411E2A}"/>
              </a:ext>
            </a:extLst>
          </p:cNvPr>
          <p:cNvSpPr>
            <a:spLocks noGrp="1"/>
          </p:cNvSpPr>
          <p:nvPr>
            <p:ph type="title"/>
          </p:nvPr>
        </p:nvSpPr>
        <p:spPr/>
        <p:txBody>
          <a:bodyPr/>
          <a:lstStyle/>
          <a:p>
            <a:r>
              <a:rPr lang="en-GB" b="1" i="0" dirty="0">
                <a:solidFill>
                  <a:srgbClr val="000000"/>
                </a:solidFill>
                <a:effectLst/>
                <a:latin typeface="Droid Serif"/>
              </a:rPr>
              <a:t>That’s all Folks</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FB5C4E9E-3AD5-50A1-209A-2F95942CA9DF}"/>
              </a:ext>
            </a:extLst>
          </p:cNvPr>
          <p:cNvSpPr>
            <a:spLocks noGrp="1"/>
          </p:cNvSpPr>
          <p:nvPr>
            <p:ph idx="1"/>
          </p:nvPr>
        </p:nvSpPr>
        <p:spPr/>
        <p:txBody>
          <a:bodyPr/>
          <a:lstStyle/>
          <a:p>
            <a:r>
              <a:rPr lang="en-US" dirty="0"/>
              <a:t>We’ve learned quite a bit about Kubernetes and its concepts, now you’ll need to seek out the other resources, </a:t>
            </a:r>
            <a:r>
              <a:rPr lang="en-US" dirty="0" err="1"/>
              <a:t>Minikube</a:t>
            </a:r>
            <a:r>
              <a:rPr lang="en-US" dirty="0"/>
              <a:t> is your friend…</a:t>
            </a:r>
          </a:p>
        </p:txBody>
      </p:sp>
    </p:spTree>
    <p:extLst>
      <p:ext uri="{BB962C8B-B14F-4D97-AF65-F5344CB8AC3E}">
        <p14:creationId xmlns:p14="http://schemas.microsoft.com/office/powerpoint/2010/main" val="1922240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4E7E3-C9C9-FF64-3224-007ABDD1A5ED}"/>
              </a:ext>
            </a:extLst>
          </p:cNvPr>
          <p:cNvSpPr>
            <a:spLocks noGrp="1"/>
          </p:cNvSpPr>
          <p:nvPr>
            <p:ph type="title"/>
          </p:nvPr>
        </p:nvSpPr>
        <p:spPr/>
        <p:txBody>
          <a:bodyPr/>
          <a:lstStyle/>
          <a:p>
            <a:r>
              <a:rPr lang="en-GB" b="1" i="0" dirty="0">
                <a:solidFill>
                  <a:srgbClr val="000000"/>
                </a:solidFill>
                <a:effectLst/>
                <a:latin typeface="Droid Serif"/>
              </a:rPr>
              <a:t>How many nodes should a cluster have?</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F30C2E02-1874-BC4B-E596-05A6D140B716}"/>
              </a:ext>
            </a:extLst>
          </p:cNvPr>
          <p:cNvSpPr>
            <a:spLocks noGrp="1"/>
          </p:cNvSpPr>
          <p:nvPr>
            <p:ph idx="1"/>
          </p:nvPr>
        </p:nvSpPr>
        <p:spPr/>
        <p:txBody>
          <a:bodyPr>
            <a:normAutofit lnSpcReduction="10000"/>
          </a:bodyPr>
          <a:lstStyle/>
          <a:p>
            <a:pPr algn="l">
              <a:buFont typeface="Arial" panose="020B0604020202020204" pitchFamily="34" charset="0"/>
              <a:buChar char="•"/>
            </a:pPr>
            <a:r>
              <a:rPr lang="en-GB" b="0" i="0" dirty="0">
                <a:solidFill>
                  <a:srgbClr val="000000"/>
                </a:solidFill>
                <a:effectLst/>
                <a:latin typeface="Droid Serif"/>
              </a:rPr>
              <a:t>There is no particular constraint</a:t>
            </a:r>
          </a:p>
          <a:p>
            <a:pPr algn="l">
              <a:buFont typeface="Arial" panose="020B0604020202020204" pitchFamily="34" charset="0"/>
              <a:buChar char="•"/>
            </a:pPr>
            <a:r>
              <a:rPr lang="en-GB" b="0" i="0" dirty="0">
                <a:solidFill>
                  <a:srgbClr val="000000"/>
                </a:solidFill>
                <a:effectLst/>
                <a:latin typeface="Droid Serif"/>
              </a:rPr>
              <a:t>(no need to have an odd number of nodes for quorum)</a:t>
            </a:r>
          </a:p>
          <a:p>
            <a:pPr algn="l">
              <a:buFont typeface="Arial" panose="020B0604020202020204" pitchFamily="34" charset="0"/>
              <a:buChar char="•"/>
            </a:pPr>
            <a:r>
              <a:rPr lang="en-GB" b="0" i="0" dirty="0">
                <a:solidFill>
                  <a:srgbClr val="000000"/>
                </a:solidFill>
                <a:effectLst/>
                <a:latin typeface="Droid Serif"/>
              </a:rPr>
              <a:t>A cluster can have zero node</a:t>
            </a:r>
          </a:p>
          <a:p>
            <a:pPr algn="l">
              <a:buFont typeface="Arial" panose="020B0604020202020204" pitchFamily="34" charset="0"/>
              <a:buChar char="•"/>
            </a:pPr>
            <a:r>
              <a:rPr lang="en-GB" b="0" i="0" dirty="0">
                <a:solidFill>
                  <a:srgbClr val="000000"/>
                </a:solidFill>
                <a:effectLst/>
                <a:latin typeface="Droid Serif"/>
              </a:rPr>
              <a:t>(but then it won't be able to start any pods)</a:t>
            </a:r>
          </a:p>
          <a:p>
            <a:pPr algn="l">
              <a:buFont typeface="Arial" panose="020B0604020202020204" pitchFamily="34" charset="0"/>
              <a:buChar char="•"/>
            </a:pPr>
            <a:r>
              <a:rPr lang="en-GB" b="0" i="0" dirty="0">
                <a:solidFill>
                  <a:srgbClr val="000000"/>
                </a:solidFill>
                <a:effectLst/>
                <a:latin typeface="Droid Serif"/>
              </a:rPr>
              <a:t>For testing and development, having a single node is fine</a:t>
            </a:r>
          </a:p>
          <a:p>
            <a:pPr algn="l">
              <a:buFont typeface="Arial" panose="020B0604020202020204" pitchFamily="34" charset="0"/>
              <a:buChar char="•"/>
            </a:pPr>
            <a:r>
              <a:rPr lang="en-GB" b="0" i="0" dirty="0">
                <a:solidFill>
                  <a:srgbClr val="000000"/>
                </a:solidFill>
                <a:effectLst/>
                <a:latin typeface="Droid Serif"/>
              </a:rPr>
              <a:t>For production, make sure that you have extra capacity</a:t>
            </a:r>
          </a:p>
          <a:p>
            <a:pPr algn="l">
              <a:buFont typeface="Arial" panose="020B0604020202020204" pitchFamily="34" charset="0"/>
              <a:buChar char="•"/>
            </a:pPr>
            <a:r>
              <a:rPr lang="en-GB" b="0" i="0" dirty="0">
                <a:solidFill>
                  <a:srgbClr val="000000"/>
                </a:solidFill>
                <a:effectLst/>
                <a:latin typeface="Droid Serif"/>
              </a:rPr>
              <a:t>(so that your workload still fits if you lose a node or a group of nodes)</a:t>
            </a:r>
          </a:p>
          <a:p>
            <a:pPr algn="l">
              <a:buFont typeface="Arial" panose="020B0604020202020204" pitchFamily="34" charset="0"/>
              <a:buChar char="•"/>
            </a:pPr>
            <a:r>
              <a:rPr lang="en-GB" b="0" i="0" dirty="0">
                <a:solidFill>
                  <a:srgbClr val="000000"/>
                </a:solidFill>
                <a:effectLst/>
                <a:latin typeface="Droid Serif"/>
              </a:rPr>
              <a:t>Kubernetes is tested with </a:t>
            </a:r>
            <a:r>
              <a:rPr lang="en-GB" b="0" i="0" u="none" strike="noStrike" dirty="0">
                <a:solidFill>
                  <a:srgbClr val="0000FF"/>
                </a:solidFill>
                <a:effectLst/>
                <a:latin typeface="Droid Serif"/>
                <a:hlinkClick r:id="rId2"/>
              </a:rPr>
              <a:t>up to 5000 nodes</a:t>
            </a:r>
            <a:endParaRPr lang="en-GB" b="0" i="0" dirty="0">
              <a:solidFill>
                <a:srgbClr val="000000"/>
              </a:solidFill>
              <a:effectLst/>
              <a:latin typeface="Droid Serif"/>
            </a:endParaRPr>
          </a:p>
          <a:p>
            <a:pPr algn="l">
              <a:buFont typeface="Arial" panose="020B0604020202020204" pitchFamily="34" charset="0"/>
              <a:buChar char="•"/>
            </a:pPr>
            <a:r>
              <a:rPr lang="en-GB" b="0" i="0" dirty="0">
                <a:solidFill>
                  <a:srgbClr val="000000"/>
                </a:solidFill>
                <a:effectLst/>
                <a:latin typeface="Droid Serif"/>
              </a:rPr>
              <a:t>(however, running a cluster of that size requires a lot of tuning)</a:t>
            </a:r>
          </a:p>
          <a:p>
            <a:endParaRPr lang="en-US" dirty="0"/>
          </a:p>
        </p:txBody>
      </p:sp>
    </p:spTree>
    <p:extLst>
      <p:ext uri="{BB962C8B-B14F-4D97-AF65-F5344CB8AC3E}">
        <p14:creationId xmlns:p14="http://schemas.microsoft.com/office/powerpoint/2010/main" val="1173923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8468-BAAB-127C-4A81-171CC2929A96}"/>
              </a:ext>
            </a:extLst>
          </p:cNvPr>
          <p:cNvSpPr>
            <a:spLocks noGrp="1"/>
          </p:cNvSpPr>
          <p:nvPr>
            <p:ph type="title"/>
          </p:nvPr>
        </p:nvSpPr>
        <p:spPr/>
        <p:txBody>
          <a:bodyPr/>
          <a:lstStyle/>
          <a:p>
            <a:r>
              <a:rPr lang="en-GB" b="1" i="0" dirty="0">
                <a:solidFill>
                  <a:srgbClr val="000000"/>
                </a:solidFill>
                <a:effectLst/>
                <a:latin typeface="Droid Serif"/>
              </a:rPr>
              <a:t>Do we need to run Docker at all?</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90C31B75-89FF-828C-7732-9C1FFAC838E6}"/>
              </a:ext>
            </a:extLst>
          </p:cNvPr>
          <p:cNvSpPr>
            <a:spLocks noGrp="1"/>
          </p:cNvSpPr>
          <p:nvPr>
            <p:ph idx="1"/>
          </p:nvPr>
        </p:nvSpPr>
        <p:spPr/>
        <p:txBody>
          <a:bodyPr/>
          <a:lstStyle/>
          <a:p>
            <a:pPr algn="l"/>
            <a:r>
              <a:rPr lang="en-GB" b="0" i="0" dirty="0">
                <a:solidFill>
                  <a:srgbClr val="000000"/>
                </a:solidFill>
                <a:effectLst/>
                <a:latin typeface="Droid Serif"/>
              </a:rPr>
              <a:t>No!</a:t>
            </a:r>
          </a:p>
          <a:p>
            <a:pPr algn="l">
              <a:buFont typeface="Arial" panose="020B0604020202020204" pitchFamily="34" charset="0"/>
              <a:buChar char="•"/>
            </a:pPr>
            <a:r>
              <a:rPr lang="en-GB" b="0" i="0" dirty="0">
                <a:solidFill>
                  <a:srgbClr val="000000"/>
                </a:solidFill>
                <a:effectLst/>
                <a:latin typeface="Droid Serif"/>
              </a:rPr>
              <a:t>By default, Kubernetes uses the Docker Engine to run containers</a:t>
            </a:r>
          </a:p>
          <a:p>
            <a:pPr algn="l">
              <a:buFont typeface="Arial" panose="020B0604020202020204" pitchFamily="34" charset="0"/>
              <a:buChar char="•"/>
            </a:pPr>
            <a:r>
              <a:rPr lang="en-GB" b="0" i="0" dirty="0">
                <a:solidFill>
                  <a:srgbClr val="000000"/>
                </a:solidFill>
                <a:effectLst/>
                <a:latin typeface="Droid Serif"/>
              </a:rPr>
              <a:t>We can leverage other pluggable runtimes through the </a:t>
            </a:r>
            <a:r>
              <a:rPr lang="en-GB" b="0" i="1" dirty="0">
                <a:solidFill>
                  <a:srgbClr val="000000"/>
                </a:solidFill>
                <a:effectLst/>
                <a:latin typeface="Droid Serif"/>
              </a:rPr>
              <a:t>Container Runtime Interface</a:t>
            </a:r>
            <a:endParaRPr lang="en-GB" b="0" i="0" dirty="0">
              <a:solidFill>
                <a:srgbClr val="000000"/>
              </a:solidFill>
              <a:effectLst/>
              <a:latin typeface="Droid Serif"/>
            </a:endParaRPr>
          </a:p>
          <a:p>
            <a:endParaRPr lang="en-US" dirty="0"/>
          </a:p>
        </p:txBody>
      </p:sp>
    </p:spTree>
    <p:extLst>
      <p:ext uri="{BB962C8B-B14F-4D97-AF65-F5344CB8AC3E}">
        <p14:creationId xmlns:p14="http://schemas.microsoft.com/office/powerpoint/2010/main" val="2240861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7133-6261-1FFD-10F5-1B0E2EF3C327}"/>
              </a:ext>
            </a:extLst>
          </p:cNvPr>
          <p:cNvSpPr>
            <a:spLocks noGrp="1"/>
          </p:cNvSpPr>
          <p:nvPr>
            <p:ph type="title"/>
          </p:nvPr>
        </p:nvSpPr>
        <p:spPr/>
        <p:txBody>
          <a:bodyPr/>
          <a:lstStyle/>
          <a:p>
            <a:r>
              <a:rPr lang="en-GB" b="1" i="0" dirty="0">
                <a:solidFill>
                  <a:srgbClr val="000000"/>
                </a:solidFill>
                <a:effectLst/>
                <a:latin typeface="Droid Serif"/>
              </a:rPr>
              <a:t>Interacting with Kubernetes</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48BD1E00-47FA-5B9D-C5B7-D4D4880598A0}"/>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The Kubernetes API is (mostly) RESTful</a:t>
            </a:r>
          </a:p>
          <a:p>
            <a:pPr algn="l">
              <a:buFont typeface="Arial" panose="020B0604020202020204" pitchFamily="34" charset="0"/>
              <a:buChar char="•"/>
            </a:pPr>
            <a:r>
              <a:rPr lang="en-GB" b="0" i="0" dirty="0">
                <a:solidFill>
                  <a:srgbClr val="000000"/>
                </a:solidFill>
                <a:effectLst/>
                <a:latin typeface="Droid Serif"/>
              </a:rPr>
              <a:t>It allows us to create, read, update, delete </a:t>
            </a:r>
            <a:r>
              <a:rPr lang="en-GB" b="0" i="1" dirty="0">
                <a:solidFill>
                  <a:srgbClr val="000000"/>
                </a:solidFill>
                <a:effectLst/>
                <a:latin typeface="Droid Serif"/>
              </a:rPr>
              <a:t>resources</a:t>
            </a:r>
            <a:endParaRPr lang="en-GB" b="0" i="0" dirty="0">
              <a:solidFill>
                <a:srgbClr val="000000"/>
              </a:solidFill>
              <a:effectLst/>
              <a:latin typeface="Droid Serif"/>
            </a:endParaRPr>
          </a:p>
          <a:p>
            <a:pPr algn="l">
              <a:buFont typeface="Arial" panose="020B0604020202020204" pitchFamily="34" charset="0"/>
              <a:buChar char="•"/>
            </a:pPr>
            <a:r>
              <a:rPr lang="en-GB" b="0" i="0" dirty="0">
                <a:solidFill>
                  <a:srgbClr val="000000"/>
                </a:solidFill>
                <a:effectLst/>
                <a:latin typeface="Droid Serif"/>
              </a:rPr>
              <a:t>A few common resource types are:</a:t>
            </a:r>
          </a:p>
          <a:p>
            <a:pPr marL="742950" lvl="1" indent="-285750" algn="l">
              <a:buFont typeface="Arial" panose="020B0604020202020204" pitchFamily="34" charset="0"/>
              <a:buChar char="•"/>
            </a:pPr>
            <a:r>
              <a:rPr lang="en-GB" b="0" i="0" dirty="0">
                <a:solidFill>
                  <a:srgbClr val="000000"/>
                </a:solidFill>
                <a:effectLst/>
                <a:latin typeface="Droid Serif"/>
              </a:rPr>
              <a:t>node (a machine — physical or virtual — in our cluster)</a:t>
            </a:r>
          </a:p>
          <a:p>
            <a:pPr marL="742950" lvl="1" indent="-285750" algn="l">
              <a:buFont typeface="Arial" panose="020B0604020202020204" pitchFamily="34" charset="0"/>
              <a:buChar char="•"/>
            </a:pPr>
            <a:r>
              <a:rPr lang="en-GB" b="0" i="0" dirty="0">
                <a:solidFill>
                  <a:srgbClr val="000000"/>
                </a:solidFill>
                <a:effectLst/>
                <a:latin typeface="Droid Serif"/>
              </a:rPr>
              <a:t>pod (group of containers running together on a node)</a:t>
            </a:r>
          </a:p>
          <a:p>
            <a:pPr marL="742950" lvl="1" indent="-285750" algn="l">
              <a:buFont typeface="Arial" panose="020B0604020202020204" pitchFamily="34" charset="0"/>
              <a:buChar char="•"/>
            </a:pPr>
            <a:r>
              <a:rPr lang="en-GB" b="0" i="0" dirty="0">
                <a:solidFill>
                  <a:srgbClr val="000000"/>
                </a:solidFill>
                <a:effectLst/>
                <a:latin typeface="Droid Serif"/>
              </a:rPr>
              <a:t>service (stable network endpoint to connect to one or multiple containers)</a:t>
            </a:r>
          </a:p>
          <a:p>
            <a:endParaRPr lang="en-US" dirty="0"/>
          </a:p>
        </p:txBody>
      </p:sp>
    </p:spTree>
    <p:extLst>
      <p:ext uri="{BB962C8B-B14F-4D97-AF65-F5344CB8AC3E}">
        <p14:creationId xmlns:p14="http://schemas.microsoft.com/office/powerpoint/2010/main" val="3150182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42354-4963-36DD-0887-A343EC796726}"/>
              </a:ext>
            </a:extLst>
          </p:cNvPr>
          <p:cNvSpPr>
            <a:spLocks noGrp="1"/>
          </p:cNvSpPr>
          <p:nvPr>
            <p:ph type="title"/>
          </p:nvPr>
        </p:nvSpPr>
        <p:spPr/>
        <p:txBody>
          <a:bodyPr/>
          <a:lstStyle/>
          <a:p>
            <a:r>
              <a:rPr lang="en-GB" b="0" i="0" dirty="0">
                <a:solidFill>
                  <a:srgbClr val="000000"/>
                </a:solidFill>
                <a:effectLst/>
                <a:latin typeface="Droid Serif"/>
              </a:rPr>
              <a:t>First contact with </a:t>
            </a:r>
            <a:r>
              <a:rPr lang="en-GB" dirty="0" err="1"/>
              <a:t>kubectl</a:t>
            </a:r>
            <a:endParaRPr lang="en-US" dirty="0"/>
          </a:p>
        </p:txBody>
      </p:sp>
      <p:sp>
        <p:nvSpPr>
          <p:cNvPr id="3" name="Content Placeholder 2">
            <a:extLst>
              <a:ext uri="{FF2B5EF4-FFF2-40B4-BE49-F238E27FC236}">
                <a16:creationId xmlns:a16="http://schemas.microsoft.com/office/drawing/2014/main" id="{773D5620-FD66-D03A-2808-3401CB16E483}"/>
              </a:ext>
            </a:extLst>
          </p:cNvPr>
          <p:cNvSpPr>
            <a:spLocks noGrp="1"/>
          </p:cNvSpPr>
          <p:nvPr>
            <p:ph idx="1"/>
          </p:nvPr>
        </p:nvSpPr>
        <p:spPr/>
        <p:txBody>
          <a:bodyPr/>
          <a:lstStyle/>
          <a:p>
            <a:pPr algn="l">
              <a:buFont typeface="Arial" panose="020B0604020202020204" pitchFamily="34" charset="0"/>
              <a:buChar char="•"/>
            </a:pPr>
            <a:r>
              <a:rPr lang="en-GB" b="0" i="0" dirty="0" err="1">
                <a:solidFill>
                  <a:srgbClr val="000000"/>
                </a:solidFill>
                <a:effectLst/>
                <a:latin typeface="Droid Serif"/>
              </a:rPr>
              <a:t>kubectl</a:t>
            </a:r>
            <a:r>
              <a:rPr lang="en-GB" b="0" i="0" dirty="0">
                <a:solidFill>
                  <a:srgbClr val="000000"/>
                </a:solidFill>
                <a:effectLst/>
                <a:latin typeface="Droid Serif"/>
              </a:rPr>
              <a:t> is (almost) the only tool we'll need to talk to Kubernetes</a:t>
            </a:r>
          </a:p>
          <a:p>
            <a:pPr algn="l">
              <a:buFont typeface="Arial" panose="020B0604020202020204" pitchFamily="34" charset="0"/>
              <a:buChar char="•"/>
            </a:pPr>
            <a:r>
              <a:rPr lang="en-GB" b="0" i="0" dirty="0">
                <a:solidFill>
                  <a:srgbClr val="000000"/>
                </a:solidFill>
                <a:effectLst/>
                <a:latin typeface="Droid Serif"/>
              </a:rPr>
              <a:t>It is a rich CLI tool around the Kubernetes API</a:t>
            </a:r>
          </a:p>
          <a:p>
            <a:pPr algn="l">
              <a:buFont typeface="Arial" panose="020B0604020202020204" pitchFamily="34" charset="0"/>
              <a:buChar char="•"/>
            </a:pPr>
            <a:r>
              <a:rPr lang="en-GB" b="0" i="0" dirty="0">
                <a:solidFill>
                  <a:srgbClr val="000000"/>
                </a:solidFill>
                <a:effectLst/>
                <a:latin typeface="Droid Serif"/>
              </a:rPr>
              <a:t>(Everything you can do with </a:t>
            </a:r>
            <a:r>
              <a:rPr lang="en-GB" b="0" i="0" dirty="0" err="1">
                <a:solidFill>
                  <a:srgbClr val="000000"/>
                </a:solidFill>
                <a:effectLst/>
                <a:latin typeface="Droid Serif"/>
              </a:rPr>
              <a:t>kubectl</a:t>
            </a:r>
            <a:r>
              <a:rPr lang="en-GB" b="0" i="0" dirty="0">
                <a:solidFill>
                  <a:srgbClr val="000000"/>
                </a:solidFill>
                <a:effectLst/>
                <a:latin typeface="Droid Serif"/>
              </a:rPr>
              <a:t>, you can do directly with the API)</a:t>
            </a:r>
          </a:p>
          <a:p>
            <a:pPr algn="l">
              <a:buFont typeface="Arial" panose="020B0604020202020204" pitchFamily="34" charset="0"/>
              <a:buChar char="•"/>
            </a:pPr>
            <a:r>
              <a:rPr lang="en-GB" b="0" i="0" dirty="0">
                <a:solidFill>
                  <a:srgbClr val="000000"/>
                </a:solidFill>
                <a:effectLst/>
                <a:latin typeface="Droid Serif"/>
              </a:rPr>
              <a:t>On our machines, there is a ~/.</a:t>
            </a:r>
            <a:r>
              <a:rPr lang="en-GB" b="0" i="0" dirty="0" err="1">
                <a:solidFill>
                  <a:srgbClr val="000000"/>
                </a:solidFill>
                <a:effectLst/>
                <a:latin typeface="Droid Serif"/>
              </a:rPr>
              <a:t>kube</a:t>
            </a:r>
            <a:r>
              <a:rPr lang="en-GB" b="0" i="0" dirty="0">
                <a:solidFill>
                  <a:srgbClr val="000000"/>
                </a:solidFill>
                <a:effectLst/>
                <a:latin typeface="Droid Serif"/>
              </a:rPr>
              <a:t>/config file with:</a:t>
            </a:r>
          </a:p>
          <a:p>
            <a:pPr marL="742950" lvl="1" indent="-285750" algn="l">
              <a:buFont typeface="Arial" panose="020B0604020202020204" pitchFamily="34" charset="0"/>
              <a:buChar char="•"/>
            </a:pPr>
            <a:r>
              <a:rPr lang="en-GB" b="0" i="0" dirty="0">
                <a:solidFill>
                  <a:srgbClr val="000000"/>
                </a:solidFill>
                <a:effectLst/>
                <a:latin typeface="Droid Serif"/>
              </a:rPr>
              <a:t>the Kubernetes API address</a:t>
            </a:r>
          </a:p>
          <a:p>
            <a:pPr marL="742950" lvl="1" indent="-285750" algn="l">
              <a:buFont typeface="Arial" panose="020B0604020202020204" pitchFamily="34" charset="0"/>
              <a:buChar char="•"/>
            </a:pPr>
            <a:r>
              <a:rPr lang="en-GB" b="0" i="0" dirty="0">
                <a:solidFill>
                  <a:srgbClr val="000000"/>
                </a:solidFill>
                <a:effectLst/>
                <a:latin typeface="Droid Serif"/>
              </a:rPr>
              <a:t>the path to our TLS certificates used to authenticate</a:t>
            </a:r>
          </a:p>
          <a:p>
            <a:pPr algn="l">
              <a:buFont typeface="Arial" panose="020B0604020202020204" pitchFamily="34" charset="0"/>
              <a:buChar char="•"/>
            </a:pPr>
            <a:r>
              <a:rPr lang="en-GB" b="0" i="0" dirty="0">
                <a:solidFill>
                  <a:srgbClr val="000000"/>
                </a:solidFill>
                <a:effectLst/>
                <a:latin typeface="Droid Serif"/>
              </a:rPr>
              <a:t>You can also use the --</a:t>
            </a:r>
            <a:r>
              <a:rPr lang="en-GB" b="0" i="0" dirty="0" err="1">
                <a:solidFill>
                  <a:srgbClr val="000000"/>
                </a:solidFill>
                <a:effectLst/>
                <a:latin typeface="Droid Serif"/>
              </a:rPr>
              <a:t>kubeconfig</a:t>
            </a:r>
            <a:r>
              <a:rPr lang="en-GB" b="0" i="0" dirty="0">
                <a:solidFill>
                  <a:srgbClr val="000000"/>
                </a:solidFill>
                <a:effectLst/>
                <a:latin typeface="Droid Serif"/>
              </a:rPr>
              <a:t> flag to pass a config file</a:t>
            </a:r>
          </a:p>
          <a:p>
            <a:pPr algn="l">
              <a:buFont typeface="Arial" panose="020B0604020202020204" pitchFamily="34" charset="0"/>
              <a:buChar char="•"/>
            </a:pPr>
            <a:r>
              <a:rPr lang="en-GB" b="0" i="0" dirty="0">
                <a:solidFill>
                  <a:srgbClr val="000000"/>
                </a:solidFill>
                <a:effectLst/>
                <a:latin typeface="Droid Serif"/>
              </a:rPr>
              <a:t>Or directly --server, --user, etc.</a:t>
            </a:r>
          </a:p>
          <a:p>
            <a:endParaRPr lang="en-US" dirty="0"/>
          </a:p>
        </p:txBody>
      </p:sp>
    </p:spTree>
    <p:extLst>
      <p:ext uri="{BB962C8B-B14F-4D97-AF65-F5344CB8AC3E}">
        <p14:creationId xmlns:p14="http://schemas.microsoft.com/office/powerpoint/2010/main" val="785121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C5921-9832-0AD3-7A69-8A3B0F869332}"/>
              </a:ext>
            </a:extLst>
          </p:cNvPr>
          <p:cNvSpPr>
            <a:spLocks noGrp="1"/>
          </p:cNvSpPr>
          <p:nvPr>
            <p:ph type="title"/>
          </p:nvPr>
        </p:nvSpPr>
        <p:spPr/>
        <p:txBody>
          <a:bodyPr/>
          <a:lstStyle/>
          <a:p>
            <a:r>
              <a:rPr lang="en-GB" b="1" i="0" dirty="0" err="1">
                <a:solidFill>
                  <a:srgbClr val="000000"/>
                </a:solidFill>
                <a:effectLst/>
                <a:latin typeface="Droid Serif"/>
              </a:rPr>
              <a:t>kubectl</a:t>
            </a:r>
            <a:r>
              <a:rPr lang="en-GB" b="1" i="0" dirty="0">
                <a:solidFill>
                  <a:srgbClr val="000000"/>
                </a:solidFill>
                <a:effectLst/>
                <a:latin typeface="Droid Serif"/>
              </a:rPr>
              <a:t> get</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C57FE99F-A2F1-4358-DD19-2835897A391F}"/>
              </a:ext>
            </a:extLst>
          </p:cNvPr>
          <p:cNvSpPr>
            <a:spLocks noGrp="1"/>
          </p:cNvSpPr>
          <p:nvPr>
            <p:ph idx="1"/>
          </p:nvPr>
        </p:nvSpPr>
        <p:spPr/>
        <p:txBody>
          <a:bodyPr/>
          <a:lstStyle/>
          <a:p>
            <a:r>
              <a:rPr lang="en-GB" b="0" i="0" dirty="0">
                <a:solidFill>
                  <a:srgbClr val="000000"/>
                </a:solidFill>
                <a:effectLst/>
                <a:latin typeface="Droid Serif"/>
              </a:rPr>
              <a:t>Let's look at our Node resources with </a:t>
            </a:r>
            <a:r>
              <a:rPr lang="en-GB" b="0" i="0" dirty="0" err="1">
                <a:solidFill>
                  <a:srgbClr val="000000"/>
                </a:solidFill>
                <a:effectLst/>
                <a:latin typeface="Droid Serif"/>
              </a:rPr>
              <a:t>kubectl</a:t>
            </a:r>
            <a:r>
              <a:rPr lang="en-GB" b="0" i="0" dirty="0">
                <a:solidFill>
                  <a:srgbClr val="000000"/>
                </a:solidFill>
                <a:effectLst/>
                <a:latin typeface="Droid Serif"/>
              </a:rPr>
              <a:t> get!</a:t>
            </a:r>
          </a:p>
          <a:p>
            <a:pPr algn="l">
              <a:buFont typeface="Arial" panose="020B0604020202020204" pitchFamily="34" charset="0"/>
              <a:buChar char="•"/>
            </a:pPr>
            <a:r>
              <a:rPr lang="en-GB" b="0" i="0" dirty="0">
                <a:solidFill>
                  <a:srgbClr val="000000"/>
                </a:solidFill>
                <a:effectLst/>
                <a:latin typeface="Droid Serif"/>
              </a:rPr>
              <a:t>Look at the composition of our cluster:</a:t>
            </a:r>
          </a:p>
          <a:p>
            <a:pPr algn="l">
              <a:buFont typeface="Arial" panose="020B0604020202020204" pitchFamily="34" charset="0"/>
              <a:buChar char="•"/>
            </a:pPr>
            <a:r>
              <a:rPr lang="en-GB" b="0" i="0" dirty="0" err="1">
                <a:solidFill>
                  <a:srgbClr val="000000"/>
                </a:solidFill>
                <a:effectLst/>
                <a:latin typeface="Droid Serif"/>
              </a:rPr>
              <a:t>kubectl</a:t>
            </a:r>
            <a:r>
              <a:rPr lang="en-GB" b="0" i="0" dirty="0">
                <a:solidFill>
                  <a:srgbClr val="000000"/>
                </a:solidFill>
                <a:effectLst/>
                <a:latin typeface="Droid Serif"/>
              </a:rPr>
              <a:t> get node</a:t>
            </a:r>
          </a:p>
          <a:p>
            <a:pPr algn="l">
              <a:buFont typeface="Arial" panose="020B0604020202020204" pitchFamily="34" charset="0"/>
              <a:buChar char="•"/>
            </a:pPr>
            <a:r>
              <a:rPr lang="en-GB" b="0" i="0" dirty="0">
                <a:solidFill>
                  <a:srgbClr val="000000"/>
                </a:solidFill>
                <a:effectLst/>
                <a:latin typeface="Droid Serif"/>
              </a:rPr>
              <a:t>These commands are equivalent:</a:t>
            </a:r>
          </a:p>
          <a:p>
            <a:pPr marL="457200" lvl="1" indent="0">
              <a:buNone/>
            </a:pPr>
            <a:r>
              <a:rPr lang="en-GB" b="0" i="0" dirty="0" err="1">
                <a:solidFill>
                  <a:srgbClr val="000000"/>
                </a:solidFill>
                <a:effectLst/>
                <a:latin typeface="Droid Serif"/>
              </a:rPr>
              <a:t>kubectl</a:t>
            </a:r>
            <a:r>
              <a:rPr lang="en-GB" b="0" i="0" dirty="0">
                <a:solidFill>
                  <a:srgbClr val="000000"/>
                </a:solidFill>
                <a:effectLst/>
                <a:latin typeface="Droid Serif"/>
              </a:rPr>
              <a:t> get no</a:t>
            </a:r>
          </a:p>
          <a:p>
            <a:pPr marL="457200" lvl="1" indent="0">
              <a:buNone/>
            </a:pPr>
            <a:r>
              <a:rPr lang="en-GB" b="0" i="0" dirty="0" err="1">
                <a:solidFill>
                  <a:srgbClr val="000000"/>
                </a:solidFill>
                <a:effectLst/>
                <a:latin typeface="Droid Serif"/>
              </a:rPr>
              <a:t>kubectl</a:t>
            </a:r>
            <a:r>
              <a:rPr lang="en-GB" b="0" i="0" dirty="0">
                <a:solidFill>
                  <a:srgbClr val="000000"/>
                </a:solidFill>
                <a:effectLst/>
                <a:latin typeface="Droid Serif"/>
              </a:rPr>
              <a:t> get node</a:t>
            </a:r>
          </a:p>
          <a:p>
            <a:pPr marL="457200" lvl="1" indent="0">
              <a:buNone/>
            </a:pPr>
            <a:r>
              <a:rPr lang="en-GB" b="0" i="0" dirty="0" err="1">
                <a:solidFill>
                  <a:srgbClr val="000000"/>
                </a:solidFill>
                <a:effectLst/>
                <a:latin typeface="Droid Serif"/>
              </a:rPr>
              <a:t>kubectl</a:t>
            </a:r>
            <a:r>
              <a:rPr lang="en-GB" b="0" i="0" dirty="0">
                <a:solidFill>
                  <a:srgbClr val="000000"/>
                </a:solidFill>
                <a:effectLst/>
                <a:latin typeface="Droid Serif"/>
              </a:rPr>
              <a:t> get nodes</a:t>
            </a:r>
          </a:p>
          <a:p>
            <a:endParaRPr lang="en-US" dirty="0"/>
          </a:p>
        </p:txBody>
      </p:sp>
    </p:spTree>
    <p:extLst>
      <p:ext uri="{BB962C8B-B14F-4D97-AF65-F5344CB8AC3E}">
        <p14:creationId xmlns:p14="http://schemas.microsoft.com/office/powerpoint/2010/main" val="575659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2B0BD-79EB-B3B6-8339-B2EB75200E42}"/>
              </a:ext>
            </a:extLst>
          </p:cNvPr>
          <p:cNvSpPr>
            <a:spLocks noGrp="1"/>
          </p:cNvSpPr>
          <p:nvPr>
            <p:ph type="title"/>
          </p:nvPr>
        </p:nvSpPr>
        <p:spPr/>
        <p:txBody>
          <a:bodyPr/>
          <a:lstStyle/>
          <a:p>
            <a:r>
              <a:rPr lang="en-GB" b="1" i="0" dirty="0">
                <a:solidFill>
                  <a:srgbClr val="000000"/>
                </a:solidFill>
                <a:effectLst/>
                <a:latin typeface="Droid Serif"/>
              </a:rPr>
              <a:t>Obtaining machine-readable output</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8C04C20B-1438-9034-D360-5203C199AF69}"/>
              </a:ext>
            </a:extLst>
          </p:cNvPr>
          <p:cNvSpPr>
            <a:spLocks noGrp="1"/>
          </p:cNvSpPr>
          <p:nvPr>
            <p:ph idx="1"/>
          </p:nvPr>
        </p:nvSpPr>
        <p:spPr/>
        <p:txBody>
          <a:bodyPr/>
          <a:lstStyle/>
          <a:p>
            <a:r>
              <a:rPr lang="en-GB" b="0" i="0" dirty="0" err="1">
                <a:solidFill>
                  <a:srgbClr val="000000"/>
                </a:solidFill>
                <a:effectLst/>
                <a:latin typeface="Droid Serif"/>
              </a:rPr>
              <a:t>kubectl</a:t>
            </a:r>
            <a:r>
              <a:rPr lang="en-GB" b="0" i="0" dirty="0">
                <a:solidFill>
                  <a:srgbClr val="000000"/>
                </a:solidFill>
                <a:effectLst/>
                <a:latin typeface="Droid Serif"/>
              </a:rPr>
              <a:t> get can output JSON, YAML, or be directly formatted</a:t>
            </a:r>
          </a:p>
          <a:p>
            <a:pPr algn="l">
              <a:buFont typeface="Arial" panose="020B0604020202020204" pitchFamily="34" charset="0"/>
              <a:buChar char="•"/>
            </a:pPr>
            <a:r>
              <a:rPr lang="en-GB" b="0" i="0" dirty="0">
                <a:solidFill>
                  <a:srgbClr val="000000"/>
                </a:solidFill>
                <a:effectLst/>
                <a:latin typeface="Droid Serif"/>
              </a:rPr>
              <a:t>Give us more info about the nodes:</a:t>
            </a:r>
          </a:p>
          <a:p>
            <a:pPr marL="457200" lvl="1" indent="0">
              <a:buNone/>
            </a:pPr>
            <a:r>
              <a:rPr lang="en-GB" b="0" i="0" dirty="0" err="1">
                <a:solidFill>
                  <a:srgbClr val="000000"/>
                </a:solidFill>
                <a:effectLst/>
                <a:latin typeface="Droid Serif"/>
              </a:rPr>
              <a:t>kubectl</a:t>
            </a:r>
            <a:r>
              <a:rPr lang="en-GB" b="0" i="0" dirty="0">
                <a:solidFill>
                  <a:srgbClr val="000000"/>
                </a:solidFill>
                <a:effectLst/>
                <a:latin typeface="Droid Serif"/>
              </a:rPr>
              <a:t> get nodes -o wide</a:t>
            </a:r>
          </a:p>
          <a:p>
            <a:pPr algn="l">
              <a:buFont typeface="Arial" panose="020B0604020202020204" pitchFamily="34" charset="0"/>
              <a:buChar char="•"/>
            </a:pPr>
            <a:r>
              <a:rPr lang="en-GB" b="0" i="0" dirty="0">
                <a:solidFill>
                  <a:srgbClr val="000000"/>
                </a:solidFill>
                <a:effectLst/>
                <a:latin typeface="Droid Serif"/>
              </a:rPr>
              <a:t>Let's have some YAML:</a:t>
            </a:r>
          </a:p>
          <a:p>
            <a:pPr marL="457200" lvl="1" indent="0">
              <a:buNone/>
            </a:pPr>
            <a:r>
              <a:rPr lang="en-GB" b="0" i="0" dirty="0" err="1">
                <a:solidFill>
                  <a:srgbClr val="000000"/>
                </a:solidFill>
                <a:effectLst/>
                <a:latin typeface="Droid Serif"/>
              </a:rPr>
              <a:t>kubectl</a:t>
            </a:r>
            <a:r>
              <a:rPr lang="en-GB" b="0" i="0" dirty="0">
                <a:solidFill>
                  <a:srgbClr val="000000"/>
                </a:solidFill>
                <a:effectLst/>
                <a:latin typeface="Droid Serif"/>
              </a:rPr>
              <a:t> get no -o </a:t>
            </a:r>
            <a:r>
              <a:rPr lang="en-GB" b="0" i="0" dirty="0" err="1">
                <a:solidFill>
                  <a:srgbClr val="000000"/>
                </a:solidFill>
                <a:effectLst/>
                <a:latin typeface="Droid Serif"/>
              </a:rPr>
              <a:t>yaml</a:t>
            </a:r>
            <a:endParaRPr lang="en-GB" b="0" i="0" dirty="0">
              <a:solidFill>
                <a:srgbClr val="000000"/>
              </a:solidFill>
              <a:effectLst/>
              <a:latin typeface="Droid Serif"/>
            </a:endParaRPr>
          </a:p>
          <a:p>
            <a:endParaRPr lang="en-US" dirty="0"/>
          </a:p>
        </p:txBody>
      </p:sp>
    </p:spTree>
    <p:extLst>
      <p:ext uri="{BB962C8B-B14F-4D97-AF65-F5344CB8AC3E}">
        <p14:creationId xmlns:p14="http://schemas.microsoft.com/office/powerpoint/2010/main" val="573768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1B761-C1E6-6105-207B-58DB7EF79036}"/>
              </a:ext>
            </a:extLst>
          </p:cNvPr>
          <p:cNvSpPr>
            <a:spLocks noGrp="1"/>
          </p:cNvSpPr>
          <p:nvPr>
            <p:ph type="title"/>
          </p:nvPr>
        </p:nvSpPr>
        <p:spPr/>
        <p:txBody>
          <a:bodyPr/>
          <a:lstStyle/>
          <a:p>
            <a:r>
              <a:rPr lang="en-GB" b="1" i="0" dirty="0">
                <a:solidFill>
                  <a:srgbClr val="000000"/>
                </a:solidFill>
                <a:effectLst/>
                <a:latin typeface="Droid Serif"/>
              </a:rPr>
              <a:t> </a:t>
            </a:r>
            <a:r>
              <a:rPr lang="en-GB" b="1" i="0" dirty="0" err="1">
                <a:solidFill>
                  <a:srgbClr val="000000"/>
                </a:solidFill>
                <a:effectLst/>
                <a:latin typeface="Droid Serif"/>
              </a:rPr>
              <a:t>kubectl</a:t>
            </a:r>
            <a:r>
              <a:rPr lang="en-GB" b="1" i="0" dirty="0">
                <a:solidFill>
                  <a:srgbClr val="000000"/>
                </a:solidFill>
                <a:effectLst/>
                <a:latin typeface="Droid Serif"/>
              </a:rPr>
              <a:t> and </a:t>
            </a:r>
            <a:r>
              <a:rPr lang="en-GB" b="1" i="0" dirty="0" err="1">
                <a:solidFill>
                  <a:srgbClr val="000000"/>
                </a:solidFill>
                <a:effectLst/>
                <a:latin typeface="Droid Serif"/>
              </a:rPr>
              <a:t>jq</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7F73545E-61A0-AC60-92EB-A2F359A0F665}"/>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Show the capacity of all our nodes as a stream of JSON </a:t>
            </a:r>
            <a:r>
              <a:rPr lang="en-GB" b="0" i="0" dirty="0" err="1">
                <a:solidFill>
                  <a:srgbClr val="000000"/>
                </a:solidFill>
                <a:effectLst/>
                <a:latin typeface="Droid Serif"/>
              </a:rPr>
              <a:t>objects:kubectl</a:t>
            </a:r>
            <a:r>
              <a:rPr lang="en-GB" b="0" i="0" dirty="0">
                <a:solidFill>
                  <a:srgbClr val="000000"/>
                </a:solidFill>
                <a:effectLst/>
                <a:latin typeface="Droid Serif"/>
              </a:rPr>
              <a:t> get nodes -o </a:t>
            </a:r>
            <a:r>
              <a:rPr lang="en-GB" b="0" i="0" dirty="0" err="1">
                <a:solidFill>
                  <a:srgbClr val="000000"/>
                </a:solidFill>
                <a:effectLst/>
                <a:latin typeface="Droid Serif"/>
              </a:rPr>
              <a:t>json</a:t>
            </a:r>
            <a:r>
              <a:rPr lang="en-GB" b="0" i="0" dirty="0">
                <a:solidFill>
                  <a:srgbClr val="000000"/>
                </a:solidFill>
                <a:effectLst/>
                <a:latin typeface="Droid Serif"/>
              </a:rPr>
              <a:t> |</a:t>
            </a:r>
          </a:p>
          <a:p>
            <a:pPr marL="457200" lvl="1" indent="0">
              <a:buNone/>
            </a:pPr>
            <a:r>
              <a:rPr lang="en-GB" b="0" i="0" dirty="0" err="1">
                <a:solidFill>
                  <a:srgbClr val="000000"/>
                </a:solidFill>
                <a:effectLst/>
                <a:latin typeface="Droid Serif"/>
              </a:rPr>
              <a:t>jq</a:t>
            </a:r>
            <a:r>
              <a:rPr lang="en-GB" b="0" i="0" dirty="0">
                <a:solidFill>
                  <a:srgbClr val="000000"/>
                </a:solidFill>
                <a:effectLst/>
                <a:latin typeface="Droid Serif"/>
              </a:rPr>
              <a:t> </a:t>
            </a:r>
            <a:r>
              <a:rPr lang="en-GB" b="0" i="0" dirty="0">
                <a:solidFill>
                  <a:srgbClr val="880000"/>
                </a:solidFill>
                <a:effectLst/>
                <a:latin typeface="Droid Serif"/>
              </a:rPr>
              <a:t>".items[] | {name:.</a:t>
            </a:r>
            <a:r>
              <a:rPr lang="en-GB" b="0" i="0" dirty="0" err="1">
                <a:solidFill>
                  <a:srgbClr val="880000"/>
                </a:solidFill>
                <a:effectLst/>
                <a:latin typeface="Droid Serif"/>
              </a:rPr>
              <a:t>metadata.name</a:t>
            </a:r>
            <a:r>
              <a:rPr lang="en-GB" b="0" i="0" dirty="0">
                <a:solidFill>
                  <a:srgbClr val="880000"/>
                </a:solidFill>
                <a:effectLst/>
                <a:latin typeface="Droid Serif"/>
              </a:rPr>
              <a:t>} + .</a:t>
            </a:r>
            <a:r>
              <a:rPr lang="en-GB" b="0" i="0" dirty="0" err="1">
                <a:solidFill>
                  <a:srgbClr val="880000"/>
                </a:solidFill>
                <a:effectLst/>
                <a:latin typeface="Droid Serif"/>
              </a:rPr>
              <a:t>status.capacity</a:t>
            </a:r>
            <a:r>
              <a:rPr lang="en-GB" b="0" i="0" dirty="0">
                <a:solidFill>
                  <a:srgbClr val="880000"/>
                </a:solidFill>
                <a:effectLst/>
                <a:latin typeface="Droid Serif"/>
              </a:rPr>
              <a:t>"</a:t>
            </a:r>
            <a:endParaRPr lang="en-GB" b="0" i="0" dirty="0">
              <a:solidFill>
                <a:srgbClr val="000000"/>
              </a:solidFill>
              <a:effectLst/>
              <a:latin typeface="Droid Serif"/>
            </a:endParaRPr>
          </a:p>
          <a:p>
            <a:endParaRPr lang="en-US" dirty="0"/>
          </a:p>
        </p:txBody>
      </p:sp>
    </p:spTree>
    <p:extLst>
      <p:ext uri="{BB962C8B-B14F-4D97-AF65-F5344CB8AC3E}">
        <p14:creationId xmlns:p14="http://schemas.microsoft.com/office/powerpoint/2010/main" val="1168609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C7C79-438E-70FF-C778-FFFD99F62E25}"/>
              </a:ext>
            </a:extLst>
          </p:cNvPr>
          <p:cNvSpPr>
            <a:spLocks noGrp="1"/>
          </p:cNvSpPr>
          <p:nvPr>
            <p:ph type="title"/>
          </p:nvPr>
        </p:nvSpPr>
        <p:spPr/>
        <p:txBody>
          <a:bodyPr/>
          <a:lstStyle/>
          <a:p>
            <a:r>
              <a:rPr lang="en-GB" b="1" i="0" dirty="0">
                <a:solidFill>
                  <a:srgbClr val="000000"/>
                </a:solidFill>
                <a:effectLst/>
                <a:latin typeface="Droid Serif"/>
              </a:rPr>
              <a:t>Exploring types and definitions</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065D6496-AAA3-29D1-63D2-80BE7B25F62C}"/>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We can list all available resource types by running </a:t>
            </a:r>
            <a:r>
              <a:rPr lang="en-GB" b="0" i="0" dirty="0" err="1">
                <a:solidFill>
                  <a:srgbClr val="000000"/>
                </a:solidFill>
                <a:effectLst/>
                <a:latin typeface="Droid Serif"/>
              </a:rPr>
              <a:t>kubectl</a:t>
            </a:r>
            <a:r>
              <a:rPr lang="en-GB" b="0" i="0" dirty="0">
                <a:solidFill>
                  <a:srgbClr val="000000"/>
                </a:solidFill>
                <a:effectLst/>
                <a:latin typeface="Droid Serif"/>
              </a:rPr>
              <a:t> </a:t>
            </a:r>
            <a:r>
              <a:rPr lang="en-GB" b="0" i="0" dirty="0" err="1">
                <a:solidFill>
                  <a:srgbClr val="000000"/>
                </a:solidFill>
                <a:effectLst/>
                <a:latin typeface="Droid Serif"/>
              </a:rPr>
              <a:t>api</a:t>
            </a:r>
            <a:r>
              <a:rPr lang="en-GB" b="0" i="0" dirty="0">
                <a:solidFill>
                  <a:srgbClr val="000000"/>
                </a:solidFill>
                <a:effectLst/>
                <a:latin typeface="Droid Serif"/>
              </a:rPr>
              <a:t>-resources</a:t>
            </a:r>
            <a:br>
              <a:rPr lang="en-GB" b="0" i="0" dirty="0">
                <a:solidFill>
                  <a:srgbClr val="000000"/>
                </a:solidFill>
                <a:effectLst/>
                <a:latin typeface="Droid Serif"/>
              </a:rPr>
            </a:br>
            <a:r>
              <a:rPr lang="en-GB" b="0" i="0" dirty="0">
                <a:solidFill>
                  <a:srgbClr val="000000"/>
                </a:solidFill>
                <a:effectLst/>
                <a:latin typeface="Droid Serif"/>
              </a:rPr>
              <a:t>(In Kubernetes 1.10 and prior, this command used to be </a:t>
            </a:r>
            <a:r>
              <a:rPr lang="en-GB" b="0" i="0" dirty="0" err="1">
                <a:solidFill>
                  <a:srgbClr val="000000"/>
                </a:solidFill>
                <a:effectLst/>
                <a:latin typeface="Droid Serif"/>
              </a:rPr>
              <a:t>kubectl</a:t>
            </a:r>
            <a:r>
              <a:rPr lang="en-GB" b="0" i="0" dirty="0">
                <a:solidFill>
                  <a:srgbClr val="000000"/>
                </a:solidFill>
                <a:effectLst/>
                <a:latin typeface="Droid Serif"/>
              </a:rPr>
              <a:t> get)</a:t>
            </a:r>
          </a:p>
          <a:p>
            <a:pPr algn="l">
              <a:buFont typeface="Arial" panose="020B0604020202020204" pitchFamily="34" charset="0"/>
              <a:buChar char="•"/>
            </a:pPr>
            <a:r>
              <a:rPr lang="en-GB" b="0" i="0" dirty="0">
                <a:solidFill>
                  <a:srgbClr val="000000"/>
                </a:solidFill>
                <a:effectLst/>
                <a:latin typeface="Droid Serif"/>
              </a:rPr>
              <a:t>We can view the definition for a resource type with:</a:t>
            </a:r>
          </a:p>
          <a:p>
            <a:pPr marL="457200" lvl="1" indent="0">
              <a:buNone/>
            </a:pPr>
            <a:r>
              <a:rPr lang="en-GB" b="0" i="0" dirty="0" err="1">
                <a:solidFill>
                  <a:srgbClr val="444444"/>
                </a:solidFill>
                <a:effectLst/>
                <a:latin typeface="Inconsolata" panose="020F0502020204030204" pitchFamily="34" charset="0"/>
              </a:rPr>
              <a:t>kubectl</a:t>
            </a:r>
            <a:r>
              <a:rPr lang="en-GB" b="0" i="0" dirty="0">
                <a:solidFill>
                  <a:srgbClr val="444444"/>
                </a:solidFill>
                <a:effectLst/>
                <a:latin typeface="Inconsolata" panose="020F0502020204030204" pitchFamily="34" charset="0"/>
              </a:rPr>
              <a:t> explain </a:t>
            </a:r>
            <a:r>
              <a:rPr lang="en-GB" b="0" i="0" dirty="0">
                <a:solidFill>
                  <a:srgbClr val="397300"/>
                </a:solidFill>
                <a:effectLst/>
                <a:latin typeface="Inconsolata" panose="020F0502020204030204" pitchFamily="34" charset="0"/>
              </a:rPr>
              <a:t>type</a:t>
            </a:r>
          </a:p>
          <a:p>
            <a:pPr algn="l">
              <a:buFont typeface="Arial" panose="020B0604020202020204" pitchFamily="34" charset="0"/>
              <a:buChar char="•"/>
            </a:pPr>
            <a:r>
              <a:rPr lang="en-GB" b="0" i="0" dirty="0">
                <a:solidFill>
                  <a:srgbClr val="000000"/>
                </a:solidFill>
                <a:effectLst/>
                <a:latin typeface="Droid Serif"/>
              </a:rPr>
              <a:t>We can view the definition of a field in a resource, for instance:</a:t>
            </a:r>
          </a:p>
          <a:p>
            <a:pPr marL="457200" lvl="1" indent="0">
              <a:buNone/>
            </a:pPr>
            <a:r>
              <a:rPr lang="en-GB" b="0" i="0" dirty="0" err="1">
                <a:solidFill>
                  <a:srgbClr val="000000"/>
                </a:solidFill>
                <a:effectLst/>
                <a:latin typeface="Droid Serif"/>
              </a:rPr>
              <a:t>kubectl</a:t>
            </a:r>
            <a:r>
              <a:rPr lang="en-GB" b="0" i="0" dirty="0">
                <a:solidFill>
                  <a:srgbClr val="000000"/>
                </a:solidFill>
                <a:effectLst/>
                <a:latin typeface="Droid Serif"/>
              </a:rPr>
              <a:t> explain </a:t>
            </a:r>
            <a:r>
              <a:rPr lang="en-GB" b="0" i="0" dirty="0" err="1">
                <a:solidFill>
                  <a:srgbClr val="000000"/>
                </a:solidFill>
                <a:effectLst/>
                <a:latin typeface="Droid Serif"/>
              </a:rPr>
              <a:t>node.spec</a:t>
            </a:r>
            <a:endParaRPr lang="en-GB" b="0" i="0" dirty="0">
              <a:solidFill>
                <a:srgbClr val="000000"/>
              </a:solidFill>
              <a:effectLst/>
              <a:latin typeface="Droid Serif"/>
            </a:endParaRPr>
          </a:p>
          <a:p>
            <a:pPr algn="l">
              <a:buFont typeface="Arial" panose="020B0604020202020204" pitchFamily="34" charset="0"/>
              <a:buChar char="•"/>
            </a:pPr>
            <a:r>
              <a:rPr lang="en-GB" b="0" i="0" dirty="0">
                <a:solidFill>
                  <a:srgbClr val="000000"/>
                </a:solidFill>
                <a:effectLst/>
                <a:latin typeface="Droid Serif"/>
              </a:rPr>
              <a:t>Or get the full definition of all fields and sub-fields:</a:t>
            </a:r>
          </a:p>
          <a:p>
            <a:pPr marL="457200" lvl="1" indent="0">
              <a:buNone/>
            </a:pPr>
            <a:r>
              <a:rPr lang="en-GB" b="0" i="0" dirty="0" err="1">
                <a:solidFill>
                  <a:srgbClr val="000000"/>
                </a:solidFill>
                <a:effectLst/>
                <a:latin typeface="Droid Serif"/>
              </a:rPr>
              <a:t>kubectl</a:t>
            </a:r>
            <a:r>
              <a:rPr lang="en-GB" b="0" i="0" dirty="0">
                <a:solidFill>
                  <a:srgbClr val="000000"/>
                </a:solidFill>
                <a:effectLst/>
                <a:latin typeface="Droid Serif"/>
              </a:rPr>
              <a:t> explain node --recursive</a:t>
            </a:r>
          </a:p>
          <a:p>
            <a:pPr marL="457200" lvl="1" indent="0">
              <a:buNone/>
            </a:pPr>
            <a:endParaRPr lang="en-US" dirty="0"/>
          </a:p>
        </p:txBody>
      </p:sp>
    </p:spTree>
    <p:extLst>
      <p:ext uri="{BB962C8B-B14F-4D97-AF65-F5344CB8AC3E}">
        <p14:creationId xmlns:p14="http://schemas.microsoft.com/office/powerpoint/2010/main" val="679987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F5C5-A20B-2E2C-ED1D-9F91F83D62AB}"/>
              </a:ext>
            </a:extLst>
          </p:cNvPr>
          <p:cNvSpPr>
            <a:spLocks noGrp="1"/>
          </p:cNvSpPr>
          <p:nvPr>
            <p:ph type="title"/>
          </p:nvPr>
        </p:nvSpPr>
        <p:spPr/>
        <p:txBody>
          <a:bodyPr/>
          <a:lstStyle/>
          <a:p>
            <a:pPr algn="ctr"/>
            <a:r>
              <a:rPr lang="en-GB" b="1" i="0" dirty="0">
                <a:solidFill>
                  <a:srgbClr val="000000"/>
                </a:solidFill>
                <a:effectLst/>
                <a:latin typeface="Droid Serif"/>
              </a:rPr>
              <a:t>Kubernetes Concepts</a:t>
            </a:r>
            <a:endParaRPr lang="en-US" dirty="0"/>
          </a:p>
        </p:txBody>
      </p:sp>
      <p:sp>
        <p:nvSpPr>
          <p:cNvPr id="3" name="Content Placeholder 2">
            <a:extLst>
              <a:ext uri="{FF2B5EF4-FFF2-40B4-BE49-F238E27FC236}">
                <a16:creationId xmlns:a16="http://schemas.microsoft.com/office/drawing/2014/main" id="{AEA2287A-F64B-8AD8-451F-A7B54A7BAF75}"/>
              </a:ext>
            </a:extLst>
          </p:cNvPr>
          <p:cNvSpPr>
            <a:spLocks noGrp="1"/>
          </p:cNvSpPr>
          <p:nvPr>
            <p:ph idx="1"/>
          </p:nvPr>
        </p:nvSpPr>
        <p:spPr/>
        <p:txBody>
          <a:bodyPr/>
          <a:lstStyle/>
          <a:p>
            <a:pPr marL="0" indent="0" algn="ctr">
              <a:buNone/>
            </a:pPr>
            <a:endParaRPr lang="en-US" dirty="0"/>
          </a:p>
        </p:txBody>
      </p:sp>
    </p:spTree>
    <p:extLst>
      <p:ext uri="{BB962C8B-B14F-4D97-AF65-F5344CB8AC3E}">
        <p14:creationId xmlns:p14="http://schemas.microsoft.com/office/powerpoint/2010/main" val="341699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9C939-8747-BE3E-B2A3-12D6B94AA81F}"/>
              </a:ext>
            </a:extLst>
          </p:cNvPr>
          <p:cNvSpPr>
            <a:spLocks noGrp="1"/>
          </p:cNvSpPr>
          <p:nvPr>
            <p:ph type="title"/>
          </p:nvPr>
        </p:nvSpPr>
        <p:spPr/>
        <p:txBody>
          <a:bodyPr/>
          <a:lstStyle/>
          <a:p>
            <a:r>
              <a:rPr lang="en-GB" b="1" i="0" dirty="0">
                <a:solidFill>
                  <a:srgbClr val="000000"/>
                </a:solidFill>
                <a:effectLst/>
                <a:latin typeface="Droid Serif"/>
              </a:rPr>
              <a:t>Type names</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B32A5E63-F76D-7EC8-51B5-CB07911222A4}"/>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The most common resource names have three forms:</a:t>
            </a:r>
          </a:p>
          <a:p>
            <a:pPr marL="742950" lvl="1" indent="-285750" algn="l">
              <a:buFont typeface="Arial" panose="020B0604020202020204" pitchFamily="34" charset="0"/>
              <a:buChar char="•"/>
            </a:pPr>
            <a:r>
              <a:rPr lang="en-GB" b="0" i="0" dirty="0">
                <a:solidFill>
                  <a:srgbClr val="000000"/>
                </a:solidFill>
                <a:effectLst/>
                <a:latin typeface="Droid Serif"/>
              </a:rPr>
              <a:t>singular (e.g. node, service, deployment)</a:t>
            </a:r>
          </a:p>
          <a:p>
            <a:pPr marL="742950" lvl="1" indent="-285750" algn="l">
              <a:buFont typeface="Arial" panose="020B0604020202020204" pitchFamily="34" charset="0"/>
              <a:buChar char="•"/>
            </a:pPr>
            <a:r>
              <a:rPr lang="en-GB" b="0" i="0" dirty="0">
                <a:solidFill>
                  <a:srgbClr val="000000"/>
                </a:solidFill>
                <a:effectLst/>
                <a:latin typeface="Droid Serif"/>
              </a:rPr>
              <a:t>plural (e.g. nodes, services, deployments)</a:t>
            </a:r>
          </a:p>
          <a:p>
            <a:pPr marL="742950" lvl="1" indent="-285750" algn="l">
              <a:buFont typeface="Arial" panose="020B0604020202020204" pitchFamily="34" charset="0"/>
              <a:buChar char="•"/>
            </a:pPr>
            <a:r>
              <a:rPr lang="en-GB" b="0" i="0" dirty="0">
                <a:solidFill>
                  <a:srgbClr val="000000"/>
                </a:solidFill>
                <a:effectLst/>
                <a:latin typeface="Droid Serif"/>
              </a:rPr>
              <a:t>short (e.g. no, svc, deploy)</a:t>
            </a:r>
          </a:p>
          <a:p>
            <a:pPr algn="l">
              <a:buFont typeface="Arial" panose="020B0604020202020204" pitchFamily="34" charset="0"/>
              <a:buChar char="•"/>
            </a:pPr>
            <a:r>
              <a:rPr lang="en-GB" b="0" i="0" dirty="0">
                <a:solidFill>
                  <a:srgbClr val="000000"/>
                </a:solidFill>
                <a:effectLst/>
                <a:latin typeface="Droid Serif"/>
              </a:rPr>
              <a:t>Some resources do not have a short name</a:t>
            </a:r>
          </a:p>
          <a:p>
            <a:pPr algn="l">
              <a:buFont typeface="Arial" panose="020B0604020202020204" pitchFamily="34" charset="0"/>
              <a:buChar char="•"/>
            </a:pPr>
            <a:r>
              <a:rPr lang="en-GB" b="0" i="0" dirty="0">
                <a:solidFill>
                  <a:srgbClr val="000000"/>
                </a:solidFill>
                <a:effectLst/>
                <a:latin typeface="Droid Serif"/>
              </a:rPr>
              <a:t>Endpoints only have a plural form</a:t>
            </a:r>
          </a:p>
          <a:p>
            <a:pPr marL="0" indent="0" algn="l">
              <a:buNone/>
            </a:pPr>
            <a:r>
              <a:rPr lang="en-GB" b="0" i="0" dirty="0">
                <a:solidFill>
                  <a:srgbClr val="000000"/>
                </a:solidFill>
                <a:effectLst/>
                <a:latin typeface="Droid Serif"/>
              </a:rPr>
              <a:t>(because even a single Endpoints resource is actually a list of endpoints)</a:t>
            </a:r>
          </a:p>
          <a:p>
            <a:endParaRPr lang="en-US" dirty="0"/>
          </a:p>
        </p:txBody>
      </p:sp>
    </p:spTree>
    <p:extLst>
      <p:ext uri="{BB962C8B-B14F-4D97-AF65-F5344CB8AC3E}">
        <p14:creationId xmlns:p14="http://schemas.microsoft.com/office/powerpoint/2010/main" val="149467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24026-73AE-9786-0284-457477315556}"/>
              </a:ext>
            </a:extLst>
          </p:cNvPr>
          <p:cNvSpPr>
            <a:spLocks noGrp="1"/>
          </p:cNvSpPr>
          <p:nvPr>
            <p:ph type="title"/>
          </p:nvPr>
        </p:nvSpPr>
        <p:spPr/>
        <p:txBody>
          <a:bodyPr/>
          <a:lstStyle/>
          <a:p>
            <a:r>
              <a:rPr lang="en-GB" b="1" i="0" dirty="0">
                <a:solidFill>
                  <a:srgbClr val="000000"/>
                </a:solidFill>
                <a:effectLst/>
                <a:latin typeface="Droid Serif"/>
              </a:rPr>
              <a:t>Viewing details</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99AAFB5B-7EE2-5415-51AB-251874AF0B27}"/>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We can use </a:t>
            </a:r>
            <a:r>
              <a:rPr lang="en-GB" b="0" i="0" dirty="0" err="1">
                <a:solidFill>
                  <a:srgbClr val="000000"/>
                </a:solidFill>
                <a:effectLst/>
                <a:latin typeface="Droid Serif"/>
              </a:rPr>
              <a:t>kubectl</a:t>
            </a:r>
            <a:r>
              <a:rPr lang="en-GB" b="0" i="0" dirty="0">
                <a:solidFill>
                  <a:srgbClr val="000000"/>
                </a:solidFill>
                <a:effectLst/>
                <a:latin typeface="Droid Serif"/>
              </a:rPr>
              <a:t> get -o </a:t>
            </a:r>
            <a:r>
              <a:rPr lang="en-GB" b="0" i="0" dirty="0" err="1">
                <a:solidFill>
                  <a:srgbClr val="000000"/>
                </a:solidFill>
                <a:effectLst/>
                <a:latin typeface="Droid Serif"/>
              </a:rPr>
              <a:t>yaml</a:t>
            </a:r>
            <a:r>
              <a:rPr lang="en-GB" b="0" i="0" dirty="0">
                <a:solidFill>
                  <a:srgbClr val="000000"/>
                </a:solidFill>
                <a:effectLst/>
                <a:latin typeface="Droid Serif"/>
              </a:rPr>
              <a:t> to see all available details</a:t>
            </a:r>
          </a:p>
          <a:p>
            <a:pPr algn="l">
              <a:buFont typeface="Arial" panose="020B0604020202020204" pitchFamily="34" charset="0"/>
              <a:buChar char="•"/>
            </a:pPr>
            <a:r>
              <a:rPr lang="en-GB" b="0" i="0" dirty="0">
                <a:solidFill>
                  <a:srgbClr val="000000"/>
                </a:solidFill>
                <a:effectLst/>
                <a:latin typeface="Droid Serif"/>
              </a:rPr>
              <a:t>However, YAML output is often simultaneously too much and not enough</a:t>
            </a:r>
          </a:p>
          <a:p>
            <a:pPr algn="l">
              <a:buFont typeface="Arial" panose="020B0604020202020204" pitchFamily="34" charset="0"/>
              <a:buChar char="•"/>
            </a:pPr>
            <a:r>
              <a:rPr lang="en-GB" b="0" i="0" dirty="0">
                <a:solidFill>
                  <a:srgbClr val="000000"/>
                </a:solidFill>
                <a:effectLst/>
                <a:latin typeface="Droid Serif"/>
              </a:rPr>
              <a:t>For instance, </a:t>
            </a:r>
            <a:r>
              <a:rPr lang="en-GB" b="0" i="0" dirty="0" err="1">
                <a:solidFill>
                  <a:srgbClr val="000000"/>
                </a:solidFill>
                <a:effectLst/>
                <a:latin typeface="Droid Serif"/>
              </a:rPr>
              <a:t>kubectl</a:t>
            </a:r>
            <a:r>
              <a:rPr lang="en-GB" b="0" i="0" dirty="0">
                <a:solidFill>
                  <a:srgbClr val="000000"/>
                </a:solidFill>
                <a:effectLst/>
                <a:latin typeface="Droid Serif"/>
              </a:rPr>
              <a:t> get node node1 -o </a:t>
            </a:r>
            <a:r>
              <a:rPr lang="en-GB" b="0" i="0" dirty="0" err="1">
                <a:solidFill>
                  <a:srgbClr val="000000"/>
                </a:solidFill>
                <a:effectLst/>
                <a:latin typeface="Droid Serif"/>
              </a:rPr>
              <a:t>yaml</a:t>
            </a:r>
            <a:r>
              <a:rPr lang="en-GB" b="0" i="0" dirty="0">
                <a:solidFill>
                  <a:srgbClr val="000000"/>
                </a:solidFill>
                <a:effectLst/>
                <a:latin typeface="Droid Serif"/>
              </a:rPr>
              <a:t> is:</a:t>
            </a:r>
          </a:p>
          <a:p>
            <a:pPr marL="742950" lvl="1" indent="-285750" algn="l">
              <a:buFont typeface="Arial" panose="020B0604020202020204" pitchFamily="34" charset="0"/>
              <a:buChar char="•"/>
            </a:pPr>
            <a:r>
              <a:rPr lang="en-GB" b="0" i="0" dirty="0">
                <a:solidFill>
                  <a:srgbClr val="000000"/>
                </a:solidFill>
                <a:effectLst/>
                <a:latin typeface="Droid Serif"/>
              </a:rPr>
              <a:t>too much information (e.g.: list of images available on this node)</a:t>
            </a:r>
          </a:p>
          <a:p>
            <a:pPr marL="742950" lvl="1" indent="-285750" algn="l">
              <a:buFont typeface="Arial" panose="020B0604020202020204" pitchFamily="34" charset="0"/>
              <a:buChar char="•"/>
            </a:pPr>
            <a:r>
              <a:rPr lang="en-GB" b="0" i="0" dirty="0">
                <a:solidFill>
                  <a:srgbClr val="000000"/>
                </a:solidFill>
                <a:effectLst/>
                <a:latin typeface="Droid Serif"/>
              </a:rPr>
              <a:t>not enough information (e.g.: doesn't show pods running on this node)</a:t>
            </a:r>
          </a:p>
          <a:p>
            <a:pPr marL="742950" lvl="1" indent="-285750" algn="l">
              <a:buFont typeface="Arial" panose="020B0604020202020204" pitchFamily="34" charset="0"/>
              <a:buChar char="•"/>
            </a:pPr>
            <a:r>
              <a:rPr lang="en-GB" b="0" i="0" dirty="0">
                <a:solidFill>
                  <a:srgbClr val="000000"/>
                </a:solidFill>
                <a:effectLst/>
                <a:latin typeface="Droid Serif"/>
              </a:rPr>
              <a:t>difficult to read for a human operator</a:t>
            </a:r>
          </a:p>
          <a:p>
            <a:pPr algn="l">
              <a:buFont typeface="Arial" panose="020B0604020202020204" pitchFamily="34" charset="0"/>
              <a:buChar char="•"/>
            </a:pPr>
            <a:r>
              <a:rPr lang="en-GB" b="0" i="0" dirty="0">
                <a:solidFill>
                  <a:srgbClr val="000000"/>
                </a:solidFill>
                <a:effectLst/>
                <a:latin typeface="Droid Serif"/>
              </a:rPr>
              <a:t>For a comprehensive overview, we can use </a:t>
            </a:r>
            <a:r>
              <a:rPr lang="en-GB" b="0" i="0" dirty="0" err="1">
                <a:solidFill>
                  <a:srgbClr val="000000"/>
                </a:solidFill>
                <a:effectLst/>
                <a:latin typeface="Droid Serif"/>
              </a:rPr>
              <a:t>kubectl</a:t>
            </a:r>
            <a:r>
              <a:rPr lang="en-GB" b="0" i="0" dirty="0">
                <a:solidFill>
                  <a:srgbClr val="000000"/>
                </a:solidFill>
                <a:effectLst/>
                <a:latin typeface="Droid Serif"/>
              </a:rPr>
              <a:t> describe instead</a:t>
            </a:r>
          </a:p>
          <a:p>
            <a:endParaRPr lang="en-US" dirty="0"/>
          </a:p>
        </p:txBody>
      </p:sp>
    </p:spTree>
    <p:extLst>
      <p:ext uri="{BB962C8B-B14F-4D97-AF65-F5344CB8AC3E}">
        <p14:creationId xmlns:p14="http://schemas.microsoft.com/office/powerpoint/2010/main" val="1400117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10893-D8C0-98C3-3D1E-3A86A620C324}"/>
              </a:ext>
            </a:extLst>
          </p:cNvPr>
          <p:cNvSpPr>
            <a:spLocks noGrp="1"/>
          </p:cNvSpPr>
          <p:nvPr>
            <p:ph type="title"/>
          </p:nvPr>
        </p:nvSpPr>
        <p:spPr/>
        <p:txBody>
          <a:bodyPr/>
          <a:lstStyle/>
          <a:p>
            <a:r>
              <a:rPr lang="en-GB" b="1" i="0" dirty="0" err="1">
                <a:solidFill>
                  <a:srgbClr val="000000"/>
                </a:solidFill>
                <a:effectLst/>
                <a:latin typeface="Droid Serif"/>
              </a:rPr>
              <a:t>kubectl</a:t>
            </a:r>
            <a:r>
              <a:rPr lang="en-GB" b="1" i="0" dirty="0">
                <a:solidFill>
                  <a:srgbClr val="000000"/>
                </a:solidFill>
                <a:effectLst/>
                <a:latin typeface="Droid Serif"/>
              </a:rPr>
              <a:t> describe</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D2224CBE-D69F-1046-8C6D-42D2CF9EF96F}"/>
              </a:ext>
            </a:extLst>
          </p:cNvPr>
          <p:cNvSpPr>
            <a:spLocks noGrp="1"/>
          </p:cNvSpPr>
          <p:nvPr>
            <p:ph idx="1"/>
          </p:nvPr>
        </p:nvSpPr>
        <p:spPr>
          <a:xfrm>
            <a:off x="466928" y="1825625"/>
            <a:ext cx="10886872" cy="4351338"/>
          </a:xfrm>
        </p:spPr>
        <p:txBody>
          <a:bodyPr/>
          <a:lstStyle/>
          <a:p>
            <a:pPr algn="l">
              <a:buFont typeface="Arial" panose="020B0604020202020204" pitchFamily="34" charset="0"/>
              <a:buChar char="•"/>
            </a:pPr>
            <a:r>
              <a:rPr lang="en-GB" b="0" i="0" dirty="0" err="1">
                <a:solidFill>
                  <a:srgbClr val="000000"/>
                </a:solidFill>
                <a:effectLst/>
                <a:latin typeface="Droid Serif"/>
              </a:rPr>
              <a:t>kubectl</a:t>
            </a:r>
            <a:r>
              <a:rPr lang="en-GB" b="0" i="0" dirty="0">
                <a:solidFill>
                  <a:srgbClr val="000000"/>
                </a:solidFill>
                <a:effectLst/>
                <a:latin typeface="Droid Serif"/>
              </a:rPr>
              <a:t> describe needs a resource type and (optionally) a resource name</a:t>
            </a:r>
          </a:p>
          <a:p>
            <a:pPr algn="l">
              <a:buFont typeface="Arial" panose="020B0604020202020204" pitchFamily="34" charset="0"/>
              <a:buChar char="•"/>
            </a:pPr>
            <a:r>
              <a:rPr lang="en-GB" b="0" i="0" dirty="0">
                <a:solidFill>
                  <a:srgbClr val="000000"/>
                </a:solidFill>
                <a:effectLst/>
                <a:latin typeface="Droid Serif"/>
              </a:rPr>
              <a:t>It is possible to provide a resource name </a:t>
            </a:r>
            <a:r>
              <a:rPr lang="en-GB" b="0" i="1" dirty="0">
                <a:solidFill>
                  <a:srgbClr val="000000"/>
                </a:solidFill>
                <a:effectLst/>
                <a:latin typeface="Droid Serif"/>
              </a:rPr>
              <a:t>prefix</a:t>
            </a:r>
            <a:endParaRPr lang="en-GB" b="0" i="0" dirty="0">
              <a:solidFill>
                <a:srgbClr val="000000"/>
              </a:solidFill>
              <a:effectLst/>
              <a:latin typeface="Droid Serif"/>
            </a:endParaRPr>
          </a:p>
          <a:p>
            <a:pPr marL="457200" lvl="1" indent="0">
              <a:buNone/>
            </a:pPr>
            <a:r>
              <a:rPr lang="en-GB" b="0" i="0" dirty="0">
                <a:solidFill>
                  <a:srgbClr val="000000"/>
                </a:solidFill>
                <a:effectLst/>
                <a:latin typeface="Droid Serif"/>
              </a:rPr>
              <a:t>(all matching objects will be displayed)</a:t>
            </a:r>
          </a:p>
          <a:p>
            <a:pPr algn="l">
              <a:buFont typeface="Arial" panose="020B0604020202020204" pitchFamily="34" charset="0"/>
              <a:buChar char="•"/>
            </a:pPr>
            <a:r>
              <a:rPr lang="en-GB" b="0" i="0" dirty="0" err="1">
                <a:solidFill>
                  <a:srgbClr val="000000"/>
                </a:solidFill>
                <a:effectLst/>
                <a:latin typeface="Droid Serif"/>
              </a:rPr>
              <a:t>kubectl</a:t>
            </a:r>
            <a:r>
              <a:rPr lang="en-GB" b="0" i="0" dirty="0">
                <a:solidFill>
                  <a:srgbClr val="000000"/>
                </a:solidFill>
                <a:effectLst/>
                <a:latin typeface="Droid Serif"/>
              </a:rPr>
              <a:t> describe will retrieve some extra information about the resource</a:t>
            </a:r>
          </a:p>
          <a:p>
            <a:pPr algn="l">
              <a:buFont typeface="Arial" panose="020B0604020202020204" pitchFamily="34" charset="0"/>
              <a:buChar char="•"/>
            </a:pPr>
            <a:endParaRPr lang="en-GB" dirty="0">
              <a:solidFill>
                <a:srgbClr val="000000"/>
              </a:solidFill>
              <a:latin typeface="Droid Serif"/>
            </a:endParaRPr>
          </a:p>
          <a:p>
            <a:pPr algn="l">
              <a:buFont typeface="Arial" panose="020B0604020202020204" pitchFamily="34" charset="0"/>
              <a:buChar char="•"/>
            </a:pPr>
            <a:r>
              <a:rPr lang="en-GB" b="0" i="0" dirty="0">
                <a:solidFill>
                  <a:srgbClr val="000000"/>
                </a:solidFill>
                <a:effectLst/>
                <a:latin typeface="Droid Serif"/>
              </a:rPr>
              <a:t>Look at the information available for node1 with one of the following commands:</a:t>
            </a:r>
          </a:p>
          <a:p>
            <a:pPr marL="457200" lvl="1" indent="0">
              <a:buNone/>
            </a:pPr>
            <a:r>
              <a:rPr lang="en-GB" b="0" i="0" dirty="0" err="1">
                <a:solidFill>
                  <a:srgbClr val="000000"/>
                </a:solidFill>
                <a:effectLst/>
                <a:latin typeface="Droid Serif"/>
              </a:rPr>
              <a:t>kubectl</a:t>
            </a:r>
            <a:r>
              <a:rPr lang="en-GB" b="0" i="0" dirty="0">
                <a:solidFill>
                  <a:srgbClr val="000000"/>
                </a:solidFill>
                <a:effectLst/>
                <a:latin typeface="Droid Serif"/>
              </a:rPr>
              <a:t> describe node/node1</a:t>
            </a:r>
          </a:p>
          <a:p>
            <a:pPr marL="457200" lvl="1" indent="0">
              <a:buNone/>
            </a:pPr>
            <a:r>
              <a:rPr lang="en-GB" b="0" i="0" dirty="0" err="1">
                <a:solidFill>
                  <a:srgbClr val="000000"/>
                </a:solidFill>
                <a:effectLst/>
                <a:latin typeface="Droid Serif"/>
              </a:rPr>
              <a:t>kubectl</a:t>
            </a:r>
            <a:r>
              <a:rPr lang="en-GB" b="0" i="0" dirty="0">
                <a:solidFill>
                  <a:srgbClr val="000000"/>
                </a:solidFill>
                <a:effectLst/>
                <a:latin typeface="Droid Serif"/>
              </a:rPr>
              <a:t> describe node node1</a:t>
            </a:r>
          </a:p>
          <a:p>
            <a:pPr algn="l">
              <a:buFont typeface="Arial" panose="020B0604020202020204" pitchFamily="34" charset="0"/>
              <a:buChar char="•"/>
            </a:pPr>
            <a:endParaRPr lang="en-GB" b="0" i="0" dirty="0">
              <a:solidFill>
                <a:srgbClr val="000000"/>
              </a:solidFill>
              <a:effectLst/>
              <a:latin typeface="Droid Serif"/>
            </a:endParaRPr>
          </a:p>
          <a:p>
            <a:endParaRPr lang="en-US" dirty="0"/>
          </a:p>
        </p:txBody>
      </p:sp>
    </p:spTree>
    <p:extLst>
      <p:ext uri="{BB962C8B-B14F-4D97-AF65-F5344CB8AC3E}">
        <p14:creationId xmlns:p14="http://schemas.microsoft.com/office/powerpoint/2010/main" val="1904276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1CBFF-FC22-A663-2245-E74D8E7DF891}"/>
              </a:ext>
            </a:extLst>
          </p:cNvPr>
          <p:cNvSpPr>
            <a:spLocks noGrp="1"/>
          </p:cNvSpPr>
          <p:nvPr>
            <p:ph type="title"/>
          </p:nvPr>
        </p:nvSpPr>
        <p:spPr/>
        <p:txBody>
          <a:bodyPr/>
          <a:lstStyle/>
          <a:p>
            <a:r>
              <a:rPr lang="en-GB" b="1" i="0" dirty="0">
                <a:solidFill>
                  <a:srgbClr val="000000"/>
                </a:solidFill>
                <a:effectLst/>
                <a:latin typeface="Droid Serif"/>
              </a:rPr>
              <a:t>Listing running containers</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E504D48B-BC2E-A729-9ECB-135A586BEBA0}"/>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Containers are manipulated through </a:t>
            </a:r>
            <a:r>
              <a:rPr lang="en-GB" b="0" i="1" dirty="0">
                <a:solidFill>
                  <a:srgbClr val="000000"/>
                </a:solidFill>
                <a:effectLst/>
                <a:latin typeface="Droid Serif"/>
              </a:rPr>
              <a:t>pods</a:t>
            </a:r>
            <a:endParaRPr lang="en-GB" b="0" i="0" dirty="0">
              <a:solidFill>
                <a:srgbClr val="000000"/>
              </a:solidFill>
              <a:effectLst/>
              <a:latin typeface="Droid Serif"/>
            </a:endParaRPr>
          </a:p>
          <a:p>
            <a:pPr algn="l">
              <a:buFont typeface="Arial" panose="020B0604020202020204" pitchFamily="34" charset="0"/>
              <a:buChar char="•"/>
            </a:pPr>
            <a:r>
              <a:rPr lang="en-GB" b="0" i="0" dirty="0">
                <a:solidFill>
                  <a:srgbClr val="000000"/>
                </a:solidFill>
                <a:effectLst/>
                <a:latin typeface="Droid Serif"/>
              </a:rPr>
              <a:t>A pod is a group of containers:</a:t>
            </a:r>
          </a:p>
          <a:p>
            <a:pPr marL="742950" lvl="1" indent="-285750" algn="l">
              <a:buFont typeface="Arial" panose="020B0604020202020204" pitchFamily="34" charset="0"/>
              <a:buChar char="•"/>
            </a:pPr>
            <a:r>
              <a:rPr lang="en-GB" b="0" i="0" dirty="0">
                <a:solidFill>
                  <a:srgbClr val="000000"/>
                </a:solidFill>
                <a:effectLst/>
                <a:latin typeface="Droid Serif"/>
              </a:rPr>
              <a:t>running together (on the same node)</a:t>
            </a:r>
          </a:p>
          <a:p>
            <a:pPr marL="742950" lvl="1" indent="-285750" algn="l">
              <a:buFont typeface="Arial" panose="020B0604020202020204" pitchFamily="34" charset="0"/>
              <a:buChar char="•"/>
            </a:pPr>
            <a:r>
              <a:rPr lang="en-GB" b="0" i="0" dirty="0">
                <a:solidFill>
                  <a:srgbClr val="000000"/>
                </a:solidFill>
                <a:effectLst/>
                <a:latin typeface="Droid Serif"/>
              </a:rPr>
              <a:t>sharing resources (RAM, CPU; but also network, volumes)</a:t>
            </a:r>
          </a:p>
          <a:p>
            <a:r>
              <a:rPr lang="en-GB" b="0" i="0" dirty="0">
                <a:solidFill>
                  <a:srgbClr val="000000"/>
                </a:solidFill>
                <a:effectLst/>
                <a:latin typeface="Droid Serif"/>
              </a:rPr>
              <a:t>List pods on our cluster:</a:t>
            </a:r>
          </a:p>
          <a:p>
            <a:pPr marL="457200" lvl="1" indent="0">
              <a:buNone/>
            </a:pPr>
            <a:r>
              <a:rPr lang="en-GB" b="0" i="0" dirty="0" err="1">
                <a:solidFill>
                  <a:srgbClr val="000000"/>
                </a:solidFill>
                <a:effectLst/>
                <a:latin typeface="Droid Serif"/>
              </a:rPr>
              <a:t>kubectl</a:t>
            </a:r>
            <a:r>
              <a:rPr lang="en-GB" b="0" i="0" dirty="0">
                <a:solidFill>
                  <a:srgbClr val="000000"/>
                </a:solidFill>
                <a:effectLst/>
                <a:latin typeface="Droid Serif"/>
              </a:rPr>
              <a:t> get pods</a:t>
            </a:r>
          </a:p>
          <a:p>
            <a:endParaRPr lang="en-US" dirty="0"/>
          </a:p>
        </p:txBody>
      </p:sp>
    </p:spTree>
    <p:extLst>
      <p:ext uri="{BB962C8B-B14F-4D97-AF65-F5344CB8AC3E}">
        <p14:creationId xmlns:p14="http://schemas.microsoft.com/office/powerpoint/2010/main" val="2903261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9479B-8E60-27FF-4A29-1BCFC25BA5A2}"/>
              </a:ext>
            </a:extLst>
          </p:cNvPr>
          <p:cNvSpPr>
            <a:spLocks noGrp="1"/>
          </p:cNvSpPr>
          <p:nvPr>
            <p:ph type="title"/>
          </p:nvPr>
        </p:nvSpPr>
        <p:spPr/>
        <p:txBody>
          <a:bodyPr/>
          <a:lstStyle/>
          <a:p>
            <a:r>
              <a:rPr lang="en-GB" b="1" i="0" dirty="0">
                <a:solidFill>
                  <a:srgbClr val="000000"/>
                </a:solidFill>
                <a:effectLst/>
                <a:latin typeface="Droid Serif"/>
              </a:rPr>
              <a:t>Namespaces</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9FA63A9D-87DF-E051-7589-2E49E3BCB5DE}"/>
              </a:ext>
            </a:extLst>
          </p:cNvPr>
          <p:cNvSpPr>
            <a:spLocks noGrp="1"/>
          </p:cNvSpPr>
          <p:nvPr>
            <p:ph idx="1"/>
          </p:nvPr>
        </p:nvSpPr>
        <p:spPr/>
        <p:txBody>
          <a:bodyPr/>
          <a:lstStyle/>
          <a:p>
            <a:r>
              <a:rPr lang="en-GB" b="0" i="0" dirty="0">
                <a:solidFill>
                  <a:srgbClr val="000000"/>
                </a:solidFill>
                <a:effectLst/>
                <a:latin typeface="Droid Serif"/>
              </a:rPr>
              <a:t>Namespaces allow us to segregate resources</a:t>
            </a:r>
          </a:p>
          <a:p>
            <a:pPr algn="l">
              <a:buFont typeface="Arial" panose="020B0604020202020204" pitchFamily="34" charset="0"/>
              <a:buChar char="•"/>
            </a:pPr>
            <a:r>
              <a:rPr lang="en-GB" b="0" i="0" dirty="0">
                <a:solidFill>
                  <a:srgbClr val="000000"/>
                </a:solidFill>
                <a:effectLst/>
                <a:latin typeface="Droid Serif"/>
              </a:rPr>
              <a:t>List the namespaces on our cluster with one of these commands:</a:t>
            </a:r>
          </a:p>
          <a:p>
            <a:pPr marL="457200" lvl="1" indent="0">
              <a:buNone/>
            </a:pPr>
            <a:r>
              <a:rPr lang="en-GB" b="0" i="0" dirty="0" err="1">
                <a:solidFill>
                  <a:srgbClr val="000000"/>
                </a:solidFill>
                <a:effectLst/>
                <a:latin typeface="Droid Serif"/>
              </a:rPr>
              <a:t>kubectl</a:t>
            </a:r>
            <a:r>
              <a:rPr lang="en-GB" b="0" i="0" dirty="0">
                <a:solidFill>
                  <a:srgbClr val="000000"/>
                </a:solidFill>
                <a:effectLst/>
                <a:latin typeface="Droid Serif"/>
              </a:rPr>
              <a:t> get namespaces</a:t>
            </a:r>
          </a:p>
          <a:p>
            <a:pPr marL="457200" lvl="1" indent="0">
              <a:buNone/>
            </a:pPr>
            <a:r>
              <a:rPr lang="en-GB" b="0" i="0" dirty="0" err="1">
                <a:solidFill>
                  <a:srgbClr val="000000"/>
                </a:solidFill>
                <a:effectLst/>
                <a:latin typeface="Droid Serif"/>
              </a:rPr>
              <a:t>kubectl</a:t>
            </a:r>
            <a:r>
              <a:rPr lang="en-GB" b="0" i="0" dirty="0">
                <a:solidFill>
                  <a:srgbClr val="000000"/>
                </a:solidFill>
                <a:effectLst/>
                <a:latin typeface="Droid Serif"/>
              </a:rPr>
              <a:t> get namespace</a:t>
            </a:r>
          </a:p>
          <a:p>
            <a:pPr marL="457200" lvl="1" indent="0">
              <a:buNone/>
            </a:pPr>
            <a:r>
              <a:rPr lang="en-GB" b="0" i="0" dirty="0" err="1">
                <a:solidFill>
                  <a:srgbClr val="000000"/>
                </a:solidFill>
                <a:effectLst/>
                <a:latin typeface="Droid Serif"/>
              </a:rPr>
              <a:t>kubectl</a:t>
            </a:r>
            <a:r>
              <a:rPr lang="en-GB" b="0" i="0" dirty="0">
                <a:solidFill>
                  <a:srgbClr val="000000"/>
                </a:solidFill>
                <a:effectLst/>
                <a:latin typeface="Droid Serif"/>
              </a:rPr>
              <a:t> get ns</a:t>
            </a:r>
          </a:p>
          <a:p>
            <a:endParaRPr lang="en-US" dirty="0"/>
          </a:p>
        </p:txBody>
      </p:sp>
    </p:spTree>
    <p:extLst>
      <p:ext uri="{BB962C8B-B14F-4D97-AF65-F5344CB8AC3E}">
        <p14:creationId xmlns:p14="http://schemas.microsoft.com/office/powerpoint/2010/main" val="2900759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68DD4-6EEF-B517-E33D-D73B6DC1D6C2}"/>
              </a:ext>
            </a:extLst>
          </p:cNvPr>
          <p:cNvSpPr>
            <a:spLocks noGrp="1"/>
          </p:cNvSpPr>
          <p:nvPr>
            <p:ph type="title"/>
          </p:nvPr>
        </p:nvSpPr>
        <p:spPr/>
        <p:txBody>
          <a:bodyPr/>
          <a:lstStyle/>
          <a:p>
            <a:r>
              <a:rPr lang="en-GB" b="1" i="0" dirty="0">
                <a:solidFill>
                  <a:srgbClr val="000000"/>
                </a:solidFill>
                <a:effectLst/>
                <a:latin typeface="Droid Serif"/>
              </a:rPr>
              <a:t>Accessing namespaces</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2072C595-4E0D-E252-C1AF-09209602074F}"/>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By default, </a:t>
            </a:r>
            <a:r>
              <a:rPr lang="en-GB" b="0" i="0" dirty="0" err="1">
                <a:solidFill>
                  <a:srgbClr val="000000"/>
                </a:solidFill>
                <a:effectLst/>
                <a:latin typeface="Droid Serif"/>
              </a:rPr>
              <a:t>kubectl</a:t>
            </a:r>
            <a:r>
              <a:rPr lang="en-GB" b="0" i="0" dirty="0">
                <a:solidFill>
                  <a:srgbClr val="000000"/>
                </a:solidFill>
                <a:effectLst/>
                <a:latin typeface="Droid Serif"/>
              </a:rPr>
              <a:t> uses the default namespace</a:t>
            </a:r>
          </a:p>
          <a:p>
            <a:pPr algn="l">
              <a:buFont typeface="Arial" panose="020B0604020202020204" pitchFamily="34" charset="0"/>
              <a:buChar char="•"/>
            </a:pPr>
            <a:r>
              <a:rPr lang="en-GB" b="0" i="0" dirty="0">
                <a:solidFill>
                  <a:srgbClr val="000000"/>
                </a:solidFill>
                <a:effectLst/>
                <a:latin typeface="Droid Serif"/>
              </a:rPr>
              <a:t>We can see resources in all namespaces with --all-namespaces</a:t>
            </a:r>
          </a:p>
          <a:p>
            <a:pPr algn="l">
              <a:buFont typeface="Arial" panose="020B0604020202020204" pitchFamily="34" charset="0"/>
              <a:buChar char="•"/>
            </a:pPr>
            <a:r>
              <a:rPr lang="en-GB" b="0" i="0" dirty="0">
                <a:solidFill>
                  <a:srgbClr val="000000"/>
                </a:solidFill>
                <a:effectLst/>
                <a:latin typeface="Droid Serif"/>
              </a:rPr>
              <a:t>List the pods in all namespaces:</a:t>
            </a:r>
          </a:p>
          <a:p>
            <a:pPr marL="457200" lvl="1" indent="0">
              <a:buNone/>
            </a:pPr>
            <a:r>
              <a:rPr lang="en-GB" b="0" i="0" dirty="0" err="1">
                <a:solidFill>
                  <a:srgbClr val="000000"/>
                </a:solidFill>
                <a:effectLst/>
                <a:latin typeface="Droid Serif"/>
              </a:rPr>
              <a:t>kubectl</a:t>
            </a:r>
            <a:r>
              <a:rPr lang="en-GB" b="0" i="0" dirty="0">
                <a:solidFill>
                  <a:srgbClr val="000000"/>
                </a:solidFill>
                <a:effectLst/>
                <a:latin typeface="Droid Serif"/>
              </a:rPr>
              <a:t> get pods --all-namespaces</a:t>
            </a:r>
          </a:p>
          <a:p>
            <a:pPr algn="l">
              <a:buFont typeface="Arial" panose="020B0604020202020204" pitchFamily="34" charset="0"/>
              <a:buChar char="•"/>
            </a:pPr>
            <a:r>
              <a:rPr lang="en-GB" b="0" i="0" dirty="0">
                <a:solidFill>
                  <a:srgbClr val="000000"/>
                </a:solidFill>
                <a:effectLst/>
                <a:latin typeface="Droid Serif"/>
              </a:rPr>
              <a:t>Since Kubernetes 1.14, we can also use -A as a shorter version:</a:t>
            </a:r>
          </a:p>
          <a:p>
            <a:pPr marL="457200" lvl="1" indent="0">
              <a:buNone/>
            </a:pPr>
            <a:r>
              <a:rPr lang="en-GB" b="0" i="0" dirty="0" err="1">
                <a:solidFill>
                  <a:srgbClr val="000000"/>
                </a:solidFill>
                <a:effectLst/>
                <a:latin typeface="Droid Serif"/>
              </a:rPr>
              <a:t>kubectl</a:t>
            </a:r>
            <a:r>
              <a:rPr lang="en-GB" b="0" i="0" dirty="0">
                <a:solidFill>
                  <a:srgbClr val="000000"/>
                </a:solidFill>
                <a:effectLst/>
                <a:latin typeface="Droid Serif"/>
              </a:rPr>
              <a:t> get pods -A</a:t>
            </a:r>
          </a:p>
          <a:p>
            <a:endParaRPr lang="en-US" dirty="0"/>
          </a:p>
        </p:txBody>
      </p:sp>
    </p:spTree>
    <p:extLst>
      <p:ext uri="{BB962C8B-B14F-4D97-AF65-F5344CB8AC3E}">
        <p14:creationId xmlns:p14="http://schemas.microsoft.com/office/powerpoint/2010/main" val="3215068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3B973-A027-1F2F-F2CF-6590898BAE87}"/>
              </a:ext>
            </a:extLst>
          </p:cNvPr>
          <p:cNvSpPr>
            <a:spLocks noGrp="1"/>
          </p:cNvSpPr>
          <p:nvPr>
            <p:ph type="title"/>
          </p:nvPr>
        </p:nvSpPr>
        <p:spPr/>
        <p:txBody>
          <a:bodyPr/>
          <a:lstStyle/>
          <a:p>
            <a:r>
              <a:rPr lang="en-GB" b="1" i="0" dirty="0">
                <a:solidFill>
                  <a:srgbClr val="000000"/>
                </a:solidFill>
                <a:effectLst/>
                <a:latin typeface="Droid Serif"/>
              </a:rPr>
              <a:t>What are all these control plane pods?</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CC9883FD-D22E-F722-49E1-BFE3E90B4852}"/>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GB" b="0" i="0" dirty="0" err="1">
                <a:solidFill>
                  <a:srgbClr val="000000"/>
                </a:solidFill>
                <a:effectLst/>
                <a:latin typeface="Droid Serif"/>
              </a:rPr>
              <a:t>etcd</a:t>
            </a:r>
            <a:r>
              <a:rPr lang="en-GB" b="0" i="0" dirty="0">
                <a:solidFill>
                  <a:srgbClr val="000000"/>
                </a:solidFill>
                <a:effectLst/>
                <a:latin typeface="Droid Serif"/>
              </a:rPr>
              <a:t> is our </a:t>
            </a:r>
            <a:r>
              <a:rPr lang="en-GB" b="0" i="0" dirty="0" err="1">
                <a:solidFill>
                  <a:srgbClr val="000000"/>
                </a:solidFill>
                <a:effectLst/>
                <a:latin typeface="Droid Serif"/>
              </a:rPr>
              <a:t>etcd</a:t>
            </a:r>
            <a:r>
              <a:rPr lang="en-GB" b="0" i="0" dirty="0">
                <a:solidFill>
                  <a:srgbClr val="000000"/>
                </a:solidFill>
                <a:effectLst/>
                <a:latin typeface="Droid Serif"/>
              </a:rPr>
              <a:t> server</a:t>
            </a:r>
          </a:p>
          <a:p>
            <a:pPr algn="l">
              <a:buFont typeface="Arial" panose="020B0604020202020204" pitchFamily="34" charset="0"/>
              <a:buChar char="•"/>
            </a:pPr>
            <a:r>
              <a:rPr lang="en-GB" b="0" i="0" dirty="0" err="1">
                <a:solidFill>
                  <a:srgbClr val="000000"/>
                </a:solidFill>
                <a:effectLst/>
                <a:latin typeface="Droid Serif"/>
              </a:rPr>
              <a:t>kube-apiserver</a:t>
            </a:r>
            <a:r>
              <a:rPr lang="en-GB" b="0" i="0" dirty="0">
                <a:solidFill>
                  <a:srgbClr val="000000"/>
                </a:solidFill>
                <a:effectLst/>
                <a:latin typeface="Droid Serif"/>
              </a:rPr>
              <a:t> is the API server</a:t>
            </a:r>
          </a:p>
          <a:p>
            <a:pPr algn="l">
              <a:buFont typeface="Arial" panose="020B0604020202020204" pitchFamily="34" charset="0"/>
              <a:buChar char="•"/>
            </a:pPr>
            <a:r>
              <a:rPr lang="en-GB" b="0" i="0" dirty="0" err="1">
                <a:solidFill>
                  <a:srgbClr val="000000"/>
                </a:solidFill>
                <a:effectLst/>
                <a:latin typeface="Droid Serif"/>
              </a:rPr>
              <a:t>kube</a:t>
            </a:r>
            <a:r>
              <a:rPr lang="en-GB" b="0" i="0" dirty="0">
                <a:solidFill>
                  <a:srgbClr val="000000"/>
                </a:solidFill>
                <a:effectLst/>
                <a:latin typeface="Droid Serif"/>
              </a:rPr>
              <a:t>-controller-manager and </a:t>
            </a:r>
            <a:r>
              <a:rPr lang="en-GB" b="0" i="0" dirty="0" err="1">
                <a:solidFill>
                  <a:srgbClr val="000000"/>
                </a:solidFill>
                <a:effectLst/>
                <a:latin typeface="Droid Serif"/>
              </a:rPr>
              <a:t>kube</a:t>
            </a:r>
            <a:r>
              <a:rPr lang="en-GB" b="0" i="0" dirty="0">
                <a:solidFill>
                  <a:srgbClr val="000000"/>
                </a:solidFill>
                <a:effectLst/>
                <a:latin typeface="Droid Serif"/>
              </a:rPr>
              <a:t>-scheduler are other control plane components</a:t>
            </a:r>
          </a:p>
          <a:p>
            <a:pPr algn="l">
              <a:buFont typeface="Arial" panose="020B0604020202020204" pitchFamily="34" charset="0"/>
              <a:buChar char="•"/>
            </a:pPr>
            <a:r>
              <a:rPr lang="en-GB" b="0" i="0" dirty="0" err="1">
                <a:solidFill>
                  <a:srgbClr val="000000"/>
                </a:solidFill>
                <a:effectLst/>
                <a:latin typeface="Droid Serif"/>
              </a:rPr>
              <a:t>coredns</a:t>
            </a:r>
            <a:r>
              <a:rPr lang="en-GB" b="0" i="0" dirty="0">
                <a:solidFill>
                  <a:srgbClr val="000000"/>
                </a:solidFill>
                <a:effectLst/>
                <a:latin typeface="Droid Serif"/>
              </a:rPr>
              <a:t> provides DNS-based service discovery (</a:t>
            </a:r>
            <a:r>
              <a:rPr lang="en-GB" b="0" i="0" u="none" strike="noStrike" dirty="0">
                <a:solidFill>
                  <a:srgbClr val="0000FF"/>
                </a:solidFill>
                <a:effectLst/>
                <a:latin typeface="Droid Serif"/>
                <a:hlinkClick r:id="rId2"/>
              </a:rPr>
              <a:t>replacing kube-dns as of 1.11</a:t>
            </a:r>
            <a:r>
              <a:rPr lang="en-GB" b="0" i="0" dirty="0">
                <a:solidFill>
                  <a:srgbClr val="000000"/>
                </a:solidFill>
                <a:effectLst/>
                <a:latin typeface="Droid Serif"/>
              </a:rPr>
              <a:t>)</a:t>
            </a:r>
          </a:p>
          <a:p>
            <a:pPr algn="l">
              <a:buFont typeface="Arial" panose="020B0604020202020204" pitchFamily="34" charset="0"/>
              <a:buChar char="•"/>
            </a:pPr>
            <a:r>
              <a:rPr lang="en-GB" b="0" i="0" dirty="0" err="1">
                <a:solidFill>
                  <a:srgbClr val="000000"/>
                </a:solidFill>
                <a:effectLst/>
                <a:latin typeface="Droid Serif"/>
              </a:rPr>
              <a:t>kube</a:t>
            </a:r>
            <a:r>
              <a:rPr lang="en-GB" b="0" i="0" dirty="0">
                <a:solidFill>
                  <a:srgbClr val="000000"/>
                </a:solidFill>
                <a:effectLst/>
                <a:latin typeface="Droid Serif"/>
              </a:rPr>
              <a:t>-proxy is the (per-node) component managing port mappings and such</a:t>
            </a:r>
          </a:p>
          <a:p>
            <a:pPr algn="l">
              <a:buFont typeface="Arial" panose="020B0604020202020204" pitchFamily="34" charset="0"/>
              <a:buChar char="•"/>
            </a:pPr>
            <a:r>
              <a:rPr lang="en-GB" b="0" i="0" dirty="0">
                <a:solidFill>
                  <a:srgbClr val="000000"/>
                </a:solidFill>
                <a:effectLst/>
                <a:latin typeface="Droid Serif"/>
              </a:rPr>
              <a:t>weave is the (per-node) component managing the network overlay</a:t>
            </a:r>
          </a:p>
          <a:p>
            <a:pPr algn="l">
              <a:buFont typeface="Arial" panose="020B0604020202020204" pitchFamily="34" charset="0"/>
              <a:buChar char="•"/>
            </a:pPr>
            <a:r>
              <a:rPr lang="en-GB" b="0" i="0" dirty="0">
                <a:solidFill>
                  <a:srgbClr val="000000"/>
                </a:solidFill>
                <a:effectLst/>
                <a:latin typeface="Droid Serif"/>
              </a:rPr>
              <a:t>the READY column indicates the number of containers in each pod</a:t>
            </a:r>
          </a:p>
          <a:p>
            <a:pPr marL="457200" lvl="1" indent="0">
              <a:buNone/>
            </a:pPr>
            <a:r>
              <a:rPr lang="en-GB" b="0" i="0" dirty="0">
                <a:solidFill>
                  <a:srgbClr val="000000"/>
                </a:solidFill>
                <a:effectLst/>
                <a:latin typeface="Droid Serif"/>
              </a:rPr>
              <a:t>(1 for most pods, but weave has 2, for instance)</a:t>
            </a:r>
          </a:p>
          <a:p>
            <a:endParaRPr lang="en-US" dirty="0"/>
          </a:p>
        </p:txBody>
      </p:sp>
    </p:spTree>
    <p:extLst>
      <p:ext uri="{BB962C8B-B14F-4D97-AF65-F5344CB8AC3E}">
        <p14:creationId xmlns:p14="http://schemas.microsoft.com/office/powerpoint/2010/main" val="4018903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05603-61D0-0EDA-D22C-C2C457D98A3B}"/>
              </a:ext>
            </a:extLst>
          </p:cNvPr>
          <p:cNvSpPr>
            <a:spLocks noGrp="1"/>
          </p:cNvSpPr>
          <p:nvPr>
            <p:ph type="title"/>
          </p:nvPr>
        </p:nvSpPr>
        <p:spPr/>
        <p:txBody>
          <a:bodyPr/>
          <a:lstStyle/>
          <a:p>
            <a:r>
              <a:rPr lang="en-GB" b="1" i="0" dirty="0">
                <a:solidFill>
                  <a:srgbClr val="000000"/>
                </a:solidFill>
                <a:effectLst/>
                <a:latin typeface="Droid Serif"/>
              </a:rPr>
              <a:t>Viewing another namespace</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64FD737E-07AA-A0AD-E740-5A89485A74EC}"/>
              </a:ext>
            </a:extLst>
          </p:cNvPr>
          <p:cNvSpPr>
            <a:spLocks noGrp="1"/>
          </p:cNvSpPr>
          <p:nvPr>
            <p:ph idx="1"/>
          </p:nvPr>
        </p:nvSpPr>
        <p:spPr/>
        <p:txBody>
          <a:bodyPr/>
          <a:lstStyle/>
          <a:p>
            <a:r>
              <a:rPr lang="en-GB" b="0" i="0" dirty="0">
                <a:solidFill>
                  <a:srgbClr val="000000"/>
                </a:solidFill>
                <a:effectLst/>
                <a:latin typeface="Droid Serif"/>
              </a:rPr>
              <a:t>We can also look at a different namespace (other than default)</a:t>
            </a:r>
          </a:p>
          <a:p>
            <a:pPr algn="l">
              <a:buFont typeface="Arial" panose="020B0604020202020204" pitchFamily="34" charset="0"/>
              <a:buChar char="•"/>
            </a:pPr>
            <a:r>
              <a:rPr lang="en-GB" b="0" i="0" dirty="0">
                <a:solidFill>
                  <a:srgbClr val="000000"/>
                </a:solidFill>
                <a:effectLst/>
                <a:latin typeface="Droid Serif"/>
              </a:rPr>
              <a:t>List only the pods in the </a:t>
            </a:r>
            <a:r>
              <a:rPr lang="en-GB" b="0" i="0" dirty="0" err="1">
                <a:solidFill>
                  <a:srgbClr val="000000"/>
                </a:solidFill>
                <a:effectLst/>
                <a:latin typeface="Droid Serif"/>
              </a:rPr>
              <a:t>kube</a:t>
            </a:r>
            <a:r>
              <a:rPr lang="en-GB" b="0" i="0" dirty="0">
                <a:solidFill>
                  <a:srgbClr val="000000"/>
                </a:solidFill>
                <a:effectLst/>
                <a:latin typeface="Droid Serif"/>
              </a:rPr>
              <a:t>-system namespace:</a:t>
            </a:r>
          </a:p>
          <a:p>
            <a:pPr marL="457200" lvl="1" indent="0">
              <a:buNone/>
            </a:pPr>
            <a:r>
              <a:rPr lang="en-GB" b="0" i="0" dirty="0" err="1">
                <a:solidFill>
                  <a:srgbClr val="000000"/>
                </a:solidFill>
                <a:effectLst/>
                <a:latin typeface="Droid Serif"/>
              </a:rPr>
              <a:t>kubectl</a:t>
            </a:r>
            <a:r>
              <a:rPr lang="en-GB" b="0" i="0" dirty="0">
                <a:solidFill>
                  <a:srgbClr val="000000"/>
                </a:solidFill>
                <a:effectLst/>
                <a:latin typeface="Droid Serif"/>
              </a:rPr>
              <a:t> get pods --namespace=</a:t>
            </a:r>
            <a:r>
              <a:rPr lang="en-GB" b="0" i="0" dirty="0" err="1">
                <a:solidFill>
                  <a:srgbClr val="000000"/>
                </a:solidFill>
                <a:effectLst/>
                <a:latin typeface="Droid Serif"/>
              </a:rPr>
              <a:t>kube</a:t>
            </a:r>
            <a:r>
              <a:rPr lang="en-GB" b="0" i="0" dirty="0">
                <a:solidFill>
                  <a:srgbClr val="000000"/>
                </a:solidFill>
                <a:effectLst/>
                <a:latin typeface="Droid Serif"/>
              </a:rPr>
              <a:t>-system</a:t>
            </a:r>
          </a:p>
          <a:p>
            <a:pPr marL="457200" lvl="1" indent="0">
              <a:buNone/>
            </a:pPr>
            <a:r>
              <a:rPr lang="en-GB" b="0" i="0" dirty="0" err="1">
                <a:solidFill>
                  <a:srgbClr val="000000"/>
                </a:solidFill>
                <a:effectLst/>
                <a:latin typeface="Droid Serif"/>
              </a:rPr>
              <a:t>kubectl</a:t>
            </a:r>
            <a:r>
              <a:rPr lang="en-GB" b="0" i="0" dirty="0">
                <a:solidFill>
                  <a:srgbClr val="000000"/>
                </a:solidFill>
                <a:effectLst/>
                <a:latin typeface="Droid Serif"/>
              </a:rPr>
              <a:t> get pods -n </a:t>
            </a:r>
            <a:r>
              <a:rPr lang="en-GB" b="0" i="0" dirty="0" err="1">
                <a:solidFill>
                  <a:srgbClr val="000000"/>
                </a:solidFill>
                <a:effectLst/>
                <a:latin typeface="Droid Serif"/>
              </a:rPr>
              <a:t>kube</a:t>
            </a:r>
            <a:r>
              <a:rPr lang="en-GB" b="0" i="0" dirty="0">
                <a:solidFill>
                  <a:srgbClr val="000000"/>
                </a:solidFill>
                <a:effectLst/>
                <a:latin typeface="Droid Serif"/>
              </a:rPr>
              <a:t>-system</a:t>
            </a:r>
          </a:p>
          <a:p>
            <a:endParaRPr lang="en-US" dirty="0"/>
          </a:p>
        </p:txBody>
      </p:sp>
    </p:spTree>
    <p:extLst>
      <p:ext uri="{BB962C8B-B14F-4D97-AF65-F5344CB8AC3E}">
        <p14:creationId xmlns:p14="http://schemas.microsoft.com/office/powerpoint/2010/main" val="323750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8A2FB-2B23-033C-52F3-B6854F05724A}"/>
              </a:ext>
            </a:extLst>
          </p:cNvPr>
          <p:cNvSpPr>
            <a:spLocks noGrp="1"/>
          </p:cNvSpPr>
          <p:nvPr>
            <p:ph type="title"/>
          </p:nvPr>
        </p:nvSpPr>
        <p:spPr/>
        <p:txBody>
          <a:bodyPr/>
          <a:lstStyle/>
          <a:p>
            <a:r>
              <a:rPr lang="en-GB" b="1" i="0" dirty="0">
                <a:solidFill>
                  <a:srgbClr val="000000"/>
                </a:solidFill>
                <a:effectLst/>
                <a:latin typeface="Droid Serif"/>
              </a:rPr>
              <a:t>Namespaces and other </a:t>
            </a:r>
            <a:r>
              <a:rPr lang="en-GB" b="1" i="0" dirty="0" err="1">
                <a:solidFill>
                  <a:srgbClr val="000000"/>
                </a:solidFill>
                <a:effectLst/>
                <a:latin typeface="Droid Serif"/>
              </a:rPr>
              <a:t>kubectl</a:t>
            </a:r>
            <a:r>
              <a:rPr lang="en-GB" b="1" i="0" dirty="0">
                <a:solidFill>
                  <a:srgbClr val="000000"/>
                </a:solidFill>
                <a:effectLst/>
                <a:latin typeface="Droid Serif"/>
              </a:rPr>
              <a:t> commands</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A5BC9FC5-0C03-790C-071B-21AE5C584F0B}"/>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We can use -n/--namespace with almost every </a:t>
            </a:r>
            <a:r>
              <a:rPr lang="en-GB" b="0" i="0" dirty="0" err="1">
                <a:solidFill>
                  <a:srgbClr val="000000"/>
                </a:solidFill>
                <a:effectLst/>
                <a:latin typeface="Droid Serif"/>
              </a:rPr>
              <a:t>kubectl</a:t>
            </a:r>
            <a:r>
              <a:rPr lang="en-GB" b="0" i="0" dirty="0">
                <a:solidFill>
                  <a:srgbClr val="000000"/>
                </a:solidFill>
                <a:effectLst/>
                <a:latin typeface="Droid Serif"/>
              </a:rPr>
              <a:t> command</a:t>
            </a:r>
          </a:p>
          <a:p>
            <a:pPr algn="l">
              <a:buFont typeface="Arial" panose="020B0604020202020204" pitchFamily="34" charset="0"/>
              <a:buChar char="•"/>
            </a:pPr>
            <a:r>
              <a:rPr lang="en-GB" b="0" i="0" dirty="0">
                <a:solidFill>
                  <a:srgbClr val="000000"/>
                </a:solidFill>
                <a:effectLst/>
                <a:latin typeface="Droid Serif"/>
              </a:rPr>
              <a:t>Example:</a:t>
            </a:r>
          </a:p>
          <a:p>
            <a:pPr marL="742950" lvl="1" indent="-285750" algn="l">
              <a:buFont typeface="Arial" panose="020B0604020202020204" pitchFamily="34" charset="0"/>
              <a:buChar char="•"/>
            </a:pPr>
            <a:r>
              <a:rPr lang="en-GB" b="0" i="0" dirty="0" err="1">
                <a:solidFill>
                  <a:srgbClr val="000000"/>
                </a:solidFill>
                <a:effectLst/>
                <a:latin typeface="Droid Serif"/>
              </a:rPr>
              <a:t>kubectl</a:t>
            </a:r>
            <a:r>
              <a:rPr lang="en-GB" b="0" i="0" dirty="0">
                <a:solidFill>
                  <a:srgbClr val="000000"/>
                </a:solidFill>
                <a:effectLst/>
                <a:latin typeface="Droid Serif"/>
              </a:rPr>
              <a:t> create --namespace=X to create something in namespace X</a:t>
            </a:r>
          </a:p>
          <a:p>
            <a:pPr algn="l">
              <a:buFont typeface="Arial" panose="020B0604020202020204" pitchFamily="34" charset="0"/>
              <a:buChar char="•"/>
            </a:pPr>
            <a:r>
              <a:rPr lang="en-GB" b="0" i="0" dirty="0">
                <a:solidFill>
                  <a:srgbClr val="000000"/>
                </a:solidFill>
                <a:effectLst/>
                <a:latin typeface="Droid Serif"/>
              </a:rPr>
              <a:t>We can use -A/--all-namespaces with most commands that manipulate multiple objects</a:t>
            </a:r>
          </a:p>
          <a:p>
            <a:pPr algn="l">
              <a:buFont typeface="Arial" panose="020B0604020202020204" pitchFamily="34" charset="0"/>
              <a:buChar char="•"/>
            </a:pPr>
            <a:r>
              <a:rPr lang="en-GB" b="0" i="0" dirty="0">
                <a:solidFill>
                  <a:srgbClr val="000000"/>
                </a:solidFill>
                <a:effectLst/>
                <a:latin typeface="Droid Serif"/>
              </a:rPr>
              <a:t>Examples:</a:t>
            </a:r>
          </a:p>
          <a:p>
            <a:pPr marL="742950" lvl="1" indent="-285750" algn="l">
              <a:buFont typeface="Arial" panose="020B0604020202020204" pitchFamily="34" charset="0"/>
              <a:buChar char="•"/>
            </a:pPr>
            <a:r>
              <a:rPr lang="en-GB" b="0" i="0" dirty="0" err="1">
                <a:solidFill>
                  <a:srgbClr val="000000"/>
                </a:solidFill>
                <a:effectLst/>
                <a:latin typeface="Droid Serif"/>
              </a:rPr>
              <a:t>kubectl</a:t>
            </a:r>
            <a:r>
              <a:rPr lang="en-GB" b="0" i="0" dirty="0">
                <a:solidFill>
                  <a:srgbClr val="000000"/>
                </a:solidFill>
                <a:effectLst/>
                <a:latin typeface="Droid Serif"/>
              </a:rPr>
              <a:t> delete can delete resources across multiple namespaces</a:t>
            </a:r>
          </a:p>
          <a:p>
            <a:pPr marL="742950" lvl="1" indent="-285750" algn="l">
              <a:buFont typeface="Arial" panose="020B0604020202020204" pitchFamily="34" charset="0"/>
              <a:buChar char="•"/>
            </a:pPr>
            <a:r>
              <a:rPr lang="en-GB" b="0" i="0" dirty="0" err="1">
                <a:solidFill>
                  <a:srgbClr val="000000"/>
                </a:solidFill>
                <a:effectLst/>
                <a:latin typeface="Droid Serif"/>
              </a:rPr>
              <a:t>kubectl</a:t>
            </a:r>
            <a:r>
              <a:rPr lang="en-GB" b="0" i="0" dirty="0">
                <a:solidFill>
                  <a:srgbClr val="000000"/>
                </a:solidFill>
                <a:effectLst/>
                <a:latin typeface="Droid Serif"/>
              </a:rPr>
              <a:t> label can add/remove/update labels across multiple namespaces</a:t>
            </a:r>
          </a:p>
          <a:p>
            <a:endParaRPr lang="en-US" dirty="0"/>
          </a:p>
        </p:txBody>
      </p:sp>
    </p:spTree>
    <p:extLst>
      <p:ext uri="{BB962C8B-B14F-4D97-AF65-F5344CB8AC3E}">
        <p14:creationId xmlns:p14="http://schemas.microsoft.com/office/powerpoint/2010/main" val="2078900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B8C01-C7F3-E829-A534-ABCBEE0BE3ED}"/>
              </a:ext>
            </a:extLst>
          </p:cNvPr>
          <p:cNvSpPr>
            <a:spLocks noGrp="1"/>
          </p:cNvSpPr>
          <p:nvPr>
            <p:ph type="title"/>
          </p:nvPr>
        </p:nvSpPr>
        <p:spPr/>
        <p:txBody>
          <a:bodyPr/>
          <a:lstStyle/>
          <a:p>
            <a:r>
              <a:rPr lang="en-GB" b="1" i="0" dirty="0">
                <a:solidFill>
                  <a:srgbClr val="000000"/>
                </a:solidFill>
                <a:effectLst/>
                <a:latin typeface="Droid Serif"/>
              </a:rPr>
              <a:t>What about </a:t>
            </a:r>
            <a:r>
              <a:rPr lang="en-GB" b="1" i="0" dirty="0" err="1">
                <a:solidFill>
                  <a:srgbClr val="000000"/>
                </a:solidFill>
                <a:effectLst/>
                <a:latin typeface="Droid Serif"/>
              </a:rPr>
              <a:t>kube</a:t>
            </a:r>
            <a:r>
              <a:rPr lang="en-GB" b="1" i="0" dirty="0">
                <a:solidFill>
                  <a:srgbClr val="000000"/>
                </a:solidFill>
                <a:effectLst/>
                <a:latin typeface="Droid Serif"/>
              </a:rPr>
              <a:t>-public?</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58C23056-CB1E-2074-F14C-024036E8F89A}"/>
              </a:ext>
            </a:extLst>
          </p:cNvPr>
          <p:cNvSpPr>
            <a:spLocks noGrp="1"/>
          </p:cNvSpPr>
          <p:nvPr>
            <p:ph idx="1"/>
          </p:nvPr>
        </p:nvSpPr>
        <p:spPr/>
        <p:txBody>
          <a:bodyPr/>
          <a:lstStyle/>
          <a:p>
            <a:r>
              <a:rPr lang="en-GB" b="0" i="0" dirty="0">
                <a:solidFill>
                  <a:srgbClr val="000000"/>
                </a:solidFill>
                <a:effectLst/>
                <a:latin typeface="Droid Serif"/>
              </a:rPr>
              <a:t>List the pods in the </a:t>
            </a:r>
            <a:r>
              <a:rPr lang="en-GB" b="0" i="0" dirty="0" err="1">
                <a:solidFill>
                  <a:srgbClr val="000000"/>
                </a:solidFill>
                <a:effectLst/>
                <a:latin typeface="Droid Serif"/>
              </a:rPr>
              <a:t>kube</a:t>
            </a:r>
            <a:r>
              <a:rPr lang="en-GB" b="0" i="0" dirty="0">
                <a:solidFill>
                  <a:srgbClr val="000000"/>
                </a:solidFill>
                <a:effectLst/>
                <a:latin typeface="Droid Serif"/>
              </a:rPr>
              <a:t>-public namespace:</a:t>
            </a:r>
          </a:p>
          <a:p>
            <a:pPr marL="457200" lvl="1" indent="0">
              <a:buNone/>
            </a:pPr>
            <a:r>
              <a:rPr lang="en-GB" b="0" i="0" dirty="0" err="1">
                <a:solidFill>
                  <a:srgbClr val="000000"/>
                </a:solidFill>
                <a:effectLst/>
                <a:latin typeface="Droid Serif"/>
              </a:rPr>
              <a:t>kubectl</a:t>
            </a:r>
            <a:r>
              <a:rPr lang="en-GB" b="0" i="0" dirty="0">
                <a:solidFill>
                  <a:srgbClr val="000000"/>
                </a:solidFill>
                <a:effectLst/>
                <a:latin typeface="Droid Serif"/>
              </a:rPr>
              <a:t> -n </a:t>
            </a:r>
            <a:r>
              <a:rPr lang="en-GB" b="0" i="0" dirty="0" err="1">
                <a:solidFill>
                  <a:srgbClr val="000000"/>
                </a:solidFill>
                <a:effectLst/>
                <a:latin typeface="Droid Serif"/>
              </a:rPr>
              <a:t>kube</a:t>
            </a:r>
            <a:r>
              <a:rPr lang="en-GB" b="0" i="0" dirty="0">
                <a:solidFill>
                  <a:srgbClr val="000000"/>
                </a:solidFill>
                <a:effectLst/>
                <a:latin typeface="Droid Serif"/>
              </a:rPr>
              <a:t>-public get pods</a:t>
            </a:r>
          </a:p>
          <a:p>
            <a:pPr marL="0" indent="0" algn="l">
              <a:buNone/>
            </a:pPr>
            <a:r>
              <a:rPr lang="en-GB" b="0" i="0" dirty="0">
                <a:solidFill>
                  <a:srgbClr val="000000"/>
                </a:solidFill>
                <a:effectLst/>
                <a:latin typeface="Droid Serif"/>
              </a:rPr>
              <a:t>Nothing!</a:t>
            </a:r>
          </a:p>
          <a:p>
            <a:pPr marL="0" indent="0" algn="l">
              <a:buNone/>
            </a:pPr>
            <a:r>
              <a:rPr lang="en-GB" b="0" i="0" dirty="0" err="1">
                <a:solidFill>
                  <a:srgbClr val="000000"/>
                </a:solidFill>
                <a:effectLst/>
                <a:latin typeface="Droid Serif"/>
              </a:rPr>
              <a:t>kube</a:t>
            </a:r>
            <a:r>
              <a:rPr lang="en-GB" b="0" i="0" dirty="0">
                <a:solidFill>
                  <a:srgbClr val="000000"/>
                </a:solidFill>
                <a:effectLst/>
                <a:latin typeface="Droid Serif"/>
              </a:rPr>
              <a:t>-public is created by </a:t>
            </a:r>
            <a:r>
              <a:rPr lang="en-GB" b="0" i="0" dirty="0" err="1">
                <a:solidFill>
                  <a:srgbClr val="000000"/>
                </a:solidFill>
                <a:effectLst/>
                <a:latin typeface="Droid Serif"/>
              </a:rPr>
              <a:t>kubeadm</a:t>
            </a:r>
            <a:r>
              <a:rPr lang="en-GB" b="0" i="0" dirty="0">
                <a:solidFill>
                  <a:srgbClr val="000000"/>
                </a:solidFill>
                <a:effectLst/>
                <a:latin typeface="Droid Serif"/>
              </a:rPr>
              <a:t> &amp; </a:t>
            </a:r>
            <a:r>
              <a:rPr lang="en-GB" b="0" i="0" u="none" strike="noStrike" dirty="0">
                <a:solidFill>
                  <a:srgbClr val="0000FF"/>
                </a:solidFill>
                <a:effectLst/>
                <a:latin typeface="Droid Serif"/>
                <a:hlinkClick r:id="rId2"/>
              </a:rPr>
              <a:t>used for security bootstrapping</a:t>
            </a:r>
            <a:r>
              <a:rPr lang="en-GB" b="0" i="0" dirty="0">
                <a:solidFill>
                  <a:srgbClr val="000000"/>
                </a:solidFill>
                <a:effectLst/>
                <a:latin typeface="Droid Serif"/>
              </a:rPr>
              <a:t>.</a:t>
            </a:r>
          </a:p>
          <a:p>
            <a:endParaRPr lang="en-US" dirty="0"/>
          </a:p>
        </p:txBody>
      </p:sp>
    </p:spTree>
    <p:extLst>
      <p:ext uri="{BB962C8B-B14F-4D97-AF65-F5344CB8AC3E}">
        <p14:creationId xmlns:p14="http://schemas.microsoft.com/office/powerpoint/2010/main" val="4138241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284BD-7094-6E75-0838-3C9EFEC0FF1B}"/>
              </a:ext>
            </a:extLst>
          </p:cNvPr>
          <p:cNvSpPr>
            <a:spLocks noGrp="1"/>
          </p:cNvSpPr>
          <p:nvPr>
            <p:ph type="title"/>
          </p:nvPr>
        </p:nvSpPr>
        <p:spPr/>
        <p:txBody>
          <a:bodyPr/>
          <a:lstStyle/>
          <a:p>
            <a:r>
              <a:rPr lang="en-GB" b="1" i="0" dirty="0">
                <a:solidFill>
                  <a:srgbClr val="000000"/>
                </a:solidFill>
                <a:effectLst/>
                <a:latin typeface="Droid Serif"/>
              </a:rPr>
              <a:t>What can we do with Kubernetes?</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C8CF498F-79FE-1713-4F98-F25D1CD5D22C}"/>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Let's imagine that we have a 3-tier e-commerce app:</a:t>
            </a:r>
          </a:p>
          <a:p>
            <a:pPr marL="742950" lvl="1" indent="-285750" algn="l">
              <a:buFont typeface="Arial" panose="020B0604020202020204" pitchFamily="34" charset="0"/>
              <a:buChar char="•"/>
            </a:pPr>
            <a:r>
              <a:rPr lang="en-GB" b="0" i="0" dirty="0">
                <a:solidFill>
                  <a:srgbClr val="000000"/>
                </a:solidFill>
                <a:effectLst/>
                <a:latin typeface="Droid Serif"/>
              </a:rPr>
              <a:t>web frontend</a:t>
            </a:r>
          </a:p>
          <a:p>
            <a:pPr marL="742950" lvl="1" indent="-285750" algn="l">
              <a:buFont typeface="Arial" panose="020B0604020202020204" pitchFamily="34" charset="0"/>
              <a:buChar char="•"/>
            </a:pPr>
            <a:r>
              <a:rPr lang="en-GB" b="0" i="0" dirty="0">
                <a:solidFill>
                  <a:srgbClr val="000000"/>
                </a:solidFill>
                <a:effectLst/>
                <a:latin typeface="Droid Serif"/>
              </a:rPr>
              <a:t>API backend</a:t>
            </a:r>
          </a:p>
          <a:p>
            <a:pPr marL="742950" lvl="1" indent="-285750" algn="l">
              <a:buFont typeface="Arial" panose="020B0604020202020204" pitchFamily="34" charset="0"/>
              <a:buChar char="•"/>
            </a:pPr>
            <a:r>
              <a:rPr lang="en-GB" b="0" i="0" dirty="0">
                <a:solidFill>
                  <a:srgbClr val="000000"/>
                </a:solidFill>
                <a:effectLst/>
                <a:latin typeface="Droid Serif"/>
              </a:rPr>
              <a:t>database (that we will keep out of Kubernetes for now)</a:t>
            </a:r>
          </a:p>
          <a:p>
            <a:pPr algn="l">
              <a:buFont typeface="Arial" panose="020B0604020202020204" pitchFamily="34" charset="0"/>
              <a:buChar char="•"/>
            </a:pPr>
            <a:r>
              <a:rPr lang="en-GB" b="0" i="0" dirty="0">
                <a:solidFill>
                  <a:srgbClr val="000000"/>
                </a:solidFill>
                <a:effectLst/>
                <a:latin typeface="Droid Serif"/>
              </a:rPr>
              <a:t>We have built images for our frontend and backend components</a:t>
            </a:r>
          </a:p>
          <a:p>
            <a:pPr algn="l">
              <a:buFont typeface="Arial" panose="020B0604020202020204" pitchFamily="34" charset="0"/>
              <a:buChar char="•"/>
            </a:pPr>
            <a:r>
              <a:rPr lang="en-GB" b="0" i="0" dirty="0">
                <a:solidFill>
                  <a:srgbClr val="000000"/>
                </a:solidFill>
                <a:effectLst/>
                <a:latin typeface="Droid Serif"/>
              </a:rPr>
              <a:t>(e.g. with </a:t>
            </a:r>
            <a:r>
              <a:rPr lang="en-GB" b="0" i="0" dirty="0" err="1">
                <a:solidFill>
                  <a:srgbClr val="000000"/>
                </a:solidFill>
                <a:effectLst/>
                <a:latin typeface="Droid Serif"/>
              </a:rPr>
              <a:t>Dockerfiles</a:t>
            </a:r>
            <a:r>
              <a:rPr lang="en-GB" b="0" i="0" dirty="0">
                <a:solidFill>
                  <a:srgbClr val="000000"/>
                </a:solidFill>
                <a:effectLst/>
                <a:latin typeface="Droid Serif"/>
              </a:rPr>
              <a:t> and docker build)</a:t>
            </a:r>
          </a:p>
          <a:p>
            <a:pPr algn="l">
              <a:buFont typeface="Arial" panose="020B0604020202020204" pitchFamily="34" charset="0"/>
              <a:buChar char="•"/>
            </a:pPr>
            <a:r>
              <a:rPr lang="en-GB" b="0" i="0" dirty="0">
                <a:solidFill>
                  <a:srgbClr val="000000"/>
                </a:solidFill>
                <a:effectLst/>
                <a:latin typeface="Droid Serif"/>
              </a:rPr>
              <a:t>We are running them successfully with a local environment</a:t>
            </a:r>
          </a:p>
          <a:p>
            <a:pPr algn="l">
              <a:buFont typeface="Arial" panose="020B0604020202020204" pitchFamily="34" charset="0"/>
              <a:buChar char="•"/>
            </a:pPr>
            <a:r>
              <a:rPr lang="en-GB" b="0" i="0" dirty="0">
                <a:solidFill>
                  <a:srgbClr val="000000"/>
                </a:solidFill>
                <a:effectLst/>
                <a:latin typeface="Droid Serif"/>
              </a:rPr>
              <a:t>(e.g. with Docker Compose)</a:t>
            </a:r>
          </a:p>
          <a:p>
            <a:pPr algn="l">
              <a:buFont typeface="Arial" panose="020B0604020202020204" pitchFamily="34" charset="0"/>
              <a:buChar char="•"/>
            </a:pPr>
            <a:r>
              <a:rPr lang="en-GB" b="0" i="0" dirty="0">
                <a:solidFill>
                  <a:srgbClr val="000000"/>
                </a:solidFill>
                <a:effectLst/>
                <a:latin typeface="Droid Serif"/>
              </a:rPr>
              <a:t>Let's see how we would deploy our app on Kubernetes!</a:t>
            </a:r>
          </a:p>
          <a:p>
            <a:endParaRPr lang="en-US" dirty="0"/>
          </a:p>
        </p:txBody>
      </p:sp>
    </p:spTree>
    <p:extLst>
      <p:ext uri="{BB962C8B-B14F-4D97-AF65-F5344CB8AC3E}">
        <p14:creationId xmlns:p14="http://schemas.microsoft.com/office/powerpoint/2010/main" val="32600939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D180B-E406-4816-C074-26C47F203663}"/>
              </a:ext>
            </a:extLst>
          </p:cNvPr>
          <p:cNvSpPr>
            <a:spLocks noGrp="1"/>
          </p:cNvSpPr>
          <p:nvPr>
            <p:ph type="title"/>
          </p:nvPr>
        </p:nvSpPr>
        <p:spPr/>
        <p:txBody>
          <a:bodyPr/>
          <a:lstStyle/>
          <a:p>
            <a:r>
              <a:rPr lang="en-GB" b="1" i="0" dirty="0">
                <a:solidFill>
                  <a:srgbClr val="000000"/>
                </a:solidFill>
                <a:effectLst/>
                <a:latin typeface="Droid Serif"/>
              </a:rPr>
              <a:t>Accessing cluster-info</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8187BDD2-44AF-CAE4-F9E4-3D3845AA7F9F}"/>
              </a:ext>
            </a:extLst>
          </p:cNvPr>
          <p:cNvSpPr>
            <a:spLocks noGrp="1"/>
          </p:cNvSpPr>
          <p:nvPr>
            <p:ph idx="1"/>
          </p:nvPr>
        </p:nvSpPr>
        <p:spPr>
          <a:xfrm>
            <a:off x="838199" y="1825625"/>
            <a:ext cx="10951723" cy="4351338"/>
          </a:xfrm>
        </p:spPr>
        <p:txBody>
          <a:bodyPr/>
          <a:lstStyle/>
          <a:p>
            <a:pPr algn="l">
              <a:buFont typeface="Arial" panose="020B0604020202020204" pitchFamily="34" charset="0"/>
              <a:buChar char="•"/>
            </a:pPr>
            <a:r>
              <a:rPr lang="en-GB" b="0" i="0" dirty="0">
                <a:solidFill>
                  <a:srgbClr val="000000"/>
                </a:solidFill>
                <a:effectLst/>
                <a:latin typeface="Droid Serif"/>
              </a:rPr>
              <a:t>Earlier, when trying to access the API server, we got a Forbidden message</a:t>
            </a:r>
          </a:p>
          <a:p>
            <a:pPr algn="l">
              <a:buFont typeface="Arial" panose="020B0604020202020204" pitchFamily="34" charset="0"/>
              <a:buChar char="•"/>
            </a:pPr>
            <a:r>
              <a:rPr lang="en-GB" b="0" i="0" dirty="0">
                <a:solidFill>
                  <a:srgbClr val="000000"/>
                </a:solidFill>
                <a:effectLst/>
                <a:latin typeface="Droid Serif"/>
              </a:rPr>
              <a:t>But cluster-info is readable by everyone (even without authentication)</a:t>
            </a:r>
          </a:p>
          <a:p>
            <a:r>
              <a:rPr lang="en-GB" b="0" i="0" dirty="0">
                <a:solidFill>
                  <a:srgbClr val="000000"/>
                </a:solidFill>
                <a:effectLst/>
                <a:latin typeface="Droid Serif"/>
              </a:rPr>
              <a:t>Retrieve cluster-info:</a:t>
            </a:r>
          </a:p>
          <a:p>
            <a:pPr marL="457200" lvl="1" indent="0">
              <a:buNone/>
            </a:pPr>
            <a:r>
              <a:rPr lang="en-GB" b="0" i="0" dirty="0" err="1">
                <a:solidFill>
                  <a:srgbClr val="000000"/>
                </a:solidFill>
                <a:effectLst/>
                <a:latin typeface="Droid Serif"/>
              </a:rPr>
              <a:t>kubectl</a:t>
            </a:r>
            <a:r>
              <a:rPr lang="en-GB" b="0" i="0" dirty="0">
                <a:solidFill>
                  <a:srgbClr val="000000"/>
                </a:solidFill>
                <a:effectLst/>
                <a:latin typeface="Droid Serif"/>
              </a:rPr>
              <a:t> -n </a:t>
            </a:r>
            <a:r>
              <a:rPr lang="en-GB" b="0" i="0" dirty="0" err="1">
                <a:solidFill>
                  <a:srgbClr val="000000"/>
                </a:solidFill>
                <a:effectLst/>
                <a:latin typeface="Droid Serif"/>
              </a:rPr>
              <a:t>kube</a:t>
            </a:r>
            <a:r>
              <a:rPr lang="en-GB" b="0" i="0" dirty="0">
                <a:solidFill>
                  <a:srgbClr val="000000"/>
                </a:solidFill>
                <a:effectLst/>
                <a:latin typeface="Droid Serif"/>
              </a:rPr>
              <a:t>-public get </a:t>
            </a:r>
            <a:r>
              <a:rPr lang="en-GB" b="0" i="0" dirty="0" err="1">
                <a:solidFill>
                  <a:srgbClr val="000000"/>
                </a:solidFill>
                <a:effectLst/>
                <a:latin typeface="Droid Serif"/>
              </a:rPr>
              <a:t>configmap</a:t>
            </a:r>
            <a:r>
              <a:rPr lang="en-GB" b="0" i="0" dirty="0">
                <a:solidFill>
                  <a:srgbClr val="000000"/>
                </a:solidFill>
                <a:effectLst/>
                <a:latin typeface="Droid Serif"/>
              </a:rPr>
              <a:t> cluster-info -o </a:t>
            </a:r>
            <a:r>
              <a:rPr lang="en-GB" b="0" i="0" dirty="0" err="1">
                <a:solidFill>
                  <a:srgbClr val="000000"/>
                </a:solidFill>
                <a:effectLst/>
                <a:latin typeface="Droid Serif"/>
              </a:rPr>
              <a:t>yaml</a:t>
            </a:r>
            <a:endParaRPr lang="en-GB" dirty="0">
              <a:solidFill>
                <a:srgbClr val="000000"/>
              </a:solidFill>
              <a:latin typeface="Droid Serif"/>
            </a:endParaRPr>
          </a:p>
          <a:p>
            <a:pPr algn="l">
              <a:buFont typeface="Arial" panose="020B0604020202020204" pitchFamily="34" charset="0"/>
              <a:buChar char="•"/>
            </a:pPr>
            <a:r>
              <a:rPr lang="en-GB" b="0" i="0" dirty="0">
                <a:solidFill>
                  <a:srgbClr val="000000"/>
                </a:solidFill>
                <a:effectLst/>
                <a:latin typeface="Droid Serif"/>
              </a:rPr>
              <a:t>We were able to access cluster-info (without auth)</a:t>
            </a:r>
          </a:p>
          <a:p>
            <a:pPr algn="l">
              <a:buFont typeface="Arial" panose="020B0604020202020204" pitchFamily="34" charset="0"/>
              <a:buChar char="•"/>
            </a:pPr>
            <a:r>
              <a:rPr lang="en-GB" b="0" i="0" dirty="0">
                <a:solidFill>
                  <a:srgbClr val="000000"/>
                </a:solidFill>
                <a:effectLst/>
                <a:latin typeface="Droid Serif"/>
              </a:rPr>
              <a:t>It contains a </a:t>
            </a:r>
            <a:r>
              <a:rPr lang="en-GB" b="0" i="0" dirty="0" err="1">
                <a:solidFill>
                  <a:srgbClr val="000000"/>
                </a:solidFill>
                <a:effectLst/>
                <a:latin typeface="Droid Serif"/>
              </a:rPr>
              <a:t>kubeconfig</a:t>
            </a:r>
            <a:r>
              <a:rPr lang="en-GB" b="0" i="0" dirty="0">
                <a:solidFill>
                  <a:srgbClr val="000000"/>
                </a:solidFill>
                <a:effectLst/>
                <a:latin typeface="Droid Serif"/>
              </a:rPr>
              <a:t> file</a:t>
            </a:r>
          </a:p>
          <a:p>
            <a:pPr marL="457200" lvl="1" indent="0">
              <a:buNone/>
            </a:pPr>
            <a:endParaRPr lang="en-GB" b="0" i="0" dirty="0">
              <a:solidFill>
                <a:srgbClr val="000000"/>
              </a:solidFill>
              <a:effectLst/>
              <a:latin typeface="Droid Serif"/>
            </a:endParaRPr>
          </a:p>
          <a:p>
            <a:endParaRPr lang="en-US" dirty="0"/>
          </a:p>
        </p:txBody>
      </p:sp>
    </p:spTree>
    <p:extLst>
      <p:ext uri="{BB962C8B-B14F-4D97-AF65-F5344CB8AC3E}">
        <p14:creationId xmlns:p14="http://schemas.microsoft.com/office/powerpoint/2010/main" val="63585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6F424-5F58-D4BF-CBD4-84C3C223EABB}"/>
              </a:ext>
            </a:extLst>
          </p:cNvPr>
          <p:cNvSpPr>
            <a:spLocks noGrp="1"/>
          </p:cNvSpPr>
          <p:nvPr>
            <p:ph type="title"/>
          </p:nvPr>
        </p:nvSpPr>
        <p:spPr/>
        <p:txBody>
          <a:bodyPr/>
          <a:lstStyle/>
          <a:p>
            <a:r>
              <a:rPr lang="en-GB" b="1" i="0" dirty="0">
                <a:solidFill>
                  <a:srgbClr val="000000"/>
                </a:solidFill>
                <a:effectLst/>
                <a:latin typeface="Droid Serif"/>
              </a:rPr>
              <a:t>Services</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4A3E288C-624F-6424-481D-51D38BC8F4D3}"/>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A </a:t>
            </a:r>
            <a:r>
              <a:rPr lang="en-GB" b="0" i="1" dirty="0">
                <a:solidFill>
                  <a:srgbClr val="000000"/>
                </a:solidFill>
                <a:effectLst/>
                <a:latin typeface="Droid Serif"/>
              </a:rPr>
              <a:t>service</a:t>
            </a:r>
            <a:r>
              <a:rPr lang="en-GB" b="0" i="0" dirty="0">
                <a:solidFill>
                  <a:srgbClr val="000000"/>
                </a:solidFill>
                <a:effectLst/>
                <a:latin typeface="Droid Serif"/>
              </a:rPr>
              <a:t> is a stable endpoint to connect to "something"</a:t>
            </a:r>
          </a:p>
          <a:p>
            <a:pPr marL="0" indent="0" algn="l">
              <a:buNone/>
            </a:pPr>
            <a:r>
              <a:rPr lang="en-GB" b="0" i="0" dirty="0">
                <a:solidFill>
                  <a:srgbClr val="000000"/>
                </a:solidFill>
                <a:effectLst/>
                <a:latin typeface="Droid Serif"/>
              </a:rPr>
              <a:t>(In the initial proposal, they were called "portals")</a:t>
            </a:r>
          </a:p>
          <a:p>
            <a:pPr algn="l">
              <a:buFont typeface="Arial" panose="020B0604020202020204" pitchFamily="34" charset="0"/>
              <a:buChar char="•"/>
            </a:pPr>
            <a:r>
              <a:rPr lang="en-GB" b="0" i="0" dirty="0">
                <a:solidFill>
                  <a:srgbClr val="000000"/>
                </a:solidFill>
                <a:effectLst/>
                <a:latin typeface="Droid Serif"/>
              </a:rPr>
              <a:t>List the services on our cluster with one of these commands:</a:t>
            </a:r>
          </a:p>
          <a:p>
            <a:pPr marL="457200" lvl="1" indent="0">
              <a:buNone/>
            </a:pPr>
            <a:r>
              <a:rPr lang="en-GB" b="0" i="0" dirty="0" err="1">
                <a:solidFill>
                  <a:srgbClr val="000000"/>
                </a:solidFill>
                <a:effectLst/>
                <a:latin typeface="Droid Serif"/>
              </a:rPr>
              <a:t>kubectl</a:t>
            </a:r>
            <a:r>
              <a:rPr lang="en-GB" b="0" i="0" dirty="0">
                <a:solidFill>
                  <a:srgbClr val="000000"/>
                </a:solidFill>
                <a:effectLst/>
                <a:latin typeface="Droid Serif"/>
              </a:rPr>
              <a:t> get services</a:t>
            </a:r>
          </a:p>
          <a:p>
            <a:pPr marL="457200" lvl="1" indent="0">
              <a:buNone/>
            </a:pPr>
            <a:r>
              <a:rPr lang="en-GB" b="0" i="0" dirty="0" err="1">
                <a:solidFill>
                  <a:srgbClr val="000000"/>
                </a:solidFill>
                <a:effectLst/>
                <a:latin typeface="Droid Serif"/>
              </a:rPr>
              <a:t>kubectl</a:t>
            </a:r>
            <a:r>
              <a:rPr lang="en-GB" b="0" i="0" dirty="0">
                <a:solidFill>
                  <a:srgbClr val="000000"/>
                </a:solidFill>
                <a:effectLst/>
                <a:latin typeface="Droid Serif"/>
              </a:rPr>
              <a:t> get svc</a:t>
            </a:r>
          </a:p>
          <a:p>
            <a:pPr marL="0" indent="0" algn="l">
              <a:buNone/>
            </a:pPr>
            <a:br>
              <a:rPr lang="en-GB" b="0" i="0" dirty="0">
                <a:solidFill>
                  <a:srgbClr val="000000"/>
                </a:solidFill>
                <a:effectLst/>
                <a:latin typeface="Droid Serif"/>
              </a:rPr>
            </a:br>
            <a:r>
              <a:rPr lang="en-GB" b="0" i="0" dirty="0">
                <a:solidFill>
                  <a:srgbClr val="000000"/>
                </a:solidFill>
                <a:effectLst/>
                <a:latin typeface="Droid Serif"/>
              </a:rPr>
              <a:t>There is already one service on our cluster: the Kubernetes API itself.</a:t>
            </a:r>
          </a:p>
          <a:p>
            <a:endParaRPr lang="en-US" dirty="0"/>
          </a:p>
        </p:txBody>
      </p:sp>
    </p:spTree>
    <p:extLst>
      <p:ext uri="{BB962C8B-B14F-4D97-AF65-F5344CB8AC3E}">
        <p14:creationId xmlns:p14="http://schemas.microsoft.com/office/powerpoint/2010/main" val="18201102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CBA54-BA38-B0CE-F975-DE028272D1E3}"/>
              </a:ext>
            </a:extLst>
          </p:cNvPr>
          <p:cNvSpPr>
            <a:spLocks noGrp="1"/>
          </p:cNvSpPr>
          <p:nvPr>
            <p:ph type="title"/>
          </p:nvPr>
        </p:nvSpPr>
        <p:spPr/>
        <p:txBody>
          <a:bodyPr/>
          <a:lstStyle/>
          <a:p>
            <a:r>
              <a:rPr lang="en-GB" b="1" i="0" dirty="0" err="1">
                <a:solidFill>
                  <a:srgbClr val="000000"/>
                </a:solidFill>
                <a:effectLst/>
                <a:latin typeface="Droid Serif"/>
              </a:rPr>
              <a:t>ClusterIP</a:t>
            </a:r>
            <a:r>
              <a:rPr lang="en-GB" b="1" i="0" dirty="0">
                <a:solidFill>
                  <a:srgbClr val="000000"/>
                </a:solidFill>
                <a:effectLst/>
                <a:latin typeface="Droid Serif"/>
              </a:rPr>
              <a:t> services</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796ADFE3-8950-1D5B-9621-36D0BF289FA5}"/>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A </a:t>
            </a:r>
            <a:r>
              <a:rPr lang="en-GB" b="0" i="0" dirty="0" err="1">
                <a:solidFill>
                  <a:srgbClr val="000000"/>
                </a:solidFill>
                <a:effectLst/>
                <a:latin typeface="Droid Serif"/>
              </a:rPr>
              <a:t>ClusterIP</a:t>
            </a:r>
            <a:r>
              <a:rPr lang="en-GB" b="0" i="0" dirty="0">
                <a:solidFill>
                  <a:srgbClr val="000000"/>
                </a:solidFill>
                <a:effectLst/>
                <a:latin typeface="Droid Serif"/>
              </a:rPr>
              <a:t> service is internal, available from the cluster only</a:t>
            </a:r>
          </a:p>
          <a:p>
            <a:pPr algn="l">
              <a:buFont typeface="Arial" panose="020B0604020202020204" pitchFamily="34" charset="0"/>
              <a:buChar char="•"/>
            </a:pPr>
            <a:r>
              <a:rPr lang="en-GB" b="0" i="0" dirty="0">
                <a:solidFill>
                  <a:srgbClr val="000000"/>
                </a:solidFill>
                <a:effectLst/>
                <a:latin typeface="Droid Serif"/>
              </a:rPr>
              <a:t>This is useful for introspection from within containers</a:t>
            </a:r>
          </a:p>
          <a:p>
            <a:endParaRPr lang="en-US" dirty="0"/>
          </a:p>
        </p:txBody>
      </p:sp>
    </p:spTree>
    <p:extLst>
      <p:ext uri="{BB962C8B-B14F-4D97-AF65-F5344CB8AC3E}">
        <p14:creationId xmlns:p14="http://schemas.microsoft.com/office/powerpoint/2010/main" val="28386337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5533-EA22-0E5F-E043-B8BB556343F9}"/>
              </a:ext>
            </a:extLst>
          </p:cNvPr>
          <p:cNvSpPr>
            <a:spLocks noGrp="1"/>
          </p:cNvSpPr>
          <p:nvPr>
            <p:ph type="title"/>
          </p:nvPr>
        </p:nvSpPr>
        <p:spPr/>
        <p:txBody>
          <a:bodyPr/>
          <a:lstStyle/>
          <a:p>
            <a:r>
              <a:rPr lang="en-GB" b="1" i="0" dirty="0">
                <a:solidFill>
                  <a:srgbClr val="000000"/>
                </a:solidFill>
                <a:effectLst/>
                <a:latin typeface="Droid Serif"/>
              </a:rPr>
              <a:t>DNS integration</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ADF270DE-9A1F-409D-15F8-3E205088A95D}"/>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Each service also gets a DNS record</a:t>
            </a:r>
          </a:p>
          <a:p>
            <a:pPr algn="l">
              <a:buFont typeface="Arial" panose="020B0604020202020204" pitchFamily="34" charset="0"/>
              <a:buChar char="•"/>
            </a:pPr>
            <a:r>
              <a:rPr lang="en-GB" b="0" i="0" dirty="0">
                <a:solidFill>
                  <a:srgbClr val="000000"/>
                </a:solidFill>
                <a:effectLst/>
                <a:latin typeface="Droid Serif"/>
              </a:rPr>
              <a:t>The Kubernetes DNS resolver is available </a:t>
            </a:r>
            <a:r>
              <a:rPr lang="en-GB" b="0" i="1" dirty="0">
                <a:solidFill>
                  <a:srgbClr val="000000"/>
                </a:solidFill>
                <a:effectLst/>
                <a:latin typeface="Droid Serif"/>
              </a:rPr>
              <a:t>from within pods</a:t>
            </a:r>
            <a:endParaRPr lang="en-GB" b="0" i="0" dirty="0">
              <a:solidFill>
                <a:srgbClr val="000000"/>
              </a:solidFill>
              <a:effectLst/>
              <a:latin typeface="Droid Serif"/>
            </a:endParaRPr>
          </a:p>
          <a:p>
            <a:pPr marL="457200" lvl="1" indent="0">
              <a:buNone/>
            </a:pPr>
            <a:r>
              <a:rPr lang="en-GB" b="0" i="0" dirty="0">
                <a:solidFill>
                  <a:srgbClr val="000000"/>
                </a:solidFill>
                <a:effectLst/>
                <a:latin typeface="Droid Serif"/>
              </a:rPr>
              <a:t>(and sometimes, from within nodes, depending on configuration)</a:t>
            </a:r>
          </a:p>
          <a:p>
            <a:pPr algn="l">
              <a:buFont typeface="Arial" panose="020B0604020202020204" pitchFamily="34" charset="0"/>
              <a:buChar char="•"/>
            </a:pPr>
            <a:r>
              <a:rPr lang="en-GB" b="0" i="0" dirty="0">
                <a:solidFill>
                  <a:srgbClr val="000000"/>
                </a:solidFill>
                <a:effectLst/>
                <a:latin typeface="Droid Serif"/>
              </a:rPr>
              <a:t>Code running in pods can connect to services using their name</a:t>
            </a:r>
          </a:p>
          <a:p>
            <a:endParaRPr lang="en-US" dirty="0"/>
          </a:p>
        </p:txBody>
      </p:sp>
    </p:spTree>
    <p:extLst>
      <p:ext uri="{BB962C8B-B14F-4D97-AF65-F5344CB8AC3E}">
        <p14:creationId xmlns:p14="http://schemas.microsoft.com/office/powerpoint/2010/main" val="5716184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C7D12-4B24-5E7B-3163-ACD6D12DC961}"/>
              </a:ext>
            </a:extLst>
          </p:cNvPr>
          <p:cNvSpPr>
            <a:spLocks noGrp="1"/>
          </p:cNvSpPr>
          <p:nvPr>
            <p:ph type="title"/>
          </p:nvPr>
        </p:nvSpPr>
        <p:spPr/>
        <p:txBody>
          <a:bodyPr/>
          <a:lstStyle/>
          <a:p>
            <a:r>
              <a:rPr lang="en-GB" b="1" i="0" dirty="0">
                <a:solidFill>
                  <a:srgbClr val="000000"/>
                </a:solidFill>
                <a:effectLst/>
                <a:latin typeface="Droid Serif"/>
              </a:rPr>
              <a:t>Starting a simple pod with </a:t>
            </a:r>
            <a:r>
              <a:rPr lang="en-GB" b="1" i="0" dirty="0" err="1">
                <a:solidFill>
                  <a:srgbClr val="000000"/>
                </a:solidFill>
                <a:effectLst/>
                <a:latin typeface="Droid Serif"/>
              </a:rPr>
              <a:t>kubectl</a:t>
            </a:r>
            <a:r>
              <a:rPr lang="en-GB" b="1" i="0" dirty="0">
                <a:solidFill>
                  <a:srgbClr val="000000"/>
                </a:solidFill>
                <a:effectLst/>
                <a:latin typeface="Droid Serif"/>
              </a:rPr>
              <a:t> run</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254149E2-D93F-C3C0-A7F5-636B2DD38950}"/>
              </a:ext>
            </a:extLst>
          </p:cNvPr>
          <p:cNvSpPr>
            <a:spLocks noGrp="1"/>
          </p:cNvSpPr>
          <p:nvPr>
            <p:ph idx="1"/>
          </p:nvPr>
        </p:nvSpPr>
        <p:spPr/>
        <p:txBody>
          <a:bodyPr/>
          <a:lstStyle/>
          <a:p>
            <a:pPr algn="l">
              <a:buFont typeface="Arial" panose="020B0604020202020204" pitchFamily="34" charset="0"/>
              <a:buChar char="•"/>
            </a:pPr>
            <a:r>
              <a:rPr lang="en-GB" b="0" i="0" dirty="0" err="1">
                <a:solidFill>
                  <a:srgbClr val="000000"/>
                </a:solidFill>
                <a:effectLst/>
                <a:latin typeface="Droid Serif"/>
              </a:rPr>
              <a:t>kubectl</a:t>
            </a:r>
            <a:r>
              <a:rPr lang="en-GB" b="0" i="0" dirty="0">
                <a:solidFill>
                  <a:srgbClr val="000000"/>
                </a:solidFill>
                <a:effectLst/>
                <a:latin typeface="Droid Serif"/>
              </a:rPr>
              <a:t> run is convenient to start a single pod</a:t>
            </a:r>
          </a:p>
          <a:p>
            <a:pPr algn="l">
              <a:buFont typeface="Arial" panose="020B0604020202020204" pitchFamily="34" charset="0"/>
              <a:buChar char="•"/>
            </a:pPr>
            <a:r>
              <a:rPr lang="en-GB" b="0" i="0" dirty="0">
                <a:solidFill>
                  <a:srgbClr val="000000"/>
                </a:solidFill>
                <a:effectLst/>
                <a:latin typeface="Droid Serif"/>
              </a:rPr>
              <a:t>We need to specify at least a </a:t>
            </a:r>
            <a:r>
              <a:rPr lang="en-GB" b="0" i="1" dirty="0">
                <a:solidFill>
                  <a:srgbClr val="000000"/>
                </a:solidFill>
                <a:effectLst/>
                <a:latin typeface="Droid Serif"/>
              </a:rPr>
              <a:t>name</a:t>
            </a:r>
            <a:r>
              <a:rPr lang="en-GB" b="0" i="0" dirty="0">
                <a:solidFill>
                  <a:srgbClr val="000000"/>
                </a:solidFill>
                <a:effectLst/>
                <a:latin typeface="Droid Serif"/>
              </a:rPr>
              <a:t> and the image we want to use</a:t>
            </a:r>
          </a:p>
          <a:p>
            <a:pPr algn="l">
              <a:buFont typeface="Arial" panose="020B0604020202020204" pitchFamily="34" charset="0"/>
              <a:buChar char="•"/>
            </a:pPr>
            <a:r>
              <a:rPr lang="en-GB" b="0" i="0" dirty="0">
                <a:solidFill>
                  <a:srgbClr val="000000"/>
                </a:solidFill>
                <a:effectLst/>
                <a:latin typeface="Droid Serif"/>
              </a:rPr>
              <a:t>Optionally, we can specify the command to run in the pod</a:t>
            </a:r>
          </a:p>
          <a:p>
            <a:r>
              <a:rPr lang="en-GB" b="0" i="0" dirty="0">
                <a:solidFill>
                  <a:srgbClr val="000000"/>
                </a:solidFill>
                <a:effectLst/>
                <a:latin typeface="Droid Serif"/>
              </a:rPr>
              <a:t>Let's ping the address of localhost, the loopback interface:</a:t>
            </a:r>
          </a:p>
          <a:p>
            <a:pPr marL="457200" lvl="1" indent="0">
              <a:buNone/>
            </a:pPr>
            <a:r>
              <a:rPr lang="en-GB" b="0" i="0" dirty="0" err="1">
                <a:solidFill>
                  <a:srgbClr val="000000"/>
                </a:solidFill>
                <a:effectLst/>
                <a:latin typeface="Droid Serif"/>
              </a:rPr>
              <a:t>kubectl</a:t>
            </a:r>
            <a:r>
              <a:rPr lang="en-GB" b="0" i="0" dirty="0">
                <a:solidFill>
                  <a:srgbClr val="000000"/>
                </a:solidFill>
                <a:effectLst/>
                <a:latin typeface="Droid Serif"/>
              </a:rPr>
              <a:t> run </a:t>
            </a:r>
            <a:r>
              <a:rPr lang="en-GB" b="0" i="0" dirty="0" err="1">
                <a:solidFill>
                  <a:srgbClr val="000000"/>
                </a:solidFill>
                <a:effectLst/>
                <a:latin typeface="Droid Serif"/>
              </a:rPr>
              <a:t>pingpong</a:t>
            </a:r>
            <a:r>
              <a:rPr lang="en-GB" b="0" i="0" dirty="0">
                <a:solidFill>
                  <a:srgbClr val="000000"/>
                </a:solidFill>
                <a:effectLst/>
                <a:latin typeface="Droid Serif"/>
              </a:rPr>
              <a:t> --image alpine ping 127.0.0.1</a:t>
            </a:r>
          </a:p>
          <a:p>
            <a:pPr algn="l">
              <a:buFont typeface="Arial" panose="020B0604020202020204" pitchFamily="34" charset="0"/>
              <a:buChar char="•"/>
            </a:pPr>
            <a:r>
              <a:rPr lang="en-GB" b="0" i="0" dirty="0">
                <a:solidFill>
                  <a:srgbClr val="000000"/>
                </a:solidFill>
                <a:effectLst/>
                <a:latin typeface="Droid Serif"/>
              </a:rPr>
              <a:t>In Kubernetes 1.18+, the output tells us that a Pod is created:</a:t>
            </a:r>
          </a:p>
          <a:p>
            <a:pPr marL="457200" lvl="1" indent="0">
              <a:buNone/>
            </a:pPr>
            <a:r>
              <a:rPr lang="en-GB" b="0" i="0" dirty="0">
                <a:solidFill>
                  <a:srgbClr val="000000"/>
                </a:solidFill>
                <a:effectLst/>
                <a:latin typeface="Droid Serif"/>
              </a:rPr>
              <a:t>pod/</a:t>
            </a:r>
            <a:r>
              <a:rPr lang="en-GB" b="0" i="0" dirty="0" err="1">
                <a:solidFill>
                  <a:srgbClr val="000000"/>
                </a:solidFill>
                <a:effectLst/>
                <a:latin typeface="Droid Serif"/>
              </a:rPr>
              <a:t>pingpong</a:t>
            </a:r>
            <a:r>
              <a:rPr lang="en-GB" b="0" i="0" dirty="0">
                <a:solidFill>
                  <a:srgbClr val="000000"/>
                </a:solidFill>
                <a:effectLst/>
                <a:latin typeface="Droid Serif"/>
              </a:rPr>
              <a:t> created</a:t>
            </a:r>
          </a:p>
          <a:p>
            <a:endParaRPr lang="en-US" dirty="0"/>
          </a:p>
        </p:txBody>
      </p:sp>
    </p:spTree>
    <p:extLst>
      <p:ext uri="{BB962C8B-B14F-4D97-AF65-F5344CB8AC3E}">
        <p14:creationId xmlns:p14="http://schemas.microsoft.com/office/powerpoint/2010/main" val="17621814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27EA3-81E6-68C0-0BA5-B3138816B088}"/>
              </a:ext>
            </a:extLst>
          </p:cNvPr>
          <p:cNvSpPr>
            <a:spLocks noGrp="1"/>
          </p:cNvSpPr>
          <p:nvPr>
            <p:ph type="title"/>
          </p:nvPr>
        </p:nvSpPr>
        <p:spPr/>
        <p:txBody>
          <a:bodyPr/>
          <a:lstStyle/>
          <a:p>
            <a:r>
              <a:rPr lang="en-GB" b="1" i="0" dirty="0">
                <a:solidFill>
                  <a:srgbClr val="000000"/>
                </a:solidFill>
                <a:effectLst/>
                <a:latin typeface="Droid Serif"/>
              </a:rPr>
              <a:t> Wha</a:t>
            </a:r>
            <a:r>
              <a:rPr lang="en-GB" b="1" dirty="0">
                <a:solidFill>
                  <a:srgbClr val="000000"/>
                </a:solidFill>
                <a:latin typeface="Droid Serif"/>
              </a:rPr>
              <a:t>t have we </a:t>
            </a:r>
            <a:r>
              <a:rPr lang="en-GB" b="1" i="0" dirty="0">
                <a:solidFill>
                  <a:srgbClr val="000000"/>
                </a:solidFill>
                <a:effectLst/>
                <a:latin typeface="Droid Serif"/>
              </a:rPr>
              <a:t>got!?</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7E55237E-649D-8E26-8720-8F5FFD71E8C5}"/>
              </a:ext>
            </a:extLst>
          </p:cNvPr>
          <p:cNvSpPr>
            <a:spLocks noGrp="1"/>
          </p:cNvSpPr>
          <p:nvPr>
            <p:ph idx="1"/>
          </p:nvPr>
        </p:nvSpPr>
        <p:spPr/>
        <p:txBody>
          <a:bodyPr/>
          <a:lstStyle/>
          <a:p>
            <a:r>
              <a:rPr lang="en-GB" b="0" i="0" dirty="0">
                <a:solidFill>
                  <a:srgbClr val="000000"/>
                </a:solidFill>
                <a:effectLst/>
                <a:latin typeface="Droid Serif"/>
              </a:rPr>
              <a:t>What resources were created by </a:t>
            </a:r>
            <a:r>
              <a:rPr lang="en-GB" b="0" i="0" dirty="0" err="1">
                <a:solidFill>
                  <a:srgbClr val="000000"/>
                </a:solidFill>
                <a:effectLst/>
                <a:latin typeface="Droid Serif"/>
              </a:rPr>
              <a:t>kubectl</a:t>
            </a:r>
            <a:r>
              <a:rPr lang="en-GB" b="0" i="0" dirty="0">
                <a:solidFill>
                  <a:srgbClr val="000000"/>
                </a:solidFill>
                <a:effectLst/>
                <a:latin typeface="Droid Serif"/>
              </a:rPr>
              <a:t> run?</a:t>
            </a:r>
          </a:p>
          <a:p>
            <a:r>
              <a:rPr lang="en-GB" b="0" i="0" dirty="0">
                <a:solidFill>
                  <a:srgbClr val="000000"/>
                </a:solidFill>
                <a:effectLst/>
                <a:latin typeface="Droid Serif"/>
              </a:rPr>
              <a:t>Let's ask Kubernetes to show us </a:t>
            </a:r>
            <a:r>
              <a:rPr lang="en-GB" b="0" i="1" dirty="0">
                <a:solidFill>
                  <a:srgbClr val="000000"/>
                </a:solidFill>
                <a:effectLst/>
                <a:latin typeface="Droid Serif"/>
              </a:rPr>
              <a:t>all</a:t>
            </a:r>
            <a:r>
              <a:rPr lang="en-GB" b="0" i="0" dirty="0">
                <a:solidFill>
                  <a:srgbClr val="000000"/>
                </a:solidFill>
                <a:effectLst/>
                <a:latin typeface="Droid Serif"/>
              </a:rPr>
              <a:t> the resources:</a:t>
            </a:r>
          </a:p>
          <a:p>
            <a:pPr marL="457200" lvl="1" indent="0">
              <a:buNone/>
            </a:pPr>
            <a:r>
              <a:rPr lang="en-GB" b="0" i="0" dirty="0" err="1">
                <a:solidFill>
                  <a:srgbClr val="000000"/>
                </a:solidFill>
                <a:effectLst/>
                <a:latin typeface="Droid Serif"/>
              </a:rPr>
              <a:t>kubectl</a:t>
            </a:r>
            <a:r>
              <a:rPr lang="en-GB" b="0" i="0" dirty="0">
                <a:solidFill>
                  <a:srgbClr val="000000"/>
                </a:solidFill>
                <a:effectLst/>
                <a:latin typeface="Droid Serif"/>
              </a:rPr>
              <a:t> get all</a:t>
            </a:r>
          </a:p>
          <a:p>
            <a:endParaRPr lang="en-US" dirty="0"/>
          </a:p>
          <a:p>
            <a:pPr marL="0" indent="0">
              <a:buNone/>
            </a:pPr>
            <a:r>
              <a:rPr lang="en-GB" sz="1800" dirty="0">
                <a:effectLst/>
                <a:latin typeface="Courier New" panose="02070309020205020404" pitchFamily="49" charset="0"/>
                <a:cs typeface="Courier New" panose="02070309020205020404" pitchFamily="49" charset="0"/>
              </a:rPr>
              <a:t>NAME 	      READY STATUS RESTARTS AGE</a:t>
            </a:r>
          </a:p>
          <a:p>
            <a:pPr marL="0" indent="0">
              <a:buNone/>
            </a:pPr>
            <a:r>
              <a:rPr lang="en-GB" sz="1800" dirty="0">
                <a:effectLst/>
                <a:latin typeface="Courier New" panose="02070309020205020404" pitchFamily="49" charset="0"/>
                <a:cs typeface="Courier New" panose="02070309020205020404" pitchFamily="49" charset="0"/>
              </a:rPr>
              <a:t>pod/</a:t>
            </a:r>
            <a:r>
              <a:rPr lang="en-GB" sz="1800" dirty="0" err="1">
                <a:effectLst/>
                <a:latin typeface="Courier New" panose="02070309020205020404" pitchFamily="49" charset="0"/>
                <a:cs typeface="Courier New" panose="02070309020205020404" pitchFamily="49" charset="0"/>
              </a:rPr>
              <a:t>pingpong</a:t>
            </a:r>
            <a:r>
              <a:rPr lang="en-GB" sz="1800" dirty="0">
                <a:effectLst/>
                <a:latin typeface="Courier New" panose="02070309020205020404" pitchFamily="49" charset="0"/>
                <a:cs typeface="Courier New" panose="02070309020205020404" pitchFamily="49" charset="0"/>
              </a:rPr>
              <a:t> 1/1  Running 0 	 9s</a:t>
            </a:r>
          </a:p>
          <a:p>
            <a:pPr marL="0" indent="0">
              <a:buNone/>
            </a:pPr>
            <a:endParaRPr lang="en-GB" sz="1800" dirty="0">
              <a:effectLst/>
              <a:latin typeface="Courier New" panose="02070309020205020404" pitchFamily="49" charset="0"/>
              <a:cs typeface="Courier New" panose="02070309020205020404" pitchFamily="49" charset="0"/>
            </a:endParaRPr>
          </a:p>
          <a:p>
            <a:pPr marL="0" indent="0">
              <a:buNone/>
            </a:pPr>
            <a:r>
              <a:rPr lang="en-GB" sz="1800" dirty="0">
                <a:effectLst/>
                <a:latin typeface="Courier New" panose="02070309020205020404" pitchFamily="49" charset="0"/>
                <a:cs typeface="Courier New" panose="02070309020205020404" pitchFamily="49" charset="0"/>
              </a:rPr>
              <a:t>NAME               TYPE      CLUSTER-IP EXTERNAL-IP PORT(S) AGE</a:t>
            </a:r>
          </a:p>
          <a:p>
            <a:pPr marL="0" indent="0">
              <a:buNone/>
            </a:pPr>
            <a:r>
              <a:rPr lang="en-GB" sz="1800" dirty="0">
                <a:effectLst/>
                <a:latin typeface="Courier New" panose="02070309020205020404" pitchFamily="49" charset="0"/>
                <a:cs typeface="Courier New" panose="02070309020205020404" pitchFamily="49" charset="0"/>
              </a:rPr>
              <a:t>service/</a:t>
            </a:r>
            <a:r>
              <a:rPr lang="en-GB" sz="1800" dirty="0" err="1">
                <a:effectLst/>
                <a:latin typeface="Courier New" panose="02070309020205020404" pitchFamily="49" charset="0"/>
                <a:cs typeface="Courier New" panose="02070309020205020404" pitchFamily="49" charset="0"/>
              </a:rPr>
              <a:t>kubernetes</a:t>
            </a:r>
            <a:r>
              <a:rPr lang="en-GB" sz="1800" dirty="0">
                <a:effectLst/>
                <a:latin typeface="Courier New" panose="02070309020205020404" pitchFamily="49" charset="0"/>
                <a:cs typeface="Courier New" panose="02070309020205020404" pitchFamily="49" charset="0"/>
              </a:rPr>
              <a:t> </a:t>
            </a:r>
            <a:r>
              <a:rPr lang="en-GB" sz="1800" dirty="0" err="1">
                <a:effectLst/>
                <a:latin typeface="Courier New" panose="02070309020205020404" pitchFamily="49" charset="0"/>
                <a:cs typeface="Courier New" panose="02070309020205020404" pitchFamily="49" charset="0"/>
              </a:rPr>
              <a:t>ClusterIP</a:t>
            </a:r>
            <a:r>
              <a:rPr lang="en-GB" sz="1800" dirty="0">
                <a:effectLst/>
                <a:latin typeface="Courier New" panose="02070309020205020404" pitchFamily="49" charset="0"/>
                <a:cs typeface="Courier New" panose="02070309020205020404" pitchFamily="49" charset="0"/>
              </a:rPr>
              <a:t> 10.96.0.1  &lt;none&gt;      443/TCP 3h30m</a:t>
            </a:r>
          </a:p>
          <a:p>
            <a:endParaRPr lang="en-US" dirty="0"/>
          </a:p>
        </p:txBody>
      </p:sp>
    </p:spTree>
    <p:extLst>
      <p:ext uri="{BB962C8B-B14F-4D97-AF65-F5344CB8AC3E}">
        <p14:creationId xmlns:p14="http://schemas.microsoft.com/office/powerpoint/2010/main" val="35763156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DE3B3-1AF3-15A7-86F8-FC568700DC8B}"/>
              </a:ext>
            </a:extLst>
          </p:cNvPr>
          <p:cNvSpPr>
            <a:spLocks noGrp="1"/>
          </p:cNvSpPr>
          <p:nvPr>
            <p:ph type="title"/>
          </p:nvPr>
        </p:nvSpPr>
        <p:spPr/>
        <p:txBody>
          <a:bodyPr/>
          <a:lstStyle/>
          <a:p>
            <a:r>
              <a:rPr lang="en-GB" b="1" i="0" dirty="0">
                <a:solidFill>
                  <a:srgbClr val="000000"/>
                </a:solidFill>
                <a:effectLst/>
                <a:latin typeface="Droid Serif"/>
              </a:rPr>
              <a:t>From Deployment to Pod</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C428FCE4-9D15-71C5-76DA-5D65C69FE4DE}"/>
              </a:ext>
            </a:extLst>
          </p:cNvPr>
          <p:cNvSpPr>
            <a:spLocks noGrp="1"/>
          </p:cNvSpPr>
          <p:nvPr>
            <p:ph idx="1"/>
          </p:nvPr>
        </p:nvSpPr>
        <p:spPr/>
        <p:txBody>
          <a:bodyPr>
            <a:normAutofit fontScale="47500" lnSpcReduction="20000"/>
          </a:bodyPr>
          <a:lstStyle/>
          <a:p>
            <a:pPr marL="0" indent="0">
              <a:buNone/>
            </a:pPr>
            <a:r>
              <a:rPr lang="en-US" dirty="0">
                <a:latin typeface="Courier New" panose="02070309020205020404" pitchFamily="49" charset="0"/>
                <a:cs typeface="Courier New" panose="02070309020205020404" pitchFamily="49" charset="0"/>
              </a:rPr>
              <a:t>NAME                               READY   STATUS    RESTARTS   AGE</a:t>
            </a:r>
          </a:p>
          <a:p>
            <a:pPr marL="0" indent="0">
              <a:buNone/>
            </a:pPr>
            <a:r>
              <a:rPr lang="en-US" dirty="0">
                <a:latin typeface="Courier New" panose="02070309020205020404" pitchFamily="49" charset="0"/>
                <a:cs typeface="Courier New" panose="02070309020205020404" pitchFamily="49" charset="0"/>
              </a:rPr>
              <a:t>pod/httpservice-7f7b68c95d-77gh8   1/1     Running   0          17d</a:t>
            </a:r>
          </a:p>
          <a:p>
            <a:pPr marL="0" indent="0">
              <a:buNone/>
            </a:pPr>
            <a:r>
              <a:rPr lang="en-US" dirty="0">
                <a:latin typeface="Courier New" panose="02070309020205020404" pitchFamily="49" charset="0"/>
                <a:cs typeface="Courier New" panose="02070309020205020404" pitchFamily="49" charset="0"/>
              </a:rPr>
              <a:t>pod/httpservice-7f7b68c95d-mtmjk   1/1     Running   0          17d</a:t>
            </a:r>
          </a:p>
          <a:p>
            <a:pPr marL="0" indent="0">
              <a:buNone/>
            </a:pPr>
            <a:r>
              <a:rPr lang="en-US" dirty="0">
                <a:latin typeface="Courier New" panose="02070309020205020404" pitchFamily="49" charset="0"/>
                <a:cs typeface="Courier New" panose="02070309020205020404" pitchFamily="49" charset="0"/>
              </a:rPr>
              <a:t>pod/httpservice-7f7b68c95d-qm664   1/1     Running   0          17d</a:t>
            </a:r>
          </a:p>
          <a:p>
            <a:pPr marL="0" indent="0">
              <a:buNone/>
            </a:pPr>
            <a:r>
              <a:rPr lang="en-US" dirty="0">
                <a:latin typeface="Courier New" panose="02070309020205020404" pitchFamily="49" charset="0"/>
                <a:cs typeface="Courier New" panose="02070309020205020404" pitchFamily="49" charset="0"/>
              </a:rPr>
              <a:t>pod/</a:t>
            </a:r>
            <a:r>
              <a:rPr lang="en-US" dirty="0" err="1">
                <a:latin typeface="Courier New" panose="02070309020205020404" pitchFamily="49" charset="0"/>
                <a:cs typeface="Courier New" panose="02070309020205020404" pitchFamily="49" charset="0"/>
              </a:rPr>
              <a:t>pingpong</a:t>
            </a:r>
            <a:r>
              <a:rPr lang="en-US" dirty="0">
                <a:latin typeface="Courier New" panose="02070309020205020404" pitchFamily="49" charset="0"/>
                <a:cs typeface="Courier New" panose="02070309020205020404" pitchFamily="49" charset="0"/>
              </a:rPr>
              <a:t>                       1/1     Running   0          11m</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NAME                          TYPE           CLUSTER-IP       EXTERNAL-IP   PORT(S)          AGE</a:t>
            </a:r>
          </a:p>
          <a:p>
            <a:pPr marL="0" indent="0">
              <a:buNone/>
            </a:pPr>
            <a:r>
              <a:rPr lang="en-US" dirty="0">
                <a:latin typeface="Courier New" panose="02070309020205020404" pitchFamily="49" charset="0"/>
                <a:cs typeface="Courier New" panose="02070309020205020404" pitchFamily="49" charset="0"/>
              </a:rPr>
              <a:t>service/hello-world-service   </a:t>
            </a:r>
            <a:r>
              <a:rPr lang="en-US" dirty="0" err="1">
                <a:latin typeface="Courier New" panose="02070309020205020404" pitchFamily="49" charset="0"/>
                <a:cs typeface="Courier New" panose="02070309020205020404" pitchFamily="49" charset="0"/>
              </a:rPr>
              <a:t>LoadBalancer</a:t>
            </a:r>
            <a:r>
              <a:rPr lang="en-US" dirty="0">
                <a:latin typeface="Courier New" panose="02070309020205020404" pitchFamily="49" charset="0"/>
                <a:cs typeface="Courier New" panose="02070309020205020404" pitchFamily="49" charset="0"/>
              </a:rPr>
              <a:t>   10.108.217.199   &lt;pending&gt;     80:31763/TCP     51d</a:t>
            </a:r>
          </a:p>
          <a:p>
            <a:pPr marL="0" indent="0">
              <a:buNone/>
            </a:pPr>
            <a:r>
              <a:rPr lang="en-US" dirty="0">
                <a:latin typeface="Courier New" panose="02070309020205020404" pitchFamily="49" charset="0"/>
                <a:cs typeface="Courier New" panose="02070309020205020404" pitchFamily="49" charset="0"/>
              </a:rPr>
              <a:t>service/</a:t>
            </a:r>
            <a:r>
              <a:rPr lang="en-US" dirty="0" err="1">
                <a:latin typeface="Courier New" panose="02070309020205020404" pitchFamily="49" charset="0"/>
                <a:cs typeface="Courier New" panose="02070309020205020404" pitchFamily="49" charset="0"/>
              </a:rPr>
              <a:t>httpserver</a:t>
            </a:r>
            <a:r>
              <a:rPr lang="en-US" dirty="0">
                <a:latin typeface="Courier New" panose="02070309020205020404" pitchFamily="49" charset="0"/>
                <a:cs typeface="Courier New" panose="02070309020205020404" pitchFamily="49" charset="0"/>
              </a:rPr>
              <a:t>-service    </a:t>
            </a:r>
            <a:r>
              <a:rPr lang="en-US" dirty="0" err="1">
                <a:latin typeface="Courier New" panose="02070309020205020404" pitchFamily="49" charset="0"/>
                <a:cs typeface="Courier New" panose="02070309020205020404" pitchFamily="49" charset="0"/>
              </a:rPr>
              <a:t>NodePort</a:t>
            </a:r>
            <a:r>
              <a:rPr lang="en-US" dirty="0">
                <a:latin typeface="Courier New" panose="02070309020205020404" pitchFamily="49" charset="0"/>
                <a:cs typeface="Courier New" panose="02070309020205020404" pitchFamily="49" charset="0"/>
              </a:rPr>
              <a:t>       10.101.142.68    &lt;none&gt;        8000:31012/TCP   16d</a:t>
            </a:r>
          </a:p>
          <a:p>
            <a:pPr marL="0" indent="0">
              <a:buNone/>
            </a:pPr>
            <a:r>
              <a:rPr lang="en-US" dirty="0">
                <a:latin typeface="Courier New" panose="02070309020205020404" pitchFamily="49" charset="0"/>
                <a:cs typeface="Courier New" panose="02070309020205020404" pitchFamily="49" charset="0"/>
              </a:rPr>
              <a:t>service/</a:t>
            </a:r>
            <a:r>
              <a:rPr lang="en-US" dirty="0" err="1">
                <a:latin typeface="Courier New" panose="02070309020205020404" pitchFamily="49" charset="0"/>
                <a:cs typeface="Courier New" panose="02070309020205020404" pitchFamily="49" charset="0"/>
              </a:rPr>
              <a:t>kubernetes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ClusterIP</a:t>
            </a:r>
            <a:r>
              <a:rPr lang="en-US" dirty="0">
                <a:latin typeface="Courier New" panose="02070309020205020404" pitchFamily="49" charset="0"/>
                <a:cs typeface="Courier New" panose="02070309020205020404" pitchFamily="49" charset="0"/>
              </a:rPr>
              <a:t>      10.96.0.1        &lt;none&gt;        443/TCP          51d</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NAME                          READY   UP-TO-DATE   AVAILABLE   AGE</a:t>
            </a:r>
          </a:p>
          <a:p>
            <a:pPr marL="0" indent="0">
              <a:buNone/>
            </a:pPr>
            <a:r>
              <a:rPr lang="en-US" dirty="0" err="1">
                <a:latin typeface="Courier New" panose="02070309020205020404" pitchFamily="49" charset="0"/>
                <a:cs typeface="Courier New" panose="02070309020205020404" pitchFamily="49" charset="0"/>
              </a:rPr>
              <a:t>deployment.apps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httpservice</a:t>
            </a:r>
            <a:r>
              <a:rPr lang="en-US" dirty="0">
                <a:latin typeface="Courier New" panose="02070309020205020404" pitchFamily="49" charset="0"/>
                <a:cs typeface="Courier New" panose="02070309020205020404" pitchFamily="49" charset="0"/>
              </a:rPr>
              <a:t>   3/3     3            3           17d</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NAME                                     DESIRED   CURRENT   READY   AGE</a:t>
            </a:r>
          </a:p>
          <a:p>
            <a:pPr marL="0" indent="0">
              <a:buNone/>
            </a:pPr>
            <a:r>
              <a:rPr lang="en-US" dirty="0" err="1">
                <a:latin typeface="Courier New" panose="02070309020205020404" pitchFamily="49" charset="0"/>
                <a:cs typeface="Courier New" panose="02070309020205020404" pitchFamily="49" charset="0"/>
              </a:rPr>
              <a:t>replicaset.apps</a:t>
            </a:r>
            <a:r>
              <a:rPr lang="en-US" dirty="0">
                <a:latin typeface="Courier New" panose="02070309020205020404" pitchFamily="49" charset="0"/>
                <a:cs typeface="Courier New" panose="02070309020205020404" pitchFamily="49" charset="0"/>
              </a:rPr>
              <a:t>/httpservice-7f7b68c95d   3         3         3       17d</a:t>
            </a:r>
          </a:p>
        </p:txBody>
      </p:sp>
    </p:spTree>
    <p:extLst>
      <p:ext uri="{BB962C8B-B14F-4D97-AF65-F5344CB8AC3E}">
        <p14:creationId xmlns:p14="http://schemas.microsoft.com/office/powerpoint/2010/main" val="35068776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C5C0E-448F-0251-15F1-E1F9276BCD97}"/>
              </a:ext>
            </a:extLst>
          </p:cNvPr>
          <p:cNvSpPr>
            <a:spLocks noGrp="1"/>
          </p:cNvSpPr>
          <p:nvPr>
            <p:ph type="title"/>
          </p:nvPr>
        </p:nvSpPr>
        <p:spPr/>
        <p:txBody>
          <a:bodyPr/>
          <a:lstStyle/>
          <a:p>
            <a:r>
              <a:rPr lang="en-GB" b="1" i="0" dirty="0">
                <a:solidFill>
                  <a:srgbClr val="000000"/>
                </a:solidFill>
                <a:effectLst/>
                <a:latin typeface="Droid Serif"/>
              </a:rPr>
              <a:t>From Deployment to Pod</a:t>
            </a:r>
            <a:endParaRPr lang="en-US" dirty="0"/>
          </a:p>
        </p:txBody>
      </p:sp>
      <p:sp>
        <p:nvSpPr>
          <p:cNvPr id="3" name="Content Placeholder 2">
            <a:extLst>
              <a:ext uri="{FF2B5EF4-FFF2-40B4-BE49-F238E27FC236}">
                <a16:creationId xmlns:a16="http://schemas.microsoft.com/office/drawing/2014/main" id="{A937147A-2B37-7399-4C16-1CAB0789BA20}"/>
              </a:ext>
            </a:extLst>
          </p:cNvPr>
          <p:cNvSpPr>
            <a:spLocks noGrp="1"/>
          </p:cNvSpPr>
          <p:nvPr>
            <p:ph idx="1"/>
          </p:nvPr>
        </p:nvSpPr>
        <p:spPr/>
        <p:txBody>
          <a:bodyPr/>
          <a:lstStyle/>
          <a:p>
            <a:pPr marL="0" indent="0">
              <a:buNone/>
            </a:pPr>
            <a:r>
              <a:rPr lang="en-GB" b="0" i="0" dirty="0">
                <a:solidFill>
                  <a:srgbClr val="000000"/>
                </a:solidFill>
                <a:effectLst/>
                <a:latin typeface="Droid Serif"/>
              </a:rPr>
              <a:t>We have the following resources:</a:t>
            </a:r>
          </a:p>
          <a:p>
            <a:r>
              <a:rPr lang="en-US" dirty="0" err="1">
                <a:latin typeface="Courier New" panose="02070309020205020404" pitchFamily="49" charset="0"/>
                <a:cs typeface="Courier New" panose="02070309020205020404" pitchFamily="49" charset="0"/>
              </a:rPr>
              <a:t>deployment.apps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httpservice</a:t>
            </a: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This is a Deployment </a:t>
            </a:r>
          </a:p>
          <a:p>
            <a:pPr marL="457200" lvl="1" indent="0">
              <a:buNone/>
            </a:pPr>
            <a:endParaRPr lang="en-US" b="0" i="0" dirty="0">
              <a:solidFill>
                <a:srgbClr val="000000"/>
              </a:solidFill>
              <a:effectLst/>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replicaset.apps</a:t>
            </a:r>
            <a:r>
              <a:rPr lang="en-US" dirty="0">
                <a:latin typeface="Courier New" panose="02070309020205020404" pitchFamily="49" charset="0"/>
                <a:cs typeface="Courier New" panose="02070309020205020404" pitchFamily="49" charset="0"/>
              </a:rPr>
              <a:t>/httpservice-7f7b68c95d</a:t>
            </a:r>
          </a:p>
          <a:p>
            <a:pPr marL="457200" lvl="1" indent="0">
              <a:buNone/>
            </a:pPr>
            <a:r>
              <a:rPr lang="en-US" b="0" i="0" dirty="0">
                <a:solidFill>
                  <a:srgbClr val="000000"/>
                </a:solidFill>
                <a:effectLst/>
                <a:latin typeface="Courier New" panose="02070309020205020404" pitchFamily="49" charset="0"/>
                <a:cs typeface="Courier New" panose="02070309020205020404" pitchFamily="49" charset="0"/>
              </a:rPr>
              <a:t>This is a Replica set created by the deployment.</a:t>
            </a:r>
          </a:p>
          <a:p>
            <a:pPr marL="457200" lvl="1" indent="0">
              <a:buNone/>
            </a:pPr>
            <a:endParaRPr lang="en-US" b="0" i="0" dirty="0">
              <a:solidFill>
                <a:srgbClr val="000000"/>
              </a:solidFill>
              <a:effectLst/>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pod/httpservice-7f7b68c95d-qm664</a:t>
            </a:r>
          </a:p>
          <a:p>
            <a:pPr marL="457200" lvl="1" indent="0">
              <a:buNone/>
            </a:pPr>
            <a:r>
              <a:rPr lang="en-US" b="0" i="0" dirty="0">
                <a:solidFill>
                  <a:srgbClr val="000000"/>
                </a:solidFill>
                <a:effectLst/>
                <a:latin typeface="Courier New" panose="02070309020205020404" pitchFamily="49" charset="0"/>
                <a:cs typeface="Courier New" panose="02070309020205020404" pitchFamily="49" charset="0"/>
              </a:rPr>
              <a:t>This is a pod created by the Replica Set</a:t>
            </a:r>
          </a:p>
          <a:p>
            <a:pPr marL="457200" lvl="1" indent="0">
              <a:buNone/>
            </a:pPr>
            <a:endParaRPr lang="en-US" b="0" i="0" dirty="0">
              <a:solidFill>
                <a:srgbClr val="00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267847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B21C2-EDF0-8229-5DF6-FF8698BBBE0F}"/>
              </a:ext>
            </a:extLst>
          </p:cNvPr>
          <p:cNvSpPr>
            <a:spLocks noGrp="1"/>
          </p:cNvSpPr>
          <p:nvPr>
            <p:ph type="title"/>
          </p:nvPr>
        </p:nvSpPr>
        <p:spPr/>
        <p:txBody>
          <a:bodyPr/>
          <a:lstStyle/>
          <a:p>
            <a:r>
              <a:rPr lang="en-GB" b="1" i="0" dirty="0">
                <a:solidFill>
                  <a:srgbClr val="000000"/>
                </a:solidFill>
                <a:effectLst/>
                <a:latin typeface="Droid Serif"/>
              </a:rPr>
              <a:t>Pod</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865B4744-4C0B-B8BC-0EAB-FE2A3973368E}"/>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Can have one or multiple containers</a:t>
            </a:r>
          </a:p>
          <a:p>
            <a:pPr algn="l">
              <a:buFont typeface="Arial" panose="020B0604020202020204" pitchFamily="34" charset="0"/>
              <a:buChar char="•"/>
            </a:pPr>
            <a:r>
              <a:rPr lang="en-GB" b="0" i="0" dirty="0">
                <a:solidFill>
                  <a:srgbClr val="000000"/>
                </a:solidFill>
                <a:effectLst/>
                <a:latin typeface="Droid Serif"/>
              </a:rPr>
              <a:t>Runs on a single node</a:t>
            </a:r>
          </a:p>
          <a:p>
            <a:pPr marL="457200" lvl="1" indent="0">
              <a:buNone/>
            </a:pPr>
            <a:r>
              <a:rPr lang="en-GB" b="0" i="0" dirty="0">
                <a:solidFill>
                  <a:srgbClr val="000000"/>
                </a:solidFill>
                <a:effectLst/>
                <a:latin typeface="Droid Serif"/>
              </a:rPr>
              <a:t>(Pod cannot "straddle" multiple nodes)</a:t>
            </a:r>
          </a:p>
          <a:p>
            <a:pPr algn="l">
              <a:buFont typeface="Arial" panose="020B0604020202020204" pitchFamily="34" charset="0"/>
              <a:buChar char="•"/>
            </a:pPr>
            <a:r>
              <a:rPr lang="en-GB" b="0" i="0" dirty="0">
                <a:solidFill>
                  <a:srgbClr val="000000"/>
                </a:solidFill>
                <a:effectLst/>
                <a:latin typeface="Droid Serif"/>
              </a:rPr>
              <a:t>Pods cannot be moved</a:t>
            </a:r>
          </a:p>
          <a:p>
            <a:pPr marL="457200" lvl="1" indent="0">
              <a:buNone/>
            </a:pPr>
            <a:r>
              <a:rPr lang="en-GB" b="0" i="0" dirty="0">
                <a:solidFill>
                  <a:srgbClr val="000000"/>
                </a:solidFill>
                <a:effectLst/>
                <a:latin typeface="Droid Serif"/>
              </a:rPr>
              <a:t>(e.g. in case of node outage)</a:t>
            </a:r>
          </a:p>
          <a:p>
            <a:pPr algn="l">
              <a:buFont typeface="Arial" panose="020B0604020202020204" pitchFamily="34" charset="0"/>
              <a:buChar char="•"/>
            </a:pPr>
            <a:r>
              <a:rPr lang="en-GB" b="0" i="0" dirty="0">
                <a:solidFill>
                  <a:srgbClr val="000000"/>
                </a:solidFill>
                <a:effectLst/>
                <a:latin typeface="Droid Serif"/>
              </a:rPr>
              <a:t>Pods cannot be scaled</a:t>
            </a:r>
          </a:p>
          <a:p>
            <a:pPr marL="457200" lvl="1" indent="0">
              <a:buNone/>
            </a:pPr>
            <a:r>
              <a:rPr lang="en-GB" b="0" i="0" dirty="0">
                <a:solidFill>
                  <a:srgbClr val="000000"/>
                </a:solidFill>
                <a:effectLst/>
                <a:latin typeface="Droid Serif"/>
              </a:rPr>
              <a:t>(except by manually creating more Pods)</a:t>
            </a:r>
          </a:p>
          <a:p>
            <a:endParaRPr lang="en-US" dirty="0"/>
          </a:p>
        </p:txBody>
      </p:sp>
    </p:spTree>
    <p:extLst>
      <p:ext uri="{BB962C8B-B14F-4D97-AF65-F5344CB8AC3E}">
        <p14:creationId xmlns:p14="http://schemas.microsoft.com/office/powerpoint/2010/main" val="8778200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08AE3-6AE3-620D-9752-36E2AD498CDC}"/>
              </a:ext>
            </a:extLst>
          </p:cNvPr>
          <p:cNvSpPr>
            <a:spLocks noGrp="1"/>
          </p:cNvSpPr>
          <p:nvPr>
            <p:ph type="title"/>
          </p:nvPr>
        </p:nvSpPr>
        <p:spPr/>
        <p:txBody>
          <a:bodyPr/>
          <a:lstStyle/>
          <a:p>
            <a:r>
              <a:rPr lang="en-GB" b="1" i="0" dirty="0">
                <a:solidFill>
                  <a:srgbClr val="000000"/>
                </a:solidFill>
                <a:effectLst/>
                <a:latin typeface="Droid Serif"/>
              </a:rPr>
              <a:t>Pod details</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92D7280E-2A47-11A2-5615-CD4411F9A45C}"/>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A Pod is not a process; it's an environment for containers</a:t>
            </a:r>
          </a:p>
          <a:p>
            <a:pPr marL="742950" lvl="1" indent="-285750" algn="l">
              <a:buFont typeface="Arial" panose="020B0604020202020204" pitchFamily="34" charset="0"/>
              <a:buChar char="•"/>
            </a:pPr>
            <a:r>
              <a:rPr lang="en-GB" b="0" i="0" dirty="0">
                <a:solidFill>
                  <a:srgbClr val="000000"/>
                </a:solidFill>
                <a:effectLst/>
                <a:latin typeface="Droid Serif"/>
              </a:rPr>
              <a:t>it cannot be "restarted"</a:t>
            </a:r>
          </a:p>
          <a:p>
            <a:pPr marL="742950" lvl="1" indent="-285750" algn="l">
              <a:buFont typeface="Arial" panose="020B0604020202020204" pitchFamily="34" charset="0"/>
              <a:buChar char="•"/>
            </a:pPr>
            <a:r>
              <a:rPr lang="en-GB" b="0" i="0" dirty="0">
                <a:solidFill>
                  <a:srgbClr val="000000"/>
                </a:solidFill>
                <a:effectLst/>
                <a:latin typeface="Droid Serif"/>
              </a:rPr>
              <a:t>it cannot "crash"</a:t>
            </a:r>
          </a:p>
          <a:p>
            <a:pPr algn="l">
              <a:buFont typeface="Arial" panose="020B0604020202020204" pitchFamily="34" charset="0"/>
              <a:buChar char="•"/>
            </a:pPr>
            <a:r>
              <a:rPr lang="en-GB" b="0" i="0" dirty="0">
                <a:solidFill>
                  <a:srgbClr val="000000"/>
                </a:solidFill>
                <a:effectLst/>
                <a:latin typeface="Droid Serif"/>
              </a:rPr>
              <a:t>The containers in a Pod can crash</a:t>
            </a:r>
          </a:p>
          <a:p>
            <a:pPr algn="l">
              <a:buFont typeface="Arial" panose="020B0604020202020204" pitchFamily="34" charset="0"/>
              <a:buChar char="•"/>
            </a:pPr>
            <a:r>
              <a:rPr lang="en-GB" b="0" i="0" dirty="0">
                <a:solidFill>
                  <a:srgbClr val="000000"/>
                </a:solidFill>
                <a:effectLst/>
                <a:latin typeface="Droid Serif"/>
              </a:rPr>
              <a:t>They may or may not get restarted</a:t>
            </a:r>
          </a:p>
          <a:p>
            <a:pPr marL="457200" lvl="1" indent="0">
              <a:buNone/>
            </a:pPr>
            <a:r>
              <a:rPr lang="en-GB" b="0" i="0" dirty="0">
                <a:solidFill>
                  <a:srgbClr val="000000"/>
                </a:solidFill>
                <a:effectLst/>
                <a:latin typeface="Droid Serif"/>
              </a:rPr>
              <a:t>(depending on Pod's restart policy)</a:t>
            </a:r>
          </a:p>
          <a:p>
            <a:pPr algn="l">
              <a:buFont typeface="Arial" panose="020B0604020202020204" pitchFamily="34" charset="0"/>
              <a:buChar char="•"/>
            </a:pPr>
            <a:r>
              <a:rPr lang="en-GB" b="0" i="0" dirty="0">
                <a:solidFill>
                  <a:srgbClr val="000000"/>
                </a:solidFill>
                <a:effectLst/>
                <a:latin typeface="Droid Serif"/>
              </a:rPr>
              <a:t>If all containers exit successfully, the Pod ends in "Succeeded" phase</a:t>
            </a:r>
          </a:p>
          <a:p>
            <a:pPr algn="l">
              <a:buFont typeface="Arial" panose="020B0604020202020204" pitchFamily="34" charset="0"/>
              <a:buChar char="•"/>
            </a:pPr>
            <a:r>
              <a:rPr lang="en-GB" b="0" i="0" dirty="0">
                <a:solidFill>
                  <a:srgbClr val="000000"/>
                </a:solidFill>
                <a:effectLst/>
                <a:latin typeface="Droid Serif"/>
              </a:rPr>
              <a:t>If some containers fail and don't get restarted, the Pod ends in "Failed" phase</a:t>
            </a:r>
          </a:p>
          <a:p>
            <a:endParaRPr lang="en-US" dirty="0"/>
          </a:p>
        </p:txBody>
      </p:sp>
    </p:spTree>
    <p:extLst>
      <p:ext uri="{BB962C8B-B14F-4D97-AF65-F5344CB8AC3E}">
        <p14:creationId xmlns:p14="http://schemas.microsoft.com/office/powerpoint/2010/main" val="3489771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33C52-7339-C986-B7BE-FC59AD44095A}"/>
              </a:ext>
            </a:extLst>
          </p:cNvPr>
          <p:cNvSpPr>
            <a:spLocks noGrp="1"/>
          </p:cNvSpPr>
          <p:nvPr>
            <p:ph type="title"/>
          </p:nvPr>
        </p:nvSpPr>
        <p:spPr/>
        <p:txBody>
          <a:bodyPr/>
          <a:lstStyle/>
          <a:p>
            <a:r>
              <a:rPr lang="en-GB" b="1" i="0" dirty="0">
                <a:solidFill>
                  <a:srgbClr val="000000"/>
                </a:solidFill>
                <a:effectLst/>
                <a:latin typeface="Droid Serif"/>
              </a:rPr>
              <a:t>Basic things we can ask Kubernetes to do</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36C76872-E7CE-55B6-4DCC-BB091CBE6D80}"/>
              </a:ext>
            </a:extLst>
          </p:cNvPr>
          <p:cNvSpPr>
            <a:spLocks noGrp="1"/>
          </p:cNvSpPr>
          <p:nvPr>
            <p:ph idx="1"/>
          </p:nvPr>
        </p:nvSpPr>
        <p:spPr/>
        <p:txBody>
          <a:bodyPr>
            <a:normAutofit lnSpcReduction="10000"/>
          </a:bodyPr>
          <a:lstStyle/>
          <a:p>
            <a:pPr algn="l">
              <a:buFont typeface="Arial" panose="020B0604020202020204" pitchFamily="34" charset="0"/>
              <a:buChar char="•"/>
            </a:pPr>
            <a:r>
              <a:rPr lang="en-GB" b="0" i="0" dirty="0">
                <a:solidFill>
                  <a:srgbClr val="000000"/>
                </a:solidFill>
                <a:effectLst/>
                <a:latin typeface="Droid Serif"/>
              </a:rPr>
              <a:t>Start 5 containers using image </a:t>
            </a:r>
            <a:r>
              <a:rPr lang="en-GB" b="0" i="0" dirty="0" err="1">
                <a:solidFill>
                  <a:srgbClr val="000000"/>
                </a:solidFill>
                <a:effectLst/>
                <a:latin typeface="Droid Serif"/>
              </a:rPr>
              <a:t>atseashop</a:t>
            </a:r>
            <a:r>
              <a:rPr lang="en-GB" b="0" i="0" dirty="0">
                <a:solidFill>
                  <a:srgbClr val="000000"/>
                </a:solidFill>
                <a:effectLst/>
                <a:latin typeface="Droid Serif"/>
              </a:rPr>
              <a:t>/api:v1.3</a:t>
            </a:r>
          </a:p>
          <a:p>
            <a:pPr algn="l">
              <a:buFont typeface="Arial" panose="020B0604020202020204" pitchFamily="34" charset="0"/>
              <a:buChar char="•"/>
            </a:pPr>
            <a:r>
              <a:rPr lang="en-GB" b="0" i="0" dirty="0">
                <a:solidFill>
                  <a:srgbClr val="000000"/>
                </a:solidFill>
                <a:effectLst/>
                <a:latin typeface="Droid Serif"/>
              </a:rPr>
              <a:t>Place an internal load balancer in front of these containers</a:t>
            </a:r>
          </a:p>
          <a:p>
            <a:pPr algn="l">
              <a:buFont typeface="Arial" panose="020B0604020202020204" pitchFamily="34" charset="0"/>
              <a:buChar char="•"/>
            </a:pPr>
            <a:r>
              <a:rPr lang="en-GB" b="0" i="0" dirty="0">
                <a:solidFill>
                  <a:srgbClr val="000000"/>
                </a:solidFill>
                <a:effectLst/>
                <a:latin typeface="Droid Serif"/>
              </a:rPr>
              <a:t>Start 10 containers using image </a:t>
            </a:r>
            <a:r>
              <a:rPr lang="en-GB" b="0" i="0" dirty="0" err="1">
                <a:solidFill>
                  <a:srgbClr val="000000"/>
                </a:solidFill>
                <a:effectLst/>
                <a:latin typeface="Droid Serif"/>
              </a:rPr>
              <a:t>atseashop</a:t>
            </a:r>
            <a:r>
              <a:rPr lang="en-GB" b="0" i="0" dirty="0">
                <a:solidFill>
                  <a:srgbClr val="000000"/>
                </a:solidFill>
                <a:effectLst/>
                <a:latin typeface="Droid Serif"/>
              </a:rPr>
              <a:t>/webfront:v1.3</a:t>
            </a:r>
          </a:p>
          <a:p>
            <a:pPr algn="l">
              <a:buFont typeface="Arial" panose="020B0604020202020204" pitchFamily="34" charset="0"/>
              <a:buChar char="•"/>
            </a:pPr>
            <a:r>
              <a:rPr lang="en-GB" b="0" i="0" dirty="0">
                <a:solidFill>
                  <a:srgbClr val="000000"/>
                </a:solidFill>
                <a:effectLst/>
                <a:latin typeface="Droid Serif"/>
              </a:rPr>
              <a:t>Place a public load balancer in front of these containers</a:t>
            </a:r>
          </a:p>
          <a:p>
            <a:pPr algn="l">
              <a:buFont typeface="Arial" panose="020B0604020202020204" pitchFamily="34" charset="0"/>
              <a:buChar char="•"/>
            </a:pPr>
            <a:r>
              <a:rPr lang="en-GB" b="0" i="0" dirty="0">
                <a:solidFill>
                  <a:srgbClr val="000000"/>
                </a:solidFill>
                <a:effectLst/>
                <a:latin typeface="Droid Serif"/>
              </a:rPr>
              <a:t>It's Black Friday (or Christmas), traffic spikes, grow our cluster and add containers</a:t>
            </a:r>
          </a:p>
          <a:p>
            <a:pPr algn="l">
              <a:buFont typeface="Arial" panose="020B0604020202020204" pitchFamily="34" charset="0"/>
              <a:buChar char="•"/>
            </a:pPr>
            <a:r>
              <a:rPr lang="en-GB" b="0" i="0" dirty="0">
                <a:solidFill>
                  <a:srgbClr val="000000"/>
                </a:solidFill>
                <a:effectLst/>
                <a:latin typeface="Droid Serif"/>
              </a:rPr>
              <a:t>New release! Replace my containers with the new image </a:t>
            </a:r>
            <a:r>
              <a:rPr lang="en-GB" b="0" i="0" dirty="0" err="1">
                <a:solidFill>
                  <a:srgbClr val="000000"/>
                </a:solidFill>
                <a:effectLst/>
                <a:latin typeface="Droid Serif"/>
              </a:rPr>
              <a:t>atseashop</a:t>
            </a:r>
            <a:r>
              <a:rPr lang="en-GB" b="0" i="0" dirty="0">
                <a:solidFill>
                  <a:srgbClr val="000000"/>
                </a:solidFill>
                <a:effectLst/>
                <a:latin typeface="Droid Serif"/>
              </a:rPr>
              <a:t>/webfront:v1.4</a:t>
            </a:r>
          </a:p>
          <a:p>
            <a:pPr algn="l">
              <a:buFont typeface="Arial" panose="020B0604020202020204" pitchFamily="34" charset="0"/>
              <a:buChar char="•"/>
            </a:pPr>
            <a:r>
              <a:rPr lang="en-GB" b="0" i="0" dirty="0">
                <a:solidFill>
                  <a:srgbClr val="000000"/>
                </a:solidFill>
                <a:effectLst/>
                <a:latin typeface="Droid Serif"/>
              </a:rPr>
              <a:t>Keep processing requests during the upgrade; update my containers one at a time</a:t>
            </a:r>
          </a:p>
          <a:p>
            <a:endParaRPr lang="en-US" dirty="0"/>
          </a:p>
        </p:txBody>
      </p:sp>
    </p:spTree>
    <p:extLst>
      <p:ext uri="{BB962C8B-B14F-4D97-AF65-F5344CB8AC3E}">
        <p14:creationId xmlns:p14="http://schemas.microsoft.com/office/powerpoint/2010/main" val="4074445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CFF87-70B7-09C1-4D3D-154BDD061181}"/>
              </a:ext>
            </a:extLst>
          </p:cNvPr>
          <p:cNvSpPr>
            <a:spLocks noGrp="1"/>
          </p:cNvSpPr>
          <p:nvPr>
            <p:ph type="title"/>
          </p:nvPr>
        </p:nvSpPr>
        <p:spPr/>
        <p:txBody>
          <a:bodyPr/>
          <a:lstStyle/>
          <a:p>
            <a:r>
              <a:rPr lang="en-GB" b="1" i="0" dirty="0">
                <a:solidFill>
                  <a:srgbClr val="000000"/>
                </a:solidFill>
                <a:effectLst/>
                <a:latin typeface="Droid Serif"/>
              </a:rPr>
              <a:t>Replica Set</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91C3EF41-CD1A-C157-06F0-F4B2AAA370F5}"/>
              </a:ext>
            </a:extLst>
          </p:cNvPr>
          <p:cNvSpPr>
            <a:spLocks noGrp="1"/>
          </p:cNvSpPr>
          <p:nvPr>
            <p:ph idx="1"/>
          </p:nvPr>
        </p:nvSpPr>
        <p:spPr/>
        <p:txBody>
          <a:bodyPr>
            <a:normAutofit/>
          </a:bodyPr>
          <a:lstStyle/>
          <a:p>
            <a:pPr algn="l">
              <a:buFont typeface="Arial" panose="020B0604020202020204" pitchFamily="34" charset="0"/>
              <a:buChar char="•"/>
            </a:pPr>
            <a:r>
              <a:rPr lang="en-GB" b="0" i="0" dirty="0">
                <a:solidFill>
                  <a:srgbClr val="000000"/>
                </a:solidFill>
                <a:effectLst/>
                <a:latin typeface="Droid Serif"/>
              </a:rPr>
              <a:t>Set of identical (replicated) Pods</a:t>
            </a:r>
          </a:p>
          <a:p>
            <a:pPr algn="l">
              <a:buFont typeface="Arial" panose="020B0604020202020204" pitchFamily="34" charset="0"/>
              <a:buChar char="•"/>
            </a:pPr>
            <a:r>
              <a:rPr lang="en-GB" b="0" i="0" dirty="0">
                <a:solidFill>
                  <a:srgbClr val="000000"/>
                </a:solidFill>
                <a:effectLst/>
                <a:latin typeface="Droid Serif"/>
              </a:rPr>
              <a:t>Defined by a pod template + number of desired replicas</a:t>
            </a:r>
          </a:p>
          <a:p>
            <a:pPr algn="l">
              <a:buFont typeface="Arial" panose="020B0604020202020204" pitchFamily="34" charset="0"/>
              <a:buChar char="•"/>
            </a:pPr>
            <a:r>
              <a:rPr lang="en-GB" b="0" i="0" dirty="0">
                <a:solidFill>
                  <a:srgbClr val="000000"/>
                </a:solidFill>
                <a:effectLst/>
                <a:latin typeface="Droid Serif"/>
              </a:rPr>
              <a:t>If there are not enough Pods, the Replica Set creates more</a:t>
            </a:r>
          </a:p>
          <a:p>
            <a:pPr marL="457200" lvl="1" indent="0">
              <a:buNone/>
            </a:pPr>
            <a:r>
              <a:rPr lang="en-GB" b="0" i="0" dirty="0">
                <a:solidFill>
                  <a:srgbClr val="000000"/>
                </a:solidFill>
                <a:effectLst/>
                <a:latin typeface="Droid Serif"/>
              </a:rPr>
              <a:t>(e.g. in case of node outage; or simply when scaling up)</a:t>
            </a:r>
          </a:p>
          <a:p>
            <a:pPr algn="l">
              <a:buFont typeface="Arial" panose="020B0604020202020204" pitchFamily="34" charset="0"/>
              <a:buChar char="•"/>
            </a:pPr>
            <a:r>
              <a:rPr lang="en-GB" b="0" i="0" dirty="0">
                <a:solidFill>
                  <a:srgbClr val="000000"/>
                </a:solidFill>
                <a:effectLst/>
                <a:latin typeface="Droid Serif"/>
              </a:rPr>
              <a:t>If there are too many Pods, the Replica Set deletes some</a:t>
            </a:r>
          </a:p>
          <a:p>
            <a:pPr marL="457200" lvl="1" indent="0">
              <a:buNone/>
            </a:pPr>
            <a:r>
              <a:rPr lang="en-GB" b="0" i="0" dirty="0">
                <a:solidFill>
                  <a:srgbClr val="000000"/>
                </a:solidFill>
                <a:effectLst/>
                <a:latin typeface="Droid Serif"/>
              </a:rPr>
              <a:t>(e.g. if a node was disconnected and comes back; or when scaling down)</a:t>
            </a:r>
          </a:p>
          <a:p>
            <a:pPr algn="l">
              <a:buFont typeface="Arial" panose="020B0604020202020204" pitchFamily="34" charset="0"/>
              <a:buChar char="•"/>
            </a:pPr>
            <a:r>
              <a:rPr lang="en-GB" b="0" i="0" dirty="0">
                <a:solidFill>
                  <a:srgbClr val="000000"/>
                </a:solidFill>
                <a:effectLst/>
                <a:latin typeface="Droid Serif"/>
              </a:rPr>
              <a:t>We can scale up/down a Replica Set</a:t>
            </a:r>
          </a:p>
          <a:p>
            <a:pPr marL="742950" lvl="1" indent="-285750" algn="l">
              <a:buFont typeface="Arial" panose="020B0604020202020204" pitchFamily="34" charset="0"/>
              <a:buChar char="•"/>
            </a:pPr>
            <a:r>
              <a:rPr lang="en-GB" b="0" i="0" dirty="0">
                <a:solidFill>
                  <a:srgbClr val="000000"/>
                </a:solidFill>
                <a:effectLst/>
                <a:latin typeface="Droid Serif"/>
              </a:rPr>
              <a:t>we update the manifest of the Replica Set</a:t>
            </a:r>
          </a:p>
          <a:p>
            <a:pPr marL="742950" lvl="1" indent="-285750" algn="l">
              <a:buFont typeface="Arial" panose="020B0604020202020204" pitchFamily="34" charset="0"/>
              <a:buChar char="•"/>
            </a:pPr>
            <a:r>
              <a:rPr lang="en-GB" b="0" i="0" dirty="0">
                <a:solidFill>
                  <a:srgbClr val="000000"/>
                </a:solidFill>
                <a:effectLst/>
                <a:latin typeface="Droid Serif"/>
              </a:rPr>
              <a:t>as a consequence, the Replica Set controller creates/deletes Pods</a:t>
            </a:r>
          </a:p>
          <a:p>
            <a:endParaRPr lang="en-US" dirty="0"/>
          </a:p>
        </p:txBody>
      </p:sp>
    </p:spTree>
    <p:extLst>
      <p:ext uri="{BB962C8B-B14F-4D97-AF65-F5344CB8AC3E}">
        <p14:creationId xmlns:p14="http://schemas.microsoft.com/office/powerpoint/2010/main" val="3892185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C0DE7-3835-39D6-9762-6C9F1AE30FC5}"/>
              </a:ext>
            </a:extLst>
          </p:cNvPr>
          <p:cNvSpPr>
            <a:spLocks noGrp="1"/>
          </p:cNvSpPr>
          <p:nvPr>
            <p:ph type="title"/>
          </p:nvPr>
        </p:nvSpPr>
        <p:spPr/>
        <p:txBody>
          <a:bodyPr/>
          <a:lstStyle/>
          <a:p>
            <a:r>
              <a:rPr lang="en-GB" b="1" i="0" dirty="0">
                <a:solidFill>
                  <a:srgbClr val="000000"/>
                </a:solidFill>
                <a:effectLst/>
                <a:latin typeface="Droid Serif"/>
              </a:rPr>
              <a:t>Deployment</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9E66B278-E4E9-76CA-04E2-AD2F4CC2845C}"/>
              </a:ext>
            </a:extLst>
          </p:cNvPr>
          <p:cNvSpPr>
            <a:spLocks noGrp="1"/>
          </p:cNvSpPr>
          <p:nvPr>
            <p:ph idx="1"/>
          </p:nvPr>
        </p:nvSpPr>
        <p:spPr/>
        <p:txBody>
          <a:bodyPr>
            <a:normAutofit lnSpcReduction="10000"/>
          </a:bodyPr>
          <a:lstStyle/>
          <a:p>
            <a:pPr algn="l">
              <a:buFont typeface="Arial" panose="020B0604020202020204" pitchFamily="34" charset="0"/>
              <a:buChar char="•"/>
            </a:pPr>
            <a:r>
              <a:rPr lang="en-GB" b="0" i="0" dirty="0">
                <a:solidFill>
                  <a:srgbClr val="000000"/>
                </a:solidFill>
                <a:effectLst/>
                <a:latin typeface="Droid Serif"/>
              </a:rPr>
              <a:t>Replica Sets control </a:t>
            </a:r>
            <a:r>
              <a:rPr lang="en-GB" b="0" i="1" dirty="0">
                <a:solidFill>
                  <a:srgbClr val="000000"/>
                </a:solidFill>
                <a:effectLst/>
                <a:latin typeface="Droid Serif"/>
              </a:rPr>
              <a:t>identical</a:t>
            </a:r>
            <a:r>
              <a:rPr lang="en-GB" b="0" i="0" dirty="0">
                <a:solidFill>
                  <a:srgbClr val="000000"/>
                </a:solidFill>
                <a:effectLst/>
                <a:latin typeface="Droid Serif"/>
              </a:rPr>
              <a:t> Pods</a:t>
            </a:r>
          </a:p>
          <a:p>
            <a:pPr algn="l">
              <a:buFont typeface="Arial" panose="020B0604020202020204" pitchFamily="34" charset="0"/>
              <a:buChar char="•"/>
            </a:pPr>
            <a:r>
              <a:rPr lang="en-GB" b="0" i="0" dirty="0">
                <a:solidFill>
                  <a:srgbClr val="000000"/>
                </a:solidFill>
                <a:effectLst/>
                <a:latin typeface="Droid Serif"/>
              </a:rPr>
              <a:t>Deployments are used to roll out different Pods</a:t>
            </a:r>
          </a:p>
          <a:p>
            <a:pPr marL="457200" lvl="1" indent="0">
              <a:buNone/>
            </a:pPr>
            <a:r>
              <a:rPr lang="en-GB" b="0" i="0" dirty="0">
                <a:solidFill>
                  <a:srgbClr val="000000"/>
                </a:solidFill>
                <a:effectLst/>
                <a:latin typeface="Droid Serif"/>
              </a:rPr>
              <a:t>(different image, command, environment variables, ...)</a:t>
            </a:r>
          </a:p>
          <a:p>
            <a:pPr algn="l">
              <a:buFont typeface="Arial" panose="020B0604020202020204" pitchFamily="34" charset="0"/>
              <a:buChar char="•"/>
            </a:pPr>
            <a:r>
              <a:rPr lang="en-GB" b="0" i="0" dirty="0">
                <a:solidFill>
                  <a:srgbClr val="000000"/>
                </a:solidFill>
                <a:effectLst/>
                <a:latin typeface="Droid Serif"/>
              </a:rPr>
              <a:t>When we update a Deployment with a new Pod definition:</a:t>
            </a:r>
          </a:p>
          <a:p>
            <a:pPr marL="742950" lvl="1" indent="-285750" algn="l">
              <a:buFont typeface="Arial" panose="020B0604020202020204" pitchFamily="34" charset="0"/>
              <a:buChar char="•"/>
            </a:pPr>
            <a:r>
              <a:rPr lang="en-GB" b="0" i="0" dirty="0">
                <a:solidFill>
                  <a:srgbClr val="000000"/>
                </a:solidFill>
                <a:effectLst/>
                <a:latin typeface="Droid Serif"/>
              </a:rPr>
              <a:t>a new Replica Set is created with the new Pod definition</a:t>
            </a:r>
          </a:p>
          <a:p>
            <a:pPr marL="742950" lvl="1" indent="-285750" algn="l">
              <a:buFont typeface="Arial" panose="020B0604020202020204" pitchFamily="34" charset="0"/>
              <a:buChar char="•"/>
            </a:pPr>
            <a:r>
              <a:rPr lang="en-GB" b="0" i="0" dirty="0">
                <a:solidFill>
                  <a:srgbClr val="000000"/>
                </a:solidFill>
                <a:effectLst/>
                <a:latin typeface="Droid Serif"/>
              </a:rPr>
              <a:t>that new Replica Set is progressively scaled up</a:t>
            </a:r>
          </a:p>
          <a:p>
            <a:pPr marL="742950" lvl="1" indent="-285750" algn="l">
              <a:buFont typeface="Arial" panose="020B0604020202020204" pitchFamily="34" charset="0"/>
              <a:buChar char="•"/>
            </a:pPr>
            <a:r>
              <a:rPr lang="en-GB" b="0" i="0" dirty="0">
                <a:solidFill>
                  <a:srgbClr val="000000"/>
                </a:solidFill>
                <a:effectLst/>
                <a:latin typeface="Droid Serif"/>
              </a:rPr>
              <a:t>meanwhile, the old Replica Set(s) is(are) scaled down</a:t>
            </a:r>
          </a:p>
          <a:p>
            <a:pPr algn="l">
              <a:buFont typeface="Arial" panose="020B0604020202020204" pitchFamily="34" charset="0"/>
              <a:buChar char="•"/>
            </a:pPr>
            <a:r>
              <a:rPr lang="en-GB" b="0" i="0" dirty="0">
                <a:solidFill>
                  <a:srgbClr val="000000"/>
                </a:solidFill>
                <a:effectLst/>
                <a:latin typeface="Droid Serif"/>
              </a:rPr>
              <a:t>This is a </a:t>
            </a:r>
            <a:r>
              <a:rPr lang="en-GB" b="0" i="1" dirty="0">
                <a:solidFill>
                  <a:srgbClr val="000000"/>
                </a:solidFill>
                <a:effectLst/>
                <a:latin typeface="Droid Serif"/>
              </a:rPr>
              <a:t>rolling update</a:t>
            </a:r>
            <a:r>
              <a:rPr lang="en-GB" b="0" i="0" dirty="0">
                <a:solidFill>
                  <a:srgbClr val="000000"/>
                </a:solidFill>
                <a:effectLst/>
                <a:latin typeface="Droid Serif"/>
              </a:rPr>
              <a:t>, minimizing application downtime</a:t>
            </a:r>
          </a:p>
          <a:p>
            <a:pPr algn="l">
              <a:buFont typeface="Arial" panose="020B0604020202020204" pitchFamily="34" charset="0"/>
              <a:buChar char="•"/>
            </a:pPr>
            <a:r>
              <a:rPr lang="en-GB" b="0" i="0" dirty="0">
                <a:solidFill>
                  <a:srgbClr val="000000"/>
                </a:solidFill>
                <a:effectLst/>
                <a:latin typeface="Droid Serif"/>
              </a:rPr>
              <a:t>When we scale up/down a Deployment, it scales up/down its Replica Set</a:t>
            </a:r>
          </a:p>
          <a:p>
            <a:endParaRPr lang="en-US" dirty="0"/>
          </a:p>
        </p:txBody>
      </p:sp>
    </p:spTree>
    <p:extLst>
      <p:ext uri="{BB962C8B-B14F-4D97-AF65-F5344CB8AC3E}">
        <p14:creationId xmlns:p14="http://schemas.microsoft.com/office/powerpoint/2010/main" val="18851016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6C37F-202F-B246-EFBA-4D2B36CD5EA3}"/>
              </a:ext>
            </a:extLst>
          </p:cNvPr>
          <p:cNvSpPr>
            <a:spLocks noGrp="1"/>
          </p:cNvSpPr>
          <p:nvPr>
            <p:ph type="title"/>
          </p:nvPr>
        </p:nvSpPr>
        <p:spPr/>
        <p:txBody>
          <a:bodyPr/>
          <a:lstStyle/>
          <a:p>
            <a:r>
              <a:rPr lang="en-GB" b="1" i="0" dirty="0">
                <a:solidFill>
                  <a:srgbClr val="000000"/>
                </a:solidFill>
                <a:effectLst/>
                <a:latin typeface="Droid Serif"/>
              </a:rPr>
              <a:t>Creating a Deployment running ping</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C705775A-CBF3-1EFA-0FDC-2D46278B2C7C}"/>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Let's create a Deployment named </a:t>
            </a:r>
            <a:r>
              <a:rPr lang="en-GB" b="0" i="0" dirty="0" err="1">
                <a:solidFill>
                  <a:srgbClr val="000000"/>
                </a:solidFill>
                <a:effectLst/>
                <a:latin typeface="Droid Serif"/>
              </a:rPr>
              <a:t>pingpong</a:t>
            </a:r>
            <a:endParaRPr lang="en-GB" b="0" i="0" dirty="0">
              <a:solidFill>
                <a:srgbClr val="000000"/>
              </a:solidFill>
              <a:effectLst/>
              <a:latin typeface="Droid Serif"/>
            </a:endParaRPr>
          </a:p>
          <a:p>
            <a:pPr algn="l">
              <a:buFont typeface="Arial" panose="020B0604020202020204" pitchFamily="34" charset="0"/>
              <a:buChar char="•"/>
            </a:pPr>
            <a:r>
              <a:rPr lang="en-GB" b="0" i="0" dirty="0">
                <a:solidFill>
                  <a:srgbClr val="000000"/>
                </a:solidFill>
                <a:effectLst/>
                <a:latin typeface="Droid Serif"/>
              </a:rPr>
              <a:t>It will use the image </a:t>
            </a:r>
            <a:r>
              <a:rPr lang="en-GB" b="0" i="0" dirty="0" err="1">
                <a:solidFill>
                  <a:srgbClr val="000000"/>
                </a:solidFill>
                <a:effectLst/>
                <a:latin typeface="Droid Serif"/>
              </a:rPr>
              <a:t>jpetazzo</a:t>
            </a:r>
            <a:r>
              <a:rPr lang="en-GB" b="0" i="0" dirty="0">
                <a:solidFill>
                  <a:srgbClr val="000000"/>
                </a:solidFill>
                <a:effectLst/>
                <a:latin typeface="Droid Serif"/>
              </a:rPr>
              <a:t>/ping</a:t>
            </a:r>
          </a:p>
          <a:p>
            <a:pPr algn="l">
              <a:buFont typeface="Arial" panose="020B0604020202020204" pitchFamily="34" charset="0"/>
              <a:buChar char="•"/>
            </a:pPr>
            <a:r>
              <a:rPr lang="en-GB" b="0" i="0" dirty="0">
                <a:solidFill>
                  <a:srgbClr val="000000"/>
                </a:solidFill>
                <a:effectLst/>
                <a:latin typeface="Droid Serif"/>
              </a:rPr>
              <a:t>Create the Deployment:</a:t>
            </a:r>
          </a:p>
          <a:p>
            <a:pPr marL="457200" lvl="1" indent="0">
              <a:buNone/>
            </a:pPr>
            <a:r>
              <a:rPr lang="en-GB" b="0" i="0" dirty="0" err="1">
                <a:solidFill>
                  <a:srgbClr val="000000"/>
                </a:solidFill>
                <a:effectLst/>
                <a:latin typeface="Droid Serif"/>
              </a:rPr>
              <a:t>kubectl</a:t>
            </a:r>
            <a:r>
              <a:rPr lang="en-GB" b="0" i="0" dirty="0">
                <a:solidFill>
                  <a:srgbClr val="000000"/>
                </a:solidFill>
                <a:effectLst/>
                <a:latin typeface="Droid Serif"/>
              </a:rPr>
              <a:t> create deployment </a:t>
            </a:r>
            <a:r>
              <a:rPr lang="en-GB" b="0" i="0" dirty="0" err="1">
                <a:solidFill>
                  <a:srgbClr val="000000"/>
                </a:solidFill>
                <a:effectLst/>
                <a:latin typeface="Droid Serif"/>
              </a:rPr>
              <a:t>pingpong</a:t>
            </a:r>
            <a:r>
              <a:rPr lang="en-GB" b="0" i="0" dirty="0">
                <a:solidFill>
                  <a:srgbClr val="000000"/>
                </a:solidFill>
                <a:effectLst/>
                <a:latin typeface="Droid Serif"/>
              </a:rPr>
              <a:t> --image=</a:t>
            </a:r>
            <a:r>
              <a:rPr lang="en-GB" b="0" i="0" dirty="0" err="1">
                <a:solidFill>
                  <a:srgbClr val="000000"/>
                </a:solidFill>
                <a:effectLst/>
                <a:latin typeface="Droid Serif"/>
              </a:rPr>
              <a:t>jpetazzo</a:t>
            </a:r>
            <a:r>
              <a:rPr lang="en-GB" b="0" i="0" dirty="0">
                <a:solidFill>
                  <a:srgbClr val="000000"/>
                </a:solidFill>
                <a:effectLst/>
                <a:latin typeface="Droid Serif"/>
              </a:rPr>
              <a:t>/ping</a:t>
            </a:r>
          </a:p>
          <a:p>
            <a:pPr algn="l">
              <a:buFont typeface="Arial" panose="020B0604020202020204" pitchFamily="34" charset="0"/>
              <a:buChar char="•"/>
            </a:pPr>
            <a:r>
              <a:rPr lang="en-GB" b="0" i="0" dirty="0">
                <a:solidFill>
                  <a:srgbClr val="000000"/>
                </a:solidFill>
                <a:effectLst/>
                <a:latin typeface="Droid Serif"/>
              </a:rPr>
              <a:t>Check the resources that were created:</a:t>
            </a:r>
          </a:p>
          <a:p>
            <a:pPr marL="457200" lvl="1" indent="0">
              <a:buNone/>
            </a:pPr>
            <a:r>
              <a:rPr lang="en-GB" b="0" i="0" dirty="0" err="1">
                <a:solidFill>
                  <a:srgbClr val="000000"/>
                </a:solidFill>
                <a:effectLst/>
                <a:latin typeface="Droid Serif"/>
              </a:rPr>
              <a:t>kubectl</a:t>
            </a:r>
            <a:r>
              <a:rPr lang="en-GB" b="0" i="0" dirty="0">
                <a:solidFill>
                  <a:srgbClr val="000000"/>
                </a:solidFill>
                <a:effectLst/>
                <a:latin typeface="Droid Serif"/>
              </a:rPr>
              <a:t> get all</a:t>
            </a:r>
          </a:p>
          <a:p>
            <a:endParaRPr lang="en-US" dirty="0"/>
          </a:p>
        </p:txBody>
      </p:sp>
    </p:spTree>
    <p:extLst>
      <p:ext uri="{BB962C8B-B14F-4D97-AF65-F5344CB8AC3E}">
        <p14:creationId xmlns:p14="http://schemas.microsoft.com/office/powerpoint/2010/main" val="37843541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AD09-8728-BA1B-170E-F29FCDA77A0F}"/>
              </a:ext>
            </a:extLst>
          </p:cNvPr>
          <p:cNvSpPr>
            <a:spLocks noGrp="1"/>
          </p:cNvSpPr>
          <p:nvPr>
            <p:ph type="title"/>
          </p:nvPr>
        </p:nvSpPr>
        <p:spPr/>
        <p:txBody>
          <a:bodyPr/>
          <a:lstStyle/>
          <a:p>
            <a:r>
              <a:rPr lang="en-GB" b="1" i="0" dirty="0">
                <a:solidFill>
                  <a:srgbClr val="000000"/>
                </a:solidFill>
                <a:effectLst/>
                <a:latin typeface="Droid Serif"/>
              </a:rPr>
              <a:t>Viewing container output</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C991FC1C-5260-7F6C-A0CE-EAF37F7B5178}"/>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Let's use the </a:t>
            </a:r>
            <a:r>
              <a:rPr lang="en-GB" b="0" i="0" dirty="0" err="1">
                <a:solidFill>
                  <a:srgbClr val="000000"/>
                </a:solidFill>
                <a:effectLst/>
                <a:latin typeface="Droid Serif"/>
              </a:rPr>
              <a:t>kubectl</a:t>
            </a:r>
            <a:r>
              <a:rPr lang="en-GB" b="0" i="0" dirty="0">
                <a:solidFill>
                  <a:srgbClr val="000000"/>
                </a:solidFill>
                <a:effectLst/>
                <a:latin typeface="Droid Serif"/>
              </a:rPr>
              <a:t> logs command</a:t>
            </a:r>
          </a:p>
          <a:p>
            <a:pPr algn="l">
              <a:buFont typeface="Arial" panose="020B0604020202020204" pitchFamily="34" charset="0"/>
              <a:buChar char="•"/>
            </a:pPr>
            <a:r>
              <a:rPr lang="en-GB" b="0" i="0" dirty="0">
                <a:solidFill>
                  <a:srgbClr val="000000"/>
                </a:solidFill>
                <a:effectLst/>
                <a:latin typeface="Droid Serif"/>
              </a:rPr>
              <a:t>We will pass either a </a:t>
            </a:r>
            <a:r>
              <a:rPr lang="en-GB" b="0" i="1" dirty="0">
                <a:solidFill>
                  <a:srgbClr val="000000"/>
                </a:solidFill>
                <a:effectLst/>
                <a:latin typeface="Droid Serif"/>
              </a:rPr>
              <a:t>pod name</a:t>
            </a:r>
            <a:r>
              <a:rPr lang="en-GB" b="0" i="0" dirty="0">
                <a:solidFill>
                  <a:srgbClr val="000000"/>
                </a:solidFill>
                <a:effectLst/>
                <a:latin typeface="Droid Serif"/>
              </a:rPr>
              <a:t>, or a </a:t>
            </a:r>
            <a:r>
              <a:rPr lang="en-GB" b="0" i="1" dirty="0">
                <a:solidFill>
                  <a:srgbClr val="000000"/>
                </a:solidFill>
                <a:effectLst/>
                <a:latin typeface="Droid Serif"/>
              </a:rPr>
              <a:t>type/name</a:t>
            </a:r>
            <a:endParaRPr lang="en-GB" b="0" i="0" dirty="0">
              <a:solidFill>
                <a:srgbClr val="000000"/>
              </a:solidFill>
              <a:effectLst/>
              <a:latin typeface="Droid Serif"/>
            </a:endParaRPr>
          </a:p>
          <a:p>
            <a:pPr algn="l">
              <a:buFont typeface="Arial" panose="020B0604020202020204" pitchFamily="34" charset="0"/>
              <a:buChar char="•"/>
            </a:pPr>
            <a:r>
              <a:rPr lang="en-GB" b="0" i="0" dirty="0">
                <a:solidFill>
                  <a:srgbClr val="000000"/>
                </a:solidFill>
                <a:effectLst/>
                <a:latin typeface="Droid Serif"/>
              </a:rPr>
              <a:t>(E.g. if we specify a deployment or replica set, it will get the first pod in it)</a:t>
            </a:r>
          </a:p>
          <a:p>
            <a:pPr algn="l">
              <a:buFont typeface="Arial" panose="020B0604020202020204" pitchFamily="34" charset="0"/>
              <a:buChar char="•"/>
            </a:pPr>
            <a:r>
              <a:rPr lang="en-GB" b="0" i="0" dirty="0">
                <a:solidFill>
                  <a:srgbClr val="000000"/>
                </a:solidFill>
                <a:effectLst/>
                <a:latin typeface="Droid Serif"/>
              </a:rPr>
              <a:t>Unless specified otherwise, it will only show logs of the first container in the pod</a:t>
            </a:r>
          </a:p>
          <a:p>
            <a:r>
              <a:rPr lang="en-GB" b="0" i="0" dirty="0">
                <a:solidFill>
                  <a:srgbClr val="000000"/>
                </a:solidFill>
                <a:effectLst/>
                <a:latin typeface="Droid Serif"/>
              </a:rPr>
              <a:t>View the result of our ping command:</a:t>
            </a:r>
          </a:p>
          <a:p>
            <a:pPr marL="457200" lvl="1" indent="0">
              <a:buNone/>
            </a:pPr>
            <a:r>
              <a:rPr lang="en-GB" b="0" i="0" dirty="0" err="1">
                <a:solidFill>
                  <a:srgbClr val="000000"/>
                </a:solidFill>
                <a:effectLst/>
                <a:latin typeface="Droid Serif"/>
              </a:rPr>
              <a:t>kubectl</a:t>
            </a:r>
            <a:r>
              <a:rPr lang="en-GB" b="0" i="0" dirty="0">
                <a:solidFill>
                  <a:srgbClr val="000000"/>
                </a:solidFill>
                <a:effectLst/>
                <a:latin typeface="Droid Serif"/>
              </a:rPr>
              <a:t> logs deploy/</a:t>
            </a:r>
            <a:r>
              <a:rPr lang="en-GB" b="0" i="0" dirty="0" err="1">
                <a:solidFill>
                  <a:srgbClr val="000000"/>
                </a:solidFill>
                <a:effectLst/>
                <a:latin typeface="Droid Serif"/>
              </a:rPr>
              <a:t>pingpong</a:t>
            </a:r>
            <a:endParaRPr lang="en-GB" b="0" i="0" dirty="0">
              <a:solidFill>
                <a:srgbClr val="000000"/>
              </a:solidFill>
              <a:effectLst/>
              <a:latin typeface="Droid Serif"/>
            </a:endParaRPr>
          </a:p>
          <a:p>
            <a:endParaRPr lang="en-US" dirty="0"/>
          </a:p>
        </p:txBody>
      </p:sp>
    </p:spTree>
    <p:extLst>
      <p:ext uri="{BB962C8B-B14F-4D97-AF65-F5344CB8AC3E}">
        <p14:creationId xmlns:p14="http://schemas.microsoft.com/office/powerpoint/2010/main" val="9104471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7C6C4-4091-3532-FF3B-7DD22C91DC35}"/>
              </a:ext>
            </a:extLst>
          </p:cNvPr>
          <p:cNvSpPr>
            <a:spLocks noGrp="1"/>
          </p:cNvSpPr>
          <p:nvPr>
            <p:ph type="title"/>
          </p:nvPr>
        </p:nvSpPr>
        <p:spPr/>
        <p:txBody>
          <a:bodyPr/>
          <a:lstStyle/>
          <a:p>
            <a:r>
              <a:rPr lang="en-GB" b="1" i="0" dirty="0">
                <a:solidFill>
                  <a:srgbClr val="000000"/>
                </a:solidFill>
                <a:effectLst/>
                <a:latin typeface="Droid Serif"/>
              </a:rPr>
              <a:t>Streaming logs in real time</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1DF18F49-DA3B-6BF3-27BB-4613542EF317}"/>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Just like docker logs, </a:t>
            </a:r>
            <a:r>
              <a:rPr lang="en-GB" b="0" i="0" dirty="0" err="1">
                <a:solidFill>
                  <a:srgbClr val="000000"/>
                </a:solidFill>
                <a:effectLst/>
                <a:latin typeface="Droid Serif"/>
              </a:rPr>
              <a:t>kubectl</a:t>
            </a:r>
            <a:r>
              <a:rPr lang="en-GB" b="0" i="0" dirty="0">
                <a:solidFill>
                  <a:srgbClr val="000000"/>
                </a:solidFill>
                <a:effectLst/>
                <a:latin typeface="Droid Serif"/>
              </a:rPr>
              <a:t> logs supports convenient options:</a:t>
            </a:r>
          </a:p>
          <a:p>
            <a:pPr marL="742950" lvl="1" indent="-285750" algn="l">
              <a:buFont typeface="Arial" panose="020B0604020202020204" pitchFamily="34" charset="0"/>
              <a:buChar char="•"/>
            </a:pPr>
            <a:r>
              <a:rPr lang="en-GB" b="0" i="0" dirty="0">
                <a:solidFill>
                  <a:srgbClr val="000000"/>
                </a:solidFill>
                <a:effectLst/>
                <a:latin typeface="Droid Serif"/>
              </a:rPr>
              <a:t>-f/--follow to stream logs in real time (</a:t>
            </a:r>
            <a:r>
              <a:rPr lang="en-GB" b="0" i="0" dirty="0" err="1">
                <a:solidFill>
                  <a:srgbClr val="000000"/>
                </a:solidFill>
                <a:effectLst/>
                <a:latin typeface="Droid Serif"/>
              </a:rPr>
              <a:t>à</a:t>
            </a:r>
            <a:r>
              <a:rPr lang="en-GB" b="0" i="0" dirty="0">
                <a:solidFill>
                  <a:srgbClr val="000000"/>
                </a:solidFill>
                <a:effectLst/>
                <a:latin typeface="Droid Serif"/>
              </a:rPr>
              <a:t> la tail -f)</a:t>
            </a:r>
          </a:p>
          <a:p>
            <a:pPr marL="742950" lvl="1" indent="-285750" algn="l">
              <a:buFont typeface="Arial" panose="020B0604020202020204" pitchFamily="34" charset="0"/>
              <a:buChar char="•"/>
            </a:pPr>
            <a:r>
              <a:rPr lang="en-GB" b="0" i="0" dirty="0">
                <a:solidFill>
                  <a:srgbClr val="000000"/>
                </a:solidFill>
                <a:effectLst/>
                <a:latin typeface="Droid Serif"/>
              </a:rPr>
              <a:t>--tail to indicate how many lines you want to see (from the end)</a:t>
            </a:r>
          </a:p>
          <a:p>
            <a:pPr marL="742950" lvl="1" indent="-285750" algn="l">
              <a:buFont typeface="Arial" panose="020B0604020202020204" pitchFamily="34" charset="0"/>
              <a:buChar char="•"/>
            </a:pPr>
            <a:r>
              <a:rPr lang="en-GB" b="0" i="0" dirty="0">
                <a:solidFill>
                  <a:srgbClr val="000000"/>
                </a:solidFill>
                <a:effectLst/>
                <a:latin typeface="Droid Serif"/>
              </a:rPr>
              <a:t>--since to get logs only after a given timestamp</a:t>
            </a:r>
          </a:p>
          <a:p>
            <a:pPr algn="l">
              <a:buFont typeface="Arial" panose="020B0604020202020204" pitchFamily="34" charset="0"/>
              <a:buChar char="•"/>
            </a:pPr>
            <a:r>
              <a:rPr lang="en-GB" b="0" i="0" dirty="0">
                <a:solidFill>
                  <a:srgbClr val="000000"/>
                </a:solidFill>
                <a:effectLst/>
                <a:latin typeface="Droid Serif"/>
              </a:rPr>
              <a:t>View the latest logs of our ping command:</a:t>
            </a:r>
          </a:p>
          <a:p>
            <a:pPr marL="457200" lvl="1" indent="0">
              <a:buNone/>
            </a:pPr>
            <a:r>
              <a:rPr lang="en-GB" b="0" i="0" dirty="0" err="1">
                <a:solidFill>
                  <a:srgbClr val="000000"/>
                </a:solidFill>
                <a:effectLst/>
                <a:latin typeface="Droid Serif"/>
              </a:rPr>
              <a:t>kubectl</a:t>
            </a:r>
            <a:r>
              <a:rPr lang="en-GB" b="0" i="0" dirty="0">
                <a:solidFill>
                  <a:srgbClr val="000000"/>
                </a:solidFill>
                <a:effectLst/>
                <a:latin typeface="Droid Serif"/>
              </a:rPr>
              <a:t> logs deploy/</a:t>
            </a:r>
            <a:r>
              <a:rPr lang="en-GB" b="0" i="0" dirty="0" err="1">
                <a:solidFill>
                  <a:srgbClr val="000000"/>
                </a:solidFill>
                <a:effectLst/>
                <a:latin typeface="Droid Serif"/>
              </a:rPr>
              <a:t>pingpong</a:t>
            </a:r>
            <a:r>
              <a:rPr lang="en-GB" b="0" i="0" dirty="0">
                <a:solidFill>
                  <a:srgbClr val="000000"/>
                </a:solidFill>
                <a:effectLst/>
                <a:latin typeface="Droid Serif"/>
              </a:rPr>
              <a:t> --tail 1 --follow</a:t>
            </a:r>
          </a:p>
          <a:p>
            <a:pPr algn="l">
              <a:buFont typeface="Arial" panose="020B0604020202020204" pitchFamily="34" charset="0"/>
              <a:buChar char="•"/>
            </a:pPr>
            <a:r>
              <a:rPr lang="en-GB" b="0" i="0" dirty="0">
                <a:solidFill>
                  <a:srgbClr val="000000"/>
                </a:solidFill>
                <a:effectLst/>
                <a:latin typeface="Droid Serif"/>
              </a:rPr>
              <a:t>Leave that command running, so that we can keep an eye on these logs</a:t>
            </a:r>
          </a:p>
          <a:p>
            <a:endParaRPr lang="en-US" dirty="0"/>
          </a:p>
        </p:txBody>
      </p:sp>
    </p:spTree>
    <p:extLst>
      <p:ext uri="{BB962C8B-B14F-4D97-AF65-F5344CB8AC3E}">
        <p14:creationId xmlns:p14="http://schemas.microsoft.com/office/powerpoint/2010/main" val="1548078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93CA8-7C0F-F4C4-0C08-B210D6FD8F21}"/>
              </a:ext>
            </a:extLst>
          </p:cNvPr>
          <p:cNvSpPr>
            <a:spLocks noGrp="1"/>
          </p:cNvSpPr>
          <p:nvPr>
            <p:ph type="title"/>
          </p:nvPr>
        </p:nvSpPr>
        <p:spPr/>
        <p:txBody>
          <a:bodyPr/>
          <a:lstStyle/>
          <a:p>
            <a:r>
              <a:rPr lang="en-GB" b="1" i="0" dirty="0">
                <a:solidFill>
                  <a:srgbClr val="000000"/>
                </a:solidFill>
                <a:effectLst/>
                <a:latin typeface="Droid Serif"/>
              </a:rPr>
              <a:t>Scaling our application</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4A276444-50DF-8F37-A58E-ECA2B21AC4F3}"/>
              </a:ext>
            </a:extLst>
          </p:cNvPr>
          <p:cNvSpPr>
            <a:spLocks noGrp="1"/>
          </p:cNvSpPr>
          <p:nvPr>
            <p:ph idx="1"/>
          </p:nvPr>
        </p:nvSpPr>
        <p:spPr/>
        <p:txBody>
          <a:bodyPr/>
          <a:lstStyle/>
          <a:p>
            <a:r>
              <a:rPr lang="en-GB" b="0" i="0" dirty="0">
                <a:solidFill>
                  <a:srgbClr val="000000"/>
                </a:solidFill>
                <a:effectLst/>
                <a:latin typeface="Droid Serif"/>
              </a:rPr>
              <a:t>We can create additional copies of our pod with </a:t>
            </a:r>
            <a:r>
              <a:rPr lang="en-GB" b="0" i="0" dirty="0" err="1">
                <a:solidFill>
                  <a:srgbClr val="000000"/>
                </a:solidFill>
                <a:effectLst/>
                <a:latin typeface="Droid Serif"/>
              </a:rPr>
              <a:t>kubectl</a:t>
            </a:r>
            <a:r>
              <a:rPr lang="en-GB" b="0" i="0" dirty="0">
                <a:solidFill>
                  <a:srgbClr val="000000"/>
                </a:solidFill>
                <a:effectLst/>
                <a:latin typeface="Droid Serif"/>
              </a:rPr>
              <a:t> scale</a:t>
            </a:r>
          </a:p>
          <a:p>
            <a:pPr algn="l">
              <a:buFont typeface="Arial" panose="020B0604020202020204" pitchFamily="34" charset="0"/>
              <a:buChar char="•"/>
            </a:pPr>
            <a:r>
              <a:rPr lang="en-GB" b="0" i="0" dirty="0">
                <a:solidFill>
                  <a:srgbClr val="000000"/>
                </a:solidFill>
                <a:effectLst/>
                <a:latin typeface="Droid Serif"/>
              </a:rPr>
              <a:t>Scale our </a:t>
            </a:r>
            <a:r>
              <a:rPr lang="en-GB" b="0" i="0" dirty="0" err="1">
                <a:solidFill>
                  <a:srgbClr val="000000"/>
                </a:solidFill>
                <a:effectLst/>
                <a:latin typeface="Droid Serif"/>
              </a:rPr>
              <a:t>pingpong</a:t>
            </a:r>
            <a:r>
              <a:rPr lang="en-GB" b="0" i="0" dirty="0">
                <a:solidFill>
                  <a:srgbClr val="000000"/>
                </a:solidFill>
                <a:effectLst/>
                <a:latin typeface="Droid Serif"/>
              </a:rPr>
              <a:t> deployment:</a:t>
            </a:r>
          </a:p>
          <a:p>
            <a:pPr marL="457200" lvl="1" indent="0">
              <a:buNone/>
            </a:pPr>
            <a:r>
              <a:rPr lang="en-GB" b="0" i="0" dirty="0" err="1">
                <a:solidFill>
                  <a:srgbClr val="000000"/>
                </a:solidFill>
                <a:effectLst/>
                <a:latin typeface="Droid Serif"/>
              </a:rPr>
              <a:t>kubectl</a:t>
            </a:r>
            <a:r>
              <a:rPr lang="en-GB" b="0" i="0" dirty="0">
                <a:solidFill>
                  <a:srgbClr val="000000"/>
                </a:solidFill>
                <a:effectLst/>
                <a:latin typeface="Droid Serif"/>
              </a:rPr>
              <a:t> scale deploy/</a:t>
            </a:r>
            <a:r>
              <a:rPr lang="en-GB" b="0" i="0" dirty="0" err="1">
                <a:solidFill>
                  <a:srgbClr val="000000"/>
                </a:solidFill>
                <a:effectLst/>
                <a:latin typeface="Droid Serif"/>
              </a:rPr>
              <a:t>pingpong</a:t>
            </a:r>
            <a:r>
              <a:rPr lang="en-GB" b="0" i="0" dirty="0">
                <a:solidFill>
                  <a:srgbClr val="000000"/>
                </a:solidFill>
                <a:effectLst/>
                <a:latin typeface="Droid Serif"/>
              </a:rPr>
              <a:t> --replicas 3</a:t>
            </a:r>
          </a:p>
          <a:p>
            <a:pPr algn="l">
              <a:buFont typeface="Arial" panose="020B0604020202020204" pitchFamily="34" charset="0"/>
              <a:buChar char="•"/>
            </a:pPr>
            <a:r>
              <a:rPr lang="en-GB" b="0" i="0" dirty="0">
                <a:solidFill>
                  <a:srgbClr val="000000"/>
                </a:solidFill>
                <a:effectLst/>
                <a:latin typeface="Droid Serif"/>
              </a:rPr>
              <a:t>Note that this command does exactly the same thing:</a:t>
            </a:r>
          </a:p>
          <a:p>
            <a:pPr marL="457200" lvl="1" indent="0">
              <a:buNone/>
            </a:pPr>
            <a:r>
              <a:rPr lang="en-GB" b="0" i="0" dirty="0" err="1">
                <a:solidFill>
                  <a:srgbClr val="000000"/>
                </a:solidFill>
                <a:effectLst/>
                <a:latin typeface="Droid Serif"/>
              </a:rPr>
              <a:t>kubectl</a:t>
            </a:r>
            <a:r>
              <a:rPr lang="en-GB" b="0" i="0" dirty="0">
                <a:solidFill>
                  <a:srgbClr val="000000"/>
                </a:solidFill>
                <a:effectLst/>
                <a:latin typeface="Droid Serif"/>
              </a:rPr>
              <a:t> scale deployment </a:t>
            </a:r>
            <a:r>
              <a:rPr lang="en-GB" b="0" i="0" dirty="0" err="1">
                <a:solidFill>
                  <a:srgbClr val="000000"/>
                </a:solidFill>
                <a:effectLst/>
                <a:latin typeface="Droid Serif"/>
              </a:rPr>
              <a:t>pingpong</a:t>
            </a:r>
            <a:r>
              <a:rPr lang="en-GB" b="0" i="0" dirty="0">
                <a:solidFill>
                  <a:srgbClr val="000000"/>
                </a:solidFill>
                <a:effectLst/>
                <a:latin typeface="Droid Serif"/>
              </a:rPr>
              <a:t> --replicas 3</a:t>
            </a:r>
          </a:p>
          <a:p>
            <a:endParaRPr lang="en-US" dirty="0"/>
          </a:p>
        </p:txBody>
      </p:sp>
    </p:spTree>
    <p:extLst>
      <p:ext uri="{BB962C8B-B14F-4D97-AF65-F5344CB8AC3E}">
        <p14:creationId xmlns:p14="http://schemas.microsoft.com/office/powerpoint/2010/main" val="13957958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B603C-56C6-AB24-4EE5-CF1062D6FE31}"/>
              </a:ext>
            </a:extLst>
          </p:cNvPr>
          <p:cNvSpPr>
            <a:spLocks noGrp="1"/>
          </p:cNvSpPr>
          <p:nvPr>
            <p:ph type="title"/>
          </p:nvPr>
        </p:nvSpPr>
        <p:spPr/>
        <p:txBody>
          <a:bodyPr/>
          <a:lstStyle/>
          <a:p>
            <a:r>
              <a:rPr lang="en-GB" b="1" i="0" dirty="0">
                <a:solidFill>
                  <a:srgbClr val="000000"/>
                </a:solidFill>
                <a:effectLst/>
                <a:latin typeface="Droid Serif"/>
              </a:rPr>
              <a:t>Streaming logs of multiple pods</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6FD75F0E-04CE-FF8D-E0E4-643D332B7623}"/>
              </a:ext>
            </a:extLst>
          </p:cNvPr>
          <p:cNvSpPr>
            <a:spLocks noGrp="1"/>
          </p:cNvSpPr>
          <p:nvPr>
            <p:ph idx="1"/>
          </p:nvPr>
        </p:nvSpPr>
        <p:spPr/>
        <p:txBody>
          <a:bodyPr/>
          <a:lstStyle/>
          <a:p>
            <a:r>
              <a:rPr lang="en-GB" b="0" i="0" dirty="0">
                <a:solidFill>
                  <a:srgbClr val="000000"/>
                </a:solidFill>
                <a:effectLst/>
                <a:latin typeface="Droid Serif"/>
              </a:rPr>
              <a:t>What happens if we restart </a:t>
            </a:r>
            <a:r>
              <a:rPr lang="en-GB" b="0" i="0" dirty="0" err="1">
                <a:solidFill>
                  <a:srgbClr val="000000"/>
                </a:solidFill>
                <a:effectLst/>
                <a:latin typeface="Droid Serif"/>
              </a:rPr>
              <a:t>kubectl</a:t>
            </a:r>
            <a:r>
              <a:rPr lang="en-GB" b="0" i="0" dirty="0">
                <a:solidFill>
                  <a:srgbClr val="000000"/>
                </a:solidFill>
                <a:effectLst/>
                <a:latin typeface="Droid Serif"/>
              </a:rPr>
              <a:t> logs?</a:t>
            </a:r>
          </a:p>
          <a:p>
            <a:pPr algn="l">
              <a:buFont typeface="Arial" panose="020B0604020202020204" pitchFamily="34" charset="0"/>
              <a:buChar char="•"/>
            </a:pPr>
            <a:r>
              <a:rPr lang="en-GB" b="0" i="0" dirty="0">
                <a:solidFill>
                  <a:srgbClr val="000000"/>
                </a:solidFill>
                <a:effectLst/>
                <a:latin typeface="Droid Serif"/>
              </a:rPr>
              <a:t>Interrupt </a:t>
            </a:r>
            <a:r>
              <a:rPr lang="en-GB" b="0" i="0" dirty="0" err="1">
                <a:solidFill>
                  <a:srgbClr val="000000"/>
                </a:solidFill>
                <a:effectLst/>
                <a:latin typeface="Droid Serif"/>
              </a:rPr>
              <a:t>kubectl</a:t>
            </a:r>
            <a:r>
              <a:rPr lang="en-GB" b="0" i="0" dirty="0">
                <a:solidFill>
                  <a:srgbClr val="000000"/>
                </a:solidFill>
                <a:effectLst/>
                <a:latin typeface="Droid Serif"/>
              </a:rPr>
              <a:t> logs (with Ctrl-C)</a:t>
            </a:r>
          </a:p>
          <a:p>
            <a:pPr algn="l">
              <a:buFont typeface="Arial" panose="020B0604020202020204" pitchFamily="34" charset="0"/>
              <a:buChar char="•"/>
            </a:pPr>
            <a:r>
              <a:rPr lang="en-GB" b="0" i="0" dirty="0">
                <a:solidFill>
                  <a:srgbClr val="000000"/>
                </a:solidFill>
                <a:effectLst/>
                <a:latin typeface="Droid Serif"/>
              </a:rPr>
              <a:t>Restart it:</a:t>
            </a:r>
          </a:p>
          <a:p>
            <a:pPr marL="457200" lvl="1" indent="0">
              <a:buNone/>
            </a:pPr>
            <a:r>
              <a:rPr lang="en-GB" b="0" i="0" dirty="0" err="1">
                <a:solidFill>
                  <a:srgbClr val="000000"/>
                </a:solidFill>
                <a:effectLst/>
                <a:latin typeface="Droid Serif"/>
              </a:rPr>
              <a:t>kubectl</a:t>
            </a:r>
            <a:r>
              <a:rPr lang="en-GB" b="0" i="0" dirty="0">
                <a:solidFill>
                  <a:srgbClr val="000000"/>
                </a:solidFill>
                <a:effectLst/>
                <a:latin typeface="Droid Serif"/>
              </a:rPr>
              <a:t> logs deploy/</a:t>
            </a:r>
            <a:r>
              <a:rPr lang="en-GB" b="0" i="0" dirty="0" err="1">
                <a:solidFill>
                  <a:srgbClr val="000000"/>
                </a:solidFill>
                <a:effectLst/>
                <a:latin typeface="Droid Serif"/>
              </a:rPr>
              <a:t>pingpong</a:t>
            </a:r>
            <a:r>
              <a:rPr lang="en-GB" b="0" i="0" dirty="0">
                <a:solidFill>
                  <a:srgbClr val="000000"/>
                </a:solidFill>
                <a:effectLst/>
                <a:latin typeface="Droid Serif"/>
              </a:rPr>
              <a:t> --tail 1 --follow</a:t>
            </a:r>
          </a:p>
          <a:p>
            <a:endParaRPr lang="en-US" dirty="0"/>
          </a:p>
        </p:txBody>
      </p:sp>
    </p:spTree>
    <p:extLst>
      <p:ext uri="{BB962C8B-B14F-4D97-AF65-F5344CB8AC3E}">
        <p14:creationId xmlns:p14="http://schemas.microsoft.com/office/powerpoint/2010/main" val="7628323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F3B9-F99E-93AF-67E8-A71EAF256953}"/>
              </a:ext>
            </a:extLst>
          </p:cNvPr>
          <p:cNvSpPr>
            <a:spLocks noGrp="1"/>
          </p:cNvSpPr>
          <p:nvPr>
            <p:ph type="title"/>
          </p:nvPr>
        </p:nvSpPr>
        <p:spPr/>
        <p:txBody>
          <a:bodyPr/>
          <a:lstStyle/>
          <a:p>
            <a:r>
              <a:rPr lang="en-GB" b="1" i="0" dirty="0">
                <a:solidFill>
                  <a:srgbClr val="000000"/>
                </a:solidFill>
                <a:effectLst/>
                <a:latin typeface="Droid Serif"/>
              </a:rPr>
              <a:t>Resilience</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8ADBBF99-4973-85B9-B579-706D50BA521B}"/>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The </a:t>
            </a:r>
            <a:r>
              <a:rPr lang="en-GB" b="0" i="1" dirty="0">
                <a:solidFill>
                  <a:srgbClr val="000000"/>
                </a:solidFill>
                <a:effectLst/>
                <a:latin typeface="Droid Serif"/>
              </a:rPr>
              <a:t>deployment</a:t>
            </a:r>
            <a:r>
              <a:rPr lang="en-GB" b="0" i="0" dirty="0">
                <a:solidFill>
                  <a:srgbClr val="000000"/>
                </a:solidFill>
                <a:effectLst/>
                <a:latin typeface="Droid Serif"/>
              </a:rPr>
              <a:t> </a:t>
            </a:r>
            <a:r>
              <a:rPr lang="en-GB" b="0" i="0" dirty="0" err="1">
                <a:solidFill>
                  <a:srgbClr val="000000"/>
                </a:solidFill>
                <a:effectLst/>
                <a:latin typeface="Droid Serif"/>
              </a:rPr>
              <a:t>pingpong</a:t>
            </a:r>
            <a:r>
              <a:rPr lang="en-GB" b="0" i="0" dirty="0">
                <a:solidFill>
                  <a:srgbClr val="000000"/>
                </a:solidFill>
                <a:effectLst/>
                <a:latin typeface="Droid Serif"/>
              </a:rPr>
              <a:t> watches its </a:t>
            </a:r>
            <a:r>
              <a:rPr lang="en-GB" b="0" i="1" dirty="0">
                <a:solidFill>
                  <a:srgbClr val="000000"/>
                </a:solidFill>
                <a:effectLst/>
                <a:latin typeface="Droid Serif"/>
              </a:rPr>
              <a:t>replica set</a:t>
            </a:r>
            <a:endParaRPr lang="en-GB" b="0" i="0" dirty="0">
              <a:solidFill>
                <a:srgbClr val="000000"/>
              </a:solidFill>
              <a:effectLst/>
              <a:latin typeface="Droid Serif"/>
            </a:endParaRPr>
          </a:p>
          <a:p>
            <a:pPr algn="l">
              <a:buFont typeface="Arial" panose="020B0604020202020204" pitchFamily="34" charset="0"/>
              <a:buChar char="•"/>
            </a:pPr>
            <a:r>
              <a:rPr lang="en-GB" b="0" i="0" dirty="0">
                <a:solidFill>
                  <a:srgbClr val="000000"/>
                </a:solidFill>
                <a:effectLst/>
                <a:latin typeface="Droid Serif"/>
              </a:rPr>
              <a:t>The </a:t>
            </a:r>
            <a:r>
              <a:rPr lang="en-GB" b="0" i="1" dirty="0">
                <a:solidFill>
                  <a:srgbClr val="000000"/>
                </a:solidFill>
                <a:effectLst/>
                <a:latin typeface="Droid Serif"/>
              </a:rPr>
              <a:t>replica set</a:t>
            </a:r>
            <a:r>
              <a:rPr lang="en-GB" b="0" i="0" dirty="0">
                <a:solidFill>
                  <a:srgbClr val="000000"/>
                </a:solidFill>
                <a:effectLst/>
                <a:latin typeface="Droid Serif"/>
              </a:rPr>
              <a:t> ensures that the right number of </a:t>
            </a:r>
            <a:r>
              <a:rPr lang="en-GB" b="0" i="1" dirty="0">
                <a:solidFill>
                  <a:srgbClr val="000000"/>
                </a:solidFill>
                <a:effectLst/>
                <a:latin typeface="Droid Serif"/>
              </a:rPr>
              <a:t>pods</a:t>
            </a:r>
            <a:r>
              <a:rPr lang="en-GB" b="0" i="0" dirty="0">
                <a:solidFill>
                  <a:srgbClr val="000000"/>
                </a:solidFill>
                <a:effectLst/>
                <a:latin typeface="Droid Serif"/>
              </a:rPr>
              <a:t> are running</a:t>
            </a:r>
          </a:p>
          <a:p>
            <a:pPr algn="l">
              <a:buFont typeface="Arial" panose="020B0604020202020204" pitchFamily="34" charset="0"/>
              <a:buChar char="•"/>
            </a:pPr>
            <a:r>
              <a:rPr lang="en-GB" b="0" i="0" dirty="0">
                <a:solidFill>
                  <a:srgbClr val="000000"/>
                </a:solidFill>
                <a:effectLst/>
                <a:latin typeface="Droid Serif"/>
              </a:rPr>
              <a:t>What happens if pods disappear?</a:t>
            </a:r>
          </a:p>
          <a:p>
            <a:pPr algn="l">
              <a:buFont typeface="Arial" panose="020B0604020202020204" pitchFamily="34" charset="0"/>
              <a:buChar char="•"/>
            </a:pPr>
            <a:r>
              <a:rPr lang="en-GB" b="0" i="0" dirty="0">
                <a:solidFill>
                  <a:srgbClr val="000000"/>
                </a:solidFill>
                <a:effectLst/>
                <a:latin typeface="Droid Serif"/>
              </a:rPr>
              <a:t>In a separate window, watch the list of pods:</a:t>
            </a:r>
          </a:p>
          <a:p>
            <a:pPr marL="457200" lvl="1" indent="0">
              <a:buNone/>
            </a:pPr>
            <a:r>
              <a:rPr lang="en-GB" b="0" i="0" dirty="0">
                <a:solidFill>
                  <a:srgbClr val="000000"/>
                </a:solidFill>
                <a:effectLst/>
                <a:latin typeface="Droid Serif"/>
              </a:rPr>
              <a:t>watch </a:t>
            </a:r>
            <a:r>
              <a:rPr lang="en-GB" b="0" i="0" dirty="0" err="1">
                <a:solidFill>
                  <a:srgbClr val="000000"/>
                </a:solidFill>
                <a:effectLst/>
                <a:latin typeface="Droid Serif"/>
              </a:rPr>
              <a:t>kubectl</a:t>
            </a:r>
            <a:r>
              <a:rPr lang="en-GB" b="0" i="0" dirty="0">
                <a:solidFill>
                  <a:srgbClr val="000000"/>
                </a:solidFill>
                <a:effectLst/>
                <a:latin typeface="Droid Serif"/>
              </a:rPr>
              <a:t> get pods</a:t>
            </a:r>
          </a:p>
          <a:p>
            <a:pPr algn="l">
              <a:buFont typeface="Arial" panose="020B0604020202020204" pitchFamily="34" charset="0"/>
              <a:buChar char="•"/>
            </a:pPr>
            <a:r>
              <a:rPr lang="en-GB" b="0" i="0" dirty="0">
                <a:solidFill>
                  <a:srgbClr val="000000"/>
                </a:solidFill>
                <a:effectLst/>
                <a:latin typeface="Droid Serif"/>
              </a:rPr>
              <a:t>Destroy the pod currently shown by </a:t>
            </a:r>
            <a:r>
              <a:rPr lang="en-GB" b="0" i="0" dirty="0" err="1">
                <a:solidFill>
                  <a:srgbClr val="000000"/>
                </a:solidFill>
                <a:effectLst/>
                <a:latin typeface="Droid Serif"/>
              </a:rPr>
              <a:t>kubectl</a:t>
            </a:r>
            <a:r>
              <a:rPr lang="en-GB" b="0" i="0" dirty="0">
                <a:solidFill>
                  <a:srgbClr val="000000"/>
                </a:solidFill>
                <a:effectLst/>
                <a:latin typeface="Droid Serif"/>
              </a:rPr>
              <a:t> logs:</a:t>
            </a:r>
          </a:p>
          <a:p>
            <a:pPr marL="457200" lvl="1" indent="0">
              <a:buNone/>
            </a:pPr>
            <a:r>
              <a:rPr lang="en-GB" b="0" i="0" dirty="0" err="1">
                <a:solidFill>
                  <a:srgbClr val="000000"/>
                </a:solidFill>
                <a:effectLst/>
                <a:latin typeface="Droid Serif"/>
              </a:rPr>
              <a:t>kubectl</a:t>
            </a:r>
            <a:r>
              <a:rPr lang="en-GB" b="0" i="0" dirty="0">
                <a:solidFill>
                  <a:srgbClr val="000000"/>
                </a:solidFill>
                <a:effectLst/>
                <a:latin typeface="Droid Serif"/>
              </a:rPr>
              <a:t> delete pod </a:t>
            </a:r>
            <a:r>
              <a:rPr lang="en-GB" b="0" i="0" dirty="0" err="1">
                <a:solidFill>
                  <a:srgbClr val="000000"/>
                </a:solidFill>
                <a:effectLst/>
                <a:latin typeface="Droid Serif"/>
              </a:rPr>
              <a:t>pingpong-xxxxxxxxxx-yyyyy</a:t>
            </a:r>
            <a:endParaRPr lang="en-GB" b="0" i="0" dirty="0">
              <a:solidFill>
                <a:srgbClr val="000000"/>
              </a:solidFill>
              <a:effectLst/>
              <a:latin typeface="Droid Serif"/>
            </a:endParaRPr>
          </a:p>
          <a:p>
            <a:endParaRPr lang="en-US" dirty="0"/>
          </a:p>
        </p:txBody>
      </p:sp>
    </p:spTree>
    <p:extLst>
      <p:ext uri="{BB962C8B-B14F-4D97-AF65-F5344CB8AC3E}">
        <p14:creationId xmlns:p14="http://schemas.microsoft.com/office/powerpoint/2010/main" val="40962617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6C5C2-2787-CE81-D497-E05D446D2538}"/>
              </a:ext>
            </a:extLst>
          </p:cNvPr>
          <p:cNvSpPr>
            <a:spLocks noGrp="1"/>
          </p:cNvSpPr>
          <p:nvPr>
            <p:ph type="title"/>
          </p:nvPr>
        </p:nvSpPr>
        <p:spPr/>
        <p:txBody>
          <a:bodyPr/>
          <a:lstStyle/>
          <a:p>
            <a:r>
              <a:rPr lang="en-GB" b="1" i="0" dirty="0">
                <a:solidFill>
                  <a:srgbClr val="000000"/>
                </a:solidFill>
                <a:effectLst/>
                <a:latin typeface="Droid Serif"/>
              </a:rPr>
              <a:t>What happened?</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A1074012-436D-E412-2A46-0644D5D6DC5B}"/>
              </a:ext>
            </a:extLst>
          </p:cNvPr>
          <p:cNvSpPr>
            <a:spLocks noGrp="1"/>
          </p:cNvSpPr>
          <p:nvPr>
            <p:ph idx="1"/>
          </p:nvPr>
        </p:nvSpPr>
        <p:spPr>
          <a:xfrm>
            <a:off x="321013" y="1825625"/>
            <a:ext cx="11032787" cy="4351338"/>
          </a:xfrm>
        </p:spPr>
        <p:txBody>
          <a:bodyPr/>
          <a:lstStyle/>
          <a:p>
            <a:pPr algn="l">
              <a:buFont typeface="Arial" panose="020B0604020202020204" pitchFamily="34" charset="0"/>
              <a:buChar char="•"/>
            </a:pPr>
            <a:r>
              <a:rPr lang="en-GB" b="0" i="0" dirty="0" err="1">
                <a:solidFill>
                  <a:srgbClr val="000000"/>
                </a:solidFill>
                <a:effectLst/>
                <a:latin typeface="Droid Serif"/>
              </a:rPr>
              <a:t>kubectl</a:t>
            </a:r>
            <a:r>
              <a:rPr lang="en-GB" b="0" i="0" dirty="0">
                <a:solidFill>
                  <a:srgbClr val="000000"/>
                </a:solidFill>
                <a:effectLst/>
                <a:latin typeface="Droid Serif"/>
              </a:rPr>
              <a:t> delete pod terminates the pod gracefully</a:t>
            </a:r>
          </a:p>
          <a:p>
            <a:pPr marL="457200" lvl="1" indent="0">
              <a:buNone/>
            </a:pPr>
            <a:r>
              <a:rPr lang="en-GB" b="0" i="0" dirty="0">
                <a:solidFill>
                  <a:srgbClr val="000000"/>
                </a:solidFill>
                <a:effectLst/>
                <a:latin typeface="Droid Serif"/>
              </a:rPr>
              <a:t>(sending it the TERM signal and waiting for it to shutdown)</a:t>
            </a:r>
          </a:p>
          <a:p>
            <a:pPr algn="l">
              <a:buFont typeface="Arial" panose="020B0604020202020204" pitchFamily="34" charset="0"/>
              <a:buChar char="•"/>
            </a:pPr>
            <a:r>
              <a:rPr lang="en-GB" b="0" i="0" dirty="0">
                <a:solidFill>
                  <a:srgbClr val="000000"/>
                </a:solidFill>
                <a:effectLst/>
                <a:latin typeface="Droid Serif"/>
              </a:rPr>
              <a:t>As soon as the pod is in "Terminating" state, the Replica Set replaces it</a:t>
            </a:r>
          </a:p>
          <a:p>
            <a:pPr algn="l">
              <a:buFont typeface="Arial" panose="020B0604020202020204" pitchFamily="34" charset="0"/>
              <a:buChar char="•"/>
            </a:pPr>
            <a:r>
              <a:rPr lang="en-GB" b="0" i="0" dirty="0">
                <a:solidFill>
                  <a:srgbClr val="000000"/>
                </a:solidFill>
                <a:effectLst/>
                <a:latin typeface="Droid Serif"/>
              </a:rPr>
              <a:t>But we can still see the output of the "Terminating" pod in </a:t>
            </a:r>
            <a:r>
              <a:rPr lang="en-GB" b="0" i="0" dirty="0" err="1">
                <a:solidFill>
                  <a:srgbClr val="000000"/>
                </a:solidFill>
                <a:effectLst/>
                <a:latin typeface="Droid Serif"/>
              </a:rPr>
              <a:t>kubectl</a:t>
            </a:r>
            <a:r>
              <a:rPr lang="en-GB" b="0" i="0" dirty="0">
                <a:solidFill>
                  <a:srgbClr val="000000"/>
                </a:solidFill>
                <a:effectLst/>
                <a:latin typeface="Droid Serif"/>
              </a:rPr>
              <a:t> logs</a:t>
            </a:r>
          </a:p>
          <a:p>
            <a:pPr algn="l">
              <a:buFont typeface="Arial" panose="020B0604020202020204" pitchFamily="34" charset="0"/>
              <a:buChar char="•"/>
            </a:pPr>
            <a:r>
              <a:rPr lang="en-GB" b="0" i="0" dirty="0">
                <a:solidFill>
                  <a:srgbClr val="000000"/>
                </a:solidFill>
                <a:effectLst/>
                <a:latin typeface="Droid Serif"/>
              </a:rPr>
              <a:t>Until 30 seconds later, when the grace period expires</a:t>
            </a:r>
          </a:p>
          <a:p>
            <a:pPr algn="l">
              <a:buFont typeface="Arial" panose="020B0604020202020204" pitchFamily="34" charset="0"/>
              <a:buChar char="•"/>
            </a:pPr>
            <a:r>
              <a:rPr lang="en-GB" b="0" i="0" dirty="0">
                <a:solidFill>
                  <a:srgbClr val="000000"/>
                </a:solidFill>
                <a:effectLst/>
                <a:latin typeface="Droid Serif"/>
              </a:rPr>
              <a:t>The pod is then killed, and </a:t>
            </a:r>
            <a:r>
              <a:rPr lang="en-GB" b="0" i="0" dirty="0" err="1">
                <a:solidFill>
                  <a:srgbClr val="000000"/>
                </a:solidFill>
                <a:effectLst/>
                <a:latin typeface="Droid Serif"/>
              </a:rPr>
              <a:t>kubectl</a:t>
            </a:r>
            <a:r>
              <a:rPr lang="en-GB" b="0" i="0" dirty="0">
                <a:solidFill>
                  <a:srgbClr val="000000"/>
                </a:solidFill>
                <a:effectLst/>
                <a:latin typeface="Droid Serif"/>
              </a:rPr>
              <a:t> logs exits</a:t>
            </a:r>
          </a:p>
          <a:p>
            <a:endParaRPr lang="en-US" dirty="0"/>
          </a:p>
        </p:txBody>
      </p:sp>
    </p:spTree>
    <p:extLst>
      <p:ext uri="{BB962C8B-B14F-4D97-AF65-F5344CB8AC3E}">
        <p14:creationId xmlns:p14="http://schemas.microsoft.com/office/powerpoint/2010/main" val="5800696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048A3-2B32-55AC-21C0-E87BF8B23A96}"/>
              </a:ext>
            </a:extLst>
          </p:cNvPr>
          <p:cNvSpPr>
            <a:spLocks noGrp="1"/>
          </p:cNvSpPr>
          <p:nvPr>
            <p:ph type="title"/>
          </p:nvPr>
        </p:nvSpPr>
        <p:spPr/>
        <p:txBody>
          <a:bodyPr/>
          <a:lstStyle/>
          <a:p>
            <a:r>
              <a:rPr lang="en-GB" b="1" i="0" dirty="0">
                <a:solidFill>
                  <a:srgbClr val="000000"/>
                </a:solidFill>
                <a:effectLst/>
                <a:latin typeface="Droid Serif"/>
              </a:rPr>
              <a:t>Viewing logs of multiple pods</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4B28E5FA-3F97-BAA0-8D2A-835F58F9C8AD}"/>
              </a:ext>
            </a:extLst>
          </p:cNvPr>
          <p:cNvSpPr>
            <a:spLocks noGrp="1"/>
          </p:cNvSpPr>
          <p:nvPr>
            <p:ph idx="1"/>
          </p:nvPr>
        </p:nvSpPr>
        <p:spPr/>
        <p:txBody>
          <a:bodyPr>
            <a:normAutofit lnSpcReduction="10000"/>
          </a:bodyPr>
          <a:lstStyle/>
          <a:p>
            <a:pPr algn="l">
              <a:buFont typeface="Arial" panose="020B0604020202020204" pitchFamily="34" charset="0"/>
              <a:buChar char="•"/>
            </a:pPr>
            <a:r>
              <a:rPr lang="en-GB" b="0" i="0" dirty="0">
                <a:solidFill>
                  <a:srgbClr val="000000"/>
                </a:solidFill>
                <a:effectLst/>
                <a:latin typeface="Droid Serif"/>
              </a:rPr>
              <a:t>When we specify a deployment name, only one single pod's logs are shown</a:t>
            </a:r>
          </a:p>
          <a:p>
            <a:pPr algn="l">
              <a:buFont typeface="Arial" panose="020B0604020202020204" pitchFamily="34" charset="0"/>
              <a:buChar char="•"/>
            </a:pPr>
            <a:r>
              <a:rPr lang="en-GB" b="0" i="0" dirty="0">
                <a:solidFill>
                  <a:srgbClr val="000000"/>
                </a:solidFill>
                <a:effectLst/>
                <a:latin typeface="Droid Serif"/>
              </a:rPr>
              <a:t>We can view the logs of multiple pods by specifying a </a:t>
            </a:r>
            <a:r>
              <a:rPr lang="en-GB" b="0" i="1" dirty="0">
                <a:solidFill>
                  <a:srgbClr val="000000"/>
                </a:solidFill>
                <a:effectLst/>
                <a:latin typeface="Droid Serif"/>
              </a:rPr>
              <a:t>selector</a:t>
            </a:r>
            <a:endParaRPr lang="en-GB" b="0" i="0" dirty="0">
              <a:solidFill>
                <a:srgbClr val="000000"/>
              </a:solidFill>
              <a:effectLst/>
              <a:latin typeface="Droid Serif"/>
            </a:endParaRPr>
          </a:p>
          <a:p>
            <a:pPr algn="l">
              <a:buFont typeface="Arial" panose="020B0604020202020204" pitchFamily="34" charset="0"/>
              <a:buChar char="•"/>
            </a:pPr>
            <a:r>
              <a:rPr lang="en-GB" b="0" i="0" dirty="0">
                <a:solidFill>
                  <a:srgbClr val="000000"/>
                </a:solidFill>
                <a:effectLst/>
                <a:latin typeface="Droid Serif"/>
              </a:rPr>
              <a:t>A selector is a logic expression using </a:t>
            </a:r>
            <a:r>
              <a:rPr lang="en-GB" b="0" i="1" dirty="0">
                <a:solidFill>
                  <a:srgbClr val="000000"/>
                </a:solidFill>
                <a:effectLst/>
                <a:latin typeface="Droid Serif"/>
              </a:rPr>
              <a:t>labels</a:t>
            </a:r>
            <a:endParaRPr lang="en-GB" b="0" i="0" dirty="0">
              <a:solidFill>
                <a:srgbClr val="000000"/>
              </a:solidFill>
              <a:effectLst/>
              <a:latin typeface="Droid Serif"/>
            </a:endParaRPr>
          </a:p>
          <a:p>
            <a:pPr algn="l">
              <a:buFont typeface="Arial" panose="020B0604020202020204" pitchFamily="34" charset="0"/>
              <a:buChar char="•"/>
            </a:pPr>
            <a:r>
              <a:rPr lang="en-GB" b="0" i="0" dirty="0">
                <a:solidFill>
                  <a:srgbClr val="000000"/>
                </a:solidFill>
                <a:effectLst/>
                <a:latin typeface="Droid Serif"/>
              </a:rPr>
              <a:t>If we check the pods created by the deployment, they all have the label app=</a:t>
            </a:r>
            <a:r>
              <a:rPr lang="en-GB" b="0" i="0" dirty="0" err="1">
                <a:solidFill>
                  <a:srgbClr val="000000"/>
                </a:solidFill>
                <a:effectLst/>
                <a:latin typeface="Droid Serif"/>
              </a:rPr>
              <a:t>pingpong</a:t>
            </a:r>
            <a:endParaRPr lang="en-GB" b="0" i="0" dirty="0">
              <a:solidFill>
                <a:srgbClr val="000000"/>
              </a:solidFill>
              <a:effectLst/>
              <a:latin typeface="Droid Serif"/>
            </a:endParaRPr>
          </a:p>
          <a:p>
            <a:pPr marL="457200" lvl="1" indent="0">
              <a:buNone/>
            </a:pPr>
            <a:r>
              <a:rPr lang="en-GB" b="0" i="0" dirty="0">
                <a:solidFill>
                  <a:srgbClr val="000000"/>
                </a:solidFill>
                <a:effectLst/>
                <a:latin typeface="Droid Serif"/>
              </a:rPr>
              <a:t>(this is just a default label that gets added when using </a:t>
            </a:r>
            <a:r>
              <a:rPr lang="en-GB" b="0" i="0" dirty="0" err="1">
                <a:solidFill>
                  <a:srgbClr val="000000"/>
                </a:solidFill>
                <a:effectLst/>
                <a:latin typeface="Droid Serif"/>
              </a:rPr>
              <a:t>kubectl</a:t>
            </a:r>
            <a:r>
              <a:rPr lang="en-GB" b="0" i="0" dirty="0">
                <a:solidFill>
                  <a:srgbClr val="000000"/>
                </a:solidFill>
                <a:effectLst/>
                <a:latin typeface="Droid Serif"/>
              </a:rPr>
              <a:t> create deployment)</a:t>
            </a:r>
          </a:p>
          <a:p>
            <a:r>
              <a:rPr lang="en-GB" b="0" i="0" dirty="0">
                <a:solidFill>
                  <a:srgbClr val="000000"/>
                </a:solidFill>
                <a:effectLst/>
                <a:latin typeface="Droid Serif"/>
              </a:rPr>
              <a:t>View the last line of log from all pods with the app=</a:t>
            </a:r>
            <a:r>
              <a:rPr lang="en-GB" b="0" i="0" dirty="0" err="1">
                <a:solidFill>
                  <a:srgbClr val="000000"/>
                </a:solidFill>
                <a:effectLst/>
                <a:latin typeface="Droid Serif"/>
              </a:rPr>
              <a:t>pingpong</a:t>
            </a:r>
            <a:r>
              <a:rPr lang="en-GB" b="0" i="0" dirty="0">
                <a:solidFill>
                  <a:srgbClr val="000000"/>
                </a:solidFill>
                <a:effectLst/>
                <a:latin typeface="Droid Serif"/>
              </a:rPr>
              <a:t> </a:t>
            </a:r>
            <a:r>
              <a:rPr lang="en-GB" b="0" i="0" dirty="0" err="1">
                <a:solidFill>
                  <a:srgbClr val="000000"/>
                </a:solidFill>
                <a:effectLst/>
                <a:latin typeface="Droid Serif"/>
              </a:rPr>
              <a:t>label:kubectl</a:t>
            </a:r>
            <a:r>
              <a:rPr lang="en-GB" b="0" i="0" dirty="0">
                <a:solidFill>
                  <a:srgbClr val="000000"/>
                </a:solidFill>
                <a:effectLst/>
                <a:latin typeface="Droid Serif"/>
              </a:rPr>
              <a:t> logs -l app=</a:t>
            </a:r>
            <a:r>
              <a:rPr lang="en-GB" b="0" i="0" dirty="0" err="1">
                <a:solidFill>
                  <a:srgbClr val="000000"/>
                </a:solidFill>
                <a:effectLst/>
                <a:latin typeface="Droid Serif"/>
              </a:rPr>
              <a:t>pingpong</a:t>
            </a:r>
            <a:r>
              <a:rPr lang="en-GB" b="0" i="0" dirty="0">
                <a:solidFill>
                  <a:srgbClr val="000000"/>
                </a:solidFill>
                <a:effectLst/>
                <a:latin typeface="Droid Serif"/>
              </a:rPr>
              <a:t> --tail 1</a:t>
            </a:r>
          </a:p>
          <a:p>
            <a:endParaRPr lang="en-US" dirty="0"/>
          </a:p>
        </p:txBody>
      </p:sp>
    </p:spTree>
    <p:extLst>
      <p:ext uri="{BB962C8B-B14F-4D97-AF65-F5344CB8AC3E}">
        <p14:creationId xmlns:p14="http://schemas.microsoft.com/office/powerpoint/2010/main" val="1359917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B505A-9E40-993B-8CF5-3E5BE42995F9}"/>
              </a:ext>
            </a:extLst>
          </p:cNvPr>
          <p:cNvSpPr>
            <a:spLocks noGrp="1"/>
          </p:cNvSpPr>
          <p:nvPr>
            <p:ph type="title"/>
          </p:nvPr>
        </p:nvSpPr>
        <p:spPr/>
        <p:txBody>
          <a:bodyPr/>
          <a:lstStyle/>
          <a:p>
            <a:r>
              <a:rPr lang="en-GB" b="1" i="0" dirty="0">
                <a:solidFill>
                  <a:srgbClr val="000000"/>
                </a:solidFill>
                <a:effectLst/>
                <a:latin typeface="Droid Serif"/>
              </a:rPr>
              <a:t>Other things that Kubernetes can do for us</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6CB1E753-3942-C736-582A-6A50410D2A05}"/>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Autoscaling</a:t>
            </a:r>
          </a:p>
          <a:p>
            <a:pPr algn="l">
              <a:buFont typeface="Arial" panose="020B0604020202020204" pitchFamily="34" charset="0"/>
              <a:buChar char="•"/>
            </a:pPr>
            <a:r>
              <a:rPr lang="en-GB" b="0" i="0" dirty="0">
                <a:solidFill>
                  <a:srgbClr val="000000"/>
                </a:solidFill>
                <a:effectLst/>
                <a:latin typeface="Droid Serif"/>
              </a:rPr>
              <a:t>(straightforward on CPU; more complex on other metrics)</a:t>
            </a:r>
          </a:p>
          <a:p>
            <a:pPr algn="l">
              <a:buFont typeface="Arial" panose="020B0604020202020204" pitchFamily="34" charset="0"/>
              <a:buChar char="•"/>
            </a:pPr>
            <a:r>
              <a:rPr lang="en-GB" b="0" i="0" dirty="0">
                <a:solidFill>
                  <a:srgbClr val="000000"/>
                </a:solidFill>
                <a:effectLst/>
                <a:latin typeface="Droid Serif"/>
              </a:rPr>
              <a:t>Resource management and scheduling</a:t>
            </a:r>
          </a:p>
          <a:p>
            <a:pPr algn="l">
              <a:buFont typeface="Arial" panose="020B0604020202020204" pitchFamily="34" charset="0"/>
              <a:buChar char="•"/>
            </a:pPr>
            <a:r>
              <a:rPr lang="en-GB" b="0" i="0" dirty="0">
                <a:solidFill>
                  <a:srgbClr val="000000"/>
                </a:solidFill>
                <a:effectLst/>
                <a:latin typeface="Droid Serif"/>
              </a:rPr>
              <a:t>(reserve CPU/RAM for containers; placement constraints)</a:t>
            </a:r>
          </a:p>
          <a:p>
            <a:pPr algn="l">
              <a:buFont typeface="Arial" panose="020B0604020202020204" pitchFamily="34" charset="0"/>
              <a:buChar char="•"/>
            </a:pPr>
            <a:r>
              <a:rPr lang="en-GB" b="0" i="0" dirty="0">
                <a:solidFill>
                  <a:srgbClr val="000000"/>
                </a:solidFill>
                <a:effectLst/>
                <a:latin typeface="Droid Serif"/>
              </a:rPr>
              <a:t>Advanced rollout patterns</a:t>
            </a:r>
          </a:p>
          <a:p>
            <a:pPr algn="l">
              <a:buFont typeface="Arial" panose="020B0604020202020204" pitchFamily="34" charset="0"/>
              <a:buChar char="•"/>
            </a:pPr>
            <a:r>
              <a:rPr lang="en-GB" b="0" i="0" dirty="0">
                <a:solidFill>
                  <a:srgbClr val="000000"/>
                </a:solidFill>
                <a:effectLst/>
                <a:latin typeface="Droid Serif"/>
              </a:rPr>
              <a:t>(blue/green deployment, canary deployment)</a:t>
            </a:r>
          </a:p>
          <a:p>
            <a:endParaRPr lang="en-US" dirty="0"/>
          </a:p>
        </p:txBody>
      </p:sp>
    </p:spTree>
    <p:extLst>
      <p:ext uri="{BB962C8B-B14F-4D97-AF65-F5344CB8AC3E}">
        <p14:creationId xmlns:p14="http://schemas.microsoft.com/office/powerpoint/2010/main" val="38922129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FC41C-0886-73D2-72E9-975FA5AA56DC}"/>
              </a:ext>
            </a:extLst>
          </p:cNvPr>
          <p:cNvSpPr>
            <a:spLocks noGrp="1"/>
          </p:cNvSpPr>
          <p:nvPr>
            <p:ph type="title"/>
          </p:nvPr>
        </p:nvSpPr>
        <p:spPr/>
        <p:txBody>
          <a:bodyPr/>
          <a:lstStyle/>
          <a:p>
            <a:r>
              <a:rPr lang="en-GB" b="1" i="0" dirty="0">
                <a:solidFill>
                  <a:srgbClr val="000000"/>
                </a:solidFill>
                <a:effectLst/>
                <a:latin typeface="Droid Serif"/>
              </a:rPr>
              <a:t>Streaming logs of multiple pods</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E8642CF7-F469-D807-2609-B9090F5CF5C1}"/>
              </a:ext>
            </a:extLst>
          </p:cNvPr>
          <p:cNvSpPr>
            <a:spLocks noGrp="1"/>
          </p:cNvSpPr>
          <p:nvPr>
            <p:ph idx="1"/>
          </p:nvPr>
        </p:nvSpPr>
        <p:spPr/>
        <p:txBody>
          <a:bodyPr/>
          <a:lstStyle/>
          <a:p>
            <a:r>
              <a:rPr lang="en-GB" b="0" i="0" dirty="0">
                <a:solidFill>
                  <a:srgbClr val="000000"/>
                </a:solidFill>
                <a:effectLst/>
                <a:latin typeface="Droid Serif"/>
              </a:rPr>
              <a:t>Can we stream the logs of all our </a:t>
            </a:r>
            <a:r>
              <a:rPr lang="en-GB" b="0" i="0" dirty="0" err="1">
                <a:solidFill>
                  <a:srgbClr val="000000"/>
                </a:solidFill>
                <a:effectLst/>
                <a:latin typeface="Droid Serif"/>
              </a:rPr>
              <a:t>pingpong</a:t>
            </a:r>
            <a:r>
              <a:rPr lang="en-GB" b="0" i="0" dirty="0">
                <a:solidFill>
                  <a:srgbClr val="000000"/>
                </a:solidFill>
                <a:effectLst/>
                <a:latin typeface="Droid Serif"/>
              </a:rPr>
              <a:t> pods?</a:t>
            </a:r>
          </a:p>
          <a:p>
            <a:r>
              <a:rPr lang="en-GB" b="0" i="0" dirty="0">
                <a:solidFill>
                  <a:srgbClr val="000000"/>
                </a:solidFill>
                <a:effectLst/>
                <a:latin typeface="Droid Serif"/>
              </a:rPr>
              <a:t>Combine -l and -f flags:</a:t>
            </a:r>
          </a:p>
          <a:p>
            <a:pPr marL="457200" lvl="1" indent="0">
              <a:buNone/>
            </a:pPr>
            <a:r>
              <a:rPr lang="en-GB" b="0" i="0" dirty="0" err="1">
                <a:solidFill>
                  <a:srgbClr val="000000"/>
                </a:solidFill>
                <a:effectLst/>
                <a:latin typeface="Droid Serif"/>
              </a:rPr>
              <a:t>kubectl</a:t>
            </a:r>
            <a:r>
              <a:rPr lang="en-GB" b="0" i="0" dirty="0">
                <a:solidFill>
                  <a:srgbClr val="000000"/>
                </a:solidFill>
                <a:effectLst/>
                <a:latin typeface="Droid Serif"/>
              </a:rPr>
              <a:t> logs -l app=</a:t>
            </a:r>
            <a:r>
              <a:rPr lang="en-GB" b="0" i="0" dirty="0" err="1">
                <a:solidFill>
                  <a:srgbClr val="000000"/>
                </a:solidFill>
                <a:effectLst/>
                <a:latin typeface="Droid Serif"/>
              </a:rPr>
              <a:t>pingpong</a:t>
            </a:r>
            <a:r>
              <a:rPr lang="en-GB" b="0" i="0" dirty="0">
                <a:solidFill>
                  <a:srgbClr val="000000"/>
                </a:solidFill>
                <a:effectLst/>
                <a:latin typeface="Droid Serif"/>
              </a:rPr>
              <a:t> --tail 1 -f</a:t>
            </a:r>
          </a:p>
          <a:p>
            <a:endParaRPr lang="en-US" dirty="0"/>
          </a:p>
        </p:txBody>
      </p:sp>
    </p:spTree>
    <p:extLst>
      <p:ext uri="{BB962C8B-B14F-4D97-AF65-F5344CB8AC3E}">
        <p14:creationId xmlns:p14="http://schemas.microsoft.com/office/powerpoint/2010/main" val="9215492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0B885-F2C3-30E8-6B5A-FA33035CB101}"/>
              </a:ext>
            </a:extLst>
          </p:cNvPr>
          <p:cNvSpPr>
            <a:spLocks noGrp="1"/>
          </p:cNvSpPr>
          <p:nvPr>
            <p:ph type="title"/>
          </p:nvPr>
        </p:nvSpPr>
        <p:spPr/>
        <p:txBody>
          <a:bodyPr/>
          <a:lstStyle/>
          <a:p>
            <a:r>
              <a:rPr lang="en-GB" b="1" i="0" dirty="0">
                <a:solidFill>
                  <a:srgbClr val="000000"/>
                </a:solidFill>
                <a:effectLst/>
                <a:latin typeface="Droid Serif"/>
              </a:rPr>
              <a:t>Creating other kinds of resources</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075589FA-105D-AF32-7D52-239314ABFFA6}"/>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Deployments are great for stateless web apps</a:t>
            </a:r>
          </a:p>
          <a:p>
            <a:pPr marL="457200" lvl="1" indent="0">
              <a:buNone/>
            </a:pPr>
            <a:r>
              <a:rPr lang="en-GB" b="0" i="0" dirty="0">
                <a:solidFill>
                  <a:srgbClr val="000000"/>
                </a:solidFill>
                <a:effectLst/>
                <a:latin typeface="Droid Serif"/>
              </a:rPr>
              <a:t>(as well as workers that keep running forever)</a:t>
            </a:r>
          </a:p>
          <a:p>
            <a:pPr algn="l">
              <a:buFont typeface="Arial" panose="020B0604020202020204" pitchFamily="34" charset="0"/>
              <a:buChar char="•"/>
            </a:pPr>
            <a:r>
              <a:rPr lang="en-GB" b="0" i="0" dirty="0">
                <a:solidFill>
                  <a:srgbClr val="000000"/>
                </a:solidFill>
                <a:effectLst/>
                <a:latin typeface="Droid Serif"/>
              </a:rPr>
              <a:t>Jobs are great for "long" background work</a:t>
            </a:r>
          </a:p>
          <a:p>
            <a:pPr marL="457200" lvl="1" indent="0">
              <a:buNone/>
            </a:pPr>
            <a:r>
              <a:rPr lang="en-GB" b="0" i="0" dirty="0">
                <a:solidFill>
                  <a:srgbClr val="000000"/>
                </a:solidFill>
                <a:effectLst/>
                <a:latin typeface="Droid Serif"/>
              </a:rPr>
              <a:t>("long" being at least minutes our hours)</a:t>
            </a:r>
          </a:p>
          <a:p>
            <a:pPr algn="l">
              <a:buFont typeface="Arial" panose="020B0604020202020204" pitchFamily="34" charset="0"/>
              <a:buChar char="•"/>
            </a:pPr>
            <a:r>
              <a:rPr lang="en-GB" b="0" i="0" dirty="0" err="1">
                <a:solidFill>
                  <a:srgbClr val="000000"/>
                </a:solidFill>
                <a:effectLst/>
                <a:latin typeface="Droid Serif"/>
              </a:rPr>
              <a:t>CronJobs</a:t>
            </a:r>
            <a:r>
              <a:rPr lang="en-GB" b="0" i="0" dirty="0">
                <a:solidFill>
                  <a:srgbClr val="000000"/>
                </a:solidFill>
                <a:effectLst/>
                <a:latin typeface="Droid Serif"/>
              </a:rPr>
              <a:t> are great to schedule Jobs at regular intervals</a:t>
            </a:r>
          </a:p>
          <a:p>
            <a:pPr marL="457200" lvl="1" indent="0">
              <a:buNone/>
            </a:pPr>
            <a:r>
              <a:rPr lang="en-GB" b="0" i="0" dirty="0">
                <a:solidFill>
                  <a:srgbClr val="000000"/>
                </a:solidFill>
                <a:effectLst/>
                <a:latin typeface="Droid Serif"/>
              </a:rPr>
              <a:t>(just like the classic UNIX </a:t>
            </a:r>
            <a:r>
              <a:rPr lang="en-GB" b="0" i="0" dirty="0" err="1">
                <a:solidFill>
                  <a:srgbClr val="000000"/>
                </a:solidFill>
                <a:effectLst/>
                <a:latin typeface="Droid Serif"/>
              </a:rPr>
              <a:t>cron</a:t>
            </a:r>
            <a:r>
              <a:rPr lang="en-GB" b="0" i="0" dirty="0">
                <a:solidFill>
                  <a:srgbClr val="000000"/>
                </a:solidFill>
                <a:effectLst/>
                <a:latin typeface="Droid Serif"/>
              </a:rPr>
              <a:t> daemon with its crontab files)</a:t>
            </a:r>
          </a:p>
          <a:p>
            <a:pPr algn="l">
              <a:buFont typeface="Arial" panose="020B0604020202020204" pitchFamily="34" charset="0"/>
              <a:buChar char="•"/>
            </a:pPr>
            <a:r>
              <a:rPr lang="en-GB" b="0" i="0" dirty="0">
                <a:solidFill>
                  <a:srgbClr val="000000"/>
                </a:solidFill>
                <a:effectLst/>
                <a:latin typeface="Droid Serif"/>
              </a:rPr>
              <a:t>Pods are great for one-off execution that we don't care about</a:t>
            </a:r>
          </a:p>
          <a:p>
            <a:endParaRPr lang="en-US" dirty="0"/>
          </a:p>
        </p:txBody>
      </p:sp>
    </p:spTree>
    <p:extLst>
      <p:ext uri="{BB962C8B-B14F-4D97-AF65-F5344CB8AC3E}">
        <p14:creationId xmlns:p14="http://schemas.microsoft.com/office/powerpoint/2010/main" val="31189778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6175C-F70F-22C1-5ADC-535ADFEDCD6E}"/>
              </a:ext>
            </a:extLst>
          </p:cNvPr>
          <p:cNvSpPr>
            <a:spLocks noGrp="1"/>
          </p:cNvSpPr>
          <p:nvPr>
            <p:ph type="title"/>
          </p:nvPr>
        </p:nvSpPr>
        <p:spPr/>
        <p:txBody>
          <a:bodyPr/>
          <a:lstStyle/>
          <a:p>
            <a:r>
              <a:rPr lang="en-GB" b="1" i="0" dirty="0">
                <a:solidFill>
                  <a:srgbClr val="000000"/>
                </a:solidFill>
                <a:effectLst/>
                <a:latin typeface="Droid Serif"/>
              </a:rPr>
              <a:t>Creating a Job</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767E045C-AAE3-2A5C-930C-6C93D4A3E8A4}"/>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A Job will create a Pod</a:t>
            </a:r>
          </a:p>
          <a:p>
            <a:pPr algn="l">
              <a:buFont typeface="Arial" panose="020B0604020202020204" pitchFamily="34" charset="0"/>
              <a:buChar char="•"/>
            </a:pPr>
            <a:r>
              <a:rPr lang="en-GB" b="0" i="0" dirty="0">
                <a:solidFill>
                  <a:srgbClr val="000000"/>
                </a:solidFill>
                <a:effectLst/>
                <a:latin typeface="Droid Serif"/>
              </a:rPr>
              <a:t>If the Pod fails, the Job will create another one</a:t>
            </a:r>
          </a:p>
          <a:p>
            <a:pPr algn="l">
              <a:buFont typeface="Arial" panose="020B0604020202020204" pitchFamily="34" charset="0"/>
              <a:buChar char="•"/>
            </a:pPr>
            <a:r>
              <a:rPr lang="en-GB" b="0" i="0" dirty="0">
                <a:solidFill>
                  <a:srgbClr val="000000"/>
                </a:solidFill>
                <a:effectLst/>
                <a:latin typeface="Droid Serif"/>
              </a:rPr>
              <a:t>The Job will keep trying until:</a:t>
            </a:r>
          </a:p>
          <a:p>
            <a:pPr marL="742950" lvl="1" indent="-285750" algn="l">
              <a:buFont typeface="Arial" panose="020B0604020202020204" pitchFamily="34" charset="0"/>
              <a:buChar char="•"/>
            </a:pPr>
            <a:r>
              <a:rPr lang="en-GB" b="0" i="0" dirty="0">
                <a:solidFill>
                  <a:srgbClr val="000000"/>
                </a:solidFill>
                <a:effectLst/>
                <a:latin typeface="Droid Serif"/>
              </a:rPr>
              <a:t>either a Pod succeeds,</a:t>
            </a:r>
          </a:p>
          <a:p>
            <a:pPr marL="742950" lvl="1" indent="-285750" algn="l">
              <a:buFont typeface="Arial" panose="020B0604020202020204" pitchFamily="34" charset="0"/>
              <a:buChar char="•"/>
            </a:pPr>
            <a:r>
              <a:rPr lang="en-GB" b="0" i="0" dirty="0">
                <a:solidFill>
                  <a:srgbClr val="000000"/>
                </a:solidFill>
                <a:effectLst/>
                <a:latin typeface="Droid Serif"/>
              </a:rPr>
              <a:t>or we hit the </a:t>
            </a:r>
            <a:r>
              <a:rPr lang="en-GB" b="0" i="1" dirty="0">
                <a:solidFill>
                  <a:srgbClr val="000000"/>
                </a:solidFill>
                <a:effectLst/>
                <a:latin typeface="Droid Serif"/>
              </a:rPr>
              <a:t>backoff limit</a:t>
            </a:r>
            <a:r>
              <a:rPr lang="en-GB" b="0" i="0" dirty="0">
                <a:solidFill>
                  <a:srgbClr val="000000"/>
                </a:solidFill>
                <a:effectLst/>
                <a:latin typeface="Droid Serif"/>
              </a:rPr>
              <a:t> of the Job (default=6)</a:t>
            </a:r>
          </a:p>
          <a:p>
            <a:r>
              <a:rPr lang="en-GB" b="0" i="0" dirty="0">
                <a:solidFill>
                  <a:srgbClr val="000000"/>
                </a:solidFill>
                <a:effectLst/>
                <a:latin typeface="Droid Serif"/>
              </a:rPr>
              <a:t>Create a Job that has a 50% chance of success:</a:t>
            </a:r>
          </a:p>
          <a:p>
            <a:r>
              <a:rPr lang="en-GB" b="0" i="0" dirty="0" err="1">
                <a:solidFill>
                  <a:srgbClr val="000000"/>
                </a:solidFill>
                <a:effectLst/>
                <a:latin typeface="Droid Serif"/>
              </a:rPr>
              <a:t>kubectl</a:t>
            </a:r>
            <a:r>
              <a:rPr lang="en-GB" b="0" i="0" dirty="0">
                <a:solidFill>
                  <a:srgbClr val="000000"/>
                </a:solidFill>
                <a:effectLst/>
                <a:latin typeface="Droid Serif"/>
              </a:rPr>
              <a:t> create job foo --image=alpine -- </a:t>
            </a:r>
            <a:r>
              <a:rPr lang="en-GB" b="0" i="0" dirty="0" err="1">
                <a:solidFill>
                  <a:srgbClr val="000000"/>
                </a:solidFill>
                <a:effectLst/>
                <a:latin typeface="Droid Serif"/>
              </a:rPr>
              <a:t>sh</a:t>
            </a:r>
            <a:r>
              <a:rPr lang="en-GB" b="0" i="0" dirty="0">
                <a:solidFill>
                  <a:srgbClr val="000000"/>
                </a:solidFill>
                <a:effectLst/>
                <a:latin typeface="Droid Serif"/>
              </a:rPr>
              <a:t> -c </a:t>
            </a:r>
            <a:r>
              <a:rPr lang="en-GB" b="0" i="0" dirty="0">
                <a:solidFill>
                  <a:srgbClr val="880000"/>
                </a:solidFill>
                <a:effectLst/>
                <a:latin typeface="Droid Serif"/>
              </a:rPr>
              <a:t>'exit $(($RANDOM%2))'</a:t>
            </a:r>
            <a:endParaRPr lang="en-GB" b="0" i="0" dirty="0">
              <a:solidFill>
                <a:srgbClr val="000000"/>
              </a:solidFill>
              <a:effectLst/>
              <a:latin typeface="Droid Serif"/>
            </a:endParaRPr>
          </a:p>
          <a:p>
            <a:endParaRPr lang="en-US" dirty="0"/>
          </a:p>
        </p:txBody>
      </p:sp>
    </p:spTree>
    <p:extLst>
      <p:ext uri="{BB962C8B-B14F-4D97-AF65-F5344CB8AC3E}">
        <p14:creationId xmlns:p14="http://schemas.microsoft.com/office/powerpoint/2010/main" val="25568986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0C912-29B2-4988-7B40-E9A35F4CE9E9}"/>
              </a:ext>
            </a:extLst>
          </p:cNvPr>
          <p:cNvSpPr>
            <a:spLocks noGrp="1"/>
          </p:cNvSpPr>
          <p:nvPr>
            <p:ph type="title"/>
          </p:nvPr>
        </p:nvSpPr>
        <p:spPr/>
        <p:txBody>
          <a:bodyPr/>
          <a:lstStyle/>
          <a:p>
            <a:r>
              <a:rPr lang="en-GB" b="1" i="0" dirty="0">
                <a:solidFill>
                  <a:srgbClr val="000000"/>
                </a:solidFill>
                <a:effectLst/>
                <a:latin typeface="Droid Serif"/>
              </a:rPr>
              <a:t>Our Job in action</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C65FBCDD-DE4B-5346-B3EA-632AD0BB1E7C}"/>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Our Job will create a Pod named foo-</a:t>
            </a:r>
            <a:r>
              <a:rPr lang="en-GB" b="0" i="0" dirty="0" err="1">
                <a:solidFill>
                  <a:srgbClr val="000000"/>
                </a:solidFill>
                <a:effectLst/>
                <a:latin typeface="Droid Serif"/>
              </a:rPr>
              <a:t>tllwf</a:t>
            </a:r>
            <a:endParaRPr lang="en-GB" b="0" i="0" dirty="0">
              <a:solidFill>
                <a:srgbClr val="000000"/>
              </a:solidFill>
              <a:effectLst/>
              <a:latin typeface="Droid Serif"/>
            </a:endParaRPr>
          </a:p>
          <a:p>
            <a:pPr algn="l">
              <a:buFont typeface="Arial" panose="020B0604020202020204" pitchFamily="34" charset="0"/>
              <a:buChar char="•"/>
            </a:pPr>
            <a:r>
              <a:rPr lang="en-GB" b="0" i="0" dirty="0">
                <a:solidFill>
                  <a:srgbClr val="000000"/>
                </a:solidFill>
                <a:effectLst/>
                <a:latin typeface="Droid Serif"/>
              </a:rPr>
              <a:t>If the Pod succeeds, the Job stops</a:t>
            </a:r>
          </a:p>
          <a:p>
            <a:pPr algn="l">
              <a:buFont typeface="Arial" panose="020B0604020202020204" pitchFamily="34" charset="0"/>
              <a:buChar char="•"/>
            </a:pPr>
            <a:r>
              <a:rPr lang="en-GB" b="0" i="0" dirty="0">
                <a:solidFill>
                  <a:srgbClr val="000000"/>
                </a:solidFill>
                <a:effectLst/>
                <a:latin typeface="Droid Serif"/>
              </a:rPr>
              <a:t>If the Pod fails, the Job creates another Pod</a:t>
            </a:r>
          </a:p>
          <a:p>
            <a:r>
              <a:rPr lang="en-GB" b="0" i="0" dirty="0">
                <a:solidFill>
                  <a:srgbClr val="000000"/>
                </a:solidFill>
                <a:effectLst/>
                <a:latin typeface="Droid Serif"/>
              </a:rPr>
              <a:t>Check the status of the Pod(s) created by the Job:</a:t>
            </a:r>
          </a:p>
          <a:p>
            <a:pPr marL="457200" lvl="1" indent="0">
              <a:buNone/>
            </a:pPr>
            <a:r>
              <a:rPr lang="en-GB" b="0" i="0" dirty="0" err="1">
                <a:solidFill>
                  <a:srgbClr val="000000"/>
                </a:solidFill>
                <a:effectLst/>
                <a:latin typeface="Droid Serif"/>
              </a:rPr>
              <a:t>kubectl</a:t>
            </a:r>
            <a:r>
              <a:rPr lang="en-GB" b="0" i="0" dirty="0">
                <a:solidFill>
                  <a:srgbClr val="000000"/>
                </a:solidFill>
                <a:effectLst/>
                <a:latin typeface="Droid Serif"/>
              </a:rPr>
              <a:t> get pods --selector=job-name=</a:t>
            </a:r>
            <a:r>
              <a:rPr lang="en-GB" b="0" i="0" dirty="0" err="1">
                <a:solidFill>
                  <a:srgbClr val="000000"/>
                </a:solidFill>
                <a:effectLst/>
                <a:latin typeface="Droid Serif"/>
              </a:rPr>
              <a:t>flipcoin</a:t>
            </a:r>
            <a:endParaRPr lang="en-GB" b="0" i="0" dirty="0">
              <a:solidFill>
                <a:srgbClr val="000000"/>
              </a:solidFill>
              <a:effectLst/>
              <a:latin typeface="Droid Serif"/>
            </a:endParaRPr>
          </a:p>
          <a:p>
            <a:pPr algn="l">
              <a:buFont typeface="Arial" panose="020B0604020202020204" pitchFamily="34" charset="0"/>
              <a:buChar char="•"/>
            </a:pPr>
            <a:endParaRPr lang="en-GB" b="0" i="0" dirty="0">
              <a:solidFill>
                <a:srgbClr val="000000"/>
              </a:solidFill>
              <a:effectLst/>
              <a:latin typeface="Droid Serif"/>
            </a:endParaRP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kubectl</a:t>
            </a:r>
            <a:r>
              <a:rPr lang="en-US" sz="2000" dirty="0">
                <a:latin typeface="Courier New" panose="02070309020205020404" pitchFamily="49" charset="0"/>
                <a:cs typeface="Courier New" panose="02070309020205020404" pitchFamily="49" charset="0"/>
              </a:rPr>
              <a:t> get pods --selector=job-name=foo</a:t>
            </a:r>
          </a:p>
          <a:p>
            <a:pPr marL="0" indent="0">
              <a:buNone/>
            </a:pPr>
            <a:r>
              <a:rPr lang="en-US" sz="2000" dirty="0">
                <a:latin typeface="Courier New" panose="02070309020205020404" pitchFamily="49" charset="0"/>
                <a:cs typeface="Courier New" panose="02070309020205020404" pitchFamily="49" charset="0"/>
              </a:rPr>
              <a:t>NAME        READY   STATUS      RESTARTS   AGE</a:t>
            </a:r>
          </a:p>
          <a:p>
            <a:pPr marL="0" indent="0">
              <a:buNone/>
            </a:pPr>
            <a:r>
              <a:rPr lang="en-US" sz="2000" dirty="0">
                <a:latin typeface="Courier New" panose="02070309020205020404" pitchFamily="49" charset="0"/>
                <a:cs typeface="Courier New" panose="02070309020205020404" pitchFamily="49" charset="0"/>
              </a:rPr>
              <a:t>foo-</a:t>
            </a:r>
            <a:r>
              <a:rPr lang="en-US" sz="2000" dirty="0" err="1">
                <a:latin typeface="Courier New" panose="02070309020205020404" pitchFamily="49" charset="0"/>
                <a:cs typeface="Courier New" panose="02070309020205020404" pitchFamily="49" charset="0"/>
              </a:rPr>
              <a:t>tllwf</a:t>
            </a:r>
            <a:r>
              <a:rPr lang="en-US" sz="2000" dirty="0">
                <a:latin typeface="Courier New" panose="02070309020205020404" pitchFamily="49" charset="0"/>
                <a:cs typeface="Courier New" panose="02070309020205020404" pitchFamily="49" charset="0"/>
              </a:rPr>
              <a:t>   0/1     Completed   0          62s</a:t>
            </a:r>
          </a:p>
        </p:txBody>
      </p:sp>
    </p:spTree>
    <p:extLst>
      <p:ext uri="{BB962C8B-B14F-4D97-AF65-F5344CB8AC3E}">
        <p14:creationId xmlns:p14="http://schemas.microsoft.com/office/powerpoint/2010/main" val="41389595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ED377-E7D0-FCCD-B8AC-280A9DEDD056}"/>
              </a:ext>
            </a:extLst>
          </p:cNvPr>
          <p:cNvSpPr>
            <a:spLocks noGrp="1"/>
          </p:cNvSpPr>
          <p:nvPr>
            <p:ph type="title"/>
          </p:nvPr>
        </p:nvSpPr>
        <p:spPr/>
        <p:txBody>
          <a:bodyPr/>
          <a:lstStyle/>
          <a:p>
            <a:r>
              <a:rPr lang="en-GB" b="1" i="0" dirty="0">
                <a:solidFill>
                  <a:srgbClr val="000000"/>
                </a:solidFill>
                <a:effectLst/>
                <a:latin typeface="Droid Serif"/>
              </a:rPr>
              <a:t>Scheduling periodic background work</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A5C738EB-9061-AEF3-2267-585DE4099F08}"/>
              </a:ext>
            </a:extLst>
          </p:cNvPr>
          <p:cNvSpPr>
            <a:spLocks noGrp="1"/>
          </p:cNvSpPr>
          <p:nvPr>
            <p:ph idx="1"/>
          </p:nvPr>
        </p:nvSpPr>
        <p:spPr/>
        <p:txBody>
          <a:bodyPr>
            <a:normAutofit fontScale="92500"/>
          </a:bodyPr>
          <a:lstStyle/>
          <a:p>
            <a:pPr algn="l">
              <a:buFont typeface="Arial" panose="020B0604020202020204" pitchFamily="34" charset="0"/>
              <a:buChar char="•"/>
            </a:pPr>
            <a:r>
              <a:rPr lang="en-GB" b="0" i="0" dirty="0">
                <a:solidFill>
                  <a:srgbClr val="000000"/>
                </a:solidFill>
                <a:effectLst/>
                <a:latin typeface="Droid Serif"/>
              </a:rPr>
              <a:t>A Cron Job is a Job that will be executed at specific intervals</a:t>
            </a:r>
          </a:p>
          <a:p>
            <a:pPr marL="0" indent="0" algn="l">
              <a:buNone/>
            </a:pPr>
            <a:r>
              <a:rPr lang="en-GB" b="0" i="0" dirty="0">
                <a:solidFill>
                  <a:srgbClr val="000000"/>
                </a:solidFill>
                <a:effectLst/>
                <a:latin typeface="Droid Serif"/>
              </a:rPr>
              <a:t>(the name comes from the traditional cronjobs executed by the UNIX </a:t>
            </a:r>
            <a:r>
              <a:rPr lang="en-GB" b="0" i="0" dirty="0" err="1">
                <a:solidFill>
                  <a:srgbClr val="000000"/>
                </a:solidFill>
                <a:effectLst/>
                <a:latin typeface="Droid Serif"/>
              </a:rPr>
              <a:t>crond</a:t>
            </a:r>
            <a:r>
              <a:rPr lang="en-GB" b="0" i="0" dirty="0">
                <a:solidFill>
                  <a:srgbClr val="000000"/>
                </a:solidFill>
                <a:effectLst/>
                <a:latin typeface="Droid Serif"/>
              </a:rPr>
              <a:t>)</a:t>
            </a:r>
          </a:p>
          <a:p>
            <a:pPr algn="l">
              <a:buFont typeface="Arial" panose="020B0604020202020204" pitchFamily="34" charset="0"/>
              <a:buChar char="•"/>
            </a:pPr>
            <a:r>
              <a:rPr lang="en-GB" b="0" i="0" dirty="0">
                <a:solidFill>
                  <a:srgbClr val="000000"/>
                </a:solidFill>
                <a:effectLst/>
                <a:latin typeface="Droid Serif"/>
              </a:rPr>
              <a:t>It requires a </a:t>
            </a:r>
            <a:r>
              <a:rPr lang="en-GB" b="0" i="1" dirty="0">
                <a:solidFill>
                  <a:srgbClr val="000000"/>
                </a:solidFill>
                <a:effectLst/>
                <a:latin typeface="Droid Serif"/>
              </a:rPr>
              <a:t>schedule</a:t>
            </a:r>
            <a:r>
              <a:rPr lang="en-GB" b="0" i="0" dirty="0">
                <a:solidFill>
                  <a:srgbClr val="000000"/>
                </a:solidFill>
                <a:effectLst/>
                <a:latin typeface="Droid Serif"/>
              </a:rPr>
              <a:t>, represented as five space-separated fields:</a:t>
            </a:r>
          </a:p>
          <a:p>
            <a:pPr marL="742950" lvl="1" indent="-285750" algn="l">
              <a:buFont typeface="Arial" panose="020B0604020202020204" pitchFamily="34" charset="0"/>
              <a:buChar char="•"/>
            </a:pPr>
            <a:r>
              <a:rPr lang="en-GB" b="0" i="0" dirty="0">
                <a:solidFill>
                  <a:srgbClr val="000000"/>
                </a:solidFill>
                <a:effectLst/>
                <a:latin typeface="Droid Serif"/>
              </a:rPr>
              <a:t>minute [0,59]</a:t>
            </a:r>
          </a:p>
          <a:p>
            <a:pPr marL="742950" lvl="1" indent="-285750" algn="l">
              <a:buFont typeface="Arial" panose="020B0604020202020204" pitchFamily="34" charset="0"/>
              <a:buChar char="•"/>
            </a:pPr>
            <a:r>
              <a:rPr lang="en-GB" b="0" i="0" dirty="0">
                <a:solidFill>
                  <a:srgbClr val="000000"/>
                </a:solidFill>
                <a:effectLst/>
                <a:latin typeface="Droid Serif"/>
              </a:rPr>
              <a:t>hour [0,23]</a:t>
            </a:r>
          </a:p>
          <a:p>
            <a:pPr marL="742950" lvl="1" indent="-285750" algn="l">
              <a:buFont typeface="Arial" panose="020B0604020202020204" pitchFamily="34" charset="0"/>
              <a:buChar char="•"/>
            </a:pPr>
            <a:r>
              <a:rPr lang="en-GB" b="0" i="0" dirty="0">
                <a:solidFill>
                  <a:srgbClr val="000000"/>
                </a:solidFill>
                <a:effectLst/>
                <a:latin typeface="Droid Serif"/>
              </a:rPr>
              <a:t>day of the month [1,31]</a:t>
            </a:r>
          </a:p>
          <a:p>
            <a:pPr marL="742950" lvl="1" indent="-285750" algn="l">
              <a:buFont typeface="Arial" panose="020B0604020202020204" pitchFamily="34" charset="0"/>
              <a:buChar char="•"/>
            </a:pPr>
            <a:r>
              <a:rPr lang="en-GB" b="0" i="0" dirty="0">
                <a:solidFill>
                  <a:srgbClr val="000000"/>
                </a:solidFill>
                <a:effectLst/>
                <a:latin typeface="Droid Serif"/>
              </a:rPr>
              <a:t>month of the year [1,12]</a:t>
            </a:r>
          </a:p>
          <a:p>
            <a:pPr marL="742950" lvl="1" indent="-285750" algn="l">
              <a:buFont typeface="Arial" panose="020B0604020202020204" pitchFamily="34" charset="0"/>
              <a:buChar char="•"/>
            </a:pPr>
            <a:r>
              <a:rPr lang="en-GB" b="0" i="0" dirty="0">
                <a:solidFill>
                  <a:srgbClr val="000000"/>
                </a:solidFill>
                <a:effectLst/>
                <a:latin typeface="Droid Serif"/>
              </a:rPr>
              <a:t>day of the week ([0,6] with 0=Sunday)</a:t>
            </a:r>
          </a:p>
          <a:p>
            <a:pPr algn="l">
              <a:buFont typeface="Arial" panose="020B0604020202020204" pitchFamily="34" charset="0"/>
              <a:buChar char="•"/>
            </a:pPr>
            <a:r>
              <a:rPr lang="en-GB" b="0" i="0" dirty="0">
                <a:solidFill>
                  <a:srgbClr val="000000"/>
                </a:solidFill>
                <a:effectLst/>
                <a:latin typeface="Droid Serif"/>
              </a:rPr>
              <a:t>* means "all valid values"; /N means "every N"</a:t>
            </a:r>
          </a:p>
          <a:p>
            <a:pPr algn="l">
              <a:buFont typeface="Arial" panose="020B0604020202020204" pitchFamily="34" charset="0"/>
              <a:buChar char="•"/>
            </a:pPr>
            <a:r>
              <a:rPr lang="en-GB" b="0" i="0" dirty="0">
                <a:solidFill>
                  <a:srgbClr val="000000"/>
                </a:solidFill>
                <a:effectLst/>
                <a:latin typeface="Droid Serif"/>
              </a:rPr>
              <a:t>Example: */3 * * * * means "every three minutes"</a:t>
            </a:r>
          </a:p>
          <a:p>
            <a:endParaRPr lang="en-US" dirty="0"/>
          </a:p>
        </p:txBody>
      </p:sp>
    </p:spTree>
    <p:extLst>
      <p:ext uri="{BB962C8B-B14F-4D97-AF65-F5344CB8AC3E}">
        <p14:creationId xmlns:p14="http://schemas.microsoft.com/office/powerpoint/2010/main" val="19653841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543DF-0C63-2BCD-BA8B-B31D47E60E9D}"/>
              </a:ext>
            </a:extLst>
          </p:cNvPr>
          <p:cNvSpPr>
            <a:spLocks noGrp="1"/>
          </p:cNvSpPr>
          <p:nvPr>
            <p:ph type="title"/>
          </p:nvPr>
        </p:nvSpPr>
        <p:spPr/>
        <p:txBody>
          <a:bodyPr/>
          <a:lstStyle/>
          <a:p>
            <a:r>
              <a:rPr lang="en-GB" b="1" i="0" dirty="0">
                <a:solidFill>
                  <a:srgbClr val="000000"/>
                </a:solidFill>
                <a:effectLst/>
                <a:latin typeface="Droid Serif"/>
              </a:rPr>
              <a:t>Creating a Cron Job</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887BDBD7-20F4-F9FF-5F93-D80B8FAB02EC}"/>
              </a:ext>
            </a:extLst>
          </p:cNvPr>
          <p:cNvSpPr>
            <a:spLocks noGrp="1"/>
          </p:cNvSpPr>
          <p:nvPr>
            <p:ph idx="1"/>
          </p:nvPr>
        </p:nvSpPr>
        <p:spPr>
          <a:xfrm>
            <a:off x="554477" y="1825625"/>
            <a:ext cx="11274357" cy="4351338"/>
          </a:xfrm>
        </p:spPr>
        <p:txBody>
          <a:bodyPr>
            <a:normAutofit fontScale="92500"/>
          </a:bodyPr>
          <a:lstStyle/>
          <a:p>
            <a:pPr algn="l">
              <a:buFont typeface="Arial" panose="020B0604020202020204" pitchFamily="34" charset="0"/>
              <a:buChar char="•"/>
            </a:pPr>
            <a:r>
              <a:rPr lang="en-GB" b="0" i="0" dirty="0">
                <a:solidFill>
                  <a:srgbClr val="000000"/>
                </a:solidFill>
                <a:effectLst/>
                <a:latin typeface="Droid Serif"/>
              </a:rPr>
              <a:t>Let's create a simple job to be executed every three minutes</a:t>
            </a:r>
          </a:p>
          <a:p>
            <a:pPr algn="l">
              <a:buFont typeface="Arial" panose="020B0604020202020204" pitchFamily="34" charset="0"/>
              <a:buChar char="•"/>
            </a:pPr>
            <a:r>
              <a:rPr lang="en-GB" b="0" i="0" dirty="0">
                <a:solidFill>
                  <a:srgbClr val="000000"/>
                </a:solidFill>
                <a:effectLst/>
                <a:latin typeface="Droid Serif"/>
              </a:rPr>
              <a:t>Careful: make sure that the job terminates!</a:t>
            </a:r>
          </a:p>
          <a:p>
            <a:pPr marL="457200" lvl="1" indent="0">
              <a:buNone/>
            </a:pPr>
            <a:r>
              <a:rPr lang="en-GB" b="0" i="0" dirty="0">
                <a:solidFill>
                  <a:srgbClr val="000000"/>
                </a:solidFill>
                <a:effectLst/>
                <a:latin typeface="Droid Serif"/>
              </a:rPr>
              <a:t>(The Cron Job will not hold if a previous job is still running)</a:t>
            </a:r>
          </a:p>
          <a:p>
            <a:endParaRPr lang="en-US" dirty="0"/>
          </a:p>
          <a:p>
            <a:pPr algn="l">
              <a:buFont typeface="Arial" panose="020B0604020202020204" pitchFamily="34" charset="0"/>
              <a:buChar char="•"/>
            </a:pPr>
            <a:r>
              <a:rPr lang="en-GB" b="0" i="0" dirty="0">
                <a:solidFill>
                  <a:srgbClr val="000000"/>
                </a:solidFill>
                <a:effectLst/>
                <a:latin typeface="Droid Serif"/>
              </a:rPr>
              <a:t>Create the Cron Job:</a:t>
            </a:r>
          </a:p>
          <a:p>
            <a:pPr marL="457200" lvl="1" indent="0">
              <a:buNone/>
            </a:pPr>
            <a:r>
              <a:rPr lang="en-GB" b="0" i="0" dirty="0" err="1">
                <a:solidFill>
                  <a:srgbClr val="000000"/>
                </a:solidFill>
                <a:effectLst/>
                <a:latin typeface="Droid Serif"/>
              </a:rPr>
              <a:t>kubectl</a:t>
            </a:r>
            <a:r>
              <a:rPr lang="en-GB" b="0" i="0" dirty="0">
                <a:solidFill>
                  <a:srgbClr val="000000"/>
                </a:solidFill>
                <a:effectLst/>
                <a:latin typeface="Droid Serif"/>
              </a:rPr>
              <a:t> create cronjob every3mins --schedule=</a:t>
            </a:r>
            <a:r>
              <a:rPr lang="en-GB" b="0" i="0" dirty="0">
                <a:solidFill>
                  <a:srgbClr val="880000"/>
                </a:solidFill>
                <a:effectLst/>
                <a:latin typeface="Droid Serif"/>
              </a:rPr>
              <a:t>"*/3 * * * *"</a:t>
            </a:r>
            <a:r>
              <a:rPr lang="en-GB" b="0" i="0" dirty="0">
                <a:solidFill>
                  <a:srgbClr val="000000"/>
                </a:solidFill>
                <a:effectLst/>
                <a:latin typeface="Droid Serif"/>
              </a:rPr>
              <a:t> --image=alpine -- sleep 10</a:t>
            </a:r>
          </a:p>
          <a:p>
            <a:pPr algn="l">
              <a:buFont typeface="Arial" panose="020B0604020202020204" pitchFamily="34" charset="0"/>
              <a:buChar char="•"/>
            </a:pPr>
            <a:r>
              <a:rPr lang="en-GB" b="0" i="0" dirty="0">
                <a:solidFill>
                  <a:srgbClr val="000000"/>
                </a:solidFill>
                <a:effectLst/>
                <a:latin typeface="Droid Serif"/>
              </a:rPr>
              <a:t>Check the resource that was created:</a:t>
            </a:r>
          </a:p>
          <a:p>
            <a:pPr marL="457200" lvl="1" indent="0">
              <a:buNone/>
            </a:pPr>
            <a:r>
              <a:rPr lang="en-GB" b="0" i="0" dirty="0" err="1">
                <a:solidFill>
                  <a:srgbClr val="000000"/>
                </a:solidFill>
                <a:effectLst/>
                <a:latin typeface="Droid Serif"/>
              </a:rPr>
              <a:t>kubectl</a:t>
            </a:r>
            <a:r>
              <a:rPr lang="en-GB" b="0" i="0" dirty="0">
                <a:solidFill>
                  <a:srgbClr val="000000"/>
                </a:solidFill>
                <a:effectLst/>
                <a:latin typeface="Droid Serif"/>
              </a:rPr>
              <a:t> get cronjobs</a:t>
            </a:r>
          </a:p>
          <a:p>
            <a:pPr marL="457200" lvl="1" indent="0">
              <a:buNone/>
            </a:pPr>
            <a:r>
              <a:rPr lang="en-GB" sz="2200" b="0" i="0" dirty="0">
                <a:solidFill>
                  <a:srgbClr val="000000"/>
                </a:solidFill>
                <a:effectLst/>
                <a:latin typeface="Courier New" panose="02070309020205020404" pitchFamily="49" charset="0"/>
                <a:cs typeface="Courier New" panose="02070309020205020404" pitchFamily="49" charset="0"/>
              </a:rPr>
              <a:t>NAME         SCHEDULE      SUSPEND   ACTIVE   LAST SCHEDULE   AGE</a:t>
            </a:r>
          </a:p>
          <a:p>
            <a:pPr marL="457200" lvl="1" indent="0">
              <a:buNone/>
            </a:pPr>
            <a:r>
              <a:rPr lang="en-GB" sz="2200" b="0" i="0" dirty="0">
                <a:solidFill>
                  <a:srgbClr val="000000"/>
                </a:solidFill>
                <a:effectLst/>
                <a:latin typeface="Courier New" panose="02070309020205020404" pitchFamily="49" charset="0"/>
                <a:cs typeface="Courier New" panose="02070309020205020404" pitchFamily="49" charset="0"/>
              </a:rPr>
              <a:t>every3mins   */3 * * * *   False     0        &lt;none&gt;          102s</a:t>
            </a:r>
          </a:p>
          <a:p>
            <a:endParaRPr lang="en-US" dirty="0"/>
          </a:p>
        </p:txBody>
      </p:sp>
    </p:spTree>
    <p:extLst>
      <p:ext uri="{BB962C8B-B14F-4D97-AF65-F5344CB8AC3E}">
        <p14:creationId xmlns:p14="http://schemas.microsoft.com/office/powerpoint/2010/main" val="19789502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6B3EC-5A5D-D838-7A3C-08EA783CC748}"/>
              </a:ext>
            </a:extLst>
          </p:cNvPr>
          <p:cNvSpPr>
            <a:spLocks noGrp="1"/>
          </p:cNvSpPr>
          <p:nvPr>
            <p:ph type="title"/>
          </p:nvPr>
        </p:nvSpPr>
        <p:spPr/>
        <p:txBody>
          <a:bodyPr/>
          <a:lstStyle/>
          <a:p>
            <a:r>
              <a:rPr lang="en-GB" b="0" i="0" dirty="0">
                <a:solidFill>
                  <a:srgbClr val="000000"/>
                </a:solidFill>
                <a:effectLst/>
                <a:latin typeface="Droid Serif"/>
              </a:rPr>
              <a:t>Kubernetes network model</a:t>
            </a:r>
            <a:endParaRPr lang="en-US" dirty="0"/>
          </a:p>
        </p:txBody>
      </p:sp>
      <p:sp>
        <p:nvSpPr>
          <p:cNvPr id="27" name="Content Placeholder 26">
            <a:extLst>
              <a:ext uri="{FF2B5EF4-FFF2-40B4-BE49-F238E27FC236}">
                <a16:creationId xmlns:a16="http://schemas.microsoft.com/office/drawing/2014/main" id="{955299D8-3B9E-F9B8-8B05-BBF736D873ED}"/>
              </a:ext>
            </a:extLst>
          </p:cNvPr>
          <p:cNvSpPr>
            <a:spLocks noGrp="1"/>
          </p:cNvSpPr>
          <p:nvPr>
            <p:ph idx="1"/>
          </p:nvPr>
        </p:nvSpPr>
        <p:spPr/>
        <p:txBody>
          <a:bodyPr/>
          <a:lstStyle/>
          <a:p>
            <a:pPr algn="l">
              <a:buFont typeface="Arial" panose="020B0604020202020204" pitchFamily="34" charset="0"/>
              <a:buChar char="•"/>
            </a:pPr>
            <a:r>
              <a:rPr lang="en-GB" b="0" i="1" dirty="0">
                <a:solidFill>
                  <a:srgbClr val="000000"/>
                </a:solidFill>
                <a:effectLst/>
                <a:latin typeface="Droid Serif"/>
              </a:rPr>
              <a:t>Our cluster (nodes and pods) is one big flat IP network.</a:t>
            </a:r>
            <a:endParaRPr lang="en-GB" b="0" i="0" dirty="0">
              <a:solidFill>
                <a:srgbClr val="000000"/>
              </a:solidFill>
              <a:effectLst/>
              <a:latin typeface="Droid Serif"/>
            </a:endParaRPr>
          </a:p>
          <a:p>
            <a:pPr algn="l">
              <a:buFont typeface="Arial" panose="020B0604020202020204" pitchFamily="34" charset="0"/>
              <a:buChar char="•"/>
            </a:pPr>
            <a:r>
              <a:rPr lang="en-GB" b="0" i="0" dirty="0">
                <a:solidFill>
                  <a:srgbClr val="000000"/>
                </a:solidFill>
                <a:effectLst/>
                <a:latin typeface="Droid Serif"/>
              </a:rPr>
              <a:t>In detail:</a:t>
            </a:r>
          </a:p>
          <a:p>
            <a:pPr marL="742950" lvl="1" indent="-285750" algn="l">
              <a:buFont typeface="Arial" panose="020B0604020202020204" pitchFamily="34" charset="0"/>
              <a:buChar char="•"/>
            </a:pPr>
            <a:r>
              <a:rPr lang="en-GB" b="0" i="0" dirty="0">
                <a:solidFill>
                  <a:srgbClr val="000000"/>
                </a:solidFill>
                <a:effectLst/>
                <a:latin typeface="Droid Serif"/>
              </a:rPr>
              <a:t>all nodes must be able to reach each other, without NAT</a:t>
            </a:r>
          </a:p>
          <a:p>
            <a:pPr marL="742950" lvl="1" indent="-285750" algn="l">
              <a:buFont typeface="Arial" panose="020B0604020202020204" pitchFamily="34" charset="0"/>
              <a:buChar char="•"/>
            </a:pPr>
            <a:r>
              <a:rPr lang="en-GB" b="0" i="0" dirty="0">
                <a:solidFill>
                  <a:srgbClr val="000000"/>
                </a:solidFill>
                <a:effectLst/>
                <a:latin typeface="Droid Serif"/>
              </a:rPr>
              <a:t>all pods must be able to reach each other, without NAT</a:t>
            </a:r>
          </a:p>
          <a:p>
            <a:pPr marL="742950" lvl="1" indent="-285750" algn="l">
              <a:buFont typeface="Arial" panose="020B0604020202020204" pitchFamily="34" charset="0"/>
              <a:buChar char="•"/>
            </a:pPr>
            <a:r>
              <a:rPr lang="en-GB" b="0" i="0" dirty="0">
                <a:solidFill>
                  <a:srgbClr val="000000"/>
                </a:solidFill>
                <a:effectLst/>
                <a:latin typeface="Droid Serif"/>
              </a:rPr>
              <a:t>pods and nodes must be able to reach each other, without NAT</a:t>
            </a:r>
          </a:p>
          <a:p>
            <a:pPr marL="742950" lvl="1" indent="-285750" algn="l">
              <a:buFont typeface="Arial" panose="020B0604020202020204" pitchFamily="34" charset="0"/>
              <a:buChar char="•"/>
            </a:pPr>
            <a:r>
              <a:rPr lang="en-GB" b="0" i="0" dirty="0">
                <a:solidFill>
                  <a:srgbClr val="000000"/>
                </a:solidFill>
                <a:effectLst/>
                <a:latin typeface="Droid Serif"/>
              </a:rPr>
              <a:t>each pod is aware of its IP address (no NAT)</a:t>
            </a:r>
          </a:p>
          <a:p>
            <a:pPr marL="742950" lvl="1" indent="-285750" algn="l">
              <a:buFont typeface="Arial" panose="020B0604020202020204" pitchFamily="34" charset="0"/>
              <a:buChar char="•"/>
            </a:pPr>
            <a:r>
              <a:rPr lang="en-GB" b="0" i="0" dirty="0">
                <a:solidFill>
                  <a:srgbClr val="000000"/>
                </a:solidFill>
                <a:effectLst/>
                <a:latin typeface="Droid Serif"/>
              </a:rPr>
              <a:t>pod IP addresses are assigned by the network implementation</a:t>
            </a:r>
          </a:p>
          <a:p>
            <a:pPr algn="l">
              <a:buFont typeface="Arial" panose="020B0604020202020204" pitchFamily="34" charset="0"/>
              <a:buChar char="•"/>
            </a:pPr>
            <a:r>
              <a:rPr lang="en-GB" b="0" i="0" dirty="0">
                <a:solidFill>
                  <a:srgbClr val="000000"/>
                </a:solidFill>
                <a:effectLst/>
                <a:latin typeface="Droid Serif"/>
              </a:rPr>
              <a:t>Kubernetes doesn't mandate any particular implementation</a:t>
            </a:r>
          </a:p>
          <a:p>
            <a:endParaRPr lang="en-US" dirty="0"/>
          </a:p>
        </p:txBody>
      </p:sp>
    </p:spTree>
    <p:extLst>
      <p:ext uri="{BB962C8B-B14F-4D97-AF65-F5344CB8AC3E}">
        <p14:creationId xmlns:p14="http://schemas.microsoft.com/office/powerpoint/2010/main" val="14793589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C0B6C-0892-1660-DA62-560C85E2266D}"/>
              </a:ext>
            </a:extLst>
          </p:cNvPr>
          <p:cNvSpPr>
            <a:spLocks noGrp="1"/>
          </p:cNvSpPr>
          <p:nvPr>
            <p:ph type="title"/>
          </p:nvPr>
        </p:nvSpPr>
        <p:spPr/>
        <p:txBody>
          <a:bodyPr/>
          <a:lstStyle/>
          <a:p>
            <a:r>
              <a:rPr lang="en-GB" b="1" i="0" dirty="0">
                <a:solidFill>
                  <a:srgbClr val="000000"/>
                </a:solidFill>
                <a:effectLst/>
                <a:latin typeface="Droid Serif"/>
              </a:rPr>
              <a:t>Kubernetes network model</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A67187E9-B63D-9BFF-4BCE-74B598FC0AC6}"/>
              </a:ext>
            </a:extLst>
          </p:cNvPr>
          <p:cNvSpPr>
            <a:spLocks noGrp="1"/>
          </p:cNvSpPr>
          <p:nvPr>
            <p:ph idx="1"/>
          </p:nvPr>
        </p:nvSpPr>
        <p:spPr/>
        <p:txBody>
          <a:bodyPr>
            <a:normAutofit/>
          </a:bodyPr>
          <a:lstStyle/>
          <a:p>
            <a:pPr algn="l">
              <a:buFont typeface="Arial" panose="020B0604020202020204" pitchFamily="34" charset="0"/>
              <a:buChar char="•"/>
            </a:pPr>
            <a:r>
              <a:rPr lang="en-GB" b="0" i="0" dirty="0">
                <a:solidFill>
                  <a:srgbClr val="000000"/>
                </a:solidFill>
                <a:effectLst/>
                <a:latin typeface="Droid Serif"/>
              </a:rPr>
              <a:t>Everything can reach everything</a:t>
            </a:r>
          </a:p>
          <a:p>
            <a:pPr algn="l">
              <a:buFont typeface="Arial" panose="020B0604020202020204" pitchFamily="34" charset="0"/>
              <a:buChar char="•"/>
            </a:pPr>
            <a:r>
              <a:rPr lang="en-GB" b="0" i="0" dirty="0">
                <a:solidFill>
                  <a:srgbClr val="000000"/>
                </a:solidFill>
                <a:effectLst/>
                <a:latin typeface="Droid Serif"/>
              </a:rPr>
              <a:t>No address translation</a:t>
            </a:r>
          </a:p>
          <a:p>
            <a:pPr algn="l">
              <a:buFont typeface="Arial" panose="020B0604020202020204" pitchFamily="34" charset="0"/>
              <a:buChar char="•"/>
            </a:pPr>
            <a:r>
              <a:rPr lang="en-GB" b="0" i="0" dirty="0">
                <a:solidFill>
                  <a:srgbClr val="000000"/>
                </a:solidFill>
                <a:effectLst/>
                <a:latin typeface="Droid Serif"/>
              </a:rPr>
              <a:t>No port translation</a:t>
            </a:r>
          </a:p>
          <a:p>
            <a:pPr algn="l">
              <a:buFont typeface="Arial" panose="020B0604020202020204" pitchFamily="34" charset="0"/>
              <a:buChar char="•"/>
            </a:pPr>
            <a:r>
              <a:rPr lang="en-GB" b="0" i="0" dirty="0">
                <a:solidFill>
                  <a:srgbClr val="000000"/>
                </a:solidFill>
                <a:effectLst/>
                <a:latin typeface="Droid Serif"/>
              </a:rPr>
              <a:t>No new protocol</a:t>
            </a:r>
          </a:p>
          <a:p>
            <a:pPr algn="l">
              <a:buFont typeface="Arial" panose="020B0604020202020204" pitchFamily="34" charset="0"/>
              <a:buChar char="•"/>
            </a:pPr>
            <a:r>
              <a:rPr lang="en-GB" b="0" i="0" dirty="0">
                <a:solidFill>
                  <a:srgbClr val="000000"/>
                </a:solidFill>
                <a:effectLst/>
                <a:latin typeface="Droid Serif"/>
              </a:rPr>
              <a:t>The network implementation can decide how to allocate addresses</a:t>
            </a:r>
          </a:p>
          <a:p>
            <a:pPr algn="l">
              <a:buFont typeface="Arial" panose="020B0604020202020204" pitchFamily="34" charset="0"/>
              <a:buChar char="•"/>
            </a:pPr>
            <a:r>
              <a:rPr lang="en-GB" b="0" i="0" dirty="0">
                <a:solidFill>
                  <a:srgbClr val="000000"/>
                </a:solidFill>
                <a:effectLst/>
                <a:latin typeface="Droid Serif"/>
              </a:rPr>
              <a:t>IP addresses don't have to be "portable" from a node to another</a:t>
            </a:r>
          </a:p>
          <a:p>
            <a:pPr marL="457200" lvl="1" indent="0">
              <a:buNone/>
            </a:pPr>
            <a:r>
              <a:rPr lang="en-GB" b="0" i="0" dirty="0">
                <a:solidFill>
                  <a:srgbClr val="000000"/>
                </a:solidFill>
                <a:effectLst/>
                <a:latin typeface="Droid Serif"/>
              </a:rPr>
              <a:t>(We can use e.g. a subnet per node and use a simple routed topology)</a:t>
            </a:r>
          </a:p>
          <a:p>
            <a:pPr algn="l">
              <a:buFont typeface="Arial" panose="020B0604020202020204" pitchFamily="34" charset="0"/>
              <a:buChar char="•"/>
            </a:pPr>
            <a:r>
              <a:rPr lang="en-GB" b="0" i="0" dirty="0">
                <a:solidFill>
                  <a:srgbClr val="000000"/>
                </a:solidFill>
                <a:effectLst/>
                <a:latin typeface="Droid Serif"/>
              </a:rPr>
              <a:t>The specification is simple enough to allow many various implementations</a:t>
            </a:r>
          </a:p>
          <a:p>
            <a:endParaRPr lang="en-US" dirty="0"/>
          </a:p>
        </p:txBody>
      </p:sp>
    </p:spTree>
    <p:extLst>
      <p:ext uri="{BB962C8B-B14F-4D97-AF65-F5344CB8AC3E}">
        <p14:creationId xmlns:p14="http://schemas.microsoft.com/office/powerpoint/2010/main" val="35980923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E9801-A943-977E-BF57-6BD654836942}"/>
              </a:ext>
            </a:extLst>
          </p:cNvPr>
          <p:cNvSpPr>
            <a:spLocks noGrp="1"/>
          </p:cNvSpPr>
          <p:nvPr>
            <p:ph type="title"/>
          </p:nvPr>
        </p:nvSpPr>
        <p:spPr/>
        <p:txBody>
          <a:bodyPr/>
          <a:lstStyle/>
          <a:p>
            <a:r>
              <a:rPr lang="en-GB" b="1" i="0" dirty="0">
                <a:solidFill>
                  <a:srgbClr val="000000"/>
                </a:solidFill>
                <a:effectLst/>
                <a:latin typeface="Droid Serif"/>
              </a:rPr>
              <a:t>Kubernetes network model</a:t>
            </a:r>
            <a:endParaRPr lang="en-US" dirty="0"/>
          </a:p>
        </p:txBody>
      </p:sp>
      <p:sp>
        <p:nvSpPr>
          <p:cNvPr id="3" name="Content Placeholder 2">
            <a:extLst>
              <a:ext uri="{FF2B5EF4-FFF2-40B4-BE49-F238E27FC236}">
                <a16:creationId xmlns:a16="http://schemas.microsoft.com/office/drawing/2014/main" id="{0ECD4A25-C283-AE5B-30C0-D9654F7132D2}"/>
              </a:ext>
            </a:extLst>
          </p:cNvPr>
          <p:cNvSpPr>
            <a:spLocks noGrp="1"/>
          </p:cNvSpPr>
          <p:nvPr>
            <p:ph idx="1"/>
          </p:nvPr>
        </p:nvSpPr>
        <p:spPr/>
        <p:txBody>
          <a:bodyPr>
            <a:normAutofit fontScale="92500"/>
          </a:bodyPr>
          <a:lstStyle/>
          <a:p>
            <a:pPr algn="l">
              <a:buFont typeface="Arial" panose="020B0604020202020204" pitchFamily="34" charset="0"/>
              <a:buChar char="•"/>
            </a:pPr>
            <a:r>
              <a:rPr lang="en-GB" b="0" i="0" dirty="0">
                <a:solidFill>
                  <a:srgbClr val="000000"/>
                </a:solidFill>
                <a:effectLst/>
                <a:latin typeface="Droid Serif"/>
              </a:rPr>
              <a:t>Everything can reach everything</a:t>
            </a:r>
          </a:p>
          <a:p>
            <a:pPr marL="742950" lvl="1" indent="-285750" algn="l">
              <a:buFont typeface="Arial" panose="020B0604020202020204" pitchFamily="34" charset="0"/>
              <a:buChar char="•"/>
            </a:pPr>
            <a:r>
              <a:rPr lang="en-GB" b="0" i="0" dirty="0">
                <a:solidFill>
                  <a:srgbClr val="000000"/>
                </a:solidFill>
                <a:effectLst/>
                <a:latin typeface="Droid Serif"/>
              </a:rPr>
              <a:t>if you want security, you need to add network policies</a:t>
            </a:r>
          </a:p>
          <a:p>
            <a:pPr marL="742950" lvl="1" indent="-285750" algn="l">
              <a:buFont typeface="Arial" panose="020B0604020202020204" pitchFamily="34" charset="0"/>
              <a:buChar char="•"/>
            </a:pPr>
            <a:r>
              <a:rPr lang="en-GB" b="0" i="0" dirty="0">
                <a:solidFill>
                  <a:srgbClr val="000000"/>
                </a:solidFill>
                <a:effectLst/>
                <a:latin typeface="Droid Serif"/>
              </a:rPr>
              <a:t>the network implementation that you use needs to support them</a:t>
            </a:r>
          </a:p>
          <a:p>
            <a:pPr algn="l">
              <a:buFont typeface="Arial" panose="020B0604020202020204" pitchFamily="34" charset="0"/>
              <a:buChar char="•"/>
            </a:pPr>
            <a:r>
              <a:rPr lang="en-GB" b="0" i="0" dirty="0">
                <a:solidFill>
                  <a:srgbClr val="000000"/>
                </a:solidFill>
                <a:effectLst/>
                <a:latin typeface="Droid Serif"/>
              </a:rPr>
              <a:t>There are literally dozens of implementations out there</a:t>
            </a:r>
          </a:p>
          <a:p>
            <a:pPr marL="0" indent="0" algn="l">
              <a:buNone/>
            </a:pPr>
            <a:r>
              <a:rPr lang="en-GB" b="0" i="0" dirty="0">
                <a:solidFill>
                  <a:srgbClr val="000000"/>
                </a:solidFill>
                <a:effectLst/>
                <a:latin typeface="Droid Serif"/>
              </a:rPr>
              <a:t>(15 are listed in the Kubernetes documentation)</a:t>
            </a:r>
          </a:p>
          <a:p>
            <a:pPr algn="l">
              <a:buFont typeface="Arial" panose="020B0604020202020204" pitchFamily="34" charset="0"/>
              <a:buChar char="•"/>
            </a:pPr>
            <a:r>
              <a:rPr lang="en-GB" b="0" i="0" dirty="0">
                <a:solidFill>
                  <a:srgbClr val="000000"/>
                </a:solidFill>
                <a:effectLst/>
                <a:latin typeface="Droid Serif"/>
              </a:rPr>
              <a:t>Pods have level 3 (IP) connectivity, but </a:t>
            </a:r>
            <a:r>
              <a:rPr lang="en-GB" b="0" i="1" dirty="0">
                <a:solidFill>
                  <a:srgbClr val="000000"/>
                </a:solidFill>
                <a:effectLst/>
                <a:latin typeface="Droid Serif"/>
              </a:rPr>
              <a:t>services</a:t>
            </a:r>
            <a:r>
              <a:rPr lang="en-GB" b="0" i="0" dirty="0">
                <a:solidFill>
                  <a:srgbClr val="000000"/>
                </a:solidFill>
                <a:effectLst/>
                <a:latin typeface="Droid Serif"/>
              </a:rPr>
              <a:t> are level 4 (TCP or UDP)</a:t>
            </a:r>
          </a:p>
          <a:p>
            <a:pPr marL="0" indent="0" algn="l">
              <a:buNone/>
            </a:pPr>
            <a:r>
              <a:rPr lang="en-GB" b="0" i="0" dirty="0">
                <a:solidFill>
                  <a:srgbClr val="000000"/>
                </a:solidFill>
                <a:effectLst/>
                <a:latin typeface="Droid Serif"/>
              </a:rPr>
              <a:t>(Services map to a single UDP or TCP port; no port ranges or arbitrary IP packets)</a:t>
            </a:r>
          </a:p>
          <a:p>
            <a:pPr algn="l">
              <a:buFont typeface="Arial" panose="020B0604020202020204" pitchFamily="34" charset="0"/>
              <a:buChar char="•"/>
            </a:pPr>
            <a:r>
              <a:rPr lang="en-GB" b="0" i="0" dirty="0" err="1">
                <a:solidFill>
                  <a:srgbClr val="000000"/>
                </a:solidFill>
                <a:effectLst/>
                <a:latin typeface="Droid Serif"/>
              </a:rPr>
              <a:t>kube</a:t>
            </a:r>
            <a:r>
              <a:rPr lang="en-GB" b="0" i="0" dirty="0">
                <a:solidFill>
                  <a:srgbClr val="000000"/>
                </a:solidFill>
                <a:effectLst/>
                <a:latin typeface="Droid Serif"/>
              </a:rPr>
              <a:t>-proxy is on the data path when connecting to a pod or container,</a:t>
            </a:r>
            <a:br>
              <a:rPr lang="en-GB" b="0" i="0" dirty="0">
                <a:solidFill>
                  <a:srgbClr val="000000"/>
                </a:solidFill>
                <a:effectLst/>
                <a:latin typeface="Droid Serif"/>
              </a:rPr>
            </a:br>
            <a:r>
              <a:rPr lang="en-GB" b="0" i="0" dirty="0">
                <a:solidFill>
                  <a:srgbClr val="000000"/>
                </a:solidFill>
                <a:effectLst/>
                <a:latin typeface="Droid Serif"/>
              </a:rPr>
              <a:t>and it's not particularly fast (relies on userland proxying or iptables)</a:t>
            </a:r>
          </a:p>
          <a:p>
            <a:endParaRPr lang="en-US" dirty="0"/>
          </a:p>
        </p:txBody>
      </p:sp>
    </p:spTree>
    <p:extLst>
      <p:ext uri="{BB962C8B-B14F-4D97-AF65-F5344CB8AC3E}">
        <p14:creationId xmlns:p14="http://schemas.microsoft.com/office/powerpoint/2010/main" val="5232019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2B7DC-0F11-B0F0-7123-CE0FDFD96905}"/>
              </a:ext>
            </a:extLst>
          </p:cNvPr>
          <p:cNvSpPr>
            <a:spLocks noGrp="1"/>
          </p:cNvSpPr>
          <p:nvPr>
            <p:ph type="title"/>
          </p:nvPr>
        </p:nvSpPr>
        <p:spPr/>
        <p:txBody>
          <a:bodyPr/>
          <a:lstStyle/>
          <a:p>
            <a:r>
              <a:rPr lang="en-GB" b="1" i="0" dirty="0">
                <a:solidFill>
                  <a:srgbClr val="000000"/>
                </a:solidFill>
                <a:effectLst/>
                <a:latin typeface="Droid Serif"/>
              </a:rPr>
              <a:t>The Container Network Interface (CNI)</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C51D87C5-E042-B2A2-EB29-F832D0217B98}"/>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Most Kubernetes clusters use CNI "plugins" to implement networking</a:t>
            </a:r>
          </a:p>
          <a:p>
            <a:pPr algn="l">
              <a:buFont typeface="Arial" panose="020B0604020202020204" pitchFamily="34" charset="0"/>
              <a:buChar char="•"/>
            </a:pPr>
            <a:r>
              <a:rPr lang="en-GB" b="0" i="0" dirty="0">
                <a:solidFill>
                  <a:srgbClr val="000000"/>
                </a:solidFill>
                <a:effectLst/>
                <a:latin typeface="Droid Serif"/>
              </a:rPr>
              <a:t>When a pod is created, Kubernetes delegates the network setup to these plugins</a:t>
            </a:r>
          </a:p>
          <a:p>
            <a:pPr marL="0" indent="0" algn="l">
              <a:buNone/>
            </a:pPr>
            <a:r>
              <a:rPr lang="en-GB" b="0" i="0" dirty="0">
                <a:solidFill>
                  <a:srgbClr val="000000"/>
                </a:solidFill>
                <a:effectLst/>
                <a:latin typeface="Droid Serif"/>
              </a:rPr>
              <a:t>(it can be a single plugin, or a combination of plugins, each doing one task)</a:t>
            </a:r>
          </a:p>
          <a:p>
            <a:pPr algn="l">
              <a:buFont typeface="Arial" panose="020B0604020202020204" pitchFamily="34" charset="0"/>
              <a:buChar char="•"/>
            </a:pPr>
            <a:r>
              <a:rPr lang="en-GB" b="0" i="0" dirty="0">
                <a:solidFill>
                  <a:srgbClr val="000000"/>
                </a:solidFill>
                <a:effectLst/>
                <a:latin typeface="Droid Serif"/>
              </a:rPr>
              <a:t>Typically, CNI plugins will:</a:t>
            </a:r>
          </a:p>
          <a:p>
            <a:pPr marL="742950" lvl="1" indent="-285750" algn="l">
              <a:buFont typeface="Arial" panose="020B0604020202020204" pitchFamily="34" charset="0"/>
              <a:buChar char="•"/>
            </a:pPr>
            <a:r>
              <a:rPr lang="en-GB" b="0" i="0" dirty="0">
                <a:solidFill>
                  <a:srgbClr val="000000"/>
                </a:solidFill>
                <a:effectLst/>
                <a:latin typeface="Droid Serif"/>
              </a:rPr>
              <a:t>allocate an IP address (by calling an IPAM plugin)</a:t>
            </a:r>
          </a:p>
          <a:p>
            <a:pPr marL="742950" lvl="1" indent="-285750" algn="l">
              <a:buFont typeface="Arial" panose="020B0604020202020204" pitchFamily="34" charset="0"/>
              <a:buChar char="•"/>
            </a:pPr>
            <a:r>
              <a:rPr lang="en-GB" b="0" i="0" dirty="0">
                <a:solidFill>
                  <a:srgbClr val="000000"/>
                </a:solidFill>
                <a:effectLst/>
                <a:latin typeface="Droid Serif"/>
              </a:rPr>
              <a:t>add a network interface into the pod's network namespace</a:t>
            </a:r>
          </a:p>
          <a:p>
            <a:pPr marL="742950" lvl="1" indent="-285750" algn="l">
              <a:buFont typeface="Arial" panose="020B0604020202020204" pitchFamily="34" charset="0"/>
              <a:buChar char="•"/>
            </a:pPr>
            <a:r>
              <a:rPr lang="en-GB" b="0" i="0" dirty="0">
                <a:solidFill>
                  <a:srgbClr val="000000"/>
                </a:solidFill>
                <a:effectLst/>
                <a:latin typeface="Droid Serif"/>
              </a:rPr>
              <a:t>configure the interface as well as required routes etc.</a:t>
            </a:r>
          </a:p>
          <a:p>
            <a:endParaRPr lang="en-US" dirty="0"/>
          </a:p>
        </p:txBody>
      </p:sp>
    </p:spTree>
    <p:extLst>
      <p:ext uri="{BB962C8B-B14F-4D97-AF65-F5344CB8AC3E}">
        <p14:creationId xmlns:p14="http://schemas.microsoft.com/office/powerpoint/2010/main" val="2257231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37A9E-ED6A-8980-3CAC-92DAA453AF1B}"/>
              </a:ext>
            </a:extLst>
          </p:cNvPr>
          <p:cNvSpPr>
            <a:spLocks noGrp="1"/>
          </p:cNvSpPr>
          <p:nvPr>
            <p:ph type="title"/>
          </p:nvPr>
        </p:nvSpPr>
        <p:spPr/>
        <p:txBody>
          <a:bodyPr/>
          <a:lstStyle/>
          <a:p>
            <a:r>
              <a:rPr lang="en-GB" b="1" i="0" dirty="0">
                <a:solidFill>
                  <a:srgbClr val="000000"/>
                </a:solidFill>
                <a:effectLst/>
                <a:latin typeface="Droid Serif"/>
              </a:rPr>
              <a:t>More things that Kubernetes can do for us</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5FBC1D26-008D-6E9E-3C1F-2668544306E2}"/>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Batch jobs</a:t>
            </a:r>
          </a:p>
          <a:p>
            <a:pPr algn="l">
              <a:buFont typeface="Arial" panose="020B0604020202020204" pitchFamily="34" charset="0"/>
              <a:buChar char="•"/>
            </a:pPr>
            <a:r>
              <a:rPr lang="en-GB" b="0" i="0" dirty="0">
                <a:solidFill>
                  <a:srgbClr val="000000"/>
                </a:solidFill>
                <a:effectLst/>
                <a:latin typeface="Droid Serif"/>
              </a:rPr>
              <a:t>(one-off; parallel; also </a:t>
            </a:r>
            <a:r>
              <a:rPr lang="en-GB" b="0" i="0" dirty="0" err="1">
                <a:solidFill>
                  <a:srgbClr val="000000"/>
                </a:solidFill>
                <a:effectLst/>
                <a:latin typeface="Droid Serif"/>
              </a:rPr>
              <a:t>cron</a:t>
            </a:r>
            <a:r>
              <a:rPr lang="en-GB" b="0" i="0" dirty="0">
                <a:solidFill>
                  <a:srgbClr val="000000"/>
                </a:solidFill>
                <a:effectLst/>
                <a:latin typeface="Droid Serif"/>
              </a:rPr>
              <a:t>-style periodic execution)</a:t>
            </a:r>
          </a:p>
          <a:p>
            <a:pPr algn="l">
              <a:buFont typeface="Arial" panose="020B0604020202020204" pitchFamily="34" charset="0"/>
              <a:buChar char="•"/>
            </a:pPr>
            <a:r>
              <a:rPr lang="en-GB" b="0" i="0" dirty="0">
                <a:solidFill>
                  <a:srgbClr val="000000"/>
                </a:solidFill>
                <a:effectLst/>
                <a:latin typeface="Droid Serif"/>
              </a:rPr>
              <a:t>Fine-grained access control</a:t>
            </a:r>
          </a:p>
          <a:p>
            <a:pPr algn="l">
              <a:buFont typeface="Arial" panose="020B0604020202020204" pitchFamily="34" charset="0"/>
              <a:buChar char="•"/>
            </a:pPr>
            <a:r>
              <a:rPr lang="en-GB" b="0" i="0" dirty="0">
                <a:solidFill>
                  <a:srgbClr val="000000"/>
                </a:solidFill>
                <a:effectLst/>
                <a:latin typeface="Droid Serif"/>
              </a:rPr>
              <a:t>(defining </a:t>
            </a:r>
            <a:r>
              <a:rPr lang="en-GB" b="0" i="1" dirty="0">
                <a:solidFill>
                  <a:srgbClr val="000000"/>
                </a:solidFill>
                <a:effectLst/>
                <a:latin typeface="Droid Serif"/>
              </a:rPr>
              <a:t>what</a:t>
            </a:r>
            <a:r>
              <a:rPr lang="en-GB" b="0" i="0" dirty="0">
                <a:solidFill>
                  <a:srgbClr val="000000"/>
                </a:solidFill>
                <a:effectLst/>
                <a:latin typeface="Droid Serif"/>
              </a:rPr>
              <a:t> can be done by </a:t>
            </a:r>
            <a:r>
              <a:rPr lang="en-GB" b="0" i="1" dirty="0">
                <a:solidFill>
                  <a:srgbClr val="000000"/>
                </a:solidFill>
                <a:effectLst/>
                <a:latin typeface="Droid Serif"/>
              </a:rPr>
              <a:t>whom</a:t>
            </a:r>
            <a:r>
              <a:rPr lang="en-GB" b="0" i="0" dirty="0">
                <a:solidFill>
                  <a:srgbClr val="000000"/>
                </a:solidFill>
                <a:effectLst/>
                <a:latin typeface="Droid Serif"/>
              </a:rPr>
              <a:t> on </a:t>
            </a:r>
            <a:r>
              <a:rPr lang="en-GB" b="0" i="1" dirty="0">
                <a:solidFill>
                  <a:srgbClr val="000000"/>
                </a:solidFill>
                <a:effectLst/>
                <a:latin typeface="Droid Serif"/>
              </a:rPr>
              <a:t>which</a:t>
            </a:r>
            <a:r>
              <a:rPr lang="en-GB" b="0" i="0" dirty="0">
                <a:solidFill>
                  <a:srgbClr val="000000"/>
                </a:solidFill>
                <a:effectLst/>
                <a:latin typeface="Droid Serif"/>
              </a:rPr>
              <a:t> resources)</a:t>
            </a:r>
          </a:p>
          <a:p>
            <a:pPr algn="l">
              <a:buFont typeface="Arial" panose="020B0604020202020204" pitchFamily="34" charset="0"/>
              <a:buChar char="•"/>
            </a:pPr>
            <a:r>
              <a:rPr lang="en-GB" b="0" i="0" dirty="0">
                <a:solidFill>
                  <a:srgbClr val="000000"/>
                </a:solidFill>
                <a:effectLst/>
                <a:latin typeface="Droid Serif"/>
              </a:rPr>
              <a:t>Stateful services</a:t>
            </a:r>
          </a:p>
          <a:p>
            <a:pPr algn="l">
              <a:buFont typeface="Arial" panose="020B0604020202020204" pitchFamily="34" charset="0"/>
              <a:buChar char="•"/>
            </a:pPr>
            <a:r>
              <a:rPr lang="en-GB" b="0" i="0" dirty="0">
                <a:solidFill>
                  <a:srgbClr val="000000"/>
                </a:solidFill>
                <a:effectLst/>
                <a:latin typeface="Droid Serif"/>
              </a:rPr>
              <a:t>(databases, message queues, etc.)</a:t>
            </a:r>
          </a:p>
          <a:p>
            <a:pPr algn="l">
              <a:buFont typeface="Arial" panose="020B0604020202020204" pitchFamily="34" charset="0"/>
              <a:buChar char="•"/>
            </a:pPr>
            <a:r>
              <a:rPr lang="en-GB" b="0" i="0" dirty="0">
                <a:solidFill>
                  <a:srgbClr val="000000"/>
                </a:solidFill>
                <a:effectLst/>
                <a:latin typeface="Droid Serif"/>
              </a:rPr>
              <a:t>Automating complex tasks with </a:t>
            </a:r>
            <a:r>
              <a:rPr lang="en-GB" b="0" i="1" dirty="0">
                <a:solidFill>
                  <a:srgbClr val="000000"/>
                </a:solidFill>
                <a:effectLst/>
                <a:latin typeface="Droid Serif"/>
              </a:rPr>
              <a:t>operators</a:t>
            </a:r>
            <a:endParaRPr lang="en-GB" b="0" i="0" dirty="0">
              <a:solidFill>
                <a:srgbClr val="000000"/>
              </a:solidFill>
              <a:effectLst/>
              <a:latin typeface="Droid Serif"/>
            </a:endParaRPr>
          </a:p>
          <a:p>
            <a:pPr algn="l">
              <a:buFont typeface="Arial" panose="020B0604020202020204" pitchFamily="34" charset="0"/>
              <a:buChar char="•"/>
            </a:pPr>
            <a:r>
              <a:rPr lang="en-GB" b="0" i="0" dirty="0">
                <a:solidFill>
                  <a:srgbClr val="000000"/>
                </a:solidFill>
                <a:effectLst/>
                <a:latin typeface="Droid Serif"/>
              </a:rPr>
              <a:t>(e.g. database replication, failover, etc.)</a:t>
            </a:r>
          </a:p>
          <a:p>
            <a:endParaRPr lang="en-US" dirty="0"/>
          </a:p>
        </p:txBody>
      </p:sp>
    </p:spTree>
    <p:extLst>
      <p:ext uri="{BB962C8B-B14F-4D97-AF65-F5344CB8AC3E}">
        <p14:creationId xmlns:p14="http://schemas.microsoft.com/office/powerpoint/2010/main" val="14786498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DA7AC-60ED-8F63-7337-053D612B492C}"/>
              </a:ext>
            </a:extLst>
          </p:cNvPr>
          <p:cNvSpPr>
            <a:spLocks noGrp="1"/>
          </p:cNvSpPr>
          <p:nvPr>
            <p:ph type="title"/>
          </p:nvPr>
        </p:nvSpPr>
        <p:spPr/>
        <p:txBody>
          <a:bodyPr/>
          <a:lstStyle/>
          <a:p>
            <a:r>
              <a:rPr lang="en-GB" b="1" i="0" dirty="0">
                <a:solidFill>
                  <a:srgbClr val="000000"/>
                </a:solidFill>
                <a:effectLst/>
                <a:latin typeface="Droid Serif"/>
              </a:rPr>
              <a:t>Multiple moving parts</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3A211E34-075A-EE63-72AA-D1E2D5BE32FD}"/>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The "pod-to-pod network" or "pod network":</a:t>
            </a:r>
          </a:p>
          <a:p>
            <a:pPr marL="742950" lvl="1" indent="-285750" algn="l">
              <a:buFont typeface="Arial" panose="020B0604020202020204" pitchFamily="34" charset="0"/>
              <a:buChar char="•"/>
            </a:pPr>
            <a:r>
              <a:rPr lang="en-GB" b="0" i="0" dirty="0">
                <a:solidFill>
                  <a:srgbClr val="000000"/>
                </a:solidFill>
                <a:effectLst/>
                <a:latin typeface="Droid Serif"/>
              </a:rPr>
              <a:t>provides communication between pods and nodes</a:t>
            </a:r>
          </a:p>
          <a:p>
            <a:pPr marL="742950" lvl="1" indent="-285750" algn="l">
              <a:buFont typeface="Arial" panose="020B0604020202020204" pitchFamily="34" charset="0"/>
              <a:buChar char="•"/>
            </a:pPr>
            <a:r>
              <a:rPr lang="en-GB" b="0" i="0" dirty="0">
                <a:solidFill>
                  <a:srgbClr val="000000"/>
                </a:solidFill>
                <a:effectLst/>
                <a:latin typeface="Droid Serif"/>
              </a:rPr>
              <a:t>is generally implemented with CNI plugins</a:t>
            </a:r>
          </a:p>
          <a:p>
            <a:pPr algn="l">
              <a:buFont typeface="Arial" panose="020B0604020202020204" pitchFamily="34" charset="0"/>
              <a:buChar char="•"/>
            </a:pPr>
            <a:r>
              <a:rPr lang="en-GB" b="0" i="0" dirty="0">
                <a:solidFill>
                  <a:srgbClr val="000000"/>
                </a:solidFill>
                <a:effectLst/>
                <a:latin typeface="Droid Serif"/>
              </a:rPr>
              <a:t>The "pod-to-service network":</a:t>
            </a:r>
          </a:p>
          <a:p>
            <a:pPr marL="742950" lvl="1" indent="-285750" algn="l">
              <a:buFont typeface="Arial" panose="020B0604020202020204" pitchFamily="34" charset="0"/>
              <a:buChar char="•"/>
            </a:pPr>
            <a:r>
              <a:rPr lang="en-GB" b="0" i="0" dirty="0">
                <a:solidFill>
                  <a:srgbClr val="000000"/>
                </a:solidFill>
                <a:effectLst/>
                <a:latin typeface="Droid Serif"/>
              </a:rPr>
              <a:t>provides internal communication and load balancing</a:t>
            </a:r>
          </a:p>
          <a:p>
            <a:pPr marL="742950" lvl="1" indent="-285750" algn="l">
              <a:buFont typeface="Arial" panose="020B0604020202020204" pitchFamily="34" charset="0"/>
              <a:buChar char="•"/>
            </a:pPr>
            <a:r>
              <a:rPr lang="en-GB" b="0" i="0" dirty="0">
                <a:solidFill>
                  <a:srgbClr val="000000"/>
                </a:solidFill>
                <a:effectLst/>
                <a:latin typeface="Droid Serif"/>
              </a:rPr>
              <a:t>is generally implemented with </a:t>
            </a:r>
            <a:r>
              <a:rPr lang="en-GB" b="0" i="0" dirty="0" err="1">
                <a:solidFill>
                  <a:srgbClr val="000000"/>
                </a:solidFill>
                <a:effectLst/>
                <a:latin typeface="Droid Serif"/>
              </a:rPr>
              <a:t>kube</a:t>
            </a:r>
            <a:r>
              <a:rPr lang="en-GB" b="0" i="0" dirty="0">
                <a:solidFill>
                  <a:srgbClr val="000000"/>
                </a:solidFill>
                <a:effectLst/>
                <a:latin typeface="Droid Serif"/>
              </a:rPr>
              <a:t>-proxy (or e.g. </a:t>
            </a:r>
            <a:r>
              <a:rPr lang="en-GB" b="0" i="0" dirty="0" err="1">
                <a:solidFill>
                  <a:srgbClr val="000000"/>
                </a:solidFill>
                <a:effectLst/>
                <a:latin typeface="Droid Serif"/>
              </a:rPr>
              <a:t>kube</a:t>
            </a:r>
            <a:r>
              <a:rPr lang="en-GB" b="0" i="0" dirty="0">
                <a:solidFill>
                  <a:srgbClr val="000000"/>
                </a:solidFill>
                <a:effectLst/>
                <a:latin typeface="Droid Serif"/>
              </a:rPr>
              <a:t>-router)</a:t>
            </a:r>
          </a:p>
          <a:p>
            <a:pPr algn="l">
              <a:buFont typeface="Arial" panose="020B0604020202020204" pitchFamily="34" charset="0"/>
              <a:buChar char="•"/>
            </a:pPr>
            <a:r>
              <a:rPr lang="en-GB" b="0" i="0" dirty="0">
                <a:solidFill>
                  <a:srgbClr val="000000"/>
                </a:solidFill>
                <a:effectLst/>
                <a:latin typeface="Droid Serif"/>
              </a:rPr>
              <a:t>Network policies:</a:t>
            </a:r>
          </a:p>
          <a:p>
            <a:pPr marL="742950" lvl="1" indent="-285750" algn="l">
              <a:buFont typeface="Arial" panose="020B0604020202020204" pitchFamily="34" charset="0"/>
              <a:buChar char="•"/>
            </a:pPr>
            <a:r>
              <a:rPr lang="en-GB" b="0" i="0" dirty="0">
                <a:solidFill>
                  <a:srgbClr val="000000"/>
                </a:solidFill>
                <a:effectLst/>
                <a:latin typeface="Droid Serif"/>
              </a:rPr>
              <a:t>provide firewalling and isolation</a:t>
            </a:r>
          </a:p>
          <a:p>
            <a:pPr marL="742950" lvl="1" indent="-285750" algn="l">
              <a:buFont typeface="Arial" panose="020B0604020202020204" pitchFamily="34" charset="0"/>
              <a:buChar char="•"/>
            </a:pPr>
            <a:r>
              <a:rPr lang="en-GB" b="0" i="0" dirty="0">
                <a:solidFill>
                  <a:srgbClr val="000000"/>
                </a:solidFill>
                <a:effectLst/>
                <a:latin typeface="Droid Serif"/>
              </a:rPr>
              <a:t>can be bundled with the "pod network" or provided by another component</a:t>
            </a:r>
          </a:p>
          <a:p>
            <a:endParaRPr lang="en-US" dirty="0"/>
          </a:p>
        </p:txBody>
      </p:sp>
    </p:spTree>
    <p:extLst>
      <p:ext uri="{BB962C8B-B14F-4D97-AF65-F5344CB8AC3E}">
        <p14:creationId xmlns:p14="http://schemas.microsoft.com/office/powerpoint/2010/main" val="4927942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A51EA-E8B4-3BD1-0D9D-E34150AB1308}"/>
              </a:ext>
            </a:extLst>
          </p:cNvPr>
          <p:cNvSpPr>
            <a:spLocks noGrp="1"/>
          </p:cNvSpPr>
          <p:nvPr>
            <p:ph type="title"/>
          </p:nvPr>
        </p:nvSpPr>
        <p:spPr/>
        <p:txBody>
          <a:bodyPr/>
          <a:lstStyle/>
          <a:p>
            <a:r>
              <a:rPr lang="en-GB" b="1" i="0" dirty="0">
                <a:solidFill>
                  <a:srgbClr val="000000"/>
                </a:solidFill>
                <a:effectLst/>
                <a:latin typeface="Droid Serif"/>
              </a:rPr>
              <a:t>Multiple moving parts</a:t>
            </a:r>
            <a:endParaRPr lang="en-US" dirty="0"/>
          </a:p>
        </p:txBody>
      </p:sp>
      <p:sp>
        <p:nvSpPr>
          <p:cNvPr id="3" name="Content Placeholder 2">
            <a:extLst>
              <a:ext uri="{FF2B5EF4-FFF2-40B4-BE49-F238E27FC236}">
                <a16:creationId xmlns:a16="http://schemas.microsoft.com/office/drawing/2014/main" id="{5CA085B4-1587-96B5-7A43-8A76E709EF7B}"/>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Inbound traffic can be handled by multiple components:</a:t>
            </a:r>
          </a:p>
          <a:p>
            <a:pPr marL="742950" lvl="1" indent="-285750" algn="l">
              <a:buFont typeface="Arial" panose="020B0604020202020204" pitchFamily="34" charset="0"/>
              <a:buChar char="•"/>
            </a:pPr>
            <a:r>
              <a:rPr lang="en-GB" b="0" i="0" dirty="0">
                <a:solidFill>
                  <a:srgbClr val="000000"/>
                </a:solidFill>
                <a:effectLst/>
                <a:latin typeface="Droid Serif"/>
              </a:rPr>
              <a:t>something like </a:t>
            </a:r>
            <a:r>
              <a:rPr lang="en-GB" b="0" i="0" dirty="0" err="1">
                <a:solidFill>
                  <a:srgbClr val="000000"/>
                </a:solidFill>
                <a:effectLst/>
                <a:latin typeface="Droid Serif"/>
              </a:rPr>
              <a:t>kube</a:t>
            </a:r>
            <a:r>
              <a:rPr lang="en-GB" b="0" i="0" dirty="0">
                <a:solidFill>
                  <a:srgbClr val="000000"/>
                </a:solidFill>
                <a:effectLst/>
                <a:latin typeface="Droid Serif"/>
              </a:rPr>
              <a:t>-proxy or </a:t>
            </a:r>
            <a:r>
              <a:rPr lang="en-GB" b="0" i="0" dirty="0" err="1">
                <a:solidFill>
                  <a:srgbClr val="000000"/>
                </a:solidFill>
                <a:effectLst/>
                <a:latin typeface="Droid Serif"/>
              </a:rPr>
              <a:t>kube</a:t>
            </a:r>
            <a:r>
              <a:rPr lang="en-GB" b="0" i="0" dirty="0">
                <a:solidFill>
                  <a:srgbClr val="000000"/>
                </a:solidFill>
                <a:effectLst/>
                <a:latin typeface="Droid Serif"/>
              </a:rPr>
              <a:t>-router (for </a:t>
            </a:r>
            <a:r>
              <a:rPr lang="en-GB" b="0" i="0" dirty="0" err="1">
                <a:solidFill>
                  <a:srgbClr val="000000"/>
                </a:solidFill>
                <a:effectLst/>
                <a:latin typeface="Droid Serif"/>
              </a:rPr>
              <a:t>NodePort</a:t>
            </a:r>
            <a:r>
              <a:rPr lang="en-GB" b="0" i="0" dirty="0">
                <a:solidFill>
                  <a:srgbClr val="000000"/>
                </a:solidFill>
                <a:effectLst/>
                <a:latin typeface="Droid Serif"/>
              </a:rPr>
              <a:t> services)</a:t>
            </a:r>
          </a:p>
          <a:p>
            <a:pPr marL="742950" lvl="1" indent="-285750" algn="l">
              <a:buFont typeface="Arial" panose="020B0604020202020204" pitchFamily="34" charset="0"/>
              <a:buChar char="•"/>
            </a:pPr>
            <a:r>
              <a:rPr lang="en-GB" b="0" i="0" dirty="0">
                <a:solidFill>
                  <a:srgbClr val="000000"/>
                </a:solidFill>
                <a:effectLst/>
                <a:latin typeface="Droid Serif"/>
              </a:rPr>
              <a:t>load balancers (ideally, connected to the pod network)</a:t>
            </a:r>
          </a:p>
          <a:p>
            <a:pPr algn="l">
              <a:buFont typeface="Arial" panose="020B0604020202020204" pitchFamily="34" charset="0"/>
              <a:buChar char="•"/>
            </a:pPr>
            <a:r>
              <a:rPr lang="en-GB" b="0" i="0" dirty="0">
                <a:solidFill>
                  <a:srgbClr val="000000"/>
                </a:solidFill>
                <a:effectLst/>
                <a:latin typeface="Droid Serif"/>
              </a:rPr>
              <a:t>It is possible to use multiple pod networks in parallel</a:t>
            </a:r>
          </a:p>
          <a:p>
            <a:pPr algn="l">
              <a:buFont typeface="Arial" panose="020B0604020202020204" pitchFamily="34" charset="0"/>
              <a:buChar char="•"/>
            </a:pPr>
            <a:r>
              <a:rPr lang="en-GB" b="0" i="0" dirty="0">
                <a:solidFill>
                  <a:srgbClr val="000000"/>
                </a:solidFill>
                <a:effectLst/>
                <a:latin typeface="Droid Serif"/>
              </a:rPr>
              <a:t>(with "meta-plugins" like CNI-Genie or </a:t>
            </a:r>
            <a:r>
              <a:rPr lang="en-GB" b="0" i="0" dirty="0" err="1">
                <a:solidFill>
                  <a:srgbClr val="000000"/>
                </a:solidFill>
                <a:effectLst/>
                <a:latin typeface="Droid Serif"/>
              </a:rPr>
              <a:t>Multus</a:t>
            </a:r>
            <a:r>
              <a:rPr lang="en-GB" b="0" i="0" dirty="0">
                <a:solidFill>
                  <a:srgbClr val="000000"/>
                </a:solidFill>
                <a:effectLst/>
                <a:latin typeface="Droid Serif"/>
              </a:rPr>
              <a:t>)</a:t>
            </a:r>
          </a:p>
          <a:p>
            <a:pPr algn="l">
              <a:buFont typeface="Arial" panose="020B0604020202020204" pitchFamily="34" charset="0"/>
              <a:buChar char="•"/>
            </a:pPr>
            <a:r>
              <a:rPr lang="en-GB" b="0" i="0" dirty="0">
                <a:solidFill>
                  <a:srgbClr val="000000"/>
                </a:solidFill>
                <a:effectLst/>
                <a:latin typeface="Droid Serif"/>
              </a:rPr>
              <a:t>Some solutions can fill multiple roles</a:t>
            </a:r>
          </a:p>
          <a:p>
            <a:pPr algn="l">
              <a:buFont typeface="Arial" panose="020B0604020202020204" pitchFamily="34" charset="0"/>
              <a:buChar char="•"/>
            </a:pPr>
            <a:r>
              <a:rPr lang="en-GB" b="0" i="0" dirty="0">
                <a:solidFill>
                  <a:srgbClr val="000000"/>
                </a:solidFill>
                <a:effectLst/>
                <a:latin typeface="Droid Serif"/>
              </a:rPr>
              <a:t>(e.g. </a:t>
            </a:r>
            <a:r>
              <a:rPr lang="en-GB" b="0" i="0" dirty="0" err="1">
                <a:solidFill>
                  <a:srgbClr val="000000"/>
                </a:solidFill>
                <a:effectLst/>
                <a:latin typeface="Droid Serif"/>
              </a:rPr>
              <a:t>kube</a:t>
            </a:r>
            <a:r>
              <a:rPr lang="en-GB" b="0" i="0" dirty="0">
                <a:solidFill>
                  <a:srgbClr val="000000"/>
                </a:solidFill>
                <a:effectLst/>
                <a:latin typeface="Droid Serif"/>
              </a:rPr>
              <a:t>-router can be set up to provide the pod network and/or network policies and/or replace </a:t>
            </a:r>
            <a:r>
              <a:rPr lang="en-GB" b="0" i="0" dirty="0" err="1">
                <a:solidFill>
                  <a:srgbClr val="000000"/>
                </a:solidFill>
                <a:effectLst/>
                <a:latin typeface="Droid Serif"/>
              </a:rPr>
              <a:t>kube</a:t>
            </a:r>
            <a:r>
              <a:rPr lang="en-GB" b="0" i="0" dirty="0">
                <a:solidFill>
                  <a:srgbClr val="000000"/>
                </a:solidFill>
                <a:effectLst/>
                <a:latin typeface="Droid Serif"/>
              </a:rPr>
              <a:t>-proxy)</a:t>
            </a:r>
          </a:p>
          <a:p>
            <a:endParaRPr lang="en-US" dirty="0"/>
          </a:p>
        </p:txBody>
      </p:sp>
    </p:spTree>
    <p:extLst>
      <p:ext uri="{BB962C8B-B14F-4D97-AF65-F5344CB8AC3E}">
        <p14:creationId xmlns:p14="http://schemas.microsoft.com/office/powerpoint/2010/main" val="36676316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DBE0-3176-634C-3421-000329DF4B01}"/>
              </a:ext>
            </a:extLst>
          </p:cNvPr>
          <p:cNvSpPr>
            <a:spLocks noGrp="1"/>
          </p:cNvSpPr>
          <p:nvPr>
            <p:ph type="title"/>
          </p:nvPr>
        </p:nvSpPr>
        <p:spPr/>
        <p:txBody>
          <a:bodyPr/>
          <a:lstStyle/>
          <a:p>
            <a:r>
              <a:rPr lang="en-GB" b="0" i="0" dirty="0">
                <a:solidFill>
                  <a:srgbClr val="000000"/>
                </a:solidFill>
                <a:effectLst/>
                <a:latin typeface="Droid Serif"/>
              </a:rPr>
              <a:t>Exposing containers</a:t>
            </a:r>
            <a:endParaRPr lang="en-US" dirty="0"/>
          </a:p>
        </p:txBody>
      </p:sp>
      <p:sp>
        <p:nvSpPr>
          <p:cNvPr id="3" name="Content Placeholder 2">
            <a:extLst>
              <a:ext uri="{FF2B5EF4-FFF2-40B4-BE49-F238E27FC236}">
                <a16:creationId xmlns:a16="http://schemas.microsoft.com/office/drawing/2014/main" id="{F5EC2BEA-5C5C-F37E-A095-82FA74F7B982}"/>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We can connect to our pods using their IP address</a:t>
            </a:r>
          </a:p>
          <a:p>
            <a:pPr algn="l">
              <a:buFont typeface="Arial" panose="020B0604020202020204" pitchFamily="34" charset="0"/>
              <a:buChar char="•"/>
            </a:pPr>
            <a:r>
              <a:rPr lang="en-GB" b="0" i="0" dirty="0">
                <a:solidFill>
                  <a:srgbClr val="000000"/>
                </a:solidFill>
                <a:effectLst/>
                <a:latin typeface="Droid Serif"/>
              </a:rPr>
              <a:t>Then we need to figure out a lot of things:</a:t>
            </a:r>
          </a:p>
          <a:p>
            <a:pPr marL="742950" lvl="1" indent="-285750" algn="l">
              <a:buFont typeface="Arial" panose="020B0604020202020204" pitchFamily="34" charset="0"/>
              <a:buChar char="•"/>
            </a:pPr>
            <a:r>
              <a:rPr lang="en-GB" b="0" i="0" dirty="0">
                <a:solidFill>
                  <a:srgbClr val="000000"/>
                </a:solidFill>
                <a:effectLst/>
                <a:latin typeface="Droid Serif"/>
              </a:rPr>
              <a:t>how do we look up the IP address of the pod(s)?</a:t>
            </a:r>
          </a:p>
          <a:p>
            <a:pPr marL="742950" lvl="1" indent="-285750" algn="l">
              <a:buFont typeface="Arial" panose="020B0604020202020204" pitchFamily="34" charset="0"/>
              <a:buChar char="•"/>
            </a:pPr>
            <a:r>
              <a:rPr lang="en-GB" b="0" i="0" dirty="0">
                <a:solidFill>
                  <a:srgbClr val="000000"/>
                </a:solidFill>
                <a:effectLst/>
                <a:latin typeface="Droid Serif"/>
              </a:rPr>
              <a:t>how do we connect from outside the cluster?</a:t>
            </a:r>
          </a:p>
          <a:p>
            <a:pPr marL="742950" lvl="1" indent="-285750" algn="l">
              <a:buFont typeface="Arial" panose="020B0604020202020204" pitchFamily="34" charset="0"/>
              <a:buChar char="•"/>
            </a:pPr>
            <a:r>
              <a:rPr lang="en-GB" b="0" i="0" dirty="0">
                <a:solidFill>
                  <a:srgbClr val="000000"/>
                </a:solidFill>
                <a:effectLst/>
                <a:latin typeface="Droid Serif"/>
              </a:rPr>
              <a:t>how do we load balance traffic?</a:t>
            </a:r>
          </a:p>
          <a:p>
            <a:pPr marL="742950" lvl="1" indent="-285750" algn="l">
              <a:buFont typeface="Arial" panose="020B0604020202020204" pitchFamily="34" charset="0"/>
              <a:buChar char="•"/>
            </a:pPr>
            <a:r>
              <a:rPr lang="en-GB" b="0" i="0" dirty="0">
                <a:solidFill>
                  <a:srgbClr val="000000"/>
                </a:solidFill>
                <a:effectLst/>
                <a:latin typeface="Droid Serif"/>
              </a:rPr>
              <a:t>what if a pod fails?</a:t>
            </a:r>
          </a:p>
          <a:p>
            <a:pPr algn="l">
              <a:buFont typeface="Arial" panose="020B0604020202020204" pitchFamily="34" charset="0"/>
              <a:buChar char="•"/>
            </a:pPr>
            <a:r>
              <a:rPr lang="en-GB" b="0" i="0" dirty="0">
                <a:solidFill>
                  <a:srgbClr val="000000"/>
                </a:solidFill>
                <a:effectLst/>
                <a:latin typeface="Droid Serif"/>
              </a:rPr>
              <a:t>Kubernetes has a resource type named </a:t>
            </a:r>
            <a:r>
              <a:rPr lang="en-GB" b="0" i="1" dirty="0">
                <a:solidFill>
                  <a:srgbClr val="000000"/>
                </a:solidFill>
                <a:effectLst/>
                <a:latin typeface="Droid Serif"/>
              </a:rPr>
              <a:t>Service</a:t>
            </a:r>
            <a:endParaRPr lang="en-GB" b="0" i="0" dirty="0">
              <a:solidFill>
                <a:srgbClr val="000000"/>
              </a:solidFill>
              <a:effectLst/>
              <a:latin typeface="Droid Serif"/>
            </a:endParaRPr>
          </a:p>
          <a:p>
            <a:pPr algn="l">
              <a:buFont typeface="Arial" panose="020B0604020202020204" pitchFamily="34" charset="0"/>
              <a:buChar char="•"/>
            </a:pPr>
            <a:r>
              <a:rPr lang="en-GB" b="0" i="0" dirty="0">
                <a:solidFill>
                  <a:srgbClr val="000000"/>
                </a:solidFill>
                <a:effectLst/>
                <a:latin typeface="Droid Serif"/>
              </a:rPr>
              <a:t>Services address all these questions!</a:t>
            </a:r>
          </a:p>
          <a:p>
            <a:endParaRPr lang="en-US" dirty="0"/>
          </a:p>
        </p:txBody>
      </p:sp>
    </p:spTree>
    <p:extLst>
      <p:ext uri="{BB962C8B-B14F-4D97-AF65-F5344CB8AC3E}">
        <p14:creationId xmlns:p14="http://schemas.microsoft.com/office/powerpoint/2010/main" val="38335362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F7122-49FD-7E4B-906F-ECC614961A30}"/>
              </a:ext>
            </a:extLst>
          </p:cNvPr>
          <p:cNvSpPr>
            <a:spLocks noGrp="1"/>
          </p:cNvSpPr>
          <p:nvPr>
            <p:ph type="title"/>
          </p:nvPr>
        </p:nvSpPr>
        <p:spPr/>
        <p:txBody>
          <a:bodyPr/>
          <a:lstStyle/>
          <a:p>
            <a:r>
              <a:rPr lang="en-GB" b="1" i="0" dirty="0">
                <a:solidFill>
                  <a:srgbClr val="000000"/>
                </a:solidFill>
                <a:effectLst/>
                <a:latin typeface="Droid Serif"/>
              </a:rPr>
              <a:t>What are Services </a:t>
            </a:r>
            <a:r>
              <a:rPr lang="en-GB" b="1" dirty="0">
                <a:solidFill>
                  <a:srgbClr val="000000"/>
                </a:solidFill>
                <a:latin typeface="Droid Serif"/>
              </a:rPr>
              <a:t>?</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F19D17AF-4CCE-2F9F-EF48-6E5CB5C964C0}"/>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Services give us a </a:t>
            </a:r>
            <a:r>
              <a:rPr lang="en-GB" b="0" i="1" dirty="0">
                <a:solidFill>
                  <a:srgbClr val="000000"/>
                </a:solidFill>
                <a:effectLst/>
                <a:latin typeface="Droid Serif"/>
              </a:rPr>
              <a:t>stable endpoint</a:t>
            </a:r>
            <a:r>
              <a:rPr lang="en-GB" b="0" i="0" dirty="0">
                <a:solidFill>
                  <a:srgbClr val="000000"/>
                </a:solidFill>
                <a:effectLst/>
                <a:latin typeface="Droid Serif"/>
              </a:rPr>
              <a:t> to connect to a pod or a group of pods</a:t>
            </a:r>
          </a:p>
          <a:p>
            <a:pPr algn="l">
              <a:buFont typeface="Arial" panose="020B0604020202020204" pitchFamily="34" charset="0"/>
              <a:buChar char="•"/>
            </a:pPr>
            <a:r>
              <a:rPr lang="en-GB" b="0" i="0" dirty="0">
                <a:solidFill>
                  <a:srgbClr val="000000"/>
                </a:solidFill>
                <a:effectLst/>
                <a:latin typeface="Droid Serif"/>
              </a:rPr>
              <a:t>An easy way to create a service is to use </a:t>
            </a:r>
            <a:r>
              <a:rPr lang="en-GB" b="0" i="0" dirty="0" err="1">
                <a:solidFill>
                  <a:srgbClr val="000000"/>
                </a:solidFill>
                <a:effectLst/>
                <a:latin typeface="Droid Serif"/>
              </a:rPr>
              <a:t>kubectl</a:t>
            </a:r>
            <a:r>
              <a:rPr lang="en-GB" b="0" i="0" dirty="0">
                <a:solidFill>
                  <a:srgbClr val="000000"/>
                </a:solidFill>
                <a:effectLst/>
                <a:latin typeface="Droid Serif"/>
              </a:rPr>
              <a:t> expose</a:t>
            </a:r>
          </a:p>
          <a:p>
            <a:pPr algn="l">
              <a:buFont typeface="Arial" panose="020B0604020202020204" pitchFamily="34" charset="0"/>
              <a:buChar char="•"/>
            </a:pPr>
            <a:r>
              <a:rPr lang="en-GB" b="0" i="0" dirty="0">
                <a:solidFill>
                  <a:srgbClr val="000000"/>
                </a:solidFill>
                <a:effectLst/>
                <a:latin typeface="Droid Serif"/>
              </a:rPr>
              <a:t>If we have a deployment named my-little-deploy, we can run:</a:t>
            </a:r>
          </a:p>
          <a:p>
            <a:pPr algn="l">
              <a:buFont typeface="Arial" panose="020B0604020202020204" pitchFamily="34" charset="0"/>
              <a:buChar char="•"/>
            </a:pPr>
            <a:r>
              <a:rPr lang="en-GB" b="0" i="0" dirty="0" err="1">
                <a:solidFill>
                  <a:srgbClr val="000000"/>
                </a:solidFill>
                <a:effectLst/>
                <a:latin typeface="Droid Serif"/>
              </a:rPr>
              <a:t>kubectl</a:t>
            </a:r>
            <a:r>
              <a:rPr lang="en-GB" b="0" i="0" dirty="0">
                <a:solidFill>
                  <a:srgbClr val="000000"/>
                </a:solidFill>
                <a:effectLst/>
                <a:latin typeface="Droid Serif"/>
              </a:rPr>
              <a:t> expose deployment foo-deploy --port=80</a:t>
            </a:r>
          </a:p>
          <a:p>
            <a:pPr marL="0" indent="0" algn="l">
              <a:buNone/>
            </a:pPr>
            <a:r>
              <a:rPr lang="en-GB" b="0" i="0" dirty="0">
                <a:solidFill>
                  <a:srgbClr val="000000"/>
                </a:solidFill>
                <a:effectLst/>
                <a:latin typeface="Droid Serif"/>
              </a:rPr>
              <a:t>... and this will create a service with the same name (foo-deploy)</a:t>
            </a:r>
          </a:p>
          <a:p>
            <a:pPr algn="l">
              <a:buFont typeface="Arial" panose="020B0604020202020204" pitchFamily="34" charset="0"/>
              <a:buChar char="•"/>
            </a:pPr>
            <a:r>
              <a:rPr lang="en-GB" b="0" i="0" dirty="0">
                <a:solidFill>
                  <a:srgbClr val="000000"/>
                </a:solidFill>
                <a:effectLst/>
                <a:latin typeface="Droid Serif"/>
              </a:rPr>
              <a:t>Services are automatically added to an internal DNS zone</a:t>
            </a:r>
          </a:p>
          <a:p>
            <a:endParaRPr lang="en-US" dirty="0"/>
          </a:p>
        </p:txBody>
      </p:sp>
    </p:spTree>
    <p:extLst>
      <p:ext uri="{BB962C8B-B14F-4D97-AF65-F5344CB8AC3E}">
        <p14:creationId xmlns:p14="http://schemas.microsoft.com/office/powerpoint/2010/main" val="22595860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5905-4776-B1FB-0A7A-545733CA664A}"/>
              </a:ext>
            </a:extLst>
          </p:cNvPr>
          <p:cNvSpPr>
            <a:spLocks noGrp="1"/>
          </p:cNvSpPr>
          <p:nvPr>
            <p:ph type="title"/>
          </p:nvPr>
        </p:nvSpPr>
        <p:spPr/>
        <p:txBody>
          <a:bodyPr/>
          <a:lstStyle/>
          <a:p>
            <a:r>
              <a:rPr lang="en-GB" b="1" i="0" dirty="0">
                <a:solidFill>
                  <a:srgbClr val="000000"/>
                </a:solidFill>
                <a:effectLst/>
                <a:latin typeface="Droid Serif"/>
              </a:rPr>
              <a:t>Advantages of services</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F9F3D11A-8FD6-069B-77F3-84604837A74D}"/>
              </a:ext>
            </a:extLst>
          </p:cNvPr>
          <p:cNvSpPr>
            <a:spLocks noGrp="1"/>
          </p:cNvSpPr>
          <p:nvPr>
            <p:ph idx="1"/>
          </p:nvPr>
        </p:nvSpPr>
        <p:spPr/>
        <p:txBody>
          <a:bodyPr>
            <a:normAutofit/>
          </a:bodyPr>
          <a:lstStyle/>
          <a:p>
            <a:pPr algn="l">
              <a:buFont typeface="Arial" panose="020B0604020202020204" pitchFamily="34" charset="0"/>
              <a:buChar char="•"/>
            </a:pPr>
            <a:r>
              <a:rPr lang="en-GB" b="0" i="0" dirty="0">
                <a:solidFill>
                  <a:srgbClr val="000000"/>
                </a:solidFill>
                <a:effectLst/>
                <a:latin typeface="Droid Serif"/>
              </a:rPr>
              <a:t>We don't need to look up the IP address of the pod(s)</a:t>
            </a:r>
          </a:p>
          <a:p>
            <a:pPr marL="457200" lvl="1" indent="0">
              <a:buNone/>
            </a:pPr>
            <a:r>
              <a:rPr lang="en-GB" b="0" i="0" dirty="0">
                <a:solidFill>
                  <a:srgbClr val="000000"/>
                </a:solidFill>
                <a:effectLst/>
                <a:latin typeface="Droid Serif"/>
              </a:rPr>
              <a:t>(we resolve the IP address of the service using DNS)</a:t>
            </a:r>
          </a:p>
          <a:p>
            <a:pPr algn="l">
              <a:buFont typeface="Arial" panose="020B0604020202020204" pitchFamily="34" charset="0"/>
              <a:buChar char="•"/>
            </a:pPr>
            <a:r>
              <a:rPr lang="en-GB" b="0" i="0" dirty="0">
                <a:solidFill>
                  <a:srgbClr val="000000"/>
                </a:solidFill>
                <a:effectLst/>
                <a:latin typeface="Droid Serif"/>
              </a:rPr>
              <a:t>There are multiple service types; some of them allow external traffic</a:t>
            </a:r>
          </a:p>
          <a:p>
            <a:pPr marL="0" indent="0" algn="l">
              <a:buNone/>
            </a:pPr>
            <a:r>
              <a:rPr lang="en-GB" b="0" i="0" dirty="0">
                <a:solidFill>
                  <a:srgbClr val="000000"/>
                </a:solidFill>
                <a:effectLst/>
                <a:latin typeface="Droid Serif"/>
              </a:rPr>
              <a:t>(e.g. </a:t>
            </a:r>
            <a:r>
              <a:rPr lang="en-GB" b="0" i="0" dirty="0" err="1">
                <a:solidFill>
                  <a:srgbClr val="000000"/>
                </a:solidFill>
                <a:effectLst/>
                <a:latin typeface="Droid Serif"/>
              </a:rPr>
              <a:t>LoadBalancer</a:t>
            </a:r>
            <a:r>
              <a:rPr lang="en-GB" b="0" i="0" dirty="0">
                <a:solidFill>
                  <a:srgbClr val="000000"/>
                </a:solidFill>
                <a:effectLst/>
                <a:latin typeface="Droid Serif"/>
              </a:rPr>
              <a:t> and </a:t>
            </a:r>
            <a:r>
              <a:rPr lang="en-GB" b="0" i="0" dirty="0" err="1">
                <a:solidFill>
                  <a:srgbClr val="000000"/>
                </a:solidFill>
                <a:effectLst/>
                <a:latin typeface="Droid Serif"/>
              </a:rPr>
              <a:t>NodePort</a:t>
            </a:r>
            <a:r>
              <a:rPr lang="en-GB" b="0" i="0" dirty="0">
                <a:solidFill>
                  <a:srgbClr val="000000"/>
                </a:solidFill>
                <a:effectLst/>
                <a:latin typeface="Droid Serif"/>
              </a:rPr>
              <a:t>)</a:t>
            </a:r>
          </a:p>
          <a:p>
            <a:pPr algn="l">
              <a:buFont typeface="Arial" panose="020B0604020202020204" pitchFamily="34" charset="0"/>
              <a:buChar char="•"/>
            </a:pPr>
            <a:r>
              <a:rPr lang="en-GB" b="0" i="0" dirty="0">
                <a:solidFill>
                  <a:srgbClr val="000000"/>
                </a:solidFill>
                <a:effectLst/>
                <a:latin typeface="Droid Serif"/>
              </a:rPr>
              <a:t>Services provide load balancing</a:t>
            </a:r>
          </a:p>
          <a:p>
            <a:pPr marL="457200" lvl="1" indent="0">
              <a:buNone/>
            </a:pPr>
            <a:r>
              <a:rPr lang="en-GB" b="0" i="0" dirty="0">
                <a:solidFill>
                  <a:srgbClr val="000000"/>
                </a:solidFill>
                <a:effectLst/>
                <a:latin typeface="Droid Serif"/>
              </a:rPr>
              <a:t>(for both internal and external traffic)</a:t>
            </a:r>
          </a:p>
          <a:p>
            <a:pPr algn="l">
              <a:buFont typeface="Arial" panose="020B0604020202020204" pitchFamily="34" charset="0"/>
              <a:buChar char="•"/>
            </a:pPr>
            <a:r>
              <a:rPr lang="en-GB" b="0" i="0" dirty="0">
                <a:solidFill>
                  <a:srgbClr val="000000"/>
                </a:solidFill>
                <a:effectLst/>
                <a:latin typeface="Droid Serif"/>
              </a:rPr>
              <a:t>Service addresses are independent from pods' addresses</a:t>
            </a:r>
          </a:p>
          <a:p>
            <a:pPr marL="457200" lvl="1" indent="0">
              <a:buNone/>
            </a:pPr>
            <a:r>
              <a:rPr lang="en-GB" b="0" i="0" dirty="0">
                <a:solidFill>
                  <a:srgbClr val="000000"/>
                </a:solidFill>
                <a:effectLst/>
                <a:latin typeface="Droid Serif"/>
              </a:rPr>
              <a:t>(when a pod fails, the service seamlessly sends traffic to its replacement)</a:t>
            </a:r>
          </a:p>
          <a:p>
            <a:endParaRPr lang="en-US" dirty="0"/>
          </a:p>
        </p:txBody>
      </p:sp>
    </p:spTree>
    <p:extLst>
      <p:ext uri="{BB962C8B-B14F-4D97-AF65-F5344CB8AC3E}">
        <p14:creationId xmlns:p14="http://schemas.microsoft.com/office/powerpoint/2010/main" val="9486767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9AA7-2567-5E74-6A2C-AB428894976C}"/>
              </a:ext>
            </a:extLst>
          </p:cNvPr>
          <p:cNvSpPr>
            <a:spLocks noGrp="1"/>
          </p:cNvSpPr>
          <p:nvPr>
            <p:ph type="title"/>
          </p:nvPr>
        </p:nvSpPr>
        <p:spPr/>
        <p:txBody>
          <a:bodyPr/>
          <a:lstStyle/>
          <a:p>
            <a:r>
              <a:rPr lang="en-GB" b="1" dirty="0">
                <a:solidFill>
                  <a:srgbClr val="000000"/>
                </a:solidFill>
                <a:latin typeface="Droid Serif"/>
              </a:rPr>
              <a:t>S</a:t>
            </a:r>
            <a:r>
              <a:rPr lang="en-GB" b="1" i="0" dirty="0">
                <a:solidFill>
                  <a:srgbClr val="000000"/>
                </a:solidFill>
                <a:effectLst/>
                <a:latin typeface="Droid Serif"/>
              </a:rPr>
              <a:t>ervice Types </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74A949B5-B0BC-925B-0BD6-2834D04FC83E}"/>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There are different types of services:</a:t>
            </a:r>
          </a:p>
          <a:p>
            <a:pPr marL="457200" lvl="1" indent="0">
              <a:buNone/>
            </a:pPr>
            <a:r>
              <a:rPr lang="en-GB" b="0" i="0" dirty="0" err="1">
                <a:solidFill>
                  <a:srgbClr val="000000"/>
                </a:solidFill>
                <a:effectLst/>
                <a:latin typeface="Droid Serif"/>
              </a:rPr>
              <a:t>ClusterIP</a:t>
            </a:r>
            <a:r>
              <a:rPr lang="en-GB" b="0" i="0" dirty="0">
                <a:solidFill>
                  <a:srgbClr val="000000"/>
                </a:solidFill>
                <a:effectLst/>
                <a:latin typeface="Droid Serif"/>
              </a:rPr>
              <a:t>, </a:t>
            </a:r>
            <a:r>
              <a:rPr lang="en-GB" b="0" i="0" dirty="0" err="1">
                <a:solidFill>
                  <a:srgbClr val="000000"/>
                </a:solidFill>
                <a:effectLst/>
                <a:latin typeface="Droid Serif"/>
              </a:rPr>
              <a:t>NodePort</a:t>
            </a:r>
            <a:r>
              <a:rPr lang="en-GB" b="0" i="0" dirty="0">
                <a:solidFill>
                  <a:srgbClr val="000000"/>
                </a:solidFill>
                <a:effectLst/>
                <a:latin typeface="Droid Serif"/>
              </a:rPr>
              <a:t>, </a:t>
            </a:r>
            <a:r>
              <a:rPr lang="en-GB" b="0" i="0" dirty="0" err="1">
                <a:solidFill>
                  <a:srgbClr val="000000"/>
                </a:solidFill>
                <a:effectLst/>
                <a:latin typeface="Droid Serif"/>
              </a:rPr>
              <a:t>LoadBalancer</a:t>
            </a:r>
            <a:r>
              <a:rPr lang="en-GB" b="0" i="0" dirty="0">
                <a:solidFill>
                  <a:srgbClr val="000000"/>
                </a:solidFill>
                <a:effectLst/>
                <a:latin typeface="Droid Serif"/>
              </a:rPr>
              <a:t>, </a:t>
            </a:r>
            <a:r>
              <a:rPr lang="en-GB" b="0" i="0" dirty="0" err="1">
                <a:solidFill>
                  <a:srgbClr val="000000"/>
                </a:solidFill>
                <a:effectLst/>
                <a:latin typeface="Droid Serif"/>
              </a:rPr>
              <a:t>ExternalName</a:t>
            </a:r>
            <a:endParaRPr lang="en-GB" b="0" i="0" dirty="0">
              <a:solidFill>
                <a:srgbClr val="000000"/>
              </a:solidFill>
              <a:effectLst/>
              <a:latin typeface="Droid Serif"/>
            </a:endParaRPr>
          </a:p>
          <a:p>
            <a:pPr algn="l">
              <a:buFont typeface="Arial" panose="020B0604020202020204" pitchFamily="34" charset="0"/>
              <a:buChar char="•"/>
            </a:pPr>
            <a:r>
              <a:rPr lang="en-GB" b="0" i="0" dirty="0">
                <a:solidFill>
                  <a:srgbClr val="000000"/>
                </a:solidFill>
                <a:effectLst/>
                <a:latin typeface="Droid Serif"/>
              </a:rPr>
              <a:t>There are also </a:t>
            </a:r>
            <a:r>
              <a:rPr lang="en-GB" b="0" i="1" dirty="0">
                <a:solidFill>
                  <a:srgbClr val="000000"/>
                </a:solidFill>
                <a:effectLst/>
                <a:latin typeface="Droid Serif"/>
              </a:rPr>
              <a:t>headless services</a:t>
            </a:r>
            <a:endParaRPr lang="en-GB" b="0" i="0" dirty="0">
              <a:solidFill>
                <a:srgbClr val="000000"/>
              </a:solidFill>
              <a:effectLst/>
              <a:latin typeface="Droid Serif"/>
            </a:endParaRPr>
          </a:p>
          <a:p>
            <a:pPr algn="l">
              <a:buFont typeface="Arial" panose="020B0604020202020204" pitchFamily="34" charset="0"/>
              <a:buChar char="•"/>
            </a:pPr>
            <a:r>
              <a:rPr lang="en-GB" b="0" i="0" dirty="0">
                <a:solidFill>
                  <a:srgbClr val="000000"/>
                </a:solidFill>
                <a:effectLst/>
                <a:latin typeface="Droid Serif"/>
              </a:rPr>
              <a:t>Services can also have optional </a:t>
            </a:r>
            <a:r>
              <a:rPr lang="en-GB" b="0" i="1" dirty="0">
                <a:solidFill>
                  <a:srgbClr val="000000"/>
                </a:solidFill>
                <a:effectLst/>
                <a:latin typeface="Droid Serif"/>
              </a:rPr>
              <a:t>external IPs</a:t>
            </a:r>
            <a:endParaRPr lang="en-GB" b="0" i="0" dirty="0">
              <a:solidFill>
                <a:srgbClr val="000000"/>
              </a:solidFill>
              <a:effectLst/>
              <a:latin typeface="Droid Serif"/>
            </a:endParaRPr>
          </a:p>
          <a:p>
            <a:pPr algn="l">
              <a:buFont typeface="Arial" panose="020B0604020202020204" pitchFamily="34" charset="0"/>
              <a:buChar char="•"/>
            </a:pPr>
            <a:r>
              <a:rPr lang="en-GB" b="0" i="0" dirty="0">
                <a:solidFill>
                  <a:srgbClr val="000000"/>
                </a:solidFill>
                <a:effectLst/>
                <a:latin typeface="Droid Serif"/>
              </a:rPr>
              <a:t>There is also another resource type called </a:t>
            </a:r>
            <a:r>
              <a:rPr lang="en-GB" b="0" i="1" dirty="0">
                <a:solidFill>
                  <a:srgbClr val="000000"/>
                </a:solidFill>
                <a:effectLst/>
                <a:latin typeface="Droid Serif"/>
              </a:rPr>
              <a:t>Ingress</a:t>
            </a:r>
            <a:endParaRPr lang="en-GB" b="0" i="0" dirty="0">
              <a:solidFill>
                <a:srgbClr val="000000"/>
              </a:solidFill>
              <a:effectLst/>
              <a:latin typeface="Droid Serif"/>
            </a:endParaRPr>
          </a:p>
          <a:p>
            <a:pPr marL="457200" lvl="1" indent="0">
              <a:buNone/>
            </a:pPr>
            <a:r>
              <a:rPr lang="en-GB" b="0" i="0" dirty="0">
                <a:solidFill>
                  <a:srgbClr val="000000"/>
                </a:solidFill>
                <a:effectLst/>
                <a:latin typeface="Droid Serif"/>
              </a:rPr>
              <a:t>(specifically for HTTP services)</a:t>
            </a:r>
          </a:p>
          <a:p>
            <a:endParaRPr lang="en-US" dirty="0"/>
          </a:p>
        </p:txBody>
      </p:sp>
    </p:spTree>
    <p:extLst>
      <p:ext uri="{BB962C8B-B14F-4D97-AF65-F5344CB8AC3E}">
        <p14:creationId xmlns:p14="http://schemas.microsoft.com/office/powerpoint/2010/main" val="38605153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BD65D-08BD-B45D-EEFA-ADB9100AA470}"/>
              </a:ext>
            </a:extLst>
          </p:cNvPr>
          <p:cNvSpPr>
            <a:spLocks noGrp="1"/>
          </p:cNvSpPr>
          <p:nvPr>
            <p:ph type="title"/>
          </p:nvPr>
        </p:nvSpPr>
        <p:spPr/>
        <p:txBody>
          <a:bodyPr/>
          <a:lstStyle/>
          <a:p>
            <a:r>
              <a:rPr lang="en-GB" b="1" i="0" dirty="0" err="1">
                <a:solidFill>
                  <a:srgbClr val="000000"/>
                </a:solidFill>
                <a:effectLst/>
                <a:latin typeface="Droid Serif"/>
              </a:rPr>
              <a:t>ClusterIP</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5C0825B1-8E66-9390-0594-AE23E3DC268D}"/>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It's the default service type</a:t>
            </a:r>
          </a:p>
          <a:p>
            <a:pPr algn="l">
              <a:buFont typeface="Arial" panose="020B0604020202020204" pitchFamily="34" charset="0"/>
              <a:buChar char="•"/>
            </a:pPr>
            <a:r>
              <a:rPr lang="en-GB" b="0" i="0" dirty="0">
                <a:solidFill>
                  <a:srgbClr val="000000"/>
                </a:solidFill>
                <a:effectLst/>
                <a:latin typeface="Droid Serif"/>
              </a:rPr>
              <a:t>A virtual IP address is allocated for the service</a:t>
            </a:r>
          </a:p>
          <a:p>
            <a:pPr marL="457200" lvl="1" indent="0">
              <a:buNone/>
            </a:pPr>
            <a:r>
              <a:rPr lang="en-GB" b="0" i="0" dirty="0">
                <a:solidFill>
                  <a:srgbClr val="000000"/>
                </a:solidFill>
                <a:effectLst/>
                <a:latin typeface="Droid Serif"/>
              </a:rPr>
              <a:t>(in an internal, private range; e.g. 10.96.0.0/12)</a:t>
            </a:r>
          </a:p>
          <a:p>
            <a:pPr algn="l">
              <a:buFont typeface="Arial" panose="020B0604020202020204" pitchFamily="34" charset="0"/>
              <a:buChar char="•"/>
            </a:pPr>
            <a:r>
              <a:rPr lang="en-GB" b="0" i="0" dirty="0">
                <a:solidFill>
                  <a:srgbClr val="000000"/>
                </a:solidFill>
                <a:effectLst/>
                <a:latin typeface="Droid Serif"/>
              </a:rPr>
              <a:t>This IP address is reachable only from within the cluster (nodes and pods)</a:t>
            </a:r>
          </a:p>
          <a:p>
            <a:pPr algn="l">
              <a:buFont typeface="Arial" panose="020B0604020202020204" pitchFamily="34" charset="0"/>
              <a:buChar char="•"/>
            </a:pPr>
            <a:r>
              <a:rPr lang="en-GB" b="0" i="0" dirty="0">
                <a:solidFill>
                  <a:srgbClr val="000000"/>
                </a:solidFill>
                <a:effectLst/>
                <a:latin typeface="Droid Serif"/>
              </a:rPr>
              <a:t>Our code can connect to the service using the original port number</a:t>
            </a:r>
          </a:p>
          <a:p>
            <a:pPr algn="l">
              <a:buFont typeface="Arial" panose="020B0604020202020204" pitchFamily="34" charset="0"/>
              <a:buChar char="•"/>
            </a:pPr>
            <a:r>
              <a:rPr lang="en-GB" b="0" i="0" dirty="0">
                <a:solidFill>
                  <a:srgbClr val="000000"/>
                </a:solidFill>
                <a:effectLst/>
                <a:latin typeface="Droid Serif"/>
              </a:rPr>
              <a:t>Perfect for internal communication, within the cluster</a:t>
            </a:r>
          </a:p>
          <a:p>
            <a:endParaRPr lang="en-US" dirty="0"/>
          </a:p>
        </p:txBody>
      </p:sp>
    </p:spTree>
    <p:extLst>
      <p:ext uri="{BB962C8B-B14F-4D97-AF65-F5344CB8AC3E}">
        <p14:creationId xmlns:p14="http://schemas.microsoft.com/office/powerpoint/2010/main" val="37991851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71E26-93C2-5963-941C-556BDD1E1688}"/>
              </a:ext>
            </a:extLst>
          </p:cNvPr>
          <p:cNvSpPr>
            <a:spLocks noGrp="1"/>
          </p:cNvSpPr>
          <p:nvPr>
            <p:ph type="title"/>
          </p:nvPr>
        </p:nvSpPr>
        <p:spPr/>
        <p:txBody>
          <a:bodyPr/>
          <a:lstStyle/>
          <a:p>
            <a:r>
              <a:rPr lang="en-GB" b="1" i="0" dirty="0" err="1">
                <a:solidFill>
                  <a:srgbClr val="000000"/>
                </a:solidFill>
                <a:effectLst/>
                <a:latin typeface="Droid Serif"/>
              </a:rPr>
              <a:t>LoadBalancer</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24B46E86-6993-B088-2396-5D6ECEB4400E}"/>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An external load balancer is allocated for the service</a:t>
            </a:r>
          </a:p>
          <a:p>
            <a:pPr marL="0" indent="0" algn="l">
              <a:buNone/>
            </a:pPr>
            <a:r>
              <a:rPr lang="en-GB" b="0" i="0" dirty="0">
                <a:solidFill>
                  <a:srgbClr val="000000"/>
                </a:solidFill>
                <a:effectLst/>
                <a:latin typeface="Droid Serif"/>
              </a:rPr>
              <a:t>(typically a cloud load balancer, e.g. ELB on AWS, GLB on GCE , </a:t>
            </a:r>
            <a:r>
              <a:rPr lang="en-GB" b="0" i="0" dirty="0" err="1">
                <a:solidFill>
                  <a:srgbClr val="000000"/>
                </a:solidFill>
                <a:effectLst/>
                <a:latin typeface="Droid Serif"/>
              </a:rPr>
              <a:t>Metallb</a:t>
            </a:r>
            <a:r>
              <a:rPr lang="en-GB" b="0" i="0" dirty="0">
                <a:solidFill>
                  <a:srgbClr val="000000"/>
                </a:solidFill>
                <a:effectLst/>
                <a:latin typeface="Droid Serif"/>
              </a:rPr>
              <a:t> for On-prem ...)</a:t>
            </a:r>
          </a:p>
          <a:p>
            <a:pPr algn="l">
              <a:buFont typeface="Arial" panose="020B0604020202020204" pitchFamily="34" charset="0"/>
              <a:buChar char="•"/>
            </a:pPr>
            <a:r>
              <a:rPr lang="en-GB" b="0" i="0" dirty="0">
                <a:solidFill>
                  <a:srgbClr val="000000"/>
                </a:solidFill>
                <a:effectLst/>
                <a:latin typeface="Droid Serif"/>
              </a:rPr>
              <a:t>This is available only when the underlying infrastructure provides some kind of "load balancer as a service"</a:t>
            </a:r>
          </a:p>
          <a:p>
            <a:pPr algn="l">
              <a:buFont typeface="Arial" panose="020B0604020202020204" pitchFamily="34" charset="0"/>
              <a:buChar char="•"/>
            </a:pPr>
            <a:r>
              <a:rPr lang="en-GB" b="0" i="0" dirty="0">
                <a:solidFill>
                  <a:srgbClr val="000000"/>
                </a:solidFill>
                <a:effectLst/>
                <a:latin typeface="Droid Serif"/>
              </a:rPr>
              <a:t>Each service of that type will typically cost a little bit of money</a:t>
            </a:r>
          </a:p>
          <a:p>
            <a:pPr marL="0" indent="0" algn="l">
              <a:buNone/>
            </a:pPr>
            <a:r>
              <a:rPr lang="en-GB" b="0" i="0" dirty="0">
                <a:solidFill>
                  <a:srgbClr val="000000"/>
                </a:solidFill>
                <a:effectLst/>
                <a:latin typeface="Droid Serif"/>
              </a:rPr>
              <a:t>(e.g. a few cents per hour on AWS or GCE)</a:t>
            </a:r>
          </a:p>
          <a:p>
            <a:pPr algn="l">
              <a:buFont typeface="Arial" panose="020B0604020202020204" pitchFamily="34" charset="0"/>
              <a:buChar char="•"/>
            </a:pPr>
            <a:r>
              <a:rPr lang="en-GB" b="0" i="0" dirty="0">
                <a:solidFill>
                  <a:srgbClr val="000000"/>
                </a:solidFill>
                <a:effectLst/>
                <a:latin typeface="Droid Serif"/>
              </a:rPr>
              <a:t>Ideally, traffic would flow directly from the load balancer to the pods</a:t>
            </a:r>
          </a:p>
          <a:p>
            <a:pPr algn="l">
              <a:buFont typeface="Arial" panose="020B0604020202020204" pitchFamily="34" charset="0"/>
              <a:buChar char="•"/>
            </a:pPr>
            <a:r>
              <a:rPr lang="en-GB" b="0" i="0" dirty="0">
                <a:solidFill>
                  <a:srgbClr val="000000"/>
                </a:solidFill>
                <a:effectLst/>
                <a:latin typeface="Droid Serif"/>
              </a:rPr>
              <a:t>In practice, it will often flow through a </a:t>
            </a:r>
            <a:r>
              <a:rPr lang="en-GB" b="0" i="0" dirty="0" err="1">
                <a:solidFill>
                  <a:srgbClr val="000000"/>
                </a:solidFill>
                <a:effectLst/>
                <a:latin typeface="Droid Serif"/>
              </a:rPr>
              <a:t>NodePort</a:t>
            </a:r>
            <a:r>
              <a:rPr lang="en-GB" b="0" i="0" dirty="0">
                <a:solidFill>
                  <a:srgbClr val="000000"/>
                </a:solidFill>
                <a:effectLst/>
                <a:latin typeface="Droid Serif"/>
              </a:rPr>
              <a:t> first</a:t>
            </a:r>
          </a:p>
          <a:p>
            <a:endParaRPr lang="en-US" dirty="0"/>
          </a:p>
        </p:txBody>
      </p:sp>
    </p:spTree>
    <p:extLst>
      <p:ext uri="{BB962C8B-B14F-4D97-AF65-F5344CB8AC3E}">
        <p14:creationId xmlns:p14="http://schemas.microsoft.com/office/powerpoint/2010/main" val="35164242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71C07-EC37-189D-8C93-E7C7D8D24D9B}"/>
              </a:ext>
            </a:extLst>
          </p:cNvPr>
          <p:cNvSpPr>
            <a:spLocks noGrp="1"/>
          </p:cNvSpPr>
          <p:nvPr>
            <p:ph type="title"/>
          </p:nvPr>
        </p:nvSpPr>
        <p:spPr/>
        <p:txBody>
          <a:bodyPr/>
          <a:lstStyle/>
          <a:p>
            <a:r>
              <a:rPr lang="en-GB" b="1" i="0" dirty="0" err="1">
                <a:solidFill>
                  <a:srgbClr val="000000"/>
                </a:solidFill>
                <a:effectLst/>
                <a:latin typeface="Droid Serif"/>
              </a:rPr>
              <a:t>NodePort</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496454BA-5000-C8B1-CFA5-CD009E443A97}"/>
              </a:ext>
            </a:extLst>
          </p:cNvPr>
          <p:cNvSpPr>
            <a:spLocks noGrp="1"/>
          </p:cNvSpPr>
          <p:nvPr>
            <p:ph idx="1"/>
          </p:nvPr>
        </p:nvSpPr>
        <p:spPr/>
        <p:txBody>
          <a:bodyPr>
            <a:normAutofit/>
          </a:bodyPr>
          <a:lstStyle/>
          <a:p>
            <a:pPr algn="l">
              <a:buFont typeface="Arial" panose="020B0604020202020204" pitchFamily="34" charset="0"/>
              <a:buChar char="•"/>
            </a:pPr>
            <a:r>
              <a:rPr lang="en-GB" b="0" i="0" dirty="0">
                <a:solidFill>
                  <a:srgbClr val="000000"/>
                </a:solidFill>
                <a:effectLst/>
                <a:latin typeface="Droid Serif"/>
              </a:rPr>
              <a:t>A port number is allocated for the service</a:t>
            </a:r>
          </a:p>
          <a:p>
            <a:pPr marL="457200" lvl="1" indent="0">
              <a:buNone/>
            </a:pPr>
            <a:r>
              <a:rPr lang="en-GB" b="0" i="0" dirty="0">
                <a:solidFill>
                  <a:srgbClr val="000000"/>
                </a:solidFill>
                <a:effectLst/>
                <a:latin typeface="Droid Serif"/>
              </a:rPr>
              <a:t>(by default, in the 30000-32767 range)</a:t>
            </a:r>
          </a:p>
          <a:p>
            <a:pPr algn="l">
              <a:buFont typeface="Arial" panose="020B0604020202020204" pitchFamily="34" charset="0"/>
              <a:buChar char="•"/>
            </a:pPr>
            <a:r>
              <a:rPr lang="en-GB" b="0" i="0" dirty="0">
                <a:solidFill>
                  <a:srgbClr val="000000"/>
                </a:solidFill>
                <a:effectLst/>
                <a:latin typeface="Droid Serif"/>
              </a:rPr>
              <a:t>That port is made available </a:t>
            </a:r>
            <a:r>
              <a:rPr lang="en-GB" b="0" i="1" dirty="0">
                <a:solidFill>
                  <a:srgbClr val="000000"/>
                </a:solidFill>
                <a:effectLst/>
                <a:latin typeface="Droid Serif"/>
              </a:rPr>
              <a:t>on all our nodes</a:t>
            </a:r>
            <a:r>
              <a:rPr lang="en-GB" b="0" i="0" dirty="0">
                <a:solidFill>
                  <a:srgbClr val="000000"/>
                </a:solidFill>
                <a:effectLst/>
                <a:latin typeface="Droid Serif"/>
              </a:rPr>
              <a:t> and anybody can connect to it</a:t>
            </a:r>
          </a:p>
          <a:p>
            <a:pPr marL="457200" lvl="1" indent="0">
              <a:buNone/>
            </a:pPr>
            <a:r>
              <a:rPr lang="en-GB" b="0" i="0" dirty="0">
                <a:solidFill>
                  <a:srgbClr val="000000"/>
                </a:solidFill>
                <a:effectLst/>
                <a:latin typeface="Droid Serif"/>
              </a:rPr>
              <a:t>(we can connect to any node on that port to reach the service)</a:t>
            </a:r>
          </a:p>
          <a:p>
            <a:pPr algn="l">
              <a:buFont typeface="Arial" panose="020B0604020202020204" pitchFamily="34" charset="0"/>
              <a:buChar char="•"/>
            </a:pPr>
            <a:r>
              <a:rPr lang="en-GB" b="0" i="0" dirty="0">
                <a:solidFill>
                  <a:srgbClr val="000000"/>
                </a:solidFill>
                <a:effectLst/>
                <a:latin typeface="Droid Serif"/>
              </a:rPr>
              <a:t>Our code needs to be changed to connect to that new port number</a:t>
            </a:r>
          </a:p>
          <a:p>
            <a:pPr algn="l">
              <a:buFont typeface="Arial" panose="020B0604020202020204" pitchFamily="34" charset="0"/>
              <a:buChar char="•"/>
            </a:pPr>
            <a:r>
              <a:rPr lang="en-GB" b="0" i="0" dirty="0">
                <a:solidFill>
                  <a:srgbClr val="000000"/>
                </a:solidFill>
                <a:effectLst/>
                <a:latin typeface="Droid Serif"/>
              </a:rPr>
              <a:t>Under the hood: </a:t>
            </a:r>
            <a:r>
              <a:rPr lang="en-GB" b="0" i="0" dirty="0" err="1">
                <a:solidFill>
                  <a:srgbClr val="000000"/>
                </a:solidFill>
                <a:effectLst/>
                <a:latin typeface="Droid Serif"/>
              </a:rPr>
              <a:t>kube</a:t>
            </a:r>
            <a:r>
              <a:rPr lang="en-GB" b="0" i="0" dirty="0">
                <a:solidFill>
                  <a:srgbClr val="000000"/>
                </a:solidFill>
                <a:effectLst/>
                <a:latin typeface="Droid Serif"/>
              </a:rPr>
              <a:t>-proxy sets up a bunch of iptables rules on our nodes</a:t>
            </a:r>
          </a:p>
          <a:p>
            <a:endParaRPr lang="en-US" dirty="0"/>
          </a:p>
        </p:txBody>
      </p:sp>
    </p:spTree>
    <p:extLst>
      <p:ext uri="{BB962C8B-B14F-4D97-AF65-F5344CB8AC3E}">
        <p14:creationId xmlns:p14="http://schemas.microsoft.com/office/powerpoint/2010/main" val="17226569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FA2A9-E2D6-F380-31D9-E27B184A2DC8}"/>
              </a:ext>
            </a:extLst>
          </p:cNvPr>
          <p:cNvSpPr>
            <a:spLocks noGrp="1"/>
          </p:cNvSpPr>
          <p:nvPr>
            <p:ph type="title"/>
          </p:nvPr>
        </p:nvSpPr>
        <p:spPr/>
        <p:txBody>
          <a:bodyPr/>
          <a:lstStyle/>
          <a:p>
            <a:r>
              <a:rPr lang="en-GB" b="1" i="0" dirty="0">
                <a:solidFill>
                  <a:srgbClr val="000000"/>
                </a:solidFill>
                <a:effectLst/>
                <a:latin typeface="Droid Serif"/>
              </a:rPr>
              <a:t>Creating a deployment for our HTTP server</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2E23BA1A-0896-2A45-9580-8B04DE2DA87B}"/>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We will create a deployment with </a:t>
            </a:r>
            <a:r>
              <a:rPr lang="en-GB" b="0" i="0" dirty="0" err="1">
                <a:solidFill>
                  <a:srgbClr val="000000"/>
                </a:solidFill>
                <a:effectLst/>
                <a:latin typeface="Droid Serif"/>
              </a:rPr>
              <a:t>kubectl</a:t>
            </a:r>
            <a:r>
              <a:rPr lang="en-GB" b="0" i="0" dirty="0">
                <a:solidFill>
                  <a:srgbClr val="000000"/>
                </a:solidFill>
                <a:effectLst/>
                <a:latin typeface="Droid Serif"/>
              </a:rPr>
              <a:t> create deployment</a:t>
            </a:r>
          </a:p>
          <a:p>
            <a:pPr algn="l">
              <a:buFont typeface="Arial" panose="020B0604020202020204" pitchFamily="34" charset="0"/>
              <a:buChar char="•"/>
            </a:pPr>
            <a:r>
              <a:rPr lang="en-GB" b="0" i="0" dirty="0">
                <a:solidFill>
                  <a:srgbClr val="000000"/>
                </a:solidFill>
                <a:effectLst/>
                <a:latin typeface="Droid Serif"/>
              </a:rPr>
              <a:t>Then we will scale it with </a:t>
            </a:r>
            <a:r>
              <a:rPr lang="en-GB" b="0" i="0" dirty="0" err="1">
                <a:solidFill>
                  <a:srgbClr val="000000"/>
                </a:solidFill>
                <a:effectLst/>
                <a:latin typeface="Droid Serif"/>
              </a:rPr>
              <a:t>kubectl</a:t>
            </a:r>
            <a:r>
              <a:rPr lang="en-GB" b="0" i="0" dirty="0">
                <a:solidFill>
                  <a:srgbClr val="000000"/>
                </a:solidFill>
                <a:effectLst/>
                <a:latin typeface="Droid Serif"/>
              </a:rPr>
              <a:t> scale the deployment</a:t>
            </a:r>
          </a:p>
          <a:p>
            <a:pPr algn="l">
              <a:buFont typeface="Arial" panose="020B0604020202020204" pitchFamily="34" charset="0"/>
              <a:buChar char="•"/>
            </a:pPr>
            <a:endParaRPr lang="en-GB" b="0" i="0" dirty="0">
              <a:solidFill>
                <a:srgbClr val="000000"/>
              </a:solidFill>
              <a:effectLst/>
              <a:latin typeface="Droid Serif"/>
            </a:endParaRPr>
          </a:p>
          <a:p>
            <a:pPr algn="l">
              <a:buFont typeface="Arial" panose="020B0604020202020204" pitchFamily="34" charset="0"/>
              <a:buChar char="•"/>
            </a:pPr>
            <a:r>
              <a:rPr lang="en-GB" b="0" i="0" dirty="0">
                <a:solidFill>
                  <a:srgbClr val="000000"/>
                </a:solidFill>
                <a:effectLst/>
                <a:latin typeface="Droid Serif"/>
              </a:rPr>
              <a:t>Create a deployment for this very lightweight HTTP server:</a:t>
            </a:r>
          </a:p>
          <a:p>
            <a:pPr marL="457200" lvl="1" indent="0">
              <a:buNone/>
            </a:pPr>
            <a:r>
              <a:rPr lang="en-GB" b="0" i="0" dirty="0" err="1">
                <a:solidFill>
                  <a:srgbClr val="000000"/>
                </a:solidFill>
                <a:effectLst/>
                <a:latin typeface="Droid Serif"/>
              </a:rPr>
              <a:t>kubectl</a:t>
            </a:r>
            <a:r>
              <a:rPr lang="en-GB" b="0" i="0" dirty="0">
                <a:solidFill>
                  <a:srgbClr val="000000"/>
                </a:solidFill>
                <a:effectLst/>
                <a:latin typeface="Droid Serif"/>
              </a:rPr>
              <a:t> create deployment </a:t>
            </a:r>
            <a:r>
              <a:rPr lang="en-GB" b="0" i="0" dirty="0" err="1">
                <a:solidFill>
                  <a:srgbClr val="000000"/>
                </a:solidFill>
                <a:effectLst/>
                <a:latin typeface="Droid Serif"/>
              </a:rPr>
              <a:t>httpenv</a:t>
            </a:r>
            <a:r>
              <a:rPr lang="en-GB" b="0" i="0" dirty="0">
                <a:solidFill>
                  <a:srgbClr val="000000"/>
                </a:solidFill>
                <a:effectLst/>
                <a:latin typeface="Droid Serif"/>
              </a:rPr>
              <a:t> --image=</a:t>
            </a:r>
            <a:r>
              <a:rPr lang="en-GB" b="0" i="0" dirty="0">
                <a:solidFill>
                  <a:srgbClr val="000000"/>
                </a:solidFill>
                <a:effectLst/>
                <a:latin typeface="Roboto" panose="02000000000000000000" pitchFamily="2" charset="0"/>
              </a:rPr>
              <a:t> </a:t>
            </a:r>
            <a:r>
              <a:rPr lang="en-GB" b="0" i="0" dirty="0" err="1">
                <a:solidFill>
                  <a:srgbClr val="000000"/>
                </a:solidFill>
                <a:effectLst/>
                <a:latin typeface="Roboto" panose="02000000000000000000" pitchFamily="2" charset="0"/>
              </a:rPr>
              <a:t>bretfisher</a:t>
            </a:r>
            <a:r>
              <a:rPr lang="en-GB" b="0" i="0" dirty="0">
                <a:solidFill>
                  <a:srgbClr val="000000"/>
                </a:solidFill>
                <a:effectLst/>
                <a:latin typeface="Droid Serif"/>
              </a:rPr>
              <a:t>/</a:t>
            </a:r>
            <a:r>
              <a:rPr lang="en-GB" b="0" i="0" dirty="0" err="1">
                <a:solidFill>
                  <a:srgbClr val="000000"/>
                </a:solidFill>
                <a:effectLst/>
                <a:latin typeface="Droid Serif"/>
              </a:rPr>
              <a:t>httpenv</a:t>
            </a:r>
            <a:endParaRPr lang="en-GB" b="0" i="0" dirty="0">
              <a:solidFill>
                <a:srgbClr val="000000"/>
              </a:solidFill>
              <a:effectLst/>
              <a:latin typeface="Droid Serif"/>
            </a:endParaRPr>
          </a:p>
          <a:p>
            <a:pPr algn="l">
              <a:buFont typeface="Arial" panose="020B0604020202020204" pitchFamily="34" charset="0"/>
              <a:buChar char="•"/>
            </a:pPr>
            <a:r>
              <a:rPr lang="en-GB" b="0" i="0" dirty="0">
                <a:solidFill>
                  <a:srgbClr val="000000"/>
                </a:solidFill>
                <a:effectLst/>
                <a:latin typeface="Droid Serif"/>
              </a:rPr>
              <a:t>Scale it to 10 replicas:</a:t>
            </a:r>
          </a:p>
          <a:p>
            <a:pPr marL="457200" lvl="1" indent="0">
              <a:buNone/>
            </a:pPr>
            <a:r>
              <a:rPr lang="en-GB" b="0" i="0" dirty="0" err="1">
                <a:solidFill>
                  <a:srgbClr val="000000"/>
                </a:solidFill>
                <a:effectLst/>
                <a:latin typeface="Droid Serif"/>
              </a:rPr>
              <a:t>kubectl</a:t>
            </a:r>
            <a:r>
              <a:rPr lang="en-GB" b="0" i="0" dirty="0">
                <a:solidFill>
                  <a:srgbClr val="000000"/>
                </a:solidFill>
                <a:effectLst/>
                <a:latin typeface="Droid Serif"/>
              </a:rPr>
              <a:t> scale deployment </a:t>
            </a:r>
            <a:r>
              <a:rPr lang="en-GB" b="0" i="0" dirty="0" err="1">
                <a:solidFill>
                  <a:srgbClr val="000000"/>
                </a:solidFill>
                <a:effectLst/>
                <a:latin typeface="Droid Serif"/>
              </a:rPr>
              <a:t>httpenv</a:t>
            </a:r>
            <a:r>
              <a:rPr lang="en-GB" b="0" i="0" dirty="0">
                <a:solidFill>
                  <a:srgbClr val="000000"/>
                </a:solidFill>
                <a:effectLst/>
                <a:latin typeface="Droid Serif"/>
              </a:rPr>
              <a:t> --replicas=10</a:t>
            </a:r>
          </a:p>
          <a:p>
            <a:endParaRPr lang="en-US" dirty="0"/>
          </a:p>
        </p:txBody>
      </p:sp>
    </p:spTree>
    <p:extLst>
      <p:ext uri="{BB962C8B-B14F-4D97-AF65-F5344CB8AC3E}">
        <p14:creationId xmlns:p14="http://schemas.microsoft.com/office/powerpoint/2010/main" val="678460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CDF02-4D29-E171-6CC1-397A456FB5CD}"/>
              </a:ext>
            </a:extLst>
          </p:cNvPr>
          <p:cNvSpPr>
            <a:spLocks noGrp="1"/>
          </p:cNvSpPr>
          <p:nvPr>
            <p:ph type="title"/>
          </p:nvPr>
        </p:nvSpPr>
        <p:spPr/>
        <p:txBody>
          <a:bodyPr/>
          <a:lstStyle/>
          <a:p>
            <a:r>
              <a:rPr lang="en-GB" b="1" i="0" dirty="0">
                <a:solidFill>
                  <a:srgbClr val="000000"/>
                </a:solidFill>
                <a:effectLst/>
                <a:latin typeface="Droid Serif"/>
              </a:rPr>
              <a:t>Kubernetes architecture</a:t>
            </a:r>
            <a:br>
              <a:rPr lang="en-GB" b="1" i="0" dirty="0">
                <a:solidFill>
                  <a:srgbClr val="000000"/>
                </a:solidFill>
                <a:effectLst/>
                <a:latin typeface="Droid Serif"/>
              </a:rPr>
            </a:br>
            <a:endParaRPr lang="en-US" dirty="0"/>
          </a:p>
        </p:txBody>
      </p:sp>
      <p:pic>
        <p:nvPicPr>
          <p:cNvPr id="5" name="Content Placeholder 4">
            <a:extLst>
              <a:ext uri="{FF2B5EF4-FFF2-40B4-BE49-F238E27FC236}">
                <a16:creationId xmlns:a16="http://schemas.microsoft.com/office/drawing/2014/main" id="{089B75D0-8A97-7703-5B2B-F09CD24D643D}"/>
              </a:ext>
            </a:extLst>
          </p:cNvPr>
          <p:cNvPicPr>
            <a:picLocks noGrp="1" noChangeAspect="1"/>
          </p:cNvPicPr>
          <p:nvPr>
            <p:ph idx="1"/>
          </p:nvPr>
        </p:nvPicPr>
        <p:blipFill>
          <a:blip r:embed="rId2"/>
          <a:stretch>
            <a:fillRect/>
          </a:stretch>
        </p:blipFill>
        <p:spPr>
          <a:xfrm>
            <a:off x="1448344" y="1825625"/>
            <a:ext cx="9295312" cy="4351338"/>
          </a:xfrm>
        </p:spPr>
      </p:pic>
    </p:spTree>
    <p:extLst>
      <p:ext uri="{BB962C8B-B14F-4D97-AF65-F5344CB8AC3E}">
        <p14:creationId xmlns:p14="http://schemas.microsoft.com/office/powerpoint/2010/main" val="826244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F7AE9-CECA-5E31-B4AE-2F0FE0A459E2}"/>
              </a:ext>
            </a:extLst>
          </p:cNvPr>
          <p:cNvSpPr>
            <a:spLocks noGrp="1"/>
          </p:cNvSpPr>
          <p:nvPr>
            <p:ph type="title"/>
          </p:nvPr>
        </p:nvSpPr>
        <p:spPr/>
        <p:txBody>
          <a:bodyPr/>
          <a:lstStyle/>
          <a:p>
            <a:r>
              <a:rPr lang="en-GB" b="1" i="0" dirty="0">
                <a:solidFill>
                  <a:srgbClr val="000000"/>
                </a:solidFill>
                <a:effectLst/>
                <a:latin typeface="Droid Serif"/>
              </a:rPr>
              <a:t>Exposing our deployment</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9753F27B-F812-021C-71A0-74BB45031524}"/>
              </a:ext>
            </a:extLst>
          </p:cNvPr>
          <p:cNvSpPr>
            <a:spLocks noGrp="1"/>
          </p:cNvSpPr>
          <p:nvPr>
            <p:ph idx="1"/>
          </p:nvPr>
        </p:nvSpPr>
        <p:spPr/>
        <p:txBody>
          <a:bodyPr/>
          <a:lstStyle/>
          <a:p>
            <a:r>
              <a:rPr lang="en-GB" b="0" i="0" dirty="0">
                <a:solidFill>
                  <a:srgbClr val="000000"/>
                </a:solidFill>
                <a:effectLst/>
                <a:latin typeface="Droid Serif"/>
              </a:rPr>
              <a:t>We'll create a default </a:t>
            </a:r>
            <a:r>
              <a:rPr lang="en-GB" b="0" i="0" dirty="0" err="1">
                <a:solidFill>
                  <a:srgbClr val="000000"/>
                </a:solidFill>
                <a:effectLst/>
                <a:latin typeface="Droid Serif"/>
              </a:rPr>
              <a:t>ClusterIP</a:t>
            </a:r>
            <a:r>
              <a:rPr lang="en-GB" b="0" i="0" dirty="0">
                <a:solidFill>
                  <a:srgbClr val="000000"/>
                </a:solidFill>
                <a:effectLst/>
                <a:latin typeface="Droid Serif"/>
              </a:rPr>
              <a:t> service</a:t>
            </a:r>
          </a:p>
          <a:p>
            <a:pPr algn="l">
              <a:buFont typeface="Arial" panose="020B0604020202020204" pitchFamily="34" charset="0"/>
              <a:buChar char="•"/>
            </a:pPr>
            <a:r>
              <a:rPr lang="en-GB" b="0" i="0" dirty="0">
                <a:solidFill>
                  <a:srgbClr val="000000"/>
                </a:solidFill>
                <a:effectLst/>
                <a:latin typeface="Droid Serif"/>
              </a:rPr>
              <a:t>Expose the HTTP port of our server:</a:t>
            </a:r>
          </a:p>
          <a:p>
            <a:pPr marL="457200" lvl="1" indent="0">
              <a:buNone/>
            </a:pPr>
            <a:r>
              <a:rPr lang="en-GB" b="0" i="0" dirty="0" err="1">
                <a:solidFill>
                  <a:srgbClr val="000000"/>
                </a:solidFill>
                <a:effectLst/>
                <a:latin typeface="Droid Serif"/>
              </a:rPr>
              <a:t>kubectl</a:t>
            </a:r>
            <a:r>
              <a:rPr lang="en-GB" b="0" i="0" dirty="0">
                <a:solidFill>
                  <a:srgbClr val="000000"/>
                </a:solidFill>
                <a:effectLst/>
                <a:latin typeface="Droid Serif"/>
              </a:rPr>
              <a:t> expose deployment </a:t>
            </a:r>
            <a:r>
              <a:rPr lang="en-GB" b="0" i="0" dirty="0" err="1">
                <a:solidFill>
                  <a:srgbClr val="000000"/>
                </a:solidFill>
                <a:effectLst/>
                <a:latin typeface="Droid Serif"/>
              </a:rPr>
              <a:t>httpenv</a:t>
            </a:r>
            <a:r>
              <a:rPr lang="en-GB" b="0" i="0" dirty="0">
                <a:solidFill>
                  <a:srgbClr val="000000"/>
                </a:solidFill>
                <a:effectLst/>
                <a:latin typeface="Droid Serif"/>
              </a:rPr>
              <a:t> --port 8888</a:t>
            </a:r>
          </a:p>
          <a:p>
            <a:pPr algn="l">
              <a:buFont typeface="Arial" panose="020B0604020202020204" pitchFamily="34" charset="0"/>
              <a:buChar char="•"/>
            </a:pPr>
            <a:r>
              <a:rPr lang="en-GB" b="0" i="0" dirty="0">
                <a:solidFill>
                  <a:srgbClr val="000000"/>
                </a:solidFill>
                <a:effectLst/>
                <a:latin typeface="Droid Serif"/>
              </a:rPr>
              <a:t>Look up which IP address was allocated:</a:t>
            </a:r>
          </a:p>
          <a:p>
            <a:pPr marL="457200" lvl="1" indent="0">
              <a:buNone/>
            </a:pPr>
            <a:r>
              <a:rPr lang="en-GB" b="0" i="0" dirty="0" err="1">
                <a:solidFill>
                  <a:srgbClr val="000000"/>
                </a:solidFill>
                <a:effectLst/>
                <a:latin typeface="Droid Serif"/>
              </a:rPr>
              <a:t>kubectl</a:t>
            </a:r>
            <a:r>
              <a:rPr lang="en-GB" b="0" i="0" dirty="0">
                <a:solidFill>
                  <a:srgbClr val="000000"/>
                </a:solidFill>
                <a:effectLst/>
                <a:latin typeface="Droid Serif"/>
              </a:rPr>
              <a:t> get service</a:t>
            </a:r>
          </a:p>
          <a:p>
            <a:r>
              <a:rPr lang="en-US" sz="1400" dirty="0" err="1">
                <a:latin typeface="Courier New" panose="02070309020205020404" pitchFamily="49" charset="0"/>
                <a:cs typeface="Courier New" panose="02070309020205020404" pitchFamily="49" charset="0"/>
              </a:rPr>
              <a:t>httpenv</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ClusterIP</a:t>
            </a:r>
            <a:r>
              <a:rPr lang="en-US" sz="1400" dirty="0">
                <a:latin typeface="Courier New" panose="02070309020205020404" pitchFamily="49" charset="0"/>
                <a:cs typeface="Courier New" panose="02070309020205020404" pitchFamily="49" charset="0"/>
              </a:rPr>
              <a:t>      10.103.124.195   &lt;none&gt;        8888/TCP         3s</a:t>
            </a:r>
          </a:p>
        </p:txBody>
      </p:sp>
    </p:spTree>
    <p:extLst>
      <p:ext uri="{BB962C8B-B14F-4D97-AF65-F5344CB8AC3E}">
        <p14:creationId xmlns:p14="http://schemas.microsoft.com/office/powerpoint/2010/main" val="6349375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0D42D-AE0F-7A74-AB42-BF5DF601D922}"/>
              </a:ext>
            </a:extLst>
          </p:cNvPr>
          <p:cNvSpPr>
            <a:spLocks noGrp="1"/>
          </p:cNvSpPr>
          <p:nvPr>
            <p:ph type="title"/>
          </p:nvPr>
        </p:nvSpPr>
        <p:spPr/>
        <p:txBody>
          <a:bodyPr/>
          <a:lstStyle/>
          <a:p>
            <a:r>
              <a:rPr lang="en-GB" b="1" i="0" dirty="0">
                <a:solidFill>
                  <a:srgbClr val="000000"/>
                </a:solidFill>
                <a:effectLst/>
                <a:latin typeface="Droid Serif"/>
              </a:rPr>
              <a:t>Services are layer 4 constructs</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FE2E911F-E4C9-9C82-F812-1AC003FB9FF3}"/>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You can assign IP addresses to services, but they are still </a:t>
            </a:r>
            <a:r>
              <a:rPr lang="en-GB" b="0" i="1" dirty="0">
                <a:solidFill>
                  <a:srgbClr val="000000"/>
                </a:solidFill>
                <a:effectLst/>
                <a:latin typeface="Droid Serif"/>
              </a:rPr>
              <a:t>layer 4</a:t>
            </a:r>
            <a:endParaRPr lang="en-GB" b="0" i="0" dirty="0">
              <a:solidFill>
                <a:srgbClr val="000000"/>
              </a:solidFill>
              <a:effectLst/>
              <a:latin typeface="Droid Serif"/>
            </a:endParaRPr>
          </a:p>
          <a:p>
            <a:pPr marL="0" indent="0" algn="l">
              <a:buNone/>
            </a:pPr>
            <a:r>
              <a:rPr lang="en-GB" b="0" i="0" dirty="0">
                <a:solidFill>
                  <a:srgbClr val="000000"/>
                </a:solidFill>
                <a:effectLst/>
                <a:latin typeface="Droid Serif"/>
              </a:rPr>
              <a:t>(i.e. a service is not an IP address; it's an IP address + protocol + port)</a:t>
            </a:r>
          </a:p>
          <a:p>
            <a:pPr algn="l">
              <a:buFont typeface="Arial" panose="020B0604020202020204" pitchFamily="34" charset="0"/>
              <a:buChar char="•"/>
            </a:pPr>
            <a:r>
              <a:rPr lang="en-GB" b="0" i="0" dirty="0">
                <a:solidFill>
                  <a:srgbClr val="000000"/>
                </a:solidFill>
                <a:effectLst/>
                <a:latin typeface="Droid Serif"/>
              </a:rPr>
              <a:t>This is caused by the current implementation of </a:t>
            </a:r>
            <a:r>
              <a:rPr lang="en-GB" b="0" i="0" dirty="0" err="1">
                <a:solidFill>
                  <a:srgbClr val="000000"/>
                </a:solidFill>
                <a:effectLst/>
                <a:latin typeface="Droid Serif"/>
              </a:rPr>
              <a:t>kube</a:t>
            </a:r>
            <a:r>
              <a:rPr lang="en-GB" b="0" i="0" dirty="0">
                <a:solidFill>
                  <a:srgbClr val="000000"/>
                </a:solidFill>
                <a:effectLst/>
                <a:latin typeface="Droid Serif"/>
              </a:rPr>
              <a:t>-proxy</a:t>
            </a:r>
          </a:p>
          <a:p>
            <a:pPr marL="0" indent="0" algn="l">
              <a:buNone/>
            </a:pPr>
            <a:r>
              <a:rPr lang="en-GB" b="0" i="0" dirty="0">
                <a:solidFill>
                  <a:srgbClr val="000000"/>
                </a:solidFill>
                <a:effectLst/>
                <a:latin typeface="Droid Serif"/>
              </a:rPr>
              <a:t>(it relies on mechanisms that don't support layer 3)</a:t>
            </a:r>
          </a:p>
          <a:p>
            <a:pPr algn="l">
              <a:buFont typeface="Arial" panose="020B0604020202020204" pitchFamily="34" charset="0"/>
              <a:buChar char="•"/>
            </a:pPr>
            <a:r>
              <a:rPr lang="en-GB" b="0" i="0" dirty="0">
                <a:solidFill>
                  <a:srgbClr val="000000"/>
                </a:solidFill>
                <a:effectLst/>
                <a:latin typeface="Droid Serif"/>
              </a:rPr>
              <a:t>As a result: you </a:t>
            </a:r>
            <a:r>
              <a:rPr lang="en-GB" b="0" i="1" dirty="0">
                <a:solidFill>
                  <a:srgbClr val="000000"/>
                </a:solidFill>
                <a:effectLst/>
                <a:latin typeface="Droid Serif"/>
              </a:rPr>
              <a:t>have to</a:t>
            </a:r>
            <a:r>
              <a:rPr lang="en-GB" b="0" i="0" dirty="0">
                <a:solidFill>
                  <a:srgbClr val="000000"/>
                </a:solidFill>
                <a:effectLst/>
                <a:latin typeface="Droid Serif"/>
              </a:rPr>
              <a:t> indicate the port number for your service</a:t>
            </a:r>
          </a:p>
          <a:p>
            <a:pPr marL="0" indent="0" algn="l">
              <a:buNone/>
            </a:pPr>
            <a:r>
              <a:rPr lang="en-GB" b="0" i="0" dirty="0">
                <a:solidFill>
                  <a:srgbClr val="000000"/>
                </a:solidFill>
                <a:effectLst/>
                <a:latin typeface="Droid Serif"/>
              </a:rPr>
              <a:t>(with some exceptions, like </a:t>
            </a:r>
            <a:r>
              <a:rPr lang="en-GB" b="0" i="0" dirty="0" err="1">
                <a:solidFill>
                  <a:srgbClr val="000000"/>
                </a:solidFill>
                <a:effectLst/>
                <a:latin typeface="Droid Serif"/>
              </a:rPr>
              <a:t>ExternalName</a:t>
            </a:r>
            <a:r>
              <a:rPr lang="en-GB" b="0" i="0" dirty="0">
                <a:solidFill>
                  <a:srgbClr val="000000"/>
                </a:solidFill>
                <a:effectLst/>
                <a:latin typeface="Droid Serif"/>
              </a:rPr>
              <a:t> or headless services, covered later)</a:t>
            </a:r>
          </a:p>
          <a:p>
            <a:endParaRPr lang="en-US" dirty="0"/>
          </a:p>
        </p:txBody>
      </p:sp>
    </p:spTree>
    <p:extLst>
      <p:ext uri="{BB962C8B-B14F-4D97-AF65-F5344CB8AC3E}">
        <p14:creationId xmlns:p14="http://schemas.microsoft.com/office/powerpoint/2010/main" val="2195690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B7944-9D9B-F030-4B96-6961D908847D}"/>
              </a:ext>
            </a:extLst>
          </p:cNvPr>
          <p:cNvSpPr>
            <a:spLocks noGrp="1"/>
          </p:cNvSpPr>
          <p:nvPr>
            <p:ph type="title"/>
          </p:nvPr>
        </p:nvSpPr>
        <p:spPr/>
        <p:txBody>
          <a:bodyPr/>
          <a:lstStyle/>
          <a:p>
            <a:r>
              <a:rPr lang="en-GB" b="1" i="0" dirty="0">
                <a:solidFill>
                  <a:srgbClr val="000000"/>
                </a:solidFill>
                <a:effectLst/>
                <a:latin typeface="Droid Serif"/>
              </a:rPr>
              <a:t>Testing our service</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3928BA71-5020-D7BD-3EE9-C0B1E9C01944}"/>
              </a:ext>
            </a:extLst>
          </p:cNvPr>
          <p:cNvSpPr>
            <a:spLocks noGrp="1"/>
          </p:cNvSpPr>
          <p:nvPr>
            <p:ph idx="1"/>
          </p:nvPr>
        </p:nvSpPr>
        <p:spPr>
          <a:xfrm>
            <a:off x="437322" y="1825624"/>
            <a:ext cx="11362414" cy="4551321"/>
          </a:xfrm>
        </p:spPr>
        <p:txBody>
          <a:bodyPr>
            <a:normAutofit/>
          </a:bodyPr>
          <a:lstStyle/>
          <a:p>
            <a:r>
              <a:rPr lang="en-GB" b="0" i="0" dirty="0">
                <a:solidFill>
                  <a:srgbClr val="000000"/>
                </a:solidFill>
                <a:effectLst/>
                <a:latin typeface="Droid Serif"/>
              </a:rPr>
              <a:t>We will now send a few HTTP requests to our pods</a:t>
            </a:r>
          </a:p>
          <a:p>
            <a:pPr algn="l">
              <a:buFont typeface="Arial" panose="020B0604020202020204" pitchFamily="34" charset="0"/>
              <a:buChar char="•"/>
            </a:pPr>
            <a:r>
              <a:rPr lang="en-GB" b="0" i="0" dirty="0">
                <a:solidFill>
                  <a:srgbClr val="000000"/>
                </a:solidFill>
                <a:effectLst/>
                <a:latin typeface="Droid Serif"/>
              </a:rPr>
              <a:t>Let's obtain the IP address that was allocated for our service, </a:t>
            </a:r>
            <a:r>
              <a:rPr lang="en-GB" b="0" i="1" dirty="0">
                <a:solidFill>
                  <a:srgbClr val="000000"/>
                </a:solidFill>
                <a:effectLst/>
                <a:latin typeface="Droid Serif"/>
              </a:rPr>
              <a:t>programmatically:</a:t>
            </a:r>
          </a:p>
          <a:p>
            <a:pPr marL="0" indent="0" algn="l">
              <a:buNone/>
            </a:pPr>
            <a:r>
              <a:rPr lang="en-GB" b="0" i="0" dirty="0">
                <a:solidFill>
                  <a:srgbClr val="000000"/>
                </a:solidFill>
                <a:effectLst/>
                <a:latin typeface="Droid Serif"/>
              </a:rPr>
              <a:t>IP=$(</a:t>
            </a:r>
            <a:r>
              <a:rPr lang="en-GB" b="0" i="0" dirty="0" err="1">
                <a:solidFill>
                  <a:srgbClr val="000000"/>
                </a:solidFill>
                <a:effectLst/>
                <a:latin typeface="Droid Serif"/>
              </a:rPr>
              <a:t>kubectl</a:t>
            </a:r>
            <a:r>
              <a:rPr lang="en-GB" b="0" i="0" dirty="0">
                <a:solidFill>
                  <a:srgbClr val="000000"/>
                </a:solidFill>
                <a:effectLst/>
                <a:latin typeface="Droid Serif"/>
              </a:rPr>
              <a:t> get svc </a:t>
            </a:r>
            <a:r>
              <a:rPr lang="en-GB" b="0" i="0" dirty="0" err="1">
                <a:solidFill>
                  <a:srgbClr val="000000"/>
                </a:solidFill>
                <a:effectLst/>
                <a:latin typeface="Droid Serif"/>
              </a:rPr>
              <a:t>httpenv</a:t>
            </a:r>
            <a:r>
              <a:rPr lang="en-GB" b="0" i="0" dirty="0">
                <a:solidFill>
                  <a:srgbClr val="000000"/>
                </a:solidFill>
                <a:effectLst/>
                <a:latin typeface="Droid Serif"/>
              </a:rPr>
              <a:t> -o go-template --template </a:t>
            </a:r>
            <a:r>
              <a:rPr lang="en-GB" b="0" i="0" dirty="0">
                <a:solidFill>
                  <a:srgbClr val="880000"/>
                </a:solidFill>
                <a:effectLst/>
                <a:latin typeface="Droid Serif"/>
              </a:rPr>
              <a:t>'{{ .</a:t>
            </a:r>
            <a:r>
              <a:rPr lang="en-GB" b="0" i="0" dirty="0" err="1">
                <a:solidFill>
                  <a:srgbClr val="880000"/>
                </a:solidFill>
                <a:effectLst/>
                <a:latin typeface="Droid Serif"/>
              </a:rPr>
              <a:t>spec.clusterIP</a:t>
            </a:r>
            <a:r>
              <a:rPr lang="en-GB" b="0" i="0" dirty="0">
                <a:solidFill>
                  <a:srgbClr val="880000"/>
                </a:solidFill>
                <a:effectLst/>
                <a:latin typeface="Droid Serif"/>
              </a:rPr>
              <a:t> }}'</a:t>
            </a:r>
            <a:r>
              <a:rPr lang="en-GB" b="0" i="0" dirty="0">
                <a:solidFill>
                  <a:srgbClr val="000000"/>
                </a:solidFill>
                <a:effectLst/>
                <a:latin typeface="Droid Serif"/>
              </a:rPr>
              <a:t>)</a:t>
            </a:r>
          </a:p>
          <a:p>
            <a:pPr algn="l">
              <a:buFont typeface="Arial" panose="020B0604020202020204" pitchFamily="34" charset="0"/>
              <a:buChar char="•"/>
            </a:pPr>
            <a:r>
              <a:rPr lang="en-GB" b="0" i="0" dirty="0">
                <a:solidFill>
                  <a:srgbClr val="000000"/>
                </a:solidFill>
                <a:effectLst/>
                <a:latin typeface="Droid Serif"/>
              </a:rPr>
              <a:t>Send a few requests:</a:t>
            </a:r>
          </a:p>
          <a:p>
            <a:pPr marL="0" indent="0" algn="l">
              <a:buNone/>
            </a:pPr>
            <a:r>
              <a:rPr lang="en-GB" b="0" i="0" dirty="0">
                <a:solidFill>
                  <a:srgbClr val="000000"/>
                </a:solidFill>
                <a:effectLst/>
                <a:latin typeface="Droid Serif"/>
              </a:rPr>
              <a:t>curl http://</a:t>
            </a:r>
            <a:r>
              <a:rPr lang="en-GB" b="0" i="0" dirty="0">
                <a:solidFill>
                  <a:srgbClr val="BC6060"/>
                </a:solidFill>
                <a:effectLst/>
                <a:latin typeface="Droid Serif"/>
              </a:rPr>
              <a:t>$IP</a:t>
            </a:r>
            <a:r>
              <a:rPr lang="en-GB" b="0" i="0" dirty="0">
                <a:solidFill>
                  <a:srgbClr val="000000"/>
                </a:solidFill>
                <a:effectLst/>
                <a:latin typeface="Droid Serif"/>
              </a:rPr>
              <a:t>:8888/</a:t>
            </a:r>
          </a:p>
          <a:p>
            <a:pPr algn="l">
              <a:buFont typeface="Arial" panose="020B0604020202020204" pitchFamily="34" charset="0"/>
              <a:buChar char="•"/>
            </a:pPr>
            <a:r>
              <a:rPr lang="en-GB" b="0" i="0" dirty="0">
                <a:solidFill>
                  <a:srgbClr val="000000"/>
                </a:solidFill>
                <a:effectLst/>
                <a:latin typeface="Droid Serif"/>
              </a:rPr>
              <a:t>Too much output? Filter it with </a:t>
            </a:r>
            <a:r>
              <a:rPr lang="en-GB" b="0" i="0" dirty="0" err="1">
                <a:solidFill>
                  <a:srgbClr val="000000"/>
                </a:solidFill>
                <a:effectLst/>
                <a:latin typeface="Droid Serif"/>
              </a:rPr>
              <a:t>jq</a:t>
            </a:r>
            <a:r>
              <a:rPr lang="en-GB" b="0" i="0" dirty="0">
                <a:solidFill>
                  <a:srgbClr val="000000"/>
                </a:solidFill>
                <a:effectLst/>
                <a:latin typeface="Droid Serif"/>
              </a:rPr>
              <a:t>: curl -s http://</a:t>
            </a:r>
            <a:r>
              <a:rPr lang="en-GB" b="0" i="0" dirty="0">
                <a:solidFill>
                  <a:srgbClr val="BC6060"/>
                </a:solidFill>
                <a:effectLst/>
                <a:latin typeface="Droid Serif"/>
              </a:rPr>
              <a:t>$IP</a:t>
            </a:r>
            <a:r>
              <a:rPr lang="en-GB" b="0" i="0" dirty="0">
                <a:solidFill>
                  <a:srgbClr val="000000"/>
                </a:solidFill>
                <a:effectLst/>
                <a:latin typeface="Droid Serif"/>
              </a:rPr>
              <a:t>:8888/ | </a:t>
            </a:r>
            <a:r>
              <a:rPr lang="en-GB" b="0" i="0" dirty="0" err="1">
                <a:solidFill>
                  <a:srgbClr val="000000"/>
                </a:solidFill>
                <a:effectLst/>
                <a:latin typeface="Droid Serif"/>
              </a:rPr>
              <a:t>jq</a:t>
            </a:r>
            <a:r>
              <a:rPr lang="en-GB" b="0" i="0" dirty="0">
                <a:solidFill>
                  <a:srgbClr val="000000"/>
                </a:solidFill>
                <a:effectLst/>
                <a:latin typeface="Droid Serif"/>
              </a:rPr>
              <a:t> .HOSTNAME</a:t>
            </a:r>
          </a:p>
          <a:p>
            <a:r>
              <a:rPr lang="en-US" dirty="0"/>
              <a:t>Note you’ll need to test this from inside a running pod.</a:t>
            </a:r>
          </a:p>
          <a:p>
            <a:r>
              <a:rPr lang="en-US" dirty="0" err="1"/>
              <a:t>Kubectl</a:t>
            </a:r>
            <a:r>
              <a:rPr lang="en-US" dirty="0"/>
              <a:t> exec –</a:t>
            </a:r>
            <a:r>
              <a:rPr lang="en-US" dirty="0" err="1"/>
              <a:t>ti</a:t>
            </a:r>
            <a:r>
              <a:rPr lang="en-US" dirty="0"/>
              <a:t> </a:t>
            </a:r>
            <a:r>
              <a:rPr lang="en-US" dirty="0" err="1"/>
              <a:t>httpenv-xxxxxxxxxxx</a:t>
            </a:r>
            <a:r>
              <a:rPr lang="en-US" dirty="0"/>
              <a:t> -- </a:t>
            </a:r>
            <a:r>
              <a:rPr lang="en-US" dirty="0" err="1"/>
              <a:t>sh</a:t>
            </a:r>
            <a:r>
              <a:rPr lang="en-US" dirty="0"/>
              <a:t> </a:t>
            </a:r>
          </a:p>
        </p:txBody>
      </p:sp>
    </p:spTree>
    <p:extLst>
      <p:ext uri="{BB962C8B-B14F-4D97-AF65-F5344CB8AC3E}">
        <p14:creationId xmlns:p14="http://schemas.microsoft.com/office/powerpoint/2010/main" val="23171280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17596-8E6E-F5D6-29E1-BA306D134F32}"/>
              </a:ext>
            </a:extLst>
          </p:cNvPr>
          <p:cNvSpPr>
            <a:spLocks noGrp="1"/>
          </p:cNvSpPr>
          <p:nvPr>
            <p:ph type="title"/>
          </p:nvPr>
        </p:nvSpPr>
        <p:spPr/>
        <p:txBody>
          <a:bodyPr/>
          <a:lstStyle/>
          <a:p>
            <a:r>
              <a:rPr lang="en-GB" b="1" i="0" dirty="0">
                <a:solidFill>
                  <a:srgbClr val="000000"/>
                </a:solidFill>
                <a:effectLst/>
                <a:latin typeface="Droid Serif"/>
              </a:rPr>
              <a:t>Viewing endpoint details</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34EFB631-D1ED-B576-CF42-51392DC603EB}"/>
              </a:ext>
            </a:extLst>
          </p:cNvPr>
          <p:cNvSpPr>
            <a:spLocks noGrp="1"/>
          </p:cNvSpPr>
          <p:nvPr>
            <p:ph idx="1"/>
          </p:nvPr>
        </p:nvSpPr>
        <p:spPr/>
        <p:txBody>
          <a:bodyPr>
            <a:normAutofit lnSpcReduction="10000"/>
          </a:bodyPr>
          <a:lstStyle/>
          <a:p>
            <a:pPr algn="l">
              <a:buFont typeface="Arial" panose="020B0604020202020204" pitchFamily="34" charset="0"/>
              <a:buChar char="•"/>
            </a:pPr>
            <a:r>
              <a:rPr lang="en-GB" b="0" i="0" dirty="0">
                <a:solidFill>
                  <a:srgbClr val="000000"/>
                </a:solidFill>
                <a:effectLst/>
                <a:latin typeface="Droid Serif"/>
              </a:rPr>
              <a:t>When we have many endpoints, our display commands truncate the list</a:t>
            </a:r>
          </a:p>
          <a:p>
            <a:pPr marL="457200" lvl="1" indent="0">
              <a:buNone/>
            </a:pPr>
            <a:r>
              <a:rPr lang="en-GB" b="0" i="0" dirty="0" err="1">
                <a:solidFill>
                  <a:srgbClr val="000000"/>
                </a:solidFill>
                <a:effectLst/>
                <a:latin typeface="Droid Serif"/>
              </a:rPr>
              <a:t>kubectl</a:t>
            </a:r>
            <a:r>
              <a:rPr lang="en-GB" b="0" i="0" dirty="0">
                <a:solidFill>
                  <a:srgbClr val="000000"/>
                </a:solidFill>
                <a:effectLst/>
                <a:latin typeface="Droid Serif"/>
              </a:rPr>
              <a:t> get endpoints</a:t>
            </a:r>
          </a:p>
          <a:p>
            <a:pPr algn="l">
              <a:buFont typeface="Arial" panose="020B0604020202020204" pitchFamily="34" charset="0"/>
              <a:buChar char="•"/>
            </a:pPr>
            <a:r>
              <a:rPr lang="en-GB" b="0" i="0" dirty="0">
                <a:solidFill>
                  <a:srgbClr val="000000"/>
                </a:solidFill>
                <a:effectLst/>
                <a:latin typeface="Droid Serif"/>
              </a:rPr>
              <a:t>If we want to see the full list, we can use one of the following commands:</a:t>
            </a:r>
          </a:p>
          <a:p>
            <a:pPr marL="457200" lvl="1" indent="0">
              <a:buNone/>
            </a:pPr>
            <a:r>
              <a:rPr lang="en-GB" b="0" i="0" dirty="0" err="1">
                <a:solidFill>
                  <a:srgbClr val="000000"/>
                </a:solidFill>
                <a:effectLst/>
                <a:latin typeface="Droid Serif"/>
              </a:rPr>
              <a:t>kubectl</a:t>
            </a:r>
            <a:r>
              <a:rPr lang="en-GB" b="0" i="0" dirty="0">
                <a:solidFill>
                  <a:srgbClr val="000000"/>
                </a:solidFill>
                <a:effectLst/>
                <a:latin typeface="Droid Serif"/>
              </a:rPr>
              <a:t> describe endpoints </a:t>
            </a:r>
            <a:r>
              <a:rPr lang="en-GB" b="0" i="0" dirty="0" err="1">
                <a:solidFill>
                  <a:srgbClr val="000000"/>
                </a:solidFill>
                <a:effectLst/>
                <a:latin typeface="Droid Serif"/>
              </a:rPr>
              <a:t>httpenv</a:t>
            </a:r>
            <a:endParaRPr lang="en-GB" b="0" i="0" dirty="0">
              <a:solidFill>
                <a:srgbClr val="000000"/>
              </a:solidFill>
              <a:effectLst/>
              <a:latin typeface="Droid Serif"/>
            </a:endParaRPr>
          </a:p>
          <a:p>
            <a:pPr marL="457200" lvl="1" indent="0">
              <a:buNone/>
            </a:pPr>
            <a:r>
              <a:rPr lang="en-GB" b="0" i="0" dirty="0" err="1">
                <a:solidFill>
                  <a:srgbClr val="000000"/>
                </a:solidFill>
                <a:effectLst/>
                <a:latin typeface="Droid Serif"/>
              </a:rPr>
              <a:t>kubectl</a:t>
            </a:r>
            <a:r>
              <a:rPr lang="en-GB" b="0" i="0" dirty="0">
                <a:solidFill>
                  <a:srgbClr val="000000"/>
                </a:solidFill>
                <a:effectLst/>
                <a:latin typeface="Droid Serif"/>
              </a:rPr>
              <a:t> get endpoints </a:t>
            </a:r>
            <a:r>
              <a:rPr lang="en-GB" b="0" i="0" dirty="0" err="1">
                <a:solidFill>
                  <a:srgbClr val="000000"/>
                </a:solidFill>
                <a:effectLst/>
                <a:latin typeface="Droid Serif"/>
              </a:rPr>
              <a:t>httpenv</a:t>
            </a:r>
            <a:r>
              <a:rPr lang="en-GB" b="0" i="0" dirty="0">
                <a:solidFill>
                  <a:srgbClr val="000000"/>
                </a:solidFill>
                <a:effectLst/>
                <a:latin typeface="Droid Serif"/>
              </a:rPr>
              <a:t> -o </a:t>
            </a:r>
            <a:r>
              <a:rPr lang="en-GB" b="0" i="0" dirty="0" err="1">
                <a:solidFill>
                  <a:srgbClr val="000000"/>
                </a:solidFill>
                <a:effectLst/>
                <a:latin typeface="Droid Serif"/>
              </a:rPr>
              <a:t>yaml</a:t>
            </a:r>
            <a:endParaRPr lang="en-GB" b="0" i="0" dirty="0">
              <a:solidFill>
                <a:srgbClr val="000000"/>
              </a:solidFill>
              <a:effectLst/>
              <a:latin typeface="Droid Serif"/>
            </a:endParaRPr>
          </a:p>
          <a:p>
            <a:pPr algn="l">
              <a:buFont typeface="Arial" panose="020B0604020202020204" pitchFamily="34" charset="0"/>
              <a:buChar char="•"/>
            </a:pPr>
            <a:r>
              <a:rPr lang="en-GB" b="0" i="0" dirty="0">
                <a:solidFill>
                  <a:srgbClr val="000000"/>
                </a:solidFill>
                <a:effectLst/>
                <a:latin typeface="Droid Serif"/>
              </a:rPr>
              <a:t>These commands will show us a list of IP addresses</a:t>
            </a:r>
          </a:p>
          <a:p>
            <a:pPr algn="l">
              <a:buFont typeface="Arial" panose="020B0604020202020204" pitchFamily="34" charset="0"/>
              <a:buChar char="•"/>
            </a:pPr>
            <a:r>
              <a:rPr lang="en-GB" b="0" i="0" dirty="0">
                <a:solidFill>
                  <a:srgbClr val="000000"/>
                </a:solidFill>
                <a:effectLst/>
                <a:latin typeface="Droid Serif"/>
              </a:rPr>
              <a:t>These IP addresses should match the addresses of the corresponding pods:</a:t>
            </a:r>
          </a:p>
          <a:p>
            <a:pPr marL="457200" lvl="1" indent="0">
              <a:buNone/>
            </a:pPr>
            <a:r>
              <a:rPr lang="en-GB" b="0" i="0" dirty="0" err="1">
                <a:solidFill>
                  <a:srgbClr val="000000"/>
                </a:solidFill>
                <a:effectLst/>
                <a:latin typeface="Droid Serif"/>
              </a:rPr>
              <a:t>kubectl</a:t>
            </a:r>
            <a:r>
              <a:rPr lang="en-GB" b="0" i="0" dirty="0">
                <a:solidFill>
                  <a:srgbClr val="000000"/>
                </a:solidFill>
                <a:effectLst/>
                <a:latin typeface="Droid Serif"/>
              </a:rPr>
              <a:t> get pods -l app=</a:t>
            </a:r>
            <a:r>
              <a:rPr lang="en-GB" b="0" i="0" dirty="0" err="1">
                <a:solidFill>
                  <a:srgbClr val="000000"/>
                </a:solidFill>
                <a:effectLst/>
                <a:latin typeface="Droid Serif"/>
              </a:rPr>
              <a:t>httpenv</a:t>
            </a:r>
            <a:r>
              <a:rPr lang="en-GB" b="0" i="0" dirty="0">
                <a:solidFill>
                  <a:srgbClr val="000000"/>
                </a:solidFill>
                <a:effectLst/>
                <a:latin typeface="Droid Serif"/>
              </a:rPr>
              <a:t> -o wide</a:t>
            </a:r>
          </a:p>
          <a:p>
            <a:endParaRPr lang="en-US" dirty="0"/>
          </a:p>
        </p:txBody>
      </p:sp>
    </p:spTree>
    <p:extLst>
      <p:ext uri="{BB962C8B-B14F-4D97-AF65-F5344CB8AC3E}">
        <p14:creationId xmlns:p14="http://schemas.microsoft.com/office/powerpoint/2010/main" val="3201158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40540-4CD6-5E65-5721-8991D22BD9B5}"/>
              </a:ext>
            </a:extLst>
          </p:cNvPr>
          <p:cNvSpPr>
            <a:spLocks noGrp="1"/>
          </p:cNvSpPr>
          <p:nvPr>
            <p:ph type="title"/>
          </p:nvPr>
        </p:nvSpPr>
        <p:spPr/>
        <p:txBody>
          <a:bodyPr/>
          <a:lstStyle/>
          <a:p>
            <a:r>
              <a:rPr lang="en-GB" b="1" i="0" dirty="0">
                <a:solidFill>
                  <a:srgbClr val="000000"/>
                </a:solidFill>
                <a:effectLst/>
                <a:latin typeface="Droid Serif"/>
              </a:rPr>
              <a:t>The DNS zone</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7B1EFB65-4B39-1EBC-2238-1CFD19BB60C4}"/>
              </a:ext>
            </a:extLst>
          </p:cNvPr>
          <p:cNvSpPr>
            <a:spLocks noGrp="1"/>
          </p:cNvSpPr>
          <p:nvPr>
            <p:ph idx="1"/>
          </p:nvPr>
        </p:nvSpPr>
        <p:spPr>
          <a:xfrm>
            <a:off x="286247" y="1825625"/>
            <a:ext cx="11696369" cy="4351338"/>
          </a:xfrm>
        </p:spPr>
        <p:txBody>
          <a:bodyPr/>
          <a:lstStyle/>
          <a:p>
            <a:pPr algn="l">
              <a:buFont typeface="Arial" panose="020B0604020202020204" pitchFamily="34" charset="0"/>
              <a:buChar char="•"/>
            </a:pPr>
            <a:r>
              <a:rPr lang="en-GB" b="0" i="0" dirty="0">
                <a:solidFill>
                  <a:srgbClr val="000000"/>
                </a:solidFill>
                <a:effectLst/>
                <a:latin typeface="Droid Serif"/>
              </a:rPr>
              <a:t>In the </a:t>
            </a:r>
            <a:r>
              <a:rPr lang="en-GB" b="0" i="0" dirty="0" err="1">
                <a:solidFill>
                  <a:srgbClr val="000000"/>
                </a:solidFill>
                <a:effectLst/>
                <a:latin typeface="Droid Serif"/>
              </a:rPr>
              <a:t>kube</a:t>
            </a:r>
            <a:r>
              <a:rPr lang="en-GB" b="0" i="0" dirty="0">
                <a:solidFill>
                  <a:srgbClr val="000000"/>
                </a:solidFill>
                <a:effectLst/>
                <a:latin typeface="Droid Serif"/>
              </a:rPr>
              <a:t>-system namespace, there should be a service named </a:t>
            </a:r>
            <a:r>
              <a:rPr lang="en-GB" b="0" i="0" dirty="0" err="1">
                <a:solidFill>
                  <a:srgbClr val="000000"/>
                </a:solidFill>
                <a:effectLst/>
                <a:latin typeface="Droid Serif"/>
              </a:rPr>
              <a:t>kube-dns</a:t>
            </a:r>
            <a:endParaRPr lang="en-GB" b="0" i="0" dirty="0">
              <a:solidFill>
                <a:srgbClr val="000000"/>
              </a:solidFill>
              <a:effectLst/>
              <a:latin typeface="Droid Serif"/>
            </a:endParaRPr>
          </a:p>
          <a:p>
            <a:pPr algn="l">
              <a:buFont typeface="Arial" panose="020B0604020202020204" pitchFamily="34" charset="0"/>
              <a:buChar char="•"/>
            </a:pPr>
            <a:r>
              <a:rPr lang="en-GB" b="0" i="0" dirty="0">
                <a:solidFill>
                  <a:srgbClr val="000000"/>
                </a:solidFill>
                <a:effectLst/>
                <a:latin typeface="Droid Serif"/>
              </a:rPr>
              <a:t>This is the internal DNS server that can resolve service names</a:t>
            </a:r>
          </a:p>
          <a:p>
            <a:pPr algn="l">
              <a:buFont typeface="Arial" panose="020B0604020202020204" pitchFamily="34" charset="0"/>
              <a:buChar char="•"/>
            </a:pPr>
            <a:r>
              <a:rPr lang="en-GB" b="0" i="0" dirty="0">
                <a:solidFill>
                  <a:srgbClr val="000000"/>
                </a:solidFill>
                <a:effectLst/>
                <a:latin typeface="Droid Serif"/>
              </a:rPr>
              <a:t>The default domain name for the service we created is </a:t>
            </a:r>
            <a:r>
              <a:rPr lang="en-GB" b="0" i="0" dirty="0" err="1">
                <a:solidFill>
                  <a:srgbClr val="000000"/>
                </a:solidFill>
                <a:effectLst/>
                <a:latin typeface="Droid Serif"/>
              </a:rPr>
              <a:t>default.svc.cluster.local</a:t>
            </a:r>
            <a:endParaRPr lang="en-GB" b="0" i="0" dirty="0">
              <a:solidFill>
                <a:srgbClr val="000000"/>
              </a:solidFill>
              <a:effectLst/>
              <a:latin typeface="Droid Serif"/>
            </a:endParaRPr>
          </a:p>
          <a:p>
            <a:pPr algn="l">
              <a:buFont typeface="Arial" panose="020B0604020202020204" pitchFamily="34" charset="0"/>
              <a:buChar char="•"/>
            </a:pPr>
            <a:endParaRPr lang="en-GB" dirty="0">
              <a:solidFill>
                <a:srgbClr val="000000"/>
              </a:solidFill>
              <a:latin typeface="Droid Serif"/>
            </a:endParaRPr>
          </a:p>
          <a:p>
            <a:pPr algn="l">
              <a:buFont typeface="Arial" panose="020B0604020202020204" pitchFamily="34" charset="0"/>
              <a:buChar char="•"/>
            </a:pPr>
            <a:r>
              <a:rPr lang="en-GB" b="0" i="0" dirty="0">
                <a:solidFill>
                  <a:srgbClr val="000000"/>
                </a:solidFill>
                <a:effectLst/>
                <a:latin typeface="Droid Serif"/>
              </a:rPr>
              <a:t>Get the IP address of the internal DNS server:</a:t>
            </a:r>
          </a:p>
          <a:p>
            <a:pPr marL="457200" lvl="1" indent="0">
              <a:buNone/>
            </a:pPr>
            <a:r>
              <a:rPr lang="en-GB" b="0" i="0" dirty="0">
                <a:solidFill>
                  <a:srgbClr val="000000"/>
                </a:solidFill>
                <a:effectLst/>
                <a:latin typeface="Droid Serif"/>
              </a:rPr>
              <a:t>IP=$(</a:t>
            </a:r>
            <a:r>
              <a:rPr lang="en-GB" b="0" i="0" dirty="0" err="1">
                <a:solidFill>
                  <a:srgbClr val="000000"/>
                </a:solidFill>
                <a:effectLst/>
                <a:latin typeface="Droid Serif"/>
              </a:rPr>
              <a:t>kubectl</a:t>
            </a:r>
            <a:r>
              <a:rPr lang="en-GB" b="0" i="0" dirty="0">
                <a:solidFill>
                  <a:srgbClr val="000000"/>
                </a:solidFill>
                <a:effectLst/>
                <a:latin typeface="Droid Serif"/>
              </a:rPr>
              <a:t> -n </a:t>
            </a:r>
            <a:r>
              <a:rPr lang="en-GB" b="0" i="0" dirty="0" err="1">
                <a:solidFill>
                  <a:srgbClr val="000000"/>
                </a:solidFill>
                <a:effectLst/>
                <a:latin typeface="Droid Serif"/>
              </a:rPr>
              <a:t>kube</a:t>
            </a:r>
            <a:r>
              <a:rPr lang="en-GB" b="0" i="0" dirty="0">
                <a:solidFill>
                  <a:srgbClr val="000000"/>
                </a:solidFill>
                <a:effectLst/>
                <a:latin typeface="Droid Serif"/>
              </a:rPr>
              <a:t>-system get svc </a:t>
            </a:r>
            <a:r>
              <a:rPr lang="en-GB" b="0" i="0" dirty="0" err="1">
                <a:solidFill>
                  <a:srgbClr val="000000"/>
                </a:solidFill>
                <a:effectLst/>
                <a:latin typeface="Droid Serif"/>
              </a:rPr>
              <a:t>kube-dns</a:t>
            </a:r>
            <a:r>
              <a:rPr lang="en-GB" b="0" i="0" dirty="0">
                <a:solidFill>
                  <a:srgbClr val="000000"/>
                </a:solidFill>
                <a:effectLst/>
                <a:latin typeface="Droid Serif"/>
              </a:rPr>
              <a:t> -o </a:t>
            </a:r>
            <a:r>
              <a:rPr lang="en-GB" b="0" i="0" dirty="0" err="1">
                <a:solidFill>
                  <a:srgbClr val="000000"/>
                </a:solidFill>
                <a:effectLst/>
                <a:latin typeface="Droid Serif"/>
              </a:rPr>
              <a:t>jsonpath</a:t>
            </a:r>
            <a:r>
              <a:rPr lang="en-GB" b="0" i="0" dirty="0">
                <a:solidFill>
                  <a:srgbClr val="000000"/>
                </a:solidFill>
                <a:effectLst/>
                <a:latin typeface="Droid Serif"/>
              </a:rPr>
              <a:t>={.</a:t>
            </a:r>
            <a:r>
              <a:rPr lang="en-GB" b="0" i="0" dirty="0" err="1">
                <a:solidFill>
                  <a:srgbClr val="000000"/>
                </a:solidFill>
                <a:effectLst/>
                <a:latin typeface="Droid Serif"/>
              </a:rPr>
              <a:t>spec.clusterIP</a:t>
            </a:r>
            <a:r>
              <a:rPr lang="en-GB" b="0" i="0" dirty="0">
                <a:solidFill>
                  <a:srgbClr val="000000"/>
                </a:solidFill>
                <a:effectLst/>
                <a:latin typeface="Droid Serif"/>
              </a:rPr>
              <a:t>})</a:t>
            </a:r>
          </a:p>
          <a:p>
            <a:pPr marL="457200" lvl="1" indent="0">
              <a:buNone/>
            </a:pPr>
            <a:endParaRPr lang="en-GB" b="0" i="0" dirty="0">
              <a:solidFill>
                <a:srgbClr val="000000"/>
              </a:solidFill>
              <a:effectLst/>
              <a:latin typeface="Droid Serif"/>
            </a:endParaRPr>
          </a:p>
          <a:p>
            <a:pPr algn="l">
              <a:buFont typeface="Arial" panose="020B0604020202020204" pitchFamily="34" charset="0"/>
              <a:buChar char="•"/>
            </a:pPr>
            <a:r>
              <a:rPr lang="en-GB" b="0" i="0" dirty="0">
                <a:solidFill>
                  <a:srgbClr val="000000"/>
                </a:solidFill>
                <a:effectLst/>
                <a:latin typeface="Droid Serif"/>
              </a:rPr>
              <a:t>Resolve the cluster IP for the </a:t>
            </a:r>
            <a:r>
              <a:rPr lang="en-GB" b="0" i="0" dirty="0" err="1">
                <a:solidFill>
                  <a:srgbClr val="000000"/>
                </a:solidFill>
                <a:effectLst/>
                <a:latin typeface="Droid Serif"/>
              </a:rPr>
              <a:t>httpenv</a:t>
            </a:r>
            <a:r>
              <a:rPr lang="en-GB" b="0" i="0" dirty="0">
                <a:solidFill>
                  <a:srgbClr val="000000"/>
                </a:solidFill>
                <a:effectLst/>
                <a:latin typeface="Droid Serif"/>
              </a:rPr>
              <a:t> service:</a:t>
            </a:r>
          </a:p>
          <a:p>
            <a:pPr marL="457200" lvl="1" indent="0">
              <a:buNone/>
            </a:pPr>
            <a:r>
              <a:rPr lang="en-GB" b="0" i="0" dirty="0">
                <a:solidFill>
                  <a:srgbClr val="000000"/>
                </a:solidFill>
                <a:effectLst/>
                <a:latin typeface="Droid Serif"/>
              </a:rPr>
              <a:t>host </a:t>
            </a:r>
            <a:r>
              <a:rPr lang="en-GB" b="0" i="0" dirty="0" err="1">
                <a:solidFill>
                  <a:srgbClr val="000000"/>
                </a:solidFill>
                <a:effectLst/>
                <a:latin typeface="Droid Serif"/>
              </a:rPr>
              <a:t>httpenv.default.svc.cluster.local</a:t>
            </a:r>
            <a:r>
              <a:rPr lang="en-GB" b="0" i="0" dirty="0">
                <a:solidFill>
                  <a:srgbClr val="000000"/>
                </a:solidFill>
                <a:effectLst/>
                <a:latin typeface="Droid Serif"/>
              </a:rPr>
              <a:t> </a:t>
            </a:r>
            <a:r>
              <a:rPr lang="en-GB" b="0" i="0" dirty="0">
                <a:solidFill>
                  <a:srgbClr val="BC6060"/>
                </a:solidFill>
                <a:effectLst/>
                <a:latin typeface="Droid Serif"/>
              </a:rPr>
              <a:t>$IP</a:t>
            </a:r>
            <a:endParaRPr lang="en-GB" b="0" i="0" dirty="0">
              <a:solidFill>
                <a:srgbClr val="000000"/>
              </a:solidFill>
              <a:effectLst/>
              <a:latin typeface="Droid Serif"/>
            </a:endParaRPr>
          </a:p>
          <a:p>
            <a:pPr algn="l">
              <a:buFont typeface="Arial" panose="020B0604020202020204" pitchFamily="34" charset="0"/>
              <a:buChar char="•"/>
            </a:pPr>
            <a:endParaRPr lang="en-GB" b="0" i="0" dirty="0">
              <a:solidFill>
                <a:srgbClr val="000000"/>
              </a:solidFill>
              <a:effectLst/>
              <a:latin typeface="Droid Serif"/>
            </a:endParaRPr>
          </a:p>
          <a:p>
            <a:endParaRPr lang="en-US" dirty="0"/>
          </a:p>
        </p:txBody>
      </p:sp>
    </p:spTree>
    <p:extLst>
      <p:ext uri="{BB962C8B-B14F-4D97-AF65-F5344CB8AC3E}">
        <p14:creationId xmlns:p14="http://schemas.microsoft.com/office/powerpoint/2010/main" val="40320239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3101D-F2EE-7361-D18F-2A7D88721020}"/>
              </a:ext>
            </a:extLst>
          </p:cNvPr>
          <p:cNvSpPr>
            <a:spLocks noGrp="1"/>
          </p:cNvSpPr>
          <p:nvPr>
            <p:ph type="title"/>
          </p:nvPr>
        </p:nvSpPr>
        <p:spPr/>
        <p:txBody>
          <a:bodyPr/>
          <a:lstStyle/>
          <a:p>
            <a:r>
              <a:rPr lang="en-GB" b="1" i="0" dirty="0">
                <a:solidFill>
                  <a:srgbClr val="000000"/>
                </a:solidFill>
                <a:effectLst/>
                <a:latin typeface="Droid Serif"/>
              </a:rPr>
              <a:t>Ingress</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BCC59D37-4702-6D04-A17B-C74B3B0F1D91}"/>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Ingresses are another type (kind) of resource</a:t>
            </a:r>
          </a:p>
          <a:p>
            <a:pPr algn="l">
              <a:buFont typeface="Arial" panose="020B0604020202020204" pitchFamily="34" charset="0"/>
              <a:buChar char="•"/>
            </a:pPr>
            <a:r>
              <a:rPr lang="en-GB" b="0" i="0" dirty="0">
                <a:solidFill>
                  <a:srgbClr val="000000"/>
                </a:solidFill>
                <a:effectLst/>
                <a:latin typeface="Droid Serif"/>
              </a:rPr>
              <a:t>They are specifically for HTTP services</a:t>
            </a:r>
          </a:p>
          <a:p>
            <a:pPr algn="l">
              <a:buFont typeface="Arial" panose="020B0604020202020204" pitchFamily="34" charset="0"/>
              <a:buChar char="•"/>
            </a:pPr>
            <a:r>
              <a:rPr lang="en-GB" b="0" i="0" dirty="0">
                <a:solidFill>
                  <a:srgbClr val="000000"/>
                </a:solidFill>
                <a:effectLst/>
                <a:latin typeface="Droid Serif"/>
              </a:rPr>
              <a:t>(not TCP or UDP)</a:t>
            </a:r>
          </a:p>
          <a:p>
            <a:pPr algn="l">
              <a:buFont typeface="Arial" panose="020B0604020202020204" pitchFamily="34" charset="0"/>
              <a:buChar char="•"/>
            </a:pPr>
            <a:r>
              <a:rPr lang="en-GB" b="0" i="0" dirty="0">
                <a:solidFill>
                  <a:srgbClr val="000000"/>
                </a:solidFill>
                <a:effectLst/>
                <a:latin typeface="Droid Serif"/>
              </a:rPr>
              <a:t>They can also handle TLS certificates, URL rewriting ...</a:t>
            </a:r>
          </a:p>
          <a:p>
            <a:pPr algn="l">
              <a:buFont typeface="Arial" panose="020B0604020202020204" pitchFamily="34" charset="0"/>
              <a:buChar char="•"/>
            </a:pPr>
            <a:r>
              <a:rPr lang="en-GB" b="0" i="0" dirty="0">
                <a:solidFill>
                  <a:srgbClr val="000000"/>
                </a:solidFill>
                <a:effectLst/>
                <a:latin typeface="Droid Serif"/>
              </a:rPr>
              <a:t>They require an </a:t>
            </a:r>
            <a:r>
              <a:rPr lang="en-GB" b="0" i="1" dirty="0">
                <a:solidFill>
                  <a:srgbClr val="000000"/>
                </a:solidFill>
                <a:effectLst/>
                <a:latin typeface="Droid Serif"/>
              </a:rPr>
              <a:t>Ingress Controller</a:t>
            </a:r>
            <a:r>
              <a:rPr lang="en-GB" b="0" i="0" dirty="0">
                <a:solidFill>
                  <a:srgbClr val="000000"/>
                </a:solidFill>
                <a:effectLst/>
                <a:latin typeface="Droid Serif"/>
              </a:rPr>
              <a:t> to function</a:t>
            </a:r>
          </a:p>
          <a:p>
            <a:endParaRPr lang="en-US" dirty="0"/>
          </a:p>
        </p:txBody>
      </p:sp>
    </p:spTree>
    <p:extLst>
      <p:ext uri="{BB962C8B-B14F-4D97-AF65-F5344CB8AC3E}">
        <p14:creationId xmlns:p14="http://schemas.microsoft.com/office/powerpoint/2010/main" val="241691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A2525-72AF-82EF-1DD5-A35ACF856847}"/>
              </a:ext>
            </a:extLst>
          </p:cNvPr>
          <p:cNvSpPr>
            <a:spLocks noGrp="1"/>
          </p:cNvSpPr>
          <p:nvPr>
            <p:ph type="title"/>
          </p:nvPr>
        </p:nvSpPr>
        <p:spPr/>
        <p:txBody>
          <a:bodyPr/>
          <a:lstStyle/>
          <a:p>
            <a:r>
              <a:rPr lang="en-GB" b="1" i="0" dirty="0">
                <a:solidFill>
                  <a:srgbClr val="000000"/>
                </a:solidFill>
                <a:effectLst/>
                <a:latin typeface="Droid Serif"/>
              </a:rPr>
              <a:t>Volumes</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AC3415E5-B089-1314-5B38-2EB2F5455D75}"/>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Volumes are special directories that are mounted in containers</a:t>
            </a:r>
          </a:p>
          <a:p>
            <a:pPr algn="l">
              <a:buFont typeface="Arial" panose="020B0604020202020204" pitchFamily="34" charset="0"/>
              <a:buChar char="•"/>
            </a:pPr>
            <a:r>
              <a:rPr lang="en-GB" b="0" i="0" dirty="0">
                <a:solidFill>
                  <a:srgbClr val="000000"/>
                </a:solidFill>
                <a:effectLst/>
                <a:latin typeface="Droid Serif"/>
              </a:rPr>
              <a:t>Volumes can have many different purposes:</a:t>
            </a:r>
          </a:p>
          <a:p>
            <a:pPr marL="742950" lvl="1" indent="-285750" algn="l">
              <a:buFont typeface="Arial" panose="020B0604020202020204" pitchFamily="34" charset="0"/>
              <a:buChar char="•"/>
            </a:pPr>
            <a:r>
              <a:rPr lang="en-GB" b="0" i="0" dirty="0">
                <a:solidFill>
                  <a:srgbClr val="000000"/>
                </a:solidFill>
                <a:effectLst/>
                <a:latin typeface="Droid Serif"/>
              </a:rPr>
              <a:t>share files and directories between containers running on the same machine</a:t>
            </a:r>
          </a:p>
          <a:p>
            <a:pPr marL="742950" lvl="1" indent="-285750" algn="l">
              <a:buFont typeface="Arial" panose="020B0604020202020204" pitchFamily="34" charset="0"/>
              <a:buChar char="•"/>
            </a:pPr>
            <a:r>
              <a:rPr lang="en-GB" b="0" i="0" dirty="0">
                <a:solidFill>
                  <a:srgbClr val="000000"/>
                </a:solidFill>
                <a:effectLst/>
                <a:latin typeface="Droid Serif"/>
              </a:rPr>
              <a:t>share files and directories between containers and their host</a:t>
            </a:r>
          </a:p>
          <a:p>
            <a:pPr marL="742950" lvl="1" indent="-285750" algn="l">
              <a:buFont typeface="Arial" panose="020B0604020202020204" pitchFamily="34" charset="0"/>
              <a:buChar char="•"/>
            </a:pPr>
            <a:r>
              <a:rPr lang="en-GB" b="0" i="0" dirty="0">
                <a:solidFill>
                  <a:srgbClr val="000000"/>
                </a:solidFill>
                <a:effectLst/>
                <a:latin typeface="Droid Serif"/>
              </a:rPr>
              <a:t>centralize configuration information in Kubernetes and expose it to containers</a:t>
            </a:r>
          </a:p>
          <a:p>
            <a:pPr marL="742950" lvl="1" indent="-285750" algn="l">
              <a:buFont typeface="Arial" panose="020B0604020202020204" pitchFamily="34" charset="0"/>
              <a:buChar char="•"/>
            </a:pPr>
            <a:r>
              <a:rPr lang="en-GB" b="0" i="0" dirty="0">
                <a:solidFill>
                  <a:srgbClr val="000000"/>
                </a:solidFill>
                <a:effectLst/>
                <a:latin typeface="Droid Serif"/>
              </a:rPr>
              <a:t>manage credentials and secrets and expose them securely to containers</a:t>
            </a:r>
          </a:p>
          <a:p>
            <a:pPr marL="742950" lvl="1" indent="-285750" algn="l">
              <a:buFont typeface="Arial" panose="020B0604020202020204" pitchFamily="34" charset="0"/>
              <a:buChar char="•"/>
            </a:pPr>
            <a:r>
              <a:rPr lang="en-GB" b="0" i="0" dirty="0">
                <a:solidFill>
                  <a:srgbClr val="000000"/>
                </a:solidFill>
                <a:effectLst/>
                <a:latin typeface="Droid Serif"/>
              </a:rPr>
              <a:t>store persistent data for stateful services</a:t>
            </a:r>
          </a:p>
          <a:p>
            <a:pPr marL="742950" lvl="1" indent="-285750" algn="l">
              <a:buFont typeface="Arial" panose="020B0604020202020204" pitchFamily="34" charset="0"/>
              <a:buChar char="•"/>
            </a:pPr>
            <a:r>
              <a:rPr lang="en-GB" b="0" i="0" dirty="0">
                <a:solidFill>
                  <a:srgbClr val="000000"/>
                </a:solidFill>
                <a:effectLst/>
                <a:latin typeface="Droid Serif"/>
              </a:rPr>
              <a:t>access storage systems (like </a:t>
            </a:r>
            <a:r>
              <a:rPr lang="en-GB" b="0" i="0" dirty="0" err="1">
                <a:solidFill>
                  <a:srgbClr val="000000"/>
                </a:solidFill>
                <a:effectLst/>
                <a:latin typeface="Droid Serif"/>
              </a:rPr>
              <a:t>Ceph</a:t>
            </a:r>
            <a:r>
              <a:rPr lang="en-GB" b="0" i="0" dirty="0">
                <a:solidFill>
                  <a:srgbClr val="000000"/>
                </a:solidFill>
                <a:effectLst/>
                <a:latin typeface="Droid Serif"/>
              </a:rPr>
              <a:t>, EBS, NFS, </a:t>
            </a:r>
            <a:r>
              <a:rPr lang="en-GB" b="0" i="0" dirty="0" err="1">
                <a:solidFill>
                  <a:srgbClr val="000000"/>
                </a:solidFill>
                <a:effectLst/>
                <a:latin typeface="Droid Serif"/>
              </a:rPr>
              <a:t>Portworx</a:t>
            </a:r>
            <a:r>
              <a:rPr lang="en-GB" b="0" i="0" dirty="0">
                <a:solidFill>
                  <a:srgbClr val="000000"/>
                </a:solidFill>
                <a:effectLst/>
                <a:latin typeface="Droid Serif"/>
              </a:rPr>
              <a:t>, and many others)</a:t>
            </a:r>
          </a:p>
          <a:p>
            <a:endParaRPr lang="en-US" dirty="0"/>
          </a:p>
        </p:txBody>
      </p:sp>
    </p:spTree>
    <p:extLst>
      <p:ext uri="{BB962C8B-B14F-4D97-AF65-F5344CB8AC3E}">
        <p14:creationId xmlns:p14="http://schemas.microsoft.com/office/powerpoint/2010/main" val="4844574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1C576-925B-1F44-992A-5F9DCF9D46AE}"/>
              </a:ext>
            </a:extLst>
          </p:cNvPr>
          <p:cNvSpPr>
            <a:spLocks noGrp="1"/>
          </p:cNvSpPr>
          <p:nvPr>
            <p:ph type="title"/>
          </p:nvPr>
        </p:nvSpPr>
        <p:spPr/>
        <p:txBody>
          <a:bodyPr/>
          <a:lstStyle/>
          <a:p>
            <a:r>
              <a:rPr lang="en-GB" b="1" i="0" dirty="0">
                <a:solidFill>
                  <a:srgbClr val="000000"/>
                </a:solidFill>
                <a:effectLst/>
                <a:latin typeface="Droid Serif"/>
              </a:rPr>
              <a:t>Volumes ≠ Persistent Volumes</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A5795D34-2EA5-3D3A-3686-19883D04C77D}"/>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Volumes and Persistent Volumes are related, but very different!</a:t>
            </a:r>
          </a:p>
          <a:p>
            <a:pPr algn="l">
              <a:buFont typeface="Arial" panose="020B0604020202020204" pitchFamily="34" charset="0"/>
              <a:buChar char="•"/>
            </a:pPr>
            <a:r>
              <a:rPr lang="en-GB" b="0" i="1" dirty="0">
                <a:solidFill>
                  <a:srgbClr val="000000"/>
                </a:solidFill>
                <a:effectLst/>
                <a:latin typeface="Droid Serif"/>
              </a:rPr>
              <a:t>Volumes</a:t>
            </a:r>
            <a:r>
              <a:rPr lang="en-GB" b="0" i="0" dirty="0">
                <a:solidFill>
                  <a:srgbClr val="000000"/>
                </a:solidFill>
                <a:effectLst/>
                <a:latin typeface="Droid Serif"/>
              </a:rPr>
              <a:t>:</a:t>
            </a:r>
          </a:p>
          <a:p>
            <a:pPr marL="742950" lvl="1" indent="-285750" algn="l">
              <a:buFont typeface="Arial" panose="020B0604020202020204" pitchFamily="34" charset="0"/>
              <a:buChar char="•"/>
            </a:pPr>
            <a:r>
              <a:rPr lang="en-GB" b="0" i="0" dirty="0">
                <a:solidFill>
                  <a:srgbClr val="000000"/>
                </a:solidFill>
                <a:effectLst/>
                <a:latin typeface="Droid Serif"/>
              </a:rPr>
              <a:t>appear in Pod specifications (we'll see that in a few slides)</a:t>
            </a:r>
          </a:p>
          <a:p>
            <a:pPr marL="742950" lvl="1" indent="-285750" algn="l">
              <a:buFont typeface="Arial" panose="020B0604020202020204" pitchFamily="34" charset="0"/>
              <a:buChar char="•"/>
            </a:pPr>
            <a:r>
              <a:rPr lang="en-GB" b="0" i="0" dirty="0">
                <a:solidFill>
                  <a:srgbClr val="000000"/>
                </a:solidFill>
                <a:effectLst/>
                <a:latin typeface="Droid Serif"/>
              </a:rPr>
              <a:t>do not exist as API resources (</a:t>
            </a:r>
            <a:r>
              <a:rPr lang="en-GB" b="1" i="0" dirty="0">
                <a:solidFill>
                  <a:srgbClr val="000000"/>
                </a:solidFill>
                <a:effectLst/>
                <a:latin typeface="Droid Serif"/>
              </a:rPr>
              <a:t>cannot</a:t>
            </a:r>
            <a:r>
              <a:rPr lang="en-GB" b="0" i="0" dirty="0">
                <a:solidFill>
                  <a:srgbClr val="000000"/>
                </a:solidFill>
                <a:effectLst/>
                <a:latin typeface="Droid Serif"/>
              </a:rPr>
              <a:t> do </a:t>
            </a:r>
            <a:r>
              <a:rPr lang="en-GB" b="0" i="0" dirty="0" err="1">
                <a:solidFill>
                  <a:srgbClr val="000000"/>
                </a:solidFill>
                <a:effectLst/>
                <a:latin typeface="Droid Serif"/>
              </a:rPr>
              <a:t>kubectl</a:t>
            </a:r>
            <a:r>
              <a:rPr lang="en-GB" b="0" i="0" dirty="0">
                <a:solidFill>
                  <a:srgbClr val="000000"/>
                </a:solidFill>
                <a:effectLst/>
                <a:latin typeface="Droid Serif"/>
              </a:rPr>
              <a:t> get volumes)</a:t>
            </a:r>
          </a:p>
          <a:p>
            <a:pPr algn="l">
              <a:buFont typeface="Arial" panose="020B0604020202020204" pitchFamily="34" charset="0"/>
              <a:buChar char="•"/>
            </a:pPr>
            <a:r>
              <a:rPr lang="en-GB" b="0" i="1" dirty="0">
                <a:solidFill>
                  <a:srgbClr val="000000"/>
                </a:solidFill>
                <a:effectLst/>
                <a:latin typeface="Droid Serif"/>
              </a:rPr>
              <a:t>Persistent Volumes</a:t>
            </a:r>
            <a:r>
              <a:rPr lang="en-GB" b="0" i="0" dirty="0">
                <a:solidFill>
                  <a:srgbClr val="000000"/>
                </a:solidFill>
                <a:effectLst/>
                <a:latin typeface="Droid Serif"/>
              </a:rPr>
              <a:t>:</a:t>
            </a:r>
          </a:p>
          <a:p>
            <a:pPr marL="742950" lvl="1" indent="-285750" algn="l">
              <a:buFont typeface="Arial" panose="020B0604020202020204" pitchFamily="34" charset="0"/>
              <a:buChar char="•"/>
            </a:pPr>
            <a:r>
              <a:rPr lang="en-GB" b="0" i="0" dirty="0">
                <a:solidFill>
                  <a:srgbClr val="000000"/>
                </a:solidFill>
                <a:effectLst/>
                <a:latin typeface="Droid Serif"/>
              </a:rPr>
              <a:t>are API resources (</a:t>
            </a:r>
            <a:r>
              <a:rPr lang="en-GB" b="1" i="0" dirty="0">
                <a:solidFill>
                  <a:srgbClr val="000000"/>
                </a:solidFill>
                <a:effectLst/>
                <a:latin typeface="Droid Serif"/>
              </a:rPr>
              <a:t>can</a:t>
            </a:r>
            <a:r>
              <a:rPr lang="en-GB" b="0" i="0" dirty="0">
                <a:solidFill>
                  <a:srgbClr val="000000"/>
                </a:solidFill>
                <a:effectLst/>
                <a:latin typeface="Droid Serif"/>
              </a:rPr>
              <a:t> do </a:t>
            </a:r>
            <a:r>
              <a:rPr lang="en-GB" b="0" i="0" dirty="0" err="1">
                <a:solidFill>
                  <a:srgbClr val="000000"/>
                </a:solidFill>
                <a:effectLst/>
                <a:latin typeface="Droid Serif"/>
              </a:rPr>
              <a:t>kubectl</a:t>
            </a:r>
            <a:r>
              <a:rPr lang="en-GB" b="0" i="0" dirty="0">
                <a:solidFill>
                  <a:srgbClr val="000000"/>
                </a:solidFill>
                <a:effectLst/>
                <a:latin typeface="Droid Serif"/>
              </a:rPr>
              <a:t> get </a:t>
            </a:r>
            <a:r>
              <a:rPr lang="en-GB" b="0" i="0" dirty="0" err="1">
                <a:solidFill>
                  <a:srgbClr val="000000"/>
                </a:solidFill>
                <a:effectLst/>
                <a:latin typeface="Droid Serif"/>
              </a:rPr>
              <a:t>persistentvolumes</a:t>
            </a:r>
            <a:r>
              <a:rPr lang="en-GB" b="0" i="0" dirty="0">
                <a:solidFill>
                  <a:srgbClr val="000000"/>
                </a:solidFill>
                <a:effectLst/>
                <a:latin typeface="Droid Serif"/>
              </a:rPr>
              <a:t>)</a:t>
            </a:r>
          </a:p>
          <a:p>
            <a:pPr marL="742950" lvl="1" indent="-285750" algn="l">
              <a:buFont typeface="Arial" panose="020B0604020202020204" pitchFamily="34" charset="0"/>
              <a:buChar char="•"/>
            </a:pPr>
            <a:r>
              <a:rPr lang="en-GB" b="0" i="0" dirty="0">
                <a:solidFill>
                  <a:srgbClr val="000000"/>
                </a:solidFill>
                <a:effectLst/>
                <a:latin typeface="Droid Serif"/>
              </a:rPr>
              <a:t>correspond to concrete volumes (e.g. on a SAN, EBS, etc.)</a:t>
            </a:r>
          </a:p>
          <a:p>
            <a:pPr marL="742950" lvl="1" indent="-285750" algn="l">
              <a:buFont typeface="Arial" panose="020B0604020202020204" pitchFamily="34" charset="0"/>
              <a:buChar char="•"/>
            </a:pPr>
            <a:r>
              <a:rPr lang="en-GB" b="0" i="0" dirty="0">
                <a:solidFill>
                  <a:srgbClr val="000000"/>
                </a:solidFill>
                <a:effectLst/>
                <a:latin typeface="Droid Serif"/>
              </a:rPr>
              <a:t>cannot be associated with a Pod directly; but through a Persistent Volume Claim</a:t>
            </a:r>
          </a:p>
          <a:p>
            <a:endParaRPr lang="en-US" dirty="0"/>
          </a:p>
        </p:txBody>
      </p:sp>
    </p:spTree>
    <p:extLst>
      <p:ext uri="{BB962C8B-B14F-4D97-AF65-F5344CB8AC3E}">
        <p14:creationId xmlns:p14="http://schemas.microsoft.com/office/powerpoint/2010/main" val="35232466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9044F-5A84-92FD-AE40-B87F43A71234}"/>
              </a:ext>
            </a:extLst>
          </p:cNvPr>
          <p:cNvSpPr>
            <a:spLocks noGrp="1"/>
          </p:cNvSpPr>
          <p:nvPr>
            <p:ph type="title"/>
          </p:nvPr>
        </p:nvSpPr>
        <p:spPr/>
        <p:txBody>
          <a:bodyPr/>
          <a:lstStyle/>
          <a:p>
            <a:r>
              <a:rPr lang="en-GB" b="1" i="0" dirty="0">
                <a:solidFill>
                  <a:srgbClr val="000000"/>
                </a:solidFill>
                <a:effectLst/>
                <a:latin typeface="Droid Serif"/>
              </a:rPr>
              <a:t>Adding a volume to a Pod</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AA47FFB6-8C09-A65B-8A80-85BA31E7A7FB}"/>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We will start with the simplest Pod manifest we can find</a:t>
            </a:r>
          </a:p>
          <a:p>
            <a:pPr algn="l">
              <a:buFont typeface="Arial" panose="020B0604020202020204" pitchFamily="34" charset="0"/>
              <a:buChar char="•"/>
            </a:pPr>
            <a:r>
              <a:rPr lang="en-GB" b="0" i="0" dirty="0">
                <a:solidFill>
                  <a:srgbClr val="000000"/>
                </a:solidFill>
                <a:effectLst/>
                <a:latin typeface="Droid Serif"/>
              </a:rPr>
              <a:t>We will add a volume to that Pod manifest</a:t>
            </a:r>
          </a:p>
          <a:p>
            <a:pPr algn="l">
              <a:buFont typeface="Arial" panose="020B0604020202020204" pitchFamily="34" charset="0"/>
              <a:buChar char="•"/>
            </a:pPr>
            <a:r>
              <a:rPr lang="en-GB" b="0" i="0" dirty="0">
                <a:solidFill>
                  <a:srgbClr val="000000"/>
                </a:solidFill>
                <a:effectLst/>
                <a:latin typeface="Droid Serif"/>
              </a:rPr>
              <a:t>We will mount that volume in a container in the Pod</a:t>
            </a:r>
          </a:p>
          <a:p>
            <a:pPr algn="l">
              <a:buFont typeface="Arial" panose="020B0604020202020204" pitchFamily="34" charset="0"/>
              <a:buChar char="•"/>
            </a:pPr>
            <a:r>
              <a:rPr lang="en-GB" b="0" i="0" dirty="0">
                <a:solidFill>
                  <a:srgbClr val="000000"/>
                </a:solidFill>
                <a:effectLst/>
                <a:latin typeface="Droid Serif"/>
              </a:rPr>
              <a:t>By default, this volume will be an </a:t>
            </a:r>
            <a:r>
              <a:rPr lang="en-GB" b="0" i="0" dirty="0" err="1">
                <a:solidFill>
                  <a:srgbClr val="000000"/>
                </a:solidFill>
                <a:effectLst/>
                <a:latin typeface="Droid Serif"/>
              </a:rPr>
              <a:t>emptyDir</a:t>
            </a:r>
            <a:endParaRPr lang="en-GB" b="0" i="0" dirty="0">
              <a:solidFill>
                <a:srgbClr val="000000"/>
              </a:solidFill>
              <a:effectLst/>
              <a:latin typeface="Droid Serif"/>
            </a:endParaRPr>
          </a:p>
          <a:p>
            <a:pPr marL="457200" lvl="1" indent="0">
              <a:buNone/>
            </a:pPr>
            <a:r>
              <a:rPr lang="en-GB" b="0" i="0" dirty="0">
                <a:solidFill>
                  <a:srgbClr val="000000"/>
                </a:solidFill>
                <a:effectLst/>
                <a:latin typeface="Droid Serif"/>
              </a:rPr>
              <a:t>(an empty directory)</a:t>
            </a:r>
          </a:p>
          <a:p>
            <a:pPr algn="l">
              <a:buFont typeface="Arial" panose="020B0604020202020204" pitchFamily="34" charset="0"/>
              <a:buChar char="•"/>
            </a:pPr>
            <a:r>
              <a:rPr lang="en-GB" b="0" i="0" dirty="0">
                <a:solidFill>
                  <a:srgbClr val="000000"/>
                </a:solidFill>
                <a:effectLst/>
                <a:latin typeface="Droid Serif"/>
              </a:rPr>
              <a:t>It will "shadow" the directory where it's mounted</a:t>
            </a:r>
          </a:p>
          <a:p>
            <a:endParaRPr lang="en-US" dirty="0"/>
          </a:p>
        </p:txBody>
      </p:sp>
    </p:spTree>
    <p:extLst>
      <p:ext uri="{BB962C8B-B14F-4D97-AF65-F5344CB8AC3E}">
        <p14:creationId xmlns:p14="http://schemas.microsoft.com/office/powerpoint/2010/main" val="37845981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3BE40-515A-5AA9-C672-122194252926}"/>
              </a:ext>
            </a:extLst>
          </p:cNvPr>
          <p:cNvSpPr>
            <a:spLocks noGrp="1"/>
          </p:cNvSpPr>
          <p:nvPr>
            <p:ph type="title"/>
          </p:nvPr>
        </p:nvSpPr>
        <p:spPr/>
        <p:txBody>
          <a:bodyPr/>
          <a:lstStyle/>
          <a:p>
            <a:r>
              <a:rPr lang="en-GB" b="1" i="0" dirty="0">
                <a:solidFill>
                  <a:srgbClr val="000000"/>
                </a:solidFill>
                <a:effectLst/>
                <a:latin typeface="Droid Serif"/>
              </a:rPr>
              <a:t>Our basic Pod</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81E0591B-9EDD-4ECB-6979-920AC1D0E92E}"/>
              </a:ext>
            </a:extLst>
          </p:cNvPr>
          <p:cNvSpPr>
            <a:spLocks noGrp="1"/>
          </p:cNvSpPr>
          <p:nvPr>
            <p:ph idx="1"/>
          </p:nvPr>
        </p:nvSpPr>
        <p:spPr/>
        <p:txBody>
          <a:bodyPr/>
          <a:lstStyle/>
          <a:p>
            <a:pPr marL="0" indent="0" algn="l">
              <a:buNone/>
            </a:pPr>
            <a:r>
              <a:rPr lang="en-GB" sz="2000" b="0" i="0" dirty="0" err="1">
                <a:solidFill>
                  <a:srgbClr val="444444"/>
                </a:solidFill>
                <a:effectLst/>
                <a:latin typeface="Courier New" panose="02070309020205020404" pitchFamily="49" charset="0"/>
                <a:cs typeface="Courier New" panose="02070309020205020404" pitchFamily="49" charset="0"/>
              </a:rPr>
              <a:t>apiVersion</a:t>
            </a:r>
            <a:r>
              <a:rPr lang="en-GB" sz="2000" b="0" i="0" dirty="0">
                <a:solidFill>
                  <a:srgbClr val="444444"/>
                </a:solidFill>
                <a:effectLst/>
                <a:latin typeface="Courier New" panose="02070309020205020404" pitchFamily="49" charset="0"/>
                <a:cs typeface="Courier New" panose="02070309020205020404" pitchFamily="49" charset="0"/>
              </a:rPr>
              <a:t>: v1</a:t>
            </a:r>
          </a:p>
          <a:p>
            <a:pPr marL="0" indent="0" algn="l">
              <a:buNone/>
            </a:pPr>
            <a:r>
              <a:rPr lang="en-GB" sz="2000" b="0" i="0" dirty="0">
                <a:solidFill>
                  <a:srgbClr val="444444"/>
                </a:solidFill>
                <a:effectLst/>
                <a:latin typeface="Courier New" panose="02070309020205020404" pitchFamily="49" charset="0"/>
                <a:cs typeface="Courier New" panose="02070309020205020404" pitchFamily="49" charset="0"/>
              </a:rPr>
              <a:t>kind: Pod</a:t>
            </a:r>
          </a:p>
          <a:p>
            <a:pPr marL="0" indent="0" algn="l">
              <a:buNone/>
            </a:pPr>
            <a:r>
              <a:rPr lang="en-GB" sz="2000" b="0" i="0" dirty="0">
                <a:solidFill>
                  <a:srgbClr val="444444"/>
                </a:solidFill>
                <a:effectLst/>
                <a:latin typeface="Courier New" panose="02070309020205020404" pitchFamily="49" charset="0"/>
                <a:cs typeface="Courier New" panose="02070309020205020404" pitchFamily="49" charset="0"/>
              </a:rPr>
              <a:t>metadata:</a:t>
            </a:r>
          </a:p>
          <a:p>
            <a:pPr marL="0" indent="0" algn="l">
              <a:buNone/>
            </a:pPr>
            <a:r>
              <a:rPr lang="en-GB" sz="2000" b="0" i="0" dirty="0">
                <a:solidFill>
                  <a:srgbClr val="444444"/>
                </a:solidFill>
                <a:effectLst/>
                <a:latin typeface="Courier New" panose="02070309020205020404" pitchFamily="49" charset="0"/>
                <a:cs typeface="Courier New" panose="02070309020205020404" pitchFamily="49" charset="0"/>
              </a:rPr>
              <a:t>	name: nginx-without-volume</a:t>
            </a:r>
          </a:p>
          <a:p>
            <a:pPr marL="0" indent="0" algn="l">
              <a:buNone/>
            </a:pPr>
            <a:r>
              <a:rPr lang="en-GB" sz="2000" b="0" i="0" dirty="0">
                <a:solidFill>
                  <a:srgbClr val="444444"/>
                </a:solidFill>
                <a:effectLst/>
                <a:latin typeface="Courier New" panose="02070309020205020404" pitchFamily="49" charset="0"/>
                <a:cs typeface="Courier New" panose="02070309020205020404" pitchFamily="49" charset="0"/>
              </a:rPr>
              <a:t>spec:</a:t>
            </a:r>
          </a:p>
          <a:p>
            <a:pPr marL="0" indent="0" algn="l">
              <a:buNone/>
            </a:pPr>
            <a:r>
              <a:rPr lang="en-GB" sz="2000" dirty="0">
                <a:solidFill>
                  <a:srgbClr val="444444"/>
                </a:solidFill>
                <a:latin typeface="Courier New" panose="02070309020205020404" pitchFamily="49" charset="0"/>
                <a:cs typeface="Courier New" panose="02070309020205020404" pitchFamily="49" charset="0"/>
              </a:rPr>
              <a:t>  </a:t>
            </a:r>
            <a:r>
              <a:rPr lang="en-GB" sz="2000" b="0" i="0" dirty="0">
                <a:solidFill>
                  <a:srgbClr val="444444"/>
                </a:solidFill>
                <a:effectLst/>
                <a:latin typeface="Courier New" panose="02070309020205020404" pitchFamily="49" charset="0"/>
                <a:cs typeface="Courier New" panose="02070309020205020404" pitchFamily="49" charset="0"/>
              </a:rPr>
              <a:t>containers:</a:t>
            </a:r>
          </a:p>
          <a:p>
            <a:pPr marL="0" indent="0" algn="l">
              <a:buNone/>
            </a:pPr>
            <a:r>
              <a:rPr lang="en-GB" sz="2000" dirty="0">
                <a:solidFill>
                  <a:srgbClr val="444444"/>
                </a:solidFill>
                <a:latin typeface="Courier New" panose="02070309020205020404" pitchFamily="49" charset="0"/>
                <a:cs typeface="Courier New" panose="02070309020205020404" pitchFamily="49" charset="0"/>
              </a:rPr>
              <a:t>  </a:t>
            </a:r>
            <a:r>
              <a:rPr lang="en-GB" sz="2000" b="0" i="0" dirty="0">
                <a:solidFill>
                  <a:srgbClr val="444444"/>
                </a:solidFill>
                <a:effectLst/>
                <a:latin typeface="Courier New" panose="02070309020205020404" pitchFamily="49" charset="0"/>
                <a:cs typeface="Courier New" panose="02070309020205020404" pitchFamily="49" charset="0"/>
              </a:rPr>
              <a:t>- name: nginx</a:t>
            </a:r>
          </a:p>
          <a:p>
            <a:pPr marL="0" indent="0" algn="l">
              <a:buNone/>
            </a:pPr>
            <a:r>
              <a:rPr lang="en-GB" sz="2000" dirty="0">
                <a:solidFill>
                  <a:srgbClr val="444444"/>
                </a:solidFill>
                <a:latin typeface="Courier New" panose="02070309020205020404" pitchFamily="49" charset="0"/>
                <a:cs typeface="Courier New" panose="02070309020205020404" pitchFamily="49" charset="0"/>
              </a:rPr>
              <a:t>    </a:t>
            </a:r>
            <a:r>
              <a:rPr lang="en-GB" sz="2000" b="0" i="0" dirty="0">
                <a:solidFill>
                  <a:srgbClr val="444444"/>
                </a:solidFill>
                <a:effectLst/>
                <a:latin typeface="Courier New" panose="02070309020205020404" pitchFamily="49" charset="0"/>
                <a:cs typeface="Courier New" panose="02070309020205020404" pitchFamily="49" charset="0"/>
              </a:rPr>
              <a:t>image: nginx</a:t>
            </a:r>
          </a:p>
          <a:p>
            <a:r>
              <a:rPr lang="en-GB" dirty="0">
                <a:solidFill>
                  <a:srgbClr val="444444"/>
                </a:solidFill>
                <a:latin typeface="Courier New" panose="02070309020205020404" pitchFamily="49" charset="0"/>
                <a:cs typeface="Courier New" panose="02070309020205020404" pitchFamily="49" charset="0"/>
              </a:rPr>
              <a:t>Save file to nginx-2-without-volume.yaml </a:t>
            </a:r>
            <a:endParaRPr lang="en-GB" b="0" i="0" dirty="0">
              <a:solidFill>
                <a:srgbClr val="444444"/>
              </a:solidFill>
              <a:effectLst/>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2292828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7EF59-C552-5053-116D-A23851C0E3C2}"/>
              </a:ext>
            </a:extLst>
          </p:cNvPr>
          <p:cNvSpPr>
            <a:spLocks noGrp="1"/>
          </p:cNvSpPr>
          <p:nvPr>
            <p:ph type="title"/>
          </p:nvPr>
        </p:nvSpPr>
        <p:spPr/>
        <p:txBody>
          <a:bodyPr/>
          <a:lstStyle/>
          <a:p>
            <a:r>
              <a:rPr lang="en-GB" b="1" i="0" dirty="0">
                <a:solidFill>
                  <a:srgbClr val="000000"/>
                </a:solidFill>
                <a:effectLst/>
                <a:latin typeface="Droid Serif"/>
              </a:rPr>
              <a:t>Kubernetes architecture: the nodes</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69BEC2C4-9883-9323-5963-36B9F22C7456}"/>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The nodes executing our containers run a collection of services:</a:t>
            </a:r>
          </a:p>
          <a:p>
            <a:pPr marL="742950" lvl="1" indent="-285750" algn="l">
              <a:buFont typeface="Arial" panose="020B0604020202020204" pitchFamily="34" charset="0"/>
              <a:buChar char="•"/>
            </a:pPr>
            <a:r>
              <a:rPr lang="en-GB" b="0" i="0" dirty="0">
                <a:solidFill>
                  <a:srgbClr val="000000"/>
                </a:solidFill>
                <a:effectLst/>
                <a:latin typeface="Droid Serif"/>
              </a:rPr>
              <a:t>a container Engine (typically Docker)</a:t>
            </a:r>
          </a:p>
          <a:p>
            <a:pPr marL="742950" lvl="1" indent="-285750" algn="l">
              <a:buFont typeface="Arial" panose="020B0604020202020204" pitchFamily="34" charset="0"/>
              <a:buChar char="•"/>
            </a:pPr>
            <a:r>
              <a:rPr lang="en-GB" b="0" i="0" dirty="0" err="1">
                <a:solidFill>
                  <a:srgbClr val="000000"/>
                </a:solidFill>
                <a:effectLst/>
                <a:latin typeface="Droid Serif"/>
              </a:rPr>
              <a:t>kubelet</a:t>
            </a:r>
            <a:r>
              <a:rPr lang="en-GB" b="0" i="0" dirty="0">
                <a:solidFill>
                  <a:srgbClr val="000000"/>
                </a:solidFill>
                <a:effectLst/>
                <a:latin typeface="Droid Serif"/>
              </a:rPr>
              <a:t> (the "node agent")</a:t>
            </a:r>
          </a:p>
          <a:p>
            <a:pPr marL="742950" lvl="1" indent="-285750" algn="l">
              <a:buFont typeface="Arial" panose="020B0604020202020204" pitchFamily="34" charset="0"/>
              <a:buChar char="•"/>
            </a:pPr>
            <a:r>
              <a:rPr lang="en-GB" b="0" i="0" dirty="0" err="1">
                <a:solidFill>
                  <a:srgbClr val="000000"/>
                </a:solidFill>
                <a:effectLst/>
                <a:latin typeface="Droid Serif"/>
              </a:rPr>
              <a:t>kube</a:t>
            </a:r>
            <a:r>
              <a:rPr lang="en-GB" b="0" i="0" dirty="0">
                <a:solidFill>
                  <a:srgbClr val="000000"/>
                </a:solidFill>
                <a:effectLst/>
                <a:latin typeface="Droid Serif"/>
              </a:rPr>
              <a:t>-proxy (a necessary but not sufficient network component)</a:t>
            </a:r>
          </a:p>
          <a:p>
            <a:pPr algn="l">
              <a:buFont typeface="Arial" panose="020B0604020202020204" pitchFamily="34" charset="0"/>
              <a:buChar char="•"/>
            </a:pPr>
            <a:r>
              <a:rPr lang="en-GB" b="0" i="0" dirty="0">
                <a:solidFill>
                  <a:srgbClr val="000000"/>
                </a:solidFill>
                <a:effectLst/>
                <a:latin typeface="Droid Serif"/>
              </a:rPr>
              <a:t>Nodes were formerly called "minions"</a:t>
            </a:r>
          </a:p>
          <a:p>
            <a:pPr algn="l">
              <a:buFont typeface="Arial" panose="020B0604020202020204" pitchFamily="34" charset="0"/>
              <a:buChar char="•"/>
            </a:pPr>
            <a:r>
              <a:rPr lang="en-GB" b="0" i="0" dirty="0">
                <a:solidFill>
                  <a:srgbClr val="000000"/>
                </a:solidFill>
                <a:effectLst/>
                <a:latin typeface="Droid Serif"/>
              </a:rPr>
              <a:t>(You might see that word in older articles or documentation)</a:t>
            </a:r>
          </a:p>
          <a:p>
            <a:endParaRPr lang="en-US" dirty="0"/>
          </a:p>
        </p:txBody>
      </p:sp>
    </p:spTree>
    <p:extLst>
      <p:ext uri="{BB962C8B-B14F-4D97-AF65-F5344CB8AC3E}">
        <p14:creationId xmlns:p14="http://schemas.microsoft.com/office/powerpoint/2010/main" val="165462380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F02FE-636A-8552-BC97-B5791F914B91}"/>
              </a:ext>
            </a:extLst>
          </p:cNvPr>
          <p:cNvSpPr>
            <a:spLocks noGrp="1"/>
          </p:cNvSpPr>
          <p:nvPr>
            <p:ph type="title"/>
          </p:nvPr>
        </p:nvSpPr>
        <p:spPr/>
        <p:txBody>
          <a:bodyPr/>
          <a:lstStyle/>
          <a:p>
            <a:r>
              <a:rPr lang="en-GB" b="1" i="0" dirty="0">
                <a:solidFill>
                  <a:srgbClr val="000000"/>
                </a:solidFill>
                <a:effectLst/>
                <a:latin typeface="Droid Serif"/>
              </a:rPr>
              <a:t>Trying the basic pod</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1164B596-6DB8-2BA7-B417-9FA566CDE8C1}"/>
              </a:ext>
            </a:extLst>
          </p:cNvPr>
          <p:cNvSpPr>
            <a:spLocks noGrp="1"/>
          </p:cNvSpPr>
          <p:nvPr>
            <p:ph idx="1"/>
          </p:nvPr>
        </p:nvSpPr>
        <p:spPr/>
        <p:txBody>
          <a:bodyPr/>
          <a:lstStyle/>
          <a:p>
            <a:r>
              <a:rPr lang="en-GB" b="0" i="0" dirty="0">
                <a:solidFill>
                  <a:srgbClr val="000000"/>
                </a:solidFill>
                <a:effectLst/>
                <a:latin typeface="Droid Serif"/>
              </a:rPr>
              <a:t>Create the Pod:</a:t>
            </a:r>
          </a:p>
          <a:p>
            <a:pPr marL="457200" lvl="1" indent="0">
              <a:buNone/>
            </a:pPr>
            <a:r>
              <a:rPr lang="en-GB" b="0" i="0" dirty="0" err="1">
                <a:solidFill>
                  <a:srgbClr val="000000"/>
                </a:solidFill>
                <a:effectLst/>
                <a:latin typeface="Droid Serif"/>
              </a:rPr>
              <a:t>kubectl</a:t>
            </a:r>
            <a:r>
              <a:rPr lang="en-GB" b="0" i="0" dirty="0">
                <a:solidFill>
                  <a:srgbClr val="000000"/>
                </a:solidFill>
                <a:effectLst/>
                <a:latin typeface="Droid Serif"/>
              </a:rPr>
              <a:t> create -f nginx-1-without-volume.yaml</a:t>
            </a:r>
          </a:p>
          <a:p>
            <a:pPr algn="l">
              <a:buFont typeface="Arial" panose="020B0604020202020204" pitchFamily="34" charset="0"/>
              <a:buChar char="•"/>
            </a:pPr>
            <a:r>
              <a:rPr lang="en-GB" b="0" i="0" dirty="0">
                <a:solidFill>
                  <a:srgbClr val="000000"/>
                </a:solidFill>
                <a:effectLst/>
                <a:latin typeface="Droid Serif"/>
              </a:rPr>
              <a:t>Get its IP address:</a:t>
            </a:r>
          </a:p>
          <a:p>
            <a:pPr marL="457200" lvl="1" indent="0">
              <a:buNone/>
            </a:pPr>
            <a:r>
              <a:rPr lang="en-GB" b="0" i="0" dirty="0">
                <a:solidFill>
                  <a:srgbClr val="000000"/>
                </a:solidFill>
                <a:effectLst/>
                <a:latin typeface="Droid Serif"/>
              </a:rPr>
              <a:t>IPADDR=$(</a:t>
            </a:r>
            <a:r>
              <a:rPr lang="en-GB" b="0" i="0" dirty="0" err="1">
                <a:solidFill>
                  <a:srgbClr val="000000"/>
                </a:solidFill>
                <a:effectLst/>
                <a:latin typeface="Droid Serif"/>
              </a:rPr>
              <a:t>kubectl</a:t>
            </a:r>
            <a:r>
              <a:rPr lang="en-GB" b="0" i="0" dirty="0">
                <a:solidFill>
                  <a:srgbClr val="000000"/>
                </a:solidFill>
                <a:effectLst/>
                <a:latin typeface="Droid Serif"/>
              </a:rPr>
              <a:t> get pod nginx-without-volume -o </a:t>
            </a:r>
            <a:r>
              <a:rPr lang="en-GB" b="0" i="0" dirty="0" err="1">
                <a:solidFill>
                  <a:srgbClr val="000000"/>
                </a:solidFill>
                <a:effectLst/>
                <a:latin typeface="Droid Serif"/>
              </a:rPr>
              <a:t>jsonpath</a:t>
            </a:r>
            <a:r>
              <a:rPr lang="en-GB" b="0" i="0" dirty="0">
                <a:solidFill>
                  <a:srgbClr val="000000"/>
                </a:solidFill>
                <a:effectLst/>
                <a:latin typeface="Droid Serif"/>
              </a:rPr>
              <a:t>={.</a:t>
            </a:r>
            <a:r>
              <a:rPr lang="en-GB" b="0" i="0" dirty="0" err="1">
                <a:solidFill>
                  <a:srgbClr val="000000"/>
                </a:solidFill>
                <a:effectLst/>
                <a:latin typeface="Droid Serif"/>
              </a:rPr>
              <a:t>status.podIP</a:t>
            </a:r>
            <a:r>
              <a:rPr lang="en-GB" b="0" i="0" dirty="0">
                <a:solidFill>
                  <a:srgbClr val="000000"/>
                </a:solidFill>
                <a:effectLst/>
                <a:latin typeface="Droid Serif"/>
              </a:rPr>
              <a:t>})</a:t>
            </a:r>
          </a:p>
          <a:p>
            <a:pPr algn="l">
              <a:buFont typeface="Arial" panose="020B0604020202020204" pitchFamily="34" charset="0"/>
              <a:buChar char="•"/>
            </a:pPr>
            <a:r>
              <a:rPr lang="en-GB" b="0" i="0" dirty="0">
                <a:solidFill>
                  <a:srgbClr val="000000"/>
                </a:solidFill>
                <a:effectLst/>
                <a:latin typeface="Droid Serif"/>
              </a:rPr>
              <a:t>Send a request with curl:</a:t>
            </a:r>
          </a:p>
          <a:p>
            <a:pPr marL="457200" lvl="1" indent="0">
              <a:buNone/>
            </a:pPr>
            <a:r>
              <a:rPr lang="en-GB" b="0" i="0" dirty="0">
                <a:solidFill>
                  <a:srgbClr val="000000"/>
                </a:solidFill>
                <a:effectLst/>
                <a:latin typeface="Droid Serif"/>
              </a:rPr>
              <a:t>curl </a:t>
            </a:r>
            <a:r>
              <a:rPr lang="en-GB" b="0" i="0" dirty="0">
                <a:solidFill>
                  <a:srgbClr val="BC6060"/>
                </a:solidFill>
                <a:effectLst/>
                <a:latin typeface="Droid Serif"/>
              </a:rPr>
              <a:t>$IPADDR</a:t>
            </a:r>
            <a:endParaRPr lang="en-GB" b="0" i="0" dirty="0">
              <a:solidFill>
                <a:srgbClr val="000000"/>
              </a:solidFill>
              <a:effectLst/>
              <a:latin typeface="Droid Serif"/>
            </a:endParaRPr>
          </a:p>
          <a:p>
            <a:pPr lvl="1"/>
            <a:r>
              <a:rPr lang="en-GB" b="0" i="0" dirty="0">
                <a:solidFill>
                  <a:srgbClr val="000000"/>
                </a:solidFill>
                <a:effectLst/>
                <a:latin typeface="Droid Serif"/>
              </a:rPr>
              <a:t>(We should see the "Welcome to NGINX" page.)</a:t>
            </a:r>
            <a:endParaRPr lang="en-US" dirty="0"/>
          </a:p>
        </p:txBody>
      </p:sp>
    </p:spTree>
    <p:extLst>
      <p:ext uri="{BB962C8B-B14F-4D97-AF65-F5344CB8AC3E}">
        <p14:creationId xmlns:p14="http://schemas.microsoft.com/office/powerpoint/2010/main" val="28539685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94FC5-3000-9C3C-B2C8-4390826136C8}"/>
              </a:ext>
            </a:extLst>
          </p:cNvPr>
          <p:cNvSpPr>
            <a:spLocks noGrp="1"/>
          </p:cNvSpPr>
          <p:nvPr>
            <p:ph type="title"/>
          </p:nvPr>
        </p:nvSpPr>
        <p:spPr/>
        <p:txBody>
          <a:bodyPr/>
          <a:lstStyle/>
          <a:p>
            <a:r>
              <a:rPr lang="en-GB" b="1" i="0" dirty="0">
                <a:solidFill>
                  <a:srgbClr val="000000"/>
                </a:solidFill>
                <a:effectLst/>
                <a:latin typeface="Droid Serif"/>
              </a:rPr>
              <a:t>Adding a volume</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BBB36E1D-ABEB-B984-B99B-FB829BB55054}"/>
              </a:ext>
            </a:extLst>
          </p:cNvPr>
          <p:cNvSpPr>
            <a:spLocks noGrp="1"/>
          </p:cNvSpPr>
          <p:nvPr>
            <p:ph idx="1"/>
          </p:nvPr>
        </p:nvSpPr>
        <p:spPr>
          <a:xfrm>
            <a:off x="349857" y="1825625"/>
            <a:ext cx="11003943" cy="4351338"/>
          </a:xfrm>
        </p:spPr>
        <p:txBody>
          <a:bodyPr>
            <a:normAutofit/>
          </a:bodyPr>
          <a:lstStyle/>
          <a:p>
            <a:pPr algn="l">
              <a:buFont typeface="Arial" panose="020B0604020202020204" pitchFamily="34" charset="0"/>
              <a:buChar char="•"/>
            </a:pPr>
            <a:r>
              <a:rPr lang="en-GB" b="0" i="0" dirty="0">
                <a:solidFill>
                  <a:srgbClr val="000000"/>
                </a:solidFill>
                <a:effectLst/>
                <a:latin typeface="Droid Serif"/>
              </a:rPr>
              <a:t>We need to add the volume in two places:</a:t>
            </a:r>
          </a:p>
          <a:p>
            <a:pPr marL="742950" lvl="1" indent="-285750" algn="l">
              <a:buFont typeface="Arial" panose="020B0604020202020204" pitchFamily="34" charset="0"/>
              <a:buChar char="•"/>
            </a:pPr>
            <a:r>
              <a:rPr lang="en-GB" b="0" i="0" dirty="0">
                <a:solidFill>
                  <a:srgbClr val="000000"/>
                </a:solidFill>
                <a:effectLst/>
                <a:latin typeface="Droid Serif"/>
              </a:rPr>
              <a:t>at the Pod level (to declare the volume)</a:t>
            </a:r>
          </a:p>
          <a:p>
            <a:pPr marL="742950" lvl="1" indent="-285750" algn="l">
              <a:buFont typeface="Arial" panose="020B0604020202020204" pitchFamily="34" charset="0"/>
              <a:buChar char="•"/>
            </a:pPr>
            <a:r>
              <a:rPr lang="en-GB" b="0" i="0" dirty="0">
                <a:solidFill>
                  <a:srgbClr val="000000"/>
                </a:solidFill>
                <a:effectLst/>
                <a:latin typeface="Droid Serif"/>
              </a:rPr>
              <a:t>at the container level (to mount the volume)</a:t>
            </a:r>
          </a:p>
          <a:p>
            <a:pPr algn="l">
              <a:buFont typeface="Arial" panose="020B0604020202020204" pitchFamily="34" charset="0"/>
              <a:buChar char="•"/>
            </a:pPr>
            <a:r>
              <a:rPr lang="en-GB" b="0" i="0" dirty="0">
                <a:solidFill>
                  <a:srgbClr val="000000"/>
                </a:solidFill>
                <a:effectLst/>
                <a:latin typeface="Droid Serif"/>
              </a:rPr>
              <a:t>We will declare a volume named www</a:t>
            </a:r>
          </a:p>
          <a:p>
            <a:pPr algn="l">
              <a:buFont typeface="Arial" panose="020B0604020202020204" pitchFamily="34" charset="0"/>
              <a:buChar char="•"/>
            </a:pPr>
            <a:r>
              <a:rPr lang="en-GB" b="0" i="0" dirty="0">
                <a:solidFill>
                  <a:srgbClr val="000000"/>
                </a:solidFill>
                <a:effectLst/>
                <a:latin typeface="Droid Serif"/>
              </a:rPr>
              <a:t>No type is specified, so it will default to </a:t>
            </a:r>
            <a:r>
              <a:rPr lang="en-GB" b="0" i="0" dirty="0" err="1">
                <a:solidFill>
                  <a:srgbClr val="000000"/>
                </a:solidFill>
                <a:effectLst/>
                <a:latin typeface="Droid Serif"/>
              </a:rPr>
              <a:t>emptyDir</a:t>
            </a:r>
            <a:endParaRPr lang="en-GB" b="0" i="0" dirty="0">
              <a:solidFill>
                <a:srgbClr val="000000"/>
              </a:solidFill>
              <a:effectLst/>
              <a:latin typeface="Droid Serif"/>
            </a:endParaRPr>
          </a:p>
          <a:p>
            <a:pPr marL="457200" lvl="1" indent="0">
              <a:buNone/>
            </a:pPr>
            <a:r>
              <a:rPr lang="en-GB" b="0" i="0" dirty="0">
                <a:solidFill>
                  <a:srgbClr val="000000"/>
                </a:solidFill>
                <a:effectLst/>
                <a:latin typeface="Droid Serif"/>
              </a:rPr>
              <a:t>(as the name implies, it will be initialized as an empty directory at pod creation)</a:t>
            </a:r>
          </a:p>
          <a:p>
            <a:pPr algn="l">
              <a:buFont typeface="Arial" panose="020B0604020202020204" pitchFamily="34" charset="0"/>
              <a:buChar char="•"/>
            </a:pPr>
            <a:r>
              <a:rPr lang="en-GB" b="0" i="0" dirty="0">
                <a:solidFill>
                  <a:srgbClr val="000000"/>
                </a:solidFill>
                <a:effectLst/>
                <a:latin typeface="Droid Serif"/>
              </a:rPr>
              <a:t>In that pod, there is also a container named nginx</a:t>
            </a:r>
          </a:p>
          <a:p>
            <a:pPr algn="l">
              <a:buFont typeface="Arial" panose="020B0604020202020204" pitchFamily="34" charset="0"/>
              <a:buChar char="•"/>
            </a:pPr>
            <a:r>
              <a:rPr lang="en-GB" b="0" i="0" dirty="0">
                <a:solidFill>
                  <a:srgbClr val="000000"/>
                </a:solidFill>
                <a:effectLst/>
                <a:latin typeface="Droid Serif"/>
              </a:rPr>
              <a:t>That container mounts the volume www to path /</a:t>
            </a:r>
            <a:r>
              <a:rPr lang="en-GB" b="0" i="0" dirty="0" err="1">
                <a:solidFill>
                  <a:srgbClr val="000000"/>
                </a:solidFill>
                <a:effectLst/>
                <a:latin typeface="Droid Serif"/>
              </a:rPr>
              <a:t>usr</a:t>
            </a:r>
            <a:r>
              <a:rPr lang="en-GB" b="0" i="0" dirty="0">
                <a:solidFill>
                  <a:srgbClr val="000000"/>
                </a:solidFill>
                <a:effectLst/>
                <a:latin typeface="Droid Serif"/>
              </a:rPr>
              <a:t>/share/nginx/html/</a:t>
            </a:r>
          </a:p>
          <a:p>
            <a:endParaRPr lang="en-US" dirty="0"/>
          </a:p>
        </p:txBody>
      </p:sp>
    </p:spTree>
    <p:extLst>
      <p:ext uri="{BB962C8B-B14F-4D97-AF65-F5344CB8AC3E}">
        <p14:creationId xmlns:p14="http://schemas.microsoft.com/office/powerpoint/2010/main" val="26950225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EDEFC-67C3-10F9-1D29-9C2753D005E3}"/>
              </a:ext>
            </a:extLst>
          </p:cNvPr>
          <p:cNvSpPr>
            <a:spLocks noGrp="1"/>
          </p:cNvSpPr>
          <p:nvPr>
            <p:ph type="title"/>
          </p:nvPr>
        </p:nvSpPr>
        <p:spPr/>
        <p:txBody>
          <a:bodyPr/>
          <a:lstStyle/>
          <a:p>
            <a:r>
              <a:rPr lang="en-GB" b="1" i="0" dirty="0">
                <a:solidFill>
                  <a:srgbClr val="000000"/>
                </a:solidFill>
                <a:effectLst/>
                <a:latin typeface="Droid Serif"/>
              </a:rPr>
              <a:t>The Pod with a volume</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E8C6CBF4-3E1B-6905-E06A-27BFB2C6777A}"/>
              </a:ext>
            </a:extLst>
          </p:cNvPr>
          <p:cNvSpPr>
            <a:spLocks noGrp="1"/>
          </p:cNvSpPr>
          <p:nvPr>
            <p:ph idx="1"/>
          </p:nvPr>
        </p:nvSpPr>
        <p:spPr/>
        <p:txBody>
          <a:bodyPr>
            <a:normAutofit fontScale="47500" lnSpcReduction="20000"/>
          </a:bodyPr>
          <a:lstStyle/>
          <a:p>
            <a:pPr marL="0" indent="0" algn="l">
              <a:buNone/>
            </a:pPr>
            <a:r>
              <a:rPr lang="en-GB" b="0" i="0" dirty="0" err="1">
                <a:solidFill>
                  <a:srgbClr val="444444"/>
                </a:solidFill>
                <a:effectLst/>
                <a:latin typeface="Courier New" panose="02070309020205020404" pitchFamily="49" charset="0"/>
                <a:cs typeface="Courier New" panose="02070309020205020404" pitchFamily="49" charset="0"/>
              </a:rPr>
              <a:t>apiVersion</a:t>
            </a:r>
            <a:r>
              <a:rPr lang="en-GB" b="0" i="0" dirty="0">
                <a:solidFill>
                  <a:srgbClr val="444444"/>
                </a:solidFill>
                <a:effectLst/>
                <a:latin typeface="Courier New" panose="02070309020205020404" pitchFamily="49" charset="0"/>
                <a:cs typeface="Courier New" panose="02070309020205020404" pitchFamily="49" charset="0"/>
              </a:rPr>
              <a:t>: v1</a:t>
            </a:r>
          </a:p>
          <a:p>
            <a:pPr marL="0" indent="0" algn="l">
              <a:buNone/>
            </a:pPr>
            <a:r>
              <a:rPr lang="en-GB" b="0" i="0" dirty="0">
                <a:solidFill>
                  <a:srgbClr val="444444"/>
                </a:solidFill>
                <a:effectLst/>
                <a:latin typeface="Courier New" panose="02070309020205020404" pitchFamily="49" charset="0"/>
                <a:cs typeface="Courier New" panose="02070309020205020404" pitchFamily="49" charset="0"/>
              </a:rPr>
              <a:t>kind: Pod</a:t>
            </a:r>
          </a:p>
          <a:p>
            <a:pPr marL="0" indent="0" algn="l">
              <a:buNone/>
            </a:pPr>
            <a:r>
              <a:rPr lang="en-GB" b="0" i="0" dirty="0">
                <a:solidFill>
                  <a:srgbClr val="444444"/>
                </a:solidFill>
                <a:effectLst/>
                <a:latin typeface="Courier New" panose="02070309020205020404" pitchFamily="49" charset="0"/>
                <a:cs typeface="Courier New" panose="02070309020205020404" pitchFamily="49" charset="0"/>
              </a:rPr>
              <a:t>metadata:</a:t>
            </a:r>
          </a:p>
          <a:p>
            <a:pPr marL="0" indent="0" algn="l">
              <a:buNone/>
            </a:pPr>
            <a:r>
              <a:rPr lang="en-GB" b="0" i="0" dirty="0">
                <a:solidFill>
                  <a:srgbClr val="444444"/>
                </a:solidFill>
                <a:effectLst/>
                <a:latin typeface="Courier New" panose="02070309020205020404" pitchFamily="49" charset="0"/>
                <a:cs typeface="Courier New" panose="02070309020205020404" pitchFamily="49" charset="0"/>
              </a:rPr>
              <a:t>  name: nginx-with-volume</a:t>
            </a:r>
          </a:p>
          <a:p>
            <a:pPr marL="0" indent="0" algn="l">
              <a:buNone/>
            </a:pPr>
            <a:r>
              <a:rPr lang="en-GB" b="0" i="0" dirty="0">
                <a:solidFill>
                  <a:srgbClr val="444444"/>
                </a:solidFill>
                <a:effectLst/>
                <a:latin typeface="Courier New" panose="02070309020205020404" pitchFamily="49" charset="0"/>
                <a:cs typeface="Courier New" panose="02070309020205020404" pitchFamily="49" charset="0"/>
              </a:rPr>
              <a:t>spec:</a:t>
            </a:r>
          </a:p>
          <a:p>
            <a:pPr marL="0" indent="0" algn="l">
              <a:buNone/>
            </a:pPr>
            <a:r>
              <a:rPr lang="en-GB" b="0" i="0" dirty="0">
                <a:solidFill>
                  <a:srgbClr val="444444"/>
                </a:solidFill>
                <a:effectLst/>
                <a:latin typeface="Courier New" panose="02070309020205020404" pitchFamily="49" charset="0"/>
                <a:cs typeface="Courier New" panose="02070309020205020404" pitchFamily="49" charset="0"/>
              </a:rPr>
              <a:t>  volumes:</a:t>
            </a:r>
          </a:p>
          <a:p>
            <a:pPr marL="0" indent="0" algn="l">
              <a:buNone/>
            </a:pPr>
            <a:r>
              <a:rPr lang="en-GB" b="0" i="0" dirty="0">
                <a:solidFill>
                  <a:srgbClr val="444444"/>
                </a:solidFill>
                <a:effectLst/>
                <a:latin typeface="Courier New" panose="02070309020205020404" pitchFamily="49" charset="0"/>
                <a:cs typeface="Courier New" panose="02070309020205020404" pitchFamily="49" charset="0"/>
              </a:rPr>
              <a:t>  - name: www</a:t>
            </a:r>
          </a:p>
          <a:p>
            <a:pPr marL="0" indent="0" algn="l">
              <a:buNone/>
            </a:pPr>
            <a:r>
              <a:rPr lang="en-GB" b="0" i="0" dirty="0">
                <a:solidFill>
                  <a:srgbClr val="444444"/>
                </a:solidFill>
                <a:effectLst/>
                <a:latin typeface="Courier New" panose="02070309020205020404" pitchFamily="49" charset="0"/>
                <a:cs typeface="Courier New" panose="02070309020205020404" pitchFamily="49" charset="0"/>
              </a:rPr>
              <a:t>  containers:</a:t>
            </a:r>
          </a:p>
          <a:p>
            <a:pPr marL="0" indent="0" algn="l">
              <a:buNone/>
            </a:pPr>
            <a:r>
              <a:rPr lang="en-GB" b="0" i="0" dirty="0">
                <a:solidFill>
                  <a:srgbClr val="444444"/>
                </a:solidFill>
                <a:effectLst/>
                <a:latin typeface="Courier New" panose="02070309020205020404" pitchFamily="49" charset="0"/>
                <a:cs typeface="Courier New" panose="02070309020205020404" pitchFamily="49" charset="0"/>
              </a:rPr>
              <a:t>  - name: nginx</a:t>
            </a:r>
          </a:p>
          <a:p>
            <a:pPr marL="0" indent="0" algn="l">
              <a:buNone/>
            </a:pPr>
            <a:r>
              <a:rPr lang="en-GB" b="0" i="0" dirty="0">
                <a:solidFill>
                  <a:srgbClr val="444444"/>
                </a:solidFill>
                <a:effectLst/>
                <a:latin typeface="Courier New" panose="02070309020205020404" pitchFamily="49" charset="0"/>
                <a:cs typeface="Courier New" panose="02070309020205020404" pitchFamily="49" charset="0"/>
              </a:rPr>
              <a:t>    image: nginx</a:t>
            </a:r>
          </a:p>
          <a:p>
            <a:pPr marL="0" indent="0" algn="l">
              <a:buNone/>
            </a:pPr>
            <a:r>
              <a:rPr lang="en-GB" b="0" i="0" dirty="0">
                <a:solidFill>
                  <a:srgbClr val="444444"/>
                </a:solidFill>
                <a:effectLst/>
                <a:latin typeface="Courier New" panose="02070309020205020404" pitchFamily="49" charset="0"/>
                <a:cs typeface="Courier New" panose="02070309020205020404" pitchFamily="49" charset="0"/>
              </a:rPr>
              <a:t>    </a:t>
            </a:r>
            <a:r>
              <a:rPr lang="en-GB" b="0" i="0" dirty="0" err="1">
                <a:solidFill>
                  <a:srgbClr val="444444"/>
                </a:solidFill>
                <a:effectLst/>
                <a:latin typeface="Courier New" panose="02070309020205020404" pitchFamily="49" charset="0"/>
                <a:cs typeface="Courier New" panose="02070309020205020404" pitchFamily="49" charset="0"/>
              </a:rPr>
              <a:t>volumeMounts</a:t>
            </a:r>
            <a:r>
              <a:rPr lang="en-GB" b="0" i="0" dirty="0">
                <a:solidFill>
                  <a:srgbClr val="444444"/>
                </a:solidFill>
                <a:effectLst/>
                <a:latin typeface="Courier New" panose="02070309020205020404" pitchFamily="49" charset="0"/>
                <a:cs typeface="Courier New" panose="02070309020205020404" pitchFamily="49" charset="0"/>
              </a:rPr>
              <a:t>:</a:t>
            </a:r>
          </a:p>
          <a:p>
            <a:pPr marL="0" indent="0" algn="l">
              <a:buNone/>
            </a:pPr>
            <a:r>
              <a:rPr lang="en-GB" b="0" i="0" dirty="0">
                <a:solidFill>
                  <a:srgbClr val="444444"/>
                </a:solidFill>
                <a:effectLst/>
                <a:latin typeface="Courier New" panose="02070309020205020404" pitchFamily="49" charset="0"/>
                <a:cs typeface="Courier New" panose="02070309020205020404" pitchFamily="49" charset="0"/>
              </a:rPr>
              <a:t>    - name: www</a:t>
            </a:r>
          </a:p>
          <a:p>
            <a:pPr marL="0" indent="0" algn="l">
              <a:buNone/>
            </a:pPr>
            <a:r>
              <a:rPr lang="en-GB" b="0" i="0" dirty="0">
                <a:solidFill>
                  <a:srgbClr val="444444"/>
                </a:solidFill>
                <a:effectLst/>
                <a:latin typeface="Courier New" panose="02070309020205020404" pitchFamily="49" charset="0"/>
                <a:cs typeface="Courier New" panose="02070309020205020404" pitchFamily="49" charset="0"/>
              </a:rPr>
              <a:t>      </a:t>
            </a:r>
            <a:r>
              <a:rPr lang="en-GB" b="0" i="0" dirty="0" err="1">
                <a:solidFill>
                  <a:srgbClr val="444444"/>
                </a:solidFill>
                <a:effectLst/>
                <a:latin typeface="Courier New" panose="02070309020205020404" pitchFamily="49" charset="0"/>
                <a:cs typeface="Courier New" panose="02070309020205020404" pitchFamily="49" charset="0"/>
              </a:rPr>
              <a:t>mountPath</a:t>
            </a:r>
            <a:r>
              <a:rPr lang="en-GB" b="0" i="0" dirty="0">
                <a:solidFill>
                  <a:srgbClr val="444444"/>
                </a:solidFill>
                <a:effectLst/>
                <a:latin typeface="Courier New" panose="02070309020205020404" pitchFamily="49" charset="0"/>
                <a:cs typeface="Courier New" panose="02070309020205020404" pitchFamily="49" charset="0"/>
              </a:rPr>
              <a:t>: /</a:t>
            </a:r>
            <a:r>
              <a:rPr lang="en-GB" b="0" i="0" dirty="0" err="1">
                <a:solidFill>
                  <a:srgbClr val="444444"/>
                </a:solidFill>
                <a:effectLst/>
                <a:latin typeface="Courier New" panose="02070309020205020404" pitchFamily="49" charset="0"/>
                <a:cs typeface="Courier New" panose="02070309020205020404" pitchFamily="49" charset="0"/>
              </a:rPr>
              <a:t>usr</a:t>
            </a:r>
            <a:r>
              <a:rPr lang="en-GB" b="0" i="0" dirty="0">
                <a:solidFill>
                  <a:srgbClr val="444444"/>
                </a:solidFill>
                <a:effectLst/>
                <a:latin typeface="Courier New" panose="02070309020205020404" pitchFamily="49" charset="0"/>
                <a:cs typeface="Courier New" panose="02070309020205020404" pitchFamily="49" charset="0"/>
              </a:rPr>
              <a:t>/share/nginx/html/</a:t>
            </a:r>
          </a:p>
          <a:p>
            <a:pPr marL="0" indent="0" algn="l">
              <a:buNone/>
            </a:pPr>
            <a:endParaRPr lang="en-GB" b="0" i="0" dirty="0">
              <a:solidFill>
                <a:srgbClr val="444444"/>
              </a:solidFill>
              <a:effectLst/>
              <a:latin typeface="Courier New" panose="02070309020205020404" pitchFamily="49" charset="0"/>
              <a:cs typeface="Courier New" panose="02070309020205020404" pitchFamily="49" charset="0"/>
            </a:endParaRPr>
          </a:p>
          <a:p>
            <a:r>
              <a:rPr lang="en-GB" sz="5100" dirty="0">
                <a:solidFill>
                  <a:srgbClr val="444444"/>
                </a:solidFill>
                <a:latin typeface="Courier New" panose="02070309020205020404" pitchFamily="49" charset="0"/>
                <a:cs typeface="Courier New" panose="02070309020205020404" pitchFamily="49" charset="0"/>
              </a:rPr>
              <a:t>Save file to nginx-2-with-volume.yaml </a:t>
            </a:r>
            <a:endParaRPr lang="en-GB" sz="5100" b="0" i="0" dirty="0">
              <a:solidFill>
                <a:srgbClr val="444444"/>
              </a:solidFill>
              <a:effectLst/>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147419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0C26F-8273-313C-B4F8-A9E22157A97E}"/>
              </a:ext>
            </a:extLst>
          </p:cNvPr>
          <p:cNvSpPr>
            <a:spLocks noGrp="1"/>
          </p:cNvSpPr>
          <p:nvPr>
            <p:ph type="title"/>
          </p:nvPr>
        </p:nvSpPr>
        <p:spPr/>
        <p:txBody>
          <a:bodyPr/>
          <a:lstStyle/>
          <a:p>
            <a:r>
              <a:rPr lang="en-GB" b="1" i="0" dirty="0">
                <a:solidFill>
                  <a:srgbClr val="000000"/>
                </a:solidFill>
                <a:effectLst/>
                <a:latin typeface="Droid Serif"/>
              </a:rPr>
              <a:t>Volume lifecycle</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A7D3287A-523B-80A4-0BE6-9B16C5EAFA25}"/>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The lifecycle of a volume is linked to the pod's lifecycle</a:t>
            </a:r>
          </a:p>
          <a:p>
            <a:pPr algn="l">
              <a:buFont typeface="Arial" panose="020B0604020202020204" pitchFamily="34" charset="0"/>
              <a:buChar char="•"/>
            </a:pPr>
            <a:r>
              <a:rPr lang="en-GB" b="0" i="0" dirty="0">
                <a:solidFill>
                  <a:srgbClr val="000000"/>
                </a:solidFill>
                <a:effectLst/>
                <a:latin typeface="Droid Serif"/>
              </a:rPr>
              <a:t>This means that a volume is created when the pod is created</a:t>
            </a:r>
          </a:p>
          <a:p>
            <a:pPr algn="l">
              <a:buFont typeface="Arial" panose="020B0604020202020204" pitchFamily="34" charset="0"/>
              <a:buChar char="•"/>
            </a:pPr>
            <a:r>
              <a:rPr lang="en-GB" b="0" i="0" dirty="0">
                <a:solidFill>
                  <a:srgbClr val="000000"/>
                </a:solidFill>
                <a:effectLst/>
                <a:latin typeface="Droid Serif"/>
              </a:rPr>
              <a:t>This is mostly relevant for </a:t>
            </a:r>
            <a:r>
              <a:rPr lang="en-GB" b="0" i="0" dirty="0" err="1">
                <a:solidFill>
                  <a:srgbClr val="000000"/>
                </a:solidFill>
                <a:effectLst/>
                <a:latin typeface="Droid Serif"/>
              </a:rPr>
              <a:t>emptyDir</a:t>
            </a:r>
            <a:r>
              <a:rPr lang="en-GB" b="0" i="0" dirty="0">
                <a:solidFill>
                  <a:srgbClr val="000000"/>
                </a:solidFill>
                <a:effectLst/>
                <a:latin typeface="Droid Serif"/>
              </a:rPr>
              <a:t> volumes</a:t>
            </a:r>
          </a:p>
          <a:p>
            <a:pPr marL="457200" lvl="1" indent="0">
              <a:buNone/>
            </a:pPr>
            <a:r>
              <a:rPr lang="en-GB" b="0" i="0" dirty="0">
                <a:solidFill>
                  <a:srgbClr val="000000"/>
                </a:solidFill>
                <a:effectLst/>
                <a:latin typeface="Droid Serif"/>
              </a:rPr>
              <a:t>(other volumes, like remote storage, are not "created" but rather "attached" )</a:t>
            </a:r>
          </a:p>
          <a:p>
            <a:pPr algn="l">
              <a:buFont typeface="Arial" panose="020B0604020202020204" pitchFamily="34" charset="0"/>
              <a:buChar char="•"/>
            </a:pPr>
            <a:r>
              <a:rPr lang="en-GB" b="0" i="0" dirty="0">
                <a:solidFill>
                  <a:srgbClr val="000000"/>
                </a:solidFill>
                <a:effectLst/>
                <a:latin typeface="Droid Serif"/>
              </a:rPr>
              <a:t>A volume survives across container restarts</a:t>
            </a:r>
          </a:p>
          <a:p>
            <a:pPr algn="l">
              <a:buFont typeface="Arial" panose="020B0604020202020204" pitchFamily="34" charset="0"/>
              <a:buChar char="•"/>
            </a:pPr>
            <a:r>
              <a:rPr lang="en-GB" b="0" i="0" dirty="0">
                <a:solidFill>
                  <a:srgbClr val="000000"/>
                </a:solidFill>
                <a:effectLst/>
                <a:latin typeface="Droid Serif"/>
              </a:rPr>
              <a:t>A volume is destroyed (or, for remote storage, detached) when the pod is destroyed</a:t>
            </a:r>
          </a:p>
          <a:p>
            <a:endParaRPr lang="en-US" dirty="0"/>
          </a:p>
        </p:txBody>
      </p:sp>
    </p:spTree>
    <p:extLst>
      <p:ext uri="{BB962C8B-B14F-4D97-AF65-F5344CB8AC3E}">
        <p14:creationId xmlns:p14="http://schemas.microsoft.com/office/powerpoint/2010/main" val="27770245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72F6-1B63-DC48-3011-F46A402B1212}"/>
              </a:ext>
            </a:extLst>
          </p:cNvPr>
          <p:cNvSpPr>
            <a:spLocks noGrp="1"/>
          </p:cNvSpPr>
          <p:nvPr>
            <p:ph type="title"/>
          </p:nvPr>
        </p:nvSpPr>
        <p:spPr/>
        <p:txBody>
          <a:bodyPr>
            <a:normAutofit fontScale="90000"/>
          </a:bodyPr>
          <a:lstStyle/>
          <a:p>
            <a:br>
              <a:rPr lang="en-GB" b="1" i="0" dirty="0">
                <a:solidFill>
                  <a:srgbClr val="000000"/>
                </a:solidFill>
                <a:effectLst/>
                <a:latin typeface="Droid Serif"/>
              </a:rPr>
            </a:br>
            <a:r>
              <a:rPr lang="en-GB" b="1" i="0" dirty="0">
                <a:solidFill>
                  <a:srgbClr val="000000"/>
                </a:solidFill>
                <a:effectLst/>
                <a:latin typeface="Droid Serif"/>
              </a:rPr>
              <a:t>Stateful sets</a:t>
            </a:r>
            <a:br>
              <a:rPr lang="en-GB" b="1" i="0" dirty="0">
                <a:solidFill>
                  <a:srgbClr val="000000"/>
                </a:solidFill>
                <a:effectLst/>
                <a:latin typeface="Droid Serif"/>
              </a:rPr>
            </a:b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5DE53992-01D9-4345-8D28-FC63F0694E5A}"/>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Stateful sets are a type of resource in the Kubernetes API</a:t>
            </a:r>
          </a:p>
          <a:p>
            <a:pPr algn="l">
              <a:buFont typeface="Arial" panose="020B0604020202020204" pitchFamily="34" charset="0"/>
              <a:buChar char="•"/>
            </a:pPr>
            <a:r>
              <a:rPr lang="en-GB" b="0" i="0" dirty="0">
                <a:solidFill>
                  <a:srgbClr val="000000"/>
                </a:solidFill>
                <a:effectLst/>
                <a:latin typeface="Droid Serif"/>
              </a:rPr>
              <a:t>(like pods, deployments, services...)</a:t>
            </a:r>
          </a:p>
          <a:p>
            <a:pPr algn="l">
              <a:buFont typeface="Arial" panose="020B0604020202020204" pitchFamily="34" charset="0"/>
              <a:buChar char="•"/>
            </a:pPr>
            <a:r>
              <a:rPr lang="en-GB" b="0" i="0" dirty="0">
                <a:solidFill>
                  <a:srgbClr val="000000"/>
                </a:solidFill>
                <a:effectLst/>
                <a:latin typeface="Droid Serif"/>
              </a:rPr>
              <a:t>They offer mechanisms to deploy scaled stateful applications</a:t>
            </a:r>
          </a:p>
          <a:p>
            <a:pPr algn="l">
              <a:buFont typeface="Arial" panose="020B0604020202020204" pitchFamily="34" charset="0"/>
              <a:buChar char="•"/>
            </a:pPr>
            <a:r>
              <a:rPr lang="en-GB" b="0" i="0" dirty="0">
                <a:solidFill>
                  <a:srgbClr val="000000"/>
                </a:solidFill>
                <a:effectLst/>
                <a:latin typeface="Droid Serif"/>
              </a:rPr>
              <a:t>At a first glance, they look like </a:t>
            </a:r>
            <a:r>
              <a:rPr lang="en-GB" b="0" i="1" dirty="0">
                <a:solidFill>
                  <a:srgbClr val="000000"/>
                </a:solidFill>
                <a:effectLst/>
                <a:latin typeface="Droid Serif"/>
              </a:rPr>
              <a:t>deployments</a:t>
            </a:r>
            <a:r>
              <a:rPr lang="en-GB" b="0" i="0" dirty="0">
                <a:solidFill>
                  <a:srgbClr val="000000"/>
                </a:solidFill>
                <a:effectLst/>
                <a:latin typeface="Droid Serif"/>
              </a:rPr>
              <a:t>:</a:t>
            </a:r>
          </a:p>
          <a:p>
            <a:pPr marL="742950" lvl="1" indent="-285750" algn="l">
              <a:buFont typeface="Arial" panose="020B0604020202020204" pitchFamily="34" charset="0"/>
              <a:buChar char="•"/>
            </a:pPr>
            <a:r>
              <a:rPr lang="en-GB" b="0" i="0" dirty="0">
                <a:solidFill>
                  <a:srgbClr val="000000"/>
                </a:solidFill>
                <a:effectLst/>
                <a:latin typeface="Droid Serif"/>
              </a:rPr>
              <a:t>a stateful set defines a pod spec and a number of replicas </a:t>
            </a:r>
            <a:r>
              <a:rPr lang="en-GB" b="0" i="1" dirty="0">
                <a:solidFill>
                  <a:srgbClr val="000000"/>
                </a:solidFill>
                <a:effectLst/>
                <a:latin typeface="Droid Serif"/>
              </a:rPr>
              <a:t>R</a:t>
            </a:r>
            <a:endParaRPr lang="en-GB" b="0" i="0" dirty="0">
              <a:solidFill>
                <a:srgbClr val="000000"/>
              </a:solidFill>
              <a:effectLst/>
              <a:latin typeface="Droid Serif"/>
            </a:endParaRPr>
          </a:p>
          <a:p>
            <a:pPr marL="742950" lvl="1" indent="-285750" algn="l">
              <a:buFont typeface="Arial" panose="020B0604020202020204" pitchFamily="34" charset="0"/>
              <a:buChar char="•"/>
            </a:pPr>
            <a:r>
              <a:rPr lang="en-GB" b="0" i="0" dirty="0">
                <a:solidFill>
                  <a:srgbClr val="000000"/>
                </a:solidFill>
                <a:effectLst/>
                <a:latin typeface="Droid Serif"/>
              </a:rPr>
              <a:t>it will make sure that </a:t>
            </a:r>
            <a:r>
              <a:rPr lang="en-GB" b="0" i="1" dirty="0">
                <a:solidFill>
                  <a:srgbClr val="000000"/>
                </a:solidFill>
                <a:effectLst/>
                <a:latin typeface="Droid Serif"/>
              </a:rPr>
              <a:t>R</a:t>
            </a:r>
            <a:r>
              <a:rPr lang="en-GB" b="0" i="0" dirty="0">
                <a:solidFill>
                  <a:srgbClr val="000000"/>
                </a:solidFill>
                <a:effectLst/>
                <a:latin typeface="Droid Serif"/>
              </a:rPr>
              <a:t> copies of the pod are running</a:t>
            </a:r>
          </a:p>
          <a:p>
            <a:pPr marL="742950" lvl="1" indent="-285750" algn="l">
              <a:buFont typeface="Arial" panose="020B0604020202020204" pitchFamily="34" charset="0"/>
              <a:buChar char="•"/>
            </a:pPr>
            <a:r>
              <a:rPr lang="en-GB" b="0" i="0" dirty="0">
                <a:solidFill>
                  <a:srgbClr val="000000"/>
                </a:solidFill>
                <a:effectLst/>
                <a:latin typeface="Droid Serif"/>
              </a:rPr>
              <a:t>that number can be changed while the stateful set is running</a:t>
            </a:r>
          </a:p>
          <a:p>
            <a:pPr marL="742950" lvl="1" indent="-285750" algn="l">
              <a:buFont typeface="Arial" panose="020B0604020202020204" pitchFamily="34" charset="0"/>
              <a:buChar char="•"/>
            </a:pPr>
            <a:r>
              <a:rPr lang="en-GB" b="0" i="0" dirty="0">
                <a:solidFill>
                  <a:srgbClr val="000000"/>
                </a:solidFill>
                <a:effectLst/>
                <a:latin typeface="Droid Serif"/>
              </a:rPr>
              <a:t>updating the pod spec will cause a rolling update to happen</a:t>
            </a:r>
          </a:p>
          <a:p>
            <a:pPr algn="l">
              <a:buFont typeface="Arial" panose="020B0604020202020204" pitchFamily="34" charset="0"/>
              <a:buChar char="•"/>
            </a:pPr>
            <a:r>
              <a:rPr lang="en-GB" b="0" i="0" dirty="0">
                <a:solidFill>
                  <a:srgbClr val="000000"/>
                </a:solidFill>
                <a:effectLst/>
                <a:latin typeface="Droid Serif"/>
              </a:rPr>
              <a:t>But they also have some significant differences</a:t>
            </a:r>
          </a:p>
          <a:p>
            <a:pPr marL="0" indent="0">
              <a:buNone/>
            </a:pPr>
            <a:endParaRPr lang="en-US" dirty="0"/>
          </a:p>
        </p:txBody>
      </p:sp>
    </p:spTree>
    <p:extLst>
      <p:ext uri="{BB962C8B-B14F-4D97-AF65-F5344CB8AC3E}">
        <p14:creationId xmlns:p14="http://schemas.microsoft.com/office/powerpoint/2010/main" val="32804248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3435C-CE85-7BD3-E898-C89634329738}"/>
              </a:ext>
            </a:extLst>
          </p:cNvPr>
          <p:cNvSpPr>
            <a:spLocks noGrp="1"/>
          </p:cNvSpPr>
          <p:nvPr>
            <p:ph type="title"/>
          </p:nvPr>
        </p:nvSpPr>
        <p:spPr/>
        <p:txBody>
          <a:bodyPr/>
          <a:lstStyle/>
          <a:p>
            <a:r>
              <a:rPr lang="en-GB" b="1" i="0" dirty="0">
                <a:solidFill>
                  <a:srgbClr val="000000"/>
                </a:solidFill>
                <a:effectLst/>
                <a:latin typeface="Droid Serif"/>
              </a:rPr>
              <a:t>Stateful sets unique features</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9F6EDE16-4AA7-4F33-01A1-DFEABF8860D8}"/>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Pods in a stateful set are numbered (from 0 to </a:t>
            </a:r>
            <a:r>
              <a:rPr lang="en-GB" b="0" i="1" dirty="0">
                <a:solidFill>
                  <a:srgbClr val="000000"/>
                </a:solidFill>
                <a:effectLst/>
                <a:latin typeface="Droid Serif"/>
              </a:rPr>
              <a:t>R-1</a:t>
            </a:r>
            <a:r>
              <a:rPr lang="en-GB" b="0" i="0" dirty="0">
                <a:solidFill>
                  <a:srgbClr val="000000"/>
                </a:solidFill>
                <a:effectLst/>
                <a:latin typeface="Droid Serif"/>
              </a:rPr>
              <a:t>) and ordered</a:t>
            </a:r>
          </a:p>
          <a:p>
            <a:pPr algn="l">
              <a:buFont typeface="Arial" panose="020B0604020202020204" pitchFamily="34" charset="0"/>
              <a:buChar char="•"/>
            </a:pPr>
            <a:r>
              <a:rPr lang="en-GB" b="0" i="0" dirty="0">
                <a:solidFill>
                  <a:srgbClr val="000000"/>
                </a:solidFill>
                <a:effectLst/>
                <a:latin typeface="Droid Serif"/>
              </a:rPr>
              <a:t>They are started and updated in order (from 0 to </a:t>
            </a:r>
            <a:r>
              <a:rPr lang="en-GB" b="0" i="1" dirty="0">
                <a:solidFill>
                  <a:srgbClr val="000000"/>
                </a:solidFill>
                <a:effectLst/>
                <a:latin typeface="Droid Serif"/>
              </a:rPr>
              <a:t>R-1</a:t>
            </a:r>
            <a:r>
              <a:rPr lang="en-GB" b="0" i="0" dirty="0">
                <a:solidFill>
                  <a:srgbClr val="000000"/>
                </a:solidFill>
                <a:effectLst/>
                <a:latin typeface="Droid Serif"/>
              </a:rPr>
              <a:t>)</a:t>
            </a:r>
          </a:p>
          <a:p>
            <a:pPr algn="l">
              <a:buFont typeface="Arial" panose="020B0604020202020204" pitchFamily="34" charset="0"/>
              <a:buChar char="•"/>
            </a:pPr>
            <a:r>
              <a:rPr lang="en-GB" b="0" i="0" dirty="0">
                <a:solidFill>
                  <a:srgbClr val="000000"/>
                </a:solidFill>
                <a:effectLst/>
                <a:latin typeface="Droid Serif"/>
              </a:rPr>
              <a:t>A pod is started (or updated) only when the previous one is ready</a:t>
            </a:r>
          </a:p>
          <a:p>
            <a:pPr algn="l">
              <a:buFont typeface="Arial" panose="020B0604020202020204" pitchFamily="34" charset="0"/>
              <a:buChar char="•"/>
            </a:pPr>
            <a:r>
              <a:rPr lang="en-GB" b="0" i="0" dirty="0">
                <a:solidFill>
                  <a:srgbClr val="000000"/>
                </a:solidFill>
                <a:effectLst/>
                <a:latin typeface="Droid Serif"/>
              </a:rPr>
              <a:t>They are stopped in reverse order (from </a:t>
            </a:r>
            <a:r>
              <a:rPr lang="en-GB" b="0" i="1" dirty="0">
                <a:solidFill>
                  <a:srgbClr val="000000"/>
                </a:solidFill>
                <a:effectLst/>
                <a:latin typeface="Droid Serif"/>
              </a:rPr>
              <a:t>R-1</a:t>
            </a:r>
            <a:r>
              <a:rPr lang="en-GB" b="0" i="0" dirty="0">
                <a:solidFill>
                  <a:srgbClr val="000000"/>
                </a:solidFill>
                <a:effectLst/>
                <a:latin typeface="Droid Serif"/>
              </a:rPr>
              <a:t> to 0)</a:t>
            </a:r>
          </a:p>
          <a:p>
            <a:pPr algn="l">
              <a:buFont typeface="Arial" panose="020B0604020202020204" pitchFamily="34" charset="0"/>
              <a:buChar char="•"/>
            </a:pPr>
            <a:r>
              <a:rPr lang="en-GB" b="0" i="0" dirty="0">
                <a:solidFill>
                  <a:srgbClr val="000000"/>
                </a:solidFill>
                <a:effectLst/>
                <a:latin typeface="Droid Serif"/>
              </a:rPr>
              <a:t>Each pod know its identity (i.e. which number it is in the set)</a:t>
            </a:r>
          </a:p>
          <a:p>
            <a:pPr algn="l">
              <a:buFont typeface="Arial" panose="020B0604020202020204" pitchFamily="34" charset="0"/>
              <a:buChar char="•"/>
            </a:pPr>
            <a:r>
              <a:rPr lang="en-GB" b="0" i="0" dirty="0">
                <a:solidFill>
                  <a:srgbClr val="000000"/>
                </a:solidFill>
                <a:effectLst/>
                <a:latin typeface="Droid Serif"/>
              </a:rPr>
              <a:t>Each pod can discover the IP address of the others easily</a:t>
            </a:r>
          </a:p>
          <a:p>
            <a:pPr algn="l">
              <a:buFont typeface="Arial" panose="020B0604020202020204" pitchFamily="34" charset="0"/>
              <a:buChar char="•"/>
            </a:pPr>
            <a:r>
              <a:rPr lang="en-GB" b="0" i="0" dirty="0">
                <a:solidFill>
                  <a:srgbClr val="000000"/>
                </a:solidFill>
                <a:effectLst/>
                <a:latin typeface="Droid Serif"/>
              </a:rPr>
              <a:t>The pods can persist data on attached volumes</a:t>
            </a:r>
          </a:p>
          <a:p>
            <a:endParaRPr lang="en-US" dirty="0"/>
          </a:p>
        </p:txBody>
      </p:sp>
    </p:spTree>
    <p:extLst>
      <p:ext uri="{BB962C8B-B14F-4D97-AF65-F5344CB8AC3E}">
        <p14:creationId xmlns:p14="http://schemas.microsoft.com/office/powerpoint/2010/main" val="20773254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9DD16-73D3-552F-FD39-716A94D13D2E}"/>
              </a:ext>
            </a:extLst>
          </p:cNvPr>
          <p:cNvSpPr>
            <a:spLocks noGrp="1"/>
          </p:cNvSpPr>
          <p:nvPr>
            <p:ph type="title"/>
          </p:nvPr>
        </p:nvSpPr>
        <p:spPr/>
        <p:txBody>
          <a:bodyPr/>
          <a:lstStyle/>
          <a:p>
            <a:r>
              <a:rPr lang="en-GB" b="1" i="0" dirty="0">
                <a:solidFill>
                  <a:srgbClr val="000000"/>
                </a:solidFill>
                <a:effectLst/>
                <a:latin typeface="Droid Serif"/>
              </a:rPr>
              <a:t>volumes</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8F9BF017-4C88-1074-DAEF-42230B324905}"/>
              </a:ext>
            </a:extLst>
          </p:cNvPr>
          <p:cNvSpPr>
            <a:spLocks noGrp="1"/>
          </p:cNvSpPr>
          <p:nvPr>
            <p:ph idx="1"/>
          </p:nvPr>
        </p:nvSpPr>
        <p:spPr/>
        <p:txBody>
          <a:bodyPr/>
          <a:lstStyle/>
          <a:p>
            <a:pPr algn="l"/>
            <a:r>
              <a:rPr lang="en-GB" b="0" i="0" dirty="0">
                <a:solidFill>
                  <a:srgbClr val="000000"/>
                </a:solidFill>
                <a:effectLst/>
                <a:latin typeface="Droid Serif"/>
              </a:rPr>
              <a:t>Volumes are used for many purposes:</a:t>
            </a:r>
          </a:p>
          <a:p>
            <a:pPr algn="l">
              <a:buFont typeface="Arial" panose="020B0604020202020204" pitchFamily="34" charset="0"/>
              <a:buChar char="•"/>
            </a:pPr>
            <a:r>
              <a:rPr lang="en-GB" b="0" i="0" dirty="0">
                <a:solidFill>
                  <a:srgbClr val="000000"/>
                </a:solidFill>
                <a:effectLst/>
                <a:latin typeface="Droid Serif"/>
              </a:rPr>
              <a:t>sharing data between containers in a pod</a:t>
            </a:r>
          </a:p>
          <a:p>
            <a:pPr algn="l">
              <a:buFont typeface="Arial" panose="020B0604020202020204" pitchFamily="34" charset="0"/>
              <a:buChar char="•"/>
            </a:pPr>
            <a:r>
              <a:rPr lang="en-GB" b="0" i="0" dirty="0">
                <a:solidFill>
                  <a:srgbClr val="000000"/>
                </a:solidFill>
                <a:effectLst/>
                <a:latin typeface="Droid Serif"/>
              </a:rPr>
              <a:t>exposing configuration information and secrets to containers</a:t>
            </a:r>
          </a:p>
          <a:p>
            <a:pPr algn="l">
              <a:buFont typeface="Arial" panose="020B0604020202020204" pitchFamily="34" charset="0"/>
              <a:buChar char="•"/>
            </a:pPr>
            <a:r>
              <a:rPr lang="en-GB" b="0" i="0" dirty="0">
                <a:solidFill>
                  <a:srgbClr val="000000"/>
                </a:solidFill>
                <a:effectLst/>
                <a:latin typeface="Droid Serif"/>
              </a:rPr>
              <a:t>accessing storage system</a:t>
            </a:r>
          </a:p>
          <a:p>
            <a:endParaRPr lang="en-US" dirty="0"/>
          </a:p>
        </p:txBody>
      </p:sp>
    </p:spTree>
    <p:extLst>
      <p:ext uri="{BB962C8B-B14F-4D97-AF65-F5344CB8AC3E}">
        <p14:creationId xmlns:p14="http://schemas.microsoft.com/office/powerpoint/2010/main" val="29180823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B7EF7-5D63-B891-54C1-662535515DB1}"/>
              </a:ext>
            </a:extLst>
          </p:cNvPr>
          <p:cNvSpPr>
            <a:spLocks noGrp="1"/>
          </p:cNvSpPr>
          <p:nvPr>
            <p:ph type="title"/>
          </p:nvPr>
        </p:nvSpPr>
        <p:spPr/>
        <p:txBody>
          <a:bodyPr/>
          <a:lstStyle/>
          <a:p>
            <a:r>
              <a:rPr lang="en-GB" b="1" i="0" dirty="0">
                <a:solidFill>
                  <a:srgbClr val="000000"/>
                </a:solidFill>
                <a:effectLst/>
                <a:latin typeface="Droid Serif"/>
              </a:rPr>
              <a:t>Volumes types</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3F888ACA-B233-3AD4-1EFB-1ED6A256ECEE}"/>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There are many </a:t>
            </a:r>
            <a:r>
              <a:rPr lang="en-GB" dirty="0">
                <a:latin typeface="Droid Serif"/>
              </a:rPr>
              <a:t>type of volumes </a:t>
            </a:r>
            <a:r>
              <a:rPr lang="en-GB" b="0" i="0" dirty="0">
                <a:solidFill>
                  <a:srgbClr val="000000"/>
                </a:solidFill>
                <a:effectLst/>
                <a:latin typeface="Droid Serif"/>
              </a:rPr>
              <a:t>available:</a:t>
            </a:r>
          </a:p>
          <a:p>
            <a:pPr marL="742950" lvl="1" indent="-285750" algn="l">
              <a:buFont typeface="Arial" panose="020B0604020202020204" pitchFamily="34" charset="0"/>
              <a:buChar char="•"/>
            </a:pPr>
            <a:r>
              <a:rPr lang="en-GB" b="0" i="0" dirty="0">
                <a:solidFill>
                  <a:srgbClr val="000000"/>
                </a:solidFill>
                <a:effectLst/>
                <a:latin typeface="Droid Serif"/>
              </a:rPr>
              <a:t>public cloud storage (</a:t>
            </a:r>
            <a:r>
              <a:rPr lang="en-GB" b="0" i="0" dirty="0" err="1">
                <a:solidFill>
                  <a:srgbClr val="000000"/>
                </a:solidFill>
                <a:effectLst/>
                <a:latin typeface="Droid Serif"/>
              </a:rPr>
              <a:t>GCEPersistentDisk</a:t>
            </a:r>
            <a:r>
              <a:rPr lang="en-GB" b="0" i="0" dirty="0">
                <a:solidFill>
                  <a:srgbClr val="000000"/>
                </a:solidFill>
                <a:effectLst/>
                <a:latin typeface="Droid Serif"/>
              </a:rPr>
              <a:t>, </a:t>
            </a:r>
            <a:r>
              <a:rPr lang="en-GB" b="0" i="0" dirty="0" err="1">
                <a:solidFill>
                  <a:srgbClr val="000000"/>
                </a:solidFill>
                <a:effectLst/>
                <a:latin typeface="Droid Serif"/>
              </a:rPr>
              <a:t>AWSElasticBlockStore</a:t>
            </a:r>
            <a:r>
              <a:rPr lang="en-GB" b="0" i="0" dirty="0">
                <a:solidFill>
                  <a:srgbClr val="000000"/>
                </a:solidFill>
                <a:effectLst/>
                <a:latin typeface="Droid Serif"/>
              </a:rPr>
              <a:t>, </a:t>
            </a:r>
            <a:r>
              <a:rPr lang="en-GB" b="0" i="0" dirty="0" err="1">
                <a:solidFill>
                  <a:srgbClr val="000000"/>
                </a:solidFill>
                <a:effectLst/>
                <a:latin typeface="Droid Serif"/>
              </a:rPr>
              <a:t>AzureDisk</a:t>
            </a:r>
            <a:r>
              <a:rPr lang="en-GB" b="0" i="0" dirty="0">
                <a:solidFill>
                  <a:srgbClr val="000000"/>
                </a:solidFill>
                <a:effectLst/>
                <a:latin typeface="Droid Serif"/>
              </a:rPr>
              <a:t>...)</a:t>
            </a:r>
          </a:p>
          <a:p>
            <a:pPr marL="742950" lvl="1" indent="-285750" algn="l">
              <a:buFont typeface="Arial" panose="020B0604020202020204" pitchFamily="34" charset="0"/>
              <a:buChar char="•"/>
            </a:pPr>
            <a:r>
              <a:rPr lang="en-GB" b="0" i="0" dirty="0">
                <a:solidFill>
                  <a:srgbClr val="000000"/>
                </a:solidFill>
                <a:effectLst/>
                <a:latin typeface="Droid Serif"/>
              </a:rPr>
              <a:t>private cloud storage (Cinder, </a:t>
            </a:r>
            <a:r>
              <a:rPr lang="en-GB" b="0" i="0" dirty="0" err="1">
                <a:solidFill>
                  <a:srgbClr val="000000"/>
                </a:solidFill>
                <a:effectLst/>
                <a:latin typeface="Droid Serif"/>
              </a:rPr>
              <a:t>VsphereVolume</a:t>
            </a:r>
            <a:r>
              <a:rPr lang="en-GB" b="0" i="0" dirty="0">
                <a:solidFill>
                  <a:srgbClr val="000000"/>
                </a:solidFill>
                <a:effectLst/>
                <a:latin typeface="Droid Serif"/>
              </a:rPr>
              <a:t>...)</a:t>
            </a:r>
          </a:p>
          <a:p>
            <a:pPr marL="742950" lvl="1" indent="-285750" algn="l">
              <a:buFont typeface="Arial" panose="020B0604020202020204" pitchFamily="34" charset="0"/>
              <a:buChar char="•"/>
            </a:pPr>
            <a:r>
              <a:rPr lang="en-GB" b="0" i="0" dirty="0">
                <a:solidFill>
                  <a:srgbClr val="000000"/>
                </a:solidFill>
                <a:effectLst/>
                <a:latin typeface="Droid Serif"/>
              </a:rPr>
              <a:t>traditional storage systems (NFS, iSCSI, FC...)</a:t>
            </a:r>
          </a:p>
          <a:p>
            <a:pPr marL="742950" lvl="1" indent="-285750" algn="l">
              <a:buFont typeface="Arial" panose="020B0604020202020204" pitchFamily="34" charset="0"/>
              <a:buChar char="•"/>
            </a:pPr>
            <a:r>
              <a:rPr lang="en-GB" b="0" i="0" dirty="0">
                <a:solidFill>
                  <a:srgbClr val="000000"/>
                </a:solidFill>
                <a:effectLst/>
                <a:latin typeface="Droid Serif"/>
              </a:rPr>
              <a:t>distributed storage (</a:t>
            </a:r>
            <a:r>
              <a:rPr lang="en-GB" b="0" i="0" dirty="0" err="1">
                <a:solidFill>
                  <a:srgbClr val="000000"/>
                </a:solidFill>
                <a:effectLst/>
                <a:latin typeface="Droid Serif"/>
              </a:rPr>
              <a:t>Ceph</a:t>
            </a:r>
            <a:r>
              <a:rPr lang="en-GB" b="0" i="0" dirty="0">
                <a:solidFill>
                  <a:srgbClr val="000000"/>
                </a:solidFill>
                <a:effectLst/>
                <a:latin typeface="Droid Serif"/>
              </a:rPr>
              <a:t>, </a:t>
            </a:r>
            <a:r>
              <a:rPr lang="en-GB" b="0" i="0" dirty="0" err="1">
                <a:solidFill>
                  <a:srgbClr val="000000"/>
                </a:solidFill>
                <a:effectLst/>
                <a:latin typeface="Droid Serif"/>
              </a:rPr>
              <a:t>Glusterfs</a:t>
            </a:r>
            <a:r>
              <a:rPr lang="en-GB" b="0" i="0" dirty="0">
                <a:solidFill>
                  <a:srgbClr val="000000"/>
                </a:solidFill>
                <a:effectLst/>
                <a:latin typeface="Droid Serif"/>
              </a:rPr>
              <a:t>, </a:t>
            </a:r>
            <a:r>
              <a:rPr lang="en-GB" b="0" i="0" dirty="0" err="1">
                <a:solidFill>
                  <a:srgbClr val="000000"/>
                </a:solidFill>
                <a:effectLst/>
                <a:latin typeface="Droid Serif"/>
              </a:rPr>
              <a:t>Portworx</a:t>
            </a:r>
            <a:r>
              <a:rPr lang="en-GB" b="0" i="0" dirty="0">
                <a:solidFill>
                  <a:srgbClr val="000000"/>
                </a:solidFill>
                <a:effectLst/>
                <a:latin typeface="Droid Serif"/>
              </a:rPr>
              <a:t>...)</a:t>
            </a:r>
          </a:p>
          <a:p>
            <a:pPr algn="l">
              <a:buFont typeface="Arial" panose="020B0604020202020204" pitchFamily="34" charset="0"/>
              <a:buChar char="•"/>
            </a:pPr>
            <a:r>
              <a:rPr lang="en-GB" b="0" i="0" dirty="0">
                <a:solidFill>
                  <a:srgbClr val="000000"/>
                </a:solidFill>
                <a:effectLst/>
                <a:latin typeface="Droid Serif"/>
              </a:rPr>
              <a:t>Using a persistent volume requires:</a:t>
            </a:r>
          </a:p>
          <a:p>
            <a:pPr marL="742950" lvl="1" indent="-285750" algn="l">
              <a:buFont typeface="Arial" panose="020B0604020202020204" pitchFamily="34" charset="0"/>
              <a:buChar char="•"/>
            </a:pPr>
            <a:r>
              <a:rPr lang="en-GB" b="0" i="0" dirty="0">
                <a:solidFill>
                  <a:srgbClr val="000000"/>
                </a:solidFill>
                <a:effectLst/>
                <a:latin typeface="Droid Serif"/>
              </a:rPr>
              <a:t>creating the volume out-of-band (outside of the Kubernetes API)</a:t>
            </a:r>
          </a:p>
          <a:p>
            <a:pPr marL="742950" lvl="1" indent="-285750" algn="l">
              <a:buFont typeface="Arial" panose="020B0604020202020204" pitchFamily="34" charset="0"/>
              <a:buChar char="•"/>
            </a:pPr>
            <a:r>
              <a:rPr lang="en-GB" b="0" i="0" dirty="0">
                <a:solidFill>
                  <a:srgbClr val="000000"/>
                </a:solidFill>
                <a:effectLst/>
                <a:latin typeface="Droid Serif"/>
              </a:rPr>
              <a:t>referencing the volume in the pod description, with all its parameters</a:t>
            </a:r>
          </a:p>
          <a:p>
            <a:endParaRPr lang="en-US" dirty="0"/>
          </a:p>
        </p:txBody>
      </p:sp>
    </p:spTree>
    <p:extLst>
      <p:ext uri="{BB962C8B-B14F-4D97-AF65-F5344CB8AC3E}">
        <p14:creationId xmlns:p14="http://schemas.microsoft.com/office/powerpoint/2010/main" val="369656908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56C89-CA6F-43A4-58BC-5C286432A6D0}"/>
              </a:ext>
            </a:extLst>
          </p:cNvPr>
          <p:cNvSpPr>
            <a:spLocks noGrp="1"/>
          </p:cNvSpPr>
          <p:nvPr>
            <p:ph type="title"/>
          </p:nvPr>
        </p:nvSpPr>
        <p:spPr/>
        <p:txBody>
          <a:bodyPr/>
          <a:lstStyle/>
          <a:p>
            <a:r>
              <a:rPr lang="en-GB" b="1" i="0" dirty="0">
                <a:solidFill>
                  <a:srgbClr val="000000"/>
                </a:solidFill>
                <a:effectLst/>
                <a:latin typeface="Droid Serif"/>
              </a:rPr>
              <a:t>Persistent Volumes Claims</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68C31D9A-39A7-BA83-D3D8-DD8B8F05A77D}"/>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Our Pods can use a special volume type: a </a:t>
            </a:r>
            <a:r>
              <a:rPr lang="en-GB" b="0" i="1" dirty="0">
                <a:solidFill>
                  <a:srgbClr val="000000"/>
                </a:solidFill>
                <a:effectLst/>
                <a:latin typeface="Droid Serif"/>
              </a:rPr>
              <a:t>Persistent Volume Claim</a:t>
            </a:r>
            <a:endParaRPr lang="en-GB" b="0" i="0" dirty="0">
              <a:solidFill>
                <a:srgbClr val="000000"/>
              </a:solidFill>
              <a:effectLst/>
              <a:latin typeface="Droid Serif"/>
            </a:endParaRPr>
          </a:p>
          <a:p>
            <a:pPr algn="l">
              <a:buFont typeface="Arial" panose="020B0604020202020204" pitchFamily="34" charset="0"/>
              <a:buChar char="•"/>
            </a:pPr>
            <a:r>
              <a:rPr lang="en-GB" b="0" i="0" dirty="0">
                <a:solidFill>
                  <a:srgbClr val="000000"/>
                </a:solidFill>
                <a:effectLst/>
                <a:latin typeface="Droid Serif"/>
              </a:rPr>
              <a:t>A Persistent Volume Claim (PVC) is also a Kubernetes resource</a:t>
            </a:r>
          </a:p>
          <a:p>
            <a:pPr marL="457200" lvl="1" indent="0">
              <a:buNone/>
            </a:pPr>
            <a:r>
              <a:rPr lang="en-GB" b="0" i="0" dirty="0">
                <a:solidFill>
                  <a:srgbClr val="000000"/>
                </a:solidFill>
                <a:effectLst/>
                <a:latin typeface="Droid Serif"/>
              </a:rPr>
              <a:t>(visible with </a:t>
            </a:r>
            <a:r>
              <a:rPr lang="en-GB" b="0" i="0" dirty="0" err="1">
                <a:solidFill>
                  <a:srgbClr val="000000"/>
                </a:solidFill>
                <a:effectLst/>
                <a:latin typeface="Droid Serif"/>
              </a:rPr>
              <a:t>kubectl</a:t>
            </a:r>
            <a:r>
              <a:rPr lang="en-GB" b="0" i="0" dirty="0">
                <a:solidFill>
                  <a:srgbClr val="000000"/>
                </a:solidFill>
                <a:effectLst/>
                <a:latin typeface="Droid Serif"/>
              </a:rPr>
              <a:t> get </a:t>
            </a:r>
            <a:r>
              <a:rPr lang="en-GB" b="0" i="0" dirty="0" err="1">
                <a:solidFill>
                  <a:srgbClr val="000000"/>
                </a:solidFill>
                <a:effectLst/>
                <a:latin typeface="Droid Serif"/>
              </a:rPr>
              <a:t>persistentvolumeclaims</a:t>
            </a:r>
            <a:r>
              <a:rPr lang="en-GB" b="0" i="0" dirty="0">
                <a:solidFill>
                  <a:srgbClr val="000000"/>
                </a:solidFill>
                <a:effectLst/>
                <a:latin typeface="Droid Serif"/>
              </a:rPr>
              <a:t> or </a:t>
            </a:r>
            <a:r>
              <a:rPr lang="en-GB" b="0" i="0" dirty="0" err="1">
                <a:solidFill>
                  <a:srgbClr val="000000"/>
                </a:solidFill>
                <a:effectLst/>
                <a:latin typeface="Droid Serif"/>
              </a:rPr>
              <a:t>kubectl</a:t>
            </a:r>
            <a:r>
              <a:rPr lang="en-GB" b="0" i="0" dirty="0">
                <a:solidFill>
                  <a:srgbClr val="000000"/>
                </a:solidFill>
                <a:effectLst/>
                <a:latin typeface="Droid Serif"/>
              </a:rPr>
              <a:t> get </a:t>
            </a:r>
            <a:r>
              <a:rPr lang="en-GB" b="0" i="0" dirty="0" err="1">
                <a:solidFill>
                  <a:srgbClr val="000000"/>
                </a:solidFill>
                <a:effectLst/>
                <a:latin typeface="Droid Serif"/>
              </a:rPr>
              <a:t>pvc</a:t>
            </a:r>
            <a:r>
              <a:rPr lang="en-GB" b="0" i="0" dirty="0">
                <a:solidFill>
                  <a:srgbClr val="000000"/>
                </a:solidFill>
                <a:effectLst/>
                <a:latin typeface="Droid Serif"/>
              </a:rPr>
              <a:t>)</a:t>
            </a:r>
          </a:p>
          <a:p>
            <a:pPr algn="l">
              <a:buFont typeface="Arial" panose="020B0604020202020204" pitchFamily="34" charset="0"/>
              <a:buChar char="•"/>
            </a:pPr>
            <a:r>
              <a:rPr lang="en-GB" b="0" i="0" dirty="0">
                <a:solidFill>
                  <a:srgbClr val="000000"/>
                </a:solidFill>
                <a:effectLst/>
                <a:latin typeface="Droid Serif"/>
              </a:rPr>
              <a:t>A PVC is not a volume; it is a </a:t>
            </a:r>
            <a:r>
              <a:rPr lang="en-GB" b="0" i="1" dirty="0">
                <a:solidFill>
                  <a:srgbClr val="000000"/>
                </a:solidFill>
                <a:effectLst/>
                <a:latin typeface="Droid Serif"/>
              </a:rPr>
              <a:t>request for a volume</a:t>
            </a:r>
            <a:endParaRPr lang="en-GB" b="0" i="0" dirty="0">
              <a:solidFill>
                <a:srgbClr val="000000"/>
              </a:solidFill>
              <a:effectLst/>
              <a:latin typeface="Droid Serif"/>
            </a:endParaRPr>
          </a:p>
          <a:p>
            <a:pPr algn="l">
              <a:buFont typeface="Arial" panose="020B0604020202020204" pitchFamily="34" charset="0"/>
              <a:buChar char="•"/>
            </a:pPr>
            <a:r>
              <a:rPr lang="en-GB" b="0" i="0" dirty="0">
                <a:solidFill>
                  <a:srgbClr val="000000"/>
                </a:solidFill>
                <a:effectLst/>
                <a:latin typeface="Droid Serif"/>
              </a:rPr>
              <a:t>It should indicate at least:</a:t>
            </a:r>
          </a:p>
          <a:p>
            <a:pPr marL="742950" lvl="1" indent="-285750" algn="l">
              <a:buFont typeface="Arial" panose="020B0604020202020204" pitchFamily="34" charset="0"/>
              <a:buChar char="•"/>
            </a:pPr>
            <a:r>
              <a:rPr lang="en-GB" b="0" i="0" dirty="0">
                <a:solidFill>
                  <a:srgbClr val="000000"/>
                </a:solidFill>
                <a:effectLst/>
                <a:latin typeface="Droid Serif"/>
              </a:rPr>
              <a:t>the size of the volume (e.g. "5 GiB")</a:t>
            </a:r>
          </a:p>
          <a:p>
            <a:pPr marL="742950" lvl="1" indent="-285750" algn="l">
              <a:buFont typeface="Arial" panose="020B0604020202020204" pitchFamily="34" charset="0"/>
              <a:buChar char="•"/>
            </a:pPr>
            <a:r>
              <a:rPr lang="en-GB" b="0" i="0" dirty="0">
                <a:solidFill>
                  <a:srgbClr val="000000"/>
                </a:solidFill>
                <a:effectLst/>
                <a:latin typeface="Droid Serif"/>
              </a:rPr>
              <a:t>the access mode (e.g. "read-write by a single pod")</a:t>
            </a:r>
          </a:p>
          <a:p>
            <a:endParaRPr lang="en-US" dirty="0"/>
          </a:p>
        </p:txBody>
      </p:sp>
    </p:spTree>
    <p:extLst>
      <p:ext uri="{BB962C8B-B14F-4D97-AF65-F5344CB8AC3E}">
        <p14:creationId xmlns:p14="http://schemas.microsoft.com/office/powerpoint/2010/main" val="204338613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CA1EA-18E1-F19F-7A52-D61C0828F88D}"/>
              </a:ext>
            </a:extLst>
          </p:cNvPr>
          <p:cNvSpPr>
            <a:spLocks noGrp="1"/>
          </p:cNvSpPr>
          <p:nvPr>
            <p:ph type="title"/>
          </p:nvPr>
        </p:nvSpPr>
        <p:spPr/>
        <p:txBody>
          <a:bodyPr/>
          <a:lstStyle/>
          <a:p>
            <a:r>
              <a:rPr lang="en-GB" b="1" i="0" dirty="0">
                <a:solidFill>
                  <a:srgbClr val="000000"/>
                </a:solidFill>
                <a:effectLst/>
                <a:latin typeface="Droid Serif"/>
              </a:rPr>
              <a:t>What's in a PVC?</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6044194C-EF6D-DE6B-A746-004E564BAD2A}"/>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A PVC contains at least:</a:t>
            </a:r>
          </a:p>
          <a:p>
            <a:pPr marL="742950" lvl="1" indent="-285750" algn="l">
              <a:buFont typeface="Arial" panose="020B0604020202020204" pitchFamily="34" charset="0"/>
              <a:buChar char="•"/>
            </a:pPr>
            <a:r>
              <a:rPr lang="en-GB" b="0" i="0" dirty="0">
                <a:solidFill>
                  <a:srgbClr val="000000"/>
                </a:solidFill>
                <a:effectLst/>
                <a:latin typeface="Droid Serif"/>
              </a:rPr>
              <a:t>a list of </a:t>
            </a:r>
            <a:r>
              <a:rPr lang="en-GB" b="0" i="1" dirty="0">
                <a:solidFill>
                  <a:srgbClr val="000000"/>
                </a:solidFill>
                <a:effectLst/>
                <a:latin typeface="Droid Serif"/>
              </a:rPr>
              <a:t>access modes</a:t>
            </a:r>
            <a:r>
              <a:rPr lang="en-GB" b="0" i="0" dirty="0">
                <a:solidFill>
                  <a:srgbClr val="000000"/>
                </a:solidFill>
                <a:effectLst/>
                <a:latin typeface="Droid Serif"/>
              </a:rPr>
              <a:t> (</a:t>
            </a:r>
            <a:r>
              <a:rPr lang="en-GB" b="0" i="0" dirty="0" err="1">
                <a:solidFill>
                  <a:srgbClr val="000000"/>
                </a:solidFill>
                <a:effectLst/>
                <a:latin typeface="Droid Serif"/>
              </a:rPr>
              <a:t>ReadWriteOnce</a:t>
            </a:r>
            <a:r>
              <a:rPr lang="en-GB" b="0" i="0" dirty="0">
                <a:solidFill>
                  <a:srgbClr val="000000"/>
                </a:solidFill>
                <a:effectLst/>
                <a:latin typeface="Droid Serif"/>
              </a:rPr>
              <a:t>, </a:t>
            </a:r>
            <a:r>
              <a:rPr lang="en-GB" b="0" i="0" dirty="0" err="1">
                <a:solidFill>
                  <a:srgbClr val="000000"/>
                </a:solidFill>
                <a:effectLst/>
                <a:latin typeface="Droid Serif"/>
              </a:rPr>
              <a:t>ReadOnlyMany</a:t>
            </a:r>
            <a:r>
              <a:rPr lang="en-GB" b="0" i="0" dirty="0">
                <a:solidFill>
                  <a:srgbClr val="000000"/>
                </a:solidFill>
                <a:effectLst/>
                <a:latin typeface="Droid Serif"/>
              </a:rPr>
              <a:t>, </a:t>
            </a:r>
            <a:r>
              <a:rPr lang="en-GB" b="0" i="0" dirty="0" err="1">
                <a:solidFill>
                  <a:srgbClr val="000000"/>
                </a:solidFill>
                <a:effectLst/>
                <a:latin typeface="Droid Serif"/>
              </a:rPr>
              <a:t>ReadWriteMany</a:t>
            </a:r>
            <a:r>
              <a:rPr lang="en-GB" b="0" i="0" dirty="0">
                <a:solidFill>
                  <a:srgbClr val="000000"/>
                </a:solidFill>
                <a:effectLst/>
                <a:latin typeface="Droid Serif"/>
              </a:rPr>
              <a:t>)</a:t>
            </a:r>
          </a:p>
          <a:p>
            <a:pPr marL="742950" lvl="1" indent="-285750" algn="l">
              <a:buFont typeface="Arial" panose="020B0604020202020204" pitchFamily="34" charset="0"/>
              <a:buChar char="•"/>
            </a:pPr>
            <a:r>
              <a:rPr lang="en-GB" b="0" i="0" dirty="0">
                <a:solidFill>
                  <a:srgbClr val="000000"/>
                </a:solidFill>
                <a:effectLst/>
                <a:latin typeface="Droid Serif"/>
              </a:rPr>
              <a:t>a size (interpreted as the minimal storage space needed)</a:t>
            </a:r>
          </a:p>
          <a:p>
            <a:pPr algn="l">
              <a:buFont typeface="Arial" panose="020B0604020202020204" pitchFamily="34" charset="0"/>
              <a:buChar char="•"/>
            </a:pPr>
            <a:r>
              <a:rPr lang="en-GB" b="0" i="0" dirty="0">
                <a:solidFill>
                  <a:srgbClr val="000000"/>
                </a:solidFill>
                <a:effectLst/>
                <a:latin typeface="Droid Serif"/>
              </a:rPr>
              <a:t>It can also contain optional elements:</a:t>
            </a:r>
          </a:p>
          <a:p>
            <a:pPr marL="742950" lvl="1" indent="-285750" algn="l">
              <a:buFont typeface="Arial" panose="020B0604020202020204" pitchFamily="34" charset="0"/>
              <a:buChar char="•"/>
            </a:pPr>
            <a:r>
              <a:rPr lang="en-GB" b="0" i="0" dirty="0">
                <a:solidFill>
                  <a:srgbClr val="000000"/>
                </a:solidFill>
                <a:effectLst/>
                <a:latin typeface="Droid Serif"/>
              </a:rPr>
              <a:t>a selector (to restrict which actual volumes it can use)</a:t>
            </a:r>
          </a:p>
          <a:p>
            <a:pPr marL="742950" lvl="1" indent="-285750" algn="l">
              <a:buFont typeface="Arial" panose="020B0604020202020204" pitchFamily="34" charset="0"/>
              <a:buChar char="•"/>
            </a:pPr>
            <a:r>
              <a:rPr lang="en-GB" b="0" i="0" dirty="0">
                <a:solidFill>
                  <a:srgbClr val="000000"/>
                </a:solidFill>
                <a:effectLst/>
                <a:latin typeface="Droid Serif"/>
              </a:rPr>
              <a:t>a </a:t>
            </a:r>
            <a:r>
              <a:rPr lang="en-GB" b="0" i="1" dirty="0">
                <a:solidFill>
                  <a:srgbClr val="000000"/>
                </a:solidFill>
                <a:effectLst/>
                <a:latin typeface="Droid Serif"/>
              </a:rPr>
              <a:t>storage class</a:t>
            </a:r>
            <a:r>
              <a:rPr lang="en-GB" b="0" i="0" dirty="0">
                <a:solidFill>
                  <a:srgbClr val="000000"/>
                </a:solidFill>
                <a:effectLst/>
                <a:latin typeface="Droid Serif"/>
              </a:rPr>
              <a:t> (used by dynamic provisioning, more on that later)</a:t>
            </a:r>
          </a:p>
          <a:p>
            <a:endParaRPr lang="en-US" dirty="0"/>
          </a:p>
        </p:txBody>
      </p:sp>
    </p:spTree>
    <p:extLst>
      <p:ext uri="{BB962C8B-B14F-4D97-AF65-F5344CB8AC3E}">
        <p14:creationId xmlns:p14="http://schemas.microsoft.com/office/powerpoint/2010/main" val="3409053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1AB6-9802-B653-361C-305007022156}"/>
              </a:ext>
            </a:extLst>
          </p:cNvPr>
          <p:cNvSpPr>
            <a:spLocks noGrp="1"/>
          </p:cNvSpPr>
          <p:nvPr>
            <p:ph type="title"/>
          </p:nvPr>
        </p:nvSpPr>
        <p:spPr/>
        <p:txBody>
          <a:bodyPr/>
          <a:lstStyle/>
          <a:p>
            <a:r>
              <a:rPr lang="en-GB" b="1" i="0" dirty="0">
                <a:solidFill>
                  <a:srgbClr val="000000"/>
                </a:solidFill>
                <a:effectLst/>
                <a:latin typeface="Droid Serif"/>
              </a:rPr>
              <a:t>Kubernetes architecture: the control plane</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0C50670B-EA11-2C17-6E92-681C06BF361F}"/>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The Kubernetes logic (its "brains") is a collection of services:</a:t>
            </a:r>
          </a:p>
          <a:p>
            <a:pPr marL="742950" lvl="1" indent="-285750" algn="l">
              <a:buFont typeface="Arial" panose="020B0604020202020204" pitchFamily="34" charset="0"/>
              <a:buChar char="•"/>
            </a:pPr>
            <a:r>
              <a:rPr lang="en-GB" b="0" i="0" dirty="0">
                <a:solidFill>
                  <a:srgbClr val="000000"/>
                </a:solidFill>
                <a:effectLst/>
                <a:latin typeface="Droid Serif"/>
              </a:rPr>
              <a:t>the API server (our point of entry to everything!)</a:t>
            </a:r>
          </a:p>
          <a:p>
            <a:pPr marL="742950" lvl="1" indent="-285750" algn="l">
              <a:buFont typeface="Arial" panose="020B0604020202020204" pitchFamily="34" charset="0"/>
              <a:buChar char="•"/>
            </a:pPr>
            <a:r>
              <a:rPr lang="en-GB" b="0" i="0" dirty="0">
                <a:solidFill>
                  <a:srgbClr val="000000"/>
                </a:solidFill>
                <a:effectLst/>
                <a:latin typeface="Droid Serif"/>
              </a:rPr>
              <a:t>core services like the scheduler and controller manager</a:t>
            </a:r>
          </a:p>
          <a:p>
            <a:pPr marL="742950" lvl="1" indent="-285750" algn="l">
              <a:buFont typeface="Arial" panose="020B0604020202020204" pitchFamily="34" charset="0"/>
              <a:buChar char="•"/>
            </a:pPr>
            <a:r>
              <a:rPr lang="en-GB" b="0" i="0" dirty="0" err="1">
                <a:solidFill>
                  <a:srgbClr val="000000"/>
                </a:solidFill>
                <a:effectLst/>
                <a:latin typeface="Droid Serif"/>
              </a:rPr>
              <a:t>etcd</a:t>
            </a:r>
            <a:r>
              <a:rPr lang="en-GB" b="0" i="0" dirty="0">
                <a:solidFill>
                  <a:srgbClr val="000000"/>
                </a:solidFill>
                <a:effectLst/>
                <a:latin typeface="Droid Serif"/>
              </a:rPr>
              <a:t> (a highly available key/value store; the "database" of Kubernetes)</a:t>
            </a:r>
          </a:p>
          <a:p>
            <a:pPr algn="l">
              <a:buFont typeface="Arial" panose="020B0604020202020204" pitchFamily="34" charset="0"/>
              <a:buChar char="•"/>
            </a:pPr>
            <a:r>
              <a:rPr lang="en-GB" b="0" i="0" dirty="0">
                <a:solidFill>
                  <a:srgbClr val="000000"/>
                </a:solidFill>
                <a:effectLst/>
                <a:latin typeface="Droid Serif"/>
              </a:rPr>
              <a:t>Together, these services form the control plane of our cluster</a:t>
            </a:r>
          </a:p>
          <a:p>
            <a:pPr algn="l">
              <a:buFont typeface="Arial" panose="020B0604020202020204" pitchFamily="34" charset="0"/>
              <a:buChar char="•"/>
            </a:pPr>
            <a:r>
              <a:rPr lang="en-GB" b="0" i="0" dirty="0">
                <a:solidFill>
                  <a:srgbClr val="000000"/>
                </a:solidFill>
                <a:effectLst/>
                <a:latin typeface="Droid Serif"/>
              </a:rPr>
              <a:t>The control plane is also called the "master"</a:t>
            </a:r>
          </a:p>
          <a:p>
            <a:endParaRPr lang="en-US" dirty="0"/>
          </a:p>
        </p:txBody>
      </p:sp>
    </p:spTree>
    <p:extLst>
      <p:ext uri="{BB962C8B-B14F-4D97-AF65-F5344CB8AC3E}">
        <p14:creationId xmlns:p14="http://schemas.microsoft.com/office/powerpoint/2010/main" val="378459522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ED130-769D-383E-51EA-E84A11718AEC}"/>
              </a:ext>
            </a:extLst>
          </p:cNvPr>
          <p:cNvSpPr>
            <a:spLocks noGrp="1"/>
          </p:cNvSpPr>
          <p:nvPr>
            <p:ph type="title"/>
          </p:nvPr>
        </p:nvSpPr>
        <p:spPr/>
        <p:txBody>
          <a:bodyPr/>
          <a:lstStyle/>
          <a:p>
            <a:r>
              <a:rPr lang="en-GB" b="1" i="0" dirty="0">
                <a:solidFill>
                  <a:srgbClr val="000000"/>
                </a:solidFill>
                <a:effectLst/>
                <a:latin typeface="Droid Serif"/>
              </a:rPr>
              <a:t>What does a PVC look like?</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B76461E7-B68D-1030-0F53-8F0F90731D12}"/>
              </a:ext>
            </a:extLst>
          </p:cNvPr>
          <p:cNvSpPr>
            <a:spLocks noGrp="1"/>
          </p:cNvSpPr>
          <p:nvPr>
            <p:ph idx="1"/>
          </p:nvPr>
        </p:nvSpPr>
        <p:spPr/>
        <p:txBody>
          <a:bodyPr>
            <a:normAutofit fontScale="85000" lnSpcReduction="20000"/>
          </a:bodyPr>
          <a:lstStyle/>
          <a:p>
            <a:r>
              <a:rPr lang="en-GB" b="0" i="0" dirty="0">
                <a:solidFill>
                  <a:srgbClr val="000000"/>
                </a:solidFill>
                <a:effectLst/>
                <a:latin typeface="Droid Serif"/>
              </a:rPr>
              <a:t>Here is a manifest for a basic PVC:</a:t>
            </a:r>
          </a:p>
          <a:p>
            <a:pPr marL="0" indent="0" algn="l">
              <a:buNone/>
            </a:pPr>
            <a:r>
              <a:rPr lang="en-GB" b="0" i="0" dirty="0">
                <a:solidFill>
                  <a:srgbClr val="444444"/>
                </a:solidFill>
                <a:effectLst/>
                <a:latin typeface="Courier New" panose="02070309020205020404" pitchFamily="49" charset="0"/>
                <a:cs typeface="Courier New" panose="02070309020205020404" pitchFamily="49" charset="0"/>
              </a:rPr>
              <a:t>kind: </a:t>
            </a:r>
            <a:r>
              <a:rPr lang="en-GB" b="0" i="0" dirty="0" err="1">
                <a:solidFill>
                  <a:srgbClr val="444444"/>
                </a:solidFill>
                <a:effectLst/>
                <a:latin typeface="Courier New" panose="02070309020205020404" pitchFamily="49" charset="0"/>
                <a:cs typeface="Courier New" panose="02070309020205020404" pitchFamily="49" charset="0"/>
              </a:rPr>
              <a:t>PersistentVolumeClaim</a:t>
            </a:r>
            <a:endParaRPr lang="en-GB" b="0" i="0" dirty="0">
              <a:solidFill>
                <a:srgbClr val="444444"/>
              </a:solidFill>
              <a:effectLst/>
              <a:latin typeface="Courier New" panose="02070309020205020404" pitchFamily="49" charset="0"/>
              <a:cs typeface="Courier New" panose="02070309020205020404" pitchFamily="49" charset="0"/>
            </a:endParaRPr>
          </a:p>
          <a:p>
            <a:pPr marL="0" indent="0" algn="l">
              <a:buNone/>
            </a:pPr>
            <a:r>
              <a:rPr lang="en-GB" b="0" i="0" dirty="0" err="1">
                <a:solidFill>
                  <a:srgbClr val="444444"/>
                </a:solidFill>
                <a:effectLst/>
                <a:latin typeface="Courier New" panose="02070309020205020404" pitchFamily="49" charset="0"/>
                <a:cs typeface="Courier New" panose="02070309020205020404" pitchFamily="49" charset="0"/>
              </a:rPr>
              <a:t>apiVersion</a:t>
            </a:r>
            <a:r>
              <a:rPr lang="en-GB" b="0" i="0" dirty="0">
                <a:solidFill>
                  <a:srgbClr val="444444"/>
                </a:solidFill>
                <a:effectLst/>
                <a:latin typeface="Courier New" panose="02070309020205020404" pitchFamily="49" charset="0"/>
                <a:cs typeface="Courier New" panose="02070309020205020404" pitchFamily="49" charset="0"/>
              </a:rPr>
              <a:t>: v1</a:t>
            </a:r>
          </a:p>
          <a:p>
            <a:pPr marL="0" indent="0" algn="l">
              <a:buNone/>
            </a:pPr>
            <a:r>
              <a:rPr lang="en-GB" b="0" i="0" dirty="0">
                <a:solidFill>
                  <a:srgbClr val="444444"/>
                </a:solidFill>
                <a:effectLst/>
                <a:latin typeface="Courier New" panose="02070309020205020404" pitchFamily="49" charset="0"/>
                <a:cs typeface="Courier New" panose="02070309020205020404" pitchFamily="49" charset="0"/>
              </a:rPr>
              <a:t>metadata:</a:t>
            </a:r>
          </a:p>
          <a:p>
            <a:pPr marL="0" indent="0" algn="l">
              <a:buNone/>
            </a:pPr>
            <a:r>
              <a:rPr lang="en-GB" b="0" i="0" dirty="0">
                <a:solidFill>
                  <a:srgbClr val="444444"/>
                </a:solidFill>
                <a:effectLst/>
                <a:latin typeface="Courier New" panose="02070309020205020404" pitchFamily="49" charset="0"/>
                <a:cs typeface="Courier New" panose="02070309020205020404" pitchFamily="49" charset="0"/>
              </a:rPr>
              <a:t>  name: my-claim</a:t>
            </a:r>
          </a:p>
          <a:p>
            <a:pPr marL="0" indent="0" algn="l">
              <a:buNone/>
            </a:pPr>
            <a:r>
              <a:rPr lang="en-GB" b="0" i="0" dirty="0">
                <a:solidFill>
                  <a:srgbClr val="444444"/>
                </a:solidFill>
                <a:effectLst/>
                <a:latin typeface="Courier New" panose="02070309020205020404" pitchFamily="49" charset="0"/>
                <a:cs typeface="Courier New" panose="02070309020205020404" pitchFamily="49" charset="0"/>
              </a:rPr>
              <a:t>spec:</a:t>
            </a:r>
          </a:p>
          <a:p>
            <a:pPr marL="0" indent="0" algn="l">
              <a:buNone/>
            </a:pPr>
            <a:r>
              <a:rPr lang="en-GB" b="0" i="0" dirty="0">
                <a:solidFill>
                  <a:srgbClr val="444444"/>
                </a:solidFill>
                <a:effectLst/>
                <a:latin typeface="Courier New" panose="02070309020205020404" pitchFamily="49" charset="0"/>
                <a:cs typeface="Courier New" panose="02070309020205020404" pitchFamily="49" charset="0"/>
              </a:rPr>
              <a:t>   </a:t>
            </a:r>
            <a:r>
              <a:rPr lang="en-GB" b="0" i="0" dirty="0" err="1">
                <a:solidFill>
                  <a:srgbClr val="444444"/>
                </a:solidFill>
                <a:effectLst/>
                <a:latin typeface="Courier New" panose="02070309020205020404" pitchFamily="49" charset="0"/>
                <a:cs typeface="Courier New" panose="02070309020205020404" pitchFamily="49" charset="0"/>
              </a:rPr>
              <a:t>accessModes</a:t>
            </a:r>
            <a:r>
              <a:rPr lang="en-GB" b="0" i="0" dirty="0">
                <a:solidFill>
                  <a:srgbClr val="444444"/>
                </a:solidFill>
                <a:effectLst/>
                <a:latin typeface="Courier New" panose="02070309020205020404" pitchFamily="49" charset="0"/>
                <a:cs typeface="Courier New" panose="02070309020205020404" pitchFamily="49" charset="0"/>
              </a:rPr>
              <a:t>:</a:t>
            </a:r>
          </a:p>
          <a:p>
            <a:pPr marL="0" indent="0" algn="l">
              <a:buNone/>
            </a:pPr>
            <a:r>
              <a:rPr lang="en-GB" b="0" i="0" dirty="0">
                <a:solidFill>
                  <a:srgbClr val="397300"/>
                </a:solidFill>
                <a:effectLst/>
                <a:latin typeface="Courier New" panose="02070309020205020404" pitchFamily="49" charset="0"/>
                <a:cs typeface="Courier New" panose="02070309020205020404" pitchFamily="49" charset="0"/>
              </a:rPr>
              <a:t>     -</a:t>
            </a:r>
            <a:r>
              <a:rPr lang="en-GB" b="0" i="0" dirty="0">
                <a:solidFill>
                  <a:srgbClr val="444444"/>
                </a:solidFill>
                <a:effectLst/>
                <a:latin typeface="Courier New" panose="02070309020205020404" pitchFamily="49" charset="0"/>
                <a:cs typeface="Courier New" panose="02070309020205020404" pitchFamily="49" charset="0"/>
              </a:rPr>
              <a:t> </a:t>
            </a:r>
            <a:r>
              <a:rPr lang="en-GB" b="0" i="0" dirty="0" err="1">
                <a:solidFill>
                  <a:srgbClr val="444444"/>
                </a:solidFill>
                <a:effectLst/>
                <a:latin typeface="Courier New" panose="02070309020205020404" pitchFamily="49" charset="0"/>
                <a:cs typeface="Courier New" panose="02070309020205020404" pitchFamily="49" charset="0"/>
              </a:rPr>
              <a:t>ReadWriteOnce</a:t>
            </a:r>
            <a:endParaRPr lang="en-GB" b="0" i="0" dirty="0">
              <a:solidFill>
                <a:srgbClr val="444444"/>
              </a:solidFill>
              <a:effectLst/>
              <a:latin typeface="Courier New" panose="02070309020205020404" pitchFamily="49" charset="0"/>
              <a:cs typeface="Courier New" panose="02070309020205020404" pitchFamily="49" charset="0"/>
            </a:endParaRPr>
          </a:p>
          <a:p>
            <a:pPr marL="0" indent="0" algn="l">
              <a:buNone/>
            </a:pPr>
            <a:r>
              <a:rPr lang="en-GB" b="0" i="0" dirty="0">
                <a:solidFill>
                  <a:srgbClr val="444444"/>
                </a:solidFill>
                <a:effectLst/>
                <a:latin typeface="Courier New" panose="02070309020205020404" pitchFamily="49" charset="0"/>
                <a:cs typeface="Courier New" panose="02070309020205020404" pitchFamily="49" charset="0"/>
              </a:rPr>
              <a:t>   resources:</a:t>
            </a:r>
          </a:p>
          <a:p>
            <a:pPr marL="0" indent="0" algn="l">
              <a:buNone/>
            </a:pPr>
            <a:r>
              <a:rPr lang="en-GB" b="0" i="0" dirty="0">
                <a:solidFill>
                  <a:srgbClr val="444444"/>
                </a:solidFill>
                <a:effectLst/>
                <a:latin typeface="Courier New" panose="02070309020205020404" pitchFamily="49" charset="0"/>
                <a:cs typeface="Courier New" panose="02070309020205020404" pitchFamily="49" charset="0"/>
              </a:rPr>
              <a:t>     requests:</a:t>
            </a:r>
          </a:p>
          <a:p>
            <a:pPr marL="0" indent="0" algn="l">
              <a:buNone/>
            </a:pPr>
            <a:r>
              <a:rPr lang="en-GB" b="0" i="0" dirty="0">
                <a:solidFill>
                  <a:srgbClr val="444444"/>
                </a:solidFill>
                <a:effectLst/>
                <a:latin typeface="Courier New" panose="02070309020205020404" pitchFamily="49" charset="0"/>
                <a:cs typeface="Courier New" panose="02070309020205020404" pitchFamily="49" charset="0"/>
              </a:rPr>
              <a:t>       storage: </a:t>
            </a:r>
            <a:r>
              <a:rPr lang="en-GB" b="0" i="0" dirty="0">
                <a:solidFill>
                  <a:srgbClr val="880000"/>
                </a:solidFill>
                <a:effectLst/>
                <a:latin typeface="Courier New" panose="02070309020205020404" pitchFamily="49" charset="0"/>
                <a:cs typeface="Courier New" panose="02070309020205020404" pitchFamily="49" charset="0"/>
              </a:rPr>
              <a:t>1</a:t>
            </a:r>
            <a:r>
              <a:rPr lang="en-GB" b="0" i="0" dirty="0">
                <a:solidFill>
                  <a:srgbClr val="444444"/>
                </a:solidFill>
                <a:effectLst/>
                <a:latin typeface="Courier New" panose="02070309020205020404" pitchFamily="49" charset="0"/>
                <a:cs typeface="Courier New" panose="02070309020205020404" pitchFamily="49" charset="0"/>
              </a:rPr>
              <a:t>Gi</a:t>
            </a:r>
          </a:p>
          <a:p>
            <a:endParaRPr lang="en-US" dirty="0"/>
          </a:p>
        </p:txBody>
      </p:sp>
    </p:spTree>
    <p:extLst>
      <p:ext uri="{BB962C8B-B14F-4D97-AF65-F5344CB8AC3E}">
        <p14:creationId xmlns:p14="http://schemas.microsoft.com/office/powerpoint/2010/main" val="21667560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37E3D-5174-A579-D798-50F2EE7BF5C2}"/>
              </a:ext>
            </a:extLst>
          </p:cNvPr>
          <p:cNvSpPr>
            <a:spLocks noGrp="1"/>
          </p:cNvSpPr>
          <p:nvPr>
            <p:ph type="title"/>
          </p:nvPr>
        </p:nvSpPr>
        <p:spPr/>
        <p:txBody>
          <a:bodyPr/>
          <a:lstStyle/>
          <a:p>
            <a:r>
              <a:rPr lang="en-GB" b="1" i="0" dirty="0">
                <a:solidFill>
                  <a:srgbClr val="000000"/>
                </a:solidFill>
                <a:effectLst/>
                <a:latin typeface="Droid Serif"/>
              </a:rPr>
              <a:t>Using a Persistent Volume Claim</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D7D56B24-258A-C691-616F-ADB8273C8456}"/>
              </a:ext>
            </a:extLst>
          </p:cNvPr>
          <p:cNvSpPr>
            <a:spLocks noGrp="1"/>
          </p:cNvSpPr>
          <p:nvPr>
            <p:ph idx="1"/>
          </p:nvPr>
        </p:nvSpPr>
        <p:spPr/>
        <p:txBody>
          <a:bodyPr>
            <a:normAutofit fontScale="25000" lnSpcReduction="20000"/>
          </a:bodyPr>
          <a:lstStyle/>
          <a:p>
            <a:r>
              <a:rPr lang="en-GB" sz="8000" b="0" i="0" dirty="0">
                <a:solidFill>
                  <a:srgbClr val="000000"/>
                </a:solidFill>
                <a:effectLst/>
                <a:latin typeface="Courier New" panose="02070309020205020404" pitchFamily="49" charset="0"/>
                <a:cs typeface="Courier New" panose="02070309020205020404" pitchFamily="49" charset="0"/>
              </a:rPr>
              <a:t>Here is a Pod definition like the ones shown earlier, but using a PVC:</a:t>
            </a:r>
          </a:p>
          <a:p>
            <a:pPr marL="0" indent="0" algn="l">
              <a:buNone/>
            </a:pPr>
            <a:r>
              <a:rPr lang="en-GB" sz="4800" b="0" i="0" dirty="0" err="1">
                <a:solidFill>
                  <a:srgbClr val="444444"/>
                </a:solidFill>
                <a:effectLst/>
                <a:latin typeface="Courier New" panose="02070309020205020404" pitchFamily="49" charset="0"/>
                <a:cs typeface="Courier New" panose="02070309020205020404" pitchFamily="49" charset="0"/>
              </a:rPr>
              <a:t>apiVersion</a:t>
            </a:r>
            <a:r>
              <a:rPr lang="en-GB" sz="4800" b="0" i="0" dirty="0">
                <a:solidFill>
                  <a:srgbClr val="444444"/>
                </a:solidFill>
                <a:effectLst/>
                <a:latin typeface="Courier New" panose="02070309020205020404" pitchFamily="49" charset="0"/>
                <a:cs typeface="Courier New" panose="02070309020205020404" pitchFamily="49" charset="0"/>
              </a:rPr>
              <a:t>: v1</a:t>
            </a:r>
          </a:p>
          <a:p>
            <a:pPr marL="0" indent="0" algn="l">
              <a:buNone/>
            </a:pPr>
            <a:r>
              <a:rPr lang="en-GB" sz="4800" b="0" i="0" dirty="0">
                <a:solidFill>
                  <a:srgbClr val="444444"/>
                </a:solidFill>
                <a:effectLst/>
                <a:latin typeface="Courier New" panose="02070309020205020404" pitchFamily="49" charset="0"/>
                <a:cs typeface="Courier New" panose="02070309020205020404" pitchFamily="49" charset="0"/>
              </a:rPr>
              <a:t>kind: Pod</a:t>
            </a:r>
          </a:p>
          <a:p>
            <a:pPr marL="0" indent="0" algn="l">
              <a:buNone/>
            </a:pPr>
            <a:r>
              <a:rPr lang="en-GB" sz="4800" b="0" i="0" dirty="0">
                <a:solidFill>
                  <a:srgbClr val="444444"/>
                </a:solidFill>
                <a:effectLst/>
                <a:latin typeface="Courier New" panose="02070309020205020404" pitchFamily="49" charset="0"/>
                <a:cs typeface="Courier New" panose="02070309020205020404" pitchFamily="49" charset="0"/>
              </a:rPr>
              <a:t>metadata:</a:t>
            </a:r>
          </a:p>
          <a:p>
            <a:pPr marL="0" indent="0" algn="l">
              <a:buNone/>
            </a:pPr>
            <a:r>
              <a:rPr lang="en-GB" sz="4800" b="0" i="0" dirty="0">
                <a:solidFill>
                  <a:srgbClr val="444444"/>
                </a:solidFill>
                <a:effectLst/>
                <a:latin typeface="Courier New" panose="02070309020205020404" pitchFamily="49" charset="0"/>
                <a:cs typeface="Courier New" panose="02070309020205020404" pitchFamily="49" charset="0"/>
              </a:rPr>
              <a:t>  name: pod-using-a-claim</a:t>
            </a:r>
          </a:p>
          <a:p>
            <a:pPr marL="0" indent="0" algn="l">
              <a:buNone/>
            </a:pPr>
            <a:r>
              <a:rPr lang="en-GB" sz="4800" b="0" i="0" dirty="0">
                <a:solidFill>
                  <a:srgbClr val="444444"/>
                </a:solidFill>
                <a:effectLst/>
                <a:latin typeface="Courier New" panose="02070309020205020404" pitchFamily="49" charset="0"/>
                <a:cs typeface="Courier New" panose="02070309020205020404" pitchFamily="49" charset="0"/>
              </a:rPr>
              <a:t>spec:</a:t>
            </a:r>
          </a:p>
          <a:p>
            <a:pPr marL="0" indent="0" algn="l">
              <a:buNone/>
            </a:pPr>
            <a:r>
              <a:rPr lang="en-GB" sz="4800" b="0" i="0" dirty="0">
                <a:solidFill>
                  <a:srgbClr val="444444"/>
                </a:solidFill>
                <a:effectLst/>
                <a:latin typeface="Courier New" panose="02070309020205020404" pitchFamily="49" charset="0"/>
                <a:cs typeface="Courier New" panose="02070309020205020404" pitchFamily="49" charset="0"/>
              </a:rPr>
              <a:t>  containers:</a:t>
            </a:r>
          </a:p>
          <a:p>
            <a:pPr marL="0" indent="0" algn="l">
              <a:buNone/>
            </a:pPr>
            <a:r>
              <a:rPr lang="en-GB" sz="4800" b="0" i="0" dirty="0">
                <a:solidFill>
                  <a:srgbClr val="444444"/>
                </a:solidFill>
                <a:effectLst/>
                <a:latin typeface="Courier New" panose="02070309020205020404" pitchFamily="49" charset="0"/>
                <a:cs typeface="Courier New" panose="02070309020205020404" pitchFamily="49" charset="0"/>
              </a:rPr>
              <a:t>  - image: ...</a:t>
            </a:r>
          </a:p>
          <a:p>
            <a:pPr marL="0" indent="0" algn="l">
              <a:buNone/>
            </a:pPr>
            <a:r>
              <a:rPr lang="en-GB" sz="4800" b="0" i="0" dirty="0">
                <a:solidFill>
                  <a:srgbClr val="444444"/>
                </a:solidFill>
                <a:effectLst/>
                <a:latin typeface="Courier New" panose="02070309020205020404" pitchFamily="49" charset="0"/>
                <a:cs typeface="Courier New" panose="02070309020205020404" pitchFamily="49" charset="0"/>
              </a:rPr>
              <a:t>    name: container-using-a-claim</a:t>
            </a:r>
          </a:p>
          <a:p>
            <a:pPr marL="0" indent="0" algn="l">
              <a:buNone/>
            </a:pPr>
            <a:r>
              <a:rPr lang="en-GB" sz="4800" b="0" i="0" dirty="0">
                <a:solidFill>
                  <a:srgbClr val="444444"/>
                </a:solidFill>
                <a:effectLst/>
                <a:latin typeface="Courier New" panose="02070309020205020404" pitchFamily="49" charset="0"/>
                <a:cs typeface="Courier New" panose="02070309020205020404" pitchFamily="49" charset="0"/>
              </a:rPr>
              <a:t>    </a:t>
            </a:r>
            <a:r>
              <a:rPr lang="en-GB" sz="4800" b="0" i="0" dirty="0" err="1">
                <a:solidFill>
                  <a:srgbClr val="444444"/>
                </a:solidFill>
                <a:effectLst/>
                <a:latin typeface="Courier New" panose="02070309020205020404" pitchFamily="49" charset="0"/>
                <a:cs typeface="Courier New" panose="02070309020205020404" pitchFamily="49" charset="0"/>
              </a:rPr>
              <a:t>volumeMounts</a:t>
            </a:r>
            <a:r>
              <a:rPr lang="en-GB" sz="4800" b="0" i="0" dirty="0">
                <a:solidFill>
                  <a:srgbClr val="444444"/>
                </a:solidFill>
                <a:effectLst/>
                <a:latin typeface="Courier New" panose="02070309020205020404" pitchFamily="49" charset="0"/>
                <a:cs typeface="Courier New" panose="02070309020205020404" pitchFamily="49" charset="0"/>
              </a:rPr>
              <a:t>:</a:t>
            </a:r>
          </a:p>
          <a:p>
            <a:pPr marL="0" indent="0" algn="l">
              <a:buNone/>
            </a:pPr>
            <a:r>
              <a:rPr lang="en-GB" sz="4800" b="0" i="0" dirty="0">
                <a:solidFill>
                  <a:srgbClr val="444444"/>
                </a:solidFill>
                <a:effectLst/>
                <a:latin typeface="Courier New" panose="02070309020205020404" pitchFamily="49" charset="0"/>
                <a:cs typeface="Courier New" panose="02070309020205020404" pitchFamily="49" charset="0"/>
              </a:rPr>
              <a:t>    - </a:t>
            </a:r>
            <a:r>
              <a:rPr lang="en-GB" sz="4800" b="0" i="0" dirty="0" err="1">
                <a:solidFill>
                  <a:srgbClr val="444444"/>
                </a:solidFill>
                <a:effectLst/>
                <a:latin typeface="Courier New" panose="02070309020205020404" pitchFamily="49" charset="0"/>
                <a:cs typeface="Courier New" panose="02070309020205020404" pitchFamily="49" charset="0"/>
              </a:rPr>
              <a:t>mountPath</a:t>
            </a:r>
            <a:r>
              <a:rPr lang="en-GB" sz="4800" b="0" i="0" dirty="0">
                <a:solidFill>
                  <a:srgbClr val="444444"/>
                </a:solidFill>
                <a:effectLst/>
                <a:latin typeface="Courier New" panose="02070309020205020404" pitchFamily="49" charset="0"/>
                <a:cs typeface="Courier New" panose="02070309020205020404" pitchFamily="49" charset="0"/>
              </a:rPr>
              <a:t>: /my-vol</a:t>
            </a:r>
          </a:p>
          <a:p>
            <a:pPr marL="0" indent="0" algn="l">
              <a:buNone/>
            </a:pPr>
            <a:r>
              <a:rPr lang="en-GB" sz="4800" b="0" i="0" dirty="0">
                <a:solidFill>
                  <a:srgbClr val="444444"/>
                </a:solidFill>
                <a:effectLst/>
                <a:latin typeface="Courier New" panose="02070309020205020404" pitchFamily="49" charset="0"/>
                <a:cs typeface="Courier New" panose="02070309020205020404" pitchFamily="49" charset="0"/>
              </a:rPr>
              <a:t>      name: my-volume</a:t>
            </a:r>
          </a:p>
          <a:p>
            <a:pPr marL="0" indent="0" algn="l">
              <a:buNone/>
            </a:pPr>
            <a:r>
              <a:rPr lang="en-GB" sz="4800" b="0" i="0" dirty="0">
                <a:solidFill>
                  <a:srgbClr val="444444"/>
                </a:solidFill>
                <a:effectLst/>
                <a:latin typeface="Courier New" panose="02070309020205020404" pitchFamily="49" charset="0"/>
                <a:cs typeface="Courier New" panose="02070309020205020404" pitchFamily="49" charset="0"/>
              </a:rPr>
              <a:t>  volumes:</a:t>
            </a:r>
          </a:p>
          <a:p>
            <a:pPr marL="0" indent="0" algn="l">
              <a:buNone/>
            </a:pPr>
            <a:r>
              <a:rPr lang="en-GB" sz="4800" b="0" i="0" dirty="0">
                <a:solidFill>
                  <a:srgbClr val="444444"/>
                </a:solidFill>
                <a:effectLst/>
                <a:latin typeface="Courier New" panose="02070309020205020404" pitchFamily="49" charset="0"/>
                <a:cs typeface="Courier New" panose="02070309020205020404" pitchFamily="49" charset="0"/>
              </a:rPr>
              <a:t>  - name: my-volume</a:t>
            </a:r>
          </a:p>
          <a:p>
            <a:pPr marL="0" indent="0" algn="l">
              <a:buNone/>
            </a:pPr>
            <a:r>
              <a:rPr lang="en-GB" sz="4800" b="0" i="0" dirty="0">
                <a:solidFill>
                  <a:srgbClr val="444444"/>
                </a:solidFill>
                <a:effectLst/>
                <a:latin typeface="Courier New" panose="02070309020205020404" pitchFamily="49" charset="0"/>
                <a:cs typeface="Courier New" panose="02070309020205020404" pitchFamily="49" charset="0"/>
              </a:rPr>
              <a:t>    </a:t>
            </a:r>
            <a:r>
              <a:rPr lang="en-GB" sz="4800" b="0" i="0" dirty="0" err="1">
                <a:solidFill>
                  <a:srgbClr val="444444"/>
                </a:solidFill>
                <a:effectLst/>
                <a:latin typeface="Courier New" panose="02070309020205020404" pitchFamily="49" charset="0"/>
                <a:cs typeface="Courier New" panose="02070309020205020404" pitchFamily="49" charset="0"/>
              </a:rPr>
              <a:t>persistentVolumeClaim</a:t>
            </a:r>
            <a:r>
              <a:rPr lang="en-GB" sz="4800" b="0" i="0" dirty="0">
                <a:solidFill>
                  <a:srgbClr val="444444"/>
                </a:solidFill>
                <a:effectLst/>
                <a:latin typeface="Courier New" panose="02070309020205020404" pitchFamily="49" charset="0"/>
                <a:cs typeface="Courier New" panose="02070309020205020404" pitchFamily="49" charset="0"/>
              </a:rPr>
              <a:t>:</a:t>
            </a:r>
          </a:p>
          <a:p>
            <a:pPr marL="0" indent="0" algn="l">
              <a:buNone/>
            </a:pPr>
            <a:r>
              <a:rPr lang="en-GB" sz="4800" b="0" i="0" dirty="0">
                <a:solidFill>
                  <a:srgbClr val="444444"/>
                </a:solidFill>
                <a:effectLst/>
                <a:latin typeface="Courier New" panose="02070309020205020404" pitchFamily="49" charset="0"/>
                <a:cs typeface="Courier New" panose="02070309020205020404" pitchFamily="49" charset="0"/>
              </a:rPr>
              <a:t>      </a:t>
            </a:r>
            <a:r>
              <a:rPr lang="en-GB" sz="4800" b="0" i="0" dirty="0" err="1">
                <a:solidFill>
                  <a:srgbClr val="444444"/>
                </a:solidFill>
                <a:effectLst/>
                <a:latin typeface="Courier New" panose="02070309020205020404" pitchFamily="49" charset="0"/>
                <a:cs typeface="Courier New" panose="02070309020205020404" pitchFamily="49" charset="0"/>
              </a:rPr>
              <a:t>claimName</a:t>
            </a:r>
            <a:r>
              <a:rPr lang="en-GB" sz="4800" b="0" i="0" dirty="0">
                <a:solidFill>
                  <a:srgbClr val="444444"/>
                </a:solidFill>
                <a:effectLst/>
                <a:latin typeface="Courier New" panose="02070309020205020404" pitchFamily="49" charset="0"/>
                <a:cs typeface="Courier New" panose="02070309020205020404" pitchFamily="49" charset="0"/>
              </a:rPr>
              <a:t>: my-claim</a:t>
            </a:r>
          </a:p>
          <a:p>
            <a:endParaRPr lang="en-US" dirty="0"/>
          </a:p>
        </p:txBody>
      </p:sp>
    </p:spTree>
    <p:extLst>
      <p:ext uri="{BB962C8B-B14F-4D97-AF65-F5344CB8AC3E}">
        <p14:creationId xmlns:p14="http://schemas.microsoft.com/office/powerpoint/2010/main" val="42807381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B5A57-7C1B-BEA1-4C56-AA6FAFCE9976}"/>
              </a:ext>
            </a:extLst>
          </p:cNvPr>
          <p:cNvSpPr>
            <a:spLocks noGrp="1"/>
          </p:cNvSpPr>
          <p:nvPr>
            <p:ph type="title"/>
          </p:nvPr>
        </p:nvSpPr>
        <p:spPr/>
        <p:txBody>
          <a:bodyPr/>
          <a:lstStyle/>
          <a:p>
            <a:r>
              <a:rPr lang="en-GB" b="1" i="0" dirty="0">
                <a:solidFill>
                  <a:srgbClr val="000000"/>
                </a:solidFill>
                <a:effectLst/>
                <a:latin typeface="Droid Serif"/>
              </a:rPr>
              <a:t>Creating and using Persistent Volume Claims</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4C5E1551-4375-0806-4A9C-4DF2AD8AB6A0}"/>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PVCs can be created manually and used explicitly</a:t>
            </a:r>
          </a:p>
          <a:p>
            <a:pPr algn="l">
              <a:buFont typeface="Arial" panose="020B0604020202020204" pitchFamily="34" charset="0"/>
              <a:buChar char="•"/>
            </a:pPr>
            <a:r>
              <a:rPr lang="en-GB" b="0" i="0" dirty="0">
                <a:solidFill>
                  <a:srgbClr val="000000"/>
                </a:solidFill>
                <a:effectLst/>
                <a:latin typeface="Droid Serif"/>
              </a:rPr>
              <a:t>(as shown on the previous slides)</a:t>
            </a:r>
          </a:p>
          <a:p>
            <a:pPr algn="l">
              <a:buFont typeface="Arial" panose="020B0604020202020204" pitchFamily="34" charset="0"/>
              <a:buChar char="•"/>
            </a:pPr>
            <a:r>
              <a:rPr lang="en-GB" b="0" i="0" dirty="0">
                <a:solidFill>
                  <a:srgbClr val="000000"/>
                </a:solidFill>
                <a:effectLst/>
                <a:latin typeface="Droid Serif"/>
              </a:rPr>
              <a:t>They can also be created and used through Stateful Sets</a:t>
            </a:r>
          </a:p>
          <a:p>
            <a:endParaRPr lang="en-US" dirty="0"/>
          </a:p>
        </p:txBody>
      </p:sp>
    </p:spTree>
    <p:extLst>
      <p:ext uri="{BB962C8B-B14F-4D97-AF65-F5344CB8AC3E}">
        <p14:creationId xmlns:p14="http://schemas.microsoft.com/office/powerpoint/2010/main" val="160521434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53D10-F102-C857-E212-71EAA5A7A6C7}"/>
              </a:ext>
            </a:extLst>
          </p:cNvPr>
          <p:cNvSpPr>
            <a:spLocks noGrp="1"/>
          </p:cNvSpPr>
          <p:nvPr>
            <p:ph type="title"/>
          </p:nvPr>
        </p:nvSpPr>
        <p:spPr/>
        <p:txBody>
          <a:bodyPr/>
          <a:lstStyle/>
          <a:p>
            <a:r>
              <a:rPr lang="en-GB" b="1" i="0" dirty="0">
                <a:solidFill>
                  <a:srgbClr val="000000"/>
                </a:solidFill>
                <a:effectLst/>
                <a:latin typeface="Droid Serif"/>
              </a:rPr>
              <a:t>Lifecycle of Persistent Volume Claims</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0A5D3EF0-EC4D-B5E8-C119-6238D66DF2C2}"/>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When a PVC is created, it starts existing in "Unbound" state</a:t>
            </a:r>
          </a:p>
          <a:p>
            <a:pPr algn="l">
              <a:buFont typeface="Arial" panose="020B0604020202020204" pitchFamily="34" charset="0"/>
              <a:buChar char="•"/>
            </a:pPr>
            <a:r>
              <a:rPr lang="en-GB" b="0" i="0" dirty="0">
                <a:solidFill>
                  <a:srgbClr val="000000"/>
                </a:solidFill>
                <a:effectLst/>
                <a:latin typeface="Droid Serif"/>
              </a:rPr>
              <a:t>(without an associated volume)</a:t>
            </a:r>
          </a:p>
          <a:p>
            <a:pPr algn="l">
              <a:buFont typeface="Arial" panose="020B0604020202020204" pitchFamily="34" charset="0"/>
              <a:buChar char="•"/>
            </a:pPr>
            <a:r>
              <a:rPr lang="en-GB" b="0" i="0" dirty="0">
                <a:solidFill>
                  <a:srgbClr val="000000"/>
                </a:solidFill>
                <a:effectLst/>
                <a:latin typeface="Droid Serif"/>
              </a:rPr>
              <a:t>A Pod referencing an unbound PVC will not start</a:t>
            </a:r>
          </a:p>
          <a:p>
            <a:pPr algn="l">
              <a:buFont typeface="Arial" panose="020B0604020202020204" pitchFamily="34" charset="0"/>
              <a:buChar char="•"/>
            </a:pPr>
            <a:r>
              <a:rPr lang="en-GB" b="0" i="0" dirty="0">
                <a:solidFill>
                  <a:srgbClr val="000000"/>
                </a:solidFill>
                <a:effectLst/>
                <a:latin typeface="Droid Serif"/>
              </a:rPr>
              <a:t>(the scheduler will wait until the PVC is bound to place it)</a:t>
            </a:r>
          </a:p>
          <a:p>
            <a:pPr algn="l">
              <a:buFont typeface="Arial" panose="020B0604020202020204" pitchFamily="34" charset="0"/>
              <a:buChar char="•"/>
            </a:pPr>
            <a:r>
              <a:rPr lang="en-GB" b="0" i="0" dirty="0">
                <a:solidFill>
                  <a:srgbClr val="000000"/>
                </a:solidFill>
                <a:effectLst/>
                <a:latin typeface="Droid Serif"/>
              </a:rPr>
              <a:t>A special controller continuously monitors PVCs to associate them with PVs</a:t>
            </a:r>
          </a:p>
          <a:p>
            <a:pPr algn="l">
              <a:buFont typeface="Arial" panose="020B0604020202020204" pitchFamily="34" charset="0"/>
              <a:buChar char="•"/>
            </a:pPr>
            <a:r>
              <a:rPr lang="en-GB" b="0" i="0" dirty="0">
                <a:solidFill>
                  <a:srgbClr val="000000"/>
                </a:solidFill>
                <a:effectLst/>
                <a:latin typeface="Droid Serif"/>
              </a:rPr>
              <a:t>If no PV is available, one must be created:</a:t>
            </a:r>
          </a:p>
          <a:p>
            <a:pPr marL="742950" lvl="1" indent="-285750" algn="l">
              <a:buFont typeface="Arial" panose="020B0604020202020204" pitchFamily="34" charset="0"/>
              <a:buChar char="•"/>
            </a:pPr>
            <a:r>
              <a:rPr lang="en-GB" b="0" i="0" dirty="0">
                <a:solidFill>
                  <a:srgbClr val="000000"/>
                </a:solidFill>
                <a:effectLst/>
                <a:latin typeface="Droid Serif"/>
              </a:rPr>
              <a:t>manually (by operator intervention)</a:t>
            </a:r>
          </a:p>
          <a:p>
            <a:pPr marL="742950" lvl="1" indent="-285750" algn="l">
              <a:buFont typeface="Arial" panose="020B0604020202020204" pitchFamily="34" charset="0"/>
              <a:buChar char="•"/>
            </a:pPr>
            <a:r>
              <a:rPr lang="en-GB" b="0" i="0" dirty="0">
                <a:solidFill>
                  <a:srgbClr val="000000"/>
                </a:solidFill>
                <a:effectLst/>
                <a:latin typeface="Droid Serif"/>
              </a:rPr>
              <a:t>using a </a:t>
            </a:r>
            <a:r>
              <a:rPr lang="en-GB" b="0" i="1" dirty="0">
                <a:solidFill>
                  <a:srgbClr val="000000"/>
                </a:solidFill>
                <a:effectLst/>
                <a:latin typeface="Droid Serif"/>
              </a:rPr>
              <a:t>dynamic provisioner</a:t>
            </a:r>
            <a:r>
              <a:rPr lang="en-GB" b="0" i="0" dirty="0">
                <a:solidFill>
                  <a:srgbClr val="000000"/>
                </a:solidFill>
                <a:effectLst/>
                <a:latin typeface="Droid Serif"/>
              </a:rPr>
              <a:t> (more on that later)</a:t>
            </a:r>
          </a:p>
          <a:p>
            <a:endParaRPr lang="en-US" dirty="0"/>
          </a:p>
        </p:txBody>
      </p:sp>
    </p:spTree>
    <p:extLst>
      <p:ext uri="{BB962C8B-B14F-4D97-AF65-F5344CB8AC3E}">
        <p14:creationId xmlns:p14="http://schemas.microsoft.com/office/powerpoint/2010/main" val="24540497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4D388-E148-AE27-1E88-D3BB8B16DA42}"/>
              </a:ext>
            </a:extLst>
          </p:cNvPr>
          <p:cNvSpPr>
            <a:spLocks noGrp="1"/>
          </p:cNvSpPr>
          <p:nvPr>
            <p:ph type="title"/>
          </p:nvPr>
        </p:nvSpPr>
        <p:spPr/>
        <p:txBody>
          <a:bodyPr/>
          <a:lstStyle/>
          <a:p>
            <a:r>
              <a:rPr lang="en-GB" b="1" i="0" dirty="0">
                <a:solidFill>
                  <a:srgbClr val="000000"/>
                </a:solidFill>
                <a:effectLst/>
                <a:latin typeface="Droid Serif"/>
              </a:rPr>
              <a:t>Which PV gets associated to a PVC?</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46FB571E-DF36-0CF6-5B6E-83609B216714}"/>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The PV must satisfy the PVC constraints</a:t>
            </a:r>
          </a:p>
          <a:p>
            <a:pPr marL="457200" lvl="1" indent="0">
              <a:buNone/>
            </a:pPr>
            <a:r>
              <a:rPr lang="en-GB" b="0" i="0" dirty="0">
                <a:solidFill>
                  <a:srgbClr val="000000"/>
                </a:solidFill>
                <a:effectLst/>
                <a:latin typeface="Droid Serif"/>
              </a:rPr>
              <a:t>(access mode, size, optional selector, optional storage class)</a:t>
            </a:r>
          </a:p>
          <a:p>
            <a:pPr algn="l">
              <a:buFont typeface="Arial" panose="020B0604020202020204" pitchFamily="34" charset="0"/>
              <a:buChar char="•"/>
            </a:pPr>
            <a:r>
              <a:rPr lang="en-GB" b="0" i="0" dirty="0">
                <a:solidFill>
                  <a:srgbClr val="000000"/>
                </a:solidFill>
                <a:effectLst/>
                <a:latin typeface="Droid Serif"/>
              </a:rPr>
              <a:t>The PVs with the closest access mode are picked</a:t>
            </a:r>
          </a:p>
          <a:p>
            <a:pPr algn="l">
              <a:buFont typeface="Arial" panose="020B0604020202020204" pitchFamily="34" charset="0"/>
              <a:buChar char="•"/>
            </a:pPr>
            <a:r>
              <a:rPr lang="en-GB" b="0" i="0" dirty="0">
                <a:solidFill>
                  <a:srgbClr val="000000"/>
                </a:solidFill>
                <a:effectLst/>
                <a:latin typeface="Droid Serif"/>
              </a:rPr>
              <a:t>Then the PVs with the closest size</a:t>
            </a:r>
          </a:p>
          <a:p>
            <a:pPr algn="l">
              <a:buFont typeface="Arial" panose="020B0604020202020204" pitchFamily="34" charset="0"/>
              <a:buChar char="•"/>
            </a:pPr>
            <a:r>
              <a:rPr lang="en-GB" b="0" i="0" dirty="0">
                <a:solidFill>
                  <a:srgbClr val="000000"/>
                </a:solidFill>
                <a:effectLst/>
                <a:latin typeface="Droid Serif"/>
              </a:rPr>
              <a:t>It is possible to specify a </a:t>
            </a:r>
            <a:r>
              <a:rPr lang="en-GB" b="0" i="0" dirty="0" err="1">
                <a:solidFill>
                  <a:srgbClr val="000000"/>
                </a:solidFill>
                <a:effectLst/>
                <a:latin typeface="Droid Serif"/>
              </a:rPr>
              <a:t>claimRef</a:t>
            </a:r>
            <a:r>
              <a:rPr lang="en-GB" b="0" i="0" dirty="0">
                <a:solidFill>
                  <a:srgbClr val="000000"/>
                </a:solidFill>
                <a:effectLst/>
                <a:latin typeface="Droid Serif"/>
              </a:rPr>
              <a:t> when creating a PV</a:t>
            </a:r>
          </a:p>
          <a:p>
            <a:pPr marL="0" indent="0" algn="l">
              <a:buNone/>
            </a:pPr>
            <a:r>
              <a:rPr lang="en-GB" b="0" i="0" dirty="0">
                <a:solidFill>
                  <a:srgbClr val="000000"/>
                </a:solidFill>
                <a:effectLst/>
                <a:latin typeface="Droid Serif"/>
              </a:rPr>
              <a:t>(this will associate it to the specified PVC, but only if the PV satisfies all the requirements of the PVC; otherwise another PV might end up being picked)</a:t>
            </a:r>
          </a:p>
          <a:p>
            <a:endParaRPr lang="en-US" dirty="0"/>
          </a:p>
        </p:txBody>
      </p:sp>
    </p:spTree>
    <p:extLst>
      <p:ext uri="{BB962C8B-B14F-4D97-AF65-F5344CB8AC3E}">
        <p14:creationId xmlns:p14="http://schemas.microsoft.com/office/powerpoint/2010/main" val="362803092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C3920-0554-5EC5-455E-3C608EE88CA1}"/>
              </a:ext>
            </a:extLst>
          </p:cNvPr>
          <p:cNvSpPr>
            <a:spLocks noGrp="1"/>
          </p:cNvSpPr>
          <p:nvPr>
            <p:ph type="title"/>
          </p:nvPr>
        </p:nvSpPr>
        <p:spPr/>
        <p:txBody>
          <a:bodyPr/>
          <a:lstStyle/>
          <a:p>
            <a:r>
              <a:rPr lang="en-GB" b="1" i="0" dirty="0">
                <a:solidFill>
                  <a:srgbClr val="000000"/>
                </a:solidFill>
                <a:effectLst/>
                <a:latin typeface="Droid Serif"/>
              </a:rPr>
              <a:t>Persistent Volume Claims and Stateful sets</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E80F0B0C-62D7-9470-4FBD-568921D38D44}"/>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GB" b="0" i="0" dirty="0">
                <a:solidFill>
                  <a:srgbClr val="000000"/>
                </a:solidFill>
                <a:effectLst/>
                <a:latin typeface="Droid Serif"/>
              </a:rPr>
              <a:t>A Stateful set can define one (or more) </a:t>
            </a:r>
            <a:r>
              <a:rPr lang="en-GB" b="0" i="0" dirty="0" err="1">
                <a:solidFill>
                  <a:srgbClr val="000000"/>
                </a:solidFill>
                <a:effectLst/>
                <a:latin typeface="Droid Serif"/>
              </a:rPr>
              <a:t>volumeClaimTemplate</a:t>
            </a:r>
            <a:endParaRPr lang="en-GB" b="0" i="0" dirty="0">
              <a:solidFill>
                <a:srgbClr val="000000"/>
              </a:solidFill>
              <a:effectLst/>
              <a:latin typeface="Droid Serif"/>
            </a:endParaRPr>
          </a:p>
          <a:p>
            <a:pPr algn="l">
              <a:buFont typeface="Arial" panose="020B0604020202020204" pitchFamily="34" charset="0"/>
              <a:buChar char="•"/>
            </a:pPr>
            <a:r>
              <a:rPr lang="en-GB" b="0" i="0" dirty="0">
                <a:solidFill>
                  <a:srgbClr val="000000"/>
                </a:solidFill>
                <a:effectLst/>
                <a:latin typeface="Droid Serif"/>
              </a:rPr>
              <a:t>Each </a:t>
            </a:r>
            <a:r>
              <a:rPr lang="en-GB" b="0" i="0" dirty="0" err="1">
                <a:solidFill>
                  <a:srgbClr val="000000"/>
                </a:solidFill>
                <a:effectLst/>
                <a:latin typeface="Droid Serif"/>
              </a:rPr>
              <a:t>volumeClaimTemplate</a:t>
            </a:r>
            <a:r>
              <a:rPr lang="en-GB" b="0" i="0" dirty="0">
                <a:solidFill>
                  <a:srgbClr val="000000"/>
                </a:solidFill>
                <a:effectLst/>
                <a:latin typeface="Droid Serif"/>
              </a:rPr>
              <a:t> will create one Persistent Volume Claim per pod</a:t>
            </a:r>
          </a:p>
          <a:p>
            <a:pPr algn="l">
              <a:buFont typeface="Arial" panose="020B0604020202020204" pitchFamily="34" charset="0"/>
              <a:buChar char="•"/>
            </a:pPr>
            <a:r>
              <a:rPr lang="en-GB" b="0" i="0" dirty="0">
                <a:solidFill>
                  <a:srgbClr val="000000"/>
                </a:solidFill>
                <a:effectLst/>
                <a:latin typeface="Droid Serif"/>
              </a:rPr>
              <a:t>Each pod will therefore have its own individual volume</a:t>
            </a:r>
          </a:p>
          <a:p>
            <a:pPr algn="l">
              <a:buFont typeface="Arial" panose="020B0604020202020204" pitchFamily="34" charset="0"/>
              <a:buChar char="•"/>
            </a:pPr>
            <a:r>
              <a:rPr lang="en-GB" b="0" i="0" dirty="0">
                <a:solidFill>
                  <a:srgbClr val="000000"/>
                </a:solidFill>
                <a:effectLst/>
                <a:latin typeface="Droid Serif"/>
              </a:rPr>
              <a:t>These volumes are numbered (like the pods)</a:t>
            </a:r>
          </a:p>
          <a:p>
            <a:pPr algn="l">
              <a:buFont typeface="Arial" panose="020B0604020202020204" pitchFamily="34" charset="0"/>
              <a:buChar char="•"/>
            </a:pPr>
            <a:r>
              <a:rPr lang="en-GB" b="0" i="0" dirty="0">
                <a:solidFill>
                  <a:srgbClr val="000000"/>
                </a:solidFill>
                <a:effectLst/>
                <a:latin typeface="Droid Serif"/>
              </a:rPr>
              <a:t>Example:</a:t>
            </a:r>
          </a:p>
          <a:p>
            <a:pPr marL="742950" lvl="1" indent="-285750" algn="l">
              <a:buFont typeface="Arial" panose="020B0604020202020204" pitchFamily="34" charset="0"/>
              <a:buChar char="•"/>
            </a:pPr>
            <a:r>
              <a:rPr lang="en-GB" b="0" i="0" dirty="0">
                <a:solidFill>
                  <a:srgbClr val="000000"/>
                </a:solidFill>
                <a:effectLst/>
                <a:latin typeface="Droid Serif"/>
              </a:rPr>
              <a:t>a Stateful set is named </a:t>
            </a:r>
            <a:r>
              <a:rPr lang="en-GB" b="0" i="0" dirty="0" err="1">
                <a:solidFill>
                  <a:srgbClr val="000000"/>
                </a:solidFill>
                <a:effectLst/>
                <a:latin typeface="Droid Serif"/>
              </a:rPr>
              <a:t>db</a:t>
            </a:r>
            <a:endParaRPr lang="en-GB" b="0" i="0" dirty="0">
              <a:solidFill>
                <a:srgbClr val="000000"/>
              </a:solidFill>
              <a:effectLst/>
              <a:latin typeface="Droid Serif"/>
            </a:endParaRPr>
          </a:p>
          <a:p>
            <a:pPr marL="742950" lvl="1" indent="-285750" algn="l">
              <a:buFont typeface="Arial" panose="020B0604020202020204" pitchFamily="34" charset="0"/>
              <a:buChar char="•"/>
            </a:pPr>
            <a:r>
              <a:rPr lang="en-GB" b="0" i="0" dirty="0">
                <a:solidFill>
                  <a:srgbClr val="000000"/>
                </a:solidFill>
                <a:effectLst/>
                <a:latin typeface="Droid Serif"/>
              </a:rPr>
              <a:t>it is scaled to replicas</a:t>
            </a:r>
          </a:p>
          <a:p>
            <a:pPr marL="742950" lvl="1" indent="-285750" algn="l">
              <a:buFont typeface="Arial" panose="020B0604020202020204" pitchFamily="34" charset="0"/>
              <a:buChar char="•"/>
            </a:pPr>
            <a:r>
              <a:rPr lang="en-GB" b="0" i="0" dirty="0">
                <a:solidFill>
                  <a:srgbClr val="000000"/>
                </a:solidFill>
                <a:effectLst/>
                <a:latin typeface="Droid Serif"/>
              </a:rPr>
              <a:t>it has a </a:t>
            </a:r>
            <a:r>
              <a:rPr lang="en-GB" b="0" i="0" dirty="0" err="1">
                <a:solidFill>
                  <a:srgbClr val="000000"/>
                </a:solidFill>
                <a:effectLst/>
                <a:latin typeface="Droid Serif"/>
              </a:rPr>
              <a:t>volumeClaimTemplate</a:t>
            </a:r>
            <a:r>
              <a:rPr lang="en-GB" b="0" i="0" dirty="0">
                <a:solidFill>
                  <a:srgbClr val="000000"/>
                </a:solidFill>
                <a:effectLst/>
                <a:latin typeface="Droid Serif"/>
              </a:rPr>
              <a:t> named data</a:t>
            </a:r>
          </a:p>
          <a:p>
            <a:pPr marL="742950" lvl="1" indent="-285750" algn="l">
              <a:buFont typeface="Arial" panose="020B0604020202020204" pitchFamily="34" charset="0"/>
              <a:buChar char="•"/>
            </a:pPr>
            <a:r>
              <a:rPr lang="en-GB" b="0" i="0" dirty="0">
                <a:solidFill>
                  <a:srgbClr val="000000"/>
                </a:solidFill>
                <a:effectLst/>
                <a:latin typeface="Droid Serif"/>
              </a:rPr>
              <a:t>then it will create pods db-0, db-1, db-2</a:t>
            </a:r>
          </a:p>
          <a:p>
            <a:pPr marL="742950" lvl="1" indent="-285750" algn="l">
              <a:buFont typeface="Arial" panose="020B0604020202020204" pitchFamily="34" charset="0"/>
              <a:buChar char="•"/>
            </a:pPr>
            <a:r>
              <a:rPr lang="en-GB" b="0" i="0" dirty="0">
                <a:solidFill>
                  <a:srgbClr val="000000"/>
                </a:solidFill>
                <a:effectLst/>
                <a:latin typeface="Droid Serif"/>
              </a:rPr>
              <a:t>these pods will have volumes named data-db-0, data-db-1, data-db-2</a:t>
            </a:r>
          </a:p>
          <a:p>
            <a:endParaRPr lang="en-US" dirty="0"/>
          </a:p>
        </p:txBody>
      </p:sp>
    </p:spTree>
    <p:extLst>
      <p:ext uri="{BB962C8B-B14F-4D97-AF65-F5344CB8AC3E}">
        <p14:creationId xmlns:p14="http://schemas.microsoft.com/office/powerpoint/2010/main" val="4041338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CE4DC-3B5F-3453-2CEC-26A16D464515}"/>
              </a:ext>
            </a:extLst>
          </p:cNvPr>
          <p:cNvSpPr>
            <a:spLocks noGrp="1"/>
          </p:cNvSpPr>
          <p:nvPr>
            <p:ph type="title"/>
          </p:nvPr>
        </p:nvSpPr>
        <p:spPr/>
        <p:txBody>
          <a:bodyPr/>
          <a:lstStyle/>
          <a:p>
            <a:r>
              <a:rPr lang="en-GB" b="1" i="0" dirty="0">
                <a:solidFill>
                  <a:srgbClr val="000000"/>
                </a:solidFill>
                <a:effectLst/>
                <a:latin typeface="Droid Serif"/>
              </a:rPr>
              <a:t>Persistent Volume Claims are sticky</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48924F2F-897E-2289-9D7F-3AB82EF174A0}"/>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When updating the stateful set (e.g. image upgrade), each pod keeps its volume</a:t>
            </a:r>
          </a:p>
          <a:p>
            <a:pPr algn="l">
              <a:buFont typeface="Arial" panose="020B0604020202020204" pitchFamily="34" charset="0"/>
              <a:buChar char="•"/>
            </a:pPr>
            <a:r>
              <a:rPr lang="en-GB" b="0" i="0" dirty="0">
                <a:solidFill>
                  <a:srgbClr val="000000"/>
                </a:solidFill>
                <a:effectLst/>
                <a:latin typeface="Droid Serif"/>
              </a:rPr>
              <a:t>When pods get rescheduled (e.g. node failure), they keep their volume</a:t>
            </a:r>
          </a:p>
          <a:p>
            <a:pPr marL="457200" lvl="1" indent="0">
              <a:buNone/>
            </a:pPr>
            <a:r>
              <a:rPr lang="en-GB" b="0" i="0" dirty="0">
                <a:solidFill>
                  <a:srgbClr val="000000"/>
                </a:solidFill>
                <a:effectLst/>
                <a:latin typeface="Droid Serif"/>
              </a:rPr>
              <a:t>(this requires a storage system that is not node-local)</a:t>
            </a:r>
          </a:p>
          <a:p>
            <a:pPr algn="l">
              <a:buFont typeface="Arial" panose="020B0604020202020204" pitchFamily="34" charset="0"/>
              <a:buChar char="•"/>
            </a:pPr>
            <a:r>
              <a:rPr lang="en-GB" b="0" i="0" dirty="0">
                <a:solidFill>
                  <a:srgbClr val="000000"/>
                </a:solidFill>
                <a:effectLst/>
                <a:latin typeface="Droid Serif"/>
              </a:rPr>
              <a:t>These volumes are not automatically deleted</a:t>
            </a:r>
          </a:p>
          <a:p>
            <a:pPr marL="457200" lvl="1" indent="0">
              <a:buNone/>
            </a:pPr>
            <a:r>
              <a:rPr lang="en-GB" b="0" i="0" dirty="0">
                <a:solidFill>
                  <a:srgbClr val="000000"/>
                </a:solidFill>
                <a:effectLst/>
                <a:latin typeface="Droid Serif"/>
              </a:rPr>
              <a:t>(when the stateful set is scaled down or deleted)</a:t>
            </a:r>
          </a:p>
          <a:p>
            <a:pPr algn="l">
              <a:buFont typeface="Arial" panose="020B0604020202020204" pitchFamily="34" charset="0"/>
              <a:buChar char="•"/>
            </a:pPr>
            <a:r>
              <a:rPr lang="en-GB" b="0" i="0" dirty="0">
                <a:solidFill>
                  <a:srgbClr val="000000"/>
                </a:solidFill>
                <a:effectLst/>
                <a:latin typeface="Droid Serif"/>
              </a:rPr>
              <a:t>If a stateful set is scaled back up later, the pods get their data back</a:t>
            </a:r>
          </a:p>
          <a:p>
            <a:endParaRPr lang="en-US" dirty="0"/>
          </a:p>
        </p:txBody>
      </p:sp>
    </p:spTree>
    <p:extLst>
      <p:ext uri="{BB962C8B-B14F-4D97-AF65-F5344CB8AC3E}">
        <p14:creationId xmlns:p14="http://schemas.microsoft.com/office/powerpoint/2010/main" val="71275008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AD4A2-5D04-AE81-BE55-555D56488A9F}"/>
              </a:ext>
            </a:extLst>
          </p:cNvPr>
          <p:cNvSpPr>
            <a:spLocks noGrp="1"/>
          </p:cNvSpPr>
          <p:nvPr>
            <p:ph type="title"/>
          </p:nvPr>
        </p:nvSpPr>
        <p:spPr/>
        <p:txBody>
          <a:bodyPr/>
          <a:lstStyle/>
          <a:p>
            <a:r>
              <a:rPr lang="en-GB" b="1" i="0" dirty="0">
                <a:solidFill>
                  <a:srgbClr val="000000"/>
                </a:solidFill>
                <a:effectLst/>
                <a:latin typeface="Droid Serif"/>
              </a:rPr>
              <a:t>Dynamic provisioners</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25A085E9-27A7-8620-1F19-EB5E7553442E}"/>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A </a:t>
            </a:r>
            <a:r>
              <a:rPr lang="en-GB" b="0" i="1" dirty="0">
                <a:solidFill>
                  <a:srgbClr val="000000"/>
                </a:solidFill>
                <a:effectLst/>
                <a:latin typeface="Droid Serif"/>
              </a:rPr>
              <a:t>dynamic provisioner</a:t>
            </a:r>
            <a:r>
              <a:rPr lang="en-GB" b="0" i="0" dirty="0">
                <a:solidFill>
                  <a:srgbClr val="000000"/>
                </a:solidFill>
                <a:effectLst/>
                <a:latin typeface="Droid Serif"/>
              </a:rPr>
              <a:t> monitors unbound PVCs</a:t>
            </a:r>
          </a:p>
          <a:p>
            <a:pPr algn="l">
              <a:buFont typeface="Arial" panose="020B0604020202020204" pitchFamily="34" charset="0"/>
              <a:buChar char="•"/>
            </a:pPr>
            <a:r>
              <a:rPr lang="en-GB" b="0" i="0" dirty="0">
                <a:solidFill>
                  <a:srgbClr val="000000"/>
                </a:solidFill>
                <a:effectLst/>
                <a:latin typeface="Droid Serif"/>
              </a:rPr>
              <a:t>It can create volumes (and the corresponding PV) on the fly</a:t>
            </a:r>
          </a:p>
          <a:p>
            <a:pPr algn="l">
              <a:buFont typeface="Arial" panose="020B0604020202020204" pitchFamily="34" charset="0"/>
              <a:buChar char="•"/>
            </a:pPr>
            <a:r>
              <a:rPr lang="en-GB" b="0" i="0" dirty="0">
                <a:solidFill>
                  <a:srgbClr val="000000"/>
                </a:solidFill>
                <a:effectLst/>
                <a:latin typeface="Droid Serif"/>
              </a:rPr>
              <a:t>This requires the PVCs to have a </a:t>
            </a:r>
            <a:r>
              <a:rPr lang="en-GB" b="0" i="1" dirty="0">
                <a:solidFill>
                  <a:srgbClr val="000000"/>
                </a:solidFill>
                <a:effectLst/>
                <a:latin typeface="Droid Serif"/>
              </a:rPr>
              <a:t>storage class</a:t>
            </a:r>
            <a:endParaRPr lang="en-GB" b="0" i="0" dirty="0">
              <a:solidFill>
                <a:srgbClr val="000000"/>
              </a:solidFill>
              <a:effectLst/>
              <a:latin typeface="Droid Serif"/>
            </a:endParaRPr>
          </a:p>
          <a:p>
            <a:pPr marL="457200" lvl="1" indent="0">
              <a:buNone/>
            </a:pPr>
            <a:r>
              <a:rPr lang="en-GB" b="0" i="0" dirty="0">
                <a:solidFill>
                  <a:srgbClr val="000000"/>
                </a:solidFill>
                <a:effectLst/>
                <a:latin typeface="Droid Serif"/>
              </a:rPr>
              <a:t>(annotation </a:t>
            </a:r>
            <a:r>
              <a:rPr lang="en-GB" b="0" i="0" dirty="0" err="1">
                <a:solidFill>
                  <a:srgbClr val="000000"/>
                </a:solidFill>
                <a:effectLst/>
                <a:latin typeface="Droid Serif"/>
              </a:rPr>
              <a:t>volume.beta.kubernetes.io</a:t>
            </a:r>
            <a:r>
              <a:rPr lang="en-GB" b="0" i="0" dirty="0">
                <a:solidFill>
                  <a:srgbClr val="000000"/>
                </a:solidFill>
                <a:effectLst/>
                <a:latin typeface="Droid Serif"/>
              </a:rPr>
              <a:t>/storage-provisioner)</a:t>
            </a:r>
          </a:p>
          <a:p>
            <a:pPr algn="l">
              <a:buFont typeface="Arial" panose="020B0604020202020204" pitchFamily="34" charset="0"/>
              <a:buChar char="•"/>
            </a:pPr>
            <a:r>
              <a:rPr lang="en-GB" b="0" i="0" dirty="0">
                <a:solidFill>
                  <a:srgbClr val="000000"/>
                </a:solidFill>
                <a:effectLst/>
                <a:latin typeface="Droid Serif"/>
              </a:rPr>
              <a:t>A dynamic provisioner only acts on PVCs with the right storage class</a:t>
            </a:r>
          </a:p>
          <a:p>
            <a:pPr marL="457200" lvl="1" indent="0">
              <a:buNone/>
            </a:pPr>
            <a:r>
              <a:rPr lang="en-GB" b="0" i="0" dirty="0">
                <a:solidFill>
                  <a:srgbClr val="000000"/>
                </a:solidFill>
                <a:effectLst/>
                <a:latin typeface="Droid Serif"/>
              </a:rPr>
              <a:t>(it ignores the other ones)</a:t>
            </a:r>
          </a:p>
          <a:p>
            <a:pPr algn="l">
              <a:buFont typeface="Arial" panose="020B0604020202020204" pitchFamily="34" charset="0"/>
              <a:buChar char="•"/>
            </a:pPr>
            <a:r>
              <a:rPr lang="en-GB" b="0" i="0" dirty="0">
                <a:solidFill>
                  <a:srgbClr val="000000"/>
                </a:solidFill>
                <a:effectLst/>
                <a:latin typeface="Droid Serif"/>
              </a:rPr>
              <a:t>Just like </a:t>
            </a:r>
            <a:r>
              <a:rPr lang="en-GB" b="0" i="0" dirty="0" err="1">
                <a:solidFill>
                  <a:srgbClr val="000000"/>
                </a:solidFill>
                <a:effectLst/>
                <a:latin typeface="Droid Serif"/>
              </a:rPr>
              <a:t>LoadBalancer</a:t>
            </a:r>
            <a:r>
              <a:rPr lang="en-GB" b="0" i="0" dirty="0">
                <a:solidFill>
                  <a:srgbClr val="000000"/>
                </a:solidFill>
                <a:effectLst/>
                <a:latin typeface="Droid Serif"/>
              </a:rPr>
              <a:t> services, dynamic provisioners are optional</a:t>
            </a:r>
          </a:p>
          <a:p>
            <a:pPr marL="457200" lvl="1" indent="0">
              <a:buNone/>
            </a:pPr>
            <a:r>
              <a:rPr lang="en-GB" b="0" i="0" dirty="0">
                <a:solidFill>
                  <a:srgbClr val="000000"/>
                </a:solidFill>
                <a:effectLst/>
                <a:latin typeface="Droid Serif"/>
              </a:rPr>
              <a:t>(i.e. our cluster may or may not have one pre-installed)</a:t>
            </a:r>
          </a:p>
          <a:p>
            <a:endParaRPr lang="en-US" dirty="0"/>
          </a:p>
        </p:txBody>
      </p:sp>
    </p:spTree>
    <p:extLst>
      <p:ext uri="{BB962C8B-B14F-4D97-AF65-F5344CB8AC3E}">
        <p14:creationId xmlns:p14="http://schemas.microsoft.com/office/powerpoint/2010/main" val="77645203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05086-72AD-1595-BAE9-1DA68492C53F}"/>
              </a:ext>
            </a:extLst>
          </p:cNvPr>
          <p:cNvSpPr>
            <a:spLocks noGrp="1"/>
          </p:cNvSpPr>
          <p:nvPr>
            <p:ph type="title"/>
          </p:nvPr>
        </p:nvSpPr>
        <p:spPr/>
        <p:txBody>
          <a:bodyPr/>
          <a:lstStyle/>
          <a:p>
            <a:r>
              <a:rPr lang="en-GB" b="1" i="0" dirty="0">
                <a:solidFill>
                  <a:srgbClr val="000000"/>
                </a:solidFill>
                <a:effectLst/>
                <a:latin typeface="Droid Serif"/>
              </a:rPr>
              <a:t>What's a Storage Class?</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2BB71407-FC2D-612C-5589-A63F6C4B3E10}"/>
              </a:ext>
            </a:extLst>
          </p:cNvPr>
          <p:cNvSpPr>
            <a:spLocks noGrp="1"/>
          </p:cNvSpPr>
          <p:nvPr>
            <p:ph idx="1"/>
          </p:nvPr>
        </p:nvSpPr>
        <p:spPr/>
        <p:txBody>
          <a:bodyPr>
            <a:normAutofit/>
          </a:bodyPr>
          <a:lstStyle/>
          <a:p>
            <a:pPr algn="l">
              <a:buFont typeface="Arial" panose="020B0604020202020204" pitchFamily="34" charset="0"/>
              <a:buChar char="•"/>
            </a:pPr>
            <a:r>
              <a:rPr lang="en-GB" b="0" i="0" dirty="0">
                <a:solidFill>
                  <a:srgbClr val="000000"/>
                </a:solidFill>
                <a:effectLst/>
                <a:latin typeface="Droid Serif"/>
              </a:rPr>
              <a:t>A Storage Class is yet another Kubernetes API resource</a:t>
            </a:r>
          </a:p>
          <a:p>
            <a:pPr marL="457200" lvl="1" indent="0">
              <a:buNone/>
            </a:pPr>
            <a:r>
              <a:rPr lang="en-GB" b="0" i="0" dirty="0">
                <a:solidFill>
                  <a:srgbClr val="000000"/>
                </a:solidFill>
                <a:effectLst/>
                <a:latin typeface="Droid Serif"/>
              </a:rPr>
              <a:t>(visible with e.g. </a:t>
            </a:r>
            <a:r>
              <a:rPr lang="en-GB" b="0" i="0" dirty="0" err="1">
                <a:solidFill>
                  <a:srgbClr val="000000"/>
                </a:solidFill>
                <a:effectLst/>
                <a:latin typeface="Droid Serif"/>
              </a:rPr>
              <a:t>kubectl</a:t>
            </a:r>
            <a:r>
              <a:rPr lang="en-GB" b="0" i="0" dirty="0">
                <a:solidFill>
                  <a:srgbClr val="000000"/>
                </a:solidFill>
                <a:effectLst/>
                <a:latin typeface="Droid Serif"/>
              </a:rPr>
              <a:t> get </a:t>
            </a:r>
            <a:r>
              <a:rPr lang="en-GB" b="0" i="0" dirty="0" err="1">
                <a:solidFill>
                  <a:srgbClr val="000000"/>
                </a:solidFill>
                <a:effectLst/>
                <a:latin typeface="Droid Serif"/>
              </a:rPr>
              <a:t>storageclass</a:t>
            </a:r>
            <a:r>
              <a:rPr lang="en-GB" b="0" i="0" dirty="0">
                <a:solidFill>
                  <a:srgbClr val="000000"/>
                </a:solidFill>
                <a:effectLst/>
                <a:latin typeface="Droid Serif"/>
              </a:rPr>
              <a:t> or </a:t>
            </a:r>
            <a:r>
              <a:rPr lang="en-GB" b="0" i="0" dirty="0" err="1">
                <a:solidFill>
                  <a:srgbClr val="000000"/>
                </a:solidFill>
                <a:effectLst/>
                <a:latin typeface="Droid Serif"/>
              </a:rPr>
              <a:t>kubectl</a:t>
            </a:r>
            <a:r>
              <a:rPr lang="en-GB" b="0" i="0" dirty="0">
                <a:solidFill>
                  <a:srgbClr val="000000"/>
                </a:solidFill>
                <a:effectLst/>
                <a:latin typeface="Droid Serif"/>
              </a:rPr>
              <a:t> get </a:t>
            </a:r>
            <a:r>
              <a:rPr lang="en-GB" b="0" i="0" dirty="0" err="1">
                <a:solidFill>
                  <a:srgbClr val="000000"/>
                </a:solidFill>
                <a:effectLst/>
                <a:latin typeface="Droid Serif"/>
              </a:rPr>
              <a:t>sc</a:t>
            </a:r>
            <a:r>
              <a:rPr lang="en-GB" b="0" i="0" dirty="0">
                <a:solidFill>
                  <a:srgbClr val="000000"/>
                </a:solidFill>
                <a:effectLst/>
                <a:latin typeface="Droid Serif"/>
              </a:rPr>
              <a:t>)</a:t>
            </a:r>
          </a:p>
          <a:p>
            <a:pPr algn="l">
              <a:buFont typeface="Arial" panose="020B0604020202020204" pitchFamily="34" charset="0"/>
              <a:buChar char="•"/>
            </a:pPr>
            <a:r>
              <a:rPr lang="en-GB" b="0" i="0" dirty="0">
                <a:solidFill>
                  <a:srgbClr val="000000"/>
                </a:solidFill>
                <a:effectLst/>
                <a:latin typeface="Droid Serif"/>
              </a:rPr>
              <a:t>It indicates which </a:t>
            </a:r>
            <a:r>
              <a:rPr lang="en-GB" b="0" i="1" dirty="0">
                <a:solidFill>
                  <a:srgbClr val="000000"/>
                </a:solidFill>
                <a:effectLst/>
                <a:latin typeface="Droid Serif"/>
              </a:rPr>
              <a:t>provisioner</a:t>
            </a:r>
            <a:r>
              <a:rPr lang="en-GB" b="0" i="0" dirty="0">
                <a:solidFill>
                  <a:srgbClr val="000000"/>
                </a:solidFill>
                <a:effectLst/>
                <a:latin typeface="Droid Serif"/>
              </a:rPr>
              <a:t> to use</a:t>
            </a:r>
          </a:p>
          <a:p>
            <a:pPr marL="457200" lvl="1" indent="0">
              <a:buNone/>
            </a:pPr>
            <a:r>
              <a:rPr lang="en-GB" b="0" i="0" dirty="0">
                <a:solidFill>
                  <a:srgbClr val="000000"/>
                </a:solidFill>
                <a:effectLst/>
                <a:latin typeface="Droid Serif"/>
              </a:rPr>
              <a:t>(which controller will create the actual volume)</a:t>
            </a:r>
          </a:p>
          <a:p>
            <a:pPr algn="l">
              <a:buFont typeface="Arial" panose="020B0604020202020204" pitchFamily="34" charset="0"/>
              <a:buChar char="•"/>
            </a:pPr>
            <a:r>
              <a:rPr lang="en-GB" b="0" i="0" dirty="0">
                <a:solidFill>
                  <a:srgbClr val="000000"/>
                </a:solidFill>
                <a:effectLst/>
                <a:latin typeface="Droid Serif"/>
              </a:rPr>
              <a:t>And arbitrary parameters for that provisioner</a:t>
            </a:r>
          </a:p>
          <a:p>
            <a:pPr marL="457200" lvl="1" indent="0">
              <a:buNone/>
            </a:pPr>
            <a:r>
              <a:rPr lang="en-GB" b="0" i="0" dirty="0">
                <a:solidFill>
                  <a:srgbClr val="000000"/>
                </a:solidFill>
                <a:effectLst/>
                <a:latin typeface="Droid Serif"/>
              </a:rPr>
              <a:t>(replication levels, type of disk ... anything relevant!)</a:t>
            </a:r>
          </a:p>
          <a:p>
            <a:pPr algn="l">
              <a:buFont typeface="Arial" panose="020B0604020202020204" pitchFamily="34" charset="0"/>
              <a:buChar char="•"/>
            </a:pPr>
            <a:r>
              <a:rPr lang="en-GB" b="0" i="0" dirty="0">
                <a:solidFill>
                  <a:srgbClr val="000000"/>
                </a:solidFill>
                <a:effectLst/>
                <a:latin typeface="Droid Serif"/>
              </a:rPr>
              <a:t>Storage Classes are required if we want to use dynamic provisioning</a:t>
            </a:r>
          </a:p>
          <a:p>
            <a:pPr marL="457200" lvl="1" indent="0">
              <a:buNone/>
            </a:pPr>
            <a:r>
              <a:rPr lang="en-GB" b="0" i="0" dirty="0">
                <a:solidFill>
                  <a:srgbClr val="000000"/>
                </a:solidFill>
                <a:effectLst/>
                <a:latin typeface="Droid Serif"/>
              </a:rPr>
              <a:t>(but we can also create volumes manually, and ignore Storage Classes)</a:t>
            </a:r>
          </a:p>
          <a:p>
            <a:endParaRPr lang="en-US" dirty="0"/>
          </a:p>
        </p:txBody>
      </p:sp>
    </p:spTree>
    <p:extLst>
      <p:ext uri="{BB962C8B-B14F-4D97-AF65-F5344CB8AC3E}">
        <p14:creationId xmlns:p14="http://schemas.microsoft.com/office/powerpoint/2010/main" val="23154046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6E7E2-FCB1-8D85-0A27-9237914D5615}"/>
              </a:ext>
            </a:extLst>
          </p:cNvPr>
          <p:cNvSpPr>
            <a:spLocks noGrp="1"/>
          </p:cNvSpPr>
          <p:nvPr>
            <p:ph type="title"/>
          </p:nvPr>
        </p:nvSpPr>
        <p:spPr/>
        <p:txBody>
          <a:bodyPr/>
          <a:lstStyle/>
          <a:p>
            <a:r>
              <a:rPr lang="en-GB" b="1" i="0" dirty="0">
                <a:solidFill>
                  <a:srgbClr val="000000"/>
                </a:solidFill>
                <a:effectLst/>
                <a:latin typeface="Droid Serif"/>
              </a:rPr>
              <a:t>The default storage class</a:t>
            </a:r>
            <a:br>
              <a:rPr lang="en-GB" b="1" i="0" dirty="0">
                <a:solidFill>
                  <a:srgbClr val="000000"/>
                </a:solidFill>
                <a:effectLst/>
                <a:latin typeface="Droid Serif"/>
              </a:rPr>
            </a:br>
            <a:endParaRPr lang="en-US" dirty="0"/>
          </a:p>
        </p:txBody>
      </p:sp>
      <p:sp>
        <p:nvSpPr>
          <p:cNvPr id="3" name="Content Placeholder 2">
            <a:extLst>
              <a:ext uri="{FF2B5EF4-FFF2-40B4-BE49-F238E27FC236}">
                <a16:creationId xmlns:a16="http://schemas.microsoft.com/office/drawing/2014/main" id="{1ED55B74-70DC-766A-67E1-C6116D046D68}"/>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Droid Serif"/>
              </a:rPr>
              <a:t>At most one storage class can be marked as the default class</a:t>
            </a:r>
          </a:p>
          <a:p>
            <a:pPr marL="457200" lvl="1" indent="0">
              <a:buNone/>
            </a:pPr>
            <a:r>
              <a:rPr lang="en-GB" b="0" i="0" dirty="0">
                <a:solidFill>
                  <a:srgbClr val="000000"/>
                </a:solidFill>
                <a:effectLst/>
                <a:latin typeface="Droid Serif"/>
              </a:rPr>
              <a:t>(by annotating it with </a:t>
            </a:r>
            <a:r>
              <a:rPr lang="en-GB" b="0" i="0" dirty="0" err="1">
                <a:solidFill>
                  <a:srgbClr val="000000"/>
                </a:solidFill>
                <a:effectLst/>
                <a:latin typeface="Droid Serif"/>
              </a:rPr>
              <a:t>storageclass.kubernetes.io</a:t>
            </a:r>
            <a:r>
              <a:rPr lang="en-GB" b="0" i="0" dirty="0">
                <a:solidFill>
                  <a:srgbClr val="000000"/>
                </a:solidFill>
                <a:effectLst/>
                <a:latin typeface="Droid Serif"/>
              </a:rPr>
              <a:t>/is-default-class=true)</a:t>
            </a:r>
          </a:p>
          <a:p>
            <a:pPr algn="l">
              <a:buFont typeface="Arial" panose="020B0604020202020204" pitchFamily="34" charset="0"/>
              <a:buChar char="•"/>
            </a:pPr>
            <a:r>
              <a:rPr lang="en-GB" b="0" i="0" dirty="0">
                <a:solidFill>
                  <a:srgbClr val="000000"/>
                </a:solidFill>
                <a:effectLst/>
                <a:latin typeface="Droid Serif"/>
              </a:rPr>
              <a:t>When a PVC is created, it will be annotated with the default storage class</a:t>
            </a:r>
          </a:p>
          <a:p>
            <a:pPr marL="457200" lvl="1" indent="0">
              <a:buNone/>
            </a:pPr>
            <a:r>
              <a:rPr lang="en-GB" b="0" i="0" dirty="0">
                <a:solidFill>
                  <a:srgbClr val="000000"/>
                </a:solidFill>
                <a:effectLst/>
                <a:latin typeface="Droid Serif"/>
              </a:rPr>
              <a:t>(unless it specifies an explicit storage class)</a:t>
            </a:r>
          </a:p>
          <a:p>
            <a:pPr algn="l">
              <a:buFont typeface="Arial" panose="020B0604020202020204" pitchFamily="34" charset="0"/>
              <a:buChar char="•"/>
            </a:pPr>
            <a:r>
              <a:rPr lang="en-GB" b="0" i="0" dirty="0">
                <a:solidFill>
                  <a:srgbClr val="000000"/>
                </a:solidFill>
                <a:effectLst/>
                <a:latin typeface="Droid Serif"/>
              </a:rPr>
              <a:t>This only happens at PVC creation</a:t>
            </a:r>
          </a:p>
          <a:p>
            <a:pPr marL="457200" lvl="1" indent="0">
              <a:buNone/>
            </a:pPr>
            <a:r>
              <a:rPr lang="en-GB" b="0" i="0" dirty="0">
                <a:solidFill>
                  <a:srgbClr val="000000"/>
                </a:solidFill>
                <a:effectLst/>
                <a:latin typeface="Droid Serif"/>
              </a:rPr>
              <a:t>(existing PVCs are not updated when we mark a class as the default one)</a:t>
            </a:r>
          </a:p>
          <a:p>
            <a:endParaRPr lang="en-US" dirty="0"/>
          </a:p>
        </p:txBody>
      </p:sp>
    </p:spTree>
    <p:extLst>
      <p:ext uri="{BB962C8B-B14F-4D97-AF65-F5344CB8AC3E}">
        <p14:creationId xmlns:p14="http://schemas.microsoft.com/office/powerpoint/2010/main" val="2719229428"/>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1538</TotalTime>
  <Words>7659</Words>
  <Application>Microsoft Macintosh PowerPoint</Application>
  <PresentationFormat>Widescreen</PresentationFormat>
  <Paragraphs>870</Paragraphs>
  <Slides>111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111</vt:i4>
      </vt:variant>
    </vt:vector>
  </HeadingPairs>
  <TitlesOfParts>
    <vt:vector size="119" baseType="lpstr">
      <vt:lpstr>Arial</vt:lpstr>
      <vt:lpstr>Calibri</vt:lpstr>
      <vt:lpstr>Calibri Light</vt:lpstr>
      <vt:lpstr>Courier New</vt:lpstr>
      <vt:lpstr>Droid Serif</vt:lpstr>
      <vt:lpstr>Inconsolata</vt:lpstr>
      <vt:lpstr>Roboto</vt:lpstr>
      <vt:lpstr>Office Theme 2013 - 2022</vt:lpstr>
      <vt:lpstr>Kubernetes Primer fundamentals</vt:lpstr>
      <vt:lpstr>Kubernetes Concepts</vt:lpstr>
      <vt:lpstr>What can we do with Kubernetes? </vt:lpstr>
      <vt:lpstr>Basic things we can ask Kubernetes to do </vt:lpstr>
      <vt:lpstr>Other things that Kubernetes can do for us </vt:lpstr>
      <vt:lpstr>More things that Kubernetes can do for us </vt:lpstr>
      <vt:lpstr>Kubernetes architecture </vt:lpstr>
      <vt:lpstr>Kubernetes architecture: the nodes </vt:lpstr>
      <vt:lpstr>Kubernetes architecture: the control plane </vt:lpstr>
      <vt:lpstr>PowerPoint Presentation</vt:lpstr>
      <vt:lpstr>Running the control plane on special nodes </vt:lpstr>
      <vt:lpstr>How many nodes should a cluster have? </vt:lpstr>
      <vt:lpstr>Do we need to run Docker at all? </vt:lpstr>
      <vt:lpstr>Interacting with Kubernetes </vt:lpstr>
      <vt:lpstr>First contact with kubectl</vt:lpstr>
      <vt:lpstr>kubectl get </vt:lpstr>
      <vt:lpstr>Obtaining machine-readable output </vt:lpstr>
      <vt:lpstr> kubectl and jq </vt:lpstr>
      <vt:lpstr>Exploring types and definitions </vt:lpstr>
      <vt:lpstr>Type names </vt:lpstr>
      <vt:lpstr>Viewing details </vt:lpstr>
      <vt:lpstr>kubectl describe </vt:lpstr>
      <vt:lpstr>Listing running containers </vt:lpstr>
      <vt:lpstr>Namespaces </vt:lpstr>
      <vt:lpstr>Accessing namespaces </vt:lpstr>
      <vt:lpstr>What are all these control plane pods? </vt:lpstr>
      <vt:lpstr>Viewing another namespace </vt:lpstr>
      <vt:lpstr>Namespaces and other kubectl commands </vt:lpstr>
      <vt:lpstr>What about kube-public? </vt:lpstr>
      <vt:lpstr>Accessing cluster-info </vt:lpstr>
      <vt:lpstr>Services </vt:lpstr>
      <vt:lpstr>ClusterIP services </vt:lpstr>
      <vt:lpstr>DNS integration </vt:lpstr>
      <vt:lpstr>Starting a simple pod with kubectl run </vt:lpstr>
      <vt:lpstr> What have we got!? </vt:lpstr>
      <vt:lpstr>From Deployment to Pod </vt:lpstr>
      <vt:lpstr>From Deployment to Pod</vt:lpstr>
      <vt:lpstr>Pod </vt:lpstr>
      <vt:lpstr>Pod details </vt:lpstr>
      <vt:lpstr>Replica Set </vt:lpstr>
      <vt:lpstr>Deployment </vt:lpstr>
      <vt:lpstr>Creating a Deployment running ping </vt:lpstr>
      <vt:lpstr>Viewing container output </vt:lpstr>
      <vt:lpstr>Streaming logs in real time </vt:lpstr>
      <vt:lpstr>Scaling our application </vt:lpstr>
      <vt:lpstr>Streaming logs of multiple pods </vt:lpstr>
      <vt:lpstr>Resilience </vt:lpstr>
      <vt:lpstr>What happened? </vt:lpstr>
      <vt:lpstr>Viewing logs of multiple pods </vt:lpstr>
      <vt:lpstr>Streaming logs of multiple pods </vt:lpstr>
      <vt:lpstr>Creating other kinds of resources </vt:lpstr>
      <vt:lpstr>Creating a Job </vt:lpstr>
      <vt:lpstr>Our Job in action </vt:lpstr>
      <vt:lpstr>Scheduling periodic background work </vt:lpstr>
      <vt:lpstr>Creating a Cron Job </vt:lpstr>
      <vt:lpstr>Kubernetes network model</vt:lpstr>
      <vt:lpstr>Kubernetes network model </vt:lpstr>
      <vt:lpstr>Kubernetes network model</vt:lpstr>
      <vt:lpstr>The Container Network Interface (CNI) </vt:lpstr>
      <vt:lpstr>Multiple moving parts </vt:lpstr>
      <vt:lpstr>Multiple moving parts</vt:lpstr>
      <vt:lpstr>Exposing containers</vt:lpstr>
      <vt:lpstr>What are Services ? </vt:lpstr>
      <vt:lpstr>Advantages of services </vt:lpstr>
      <vt:lpstr>Service Types  </vt:lpstr>
      <vt:lpstr>ClusterIP </vt:lpstr>
      <vt:lpstr>LoadBalancer </vt:lpstr>
      <vt:lpstr>NodePort </vt:lpstr>
      <vt:lpstr>Creating a deployment for our HTTP server </vt:lpstr>
      <vt:lpstr>Exposing our deployment </vt:lpstr>
      <vt:lpstr>Services are layer 4 constructs </vt:lpstr>
      <vt:lpstr>Testing our service </vt:lpstr>
      <vt:lpstr>Viewing endpoint details </vt:lpstr>
      <vt:lpstr>The DNS zone </vt:lpstr>
      <vt:lpstr>Ingress </vt:lpstr>
      <vt:lpstr>Volumes </vt:lpstr>
      <vt:lpstr>Volumes ≠ Persistent Volumes </vt:lpstr>
      <vt:lpstr>Adding a volume to a Pod </vt:lpstr>
      <vt:lpstr>Our basic Pod </vt:lpstr>
      <vt:lpstr>Trying the basic pod </vt:lpstr>
      <vt:lpstr>Adding a volume </vt:lpstr>
      <vt:lpstr>The Pod with a volume </vt:lpstr>
      <vt:lpstr>Volume lifecycle </vt:lpstr>
      <vt:lpstr> Stateful sets  </vt:lpstr>
      <vt:lpstr>Stateful sets unique features </vt:lpstr>
      <vt:lpstr>volumes </vt:lpstr>
      <vt:lpstr>Volumes types </vt:lpstr>
      <vt:lpstr>Persistent Volumes Claims </vt:lpstr>
      <vt:lpstr>What's in a PVC? </vt:lpstr>
      <vt:lpstr>What does a PVC look like? </vt:lpstr>
      <vt:lpstr>Using a Persistent Volume Claim </vt:lpstr>
      <vt:lpstr>Creating and using Persistent Volume Claims </vt:lpstr>
      <vt:lpstr>Lifecycle of Persistent Volume Claims </vt:lpstr>
      <vt:lpstr>Which PV gets associated to a PVC? </vt:lpstr>
      <vt:lpstr>Persistent Volume Claims and Stateful sets </vt:lpstr>
      <vt:lpstr>Persistent Volume Claims are sticky </vt:lpstr>
      <vt:lpstr>Dynamic provisioners </vt:lpstr>
      <vt:lpstr>What's a Storage Class? </vt:lpstr>
      <vt:lpstr>The default storage class </vt:lpstr>
      <vt:lpstr>Dynamic provisioning setup </vt:lpstr>
      <vt:lpstr>Dynamic provisioning usage </vt:lpstr>
      <vt:lpstr>Resource Limits </vt:lpstr>
      <vt:lpstr>CPU vs memory </vt:lpstr>
      <vt:lpstr>Exceeding CPU limits </vt:lpstr>
      <vt:lpstr>Exceeding memory limits </vt:lpstr>
      <vt:lpstr>Limits vs requests </vt:lpstr>
      <vt:lpstr>Specifying resources </vt:lpstr>
      <vt:lpstr>Specifying resources in practice </vt:lpstr>
      <vt:lpstr>Default values </vt:lpstr>
      <vt:lpstr>We need default resource values </vt:lpstr>
      <vt:lpstr>That’s all Folks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 Primer fundamentals</dc:title>
  <dc:creator>C Wills</dc:creator>
  <cp:lastModifiedBy>C Wills</cp:lastModifiedBy>
  <cp:revision>13</cp:revision>
  <dcterms:created xsi:type="dcterms:W3CDTF">2023-01-07T17:47:32Z</dcterms:created>
  <dcterms:modified xsi:type="dcterms:W3CDTF">2023-01-08T19:38:57Z</dcterms:modified>
</cp:coreProperties>
</file>