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5" r:id="rId5"/>
    <p:sldId id="264" r:id="rId6"/>
    <p:sldId id="269" r:id="rId7"/>
    <p:sldId id="270" r:id="rId8"/>
    <p:sldId id="271" r:id="rId9"/>
    <p:sldId id="272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436C-EABC-13B0-F8DD-839FF46F0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2E97E-43E7-0204-B68F-874C0E713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B9681-CBCA-1E89-7397-AE99611A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F01B9-F5F7-1988-8B32-7B3D59F5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E3141-CE5A-7D67-934A-23FDBDC5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7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3353-26C2-C4D4-70C6-A9CB71BC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3A6A3-71EB-A706-9AB4-645A80899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B8BD7-83B9-C25C-3AC0-6E26D177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ED330-3FB2-3F31-F033-9E75F690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3A3F-FCB7-57DC-1E8D-A71F9A90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21651-B5B7-0D4C-E430-199085BF2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2E0BE-C8C1-EB89-A7AA-E7819FABF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2062B-65A3-BB41-1C8D-4E48B202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2FDAB-B30A-6B00-8EA5-BADE5DC8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4787A-A949-0169-BC6D-1747FC24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35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0B24-23EB-AA61-D56C-078E59E3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FDC64-0064-9537-B1D4-0205F4893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C68F1-9023-FE36-8A55-0359231A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67FE5-1C56-D77D-D12B-5A4D8765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B9482-A2F9-5E1B-41C3-426047B2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83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D103-8699-7224-EF98-6FB98065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13660-5D02-4AF9-E6AB-0DC0A2126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ACFD1-7383-25B4-BE1C-8376214D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05025-014D-C5DE-B53A-C1DF5E98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649D0-3342-FB17-61BD-EC7799F0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88A4-F327-F053-BBF7-3C636DC5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3607-940C-89F1-04EB-F49B4BDDC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84C70-1E90-4E4E-8B17-5E6D30520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63B23-9626-C726-D9D1-D51D1846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56816-13E6-6259-C728-C288178F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B2888-7229-2115-3417-D602F0F1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59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9BBE-C44F-B2E9-130E-1A416BF6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D4334-7D29-0688-3029-EEBFAC3F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BD48D-6D1C-BE18-0E39-DA03ECA6C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4BCE2-A9A1-5029-7FA1-B7D4F68B5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11B7F-08D4-A1D2-7FE9-F373EF4FB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A4C7D-7058-E60D-2426-9C78FF72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11E37-3B7C-C04B-C3AF-274C3174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7492F-BC43-2F11-A5B6-E97FC82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25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EE86-8762-1797-EF96-F869F8C2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46477-1EB3-DB76-BB00-AFD15DBF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569D3-DE37-51FD-4255-F611DF69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31AB6-A91E-48F4-6C3C-1E09B29C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16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72B5E-8CE2-BE74-7924-A26FC23A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18C1A-6592-D818-5055-9B25CF9E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C6DDF-A1D5-28EF-26D9-961CDFA8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28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C5BC-A9ED-6C76-4803-1FC26B66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32CB-1E79-BA43-1371-BCED7AAC1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DB141-99F8-8D9F-D43C-7BDFA35B3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79D10-DBFA-0CB6-14C2-8617C021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3E9E3-953B-3D12-95B7-FAE983E5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FE1A0-57EF-D912-574F-7B69B0C3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6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834D-F867-3F25-7413-27A49BA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15ECF-128A-3696-3CAE-F305C0203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988AC-BCEC-E335-DA8E-DF07B2FD2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426E3-3EEC-0FE3-48E2-F55FAD5B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3918-ABAC-4DA7-B40D-B0FCE831D85B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2E457-7062-3E9C-B39E-1573111F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26EAC-901D-FF6E-3630-9BB94014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84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F694F-30A1-547D-F783-0955724A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9B883-3617-0B8F-F1AE-4C1A3AF7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07AA7-8A3C-97F8-07E0-3B912099F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3918-ABAC-4DA7-B40D-B0FCE831D85B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E346-7C08-BA02-80DB-0DD6E90B0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CF7B6-4B96-2CD8-BB4C-2EDD166C2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04549-369B-4489-AEB3-26D33D92D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45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97E4A-A827-2681-E5EC-17EAE19C3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542" y="726622"/>
            <a:ext cx="3626231" cy="3418650"/>
          </a:xfrm>
        </p:spPr>
        <p:txBody>
          <a:bodyPr>
            <a:normAutofit/>
          </a:bodyPr>
          <a:lstStyle/>
          <a:p>
            <a:r>
              <a:rPr lang="en-GB" sz="4600" dirty="0">
                <a:solidFill>
                  <a:schemeClr val="bg1"/>
                </a:solidFill>
                <a:latin typeface="Data Control" panose="02000000000000000000" pitchFamily="2" charset="0"/>
              </a:rPr>
              <a:t>Core Principles of Programming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672E1-18EF-1B02-14AC-C2E16DAA0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3542" y="4237346"/>
            <a:ext cx="3626231" cy="189403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Data Control" panose="02000000000000000000" pitchFamily="2" charset="0"/>
              </a:rPr>
              <a:t>Week 2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4856DF8-E786-4A2B-BCE9-1D3AA7C5D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65353"/>
            <a:ext cx="1297983" cy="277779"/>
          </a:xfrm>
          <a:custGeom>
            <a:avLst/>
            <a:gdLst>
              <a:gd name="connsiteX0" fmla="*/ 94113 w 1297983"/>
              <a:gd name="connsiteY0" fmla="*/ 0 h 277779"/>
              <a:gd name="connsiteX1" fmla="*/ 332874 w 1297983"/>
              <a:gd name="connsiteY1" fmla="*/ 238761 h 277779"/>
              <a:gd name="connsiteX2" fmla="*/ 571883 w 1297983"/>
              <a:gd name="connsiteY2" fmla="*/ 0 h 277779"/>
              <a:gd name="connsiteX3" fmla="*/ 810645 w 1297983"/>
              <a:gd name="connsiteY3" fmla="*/ 238761 h 277779"/>
              <a:gd name="connsiteX4" fmla="*/ 1049406 w 1297983"/>
              <a:gd name="connsiteY4" fmla="*/ 0 h 277779"/>
              <a:gd name="connsiteX5" fmla="*/ 1297983 w 1297983"/>
              <a:gd name="connsiteY5" fmla="*/ 248577 h 277779"/>
              <a:gd name="connsiteX6" fmla="*/ 1278599 w 1297983"/>
              <a:gd name="connsiteY6" fmla="*/ 267963 h 277779"/>
              <a:gd name="connsiteX7" fmla="*/ 1049406 w 1297983"/>
              <a:gd name="connsiteY7" fmla="*/ 39017 h 277779"/>
              <a:gd name="connsiteX8" fmla="*/ 810645 w 1297983"/>
              <a:gd name="connsiteY8" fmla="*/ 277779 h 277779"/>
              <a:gd name="connsiteX9" fmla="*/ 571883 w 1297983"/>
              <a:gd name="connsiteY9" fmla="*/ 39017 h 277779"/>
              <a:gd name="connsiteX10" fmla="*/ 332874 w 1297983"/>
              <a:gd name="connsiteY10" fmla="*/ 277779 h 277779"/>
              <a:gd name="connsiteX11" fmla="*/ 94113 w 1297983"/>
              <a:gd name="connsiteY11" fmla="*/ 39017 h 277779"/>
              <a:gd name="connsiteX12" fmla="*/ 0 w 1297983"/>
              <a:gd name="connsiteY12" fmla="*/ 133130 h 277779"/>
              <a:gd name="connsiteX13" fmla="*/ 0 w 1297983"/>
              <a:gd name="connsiteY13" fmla="*/ 94113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7983" h="277779">
                <a:moveTo>
                  <a:pt x="94113" y="0"/>
                </a:moveTo>
                <a:lnTo>
                  <a:pt x="332874" y="238761"/>
                </a:lnTo>
                <a:lnTo>
                  <a:pt x="571883" y="0"/>
                </a:lnTo>
                <a:lnTo>
                  <a:pt x="810645" y="238761"/>
                </a:lnTo>
                <a:lnTo>
                  <a:pt x="1049406" y="0"/>
                </a:lnTo>
                <a:lnTo>
                  <a:pt x="1297983" y="248577"/>
                </a:lnTo>
                <a:lnTo>
                  <a:pt x="1278599" y="267963"/>
                </a:lnTo>
                <a:lnTo>
                  <a:pt x="1049406" y="39017"/>
                </a:lnTo>
                <a:lnTo>
                  <a:pt x="810645" y="277779"/>
                </a:lnTo>
                <a:lnTo>
                  <a:pt x="571883" y="39017"/>
                </a:lnTo>
                <a:lnTo>
                  <a:pt x="332874" y="277779"/>
                </a:lnTo>
                <a:lnTo>
                  <a:pt x="94113" y="39017"/>
                </a:lnTo>
                <a:lnTo>
                  <a:pt x="0" y="133130"/>
                </a:lnTo>
                <a:lnTo>
                  <a:pt x="0" y="9411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E646A872-7F34-4E27-B0A7-9720177E3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05088"/>
            <a:ext cx="1297983" cy="277779"/>
          </a:xfrm>
          <a:custGeom>
            <a:avLst/>
            <a:gdLst>
              <a:gd name="connsiteX0" fmla="*/ 94113 w 1297983"/>
              <a:gd name="connsiteY0" fmla="*/ 0 h 277779"/>
              <a:gd name="connsiteX1" fmla="*/ 332874 w 1297983"/>
              <a:gd name="connsiteY1" fmla="*/ 238761 h 277779"/>
              <a:gd name="connsiteX2" fmla="*/ 571883 w 1297983"/>
              <a:gd name="connsiteY2" fmla="*/ 0 h 277779"/>
              <a:gd name="connsiteX3" fmla="*/ 810645 w 1297983"/>
              <a:gd name="connsiteY3" fmla="*/ 238761 h 277779"/>
              <a:gd name="connsiteX4" fmla="*/ 1049406 w 1297983"/>
              <a:gd name="connsiteY4" fmla="*/ 0 h 277779"/>
              <a:gd name="connsiteX5" fmla="*/ 1297983 w 1297983"/>
              <a:gd name="connsiteY5" fmla="*/ 248577 h 277779"/>
              <a:gd name="connsiteX6" fmla="*/ 1278599 w 1297983"/>
              <a:gd name="connsiteY6" fmla="*/ 268208 h 277779"/>
              <a:gd name="connsiteX7" fmla="*/ 1049406 w 1297983"/>
              <a:gd name="connsiteY7" fmla="*/ 39017 h 277779"/>
              <a:gd name="connsiteX8" fmla="*/ 810645 w 1297983"/>
              <a:gd name="connsiteY8" fmla="*/ 277779 h 277779"/>
              <a:gd name="connsiteX9" fmla="*/ 571883 w 1297983"/>
              <a:gd name="connsiteY9" fmla="*/ 39017 h 277779"/>
              <a:gd name="connsiteX10" fmla="*/ 332874 w 1297983"/>
              <a:gd name="connsiteY10" fmla="*/ 277779 h 277779"/>
              <a:gd name="connsiteX11" fmla="*/ 94113 w 1297983"/>
              <a:gd name="connsiteY11" fmla="*/ 39017 h 277779"/>
              <a:gd name="connsiteX12" fmla="*/ 0 w 1297983"/>
              <a:gd name="connsiteY12" fmla="*/ 133130 h 277779"/>
              <a:gd name="connsiteX13" fmla="*/ 0 w 1297983"/>
              <a:gd name="connsiteY13" fmla="*/ 94113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7983" h="277779">
                <a:moveTo>
                  <a:pt x="94113" y="0"/>
                </a:moveTo>
                <a:lnTo>
                  <a:pt x="332874" y="238761"/>
                </a:lnTo>
                <a:lnTo>
                  <a:pt x="571883" y="0"/>
                </a:lnTo>
                <a:lnTo>
                  <a:pt x="810645" y="238761"/>
                </a:lnTo>
                <a:lnTo>
                  <a:pt x="1049406" y="0"/>
                </a:lnTo>
                <a:lnTo>
                  <a:pt x="1297983" y="248577"/>
                </a:lnTo>
                <a:lnTo>
                  <a:pt x="1278599" y="268208"/>
                </a:lnTo>
                <a:lnTo>
                  <a:pt x="1049406" y="39017"/>
                </a:lnTo>
                <a:lnTo>
                  <a:pt x="810645" y="277779"/>
                </a:lnTo>
                <a:lnTo>
                  <a:pt x="571883" y="39017"/>
                </a:lnTo>
                <a:lnTo>
                  <a:pt x="332874" y="277779"/>
                </a:lnTo>
                <a:lnTo>
                  <a:pt x="94113" y="39017"/>
                </a:lnTo>
                <a:lnTo>
                  <a:pt x="0" y="133130"/>
                </a:lnTo>
                <a:lnTo>
                  <a:pt x="0" y="9411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AE689860-A291-4B0F-AB65-421F8C20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3640" y="2714402"/>
            <a:ext cx="3938846" cy="3938846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C82BEF57-041E-4DE3-B65C-CBE71211B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3640" y="2714402"/>
            <a:ext cx="3938846" cy="393884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438" y="267945"/>
            <a:ext cx="3055711" cy="305571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45E0BF71-78CD-4FD9-BB54-48CD14158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438" y="267945"/>
            <a:ext cx="3055711" cy="305571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0042" y="201891"/>
            <a:ext cx="3055711" cy="305571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297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49" name="Graphic 212">
            <a:extLst>
              <a:ext uri="{FF2B5EF4-FFF2-40B4-BE49-F238E27FC236}">
                <a16:creationId xmlns:a16="http://schemas.microsoft.com/office/drawing/2014/main" id="{0AE773EE-DD7B-4F25-945A-3F59DEE68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297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05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1467" y="177067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58" name="Oval 1057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2A7F3B2F-8A53-4176-8D77-ECA28FF4D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87045360-A428-4E4B-989C-E4EF4D920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0947" y="2618037"/>
            <a:ext cx="3938846" cy="393884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BD2D6C94-5488-91F5-1FF0-113C5A5C3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4081" y="699636"/>
            <a:ext cx="1920625" cy="210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D13255C-A1E1-A7E8-D254-623DB78E3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829" y="3307069"/>
            <a:ext cx="2560781" cy="25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3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1166134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Activity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81" y="2717576"/>
            <a:ext cx="5217173" cy="26268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F92454-0915-035C-6B81-90F51D68DF76}"/>
              </a:ext>
            </a:extLst>
          </p:cNvPr>
          <p:cNvSpPr txBox="1">
            <a:spLocks/>
          </p:cNvSpPr>
          <p:nvPr/>
        </p:nvSpPr>
        <p:spPr>
          <a:xfrm>
            <a:off x="846410" y="2110177"/>
            <a:ext cx="5217173" cy="3633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Using what you have just learnt,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B60BCE-E121-0EAD-9DE7-272896CF2F58}"/>
              </a:ext>
            </a:extLst>
          </p:cNvPr>
          <p:cNvSpPr txBox="1"/>
          <p:nvPr/>
        </p:nvSpPr>
        <p:spPr>
          <a:xfrm>
            <a:off x="899929" y="3223449"/>
            <a:ext cx="46880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a while loop to produce five strings in the console of your favourite music artists or bands name.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3197948-9473-0650-20A7-AD4F968BE203}"/>
              </a:ext>
            </a:extLst>
          </p:cNvPr>
          <p:cNvSpPr txBox="1">
            <a:spLocks/>
          </p:cNvSpPr>
          <p:nvPr/>
        </p:nvSpPr>
        <p:spPr>
          <a:xfrm>
            <a:off x="6732818" y="215423"/>
            <a:ext cx="5217173" cy="116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Further Activity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547F003-F20B-5CF7-2AC1-2595D2419AA2}"/>
              </a:ext>
            </a:extLst>
          </p:cNvPr>
          <p:cNvSpPr txBox="1">
            <a:spLocks/>
          </p:cNvSpPr>
          <p:nvPr/>
        </p:nvSpPr>
        <p:spPr>
          <a:xfrm>
            <a:off x="6974827" y="648170"/>
            <a:ext cx="5217173" cy="542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Place that while loop into a function so it can be called at any point.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Important  to remember to meet the while condition to make sure it does not go on forever.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Also remember to indent correctly!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BAFC7D-8470-AA22-EC9B-884F3002B59E}"/>
              </a:ext>
            </a:extLst>
          </p:cNvPr>
          <p:cNvSpPr txBox="1">
            <a:spLocks/>
          </p:cNvSpPr>
          <p:nvPr/>
        </p:nvSpPr>
        <p:spPr>
          <a:xfrm>
            <a:off x="6732818" y="2262866"/>
            <a:ext cx="5217173" cy="116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208271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166" y="1033565"/>
            <a:ext cx="9326263" cy="4894930"/>
          </a:xfrm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Data Control" panose="02000000000000000000" pitchFamily="2" charset="0"/>
              </a:rPr>
              <a:t>End of week two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050" name="Picture 2" descr="Python (programming language) - Wikipedia">
            <a:extLst>
              <a:ext uri="{FF2B5EF4-FFF2-40B4-BE49-F238E27FC236}">
                <a16:creationId xmlns:a16="http://schemas.microsoft.com/office/drawing/2014/main" id="{A13BF5FD-A3CA-B0BD-2334-518C12B5B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540" y="132382"/>
            <a:ext cx="2050186" cy="224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6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795279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Logical Operators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64" y="2528885"/>
            <a:ext cx="5217173" cy="2924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Logical operators are used to compare two values.</a:t>
            </a:r>
          </a:p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These include: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C37A2-302B-1866-DE3C-26545EE84912}"/>
              </a:ext>
            </a:extLst>
          </p:cNvPr>
          <p:cNvSpPr txBox="1"/>
          <p:nvPr/>
        </p:nvSpPr>
        <p:spPr>
          <a:xfrm>
            <a:off x="6365680" y="726075"/>
            <a:ext cx="483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An example of the logical operators in Python: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F6145-7178-8A54-3805-151930FF2516}"/>
              </a:ext>
            </a:extLst>
          </p:cNvPr>
          <p:cNvSpPr txBox="1"/>
          <p:nvPr/>
        </p:nvSpPr>
        <p:spPr>
          <a:xfrm>
            <a:off x="2801615" y="3749068"/>
            <a:ext cx="3341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Equals: a == b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Not Equals a != b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Less than a &lt; b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Less than or equal to a &lt;= b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Greater than a &gt; b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Greater than or equal to: a &gt;= b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16F94D-CB4F-FD89-5AC2-63A29A2E2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53" y="1286792"/>
            <a:ext cx="2909041" cy="56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6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068E4-C177-3525-B16C-A70418B5B08F}"/>
              </a:ext>
            </a:extLst>
          </p:cNvPr>
          <p:cNvSpPr/>
          <p:nvPr/>
        </p:nvSpPr>
        <p:spPr>
          <a:xfrm>
            <a:off x="6096000" y="5315688"/>
            <a:ext cx="5031831" cy="9147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AE51E-03BD-AB84-7DD3-E15D737A770E}"/>
              </a:ext>
            </a:extLst>
          </p:cNvPr>
          <p:cNvSpPr/>
          <p:nvPr/>
        </p:nvSpPr>
        <p:spPr>
          <a:xfrm>
            <a:off x="6096000" y="3807229"/>
            <a:ext cx="5031831" cy="133003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893" y="1716266"/>
            <a:ext cx="4114571" cy="795279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If Statements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227" y="500790"/>
            <a:ext cx="5217173" cy="1447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If statements are used to run some code but only under the correct conditions.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621199-E01F-20A8-2E2C-EB4FB7E3D6DE}"/>
              </a:ext>
            </a:extLst>
          </p:cNvPr>
          <p:cNvSpPr txBox="1"/>
          <p:nvPr/>
        </p:nvSpPr>
        <p:spPr>
          <a:xfrm>
            <a:off x="8893447" y="2857113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C37A2-302B-1866-DE3C-26545EE84912}"/>
              </a:ext>
            </a:extLst>
          </p:cNvPr>
          <p:cNvSpPr txBox="1"/>
          <p:nvPr/>
        </p:nvSpPr>
        <p:spPr>
          <a:xfrm>
            <a:off x="281412" y="2442341"/>
            <a:ext cx="483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An example of an IF Statement in Python: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68F09D-11F5-0387-911E-F2B8363A8B57}"/>
              </a:ext>
            </a:extLst>
          </p:cNvPr>
          <p:cNvSpPr txBox="1">
            <a:spLocks/>
          </p:cNvSpPr>
          <p:nvPr/>
        </p:nvSpPr>
        <p:spPr>
          <a:xfrm>
            <a:off x="6185152" y="1796109"/>
            <a:ext cx="5217173" cy="1447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They can also be used to compare to values.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E4D0CA3-487E-2E92-7473-6B2E0E71EB26}"/>
              </a:ext>
            </a:extLst>
          </p:cNvPr>
          <p:cNvSpPr txBox="1">
            <a:spLocks/>
          </p:cNvSpPr>
          <p:nvPr/>
        </p:nvSpPr>
        <p:spPr>
          <a:xfrm>
            <a:off x="6164226" y="2758048"/>
            <a:ext cx="5217173" cy="35991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The counterpart to IF statements are else statements.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The best way to look at these are if “something” is happening then I want “this” to happen.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Otherwise, I want something “else” to happen.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E01DBF6-D2D1-270A-830A-96E781A3A645}"/>
              </a:ext>
            </a:extLst>
          </p:cNvPr>
          <p:cNvSpPr txBox="1">
            <a:spLocks/>
          </p:cNvSpPr>
          <p:nvPr/>
        </p:nvSpPr>
        <p:spPr>
          <a:xfrm>
            <a:off x="5270586" y="4178511"/>
            <a:ext cx="914566" cy="19175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    IF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8FD696C-47E2-8929-75B4-2C51DF16F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026" y="2952273"/>
            <a:ext cx="3568303" cy="21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1166134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Activity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410" y="2110177"/>
            <a:ext cx="5217173" cy="36339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Using what you have just learnt,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37FCEA-8DCE-540B-18A5-15A2F121839F}"/>
              </a:ext>
            </a:extLst>
          </p:cNvPr>
          <p:cNvSpPr txBox="1">
            <a:spLocks/>
          </p:cNvSpPr>
          <p:nvPr/>
        </p:nvSpPr>
        <p:spPr>
          <a:xfrm>
            <a:off x="6707880" y="215423"/>
            <a:ext cx="5217173" cy="116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Help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FC9B17-D6A5-1465-F447-07F78A825ED7}"/>
              </a:ext>
            </a:extLst>
          </p:cNvPr>
          <p:cNvSpPr txBox="1">
            <a:spLocks/>
          </p:cNvSpPr>
          <p:nvPr/>
        </p:nvSpPr>
        <p:spPr>
          <a:xfrm>
            <a:off x="6974827" y="648170"/>
            <a:ext cx="5217173" cy="2626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Remember last weeks commands:</a:t>
            </a:r>
          </a:p>
          <a:p>
            <a:r>
              <a:rPr lang="en-GB" dirty="0">
                <a:solidFill>
                  <a:schemeClr val="bg1"/>
                </a:solidFill>
              </a:rPr>
              <a:t>print()</a:t>
            </a:r>
          </a:p>
          <a:p>
            <a:r>
              <a:rPr lang="en-GB" dirty="0">
                <a:solidFill>
                  <a:schemeClr val="bg1"/>
                </a:solidFill>
              </a:rPr>
              <a:t>input()</a:t>
            </a:r>
          </a:p>
          <a:p>
            <a:r>
              <a:rPr lang="en-GB" dirty="0">
                <a:solidFill>
                  <a:schemeClr val="bg1"/>
                </a:solidFill>
              </a:rPr>
              <a:t>int()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12EC3-7B99-7E95-3818-1CDF8DA7A8B4}"/>
              </a:ext>
            </a:extLst>
          </p:cNvPr>
          <p:cNvSpPr txBox="1"/>
          <p:nvPr/>
        </p:nvSpPr>
        <p:spPr>
          <a:xfrm>
            <a:off x="899929" y="3274992"/>
            <a:ext cx="5639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Create a variable that stores a two digit number.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Create a variable that the user can input an integer into.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Using an IF statement check if the two values equal each other and write an Else statement for if they don’t.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795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1166134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functions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873" y="2315865"/>
            <a:ext cx="5217173" cy="26268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 function is essentially code that is written outside of the main program as it must be called to run it.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This is extremely useful when you do not want to repeat the same lines of code over and over.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C37A2-302B-1866-DE3C-26545EE84912}"/>
              </a:ext>
            </a:extLst>
          </p:cNvPr>
          <p:cNvSpPr txBox="1"/>
          <p:nvPr/>
        </p:nvSpPr>
        <p:spPr>
          <a:xfrm>
            <a:off x="6265926" y="731923"/>
            <a:ext cx="498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An example of a function in Python: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A0AA5-BC51-69C8-BF4D-BAB6F393DF5A}"/>
              </a:ext>
            </a:extLst>
          </p:cNvPr>
          <p:cNvSpPr txBox="1"/>
          <p:nvPr/>
        </p:nvSpPr>
        <p:spPr>
          <a:xfrm>
            <a:off x="7245758" y="3754734"/>
            <a:ext cx="4981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 am now able to run this If statement Test simply by calling it at any point instead of writing the whole If statement again.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F5C456-3A45-5B47-2414-24DE71AA5F9A}"/>
              </a:ext>
            </a:extLst>
          </p:cNvPr>
          <p:cNvCxnSpPr/>
          <p:nvPr/>
        </p:nvCxnSpPr>
        <p:spPr>
          <a:xfrm flipV="1">
            <a:off x="4588626" y="5851106"/>
            <a:ext cx="0" cy="46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51C7AF-AD6A-CC1D-000D-032045EDBB8D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5898395" y="4985769"/>
            <a:ext cx="85162" cy="23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111DC99-9C1C-97AE-A9D1-8533EA430E3D}"/>
              </a:ext>
            </a:extLst>
          </p:cNvPr>
          <p:cNvSpPr txBox="1"/>
          <p:nvPr/>
        </p:nvSpPr>
        <p:spPr>
          <a:xfrm>
            <a:off x="3062032" y="6267954"/>
            <a:ext cx="375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“def” keyword creates the function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97819E-B3F3-B29A-3985-CCBD71030619}"/>
              </a:ext>
            </a:extLst>
          </p:cNvPr>
          <p:cNvSpPr txBox="1"/>
          <p:nvPr/>
        </p:nvSpPr>
        <p:spPr>
          <a:xfrm>
            <a:off x="4419324" y="4616437"/>
            <a:ext cx="312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 of the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C9502B-0E37-A4BF-CC95-C110D76CE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824" y="1192151"/>
            <a:ext cx="3267531" cy="25625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0A5D30-0EA8-BD4C-D2B6-8E4A81491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261" y="5224217"/>
            <a:ext cx="3752505" cy="53607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903F8A7-79B1-7B42-9DCC-FE40D92E5196}"/>
              </a:ext>
            </a:extLst>
          </p:cNvPr>
          <p:cNvSpPr txBox="1"/>
          <p:nvPr/>
        </p:nvSpPr>
        <p:spPr>
          <a:xfrm>
            <a:off x="6868274" y="6218480"/>
            <a:ext cx="312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Parameters for the function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3E0718-CFCA-8342-CF34-9CEC872B51CD}"/>
              </a:ext>
            </a:extLst>
          </p:cNvPr>
          <p:cNvCxnSpPr>
            <a:cxnSpLocks/>
          </p:cNvCxnSpPr>
          <p:nvPr/>
        </p:nvCxnSpPr>
        <p:spPr>
          <a:xfrm flipV="1">
            <a:off x="7162631" y="5793294"/>
            <a:ext cx="0" cy="45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22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1166134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Activity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410" y="2110177"/>
            <a:ext cx="5217173" cy="36339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Using what you have just learnt,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37FCEA-8DCE-540B-18A5-15A2F121839F}"/>
              </a:ext>
            </a:extLst>
          </p:cNvPr>
          <p:cNvSpPr txBox="1">
            <a:spLocks/>
          </p:cNvSpPr>
          <p:nvPr/>
        </p:nvSpPr>
        <p:spPr>
          <a:xfrm>
            <a:off x="6707880" y="215423"/>
            <a:ext cx="5217173" cy="116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Help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FC9B17-D6A5-1465-F447-07F78A825ED7}"/>
              </a:ext>
            </a:extLst>
          </p:cNvPr>
          <p:cNvSpPr txBox="1">
            <a:spLocks/>
          </p:cNvSpPr>
          <p:nvPr/>
        </p:nvSpPr>
        <p:spPr>
          <a:xfrm>
            <a:off x="6974827" y="648170"/>
            <a:ext cx="5217173" cy="542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Python uses indentation as it’s structure so make sure you indent correctly.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“def” is the keyword for creating a function but not calling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Make sure to add parentheses to the end of your function name whenever you type it.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12EC3-7B99-7E95-3818-1CDF8DA7A8B4}"/>
              </a:ext>
            </a:extLst>
          </p:cNvPr>
          <p:cNvSpPr txBox="1"/>
          <p:nvPr/>
        </p:nvSpPr>
        <p:spPr>
          <a:xfrm>
            <a:off x="899929" y="3274992"/>
            <a:ext cx="563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Place your previous code into a function.</a:t>
            </a:r>
          </a:p>
        </p:txBody>
      </p:sp>
    </p:spTree>
    <p:extLst>
      <p:ext uri="{BB962C8B-B14F-4D97-AF65-F5344CB8AC3E}">
        <p14:creationId xmlns:p14="http://schemas.microsoft.com/office/powerpoint/2010/main" val="25616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1166134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For loops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591" y="2278342"/>
            <a:ext cx="5217173" cy="26268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 for loop is a form of iteration that we use to repeat lines of code a certain number of times consecutively, in contrast to functions that must be called every time you want to use them.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It is like saying “I want to do this FOR this amount of time”.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C37A2-302B-1866-DE3C-26545EE84912}"/>
              </a:ext>
            </a:extLst>
          </p:cNvPr>
          <p:cNvSpPr txBox="1"/>
          <p:nvPr/>
        </p:nvSpPr>
        <p:spPr>
          <a:xfrm>
            <a:off x="6265926" y="731923"/>
            <a:ext cx="498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An example of a for loop in Python: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A0AA5-BC51-69C8-BF4D-BAB6F393DF5A}"/>
              </a:ext>
            </a:extLst>
          </p:cNvPr>
          <p:cNvSpPr txBox="1"/>
          <p:nvPr/>
        </p:nvSpPr>
        <p:spPr>
          <a:xfrm>
            <a:off x="6501575" y="3002928"/>
            <a:ext cx="498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 Python we generally use For X in range(however many iterations you want) to produce a for loop.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F5C456-3A45-5B47-2414-24DE71AA5F9A}"/>
              </a:ext>
            </a:extLst>
          </p:cNvPr>
          <p:cNvCxnSpPr>
            <a:cxnSpLocks/>
          </p:cNvCxnSpPr>
          <p:nvPr/>
        </p:nvCxnSpPr>
        <p:spPr>
          <a:xfrm flipV="1">
            <a:off x="3873587" y="5406265"/>
            <a:ext cx="428786" cy="10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51C7AF-AD6A-CC1D-000D-032045EDBB8D}"/>
              </a:ext>
            </a:extLst>
          </p:cNvPr>
          <p:cNvCxnSpPr>
            <a:cxnSpLocks/>
          </p:cNvCxnSpPr>
          <p:nvPr/>
        </p:nvCxnSpPr>
        <p:spPr>
          <a:xfrm flipH="1">
            <a:off x="5835535" y="4779170"/>
            <a:ext cx="2244872" cy="42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111DC99-9C1C-97AE-A9D1-8533EA430E3D}"/>
              </a:ext>
            </a:extLst>
          </p:cNvPr>
          <p:cNvSpPr txBox="1"/>
          <p:nvPr/>
        </p:nvSpPr>
        <p:spPr>
          <a:xfrm>
            <a:off x="1447667" y="5197807"/>
            <a:ext cx="2679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X acts as a counter for how many times the loop has been run through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97819E-B3F3-B29A-3985-CCBD71030619}"/>
              </a:ext>
            </a:extLst>
          </p:cNvPr>
          <p:cNvSpPr txBox="1"/>
          <p:nvPr/>
        </p:nvSpPr>
        <p:spPr>
          <a:xfrm>
            <a:off x="8080407" y="4304999"/>
            <a:ext cx="2159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range of numbers you want to cycle the code through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03F8A7-79B1-7B42-9DCC-FE40D92E5196}"/>
              </a:ext>
            </a:extLst>
          </p:cNvPr>
          <p:cNvSpPr txBox="1"/>
          <p:nvPr/>
        </p:nvSpPr>
        <p:spPr>
          <a:xfrm>
            <a:off x="6868274" y="6218480"/>
            <a:ext cx="312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Code to be repeated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3E0718-CFCA-8342-CF34-9CEC872B51CD}"/>
              </a:ext>
            </a:extLst>
          </p:cNvPr>
          <p:cNvCxnSpPr>
            <a:cxnSpLocks/>
          </p:cNvCxnSpPr>
          <p:nvPr/>
        </p:nvCxnSpPr>
        <p:spPr>
          <a:xfrm flipV="1">
            <a:off x="7162631" y="5793294"/>
            <a:ext cx="0" cy="45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3E08903-B696-9940-7BDE-803097009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373" y="5245562"/>
            <a:ext cx="3458093" cy="508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B43427-8B47-CC6B-BFAA-3E02E3DD1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575" y="1365987"/>
            <a:ext cx="4088037" cy="1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8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1166134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Activity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410" y="2110177"/>
            <a:ext cx="5217173" cy="36339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Using what you have just learnt,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37FCEA-8DCE-540B-18A5-15A2F121839F}"/>
              </a:ext>
            </a:extLst>
          </p:cNvPr>
          <p:cNvSpPr txBox="1">
            <a:spLocks/>
          </p:cNvSpPr>
          <p:nvPr/>
        </p:nvSpPr>
        <p:spPr>
          <a:xfrm>
            <a:off x="6732818" y="215423"/>
            <a:ext cx="5217173" cy="116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Further Activity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FC9B17-D6A5-1465-F447-07F78A825ED7}"/>
              </a:ext>
            </a:extLst>
          </p:cNvPr>
          <p:cNvSpPr txBox="1">
            <a:spLocks/>
          </p:cNvSpPr>
          <p:nvPr/>
        </p:nvSpPr>
        <p:spPr>
          <a:xfrm>
            <a:off x="6974827" y="648170"/>
            <a:ext cx="5217173" cy="542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Place that for loop into a function so it can be called at any point.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Important function to remember is the range() function.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Also remember to use “in range()”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12EC3-7B99-7E95-3818-1CDF8DA7A8B4}"/>
              </a:ext>
            </a:extLst>
          </p:cNvPr>
          <p:cNvSpPr txBox="1"/>
          <p:nvPr/>
        </p:nvSpPr>
        <p:spPr>
          <a:xfrm>
            <a:off x="786736" y="3385343"/>
            <a:ext cx="5639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a for loop to produce five strings in the console of your favourite songs title.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EF7529-A76F-802A-E483-777598A7A972}"/>
              </a:ext>
            </a:extLst>
          </p:cNvPr>
          <p:cNvSpPr txBox="1">
            <a:spLocks/>
          </p:cNvSpPr>
          <p:nvPr/>
        </p:nvSpPr>
        <p:spPr>
          <a:xfrm>
            <a:off x="6732818" y="2262866"/>
            <a:ext cx="5217173" cy="1166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58329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5174-A0AA-3A40-0169-2BF50718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11" y="1660193"/>
            <a:ext cx="5217173" cy="1166134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ata Control" panose="02000000000000000000" pitchFamily="2" charset="0"/>
              </a:rPr>
              <a:t>While loops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9694-090A-2D99-2E33-108E2CBB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591" y="2278342"/>
            <a:ext cx="5217173" cy="26268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 while loop is a form of iteration that we use to repeat lines of code a certain number of times consecutively.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In contrast to for loops, while loops will go on until specific conditions are met.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It is like saying “I want to do this WHILE this is happening”.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40EAD6C-8DAF-928F-0CB1-ABFEA86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" y="5271727"/>
            <a:ext cx="1586273" cy="1586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C37A2-302B-1866-DE3C-26545EE84912}"/>
              </a:ext>
            </a:extLst>
          </p:cNvPr>
          <p:cNvSpPr txBox="1"/>
          <p:nvPr/>
        </p:nvSpPr>
        <p:spPr>
          <a:xfrm>
            <a:off x="6265926" y="731923"/>
            <a:ext cx="498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An example of a while loop in Python: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A0AA5-BC51-69C8-BF4D-BAB6F393DF5A}"/>
              </a:ext>
            </a:extLst>
          </p:cNvPr>
          <p:cNvSpPr txBox="1"/>
          <p:nvPr/>
        </p:nvSpPr>
        <p:spPr>
          <a:xfrm>
            <a:off x="6501575" y="3002928"/>
            <a:ext cx="4981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It is extremely easy to have a while loop go on indefinitely, be sure to meet the while conditions at some point so that the loop stops.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F5C456-3A45-5B47-2414-24DE71AA5F9A}"/>
              </a:ext>
            </a:extLst>
          </p:cNvPr>
          <p:cNvCxnSpPr>
            <a:cxnSpLocks/>
          </p:cNvCxnSpPr>
          <p:nvPr/>
        </p:nvCxnSpPr>
        <p:spPr>
          <a:xfrm>
            <a:off x="3883063" y="5104669"/>
            <a:ext cx="496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51C7AF-AD6A-CC1D-000D-032045EDBB8D}"/>
              </a:ext>
            </a:extLst>
          </p:cNvPr>
          <p:cNvCxnSpPr>
            <a:cxnSpLocks/>
          </p:cNvCxnSpPr>
          <p:nvPr/>
        </p:nvCxnSpPr>
        <p:spPr>
          <a:xfrm flipH="1">
            <a:off x="7224643" y="5284448"/>
            <a:ext cx="1171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111DC99-9C1C-97AE-A9D1-8533EA430E3D}"/>
              </a:ext>
            </a:extLst>
          </p:cNvPr>
          <p:cNvSpPr txBox="1"/>
          <p:nvPr/>
        </p:nvSpPr>
        <p:spPr>
          <a:xfrm>
            <a:off x="1037640" y="4882857"/>
            <a:ext cx="308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Defining the counter variable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97819E-B3F3-B29A-3985-CCBD71030619}"/>
              </a:ext>
            </a:extLst>
          </p:cNvPr>
          <p:cNvSpPr txBox="1"/>
          <p:nvPr/>
        </p:nvSpPr>
        <p:spPr>
          <a:xfrm>
            <a:off x="8345109" y="5096374"/>
            <a:ext cx="215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while condition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03F8A7-79B1-7B42-9DCC-FE40D92E5196}"/>
              </a:ext>
            </a:extLst>
          </p:cNvPr>
          <p:cNvSpPr txBox="1"/>
          <p:nvPr/>
        </p:nvSpPr>
        <p:spPr>
          <a:xfrm>
            <a:off x="1690990" y="5236005"/>
            <a:ext cx="312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Code to be repeated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3E0718-CFCA-8342-CF34-9CEC872B51CD}"/>
              </a:ext>
            </a:extLst>
          </p:cNvPr>
          <p:cNvCxnSpPr>
            <a:cxnSpLocks/>
          </p:cNvCxnSpPr>
          <p:nvPr/>
        </p:nvCxnSpPr>
        <p:spPr>
          <a:xfrm>
            <a:off x="3747167" y="5460712"/>
            <a:ext cx="632053" cy="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6533C67-8743-0F21-D98C-E71FF89DD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95"/>
          <a:stretch/>
        </p:blipFill>
        <p:spPr>
          <a:xfrm>
            <a:off x="6558973" y="1180464"/>
            <a:ext cx="4662038" cy="17432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03AF34-B925-7EA2-3D80-0DBF44ADF1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19" t="14086" r="6197" b="38125"/>
          <a:stretch/>
        </p:blipFill>
        <p:spPr>
          <a:xfrm>
            <a:off x="4379220" y="5045266"/>
            <a:ext cx="2813722" cy="691407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5D2587-C59A-CDA9-7512-580142E468F1}"/>
              </a:ext>
            </a:extLst>
          </p:cNvPr>
          <p:cNvCxnSpPr>
            <a:cxnSpLocks/>
          </p:cNvCxnSpPr>
          <p:nvPr/>
        </p:nvCxnSpPr>
        <p:spPr>
          <a:xfrm flipV="1">
            <a:off x="4063193" y="5796076"/>
            <a:ext cx="756263" cy="26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D58A2CE-2D04-8D8D-D389-9EEE918A054A}"/>
              </a:ext>
            </a:extLst>
          </p:cNvPr>
          <p:cNvSpPr txBox="1"/>
          <p:nvPr/>
        </p:nvSpPr>
        <p:spPr>
          <a:xfrm>
            <a:off x="1861854" y="5802398"/>
            <a:ext cx="312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Making sure the while condition will be fulfilled</a:t>
            </a:r>
          </a:p>
        </p:txBody>
      </p:sp>
    </p:spTree>
    <p:extLst>
      <p:ext uri="{BB962C8B-B14F-4D97-AF65-F5344CB8AC3E}">
        <p14:creationId xmlns:p14="http://schemas.microsoft.com/office/powerpoint/2010/main" val="374528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738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Data Control</vt:lpstr>
      <vt:lpstr>Office Theme</vt:lpstr>
      <vt:lpstr>Core Principles of Programming with python</vt:lpstr>
      <vt:lpstr>Logical Operators</vt:lpstr>
      <vt:lpstr>If Statements</vt:lpstr>
      <vt:lpstr>Activity</vt:lpstr>
      <vt:lpstr>functions</vt:lpstr>
      <vt:lpstr>Activity</vt:lpstr>
      <vt:lpstr>For loops</vt:lpstr>
      <vt:lpstr>Activity</vt:lpstr>
      <vt:lpstr>While loops</vt:lpstr>
      <vt:lpstr>Activity</vt:lpstr>
      <vt:lpstr>End of week two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Principles of Programming with python</dc:title>
  <dc:creator>William Sephton</dc:creator>
  <cp:lastModifiedBy>William Sephton</cp:lastModifiedBy>
  <cp:revision>2</cp:revision>
  <dcterms:created xsi:type="dcterms:W3CDTF">2022-11-20T16:55:31Z</dcterms:created>
  <dcterms:modified xsi:type="dcterms:W3CDTF">2022-11-21T12:35:56Z</dcterms:modified>
</cp:coreProperties>
</file>