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5" r:id="rId4"/>
    <p:sldId id="261" r:id="rId5"/>
    <p:sldId id="273" r:id="rId6"/>
    <p:sldId id="274" r:id="rId7"/>
    <p:sldId id="275" r:id="rId8"/>
    <p:sldId id="276" r:id="rId9"/>
    <p:sldId id="264" r:id="rId10"/>
    <p:sldId id="277" r:id="rId11"/>
    <p:sldId id="278" r:id="rId12"/>
    <p:sldId id="280" r:id="rId13"/>
    <p:sldId id="279" r:id="rId14"/>
    <p:sldId id="281" r:id="rId15"/>
    <p:sldId id="282" r:id="rId16"/>
    <p:sldId id="283" r:id="rId17"/>
    <p:sldId id="284" r:id="rId18"/>
    <p:sldId id="269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436C-EABC-13B0-F8DD-839FF46F0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22E97E-43E7-0204-B68F-874C0E713F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B9681-CBCA-1E89-7397-AE99611A9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3918-ABAC-4DA7-B40D-B0FCE831D85B}" type="datetimeFigureOut">
              <a:rPr lang="en-GB" smtClean="0"/>
              <a:t>27/11/2022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F01B9-F5F7-1988-8B32-7B3D59F5F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E3141-CE5A-7D67-934A-23FDBDC5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4549-369B-4489-AEB3-26D33D92D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1273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63353-26C2-C4D4-70C6-A9CB71BC0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3A6A3-71EB-A706-9AB4-645A80899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B8BD7-83B9-C25C-3AC0-6E26D1777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3918-ABAC-4DA7-B40D-B0FCE831D85B}" type="datetimeFigureOut">
              <a:rPr lang="en-GB" smtClean="0"/>
              <a:t>27/11/2022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ED330-3FB2-3F31-F033-9E75F6902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43A3F-FCB7-57DC-1E8D-A71F9A90F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4549-369B-4489-AEB3-26D33D92D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606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821651-B5B7-0D4C-E430-199085BF27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92E0BE-C8C1-EB89-A7AA-E7819FABF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2062B-65A3-BB41-1C8D-4E48B202B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3918-ABAC-4DA7-B40D-B0FCE831D85B}" type="datetimeFigureOut">
              <a:rPr lang="en-GB" smtClean="0"/>
              <a:t>27/11/2022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2FDAB-B30A-6B00-8EA5-BADE5DC88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4787A-A949-0169-BC6D-1747FC240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4549-369B-4489-AEB3-26D33D92D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355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C0B24-23EB-AA61-D56C-078E59E31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FDC64-0064-9537-B1D4-0205F4893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C68F1-9023-FE36-8A55-0359231A4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3918-ABAC-4DA7-B40D-B0FCE831D85B}" type="datetimeFigureOut">
              <a:rPr lang="en-GB" smtClean="0"/>
              <a:t>27/11/2022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67FE5-1C56-D77D-D12B-5A4D87650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B9482-A2F9-5E1B-41C3-426047B27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4549-369B-4489-AEB3-26D33D92D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836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1D103-8699-7224-EF98-6FB98065D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13660-5D02-4AF9-E6AB-0DC0A2126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ACFD1-7383-25B4-BE1C-8376214D6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3918-ABAC-4DA7-B40D-B0FCE831D85B}" type="datetimeFigureOut">
              <a:rPr lang="en-GB" smtClean="0"/>
              <a:t>27/11/2022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05025-014D-C5DE-B53A-C1DF5E985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649D0-3342-FB17-61BD-EC7799F0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4549-369B-4489-AEB3-26D33D92D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09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988A4-F327-F053-BBF7-3C636DC5F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13607-940C-89F1-04EB-F49B4BDDC7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B84C70-1E90-4E4E-8B17-5E6D30520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63B23-9626-C726-D9D1-D51D1846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3918-ABAC-4DA7-B40D-B0FCE831D85B}" type="datetimeFigureOut">
              <a:rPr lang="en-GB" smtClean="0"/>
              <a:t>27/11/2022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56816-13E6-6259-C728-C288178F5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B2888-7229-2115-3417-D602F0F1B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4549-369B-4489-AEB3-26D33D92D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593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39BBE-C44F-B2E9-130E-1A416BF6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D4334-7D29-0688-3029-EEBFAC3F9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9BD48D-6D1C-BE18-0E39-DA03ECA6C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24BCE2-A9A1-5029-7FA1-B7D4F68B50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C11B7F-08D4-A1D2-7FE9-F373EF4FB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CA4C7D-7058-E60D-2426-9C78FF72F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3918-ABAC-4DA7-B40D-B0FCE831D85B}" type="datetimeFigureOut">
              <a:rPr lang="en-GB" smtClean="0"/>
              <a:t>27/11/2022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211E37-3B7C-C04B-C3AF-274C31746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7492F-BC43-2F11-A5B6-E97FC82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4549-369B-4489-AEB3-26D33D92D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257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BEE86-8762-1797-EF96-F869F8C20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546477-1EB3-DB76-BB00-AFD15DBF5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3918-ABAC-4DA7-B40D-B0FCE831D85B}" type="datetimeFigureOut">
              <a:rPr lang="en-GB" smtClean="0"/>
              <a:t>27/11/2022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F569D3-DE37-51FD-4255-F611DF696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631AB6-A91E-48F4-6C3C-1E09B29CF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4549-369B-4489-AEB3-26D33D92D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16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F72B5E-8CE2-BE74-7924-A26FC23A5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3918-ABAC-4DA7-B40D-B0FCE831D85B}" type="datetimeFigureOut">
              <a:rPr lang="en-GB" smtClean="0"/>
              <a:t>27/11/2022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318C1A-6592-D818-5055-9B25CF9E3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7C6DDF-A1D5-28EF-26D9-961CDFA8B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4549-369B-4489-AEB3-26D33D92D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286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6C5BC-A9ED-6C76-4803-1FC26B665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232CB-1E79-BA43-1371-BCED7AAC1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ADB141-99F8-8D9F-D43C-7BDFA35B3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79D10-DBFA-0CB6-14C2-8617C021C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3918-ABAC-4DA7-B40D-B0FCE831D85B}" type="datetimeFigureOut">
              <a:rPr lang="en-GB" smtClean="0"/>
              <a:t>27/11/2022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3E9E3-953B-3D12-95B7-FAE983E5B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FE1A0-57EF-D912-574F-7B69B0C3F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4549-369B-4489-AEB3-26D33D92D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61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D834D-F867-3F25-7413-27A49BA36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215ECF-128A-3696-3CAE-F305C0203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6988AC-BCEC-E335-DA8E-DF07B2FD2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426E3-3EEC-0FE3-48E2-F55FAD5B2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3918-ABAC-4DA7-B40D-B0FCE831D85B}" type="datetimeFigureOut">
              <a:rPr lang="en-GB" smtClean="0"/>
              <a:t>27/11/2022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2E457-7062-3E9C-B39E-1573111FF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426EAC-901D-FF6E-3630-9BB940140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4549-369B-4489-AEB3-26D33D92D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845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8F694F-30A1-547D-F783-0955724A9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9B883-3617-0B8F-F1AE-4C1A3AF76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07AA7-8A3C-97F8-07E0-3B912099F4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C3918-ABAC-4DA7-B40D-B0FCE831D85B}" type="datetimeFigureOut">
              <a:rPr lang="en-GB" smtClean="0"/>
              <a:t>27/11/2022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E346-7C08-BA02-80DB-0DD6E90B0A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CF7B6-4B96-2CD8-BB4C-2EDD166C23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04549-369B-4489-AEB3-26D33D92D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458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97E4A-A827-2681-E5EC-17EAE19C3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3542" y="726622"/>
            <a:ext cx="3626231" cy="3418650"/>
          </a:xfrm>
        </p:spPr>
        <p:txBody>
          <a:bodyPr>
            <a:normAutofit/>
          </a:bodyPr>
          <a:lstStyle/>
          <a:p>
            <a:r>
              <a:rPr lang="en-GB" sz="4600" dirty="0">
                <a:solidFill>
                  <a:schemeClr val="bg1"/>
                </a:solidFill>
                <a:latin typeface="Data Control" panose="02000000000000000000" pitchFamily="2" charset="0"/>
              </a:rPr>
              <a:t>Core Principles of Programming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5672E1-18EF-1B02-14AC-C2E16DAA0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3542" y="4237346"/>
            <a:ext cx="3626231" cy="1894031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Data Control" panose="02000000000000000000" pitchFamily="2" charset="0"/>
              </a:rPr>
              <a:t>Week 3</a:t>
            </a:r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64856DF8-E786-4A2B-BCE9-1D3AA7C5D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065353"/>
            <a:ext cx="1297983" cy="277779"/>
          </a:xfrm>
          <a:custGeom>
            <a:avLst/>
            <a:gdLst>
              <a:gd name="connsiteX0" fmla="*/ 94113 w 1297983"/>
              <a:gd name="connsiteY0" fmla="*/ 0 h 277779"/>
              <a:gd name="connsiteX1" fmla="*/ 332874 w 1297983"/>
              <a:gd name="connsiteY1" fmla="*/ 238761 h 277779"/>
              <a:gd name="connsiteX2" fmla="*/ 571883 w 1297983"/>
              <a:gd name="connsiteY2" fmla="*/ 0 h 277779"/>
              <a:gd name="connsiteX3" fmla="*/ 810645 w 1297983"/>
              <a:gd name="connsiteY3" fmla="*/ 238761 h 277779"/>
              <a:gd name="connsiteX4" fmla="*/ 1049406 w 1297983"/>
              <a:gd name="connsiteY4" fmla="*/ 0 h 277779"/>
              <a:gd name="connsiteX5" fmla="*/ 1297983 w 1297983"/>
              <a:gd name="connsiteY5" fmla="*/ 248577 h 277779"/>
              <a:gd name="connsiteX6" fmla="*/ 1278599 w 1297983"/>
              <a:gd name="connsiteY6" fmla="*/ 267963 h 277779"/>
              <a:gd name="connsiteX7" fmla="*/ 1049406 w 1297983"/>
              <a:gd name="connsiteY7" fmla="*/ 39017 h 277779"/>
              <a:gd name="connsiteX8" fmla="*/ 810645 w 1297983"/>
              <a:gd name="connsiteY8" fmla="*/ 277779 h 277779"/>
              <a:gd name="connsiteX9" fmla="*/ 571883 w 1297983"/>
              <a:gd name="connsiteY9" fmla="*/ 39017 h 277779"/>
              <a:gd name="connsiteX10" fmla="*/ 332874 w 1297983"/>
              <a:gd name="connsiteY10" fmla="*/ 277779 h 277779"/>
              <a:gd name="connsiteX11" fmla="*/ 94113 w 1297983"/>
              <a:gd name="connsiteY11" fmla="*/ 39017 h 277779"/>
              <a:gd name="connsiteX12" fmla="*/ 0 w 1297983"/>
              <a:gd name="connsiteY12" fmla="*/ 133130 h 277779"/>
              <a:gd name="connsiteX13" fmla="*/ 0 w 1297983"/>
              <a:gd name="connsiteY13" fmla="*/ 94113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97983" h="277779">
                <a:moveTo>
                  <a:pt x="94113" y="0"/>
                </a:moveTo>
                <a:lnTo>
                  <a:pt x="332874" y="238761"/>
                </a:lnTo>
                <a:lnTo>
                  <a:pt x="571883" y="0"/>
                </a:lnTo>
                <a:lnTo>
                  <a:pt x="810645" y="238761"/>
                </a:lnTo>
                <a:lnTo>
                  <a:pt x="1049406" y="0"/>
                </a:lnTo>
                <a:lnTo>
                  <a:pt x="1297983" y="248577"/>
                </a:lnTo>
                <a:lnTo>
                  <a:pt x="1278599" y="267963"/>
                </a:lnTo>
                <a:lnTo>
                  <a:pt x="1049406" y="39017"/>
                </a:lnTo>
                <a:lnTo>
                  <a:pt x="810645" y="277779"/>
                </a:lnTo>
                <a:lnTo>
                  <a:pt x="571883" y="39017"/>
                </a:lnTo>
                <a:lnTo>
                  <a:pt x="332874" y="277779"/>
                </a:lnTo>
                <a:lnTo>
                  <a:pt x="94113" y="39017"/>
                </a:lnTo>
                <a:lnTo>
                  <a:pt x="0" y="133130"/>
                </a:lnTo>
                <a:lnTo>
                  <a:pt x="0" y="94113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E646A872-7F34-4E27-B0A7-9720177E3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505088"/>
            <a:ext cx="1297983" cy="277779"/>
          </a:xfrm>
          <a:custGeom>
            <a:avLst/>
            <a:gdLst>
              <a:gd name="connsiteX0" fmla="*/ 94113 w 1297983"/>
              <a:gd name="connsiteY0" fmla="*/ 0 h 277779"/>
              <a:gd name="connsiteX1" fmla="*/ 332874 w 1297983"/>
              <a:gd name="connsiteY1" fmla="*/ 238761 h 277779"/>
              <a:gd name="connsiteX2" fmla="*/ 571883 w 1297983"/>
              <a:gd name="connsiteY2" fmla="*/ 0 h 277779"/>
              <a:gd name="connsiteX3" fmla="*/ 810645 w 1297983"/>
              <a:gd name="connsiteY3" fmla="*/ 238761 h 277779"/>
              <a:gd name="connsiteX4" fmla="*/ 1049406 w 1297983"/>
              <a:gd name="connsiteY4" fmla="*/ 0 h 277779"/>
              <a:gd name="connsiteX5" fmla="*/ 1297983 w 1297983"/>
              <a:gd name="connsiteY5" fmla="*/ 248577 h 277779"/>
              <a:gd name="connsiteX6" fmla="*/ 1278599 w 1297983"/>
              <a:gd name="connsiteY6" fmla="*/ 268208 h 277779"/>
              <a:gd name="connsiteX7" fmla="*/ 1049406 w 1297983"/>
              <a:gd name="connsiteY7" fmla="*/ 39017 h 277779"/>
              <a:gd name="connsiteX8" fmla="*/ 810645 w 1297983"/>
              <a:gd name="connsiteY8" fmla="*/ 277779 h 277779"/>
              <a:gd name="connsiteX9" fmla="*/ 571883 w 1297983"/>
              <a:gd name="connsiteY9" fmla="*/ 39017 h 277779"/>
              <a:gd name="connsiteX10" fmla="*/ 332874 w 1297983"/>
              <a:gd name="connsiteY10" fmla="*/ 277779 h 277779"/>
              <a:gd name="connsiteX11" fmla="*/ 94113 w 1297983"/>
              <a:gd name="connsiteY11" fmla="*/ 39017 h 277779"/>
              <a:gd name="connsiteX12" fmla="*/ 0 w 1297983"/>
              <a:gd name="connsiteY12" fmla="*/ 133130 h 277779"/>
              <a:gd name="connsiteX13" fmla="*/ 0 w 1297983"/>
              <a:gd name="connsiteY13" fmla="*/ 94113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97983" h="277779">
                <a:moveTo>
                  <a:pt x="94113" y="0"/>
                </a:moveTo>
                <a:lnTo>
                  <a:pt x="332874" y="238761"/>
                </a:lnTo>
                <a:lnTo>
                  <a:pt x="571883" y="0"/>
                </a:lnTo>
                <a:lnTo>
                  <a:pt x="810645" y="238761"/>
                </a:lnTo>
                <a:lnTo>
                  <a:pt x="1049406" y="0"/>
                </a:lnTo>
                <a:lnTo>
                  <a:pt x="1297983" y="248577"/>
                </a:lnTo>
                <a:lnTo>
                  <a:pt x="1278599" y="268208"/>
                </a:lnTo>
                <a:lnTo>
                  <a:pt x="1049406" y="39017"/>
                </a:lnTo>
                <a:lnTo>
                  <a:pt x="810645" y="277779"/>
                </a:lnTo>
                <a:lnTo>
                  <a:pt x="571883" y="39017"/>
                </a:lnTo>
                <a:lnTo>
                  <a:pt x="332874" y="277779"/>
                </a:lnTo>
                <a:lnTo>
                  <a:pt x="94113" y="39017"/>
                </a:lnTo>
                <a:lnTo>
                  <a:pt x="0" y="133130"/>
                </a:lnTo>
                <a:lnTo>
                  <a:pt x="0" y="94113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037" name="Oval 1036">
            <a:extLst>
              <a:ext uri="{FF2B5EF4-FFF2-40B4-BE49-F238E27FC236}">
                <a16:creationId xmlns:a16="http://schemas.microsoft.com/office/drawing/2014/main" id="{AE689860-A291-4B0F-AB65-421F8C20E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83640" y="2714402"/>
            <a:ext cx="3938846" cy="3938846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Oval 1038">
            <a:extLst>
              <a:ext uri="{FF2B5EF4-FFF2-40B4-BE49-F238E27FC236}">
                <a16:creationId xmlns:a16="http://schemas.microsoft.com/office/drawing/2014/main" id="{C82BEF57-041E-4DE3-B65C-CBE71211B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83640" y="2714402"/>
            <a:ext cx="3938846" cy="3938846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D9DFE8A5-DCEC-4A43-B613-D62AC8C57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6438" y="267945"/>
            <a:ext cx="3055711" cy="305571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Oval 1042">
            <a:extLst>
              <a:ext uri="{FF2B5EF4-FFF2-40B4-BE49-F238E27FC236}">
                <a16:creationId xmlns:a16="http://schemas.microsoft.com/office/drawing/2014/main" id="{45E0BF71-78CD-4FD9-BB54-48CD14158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6438" y="267945"/>
            <a:ext cx="3055711" cy="305571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Oval 1044">
            <a:extLst>
              <a:ext uri="{FF2B5EF4-FFF2-40B4-BE49-F238E27FC236}">
                <a16:creationId xmlns:a16="http://schemas.microsoft.com/office/drawing/2014/main" id="{26B7664A-BE61-4A65-B937-A31E08B8B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90042" y="201891"/>
            <a:ext cx="3055711" cy="3055711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297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049" name="Graphic 212">
            <a:extLst>
              <a:ext uri="{FF2B5EF4-FFF2-40B4-BE49-F238E27FC236}">
                <a16:creationId xmlns:a16="http://schemas.microsoft.com/office/drawing/2014/main" id="{0AE773EE-DD7B-4F25-945A-3F59DEE68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297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1051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1467" y="1770675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1052" name="Freeform: Shape 1051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3" name="Freeform: Shape 1052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4" name="Freeform: Shape 1053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5" name="Freeform: Shape 1054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6" name="Freeform: Shape 1055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58" name="Oval 1057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60" name="Oval 1059">
            <a:extLst>
              <a:ext uri="{FF2B5EF4-FFF2-40B4-BE49-F238E27FC236}">
                <a16:creationId xmlns:a16="http://schemas.microsoft.com/office/drawing/2014/main" id="{2A7F3B2F-8A53-4176-8D77-ECA28FF4D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62" name="Oval 1061">
            <a:extLst>
              <a:ext uri="{FF2B5EF4-FFF2-40B4-BE49-F238E27FC236}">
                <a16:creationId xmlns:a16="http://schemas.microsoft.com/office/drawing/2014/main" id="{87045360-A428-4E4B-989C-E4EF4D920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70947" y="2618037"/>
            <a:ext cx="3938846" cy="393884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ython (programming language) - Wikipedia">
            <a:extLst>
              <a:ext uri="{FF2B5EF4-FFF2-40B4-BE49-F238E27FC236}">
                <a16:creationId xmlns:a16="http://schemas.microsoft.com/office/drawing/2014/main" id="{BD2D6C94-5488-91F5-1FF0-113C5A5C3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44081" y="699636"/>
            <a:ext cx="1920625" cy="2104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5D13255C-A1E1-A7E8-D254-623DB78E3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829" y="3307069"/>
            <a:ext cx="2560781" cy="256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430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Graphic 212">
            <a:extLst>
              <a:ext uri="{FF2B5EF4-FFF2-40B4-BE49-F238E27FC236}">
                <a16:creationId xmlns:a16="http://schemas.microsoft.com/office/drawing/2014/main" id="{55C61911-45B2-48BF-AC7A-1EB579B42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" name="Graphic 212">
            <a:extLst>
              <a:ext uri="{FF2B5EF4-FFF2-40B4-BE49-F238E27FC236}">
                <a16:creationId xmlns:a16="http://schemas.microsoft.com/office/drawing/2014/main" id="{2DE4D4CE-6DAE-4A05-BE5B-6BCE3F4EC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25174-A0AA-3A40-0169-2BF507183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11" y="1660193"/>
            <a:ext cx="5217173" cy="1166134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Data Control" panose="02000000000000000000" pitchFamily="2" charset="0"/>
              </a:rPr>
              <a:t>Rock Paper Scissors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CB1D39-68D4-4372-BF3B-2A33A7495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10C23D31-5B0A-4956-A59F-A24F57D2A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C6FC6E-4AAF-4628-B7E5-85DF9D32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79694-090A-2D99-2E33-108E2CBBF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6568" y="4016167"/>
            <a:ext cx="7812024" cy="26268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For more help here is the comparison code: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C40EAD6C-8DAF-928F-0CB1-ABFEA8601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4" y="5271727"/>
            <a:ext cx="1586273" cy="158627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EDA0AA5-BC51-69C8-BF4D-BAB6F393DF5A}"/>
              </a:ext>
            </a:extLst>
          </p:cNvPr>
          <p:cNvSpPr txBox="1"/>
          <p:nvPr/>
        </p:nvSpPr>
        <p:spPr>
          <a:xfrm>
            <a:off x="6657903" y="1071864"/>
            <a:ext cx="49811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Import random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Ask the user what they would like to pick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bg1"/>
                </a:solidFill>
              </a:rPr>
              <a:t>compChoice</a:t>
            </a:r>
            <a:r>
              <a:rPr lang="en-GB" dirty="0">
                <a:solidFill>
                  <a:schemeClr val="bg1"/>
                </a:solidFill>
              </a:rPr>
              <a:t> = Randint(1,3)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Convert that to a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Print what the computer decided on (1 = Rock, 2 = Paper, 3 = Scissors)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Compare the two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Print if it is a win, lose or draw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Ask the user to play again (optional)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Return to main menu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C2D299A-3C80-4EA7-DEFF-E0D99F74BADE}"/>
              </a:ext>
            </a:extLst>
          </p:cNvPr>
          <p:cNvSpPr txBox="1">
            <a:spLocks/>
          </p:cNvSpPr>
          <p:nvPr/>
        </p:nvSpPr>
        <p:spPr>
          <a:xfrm>
            <a:off x="6707880" y="215423"/>
            <a:ext cx="5217173" cy="11661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>
                <a:solidFill>
                  <a:schemeClr val="bg1"/>
                </a:solidFill>
                <a:latin typeface="Data Control" panose="02000000000000000000" pitchFamily="2" charset="0"/>
              </a:rPr>
              <a:t>Help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AD45B9-9710-2E03-50CB-F5A6B2815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515" y="4960201"/>
            <a:ext cx="9014882" cy="92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038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Graphic 212">
            <a:extLst>
              <a:ext uri="{FF2B5EF4-FFF2-40B4-BE49-F238E27FC236}">
                <a16:creationId xmlns:a16="http://schemas.microsoft.com/office/drawing/2014/main" id="{55C61911-45B2-48BF-AC7A-1EB579B42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" name="Graphic 212">
            <a:extLst>
              <a:ext uri="{FF2B5EF4-FFF2-40B4-BE49-F238E27FC236}">
                <a16:creationId xmlns:a16="http://schemas.microsoft.com/office/drawing/2014/main" id="{2DE4D4CE-6DAE-4A05-BE5B-6BCE3F4EC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25174-A0AA-3A40-0169-2BF507183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11" y="1660193"/>
            <a:ext cx="5217173" cy="1166134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Data Control" panose="02000000000000000000" pitchFamily="2" charset="0"/>
              </a:rPr>
              <a:t>Rock Paper Scissors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CB1D39-68D4-4372-BF3B-2A33A7495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10C23D31-5B0A-4956-A59F-A24F57D2A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C6FC6E-4AAF-4628-B7E5-85DF9D32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79694-090A-2D99-2E33-108E2CBBF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7345" y="1512916"/>
            <a:ext cx="7812024" cy="26268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Here is the full code: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C40EAD6C-8DAF-928F-0CB1-ABFEA8601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4" y="5271727"/>
            <a:ext cx="1586273" cy="15862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1C8618-CE8F-4079-6BCC-67E16D207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917" y="2607024"/>
            <a:ext cx="9052758" cy="353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876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Graphic 212">
            <a:extLst>
              <a:ext uri="{FF2B5EF4-FFF2-40B4-BE49-F238E27FC236}">
                <a16:creationId xmlns:a16="http://schemas.microsoft.com/office/drawing/2014/main" id="{55C61911-45B2-48BF-AC7A-1EB579B42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" name="Graphic 212">
            <a:extLst>
              <a:ext uri="{FF2B5EF4-FFF2-40B4-BE49-F238E27FC236}">
                <a16:creationId xmlns:a16="http://schemas.microsoft.com/office/drawing/2014/main" id="{2DE4D4CE-6DAE-4A05-BE5B-6BCE3F4EC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25174-A0AA-3A40-0169-2BF507183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11" y="1660193"/>
            <a:ext cx="5217173" cy="795279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Data Control" panose="02000000000000000000" pitchFamily="2" charset="0"/>
              </a:rPr>
              <a:t>Arrays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CB1D39-68D4-4372-BF3B-2A33A7495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10C23D31-5B0A-4956-A59F-A24F57D2A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C6FC6E-4AAF-4628-B7E5-85DF9D32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79694-090A-2D99-2E33-108E2CBBF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116" y="2401468"/>
            <a:ext cx="5217173" cy="2924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An array is a special variable that can be used to store multiple values in one single variable.</a:t>
            </a:r>
          </a:p>
          <a:p>
            <a:pPr marL="0" indent="0">
              <a:buNone/>
            </a:pP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To access a value in the array you would write the arrays name and then the index of the value you want in square brackets.</a:t>
            </a:r>
            <a:endParaRPr lang="en-GB" sz="1900" dirty="0">
              <a:solidFill>
                <a:schemeClr val="bg1"/>
              </a:solidFill>
            </a:endParaRPr>
          </a:p>
        </p:txBody>
      </p: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C40EAD6C-8DAF-928F-0CB1-ABFEA8601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4" y="5271727"/>
            <a:ext cx="1586273" cy="15862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FC37A2-302B-1866-DE3C-26545EE84912}"/>
              </a:ext>
            </a:extLst>
          </p:cNvPr>
          <p:cNvSpPr txBox="1"/>
          <p:nvPr/>
        </p:nvSpPr>
        <p:spPr>
          <a:xfrm>
            <a:off x="6321282" y="1207289"/>
            <a:ext cx="48310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An example of an array is: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419C93-575D-5702-CB75-B5692E954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594" y="3002490"/>
            <a:ext cx="2876951" cy="600159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DDB1086-8863-C493-1436-E1AE66BDF9C8}"/>
              </a:ext>
            </a:extLst>
          </p:cNvPr>
          <p:cNvSpPr txBox="1">
            <a:spLocks/>
          </p:cNvSpPr>
          <p:nvPr/>
        </p:nvSpPr>
        <p:spPr>
          <a:xfrm>
            <a:off x="7909947" y="2912874"/>
            <a:ext cx="1971598" cy="3296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dirty="0">
                <a:solidFill>
                  <a:schemeClr val="bg1"/>
                </a:solidFill>
              </a:rPr>
              <a:t>0       1       2       3 </a:t>
            </a:r>
            <a:endParaRPr lang="en-GB" sz="1900" dirty="0">
              <a:solidFill>
                <a:schemeClr val="bg1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299BDA8-2A11-F80B-835A-0674CAA3665E}"/>
              </a:ext>
            </a:extLst>
          </p:cNvPr>
          <p:cNvSpPr txBox="1">
            <a:spLocks/>
          </p:cNvSpPr>
          <p:nvPr/>
        </p:nvSpPr>
        <p:spPr>
          <a:xfrm>
            <a:off x="6929822" y="3780315"/>
            <a:ext cx="3256022" cy="7193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dirty="0">
                <a:solidFill>
                  <a:schemeClr val="bg1"/>
                </a:solidFill>
              </a:rPr>
              <a:t>This would print the word “Is” as the first value of the array is called 0.</a:t>
            </a:r>
            <a:endParaRPr lang="en-GB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995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Graphic 212">
            <a:extLst>
              <a:ext uri="{FF2B5EF4-FFF2-40B4-BE49-F238E27FC236}">
                <a16:creationId xmlns:a16="http://schemas.microsoft.com/office/drawing/2014/main" id="{55C61911-45B2-48BF-AC7A-1EB579B42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" name="Graphic 212">
            <a:extLst>
              <a:ext uri="{FF2B5EF4-FFF2-40B4-BE49-F238E27FC236}">
                <a16:creationId xmlns:a16="http://schemas.microsoft.com/office/drawing/2014/main" id="{2DE4D4CE-6DAE-4A05-BE5B-6BCE3F4EC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25174-A0AA-3A40-0169-2BF507183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11" y="1660193"/>
            <a:ext cx="5217173" cy="1166134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Data Control" panose="02000000000000000000" pitchFamily="2" charset="0"/>
              </a:rPr>
              <a:t>Tic Tac Toe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CB1D39-68D4-4372-BF3B-2A33A7495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10C23D31-5B0A-4956-A59F-A24F57D2A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C6FC6E-4AAF-4628-B7E5-85DF9D32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79694-090A-2D99-2E33-108E2CBBF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630" y="2374619"/>
            <a:ext cx="5217173" cy="26268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Now this is the ultimate challenge.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C40EAD6C-8DAF-928F-0CB1-ABFEA8601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4" y="5271727"/>
            <a:ext cx="1586273" cy="158627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EDA0AA5-BC51-69C8-BF4D-BAB6F393DF5A}"/>
              </a:ext>
            </a:extLst>
          </p:cNvPr>
          <p:cNvSpPr txBox="1"/>
          <p:nvPr/>
        </p:nvSpPr>
        <p:spPr>
          <a:xfrm>
            <a:off x="1440526" y="3391113"/>
            <a:ext cx="53594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How I would go about it: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Create a Board Array to store what spots are empty.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bg1"/>
                </a:solidFill>
              </a:rPr>
              <a:t>PrintTable</a:t>
            </a:r>
            <a:r>
              <a:rPr lang="en-GB" dirty="0">
                <a:solidFill>
                  <a:schemeClr val="bg1"/>
                </a:solidFill>
              </a:rPr>
              <a:t>()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Pick which player one, will be (X or 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Compare the win conditions of the slots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When the board is filled, print it was a draw.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Ask the user to play again (optional)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Return to main menu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C2D299A-3C80-4EA7-DEFF-E0D99F74BADE}"/>
              </a:ext>
            </a:extLst>
          </p:cNvPr>
          <p:cNvSpPr txBox="1">
            <a:spLocks/>
          </p:cNvSpPr>
          <p:nvPr/>
        </p:nvSpPr>
        <p:spPr>
          <a:xfrm>
            <a:off x="6707880" y="215423"/>
            <a:ext cx="5217173" cy="11661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>
                <a:solidFill>
                  <a:schemeClr val="bg1"/>
                </a:solidFill>
                <a:latin typeface="Data Control" panose="02000000000000000000" pitchFamily="2" charset="0"/>
              </a:rPr>
              <a:t>Help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B6F7F54-5A3F-7EC4-8D25-FB312940F53B}"/>
              </a:ext>
            </a:extLst>
          </p:cNvPr>
          <p:cNvSpPr txBox="1">
            <a:spLocks/>
          </p:cNvSpPr>
          <p:nvPr/>
        </p:nvSpPr>
        <p:spPr>
          <a:xfrm>
            <a:off x="6974827" y="648169"/>
            <a:ext cx="5217173" cy="5029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sz="2400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Print the table with “–” and “|”</a:t>
            </a:r>
          </a:p>
          <a:p>
            <a:r>
              <a:rPr lang="en-GB" dirty="0">
                <a:solidFill>
                  <a:schemeClr val="bg1"/>
                </a:solidFill>
              </a:rPr>
              <a:t>Use board[x] to pick a certain value in the list.</a:t>
            </a:r>
          </a:p>
          <a:p>
            <a:r>
              <a:rPr lang="en-GB" dirty="0">
                <a:solidFill>
                  <a:schemeClr val="bg1"/>
                </a:solidFill>
              </a:rPr>
              <a:t>Having the win conditions in a test function will help you repeatedly check if anyone has won.</a:t>
            </a:r>
          </a:p>
          <a:p>
            <a:r>
              <a:rPr lang="en-GB" dirty="0">
                <a:solidFill>
                  <a:schemeClr val="bg1"/>
                </a:solidFill>
              </a:rPr>
              <a:t>Also remember to use numbers for the nine slots.</a:t>
            </a:r>
          </a:p>
        </p:txBody>
      </p:sp>
    </p:spTree>
    <p:extLst>
      <p:ext uri="{BB962C8B-B14F-4D97-AF65-F5344CB8AC3E}">
        <p14:creationId xmlns:p14="http://schemas.microsoft.com/office/powerpoint/2010/main" val="2654014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Graphic 212">
            <a:extLst>
              <a:ext uri="{FF2B5EF4-FFF2-40B4-BE49-F238E27FC236}">
                <a16:creationId xmlns:a16="http://schemas.microsoft.com/office/drawing/2014/main" id="{55C61911-45B2-48BF-AC7A-1EB579B42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" name="Graphic 212">
            <a:extLst>
              <a:ext uri="{FF2B5EF4-FFF2-40B4-BE49-F238E27FC236}">
                <a16:creationId xmlns:a16="http://schemas.microsoft.com/office/drawing/2014/main" id="{2DE4D4CE-6DAE-4A05-BE5B-6BCE3F4EC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25174-A0AA-3A40-0169-2BF507183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11" y="1660193"/>
            <a:ext cx="5217173" cy="1166134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Data Control" panose="02000000000000000000" pitchFamily="2" charset="0"/>
              </a:rPr>
              <a:t>Tic Tac Toe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CB1D39-68D4-4372-BF3B-2A33A7495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10C23D31-5B0A-4956-A59F-A24F57D2A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C6FC6E-4AAF-4628-B7E5-85DF9D32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79694-090A-2D99-2E33-108E2CBBF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0025" y="764291"/>
            <a:ext cx="5217173" cy="26268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Here is some code for printing the board: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C40EAD6C-8DAF-928F-0CB1-ABFEA8601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4" y="5271727"/>
            <a:ext cx="1586273" cy="158627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EDA0AA5-BC51-69C8-BF4D-BAB6F393DF5A}"/>
              </a:ext>
            </a:extLst>
          </p:cNvPr>
          <p:cNvSpPr txBox="1"/>
          <p:nvPr/>
        </p:nvSpPr>
        <p:spPr>
          <a:xfrm>
            <a:off x="1024189" y="2648279"/>
            <a:ext cx="53594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How I would go about it: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Create a Board Array to store what spots are empty.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bg1"/>
                </a:solidFill>
              </a:rPr>
              <a:t>PrintTable</a:t>
            </a:r>
            <a:r>
              <a:rPr lang="en-GB" dirty="0">
                <a:solidFill>
                  <a:schemeClr val="bg1"/>
                </a:solidFill>
              </a:rPr>
              <a:t>()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Pick what player one will be (X or 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Compare the win conditions of the slots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When the board is filled, print it was a draw.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Ask the user to play again (optional)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Return to main menu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C2D299A-3C80-4EA7-DEFF-E0D99F74BADE}"/>
              </a:ext>
            </a:extLst>
          </p:cNvPr>
          <p:cNvSpPr txBox="1">
            <a:spLocks/>
          </p:cNvSpPr>
          <p:nvPr/>
        </p:nvSpPr>
        <p:spPr>
          <a:xfrm>
            <a:off x="6707880" y="215423"/>
            <a:ext cx="5217173" cy="11661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>
                <a:solidFill>
                  <a:schemeClr val="bg1"/>
                </a:solidFill>
                <a:latin typeface="Data Control" panose="02000000000000000000" pitchFamily="2" charset="0"/>
              </a:rPr>
              <a:t>Help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9D7AD8-5735-B8B0-8A94-D08712FD3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716" y="2243260"/>
            <a:ext cx="4725059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93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Graphic 212">
            <a:extLst>
              <a:ext uri="{FF2B5EF4-FFF2-40B4-BE49-F238E27FC236}">
                <a16:creationId xmlns:a16="http://schemas.microsoft.com/office/drawing/2014/main" id="{55C61911-45B2-48BF-AC7A-1EB579B42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" name="Graphic 212">
            <a:extLst>
              <a:ext uri="{FF2B5EF4-FFF2-40B4-BE49-F238E27FC236}">
                <a16:creationId xmlns:a16="http://schemas.microsoft.com/office/drawing/2014/main" id="{2DE4D4CE-6DAE-4A05-BE5B-6BCE3F4EC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25174-A0AA-3A40-0169-2BF507183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11" y="1660193"/>
            <a:ext cx="5217173" cy="1166134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Data Control" panose="02000000000000000000" pitchFamily="2" charset="0"/>
              </a:rPr>
              <a:t>Tic Tac Toe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CB1D39-68D4-4372-BF3B-2A33A7495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10C23D31-5B0A-4956-A59F-A24F57D2A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C6FC6E-4AAF-4628-B7E5-85DF9D32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79694-090A-2D99-2E33-108E2CBBF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811" y="2115589"/>
            <a:ext cx="6389339" cy="26268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Here is some code for validation: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C40EAD6C-8DAF-928F-0CB1-ABFEA8601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4" y="5271727"/>
            <a:ext cx="1586273" cy="158627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C2D299A-3C80-4EA7-DEFF-E0D99F74BADE}"/>
              </a:ext>
            </a:extLst>
          </p:cNvPr>
          <p:cNvSpPr txBox="1">
            <a:spLocks/>
          </p:cNvSpPr>
          <p:nvPr/>
        </p:nvSpPr>
        <p:spPr>
          <a:xfrm>
            <a:off x="6707880" y="215423"/>
            <a:ext cx="5217173" cy="11661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>
                <a:solidFill>
                  <a:schemeClr val="bg1"/>
                </a:solidFill>
                <a:latin typeface="Data Control" panose="02000000000000000000" pitchFamily="2" charset="0"/>
              </a:rPr>
              <a:t>Help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573C1B-5D0E-1F45-8363-EF4EA983B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745" y="3164660"/>
            <a:ext cx="4691469" cy="16000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B7E538-68D4-1F5A-6AA8-140411133A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8926" y="2115589"/>
            <a:ext cx="5027112" cy="2649142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7A15B42-EAF2-A01B-BDFD-678F01ACF0EB}"/>
              </a:ext>
            </a:extLst>
          </p:cNvPr>
          <p:cNvSpPr txBox="1">
            <a:spLocks/>
          </p:cNvSpPr>
          <p:nvPr/>
        </p:nvSpPr>
        <p:spPr>
          <a:xfrm>
            <a:off x="6745087" y="1054397"/>
            <a:ext cx="6389339" cy="2626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sz="2400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bg1"/>
                </a:solidFill>
              </a:rPr>
              <a:t>The win conditions for Tic-Tac-Toe: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424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Graphic 212">
            <a:extLst>
              <a:ext uri="{FF2B5EF4-FFF2-40B4-BE49-F238E27FC236}">
                <a16:creationId xmlns:a16="http://schemas.microsoft.com/office/drawing/2014/main" id="{55C61911-45B2-48BF-AC7A-1EB579B42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" name="Graphic 212">
            <a:extLst>
              <a:ext uri="{FF2B5EF4-FFF2-40B4-BE49-F238E27FC236}">
                <a16:creationId xmlns:a16="http://schemas.microsoft.com/office/drawing/2014/main" id="{2DE4D4CE-6DAE-4A05-BE5B-6BCE3F4EC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25174-A0AA-3A40-0169-2BF507183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11" y="1660193"/>
            <a:ext cx="5217173" cy="1166134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Data Control" panose="02000000000000000000" pitchFamily="2" charset="0"/>
              </a:rPr>
              <a:t>Tic Tac Toe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CB1D39-68D4-4372-BF3B-2A33A7495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10C23D31-5B0A-4956-A59F-A24F57D2A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C6FC6E-4AAF-4628-B7E5-85DF9D32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79694-090A-2D99-2E33-108E2CBBF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811" y="2115589"/>
            <a:ext cx="6389339" cy="26268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Here is the code for entering a position: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C40EAD6C-8DAF-928F-0CB1-ABFEA8601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4" y="5271727"/>
            <a:ext cx="1586273" cy="15862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CAC87C-D4C0-1946-FD81-E3DD0DEFB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744" y="3223142"/>
            <a:ext cx="5682227" cy="132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089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Graphic 212">
            <a:extLst>
              <a:ext uri="{FF2B5EF4-FFF2-40B4-BE49-F238E27FC236}">
                <a16:creationId xmlns:a16="http://schemas.microsoft.com/office/drawing/2014/main" id="{55C61911-45B2-48BF-AC7A-1EB579B42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" name="Graphic 212">
            <a:extLst>
              <a:ext uri="{FF2B5EF4-FFF2-40B4-BE49-F238E27FC236}">
                <a16:creationId xmlns:a16="http://schemas.microsoft.com/office/drawing/2014/main" id="{2DE4D4CE-6DAE-4A05-BE5B-6BCE3F4EC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25174-A0AA-3A40-0169-2BF507183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46733" y="1076495"/>
            <a:ext cx="5217173" cy="1166134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Data Control" panose="02000000000000000000" pitchFamily="2" charset="0"/>
              </a:rPr>
              <a:t>Tic Tac Toe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CB1D39-68D4-4372-BF3B-2A33A7495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10C23D31-5B0A-4956-A59F-A24F57D2A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C6FC6E-4AAF-4628-B7E5-85DF9D32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79694-090A-2D99-2E33-108E2CBBF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313" y="1404852"/>
            <a:ext cx="8581996" cy="26268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Here is the code for:</a:t>
            </a:r>
          </a:p>
          <a:p>
            <a:r>
              <a:rPr lang="en-GB" dirty="0">
                <a:solidFill>
                  <a:schemeClr val="bg1"/>
                </a:solidFill>
              </a:rPr>
              <a:t>Checking if anyone has won</a:t>
            </a:r>
          </a:p>
          <a:p>
            <a:r>
              <a:rPr lang="en-GB" dirty="0">
                <a:solidFill>
                  <a:schemeClr val="bg1"/>
                </a:solidFill>
              </a:rPr>
              <a:t>Swapping between players</a:t>
            </a:r>
          </a:p>
          <a:p>
            <a:r>
              <a:rPr lang="en-GB" dirty="0">
                <a:solidFill>
                  <a:schemeClr val="bg1"/>
                </a:solidFill>
              </a:rPr>
              <a:t>And asking the user if they want to play again.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C40EAD6C-8DAF-928F-0CB1-ABFEA8601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4" y="5271727"/>
            <a:ext cx="1586273" cy="15862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6FAC46-AD4D-B6C8-297A-7D75C1E60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456" y="4031674"/>
            <a:ext cx="9121017" cy="237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342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Graphic 212">
            <a:extLst>
              <a:ext uri="{FF2B5EF4-FFF2-40B4-BE49-F238E27FC236}">
                <a16:creationId xmlns:a16="http://schemas.microsoft.com/office/drawing/2014/main" id="{55C61911-45B2-48BF-AC7A-1EB579B42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" name="Graphic 212">
            <a:extLst>
              <a:ext uri="{FF2B5EF4-FFF2-40B4-BE49-F238E27FC236}">
                <a16:creationId xmlns:a16="http://schemas.microsoft.com/office/drawing/2014/main" id="{2DE4D4CE-6DAE-4A05-BE5B-6BCE3F4EC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25174-A0AA-3A40-0169-2BF507183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6320" y="1541880"/>
            <a:ext cx="5217173" cy="1166134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Data Control" panose="02000000000000000000" pitchFamily="2" charset="0"/>
              </a:rPr>
              <a:t>Home Activity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CB1D39-68D4-4372-BF3B-2A33A7495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10C23D31-5B0A-4956-A59F-A24F57D2A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C6FC6E-4AAF-4628-B7E5-85DF9D32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79694-090A-2D99-2E33-108E2CBBF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2983" y="1784765"/>
            <a:ext cx="6057044" cy="36339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Combining what you have learnt today,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C40EAD6C-8DAF-928F-0CB1-ABFEA8601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4" y="5271727"/>
            <a:ext cx="1586273" cy="158627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0FC9B17-D6A5-1465-F447-07F78A825ED7}"/>
              </a:ext>
            </a:extLst>
          </p:cNvPr>
          <p:cNvSpPr txBox="1">
            <a:spLocks/>
          </p:cNvSpPr>
          <p:nvPr/>
        </p:nvSpPr>
        <p:spPr>
          <a:xfrm>
            <a:off x="6974827" y="648170"/>
            <a:ext cx="5217173" cy="5428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D12EC3-7B99-7E95-3818-1CDF8DA7A8B4}"/>
              </a:ext>
            </a:extLst>
          </p:cNvPr>
          <p:cNvSpPr txBox="1"/>
          <p:nvPr/>
        </p:nvSpPr>
        <p:spPr>
          <a:xfrm>
            <a:off x="2704240" y="3410669"/>
            <a:ext cx="5639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Try and make a computer opponent version of Tic-Tac-Toe using randint() to pick their turns.</a:t>
            </a:r>
          </a:p>
        </p:txBody>
      </p:sp>
    </p:spTree>
    <p:extLst>
      <p:ext uri="{BB962C8B-B14F-4D97-AF65-F5344CB8AC3E}">
        <p14:creationId xmlns:p14="http://schemas.microsoft.com/office/powerpoint/2010/main" val="256160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Graphic 212">
            <a:extLst>
              <a:ext uri="{FF2B5EF4-FFF2-40B4-BE49-F238E27FC236}">
                <a16:creationId xmlns:a16="http://schemas.microsoft.com/office/drawing/2014/main" id="{55C61911-45B2-48BF-AC7A-1EB579B42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" name="Graphic 212">
            <a:extLst>
              <a:ext uri="{FF2B5EF4-FFF2-40B4-BE49-F238E27FC236}">
                <a16:creationId xmlns:a16="http://schemas.microsoft.com/office/drawing/2014/main" id="{2DE4D4CE-6DAE-4A05-BE5B-6BCE3F4EC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25174-A0AA-3A40-0169-2BF507183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166" y="1033565"/>
            <a:ext cx="9326263" cy="4894930"/>
          </a:xfrm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Data Control" panose="02000000000000000000" pitchFamily="2" charset="0"/>
              </a:rPr>
              <a:t>End of week Three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CB1D39-68D4-4372-BF3B-2A33A7495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10C23D31-5B0A-4956-A59F-A24F57D2A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C6FC6E-4AAF-4628-B7E5-85DF9D32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2050" name="Picture 2" descr="Python (programming language) - Wikipedia">
            <a:extLst>
              <a:ext uri="{FF2B5EF4-FFF2-40B4-BE49-F238E27FC236}">
                <a16:creationId xmlns:a16="http://schemas.microsoft.com/office/drawing/2014/main" id="{A13BF5FD-A3CA-B0BD-2334-518C12B5B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540" y="132382"/>
            <a:ext cx="2050186" cy="224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C40EAD6C-8DAF-928F-0CB1-ABFEA86015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4" y="5271727"/>
            <a:ext cx="1586273" cy="1586273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5925322-AADE-511F-A4E1-1C8B0BC73354}"/>
              </a:ext>
            </a:extLst>
          </p:cNvPr>
          <p:cNvSpPr txBox="1">
            <a:spLocks/>
          </p:cNvSpPr>
          <p:nvPr/>
        </p:nvSpPr>
        <p:spPr>
          <a:xfrm>
            <a:off x="1361731" y="1660551"/>
            <a:ext cx="9326263" cy="48949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800" dirty="0">
                <a:solidFill>
                  <a:schemeClr val="bg1"/>
                </a:solidFill>
                <a:latin typeface="Data Control" panose="02000000000000000000" pitchFamily="2" charset="0"/>
              </a:rPr>
              <a:t>And have a good Christmas</a:t>
            </a:r>
          </a:p>
        </p:txBody>
      </p:sp>
    </p:spTree>
    <p:extLst>
      <p:ext uri="{BB962C8B-B14F-4D97-AF65-F5344CB8AC3E}">
        <p14:creationId xmlns:p14="http://schemas.microsoft.com/office/powerpoint/2010/main" val="3626167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Graphic 212">
            <a:extLst>
              <a:ext uri="{FF2B5EF4-FFF2-40B4-BE49-F238E27FC236}">
                <a16:creationId xmlns:a16="http://schemas.microsoft.com/office/drawing/2014/main" id="{55C61911-45B2-48BF-AC7A-1EB579B42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" name="Graphic 212">
            <a:extLst>
              <a:ext uri="{FF2B5EF4-FFF2-40B4-BE49-F238E27FC236}">
                <a16:creationId xmlns:a16="http://schemas.microsoft.com/office/drawing/2014/main" id="{2DE4D4CE-6DAE-4A05-BE5B-6BCE3F4EC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25174-A0AA-3A40-0169-2BF507183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11" y="1660193"/>
            <a:ext cx="5217173" cy="795279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Data Control" panose="02000000000000000000" pitchFamily="2" charset="0"/>
              </a:rPr>
              <a:t>Main Menu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CB1D39-68D4-4372-BF3B-2A33A7495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10C23D31-5B0A-4956-A59F-A24F57D2A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C6FC6E-4AAF-4628-B7E5-85DF9D32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79694-090A-2D99-2E33-108E2CBBF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564" y="2528885"/>
            <a:ext cx="5217173" cy="2924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chemeClr val="bg1"/>
                </a:solidFill>
              </a:rPr>
              <a:t>A main menu is what is displayed at the start of any program.</a:t>
            </a:r>
          </a:p>
          <a:p>
            <a:pPr marL="0" indent="0">
              <a:buNone/>
            </a:pPr>
            <a:endParaRPr lang="en-GB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2400" dirty="0">
                <a:solidFill>
                  <a:schemeClr val="bg1"/>
                </a:solidFill>
              </a:rPr>
              <a:t>It should be kept in a function and mainly includes an IF statement.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C40EAD6C-8DAF-928F-0CB1-ABFEA8601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4" y="5271727"/>
            <a:ext cx="1586273" cy="15862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FC37A2-302B-1866-DE3C-26545EE84912}"/>
              </a:ext>
            </a:extLst>
          </p:cNvPr>
          <p:cNvSpPr txBox="1"/>
          <p:nvPr/>
        </p:nvSpPr>
        <p:spPr>
          <a:xfrm>
            <a:off x="6365680" y="726075"/>
            <a:ext cx="48310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An example of a main menu using last weeks code is: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Remembering to use .upper() for validation.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30D972-1F52-4BCF-94F6-635725649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932" y="1713055"/>
            <a:ext cx="5275487" cy="252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065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Graphic 212">
            <a:extLst>
              <a:ext uri="{FF2B5EF4-FFF2-40B4-BE49-F238E27FC236}">
                <a16:creationId xmlns:a16="http://schemas.microsoft.com/office/drawing/2014/main" id="{55C61911-45B2-48BF-AC7A-1EB579B42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" name="Graphic 212">
            <a:extLst>
              <a:ext uri="{FF2B5EF4-FFF2-40B4-BE49-F238E27FC236}">
                <a16:creationId xmlns:a16="http://schemas.microsoft.com/office/drawing/2014/main" id="{2DE4D4CE-6DAE-4A05-BE5B-6BCE3F4EC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25174-A0AA-3A40-0169-2BF507183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11" y="1660193"/>
            <a:ext cx="5217173" cy="1166134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Data Control" panose="02000000000000000000" pitchFamily="2" charset="0"/>
              </a:rPr>
              <a:t>Activity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CB1D39-68D4-4372-BF3B-2A33A7495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10C23D31-5B0A-4956-A59F-A24F57D2A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C6FC6E-4AAF-4628-B7E5-85DF9D32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79694-090A-2D99-2E33-108E2CBBF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410" y="2110177"/>
            <a:ext cx="5217173" cy="36339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Using what you have just learnt,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C40EAD6C-8DAF-928F-0CB1-ABFEA8601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4" y="5271727"/>
            <a:ext cx="1586273" cy="158627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637FCEA-8DCE-540B-18A5-15A2F121839F}"/>
              </a:ext>
            </a:extLst>
          </p:cNvPr>
          <p:cNvSpPr txBox="1">
            <a:spLocks/>
          </p:cNvSpPr>
          <p:nvPr/>
        </p:nvSpPr>
        <p:spPr>
          <a:xfrm>
            <a:off x="6707880" y="215423"/>
            <a:ext cx="5217173" cy="11661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>
                <a:solidFill>
                  <a:schemeClr val="bg1"/>
                </a:solidFill>
                <a:latin typeface="Data Control" panose="02000000000000000000" pitchFamily="2" charset="0"/>
              </a:rPr>
              <a:t>Help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0FC9B17-D6A5-1465-F447-07F78A825ED7}"/>
              </a:ext>
            </a:extLst>
          </p:cNvPr>
          <p:cNvSpPr txBox="1">
            <a:spLocks/>
          </p:cNvSpPr>
          <p:nvPr/>
        </p:nvSpPr>
        <p:spPr>
          <a:xfrm>
            <a:off x="6974827" y="648169"/>
            <a:ext cx="5217173" cy="5029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sz="2400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Remember to use IF and ELIF statements for each option as the ELSE statement should be used if the user enters anything that isn’t an option.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Also remember to use .upper() as a basic form of validation.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D12EC3-7B99-7E95-3818-1CDF8DA7A8B4}"/>
              </a:ext>
            </a:extLst>
          </p:cNvPr>
          <p:cNvSpPr txBox="1"/>
          <p:nvPr/>
        </p:nvSpPr>
        <p:spPr>
          <a:xfrm>
            <a:off x="899929" y="3274992"/>
            <a:ext cx="5639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Create a main menu for your code from last week.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7955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Graphic 212">
            <a:extLst>
              <a:ext uri="{FF2B5EF4-FFF2-40B4-BE49-F238E27FC236}">
                <a16:creationId xmlns:a16="http://schemas.microsoft.com/office/drawing/2014/main" id="{55C61911-45B2-48BF-AC7A-1EB579B42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" name="Graphic 212">
            <a:extLst>
              <a:ext uri="{FF2B5EF4-FFF2-40B4-BE49-F238E27FC236}">
                <a16:creationId xmlns:a16="http://schemas.microsoft.com/office/drawing/2014/main" id="{2DE4D4CE-6DAE-4A05-BE5B-6BCE3F4EC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25174-A0AA-3A40-0169-2BF507183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96" y="1741837"/>
            <a:ext cx="5569162" cy="795279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Data Control" panose="02000000000000000000" pitchFamily="2" charset="0"/>
              </a:rPr>
              <a:t>First Project Layout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CB1D39-68D4-4372-BF3B-2A33A7495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10C23D31-5B0A-4956-A59F-A24F57D2A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C6FC6E-4AAF-4628-B7E5-85DF9D32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79694-090A-2D99-2E33-108E2CBBF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5644" y="2022994"/>
            <a:ext cx="5217173" cy="144781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To achieve this, we will be using the import command to import into our project, our first Python library.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C40EAD6C-8DAF-928F-0CB1-ABFEA8601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4" y="5271727"/>
            <a:ext cx="1586273" cy="15862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FC37A2-302B-1866-DE3C-26545EE84912}"/>
              </a:ext>
            </a:extLst>
          </p:cNvPr>
          <p:cNvSpPr txBox="1"/>
          <p:nvPr/>
        </p:nvSpPr>
        <p:spPr>
          <a:xfrm>
            <a:off x="385886" y="2444344"/>
            <a:ext cx="48310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The layout of the project will be: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Main Menu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Rock Paper Scissors against AI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Tic Tac Toe against either AI or another player</a:t>
            </a:r>
          </a:p>
        </p:txBody>
      </p:sp>
    </p:spTree>
    <p:extLst>
      <p:ext uri="{BB962C8B-B14F-4D97-AF65-F5344CB8AC3E}">
        <p14:creationId xmlns:p14="http://schemas.microsoft.com/office/powerpoint/2010/main" val="3313340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Graphic 212">
            <a:extLst>
              <a:ext uri="{FF2B5EF4-FFF2-40B4-BE49-F238E27FC236}">
                <a16:creationId xmlns:a16="http://schemas.microsoft.com/office/drawing/2014/main" id="{55C61911-45B2-48BF-AC7A-1EB579B42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" name="Graphic 212">
            <a:extLst>
              <a:ext uri="{FF2B5EF4-FFF2-40B4-BE49-F238E27FC236}">
                <a16:creationId xmlns:a16="http://schemas.microsoft.com/office/drawing/2014/main" id="{2DE4D4CE-6DAE-4A05-BE5B-6BCE3F4EC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25174-A0AA-3A40-0169-2BF507183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11" y="1660193"/>
            <a:ext cx="5217173" cy="1166134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Data Control" panose="02000000000000000000" pitchFamily="2" charset="0"/>
              </a:rPr>
              <a:t>Setup Activity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CB1D39-68D4-4372-BF3B-2A33A7495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10C23D31-5B0A-4956-A59F-A24F57D2A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C6FC6E-4AAF-4628-B7E5-85DF9D32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79694-090A-2D99-2E33-108E2CBBF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410" y="2110177"/>
            <a:ext cx="5217173" cy="36339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Before we get ahead of ourselves: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C40EAD6C-8DAF-928F-0CB1-ABFEA8601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4" y="5271727"/>
            <a:ext cx="1586273" cy="158627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637FCEA-8DCE-540B-18A5-15A2F121839F}"/>
              </a:ext>
            </a:extLst>
          </p:cNvPr>
          <p:cNvSpPr txBox="1">
            <a:spLocks/>
          </p:cNvSpPr>
          <p:nvPr/>
        </p:nvSpPr>
        <p:spPr>
          <a:xfrm>
            <a:off x="6707880" y="215423"/>
            <a:ext cx="5217173" cy="11661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>
                <a:solidFill>
                  <a:schemeClr val="bg1"/>
                </a:solidFill>
                <a:latin typeface="Data Control" panose="02000000000000000000" pitchFamily="2" charset="0"/>
              </a:rPr>
              <a:t>Further activity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D12EC3-7B99-7E95-3818-1CDF8DA7A8B4}"/>
              </a:ext>
            </a:extLst>
          </p:cNvPr>
          <p:cNvSpPr txBox="1"/>
          <p:nvPr/>
        </p:nvSpPr>
        <p:spPr>
          <a:xfrm>
            <a:off x="899929" y="3274992"/>
            <a:ext cx="56392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Create a new folder called “Python Game Project”.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Create a new file called “main.py”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Create a function for the main menu with three options: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Rock Paper Scissors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Tic Tac Toe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Exit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EB0C9E-03DC-6B61-8A84-651EAD85A7D1}"/>
              </a:ext>
            </a:extLst>
          </p:cNvPr>
          <p:cNvSpPr txBox="1"/>
          <p:nvPr/>
        </p:nvSpPr>
        <p:spPr>
          <a:xfrm>
            <a:off x="1940028" y="4871806"/>
            <a:ext cx="56392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Create two functions: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bg1"/>
                </a:solidFill>
              </a:rPr>
              <a:t>rockpaperscissors</a:t>
            </a:r>
            <a:r>
              <a:rPr lang="en-GB" dirty="0">
                <a:solidFill>
                  <a:schemeClr val="bg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bg1"/>
                </a:solidFill>
              </a:rPr>
              <a:t>tictactoe</a:t>
            </a:r>
            <a:r>
              <a:rPr lang="en-GB" dirty="0">
                <a:solidFill>
                  <a:schemeClr val="bg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The main menu should call these functions respectively</a:t>
            </a:r>
          </a:p>
          <a:p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0F8295-5F3F-DBB4-FC0B-9C03F6665939}"/>
              </a:ext>
            </a:extLst>
          </p:cNvPr>
          <p:cNvSpPr txBox="1"/>
          <p:nvPr/>
        </p:nvSpPr>
        <p:spPr>
          <a:xfrm>
            <a:off x="7024473" y="1112890"/>
            <a:ext cx="4881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Try and place the main menu in a while loop for validation, that is only exited if the user inputs the exit choice of the menu.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7404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Graphic 212">
            <a:extLst>
              <a:ext uri="{FF2B5EF4-FFF2-40B4-BE49-F238E27FC236}">
                <a16:creationId xmlns:a16="http://schemas.microsoft.com/office/drawing/2014/main" id="{55C61911-45B2-48BF-AC7A-1EB579B42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" name="Graphic 212">
            <a:extLst>
              <a:ext uri="{FF2B5EF4-FFF2-40B4-BE49-F238E27FC236}">
                <a16:creationId xmlns:a16="http://schemas.microsoft.com/office/drawing/2014/main" id="{2DE4D4CE-6DAE-4A05-BE5B-6BCE3F4EC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25174-A0AA-3A40-0169-2BF507183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1412" y="1716266"/>
            <a:ext cx="9579986" cy="795279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Data Control" panose="02000000000000000000" pitchFamily="2" charset="0"/>
              </a:rPr>
              <a:t>The main menu should look like this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CB1D39-68D4-4372-BF3B-2A33A7495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10C23D31-5B0A-4956-A59F-A24F57D2A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C6FC6E-4AAF-4628-B7E5-85DF9D32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C40EAD6C-8DAF-928F-0CB1-ABFEA8601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4" y="5271727"/>
            <a:ext cx="1586273" cy="15862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FC37A2-302B-1866-DE3C-26545EE84912}"/>
              </a:ext>
            </a:extLst>
          </p:cNvPr>
          <p:cNvSpPr txBox="1"/>
          <p:nvPr/>
        </p:nvSpPr>
        <p:spPr>
          <a:xfrm>
            <a:off x="385886" y="2444344"/>
            <a:ext cx="2531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Console output: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5EE38BC-A552-7909-223E-812AC6831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161" y="2558054"/>
            <a:ext cx="4799364" cy="39935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F5A8424-5AB8-CDD3-19A2-45DB709D9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79" y="2976438"/>
            <a:ext cx="2610214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321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Graphic 212">
            <a:extLst>
              <a:ext uri="{FF2B5EF4-FFF2-40B4-BE49-F238E27FC236}">
                <a16:creationId xmlns:a16="http://schemas.microsoft.com/office/drawing/2014/main" id="{55C61911-45B2-48BF-AC7A-1EB579B42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" name="Graphic 212">
            <a:extLst>
              <a:ext uri="{FF2B5EF4-FFF2-40B4-BE49-F238E27FC236}">
                <a16:creationId xmlns:a16="http://schemas.microsoft.com/office/drawing/2014/main" id="{2DE4D4CE-6DAE-4A05-BE5B-6BCE3F4EC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25174-A0AA-3A40-0169-2BF507183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8285" y="1716266"/>
            <a:ext cx="9235417" cy="858925"/>
          </a:xfrm>
        </p:spPr>
        <p:txBody>
          <a:bodyPr>
            <a:no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  <a:latin typeface="Data Control" panose="02000000000000000000" pitchFamily="2" charset="0"/>
              </a:rPr>
              <a:t>The Further activity main menu should look like this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CB1D39-68D4-4372-BF3B-2A33A7495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10C23D31-5B0A-4956-A59F-A24F57D2A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C6FC6E-4AAF-4628-B7E5-85DF9D32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C40EAD6C-8DAF-928F-0CB1-ABFEA8601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4" y="5271727"/>
            <a:ext cx="1586273" cy="15862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FC37A2-302B-1866-DE3C-26545EE84912}"/>
              </a:ext>
            </a:extLst>
          </p:cNvPr>
          <p:cNvSpPr txBox="1"/>
          <p:nvPr/>
        </p:nvSpPr>
        <p:spPr>
          <a:xfrm>
            <a:off x="385886" y="2444344"/>
            <a:ext cx="2531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Console output: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F5A8424-5AB8-CDD3-19A2-45DB709D9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79" y="2976438"/>
            <a:ext cx="2610214" cy="10002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161E41-8DC2-B44D-7D4E-97642FA19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655" y="3060529"/>
            <a:ext cx="5153744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833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Graphic 212">
            <a:extLst>
              <a:ext uri="{FF2B5EF4-FFF2-40B4-BE49-F238E27FC236}">
                <a16:creationId xmlns:a16="http://schemas.microsoft.com/office/drawing/2014/main" id="{55C61911-45B2-48BF-AC7A-1EB579B42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" name="Graphic 212">
            <a:extLst>
              <a:ext uri="{FF2B5EF4-FFF2-40B4-BE49-F238E27FC236}">
                <a16:creationId xmlns:a16="http://schemas.microsoft.com/office/drawing/2014/main" id="{2DE4D4CE-6DAE-4A05-BE5B-6BCE3F4EC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25174-A0AA-3A40-0169-2BF507183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11" y="1660193"/>
            <a:ext cx="5217173" cy="795279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Data Control" panose="02000000000000000000" pitchFamily="2" charset="0"/>
              </a:rPr>
              <a:t>Random Library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CB1D39-68D4-4372-BF3B-2A33A7495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10C23D31-5B0A-4956-A59F-A24F57D2A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C6FC6E-4AAF-4628-B7E5-85DF9D32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79694-090A-2D99-2E33-108E2CBBF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116" y="2401468"/>
            <a:ext cx="5217173" cy="29242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A library is a collection of prewritten python functions that we can use.</a:t>
            </a:r>
          </a:p>
          <a:p>
            <a:pPr marL="0" indent="0">
              <a:buNone/>
            </a:pP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The one we will be using today is the “random” library.</a:t>
            </a:r>
            <a:endParaRPr lang="en-GB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1900" dirty="0">
                <a:solidFill>
                  <a:schemeClr val="bg1"/>
                </a:solidFill>
              </a:rPr>
              <a:t>Standard practice is to place all your imports at the top of the code.</a:t>
            </a:r>
          </a:p>
          <a:p>
            <a:pPr marL="0" indent="0">
              <a:buNone/>
            </a:pPr>
            <a:r>
              <a:rPr lang="en-GB" sz="1900" dirty="0">
                <a:solidFill>
                  <a:schemeClr val="bg1"/>
                </a:solidFill>
              </a:rPr>
              <a:t>Random.randint() is the command to pick a number between the first integer and the second integer (including both of them).</a:t>
            </a:r>
          </a:p>
        </p:txBody>
      </p: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C40EAD6C-8DAF-928F-0CB1-ABFEA8601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4" y="5271727"/>
            <a:ext cx="1586273" cy="15862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FC37A2-302B-1866-DE3C-26545EE84912}"/>
              </a:ext>
            </a:extLst>
          </p:cNvPr>
          <p:cNvSpPr txBox="1"/>
          <p:nvPr/>
        </p:nvSpPr>
        <p:spPr>
          <a:xfrm>
            <a:off x="6281832" y="516782"/>
            <a:ext cx="48310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An example of the random and </a:t>
            </a:r>
            <a:r>
              <a:rPr lang="en-GB" dirty="0" err="1">
                <a:solidFill>
                  <a:schemeClr val="bg1"/>
                </a:solidFill>
              </a:rPr>
              <a:t>random.randint</a:t>
            </a:r>
            <a:r>
              <a:rPr lang="en-GB" dirty="0">
                <a:solidFill>
                  <a:schemeClr val="bg1"/>
                </a:solidFill>
              </a:rPr>
              <a:t>() code is: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This code will print a random number of either 1, 2, or 3.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1873BC-444C-6AE6-712A-C94A8CCDD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501" y="1165146"/>
            <a:ext cx="4344228" cy="41606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C84E6A4-C197-9FBD-4641-DE2B542F9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2987" y="5566956"/>
            <a:ext cx="2063013" cy="116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480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Graphic 212">
            <a:extLst>
              <a:ext uri="{FF2B5EF4-FFF2-40B4-BE49-F238E27FC236}">
                <a16:creationId xmlns:a16="http://schemas.microsoft.com/office/drawing/2014/main" id="{55C61911-45B2-48BF-AC7A-1EB579B42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" name="Graphic 212">
            <a:extLst>
              <a:ext uri="{FF2B5EF4-FFF2-40B4-BE49-F238E27FC236}">
                <a16:creationId xmlns:a16="http://schemas.microsoft.com/office/drawing/2014/main" id="{2DE4D4CE-6DAE-4A05-BE5B-6BCE3F4EC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25174-A0AA-3A40-0169-2BF507183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11" y="1660193"/>
            <a:ext cx="5217173" cy="1166134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Data Control" panose="02000000000000000000" pitchFamily="2" charset="0"/>
              </a:rPr>
              <a:t>Rock Paper Scissors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CB1D39-68D4-4372-BF3B-2A33A7495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10C23D31-5B0A-4956-A59F-A24F57D2A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C6FC6E-4AAF-4628-B7E5-85DF9D32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79694-090A-2D99-2E33-108E2CBBF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630" y="2374619"/>
            <a:ext cx="5217173" cy="26268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Now is the time to flex your skills.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C40EAD6C-8DAF-928F-0CB1-ABFEA8601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4" y="5271727"/>
            <a:ext cx="1586273" cy="158627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EDA0AA5-BC51-69C8-BF4D-BAB6F393DF5A}"/>
              </a:ext>
            </a:extLst>
          </p:cNvPr>
          <p:cNvSpPr txBox="1"/>
          <p:nvPr/>
        </p:nvSpPr>
        <p:spPr>
          <a:xfrm>
            <a:off x="1440526" y="3391113"/>
            <a:ext cx="49811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 will let you guys crack on but here is how I would lay out the program: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Import random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Ask the user what they would like to pick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Print what the computer decided on (1 = Rock, 2 = Paper, 3 = Scissors)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Compare the two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Print if it is a win, lose or draw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Ask the user to play again (optional)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Return to main menu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C2D299A-3C80-4EA7-DEFF-E0D99F74BADE}"/>
              </a:ext>
            </a:extLst>
          </p:cNvPr>
          <p:cNvSpPr txBox="1">
            <a:spLocks/>
          </p:cNvSpPr>
          <p:nvPr/>
        </p:nvSpPr>
        <p:spPr>
          <a:xfrm>
            <a:off x="6707880" y="215423"/>
            <a:ext cx="5217173" cy="11661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>
                <a:solidFill>
                  <a:schemeClr val="bg1"/>
                </a:solidFill>
                <a:latin typeface="Data Control" panose="02000000000000000000" pitchFamily="2" charset="0"/>
              </a:rPr>
              <a:t>Help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B6F7F54-5A3F-7EC4-8D25-FB312940F53B}"/>
              </a:ext>
            </a:extLst>
          </p:cNvPr>
          <p:cNvSpPr txBox="1">
            <a:spLocks/>
          </p:cNvSpPr>
          <p:nvPr/>
        </p:nvSpPr>
        <p:spPr>
          <a:xfrm>
            <a:off x="6974827" y="648169"/>
            <a:ext cx="5217173" cy="5029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sz="2400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Compare the users input with numbers to make your life easier</a:t>
            </a:r>
          </a:p>
          <a:p>
            <a:r>
              <a:rPr lang="en-GB" dirty="0">
                <a:solidFill>
                  <a:schemeClr val="bg1"/>
                </a:solidFill>
              </a:rPr>
              <a:t>Remember “AND” for comparing values in the IF statement.</a:t>
            </a:r>
          </a:p>
          <a:p>
            <a:r>
              <a:rPr lang="en-GB" dirty="0">
                <a:solidFill>
                  <a:schemeClr val="bg1"/>
                </a:solidFill>
              </a:rPr>
              <a:t>There will be a lot of IF statements in this program so do not worry if you have a lot.</a:t>
            </a:r>
          </a:p>
          <a:p>
            <a:r>
              <a:rPr lang="en-GB" dirty="0">
                <a:solidFill>
                  <a:schemeClr val="bg1"/>
                </a:solidFill>
              </a:rPr>
              <a:t>Also remember to use .upper() as a basic form of validation.</a:t>
            </a:r>
          </a:p>
        </p:txBody>
      </p:sp>
    </p:spTree>
    <p:extLst>
      <p:ext uri="{BB962C8B-B14F-4D97-AF65-F5344CB8AC3E}">
        <p14:creationId xmlns:p14="http://schemas.microsoft.com/office/powerpoint/2010/main" val="3225220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</TotalTime>
  <Words>989</Words>
  <Application>Microsoft Office PowerPoint</Application>
  <PresentationFormat>Widescreen</PresentationFormat>
  <Paragraphs>191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Data Control</vt:lpstr>
      <vt:lpstr>Office Theme</vt:lpstr>
      <vt:lpstr>Core Principles of Programming with python</vt:lpstr>
      <vt:lpstr>Main Menu</vt:lpstr>
      <vt:lpstr>Activity</vt:lpstr>
      <vt:lpstr>First Project Layout</vt:lpstr>
      <vt:lpstr>Setup Activity</vt:lpstr>
      <vt:lpstr>The main menu should look like this</vt:lpstr>
      <vt:lpstr>The Further activity main menu should look like this</vt:lpstr>
      <vt:lpstr>Random Library</vt:lpstr>
      <vt:lpstr>Rock Paper Scissors</vt:lpstr>
      <vt:lpstr>Rock Paper Scissors</vt:lpstr>
      <vt:lpstr>Rock Paper Scissors</vt:lpstr>
      <vt:lpstr>Arrays</vt:lpstr>
      <vt:lpstr>Tic Tac Toe</vt:lpstr>
      <vt:lpstr>Tic Tac Toe</vt:lpstr>
      <vt:lpstr>Tic Tac Toe</vt:lpstr>
      <vt:lpstr>Tic Tac Toe</vt:lpstr>
      <vt:lpstr>Tic Tac Toe</vt:lpstr>
      <vt:lpstr>Home Activity</vt:lpstr>
      <vt:lpstr>End of week Three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Principles of Programming with python</dc:title>
  <dc:creator>William Sephton</dc:creator>
  <cp:lastModifiedBy>William Sephton</cp:lastModifiedBy>
  <cp:revision>5</cp:revision>
  <dcterms:created xsi:type="dcterms:W3CDTF">2022-11-20T16:55:31Z</dcterms:created>
  <dcterms:modified xsi:type="dcterms:W3CDTF">2022-11-28T17:52:28Z</dcterms:modified>
</cp:coreProperties>
</file>