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8" r:id="rId1"/>
  </p:sldMasterIdLst>
  <p:sldIdLst>
    <p:sldId id="256" r:id="rId2"/>
    <p:sldId id="257" r:id="rId3"/>
    <p:sldId id="259" r:id="rId4"/>
    <p:sldId id="341" r:id="rId5"/>
    <p:sldId id="340" r:id="rId6"/>
    <p:sldId id="258" r:id="rId7"/>
    <p:sldId id="264" r:id="rId8"/>
    <p:sldId id="308" r:id="rId9"/>
    <p:sldId id="262" r:id="rId10"/>
    <p:sldId id="297" r:id="rId11"/>
    <p:sldId id="332" r:id="rId12"/>
    <p:sldId id="339" r:id="rId13"/>
    <p:sldId id="334" r:id="rId14"/>
    <p:sldId id="335" r:id="rId15"/>
    <p:sldId id="333" r:id="rId16"/>
    <p:sldId id="336" r:id="rId17"/>
    <p:sldId id="342" r:id="rId18"/>
    <p:sldId id="337" r:id="rId19"/>
    <p:sldId id="338" r:id="rId20"/>
    <p:sldId id="296" r:id="rId21"/>
    <p:sldId id="31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5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AECB-3011-4727-882D-319121FAF1E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A968-6486-4313-8FC9-9C904F5CB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7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AECB-3011-4727-882D-319121FAF1E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A968-6486-4313-8FC9-9C904F5CB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8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AECB-3011-4727-882D-319121FAF1E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A968-6486-4313-8FC9-9C904F5CB37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6177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AECB-3011-4727-882D-319121FAF1E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A968-6486-4313-8FC9-9C904F5CB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6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AECB-3011-4727-882D-319121FAF1E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A968-6486-4313-8FC9-9C904F5CB37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9835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AECB-3011-4727-882D-319121FAF1E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A968-6486-4313-8FC9-9C904F5CB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3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AECB-3011-4727-882D-319121FAF1E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A968-6486-4313-8FC9-9C904F5CB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32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AECB-3011-4727-882D-319121FAF1E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A968-6486-4313-8FC9-9C904F5CB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0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AECB-3011-4727-882D-319121FAF1E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A968-6486-4313-8FC9-9C904F5CB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AECB-3011-4727-882D-319121FAF1E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A968-6486-4313-8FC9-9C904F5CB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9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AECB-3011-4727-882D-319121FAF1E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A968-6486-4313-8FC9-9C904F5CB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8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AECB-3011-4727-882D-319121FAF1E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A968-6486-4313-8FC9-9C904F5CB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3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AECB-3011-4727-882D-319121FAF1E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A968-6486-4313-8FC9-9C904F5CB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1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AECB-3011-4727-882D-319121FAF1E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A968-6486-4313-8FC9-9C904F5CB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9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AECB-3011-4727-882D-319121FAF1E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A968-6486-4313-8FC9-9C904F5CB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A968-6486-4313-8FC9-9C904F5CB37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AECB-3011-4727-882D-319121FAF1E2}" type="datetimeFigureOut">
              <a:rPr lang="en-US" smtClean="0"/>
              <a:t>9/12/2017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6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0AECB-3011-4727-882D-319121FAF1E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42A968-6486-4313-8FC9-9C904F5CB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3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  <p:sldLayoutId id="2147484011" r:id="rId13"/>
    <p:sldLayoutId id="2147484012" r:id="rId14"/>
    <p:sldLayoutId id="2147484013" r:id="rId15"/>
    <p:sldLayoutId id="21474840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TJACbJspao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Shelf life vs. Order Quantity: A Discovery Analysis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Will Shelley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67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5673"/>
            <a:ext cx="8596668" cy="4729018"/>
          </a:xfrm>
        </p:spPr>
        <p:txBody>
          <a:bodyPr>
            <a:normAutofit/>
          </a:bodyPr>
          <a:lstStyle/>
          <a:p>
            <a:r>
              <a:rPr lang="en-US" sz="5400" dirty="0" smtClean="0"/>
              <a:t>Questions?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3523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  <a:r>
              <a:rPr lang="en-US" dirty="0" smtClean="0"/>
              <a:t> </a:t>
            </a:r>
            <a:r>
              <a:rPr lang="en-US" dirty="0"/>
              <a:t>: All </a:t>
            </a:r>
            <a:r>
              <a:rPr lang="en-US" dirty="0" smtClean="0"/>
              <a:t>Brands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7,955,114   observations</a:t>
            </a:r>
          </a:p>
          <a:p>
            <a:r>
              <a:rPr lang="en-US" dirty="0"/>
              <a:t>474,379 groups (</a:t>
            </a:r>
            <a:r>
              <a:rPr lang="en-US" dirty="0" err="1"/>
              <a:t>location_upc</a:t>
            </a:r>
            <a:r>
              <a:rPr lang="en-US" dirty="0"/>
              <a:t> combinations)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201907"/>
              </p:ext>
            </p:extLst>
          </p:nvPr>
        </p:nvGraphicFramePr>
        <p:xfrm>
          <a:off x="532127" y="3059010"/>
          <a:ext cx="4566347" cy="2813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283">
                  <a:extLst>
                    <a:ext uri="{9D8B030D-6E8A-4147-A177-3AD203B41FA5}">
                      <a16:colId xmlns:a16="http://schemas.microsoft.com/office/drawing/2014/main" val="2679868620"/>
                    </a:ext>
                  </a:extLst>
                </a:gridCol>
                <a:gridCol w="1663032">
                  <a:extLst>
                    <a:ext uri="{9D8B030D-6E8A-4147-A177-3AD203B41FA5}">
                      <a16:colId xmlns:a16="http://schemas.microsoft.com/office/drawing/2014/main" val="3992111448"/>
                    </a:ext>
                  </a:extLst>
                </a:gridCol>
                <a:gridCol w="1663032">
                  <a:extLst>
                    <a:ext uri="{9D8B030D-6E8A-4147-A177-3AD203B41FA5}">
                      <a16:colId xmlns:a16="http://schemas.microsoft.com/office/drawing/2014/main" val="4160949297"/>
                    </a:ext>
                  </a:extLst>
                </a:gridCol>
              </a:tblGrid>
              <a:tr h="1072975">
                <a:tc>
                  <a:txBody>
                    <a:bodyPr/>
                    <a:lstStyle/>
                    <a:p>
                      <a:r>
                        <a:rPr lang="en-US" dirty="0" smtClean="0"/>
                        <a:t>Quartile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Days left</a:t>
                      </a:r>
                      <a:r>
                        <a:rPr lang="en-US" baseline="0" dirty="0" smtClean="0"/>
                        <a:t>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Cases Ordered</a:t>
                      </a:r>
                      <a:r>
                        <a:rPr lang="en-US" baseline="0" dirty="0" smtClean="0"/>
                        <a:t> Range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376116"/>
                  </a:ext>
                </a:extLst>
              </a:tr>
              <a:tr h="43515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15-117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574148"/>
                  </a:ext>
                </a:extLst>
              </a:tr>
              <a:tr h="43515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15-117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982389"/>
                  </a:ext>
                </a:extLst>
              </a:tr>
              <a:tr h="43515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14-117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882569"/>
                  </a:ext>
                </a:extLst>
              </a:tr>
              <a:tr h="43515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16-117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6-951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92115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023545"/>
              </p:ext>
            </p:extLst>
          </p:nvPr>
        </p:nvGraphicFramePr>
        <p:xfrm>
          <a:off x="6136023" y="3059010"/>
          <a:ext cx="4450559" cy="2821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193">
                  <a:extLst>
                    <a:ext uri="{9D8B030D-6E8A-4147-A177-3AD203B41FA5}">
                      <a16:colId xmlns:a16="http://schemas.microsoft.com/office/drawing/2014/main" val="3767989112"/>
                    </a:ext>
                  </a:extLst>
                </a:gridCol>
                <a:gridCol w="742729">
                  <a:extLst>
                    <a:ext uri="{9D8B030D-6E8A-4147-A177-3AD203B41FA5}">
                      <a16:colId xmlns:a16="http://schemas.microsoft.com/office/drawing/2014/main" val="1047381783"/>
                    </a:ext>
                  </a:extLst>
                </a:gridCol>
                <a:gridCol w="923637">
                  <a:extLst>
                    <a:ext uri="{9D8B030D-6E8A-4147-A177-3AD203B41FA5}">
                      <a16:colId xmlns:a16="http://schemas.microsoft.com/office/drawing/2014/main" val="2226342700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2591410226"/>
                    </a:ext>
                  </a:extLst>
                </a:gridCol>
              </a:tblGrid>
              <a:tr h="402112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Summary Stats of Data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08648"/>
                  </a:ext>
                </a:extLst>
              </a:tr>
              <a:tr h="607660">
                <a:tc>
                  <a:txBody>
                    <a:bodyPr/>
                    <a:lstStyle/>
                    <a:p>
                      <a:r>
                        <a:rPr lang="en-US" dirty="0" smtClean="0"/>
                        <a:t>Var.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013791"/>
                  </a:ext>
                </a:extLst>
              </a:tr>
              <a:tr h="4528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Shelf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24959"/>
                  </a:ext>
                </a:extLst>
              </a:tr>
              <a:tr h="452853">
                <a:tc>
                  <a:txBody>
                    <a:bodyPr/>
                    <a:lstStyle/>
                    <a:p>
                      <a:r>
                        <a:rPr lang="en-US" dirty="0" smtClean="0"/>
                        <a:t>Days 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248148"/>
                  </a:ext>
                </a:extLst>
              </a:tr>
              <a:tr h="452853">
                <a:tc>
                  <a:txBody>
                    <a:bodyPr/>
                    <a:lstStyle/>
                    <a:p>
                      <a:r>
                        <a:rPr lang="en-US" dirty="0" smtClean="0"/>
                        <a:t>Cases</a:t>
                      </a:r>
                      <a:r>
                        <a:rPr lang="en-US" baseline="0" dirty="0" smtClean="0"/>
                        <a:t> Ord.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206806"/>
                  </a:ext>
                </a:extLst>
              </a:tr>
              <a:tr h="452853">
                <a:tc>
                  <a:txBody>
                    <a:bodyPr/>
                    <a:lstStyle/>
                    <a:p>
                      <a:r>
                        <a:rPr lang="en-US" dirty="0" smtClean="0"/>
                        <a:t>Cakes per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489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167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: All Brands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45" y="1177672"/>
            <a:ext cx="7712364" cy="5602475"/>
          </a:xfrm>
        </p:spPr>
      </p:pic>
    </p:spTree>
    <p:extLst>
      <p:ext uri="{BB962C8B-B14F-4D97-AF65-F5344CB8AC3E}">
        <p14:creationId xmlns:p14="http://schemas.microsoft.com/office/powerpoint/2010/main" val="3278572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: All </a:t>
            </a:r>
            <a:r>
              <a:rPr lang="en-US" dirty="0" smtClean="0"/>
              <a:t>Brands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7,955,114   observations</a:t>
            </a:r>
          </a:p>
          <a:p>
            <a:r>
              <a:rPr lang="en-US" dirty="0"/>
              <a:t>474,379 groups (</a:t>
            </a:r>
            <a:r>
              <a:rPr lang="en-US" dirty="0" err="1"/>
              <a:t>location_upc</a:t>
            </a:r>
            <a:r>
              <a:rPr lang="en-US" dirty="0"/>
              <a:t> combinations)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125494"/>
              </p:ext>
            </p:extLst>
          </p:nvPr>
        </p:nvGraphicFramePr>
        <p:xfrm>
          <a:off x="763037" y="3714793"/>
          <a:ext cx="10567207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601">
                  <a:extLst>
                    <a:ext uri="{9D8B030D-6E8A-4147-A177-3AD203B41FA5}">
                      <a16:colId xmlns:a16="http://schemas.microsoft.com/office/drawing/2014/main" val="2488551004"/>
                    </a:ext>
                  </a:extLst>
                </a:gridCol>
                <a:gridCol w="1509601">
                  <a:extLst>
                    <a:ext uri="{9D8B030D-6E8A-4147-A177-3AD203B41FA5}">
                      <a16:colId xmlns:a16="http://schemas.microsoft.com/office/drawing/2014/main" val="2679868620"/>
                    </a:ext>
                  </a:extLst>
                </a:gridCol>
                <a:gridCol w="1509601">
                  <a:extLst>
                    <a:ext uri="{9D8B030D-6E8A-4147-A177-3AD203B41FA5}">
                      <a16:colId xmlns:a16="http://schemas.microsoft.com/office/drawing/2014/main" val="1023755718"/>
                    </a:ext>
                  </a:extLst>
                </a:gridCol>
                <a:gridCol w="1509601">
                  <a:extLst>
                    <a:ext uri="{9D8B030D-6E8A-4147-A177-3AD203B41FA5}">
                      <a16:colId xmlns:a16="http://schemas.microsoft.com/office/drawing/2014/main" val="3992111448"/>
                    </a:ext>
                  </a:extLst>
                </a:gridCol>
                <a:gridCol w="1509601">
                  <a:extLst>
                    <a:ext uri="{9D8B030D-6E8A-4147-A177-3AD203B41FA5}">
                      <a16:colId xmlns:a16="http://schemas.microsoft.com/office/drawing/2014/main" val="4160949297"/>
                    </a:ext>
                  </a:extLst>
                </a:gridCol>
                <a:gridCol w="1509601">
                  <a:extLst>
                    <a:ext uri="{9D8B030D-6E8A-4147-A177-3AD203B41FA5}">
                      <a16:colId xmlns:a16="http://schemas.microsoft.com/office/drawing/2014/main" val="2552284922"/>
                    </a:ext>
                  </a:extLst>
                </a:gridCol>
                <a:gridCol w="1509601">
                  <a:extLst>
                    <a:ext uri="{9D8B030D-6E8A-4147-A177-3AD203B41FA5}">
                      <a16:colId xmlns:a16="http://schemas.microsoft.com/office/drawing/2014/main" val="2181899459"/>
                    </a:ext>
                  </a:extLst>
                </a:gridCol>
              </a:tblGrid>
              <a:tr h="715891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Coefficient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Std.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Adj.</a:t>
                      </a:r>
                      <a:r>
                        <a:rPr lang="en-US" baseline="0" dirty="0" smtClean="0"/>
                        <a:t> R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r>
                        <a:rPr lang="en-US" baseline="0" dirty="0" smtClean="0"/>
                        <a:t> Weekly Lift One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Weekly Lift One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 Weekly Lift One Day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37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Daysleft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.0049643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.0006226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0.7964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4,261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6,831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9,400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574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490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: All Brands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91" y="1130705"/>
            <a:ext cx="7767782" cy="5642733"/>
          </a:xfrm>
        </p:spPr>
      </p:pic>
    </p:spTree>
    <p:extLst>
      <p:ext uri="{BB962C8B-B14F-4D97-AF65-F5344CB8AC3E}">
        <p14:creationId xmlns:p14="http://schemas.microsoft.com/office/powerpoint/2010/main" val="2558885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: All Brands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45" y="1177672"/>
            <a:ext cx="7712364" cy="5602475"/>
          </a:xfrm>
        </p:spPr>
      </p:pic>
    </p:spTree>
    <p:extLst>
      <p:ext uri="{BB962C8B-B14F-4D97-AF65-F5344CB8AC3E}">
        <p14:creationId xmlns:p14="http://schemas.microsoft.com/office/powerpoint/2010/main" val="1578281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: All Brands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50834"/>
            <a:ext cx="7804727" cy="5669570"/>
          </a:xfrm>
        </p:spPr>
      </p:pic>
    </p:spTree>
    <p:extLst>
      <p:ext uri="{BB962C8B-B14F-4D97-AF65-F5344CB8AC3E}">
        <p14:creationId xmlns:p14="http://schemas.microsoft.com/office/powerpoint/2010/main" val="1972100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Panel Data – Fixed Effects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19" y="1412921"/>
            <a:ext cx="7389090" cy="5366813"/>
          </a:xfrm>
        </p:spPr>
      </p:pic>
    </p:spTree>
    <p:extLst>
      <p:ext uri="{BB962C8B-B14F-4D97-AF65-F5344CB8AC3E}">
        <p14:creationId xmlns:p14="http://schemas.microsoft.com/office/powerpoint/2010/main" val="3227123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Pooled OLS Estimates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738217"/>
              </p:ext>
            </p:extLst>
          </p:nvPr>
        </p:nvGraphicFramePr>
        <p:xfrm>
          <a:off x="835025" y="2252375"/>
          <a:ext cx="859631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3996314040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468593960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855578191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30548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Coefficient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P-value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94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Pooled 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daysleft</a:t>
                      </a:r>
                      <a:r>
                        <a:rPr lang="en-US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.0218088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   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70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casesordered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.776454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0.000   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062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shelf_life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-.0170025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0.000   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45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store_count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.0005929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0.000   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47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true_multi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-.0132046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0.000   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257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cases_sold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.000015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0.000   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30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Adj.</a:t>
                      </a:r>
                      <a:r>
                        <a:rPr lang="en-US" baseline="0" dirty="0" smtClean="0"/>
                        <a:t> R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cakes_per_case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.0015049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   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94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0.7122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_cons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.0279827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0.067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381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033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Brand Dummy Variables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0302730"/>
              </p:ext>
            </p:extLst>
          </p:nvPr>
        </p:nvGraphicFramePr>
        <p:xfrm>
          <a:off x="677690" y="1717243"/>
          <a:ext cx="859631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781153874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650754973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4097318270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4063589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Coefficient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P-value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Pooled 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ldfp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.1181088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937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ldbp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.2325526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0.000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019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ldcp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1.791525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0.000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86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lds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.1022273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0.000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622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dcp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.5424654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0.000 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rebuchet MS" panose="020B0603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68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dfp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.7901273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0.000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14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.2731442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0.000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0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sbvp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.0365234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0.049</a:t>
                      </a:r>
                      <a:r>
                        <a:rPr lang="en-US" dirty="0" smtClean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680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sbc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-.0316799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0.163</a:t>
                      </a:r>
                      <a:r>
                        <a:rPr lang="en-US" dirty="0" smtClean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085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sbs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-.1039001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0.000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sbfp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.0476266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0.000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724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13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doing?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Determining the effect that remaining days of code has on the order quantity of Locations</a:t>
            </a:r>
          </a:p>
          <a:p>
            <a:r>
              <a:rPr lang="en-US" dirty="0" smtClean="0"/>
              <a:t>Using a multiple regression analysis to see if remaining days left has an effect and by how much</a:t>
            </a:r>
          </a:p>
          <a:p>
            <a:r>
              <a:rPr lang="en-US" dirty="0" smtClean="0"/>
              <a:t>Purpose: Information discovery and possible business adjustments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3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734521" cy="1727200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Summary: 6,831 cases per day  expected lift</a:t>
            </a:r>
            <a:br>
              <a:rPr lang="en-US" sz="6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/>
              <a:t>Interesting </a:t>
            </a:r>
            <a:r>
              <a:rPr lang="en-US" sz="2800" dirty="0" smtClean="0"/>
              <a:t>Findings: </a:t>
            </a:r>
          </a:p>
          <a:p>
            <a:pPr lvl="1"/>
            <a:r>
              <a:rPr lang="en-US" dirty="0" smtClean="0"/>
              <a:t>Negative Coefficient on Multi Distributors and Shelf life of product</a:t>
            </a:r>
          </a:p>
          <a:p>
            <a:pPr lvl="1"/>
            <a:r>
              <a:rPr lang="en-US" dirty="0" smtClean="0"/>
              <a:t>Sunbelt – High Shelf life low volume not significant</a:t>
            </a:r>
          </a:p>
          <a:p>
            <a:pPr lvl="1"/>
            <a:r>
              <a:rPr lang="en-US" dirty="0" smtClean="0"/>
              <a:t>Club Pack – Higher </a:t>
            </a:r>
            <a:r>
              <a:rPr lang="en-US" dirty="0" smtClean="0"/>
              <a:t>coefficient 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678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Discussion</a:t>
            </a:r>
            <a:endParaRPr lang="en-US" sz="7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3605985"/>
              </p:ext>
            </p:extLst>
          </p:nvPr>
        </p:nvGraphicFramePr>
        <p:xfrm>
          <a:off x="677863" y="2160588"/>
          <a:ext cx="8761741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013">
                  <a:extLst>
                    <a:ext uri="{9D8B030D-6E8A-4147-A177-3AD203B41FA5}">
                      <a16:colId xmlns:a16="http://schemas.microsoft.com/office/drawing/2014/main" val="545926993"/>
                    </a:ext>
                  </a:extLst>
                </a:gridCol>
                <a:gridCol w="1430655">
                  <a:extLst>
                    <a:ext uri="{9D8B030D-6E8A-4147-A177-3AD203B41FA5}">
                      <a16:colId xmlns:a16="http://schemas.microsoft.com/office/drawing/2014/main" val="987932175"/>
                    </a:ext>
                  </a:extLst>
                </a:gridCol>
                <a:gridCol w="1298893">
                  <a:extLst>
                    <a:ext uri="{9D8B030D-6E8A-4147-A177-3AD203B41FA5}">
                      <a16:colId xmlns:a16="http://schemas.microsoft.com/office/drawing/2014/main" val="4167921376"/>
                    </a:ext>
                  </a:extLst>
                </a:gridCol>
                <a:gridCol w="1228045">
                  <a:extLst>
                    <a:ext uri="{9D8B030D-6E8A-4147-A177-3AD203B41FA5}">
                      <a16:colId xmlns:a16="http://schemas.microsoft.com/office/drawing/2014/main" val="2892466458"/>
                    </a:ext>
                  </a:extLst>
                </a:gridCol>
                <a:gridCol w="1228045">
                  <a:extLst>
                    <a:ext uri="{9D8B030D-6E8A-4147-A177-3AD203B41FA5}">
                      <a16:colId xmlns:a16="http://schemas.microsoft.com/office/drawing/2014/main" val="2153271816"/>
                    </a:ext>
                  </a:extLst>
                </a:gridCol>
                <a:gridCol w="1228045">
                  <a:extLst>
                    <a:ext uri="{9D8B030D-6E8A-4147-A177-3AD203B41FA5}">
                      <a16:colId xmlns:a16="http://schemas.microsoft.com/office/drawing/2014/main" val="3963849259"/>
                    </a:ext>
                  </a:extLst>
                </a:gridCol>
                <a:gridCol w="1228045">
                  <a:extLst>
                    <a:ext uri="{9D8B030D-6E8A-4147-A177-3AD203B41FA5}">
                      <a16:colId xmlns:a16="http://schemas.microsoft.com/office/drawing/2014/main" val="207605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Coefficient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Std.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Adj.</a:t>
                      </a:r>
                      <a:r>
                        <a:rPr lang="en-US" baseline="0" dirty="0" smtClean="0"/>
                        <a:t> R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r>
                        <a:rPr lang="en-US" baseline="0" dirty="0" smtClean="0"/>
                        <a:t> Weekly Lift One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Weekly Lift One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 Weekly Lift One Day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94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Daysleft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.0049643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.0006226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0.7964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4,261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6,831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9,400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442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830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Panel Data – Fixed Effects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Cross-Sectional – Multiple subjects sampled at one time (snap-shot)</a:t>
            </a:r>
          </a:p>
          <a:p>
            <a:r>
              <a:rPr lang="en-US" dirty="0" smtClean="0"/>
              <a:t>Time Series </a:t>
            </a:r>
            <a:r>
              <a:rPr lang="en-US" dirty="0"/>
              <a:t>- Single subject sampled across time</a:t>
            </a:r>
            <a:endParaRPr lang="en-US" dirty="0" smtClean="0"/>
          </a:p>
          <a:p>
            <a:r>
              <a:rPr lang="en-US" dirty="0" smtClean="0"/>
              <a:t>Panel (Longitudinal) data – Multiple subjects across time</a:t>
            </a:r>
          </a:p>
          <a:p>
            <a:pPr lvl="1"/>
            <a:r>
              <a:rPr lang="en-US" dirty="0" smtClean="0"/>
              <a:t>Fixed vs. Random vs. </a:t>
            </a:r>
            <a:r>
              <a:rPr lang="en-US" smtClean="0"/>
              <a:t>Pooled OLS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Why is Fixed Effects Regression important? </a:t>
            </a:r>
          </a:p>
          <a:p>
            <a:pPr lvl="1"/>
            <a:r>
              <a:rPr lang="en-US" dirty="0" smtClean="0"/>
              <a:t>It allows for measuring variation amongst subjects rather than lumping all subjects together</a:t>
            </a:r>
          </a:p>
          <a:p>
            <a:pPr lvl="1"/>
            <a:r>
              <a:rPr lang="en-US" dirty="0" smtClean="0"/>
              <a:t>Allows for unmeasurable variables (i.e. preferences) to be accounted for </a:t>
            </a:r>
          </a:p>
          <a:p>
            <a:endParaRPr lang="en-US" dirty="0" smtClean="0"/>
          </a:p>
          <a:p>
            <a:r>
              <a:rPr lang="en-US" dirty="0" smtClean="0"/>
              <a:t>Group Identifier – </a:t>
            </a:r>
            <a:r>
              <a:rPr lang="en-US" dirty="0" err="1" smtClean="0"/>
              <a:t>Location_UPC</a:t>
            </a:r>
            <a:r>
              <a:rPr lang="en-US" dirty="0" smtClean="0"/>
              <a:t> combination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3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Pooled OLS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4" y="1138204"/>
            <a:ext cx="7832436" cy="5701090"/>
          </a:xfrm>
        </p:spPr>
      </p:pic>
    </p:spTree>
    <p:extLst>
      <p:ext uri="{BB962C8B-B14F-4D97-AF65-F5344CB8AC3E}">
        <p14:creationId xmlns:p14="http://schemas.microsoft.com/office/powerpoint/2010/main" val="4130256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Panel Data – Fixed Effects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19" y="1412921"/>
            <a:ext cx="7389090" cy="5366813"/>
          </a:xfrm>
        </p:spPr>
      </p:pic>
    </p:spTree>
    <p:extLst>
      <p:ext uri="{BB962C8B-B14F-4D97-AF65-F5344CB8AC3E}">
        <p14:creationId xmlns:p14="http://schemas.microsoft.com/office/powerpoint/2010/main" val="70790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Assumptions of the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512292"/>
            <a:ext cx="5274579" cy="2062479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Order data and Retail Sales data</a:t>
            </a:r>
          </a:p>
          <a:p>
            <a:endParaRPr lang="en-US" sz="2400" dirty="0" smtClean="0"/>
          </a:p>
          <a:p>
            <a:r>
              <a:rPr lang="en-US" sz="2400" dirty="0" smtClean="0"/>
              <a:t>Looking at 25 (26 minus 1) weeks of data (FY 2017 FW27-52)</a:t>
            </a:r>
          </a:p>
          <a:p>
            <a:endParaRPr lang="en-US" sz="2400" dirty="0" smtClean="0"/>
          </a:p>
          <a:p>
            <a:r>
              <a:rPr lang="en-US" sz="2400" dirty="0" smtClean="0"/>
              <a:t>Exclude seasonal product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3270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9672335"/>
              </p:ext>
            </p:extLst>
          </p:nvPr>
        </p:nvGraphicFramePr>
        <p:xfrm>
          <a:off x="538995" y="1498558"/>
          <a:ext cx="9131478" cy="5226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207">
                  <a:extLst>
                    <a:ext uri="{9D8B030D-6E8A-4147-A177-3AD203B41FA5}">
                      <a16:colId xmlns:a16="http://schemas.microsoft.com/office/drawing/2014/main" val="2267143154"/>
                    </a:ext>
                  </a:extLst>
                </a:gridCol>
                <a:gridCol w="7024271">
                  <a:extLst>
                    <a:ext uri="{9D8B030D-6E8A-4147-A177-3AD203B41FA5}">
                      <a16:colId xmlns:a16="http://schemas.microsoft.com/office/drawing/2014/main" val="4256204914"/>
                    </a:ext>
                  </a:extLst>
                </a:gridCol>
              </a:tblGrid>
              <a:tr h="627904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752232"/>
                  </a:ext>
                </a:extLst>
              </a:tr>
              <a:tr h="730251">
                <a:tc>
                  <a:txBody>
                    <a:bodyPr/>
                    <a:lstStyle/>
                    <a:p>
                      <a:r>
                        <a:rPr lang="en-US" i="1" dirty="0" smtClean="0"/>
                        <a:t>order_plus1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dirty="0" smtClean="0"/>
                        <a:t>cases ordered the </a:t>
                      </a:r>
                      <a:r>
                        <a:rPr lang="en-US" b="1" dirty="0" smtClean="0"/>
                        <a:t>next order </a:t>
                      </a:r>
                      <a:r>
                        <a:rPr lang="en-US" dirty="0" smtClean="0"/>
                        <a:t>of</a:t>
                      </a:r>
                      <a:r>
                        <a:rPr lang="en-US" baseline="0" dirty="0" smtClean="0"/>
                        <a:t> a UPC by Location (t+1)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10463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daysleft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</a:t>
                      </a:r>
                      <a:r>
                        <a:rPr lang="en-US" baseline="0" dirty="0" smtClean="0"/>
                        <a:t> days of shelf life on the product when it was shipped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46127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r>
                        <a:rPr lang="en-US" i="1" dirty="0" smtClean="0"/>
                        <a:t>cases_sold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/>
                        <a:t>sales</a:t>
                      </a:r>
                      <a:r>
                        <a:rPr lang="en-US" baseline="0" dirty="0" smtClean="0"/>
                        <a:t> record of the UPC for that FW by DC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40457"/>
                  </a:ext>
                </a:extLst>
              </a:tr>
              <a:tr h="423081">
                <a:tc>
                  <a:txBody>
                    <a:bodyPr/>
                    <a:lstStyle/>
                    <a:p>
                      <a:r>
                        <a:rPr lang="en-US" b="0" i="1" dirty="0" err="1" smtClean="0"/>
                        <a:t>cases</a:t>
                      </a:r>
                      <a:r>
                        <a:rPr lang="en-US" b="0" i="1" baseline="0" dirty="0" err="1" smtClean="0"/>
                        <a:t>ordered</a:t>
                      </a:r>
                      <a:endParaRPr 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weeks cases ordered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467376"/>
                  </a:ext>
                </a:extLst>
              </a:tr>
              <a:tr h="423081">
                <a:tc>
                  <a:txBody>
                    <a:bodyPr/>
                    <a:lstStyle/>
                    <a:p>
                      <a:r>
                        <a:rPr lang="en-US" i="1" dirty="0" err="1" smtClean="0">
                          <a:solidFill>
                            <a:srgbClr val="FF0000"/>
                          </a:solidFill>
                        </a:rPr>
                        <a:t>shelf_life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days of shelf life of the product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564868"/>
                  </a:ext>
                </a:extLst>
              </a:tr>
              <a:tr h="669887">
                <a:tc>
                  <a:txBody>
                    <a:bodyPr/>
                    <a:lstStyle/>
                    <a:p>
                      <a:r>
                        <a:rPr lang="en-US" i="1" dirty="0" err="1" smtClean="0">
                          <a:solidFill>
                            <a:srgbClr val="FF0000"/>
                          </a:solidFill>
                        </a:rPr>
                        <a:t>store_count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Distinct</a:t>
                      </a:r>
                      <a:r>
                        <a:rPr lang="en-US" baseline="0" dirty="0" smtClean="0"/>
                        <a:t> count of stores in a Location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595561"/>
                  </a:ext>
                </a:extLst>
              </a:tr>
              <a:tr h="890809">
                <a:tc>
                  <a:txBody>
                    <a:bodyPr/>
                    <a:lstStyle/>
                    <a:p>
                      <a:r>
                        <a:rPr lang="en-US" i="1" dirty="0" err="1" smtClean="0">
                          <a:solidFill>
                            <a:srgbClr val="FF0000"/>
                          </a:solidFill>
                        </a:rPr>
                        <a:t>true_multi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Observed</a:t>
                      </a:r>
                      <a:r>
                        <a:rPr lang="en-US" baseline="0" dirty="0" smtClean="0"/>
                        <a:t> that a distributor had multiple Locations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967930"/>
                  </a:ext>
                </a:extLst>
              </a:tr>
              <a:tr h="73025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cakes_per_case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number of cakes in each case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128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70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8580"/>
            <a:ext cx="8112103" cy="1631820"/>
          </a:xfrm>
        </p:spPr>
        <p:txBody>
          <a:bodyPr/>
          <a:lstStyle/>
          <a:p>
            <a:r>
              <a:rPr lang="en-US" dirty="0" smtClean="0"/>
              <a:t>Interpretation of Model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046977"/>
              </p:ext>
            </p:extLst>
          </p:nvPr>
        </p:nvGraphicFramePr>
        <p:xfrm>
          <a:off x="363892" y="1688840"/>
          <a:ext cx="10636900" cy="3213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9225">
                  <a:extLst>
                    <a:ext uri="{9D8B030D-6E8A-4147-A177-3AD203B41FA5}">
                      <a16:colId xmlns:a16="http://schemas.microsoft.com/office/drawing/2014/main" val="2138439729"/>
                    </a:ext>
                  </a:extLst>
                </a:gridCol>
                <a:gridCol w="2444622">
                  <a:extLst>
                    <a:ext uri="{9D8B030D-6E8A-4147-A177-3AD203B41FA5}">
                      <a16:colId xmlns:a16="http://schemas.microsoft.com/office/drawing/2014/main" val="1530766964"/>
                    </a:ext>
                  </a:extLst>
                </a:gridCol>
                <a:gridCol w="2873828">
                  <a:extLst>
                    <a:ext uri="{9D8B030D-6E8A-4147-A177-3AD203B41FA5}">
                      <a16:colId xmlns:a16="http://schemas.microsoft.com/office/drawing/2014/main" val="3387484976"/>
                    </a:ext>
                  </a:extLst>
                </a:gridCol>
                <a:gridCol w="2659225">
                  <a:extLst>
                    <a:ext uri="{9D8B030D-6E8A-4147-A177-3AD203B41FA5}">
                      <a16:colId xmlns:a16="http://schemas.microsoft.com/office/drawing/2014/main" val="1014975436"/>
                    </a:ext>
                  </a:extLst>
                </a:gridCol>
              </a:tblGrid>
              <a:tr h="1750813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Model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Dependent or Response  Variable</a:t>
                      </a:r>
                      <a:b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(y)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Independent or  Explanatory</a:t>
                      </a:r>
                      <a:b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Variable</a:t>
                      </a:r>
                      <a:b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(x)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Interpretation of m</a:t>
                      </a:r>
                      <a:endParaRPr lang="en-US" sz="1800" b="0" i="0" kern="12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Given a change in </a:t>
                      </a:r>
                      <a:r>
                        <a:rPr lang="en-US" sz="1800" b="0" i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x,</a:t>
                      </a:r>
                      <a:br>
                        <a:rPr lang="en-US" sz="1800" b="0" i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how much do we expect y to change by?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5912517"/>
                  </a:ext>
                </a:extLst>
              </a:tr>
              <a:tr h="1458918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Level-level Regression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mx + b</a:t>
                      </a:r>
                      <a:endParaRPr lang="en-US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endPara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en-US" sz="1400" i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Δy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600" i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16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Δx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b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“If you change x by one, </a:t>
                      </a:r>
                      <a:b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we’d expect y  to change by </a:t>
                      </a:r>
                      <a:r>
                        <a:rPr lang="en-US" sz="16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225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1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9201"/>
            <a:ext cx="8596668" cy="5523344"/>
          </a:xfrm>
        </p:spPr>
        <p:txBody>
          <a:bodyPr>
            <a:normAutofit fontScale="77500" lnSpcReduction="20000"/>
          </a:bodyPr>
          <a:lstStyle/>
          <a:p>
            <a:r>
              <a:rPr lang="en-US" sz="3600" i="1" dirty="0" smtClean="0"/>
              <a:t>order_plus1</a:t>
            </a:r>
            <a:r>
              <a:rPr lang="en-US" sz="3600" dirty="0" smtClean="0"/>
              <a:t> = </a:t>
            </a:r>
            <a:r>
              <a:rPr lang="en-US" sz="3600" dirty="0"/>
              <a:t>m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</a:t>
            </a:r>
            <a:r>
              <a:rPr lang="en-US" sz="3600" i="1" dirty="0" err="1" smtClean="0"/>
              <a:t>daysleft</a:t>
            </a:r>
            <a:r>
              <a:rPr lang="en-US" sz="3600" dirty="0" smtClean="0"/>
              <a:t> + m</a:t>
            </a:r>
            <a:r>
              <a:rPr lang="en-US" sz="3600" baseline="-25000" dirty="0" smtClean="0"/>
              <a:t>2 </a:t>
            </a:r>
            <a:r>
              <a:rPr lang="en-US" sz="3600" i="1" dirty="0" err="1" smtClean="0"/>
              <a:t>casesordered</a:t>
            </a:r>
            <a:r>
              <a:rPr lang="en-US" sz="3600" dirty="0" smtClean="0"/>
              <a:t> +   m</a:t>
            </a:r>
            <a:r>
              <a:rPr lang="en-US" sz="3600" baseline="-25000" dirty="0" smtClean="0"/>
              <a:t>3 </a:t>
            </a:r>
            <a:r>
              <a:rPr lang="en-US" sz="3600" i="1" dirty="0" err="1" smtClean="0"/>
              <a:t>cases_sold</a:t>
            </a:r>
            <a:r>
              <a:rPr lang="en-US" sz="3600" i="1" dirty="0" smtClean="0"/>
              <a:t> +  intercept</a:t>
            </a:r>
            <a:r>
              <a:rPr lang="en-US" sz="3600" dirty="0" smtClean="0"/>
              <a:t> </a:t>
            </a:r>
            <a:r>
              <a:rPr lang="en-US" sz="3600" dirty="0"/>
              <a:t>+ </a:t>
            </a:r>
            <a:r>
              <a:rPr lang="en-US" sz="3600" i="1" dirty="0" smtClean="0"/>
              <a:t>error</a:t>
            </a:r>
          </a:p>
          <a:p>
            <a:endParaRPr lang="en-US" sz="2600" b="1" u="sng" dirty="0" smtClean="0"/>
          </a:p>
          <a:p>
            <a:r>
              <a:rPr lang="en-US" sz="2600" b="1" u="sng" dirty="0" smtClean="0"/>
              <a:t>Interpretation</a:t>
            </a:r>
            <a:r>
              <a:rPr lang="en-US" sz="2600" dirty="0" smtClean="0"/>
              <a:t>:</a:t>
            </a:r>
          </a:p>
          <a:p>
            <a:pPr marL="457200" lvl="1" indent="0">
              <a:buNone/>
            </a:pPr>
            <a:r>
              <a:rPr lang="en-US" sz="2600" dirty="0" smtClean="0"/>
              <a:t>As the independent variable changes by 1 unit, Next weeks order changes by the coefficient (m)</a:t>
            </a:r>
            <a:endParaRPr lang="en-US" sz="2600" dirty="0"/>
          </a:p>
          <a:p>
            <a:pPr marL="457200" lvl="1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 smtClean="0"/>
              <a:t>Example: </a:t>
            </a:r>
          </a:p>
          <a:p>
            <a:pPr marL="457200" lvl="1" indent="0">
              <a:buNone/>
            </a:pPr>
            <a:r>
              <a:rPr lang="en-US" sz="2800" i="1" dirty="0" smtClean="0"/>
              <a:t>Order_plus1</a:t>
            </a:r>
            <a:r>
              <a:rPr lang="en-US" sz="2800" dirty="0" smtClean="0"/>
              <a:t> = 0.025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daysleft</a:t>
            </a:r>
            <a:r>
              <a:rPr lang="en-US" sz="2800" dirty="0" smtClean="0"/>
              <a:t>  :</a:t>
            </a:r>
          </a:p>
          <a:p>
            <a:pPr marL="457200" lvl="1" indent="0">
              <a:buNone/>
            </a:pPr>
            <a:r>
              <a:rPr lang="en-US" sz="2800" dirty="0" smtClean="0">
                <a:sym typeface="Wingdings" panose="05000000000000000000" pitchFamily="2" charset="2"/>
              </a:rPr>
              <a:t> “As remaining days left goes up by one day, Next weeks order goes </a:t>
            </a:r>
            <a:r>
              <a:rPr lang="en-US" sz="2800" b="1" dirty="0" smtClean="0">
                <a:sym typeface="Wingdings" panose="05000000000000000000" pitchFamily="2" charset="2"/>
              </a:rPr>
              <a:t>up</a:t>
            </a:r>
            <a:r>
              <a:rPr lang="en-US" sz="2800" dirty="0" smtClean="0">
                <a:sym typeface="Wingdings" panose="05000000000000000000" pitchFamily="2" charset="2"/>
              </a:rPr>
              <a:t> by </a:t>
            </a:r>
            <a:r>
              <a:rPr lang="en-US" sz="2800" dirty="0" smtClean="0"/>
              <a:t>0.025 cases</a:t>
            </a:r>
            <a:r>
              <a:rPr lang="en-US" sz="2800" dirty="0" smtClean="0">
                <a:sym typeface="Wingdings" panose="05000000000000000000" pitchFamily="2" charset="2"/>
              </a:rPr>
              <a:t>”</a:t>
            </a:r>
            <a:endParaRPr lang="en-US" sz="2800" dirty="0" smtClean="0"/>
          </a:p>
          <a:p>
            <a:pPr marL="457200" lvl="1" indent="0">
              <a:buNone/>
            </a:pPr>
            <a:r>
              <a:rPr lang="en-US" sz="2800" i="1" dirty="0"/>
              <a:t>	</a:t>
            </a:r>
            <a:r>
              <a:rPr lang="en-US" sz="2800" i="1" dirty="0" smtClean="0"/>
              <a:t>		or</a:t>
            </a:r>
          </a:p>
          <a:p>
            <a:pPr marL="457200" lvl="1" indent="0">
              <a:buNone/>
            </a:pPr>
            <a:r>
              <a:rPr lang="en-US" sz="2800" i="1" dirty="0" smtClean="0"/>
              <a:t>Order_plus1</a:t>
            </a:r>
            <a:r>
              <a:rPr lang="en-US" sz="2800" dirty="0" smtClean="0"/>
              <a:t> = -0.033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daysleft</a:t>
            </a:r>
            <a:r>
              <a:rPr lang="en-US" sz="2800" i="1" dirty="0" smtClean="0"/>
              <a:t>  :</a:t>
            </a:r>
          </a:p>
          <a:p>
            <a:pPr marL="457200" lvl="1" indent="0">
              <a:buNone/>
            </a:pPr>
            <a:r>
              <a:rPr lang="en-US" sz="2800" dirty="0" smtClean="0">
                <a:sym typeface="Wingdings" panose="05000000000000000000" pitchFamily="2" charset="2"/>
              </a:rPr>
              <a:t> “As remaining days left goes up by one day, Next weeks order goes </a:t>
            </a:r>
            <a:r>
              <a:rPr lang="en-US" sz="2800" b="1" dirty="0" smtClean="0">
                <a:sym typeface="Wingdings" panose="05000000000000000000" pitchFamily="2" charset="2"/>
              </a:rPr>
              <a:t>down</a:t>
            </a:r>
            <a:r>
              <a:rPr lang="en-US" sz="2800" dirty="0" smtClean="0">
                <a:sym typeface="Wingdings" panose="05000000000000000000" pitchFamily="2" charset="2"/>
              </a:rPr>
              <a:t> by </a:t>
            </a:r>
            <a:r>
              <a:rPr lang="en-US" sz="2800" dirty="0" smtClean="0"/>
              <a:t>0.033 cases</a:t>
            </a:r>
            <a:r>
              <a:rPr lang="en-US" sz="2800" dirty="0" smtClean="0">
                <a:sym typeface="Wingdings" panose="05000000000000000000" pitchFamily="2" charset="2"/>
              </a:rPr>
              <a:t>”</a:t>
            </a:r>
            <a:endParaRPr lang="en-US" sz="2800" dirty="0" smtClean="0"/>
          </a:p>
          <a:p>
            <a:pPr marL="457200" lvl="1" indent="0">
              <a:buNone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01851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5941</TotalTime>
  <Words>640</Words>
  <Application>Microsoft Office PowerPoint</Application>
  <PresentationFormat>Widescreen</PresentationFormat>
  <Paragraphs>224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Times New Roman</vt:lpstr>
      <vt:lpstr>Trebuchet MS</vt:lpstr>
      <vt:lpstr>Wingdings</vt:lpstr>
      <vt:lpstr>Wingdings 3</vt:lpstr>
      <vt:lpstr>Facet</vt:lpstr>
      <vt:lpstr>Shelf life vs. Order Quantity: A Discovery Analysis</vt:lpstr>
      <vt:lpstr>What are we doing?</vt:lpstr>
      <vt:lpstr>Panel Data – Fixed Effects Regression</vt:lpstr>
      <vt:lpstr>Pooled OLS</vt:lpstr>
      <vt:lpstr>Panel Data – Fixed Effects</vt:lpstr>
      <vt:lpstr>Assumptions of the Analysis</vt:lpstr>
      <vt:lpstr>Variables</vt:lpstr>
      <vt:lpstr>Interpretation of Model</vt:lpstr>
      <vt:lpstr>The Model</vt:lpstr>
      <vt:lpstr>Check for Understanding</vt:lpstr>
      <vt:lpstr>Summary : All Brands </vt:lpstr>
      <vt:lpstr>Summary : All Brands </vt:lpstr>
      <vt:lpstr>Results : All Brands </vt:lpstr>
      <vt:lpstr>Results : All Brands </vt:lpstr>
      <vt:lpstr>Summary : All Brands </vt:lpstr>
      <vt:lpstr>Results : All Brands </vt:lpstr>
      <vt:lpstr>Panel Data – Fixed Effects</vt:lpstr>
      <vt:lpstr>Summary of Pooled OLS Estimates</vt:lpstr>
      <vt:lpstr>Summary of Brand Dummy Variables</vt:lpstr>
      <vt:lpstr>Summary: 6,831 cases per day  expected lift   </vt:lpstr>
      <vt:lpstr>Discussion</vt:lpstr>
    </vt:vector>
  </TitlesOfParts>
  <Company>McKee Foods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Shelf life vs. Order Quantity: A Data Analysis</dc:title>
  <dc:creator>Will Shelley</dc:creator>
  <cp:lastModifiedBy>Will Shelley</cp:lastModifiedBy>
  <cp:revision>38</cp:revision>
  <dcterms:created xsi:type="dcterms:W3CDTF">2017-08-15T15:08:09Z</dcterms:created>
  <dcterms:modified xsi:type="dcterms:W3CDTF">2017-09-12T17:09:30Z</dcterms:modified>
</cp:coreProperties>
</file>