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0" r:id="rId6"/>
  </p:sldMasterIdLst>
  <p:notesMasterIdLst>
    <p:notesMasterId r:id="rId10"/>
  </p:notesMasterIdLst>
  <p:handoutMasterIdLst>
    <p:handoutMasterId r:id="rId11"/>
  </p:handoutMasterIdLst>
  <p:sldIdLst>
    <p:sldId id="1045" r:id="rId7"/>
    <p:sldId id="1041" r:id="rId8"/>
    <p:sldId id="1044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EBFF"/>
    <a:srgbClr val="C0C0C0"/>
    <a:srgbClr val="003F72"/>
    <a:srgbClr val="FFFF00"/>
    <a:srgbClr val="C6F4C8"/>
    <a:srgbClr val="FF33CC"/>
    <a:srgbClr val="CFDAE9"/>
    <a:srgbClr val="C4262E"/>
    <a:srgbClr val="00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8FDA9-7E76-4639-B86B-461411A93DD1}" v="58" dt="2022-12-12T12:29:01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344" autoAdjust="0"/>
  </p:normalViewPr>
  <p:slideViewPr>
    <p:cSldViewPr>
      <p:cViewPr varScale="1">
        <p:scale>
          <a:sx n="108" d="100"/>
          <a:sy n="108" d="100"/>
        </p:scale>
        <p:origin x="187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7B5E6F-EE29-F651-8469-37D6056EF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D3F3E-5878-EE51-FC47-BC4B2081F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95C8-D8E1-4CA0-82B1-B7037DD864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DA5E-15A5-70B8-B688-7D494EB66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9747B-7CE8-7EF2-BF5B-82FD30E9D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FEBE-BBBF-4722-B600-86B6C7BA1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40BF6123-5584-4859-9232-7C64D48C60BC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7" tIns="45785" rIns="91567" bIns="457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946" y="4422460"/>
            <a:ext cx="5617208" cy="4188778"/>
          </a:xfrm>
          <a:prstGeom prst="rect">
            <a:avLst/>
          </a:prstGeom>
        </p:spPr>
        <p:txBody>
          <a:bodyPr vert="horz" lIns="91567" tIns="45785" rIns="91567" bIns="457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A263C7BD-EE4B-42E2-A75C-958D06C60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6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7D25-770E-4F77-8331-8C84F6824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444"/>
            <a:ext cx="2895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1050"/>
            </a:lvl1pPr>
          </a:lstStyle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D0EBF-6194-4F60-98AF-A97F97CA770A}"/>
              </a:ext>
            </a:extLst>
          </p:cNvPr>
          <p:cNvSpPr txBox="1"/>
          <p:nvPr userDrawn="1"/>
        </p:nvSpPr>
        <p:spPr>
          <a:xfrm>
            <a:off x="1385" y="63036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Pre-Decision Deliberative Document – Internal VA Use Only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7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3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6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2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60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8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1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937831" y="64002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-76200"/>
            <a:ext cx="9144000" cy="731520"/>
          </a:xfrm>
        </p:spPr>
        <p:txBody>
          <a:bodyPr>
            <a:norm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sz="3600" dirty="0"/>
              <a:t>Click to edit Slide Maser Style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7288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-76200"/>
            <a:ext cx="9144000" cy="731520"/>
          </a:xfrm>
        </p:spPr>
        <p:txBody>
          <a:bodyPr>
            <a:norm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sz="3600" dirty="0"/>
              <a:t>Click to edit Slide Maser Style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7575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14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4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0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6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00232"/>
            <a:ext cx="384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agged/data-sc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ckernoon.com/tagged/machin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3BAE3-590C-4C55-93C6-A58CA65F8B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400232"/>
            <a:ext cx="384630" cy="365125"/>
          </a:xfrm>
        </p:spPr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12D23-2926-4219-9DDF-0EA479B1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4" y="105220"/>
            <a:ext cx="9144000" cy="7315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Infrastructure Demands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9B235-9BBE-4BDD-B7C4-E179F6DE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" y="1295400"/>
            <a:ext cx="9144000" cy="3751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F203E-4A93-4B93-8111-4416D53D4B64}"/>
              </a:ext>
            </a:extLst>
          </p:cNvPr>
          <p:cNvSpPr txBox="1"/>
          <p:nvPr/>
        </p:nvSpPr>
        <p:spPr>
          <a:xfrm>
            <a:off x="2514600" y="5062129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-serif-pro"/>
              </a:rPr>
              <a:t>Organizations must build the infrastructure to implement (and reap the benefits of) the most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basic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 algorithms and operations, much less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41C08-8430-3253-09AF-372B9775BD0F}"/>
              </a:ext>
            </a:extLst>
          </p:cNvPr>
          <p:cNvSpPr txBox="1"/>
          <p:nvPr/>
        </p:nvSpPr>
        <p:spPr>
          <a:xfrm>
            <a:off x="7467600" y="6431304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Monica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Rogatti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05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79DA89-B90B-485A-AD41-EA722203F883}"/>
              </a:ext>
            </a:extLst>
          </p:cNvPr>
          <p:cNvGrpSpPr/>
          <p:nvPr/>
        </p:nvGrpSpPr>
        <p:grpSpPr>
          <a:xfrm>
            <a:off x="560775" y="1219200"/>
            <a:ext cx="8279486" cy="4343776"/>
            <a:chOff x="483515" y="1257112"/>
            <a:chExt cx="8176969" cy="4343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D3974-8803-4E83-9FFB-D4F81760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15" y="1257112"/>
              <a:ext cx="8176969" cy="4343776"/>
            </a:xfrm>
            <a:prstGeom prst="rect">
              <a:avLst/>
            </a:prstGeom>
            <a:effectLst>
              <a:outerShdw dist="50800" dir="5400000" algn="ctr" rotWithShape="0">
                <a:schemeClr val="bg1"/>
              </a:outerShdw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F1CD7-7656-4F6D-AC14-6B94DC322529}"/>
                </a:ext>
              </a:extLst>
            </p:cNvPr>
            <p:cNvSpPr/>
            <p:nvPr/>
          </p:nvSpPr>
          <p:spPr>
            <a:xfrm>
              <a:off x="7837701" y="1828044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673656-9452-4661-AF77-44AD9CD9AFA2}"/>
                </a:ext>
              </a:extLst>
            </p:cNvPr>
            <p:cNvSpPr/>
            <p:nvPr/>
          </p:nvSpPr>
          <p:spPr>
            <a:xfrm>
              <a:off x="7809126" y="38862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A38B5-6A07-4823-82D4-16AE323E3231}"/>
              </a:ext>
            </a:extLst>
          </p:cNvPr>
          <p:cNvSpPr/>
          <p:nvPr/>
        </p:nvSpPr>
        <p:spPr>
          <a:xfrm rot="18520679">
            <a:off x="419091" y="2884952"/>
            <a:ext cx="3618365" cy="27422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5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1C6071-A18C-44D7-AF92-67321E86D3C6}"/>
              </a:ext>
            </a:extLst>
          </p:cNvPr>
          <p:cNvSpPr txBox="1"/>
          <p:nvPr/>
        </p:nvSpPr>
        <p:spPr>
          <a:xfrm rot="18515807">
            <a:off x="851266" y="2642418"/>
            <a:ext cx="231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Capability Progression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BA38346-4E88-4D55-861C-2B6A14B38E00}"/>
              </a:ext>
            </a:extLst>
          </p:cNvPr>
          <p:cNvSpPr/>
          <p:nvPr/>
        </p:nvSpPr>
        <p:spPr>
          <a:xfrm>
            <a:off x="2667000" y="4975374"/>
            <a:ext cx="2489794" cy="2512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tx2">
                <a:lumMod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chemeClr val="bg1">
                      <a:lumMod val="95000"/>
                      <a:alpha val="43000"/>
                    </a:schemeClr>
                  </a:outerShdw>
                </a:effectLst>
              </a:rPr>
              <a:t>Functional but Antiquated Capability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13349-C37A-4651-A426-88256D519686}"/>
              </a:ext>
            </a:extLst>
          </p:cNvPr>
          <p:cNvSpPr txBox="1"/>
          <p:nvPr/>
        </p:nvSpPr>
        <p:spPr>
          <a:xfrm>
            <a:off x="2463206" y="5649761"/>
            <a:ext cx="447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The Information ‘Escalator’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BA1CF03-03F4-4A58-997C-6ED8E428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326"/>
            <a:ext cx="9144000" cy="73152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Information Utilization: Where are We?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EB1A-81A1-F205-165F-7E35EE5FFE51}"/>
              </a:ext>
            </a:extLst>
          </p:cNvPr>
          <p:cNvSpPr txBox="1"/>
          <p:nvPr/>
        </p:nvSpPr>
        <p:spPr>
          <a:xfrm>
            <a:off x="3124200" y="6349682"/>
            <a:ext cx="5614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-serif-pro"/>
              </a:rPr>
              <a:t>Source: </a:t>
            </a:r>
            <a:r>
              <a:rPr lang="en-US" sz="1000" dirty="0" err="1">
                <a:latin typeface="source-serif-pro"/>
              </a:rPr>
              <a:t>Argano</a:t>
            </a:r>
            <a:r>
              <a:rPr lang="en-US" sz="1000" dirty="0">
                <a:latin typeface="source-serif-pro"/>
              </a:rPr>
              <a:t> (https://microsoft.argano.com/technologies/dynamics-extensions/argano-data-insights/)</a:t>
            </a:r>
          </a:p>
        </p:txBody>
      </p:sp>
    </p:spTree>
    <p:extLst>
      <p:ext uri="{BB962C8B-B14F-4D97-AF65-F5344CB8AC3E}">
        <p14:creationId xmlns:p14="http://schemas.microsoft.com/office/powerpoint/2010/main" val="3143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2B08B-E953-43FF-A1B6-DBFCE33B71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400232"/>
            <a:ext cx="384630" cy="365125"/>
          </a:xfrm>
        </p:spPr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C70F1-92EC-4546-ACA8-6EF468B4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Infrastructure to Capability 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0573E-3417-4C6F-9686-AEA5882C3833}"/>
              </a:ext>
            </a:extLst>
          </p:cNvPr>
          <p:cNvSpPr/>
          <p:nvPr/>
        </p:nvSpPr>
        <p:spPr>
          <a:xfrm rot="18581579">
            <a:off x="2755622" y="3676930"/>
            <a:ext cx="1655286" cy="6064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Business Intelligence Analysts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743B8-B1E9-4F46-B510-3B3DCF583A7C}"/>
              </a:ext>
            </a:extLst>
          </p:cNvPr>
          <p:cNvGrpSpPr/>
          <p:nvPr/>
        </p:nvGrpSpPr>
        <p:grpSpPr>
          <a:xfrm>
            <a:off x="242886" y="2326275"/>
            <a:ext cx="5156942" cy="2733407"/>
            <a:chOff x="554075" y="1708063"/>
            <a:chExt cx="8385631" cy="4085095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51505963-A2B0-4837-A6C3-65A5B3CC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3" r="807" b="7368"/>
            <a:stretch/>
          </p:blipFill>
          <p:spPr>
            <a:xfrm>
              <a:off x="554075" y="1708063"/>
              <a:ext cx="8385631" cy="402370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BAC46-4524-4CFC-A2E9-90A253BE35B3}"/>
                </a:ext>
              </a:extLst>
            </p:cNvPr>
            <p:cNvSpPr/>
            <p:nvPr/>
          </p:nvSpPr>
          <p:spPr>
            <a:xfrm rot="18581579">
              <a:off x="2528077" y="4275598"/>
              <a:ext cx="1855741" cy="11793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BI / Data Analysts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B9CE42-3AB1-4D8D-B898-A8E63F67C4C3}"/>
                </a:ext>
              </a:extLst>
            </p:cNvPr>
            <p:cNvSpPr/>
            <p:nvPr/>
          </p:nvSpPr>
          <p:spPr>
            <a:xfrm rot="18581579">
              <a:off x="4059706" y="2482765"/>
              <a:ext cx="1824370" cy="11541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Data Scientists / Statisticians</a:t>
              </a:r>
            </a:p>
          </p:txBody>
        </p:sp>
      </p:grpSp>
      <p:pic>
        <p:nvPicPr>
          <p:cNvPr id="533506" name="Picture 2">
            <a:extLst>
              <a:ext uri="{FF2B5EF4-FFF2-40B4-BE49-F238E27FC236}">
                <a16:creationId xmlns:a16="http://schemas.microsoft.com/office/drawing/2014/main" id="{46E50F22-1A1B-4BC7-A27E-F6C45420C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2941" r="2960" b="-2941"/>
          <a:stretch/>
        </p:blipFill>
        <p:spPr bwMode="auto">
          <a:xfrm>
            <a:off x="3891951" y="1866360"/>
            <a:ext cx="5210259" cy="47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3F94B0-145B-4706-A5D7-87A71A4975C4}"/>
              </a:ext>
            </a:extLst>
          </p:cNvPr>
          <p:cNvSpPr txBox="1"/>
          <p:nvPr/>
        </p:nvSpPr>
        <p:spPr>
          <a:xfrm rot="1325161">
            <a:off x="3310091" y="1850002"/>
            <a:ext cx="1594812" cy="35463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D332D12-FB2A-4316-8F82-E381704D9BEF}"/>
              </a:ext>
            </a:extLst>
          </p:cNvPr>
          <p:cNvSpPr/>
          <p:nvPr/>
        </p:nvSpPr>
        <p:spPr>
          <a:xfrm>
            <a:off x="3626953" y="2900771"/>
            <a:ext cx="1436439" cy="63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BB317C3-1484-4793-A747-9467958EAF05}"/>
              </a:ext>
            </a:extLst>
          </p:cNvPr>
          <p:cNvSpPr/>
          <p:nvPr/>
        </p:nvSpPr>
        <p:spPr>
          <a:xfrm>
            <a:off x="2695382" y="4195572"/>
            <a:ext cx="1523816" cy="578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DB6264-331C-4F0B-BC3A-3E36146903D3}"/>
              </a:ext>
            </a:extLst>
          </p:cNvPr>
          <p:cNvCxnSpPr>
            <a:cxnSpLocks/>
          </p:cNvCxnSpPr>
          <p:nvPr/>
        </p:nvCxnSpPr>
        <p:spPr>
          <a:xfrm>
            <a:off x="269289" y="5015837"/>
            <a:ext cx="85344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8D4835-97EA-4038-A483-4C7C2B1CF0A8}"/>
              </a:ext>
            </a:extLst>
          </p:cNvPr>
          <p:cNvSpPr txBox="1"/>
          <p:nvPr/>
        </p:nvSpPr>
        <p:spPr>
          <a:xfrm>
            <a:off x="1822913" y="5049709"/>
            <a:ext cx="183238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Threshold Level of Infrastructure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DA455-D9EA-4837-9FEE-217E907C0EB0}"/>
              </a:ext>
            </a:extLst>
          </p:cNvPr>
          <p:cNvSpPr txBox="1"/>
          <p:nvPr/>
        </p:nvSpPr>
        <p:spPr>
          <a:xfrm>
            <a:off x="955089" y="57547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Increase in organizational information capabilities can only occur when a threshold level of infrastructure is achieved and functioning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2AB3E-8631-BE67-E4D9-6CA698C6F063}"/>
              </a:ext>
            </a:extLst>
          </p:cNvPr>
          <p:cNvSpPr/>
          <p:nvPr/>
        </p:nvSpPr>
        <p:spPr>
          <a:xfrm>
            <a:off x="3043943" y="2226691"/>
            <a:ext cx="1037424" cy="318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6E63546-A128-71C4-428A-27E4EB049B9B}"/>
              </a:ext>
            </a:extLst>
          </p:cNvPr>
          <p:cNvSpPr/>
          <p:nvPr/>
        </p:nvSpPr>
        <p:spPr>
          <a:xfrm>
            <a:off x="3182116" y="2495013"/>
            <a:ext cx="497150" cy="399495"/>
          </a:xfrm>
          <a:custGeom>
            <a:avLst/>
            <a:gdLst>
              <a:gd name="connsiteX0" fmla="*/ 0 w 497150"/>
              <a:gd name="connsiteY0" fmla="*/ 195309 h 399495"/>
              <a:gd name="connsiteX1" fmla="*/ 0 w 497150"/>
              <a:gd name="connsiteY1" fmla="*/ 195309 h 399495"/>
              <a:gd name="connsiteX2" fmla="*/ 79899 w 497150"/>
              <a:gd name="connsiteY2" fmla="*/ 204186 h 399495"/>
              <a:gd name="connsiteX3" fmla="*/ 142043 w 497150"/>
              <a:gd name="connsiteY3" fmla="*/ 230819 h 399495"/>
              <a:gd name="connsiteX4" fmla="*/ 168676 w 497150"/>
              <a:gd name="connsiteY4" fmla="*/ 248575 h 399495"/>
              <a:gd name="connsiteX5" fmla="*/ 239697 w 497150"/>
              <a:gd name="connsiteY5" fmla="*/ 319596 h 399495"/>
              <a:gd name="connsiteX6" fmla="*/ 248575 w 497150"/>
              <a:gd name="connsiteY6" fmla="*/ 363984 h 399495"/>
              <a:gd name="connsiteX7" fmla="*/ 275208 w 497150"/>
              <a:gd name="connsiteY7" fmla="*/ 399495 h 399495"/>
              <a:gd name="connsiteX8" fmla="*/ 488272 w 497150"/>
              <a:gd name="connsiteY8" fmla="*/ 257452 h 399495"/>
              <a:gd name="connsiteX9" fmla="*/ 497150 w 497150"/>
              <a:gd name="connsiteY9" fmla="*/ 35511 h 399495"/>
              <a:gd name="connsiteX10" fmla="*/ 8878 w 497150"/>
              <a:gd name="connsiteY10" fmla="*/ 0 h 399495"/>
              <a:gd name="connsiteX11" fmla="*/ 0 w 497150"/>
              <a:gd name="connsiteY11" fmla="*/ 195309 h 39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7150" h="399495">
                <a:moveTo>
                  <a:pt x="0" y="195309"/>
                </a:moveTo>
                <a:lnTo>
                  <a:pt x="0" y="195309"/>
                </a:lnTo>
                <a:cubicBezTo>
                  <a:pt x="26633" y="198268"/>
                  <a:pt x="53467" y="199781"/>
                  <a:pt x="79899" y="204186"/>
                </a:cubicBezTo>
                <a:cubicBezTo>
                  <a:pt x="97473" y="207115"/>
                  <a:pt x="128729" y="223211"/>
                  <a:pt x="142043" y="230819"/>
                </a:cubicBezTo>
                <a:cubicBezTo>
                  <a:pt x="151307" y="236113"/>
                  <a:pt x="160781" y="241398"/>
                  <a:pt x="168676" y="248575"/>
                </a:cubicBezTo>
                <a:cubicBezTo>
                  <a:pt x="193449" y="271096"/>
                  <a:pt x="239697" y="319596"/>
                  <a:pt x="239697" y="319596"/>
                </a:cubicBezTo>
                <a:cubicBezTo>
                  <a:pt x="242656" y="334392"/>
                  <a:pt x="241089" y="350883"/>
                  <a:pt x="248575" y="363984"/>
                </a:cubicBezTo>
                <a:cubicBezTo>
                  <a:pt x="280132" y="419209"/>
                  <a:pt x="275208" y="352108"/>
                  <a:pt x="275208" y="399495"/>
                </a:cubicBezTo>
                <a:lnTo>
                  <a:pt x="488272" y="257452"/>
                </a:lnTo>
                <a:lnTo>
                  <a:pt x="497150" y="35511"/>
                </a:lnTo>
                <a:lnTo>
                  <a:pt x="8878" y="0"/>
                </a:lnTo>
                <a:lnTo>
                  <a:pt x="0" y="1953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EB2D4AC-84B2-CA96-A768-03502A696972}"/>
              </a:ext>
            </a:extLst>
          </p:cNvPr>
          <p:cNvSpPr/>
          <p:nvPr/>
        </p:nvSpPr>
        <p:spPr>
          <a:xfrm>
            <a:off x="3129222" y="3400001"/>
            <a:ext cx="186431" cy="186431"/>
          </a:xfrm>
          <a:custGeom>
            <a:avLst/>
            <a:gdLst>
              <a:gd name="connsiteX0" fmla="*/ 186431 w 186431"/>
              <a:gd name="connsiteY0" fmla="*/ 0 h 186431"/>
              <a:gd name="connsiteX1" fmla="*/ 0 w 186431"/>
              <a:gd name="connsiteY1" fmla="*/ 186431 h 186431"/>
              <a:gd name="connsiteX2" fmla="*/ 186431 w 186431"/>
              <a:gd name="connsiteY2" fmla="*/ 177553 h 186431"/>
              <a:gd name="connsiteX3" fmla="*/ 186431 w 186431"/>
              <a:gd name="connsiteY3" fmla="*/ 0 h 18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31" h="186431">
                <a:moveTo>
                  <a:pt x="186431" y="0"/>
                </a:moveTo>
                <a:lnTo>
                  <a:pt x="0" y="186431"/>
                </a:lnTo>
                <a:lnTo>
                  <a:pt x="186431" y="177553"/>
                </a:lnTo>
                <a:lnTo>
                  <a:pt x="18643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E2F343-810A-F792-40D6-5CE5718AEE21}"/>
              </a:ext>
            </a:extLst>
          </p:cNvPr>
          <p:cNvSpPr/>
          <p:nvPr/>
        </p:nvSpPr>
        <p:spPr>
          <a:xfrm>
            <a:off x="2744095" y="3550766"/>
            <a:ext cx="612559" cy="381739"/>
          </a:xfrm>
          <a:custGeom>
            <a:avLst/>
            <a:gdLst>
              <a:gd name="connsiteX0" fmla="*/ 435005 w 612559"/>
              <a:gd name="connsiteY0" fmla="*/ 0 h 381739"/>
              <a:gd name="connsiteX1" fmla="*/ 346229 w 612559"/>
              <a:gd name="connsiteY1" fmla="*/ 88776 h 381739"/>
              <a:gd name="connsiteX2" fmla="*/ 159798 w 612559"/>
              <a:gd name="connsiteY2" fmla="*/ 186431 h 381739"/>
              <a:gd name="connsiteX3" fmla="*/ 8877 w 612559"/>
              <a:gd name="connsiteY3" fmla="*/ 213064 h 381739"/>
              <a:gd name="connsiteX4" fmla="*/ 0 w 612559"/>
              <a:gd name="connsiteY4" fmla="*/ 337351 h 381739"/>
              <a:gd name="connsiteX5" fmla="*/ 612559 w 612559"/>
              <a:gd name="connsiteY5" fmla="*/ 381739 h 381739"/>
              <a:gd name="connsiteX6" fmla="*/ 435005 w 612559"/>
              <a:gd name="connsiteY6" fmla="*/ 0 h 38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559" h="381739">
                <a:moveTo>
                  <a:pt x="435005" y="0"/>
                </a:moveTo>
                <a:lnTo>
                  <a:pt x="346229" y="88776"/>
                </a:lnTo>
                <a:lnTo>
                  <a:pt x="159798" y="186431"/>
                </a:lnTo>
                <a:lnTo>
                  <a:pt x="8877" y="213064"/>
                </a:lnTo>
                <a:lnTo>
                  <a:pt x="0" y="337351"/>
                </a:lnTo>
                <a:lnTo>
                  <a:pt x="612559" y="381739"/>
                </a:lnTo>
                <a:lnTo>
                  <a:pt x="4350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344E6-AFD5-1135-DC7C-3C2B117DF1E7}"/>
              </a:ext>
            </a:extLst>
          </p:cNvPr>
          <p:cNvCxnSpPr>
            <a:cxnSpLocks/>
          </p:cNvCxnSpPr>
          <p:nvPr/>
        </p:nvCxnSpPr>
        <p:spPr>
          <a:xfrm>
            <a:off x="251533" y="3791298"/>
            <a:ext cx="85344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31798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c7cbfae-09b3-446b-8042-326ae5c03660">BOARD-503068496-23933</_dlc_DocId>
    <_ip_UnifiedCompliancePolicyUIAction xmlns="http://schemas.microsoft.com/sharepoint/v3" xsi:nil="true"/>
    <_dlc_DocIdUrl xmlns="6c7cbfae-09b3-446b-8042-326ae5c03660">
      <Url>https://dvagov.sharepoint.com/sites/VACOBVA/TIB/Analytics/_layouts/15/DocIdRedir.aspx?ID=BOARD-503068496-23933</Url>
      <Description>BOARD-503068496-23933</Description>
    </_dlc_DocIdUrl>
    <_ip_UnifiedCompliancePolicyProperties xmlns="http://schemas.microsoft.com/sharepoint/v3" xsi:nil="true"/>
    <TaxCatchAll xmlns="6c7cbfae-09b3-446b-8042-326ae5c03660" xsi:nil="true"/>
    <lcf76f155ced4ddcb4097134ff3c332f xmlns="ad6c7ecd-ee5d-4806-b474-34ffc4cee37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7AEA0A590AA418A4B3E8D908AABD9" ma:contentTypeVersion="20" ma:contentTypeDescription="Create a new document." ma:contentTypeScope="" ma:versionID="656c4fb7fb342c54c6711b6fe0ee41a3">
  <xsd:schema xmlns:xsd="http://www.w3.org/2001/XMLSchema" xmlns:xs="http://www.w3.org/2001/XMLSchema" xmlns:p="http://schemas.microsoft.com/office/2006/metadata/properties" xmlns:ns1="http://schemas.microsoft.com/sharepoint/v3" xmlns:ns2="ad6c7ecd-ee5d-4806-b474-34ffc4cee37f" xmlns:ns3="6c7cbfae-09b3-446b-8042-326ae5c03660" xmlns:ns4="ceaadfc7-29e5-48b0-b26a-93004bd33fe0" targetNamespace="http://schemas.microsoft.com/office/2006/metadata/properties" ma:root="true" ma:fieldsID="f8bca3892aef236787dbdc8dacd97604" ns1:_="" ns2:_="" ns3:_="" ns4:_="">
    <xsd:import namespace="http://schemas.microsoft.com/sharepoint/v3"/>
    <xsd:import namespace="ad6c7ecd-ee5d-4806-b474-34ffc4cee37f"/>
    <xsd:import namespace="6c7cbfae-09b3-446b-8042-326ae5c03660"/>
    <xsd:import namespace="ceaadfc7-29e5-48b0-b26a-93004bd33fe0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c7ecd-ee5d-4806-b474-34ffc4cee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0ac6538-d41a-4f9a-bd67-5f7ae81a6d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cbfae-09b3-446b-8042-326ae5c0366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8d8d8cb8-fa11-40f0-ae59-1b6b1bfe6e30}" ma:internalName="TaxCatchAll" ma:showField="CatchAllData" ma:web="6c7cbfae-09b3-446b-8042-326ae5c036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adfc7-29e5-48b0-b26a-93004bd33fe0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3CD2C86-5219-4F9F-AE78-325DE7FE9B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854AC-6D5D-48DD-AF8B-133B53727F58}">
  <ds:schemaRefs>
    <ds:schemaRef ds:uri="http://schemas.microsoft.com/office/2006/metadata/properties"/>
    <ds:schemaRef ds:uri="http://schemas.microsoft.com/office/infopath/2007/PartnerControls"/>
    <ds:schemaRef ds:uri="6c7cbfae-09b3-446b-8042-326ae5c03660"/>
    <ds:schemaRef ds:uri="http://schemas.microsoft.com/sharepoint/v3"/>
    <ds:schemaRef ds:uri="ad6c7ecd-ee5d-4806-b474-34ffc4cee37f"/>
  </ds:schemaRefs>
</ds:datastoreItem>
</file>

<file path=customXml/itemProps3.xml><?xml version="1.0" encoding="utf-8"?>
<ds:datastoreItem xmlns:ds="http://schemas.openxmlformats.org/officeDocument/2006/customXml" ds:itemID="{893AABD1-A71E-433F-9786-94E05F0C4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d6c7ecd-ee5d-4806-b474-34ffc4cee37f"/>
    <ds:schemaRef ds:uri="6c7cbfae-09b3-446b-8042-326ae5c03660"/>
    <ds:schemaRef ds:uri="ceaadfc7-29e5-48b0-b26a-93004bd33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8318F2C-76C6-4818-B6AD-889931FD2D7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43275</TotalTime>
  <Words>111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source-serif-pro</vt:lpstr>
      <vt:lpstr>10_Office Theme</vt:lpstr>
      <vt:lpstr>Custom Design</vt:lpstr>
      <vt:lpstr>Data Infrastructure Demands</vt:lpstr>
      <vt:lpstr>Information Utilization: Where are We?</vt:lpstr>
      <vt:lpstr>Infrastructure to Capability Relationship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Drumbeat</dc:title>
  <dc:creator>Department of Veterans Affairs</dc:creator>
  <cp:lastModifiedBy>Will Shin</cp:lastModifiedBy>
  <cp:revision>649</cp:revision>
  <cp:lastPrinted>2018-12-11T13:20:14Z</cp:lastPrinted>
  <dcterms:created xsi:type="dcterms:W3CDTF">2017-12-21T16:13:31Z</dcterms:created>
  <dcterms:modified xsi:type="dcterms:W3CDTF">2024-03-11T02:14:13Z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0x0101003AA7AEA0A590AA418A4B3E8D908AABD9</vt:lpwstr>
  </property>
  <property fmtid="{D5CDD505-2E9C-101B-9397-08002B2CF9AE}" pid="3" name="_dlc_DocIdItemGuid">
    <vt:lpwstr>3c6dbfb5-8581-4085-a708-7afb9b8a79d6</vt:lpwstr>
  </property>
  <property fmtid="{D5CDD505-2E9C-101B-9397-08002B2CF9AE}" pid="4" name="MSIP_Label_40f5b659-45e0-406d-ada9-08e0b284cfc4_Enabled">
    <vt:lpwstr>true</vt:lpwstr>
  </property>
  <property fmtid="{D5CDD505-2E9C-101B-9397-08002B2CF9AE}" pid="5" name="MSIP_Label_40f5b659-45e0-406d-ada9-08e0b284cfc4_SetDate">
    <vt:lpwstr>2022-09-28T18:56:10Z</vt:lpwstr>
  </property>
  <property fmtid="{D5CDD505-2E9C-101B-9397-08002B2CF9AE}" pid="6" name="MSIP_Label_40f5b659-45e0-406d-ada9-08e0b284cfc4_Method">
    <vt:lpwstr>Standard</vt:lpwstr>
  </property>
  <property fmtid="{D5CDD505-2E9C-101B-9397-08002B2CF9AE}" pid="7" name="MSIP_Label_40f5b659-45e0-406d-ada9-08e0b284cfc4_Name">
    <vt:lpwstr>General (Non-CUI)</vt:lpwstr>
  </property>
  <property fmtid="{D5CDD505-2E9C-101B-9397-08002B2CF9AE}" pid="8" name="MSIP_Label_40f5b659-45e0-406d-ada9-08e0b284cfc4_SiteId">
    <vt:lpwstr>e95f1b23-abaf-45ee-821d-b7ab251ab3bf</vt:lpwstr>
  </property>
  <property fmtid="{D5CDD505-2E9C-101B-9397-08002B2CF9AE}" pid="9" name="MSIP_Label_40f5b659-45e0-406d-ada9-08e0b284cfc4_ActionId">
    <vt:lpwstr>98215c7f-c7cc-4743-bd88-65e2d66afc11</vt:lpwstr>
  </property>
  <property fmtid="{D5CDD505-2E9C-101B-9397-08002B2CF9AE}" pid="10" name="MSIP_Label_40f5b659-45e0-406d-ada9-08e0b284cfc4_ContentBits">
    <vt:lpwstr>0</vt:lpwstr>
  </property>
  <property fmtid="{D5CDD505-2E9C-101B-9397-08002B2CF9AE}" pid="11" name="MediaServiceImageTags">
    <vt:lpwstr/>
  </property>
</Properties>
</file>