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21:52:57.0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1,'6'16,"-1"1,0 0,-1 0,-1 1,0-1,0 29,4 28,57 240,-17-91,3 156,-28-178,-11-66,-9 177,-4-156,0-113,-11 64,-1 4,7-38,-4 0,-28 103,31-134,3 1,1 0,2 0,6 70,-1-12,-3-26,20 144,-14-169,-2 94,0-9,12-32,-10-69,5 58,-11-60,1-3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21:53:04.63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1,'-1'0,"-1"0,1 1,0-1,0 0,0 1,0 0,-1-1,1 1,0 0,0-1,0 1,0 0,1 0,-1 0,0 0,0 0,0 0,1 0,-1 0,0 0,1 0,-1 1,1-1,0 0,-1 0,1 1,0-1,0 1,-7 43,7-38,-7 83,11 174,12-161,-9-65,4 63,-8-56,12 66,-9-74,7 82,2 17,-9-95,-2 0,-3 56,3 20,0-90,3-5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21:53:11.6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134 0,'0'633,"-3"-573,-13 77,1-19,-15 105,15-123,-6 172,22 668,-18-740,0-18,16 230,3-187,0-186,13 72,-8-68,3 55,-8-48,15 87,-3-42,-10-56,18 73,-10-66,-2 0,-2 0,-2 1,-2 0,-3 48,0-69,2 0,9 44,-7-41,5 52,-10 16,0-68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21:53:16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0,'0'6,"0"7,0 7,0 6,0 4,0 2,0 2,0 1,0-1,0 0,0 0,0 0,0-1,0 6,0 1,0 0,0 5,0-6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21:53:17.6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0,'0'11,"6"21,2 10,4 4,2 0,-3-3,-3-3,-3-2,-2-3,-1-1,-2-1,0 0,5-6,2-2,0 0,-2 2,-1-4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21:53:18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AC01-1850-4587-B29E-F2D7F11D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549B-E201-47C6-8169-F451AE960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72A6-DAE6-481B-95EA-0E376952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6593-FE03-46D4-9DCB-B8455437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6490F-8C2E-4442-8957-B7B7A717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3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54E3-D0DB-4962-9853-36558AD0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5F298-F562-44B3-9D36-A69AF6DBF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9113B-AACA-4583-B1DC-82611ED34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50FF4-93C5-492C-BC5C-780ED751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3DC28-08A4-4442-8BD7-6CE4D653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08170-0E93-44BC-BDC2-DBC9B6B2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0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3FA3-2DC1-495C-94FB-D49649D1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E9617-27EA-4961-AA71-72DE5FE44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3742-97BA-4E65-B0F0-18B23862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32E2-944B-463C-A58B-8702E44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B867-DEAA-4993-8FEC-918546E9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36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06E57-BE31-435C-B230-93AEF096F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DE21E-875D-494C-8252-0EEC47E5F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F48F-6898-4516-A905-8F97547C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435-F0EF-48C6-A950-D91AC7F8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288B-B90C-4D27-BE55-5AD41CB6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7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158A-59D1-4BA1-941B-985265AF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A69-C43C-4D3E-8E95-BEEFB7FC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1EDD-E037-4250-9DAD-8B5AF28E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BCB5-722F-454C-82B5-1F9CF2F6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48F4-D825-4873-8B04-1F5E0B1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8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9BA-0EF6-4C1C-808B-057A64FD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25497-4397-422D-94F6-BA093CFF6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1EF7C-A2BD-44FC-97BE-58359B11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3C28-BBDF-4566-BEBF-209A8B21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7495-CAF4-4FA6-ACB3-4DBB424A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5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2661-6790-4E90-BD94-6AC4E5D7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BEB8-18C5-4144-9FF1-EE3D9DE3A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C3C2-590F-4371-BDD6-38B0B1798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0B8F6-71D2-4FCF-BFC2-12A5270B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49DF9-91B2-447D-A32C-EADA188A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F7AA8-DDCD-486A-AEDC-68B3E55B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9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F2D4-9BC0-4217-8D41-97D70F5C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98A0-0913-4B48-82F0-53F95422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219F4-7F66-47D4-B8A4-129ECD0E0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D3C01-B177-40C3-9DE6-F4E76FB14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2BAA8-3703-4CD6-AEB6-D39755D4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24AC3-AD9D-4EDE-987F-51552B35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0BA61-361E-404C-876D-33A76CBF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155E4-82EB-4C26-A8B5-243F97A2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8291-6863-451A-ACE7-D96EFE8D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DAC6B-A32A-4AB3-ACCC-731FD12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4957-18F6-4EC2-804C-839F737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924E-26CD-46D1-9056-43EA01C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79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8291-6863-451A-ACE7-D96EFE8D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DAC6B-A32A-4AB3-ACCC-731FD12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4957-18F6-4EC2-804C-839F737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924E-26CD-46D1-9056-43EA01C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ABB4E-D803-431B-A31C-3EE6CA99261A}"/>
              </a:ext>
            </a:extLst>
          </p:cNvPr>
          <p:cNvSpPr txBox="1"/>
          <p:nvPr userDrawn="1"/>
        </p:nvSpPr>
        <p:spPr>
          <a:xfrm>
            <a:off x="3675888" y="109728"/>
            <a:ext cx="405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INTERNAL - CONFIDENTIAL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EBB22C-6DCE-43E1-B79B-A683FBFBB622}"/>
              </a:ext>
            </a:extLst>
          </p:cNvPr>
          <p:cNvCxnSpPr>
            <a:cxnSpLocks/>
          </p:cNvCxnSpPr>
          <p:nvPr userDrawn="1"/>
        </p:nvCxnSpPr>
        <p:spPr>
          <a:xfrm>
            <a:off x="3736848" y="109728"/>
            <a:ext cx="2572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6ED58-4DF1-441B-AE11-103599D34452}"/>
              </a:ext>
            </a:extLst>
          </p:cNvPr>
          <p:cNvCxnSpPr>
            <a:cxnSpLocks/>
          </p:cNvCxnSpPr>
          <p:nvPr userDrawn="1"/>
        </p:nvCxnSpPr>
        <p:spPr>
          <a:xfrm>
            <a:off x="3736848" y="497348"/>
            <a:ext cx="2572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1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E0B9F-7256-445D-886A-FBDEF4CC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BD787-28CE-4AFC-BC9F-96DBE9E8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6583F-73BF-4D0E-96F5-8871B9C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99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20A-BDB7-49CD-922F-A1AD9B78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5F50-FF54-4776-BA4D-111C6A63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F730A-75B5-4C24-84C9-1B72A2BE0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6A56A-469C-4B1E-B806-DAC9016C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EFDBC-E73E-46BF-82BF-60768C25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E0E85-C56A-4CAE-8A7B-CB8B306B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D1C54-FAE1-4FE5-B841-8FDEA98F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7EFE2-25F1-4CD1-9B4A-7799B5863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7776-4EB0-4EFB-A7A7-526B4D9CB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B9DA-6564-4574-AEBC-6B565F785206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F2ED7-1401-41ED-946F-ACBCB27B3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323A-C63C-4781-8CF1-7E7A40D50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4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A734-1F7C-4ADC-B983-21AFBD9A7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Anomaly Detection in Grids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POC</a:t>
            </a:r>
            <a:r>
              <a:rPr lang="en-GB" dirty="0"/>
              <a:t> Complete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A4F65-BEE6-4405-B53B-E72FD196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2572"/>
            <a:ext cx="9144000" cy="735227"/>
          </a:xfrm>
        </p:spPr>
        <p:txBody>
          <a:bodyPr/>
          <a:lstStyle/>
          <a:p>
            <a:r>
              <a:rPr lang="en-GB" dirty="0"/>
              <a:t>20-Feb-2021</a:t>
            </a:r>
          </a:p>
        </p:txBody>
      </p:sp>
    </p:spTree>
    <p:extLst>
      <p:ext uri="{BB962C8B-B14F-4D97-AF65-F5344CB8AC3E}">
        <p14:creationId xmlns:p14="http://schemas.microsoft.com/office/powerpoint/2010/main" val="14851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Go Wrong with Tabular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DDA6-097C-408F-8E7A-D55757E15A69}"/>
              </a:ext>
            </a:extLst>
          </p:cNvPr>
          <p:cNvSpPr txBox="1"/>
          <p:nvPr/>
        </p:nvSpPr>
        <p:spPr>
          <a:xfrm>
            <a:off x="983151" y="1690688"/>
            <a:ext cx="1004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internally inconsistent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Looking at the data, a human can tell you some subset of cells look wrong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C893A2-32C5-492F-B2F9-48E24E5F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41572"/>
              </p:ext>
            </p:extLst>
          </p:nvPr>
        </p:nvGraphicFramePr>
        <p:xfrm>
          <a:off x="3766365" y="2803472"/>
          <a:ext cx="4042611" cy="3093838"/>
        </p:xfrm>
        <a:graphic>
          <a:graphicData uri="http://schemas.openxmlformats.org/drawingml/2006/table">
            <a:tbl>
              <a:tblPr/>
              <a:tblGrid>
                <a:gridCol w="1287219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1407855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03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Spot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DDA6-097C-408F-8E7A-D55757E15A69}"/>
              </a:ext>
            </a:extLst>
          </p:cNvPr>
          <p:cNvSpPr txBox="1"/>
          <p:nvPr/>
        </p:nvSpPr>
        <p:spPr>
          <a:xfrm>
            <a:off x="983151" y="1690688"/>
            <a:ext cx="1004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 Every Cell, Compare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C893A2-32C5-492F-B2F9-48E24E5F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06649"/>
              </p:ext>
            </p:extLst>
          </p:nvPr>
        </p:nvGraphicFramePr>
        <p:xfrm>
          <a:off x="706173" y="2699152"/>
          <a:ext cx="3487875" cy="3093838"/>
        </p:xfrm>
        <a:graphic>
          <a:graphicData uri="http://schemas.openxmlformats.org/drawingml/2006/table">
            <a:tbl>
              <a:tblPr/>
              <a:tblGrid>
                <a:gridCol w="1110584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1214666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1162625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6DA7E-DEC5-432B-A6B8-EFBB7DE50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18257"/>
              </p:ext>
            </p:extLst>
          </p:nvPr>
        </p:nvGraphicFramePr>
        <p:xfrm>
          <a:off x="4595903" y="2736876"/>
          <a:ext cx="3597120" cy="3093838"/>
        </p:xfrm>
        <a:graphic>
          <a:graphicData uri="http://schemas.openxmlformats.org/drawingml/2006/table">
            <a:tbl>
              <a:tblPr/>
              <a:tblGrid>
                <a:gridCol w="1145369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1252711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1199040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E9982D-9572-4FE1-AE14-627A0DD146D7}"/>
              </a:ext>
            </a:extLst>
          </p:cNvPr>
          <p:cNvSpPr txBox="1"/>
          <p:nvPr/>
        </p:nvSpPr>
        <p:spPr>
          <a:xfrm>
            <a:off x="2020342" y="2292096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Observed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2FCB6-CAE3-4025-927B-070DC0EC654B}"/>
              </a:ext>
            </a:extLst>
          </p:cNvPr>
          <p:cNvSpPr txBox="1"/>
          <p:nvPr/>
        </p:nvSpPr>
        <p:spPr>
          <a:xfrm>
            <a:off x="6096000" y="2233282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Predicted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F58A85-01A0-4D59-AE96-EC5695A17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11132"/>
              </p:ext>
            </p:extLst>
          </p:nvPr>
        </p:nvGraphicFramePr>
        <p:xfrm>
          <a:off x="8704125" y="2697776"/>
          <a:ext cx="3487875" cy="3093838"/>
        </p:xfrm>
        <a:graphic>
          <a:graphicData uri="http://schemas.openxmlformats.org/drawingml/2006/table">
            <a:tbl>
              <a:tblPr/>
              <a:tblGrid>
                <a:gridCol w="1110584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1214666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1162625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065FD5-530E-4DFE-BB9D-71672285A50E}"/>
              </a:ext>
            </a:extLst>
          </p:cNvPr>
          <p:cNvSpPr txBox="1"/>
          <p:nvPr/>
        </p:nvSpPr>
        <p:spPr>
          <a:xfrm>
            <a:off x="9799801" y="2233282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170059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Do This?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6DA7E-DEC5-432B-A6B8-EFBB7DE50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53650"/>
              </p:ext>
            </p:extLst>
          </p:nvPr>
        </p:nvGraphicFramePr>
        <p:xfrm>
          <a:off x="560351" y="3705860"/>
          <a:ext cx="3597120" cy="2787015"/>
        </p:xfrm>
        <a:graphic>
          <a:graphicData uri="http://schemas.openxmlformats.org/drawingml/2006/table">
            <a:tbl>
              <a:tblPr/>
              <a:tblGrid>
                <a:gridCol w="859027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2C39C0-6C77-4B76-AC98-DFEA0E61FF79}"/>
              </a:ext>
            </a:extLst>
          </p:cNvPr>
          <p:cNvSpPr txBox="1"/>
          <p:nvPr/>
        </p:nvSpPr>
        <p:spPr>
          <a:xfrm>
            <a:off x="621792" y="1478598"/>
            <a:ext cx="980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column ‘c’, we train a classifier / regressor model on the entire dataset such that the other columns are the inputs ‘x’ and the output ‘y’ is the column ‘c’.</a:t>
            </a:r>
          </a:p>
          <a:p>
            <a:endParaRPr lang="en-GB" dirty="0"/>
          </a:p>
          <a:p>
            <a:r>
              <a:rPr lang="en-GB" dirty="0"/>
              <a:t>We then predict column ‘c’ for each row.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B5033-14DE-4B7E-8A6C-68AEAE5D762D}"/>
              </a:ext>
            </a:extLst>
          </p:cNvPr>
          <p:cNvSpPr txBox="1"/>
          <p:nvPr/>
        </p:nvSpPr>
        <p:spPr>
          <a:xfrm>
            <a:off x="1926336" y="2852322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FA157-CF29-4182-B5AB-B300186577AF}"/>
              </a:ext>
            </a:extLst>
          </p:cNvPr>
          <p:cNvSpPr txBox="1"/>
          <p:nvPr/>
        </p:nvSpPr>
        <p:spPr>
          <a:xfrm>
            <a:off x="756385" y="3336528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Input Columns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4B807-0063-4775-AE26-1139C7AEEA75}"/>
              </a:ext>
            </a:extLst>
          </p:cNvPr>
          <p:cNvSpPr txBox="1"/>
          <p:nvPr/>
        </p:nvSpPr>
        <p:spPr>
          <a:xfrm>
            <a:off x="2880360" y="3336528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 Column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EEC66-409C-444E-A945-0ECFCF7E810F}"/>
              </a:ext>
            </a:extLst>
          </p:cNvPr>
          <p:cNvSpPr txBox="1"/>
          <p:nvPr/>
        </p:nvSpPr>
        <p:spPr>
          <a:xfrm>
            <a:off x="6595874" y="2852322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 2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A08A3C-2308-4CE9-967C-D8C16190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52129"/>
              </p:ext>
            </p:extLst>
          </p:nvPr>
        </p:nvGraphicFramePr>
        <p:xfrm>
          <a:off x="5714522" y="3636347"/>
          <a:ext cx="3597120" cy="2787015"/>
        </p:xfrm>
        <a:graphic>
          <a:graphicData uri="http://schemas.openxmlformats.org/drawingml/2006/table">
            <a:tbl>
              <a:tblPr/>
              <a:tblGrid>
                <a:gridCol w="859027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80B9C24-CAB6-403A-A522-CF7D0CD0D020}"/>
              </a:ext>
            </a:extLst>
          </p:cNvPr>
          <p:cNvSpPr txBox="1"/>
          <p:nvPr/>
        </p:nvSpPr>
        <p:spPr>
          <a:xfrm>
            <a:off x="5910556" y="3267015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Input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73872-DA8E-4670-B20F-76032EDF2FB5}"/>
              </a:ext>
            </a:extLst>
          </p:cNvPr>
          <p:cNvSpPr txBox="1"/>
          <p:nvPr/>
        </p:nvSpPr>
        <p:spPr>
          <a:xfrm>
            <a:off x="8034531" y="3267015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 Column</a:t>
            </a:r>
          </a:p>
        </p:txBody>
      </p:sp>
    </p:spTree>
    <p:extLst>
      <p:ext uri="{BB962C8B-B14F-4D97-AF65-F5344CB8AC3E}">
        <p14:creationId xmlns:p14="http://schemas.microsoft.com/office/powerpoint/2010/main" val="213542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Do This?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6DA7E-DEC5-432B-A6B8-EFBB7DE50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15980"/>
              </p:ext>
            </p:extLst>
          </p:nvPr>
        </p:nvGraphicFramePr>
        <p:xfrm>
          <a:off x="560351" y="3705860"/>
          <a:ext cx="3597120" cy="2787015"/>
        </p:xfrm>
        <a:graphic>
          <a:graphicData uri="http://schemas.openxmlformats.org/drawingml/2006/table">
            <a:tbl>
              <a:tblPr/>
              <a:tblGrid>
                <a:gridCol w="859027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2C39C0-6C77-4B76-AC98-DFEA0E61FF79}"/>
              </a:ext>
            </a:extLst>
          </p:cNvPr>
          <p:cNvSpPr txBox="1"/>
          <p:nvPr/>
        </p:nvSpPr>
        <p:spPr>
          <a:xfrm>
            <a:off x="621792" y="1478598"/>
            <a:ext cx="9808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also need to know how certain our predictions are.  There’s no point saying ‘A’ should be ‘B’ if ‘B’ is a random guess.  Here, we should say just ‘A’ looks wrong.</a:t>
            </a:r>
          </a:p>
          <a:p>
            <a:endParaRPr lang="en-GB" dirty="0"/>
          </a:p>
          <a:p>
            <a:r>
              <a:rPr lang="en-GB" dirty="0"/>
              <a:t>We run our models N times (e.g. N=10) with a different subset of the rows to establish a variance for each prediction.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B5033-14DE-4B7E-8A6C-68AEAE5D762D}"/>
              </a:ext>
            </a:extLst>
          </p:cNvPr>
          <p:cNvSpPr txBox="1"/>
          <p:nvPr/>
        </p:nvSpPr>
        <p:spPr>
          <a:xfrm>
            <a:off x="1951685" y="3036988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Full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FA157-CF29-4182-B5AB-B300186577AF}"/>
              </a:ext>
            </a:extLst>
          </p:cNvPr>
          <p:cNvSpPr txBox="1"/>
          <p:nvPr/>
        </p:nvSpPr>
        <p:spPr>
          <a:xfrm>
            <a:off x="756385" y="3336528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Input Columns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4B807-0063-4775-AE26-1139C7AEEA75}"/>
              </a:ext>
            </a:extLst>
          </p:cNvPr>
          <p:cNvSpPr txBox="1"/>
          <p:nvPr/>
        </p:nvSpPr>
        <p:spPr>
          <a:xfrm>
            <a:off x="2880360" y="3336528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 Column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EEC66-409C-444E-A945-0ECFCF7E810F}"/>
              </a:ext>
            </a:extLst>
          </p:cNvPr>
          <p:cNvSpPr txBox="1"/>
          <p:nvPr/>
        </p:nvSpPr>
        <p:spPr>
          <a:xfrm>
            <a:off x="5928844" y="3146227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 1 Run 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4322281-CA7D-4B18-B86B-0F0C8EB1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0505"/>
              </p:ext>
            </p:extLst>
          </p:nvPr>
        </p:nvGraphicFramePr>
        <p:xfrm>
          <a:off x="5193311" y="3705860"/>
          <a:ext cx="3597121" cy="2787015"/>
        </p:xfrm>
        <a:graphic>
          <a:graphicData uri="http://schemas.openxmlformats.org/drawingml/2006/table">
            <a:tbl>
              <a:tblPr/>
              <a:tblGrid>
                <a:gridCol w="859028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372096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24CB540-AC5E-4374-AF14-6A87F8704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06583"/>
              </p:ext>
            </p:extLst>
          </p:nvPr>
        </p:nvGraphicFramePr>
        <p:xfrm>
          <a:off x="8790432" y="3705860"/>
          <a:ext cx="3597121" cy="2787015"/>
        </p:xfrm>
        <a:graphic>
          <a:graphicData uri="http://schemas.openxmlformats.org/drawingml/2006/table">
            <a:tbl>
              <a:tblPr/>
              <a:tblGrid>
                <a:gridCol w="859028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372096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780F80C-3193-4427-A98A-5CF8A6B76939}"/>
              </a:ext>
            </a:extLst>
          </p:cNvPr>
          <p:cNvSpPr txBox="1"/>
          <p:nvPr/>
        </p:nvSpPr>
        <p:spPr>
          <a:xfrm>
            <a:off x="9671544" y="3146227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 1 Run 2</a:t>
            </a:r>
          </a:p>
        </p:txBody>
      </p:sp>
    </p:spTree>
    <p:extLst>
      <p:ext uri="{BB962C8B-B14F-4D97-AF65-F5344CB8AC3E}">
        <p14:creationId xmlns:p14="http://schemas.microsoft.com/office/powerpoint/2010/main" val="367519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07FF-21E2-4343-9608-EED84A7A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Non-Numeric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6A3B1-ED27-4746-98C2-3976E02E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13" y="1388441"/>
            <a:ext cx="3940632" cy="4983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A0D91A-FC91-4158-8AF6-1B6248C43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897" y="1383775"/>
            <a:ext cx="6794604" cy="194131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691E179-F3A5-417F-B53D-A192E08EF493}"/>
              </a:ext>
            </a:extLst>
          </p:cNvPr>
          <p:cNvSpPr/>
          <p:nvPr/>
        </p:nvSpPr>
        <p:spPr>
          <a:xfrm>
            <a:off x="2291938" y="2755075"/>
            <a:ext cx="676893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B0CEEE-62CA-456D-BA4D-CEA332067ADF}"/>
              </a:ext>
            </a:extLst>
          </p:cNvPr>
          <p:cNvSpPr/>
          <p:nvPr/>
        </p:nvSpPr>
        <p:spPr>
          <a:xfrm>
            <a:off x="2291930" y="4506371"/>
            <a:ext cx="676893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EB30A0-4FEC-490F-9EB8-365A0259CA5A}"/>
              </a:ext>
            </a:extLst>
          </p:cNvPr>
          <p:cNvSpPr/>
          <p:nvPr/>
        </p:nvSpPr>
        <p:spPr>
          <a:xfrm>
            <a:off x="2291936" y="3167743"/>
            <a:ext cx="676893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38C6DE-F4D9-4CA2-BFFE-AF5D447D74EE}"/>
              </a:ext>
            </a:extLst>
          </p:cNvPr>
          <p:cNvSpPr/>
          <p:nvPr/>
        </p:nvSpPr>
        <p:spPr>
          <a:xfrm>
            <a:off x="2291934" y="4036800"/>
            <a:ext cx="676893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7C602F-8032-42FC-8CAC-2C1B0D44DCE3}"/>
              </a:ext>
            </a:extLst>
          </p:cNvPr>
          <p:cNvSpPr/>
          <p:nvPr/>
        </p:nvSpPr>
        <p:spPr>
          <a:xfrm>
            <a:off x="2280045" y="2967901"/>
            <a:ext cx="676893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D8286D-B842-41AD-BBCF-7EAACEC4BE3C}"/>
              </a:ext>
            </a:extLst>
          </p:cNvPr>
          <p:cNvSpPr/>
          <p:nvPr/>
        </p:nvSpPr>
        <p:spPr>
          <a:xfrm>
            <a:off x="2291929" y="4711151"/>
            <a:ext cx="676893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8935F2-0E7A-4C85-B3EC-17826540F480}"/>
              </a:ext>
            </a:extLst>
          </p:cNvPr>
          <p:cNvSpPr/>
          <p:nvPr/>
        </p:nvSpPr>
        <p:spPr>
          <a:xfrm>
            <a:off x="2278066" y="4917149"/>
            <a:ext cx="676893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17246F-EE39-47C4-B946-0104A9EF3C04}"/>
              </a:ext>
            </a:extLst>
          </p:cNvPr>
          <p:cNvSpPr/>
          <p:nvPr/>
        </p:nvSpPr>
        <p:spPr>
          <a:xfrm>
            <a:off x="3453741" y="6018810"/>
            <a:ext cx="676893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F2F6-AFBD-4071-9888-B7310FA9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4B8DB-A38F-443F-B062-96ED312C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21" y="1417312"/>
            <a:ext cx="3589759" cy="4662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72017A-97CB-47B3-BCDA-56C3012D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706" y="1690688"/>
            <a:ext cx="6481119" cy="10168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CA1F88D-803B-439A-9B3F-0D9F51945A38}"/>
              </a:ext>
            </a:extLst>
          </p:cNvPr>
          <p:cNvSpPr/>
          <p:nvPr/>
        </p:nvSpPr>
        <p:spPr>
          <a:xfrm>
            <a:off x="1721922" y="3167743"/>
            <a:ext cx="676893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53218B-B451-4EAA-8537-D2CCFC8E9BEC}"/>
              </a:ext>
            </a:extLst>
          </p:cNvPr>
          <p:cNvSpPr/>
          <p:nvPr/>
        </p:nvSpPr>
        <p:spPr>
          <a:xfrm>
            <a:off x="1721921" y="3369621"/>
            <a:ext cx="676893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6B47A6-D720-4739-BFA4-173213963811}"/>
              </a:ext>
            </a:extLst>
          </p:cNvPr>
          <p:cNvSpPr/>
          <p:nvPr/>
        </p:nvSpPr>
        <p:spPr>
          <a:xfrm>
            <a:off x="1707294" y="3571499"/>
            <a:ext cx="676893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D7E4-5FB8-4EE7-9B8C-703530C194AE}"/>
              </a:ext>
            </a:extLst>
          </p:cNvPr>
          <p:cNvSpPr/>
          <p:nvPr/>
        </p:nvSpPr>
        <p:spPr>
          <a:xfrm>
            <a:off x="1721921" y="4893855"/>
            <a:ext cx="676893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D7F929-B1E6-4E87-A2A3-A57B6B124320}"/>
              </a:ext>
            </a:extLst>
          </p:cNvPr>
          <p:cNvSpPr/>
          <p:nvPr/>
        </p:nvSpPr>
        <p:spPr>
          <a:xfrm>
            <a:off x="1707293" y="5759529"/>
            <a:ext cx="676893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5F9FCC1-673E-4238-9EDE-0FFBA92BE3DD}"/>
                  </a:ext>
                </a:extLst>
              </p14:cNvPr>
              <p14:cNvContentPartPr/>
              <p14:nvPr/>
            </p14:nvContentPartPr>
            <p14:xfrm>
              <a:off x="2445924" y="1650296"/>
              <a:ext cx="84240" cy="137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F9FCC1-673E-4238-9EDE-0FFBA92BE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2284" y="1542656"/>
                <a:ext cx="191880" cy="15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070F36-4D7A-49D7-AAFF-505E5B5ABC7C}"/>
                  </a:ext>
                </a:extLst>
              </p14:cNvPr>
              <p14:cNvContentPartPr/>
              <p14:nvPr/>
            </p14:nvContentPartPr>
            <p14:xfrm>
              <a:off x="2456724" y="3194336"/>
              <a:ext cx="42120" cy="528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070F36-4D7A-49D7-AAFF-505E5B5ABC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2724" y="3086696"/>
                <a:ext cx="14976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DCA17B-3DD1-4FCE-8523-1D02E2AA5B55}"/>
                  </a:ext>
                </a:extLst>
              </p14:cNvPr>
              <p14:cNvContentPartPr/>
              <p14:nvPr/>
            </p14:nvContentPartPr>
            <p14:xfrm>
              <a:off x="2421804" y="3883016"/>
              <a:ext cx="60480" cy="1768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DCA17B-3DD1-4FCE-8523-1D02E2AA5B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7804" y="3775016"/>
                <a:ext cx="168120" cy="19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5C3580-1D44-4904-8E5E-A01D31A067B2}"/>
                  </a:ext>
                </a:extLst>
              </p14:cNvPr>
              <p14:cNvContentPartPr/>
              <p14:nvPr/>
            </p14:nvContentPartPr>
            <p14:xfrm>
              <a:off x="2469684" y="5747456"/>
              <a:ext cx="360" cy="204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5C3580-1D44-4904-8E5E-A01D31A067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6044" y="5639456"/>
                <a:ext cx="1080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C4A5FDA-C1FB-4968-8491-84408F31BB71}"/>
                  </a:ext>
                </a:extLst>
              </p14:cNvPr>
              <p14:cNvContentPartPr/>
              <p14:nvPr/>
            </p14:nvContentPartPr>
            <p14:xfrm>
              <a:off x="2457804" y="5794976"/>
              <a:ext cx="35280" cy="201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C4A5FDA-C1FB-4968-8491-84408F31BB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3804" y="5686976"/>
                <a:ext cx="1429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4626A99-A43F-43AA-B61D-E4368022EE18}"/>
                  </a:ext>
                </a:extLst>
              </p14:cNvPr>
              <p14:cNvContentPartPr/>
              <p14:nvPr/>
            </p14:nvContentPartPr>
            <p14:xfrm>
              <a:off x="4346004" y="8549696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4626A99-A43F-43AA-B61D-E4368022EE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92004" y="8442056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028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479</Words>
  <Application>Microsoft Office PowerPoint</Application>
  <PresentationFormat>Widescreen</PresentationFormat>
  <Paragraphs>285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Anomaly Detection in Grids  POC Complete</vt:lpstr>
      <vt:lpstr>What Can Go Wrong with Tabular Data</vt:lpstr>
      <vt:lpstr>How Can We Spot This?</vt:lpstr>
      <vt:lpstr>How Do We Do This?</vt:lpstr>
      <vt:lpstr>How Do We Do This?</vt:lpstr>
      <vt:lpstr>Non-Numeric Results</vt:lpstr>
      <vt:lpstr>Numeric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Anomoly Detection in Grids</dc:title>
  <dc:creator>william smith</dc:creator>
  <cp:lastModifiedBy>william smith</cp:lastModifiedBy>
  <cp:revision>10</cp:revision>
  <dcterms:created xsi:type="dcterms:W3CDTF">2021-02-14T23:00:55Z</dcterms:created>
  <dcterms:modified xsi:type="dcterms:W3CDTF">2021-02-20T21:57:57Z</dcterms:modified>
</cp:coreProperties>
</file>