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AC01-1850-4587-B29E-F2D7F11D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2549B-E201-47C6-8169-F451AE960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72A6-DAE6-481B-95EA-0E376952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6593-FE03-46D4-9DCB-B8455437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6490F-8C2E-4442-8957-B7B7A71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3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54E3-D0DB-4962-9853-36558AD0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5F298-F562-44B3-9D36-A69AF6DBF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9113B-AACA-4583-B1DC-82611ED3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50FF4-93C5-492C-BC5C-780ED751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3DC28-08A4-4442-8BD7-6CE4D653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08170-0E93-44BC-BDC2-DBC9B6B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0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3FA3-2DC1-495C-94FB-D49649D1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E9617-27EA-4961-AA71-72DE5FE44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3742-97BA-4E65-B0F0-18B23862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32E2-944B-463C-A58B-8702E44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B867-DEAA-4993-8FEC-918546E9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6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06E57-BE31-435C-B230-93AEF096F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E21E-875D-494C-8252-0EEC47E5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F48F-6898-4516-A905-8F97547C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435-F0EF-48C6-A950-D91AC7F8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288B-B90C-4D27-BE55-5AD41CB6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97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158A-59D1-4BA1-941B-985265AF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A69-C43C-4D3E-8E95-BEEFB7FC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1EDD-E037-4250-9DAD-8B5AF28E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BCB5-722F-454C-82B5-1F9CF2F6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48F4-D825-4873-8B04-1F5E0B1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9BA-0EF6-4C1C-808B-057A64FD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25497-4397-422D-94F6-BA093CFF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EF7C-A2BD-44FC-97BE-58359B11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3C28-BBDF-4566-BEBF-209A8B21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7495-CAF4-4FA6-ACB3-4DBB424A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2661-6790-4E90-BD94-6AC4E5D7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BEB8-18C5-4144-9FF1-EE3D9DE3A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C3C2-590F-4371-BDD6-38B0B1798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0B8F6-71D2-4FCF-BFC2-12A5270B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49DF9-91B2-447D-A32C-EADA188A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F7AA8-DDCD-486A-AEDC-68B3E55B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9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F2D4-9BC0-4217-8D41-97D70F5C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98A0-0913-4B48-82F0-53F95422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219F4-7F66-47D4-B8A4-129ECD0E0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D3C01-B177-40C3-9DE6-F4E76FB14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2BAA8-3703-4CD6-AEB6-D39755D4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24AC3-AD9D-4EDE-987F-51552B35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0BA61-361E-404C-876D-33A76CBF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155E4-82EB-4C26-A8B5-243F97A2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8291-6863-451A-ACE7-D96EFE8D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DAC6B-A32A-4AB3-ACCC-731FD12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4957-18F6-4EC2-804C-839F737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924E-26CD-46D1-9056-43EA01C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79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8291-6863-451A-ACE7-D96EFE8D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DAC6B-A32A-4AB3-ACCC-731FD12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4957-18F6-4EC2-804C-839F737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924E-26CD-46D1-9056-43EA01C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ABB4E-D803-431B-A31C-3EE6CA99261A}"/>
              </a:ext>
            </a:extLst>
          </p:cNvPr>
          <p:cNvSpPr txBox="1"/>
          <p:nvPr userDrawn="1"/>
        </p:nvSpPr>
        <p:spPr>
          <a:xfrm>
            <a:off x="3675888" y="109728"/>
            <a:ext cx="405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INTERNAL - CONFIDENTIAL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EBB22C-6DCE-43E1-B79B-A683FBFBB622}"/>
              </a:ext>
            </a:extLst>
          </p:cNvPr>
          <p:cNvCxnSpPr>
            <a:cxnSpLocks/>
          </p:cNvCxnSpPr>
          <p:nvPr userDrawn="1"/>
        </p:nvCxnSpPr>
        <p:spPr>
          <a:xfrm>
            <a:off x="3736848" y="109728"/>
            <a:ext cx="2572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6ED58-4DF1-441B-AE11-103599D34452}"/>
              </a:ext>
            </a:extLst>
          </p:cNvPr>
          <p:cNvCxnSpPr>
            <a:cxnSpLocks/>
          </p:cNvCxnSpPr>
          <p:nvPr userDrawn="1"/>
        </p:nvCxnSpPr>
        <p:spPr>
          <a:xfrm>
            <a:off x="3736848" y="497348"/>
            <a:ext cx="2572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E0B9F-7256-445D-886A-FBDEF4CC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BD787-28CE-4AFC-BC9F-96DBE9E8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6583F-73BF-4D0E-96F5-8871B9C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99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320A-BDB7-49CD-922F-A1AD9B78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5F50-FF54-4776-BA4D-111C6A63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F730A-75B5-4C24-84C9-1B72A2BE0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6A56A-469C-4B1E-B806-DAC9016C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EFDBC-E73E-46BF-82BF-60768C25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E0E85-C56A-4CAE-8A7B-CB8B306B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D1C54-FAE1-4FE5-B841-8FDEA98F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EFE2-25F1-4CD1-9B4A-7799B586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7776-4EB0-4EFB-A7A7-526B4D9CB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8B9DA-6564-4574-AEBC-6B565F785206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F2ED7-1401-41ED-946F-ACBCB27B3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323A-C63C-4781-8CF1-7E7A40D50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352F-A00E-4AC3-A9D5-D315BB133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4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A734-1F7C-4ADC-B983-21AFBD9A7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Anomaly Detection in Grids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A4F65-BEE6-4405-B53B-E72FD196D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Will, 14-Feb-2021</a:t>
            </a:r>
          </a:p>
        </p:txBody>
      </p:sp>
    </p:spTree>
    <p:extLst>
      <p:ext uri="{BB962C8B-B14F-4D97-AF65-F5344CB8AC3E}">
        <p14:creationId xmlns:p14="http://schemas.microsoft.com/office/powerpoint/2010/main" val="14851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5A82-0BE9-49C0-B1E6-C066609B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 in Finance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07783-273F-4254-BE79-6F93A7AB419D}"/>
              </a:ext>
            </a:extLst>
          </p:cNvPr>
          <p:cNvSpPr txBox="1"/>
          <p:nvPr/>
        </p:nvSpPr>
        <p:spPr>
          <a:xfrm>
            <a:off x="838200" y="1572768"/>
            <a:ext cx="536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lot of fields encode more information that being a simple label.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DE6E1-FD64-4554-9F95-002D0A8F0758}"/>
              </a:ext>
            </a:extLst>
          </p:cNvPr>
          <p:cNvSpPr txBox="1"/>
          <p:nvPr/>
        </p:nvSpPr>
        <p:spPr>
          <a:xfrm>
            <a:off x="890016" y="2357599"/>
            <a:ext cx="1584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A-123</a:t>
            </a:r>
          </a:p>
          <a:p>
            <a:r>
              <a:rPr lang="en-GB" dirty="0"/>
              <a:t>A-144</a:t>
            </a:r>
          </a:p>
          <a:p>
            <a:r>
              <a:rPr lang="en-GB" dirty="0"/>
              <a:t>A-143</a:t>
            </a:r>
          </a:p>
          <a:p>
            <a:r>
              <a:rPr lang="en-GB" dirty="0"/>
              <a:t>A-545</a:t>
            </a:r>
          </a:p>
          <a:p>
            <a:r>
              <a:rPr lang="en-GB" dirty="0"/>
              <a:t>B-374</a:t>
            </a:r>
          </a:p>
          <a:p>
            <a:r>
              <a:rPr lang="en-GB" dirty="0"/>
              <a:t>B-473</a:t>
            </a:r>
          </a:p>
          <a:p>
            <a:r>
              <a:rPr lang="en-GB" dirty="0"/>
              <a:t>B-432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E8392-4B5F-4956-8F9E-36C3FCE77BC2}"/>
              </a:ext>
            </a:extLst>
          </p:cNvPr>
          <p:cNvSpPr txBox="1"/>
          <p:nvPr/>
        </p:nvSpPr>
        <p:spPr>
          <a:xfrm>
            <a:off x="890016" y="4636669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should probably parse this into 2 in case the letter part and the numeric part are useful separately.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BEF17-39BF-446C-9718-59845E6DA322}"/>
              </a:ext>
            </a:extLst>
          </p:cNvPr>
          <p:cNvSpPr txBox="1"/>
          <p:nvPr/>
        </p:nvSpPr>
        <p:spPr>
          <a:xfrm>
            <a:off x="7668768" y="2307122"/>
            <a:ext cx="452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MICROSOFT 4% 31/12/2024</a:t>
            </a:r>
          </a:p>
          <a:p>
            <a:r>
              <a:rPr lang="en-GB" dirty="0"/>
              <a:t>MICROSOFT 3.75% 30/7/2030</a:t>
            </a:r>
          </a:p>
          <a:p>
            <a:r>
              <a:rPr lang="en-GB" dirty="0"/>
              <a:t>MICROSOFT 3 1/2 % 4/4/2049</a:t>
            </a:r>
          </a:p>
          <a:p>
            <a:r>
              <a:rPr lang="en-GB" dirty="0"/>
              <a:t>MICROSOFT 4.05% PERPETUAL</a:t>
            </a:r>
          </a:p>
          <a:p>
            <a:r>
              <a:rPr lang="en-GB" dirty="0"/>
              <a:t>GOOGLE 1.04% 31/4/2060</a:t>
            </a: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A21FF-22E6-4772-8CBD-4CD0F1BB242B}"/>
              </a:ext>
            </a:extLst>
          </p:cNvPr>
          <p:cNvSpPr txBox="1"/>
          <p:nvPr/>
        </p:nvSpPr>
        <p:spPr>
          <a:xfrm>
            <a:off x="4407408" y="2034433"/>
            <a:ext cx="158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GBP</a:t>
            </a:r>
          </a:p>
          <a:p>
            <a:r>
              <a:rPr lang="en-GB" dirty="0"/>
              <a:t>EUR</a:t>
            </a:r>
          </a:p>
          <a:p>
            <a:r>
              <a:rPr lang="en-GB" dirty="0"/>
              <a:t>NOK</a:t>
            </a:r>
          </a:p>
          <a:p>
            <a:r>
              <a:rPr lang="en-GB" dirty="0"/>
              <a:t>CHF</a:t>
            </a:r>
          </a:p>
          <a:p>
            <a:r>
              <a:rPr lang="en-GB" dirty="0"/>
              <a:t>SEK</a:t>
            </a:r>
          </a:p>
          <a:p>
            <a:r>
              <a:rPr lang="en-GB" dirty="0" err="1"/>
              <a:t>XAU</a:t>
            </a:r>
            <a:endParaRPr lang="en-GB" dirty="0"/>
          </a:p>
          <a:p>
            <a:r>
              <a:rPr lang="en-GB" dirty="0" err="1"/>
              <a:t>XAG</a:t>
            </a:r>
            <a:endParaRPr lang="en-GB" dirty="0"/>
          </a:p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7BE2B6-A18D-4EB4-B97B-0992746E0F82}"/>
              </a:ext>
            </a:extLst>
          </p:cNvPr>
          <p:cNvSpPr txBox="1"/>
          <p:nvPr/>
        </p:nvSpPr>
        <p:spPr>
          <a:xfrm>
            <a:off x="7668768" y="4636669"/>
            <a:ext cx="3797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Powerful parsing may be required here, we should try to recognise </a:t>
            </a:r>
            <a:r>
              <a:rPr lang="en-GB" dirty="0" err="1"/>
              <a:t>numerics</a:t>
            </a:r>
            <a:r>
              <a:rPr lang="en-GB" dirty="0"/>
              <a:t> and dates and split them out.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386C87-A37A-4318-9D0A-2415F59DC8A8}"/>
              </a:ext>
            </a:extLst>
          </p:cNvPr>
          <p:cNvSpPr txBox="1"/>
          <p:nvPr/>
        </p:nvSpPr>
        <p:spPr>
          <a:xfrm>
            <a:off x="4340352" y="4896755"/>
            <a:ext cx="2755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know the top 5 currencies are European currencies, the bottom 2 are precious metals.  Does that help the model learn?</a:t>
            </a:r>
          </a:p>
        </p:txBody>
      </p:sp>
    </p:spTree>
    <p:extLst>
      <p:ext uri="{BB962C8B-B14F-4D97-AF65-F5344CB8AC3E}">
        <p14:creationId xmlns:p14="http://schemas.microsoft.com/office/powerpoint/2010/main" val="37209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A734-1F7C-4ADC-B983-21AFBD9A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A4F65-BEE6-4405-B53B-E72FD196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Timeseries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Tabular Data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11560-7D53-4689-8F1D-A7EF30A8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62" y="931431"/>
            <a:ext cx="4819971" cy="240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E1595-0507-49DF-A293-3CA2E7C2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02" y="3705726"/>
            <a:ext cx="2990707" cy="29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5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Wrong with Tabular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DDA6-097C-408F-8E7A-D55757E15A69}"/>
              </a:ext>
            </a:extLst>
          </p:cNvPr>
          <p:cNvSpPr txBox="1"/>
          <p:nvPr/>
        </p:nvSpPr>
        <p:spPr>
          <a:xfrm>
            <a:off x="983151" y="1690688"/>
            <a:ext cx="10044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Schema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Columns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Columns deleted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Columns change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Columns change format/datatype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Key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Too many new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Too many deleted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Single cells out of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Whole column goes wrong (all blank, big increase, big decrease)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can all be spotted by comparing “typical” changes (e.g. daily) and comparing with latest change.</a:t>
            </a:r>
          </a:p>
        </p:txBody>
      </p:sp>
    </p:spTree>
    <p:extLst>
      <p:ext uri="{BB962C8B-B14F-4D97-AF65-F5344CB8AC3E}">
        <p14:creationId xmlns:p14="http://schemas.microsoft.com/office/powerpoint/2010/main" val="94256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Wrong with Tabular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DDA6-097C-408F-8E7A-D55757E15A69}"/>
              </a:ext>
            </a:extLst>
          </p:cNvPr>
          <p:cNvSpPr txBox="1"/>
          <p:nvPr/>
        </p:nvSpPr>
        <p:spPr>
          <a:xfrm>
            <a:off x="983151" y="1690688"/>
            <a:ext cx="1004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internally inconsistent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Looking at the data, a human can tell you some subset of cells look wrong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C893A2-32C5-492F-B2F9-48E24E5F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41572"/>
              </p:ext>
            </p:extLst>
          </p:nvPr>
        </p:nvGraphicFramePr>
        <p:xfrm>
          <a:off x="3766365" y="2803472"/>
          <a:ext cx="4042611" cy="3093838"/>
        </p:xfrm>
        <a:graphic>
          <a:graphicData uri="http://schemas.openxmlformats.org/drawingml/2006/table">
            <a:tbl>
              <a:tblPr/>
              <a:tblGrid>
                <a:gridCol w="1287219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407855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03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Spot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DDA6-097C-408F-8E7A-D55757E15A69}"/>
              </a:ext>
            </a:extLst>
          </p:cNvPr>
          <p:cNvSpPr txBox="1"/>
          <p:nvPr/>
        </p:nvSpPr>
        <p:spPr>
          <a:xfrm>
            <a:off x="983151" y="1690688"/>
            <a:ext cx="1004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 Every Cell, Compare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C893A2-32C5-492F-B2F9-48E24E5F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06649"/>
              </p:ext>
            </p:extLst>
          </p:nvPr>
        </p:nvGraphicFramePr>
        <p:xfrm>
          <a:off x="706173" y="2699152"/>
          <a:ext cx="3487875" cy="3093838"/>
        </p:xfrm>
        <a:graphic>
          <a:graphicData uri="http://schemas.openxmlformats.org/drawingml/2006/table">
            <a:tbl>
              <a:tblPr/>
              <a:tblGrid>
                <a:gridCol w="1110584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214666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162625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6DA7E-DEC5-432B-A6B8-EFBB7DE5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18257"/>
              </p:ext>
            </p:extLst>
          </p:nvPr>
        </p:nvGraphicFramePr>
        <p:xfrm>
          <a:off x="4595903" y="2736876"/>
          <a:ext cx="3597120" cy="3093838"/>
        </p:xfrm>
        <a:graphic>
          <a:graphicData uri="http://schemas.openxmlformats.org/drawingml/2006/table">
            <a:tbl>
              <a:tblPr/>
              <a:tblGrid>
                <a:gridCol w="1145369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252711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19904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E9982D-9572-4FE1-AE14-627A0DD146D7}"/>
              </a:ext>
            </a:extLst>
          </p:cNvPr>
          <p:cNvSpPr txBox="1"/>
          <p:nvPr/>
        </p:nvSpPr>
        <p:spPr>
          <a:xfrm>
            <a:off x="2020342" y="2292096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2FCB6-CAE3-4025-927B-070DC0EC654B}"/>
              </a:ext>
            </a:extLst>
          </p:cNvPr>
          <p:cNvSpPr txBox="1"/>
          <p:nvPr/>
        </p:nvSpPr>
        <p:spPr>
          <a:xfrm>
            <a:off x="6096000" y="2233282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Predicted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F58A85-01A0-4D59-AE96-EC5695A17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11132"/>
              </p:ext>
            </p:extLst>
          </p:nvPr>
        </p:nvGraphicFramePr>
        <p:xfrm>
          <a:off x="8704125" y="2697776"/>
          <a:ext cx="3487875" cy="3093838"/>
        </p:xfrm>
        <a:graphic>
          <a:graphicData uri="http://schemas.openxmlformats.org/drawingml/2006/table">
            <a:tbl>
              <a:tblPr/>
              <a:tblGrid>
                <a:gridCol w="1110584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1214666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1162625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065FD5-530E-4DFE-BB9D-71672285A50E}"/>
              </a:ext>
            </a:extLst>
          </p:cNvPr>
          <p:cNvSpPr txBox="1"/>
          <p:nvPr/>
        </p:nvSpPr>
        <p:spPr>
          <a:xfrm>
            <a:off x="9799801" y="2233282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Anomaly</a:t>
            </a:r>
          </a:p>
        </p:txBody>
      </p:sp>
    </p:spTree>
    <p:extLst>
      <p:ext uri="{BB962C8B-B14F-4D97-AF65-F5344CB8AC3E}">
        <p14:creationId xmlns:p14="http://schemas.microsoft.com/office/powerpoint/2010/main" val="17005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Do This?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6DA7E-DEC5-432B-A6B8-EFBB7DE5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53650"/>
              </p:ext>
            </p:extLst>
          </p:nvPr>
        </p:nvGraphicFramePr>
        <p:xfrm>
          <a:off x="560351" y="3705860"/>
          <a:ext cx="3597120" cy="2787015"/>
        </p:xfrm>
        <a:graphic>
          <a:graphicData uri="http://schemas.openxmlformats.org/drawingml/2006/table">
            <a:tbl>
              <a:tblPr/>
              <a:tblGrid>
                <a:gridCol w="859027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2C39C0-6C77-4B76-AC98-DFEA0E61FF79}"/>
              </a:ext>
            </a:extLst>
          </p:cNvPr>
          <p:cNvSpPr txBox="1"/>
          <p:nvPr/>
        </p:nvSpPr>
        <p:spPr>
          <a:xfrm>
            <a:off x="621792" y="1478598"/>
            <a:ext cx="980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column ‘c’, we train a classifier / regressor model on the entire dataset such that the other columns are the inputs ‘x’ and the output ‘y’ is the column ‘c’.</a:t>
            </a:r>
          </a:p>
          <a:p>
            <a:endParaRPr lang="en-GB" dirty="0"/>
          </a:p>
          <a:p>
            <a:r>
              <a:rPr lang="en-GB" dirty="0"/>
              <a:t>We then predict column ‘c’ for each row.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B5033-14DE-4B7E-8A6C-68AEAE5D762D}"/>
              </a:ext>
            </a:extLst>
          </p:cNvPr>
          <p:cNvSpPr txBox="1"/>
          <p:nvPr/>
        </p:nvSpPr>
        <p:spPr>
          <a:xfrm>
            <a:off x="1926336" y="2852322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FA157-CF29-4182-B5AB-B300186577AF}"/>
              </a:ext>
            </a:extLst>
          </p:cNvPr>
          <p:cNvSpPr txBox="1"/>
          <p:nvPr/>
        </p:nvSpPr>
        <p:spPr>
          <a:xfrm>
            <a:off x="756385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 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4B807-0063-4775-AE26-1139C7AEEA75}"/>
              </a:ext>
            </a:extLst>
          </p:cNvPr>
          <p:cNvSpPr txBox="1"/>
          <p:nvPr/>
        </p:nvSpPr>
        <p:spPr>
          <a:xfrm>
            <a:off x="2880360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 Column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EEC66-409C-444E-A945-0ECFCF7E810F}"/>
              </a:ext>
            </a:extLst>
          </p:cNvPr>
          <p:cNvSpPr txBox="1"/>
          <p:nvPr/>
        </p:nvSpPr>
        <p:spPr>
          <a:xfrm>
            <a:off x="6595874" y="2852322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A08A3C-2308-4CE9-967C-D8C16190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52129"/>
              </p:ext>
            </p:extLst>
          </p:nvPr>
        </p:nvGraphicFramePr>
        <p:xfrm>
          <a:off x="5714522" y="3636347"/>
          <a:ext cx="3597120" cy="2787015"/>
        </p:xfrm>
        <a:graphic>
          <a:graphicData uri="http://schemas.openxmlformats.org/drawingml/2006/table">
            <a:tbl>
              <a:tblPr/>
              <a:tblGrid>
                <a:gridCol w="859027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80B9C24-CAB6-403A-A522-CF7D0CD0D020}"/>
              </a:ext>
            </a:extLst>
          </p:cNvPr>
          <p:cNvSpPr txBox="1"/>
          <p:nvPr/>
        </p:nvSpPr>
        <p:spPr>
          <a:xfrm>
            <a:off x="5910556" y="3267015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73872-DA8E-4670-B20F-76032EDF2FB5}"/>
              </a:ext>
            </a:extLst>
          </p:cNvPr>
          <p:cNvSpPr txBox="1"/>
          <p:nvPr/>
        </p:nvSpPr>
        <p:spPr>
          <a:xfrm>
            <a:off x="8034531" y="3267015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 Column</a:t>
            </a:r>
          </a:p>
        </p:txBody>
      </p:sp>
    </p:spTree>
    <p:extLst>
      <p:ext uri="{BB962C8B-B14F-4D97-AF65-F5344CB8AC3E}">
        <p14:creationId xmlns:p14="http://schemas.microsoft.com/office/powerpoint/2010/main" val="213542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5648-ADF2-42B6-AC2E-4AAFDA8D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Do This?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6DA7E-DEC5-432B-A6B8-EFBB7DE5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15980"/>
              </p:ext>
            </p:extLst>
          </p:nvPr>
        </p:nvGraphicFramePr>
        <p:xfrm>
          <a:off x="560351" y="3705860"/>
          <a:ext cx="3597120" cy="2787015"/>
        </p:xfrm>
        <a:graphic>
          <a:graphicData uri="http://schemas.openxmlformats.org/drawingml/2006/table">
            <a:tbl>
              <a:tblPr/>
              <a:tblGrid>
                <a:gridCol w="859027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899280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2C39C0-6C77-4B76-AC98-DFEA0E61FF79}"/>
              </a:ext>
            </a:extLst>
          </p:cNvPr>
          <p:cNvSpPr txBox="1"/>
          <p:nvPr/>
        </p:nvSpPr>
        <p:spPr>
          <a:xfrm>
            <a:off x="621792" y="1478598"/>
            <a:ext cx="980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also need to know how certain our predictions are.  There’s no point saying ‘A’ should be ‘B’ if ‘B’ is a random guess.  Here, we should say just ‘A’ looks wrong.</a:t>
            </a:r>
          </a:p>
          <a:p>
            <a:endParaRPr lang="en-GB" dirty="0"/>
          </a:p>
          <a:p>
            <a:r>
              <a:rPr lang="en-GB" dirty="0"/>
              <a:t>We run our models N times (e.g. N=10) with a different subset of the rows to establish a variance for each prediction.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B5033-14DE-4B7E-8A6C-68AEAE5D762D}"/>
              </a:ext>
            </a:extLst>
          </p:cNvPr>
          <p:cNvSpPr txBox="1"/>
          <p:nvPr/>
        </p:nvSpPr>
        <p:spPr>
          <a:xfrm>
            <a:off x="1951685" y="3036988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Full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FA157-CF29-4182-B5AB-B300186577AF}"/>
              </a:ext>
            </a:extLst>
          </p:cNvPr>
          <p:cNvSpPr txBox="1"/>
          <p:nvPr/>
        </p:nvSpPr>
        <p:spPr>
          <a:xfrm>
            <a:off x="756385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Input 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4B807-0063-4775-AE26-1139C7AEEA75}"/>
              </a:ext>
            </a:extLst>
          </p:cNvPr>
          <p:cNvSpPr txBox="1"/>
          <p:nvPr/>
        </p:nvSpPr>
        <p:spPr>
          <a:xfrm>
            <a:off x="2880360" y="3336528"/>
            <a:ext cx="176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Output Column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EEC66-409C-444E-A945-0ECFCF7E810F}"/>
              </a:ext>
            </a:extLst>
          </p:cNvPr>
          <p:cNvSpPr txBox="1"/>
          <p:nvPr/>
        </p:nvSpPr>
        <p:spPr>
          <a:xfrm>
            <a:off x="5928844" y="3146227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1 Run 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4322281-CA7D-4B18-B86B-0F0C8EB1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0505"/>
              </p:ext>
            </p:extLst>
          </p:nvPr>
        </p:nvGraphicFramePr>
        <p:xfrm>
          <a:off x="5193311" y="3705860"/>
          <a:ext cx="3597121" cy="2787015"/>
        </p:xfrm>
        <a:graphic>
          <a:graphicData uri="http://schemas.openxmlformats.org/drawingml/2006/table">
            <a:tbl>
              <a:tblPr/>
              <a:tblGrid>
                <a:gridCol w="859028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372096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24CB540-AC5E-4374-AF14-6A87F8704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06583"/>
              </p:ext>
            </p:extLst>
          </p:nvPr>
        </p:nvGraphicFramePr>
        <p:xfrm>
          <a:off x="8790432" y="3705860"/>
          <a:ext cx="3597121" cy="2787015"/>
        </p:xfrm>
        <a:graphic>
          <a:graphicData uri="http://schemas.openxmlformats.org/drawingml/2006/table">
            <a:tbl>
              <a:tblPr/>
              <a:tblGrid>
                <a:gridCol w="859028">
                  <a:extLst>
                    <a:ext uri="{9D8B030D-6E8A-4147-A177-3AD203B41FA5}">
                      <a16:colId xmlns:a16="http://schemas.microsoft.com/office/drawing/2014/main" val="2052950461"/>
                    </a:ext>
                  </a:extLst>
                </a:gridCol>
                <a:gridCol w="939533">
                  <a:extLst>
                    <a:ext uri="{9D8B030D-6E8A-4147-A177-3AD203B41FA5}">
                      <a16:colId xmlns:a16="http://schemas.microsoft.com/office/drawing/2014/main" val="1261283201"/>
                    </a:ext>
                  </a:extLst>
                </a:gridCol>
                <a:gridCol w="372096">
                  <a:extLst>
                    <a:ext uri="{9D8B030D-6E8A-4147-A177-3AD203B41FA5}">
                      <a16:colId xmlns:a16="http://schemas.microsoft.com/office/drawing/2014/main" val="3960327381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34221007"/>
                    </a:ext>
                  </a:extLst>
                </a:gridCol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02002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2476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57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709862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33114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66831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372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21600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9114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822259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646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780F80C-3193-4427-A98A-5CF8A6B76939}"/>
              </a:ext>
            </a:extLst>
          </p:cNvPr>
          <p:cNvSpPr txBox="1"/>
          <p:nvPr/>
        </p:nvSpPr>
        <p:spPr>
          <a:xfrm>
            <a:off x="9671544" y="3146227"/>
            <a:ext cx="183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 1 Run 2</a:t>
            </a:r>
          </a:p>
        </p:txBody>
      </p:sp>
    </p:spTree>
    <p:extLst>
      <p:ext uri="{BB962C8B-B14F-4D97-AF65-F5344CB8AC3E}">
        <p14:creationId xmlns:p14="http://schemas.microsoft.com/office/powerpoint/2010/main" val="367519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663F-71B2-4102-A052-CF57324D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A2C84-CCA0-4EE4-BD8D-7AC3BC54F8D9}"/>
              </a:ext>
            </a:extLst>
          </p:cNvPr>
          <p:cNvSpPr txBox="1"/>
          <p:nvPr/>
        </p:nvSpPr>
        <p:spPr>
          <a:xfrm>
            <a:off x="987552" y="1572768"/>
            <a:ext cx="47257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 </a:t>
            </a:r>
            <a:r>
              <a:rPr lang="en-GB" dirty="0" err="1"/>
              <a:t>XGBClassifier</a:t>
            </a:r>
            <a:r>
              <a:rPr lang="en-GB" dirty="0"/>
              <a:t> because:</a:t>
            </a:r>
          </a:p>
          <a:p>
            <a:pPr marL="285750" indent="-285750">
              <a:buFontTx/>
              <a:buChar char="-"/>
            </a:pPr>
            <a:r>
              <a:rPr lang="en-GB" dirty="0"/>
              <a:t>it’s fast</a:t>
            </a:r>
          </a:p>
          <a:p>
            <a:pPr marL="285750" indent="-285750">
              <a:buFontTx/>
              <a:buChar char="-"/>
            </a:pPr>
            <a:r>
              <a:rPr lang="en-GB" dirty="0"/>
              <a:t>it runs on CPU or GPU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It produces ‘white box’ predictions telling you which columns were used to make a prediction and even how the prediction worked (some kind of parse tree) 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This adds ‘</a:t>
            </a:r>
            <a:r>
              <a:rPr lang="en-GB" i="1" dirty="0" err="1"/>
              <a:t>explainability</a:t>
            </a:r>
            <a:r>
              <a:rPr lang="en-GB" dirty="0"/>
              <a:t>’ which is usually required if you tell somebody their data is wrong, you need </a:t>
            </a:r>
            <a:r>
              <a:rPr lang="en-GB" i="1" dirty="0"/>
              <a:t>why</a:t>
            </a:r>
            <a:r>
              <a:rPr lang="en-GB" dirty="0"/>
              <a:t> you think the value is different from what they say.</a:t>
            </a:r>
          </a:p>
          <a:p>
            <a:pPr marL="742950" lvl="1" indent="-285750">
              <a:buFontTx/>
              <a:buChar char="-"/>
            </a:pPr>
            <a:r>
              <a:rPr lang="en-GB" b="1" dirty="0"/>
              <a:t>Crucially, most people approach this problem with neural networks which say ‘what’ but not ‘why’.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6485A-A5E0-4A97-84EB-1C167954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18" y="2262847"/>
            <a:ext cx="5333245" cy="2985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6848B-BF2F-4AE7-9774-31643401ABAB}"/>
              </a:ext>
            </a:extLst>
          </p:cNvPr>
          <p:cNvSpPr txBox="1"/>
          <p:nvPr/>
        </p:nvSpPr>
        <p:spPr>
          <a:xfrm>
            <a:off x="7445828" y="1893515"/>
            <a:ext cx="341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</a:t>
            </a:r>
            <a:r>
              <a:rPr lang="en-GB" dirty="0" err="1"/>
              <a:t>XGBoost</a:t>
            </a:r>
            <a:r>
              <a:rPr lang="en-GB" dirty="0"/>
              <a:t>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12733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5A82-0BE9-49C0-B1E6-C066609B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BA8D2-2970-4ED5-B681-4F8147AB2273}"/>
              </a:ext>
            </a:extLst>
          </p:cNvPr>
          <p:cNvSpPr txBox="1"/>
          <p:nvPr/>
        </p:nvSpPr>
        <p:spPr>
          <a:xfrm>
            <a:off x="708144" y="1608794"/>
            <a:ext cx="7558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Neural Networks (and </a:t>
            </a:r>
            <a:r>
              <a:rPr lang="en-GB" dirty="0" err="1"/>
              <a:t>XGBoost</a:t>
            </a:r>
            <a:r>
              <a:rPr lang="en-GB" dirty="0"/>
              <a:t>) typically only take numeric data in and report numeric data out.</a:t>
            </a:r>
          </a:p>
          <a:p>
            <a:endParaRPr lang="en-GB" dirty="0"/>
          </a:p>
          <a:p>
            <a:r>
              <a:rPr lang="en-GB" dirty="0"/>
              <a:t>We have to encode all non-numeric fields:</a:t>
            </a:r>
          </a:p>
          <a:p>
            <a:endParaRPr lang="en-GB" dirty="0"/>
          </a:p>
          <a:p>
            <a:r>
              <a:rPr lang="en-GB" b="1" dirty="0"/>
              <a:t>One-Hot:</a:t>
            </a:r>
          </a:p>
          <a:p>
            <a:endParaRPr lang="en-GB" dirty="0"/>
          </a:p>
          <a:p>
            <a:r>
              <a:rPr lang="en-GB" dirty="0"/>
              <a:t>Works well but only if field doesn’t have too many</a:t>
            </a:r>
          </a:p>
          <a:p>
            <a:r>
              <a:rPr lang="en-GB" dirty="0"/>
              <a:t>distinct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CD15A-F36E-45AF-91D1-A5192EB3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74" y="4708855"/>
            <a:ext cx="811063" cy="982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BA3BA-4B15-4B4B-B57F-3FE99C702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61" y="4535977"/>
            <a:ext cx="3935054" cy="11556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79CC871-40CB-4FC8-A074-A0AABA3D5BE1}"/>
              </a:ext>
            </a:extLst>
          </p:cNvPr>
          <p:cNvSpPr/>
          <p:nvPr/>
        </p:nvSpPr>
        <p:spPr>
          <a:xfrm>
            <a:off x="1683067" y="5025114"/>
            <a:ext cx="290112" cy="224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A35996-30D9-4437-B44F-F2A1751F68D0}"/>
              </a:ext>
            </a:extLst>
          </p:cNvPr>
          <p:cNvSpPr/>
          <p:nvPr/>
        </p:nvSpPr>
        <p:spPr>
          <a:xfrm>
            <a:off x="451104" y="3474720"/>
            <a:ext cx="5718048" cy="279406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E96BC-9D67-4039-9C68-FA86DFE6994D}"/>
              </a:ext>
            </a:extLst>
          </p:cNvPr>
          <p:cNvSpPr txBox="1"/>
          <p:nvPr/>
        </p:nvSpPr>
        <p:spPr>
          <a:xfrm>
            <a:off x="7394448" y="2988713"/>
            <a:ext cx="173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Categorical:</a:t>
            </a:r>
          </a:p>
          <a:p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304CF7-69D6-4A5C-B88E-EAD11E45C3BF}"/>
              </a:ext>
            </a:extLst>
          </p:cNvPr>
          <p:cNvSpPr/>
          <p:nvPr/>
        </p:nvSpPr>
        <p:spPr>
          <a:xfrm>
            <a:off x="6426192" y="3443020"/>
            <a:ext cx="5718048" cy="279406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28DBFC-EF58-40C3-883D-B9AE8799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67" y="4987200"/>
            <a:ext cx="811063" cy="982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054D5B-943A-4336-8654-5A5A32142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666" y="4907440"/>
            <a:ext cx="847843" cy="109552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0530692-CAD4-4F99-B2AA-16FDF0025AFC}"/>
              </a:ext>
            </a:extLst>
          </p:cNvPr>
          <p:cNvSpPr/>
          <p:nvPr/>
        </p:nvSpPr>
        <p:spPr>
          <a:xfrm>
            <a:off x="8640340" y="5366528"/>
            <a:ext cx="290112" cy="224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1764BA-7107-4C4C-98F5-D9B0D5AFF224}"/>
              </a:ext>
            </a:extLst>
          </p:cNvPr>
          <p:cNvSpPr txBox="1"/>
          <p:nvPr/>
        </p:nvSpPr>
        <p:spPr>
          <a:xfrm>
            <a:off x="6870192" y="3635044"/>
            <a:ext cx="478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Better if there are many categories (prevents explosion of columns) but the model may try to find unintended relationships between the numbers based solely on their new values.</a:t>
            </a:r>
          </a:p>
        </p:txBody>
      </p:sp>
    </p:spTree>
    <p:extLst>
      <p:ext uri="{BB962C8B-B14F-4D97-AF65-F5344CB8AC3E}">
        <p14:creationId xmlns:p14="http://schemas.microsoft.com/office/powerpoint/2010/main" val="133279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844</Words>
  <Application>Microsoft Office PowerPoint</Application>
  <PresentationFormat>Widescreen</PresentationFormat>
  <Paragraphs>353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Anomaly Detection in Grids</vt:lpstr>
      <vt:lpstr>Data Types</vt:lpstr>
      <vt:lpstr>What Can Go Wrong with Tabular Data</vt:lpstr>
      <vt:lpstr>What Can Go Wrong with Tabular Data</vt:lpstr>
      <vt:lpstr>How Can We Spot This?</vt:lpstr>
      <vt:lpstr>How Do We Do This?</vt:lpstr>
      <vt:lpstr>How Do We Do This?</vt:lpstr>
      <vt:lpstr>Internals</vt:lpstr>
      <vt:lpstr>Complications</vt:lpstr>
      <vt:lpstr>Extensions in Finance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Anomoly Detection in Grids</dc:title>
  <dc:creator>william smith</dc:creator>
  <cp:lastModifiedBy>william smith</cp:lastModifiedBy>
  <cp:revision>7</cp:revision>
  <dcterms:created xsi:type="dcterms:W3CDTF">2021-02-14T23:00:55Z</dcterms:created>
  <dcterms:modified xsi:type="dcterms:W3CDTF">2021-02-14T23:54:42Z</dcterms:modified>
</cp:coreProperties>
</file>