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9" r:id="rId4"/>
    <p:sldId id="26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8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1D"/>
    <a:srgbClr val="E0CFB5"/>
    <a:srgbClr val="152022"/>
    <a:srgbClr val="FF0066"/>
    <a:srgbClr val="FFD757"/>
    <a:srgbClr val="CCFFFF"/>
    <a:srgbClr val="506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38" y="-1258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9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6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0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0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4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1640B-E284-42EB-9159-229C85584DF7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0F34F-F6BA-42B1-9716-B0123EE90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32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pt/image/3160679.html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svgsilh.com/pt/image/1299486.html" TargetMode="External"/><Relationship Id="rId26" Type="http://schemas.openxmlformats.org/officeDocument/2006/relationships/hyperlink" Target="https://pixabay.com/no/illustrations/sol-solskinn-sommer-natur-solrik-4135784/" TargetMode="External"/><Relationship Id="rId3" Type="http://schemas.openxmlformats.org/officeDocument/2006/relationships/image" Target="../media/image6.svg"/><Relationship Id="rId21" Type="http://schemas.openxmlformats.org/officeDocument/2006/relationships/hyperlink" Target="https://svgsilh.com/pt/image/2744759.html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openclipart.org/detail/1198/liftarn-cat-silhouette-by-liftarn" TargetMode="Externa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24" Type="http://schemas.openxmlformats.org/officeDocument/2006/relationships/hyperlink" Target="https://svgsilh.com/es/image/1847476.html" TargetMode="External"/><Relationship Id="rId5" Type="http://schemas.openxmlformats.org/officeDocument/2006/relationships/hyperlink" Target="https://svgsilh.com/pt/image/896668.html" TargetMode="External"/><Relationship Id="rId15" Type="http://schemas.openxmlformats.org/officeDocument/2006/relationships/hyperlink" Target="https://svgsilh.com/es/image/2858906.html" TargetMode="External"/><Relationship Id="rId23" Type="http://schemas.openxmlformats.org/officeDocument/2006/relationships/image" Target="../media/image18.svg"/><Relationship Id="rId10" Type="http://schemas.openxmlformats.org/officeDocument/2006/relationships/hyperlink" Target="https://svgsilh.com/es/image/1237907.html" TargetMode="External"/><Relationship Id="rId19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es/image/1237907.html" TargetMode="External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989BE3-8FCE-D515-886B-A279A51C4E0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1A1D"/>
          </a:solidFill>
          <a:ln>
            <a:noFill/>
          </a:ln>
          <a:effectLst>
            <a:glow rad="127000">
              <a:srgbClr val="15202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75B7ED-81EC-9540-A056-381FF4B943CE}"/>
              </a:ext>
            </a:extLst>
          </p:cNvPr>
          <p:cNvSpPr txBox="1"/>
          <p:nvPr/>
        </p:nvSpPr>
        <p:spPr>
          <a:xfrm>
            <a:off x="0" y="1528306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rgbClr val="FFC000"/>
                </a:solidFill>
                <a:latin typeface="Harry P" panose="00000400000000000000" pitchFamily="2" charset="0"/>
              </a:rPr>
              <a:t> </a:t>
            </a:r>
            <a:r>
              <a:rPr lang="pt-BR" sz="6400" dirty="0" err="1">
                <a:solidFill>
                  <a:srgbClr val="FFC000"/>
                </a:solidFill>
                <a:latin typeface="Harry P" panose="00000400000000000000" pitchFamily="2" charset="0"/>
              </a:rPr>
              <a:t>JavaScript</a:t>
            </a:r>
            <a:r>
              <a:rPr lang="pt-BR" sz="6400" dirty="0">
                <a:solidFill>
                  <a:srgbClr val="FFC000"/>
                </a:solidFill>
                <a:latin typeface="Harry P" panose="00000400000000000000" pitchFamily="2" charset="0"/>
              </a:rPr>
              <a:t> e o Prisioneiro da Sintaxe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C3A3D8-2854-B260-8232-5CB780403FC3}"/>
              </a:ext>
            </a:extLst>
          </p:cNvPr>
          <p:cNvSpPr txBox="1"/>
          <p:nvPr/>
        </p:nvSpPr>
        <p:spPr>
          <a:xfrm>
            <a:off x="361950" y="11490769"/>
            <a:ext cx="887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  <a:latin typeface="Harry P" panose="00000400000000000000" pitchFamily="2" charset="0"/>
              </a:rPr>
              <a:t>Aprendendo </a:t>
            </a:r>
            <a:r>
              <a:rPr lang="pt-BR" sz="4800" dirty="0" err="1">
                <a:solidFill>
                  <a:srgbClr val="FF0000"/>
                </a:solidFill>
                <a:latin typeface="Harry P" panose="00000400000000000000" pitchFamily="2" charset="0"/>
              </a:rPr>
              <a:t>JavaScript</a:t>
            </a:r>
            <a:r>
              <a:rPr lang="pt-BR" sz="4800" dirty="0">
                <a:solidFill>
                  <a:srgbClr val="FF0000"/>
                </a:solidFill>
                <a:latin typeface="Harry P" panose="00000400000000000000" pitchFamily="2" charset="0"/>
              </a:rPr>
              <a:t> com um Toque Mágico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097139-CC54-60BC-EF95-BFF7A274F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13" y="3032568"/>
            <a:ext cx="7793173" cy="7793173"/>
          </a:xfrm>
          <a:prstGeom prst="rect">
            <a:avLst/>
          </a:prstGeom>
          <a:noFill/>
          <a:effectLst>
            <a:glow rad="127000">
              <a:srgbClr val="0F1A1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764117" y="1717880"/>
            <a:ext cx="823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🍵 Prepare poções mágicas com funções simples ou anônimas. Reutilize seu código como um verdadeiro Mestre das Poções!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1510455" y="4213185"/>
            <a:ext cx="6395056" cy="62271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7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2404016" y="4883306"/>
            <a:ext cx="5212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FF0000"/>
                </a:solidFill>
              </a:rPr>
              <a:t>soma</a:t>
            </a:r>
            <a:r>
              <a:rPr lang="pt-BR" sz="2400" dirty="0">
                <a:solidFill>
                  <a:schemeClr val="bg1"/>
                </a:solidFill>
              </a:rPr>
              <a:t>(a, b)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a + b;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resultado = </a:t>
            </a:r>
            <a:r>
              <a:rPr lang="pt-BR" sz="2400" dirty="0">
                <a:solidFill>
                  <a:srgbClr val="FF0000"/>
                </a:solidFill>
              </a:rPr>
              <a:t>soma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FF0066"/>
                </a:solidFill>
              </a:rPr>
              <a:t>5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FF0066"/>
                </a:solidFill>
              </a:rPr>
              <a:t>3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(resultado);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// Saída: 8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quadrado =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(x)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x * x;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FF0000"/>
                </a:solidFill>
              </a:rPr>
              <a:t>quadrado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FF0066"/>
                </a:solidFill>
              </a:rPr>
              <a:t>4</a:t>
            </a:r>
            <a:r>
              <a:rPr lang="pt-BR" sz="2400" dirty="0">
                <a:solidFill>
                  <a:schemeClr val="bg1"/>
                </a:solidFill>
              </a:rPr>
              <a:t>));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// Saída: 16</a:t>
            </a:r>
          </a:p>
        </p:txBody>
      </p:sp>
    </p:spTree>
    <p:extLst>
      <p:ext uri="{BB962C8B-B14F-4D97-AF65-F5344CB8AC3E}">
        <p14:creationId xmlns:p14="http://schemas.microsoft.com/office/powerpoint/2010/main" val="33485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5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Magia dos 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Arrays</a:t>
            </a:r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 e Encantos dos Objetos</a:t>
            </a:r>
          </a:p>
        </p:txBody>
      </p:sp>
    </p:spTree>
    <p:extLst>
      <p:ext uri="{BB962C8B-B14F-4D97-AF65-F5344CB8AC3E}">
        <p14:creationId xmlns:p14="http://schemas.microsoft.com/office/powerpoint/2010/main" val="127895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764117" y="1717880"/>
            <a:ext cx="823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🌟 Explore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coleções mágicas e objetos para dados encantados. Fundamentais para gerenciar informações como um verdadeiro bruxo!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1379104" y="4856540"/>
            <a:ext cx="6781048" cy="53754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7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1970567" y="5671595"/>
            <a:ext cx="56918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frutas = [</a:t>
            </a:r>
            <a:r>
              <a:rPr lang="pt-BR" sz="2400" dirty="0">
                <a:solidFill>
                  <a:srgbClr val="00B050"/>
                </a:solidFill>
              </a:rPr>
              <a:t>'maçã'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50"/>
                </a:solidFill>
              </a:rPr>
              <a:t>'banana'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50"/>
                </a:solidFill>
              </a:rPr>
              <a:t>'laranja'</a:t>
            </a:r>
            <a:r>
              <a:rPr lang="pt-BR" sz="2400" dirty="0">
                <a:solidFill>
                  <a:schemeClr val="bg1"/>
                </a:solidFill>
              </a:rPr>
              <a:t>];</a:t>
            </a:r>
          </a:p>
          <a:p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(frutas[</a:t>
            </a:r>
            <a:r>
              <a:rPr lang="pt-BR" sz="2400" dirty="0">
                <a:solidFill>
                  <a:srgbClr val="FF0066"/>
                </a:solidFill>
              </a:rPr>
              <a:t>0</a:t>
            </a:r>
            <a:r>
              <a:rPr lang="pt-BR" sz="2400" dirty="0">
                <a:solidFill>
                  <a:schemeClr val="bg1"/>
                </a:solidFill>
              </a:rPr>
              <a:t>]);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// Saída: maçã</a:t>
            </a:r>
          </a:p>
          <a:p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pessoa =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nome</a:t>
            </a:r>
            <a:r>
              <a:rPr lang="pt-BR" sz="2400" dirty="0">
                <a:solidFill>
                  <a:schemeClr val="bg1"/>
                </a:solidFill>
              </a:rPr>
              <a:t>: '</a:t>
            </a:r>
            <a:r>
              <a:rPr lang="pt-BR" sz="2400" dirty="0">
                <a:solidFill>
                  <a:srgbClr val="00B050"/>
                </a:solidFill>
              </a:rPr>
              <a:t>João'</a:t>
            </a:r>
            <a:r>
              <a:rPr lang="pt-BR" sz="2400" dirty="0">
                <a:solidFill>
                  <a:schemeClr val="bg1"/>
                </a:solidFill>
              </a:rPr>
              <a:t>,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idade</a:t>
            </a:r>
            <a:r>
              <a:rPr lang="pt-BR" sz="2400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rgbClr val="FF0066"/>
                </a:solidFill>
              </a:rPr>
              <a:t>30</a:t>
            </a:r>
            <a:r>
              <a:rPr lang="pt-BR" sz="2400" dirty="0">
                <a:solidFill>
                  <a:schemeClr val="bg1"/>
                </a:solidFill>
              </a:rPr>
              <a:t>,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cidade</a:t>
            </a:r>
            <a:r>
              <a:rPr lang="pt-BR" sz="2400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rgbClr val="00B050"/>
                </a:solidFill>
              </a:rPr>
              <a:t>'São Paulo</a:t>
            </a:r>
            <a:r>
              <a:rPr lang="pt-BR" sz="2400" dirty="0">
                <a:solidFill>
                  <a:schemeClr val="bg1"/>
                </a:solidFill>
              </a:rPr>
              <a:t>'</a:t>
            </a:r>
          </a:p>
          <a:p>
            <a:r>
              <a:rPr lang="pt-BR" sz="2400" dirty="0">
                <a:solidFill>
                  <a:schemeClr val="bg1"/>
                </a:solidFill>
              </a:rPr>
              <a:t>};</a:t>
            </a:r>
          </a:p>
          <a:p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 err="1">
                <a:solidFill>
                  <a:schemeClr val="bg1"/>
                </a:solidFill>
              </a:rPr>
              <a:t>pessoa.nome</a:t>
            </a:r>
            <a:r>
              <a:rPr lang="pt-BR" sz="2400" dirty="0">
                <a:solidFill>
                  <a:schemeClr val="bg1"/>
                </a:solidFill>
              </a:rPr>
              <a:t>);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// Saída: João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rgbClr val="FF0066"/>
                </a:solidFill>
              </a:rPr>
              <a:t> </a:t>
            </a:r>
            <a:endParaRPr 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8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6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Promessas Mágicas e Feitiços de 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Async</a:t>
            </a:r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Await</a:t>
            </a:r>
            <a:endParaRPr lang="pt-BR" sz="32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591237" y="1069438"/>
            <a:ext cx="823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⚡️ Gerencie operações mágicas com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Promises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Simplifique seu código como um verdadeiro feiticeiro e evite o "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infernal"!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712699" y="3337012"/>
            <a:ext cx="8113853" cy="83221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7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1018572" y="4127958"/>
            <a:ext cx="76701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buscarDados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Promise</a:t>
            </a:r>
            <a:r>
              <a:rPr lang="pt-BR" sz="2400" dirty="0">
                <a:solidFill>
                  <a:schemeClr val="bg1"/>
                </a:solidFill>
              </a:rPr>
              <a:t>((resolve, </a:t>
            </a:r>
            <a:r>
              <a:rPr lang="pt-BR" sz="2400" dirty="0" err="1">
                <a:solidFill>
                  <a:schemeClr val="bg1"/>
                </a:solidFill>
              </a:rPr>
              <a:t>reject</a:t>
            </a:r>
            <a:r>
              <a:rPr lang="pt-BR" sz="2400" dirty="0">
                <a:solidFill>
                  <a:schemeClr val="bg1"/>
                </a:solidFill>
              </a:rPr>
              <a:t>) =&gt;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setTimeout</a:t>
            </a:r>
            <a:r>
              <a:rPr lang="pt-BR" sz="2400" dirty="0">
                <a:solidFill>
                  <a:schemeClr val="bg1"/>
                </a:solidFill>
              </a:rPr>
              <a:t>(() =&gt;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        </a:t>
            </a:r>
            <a:r>
              <a:rPr lang="pt-BR" sz="2400" dirty="0">
                <a:solidFill>
                  <a:srgbClr val="FF0000"/>
                </a:solidFill>
              </a:rPr>
              <a:t>resolve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00B050"/>
                </a:solidFill>
              </a:rPr>
              <a:t>'Dados recuperados'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    }, </a:t>
            </a:r>
            <a:r>
              <a:rPr lang="pt-BR" sz="2400" dirty="0">
                <a:solidFill>
                  <a:srgbClr val="FF0066"/>
                </a:solidFill>
              </a:rPr>
              <a:t>2000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});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processarDados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try</a:t>
            </a:r>
            <a:r>
              <a:rPr lang="pt-BR" sz="2400" dirty="0">
                <a:solidFill>
                  <a:schemeClr val="bg1"/>
                </a:solidFill>
              </a:rPr>
              <a:t>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resultado = </a:t>
            </a:r>
            <a:r>
              <a:rPr lang="pt-BR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buscarDados</a:t>
            </a:r>
            <a:r>
              <a:rPr lang="pt-BR" sz="2400" dirty="0">
                <a:solidFill>
                  <a:schemeClr val="bg1"/>
                </a:solidFill>
              </a:rPr>
              <a:t>();</a:t>
            </a: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(resultado);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// Saída: Dados recuperados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}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catch</a:t>
            </a:r>
            <a:r>
              <a:rPr lang="pt-BR" sz="2400" dirty="0">
                <a:solidFill>
                  <a:schemeClr val="bg1"/>
                </a:solidFill>
              </a:rPr>
              <a:t> (erro)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    </a:t>
            </a:r>
            <a:r>
              <a:rPr lang="pt-BR" sz="2400" dirty="0" err="1">
                <a:solidFill>
                  <a:srgbClr val="FF0066"/>
                </a:solidFill>
              </a:rPr>
              <a:t>console</a:t>
            </a:r>
            <a:r>
              <a:rPr lang="pt-BR" sz="2400" dirty="0" err="1">
                <a:solidFill>
                  <a:schemeClr val="bg1"/>
                </a:solidFill>
              </a:rPr>
              <a:t>.</a:t>
            </a:r>
            <a:r>
              <a:rPr lang="pt-BR" sz="2400" dirty="0" err="1">
                <a:solidFill>
                  <a:srgbClr val="FF0000"/>
                </a:solidFill>
              </a:rPr>
              <a:t>error</a:t>
            </a:r>
            <a:r>
              <a:rPr lang="pt-BR" sz="2400" dirty="0">
                <a:solidFill>
                  <a:schemeClr val="bg1"/>
                </a:solidFill>
              </a:rPr>
              <a:t>(erro);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}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rgbClr val="FF0000"/>
                </a:solidFill>
              </a:rPr>
              <a:t>processarDados</a:t>
            </a:r>
            <a:r>
              <a:rPr lang="pt-BR" sz="24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225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Conclusão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921702" y="4648639"/>
            <a:ext cx="77577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📘 Explore as principais sintaxes do 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JavaScript</a:t>
            </a:r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 com uma pitada de magia! Este ebook é seu guia para se tornar um mestre em 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JavaScript</a:t>
            </a:r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. Continue praticando e expandindo suas habilidades como um verdadeiro bruxo programador!</a:t>
            </a:r>
          </a:p>
        </p:txBody>
      </p:sp>
    </p:spTree>
    <p:extLst>
      <p:ext uri="{BB962C8B-B14F-4D97-AF65-F5344CB8AC3E}">
        <p14:creationId xmlns:p14="http://schemas.microsoft.com/office/powerpoint/2010/main" val="133192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Gato estrutura de tópicos">
            <a:extLst>
              <a:ext uri="{FF2B5EF4-FFF2-40B4-BE49-F238E27FC236}">
                <a16:creationId xmlns:a16="http://schemas.microsoft.com/office/drawing/2014/main" id="{FD1EA26C-3406-451B-484E-0FDBFBA8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07572" y="5825403"/>
            <a:ext cx="1184031" cy="914400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1892456-FAF0-139C-310F-AE09229D2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296118" y="2382685"/>
            <a:ext cx="1135527" cy="505711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36AC38D-1271-CFD7-A984-36CB0741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06894" y="4490584"/>
            <a:ext cx="724011" cy="73916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F4375C-6AE9-995B-6E1A-2DC1C2F78221}"/>
              </a:ext>
            </a:extLst>
          </p:cNvPr>
          <p:cNvSpPr txBox="1"/>
          <p:nvPr/>
        </p:nvSpPr>
        <p:spPr>
          <a:xfrm>
            <a:off x="134934" y="79105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WSR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422D3081-9355-2A9F-AA0B-CE5FA535B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87496" y="11339736"/>
            <a:ext cx="1562100" cy="1562100"/>
          </a:xfrm>
          <a:prstGeom prst="rect">
            <a:avLst/>
          </a:prstGeom>
        </p:spPr>
      </p:pic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82F83F6D-27E6-B1FA-08B6-93D232AC0E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207580" y="11399707"/>
            <a:ext cx="1841263" cy="17492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7BD85AA-71CB-AEED-EBDA-24EE77261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07561" y="11428598"/>
            <a:ext cx="934899" cy="143513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1D2365A-BD20-4AA4-1612-F575456BD2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899330" y="11505611"/>
            <a:ext cx="784547" cy="143432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08D80DA3-35C6-77CC-E904-EC7BDAF73C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 rot="793157">
            <a:off x="6269363" y="11615445"/>
            <a:ext cx="1494556" cy="134571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2C6DB649-556F-FE68-A650-EA4F257A5E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 flipH="1">
            <a:off x="7719425" y="11516172"/>
            <a:ext cx="1352740" cy="1285428"/>
          </a:xfrm>
          <a:prstGeom prst="rect">
            <a:avLst/>
          </a:prstGeom>
        </p:spPr>
      </p:pic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2FB13E72-78F3-3B03-D6E9-954BEE35E1C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 rot="20232731" flipH="1">
            <a:off x="337655" y="259259"/>
            <a:ext cx="1379844" cy="1566354"/>
          </a:xfrm>
          <a:prstGeom prst="rect">
            <a:avLst/>
          </a:prstGeom>
          <a:effectLst>
            <a:glow>
              <a:schemeClr val="accent1"/>
            </a:glow>
            <a:outerShdw blurRad="76200" dist="38100" dir="6000000" sx="96000" sy="96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46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pitulo">
            <a:extLst>
              <a:ext uri="{FF2B5EF4-FFF2-40B4-BE49-F238E27FC236}">
                <a16:creationId xmlns:a16="http://schemas.microsoft.com/office/drawing/2014/main" id="{02F56DD1-A642-6ED7-1DB3-C66532BF43CD}"/>
              </a:ext>
            </a:extLst>
          </p:cNvPr>
          <p:cNvSpPr txBox="1"/>
          <p:nvPr/>
        </p:nvSpPr>
        <p:spPr>
          <a:xfrm>
            <a:off x="1371600" y="2759569"/>
            <a:ext cx="308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Harry P" panose="00000400000000000000" pitchFamily="2" charset="0"/>
                <a:cs typeface="Cavolini" panose="020B0502040204020203" pitchFamily="66" charset="0"/>
              </a:rPr>
              <a:t>Introdução</a:t>
            </a:r>
          </a:p>
          <a:p>
            <a:endParaRPr lang="pt-BR" sz="5400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ED517DEF-3347-57CF-B252-C79D41DC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66700" y="10677524"/>
            <a:ext cx="2276475" cy="2276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C0B6D6-AB7D-0F24-276B-700E30BE0EB4}"/>
              </a:ext>
            </a:extLst>
          </p:cNvPr>
          <p:cNvSpPr txBox="1"/>
          <p:nvPr/>
        </p:nvSpPr>
        <p:spPr>
          <a:xfrm>
            <a:off x="858679" y="5468663"/>
            <a:ext cx="7273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🌟</a:t>
            </a:r>
            <a:r>
              <a:rPr lang="pt-BR" sz="3200" dirty="0">
                <a:latin typeface="Cavolini" panose="03000502040302020204" pitchFamily="66" charset="0"/>
                <a:cs typeface="Cavolini" panose="03000502040302020204" pitchFamily="66" charset="0"/>
              </a:rPr>
              <a:t> Prepare-se para dominar </a:t>
            </a:r>
            <a:r>
              <a:rPr lang="pt-BR" sz="3200" dirty="0" err="1">
                <a:latin typeface="Cavolini" panose="03000502040302020204" pitchFamily="66" charset="0"/>
                <a:cs typeface="Cavolini" panose="03000502040302020204" pitchFamily="66" charset="0"/>
              </a:rPr>
              <a:t>JavaScript</a:t>
            </a:r>
            <a:r>
              <a:rPr lang="pt-BR" sz="3200" dirty="0">
                <a:latin typeface="Cavolini" panose="03000502040302020204" pitchFamily="66" charset="0"/>
                <a:cs typeface="Cavolini" panose="03000502040302020204" pitchFamily="66" charset="0"/>
              </a:rPr>
              <a:t> com um toque de magia neste ebook! 	Vamos explorar as principais sintaxes de forma simples e divertida, com exemplos práticos para facilitar seu aprendizado.</a:t>
            </a:r>
          </a:p>
        </p:txBody>
      </p:sp>
      <p:pic>
        <p:nvPicPr>
          <p:cNvPr id="12" name="Imagem 11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6931D74-1572-4C2D-D72B-D4C9118C3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6667" l="8056" r="93889">
                        <a14:foregroundMark x1="20833" y1="19444" x2="27500" y2="4722"/>
                        <a14:foregroundMark x1="16667" y1="14444" x2="27500" y2="4722"/>
                        <a14:foregroundMark x1="24722" y1="10556" x2="21111" y2="17222"/>
                        <a14:foregroundMark x1="10833" y1="20278" x2="10278" y2="24167"/>
                        <a14:foregroundMark x1="93611" y1="43056" x2="86944" y2="46944"/>
                        <a14:foregroundMark x1="8333" y1="47222" x2="18056" y2="60278"/>
                        <a14:foregroundMark x1="84722" y1="3889" x2="84722" y2="3889"/>
                        <a14:foregroundMark x1="93889" y1="16111" x2="93889" y2="16111"/>
                        <a14:foregroundMark x1="27500" y1="3611" x2="27500" y2="3611"/>
                        <a14:foregroundMark x1="18056" y1="90278" x2="32778" y2="95556"/>
                        <a14:foregroundMark x1="32778" y1="95556" x2="47222" y2="92222"/>
                        <a14:foregroundMark x1="47222" y1="92222" x2="49722" y2="90000"/>
                        <a14:foregroundMark x1="29167" y1="96667" x2="38611" y2="96111"/>
                        <a14:backgroundMark x1="30907" y1="3611" x2="27788" y2="12077"/>
                        <a14:backgroundMark x1="31111" y1="3056" x2="30907" y2="3611"/>
                        <a14:backgroundMark x1="29438" y1="14240" x2="24444" y2="31944"/>
                        <a14:backgroundMark x1="30556" y1="10278" x2="29771" y2="13061"/>
                        <a14:backgroundMark x1="5000" y1="41111" x2="5000" y2="41667"/>
                        <a14:backgroundMark x1="4444" y1="38611" x2="4444" y2="40000"/>
                        <a14:backgroundMark x1="4444" y1="30833" x2="4167" y2="33611"/>
                        <a14:backgroundMark x1="4444" y1="33889" x2="4444" y2="3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19" y="682783"/>
            <a:ext cx="1367699" cy="1367699"/>
          </a:xfrm>
          <a:prstGeom prst="rect">
            <a:avLst/>
          </a:prstGeom>
        </p:spPr>
      </p:pic>
      <p:pic>
        <p:nvPicPr>
          <p:cNvPr id="1030" name="Picture 6" descr="ilustração de pegadas, Sirius Black James Potter Mapa de Harry Potter Peter Pettigrew, Harry Potter, pé, preto png thumbnail">
            <a:extLst>
              <a:ext uri="{FF2B5EF4-FFF2-40B4-BE49-F238E27FC236}">
                <a16:creationId xmlns:a16="http://schemas.microsoft.com/office/drawing/2014/main" id="{6752A38A-476B-DA28-98A8-F5CCEAF5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8" b="98308" l="9483" r="89943">
                        <a14:foregroundMark x1="48851" y1="32657" x2="48851" y2="32657"/>
                        <a14:foregroundMark x1="48276" y1="37056" x2="48276" y2="37056"/>
                        <a14:foregroundMark x1="37069" y1="42470" x2="37069" y2="42470"/>
                        <a14:foregroundMark x1="41667" y1="48562" x2="41667" y2="48562"/>
                        <a14:foregroundMark x1="54598" y1="49408" x2="54598" y2="49408"/>
                        <a14:foregroundMark x1="55747" y1="56007" x2="55747" y2="56007"/>
                        <a14:foregroundMark x1="47989" y1="59560" x2="47989" y2="59560"/>
                        <a14:foregroundMark x1="49425" y1="66497" x2="49425" y2="66497"/>
                        <a14:foregroundMark x1="37069" y1="508" x2="37069" y2="508"/>
                        <a14:foregroundMark x1="38218" y1="2538" x2="38218" y2="2538"/>
                        <a14:foregroundMark x1="32184" y1="13029" x2="32184" y2="13029"/>
                        <a14:foregroundMark x1="46552" y1="15228" x2="46552" y2="15228"/>
                        <a14:foregroundMark x1="45402" y1="20643" x2="45402" y2="20643"/>
                        <a14:foregroundMark x1="35057" y1="23858" x2="35057" y2="23858"/>
                        <a14:foregroundMark x1="63793" y1="69205" x2="63793" y2="69205"/>
                        <a14:foregroundMark x1="67241" y1="73942" x2="67241" y2="73942"/>
                        <a14:foregroundMark x1="58908" y1="79357" x2="58908" y2="79357"/>
                        <a14:foregroundMark x1="65230" y1="82741" x2="65230" y2="82741"/>
                        <a14:foregroundMark x1="82759" y1="82910" x2="82759" y2="82910"/>
                        <a14:foregroundMark x1="89943" y1="89679" x2="89943" y2="89679"/>
                        <a14:foregroundMark x1="84483" y1="95262" x2="84483" y2="95262"/>
                        <a14:foregroundMark x1="89655" y1="98308" x2="89655" y2="98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1994">
            <a:off x="5240575" y="8259847"/>
            <a:ext cx="33147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1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Variáveis e Constantes: O Feitiço da Estabilidade</a:t>
            </a:r>
          </a:p>
        </p:txBody>
      </p:sp>
    </p:spTree>
    <p:extLst>
      <p:ext uri="{BB962C8B-B14F-4D97-AF65-F5344CB8AC3E}">
        <p14:creationId xmlns:p14="http://schemas.microsoft.com/office/powerpoint/2010/main" val="7386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764117" y="3720301"/>
            <a:ext cx="823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💡 Em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variáveis que mudam como a Mandrágora 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constantes que são mais fixas que o Cálice de Fogo.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1200102" y="7185118"/>
            <a:ext cx="7479078" cy="22578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76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1541530" y="7604566"/>
            <a:ext cx="6733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idade</a:t>
            </a:r>
            <a:r>
              <a:rPr lang="pt-BR" dirty="0"/>
              <a:t> = </a:t>
            </a:r>
            <a:r>
              <a:rPr lang="pt-BR" dirty="0">
                <a:solidFill>
                  <a:srgbClr val="FF0066"/>
                </a:solidFill>
              </a:rPr>
              <a:t>30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pt-BR" dirty="0"/>
              <a:t> </a:t>
            </a:r>
            <a:r>
              <a:rPr lang="pt-BR" dirty="0">
                <a:solidFill>
                  <a:srgbClr val="FF0066"/>
                </a:solidFill>
              </a:rPr>
              <a:t>PI</a:t>
            </a:r>
            <a:r>
              <a:rPr lang="pt-BR" dirty="0"/>
              <a:t> = </a:t>
            </a:r>
            <a:r>
              <a:rPr lang="pt-BR" dirty="0">
                <a:solidFill>
                  <a:srgbClr val="FF0066"/>
                </a:solidFill>
              </a:rPr>
              <a:t>3.14</a:t>
            </a:r>
            <a:r>
              <a:rPr lang="pt-BR" dirty="0"/>
              <a:t>;;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 idade</a:t>
            </a:r>
            <a:r>
              <a:rPr lang="pt-BR" dirty="0"/>
              <a:t> = </a:t>
            </a:r>
            <a:r>
              <a:rPr lang="pt-BR" dirty="0">
                <a:solidFill>
                  <a:srgbClr val="FF0066"/>
                </a:solidFill>
              </a:rPr>
              <a:t>31</a:t>
            </a:r>
            <a:r>
              <a:rPr lang="pt-BR" dirty="0"/>
              <a:t>;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// Atualizando variável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// PI = 3.14159; // Erro: constantes não podem ser reatribuídas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1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2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Tipos de Dados à Maneira de Dumbledore</a:t>
            </a:r>
          </a:p>
        </p:txBody>
      </p:sp>
    </p:spTree>
    <p:extLst>
      <p:ext uri="{BB962C8B-B14F-4D97-AF65-F5344CB8AC3E}">
        <p14:creationId xmlns:p14="http://schemas.microsoft.com/office/powerpoint/2010/main" val="364245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764117" y="1717880"/>
            <a:ext cx="823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📚 Descubra os tipos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Mais variados que as criaturas mágicas de Hogwarts!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885421" y="4674733"/>
            <a:ext cx="7992705" cy="37516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71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1566428" y="5143332"/>
            <a:ext cx="6973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numero = </a:t>
            </a:r>
            <a:r>
              <a:rPr lang="pt-BR" sz="2400" dirty="0">
                <a:solidFill>
                  <a:srgbClr val="FF0066"/>
                </a:solidFill>
              </a:rPr>
              <a:t>10</a:t>
            </a:r>
            <a:r>
              <a:rPr lang="pt-BR" sz="2400" dirty="0">
                <a:solidFill>
                  <a:schemeClr val="bg1"/>
                </a:solidFill>
              </a:rPr>
              <a:t>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number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texto = "</a:t>
            </a:r>
            <a:r>
              <a:rPr lang="pt-BR" sz="2400" dirty="0">
                <a:solidFill>
                  <a:srgbClr val="00B050"/>
                </a:solidFill>
              </a:rPr>
              <a:t>Olá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50"/>
                </a:solidFill>
              </a:rPr>
              <a:t>mundo</a:t>
            </a:r>
            <a:r>
              <a:rPr lang="pt-BR" sz="2400" dirty="0">
                <a:solidFill>
                  <a:schemeClr val="bg1"/>
                </a:solidFill>
              </a:rPr>
              <a:t>!";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string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ativo =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true</a:t>
            </a:r>
            <a:r>
              <a:rPr lang="pt-BR" sz="2400" dirty="0">
                <a:solidFill>
                  <a:schemeClr val="bg1"/>
                </a:solidFill>
              </a:rPr>
              <a:t>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boolean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pessoa = { </a:t>
            </a:r>
            <a:r>
              <a:rPr lang="pt-BR" sz="2400" dirty="0">
                <a:solidFill>
                  <a:srgbClr val="FF0066"/>
                </a:solidFill>
              </a:rPr>
              <a:t>nome</a:t>
            </a:r>
            <a:r>
              <a:rPr lang="pt-BR" sz="2400" dirty="0">
                <a:solidFill>
                  <a:schemeClr val="bg1"/>
                </a:solidFill>
              </a:rPr>
              <a:t>: "</a:t>
            </a:r>
            <a:r>
              <a:rPr lang="pt-BR" sz="2400" dirty="0">
                <a:solidFill>
                  <a:srgbClr val="00B050"/>
                </a:solidFill>
              </a:rPr>
              <a:t>Alice</a:t>
            </a:r>
            <a:r>
              <a:rPr lang="pt-BR" sz="2400" dirty="0">
                <a:solidFill>
                  <a:schemeClr val="bg1"/>
                </a:solidFill>
              </a:rPr>
              <a:t>", </a:t>
            </a:r>
            <a:r>
              <a:rPr lang="pt-BR" sz="2400" dirty="0">
                <a:solidFill>
                  <a:srgbClr val="FF0066"/>
                </a:solidFill>
              </a:rPr>
              <a:t>idade</a:t>
            </a:r>
            <a:r>
              <a:rPr lang="pt-BR" sz="2400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rgbClr val="FF0066"/>
                </a:solidFill>
              </a:rPr>
              <a:t>25</a:t>
            </a:r>
            <a:r>
              <a:rPr lang="pt-BR" sz="2400" dirty="0">
                <a:solidFill>
                  <a:schemeClr val="bg1"/>
                </a:solidFill>
              </a:rPr>
              <a:t> };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object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indefinido =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undefined</a:t>
            </a:r>
            <a:r>
              <a:rPr lang="pt-BR" sz="2400" dirty="0">
                <a:solidFill>
                  <a:schemeClr val="bg1"/>
                </a:solidFill>
              </a:rPr>
              <a:t>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undefined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nulo = </a:t>
            </a:r>
            <a:r>
              <a:rPr lang="pt-BR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r>
              <a:rPr lang="pt-BR" sz="2400" dirty="0">
                <a:solidFill>
                  <a:schemeClr val="bg1"/>
                </a:solidFill>
              </a:rPr>
              <a:t>; 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null</a:t>
            </a:r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3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Controle Mágico com Estruturas de Feitiçaria</a:t>
            </a:r>
          </a:p>
        </p:txBody>
      </p:sp>
    </p:spTree>
    <p:extLst>
      <p:ext uri="{BB962C8B-B14F-4D97-AF65-F5344CB8AC3E}">
        <p14:creationId xmlns:p14="http://schemas.microsoft.com/office/powerpoint/2010/main" val="35797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9E63E0EF-31EB-C281-921C-1B43E10CAD4D}"/>
              </a:ext>
            </a:extLst>
          </p:cNvPr>
          <p:cNvSpPr txBox="1"/>
          <p:nvPr/>
        </p:nvSpPr>
        <p:spPr>
          <a:xfrm>
            <a:off x="764117" y="1717880"/>
            <a:ext cx="82353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🔮 Use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for,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e do-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para moldar seu código como um bom bruxo. Mantenha o fluxo da execução sob controle!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A42831-9706-C161-DA25-740ED9AAD580}"/>
              </a:ext>
            </a:extLst>
          </p:cNvPr>
          <p:cNvSpPr txBox="1"/>
          <p:nvPr/>
        </p:nvSpPr>
        <p:spPr>
          <a:xfrm>
            <a:off x="8930641" y="12195268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635709-05E1-62EB-0936-735978F7ACB3}"/>
              </a:ext>
            </a:extLst>
          </p:cNvPr>
          <p:cNvSpPr/>
          <p:nvPr/>
        </p:nvSpPr>
        <p:spPr>
          <a:xfrm>
            <a:off x="1510455" y="4213185"/>
            <a:ext cx="6395056" cy="62271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71000">
                <a:schemeClr val="tx1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6E314C-CD39-3850-E27D-E01900C57299}"/>
              </a:ext>
            </a:extLst>
          </p:cNvPr>
          <p:cNvSpPr txBox="1"/>
          <p:nvPr/>
        </p:nvSpPr>
        <p:spPr>
          <a:xfrm>
            <a:off x="2566060" y="4879951"/>
            <a:ext cx="5212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idade = </a:t>
            </a:r>
            <a:r>
              <a:rPr lang="pt-BR" sz="2400" dirty="0">
                <a:solidFill>
                  <a:srgbClr val="FF0066"/>
                </a:solidFill>
              </a:rPr>
              <a:t>18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(idade &lt; </a:t>
            </a:r>
            <a:r>
              <a:rPr lang="pt-BR" sz="2400" dirty="0">
                <a:solidFill>
                  <a:srgbClr val="FF0066"/>
                </a:solidFill>
              </a:rPr>
              <a:t>18</a:t>
            </a:r>
            <a:r>
              <a:rPr lang="pt-BR" sz="2400" dirty="0">
                <a:solidFill>
                  <a:schemeClr val="bg1"/>
                </a:solidFill>
              </a:rPr>
              <a:t>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00B050"/>
                </a:solidFill>
              </a:rPr>
              <a:t>"Menor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00B050"/>
                </a:solidFill>
              </a:rPr>
              <a:t>de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rgbClr val="00B050"/>
                </a:solidFill>
              </a:rPr>
              <a:t>idade"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(idade &gt;= </a:t>
            </a:r>
            <a:r>
              <a:rPr lang="pt-BR" sz="2400" dirty="0">
                <a:solidFill>
                  <a:srgbClr val="FF0066"/>
                </a:solidFill>
              </a:rPr>
              <a:t>18</a:t>
            </a:r>
            <a:r>
              <a:rPr lang="pt-BR" sz="2400" dirty="0">
                <a:solidFill>
                  <a:schemeClr val="bg1"/>
                </a:solidFill>
              </a:rPr>
              <a:t> &amp;&amp; idade &lt; </a:t>
            </a:r>
            <a:r>
              <a:rPr lang="pt-BR" sz="2400" dirty="0">
                <a:solidFill>
                  <a:srgbClr val="FF0066"/>
                </a:solidFill>
              </a:rPr>
              <a:t>65</a:t>
            </a:r>
            <a:r>
              <a:rPr lang="pt-BR" sz="2400" dirty="0">
                <a:solidFill>
                  <a:schemeClr val="bg1"/>
                </a:solidFill>
              </a:rPr>
              <a:t>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00B050"/>
                </a:solidFill>
              </a:rPr>
              <a:t>"Adulto"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pt-BR" sz="2400" dirty="0">
                <a:solidFill>
                  <a:schemeClr val="bg1"/>
                </a:solidFill>
              </a:rPr>
              <a:t>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>
                <a:solidFill>
                  <a:srgbClr val="00B050"/>
                </a:solidFill>
              </a:rPr>
              <a:t>"Idoso"</a:t>
            </a:r>
            <a:r>
              <a:rPr lang="pt-BR" sz="2400" dirty="0">
                <a:solidFill>
                  <a:schemeClr val="bg1"/>
                </a:solidFill>
              </a:rPr>
              <a:t>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let</a:t>
            </a:r>
            <a:r>
              <a:rPr lang="pt-BR" sz="2400" dirty="0">
                <a:solidFill>
                  <a:schemeClr val="bg1"/>
                </a:solidFill>
              </a:rPr>
              <a:t> i = </a:t>
            </a:r>
            <a:r>
              <a:rPr lang="pt-BR" sz="2400" dirty="0">
                <a:solidFill>
                  <a:srgbClr val="FF0066"/>
                </a:solidFill>
              </a:rPr>
              <a:t>0</a:t>
            </a:r>
            <a:r>
              <a:rPr lang="pt-BR" sz="2400" dirty="0">
                <a:solidFill>
                  <a:schemeClr val="bg1"/>
                </a:solidFill>
              </a:rPr>
              <a:t>; i &lt; </a:t>
            </a:r>
            <a:r>
              <a:rPr lang="pt-BR" sz="2400" dirty="0">
                <a:solidFill>
                  <a:srgbClr val="FF0066"/>
                </a:solidFill>
              </a:rPr>
              <a:t>5;</a:t>
            </a:r>
            <a:r>
              <a:rPr lang="pt-BR" sz="2400" dirty="0">
                <a:solidFill>
                  <a:schemeClr val="bg1"/>
                </a:solidFill>
              </a:rPr>
              <a:t> i++)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>
                <a:solidFill>
                  <a:srgbClr val="FF0066"/>
                </a:solidFill>
              </a:rPr>
              <a:t>console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  <a:r>
              <a:rPr lang="pt-BR" sz="2400" dirty="0">
                <a:solidFill>
                  <a:srgbClr val="FF0000"/>
                </a:solidFill>
              </a:rPr>
              <a:t>log</a:t>
            </a:r>
            <a:r>
              <a:rPr lang="pt-BR" sz="2400" dirty="0">
                <a:solidFill>
                  <a:schemeClr val="bg1"/>
                </a:solidFill>
              </a:rPr>
              <a:t>(i);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68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3E0157D-5568-60D9-A5BA-011FEA475228}"/>
              </a:ext>
            </a:extLst>
          </p:cNvPr>
          <p:cNvSpPr txBox="1"/>
          <p:nvPr/>
        </p:nvSpPr>
        <p:spPr>
          <a:xfrm>
            <a:off x="1138543" y="2941380"/>
            <a:ext cx="2801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Harry P" panose="00000400000000000000" pitchFamily="2" charset="0"/>
                <a:cs typeface="Times New Roman" panose="02020603050405020304" pitchFamily="18" charset="0"/>
              </a:rPr>
              <a:t>Capitulo 4</a:t>
            </a:r>
          </a:p>
          <a:p>
            <a:endParaRPr lang="pt-BR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E07993-585C-0BAC-D446-E68D4C46F339}"/>
              </a:ext>
            </a:extLst>
          </p:cNvPr>
          <p:cNvSpPr txBox="1"/>
          <p:nvPr/>
        </p:nvSpPr>
        <p:spPr>
          <a:xfrm>
            <a:off x="1138543" y="6245944"/>
            <a:ext cx="775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volini" panose="03000502040302020204" pitchFamily="66" charset="0"/>
                <a:cs typeface="Cavolini" panose="03000502040302020204" pitchFamily="66" charset="0"/>
              </a:rPr>
              <a:t>Poções e Funções em </a:t>
            </a:r>
            <a:r>
              <a:rPr lang="pt-BR" sz="32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JavaScript</a:t>
            </a:r>
            <a:endParaRPr lang="pt-BR" sz="32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661</Words>
  <Application>Microsoft Office PowerPoint</Application>
  <PresentationFormat>Papel A3 (297 x 420 mm)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Cavolini</vt:lpstr>
      <vt:lpstr>Harry P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 Javascript</dc:title>
  <dc:creator>WILLIAM SILVA DOS REIS</dc:creator>
  <cp:keywords>WSR</cp:keywords>
  <cp:lastModifiedBy>WILLIAM SILVA DOS REIS</cp:lastModifiedBy>
  <cp:revision>9</cp:revision>
  <dcterms:created xsi:type="dcterms:W3CDTF">2024-06-20T04:25:25Z</dcterms:created>
  <dcterms:modified xsi:type="dcterms:W3CDTF">2024-06-22T09:04:34Z</dcterms:modified>
</cp:coreProperties>
</file>