
<file path=[Content_Types].xml><?xml version="1.0" encoding="utf-8"?>
<Types xmlns="http://schemas.openxmlformats.org/package/2006/content-types">
  <Default Extension="png" ContentType="image/png"/>
  <Default Extension="bin"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5"/>
  </p:sldMasterIdLst>
  <p:notesMasterIdLst>
    <p:notesMasterId r:id="rId31"/>
  </p:notesMasterIdLst>
  <p:handoutMasterIdLst>
    <p:handoutMasterId r:id="rId32"/>
  </p:handoutMasterIdLst>
  <p:sldIdLst>
    <p:sldId id="256" r:id="rId6"/>
    <p:sldId id="351" r:id="rId7"/>
    <p:sldId id="352" r:id="rId8"/>
    <p:sldId id="353" r:id="rId9"/>
    <p:sldId id="354" r:id="rId10"/>
    <p:sldId id="384" r:id="rId11"/>
    <p:sldId id="358" r:id="rId12"/>
    <p:sldId id="359" r:id="rId13"/>
    <p:sldId id="360" r:id="rId14"/>
    <p:sldId id="373" r:id="rId15"/>
    <p:sldId id="362" r:id="rId16"/>
    <p:sldId id="385" r:id="rId17"/>
    <p:sldId id="364" r:id="rId18"/>
    <p:sldId id="365" r:id="rId19"/>
    <p:sldId id="374" r:id="rId20"/>
    <p:sldId id="375" r:id="rId21"/>
    <p:sldId id="376" r:id="rId22"/>
    <p:sldId id="377" r:id="rId23"/>
    <p:sldId id="367" r:id="rId24"/>
    <p:sldId id="366" r:id="rId25"/>
    <p:sldId id="386" r:id="rId26"/>
    <p:sldId id="387" r:id="rId27"/>
    <p:sldId id="388" r:id="rId28"/>
    <p:sldId id="389" r:id="rId29"/>
    <p:sldId id="390" r:id="rId3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C"/>
    <a:srgbClr val="002050"/>
    <a:srgbClr val="032059"/>
    <a:srgbClr val="02163E"/>
    <a:srgbClr val="FF9933"/>
    <a:srgbClr val="0000CC"/>
    <a:srgbClr val="AB73D5"/>
    <a:srgbClr val="BB31E1"/>
    <a:srgbClr val="0C6126"/>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87" autoAdjust="0"/>
    <p:restoredTop sz="89068" autoAdjust="0"/>
  </p:normalViewPr>
  <p:slideViewPr>
    <p:cSldViewPr snapToObjects="1">
      <p:cViewPr varScale="1">
        <p:scale>
          <a:sx n="118" d="100"/>
          <a:sy n="118" d="100"/>
        </p:scale>
        <p:origin x="42" y="174"/>
      </p:cViewPr>
      <p:guideLst>
        <p:guide orient="horz"/>
        <p:guide/>
      </p:guideLst>
    </p:cSldViewPr>
  </p:slideViewPr>
  <p:outlineViewPr>
    <p:cViewPr>
      <p:scale>
        <a:sx n="33" d="100"/>
        <a:sy n="33" d="100"/>
      </p:scale>
      <p:origin x="0" y="-138126"/>
    </p:cViewPr>
  </p:outlineViewPr>
  <p:notesTextViewPr>
    <p:cViewPr>
      <p:scale>
        <a:sx n="100" d="100"/>
        <a:sy n="100" d="100"/>
      </p:scale>
      <p:origin x="0" y="0"/>
    </p:cViewPr>
  </p:notesTextViewPr>
  <p:sorterViewPr>
    <p:cViewPr>
      <p:scale>
        <a:sx n="130" d="100"/>
        <a:sy n="130" d="100"/>
      </p:scale>
      <p:origin x="0" y="0"/>
    </p:cViewPr>
  </p:sorterViewPr>
  <p:notesViewPr>
    <p:cSldViewPr snapToObjects="1">
      <p:cViewPr varScale="1">
        <p:scale>
          <a:sx n="101" d="100"/>
          <a:sy n="101" d="100"/>
        </p:scale>
        <p:origin x="3552"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Ligh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9347C6-9BE5-204B-9A6F-54AE008DB119}" type="datetimeFigureOut">
              <a:rPr lang="en-US">
                <a:latin typeface="Segoe UI Light"/>
              </a:rPr>
              <a:pPr/>
              <a:t>12/12/2017</a:t>
            </a:fld>
            <a:endParaRPr lang="en-US" dirty="0">
              <a:latin typeface="Segoe UI Ligh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Segoe UI Light"/>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D249BE-94E4-134E-BF41-A4CA4375EF59}" type="slidenum">
              <a:rPr lang="en-US">
                <a:latin typeface="Segoe UI Light"/>
              </a:rPr>
              <a:pPr/>
              <a:t>‹#›</a:t>
            </a:fld>
            <a:endParaRPr lang="en-US" dirty="0">
              <a:latin typeface="Segoe UI Light"/>
            </a:endParaRPr>
          </a:p>
        </p:txBody>
      </p:sp>
    </p:spTree>
    <p:extLst>
      <p:ext uri="{BB962C8B-B14F-4D97-AF65-F5344CB8AC3E}">
        <p14:creationId xmlns:p14="http://schemas.microsoft.com/office/powerpoint/2010/main" val="2829108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Light"/>
              </a:defRPr>
            </a:lvl1pPr>
          </a:lstStyle>
          <a:p>
            <a:fld id="{CF83C616-A060-F146-95CE-1151FD29EA79}" type="datetimeFigureOut">
              <a:rPr lang="en-US"/>
              <a:pPr/>
              <a:t>12/12/2017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Segoe UI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Segoe UI Light"/>
              </a:defRPr>
            </a:lvl1pPr>
          </a:lstStyle>
          <a:p>
            <a:fld id="{675416BA-65F7-274A-AD61-D0FA78F3AA6E}" type="slidenum">
              <a:rPr lang="en-US"/>
              <a:pPr/>
              <a:t>‹#›</a:t>
            </a:fld>
            <a:endParaRPr lang="en-US" dirty="0"/>
          </a:p>
        </p:txBody>
      </p:sp>
    </p:spTree>
    <p:extLst>
      <p:ext uri="{BB962C8B-B14F-4D97-AF65-F5344CB8AC3E}">
        <p14:creationId xmlns:p14="http://schemas.microsoft.com/office/powerpoint/2010/main" val="92552937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Segoe UI Light"/>
        <a:ea typeface="+mn-ea"/>
        <a:cs typeface="+mn-cs"/>
      </a:defRPr>
    </a:lvl1pPr>
    <a:lvl2pPr marL="457200" algn="l" defTabSz="457200" rtl="0" eaLnBrk="1" latinLnBrk="0" hangingPunct="1">
      <a:defRPr sz="1200" kern="1200">
        <a:solidFill>
          <a:schemeClr val="tx1"/>
        </a:solidFill>
        <a:latin typeface="Segoe UI Light"/>
        <a:ea typeface="+mn-ea"/>
        <a:cs typeface="+mn-cs"/>
      </a:defRPr>
    </a:lvl2pPr>
    <a:lvl3pPr marL="914400" algn="l" defTabSz="457200" rtl="0" eaLnBrk="1" latinLnBrk="0" hangingPunct="1">
      <a:defRPr sz="1200" kern="1200">
        <a:solidFill>
          <a:schemeClr val="tx1"/>
        </a:solidFill>
        <a:latin typeface="Segoe UI Light"/>
        <a:ea typeface="+mn-ea"/>
        <a:cs typeface="+mn-cs"/>
      </a:defRPr>
    </a:lvl3pPr>
    <a:lvl4pPr marL="1371600" algn="l" defTabSz="457200" rtl="0" eaLnBrk="1" latinLnBrk="0" hangingPunct="1">
      <a:defRPr sz="1200" kern="1200">
        <a:solidFill>
          <a:schemeClr val="tx1"/>
        </a:solidFill>
        <a:latin typeface="Segoe UI Light"/>
        <a:ea typeface="+mn-ea"/>
        <a:cs typeface="+mn-cs"/>
      </a:defRPr>
    </a:lvl4pPr>
    <a:lvl5pPr marL="1828800" algn="l" defTabSz="457200" rtl="0" eaLnBrk="1" latinLnBrk="0" hangingPunct="1">
      <a:defRPr sz="1200" kern="1200">
        <a:solidFill>
          <a:schemeClr val="tx1"/>
        </a:solidFill>
        <a:latin typeface="Segoe UI Ligh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6A8731A-EBC6-4AEB-8A04-30922D0B894B}" type="datetime1">
              <a:rPr lang="en-US">
                <a:solidFill>
                  <a:prstClr val="black"/>
                </a:solidFill>
              </a:rPr>
              <a:pPr/>
              <a:t>12/12/2017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212989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80B33B-C23B-4B3E-9E6C-90127992F65B}" type="slidenum">
              <a:rPr lang="en-US" smtClean="0"/>
              <a:t>10</a:t>
            </a:fld>
            <a:endParaRPr lang="en-US" dirty="0"/>
          </a:p>
        </p:txBody>
      </p:sp>
    </p:spTree>
    <p:extLst>
      <p:ext uri="{BB962C8B-B14F-4D97-AF65-F5344CB8AC3E}">
        <p14:creationId xmlns:p14="http://schemas.microsoft.com/office/powerpoint/2010/main" val="1723179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80B33B-C23B-4B3E-9E6C-90127992F65B}" type="slidenum">
              <a:rPr lang="en-US" smtClean="0"/>
              <a:t>11</a:t>
            </a:fld>
            <a:endParaRPr lang="en-US" dirty="0"/>
          </a:p>
        </p:txBody>
      </p:sp>
    </p:spTree>
    <p:extLst>
      <p:ext uri="{BB962C8B-B14F-4D97-AF65-F5344CB8AC3E}">
        <p14:creationId xmlns:p14="http://schemas.microsoft.com/office/powerpoint/2010/main" val="2046561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80B33B-C23B-4B3E-9E6C-90127992F65B}" type="slidenum">
              <a:rPr lang="en-US" smtClean="0"/>
              <a:t>12</a:t>
            </a:fld>
            <a:endParaRPr lang="en-US" dirty="0"/>
          </a:p>
        </p:txBody>
      </p:sp>
    </p:spTree>
    <p:extLst>
      <p:ext uri="{BB962C8B-B14F-4D97-AF65-F5344CB8AC3E}">
        <p14:creationId xmlns:p14="http://schemas.microsoft.com/office/powerpoint/2010/main" val="3260231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80B33B-C23B-4B3E-9E6C-90127992F65B}" type="slidenum">
              <a:rPr lang="en-US" smtClean="0"/>
              <a:t>13</a:t>
            </a:fld>
            <a:endParaRPr lang="en-US" dirty="0"/>
          </a:p>
        </p:txBody>
      </p:sp>
    </p:spTree>
    <p:extLst>
      <p:ext uri="{BB962C8B-B14F-4D97-AF65-F5344CB8AC3E}">
        <p14:creationId xmlns:p14="http://schemas.microsoft.com/office/powerpoint/2010/main" val="1969766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80B33B-C23B-4B3E-9E6C-90127992F65B}" type="slidenum">
              <a:rPr lang="en-US" smtClean="0"/>
              <a:t>14</a:t>
            </a:fld>
            <a:endParaRPr lang="en-US" dirty="0"/>
          </a:p>
        </p:txBody>
      </p:sp>
    </p:spTree>
    <p:extLst>
      <p:ext uri="{BB962C8B-B14F-4D97-AF65-F5344CB8AC3E}">
        <p14:creationId xmlns:p14="http://schemas.microsoft.com/office/powerpoint/2010/main" val="2752943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80B33B-C23B-4B3E-9E6C-90127992F65B}" type="slidenum">
              <a:rPr lang="en-US" smtClean="0"/>
              <a:t>15</a:t>
            </a:fld>
            <a:endParaRPr lang="en-US" dirty="0"/>
          </a:p>
        </p:txBody>
      </p:sp>
    </p:spTree>
    <p:extLst>
      <p:ext uri="{BB962C8B-B14F-4D97-AF65-F5344CB8AC3E}">
        <p14:creationId xmlns:p14="http://schemas.microsoft.com/office/powerpoint/2010/main" val="2931316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80B33B-C23B-4B3E-9E6C-90127992F65B}" type="slidenum">
              <a:rPr lang="en-US" smtClean="0"/>
              <a:t>16</a:t>
            </a:fld>
            <a:endParaRPr lang="en-US" dirty="0"/>
          </a:p>
        </p:txBody>
      </p:sp>
    </p:spTree>
    <p:extLst>
      <p:ext uri="{BB962C8B-B14F-4D97-AF65-F5344CB8AC3E}">
        <p14:creationId xmlns:p14="http://schemas.microsoft.com/office/powerpoint/2010/main" val="2374840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80B33B-C23B-4B3E-9E6C-90127992F65B}" type="slidenum">
              <a:rPr lang="en-US" smtClean="0"/>
              <a:t>17</a:t>
            </a:fld>
            <a:endParaRPr lang="en-US" dirty="0"/>
          </a:p>
        </p:txBody>
      </p:sp>
    </p:spTree>
    <p:extLst>
      <p:ext uri="{BB962C8B-B14F-4D97-AF65-F5344CB8AC3E}">
        <p14:creationId xmlns:p14="http://schemas.microsoft.com/office/powerpoint/2010/main" val="1846132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80B33B-C23B-4B3E-9E6C-90127992F65B}" type="slidenum">
              <a:rPr lang="en-US" smtClean="0"/>
              <a:t>18</a:t>
            </a:fld>
            <a:endParaRPr lang="en-US" dirty="0"/>
          </a:p>
        </p:txBody>
      </p:sp>
    </p:spTree>
    <p:extLst>
      <p:ext uri="{BB962C8B-B14F-4D97-AF65-F5344CB8AC3E}">
        <p14:creationId xmlns:p14="http://schemas.microsoft.com/office/powerpoint/2010/main" val="3216091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5416BA-65F7-274A-AD61-D0FA78F3AA6E}" type="slidenum">
              <a:rPr lang="en-US" smtClean="0"/>
              <a:pPr/>
              <a:t>19</a:t>
            </a:fld>
            <a:endParaRPr lang="en-US" dirty="0"/>
          </a:p>
        </p:txBody>
      </p:sp>
    </p:spTree>
    <p:extLst>
      <p:ext uri="{BB962C8B-B14F-4D97-AF65-F5344CB8AC3E}">
        <p14:creationId xmlns:p14="http://schemas.microsoft.com/office/powerpoint/2010/main" val="1786458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80B33B-C23B-4B3E-9E6C-90127992F65B}" type="slidenum">
              <a:rPr lang="en-US" smtClean="0"/>
              <a:t>2</a:t>
            </a:fld>
            <a:endParaRPr lang="en-US" dirty="0"/>
          </a:p>
        </p:txBody>
      </p:sp>
    </p:spTree>
    <p:extLst>
      <p:ext uri="{BB962C8B-B14F-4D97-AF65-F5344CB8AC3E}">
        <p14:creationId xmlns:p14="http://schemas.microsoft.com/office/powerpoint/2010/main" val="32908668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80B33B-C23B-4B3E-9E6C-90127992F65B}" type="slidenum">
              <a:rPr lang="en-US" smtClean="0"/>
              <a:t>20</a:t>
            </a:fld>
            <a:endParaRPr lang="en-US" dirty="0"/>
          </a:p>
        </p:txBody>
      </p:sp>
    </p:spTree>
    <p:extLst>
      <p:ext uri="{BB962C8B-B14F-4D97-AF65-F5344CB8AC3E}">
        <p14:creationId xmlns:p14="http://schemas.microsoft.com/office/powerpoint/2010/main" val="20249085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80B33B-C23B-4B3E-9E6C-90127992F65B}" type="slidenum">
              <a:rPr lang="en-US" smtClean="0"/>
              <a:t>21</a:t>
            </a:fld>
            <a:endParaRPr lang="en-US" dirty="0"/>
          </a:p>
        </p:txBody>
      </p:sp>
    </p:spTree>
    <p:extLst>
      <p:ext uri="{BB962C8B-B14F-4D97-AF65-F5344CB8AC3E}">
        <p14:creationId xmlns:p14="http://schemas.microsoft.com/office/powerpoint/2010/main" val="373042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80B33B-C23B-4B3E-9E6C-90127992F65B}" type="slidenum">
              <a:rPr lang="en-US" smtClean="0"/>
              <a:t>22</a:t>
            </a:fld>
            <a:endParaRPr lang="en-US" dirty="0"/>
          </a:p>
        </p:txBody>
      </p:sp>
    </p:spTree>
    <p:extLst>
      <p:ext uri="{BB962C8B-B14F-4D97-AF65-F5344CB8AC3E}">
        <p14:creationId xmlns:p14="http://schemas.microsoft.com/office/powerpoint/2010/main" val="34662682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80B33B-C23B-4B3E-9E6C-90127992F65B}" type="slidenum">
              <a:rPr lang="en-US" smtClean="0"/>
              <a:t>23</a:t>
            </a:fld>
            <a:endParaRPr lang="en-US" dirty="0"/>
          </a:p>
        </p:txBody>
      </p:sp>
    </p:spTree>
    <p:extLst>
      <p:ext uri="{BB962C8B-B14F-4D97-AF65-F5344CB8AC3E}">
        <p14:creationId xmlns:p14="http://schemas.microsoft.com/office/powerpoint/2010/main" val="2674090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80B33B-C23B-4B3E-9E6C-90127992F65B}" type="slidenum">
              <a:rPr lang="en-US" smtClean="0"/>
              <a:t>24</a:t>
            </a:fld>
            <a:endParaRPr lang="en-US" dirty="0"/>
          </a:p>
        </p:txBody>
      </p:sp>
    </p:spTree>
    <p:extLst>
      <p:ext uri="{BB962C8B-B14F-4D97-AF65-F5344CB8AC3E}">
        <p14:creationId xmlns:p14="http://schemas.microsoft.com/office/powerpoint/2010/main" val="36739780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80B33B-C23B-4B3E-9E6C-90127992F65B}" type="slidenum">
              <a:rPr lang="en-US" smtClean="0"/>
              <a:t>25</a:t>
            </a:fld>
            <a:endParaRPr lang="en-US" dirty="0"/>
          </a:p>
        </p:txBody>
      </p:sp>
    </p:spTree>
    <p:extLst>
      <p:ext uri="{BB962C8B-B14F-4D97-AF65-F5344CB8AC3E}">
        <p14:creationId xmlns:p14="http://schemas.microsoft.com/office/powerpoint/2010/main" val="1601179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80B33B-C23B-4B3E-9E6C-90127992F65B}" type="slidenum">
              <a:rPr lang="en-US" smtClean="0"/>
              <a:t>3</a:t>
            </a:fld>
            <a:endParaRPr lang="en-US" dirty="0"/>
          </a:p>
        </p:txBody>
      </p:sp>
    </p:spTree>
    <p:extLst>
      <p:ext uri="{BB962C8B-B14F-4D97-AF65-F5344CB8AC3E}">
        <p14:creationId xmlns:p14="http://schemas.microsoft.com/office/powerpoint/2010/main" val="780938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5416BA-65F7-274A-AD61-D0FA78F3AA6E}" type="slidenum">
              <a:rPr lang="en-US" smtClean="0"/>
              <a:pPr/>
              <a:t>4</a:t>
            </a:fld>
            <a:endParaRPr lang="en-US" dirty="0"/>
          </a:p>
        </p:txBody>
      </p:sp>
    </p:spTree>
    <p:extLst>
      <p:ext uri="{BB962C8B-B14F-4D97-AF65-F5344CB8AC3E}">
        <p14:creationId xmlns:p14="http://schemas.microsoft.com/office/powerpoint/2010/main" val="1132739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5416BA-65F7-274A-AD61-D0FA78F3AA6E}" type="slidenum">
              <a:rPr lang="en-US" smtClean="0"/>
              <a:pPr/>
              <a:t>5</a:t>
            </a:fld>
            <a:endParaRPr lang="en-US" dirty="0"/>
          </a:p>
        </p:txBody>
      </p:sp>
    </p:spTree>
    <p:extLst>
      <p:ext uri="{BB962C8B-B14F-4D97-AF65-F5344CB8AC3E}">
        <p14:creationId xmlns:p14="http://schemas.microsoft.com/office/powerpoint/2010/main" val="95625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5416BA-65F7-274A-AD61-D0FA78F3AA6E}" type="slidenum">
              <a:rPr lang="en-US" smtClean="0"/>
              <a:pPr/>
              <a:t>6</a:t>
            </a:fld>
            <a:endParaRPr lang="en-US" dirty="0"/>
          </a:p>
        </p:txBody>
      </p:sp>
    </p:spTree>
    <p:extLst>
      <p:ext uri="{BB962C8B-B14F-4D97-AF65-F5344CB8AC3E}">
        <p14:creationId xmlns:p14="http://schemas.microsoft.com/office/powerpoint/2010/main" val="154157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5416BA-65F7-274A-AD61-D0FA78F3AA6E}" type="slidenum">
              <a:rPr lang="en-US" smtClean="0"/>
              <a:pPr/>
              <a:t>7</a:t>
            </a:fld>
            <a:endParaRPr lang="en-US" dirty="0"/>
          </a:p>
        </p:txBody>
      </p:sp>
    </p:spTree>
    <p:extLst>
      <p:ext uri="{BB962C8B-B14F-4D97-AF65-F5344CB8AC3E}">
        <p14:creationId xmlns:p14="http://schemas.microsoft.com/office/powerpoint/2010/main" val="4164652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5416BA-65F7-274A-AD61-D0FA78F3AA6E}" type="slidenum">
              <a:rPr lang="en-US" smtClean="0"/>
              <a:pPr/>
              <a:t>8</a:t>
            </a:fld>
            <a:endParaRPr lang="en-US" dirty="0"/>
          </a:p>
        </p:txBody>
      </p:sp>
    </p:spTree>
    <p:extLst>
      <p:ext uri="{BB962C8B-B14F-4D97-AF65-F5344CB8AC3E}">
        <p14:creationId xmlns:p14="http://schemas.microsoft.com/office/powerpoint/2010/main" val="3072647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5416BA-65F7-274A-AD61-D0FA78F3AA6E}" type="slidenum">
              <a:rPr lang="en-US" smtClean="0"/>
              <a:pPr/>
              <a:t>9</a:t>
            </a:fld>
            <a:endParaRPr lang="en-US" dirty="0"/>
          </a:p>
        </p:txBody>
      </p:sp>
    </p:spTree>
    <p:extLst>
      <p:ext uri="{BB962C8B-B14F-4D97-AF65-F5344CB8AC3E}">
        <p14:creationId xmlns:p14="http://schemas.microsoft.com/office/powerpoint/2010/main" val="26232679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bin"/><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rgbClr val="002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3328" y="2907953"/>
            <a:ext cx="4705063" cy="1345996"/>
          </a:xfrm>
          <a:noFill/>
        </p:spPr>
        <p:txBody>
          <a:bodyPr lIns="146304" tIns="109728" rIns="146304" bIns="109728">
            <a:noAutofit/>
          </a:bodyPr>
          <a:lstStyle>
            <a:lvl1pPr marL="0" indent="0">
              <a:spcBef>
                <a:spcPts val="0"/>
              </a:spcBef>
              <a:buNone/>
              <a:defRPr sz="264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01977" y="1556880"/>
            <a:ext cx="6050820" cy="1351077"/>
          </a:xfrm>
          <a:noFill/>
        </p:spPr>
        <p:txBody>
          <a:bodyPr lIns="146304" tIns="91440" rIns="146304" bIns="91440" anchor="t" anchorCtr="0"/>
          <a:lstStyle>
            <a:lvl1pPr>
              <a:defRPr sz="4412" spc="-74" baseline="0">
                <a:gradFill>
                  <a:gsLst>
                    <a:gs pos="3333">
                      <a:schemeClr val="tx1"/>
                    </a:gs>
                    <a:gs pos="39000">
                      <a:schemeClr val="tx1"/>
                    </a:gs>
                  </a:gsLst>
                  <a:lin ang="5400000" scaled="0"/>
                </a:gradFill>
              </a:defRPr>
            </a:lvl1pPr>
          </a:lstStyle>
          <a:p>
            <a:r>
              <a:rPr lang="en-US" dirty="0"/>
              <a:t>Presentation title</a:t>
            </a:r>
          </a:p>
        </p:txBody>
      </p:sp>
      <p:pic>
        <p:nvPicPr>
          <p:cNvPr id="11" name="TechEd 2014 logo white"/>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348591" y="330031"/>
            <a:ext cx="2180277" cy="943477"/>
          </a:xfrm>
          <a:prstGeom prst="rect">
            <a:avLst/>
          </a:prstGeom>
        </p:spPr>
      </p:pic>
      <p:pic>
        <p:nvPicPr>
          <p:cNvPr id="8" name="MS logo white"/>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336992" y="4546325"/>
            <a:ext cx="1141803" cy="244625"/>
          </a:xfrm>
          <a:prstGeom prst="rect">
            <a:avLst/>
          </a:prstGeom>
        </p:spPr>
      </p:pic>
    </p:spTree>
    <p:extLst>
      <p:ext uri="{BB962C8B-B14F-4D97-AF65-F5344CB8AC3E}">
        <p14:creationId xmlns:p14="http://schemas.microsoft.com/office/powerpoint/2010/main" val="6002655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01930" y="891882"/>
            <a:ext cx="8741880" cy="1538242"/>
          </a:xfrm>
        </p:spPr>
        <p:txBody>
          <a:bodyPr/>
          <a:lstStyle>
            <a:lvl1pPr marL="0" indent="0">
              <a:buNone/>
              <a:defRPr>
                <a:gradFill>
                  <a:gsLst>
                    <a:gs pos="2920">
                      <a:schemeClr val="tx2"/>
                    </a:gs>
                    <a:gs pos="39000">
                      <a:schemeClr val="tx2"/>
                    </a:gs>
                  </a:gsLst>
                  <a:lin ang="5400000" scaled="0"/>
                </a:gradFill>
              </a:defRPr>
            </a:lvl1pPr>
            <a:lvl2pPr marL="21011" indent="0">
              <a:buNone/>
              <a:defRPr sz="1471"/>
            </a:lvl2pPr>
            <a:lvl3pPr marL="164588" indent="0">
              <a:buNone/>
              <a:defRPr sz="1471"/>
            </a:lvl3pPr>
            <a:lvl4pPr marL="350187" indent="0">
              <a:buNone/>
              <a:defRPr sz="1324"/>
            </a:lvl4pPr>
            <a:lvl5pPr marL="543957" indent="0">
              <a:buNone/>
              <a:defRPr sz="1324"/>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23743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_Title and Content">
    <p:bg>
      <p:bgPr>
        <a:solidFill>
          <a:srgbClr val="00006C"/>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687385"/>
          </a:xfrm>
        </p:spPr>
        <p:txBody>
          <a:bodyPr>
            <a:spAutoFit/>
          </a:bodyPr>
          <a:lstStyle>
            <a:lvl1pPr marL="0" indent="0">
              <a:buFont typeface="Arial" panose="020B0604020202020204" pitchFamily="34" charset="0"/>
              <a:buNone/>
              <a:defRPr/>
            </a:lvl1pPr>
            <a:lvl2pPr marL="252134" indent="0">
              <a:buFont typeface="Arial" panose="020B0604020202020204" pitchFamily="34" charset="0"/>
              <a:buNone/>
              <a:defRPr/>
            </a:lvl2pPr>
            <a:lvl3pPr marL="420224" indent="0">
              <a:buFont typeface="Arial" panose="020B0604020202020204" pitchFamily="34" charset="0"/>
              <a:buNone/>
              <a:defRPr sz="1765"/>
            </a:lvl3pPr>
            <a:lvl4pPr marL="588313" indent="0">
              <a:buFont typeface="Arial" panose="020B0604020202020204" pitchFamily="34" charset="0"/>
              <a:buNone/>
              <a:defRPr sz="1471"/>
            </a:lvl4pPr>
            <a:lvl5pPr marL="756403" indent="0">
              <a:buFont typeface="Arial" panose="020B0604020202020204" pitchFamily="34" charset="0"/>
              <a:buNone/>
              <a:defRPr sz="147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3128043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687385"/>
          </a:xfrm>
        </p:spPr>
        <p:txBody>
          <a:bodyPr>
            <a:spAutoFit/>
          </a:bodyPr>
          <a:lstStyle>
            <a:lvl1pPr>
              <a:buClr>
                <a:schemeClr val="tx2"/>
              </a:buClr>
              <a:defRPr>
                <a:gradFill>
                  <a:gsLst>
                    <a:gs pos="13869">
                      <a:schemeClr val="tx2"/>
                    </a:gs>
                    <a:gs pos="42000">
                      <a:schemeClr val="tx2"/>
                    </a:gs>
                  </a:gsLst>
                  <a:lin ang="5400000" scaled="0"/>
                </a:gradFill>
              </a:defRPr>
            </a:lvl1pPr>
            <a:lvl3pPr>
              <a:defRPr sz="1765"/>
            </a:lvl3pPr>
            <a:lvl4pPr>
              <a:defRPr sz="1471"/>
            </a:lvl4pPr>
            <a:lvl5pPr>
              <a:defRPr sz="147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25032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0" y="891882"/>
            <a:ext cx="4033911" cy="1913857"/>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61" y="891882"/>
            <a:ext cx="4033911" cy="1913857"/>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123909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0" y="891882"/>
            <a:ext cx="4033911" cy="1913857"/>
          </a:xfrm>
        </p:spPr>
        <p:txBody>
          <a:bodyPr wrap="square">
            <a:spAutoFit/>
          </a:bodyPr>
          <a:lstStyle>
            <a:lvl1pPr marL="0" indent="0">
              <a:spcBef>
                <a:spcPts val="900"/>
              </a:spcBef>
              <a:buClr>
                <a:schemeClr val="tx1"/>
              </a:buClr>
              <a:buFont typeface="Wingdings" pitchFamily="2" charset="2"/>
              <a:buNone/>
              <a:defRPr sz="2647">
                <a:gradFill>
                  <a:gsLst>
                    <a:gs pos="5109">
                      <a:schemeClr val="tx2"/>
                    </a:gs>
                    <a:gs pos="25000">
                      <a:schemeClr val="tx2"/>
                    </a:gs>
                  </a:gsLst>
                  <a:lin ang="5400000" scaled="0"/>
                </a:gradFill>
              </a:defRPr>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908161" y="891882"/>
            <a:ext cx="4033911" cy="1913857"/>
          </a:xfrm>
        </p:spPr>
        <p:txBody>
          <a:bodyPr wrap="square">
            <a:spAutoFit/>
          </a:bodyPr>
          <a:lstStyle>
            <a:lvl1pPr marL="0" indent="0">
              <a:spcBef>
                <a:spcPts val="900"/>
              </a:spcBef>
              <a:buClr>
                <a:schemeClr val="tx1"/>
              </a:buClr>
              <a:buFont typeface="Wingdings" pitchFamily="2" charset="2"/>
              <a:buNone/>
              <a:defRPr sz="2647">
                <a:gradFill>
                  <a:gsLst>
                    <a:gs pos="100000">
                      <a:schemeClr val="tx2"/>
                    </a:gs>
                    <a:gs pos="0">
                      <a:schemeClr val="tx2"/>
                    </a:gs>
                  </a:gsLst>
                  <a:lin ang="5400000" scaled="0"/>
                </a:gradFill>
              </a:defRPr>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536228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0" y="891882"/>
            <a:ext cx="4033911" cy="1963614"/>
          </a:xfrm>
        </p:spPr>
        <p:txBody>
          <a:bodyPr wrap="square">
            <a:spAutoFit/>
          </a:bodyPr>
          <a:lstStyle>
            <a:lvl1pPr marL="211280" indent="-211280">
              <a:spcBef>
                <a:spcPts val="900"/>
              </a:spcBef>
              <a:buClr>
                <a:schemeClr val="tx1"/>
              </a:buClr>
              <a:buFontTx/>
              <a:buBlip>
                <a:blip r:embed="rId2"/>
              </a:buBlip>
              <a:defRPr sz="2647"/>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908161" y="891882"/>
            <a:ext cx="4033911" cy="1963614"/>
          </a:xfrm>
        </p:spPr>
        <p:txBody>
          <a:bodyPr wrap="square">
            <a:spAutoFit/>
          </a:bodyPr>
          <a:lstStyle>
            <a:lvl1pPr marL="211280" indent="-211280">
              <a:spcBef>
                <a:spcPts val="900"/>
              </a:spcBef>
              <a:buClr>
                <a:schemeClr val="tx1"/>
              </a:buClr>
              <a:buFontTx/>
              <a:buBlip>
                <a:blip r:embed="rId2"/>
              </a:buBlip>
              <a:defRPr sz="2647"/>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784610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0" y="891882"/>
            <a:ext cx="4033911" cy="1963614"/>
          </a:xfrm>
        </p:spPr>
        <p:txBody>
          <a:bodyPr wrap="square">
            <a:spAutoFit/>
          </a:bodyPr>
          <a:lstStyle>
            <a:lvl1pPr marL="211280" indent="-211280">
              <a:spcBef>
                <a:spcPts val="900"/>
              </a:spcBef>
              <a:buClr>
                <a:schemeClr val="tx2"/>
              </a:buClr>
              <a:buFontTx/>
              <a:buBlip>
                <a:blip r:embed="rId2"/>
              </a:buBlip>
              <a:defRPr sz="2647">
                <a:gradFill>
                  <a:gsLst>
                    <a:gs pos="5109">
                      <a:schemeClr val="tx2"/>
                    </a:gs>
                    <a:gs pos="100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908161" y="891882"/>
            <a:ext cx="4033911" cy="1963614"/>
          </a:xfrm>
        </p:spPr>
        <p:txBody>
          <a:bodyPr wrap="square">
            <a:spAutoFit/>
          </a:bodyPr>
          <a:lstStyle>
            <a:lvl1pPr marL="211280" indent="-211280">
              <a:spcBef>
                <a:spcPts val="900"/>
              </a:spcBef>
              <a:buClr>
                <a:schemeClr val="tx2"/>
              </a:buClr>
              <a:buFontTx/>
              <a:buBlip>
                <a:blip r:embed="rId2"/>
              </a:buBlip>
              <a:defRPr sz="2647">
                <a:gradFill>
                  <a:gsLst>
                    <a:gs pos="5109">
                      <a:schemeClr val="tx2"/>
                    </a:gs>
                    <a:gs pos="100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2230215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00006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098054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07766" y="890716"/>
            <a:ext cx="8741880" cy="674749"/>
          </a:xfrm>
        </p:spPr>
        <p:txBody>
          <a:bodyPr/>
          <a:lstStyle>
            <a:lvl1pPr>
              <a:defRPr sz="5294" baseline="0"/>
            </a:lvl1pPr>
          </a:lstStyle>
          <a:p>
            <a:r>
              <a:rPr lang="en-US" dirty="0"/>
              <a:t>Click to edit Master title style</a:t>
            </a:r>
          </a:p>
        </p:txBody>
      </p:sp>
    </p:spTree>
    <p:extLst>
      <p:ext uri="{BB962C8B-B14F-4D97-AF65-F5344CB8AC3E}">
        <p14:creationId xmlns:p14="http://schemas.microsoft.com/office/powerpoint/2010/main" val="59403062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act Layout">
    <p:bg>
      <p:bgPr>
        <a:solidFill>
          <a:srgbClr val="00006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53763" y="1563129"/>
            <a:ext cx="6043672" cy="1344828"/>
          </a:xfrm>
        </p:spPr>
        <p:txBody>
          <a:bodyPr/>
          <a:lstStyle>
            <a:lvl1pPr>
              <a:defRPr sz="4412" baseline="0"/>
            </a:lvl1pPr>
          </a:lstStyle>
          <a:p>
            <a:r>
              <a:rPr lang="en-US" dirty="0"/>
              <a:t>Click to edit Master title style</a:t>
            </a:r>
          </a:p>
        </p:txBody>
      </p:sp>
    </p:spTree>
    <p:extLst>
      <p:ext uri="{BB962C8B-B14F-4D97-AF65-F5344CB8AC3E}">
        <p14:creationId xmlns:p14="http://schemas.microsoft.com/office/powerpoint/2010/main" val="33223404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01929" y="1563129"/>
            <a:ext cx="6050868" cy="268965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01977" y="1563140"/>
            <a:ext cx="6050820" cy="1344818"/>
          </a:xfrm>
          <a:noFill/>
        </p:spPr>
        <p:txBody>
          <a:bodyPr lIns="146304" tIns="91440" rIns="146304" bIns="91440" anchor="t" anchorCtr="0"/>
          <a:lstStyle>
            <a:lvl1pPr>
              <a:defRPr sz="4412" spc="-74"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01976" y="2908931"/>
            <a:ext cx="6050821" cy="1344245"/>
          </a:xfrm>
          <a:noFill/>
        </p:spPr>
        <p:txBody>
          <a:bodyPr lIns="146304" tIns="109728" rIns="146304" bIns="109728">
            <a:noAutofit/>
          </a:bodyPr>
          <a:lstStyle>
            <a:lvl1pPr marL="0" indent="0">
              <a:spcBef>
                <a:spcPts val="0"/>
              </a:spcBef>
              <a:buNone/>
              <a:defRPr sz="2647"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336992" y="4546325"/>
            <a:ext cx="1141803" cy="244625"/>
          </a:xfrm>
          <a:prstGeom prst="rect">
            <a:avLst/>
          </a:prstGeom>
        </p:spPr>
      </p:pic>
      <p:pic>
        <p:nvPicPr>
          <p:cNvPr id="10" name="TechEd 2014 logo white"/>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invGray">
          <a:xfrm>
            <a:off x="348591" y="330031"/>
            <a:ext cx="2180277" cy="943477"/>
          </a:xfrm>
          <a:prstGeom prst="rect">
            <a:avLst/>
          </a:prstGeom>
        </p:spPr>
      </p:pic>
    </p:spTree>
    <p:extLst>
      <p:ext uri="{BB962C8B-B14F-4D97-AF65-F5344CB8AC3E}">
        <p14:creationId xmlns:p14="http://schemas.microsoft.com/office/powerpoint/2010/main" val="20638685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53763" y="1563129"/>
            <a:ext cx="6043672" cy="1344828"/>
          </a:xfrm>
        </p:spPr>
        <p:txBody>
          <a:bodyPr/>
          <a:lstStyle>
            <a:lvl1pPr>
              <a:defRPr sz="4412" baseline="0"/>
            </a:lvl1pPr>
          </a:lstStyle>
          <a:p>
            <a:r>
              <a:rPr lang="en-US" dirty="0"/>
              <a:t>Click to edit Master title style</a:t>
            </a:r>
          </a:p>
        </p:txBody>
      </p:sp>
    </p:spTree>
    <p:extLst>
      <p:ext uri="{BB962C8B-B14F-4D97-AF65-F5344CB8AC3E}">
        <p14:creationId xmlns:p14="http://schemas.microsoft.com/office/powerpoint/2010/main" val="306174561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874248" y="883761"/>
            <a:ext cx="7395504" cy="674749"/>
          </a:xfrm>
        </p:spPr>
        <p:txBody>
          <a:bodyPr/>
          <a:lstStyle>
            <a:lvl1pPr marL="171592" indent="-171592">
              <a:defRPr sz="4412"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4235841" y="3769488"/>
            <a:ext cx="4033912" cy="836383"/>
          </a:xfrm>
        </p:spPr>
        <p:txBody>
          <a:bodyPr/>
          <a:lstStyle>
            <a:lvl1pPr marL="0" indent="0">
              <a:spcBef>
                <a:spcPts val="0"/>
              </a:spcBef>
              <a:buNone/>
              <a:defRPr sz="2353"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30513365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874248" y="1563130"/>
            <a:ext cx="7395504" cy="674749"/>
          </a:xfrm>
        </p:spPr>
        <p:txBody>
          <a:bodyPr/>
          <a:lstStyle>
            <a:lvl1pPr marL="207777" indent="-207777">
              <a:tabLst>
                <a:tab pos="207777" algn="l"/>
              </a:tabLst>
              <a:defRPr sz="4412"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4235841" y="3580360"/>
            <a:ext cx="4033912" cy="836383"/>
          </a:xfrm>
        </p:spPr>
        <p:txBody>
          <a:bodyPr/>
          <a:lstStyle>
            <a:lvl1pPr marL="0" indent="0">
              <a:spcBef>
                <a:spcPts val="0"/>
              </a:spcBef>
              <a:buNone/>
              <a:defRPr sz="2353"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343310634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07766" y="1787267"/>
            <a:ext cx="8740142" cy="734625"/>
          </a:xfrm>
        </p:spPr>
        <p:txBody>
          <a:bodyPr/>
          <a:lstStyle>
            <a:lvl1pPr marL="0" indent="0">
              <a:buNone/>
              <a:defRPr sz="3971">
                <a:gradFill>
                  <a:gsLst>
                    <a:gs pos="3333">
                      <a:schemeClr val="tx1"/>
                    </a:gs>
                    <a:gs pos="39000">
                      <a:schemeClr val="tx1"/>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dirty="0"/>
              <a:t>Click to edit Master text styles</a:t>
            </a:r>
          </a:p>
        </p:txBody>
      </p:sp>
      <p:sp>
        <p:nvSpPr>
          <p:cNvPr id="4" name="Title 1"/>
          <p:cNvSpPr>
            <a:spLocks noGrp="1"/>
          </p:cNvSpPr>
          <p:nvPr>
            <p:ph type="title"/>
          </p:nvPr>
        </p:nvSpPr>
        <p:spPr>
          <a:xfrm>
            <a:off x="207766" y="890716"/>
            <a:ext cx="8741880" cy="674749"/>
          </a:xfrm>
        </p:spPr>
        <p:txBody>
          <a:bodyPr/>
          <a:lstStyle>
            <a:lvl1pPr>
              <a:defRPr sz="5294" baseline="0">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74946624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006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72632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124975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915463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185669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891883"/>
            <a:ext cx="8740142" cy="1845826"/>
          </a:xfrm>
          <a:prstGeom prst="rect">
            <a:avLst/>
          </a:prstGeom>
        </p:spPr>
        <p:txBody>
          <a:bodyPr/>
          <a:lstStyle>
            <a:lvl1pPr marL="213614" indent="-213614">
              <a:buClr>
                <a:schemeClr val="tx1"/>
              </a:buClr>
              <a:buSzPct val="90000"/>
              <a:buFont typeface="Wingdings" panose="05000000000000000000" pitchFamily="2" charset="2"/>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224" indent="-206610">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838" indent="-213614">
              <a:buClr>
                <a:schemeClr val="tx1"/>
              </a:buClr>
              <a:buSzPct val="90000"/>
              <a:buFont typeface="Wingdings" panose="05000000000000000000" pitchFamily="2" charset="2"/>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928" indent="-168090">
              <a:buClr>
                <a:schemeClr val="tx1"/>
              </a:buClr>
              <a:buSzPct val="90000"/>
              <a:buFont typeface="Wingdings" panose="05000000000000000000" pitchFamily="2" charset="2"/>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70017" indent="-168090">
              <a:buClr>
                <a:schemeClr val="tx1"/>
              </a:buClr>
              <a:buSzPct val="90000"/>
              <a:buFont typeface="Wingdings" panose="05000000000000000000" pitchFamily="2" charset="2"/>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4679157"/>
            <a:ext cx="9144001" cy="464344"/>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272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745950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891883"/>
            <a:ext cx="8740142" cy="1845826"/>
          </a:xfrm>
          <a:prstGeom prst="rect">
            <a:avLst/>
          </a:prstGeom>
        </p:spPr>
        <p:txBody>
          <a:bodyPr/>
          <a:lstStyle>
            <a:lvl1pPr marL="213614" indent="-213614">
              <a:buClr>
                <a:schemeClr val="tx1"/>
              </a:buClr>
              <a:buSzPct val="90000"/>
              <a:buFont typeface="Wingdings" panose="05000000000000000000" pitchFamily="2" charset="2"/>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224" indent="-206610">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838" indent="-213614">
              <a:buClr>
                <a:schemeClr val="tx1"/>
              </a:buClr>
              <a:buSzPct val="90000"/>
              <a:buFont typeface="Wingdings" panose="05000000000000000000" pitchFamily="2" charset="2"/>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928" indent="-168090">
              <a:buClr>
                <a:schemeClr val="tx1"/>
              </a:buClr>
              <a:buSzPct val="90000"/>
              <a:buFont typeface="Wingdings" panose="05000000000000000000" pitchFamily="2" charset="2"/>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70017" indent="-168090">
              <a:buClr>
                <a:schemeClr val="tx1"/>
              </a:buClr>
              <a:buSzPct val="90000"/>
              <a:buFont typeface="Wingdings" panose="05000000000000000000" pitchFamily="2" charset="2"/>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8542080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01977" y="890733"/>
            <a:ext cx="6050820" cy="20172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01930" y="889767"/>
            <a:ext cx="6050867" cy="2023491"/>
          </a:xfrm>
          <a:noFill/>
        </p:spPr>
        <p:txBody>
          <a:bodyPr tIns="91440" bIns="91440" anchor="t" anchorCtr="0"/>
          <a:lstStyle>
            <a:lvl1pPr>
              <a:defRPr sz="5294" spc="-74"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01930" y="2907958"/>
            <a:ext cx="6050859" cy="1345411"/>
          </a:xfrm>
          <a:noFill/>
        </p:spPr>
        <p:txBody>
          <a:bodyPr lIns="182880" tIns="146304" rIns="182880" bIns="146304">
            <a:noAutofit/>
          </a:bodyPr>
          <a:lstStyle>
            <a:lvl1pPr marL="0" indent="0">
              <a:spcBef>
                <a:spcPts val="0"/>
              </a:spcBef>
              <a:buNone/>
              <a:defRPr sz="2647" spc="0" baseline="0">
                <a:gradFill>
                  <a:gsLst>
                    <a:gs pos="0">
                      <a:srgbClr val="FFFFFF"/>
                    </a:gs>
                    <a:gs pos="100000">
                      <a:srgbClr val="FFFFFF"/>
                    </a:gs>
                  </a:gsLst>
                  <a:lin ang="5400000" scaled="0"/>
                </a:gradFill>
                <a:latin typeface="+mj-lt"/>
              </a:defRPr>
            </a:lvl1pPr>
          </a:lstStyle>
          <a:p>
            <a:pPr lvl="0"/>
            <a:r>
              <a:rPr lang="en-US" dirty="0"/>
              <a:t>Speaker Name</a:t>
            </a:r>
          </a:p>
        </p:txBody>
      </p:sp>
      <p:pic>
        <p:nvPicPr>
          <p:cNvPr id="6" name="TechEd 2014 logo white"/>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6660094" y="330031"/>
            <a:ext cx="2180277" cy="943477"/>
          </a:xfrm>
          <a:prstGeom prst="rect">
            <a:avLst/>
          </a:prstGeom>
        </p:spPr>
      </p:pic>
    </p:spTree>
    <p:extLst>
      <p:ext uri="{BB962C8B-B14F-4D97-AF65-F5344CB8AC3E}">
        <p14:creationId xmlns:p14="http://schemas.microsoft.com/office/powerpoint/2010/main" val="301646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3563523" y="2235543"/>
            <a:ext cx="5378551" cy="672414"/>
          </a:xfrm>
        </p:spPr>
        <p:txBody>
          <a:bodyPr vert="horz" wrap="square" lIns="182880" tIns="146304" rIns="182880" bIns="146304" rtlCol="0" anchor="ctr">
            <a:noAutofit/>
          </a:bodyPr>
          <a:lstStyle>
            <a:lvl1pPr marL="0" indent="0">
              <a:buFont typeface="Arial" panose="020B0604020202020204" pitchFamily="34" charset="0"/>
              <a:buNone/>
              <a:defRPr lang="en-US" sz="2647" kern="1200" dirty="0">
                <a:gradFill>
                  <a:gsLst>
                    <a:gs pos="1299">
                      <a:schemeClr val="tx1"/>
                    </a:gs>
                    <a:gs pos="100000">
                      <a:schemeClr val="tx1"/>
                    </a:gs>
                  </a:gsLst>
                  <a:lin ang="5400000" scaled="0"/>
                </a:gradFill>
                <a:latin typeface="+mj-lt"/>
                <a:ea typeface="+mn-ea"/>
                <a:cs typeface="+mn-cs"/>
              </a:defRPr>
            </a:lvl1pPr>
          </a:lstStyle>
          <a:p>
            <a:pPr marL="0" lvl="0" indent="0" algn="l" defTabSz="67218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01929" y="1129422"/>
            <a:ext cx="2890970" cy="288465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273391841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150602" tIns="120481" rIns="150602" bIns="120481"/>
          <a:lstStyle/>
          <a:p>
            <a:r>
              <a:rPr lang="en-US" dirty="0"/>
              <a:t>Click to edit master title style</a:t>
            </a:r>
          </a:p>
        </p:txBody>
      </p:sp>
      <p:sp>
        <p:nvSpPr>
          <p:cNvPr id="5" name="Text Placeholder 4"/>
          <p:cNvSpPr>
            <a:spLocks noGrp="1"/>
          </p:cNvSpPr>
          <p:nvPr>
            <p:ph type="body" sz="quarter" idx="10"/>
          </p:nvPr>
        </p:nvSpPr>
        <p:spPr>
          <a:xfrm>
            <a:off x="201930" y="1226923"/>
            <a:ext cx="8740142" cy="1746034"/>
          </a:xfrm>
          <a:prstGeom prst="rect">
            <a:avLst/>
          </a:prstGeom>
        </p:spPr>
        <p:txBody>
          <a:bodyPr lIns="150602" tIns="120481" rIns="150602" bIns="12048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4061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1051">
          <p15:clr>
            <a:srgbClr val="FBAE40"/>
          </p15:clr>
        </p15:guide>
        <p15:guide id="2" pos="391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cSld name="1_People-centric IT Title">
    <p:bg>
      <p:bgPr>
        <a:solidFill>
          <a:schemeClr val="accent5"/>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email">
            <a:extLst>
              <a:ext uri="{28A0092B-C50C-407E-A947-70E740481C1C}">
                <a14:useLocalDpi xmlns:a14="http://schemas.microsoft.com/office/drawing/2010/main"/>
              </a:ext>
            </a:extLst>
          </a:blip>
          <a:srcRect l="-385"/>
          <a:stretch/>
        </p:blipFill>
        <p:spPr>
          <a:xfrm>
            <a:off x="-35386" y="-11798"/>
            <a:ext cx="9183872" cy="5169497"/>
          </a:xfrm>
          <a:prstGeom prst="rect">
            <a:avLst/>
          </a:prstGeom>
        </p:spPr>
      </p:pic>
      <p:sp>
        <p:nvSpPr>
          <p:cNvPr id="7" name="Rectangle 6"/>
          <p:cNvSpPr/>
          <p:nvPr userDrawn="1"/>
        </p:nvSpPr>
        <p:spPr bwMode="auto">
          <a:xfrm>
            <a:off x="3167340" y="542220"/>
            <a:ext cx="5976660" cy="4034484"/>
          </a:xfrm>
          <a:prstGeom prst="rect">
            <a:avLst/>
          </a:prstGeom>
          <a:solidFill>
            <a:srgbClr val="0070C0">
              <a:alpha val="90980"/>
            </a:srgbClr>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ctrTitle" hasCustomPrompt="1"/>
          </p:nvPr>
        </p:nvSpPr>
        <p:spPr>
          <a:xfrm>
            <a:off x="3232097" y="1899529"/>
            <a:ext cx="5777445" cy="1265101"/>
          </a:xfrm>
          <a:prstGeom prst="rect">
            <a:avLst/>
          </a:prstGeom>
        </p:spPr>
        <p:txBody>
          <a:bodyPr lIns="146304" tIns="91440" rIns="146304" bIns="91440"/>
          <a:lstStyle>
            <a:lvl1pPr algn="l">
              <a:lnSpc>
                <a:spcPct val="90000"/>
              </a:lnSpc>
              <a:defRPr sz="4412" baseline="0">
                <a:solidFill>
                  <a:schemeClr val="tx1"/>
                </a:solidFill>
              </a:defRPr>
            </a:lvl1pPr>
          </a:lstStyle>
          <a:p>
            <a:r>
              <a:rPr lang="en-US"/>
              <a:t>SQL Server headline</a:t>
            </a:r>
          </a:p>
        </p:txBody>
      </p:sp>
      <p:sp>
        <p:nvSpPr>
          <p:cNvPr id="3" name="Subtitle 2"/>
          <p:cNvSpPr>
            <a:spLocks noGrp="1"/>
          </p:cNvSpPr>
          <p:nvPr>
            <p:ph type="subTitle" idx="1" hasCustomPrompt="1"/>
          </p:nvPr>
        </p:nvSpPr>
        <p:spPr>
          <a:xfrm>
            <a:off x="3232166" y="3231876"/>
            <a:ext cx="5777375" cy="743665"/>
          </a:xfrm>
          <a:prstGeom prst="rect">
            <a:avLst/>
          </a:prstGeom>
        </p:spPr>
        <p:txBody>
          <a:bodyPr lIns="182880" tIns="146304" rIns="182880" bIns="146304"/>
          <a:lstStyle>
            <a:lvl1pPr marL="0" indent="0" algn="l">
              <a:lnSpc>
                <a:spcPct val="90000"/>
              </a:lnSpc>
              <a:buNone/>
              <a:defRPr sz="1618">
                <a:solidFill>
                  <a:schemeClr val="tx1"/>
                </a:solidFill>
                <a:latin typeface="+mn-lt"/>
              </a:defRPr>
            </a:lvl1pPr>
            <a:lvl2pPr marL="336179" indent="0" algn="ctr">
              <a:buNone/>
              <a:defRPr>
                <a:solidFill>
                  <a:schemeClr val="tx1">
                    <a:tint val="75000"/>
                  </a:schemeClr>
                </a:solidFill>
              </a:defRPr>
            </a:lvl2pPr>
            <a:lvl3pPr marL="672358" indent="0" algn="ctr">
              <a:buNone/>
              <a:defRPr>
                <a:solidFill>
                  <a:schemeClr val="tx1">
                    <a:tint val="75000"/>
                  </a:schemeClr>
                </a:solidFill>
              </a:defRPr>
            </a:lvl3pPr>
            <a:lvl4pPr marL="1008537" indent="0" algn="ctr">
              <a:buNone/>
              <a:defRPr>
                <a:solidFill>
                  <a:schemeClr val="tx1">
                    <a:tint val="75000"/>
                  </a:schemeClr>
                </a:solidFill>
              </a:defRPr>
            </a:lvl4pPr>
            <a:lvl5pPr marL="1344717" indent="0" algn="ctr">
              <a:buNone/>
              <a:defRPr>
                <a:solidFill>
                  <a:schemeClr val="tx1">
                    <a:tint val="75000"/>
                  </a:schemeClr>
                </a:solidFill>
              </a:defRPr>
            </a:lvl5pPr>
            <a:lvl6pPr marL="1680896" indent="0" algn="ctr">
              <a:buNone/>
              <a:defRPr>
                <a:solidFill>
                  <a:schemeClr val="tx1">
                    <a:tint val="75000"/>
                  </a:schemeClr>
                </a:solidFill>
              </a:defRPr>
            </a:lvl6pPr>
            <a:lvl7pPr marL="2017075" indent="0" algn="ctr">
              <a:buNone/>
              <a:defRPr>
                <a:solidFill>
                  <a:schemeClr val="tx1">
                    <a:tint val="75000"/>
                  </a:schemeClr>
                </a:solidFill>
              </a:defRPr>
            </a:lvl7pPr>
            <a:lvl8pPr marL="2353254" indent="0" algn="ctr">
              <a:buNone/>
              <a:defRPr>
                <a:solidFill>
                  <a:schemeClr val="tx1">
                    <a:tint val="75000"/>
                  </a:schemeClr>
                </a:solidFill>
              </a:defRPr>
            </a:lvl8pPr>
            <a:lvl9pPr marL="2689433" indent="0" algn="ctr">
              <a:buNone/>
              <a:defRPr>
                <a:solidFill>
                  <a:schemeClr val="tx1">
                    <a:tint val="75000"/>
                  </a:schemeClr>
                </a:solidFill>
              </a:defRPr>
            </a:lvl9pPr>
          </a:lstStyle>
          <a:p>
            <a:r>
              <a:rPr lang="en-US"/>
              <a:t>Speaker Name</a:t>
            </a:r>
            <a:br>
              <a:rPr lang="en-US"/>
            </a:br>
            <a:r>
              <a:rPr lang="en-US"/>
              <a:t>Date</a:t>
            </a:r>
          </a:p>
        </p:txBody>
      </p:sp>
      <p:pic>
        <p:nvPicPr>
          <p:cNvPr id="10" name="Picture 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321368" y="665337"/>
            <a:ext cx="958865" cy="210140"/>
          </a:xfrm>
          <a:prstGeom prst="rect">
            <a:avLst/>
          </a:prstGeom>
        </p:spPr>
      </p:pic>
    </p:spTree>
    <p:extLst>
      <p:ext uri="{BB962C8B-B14F-4D97-AF65-F5344CB8AC3E}">
        <p14:creationId xmlns:p14="http://schemas.microsoft.com/office/powerpoint/2010/main" val="181994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cSld name="Section Header">
    <p:bg>
      <p:bgPr>
        <a:solidFill>
          <a:srgbClr val="00006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433965"/>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2469915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AEC4454B-1205-418E-86FC-9D9D9BEF4826}" type="datetime1">
              <a:rPr lang="en-US" smtClean="0"/>
              <a:t>12/12/2017</a:t>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7C4F2301-FC36-4ED9-A5EB-E8FBDA7A1302}" type="slidenum">
              <a:rPr lang="en-US" smtClean="0"/>
              <a:t>‹#›</a:t>
            </a:fld>
            <a:endParaRPr lang="en-US" dirty="0"/>
          </a:p>
        </p:txBody>
      </p:sp>
    </p:spTree>
    <p:extLst>
      <p:ext uri="{BB962C8B-B14F-4D97-AF65-F5344CB8AC3E}">
        <p14:creationId xmlns:p14="http://schemas.microsoft.com/office/powerpoint/2010/main" val="423210173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444841"/>
            <a:ext cx="3868340" cy="43396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094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444841"/>
            <a:ext cx="3887391" cy="43396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094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4767263"/>
            <a:ext cx="2057400" cy="273844"/>
          </a:xfrm>
          <a:prstGeom prst="rect">
            <a:avLst/>
          </a:prstGeom>
        </p:spPr>
        <p:txBody>
          <a:bodyPr/>
          <a:lstStyle/>
          <a:p>
            <a:fld id="{2471549E-5B03-41EF-9F4A-E5DF55A325B9}" type="datetime1">
              <a:rPr lang="en-US" smtClean="0"/>
              <a:t>12/12/2017</a:t>
            </a:fld>
            <a:endParaRPr lang="en-US" dirty="0"/>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fld id="{7C4F2301-FC36-4ED9-A5EB-E8FBDA7A1302}" type="slidenum">
              <a:rPr lang="en-US" smtClean="0"/>
              <a:t>‹#›</a:t>
            </a:fld>
            <a:endParaRPr lang="en-US" dirty="0"/>
          </a:p>
        </p:txBody>
      </p:sp>
    </p:spTree>
    <p:extLst>
      <p:ext uri="{BB962C8B-B14F-4D97-AF65-F5344CB8AC3E}">
        <p14:creationId xmlns:p14="http://schemas.microsoft.com/office/powerpoint/2010/main" val="3953233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01977" y="890733"/>
            <a:ext cx="6050820" cy="20172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01930" y="889767"/>
            <a:ext cx="6050867" cy="2023491"/>
          </a:xfrm>
          <a:noFill/>
        </p:spPr>
        <p:txBody>
          <a:bodyPr tIns="91440" bIns="91440" anchor="t" anchorCtr="0"/>
          <a:lstStyle>
            <a:lvl1pPr>
              <a:defRPr sz="5294" spc="-74" baseline="0">
                <a:gradFill>
                  <a:gsLst>
                    <a:gs pos="5833">
                      <a:srgbClr val="FFFFFF"/>
                    </a:gs>
                    <a:gs pos="18000">
                      <a:srgbClr val="FFFFFF"/>
                    </a:gs>
                  </a:gsLst>
                  <a:lin ang="5400000" scaled="0"/>
                </a:gradFill>
              </a:defRPr>
            </a:lvl1pPr>
          </a:lstStyle>
          <a:p>
            <a:r>
              <a:rPr lang="en-US" dirty="0"/>
              <a:t>Video title</a:t>
            </a:r>
          </a:p>
        </p:txBody>
      </p:sp>
      <p:pic>
        <p:nvPicPr>
          <p:cNvPr id="5" name="TechEd 2014 logo white"/>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6660094" y="330031"/>
            <a:ext cx="2180277" cy="943477"/>
          </a:xfrm>
          <a:prstGeom prst="rect">
            <a:avLst/>
          </a:prstGeom>
        </p:spPr>
      </p:pic>
    </p:spTree>
    <p:extLst>
      <p:ext uri="{BB962C8B-B14F-4D97-AF65-F5344CB8AC3E}">
        <p14:creationId xmlns:p14="http://schemas.microsoft.com/office/powerpoint/2010/main" val="40964274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1347163"/>
          </a:xfrm>
          <a:noFill/>
        </p:spPr>
        <p:txBody>
          <a:bodyPr tIns="91440" bIns="91440" anchor="t" anchorCtr="0"/>
          <a:lstStyle>
            <a:lvl1pPr>
              <a:defRPr sz="6471" spc="-74" baseline="0">
                <a:gradFill>
                  <a:gsLst>
                    <a:gs pos="87586">
                      <a:srgbClr val="FFFFFF"/>
                    </a:gs>
                    <a:gs pos="52000">
                      <a:srgbClr val="FFFFFF"/>
                    </a:gs>
                  </a:gsLst>
                  <a:lin ang="5400000" scaled="0"/>
                </a:gradFill>
              </a:defRPr>
            </a:lvl1pPr>
          </a:lstStyle>
          <a:p>
            <a:r>
              <a:rPr lang="en-US" dirty="0"/>
              <a:t>Section title</a:t>
            </a:r>
          </a:p>
        </p:txBody>
      </p:sp>
      <p:pic>
        <p:nvPicPr>
          <p:cNvPr id="4" name="TechEd 2014 logo white"/>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6660094" y="330031"/>
            <a:ext cx="2180277" cy="943477"/>
          </a:xfrm>
          <a:prstGeom prst="rect">
            <a:avLst/>
          </a:prstGeom>
        </p:spPr>
      </p:pic>
    </p:spTree>
    <p:extLst>
      <p:ext uri="{BB962C8B-B14F-4D97-AF65-F5344CB8AC3E}">
        <p14:creationId xmlns:p14="http://schemas.microsoft.com/office/powerpoint/2010/main" val="10410499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1347163"/>
          </a:xfrm>
          <a:noFill/>
        </p:spPr>
        <p:txBody>
          <a:bodyPr tIns="91440" bIns="91440" anchor="t" anchorCtr="0"/>
          <a:lstStyle>
            <a:lvl1pPr>
              <a:defRPr sz="6471" spc="-74" baseline="0">
                <a:gradFill>
                  <a:gsLst>
                    <a:gs pos="87586">
                      <a:srgbClr val="FFFFFF"/>
                    </a:gs>
                    <a:gs pos="52000">
                      <a:srgbClr val="FFFFFF"/>
                    </a:gs>
                  </a:gsLst>
                  <a:lin ang="5400000" scaled="0"/>
                </a:gradFill>
              </a:defRPr>
            </a:lvl1pPr>
          </a:lstStyle>
          <a:p>
            <a:r>
              <a:rPr lang="en-US" dirty="0"/>
              <a:t>Section title</a:t>
            </a:r>
          </a:p>
        </p:txBody>
      </p:sp>
      <p:pic>
        <p:nvPicPr>
          <p:cNvPr id="4" name="TechEd 2014 logo white"/>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6660094" y="330031"/>
            <a:ext cx="2180277" cy="943477"/>
          </a:xfrm>
          <a:prstGeom prst="rect">
            <a:avLst/>
          </a:prstGeom>
        </p:spPr>
      </p:pic>
    </p:spTree>
    <p:extLst>
      <p:ext uri="{BB962C8B-B14F-4D97-AF65-F5344CB8AC3E}">
        <p14:creationId xmlns:p14="http://schemas.microsoft.com/office/powerpoint/2010/main" val="275023180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1347163"/>
          </a:xfrm>
          <a:noFill/>
        </p:spPr>
        <p:txBody>
          <a:bodyPr tIns="91440" bIns="91440" anchor="t" anchorCtr="0"/>
          <a:lstStyle>
            <a:lvl1pPr algn="l" defTabSz="685845" rtl="0" eaLnBrk="1" latinLnBrk="0" hangingPunct="1">
              <a:lnSpc>
                <a:spcPct val="90000"/>
              </a:lnSpc>
              <a:spcBef>
                <a:spcPct val="0"/>
              </a:spcBef>
              <a:buNone/>
              <a:defRPr lang="en-US" sz="6471" b="0" kern="1200" cap="none" spc="-74"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a:t>Section title</a:t>
            </a:r>
          </a:p>
        </p:txBody>
      </p:sp>
      <p:pic>
        <p:nvPicPr>
          <p:cNvPr id="4" name="TechEd 2014 logo white"/>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6660094" y="330031"/>
            <a:ext cx="2180277" cy="943477"/>
          </a:xfrm>
          <a:prstGeom prst="rect">
            <a:avLst/>
          </a:prstGeom>
        </p:spPr>
      </p:pic>
    </p:spTree>
    <p:extLst>
      <p:ext uri="{BB962C8B-B14F-4D97-AF65-F5344CB8AC3E}">
        <p14:creationId xmlns:p14="http://schemas.microsoft.com/office/powerpoint/2010/main" val="37084853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1347163"/>
          </a:xfrm>
          <a:noFill/>
        </p:spPr>
        <p:txBody>
          <a:bodyPr tIns="91440" bIns="91440" anchor="t" anchorCtr="0"/>
          <a:lstStyle>
            <a:lvl1pPr algn="l" defTabSz="685845" rtl="0" eaLnBrk="1" latinLnBrk="0" hangingPunct="1">
              <a:lnSpc>
                <a:spcPct val="90000"/>
              </a:lnSpc>
              <a:spcBef>
                <a:spcPct val="0"/>
              </a:spcBef>
              <a:buNone/>
              <a:defRPr lang="en-US" sz="6471" b="0" kern="1200" cap="none" spc="-74"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pic>
        <p:nvPicPr>
          <p:cNvPr id="4" name="TechEd 2014 logo white"/>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6660094" y="330031"/>
            <a:ext cx="2180277" cy="943477"/>
          </a:xfrm>
          <a:prstGeom prst="rect">
            <a:avLst/>
          </a:prstGeom>
        </p:spPr>
      </p:pic>
    </p:spTree>
    <p:extLst>
      <p:ext uri="{BB962C8B-B14F-4D97-AF65-F5344CB8AC3E}">
        <p14:creationId xmlns:p14="http://schemas.microsoft.com/office/powerpoint/2010/main" val="63005743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01930" y="891882"/>
            <a:ext cx="8741880" cy="1538242"/>
          </a:xfrm>
        </p:spPr>
        <p:txBody>
          <a:bodyPr/>
          <a:lstStyle>
            <a:lvl1pPr marL="0" indent="0">
              <a:buNone/>
              <a:defRPr/>
            </a:lvl1pPr>
            <a:lvl2pPr marL="21011" indent="0">
              <a:buNone/>
              <a:defRPr sz="1471"/>
            </a:lvl2pPr>
            <a:lvl3pPr marL="164588" indent="0">
              <a:buNone/>
              <a:defRPr sz="1471"/>
            </a:lvl3pPr>
            <a:lvl4pPr marL="350187" indent="0">
              <a:buNone/>
              <a:defRPr sz="1324"/>
            </a:lvl4pPr>
            <a:lvl5pPr marL="543957" indent="0">
              <a:buNone/>
              <a:defRPr sz="1324"/>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946061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2.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006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3"/>
            <a:ext cx="8741880" cy="674749"/>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01931" y="891883"/>
            <a:ext cx="8740140" cy="1687385"/>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37" cstate="email">
            <a:extLst>
              <a:ext uri="{28A0092B-C50C-407E-A947-70E740481C1C}">
                <a14:useLocalDpi xmlns:a14="http://schemas.microsoft.com/office/drawing/2010/main"/>
              </a:ext>
            </a:extLst>
          </a:blip>
          <a:stretch>
            <a:fillRect/>
          </a:stretch>
        </p:blipFill>
        <p:spPr>
          <a:xfrm rot="5400000">
            <a:off x="7743788" y="1429810"/>
            <a:ext cx="3160595" cy="300978"/>
          </a:xfrm>
          <a:prstGeom prst="rect">
            <a:avLst/>
          </a:prstGeom>
        </p:spPr>
      </p:pic>
    </p:spTree>
    <p:extLst>
      <p:ext uri="{BB962C8B-B14F-4D97-AF65-F5344CB8AC3E}">
        <p14:creationId xmlns:p14="http://schemas.microsoft.com/office/powerpoint/2010/main" val="437032567"/>
      </p:ext>
    </p:extLst>
  </p:cSld>
  <p:clrMap bg1="dk1" tx1="lt1" bg2="dk2" tx2="lt2" accent1="accent1" accent2="accent2" accent3="accent3" accent4="accent4" accent5="accent5" accent6="accent6" hlink="hlink" folHlink="folHlink"/>
  <p:sldLayoutIdLst>
    <p:sldLayoutId id="2147483738" r:id="rId1"/>
    <p:sldLayoutId id="2147483761" r:id="rId2"/>
    <p:sldLayoutId id="2147483754" r:id="rId3"/>
    <p:sldLayoutId id="2147483750" r:id="rId4"/>
    <p:sldLayoutId id="2147483740" r:id="rId5"/>
    <p:sldLayoutId id="2147483734" r:id="rId6"/>
    <p:sldLayoutId id="2147483762" r:id="rId7"/>
    <p:sldLayoutId id="2147483758" r:id="rId8"/>
    <p:sldLayoutId id="2147483751" r:id="rId9"/>
    <p:sldLayoutId id="2147483741" r:id="rId10"/>
    <p:sldLayoutId id="2147483735" r:id="rId11"/>
    <p:sldLayoutId id="2147483763" r:id="rId12"/>
    <p:sldLayoutId id="2147483755" r:id="rId13"/>
    <p:sldLayoutId id="2147483746" r:id="rId14"/>
    <p:sldLayoutId id="2147483742" r:id="rId15"/>
    <p:sldLayoutId id="2147483736" r:id="rId16"/>
    <p:sldLayoutId id="2147483759" r:id="rId17"/>
    <p:sldLayoutId id="2147483747" r:id="rId18"/>
    <p:sldLayoutId id="2147483739" r:id="rId19"/>
    <p:sldLayoutId id="2147483764" r:id="rId20"/>
    <p:sldLayoutId id="2147483756" r:id="rId21"/>
    <p:sldLayoutId id="2147483752" r:id="rId22"/>
    <p:sldLayoutId id="2147483743" r:id="rId23"/>
    <p:sldLayoutId id="2147483737" r:id="rId24"/>
    <p:sldLayoutId id="2147483765" r:id="rId25"/>
    <p:sldLayoutId id="2147483757" r:id="rId26"/>
    <p:sldLayoutId id="2147483748" r:id="rId27"/>
    <p:sldLayoutId id="2147483766" r:id="rId28"/>
    <p:sldLayoutId id="2147483760" r:id="rId29"/>
    <p:sldLayoutId id="2147483753" r:id="rId30"/>
    <p:sldLayoutId id="2147483744" r:id="rId31"/>
    <p:sldLayoutId id="2147484323" r:id="rId32"/>
    <p:sldLayoutId id="2147484335" r:id="rId33"/>
    <p:sldLayoutId id="2147484336" r:id="rId34"/>
    <p:sldLayoutId id="2147484338" r:id="rId35"/>
  </p:sldLayoutIdLst>
  <p:transition>
    <p:fade/>
  </p:transition>
  <p:txStyles>
    <p:titleStyle>
      <a:lvl1pPr algn="l" defTabSz="685845" rtl="0" eaLnBrk="1" latinLnBrk="0" hangingPunct="1">
        <a:lnSpc>
          <a:spcPct val="90000"/>
        </a:lnSpc>
        <a:spcBef>
          <a:spcPct val="0"/>
        </a:spcBef>
        <a:buNone/>
        <a:defRPr lang="en-US" sz="3971" b="0" kern="1200" cap="none" spc="-75" baseline="0" dirty="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34" marR="0" indent="-252134" algn="l" defTabSz="685845" rtl="0" eaLnBrk="1" fontAlgn="auto" latinLnBrk="0" hangingPunct="1">
        <a:lnSpc>
          <a:spcPct val="90000"/>
        </a:lnSpc>
        <a:spcBef>
          <a:spcPct val="20000"/>
        </a:spcBef>
        <a:spcAft>
          <a:spcPts val="0"/>
        </a:spcAft>
        <a:buClr>
          <a:schemeClr val="tx1"/>
        </a:buClr>
        <a:buSzPct val="100000"/>
        <a:buFontTx/>
        <a:buBlip>
          <a:blip r:embed="rId38"/>
        </a:buBlip>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
          <a:schemeClr val="tx1"/>
        </a:buClr>
        <a:buSzPct val="100000"/>
        <a:buFontTx/>
        <a:buBlip>
          <a:blip r:embed="rId38"/>
        </a:buBlip>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
          <a:schemeClr val="tx1"/>
        </a:buClr>
        <a:buSzPct val="100000"/>
        <a:buFontTx/>
        <a:buBlip>
          <a:blip r:embed="rId38"/>
        </a:buBlip>
        <a:tabLst/>
        <a:defRPr sz="1765"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
          <a:schemeClr val="tx1"/>
        </a:buClr>
        <a:buSzPct val="100000"/>
        <a:buFontTx/>
        <a:buBlip>
          <a:blip r:embed="rId38"/>
        </a:buBlip>
        <a:tabLst/>
        <a:defRPr sz="1471"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
          <a:schemeClr val="tx1"/>
        </a:buClr>
        <a:buSzPct val="100000"/>
        <a:buFontTx/>
        <a:buBlip>
          <a:blip r:embed="rId38"/>
        </a:buBlip>
        <a:tabLst/>
        <a:defRPr sz="1471"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bin"/><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236713" y="1504950"/>
            <a:ext cx="5777445" cy="1264921"/>
          </a:xfrm>
        </p:spPr>
        <p:txBody>
          <a:bodyPr>
            <a:normAutofit fontScale="90000"/>
          </a:bodyPr>
          <a:lstStyle/>
          <a:p>
            <a:r>
              <a:rPr lang="en-US" sz="3600" dirty="0"/>
              <a:t>Azure Foundations</a:t>
            </a:r>
            <a:br>
              <a:rPr lang="en-US" sz="3600" dirty="0"/>
            </a:br>
            <a:br>
              <a:rPr lang="en-US" sz="2800" dirty="0"/>
            </a:br>
            <a:r>
              <a:rPr lang="en-US" sz="2800" dirty="0"/>
              <a:t>Azure Naming Conventions</a:t>
            </a:r>
            <a:endParaRPr lang="en-US" sz="1800" dirty="0"/>
          </a:p>
        </p:txBody>
      </p:sp>
      <p:sp>
        <p:nvSpPr>
          <p:cNvPr id="7" name="Subtitle 6"/>
          <p:cNvSpPr>
            <a:spLocks noGrp="1"/>
          </p:cNvSpPr>
          <p:nvPr>
            <p:ph type="subTitle" idx="1"/>
          </p:nvPr>
        </p:nvSpPr>
        <p:spPr>
          <a:xfrm>
            <a:off x="3232166" y="3231876"/>
            <a:ext cx="5777375" cy="519566"/>
          </a:xfrm>
        </p:spPr>
        <p:txBody>
          <a:bodyPr/>
          <a:lstStyle/>
          <a:p>
            <a:r>
              <a:rPr lang="en-US" dirty="0"/>
              <a:t>Customer Success Unit</a:t>
            </a:r>
          </a:p>
        </p:txBody>
      </p:sp>
    </p:spTree>
    <p:extLst>
      <p:ext uri="{BB962C8B-B14F-4D97-AF65-F5344CB8AC3E}">
        <p14:creationId xmlns:p14="http://schemas.microsoft.com/office/powerpoint/2010/main" val="1510456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1"/>
            <a:ext cx="7886700" cy="994172"/>
          </a:xfrm>
        </p:spPr>
        <p:txBody>
          <a:bodyPr/>
          <a:lstStyle/>
          <a:p>
            <a:r>
              <a:rPr lang="en-US" dirty="0"/>
              <a:t>VHD Names for IaaS VMs</a:t>
            </a:r>
          </a:p>
        </p:txBody>
      </p:sp>
      <p:sp>
        <p:nvSpPr>
          <p:cNvPr id="6" name="Text Placeholder 5"/>
          <p:cNvSpPr>
            <a:spLocks noGrp="1"/>
          </p:cNvSpPr>
          <p:nvPr>
            <p:ph type="body" idx="1"/>
          </p:nvPr>
        </p:nvSpPr>
        <p:spPr>
          <a:xfrm>
            <a:off x="629842" y="852764"/>
            <a:ext cx="3868340" cy="433965"/>
          </a:xfrm>
        </p:spPr>
        <p:txBody>
          <a:bodyPr/>
          <a:lstStyle/>
          <a:p>
            <a:r>
              <a:rPr lang="en-US" dirty="0"/>
              <a:t>Azure Restrictions</a:t>
            </a:r>
          </a:p>
        </p:txBody>
      </p:sp>
      <p:sp>
        <p:nvSpPr>
          <p:cNvPr id="3" name="Content Placeholder 2"/>
          <p:cNvSpPr>
            <a:spLocks noGrp="1"/>
          </p:cNvSpPr>
          <p:nvPr>
            <p:ph sz="half" idx="2"/>
          </p:nvPr>
        </p:nvSpPr>
        <p:spPr>
          <a:xfrm>
            <a:off x="629842" y="1286729"/>
            <a:ext cx="3868340" cy="3250121"/>
          </a:xfrm>
        </p:spPr>
        <p:txBody>
          <a:bodyPr/>
          <a:lstStyle/>
          <a:p>
            <a:r>
              <a:rPr lang="en-US" sz="2400" dirty="0"/>
              <a:t>The name can include only lower-case letters and numbers, and it must begin with a lower-case letter. The name must be unique.</a:t>
            </a:r>
          </a:p>
          <a:p>
            <a:r>
              <a:rPr lang="en-US" sz="2400" dirty="0"/>
              <a:t>End the name with instance number and letter.  (1a)</a:t>
            </a:r>
          </a:p>
        </p:txBody>
      </p:sp>
      <p:sp>
        <p:nvSpPr>
          <p:cNvPr id="7" name="Text Placeholder 6"/>
          <p:cNvSpPr>
            <a:spLocks noGrp="1"/>
          </p:cNvSpPr>
          <p:nvPr>
            <p:ph type="body" sz="quarter" idx="3"/>
          </p:nvPr>
        </p:nvSpPr>
        <p:spPr>
          <a:xfrm>
            <a:off x="4629150" y="852764"/>
            <a:ext cx="3887391" cy="433965"/>
          </a:xfrm>
        </p:spPr>
        <p:txBody>
          <a:bodyPr/>
          <a:lstStyle/>
          <a:p>
            <a:r>
              <a:rPr lang="en-US" dirty="0"/>
              <a:t>Contoso Convention</a:t>
            </a:r>
          </a:p>
        </p:txBody>
      </p:sp>
      <p:sp>
        <p:nvSpPr>
          <p:cNvPr id="8" name="Content Placeholder 7"/>
          <p:cNvSpPr>
            <a:spLocks noGrp="1"/>
          </p:cNvSpPr>
          <p:nvPr>
            <p:ph sz="quarter" idx="4"/>
          </p:nvPr>
        </p:nvSpPr>
        <p:spPr>
          <a:xfrm>
            <a:off x="4629150" y="1286729"/>
            <a:ext cx="3887391" cy="923330"/>
          </a:xfrm>
        </p:spPr>
        <p:txBody>
          <a:bodyPr/>
          <a:lstStyle/>
          <a:p>
            <a:r>
              <a:rPr lang="en-US" sz="2400" dirty="0"/>
              <a:t>gzeanbpdrch1a</a:t>
            </a:r>
          </a:p>
          <a:p>
            <a:r>
              <a:rPr lang="en-US" sz="2400" dirty="0"/>
              <a:t>gzeanbnprch1b</a:t>
            </a:r>
          </a:p>
        </p:txBody>
      </p:sp>
    </p:spTree>
    <p:extLst>
      <p:ext uri="{BB962C8B-B14F-4D97-AF65-F5344CB8AC3E}">
        <p14:creationId xmlns:p14="http://schemas.microsoft.com/office/powerpoint/2010/main" val="3681380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1"/>
            <a:ext cx="7886700" cy="994172"/>
          </a:xfrm>
        </p:spPr>
        <p:txBody>
          <a:bodyPr/>
          <a:lstStyle/>
          <a:p>
            <a:r>
              <a:rPr lang="en-US" dirty="0"/>
              <a:t>Storage Account Name</a:t>
            </a:r>
          </a:p>
        </p:txBody>
      </p:sp>
      <p:sp>
        <p:nvSpPr>
          <p:cNvPr id="6" name="Text Placeholder 5"/>
          <p:cNvSpPr>
            <a:spLocks noGrp="1"/>
          </p:cNvSpPr>
          <p:nvPr>
            <p:ph type="body" idx="1"/>
          </p:nvPr>
        </p:nvSpPr>
        <p:spPr>
          <a:xfrm>
            <a:off x="629842" y="852764"/>
            <a:ext cx="3868340" cy="433965"/>
          </a:xfrm>
        </p:spPr>
        <p:txBody>
          <a:bodyPr/>
          <a:lstStyle/>
          <a:p>
            <a:r>
              <a:rPr lang="en-US" dirty="0"/>
              <a:t>Azure Restrictions</a:t>
            </a:r>
          </a:p>
        </p:txBody>
      </p:sp>
      <p:sp>
        <p:nvSpPr>
          <p:cNvPr id="3" name="Content Placeholder 2"/>
          <p:cNvSpPr>
            <a:spLocks noGrp="1"/>
          </p:cNvSpPr>
          <p:nvPr>
            <p:ph sz="half" idx="2"/>
          </p:nvPr>
        </p:nvSpPr>
        <p:spPr>
          <a:xfrm>
            <a:off x="629842" y="1286729"/>
            <a:ext cx="3868340" cy="1514261"/>
          </a:xfrm>
        </p:spPr>
        <p:txBody>
          <a:bodyPr/>
          <a:lstStyle/>
          <a:p>
            <a:r>
              <a:rPr lang="en-US" sz="2400" dirty="0"/>
              <a:t>Must be between 3 and 24 characters in length and use numbers and lower-case letters only</a:t>
            </a:r>
          </a:p>
        </p:txBody>
      </p:sp>
      <p:sp>
        <p:nvSpPr>
          <p:cNvPr id="7" name="Text Placeholder 6"/>
          <p:cNvSpPr>
            <a:spLocks noGrp="1"/>
          </p:cNvSpPr>
          <p:nvPr>
            <p:ph type="body" sz="quarter" idx="3"/>
          </p:nvPr>
        </p:nvSpPr>
        <p:spPr>
          <a:xfrm>
            <a:off x="4629150" y="852764"/>
            <a:ext cx="3887391" cy="433965"/>
          </a:xfrm>
        </p:spPr>
        <p:txBody>
          <a:bodyPr/>
          <a:lstStyle/>
          <a:p>
            <a:r>
              <a:rPr lang="en-US" dirty="0"/>
              <a:t>Contoso Convention</a:t>
            </a:r>
          </a:p>
        </p:txBody>
      </p:sp>
      <p:sp>
        <p:nvSpPr>
          <p:cNvPr id="8" name="Content Placeholder 7"/>
          <p:cNvSpPr>
            <a:spLocks noGrp="1"/>
          </p:cNvSpPr>
          <p:nvPr>
            <p:ph sz="quarter" idx="4"/>
          </p:nvPr>
        </p:nvSpPr>
        <p:spPr>
          <a:xfrm>
            <a:off x="4629150" y="1286729"/>
            <a:ext cx="3887391" cy="517065"/>
          </a:xfrm>
        </p:spPr>
        <p:txBody>
          <a:bodyPr/>
          <a:lstStyle/>
          <a:p>
            <a:r>
              <a:rPr lang="en-US" sz="2400" dirty="0"/>
              <a:t>gzeanbpdasta001</a:t>
            </a:r>
          </a:p>
        </p:txBody>
      </p:sp>
    </p:spTree>
    <p:extLst>
      <p:ext uri="{BB962C8B-B14F-4D97-AF65-F5344CB8AC3E}">
        <p14:creationId xmlns:p14="http://schemas.microsoft.com/office/powerpoint/2010/main" val="3159714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1"/>
            <a:ext cx="7886700" cy="994172"/>
          </a:xfrm>
        </p:spPr>
        <p:txBody>
          <a:bodyPr/>
          <a:lstStyle/>
          <a:p>
            <a:r>
              <a:rPr lang="en-US" dirty="0"/>
              <a:t>Storage Table Name</a:t>
            </a:r>
          </a:p>
        </p:txBody>
      </p:sp>
      <p:sp>
        <p:nvSpPr>
          <p:cNvPr id="6" name="Text Placeholder 5"/>
          <p:cNvSpPr>
            <a:spLocks noGrp="1"/>
          </p:cNvSpPr>
          <p:nvPr>
            <p:ph type="body" idx="1"/>
          </p:nvPr>
        </p:nvSpPr>
        <p:spPr>
          <a:xfrm>
            <a:off x="629842" y="852764"/>
            <a:ext cx="3868340" cy="433965"/>
          </a:xfrm>
        </p:spPr>
        <p:txBody>
          <a:bodyPr/>
          <a:lstStyle/>
          <a:p>
            <a:r>
              <a:rPr lang="en-US" dirty="0"/>
              <a:t>Azure Restrictions</a:t>
            </a:r>
          </a:p>
        </p:txBody>
      </p:sp>
      <p:sp>
        <p:nvSpPr>
          <p:cNvPr id="3" name="Content Placeholder 2"/>
          <p:cNvSpPr>
            <a:spLocks noGrp="1"/>
          </p:cNvSpPr>
          <p:nvPr>
            <p:ph sz="half" idx="2"/>
          </p:nvPr>
        </p:nvSpPr>
        <p:spPr>
          <a:xfrm>
            <a:off x="629842" y="1286729"/>
            <a:ext cx="3868340" cy="3539430"/>
          </a:xfrm>
        </p:spPr>
        <p:txBody>
          <a:bodyPr/>
          <a:lstStyle/>
          <a:p>
            <a:r>
              <a:rPr lang="en-US" sz="2000" dirty="0"/>
              <a:t>Must be unique within an account</a:t>
            </a:r>
          </a:p>
          <a:p>
            <a:r>
              <a:rPr lang="en-US" sz="2000" dirty="0"/>
              <a:t>May contain only alphanumeric characters</a:t>
            </a:r>
          </a:p>
          <a:p>
            <a:r>
              <a:rPr lang="en-US" sz="2000" dirty="0"/>
              <a:t>Cannot begin with a numeric character</a:t>
            </a:r>
          </a:p>
          <a:p>
            <a:r>
              <a:rPr lang="en-US" sz="2000" dirty="0"/>
              <a:t>Are case sensitive</a:t>
            </a:r>
          </a:p>
          <a:p>
            <a:r>
              <a:rPr lang="en-US" sz="2000" dirty="0"/>
              <a:t>Must be from 3 to 63 characters</a:t>
            </a:r>
          </a:p>
          <a:p>
            <a:r>
              <a:rPr lang="en-US" sz="2000" dirty="0"/>
              <a:t>Some table names are reserved including “tables”</a:t>
            </a:r>
          </a:p>
        </p:txBody>
      </p:sp>
      <p:sp>
        <p:nvSpPr>
          <p:cNvPr id="7" name="Text Placeholder 6"/>
          <p:cNvSpPr>
            <a:spLocks noGrp="1"/>
          </p:cNvSpPr>
          <p:nvPr>
            <p:ph type="body" sz="quarter" idx="3"/>
          </p:nvPr>
        </p:nvSpPr>
        <p:spPr>
          <a:xfrm>
            <a:off x="4629150" y="852764"/>
            <a:ext cx="3887391" cy="433965"/>
          </a:xfrm>
        </p:spPr>
        <p:txBody>
          <a:bodyPr/>
          <a:lstStyle/>
          <a:p>
            <a:r>
              <a:rPr lang="en-US" dirty="0"/>
              <a:t>Contoso Convention</a:t>
            </a:r>
          </a:p>
        </p:txBody>
      </p:sp>
      <p:sp>
        <p:nvSpPr>
          <p:cNvPr id="8" name="Content Placeholder 7"/>
          <p:cNvSpPr>
            <a:spLocks noGrp="1"/>
          </p:cNvSpPr>
          <p:nvPr>
            <p:ph sz="quarter" idx="4"/>
          </p:nvPr>
        </p:nvSpPr>
        <p:spPr>
          <a:xfrm>
            <a:off x="4629150" y="1286729"/>
            <a:ext cx="3887391" cy="517065"/>
          </a:xfrm>
        </p:spPr>
        <p:txBody>
          <a:bodyPr/>
          <a:lstStyle/>
          <a:p>
            <a:r>
              <a:rPr lang="en-US" sz="2400" dirty="0"/>
              <a:t>gzeanbpdastt001</a:t>
            </a:r>
          </a:p>
        </p:txBody>
      </p:sp>
    </p:spTree>
    <p:extLst>
      <p:ext uri="{BB962C8B-B14F-4D97-AF65-F5344CB8AC3E}">
        <p14:creationId xmlns:p14="http://schemas.microsoft.com/office/powerpoint/2010/main" val="569697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1"/>
            <a:ext cx="7886700" cy="994172"/>
          </a:xfrm>
        </p:spPr>
        <p:txBody>
          <a:bodyPr/>
          <a:lstStyle/>
          <a:p>
            <a:r>
              <a:rPr lang="en-US" dirty="0"/>
              <a:t>Storage Blob Container Name</a:t>
            </a:r>
          </a:p>
        </p:txBody>
      </p:sp>
      <p:sp>
        <p:nvSpPr>
          <p:cNvPr id="6" name="Text Placeholder 5"/>
          <p:cNvSpPr>
            <a:spLocks noGrp="1"/>
          </p:cNvSpPr>
          <p:nvPr>
            <p:ph type="body" idx="1"/>
          </p:nvPr>
        </p:nvSpPr>
        <p:spPr>
          <a:xfrm>
            <a:off x="629842" y="852764"/>
            <a:ext cx="3868340" cy="433965"/>
          </a:xfrm>
        </p:spPr>
        <p:txBody>
          <a:bodyPr/>
          <a:lstStyle/>
          <a:p>
            <a:r>
              <a:rPr lang="en-US" dirty="0"/>
              <a:t>Azure Restrictions</a:t>
            </a:r>
          </a:p>
        </p:txBody>
      </p:sp>
      <p:sp>
        <p:nvSpPr>
          <p:cNvPr id="3" name="Content Placeholder 2"/>
          <p:cNvSpPr>
            <a:spLocks noGrp="1"/>
          </p:cNvSpPr>
          <p:nvPr>
            <p:ph sz="half" idx="2"/>
          </p:nvPr>
        </p:nvSpPr>
        <p:spPr>
          <a:xfrm>
            <a:off x="629842" y="1286729"/>
            <a:ext cx="3868340" cy="3355519"/>
          </a:xfrm>
        </p:spPr>
        <p:txBody>
          <a:bodyPr>
            <a:noAutofit/>
          </a:bodyPr>
          <a:lstStyle/>
          <a:p>
            <a:r>
              <a:rPr lang="en-US" sz="1800" dirty="0"/>
              <a:t>Container names must start with a letter or number, and can contain only letters, numbers, and the dash (-) character.</a:t>
            </a:r>
          </a:p>
          <a:p>
            <a:r>
              <a:rPr lang="en-US" sz="1800" dirty="0"/>
              <a:t>Every dash (-) character must be immediately preceded and followed by a letter or number; consecutive dashes are not permitted in container names.</a:t>
            </a:r>
          </a:p>
          <a:p>
            <a:r>
              <a:rPr lang="en-US" sz="1800" dirty="0"/>
              <a:t>All letters in a container name must be lowercase.</a:t>
            </a:r>
          </a:p>
          <a:p>
            <a:r>
              <a:rPr lang="en-US" sz="1800" dirty="0"/>
              <a:t>Container names must be from 3 through 63 characters long.</a:t>
            </a:r>
          </a:p>
          <a:p>
            <a:endParaRPr lang="en-US" sz="1800" dirty="0"/>
          </a:p>
        </p:txBody>
      </p:sp>
      <p:sp>
        <p:nvSpPr>
          <p:cNvPr id="7" name="Text Placeholder 6"/>
          <p:cNvSpPr>
            <a:spLocks noGrp="1"/>
          </p:cNvSpPr>
          <p:nvPr>
            <p:ph type="body" sz="quarter" idx="3"/>
          </p:nvPr>
        </p:nvSpPr>
        <p:spPr>
          <a:xfrm>
            <a:off x="4629150" y="852764"/>
            <a:ext cx="3887391" cy="433965"/>
          </a:xfrm>
        </p:spPr>
        <p:txBody>
          <a:bodyPr/>
          <a:lstStyle/>
          <a:p>
            <a:r>
              <a:rPr lang="en-US" dirty="0"/>
              <a:t>Contoso Convention</a:t>
            </a:r>
          </a:p>
        </p:txBody>
      </p:sp>
      <p:sp>
        <p:nvSpPr>
          <p:cNvPr id="8" name="Content Placeholder 7"/>
          <p:cNvSpPr>
            <a:spLocks noGrp="1"/>
          </p:cNvSpPr>
          <p:nvPr>
            <p:ph sz="quarter" idx="4"/>
          </p:nvPr>
        </p:nvSpPr>
        <p:spPr>
          <a:xfrm>
            <a:off x="4629150" y="1286729"/>
            <a:ext cx="3887391" cy="923330"/>
          </a:xfrm>
        </p:spPr>
        <p:txBody>
          <a:bodyPr/>
          <a:lstStyle/>
          <a:p>
            <a:r>
              <a:rPr lang="en-US" sz="2400" dirty="0"/>
              <a:t>gzeanbpdastc001</a:t>
            </a:r>
          </a:p>
          <a:p>
            <a:endParaRPr lang="en-US" sz="2400" dirty="0"/>
          </a:p>
        </p:txBody>
      </p:sp>
    </p:spTree>
    <p:extLst>
      <p:ext uri="{BB962C8B-B14F-4D97-AF65-F5344CB8AC3E}">
        <p14:creationId xmlns:p14="http://schemas.microsoft.com/office/powerpoint/2010/main" val="776636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1"/>
            <a:ext cx="7886700" cy="994172"/>
          </a:xfrm>
        </p:spPr>
        <p:txBody>
          <a:bodyPr/>
          <a:lstStyle/>
          <a:p>
            <a:r>
              <a:rPr lang="en-US" dirty="0"/>
              <a:t>Storage Blob Name</a:t>
            </a:r>
          </a:p>
        </p:txBody>
      </p:sp>
      <p:sp>
        <p:nvSpPr>
          <p:cNvPr id="6" name="Text Placeholder 5"/>
          <p:cNvSpPr>
            <a:spLocks noGrp="1"/>
          </p:cNvSpPr>
          <p:nvPr>
            <p:ph type="body" idx="1"/>
          </p:nvPr>
        </p:nvSpPr>
        <p:spPr>
          <a:xfrm>
            <a:off x="629842" y="852764"/>
            <a:ext cx="3868340" cy="433965"/>
          </a:xfrm>
        </p:spPr>
        <p:txBody>
          <a:bodyPr/>
          <a:lstStyle/>
          <a:p>
            <a:r>
              <a:rPr lang="en-US" dirty="0"/>
              <a:t>Azure Restrictions</a:t>
            </a:r>
          </a:p>
        </p:txBody>
      </p:sp>
      <p:sp>
        <p:nvSpPr>
          <p:cNvPr id="3" name="Content Placeholder 2"/>
          <p:cNvSpPr>
            <a:spLocks noGrp="1"/>
          </p:cNvSpPr>
          <p:nvPr>
            <p:ph sz="half" idx="2"/>
          </p:nvPr>
        </p:nvSpPr>
        <p:spPr>
          <a:xfrm>
            <a:off x="629842" y="1286729"/>
            <a:ext cx="3868340" cy="3355519"/>
          </a:xfrm>
        </p:spPr>
        <p:txBody>
          <a:bodyPr>
            <a:normAutofit fontScale="55000" lnSpcReduction="20000"/>
          </a:bodyPr>
          <a:lstStyle/>
          <a:p>
            <a:r>
              <a:rPr lang="en-US" dirty="0"/>
              <a:t>Can contain any combination of 1 to 1,024 characters </a:t>
            </a:r>
          </a:p>
          <a:p>
            <a:r>
              <a:rPr lang="en-US" dirty="0"/>
              <a:t>Reserved URL characters must be properly escaped </a:t>
            </a:r>
          </a:p>
          <a:p>
            <a:r>
              <a:rPr lang="en-US" dirty="0"/>
              <a:t>Is case-sensitive </a:t>
            </a:r>
          </a:p>
          <a:p>
            <a:r>
              <a:rPr lang="en-US" dirty="0"/>
              <a:t>Avoid names that end with a dot (.), a forward slash (/), or a sequence or combination of the two.</a:t>
            </a:r>
          </a:p>
          <a:p>
            <a:r>
              <a:rPr lang="en-US" dirty="0"/>
              <a:t>Blob is based on a flat storage scheme, not a hierarchical scheme. However, you may specify a character or string delimiter within a blob name to create a virtual hierarchy</a:t>
            </a:r>
          </a:p>
          <a:p>
            <a:pPr marL="0" indent="0">
              <a:buNone/>
            </a:pPr>
            <a:r>
              <a:rPr lang="en-US" dirty="0"/>
              <a:t>	/a	/a.txt	/a/b	/a/b.txt</a:t>
            </a:r>
          </a:p>
        </p:txBody>
      </p:sp>
      <p:sp>
        <p:nvSpPr>
          <p:cNvPr id="7" name="Text Placeholder 6"/>
          <p:cNvSpPr>
            <a:spLocks noGrp="1"/>
          </p:cNvSpPr>
          <p:nvPr>
            <p:ph type="body" sz="quarter" idx="3"/>
          </p:nvPr>
        </p:nvSpPr>
        <p:spPr>
          <a:xfrm>
            <a:off x="4629150" y="852764"/>
            <a:ext cx="3887391" cy="433965"/>
          </a:xfrm>
        </p:spPr>
        <p:txBody>
          <a:bodyPr/>
          <a:lstStyle/>
          <a:p>
            <a:r>
              <a:rPr lang="en-US" dirty="0"/>
              <a:t>Contoso Convention</a:t>
            </a:r>
          </a:p>
        </p:txBody>
      </p:sp>
      <p:sp>
        <p:nvSpPr>
          <p:cNvPr id="8" name="Content Placeholder 7"/>
          <p:cNvSpPr>
            <a:spLocks noGrp="1"/>
          </p:cNvSpPr>
          <p:nvPr>
            <p:ph sz="quarter" idx="4"/>
          </p:nvPr>
        </p:nvSpPr>
        <p:spPr>
          <a:xfrm>
            <a:off x="4629150" y="1286729"/>
            <a:ext cx="3887391" cy="923330"/>
          </a:xfrm>
        </p:spPr>
        <p:txBody>
          <a:bodyPr/>
          <a:lstStyle/>
          <a:p>
            <a:r>
              <a:rPr lang="en-US" sz="2400" dirty="0"/>
              <a:t>gzeanbpdastb001</a:t>
            </a:r>
          </a:p>
          <a:p>
            <a:endParaRPr lang="en-US" sz="2400" dirty="0"/>
          </a:p>
        </p:txBody>
      </p:sp>
    </p:spTree>
    <p:extLst>
      <p:ext uri="{BB962C8B-B14F-4D97-AF65-F5344CB8AC3E}">
        <p14:creationId xmlns:p14="http://schemas.microsoft.com/office/powerpoint/2010/main" val="1575045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1"/>
            <a:ext cx="7886700" cy="994172"/>
          </a:xfrm>
        </p:spPr>
        <p:txBody>
          <a:bodyPr/>
          <a:lstStyle/>
          <a:p>
            <a:r>
              <a:rPr lang="en-US" dirty="0"/>
              <a:t>VNET Name</a:t>
            </a:r>
          </a:p>
        </p:txBody>
      </p:sp>
      <p:sp>
        <p:nvSpPr>
          <p:cNvPr id="6" name="Text Placeholder 5"/>
          <p:cNvSpPr>
            <a:spLocks noGrp="1"/>
          </p:cNvSpPr>
          <p:nvPr>
            <p:ph type="body" idx="1"/>
          </p:nvPr>
        </p:nvSpPr>
        <p:spPr>
          <a:xfrm>
            <a:off x="629842" y="852764"/>
            <a:ext cx="3868340" cy="433965"/>
          </a:xfrm>
        </p:spPr>
        <p:txBody>
          <a:bodyPr/>
          <a:lstStyle/>
          <a:p>
            <a:r>
              <a:rPr lang="en-US" dirty="0"/>
              <a:t>Azure Restrictions</a:t>
            </a:r>
          </a:p>
        </p:txBody>
      </p:sp>
      <p:sp>
        <p:nvSpPr>
          <p:cNvPr id="3" name="Content Placeholder 2"/>
          <p:cNvSpPr>
            <a:spLocks noGrp="1"/>
          </p:cNvSpPr>
          <p:nvPr>
            <p:ph sz="half" idx="2"/>
          </p:nvPr>
        </p:nvSpPr>
        <p:spPr>
          <a:xfrm>
            <a:off x="629842" y="1286729"/>
            <a:ext cx="3868340" cy="1661993"/>
          </a:xfrm>
        </p:spPr>
        <p:txBody>
          <a:bodyPr/>
          <a:lstStyle/>
          <a:p>
            <a:r>
              <a:rPr lang="en-US" sz="2400" dirty="0"/>
              <a:t>Cannot start with a space or end with a hyphen</a:t>
            </a:r>
          </a:p>
          <a:p>
            <a:endParaRPr lang="en-US" sz="2400" dirty="0"/>
          </a:p>
          <a:p>
            <a:endParaRPr lang="en-US" sz="2400" dirty="0"/>
          </a:p>
        </p:txBody>
      </p:sp>
      <p:sp>
        <p:nvSpPr>
          <p:cNvPr id="7" name="Text Placeholder 6"/>
          <p:cNvSpPr>
            <a:spLocks noGrp="1"/>
          </p:cNvSpPr>
          <p:nvPr>
            <p:ph type="body" sz="quarter" idx="3"/>
          </p:nvPr>
        </p:nvSpPr>
        <p:spPr>
          <a:xfrm>
            <a:off x="4629150" y="852764"/>
            <a:ext cx="3887391" cy="433965"/>
          </a:xfrm>
        </p:spPr>
        <p:txBody>
          <a:bodyPr/>
          <a:lstStyle/>
          <a:p>
            <a:r>
              <a:rPr lang="en-US" dirty="0"/>
              <a:t>Contoso Convention</a:t>
            </a:r>
          </a:p>
        </p:txBody>
      </p:sp>
      <p:sp>
        <p:nvSpPr>
          <p:cNvPr id="8" name="Content Placeholder 7"/>
          <p:cNvSpPr>
            <a:spLocks noGrp="1"/>
          </p:cNvSpPr>
          <p:nvPr>
            <p:ph sz="quarter" idx="4"/>
          </p:nvPr>
        </p:nvSpPr>
        <p:spPr>
          <a:xfrm>
            <a:off x="4629150" y="1286729"/>
            <a:ext cx="3887391" cy="800219"/>
          </a:xfrm>
        </p:spPr>
        <p:txBody>
          <a:bodyPr/>
          <a:lstStyle/>
          <a:p>
            <a:r>
              <a:rPr lang="en-US" sz="2000" dirty="0" err="1"/>
              <a:t>vnet</a:t>
            </a:r>
            <a:r>
              <a:rPr lang="en-US" sz="2000" dirty="0"/>
              <a:t>_&lt;function&gt;_&lt;region&gt;</a:t>
            </a:r>
          </a:p>
          <a:p>
            <a:r>
              <a:rPr lang="en-US" sz="2000" dirty="0"/>
              <a:t>vnet_services_w1 (example)</a:t>
            </a:r>
          </a:p>
        </p:txBody>
      </p:sp>
    </p:spTree>
    <p:extLst>
      <p:ext uri="{BB962C8B-B14F-4D97-AF65-F5344CB8AC3E}">
        <p14:creationId xmlns:p14="http://schemas.microsoft.com/office/powerpoint/2010/main" val="4193751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1"/>
            <a:ext cx="7886700" cy="994172"/>
          </a:xfrm>
        </p:spPr>
        <p:txBody>
          <a:bodyPr/>
          <a:lstStyle/>
          <a:p>
            <a:r>
              <a:rPr lang="en-US" dirty="0"/>
              <a:t>Subnet Name</a:t>
            </a:r>
          </a:p>
        </p:txBody>
      </p:sp>
      <p:sp>
        <p:nvSpPr>
          <p:cNvPr id="6" name="Text Placeholder 5"/>
          <p:cNvSpPr>
            <a:spLocks noGrp="1"/>
          </p:cNvSpPr>
          <p:nvPr>
            <p:ph type="body" idx="1"/>
          </p:nvPr>
        </p:nvSpPr>
        <p:spPr>
          <a:xfrm>
            <a:off x="629842" y="852764"/>
            <a:ext cx="3868340" cy="433965"/>
          </a:xfrm>
        </p:spPr>
        <p:txBody>
          <a:bodyPr/>
          <a:lstStyle/>
          <a:p>
            <a:r>
              <a:rPr lang="en-US" dirty="0"/>
              <a:t>Azure Restrictions</a:t>
            </a:r>
          </a:p>
        </p:txBody>
      </p:sp>
      <p:sp>
        <p:nvSpPr>
          <p:cNvPr id="3" name="Content Placeholder 2"/>
          <p:cNvSpPr>
            <a:spLocks noGrp="1"/>
          </p:cNvSpPr>
          <p:nvPr>
            <p:ph sz="half" idx="2"/>
          </p:nvPr>
        </p:nvSpPr>
        <p:spPr>
          <a:xfrm>
            <a:off x="629842" y="1286729"/>
            <a:ext cx="3868340" cy="3723421"/>
          </a:xfrm>
        </p:spPr>
        <p:txBody>
          <a:bodyPr>
            <a:normAutofit fontScale="55000" lnSpcReduction="20000"/>
          </a:bodyPr>
          <a:lstStyle/>
          <a:p>
            <a:r>
              <a:rPr lang="en-US" sz="3100" dirty="0"/>
              <a:t>Must begin with letter, no numbers.</a:t>
            </a:r>
          </a:p>
          <a:p>
            <a:r>
              <a:rPr lang="en-US" sz="3100" dirty="0"/>
              <a:t>Use a number, like </a:t>
            </a:r>
            <a:r>
              <a:rPr lang="en-US" sz="3100" dirty="0" err="1"/>
              <a:t>vnets</a:t>
            </a:r>
            <a:r>
              <a:rPr lang="en-US" sz="3100" dirty="0"/>
              <a:t>, for easy reference.  Group numbers by function:</a:t>
            </a:r>
          </a:p>
          <a:p>
            <a:pPr lvl="1"/>
            <a:r>
              <a:rPr lang="en-US" sz="1924" dirty="0"/>
              <a:t>100:  Production</a:t>
            </a:r>
          </a:p>
          <a:p>
            <a:pPr lvl="1"/>
            <a:r>
              <a:rPr lang="en-US" sz="1924" dirty="0"/>
              <a:t>200:  High Business Impact</a:t>
            </a:r>
          </a:p>
          <a:p>
            <a:pPr lvl="1"/>
            <a:r>
              <a:rPr lang="en-US" sz="1924" dirty="0"/>
              <a:t>300:  Dev</a:t>
            </a:r>
          </a:p>
          <a:p>
            <a:pPr lvl="1"/>
            <a:r>
              <a:rPr lang="en-US" sz="1924" dirty="0"/>
              <a:t>400:  Test</a:t>
            </a:r>
          </a:p>
          <a:p>
            <a:pPr lvl="1"/>
            <a:r>
              <a:rPr lang="en-US" sz="1924" dirty="0"/>
              <a:t>600:  Services</a:t>
            </a:r>
          </a:p>
          <a:p>
            <a:pPr lvl="1"/>
            <a:r>
              <a:rPr lang="en-US" sz="1924" dirty="0"/>
              <a:t>700:  Network Virtual Appliances</a:t>
            </a:r>
          </a:p>
          <a:p>
            <a:r>
              <a:rPr lang="en-US" sz="3100" dirty="0"/>
              <a:t>The subnet names have to be unique within a vNet, but not across </a:t>
            </a:r>
            <a:r>
              <a:rPr lang="en-US" sz="3100" dirty="0" err="1"/>
              <a:t>vNets</a:t>
            </a:r>
            <a:endParaRPr lang="en-US" dirty="0"/>
          </a:p>
          <a:p>
            <a:r>
              <a:rPr lang="en-US" sz="3100" dirty="0"/>
              <a:t>Functions</a:t>
            </a:r>
          </a:p>
          <a:p>
            <a:pPr lvl="1"/>
            <a:r>
              <a:rPr lang="en-US" sz="2100" dirty="0"/>
              <a:t>DMZ- Internet endpoints allowed</a:t>
            </a:r>
          </a:p>
          <a:p>
            <a:pPr lvl="1"/>
            <a:r>
              <a:rPr lang="en-US" sz="2100" dirty="0"/>
              <a:t>Web- Web applications, frontend</a:t>
            </a:r>
          </a:p>
          <a:p>
            <a:pPr lvl="1"/>
            <a:r>
              <a:rPr lang="en-US" sz="2100" dirty="0"/>
              <a:t>App- Applications, middle</a:t>
            </a:r>
          </a:p>
          <a:p>
            <a:pPr lvl="1"/>
            <a:r>
              <a:rPr lang="en-US" sz="2100" dirty="0"/>
              <a:t>DB- Database, backend</a:t>
            </a:r>
          </a:p>
          <a:p>
            <a:pPr lvl="1"/>
            <a:r>
              <a:rPr lang="en-US" sz="2100" dirty="0"/>
              <a:t>Services- Shared Services</a:t>
            </a:r>
          </a:p>
          <a:p>
            <a:pPr lvl="1"/>
            <a:r>
              <a:rPr lang="en-US" sz="2100" dirty="0"/>
              <a:t>User- End User jump boxes</a:t>
            </a:r>
          </a:p>
          <a:p>
            <a:pPr lvl="1"/>
            <a:endParaRPr lang="en-US" dirty="0"/>
          </a:p>
        </p:txBody>
      </p:sp>
      <p:sp>
        <p:nvSpPr>
          <p:cNvPr id="7" name="Text Placeholder 6"/>
          <p:cNvSpPr>
            <a:spLocks noGrp="1"/>
          </p:cNvSpPr>
          <p:nvPr>
            <p:ph type="body" sz="quarter" idx="3"/>
          </p:nvPr>
        </p:nvSpPr>
        <p:spPr>
          <a:xfrm>
            <a:off x="4629150" y="852764"/>
            <a:ext cx="3887391" cy="433965"/>
          </a:xfrm>
        </p:spPr>
        <p:txBody>
          <a:bodyPr/>
          <a:lstStyle/>
          <a:p>
            <a:r>
              <a:rPr lang="en-US" dirty="0"/>
              <a:t>Contoso Convention</a:t>
            </a:r>
          </a:p>
        </p:txBody>
      </p:sp>
      <p:sp>
        <p:nvSpPr>
          <p:cNvPr id="8" name="Content Placeholder 7"/>
          <p:cNvSpPr>
            <a:spLocks noGrp="1"/>
          </p:cNvSpPr>
          <p:nvPr>
            <p:ph sz="quarter" idx="4"/>
          </p:nvPr>
        </p:nvSpPr>
        <p:spPr>
          <a:xfrm>
            <a:off x="4629150" y="1286729"/>
            <a:ext cx="3887391" cy="1415772"/>
          </a:xfrm>
        </p:spPr>
        <p:txBody>
          <a:bodyPr/>
          <a:lstStyle/>
          <a:p>
            <a:r>
              <a:rPr lang="en-US" sz="2000" dirty="0"/>
              <a:t>&lt;s&gt;&lt;n&gt;_&lt;function&gt;_&lt;</a:t>
            </a:r>
            <a:r>
              <a:rPr lang="en-US" sz="2000" dirty="0" err="1"/>
              <a:t>env</a:t>
            </a:r>
            <a:r>
              <a:rPr lang="en-US" sz="2000" dirty="0"/>
              <a:t>&gt;_&lt;region&gt;</a:t>
            </a:r>
          </a:p>
          <a:p>
            <a:r>
              <a:rPr lang="en-US" sz="2000" dirty="0"/>
              <a:t>s210_Web_HBI_W1</a:t>
            </a:r>
            <a:r>
              <a:rPr lang="en-US" sz="1600" dirty="0"/>
              <a:t>  (example)</a:t>
            </a:r>
          </a:p>
          <a:p>
            <a:endParaRPr lang="en-US" sz="2000" dirty="0"/>
          </a:p>
        </p:txBody>
      </p:sp>
    </p:spTree>
    <p:extLst>
      <p:ext uri="{BB962C8B-B14F-4D97-AF65-F5344CB8AC3E}">
        <p14:creationId xmlns:p14="http://schemas.microsoft.com/office/powerpoint/2010/main" val="3301675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1"/>
            <a:ext cx="7886700" cy="994172"/>
          </a:xfrm>
        </p:spPr>
        <p:txBody>
          <a:bodyPr/>
          <a:lstStyle/>
          <a:p>
            <a:r>
              <a:rPr lang="en-US" dirty="0"/>
              <a:t>Network Security Group Name</a:t>
            </a:r>
          </a:p>
        </p:txBody>
      </p:sp>
      <p:sp>
        <p:nvSpPr>
          <p:cNvPr id="6" name="Text Placeholder 5"/>
          <p:cNvSpPr>
            <a:spLocks noGrp="1"/>
          </p:cNvSpPr>
          <p:nvPr>
            <p:ph type="body" idx="1"/>
          </p:nvPr>
        </p:nvSpPr>
        <p:spPr>
          <a:xfrm>
            <a:off x="629842" y="852764"/>
            <a:ext cx="3868340" cy="433965"/>
          </a:xfrm>
        </p:spPr>
        <p:txBody>
          <a:bodyPr/>
          <a:lstStyle/>
          <a:p>
            <a:r>
              <a:rPr lang="en-US" dirty="0"/>
              <a:t>Azure Restrictions</a:t>
            </a:r>
          </a:p>
        </p:txBody>
      </p:sp>
      <p:sp>
        <p:nvSpPr>
          <p:cNvPr id="3" name="Content Placeholder 2"/>
          <p:cNvSpPr>
            <a:spLocks noGrp="1"/>
          </p:cNvSpPr>
          <p:nvPr>
            <p:ph sz="half" idx="2"/>
          </p:nvPr>
        </p:nvSpPr>
        <p:spPr>
          <a:xfrm>
            <a:off x="629842" y="1286729"/>
            <a:ext cx="3868340" cy="1406539"/>
          </a:xfrm>
        </p:spPr>
        <p:txBody>
          <a:bodyPr/>
          <a:lstStyle/>
          <a:p>
            <a:r>
              <a:rPr lang="en-US" dirty="0" err="1"/>
              <a:t>SubnetNumber</a:t>
            </a:r>
            <a:r>
              <a:rPr lang="en-US" dirty="0"/>
              <a:t> NSG is associated with and NSG</a:t>
            </a:r>
          </a:p>
        </p:txBody>
      </p:sp>
      <p:sp>
        <p:nvSpPr>
          <p:cNvPr id="7" name="Text Placeholder 6"/>
          <p:cNvSpPr>
            <a:spLocks noGrp="1"/>
          </p:cNvSpPr>
          <p:nvPr>
            <p:ph type="body" sz="quarter" idx="3"/>
          </p:nvPr>
        </p:nvSpPr>
        <p:spPr>
          <a:xfrm>
            <a:off x="4629150" y="852764"/>
            <a:ext cx="3887391" cy="433965"/>
          </a:xfrm>
        </p:spPr>
        <p:txBody>
          <a:bodyPr/>
          <a:lstStyle/>
          <a:p>
            <a:r>
              <a:rPr lang="en-US" dirty="0"/>
              <a:t>Contoso Convention</a:t>
            </a:r>
          </a:p>
        </p:txBody>
      </p:sp>
      <p:sp>
        <p:nvSpPr>
          <p:cNvPr id="8" name="Content Placeholder 7"/>
          <p:cNvSpPr>
            <a:spLocks noGrp="1"/>
          </p:cNvSpPr>
          <p:nvPr>
            <p:ph sz="quarter" idx="4"/>
          </p:nvPr>
        </p:nvSpPr>
        <p:spPr>
          <a:xfrm>
            <a:off x="4629150" y="1286729"/>
            <a:ext cx="3887391" cy="1904367"/>
          </a:xfrm>
        </p:spPr>
        <p:txBody>
          <a:bodyPr/>
          <a:lstStyle/>
          <a:p>
            <a:r>
              <a:rPr lang="en-US" dirty="0"/>
              <a:t>CZE-INF-PD-NSG-Trusted</a:t>
            </a:r>
          </a:p>
          <a:p>
            <a:r>
              <a:rPr lang="en-US" dirty="0"/>
              <a:t>CZE-INF-NP-NSG-SemiTrusted</a:t>
            </a:r>
          </a:p>
        </p:txBody>
      </p:sp>
      <p:sp>
        <p:nvSpPr>
          <p:cNvPr id="4" name="Slide Number Placeholder 3"/>
          <p:cNvSpPr>
            <a:spLocks noGrp="1"/>
          </p:cNvSpPr>
          <p:nvPr>
            <p:ph type="sldNum" sz="quarter" idx="12"/>
          </p:nvPr>
        </p:nvSpPr>
        <p:spPr/>
        <p:txBody>
          <a:bodyPr/>
          <a:lstStyle/>
          <a:p>
            <a:fld id="{7C4F2301-FC36-4ED9-A5EB-E8FBDA7A1302}" type="slidenum">
              <a:rPr lang="en-US" smtClean="0"/>
              <a:t>17</a:t>
            </a:fld>
            <a:endParaRPr lang="en-US" dirty="0"/>
          </a:p>
        </p:txBody>
      </p:sp>
    </p:spTree>
    <p:extLst>
      <p:ext uri="{BB962C8B-B14F-4D97-AF65-F5344CB8AC3E}">
        <p14:creationId xmlns:p14="http://schemas.microsoft.com/office/powerpoint/2010/main" val="3389316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1"/>
            <a:ext cx="7886700" cy="994172"/>
          </a:xfrm>
        </p:spPr>
        <p:txBody>
          <a:bodyPr/>
          <a:lstStyle/>
          <a:p>
            <a:r>
              <a:rPr lang="en-US" dirty="0"/>
              <a:t>Network Security Group Rule Name</a:t>
            </a:r>
          </a:p>
        </p:txBody>
      </p:sp>
      <p:sp>
        <p:nvSpPr>
          <p:cNvPr id="6" name="Text Placeholder 5"/>
          <p:cNvSpPr>
            <a:spLocks noGrp="1"/>
          </p:cNvSpPr>
          <p:nvPr>
            <p:ph type="body" idx="1"/>
          </p:nvPr>
        </p:nvSpPr>
        <p:spPr>
          <a:xfrm>
            <a:off x="629842" y="852764"/>
            <a:ext cx="3868340" cy="433965"/>
          </a:xfrm>
        </p:spPr>
        <p:txBody>
          <a:bodyPr/>
          <a:lstStyle/>
          <a:p>
            <a:r>
              <a:rPr lang="en-US" dirty="0"/>
              <a:t>Azure Restrictions/Recommendations</a:t>
            </a:r>
          </a:p>
        </p:txBody>
      </p:sp>
      <p:sp>
        <p:nvSpPr>
          <p:cNvPr id="3" name="Content Placeholder 2"/>
          <p:cNvSpPr>
            <a:spLocks noGrp="1"/>
          </p:cNvSpPr>
          <p:nvPr>
            <p:ph sz="half" idx="2"/>
          </p:nvPr>
        </p:nvSpPr>
        <p:spPr>
          <a:xfrm>
            <a:off x="629842" y="1286729"/>
            <a:ext cx="3868340" cy="2880789"/>
          </a:xfrm>
        </p:spPr>
        <p:txBody>
          <a:bodyPr/>
          <a:lstStyle/>
          <a:p>
            <a:r>
              <a:rPr lang="en-US" sz="2400" dirty="0"/>
              <a:t>Leverage targeted zone in the name</a:t>
            </a:r>
          </a:p>
          <a:p>
            <a:r>
              <a:rPr lang="en-US" sz="2400" dirty="0"/>
              <a:t>IBA – InBound Allow</a:t>
            </a:r>
          </a:p>
          <a:p>
            <a:r>
              <a:rPr lang="en-US" sz="2400" dirty="0"/>
              <a:t>IBD – InBound Deny</a:t>
            </a:r>
          </a:p>
          <a:p>
            <a:r>
              <a:rPr lang="en-US" sz="2400" dirty="0"/>
              <a:t>OBA – OutBound Allow</a:t>
            </a:r>
          </a:p>
          <a:p>
            <a:r>
              <a:rPr lang="en-US" sz="2400" dirty="0"/>
              <a:t>OBD – OutBound Deny</a:t>
            </a:r>
          </a:p>
          <a:p>
            <a:r>
              <a:rPr lang="en-US" sz="2400" dirty="0"/>
              <a:t>Priority 100-4096</a:t>
            </a:r>
          </a:p>
        </p:txBody>
      </p:sp>
      <p:sp>
        <p:nvSpPr>
          <p:cNvPr id="7" name="Text Placeholder 6"/>
          <p:cNvSpPr>
            <a:spLocks noGrp="1"/>
          </p:cNvSpPr>
          <p:nvPr>
            <p:ph type="body" sz="quarter" idx="3"/>
          </p:nvPr>
        </p:nvSpPr>
        <p:spPr>
          <a:xfrm>
            <a:off x="4629150" y="852764"/>
            <a:ext cx="3887391" cy="433965"/>
          </a:xfrm>
        </p:spPr>
        <p:txBody>
          <a:bodyPr/>
          <a:lstStyle/>
          <a:p>
            <a:r>
              <a:rPr lang="en-US" dirty="0"/>
              <a:t>Contoso Convention</a:t>
            </a:r>
          </a:p>
        </p:txBody>
      </p:sp>
      <p:sp>
        <p:nvSpPr>
          <p:cNvPr id="8" name="Content Placeholder 7"/>
          <p:cNvSpPr>
            <a:spLocks noGrp="1"/>
          </p:cNvSpPr>
          <p:nvPr>
            <p:ph sz="quarter" idx="4"/>
          </p:nvPr>
        </p:nvSpPr>
        <p:spPr>
          <a:xfrm>
            <a:off x="4629150" y="1286729"/>
            <a:ext cx="3887391" cy="1255728"/>
          </a:xfrm>
        </p:spPr>
        <p:txBody>
          <a:bodyPr/>
          <a:lstStyle/>
          <a:p>
            <a:r>
              <a:rPr lang="en-US" sz="2400" dirty="0"/>
              <a:t>CZ-NP-IBA-Port-Protocol-Priority</a:t>
            </a:r>
          </a:p>
          <a:p>
            <a:r>
              <a:rPr lang="en-US" sz="2400" dirty="0"/>
              <a:t>CZ-NP-IBA-443-TCP-400</a:t>
            </a:r>
          </a:p>
        </p:txBody>
      </p:sp>
      <p:sp>
        <p:nvSpPr>
          <p:cNvPr id="4" name="Slide Number Placeholder 3"/>
          <p:cNvSpPr>
            <a:spLocks noGrp="1"/>
          </p:cNvSpPr>
          <p:nvPr>
            <p:ph type="sldNum" sz="quarter" idx="12"/>
          </p:nvPr>
        </p:nvSpPr>
        <p:spPr/>
        <p:txBody>
          <a:bodyPr/>
          <a:lstStyle/>
          <a:p>
            <a:fld id="{7C4F2301-FC36-4ED9-A5EB-E8FBDA7A1302}" type="slidenum">
              <a:rPr lang="en-US" smtClean="0"/>
              <a:t>18</a:t>
            </a:fld>
            <a:endParaRPr lang="en-US" dirty="0"/>
          </a:p>
        </p:txBody>
      </p:sp>
    </p:spTree>
    <p:extLst>
      <p:ext uri="{BB962C8B-B14F-4D97-AF65-F5344CB8AC3E}">
        <p14:creationId xmlns:p14="http://schemas.microsoft.com/office/powerpoint/2010/main" val="2535563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1"/>
            <a:ext cx="7886700" cy="994172"/>
          </a:xfrm>
        </p:spPr>
        <p:txBody>
          <a:bodyPr/>
          <a:lstStyle/>
          <a:p>
            <a:r>
              <a:rPr lang="en-US" dirty="0"/>
              <a:t>Resource Group Name</a:t>
            </a:r>
          </a:p>
        </p:txBody>
      </p:sp>
      <p:sp>
        <p:nvSpPr>
          <p:cNvPr id="6" name="Text Placeholder 5"/>
          <p:cNvSpPr>
            <a:spLocks noGrp="1"/>
          </p:cNvSpPr>
          <p:nvPr>
            <p:ph type="body" idx="1"/>
          </p:nvPr>
        </p:nvSpPr>
        <p:spPr>
          <a:xfrm>
            <a:off x="629842" y="852764"/>
            <a:ext cx="3868340" cy="433965"/>
          </a:xfrm>
        </p:spPr>
        <p:txBody>
          <a:bodyPr/>
          <a:lstStyle/>
          <a:p>
            <a:r>
              <a:rPr lang="en-US" dirty="0"/>
              <a:t>Azure Restrictions</a:t>
            </a:r>
          </a:p>
        </p:txBody>
      </p:sp>
      <p:sp>
        <p:nvSpPr>
          <p:cNvPr id="3" name="Content Placeholder 2"/>
          <p:cNvSpPr>
            <a:spLocks noGrp="1"/>
          </p:cNvSpPr>
          <p:nvPr>
            <p:ph sz="half" idx="2"/>
          </p:nvPr>
        </p:nvSpPr>
        <p:spPr>
          <a:xfrm>
            <a:off x="629842" y="1286729"/>
            <a:ext cx="3868340" cy="849463"/>
          </a:xfrm>
        </p:spPr>
        <p:txBody>
          <a:bodyPr/>
          <a:lstStyle/>
          <a:p>
            <a:r>
              <a:rPr lang="en-US" sz="2400" dirty="0"/>
              <a:t>Must be unique within subscription</a:t>
            </a:r>
          </a:p>
        </p:txBody>
      </p:sp>
      <p:sp>
        <p:nvSpPr>
          <p:cNvPr id="7" name="Text Placeholder 6"/>
          <p:cNvSpPr>
            <a:spLocks noGrp="1"/>
          </p:cNvSpPr>
          <p:nvPr>
            <p:ph type="body" sz="quarter" idx="3"/>
          </p:nvPr>
        </p:nvSpPr>
        <p:spPr>
          <a:xfrm>
            <a:off x="4629150" y="852764"/>
            <a:ext cx="3887391" cy="433965"/>
          </a:xfrm>
        </p:spPr>
        <p:txBody>
          <a:bodyPr/>
          <a:lstStyle/>
          <a:p>
            <a:r>
              <a:rPr lang="en-US" dirty="0"/>
              <a:t>Contoso Convention</a:t>
            </a:r>
          </a:p>
        </p:txBody>
      </p:sp>
      <p:sp>
        <p:nvSpPr>
          <p:cNvPr id="8" name="Content Placeholder 7"/>
          <p:cNvSpPr>
            <a:spLocks noGrp="1"/>
          </p:cNvSpPr>
          <p:nvPr>
            <p:ph sz="quarter" idx="4"/>
          </p:nvPr>
        </p:nvSpPr>
        <p:spPr>
          <a:xfrm>
            <a:off x="4629150" y="1286729"/>
            <a:ext cx="3887391" cy="2142125"/>
          </a:xfrm>
        </p:spPr>
        <p:txBody>
          <a:bodyPr/>
          <a:lstStyle/>
          <a:p>
            <a:r>
              <a:rPr lang="en-US" sz="2400" dirty="0"/>
              <a:t>Application</a:t>
            </a:r>
          </a:p>
          <a:p>
            <a:r>
              <a:rPr lang="en-US" sz="2400" dirty="0"/>
              <a:t>CZE-ANB-PDA-RGP001</a:t>
            </a:r>
          </a:p>
          <a:p>
            <a:r>
              <a:rPr lang="en-US" sz="2400" dirty="0"/>
              <a:t>Infrastructure</a:t>
            </a:r>
          </a:p>
          <a:p>
            <a:r>
              <a:rPr lang="en-US" sz="2400" dirty="0"/>
              <a:t>CZE-INF-PDA-RGP002</a:t>
            </a:r>
          </a:p>
          <a:p>
            <a:endParaRPr lang="en-US" sz="2400" dirty="0"/>
          </a:p>
        </p:txBody>
      </p:sp>
    </p:spTree>
    <p:extLst>
      <p:ext uri="{BB962C8B-B14F-4D97-AF65-F5344CB8AC3E}">
        <p14:creationId xmlns:p14="http://schemas.microsoft.com/office/powerpoint/2010/main" val="3962948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908446"/>
          </a:xfrm>
        </p:spPr>
        <p:txBody>
          <a:bodyPr/>
          <a:lstStyle/>
          <a:p>
            <a:r>
              <a:rPr lang="en-US" dirty="0"/>
              <a:t>Naming Convention Pattern</a:t>
            </a:r>
          </a:p>
        </p:txBody>
      </p:sp>
    </p:spTree>
    <p:extLst>
      <p:ext uri="{BB962C8B-B14F-4D97-AF65-F5344CB8AC3E}">
        <p14:creationId xmlns:p14="http://schemas.microsoft.com/office/powerpoint/2010/main" val="495169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1"/>
            <a:ext cx="7886700" cy="994172"/>
          </a:xfrm>
        </p:spPr>
        <p:txBody>
          <a:bodyPr/>
          <a:lstStyle/>
          <a:p>
            <a:r>
              <a:rPr lang="en-US" dirty="0"/>
              <a:t>Azure Automation Account Name</a:t>
            </a:r>
          </a:p>
        </p:txBody>
      </p:sp>
      <p:sp>
        <p:nvSpPr>
          <p:cNvPr id="6" name="Text Placeholder 5"/>
          <p:cNvSpPr>
            <a:spLocks noGrp="1"/>
          </p:cNvSpPr>
          <p:nvPr>
            <p:ph type="body" idx="1"/>
          </p:nvPr>
        </p:nvSpPr>
        <p:spPr>
          <a:xfrm>
            <a:off x="629842" y="852764"/>
            <a:ext cx="3868340" cy="433965"/>
          </a:xfrm>
        </p:spPr>
        <p:txBody>
          <a:bodyPr/>
          <a:lstStyle/>
          <a:p>
            <a:r>
              <a:rPr lang="en-US" dirty="0"/>
              <a:t>Azure Restrictions</a:t>
            </a:r>
          </a:p>
        </p:txBody>
      </p:sp>
      <p:sp>
        <p:nvSpPr>
          <p:cNvPr id="3" name="Content Placeholder 2"/>
          <p:cNvSpPr>
            <a:spLocks noGrp="1"/>
          </p:cNvSpPr>
          <p:nvPr>
            <p:ph sz="half" idx="2"/>
          </p:nvPr>
        </p:nvSpPr>
        <p:spPr>
          <a:xfrm>
            <a:off x="629842" y="1286729"/>
            <a:ext cx="3868340" cy="3355519"/>
          </a:xfrm>
        </p:spPr>
        <p:txBody>
          <a:bodyPr>
            <a:normAutofit/>
          </a:bodyPr>
          <a:lstStyle/>
          <a:p>
            <a:r>
              <a:rPr lang="en-US" sz="2400" dirty="0"/>
              <a:t>Must be from 6 to 50 characters.</a:t>
            </a:r>
          </a:p>
          <a:p>
            <a:r>
              <a:rPr lang="en-US" sz="2400" dirty="0"/>
              <a:t>Can contain only letters, numbers, and hyphens. The name must start with a letter, and it must end with a letter or a number.</a:t>
            </a:r>
          </a:p>
        </p:txBody>
      </p:sp>
      <p:sp>
        <p:nvSpPr>
          <p:cNvPr id="7" name="Text Placeholder 6"/>
          <p:cNvSpPr>
            <a:spLocks noGrp="1"/>
          </p:cNvSpPr>
          <p:nvPr>
            <p:ph type="body" sz="quarter" idx="3"/>
          </p:nvPr>
        </p:nvSpPr>
        <p:spPr>
          <a:xfrm>
            <a:off x="4629150" y="852764"/>
            <a:ext cx="3887391" cy="433965"/>
          </a:xfrm>
        </p:spPr>
        <p:txBody>
          <a:bodyPr/>
          <a:lstStyle/>
          <a:p>
            <a:r>
              <a:rPr lang="en-US" dirty="0"/>
              <a:t>Contoso Convention</a:t>
            </a:r>
          </a:p>
        </p:txBody>
      </p:sp>
      <p:sp>
        <p:nvSpPr>
          <p:cNvPr id="8" name="Content Placeholder 7"/>
          <p:cNvSpPr>
            <a:spLocks noGrp="1"/>
          </p:cNvSpPr>
          <p:nvPr>
            <p:ph sz="quarter" idx="4"/>
          </p:nvPr>
        </p:nvSpPr>
        <p:spPr>
          <a:xfrm>
            <a:off x="4629150" y="1286729"/>
            <a:ext cx="3887391" cy="3355519"/>
          </a:xfrm>
        </p:spPr>
        <p:txBody>
          <a:bodyPr>
            <a:normAutofit/>
          </a:bodyPr>
          <a:lstStyle/>
          <a:p>
            <a:r>
              <a:rPr lang="en-US" sz="2400" dirty="0"/>
              <a:t>Since there is no application specific association</a:t>
            </a:r>
          </a:p>
          <a:p>
            <a:r>
              <a:rPr lang="en-US" sz="2400" dirty="0"/>
              <a:t>CZ-PD-Automation</a:t>
            </a:r>
          </a:p>
          <a:p>
            <a:r>
              <a:rPr lang="en-US" sz="2400" dirty="0"/>
              <a:t>CZ-NP-Automation</a:t>
            </a:r>
          </a:p>
        </p:txBody>
      </p:sp>
    </p:spTree>
    <p:extLst>
      <p:ext uri="{BB962C8B-B14F-4D97-AF65-F5344CB8AC3E}">
        <p14:creationId xmlns:p14="http://schemas.microsoft.com/office/powerpoint/2010/main" val="3339130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1"/>
            <a:ext cx="7886700" cy="994172"/>
          </a:xfrm>
        </p:spPr>
        <p:txBody>
          <a:bodyPr/>
          <a:lstStyle/>
          <a:p>
            <a:r>
              <a:rPr lang="en-US" dirty="0"/>
              <a:t>Azure SQL Logon Name</a:t>
            </a:r>
          </a:p>
        </p:txBody>
      </p:sp>
      <p:sp>
        <p:nvSpPr>
          <p:cNvPr id="6" name="Text Placeholder 5"/>
          <p:cNvSpPr>
            <a:spLocks noGrp="1"/>
          </p:cNvSpPr>
          <p:nvPr>
            <p:ph type="body" idx="1"/>
          </p:nvPr>
        </p:nvSpPr>
        <p:spPr>
          <a:xfrm>
            <a:off x="629842" y="852764"/>
            <a:ext cx="3868340" cy="433965"/>
          </a:xfrm>
        </p:spPr>
        <p:txBody>
          <a:bodyPr/>
          <a:lstStyle/>
          <a:p>
            <a:r>
              <a:rPr lang="en-US" dirty="0"/>
              <a:t>Azure Restrictions</a:t>
            </a:r>
          </a:p>
        </p:txBody>
      </p:sp>
      <p:sp>
        <p:nvSpPr>
          <p:cNvPr id="3" name="Content Placeholder 2"/>
          <p:cNvSpPr>
            <a:spLocks noGrp="1"/>
          </p:cNvSpPr>
          <p:nvPr>
            <p:ph sz="half" idx="2"/>
          </p:nvPr>
        </p:nvSpPr>
        <p:spPr>
          <a:xfrm>
            <a:off x="629842" y="1286729"/>
            <a:ext cx="3868340" cy="3857979"/>
          </a:xfrm>
        </p:spPr>
        <p:txBody>
          <a:bodyPr/>
          <a:lstStyle/>
          <a:p>
            <a:r>
              <a:rPr lang="en-US" sz="2400" dirty="0"/>
              <a:t>Must be a SQL identifier</a:t>
            </a:r>
          </a:p>
          <a:p>
            <a:r>
              <a:rPr lang="en-US" sz="2400" dirty="0"/>
              <a:t>Cannot be a system name, for example:</a:t>
            </a:r>
          </a:p>
          <a:p>
            <a:pPr lvl="1"/>
            <a:r>
              <a:rPr lang="en-US" sz="1224" dirty="0"/>
              <a:t>admin, administrator, </a:t>
            </a:r>
            <a:r>
              <a:rPr lang="en-US" sz="1224" dirty="0" err="1"/>
              <a:t>sa</a:t>
            </a:r>
            <a:r>
              <a:rPr lang="en-US" sz="1224" dirty="0"/>
              <a:t>, root, </a:t>
            </a:r>
            <a:r>
              <a:rPr lang="en-US" sz="1224" dirty="0" err="1"/>
              <a:t>dbmanager</a:t>
            </a:r>
            <a:r>
              <a:rPr lang="en-US" sz="1224" dirty="0"/>
              <a:t>, </a:t>
            </a:r>
            <a:r>
              <a:rPr lang="en-US" sz="1224" dirty="0" err="1"/>
              <a:t>loginmanager</a:t>
            </a:r>
            <a:r>
              <a:rPr lang="en-US" sz="1224" dirty="0"/>
              <a:t>, etc</a:t>
            </a:r>
          </a:p>
          <a:p>
            <a:pPr lvl="1"/>
            <a:r>
              <a:rPr lang="en-US" sz="1224" dirty="0"/>
              <a:t>Built-in database user or role like </a:t>
            </a:r>
            <a:r>
              <a:rPr lang="en-US" sz="1224" dirty="0" err="1"/>
              <a:t>dbo</a:t>
            </a:r>
            <a:r>
              <a:rPr lang="en-US" sz="1224" dirty="0"/>
              <a:t>, guest, public, etc.</a:t>
            </a:r>
          </a:p>
          <a:p>
            <a:r>
              <a:rPr lang="en-US" sz="2400" dirty="0"/>
              <a:t>Cannot contain:</a:t>
            </a:r>
          </a:p>
          <a:p>
            <a:pPr lvl="1"/>
            <a:r>
              <a:rPr lang="en-US" sz="1224" dirty="0"/>
              <a:t>White space like spaces, tabs, or returns</a:t>
            </a:r>
          </a:p>
          <a:p>
            <a:pPr lvl="1"/>
            <a:r>
              <a:rPr lang="en-US" sz="1224" dirty="0"/>
              <a:t>Unicode characters</a:t>
            </a:r>
          </a:p>
          <a:p>
            <a:pPr lvl="1"/>
            <a:r>
              <a:rPr lang="en-US" sz="1224" dirty="0" err="1"/>
              <a:t>Nonalphabetic</a:t>
            </a:r>
            <a:r>
              <a:rPr lang="en-US" sz="1224" dirty="0"/>
              <a:t> characters (“&lt;&gt;|:*?\/#&amp;;,%=)</a:t>
            </a:r>
          </a:p>
          <a:p>
            <a:r>
              <a:rPr lang="en-US" sz="2400" dirty="0"/>
              <a:t>Cannot begin with:</a:t>
            </a:r>
          </a:p>
          <a:p>
            <a:pPr lvl="1"/>
            <a:r>
              <a:rPr lang="en-US" sz="1224" dirty="0"/>
              <a:t>Digits (0 thru 9)</a:t>
            </a:r>
          </a:p>
          <a:p>
            <a:pPr lvl="1"/>
            <a:r>
              <a:rPr lang="en-US" sz="1224" dirty="0"/>
              <a:t>@, $, +</a:t>
            </a:r>
          </a:p>
        </p:txBody>
      </p:sp>
      <p:sp>
        <p:nvSpPr>
          <p:cNvPr id="7" name="Text Placeholder 6"/>
          <p:cNvSpPr>
            <a:spLocks noGrp="1"/>
          </p:cNvSpPr>
          <p:nvPr>
            <p:ph type="body" sz="quarter" idx="3"/>
          </p:nvPr>
        </p:nvSpPr>
        <p:spPr>
          <a:xfrm>
            <a:off x="4629150" y="852764"/>
            <a:ext cx="3887391" cy="433965"/>
          </a:xfrm>
        </p:spPr>
        <p:txBody>
          <a:bodyPr/>
          <a:lstStyle/>
          <a:p>
            <a:r>
              <a:rPr lang="en-US" dirty="0"/>
              <a:t>Contoso Convention</a:t>
            </a:r>
          </a:p>
        </p:txBody>
      </p:sp>
      <p:sp>
        <p:nvSpPr>
          <p:cNvPr id="8" name="Content Placeholder 7"/>
          <p:cNvSpPr>
            <a:spLocks noGrp="1"/>
          </p:cNvSpPr>
          <p:nvPr>
            <p:ph sz="quarter" idx="4"/>
          </p:nvPr>
        </p:nvSpPr>
        <p:spPr>
          <a:xfrm>
            <a:off x="4629150" y="1286729"/>
            <a:ext cx="3887391" cy="517065"/>
          </a:xfrm>
        </p:spPr>
        <p:txBody>
          <a:bodyPr/>
          <a:lstStyle/>
          <a:p>
            <a:r>
              <a:rPr lang="en-US" sz="2400" dirty="0"/>
              <a:t>CZ-ANB-PD-SDB-ADM01</a:t>
            </a:r>
          </a:p>
        </p:txBody>
      </p:sp>
      <p:sp>
        <p:nvSpPr>
          <p:cNvPr id="4" name="Slide Number Placeholder 3"/>
          <p:cNvSpPr>
            <a:spLocks noGrp="1"/>
          </p:cNvSpPr>
          <p:nvPr>
            <p:ph type="sldNum" sz="quarter" idx="12"/>
          </p:nvPr>
        </p:nvSpPr>
        <p:spPr/>
        <p:txBody>
          <a:bodyPr/>
          <a:lstStyle/>
          <a:p>
            <a:fld id="{7C4F2301-FC36-4ED9-A5EB-E8FBDA7A1302}" type="slidenum">
              <a:rPr lang="en-US" smtClean="0"/>
              <a:t>21</a:t>
            </a:fld>
            <a:endParaRPr lang="en-US" dirty="0"/>
          </a:p>
        </p:txBody>
      </p:sp>
    </p:spTree>
    <p:extLst>
      <p:ext uri="{BB962C8B-B14F-4D97-AF65-F5344CB8AC3E}">
        <p14:creationId xmlns:p14="http://schemas.microsoft.com/office/powerpoint/2010/main" val="2648745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1"/>
            <a:ext cx="7886700" cy="994172"/>
          </a:xfrm>
        </p:spPr>
        <p:txBody>
          <a:bodyPr/>
          <a:lstStyle/>
          <a:p>
            <a:r>
              <a:rPr lang="en-US" dirty="0"/>
              <a:t>Azure SQL Server Name</a:t>
            </a:r>
          </a:p>
        </p:txBody>
      </p:sp>
      <p:sp>
        <p:nvSpPr>
          <p:cNvPr id="6" name="Text Placeholder 5"/>
          <p:cNvSpPr>
            <a:spLocks noGrp="1"/>
          </p:cNvSpPr>
          <p:nvPr>
            <p:ph type="body" idx="1"/>
          </p:nvPr>
        </p:nvSpPr>
        <p:spPr>
          <a:xfrm>
            <a:off x="629842" y="852764"/>
            <a:ext cx="3868340" cy="433965"/>
          </a:xfrm>
        </p:spPr>
        <p:txBody>
          <a:bodyPr/>
          <a:lstStyle/>
          <a:p>
            <a:r>
              <a:rPr lang="en-US" dirty="0"/>
              <a:t>Azure Restrictions</a:t>
            </a:r>
          </a:p>
        </p:txBody>
      </p:sp>
      <p:sp>
        <p:nvSpPr>
          <p:cNvPr id="3" name="Content Placeholder 2"/>
          <p:cNvSpPr>
            <a:spLocks noGrp="1"/>
          </p:cNvSpPr>
          <p:nvPr>
            <p:ph sz="half" idx="2"/>
          </p:nvPr>
        </p:nvSpPr>
        <p:spPr>
          <a:xfrm>
            <a:off x="629842" y="1286729"/>
            <a:ext cx="3868340" cy="2917722"/>
          </a:xfrm>
        </p:spPr>
        <p:txBody>
          <a:bodyPr/>
          <a:lstStyle/>
          <a:p>
            <a:r>
              <a:rPr lang="en-US" sz="2400" dirty="0"/>
              <a:t>In the legacy management portal, cannot configure this name as it is auto generated and is 10 characters long</a:t>
            </a:r>
          </a:p>
          <a:p>
            <a:r>
              <a:rPr lang="en-US" sz="2400" dirty="0"/>
              <a:t>In the Preview portal, this name can be configured</a:t>
            </a:r>
          </a:p>
        </p:txBody>
      </p:sp>
      <p:sp>
        <p:nvSpPr>
          <p:cNvPr id="7" name="Text Placeholder 6"/>
          <p:cNvSpPr>
            <a:spLocks noGrp="1"/>
          </p:cNvSpPr>
          <p:nvPr>
            <p:ph type="body" sz="quarter" idx="3"/>
          </p:nvPr>
        </p:nvSpPr>
        <p:spPr>
          <a:xfrm>
            <a:off x="4629150" y="852764"/>
            <a:ext cx="3887391" cy="433965"/>
          </a:xfrm>
        </p:spPr>
        <p:txBody>
          <a:bodyPr/>
          <a:lstStyle/>
          <a:p>
            <a:r>
              <a:rPr lang="en-US" dirty="0"/>
              <a:t>Contoso Convention</a:t>
            </a:r>
          </a:p>
        </p:txBody>
      </p:sp>
      <p:sp>
        <p:nvSpPr>
          <p:cNvPr id="8" name="Content Placeholder 7"/>
          <p:cNvSpPr>
            <a:spLocks noGrp="1"/>
          </p:cNvSpPr>
          <p:nvPr>
            <p:ph sz="quarter" idx="4"/>
          </p:nvPr>
        </p:nvSpPr>
        <p:spPr>
          <a:xfrm>
            <a:off x="4629150" y="1286729"/>
            <a:ext cx="3887391" cy="517065"/>
          </a:xfrm>
        </p:spPr>
        <p:txBody>
          <a:bodyPr/>
          <a:lstStyle/>
          <a:p>
            <a:r>
              <a:rPr lang="en-US" sz="2400" dirty="0"/>
              <a:t>CZE-ANB-NP-SQL001</a:t>
            </a:r>
          </a:p>
        </p:txBody>
      </p:sp>
      <p:sp>
        <p:nvSpPr>
          <p:cNvPr id="4" name="Slide Number Placeholder 3"/>
          <p:cNvSpPr>
            <a:spLocks noGrp="1"/>
          </p:cNvSpPr>
          <p:nvPr>
            <p:ph type="sldNum" sz="quarter" idx="12"/>
          </p:nvPr>
        </p:nvSpPr>
        <p:spPr/>
        <p:txBody>
          <a:bodyPr/>
          <a:lstStyle/>
          <a:p>
            <a:fld id="{7C4F2301-FC36-4ED9-A5EB-E8FBDA7A1302}" type="slidenum">
              <a:rPr lang="en-US" smtClean="0"/>
              <a:t>22</a:t>
            </a:fld>
            <a:endParaRPr lang="en-US" dirty="0"/>
          </a:p>
        </p:txBody>
      </p:sp>
    </p:spTree>
    <p:extLst>
      <p:ext uri="{BB962C8B-B14F-4D97-AF65-F5344CB8AC3E}">
        <p14:creationId xmlns:p14="http://schemas.microsoft.com/office/powerpoint/2010/main" val="1244872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1"/>
            <a:ext cx="7886700" cy="994172"/>
          </a:xfrm>
        </p:spPr>
        <p:txBody>
          <a:bodyPr/>
          <a:lstStyle/>
          <a:p>
            <a:r>
              <a:rPr lang="en-US" dirty="0"/>
              <a:t>Azure SQL Firewall Rules Name</a:t>
            </a:r>
          </a:p>
        </p:txBody>
      </p:sp>
      <p:sp>
        <p:nvSpPr>
          <p:cNvPr id="6" name="Text Placeholder 5"/>
          <p:cNvSpPr>
            <a:spLocks noGrp="1"/>
          </p:cNvSpPr>
          <p:nvPr>
            <p:ph type="body" idx="1"/>
          </p:nvPr>
        </p:nvSpPr>
        <p:spPr>
          <a:xfrm>
            <a:off x="629842" y="852764"/>
            <a:ext cx="3868340" cy="433965"/>
          </a:xfrm>
        </p:spPr>
        <p:txBody>
          <a:bodyPr/>
          <a:lstStyle/>
          <a:p>
            <a:r>
              <a:rPr lang="en-US" dirty="0"/>
              <a:t>Azure Restrictions</a:t>
            </a:r>
          </a:p>
        </p:txBody>
      </p:sp>
      <p:sp>
        <p:nvSpPr>
          <p:cNvPr id="3" name="Content Placeholder 2"/>
          <p:cNvSpPr>
            <a:spLocks noGrp="1"/>
          </p:cNvSpPr>
          <p:nvPr>
            <p:ph sz="half" idx="2"/>
          </p:nvPr>
        </p:nvSpPr>
        <p:spPr>
          <a:xfrm>
            <a:off x="629842" y="1286729"/>
            <a:ext cx="3868340" cy="1994392"/>
          </a:xfrm>
        </p:spPr>
        <p:txBody>
          <a:bodyPr/>
          <a:lstStyle/>
          <a:p>
            <a:r>
              <a:rPr lang="en-US" sz="2400" dirty="0"/>
              <a:t>Can contain alphanumeric characters</a:t>
            </a:r>
          </a:p>
          <a:p>
            <a:r>
              <a:rPr lang="en-US" sz="2400" dirty="0"/>
              <a:t>Case insensitive</a:t>
            </a:r>
          </a:p>
          <a:p>
            <a:r>
              <a:rPr lang="en-US" sz="2400" dirty="0"/>
              <a:t>Length restrictions not known</a:t>
            </a:r>
          </a:p>
        </p:txBody>
      </p:sp>
      <p:sp>
        <p:nvSpPr>
          <p:cNvPr id="7" name="Text Placeholder 6"/>
          <p:cNvSpPr>
            <a:spLocks noGrp="1"/>
          </p:cNvSpPr>
          <p:nvPr>
            <p:ph type="body" sz="quarter" idx="3"/>
          </p:nvPr>
        </p:nvSpPr>
        <p:spPr>
          <a:xfrm>
            <a:off x="4629150" y="852764"/>
            <a:ext cx="3887391" cy="433965"/>
          </a:xfrm>
        </p:spPr>
        <p:txBody>
          <a:bodyPr/>
          <a:lstStyle/>
          <a:p>
            <a:r>
              <a:rPr lang="en-US" dirty="0"/>
              <a:t>Contoso Convention</a:t>
            </a:r>
          </a:p>
        </p:txBody>
      </p:sp>
      <p:sp>
        <p:nvSpPr>
          <p:cNvPr id="8" name="Content Placeholder 7"/>
          <p:cNvSpPr>
            <a:spLocks noGrp="1"/>
          </p:cNvSpPr>
          <p:nvPr>
            <p:ph sz="quarter" idx="4"/>
          </p:nvPr>
        </p:nvSpPr>
        <p:spPr>
          <a:xfrm>
            <a:off x="4629150" y="1286729"/>
            <a:ext cx="3887391" cy="517065"/>
          </a:xfrm>
        </p:spPr>
        <p:txBody>
          <a:bodyPr/>
          <a:lstStyle/>
          <a:p>
            <a:r>
              <a:rPr lang="en-US" sz="2400" dirty="0"/>
              <a:t>CZ-ANB-PD-SDB-FW001</a:t>
            </a:r>
          </a:p>
        </p:txBody>
      </p:sp>
      <p:sp>
        <p:nvSpPr>
          <p:cNvPr id="4" name="Slide Number Placeholder 3"/>
          <p:cNvSpPr>
            <a:spLocks noGrp="1"/>
          </p:cNvSpPr>
          <p:nvPr>
            <p:ph type="sldNum" sz="quarter" idx="12"/>
          </p:nvPr>
        </p:nvSpPr>
        <p:spPr/>
        <p:txBody>
          <a:bodyPr/>
          <a:lstStyle/>
          <a:p>
            <a:fld id="{7C4F2301-FC36-4ED9-A5EB-E8FBDA7A1302}" type="slidenum">
              <a:rPr lang="en-US" smtClean="0"/>
              <a:t>23</a:t>
            </a:fld>
            <a:endParaRPr lang="en-US" dirty="0"/>
          </a:p>
        </p:txBody>
      </p:sp>
    </p:spTree>
    <p:extLst>
      <p:ext uri="{BB962C8B-B14F-4D97-AF65-F5344CB8AC3E}">
        <p14:creationId xmlns:p14="http://schemas.microsoft.com/office/powerpoint/2010/main" val="1197766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1"/>
            <a:ext cx="7886700" cy="994172"/>
          </a:xfrm>
        </p:spPr>
        <p:txBody>
          <a:bodyPr/>
          <a:lstStyle/>
          <a:p>
            <a:r>
              <a:rPr lang="en-US" dirty="0"/>
              <a:t>Azure SQL Database Name</a:t>
            </a:r>
          </a:p>
        </p:txBody>
      </p:sp>
      <p:sp>
        <p:nvSpPr>
          <p:cNvPr id="6" name="Text Placeholder 5"/>
          <p:cNvSpPr>
            <a:spLocks noGrp="1"/>
          </p:cNvSpPr>
          <p:nvPr>
            <p:ph type="body" idx="1"/>
          </p:nvPr>
        </p:nvSpPr>
        <p:spPr>
          <a:xfrm>
            <a:off x="629842" y="852764"/>
            <a:ext cx="3868340" cy="433965"/>
          </a:xfrm>
        </p:spPr>
        <p:txBody>
          <a:bodyPr/>
          <a:lstStyle/>
          <a:p>
            <a:r>
              <a:rPr lang="en-US" dirty="0"/>
              <a:t>Azure Restrictions</a:t>
            </a:r>
          </a:p>
        </p:txBody>
      </p:sp>
      <p:sp>
        <p:nvSpPr>
          <p:cNvPr id="3" name="Content Placeholder 2"/>
          <p:cNvSpPr>
            <a:spLocks noGrp="1"/>
          </p:cNvSpPr>
          <p:nvPr>
            <p:ph sz="half" idx="2"/>
          </p:nvPr>
        </p:nvSpPr>
        <p:spPr>
          <a:xfrm>
            <a:off x="629842" y="1286729"/>
            <a:ext cx="3868340" cy="1588127"/>
          </a:xfrm>
        </p:spPr>
        <p:txBody>
          <a:bodyPr/>
          <a:lstStyle/>
          <a:p>
            <a:r>
              <a:rPr lang="en-US" sz="2400" dirty="0"/>
              <a:t>None found</a:t>
            </a:r>
          </a:p>
          <a:p>
            <a:r>
              <a:rPr lang="en-US" sz="2400" dirty="0"/>
              <a:t>Assume that all Azure SQL databases will be the same edition</a:t>
            </a:r>
          </a:p>
        </p:txBody>
      </p:sp>
      <p:sp>
        <p:nvSpPr>
          <p:cNvPr id="7" name="Text Placeholder 6"/>
          <p:cNvSpPr>
            <a:spLocks noGrp="1"/>
          </p:cNvSpPr>
          <p:nvPr>
            <p:ph type="body" sz="quarter" idx="3"/>
          </p:nvPr>
        </p:nvSpPr>
        <p:spPr>
          <a:xfrm>
            <a:off x="4629150" y="852764"/>
            <a:ext cx="3887391" cy="433965"/>
          </a:xfrm>
        </p:spPr>
        <p:txBody>
          <a:bodyPr/>
          <a:lstStyle/>
          <a:p>
            <a:r>
              <a:rPr lang="en-US" dirty="0"/>
              <a:t>Contoso Convention</a:t>
            </a:r>
          </a:p>
        </p:txBody>
      </p:sp>
      <p:sp>
        <p:nvSpPr>
          <p:cNvPr id="8" name="Content Placeholder 7"/>
          <p:cNvSpPr>
            <a:spLocks noGrp="1"/>
          </p:cNvSpPr>
          <p:nvPr>
            <p:ph sz="quarter" idx="4"/>
          </p:nvPr>
        </p:nvSpPr>
        <p:spPr>
          <a:xfrm>
            <a:off x="4629150" y="1286729"/>
            <a:ext cx="3887391" cy="1588127"/>
          </a:xfrm>
        </p:spPr>
        <p:txBody>
          <a:bodyPr/>
          <a:lstStyle/>
          <a:p>
            <a:r>
              <a:rPr lang="en-US" sz="2400" dirty="0"/>
              <a:t>CZ-ANB-PD-SDB-QUOTADB</a:t>
            </a:r>
          </a:p>
          <a:p>
            <a:r>
              <a:rPr lang="en-US" sz="2400" dirty="0"/>
              <a:t>CZ-ANB-PD-SDB-VENDORDB</a:t>
            </a:r>
          </a:p>
        </p:txBody>
      </p:sp>
      <p:sp>
        <p:nvSpPr>
          <p:cNvPr id="4" name="Slide Number Placeholder 3"/>
          <p:cNvSpPr>
            <a:spLocks noGrp="1"/>
          </p:cNvSpPr>
          <p:nvPr>
            <p:ph type="sldNum" sz="quarter" idx="12"/>
          </p:nvPr>
        </p:nvSpPr>
        <p:spPr/>
        <p:txBody>
          <a:bodyPr/>
          <a:lstStyle/>
          <a:p>
            <a:fld id="{7C4F2301-FC36-4ED9-A5EB-E8FBDA7A1302}" type="slidenum">
              <a:rPr lang="en-US" smtClean="0"/>
              <a:t>24</a:t>
            </a:fld>
            <a:endParaRPr lang="en-US" dirty="0"/>
          </a:p>
        </p:txBody>
      </p:sp>
    </p:spTree>
    <p:extLst>
      <p:ext uri="{BB962C8B-B14F-4D97-AF65-F5344CB8AC3E}">
        <p14:creationId xmlns:p14="http://schemas.microsoft.com/office/powerpoint/2010/main" val="3315559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1"/>
            <a:ext cx="7886700" cy="994172"/>
          </a:xfrm>
        </p:spPr>
        <p:txBody>
          <a:bodyPr/>
          <a:lstStyle/>
          <a:p>
            <a:r>
              <a:rPr lang="en-US" dirty="0" err="1"/>
              <a:t>Redis</a:t>
            </a:r>
            <a:r>
              <a:rPr lang="en-US" dirty="0"/>
              <a:t> Cache Name</a:t>
            </a:r>
          </a:p>
        </p:txBody>
      </p:sp>
      <p:sp>
        <p:nvSpPr>
          <p:cNvPr id="6" name="Text Placeholder 5"/>
          <p:cNvSpPr>
            <a:spLocks noGrp="1"/>
          </p:cNvSpPr>
          <p:nvPr>
            <p:ph type="body" idx="1"/>
          </p:nvPr>
        </p:nvSpPr>
        <p:spPr>
          <a:xfrm>
            <a:off x="629842" y="852764"/>
            <a:ext cx="3868340" cy="433965"/>
          </a:xfrm>
        </p:spPr>
        <p:txBody>
          <a:bodyPr/>
          <a:lstStyle/>
          <a:p>
            <a:r>
              <a:rPr lang="en-US" dirty="0"/>
              <a:t>Azure Restrictions</a:t>
            </a:r>
          </a:p>
        </p:txBody>
      </p:sp>
      <p:sp>
        <p:nvSpPr>
          <p:cNvPr id="3" name="Content Placeholder 2"/>
          <p:cNvSpPr>
            <a:spLocks noGrp="1"/>
          </p:cNvSpPr>
          <p:nvPr>
            <p:ph sz="half" idx="2"/>
          </p:nvPr>
        </p:nvSpPr>
        <p:spPr>
          <a:xfrm>
            <a:off x="629842" y="1286729"/>
            <a:ext cx="3868340" cy="2179058"/>
          </a:xfrm>
        </p:spPr>
        <p:txBody>
          <a:bodyPr/>
          <a:lstStyle/>
          <a:p>
            <a:r>
              <a:rPr lang="en-US" sz="2400" dirty="0"/>
              <a:t>The name can include only lower-case letters and numbers, and it must begin with a lower-case letter. The name must be unique.</a:t>
            </a:r>
          </a:p>
        </p:txBody>
      </p:sp>
      <p:sp>
        <p:nvSpPr>
          <p:cNvPr id="7" name="Text Placeholder 6"/>
          <p:cNvSpPr>
            <a:spLocks noGrp="1"/>
          </p:cNvSpPr>
          <p:nvPr>
            <p:ph type="body" sz="quarter" idx="3"/>
          </p:nvPr>
        </p:nvSpPr>
        <p:spPr>
          <a:xfrm>
            <a:off x="4629150" y="852764"/>
            <a:ext cx="3887391" cy="433965"/>
          </a:xfrm>
        </p:spPr>
        <p:txBody>
          <a:bodyPr/>
          <a:lstStyle/>
          <a:p>
            <a:r>
              <a:rPr lang="en-US" dirty="0"/>
              <a:t>Contoso Convention</a:t>
            </a:r>
          </a:p>
        </p:txBody>
      </p:sp>
      <p:sp>
        <p:nvSpPr>
          <p:cNvPr id="8" name="Content Placeholder 7"/>
          <p:cNvSpPr>
            <a:spLocks noGrp="1"/>
          </p:cNvSpPr>
          <p:nvPr>
            <p:ph sz="quarter" idx="4"/>
          </p:nvPr>
        </p:nvSpPr>
        <p:spPr>
          <a:xfrm>
            <a:off x="4629150" y="1286729"/>
            <a:ext cx="3887391" cy="923330"/>
          </a:xfrm>
        </p:spPr>
        <p:txBody>
          <a:bodyPr/>
          <a:lstStyle/>
          <a:p>
            <a:r>
              <a:rPr lang="en-US" sz="2400" dirty="0"/>
              <a:t>gzeanbpdrch01</a:t>
            </a:r>
          </a:p>
          <a:p>
            <a:r>
              <a:rPr lang="en-US" sz="2400" dirty="0"/>
              <a:t>gzeanbnprch02</a:t>
            </a:r>
          </a:p>
        </p:txBody>
      </p:sp>
      <p:sp>
        <p:nvSpPr>
          <p:cNvPr id="4" name="Slide Number Placeholder 3"/>
          <p:cNvSpPr>
            <a:spLocks noGrp="1"/>
          </p:cNvSpPr>
          <p:nvPr>
            <p:ph type="sldNum" sz="quarter" idx="12"/>
          </p:nvPr>
        </p:nvSpPr>
        <p:spPr/>
        <p:txBody>
          <a:bodyPr/>
          <a:lstStyle/>
          <a:p>
            <a:fld id="{7C4F2301-FC36-4ED9-A5EB-E8FBDA7A1302}" type="slidenum">
              <a:rPr lang="en-US" smtClean="0"/>
              <a:t>25</a:t>
            </a:fld>
            <a:endParaRPr lang="en-US" dirty="0"/>
          </a:p>
        </p:txBody>
      </p:sp>
    </p:spTree>
    <p:extLst>
      <p:ext uri="{BB962C8B-B14F-4D97-AF65-F5344CB8AC3E}">
        <p14:creationId xmlns:p14="http://schemas.microsoft.com/office/powerpoint/2010/main" val="1724159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01929" y="891882"/>
            <a:ext cx="8740142" cy="3619452"/>
          </a:xfrm>
        </p:spPr>
        <p:txBody>
          <a:bodyPr/>
          <a:lstStyle/>
          <a:p>
            <a:pPr>
              <a:lnSpc>
                <a:spcPct val="100000"/>
              </a:lnSpc>
            </a:pPr>
            <a:r>
              <a:rPr lang="en-US" sz="2400" dirty="0"/>
              <a:t>Some resource name constrained unique across entire Azure.</a:t>
            </a:r>
          </a:p>
          <a:p>
            <a:pPr lvl="1">
              <a:lnSpc>
                <a:spcPct val="100000"/>
              </a:lnSpc>
            </a:pPr>
            <a:r>
              <a:rPr lang="en-US" sz="1400" dirty="0"/>
              <a:t>E.g. SQL Server Name, Storage Account Name, etc.. must be unique across Azure not just subscription</a:t>
            </a:r>
          </a:p>
          <a:p>
            <a:pPr>
              <a:lnSpc>
                <a:spcPct val="100000"/>
              </a:lnSpc>
            </a:pPr>
            <a:r>
              <a:rPr lang="en-US" sz="2400" dirty="0"/>
              <a:t>Some resource name constrained by length</a:t>
            </a:r>
          </a:p>
          <a:p>
            <a:pPr lvl="1">
              <a:lnSpc>
                <a:spcPct val="100000"/>
              </a:lnSpc>
            </a:pPr>
            <a:r>
              <a:rPr lang="en-US" sz="1400" dirty="0"/>
              <a:t>E.g. Search Service is constrained 2 to 15 characters</a:t>
            </a:r>
          </a:p>
          <a:p>
            <a:pPr>
              <a:lnSpc>
                <a:spcPct val="100000"/>
              </a:lnSpc>
            </a:pPr>
            <a:r>
              <a:rPr lang="en-US" sz="2400" dirty="0"/>
              <a:t>Some resource name constrained to alpha-numeric</a:t>
            </a:r>
          </a:p>
          <a:p>
            <a:pPr lvl="1">
              <a:lnSpc>
                <a:spcPct val="100000"/>
              </a:lnSpc>
            </a:pPr>
            <a:r>
              <a:rPr lang="en-US" sz="1400" dirty="0"/>
              <a:t>E.g. Storage Account Name cannot have dash, dots, etc..</a:t>
            </a:r>
          </a:p>
          <a:p>
            <a:pPr>
              <a:lnSpc>
                <a:spcPct val="100000"/>
              </a:lnSpc>
            </a:pPr>
            <a:r>
              <a:rPr lang="en-US" sz="2400" dirty="0"/>
              <a:t>Some resource name constrained unique within account</a:t>
            </a:r>
          </a:p>
          <a:p>
            <a:pPr lvl="1">
              <a:lnSpc>
                <a:spcPct val="100000"/>
              </a:lnSpc>
            </a:pPr>
            <a:r>
              <a:rPr lang="en-US" sz="1400" dirty="0"/>
              <a:t>E.g. Storage Table Name must be unique within Azure subscription account</a:t>
            </a:r>
          </a:p>
          <a:p>
            <a:pPr>
              <a:lnSpc>
                <a:spcPct val="100000"/>
              </a:lnSpc>
            </a:pPr>
            <a:r>
              <a:rPr lang="en-US" sz="2400" dirty="0"/>
              <a:t>Some resource names cannot be upper characters</a:t>
            </a:r>
          </a:p>
          <a:p>
            <a:pPr lvl="1">
              <a:lnSpc>
                <a:spcPct val="100000"/>
              </a:lnSpc>
            </a:pPr>
            <a:r>
              <a:rPr lang="en-US" sz="1400" dirty="0"/>
              <a:t>E.g. Storage account names must be all lower case</a:t>
            </a:r>
          </a:p>
        </p:txBody>
      </p:sp>
      <p:sp>
        <p:nvSpPr>
          <p:cNvPr id="2" name="Title 1"/>
          <p:cNvSpPr>
            <a:spLocks noGrp="1"/>
          </p:cNvSpPr>
          <p:nvPr>
            <p:ph type="title"/>
          </p:nvPr>
        </p:nvSpPr>
        <p:spPr/>
        <p:txBody>
          <a:bodyPr/>
          <a:lstStyle/>
          <a:p>
            <a:r>
              <a:rPr lang="en-US" dirty="0"/>
              <a:t>Azure Naming Constraints</a:t>
            </a:r>
          </a:p>
        </p:txBody>
      </p:sp>
    </p:spTree>
    <p:extLst>
      <p:ext uri="{BB962C8B-B14F-4D97-AF65-F5344CB8AC3E}">
        <p14:creationId xmlns:p14="http://schemas.microsoft.com/office/powerpoint/2010/main" val="208233644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01929" y="891882"/>
            <a:ext cx="8740142" cy="3447098"/>
          </a:xfrm>
        </p:spPr>
        <p:txBody>
          <a:bodyPr/>
          <a:lstStyle/>
          <a:p>
            <a:r>
              <a:rPr lang="en-US" sz="2000" dirty="0"/>
              <a:t>Ensure unique Azure naming</a:t>
            </a:r>
          </a:p>
          <a:p>
            <a:r>
              <a:rPr lang="en-US" sz="2000" dirty="0"/>
              <a:t>Ensure case sensitivity requirements</a:t>
            </a:r>
          </a:p>
          <a:p>
            <a:r>
              <a:rPr lang="en-US" sz="2000" dirty="0"/>
              <a:t>Ensure application association</a:t>
            </a:r>
          </a:p>
          <a:p>
            <a:r>
              <a:rPr lang="en-US" sz="2000" dirty="0"/>
              <a:t>Ensure environment association</a:t>
            </a:r>
          </a:p>
          <a:p>
            <a:r>
              <a:rPr lang="en-US" sz="2000" dirty="0"/>
              <a:t>Ensure region association</a:t>
            </a:r>
          </a:p>
          <a:p>
            <a:r>
              <a:rPr lang="en-US" sz="2000" dirty="0"/>
              <a:t>Ensure stack association</a:t>
            </a:r>
          </a:p>
          <a:p>
            <a:r>
              <a:rPr lang="en-US" sz="2000" dirty="0"/>
              <a:t>Ensure instance association</a:t>
            </a:r>
          </a:p>
          <a:p>
            <a:r>
              <a:rPr lang="en-US" sz="2000" dirty="0"/>
              <a:t>Ensure object association</a:t>
            </a:r>
          </a:p>
          <a:p>
            <a:r>
              <a:rPr lang="en-US" sz="2000" dirty="0"/>
              <a:t>Place the naming pattern in an order that allows easier application level grouping for potential showback/chargeback billing</a:t>
            </a:r>
          </a:p>
        </p:txBody>
      </p:sp>
      <p:sp>
        <p:nvSpPr>
          <p:cNvPr id="2" name="Title 1"/>
          <p:cNvSpPr>
            <a:spLocks noGrp="1"/>
          </p:cNvSpPr>
          <p:nvPr>
            <p:ph type="title"/>
          </p:nvPr>
        </p:nvSpPr>
        <p:spPr/>
        <p:txBody>
          <a:bodyPr/>
          <a:lstStyle/>
          <a:p>
            <a:r>
              <a:rPr lang="en-US" dirty="0"/>
              <a:t>Azure Naming Requirements</a:t>
            </a:r>
          </a:p>
        </p:txBody>
      </p:sp>
    </p:spTree>
    <p:extLst>
      <p:ext uri="{BB962C8B-B14F-4D97-AF65-F5344CB8AC3E}">
        <p14:creationId xmlns:p14="http://schemas.microsoft.com/office/powerpoint/2010/main" val="360669235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01929" y="891882"/>
            <a:ext cx="8740142" cy="2293641"/>
          </a:xfrm>
        </p:spPr>
        <p:txBody>
          <a:bodyPr/>
          <a:lstStyle/>
          <a:p>
            <a:r>
              <a:rPr lang="en-US" dirty="0"/>
              <a:t>15 Characters with 5 Segments: A to E</a:t>
            </a:r>
          </a:p>
          <a:p>
            <a:r>
              <a:rPr lang="en-US" dirty="0"/>
              <a:t>Hyphen to separate segments</a:t>
            </a:r>
          </a:p>
          <a:p>
            <a:pPr lvl="1"/>
            <a:r>
              <a:rPr lang="en-US" dirty="0"/>
              <a:t>Drop Hyphens when not allowed e.g. Storage Account</a:t>
            </a:r>
          </a:p>
          <a:p>
            <a:r>
              <a:rPr lang="en-US" dirty="0"/>
              <a:t>Lower Case is required for Storage, Container, Queue. Blob names are case sensitive</a:t>
            </a:r>
          </a:p>
        </p:txBody>
      </p:sp>
      <p:sp>
        <p:nvSpPr>
          <p:cNvPr id="2" name="Title 1"/>
          <p:cNvSpPr>
            <a:spLocks noGrp="1"/>
          </p:cNvSpPr>
          <p:nvPr>
            <p:ph type="title"/>
          </p:nvPr>
        </p:nvSpPr>
        <p:spPr/>
        <p:txBody>
          <a:bodyPr/>
          <a:lstStyle/>
          <a:p>
            <a:r>
              <a:rPr lang="en-US" dirty="0"/>
              <a:t>Naming Convention Template</a:t>
            </a:r>
          </a:p>
        </p:txBody>
      </p:sp>
    </p:spTree>
    <p:extLst>
      <p:ext uri="{BB962C8B-B14F-4D97-AF65-F5344CB8AC3E}">
        <p14:creationId xmlns:p14="http://schemas.microsoft.com/office/powerpoint/2010/main" val="72106764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sz="quarter" idx="10"/>
          </p:nvPr>
        </p:nvSpPr>
        <p:spPr>
          <a:xfrm>
            <a:off x="201929" y="891882"/>
            <a:ext cx="8740142" cy="2573012"/>
          </a:xfrm>
        </p:spPr>
        <p:txBody>
          <a:bodyPr/>
          <a:lstStyle/>
          <a:p>
            <a:r>
              <a:rPr lang="en-US" sz="1600" dirty="0"/>
              <a:t>Segment D (VMs): </a:t>
            </a:r>
          </a:p>
          <a:p>
            <a:pPr marL="285750" indent="-285750">
              <a:buFont typeface="Arial" panose="020B0604020202020204" pitchFamily="34" charset="0"/>
              <a:buChar char="•"/>
            </a:pPr>
            <a:r>
              <a:rPr lang="en-US" sz="1600" dirty="0"/>
              <a:t>ADDC = Azure Domain Controller</a:t>
            </a:r>
          </a:p>
          <a:p>
            <a:pPr marL="285750" indent="-285750">
              <a:buFont typeface="Arial" panose="020B0604020202020204" pitchFamily="34" charset="0"/>
              <a:buChar char="•"/>
            </a:pPr>
            <a:r>
              <a:rPr lang="en-US" sz="1600" dirty="0"/>
              <a:t>ADFS = Azure ADFS</a:t>
            </a:r>
          </a:p>
          <a:p>
            <a:pPr marL="285750" indent="-285750">
              <a:buFont typeface="Arial" panose="020B0604020202020204" pitchFamily="34" charset="0"/>
              <a:buChar char="•"/>
            </a:pPr>
            <a:r>
              <a:rPr lang="en-US" sz="1600" dirty="0"/>
              <a:t>WSQL = Windows SQL Server</a:t>
            </a:r>
          </a:p>
          <a:p>
            <a:pPr marL="285750" indent="-285750">
              <a:buFont typeface="Arial" panose="020B0604020202020204" pitchFamily="34" charset="0"/>
              <a:buChar char="•"/>
            </a:pPr>
            <a:r>
              <a:rPr lang="en-US" sz="1600" dirty="0"/>
              <a:t>ASQL = Azure SQL Server</a:t>
            </a:r>
          </a:p>
          <a:p>
            <a:pPr marL="285750" indent="-285750">
              <a:buFont typeface="Arial" panose="020B0604020202020204" pitchFamily="34" charset="0"/>
              <a:buChar char="•"/>
            </a:pPr>
            <a:r>
              <a:rPr lang="en-US" sz="1600" dirty="0"/>
              <a:t>AWEB = Azure Web App</a:t>
            </a:r>
          </a:p>
          <a:p>
            <a:pPr marL="285750" indent="-285750">
              <a:buFont typeface="Arial" panose="020B0604020202020204" pitchFamily="34" charset="0"/>
              <a:buChar char="•"/>
            </a:pPr>
            <a:r>
              <a:rPr lang="en-US" sz="1600" dirty="0"/>
              <a:t>WFSV = Windows File Server</a:t>
            </a:r>
          </a:p>
          <a:p>
            <a:pPr marL="285750" indent="-285750">
              <a:buFont typeface="Arial" panose="020B0604020202020204" pitchFamily="34" charset="0"/>
              <a:buChar char="•"/>
            </a:pPr>
            <a:r>
              <a:rPr lang="en-US" sz="1600" dirty="0"/>
              <a:t>SCOM = System Center Operations Manager</a:t>
            </a:r>
          </a:p>
          <a:p>
            <a:pPr marL="285750" indent="-285750">
              <a:buFont typeface="Arial" panose="020B0604020202020204" pitchFamily="34" charset="0"/>
              <a:buChar char="•"/>
            </a:pPr>
            <a:r>
              <a:rPr lang="en-US" sz="1600" dirty="0"/>
              <a:t>SPLK = Splunk Server</a:t>
            </a:r>
          </a:p>
        </p:txBody>
      </p:sp>
      <p:sp>
        <p:nvSpPr>
          <p:cNvPr id="2" name="Title 1"/>
          <p:cNvSpPr>
            <a:spLocks noGrp="1"/>
          </p:cNvSpPr>
          <p:nvPr>
            <p:ph type="title"/>
          </p:nvPr>
        </p:nvSpPr>
        <p:spPr/>
        <p:txBody>
          <a:bodyPr/>
          <a:lstStyle/>
          <a:p>
            <a:r>
              <a:rPr lang="en-US" dirty="0"/>
              <a:t>Additional Segment List of values (D)</a:t>
            </a:r>
          </a:p>
        </p:txBody>
      </p:sp>
      <p:sp>
        <p:nvSpPr>
          <p:cNvPr id="12" name="Content Placeholder 2"/>
          <p:cNvSpPr txBox="1">
            <a:spLocks/>
          </p:cNvSpPr>
          <p:nvPr/>
        </p:nvSpPr>
        <p:spPr>
          <a:xfrm>
            <a:off x="4724400" y="891882"/>
            <a:ext cx="3886200" cy="4118268"/>
          </a:xfrm>
          <a:prstGeom prst="rect">
            <a:avLst/>
          </a:prstGeom>
        </p:spPr>
        <p:txBody>
          <a:bodyPr vert="horz" wrap="square" lIns="146304" tIns="91440" rIns="146304" bIns="91440" rtlCol="0">
            <a:noAutofit/>
          </a:bodyPr>
          <a:lstStyle>
            <a:lvl1pPr marL="252134" marR="0" indent="-252134" algn="l" defTabSz="685845" rtl="0" eaLnBrk="1" fontAlgn="auto" latinLnBrk="0" hangingPunct="1">
              <a:lnSpc>
                <a:spcPct val="90000"/>
              </a:lnSpc>
              <a:spcBef>
                <a:spcPct val="20000"/>
              </a:spcBef>
              <a:spcAft>
                <a:spcPts val="0"/>
              </a:spcAft>
              <a:buClr>
                <a:schemeClr val="tx1"/>
              </a:buClr>
              <a:buSzPct val="100000"/>
              <a:buFontTx/>
              <a:buBlip>
                <a:blip r:embed="rId3"/>
              </a:buBlip>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
                <a:schemeClr val="tx1"/>
              </a:buClr>
              <a:buSzPct val="100000"/>
              <a:buFontTx/>
              <a:buBlip>
                <a:blip r:embed="rId3"/>
              </a:buBlip>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
                <a:schemeClr val="tx1"/>
              </a:buClr>
              <a:buSzPct val="100000"/>
              <a:buFontTx/>
              <a:buBlip>
                <a:blip r:embed="rId3"/>
              </a:buBlip>
              <a:tabLst/>
              <a:defRPr sz="1765"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
                <a:schemeClr val="tx1"/>
              </a:buClr>
              <a:buSzPct val="100000"/>
              <a:buFontTx/>
              <a:buBlip>
                <a:blip r:embed="rId3"/>
              </a:buBlip>
              <a:tabLst/>
              <a:defRPr sz="1471"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
                <a:schemeClr val="tx1"/>
              </a:buClr>
              <a:buSzPct val="100000"/>
              <a:buFontTx/>
              <a:buBlip>
                <a:blip r:embed="rId3"/>
              </a:buBlip>
              <a:tabLst/>
              <a:defRPr sz="1471"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a:lstStyle>
          <a:p>
            <a:pPr marL="0" indent="0">
              <a:buNone/>
            </a:pPr>
            <a:r>
              <a:rPr lang="en-US" sz="1600" dirty="0"/>
              <a:t>Segment D (Objects):</a:t>
            </a:r>
          </a:p>
          <a:p>
            <a:pPr>
              <a:buFont typeface="Arial" panose="020B0604020202020204" pitchFamily="34" charset="0"/>
              <a:buChar char="•"/>
            </a:pPr>
            <a:r>
              <a:rPr lang="en-US" sz="1600" dirty="0"/>
              <a:t>CLS = Cloud Service</a:t>
            </a:r>
          </a:p>
          <a:p>
            <a:pPr>
              <a:buFont typeface="Arial" panose="020B0604020202020204" pitchFamily="34" charset="0"/>
              <a:buChar char="•"/>
            </a:pPr>
            <a:r>
              <a:rPr lang="en-US" sz="1600" dirty="0"/>
              <a:t>ILB = Internal Load Balancer</a:t>
            </a:r>
          </a:p>
          <a:p>
            <a:pPr>
              <a:buFont typeface="Arial" panose="020B0604020202020204" pitchFamily="34" charset="0"/>
              <a:buChar char="•"/>
            </a:pPr>
            <a:r>
              <a:rPr lang="en-US" sz="1600" dirty="0"/>
              <a:t>STA = Storage Account</a:t>
            </a:r>
          </a:p>
          <a:p>
            <a:pPr>
              <a:buFont typeface="Arial" panose="020B0604020202020204" pitchFamily="34" charset="0"/>
              <a:buChar char="•"/>
            </a:pPr>
            <a:r>
              <a:rPr lang="en-US" sz="1600" dirty="0"/>
              <a:t>STB = Storage Blob</a:t>
            </a:r>
          </a:p>
          <a:p>
            <a:pPr>
              <a:buFont typeface="Arial" panose="020B0604020202020204" pitchFamily="34" charset="0"/>
              <a:buChar char="•"/>
            </a:pPr>
            <a:r>
              <a:rPr lang="en-US" sz="1600" dirty="0"/>
              <a:t>STT = Storage Table</a:t>
            </a:r>
          </a:p>
          <a:p>
            <a:pPr>
              <a:buFont typeface="Arial" panose="020B0604020202020204" pitchFamily="34" charset="0"/>
              <a:buChar char="•"/>
            </a:pPr>
            <a:r>
              <a:rPr lang="en-US" sz="1600" dirty="0"/>
              <a:t>AAA = Azure Automation Account</a:t>
            </a:r>
          </a:p>
          <a:p>
            <a:pPr>
              <a:buFont typeface="Arial" panose="020B0604020202020204" pitchFamily="34" charset="0"/>
              <a:buChar char="•"/>
            </a:pPr>
            <a:r>
              <a:rPr lang="en-US" sz="1600" dirty="0"/>
              <a:t>RGP = Azure Resource Group</a:t>
            </a:r>
          </a:p>
          <a:p>
            <a:pPr>
              <a:buFont typeface="Arial" panose="020B0604020202020204" pitchFamily="34" charset="0"/>
              <a:buChar char="•"/>
            </a:pPr>
            <a:r>
              <a:rPr lang="en-US" sz="1600" dirty="0"/>
              <a:t>RCH = Azure </a:t>
            </a:r>
            <a:r>
              <a:rPr lang="en-US" sz="1600" dirty="0" err="1"/>
              <a:t>Redis</a:t>
            </a:r>
            <a:r>
              <a:rPr lang="en-US" sz="1600" dirty="0"/>
              <a:t> Cache</a:t>
            </a:r>
          </a:p>
          <a:p>
            <a:pPr lvl="1"/>
            <a:endParaRPr lang="en-US" dirty="0"/>
          </a:p>
          <a:p>
            <a:endParaRPr lang="en-US" dirty="0"/>
          </a:p>
          <a:p>
            <a:endParaRPr lang="en-US" sz="1600" dirty="0"/>
          </a:p>
        </p:txBody>
      </p:sp>
      <p:sp>
        <p:nvSpPr>
          <p:cNvPr id="13" name="Content Placeholder 2"/>
          <p:cNvSpPr txBox="1">
            <a:spLocks/>
          </p:cNvSpPr>
          <p:nvPr/>
        </p:nvSpPr>
        <p:spPr>
          <a:xfrm>
            <a:off x="4724400" y="3050165"/>
            <a:ext cx="2653248" cy="1615351"/>
          </a:xfrm>
          <a:prstGeom prst="rect">
            <a:avLst/>
          </a:prstGeom>
        </p:spPr>
        <p:txBody>
          <a:bodyPr vert="horz" wrap="square" lIns="146304" tIns="91440" rIns="146304" bIns="91440" rtlCol="0">
            <a:noAutofit/>
          </a:bodyPr>
          <a:lstStyle>
            <a:defPPr>
              <a:defRPr lang="en-US"/>
            </a:defPPr>
            <a:lvl1pPr marL="252134" marR="0" indent="-252134" defTabSz="685845" fontAlgn="auto">
              <a:lnSpc>
                <a:spcPct val="90000"/>
              </a:lnSpc>
              <a:spcBef>
                <a:spcPct val="20000"/>
              </a:spcBef>
              <a:spcAft>
                <a:spcPts val="0"/>
              </a:spcAft>
              <a:buClr>
                <a:schemeClr val="tx1"/>
              </a:buClr>
              <a:buSzPct val="100000"/>
              <a:buFontTx/>
              <a:buBlip>
                <a:blip r:embed="rId3"/>
              </a:buBlip>
              <a:tabLst/>
              <a:defRPr sz="1600" spc="0" baseline="0">
                <a:gradFill>
                  <a:gsLst>
                    <a:gs pos="1250">
                      <a:schemeClr val="tx1"/>
                    </a:gs>
                    <a:gs pos="100000">
                      <a:schemeClr val="tx1"/>
                    </a:gs>
                  </a:gsLst>
                  <a:lin ang="5400000" scaled="0"/>
                </a:gradFill>
                <a:latin typeface="+mj-lt"/>
              </a:defRPr>
            </a:lvl1pPr>
            <a:lvl2pPr marL="429562" marR="0" lvl="1" indent="-177428" defTabSz="685845" fontAlgn="auto">
              <a:lnSpc>
                <a:spcPct val="90000"/>
              </a:lnSpc>
              <a:spcBef>
                <a:spcPct val="20000"/>
              </a:spcBef>
              <a:spcAft>
                <a:spcPts val="0"/>
              </a:spcAft>
              <a:buClr>
                <a:schemeClr val="tx1"/>
              </a:buClr>
              <a:buSzPct val="100000"/>
              <a:buFontTx/>
              <a:buBlip>
                <a:blip r:embed="rId3"/>
              </a:buBlip>
              <a:tabLst/>
              <a:defRPr sz="1000" spc="0" baseline="0">
                <a:gradFill>
                  <a:gsLst>
                    <a:gs pos="1250">
                      <a:schemeClr val="tx1"/>
                    </a:gs>
                    <a:gs pos="100000">
                      <a:schemeClr val="tx1"/>
                    </a:gs>
                  </a:gsLst>
                  <a:lin ang="5400000" scaled="0"/>
                </a:gradFill>
              </a:defRPr>
            </a:lvl2pPr>
            <a:lvl3pPr marL="588314" marR="0" indent="-168090" defTabSz="685845" fontAlgn="auto">
              <a:lnSpc>
                <a:spcPct val="90000"/>
              </a:lnSpc>
              <a:spcBef>
                <a:spcPct val="20000"/>
              </a:spcBef>
              <a:spcAft>
                <a:spcPts val="0"/>
              </a:spcAft>
              <a:buClr>
                <a:schemeClr val="tx1"/>
              </a:buClr>
              <a:buSzPct val="100000"/>
              <a:buFontTx/>
              <a:buBlip>
                <a:blip r:embed="rId3"/>
              </a:buBlip>
              <a:tabLst/>
              <a:defRPr sz="1765" spc="0" baseline="0">
                <a:gradFill>
                  <a:gsLst>
                    <a:gs pos="1250">
                      <a:schemeClr val="tx1"/>
                    </a:gs>
                    <a:gs pos="100000">
                      <a:schemeClr val="tx1"/>
                    </a:gs>
                  </a:gsLst>
                  <a:lin ang="5400000" scaled="0"/>
                </a:gradFill>
              </a:defRPr>
            </a:lvl3pPr>
            <a:lvl4pPr marL="756403" marR="0" indent="-168090" defTabSz="685845" fontAlgn="auto">
              <a:lnSpc>
                <a:spcPct val="90000"/>
              </a:lnSpc>
              <a:spcBef>
                <a:spcPct val="20000"/>
              </a:spcBef>
              <a:spcAft>
                <a:spcPts val="0"/>
              </a:spcAft>
              <a:buClr>
                <a:schemeClr val="tx1"/>
              </a:buClr>
              <a:buSzPct val="100000"/>
              <a:buFontTx/>
              <a:buBlip>
                <a:blip r:embed="rId3"/>
              </a:buBlip>
              <a:tabLst/>
              <a:defRPr sz="1471" spc="0" baseline="0">
                <a:gradFill>
                  <a:gsLst>
                    <a:gs pos="1250">
                      <a:schemeClr val="tx1"/>
                    </a:gs>
                    <a:gs pos="100000">
                      <a:schemeClr val="tx1"/>
                    </a:gs>
                  </a:gsLst>
                  <a:lin ang="5400000" scaled="0"/>
                </a:gradFill>
              </a:defRPr>
            </a:lvl4pPr>
            <a:lvl5pPr marL="924493" marR="0" indent="-168090" defTabSz="685845" fontAlgn="auto">
              <a:lnSpc>
                <a:spcPct val="90000"/>
              </a:lnSpc>
              <a:spcBef>
                <a:spcPct val="20000"/>
              </a:spcBef>
              <a:spcAft>
                <a:spcPts val="0"/>
              </a:spcAft>
              <a:buClr>
                <a:schemeClr val="tx1"/>
              </a:buClr>
              <a:buSzPct val="100000"/>
              <a:buFontTx/>
              <a:buBlip>
                <a:blip r:embed="rId3"/>
              </a:buBlip>
              <a:tabLst/>
              <a:defRPr sz="1471" spc="0" baseline="0">
                <a:gradFill>
                  <a:gsLst>
                    <a:gs pos="1250">
                      <a:schemeClr val="tx1"/>
                    </a:gs>
                    <a:gs pos="100000">
                      <a:schemeClr val="tx1"/>
                    </a:gs>
                  </a:gsLst>
                  <a:lin ang="5400000" scaled="0"/>
                </a:gradFill>
              </a:defRPr>
            </a:lvl5pPr>
            <a:lvl6pPr marL="1886074" indent="-171462" defTabSz="685845">
              <a:spcBef>
                <a:spcPct val="20000"/>
              </a:spcBef>
              <a:buFont typeface="Arial" pitchFamily="34" charset="0"/>
              <a:buChar char="•"/>
              <a:defRPr sz="1471"/>
            </a:lvl6pPr>
            <a:lvl7pPr marL="2228997" indent="-171462" defTabSz="685845">
              <a:spcBef>
                <a:spcPct val="20000"/>
              </a:spcBef>
              <a:buFont typeface="Arial" pitchFamily="34" charset="0"/>
              <a:buChar char="•"/>
              <a:defRPr sz="1471"/>
            </a:lvl7pPr>
            <a:lvl8pPr marL="2571920" indent="-171462" defTabSz="685845">
              <a:spcBef>
                <a:spcPct val="20000"/>
              </a:spcBef>
              <a:buFont typeface="Arial" pitchFamily="34" charset="0"/>
              <a:buChar char="•"/>
              <a:defRPr sz="1471"/>
            </a:lvl8pPr>
            <a:lvl9pPr marL="2914843" indent="-171462" defTabSz="685845">
              <a:spcBef>
                <a:spcPct val="20000"/>
              </a:spcBef>
              <a:buFont typeface="Arial" pitchFamily="34" charset="0"/>
              <a:buChar char="•"/>
              <a:defRPr sz="1471"/>
            </a:lvl9pPr>
          </a:lstStyle>
          <a:p>
            <a:endParaRPr lang="en-US" dirty="0"/>
          </a:p>
        </p:txBody>
      </p:sp>
    </p:spTree>
    <p:extLst>
      <p:ext uri="{BB962C8B-B14F-4D97-AF65-F5344CB8AC3E}">
        <p14:creationId xmlns:p14="http://schemas.microsoft.com/office/powerpoint/2010/main" val="188470027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23888" y="1282305"/>
            <a:ext cx="7886700" cy="1060846"/>
          </a:xfrm>
        </p:spPr>
        <p:txBody>
          <a:bodyPr/>
          <a:lstStyle/>
          <a:p>
            <a:r>
              <a:rPr lang="en-US" dirty="0"/>
              <a:t>Naming Convention Proposal</a:t>
            </a:r>
          </a:p>
        </p:txBody>
      </p:sp>
    </p:spTree>
    <p:extLst>
      <p:ext uri="{BB962C8B-B14F-4D97-AF65-F5344CB8AC3E}">
        <p14:creationId xmlns:p14="http://schemas.microsoft.com/office/powerpoint/2010/main" val="1536912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1"/>
            <a:ext cx="7886700" cy="994172"/>
          </a:xfrm>
        </p:spPr>
        <p:txBody>
          <a:bodyPr/>
          <a:lstStyle/>
          <a:p>
            <a:r>
              <a:rPr lang="en-US" dirty="0"/>
              <a:t>Subscription Name</a:t>
            </a:r>
          </a:p>
        </p:txBody>
      </p:sp>
      <p:sp>
        <p:nvSpPr>
          <p:cNvPr id="6" name="Text Placeholder 5"/>
          <p:cNvSpPr>
            <a:spLocks noGrp="1"/>
          </p:cNvSpPr>
          <p:nvPr>
            <p:ph type="body" idx="1"/>
          </p:nvPr>
        </p:nvSpPr>
        <p:spPr>
          <a:xfrm>
            <a:off x="629842" y="852764"/>
            <a:ext cx="3868340" cy="433965"/>
          </a:xfrm>
        </p:spPr>
        <p:txBody>
          <a:bodyPr/>
          <a:lstStyle/>
          <a:p>
            <a:r>
              <a:rPr lang="en-US" dirty="0"/>
              <a:t>Azure Restrictions/Recommendations</a:t>
            </a:r>
          </a:p>
        </p:txBody>
      </p:sp>
      <p:sp>
        <p:nvSpPr>
          <p:cNvPr id="3" name="Content Placeholder 2"/>
          <p:cNvSpPr>
            <a:spLocks noGrp="1"/>
          </p:cNvSpPr>
          <p:nvPr>
            <p:ph sz="half" idx="2"/>
          </p:nvPr>
        </p:nvSpPr>
        <p:spPr>
          <a:xfrm>
            <a:off x="629842" y="1286729"/>
            <a:ext cx="3868340" cy="3355519"/>
          </a:xfrm>
        </p:spPr>
        <p:txBody>
          <a:bodyPr>
            <a:normAutofit fontScale="92500" lnSpcReduction="10000"/>
          </a:bodyPr>
          <a:lstStyle/>
          <a:p>
            <a:r>
              <a:rPr lang="en-US" sz="2000" dirty="0"/>
              <a:t>Azure Portal users sees all subscriptions they have access. </a:t>
            </a:r>
          </a:p>
          <a:p>
            <a:r>
              <a:rPr lang="en-US" sz="2000" dirty="0"/>
              <a:t>Department name should be prefix of subscription name</a:t>
            </a:r>
          </a:p>
          <a:p>
            <a:r>
              <a:rPr lang="en-US" sz="2000" dirty="0"/>
              <a:t>Account name (Managed, Sandbox)</a:t>
            </a:r>
          </a:p>
          <a:p>
            <a:r>
              <a:rPr lang="en-US" sz="2000" dirty="0"/>
              <a:t>Community Cloud abbreviation (MAG, MAC) </a:t>
            </a:r>
          </a:p>
          <a:p>
            <a:r>
              <a:rPr lang="en-US" sz="2000" dirty="0"/>
              <a:t>Subscription name should include the Environment of the subscription (Production, PreProd, etc.)</a:t>
            </a:r>
          </a:p>
        </p:txBody>
      </p:sp>
      <p:sp>
        <p:nvSpPr>
          <p:cNvPr id="7" name="Text Placeholder 6"/>
          <p:cNvSpPr>
            <a:spLocks noGrp="1"/>
          </p:cNvSpPr>
          <p:nvPr>
            <p:ph type="body" sz="quarter" idx="3"/>
          </p:nvPr>
        </p:nvSpPr>
        <p:spPr>
          <a:xfrm>
            <a:off x="4629150" y="852764"/>
            <a:ext cx="3887391" cy="433965"/>
          </a:xfrm>
        </p:spPr>
        <p:txBody>
          <a:bodyPr/>
          <a:lstStyle/>
          <a:p>
            <a:r>
              <a:rPr lang="en-US" dirty="0"/>
              <a:t>Contoso Convention</a:t>
            </a:r>
          </a:p>
        </p:txBody>
      </p:sp>
      <p:sp>
        <p:nvSpPr>
          <p:cNvPr id="8" name="Content Placeholder 7"/>
          <p:cNvSpPr>
            <a:spLocks noGrp="1"/>
          </p:cNvSpPr>
          <p:nvPr>
            <p:ph sz="quarter" idx="4"/>
          </p:nvPr>
        </p:nvSpPr>
        <p:spPr>
          <a:xfrm>
            <a:off x="4629150" y="1286729"/>
            <a:ext cx="3887391" cy="1077218"/>
          </a:xfrm>
        </p:spPr>
        <p:txBody>
          <a:bodyPr/>
          <a:lstStyle/>
          <a:p>
            <a:r>
              <a:rPr lang="en-US" sz="2000" dirty="0" err="1"/>
              <a:t>CntsoMAG_Managed_Production</a:t>
            </a:r>
            <a:endParaRPr lang="en-US" sz="2000" dirty="0"/>
          </a:p>
          <a:p>
            <a:endParaRPr lang="en-US" sz="2000" dirty="0"/>
          </a:p>
        </p:txBody>
      </p:sp>
    </p:spTree>
    <p:extLst>
      <p:ext uri="{BB962C8B-B14F-4D97-AF65-F5344CB8AC3E}">
        <p14:creationId xmlns:p14="http://schemas.microsoft.com/office/powerpoint/2010/main" val="1302345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1"/>
            <a:ext cx="7886700" cy="994172"/>
          </a:xfrm>
        </p:spPr>
        <p:txBody>
          <a:bodyPr/>
          <a:lstStyle/>
          <a:p>
            <a:r>
              <a:rPr lang="en-US" dirty="0"/>
              <a:t>Resource Group Name</a:t>
            </a:r>
          </a:p>
        </p:txBody>
      </p:sp>
      <p:sp>
        <p:nvSpPr>
          <p:cNvPr id="6" name="Text Placeholder 5"/>
          <p:cNvSpPr>
            <a:spLocks noGrp="1"/>
          </p:cNvSpPr>
          <p:nvPr>
            <p:ph type="body" idx="1"/>
          </p:nvPr>
        </p:nvSpPr>
        <p:spPr>
          <a:xfrm>
            <a:off x="629842" y="852764"/>
            <a:ext cx="3868340" cy="433965"/>
          </a:xfrm>
        </p:spPr>
        <p:txBody>
          <a:bodyPr/>
          <a:lstStyle/>
          <a:p>
            <a:r>
              <a:rPr lang="en-US" dirty="0"/>
              <a:t>Azure Restrictions</a:t>
            </a:r>
          </a:p>
        </p:txBody>
      </p:sp>
      <p:sp>
        <p:nvSpPr>
          <p:cNvPr id="3" name="Content Placeholder 2"/>
          <p:cNvSpPr>
            <a:spLocks noGrp="1"/>
          </p:cNvSpPr>
          <p:nvPr>
            <p:ph sz="half" idx="2"/>
          </p:nvPr>
        </p:nvSpPr>
        <p:spPr>
          <a:xfrm>
            <a:off x="629842" y="1286729"/>
            <a:ext cx="3868340" cy="2733056"/>
          </a:xfrm>
        </p:spPr>
        <p:txBody>
          <a:bodyPr/>
          <a:lstStyle/>
          <a:p>
            <a:r>
              <a:rPr lang="en-US" sz="2400" dirty="0"/>
              <a:t>Abbreviate Resource Group:  </a:t>
            </a:r>
            <a:r>
              <a:rPr lang="en-US" sz="2400" dirty="0" err="1"/>
              <a:t>rg</a:t>
            </a:r>
            <a:endParaRPr lang="en-US" sz="2400" dirty="0"/>
          </a:p>
          <a:p>
            <a:r>
              <a:rPr lang="en-US" sz="2400" dirty="0"/>
              <a:t>Location of the RG.</a:t>
            </a:r>
          </a:p>
          <a:p>
            <a:r>
              <a:rPr lang="en-US" sz="2400" dirty="0"/>
              <a:t>Must contain only letters, numbers, and hyphens</a:t>
            </a:r>
          </a:p>
          <a:p>
            <a:r>
              <a:rPr lang="en-US" sz="2400" dirty="0"/>
              <a:t>Descriptive of all the resources contained in RG</a:t>
            </a:r>
          </a:p>
        </p:txBody>
      </p:sp>
      <p:sp>
        <p:nvSpPr>
          <p:cNvPr id="7" name="Text Placeholder 6"/>
          <p:cNvSpPr>
            <a:spLocks noGrp="1"/>
          </p:cNvSpPr>
          <p:nvPr>
            <p:ph type="body" sz="quarter" idx="3"/>
          </p:nvPr>
        </p:nvSpPr>
        <p:spPr>
          <a:xfrm>
            <a:off x="4629150" y="852764"/>
            <a:ext cx="3887391" cy="433965"/>
          </a:xfrm>
        </p:spPr>
        <p:txBody>
          <a:bodyPr/>
          <a:lstStyle/>
          <a:p>
            <a:r>
              <a:rPr lang="en-US" dirty="0"/>
              <a:t>Contoso Convention</a:t>
            </a:r>
          </a:p>
        </p:txBody>
      </p:sp>
      <p:sp>
        <p:nvSpPr>
          <p:cNvPr id="8" name="Content Placeholder 7"/>
          <p:cNvSpPr>
            <a:spLocks noGrp="1"/>
          </p:cNvSpPr>
          <p:nvPr>
            <p:ph sz="quarter" idx="4"/>
          </p:nvPr>
        </p:nvSpPr>
        <p:spPr>
          <a:xfrm>
            <a:off x="4629150" y="1286729"/>
            <a:ext cx="3887391" cy="1329595"/>
          </a:xfrm>
        </p:spPr>
        <p:txBody>
          <a:bodyPr/>
          <a:lstStyle/>
          <a:p>
            <a:r>
              <a:rPr lang="en-US" sz="2400" dirty="0" err="1"/>
              <a:t>rg_function_location</a:t>
            </a:r>
            <a:endParaRPr lang="en-US" sz="2400" dirty="0"/>
          </a:p>
          <a:p>
            <a:r>
              <a:rPr lang="en-US" sz="2400" dirty="0"/>
              <a:t>rg_vnet_w1 (example)</a:t>
            </a:r>
          </a:p>
          <a:p>
            <a:r>
              <a:rPr lang="en-US" sz="2400" dirty="0"/>
              <a:t>rg_singlesignon_w1 (ex)</a:t>
            </a:r>
          </a:p>
        </p:txBody>
      </p:sp>
    </p:spTree>
    <p:extLst>
      <p:ext uri="{BB962C8B-B14F-4D97-AF65-F5344CB8AC3E}">
        <p14:creationId xmlns:p14="http://schemas.microsoft.com/office/powerpoint/2010/main" val="1866602384"/>
      </p:ext>
    </p:extLst>
  </p:cSld>
  <p:clrMapOvr>
    <a:masterClrMapping/>
  </p:clrMapOvr>
</p:sld>
</file>

<file path=ppt/theme/theme1.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potx" id="{95E3EB79-C98D-48EC-837A-72F77512253C}" vid="{482A9A90-448C-4DC9-8D68-B61A5FDF0B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p:Policy xmlns:p="office.server.policy" id="" local="true">
  <p:Name>Document</p:Name>
  <p:Description/>
  <p:Statement/>
  <p:PolicyItems>
    <p:PolicyItem featureId="Microsoft.Office.RecordsManagement.PolicyFeatures.PolicyAudit" staticId="0x0101000D2BAD2563FE2143841BCE7C674FABCC|-421390505" UniqueId="54686bcb-c9ee-4bc5-aaf3-2fd9e99d5a0e">
      <p:Name>Auditing</p:Name>
      <p:Description>Audits user actions on documents and list items to the Audit Log.</p:Description>
      <p:CustomData>
        <Audit>
          <Update/>
          <DeleteRestore/>
        </Audit>
      </p:CustomData>
    </p:PolicyItem>
  </p:PolicyItems>
</p:Policy>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0D2BAD2563FE2143841BCE7C674FABCC" ma:contentTypeVersion="14" ma:contentTypeDescription="Create a new document." ma:contentTypeScope="" ma:versionID="d3f6f98c3cda816cede57afd0186f8da">
  <xsd:schema xmlns:xsd="http://www.w3.org/2001/XMLSchema" xmlns:xs="http://www.w3.org/2001/XMLSchema" xmlns:p="http://schemas.microsoft.com/office/2006/metadata/properties" xmlns:ns1="http://schemas.microsoft.com/sharepoint/v3" xmlns:ns2="c0a86418-2b64-471f-9481-49bf08eb0dd7" xmlns:ns3="1f65bb1f-ea05-496a-8d40-636bcb76c6ea" xmlns:ns4="7a9f8e20-9135-4b1d-8fdd-6b6159e7b6d9" targetNamespace="http://schemas.microsoft.com/office/2006/metadata/properties" ma:root="true" ma:fieldsID="e79b37b59a26c94a8c315fbb24f73f36" ns1:_="" ns2:_="" ns3:_="" ns4:_="">
    <xsd:import namespace="http://schemas.microsoft.com/sharepoint/v3"/>
    <xsd:import namespace="c0a86418-2b64-471f-9481-49bf08eb0dd7"/>
    <xsd:import namespace="1f65bb1f-ea05-496a-8d40-636bcb76c6ea"/>
    <xsd:import namespace="7a9f8e20-9135-4b1d-8fdd-6b6159e7b6d9"/>
    <xsd:element name="properties">
      <xsd:complexType>
        <xsd:sequence>
          <xsd:element name="documentManagement">
            <xsd:complexType>
              <xsd:all>
                <xsd:element ref="ns2:SharedWithUsers" minOccurs="0"/>
                <xsd:element ref="ns3:SharingHintHash" minOccurs="0"/>
                <xsd:element ref="ns2:SharedWithDetails" minOccurs="0"/>
                <xsd:element ref="ns1:_dlc_Exempt" minOccurs="0"/>
                <xsd:element ref="ns3:LastSharedByUser" minOccurs="0"/>
                <xsd:element ref="ns3:LastSharedByTime" minOccurs="0"/>
                <xsd:element ref="ns1:_ip_UnifiedCompliancePolicyProperties" minOccurs="0"/>
                <xsd:element ref="ns1:_ip_UnifiedCompliancePolicyUIAction"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11" nillable="true" ma:displayName="Exempt from Policy" ma:description="" ma:hidden="true" ma:internalName="_dlc_Exempt" ma:readOnly="true">
      <xsd:simpleType>
        <xsd:restriction base="dms:Unknown"/>
      </xsd:simpleType>
    </xsd:element>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a86418-2b64-471f-9481-49bf08eb0dd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f65bb1f-ea05-496a-8d40-636bcb76c6ea" elementFormDefault="qualified">
    <xsd:import namespace="http://schemas.microsoft.com/office/2006/documentManagement/types"/>
    <xsd:import namespace="http://schemas.microsoft.com/office/infopath/2007/PartnerControls"/>
    <xsd:element name="SharingHintHash" ma:index="9" nillable="true" ma:displayName="Sharing Hint Hash" ma:internalName="SharingHintHash" ma:readOnly="true">
      <xsd:simpleType>
        <xsd:restriction base="dms:Text"/>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7a9f8e20-9135-4b1d-8fdd-6b6159e7b6d9" elementFormDefault="qualified">
    <xsd:import namespace="http://schemas.microsoft.com/office/2006/documentManagement/types"/>
    <xsd:import namespace="http://schemas.microsoft.com/office/infopath/2007/PartnerControls"/>
    <xsd:element name="MediaServiceMetadata" ma:index="16" nillable="true" ma:displayName="MediaServiceMetadata" ma:description="" ma:hidden="true" ma:internalName="MediaServiceMetadata" ma:readOnly="true">
      <xsd:simpleType>
        <xsd:restriction base="dms:Note"/>
      </xsd:simpleType>
    </xsd:element>
    <xsd:element name="MediaServiceFastMetadata" ma:index="17"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17F416-950F-44A6-AEF4-DF847E758CC5}">
  <ds:schemaRefs>
    <ds:schemaRef ds:uri="office.server.policy"/>
  </ds:schemaRefs>
</ds:datastoreItem>
</file>

<file path=customXml/itemProps2.xml><?xml version="1.0" encoding="utf-8"?>
<ds:datastoreItem xmlns:ds="http://schemas.openxmlformats.org/officeDocument/2006/customXml" ds:itemID="{A8765754-C5B3-4530-85E9-F3D75DC0320D}">
  <ds:schemaRefs>
    <ds:schemaRef ds:uri="http://purl.org/dc/terms/"/>
    <ds:schemaRef ds:uri="http://purl.org/dc/elements/1.1/"/>
    <ds:schemaRef ds:uri="c0a86418-2b64-471f-9481-49bf08eb0dd7"/>
    <ds:schemaRef ds:uri="http://schemas.microsoft.com/office/2006/documentManagement/types"/>
    <ds:schemaRef ds:uri="1f65bb1f-ea05-496a-8d40-636bcb76c6ea"/>
    <ds:schemaRef ds:uri="http://www.w3.org/XML/1998/namespace"/>
    <ds:schemaRef ds:uri="http://schemas.microsoft.com/sharepoint/v3"/>
    <ds:schemaRef ds:uri="http://schemas.openxmlformats.org/package/2006/metadata/core-properties"/>
    <ds:schemaRef ds:uri="http://purl.org/dc/dcmitype/"/>
    <ds:schemaRef ds:uri="http://schemas.microsoft.com/office/infopath/2007/PartnerControls"/>
    <ds:schemaRef ds:uri="7a9f8e20-9135-4b1d-8fdd-6b6159e7b6d9"/>
    <ds:schemaRef ds:uri="http://schemas.microsoft.com/office/2006/metadata/properties"/>
  </ds:schemaRefs>
</ds:datastoreItem>
</file>

<file path=customXml/itemProps3.xml><?xml version="1.0" encoding="utf-8"?>
<ds:datastoreItem xmlns:ds="http://schemas.openxmlformats.org/officeDocument/2006/customXml" ds:itemID="{BB32EBDF-3D13-4461-86BB-D3CE0DE7A843}">
  <ds:schemaRefs>
    <ds:schemaRef ds:uri="http://schemas.microsoft.com/sharepoint/v3/contenttype/forms"/>
  </ds:schemaRefs>
</ds:datastoreItem>
</file>

<file path=customXml/itemProps4.xml><?xml version="1.0" encoding="utf-8"?>
<ds:datastoreItem xmlns:ds="http://schemas.openxmlformats.org/officeDocument/2006/customXml" ds:itemID="{18DD4328-E463-4DAC-8FF9-BFEEF3692E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0a86418-2b64-471f-9481-49bf08eb0dd7"/>
    <ds:schemaRef ds:uri="1f65bb1f-ea05-496a-8d40-636bcb76c6ea"/>
    <ds:schemaRef ds:uri="7a9f8e20-9135-4b1d-8fdd-6b6159e7b6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29</TotalTime>
  <Words>1320</Words>
  <Application>Microsoft Office PowerPoint</Application>
  <PresentationFormat>On-screen Show (16:9)</PresentationFormat>
  <Paragraphs>245</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Segoe UI</vt:lpstr>
      <vt:lpstr>Segoe UI Light</vt:lpstr>
      <vt:lpstr>Wingdings</vt:lpstr>
      <vt:lpstr>TechEd 2014 Dk Blue</vt:lpstr>
      <vt:lpstr>Azure Foundations  Azure Naming Conventions</vt:lpstr>
      <vt:lpstr>Naming Convention Pattern</vt:lpstr>
      <vt:lpstr>Azure Naming Constraints</vt:lpstr>
      <vt:lpstr>Azure Naming Requirements</vt:lpstr>
      <vt:lpstr>Naming Convention Template</vt:lpstr>
      <vt:lpstr>Additional Segment List of values (D)</vt:lpstr>
      <vt:lpstr>Naming Convention Proposal</vt:lpstr>
      <vt:lpstr>Subscription Name</vt:lpstr>
      <vt:lpstr>Resource Group Name</vt:lpstr>
      <vt:lpstr>VHD Names for IaaS VMs</vt:lpstr>
      <vt:lpstr>Storage Account Name</vt:lpstr>
      <vt:lpstr>Storage Table Name</vt:lpstr>
      <vt:lpstr>Storage Blob Container Name</vt:lpstr>
      <vt:lpstr>Storage Blob Name</vt:lpstr>
      <vt:lpstr>VNET Name</vt:lpstr>
      <vt:lpstr>Subnet Name</vt:lpstr>
      <vt:lpstr>Network Security Group Name</vt:lpstr>
      <vt:lpstr>Network Security Group Rule Name</vt:lpstr>
      <vt:lpstr>Resource Group Name</vt:lpstr>
      <vt:lpstr>Azure Automation Account Name</vt:lpstr>
      <vt:lpstr>Azure SQL Logon Name</vt:lpstr>
      <vt:lpstr>Azure SQL Server Name</vt:lpstr>
      <vt:lpstr>Azure SQL Firewall Rules Name</vt:lpstr>
      <vt:lpstr>Azure SQL Database Name</vt:lpstr>
      <vt:lpstr>Redis Cache Name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Infrastructure as a Service (IaaS) Foundations  Solution Alignment Workshop</dc:title>
  <dc:creator>Michael Lubanski</dc:creator>
  <cp:keywords/>
  <dc:description/>
  <cp:lastModifiedBy>WILL ST GERMAIN</cp:lastModifiedBy>
  <cp:revision>57</cp:revision>
  <dcterms:modified xsi:type="dcterms:W3CDTF">2017-12-13T01:37:33Z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0x0101000D2BAD2563FE2143841BCE7C674FABCC</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willst@microsoft.com</vt:lpwstr>
  </property>
  <property fmtid="{D5CDD505-2E9C-101B-9397-08002B2CF9AE}" pid="6" name="MSIP_Label_f42aa342-8706-4288-bd11-ebb85995028c_SetDate">
    <vt:lpwstr>2017-12-13T01:19:10.6360103Z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