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5"/>
  </p:sldMasterIdLst>
  <p:sldIdLst>
    <p:sldId id="258" r:id="rId6"/>
    <p:sldId id="267" r:id="rId7"/>
  </p:sldIdLst>
  <p:sldSz cx="7772400" cy="10058400"/>
  <p:notesSz cx="6858000" cy="9144000"/>
  <p:defaultTex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guide id="3" orient="horz" pos="6192" userDrawn="1">
          <p15:clr>
            <a:srgbClr val="A4A3A4"/>
          </p15:clr>
        </p15:guide>
        <p15:guide id="4" pos="475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en Tokuno" initials="DT"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0000"/>
    <a:srgbClr val="0078D7"/>
    <a:srgbClr val="D83B01"/>
    <a:srgbClr val="BA141A"/>
    <a:srgbClr val="0072C6"/>
    <a:srgbClr val="EB3C00"/>
    <a:srgbClr val="00BCF2"/>
    <a:srgbClr val="BD190E"/>
    <a:srgbClr val="BC0F0F"/>
    <a:srgbClr val="4425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36" autoAdjust="0"/>
    <p:restoredTop sz="91429"/>
  </p:normalViewPr>
  <p:slideViewPr>
    <p:cSldViewPr snapToGrid="0">
      <p:cViewPr varScale="1">
        <p:scale>
          <a:sx n="28" d="100"/>
          <a:sy n="28" d="100"/>
        </p:scale>
        <p:origin x="1809" y="45"/>
      </p:cViewPr>
      <p:guideLst>
        <p:guide orient="horz" pos="3168"/>
        <p:guide pos="2448"/>
        <p:guide orient="horz" pos="6192"/>
        <p:guide pos="47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4E3EC3-1B3F-4755-B752-28FDE295F879}" type="datetimeFigureOut">
              <a:rPr lang="en-US" smtClean="0"/>
              <a:t>11/18/2016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07242A-5AAD-4CF5-A7D3-8B87808F7496}" type="slidenum">
              <a:rPr lang="en-US" smtClean="0"/>
              <a:t>‹#›</a:t>
            </a:fld>
            <a:endParaRPr lang="en-US" dirty="0"/>
          </a:p>
        </p:txBody>
      </p:sp>
    </p:spTree>
    <p:extLst>
      <p:ext uri="{BB962C8B-B14F-4D97-AF65-F5344CB8AC3E}">
        <p14:creationId xmlns:p14="http://schemas.microsoft.com/office/powerpoint/2010/main" val="1033602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E3EC3-1B3F-4755-B752-28FDE295F879}" type="datetimeFigureOut">
              <a:rPr lang="en-US" smtClean="0"/>
              <a:t>11/18/2016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07242A-5AAD-4CF5-A7D3-8B87808F7496}" type="slidenum">
              <a:rPr lang="en-US" smtClean="0"/>
              <a:t>‹#›</a:t>
            </a:fld>
            <a:endParaRPr lang="en-US" dirty="0"/>
          </a:p>
        </p:txBody>
      </p:sp>
    </p:spTree>
    <p:extLst>
      <p:ext uri="{BB962C8B-B14F-4D97-AF65-F5344CB8AC3E}">
        <p14:creationId xmlns:p14="http://schemas.microsoft.com/office/powerpoint/2010/main" val="4288614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E3EC3-1B3F-4755-B752-28FDE295F879}" type="datetimeFigureOut">
              <a:rPr lang="en-US" smtClean="0"/>
              <a:t>11/18/2016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07242A-5AAD-4CF5-A7D3-8B87808F7496}" type="slidenum">
              <a:rPr lang="en-US" smtClean="0"/>
              <a:t>‹#›</a:t>
            </a:fld>
            <a:endParaRPr lang="en-US" dirty="0"/>
          </a:p>
        </p:txBody>
      </p:sp>
    </p:spTree>
    <p:extLst>
      <p:ext uri="{BB962C8B-B14F-4D97-AF65-F5344CB8AC3E}">
        <p14:creationId xmlns:p14="http://schemas.microsoft.com/office/powerpoint/2010/main" val="1450034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E3EC3-1B3F-4755-B752-28FDE295F879}" type="datetimeFigureOut">
              <a:rPr lang="en-US" smtClean="0"/>
              <a:t>11/18/2016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07242A-5AAD-4CF5-A7D3-8B87808F7496}" type="slidenum">
              <a:rPr lang="en-US" smtClean="0"/>
              <a:t>‹#›</a:t>
            </a:fld>
            <a:endParaRPr lang="en-US" dirty="0"/>
          </a:p>
        </p:txBody>
      </p:sp>
    </p:spTree>
    <p:extLst>
      <p:ext uri="{BB962C8B-B14F-4D97-AF65-F5344CB8AC3E}">
        <p14:creationId xmlns:p14="http://schemas.microsoft.com/office/powerpoint/2010/main" val="2372404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4E3EC3-1B3F-4755-B752-28FDE295F879}" type="datetimeFigureOut">
              <a:rPr lang="en-US" smtClean="0"/>
              <a:t>11/18/2016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07242A-5AAD-4CF5-A7D3-8B87808F7496}" type="slidenum">
              <a:rPr lang="en-US" smtClean="0"/>
              <a:t>‹#›</a:t>
            </a:fld>
            <a:endParaRPr lang="en-US" dirty="0"/>
          </a:p>
        </p:txBody>
      </p:sp>
    </p:spTree>
    <p:extLst>
      <p:ext uri="{BB962C8B-B14F-4D97-AF65-F5344CB8AC3E}">
        <p14:creationId xmlns:p14="http://schemas.microsoft.com/office/powerpoint/2010/main" val="1180066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4E3EC3-1B3F-4755-B752-28FDE295F879}" type="datetimeFigureOut">
              <a:rPr lang="en-US" smtClean="0"/>
              <a:t>11/18/2016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07242A-5AAD-4CF5-A7D3-8B87808F7496}" type="slidenum">
              <a:rPr lang="en-US" smtClean="0"/>
              <a:t>‹#›</a:t>
            </a:fld>
            <a:endParaRPr lang="en-US" dirty="0"/>
          </a:p>
        </p:txBody>
      </p:sp>
    </p:spTree>
    <p:extLst>
      <p:ext uri="{BB962C8B-B14F-4D97-AF65-F5344CB8AC3E}">
        <p14:creationId xmlns:p14="http://schemas.microsoft.com/office/powerpoint/2010/main" val="980930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4E3EC3-1B3F-4755-B752-28FDE295F879}" type="datetimeFigureOut">
              <a:rPr lang="en-US" smtClean="0"/>
              <a:t>11/18/2016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407242A-5AAD-4CF5-A7D3-8B87808F7496}" type="slidenum">
              <a:rPr lang="en-US" smtClean="0"/>
              <a:t>‹#›</a:t>
            </a:fld>
            <a:endParaRPr lang="en-US" dirty="0"/>
          </a:p>
        </p:txBody>
      </p:sp>
    </p:spTree>
    <p:extLst>
      <p:ext uri="{BB962C8B-B14F-4D97-AF65-F5344CB8AC3E}">
        <p14:creationId xmlns:p14="http://schemas.microsoft.com/office/powerpoint/2010/main" val="320122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E3EC3-1B3F-4755-B752-28FDE295F879}" type="datetimeFigureOut">
              <a:rPr lang="en-US" smtClean="0"/>
              <a:t>11/18/2016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407242A-5AAD-4CF5-A7D3-8B87808F7496}" type="slidenum">
              <a:rPr lang="en-US" smtClean="0"/>
              <a:t>‹#›</a:t>
            </a:fld>
            <a:endParaRPr lang="en-US" dirty="0"/>
          </a:p>
        </p:txBody>
      </p:sp>
    </p:spTree>
    <p:extLst>
      <p:ext uri="{BB962C8B-B14F-4D97-AF65-F5344CB8AC3E}">
        <p14:creationId xmlns:p14="http://schemas.microsoft.com/office/powerpoint/2010/main" val="277951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E3EC3-1B3F-4755-B752-28FDE295F879}" type="datetimeFigureOut">
              <a:rPr lang="en-US" smtClean="0"/>
              <a:t>11/18/2016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407242A-5AAD-4CF5-A7D3-8B87808F7496}" type="slidenum">
              <a:rPr lang="en-US" smtClean="0"/>
              <a:t>‹#›</a:t>
            </a:fld>
            <a:endParaRPr lang="en-US" dirty="0"/>
          </a:p>
        </p:txBody>
      </p:sp>
    </p:spTree>
    <p:extLst>
      <p:ext uri="{BB962C8B-B14F-4D97-AF65-F5344CB8AC3E}">
        <p14:creationId xmlns:p14="http://schemas.microsoft.com/office/powerpoint/2010/main" val="3709708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D24E3EC3-1B3F-4755-B752-28FDE295F879}" type="datetimeFigureOut">
              <a:rPr lang="en-US" smtClean="0"/>
              <a:t>11/18/2016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07242A-5AAD-4CF5-A7D3-8B87808F7496}" type="slidenum">
              <a:rPr lang="en-US" smtClean="0"/>
              <a:t>‹#›</a:t>
            </a:fld>
            <a:endParaRPr lang="en-US" dirty="0"/>
          </a:p>
        </p:txBody>
      </p:sp>
    </p:spTree>
    <p:extLst>
      <p:ext uri="{BB962C8B-B14F-4D97-AF65-F5344CB8AC3E}">
        <p14:creationId xmlns:p14="http://schemas.microsoft.com/office/powerpoint/2010/main" val="3286979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dirty="0"/>
              <a:t>Click icon to add picture</a:t>
            </a:r>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D24E3EC3-1B3F-4755-B752-28FDE295F879}" type="datetimeFigureOut">
              <a:rPr lang="en-US" smtClean="0"/>
              <a:t>11/18/2016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07242A-5AAD-4CF5-A7D3-8B87808F7496}" type="slidenum">
              <a:rPr lang="en-US" smtClean="0"/>
              <a:t>‹#›</a:t>
            </a:fld>
            <a:endParaRPr lang="en-US" dirty="0"/>
          </a:p>
        </p:txBody>
      </p:sp>
    </p:spTree>
    <p:extLst>
      <p:ext uri="{BB962C8B-B14F-4D97-AF65-F5344CB8AC3E}">
        <p14:creationId xmlns:p14="http://schemas.microsoft.com/office/powerpoint/2010/main" val="960348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D24E3EC3-1B3F-4755-B752-28FDE295F879}" type="datetimeFigureOut">
              <a:rPr lang="en-US" smtClean="0"/>
              <a:t>11/18/2016</a:t>
            </a:fld>
            <a:endParaRPr lang="en-US" dirty="0"/>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4407242A-5AAD-4CF5-A7D3-8B87808F7496}" type="slidenum">
              <a:rPr lang="en-US" smtClean="0"/>
              <a:t>‹#›</a:t>
            </a:fld>
            <a:endParaRPr lang="en-US" dirty="0"/>
          </a:p>
        </p:txBody>
      </p:sp>
    </p:spTree>
    <p:extLst>
      <p:ext uri="{BB962C8B-B14F-4D97-AF65-F5344CB8AC3E}">
        <p14:creationId xmlns:p14="http://schemas.microsoft.com/office/powerpoint/2010/main" val="19029789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36"/>
          <p:cNvSpPr>
            <a:spLocks noChangeArrowheads="1"/>
          </p:cNvSpPr>
          <p:nvPr/>
        </p:nvSpPr>
        <p:spPr bwMode="auto">
          <a:xfrm>
            <a:off x="0" y="0"/>
            <a:ext cx="7772400" cy="10058400"/>
          </a:xfrm>
          <a:prstGeom prst="rect">
            <a:avLst/>
          </a:prstGeom>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dirty="0"/>
          </a:p>
        </p:txBody>
      </p:sp>
      <p:sp>
        <p:nvSpPr>
          <p:cNvPr id="14" name="Rectangle 36"/>
          <p:cNvSpPr>
            <a:spLocks noChangeArrowheads="1"/>
          </p:cNvSpPr>
          <p:nvPr/>
        </p:nvSpPr>
        <p:spPr bwMode="auto">
          <a:xfrm>
            <a:off x="0" y="2529541"/>
            <a:ext cx="7772400" cy="5571442"/>
          </a:xfrm>
          <a:prstGeom prst="rect">
            <a:avLst/>
          </a:pr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5" name="TextBox 24"/>
          <p:cNvSpPr txBox="1"/>
          <p:nvPr/>
        </p:nvSpPr>
        <p:spPr>
          <a:xfrm>
            <a:off x="1856445" y="234357"/>
            <a:ext cx="5534956" cy="307777"/>
          </a:xfrm>
          <a:prstGeom prst="rect">
            <a:avLst/>
          </a:prstGeom>
          <a:noFill/>
        </p:spPr>
        <p:txBody>
          <a:bodyPr wrap="square" lIns="0" tIns="0" rIns="0" bIns="0" rtlCol="0">
            <a:spAutoFit/>
          </a:bodyPr>
          <a:lstStyle/>
          <a:p>
            <a:r>
              <a:rPr lang="en-US" sz="2000" dirty="0">
                <a:solidFill>
                  <a:schemeClr val="bg1"/>
                </a:solidFill>
                <a:latin typeface="Segoe Pro Light" panose="020B0302040504020203" pitchFamily="34" charset="0"/>
              </a:rPr>
              <a:t>AzureFoundation with Resilient O365 Identity</a:t>
            </a:r>
          </a:p>
        </p:txBody>
      </p:sp>
      <p:sp>
        <p:nvSpPr>
          <p:cNvPr id="35" name="TextBox 34"/>
          <p:cNvSpPr txBox="1"/>
          <p:nvPr/>
        </p:nvSpPr>
        <p:spPr>
          <a:xfrm>
            <a:off x="219075" y="1392974"/>
            <a:ext cx="7334250" cy="777905"/>
          </a:xfrm>
          <a:prstGeom prst="rect">
            <a:avLst/>
          </a:prstGeom>
          <a:noFill/>
        </p:spPr>
        <p:txBody>
          <a:bodyPr wrap="square" lIns="0" tIns="0" rIns="0" bIns="0" rtlCol="0">
            <a:spAutoFit/>
          </a:bodyPr>
          <a:lstStyle/>
          <a:p>
            <a:r>
              <a:rPr lang="en-US" sz="1400" b="1" dirty="0">
                <a:solidFill>
                  <a:schemeClr val="bg1"/>
                </a:solidFill>
                <a:latin typeface="Segoe UI" panose="020B0502040204020203" pitchFamily="34" charset="0"/>
                <a:cs typeface="Segoe UI" panose="020B0502040204020203" pitchFamily="34" charset="0"/>
              </a:rPr>
              <a:t>&lt;Partner&gt; will deploy and integrate an State and Local Government Agency to use Microsoft Azure and enhance the availability of O365</a:t>
            </a:r>
          </a:p>
          <a:p>
            <a:endParaRPr lang="en-US" sz="1100" dirty="0">
              <a:solidFill>
                <a:schemeClr val="bg1"/>
              </a:solidFill>
              <a:latin typeface="Segoe UI" panose="020B0502040204020203" pitchFamily="34" charset="0"/>
              <a:cs typeface="Segoe UI" panose="020B0502040204020203" pitchFamily="34" charset="0"/>
            </a:endParaRPr>
          </a:p>
          <a:p>
            <a:pPr>
              <a:lnSpc>
                <a:spcPct val="110000"/>
              </a:lnSpc>
            </a:pPr>
            <a:r>
              <a:rPr lang="en-US" sz="1050" dirty="0"/>
              <a:t>&lt;Partner BIO&gt;</a:t>
            </a:r>
            <a:endParaRPr lang="en-US" sz="1050" dirty="0">
              <a:solidFill>
                <a:schemeClr val="bg1"/>
              </a:solidFill>
              <a:latin typeface="Segoe UI" panose="020B0502040204020203" pitchFamily="34" charset="0"/>
              <a:cs typeface="Segoe UI" panose="020B0502040204020203" pitchFamily="34" charset="0"/>
            </a:endParaRPr>
          </a:p>
        </p:txBody>
      </p:sp>
      <p:sp>
        <p:nvSpPr>
          <p:cNvPr id="38" name="TextBox 37"/>
          <p:cNvSpPr txBox="1"/>
          <p:nvPr/>
        </p:nvSpPr>
        <p:spPr>
          <a:xfrm>
            <a:off x="239735" y="2723762"/>
            <a:ext cx="7334251" cy="215444"/>
          </a:xfrm>
          <a:prstGeom prst="rect">
            <a:avLst/>
          </a:prstGeom>
          <a:noFill/>
        </p:spPr>
        <p:txBody>
          <a:bodyPr wrap="square" lIns="0" tIns="0" rIns="0" bIns="0" rtlCol="0">
            <a:spAutoFit/>
          </a:bodyPr>
          <a:lstStyle/>
          <a:p>
            <a:r>
              <a:rPr lang="en-US" sz="1400" b="1" dirty="0">
                <a:solidFill>
                  <a:srgbClr val="262626"/>
                </a:solidFill>
                <a:latin typeface="Segoe UI" panose="020B0502040204020203" pitchFamily="34" charset="0"/>
                <a:cs typeface="Segoe UI" panose="020B0502040204020203" pitchFamily="34" charset="0"/>
              </a:rPr>
              <a:t>WHAT WE OFFER</a:t>
            </a:r>
          </a:p>
        </p:txBody>
      </p:sp>
      <p:sp>
        <p:nvSpPr>
          <p:cNvPr id="39" name="TextBox 38"/>
          <p:cNvSpPr txBox="1"/>
          <p:nvPr/>
        </p:nvSpPr>
        <p:spPr>
          <a:xfrm>
            <a:off x="219072" y="8301361"/>
            <a:ext cx="7334251" cy="538609"/>
          </a:xfrm>
          <a:prstGeom prst="rect">
            <a:avLst/>
          </a:prstGeom>
          <a:noFill/>
        </p:spPr>
        <p:txBody>
          <a:bodyPr wrap="square" lIns="0" tIns="0" rIns="0" bIns="0" rtlCol="0">
            <a:spAutoFit/>
          </a:bodyPr>
          <a:lstStyle/>
          <a:p>
            <a:r>
              <a:rPr lang="en-US" sz="1400" b="1" dirty="0">
                <a:solidFill>
                  <a:schemeClr val="bg1"/>
                </a:solidFill>
                <a:latin typeface="Segoe UI" panose="020B0502040204020203" pitchFamily="34" charset="0"/>
                <a:cs typeface="Segoe UI" panose="020B0502040204020203" pitchFamily="34" charset="0"/>
              </a:rPr>
              <a:t>WHAT OUR CUSTOMERS ARE SAYING</a:t>
            </a:r>
          </a:p>
          <a:p>
            <a:r>
              <a:rPr lang="en-US" sz="1050" dirty="0">
                <a:solidFill>
                  <a:schemeClr val="bg1"/>
                </a:solidFill>
                <a:latin typeface="Segoe UI" panose="020B0502040204020203" pitchFamily="34" charset="0"/>
                <a:cs typeface="Segoe UI" panose="020B0502040204020203" pitchFamily="34" charset="0"/>
              </a:rPr>
              <a:t>“Paste in a customer reference quote about the application that extends across the width of the page and then onto a second line.” – Customer Name, Title, Company</a:t>
            </a:r>
          </a:p>
        </p:txBody>
      </p:sp>
      <p:sp>
        <p:nvSpPr>
          <p:cNvPr id="40" name="TextBox 39"/>
          <p:cNvSpPr txBox="1"/>
          <p:nvPr/>
        </p:nvSpPr>
        <p:spPr>
          <a:xfrm>
            <a:off x="219073" y="9034915"/>
            <a:ext cx="7334251" cy="377026"/>
          </a:xfrm>
          <a:prstGeom prst="rect">
            <a:avLst/>
          </a:prstGeom>
          <a:noFill/>
        </p:spPr>
        <p:txBody>
          <a:bodyPr wrap="square" lIns="0" tIns="0" rIns="0" bIns="0" rtlCol="0">
            <a:spAutoFit/>
          </a:bodyPr>
          <a:lstStyle/>
          <a:p>
            <a:r>
              <a:rPr lang="en-US" sz="1400" b="1" dirty="0">
                <a:solidFill>
                  <a:schemeClr val="bg1"/>
                </a:solidFill>
                <a:latin typeface="Segoe UI" panose="020B0502040204020203" pitchFamily="34" charset="0"/>
                <a:cs typeface="Segoe UI" panose="020B0502040204020203" pitchFamily="34" charset="0"/>
              </a:rPr>
              <a:t>LEARN MORE</a:t>
            </a:r>
          </a:p>
          <a:p>
            <a:r>
              <a:rPr lang="en-US" sz="1050" dirty="0">
                <a:solidFill>
                  <a:schemeClr val="bg1"/>
                </a:solidFill>
                <a:latin typeface="Segoe UI" panose="020B0502040204020203" pitchFamily="34" charset="0"/>
                <a:cs typeface="Segoe UI" panose="020B0502040204020203" pitchFamily="34" charset="0"/>
              </a:rPr>
              <a:t>Write a call to action on this single line, which could be a request to visit your website or email your sales team.</a:t>
            </a:r>
          </a:p>
        </p:txBody>
      </p:sp>
      <p:sp>
        <p:nvSpPr>
          <p:cNvPr id="13" name="TextBox 12"/>
          <p:cNvSpPr txBox="1"/>
          <p:nvPr/>
        </p:nvSpPr>
        <p:spPr>
          <a:xfrm>
            <a:off x="219072" y="9711099"/>
            <a:ext cx="4667250" cy="138499"/>
          </a:xfrm>
          <a:prstGeom prst="rect">
            <a:avLst/>
          </a:prstGeom>
          <a:noFill/>
        </p:spPr>
        <p:txBody>
          <a:bodyPr wrap="square" lIns="0" tIns="0" rIns="0" bIns="0" rtlCol="0">
            <a:spAutoFit/>
          </a:bodyPr>
          <a:lstStyle/>
          <a:p>
            <a:r>
              <a:rPr lang="en-US" sz="900" dirty="0">
                <a:solidFill>
                  <a:schemeClr val="bg1"/>
                </a:solidFill>
                <a:latin typeface="Segoe UI" panose="020B0502040204020203" pitchFamily="34" charset="0"/>
                <a:cs typeface="Segoe UI" panose="020B0502040204020203" pitchFamily="34" charset="0"/>
              </a:rPr>
              <a:t>© 2015 &lt;Your Company Name&gt; </a:t>
            </a:r>
          </a:p>
        </p:txBody>
      </p:sp>
      <p:sp>
        <p:nvSpPr>
          <p:cNvPr id="15" name="TextBox 14"/>
          <p:cNvSpPr txBox="1"/>
          <p:nvPr/>
        </p:nvSpPr>
        <p:spPr>
          <a:xfrm>
            <a:off x="256245" y="5623619"/>
            <a:ext cx="1517309" cy="2585323"/>
          </a:xfrm>
          <a:prstGeom prst="rect">
            <a:avLst/>
          </a:prstGeom>
          <a:noFill/>
        </p:spPr>
        <p:txBody>
          <a:bodyPr wrap="square" lIns="0" tIns="0" rIns="0" bIns="0" rtlCol="0">
            <a:spAutoFit/>
          </a:bodyPr>
          <a:lstStyle/>
          <a:p>
            <a:r>
              <a:rPr lang="en-US" sz="1050" dirty="0">
                <a:solidFill>
                  <a:srgbClr val="262626"/>
                </a:solidFill>
                <a:latin typeface="Segoe UI" panose="020B0502040204020203" pitchFamily="34" charset="0"/>
                <a:cs typeface="Segoe UI" panose="020B0502040204020203" pitchFamily="34" charset="0"/>
              </a:rPr>
              <a:t>Financial Setup and Configuration of a financially isolated department within the State’s Azure Enterprise Enrollment.  Separate Account segregation for internal and external workloads.  Account pattern for enterprise workloads deployed in five standard subscriptions, and the ability to deploy as may sandbox environments as required.</a:t>
            </a:r>
          </a:p>
        </p:txBody>
      </p:sp>
      <p:sp>
        <p:nvSpPr>
          <p:cNvPr id="19" name="TextBox 18"/>
          <p:cNvSpPr txBox="1"/>
          <p:nvPr/>
        </p:nvSpPr>
        <p:spPr>
          <a:xfrm>
            <a:off x="2173145" y="5623619"/>
            <a:ext cx="1523810" cy="1938992"/>
          </a:xfrm>
          <a:prstGeom prst="rect">
            <a:avLst/>
          </a:prstGeom>
          <a:noFill/>
        </p:spPr>
        <p:txBody>
          <a:bodyPr wrap="square" lIns="0" tIns="0" rIns="0" bIns="0" rtlCol="0">
            <a:spAutoFit/>
          </a:bodyPr>
          <a:lstStyle/>
          <a:p>
            <a:r>
              <a:rPr lang="en-US" sz="1050" dirty="0">
                <a:solidFill>
                  <a:srgbClr val="262626"/>
                </a:solidFill>
                <a:latin typeface="Segoe UI" panose="020B0502040204020203" pitchFamily="34" charset="0"/>
                <a:cs typeface="Segoe UI" panose="020B0502040204020203" pitchFamily="34" charset="0"/>
              </a:rPr>
              <a:t>Hybrid network connectivity off of the state’s MPLS cloud with a VIRF to make Azure an extension of your data center using Azure ExpressRoute.  Start with a default network speed of 200mbps, and grow to as much as 10gbps, to make Azure an extension of your enterprise.</a:t>
            </a:r>
          </a:p>
        </p:txBody>
      </p:sp>
      <p:sp>
        <p:nvSpPr>
          <p:cNvPr id="20" name="TextBox 19"/>
          <p:cNvSpPr txBox="1"/>
          <p:nvPr/>
        </p:nvSpPr>
        <p:spPr>
          <a:xfrm>
            <a:off x="4096546" y="5623619"/>
            <a:ext cx="1523810" cy="2423740"/>
          </a:xfrm>
          <a:prstGeom prst="rect">
            <a:avLst/>
          </a:prstGeom>
          <a:noFill/>
        </p:spPr>
        <p:txBody>
          <a:bodyPr wrap="square" lIns="0" tIns="0" rIns="0" bIns="0" rtlCol="0">
            <a:spAutoFit/>
          </a:bodyPr>
          <a:lstStyle/>
          <a:p>
            <a:r>
              <a:rPr lang="en-US" sz="1050" dirty="0">
                <a:solidFill>
                  <a:srgbClr val="262626"/>
                </a:solidFill>
                <a:latin typeface="Segoe UI" panose="020B0502040204020203" pitchFamily="34" charset="0"/>
                <a:cs typeface="Segoe UI" panose="020B0502040204020203" pitchFamily="34" charset="0"/>
              </a:rPr>
              <a:t>Trust and Security layers to protect traditional three tier applications.  A DMZ to host applications facing the internet, Web, App, Database and User subnets to protect virtual machine workloads with traditional datacenter patterns and policies.  Role based access control of resources groups separating duties to protect privacy and enhance availability</a:t>
            </a:r>
          </a:p>
        </p:txBody>
      </p:sp>
      <p:sp>
        <p:nvSpPr>
          <p:cNvPr id="21" name="TextBox 20"/>
          <p:cNvSpPr txBox="1"/>
          <p:nvPr/>
        </p:nvSpPr>
        <p:spPr>
          <a:xfrm>
            <a:off x="6019947" y="5623619"/>
            <a:ext cx="1523808" cy="2585323"/>
          </a:xfrm>
          <a:prstGeom prst="rect">
            <a:avLst/>
          </a:prstGeom>
          <a:noFill/>
        </p:spPr>
        <p:txBody>
          <a:bodyPr wrap="square" lIns="0" tIns="0" rIns="0" bIns="0" rtlCol="0">
            <a:spAutoFit/>
          </a:bodyPr>
          <a:lstStyle/>
          <a:p>
            <a:r>
              <a:rPr lang="en-US" sz="1050" dirty="0">
                <a:solidFill>
                  <a:srgbClr val="262626"/>
                </a:solidFill>
                <a:latin typeface="Segoe UI" panose="020B0502040204020203" pitchFamily="34" charset="0"/>
                <a:cs typeface="Segoe UI" panose="020B0502040204020203" pitchFamily="34" charset="0"/>
              </a:rPr>
              <a:t>Single sign-on w/ secure, resilient and highly available Azure hosted identity solution.  The initial investment will allow for a tangible value to your employees and business partners to provide single sign on (SSO) to Office 365.  The investment will also enable federation with many other applications, internal and partner hosted, that accept modern authentication.</a:t>
            </a:r>
          </a:p>
        </p:txBody>
      </p:sp>
      <p:grpSp>
        <p:nvGrpSpPr>
          <p:cNvPr id="4" name="Group 3"/>
          <p:cNvGrpSpPr/>
          <p:nvPr/>
        </p:nvGrpSpPr>
        <p:grpSpPr>
          <a:xfrm>
            <a:off x="8060725" y="0"/>
            <a:ext cx="3738991" cy="10058400"/>
            <a:chOff x="8060725" y="0"/>
            <a:chExt cx="3738991" cy="10058400"/>
          </a:xfrm>
        </p:grpSpPr>
        <p:sp>
          <p:nvSpPr>
            <p:cNvPr id="22" name="Rectangle 36"/>
            <p:cNvSpPr>
              <a:spLocks noChangeArrowheads="1"/>
            </p:cNvSpPr>
            <p:nvPr/>
          </p:nvSpPr>
          <p:spPr bwMode="auto">
            <a:xfrm>
              <a:off x="8060725" y="0"/>
              <a:ext cx="3738991" cy="10058400"/>
            </a:xfrm>
            <a:prstGeom prst="rect">
              <a:avLst/>
            </a:prstGeom>
            <a:solidFill>
              <a:srgbClr val="0072C6"/>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8" name="TextBox 27"/>
            <p:cNvSpPr txBox="1"/>
            <p:nvPr/>
          </p:nvSpPr>
          <p:spPr>
            <a:xfrm>
              <a:off x="8280346" y="179494"/>
              <a:ext cx="3357448" cy="6463308"/>
            </a:xfrm>
            <a:prstGeom prst="rect">
              <a:avLst/>
            </a:prstGeom>
            <a:noFill/>
          </p:spPr>
          <p:txBody>
            <a:bodyPr wrap="square" lIns="0" tIns="0" rIns="0" bIns="0" rtlCol="0">
              <a:spAutoFit/>
            </a:bodyPr>
            <a:lstStyle/>
            <a:p>
              <a:r>
                <a:rPr lang="en-US" sz="2800" b="1" dirty="0">
                  <a:solidFill>
                    <a:schemeClr val="bg1"/>
                  </a:solidFill>
                  <a:latin typeface="Segoe Pro Light" panose="020B0302040504020203" pitchFamily="34" charset="0"/>
                </a:rPr>
                <a:t>TEMPLATE NOTES</a:t>
              </a:r>
            </a:p>
            <a:p>
              <a:r>
                <a:rPr lang="en-US" sz="2800" dirty="0">
                  <a:solidFill>
                    <a:schemeClr val="bg1"/>
                  </a:solidFill>
                  <a:latin typeface="Segoe Pro Light" panose="020B0302040504020203" pitchFamily="34" charset="0"/>
                </a:rPr>
                <a:t>Our datasheet and mini-case study templates are formatted specifically for consistency of branding at Microsoft. Please do not alter font choices, styles, or sizes. Please do not alter colors of text or backgrounds. Thank you for maintaining the integrity of these templates! </a:t>
              </a:r>
            </a:p>
          </p:txBody>
        </p:sp>
      </p:grpSp>
      <p:grpSp>
        <p:nvGrpSpPr>
          <p:cNvPr id="2" name="Group 1"/>
          <p:cNvGrpSpPr/>
          <p:nvPr/>
        </p:nvGrpSpPr>
        <p:grpSpPr>
          <a:xfrm>
            <a:off x="5174647" y="9471747"/>
            <a:ext cx="2591591" cy="377851"/>
            <a:chOff x="5180810" y="9603351"/>
            <a:chExt cx="2591591" cy="377851"/>
          </a:xfrm>
        </p:grpSpPr>
        <p:pic>
          <p:nvPicPr>
            <p:cNvPr id="31" name="Picture 30" descr="MSFT_logo_rgb_W-Wht_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80810" y="9603351"/>
              <a:ext cx="1027206" cy="377851"/>
            </a:xfrm>
            <a:prstGeom prst="rect">
              <a:avLst/>
            </a:prstGeom>
          </p:spPr>
        </p:pic>
        <p:sp>
          <p:nvSpPr>
            <p:cNvPr id="32" name="Rectangle 31"/>
            <p:cNvSpPr/>
            <p:nvPr/>
          </p:nvSpPr>
          <p:spPr>
            <a:xfrm>
              <a:off x="6194359" y="9670997"/>
              <a:ext cx="1578042" cy="248437"/>
            </a:xfrm>
            <a:prstGeom prst="rect">
              <a:avLst/>
            </a:prstGeom>
          </p:spPr>
          <p:txBody>
            <a:bodyPr wrap="square">
              <a:spAutoFit/>
            </a:bodyPr>
            <a:lstStyle/>
            <a:p>
              <a:r>
                <a:rPr lang="en-US" sz="1000" dirty="0">
                  <a:solidFill>
                    <a:schemeClr val="bg1"/>
                  </a:solidFill>
                  <a:latin typeface="Segoe UI" panose="020B0502040204020203" pitchFamily="34" charset="0"/>
                  <a:cs typeface="Segoe UI" panose="020B0502040204020203" pitchFamily="34" charset="0"/>
                </a:rPr>
                <a:t>Go-To-Market Services</a:t>
              </a:r>
            </a:p>
          </p:txBody>
        </p:sp>
        <p:cxnSp>
          <p:nvCxnSpPr>
            <p:cNvPr id="41" name="Straight Connector 40"/>
            <p:cNvCxnSpPr/>
            <p:nvPr/>
          </p:nvCxnSpPr>
          <p:spPr>
            <a:xfrm flipV="1">
              <a:off x="6194358" y="9684170"/>
              <a:ext cx="0" cy="2352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 name="Rectangle 4"/>
          <p:cNvSpPr/>
          <p:nvPr/>
        </p:nvSpPr>
        <p:spPr>
          <a:xfrm>
            <a:off x="256245" y="234357"/>
            <a:ext cx="1505737" cy="8698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Partner LOGO</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776" y="3133427"/>
            <a:ext cx="1480598" cy="182880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4822" y="3133427"/>
            <a:ext cx="1480597" cy="182880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18152" y="3133427"/>
            <a:ext cx="1480597" cy="1828800"/>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19947" y="3142231"/>
            <a:ext cx="1480597" cy="1828800"/>
          </a:xfrm>
          <a:prstGeom prst="rect">
            <a:avLst/>
          </a:prstGeom>
        </p:spPr>
      </p:pic>
      <p:sp>
        <p:nvSpPr>
          <p:cNvPr id="3" name="TextBox 2"/>
          <p:cNvSpPr txBox="1"/>
          <p:nvPr/>
        </p:nvSpPr>
        <p:spPr>
          <a:xfrm>
            <a:off x="288883" y="5228170"/>
            <a:ext cx="1490206" cy="401007"/>
          </a:xfrm>
          <a:prstGeom prst="rect">
            <a:avLst/>
          </a:prstGeom>
          <a:noFill/>
        </p:spPr>
        <p:txBody>
          <a:bodyPr wrap="square" rtlCol="0">
            <a:spAutoFit/>
          </a:bodyPr>
          <a:lstStyle/>
          <a:p>
            <a:pPr algn="ctr"/>
            <a:r>
              <a:rPr lang="en-US" dirty="0"/>
              <a:t>Financial</a:t>
            </a:r>
          </a:p>
        </p:txBody>
      </p:sp>
      <p:sp>
        <p:nvSpPr>
          <p:cNvPr id="27" name="TextBox 26"/>
          <p:cNvSpPr txBox="1"/>
          <p:nvPr/>
        </p:nvSpPr>
        <p:spPr>
          <a:xfrm>
            <a:off x="2135213" y="5228689"/>
            <a:ext cx="1490206" cy="401007"/>
          </a:xfrm>
          <a:prstGeom prst="rect">
            <a:avLst/>
          </a:prstGeom>
          <a:noFill/>
        </p:spPr>
        <p:txBody>
          <a:bodyPr wrap="square" rtlCol="0">
            <a:spAutoFit/>
          </a:bodyPr>
          <a:lstStyle/>
          <a:p>
            <a:pPr algn="ctr"/>
            <a:r>
              <a:rPr lang="en-US" dirty="0"/>
              <a:t>Hybrid</a:t>
            </a:r>
          </a:p>
        </p:txBody>
      </p:sp>
      <p:sp>
        <p:nvSpPr>
          <p:cNvPr id="29" name="TextBox 28"/>
          <p:cNvSpPr txBox="1"/>
          <p:nvPr/>
        </p:nvSpPr>
        <p:spPr>
          <a:xfrm>
            <a:off x="4141219" y="5228170"/>
            <a:ext cx="1490206" cy="401007"/>
          </a:xfrm>
          <a:prstGeom prst="rect">
            <a:avLst/>
          </a:prstGeom>
          <a:noFill/>
        </p:spPr>
        <p:txBody>
          <a:bodyPr wrap="square" rtlCol="0">
            <a:spAutoFit/>
          </a:bodyPr>
          <a:lstStyle/>
          <a:p>
            <a:pPr algn="ctr"/>
            <a:r>
              <a:rPr lang="en-US" dirty="0"/>
              <a:t>Trust</a:t>
            </a:r>
          </a:p>
        </p:txBody>
      </p:sp>
      <p:sp>
        <p:nvSpPr>
          <p:cNvPr id="30" name="TextBox 29"/>
          <p:cNvSpPr txBox="1"/>
          <p:nvPr/>
        </p:nvSpPr>
        <p:spPr>
          <a:xfrm>
            <a:off x="6036748" y="5228170"/>
            <a:ext cx="1490206" cy="401007"/>
          </a:xfrm>
          <a:prstGeom prst="rect">
            <a:avLst/>
          </a:prstGeom>
          <a:noFill/>
        </p:spPr>
        <p:txBody>
          <a:bodyPr wrap="square" rtlCol="0">
            <a:spAutoFit/>
          </a:bodyPr>
          <a:lstStyle/>
          <a:p>
            <a:pPr algn="ctr"/>
            <a:r>
              <a:rPr lang="en-US" dirty="0"/>
              <a:t>SSO</a:t>
            </a:r>
          </a:p>
        </p:txBody>
      </p:sp>
    </p:spTree>
    <p:extLst>
      <p:ext uri="{BB962C8B-B14F-4D97-AF65-F5344CB8AC3E}">
        <p14:creationId xmlns:p14="http://schemas.microsoft.com/office/powerpoint/2010/main" val="2212190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6"/>
          <p:cNvSpPr>
            <a:spLocks noChangeArrowheads="1"/>
          </p:cNvSpPr>
          <p:nvPr/>
        </p:nvSpPr>
        <p:spPr bwMode="auto">
          <a:xfrm>
            <a:off x="2754352" y="4635500"/>
            <a:ext cx="5018048" cy="5422900"/>
          </a:xfrm>
          <a:prstGeom prst="rect">
            <a:avLst/>
          </a:pr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9" name="Rectangle 36"/>
          <p:cNvSpPr>
            <a:spLocks noChangeArrowheads="1"/>
          </p:cNvSpPr>
          <p:nvPr/>
        </p:nvSpPr>
        <p:spPr bwMode="auto">
          <a:xfrm>
            <a:off x="1" y="4337824"/>
            <a:ext cx="2754351" cy="5720575"/>
          </a:xfrm>
          <a:prstGeom prst="rect">
            <a:avLst/>
          </a:prstGeom>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dirty="0"/>
          </a:p>
        </p:txBody>
      </p:sp>
      <p:sp>
        <p:nvSpPr>
          <p:cNvPr id="28" name="TextBox 27"/>
          <p:cNvSpPr txBox="1"/>
          <p:nvPr/>
        </p:nvSpPr>
        <p:spPr>
          <a:xfrm>
            <a:off x="137160" y="4485084"/>
            <a:ext cx="2386584" cy="5047536"/>
          </a:xfrm>
          <a:prstGeom prst="rect">
            <a:avLst/>
          </a:prstGeom>
          <a:noFill/>
        </p:spPr>
        <p:txBody>
          <a:bodyPr wrap="square" rtlCol="0">
            <a:spAutoFit/>
          </a:bodyPr>
          <a:lstStyle/>
          <a:p>
            <a:r>
              <a:rPr lang="en-US" sz="1400" b="1" dirty="0">
                <a:solidFill>
                  <a:schemeClr val="bg1"/>
                </a:solidFill>
                <a:latin typeface="Segoe UI" panose="020B0502040204020203" pitchFamily="34" charset="0"/>
                <a:cs typeface="Segoe UI" panose="020B0502040204020203" pitchFamily="34" charset="0"/>
              </a:rPr>
              <a:t>KEY USE CASES</a:t>
            </a:r>
          </a:p>
          <a:p>
            <a:pPr>
              <a:lnSpc>
                <a:spcPct val="110000"/>
              </a:lnSpc>
            </a:pPr>
            <a:endParaRPr lang="en-US" sz="1000" b="1" dirty="0">
              <a:solidFill>
                <a:schemeClr val="bg1"/>
              </a:solidFill>
              <a:latin typeface="Segoe UI" panose="020B0502040204020203" pitchFamily="34" charset="0"/>
              <a:cs typeface="Segoe UI" panose="020B0502040204020203" pitchFamily="34" charset="0"/>
            </a:endParaRPr>
          </a:p>
          <a:p>
            <a:pPr>
              <a:lnSpc>
                <a:spcPct val="110000"/>
              </a:lnSpc>
            </a:pPr>
            <a:r>
              <a:rPr lang="en-US" sz="1000" b="1" dirty="0">
                <a:solidFill>
                  <a:schemeClr val="bg1"/>
                </a:solidFill>
                <a:latin typeface="Segoe UI" panose="020B0502040204020203" pitchFamily="34" charset="0"/>
                <a:cs typeface="Segoe UI" panose="020B0502040204020203" pitchFamily="34" charset="0"/>
              </a:rPr>
              <a:t>WEB APPLICATIONS</a:t>
            </a:r>
          </a:p>
          <a:p>
            <a:pPr>
              <a:lnSpc>
                <a:spcPct val="110000"/>
              </a:lnSpc>
            </a:pPr>
            <a:r>
              <a:rPr lang="en-US" sz="1000" dirty="0">
                <a:solidFill>
                  <a:schemeClr val="bg1"/>
                </a:solidFill>
                <a:latin typeface="Segoe UI" panose="020B0502040204020203" pitchFamily="34" charset="0"/>
                <a:cs typeface="Segoe UI" panose="020B0502040204020203" pitchFamily="34" charset="0"/>
              </a:rPr>
              <a:t>Build anything from lightweight websites to multi-tier cloud services that scale up as your traffic grows.</a:t>
            </a:r>
          </a:p>
          <a:p>
            <a:pPr>
              <a:lnSpc>
                <a:spcPct val="110000"/>
              </a:lnSpc>
            </a:pPr>
            <a:endParaRPr lang="en-US" sz="1000" dirty="0">
              <a:solidFill>
                <a:schemeClr val="bg1"/>
              </a:solidFill>
              <a:latin typeface="Segoe UI" panose="020B0502040204020203" pitchFamily="34" charset="0"/>
              <a:cs typeface="Segoe UI" panose="020B0502040204020203" pitchFamily="34" charset="0"/>
            </a:endParaRPr>
          </a:p>
          <a:p>
            <a:pPr>
              <a:lnSpc>
                <a:spcPct val="110000"/>
              </a:lnSpc>
            </a:pPr>
            <a:r>
              <a:rPr lang="en-US" sz="1000" b="1" dirty="0">
                <a:solidFill>
                  <a:schemeClr val="bg1"/>
                </a:solidFill>
                <a:latin typeface="Segoe UI" panose="020B0502040204020203" pitchFamily="34" charset="0"/>
                <a:cs typeface="Segoe UI" panose="020B0502040204020203" pitchFamily="34" charset="0"/>
              </a:rPr>
              <a:t>CLOUD STORAGE</a:t>
            </a:r>
          </a:p>
          <a:p>
            <a:pPr>
              <a:lnSpc>
                <a:spcPct val="110000"/>
              </a:lnSpc>
            </a:pPr>
            <a:r>
              <a:rPr lang="en-US" sz="1000" dirty="0">
                <a:solidFill>
                  <a:schemeClr val="bg1"/>
                </a:solidFill>
                <a:latin typeface="Segoe UI" panose="020B0502040204020203" pitchFamily="34" charset="0"/>
                <a:cs typeface="Segoe UI" panose="020B0502040204020203" pitchFamily="34" charset="0"/>
              </a:rPr>
              <a:t>Rely on geo-redundant cloud storage for backup, archiving, and disaster recovery.</a:t>
            </a:r>
          </a:p>
          <a:p>
            <a:pPr>
              <a:lnSpc>
                <a:spcPct val="110000"/>
              </a:lnSpc>
            </a:pPr>
            <a:endParaRPr lang="en-US" sz="1000" dirty="0">
              <a:solidFill>
                <a:schemeClr val="bg1"/>
              </a:solidFill>
              <a:latin typeface="Segoe UI" panose="020B0502040204020203" pitchFamily="34" charset="0"/>
              <a:cs typeface="Segoe UI" panose="020B0502040204020203" pitchFamily="34" charset="0"/>
            </a:endParaRPr>
          </a:p>
          <a:p>
            <a:pPr>
              <a:lnSpc>
                <a:spcPct val="110000"/>
              </a:lnSpc>
            </a:pPr>
            <a:r>
              <a:rPr lang="en-US" sz="1000" b="1" dirty="0">
                <a:solidFill>
                  <a:schemeClr val="bg1"/>
                </a:solidFill>
                <a:latin typeface="Segoe UI" panose="020B0502040204020203" pitchFamily="34" charset="0"/>
                <a:cs typeface="Segoe UI" panose="020B0502040204020203" pitchFamily="34" charset="0"/>
              </a:rPr>
              <a:t>BIG DATA &amp; HPC</a:t>
            </a:r>
          </a:p>
          <a:p>
            <a:pPr>
              <a:lnSpc>
                <a:spcPct val="110000"/>
              </a:lnSpc>
            </a:pPr>
            <a:r>
              <a:rPr lang="en-US" sz="1000" dirty="0">
                <a:solidFill>
                  <a:schemeClr val="bg1"/>
                </a:solidFill>
                <a:latin typeface="Segoe UI" panose="020B0502040204020203" pitchFamily="34" charset="0"/>
                <a:cs typeface="Segoe UI" panose="020B0502040204020203" pitchFamily="34" charset="0"/>
              </a:rPr>
              <a:t>Get actionable insights from your data by taking advantage of a fully compatible enterprise-ready Hadoop service.</a:t>
            </a:r>
          </a:p>
          <a:p>
            <a:pPr>
              <a:lnSpc>
                <a:spcPct val="110000"/>
              </a:lnSpc>
            </a:pPr>
            <a:endParaRPr lang="en-US" sz="1000" dirty="0">
              <a:solidFill>
                <a:schemeClr val="bg1"/>
              </a:solidFill>
              <a:latin typeface="Segoe UI" panose="020B0502040204020203" pitchFamily="34" charset="0"/>
              <a:cs typeface="Segoe UI" panose="020B0502040204020203" pitchFamily="34" charset="0"/>
            </a:endParaRPr>
          </a:p>
          <a:p>
            <a:pPr>
              <a:lnSpc>
                <a:spcPct val="110000"/>
              </a:lnSpc>
            </a:pPr>
            <a:r>
              <a:rPr lang="en-US" sz="1000" b="1" dirty="0">
                <a:solidFill>
                  <a:schemeClr val="bg1"/>
                </a:solidFill>
                <a:latin typeface="Segoe UI" panose="020B0502040204020203" pitchFamily="34" charset="0"/>
                <a:cs typeface="Segoe UI" panose="020B0502040204020203" pitchFamily="34" charset="0"/>
              </a:rPr>
              <a:t>MOBILE</a:t>
            </a:r>
          </a:p>
          <a:p>
            <a:pPr>
              <a:lnSpc>
                <a:spcPct val="110000"/>
              </a:lnSpc>
            </a:pPr>
            <a:r>
              <a:rPr lang="en-US" sz="1000" dirty="0">
                <a:solidFill>
                  <a:schemeClr val="bg1"/>
                </a:solidFill>
                <a:latin typeface="Segoe UI" panose="020B0502040204020203" pitchFamily="34" charset="0"/>
                <a:cs typeface="Segoe UI" panose="020B0502040204020203" pitchFamily="34" charset="0"/>
              </a:rPr>
              <a:t>Accelerate your mobile app development by using a backend hosted on Microsoft Azure. Scale instantly as your install base grows.</a:t>
            </a:r>
          </a:p>
          <a:p>
            <a:pPr>
              <a:lnSpc>
                <a:spcPct val="110000"/>
              </a:lnSpc>
            </a:pPr>
            <a:endParaRPr lang="en-US" sz="1000" dirty="0">
              <a:solidFill>
                <a:schemeClr val="bg1"/>
              </a:solidFill>
              <a:latin typeface="Segoe UI" panose="020B0502040204020203" pitchFamily="34" charset="0"/>
              <a:cs typeface="Segoe UI" panose="020B0502040204020203" pitchFamily="34" charset="0"/>
            </a:endParaRPr>
          </a:p>
          <a:p>
            <a:pPr>
              <a:lnSpc>
                <a:spcPct val="110000"/>
              </a:lnSpc>
            </a:pPr>
            <a:r>
              <a:rPr lang="en-US" sz="1000" b="1" dirty="0">
                <a:solidFill>
                  <a:schemeClr val="bg1"/>
                </a:solidFill>
                <a:latin typeface="Segoe UI" panose="020B0502040204020203" pitchFamily="34" charset="0"/>
                <a:cs typeface="Segoe UI" panose="020B0502040204020203" pitchFamily="34" charset="0"/>
              </a:rPr>
              <a:t>MEDIA</a:t>
            </a:r>
          </a:p>
          <a:p>
            <a:pPr>
              <a:lnSpc>
                <a:spcPct val="110000"/>
              </a:lnSpc>
            </a:pPr>
            <a:r>
              <a:rPr lang="en-US" sz="1000" dirty="0">
                <a:solidFill>
                  <a:schemeClr val="bg1"/>
                </a:solidFill>
                <a:latin typeface="Segoe UI" panose="020B0502040204020203" pitchFamily="34" charset="0"/>
                <a:cs typeface="Segoe UI" panose="020B0502040204020203" pitchFamily="34" charset="0"/>
              </a:rPr>
              <a:t>Create, manage, and distribute media in the cloud – everything from encoding to content protection to streaming and analytics support.</a:t>
            </a:r>
          </a:p>
        </p:txBody>
      </p:sp>
      <p:sp>
        <p:nvSpPr>
          <p:cNvPr id="38" name="TextBox 37"/>
          <p:cNvSpPr txBox="1"/>
          <p:nvPr/>
        </p:nvSpPr>
        <p:spPr>
          <a:xfrm>
            <a:off x="2971800" y="4494883"/>
            <a:ext cx="4667250" cy="5136791"/>
          </a:xfrm>
          <a:prstGeom prst="rect">
            <a:avLst/>
          </a:prstGeom>
          <a:noFill/>
        </p:spPr>
        <p:txBody>
          <a:bodyPr wrap="square" rtlCol="0">
            <a:spAutoFit/>
          </a:bodyPr>
          <a:lstStyle/>
          <a:p>
            <a:pPr>
              <a:lnSpc>
                <a:spcPct val="110000"/>
              </a:lnSpc>
            </a:pPr>
            <a:r>
              <a:rPr lang="en-US" sz="1000" b="1" dirty="0">
                <a:solidFill>
                  <a:schemeClr val="tx1">
                    <a:lumMod val="85000"/>
                    <a:lumOff val="15000"/>
                  </a:schemeClr>
                </a:solidFill>
                <a:latin typeface="Segoe UI" panose="020B0502040204020203" pitchFamily="34" charset="0"/>
                <a:cs typeface="Segoe UI" panose="020B0502040204020203" pitchFamily="34" charset="0"/>
              </a:rPr>
              <a:t>FLEXIBLE APPLICATION MODEL</a:t>
            </a:r>
          </a:p>
          <a:p>
            <a:pPr>
              <a:lnSpc>
                <a:spcPct val="110000"/>
              </a:lnSpc>
            </a:pPr>
            <a:r>
              <a:rPr lang="en-US" sz="1000" dirty="0">
                <a:solidFill>
                  <a:schemeClr val="tx1">
                    <a:lumMod val="85000"/>
                    <a:lumOff val="15000"/>
                  </a:schemeClr>
                </a:solidFill>
                <a:latin typeface="Segoe UI" panose="020B0502040204020203" pitchFamily="34" charset="0"/>
                <a:cs typeface="Segoe UI" panose="020B0502040204020203" pitchFamily="34" charset="0"/>
              </a:rPr>
              <a:t>Microsoft Azure provides a rich set of application services, including SDKs, caching, messaging, and identity. You can write applications in .NET, PHP, Java, node.js, Python, Ruby, or using open REST protocols. This is all part of Microsoft’s promise to let you build using any language, tool, or framework.</a:t>
            </a:r>
          </a:p>
          <a:p>
            <a:pPr>
              <a:lnSpc>
                <a:spcPct val="110000"/>
              </a:lnSpc>
            </a:pPr>
            <a:endParaRPr lang="en-US" sz="1000" dirty="0">
              <a:solidFill>
                <a:schemeClr val="tx1">
                  <a:lumMod val="85000"/>
                  <a:lumOff val="15000"/>
                </a:schemeClr>
              </a:solidFill>
              <a:latin typeface="Segoe UI" panose="020B0502040204020203" pitchFamily="34" charset="0"/>
              <a:cs typeface="Segoe UI" panose="020B0502040204020203" pitchFamily="34" charset="0"/>
            </a:endParaRPr>
          </a:p>
          <a:p>
            <a:pPr>
              <a:lnSpc>
                <a:spcPct val="110000"/>
              </a:lnSpc>
            </a:pPr>
            <a:r>
              <a:rPr lang="en-US" sz="1000" b="1" dirty="0">
                <a:solidFill>
                  <a:schemeClr val="tx1">
                    <a:lumMod val="85000"/>
                    <a:lumOff val="15000"/>
                  </a:schemeClr>
                </a:solidFill>
                <a:latin typeface="Segoe UI" panose="020B0502040204020203" pitchFamily="34" charset="0"/>
                <a:cs typeface="Segoe UI" panose="020B0502040204020203" pitchFamily="34" charset="0"/>
              </a:rPr>
              <a:t>ALWAYS ON, ALWAYS HERE</a:t>
            </a:r>
          </a:p>
          <a:p>
            <a:pPr>
              <a:lnSpc>
                <a:spcPct val="110000"/>
              </a:lnSpc>
            </a:pPr>
            <a:r>
              <a:rPr lang="en-US" sz="1000" dirty="0">
                <a:solidFill>
                  <a:schemeClr val="tx1">
                    <a:lumMod val="85000"/>
                    <a:lumOff val="15000"/>
                  </a:schemeClr>
                </a:solidFill>
                <a:latin typeface="Segoe UI" panose="020B0502040204020203" pitchFamily="34" charset="0"/>
                <a:cs typeface="Segoe UI" panose="020B0502040204020203" pitchFamily="34" charset="0"/>
              </a:rPr>
              <a:t>Build resilient applications with automatic operating system and service updating, built-in network load balancing, and geo-redundant storage. Microsoft Azure also proudly delivers a 99.95% monthly SLA. You can rely on decades of experience in data center operations and trust that everything Microsoft Azure offers is backed by industry certifications for security and compliance.</a:t>
            </a:r>
          </a:p>
          <a:p>
            <a:pPr>
              <a:lnSpc>
                <a:spcPct val="110000"/>
              </a:lnSpc>
            </a:pPr>
            <a:endParaRPr lang="en-US" sz="1000" dirty="0">
              <a:solidFill>
                <a:schemeClr val="tx1">
                  <a:lumMod val="85000"/>
                  <a:lumOff val="15000"/>
                </a:schemeClr>
              </a:solidFill>
              <a:latin typeface="Segoe UI" panose="020B0502040204020203" pitchFamily="34" charset="0"/>
              <a:cs typeface="Segoe UI" panose="020B0502040204020203" pitchFamily="34" charset="0"/>
            </a:endParaRPr>
          </a:p>
          <a:p>
            <a:pPr>
              <a:lnSpc>
                <a:spcPct val="110000"/>
              </a:lnSpc>
            </a:pPr>
            <a:r>
              <a:rPr lang="en-US" sz="1000" b="1" dirty="0">
                <a:solidFill>
                  <a:schemeClr val="tx1">
                    <a:lumMod val="85000"/>
                    <a:lumOff val="15000"/>
                  </a:schemeClr>
                </a:solidFill>
                <a:latin typeface="Segoe UI" panose="020B0502040204020203" pitchFamily="34" charset="0"/>
                <a:cs typeface="Segoe UI" panose="020B0502040204020203" pitchFamily="34" charset="0"/>
              </a:rPr>
              <a:t>DATA CENTER WITHOUT BOUNDARIES</a:t>
            </a:r>
          </a:p>
          <a:p>
            <a:pPr>
              <a:lnSpc>
                <a:spcPct val="110000"/>
              </a:lnSpc>
            </a:pPr>
            <a:r>
              <a:rPr lang="en-US" sz="1000" dirty="0">
                <a:solidFill>
                  <a:schemeClr val="tx1">
                    <a:lumMod val="85000"/>
                    <a:lumOff val="15000"/>
                  </a:schemeClr>
                </a:solidFill>
                <a:latin typeface="Segoe UI" panose="020B0502040204020203" pitchFamily="34" charset="0"/>
                <a:cs typeface="Segoe UI" panose="020B0502040204020203" pitchFamily="34" charset="0"/>
              </a:rPr>
              <a:t>Microsoft Azure makes it easy for you to integrate your on-premises IT environment with the public cloud. Migrate your virtual machines to Microsoft Azure without the need to convert them to a different format. Use the robust messaging and networking capabilities in Microsoft Azure to deliver hybrid solutions, and then manage your hybrid applications from a single console with Microsoft System Center.</a:t>
            </a:r>
          </a:p>
          <a:p>
            <a:pPr>
              <a:lnSpc>
                <a:spcPct val="110000"/>
              </a:lnSpc>
            </a:pPr>
            <a:endParaRPr lang="en-US" sz="1000" dirty="0">
              <a:solidFill>
                <a:schemeClr val="tx1">
                  <a:lumMod val="85000"/>
                  <a:lumOff val="15000"/>
                </a:schemeClr>
              </a:solidFill>
              <a:latin typeface="Segoe UI" panose="020B0502040204020203" pitchFamily="34" charset="0"/>
              <a:cs typeface="Segoe UI" panose="020B0502040204020203" pitchFamily="34" charset="0"/>
            </a:endParaRPr>
          </a:p>
          <a:p>
            <a:pPr>
              <a:lnSpc>
                <a:spcPct val="110000"/>
              </a:lnSpc>
            </a:pPr>
            <a:r>
              <a:rPr lang="en-US" sz="1000" b="1" dirty="0">
                <a:solidFill>
                  <a:schemeClr val="tx1">
                    <a:lumMod val="85000"/>
                    <a:lumOff val="15000"/>
                  </a:schemeClr>
                </a:solidFill>
                <a:latin typeface="Segoe UI" panose="020B0502040204020203" pitchFamily="34" charset="0"/>
                <a:cs typeface="Segoe UI" panose="020B0502040204020203" pitchFamily="34" charset="0"/>
              </a:rPr>
              <a:t>GOVERNMENT DATA CENTER</a:t>
            </a:r>
          </a:p>
          <a:p>
            <a:pPr>
              <a:lnSpc>
                <a:spcPct val="110000"/>
              </a:lnSpc>
            </a:pPr>
            <a:r>
              <a:rPr lang="en-US" sz="1000" dirty="0">
                <a:solidFill>
                  <a:schemeClr val="tx1">
                    <a:lumMod val="85000"/>
                    <a:lumOff val="15000"/>
                  </a:schemeClr>
                </a:solidFill>
                <a:latin typeface="Segoe UI" panose="020B0502040204020203" pitchFamily="34" charset="0"/>
                <a:cs typeface="Segoe UI" panose="020B0502040204020203" pitchFamily="34" charset="0"/>
              </a:rPr>
              <a:t>Not all clouds are created equal.  Microsoft is enabling digital transformation across government priorities, while helping to ensure that government organizations have the trust, security and compliance they need for sensitive </a:t>
            </a:r>
            <a:r>
              <a:rPr lang="en-US" sz="1000">
                <a:solidFill>
                  <a:schemeClr val="tx1">
                    <a:lumMod val="85000"/>
                    <a:lumOff val="15000"/>
                  </a:schemeClr>
                </a:solidFill>
                <a:latin typeface="Segoe UI" panose="020B0502040204020203" pitchFamily="34" charset="0"/>
                <a:cs typeface="Segoe UI" panose="020B0502040204020203" pitchFamily="34" charset="0"/>
              </a:rPr>
              <a:t>data.</a:t>
            </a:r>
          </a:p>
          <a:p>
            <a:pPr>
              <a:lnSpc>
                <a:spcPct val="110000"/>
              </a:lnSpc>
            </a:pPr>
            <a:endParaRPr lang="en-US" sz="1000" dirty="0">
              <a:solidFill>
                <a:schemeClr val="tx1">
                  <a:lumMod val="85000"/>
                  <a:lumOff val="15000"/>
                </a:schemeClr>
              </a:solidFill>
              <a:latin typeface="Segoe UI" panose="020B0502040204020203" pitchFamily="34" charset="0"/>
              <a:cs typeface="Segoe UI" panose="020B0502040204020203" pitchFamily="34" charset="0"/>
            </a:endParaRPr>
          </a:p>
          <a:p>
            <a:pPr>
              <a:lnSpc>
                <a:spcPct val="110000"/>
              </a:lnSpc>
            </a:pPr>
            <a:r>
              <a:rPr lang="en-US" sz="1000" b="1" dirty="0">
                <a:solidFill>
                  <a:schemeClr val="tx1">
                    <a:lumMod val="85000"/>
                    <a:lumOff val="15000"/>
                  </a:schemeClr>
                </a:solidFill>
                <a:latin typeface="Segoe UI" panose="020B0502040204020203" pitchFamily="34" charset="0"/>
                <a:cs typeface="Segoe UI" panose="020B0502040204020203" pitchFamily="34" charset="0"/>
              </a:rPr>
              <a:t>Learn more: </a:t>
            </a:r>
            <a:r>
              <a:rPr lang="en-US" sz="1000" dirty="0">
                <a:solidFill>
                  <a:schemeClr val="tx1">
                    <a:lumMod val="85000"/>
                    <a:lumOff val="15000"/>
                  </a:schemeClr>
                </a:solidFill>
                <a:latin typeface="Segoe UI" panose="020B0502040204020203" pitchFamily="34" charset="0"/>
                <a:cs typeface="Segoe UI" panose="020B0502040204020203" pitchFamily="34" charset="0"/>
              </a:rPr>
              <a:t>www.microsoftazure.com</a:t>
            </a:r>
          </a:p>
          <a:p>
            <a:pPr>
              <a:lnSpc>
                <a:spcPct val="110000"/>
              </a:lnSpc>
            </a:pPr>
            <a:r>
              <a:rPr lang="en-US" sz="800" dirty="0">
                <a:solidFill>
                  <a:schemeClr val="tx1">
                    <a:lumMod val="85000"/>
                    <a:lumOff val="15000"/>
                  </a:schemeClr>
                </a:solidFill>
                <a:latin typeface="Segoe UI" panose="020B0502040204020203" pitchFamily="34" charset="0"/>
                <a:cs typeface="Segoe UI" panose="020B0502040204020203" pitchFamily="34" charset="0"/>
              </a:rPr>
              <a:t>© 2015 Microsoft Corporation. All rights reserved.</a:t>
            </a:r>
          </a:p>
        </p:txBody>
      </p:sp>
      <p:sp>
        <p:nvSpPr>
          <p:cNvPr id="10" name="Rectangle 36"/>
          <p:cNvSpPr>
            <a:spLocks noChangeArrowheads="1"/>
          </p:cNvSpPr>
          <p:nvPr/>
        </p:nvSpPr>
        <p:spPr bwMode="auto">
          <a:xfrm>
            <a:off x="0" y="0"/>
            <a:ext cx="7772400" cy="1116631"/>
          </a:xfrm>
          <a:prstGeom prst="rect">
            <a:avLst/>
          </a:prstGeom>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dirty="0"/>
          </a:p>
        </p:txBody>
      </p:sp>
      <p:sp>
        <p:nvSpPr>
          <p:cNvPr id="11" name="TextBox 10"/>
          <p:cNvSpPr txBox="1"/>
          <p:nvPr/>
        </p:nvSpPr>
        <p:spPr>
          <a:xfrm>
            <a:off x="147684" y="293197"/>
            <a:ext cx="2368858" cy="492443"/>
          </a:xfrm>
          <a:prstGeom prst="rect">
            <a:avLst/>
          </a:prstGeom>
          <a:noFill/>
        </p:spPr>
        <p:txBody>
          <a:bodyPr wrap="none" rtlCol="0">
            <a:spAutoFit/>
          </a:bodyPr>
          <a:lstStyle/>
          <a:p>
            <a:r>
              <a:rPr lang="en-US" sz="2600" dirty="0">
                <a:solidFill>
                  <a:schemeClr val="bg1"/>
                </a:solidFill>
                <a:latin typeface="Segoe Pro Light"/>
                <a:cs typeface="Segoe Pro Light"/>
              </a:rPr>
              <a:t>Microsoft Azure</a:t>
            </a:r>
          </a:p>
        </p:txBody>
      </p:sp>
      <p:sp>
        <p:nvSpPr>
          <p:cNvPr id="16" name="Rectangle 15"/>
          <p:cNvSpPr/>
          <p:nvPr/>
        </p:nvSpPr>
        <p:spPr>
          <a:xfrm>
            <a:off x="2903220" y="92440"/>
            <a:ext cx="4708920" cy="1618905"/>
          </a:xfrm>
          <a:prstGeom prst="rect">
            <a:avLst/>
          </a:prstGeom>
        </p:spPr>
        <p:txBody>
          <a:bodyPr wrap="square">
            <a:spAutoFit/>
          </a:bodyPr>
          <a:lstStyle/>
          <a:p>
            <a:pPr>
              <a:lnSpc>
                <a:spcPct val="110000"/>
              </a:lnSpc>
              <a:spcBef>
                <a:spcPts val="600"/>
              </a:spcBef>
              <a:spcAft>
                <a:spcPts val="600"/>
              </a:spcAft>
            </a:pPr>
            <a:r>
              <a:rPr lang="en-US" sz="12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Azure is an open and flexible cloud platform that enables you to quickly build, deploy, scale, and manage applications across a global network of Microsoft data centers. You can build applications using multiple languages, tools, and frameworks.</a:t>
            </a:r>
          </a:p>
          <a:p>
            <a:pPr>
              <a:lnSpc>
                <a:spcPct val="110000"/>
              </a:lnSpc>
              <a:spcBef>
                <a:spcPts val="600"/>
              </a:spcBef>
              <a:spcAft>
                <a:spcPts val="600"/>
              </a:spcAft>
            </a:pPr>
            <a:endParaRPr lang="en-US" sz="1200" dirty="0">
              <a:solidFill>
                <a:srgbClr val="FFFFFF"/>
              </a:solidFill>
              <a:latin typeface="Segoe UI" panose="020B0502040204020203" pitchFamily="34" charset="0"/>
              <a:ea typeface="Segoe UI" panose="020B0502040204020203" pitchFamily="34" charset="0"/>
              <a:cs typeface="Segoe UI" panose="020B0502040204020203" pitchFamily="34" charset="0"/>
            </a:endParaRPr>
          </a:p>
          <a:p>
            <a:pPr>
              <a:lnSpc>
                <a:spcPct val="110000"/>
              </a:lnSpc>
              <a:spcBef>
                <a:spcPts val="600"/>
              </a:spcBef>
              <a:spcAft>
                <a:spcPts val="600"/>
              </a:spcAft>
            </a:pPr>
            <a:endParaRPr lang="en-US" sz="1200" dirty="0">
              <a:solidFill>
                <a:srgbClr val="FFFFFF"/>
              </a:solidFill>
              <a:latin typeface="Segoe UI" panose="020B0502040204020203" pitchFamily="34" charset="0"/>
              <a:ea typeface="Segoe UI" panose="020B0502040204020203" pitchFamily="34" charset="0"/>
              <a:cs typeface="Segoe UI" panose="020B0502040204020203" pitchFamily="34"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796" t="19345" r="810" b="19606"/>
          <a:stretch/>
        </p:blipFill>
        <p:spPr>
          <a:xfrm>
            <a:off x="-9144" y="1115568"/>
            <a:ext cx="7781544" cy="3218688"/>
          </a:xfrm>
          <a:prstGeom prst="rect">
            <a:avLst/>
          </a:prstGeom>
        </p:spPr>
      </p:pic>
      <p:pic>
        <p:nvPicPr>
          <p:cNvPr id="12" name="Picture 11" descr="MSFT_logo_rgb_W-Wht_D.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452" y="9603351"/>
            <a:ext cx="1027206" cy="377851"/>
          </a:xfrm>
          <a:prstGeom prst="rect">
            <a:avLst/>
          </a:prstGeom>
        </p:spPr>
      </p:pic>
    </p:spTree>
    <p:extLst>
      <p:ext uri="{BB962C8B-B14F-4D97-AF65-F5344CB8AC3E}">
        <p14:creationId xmlns:p14="http://schemas.microsoft.com/office/powerpoint/2010/main" val="283022264"/>
      </p:ext>
    </p:extLst>
  </p:cSld>
  <p:clrMapOvr>
    <a:masterClrMapping/>
  </p:clrMapOvr>
</p:sld>
</file>

<file path=ppt/theme/theme1.xml><?xml version="1.0" encoding="utf-8"?>
<a:theme xmlns:a="http://schemas.openxmlformats.org/drawingml/2006/main" name="Office Theme">
  <a:themeElements>
    <a:clrScheme name="Custom 6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FFFF"/>
      </a:hlink>
      <a:folHlink>
        <a:srgbClr val="FFFFFF"/>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p:Policy xmlns:p="office.server.policy" id="" local="true">
  <p:Name>Document</p:Name>
  <p:Description/>
  <p:Statement/>
  <p:PolicyItems>
    <p:PolicyItem featureId="Microsoft.Office.RecordsManagement.PolicyFeatures.PolicyAudit" staticId="0x0101000D2BAD2563FE2143841BCE7C674FABCC|-421390505" UniqueId="54686bcb-c9ee-4bc5-aaf3-2fd9e99d5a0e">
      <p:Name>Auditing</p:Name>
      <p:Description>Audits user actions on documents and list items to the Audit Log.</p:Description>
      <p:CustomData>
        <Audit>
          <Update/>
          <DeleteRestore/>
        </Audit>
      </p:CustomData>
    </p:PolicyItem>
  </p:PolicyItems>
</p:Policy>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c0a86418-2b64-471f-9481-49bf08eb0dd7">
      <UserInfo>
        <DisplayName>Steve Read</DisplayName>
        <AccountId>28</AccountId>
        <AccountType/>
      </UserInfo>
    </SharedWithUsers>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D2BAD2563FE2143841BCE7C674FABCC" ma:contentTypeVersion="10" ma:contentTypeDescription="Create a new document." ma:contentTypeScope="" ma:versionID="7b66a0ad2cf7776267e5a2e724f49d5f">
  <xsd:schema xmlns:xsd="http://www.w3.org/2001/XMLSchema" xmlns:xs="http://www.w3.org/2001/XMLSchema" xmlns:p="http://schemas.microsoft.com/office/2006/metadata/properties" xmlns:ns1="http://schemas.microsoft.com/sharepoint/v3" xmlns:ns2="c0a86418-2b64-471f-9481-49bf08eb0dd7" xmlns:ns3="1f65bb1f-ea05-496a-8d40-636bcb76c6ea" targetNamespace="http://schemas.microsoft.com/office/2006/metadata/properties" ma:root="true" ma:fieldsID="5beaa827909aa74977efd94d0a488a8a" ns1:_="" ns2:_="" ns3:_="">
    <xsd:import namespace="http://schemas.microsoft.com/sharepoint/v3"/>
    <xsd:import namespace="c0a86418-2b64-471f-9481-49bf08eb0dd7"/>
    <xsd:import namespace="1f65bb1f-ea05-496a-8d40-636bcb76c6ea"/>
    <xsd:element name="properties">
      <xsd:complexType>
        <xsd:sequence>
          <xsd:element name="documentManagement">
            <xsd:complexType>
              <xsd:all>
                <xsd:element ref="ns2:SharedWithUsers" minOccurs="0"/>
                <xsd:element ref="ns3:SharingHintHash" minOccurs="0"/>
                <xsd:element ref="ns2:SharedWithDetails" minOccurs="0"/>
                <xsd:element ref="ns1:_dlc_Exempt"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11" nillable="true" ma:displayName="Exempt from Policy" ma:description=""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0a86418-2b64-471f-9481-49bf08eb0dd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f65bb1f-ea05-496a-8d40-636bcb76c6ea" elementFormDefault="qualified">
    <xsd:import namespace="http://schemas.microsoft.com/office/2006/documentManagement/types"/>
    <xsd:import namespace="http://schemas.microsoft.com/office/infopath/2007/PartnerControls"/>
    <xsd:element name="SharingHintHash" ma:index="9" nillable="true" ma:displayName="Sharing Hint Hash" ma:internalName="SharingHintHash" ma:readOnly="true">
      <xsd:simpleType>
        <xsd:restriction base="dms:Text"/>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4DC869-9C65-4D86-ADB2-80FCA6D73EAF}">
  <ds:schemaRefs>
    <ds:schemaRef ds:uri="office.server.policy"/>
  </ds:schemaRefs>
</ds:datastoreItem>
</file>

<file path=customXml/itemProps2.xml><?xml version="1.0" encoding="utf-8"?>
<ds:datastoreItem xmlns:ds="http://schemas.openxmlformats.org/officeDocument/2006/customXml" ds:itemID="{75FDC5F5-3665-49CA-850E-D0A094065CF0}">
  <ds:schemaRefs>
    <ds:schemaRef ds:uri="http://schemas.microsoft.com/sharepoint/v3/contenttype/forms"/>
  </ds:schemaRefs>
</ds:datastoreItem>
</file>

<file path=customXml/itemProps3.xml><?xml version="1.0" encoding="utf-8"?>
<ds:datastoreItem xmlns:ds="http://schemas.openxmlformats.org/officeDocument/2006/customXml" ds:itemID="{7F5CACE8-5385-4A90-99A4-35D6F3FE5761}">
  <ds:schemaRefs>
    <ds:schemaRef ds:uri="c0a86418-2b64-471f-9481-49bf08eb0dd7"/>
    <ds:schemaRef ds:uri="http://schemas.microsoft.com/office/2006/metadata/properties"/>
    <ds:schemaRef ds:uri="1f65bb1f-ea05-496a-8d40-636bcb76c6ea"/>
    <ds:schemaRef ds:uri="http://purl.org/dc/dcmitype/"/>
    <ds:schemaRef ds:uri="http://schemas.microsoft.com/office/2006/documentManagement/types"/>
    <ds:schemaRef ds:uri="http://purl.org/dc/terms/"/>
    <ds:schemaRef ds:uri="http://schemas.microsoft.com/office/infopath/2007/PartnerControls"/>
    <ds:schemaRef ds:uri="http://schemas.microsoft.com/sharepoint/v3"/>
    <ds:schemaRef ds:uri="http://www.w3.org/XML/1998/namespace"/>
    <ds:schemaRef ds:uri="http://schemas.openxmlformats.org/package/2006/metadata/core-properties"/>
    <ds:schemaRef ds:uri="http://purl.org/dc/elements/1.1/"/>
  </ds:schemaRefs>
</ds:datastoreItem>
</file>

<file path=customXml/itemProps4.xml><?xml version="1.0" encoding="utf-8"?>
<ds:datastoreItem xmlns:ds="http://schemas.openxmlformats.org/officeDocument/2006/customXml" ds:itemID="{60473711-4BEC-491D-9101-4D1F5E78A7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0a86418-2b64-471f-9481-49bf08eb0dd7"/>
    <ds:schemaRef ds:uri="1f65bb1f-ea05-496a-8d40-636bcb76c6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2887</TotalTime>
  <Words>787</Words>
  <Application>Microsoft Office PowerPoint</Application>
  <PresentationFormat>Custom</PresentationFormat>
  <Paragraphs>54</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Segoe Pro Light</vt:lpstr>
      <vt:lpstr>Segoe UI</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Jocelyn Ewert (Bookey Consulting)</dc:creator>
  <cp:lastModifiedBy>Will St. Germain</cp:lastModifiedBy>
  <cp:revision>230</cp:revision>
  <dcterms:created xsi:type="dcterms:W3CDTF">2013-03-25T02:44:56Z</dcterms:created>
  <dcterms:modified xsi:type="dcterms:W3CDTF">2016-11-18T17:09:47Z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0x0101000D2BAD2563FE2143841BCE7C674FABCC</vt:lpwstr>
  </property>
</Properties>
</file>