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5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51" autoAdjust="0"/>
    <p:restoredTop sz="98901" autoAdjust="0"/>
  </p:normalViewPr>
  <p:slideViewPr>
    <p:cSldViewPr>
      <p:cViewPr varScale="1">
        <p:scale>
          <a:sx n="80" d="100"/>
          <a:sy n="80" d="100"/>
        </p:scale>
        <p:origin x="171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A0C3-B594-4BB4-A609-550DBD55A6CB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A2F0F-3DED-444B-871D-928BF0D2F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i.rutgers.edu/~cfs/305_html/Gestalt/Illusion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2F0F-3DED-444B-871D-928BF0D2F5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2F0F-3DED-444B-871D-928BF0D2F5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image is an exam­ple of an </a:t>
            </a:r>
            <a:r>
              <a:rPr lang="en-US" dirty="0">
                <a:hlinkClick r:id="rId3"/>
              </a:rPr>
              <a:t>ambigu­ous illu­sion</a:t>
            </a:r>
            <a:r>
              <a:rPr lang="en-US" dirty="0"/>
              <a:t> — a pic­ture or object that requires per­cep­tual switch­ing between the alter­na­tive inter­pre­ta­tions of </a:t>
            </a:r>
            <a:r>
              <a:rPr lang="en-US" b="1" dirty="0"/>
              <a:t>fig­ure</a:t>
            </a:r>
            <a:r>
              <a:rPr lang="en-US" dirty="0"/>
              <a:t> and </a:t>
            </a:r>
            <a:r>
              <a:rPr lang="en-US" b="1" dirty="0"/>
              <a:t>ground</a:t>
            </a:r>
            <a:r>
              <a:rPr lang="en-US" dirty="0"/>
              <a:t>. Our visual sys­tem sim­pli­fies visual scenes into a fore­ground fig­ure that we focus on and a ground which is every­thing else and forms the back­ground. And although you may be able to switch the fig­ure and ground back and forth to see one image or the other, your eyes will not let you see both images at the same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2F0F-3DED-444B-871D-928BF0D2F5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3 SOLUTION: The top number minus the bottom left-hand number is multiplied by the bottom right-hand number to give the number inside the triangle.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2F0F-3DED-444B-871D-928BF0D2F5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2F0F-3DED-444B-871D-928BF0D2F5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3 SOLUTION: The top number minus the bottom left-hand number is multiplied by the bottom right-hand number to give the number inside the triangle.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2F0F-3DED-444B-871D-928BF0D2F5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DB4FA3D-A912-41AB-9B32-E9886A1DB93C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EE7409E-1297-44A0-B810-9974D17E9F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drea\AppData\Local\Microsoft\Windows\Temporary Internet Files\Content.IE5\PB51W2LH\MC900332680[1].wmf"/>
          <p:cNvPicPr>
            <a:picLocks noChangeAspect="1" noChangeArrowheads="1"/>
          </p:cNvPicPr>
          <p:nvPr/>
        </p:nvPicPr>
        <p:blipFill>
          <a:blip r:embed="rId2" cstate="print">
            <a:lum bright="42000" contrast="28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rial Black" pitchFamily="34" charset="0"/>
              </a:rPr>
              <a:t>MEGA Warm-ups 3</a:t>
            </a:r>
            <a:r>
              <a:rPr lang="en-US" sz="6600" baseline="30000" dirty="0">
                <a:latin typeface="Arial Black" pitchFamily="34" charset="0"/>
              </a:rPr>
              <a:t>rd</a:t>
            </a:r>
            <a:r>
              <a:rPr lang="en-US" sz="6600" dirty="0">
                <a:latin typeface="Arial Black" pitchFamily="34" charset="0"/>
              </a:rPr>
              <a:t> Grade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Third Grade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6767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12265" y="2564825"/>
            <a:ext cx="82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3957637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2265" y="5313655"/>
            <a:ext cx="82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5287239"/>
            <a:ext cx="82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516" y="2666712"/>
            <a:ext cx="527742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4114800"/>
            <a:ext cx="606771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5389126"/>
            <a:ext cx="527742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08129" y="5415542"/>
            <a:ext cx="527742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the sentence below: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FINISHED FILES ARE THE RESULT OF YEARS OF SCIENTIFIC STUDY COMBINED WITH THE EXPERIENCE OF YEARS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</a:t>
            </a:r>
            <a:r>
              <a:rPr lang="en-US" dirty="0" err="1"/>
              <a:t>f’s</a:t>
            </a:r>
            <a:r>
              <a:rPr lang="en-US" dirty="0"/>
              <a:t> are there in that sentence?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Perform the calculation below as fast as you can, and using only mental arithmetic (so without pen and paper, or a calculator!). </a:t>
            </a:r>
          </a:p>
          <a:p>
            <a:endParaRPr lang="en-US" sz="2600" dirty="0"/>
          </a:p>
          <a:p>
            <a:pPr>
              <a:buNone/>
            </a:pPr>
            <a:r>
              <a:rPr lang="en-US" dirty="0"/>
              <a:t>		Take 1000 and add 40.</a:t>
            </a:r>
            <a:br>
              <a:rPr lang="en-US" dirty="0"/>
            </a:br>
            <a:r>
              <a:rPr lang="en-US" dirty="0"/>
              <a:t>	Add 1000.</a:t>
            </a:r>
            <a:br>
              <a:rPr lang="en-US" dirty="0"/>
            </a:br>
            <a:r>
              <a:rPr lang="en-US" dirty="0"/>
              <a:t>	Add 30 and then add 1000.</a:t>
            </a:r>
            <a:br>
              <a:rPr lang="en-US" dirty="0"/>
            </a:br>
            <a:r>
              <a:rPr lang="en-US" dirty="0"/>
              <a:t>	Add 20.</a:t>
            </a:r>
            <a:br>
              <a:rPr lang="en-US" dirty="0"/>
            </a:br>
            <a:r>
              <a:rPr lang="en-US" dirty="0"/>
              <a:t>	Add 1000 and then add 10. 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The Question</a:t>
            </a:r>
            <a:r>
              <a:rPr lang="en-US" dirty="0"/>
              <a:t>: What is the result of this calculation</a:t>
            </a:r>
            <a:r>
              <a:rPr lang="en-US" b="1" dirty="0"/>
              <a:t>?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/>
          <a:lstStyle/>
          <a:p>
            <a:pPr algn="ctr"/>
            <a:r>
              <a:rPr lang="en-US" dirty="0"/>
              <a:t>Third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Below you find a number of words written in different colors. Try to </a:t>
            </a:r>
            <a:r>
              <a:rPr lang="en-US" sz="3000" u="sng" dirty="0"/>
              <a:t>name the colors </a:t>
            </a:r>
            <a:r>
              <a:rPr lang="en-US" sz="3000" dirty="0"/>
              <a:t>you see as fast as possible. This means that you should list the names of the colors in which the words are written, and not read the words themselves.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black</a:t>
            </a:r>
            <a:r>
              <a:rPr lang="en-US" b="1" dirty="0"/>
              <a:t>  blue  </a:t>
            </a:r>
            <a:r>
              <a:rPr lang="en-US" b="1" dirty="0">
                <a:solidFill>
                  <a:srgbClr val="FF0000"/>
                </a:solidFill>
              </a:rPr>
              <a:t>green</a:t>
            </a: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</a:rPr>
              <a:t>orange</a:t>
            </a:r>
            <a:r>
              <a:rPr lang="en-US" b="1" dirty="0"/>
              <a:t>  </a:t>
            </a:r>
            <a:r>
              <a:rPr lang="en-US" b="1" dirty="0">
                <a:solidFill>
                  <a:srgbClr val="FF9900"/>
                </a:solidFill>
              </a:rPr>
              <a:t>pink</a:t>
            </a:r>
            <a:r>
              <a:rPr lang="en-US" b="1" dirty="0"/>
              <a:t>  </a:t>
            </a:r>
            <a:r>
              <a:rPr lang="en-US" b="1" dirty="0">
                <a:solidFill>
                  <a:srgbClr val="7030A0"/>
                </a:solidFill>
              </a:rPr>
              <a:t>yellow</a:t>
            </a:r>
            <a:r>
              <a:rPr lang="en-US" b="1" dirty="0"/>
              <a:t> 	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purple</a:t>
            </a:r>
            <a:r>
              <a:rPr lang="en-US" b="1" dirty="0"/>
              <a:t>	</a:t>
            </a:r>
            <a:r>
              <a:rPr lang="en-US" b="1" dirty="0">
                <a:solidFill>
                  <a:srgbClr val="FF99CC"/>
                </a:solidFill>
              </a:rPr>
              <a:t>red   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black     </a:t>
            </a:r>
            <a:r>
              <a:rPr lang="en-US" b="1" dirty="0">
                <a:solidFill>
                  <a:srgbClr val="FFFF00"/>
                </a:solidFill>
              </a:rPr>
              <a:t>white</a:t>
            </a:r>
            <a:r>
              <a:rPr lang="en-US" dirty="0"/>
              <a:t> </a:t>
            </a:r>
          </a:p>
          <a:p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7498" cy="473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Third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8458" y="2667000"/>
            <a:ext cx="82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1682" y="3912146"/>
            <a:ext cx="82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1682" y="5257800"/>
            <a:ext cx="82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9933" y="2768887"/>
            <a:ext cx="527742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6064" y="4064287"/>
            <a:ext cx="527742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39000" y="5359687"/>
            <a:ext cx="527742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Third Grade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3" y="1828800"/>
            <a:ext cx="7648873" cy="365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Six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 you see a series of black shapes on a white background, or do you see a white word on black background?</a:t>
            </a:r>
            <a:endParaRPr lang="en-US" dirty="0"/>
          </a:p>
        </p:txBody>
      </p:sp>
      <p:pic>
        <p:nvPicPr>
          <p:cNvPr id="4" name="Picture 3" descr="lif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581400"/>
            <a:ext cx="6102682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Third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Question:</a:t>
            </a:r>
            <a:br>
              <a:rPr lang="en-US" dirty="0"/>
            </a:br>
            <a:r>
              <a:rPr lang="en-US" dirty="0"/>
              <a:t>Which figure should be placed in the empty triangle?</a:t>
            </a:r>
          </a:p>
        </p:txBody>
      </p:sp>
      <p:pic>
        <p:nvPicPr>
          <p:cNvPr id="4" name="Picture 3" descr="emptytriang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027" y="3505200"/>
            <a:ext cx="82042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Third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Question:</a:t>
            </a:r>
            <a:br>
              <a:rPr lang="en-US" dirty="0"/>
            </a:br>
            <a:r>
              <a:rPr lang="en-US" dirty="0"/>
              <a:t>How many triangles are there?</a:t>
            </a:r>
          </a:p>
        </p:txBody>
      </p:sp>
      <p:pic>
        <p:nvPicPr>
          <p:cNvPr id="1026" name="Picture 2" descr="https://3.bp.blogspot.com/-rNfrfA_8ko8/UToZIMs865I/AAAAAAAAF8M/h8E2KpDRBuU/s1600/Count-The-Triangles-Rid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66045"/>
            <a:ext cx="4133850" cy="355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757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327</Words>
  <Application>Microsoft Office PowerPoint</Application>
  <PresentationFormat>On-screen Show (4:3)</PresentationFormat>
  <Paragraphs>47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Rockwell</vt:lpstr>
      <vt:lpstr>Wingdings 2</vt:lpstr>
      <vt:lpstr>Office Theme</vt:lpstr>
      <vt:lpstr>Foundry</vt:lpstr>
      <vt:lpstr>MEGA Warm-ups 3rd Grade</vt:lpstr>
      <vt:lpstr>Question of the Day</vt:lpstr>
      <vt:lpstr>Question of the Day</vt:lpstr>
      <vt:lpstr>Third Grade</vt:lpstr>
      <vt:lpstr>Third Grade</vt:lpstr>
      <vt:lpstr>Third Grade</vt:lpstr>
      <vt:lpstr>Week Six</vt:lpstr>
      <vt:lpstr>Third Grade</vt:lpstr>
      <vt:lpstr>Third Grade</vt:lpstr>
      <vt:lpstr>Third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Warm-ups 3rd Grade</dc:title>
  <dc:creator>Andrea Wolfe</dc:creator>
  <cp:lastModifiedBy>William Homan</cp:lastModifiedBy>
  <cp:revision>38</cp:revision>
  <dcterms:created xsi:type="dcterms:W3CDTF">2011-10-26T03:15:30Z</dcterms:created>
  <dcterms:modified xsi:type="dcterms:W3CDTF">2016-10-25T01:13:14Z</dcterms:modified>
</cp:coreProperties>
</file>