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90" r:id="rId3"/>
    <p:sldId id="293" r:id="rId4"/>
    <p:sldId id="296" r:id="rId5"/>
    <p:sldId id="292" r:id="rId6"/>
    <p:sldId id="302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5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D3888-7785-4D03-BF3A-4AE87479CBCB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ACF17-903F-4D77-9F0E-A5D92DB649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63961-3CD4-4603-AC9A-8649F0C37A5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37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2294-9D0C-49A6-A87A-5FC7007BA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FD8F2-FE96-41A2-A417-17A030C42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47BB-7C59-45C1-BA6B-F6E71F4E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5F27-5029-4EB6-AD6E-42DB71C7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6DE9-BCE0-4E6E-9745-1F172AB7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03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D2FD-1DBF-41AA-9E94-2A12E0FF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5B5D2-187B-438B-B9CF-45213096A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1634-C961-4DBB-BC12-D0281065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413D-60C0-499F-B1E2-08FD449C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1464-95C5-496A-AA14-5278000F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71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05A1F-4D24-4804-B54A-7D8FF6741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D0B9D-F8F4-402F-8441-91E88566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B614-7295-46C3-9808-70AC91B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6C83-C9C9-45D3-8CB9-A565095B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BEAC-78AB-454A-8A9A-349D46E9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4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998-72FB-4FFB-808C-82223EF4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EE8F-EF8E-488D-9554-B478C5EA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2549-B2D5-482D-89A9-DC951AE2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9E70-5AC0-4BF0-B7FA-0939C65F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27EC-8F41-4E82-AFCB-130F5A2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29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93DA-6093-4262-9CC9-3A631D5A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28FDE-E4E7-44B8-B6E0-6250EE35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2108F-DB5F-4826-9C0B-A7F134E9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82F1-43EC-47B7-B939-A3AD88D5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0E8AF-091A-4FC7-9A47-7EBF7837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69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2C2E-D964-4667-89AE-7A973161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418D-61BF-4FF8-9AD6-5852F3AD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3D64-75C6-4964-95DB-3474D12C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192C-9C59-4FD1-95CF-D66F5093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24FB-ECFF-453D-9ECB-9059AE9E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33D41-E2FA-4EDB-8215-45962617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4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6C29-BB85-41EB-A7BC-C2BE3508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FE338-A4B7-47CC-A90C-CAF5BB18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A5DF0-DB79-4924-BF38-DAF32CCB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0D938-08A4-49A8-A999-9ADDC7113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134B5-E392-4272-85BB-9843AD2F3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09C1A-E634-4567-A8B4-5BDCB238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ED490-D548-4FD6-85FF-7885CE9C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29304-B70C-41EC-A6DA-0DB44901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1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0DB0-4838-4629-AFFF-1F95BEC3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4DFD0-4721-47E4-814E-B1269786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F4D40-74B0-4208-B0DA-2A0BE91A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0FE27-EEB5-4D06-835E-7FEA6D49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0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35608-5AB9-4DDC-BC1E-0D3EA4FE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2D46A-7BE0-41BA-BA94-8D05770A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B1C74-6F4C-4C08-B5E1-E395F1E5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4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D7F8-791B-4836-8656-3AD9E277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C04D-D98D-4307-8588-165D5EFD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28B2-8C4F-499D-9DF0-E96494485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0434-8015-4B8E-9241-BC45BE9E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E4431-195D-43E0-B560-3D553E2C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FF72-1EEB-46A6-84E3-1C0C0D6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8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BE61-07A6-43D6-9875-9E1EDEF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6CA93-7B4D-4E3B-A5DB-19BEA08B1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390C-1836-4264-835B-9D75101C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4DE74-2023-4C25-B0C7-DDEB20F1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735B6-CA9B-45A7-810C-C1571D8B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8C616-BA52-4959-B805-25926789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87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3B517-8C5D-45C6-87A4-8F956EF7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CE5BB-82D7-4B94-9713-51ECF6B1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0804-5F26-43BB-B103-427838A06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385E-EFA3-47F7-9625-9DACF7331B8D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9DE5-95D7-4A0A-84C3-422A559A9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709A-DA7E-45F2-8F12-385C156C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461C-688B-4722-80FC-9CAA48B54B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56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902-DABC-4CC6-BF1F-EC1DB5A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J_elastic</a:t>
            </a:r>
            <a:r>
              <a:rPr lang="en-US" dirty="0"/>
              <a:t>, </a:t>
            </a:r>
            <a:r>
              <a:rPr lang="en-US" dirty="0" err="1"/>
              <a:t>J_plastic</a:t>
            </a:r>
            <a:r>
              <a:rPr lang="en-US" dirty="0"/>
              <a:t> calculations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55AA9-CD51-4AFA-A7B7-CC4BAA58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2" y="2924916"/>
            <a:ext cx="5731168" cy="305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CAAC2-3D86-42E8-A0B5-C932FB1D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4594"/>
            <a:ext cx="5658808" cy="2863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C12D3-7B5D-469C-9F54-F4974A82E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290"/>
          <a:stretch/>
        </p:blipFill>
        <p:spPr>
          <a:xfrm>
            <a:off x="550140" y="1537090"/>
            <a:ext cx="4964378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902-DABC-4CC6-BF1F-EC1DB5A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J_elastic</a:t>
            </a:r>
            <a:r>
              <a:rPr lang="en-US" dirty="0"/>
              <a:t>, </a:t>
            </a:r>
            <a:r>
              <a:rPr lang="en-US" dirty="0" err="1"/>
              <a:t>J_plastic</a:t>
            </a:r>
            <a:r>
              <a:rPr lang="en-US" dirty="0"/>
              <a:t>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399A-769C-4654-90AE-318A9307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Term Definitions: </a:t>
            </a:r>
          </a:p>
          <a:p>
            <a:pPr marL="0" indent="0">
              <a:buNone/>
            </a:pPr>
            <a:r>
              <a:rPr lang="en-US" sz="2200" b="1" dirty="0"/>
              <a:t>K = </a:t>
            </a:r>
            <a:r>
              <a:rPr lang="en-US" sz="2200" dirty="0"/>
              <a:t>stress intensity factor is used to predict the stress state near the tip of a crack due to remote/residual stresses</a:t>
            </a:r>
          </a:p>
          <a:p>
            <a:pPr marL="0" indent="0">
              <a:buNone/>
            </a:pPr>
            <a:r>
              <a:rPr lang="en-US" sz="2200" b="1" dirty="0"/>
              <a:t>Kc = </a:t>
            </a:r>
            <a:r>
              <a:rPr lang="en-US" sz="2200" dirty="0"/>
              <a:t>critical stress intensity factor is the stress at which unstable crack propagation occurs </a:t>
            </a:r>
          </a:p>
          <a:p>
            <a:pPr marL="0" indent="0">
              <a:buNone/>
            </a:pPr>
            <a:r>
              <a:rPr lang="en-US" sz="2200" b="1" dirty="0"/>
              <a:t>G = </a:t>
            </a:r>
            <a:r>
              <a:rPr lang="en-US" sz="2200" dirty="0"/>
              <a:t>energy release rate, </a:t>
            </a:r>
            <a:r>
              <a:rPr lang="en-US" sz="2200" dirty="0" err="1"/>
              <a:t>ie</a:t>
            </a:r>
            <a:r>
              <a:rPr lang="en-US" sz="2200" dirty="0"/>
              <a:t>. rate at which energy is transformed as a material undergoes fracture</a:t>
            </a:r>
          </a:p>
          <a:p>
            <a:pPr marL="0" indent="0">
              <a:buNone/>
            </a:pPr>
            <a:r>
              <a:rPr lang="en-US" sz="2200" b="1" dirty="0"/>
              <a:t>J = </a:t>
            </a:r>
            <a:r>
              <a:rPr lang="en-US" sz="2200" dirty="0"/>
              <a:t>integral used to calculate the strain energy release rate per unit of fracture surface area</a:t>
            </a:r>
          </a:p>
          <a:p>
            <a:pPr marL="0" indent="0">
              <a:buNone/>
            </a:pPr>
            <a:r>
              <a:rPr lang="en-US" sz="2200" b="1" dirty="0"/>
              <a:t>R-curve </a:t>
            </a:r>
            <a:r>
              <a:rPr lang="en-US" sz="2200" dirty="0"/>
              <a:t>= quantification of the principle of increasing fracture resistance, as a function of crack length</a:t>
            </a:r>
          </a:p>
        </p:txBody>
      </p:sp>
    </p:spTree>
    <p:extLst>
      <p:ext uri="{BB962C8B-B14F-4D97-AF65-F5344CB8AC3E}">
        <p14:creationId xmlns:p14="http://schemas.microsoft.com/office/powerpoint/2010/main" val="321254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902-DABC-4CC6-BF1F-EC1DB5A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J_elastic, J_plastic calculations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399A-769C-4654-90AE-318A9307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Following E1820: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 basic test method using a notched 3PB test,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J_plastic</a:t>
            </a:r>
            <a:r>
              <a:rPr lang="en-US" sz="2200" dirty="0"/>
              <a:t> is defined as: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68709-C213-4B0E-9231-C34340B8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77" y="2411638"/>
            <a:ext cx="4890057" cy="470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A7830-29CA-4223-8D3C-22D171C0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113" y="3487762"/>
            <a:ext cx="5335748" cy="878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8F378-8141-472E-AF5B-971E9D24D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10" y="4914172"/>
            <a:ext cx="5040713" cy="8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902-DABC-4CC6-BF1F-EC1DB5A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J_elastic</a:t>
            </a:r>
            <a:r>
              <a:rPr lang="en-US" dirty="0"/>
              <a:t>, </a:t>
            </a:r>
            <a:r>
              <a:rPr lang="en-US" dirty="0" err="1"/>
              <a:t>J_plastic</a:t>
            </a:r>
            <a:r>
              <a:rPr lang="en-US" dirty="0"/>
              <a:t>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399A-769C-4654-90AE-318A9307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For calculating </a:t>
            </a:r>
            <a:r>
              <a:rPr lang="en-US" sz="2200" dirty="0" err="1"/>
              <a:t>J_elastic</a:t>
            </a:r>
            <a:r>
              <a:rPr lang="en-US" sz="2200" dirty="0"/>
              <a:t>, we first need K: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D87E4-45F1-49F4-9FEE-21535C08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55" y="2394674"/>
            <a:ext cx="5529032" cy="83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0CDB9-6998-4EDB-B6AF-F4E9DBA6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99" y="3802649"/>
            <a:ext cx="7205879" cy="218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1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902-DABC-4CC6-BF1F-EC1DB5A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J_elastic</a:t>
            </a:r>
            <a:r>
              <a:rPr lang="en-US" dirty="0"/>
              <a:t>, </a:t>
            </a:r>
            <a:r>
              <a:rPr lang="en-US" dirty="0" err="1"/>
              <a:t>J_plastic</a:t>
            </a:r>
            <a:r>
              <a:rPr lang="en-US" dirty="0"/>
              <a:t>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399A-769C-4654-90AE-318A9307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P_i</a:t>
            </a:r>
            <a:r>
              <a:rPr lang="en-US" sz="2200" dirty="0"/>
              <a:t> = force applied (N)</a:t>
            </a:r>
          </a:p>
          <a:p>
            <a:r>
              <a:rPr lang="en-US" sz="2200" dirty="0"/>
              <a:t>S  = span length (m)</a:t>
            </a:r>
          </a:p>
          <a:p>
            <a:r>
              <a:rPr lang="en-US" sz="2200" dirty="0"/>
              <a:t>B = specimen thickness (m)</a:t>
            </a:r>
          </a:p>
          <a:p>
            <a:r>
              <a:rPr lang="en-US" sz="2200" dirty="0"/>
              <a:t>B_N = specimen thickness between roots of the side grooves (m) – equivalent to B for our test (E399-20a 8.2.1)</a:t>
            </a:r>
          </a:p>
          <a:p>
            <a:r>
              <a:rPr lang="en-US" sz="2200" dirty="0" err="1"/>
              <a:t>a_i</a:t>
            </a:r>
            <a:r>
              <a:rPr lang="en-US" sz="2200" dirty="0"/>
              <a:t> = crack size (m)</a:t>
            </a:r>
          </a:p>
          <a:p>
            <a:r>
              <a:rPr lang="en-US" sz="2200" dirty="0"/>
              <a:t>W = specimen depth (m) </a:t>
            </a:r>
          </a:p>
        </p:txBody>
      </p:sp>
    </p:spTree>
    <p:extLst>
      <p:ext uri="{BB962C8B-B14F-4D97-AF65-F5344CB8AC3E}">
        <p14:creationId xmlns:p14="http://schemas.microsoft.com/office/powerpoint/2010/main" val="23861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902-DABC-4CC6-BF1F-EC1DB5A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J_elastic</a:t>
            </a:r>
            <a:r>
              <a:rPr lang="en-US" dirty="0"/>
              <a:t>, </a:t>
            </a:r>
            <a:r>
              <a:rPr lang="en-US" dirty="0" err="1"/>
              <a:t>J_plastic</a:t>
            </a:r>
            <a:r>
              <a:rPr lang="en-US" dirty="0"/>
              <a:t>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399A-769C-4654-90AE-318A9307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Crack size, </a:t>
            </a:r>
            <a:r>
              <a:rPr lang="en-US" sz="2200" dirty="0" err="1"/>
              <a:t>a_i</a:t>
            </a:r>
            <a:r>
              <a:rPr lang="en-US" sz="2200" dirty="0"/>
              <a:t>, is calculated based on the CMOD measurements shown in the formulas in E399: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198E3-C23F-4EB6-A49D-077CA9BD5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53" r="15022" b="424"/>
          <a:stretch/>
        </p:blipFill>
        <p:spPr>
          <a:xfrm>
            <a:off x="7456603" y="3076190"/>
            <a:ext cx="4402318" cy="979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14B0D-0DD7-4044-B3E0-86CF379977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38" b="-2062"/>
          <a:stretch/>
        </p:blipFill>
        <p:spPr>
          <a:xfrm>
            <a:off x="7456603" y="4055738"/>
            <a:ext cx="4538027" cy="494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565890-4DAC-41F2-AE8E-FDDEE7745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582"/>
          <a:stretch/>
        </p:blipFill>
        <p:spPr>
          <a:xfrm>
            <a:off x="557752" y="2958852"/>
            <a:ext cx="6481445" cy="27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902-DABC-4CC6-BF1F-EC1DB5A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J_elastic, J_plastic calculations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399A-769C-4654-90AE-318A9307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3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J_plastic</a:t>
            </a:r>
            <a:r>
              <a:rPr lang="en-US" sz="2200" dirty="0"/>
              <a:t>, we need the following terms: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			      …And alpha_0 = initial crack length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8F378-8141-472E-AF5B-971E9D24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47" y="2343869"/>
            <a:ext cx="6136336" cy="108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3A76F-7D63-492B-BB9C-138B70EB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29" y="3563937"/>
            <a:ext cx="7393757" cy="2442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D738CD-07A6-4F23-91BE-BB66E5659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7" y="3563936"/>
            <a:ext cx="3341066" cy="2804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172A78-9185-491A-A422-A95896D52849}"/>
              </a:ext>
            </a:extLst>
          </p:cNvPr>
          <p:cNvSpPr/>
          <p:nvPr/>
        </p:nvSpPr>
        <p:spPr>
          <a:xfrm>
            <a:off x="4908550" y="4489450"/>
            <a:ext cx="6388100" cy="603250"/>
          </a:xfrm>
          <a:prstGeom prst="rect">
            <a:avLst/>
          </a:prstGeom>
          <a:solidFill>
            <a:srgbClr val="EAE01E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5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902-DABC-4CC6-BF1F-EC1DB5A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J_elastic, J_plastic calculations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399A-769C-4654-90AE-318A9307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We can then solve for the final J value: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 correction factor is applied to the final J-integral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A51C7-AA4D-4E9A-93FF-AB685FC4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94" y="3681930"/>
            <a:ext cx="8839252" cy="15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59668-1E40-4928-881B-C3FEE077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77" y="2309308"/>
            <a:ext cx="5540223" cy="533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3E711-C247-4C5C-9467-E38C85D1A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807" y="5218630"/>
            <a:ext cx="795448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6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J_elastic, J_plastic calculations</vt:lpstr>
      <vt:lpstr>J_elastic, J_plastic calculations</vt:lpstr>
      <vt:lpstr>J_elastic, J_plastic calculations</vt:lpstr>
      <vt:lpstr>J_elastic, J_plastic calculations</vt:lpstr>
      <vt:lpstr>J_elastic, J_plastic calculations</vt:lpstr>
      <vt:lpstr>J_elastic, J_plastic calculations</vt:lpstr>
      <vt:lpstr>J_elastic, J_plastic calculations</vt:lpstr>
      <vt:lpstr>J_elastic, J_plastic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J_elastic, J_plastic calculations</dc:title>
  <dc:creator>Arjun Prihar</dc:creator>
  <cp:lastModifiedBy>Arjun Prihar</cp:lastModifiedBy>
  <cp:revision>1</cp:revision>
  <dcterms:created xsi:type="dcterms:W3CDTF">2022-04-11T17:04:26Z</dcterms:created>
  <dcterms:modified xsi:type="dcterms:W3CDTF">2022-04-11T17:05:06Z</dcterms:modified>
</cp:coreProperties>
</file>