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0" r:id="rId4"/>
    <p:sldId id="261" r:id="rId5"/>
    <p:sldId id="262" r:id="rId6"/>
    <p:sldId id="259" r:id="rId7"/>
  </p:sldIdLst>
  <p:sldSz cx="9144000" cy="6858000" type="screen4x3"/>
  <p:notesSz cx="6797675" cy="9926638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 baseline="-25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 baseline="-25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 baseline="-25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 baseline="-25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 baseline="-25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b="1" kern="1200" baseline="-25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b="1" kern="1200" baseline="-25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b="1" kern="1200" baseline="-25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b="1" kern="1200" baseline="-25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>
          <p15:clr>
            <a:srgbClr val="A4A3A4"/>
          </p15:clr>
        </p15:guide>
        <p15:guide id="2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695"/>
    <a:srgbClr val="949894"/>
    <a:srgbClr val="3B7CF1"/>
    <a:srgbClr val="0066FF"/>
    <a:srgbClr val="0099FF"/>
    <a:srgbClr val="996633"/>
    <a:srgbClr val="FF3300"/>
    <a:srgbClr val="0099CC"/>
    <a:srgbClr val="0066CC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0" autoAdjust="0"/>
    <p:restoredTop sz="94660" autoAdjust="0"/>
  </p:normalViewPr>
  <p:slideViewPr>
    <p:cSldViewPr>
      <p:cViewPr varScale="1">
        <p:scale>
          <a:sx n="118" d="100"/>
          <a:sy n="118" d="100"/>
        </p:scale>
        <p:origin x="1398" y="84"/>
      </p:cViewPr>
      <p:guideLst>
        <p:guide orient="horz" pos="288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21"/>
    </p:cViewPr>
  </p:sorterViewPr>
  <p:notesViewPr>
    <p:cSldViewPr>
      <p:cViewPr varScale="1">
        <p:scale>
          <a:sx n="80" d="100"/>
          <a:sy n="80" d="100"/>
        </p:scale>
        <p:origin x="-1542" y="-90"/>
      </p:cViewPr>
      <p:guideLst>
        <p:guide orient="horz" pos="3125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0" tIns="46189" rIns="92380" bIns="46189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 b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0" tIns="46189" rIns="92380" bIns="46189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 b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0" tIns="46189" rIns="92380" bIns="46189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 b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2975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0" tIns="46189" rIns="92380" bIns="46189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 b="0" baseline="0">
                <a:latin typeface="Times New Roman" panose="02020603050405020304" pitchFamily="18" charset="0"/>
              </a:defRPr>
            </a:lvl1pPr>
          </a:lstStyle>
          <a:p>
            <a:fld id="{9D2381A5-D81D-4F66-A8A7-3DE1BF0C2E1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6964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0" tIns="46189" rIns="92380" bIns="46189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 b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0" tIns="46189" rIns="92380" bIns="46189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 b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4875"/>
            <a:ext cx="49815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0" tIns="46189" rIns="92380" bIns="461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0" tIns="46189" rIns="92380" bIns="46189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 b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29750"/>
            <a:ext cx="29432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0" tIns="46189" rIns="92380" bIns="46189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 b="0" baseline="0">
                <a:latin typeface="Times New Roman" panose="02020603050405020304" pitchFamily="18" charset="0"/>
              </a:defRPr>
            </a:lvl1pPr>
          </a:lstStyle>
          <a:p>
            <a:fld id="{2C7A61D1-FEF8-4D11-A265-A84A00FF01C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1709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727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3925"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3925"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3925"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3925"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FF36AB74-B850-43D0-9732-24B880BD2A07}" type="slidenum">
              <a:rPr lang="en-US" altLang="zh-TW" sz="1200" b="0" baseline="0">
                <a:latin typeface="Times New Roman" panose="02020603050405020304" pitchFamily="18" charset="0"/>
              </a:rPr>
              <a:pPr/>
              <a:t>1</a:t>
            </a:fld>
            <a:endParaRPr lang="en-US" altLang="zh-TW" sz="1200" b="0" baseline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474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defTabSz="923925"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defTabSz="923925"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defTabSz="923925"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defTabSz="923925"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EFCF810-84E5-4B2D-AAEF-3D0D3441299F}" type="slidenum">
              <a:rPr lang="en-US" altLang="zh-TW" sz="1200" b="0" baseline="0">
                <a:latin typeface="Times New Roman" panose="02020603050405020304" pitchFamily="18" charset="0"/>
              </a:rPr>
              <a:pPr/>
              <a:t>2</a:t>
            </a:fld>
            <a:endParaRPr lang="en-US" altLang="zh-TW" sz="1200" b="0" baseline="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690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604250" y="6491288"/>
            <a:ext cx="615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fld id="{1866C6F4-0C81-425C-9444-0F06002C9F81}" type="slidenum">
              <a:rPr kumimoji="0" lang="en-US" altLang="zh-TW" sz="2000" b="0" baseline="0">
                <a:solidFill>
                  <a:srgbClr val="0000FF"/>
                </a:solidFill>
                <a:latin typeface="Arial" panose="020B0604020202020204" pitchFamily="34" charset="0"/>
              </a:rPr>
              <a:pPr algn="ctr"/>
              <a:t>‹#›</a:t>
            </a:fld>
            <a:endParaRPr kumimoji="0" lang="en-US" altLang="zh-TW" sz="2000" b="0" baseline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12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54650"/>
            <a:ext cx="140335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133600"/>
            <a:ext cx="6697663" cy="1439863"/>
          </a:xfrm>
        </p:spPr>
        <p:txBody>
          <a:bodyPr/>
          <a:lstStyle>
            <a:lvl1pPr>
              <a:defRPr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1pPr>
          </a:lstStyle>
          <a:p>
            <a:r>
              <a:rPr lang="en-US" altLang="zh-TW"/>
              <a:t>Title</a:t>
            </a:r>
          </a:p>
        </p:txBody>
      </p:sp>
      <p:sp>
        <p:nvSpPr>
          <p:cNvPr id="726031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00338" y="3886200"/>
            <a:ext cx="5072062" cy="105568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solidFill>
                  <a:srgbClr val="3366FF"/>
                </a:solidFill>
                <a:latin typeface="Magneto" pitchFamily="82" charset="0"/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78349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02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05600" y="76200"/>
            <a:ext cx="2133600" cy="6248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248400" cy="6248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414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37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7371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191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91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96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13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61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2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9951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3795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534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one</a:t>
            </a:r>
          </a:p>
          <a:p>
            <a:pPr lvl="1"/>
            <a:r>
              <a:rPr lang="en-US" altLang="zh-TW" smtClean="0"/>
              <a:t>two</a:t>
            </a:r>
          </a:p>
          <a:p>
            <a:pPr lvl="2"/>
            <a:r>
              <a:rPr lang="en-US" altLang="zh-TW" smtClean="0"/>
              <a:t>three</a:t>
            </a:r>
          </a:p>
          <a:p>
            <a:pPr lvl="3"/>
            <a:r>
              <a:rPr lang="en-US" altLang="zh-TW" smtClean="0"/>
              <a:t>four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53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Headline</a:t>
            </a:r>
          </a:p>
        </p:txBody>
      </p:sp>
      <p:sp>
        <p:nvSpPr>
          <p:cNvPr id="724996" name="Text Box 4"/>
          <p:cNvSpPr txBox="1">
            <a:spLocks noChangeArrowheads="1"/>
          </p:cNvSpPr>
          <p:nvPr/>
        </p:nvSpPr>
        <p:spPr bwMode="auto">
          <a:xfrm>
            <a:off x="8721725" y="6491288"/>
            <a:ext cx="498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fld id="{561CAC1A-45F3-45B5-9A68-D55219A8AB82}" type="slidenum">
              <a:rPr kumimoji="0" lang="en-US" altLang="zh-TW" sz="2000" baseline="0">
                <a:solidFill>
                  <a:srgbClr val="0000FF"/>
                </a:solidFill>
                <a:latin typeface="Arial" panose="020B0604020202020204" pitchFamily="34" charset="0"/>
              </a:rPr>
              <a:pPr algn="ctr"/>
              <a:t>‹#›</a:t>
            </a:fld>
            <a:endParaRPr kumimoji="0" lang="en-US" altLang="zh-TW" sz="2000" baseline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304800" y="6400800"/>
            <a:ext cx="853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611188" y="6453188"/>
            <a:ext cx="3240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 baseline="-25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 b="1" baseline="-25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 b="1" baseline="-25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 b="1" baseline="-25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 b="1" baseline="-25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baseline="-25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b="0" baseline="0" dirty="0" smtClean="0">
                <a:solidFill>
                  <a:schemeClr val="hlink"/>
                </a:solidFill>
                <a:latin typeface="Impact" pitchFamily="34" charset="0"/>
                <a:ea typeface="Arial Unicode MS" pitchFamily="34" charset="-120"/>
                <a:cs typeface="Arial Unicode MS" pitchFamily="34" charset="-120"/>
              </a:rPr>
              <a:t>Digital Circuits and Systems (DCS)</a:t>
            </a:r>
          </a:p>
        </p:txBody>
      </p:sp>
      <p:pic>
        <p:nvPicPr>
          <p:cNvPr id="1031" name="Picture 10" descr="logos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288"/>
            <a:ext cx="71755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標楷體" pitchFamily="65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標楷體" pitchFamily="65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標楷體" pitchFamily="65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標楷體" pitchFamily="65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6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ü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0"/>
        </a:spcAft>
        <a:buClr>
          <a:srgbClr val="FF3399"/>
        </a:buClr>
        <a:buChar char="–"/>
        <a:defRPr sz="2000">
          <a:solidFill>
            <a:schemeClr val="tx1"/>
          </a:solidFill>
          <a:latin typeface="Tahoma" pitchFamily="34" charset="0"/>
          <a:ea typeface="+mn-ea"/>
        </a:defRPr>
      </a:lvl2pPr>
      <a:lvl3pPr marL="11430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har char="•"/>
        <a:defRPr sz="2400">
          <a:solidFill>
            <a:srgbClr val="0066CC"/>
          </a:solidFill>
          <a:latin typeface="Tahoma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sz="1600">
          <a:solidFill>
            <a:srgbClr val="993300"/>
          </a:solidFill>
          <a:latin typeface="Tahoma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Tahoma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Tahoma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Tahoma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Tahoma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Tahoma" pitchFamily="34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3600"/>
            <a:ext cx="9144000" cy="1439863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Midterm Project </a:t>
            </a:r>
          </a:p>
        </p:txBody>
      </p:sp>
      <p:sp>
        <p:nvSpPr>
          <p:cNvPr id="2" name="副標題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zh-TW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TW" altLang="en-US" dirty="0" smtClean="0"/>
              <a:t>題目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設計一個簡易計算機 </a:t>
            </a:r>
            <a:r>
              <a:rPr lang="en-US" altLang="zh-TW" dirty="0" smtClean="0"/>
              <a:t>(in1 op in2)</a:t>
            </a:r>
          </a:p>
          <a:p>
            <a:pPr lvl="1"/>
            <a:r>
              <a:rPr lang="zh-TW" altLang="en-US" dirty="0" smtClean="0"/>
              <a:t>支援加</a:t>
            </a:r>
            <a:r>
              <a:rPr lang="en-US" altLang="zh-TW" dirty="0" smtClean="0"/>
              <a:t>(A)</a:t>
            </a:r>
            <a:r>
              <a:rPr lang="zh-TW" altLang="en-US" dirty="0" smtClean="0"/>
              <a:t>、減</a:t>
            </a:r>
            <a:r>
              <a:rPr lang="en-US" altLang="zh-TW" dirty="0" smtClean="0"/>
              <a:t>(B)</a:t>
            </a:r>
            <a:r>
              <a:rPr lang="zh-TW" altLang="en-US" dirty="0" smtClean="0"/>
              <a:t>、乘</a:t>
            </a:r>
            <a:r>
              <a:rPr lang="en-US" altLang="zh-TW" dirty="0" smtClean="0"/>
              <a:t>(C)</a:t>
            </a:r>
            <a:r>
              <a:rPr lang="zh-TW" altLang="en-US" dirty="0" smtClean="0"/>
              <a:t>運算 </a:t>
            </a:r>
            <a:r>
              <a:rPr lang="en-US" altLang="zh-TW" dirty="0" smtClean="0"/>
              <a:t>(</a:t>
            </a:r>
            <a:r>
              <a:rPr lang="zh-TW" altLang="en-US" dirty="0" smtClean="0"/>
              <a:t>減法不會有負數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System I/O</a:t>
            </a:r>
          </a:p>
          <a:p>
            <a:pPr lvl="2"/>
            <a:r>
              <a:rPr lang="en-US" altLang="zh-TW" sz="1800" dirty="0" smtClean="0"/>
              <a:t>Input: 1</a:t>
            </a:r>
            <a:r>
              <a:rPr lang="zh-TW" altLang="en-US" sz="1800" dirty="0" smtClean="0"/>
              <a:t>個</a:t>
            </a:r>
            <a:r>
              <a:rPr lang="en-US" altLang="zh-TW" sz="1800" dirty="0" smtClean="0"/>
              <a:t>4x4 keypad (00~99 for in1 and in2)</a:t>
            </a:r>
          </a:p>
          <a:p>
            <a:pPr lvl="2"/>
            <a:r>
              <a:rPr lang="en-US" altLang="zh-TW" sz="1800" dirty="0" smtClean="0"/>
              <a:t>Output: 4</a:t>
            </a:r>
            <a:r>
              <a:rPr lang="zh-TW" altLang="en-US" sz="1800" dirty="0" smtClean="0"/>
              <a:t>個七段顯示器</a:t>
            </a:r>
            <a:endParaRPr lang="en-US" altLang="zh-TW" sz="1800" dirty="0" smtClean="0"/>
          </a:p>
          <a:p>
            <a:pPr lvl="1"/>
            <a:r>
              <a:rPr lang="en-US" altLang="zh-TW" dirty="0" smtClean="0"/>
              <a:t>Bonus: </a:t>
            </a:r>
            <a:r>
              <a:rPr lang="zh-TW" altLang="en-US" dirty="0" smtClean="0"/>
              <a:t>除法</a:t>
            </a:r>
            <a:r>
              <a:rPr lang="en-US" altLang="zh-TW" dirty="0" smtClean="0"/>
              <a:t>(D)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運算到整數為即可</a:t>
            </a:r>
            <a:r>
              <a:rPr lang="en-US" altLang="zh-TW" dirty="0" smtClean="0"/>
              <a:t>)</a:t>
            </a:r>
            <a:endParaRPr lang="en-US" altLang="zh-TW" sz="1400" dirty="0" smtClean="0"/>
          </a:p>
          <a:p>
            <a:r>
              <a:rPr lang="en-US" altLang="zh-TW" dirty="0" smtClean="0"/>
              <a:t>Due day: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5/4(</a:t>
            </a:r>
            <a:r>
              <a:rPr lang="zh-TW" altLang="en-US" dirty="0" smtClean="0">
                <a:solidFill>
                  <a:srgbClr val="FF0000"/>
                </a:solidFill>
              </a:rPr>
              <a:t>三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PM10</a:t>
            </a:r>
            <a:r>
              <a:rPr lang="zh-TW" altLang="en-US" dirty="0" smtClean="0"/>
              <a:t>，一個人只能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zh-TW" altLang="en-US" dirty="0" smtClean="0"/>
              <a:t>次</a:t>
            </a:r>
            <a:endParaRPr lang="en-US" altLang="zh-TW" dirty="0" smtClean="0"/>
          </a:p>
          <a:p>
            <a:r>
              <a:rPr lang="zh-TW" altLang="en-US" dirty="0" smtClean="0"/>
              <a:t>繳交檔案：</a:t>
            </a:r>
            <a:endParaRPr lang="en-US" altLang="zh-TW" sz="1800" dirty="0" smtClean="0"/>
          </a:p>
          <a:p>
            <a:pPr lvl="1"/>
            <a:r>
              <a:rPr lang="en-US" altLang="zh-TW" dirty="0" smtClean="0"/>
              <a:t>MidPrj_dcsXX.tar</a:t>
            </a:r>
          </a:p>
          <a:p>
            <a:pPr lvl="2"/>
            <a:r>
              <a:rPr lang="en-US" altLang="zh-TW" dirty="0" smtClean="0"/>
              <a:t>Top module name: </a:t>
            </a:r>
            <a:r>
              <a:rPr lang="en-US" altLang="zh-TW" dirty="0" err="1" smtClean="0"/>
              <a:t>MidPrj_dcsXX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Note~1 module in a file (file name = module name)</a:t>
            </a:r>
            <a:endParaRPr lang="en-US" altLang="zh-TW" dirty="0"/>
          </a:p>
          <a:p>
            <a:pPr lvl="1"/>
            <a:r>
              <a:rPr lang="en-US" altLang="zh-TW" dirty="0" err="1" smtClean="0"/>
              <a:t>MidPrj_dcsXX.bit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196752"/>
            <a:ext cx="1844824" cy="1844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990600"/>
            <a:ext cx="8534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FF3399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  <a:ea typeface="+mn-ea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66CC"/>
                </a:solidFill>
                <a:latin typeface="Tahoma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>
                <a:solidFill>
                  <a:srgbClr val="993300"/>
                </a:solidFill>
                <a:latin typeface="Tahoma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  <a:ea typeface="+mn-ea"/>
              </a:defRPr>
            </a:lvl9pPr>
          </a:lstStyle>
          <a:p>
            <a:r>
              <a:rPr kumimoji="0" lang="en-US" altLang="zh-TW" b="0" kern="0" baseline="0" dirty="0" smtClean="0"/>
              <a:t>Suggestion system and Verilog architecture</a:t>
            </a:r>
            <a:endParaRPr kumimoji="0" lang="en-US" altLang="zh-TW" b="0" kern="0" baseline="0" dirty="0"/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04800" y="76200"/>
            <a:ext cx="853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kumimoji="0" lang="en-US" altLang="zh-TW" kern="0" baseline="0" dirty="0" smtClean="0"/>
              <a:t>Architecture</a:t>
            </a:r>
            <a:endParaRPr kumimoji="0" lang="zh-TW" altLang="zh-TW" kern="0" baseline="0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324" y="4710192"/>
            <a:ext cx="3960440" cy="1614408"/>
          </a:xfrm>
          <a:prstGeom prst="rect">
            <a:avLst/>
          </a:prstGeom>
        </p:spPr>
      </p:pic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807804"/>
              </p:ext>
            </p:extLst>
          </p:nvPr>
        </p:nvGraphicFramePr>
        <p:xfrm>
          <a:off x="755576" y="1684110"/>
          <a:ext cx="8222188" cy="2867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4" imgW="6883742" imgH="2400556" progId="Visio.Drawing.11">
                  <p:embed/>
                </p:oleObj>
              </mc:Choice>
              <mc:Fallback>
                <p:oleObj name="Visio" r:id="rId4" imgW="6883742" imgH="240055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576" y="1684110"/>
                        <a:ext cx="8222188" cy="2867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435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pantechsolutions.net/images/stories/k2-articles/interfacing-keypad-to-micro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38661"/>
            <a:ext cx="4272813" cy="348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990600"/>
            <a:ext cx="8534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FF3399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  <a:ea typeface="+mn-ea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66CC"/>
                </a:solidFill>
                <a:latin typeface="Tahoma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>
                <a:solidFill>
                  <a:srgbClr val="993300"/>
                </a:solidFill>
                <a:latin typeface="Tahoma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  <a:ea typeface="+mn-ea"/>
              </a:defRPr>
            </a:lvl9pPr>
          </a:lstStyle>
          <a:p>
            <a:r>
              <a:rPr kumimoji="0" lang="en-US" altLang="zh-TW" b="0" kern="0" baseline="0" dirty="0" smtClean="0"/>
              <a:t>Periodically </a:t>
            </a:r>
            <a:r>
              <a:rPr kumimoji="0" lang="en-US" altLang="zh-TW" b="0" kern="0" baseline="0" dirty="0"/>
              <a:t>s</a:t>
            </a:r>
            <a:r>
              <a:rPr kumimoji="0" lang="en-US" altLang="zh-TW" b="0" kern="0" baseline="0" dirty="0" smtClean="0"/>
              <a:t>can 4x4 keypad to read input value</a:t>
            </a:r>
          </a:p>
          <a:p>
            <a:r>
              <a:rPr kumimoji="0" lang="en-US" altLang="zh-TW" b="0" kern="0" baseline="0" dirty="0" smtClean="0"/>
              <a:t>D0-D3 @port1 are output signals (FPGA -&gt; keypad)</a:t>
            </a:r>
          </a:p>
          <a:p>
            <a:r>
              <a:rPr kumimoji="0" lang="en-US" altLang="zh-TW" b="0" kern="0" baseline="0" dirty="0" smtClean="0"/>
              <a:t>D0-D3 @port2 are input signals (FPGA</a:t>
            </a:r>
            <a:r>
              <a:rPr kumimoji="0" lang="zh-TW" altLang="en-US" b="0" kern="0" baseline="0" dirty="0" smtClean="0"/>
              <a:t> </a:t>
            </a:r>
            <a:r>
              <a:rPr kumimoji="0" lang="en-US" altLang="zh-TW" b="0" kern="0" baseline="0" dirty="0" smtClean="0"/>
              <a:t>&lt;- keypad)</a:t>
            </a:r>
          </a:p>
          <a:p>
            <a:r>
              <a:rPr kumimoji="0" lang="en-US" altLang="zh-TW" b="0" kern="0" baseline="0" dirty="0"/>
              <a:t>4k7 </a:t>
            </a:r>
            <a:r>
              <a:rPr kumimoji="0" lang="en-US" altLang="zh-TW" b="0" kern="0" baseline="0" dirty="0" smtClean="0"/>
              <a:t>resistance for R1-R8</a:t>
            </a:r>
          </a:p>
          <a:p>
            <a:pPr lvl="1"/>
            <a:r>
              <a:rPr kumimoji="0" lang="en-US" altLang="zh-TW" b="0" kern="0" baseline="0" dirty="0" err="1" smtClean="0"/>
              <a:t>precharge</a:t>
            </a:r>
            <a:r>
              <a:rPr kumimoji="0" lang="en-US" altLang="zh-TW" b="0" kern="0" baseline="0" dirty="0" smtClean="0"/>
              <a:t> port2 signals to logic 1</a:t>
            </a:r>
            <a:endParaRPr kumimoji="0" lang="en-US" altLang="zh-TW" b="0" kern="0" baseline="0" dirty="0"/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04800" y="76200"/>
            <a:ext cx="853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kumimoji="0" lang="en-US" altLang="zh-TW" kern="0" baseline="0" dirty="0" smtClean="0"/>
              <a:t>4x4 Keypad Scanning</a:t>
            </a:r>
            <a:endParaRPr kumimoji="0" lang="zh-TW" altLang="zh-TW" kern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0038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34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FF3399"/>
              </a:buClr>
              <a:buChar char="–"/>
              <a:defRPr sz="2000">
                <a:solidFill>
                  <a:schemeClr val="tx1"/>
                </a:solidFill>
                <a:latin typeface="Tahoma" pitchFamily="34" charset="0"/>
                <a:ea typeface="+mn-ea"/>
              </a:defRPr>
            </a:lvl2pPr>
            <a:lvl3pPr marL="1143000" indent="-228600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66CC"/>
                </a:solidFill>
                <a:latin typeface="Tahoma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600">
                <a:solidFill>
                  <a:srgbClr val="993300"/>
                </a:solidFill>
                <a:latin typeface="Tahoma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ahoma" pitchFamily="34" charset="0"/>
                <a:ea typeface="+mn-ea"/>
              </a:defRPr>
            </a:lvl9pPr>
          </a:lstStyle>
          <a:p>
            <a:endParaRPr kumimoji="0" lang="en-US" altLang="zh-TW" b="0" kern="0" baseline="0" dirty="0"/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04800" y="76200"/>
            <a:ext cx="853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kumimoji="0" lang="en-US" altLang="zh-TW" kern="0" baseline="0" dirty="0" smtClean="0"/>
              <a:t>4x4 Keypad Scanning</a:t>
            </a:r>
            <a:endParaRPr kumimoji="0" lang="zh-TW" altLang="zh-TW" kern="0" baseline="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018456"/>
            <a:ext cx="6937970" cy="572464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5976156" y="3069889"/>
            <a:ext cx="648072" cy="2188998"/>
            <a:chOff x="5976156" y="3069889"/>
            <a:chExt cx="648072" cy="2188998"/>
          </a:xfrm>
        </p:grpSpPr>
        <p:sp>
          <p:nvSpPr>
            <p:cNvPr id="6" name="文字方塊 5"/>
            <p:cNvSpPr txBox="1"/>
            <p:nvPr/>
          </p:nvSpPr>
          <p:spPr>
            <a:xfrm>
              <a:off x="6107918" y="3443005"/>
              <a:ext cx="43204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0</a:t>
              </a:r>
              <a:endParaRPr lang="en-US" altLang="zh-TW" dirty="0" smtClean="0">
                <a:solidFill>
                  <a:srgbClr val="FF0000"/>
                </a:solidFill>
              </a:endParaRPr>
            </a:p>
            <a:p>
              <a:endParaRPr lang="en-US" altLang="zh-TW" dirty="0">
                <a:solidFill>
                  <a:srgbClr val="FF0000"/>
                </a:solidFill>
              </a:endParaRPr>
            </a:p>
            <a:p>
              <a:r>
                <a:rPr lang="en-US" altLang="zh-TW" dirty="0">
                  <a:solidFill>
                    <a:srgbClr val="FF0000"/>
                  </a:solidFill>
                </a:rPr>
                <a:t>1</a:t>
              </a:r>
              <a:endParaRPr lang="en-US" altLang="zh-TW" dirty="0" smtClean="0">
                <a:solidFill>
                  <a:srgbClr val="FF0000"/>
                </a:solidFill>
              </a:endParaRPr>
            </a:p>
            <a:p>
              <a:endParaRPr lang="en-US" altLang="zh-TW" dirty="0">
                <a:solidFill>
                  <a:srgbClr val="FF0000"/>
                </a:solidFill>
              </a:endParaRPr>
            </a:p>
            <a:p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</a:p>
            <a:p>
              <a:endParaRPr lang="en-US" altLang="zh-TW" dirty="0">
                <a:solidFill>
                  <a:srgbClr val="FF0000"/>
                </a:solidFill>
              </a:endParaRPr>
            </a:p>
            <a:p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976156" y="3069889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t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=0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499476" y="3071596"/>
            <a:ext cx="648072" cy="2177213"/>
            <a:chOff x="6499476" y="3071596"/>
            <a:chExt cx="648072" cy="2177213"/>
          </a:xfrm>
        </p:grpSpPr>
        <p:sp>
          <p:nvSpPr>
            <p:cNvPr id="9" name="文字方塊 8"/>
            <p:cNvSpPr txBox="1"/>
            <p:nvPr/>
          </p:nvSpPr>
          <p:spPr>
            <a:xfrm>
              <a:off x="6624228" y="3432927"/>
              <a:ext cx="43204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</a:p>
            <a:p>
              <a:endParaRPr lang="en-US" altLang="zh-TW" dirty="0">
                <a:solidFill>
                  <a:srgbClr val="FF0000"/>
                </a:solidFill>
              </a:endParaRPr>
            </a:p>
            <a:p>
              <a:r>
                <a:rPr lang="en-US" altLang="zh-TW" dirty="0" smtClean="0">
                  <a:solidFill>
                    <a:srgbClr val="FF0000"/>
                  </a:solidFill>
                </a:rPr>
                <a:t>0</a:t>
              </a:r>
            </a:p>
            <a:p>
              <a:endParaRPr lang="en-US" altLang="zh-TW" dirty="0">
                <a:solidFill>
                  <a:srgbClr val="FF0000"/>
                </a:solidFill>
              </a:endParaRPr>
            </a:p>
            <a:p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</a:p>
            <a:p>
              <a:endParaRPr lang="en-US" altLang="zh-TW" dirty="0">
                <a:solidFill>
                  <a:srgbClr val="FF0000"/>
                </a:solidFill>
              </a:endParaRPr>
            </a:p>
            <a:p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499476" y="3071596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t=1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7022796" y="3076567"/>
            <a:ext cx="648072" cy="2168315"/>
            <a:chOff x="7022796" y="3076567"/>
            <a:chExt cx="648072" cy="2168315"/>
          </a:xfrm>
        </p:grpSpPr>
        <p:sp>
          <p:nvSpPr>
            <p:cNvPr id="11" name="文字方塊 10"/>
            <p:cNvSpPr txBox="1"/>
            <p:nvPr/>
          </p:nvSpPr>
          <p:spPr>
            <a:xfrm>
              <a:off x="7164288" y="3429000"/>
              <a:ext cx="43204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</a:p>
            <a:p>
              <a:endParaRPr lang="en-US" altLang="zh-TW" dirty="0">
                <a:solidFill>
                  <a:srgbClr val="FF0000"/>
                </a:solidFill>
              </a:endParaRPr>
            </a:p>
            <a:p>
              <a:r>
                <a:rPr lang="en-US" altLang="zh-TW" dirty="0">
                  <a:solidFill>
                    <a:srgbClr val="FF0000"/>
                  </a:solidFill>
                </a:rPr>
                <a:t>1</a:t>
              </a:r>
              <a:endParaRPr lang="en-US" altLang="zh-TW" dirty="0" smtClean="0">
                <a:solidFill>
                  <a:srgbClr val="FF0000"/>
                </a:solidFill>
              </a:endParaRPr>
            </a:p>
            <a:p>
              <a:endParaRPr lang="en-US" altLang="zh-TW" dirty="0">
                <a:solidFill>
                  <a:srgbClr val="FF0000"/>
                </a:solidFill>
              </a:endParaRPr>
            </a:p>
            <a:p>
              <a:r>
                <a:rPr lang="en-US" altLang="zh-TW" dirty="0">
                  <a:solidFill>
                    <a:srgbClr val="FF0000"/>
                  </a:solidFill>
                </a:rPr>
                <a:t>0</a:t>
              </a:r>
              <a:endParaRPr lang="en-US" altLang="zh-TW" dirty="0" smtClean="0">
                <a:solidFill>
                  <a:srgbClr val="FF0000"/>
                </a:solidFill>
              </a:endParaRPr>
            </a:p>
            <a:p>
              <a:endParaRPr lang="en-US" altLang="zh-TW" dirty="0">
                <a:solidFill>
                  <a:srgbClr val="FF0000"/>
                </a:solidFill>
              </a:endParaRPr>
            </a:p>
            <a:p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7022796" y="3076567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t=2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7588058" y="3076567"/>
            <a:ext cx="648072" cy="2168315"/>
            <a:chOff x="7588058" y="3076567"/>
            <a:chExt cx="648072" cy="2168315"/>
          </a:xfrm>
        </p:grpSpPr>
        <p:sp>
          <p:nvSpPr>
            <p:cNvPr id="13" name="文字方塊 12"/>
            <p:cNvSpPr txBox="1"/>
            <p:nvPr/>
          </p:nvSpPr>
          <p:spPr>
            <a:xfrm>
              <a:off x="7704348" y="3429000"/>
              <a:ext cx="43204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</a:p>
            <a:p>
              <a:endParaRPr lang="en-US" altLang="zh-TW" dirty="0">
                <a:solidFill>
                  <a:srgbClr val="FF0000"/>
                </a:solidFill>
              </a:endParaRPr>
            </a:p>
            <a:p>
              <a:r>
                <a:rPr lang="en-US" altLang="zh-TW" dirty="0">
                  <a:solidFill>
                    <a:srgbClr val="FF0000"/>
                  </a:solidFill>
                </a:rPr>
                <a:t>1</a:t>
              </a:r>
              <a:endParaRPr lang="en-US" altLang="zh-TW" dirty="0" smtClean="0">
                <a:solidFill>
                  <a:srgbClr val="FF0000"/>
                </a:solidFill>
              </a:endParaRPr>
            </a:p>
            <a:p>
              <a:endParaRPr lang="en-US" altLang="zh-TW" dirty="0">
                <a:solidFill>
                  <a:srgbClr val="FF0000"/>
                </a:solidFill>
              </a:endParaRPr>
            </a:p>
            <a:p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</a:p>
            <a:p>
              <a:endParaRPr lang="en-US" altLang="zh-TW" dirty="0">
                <a:solidFill>
                  <a:srgbClr val="FF0000"/>
                </a:solidFill>
              </a:endParaRPr>
            </a:p>
            <a:p>
              <a:r>
                <a:rPr lang="en-US" altLang="zh-TW" dirty="0">
                  <a:solidFill>
                    <a:srgbClr val="FF0000"/>
                  </a:solidFill>
                </a:rPr>
                <a:t>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588058" y="3076567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t=3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 bwMode="auto">
          <a:xfrm>
            <a:off x="5976156" y="3076567"/>
            <a:ext cx="2160240" cy="2224641"/>
          </a:xfrm>
          <a:prstGeom prst="rect">
            <a:avLst/>
          </a:prstGeom>
          <a:solidFill>
            <a:srgbClr val="929695"/>
          </a:solidFill>
          <a:ln w="9525" cap="flat" cmpd="sng" algn="ctr">
            <a:solidFill>
              <a:srgbClr val="94989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>
            <a:off x="2627784" y="4221088"/>
            <a:ext cx="50405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2345879" y="3998387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4344274" y="3813741"/>
            <a:ext cx="419447" cy="45616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266692" y="5805264"/>
            <a:ext cx="936104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5V</a:t>
            </a:r>
            <a:r>
              <a:rPr lang="en-US" altLang="zh-TW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0V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497302" y="6288910"/>
            <a:ext cx="2340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得知 </a:t>
            </a:r>
            <a:r>
              <a:rPr lang="en-US" altLang="zh-TW" dirty="0" smtClean="0">
                <a:solidFill>
                  <a:srgbClr val="FF0000"/>
                </a:solidFill>
              </a:rPr>
              <a:t>(row1, col1)</a:t>
            </a:r>
            <a:r>
              <a:rPr lang="zh-TW" altLang="en-US" dirty="0" smtClean="0">
                <a:solidFill>
                  <a:srgbClr val="FF0000"/>
                </a:solidFill>
              </a:rPr>
              <a:t>被按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96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 animBg="1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800" dirty="0"/>
              <a:t>助教會抓抄襲，被抓到的暑假就開始囉</a:t>
            </a:r>
            <a:r>
              <a:rPr lang="en-US" altLang="zh-TW" sz="2800" dirty="0"/>
              <a:t>^_^</a:t>
            </a:r>
            <a:endParaRPr lang="zh-TW" altLang="en-US" sz="2800" dirty="0"/>
          </a:p>
          <a:p>
            <a:endParaRPr lang="zh-TW" altLang="en-US" sz="2800" dirty="0"/>
          </a:p>
        </p:txBody>
      </p:sp>
      <p:sp>
        <p:nvSpPr>
          <p:cNvPr id="6" name="太陽 5"/>
          <p:cNvSpPr/>
          <p:nvPr/>
        </p:nvSpPr>
        <p:spPr bwMode="auto">
          <a:xfrm>
            <a:off x="6948264" y="1222122"/>
            <a:ext cx="1944216" cy="1822703"/>
          </a:xfrm>
          <a:prstGeom prst="sun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72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_iclab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CC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00FF"/>
      </a:hlink>
      <a:folHlink>
        <a:srgbClr val="B2B2B2"/>
      </a:folHlink>
    </a:clrScheme>
    <a:fontScheme name="Slide_iclab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Slide_ic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ic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ic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ic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ic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ic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ic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OCEAN_GROUP</Template>
  <TotalTime>20702</TotalTime>
  <Words>207</Words>
  <Application>Microsoft Office PowerPoint</Application>
  <PresentationFormat>如螢幕大小 (4:3)</PresentationFormat>
  <Paragraphs>62</Paragraphs>
  <Slides>6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7" baseType="lpstr">
      <vt:lpstr>Arial Unicode MS</vt:lpstr>
      <vt:lpstr>新細明體</vt:lpstr>
      <vt:lpstr>標楷體</vt:lpstr>
      <vt:lpstr>Arial</vt:lpstr>
      <vt:lpstr>Impact</vt:lpstr>
      <vt:lpstr>Magneto</vt:lpstr>
      <vt:lpstr>Tahoma</vt:lpstr>
      <vt:lpstr>Times New Roman</vt:lpstr>
      <vt:lpstr>Wingdings</vt:lpstr>
      <vt:lpstr>Slide_iclab</vt:lpstr>
      <vt:lpstr>Visio</vt:lpstr>
      <vt:lpstr>Midterm Project </vt:lpstr>
      <vt:lpstr>Outline</vt:lpstr>
      <vt:lpstr>PowerPoint 簡報</vt:lpstr>
      <vt:lpstr>PowerPoint 簡報</vt:lpstr>
      <vt:lpstr>PowerPoint 簡報</vt:lpstr>
      <vt:lpstr>PowerPoint 簡報</vt:lpstr>
    </vt:vector>
  </TitlesOfParts>
  <Company>NCTU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lab</dc:title>
  <dc:creator>si2</dc:creator>
  <cp:lastModifiedBy>陳柏亨</cp:lastModifiedBy>
  <cp:revision>1236</cp:revision>
  <cp:lastPrinted>2000-07-17T06:05:20Z</cp:lastPrinted>
  <dcterms:created xsi:type="dcterms:W3CDTF">2000-07-12T13:15:24Z</dcterms:created>
  <dcterms:modified xsi:type="dcterms:W3CDTF">2016-04-11T04:29:40Z</dcterms:modified>
</cp:coreProperties>
</file>