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4" r:id="rId4"/>
    <p:sldMasterId id="2147483715" r:id="rId5"/>
    <p:sldMasterId id="2147483716" r:id="rId6"/>
    <p:sldMasterId id="2147483717" r:id="rId7"/>
    <p:sldMasterId id="2147483718" r:id="rId8"/>
    <p:sldMasterId id="214748371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Lst>
  <p:sldSz cy="9144000" cx="16256000"/>
  <p:notesSz cx="6858000" cy="9144000"/>
  <p:embeddedFontLst>
    <p:embeddedFont>
      <p:font typeface="Merriweather Sans"/>
      <p:regular r:id="rId46"/>
      <p:bold r:id="rId47"/>
      <p:italic r:id="rId48"/>
      <p:boldItalic r:id="rId49"/>
    </p:embeddedFon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A517E8B-46FC-4E40-BE37-A4C8BFDD0FA4}">
  <a:tblStyle styleId="{AA517E8B-46FC-4E40-BE37-A4C8BFDD0FA4}"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font" Target="fonts/MerriweatherSans-regular.fntdata"/><Relationship Id="rId45" Type="http://schemas.openxmlformats.org/officeDocument/2006/relationships/slide" Target="slides/slide3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MerriweatherSans-italic.fntdata"/><Relationship Id="rId47" Type="http://schemas.openxmlformats.org/officeDocument/2006/relationships/font" Target="fonts/MerriweatherSans-bold.fntdata"/><Relationship Id="rId49" Type="http://schemas.openxmlformats.org/officeDocument/2006/relationships/font" Target="fonts/Merriweather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r>
              <a:t/>
            </a:r>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2" name="Shape 3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2" name="Shape 3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3" name="Shape 4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1" name="Shape 4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8" name="Shape 4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5" name="Shape 4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7" name="Shape 4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7" name="Shape 4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4" name="Shape 5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8" name="Shape 5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a:headEnd len="med" w="med" type="none"/>
            <a:tailEnd len="med" w="med" type="none"/>
          </a:ln>
        </p:spPr>
      </p:sp>
      <p:sp>
        <p:nvSpPr>
          <p:cNvPr id="289" name="Shape 2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Merriweather Sans"/>
              <a:buNone/>
            </a:pPr>
            <a:r>
              <a:rPr b="0" i="0" lang="en-US" sz="2000" u="none" cap="none" strike="noStrike">
                <a:latin typeface="Merriweather Sans"/>
                <a:ea typeface="Merriweather Sans"/>
                <a:cs typeface="Merriweather Sans"/>
                <a:sym typeface="Merriweather Sans"/>
              </a:rPr>
              <a:t>Like a dog .... food ... food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8" name="Shape 88"/>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1" name="Shape 91"/>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3186113" y="817562"/>
            <a:ext cx="9753599" cy="5486399"/>
          </a:xfrm>
          <a:prstGeom prst="rect">
            <a:avLst/>
          </a:prstGeom>
          <a:noFill/>
          <a:ln>
            <a:noFill/>
          </a:ln>
        </p:spPr>
      </p:sp>
      <p:sp>
        <p:nvSpPr>
          <p:cNvPr id="95" name="Shape 95"/>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6" name="Shape 96"/>
        <p:cNvGrpSpPr/>
        <p:nvPr/>
      </p:nvGrpSpPr>
      <p:grpSpPr>
        <a:xfrm>
          <a:off x="0" y="0"/>
          <a:ext cx="0" cy="0"/>
          <a:chOff x="0" y="0"/>
          <a:chExt cx="0" cy="0"/>
        </a:xfrm>
      </p:grpSpPr>
      <p:sp>
        <p:nvSpPr>
          <p:cNvPr id="97" name="Shape 97"/>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1" name="Shape 101"/>
        <p:cNvGrpSpPr/>
        <p:nvPr/>
      </p:nvGrpSpPr>
      <p:grpSpPr>
        <a:xfrm>
          <a:off x="0" y="0"/>
          <a:ext cx="0" cy="0"/>
          <a:chOff x="0" y="0"/>
          <a:chExt cx="0" cy="0"/>
        </a:xfrm>
      </p:grpSpPr>
      <p:sp>
        <p:nvSpPr>
          <p:cNvPr id="102" name="Shape 10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6" name="Shape 106"/>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8" name="Shape 108"/>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9" name="Shape 109"/>
        <p:cNvGrpSpPr/>
        <p:nvPr/>
      </p:nvGrpSpPr>
      <p:grpSpPr>
        <a:xfrm>
          <a:off x="0" y="0"/>
          <a:ext cx="0" cy="0"/>
          <a:chOff x="0" y="0"/>
          <a:chExt cx="0" cy="0"/>
        </a:xfrm>
      </p:grpSpPr>
      <p:sp>
        <p:nvSpPr>
          <p:cNvPr id="110" name="Shape 11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1" name="Shape 111"/>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6" name="Shape 116"/>
        <p:cNvGrpSpPr/>
        <p:nvPr/>
      </p:nvGrpSpPr>
      <p:grpSpPr>
        <a:xfrm>
          <a:off x="0" y="0"/>
          <a:ext cx="0" cy="0"/>
          <a:chOff x="0" y="0"/>
          <a:chExt cx="0" cy="0"/>
        </a:xfrm>
      </p:grpSpPr>
      <p:sp>
        <p:nvSpPr>
          <p:cNvPr id="117" name="Shape 11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8" name="Shape 11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9" name="Shape 119"/>
        <p:cNvGrpSpPr/>
        <p:nvPr/>
      </p:nvGrpSpPr>
      <p:grpSpPr>
        <a:xfrm>
          <a:off x="0" y="0"/>
          <a:ext cx="0" cy="0"/>
          <a:chOff x="0" y="0"/>
          <a:chExt cx="0" cy="0"/>
        </a:xfrm>
      </p:grpSpPr>
      <p:sp>
        <p:nvSpPr>
          <p:cNvPr id="120" name="Shape 12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1" name="Shape 121"/>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x="0" y="0"/>
          <a:ext cx="0" cy="0"/>
          <a:chOff x="0" y="0"/>
          <a:chExt cx="0" cy="0"/>
        </a:xfrm>
      </p:grpSpPr>
      <p:sp>
        <p:nvSpPr>
          <p:cNvPr id="124" name="Shape 124"/>
          <p:cNvSpPr txBox="1"/>
          <p:nvPr>
            <p:ph type="title"/>
          </p:nvPr>
        </p:nvSpPr>
        <p:spPr>
          <a:xfrm rot="5400000">
            <a:off x="9713912" y="2438400"/>
            <a:ext cx="7800975" cy="36576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5" name="Shape 125"/>
          <p:cNvSpPr txBox="1"/>
          <p:nvPr>
            <p:ph idx="1" type="body"/>
          </p:nvPr>
        </p:nvSpPr>
        <p:spPr>
          <a:xfrm rot="5400000">
            <a:off x="2322512" y="-1142999"/>
            <a:ext cx="7800975" cy="1082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8" name="Shape 128"/>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x="0" y="0"/>
          <a:ext cx="0" cy="0"/>
          <a:chOff x="0" y="0"/>
          <a:chExt cx="0" cy="0"/>
        </a:xfrm>
      </p:grpSpPr>
      <p:sp>
        <p:nvSpPr>
          <p:cNvPr id="130" name="Shape 130"/>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1" name="Shape 131"/>
          <p:cNvSpPr/>
          <p:nvPr>
            <p:ph idx="2" type="pic"/>
          </p:nvPr>
        </p:nvSpPr>
        <p:spPr>
          <a:xfrm>
            <a:off x="3186113" y="817562"/>
            <a:ext cx="9753599" cy="5486399"/>
          </a:xfrm>
          <a:prstGeom prst="rect">
            <a:avLst/>
          </a:prstGeom>
          <a:noFill/>
          <a:ln>
            <a:noFill/>
          </a:ln>
        </p:spPr>
      </p:sp>
      <p:sp>
        <p:nvSpPr>
          <p:cNvPr id="132" name="Shape 132"/>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x="0" y="0"/>
          <a:ext cx="0" cy="0"/>
          <a:chOff x="0" y="0"/>
          <a:chExt cx="0" cy="0"/>
        </a:xfrm>
      </p:grpSpPr>
      <p:sp>
        <p:nvSpPr>
          <p:cNvPr id="134" name="Shape 134"/>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x="0" y="0"/>
          <a:ext cx="0" cy="0"/>
          <a:chOff x="0" y="0"/>
          <a:chExt cx="0" cy="0"/>
        </a:xfrm>
      </p:grpSpPr>
      <p:sp>
        <p:nvSpPr>
          <p:cNvPr id="139" name="Shape 139"/>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x="0" y="0"/>
          <a:ext cx="0" cy="0"/>
          <a:chOff x="0" y="0"/>
          <a:chExt cx="0" cy="0"/>
        </a:xfrm>
      </p:grpSpPr>
      <p:sp>
        <p:nvSpPr>
          <p:cNvPr id="141" name="Shape 141"/>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3" name="Shape 143"/>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5" name="Shape 145"/>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x="0" y="0"/>
          <a:ext cx="0" cy="0"/>
          <a:chOff x="0" y="0"/>
          <a:chExt cx="0" cy="0"/>
        </a:xfrm>
      </p:grpSpPr>
      <p:sp>
        <p:nvSpPr>
          <p:cNvPr id="147" name="Shape 147"/>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8" name="Shape 148"/>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x="0" y="0"/>
          <a:ext cx="0" cy="0"/>
          <a:chOff x="0" y="0"/>
          <a:chExt cx="0" cy="0"/>
        </a:xfrm>
      </p:grpSpPr>
      <p:sp>
        <p:nvSpPr>
          <p:cNvPr id="151" name="Shape 151"/>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x="0" y="0"/>
          <a:ext cx="0" cy="0"/>
          <a:chOff x="0" y="0"/>
          <a:chExt cx="0" cy="0"/>
        </a:xfrm>
      </p:grpSpPr>
      <p:sp>
        <p:nvSpPr>
          <p:cNvPr id="154" name="Shape 154"/>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5" name="Shape 155"/>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x="0" y="0"/>
          <a:ext cx="0" cy="0"/>
          <a:chOff x="0" y="0"/>
          <a:chExt cx="0" cy="0"/>
        </a:xfrm>
      </p:grpSpPr>
      <p:sp>
        <p:nvSpPr>
          <p:cNvPr id="157" name="Shape 157"/>
          <p:cNvSpPr txBox="1"/>
          <p:nvPr>
            <p:ph type="ctrTitle"/>
          </p:nvPr>
        </p:nvSpPr>
        <p:spPr>
          <a:xfrm>
            <a:off x="1219200" y="2840038"/>
            <a:ext cx="13817599" cy="1960561"/>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8" name="Shape 158"/>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x="0" y="0"/>
          <a:ext cx="0" cy="0"/>
          <a:chOff x="0" y="0"/>
          <a:chExt cx="0" cy="0"/>
        </a:xfrm>
      </p:grpSpPr>
      <p:sp>
        <p:nvSpPr>
          <p:cNvPr id="163" name="Shape 163"/>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4" name="Shape 164"/>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x="0" y="0"/>
          <a:ext cx="0" cy="0"/>
          <a:chOff x="0" y="0"/>
          <a:chExt cx="0" cy="0"/>
        </a:xfrm>
      </p:grpSpPr>
      <p:sp>
        <p:nvSpPr>
          <p:cNvPr id="166" name="Shape 16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7" name="Shape 167"/>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x="0" y="0"/>
          <a:ext cx="0" cy="0"/>
          <a:chOff x="0" y="0"/>
          <a:chExt cx="0" cy="0"/>
        </a:xfrm>
      </p:grpSpPr>
      <p:sp>
        <p:nvSpPr>
          <p:cNvPr id="169" name="Shape 16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0" name="Shape 170"/>
          <p:cNvSpPr/>
          <p:nvPr>
            <p:ph idx="2" type="pic"/>
          </p:nvPr>
        </p:nvSpPr>
        <p:spPr>
          <a:xfrm>
            <a:off x="3186113" y="817562"/>
            <a:ext cx="9753599" cy="5486399"/>
          </a:xfrm>
          <a:prstGeom prst="rect">
            <a:avLst/>
          </a:prstGeom>
          <a:noFill/>
          <a:ln>
            <a:noFill/>
          </a:ln>
        </p:spPr>
      </p:sp>
      <p:sp>
        <p:nvSpPr>
          <p:cNvPr id="171" name="Shape 17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x="0" y="0"/>
          <a:ext cx="0" cy="0"/>
          <a:chOff x="0" y="0"/>
          <a:chExt cx="0" cy="0"/>
        </a:xfrm>
      </p:grpSpPr>
      <p:sp>
        <p:nvSpPr>
          <p:cNvPr id="173" name="Shape 17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x="0" y="0"/>
          <a:ext cx="0" cy="0"/>
          <a:chOff x="0" y="0"/>
          <a:chExt cx="0" cy="0"/>
        </a:xfrm>
      </p:grpSpPr>
      <p:sp>
        <p:nvSpPr>
          <p:cNvPr id="178" name="Shape 1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x="0" y="0"/>
          <a:ext cx="0" cy="0"/>
          <a:chOff x="0" y="0"/>
          <a:chExt cx="0" cy="0"/>
        </a:xfrm>
      </p:grpSpPr>
      <p:sp>
        <p:nvSpPr>
          <p:cNvPr id="180" name="Shape 180"/>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1" name="Shape 18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2" name="Shape 18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3" name="Shape 18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4" name="Shape 18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x="0" y="0"/>
          <a:ext cx="0" cy="0"/>
          <a:chOff x="0" y="0"/>
          <a:chExt cx="0" cy="0"/>
        </a:xfrm>
      </p:grpSpPr>
      <p:sp>
        <p:nvSpPr>
          <p:cNvPr id="186" name="Shape 18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7" name="Shape 187"/>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x="0" y="0"/>
          <a:ext cx="0" cy="0"/>
          <a:chOff x="0" y="0"/>
          <a:chExt cx="0" cy="0"/>
        </a:xfrm>
      </p:grpSpPr>
      <p:sp>
        <p:nvSpPr>
          <p:cNvPr id="190" name="Shape 19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1" name="Shape 19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x="0" y="0"/>
          <a:ext cx="0" cy="0"/>
          <a:chOff x="0" y="0"/>
          <a:chExt cx="0" cy="0"/>
        </a:xfrm>
      </p:grpSpPr>
      <p:sp>
        <p:nvSpPr>
          <p:cNvPr id="193" name="Shape 19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4" name="Shape 194"/>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x="0" y="0"/>
          <a:ext cx="0" cy="0"/>
          <a:chOff x="0" y="0"/>
          <a:chExt cx="0" cy="0"/>
        </a:xfrm>
      </p:grpSpPr>
      <p:sp>
        <p:nvSpPr>
          <p:cNvPr id="196" name="Shape 196"/>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7" name="Shape 19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1" name="Shape 201"/>
        <p:cNvGrpSpPr/>
        <p:nvPr/>
      </p:nvGrpSpPr>
      <p:grpSpPr>
        <a:xfrm>
          <a:off x="0" y="0"/>
          <a:ext cx="0" cy="0"/>
          <a:chOff x="0" y="0"/>
          <a:chExt cx="0" cy="0"/>
        </a:xfrm>
      </p:grpSpPr>
      <p:sp>
        <p:nvSpPr>
          <p:cNvPr id="202" name="Shape 202"/>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3" name="Shape 203"/>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4" name="Shape 204"/>
        <p:cNvGrpSpPr/>
        <p:nvPr/>
      </p:nvGrpSpPr>
      <p:grpSpPr>
        <a:xfrm>
          <a:off x="0" y="0"/>
          <a:ext cx="0" cy="0"/>
          <a:chOff x="0" y="0"/>
          <a:chExt cx="0" cy="0"/>
        </a:xfrm>
      </p:grpSpPr>
      <p:sp>
        <p:nvSpPr>
          <p:cNvPr id="205" name="Shape 20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6" name="Shape 206"/>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07" name="Shape 207"/>
        <p:cNvGrpSpPr/>
        <p:nvPr/>
      </p:nvGrpSpPr>
      <p:grpSpPr>
        <a:xfrm>
          <a:off x="0" y="0"/>
          <a:ext cx="0" cy="0"/>
          <a:chOff x="0" y="0"/>
          <a:chExt cx="0" cy="0"/>
        </a:xfrm>
      </p:grpSpPr>
      <p:sp>
        <p:nvSpPr>
          <p:cNvPr id="208" name="Shape 208"/>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9" name="Shape 209"/>
          <p:cNvSpPr/>
          <p:nvPr>
            <p:ph idx="2" type="pic"/>
          </p:nvPr>
        </p:nvSpPr>
        <p:spPr>
          <a:xfrm>
            <a:off x="3186113" y="817562"/>
            <a:ext cx="9753599" cy="5486399"/>
          </a:xfrm>
          <a:prstGeom prst="rect">
            <a:avLst/>
          </a:prstGeom>
          <a:noFill/>
          <a:ln>
            <a:noFill/>
          </a:ln>
        </p:spPr>
      </p:sp>
      <p:sp>
        <p:nvSpPr>
          <p:cNvPr id="210" name="Shape 210"/>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1" name="Shape 211"/>
        <p:cNvGrpSpPr/>
        <p:nvPr/>
      </p:nvGrpSpPr>
      <p:grpSpPr>
        <a:xfrm>
          <a:off x="0" y="0"/>
          <a:ext cx="0" cy="0"/>
          <a:chOff x="0" y="0"/>
          <a:chExt cx="0" cy="0"/>
        </a:xfrm>
      </p:grpSpPr>
      <p:sp>
        <p:nvSpPr>
          <p:cNvPr id="212" name="Shape 212"/>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3" name="Shape 213"/>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4" name="Shape 214"/>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5"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6" name="Shape 216"/>
        <p:cNvGrpSpPr/>
        <p:nvPr/>
      </p:nvGrpSpPr>
      <p:grpSpPr>
        <a:xfrm>
          <a:off x="0" y="0"/>
          <a:ext cx="0" cy="0"/>
          <a:chOff x="0" y="0"/>
          <a:chExt cx="0" cy="0"/>
        </a:xfrm>
      </p:grpSpPr>
      <p:sp>
        <p:nvSpPr>
          <p:cNvPr id="217" name="Shape 21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18" name="Shape 218"/>
        <p:cNvGrpSpPr/>
        <p:nvPr/>
      </p:nvGrpSpPr>
      <p:grpSpPr>
        <a:xfrm>
          <a:off x="0" y="0"/>
          <a:ext cx="0" cy="0"/>
          <a:chOff x="0" y="0"/>
          <a:chExt cx="0" cy="0"/>
        </a:xfrm>
      </p:grpSpPr>
      <p:sp>
        <p:nvSpPr>
          <p:cNvPr id="219" name="Shape 21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0" name="Shape 220"/>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1" name="Shape 221"/>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2" name="Shape 222"/>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23" name="Shape 223"/>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24" name="Shape 224"/>
        <p:cNvGrpSpPr/>
        <p:nvPr/>
      </p:nvGrpSpPr>
      <p:grpSpPr>
        <a:xfrm>
          <a:off x="0" y="0"/>
          <a:ext cx="0" cy="0"/>
          <a:chOff x="0" y="0"/>
          <a:chExt cx="0" cy="0"/>
        </a:xfrm>
      </p:grpSpPr>
      <p:sp>
        <p:nvSpPr>
          <p:cNvPr id="225" name="Shape 225"/>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26" name="Shape 226"/>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7" name="Shape 227"/>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8" name="Shape 228"/>
        <p:cNvGrpSpPr/>
        <p:nvPr/>
      </p:nvGrpSpPr>
      <p:grpSpPr>
        <a:xfrm>
          <a:off x="0" y="0"/>
          <a:ext cx="0" cy="0"/>
          <a:chOff x="0" y="0"/>
          <a:chExt cx="0" cy="0"/>
        </a:xfrm>
      </p:grpSpPr>
      <p:sp>
        <p:nvSpPr>
          <p:cNvPr id="229" name="Shape 229"/>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0" name="Shape 230"/>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1" name="Shape 231"/>
        <p:cNvGrpSpPr/>
        <p:nvPr/>
      </p:nvGrpSpPr>
      <p:grpSpPr>
        <a:xfrm>
          <a:off x="0" y="0"/>
          <a:ext cx="0" cy="0"/>
          <a:chOff x="0" y="0"/>
          <a:chExt cx="0" cy="0"/>
        </a:xfrm>
      </p:grpSpPr>
      <p:sp>
        <p:nvSpPr>
          <p:cNvPr id="232" name="Shape 232"/>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33" name="Shape 233"/>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4" name="Shape 234"/>
        <p:cNvGrpSpPr/>
        <p:nvPr/>
      </p:nvGrpSpPr>
      <p:grpSpPr>
        <a:xfrm>
          <a:off x="0" y="0"/>
          <a:ext cx="0" cy="0"/>
          <a:chOff x="0" y="0"/>
          <a:chExt cx="0" cy="0"/>
        </a:xfrm>
      </p:grpSpPr>
      <p:sp>
        <p:nvSpPr>
          <p:cNvPr id="235" name="Shape 235"/>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36" name="Shape 236"/>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6.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7.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5" name="Shape 85"/>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2" name="Shape 1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1" name="Shape 161"/>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00" name="Shape 200"/>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5.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jp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Variables, Expressions, and Statements</a:t>
            </a:r>
          </a:p>
        </p:txBody>
      </p:sp>
      <p:sp>
        <p:nvSpPr>
          <p:cNvPr id="242" name="Shape 242"/>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Chapter 2</a:t>
            </a:r>
          </a:p>
        </p:txBody>
      </p:sp>
      <p:sp>
        <p:nvSpPr>
          <p:cNvPr id="243" name="Shape 243"/>
          <p:cNvSpPr txBox="1"/>
          <p:nvPr/>
        </p:nvSpPr>
        <p:spPr>
          <a:xfrm>
            <a:off x="4081448" y="7759700"/>
            <a:ext cx="8328600"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b="0" l="0" r="0" t="0"/>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5600" u="none" cap="none" strike="noStrike">
                <a:solidFill>
                  <a:srgbClr val="00FF00"/>
                </a:solidFill>
                <a:latin typeface="Cabin"/>
                <a:ea typeface="Cabin"/>
                <a:cs typeface="Cabin"/>
                <a:sym typeface="Cabin"/>
              </a:rPr>
              <a:t>x</a:t>
            </a:r>
            <a:r>
              <a:rPr b="0" i="0" lang="en-US" sz="5600" u="none" cap="none" strike="noStrike">
                <a:solidFill>
                  <a:srgbClr val="FF00FF"/>
                </a:solidFill>
                <a:latin typeface="Cabin"/>
                <a:ea typeface="Cabin"/>
                <a:cs typeface="Cabin"/>
                <a:sym typeface="Cabin"/>
              </a:rPr>
              <a:t> </a:t>
            </a:r>
            <a:r>
              <a:rPr b="0" i="0" lang="en-US" sz="5600" u="none" cap="none" strike="noStrike">
                <a:solidFill>
                  <a:srgbClr val="FFFFFF"/>
                </a:solidFill>
                <a:latin typeface="Cabin"/>
                <a:ea typeface="Cabin"/>
                <a:cs typeface="Cabin"/>
                <a:sym typeface="Cabin"/>
              </a:rPr>
              <a:t>=</a:t>
            </a:r>
            <a:r>
              <a:rPr b="0" i="0" lang="en-US" sz="5600" u="none" cap="none" strike="noStrike">
                <a:solidFill>
                  <a:schemeClr val="lt1"/>
                </a:solidFill>
                <a:latin typeface="Cabin"/>
                <a:ea typeface="Cabin"/>
                <a:cs typeface="Cabin"/>
                <a:sym typeface="Cabin"/>
              </a:rPr>
              <a:t> </a:t>
            </a:r>
            <a:r>
              <a:rPr b="0" i="0" lang="en-US" sz="5600" u="none" cap="none" strike="noStrik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b="0" i="0" lang="en-US" sz="3200" u="none" cap="none" strike="noStrike">
                <a:solidFill>
                  <a:srgbClr val="FFFF00"/>
                </a:solidFill>
                <a:latin typeface="Cabin"/>
                <a:ea typeface="Cabin"/>
                <a:cs typeface="Cabin"/>
                <a:sym typeface="Cabin"/>
              </a:rPr>
              <a:t>ight side is an expression. </a:t>
            </a:r>
            <a:r>
              <a:rPr b="0" i="0" lang="en-US" sz="3200" u="none" cap="none" strike="noStrike">
                <a:solidFill>
                  <a:schemeClr val="lt1"/>
                </a:solidFill>
                <a:latin typeface="Cabin"/>
                <a:ea typeface="Cabin"/>
                <a:cs typeface="Cabin"/>
                <a:sym typeface="Cabin"/>
              </a:rPr>
              <a:t> </a:t>
            </a:r>
            <a:r>
              <a:rPr b="0" i="0" lang="en-US" sz="3200" u="none" cap="none" strike="noStrike">
                <a:solidFill>
                  <a:srgbClr val="FF9900"/>
                </a:solidFill>
                <a:latin typeface="Cabin"/>
                <a:ea typeface="Cabin"/>
                <a:cs typeface="Cabin"/>
                <a:sym typeface="Cabin"/>
              </a:rPr>
              <a:t>Once the expression is evaluated,</a:t>
            </a:r>
            <a:r>
              <a:rPr b="0" i="0" lang="en-US" sz="3200" u="none" cap="none" strike="noStrike">
                <a:solidFill>
                  <a:schemeClr val="lt1"/>
                </a:solidFill>
                <a:latin typeface="Cabin"/>
                <a:ea typeface="Cabin"/>
                <a:cs typeface="Cabin"/>
                <a:sym typeface="Cabin"/>
              </a:rPr>
              <a:t> </a:t>
            </a:r>
            <a:r>
              <a:rPr b="0" i="0" lang="en-US" sz="3200" u="none" cap="none" strike="noStrik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cap="rnd" cmpd="sng" w="63500">
            <a:solidFill>
              <a:srgbClr val="FF9900"/>
            </a:solidFill>
            <a:prstDash val="solid"/>
            <a:miter/>
            <a:headEnd len="med" w="med" type="stealth"/>
            <a:tailEnd len="med" w="med" type="none"/>
          </a:ln>
        </p:spPr>
      </p:cxnSp>
      <p:sp>
        <p:nvSpPr>
          <p:cNvPr id="345" name="Shape 345"/>
          <p:cNvSpPr txBox="1"/>
          <p:nvPr/>
        </p:nvSpPr>
        <p:spPr>
          <a:xfrm>
            <a:off x="10652125" y="6604000"/>
            <a:ext cx="1347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A variable is a memory location used to store a value.  The value stored in a variable can be updated by replacing the old value (</a:t>
            </a:r>
            <a:r>
              <a:rPr b="0" i="0" lang="en-US" sz="3200" u="none" cap="none" strike="noStrike">
                <a:solidFill>
                  <a:srgbClr val="FFFFFF"/>
                </a:solidFill>
                <a:latin typeface="Cabin"/>
                <a:ea typeface="Cabin"/>
                <a:cs typeface="Cabin"/>
                <a:sym typeface="Cabin"/>
              </a:rPr>
              <a:t>0.6</a:t>
            </a:r>
            <a:r>
              <a:rPr b="0" i="0" lang="en-US" sz="3200" u="none" cap="none" strike="noStrike">
                <a:solidFill>
                  <a:srgbClr val="00FF00"/>
                </a:solidFill>
                <a:latin typeface="Cabin"/>
                <a:ea typeface="Cabin"/>
                <a:cs typeface="Cabin"/>
                <a:sym typeface="Cabin"/>
              </a:rPr>
              <a:t>) with a new value (</a:t>
            </a:r>
            <a:r>
              <a:rPr b="0" i="0" lang="en-US" sz="3200" u="none" cap="none" strike="noStrike">
                <a:solidFill>
                  <a:srgbClr val="FFFFFF"/>
                </a:solidFill>
                <a:latin typeface="Cabin"/>
                <a:ea typeface="Cabin"/>
                <a:cs typeface="Cabin"/>
                <a:sym typeface="Cabin"/>
              </a:rPr>
              <a:t>0.93</a:t>
            </a:r>
            <a:r>
              <a:rPr b="0" i="0" lang="en-US" sz="3200" u="none" cap="none" strike="noStrik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cap="rnd" cmpd="sng" w="63500">
            <a:solidFill>
              <a:srgbClr val="FF9900"/>
            </a:solidFill>
            <a:prstDash val="solid"/>
            <a:miter/>
            <a:headEnd len="med" w="med" type="stealth"/>
            <a:tailEnd len="med" w="med" type="none"/>
          </a:ln>
        </p:spPr>
      </p:cxnSp>
      <p:cxnSp>
        <p:nvCxnSpPr>
          <p:cNvPr id="348" name="Shape 348"/>
          <p:cNvCxnSpPr/>
          <p:nvPr/>
        </p:nvCxnSpPr>
        <p:spPr>
          <a:xfrm flipH="1">
            <a:off x="10944311" y="1039812"/>
            <a:ext cx="763500" cy="885900"/>
          </a:xfrm>
          <a:prstGeom prst="straightConnector1">
            <a:avLst/>
          </a:prstGeom>
          <a:noFill/>
          <a:ln cap="rnd" cmpd="sng" w="63500">
            <a:solidFill>
              <a:srgbClr val="FFFF00"/>
            </a:solidFill>
            <a:prstDash val="solid"/>
            <a:miter/>
            <a:headEnd len="med" w="med" type="none"/>
            <a:tailEnd len="med" w="med" type="none"/>
          </a:ln>
        </p:spPr>
      </p:cxnSp>
      <p:cxnSp>
        <p:nvCxnSpPr>
          <p:cNvPr id="349" name="Shape 349"/>
          <p:cNvCxnSpPr/>
          <p:nvPr/>
        </p:nvCxnSpPr>
        <p:spPr>
          <a:xfrm>
            <a:off x="10944225" y="1022350"/>
            <a:ext cx="572999" cy="798600"/>
          </a:xfrm>
          <a:prstGeom prst="straightConnector1">
            <a:avLst/>
          </a:prstGeom>
          <a:noFill/>
          <a:ln cap="rnd" cmpd="sng" w="63500">
            <a:solidFill>
              <a:srgbClr val="FFFF00"/>
            </a:solidFill>
            <a:prstDash val="solid"/>
            <a:miter/>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Numeric Expressions</a:t>
            </a:r>
          </a:p>
        </p:txBody>
      </p:sp>
      <p:sp>
        <p:nvSpPr>
          <p:cNvPr id="355" name="Shape 355"/>
          <p:cNvSpPr txBox="1"/>
          <p:nvPr>
            <p:ph idx="1" type="body"/>
          </p:nvPr>
        </p:nvSpPr>
        <p:spPr>
          <a:xfrm>
            <a:off x="850900" y="2603500"/>
            <a:ext cx="84525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Because of the lack of mathematical symbols on computer keyboards - we use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computer-speak</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to express the classic math operations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Asterisk is multiplication</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3000000" cy="3000000"/>
        </p:xfrm>
        <a:graphic>
          <a:graphicData uri="http://schemas.openxmlformats.org/drawingml/2006/table">
            <a:tbl>
              <a:tblPr>
                <a:noFill/>
                <a:tableStyleId>{AA517E8B-46FC-4E40-BE37-A4C8BFDD0FA4}</a:tableStyleId>
              </a:tblPr>
              <a:tblGrid>
                <a:gridCol w="2398575"/>
                <a:gridCol w="2626675"/>
              </a:tblGrid>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2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2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79532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31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31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xx</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print </a:t>
            </a:r>
            <a:r>
              <a:rPr b="0" i="0" lang="en-US" sz="3000" u="none" cap="none" strike="noStrike">
                <a:solidFill>
                  <a:srgbClr val="00FF00"/>
                </a:solidFill>
                <a:latin typeface="Courier New"/>
                <a:ea typeface="Courier New"/>
                <a:cs typeface="Courier New"/>
                <a:sym typeface="Courier New"/>
              </a:rPr>
              <a:t>xx</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 440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yy</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5280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zz</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yy</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zz</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00FF00"/>
                </a:solidFill>
                <a:latin typeface="Courier New"/>
                <a:ea typeface="Courier New"/>
                <a:cs typeface="Courier New"/>
                <a:sym typeface="Courier New"/>
              </a:rPr>
              <a:t> jj</a:t>
            </a:r>
            <a:r>
              <a:rPr b="0" i="0" lang="en-US" sz="3000" u="none" cap="none" strike="noStrike">
                <a:solidFill>
                  <a:schemeClr val="lt1"/>
                </a:solidFill>
                <a:latin typeface="Courier New"/>
                <a:ea typeface="Courier New"/>
                <a:cs typeface="Courier New"/>
                <a:sym typeface="Courier New"/>
              </a:rPr>
              <a:t> = 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00FF00"/>
                </a:solidFill>
                <a:latin typeface="Courier New"/>
                <a:ea typeface="Courier New"/>
                <a:cs typeface="Courier New"/>
                <a:sym typeface="Courier New"/>
              </a:rPr>
              <a:t>kk</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00FF00"/>
                </a:solidFill>
                <a:latin typeface="Courier New"/>
                <a:ea typeface="Courier New"/>
                <a:cs typeface="Courier New"/>
                <a:sym typeface="Courier New"/>
              </a:rPr>
              <a:t>jj</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00FF00"/>
                </a:solidFill>
                <a:latin typeface="Courier New"/>
                <a:ea typeface="Courier New"/>
                <a:cs typeface="Courier New"/>
                <a:sym typeface="Courier New"/>
              </a:rPr>
              <a:t>kk</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4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000000" cy="3000000"/>
        </p:xfrm>
        <a:graphic>
          <a:graphicData uri="http://schemas.openxmlformats.org/drawingml/2006/table">
            <a:tbl>
              <a:tblPr>
                <a:noFill/>
                <a:tableStyleId>{AA517E8B-46FC-4E40-BE37-A4C8BFDD0FA4}</a:tableStyleId>
              </a:tblPr>
              <a:tblGrid>
                <a:gridCol w="1876000"/>
                <a:gridCol w="1876000"/>
              </a:tblGrid>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400" u="none">
                          <a:solidFill>
                            <a:srgbClr val="00FFFF"/>
                          </a:solidFill>
                          <a:latin typeface="Cabin"/>
                          <a:ea typeface="Cabin"/>
                          <a:cs typeface="Cabin"/>
                          <a:sym typeface="Cabin"/>
                        </a:rPr>
                        <a:t>Operator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400" u="none">
                          <a:solidFill>
                            <a:schemeClr val="lt1"/>
                          </a:solidFill>
                          <a:latin typeface="Cabin"/>
                          <a:ea typeface="Cabin"/>
                          <a:cs typeface="Cabin"/>
                          <a:sym typeface="Cabin"/>
                        </a:rPr>
                        <a:t>Operation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solidFill>
                      <a:srgbClr val="7F7F7F">
                        <a:alpha val="49411"/>
                      </a:srgbClr>
                    </a:solidFill>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Addition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Subtraction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Multiplication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Division</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Power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r h="650875">
                <a:tc>
                  <a:txBody>
                    <a:bodyPr>
                      <a:noAutofit/>
                    </a:bodyPr>
                    <a:lstStyle/>
                    <a:p>
                      <a:pPr indent="0" lvl="0" marL="0" rtl="0" algn="ctr">
                        <a:lnSpc>
                          <a:spcPct val="100000"/>
                        </a:lnSpc>
                        <a:spcBef>
                          <a:spcPts val="0"/>
                        </a:spcBef>
                        <a:spcAft>
                          <a:spcPts val="0"/>
                        </a:spcAft>
                        <a:buClr>
                          <a:srgbClr val="00FFFF"/>
                        </a:buClr>
                        <a:buSzPct val="25000"/>
                        <a:buFont typeface="Cabin"/>
                        <a:buNone/>
                      </a:pPr>
                      <a:r>
                        <a:rPr b="0" i="0" lang="en-US" sz="2300" u="none">
                          <a:solidFill>
                            <a:srgbClr val="00FFFF"/>
                          </a:solidFill>
                          <a:latin typeface="Cabin"/>
                          <a:ea typeface="Cabin"/>
                          <a:cs typeface="Cabin"/>
                          <a:sym typeface="Cabin"/>
                        </a:rPr>
                        <a:t>%</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c>
                  <a:txBody>
                    <a:bodyPr>
                      <a:noAutofit/>
                    </a:bodyPr>
                    <a:lstStyle/>
                    <a:p>
                      <a:pPr indent="0" lvl="0" marL="0" rtl="0" algn="ctr">
                        <a:lnSpc>
                          <a:spcPct val="100000"/>
                        </a:lnSpc>
                        <a:spcBef>
                          <a:spcPts val="0"/>
                        </a:spcBef>
                        <a:spcAft>
                          <a:spcPts val="0"/>
                        </a:spcAft>
                        <a:buClr>
                          <a:schemeClr val="lt1"/>
                        </a:buClr>
                        <a:buSzPct val="25000"/>
                        <a:buFont typeface="Cabin"/>
                        <a:buNone/>
                      </a:pPr>
                      <a:r>
                        <a:rPr b="0" i="0" lang="en-US" sz="2300" u="none">
                          <a:solidFill>
                            <a:schemeClr val="lt1"/>
                          </a:solidFill>
                          <a:latin typeface="Cabin"/>
                          <a:ea typeface="Cabin"/>
                          <a:cs typeface="Cabin"/>
                          <a:sym typeface="Cabin"/>
                        </a:rPr>
                        <a:t>Remainder</a:t>
                      </a:r>
                    </a:p>
                  </a:txBody>
                  <a:tcPr marT="38100" marB="38100" marR="38100" marL="38100" anchor="ctr">
                    <a:lnL cap="flat" cmpd="sng" w="25400">
                      <a:solidFill>
                        <a:srgbClr val="FFFFFF"/>
                      </a:solidFill>
                      <a:prstDash val="solid"/>
                      <a:round/>
                      <a:headEnd len="med" w="med" type="none"/>
                      <a:tailEnd len="med" w="med" type="none"/>
                    </a:lnL>
                    <a:lnR cap="flat" cmpd="sng" w="25400">
                      <a:solidFill>
                        <a:srgbClr val="FFFFFF"/>
                      </a:solidFill>
                      <a:prstDash val="solid"/>
                      <a:round/>
                      <a:headEnd len="med" w="med" type="none"/>
                      <a:tailEnd len="med" w="med" type="none"/>
                    </a:lnR>
                    <a:lnT cap="flat" cmpd="sng" w="25400">
                      <a:solidFill>
                        <a:srgbClr val="FFFFFF"/>
                      </a:solidFill>
                      <a:prstDash val="solid"/>
                      <a:round/>
                      <a:headEnd len="med" w="med" type="none"/>
                      <a:tailEnd len="med" w="med" type="none"/>
                    </a:lnT>
                    <a:lnB cap="flat" cmpd="sng" w="25400">
                      <a:solidFill>
                        <a:srgbClr val="FFFFFF"/>
                      </a:solidFill>
                      <a:prstDash val="solid"/>
                      <a:round/>
                      <a:headEnd len="med" w="med" type="none"/>
                      <a:tailEnd len="med" w="med" type="none"/>
                    </a:lnB>
                  </a:tcPr>
                </a:tc>
              </a:tr>
            </a:tbl>
          </a:graphicData>
        </a:graphic>
      </p:graphicFrame>
      <p:cxnSp>
        <p:nvCxnSpPr>
          <p:cNvPr id="364" name="Shape 364"/>
          <p:cNvCxnSpPr/>
          <p:nvPr/>
        </p:nvCxnSpPr>
        <p:spPr>
          <a:xfrm>
            <a:off x="8128000" y="6858000"/>
            <a:ext cx="12699" cy="595311"/>
          </a:xfrm>
          <a:prstGeom prst="straightConnector1">
            <a:avLst/>
          </a:prstGeom>
          <a:noFill/>
          <a:ln cap="rnd" cmpd="sng" w="25400">
            <a:solidFill>
              <a:schemeClr val="lt1"/>
            </a:solidFill>
            <a:prstDash val="solid"/>
            <a:miter/>
            <a:headEnd len="med" w="med" type="none"/>
            <a:tailEnd len="med" w="med" type="none"/>
          </a:ln>
        </p:spPr>
      </p:cxnSp>
      <p:cxnSp>
        <p:nvCxnSpPr>
          <p:cNvPr id="365" name="Shape 365"/>
          <p:cNvCxnSpPr/>
          <p:nvPr/>
        </p:nvCxnSpPr>
        <p:spPr>
          <a:xfrm flipH="1" rot="10800000">
            <a:off x="8128000" y="6858000"/>
            <a:ext cx="2035175" cy="25399"/>
          </a:xfrm>
          <a:prstGeom prst="straightConnector1">
            <a:avLst/>
          </a:prstGeom>
          <a:noFill/>
          <a:ln cap="rnd" cmpd="sng" w="25400">
            <a:solidFill>
              <a:schemeClr val="lt1"/>
            </a:solidFill>
            <a:prstDash val="solid"/>
            <a:miter/>
            <a:headEnd len="med" w="med" type="none"/>
            <a:tailEnd len="med" w="med" type="none"/>
          </a:ln>
        </p:spPr>
      </p:cxnSp>
      <p:sp>
        <p:nvSpPr>
          <p:cNvPr id="366" name="Shape 366"/>
          <p:cNvSpPr txBox="1"/>
          <p:nvPr/>
        </p:nvSpPr>
        <p:spPr>
          <a:xfrm>
            <a:off x="7502525" y="69215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cap="rnd" cmpd="sng" w="25400">
            <a:solidFill>
              <a:schemeClr val="lt1"/>
            </a:solidFill>
            <a:prstDash val="solid"/>
            <a:miter/>
            <a:headEnd len="med" w="med" type="none"/>
            <a:tailEnd len="med" w="med" type="none"/>
          </a:ln>
        </p:spPr>
      </p:cxnSp>
      <p:sp>
        <p:nvSpPr>
          <p:cNvPr id="371" name="Shape 371"/>
          <p:cNvSpPr txBox="1"/>
          <p:nvPr/>
        </p:nvSpPr>
        <p:spPr>
          <a:xfrm>
            <a:off x="8496300" y="8153400"/>
            <a:ext cx="3428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3</a:t>
            </a:r>
          </a:p>
        </p:txBody>
      </p:sp>
      <p:sp>
        <p:nvSpPr>
          <p:cNvPr id="372" name="Shape 37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FF"/>
              </a:buClr>
              <a:buSzPct val="25000"/>
              <a:buFont typeface="Cabin"/>
              <a:buNone/>
            </a:pPr>
            <a:r>
              <a:rPr b="0" i="0" lang="en-US" sz="7600" u="none" cap="none" strike="noStrike">
                <a:solidFill>
                  <a:srgbClr val="FFFF00"/>
                </a:solidFill>
                <a:latin typeface="Cabin"/>
                <a:ea typeface="Cabin"/>
                <a:cs typeface="Cabin"/>
                <a:sym typeface="Cabin"/>
              </a:rPr>
              <a:t>Order of Evaluation</a:t>
            </a:r>
          </a:p>
        </p:txBody>
      </p:sp>
      <p:sp>
        <p:nvSpPr>
          <p:cNvPr id="378" name="Shape 378"/>
          <p:cNvSpPr txBox="1"/>
          <p:nvPr>
            <p:ph idx="1" type="body"/>
          </p:nvPr>
        </p:nvSpPr>
        <p:spPr>
          <a:xfrm>
            <a:off x="1155700" y="2819400"/>
            <a:ext cx="13931900" cy="34925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we string operators together - Python must know which one to do first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is called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operator precedence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Which operator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takes precedence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x</a:t>
            </a:r>
            <a:r>
              <a:rPr b="0" i="0" lang="en-US" sz="3600" u="none" cap="none" strike="noStrike">
                <a:solidFill>
                  <a:schemeClr val="lt1"/>
                </a:solidFill>
                <a:latin typeface="Cabin"/>
                <a:ea typeface="Cabin"/>
                <a:cs typeface="Cabin"/>
                <a:sym typeface="Cabin"/>
              </a:rPr>
              <a:t> = 1</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3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4</a:t>
            </a:r>
            <a:r>
              <a:rPr b="0" i="0" lang="en-US" sz="3600" u="none" cap="none" strike="noStrike">
                <a:solidFill>
                  <a:srgbClr val="00FFFF"/>
                </a:solidFill>
                <a:latin typeface="Cabin"/>
                <a:ea typeface="Cabin"/>
                <a:cs typeface="Cabin"/>
                <a:sym typeface="Cabin"/>
              </a:rPr>
              <a:t> / </a:t>
            </a:r>
            <a:r>
              <a:rPr b="0" i="0" lang="en-US" sz="3600" u="none" cap="none" strike="noStrike">
                <a:solidFill>
                  <a:schemeClr val="lt1"/>
                </a:solidFill>
                <a:latin typeface="Cabin"/>
                <a:ea typeface="Cabin"/>
                <a:cs typeface="Cabin"/>
                <a:sym typeface="Cabin"/>
              </a:rPr>
              <a:t>5 </a:t>
            </a:r>
            <a:r>
              <a:rPr b="0" i="0" lang="en-US" sz="3600" u="none" cap="none" strike="noStrike">
                <a:solidFill>
                  <a:srgbClr val="00FFFF"/>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Operator Precedence Rules</a:t>
            </a:r>
          </a:p>
        </p:txBody>
      </p:sp>
      <p:sp>
        <p:nvSpPr>
          <p:cNvPr id="385" name="Shape 38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Cabin"/>
                <a:ea typeface="Cabin"/>
                <a:cs typeface="Cabin"/>
                <a:sym typeface="Cabin"/>
              </a:rPr>
              <a:t>Highest precedence rule to lowest precedence rule:</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Parenthesis are always respected</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Exponentiation (raise to a power)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Multiplication, Division, and Remainder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Addition and Subtraction</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396" name="Shape 396"/>
          <p:cNvSpPr txBox="1"/>
          <p:nvPr/>
        </p:nvSpPr>
        <p:spPr>
          <a:xfrm>
            <a:off x="10307636" y="990600"/>
            <a:ext cx="4283075"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FF"/>
                </a:solidFill>
                <a:latin typeface="Cabin"/>
                <a:ea typeface="Cabin"/>
                <a:cs typeface="Cabin"/>
                <a:sym typeface="Cabin"/>
              </a:rPr>
              <a:t>2 ** 3</a:t>
            </a:r>
            <a:r>
              <a:rPr b="0" i="0" lang="en-US" sz="4800" u="none" cap="none" strike="noStrik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8 / 4</a:t>
            </a:r>
            <a:r>
              <a:rPr b="0" i="0" lang="en-US" sz="4800" u="none" cap="none" strike="noStrik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cap="rnd" cmpd="sng" w="63500">
            <a:solidFill>
              <a:srgbClr val="00FFFF"/>
            </a:solidFill>
            <a:prstDash val="solid"/>
            <a:miter/>
            <a:headEnd len="med" w="med" type="stealth"/>
            <a:tailEnd len="med" w="med" type="none"/>
          </a:ln>
        </p:spPr>
      </p:cxnSp>
      <p:sp>
        <p:nvSpPr>
          <p:cNvPr id="399" name="Shape 399"/>
          <p:cNvSpPr txBox="1"/>
          <p:nvPr/>
        </p:nvSpPr>
        <p:spPr>
          <a:xfrm>
            <a:off x="11298236" y="4000500"/>
            <a:ext cx="2316162"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1 + </a:t>
            </a:r>
            <a:r>
              <a:rPr b="0" i="0" lang="en-US" sz="4800" u="none" cap="none" strike="noStrike">
                <a:solidFill>
                  <a:srgbClr val="00FF00"/>
                </a:solidFill>
                <a:latin typeface="Cabin"/>
                <a:ea typeface="Cabin"/>
                <a:cs typeface="Cabin"/>
                <a:sym typeface="Cabin"/>
              </a:rPr>
              <a:t>2 * 5</a:t>
            </a:r>
          </a:p>
        </p:txBody>
      </p:sp>
      <p:cxnSp>
        <p:nvCxnSpPr>
          <p:cNvPr id="400" name="Shape 400"/>
          <p:cNvCxnSpPr/>
          <p:nvPr/>
        </p:nvCxnSpPr>
        <p:spPr>
          <a:xfrm flipH="1" rot="10800000">
            <a:off x="12114325" y="3348025"/>
            <a:ext cx="282600" cy="646499"/>
          </a:xfrm>
          <a:prstGeom prst="straightConnector1">
            <a:avLst/>
          </a:prstGeom>
          <a:noFill/>
          <a:ln cap="rnd" cmpd="sng" w="63500">
            <a:solidFill>
              <a:srgbClr val="00FF00"/>
            </a:solidFill>
            <a:prstDash val="solid"/>
            <a:miter/>
            <a:headEnd len="med" w="med" type="stealth"/>
            <a:tailEnd len="med" w="med" type="none"/>
          </a:ln>
        </p:spPr>
      </p:cxnSp>
      <p:sp>
        <p:nvSpPr>
          <p:cNvPr id="401" name="Shape 401"/>
          <p:cNvSpPr txBox="1"/>
          <p:nvPr/>
        </p:nvSpPr>
        <p:spPr>
          <a:xfrm>
            <a:off x="11590336" y="5638800"/>
            <a:ext cx="1722437"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cap="rnd" cmpd="sng" w="63500">
            <a:solidFill>
              <a:srgbClr val="00FF00"/>
            </a:solidFill>
            <a:prstDash val="solid"/>
            <a:miter/>
            <a:headEnd len="med" w="med" type="stealth"/>
            <a:tailEnd len="med" w="med" type="none"/>
          </a:ln>
        </p:spPr>
      </p:cxnSp>
      <p:sp>
        <p:nvSpPr>
          <p:cNvPr id="403" name="Shape 403"/>
          <p:cNvSpPr txBox="1"/>
          <p:nvPr/>
        </p:nvSpPr>
        <p:spPr>
          <a:xfrm>
            <a:off x="12085636" y="6934200"/>
            <a:ext cx="723900" cy="80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cap="rnd" cmpd="sng" w="63500">
            <a:solidFill>
              <a:srgbClr val="FF9900"/>
            </a:solidFill>
            <a:prstDash val="solid"/>
            <a:miter/>
            <a:headEnd len="med" w="med" type="stealth"/>
            <a:tailEnd len="med" w="med" type="none"/>
          </a:ln>
        </p:spPr>
      </p:cxnSp>
      <p:sp>
        <p:nvSpPr>
          <p:cNvPr id="405" name="Shape 405"/>
          <p:cNvSpPr txBox="1"/>
          <p:nvPr/>
        </p:nvSpPr>
        <p:spPr>
          <a:xfrm>
            <a:off x="1455723" y="1309675"/>
            <a:ext cx="7351799" cy="2955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x = 1 + 2 ** 3 / 4 * 5</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r>
              <a:rPr b="0" i="0" lang="en-US" sz="3600" u="none" cap="none" strike="noStrike">
                <a:solidFill>
                  <a:srgbClr val="FFFF00"/>
                </a:solidFill>
                <a:latin typeface="Courier New"/>
                <a:ea typeface="Courier New"/>
                <a:cs typeface="Courier New"/>
                <a:sym typeface="Courier New"/>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11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1155700" y="241300"/>
            <a:ext cx="105791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Operator Precedence</a:t>
            </a:r>
          </a:p>
        </p:txBody>
      </p:sp>
      <p:sp>
        <p:nvSpPr>
          <p:cNvPr id="411" name="Shape 41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Remember the rules top to bottom</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writing code - use parenthesis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writing code - keep mathematical expressions simple enough that they are easy to understand</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100" u="none" cap="none" strike="noStrike">
                  <a:solidFill>
                    <a:srgbClr val="FF00FF"/>
                  </a:solidFill>
                  <a:latin typeface="Cabin"/>
                  <a:ea typeface="Cabin"/>
                  <a:cs typeface="Cabin"/>
                  <a:sym typeface="Cabin"/>
                </a:rPr>
                <a:t>Parenthesis</a:t>
              </a:r>
            </a:p>
            <a:p>
              <a:pPr indent="0" lvl="0" marL="0" marR="0" rtl="0" algn="ctr">
                <a:lnSpc>
                  <a:spcPct val="100000"/>
                </a:lnSpc>
                <a:spcBef>
                  <a:spcPts val="0"/>
                </a:spcBef>
                <a:spcAft>
                  <a:spcPts val="0"/>
                </a:spcAft>
                <a:buClr>
                  <a:srgbClr val="FF0000"/>
                </a:buClr>
                <a:buSzPct val="25000"/>
                <a:buFont typeface="Cabin"/>
                <a:buNone/>
              </a:pPr>
              <a:r>
                <a:rPr b="0" i="0" lang="en-US" sz="3100" u="none" cap="none" strike="noStrike">
                  <a:solidFill>
                    <a:srgbClr val="00FFFF"/>
                  </a:solidFill>
                  <a:latin typeface="Cabin"/>
                  <a:ea typeface="Cabin"/>
                  <a:cs typeface="Cabin"/>
                  <a:sym typeface="Cabin"/>
                </a:rPr>
                <a:t>Power</a:t>
              </a:r>
            </a:p>
            <a:p>
              <a:pPr indent="0" lvl="0" marL="0" marR="0" rtl="0" algn="ctr">
                <a:lnSpc>
                  <a:spcPct val="100000"/>
                </a:lnSpc>
                <a:spcBef>
                  <a:spcPts val="0"/>
                </a:spcBef>
                <a:spcAft>
                  <a:spcPts val="0"/>
                </a:spcAft>
                <a:buClr>
                  <a:srgbClr val="00FF00"/>
                </a:buClr>
                <a:buSzPct val="25000"/>
                <a:buFont typeface="Cabin"/>
                <a:buNone/>
              </a:pPr>
              <a:r>
                <a:rPr b="0" i="0" lang="en-US" sz="3100" u="none" cap="none" strike="noStrike">
                  <a:solidFill>
                    <a:srgbClr val="00FF00"/>
                  </a:solidFill>
                  <a:latin typeface="Cabin"/>
                  <a:ea typeface="Cabin"/>
                  <a:cs typeface="Cabin"/>
                  <a:sym typeface="Cabin"/>
                </a:rPr>
                <a:t>Multiplication</a:t>
              </a:r>
            </a:p>
            <a:p>
              <a:pPr indent="0" lvl="0" marL="0" marR="0" rtl="0" algn="ctr">
                <a:lnSpc>
                  <a:spcPct val="100000"/>
                </a:lnSpc>
                <a:spcBef>
                  <a:spcPts val="0"/>
                </a:spcBef>
                <a:spcAft>
                  <a:spcPts val="0"/>
                </a:spcAft>
                <a:buClr>
                  <a:srgbClr val="FF7F00"/>
                </a:buClr>
                <a:buSzPct val="25000"/>
                <a:buFont typeface="Cabin"/>
                <a:buNone/>
              </a:pPr>
              <a:r>
                <a:rPr b="0" i="0" lang="en-US" sz="3100" u="none" cap="none" strike="noStrike">
                  <a:solidFill>
                    <a:srgbClr val="FF9900"/>
                  </a:solidFill>
                  <a:latin typeface="Cabin"/>
                  <a:ea typeface="Cabin"/>
                  <a:cs typeface="Cabin"/>
                  <a:sym typeface="Cabin"/>
                </a:rPr>
                <a:t>Addition</a:t>
              </a:r>
            </a:p>
            <a:p>
              <a:pPr indent="0" lvl="0" marL="0" marR="0" rtl="0" algn="ctr">
                <a:lnSpc>
                  <a:spcPct val="100000"/>
                </a:lnSpc>
                <a:spcBef>
                  <a:spcPts val="0"/>
                </a:spcBef>
                <a:spcAft>
                  <a:spcPts val="0"/>
                </a:spcAft>
                <a:buClr>
                  <a:srgbClr val="FFFF00"/>
                </a:buClr>
                <a:buSzPct val="25000"/>
                <a:buFont typeface="Cabin"/>
                <a:buNone/>
              </a:pPr>
              <a:r>
                <a:rPr b="0" i="0" lang="en-US" sz="3100" u="none" cap="none" strike="noStrik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cap="rnd" cmpd="sng" w="88900">
              <a:solidFill>
                <a:schemeClr val="lt1"/>
              </a:solidFill>
              <a:prstDash val="solid"/>
              <a:miter/>
              <a:headEnd len="med" w="med" type="stealth"/>
              <a:tailEnd len="med" w="med" type="none"/>
            </a:ln>
          </p:spPr>
        </p:cxnSp>
      </p:grpSp>
      <p:sp>
        <p:nvSpPr>
          <p:cNvPr id="415" name="Shape 415"/>
          <p:cNvSpPr txBox="1"/>
          <p:nvPr/>
        </p:nvSpPr>
        <p:spPr>
          <a:xfrm>
            <a:off x="4157662" y="8039100"/>
            <a:ext cx="6930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00"/>
                </a:solidFill>
                <a:latin typeface="Cabin"/>
                <a:ea typeface="Cabin"/>
                <a:cs typeface="Cabin"/>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Python Integer Division is Weird!</a:t>
            </a:r>
          </a:p>
        </p:txBody>
      </p:sp>
      <p:sp>
        <p:nvSpPr>
          <p:cNvPr id="421" name="Shape 421"/>
          <p:cNvSpPr txBox="1"/>
          <p:nvPr>
            <p:ph idx="1" type="body"/>
          </p:nvPr>
        </p:nvSpPr>
        <p:spPr>
          <a:xfrm>
            <a:off x="1155700" y="2085025"/>
            <a:ext cx="7327800" cy="4836600"/>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 truncates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4</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 </a:t>
            </a:r>
            <a:r>
              <a:rPr b="0" i="0" lang="en-US" sz="3000" u="none" cap="none" strike="noStrike">
                <a:solidFill>
                  <a:srgbClr val="00FFFF"/>
                </a:solidFill>
                <a:latin typeface="Courier New"/>
                <a:ea typeface="Courier New"/>
                <a:cs typeface="Courier New"/>
                <a:sym typeface="Courier New"/>
              </a:rPr>
              <a:t>/ </a:t>
            </a:r>
            <a:r>
              <a:rPr b="0" i="0" lang="en-US" sz="3000" u="none" cap="none" strike="noStrike">
                <a:solidFill>
                  <a:schemeClr val="lt1"/>
                </a:solidFill>
                <a:latin typeface="Courier New"/>
                <a:ea typeface="Courier New"/>
                <a:cs typeface="Courier New"/>
                <a:sym typeface="Courier New"/>
              </a:rPr>
              <a:t>100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10.0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2.0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5.0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99.0 </a:t>
            </a:r>
            <a:r>
              <a:rPr b="0" i="0" lang="en-US" sz="3000" u="none" cap="none" strike="noStrike">
                <a:solidFill>
                  <a:srgbClr val="00FFFF"/>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600" u="none" cap="none" strike="noStrike">
                <a:solidFill>
                  <a:srgbClr val="FFFF00"/>
                </a:solidFill>
                <a:latin typeface="Cabin"/>
                <a:ea typeface="Cabin"/>
                <a:cs typeface="Cabin"/>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Mixing Integer and Floating</a:t>
            </a:r>
          </a:p>
        </p:txBody>
      </p:sp>
      <p:sp>
        <p:nvSpPr>
          <p:cNvPr id="429" name="Shape 429"/>
          <p:cNvSpPr txBox="1"/>
          <p:nvPr>
            <p:ph idx="1" type="body"/>
          </p:nvPr>
        </p:nvSpPr>
        <p:spPr>
          <a:xfrm>
            <a:off x="1155700" y="2603500"/>
            <a:ext cx="631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When you perform an operation where one operand is an integer and the other operand is a floating point, the result is a floating point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a:t>
            </a:r>
            <a:r>
              <a:rPr b="0" i="0" lang="en-US" sz="2800" u="none" cap="none" strike="noStrike">
                <a:solidFill>
                  <a:srgbClr val="00FFFF"/>
                </a:solidFill>
                <a:latin typeface="Courier New"/>
                <a:ea typeface="Courier New"/>
                <a:cs typeface="Courier New"/>
                <a:sym typeface="Courier New"/>
              </a:rPr>
              <a:t> /</a:t>
            </a:r>
            <a:r>
              <a:rPr b="0" i="0" lang="en-US" sz="2800" u="none" cap="none" strike="noStrike">
                <a:solidFill>
                  <a:schemeClr val="lt1"/>
                </a:solidFill>
                <a:latin typeface="Courier New"/>
                <a:ea typeface="Courier New"/>
                <a:cs typeface="Courier New"/>
                <a:sym typeface="Courier New"/>
              </a:rPr>
              <a:t> 100.0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99.0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1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2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3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4.0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8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does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Type</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 Mean?</a:t>
            </a:r>
          </a:p>
        </p:txBody>
      </p:sp>
      <p:sp>
        <p:nvSpPr>
          <p:cNvPr id="436" name="Shape 436"/>
          <p:cNvSpPr txBox="1"/>
          <p:nvPr>
            <p:ph idx="1" type="body"/>
          </p:nvPr>
        </p:nvSpPr>
        <p:spPr>
          <a:xfrm>
            <a:off x="1155700" y="2603500"/>
            <a:ext cx="72136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 Python variables, literals and constants have a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the </a:t>
            </a:r>
            <a:r>
              <a:rPr b="0" i="0" lang="en-US" sz="3600" u="none" cap="none" strike="noStrike">
                <a:solidFill>
                  <a:srgbClr val="00FF00"/>
                </a:solidFill>
                <a:latin typeface="Cabin"/>
                <a:ea typeface="Cabin"/>
                <a:cs typeface="Cabin"/>
                <a:sym typeface="Cabin"/>
              </a:rPr>
              <a:t>difference</a:t>
            </a:r>
            <a:r>
              <a:rPr b="0" i="0" lang="en-US" sz="3600" u="none" cap="none" strike="noStrike">
                <a:solidFill>
                  <a:schemeClr val="lt1"/>
                </a:solidFill>
                <a:latin typeface="Cabin"/>
                <a:ea typeface="Cabin"/>
                <a:cs typeface="Cabin"/>
                <a:sym typeface="Cabin"/>
              </a:rPr>
              <a:t> between an integer number and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For example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means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addition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number and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concatenate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ddd = 1 + 4</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ddd</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5</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&gt;&gt;&gt; print eee</a:t>
            </a:r>
          </a:p>
          <a:p>
            <a:pPr indent="0" lvl="0" marL="0" marR="0" rtl="0" algn="l">
              <a:lnSpc>
                <a:spcPct val="100000"/>
              </a:lnSpc>
              <a:spcBef>
                <a:spcPts val="0"/>
              </a:spcBef>
              <a:spcAft>
                <a:spcPts val="0"/>
              </a:spcAft>
              <a:buClr>
                <a:srgbClr val="FFFF00"/>
              </a:buClr>
              <a:buSzPct val="25000"/>
              <a:buFont typeface="Cabin"/>
              <a:buNone/>
            </a:pPr>
            <a:r>
              <a:rPr b="0" i="0" lang="en-US" sz="2600" u="none" cap="none" strike="noStrik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concatenate = put together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282700" y="241300"/>
            <a:ext cx="132332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800" u="none" cap="none" strike="noStrike">
                <a:solidFill>
                  <a:srgbClr val="FFFF00"/>
                </a:solidFill>
                <a:latin typeface="Cabin"/>
                <a:ea typeface="Cabin"/>
                <a:cs typeface="Cabin"/>
                <a:sym typeface="Cabin"/>
              </a:rPr>
              <a:t>Constants</a:t>
            </a:r>
          </a:p>
        </p:txBody>
      </p:sp>
      <p:sp>
        <p:nvSpPr>
          <p:cNvPr id="251" name="Shape 251"/>
          <p:cNvSpPr txBox="1"/>
          <p:nvPr>
            <p:ph idx="1" type="body"/>
          </p:nvPr>
        </p:nvSpPr>
        <p:spPr>
          <a:xfrm>
            <a:off x="977900" y="2590800"/>
            <a:ext cx="13233299" cy="45212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rgbClr val="FF9900"/>
              </a:buClr>
              <a:buSzPct val="100000"/>
              <a:buFont typeface="Cabin"/>
              <a:buChar char="•"/>
            </a:pPr>
            <a:r>
              <a:rPr b="0" i="0" lang="en-US" sz="3600" u="none" cap="none" strike="noStrike">
                <a:solidFill>
                  <a:srgbClr val="FF9900"/>
                </a:solidFill>
                <a:latin typeface="Cabin"/>
                <a:ea typeface="Cabin"/>
                <a:cs typeface="Cabin"/>
                <a:sym typeface="Cabin"/>
              </a:rPr>
              <a:t>Fixed values </a:t>
            </a:r>
            <a:r>
              <a:rPr b="0" i="0" lang="en-US" sz="3600" u="none" cap="none" strike="noStrike">
                <a:solidFill>
                  <a:srgbClr val="FFFFFF"/>
                </a:solidFill>
                <a:latin typeface="Cabin"/>
                <a:ea typeface="Cabin"/>
                <a:cs typeface="Cabin"/>
                <a:sym typeface="Cabin"/>
              </a:rPr>
              <a:t>such as numbers, letters, and strings are called </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constants</a:t>
            </a:r>
            <a:r>
              <a:rPr b="0" i="0" lang="en-US" sz="3600" u="none" cap="none" strike="noStrike">
                <a:solidFill>
                  <a:srgbClr val="FF9900"/>
                </a:solidFill>
                <a:latin typeface="Arial"/>
                <a:ea typeface="Arial"/>
                <a:cs typeface="Arial"/>
                <a:sym typeface="Arial"/>
              </a:rPr>
              <a:t>”</a:t>
            </a:r>
            <a:r>
              <a:rPr b="0" i="0" lang="en-US" sz="3600" u="none" cap="none" strike="noStrike">
                <a:solidFill>
                  <a:srgbClr val="FF9900"/>
                </a:solidFill>
                <a:latin typeface="Cabin"/>
                <a:ea typeface="Cabin"/>
                <a:cs typeface="Cabin"/>
                <a:sym typeface="Cabin"/>
              </a:rPr>
              <a:t> </a:t>
            </a:r>
            <a:r>
              <a:rPr b="0" i="0" lang="en-US" sz="3600" u="none" cap="none" strike="noStrike">
                <a:solidFill>
                  <a:srgbClr val="FFFFFF"/>
                </a:solidFill>
                <a:latin typeface="Cabin"/>
                <a:ea typeface="Cabin"/>
                <a:cs typeface="Cabin"/>
                <a:sym typeface="Cabin"/>
              </a:rPr>
              <a:t>because their value does not change</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Numeric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are as you expect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String </a:t>
            </a:r>
            <a:r>
              <a:rPr b="0" i="0" lang="en-US" sz="3600" u="none" cap="none" strike="noStrike">
                <a:solidFill>
                  <a:srgbClr val="FF9900"/>
                </a:solidFill>
                <a:latin typeface="Cabin"/>
                <a:ea typeface="Cabin"/>
                <a:cs typeface="Cabin"/>
                <a:sym typeface="Cabin"/>
              </a:rPr>
              <a:t>constants</a:t>
            </a:r>
            <a:r>
              <a:rPr b="0" i="0" lang="en-US" sz="3600" u="none" cap="none" strike="noStrik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quotes (")</a:t>
            </a:r>
            <a:br>
              <a:rPr b="0" i="0" lang="en-US" sz="3600" u="none" cap="none" strike="noStrike">
                <a:solidFill>
                  <a:schemeClr val="lt1"/>
                </a:solidFill>
                <a:latin typeface="Cabin"/>
                <a:ea typeface="Cabin"/>
                <a:cs typeface="Cabin"/>
                <a:sym typeface="Cabin"/>
              </a:rPr>
            </a:br>
          </a:p>
        </p:txBody>
      </p:sp>
      <p:sp>
        <p:nvSpPr>
          <p:cNvPr id="252" name="Shape 252"/>
          <p:cNvSpPr txBox="1"/>
          <p:nvPr/>
        </p:nvSpPr>
        <p:spPr>
          <a:xfrm>
            <a:off x="10326050" y="5041900"/>
            <a:ext cx="5320199" cy="34544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123</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 </a:t>
            </a: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98.6</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&gt;&gt;&gt;</a:t>
            </a:r>
            <a:r>
              <a:rPr b="0" i="0" lang="en-US" sz="3000" u="none" cap="none" strike="noStrike">
                <a:solidFill>
                  <a:srgbClr val="FFFF00"/>
                </a:solidFill>
                <a:latin typeface="Courier New"/>
                <a:ea typeface="Courier New"/>
                <a:cs typeface="Courier New"/>
                <a:sym typeface="Courier New"/>
              </a:rPr>
              <a:t> print</a:t>
            </a:r>
            <a:r>
              <a:rPr b="0" i="0" lang="en-US" sz="3000" u="none" cap="none" strike="noStrike">
                <a:solidFill>
                  <a:schemeClr val="lt1"/>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'Hello world'</a:t>
            </a:r>
          </a:p>
          <a:p>
            <a:pPr indent="0" lvl="0" marL="0" marR="0" rtl="0" algn="l">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3387675" y="83275"/>
            <a:ext cx="73152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Type Matters</a:t>
            </a:r>
          </a:p>
        </p:txBody>
      </p:sp>
      <p:sp>
        <p:nvSpPr>
          <p:cNvPr id="444" name="Shape 444"/>
          <p:cNvSpPr txBox="1"/>
          <p:nvPr>
            <p:ph idx="1" type="body"/>
          </p:nvPr>
        </p:nvSpPr>
        <p:spPr>
          <a:xfrm>
            <a:off x="774700" y="2603500"/>
            <a:ext cx="74676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what </a:t>
            </a:r>
            <a:r>
              <a:rPr b="0" i="0" lang="en-US" sz="3600" u="none" cap="none" strike="noStrike">
                <a:solidFill>
                  <a:schemeClr val="lt1"/>
                </a:solidFill>
                <a:latin typeface="Arial"/>
                <a:ea typeface="Arial"/>
                <a:cs typeface="Arial"/>
                <a:sym typeface="Arial"/>
              </a:rPr>
              <a:t>“</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everything is </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operations are prohibited</a:t>
            </a:r>
          </a:p>
          <a:p>
            <a:pPr indent="-371094" lvl="0" marL="749300" marR="0" rtl="0" algn="l">
              <a:lnSpc>
                <a:spcPct val="100000"/>
              </a:lnSpc>
              <a:spcBef>
                <a:spcPts val="3500"/>
              </a:spcBef>
              <a:spcAft>
                <a:spcPts val="0"/>
              </a:spcAft>
              <a:buClr>
                <a:srgbClr val="00FFFF"/>
              </a:buClr>
              <a:buSzPct val="100000"/>
              <a:buFont typeface="Cabin"/>
              <a:buChar char="•"/>
            </a:pPr>
            <a:r>
              <a:rPr b="0" i="0" lang="en-US" sz="3600" u="none" cap="none" strike="noStrike">
                <a:solidFill>
                  <a:srgbClr val="00FFFF"/>
                </a:solidFill>
                <a:latin typeface="Cabin"/>
                <a:ea typeface="Cabin"/>
                <a:cs typeface="Cabin"/>
                <a:sym typeface="Cabin"/>
              </a:rPr>
              <a:t>You cannot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add 1</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 to a string</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ask Python what type something is by using the </a:t>
            </a:r>
            <a:r>
              <a:rPr b="0" i="0" lang="en-US" sz="3600" u="none" cap="none" strike="noStrike">
                <a:solidFill>
                  <a:srgbClr val="00FF00"/>
                </a:solidFill>
                <a:latin typeface="Cabin"/>
                <a:ea typeface="Cabin"/>
                <a:cs typeface="Cabin"/>
                <a:sym typeface="Cabin"/>
              </a:rPr>
              <a:t>type()</a:t>
            </a:r>
            <a:r>
              <a:rPr b="0" i="0" lang="en-US" sz="3600" u="none" cap="none" strike="noStrike">
                <a:solidFill>
                  <a:schemeClr val="lt1"/>
                </a:solidFill>
                <a:latin typeface="Cabin"/>
                <a:ea typeface="Cabin"/>
                <a:cs typeface="Cabin"/>
                <a:sym typeface="Cabin"/>
              </a:rPr>
              <a:t> function</a:t>
            </a:r>
          </a:p>
        </p:txBody>
      </p:sp>
      <p:sp>
        <p:nvSpPr>
          <p:cNvPr id="445" name="Shape 445"/>
          <p:cNvSpPr txBox="1"/>
          <p:nvPr/>
        </p:nvSpPr>
        <p:spPr>
          <a:xfrm>
            <a:off x="8778875" y="2120900"/>
            <a:ext cx="7315200" cy="6403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eee = 'hello ' + 'there'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FF"/>
                </a:solidFill>
                <a:latin typeface="Courier New"/>
                <a:ea typeface="Courier New"/>
                <a:cs typeface="Courier New"/>
                <a:sym typeface="Courier New"/>
              </a:rPr>
              <a:t>eee = eee + 1</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800" u="none" cap="none" strike="noStrike">
                <a:solidFill>
                  <a:srgbClr val="E06666"/>
                </a:solidFill>
                <a:latin typeface="Courier New"/>
                <a:ea typeface="Courier New"/>
                <a:cs typeface="Courier New"/>
                <a:sym typeface="Courier New"/>
              </a:rPr>
              <a:t>TypeError: cannot concatenate 'str' and 'int' objects</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(eee)</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('hello')</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r>
              <a:rPr b="0" i="0" lang="en-US" sz="2800" u="none" cap="none" strike="noStrike">
                <a:solidFill>
                  <a:srgbClr val="00FF00"/>
                </a:solidFill>
                <a:latin typeface="Courier New"/>
                <a:ea typeface="Courier New"/>
                <a:cs typeface="Courier New"/>
                <a:sym typeface="Courier New"/>
              </a:rPr>
              <a:t>type</a:t>
            </a:r>
            <a:r>
              <a:rPr b="0" i="0" lang="en-US" sz="2800" u="none" cap="none" strike="noStrike">
                <a:solidFill>
                  <a:srgbClr val="FF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Several Types of Numbers</a:t>
            </a:r>
          </a:p>
        </p:txBody>
      </p:sp>
      <p:sp>
        <p:nvSpPr>
          <p:cNvPr id="451" name="Shape 451"/>
          <p:cNvSpPr txBox="1"/>
          <p:nvPr>
            <p:ph idx="1" type="body"/>
          </p:nvPr>
        </p:nvSpPr>
        <p:spPr>
          <a:xfrm>
            <a:off x="1155700" y="2603500"/>
            <a:ext cx="8407399"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Numbers have two main types</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Integers</a:t>
            </a:r>
            <a:r>
              <a:rPr b="0" i="0" lang="en-US" sz="3600" u="none" cap="none" strike="noStrike">
                <a:solidFill>
                  <a:schemeClr val="lt1"/>
                </a:solidFill>
                <a:latin typeface="Cabin"/>
                <a:ea typeface="Cabin"/>
                <a:cs typeface="Cabin"/>
                <a:sym typeface="Cabin"/>
              </a:rPr>
              <a:t> are whole numbers: </a:t>
            </a:r>
            <a:br>
              <a:rPr b="0" i="0" lang="en-US" sz="3600" u="none" cap="none" strike="noStrike">
                <a:solidFill>
                  <a:schemeClr val="lt1"/>
                </a:solidFill>
                <a:latin typeface="Cabin"/>
                <a:ea typeface="Cabin"/>
                <a:cs typeface="Cabin"/>
                <a:sym typeface="Cabin"/>
              </a:rPr>
            </a:br>
            <a:r>
              <a:rPr b="0" i="0" lang="en-US" sz="3600" u="none" cap="none" strike="noStrike">
                <a:solidFill>
                  <a:schemeClr val="lt1"/>
                </a:solidFill>
                <a:latin typeface="Cabin"/>
                <a:ea typeface="Cabin"/>
                <a:cs typeface="Cabin"/>
                <a:sym typeface="Cabin"/>
              </a:rPr>
              <a:t>-14, -2, 0, 1, 100, 401233</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rgbClr val="FFFF00"/>
                </a:solidFill>
                <a:latin typeface="Cabin"/>
                <a:ea typeface="Cabin"/>
                <a:cs typeface="Cabin"/>
                <a:sym typeface="Cabin"/>
              </a:rPr>
              <a:t>Floating Point Numbers</a:t>
            </a:r>
            <a:r>
              <a:rPr b="0" i="0" lang="en-US" sz="3600" u="none" cap="none" strike="noStrike">
                <a:solidFill>
                  <a:schemeClr val="lt1"/>
                </a:solidFill>
                <a:latin typeface="Cabin"/>
                <a:ea typeface="Cabin"/>
                <a:cs typeface="Cabin"/>
                <a:sym typeface="Cabin"/>
              </a:rPr>
              <a:t> have decimal parts:  -2.5 , 0.0, 98.6, 14.0</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 (</a:t>
            </a:r>
            <a:r>
              <a:rPr b="0" i="0" lang="en-US" sz="3400" u="none" cap="none" strike="noStrike">
                <a:solidFill>
                  <a:srgbClr val="00FF00"/>
                </a:solidFill>
                <a:latin typeface="Courier New"/>
                <a:ea typeface="Courier New"/>
                <a:cs typeface="Courier New"/>
                <a:sym typeface="Courier New"/>
              </a:rPr>
              <a:t>xx</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 = 98.6</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a:t>
            </a:r>
            <a:r>
              <a:rPr b="0" i="0" lang="en-US" sz="3400" u="none" cap="none" strike="noStrike">
                <a:solidFill>
                  <a:srgbClr val="00FF00"/>
                </a:solidFill>
                <a:latin typeface="Courier New"/>
                <a:ea typeface="Courier New"/>
                <a:cs typeface="Courier New"/>
                <a:sym typeface="Courier New"/>
              </a:rPr>
              <a:t>temp</a:t>
            </a:r>
            <a:r>
              <a:rPr b="0" i="0" lang="en-US" sz="3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r>
              <a:rPr b="0" i="0" lang="en-US" sz="3400" u="none" cap="none" strike="noStrike">
                <a:solidFill>
                  <a:srgbClr val="FFFF00"/>
                </a:solidFill>
                <a:latin typeface="Courier New"/>
                <a:ea typeface="Courier New"/>
                <a:cs typeface="Courier New"/>
                <a:sym typeface="Courier New"/>
              </a:rPr>
              <a:t>type</a:t>
            </a:r>
            <a:r>
              <a:rPr b="0" i="0" lang="en-US" sz="3400" u="none" cap="none" strike="noStrike">
                <a:solidFill>
                  <a:schemeClr val="lt1"/>
                </a:solidFill>
                <a:latin typeface="Courier New"/>
                <a:ea typeface="Courier New"/>
                <a:cs typeface="Courier New"/>
                <a:sym typeface="Courier New"/>
              </a:rPr>
              <a:t>(1.0)</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1155700" y="241300"/>
            <a:ext cx="7988300" cy="2298699"/>
          </a:xfrm>
          <a:prstGeom prst="rect">
            <a:avLst/>
          </a:prstGeom>
          <a:noFill/>
          <a:ln>
            <a:noFill/>
          </a:ln>
        </p:spPr>
        <p:txBody>
          <a:bodyPr anchorCtr="0" anchor="ctr" bIns="38100" lIns="38100" rIns="38100" tIns="38100">
            <a:noAutofit/>
          </a:bodyPr>
          <a:lstStyle/>
          <a:p>
            <a:pPr indent="0" lvl="0" marL="0" marR="0" rtl="0" algn="l">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Type Conversions</a:t>
            </a:r>
          </a:p>
        </p:txBody>
      </p:sp>
      <p:sp>
        <p:nvSpPr>
          <p:cNvPr id="458" name="Shape 458"/>
          <p:cNvSpPr txBox="1"/>
          <p:nvPr>
            <p:ph idx="1" type="body"/>
          </p:nvPr>
        </p:nvSpPr>
        <p:spPr>
          <a:xfrm>
            <a:off x="1155700" y="2298700"/>
            <a:ext cx="6921599"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When you put an integer and floating point in an expression, the integer is </a:t>
            </a:r>
            <a:r>
              <a:rPr b="0" i="0" lang="en-US" sz="3600" u="none" cap="none" strike="noStrike">
                <a:solidFill>
                  <a:srgbClr val="FFFF00"/>
                </a:solidFill>
                <a:latin typeface="Cabin"/>
                <a:ea typeface="Cabin"/>
                <a:cs typeface="Cabin"/>
                <a:sym typeface="Cabin"/>
              </a:rPr>
              <a:t>implicitly </a:t>
            </a:r>
            <a:r>
              <a:rPr b="0" i="0" lang="en-US" sz="3600" u="none" cap="none" strike="noStrike">
                <a:solidFill>
                  <a:schemeClr val="lt1"/>
                </a:solidFill>
                <a:latin typeface="Cabin"/>
                <a:ea typeface="Cabin"/>
                <a:cs typeface="Cabin"/>
                <a:sym typeface="Cabin"/>
              </a:rPr>
              <a:t>converted to a float</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(99)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0.99</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i = 42</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f =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(i)</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42.0</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(f)</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'float'&gt;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1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2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float</a:t>
            </a:r>
            <a:r>
              <a:rPr b="0" i="0" lang="en-US" sz="2600" u="none" cap="none" strike="noStrike">
                <a:solidFill>
                  <a:schemeClr val="lt1"/>
                </a:solidFill>
                <a:latin typeface="Courier New"/>
                <a:ea typeface="Courier New"/>
                <a:cs typeface="Courier New"/>
                <a:sym typeface="Courier New"/>
              </a:rPr>
              <a:t>(3)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4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-2.5</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1155700" y="393700"/>
            <a:ext cx="60323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String Conversions</a:t>
            </a:r>
          </a:p>
        </p:txBody>
      </p:sp>
      <p:sp>
        <p:nvSpPr>
          <p:cNvPr id="465" name="Shape 465"/>
          <p:cNvSpPr txBox="1"/>
          <p:nvPr>
            <p:ph idx="1" type="body"/>
          </p:nvPr>
        </p:nvSpPr>
        <p:spPr>
          <a:xfrm>
            <a:off x="1155700" y="2603500"/>
            <a:ext cx="6159600" cy="57023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can also use </a:t>
            </a:r>
            <a:r>
              <a:rPr b="0" i="0" lang="en-US" sz="3600" u="none" cap="none" strike="noStrike">
                <a:solidFill>
                  <a:srgbClr val="FFFF00"/>
                </a:solidFill>
                <a:latin typeface="Cabin"/>
                <a:ea typeface="Cabin"/>
                <a:cs typeface="Cabin"/>
                <a:sym typeface="Cabin"/>
              </a:rPr>
              <a:t>int()</a:t>
            </a:r>
            <a:r>
              <a:rPr b="0" i="0" lang="en-US" sz="3600" u="none" cap="none" strike="noStrike">
                <a:solidFill>
                  <a:schemeClr val="lt1"/>
                </a:solidFill>
                <a:latin typeface="Cabin"/>
                <a:ea typeface="Cabin"/>
                <a:cs typeface="Cabin"/>
                <a:sym typeface="Cabin"/>
              </a:rPr>
              <a:t> and </a:t>
            </a:r>
            <a:r>
              <a:rPr b="0" i="0" lang="en-US" sz="3600" u="none" cap="none" strike="noStrike">
                <a:solidFill>
                  <a:srgbClr val="FFFF00"/>
                </a:solidFill>
                <a:latin typeface="Cabin"/>
                <a:ea typeface="Cabin"/>
                <a:cs typeface="Cabin"/>
                <a:sym typeface="Cabin"/>
              </a:rPr>
              <a:t>float()</a:t>
            </a:r>
            <a:r>
              <a:rPr b="0" i="0" lang="en-US" sz="3600" u="none" cap="none" strike="noStrike">
                <a:solidFill>
                  <a:schemeClr val="lt1"/>
                </a:solidFill>
                <a:latin typeface="Cabin"/>
                <a:ea typeface="Cabin"/>
                <a:cs typeface="Cabin"/>
                <a:sym typeface="Cabin"/>
              </a:rPr>
              <a:t> to convert between strings and integers</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 will get an </a:t>
            </a:r>
            <a:r>
              <a:rPr b="0" i="0" lang="en-US" sz="3600" u="none" cap="none" strike="noStrike">
                <a:solidFill>
                  <a:srgbClr val="E06666"/>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&gt;</a:t>
            </a:r>
            <a:r>
              <a:rPr b="0" i="0" lang="en-US" sz="2600" u="none" cap="none" strike="noStrike">
                <a:solidFill>
                  <a:schemeClr val="lt1"/>
                </a:solidFill>
                <a:latin typeface="Courier New"/>
                <a:ea typeface="Courier New"/>
                <a:cs typeface="Courier New"/>
                <a:sym typeface="Courier New"/>
              </a:rPr>
              <a:t>&gt;&gt;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 '123'</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'str'&gt;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FF"/>
                </a:solidFill>
                <a:latin typeface="Courier New"/>
                <a:ea typeface="Courier New"/>
                <a:cs typeface="Courier New"/>
                <a:sym typeface="Courier New"/>
              </a:rPr>
              <a:t>+</a:t>
            </a:r>
            <a:r>
              <a:rPr b="0" i="0" lang="en-US" sz="26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TypeError: cannot concatenate 'str' and 'int'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sval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type</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&lt;type 'int'&gt;</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FFFF00"/>
                </a:solidFill>
                <a:latin typeface="Courier New"/>
                <a:ea typeface="Courier New"/>
                <a:cs typeface="Courier New"/>
                <a:sym typeface="Courier New"/>
              </a:rPr>
              <a:t>print</a:t>
            </a:r>
            <a:r>
              <a:rPr b="0" i="0" lang="en-US" sz="2600" u="none" cap="none" strike="noStrike">
                <a:solidFill>
                  <a:schemeClr val="lt1"/>
                </a:solidFill>
                <a:latin typeface="Courier New"/>
                <a:ea typeface="Courier New"/>
                <a:cs typeface="Courier New"/>
                <a:sym typeface="Courier New"/>
              </a:rPr>
              <a:t> </a:t>
            </a:r>
            <a:r>
              <a:rPr b="0" i="0" lang="en-US" sz="2600" u="none" cap="none" strike="noStrike">
                <a:solidFill>
                  <a:srgbClr val="00FF00"/>
                </a:solidFill>
                <a:latin typeface="Courier New"/>
                <a:ea typeface="Courier New"/>
                <a:cs typeface="Courier New"/>
                <a:sym typeface="Courier New"/>
              </a:rPr>
              <a:t>ival</a:t>
            </a:r>
            <a:r>
              <a:rPr b="0"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124</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 = 'hello bob'</a:t>
            </a:r>
          </a:p>
          <a:p>
            <a:pPr indent="0" lvl="0" marL="0" marR="0" rtl="0" algn="l">
              <a:lnSpc>
                <a:spcPct val="100000"/>
              </a:lnSpc>
              <a:spcBef>
                <a:spcPts val="0"/>
              </a:spcBef>
              <a:spcAft>
                <a:spcPts val="0"/>
              </a:spcAft>
              <a:buClr>
                <a:schemeClr val="lt1"/>
              </a:buClr>
              <a:buSzPct val="25000"/>
              <a:buFont typeface="Cabin"/>
              <a:buNone/>
            </a:pPr>
            <a:r>
              <a:rPr b="0" i="0" lang="en-US" sz="2600" u="none" cap="none" strike="noStrike">
                <a:solidFill>
                  <a:schemeClr val="lt1"/>
                </a:solidFill>
                <a:latin typeface="Courier New"/>
                <a:ea typeface="Courier New"/>
                <a:cs typeface="Courier New"/>
                <a:sym typeface="Courier New"/>
              </a:rPr>
              <a:t>&gt;&gt;&gt; </a:t>
            </a:r>
            <a:r>
              <a:rPr b="0" i="0" lang="en-US" sz="2600" u="none" cap="none" strike="noStrike">
                <a:solidFill>
                  <a:srgbClr val="00FF00"/>
                </a:solidFill>
                <a:latin typeface="Courier New"/>
                <a:ea typeface="Courier New"/>
                <a:cs typeface="Courier New"/>
                <a:sym typeface="Courier New"/>
              </a:rPr>
              <a:t>niv</a:t>
            </a:r>
            <a:r>
              <a:rPr b="0" i="0" lang="en-US" sz="2600" u="none" cap="none" strike="noStrike">
                <a:solidFill>
                  <a:schemeClr val="lt1"/>
                </a:solidFill>
                <a:latin typeface="Courier New"/>
                <a:ea typeface="Courier New"/>
                <a:cs typeface="Courier New"/>
                <a:sym typeface="Courier New"/>
              </a:rPr>
              <a:t> = </a:t>
            </a:r>
            <a:r>
              <a:rPr b="0" i="0" lang="en-US" sz="2600" u="none" cap="none" strike="noStrike">
                <a:solidFill>
                  <a:srgbClr val="FFFF00"/>
                </a:solidFill>
                <a:latin typeface="Courier New"/>
                <a:ea typeface="Courier New"/>
                <a:cs typeface="Courier New"/>
                <a:sym typeface="Courier New"/>
              </a:rPr>
              <a:t>int</a:t>
            </a:r>
            <a:r>
              <a:rPr b="0" i="0" lang="en-US" sz="2600" u="none" cap="none" strike="noStrike">
                <a:solidFill>
                  <a:schemeClr val="lt1"/>
                </a:solidFill>
                <a:latin typeface="Courier New"/>
                <a:ea typeface="Courier New"/>
                <a:cs typeface="Courier New"/>
                <a:sym typeface="Courier New"/>
              </a:rPr>
              <a:t>(</a:t>
            </a:r>
            <a:r>
              <a:rPr b="0" i="0" lang="en-US" sz="2600" u="none" cap="none" strike="noStrike">
                <a:solidFill>
                  <a:srgbClr val="00FF00"/>
                </a:solidFill>
                <a:latin typeface="Courier New"/>
                <a:ea typeface="Courier New"/>
                <a:cs typeface="Courier New"/>
                <a:sym typeface="Courier New"/>
              </a:rPr>
              <a:t>nsv</a:t>
            </a:r>
            <a:r>
              <a:rPr b="0"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0000"/>
              </a:buClr>
              <a:buSzPct val="25000"/>
              <a:buFont typeface="Cabin"/>
              <a:buNone/>
            </a:pPr>
            <a:r>
              <a:rPr b="0" i="0" lang="en-US" sz="2600" u="none" cap="none" strike="noStrik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User Input</a:t>
            </a:r>
          </a:p>
        </p:txBody>
      </p:sp>
      <p:sp>
        <p:nvSpPr>
          <p:cNvPr id="472" name="Shape 472"/>
          <p:cNvSpPr txBox="1"/>
          <p:nvPr>
            <p:ph idx="1" type="body"/>
          </p:nvPr>
        </p:nvSpPr>
        <p:spPr>
          <a:xfrm>
            <a:off x="1130300" y="25908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We can instruct Python to pause and read data from the user using 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The </a:t>
            </a:r>
            <a:r>
              <a:rPr b="0" i="0" lang="en-US" sz="3800" u="none" cap="none" strike="noStrike">
                <a:solidFill>
                  <a:srgbClr val="FFFF00"/>
                </a:solidFill>
                <a:latin typeface="Cabin"/>
                <a:ea typeface="Cabin"/>
                <a:cs typeface="Cabin"/>
                <a:sym typeface="Cabin"/>
              </a:rPr>
              <a:t>raw_input()</a:t>
            </a:r>
            <a:r>
              <a:rPr b="0" i="0" lang="en-US" sz="3800" u="none" cap="none" strike="noStrike">
                <a:solidFill>
                  <a:srgbClr val="FF00FF"/>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a:t>
            </a:r>
            <a:r>
              <a:rPr b="0" i="0" lang="en-US" sz="3000" u="none" cap="none" strike="noStrike">
                <a:solidFill>
                  <a:schemeClr val="lt1"/>
                </a:solidFill>
                <a:latin typeface="Courier New"/>
                <a:ea typeface="Courier New"/>
                <a:cs typeface="Courier New"/>
                <a:sym typeface="Courier New"/>
              </a:rPr>
              <a:t> = </a:t>
            </a:r>
            <a:r>
              <a:rPr b="0" i="0" lang="en-US" sz="3000" u="none" cap="none" strike="noStrike">
                <a:solidFill>
                  <a:srgbClr val="FFFF00"/>
                </a:solidFill>
                <a:latin typeface="Courier New"/>
                <a:ea typeface="Courier New"/>
                <a:cs typeface="Courier New"/>
                <a:sym typeface="Courier New"/>
              </a:rPr>
              <a:t>raw_input</a:t>
            </a:r>
            <a:r>
              <a:rPr b="0" i="0" lang="en-US" sz="3000" u="none" cap="none" strike="noStrik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b="0"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a:t>
            </a:r>
            <a:r>
              <a:rPr b="0" i="0" lang="en-US" sz="3000" u="none" cap="none" strike="noStrike">
                <a:solidFill>
                  <a:schemeClr val="lt1"/>
                </a:solidFill>
                <a:latin typeface="Courier New"/>
                <a:ea typeface="Courier New"/>
                <a:cs typeface="Courier New"/>
                <a:sym typeface="Courier New"/>
              </a:rPr>
              <a:t> 'Welcome', </a:t>
            </a:r>
            <a:r>
              <a:rPr b="0" i="0" lang="en-US" sz="3000" u="none" cap="none" strike="noStrik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Who are you? </a:t>
            </a:r>
            <a:r>
              <a:rPr b="0" i="0" lang="en-US" sz="3800" u="none" cap="none" strike="noStrike">
                <a:solidFill>
                  <a:srgbClr val="FFFF00"/>
                </a:solidFill>
                <a:latin typeface="Cabin"/>
                <a:ea typeface="Cabin"/>
                <a:cs typeface="Cabin"/>
                <a:sym typeface="Cabin"/>
              </a:rPr>
              <a:t>Chuck</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Welcome Chuck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1511300" y="241300"/>
            <a:ext cx="9791700"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800" u="none" cap="none" strike="noStrike">
                <a:solidFill>
                  <a:srgbClr val="FFFF00"/>
                </a:solidFill>
                <a:latin typeface="Cabin"/>
                <a:ea typeface="Cabin"/>
                <a:cs typeface="Cabin"/>
                <a:sym typeface="Cabin"/>
              </a:rPr>
              <a:t>Converting User Input</a:t>
            </a:r>
          </a:p>
        </p:txBody>
      </p:sp>
      <p:sp>
        <p:nvSpPr>
          <p:cNvPr id="480" name="Shape 480"/>
          <p:cNvSpPr txBox="1"/>
          <p:nvPr>
            <p:ph idx="1" type="body"/>
          </p:nvPr>
        </p:nvSpPr>
        <p:spPr>
          <a:xfrm>
            <a:off x="1257300" y="2489200"/>
            <a:ext cx="6400799" cy="5359499"/>
          </a:xfrm>
          <a:prstGeom prst="rect">
            <a:avLst/>
          </a:prstGeom>
          <a:noFill/>
          <a:ln>
            <a:noFill/>
          </a:ln>
        </p:spPr>
        <p:txBody>
          <a:bodyPr anchorCtr="0" anchor="ctr" bIns="50800" lIns="50800" rIns="50800" tIns="50800">
            <a:noAutofit/>
          </a:bodyPr>
          <a:lstStyle/>
          <a:p>
            <a:pPr indent="-787400" lvl="0" marL="1104900" marR="0" rtl="0" algn="l">
              <a:lnSpc>
                <a:spcPct val="100000"/>
              </a:lnSpc>
              <a:spcBef>
                <a:spcPts val="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If we want to read a number from the user, we must convert it from a string to a number using a type conversion function</a:t>
            </a:r>
          </a:p>
          <a:p>
            <a:pPr indent="-787400" lvl="0" marL="1104900" marR="0" rtl="0" algn="l">
              <a:lnSpc>
                <a:spcPct val="100000"/>
              </a:lnSpc>
              <a:spcBef>
                <a:spcPts val="2300"/>
              </a:spcBef>
              <a:spcAft>
                <a:spcPts val="0"/>
              </a:spcAft>
              <a:buClr>
                <a:schemeClr val="lt1"/>
              </a:buClr>
              <a:buSzPct val="171000"/>
              <a:buFont typeface="Cabin"/>
              <a:buChar char="•"/>
            </a:pPr>
            <a:r>
              <a:rPr b="0" i="0" lang="en-US" sz="3800" u="none" cap="none" strike="noStrike">
                <a:solidFill>
                  <a:schemeClr val="lt1"/>
                </a:solidFill>
                <a:latin typeface="Cabin"/>
                <a:ea typeface="Cabin"/>
                <a:cs typeface="Cabin"/>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raw_input</a:t>
            </a:r>
            <a:r>
              <a:rPr b="0" i="0" lang="en-US" sz="2800" u="none" cap="none" strike="noStrik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usf</a:t>
            </a:r>
            <a:r>
              <a:rPr b="0" i="0" lang="en-US" sz="2800" u="none" cap="none" strike="noStrike">
                <a:solidFill>
                  <a:schemeClr val="lt1"/>
                </a:solidFill>
                <a:latin typeface="Courier New"/>
                <a:ea typeface="Courier New"/>
                <a:cs typeface="Courier New"/>
                <a:sym typeface="Courier New"/>
              </a:rPr>
              <a:t> = </a:t>
            </a:r>
            <a:r>
              <a:rPr b="0" i="0" lang="en-US" sz="2800" u="none" cap="none" strike="noStrike">
                <a:solidFill>
                  <a:srgbClr val="FFFF00"/>
                </a:solidFill>
                <a:latin typeface="Courier New"/>
                <a:ea typeface="Courier New"/>
                <a:cs typeface="Courier New"/>
                <a:sym typeface="Courier New"/>
              </a:rPr>
              <a:t>int</a:t>
            </a:r>
            <a:r>
              <a:rPr b="0" i="0" lang="en-US" sz="2800" u="none" cap="none" strike="noStrike">
                <a:solidFill>
                  <a:schemeClr val="lt1"/>
                </a:solidFill>
                <a:latin typeface="Courier New"/>
                <a:ea typeface="Courier New"/>
                <a:cs typeface="Courier New"/>
                <a:sym typeface="Courier New"/>
              </a:rPr>
              <a:t>(</a:t>
            </a:r>
            <a:r>
              <a:rPr b="0" i="0" lang="en-US" sz="2800" u="none" cap="none" strike="noStrike">
                <a:solidFill>
                  <a:srgbClr val="00FF00"/>
                </a:solidFill>
                <a:latin typeface="Courier New"/>
                <a:ea typeface="Courier New"/>
                <a:cs typeface="Courier New"/>
                <a:sym typeface="Courier New"/>
              </a:rPr>
              <a:t>inp</a:t>
            </a:r>
            <a:r>
              <a:rPr b="0" i="0" lang="en-US" sz="2800" u="none" cap="none" strike="noStrike">
                <a:solidFill>
                  <a:schemeClr val="lt1"/>
                </a:solidFill>
                <a:latin typeface="Courier New"/>
                <a:ea typeface="Courier New"/>
                <a:cs typeface="Courier New"/>
                <a:sym typeface="Courier New"/>
              </a:rPr>
              <a:t>) </a:t>
            </a:r>
            <a:r>
              <a:rPr b="0" i="0" lang="en-US" sz="2800" u="none" cap="none" strike="noStrike">
                <a:solidFill>
                  <a:srgbClr val="00FFFF"/>
                </a:solidFill>
                <a:latin typeface="Courier New"/>
                <a:ea typeface="Courier New"/>
                <a:cs typeface="Courier New"/>
                <a:sym typeface="Courier New"/>
              </a:rPr>
              <a:t>+</a:t>
            </a:r>
            <a:r>
              <a:rPr b="0" i="0" lang="en-US" sz="2800" u="none" cap="none" strike="noStrike">
                <a:solidFill>
                  <a:schemeClr val="lt1"/>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FF00"/>
              </a:buClr>
              <a:buSzPct val="25000"/>
              <a:buFont typeface="Cabin"/>
              <a:buNone/>
            </a:pPr>
            <a:r>
              <a:rPr b="0" i="0" lang="en-US" sz="2800" u="none" cap="none" strike="noStrike">
                <a:solidFill>
                  <a:srgbClr val="FFFF00"/>
                </a:solidFill>
                <a:latin typeface="Courier New"/>
                <a:ea typeface="Courier New"/>
                <a:cs typeface="Courier New"/>
                <a:sym typeface="Courier New"/>
              </a:rPr>
              <a:t>print</a:t>
            </a:r>
            <a:r>
              <a:rPr b="0" i="0" lang="en-US" sz="2800" u="none" cap="none" strike="noStrike">
                <a:solidFill>
                  <a:schemeClr val="lt1"/>
                </a:solidFill>
                <a:latin typeface="Courier New"/>
                <a:ea typeface="Courier New"/>
                <a:cs typeface="Courier New"/>
                <a:sym typeface="Courier New"/>
              </a:rPr>
              <a:t> 'US floor', </a:t>
            </a:r>
            <a:r>
              <a:rPr b="0" i="0" lang="en-US" sz="2800" u="none" cap="none" strike="noStrik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Europe floor? </a:t>
            </a:r>
            <a:r>
              <a:rPr b="0" i="0" lang="en-US" sz="3800" u="none" cap="none" strike="noStrike">
                <a:solidFill>
                  <a:srgbClr val="FFFF00"/>
                </a:solidFill>
                <a:latin typeface="Cabin"/>
                <a:ea typeface="Cabin"/>
                <a:cs typeface="Cabin"/>
                <a:sym typeface="Cabin"/>
              </a:rPr>
              <a:t>0</a:t>
            </a:r>
          </a:p>
          <a:p>
            <a:pPr indent="0" lvl="0" marL="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US floor 1</a:t>
            </a:r>
          </a:p>
        </p:txBody>
      </p:sp>
      <p:pic>
        <p:nvPicPr>
          <p:cNvPr id="483" name="Shape 483"/>
          <p:cNvPicPr preferRelativeResize="0"/>
          <p:nvPr/>
        </p:nvPicPr>
        <p:blipFill rotWithShape="1">
          <a:blip r:embed="rId3">
            <a:alphaModFix/>
          </a:blip>
          <a:srcRect b="0" l="0" r="0" t="0"/>
          <a:stretch/>
        </p:blipFill>
        <p:spPr>
          <a:xfrm>
            <a:off x="12153875" y="660400"/>
            <a:ext cx="3174900" cy="21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Comments in Python</a:t>
            </a:r>
          </a:p>
        </p:txBody>
      </p:sp>
      <p:sp>
        <p:nvSpPr>
          <p:cNvPr id="489" name="Shape 48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Anything after a </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is ignored by Python</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Why comment?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Describe what is going to happen in a sequence of code</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Document who wrote the code or other ancillary information</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Turn off a line of code - perhaps temporarily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Get the name of the file and open it</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chemeClr val="lt1"/>
              </a:buClr>
              <a:buSzPct val="25000"/>
              <a:buFont typeface="Cabin"/>
              <a:buNone/>
            </a:pPr>
            <a:r>
              <a:rPr b="0" i="0" lang="en-US" sz="2400" u="none" cap="none" strike="noStrike">
                <a:solidFill>
                  <a:schemeClr val="lt1"/>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Count word frequency</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counts[word] = counts.get(word,0) + 1</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Find the most common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        bigcount = count</a:t>
            </a:r>
          </a:p>
          <a:p>
            <a:pPr indent="0" lvl="0" marL="0" marR="0" rtl="0" algn="ctr">
              <a:lnSpc>
                <a:spcPct val="100000"/>
              </a:lnSpc>
              <a:spcBef>
                <a:spcPts val="0"/>
              </a:spcBef>
              <a:spcAft>
                <a:spcPts val="0"/>
              </a:spcAft>
              <a:buNone/>
            </a:pPr>
            <a:r>
              <a:t/>
            </a:r>
            <a:endParaRPr b="0"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abin"/>
              <a:buNone/>
            </a:pPr>
            <a:r>
              <a:rPr b="0" i="0" lang="en-US" sz="2400" u="none" cap="none" strike="noStrike">
                <a:solidFill>
                  <a:srgbClr val="FFFF00"/>
                </a:solidFill>
                <a:latin typeface="Courier New"/>
                <a:ea typeface="Courier New"/>
                <a:cs typeface="Courier New"/>
                <a:sym typeface="Courier New"/>
              </a:rPr>
              <a:t># All done</a:t>
            </a:r>
          </a:p>
          <a:p>
            <a:pPr indent="0" lvl="0" marL="0" marR="0" rtl="0" algn="l">
              <a:lnSpc>
                <a:spcPct val="100000"/>
              </a:lnSpc>
              <a:spcBef>
                <a:spcPts val="0"/>
              </a:spcBef>
              <a:spcAft>
                <a:spcPts val="0"/>
              </a:spcAft>
              <a:buClr>
                <a:srgbClr val="FFFFFF"/>
              </a:buClr>
              <a:buSzPct val="25000"/>
              <a:buFont typeface="Cabin"/>
              <a:buNone/>
            </a:pPr>
            <a:r>
              <a:rPr b="0" i="0" lang="en-US" sz="2400" u="none" cap="none" strike="noStrike">
                <a:solidFill>
                  <a:srgbClr val="FFFFFF"/>
                </a:solidFill>
                <a:latin typeface="Courier New"/>
                <a:ea typeface="Courier New"/>
                <a:cs typeface="Courier New"/>
                <a:sym typeface="Courier New"/>
              </a:rPr>
              <a:t>print bigword, bigcount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800" u="none" cap="none" strike="noStrike">
                <a:solidFill>
                  <a:srgbClr val="FFFF00"/>
                </a:solidFill>
                <a:latin typeface="Cabin"/>
                <a:ea typeface="Cabin"/>
                <a:cs typeface="Cabin"/>
                <a:sym typeface="Cabin"/>
              </a:rPr>
              <a:t>String Operations</a:t>
            </a:r>
          </a:p>
        </p:txBody>
      </p:sp>
      <p:sp>
        <p:nvSpPr>
          <p:cNvPr id="500" name="Shape 500"/>
          <p:cNvSpPr txBox="1"/>
          <p:nvPr>
            <p:ph idx="1" type="body"/>
          </p:nvPr>
        </p:nvSpPr>
        <p:spPr>
          <a:xfrm>
            <a:off x="1511300" y="2590800"/>
            <a:ext cx="8369299" cy="50418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Some </a:t>
            </a:r>
            <a:r>
              <a:rPr b="0" i="0" lang="en-US" sz="3600" u="none" cap="none" strike="noStrike">
                <a:solidFill>
                  <a:srgbClr val="00FFFF"/>
                </a:solidFill>
                <a:latin typeface="Cabin"/>
                <a:ea typeface="Cabin"/>
                <a:cs typeface="Cabin"/>
                <a:sym typeface="Cabin"/>
              </a:rPr>
              <a:t>operators</a:t>
            </a:r>
            <a:r>
              <a:rPr b="0" i="0" lang="en-US" sz="3600" u="none" cap="none" strike="noStrike">
                <a:solidFill>
                  <a:schemeClr val="lt1"/>
                </a:solidFill>
                <a:latin typeface="Cabin"/>
                <a:ea typeface="Cabin"/>
                <a:cs typeface="Cabin"/>
                <a:sym typeface="Cabin"/>
              </a:rPr>
              <a:t> apply to strings</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concatenation</a:t>
            </a:r>
            <a:r>
              <a:rPr b="0" i="0" lang="en-US" sz="3600" u="none" cap="none" strike="noStrike">
                <a:solidFill>
                  <a:schemeClr val="accent5"/>
                </a:solidFill>
                <a:latin typeface="Arial"/>
                <a:ea typeface="Arial"/>
                <a:cs typeface="Arial"/>
                <a:sym typeface="Arial"/>
              </a:rPr>
              <a:t>”</a:t>
            </a:r>
          </a:p>
          <a:p>
            <a:pPr indent="-603376" lvl="1" marL="1549400" marR="0" rtl="0" algn="l">
              <a:lnSpc>
                <a:spcPct val="100000"/>
              </a:lnSpc>
              <a:spcBef>
                <a:spcPts val="2300"/>
              </a:spcBef>
              <a:spcAft>
                <a:spcPts val="0"/>
              </a:spcAft>
              <a:buClr>
                <a:schemeClr val="accent5"/>
              </a:buClr>
              <a:buSzPct val="100000"/>
              <a:buFont typeface="Cabin"/>
            </a:pPr>
            <a:r>
              <a:rPr b="0" i="0" lang="en-US" sz="3600" u="none" cap="none" strike="noStrike">
                <a:solidFill>
                  <a:srgbClr val="00FFFF"/>
                </a:solidFill>
                <a:latin typeface="Cabin"/>
                <a:ea typeface="Cabin"/>
                <a:cs typeface="Cabin"/>
                <a:sym typeface="Cabin"/>
              </a:rPr>
              <a:t>*</a:t>
            </a:r>
            <a:r>
              <a:rPr b="0" i="0" lang="en-US" sz="3600" u="none" cap="none" strike="noStrike">
                <a:solidFill>
                  <a:schemeClr val="accent5"/>
                </a:solidFill>
                <a:latin typeface="Cabin"/>
                <a:ea typeface="Cabin"/>
                <a:cs typeface="Cabin"/>
                <a:sym typeface="Cabin"/>
              </a:rPr>
              <a:t> implies </a:t>
            </a:r>
            <a:r>
              <a:rPr b="0" i="0" lang="en-US" sz="3600" u="none" cap="none" strike="noStrike">
                <a:solidFill>
                  <a:schemeClr val="accent5"/>
                </a:solidFill>
                <a:latin typeface="Arial"/>
                <a:ea typeface="Arial"/>
                <a:cs typeface="Arial"/>
                <a:sym typeface="Arial"/>
              </a:rPr>
              <a:t>“</a:t>
            </a:r>
            <a:r>
              <a:rPr b="0" i="0" lang="en-US" sz="3600" u="none" cap="none" strike="noStrike">
                <a:solidFill>
                  <a:schemeClr val="accent5"/>
                </a:solidFill>
                <a:latin typeface="Cabin"/>
                <a:ea typeface="Cabin"/>
                <a:cs typeface="Cabin"/>
                <a:sym typeface="Cabin"/>
              </a:rPr>
              <a:t>multiple concatenation</a:t>
            </a:r>
            <a:r>
              <a:rPr b="0" i="0" lang="en-US" sz="3600" u="none" cap="none" strike="noStrike">
                <a:solidFill>
                  <a:schemeClr val="accent5"/>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'abc'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'123’</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b="0" i="0" lang="en-US" sz="3800" u="none" cap="none" strike="noStrike">
                <a:solidFill>
                  <a:schemeClr val="lt1"/>
                </a:solidFill>
                <a:latin typeface="Cabin"/>
                <a:ea typeface="Cabin"/>
                <a:cs typeface="Cabin"/>
                <a:sym typeface="Cabin"/>
              </a:rPr>
              <a:t>bc123 </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b="0" i="0" lang="en-US" sz="3800" u="none" cap="none" strike="noStrike">
                <a:solidFill>
                  <a:schemeClr val="lt1"/>
                </a:solidFill>
                <a:latin typeface="Cabin"/>
                <a:ea typeface="Cabin"/>
                <a:cs typeface="Cabin"/>
                <a:sym typeface="Cabin"/>
              </a:rPr>
              <a:t>&gt;&gt; </a:t>
            </a:r>
            <a:r>
              <a:rPr b="0" i="0" lang="en-US" sz="3800" u="none" cap="none" strike="noStrike">
                <a:solidFill>
                  <a:srgbClr val="FFFF00"/>
                </a:solidFill>
                <a:latin typeface="Cabin"/>
                <a:ea typeface="Cabin"/>
                <a:cs typeface="Cabin"/>
                <a:sym typeface="Cabin"/>
              </a:rPr>
              <a:t>print</a:t>
            </a:r>
            <a:r>
              <a:rPr b="0" i="0" lang="en-US" sz="3800" u="none" cap="none" strike="noStrike">
                <a:solidFill>
                  <a:schemeClr val="lt1"/>
                </a:solidFill>
                <a:latin typeface="Cabin"/>
                <a:ea typeface="Cabin"/>
                <a:cs typeface="Cabin"/>
                <a:sym typeface="Cabin"/>
              </a:rPr>
              <a:t> 'Hi' </a:t>
            </a:r>
            <a:r>
              <a:rPr b="0" i="0" lang="en-US" sz="3800" u="none" cap="none" strike="noStrike">
                <a:solidFill>
                  <a:srgbClr val="00FFFF"/>
                </a:solidFill>
                <a:latin typeface="Cabin"/>
                <a:ea typeface="Cabin"/>
                <a:cs typeface="Cabin"/>
                <a:sym typeface="Cabin"/>
              </a:rPr>
              <a:t>*</a:t>
            </a:r>
            <a:r>
              <a:rPr b="0" i="0" lang="en-US" sz="3800" u="none" cap="none" strike="noStrike">
                <a:solidFill>
                  <a:schemeClr val="lt1"/>
                </a:solidFill>
                <a:latin typeface="Cabin"/>
                <a:ea typeface="Cabin"/>
                <a:cs typeface="Cabin"/>
                <a:sym typeface="Cabin"/>
              </a:rPr>
              <a:t> 5</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HiHiHiHiHi</a:t>
            </a:r>
          </a:p>
          <a:p>
            <a:pPr indent="0" lvl="0" marL="0" marR="0" rtl="0" algn="l">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b="0" i="0" lang="en-US" sz="3800" u="none" cap="none" strike="noStrike">
                <a:solidFill>
                  <a:schemeClr val="lt1"/>
                </a:solidFill>
                <a:latin typeface="Cabin"/>
                <a:ea typeface="Cabin"/>
                <a:cs typeface="Cabin"/>
                <a:sym typeface="Cabin"/>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1511300" y="241300"/>
            <a:ext cx="13233399" cy="2286000"/>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800" u="none" cap="none" strike="noStrike">
                <a:solidFill>
                  <a:srgbClr val="FFFF00"/>
                </a:solidFill>
                <a:latin typeface="Cabin"/>
                <a:ea typeface="Cabin"/>
                <a:cs typeface="Cabin"/>
                <a:sym typeface="Cabin"/>
              </a:rPr>
              <a:t>Mnemonic Variable Names</a:t>
            </a:r>
          </a:p>
        </p:txBody>
      </p:sp>
      <p:sp>
        <p:nvSpPr>
          <p:cNvPr id="507" name="Shape 507"/>
          <p:cNvSpPr txBox="1"/>
          <p:nvPr>
            <p:ph idx="1" type="body"/>
          </p:nvPr>
        </p:nvSpPr>
        <p:spPr>
          <a:xfrm>
            <a:off x="1204875" y="2514600"/>
            <a:ext cx="13539899" cy="5359499"/>
          </a:xfrm>
          <a:prstGeom prst="rect">
            <a:avLst/>
          </a:prstGeom>
          <a:noFill/>
          <a:ln>
            <a:noFill/>
          </a:ln>
        </p:spPr>
        <p:txBody>
          <a:bodyPr anchorCtr="0" anchor="ctr" bIns="50800" lIns="50800" rIns="50800" tIns="50800">
            <a:noAutofit/>
          </a:bodyPr>
          <a:lstStyle/>
          <a:p>
            <a:pPr indent="-603377" lvl="0" marL="11049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Since we programmers are given a choice in how we choose our variable names, there is a bit of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best practice</a:t>
            </a:r>
            <a:r>
              <a:rPr b="0" i="0" lang="en-US" sz="3600" u="none" cap="none" strike="noStrike">
                <a:solidFill>
                  <a:schemeClr val="lt1"/>
                </a:solidFill>
                <a:latin typeface="Arial"/>
                <a:ea typeface="Arial"/>
                <a:cs typeface="Arial"/>
                <a:sym typeface="Arial"/>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name variables to help us remember what we intend to store in them (</a:t>
            </a:r>
            <a:r>
              <a:rPr b="0" i="0" lang="en-US" sz="3600" u="none" cap="none" strike="noStrike">
                <a:solidFill>
                  <a:schemeClr val="lt1"/>
                </a:solidFill>
                <a:latin typeface="Arial"/>
                <a:ea typeface="Arial"/>
                <a:cs typeface="Arial"/>
                <a:sym typeface="Arial"/>
              </a:rPr>
              <a:t>“</a:t>
            </a:r>
            <a:r>
              <a:rPr b="0" i="0" lang="en-US" sz="3600" u="none" cap="none" strike="noStrike">
                <a:solidFill>
                  <a:srgbClr val="FFFF00"/>
                </a:solidFill>
                <a:latin typeface="Cabin"/>
                <a:ea typeface="Cabin"/>
                <a:cs typeface="Cabin"/>
                <a:sym typeface="Cabin"/>
              </a:rPr>
              <a:t>mnemonic</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memory aid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a:t>
            </a:r>
          </a:p>
          <a:p>
            <a:pPr indent="-603377" lvl="0" marL="1104900" marR="0" rtl="0" algn="l">
              <a:lnSpc>
                <a:spcPct val="100000"/>
              </a:lnSpc>
              <a:spcBef>
                <a:spcPts val="23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b="0" i="0" lang="en-US" sz="3600" u="none" cap="none" strike="noStrike">
                <a:solidFill>
                  <a:schemeClr val="lt1"/>
                </a:solidFill>
                <a:latin typeface="Cabin"/>
                <a:ea typeface="Cabin"/>
                <a:cs typeface="Cabin"/>
                <a:sym typeface="Cabin"/>
              </a:rPr>
              <a:t>named variables often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sound</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http://en.wikipedia.org/wiki/Mnemonic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Variables</a:t>
            </a:r>
          </a:p>
        </p:txBody>
      </p:sp>
      <p:sp>
        <p:nvSpPr>
          <p:cNvPr id="258" name="Shape 258"/>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name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Programmers get to choose the names of the </a:t>
            </a:r>
            <a:r>
              <a:rPr b="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You can change the contents of a </a:t>
            </a:r>
            <a:r>
              <a:rPr b="0" i="0" lang="en-US" sz="3600" u="none" cap="none" strike="noStrike">
                <a:solidFill>
                  <a:srgbClr val="00FF00"/>
                </a:solidFill>
                <a:latin typeface="Cabin"/>
                <a:ea typeface="Cabin"/>
                <a:cs typeface="Cabin"/>
                <a:sym typeface="Cabin"/>
              </a:rPr>
              <a:t>variable </a:t>
            </a:r>
            <a:r>
              <a:rPr b="0" i="0" lang="en-US" sz="3600" u="none" cap="none" strike="noStrik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i="0" lang="en-US" sz="5200" u="none" cap="none" strike="noStrik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14</a:t>
            </a:r>
            <a:r>
              <a:rPr b="0" i="0" lang="en-US" sz="4900" u="none" cap="none" strike="noStrik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y</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Font typeface="Cabin"/>
              <a:buNone/>
            </a:pPr>
            <a:r>
              <a:t/>
            </a: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is this bit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x1q3z9ocd = 35.0 </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x1q3z9afd = 12.50</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x1q3p9afd = x1q3z9ocd * x1q3z9afd</a:t>
            </a:r>
          </a:p>
          <a:p>
            <a:pPr indent="0" lvl="0" marL="0" marR="0" rtl="0" algn="l">
              <a:lnSpc>
                <a:spcPct val="100000"/>
              </a:lnSpc>
              <a:spcBef>
                <a:spcPts val="0"/>
              </a:spcBef>
              <a:spcAft>
                <a:spcPts val="0"/>
              </a:spcAft>
              <a:buClr>
                <a:srgbClr val="FFFF00"/>
              </a:buClr>
              <a:buSzPct val="25000"/>
              <a:buFont typeface="Cabin"/>
              <a:buNone/>
            </a:pPr>
            <a:r>
              <a:rPr b="0" i="0" lang="en-US" sz="3000" u="none" cap="none" strike="noStrik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hours = 35.0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rate = 12.50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pay = hours * rate </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a = 35.0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b = 12.50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c = a * b </a:t>
            </a:r>
          </a:p>
          <a:p>
            <a:pPr indent="0" lvl="0" marL="0" marR="0" rtl="0" algn="l">
              <a:lnSpc>
                <a:spcPct val="100000"/>
              </a:lnSpc>
              <a:spcBef>
                <a:spcPts val="0"/>
              </a:spcBef>
              <a:spcAft>
                <a:spcPts val="0"/>
              </a:spcAft>
              <a:buClr>
                <a:srgbClr val="FF00FF"/>
              </a:buClr>
              <a:buSzPct val="25000"/>
              <a:buFont typeface="Cabin"/>
              <a:buNone/>
            </a:pPr>
            <a:r>
              <a:rPr b="0" i="0" lang="en-US" sz="3000" u="none" cap="none" strike="noStrik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b="0" i="0" lang="en-US" sz="3800" u="none" cap="none" strike="noStrike">
                <a:solidFill>
                  <a:schemeClr val="lt1"/>
                </a:solidFill>
                <a:latin typeface="Cabin"/>
                <a:ea typeface="Cabin"/>
                <a:cs typeface="Cabin"/>
                <a:sym typeface="Cabin"/>
              </a:rPr>
              <a:t>code doing?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800" u="none" cap="none" strike="noStrike">
                <a:solidFill>
                  <a:srgbClr val="FFFF00"/>
                </a:solidFill>
                <a:latin typeface="Cabin"/>
                <a:ea typeface="Cabin"/>
                <a:cs typeface="Cabin"/>
                <a:sym typeface="Cabin"/>
              </a:rPr>
              <a:t>Exercise</a:t>
            </a:r>
          </a:p>
        </p:txBody>
      </p:sp>
      <p:sp>
        <p:nvSpPr>
          <p:cNvPr id="535" name="Shape 535"/>
          <p:cNvSpPr txBox="1"/>
          <p:nvPr/>
        </p:nvSpPr>
        <p:spPr>
          <a:xfrm>
            <a:off x="2908300" y="2413000"/>
            <a:ext cx="10706100" cy="3454499"/>
          </a:xfrm>
          <a:prstGeom prst="rect">
            <a:avLst/>
          </a:prstGeom>
          <a:noFill/>
          <a:ln>
            <a:noFill/>
          </a:ln>
        </p:spPr>
        <p:txBody>
          <a:bodyPr anchorCtr="0" anchor="ctr" bIns="0" lIns="0" rIns="0" tIns="0">
            <a:noAutofit/>
          </a:bodyPr>
          <a:lstStyle/>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Write a program to prompt the user for hours and rate per hour to compute gross pay.</a:t>
            </a:r>
            <a:br>
              <a:rPr b="0" i="0" lang="en-US" sz="3800" u="none" cap="none" strike="noStrike">
                <a:solidFill>
                  <a:schemeClr val="lt1"/>
                </a:solidFill>
                <a:latin typeface="Cabin"/>
                <a:ea typeface="Cabin"/>
                <a:cs typeface="Cabin"/>
                <a:sym typeface="Cabin"/>
              </a:rPr>
            </a:b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Hours: </a:t>
            </a:r>
            <a:r>
              <a:rPr b="0" i="0" lang="en-US" sz="3800" u="none" cap="none" strike="noStrike">
                <a:solidFill>
                  <a:srgbClr val="FFFF00"/>
                </a:solidFill>
                <a:latin typeface="Cabin"/>
                <a:ea typeface="Cabin"/>
                <a:cs typeface="Cabin"/>
                <a:sym typeface="Cabin"/>
              </a:rPr>
              <a:t>35</a:t>
            </a:r>
            <a:r>
              <a:rPr b="0" i="0" lang="en-US" sz="3800" u="none" cap="none" strike="noStrike">
                <a:solidFill>
                  <a:schemeClr val="lt1"/>
                </a:solidFill>
                <a:latin typeface="Cabin"/>
                <a:ea typeface="Cabin"/>
                <a:cs typeface="Cabin"/>
                <a:sym typeface="Cabin"/>
              </a:rPr>
              <a:t>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Enter Rate: </a:t>
            </a:r>
            <a:r>
              <a:rPr b="0" i="0" lang="en-US" sz="3800" u="none" cap="none" strike="noStrike">
                <a:solidFill>
                  <a:srgbClr val="FFFF00"/>
                </a:solidFill>
                <a:latin typeface="Cabin"/>
                <a:ea typeface="Cabin"/>
                <a:cs typeface="Cabin"/>
                <a:sym typeface="Cabin"/>
              </a:rPr>
              <a:t>2.75 </a:t>
            </a:r>
          </a:p>
          <a:p>
            <a:pPr indent="0" lvl="0" marL="457200" marR="0" rtl="0" algn="l">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Pay: 96.25</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6223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Summary</a:t>
            </a:r>
          </a:p>
        </p:txBody>
      </p:sp>
      <p:sp>
        <p:nvSpPr>
          <p:cNvPr id="541" name="Shape 541"/>
          <p:cNvSpPr txBox="1"/>
          <p:nvPr>
            <p:ph idx="1" type="body"/>
          </p:nvPr>
        </p:nvSpPr>
        <p:spPr>
          <a:xfrm>
            <a:off x="1155700" y="2603500"/>
            <a:ext cx="6889800" cy="57023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Type</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Reserved words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Variables (mnemonic)</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Operator precedence</a:t>
            </a:r>
          </a:p>
          <a:p>
            <a:pPr indent="0" lvl="0" marL="0" marR="0" rtl="0" algn="l">
              <a:lnSpc>
                <a:spcPct val="100000"/>
              </a:lnSpc>
              <a:spcBef>
                <a:spcPts val="3500"/>
              </a:spcBef>
              <a:spcAft>
                <a:spcPts val="0"/>
              </a:spcAft>
              <a:buNone/>
            </a:pPr>
            <a:r>
              <a:t/>
            </a:r>
            <a:endParaRPr sz="3600"/>
          </a:p>
        </p:txBody>
      </p:sp>
      <p:sp>
        <p:nvSpPr>
          <p:cNvPr id="542" name="Shape 542"/>
          <p:cNvSpPr txBox="1"/>
          <p:nvPr>
            <p:ph idx="2" type="body"/>
          </p:nvPr>
        </p:nvSpPr>
        <p:spPr>
          <a:xfrm>
            <a:off x="8197850" y="2603500"/>
            <a:ext cx="6889800" cy="5702399"/>
          </a:xfrm>
          <a:prstGeom prst="rect">
            <a:avLst/>
          </a:prstGeom>
        </p:spPr>
        <p:txBody>
          <a:bodyPr anchorCtr="0" anchor="t" bIns="91425" lIns="91425" rIns="91425" tIns="91425">
            <a:noAutofit/>
          </a:bodyPr>
          <a:lstStyle/>
          <a:p>
            <a:pPr lvl="0">
              <a:spcBef>
                <a:spcPts val="0"/>
              </a:spcBef>
              <a:buNone/>
            </a:pPr>
            <a:r>
              <a:t/>
            </a:r>
            <a:endParaRPr/>
          </a:p>
        </p:txBody>
      </p:sp>
      <p:sp>
        <p:nvSpPr>
          <p:cNvPr id="543" name="Shape 543"/>
          <p:cNvSpPr txBox="1"/>
          <p:nvPr>
            <p:ph idx="1" type="body"/>
          </p:nvPr>
        </p:nvSpPr>
        <p:spPr>
          <a:xfrm>
            <a:off x="8511150" y="2222500"/>
            <a:ext cx="6889800" cy="5396099"/>
          </a:xfrm>
          <a:prstGeom prst="rect">
            <a:avLst/>
          </a:prstGeom>
          <a:noFill/>
          <a:ln>
            <a:noFill/>
          </a:ln>
        </p:spPr>
        <p:txBody>
          <a:bodyPr anchorCtr="0" anchor="t" bIns="38100" lIns="38100" rIns="38100" tIns="38100">
            <a:noAutofit/>
          </a:bodyPr>
          <a:lstStyle/>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Integer Division</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Conversion between types</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User input</a:t>
            </a:r>
          </a:p>
          <a:p>
            <a:pPr indent="-329311" lvl="0" marL="6858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Comments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49" name="Shape 549"/>
          <p:cNvSpPr txBox="1"/>
          <p:nvPr/>
        </p:nvSpPr>
        <p:spPr>
          <a:xfrm>
            <a:off x="1155700" y="131415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r>
              <a:t/>
            </a:r>
            <a:endParaRPr sz="1800">
              <a:solidFill>
                <a:srgbClr val="FFFFFF"/>
              </a:solidFill>
            </a:endParaRPr>
          </a:p>
        </p:txBody>
      </p:sp>
      <p:pic>
        <p:nvPicPr>
          <p:cNvPr id="550" name="Shape 550"/>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Variables</a:t>
            </a:r>
          </a:p>
        </p:txBody>
      </p:sp>
      <p:sp>
        <p:nvSpPr>
          <p:cNvPr id="270" name="Shape 270"/>
          <p:cNvSpPr txBox="1"/>
          <p:nvPr>
            <p:ph idx="1" type="body"/>
          </p:nvPr>
        </p:nvSpPr>
        <p:spPr>
          <a:xfrm>
            <a:off x="1155700" y="2425700"/>
            <a:ext cx="13932000" cy="33401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is a named place in the memory where a programmer can store data and later retrieve the data using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name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Programmers get to choose the names of the </a:t>
            </a:r>
            <a:r>
              <a:rPr b="0" i="0" lang="en-US" sz="3600" u="none" cap="none" strike="noStrike">
                <a:solidFill>
                  <a:srgbClr val="00FF00"/>
                </a:solidFill>
                <a:latin typeface="Cabin"/>
                <a:ea typeface="Cabin"/>
                <a:cs typeface="Cabin"/>
                <a:sym typeface="Cabin"/>
              </a:rPr>
              <a:t>variables</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You can change the contents of a </a:t>
            </a:r>
            <a:r>
              <a:rPr b="0" i="0" lang="en-US" sz="3600" u="none" cap="none" strike="noStrike">
                <a:solidFill>
                  <a:srgbClr val="00FF00"/>
                </a:solidFill>
                <a:latin typeface="Cabin"/>
                <a:ea typeface="Cabin"/>
                <a:cs typeface="Cabin"/>
                <a:sym typeface="Cabin"/>
              </a:rPr>
              <a:t>variable </a:t>
            </a:r>
            <a:r>
              <a:rPr b="0" i="0" lang="en-US" sz="3600" u="none" cap="none" strike="noStrik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i="0" lang="en-US" sz="4900" u="none" cap="none" strike="noStrike">
                <a:solidFill>
                  <a:schemeClr val="lt1"/>
                </a:solidFill>
                <a:latin typeface="Cabin"/>
                <a:ea typeface="Cabin"/>
                <a:cs typeface="Cabin"/>
                <a:sym typeface="Cabin"/>
              </a:rPr>
              <a:t>14</a:t>
            </a:r>
            <a:r>
              <a:rPr b="0" i="0" lang="en-US" sz="4900" u="none" cap="none" strike="noStrik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12.2</a:t>
            </a:r>
          </a:p>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y</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14</a:t>
            </a:r>
          </a:p>
          <a:p>
            <a:pPr indent="0" lvl="0" marL="0" marR="0" rtl="0" algn="ctr">
              <a:lnSpc>
                <a:spcPct val="100000"/>
              </a:lnSpc>
              <a:spcBef>
                <a:spcPts val="0"/>
              </a:spcBef>
              <a:spcAft>
                <a:spcPts val="0"/>
              </a:spcAft>
              <a:buNone/>
            </a:pPr>
            <a:r>
              <a:t/>
            </a: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cap="rnd" cmpd="sng" w="63500">
              <a:solidFill>
                <a:srgbClr val="FFFF00"/>
              </a:solidFill>
              <a:prstDash val="solid"/>
              <a:miter/>
              <a:headEnd len="med" w="med" type="none"/>
              <a:tailEnd len="med" w="med" type="none"/>
            </a:ln>
          </p:spPr>
        </p:cxnSp>
        <p:cxnSp>
          <p:nvCxnSpPr>
            <p:cNvPr id="278" name="Shape 278"/>
            <p:cNvCxnSpPr/>
            <p:nvPr/>
          </p:nvCxnSpPr>
          <p:spPr>
            <a:xfrm>
              <a:off x="0" y="0"/>
              <a:ext cx="571500" cy="796799"/>
            </a:xfrm>
            <a:prstGeom prst="straightConnector1">
              <a:avLst/>
            </a:prstGeom>
            <a:noFill/>
            <a:ln cap="rnd" cmpd="sng" w="63500">
              <a:solidFill>
                <a:srgbClr val="FFFF00"/>
              </a:solidFill>
              <a:prstDash val="solid"/>
              <a:miter/>
              <a:headEnd len="med" w="med" type="none"/>
              <a:tailEnd len="med" w="med" type="none"/>
            </a:ln>
          </p:spPr>
        </p:cxnSp>
      </p:grpSp>
      <p:sp>
        <p:nvSpPr>
          <p:cNvPr id="279" name="Shape 279"/>
          <p:cNvSpPr txBox="1"/>
          <p:nvPr/>
        </p:nvSpPr>
        <p:spPr>
          <a:xfrm>
            <a:off x="11852275" y="6242050"/>
            <a:ext cx="1669799" cy="939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i="0" lang="en-US" sz="5800" u="none" cap="none" strike="noStrik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4800" u="none" cap="none" strike="noStrike">
                <a:solidFill>
                  <a:srgbClr val="00FF00"/>
                </a:solidFill>
                <a:latin typeface="Courier New"/>
                <a:ea typeface="Courier New"/>
                <a:cs typeface="Courier New"/>
                <a:sym typeface="Courier New"/>
              </a:rPr>
              <a:t>x</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FF00"/>
                </a:solidFill>
                <a:latin typeface="Courier New"/>
                <a:ea typeface="Courier New"/>
                <a:cs typeface="Courier New"/>
                <a:sym typeface="Courier New"/>
              </a:rPr>
              <a:t> </a:t>
            </a:r>
            <a:r>
              <a:rPr b="0" i="0" lang="en-US" sz="4800" u="none" cap="none" strike="noStrik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Python Variable Name Rules</a:t>
            </a:r>
          </a:p>
        </p:txBody>
      </p:sp>
      <p:sp>
        <p:nvSpPr>
          <p:cNvPr id="286" name="Shape 286"/>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start with a letter or underscore _ </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Must consist of letters and numbers and underscores</a:t>
            </a:r>
          </a:p>
          <a:p>
            <a:pPr indent="-371094" lvl="0" marL="749300" marR="0" rtl="0" algn="l">
              <a:lnSpc>
                <a:spcPct val="100000"/>
              </a:lnSpc>
              <a:spcBef>
                <a:spcPts val="3500"/>
              </a:spcBef>
              <a:spcAft>
                <a:spcPts val="0"/>
              </a:spcAft>
              <a:buClr>
                <a:schemeClr val="lt1"/>
              </a:buClr>
              <a:buSzPct val="100000"/>
              <a:buFont typeface="Cabin"/>
              <a:buAutoNum type="arabicPeriod"/>
            </a:pPr>
            <a:r>
              <a:rPr b="0" i="0" lang="en-US" sz="3600" u="none" cap="none" strike="noStrike">
                <a:solidFill>
                  <a:schemeClr val="lt1"/>
                </a:solidFill>
                <a:latin typeface="Cabin"/>
                <a:ea typeface="Cabin"/>
                <a:cs typeface="Cabin"/>
                <a:sym typeface="Cabin"/>
              </a:rPr>
              <a:t>Case Sensitive</a:t>
            </a:r>
            <a:br>
              <a:rPr lang="en-US" sz="3600">
                <a:solidFill>
                  <a:schemeClr val="lt1"/>
                </a:solidFill>
                <a:latin typeface="Cabin"/>
                <a:ea typeface="Cabin"/>
                <a:cs typeface="Cabin"/>
                <a:sym typeface="Cabin"/>
              </a:rPr>
            </a:br>
          </a:p>
          <a:p>
            <a:pPr indent="-457200" lvl="0" marL="914400" marR="0" rtl="0">
              <a:lnSpc>
                <a:spcPct val="150000"/>
              </a:lnSpc>
              <a:spcBef>
                <a:spcPts val="3500"/>
              </a:spcBef>
              <a:spcAft>
                <a:spcPts val="0"/>
              </a:spcAft>
              <a:buSzPct val="100000"/>
              <a:buFont typeface="Cabin"/>
            </a:pPr>
            <a:r>
              <a:rPr b="0" i="0" lang="en-US" sz="3600" u="none" cap="none" strike="noStrike">
                <a:solidFill>
                  <a:srgbClr val="00FF00"/>
                </a:solidFill>
                <a:latin typeface="Cabin"/>
                <a:ea typeface="Cabin"/>
                <a:cs typeface="Cabin"/>
                <a:sym typeface="Cabin"/>
              </a:rPr>
              <a:t>Good: </a:t>
            </a:r>
            <a:r>
              <a:rPr b="0" i="0" lang="en-US" sz="3600" u="none" cap="none" strike="noStrike">
                <a:solidFill>
                  <a:schemeClr val="lt1"/>
                </a:solidFill>
                <a:latin typeface="Cabin"/>
                <a:ea typeface="Cabin"/>
                <a:cs typeface="Cabin"/>
                <a:sym typeface="Cabin"/>
              </a:rPr>
              <a:t>   spam    eggs   spam23    _speed</a:t>
            </a:r>
          </a:p>
          <a:p>
            <a:pPr indent="-457200" lvl="0" marL="914400" marR="0" rtl="0">
              <a:lnSpc>
                <a:spcPct val="150000"/>
              </a:lnSpc>
              <a:spcBef>
                <a:spcPts val="3500"/>
              </a:spcBef>
              <a:spcAft>
                <a:spcPts val="0"/>
              </a:spcAft>
              <a:buSzPct val="100000"/>
              <a:buFont typeface="Cabin"/>
            </a:pPr>
            <a:r>
              <a:rPr b="0" i="0" lang="en-US" sz="3600" u="none" cap="none" strike="noStrike">
                <a:solidFill>
                  <a:srgbClr val="E06666"/>
                </a:solidFill>
                <a:latin typeface="Cabin"/>
                <a:ea typeface="Cabin"/>
                <a:cs typeface="Cabin"/>
                <a:sym typeface="Cabin"/>
              </a:rPr>
              <a:t>Bad: </a:t>
            </a:r>
            <a:r>
              <a:rPr b="0" i="0" lang="en-US" sz="3600" u="none" cap="none" strike="noStrike">
                <a:solidFill>
                  <a:srgbClr val="FF99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23spam     #sign  var.12</a:t>
            </a:r>
          </a:p>
          <a:p>
            <a:pPr indent="-457200" lvl="0" marL="914400" marR="0" rtl="0">
              <a:lnSpc>
                <a:spcPct val="150000"/>
              </a:lnSpc>
              <a:spcBef>
                <a:spcPts val="3500"/>
              </a:spcBef>
              <a:spcAft>
                <a:spcPts val="0"/>
              </a:spcAft>
              <a:buSzPct val="100000"/>
              <a:buFont typeface="Cabin"/>
            </a:pPr>
            <a:r>
              <a:rPr b="0" i="0" lang="en-US" sz="3600" u="none" cap="none" strike="noStrike">
                <a:solidFill>
                  <a:srgbClr val="00FFFF"/>
                </a:solidFill>
                <a:latin typeface="Cabin"/>
                <a:ea typeface="Cabin"/>
                <a:cs typeface="Cabin"/>
                <a:sym typeface="Cabin"/>
              </a:rPr>
              <a:t>Different: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p:nvPr>
            <p:ph idx="1" type="body"/>
          </p:nvPr>
        </p:nvSpPr>
        <p:spPr>
          <a:xfrm>
            <a:off x="1917700" y="2603500"/>
            <a:ext cx="12801299" cy="21210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cannot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use </a:t>
            </a:r>
            <a:r>
              <a:rPr b="0" i="0" lang="en-US" sz="3600" u="none" cap="none" strike="noStrike">
                <a:solidFill>
                  <a:srgbClr val="FFFF00"/>
                </a:solidFill>
                <a:latin typeface="Cabin"/>
                <a:ea typeface="Cabin"/>
                <a:cs typeface="Cabin"/>
                <a:sym typeface="Cabin"/>
              </a:rPr>
              <a:t>reserved words</a:t>
            </a:r>
            <a:r>
              <a:rPr b="0" i="0" lang="en-US" sz="3600" u="none" cap="none" strike="noStrike">
                <a:solidFill>
                  <a:schemeClr val="lt1"/>
                </a:solidFill>
                <a:latin typeface="Cabin"/>
                <a:ea typeface="Cabin"/>
                <a:cs typeface="Cabin"/>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00FF00"/>
              </a:buClr>
              <a:buSzPct val="25000"/>
              <a:buFont typeface="Cabin"/>
              <a:buNone/>
            </a:pP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chemeClr val="lt1"/>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FF"/>
                </a:solidFill>
                <a:latin typeface="Courier New"/>
                <a:ea typeface="Courier New"/>
                <a:cs typeface="Courier New"/>
                <a:sym typeface="Courier New"/>
              </a:rPr>
              <a: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FF9900"/>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5400" u="none" cap="none" strike="noStrike">
                <a:solidFill>
                  <a:srgbClr val="FFFF00"/>
                </a:solidFill>
                <a:latin typeface="Courier New"/>
                <a:ea typeface="Courier New"/>
                <a:cs typeface="Courier New"/>
                <a:sym typeface="Courier New"/>
              </a:rPr>
              <a:t>print</a:t>
            </a:r>
            <a:r>
              <a:rPr b="0" i="0" lang="en-US" sz="5400" u="none" cap="none" strike="noStrike">
                <a:solidFill>
                  <a:srgbClr val="FF7F00"/>
                </a:solidFill>
                <a:latin typeface="Courier New"/>
                <a:ea typeface="Courier New"/>
                <a:cs typeface="Courier New"/>
                <a:sym typeface="Courier New"/>
              </a:rPr>
              <a:t> </a:t>
            </a:r>
            <a:r>
              <a:rPr b="0" i="0" lang="en-US" sz="5400" u="none" cap="none" strike="noStrik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200" u="none" cap="none" strike="noStrik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4200" u="none" cap="none" strike="noStrik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4200" u="none" cap="none" strike="noStrik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anchorCtr="0" anchor="ctr" bIns="0" lIns="0" rIns="0" tIns="0">
            <a:noAutofit/>
          </a:bodyPr>
          <a:lstStyle/>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b="0" i="0" lang="en-US" sz="4800" u="none" cap="none" strike="noStrike">
                <a:solidFill>
                  <a:schemeClr val="lt1"/>
                </a:solidFill>
                <a:latin typeface="Cabin"/>
                <a:ea typeface="Cabin"/>
                <a:cs typeface="Cabin"/>
                <a:sym typeface="Cabin"/>
              </a:rPr>
              <a:t>tatement</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Assignment with expression</a:t>
            </a:r>
          </a:p>
          <a:p>
            <a:pPr indent="0" lvl="0" marL="0" marR="0" rtl="0" algn="l">
              <a:lnSpc>
                <a:spcPct val="115000"/>
              </a:lnSpc>
              <a:spcBef>
                <a:spcPts val="0"/>
              </a:spcBef>
              <a:spcAft>
                <a:spcPts val="0"/>
              </a:spcAft>
              <a:buClr>
                <a:schemeClr val="lt1"/>
              </a:buClr>
              <a:buSzPct val="25000"/>
              <a:buFont typeface="Cabin"/>
              <a:buNone/>
            </a:pPr>
            <a:r>
              <a:rPr b="0" i="0" lang="en-US" sz="4800" u="none" cap="none" strike="noStrik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cap="rnd" cmpd="sng" w="63500">
            <a:solidFill>
              <a:schemeClr val="lt1"/>
            </a:solidFill>
            <a:prstDash val="solid"/>
            <a:miter/>
            <a:headEnd len="med" w="med" type="stealth"/>
            <a:tailEnd len="med" w="med" type="none"/>
          </a:ln>
        </p:spPr>
      </p:cxnSp>
      <p:cxnSp>
        <p:nvCxnSpPr>
          <p:cNvPr id="306" name="Shape 306"/>
          <p:cNvCxnSpPr/>
          <p:nvPr/>
        </p:nvCxnSpPr>
        <p:spPr>
          <a:xfrm>
            <a:off x="5733975" y="4806950"/>
            <a:ext cx="1514400" cy="15300"/>
          </a:xfrm>
          <a:prstGeom prst="straightConnector1">
            <a:avLst/>
          </a:prstGeom>
          <a:noFill/>
          <a:ln cap="rnd" cmpd="sng" w="63500">
            <a:solidFill>
              <a:schemeClr val="lt1"/>
            </a:solidFill>
            <a:prstDash val="solid"/>
            <a:miter/>
            <a:headEnd len="med" w="med" type="stealth"/>
            <a:tailEnd len="med" w="med" type="none"/>
          </a:ln>
        </p:spPr>
      </p:cxnSp>
      <p:cxnSp>
        <p:nvCxnSpPr>
          <p:cNvPr id="307" name="Shape 307"/>
          <p:cNvCxnSpPr/>
          <p:nvPr/>
        </p:nvCxnSpPr>
        <p:spPr>
          <a:xfrm>
            <a:off x="4829425" y="5778925"/>
            <a:ext cx="2403899" cy="164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Assignment Statements</a:t>
            </a:r>
          </a:p>
        </p:txBody>
      </p:sp>
      <p:sp>
        <p:nvSpPr>
          <p:cNvPr id="313" name="Shape 313"/>
          <p:cNvSpPr txBox="1"/>
          <p:nvPr>
            <p:ph idx="1" type="body"/>
          </p:nvPr>
        </p:nvSpPr>
        <p:spPr>
          <a:xfrm>
            <a:off x="1155700" y="2603500"/>
            <a:ext cx="13931900" cy="298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assign a value to a variable using the </a:t>
            </a:r>
            <a:r>
              <a:rPr b="0" i="0" lang="en-US" sz="3600" u="none" cap="none" strike="noStrike">
                <a:solidFill>
                  <a:srgbClr val="FFFFFF"/>
                </a:solidFill>
                <a:latin typeface="Cabin"/>
                <a:ea typeface="Cabin"/>
                <a:cs typeface="Cabin"/>
                <a:sym typeface="Cabin"/>
              </a:rPr>
              <a:t>assignment</a:t>
            </a:r>
            <a:r>
              <a:rPr b="0" i="0" lang="en-US" sz="3600" u="none" cap="none" strike="noStrike">
                <a:solidFill>
                  <a:schemeClr val="lt1"/>
                </a:solidFill>
                <a:latin typeface="Cabin"/>
                <a:ea typeface="Cabin"/>
                <a:cs typeface="Cabin"/>
                <a:sym typeface="Cabin"/>
              </a:rPr>
              <a:t> statement (=)</a:t>
            </a:r>
            <a:br>
              <a:rPr b="0" i="0" lang="en-US" sz="3600" u="none" cap="none" strike="noStrike">
                <a:solidFill>
                  <a:schemeClr val="lt1"/>
                </a:solidFill>
                <a:latin typeface="Cabin"/>
                <a:ea typeface="Cabin"/>
                <a:cs typeface="Cabin"/>
                <a:sym typeface="Cabin"/>
              </a:rPr>
            </a:br>
          </a:p>
          <a:p>
            <a:pPr indent="-457200" lvl="0" marL="457200" marR="0" rtl="0" algn="l">
              <a:lnSpc>
                <a:spcPct val="10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An </a:t>
            </a:r>
            <a:r>
              <a:rPr b="0" i="0" lang="en-US" sz="3600" u="none" cap="none" strike="noStrike">
                <a:solidFill>
                  <a:srgbClr val="FFFFFF"/>
                </a:solidFill>
                <a:latin typeface="Cabin"/>
                <a:ea typeface="Cabin"/>
                <a:cs typeface="Cabin"/>
                <a:sym typeface="Cabin"/>
              </a:rPr>
              <a:t>assignment statement</a:t>
            </a:r>
            <a:r>
              <a:rPr b="0" i="0" lang="en-US" sz="3600" u="none" cap="none" strike="noStrike">
                <a:solidFill>
                  <a:schemeClr val="lt1"/>
                </a:solidFill>
                <a:latin typeface="Cabin"/>
                <a:ea typeface="Cabin"/>
                <a:cs typeface="Cabin"/>
                <a:sym typeface="Cabin"/>
              </a:rPr>
              <a:t> consists of an </a:t>
            </a:r>
            <a:r>
              <a:rPr b="0" i="0" lang="en-US" sz="3600" u="none" cap="none" strike="noStrike">
                <a:solidFill>
                  <a:srgbClr val="FFFF00"/>
                </a:solidFill>
                <a:latin typeface="Cabin"/>
                <a:ea typeface="Cabin"/>
                <a:cs typeface="Cabin"/>
                <a:sym typeface="Cabin"/>
              </a:rPr>
              <a:t>expression on the </a:t>
            </a:r>
            <a:br>
              <a:rPr b="0" i="0" lang="en-US" sz="3600" u="none" cap="none" strike="noStrike">
                <a:solidFill>
                  <a:srgbClr val="FFFF00"/>
                </a:solidFill>
                <a:latin typeface="Cabin"/>
                <a:ea typeface="Cabin"/>
                <a:cs typeface="Cabin"/>
                <a:sym typeface="Cabin"/>
              </a:rPr>
            </a:br>
            <a:r>
              <a:rPr b="0" i="0" lang="en-US" sz="3600" u="none" cap="none" strike="noStrik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hand side</a:t>
            </a:r>
            <a:r>
              <a:rPr b="0" i="0" lang="en-US" sz="3600" u="none" cap="none" strike="noStrike">
                <a:solidFill>
                  <a:schemeClr val="lt1"/>
                </a:solidFill>
                <a:latin typeface="Cabin"/>
                <a:ea typeface="Cabin"/>
                <a:cs typeface="Cabin"/>
                <a:sym typeface="Cabin"/>
              </a:rPr>
              <a:t> and  a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 3.9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( 1 </a:t>
            </a:r>
            <a:r>
              <a:rPr i="0" lang="en-US" sz="3600" u="none" cap="none" strike="noStrike">
                <a:solidFill>
                  <a:srgbClr val="00FFFF"/>
                </a:solidFill>
                <a:latin typeface="Courier New"/>
                <a:ea typeface="Courier New"/>
                <a:cs typeface="Courier New"/>
                <a:sym typeface="Courier New"/>
              </a:rPr>
              <a:t>-</a:t>
            </a:r>
            <a:r>
              <a:rPr i="0" lang="en-US" sz="3600" u="none" cap="none" strike="noStrike">
                <a:solidFill>
                  <a:schemeClr val="lt1"/>
                </a:solidFill>
                <a:latin typeface="Courier New"/>
                <a:ea typeface="Courier New"/>
                <a:cs typeface="Courier New"/>
                <a:sym typeface="Courier New"/>
              </a:rPr>
              <a:t> </a:t>
            </a:r>
            <a:r>
              <a:rPr i="0" lang="en-US" sz="3600" u="none" cap="none" strike="noStrike">
                <a:solidFill>
                  <a:srgbClr val="00FF00"/>
                </a:solidFill>
                <a:latin typeface="Courier New"/>
                <a:ea typeface="Courier New"/>
                <a:cs typeface="Courier New"/>
                <a:sym typeface="Courier New"/>
              </a:rPr>
              <a:t>x</a:t>
            </a:r>
            <a:r>
              <a:rPr i="0" lang="en-US" sz="3600" u="none" cap="none" strike="noStrik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cap="rnd" cmpd="sng" w="50800">
            <a:solidFill>
              <a:srgbClr val="FF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5600" u="none" cap="none" strike="noStrike">
                <a:solidFill>
                  <a:srgbClr val="00FF00"/>
                </a:solidFill>
                <a:latin typeface="Cabin"/>
                <a:ea typeface="Cabin"/>
                <a:cs typeface="Cabin"/>
                <a:sym typeface="Cabin"/>
              </a:rPr>
              <a:t>x</a:t>
            </a:r>
            <a:r>
              <a:rPr b="0" i="0" lang="en-US" sz="5600" u="none" cap="none" strike="noStrike">
                <a:solidFill>
                  <a:srgbClr val="FF00FF"/>
                </a:solidFill>
                <a:latin typeface="Cabin"/>
                <a:ea typeface="Cabin"/>
                <a:cs typeface="Cabin"/>
                <a:sym typeface="Cabin"/>
              </a:rPr>
              <a:t> </a:t>
            </a:r>
            <a:r>
              <a:rPr b="0" i="0" lang="en-US" sz="5600" u="none" cap="none" strike="noStrike">
                <a:solidFill>
                  <a:srgbClr val="FFFFFF"/>
                </a:solidFill>
                <a:latin typeface="Cabin"/>
                <a:ea typeface="Cabin"/>
                <a:cs typeface="Cabin"/>
                <a:sym typeface="Cabin"/>
              </a:rPr>
              <a:t>=</a:t>
            </a:r>
            <a:r>
              <a:rPr b="0" i="0" lang="en-US" sz="5600" u="none" cap="none" strike="noStrike">
                <a:solidFill>
                  <a:schemeClr val="lt1"/>
                </a:solidFill>
                <a:latin typeface="Cabin"/>
                <a:ea typeface="Cabin"/>
                <a:cs typeface="Cabin"/>
                <a:sym typeface="Cabin"/>
              </a:rPr>
              <a:t> </a:t>
            </a:r>
            <a:r>
              <a:rPr b="0" i="0" lang="en-US" sz="5600" u="none" cap="none" strike="noStrik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b="0" i="0" lang="en-US" sz="4900" u="none" cap="none" strike="noStrik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5200" u="none" cap="none" strike="noStrik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b="0" i="0" lang="en-US" sz="3600" u="none" cap="none" strike="noStrike">
                <a:solidFill>
                  <a:srgbClr val="FFFF00"/>
                </a:solidFill>
                <a:latin typeface="Cabin"/>
                <a:ea typeface="Cabin"/>
                <a:cs typeface="Cabin"/>
                <a:sym typeface="Cabin"/>
              </a:rPr>
              <a:t>ight side is an expression. </a:t>
            </a:r>
            <a:br>
              <a:rPr b="0" i="0" lang="en-US" sz="3600" u="none" cap="none" strike="noStrike">
                <a:solidFill>
                  <a:srgbClr val="FFFF00"/>
                </a:solidFill>
                <a:latin typeface="Cabin"/>
                <a:ea typeface="Cabin"/>
                <a:cs typeface="Cabin"/>
                <a:sym typeface="Cabin"/>
              </a:rPr>
            </a:br>
            <a:r>
              <a:rPr b="0" i="0" lang="en-US" sz="3600" u="none" cap="none" strike="noStrik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b="0" i="0" lang="en-US" sz="3600" u="none" cap="none" strike="noStrike">
                <a:solidFill>
                  <a:srgbClr val="FF9900"/>
                </a:solidFill>
                <a:latin typeface="Cabin"/>
                <a:ea typeface="Cabin"/>
                <a:cs typeface="Cabin"/>
                <a:sym typeface="Cabin"/>
              </a:rPr>
              <a:t>the expression is evaluated,</a:t>
            </a:r>
            <a:r>
              <a:rPr b="0" i="0" lang="en-US" sz="3600" u="none" cap="none" strike="noStrike">
                <a:solidFill>
                  <a:schemeClr val="lt1"/>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0.6</a:t>
            </a:r>
          </a:p>
        </p:txBody>
      </p:sp>
      <p:cxnSp>
        <p:nvCxnSpPr>
          <p:cNvPr id="326" name="Shape 326"/>
          <p:cNvCxnSpPr/>
          <p:nvPr/>
        </p:nvCxnSpPr>
        <p:spPr>
          <a:xfrm flipH="1" rot="10800000">
            <a:off x="10323511" y="1925637"/>
            <a:ext cx="606425" cy="849312"/>
          </a:xfrm>
          <a:prstGeom prst="straightConnector1">
            <a:avLst/>
          </a:prstGeom>
          <a:noFill/>
          <a:ln cap="rnd" cmpd="sng" w="63500">
            <a:solidFill>
              <a:schemeClr val="lt1"/>
            </a:solidFill>
            <a:prstDash val="solid"/>
            <a:miter/>
            <a:headEnd len="med" w="med" type="stealth"/>
            <a:tailEnd len="med" w="med" type="none"/>
          </a:ln>
        </p:spPr>
      </p:cxnSp>
      <p:cxnSp>
        <p:nvCxnSpPr>
          <p:cNvPr id="327" name="Shape 327"/>
          <p:cNvCxnSpPr>
            <a:stCxn id="325" idx="0"/>
          </p:cNvCxnSpPr>
          <p:nvPr/>
        </p:nvCxnSpPr>
        <p:spPr>
          <a:xfrm rot="10800000">
            <a:off x="11207725" y="1976412"/>
            <a:ext cx="2037000" cy="1062900"/>
          </a:xfrm>
          <a:prstGeom prst="straightConnector1">
            <a:avLst/>
          </a:prstGeom>
          <a:noFill/>
          <a:ln cap="rnd" cmpd="sng" w="63500">
            <a:solidFill>
              <a:schemeClr val="lt1"/>
            </a:solidFill>
            <a:prstDash val="solid"/>
            <a:miter/>
            <a:headEnd len="med" w="med" type="stealth"/>
            <a:tailEnd len="med" w="med" type="none"/>
          </a:ln>
        </p:spPr>
      </p:cxnSp>
      <p:sp>
        <p:nvSpPr>
          <p:cNvPr id="328" name="Shape 328"/>
          <p:cNvSpPr txBox="1"/>
          <p:nvPr/>
        </p:nvSpPr>
        <p:spPr>
          <a:xfrm>
            <a:off x="12150725" y="5054600"/>
            <a:ext cx="1063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cap="rnd" cmpd="sng" w="63500">
            <a:solidFill>
              <a:srgbClr val="FF9900"/>
            </a:solidFill>
            <a:prstDash val="solid"/>
            <a:miter/>
            <a:headEnd len="med" w="med" type="stealth"/>
            <a:tailEnd len="med" w="med" type="none"/>
          </a:ln>
        </p:spPr>
      </p:cxnSp>
      <p:cxnSp>
        <p:nvCxnSpPr>
          <p:cNvPr id="330" name="Shape 330"/>
          <p:cNvCxnSpPr/>
          <p:nvPr/>
        </p:nvCxnSpPr>
        <p:spPr>
          <a:xfrm rot="10800000">
            <a:off x="10115550" y="4579937"/>
            <a:ext cx="796924" cy="1873249"/>
          </a:xfrm>
          <a:prstGeom prst="straightConnector1">
            <a:avLst/>
          </a:prstGeom>
          <a:noFill/>
          <a:ln cap="rnd" cmpd="sng" w="63500">
            <a:solidFill>
              <a:srgbClr val="FF9900"/>
            </a:solidFill>
            <a:prstDash val="solid"/>
            <a:miter/>
            <a:headEnd len="med" w="med" type="stealth"/>
            <a:tailEnd len="med" w="med" type="none"/>
          </a:ln>
        </p:spPr>
      </p:cxnSp>
      <p:cxnSp>
        <p:nvCxnSpPr>
          <p:cNvPr id="331" name="Shape 331"/>
          <p:cNvCxnSpPr>
            <a:endCxn id="328" idx="2"/>
          </p:cNvCxnSpPr>
          <p:nvPr/>
        </p:nvCxnSpPr>
        <p:spPr>
          <a:xfrm flipH="1" rot="10800000">
            <a:off x="11555525" y="5676799"/>
            <a:ext cx="1126800" cy="811200"/>
          </a:xfrm>
          <a:prstGeom prst="straightConnector1">
            <a:avLst/>
          </a:prstGeom>
          <a:noFill/>
          <a:ln cap="rnd" cmpd="sng" w="63500">
            <a:solidFill>
              <a:srgbClr val="FF9900"/>
            </a:solidFill>
            <a:prstDash val="solid"/>
            <a:miter/>
            <a:headEnd len="med" w="med" type="stealth"/>
            <a:tailEnd len="med" w="med" type="none"/>
          </a:ln>
        </p:spPr>
      </p:cxnSp>
      <p:sp>
        <p:nvSpPr>
          <p:cNvPr id="332" name="Shape 332"/>
          <p:cNvSpPr txBox="1"/>
          <p:nvPr/>
        </p:nvSpPr>
        <p:spPr>
          <a:xfrm>
            <a:off x="10115550" y="6575425"/>
            <a:ext cx="1732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9900"/>
                </a:solidFill>
                <a:latin typeface="Cabin"/>
                <a:ea typeface="Cabin"/>
                <a:cs typeface="Cabin"/>
                <a:sym typeface="Cabin"/>
              </a:rPr>
              <a:t>0</a:t>
            </a:r>
            <a:r>
              <a:rPr b="1" i="0" lang="en-US" sz="3600" u="none" cap="none" strike="noStrike">
                <a:solidFill>
                  <a:srgbClr val="FF9900"/>
                </a:solidFill>
                <a:latin typeface="Cabin"/>
                <a:ea typeface="Cabin"/>
                <a:cs typeface="Cabin"/>
                <a:sym typeface="Cabin"/>
              </a:rPr>
              <a:t>.</a:t>
            </a:r>
            <a:r>
              <a:rPr b="0" i="0" lang="en-US" sz="3600" u="none" cap="none" strike="noStrike">
                <a:solidFill>
                  <a:srgbClr val="FF9900"/>
                </a:solidFill>
                <a:latin typeface="Cabin"/>
                <a:ea typeface="Cabin"/>
                <a:cs typeface="Cabin"/>
                <a:sym typeface="Cabin"/>
              </a:rPr>
              <a:t>936</a:t>
            </a:r>
          </a:p>
        </p:txBody>
      </p:sp>
      <p:cxnSp>
        <p:nvCxnSpPr>
          <p:cNvPr id="333" name="Shape 333"/>
          <p:cNvCxnSpPr/>
          <p:nvPr/>
        </p:nvCxnSpPr>
        <p:spPr>
          <a:xfrm flipH="1" rot="10800000">
            <a:off x="13166725" y="4580012"/>
            <a:ext cx="485699" cy="485699"/>
          </a:xfrm>
          <a:prstGeom prst="straightConnector1">
            <a:avLst/>
          </a:prstGeom>
          <a:noFill/>
          <a:ln cap="rnd" cmpd="sng" w="63500">
            <a:solidFill>
              <a:srgbClr val="FF9900"/>
            </a:solidFill>
            <a:prstDash val="solid"/>
            <a:miter/>
            <a:headEnd len="med" w="med" type="stealth"/>
            <a:tailEnd len="med" w="med" type="none"/>
          </a:ln>
        </p:spPr>
      </p:cxnSp>
      <p:cxnSp>
        <p:nvCxnSpPr>
          <p:cNvPr id="334" name="Shape 334"/>
          <p:cNvCxnSpPr/>
          <p:nvPr/>
        </p:nvCxnSpPr>
        <p:spPr>
          <a:xfrm rot="10800000">
            <a:off x="11902974" y="4457799"/>
            <a:ext cx="520800" cy="660300"/>
          </a:xfrm>
          <a:prstGeom prst="straightConnector1">
            <a:avLst/>
          </a:prstGeom>
          <a:noFill/>
          <a:ln cap="rnd" cmpd="sng" w="63500">
            <a:solidFill>
              <a:srgbClr val="FF9900"/>
            </a:solidFill>
            <a:prstDash val="solid"/>
            <a:miter/>
            <a:headEnd len="med" w="med" type="stealth"/>
            <a:tailEnd len="med" w="med" type="none"/>
          </a:ln>
        </p:spPr>
      </p:cxnSp>
      <p:sp>
        <p:nvSpPr>
          <p:cNvPr id="335" name="Shape 335"/>
          <p:cNvSpPr txBox="1"/>
          <p:nvPr/>
        </p:nvSpPr>
        <p:spPr>
          <a:xfrm>
            <a:off x="581025" y="1085850"/>
            <a:ext cx="6578599" cy="1143000"/>
          </a:xfrm>
          <a:prstGeom prst="rect">
            <a:avLst/>
          </a:prstGeom>
          <a:noFill/>
          <a:ln>
            <a:noFill/>
          </a:ln>
        </p:spPr>
        <p:txBody>
          <a:bodyPr anchorCtr="0" anchor="ctr" bIns="0" lIns="0" rIns="0" tIns="0">
            <a:noAutofit/>
          </a:bodyPr>
          <a:lstStyle/>
          <a:p>
            <a:pPr indent="0" lvl="0" marL="0" marR="0" rtl="0">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A variable is a memory location used to store a value (</a:t>
            </a:r>
            <a:r>
              <a:rPr b="0" i="0" lang="en-US" sz="3600" u="none" cap="none" strike="noStrike">
                <a:solidFill>
                  <a:srgbClr val="FFFFFF"/>
                </a:solidFill>
                <a:latin typeface="Cabin"/>
                <a:ea typeface="Cabin"/>
                <a:cs typeface="Cabin"/>
                <a:sym typeface="Cabin"/>
              </a:rPr>
              <a:t>0.6</a:t>
            </a:r>
            <a:r>
              <a:rPr b="0" i="0" lang="en-US" sz="3600" u="none" cap="none" strike="noStrike">
                <a:solidFill>
                  <a:srgbClr val="00FF00"/>
                </a:solidFill>
                <a:latin typeface="Cabin"/>
                <a:ea typeface="Cabin"/>
                <a:cs typeface="Cabin"/>
                <a:sym typeface="Cabin"/>
              </a:rPr>
              <a:t>)</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