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03" r:id="rId3"/>
    <p:sldMasterId id="2147483704" r:id="rId4"/>
    <p:sldMasterId id="2147483705" r:id="rId5"/>
    <p:sldMasterId id="2147483706" r:id="rId6"/>
    <p:sldMasterId id="214748370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</p:sldIdLst>
  <p:sldSz cy="9144000" cx="16256000"/>
  <p:notesSz cx="6858000" cy="9144000"/>
  <p:embeddedFontLst>
    <p:embeddedFont>
      <p:font typeface="Cabin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Cabin-regular.fntdata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font" Target="fonts/Cabin-italic.fntdata"/><Relationship Id="rId12" Type="http://schemas.openxmlformats.org/officeDocument/2006/relationships/slide" Target="slides/slide4.xml"/><Relationship Id="rId34" Type="http://schemas.openxmlformats.org/officeDocument/2006/relationships/font" Target="fonts/Cabin-bold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36" Type="http://schemas.openxmlformats.org/officeDocument/2006/relationships/font" Target="fonts/Cabin-boldItalic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3" name="Shape 133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7" name="Shape 147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1" name="Shape 151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2" name="Shape 172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6" name="Shape 186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9" name="Shape 199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155700" y="1536700"/>
            <a:ext cx="139320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1155700" y="4787900"/>
            <a:ext cx="13932000" cy="15494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4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930675" y="7759700"/>
            <a:ext cx="8236799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29262" y="791160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Building our Own Functions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774700" y="2603500"/>
            <a:ext cx="14629500" cy="349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create a new</a:t>
            </a: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function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keyword followed by optional parameters in parenthes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indent the body of the function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defines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function but </a:t>
            </a:r>
            <a:r>
              <a:rPr b="0" i="1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does not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execute the body of the function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61600" y="1935150"/>
            <a:ext cx="8988899" cy="5540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'Hello'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</a:t>
            </a: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'Yo'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12166600" y="3968750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Yo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26600" y="660400"/>
            <a:ext cx="5854700" cy="14731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 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2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"I'm a lumberjack, and I'm okay."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 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2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'I sleep all night and I work all day.'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7416800" y="1143000"/>
            <a:ext cx="2052636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print_lyrics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1155700" y="404075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Definitions and Uses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1587650" y="2603500"/>
            <a:ext cx="13500000" cy="52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Once we have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defined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function, we can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call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(or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invoke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it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as many times as we like</a:t>
            </a:r>
          </a:p>
          <a:p>
            <a:pPr indent="-371094" lvl="0" marL="749300" marR="0" rtl="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is 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store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reuse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pattern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'Hello'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</a:t>
            </a: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'Yo'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6591299" cy="27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Yo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I'm a lumberjack, and I'm okay.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 sleep all night and I work all day.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cap="rnd" cmpd="sng" w="889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1155700" y="889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927100" y="2603500"/>
            <a:ext cx="142706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a value we pass into 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 its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when we call the function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use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so we can direct 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do different kinds of work when we call it at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different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times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put the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parenthes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 after 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name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function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635500" y="7061200"/>
            <a:ext cx="6248399" cy="812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49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big</a:t>
            </a:r>
            <a:r>
              <a:rPr b="0" i="0" lang="en-US" sz="4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0" lang="en-US" sz="49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</a:t>
            </a:r>
            <a:r>
              <a:rPr b="0" i="0" lang="en-US" sz="4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b="0" i="0" lang="en-US" sz="49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'Hello world'</a:t>
            </a:r>
            <a:r>
              <a:rPr b="0" i="0" lang="en-US" sz="4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1498261" y="8166100"/>
            <a:ext cx="1976437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10014325" y="7881100"/>
            <a:ext cx="1288800" cy="638999"/>
          </a:xfrm>
          <a:prstGeom prst="straightConnector1">
            <a:avLst/>
          </a:prstGeom>
          <a:noFill/>
          <a:ln cap="rnd" cmpd="sng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4316050" y="76200"/>
            <a:ext cx="6984899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Parameters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1155700" y="2110500"/>
            <a:ext cx="6843900" cy="439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33400" lvl="0" marL="7493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a variable which we use 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function 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definition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 It is a </a:t>
            </a:r>
            <a:r>
              <a:rPr lang="en-US" sz="3600">
                <a:solidFill>
                  <a:schemeClr val="lt1"/>
                </a:solidFill>
              </a:rPr>
              <a:t>“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handle</a:t>
            </a:r>
            <a:r>
              <a:rPr lang="en-US" sz="3600">
                <a:solidFill>
                  <a:schemeClr val="lt1"/>
                </a:solidFill>
              </a:rPr>
              <a:t>”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allows the code in the 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access the </a:t>
            </a: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for a particular 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invocation.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10052050" y="1622425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b="1"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'es':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'Hola</a:t>
            </a:r>
            <a:r>
              <a:rPr b="1"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'fr':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'Bonjour</a:t>
            </a:r>
            <a:r>
              <a:rPr b="1"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'Hello</a:t>
            </a:r>
            <a:r>
              <a:rPr b="1"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'es'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'fr'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Bonjour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927100" y="889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Return Values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1435000" y="2387500"/>
            <a:ext cx="13932000" cy="257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Often a function will take its arguments, do some computation, and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value to be used as the value of the function call in 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calling expression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 The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keyword is used for this.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2011875" y="5441950"/>
            <a:ext cx="8546999" cy="28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"Hello</a:t>
            </a:r>
            <a:r>
              <a:rPr b="1" lang="en-US" sz="3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"Glenn</a:t>
            </a:r>
            <a:r>
              <a:rPr b="1" lang="en-US" sz="3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"Sally"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11137500" y="7104450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Sally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3486475" y="311225"/>
            <a:ext cx="8463599" cy="184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Return Value</a:t>
            </a:r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1155700" y="2358425"/>
            <a:ext cx="60197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fruitful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one that produces a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result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(or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value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ends 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execution and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sends back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result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9002225" y="2055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5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b="1"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5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'es':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'Hola</a:t>
            </a:r>
            <a:r>
              <a:rPr b="1" lang="en-US" sz="25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5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'fr':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b="1"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'Bonjour</a:t>
            </a:r>
            <a:r>
              <a:rPr b="1" lang="en-US" sz="25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b="1" lang="en-US" sz="25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),'Glenn</a:t>
            </a:r>
            <a:r>
              <a:rPr b="1"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'es'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),'Sally</a:t>
            </a:r>
            <a:r>
              <a:rPr b="1"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 Sally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'fr'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),'Michael</a:t>
            </a:r>
            <a:r>
              <a:rPr b="1"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Bonjour Michael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71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b="0" i="0" lang="en-US" sz="71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b="0" i="0" lang="en-US" sz="71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71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Parameters</a:t>
            </a:r>
            <a:r>
              <a:rPr b="0" i="0" lang="en-US" sz="71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and</a:t>
            </a:r>
            <a:r>
              <a:rPr b="0" i="0" lang="en-US" sz="71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71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Results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200150" y="26162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-US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1" lang="en-US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cap="rnd" cmpd="sng" w="889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64" name="Shape 364"/>
          <p:cNvSpPr txBox="1"/>
          <p:nvPr/>
        </p:nvSpPr>
        <p:spPr>
          <a:xfrm>
            <a:off x="3530600" y="5283200"/>
            <a:ext cx="2849562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6" name="Shape 366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67" name="Shape 367"/>
          <p:cNvSpPr txBox="1"/>
          <p:nvPr/>
        </p:nvSpPr>
        <p:spPr>
          <a:xfrm>
            <a:off x="2049461" y="6502400"/>
            <a:ext cx="1976437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cap="rnd" cmpd="sng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69" name="Shape 369"/>
          <p:cNvSpPr txBox="1"/>
          <p:nvPr/>
        </p:nvSpPr>
        <p:spPr>
          <a:xfrm>
            <a:off x="11231561" y="2908300"/>
            <a:ext cx="2041524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</a:t>
            </a:r>
          </a:p>
        </p:txBody>
      </p:sp>
      <p:cxnSp>
        <p:nvCxnSpPr>
          <p:cNvPr id="370" name="Shape 370"/>
          <p:cNvCxnSpPr/>
          <p:nvPr/>
        </p:nvCxnSpPr>
        <p:spPr>
          <a:xfrm flipH="1" rot="10800000">
            <a:off x="10056975" y="3373299"/>
            <a:ext cx="1049100" cy="10755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71" name="Shape 371"/>
          <p:cNvSpPr txBox="1"/>
          <p:nvPr/>
        </p:nvSpPr>
        <p:spPr>
          <a:xfrm>
            <a:off x="13023850" y="6743700"/>
            <a:ext cx="1266825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Result</a:t>
            </a:r>
          </a:p>
        </p:txBody>
      </p:sp>
      <p:cxnSp>
        <p:nvCxnSpPr>
          <p:cNvPr id="372" name="Shape 372"/>
          <p:cNvCxnSpPr/>
          <p:nvPr/>
        </p:nvCxnSpPr>
        <p:spPr>
          <a:xfrm>
            <a:off x="13377862" y="5940425"/>
            <a:ext cx="19049" cy="7112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Multiple </a:t>
            </a:r>
            <a:r>
              <a:rPr b="0" i="0" lang="en-US" sz="72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Parameters</a:t>
            </a:r>
            <a:r>
              <a:rPr b="0" i="0" lang="en-US" sz="7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/ </a:t>
            </a:r>
            <a:r>
              <a:rPr b="0" i="0" lang="en-US" sz="72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1155700" y="2603500"/>
            <a:ext cx="61526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define more than one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definition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simply add more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when we call 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match the number and order of arguments and parameters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966100" y="3923300"/>
            <a:ext cx="5481000" cy="332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a, b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added =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added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3, 5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Stored (and reused) Steps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Output: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971800"/>
            <a:ext cx="3270250" cy="3800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Program: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thing():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'Hello</a:t>
            </a:r>
            <a:r>
              <a:rPr b="1" lang="en-US" sz="25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'Fun</a:t>
            </a:r>
            <a:r>
              <a:rPr b="1" lang="en-US" sz="25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'Zip</a:t>
            </a:r>
            <a:r>
              <a:rPr b="1" lang="en-US" sz="25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20" name="Shape 220"/>
          <p:cNvSpPr txBox="1"/>
          <p:nvPr/>
        </p:nvSpPr>
        <p:spPr>
          <a:xfrm>
            <a:off x="4429850" y="3608375"/>
            <a:ext cx="2743199" cy="11154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i="0" lang="en-US" sz="35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'Hello'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‘Fun’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thing</a:t>
            </a: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23" name="Shape 223"/>
          <p:cNvCxnSpPr/>
          <p:nvPr/>
        </p:nvCxnSpPr>
        <p:spPr>
          <a:xfrm flipH="1">
            <a:off x="3491700" y="4099050"/>
            <a:ext cx="856500" cy="10245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24" name="Shape 224"/>
          <p:cNvCxnSpPr/>
          <p:nvPr/>
        </p:nvCxnSpPr>
        <p:spPr>
          <a:xfrm flipH="1" rot="10800000">
            <a:off x="3527425" y="4723637"/>
            <a:ext cx="2100300" cy="8936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25" name="Shape 225"/>
          <p:cNvCxnSpPr>
            <a:endCxn id="216" idx="3"/>
          </p:cNvCxnSpPr>
          <p:nvPr/>
        </p:nvCxnSpPr>
        <p:spPr>
          <a:xfrm rot="10800000">
            <a:off x="3505199" y="3028950"/>
            <a:ext cx="951900" cy="5796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26" name="Shape 226"/>
          <p:cNvSpPr txBox="1"/>
          <p:nvPr/>
        </p:nvSpPr>
        <p:spPr>
          <a:xfrm>
            <a:off x="3869200" y="8109650"/>
            <a:ext cx="106484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call these reusable pieces of code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thing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():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thing</a:t>
            </a: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30" name="Shape 230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</a:t>
            </a: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Void (non-fruitful) Functions</a:t>
            </a:r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a function does not return a value, we call it a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void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Functions that return values are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fruitful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functions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Void</a:t>
            </a: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functions are 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not fruitful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To function or not to function...</a:t>
            </a:r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Organize your code into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paragraphs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capture a complete thought and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name it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 repeat yourself - make it work once and then reuse it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something gets too long or complex, break it up into logical chunks and put those chunks in functions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Make a library of common stuff that you do over and over - perhaps share this with your friends...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49300" y="342900"/>
            <a:ext cx="1727199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Exercise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3136900" y="2133600"/>
            <a:ext cx="10706100" cy="40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Rewrite your pay computation with time-and-a-half for overtime and create a function called </a:t>
            </a: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computepay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which takes two parameters ( hours and  rate).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sz="3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45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Rate: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Pay: 475.0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9896475" y="6731000"/>
            <a:ext cx="4565650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7872650" y="3038500"/>
            <a:ext cx="6370800" cy="49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61886" lvl="0" marL="685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</a:p>
          <a:p>
            <a:pPr indent="-36188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Results (fruitful functions)</a:t>
            </a:r>
          </a:p>
          <a:p>
            <a:pPr indent="-36188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Void (non-fruitful) functions</a:t>
            </a:r>
          </a:p>
          <a:p>
            <a:pPr indent="-36188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Why use functions?</a:t>
            </a:r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1060450" y="3053625"/>
            <a:ext cx="6370800" cy="49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61886" lvl="0" marL="685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</a:p>
          <a:p>
            <a:pPr indent="-36188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Built-In Functions</a:t>
            </a:r>
          </a:p>
          <a:p>
            <a:pPr indent="-361886" lvl="1" marL="9779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Type conversion (int, float)</a:t>
            </a:r>
          </a:p>
          <a:p>
            <a:pPr indent="-361886" lvl="1" marL="9779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conversions</a:t>
            </a:r>
          </a:p>
          <a:p>
            <a:pPr indent="-36188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Parameters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Functions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 are two kinds of </a:t>
            </a: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Python.</a:t>
            </a:r>
          </a:p>
          <a:p>
            <a:pPr indent="-3710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Built-in functions</a:t>
            </a: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that are provided as part of Python - raw_input(), type(), float(), int() ...</a:t>
            </a:r>
          </a:p>
          <a:p>
            <a:pPr indent="-3710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Functions that we define ourselves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then use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treat the built-in</a:t>
            </a: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function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names as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new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reserved words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(i.e., we avoid them as variable names)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Function Definition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1027100" y="2603500"/>
            <a:ext cx="140604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 Python a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some reusable code that takes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(s) as input, does some computation, and then returns a result or results</a:t>
            </a:r>
          </a:p>
          <a:p>
            <a:pPr indent="-371094" lvl="0" marL="749300" marR="0" rtl="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define a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using 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reserved word</a:t>
            </a:r>
          </a:p>
          <a:p>
            <a:pPr indent="-371094" lvl="0" marL="749300" marR="0" rtl="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call/invoke 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by using the function name, parenthes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s, and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an expression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t/>
            </a:r>
            <a:endParaRPr sz="3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032000" y="1714500"/>
            <a:ext cx="6782399" cy="8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49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big</a:t>
            </a:r>
            <a:r>
              <a:rPr b="0" i="0" lang="en-US" sz="4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 </a:t>
            </a:r>
            <a:r>
              <a:rPr b="0" i="0" lang="en-US" sz="49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</a:t>
            </a:r>
            <a:r>
              <a:rPr b="0" i="0" lang="en-US" sz="4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('Hello world')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564561" y="571500"/>
            <a:ext cx="1976437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Argument</a:t>
            </a:r>
          </a:p>
        </p:txBody>
      </p:sp>
      <p:cxnSp>
        <p:nvCxnSpPr>
          <p:cNvPr id="250" name="Shape 250"/>
          <p:cNvCxnSpPr/>
          <p:nvPr/>
        </p:nvCxnSpPr>
        <p:spPr>
          <a:xfrm flipH="1" rot="10800000">
            <a:off x="7057075" y="971575"/>
            <a:ext cx="1388399" cy="767699"/>
          </a:xfrm>
          <a:prstGeom prst="straightConnector1">
            <a:avLst/>
          </a:prstGeom>
          <a:noFill/>
          <a:ln cap="rnd" cmpd="sng" w="762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51" name="Shape 251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'w'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53" name="Shape 253"/>
          <p:cNvSpPr txBox="1"/>
          <p:nvPr/>
        </p:nvSpPr>
        <p:spPr>
          <a:xfrm>
            <a:off x="5751512" y="4406900"/>
            <a:ext cx="1266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Result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55" name="Shape 255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Assignment</a:t>
            </a:r>
          </a:p>
        </p:txBody>
      </p:sp>
      <p:cxnSp>
        <p:nvCxnSpPr>
          <p:cNvPr id="256" name="Shape 256"/>
          <p:cNvCxnSpPr/>
          <p:nvPr/>
        </p:nvCxnSpPr>
        <p:spPr>
          <a:xfrm flipH="1" rot="10800000">
            <a:off x="4054475" y="2633662"/>
            <a:ext cx="204786" cy="841374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max()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65" name="Shape 265"/>
          <p:cNvSpPr txBox="1"/>
          <p:nvPr/>
        </p:nvSpPr>
        <p:spPr>
          <a:xfrm>
            <a:off x="2616200" y="6051550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6000750"/>
            <a:ext cx="17652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some stored code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use. A function takes some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produces an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8318500"/>
            <a:ext cx="43307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Guido wrote this code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Max Function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max(inp):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77" name="Shape 277"/>
          <p:cNvSpPr txBox="1"/>
          <p:nvPr/>
        </p:nvSpPr>
        <p:spPr>
          <a:xfrm>
            <a:off x="2616200" y="6051550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642725" y="6000750"/>
            <a:ext cx="17652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80" name="Shape 280"/>
          <p:cNvSpPr txBox="1"/>
          <p:nvPr/>
        </p:nvSpPr>
        <p:spPr>
          <a:xfrm>
            <a:off x="5953125" y="8318500"/>
            <a:ext cx="43307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Guido wrote this code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some stored code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use. A function takes some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produces an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1155700" y="469900"/>
            <a:ext cx="64251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Type Conversions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731900" y="3106625"/>
            <a:ext cx="64251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you put an integer and floating point in an expression, the integer is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implicitly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converted to a float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control this with the built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 functions int() and float()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940325" y="17088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 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 = 42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'int'&gt;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 = </a:t>
            </a:r>
            <a:r>
              <a:rPr b="1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42.0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'float'&gt;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 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(3) 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-2.5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1155700" y="546100"/>
            <a:ext cx="6032399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 Conversions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850900" y="2603500"/>
            <a:ext cx="61596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also use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int()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float()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convert between strings and integers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will get an </a:t>
            </a:r>
            <a:r>
              <a:rPr b="0" i="0" lang="en-US" sz="3600" u="none" cap="none" strike="noStrik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error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if the string does not contain numeric characters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'str'&gt;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5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&lt;module&gt;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cannot concatenate 'str' and 'int'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'int'&gt;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niv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&lt;module&gt;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ValueError: invalid literal for int()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