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4" r:id="rId3"/>
    <p:sldMasterId id="2147483705" r:id="rId4"/>
    <p:sldMasterId id="2147483706" r:id="rId5"/>
    <p:sldMasterId id="2147483707" r:id="rId6"/>
    <p:sldMasterId id="2147483708" r:id="rId7"/>
    <p:sldMasterId id="214748370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Lst>
  <p:sldSz cy="9144000" cx="16256000"/>
  <p:notesSz cx="6858000" cy="9144000"/>
  <p:embeddedFontLst>
    <p:embeddedFont>
      <p:font typeface="Cabin"/>
      <p:regular r:id="rId57"/>
      <p:bold r:id="rId58"/>
      <p:italic r:id="rId59"/>
      <p:boldItalic r:id="rId60"/>
    </p:embeddedFont>
    <p:embeddedFont>
      <p:font typeface="Ovo"/>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1" Type="http://schemas.openxmlformats.org/officeDocument/2006/relationships/font" Target="fonts/Ovo-regular.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font" Target="fonts/Cabin-boldItalic.fntdata"/><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font" Target="fonts/Cabin-regular.fntdata"/><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font" Target="fonts/Cabin-italic.fntdata"/><Relationship Id="rId14" Type="http://schemas.openxmlformats.org/officeDocument/2006/relationships/slide" Target="slides/slide5.xml"/><Relationship Id="rId58" Type="http://schemas.openxmlformats.org/officeDocument/2006/relationships/font" Target="fonts/Cabin-bold.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4" name="Shape 3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2" name="Shape 3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5" name="Shape 3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2" name="Shape 3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3" name="Shape 3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9" name="Shape 3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3" name="Shape 4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1" name="Shape 4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8" name="Shape 4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3" name="Shape 4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9" name="Shape 4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5" name="Shape 4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0" name="Shape 4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8" name="Shape 4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4" name="Shape 4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81" name="Shape 4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86" name="Shape 4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9" name="Shape 4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06" name="Shape 5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20" name="Shape 5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25" name="Shape 5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1" name="Shape 5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6" name="Shape 5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2" name="Shape 2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42" name="Shape 5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48" name="Shape 5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65" name="Shape 5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2" name="Shape 592"/>
        <p:cNvGrpSpPr/>
        <p:nvPr/>
      </p:nvGrpSpPr>
      <p:grpSpPr>
        <a:xfrm>
          <a:off x="0" y="0"/>
          <a:ext cx="0" cy="0"/>
          <a:chOff x="0" y="0"/>
          <a:chExt cx="0" cy="0"/>
        </a:xfrm>
      </p:grpSpPr>
      <p:sp>
        <p:nvSpPr>
          <p:cNvPr id="593" name="Shape 59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94" name="Shape 5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638" name="Shape 6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44" name="Shape 64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8" name="Shape 2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9" name="Shape 2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5" name="Shape 2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1" name="Shape 2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8" name="Shape 2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 name="Shape 12"/>
        <p:cNvGrpSpPr/>
        <p:nvPr/>
      </p:nvGrpSpPr>
      <p:grpSpPr>
        <a:xfrm>
          <a:off x="0" y="0"/>
          <a:ext cx="0" cy="0"/>
          <a:chOff x="0" y="0"/>
          <a:chExt cx="0" cy="0"/>
        </a:xfrm>
      </p:grpSpPr>
      <p:sp>
        <p:nvSpPr>
          <p:cNvPr id="13" name="Shape 13"/>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 name="Shape 14"/>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2" name="Shape 42"/>
        <p:cNvGrpSpPr/>
        <p:nvPr/>
      </p:nvGrpSpPr>
      <p:grpSpPr>
        <a:xfrm>
          <a:off x="0" y="0"/>
          <a:ext cx="0" cy="0"/>
          <a:chOff x="0" y="0"/>
          <a:chExt cx="0" cy="0"/>
        </a:xfrm>
      </p:grpSpPr>
      <p:sp>
        <p:nvSpPr>
          <p:cNvPr id="43" name="Shape 43"/>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4" name="Shape 44"/>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5" name="Shape 45"/>
        <p:cNvGrpSpPr/>
        <p:nvPr/>
      </p:nvGrpSpPr>
      <p:grpSpPr>
        <a:xfrm>
          <a:off x="0" y="0"/>
          <a:ext cx="0" cy="0"/>
          <a:chOff x="0" y="0"/>
          <a:chExt cx="0" cy="0"/>
        </a:xfrm>
      </p:grpSpPr>
      <p:sp>
        <p:nvSpPr>
          <p:cNvPr id="46" name="Shape 46"/>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7" name="Shape 47"/>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1" name="Shape 51"/>
        <p:cNvGrpSpPr/>
        <p:nvPr/>
      </p:nvGrpSpPr>
      <p:grpSpPr>
        <a:xfrm>
          <a:off x="0" y="0"/>
          <a:ext cx="0" cy="0"/>
          <a:chOff x="0" y="0"/>
          <a:chExt cx="0" cy="0"/>
        </a:xfrm>
      </p:grpSpPr>
      <p:sp>
        <p:nvSpPr>
          <p:cNvPr id="52" name="Shape 52"/>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3" name="Shape 53"/>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4" name="Shape 54"/>
        <p:cNvGrpSpPr/>
        <p:nvPr/>
      </p:nvGrpSpPr>
      <p:grpSpPr>
        <a:xfrm>
          <a:off x="0" y="0"/>
          <a:ext cx="0" cy="0"/>
          <a:chOff x="0" y="0"/>
          <a:chExt cx="0" cy="0"/>
        </a:xfrm>
      </p:grpSpPr>
      <p:sp>
        <p:nvSpPr>
          <p:cNvPr id="55" name="Shape 5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6" name="Shape 56"/>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7" name="Shape 57"/>
        <p:cNvGrpSpPr/>
        <p:nvPr/>
      </p:nvGrpSpPr>
      <p:grpSpPr>
        <a:xfrm>
          <a:off x="0" y="0"/>
          <a:ext cx="0" cy="0"/>
          <a:chOff x="0" y="0"/>
          <a:chExt cx="0" cy="0"/>
        </a:xfrm>
      </p:grpSpPr>
      <p:sp>
        <p:nvSpPr>
          <p:cNvPr id="58" name="Shape 58"/>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p:nvPr>
            <p:ph idx="2" type="pic"/>
          </p:nvPr>
        </p:nvSpPr>
        <p:spPr>
          <a:xfrm>
            <a:off x="3186113" y="817562"/>
            <a:ext cx="9753599" cy="5486399"/>
          </a:xfrm>
          <a:prstGeom prst="rect">
            <a:avLst/>
          </a:prstGeom>
          <a:noFill/>
          <a:ln>
            <a:noFill/>
          </a:ln>
        </p:spPr>
      </p:sp>
      <p:sp>
        <p:nvSpPr>
          <p:cNvPr id="60" name="Shape 60"/>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x="0" y="0"/>
          <a:ext cx="0" cy="0"/>
          <a:chOff x="0" y="0"/>
          <a:chExt cx="0" cy="0"/>
        </a:xfrm>
      </p:grpSpPr>
      <p:sp>
        <p:nvSpPr>
          <p:cNvPr id="67" name="Shape 6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8" name="Shape 68"/>
        <p:cNvGrpSpPr/>
        <p:nvPr/>
      </p:nvGrpSpPr>
      <p:grpSpPr>
        <a:xfrm>
          <a:off x="0" y="0"/>
          <a:ext cx="0" cy="0"/>
          <a:chOff x="0" y="0"/>
          <a:chExt cx="0" cy="0"/>
        </a:xfrm>
      </p:grpSpPr>
      <p:sp>
        <p:nvSpPr>
          <p:cNvPr id="69" name="Shape 69"/>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71" name="Shape 71"/>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73" name="Shape 73"/>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6" name="Shape 76"/>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 name="Shape 15"/>
        <p:cNvGrpSpPr/>
        <p:nvPr/>
      </p:nvGrpSpPr>
      <p:grpSpPr>
        <a:xfrm>
          <a:off x="0" y="0"/>
          <a:ext cx="0" cy="0"/>
          <a:chOff x="0" y="0"/>
          <a:chExt cx="0" cy="0"/>
        </a:xfrm>
      </p:grpSpPr>
      <p:sp>
        <p:nvSpPr>
          <p:cNvPr id="16" name="Shape 16"/>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7" name="Shape 17"/>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8" name="Shape 78"/>
        <p:cNvGrpSpPr/>
        <p:nvPr/>
      </p:nvGrpSpPr>
      <p:grpSpPr>
        <a:xfrm>
          <a:off x="0" y="0"/>
          <a:ext cx="0" cy="0"/>
          <a:chOff x="0" y="0"/>
          <a:chExt cx="0" cy="0"/>
        </a:xfrm>
      </p:grpSpPr>
      <p:sp>
        <p:nvSpPr>
          <p:cNvPr id="79" name="Shape 79"/>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1" name="Shape 81"/>
        <p:cNvGrpSpPr/>
        <p:nvPr/>
      </p:nvGrpSpPr>
      <p:grpSpPr>
        <a:xfrm>
          <a:off x="0" y="0"/>
          <a:ext cx="0" cy="0"/>
          <a:chOff x="0" y="0"/>
          <a:chExt cx="0" cy="0"/>
        </a:xfrm>
      </p:grpSpPr>
      <p:sp>
        <p:nvSpPr>
          <p:cNvPr id="82" name="Shape 8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3" name="Shape 83"/>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4" name="Shape 84"/>
        <p:cNvGrpSpPr/>
        <p:nvPr/>
      </p:nvGrpSpPr>
      <p:grpSpPr>
        <a:xfrm>
          <a:off x="0" y="0"/>
          <a:ext cx="0" cy="0"/>
          <a:chOff x="0" y="0"/>
          <a:chExt cx="0" cy="0"/>
        </a:xfrm>
      </p:grpSpPr>
      <p:sp>
        <p:nvSpPr>
          <p:cNvPr id="85" name="Shape 85"/>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6" name="Shape 86"/>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0" name="Shape 90"/>
        <p:cNvGrpSpPr/>
        <p:nvPr/>
      </p:nvGrpSpPr>
      <p:grpSpPr>
        <a:xfrm>
          <a:off x="0" y="0"/>
          <a:ext cx="0" cy="0"/>
          <a:chOff x="0" y="0"/>
          <a:chExt cx="0" cy="0"/>
        </a:xfrm>
      </p:grpSpPr>
      <p:sp>
        <p:nvSpPr>
          <p:cNvPr id="91" name="Shape 91"/>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2" name="Shape 92"/>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3" name="Shape 93"/>
        <p:cNvGrpSpPr/>
        <p:nvPr/>
      </p:nvGrpSpPr>
      <p:grpSpPr>
        <a:xfrm>
          <a:off x="0" y="0"/>
          <a:ext cx="0" cy="0"/>
          <a:chOff x="0" y="0"/>
          <a:chExt cx="0" cy="0"/>
        </a:xfrm>
      </p:grpSpPr>
      <p:sp>
        <p:nvSpPr>
          <p:cNvPr id="94" name="Shape 94"/>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5" name="Shape 95"/>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6" name="Shape 96"/>
        <p:cNvGrpSpPr/>
        <p:nvPr/>
      </p:nvGrpSpPr>
      <p:grpSpPr>
        <a:xfrm>
          <a:off x="0" y="0"/>
          <a:ext cx="0" cy="0"/>
          <a:chOff x="0" y="0"/>
          <a:chExt cx="0" cy="0"/>
        </a:xfrm>
      </p:grpSpPr>
      <p:sp>
        <p:nvSpPr>
          <p:cNvPr id="97" name="Shape 97"/>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p:nvPr>
            <p:ph idx="2" type="pic"/>
          </p:nvPr>
        </p:nvSpPr>
        <p:spPr>
          <a:xfrm>
            <a:off x="3186113" y="817562"/>
            <a:ext cx="9753599" cy="5486399"/>
          </a:xfrm>
          <a:prstGeom prst="rect">
            <a:avLst/>
          </a:prstGeom>
          <a:noFill/>
          <a:ln>
            <a:noFill/>
          </a:ln>
        </p:spPr>
      </p:sp>
      <p:sp>
        <p:nvSpPr>
          <p:cNvPr id="99" name="Shape 99"/>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0" name="Shape 100"/>
        <p:cNvGrpSpPr/>
        <p:nvPr/>
      </p:nvGrpSpPr>
      <p:grpSpPr>
        <a:xfrm>
          <a:off x="0" y="0"/>
          <a:ext cx="0" cy="0"/>
          <a:chOff x="0" y="0"/>
          <a:chExt cx="0" cy="0"/>
        </a:xfrm>
      </p:grpSpPr>
      <p:sp>
        <p:nvSpPr>
          <p:cNvPr id="101" name="Shape 101"/>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2" name="Shape 102"/>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3" name="Shape 103"/>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5" name="Shape 105"/>
        <p:cNvGrpSpPr/>
        <p:nvPr/>
      </p:nvGrpSpPr>
      <p:grpSpPr>
        <a:xfrm>
          <a:off x="0" y="0"/>
          <a:ext cx="0" cy="0"/>
          <a:chOff x="0" y="0"/>
          <a:chExt cx="0" cy="0"/>
        </a:xfrm>
      </p:grpSpPr>
      <p:sp>
        <p:nvSpPr>
          <p:cNvPr id="106" name="Shape 106"/>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7" name="Shape 107"/>
        <p:cNvGrpSpPr/>
        <p:nvPr/>
      </p:nvGrpSpPr>
      <p:grpSpPr>
        <a:xfrm>
          <a:off x="0" y="0"/>
          <a:ext cx="0" cy="0"/>
          <a:chOff x="0" y="0"/>
          <a:chExt cx="0" cy="0"/>
        </a:xfrm>
      </p:grpSpPr>
      <p:sp>
        <p:nvSpPr>
          <p:cNvPr id="108" name="Shape 108"/>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9" name="Shape 109"/>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10" name="Shape 110"/>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12" name="Shape 112"/>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8" name="Shape 18"/>
        <p:cNvGrpSpPr/>
        <p:nvPr/>
      </p:nvGrpSpPr>
      <p:grpSpPr>
        <a:xfrm>
          <a:off x="0" y="0"/>
          <a:ext cx="0" cy="0"/>
          <a:chOff x="0" y="0"/>
          <a:chExt cx="0" cy="0"/>
        </a:xfrm>
      </p:grpSpPr>
      <p:sp>
        <p:nvSpPr>
          <p:cNvPr id="19" name="Shape 19"/>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p:nvPr>
            <p:ph idx="2" type="pic"/>
          </p:nvPr>
        </p:nvSpPr>
        <p:spPr>
          <a:xfrm>
            <a:off x="3186113" y="817562"/>
            <a:ext cx="9753599" cy="5486399"/>
          </a:xfrm>
          <a:prstGeom prst="rect">
            <a:avLst/>
          </a:prstGeom>
          <a:noFill/>
          <a:ln>
            <a:noFill/>
          </a:ln>
        </p:spPr>
      </p:sp>
      <p:sp>
        <p:nvSpPr>
          <p:cNvPr id="21" name="Shape 21"/>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3" name="Shape 113"/>
        <p:cNvGrpSpPr/>
        <p:nvPr/>
      </p:nvGrpSpPr>
      <p:grpSpPr>
        <a:xfrm>
          <a:off x="0" y="0"/>
          <a:ext cx="0" cy="0"/>
          <a:chOff x="0" y="0"/>
          <a:chExt cx="0" cy="0"/>
        </a:xfrm>
      </p:grpSpPr>
      <p:sp>
        <p:nvSpPr>
          <p:cNvPr id="114" name="Shape 114"/>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5" name="Shape 115"/>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7" name="Shape 117"/>
        <p:cNvGrpSpPr/>
        <p:nvPr/>
      </p:nvGrpSpPr>
      <p:grpSpPr>
        <a:xfrm>
          <a:off x="0" y="0"/>
          <a:ext cx="0" cy="0"/>
          <a:chOff x="0" y="0"/>
          <a:chExt cx="0" cy="0"/>
        </a:xfrm>
      </p:grpSpPr>
      <p:sp>
        <p:nvSpPr>
          <p:cNvPr id="118" name="Shape 118"/>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 name="Shape 119"/>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0" name="Shape 120"/>
        <p:cNvGrpSpPr/>
        <p:nvPr/>
      </p:nvGrpSpPr>
      <p:grpSpPr>
        <a:xfrm>
          <a:off x="0" y="0"/>
          <a:ext cx="0" cy="0"/>
          <a:chOff x="0" y="0"/>
          <a:chExt cx="0" cy="0"/>
        </a:xfrm>
      </p:grpSpPr>
      <p:sp>
        <p:nvSpPr>
          <p:cNvPr id="121" name="Shape 12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2" name="Shape 122"/>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3" name="Shape 123"/>
        <p:cNvGrpSpPr/>
        <p:nvPr/>
      </p:nvGrpSpPr>
      <p:grpSpPr>
        <a:xfrm>
          <a:off x="0" y="0"/>
          <a:ext cx="0" cy="0"/>
          <a:chOff x="0" y="0"/>
          <a:chExt cx="0" cy="0"/>
        </a:xfrm>
      </p:grpSpPr>
      <p:sp>
        <p:nvSpPr>
          <p:cNvPr id="124" name="Shape 124"/>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5" name="Shape 125"/>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9" name="Shape 129"/>
        <p:cNvGrpSpPr/>
        <p:nvPr/>
      </p:nvGrpSpPr>
      <p:grpSpPr>
        <a:xfrm>
          <a:off x="0" y="0"/>
          <a:ext cx="0" cy="0"/>
          <a:chOff x="0" y="0"/>
          <a:chExt cx="0" cy="0"/>
        </a:xfrm>
      </p:grpSpPr>
      <p:sp>
        <p:nvSpPr>
          <p:cNvPr id="130" name="Shape 130"/>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1" name="Shape 131"/>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2" name="Shape 132"/>
        <p:cNvGrpSpPr/>
        <p:nvPr/>
      </p:nvGrpSpPr>
      <p:grpSpPr>
        <a:xfrm>
          <a:off x="0" y="0"/>
          <a:ext cx="0" cy="0"/>
          <a:chOff x="0" y="0"/>
          <a:chExt cx="0" cy="0"/>
        </a:xfrm>
      </p:grpSpPr>
      <p:sp>
        <p:nvSpPr>
          <p:cNvPr id="133" name="Shape 13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4" name="Shape 134"/>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5" name="Shape 135"/>
        <p:cNvGrpSpPr/>
        <p:nvPr/>
      </p:nvGrpSpPr>
      <p:grpSpPr>
        <a:xfrm>
          <a:off x="0" y="0"/>
          <a:ext cx="0" cy="0"/>
          <a:chOff x="0" y="0"/>
          <a:chExt cx="0" cy="0"/>
        </a:xfrm>
      </p:grpSpPr>
      <p:sp>
        <p:nvSpPr>
          <p:cNvPr id="136" name="Shape 136"/>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p:nvPr>
            <p:ph idx="2" type="pic"/>
          </p:nvPr>
        </p:nvSpPr>
        <p:spPr>
          <a:xfrm>
            <a:off x="3186113" y="817562"/>
            <a:ext cx="9753599" cy="5486399"/>
          </a:xfrm>
          <a:prstGeom prst="rect">
            <a:avLst/>
          </a:prstGeom>
          <a:noFill/>
          <a:ln>
            <a:noFill/>
          </a:ln>
        </p:spPr>
      </p:sp>
      <p:sp>
        <p:nvSpPr>
          <p:cNvPr id="138" name="Shape 138"/>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9" name="Shape 139"/>
        <p:cNvGrpSpPr/>
        <p:nvPr/>
      </p:nvGrpSpPr>
      <p:grpSpPr>
        <a:xfrm>
          <a:off x="0" y="0"/>
          <a:ext cx="0" cy="0"/>
          <a:chOff x="0" y="0"/>
          <a:chExt cx="0" cy="0"/>
        </a:xfrm>
      </p:grpSpPr>
      <p:sp>
        <p:nvSpPr>
          <p:cNvPr id="140" name="Shape 140"/>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1" name="Shape 141"/>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2" name="Shape 142"/>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3" name="Shape 14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4" name="Shape 144"/>
        <p:cNvGrpSpPr/>
        <p:nvPr/>
      </p:nvGrpSpPr>
      <p:grpSpPr>
        <a:xfrm>
          <a:off x="0" y="0"/>
          <a:ext cx="0" cy="0"/>
          <a:chOff x="0" y="0"/>
          <a:chExt cx="0" cy="0"/>
        </a:xfrm>
      </p:grpSpPr>
      <p:sp>
        <p:nvSpPr>
          <p:cNvPr id="145" name="Shape 1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2" name="Shape 22"/>
        <p:cNvGrpSpPr/>
        <p:nvPr/>
      </p:nvGrpSpPr>
      <p:grpSpPr>
        <a:xfrm>
          <a:off x="0" y="0"/>
          <a:ext cx="0" cy="0"/>
          <a:chOff x="0" y="0"/>
          <a:chExt cx="0" cy="0"/>
        </a:xfrm>
      </p:grpSpPr>
      <p:sp>
        <p:nvSpPr>
          <p:cNvPr id="23" name="Shape 23"/>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6" name="Shape 146"/>
        <p:cNvGrpSpPr/>
        <p:nvPr/>
      </p:nvGrpSpPr>
      <p:grpSpPr>
        <a:xfrm>
          <a:off x="0" y="0"/>
          <a:ext cx="0" cy="0"/>
          <a:chOff x="0" y="0"/>
          <a:chExt cx="0" cy="0"/>
        </a:xfrm>
      </p:grpSpPr>
      <p:sp>
        <p:nvSpPr>
          <p:cNvPr id="147" name="Shape 147"/>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8" name="Shape 148"/>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9" name="Shape 149"/>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51" name="Shape 151"/>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52" name="Shape 152"/>
        <p:cNvGrpSpPr/>
        <p:nvPr/>
      </p:nvGrpSpPr>
      <p:grpSpPr>
        <a:xfrm>
          <a:off x="0" y="0"/>
          <a:ext cx="0" cy="0"/>
          <a:chOff x="0" y="0"/>
          <a:chExt cx="0" cy="0"/>
        </a:xfrm>
      </p:grpSpPr>
      <p:sp>
        <p:nvSpPr>
          <p:cNvPr id="153" name="Shape 15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4" name="Shape 154"/>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5" name="Shape 155"/>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6" name="Shape 156"/>
        <p:cNvGrpSpPr/>
        <p:nvPr/>
      </p:nvGrpSpPr>
      <p:grpSpPr>
        <a:xfrm>
          <a:off x="0" y="0"/>
          <a:ext cx="0" cy="0"/>
          <a:chOff x="0" y="0"/>
          <a:chExt cx="0" cy="0"/>
        </a:xfrm>
      </p:grpSpPr>
      <p:sp>
        <p:nvSpPr>
          <p:cNvPr id="157" name="Shape 157"/>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8" name="Shape 158"/>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9" name="Shape 159"/>
        <p:cNvGrpSpPr/>
        <p:nvPr/>
      </p:nvGrpSpPr>
      <p:grpSpPr>
        <a:xfrm>
          <a:off x="0" y="0"/>
          <a:ext cx="0" cy="0"/>
          <a:chOff x="0" y="0"/>
          <a:chExt cx="0" cy="0"/>
        </a:xfrm>
      </p:grpSpPr>
      <p:sp>
        <p:nvSpPr>
          <p:cNvPr id="160" name="Shape 16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1" name="Shape 161"/>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2" name="Shape 162"/>
        <p:cNvGrpSpPr/>
        <p:nvPr/>
      </p:nvGrpSpPr>
      <p:grpSpPr>
        <a:xfrm>
          <a:off x="0" y="0"/>
          <a:ext cx="0" cy="0"/>
          <a:chOff x="0" y="0"/>
          <a:chExt cx="0" cy="0"/>
        </a:xfrm>
      </p:grpSpPr>
      <p:sp>
        <p:nvSpPr>
          <p:cNvPr id="163" name="Shape 163"/>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4" name="Shape 164"/>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7" name="Shape 167"/>
        <p:cNvGrpSpPr/>
        <p:nvPr/>
      </p:nvGrpSpPr>
      <p:grpSpPr>
        <a:xfrm>
          <a:off x="0" y="0"/>
          <a:ext cx="0" cy="0"/>
          <a:chOff x="0" y="0"/>
          <a:chExt cx="0" cy="0"/>
        </a:xfrm>
      </p:grpSpPr>
      <p:sp>
        <p:nvSpPr>
          <p:cNvPr id="168" name="Shape 168"/>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9" name="Shape 169"/>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70" name="Shape 170"/>
        <p:cNvGrpSpPr/>
        <p:nvPr/>
      </p:nvGrpSpPr>
      <p:grpSpPr>
        <a:xfrm>
          <a:off x="0" y="0"/>
          <a:ext cx="0" cy="0"/>
          <a:chOff x="0" y="0"/>
          <a:chExt cx="0" cy="0"/>
        </a:xfrm>
      </p:grpSpPr>
      <p:sp>
        <p:nvSpPr>
          <p:cNvPr id="171" name="Shape 17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72" name="Shape 172"/>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3" name="Shape 173"/>
        <p:cNvGrpSpPr/>
        <p:nvPr/>
      </p:nvGrpSpPr>
      <p:grpSpPr>
        <a:xfrm>
          <a:off x="0" y="0"/>
          <a:ext cx="0" cy="0"/>
          <a:chOff x="0" y="0"/>
          <a:chExt cx="0" cy="0"/>
        </a:xfrm>
      </p:grpSpPr>
      <p:sp>
        <p:nvSpPr>
          <p:cNvPr id="174" name="Shape 17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p:nvPr>
            <p:ph idx="2" type="pic"/>
          </p:nvPr>
        </p:nvSpPr>
        <p:spPr>
          <a:xfrm>
            <a:off x="3186113" y="817562"/>
            <a:ext cx="9753599" cy="5486399"/>
          </a:xfrm>
          <a:prstGeom prst="rect">
            <a:avLst/>
          </a:prstGeom>
          <a:noFill/>
          <a:ln>
            <a:noFill/>
          </a:ln>
        </p:spPr>
      </p:sp>
      <p:sp>
        <p:nvSpPr>
          <p:cNvPr id="176" name="Shape 176"/>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7" name="Shape 177"/>
        <p:cNvGrpSpPr/>
        <p:nvPr/>
      </p:nvGrpSpPr>
      <p:grpSpPr>
        <a:xfrm>
          <a:off x="0" y="0"/>
          <a:ext cx="0" cy="0"/>
          <a:chOff x="0" y="0"/>
          <a:chExt cx="0" cy="0"/>
        </a:xfrm>
      </p:grpSpPr>
      <p:sp>
        <p:nvSpPr>
          <p:cNvPr id="178" name="Shape 17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9" name="Shape 179"/>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0" name="Shape 180"/>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81" name="Shape 1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2" name="Shape 182"/>
        <p:cNvGrpSpPr/>
        <p:nvPr/>
      </p:nvGrpSpPr>
      <p:grpSpPr>
        <a:xfrm>
          <a:off x="0" y="0"/>
          <a:ext cx="0" cy="0"/>
          <a:chOff x="0" y="0"/>
          <a:chExt cx="0" cy="0"/>
        </a:xfrm>
      </p:grpSpPr>
      <p:sp>
        <p:nvSpPr>
          <p:cNvPr id="183" name="Shape 183"/>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4" name="Shape 184"/>
        <p:cNvGrpSpPr/>
        <p:nvPr/>
      </p:nvGrpSpPr>
      <p:grpSpPr>
        <a:xfrm>
          <a:off x="0" y="0"/>
          <a:ext cx="0" cy="0"/>
          <a:chOff x="0" y="0"/>
          <a:chExt cx="0" cy="0"/>
        </a:xfrm>
      </p:grpSpPr>
      <p:sp>
        <p:nvSpPr>
          <p:cNvPr id="185" name="Shape 18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6" name="Shape 18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7" name="Shape 187"/>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8" name="Shape 18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9" name="Shape 189"/>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90" name="Shape 190"/>
        <p:cNvGrpSpPr/>
        <p:nvPr/>
      </p:nvGrpSpPr>
      <p:grpSpPr>
        <a:xfrm>
          <a:off x="0" y="0"/>
          <a:ext cx="0" cy="0"/>
          <a:chOff x="0" y="0"/>
          <a:chExt cx="0" cy="0"/>
        </a:xfrm>
      </p:grpSpPr>
      <p:sp>
        <p:nvSpPr>
          <p:cNvPr id="191" name="Shape 19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2" name="Shape 192"/>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3" name="Shape 193"/>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4" name="Shape 194"/>
        <p:cNvGrpSpPr/>
        <p:nvPr/>
      </p:nvGrpSpPr>
      <p:grpSpPr>
        <a:xfrm>
          <a:off x="0" y="0"/>
          <a:ext cx="0" cy="0"/>
          <a:chOff x="0" y="0"/>
          <a:chExt cx="0" cy="0"/>
        </a:xfrm>
      </p:grpSpPr>
      <p:sp>
        <p:nvSpPr>
          <p:cNvPr id="195" name="Shape 19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6" name="Shape 19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7" name="Shape 197"/>
        <p:cNvGrpSpPr/>
        <p:nvPr/>
      </p:nvGrpSpPr>
      <p:grpSpPr>
        <a:xfrm>
          <a:off x="0" y="0"/>
          <a:ext cx="0" cy="0"/>
          <a:chOff x="0" y="0"/>
          <a:chExt cx="0" cy="0"/>
        </a:xfrm>
      </p:grpSpPr>
      <p:sp>
        <p:nvSpPr>
          <p:cNvPr id="198" name="Shape 198"/>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9" name="Shape 199"/>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0" name="Shape 200"/>
        <p:cNvGrpSpPr/>
        <p:nvPr/>
      </p:nvGrpSpPr>
      <p:grpSpPr>
        <a:xfrm>
          <a:off x="0" y="0"/>
          <a:ext cx="0" cy="0"/>
          <a:chOff x="0" y="0"/>
          <a:chExt cx="0" cy="0"/>
        </a:xfrm>
      </p:grpSpPr>
      <p:sp>
        <p:nvSpPr>
          <p:cNvPr id="201" name="Shape 20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202" name="Shape 202"/>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4" name="Shape 204"/>
        <p:cNvGrpSpPr/>
        <p:nvPr/>
      </p:nvGrpSpPr>
      <p:grpSpPr>
        <a:xfrm>
          <a:off x="0" y="0"/>
          <a:ext cx="0" cy="0"/>
          <a:chOff x="0" y="0"/>
          <a:chExt cx="0" cy="0"/>
        </a:xfrm>
      </p:grpSpPr>
      <p:sp>
        <p:nvSpPr>
          <p:cNvPr id="205" name="Shape 205"/>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06" name="Shape 206"/>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9" name="Shape 29"/>
        <p:cNvGrpSpPr/>
        <p:nvPr/>
      </p:nvGrpSpPr>
      <p:grpSpPr>
        <a:xfrm>
          <a:off x="0" y="0"/>
          <a:ext cx="0" cy="0"/>
          <a:chOff x="0" y="0"/>
          <a:chExt cx="0" cy="0"/>
        </a:xfrm>
      </p:grpSpPr>
      <p:sp>
        <p:nvSpPr>
          <p:cNvPr id="30" name="Shape 30"/>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2" name="Shape 32"/>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4" name="Shape 34"/>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7" name="Shape 37"/>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sp>
        <p:nvSpPr>
          <p:cNvPr id="40" name="Shape 40"/>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2.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5.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1" name="Shape 11"/>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8" name="Shape 48"/>
        <p:cNvGrpSpPr/>
        <p:nvPr/>
      </p:nvGrpSpPr>
      <p:grpSpPr>
        <a:xfrm>
          <a:off x="0" y="0"/>
          <a:ext cx="0" cy="0"/>
          <a:chOff x="0" y="0"/>
          <a:chExt cx="0" cy="0"/>
        </a:xfrm>
      </p:grpSpPr>
      <p:sp>
        <p:nvSpPr>
          <p:cNvPr id="49" name="Shape 4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50" name="Shape 50"/>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9" name="Shape 89"/>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8" name="Shape 12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lvl="0" marL="711200" marR="0" rtl="0" algn="l">
              <a:spcBef>
                <a:spcPts val="3500"/>
              </a:spcBef>
              <a:spcAft>
                <a:spcPts val="0"/>
              </a:spcAft>
              <a:buClr>
                <a:schemeClr val="lt1"/>
              </a:buClr>
              <a:buFont typeface="Cabin"/>
              <a:buChar char="•"/>
              <a:defRPr/>
            </a:lvl1pPr>
            <a:lvl2pPr indent="-164211" lvl="1" marL="1003300" marR="0" rtl="0" algn="l">
              <a:spcBef>
                <a:spcPts val="3500"/>
              </a:spcBef>
              <a:spcAft>
                <a:spcPts val="0"/>
              </a:spcAft>
              <a:buClr>
                <a:schemeClr val="lt1"/>
              </a:buClr>
              <a:buFont typeface="Cabin"/>
              <a:buChar char="•"/>
              <a:defRPr/>
            </a:lvl2pPr>
            <a:lvl3pPr indent="-164211" lvl="2" marL="1295400" marR="0" rtl="0" algn="l">
              <a:spcBef>
                <a:spcPts val="3500"/>
              </a:spcBef>
              <a:spcAft>
                <a:spcPts val="0"/>
              </a:spcAft>
              <a:buClr>
                <a:schemeClr val="lt1"/>
              </a:buClr>
              <a:buFont typeface="Cabin"/>
              <a:buChar char="•"/>
              <a:defRPr/>
            </a:lvl3pPr>
            <a:lvl4pPr indent="-164211" lvl="3" marL="1600200" marR="0" rtl="0" algn="l">
              <a:spcBef>
                <a:spcPts val="3500"/>
              </a:spcBef>
              <a:spcAft>
                <a:spcPts val="0"/>
              </a:spcAft>
              <a:buClr>
                <a:schemeClr val="lt1"/>
              </a:buClr>
              <a:buFont typeface="Cabin"/>
              <a:buChar char="•"/>
              <a:defRPr/>
            </a:lvl4pPr>
            <a:lvl5pPr indent="-164210" lvl="4" marL="1892300" marR="0" rtl="0" algn="l">
              <a:spcBef>
                <a:spcPts val="3500"/>
              </a:spcBef>
              <a:spcAft>
                <a:spcPts val="0"/>
              </a:spcAft>
              <a:buClr>
                <a:schemeClr val="lt1"/>
              </a:buClr>
              <a:buFont typeface="Cabin"/>
              <a:buChar char="•"/>
              <a:defRPr/>
            </a:lvl5pPr>
            <a:lvl6pPr indent="-164210" lvl="5" marL="2349500" marR="0" rtl="0" algn="l">
              <a:spcBef>
                <a:spcPts val="3500"/>
              </a:spcBef>
              <a:spcAft>
                <a:spcPts val="0"/>
              </a:spcAft>
              <a:buClr>
                <a:schemeClr val="lt1"/>
              </a:buClr>
              <a:buFont typeface="Cabin"/>
              <a:buChar char="•"/>
              <a:defRPr/>
            </a:lvl6pPr>
            <a:lvl7pPr indent="-164210" lvl="6" marL="2806700" marR="0" rtl="0" algn="l">
              <a:spcBef>
                <a:spcPts val="3500"/>
              </a:spcBef>
              <a:spcAft>
                <a:spcPts val="0"/>
              </a:spcAft>
              <a:buClr>
                <a:schemeClr val="lt1"/>
              </a:buClr>
              <a:buFont typeface="Cabin"/>
              <a:buChar char="•"/>
              <a:defRPr/>
            </a:lvl7pPr>
            <a:lvl8pPr indent="-164210" lvl="7" marL="3263900" marR="0" rtl="0" algn="l">
              <a:spcBef>
                <a:spcPts val="3500"/>
              </a:spcBef>
              <a:spcAft>
                <a:spcPts val="0"/>
              </a:spcAft>
              <a:buClr>
                <a:schemeClr val="lt1"/>
              </a:buClr>
              <a:buFont typeface="Cabin"/>
              <a:buChar char="•"/>
              <a:defRPr/>
            </a:lvl8pPr>
            <a:lvl9pPr indent="-164210"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203" name="Shape 20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2.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 Id="rId3" Type="http://schemas.openxmlformats.org/officeDocument/2006/relationships/hyperlink" Target="http://upload.wikimedia.org/wikipedia/commons/3/3d/RaspberryPi.jpg" TargetMode="Externa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9.xml"/><Relationship Id="rId3" Type="http://schemas.openxmlformats.org/officeDocument/2006/relationships/image" Target="../media/image23.jp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0.xml"/><Relationship Id="rId3" Type="http://schemas.openxmlformats.org/officeDocument/2006/relationships/image" Target="../media/image30.jp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1.xml"/><Relationship Id="rId3" Type="http://schemas.openxmlformats.org/officeDocument/2006/relationships/hyperlink" Target="http://www.youtube.com/watch?v=y39D4529FM4" TargetMode="External"/><Relationship Id="rId4" Type="http://schemas.openxmlformats.org/officeDocument/2006/relationships/image" Target="../media/image41.png"/><Relationship Id="rId5"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32.jpg"/><Relationship Id="rId4"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image" Target="../media/image7.png"/><Relationship Id="rId6"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1.jp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5.png"/><Relationship Id="rId10" Type="http://schemas.openxmlformats.org/officeDocument/2006/relationships/image" Target="../media/image14.png"/><Relationship Id="rId9"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7.jpg"/><Relationship Id="rId7" Type="http://schemas.openxmlformats.org/officeDocument/2006/relationships/image" Target="../media/image13.jp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hyperlink" Target="http://www.youtube.com/watch?v=vlzwuFkn88U" TargetMode="Externa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hyperlink" Target="http://www.youtube.com/watch?v=sN62PAKoBf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1155700" y="1536700"/>
            <a:ext cx="139320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FF00"/>
                </a:solidFill>
                <a:latin typeface="Cabin"/>
                <a:ea typeface="Cabin"/>
                <a:cs typeface="Cabin"/>
                <a:sym typeface="Cabin"/>
              </a:rPr>
              <a:t>Why Program?</a:t>
            </a:r>
          </a:p>
        </p:txBody>
      </p:sp>
      <p:sp>
        <p:nvSpPr>
          <p:cNvPr id="212" name="Shape 212"/>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Chapter 1</a:t>
            </a:r>
          </a:p>
        </p:txBody>
      </p:sp>
      <p:sp>
        <p:nvSpPr>
          <p:cNvPr id="213" name="Shape 213"/>
          <p:cNvSpPr txBox="1"/>
          <p:nvPr/>
        </p:nvSpPr>
        <p:spPr>
          <a:xfrm>
            <a:off x="3857448" y="7737750"/>
            <a:ext cx="85283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14" name="Shape 214"/>
          <p:cNvPicPr preferRelativeResize="0"/>
          <p:nvPr/>
        </p:nvPicPr>
        <p:blipFill rotWithShape="1">
          <a:blip r:embed="rId4">
            <a:alphaModFix/>
          </a:blip>
          <a:srcRect b="0" l="0" r="0" t="0"/>
          <a:stretch/>
        </p:blipFill>
        <p:spPr>
          <a:xfrm>
            <a:off x="13790312" y="8064000"/>
            <a:ext cx="1968599" cy="668400"/>
          </a:xfrm>
          <a:prstGeom prst="rect">
            <a:avLst/>
          </a:prstGeom>
          <a:noFill/>
          <a:ln>
            <a:noFill/>
          </a:ln>
        </p:spPr>
      </p:pic>
      <p:pic>
        <p:nvPicPr>
          <p:cNvPr id="215" name="Shape 215"/>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Programs for Humans...</a:t>
            </a:r>
          </a:p>
        </p:txBody>
      </p:sp>
      <p:sp>
        <p:nvSpPr>
          <p:cNvPr id="309" name="Shape 309"/>
          <p:cNvSpPr txBox="1"/>
          <p:nvPr/>
        </p:nvSpPr>
        <p:spPr>
          <a:xfrm>
            <a:off x="1125537" y="349250"/>
            <a:ext cx="5873749" cy="8432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a:t>
            </a:r>
            <a:r>
              <a:rPr b="0" i="0" lang="en-US" sz="3200" u="none" cap="none" strike="noStrike">
                <a:solidFill>
                  <a:srgbClr val="FFFF00"/>
                </a:solidFill>
                <a:latin typeface="Cabin"/>
                <a:ea typeface="Cabin"/>
                <a:cs typeface="Cabin"/>
                <a:sym typeface="Cabin"/>
              </a:rPr>
              <a:t>ham</a:t>
            </a:r>
            <a:r>
              <a:rPr b="0" i="0" lang="en-US" sz="3200" u="none" cap="none" strike="noStrike">
                <a:solidFill>
                  <a:schemeClr val="lt1"/>
                </a:solidFill>
                <a:latin typeface="Cabin"/>
                <a:ea typeface="Cabin"/>
                <a:cs typeface="Cabin"/>
                <a:sym typeface="Cabin"/>
              </a:rPr>
              <a:t>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a:t>
            </a:r>
            <a:r>
              <a:rPr b="0" i="0" lang="en-US" sz="3200" u="none" cap="none" strike="noStrike">
                <a:solidFill>
                  <a:srgbClr val="FFFF00"/>
                </a:solidFill>
                <a:latin typeface="Cabin"/>
                <a:ea typeface="Cabin"/>
                <a:cs typeface="Cabin"/>
                <a:sym typeface="Cabin"/>
              </a:rPr>
              <a:t>hit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a:t>
            </a:r>
            <a:r>
              <a:rPr b="0" i="0" lang="en-US" sz="3200" u="none" cap="none" strike="noStrike">
                <a:solidFill>
                  <a:srgbClr val="FFFF00"/>
                </a:solidFill>
                <a:latin typeface="Cabin"/>
                <a:ea typeface="Cabin"/>
                <a:cs typeface="Cabin"/>
                <a:sym typeface="Cabin"/>
              </a:rPr>
              <a:t>hit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Jump</a:t>
            </a:r>
          </a:p>
        </p:txBody>
      </p:sp>
      <p:pic>
        <p:nvPicPr>
          <p:cNvPr id="310" name="Shape 310"/>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311" name="Shape 311"/>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Programs for Humans...</a:t>
            </a:r>
          </a:p>
        </p:txBody>
      </p:sp>
      <p:sp>
        <p:nvSpPr>
          <p:cNvPr id="317" name="Shape 317"/>
          <p:cNvSpPr txBox="1"/>
          <p:nvPr/>
        </p:nvSpPr>
        <p:spPr>
          <a:xfrm>
            <a:off x="1125537" y="349250"/>
            <a:ext cx="5873749" cy="8432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a:t>
            </a:r>
            <a:r>
              <a:rPr b="0" i="0" lang="en-US" sz="3200" u="none" cap="none" strike="noStrike">
                <a:solidFill>
                  <a:srgbClr val="00FF00"/>
                </a:solidFill>
                <a:latin typeface="Cabin"/>
                <a:ea typeface="Cabin"/>
                <a:cs typeface="Cabin"/>
                <a:sym typeface="Cabin"/>
              </a:rPr>
              <a:t>hand</a:t>
            </a:r>
            <a:r>
              <a:rPr b="0" i="0" lang="en-US" sz="3200" u="none" cap="none" strike="noStrike">
                <a:solidFill>
                  <a:schemeClr val="lt1"/>
                </a:solidFill>
                <a:latin typeface="Cabin"/>
                <a:ea typeface="Cabin"/>
                <a:cs typeface="Cabin"/>
                <a:sym typeface="Cabin"/>
              </a:rPr>
              <a:t>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a:t>
            </a:r>
            <a:r>
              <a:rPr b="0" i="0" lang="en-US" sz="3200" u="none" cap="none" strike="noStrike">
                <a:solidFill>
                  <a:srgbClr val="00FF00"/>
                </a:solidFill>
                <a:latin typeface="Cabin"/>
                <a:ea typeface="Cabin"/>
                <a:cs typeface="Cabin"/>
                <a:sym typeface="Cabin"/>
              </a:rPr>
              <a:t>hip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a:t>
            </a:r>
            <a:r>
              <a:rPr b="0" i="0" lang="en-US" sz="3200" u="none" cap="none" strike="noStrike">
                <a:solidFill>
                  <a:srgbClr val="00FF00"/>
                </a:solidFill>
                <a:latin typeface="Cabin"/>
                <a:ea typeface="Cabin"/>
                <a:cs typeface="Cabin"/>
                <a:sym typeface="Cabin"/>
              </a:rPr>
              <a:t>hip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Jump</a:t>
            </a:r>
          </a:p>
        </p:txBody>
      </p:sp>
      <p:pic>
        <p:nvPicPr>
          <p:cNvPr id="318" name="Shape 318"/>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319" name="Shape 319"/>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325" name="Shape 325"/>
          <p:cNvPicPr preferRelativeResize="0"/>
          <p:nvPr/>
        </p:nvPicPr>
        <p:blipFill rotWithShape="1">
          <a:blip r:embed="rId3">
            <a:alphaModFix/>
          </a:blip>
          <a:srcRect b="0" l="0" r="0" t="0"/>
          <a:stretch/>
        </p:blipFill>
        <p:spPr>
          <a:xfrm>
            <a:off x="12172950" y="419100"/>
            <a:ext cx="2927350" cy="1943100"/>
          </a:xfrm>
          <a:prstGeom prst="rect">
            <a:avLst/>
          </a:prstGeom>
          <a:noFill/>
          <a:ln>
            <a:noFill/>
          </a:ln>
        </p:spPr>
      </p:pic>
      <p:sp>
        <p:nvSpPr>
          <p:cNvPr id="326" name="Shape 326"/>
          <p:cNvSpPr txBox="1"/>
          <p:nvPr>
            <p:ph type="title"/>
          </p:nvPr>
        </p:nvSpPr>
        <p:spPr>
          <a:xfrm>
            <a:off x="1549400" y="6781800"/>
            <a:ext cx="120395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Programs for Python...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600"/>
                                        <p:tgtEl>
                                          <p:spTgt spid="324"/>
                                        </p:tgtEl>
                                        <p:attrNameLst>
                                          <p:attrName>ppt_w</p:attrName>
                                        </p:attrNameLst>
                                      </p:cBhvr>
                                      <p:tavLst>
                                        <p:tav fmla="" tm="0">
                                          <p:val>
                                            <p:strVal val="0"/>
                                          </p:val>
                                        </p:tav>
                                        <p:tav fmla="" tm="100000">
                                          <p:val>
                                            <p:strVal val="#ppt_w"/>
                                          </p:val>
                                        </p:tav>
                                      </p:tavLst>
                                    </p:anim>
                                    <p:anim calcmode="lin" valueType="num">
                                      <p:cBhvr additive="base">
                                        <p:cTn dur="1600"/>
                                        <p:tgtEl>
                                          <p:spTgt spid="324"/>
                                        </p:tgtEl>
                                        <p:attrNameLst>
                                          <p:attrName>ppt_h</p:attrName>
                                        </p:attrNameLst>
                                      </p:cBhvr>
                                      <p:tavLst>
                                        <p:tav fmla="" tm="0">
                                          <p:val>
                                            <p:strVal val="0"/>
                                          </p:val>
                                        </p:tav>
                                        <p:tav fmla="" tm="100000">
                                          <p:val>
                                            <p:strVal val="#ppt_h"/>
                                          </p:val>
                                        </p:tav>
                                      </p:tavLst>
                                    </p:anim>
                                  </p:childTnLst>
                                </p:cTn>
                              </p:par>
                            </p:childTnLst>
                          </p:cTn>
                        </p:par>
                        <p:par>
                          <p:cTn fill="hold">
                            <p:stCondLst>
                              <p:cond delay="1600"/>
                            </p:stCondLst>
                            <p:childTnLst>
                              <p:par>
                                <p:cTn fill="hold" nodeType="afterEffect" presetClass="emph" presetID="8" presetSubtype="0">
                                  <p:stCondLst>
                                    <p:cond delay="0"/>
                                  </p:stCondLst>
                                  <p:childTnLst>
                                    <p:animRot by="-21600000">
                                      <p:cBhvr>
                                        <p:cTn dur="5000" fill="hold"/>
                                        <p:tgtEl>
                                          <p:spTgt spid="324"/>
                                        </p:tgtEl>
                                        <p:attrNameLst>
                                          <p:attrName>r</p:attrName>
                                        </p:attrNameLst>
                                      </p:cBhvr>
                                    </p:animRot>
                                  </p:childTnLst>
                                </p:cTn>
                              </p:par>
                            </p:childTnLst>
                          </p:cTn>
                        </p:par>
                        <p:par>
                          <p:cTn fill="hold">
                            <p:stCondLst>
                              <p:cond delay="6600"/>
                            </p:stCondLst>
                            <p:childTnLst>
                              <p:par>
                                <p:cTn fill="hold" nodeType="afterEffect" presetClass="exit" presetID="2" presetSubtype="8">
                                  <p:stCondLst>
                                    <p:cond delay="0"/>
                                  </p:stCondLst>
                                  <p:childTnLst>
                                    <p:anim calcmode="lin" valueType="num">
                                      <p:cBhvr additive="base">
                                        <p:cTn dur="2600"/>
                                        <p:tgtEl>
                                          <p:spTgt spid="324"/>
                                        </p:tgtEl>
                                        <p:attrNameLst>
                                          <p:attrName>ppt_x</p:attrName>
                                        </p:attrNameLst>
                                      </p:cBhvr>
                                      <p:tavLst>
                                        <p:tav fmla="" tm="0">
                                          <p:val>
                                            <p:strVal val="#ppt_x"/>
                                          </p:val>
                                        </p:tav>
                                        <p:tav fmla="" tm="100000">
                                          <p:val>
                                            <p:strVal val="#ppt_x-1"/>
                                          </p:val>
                                        </p:tav>
                                      </p:tavLst>
                                    </p:anim>
                                    <p:set>
                                      <p:cBhvr>
                                        <p:cTn dur="1" fill="hold">
                                          <p:stCondLst>
                                            <p:cond delay="2600"/>
                                          </p:stCondLst>
                                        </p:cTn>
                                        <p:tgtEl>
                                          <p:spTgt spid="324"/>
                                        </p:tgtEl>
                                        <p:attrNameLst>
                                          <p:attrName>style.visibility</p:attrName>
                                        </p:attrNameLst>
                                      </p:cBhvr>
                                      <p:to>
                                        <p:strVal val="hidden"/>
                                      </p:to>
                                    </p:set>
                                  </p:childTnLst>
                                </p:cTn>
                              </p:par>
                            </p:childTnLst>
                          </p:cTn>
                        </p:par>
                        <p:par>
                          <p:cTn fill="hold">
                            <p:stCondLst>
                              <p:cond delay="9200"/>
                            </p:stCondLst>
                            <p:childTnLst>
                              <p:par>
                                <p:cTn fill="hold" nodeType="afterEffect" presetClass="entr" presetID="2" presetSubtype="8">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3300"/>
                                        <p:tgtEl>
                                          <p:spTgt spid="3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b="0" l="0" r="0" t="0"/>
          <a:stretch/>
        </p:blipFill>
        <p:spPr>
          <a:xfrm>
            <a:off x="12172950" y="419100"/>
            <a:ext cx="2927350" cy="1943100"/>
          </a:xfrm>
          <a:prstGeom prst="rect">
            <a:avLst/>
          </a:prstGeom>
          <a:noFill/>
          <a:ln>
            <a:noFill/>
          </a:ln>
        </p:spPr>
      </p:pic>
      <p:sp>
        <p:nvSpPr>
          <p:cNvPr id="332" name="Shape 332"/>
          <p:cNvSpPr txBox="1"/>
          <p:nvPr>
            <p:ph type="title"/>
          </p:nvPr>
        </p:nvSpPr>
        <p:spPr>
          <a:xfrm>
            <a:off x="1549400" y="6781800"/>
            <a:ext cx="120395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Programs for Python...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nvSpPr>
        <p:spPr>
          <a:xfrm>
            <a:off x="930550" y="263550"/>
            <a:ext cx="9772499" cy="8616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name = raw_input(</a:t>
            </a:r>
            <a:r>
              <a:rPr i="0" lang="en-US" sz="3000" u="none" cap="none" strike="noStrike">
                <a:solidFill>
                  <a:srgbClr val="00FF00"/>
                </a:solidFill>
                <a:latin typeface="Courier New"/>
                <a:ea typeface="Courier New"/>
                <a:cs typeface="Courier New"/>
                <a:sym typeface="Courier New"/>
              </a:rPr>
              <a:t>'En</a:t>
            </a:r>
            <a:r>
              <a:rPr b="0" i="0" lang="en-US" sz="3000" u="none" cap="none" strike="noStrike">
                <a:solidFill>
                  <a:srgbClr val="00FF00"/>
                </a:solidFill>
                <a:latin typeface="Courier New"/>
                <a:ea typeface="Courier New"/>
                <a:cs typeface="Courier New"/>
                <a:sym typeface="Courier New"/>
              </a:rPr>
              <a:t>ter file:')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bigword, bigcount</a:t>
            </a:r>
          </a:p>
        </p:txBody>
      </p:sp>
      <p:sp>
        <p:nvSpPr>
          <p:cNvPr id="338" name="Shape 338"/>
          <p:cNvSpPr txBox="1"/>
          <p:nvPr/>
        </p:nvSpPr>
        <p:spPr>
          <a:xfrm>
            <a:off x="10702925" y="17780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
        <p:nvSpPr>
          <p:cNvPr id="339" name="Shape 339"/>
          <p:cNvSpPr txBox="1"/>
          <p:nvPr/>
        </p:nvSpPr>
        <p:spPr>
          <a:xfrm>
            <a:off x="10693400" y="5283200"/>
            <a:ext cx="4445000" cy="16891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clown.txt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nvSpPr>
        <p:spPr>
          <a:xfrm>
            <a:off x="1693000" y="8331200"/>
            <a:ext cx="12869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b="0" l="0" r="0" t="0"/>
          <a:stretch/>
        </p:blipFill>
        <p:spPr>
          <a:xfrm>
            <a:off x="2209800" y="315912"/>
            <a:ext cx="11836499" cy="788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nvSpPr>
        <p:spPr>
          <a:xfrm>
            <a:off x="6096000" y="1041400"/>
            <a:ext cx="3454399" cy="6489699"/>
          </a:xfrm>
          <a:prstGeom prst="rect">
            <a:avLst/>
          </a:prstGeom>
          <a:noFill/>
          <a:ln cap="rnd" cmpd="sng" w="76200">
            <a:solidFill>
              <a:srgbClr val="00FF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  </a:t>
            </a:r>
            <a:r>
              <a:rPr b="0" i="0" lang="en-US" sz="3200" u="none" cap="none" strike="noStrike">
                <a:solidFill>
                  <a:srgbClr val="00FFFF"/>
                </a:solidFill>
                <a:latin typeface="Cabin"/>
                <a:ea typeface="Cabin"/>
                <a:cs typeface="Cabin"/>
                <a:sym typeface="Cabin"/>
              </a:rPr>
              <a:t>Software</a:t>
            </a:r>
          </a:p>
        </p:txBody>
      </p:sp>
      <p:sp>
        <p:nvSpPr>
          <p:cNvPr id="356" name="Shape 356"/>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Devices</a:t>
            </a:r>
          </a:p>
        </p:txBody>
      </p:sp>
      <p:sp>
        <p:nvSpPr>
          <p:cNvPr id="357" name="Shape 357"/>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Unit</a:t>
            </a:r>
          </a:p>
        </p:txBody>
      </p:sp>
      <p:sp>
        <p:nvSpPr>
          <p:cNvPr id="358" name="Shape 358"/>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Memory</a:t>
            </a:r>
          </a:p>
        </p:txBody>
      </p:sp>
      <p:sp>
        <p:nvSpPr>
          <p:cNvPr id="359" name="Shape 359"/>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Memory</a:t>
            </a:r>
          </a:p>
        </p:txBody>
      </p:sp>
      <p:cxnSp>
        <p:nvCxnSpPr>
          <p:cNvPr id="360" name="Shape 360"/>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361" name="Shape 361"/>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362" name="Shape 362"/>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363" name="Shape 363"/>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364" name="Shape 364"/>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365" name="Shape 365"/>
          <p:cNvSpPr txBox="1"/>
          <p:nvPr/>
        </p:nvSpPr>
        <p:spPr>
          <a:xfrm>
            <a:off x="12438061" y="692150"/>
            <a:ext cx="2052636"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Generic</a:t>
            </a:r>
          </a:p>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Computer</a:t>
            </a:r>
          </a:p>
        </p:txBody>
      </p:sp>
      <p:sp>
        <p:nvSpPr>
          <p:cNvPr id="366" name="Shape 366"/>
          <p:cNvSpPr/>
          <p:nvPr/>
        </p:nvSpPr>
        <p:spPr>
          <a:xfrm>
            <a:off x="9182100" y="838200"/>
            <a:ext cx="1803400" cy="1270000"/>
          </a:xfrm>
          <a:prstGeom prst="wedgeEllipseCallout">
            <a:avLst>
              <a:gd fmla="val -43827" name="adj1"/>
              <a:gd fmla="val 80222"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400" u="none" cap="none" strike="noStrike">
                <a:solidFill>
                  <a:srgbClr val="FFFF00"/>
                </a:solidFill>
                <a:latin typeface="Cabin"/>
                <a:ea typeface="Cabin"/>
                <a:cs typeface="Cabin"/>
                <a:sym typeface="Cabin"/>
              </a:rPr>
              <a:t>Definitions</a:t>
            </a:r>
          </a:p>
        </p:txBody>
      </p:sp>
      <p:sp>
        <p:nvSpPr>
          <p:cNvPr id="372" name="Shape 372"/>
          <p:cNvSpPr txBox="1"/>
          <p:nvPr>
            <p:ph idx="1" type="body"/>
          </p:nvPr>
        </p:nvSpPr>
        <p:spPr>
          <a:xfrm>
            <a:off x="1155700" y="2374900"/>
            <a:ext cx="13932000" cy="62609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Central Processing Unit:</a:t>
            </a:r>
            <a:r>
              <a:rPr b="0" i="0" lang="en-US" sz="3000" u="none" cap="none" strike="noStrike">
                <a:solidFill>
                  <a:srgbClr val="FFFFFF"/>
                </a:solidFill>
                <a:latin typeface="Cabin"/>
                <a:ea typeface="Cabin"/>
                <a:cs typeface="Cabin"/>
                <a:sym typeface="Cabin"/>
              </a:rPr>
              <a:t>  Runs the Program - The CPU is </a:t>
            </a:r>
            <a:br>
              <a:rPr b="0" i="0" lang="en-US" sz="3000" u="none" cap="none" strike="noStrike">
                <a:solidFill>
                  <a:srgbClr val="FFFFFF"/>
                </a:solidFill>
                <a:latin typeface="Cabin"/>
                <a:ea typeface="Cabin"/>
                <a:cs typeface="Cabin"/>
                <a:sym typeface="Cabin"/>
              </a:rPr>
            </a:br>
            <a:r>
              <a:rPr b="0" i="0" lang="en-US" sz="3000" u="none" cap="none" strike="noStrike">
                <a:solidFill>
                  <a:srgbClr val="FFFFFF"/>
                </a:solidFill>
                <a:latin typeface="Cabin"/>
                <a:ea typeface="Cabin"/>
                <a:cs typeface="Cabin"/>
                <a:sym typeface="Cabin"/>
              </a:rPr>
              <a:t>always wondering </a:t>
            </a:r>
            <a:r>
              <a:rPr b="0" i="0" lang="en-US" sz="3000" u="none" cap="none" strike="noStrike">
                <a:solidFill>
                  <a:srgbClr val="FFFFFF"/>
                </a:solidFill>
                <a:latin typeface="Arial"/>
                <a:ea typeface="Arial"/>
                <a:cs typeface="Arial"/>
                <a:sym typeface="Arial"/>
              </a:rPr>
              <a:t>“</a:t>
            </a:r>
            <a:r>
              <a:rPr b="0" i="0" lang="en-US" sz="3000" u="none" cap="none" strike="noStrike">
                <a:solidFill>
                  <a:srgbClr val="FFFFFF"/>
                </a:solidFill>
                <a:latin typeface="Cabin"/>
                <a:ea typeface="Cabin"/>
                <a:cs typeface="Cabin"/>
                <a:sym typeface="Cabin"/>
              </a:rPr>
              <a:t>what to do next</a:t>
            </a:r>
            <a:r>
              <a:rPr b="0" i="0" lang="en-US" sz="3000" u="none" cap="none" strike="noStrike">
                <a:solidFill>
                  <a:srgbClr val="FFFFFF"/>
                </a:solidFill>
                <a:latin typeface="Arial"/>
                <a:ea typeface="Arial"/>
                <a:cs typeface="Arial"/>
                <a:sym typeface="Arial"/>
              </a:rPr>
              <a:t>”</a:t>
            </a:r>
            <a:r>
              <a:rPr b="0" i="0" lang="en-US" sz="3000" u="none" cap="none" strike="noStrike">
                <a:solidFill>
                  <a:srgbClr val="FFFFFF"/>
                </a:solidFill>
                <a:latin typeface="Cabin"/>
                <a:ea typeface="Cabin"/>
                <a:cs typeface="Cabin"/>
                <a:sym typeface="Cabin"/>
              </a:rPr>
              <a:t>?  Not the brains </a:t>
            </a:r>
            <a:br>
              <a:rPr b="0" i="0" lang="en-US" sz="3000" u="none" cap="none" strike="noStrike">
                <a:solidFill>
                  <a:srgbClr val="FFFFFF"/>
                </a:solidFill>
                <a:latin typeface="Cabin"/>
                <a:ea typeface="Cabin"/>
                <a:cs typeface="Cabin"/>
                <a:sym typeface="Cabin"/>
              </a:rPr>
            </a:br>
            <a:r>
              <a:rPr b="0" i="0" lang="en-US" sz="3000" u="none" cap="none" strike="noStrike">
                <a:solidFill>
                  <a:srgbClr val="FFFFFF"/>
                </a:solidFill>
                <a:latin typeface="Cabin"/>
                <a:ea typeface="Cabin"/>
                <a:cs typeface="Cabin"/>
                <a:sym typeface="Cabin"/>
              </a:rPr>
              <a:t>exactly - very dumb but very very fast</a:t>
            </a:r>
          </a:p>
          <a:p>
            <a:pPr indent="-354711" lvl="0" marL="749300" marR="0" rtl="0" algn="l">
              <a:lnSpc>
                <a:spcPct val="100000"/>
              </a:lnSpc>
              <a:spcBef>
                <a:spcPts val="350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Input Devices:</a:t>
            </a:r>
            <a:r>
              <a:rPr b="0" i="0" lang="en-US" sz="3000" u="none" cap="none" strike="noStrike">
                <a:solidFill>
                  <a:srgbClr val="FFFFFF"/>
                </a:solidFill>
                <a:latin typeface="Cabin"/>
                <a:ea typeface="Cabin"/>
                <a:cs typeface="Cabin"/>
                <a:sym typeface="Cabin"/>
              </a:rPr>
              <a:t>  Keyboard, Mouse, Touch Screen</a:t>
            </a:r>
          </a:p>
          <a:p>
            <a:pPr indent="-354711" lvl="0" marL="749300" marR="0" rtl="0" algn="l">
              <a:lnSpc>
                <a:spcPct val="100000"/>
              </a:lnSpc>
              <a:spcBef>
                <a:spcPts val="350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Output Devices: </a:t>
            </a:r>
            <a:r>
              <a:rPr b="0" i="0" lang="en-US" sz="3000" u="none" cap="none" strike="noStrike">
                <a:solidFill>
                  <a:srgbClr val="FFFFFF"/>
                </a:solidFill>
                <a:latin typeface="Cabin"/>
                <a:ea typeface="Cabin"/>
                <a:cs typeface="Cabin"/>
                <a:sym typeface="Cabin"/>
              </a:rPr>
              <a:t> Screen, Speakers, Printer, DVD Burner</a:t>
            </a:r>
          </a:p>
          <a:p>
            <a:pPr indent="-354711" lvl="0" marL="749300" marR="0" rtl="0" algn="l">
              <a:lnSpc>
                <a:spcPct val="100000"/>
              </a:lnSpc>
              <a:spcBef>
                <a:spcPts val="350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Main Memory: </a:t>
            </a:r>
            <a:r>
              <a:rPr b="0" i="0" lang="en-US" sz="3000" u="none" cap="none" strike="noStrike">
                <a:solidFill>
                  <a:srgbClr val="FFFFFF"/>
                </a:solidFill>
                <a:latin typeface="Cabin"/>
                <a:ea typeface="Cabin"/>
                <a:cs typeface="Cabin"/>
                <a:sym typeface="Cabin"/>
              </a:rPr>
              <a:t> Fast small temporary storage - lost on reboot - aka RAM</a:t>
            </a:r>
          </a:p>
          <a:p>
            <a:pPr indent="-354711" lvl="0" marL="749300" marR="0" rtl="0" algn="l">
              <a:lnSpc>
                <a:spcPct val="100000"/>
              </a:lnSpc>
              <a:spcBef>
                <a:spcPts val="3500"/>
              </a:spcBef>
              <a:spcAft>
                <a:spcPts val="0"/>
              </a:spcAft>
              <a:buClr>
                <a:srgbClr val="FFFF00"/>
              </a:buClr>
              <a:buSzPct val="100000"/>
              <a:buFont typeface="Cabin"/>
              <a:buChar char="•"/>
            </a:pPr>
            <a:r>
              <a:rPr b="0" i="0" lang="en-US" sz="3000" u="none" cap="none" strike="noStrike">
                <a:solidFill>
                  <a:srgbClr val="FFFF00"/>
                </a:solidFill>
                <a:latin typeface="Cabin"/>
                <a:ea typeface="Cabin"/>
                <a:cs typeface="Cabin"/>
                <a:sym typeface="Cabin"/>
              </a:rPr>
              <a:t>Secondary Memory:</a:t>
            </a:r>
            <a:r>
              <a:rPr b="0" i="0" lang="en-US" sz="3000" u="none" cap="none" strike="noStrike">
                <a:solidFill>
                  <a:srgbClr val="FFFFFF"/>
                </a:solidFill>
                <a:latin typeface="Cabin"/>
                <a:ea typeface="Cabin"/>
                <a:cs typeface="Cabin"/>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b="0" l="0" r="0" t="0"/>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fmla="val -36159" name="adj1"/>
              <a:gd fmla="val 66254" name="adj2"/>
            </a:avLst>
          </a:prstGeom>
          <a:blipFill rotWithShape="1">
            <a:blip r:embed="rId4">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nvSpPr>
        <p:spPr>
          <a:xfrm>
            <a:off x="6096000" y="1041400"/>
            <a:ext cx="3454399" cy="6489699"/>
          </a:xfrm>
          <a:prstGeom prst="rect">
            <a:avLst/>
          </a:prstGeom>
          <a:noFill/>
          <a:ln cap="rnd" cmpd="sng" w="76200">
            <a:solidFill>
              <a:srgbClr val="00FF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i="0" lang="en-US" sz="3200" u="none" cap="none" strike="noStrike">
                <a:solidFill>
                  <a:srgbClr val="00FFFF"/>
                </a:solidFill>
                <a:latin typeface="Cabin"/>
                <a:ea typeface="Cabin"/>
                <a:cs typeface="Cabin"/>
                <a:sym typeface="Cabin"/>
              </a:rPr>
              <a:t>  Software</a:t>
            </a:r>
          </a:p>
        </p:txBody>
      </p:sp>
      <p:sp>
        <p:nvSpPr>
          <p:cNvPr id="380" name="Shape 380"/>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Devices</a:t>
            </a:r>
          </a:p>
        </p:txBody>
      </p:sp>
      <p:sp>
        <p:nvSpPr>
          <p:cNvPr id="381" name="Shape 381"/>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Unit</a:t>
            </a:r>
          </a:p>
        </p:txBody>
      </p:sp>
      <p:sp>
        <p:nvSpPr>
          <p:cNvPr id="382" name="Shape 382"/>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Memory</a:t>
            </a:r>
          </a:p>
        </p:txBody>
      </p:sp>
      <p:sp>
        <p:nvSpPr>
          <p:cNvPr id="383" name="Shape 383"/>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Memory</a:t>
            </a:r>
          </a:p>
        </p:txBody>
      </p:sp>
      <p:cxnSp>
        <p:nvCxnSpPr>
          <p:cNvPr id="384" name="Shape 384"/>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385" name="Shape 385"/>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386" name="Shape 386"/>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387" name="Shape 387"/>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388" name="Shape 388"/>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389" name="Shape 389"/>
          <p:cNvSpPr txBox="1"/>
          <p:nvPr/>
        </p:nvSpPr>
        <p:spPr>
          <a:xfrm>
            <a:off x="12438061" y="692150"/>
            <a:ext cx="2052636"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Generic</a:t>
            </a:r>
          </a:p>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Computer</a:t>
            </a:r>
          </a:p>
        </p:txBody>
      </p:sp>
      <p:sp>
        <p:nvSpPr>
          <p:cNvPr id="390" name="Shape 390"/>
          <p:cNvSpPr/>
          <p:nvPr/>
        </p:nvSpPr>
        <p:spPr>
          <a:xfrm>
            <a:off x="9182100" y="838200"/>
            <a:ext cx="1803400" cy="1270000"/>
          </a:xfrm>
          <a:prstGeom prst="wedgeEllipseCallout">
            <a:avLst>
              <a:gd fmla="val -64148" name="adj1"/>
              <a:gd fmla="val 74451"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pic>
        <p:nvPicPr>
          <p:cNvPr id="391" name="Shape 391"/>
          <p:cNvPicPr preferRelativeResize="0"/>
          <p:nvPr/>
        </p:nvPicPr>
        <p:blipFill rotWithShape="1">
          <a:blip r:embed="rId4">
            <a:alphaModFix/>
          </a:blip>
          <a:srcRect b="0" l="0" r="0" t="0"/>
          <a:stretch/>
        </p:blipFill>
        <p:spPr>
          <a:xfrm>
            <a:off x="6881811" y="5168900"/>
            <a:ext cx="457200" cy="649286"/>
          </a:xfrm>
          <a:prstGeom prst="rect">
            <a:avLst/>
          </a:prstGeom>
          <a:noFill/>
          <a:ln>
            <a:noFill/>
          </a:ln>
        </p:spPr>
      </p:pic>
      <p:sp>
        <p:nvSpPr>
          <p:cNvPr id="392" name="Shape 392"/>
          <p:cNvSpPr/>
          <p:nvPr/>
        </p:nvSpPr>
        <p:spPr>
          <a:xfrm>
            <a:off x="7670800" y="3962400"/>
            <a:ext cx="2768599" cy="1270000"/>
          </a:xfrm>
          <a:prstGeom prst="wedgeEllipseCallout">
            <a:avLst>
              <a:gd fmla="val -17963" name="adj1"/>
              <a:gd fmla="val 84303" name="adj2"/>
            </a:avLst>
          </a:prstGeom>
          <a:solidFill>
            <a:schemeClr val="accent1"/>
          </a:solidFill>
          <a:ln cap="rnd" cmpd="sng" w="50800">
            <a:solidFill>
              <a:srgbClr val="FF99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abin"/>
                <a:ea typeface="Cabin"/>
                <a:cs typeface="Cabin"/>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Computers want to be helpful...</a:t>
            </a:r>
          </a:p>
        </p:txBody>
      </p:sp>
      <p:sp>
        <p:nvSpPr>
          <p:cNvPr id="221" name="Shape 221"/>
          <p:cNvSpPr txBox="1"/>
          <p:nvPr>
            <p:ph idx="1" type="body"/>
          </p:nvPr>
        </p:nvSpPr>
        <p:spPr>
          <a:xfrm>
            <a:off x="1155700" y="2603500"/>
            <a:ext cx="8331200" cy="57022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Computers are built for one purpose - to do things for us</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But we need to speak their language to describe what we want done</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23" name="Shape 223"/>
          <p:cNvSpPr/>
          <p:nvPr/>
        </p:nvSpPr>
        <p:spPr>
          <a:xfrm>
            <a:off x="104013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24" name="Shape 224"/>
          <p:cNvSpPr/>
          <p:nvPr/>
        </p:nvSpPr>
        <p:spPr>
          <a:xfrm>
            <a:off x="104013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25" name="Shape 225"/>
          <p:cNvSpPr/>
          <p:nvPr/>
        </p:nvSpPr>
        <p:spPr>
          <a:xfrm>
            <a:off x="118237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26" name="Shape 226"/>
          <p:cNvSpPr/>
          <p:nvPr/>
        </p:nvSpPr>
        <p:spPr>
          <a:xfrm>
            <a:off x="118237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27" name="Shape 227"/>
          <p:cNvSpPr/>
          <p:nvPr/>
        </p:nvSpPr>
        <p:spPr>
          <a:xfrm>
            <a:off x="132461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28" name="Shape 228"/>
          <p:cNvSpPr/>
          <p:nvPr/>
        </p:nvSpPr>
        <p:spPr>
          <a:xfrm>
            <a:off x="132461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30" name="Shape 230"/>
          <p:cNvPicPr preferRelativeResize="0"/>
          <p:nvPr/>
        </p:nvPicPr>
        <p:blipFill rotWithShape="1">
          <a:blip r:embed="rId4">
            <a:alphaModFix/>
          </a:blip>
          <a:srcRect b="0" l="0" r="0" t="0"/>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fmla="val -29134" name="adj1"/>
              <a:gd fmla="val 66404" name="adj2"/>
            </a:avLst>
          </a:prstGeom>
          <a:blipFill rotWithShape="1">
            <a:blip r:embed="rId5">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nvSpPr>
        <p:spPr>
          <a:xfrm>
            <a:off x="6096000" y="1041400"/>
            <a:ext cx="3454499" cy="6489599"/>
          </a:xfrm>
          <a:prstGeom prst="rect">
            <a:avLst/>
          </a:prstGeom>
          <a:noFill/>
          <a:ln cap="rnd" cmpd="sng" w="76200">
            <a:solidFill>
              <a:srgbClr val="00FF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i="0" lang="en-US" sz="3200" u="none" cap="none" strike="noStrike">
                <a:solidFill>
                  <a:srgbClr val="FFFF00"/>
                </a:solidFill>
                <a:latin typeface="Cabin"/>
                <a:ea typeface="Cabin"/>
                <a:cs typeface="Cabin"/>
                <a:sym typeface="Cabin"/>
              </a:rPr>
              <a:t>  </a:t>
            </a:r>
            <a:r>
              <a:rPr b="0" i="0" lang="en-US" sz="3200" u="none" cap="none" strike="noStrike">
                <a:solidFill>
                  <a:srgbClr val="00FFFF"/>
                </a:solidFill>
                <a:latin typeface="Cabin"/>
                <a:ea typeface="Cabin"/>
                <a:cs typeface="Cabin"/>
                <a:sym typeface="Cabin"/>
              </a:rPr>
              <a:t>Software</a:t>
            </a:r>
          </a:p>
        </p:txBody>
      </p:sp>
      <p:sp>
        <p:nvSpPr>
          <p:cNvPr id="398" name="Shape 398"/>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Input</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and Output</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Devices</a:t>
            </a:r>
          </a:p>
        </p:txBody>
      </p:sp>
      <p:sp>
        <p:nvSpPr>
          <p:cNvPr id="399" name="Shape 399"/>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Central</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Processing</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Unit</a:t>
            </a:r>
          </a:p>
        </p:txBody>
      </p:sp>
      <p:sp>
        <p:nvSpPr>
          <p:cNvPr id="400" name="Shape 400"/>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Main</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Memory</a:t>
            </a:r>
          </a:p>
        </p:txBody>
      </p:sp>
      <p:sp>
        <p:nvSpPr>
          <p:cNvPr id="401" name="Shape 401"/>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Secondary</a:t>
            </a:r>
          </a:p>
          <a:p>
            <a:pPr indent="0" lvl="0" marL="0" marR="0" rtl="0" algn="ctr">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Memory</a:t>
            </a:r>
          </a:p>
        </p:txBody>
      </p:sp>
      <p:cxnSp>
        <p:nvCxnSpPr>
          <p:cNvPr id="402" name="Shape 402"/>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403" name="Shape 403"/>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404" name="Shape 404"/>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405" name="Shape 405"/>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406" name="Shape 406"/>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407" name="Shape 407"/>
          <p:cNvSpPr txBox="1"/>
          <p:nvPr/>
        </p:nvSpPr>
        <p:spPr>
          <a:xfrm>
            <a:off x="12642850" y="6762750"/>
            <a:ext cx="21717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8080"/>
              </a:buClr>
              <a:buSzPct val="25000"/>
              <a:buFont typeface="Cabin"/>
              <a:buNone/>
            </a:pPr>
            <a:r>
              <a:rPr b="0" i="0" lang="en-US" sz="3600" u="none" cap="none" strike="noStrike">
                <a:solidFill>
                  <a:schemeClr val="accent4"/>
                </a:solidFill>
                <a:latin typeface="Cabin"/>
                <a:ea typeface="Cabin"/>
                <a:cs typeface="Cabin"/>
                <a:sym typeface="Cabin"/>
              </a:rPr>
              <a:t>Machine</a:t>
            </a:r>
          </a:p>
          <a:p>
            <a:pPr indent="0" lvl="0" marL="0" marR="0" rtl="0" algn="ctr">
              <a:lnSpc>
                <a:spcPct val="100000"/>
              </a:lnSpc>
              <a:spcBef>
                <a:spcPts val="0"/>
              </a:spcBef>
              <a:spcAft>
                <a:spcPts val="0"/>
              </a:spcAft>
              <a:buClr>
                <a:srgbClr val="008080"/>
              </a:buClr>
              <a:buSzPct val="25000"/>
              <a:buFont typeface="Cabin"/>
              <a:buNone/>
            </a:pPr>
            <a:r>
              <a:rPr b="0" i="0" lang="en-US" sz="3600" u="none" cap="none" strike="noStrike">
                <a:solidFill>
                  <a:schemeClr val="accent4"/>
                </a:solidFill>
                <a:latin typeface="Cabin"/>
                <a:ea typeface="Cabin"/>
                <a:cs typeface="Cabin"/>
                <a:sym typeface="Cabin"/>
              </a:rPr>
              <a:t>Language</a:t>
            </a:r>
          </a:p>
        </p:txBody>
      </p:sp>
      <p:sp>
        <p:nvSpPr>
          <p:cNvPr id="408" name="Shape 408"/>
          <p:cNvSpPr/>
          <p:nvPr/>
        </p:nvSpPr>
        <p:spPr>
          <a:xfrm>
            <a:off x="9182100" y="838200"/>
            <a:ext cx="1803400" cy="1270000"/>
          </a:xfrm>
          <a:prstGeom prst="wedgeEllipseCallout">
            <a:avLst>
              <a:gd fmla="val -65773" name="adj1"/>
              <a:gd fmla="val 77913"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pic>
        <p:nvPicPr>
          <p:cNvPr id="409" name="Shape 409"/>
          <p:cNvPicPr preferRelativeResize="0"/>
          <p:nvPr/>
        </p:nvPicPr>
        <p:blipFill rotWithShape="1">
          <a:blip r:embed="rId4">
            <a:alphaModFix/>
          </a:blip>
          <a:srcRect b="0" l="0" r="0" t="0"/>
          <a:stretch/>
        </p:blipFill>
        <p:spPr>
          <a:xfrm>
            <a:off x="6881811" y="5168900"/>
            <a:ext cx="457200" cy="649286"/>
          </a:xfrm>
          <a:prstGeom prst="rect">
            <a:avLst/>
          </a:prstGeom>
          <a:noFill/>
          <a:ln>
            <a:noFill/>
          </a:ln>
        </p:spPr>
      </p:pic>
      <p:sp>
        <p:nvSpPr>
          <p:cNvPr id="410" name="Shape 410"/>
          <p:cNvSpPr/>
          <p:nvPr/>
        </p:nvSpPr>
        <p:spPr>
          <a:xfrm>
            <a:off x="7670800" y="3962400"/>
            <a:ext cx="2768599" cy="1270000"/>
          </a:xfrm>
          <a:prstGeom prst="wedgeEllipseCallout">
            <a:avLst>
              <a:gd fmla="val -23159" name="adj1"/>
              <a:gd fmla="val 71986" name="adj2"/>
            </a:avLst>
          </a:prstGeom>
          <a:solidFill>
            <a:schemeClr val="accent1"/>
          </a:solidFill>
          <a:ln cap="rnd" cmpd="sng" w="50800">
            <a:solidFill>
              <a:srgbClr val="FF99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8080"/>
              </a:buClr>
              <a:buSzPct val="25000"/>
              <a:buFont typeface="Courier New"/>
              <a:buNone/>
            </a:pPr>
            <a:r>
              <a:rPr b="1" i="0" lang="en-US" sz="2600" u="none" cap="none" strike="noStrike">
                <a:solidFill>
                  <a:schemeClr val="accent4"/>
                </a:solidFill>
                <a:latin typeface="Courier New"/>
                <a:ea typeface="Courier New"/>
                <a:cs typeface="Courier New"/>
                <a:sym typeface="Courier New"/>
              </a:rPr>
              <a:t>01001001</a:t>
            </a:r>
          </a:p>
          <a:p>
            <a:pPr indent="0" lvl="0" marL="0" marR="0" rtl="0" algn="ctr">
              <a:lnSpc>
                <a:spcPct val="100000"/>
              </a:lnSpc>
              <a:spcBef>
                <a:spcPts val="0"/>
              </a:spcBef>
              <a:spcAft>
                <a:spcPts val="0"/>
              </a:spcAft>
              <a:buClr>
                <a:srgbClr val="008080"/>
              </a:buClr>
              <a:buSzPct val="25000"/>
              <a:buFont typeface="Courier New"/>
              <a:buNone/>
            </a:pPr>
            <a:r>
              <a:rPr b="1" i="0" lang="en-US" sz="2600" u="none" cap="none" strike="noStrike">
                <a:solidFill>
                  <a:schemeClr val="accent4"/>
                </a:solidFill>
                <a:latin typeface="Courier New"/>
                <a:ea typeface="Courier New"/>
                <a:cs typeface="Courier New"/>
                <a:sym typeface="Courier New"/>
              </a:rPr>
              <a:t>00111001</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400" u="none" cap="none" strike="noStrike">
                <a:solidFill>
                  <a:srgbClr val="FFFF00"/>
                </a:solidFill>
                <a:latin typeface="Cabin"/>
                <a:ea typeface="Cabin"/>
                <a:cs typeface="Cabin"/>
                <a:sym typeface="Cabin"/>
              </a:rPr>
              <a:t>Totally Hot CPU</a:t>
            </a:r>
          </a:p>
        </p:txBody>
      </p:sp>
      <p:sp>
        <p:nvSpPr>
          <p:cNvPr id="416" name="Shape 416"/>
          <p:cNvSpPr txBox="1"/>
          <p:nvPr/>
        </p:nvSpPr>
        <p:spPr>
          <a:xfrm>
            <a:off x="3587148" y="7785100"/>
            <a:ext cx="9602399" cy="597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3"/>
              </a:rPr>
              <a:t>http://www.youtube.com/watch?v=y39D4529FM4</a:t>
            </a:r>
          </a:p>
        </p:txBody>
      </p:sp>
      <p:pic>
        <p:nvPicPr>
          <p:cNvPr id="417" name="Shape 417"/>
          <p:cNvPicPr preferRelativeResize="0"/>
          <p:nvPr/>
        </p:nvPicPr>
        <p:blipFill rotWithShape="1">
          <a:blip r:embed="rId4">
            <a:alphaModFix/>
          </a:blip>
          <a:srcRect b="0" l="0" r="0" t="0"/>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fmla="val -40790" name="adj1"/>
              <a:gd fmla="val 71581" name="adj2"/>
            </a:avLst>
          </a:prstGeom>
          <a:blipFill rotWithShape="1">
            <a:blip r:embed="rId5">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What</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400" u="none" cap="none" strike="noStrike">
                <a:solidFill>
                  <a:srgbClr val="FFFF00"/>
                </a:solidFill>
                <a:latin typeface="Cabin"/>
                <a:ea typeface="Cabin"/>
                <a:cs typeface="Cabin"/>
                <a:sym typeface="Cabin"/>
              </a:rPr>
              <a:t>Hard Disk in Action</a:t>
            </a:r>
          </a:p>
        </p:txBody>
      </p:sp>
      <p:pic>
        <p:nvPicPr>
          <p:cNvPr id="424" name="Shape 424"/>
          <p:cNvPicPr preferRelativeResize="0"/>
          <p:nvPr/>
        </p:nvPicPr>
        <p:blipFill rotWithShape="1">
          <a:blip r:embed="rId3">
            <a:alphaModFix/>
          </a:blip>
          <a:srcRect b="0" l="0" r="0" t="0"/>
          <a:stretch/>
        </p:blipFill>
        <p:spPr>
          <a:xfrm>
            <a:off x="6007100" y="2667000"/>
            <a:ext cx="3771900" cy="4089399"/>
          </a:xfrm>
          <a:prstGeom prst="rect">
            <a:avLst/>
          </a:prstGeom>
          <a:noFill/>
          <a:ln>
            <a:noFill/>
          </a:ln>
        </p:spPr>
      </p:pic>
      <p:sp>
        <p:nvSpPr>
          <p:cNvPr id="425" name="Shape 425"/>
          <p:cNvSpPr txBox="1"/>
          <p:nvPr/>
        </p:nvSpPr>
        <p:spPr>
          <a:xfrm>
            <a:off x="3173648" y="7793900"/>
            <a:ext cx="9908700" cy="597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nvSpPr>
        <p:spPr>
          <a:xfrm>
            <a:off x="3318350" y="8039100"/>
            <a:ext cx="9639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200" u="none" cap="none" strike="noStrike">
                <a:solidFill>
                  <a:srgbClr val="FFFF00"/>
                </a:solidFill>
                <a:latin typeface="Cabin"/>
                <a:ea typeface="Cabin"/>
                <a:cs typeface="Cabin"/>
                <a:sym typeface="Cabin"/>
              </a:rPr>
              <a:t>Parseltongue </a:t>
            </a:r>
            <a:r>
              <a:rPr b="0" i="0" lang="en-US" sz="4200" u="none" cap="none" strike="noStrike">
                <a:solidFill>
                  <a:srgbClr val="FFFFFF"/>
                </a:solidFill>
                <a:latin typeface="Cabin"/>
                <a:ea typeface="Cabin"/>
                <a:cs typeface="Cabin"/>
                <a:sym typeface="Cabin"/>
              </a:rPr>
              <a:t>is the language of serpents and those who can converse with them.  An individual who can speak </a:t>
            </a:r>
            <a:r>
              <a:rPr b="0" i="0" lang="en-US" sz="4200" u="none" cap="none" strike="noStrike">
                <a:solidFill>
                  <a:srgbClr val="FFFF00"/>
                </a:solidFill>
                <a:latin typeface="Cabin"/>
                <a:ea typeface="Cabin"/>
                <a:cs typeface="Cabin"/>
                <a:sym typeface="Cabin"/>
              </a:rPr>
              <a:t>Parseltongue </a:t>
            </a:r>
            <a:r>
              <a:rPr b="0" i="0" lang="en-US" sz="4200" u="none" cap="none" strike="noStrike">
                <a:solidFill>
                  <a:srgbClr val="F3F3F3"/>
                </a:solidFill>
                <a:latin typeface="Cabin"/>
                <a:ea typeface="Cabin"/>
                <a:cs typeface="Cabin"/>
                <a:sym typeface="Cabin"/>
              </a:rPr>
              <a:t>is known as a</a:t>
            </a:r>
            <a:r>
              <a:rPr b="0" i="0" lang="en-US" sz="4200" u="none" cap="none" strike="noStrike">
                <a:solidFill>
                  <a:srgbClr val="FFFF00"/>
                </a:solidFill>
                <a:latin typeface="Cabin"/>
                <a:ea typeface="Cabin"/>
                <a:cs typeface="Cabin"/>
                <a:sym typeface="Cabin"/>
              </a:rPr>
              <a:t> </a:t>
            </a:r>
            <a:r>
              <a:rPr b="0" i="0" lang="en-US" sz="4200" u="none" cap="none" strike="noStrike">
                <a:solidFill>
                  <a:srgbClr val="00FF00"/>
                </a:solidFill>
                <a:latin typeface="Cabin"/>
                <a:ea typeface="Cabin"/>
                <a:cs typeface="Cabin"/>
                <a:sym typeface="Cabin"/>
              </a:rPr>
              <a:t>Parselmouth</a:t>
            </a:r>
            <a:r>
              <a:rPr b="0" i="0" lang="en-US" sz="4200" u="none" cap="none" strike="noStrike">
                <a:solidFill>
                  <a:srgbClr val="FFFFFF"/>
                </a:solidFill>
                <a:latin typeface="Cabin"/>
                <a:ea typeface="Cabin"/>
                <a:cs typeface="Cabin"/>
                <a:sym typeface="Cabin"/>
              </a:rPr>
              <a:t>. It is a very uncommon skill, and may be hereditary. Nearly all known</a:t>
            </a:r>
            <a:r>
              <a:rPr b="0" i="0" lang="en-US" sz="4200" u="none" cap="none" strike="noStrike">
                <a:solidFill>
                  <a:srgbClr val="FFFF00"/>
                </a:solidFill>
                <a:latin typeface="Cabin"/>
                <a:ea typeface="Cabin"/>
                <a:cs typeface="Cabin"/>
                <a:sym typeface="Cabin"/>
              </a:rPr>
              <a:t> </a:t>
            </a:r>
            <a:r>
              <a:rPr b="0" i="0" lang="en-US" sz="4200" u="none" cap="none" strike="noStrike">
                <a:solidFill>
                  <a:srgbClr val="00FF00"/>
                </a:solidFill>
                <a:latin typeface="Cabin"/>
                <a:ea typeface="Cabin"/>
                <a:cs typeface="Cabin"/>
                <a:sym typeface="Cabin"/>
              </a:rPr>
              <a:t>Parselmouths</a:t>
            </a:r>
            <a:r>
              <a:rPr b="0" i="0" lang="en-US" sz="4200" u="none" cap="none" strike="noStrike">
                <a:solidFill>
                  <a:srgbClr val="FFFFFF"/>
                </a:solidFill>
                <a:latin typeface="Cabin"/>
                <a:ea typeface="Cabin"/>
                <a:cs typeface="Cabin"/>
                <a:sym typeface="Cabin"/>
              </a:rPr>
              <a:t> are descended from</a:t>
            </a:r>
            <a:r>
              <a:rPr b="0" i="0" lang="en-US" sz="4200" u="none" cap="none" strike="noStrike">
                <a:solidFill>
                  <a:srgbClr val="FFFF00"/>
                </a:solidFill>
                <a:latin typeface="Cabin"/>
                <a:ea typeface="Cabin"/>
                <a:cs typeface="Cabin"/>
                <a:sym typeface="Cabin"/>
              </a:rPr>
              <a:t> </a:t>
            </a:r>
            <a:r>
              <a:rPr b="0" i="0" lang="en-US" sz="4200" u="sng" cap="none" strike="noStrike">
                <a:solidFill>
                  <a:srgbClr val="F6B26B"/>
                </a:solidFill>
                <a:latin typeface="Cabin"/>
                <a:ea typeface="Cabin"/>
                <a:cs typeface="Cabin"/>
                <a:sym typeface="Cabin"/>
                <a:hlinkClick r:id="rId4"/>
              </a:rPr>
              <a:t>Salazar Slytherin</a:t>
            </a:r>
            <a:r>
              <a:rPr b="0" i="0" lang="en-US" sz="4200" u="none" cap="none" strike="noStrike">
                <a:solidFill>
                  <a:srgbClr val="F6B26B"/>
                </a:solidFill>
                <a:latin typeface="Cabin"/>
                <a:ea typeface="Cabin"/>
                <a:cs typeface="Cabin"/>
                <a:sym typeface="Cabin"/>
              </a:rPr>
              <a:t>.</a:t>
            </a:r>
          </a:p>
        </p:txBody>
      </p:sp>
      <p:pic>
        <p:nvPicPr>
          <p:cNvPr id="437" name="Shape 437"/>
          <p:cNvPicPr preferRelativeResize="0"/>
          <p:nvPr/>
        </p:nvPicPr>
        <p:blipFill rotWithShape="1">
          <a:blip r:embed="rId5">
            <a:alphaModFix/>
          </a:blip>
          <a:srcRect b="0" l="0" r="0" t="0"/>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nvSpPr>
        <p:spPr>
          <a:xfrm>
            <a:off x="736600" y="7861300"/>
            <a:ext cx="673099" cy="673099"/>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43" name="Shape 443"/>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200" u="none" cap="none" strike="noStrike">
                <a:solidFill>
                  <a:srgbClr val="FFFF00"/>
                </a:solidFill>
                <a:latin typeface="Cabin"/>
                <a:ea typeface="Cabin"/>
                <a:cs typeface="Cabin"/>
                <a:sym typeface="Cabin"/>
              </a:rPr>
              <a:t>Python</a:t>
            </a:r>
            <a:r>
              <a:rPr b="0" i="0" lang="en-US" sz="4200" u="none" cap="none" strike="noStrike">
                <a:solidFill>
                  <a:srgbClr val="FFFFFF"/>
                </a:solidFill>
                <a:latin typeface="Cabin"/>
                <a:ea typeface="Cabin"/>
                <a:cs typeface="Cabin"/>
                <a:sym typeface="Cabin"/>
              </a:rPr>
              <a:t> is the language of the Python Interpreter and those who can converse with it. An individual who can speak </a:t>
            </a:r>
            <a:r>
              <a:rPr b="0" i="0" lang="en-US" sz="4200" u="none" cap="none" strike="noStrike">
                <a:solidFill>
                  <a:srgbClr val="FFFF00"/>
                </a:solidFill>
                <a:latin typeface="Cabin"/>
                <a:ea typeface="Cabin"/>
                <a:cs typeface="Cabin"/>
                <a:sym typeface="Cabin"/>
              </a:rPr>
              <a:t>Python</a:t>
            </a:r>
            <a:r>
              <a:rPr b="0" i="0" lang="en-US" sz="4200" u="none" cap="none" strike="noStrike">
                <a:solidFill>
                  <a:srgbClr val="FFFFFF"/>
                </a:solidFill>
                <a:latin typeface="Cabin"/>
                <a:ea typeface="Cabin"/>
                <a:cs typeface="Cabin"/>
                <a:sym typeface="Cabin"/>
              </a:rPr>
              <a:t> is known as a </a:t>
            </a:r>
            <a:r>
              <a:rPr b="0" i="0" lang="en-US" sz="4200" u="none" cap="none" strike="noStrike">
                <a:solidFill>
                  <a:srgbClr val="00FF00"/>
                </a:solidFill>
                <a:latin typeface="Cabin"/>
                <a:ea typeface="Cabin"/>
                <a:cs typeface="Cabin"/>
                <a:sym typeface="Cabin"/>
              </a:rPr>
              <a:t>Pythonista</a:t>
            </a:r>
            <a:r>
              <a:rPr b="0" i="0" lang="en-US" sz="4200" u="none" cap="none" strike="noStrike">
                <a:solidFill>
                  <a:srgbClr val="FFFFFF"/>
                </a:solidFill>
                <a:latin typeface="Cabin"/>
                <a:ea typeface="Cabin"/>
                <a:cs typeface="Cabin"/>
                <a:sym typeface="Cabin"/>
              </a:rPr>
              <a:t>. It is a very uncommon skill, and may be hereditary. Nearly all known </a:t>
            </a:r>
            <a:r>
              <a:rPr b="0" i="0" lang="en-US" sz="4200" u="none" cap="none" strike="noStrike">
                <a:solidFill>
                  <a:srgbClr val="00FF00"/>
                </a:solidFill>
                <a:latin typeface="Cabin"/>
                <a:ea typeface="Cabin"/>
                <a:cs typeface="Cabin"/>
                <a:sym typeface="Cabin"/>
              </a:rPr>
              <a:t>Pythonistas</a:t>
            </a:r>
            <a:r>
              <a:rPr b="0" i="0" lang="en-US" sz="4200" u="none" cap="none" strike="noStrike">
                <a:solidFill>
                  <a:srgbClr val="FFFFFF"/>
                </a:solidFill>
                <a:latin typeface="Cabin"/>
                <a:ea typeface="Cabin"/>
                <a:cs typeface="Cabin"/>
                <a:sym typeface="Cabin"/>
              </a:rPr>
              <a:t> use software </a:t>
            </a:r>
            <a:r>
              <a:rPr lang="en-US" sz="4200">
                <a:solidFill>
                  <a:srgbClr val="FFFFFF"/>
                </a:solidFill>
                <a:latin typeface="Cabin"/>
                <a:ea typeface="Cabin"/>
                <a:cs typeface="Cabin"/>
                <a:sym typeface="Cabin"/>
              </a:rPr>
              <a:t>initially</a:t>
            </a:r>
            <a:r>
              <a:rPr b="0" i="0" lang="en-US" sz="4200" u="none" cap="none" strike="noStrike">
                <a:solidFill>
                  <a:srgbClr val="FFFFFF"/>
                </a:solidFill>
                <a:latin typeface="Cabin"/>
                <a:ea typeface="Cabin"/>
                <a:cs typeface="Cabin"/>
                <a:sym typeface="Cabin"/>
              </a:rPr>
              <a:t> developed by </a:t>
            </a:r>
            <a:r>
              <a:rPr b="0" i="0" lang="en-US" sz="4200" u="none" cap="none" strike="noStrike">
                <a:solidFill>
                  <a:srgbClr val="F6B26B"/>
                </a:solidFill>
                <a:latin typeface="Cabin"/>
                <a:ea typeface="Cabin"/>
                <a:cs typeface="Cabin"/>
                <a:sym typeface="Cabin"/>
              </a:rPr>
              <a:t>Guido van Rossum.</a:t>
            </a:r>
          </a:p>
        </p:txBody>
      </p:sp>
      <p:pic>
        <p:nvPicPr>
          <p:cNvPr id="444" name="Shape 444"/>
          <p:cNvPicPr preferRelativeResize="0"/>
          <p:nvPr/>
        </p:nvPicPr>
        <p:blipFill rotWithShape="1">
          <a:blip r:embed="rId4">
            <a:alphaModFix/>
          </a:blip>
          <a:srcRect b="0" l="0" r="0" t="0"/>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5">
            <a:alphaModFix/>
          </a:blip>
          <a:srcRect b="0" l="0" r="0" t="0"/>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6">
            <a:alphaModFix/>
          </a:blip>
          <a:srcRect b="0" l="0" r="0" t="0"/>
          <a:stretch/>
        </p:blipFill>
        <p:spPr>
          <a:xfrm>
            <a:off x="673100" y="647541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00"/>
              </a:buClr>
              <a:buSzPct val="25000"/>
              <a:buFont typeface="Cabin"/>
              <a:buNone/>
            </a:pPr>
            <a:r>
              <a:rPr b="0" i="0" lang="en-US" sz="7400" u="none" cap="none" strike="noStrike">
                <a:solidFill>
                  <a:srgbClr val="FFFF00"/>
                </a:solidFill>
                <a:latin typeface="Cabin"/>
                <a:ea typeface="Cabin"/>
                <a:cs typeface="Cabin"/>
                <a:sym typeface="Cabin"/>
              </a:rPr>
              <a:t>Early Learner: </a:t>
            </a:r>
            <a:r>
              <a:rPr b="0" i="0" lang="en-US" sz="7400" u="none" cap="none" strike="noStrike">
                <a:solidFill>
                  <a:srgbClr val="E06666"/>
                </a:solidFill>
                <a:latin typeface="Cabin"/>
                <a:ea typeface="Cabin"/>
                <a:cs typeface="Cabin"/>
                <a:sym typeface="Cabin"/>
              </a:rPr>
              <a:t>Syntax Errors</a:t>
            </a:r>
          </a:p>
        </p:txBody>
      </p:sp>
      <p:sp>
        <p:nvSpPr>
          <p:cNvPr id="452" name="Shape 45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We need to learn the </a:t>
            </a:r>
            <a:r>
              <a:rPr b="0" i="0" lang="en-US" sz="3000" u="none" cap="none" strike="noStrike">
                <a:solidFill>
                  <a:srgbClr val="FFFF00"/>
                </a:solidFill>
                <a:latin typeface="Cabin"/>
                <a:ea typeface="Cabin"/>
                <a:cs typeface="Cabin"/>
                <a:sym typeface="Cabin"/>
              </a:rPr>
              <a:t>Python language </a:t>
            </a:r>
            <a:r>
              <a:rPr b="0" i="0" lang="en-US" sz="3000" u="none" cap="none" strike="noStrike">
                <a:solidFill>
                  <a:schemeClr val="lt1"/>
                </a:solidFill>
                <a:latin typeface="Cabin"/>
                <a:ea typeface="Cabin"/>
                <a:cs typeface="Cabin"/>
                <a:sym typeface="Cabin"/>
              </a:rPr>
              <a:t>so we can communicate our instructions to Python.  In the beginning we will make lots of mistakes and speak gibberish like small children.</a:t>
            </a:r>
          </a:p>
          <a:p>
            <a:pPr indent="-354711"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When you make a mistake, the computer does not think you are </a:t>
            </a:r>
            <a:r>
              <a:rPr b="0" i="0" lang="en-US" sz="3000" u="none" cap="none" strike="noStrike">
                <a:solidFill>
                  <a:schemeClr val="lt1"/>
                </a:solidFill>
                <a:latin typeface="Arial"/>
                <a:ea typeface="Arial"/>
                <a:cs typeface="Arial"/>
                <a:sym typeface="Arial"/>
              </a:rPr>
              <a:t>“</a:t>
            </a:r>
            <a:r>
              <a:rPr b="0" i="0" lang="en-US" sz="3000" u="none" cap="none" strike="noStrike">
                <a:solidFill>
                  <a:schemeClr val="lt1"/>
                </a:solidFill>
                <a:latin typeface="Cabin"/>
                <a:ea typeface="Cabin"/>
                <a:cs typeface="Cabin"/>
                <a:sym typeface="Cabin"/>
              </a:rPr>
              <a:t>cute</a:t>
            </a:r>
            <a:r>
              <a:rPr b="0" i="0" lang="en-US" sz="3000" u="none" cap="none" strike="noStrike">
                <a:solidFill>
                  <a:schemeClr val="lt1"/>
                </a:solidFill>
                <a:latin typeface="Arial"/>
                <a:ea typeface="Arial"/>
                <a:cs typeface="Arial"/>
                <a:sym typeface="Arial"/>
              </a:rPr>
              <a:t>”</a:t>
            </a:r>
            <a:r>
              <a:rPr b="0" i="0" lang="en-US" sz="3000" u="none" cap="none" strike="noStrike">
                <a:solidFill>
                  <a:schemeClr val="lt1"/>
                </a:solidFill>
                <a:latin typeface="Cabin"/>
                <a:ea typeface="Cabin"/>
                <a:cs typeface="Cabin"/>
                <a:sym typeface="Cabin"/>
              </a:rPr>
              <a:t>.  It says </a:t>
            </a:r>
            <a:r>
              <a:rPr b="0" i="0" lang="en-US" sz="3000" u="none" cap="none" strike="noStrike">
                <a:solidFill>
                  <a:srgbClr val="E06666"/>
                </a:solidFill>
                <a:latin typeface="Arial"/>
                <a:ea typeface="Arial"/>
                <a:cs typeface="Arial"/>
                <a:sym typeface="Arial"/>
              </a:rPr>
              <a:t>“</a:t>
            </a:r>
            <a:r>
              <a:rPr b="0" i="0" lang="en-US" sz="3000" u="none" cap="none" strike="noStrike">
                <a:solidFill>
                  <a:srgbClr val="E06666"/>
                </a:solidFill>
                <a:latin typeface="Cabin"/>
                <a:ea typeface="Cabin"/>
                <a:cs typeface="Cabin"/>
                <a:sym typeface="Cabin"/>
              </a:rPr>
              <a:t>syntax error</a:t>
            </a:r>
            <a:r>
              <a:rPr b="0" i="0" lang="en-US" sz="3000" u="none" cap="none" strike="noStrike">
                <a:solidFill>
                  <a:srgbClr val="E06666"/>
                </a:solidFill>
                <a:latin typeface="Arial"/>
                <a:ea typeface="Arial"/>
                <a:cs typeface="Arial"/>
                <a:sym typeface="Arial"/>
              </a:rPr>
              <a:t>”</a:t>
            </a:r>
            <a:r>
              <a:rPr b="0" i="0" lang="en-US" sz="3000" u="none" cap="none" strike="noStrike">
                <a:solidFill>
                  <a:schemeClr val="lt1"/>
                </a:solidFill>
                <a:latin typeface="Cabin"/>
                <a:ea typeface="Cabin"/>
                <a:cs typeface="Cabin"/>
                <a:sym typeface="Cabin"/>
              </a:rPr>
              <a:t> </a:t>
            </a:r>
            <a:r>
              <a:rPr b="0" i="0" lang="en-US" sz="3000" u="none" cap="none" strike="noStrike">
                <a:solidFill>
                  <a:srgbClr val="FFFFFF"/>
                </a:solidFill>
                <a:latin typeface="Cabin"/>
                <a:ea typeface="Cabin"/>
                <a:cs typeface="Cabin"/>
                <a:sym typeface="Cabin"/>
              </a:rPr>
              <a:t>-</a:t>
            </a:r>
            <a:r>
              <a:rPr b="0" i="0" lang="en-US" sz="3000" u="none" cap="none" strike="noStrike">
                <a:solidFill>
                  <a:schemeClr val="lt1"/>
                </a:solidFill>
                <a:latin typeface="Cabin"/>
                <a:ea typeface="Cabin"/>
                <a:cs typeface="Cabin"/>
                <a:sym typeface="Cabin"/>
              </a:rPr>
              <a:t> given that it </a:t>
            </a:r>
            <a:r>
              <a:rPr b="0" i="1" lang="en-US" sz="3000" u="none" cap="none" strike="noStrike">
                <a:solidFill>
                  <a:schemeClr val="lt1"/>
                </a:solidFill>
                <a:latin typeface="Cabin"/>
                <a:ea typeface="Cabin"/>
                <a:cs typeface="Cabin"/>
                <a:sym typeface="Cabin"/>
              </a:rPr>
              <a:t>knows</a:t>
            </a:r>
            <a:r>
              <a:rPr b="0" i="0" lang="en-US" sz="3000" u="none" cap="none" strike="noStrike">
                <a:solidFill>
                  <a:schemeClr val="lt1"/>
                </a:solidFill>
                <a:latin typeface="Cabin"/>
                <a:ea typeface="Cabin"/>
                <a:cs typeface="Cabin"/>
                <a:sym typeface="Cabin"/>
              </a:rPr>
              <a:t> the language and you are just learning it.  It seems like Python is cruel and unfeeling.</a:t>
            </a:r>
          </a:p>
          <a:p>
            <a:pPr indent="-354711"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You must remember that </a:t>
            </a:r>
            <a:r>
              <a:rPr b="0" i="1" lang="en-US" sz="3000" u="none" cap="none" strike="noStrike">
                <a:solidFill>
                  <a:schemeClr val="lt1"/>
                </a:solidFill>
                <a:latin typeface="Cabin"/>
                <a:ea typeface="Cabin"/>
                <a:cs typeface="Cabin"/>
                <a:sym typeface="Cabin"/>
              </a:rPr>
              <a:t>you</a:t>
            </a:r>
            <a:r>
              <a:rPr b="0" i="0" lang="en-US" sz="3000" u="none" cap="none" strike="noStrike">
                <a:solidFill>
                  <a:schemeClr val="lt1"/>
                </a:solidFill>
                <a:latin typeface="Cabin"/>
                <a:ea typeface="Cabin"/>
                <a:cs typeface="Cabin"/>
                <a:sym typeface="Cabin"/>
              </a:rPr>
              <a:t> are intelligent and</a:t>
            </a:r>
            <a:r>
              <a:rPr lang="en-US" sz="3000">
                <a:solidFill>
                  <a:schemeClr val="lt1"/>
                </a:solidFill>
                <a:latin typeface="Cabin"/>
                <a:ea typeface="Cabin"/>
                <a:cs typeface="Cabin"/>
                <a:sym typeface="Cabin"/>
              </a:rPr>
              <a:t> </a:t>
            </a:r>
            <a:r>
              <a:rPr b="0" i="1" lang="en-US" sz="3000" u="none" cap="none" strike="noStrike">
                <a:solidFill>
                  <a:schemeClr val="lt1"/>
                </a:solidFill>
                <a:latin typeface="Cabin"/>
                <a:ea typeface="Cabin"/>
                <a:cs typeface="Cabin"/>
                <a:sym typeface="Cabin"/>
              </a:rPr>
              <a:t>can</a:t>
            </a:r>
            <a:r>
              <a:rPr b="0" i="0" lang="en-US" sz="3000" u="none" cap="none" strike="noStrike">
                <a:solidFill>
                  <a:schemeClr val="lt1"/>
                </a:solidFill>
                <a:latin typeface="Cabin"/>
                <a:ea typeface="Cabin"/>
                <a:cs typeface="Cabin"/>
                <a:sym typeface="Cabin"/>
              </a:rPr>
              <a:t> learn</a:t>
            </a:r>
            <a:r>
              <a:rPr lang="en-US" sz="3000">
                <a:solidFill>
                  <a:schemeClr val="lt1"/>
                </a:solidFill>
                <a:latin typeface="Cabin"/>
                <a:ea typeface="Cabin"/>
                <a:cs typeface="Cabin"/>
                <a:sym typeface="Cabin"/>
              </a:rPr>
              <a:t>. T</a:t>
            </a:r>
            <a:r>
              <a:rPr b="0" i="0" lang="en-US" sz="3000" u="none" cap="none" strike="noStrike">
                <a:solidFill>
                  <a:schemeClr val="lt1"/>
                </a:solidFill>
                <a:latin typeface="Cabin"/>
                <a:ea typeface="Cabin"/>
                <a:cs typeface="Cabin"/>
                <a:sym typeface="Cabin"/>
              </a:rPr>
              <a:t>he computer is simple and very fast</a:t>
            </a:r>
            <a:r>
              <a:rPr lang="en-US" sz="3000">
                <a:solidFill>
                  <a:schemeClr val="lt1"/>
                </a:solidFill>
                <a:latin typeface="Cabin"/>
                <a:ea typeface="Cabin"/>
                <a:cs typeface="Cabin"/>
                <a:sym typeface="Cabin"/>
              </a:rPr>
              <a:t>,</a:t>
            </a:r>
            <a:r>
              <a:rPr b="0" i="0" lang="en-US" sz="3000" u="none" cap="none" strike="noStrike">
                <a:solidFill>
                  <a:schemeClr val="lt1"/>
                </a:solidFill>
                <a:latin typeface="Cabin"/>
                <a:ea typeface="Cabin"/>
                <a:cs typeface="Cabin"/>
                <a:sym typeface="Cabin"/>
              </a:rPr>
              <a:t> but cannot learn.</a:t>
            </a:r>
            <a:r>
              <a:rPr lang="en-US" sz="3000">
                <a:solidFill>
                  <a:schemeClr val="lt1"/>
                </a:solidFill>
                <a:latin typeface="Cabin"/>
                <a:ea typeface="Cabin"/>
                <a:cs typeface="Cabin"/>
                <a:sym typeface="Cabin"/>
              </a:rPr>
              <a:t> S</a:t>
            </a:r>
            <a:r>
              <a:rPr b="0" i="0" lang="en-US" sz="3000" u="none" cap="none" strike="noStrike">
                <a:solidFill>
                  <a:schemeClr val="lt1"/>
                </a:solidFill>
                <a:latin typeface="Cabin"/>
                <a:ea typeface="Cabin"/>
                <a:cs typeface="Cabin"/>
                <a:sym typeface="Cabin"/>
              </a:rPr>
              <a:t>o </a:t>
            </a:r>
            <a:r>
              <a:rPr b="0" i="0" lang="en-US" sz="3000" u="none" cap="none" strike="noStrike">
                <a:solidFill>
                  <a:srgbClr val="FFFF00"/>
                </a:solidFill>
                <a:latin typeface="Cabin"/>
                <a:ea typeface="Cabin"/>
                <a:cs typeface="Cabin"/>
                <a:sym typeface="Cabin"/>
              </a:rPr>
              <a:t>it is easier for you to learn Python than for the computer to learn English</a:t>
            </a:r>
            <a:r>
              <a:rPr b="0" i="0" lang="en-US" sz="3000" u="none" cap="none" strike="noStrike">
                <a:solidFill>
                  <a:schemeClr val="lt1"/>
                </a:solidFill>
                <a:latin typeface="Cabin"/>
                <a:ea typeface="Cabin"/>
                <a:cs typeface="Cabin"/>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nvSpPr>
        <p:spPr>
          <a:xfrm>
            <a:off x="1803400" y="1524000"/>
            <a:ext cx="12628499" cy="2770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csev$ </a:t>
            </a:r>
            <a:r>
              <a:rPr b="0" i="0" lang="en-US" sz="3600" u="none" cap="none" strike="noStrike">
                <a:solidFill>
                  <a:srgbClr val="FFF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p>
        </p:txBody>
      </p:sp>
      <p:grpSp>
        <p:nvGrpSpPr>
          <p:cNvPr id="463" name="Shape 463"/>
          <p:cNvGrpSpPr/>
          <p:nvPr/>
        </p:nvGrpSpPr>
        <p:grpSpPr>
          <a:xfrm>
            <a:off x="2780575" y="4401274"/>
            <a:ext cx="4667261" cy="842071"/>
            <a:chOff x="-257900" y="384170"/>
            <a:chExt cx="4667261" cy="840474"/>
          </a:xfrm>
        </p:grpSpPr>
        <p:sp>
          <p:nvSpPr>
            <p:cNvPr id="464" name="Shape 464"/>
            <p:cNvSpPr txBox="1"/>
            <p:nvPr/>
          </p:nvSpPr>
          <p:spPr>
            <a:xfrm>
              <a:off x="2134461" y="602444"/>
              <a:ext cx="2274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What next?</a:t>
              </a:r>
            </a:p>
          </p:txBody>
        </p:sp>
        <p:cxnSp>
          <p:nvCxnSpPr>
            <p:cNvPr id="465" name="Shape 465"/>
            <p:cNvCxnSpPr/>
            <p:nvPr/>
          </p:nvCxnSpPr>
          <p:spPr>
            <a:xfrm>
              <a:off x="-257900" y="384170"/>
              <a:ext cx="2281199" cy="436500"/>
            </a:xfrm>
            <a:prstGeom prst="straightConnector1">
              <a:avLst/>
            </a:prstGeom>
            <a:noFill/>
            <a:ln cap="rnd" cmpd="sng" w="76200">
              <a:solidFill>
                <a:srgbClr val="FFFF00"/>
              </a:solidFill>
              <a:prstDash val="solid"/>
              <a:miter/>
              <a:headEnd len="med" w="med" type="stealth"/>
              <a:tailEnd len="med" w="med" type="non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csev$ </a:t>
            </a:r>
            <a:r>
              <a:rPr b="0" i="0" lang="en-US" sz="3600" u="none" cap="none" strike="noStrike">
                <a:solidFill>
                  <a:srgbClr val="FFF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FF00"/>
                </a:solidFill>
                <a:latin typeface="Cabin"/>
                <a:ea typeface="Cabin"/>
                <a:cs typeface="Cabin"/>
                <a:sym typeface="Cabin"/>
              </a:rPr>
              <a:t>x = 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FF00"/>
                </a:solidFill>
                <a:latin typeface="Cabin"/>
                <a:ea typeface="Cabin"/>
                <a:cs typeface="Cabin"/>
                <a:sym typeface="Cabin"/>
              </a:rPr>
              <a:t>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FF00"/>
                </a:solidFill>
                <a:latin typeface="Cabin"/>
                <a:ea typeface="Cabin"/>
                <a:cs typeface="Cabin"/>
                <a:sym typeface="Cabin"/>
              </a:rPr>
              <a:t>x = x + 1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a:t>
            </a:r>
            <a:r>
              <a:rPr b="0" i="0" lang="en-US" sz="3600" u="none" cap="none" strike="noStrike">
                <a:solidFill>
                  <a:srgbClr val="FF7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FF00"/>
                </a:solidFill>
                <a:latin typeface="Cabin"/>
                <a:ea typeface="Cabin"/>
                <a:cs typeface="Cabin"/>
                <a:sym typeface="Cabin"/>
              </a:rPr>
              <a:t>exit()</a:t>
            </a:r>
          </a:p>
        </p:txBody>
      </p:sp>
      <p:sp>
        <p:nvSpPr>
          <p:cNvPr id="471" name="Shape 471"/>
          <p:cNvSpPr txBox="1"/>
          <p:nvPr/>
        </p:nvSpPr>
        <p:spPr>
          <a:xfrm>
            <a:off x="6514775" y="6547550"/>
            <a:ext cx="88773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i="0" lang="en-US" sz="3600" u="none" cap="none" strike="noStrike">
                <a:solidFill>
                  <a:srgbClr val="FFFF00"/>
                </a:solidFill>
                <a:latin typeface="Cabin"/>
                <a:ea typeface="Cabin"/>
                <a:cs typeface="Cabin"/>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1155700" y="317500"/>
            <a:ext cx="11772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200" u="none" cap="none" strike="noStrike">
                <a:solidFill>
                  <a:srgbClr val="FFFF00"/>
                </a:solidFill>
                <a:latin typeface="Cabin"/>
                <a:ea typeface="Cabin"/>
                <a:cs typeface="Cabin"/>
                <a:sym typeface="Cabin"/>
              </a:rPr>
              <a:t>Programmers Anticipate Needs</a:t>
            </a:r>
          </a:p>
        </p:txBody>
      </p:sp>
      <p:sp>
        <p:nvSpPr>
          <p:cNvPr id="237" name="Shape 237"/>
          <p:cNvSpPr txBox="1"/>
          <p:nvPr>
            <p:ph idx="1" type="body"/>
          </p:nvPr>
        </p:nvSpPr>
        <p:spPr>
          <a:xfrm>
            <a:off x="1155700" y="2832100"/>
            <a:ext cx="80136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iPhone Applications are a market</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iPhone Applications have over 3 Billion downloads</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have left their jobs to be full-time iPhone developers</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know the </a:t>
            </a:r>
            <a:r>
              <a:rPr b="0" i="0" lang="en-US" sz="3200" u="none" cap="none" strike="noStrike">
                <a:solidFill>
                  <a:srgbClr val="00FF00"/>
                </a:solidFill>
                <a:latin typeface="Cabin"/>
                <a:ea typeface="Cabin"/>
                <a:cs typeface="Cabin"/>
                <a:sym typeface="Cabin"/>
              </a:rPr>
              <a:t>ways of the program</a:t>
            </a:r>
          </a:p>
        </p:txBody>
      </p:sp>
      <p:sp>
        <p:nvSpPr>
          <p:cNvPr id="238" name="Shape 238"/>
          <p:cNvSpPr/>
          <p:nvPr/>
        </p:nvSpPr>
        <p:spPr>
          <a:xfrm>
            <a:off x="9740900" y="52832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39" name="Shape 239"/>
          <p:cNvSpPr/>
          <p:nvPr/>
        </p:nvSpPr>
        <p:spPr>
          <a:xfrm>
            <a:off x="101600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40" name="Shape 240"/>
          <p:cNvSpPr/>
          <p:nvPr/>
        </p:nvSpPr>
        <p:spPr>
          <a:xfrm>
            <a:off x="101600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41" name="Shape 241"/>
          <p:cNvSpPr/>
          <p:nvPr/>
        </p:nvSpPr>
        <p:spPr>
          <a:xfrm>
            <a:off x="115824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42" name="Shape 242"/>
          <p:cNvSpPr/>
          <p:nvPr/>
        </p:nvSpPr>
        <p:spPr>
          <a:xfrm>
            <a:off x="115824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43" name="Shape 243"/>
          <p:cNvSpPr/>
          <p:nvPr/>
        </p:nvSpPr>
        <p:spPr>
          <a:xfrm>
            <a:off x="13004800" y="7073900"/>
            <a:ext cx="1092199" cy="1092199"/>
          </a:xfrm>
          <a:prstGeom prst="roundRect">
            <a:avLst>
              <a:gd fmla="val 3767" name="adj"/>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Pay</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44" name="Shape 244"/>
          <p:cNvSpPr/>
          <p:nvPr/>
        </p:nvSpPr>
        <p:spPr>
          <a:xfrm>
            <a:off x="130048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Pick</a:t>
            </a:r>
          </a:p>
          <a:p>
            <a:pPr indent="0" lvl="0" marL="0" marR="0" rtl="0" algn="ctr">
              <a:lnSpc>
                <a:spcPct val="100000"/>
              </a:lnSpc>
              <a:spcBef>
                <a:spcPts val="0"/>
              </a:spcBef>
              <a:spcAft>
                <a:spcPts val="0"/>
              </a:spcAft>
              <a:buClr>
                <a:srgbClr val="000000"/>
              </a:buClr>
              <a:buSzPct val="25000"/>
              <a:buFont typeface="Cabin"/>
              <a:buNone/>
            </a:pPr>
            <a:r>
              <a:rPr b="0" i="0" lang="en-US" sz="2600" u="none" cap="none" strike="noStrike">
                <a:solidFill>
                  <a:srgbClr val="000000"/>
                </a:solidFill>
                <a:latin typeface="Cabin"/>
                <a:ea typeface="Cabin"/>
                <a:cs typeface="Cabin"/>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46" name="Shape 246"/>
          <p:cNvPicPr preferRelativeResize="0"/>
          <p:nvPr/>
        </p:nvPicPr>
        <p:blipFill rotWithShape="1">
          <a:blip r:embed="rId4">
            <a:alphaModFix/>
          </a:blip>
          <a:srcRect b="0" l="0" r="0" t="0"/>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b="0" l="0" r="0" t="0"/>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fmla="val -47109" name="adj1"/>
              <a:gd fmla="val 66488" name="adj2"/>
            </a:avLst>
          </a:prstGeom>
          <a:blipFill rotWithShape="1">
            <a:blip r:embed="rId6">
              <a:alphaModFix/>
            </a:blip>
            <a:stretch>
              <a:fillRect b="0" l="0" r="0" t="0"/>
            </a:stretch>
          </a:blipFill>
          <a:ln cap="rnd" cmpd="sng" w="508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249" name="Shape 249"/>
          <p:cNvCxnSpPr/>
          <p:nvPr/>
        </p:nvCxnSpPr>
        <p:spPr>
          <a:xfrm>
            <a:off x="12376150" y="3783012"/>
            <a:ext cx="609599" cy="3194049"/>
          </a:xfrm>
          <a:prstGeom prst="straightConnector1">
            <a:avLst/>
          </a:prstGeom>
          <a:noFill/>
          <a:ln cap="rnd" cmpd="sng" w="88900">
            <a:solidFill>
              <a:srgbClr val="00FF00"/>
            </a:solidFill>
            <a:prstDash val="solid"/>
            <a:miter/>
            <a:headEnd len="med" w="med"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116205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400" u="none" cap="none" strike="noStrike">
                <a:solidFill>
                  <a:srgbClr val="FFFF00"/>
                </a:solidFill>
                <a:latin typeface="Cabin"/>
                <a:ea typeface="Cabin"/>
                <a:cs typeface="Cabin"/>
                <a:sym typeface="Cabin"/>
              </a:rPr>
              <a:t>Let</a:t>
            </a:r>
            <a:r>
              <a:rPr lang="en-US" sz="7400">
                <a:solidFill>
                  <a:srgbClr val="FFFF00"/>
                </a:solidFill>
                <a:latin typeface="Cabin"/>
                <a:ea typeface="Cabin"/>
                <a:cs typeface="Cabin"/>
                <a:sym typeface="Cabin"/>
              </a:rPr>
              <a:t>’</a:t>
            </a:r>
            <a:r>
              <a:rPr b="0" i="0" lang="en-US" sz="7400" u="none" cap="none" strike="noStrike">
                <a:solidFill>
                  <a:srgbClr val="FFFF00"/>
                </a:solidFill>
                <a:latin typeface="Cabin"/>
                <a:ea typeface="Cabin"/>
                <a:cs typeface="Cabin"/>
                <a:sym typeface="Cabin"/>
              </a:rPr>
              <a:t>s Talk to Python...</a:t>
            </a:r>
          </a:p>
        </p:txBody>
      </p:sp>
      <p:pic>
        <p:nvPicPr>
          <p:cNvPr id="477" name="Shape 477"/>
          <p:cNvPicPr preferRelativeResize="0"/>
          <p:nvPr/>
        </p:nvPicPr>
        <p:blipFill rotWithShape="1">
          <a:blip r:embed="rId3">
            <a:alphaModFix/>
          </a:blip>
          <a:srcRect b="0" l="0" r="0" t="0"/>
          <a:stretch/>
        </p:blipFill>
        <p:spPr>
          <a:xfrm>
            <a:off x="1143000" y="2184400"/>
            <a:ext cx="11214099" cy="3771900"/>
          </a:xfrm>
          <a:prstGeom prst="rect">
            <a:avLst/>
          </a:prstGeom>
          <a:noFill/>
          <a:ln>
            <a:noFill/>
          </a:ln>
        </p:spPr>
      </p:pic>
      <p:pic>
        <p:nvPicPr>
          <p:cNvPr id="478" name="Shape 478"/>
          <p:cNvPicPr preferRelativeResize="0"/>
          <p:nvPr/>
        </p:nvPicPr>
        <p:blipFill rotWithShape="1">
          <a:blip r:embed="rId4">
            <a:alphaModFix/>
          </a:blip>
          <a:srcRect b="0" l="0" r="0" t="0"/>
          <a:stretch/>
        </p:blipFill>
        <p:spPr>
          <a:xfrm>
            <a:off x="3924300" y="4559300"/>
            <a:ext cx="11887199" cy="38623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What </a:t>
            </a:r>
            <a:r>
              <a:rPr lang="en-US" sz="7600">
                <a:solidFill>
                  <a:srgbClr val="FFFF00"/>
                </a:solidFill>
                <a:latin typeface="Cabin"/>
                <a:ea typeface="Cabin"/>
                <a:cs typeface="Cabin"/>
                <a:sym typeface="Cabin"/>
              </a:rPr>
              <a:t>D</a:t>
            </a:r>
            <a:r>
              <a:rPr b="0" i="0" lang="en-US" sz="7600" u="none" cap="none" strike="noStrike">
                <a:solidFill>
                  <a:srgbClr val="FFFF00"/>
                </a:solidFill>
                <a:latin typeface="Cabin"/>
                <a:ea typeface="Cabin"/>
                <a:cs typeface="Cabin"/>
                <a:sym typeface="Cabin"/>
              </a:rPr>
              <a:t>o </a:t>
            </a:r>
            <a:r>
              <a:rPr lang="en-US" sz="7600">
                <a:solidFill>
                  <a:srgbClr val="FFFF00"/>
                </a:solidFill>
                <a:latin typeface="Cabin"/>
                <a:ea typeface="Cabin"/>
                <a:cs typeface="Cabin"/>
                <a:sym typeface="Cabin"/>
              </a:rPr>
              <a:t>W</a:t>
            </a:r>
            <a:r>
              <a:rPr b="0" i="0" lang="en-US" sz="7600" u="none" cap="none" strike="noStrike">
                <a:solidFill>
                  <a:srgbClr val="FFFF00"/>
                </a:solidFill>
                <a:latin typeface="Cabin"/>
                <a:ea typeface="Cabin"/>
                <a:cs typeface="Cabin"/>
                <a:sym typeface="Cabin"/>
              </a:rPr>
              <a:t>e Say?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1155700" y="3175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Elements of Python</a:t>
            </a:r>
          </a:p>
        </p:txBody>
      </p:sp>
      <p:sp>
        <p:nvSpPr>
          <p:cNvPr id="489" name="Shape 48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rgbClr val="FFFF00"/>
                </a:solidFill>
                <a:latin typeface="Cabin"/>
                <a:ea typeface="Cabin"/>
                <a:cs typeface="Cabin"/>
                <a:sym typeface="Cabin"/>
              </a:rPr>
              <a:t>Vocabulary / Words</a:t>
            </a:r>
            <a:r>
              <a:rPr b="0" i="0" lang="en-US" sz="3600" u="none" cap="none" strike="noStrike">
                <a:solidFill>
                  <a:schemeClr val="lt1"/>
                </a:solidFill>
                <a:latin typeface="Cabin"/>
                <a:ea typeface="Cabin"/>
                <a:cs typeface="Cabin"/>
                <a:sym typeface="Cabin"/>
              </a:rPr>
              <a:t> - Variables and Reserved words (Chapter 2)</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rgbClr val="FFFF00"/>
                </a:solidFill>
                <a:latin typeface="Cabin"/>
                <a:ea typeface="Cabin"/>
                <a:cs typeface="Cabin"/>
                <a:sym typeface="Cabin"/>
              </a:rPr>
              <a:t>Sentence structure</a:t>
            </a:r>
            <a:r>
              <a:rPr b="0" i="0" lang="en-US" sz="3600" u="none" cap="none" strike="noStrike">
                <a:solidFill>
                  <a:schemeClr val="lt1"/>
                </a:solidFill>
                <a:latin typeface="Cabin"/>
                <a:ea typeface="Cabin"/>
                <a:cs typeface="Cabin"/>
                <a:sym typeface="Cabin"/>
              </a:rPr>
              <a:t> - valid syntax patterns (Chapters 3-5)</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rgbClr val="FFFF00"/>
                </a:solidFill>
                <a:latin typeface="Cabin"/>
                <a:ea typeface="Cabin"/>
                <a:cs typeface="Cabin"/>
                <a:sym typeface="Cabin"/>
              </a:rPr>
              <a:t>Story structure</a:t>
            </a:r>
            <a:r>
              <a:rPr b="0" i="0" lang="en-US" sz="3600" u="none" cap="none" strike="noStrike">
                <a:solidFill>
                  <a:schemeClr val="lt1"/>
                </a:solidFill>
                <a:latin typeface="Cabin"/>
                <a:ea typeface="Cabin"/>
                <a:cs typeface="Cabin"/>
                <a:sym typeface="Cabin"/>
              </a:rPr>
              <a:t> - constructing a program for a purpose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bigword, bigcount</a:t>
            </a:r>
          </a:p>
        </p:txBody>
      </p:sp>
      <p:sp>
        <p:nvSpPr>
          <p:cNvPr id="495" name="Shape 495"/>
          <p:cNvSpPr txBox="1"/>
          <p:nvPr/>
        </p:nvSpPr>
        <p:spPr>
          <a:xfrm>
            <a:off x="10626725" y="4787900"/>
            <a:ext cx="4445000" cy="16891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
        <p:nvSpPr>
          <p:cNvPr id="496" name="Shape 496"/>
          <p:cNvSpPr txBox="1"/>
          <p:nvPr/>
        </p:nvSpPr>
        <p:spPr>
          <a:xfrm>
            <a:off x="10436225" y="387350"/>
            <a:ext cx="4813299" cy="2590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4300" u="none" cap="none" strike="noStrike">
                <a:solidFill>
                  <a:schemeClr val="lt1"/>
                </a:solidFill>
                <a:latin typeface="Cabin"/>
                <a:ea typeface="Cabin"/>
                <a:cs typeface="Cabin"/>
                <a:sym typeface="Cabin"/>
              </a:rPr>
              <a:t>A short </a:t>
            </a:r>
            <a:r>
              <a:rPr b="0" i="0" lang="en-US" sz="4300" u="none" cap="none" strike="noStrike">
                <a:solidFill>
                  <a:schemeClr val="lt1"/>
                </a:solidFill>
                <a:latin typeface="Arial"/>
                <a:ea typeface="Arial"/>
                <a:cs typeface="Arial"/>
                <a:sym typeface="Arial"/>
              </a:rPr>
              <a:t>“</a:t>
            </a:r>
            <a:r>
              <a:rPr lang="en-US" sz="4300">
                <a:solidFill>
                  <a:schemeClr val="lt1"/>
                </a:solidFill>
                <a:latin typeface="Cabin"/>
                <a:ea typeface="Cabin"/>
                <a:cs typeface="Cabin"/>
                <a:sym typeface="Cabin"/>
              </a:rPr>
              <a:t>s</a:t>
            </a:r>
            <a:r>
              <a:rPr b="0" i="0" lang="en-US" sz="4300" u="none" cap="none" strike="noStrike">
                <a:solidFill>
                  <a:schemeClr val="lt1"/>
                </a:solidFill>
                <a:latin typeface="Cabin"/>
                <a:ea typeface="Cabin"/>
                <a:cs typeface="Cabin"/>
                <a:sym typeface="Cabin"/>
              </a:rPr>
              <a:t>tory</a:t>
            </a:r>
            <a:r>
              <a:rPr b="0" i="0" lang="en-US" sz="4300" u="none" cap="none" strike="noStrike">
                <a:solidFill>
                  <a:schemeClr val="lt1"/>
                </a:solidFill>
                <a:latin typeface="Arial"/>
                <a:ea typeface="Arial"/>
                <a:cs typeface="Arial"/>
                <a:sym typeface="Arial"/>
              </a:rPr>
              <a:t>”</a:t>
            </a:r>
            <a:r>
              <a:rPr b="0" i="0" lang="en-US" sz="4300" u="none" cap="none" strike="noStrike">
                <a:solidFill>
                  <a:schemeClr val="lt1"/>
                </a:solidFill>
                <a:latin typeface="Cabin"/>
                <a:ea typeface="Cabin"/>
                <a:cs typeface="Cabin"/>
                <a:sym typeface="Cabin"/>
              </a:rPr>
              <a:t> about how to count words in a file in Python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Reserved Words</a:t>
            </a:r>
          </a:p>
        </p:txBody>
      </p:sp>
      <p:sp>
        <p:nvSpPr>
          <p:cNvPr id="502" name="Shape 502"/>
          <p:cNvSpPr txBox="1"/>
          <p:nvPr>
            <p:ph idx="1" type="body"/>
          </p:nvPr>
        </p:nvSpPr>
        <p:spPr>
          <a:xfrm>
            <a:off x="1155700" y="2603500"/>
            <a:ext cx="13931900" cy="21208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You</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cannot</a:t>
            </a:r>
            <a:r>
              <a:rPr b="0" i="0" lang="en-US" sz="3600" u="none" cap="none" strike="noStrike">
                <a:solidFill>
                  <a:srgbClr val="FFFF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use </a:t>
            </a:r>
            <a:r>
              <a:rPr b="0" i="0" lang="en-US" sz="3600" u="none" cap="none" strike="noStrike">
                <a:solidFill>
                  <a:srgbClr val="FFFF00"/>
                </a:solidFill>
                <a:latin typeface="Cabin"/>
                <a:ea typeface="Cabin"/>
                <a:cs typeface="Cabin"/>
                <a:sym typeface="Cabin"/>
              </a:rPr>
              <a:t>reserved words</a:t>
            </a:r>
            <a:r>
              <a:rPr b="0" i="0" lang="en-US" sz="3600" u="none" cap="none" strike="noStrike">
                <a:solidFill>
                  <a:schemeClr val="lt1"/>
                </a:solidFill>
                <a:latin typeface="Cabin"/>
                <a:ea typeface="Cabin"/>
                <a:cs typeface="Cabin"/>
                <a:sym typeface="Cabin"/>
              </a:rPr>
              <a:t> as variable names / identifiers</a:t>
            </a:r>
          </a:p>
        </p:txBody>
      </p:sp>
      <p:sp>
        <p:nvSpPr>
          <p:cNvPr id="503" name="Shape 503"/>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ourier New"/>
                <a:ea typeface="Courier New"/>
                <a:cs typeface="Courier New"/>
                <a:sym typeface="Courier New"/>
              </a:rPr>
              <a:t>x</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9900"/>
                </a:solidFill>
                <a:latin typeface="Courier New"/>
                <a:ea typeface="Courier New"/>
                <a:cs typeface="Courier New"/>
                <a:sym typeface="Courier New"/>
              </a:rPr>
              <a:t>x</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9900"/>
                </a:solidFill>
                <a:latin typeface="Courier New"/>
                <a:ea typeface="Courier New"/>
                <a:cs typeface="Courier New"/>
                <a:sym typeface="Courier New"/>
              </a:rPr>
              <a:t>x</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FF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i="0" lang="en-US" sz="4800" u="none" cap="none" strike="noStrike">
                <a:solidFill>
                  <a:srgbClr val="FFFF00"/>
                </a:solidFill>
                <a:latin typeface="Courier New"/>
                <a:ea typeface="Courier New"/>
                <a:cs typeface="Courier New"/>
                <a:sym typeface="Courier New"/>
              </a:rPr>
              <a:t>print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FF9900"/>
                </a:solidFill>
                <a:latin typeface="Courier New"/>
                <a:ea typeface="Courier New"/>
                <a:cs typeface="Courier New"/>
                <a:sym typeface="Courier New"/>
              </a:rPr>
              <a:t>x</a:t>
            </a:r>
          </a:p>
        </p:txBody>
      </p:sp>
      <p:sp>
        <p:nvSpPr>
          <p:cNvPr id="510" name="Shape 510"/>
          <p:cNvSpPr txBox="1"/>
          <p:nvPr/>
        </p:nvSpPr>
        <p:spPr>
          <a:xfrm>
            <a:off x="992175" y="7874000"/>
            <a:ext cx="2341499"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4200" u="none" cap="none" strike="noStrike">
                <a:solidFill>
                  <a:srgbClr val="FF9900"/>
                </a:solidFill>
                <a:latin typeface="Cabin"/>
                <a:ea typeface="Cabin"/>
                <a:cs typeface="Cabin"/>
                <a:sym typeface="Cabin"/>
              </a:rPr>
              <a:t>Variable</a:t>
            </a:r>
          </a:p>
        </p:txBody>
      </p:sp>
      <p:sp>
        <p:nvSpPr>
          <p:cNvPr id="511" name="Shape 511"/>
          <p:cNvSpPr txBox="1"/>
          <p:nvPr/>
        </p:nvSpPr>
        <p:spPr>
          <a:xfrm>
            <a:off x="43656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200" u="none" cap="none" strike="noStrike">
                <a:solidFill>
                  <a:srgbClr val="FFFFFF"/>
                </a:solidFill>
                <a:latin typeface="Cabin"/>
                <a:ea typeface="Cabin"/>
                <a:cs typeface="Cabin"/>
                <a:sym typeface="Cabin"/>
              </a:rPr>
              <a:t>Operator</a:t>
            </a:r>
          </a:p>
        </p:txBody>
      </p:sp>
      <p:sp>
        <p:nvSpPr>
          <p:cNvPr id="512" name="Shape 512"/>
          <p:cNvSpPr txBox="1"/>
          <p:nvPr/>
        </p:nvSpPr>
        <p:spPr>
          <a:xfrm>
            <a:off x="7750175" y="79248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4200" u="none" cap="none" strike="noStrike">
                <a:solidFill>
                  <a:srgbClr val="00FFFF"/>
                </a:solidFill>
                <a:latin typeface="Cabin"/>
                <a:ea typeface="Cabin"/>
                <a:cs typeface="Cabin"/>
                <a:sym typeface="Cabin"/>
              </a:rPr>
              <a:t>Constant</a:t>
            </a:r>
          </a:p>
        </p:txBody>
      </p:sp>
      <p:sp>
        <p:nvSpPr>
          <p:cNvPr id="513" name="Shape 513"/>
          <p:cNvSpPr txBox="1"/>
          <p:nvPr/>
        </p:nvSpPr>
        <p:spPr>
          <a:xfrm>
            <a:off x="11398250" y="7924800"/>
            <a:ext cx="34893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Reserved Word</a:t>
            </a:r>
          </a:p>
        </p:txBody>
      </p:sp>
      <p:sp>
        <p:nvSpPr>
          <p:cNvPr id="514" name="Shape 514"/>
          <p:cNvSpPr txBox="1"/>
          <p:nvPr/>
        </p:nvSpPr>
        <p:spPr>
          <a:xfrm>
            <a:off x="7213600" y="2717800"/>
            <a:ext cx="8466000"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5400" u="none" cap="none" strike="noStrike">
                <a:solidFill>
                  <a:schemeClr val="lt1"/>
                </a:solidFill>
                <a:latin typeface="Cabin"/>
                <a:ea typeface="Cabin"/>
                <a:cs typeface="Cabin"/>
                <a:sym typeface="Cabin"/>
              </a:rPr>
              <a:t>Assignment </a:t>
            </a:r>
            <a:r>
              <a:rPr lang="en-US" sz="5400">
                <a:solidFill>
                  <a:schemeClr val="lt1"/>
                </a:solidFill>
                <a:latin typeface="Cabin"/>
                <a:ea typeface="Cabin"/>
                <a:cs typeface="Cabin"/>
                <a:sym typeface="Cabin"/>
              </a:rPr>
              <a:t>s</a:t>
            </a:r>
            <a:r>
              <a:rPr b="0" i="0" lang="en-US" sz="5400" u="none" cap="none" strike="noStrike">
                <a:solidFill>
                  <a:schemeClr val="lt1"/>
                </a:solidFill>
                <a:latin typeface="Cabin"/>
                <a:ea typeface="Cabin"/>
                <a:cs typeface="Cabin"/>
                <a:sym typeface="Cabin"/>
              </a:rPr>
              <a:t>tatement</a:t>
            </a:r>
          </a:p>
          <a:p>
            <a:pPr indent="0" lvl="0" marL="0" marR="0" rtl="0" algn="l">
              <a:lnSpc>
                <a:spcPct val="100000"/>
              </a:lnSpc>
              <a:spcBef>
                <a:spcPts val="0"/>
              </a:spcBef>
              <a:spcAft>
                <a:spcPts val="0"/>
              </a:spcAft>
              <a:buClr>
                <a:schemeClr val="lt1"/>
              </a:buClr>
              <a:buSzPct val="25000"/>
              <a:buFont typeface="Cabin"/>
              <a:buNone/>
            </a:pPr>
            <a:r>
              <a:rPr b="0" i="0" lang="en-US" sz="5400" u="none" cap="none" strike="noStrike">
                <a:solidFill>
                  <a:schemeClr val="lt1"/>
                </a:solidFill>
                <a:latin typeface="Cabin"/>
                <a:ea typeface="Cabin"/>
                <a:cs typeface="Cabin"/>
                <a:sym typeface="Cabin"/>
              </a:rPr>
              <a:t>Assignment with expression</a:t>
            </a:r>
          </a:p>
          <a:p>
            <a:pPr indent="0" lvl="0" marL="0" marR="0" rtl="0" algn="l">
              <a:lnSpc>
                <a:spcPct val="100000"/>
              </a:lnSpc>
              <a:spcBef>
                <a:spcPts val="0"/>
              </a:spcBef>
              <a:spcAft>
                <a:spcPts val="0"/>
              </a:spcAft>
              <a:buClr>
                <a:schemeClr val="lt1"/>
              </a:buClr>
              <a:buSzPct val="25000"/>
              <a:buFont typeface="Cabin"/>
              <a:buNone/>
            </a:pPr>
            <a:r>
              <a:rPr b="0" i="0" lang="en-US" sz="5400" u="none" cap="none" strike="noStrike">
                <a:solidFill>
                  <a:schemeClr val="lt1"/>
                </a:solidFill>
                <a:latin typeface="Cabin"/>
                <a:ea typeface="Cabin"/>
                <a:cs typeface="Cabin"/>
                <a:sym typeface="Cabin"/>
              </a:rPr>
              <a:t>Print statement</a:t>
            </a:r>
          </a:p>
        </p:txBody>
      </p:sp>
      <p:cxnSp>
        <p:nvCxnSpPr>
          <p:cNvPr id="515" name="Shape 515"/>
          <p:cNvCxnSpPr/>
          <p:nvPr/>
        </p:nvCxnSpPr>
        <p:spPr>
          <a:xfrm flipH="1" rot="10800000">
            <a:off x="5308600" y="3886262"/>
            <a:ext cx="1330199" cy="17399"/>
          </a:xfrm>
          <a:prstGeom prst="straightConnector1">
            <a:avLst/>
          </a:prstGeom>
          <a:noFill/>
          <a:ln cap="rnd" cmpd="sng" w="63500">
            <a:solidFill>
              <a:schemeClr val="lt1"/>
            </a:solidFill>
            <a:prstDash val="solid"/>
            <a:miter/>
            <a:headEnd len="med" w="med" type="stealth"/>
            <a:tailEnd len="med" w="med" type="none"/>
          </a:ln>
        </p:spPr>
      </p:cxnSp>
      <p:cxnSp>
        <p:nvCxnSpPr>
          <p:cNvPr id="516" name="Shape 516"/>
          <p:cNvCxnSpPr/>
          <p:nvPr/>
        </p:nvCxnSpPr>
        <p:spPr>
          <a:xfrm flipH="1" rot="10800000">
            <a:off x="5816600" y="4734062"/>
            <a:ext cx="933599" cy="7800"/>
          </a:xfrm>
          <a:prstGeom prst="straightConnector1">
            <a:avLst/>
          </a:prstGeom>
          <a:noFill/>
          <a:ln cap="rnd" cmpd="sng" w="63500">
            <a:solidFill>
              <a:schemeClr val="lt1"/>
            </a:solidFill>
            <a:prstDash val="solid"/>
            <a:miter/>
            <a:headEnd len="med" w="med" type="stealth"/>
            <a:tailEnd len="med" w="med" type="none"/>
          </a:ln>
        </p:spPr>
      </p:cxnSp>
      <p:cxnSp>
        <p:nvCxnSpPr>
          <p:cNvPr id="517" name="Shape 517"/>
          <p:cNvCxnSpPr/>
          <p:nvPr/>
        </p:nvCxnSpPr>
        <p:spPr>
          <a:xfrm flipH="1" rot="10800000">
            <a:off x="5384800" y="5562662"/>
            <a:ext cx="1330199" cy="17399"/>
          </a:xfrm>
          <a:prstGeom prst="straightConnector1">
            <a:avLst/>
          </a:prstGeom>
          <a:noFill/>
          <a:ln cap="rnd" cmpd="sng" w="63500">
            <a:solidFill>
              <a:schemeClr val="lt1"/>
            </a:solidFill>
            <a:prstDash val="solid"/>
            <a:miter/>
            <a:headEnd len="med" w="med" type="stealth"/>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Programming Paragraphs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400" u="none" cap="none" strike="noStrike">
                <a:solidFill>
                  <a:srgbClr val="FFFF00"/>
                </a:solidFill>
                <a:latin typeface="Cabin"/>
                <a:ea typeface="Cabin"/>
                <a:cs typeface="Cabin"/>
                <a:sym typeface="Cabin"/>
              </a:rPr>
              <a:t>Python Scripts</a:t>
            </a:r>
          </a:p>
        </p:txBody>
      </p:sp>
      <p:sp>
        <p:nvSpPr>
          <p:cNvPr id="528" name="Shape 528"/>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80111" lvl="0" marL="749300" marR="0" rtl="0" algn="l">
              <a:lnSpc>
                <a:spcPct val="100000"/>
              </a:lnSpc>
              <a:spcBef>
                <a:spcPts val="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Interactive Python is good for experiments and programs of 3-4 lines long.</a:t>
            </a:r>
          </a:p>
          <a:p>
            <a:pPr indent="-380111"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M</a:t>
            </a:r>
            <a:r>
              <a:rPr b="0" i="0" lang="en-US" sz="3400" u="none" cap="none" strike="noStrike">
                <a:solidFill>
                  <a:schemeClr val="lt1"/>
                </a:solidFill>
                <a:latin typeface="Cabin"/>
                <a:ea typeface="Cabin"/>
                <a:cs typeface="Cabin"/>
                <a:sym typeface="Cabin"/>
              </a:rPr>
              <a:t>ost programs are much longer, so we type them into a file and tell </a:t>
            </a:r>
            <a:r>
              <a:rPr lang="en-US" sz="3400">
                <a:solidFill>
                  <a:schemeClr val="lt1"/>
                </a:solidFill>
                <a:latin typeface="Cabin"/>
                <a:ea typeface="Cabin"/>
                <a:cs typeface="Cabin"/>
                <a:sym typeface="Cabin"/>
              </a:rPr>
              <a:t>P</a:t>
            </a:r>
            <a:r>
              <a:rPr b="0" i="0" lang="en-US" sz="3400" u="none" cap="none" strike="noStrike">
                <a:solidFill>
                  <a:schemeClr val="lt1"/>
                </a:solidFill>
                <a:latin typeface="Cabin"/>
                <a:ea typeface="Cabin"/>
                <a:cs typeface="Cabin"/>
                <a:sym typeface="Cabin"/>
              </a:rPr>
              <a:t>ython to run the commands in the file.</a:t>
            </a:r>
          </a:p>
          <a:p>
            <a:pPr indent="-380111" lvl="0" marL="749300" marR="0" rtl="0" algn="l">
              <a:lnSpc>
                <a:spcPct val="100000"/>
              </a:lnSpc>
              <a:spcBef>
                <a:spcPts val="350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In a sense, we are </a:t>
            </a:r>
            <a:r>
              <a:rPr b="0" i="0" lang="en-US" sz="3400" u="none" cap="none" strike="noStrike">
                <a:solidFill>
                  <a:schemeClr val="lt1"/>
                </a:solidFill>
                <a:latin typeface="Arial"/>
                <a:ea typeface="Arial"/>
                <a:cs typeface="Arial"/>
                <a:sym typeface="Arial"/>
              </a:rPr>
              <a:t>“</a:t>
            </a:r>
            <a:r>
              <a:rPr b="0" i="0" lang="en-US" sz="3400" u="none" cap="none" strike="noStrike">
                <a:solidFill>
                  <a:schemeClr val="lt1"/>
                </a:solidFill>
                <a:latin typeface="Cabin"/>
                <a:ea typeface="Cabin"/>
                <a:cs typeface="Cabin"/>
                <a:sym typeface="Cabin"/>
              </a:rPr>
              <a:t>giving Python a script</a:t>
            </a:r>
            <a:r>
              <a:rPr b="0" i="0" lang="en-US" sz="3400" u="none" cap="none" strike="noStrike">
                <a:solidFill>
                  <a:schemeClr val="lt1"/>
                </a:solidFill>
                <a:latin typeface="Arial"/>
                <a:ea typeface="Arial"/>
                <a:cs typeface="Arial"/>
                <a:sym typeface="Arial"/>
              </a:rPr>
              <a:t>”.</a:t>
            </a:r>
          </a:p>
          <a:p>
            <a:pPr indent="-380111" lvl="0" marL="749300" marR="0" rtl="0" algn="l">
              <a:lnSpc>
                <a:spcPct val="100000"/>
              </a:lnSpc>
              <a:spcBef>
                <a:spcPts val="3500"/>
              </a:spcBef>
              <a:spcAft>
                <a:spcPts val="0"/>
              </a:spcAft>
              <a:buClr>
                <a:schemeClr val="lt1"/>
              </a:buClr>
              <a:buSzPct val="100000"/>
              <a:buFont typeface="Cabin"/>
              <a:buChar char="•"/>
            </a:pPr>
            <a:r>
              <a:rPr b="0" i="0" lang="en-US" sz="3400" u="none" cap="none" strike="noStrike">
                <a:solidFill>
                  <a:schemeClr val="lt1"/>
                </a:solidFill>
                <a:latin typeface="Cabin"/>
                <a:ea typeface="Cabin"/>
                <a:cs typeface="Cabin"/>
                <a:sym typeface="Cabin"/>
              </a:rPr>
              <a:t>As a convention, we add </a:t>
            </a:r>
            <a:r>
              <a:rPr b="0" i="0" lang="en-US" sz="3400" u="none" cap="none" strike="noStrike">
                <a:solidFill>
                  <a:schemeClr val="lt1"/>
                </a:solidFill>
                <a:latin typeface="Arial"/>
                <a:ea typeface="Arial"/>
                <a:cs typeface="Arial"/>
                <a:sym typeface="Arial"/>
              </a:rPr>
              <a:t>“</a:t>
            </a:r>
            <a:r>
              <a:rPr b="0" i="0" lang="en-US" sz="3400" u="none" cap="none" strike="noStrike">
                <a:solidFill>
                  <a:schemeClr val="lt1"/>
                </a:solidFill>
                <a:latin typeface="Cabin"/>
                <a:ea typeface="Cabin"/>
                <a:cs typeface="Cabin"/>
                <a:sym typeface="Cabin"/>
              </a:rPr>
              <a:t>.py</a:t>
            </a:r>
            <a:r>
              <a:rPr b="0" i="0" lang="en-US" sz="3400" u="none" cap="none" strike="noStrike">
                <a:solidFill>
                  <a:schemeClr val="lt1"/>
                </a:solidFill>
                <a:latin typeface="Arial"/>
                <a:ea typeface="Arial"/>
                <a:cs typeface="Arial"/>
                <a:sym typeface="Arial"/>
              </a:rPr>
              <a:t>”</a:t>
            </a:r>
            <a:r>
              <a:rPr b="0" i="0" lang="en-US" sz="3400" u="none" cap="none" strike="noStrike">
                <a:solidFill>
                  <a:schemeClr val="lt1"/>
                </a:solidFill>
                <a:latin typeface="Cabin"/>
                <a:ea typeface="Cabin"/>
                <a:cs typeface="Cabin"/>
                <a:sym typeface="Cabin"/>
              </a:rPr>
              <a:t> as the suffix on the end of these files to indicate they contain Python.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Writing a Simple Program</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400" u="none" cap="none" strike="noStrike">
                <a:solidFill>
                  <a:srgbClr val="FFFF00"/>
                </a:solidFill>
                <a:latin typeface="Cabin"/>
                <a:ea typeface="Cabin"/>
                <a:cs typeface="Cabin"/>
                <a:sym typeface="Cabin"/>
              </a:rPr>
              <a:t>Interactive versus Script</a:t>
            </a:r>
          </a:p>
        </p:txBody>
      </p:sp>
      <p:sp>
        <p:nvSpPr>
          <p:cNvPr id="539" name="Shape 53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FF00"/>
              </a:buClr>
              <a:buSzPct val="171000"/>
              <a:buFont typeface="Cabin"/>
              <a:buChar char="•"/>
            </a:pPr>
            <a:r>
              <a:rPr b="0" i="0" lang="en-US" sz="3400" u="none" cap="none" strike="noStrike">
                <a:solidFill>
                  <a:srgbClr val="FFFF00"/>
                </a:solidFill>
                <a:latin typeface="Cabin"/>
                <a:ea typeface="Cabin"/>
                <a:cs typeface="Cabin"/>
                <a:sym typeface="Cabin"/>
              </a:rPr>
              <a:t>Interactive</a:t>
            </a:r>
          </a:p>
          <a:p>
            <a:pPr indent="-533400" lvl="1" marL="1041400" marR="0" rtl="0" algn="l">
              <a:lnSpc>
                <a:spcPct val="100000"/>
              </a:lnSpc>
              <a:spcBef>
                <a:spcPts val="3500"/>
              </a:spcBef>
              <a:spcAft>
                <a:spcPts val="0"/>
              </a:spcAft>
              <a:buClr>
                <a:schemeClr val="lt1"/>
              </a:buClr>
              <a:buSzPct val="171000"/>
              <a:buFont typeface="Cabin"/>
            </a:pPr>
            <a:r>
              <a:rPr b="0" i="0" lang="en-US" sz="3400" u="none" cap="none" strike="noStrike">
                <a:solidFill>
                  <a:schemeClr val="lt1"/>
                </a:solidFill>
                <a:latin typeface="Cabin"/>
                <a:ea typeface="Cabin"/>
                <a:cs typeface="Cabin"/>
                <a:sym typeface="Cabin"/>
              </a:rPr>
              <a:t>You type directly to Python one line at a time and it responds</a:t>
            </a:r>
          </a:p>
          <a:p>
            <a:pPr indent="-533400" lvl="0" marL="749300" marR="0" rtl="0" algn="l">
              <a:lnSpc>
                <a:spcPct val="100000"/>
              </a:lnSpc>
              <a:spcBef>
                <a:spcPts val="3500"/>
              </a:spcBef>
              <a:spcAft>
                <a:spcPts val="0"/>
              </a:spcAft>
              <a:buClr>
                <a:srgbClr val="FFFF00"/>
              </a:buClr>
              <a:buSzPct val="171000"/>
              <a:buFont typeface="Cabin"/>
              <a:buChar char="•"/>
            </a:pPr>
            <a:r>
              <a:rPr b="0" i="0" lang="en-US" sz="3400" u="none" cap="none" strike="noStrike">
                <a:solidFill>
                  <a:srgbClr val="FFFF00"/>
                </a:solidFill>
                <a:latin typeface="Cabin"/>
                <a:ea typeface="Cabin"/>
                <a:cs typeface="Cabin"/>
                <a:sym typeface="Cabin"/>
              </a:rPr>
              <a:t>Script</a:t>
            </a:r>
          </a:p>
          <a:p>
            <a:pPr indent="-533400" lvl="1" marL="1041400" marR="0" rtl="0" algn="l">
              <a:lnSpc>
                <a:spcPct val="100000"/>
              </a:lnSpc>
              <a:spcBef>
                <a:spcPts val="3500"/>
              </a:spcBef>
              <a:spcAft>
                <a:spcPts val="0"/>
              </a:spcAft>
              <a:buClr>
                <a:schemeClr val="lt1"/>
              </a:buClr>
              <a:buSzPct val="171000"/>
              <a:buFont typeface="Cabin"/>
            </a:pPr>
            <a:r>
              <a:rPr b="0" i="0" lang="en-US" sz="3400" u="none" cap="none" strike="noStrike">
                <a:solidFill>
                  <a:schemeClr val="lt1"/>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Users</a:t>
            </a:r>
            <a:r>
              <a:rPr lang="en-US" sz="7600">
                <a:solidFill>
                  <a:srgbClr val="FFFF00"/>
                </a:solidFill>
                <a:latin typeface="Cabin"/>
                <a:ea typeface="Cabin"/>
                <a:cs typeface="Cabin"/>
                <a:sym typeface="Cabin"/>
              </a:rPr>
              <a:t> </a:t>
            </a:r>
            <a:r>
              <a:rPr b="0" i="0" lang="en-US" sz="7600" u="none" cap="none" strike="noStrike">
                <a:solidFill>
                  <a:srgbClr val="FFFF00"/>
                </a:solidFill>
                <a:latin typeface="Cabin"/>
                <a:ea typeface="Cabin"/>
                <a:cs typeface="Cabin"/>
                <a:sym typeface="Cabin"/>
              </a:rPr>
              <a:t>vs. Programmers</a:t>
            </a:r>
          </a:p>
        </p:txBody>
      </p:sp>
      <p:sp>
        <p:nvSpPr>
          <p:cNvPr id="255" name="Shape 255"/>
          <p:cNvSpPr txBox="1"/>
          <p:nvPr>
            <p:ph idx="1" type="body"/>
          </p:nvPr>
        </p:nvSpPr>
        <p:spPr>
          <a:xfrm>
            <a:off x="1155700" y="24511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Users see computers as a set of tools - word processor, spreadsheet, map, todo list, etc.</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learn the computer </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ways</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 and the computer language</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have some tools that allow them to build new tools</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Programmers sometimes write tools for lots of users and sometimes programmers write little </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helpers</a:t>
            </a:r>
            <a:r>
              <a:rPr b="0" i="0" lang="en-US" sz="3200" u="none" cap="none" strike="noStrike">
                <a:solidFill>
                  <a:schemeClr val="lt1"/>
                </a:solidFill>
                <a:latin typeface="Arial"/>
                <a:ea typeface="Arial"/>
                <a:cs typeface="Arial"/>
                <a:sym typeface="Arial"/>
              </a:rPr>
              <a:t>”</a:t>
            </a:r>
            <a:r>
              <a:rPr b="0" i="0" lang="en-US" sz="3200" u="none" cap="none" strike="noStrike">
                <a:solidFill>
                  <a:schemeClr val="lt1"/>
                </a:solidFill>
                <a:latin typeface="Cabin"/>
                <a:ea typeface="Cabin"/>
                <a:cs typeface="Cabin"/>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Program Steps or Program Flow</a:t>
            </a:r>
          </a:p>
        </p:txBody>
      </p:sp>
      <p:sp>
        <p:nvSpPr>
          <p:cNvPr id="545" name="Shape 545"/>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Like a recipe or installation instructions, a program is a </a:t>
            </a:r>
            <a:r>
              <a:rPr b="0" i="0" lang="en-US" sz="3600" u="none" cap="none" strike="noStrike">
                <a:solidFill>
                  <a:srgbClr val="FFFF00"/>
                </a:solidFill>
                <a:latin typeface="Cabin"/>
                <a:ea typeface="Cabin"/>
                <a:cs typeface="Cabin"/>
                <a:sym typeface="Cabin"/>
              </a:rPr>
              <a:t>sequence</a:t>
            </a:r>
            <a:r>
              <a:rPr b="0" i="0" lang="en-US" sz="3600" u="none" cap="none" strike="noStrike">
                <a:solidFill>
                  <a:schemeClr val="lt1"/>
                </a:solidFill>
                <a:latin typeface="Cabin"/>
                <a:ea typeface="Cabin"/>
                <a:cs typeface="Cabin"/>
                <a:sym typeface="Cabin"/>
              </a:rPr>
              <a:t> of steps to be done in order.</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Some steps are </a:t>
            </a:r>
            <a:r>
              <a:rPr b="0" i="0" lang="en-US" sz="3600" u="none" cap="none" strike="noStrike">
                <a:solidFill>
                  <a:srgbClr val="FFFF00"/>
                </a:solidFill>
                <a:latin typeface="Cabin"/>
                <a:ea typeface="Cabin"/>
                <a:cs typeface="Cabin"/>
                <a:sym typeface="Cabin"/>
              </a:rPr>
              <a:t>conditional</a:t>
            </a:r>
            <a:r>
              <a:rPr b="0" i="0" lang="en-US" sz="3600" u="none" cap="none" strike="noStrike">
                <a:solidFill>
                  <a:schemeClr val="lt1"/>
                </a:solidFill>
                <a:latin typeface="Cabin"/>
                <a:ea typeface="Cabin"/>
                <a:cs typeface="Cabin"/>
                <a:sym typeface="Cabin"/>
              </a:rPr>
              <a:t> - they may be skipped.</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Sometimes a step or group of steps are to be </a:t>
            </a:r>
            <a:r>
              <a:rPr b="0" i="0" lang="en-US" sz="3600" u="none" cap="none" strike="noStrike">
                <a:solidFill>
                  <a:srgbClr val="FFFF00"/>
                </a:solidFill>
                <a:latin typeface="Cabin"/>
                <a:ea typeface="Cabin"/>
                <a:cs typeface="Cabin"/>
                <a:sym typeface="Cabin"/>
              </a:rPr>
              <a:t>repeated</a:t>
            </a:r>
            <a:r>
              <a:rPr b="0" i="0" lang="en-US" sz="3600" u="none" cap="none" strike="noStrike">
                <a:solidFill>
                  <a:schemeClr val="lt1"/>
                </a:solidFill>
                <a:latin typeface="Cabin"/>
                <a:ea typeface="Cabin"/>
                <a:cs typeface="Cabin"/>
                <a:sym typeface="Cabin"/>
              </a:rPr>
              <a:t>.</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Sequential Steps</a:t>
            </a:r>
          </a:p>
        </p:txBody>
      </p:sp>
      <p:sp>
        <p:nvSpPr>
          <p:cNvPr id="551" name="Shape 551"/>
          <p:cNvSpPr txBox="1"/>
          <p:nvPr/>
        </p:nvSpPr>
        <p:spPr>
          <a:xfrm>
            <a:off x="6859571" y="3073400"/>
            <a:ext cx="2177699" cy="3268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00FF00"/>
                </a:solidFill>
                <a:latin typeface="Cabin"/>
                <a:ea typeface="Cabin"/>
                <a:cs typeface="Cabin"/>
                <a:sym typeface="Cabin"/>
              </a:rPr>
              <a:t>x = 2</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x</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00FF00"/>
                </a:solidFill>
                <a:latin typeface="Cabin"/>
                <a:ea typeface="Cabin"/>
                <a:cs typeface="Cabin"/>
                <a:sym typeface="Cabin"/>
              </a:rPr>
              <a:t>x = x + 2</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x</a:t>
            </a:r>
          </a:p>
        </p:txBody>
      </p:sp>
      <p:sp>
        <p:nvSpPr>
          <p:cNvPr id="552" name="Shape 552"/>
          <p:cNvSpPr txBox="1"/>
          <p:nvPr/>
        </p:nvSpPr>
        <p:spPr>
          <a:xfrm>
            <a:off x="11812570" y="3656000"/>
            <a:ext cx="1993800" cy="2132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4</a:t>
            </a:r>
          </a:p>
        </p:txBody>
      </p:sp>
      <p:sp>
        <p:nvSpPr>
          <p:cNvPr id="553" name="Shape 553"/>
          <p:cNvSpPr txBox="1"/>
          <p:nvPr/>
        </p:nvSpPr>
        <p:spPr>
          <a:xfrm>
            <a:off x="1587500" y="30734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x = 2</a:t>
            </a:r>
          </a:p>
        </p:txBody>
      </p:sp>
      <p:sp>
        <p:nvSpPr>
          <p:cNvPr id="554" name="Shape 554"/>
          <p:cNvSpPr txBox="1"/>
          <p:nvPr/>
        </p:nvSpPr>
        <p:spPr>
          <a:xfrm>
            <a:off x="1587500" y="41783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x</a:t>
            </a:r>
          </a:p>
        </p:txBody>
      </p:sp>
      <p:cxnSp>
        <p:nvCxnSpPr>
          <p:cNvPr id="555" name="Shape 555"/>
          <p:cNvCxnSpPr/>
          <p:nvPr/>
        </p:nvCxnSpPr>
        <p:spPr>
          <a:xfrm rot="10800000">
            <a:off x="2940049" y="3656011"/>
            <a:ext cx="14287" cy="566736"/>
          </a:xfrm>
          <a:prstGeom prst="straightConnector1">
            <a:avLst/>
          </a:prstGeom>
          <a:noFill/>
          <a:ln cap="rnd" cmpd="sng" w="76200">
            <a:solidFill>
              <a:srgbClr val="00FFFF"/>
            </a:solidFill>
            <a:prstDash val="solid"/>
            <a:miter/>
            <a:headEnd len="med" w="med" type="stealth"/>
            <a:tailEnd len="med" w="med" type="none"/>
          </a:ln>
        </p:spPr>
      </p:cxnSp>
      <p:sp>
        <p:nvSpPr>
          <p:cNvPr id="556" name="Shape 556"/>
          <p:cNvSpPr txBox="1"/>
          <p:nvPr/>
        </p:nvSpPr>
        <p:spPr>
          <a:xfrm>
            <a:off x="1587500" y="52451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x = x + 2</a:t>
            </a:r>
          </a:p>
        </p:txBody>
      </p:sp>
      <p:cxnSp>
        <p:nvCxnSpPr>
          <p:cNvPr id="557" name="Shape 557"/>
          <p:cNvCxnSpPr/>
          <p:nvPr/>
        </p:nvCxnSpPr>
        <p:spPr>
          <a:xfrm rot="10800000">
            <a:off x="2940049" y="4722811"/>
            <a:ext cx="14287" cy="566736"/>
          </a:xfrm>
          <a:prstGeom prst="straightConnector1">
            <a:avLst/>
          </a:prstGeom>
          <a:noFill/>
          <a:ln cap="rnd" cmpd="sng" w="76200">
            <a:solidFill>
              <a:srgbClr val="00FFFF"/>
            </a:solidFill>
            <a:prstDash val="solid"/>
            <a:miter/>
            <a:headEnd len="med" w="med" type="stealth"/>
            <a:tailEnd len="med" w="med" type="none"/>
          </a:ln>
        </p:spPr>
      </p:cxnSp>
      <p:sp>
        <p:nvSpPr>
          <p:cNvPr id="558" name="Shape 558"/>
          <p:cNvSpPr txBox="1"/>
          <p:nvPr/>
        </p:nvSpPr>
        <p:spPr>
          <a:xfrm>
            <a:off x="1587500" y="63627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x</a:t>
            </a:r>
          </a:p>
        </p:txBody>
      </p:sp>
      <p:cxnSp>
        <p:nvCxnSpPr>
          <p:cNvPr id="559" name="Shape 559"/>
          <p:cNvCxnSpPr/>
          <p:nvPr/>
        </p:nvCxnSpPr>
        <p:spPr>
          <a:xfrm rot="10800000">
            <a:off x="2940049" y="5840411"/>
            <a:ext cx="14287" cy="566736"/>
          </a:xfrm>
          <a:prstGeom prst="straightConnector1">
            <a:avLst/>
          </a:prstGeom>
          <a:noFill/>
          <a:ln cap="rnd" cmpd="sng" w="76200">
            <a:solidFill>
              <a:srgbClr val="00FFFF"/>
            </a:solidFill>
            <a:prstDash val="solid"/>
            <a:miter/>
            <a:headEnd len="med" w="med" type="stealth"/>
            <a:tailEnd len="med" w="med" type="none"/>
          </a:ln>
        </p:spPr>
      </p:cxnSp>
      <p:cxnSp>
        <p:nvCxnSpPr>
          <p:cNvPr id="560" name="Shape 560"/>
          <p:cNvCxnSpPr/>
          <p:nvPr/>
        </p:nvCxnSpPr>
        <p:spPr>
          <a:xfrm rot="10800000">
            <a:off x="8515349" y="4992524"/>
            <a:ext cx="3190200" cy="59100"/>
          </a:xfrm>
          <a:prstGeom prst="straightConnector1">
            <a:avLst/>
          </a:prstGeom>
          <a:noFill/>
          <a:ln cap="rnd" cmpd="sng" w="50800">
            <a:solidFill>
              <a:srgbClr val="FFFFFF"/>
            </a:solidFill>
            <a:prstDash val="solid"/>
            <a:miter/>
            <a:headEnd len="med" w="med" type="stealth"/>
            <a:tailEnd len="med" w="med" type="none"/>
          </a:ln>
        </p:spPr>
      </p:cxnSp>
      <p:cxnSp>
        <p:nvCxnSpPr>
          <p:cNvPr id="561" name="Shape 561"/>
          <p:cNvCxnSpPr/>
          <p:nvPr/>
        </p:nvCxnSpPr>
        <p:spPr>
          <a:xfrm flipH="1">
            <a:off x="8450400" y="5609700"/>
            <a:ext cx="3326699" cy="475199"/>
          </a:xfrm>
          <a:prstGeom prst="straightConnector1">
            <a:avLst/>
          </a:prstGeom>
          <a:noFill/>
          <a:ln cap="rnd" cmpd="sng" w="50800">
            <a:solidFill>
              <a:srgbClr val="FFFFFF"/>
            </a:solidFill>
            <a:prstDash val="solid"/>
            <a:miter/>
            <a:headEnd len="med" w="med" type="stealth"/>
            <a:tailEnd len="med" w="med" type="none"/>
          </a:ln>
        </p:spPr>
      </p:cxnSp>
      <p:sp>
        <p:nvSpPr>
          <p:cNvPr id="562" name="Shape 562"/>
          <p:cNvSpPr txBox="1"/>
          <p:nvPr/>
        </p:nvSpPr>
        <p:spPr>
          <a:xfrm>
            <a:off x="2054200" y="7558250"/>
            <a:ext cx="110799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300" u="none" cap="none" strike="noStrike">
                <a:solidFill>
                  <a:schemeClr val="lt1"/>
                </a:solidFill>
                <a:latin typeface="Cabin"/>
                <a:ea typeface="Cabin"/>
                <a:cs typeface="Cabin"/>
                <a:sym typeface="Cabin"/>
              </a:rPr>
              <a:t>When a program is running, it flows from one step to the next.  </a:t>
            </a:r>
            <a:r>
              <a:rPr lang="en-US" sz="3300">
                <a:solidFill>
                  <a:schemeClr val="lt1"/>
                </a:solidFill>
                <a:latin typeface="Cabin"/>
                <a:ea typeface="Cabin"/>
                <a:cs typeface="Cabin"/>
                <a:sym typeface="Cabin"/>
              </a:rPr>
              <a:t>A</a:t>
            </a:r>
            <a:r>
              <a:rPr b="0" i="0" lang="en-US" sz="3300" u="none" cap="none" strike="noStrike">
                <a:solidFill>
                  <a:schemeClr val="lt1"/>
                </a:solidFill>
                <a:latin typeface="Cabin"/>
                <a:ea typeface="Cabin"/>
                <a:cs typeface="Cabin"/>
                <a:sym typeface="Cabin"/>
              </a:rPr>
              <a:t>s programmers, we set up </a:t>
            </a:r>
            <a:r>
              <a:rPr b="0" i="0" lang="en-US" sz="3300" u="none" cap="none" strike="noStrike">
                <a:solidFill>
                  <a:schemeClr val="lt1"/>
                </a:solidFill>
                <a:latin typeface="Arial"/>
                <a:ea typeface="Arial"/>
                <a:cs typeface="Arial"/>
                <a:sym typeface="Arial"/>
              </a:rPr>
              <a:t>“</a:t>
            </a:r>
            <a:r>
              <a:rPr b="0" i="0" lang="en-US" sz="3300" u="none" cap="none" strike="noStrike">
                <a:solidFill>
                  <a:schemeClr val="lt1"/>
                </a:solidFill>
                <a:latin typeface="Cabin"/>
                <a:ea typeface="Cabin"/>
                <a:cs typeface="Cabin"/>
                <a:sym typeface="Cabin"/>
              </a:rPr>
              <a:t>paths</a:t>
            </a:r>
            <a:r>
              <a:rPr b="0" i="0" lang="en-US" sz="3300" u="none" cap="none" strike="noStrike">
                <a:solidFill>
                  <a:schemeClr val="lt1"/>
                </a:solidFill>
                <a:latin typeface="Arial"/>
                <a:ea typeface="Arial"/>
                <a:cs typeface="Arial"/>
                <a:sym typeface="Arial"/>
              </a:rPr>
              <a:t>”</a:t>
            </a:r>
            <a:r>
              <a:rPr b="0" i="0" lang="en-US" sz="3300" u="none" cap="none" strike="noStrike">
                <a:solidFill>
                  <a:schemeClr val="lt1"/>
                </a:solidFill>
                <a:latin typeface="Cabin"/>
                <a:ea typeface="Cabin"/>
                <a:cs typeface="Cabin"/>
                <a:sym typeface="Cabin"/>
              </a:rPr>
              <a:t> for the program to follow.</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txBox="1"/>
          <p:nvPr>
            <p:ph type="title"/>
          </p:nvPr>
        </p:nvSpPr>
        <p:spPr>
          <a:xfrm>
            <a:off x="5880100" y="241300"/>
            <a:ext cx="9207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Conditional Steps</a:t>
            </a:r>
          </a:p>
        </p:txBody>
      </p:sp>
      <p:sp>
        <p:nvSpPr>
          <p:cNvPr id="568" name="Shape 568"/>
          <p:cNvSpPr txBox="1"/>
          <p:nvPr/>
        </p:nvSpPr>
        <p:spPr>
          <a:xfrm>
            <a:off x="13314362" y="3562350"/>
            <a:ext cx="1581150" cy="2184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Smaller</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Finis</a:t>
            </a:r>
          </a:p>
        </p:txBody>
      </p:sp>
      <p:sp>
        <p:nvSpPr>
          <p:cNvPr id="569" name="Shape 569"/>
          <p:cNvSpPr txBox="1"/>
          <p:nvPr/>
        </p:nvSpPr>
        <p:spPr>
          <a:xfrm>
            <a:off x="7799386" y="2873375"/>
            <a:ext cx="3098800" cy="49847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00FF00"/>
                </a:solidFill>
                <a:latin typeface="Cabin"/>
                <a:ea typeface="Cabin"/>
                <a:cs typeface="Cabin"/>
                <a:sym typeface="Cabin"/>
              </a:rPr>
              <a:t>x = 5</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if</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x &lt; 10:</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'Smaller’</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if</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x &gt; 20:</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'Bigger'</a:t>
            </a:r>
          </a:p>
          <a:p>
            <a:pPr indent="0" lvl="0" marL="0" marR="0" rtl="0" algn="ctr">
              <a:lnSpc>
                <a:spcPct val="100000"/>
              </a:lnSpc>
              <a:spcBef>
                <a:spcPts val="0"/>
              </a:spcBef>
              <a:spcAft>
                <a:spcPts val="0"/>
              </a:spcAft>
              <a:buNone/>
            </a:pPr>
            <a:r>
              <a:t/>
            </a:r>
            <a:endParaRPr b="0" i="0" sz="3600" u="none" cap="none" strike="noStrike">
              <a:solidFill>
                <a:srgbClr val="00FF00"/>
              </a:solidFill>
              <a:latin typeface="Cabin"/>
              <a:ea typeface="Cabin"/>
              <a:cs typeface="Cabin"/>
              <a:sym typeface="Cabin"/>
            </a:endParaRP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'Finis'</a:t>
            </a:r>
          </a:p>
        </p:txBody>
      </p:sp>
      <p:sp>
        <p:nvSpPr>
          <p:cNvPr id="570" name="Shape 570"/>
          <p:cNvSpPr txBox="1"/>
          <p:nvPr/>
        </p:nvSpPr>
        <p:spPr>
          <a:xfrm>
            <a:off x="1244600" y="977900"/>
            <a:ext cx="2743199" cy="5970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x = 5</a:t>
            </a:r>
          </a:p>
        </p:txBody>
      </p:sp>
      <p:cxnSp>
        <p:nvCxnSpPr>
          <p:cNvPr id="571" name="Shape 571"/>
          <p:cNvCxnSpPr/>
          <p:nvPr/>
        </p:nvCxnSpPr>
        <p:spPr>
          <a:xfrm rot="10800000">
            <a:off x="2597149" y="1560512"/>
            <a:ext cx="14287" cy="566736"/>
          </a:xfrm>
          <a:prstGeom prst="straightConnector1">
            <a:avLst/>
          </a:prstGeom>
          <a:noFill/>
          <a:ln cap="rnd" cmpd="sng" w="76200">
            <a:solidFill>
              <a:srgbClr val="00FFFF"/>
            </a:solidFill>
            <a:prstDash val="solid"/>
            <a:miter/>
            <a:headEnd len="med" w="med" type="stealth"/>
            <a:tailEnd len="med" w="med" type="none"/>
          </a:ln>
        </p:spPr>
      </p:cxnSp>
      <p:cxnSp>
        <p:nvCxnSpPr>
          <p:cNvPr id="572" name="Shape 572"/>
          <p:cNvCxnSpPr>
            <a:endCxn id="569" idx="3"/>
          </p:cNvCxnSpPr>
          <p:nvPr/>
        </p:nvCxnSpPr>
        <p:spPr>
          <a:xfrm flipH="1">
            <a:off x="10898186" y="4941849"/>
            <a:ext cx="2217600" cy="423900"/>
          </a:xfrm>
          <a:prstGeom prst="straightConnector1">
            <a:avLst/>
          </a:prstGeom>
          <a:noFill/>
          <a:ln cap="rnd" cmpd="sng" w="50800">
            <a:solidFill>
              <a:srgbClr val="FFFFFF"/>
            </a:solidFill>
            <a:prstDash val="solid"/>
            <a:miter/>
            <a:headEnd len="med" w="med" type="stealth"/>
            <a:tailEnd len="med" w="med" type="none"/>
          </a:ln>
        </p:spPr>
      </p:cxnSp>
      <p:sp>
        <p:nvSpPr>
          <p:cNvPr id="573" name="Shape 573"/>
          <p:cNvSpPr/>
          <p:nvPr/>
        </p:nvSpPr>
        <p:spPr>
          <a:xfrm>
            <a:off x="1181100" y="2120900"/>
            <a:ext cx="2870200" cy="1270000"/>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i="0" lang="en-US" sz="3000" u="none" cap="none" strike="noStrike">
                <a:solidFill>
                  <a:schemeClr val="lt1"/>
                </a:solidFill>
                <a:latin typeface="Cabin"/>
                <a:ea typeface="Cabin"/>
                <a:cs typeface="Cabin"/>
                <a:sym typeface="Cabin"/>
              </a:rPr>
              <a:t> &lt; 10 ?</a:t>
            </a:r>
          </a:p>
        </p:txBody>
      </p:sp>
      <p:cxnSp>
        <p:nvCxnSpPr>
          <p:cNvPr id="574" name="Shape 574"/>
          <p:cNvCxnSpPr/>
          <p:nvPr/>
        </p:nvCxnSpPr>
        <p:spPr>
          <a:xfrm rot="10800000">
            <a:off x="2597150" y="3338512"/>
            <a:ext cx="19049" cy="1609725"/>
          </a:xfrm>
          <a:prstGeom prst="straightConnector1">
            <a:avLst/>
          </a:prstGeom>
          <a:noFill/>
          <a:ln cap="rnd" cmpd="sng" w="76200">
            <a:solidFill>
              <a:srgbClr val="00FFFF"/>
            </a:solidFill>
            <a:prstDash val="solid"/>
            <a:miter/>
            <a:headEnd len="med" w="med" type="stealth"/>
            <a:tailEnd len="med" w="med" type="none"/>
          </a:ln>
        </p:spPr>
      </p:cxnSp>
      <p:sp>
        <p:nvSpPr>
          <p:cNvPr id="575" name="Shape 575"/>
          <p:cNvSpPr txBox="1"/>
          <p:nvPr/>
        </p:nvSpPr>
        <p:spPr>
          <a:xfrm>
            <a:off x="3327400" y="3352800"/>
            <a:ext cx="2921000" cy="7492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i="0" lang="en-US" sz="3000" u="none" cap="none" strike="noStrike">
                <a:solidFill>
                  <a:schemeClr val="lt1"/>
                </a:solidFill>
                <a:latin typeface="Cabin"/>
                <a:ea typeface="Cabin"/>
                <a:cs typeface="Cabin"/>
                <a:sym typeface="Cabin"/>
              </a:rPr>
              <a:t>print 'Smaller'</a:t>
            </a:r>
          </a:p>
        </p:txBody>
      </p:sp>
      <p:cxnSp>
        <p:nvCxnSpPr>
          <p:cNvPr id="576" name="Shape 576"/>
          <p:cNvCxnSpPr/>
          <p:nvPr/>
        </p:nvCxnSpPr>
        <p:spPr>
          <a:xfrm rot="10800000">
            <a:off x="4038599" y="27495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577" name="Shape 577"/>
          <p:cNvCxnSpPr/>
          <p:nvPr/>
        </p:nvCxnSpPr>
        <p:spPr>
          <a:xfrm flipH="1" rot="10800000">
            <a:off x="4783137" y="27495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578" name="Shape 578"/>
          <p:cNvCxnSpPr/>
          <p:nvPr/>
        </p:nvCxnSpPr>
        <p:spPr>
          <a:xfrm flipH="1">
            <a:off x="4783137" y="4087812"/>
            <a:ext cx="15875" cy="314324"/>
          </a:xfrm>
          <a:prstGeom prst="straightConnector1">
            <a:avLst/>
          </a:prstGeom>
          <a:noFill/>
          <a:ln cap="rnd" cmpd="sng" w="76200">
            <a:solidFill>
              <a:srgbClr val="00FFFF"/>
            </a:solidFill>
            <a:prstDash val="solid"/>
            <a:miter/>
            <a:headEnd len="med" w="med" type="none"/>
            <a:tailEnd len="med" w="med" type="none"/>
          </a:ln>
        </p:spPr>
      </p:cxnSp>
      <p:cxnSp>
        <p:nvCxnSpPr>
          <p:cNvPr id="579" name="Shape 579"/>
          <p:cNvCxnSpPr/>
          <p:nvPr/>
        </p:nvCxnSpPr>
        <p:spPr>
          <a:xfrm>
            <a:off x="2649536" y="4419600"/>
            <a:ext cx="2149474" cy="0"/>
          </a:xfrm>
          <a:prstGeom prst="straightConnector1">
            <a:avLst/>
          </a:prstGeom>
          <a:noFill/>
          <a:ln cap="rnd" cmpd="sng" w="76200">
            <a:solidFill>
              <a:srgbClr val="00FFFF"/>
            </a:solidFill>
            <a:prstDash val="solid"/>
            <a:miter/>
            <a:headEnd len="med" w="med" type="stealth"/>
            <a:tailEnd len="med" w="med" type="none"/>
          </a:ln>
        </p:spPr>
      </p:cxnSp>
      <p:sp>
        <p:nvSpPr>
          <p:cNvPr id="580" name="Shape 580"/>
          <p:cNvSpPr/>
          <p:nvPr/>
        </p:nvSpPr>
        <p:spPr>
          <a:xfrm>
            <a:off x="1181100" y="4864100"/>
            <a:ext cx="2870200" cy="1270000"/>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i="0" lang="en-US" sz="3000" u="none" cap="none" strike="noStrike">
                <a:solidFill>
                  <a:schemeClr val="lt1"/>
                </a:solidFill>
                <a:latin typeface="Cabin"/>
                <a:ea typeface="Cabin"/>
                <a:cs typeface="Cabin"/>
                <a:sym typeface="Cabin"/>
              </a:rPr>
              <a:t> &gt; 20 ?</a:t>
            </a:r>
          </a:p>
        </p:txBody>
      </p:sp>
      <p:cxnSp>
        <p:nvCxnSpPr>
          <p:cNvPr id="581" name="Shape 581"/>
          <p:cNvCxnSpPr/>
          <p:nvPr/>
        </p:nvCxnSpPr>
        <p:spPr>
          <a:xfrm rot="10800000">
            <a:off x="2597150" y="6081711"/>
            <a:ext cx="19049" cy="1609725"/>
          </a:xfrm>
          <a:prstGeom prst="straightConnector1">
            <a:avLst/>
          </a:prstGeom>
          <a:noFill/>
          <a:ln cap="rnd" cmpd="sng" w="76200">
            <a:solidFill>
              <a:srgbClr val="00FFFF"/>
            </a:solidFill>
            <a:prstDash val="solid"/>
            <a:miter/>
            <a:headEnd len="med" w="med" type="stealth"/>
            <a:tailEnd len="med" w="med" type="none"/>
          </a:ln>
        </p:spPr>
      </p:cxnSp>
      <p:sp>
        <p:nvSpPr>
          <p:cNvPr id="582" name="Shape 582"/>
          <p:cNvSpPr txBox="1"/>
          <p:nvPr/>
        </p:nvSpPr>
        <p:spPr>
          <a:xfrm>
            <a:off x="3327400" y="6096000"/>
            <a:ext cx="2921000" cy="7492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print 'Bigger'</a:t>
            </a:r>
          </a:p>
        </p:txBody>
      </p:sp>
      <p:cxnSp>
        <p:nvCxnSpPr>
          <p:cNvPr id="583" name="Shape 583"/>
          <p:cNvCxnSpPr/>
          <p:nvPr/>
        </p:nvCxnSpPr>
        <p:spPr>
          <a:xfrm rot="10800000">
            <a:off x="4038599" y="54927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584" name="Shape 584"/>
          <p:cNvCxnSpPr/>
          <p:nvPr/>
        </p:nvCxnSpPr>
        <p:spPr>
          <a:xfrm flipH="1" rot="10800000">
            <a:off x="4783137" y="54927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585" name="Shape 585"/>
          <p:cNvCxnSpPr/>
          <p:nvPr/>
        </p:nvCxnSpPr>
        <p:spPr>
          <a:xfrm flipH="1">
            <a:off x="4783137" y="6831011"/>
            <a:ext cx="15875" cy="314324"/>
          </a:xfrm>
          <a:prstGeom prst="straightConnector1">
            <a:avLst/>
          </a:prstGeom>
          <a:noFill/>
          <a:ln cap="rnd" cmpd="sng" w="76200">
            <a:solidFill>
              <a:srgbClr val="00FFFF"/>
            </a:solidFill>
            <a:prstDash val="solid"/>
            <a:miter/>
            <a:headEnd len="med" w="med" type="none"/>
            <a:tailEnd len="med" w="med" type="none"/>
          </a:ln>
        </p:spPr>
      </p:cxnSp>
      <p:cxnSp>
        <p:nvCxnSpPr>
          <p:cNvPr id="586" name="Shape 586"/>
          <p:cNvCxnSpPr/>
          <p:nvPr/>
        </p:nvCxnSpPr>
        <p:spPr>
          <a:xfrm>
            <a:off x="2649536" y="7162800"/>
            <a:ext cx="2149474" cy="0"/>
          </a:xfrm>
          <a:prstGeom prst="straightConnector1">
            <a:avLst/>
          </a:prstGeom>
          <a:noFill/>
          <a:ln cap="rnd" cmpd="sng" w="76200">
            <a:solidFill>
              <a:srgbClr val="00FFFF"/>
            </a:solidFill>
            <a:prstDash val="solid"/>
            <a:miter/>
            <a:headEnd len="med" w="med" type="stealth"/>
            <a:tailEnd len="med" w="med" type="none"/>
          </a:ln>
        </p:spPr>
      </p:cxnSp>
      <p:cxnSp>
        <p:nvCxnSpPr>
          <p:cNvPr id="587" name="Shape 587"/>
          <p:cNvCxnSpPr/>
          <p:nvPr/>
        </p:nvCxnSpPr>
        <p:spPr>
          <a:xfrm flipH="1">
            <a:off x="10185400" y="5492750"/>
            <a:ext cx="3006724" cy="2051050"/>
          </a:xfrm>
          <a:prstGeom prst="straightConnector1">
            <a:avLst/>
          </a:prstGeom>
          <a:noFill/>
          <a:ln cap="rnd" cmpd="sng" w="50800">
            <a:solidFill>
              <a:srgbClr val="FFFFFF"/>
            </a:solidFill>
            <a:prstDash val="solid"/>
            <a:miter/>
            <a:headEnd len="med" w="med" type="stealth"/>
            <a:tailEnd len="med" w="med" type="none"/>
          </a:ln>
        </p:spPr>
      </p:cxnSp>
      <p:sp>
        <p:nvSpPr>
          <p:cNvPr id="588" name="Shape 588"/>
          <p:cNvSpPr txBox="1"/>
          <p:nvPr/>
        </p:nvSpPr>
        <p:spPr>
          <a:xfrm>
            <a:off x="1244600" y="7658100"/>
            <a:ext cx="2743199" cy="596900"/>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print 'Finis'</a:t>
            </a:r>
          </a:p>
        </p:txBody>
      </p:sp>
      <p:sp>
        <p:nvSpPr>
          <p:cNvPr id="589" name="Shape 589"/>
          <p:cNvSpPr txBox="1"/>
          <p:nvPr/>
        </p:nvSpPr>
        <p:spPr>
          <a:xfrm>
            <a:off x="4414837" y="2108200"/>
            <a:ext cx="725486" cy="622299"/>
          </a:xfrm>
          <a:prstGeom prst="rect">
            <a:avLst/>
          </a:prstGeom>
          <a:noFill/>
          <a:ln cap="flat" cmpd="sng" w="9525">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rgbClr val="FFFFFF"/>
                </a:solidFill>
                <a:latin typeface="Cabin"/>
                <a:ea typeface="Cabin"/>
                <a:cs typeface="Cabin"/>
                <a:sym typeface="Cabin"/>
              </a:rPr>
              <a:t>Yes</a:t>
            </a:r>
          </a:p>
        </p:txBody>
      </p:sp>
      <p:sp>
        <p:nvSpPr>
          <p:cNvPr id="590" name="Shape 590"/>
          <p:cNvSpPr txBox="1"/>
          <p:nvPr/>
        </p:nvSpPr>
        <p:spPr>
          <a:xfrm>
            <a:off x="5747875" y="2785050"/>
            <a:ext cx="3657600" cy="4572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591" name="Shape 591"/>
          <p:cNvSpPr txBox="1"/>
          <p:nvPr/>
        </p:nvSpPr>
        <p:spPr>
          <a:xfrm>
            <a:off x="1438137" y="5987275"/>
            <a:ext cx="725399" cy="6221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rgbClr val="FFFFFF"/>
                </a:solidFill>
                <a:latin typeface="Cabin"/>
                <a:ea typeface="Cabin"/>
                <a:cs typeface="Cabin"/>
                <a:sym typeface="Cabin"/>
              </a:rPr>
              <a:t>No</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5" name="Shape 595"/>
        <p:cNvGrpSpPr/>
        <p:nvPr/>
      </p:nvGrpSpPr>
      <p:grpSpPr>
        <a:xfrm>
          <a:off x="0" y="0"/>
          <a:ext cx="0" cy="0"/>
          <a:chOff x="0" y="0"/>
          <a:chExt cx="0" cy="0"/>
        </a:xfrm>
      </p:grpSpPr>
      <p:sp>
        <p:nvSpPr>
          <p:cNvPr id="596" name="Shape 596"/>
          <p:cNvSpPr txBox="1"/>
          <p:nvPr>
            <p:ph type="title"/>
          </p:nvPr>
        </p:nvSpPr>
        <p:spPr>
          <a:xfrm>
            <a:off x="7277100" y="241300"/>
            <a:ext cx="7810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Repeated Steps</a:t>
            </a:r>
          </a:p>
        </p:txBody>
      </p:sp>
      <p:sp>
        <p:nvSpPr>
          <p:cNvPr id="597" name="Shape 597"/>
          <p:cNvSpPr txBox="1"/>
          <p:nvPr/>
        </p:nvSpPr>
        <p:spPr>
          <a:xfrm>
            <a:off x="13337271" y="2114500"/>
            <a:ext cx="19938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Output:</a:t>
            </a:r>
          </a:p>
          <a:p>
            <a:pPr indent="0" lvl="0" marL="0" marR="0" rtl="0" algn="ctr">
              <a:lnSpc>
                <a:spcPct val="100000"/>
              </a:lnSpc>
              <a:spcBef>
                <a:spcPts val="0"/>
              </a:spcBef>
              <a:spcAft>
                <a:spcPts val="0"/>
              </a:spcAft>
              <a:buNone/>
            </a:pPr>
            <a:r>
              <a:t/>
            </a:r>
            <a:endParaRPr b="0" i="0" sz="3600" u="none" cap="none" strike="noStrike">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FF00"/>
                </a:solidFill>
                <a:latin typeface="Cabin"/>
                <a:ea typeface="Cabin"/>
                <a:cs typeface="Cabin"/>
                <a:sym typeface="Cabin"/>
              </a:rPr>
              <a:t>Blastoff!</a:t>
            </a:r>
          </a:p>
        </p:txBody>
      </p:sp>
      <p:sp>
        <p:nvSpPr>
          <p:cNvPr id="598" name="Shape 598"/>
          <p:cNvSpPr txBox="1"/>
          <p:nvPr/>
        </p:nvSpPr>
        <p:spPr>
          <a:xfrm>
            <a:off x="7558071" y="2309800"/>
            <a:ext cx="3672600"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Program:</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n = 5</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while</a:t>
            </a:r>
            <a:r>
              <a:rPr b="0" i="0" lang="en-US" sz="3600" u="none" cap="none" strike="noStrike">
                <a:solidFill>
                  <a:srgbClr val="00FF00"/>
                </a:solidFill>
                <a:latin typeface="Cabin"/>
                <a:ea typeface="Cabin"/>
                <a:cs typeface="Cabin"/>
                <a:sym typeface="Cabin"/>
              </a:rPr>
              <a:t> n &gt; 0</a:t>
            </a:r>
            <a:r>
              <a:rPr b="0" i="0" lang="en-US" sz="3600" u="none" cap="none" strike="noStrike">
                <a:solidFill>
                  <a:srgbClr val="FFFF00"/>
                </a:solidFill>
                <a:latin typeface="Cabin"/>
                <a:ea typeface="Cabin"/>
                <a:cs typeface="Cabin"/>
                <a:sym typeface="Cabin"/>
              </a:rPr>
              <a:t> :</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print </a:t>
            </a:r>
            <a:r>
              <a:rPr b="0" i="0" lang="en-US" sz="3600" u="none" cap="none" strike="noStrike">
                <a:solidFill>
                  <a:srgbClr val="00FF00"/>
                </a:solidFill>
                <a:latin typeface="Cabin"/>
                <a:ea typeface="Cabin"/>
                <a:cs typeface="Cabin"/>
                <a:sym typeface="Cabin"/>
              </a:rPr>
              <a:t>n</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n = n – 1</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 </a:t>
            </a:r>
            <a:r>
              <a:rPr b="0" i="0" lang="en-US" sz="3600" u="none" cap="none" strike="noStrike">
                <a:solidFill>
                  <a:srgbClr val="00FF00"/>
                </a:solidFill>
                <a:latin typeface="Cabin"/>
                <a:ea typeface="Cabin"/>
                <a:cs typeface="Cabin"/>
                <a:sym typeface="Cabin"/>
              </a:rPr>
              <a:t>'Blastoff!'</a:t>
            </a:r>
          </a:p>
        </p:txBody>
      </p:sp>
      <p:cxnSp>
        <p:nvCxnSpPr>
          <p:cNvPr id="599" name="Shape 599"/>
          <p:cNvCxnSpPr/>
          <p:nvPr/>
        </p:nvCxnSpPr>
        <p:spPr>
          <a:xfrm rot="10800000">
            <a:off x="2838336" y="1344649"/>
            <a:ext cx="14400" cy="566699"/>
          </a:xfrm>
          <a:prstGeom prst="straightConnector1">
            <a:avLst/>
          </a:prstGeom>
          <a:noFill/>
          <a:ln cap="rnd" cmpd="sng" w="76200">
            <a:solidFill>
              <a:srgbClr val="00FFFF"/>
            </a:solidFill>
            <a:prstDash val="solid"/>
            <a:miter/>
            <a:headEnd len="med" w="med" type="stealth"/>
            <a:tailEnd len="med" w="med" type="none"/>
          </a:ln>
        </p:spPr>
      </p:cxnSp>
      <p:cxnSp>
        <p:nvCxnSpPr>
          <p:cNvPr id="600" name="Shape 600"/>
          <p:cNvCxnSpPr/>
          <p:nvPr/>
        </p:nvCxnSpPr>
        <p:spPr>
          <a:xfrm flipH="1">
            <a:off x="9923411" y="3554412"/>
            <a:ext cx="2927399" cy="1255799"/>
          </a:xfrm>
          <a:prstGeom prst="straightConnector1">
            <a:avLst/>
          </a:prstGeom>
          <a:noFill/>
          <a:ln cap="rnd" cmpd="sng" w="50800">
            <a:solidFill>
              <a:srgbClr val="FFFFFF"/>
            </a:solidFill>
            <a:prstDash val="solid"/>
            <a:miter/>
            <a:headEnd len="med" w="med" type="stealth"/>
            <a:tailEnd len="med" w="med" type="none"/>
          </a:ln>
        </p:spPr>
      </p:cxnSp>
      <p:sp>
        <p:nvSpPr>
          <p:cNvPr id="601" name="Shape 601"/>
          <p:cNvSpPr/>
          <p:nvPr/>
        </p:nvSpPr>
        <p:spPr>
          <a:xfrm>
            <a:off x="1422400" y="1905000"/>
            <a:ext cx="2870100" cy="1269899"/>
          </a:xfrm>
          <a:prstGeom prst="diamond">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FFFF"/>
                </a:solidFill>
                <a:latin typeface="Cabin"/>
                <a:ea typeface="Cabin"/>
                <a:cs typeface="Cabin"/>
                <a:sym typeface="Cabin"/>
              </a:rPr>
              <a:t>n &gt; 0 ?</a:t>
            </a:r>
          </a:p>
        </p:txBody>
      </p:sp>
      <p:cxnSp>
        <p:nvCxnSpPr>
          <p:cNvPr id="602" name="Shape 602"/>
          <p:cNvCxnSpPr/>
          <p:nvPr/>
        </p:nvCxnSpPr>
        <p:spPr>
          <a:xfrm flipH="1" rot="10800000">
            <a:off x="2836861" y="3174950"/>
            <a:ext cx="20699" cy="2317799"/>
          </a:xfrm>
          <a:prstGeom prst="straightConnector1">
            <a:avLst/>
          </a:prstGeom>
          <a:noFill/>
          <a:ln cap="rnd" cmpd="sng" w="76200">
            <a:solidFill>
              <a:srgbClr val="00FFFF"/>
            </a:solidFill>
            <a:prstDash val="solid"/>
            <a:miter/>
            <a:headEnd len="med" w="med" type="none"/>
            <a:tailEnd len="med" w="med" type="stealth"/>
          </a:ln>
        </p:spPr>
      </p:cxnSp>
      <p:cxnSp>
        <p:nvCxnSpPr>
          <p:cNvPr id="603" name="Shape 603"/>
          <p:cNvCxnSpPr/>
          <p:nvPr/>
        </p:nvCxnSpPr>
        <p:spPr>
          <a:xfrm rot="10800000">
            <a:off x="4279899" y="2533649"/>
            <a:ext cx="777875" cy="15875"/>
          </a:xfrm>
          <a:prstGeom prst="straightConnector1">
            <a:avLst/>
          </a:prstGeom>
          <a:noFill/>
          <a:ln cap="rnd" cmpd="sng" w="76200">
            <a:solidFill>
              <a:srgbClr val="00FFFF"/>
            </a:solidFill>
            <a:prstDash val="solid"/>
            <a:miter/>
            <a:headEnd len="med" w="med" type="none"/>
            <a:tailEnd len="med" w="med" type="none"/>
          </a:ln>
        </p:spPr>
      </p:cxnSp>
      <p:cxnSp>
        <p:nvCxnSpPr>
          <p:cNvPr id="604" name="Shape 604"/>
          <p:cNvCxnSpPr/>
          <p:nvPr/>
        </p:nvCxnSpPr>
        <p:spPr>
          <a:xfrm flipH="1" rot="10800000">
            <a:off x="5024437" y="2533650"/>
            <a:ext cx="15875" cy="644524"/>
          </a:xfrm>
          <a:prstGeom prst="straightConnector1">
            <a:avLst/>
          </a:prstGeom>
          <a:noFill/>
          <a:ln cap="rnd" cmpd="sng" w="76200">
            <a:solidFill>
              <a:srgbClr val="00FFFF"/>
            </a:solidFill>
            <a:prstDash val="solid"/>
            <a:miter/>
            <a:headEnd len="med" w="med" type="stealth"/>
            <a:tailEnd len="med" w="med" type="none"/>
          </a:ln>
        </p:spPr>
      </p:cxnSp>
      <p:cxnSp>
        <p:nvCxnSpPr>
          <p:cNvPr id="605" name="Shape 605"/>
          <p:cNvCxnSpPr>
            <a:stCxn id="606" idx="2"/>
          </p:cNvCxnSpPr>
          <p:nvPr/>
        </p:nvCxnSpPr>
        <p:spPr>
          <a:xfrm flipH="1">
            <a:off x="5024449" y="5156299"/>
            <a:ext cx="4800" cy="300000"/>
          </a:xfrm>
          <a:prstGeom prst="straightConnector1">
            <a:avLst/>
          </a:prstGeom>
          <a:noFill/>
          <a:ln cap="rnd" cmpd="sng" w="76200">
            <a:solidFill>
              <a:srgbClr val="00FFFF"/>
            </a:solidFill>
            <a:prstDash val="solid"/>
            <a:miter/>
            <a:headEnd len="med" w="med" type="none"/>
            <a:tailEnd len="med" w="med" type="none"/>
          </a:ln>
        </p:spPr>
      </p:cxnSp>
      <p:cxnSp>
        <p:nvCxnSpPr>
          <p:cNvPr id="607" name="Shape 607"/>
          <p:cNvCxnSpPr/>
          <p:nvPr/>
        </p:nvCxnSpPr>
        <p:spPr>
          <a:xfrm>
            <a:off x="2852736" y="5459412"/>
            <a:ext cx="2187600" cy="14400"/>
          </a:xfrm>
          <a:prstGeom prst="straightConnector1">
            <a:avLst/>
          </a:prstGeom>
          <a:noFill/>
          <a:ln cap="rnd" cmpd="sng" w="76200">
            <a:solidFill>
              <a:srgbClr val="00FFFF"/>
            </a:solidFill>
            <a:prstDash val="solid"/>
            <a:miter/>
            <a:headEnd len="med" w="med" type="none"/>
            <a:tailEnd len="med" w="med" type="none"/>
          </a:ln>
        </p:spPr>
      </p:cxnSp>
      <p:cxnSp>
        <p:nvCxnSpPr>
          <p:cNvPr id="608" name="Shape 608"/>
          <p:cNvCxnSpPr/>
          <p:nvPr/>
        </p:nvCxnSpPr>
        <p:spPr>
          <a:xfrm flipH="1">
            <a:off x="1066800" y="2549525"/>
            <a:ext cx="396874" cy="3174"/>
          </a:xfrm>
          <a:prstGeom prst="straightConnector1">
            <a:avLst/>
          </a:prstGeom>
          <a:noFill/>
          <a:ln cap="rnd" cmpd="sng" w="76200">
            <a:solidFill>
              <a:srgbClr val="00FFFF"/>
            </a:solidFill>
            <a:prstDash val="solid"/>
            <a:miter/>
            <a:headEnd len="med" w="med" type="none"/>
            <a:tailEnd len="med" w="med" type="stealth"/>
          </a:ln>
        </p:spPr>
      </p:cxnSp>
      <p:cxnSp>
        <p:nvCxnSpPr>
          <p:cNvPr id="609" name="Shape 609"/>
          <p:cNvCxnSpPr/>
          <p:nvPr/>
        </p:nvCxnSpPr>
        <p:spPr>
          <a:xfrm flipH="1" rot="10800000">
            <a:off x="2840036" y="5937374"/>
            <a:ext cx="15899" cy="644400"/>
          </a:xfrm>
          <a:prstGeom prst="straightConnector1">
            <a:avLst/>
          </a:prstGeom>
          <a:noFill/>
          <a:ln cap="rnd" cmpd="sng" w="76200">
            <a:solidFill>
              <a:srgbClr val="00FFFF"/>
            </a:solidFill>
            <a:prstDash val="solid"/>
            <a:miter/>
            <a:headEnd len="med" w="med" type="stealth"/>
            <a:tailEnd len="med" w="med" type="none"/>
          </a:ln>
        </p:spPr>
      </p:cxnSp>
      <p:cxnSp>
        <p:nvCxnSpPr>
          <p:cNvPr id="610" name="Shape 610"/>
          <p:cNvCxnSpPr/>
          <p:nvPr/>
        </p:nvCxnSpPr>
        <p:spPr>
          <a:xfrm rot="10800000">
            <a:off x="1063625" y="2520950"/>
            <a:ext cx="36512" cy="3433761"/>
          </a:xfrm>
          <a:prstGeom prst="straightConnector1">
            <a:avLst/>
          </a:prstGeom>
          <a:noFill/>
          <a:ln cap="rnd" cmpd="sng" w="76200">
            <a:solidFill>
              <a:srgbClr val="00FFFF"/>
            </a:solidFill>
            <a:prstDash val="solid"/>
            <a:miter/>
            <a:headEnd len="med" w="med" type="stealth"/>
            <a:tailEnd len="med" w="med" type="none"/>
          </a:ln>
        </p:spPr>
      </p:cxnSp>
      <p:cxnSp>
        <p:nvCxnSpPr>
          <p:cNvPr id="611" name="Shape 611"/>
          <p:cNvCxnSpPr/>
          <p:nvPr/>
        </p:nvCxnSpPr>
        <p:spPr>
          <a:xfrm>
            <a:off x="1084262" y="5954712"/>
            <a:ext cx="1752600" cy="0"/>
          </a:xfrm>
          <a:prstGeom prst="straightConnector1">
            <a:avLst/>
          </a:prstGeom>
          <a:noFill/>
          <a:ln cap="rnd" cmpd="sng" w="76200">
            <a:solidFill>
              <a:srgbClr val="00FFFF"/>
            </a:solidFill>
            <a:prstDash val="solid"/>
            <a:miter/>
            <a:headEnd len="med" w="med" type="none"/>
            <a:tailEnd len="med" w="med" type="none"/>
          </a:ln>
        </p:spPr>
      </p:cxnSp>
      <p:cxnSp>
        <p:nvCxnSpPr>
          <p:cNvPr id="612" name="Shape 612"/>
          <p:cNvCxnSpPr/>
          <p:nvPr/>
        </p:nvCxnSpPr>
        <p:spPr>
          <a:xfrm rot="10800000">
            <a:off x="10490199" y="5943600"/>
            <a:ext cx="2589212" cy="215899"/>
          </a:xfrm>
          <a:prstGeom prst="straightConnector1">
            <a:avLst/>
          </a:prstGeom>
          <a:noFill/>
          <a:ln cap="rnd" cmpd="sng" w="50800">
            <a:solidFill>
              <a:srgbClr val="FFFFFF"/>
            </a:solidFill>
            <a:prstDash val="solid"/>
            <a:miter/>
            <a:headEnd len="med" w="med" type="stealth"/>
            <a:tailEnd len="med" w="med" type="none"/>
          </a:ln>
        </p:spPr>
      </p:cxnSp>
      <p:sp>
        <p:nvSpPr>
          <p:cNvPr id="613" name="Shape 613"/>
          <p:cNvSpPr txBox="1"/>
          <p:nvPr/>
        </p:nvSpPr>
        <p:spPr>
          <a:xfrm>
            <a:off x="5057775" y="7048500"/>
            <a:ext cx="105855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Loops (repeated steps) have </a:t>
            </a:r>
            <a:r>
              <a:rPr b="0" i="0" lang="en-US" sz="3600" u="none" cap="none" strike="noStrike">
                <a:solidFill>
                  <a:srgbClr val="00FF00"/>
                </a:solidFill>
                <a:latin typeface="Cabin"/>
                <a:ea typeface="Cabin"/>
                <a:cs typeface="Cabin"/>
                <a:sym typeface="Cabin"/>
              </a:rPr>
              <a:t>iteration variables</a:t>
            </a:r>
            <a:r>
              <a:rPr b="0" i="0" lang="en-US" sz="3600" u="none" cap="none" strike="noStrike">
                <a:solidFill>
                  <a:srgbClr val="FF0000"/>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that change each time through a loop.  Often these </a:t>
            </a:r>
            <a:r>
              <a:rPr b="0" i="0" lang="en-US" sz="3600" u="none" cap="none" strike="noStrike">
                <a:solidFill>
                  <a:srgbClr val="00FF00"/>
                </a:solidFill>
                <a:latin typeface="Cabin"/>
                <a:ea typeface="Cabin"/>
                <a:cs typeface="Cabin"/>
                <a:sym typeface="Cabin"/>
              </a:rPr>
              <a:t>iteration variables</a:t>
            </a:r>
            <a:r>
              <a:rPr b="0" i="0" lang="en-US" sz="3600" u="none" cap="none" strike="noStrike">
                <a:solidFill>
                  <a:schemeClr val="lt1"/>
                </a:solidFill>
                <a:latin typeface="Cabin"/>
                <a:ea typeface="Cabin"/>
                <a:cs typeface="Cabin"/>
                <a:sym typeface="Cabin"/>
              </a:rPr>
              <a:t> go through a sequence of numbers.</a:t>
            </a:r>
          </a:p>
        </p:txBody>
      </p:sp>
      <p:sp>
        <p:nvSpPr>
          <p:cNvPr id="614" name="Shape 614"/>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rgbClr val="FFFFFF"/>
                </a:solidFill>
                <a:latin typeface="Cabin"/>
                <a:ea typeface="Cabin"/>
                <a:cs typeface="Cabin"/>
                <a:sym typeface="Cabin"/>
              </a:rPr>
              <a:t>No</a:t>
            </a:r>
          </a:p>
        </p:txBody>
      </p:sp>
      <p:sp>
        <p:nvSpPr>
          <p:cNvPr id="615" name="Shape 615"/>
          <p:cNvSpPr txBox="1"/>
          <p:nvPr/>
        </p:nvSpPr>
        <p:spPr>
          <a:xfrm>
            <a:off x="1397000" y="65532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'Blastoff'</a:t>
            </a:r>
          </a:p>
        </p:txBody>
      </p:sp>
      <p:sp>
        <p:nvSpPr>
          <p:cNvPr id="616" name="Shape 616"/>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rgbClr val="FFFFFF"/>
                </a:solidFill>
                <a:latin typeface="Cabin"/>
                <a:ea typeface="Cabin"/>
                <a:cs typeface="Cabin"/>
                <a:sym typeface="Cabin"/>
              </a:rPr>
              <a:t>Yes</a:t>
            </a:r>
          </a:p>
        </p:txBody>
      </p:sp>
      <p:sp>
        <p:nvSpPr>
          <p:cNvPr id="617" name="Shape 617"/>
          <p:cNvSpPr txBox="1"/>
          <p:nvPr/>
        </p:nvSpPr>
        <p:spPr>
          <a:xfrm>
            <a:off x="1397000" y="6096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n = 5</a:t>
            </a:r>
          </a:p>
        </p:txBody>
      </p:sp>
      <p:sp>
        <p:nvSpPr>
          <p:cNvPr id="618" name="Shape 618"/>
          <p:cNvSpPr txBox="1"/>
          <p:nvPr/>
        </p:nvSpPr>
        <p:spPr>
          <a:xfrm>
            <a:off x="3581400" y="31877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a:t>
            </a:r>
            <a:r>
              <a:rPr b="0" i="0" lang="en-US" sz="3500" u="none" cap="none" strike="noStrike">
                <a:solidFill>
                  <a:srgbClr val="FFFFFF"/>
                </a:solidFill>
                <a:latin typeface="Cabin"/>
                <a:ea typeface="Cabin"/>
                <a:cs typeface="Cabin"/>
                <a:sym typeface="Cabin"/>
              </a:rPr>
              <a:t>n</a:t>
            </a:r>
          </a:p>
        </p:txBody>
      </p:sp>
      <p:cxnSp>
        <p:nvCxnSpPr>
          <p:cNvPr id="619" name="Shape 619"/>
          <p:cNvCxnSpPr/>
          <p:nvPr/>
        </p:nvCxnSpPr>
        <p:spPr>
          <a:xfrm rot="10800000">
            <a:off x="9885399" y="4829087"/>
            <a:ext cx="3043200" cy="722399"/>
          </a:xfrm>
          <a:prstGeom prst="straightConnector1">
            <a:avLst/>
          </a:prstGeom>
          <a:noFill/>
          <a:ln cap="rnd" cmpd="sng" w="50800">
            <a:solidFill>
              <a:srgbClr val="FFFFFF"/>
            </a:solidFill>
            <a:prstDash val="solid"/>
            <a:miter/>
            <a:headEnd len="med" w="med" type="stealth"/>
            <a:tailEnd len="med" w="med" type="none"/>
          </a:ln>
        </p:spPr>
      </p:cxnSp>
      <p:sp>
        <p:nvSpPr>
          <p:cNvPr id="606" name="Shape 606"/>
          <p:cNvSpPr txBox="1"/>
          <p:nvPr/>
        </p:nvSpPr>
        <p:spPr>
          <a:xfrm>
            <a:off x="3568700" y="4406900"/>
            <a:ext cx="2921099" cy="749399"/>
          </a:xfrm>
          <a:prstGeom prst="rect">
            <a:avLst/>
          </a:prstGeom>
          <a:noFill/>
          <a:ln cap="flat" cmpd="sng" w="76200">
            <a:solidFill>
              <a:srgbClr val="00FF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b="0" i="0" lang="en-US" sz="3500" u="none" cap="none" strike="noStrike">
                <a:solidFill>
                  <a:schemeClr val="lt1"/>
                </a:solidFill>
                <a:latin typeface="Cabin"/>
                <a:ea typeface="Cabin"/>
                <a:cs typeface="Cabin"/>
                <a:sym typeface="Cabin"/>
              </a:rPr>
              <a:t>n = n -1</a:t>
            </a:r>
          </a:p>
        </p:txBody>
      </p:sp>
      <p:cxnSp>
        <p:nvCxnSpPr>
          <p:cNvPr id="620" name="Shape 620"/>
          <p:cNvCxnSpPr>
            <a:endCxn id="618" idx="2"/>
          </p:cNvCxnSpPr>
          <p:nvPr/>
        </p:nvCxnSpPr>
        <p:spPr>
          <a:xfrm flipH="1" rot="10800000">
            <a:off x="5011349" y="3937099"/>
            <a:ext cx="30600" cy="473700"/>
          </a:xfrm>
          <a:prstGeom prst="straightConnector1">
            <a:avLst/>
          </a:prstGeom>
          <a:noFill/>
          <a:ln cap="rnd" cmpd="sng" w="76200">
            <a:solidFill>
              <a:srgbClr val="00FFFF"/>
            </a:solidFill>
            <a:prstDash val="solid"/>
            <a:miter/>
            <a:headEnd len="med" w="med" type="stealth"/>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x="0" y="0"/>
          <a:ext cx="0" cy="0"/>
          <a:chOff x="0" y="0"/>
          <a:chExt cx="0" cy="0"/>
        </a:xfrm>
      </p:grpSpPr>
      <p:sp>
        <p:nvSpPr>
          <p:cNvPr id="625" name="Shape 625"/>
          <p:cNvSpPr txBox="1"/>
          <p:nvPr/>
        </p:nvSpPr>
        <p:spPr>
          <a:xfrm>
            <a:off x="998325" y="139650"/>
            <a:ext cx="100352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30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00FF"/>
                </a:solidFill>
                <a:latin typeface="Courier New"/>
                <a:ea typeface="Courier New"/>
                <a:cs typeface="Courier New"/>
                <a:sym typeface="Courier New"/>
              </a:rPr>
              <a:t>  </a:t>
            </a:r>
            <a:r>
              <a:rPr b="0" i="0" lang="en-US" sz="3000" u="none" cap="none" strike="noStrike">
                <a:solidFill>
                  <a:srgbClr val="FF7F00"/>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99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99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30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FF00"/>
                </a:solidFill>
                <a:latin typeface="Courier New"/>
                <a:ea typeface="Courier New"/>
                <a:cs typeface="Courier New"/>
                <a:sym typeface="Courier New"/>
              </a:rPr>
              <a:t>print bigword, bigcount</a:t>
            </a:r>
          </a:p>
        </p:txBody>
      </p:sp>
      <p:sp>
        <p:nvSpPr>
          <p:cNvPr id="626" name="Shape 626"/>
          <p:cNvSpPr txBox="1"/>
          <p:nvPr/>
        </p:nvSpPr>
        <p:spPr>
          <a:xfrm>
            <a:off x="12082000" y="615550"/>
            <a:ext cx="2550299" cy="2736599"/>
          </a:xfrm>
          <a:prstGeom prst="rect">
            <a:avLst/>
          </a:prstGeom>
          <a:noFill/>
          <a:ln>
            <a:noFill/>
          </a:ln>
        </p:spPr>
        <p:txBody>
          <a:bodyPr anchorCtr="0" anchor="ctr" bIns="0" lIns="0" rIns="0" tIns="0">
            <a:noAutofit/>
          </a:bodyPr>
          <a:lstStyle/>
          <a:p>
            <a:pPr indent="0" lvl="0" marL="0" marR="0" rtl="0" algn="ctr">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Sequential</a:t>
            </a:r>
          </a:p>
          <a:p>
            <a:pPr indent="0" lvl="0" marL="0" marR="0" rtl="0" algn="ctr">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Repeated</a:t>
            </a:r>
          </a:p>
          <a:p>
            <a:pPr indent="0" lvl="0" marL="0" marR="0" rtl="0" algn="ctr">
              <a:lnSpc>
                <a:spcPct val="150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Conditional</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nvSpPr>
        <p:spPr>
          <a:xfrm>
            <a:off x="7697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name = </a:t>
            </a:r>
            <a:r>
              <a:rPr b="0" i="0" lang="en-US" sz="3000" u="none" cap="none" strike="noStrike">
                <a:solidFill>
                  <a:srgbClr val="FFFFFF"/>
                </a:solidFill>
                <a:latin typeface="Courier New"/>
                <a:ea typeface="Courier New"/>
                <a:cs typeface="Courier New"/>
                <a:sym typeface="Courier New"/>
              </a:rPr>
              <a:t>raw_input</a:t>
            </a:r>
            <a:r>
              <a:rPr b="0" i="0" lang="en-US" sz="3000" u="none" cap="none" strike="noStrike">
                <a:solidFill>
                  <a:srgbClr val="00FF00"/>
                </a:solidFill>
                <a:latin typeface="Courier New"/>
                <a:ea typeface="Courier New"/>
                <a:cs typeface="Courier New"/>
                <a:sym typeface="Courier New"/>
              </a:rPr>
              <a:t>('Enter file:')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words = text.split()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   </a:t>
            </a:r>
            <a:r>
              <a:rPr b="0" i="0" lang="en-US" sz="3000" u="none" cap="none" strike="noStrike">
                <a:solidFill>
                  <a:srgbClr val="FFFF00"/>
                </a:solidFill>
                <a:latin typeface="Courier New"/>
                <a:ea typeface="Courier New"/>
                <a:cs typeface="Courier New"/>
                <a:sym typeface="Courier New"/>
              </a:rPr>
              <a:t>counts[word] = counts.get(word,0) + 1</a:t>
            </a:r>
          </a:p>
          <a:p>
            <a:pPr indent="0" lvl="0" marL="0" marR="0" rtl="0" algn="l">
              <a:lnSpc>
                <a:spcPct val="100000"/>
              </a:lnSpc>
              <a:spcBef>
                <a:spcPts val="0"/>
              </a:spcBef>
              <a:spcAft>
                <a:spcPts val="0"/>
              </a:spcAft>
              <a:buClr>
                <a:srgbClr val="00FF00"/>
              </a:buClr>
              <a:buFont typeface="Cabin"/>
              <a:buNone/>
            </a:pPr>
            <a:r>
              <a:t/>
            </a:r>
            <a:endParaRPr sz="3000">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00FF"/>
                </a:solidFill>
                <a:latin typeface="Courier New"/>
                <a:ea typeface="Courier New"/>
                <a:cs typeface="Courier New"/>
                <a:sym typeface="Courier New"/>
              </a:rPr>
              <a:t>    </a:t>
            </a:r>
            <a:r>
              <a:rPr b="0" i="0" lang="en-US" sz="3000" u="none" cap="none" strike="noStrike">
                <a:solidFill>
                  <a:srgbClr val="FF9900"/>
                </a:solidFill>
                <a:latin typeface="Courier New"/>
                <a:ea typeface="Courier New"/>
                <a:cs typeface="Courier New"/>
                <a:sym typeface="Courier New"/>
              </a:rPr>
              <a:t>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99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FF99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30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3000" u="none" cap="none" strike="noStrike">
                <a:solidFill>
                  <a:srgbClr val="00FF00"/>
                </a:solidFill>
                <a:latin typeface="Courier New"/>
                <a:ea typeface="Courier New"/>
                <a:cs typeface="Courier New"/>
                <a:sym typeface="Courier New"/>
              </a:rPr>
              <a:t>print bigword, bigcount</a:t>
            </a:r>
          </a:p>
        </p:txBody>
      </p:sp>
      <p:sp>
        <p:nvSpPr>
          <p:cNvPr id="632" name="Shape 632"/>
          <p:cNvSpPr txBox="1"/>
          <p:nvPr/>
        </p:nvSpPr>
        <p:spPr>
          <a:xfrm>
            <a:off x="11244375" y="734950"/>
            <a:ext cx="3996000" cy="7680599"/>
          </a:xfrm>
          <a:prstGeom prst="rect">
            <a:avLst/>
          </a:prstGeom>
          <a:noFill/>
          <a:ln cap="flat" cmpd="sng" w="9525">
            <a:solidFill>
              <a:srgbClr val="FFFFFF"/>
            </a:solidFill>
            <a:prstDash val="solid"/>
            <a:round/>
            <a:headEnd len="med" w="med" type="none"/>
            <a:tailEnd len="med" w="med" type="none"/>
          </a:ln>
        </p:spPr>
        <p:txBody>
          <a:bodyPr anchorCtr="0" anchor="ctr" bIns="0" lIns="0" rIns="0" tIns="0">
            <a:noAutofit/>
          </a:bodyPr>
          <a:lstStyle/>
          <a:p>
            <a:pPr indent="0" lvl="0" marL="0" marR="0" rtl="0" algn="ctr">
              <a:lnSpc>
                <a:spcPct val="115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A short Python “Story” about how to count words in a file</a:t>
            </a:r>
          </a:p>
          <a:p>
            <a:pPr indent="0" lvl="0" marL="0" marR="0" rtl="0" algn="ctr">
              <a:lnSpc>
                <a:spcPct val="115000"/>
              </a:lnSpc>
              <a:spcBef>
                <a:spcPts val="0"/>
              </a:spcBef>
              <a:spcAft>
                <a:spcPts val="0"/>
              </a:spcAft>
              <a:buClr>
                <a:srgbClr val="FF00FF"/>
              </a:buClr>
              <a:buFont typeface="Cabin"/>
              <a:buNone/>
            </a:pPr>
            <a:r>
              <a:t/>
            </a:r>
            <a:endParaRPr sz="3000">
              <a:solidFill>
                <a:srgbClr val="00FF00"/>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FFFF"/>
                </a:solidFill>
                <a:latin typeface="Cabin"/>
                <a:ea typeface="Cabin"/>
                <a:cs typeface="Cabin"/>
                <a:sym typeface="Cabin"/>
              </a:rPr>
              <a:t>A word used to read data from a user </a:t>
            </a:r>
          </a:p>
          <a:p>
            <a:pPr indent="0" lvl="0" marL="0" marR="0" rtl="0" algn="ctr">
              <a:lnSpc>
                <a:spcPct val="115000"/>
              </a:lnSpc>
              <a:spcBef>
                <a:spcPts val="0"/>
              </a:spcBef>
              <a:spcAft>
                <a:spcPts val="0"/>
              </a:spcAft>
              <a:buClr>
                <a:srgbClr val="FF00FF"/>
              </a:buClr>
              <a:buFont typeface="Cabin"/>
              <a:buNone/>
            </a:pPr>
            <a:r>
              <a:t/>
            </a:r>
            <a:endParaRPr sz="3000">
              <a:solidFill>
                <a:srgbClr val="00FFFF"/>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FF00"/>
                </a:solidFill>
                <a:latin typeface="Cabin"/>
                <a:ea typeface="Cabin"/>
                <a:cs typeface="Cabin"/>
                <a:sym typeface="Cabin"/>
              </a:rPr>
              <a:t>A sentence about updating one of the many counts</a:t>
            </a:r>
          </a:p>
          <a:p>
            <a:pPr indent="0" lvl="0" marL="0" marR="0" rtl="0" algn="ctr">
              <a:lnSpc>
                <a:spcPct val="115000"/>
              </a:lnSpc>
              <a:spcBef>
                <a:spcPts val="0"/>
              </a:spcBef>
              <a:spcAft>
                <a:spcPts val="0"/>
              </a:spcAft>
              <a:buClr>
                <a:srgbClr val="FF00FF"/>
              </a:buClr>
              <a:buFont typeface="Cabin"/>
              <a:buNone/>
            </a:pPr>
            <a:r>
              <a:t/>
            </a:r>
            <a:endParaRPr sz="3000">
              <a:solidFill>
                <a:srgbClr val="FF00FF"/>
              </a:solidFill>
              <a:latin typeface="Cabin"/>
              <a:ea typeface="Cabin"/>
              <a:cs typeface="Cabin"/>
              <a:sym typeface="Cabin"/>
            </a:endParaRPr>
          </a:p>
          <a:p>
            <a:pPr indent="0" lvl="0" marL="0" marR="0" rtl="0" algn="ctr">
              <a:lnSpc>
                <a:spcPct val="115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A paragraph about how  to find the largest item in a list</a:t>
            </a:r>
          </a:p>
        </p:txBody>
      </p:sp>
      <p:cxnSp>
        <p:nvCxnSpPr>
          <p:cNvPr id="633" name="Shape 633"/>
          <p:cNvCxnSpPr/>
          <p:nvPr/>
        </p:nvCxnSpPr>
        <p:spPr>
          <a:xfrm>
            <a:off x="4398300" y="1165125"/>
            <a:ext cx="6599699" cy="1955100"/>
          </a:xfrm>
          <a:prstGeom prst="straightConnector1">
            <a:avLst/>
          </a:prstGeom>
          <a:noFill/>
          <a:ln cap="flat" cmpd="sng" w="38100">
            <a:solidFill>
              <a:srgbClr val="FFFFFF"/>
            </a:solidFill>
            <a:prstDash val="solid"/>
            <a:round/>
            <a:headEnd len="lg" w="lg" type="none"/>
            <a:tailEnd len="lg" w="lg" type="none"/>
          </a:ln>
        </p:spPr>
      </p:cxnSp>
      <p:cxnSp>
        <p:nvCxnSpPr>
          <p:cNvPr id="634" name="Shape 634"/>
          <p:cNvCxnSpPr/>
          <p:nvPr/>
        </p:nvCxnSpPr>
        <p:spPr>
          <a:xfrm>
            <a:off x="9849450" y="3958000"/>
            <a:ext cx="1756800" cy="1108199"/>
          </a:xfrm>
          <a:prstGeom prst="straightConnector1">
            <a:avLst/>
          </a:prstGeom>
          <a:noFill/>
          <a:ln cap="flat" cmpd="sng" w="38100">
            <a:solidFill>
              <a:srgbClr val="FFFF00"/>
            </a:solidFill>
            <a:prstDash val="solid"/>
            <a:round/>
            <a:headEnd len="lg" w="lg" type="none"/>
            <a:tailEnd len="lg" w="lg" type="none"/>
          </a:ln>
        </p:spPr>
      </p:cxnSp>
      <p:cxnSp>
        <p:nvCxnSpPr>
          <p:cNvPr id="635" name="Shape 635"/>
          <p:cNvCxnSpPr/>
          <p:nvPr/>
        </p:nvCxnSpPr>
        <p:spPr>
          <a:xfrm>
            <a:off x="8579225" y="5998450"/>
            <a:ext cx="2607900" cy="959399"/>
          </a:xfrm>
          <a:prstGeom prst="straightConnector1">
            <a:avLst/>
          </a:prstGeom>
          <a:noFill/>
          <a:ln cap="flat" cmpd="sng" w="38100">
            <a:solidFill>
              <a:srgbClr val="FF9900"/>
            </a:solidFill>
            <a:prstDash val="solid"/>
            <a:round/>
            <a:headEnd len="lg" w="lg" type="none"/>
            <a:tailEnd len="lg" w="lg"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Summary</a:t>
            </a:r>
          </a:p>
        </p:txBody>
      </p:sp>
      <p:sp>
        <p:nvSpPr>
          <p:cNvPr id="641" name="Shape 641"/>
          <p:cNvSpPr txBox="1"/>
          <p:nvPr>
            <p:ph idx="1" type="body"/>
          </p:nvPr>
        </p:nvSpPr>
        <p:spPr>
          <a:xfrm>
            <a:off x="1155700" y="2603500"/>
            <a:ext cx="13932000" cy="52577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This is a quick overview of </a:t>
            </a:r>
            <a:r>
              <a:rPr b="0" i="0" lang="en-US" sz="3600" u="none" cap="none" strike="noStrike">
                <a:solidFill>
                  <a:srgbClr val="FFFF00"/>
                </a:solidFill>
                <a:latin typeface="Cabin"/>
                <a:ea typeface="Cabin"/>
                <a:cs typeface="Cabin"/>
                <a:sym typeface="Cabin"/>
              </a:rPr>
              <a:t>Chapter 1</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We will revisit these concepts throughout the course</a:t>
            </a:r>
          </a:p>
          <a:p>
            <a:pPr indent="-533400" lvl="0" marL="749300" marR="0" rtl="0" algn="l">
              <a:lnSpc>
                <a:spcPct val="100000"/>
              </a:lnSpc>
              <a:spcBef>
                <a:spcPts val="350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Focus on the big picture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5" name="Shape 645"/>
        <p:cNvGrpSpPr/>
        <p:nvPr/>
      </p:nvGrpSpPr>
      <p:grpSpPr>
        <a:xfrm>
          <a:off x="0" y="0"/>
          <a:ext cx="0" cy="0"/>
          <a:chOff x="0" y="0"/>
          <a:chExt cx="0" cy="0"/>
        </a:xfrm>
      </p:grpSpPr>
      <p:sp>
        <p:nvSpPr>
          <p:cNvPr id="646" name="Shape 646"/>
          <p:cNvSpPr txBox="1"/>
          <p:nvPr>
            <p:ph type="title"/>
          </p:nvPr>
        </p:nvSpPr>
        <p:spPr>
          <a:xfrm>
            <a:off x="1155700" y="241300"/>
            <a:ext cx="13932000" cy="811500"/>
          </a:xfrm>
          <a:prstGeom prst="rect">
            <a:avLst/>
          </a:prstGeom>
        </p:spPr>
        <p:txBody>
          <a:bodyPr anchorCtr="0" anchor="ctr" bIns="91425" lIns="91425" rIns="91425" tIns="91425">
            <a:noAutofit/>
          </a:bodyPr>
          <a:lstStyle/>
          <a:p>
            <a:pPr lvl="0">
              <a:spcBef>
                <a:spcPts val="0"/>
              </a:spcBef>
              <a:buNone/>
            </a:pPr>
            <a:r>
              <a:rPr lang="en-US" sz="3600">
                <a:solidFill>
                  <a:srgbClr val="FFFF00"/>
                </a:solidFill>
              </a:rPr>
              <a:t>Acknowledgements / Contributions</a:t>
            </a:r>
          </a:p>
        </p:txBody>
      </p:sp>
      <p:sp>
        <p:nvSpPr>
          <p:cNvPr id="647" name="Shape 647"/>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a:spcBef>
                <a:spcPts val="0"/>
              </a:spcBef>
              <a:buNone/>
            </a:pPr>
            <a:r>
              <a:t/>
            </a:r>
            <a:endParaRPr sz="1800">
              <a:solidFill>
                <a:srgbClr val="FFFFFF"/>
              </a:solidFill>
            </a:endParaRPr>
          </a:p>
        </p:txBody>
      </p:sp>
      <p:pic>
        <p:nvPicPr>
          <p:cNvPr id="648" name="Shape 648"/>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49" name="Shape 649"/>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50" name="Shape 650"/>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cxnSp>
        <p:nvCxnSpPr>
          <p:cNvPr id="260" name="Shape 260"/>
          <p:cNvCxnSpPr/>
          <p:nvPr/>
        </p:nvCxnSpPr>
        <p:spPr>
          <a:xfrm flipH="1" rot="10800000">
            <a:off x="4168775" y="4079874"/>
            <a:ext cx="1254125" cy="1517650"/>
          </a:xfrm>
          <a:prstGeom prst="straightConnector1">
            <a:avLst/>
          </a:prstGeom>
          <a:noFill/>
          <a:ln cap="rnd" cmpd="sng" w="215900">
            <a:solidFill>
              <a:srgbClr val="2E2F30"/>
            </a:solidFill>
            <a:prstDash val="solid"/>
            <a:miter/>
            <a:headEnd len="med" w="med" type="none"/>
            <a:tailEnd len="med" w="med" type="none"/>
          </a:ln>
        </p:spPr>
      </p:cxnSp>
      <p:cxnSp>
        <p:nvCxnSpPr>
          <p:cNvPr id="261" name="Shape 261"/>
          <p:cNvCxnSpPr/>
          <p:nvPr/>
        </p:nvCxnSpPr>
        <p:spPr>
          <a:xfrm flipH="1" rot="10800000">
            <a:off x="7369175" y="4213225"/>
            <a:ext cx="80961" cy="1214437"/>
          </a:xfrm>
          <a:prstGeom prst="straightConnector1">
            <a:avLst/>
          </a:prstGeom>
          <a:noFill/>
          <a:ln cap="rnd" cmpd="sng" w="215900">
            <a:solidFill>
              <a:srgbClr val="2E2F30"/>
            </a:solidFill>
            <a:prstDash val="solid"/>
            <a:miter/>
            <a:headEnd len="med" w="med" type="none"/>
            <a:tailEnd len="med" w="med" type="none"/>
          </a:ln>
        </p:spPr>
      </p:cxnSp>
      <p:cxnSp>
        <p:nvCxnSpPr>
          <p:cNvPr id="262" name="Shape 262"/>
          <p:cNvCxnSpPr/>
          <p:nvPr/>
        </p:nvCxnSpPr>
        <p:spPr>
          <a:xfrm rot="10800000">
            <a:off x="8783636" y="4189412"/>
            <a:ext cx="2771774" cy="930275"/>
          </a:xfrm>
          <a:prstGeom prst="straightConnector1">
            <a:avLst/>
          </a:prstGeom>
          <a:noFill/>
          <a:ln cap="rnd" cmpd="sng" w="215900">
            <a:solidFill>
              <a:srgbClr val="2E2F30"/>
            </a:solidFill>
            <a:prstDash val="solid"/>
            <a:miter/>
            <a:headEnd len="med" w="med" type="none"/>
            <a:tailEnd len="med" w="med" type="none"/>
          </a:ln>
        </p:spPr>
      </p:cxnSp>
      <p:pic>
        <p:nvPicPr>
          <p:cNvPr id="263" name="Shape 263"/>
          <p:cNvPicPr preferRelativeResize="0"/>
          <p:nvPr/>
        </p:nvPicPr>
        <p:blipFill rotWithShape="1">
          <a:blip r:embed="rId3">
            <a:alphaModFix/>
          </a:blip>
          <a:srcRect b="0" l="0" r="0" t="0"/>
          <a:stretch/>
        </p:blipFill>
        <p:spPr>
          <a:xfrm>
            <a:off x="9067800" y="546100"/>
            <a:ext cx="1187449" cy="1689100"/>
          </a:xfrm>
          <a:prstGeom prst="rect">
            <a:avLst/>
          </a:prstGeom>
          <a:noFill/>
          <a:ln>
            <a:noFill/>
          </a:ln>
        </p:spPr>
      </p:pic>
      <p:sp>
        <p:nvSpPr>
          <p:cNvPr id="264" name="Shape 264"/>
          <p:cNvSpPr txBox="1"/>
          <p:nvPr/>
        </p:nvSpPr>
        <p:spPr>
          <a:xfrm>
            <a:off x="2870200" y="2730500"/>
            <a:ext cx="9931400" cy="1587499"/>
          </a:xfrm>
          <a:prstGeom prst="rect">
            <a:avLst/>
          </a:prstGeom>
          <a:blipFill rotWithShape="1">
            <a:blip r:embed="rId4">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i="0" lang="en-US" sz="4800" u="none" cap="none" strike="noStrike">
                <a:solidFill>
                  <a:schemeClr val="lt1"/>
                </a:solidFill>
                <a:latin typeface="Ovo"/>
                <a:ea typeface="Ovo"/>
                <a:cs typeface="Ovo"/>
                <a:sym typeface="Ovo"/>
              </a:rPr>
              <a:t>Computer</a:t>
            </a:r>
          </a:p>
          <a:p>
            <a:pPr indent="0" lvl="0" marL="0" marR="0" rtl="0" algn="ctr">
              <a:lnSpc>
                <a:spcPct val="100000"/>
              </a:lnSpc>
              <a:spcBef>
                <a:spcPts val="0"/>
              </a:spcBef>
              <a:spcAft>
                <a:spcPts val="0"/>
              </a:spcAft>
              <a:buClr>
                <a:schemeClr val="lt1"/>
              </a:buClr>
              <a:buSzPct val="25000"/>
              <a:buFont typeface="Ovo"/>
              <a:buNone/>
            </a:pPr>
            <a:r>
              <a:rPr b="0" i="0" lang="en-US" sz="4800" u="none" cap="none" strike="noStrike">
                <a:solidFill>
                  <a:schemeClr val="lt1"/>
                </a:solidFill>
                <a:latin typeface="Ovo"/>
                <a:ea typeface="Ovo"/>
                <a:cs typeface="Ovo"/>
                <a:sym typeface="Ovo"/>
              </a:rPr>
              <a:t>Hardware + Software</a:t>
            </a:r>
          </a:p>
        </p:txBody>
      </p:sp>
      <p:sp>
        <p:nvSpPr>
          <p:cNvPr id="265" name="Shape 265"/>
          <p:cNvSpPr/>
          <p:nvPr/>
        </p:nvSpPr>
        <p:spPr>
          <a:xfrm>
            <a:off x="10147300" y="5003800"/>
            <a:ext cx="2908299" cy="1371599"/>
          </a:xfrm>
          <a:prstGeom prst="roundRect">
            <a:avLst>
              <a:gd fmla="val 3000" name="adj"/>
            </a:avLst>
          </a:prstGeom>
          <a:blipFill rotWithShape="1">
            <a:blip r:embed="rId5">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i="0" lang="en-US" sz="3800" u="none" cap="none" strike="noStrike">
                <a:solidFill>
                  <a:schemeClr val="lt1"/>
                </a:solidFill>
                <a:latin typeface="Ovo"/>
                <a:ea typeface="Ovo"/>
                <a:cs typeface="Ovo"/>
                <a:sym typeface="Ovo"/>
              </a:rPr>
              <a:t>Networks</a:t>
            </a:r>
          </a:p>
        </p:txBody>
      </p:sp>
      <p:sp>
        <p:nvSpPr>
          <p:cNvPr id="266" name="Shape 266"/>
          <p:cNvSpPr txBox="1"/>
          <p:nvPr/>
        </p:nvSpPr>
        <p:spPr>
          <a:xfrm>
            <a:off x="9221786" y="5465762"/>
            <a:ext cx="571500" cy="6350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i="0" lang="en-US" sz="3800" u="none" cap="none" strike="noStrike">
                <a:solidFill>
                  <a:schemeClr val="lt1"/>
                </a:solidFill>
                <a:latin typeface="Ovo"/>
                <a:ea typeface="Ovo"/>
                <a:cs typeface="Ovo"/>
                <a:sym typeface="Ovo"/>
              </a:rPr>
              <a:t>....</a:t>
            </a:r>
          </a:p>
        </p:txBody>
      </p:sp>
      <p:pic>
        <p:nvPicPr>
          <p:cNvPr id="267" name="Shape 267"/>
          <p:cNvPicPr preferRelativeResize="0"/>
          <p:nvPr/>
        </p:nvPicPr>
        <p:blipFill rotWithShape="1">
          <a:blip r:embed="rId6">
            <a:alphaModFix/>
          </a:blip>
          <a:srcRect b="0" l="0" r="0" t="0"/>
          <a:stretch/>
        </p:blipFill>
        <p:spPr>
          <a:xfrm>
            <a:off x="3390900" y="431800"/>
            <a:ext cx="3632199" cy="1908174"/>
          </a:xfrm>
          <a:prstGeom prst="rect">
            <a:avLst/>
          </a:prstGeom>
          <a:noFill/>
          <a:ln>
            <a:noFill/>
          </a:ln>
        </p:spPr>
      </p:pic>
      <p:pic>
        <p:nvPicPr>
          <p:cNvPr id="268" name="Shape 268"/>
          <p:cNvPicPr preferRelativeResize="0"/>
          <p:nvPr/>
        </p:nvPicPr>
        <p:blipFill rotWithShape="1">
          <a:blip r:embed="rId7">
            <a:alphaModFix/>
          </a:blip>
          <a:srcRect b="0" l="0" r="0" t="0"/>
          <a:stretch/>
        </p:blipFill>
        <p:spPr>
          <a:xfrm>
            <a:off x="10756900" y="241300"/>
            <a:ext cx="1235074" cy="2292349"/>
          </a:xfrm>
          <a:prstGeom prst="rect">
            <a:avLst/>
          </a:prstGeom>
          <a:noFill/>
          <a:ln>
            <a:noFill/>
          </a:ln>
        </p:spPr>
      </p:pic>
      <p:sp>
        <p:nvSpPr>
          <p:cNvPr id="269" name="Shape 269"/>
          <p:cNvSpPr txBox="1"/>
          <p:nvPr/>
        </p:nvSpPr>
        <p:spPr>
          <a:xfrm>
            <a:off x="2098675" y="6607175"/>
            <a:ext cx="11899899" cy="21082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i="0" lang="en-US" sz="2800" u="none" cap="none" strike="noStrike">
                <a:solidFill>
                  <a:schemeClr val="lt1"/>
                </a:solidFill>
                <a:latin typeface="Cabin"/>
                <a:ea typeface="Cabin"/>
                <a:cs typeface="Cabin"/>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5956300" y="5003800"/>
            <a:ext cx="2908299" cy="1371599"/>
          </a:xfrm>
          <a:prstGeom prst="roundRect">
            <a:avLst>
              <a:gd fmla="val 3000" name="adj"/>
            </a:avLst>
          </a:prstGeom>
          <a:blipFill rotWithShape="1">
            <a:blip r:embed="rId8">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i="0" lang="en-US" sz="3800" u="none" cap="none" strike="noStrike">
                <a:solidFill>
                  <a:schemeClr val="lt1"/>
                </a:solidFill>
                <a:latin typeface="Ovo"/>
                <a:ea typeface="Ovo"/>
                <a:cs typeface="Ovo"/>
                <a:sym typeface="Ovo"/>
              </a:rPr>
              <a:t>Information</a:t>
            </a:r>
          </a:p>
        </p:txBody>
      </p:sp>
      <p:sp>
        <p:nvSpPr>
          <p:cNvPr id="271" name="Shape 271"/>
          <p:cNvSpPr/>
          <p:nvPr/>
        </p:nvSpPr>
        <p:spPr>
          <a:xfrm>
            <a:off x="2654300" y="5003800"/>
            <a:ext cx="2908299" cy="1371599"/>
          </a:xfrm>
          <a:prstGeom prst="roundRect">
            <a:avLst>
              <a:gd fmla="val 3000" name="adj"/>
            </a:avLst>
          </a:prstGeom>
          <a:blipFill rotWithShape="1">
            <a:blip r:embed="rId9">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i="0" lang="en-US" sz="3800" u="none" cap="none" strike="noStrike">
                <a:solidFill>
                  <a:schemeClr val="lt1"/>
                </a:solidFill>
                <a:latin typeface="Ovo"/>
                <a:ea typeface="Ovo"/>
                <a:cs typeface="Ovo"/>
                <a:sym typeface="Ovo"/>
              </a:rPr>
              <a:t>Data</a:t>
            </a:r>
          </a:p>
        </p:txBody>
      </p:sp>
      <p:sp>
        <p:nvSpPr>
          <p:cNvPr id="272" name="Shape 272"/>
          <p:cNvSpPr txBox="1"/>
          <p:nvPr/>
        </p:nvSpPr>
        <p:spPr>
          <a:xfrm>
            <a:off x="7516811" y="1136650"/>
            <a:ext cx="1065212" cy="660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User</a:t>
            </a:r>
          </a:p>
        </p:txBody>
      </p:sp>
      <p:grpSp>
        <p:nvGrpSpPr>
          <p:cNvPr id="273" name="Shape 273"/>
          <p:cNvGrpSpPr/>
          <p:nvPr/>
        </p:nvGrpSpPr>
        <p:grpSpPr>
          <a:xfrm>
            <a:off x="10113961" y="2147886"/>
            <a:ext cx="5765463" cy="1706463"/>
            <a:chOff x="0" y="0"/>
            <a:chExt cx="5765463" cy="1706463"/>
          </a:xfrm>
        </p:grpSpPr>
        <p:pic>
          <p:nvPicPr>
            <p:cNvPr id="274" name="Shape 274"/>
            <p:cNvPicPr preferRelativeResize="0"/>
            <p:nvPr/>
          </p:nvPicPr>
          <p:blipFill rotWithShape="1">
            <a:blip r:embed="rId10">
              <a:alphaModFix/>
            </a:blip>
            <a:srcRect b="0" l="0" r="0" t="0"/>
            <a:stretch/>
          </p:blipFill>
          <p:spPr>
            <a:xfrm>
              <a:off x="1376362" y="1050925"/>
              <a:ext cx="457200" cy="650874"/>
            </a:xfrm>
            <a:prstGeom prst="rect">
              <a:avLst/>
            </a:prstGeom>
            <a:noFill/>
            <a:ln>
              <a:noFill/>
            </a:ln>
          </p:spPr>
        </p:pic>
        <p:sp>
          <p:nvSpPr>
            <p:cNvPr id="275" name="Shape 275"/>
            <p:cNvSpPr txBox="1"/>
            <p:nvPr/>
          </p:nvSpPr>
          <p:spPr>
            <a:xfrm>
              <a:off x="2857263" y="1046163"/>
              <a:ext cx="2908199" cy="660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800" u="none" cap="none" strike="noStrike">
                  <a:solidFill>
                    <a:schemeClr val="lt1"/>
                  </a:solidFill>
                  <a:latin typeface="Cabin"/>
                  <a:ea typeface="Cabin"/>
                  <a:cs typeface="Cabin"/>
                  <a:sym typeface="Cabin"/>
                </a:rPr>
                <a:t>Programmer</a:t>
              </a:r>
            </a:p>
          </p:txBody>
        </p:sp>
        <p:cxnSp>
          <p:nvCxnSpPr>
            <p:cNvPr id="276" name="Shape 276"/>
            <p:cNvCxnSpPr/>
            <p:nvPr/>
          </p:nvCxnSpPr>
          <p:spPr>
            <a:xfrm rot="10800000">
              <a:off x="0" y="0"/>
              <a:ext cx="1101725" cy="1063624"/>
            </a:xfrm>
            <a:prstGeom prst="straightConnector1">
              <a:avLst/>
            </a:prstGeom>
            <a:noFill/>
            <a:ln cap="rnd" cmpd="sng" w="101600">
              <a:solidFill>
                <a:srgbClr val="FFFF00"/>
              </a:solidFill>
              <a:prstDash val="solid"/>
              <a:miter/>
              <a:headEnd len="med" w="med" type="stealth"/>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Why be a programmer?</a:t>
            </a:r>
          </a:p>
        </p:txBody>
      </p:sp>
      <p:sp>
        <p:nvSpPr>
          <p:cNvPr id="282" name="Shape 28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FFFF00"/>
              </a:buClr>
              <a:buSzPct val="100000"/>
              <a:buFont typeface="Cabin"/>
              <a:buChar char="•"/>
            </a:pPr>
            <a:r>
              <a:rPr b="0" i="0" lang="en-US" sz="3600" u="none" cap="none" strike="noStrike">
                <a:solidFill>
                  <a:srgbClr val="FFFF00"/>
                </a:solidFill>
                <a:latin typeface="Cabin"/>
                <a:ea typeface="Cabin"/>
                <a:cs typeface="Cabin"/>
                <a:sym typeface="Cabin"/>
              </a:rPr>
              <a:t>To get some task done - we are the user and programmer</a:t>
            </a:r>
          </a:p>
          <a:p>
            <a:pPr indent="-3710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Clean up survey data</a:t>
            </a:r>
          </a:p>
          <a:p>
            <a:pPr indent="-371094" lvl="0" marL="749300" marR="0" rtl="0" algn="l">
              <a:lnSpc>
                <a:spcPct val="100000"/>
              </a:lnSpc>
              <a:spcBef>
                <a:spcPts val="3500"/>
              </a:spcBef>
              <a:spcAft>
                <a:spcPts val="0"/>
              </a:spcAft>
              <a:buClr>
                <a:srgbClr val="FFFF00"/>
              </a:buClr>
              <a:buSzPct val="100000"/>
              <a:buFont typeface="Cabin"/>
              <a:buChar char="•"/>
            </a:pPr>
            <a:r>
              <a:rPr b="0" i="0" lang="en-US" sz="3600" u="none" cap="none" strike="noStrike">
                <a:solidFill>
                  <a:srgbClr val="FFFF00"/>
                </a:solidFill>
                <a:latin typeface="Cabin"/>
                <a:ea typeface="Cabin"/>
                <a:cs typeface="Cabin"/>
                <a:sym typeface="Cabin"/>
              </a:rPr>
              <a:t>To produce something for others to use - a programming job</a:t>
            </a:r>
          </a:p>
          <a:p>
            <a:pPr indent="-3710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Fix a performance problem in the Sakai software</a:t>
            </a:r>
          </a:p>
          <a:p>
            <a:pPr indent="-3710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Add  guestbook to a web site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1155700" y="5461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What is Code?  Software?  </a:t>
            </a:r>
            <a:br>
              <a:rPr b="0" i="0" lang="en-US" sz="7600" u="none" cap="none" strike="noStrike">
                <a:solidFill>
                  <a:srgbClr val="FFFF00"/>
                </a:solidFill>
                <a:latin typeface="Cabin"/>
                <a:ea typeface="Cabin"/>
                <a:cs typeface="Cabin"/>
                <a:sym typeface="Cabin"/>
              </a:rPr>
            </a:br>
            <a:r>
              <a:rPr b="0" i="0" lang="en-US" sz="7600" u="none" cap="none" strike="noStrike">
                <a:solidFill>
                  <a:srgbClr val="FFFF00"/>
                </a:solidFill>
                <a:latin typeface="Cabin"/>
                <a:ea typeface="Cabin"/>
                <a:cs typeface="Cabin"/>
                <a:sym typeface="Cabin"/>
              </a:rPr>
              <a:t>A Program?</a:t>
            </a:r>
          </a:p>
        </p:txBody>
      </p:sp>
      <p:sp>
        <p:nvSpPr>
          <p:cNvPr id="288" name="Shape 288"/>
          <p:cNvSpPr txBox="1"/>
          <p:nvPr>
            <p:ph idx="1" type="body"/>
          </p:nvPr>
        </p:nvSpPr>
        <p:spPr>
          <a:xfrm>
            <a:off x="1155700" y="29845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rgbClr val="FFFF00"/>
              </a:buClr>
              <a:buSzPct val="100000"/>
              <a:buFont typeface="Cabin"/>
              <a:buChar char="•"/>
            </a:pPr>
            <a:r>
              <a:rPr b="0" i="0" lang="en-US" sz="3200" u="none" cap="none" strike="noStrike">
                <a:solidFill>
                  <a:srgbClr val="FFFF00"/>
                </a:solidFill>
                <a:latin typeface="Cabin"/>
                <a:ea typeface="Cabin"/>
                <a:cs typeface="Cabin"/>
                <a:sym typeface="Cabin"/>
              </a:rPr>
              <a:t>A sequence of stored instructions </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It is a little piece of our intelligence in the computer</a:t>
            </a:r>
          </a:p>
          <a:p>
            <a:pPr indent="-345694" lvl="1" marL="1041400" marR="0" rtl="0" algn="l">
              <a:lnSpc>
                <a:spcPct val="100000"/>
              </a:lnSpc>
              <a:spcBef>
                <a:spcPts val="3500"/>
              </a:spcBef>
              <a:spcAft>
                <a:spcPts val="0"/>
              </a:spcAft>
              <a:buClr>
                <a:schemeClr val="lt1"/>
              </a:buClr>
              <a:buSzPct val="100000"/>
              <a:buFont typeface="Cabin"/>
            </a:pPr>
            <a:r>
              <a:rPr b="0" i="0" lang="en-US" sz="3200" u="none" cap="none" strike="noStrike">
                <a:solidFill>
                  <a:schemeClr val="lt1"/>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rgbClr val="FFFF00"/>
                </a:solidFill>
                <a:latin typeface="Cabin"/>
                <a:ea typeface="Cabin"/>
                <a:cs typeface="Cabin"/>
                <a:sym typeface="Cabin"/>
              </a:rPr>
              <a:t>A piece of creative art</a:t>
            </a:r>
            <a:r>
              <a:rPr b="0" i="0" lang="en-US" sz="3200" u="none" cap="none" strike="noStrike">
                <a:solidFill>
                  <a:schemeClr val="lt1"/>
                </a:solidFill>
                <a:latin typeface="Cabin"/>
                <a:ea typeface="Cabin"/>
                <a:cs typeface="Cabin"/>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Programs for Humans...</a:t>
            </a:r>
          </a:p>
        </p:txBody>
      </p:sp>
      <p:sp>
        <p:nvSpPr>
          <p:cNvPr id="294" name="Shape 294"/>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3"/>
              </a:rPr>
              <a:t>http://www.youtube.com/watch?v=vlzwuFkn88U</a:t>
            </a:r>
          </a:p>
        </p:txBody>
      </p:sp>
      <p:pic>
        <p:nvPicPr>
          <p:cNvPr id="295" name="Shape 295"/>
          <p:cNvPicPr preferRelativeResize="0"/>
          <p:nvPr/>
        </p:nvPicPr>
        <p:blipFill rotWithShape="1">
          <a:blip r:embed="rId4">
            <a:alphaModFix/>
          </a:blip>
          <a:srcRect b="0" l="0" r="0" t="0"/>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Programs for Humans...</a:t>
            </a:r>
          </a:p>
        </p:txBody>
      </p:sp>
      <p:sp>
        <p:nvSpPr>
          <p:cNvPr id="301" name="Shape 301"/>
          <p:cNvSpPr txBox="1"/>
          <p:nvPr/>
        </p:nvSpPr>
        <p:spPr>
          <a:xfrm>
            <a:off x="1125537" y="355600"/>
            <a:ext cx="5873700" cy="8432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while music is playing:</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ham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hit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hit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Jump</a:t>
            </a:r>
          </a:p>
        </p:txBody>
      </p:sp>
      <p:pic>
        <p:nvPicPr>
          <p:cNvPr id="302" name="Shape 302"/>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303" name="Shape 303"/>
          <p:cNvSpPr txBox="1"/>
          <p:nvPr/>
        </p:nvSpPr>
        <p:spPr>
          <a:xfrm>
            <a:off x="5965150" y="7778225"/>
            <a:ext cx="9841499" cy="464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sng" cap="none" strike="noStrike">
                <a:solidFill>
                  <a:srgbClr val="FFFF00"/>
                </a:solidFill>
                <a:latin typeface="Cabin"/>
                <a:ea typeface="Cabin"/>
                <a:cs typeface="Cabin"/>
                <a:sym typeface="Cabin"/>
                <a:hlinkClick r:id="rId4"/>
              </a:rPr>
              <a:t>http://www.youtube.com/watch?v=sN62PAKoBfE</a:t>
            </a:r>
          </a:p>
        </p:txBody>
      </p:sp>
    </p:spTree>
  </p:cSld>
  <p:clrMapOvr>
    <a:masterClrMapping/>
  </p:clrMapOvr>
</p:sld>
</file>

<file path=ppt/theme/theme1.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