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92" r:id="rId3"/>
    <p:sldMasterId id="2147483693" r:id="rId4"/>
    <p:sldMasterId id="2147483694" r:id="rId5"/>
    <p:sldMasterId id="214748369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y="9144000" cx="16256000"/>
  <p:notesSz cx="6858000" cy="9144000"/>
  <p:embeddedFontLst>
    <p:embeddedFont>
      <p:font typeface="Cabin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font" Target="fonts/Cabin-bold.fntdata"/><Relationship Id="rId14" Type="http://schemas.openxmlformats.org/officeDocument/2006/relationships/slide" Target="slides/slide7.xml"/><Relationship Id="rId36" Type="http://schemas.openxmlformats.org/officeDocument/2006/relationships/font" Target="fonts/Cabin-regular.fntdata"/><Relationship Id="rId17" Type="http://schemas.openxmlformats.org/officeDocument/2006/relationships/slide" Target="slides/slide10.xml"/><Relationship Id="rId39" Type="http://schemas.openxmlformats.org/officeDocument/2006/relationships/font" Target="fonts/Cabin-boldItalic.fntdata"/><Relationship Id="rId16" Type="http://schemas.openxmlformats.org/officeDocument/2006/relationships/slide" Target="slides/slide9.xml"/><Relationship Id="rId38" Type="http://schemas.openxmlformats.org/officeDocument/2006/relationships/font" Target="fonts/Cabin-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" name="Shape 35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" name="Shape 36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rtl="0" algn="ctr">
              <a:spcBef>
                <a:spcPts val="0"/>
              </a:spcBef>
              <a:spcAft>
                <a:spcPts val="0"/>
              </a:spcAft>
              <a:defRPr/>
            </a:lvl1pPr>
            <a:lvl2pPr indent="-285750" lvl="1" marL="742950" rtl="0" algn="ctr">
              <a:spcBef>
                <a:spcPts val="0"/>
              </a:spcBef>
              <a:spcAft>
                <a:spcPts val="0"/>
              </a:spcAft>
              <a:defRPr/>
            </a:lvl2pPr>
            <a:lvl3pPr indent="-228600" lvl="2" marL="1143000" rtl="0" algn="ctr">
              <a:spcBef>
                <a:spcPts val="0"/>
              </a:spcBef>
              <a:spcAft>
                <a:spcPts val="0"/>
              </a:spcAft>
              <a:defRPr/>
            </a:lvl3pPr>
            <a:lvl4pPr indent="-228600" lvl="3" marL="1600200" rtl="0" algn="ctr">
              <a:spcBef>
                <a:spcPts val="0"/>
              </a:spcBef>
              <a:spcAft>
                <a:spcPts val="0"/>
              </a:spcAft>
              <a:defRPr/>
            </a:lvl4pPr>
            <a:lvl5pPr indent="-228600" lvl="4" marL="2057400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rtl="0" algn="ctr">
              <a:spcBef>
                <a:spcPts val="0"/>
              </a:spcBef>
              <a:spcAft>
                <a:spcPts val="0"/>
              </a:spcAft>
              <a:defRPr/>
            </a:lvl1pPr>
            <a:lvl2pPr indent="-285750" lvl="1" marL="742950" rtl="0" algn="ctr">
              <a:spcBef>
                <a:spcPts val="0"/>
              </a:spcBef>
              <a:spcAft>
                <a:spcPts val="0"/>
              </a:spcAft>
              <a:defRPr/>
            </a:lvl2pPr>
            <a:lvl3pPr indent="-228600" lvl="2" marL="1143000" rtl="0" algn="ctr">
              <a:spcBef>
                <a:spcPts val="0"/>
              </a:spcBef>
              <a:spcAft>
                <a:spcPts val="0"/>
              </a:spcAft>
              <a:defRPr/>
            </a:lvl3pPr>
            <a:lvl4pPr indent="-228600" lvl="3" marL="1600200" rtl="0" algn="ctr">
              <a:spcBef>
                <a:spcPts val="0"/>
              </a:spcBef>
              <a:spcAft>
                <a:spcPts val="0"/>
              </a:spcAft>
              <a:defRPr/>
            </a:lvl4pPr>
            <a:lvl5pPr indent="-228600" lvl="4" marL="2057400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lvl="0" marL="1054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lvl="1" marL="1498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lvl="2" marL="1943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lvl="3" marL="2387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lvl="4" marL="2832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lvl="5" marL="32893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lvl="6" marL="37465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lvl="7" marL="42037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lvl="8" marL="46609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lvl="0" marL="1054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lvl="1" marL="1498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lvl="2" marL="1943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lvl="3" marL="2387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lvl="4" marL="2832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lvl="5" marL="32893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lvl="6" marL="37465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lvl="7" marL="42037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lvl="8" marL="46609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rtl="0" algn="ctr">
              <a:spcBef>
                <a:spcPts val="0"/>
              </a:spcBef>
              <a:spcAft>
                <a:spcPts val="0"/>
              </a:spcAft>
              <a:defRPr/>
            </a:lvl1pPr>
            <a:lvl2pPr indent="-285750" lvl="1" marL="742950" rtl="0" algn="ctr">
              <a:spcBef>
                <a:spcPts val="0"/>
              </a:spcBef>
              <a:spcAft>
                <a:spcPts val="0"/>
              </a:spcAft>
              <a:defRPr/>
            </a:lvl2pPr>
            <a:lvl3pPr indent="-228600" lvl="2" marL="1143000" rtl="0" algn="ctr">
              <a:spcBef>
                <a:spcPts val="0"/>
              </a:spcBef>
              <a:spcAft>
                <a:spcPts val="0"/>
              </a:spcAft>
              <a:defRPr/>
            </a:lvl3pPr>
            <a:lvl4pPr indent="-228600" lvl="3" marL="1600200" rtl="0" algn="ctr">
              <a:spcBef>
                <a:spcPts val="0"/>
              </a:spcBef>
              <a:spcAft>
                <a:spcPts val="0"/>
              </a:spcAft>
              <a:defRPr/>
            </a:lvl4pPr>
            <a:lvl5pPr indent="-228600" lvl="4" marL="2057400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lvl="0" marL="1054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lvl="1" marL="1498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lvl="2" marL="1943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lvl="3" marL="2387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lvl="4" marL="2832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lvl="5" marL="32893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lvl="6" marL="37465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lvl="7" marL="42037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lvl="8" marL="46609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8" name="Shape 108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2" name="Shape 112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3" name="Shape 133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8" name="Shape 138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5" name="Shape 145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6" name="Shape 146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7" name="Shape 147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1" name="Shape 151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0" name="Shape 160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lvl="0" marL="10541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lvl="1" marL="14986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lvl="2" marL="19431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lvl="3" marL="23876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lvl="4" marL="28321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lvl="5" marL="32893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lvl="6" marL="37465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lvl="7" marL="42037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lvl="8" marL="46609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ocs.python.org/tutorial/datastructures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6.jpg"/><Relationship Id="rId6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Lists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Chapter 8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804600" y="7759700"/>
            <a:ext cx="7987499" cy="10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for Informatics: Exploring Information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2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www.pythonlearn.com</a:t>
            </a: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587412" y="8118475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5250" y="7733400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1155700" y="241300"/>
            <a:ext cx="13868399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Using the </a:t>
            </a:r>
            <a:r>
              <a:rPr b="0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range</a:t>
            </a: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function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939800" y="2679700"/>
            <a:ext cx="6545999" cy="50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range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function 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returns a list of numbers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range from zero to one less than the </a:t>
            </a:r>
            <a:r>
              <a:rPr b="0" i="0" lang="en-US" sz="34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parameter</a:t>
            </a:r>
          </a:p>
          <a:p>
            <a:pPr indent="-444500" lvl="0" marL="457200" marR="0" rtl="0" algn="l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construct an index loop using </a:t>
            </a:r>
            <a:r>
              <a:rPr b="0" i="0" lang="en-US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an integer</a:t>
            </a:r>
            <a:r>
              <a:rPr b="0" i="0" lang="en-US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iterator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8107200" y="3022600"/>
            <a:ext cx="7843799" cy="44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[0, 1, 2, 3]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['Joseph', 'Glenn', 'Sally']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[0, 1, 2]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1155700" y="241300"/>
            <a:ext cx="13868399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 tale of two loops...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584950" y="3118400"/>
            <a:ext cx="7175700" cy="35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['Joseph', 'Glenn', 'Sally']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'Happy New Year:', 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(len(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friends)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[i]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'Happy New Year:', 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8105725" y="5652525"/>
            <a:ext cx="5591699" cy="21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Happy New Year: Joseph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Happy New Year: Glenn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Happy New Year: Sally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8105725" y="2509825"/>
            <a:ext cx="7888800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['Joseph', 'Glenn', 'Sally']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(friends))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[0, 1, 2]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Concatenating</a:t>
            </a:r>
            <a:r>
              <a:rPr b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lists using</a:t>
            </a:r>
            <a:r>
              <a:rPr b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7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+</a:t>
            </a: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1155700" y="2603500"/>
            <a:ext cx="7378799" cy="31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create a new list by adding two ex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is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ting lists together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9714275" y="2714100"/>
            <a:ext cx="4965900" cy="387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[1, 2, 3]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[4, 5, 6]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2, 3, 4, 5, 6]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2, 3]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Lists can be </a:t>
            </a:r>
            <a:r>
              <a:rPr b="0" i="0" lang="en-US" sz="7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sliced</a:t>
            </a: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using</a:t>
            </a:r>
            <a:r>
              <a:rPr b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7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962200" y="2875600"/>
            <a:ext cx="6941699" cy="498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[9, 41, 12, 3, 74, 15]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[41,12]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[3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[3, 74, 15]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3, 74, 15]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8506725" y="4033425"/>
            <a:ext cx="5465399" cy="21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Remember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  </a:t>
            </a:r>
            <a:r>
              <a:rPr b="0" i="1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Just like in strings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the second number is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up to but not including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List Methods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1918550" y="3110400"/>
            <a:ext cx="12042899" cy="322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'list'&gt;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['append', 'count', 'extend', 'index', 'insert', 'pop', 'remove', 'reverse', 'sort']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3173875" y="8051800"/>
            <a:ext cx="104169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http://docs.python.org/tutorial/datastructures.html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Building a </a:t>
            </a: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</a:t>
            </a: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ist from </a:t>
            </a: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cratch</a:t>
            </a: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1155700" y="2603500"/>
            <a:ext cx="5905500" cy="51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create an empty </a:t>
            </a:r>
            <a:r>
              <a:rPr b="0" i="0" lang="en-US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then add elements using the 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append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method</a:t>
            </a:r>
          </a:p>
          <a:p>
            <a:pPr indent="-444500" lvl="0" marL="457200" marR="0" rtl="0" algn="l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-US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stays in order and new elements are 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added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at the end of the </a:t>
            </a:r>
            <a:r>
              <a:rPr b="0" i="0" lang="en-US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8367175" y="2990850"/>
            <a:ext cx="7455599" cy="44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('book')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(99)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['book', 99]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('cookie')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['book', 99, 'cookie']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1162050" y="22615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Is Something in a List?</a:t>
            </a:r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774700" y="2603500"/>
            <a:ext cx="5837999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Python provides two </a:t>
            </a:r>
            <a:r>
              <a:rPr b="0" i="0" lang="en-US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operators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let you check if an item is in a list</a:t>
            </a:r>
          </a:p>
          <a:p>
            <a:pPr indent="-444500" lvl="0" marL="457200" marR="0" rtl="0" algn="l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These are logical operators that return 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True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or 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False</a:t>
            </a:r>
          </a:p>
          <a:p>
            <a:pPr indent="-444500" lvl="0" marL="457200" marR="0" rtl="0" algn="l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They do not modify the list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7799425" y="2940050"/>
            <a:ext cx="8247600" cy="44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[1, 9, 21, 10, 16]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 in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 List is an Ordered Sequence</a:t>
            </a:r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368300" y="2806700"/>
            <a:ext cx="7124700" cy="561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90677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b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can hold many items and keeps those items in the order until we do something to change the order</a:t>
            </a:r>
          </a:p>
          <a:p>
            <a:pPr indent="-590677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b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can be 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sorted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b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(i.e., change its order)</a:t>
            </a:r>
          </a:p>
          <a:p>
            <a:pPr indent="-590677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sort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method (unlike in strings) means 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sort yourself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8143075" y="3041075"/>
            <a:ext cx="8172899" cy="43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'Joseph', 'Glenn', 'Sally' 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friends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['Glenn', 'Joseph', 'Sally']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b="1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Joseph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Built</a:t>
            </a: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-</a:t>
            </a: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 Functions and Lists</a:t>
            </a:r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1155700" y="2603500"/>
            <a:ext cx="5816699" cy="537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There are a number of 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built into </a:t>
            </a:r>
            <a:r>
              <a:rPr b="0" i="0" lang="en-US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take </a:t>
            </a:r>
            <a:r>
              <a:rPr b="0" i="0" lang="en-US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lists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as parameters</a:t>
            </a:r>
          </a:p>
          <a:p>
            <a:pPr indent="-444500" lvl="0" marL="457200" marR="0" rtl="0" algn="l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Remember the loops we built?  These are much simpler.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7929600" y="2455850"/>
            <a:ext cx="7885799" cy="5540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[3, 41, 12, 9, 74, 15]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74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154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)/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25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7314550" y="4800525"/>
            <a:ext cx="8127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numlist = list()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while True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inp = raw_input('Enter a number: 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if inp == 'done' : break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value = float(inp)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numlist.append(value)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average = sum(numlist) / len(numlist)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 'Average:', average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1011450" y="646125"/>
            <a:ext cx="8127900" cy="4154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total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count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while True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inp = raw_input('Enter a number: 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if inp == 'done' : break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value = float(inp)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total = total + value 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count = count + 1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average = total / count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 'Average:', average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9794500" y="646125"/>
            <a:ext cx="5435700" cy="28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done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Average: 5.66666666667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1155700" y="241300"/>
            <a:ext cx="109220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 List is a kind of Collection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1155700" y="2603500"/>
            <a:ext cx="13931900" cy="33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collection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allows us to put many values in a single 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variable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collection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nice because we can carry all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many values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around in one convenient package.</a:t>
            </a: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93600" y="260350"/>
            <a:ext cx="3136899" cy="226536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2002250" y="6000750"/>
            <a:ext cx="12192000" cy="250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[ 'Joseph', 'Glenn', 'Sally' ]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carryon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[ 'socks', 'shirt', 'perfume' ]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1155700" y="469900"/>
            <a:ext cx="13932000" cy="1549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Best Friends: Strings and Lists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498600" y="2349500"/>
            <a:ext cx="6749100" cy="44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'With three words</a:t>
            </a:r>
            <a:r>
              <a:rPr b="1" lang="en-US" sz="30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abc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['With', 'three', 'words']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10045700" y="2301875"/>
            <a:ext cx="6450900" cy="498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['With', 'three', 'words']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b="1"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Three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050925" y="7639050"/>
            <a:ext cx="145033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Split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breaks a string into parts and produces a list of strings.  We think of these as words.  We can </a:t>
            </a:r>
            <a:r>
              <a:rPr b="0" i="0" lang="en-US" sz="34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access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 particular word or </a:t>
            </a:r>
            <a:r>
              <a:rPr b="0" i="0" lang="en-US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loop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through all the words.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508000" y="228600"/>
            <a:ext cx="12370200" cy="70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 lot               of spaces</a:t>
            </a:r>
            <a:r>
              <a:rPr b="1" lang="en-US" sz="26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etc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line.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split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etc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['A', 'lot', 'of', 'spaces']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'first</a:t>
            </a:r>
            <a:r>
              <a:rPr b="1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second</a:t>
            </a:r>
            <a:r>
              <a:rPr b="1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third</a:t>
            </a:r>
            <a:r>
              <a:rPr b="1" lang="en-US" sz="26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line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['first;second;third']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';'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['first', 'second', 'third']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1406025" y="7137375"/>
            <a:ext cx="13985399" cy="1610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-4191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When you do not specify a 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delimiter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multiple spaces are treated like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1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one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delimiter</a:t>
            </a:r>
          </a:p>
          <a:p>
            <a:pPr indent="-4191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can specify what 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delimiter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character to use in the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splitting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/>
        </p:nvSpPr>
        <p:spPr>
          <a:xfrm>
            <a:off x="2526075" y="2058975"/>
            <a:ext cx="8889299" cy="3324300"/>
          </a:xfrm>
          <a:prstGeom prst="rect">
            <a:avLst/>
          </a:prstGeom>
          <a:noFill/>
          <a:ln cap="rnd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lang="en-US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('mbox-short.txt')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lang="en-US" sz="2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not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('From ') :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b="1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13538200" y="2330450"/>
            <a:ext cx="816000" cy="27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Sat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Fri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Fri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Fri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   ...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642650" y="945775"/>
            <a:ext cx="130700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stephen.marquard@uct.ac.za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Sat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Jan  5 09:14:16 2008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1212375" y="6000750"/>
            <a:ext cx="14283299" cy="27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stephen.marquard@uct.ac.za Sat Jan  5 09:14:16 2008’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['From', 'stephen.marquard@uct.ac.za', 'Sat', 'Jan', '5', '09:14:16', '2008']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The Double Split Pattern</a:t>
            </a:r>
          </a:p>
        </p:txBody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1057950" y="2406925"/>
            <a:ext cx="13570499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6646861" y="6972300"/>
            <a:ext cx="9486900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['stephen.marquard', 'uct.ac.za']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1155700" y="5213000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The Double Split Pattern</a:t>
            </a:r>
          </a:p>
        </p:txBody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1057950" y="2406925"/>
            <a:ext cx="13570499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7336425" y="58357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1155700" y="5289200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The Double Split Pattern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['stephen.marquard', 'uct.ac.za']</a:t>
            </a:r>
          </a:p>
        </p:txBody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1057950" y="2406925"/>
            <a:ext cx="13570499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1155700" y="5441600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lang="en-US" sz="2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pieces</a:t>
            </a:r>
            <a:r>
              <a:rPr b="1"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email.split('@')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The Double Split Pattern</a:t>
            </a:r>
          </a:p>
        </p:txBody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1057950" y="2406925"/>
            <a:ext cx="13570499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['stephen.marquard', 'uct.ac.za']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1155700" y="5594000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lang="en-US" sz="2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pieces</a:t>
            </a:r>
            <a:r>
              <a:rPr b="1"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email.split('@')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b="1" lang="en-US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pieces[1]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7246300" y="6766900"/>
            <a:ext cx="2729099" cy="54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'uct.ac.za'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List Summary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927100" y="2014200"/>
            <a:ext cx="6368099" cy="6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5" name="Shape 375"/>
          <p:cNvSpPr txBox="1"/>
          <p:nvPr/>
        </p:nvSpPr>
        <p:spPr>
          <a:xfrm>
            <a:off x="774275" y="3149975"/>
            <a:ext cx="7450500" cy="5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394462" lvl="0" marL="685800" rtl="0">
              <a:spcBef>
                <a:spcPts val="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Concept of a collection</a:t>
            </a:r>
          </a:p>
          <a:p>
            <a:pPr indent="-394462" lvl="0" marL="685800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Lists and definite loops</a:t>
            </a:r>
          </a:p>
          <a:p>
            <a:pPr indent="-394462" lvl="0" marL="685800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Indexing and lookup</a:t>
            </a:r>
          </a:p>
          <a:p>
            <a:pPr indent="-394462" lvl="0" marL="685800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List mutability</a:t>
            </a:r>
          </a:p>
          <a:p>
            <a:pPr indent="-394462" lvl="0" marL="685800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Functions: len, min, max, sum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7932975" y="2733900"/>
            <a:ext cx="7565400" cy="5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394462" lvl="0" marL="685800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Slicing lists</a:t>
            </a:r>
          </a:p>
          <a:p>
            <a:pPr indent="-394462" lvl="0" marL="685800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List methods: append,  remove</a:t>
            </a:r>
          </a:p>
          <a:p>
            <a:pPr indent="-394462" lvl="0" marL="685800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Sorting lists</a:t>
            </a:r>
          </a:p>
          <a:p>
            <a:pPr indent="-394462" lvl="0" marL="685800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Splitting strings into lists of words</a:t>
            </a:r>
          </a:p>
          <a:p>
            <a:pPr indent="-394462" lvl="0" marL="685800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Using split to parse strings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/>
        </p:nvSpPr>
        <p:spPr>
          <a:xfrm>
            <a:off x="1155700" y="241300"/>
            <a:ext cx="13932000" cy="8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206100" y="1381725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and Translators here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383" name="Shape 38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Shape 38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Shape 385"/>
          <p:cNvSpPr txBox="1"/>
          <p:nvPr/>
        </p:nvSpPr>
        <p:spPr>
          <a:xfrm>
            <a:off x="8704400" y="1512200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not a </a:t>
            </a:r>
            <a:r>
              <a:rPr b="0" i="0" lang="en-US" sz="7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Collection</a:t>
            </a:r>
            <a:r>
              <a:rPr b="0" i="0" lang="en-US" sz="7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1534150" y="2660650"/>
            <a:ext cx="13187699" cy="165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Most of our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variables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have one value in them - when we put a new value in the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variable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old value is overwritten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2136725" y="4641850"/>
            <a:ext cx="13521599" cy="37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Python 2.5.2 (r252:60911, Feb 22 2008, 07:57:53)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[GCC 4.0.1 (Apple Computer, Inc. build 5363)] on darwin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List Constants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1155700" y="2603500"/>
            <a:ext cx="7251600" cy="5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b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constants are surrounded by square brackets and the elements in the list are separated by commas</a:t>
            </a:r>
          </a:p>
          <a:p>
            <a:pPr indent="-444500" lvl="0" marL="457200" marR="0" rtl="0" algn="l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b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element can be any Python object - even </a:t>
            </a:r>
            <a:r>
              <a:rPr b="0" i="0" lang="en-US" sz="34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another list</a:t>
            </a:r>
          </a:p>
          <a:p>
            <a:pPr indent="-444500" lvl="0" marL="457200" marR="0" rtl="0" algn="l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b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can be empty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9753600" y="2532050"/>
            <a:ext cx="6767100" cy="5540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[1, 24, 76]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24, 76]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['red', 'yellow', 'blue']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['red', 'yellow', 'blue']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['red', 24, 98.6]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['red', 24, 98.599999999999994]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[ 1, </a:t>
            </a:r>
            <a:r>
              <a:rPr b="1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[5, 6]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 7]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[5, 6], 7]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We already use lists!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1895475" y="2726300"/>
            <a:ext cx="8488800" cy="398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'Blastoff!'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11091861" y="3003550"/>
            <a:ext cx="2384424" cy="49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Blastoff!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Lists and definite loops - best pals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1850625" y="3208850"/>
            <a:ext cx="7280400" cy="22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['Joseph', 'Glenn', 'Sally']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'Happy New Year:'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11014625" y="3851075"/>
            <a:ext cx="5037300" cy="21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Happy New Year: Joseph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Happy New Year: Glenn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Happy New Year: Sally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Done!</a:t>
            </a:r>
          </a:p>
        </p:txBody>
      </p:sp>
      <p:cxnSp>
        <p:nvCxnSpPr>
          <p:cNvPr id="206" name="Shape 206"/>
          <p:cNvCxnSpPr/>
          <p:nvPr/>
        </p:nvCxnSpPr>
        <p:spPr>
          <a:xfrm flipH="1">
            <a:off x="8709550" y="4139162"/>
            <a:ext cx="2149499" cy="355500"/>
          </a:xfrm>
          <a:prstGeom prst="straightConnector1">
            <a:avLst/>
          </a:prstGeom>
          <a:noFill/>
          <a:ln cap="rnd" cmpd="sng" w="508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07" name="Shape 207"/>
          <p:cNvCxnSpPr/>
          <p:nvPr/>
        </p:nvCxnSpPr>
        <p:spPr>
          <a:xfrm rot="10800000">
            <a:off x="8692124" y="4643973"/>
            <a:ext cx="2297099" cy="598499"/>
          </a:xfrm>
          <a:prstGeom prst="straightConnector1">
            <a:avLst/>
          </a:prstGeom>
          <a:noFill/>
          <a:ln cap="rnd" cmpd="sng" w="508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08" name="Shape 208"/>
          <p:cNvCxnSpPr/>
          <p:nvPr/>
        </p:nvCxnSpPr>
        <p:spPr>
          <a:xfrm rot="10800000">
            <a:off x="4333025" y="4945850"/>
            <a:ext cx="6596999" cy="798899"/>
          </a:xfrm>
          <a:prstGeom prst="straightConnector1">
            <a:avLst/>
          </a:prstGeom>
          <a:noFill/>
          <a:ln cap="rnd" cmpd="sng" w="508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Looking Inside Lists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1536700" y="2603500"/>
            <a:ext cx="12679199" cy="2339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Just like strings, we can get at any single element in a list using an index specified in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square brackets</a:t>
            </a:r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482600"/>
            <a:ext cx="273685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1790700" y="7137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1219200" y="6413500"/>
            <a:ext cx="1879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Joseph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7950200" y="5726100"/>
            <a:ext cx="8156400" cy="2339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'Joseph', 'Glenn', 'Sally' 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b="1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Glenn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3670300" y="7137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3098800" y="6413500"/>
            <a:ext cx="1879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Glenn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5549900" y="7137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4978400" y="6413500"/>
            <a:ext cx="1879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Sally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4697500" y="530425"/>
            <a:ext cx="7023000" cy="180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Lists are Mutable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1155700" y="2374900"/>
            <a:ext cx="6464399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Strings are 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i="0" lang="en-US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immutable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we </a:t>
            </a:r>
            <a:r>
              <a:rPr b="0" i="1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cannot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change the contents of a string - we must make a 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new string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make any change</a:t>
            </a:r>
          </a:p>
          <a:p>
            <a:pPr indent="-444500" lvl="0" marL="457200" marR="0" rtl="0" algn="l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Lists are 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i="0" lang="en-US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mutable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’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we </a:t>
            </a:r>
            <a:r>
              <a:rPr b="0" i="1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can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change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 element of a list using the </a:t>
            </a:r>
            <a:r>
              <a:rPr b="0" i="0" lang="en-US" sz="34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index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operator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9334300" y="1845050"/>
            <a:ext cx="6464399" cy="637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'Banana</a:t>
            </a:r>
            <a:r>
              <a:rPr b="1"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'b</a:t>
            </a:r>
            <a:r>
              <a:rPr b="1"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TypeError: 'str' object does not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support item assignment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banana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[2, 14, 26, 41, 63]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[2, 14, 26, 41, 63]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b="1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28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[2, 14, 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28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41, 63]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How Long is a List?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1155700" y="2374900"/>
            <a:ext cx="73026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len()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function takes a </a:t>
            </a:r>
            <a:r>
              <a:rPr b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as a parameter and returns the number of </a:t>
            </a:r>
            <a:r>
              <a:rPr b="0" i="1" lang="en-US" sz="34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elements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 the </a:t>
            </a:r>
            <a:r>
              <a:rPr b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</a:p>
          <a:p>
            <a:pPr indent="-444500" lvl="0" marL="457200" marR="0" rtl="0" algn="l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Actually 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len()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tells us the number of elements of </a:t>
            </a:r>
            <a:r>
              <a:rPr b="0" i="1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any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set or sequence (such as a string...)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9912350" y="3009900"/>
            <a:ext cx="6119700" cy="44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'Hello Bob</a:t>
            </a:r>
            <a:r>
              <a:rPr b="1"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[ 1, 2, 'joe', 99]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4C4C4C"/>
      </a:accent1>
      <a:accent2>
        <a:srgbClr val="333399"/>
      </a:accent2>
      <a:accent3>
        <a:srgbClr val="AAAAAA"/>
      </a:accent3>
      <a:accent4>
        <a:srgbClr val="DADADA"/>
      </a:accent4>
      <a:accent5>
        <a:srgbClr val="B2B2B2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