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y="9144000" cx="16256000"/>
  <p:notesSz cx="6858000" cy="9144000"/>
  <p:embeddedFontLst>
    <p:embeddedFont>
      <p:font typeface="Cabin"/>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Cabin-regular.fntdata"/><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Cabin-italic.fntdata"/><Relationship Id="rId23" Type="http://schemas.openxmlformats.org/officeDocument/2006/relationships/slide" Target="slides/slide15.xml"/><Relationship Id="rId67" Type="http://schemas.openxmlformats.org/officeDocument/2006/relationships/font" Target="fonts/Cabin-bold.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Cabin-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4" name="Shape 3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8" name="Shape 3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5" name="Shape 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9" name="Shape 3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7" name="Shape 4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0" name="Shape 4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6" name="Shape 4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4" name="Shape 4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2" name="Shape 4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5" name="Shape 4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2" name="Shape 4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8" name="Shape 4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4" name="Shape 4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4" name="Shape 5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9" name="Shape 5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4" name="Shape 5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1" name="Shape 5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8" name="Shape 5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5" name="Shape 5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2" name="Shape 5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1" name="Shape 5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8" name="Shape 5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6" name="Shape 5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4" name="Shape 5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0" name="Shape 6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7" name="Shape 6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4" name="Shape 6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5" name="Shape 6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0" name="Shape 6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5" name="Shape 6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0" name="Shape 6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6" name="Shape 6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2" name="Shape 6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7" name="Shape 6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4" name="Shape 6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6" name="Shape 6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5" name="Shape 125"/>
        <p:cNvGrpSpPr/>
        <p:nvPr/>
      </p:nvGrpSpPr>
      <p:grpSpPr>
        <a:xfrm>
          <a:off x="0" y="0"/>
          <a:ext cx="0" cy="0"/>
          <a:chOff x="0" y="0"/>
          <a:chExt cx="0" cy="0"/>
        </a:xfrm>
      </p:grpSpPr>
      <p:sp>
        <p:nvSpPr>
          <p:cNvPr id="126" name="Shape 126"/>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7" name="Shape 127"/>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8" name="Shape 128"/>
        <p:cNvGrpSpPr/>
        <p:nvPr/>
      </p:nvGrpSpPr>
      <p:grpSpPr>
        <a:xfrm>
          <a:off x="0" y="0"/>
          <a:ext cx="0" cy="0"/>
          <a:chOff x="0" y="0"/>
          <a:chExt cx="0" cy="0"/>
        </a:xfrm>
      </p:grpSpPr>
      <p:sp>
        <p:nvSpPr>
          <p:cNvPr id="129" name="Shape 12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0" name="Shape 130"/>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1" name="Shape 131"/>
        <p:cNvGrpSpPr/>
        <p:nvPr/>
      </p:nvGrpSpPr>
      <p:grpSpPr>
        <a:xfrm>
          <a:off x="0" y="0"/>
          <a:ext cx="0" cy="0"/>
          <a:chOff x="0" y="0"/>
          <a:chExt cx="0" cy="0"/>
        </a:xfrm>
      </p:grpSpPr>
      <p:sp>
        <p:nvSpPr>
          <p:cNvPr id="132" name="Shape 13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p:nvPr>
            <p:ph idx="2" type="pic"/>
          </p:nvPr>
        </p:nvSpPr>
        <p:spPr>
          <a:xfrm>
            <a:off x="3186113" y="817562"/>
            <a:ext cx="9753599" cy="5486399"/>
          </a:xfrm>
          <a:prstGeom prst="rect">
            <a:avLst/>
          </a:prstGeom>
          <a:noFill/>
          <a:ln>
            <a:noFill/>
          </a:ln>
        </p:spPr>
      </p:sp>
      <p:sp>
        <p:nvSpPr>
          <p:cNvPr id="134" name="Shape 134"/>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5" name="Shape 135"/>
        <p:cNvGrpSpPr/>
        <p:nvPr/>
      </p:nvGrpSpPr>
      <p:grpSpPr>
        <a:xfrm>
          <a:off x="0" y="0"/>
          <a:ext cx="0" cy="0"/>
          <a:chOff x="0" y="0"/>
          <a:chExt cx="0" cy="0"/>
        </a:xfrm>
      </p:grpSpPr>
      <p:sp>
        <p:nvSpPr>
          <p:cNvPr id="136" name="Shape 13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0" name="Shape 140"/>
        <p:cNvGrpSpPr/>
        <p:nvPr/>
      </p:nvGrpSpPr>
      <p:grpSpPr>
        <a:xfrm>
          <a:off x="0" y="0"/>
          <a:ext cx="0" cy="0"/>
          <a:chOff x="0" y="0"/>
          <a:chExt cx="0" cy="0"/>
        </a:xfrm>
      </p:grpSpPr>
      <p:sp>
        <p:nvSpPr>
          <p:cNvPr id="141" name="Shape 14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2" name="Shape 142"/>
        <p:cNvGrpSpPr/>
        <p:nvPr/>
      </p:nvGrpSpPr>
      <p:grpSpPr>
        <a:xfrm>
          <a:off x="0" y="0"/>
          <a:ext cx="0" cy="0"/>
          <a:chOff x="0" y="0"/>
          <a:chExt cx="0" cy="0"/>
        </a:xfrm>
      </p:grpSpPr>
      <p:sp>
        <p:nvSpPr>
          <p:cNvPr id="143" name="Shape 14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6" name="Shape 14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7" name="Shape 147"/>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8" name="Shape 148"/>
        <p:cNvGrpSpPr/>
        <p:nvPr/>
      </p:nvGrpSpPr>
      <p:grpSpPr>
        <a:xfrm>
          <a:off x="0" y="0"/>
          <a:ext cx="0" cy="0"/>
          <a:chOff x="0" y="0"/>
          <a:chExt cx="0" cy="0"/>
        </a:xfrm>
      </p:grpSpPr>
      <p:sp>
        <p:nvSpPr>
          <p:cNvPr id="149" name="Shape 14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0" name="Shape 150"/>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1" name="Shape 151"/>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2" name="Shape 152"/>
        <p:cNvGrpSpPr/>
        <p:nvPr/>
      </p:nvGrpSpPr>
      <p:grpSpPr>
        <a:xfrm>
          <a:off x="0" y="0"/>
          <a:ext cx="0" cy="0"/>
          <a:chOff x="0" y="0"/>
          <a:chExt cx="0" cy="0"/>
        </a:xfrm>
      </p:grpSpPr>
      <p:sp>
        <p:nvSpPr>
          <p:cNvPr id="153" name="Shape 15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5" name="Shape 155"/>
        <p:cNvGrpSpPr/>
        <p:nvPr/>
      </p:nvGrpSpPr>
      <p:grpSpPr>
        <a:xfrm>
          <a:off x="0" y="0"/>
          <a:ext cx="0" cy="0"/>
          <a:chOff x="0" y="0"/>
          <a:chExt cx="0" cy="0"/>
        </a:xfrm>
      </p:grpSpPr>
      <p:sp>
        <p:nvSpPr>
          <p:cNvPr id="156" name="Shape 15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7" name="Shape 157"/>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8" name="Shape 158"/>
        <p:cNvGrpSpPr/>
        <p:nvPr/>
      </p:nvGrpSpPr>
      <p:grpSpPr>
        <a:xfrm>
          <a:off x="0" y="0"/>
          <a:ext cx="0" cy="0"/>
          <a:chOff x="0" y="0"/>
          <a:chExt cx="0" cy="0"/>
        </a:xfrm>
      </p:grpSpPr>
      <p:sp>
        <p:nvSpPr>
          <p:cNvPr id="159" name="Shape 15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0" name="Shape 160"/>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4" name="Shape 164"/>
        <p:cNvGrpSpPr/>
        <p:nvPr/>
      </p:nvGrpSpPr>
      <p:grpSpPr>
        <a:xfrm>
          <a:off x="0" y="0"/>
          <a:ext cx="0" cy="0"/>
          <a:chOff x="0" y="0"/>
          <a:chExt cx="0" cy="0"/>
        </a:xfrm>
      </p:grpSpPr>
      <p:sp>
        <p:nvSpPr>
          <p:cNvPr id="165" name="Shape 16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6" name="Shape 16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7" name="Shape 167"/>
        <p:cNvGrpSpPr/>
        <p:nvPr/>
      </p:nvGrpSpPr>
      <p:grpSpPr>
        <a:xfrm>
          <a:off x="0" y="0"/>
          <a:ext cx="0" cy="0"/>
          <a:chOff x="0" y="0"/>
          <a:chExt cx="0" cy="0"/>
        </a:xfrm>
      </p:grpSpPr>
      <p:sp>
        <p:nvSpPr>
          <p:cNvPr id="168" name="Shape 16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9" name="Shape 16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0" name="Shape 170"/>
        <p:cNvGrpSpPr/>
        <p:nvPr/>
      </p:nvGrpSpPr>
      <p:grpSpPr>
        <a:xfrm>
          <a:off x="0" y="0"/>
          <a:ext cx="0" cy="0"/>
          <a:chOff x="0" y="0"/>
          <a:chExt cx="0" cy="0"/>
        </a:xfrm>
      </p:grpSpPr>
      <p:sp>
        <p:nvSpPr>
          <p:cNvPr id="171" name="Shape 17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2" name="Shape 172"/>
          <p:cNvSpPr/>
          <p:nvPr>
            <p:ph idx="2" type="pic"/>
          </p:nvPr>
        </p:nvSpPr>
        <p:spPr>
          <a:xfrm>
            <a:off x="3186113" y="817562"/>
            <a:ext cx="9753599" cy="5486399"/>
          </a:xfrm>
          <a:prstGeom prst="rect">
            <a:avLst/>
          </a:prstGeom>
          <a:noFill/>
          <a:ln>
            <a:noFill/>
          </a:ln>
        </p:spPr>
      </p:sp>
      <p:sp>
        <p:nvSpPr>
          <p:cNvPr id="173" name="Shape 17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4" name="Shape 174"/>
        <p:cNvGrpSpPr/>
        <p:nvPr/>
      </p:nvGrpSpPr>
      <p:grpSpPr>
        <a:xfrm>
          <a:off x="0" y="0"/>
          <a:ext cx="0" cy="0"/>
          <a:chOff x="0" y="0"/>
          <a:chExt cx="0" cy="0"/>
        </a:xfrm>
      </p:grpSpPr>
      <p:sp>
        <p:nvSpPr>
          <p:cNvPr id="175" name="Shape 17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7" name="Shape 17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8"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9" name="Shape 179"/>
        <p:cNvGrpSpPr/>
        <p:nvPr/>
      </p:nvGrpSpPr>
      <p:grpSpPr>
        <a:xfrm>
          <a:off x="0" y="0"/>
          <a:ext cx="0" cy="0"/>
          <a:chOff x="0" y="0"/>
          <a:chExt cx="0" cy="0"/>
        </a:xfrm>
      </p:grpSpPr>
      <p:sp>
        <p:nvSpPr>
          <p:cNvPr id="180" name="Shape 18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1" name="Shape 181"/>
        <p:cNvGrpSpPr/>
        <p:nvPr/>
      </p:nvGrpSpPr>
      <p:grpSpPr>
        <a:xfrm>
          <a:off x="0" y="0"/>
          <a:ext cx="0" cy="0"/>
          <a:chOff x="0" y="0"/>
          <a:chExt cx="0" cy="0"/>
        </a:xfrm>
      </p:grpSpPr>
      <p:sp>
        <p:nvSpPr>
          <p:cNvPr id="182" name="Shape 18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5" name="Shape 18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6" name="Shape 18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7" name="Shape 187"/>
        <p:cNvGrpSpPr/>
        <p:nvPr/>
      </p:nvGrpSpPr>
      <p:grpSpPr>
        <a:xfrm>
          <a:off x="0" y="0"/>
          <a:ext cx="0" cy="0"/>
          <a:chOff x="0" y="0"/>
          <a:chExt cx="0" cy="0"/>
        </a:xfrm>
      </p:grpSpPr>
      <p:sp>
        <p:nvSpPr>
          <p:cNvPr id="188" name="Shape 18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9" name="Shape 18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0" name="Shape 19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1" name="Shape 191"/>
        <p:cNvGrpSpPr/>
        <p:nvPr/>
      </p:nvGrpSpPr>
      <p:grpSpPr>
        <a:xfrm>
          <a:off x="0" y="0"/>
          <a:ext cx="0" cy="0"/>
          <a:chOff x="0" y="0"/>
          <a:chExt cx="0" cy="0"/>
        </a:xfrm>
      </p:grpSpPr>
      <p:sp>
        <p:nvSpPr>
          <p:cNvPr id="192" name="Shape 19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4" name="Shape 194"/>
        <p:cNvGrpSpPr/>
        <p:nvPr/>
      </p:nvGrpSpPr>
      <p:grpSpPr>
        <a:xfrm>
          <a:off x="0" y="0"/>
          <a:ext cx="0" cy="0"/>
          <a:chOff x="0" y="0"/>
          <a:chExt cx="0" cy="0"/>
        </a:xfrm>
      </p:grpSpPr>
      <p:sp>
        <p:nvSpPr>
          <p:cNvPr id="195" name="Shape 19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6" name="Shape 19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7" name="Shape 197"/>
        <p:cNvGrpSpPr/>
        <p:nvPr/>
      </p:nvGrpSpPr>
      <p:grpSpPr>
        <a:xfrm>
          <a:off x="0" y="0"/>
          <a:ext cx="0" cy="0"/>
          <a:chOff x="0" y="0"/>
          <a:chExt cx="0" cy="0"/>
        </a:xfrm>
      </p:grpSpPr>
      <p:sp>
        <p:nvSpPr>
          <p:cNvPr id="198" name="Shape 19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9" name="Shape 19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6.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4" name="Shape 124"/>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3" name="Shape 16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hyperlink" Target="http://en.wikipedia.org/wiki/XML"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hyperlink" Target="http://en.wikipedia.org/wiki/Xml_schem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hyperlink" Target="http://www.w3schools.com/Schema/schema_example.asp"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hyperlink" Target="http://www.youtube.com/watch?v=kc8BAR7SHJI" TargetMode="Externa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18.jpg"/><Relationship Id="rId5" Type="http://schemas.openxmlformats.org/officeDocument/2006/relationships/image" Target="../media/image15.jpg"/><Relationship Id="rId6"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19.jpg"/><Relationship Id="rId4" Type="http://schemas.openxmlformats.org/officeDocument/2006/relationships/hyperlink" Target="http://www.youtube.com/watch?v=mj-kCFzF0M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developers.google.com/maps/documentation/geocoding/" TargetMode="Externa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7.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9.jpg"/><Relationship Id="rId6"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155700" y="1257300"/>
            <a:ext cx="13932000" cy="3551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Using Web Services</a:t>
            </a:r>
          </a:p>
        </p:txBody>
      </p:sp>
      <p:sp>
        <p:nvSpPr>
          <p:cNvPr id="205" name="Shape 205"/>
          <p:cNvSpPr txBox="1"/>
          <p:nvPr>
            <p:ph idx="1" type="body"/>
          </p:nvPr>
        </p:nvSpPr>
        <p:spPr>
          <a:xfrm>
            <a:off x="1215825" y="5037000"/>
            <a:ext cx="13932000" cy="1562099"/>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13</a:t>
            </a:r>
          </a:p>
        </p:txBody>
      </p:sp>
      <p:sp>
        <p:nvSpPr>
          <p:cNvPr id="206" name="Shape 206"/>
          <p:cNvSpPr txBox="1"/>
          <p:nvPr/>
        </p:nvSpPr>
        <p:spPr>
          <a:xfrm>
            <a:off x="3885750" y="7759700"/>
            <a:ext cx="80738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www.</a:t>
            </a:r>
            <a:r>
              <a:rPr lang="en-US" sz="3200">
                <a:solidFill>
                  <a:srgbClr val="FFFF00"/>
                </a:solidFill>
                <a:latin typeface="Cabin"/>
                <a:ea typeface="Cabin"/>
                <a:cs typeface="Cabin"/>
                <a:sym typeface="Cabin"/>
              </a:rPr>
              <a:t>pythonlearn</a:t>
            </a:r>
            <a:r>
              <a:rPr b="0" i="0" lang="en-US" sz="3200" u="none" cap="none" strike="noStrike">
                <a:solidFill>
                  <a:srgbClr val="FFFF00"/>
                </a:solidFill>
                <a:latin typeface="Cabin"/>
                <a:ea typeface="Cabin"/>
                <a:cs typeface="Cabin"/>
                <a:sym typeface="Cabin"/>
              </a:rPr>
              <a:t>.com</a:t>
            </a:r>
          </a:p>
        </p:txBody>
      </p:sp>
      <p:pic>
        <p:nvPicPr>
          <p:cNvPr id="207" name="Shape 207"/>
          <p:cNvPicPr preferRelativeResize="0"/>
          <p:nvPr/>
        </p:nvPicPr>
        <p:blipFill rotWithShape="1">
          <a:blip r:embed="rId3">
            <a:alphaModFix/>
          </a:blip>
          <a:srcRect b="0" l="0" r="0" t="0"/>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8597900" y="241300"/>
            <a:ext cx="72263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1C232"/>
                </a:solidFill>
                <a:latin typeface="Cabin"/>
                <a:ea typeface="Cabin"/>
                <a:cs typeface="Cabin"/>
                <a:sym typeface="Cabin"/>
              </a:rPr>
              <a:t>White Space</a:t>
            </a:r>
          </a:p>
        </p:txBody>
      </p:sp>
      <p:sp>
        <p:nvSpPr>
          <p:cNvPr id="285" name="Shape 285"/>
          <p:cNvSpPr txBox="1"/>
          <p:nvPr/>
        </p:nvSpPr>
        <p:spPr>
          <a:xfrm>
            <a:off x="623887" y="584200"/>
            <a:ext cx="5915025" cy="4635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 type=</a:t>
            </a:r>
            <a:r>
              <a:rPr lang="en-US" sz="4400">
                <a:solidFill>
                  <a:srgbClr val="00FF00"/>
                </a:solidFill>
              </a:rPr>
              <a:t>"</a:t>
            </a:r>
            <a:r>
              <a:rPr b="0" i="0" lang="en-US" sz="4400" u="none" cap="none" strike="noStrike">
                <a:solidFill>
                  <a:srgbClr val="00FF00"/>
                </a:solidFill>
                <a:latin typeface="Cabin"/>
                <a:ea typeface="Cabin"/>
                <a:cs typeface="Cabin"/>
                <a:sym typeface="Cabin"/>
              </a:rPr>
              <a:t>intl</a:t>
            </a:r>
            <a:r>
              <a:rPr lang="en-US" sz="4400">
                <a:solidFill>
                  <a:srgbClr val="00FF00"/>
                </a:solidFill>
              </a:rPr>
              <a:t>"</a:t>
            </a:r>
            <a:r>
              <a:rPr b="0" i="0" lang="en-US" sz="44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+1 734 303 4456</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&lt;email hide=</a:t>
            </a:r>
            <a:r>
              <a:rPr lang="en-US" sz="4400">
                <a:solidFill>
                  <a:srgbClr val="00FF00"/>
                </a:solidFill>
              </a:rPr>
              <a:t>"</a:t>
            </a:r>
            <a:r>
              <a:rPr b="0" i="0" lang="en-US" sz="4400" u="none" cap="none" strike="noStrike">
                <a:solidFill>
                  <a:srgbClr val="00FF00"/>
                </a:solidFill>
                <a:latin typeface="Cabin"/>
                <a:ea typeface="Cabin"/>
                <a:cs typeface="Cabin"/>
                <a:sym typeface="Cabin"/>
              </a:rPr>
              <a:t>yes</a:t>
            </a:r>
            <a:r>
              <a:rPr lang="en-US" sz="4400">
                <a:solidFill>
                  <a:srgbClr val="00FF00"/>
                </a:solidFill>
              </a:rPr>
              <a:t>"</a:t>
            </a:r>
            <a:r>
              <a:rPr b="0" i="0" lang="en-US" sz="4400" u="none" cap="none" strike="noStrike">
                <a:solidFill>
                  <a:srgbClr val="00FF00"/>
                </a:solidFill>
                <a:latin typeface="Cabin"/>
                <a:ea typeface="Cabin"/>
                <a:cs typeface="Cabin"/>
                <a:sym typeface="Cabin"/>
              </a:rPr>
              <a:t> /&gt;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p:txBody>
      </p:sp>
      <p:sp>
        <p:nvSpPr>
          <p:cNvPr id="286" name="Shape 286"/>
          <p:cNvSpPr txBox="1"/>
          <p:nvPr/>
        </p:nvSpPr>
        <p:spPr>
          <a:xfrm>
            <a:off x="4344987" y="5473700"/>
            <a:ext cx="11493500" cy="33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&lt;phone type=</a:t>
            </a:r>
            <a:r>
              <a:rPr lang="en-US" sz="4400">
                <a:solidFill>
                  <a:srgbClr val="FFFF00"/>
                </a:solidFill>
              </a:rPr>
              <a:t>"</a:t>
            </a:r>
            <a:r>
              <a:rPr b="0" i="0" lang="en-US" sz="4400" u="none" cap="none" strike="noStrike">
                <a:solidFill>
                  <a:srgbClr val="FFFF00"/>
                </a:solidFill>
                <a:latin typeface="Cabin"/>
                <a:ea typeface="Cabin"/>
                <a:cs typeface="Cabin"/>
                <a:sym typeface="Cabin"/>
              </a:rPr>
              <a:t>intl</a:t>
            </a:r>
            <a:r>
              <a:rPr lang="en-US" sz="4400">
                <a:solidFill>
                  <a:srgbClr val="FFFF00"/>
                </a:solidFill>
              </a:rPr>
              <a:t>"</a:t>
            </a:r>
            <a:r>
              <a:rPr b="0" i="0" lang="en-US" sz="4400" u="none" cap="none" strike="noStrike">
                <a:solidFill>
                  <a:srgbClr val="FFFF00"/>
                </a:solidFill>
                <a:latin typeface="Cabin"/>
                <a:ea typeface="Cabin"/>
                <a:cs typeface="Cabin"/>
                <a:sym typeface="Cabin"/>
              </a:rPr>
              <a:t>&gt;+1 734 303 4456&lt;/phone&gt;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&lt;email hide=</a:t>
            </a:r>
            <a:r>
              <a:rPr lang="en-US" sz="4400">
                <a:solidFill>
                  <a:srgbClr val="FFFF00"/>
                </a:solidFill>
              </a:rPr>
              <a:t>"</a:t>
            </a:r>
            <a:r>
              <a:rPr b="0" i="0" lang="en-US" sz="4400" u="none" cap="none" strike="noStrike">
                <a:solidFill>
                  <a:srgbClr val="FFFF00"/>
                </a:solidFill>
                <a:latin typeface="Cabin"/>
                <a:ea typeface="Cabin"/>
                <a:cs typeface="Cabin"/>
                <a:sym typeface="Cabin"/>
              </a:rPr>
              <a:t>yes</a:t>
            </a:r>
            <a:r>
              <a:rPr lang="en-US" sz="4400">
                <a:solidFill>
                  <a:srgbClr val="FFFF00"/>
                </a:solidFill>
              </a:rPr>
              <a:t>"</a:t>
            </a:r>
            <a:r>
              <a:rPr b="0" i="0" lang="en-US" sz="4400" u="none" cap="none" strike="noStrike">
                <a:solidFill>
                  <a:srgbClr val="FFFF00"/>
                </a:solidFill>
                <a:latin typeface="Cabin"/>
                <a:ea typeface="Cabin"/>
                <a:cs typeface="Cabin"/>
                <a:sym typeface="Cabin"/>
              </a:rPr>
              <a:t> /&gt;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p:txBody>
      </p:sp>
      <p:sp>
        <p:nvSpPr>
          <p:cNvPr id="287" name="Shape 287"/>
          <p:cNvSpPr txBox="1"/>
          <p:nvPr/>
        </p:nvSpPr>
        <p:spPr>
          <a:xfrm>
            <a:off x="9204325" y="2571750"/>
            <a:ext cx="60197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Some XML...</a:t>
            </a:r>
          </a:p>
        </p:txBody>
      </p:sp>
      <p:sp>
        <p:nvSpPr>
          <p:cNvPr id="293" name="Shape 293"/>
          <p:cNvSpPr txBox="1"/>
          <p:nvPr/>
        </p:nvSpPr>
        <p:spPr>
          <a:xfrm>
            <a:off x="4760075" y="8204200"/>
            <a:ext cx="7058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pic>
        <p:nvPicPr>
          <p:cNvPr id="294" name="Shape 294"/>
          <p:cNvPicPr preferRelativeResize="0"/>
          <p:nvPr/>
        </p:nvPicPr>
        <p:blipFill rotWithShape="1">
          <a:blip r:embed="rId4">
            <a:alphaModFix/>
          </a:blip>
          <a:srcRect b="0" l="0" r="0" t="0"/>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 Terminology</a:t>
            </a:r>
          </a:p>
        </p:txBody>
      </p:sp>
      <p:sp>
        <p:nvSpPr>
          <p:cNvPr id="300" name="Shape 30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15000"/>
              </a:lnSpc>
              <a:spcBef>
                <a:spcPts val="1000"/>
              </a:spcBef>
              <a:spcAft>
                <a:spcPts val="1000"/>
              </a:spcAft>
              <a:buSzPct val="100000"/>
              <a:buFont typeface="Cabin"/>
            </a:pPr>
            <a:r>
              <a:rPr b="0" i="0" lang="en-US" sz="3600" u="none" cap="none" strike="noStrike">
                <a:solidFill>
                  <a:srgbClr val="00FF00"/>
                </a:solidFill>
                <a:latin typeface="Cabin"/>
                <a:ea typeface="Cabin"/>
                <a:cs typeface="Cabin"/>
                <a:sym typeface="Cabin"/>
              </a:rPr>
              <a:t>Tags</a:t>
            </a:r>
            <a:r>
              <a:rPr b="0" i="0" lang="en-US" sz="3600" u="none" cap="none" strike="noStrike">
                <a:solidFill>
                  <a:schemeClr val="lt1"/>
                </a:solidFill>
                <a:latin typeface="Cabin"/>
                <a:ea typeface="Cabin"/>
                <a:cs typeface="Cabin"/>
                <a:sym typeface="Cabin"/>
              </a:rPr>
              <a:t> indicate the beginning and ending of elements</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00FF"/>
                </a:solidFill>
                <a:latin typeface="Cabin"/>
                <a:ea typeface="Cabin"/>
                <a:cs typeface="Cabin"/>
                <a:sym typeface="Cabin"/>
              </a:rPr>
              <a:t>Attributes</a:t>
            </a:r>
            <a:r>
              <a:rPr b="0" i="0" lang="en-US" sz="3600" u="none" cap="none" strike="noStrike">
                <a:solidFill>
                  <a:schemeClr val="lt1"/>
                </a:solidFill>
                <a:latin typeface="Cabin"/>
                <a:ea typeface="Cabin"/>
                <a:cs typeface="Cabin"/>
                <a:sym typeface="Cabin"/>
              </a:rPr>
              <a:t> - Keyword/value pairs on the opening tag of XML</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7F00"/>
                </a:solidFill>
                <a:latin typeface="Cabin"/>
                <a:ea typeface="Cabin"/>
                <a:cs typeface="Cabin"/>
                <a:sym typeface="Cabin"/>
              </a:rPr>
              <a:t>Serialize / De-Serialize</a:t>
            </a:r>
            <a:r>
              <a:rPr b="0" i="0" lang="en-US" sz="3600" u="none" cap="none" strike="noStrik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a Tree</a:t>
            </a:r>
          </a:p>
        </p:txBody>
      </p:sp>
      <p:sp>
        <p:nvSpPr>
          <p:cNvPr id="307" name="Shape 307"/>
          <p:cNvSpPr txBox="1"/>
          <p:nvPr/>
        </p:nvSpPr>
        <p:spPr>
          <a:xfrm>
            <a:off x="2578100" y="3160711"/>
            <a:ext cx="2727325"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0" name="Shape 310"/>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1" name="Shape 311"/>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12" name="Shape 312"/>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20" name="Shape 320"/>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21" name="Shape 321"/>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22" name="Shape 322"/>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23" name="Shape 323"/>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24" name="Shape 324"/>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25" name="Shape 325"/>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 </a:t>
            </a:r>
            <a:r>
              <a:rPr b="0" i="0" lang="en-US" sz="3600" u="none" cap="none" strike="noStrike">
                <a:solidFill>
                  <a:srgbClr val="00FF00"/>
                </a:solidFill>
                <a:latin typeface="Cabin"/>
                <a:ea typeface="Cabin"/>
                <a:cs typeface="Cabin"/>
                <a:sym typeface="Cabin"/>
              </a:rPr>
              <a:t>w=</a:t>
            </a:r>
            <a:r>
              <a:rPr lang="en-US" sz="3600">
                <a:solidFill>
                  <a:srgbClr val="00FF00"/>
                </a:solidFill>
              </a:rPr>
              <a:t>"</a:t>
            </a:r>
            <a:r>
              <a:rPr b="0" i="0" lang="en-US" sz="3600" u="none" cap="none" strike="noStrike">
                <a:solidFill>
                  <a:srgbClr val="00FF00"/>
                </a:solidFill>
                <a:latin typeface="Cabin"/>
                <a:ea typeface="Cabin"/>
                <a:cs typeface="Cabin"/>
                <a:sym typeface="Cabin"/>
              </a:rPr>
              <a:t>5</a:t>
            </a:r>
            <a:r>
              <a:rPr lang="en-US" sz="3600">
                <a:solidFill>
                  <a:srgbClr val="00FF00"/>
                </a:solidFill>
              </a:rPr>
              <a:t>"</a:t>
            </a:r>
            <a:r>
              <a:rPr b="0" i="0" lang="en-US" sz="3600" u="none" cap="none" strike="noStrike">
                <a:solidFill>
                  <a:srgbClr val="FF7F00"/>
                </a:solidFill>
                <a:latin typeface="Cabin"/>
                <a:ea typeface="Cabin"/>
                <a:cs typeface="Cabin"/>
                <a:sym typeface="Cabin"/>
              </a:rPr>
              <a:t>&gt;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cxnSp>
        <p:nvCxnSpPr>
          <p:cNvPr id="332" name="Shape 332"/>
          <p:cNvCxnSpPr/>
          <p:nvPr/>
        </p:nvCxnSpPr>
        <p:spPr>
          <a:xfrm>
            <a:off x="10615611" y="4581525"/>
            <a:ext cx="558799" cy="938212"/>
          </a:xfrm>
          <a:prstGeom prst="straightConnector1">
            <a:avLst/>
          </a:prstGeom>
          <a:noFill/>
          <a:ln cap="rnd" cmpd="sng" w="76200">
            <a:solidFill>
              <a:srgbClr val="FF00FF"/>
            </a:solidFill>
            <a:prstDash val="solid"/>
            <a:miter/>
            <a:headEnd len="med" w="med" type="none"/>
            <a:tailEnd len="med" w="med" type="none"/>
          </a:ln>
        </p:spPr>
      </p:cxnSp>
      <p:cxnSp>
        <p:nvCxnSpPr>
          <p:cNvPr id="333" name="Shape 333"/>
          <p:cNvCxnSpPr/>
          <p:nvPr/>
        </p:nvCxnSpPr>
        <p:spPr>
          <a:xfrm>
            <a:off x="13054011" y="61944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34" name="Shape 334"/>
          <p:cNvCxnSpPr/>
          <p:nvPr/>
        </p:nvCxnSpPr>
        <p:spPr>
          <a:xfrm>
            <a:off x="14895512" y="6194425"/>
            <a:ext cx="0" cy="1031875"/>
          </a:xfrm>
          <a:prstGeom prst="straightConnector1">
            <a:avLst/>
          </a:prstGeom>
          <a:noFill/>
          <a:ln cap="rnd" cmpd="sng" w="76200">
            <a:solidFill>
              <a:srgbClr val="FF00FF"/>
            </a:solidFill>
            <a:prstDash val="solid"/>
            <a:miter/>
            <a:headEnd len="med" w="med" type="none"/>
            <a:tailEnd len="med" w="med" type="none"/>
          </a:ln>
        </p:spPr>
      </p:cxnSp>
      <p:sp>
        <p:nvSpPr>
          <p:cNvPr id="335" name="Shape 335"/>
          <p:cNvSpPr/>
          <p:nvPr/>
        </p:nvSpPr>
        <p:spPr>
          <a:xfrm>
            <a:off x="11976100" y="25273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43" name="Shape 343"/>
          <p:cNvCxnSpPr/>
          <p:nvPr/>
        </p:nvCxnSpPr>
        <p:spPr>
          <a:xfrm flipH="1">
            <a:off x="10807699" y="31400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44" name="Shape 344"/>
          <p:cNvCxnSpPr/>
          <p:nvPr/>
        </p:nvCxnSpPr>
        <p:spPr>
          <a:xfrm>
            <a:off x="12630150" y="31845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45" name="Shape 345"/>
          <p:cNvCxnSpPr/>
          <p:nvPr/>
        </p:nvCxnSpPr>
        <p:spPr>
          <a:xfrm flipH="1">
            <a:off x="13179424" y="4611687"/>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46" name="Shape 346"/>
          <p:cNvCxnSpPr/>
          <p:nvPr/>
        </p:nvCxnSpPr>
        <p:spPr>
          <a:xfrm>
            <a:off x="14058900" y="4591050"/>
            <a:ext cx="768349" cy="855661"/>
          </a:xfrm>
          <a:prstGeom prst="straightConnector1">
            <a:avLst/>
          </a:prstGeom>
          <a:noFill/>
          <a:ln cap="rnd" cmpd="sng" w="76200">
            <a:solidFill>
              <a:srgbClr val="FF7F00"/>
            </a:solidFill>
            <a:prstDash val="solid"/>
            <a:miter/>
            <a:headEnd len="med" w="med" type="none"/>
            <a:tailEnd len="med" w="med" type="none"/>
          </a:ln>
        </p:spPr>
      </p:cxnSp>
      <p:cxnSp>
        <p:nvCxnSpPr>
          <p:cNvPr id="347" name="Shape 347"/>
          <p:cNvCxnSpPr/>
          <p:nvPr/>
        </p:nvCxnSpPr>
        <p:spPr>
          <a:xfrm flipH="1">
            <a:off x="10029824" y="4706937"/>
            <a:ext cx="417511" cy="769937"/>
          </a:xfrm>
          <a:prstGeom prst="straightConnector1">
            <a:avLst/>
          </a:prstGeom>
          <a:noFill/>
          <a:ln cap="rnd" cmpd="sng" w="76200">
            <a:solidFill>
              <a:srgbClr val="00FF00"/>
            </a:solidFill>
            <a:prstDash val="solid"/>
            <a:miter/>
            <a:headEnd len="med" w="med" type="none"/>
            <a:tailEnd len="med" w="med" type="none"/>
          </a:ln>
        </p:spPr>
      </p:cxnSp>
      <p:sp>
        <p:nvSpPr>
          <p:cNvPr id="348" name="Shape 348"/>
          <p:cNvSpPr/>
          <p:nvPr/>
        </p:nvSpPr>
        <p:spPr>
          <a:xfrm>
            <a:off x="9436100" y="5410200"/>
            <a:ext cx="863599" cy="863599"/>
          </a:xfrm>
          <a:prstGeom prst="ellipse">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5</a:t>
            </a:r>
          </a:p>
        </p:txBody>
      </p:sp>
      <p:sp>
        <p:nvSpPr>
          <p:cNvPr id="349" name="Shape 349"/>
          <p:cNvSpPr txBox="1"/>
          <p:nvPr/>
        </p:nvSpPr>
        <p:spPr>
          <a:xfrm>
            <a:off x="8674100" y="4298950"/>
            <a:ext cx="11241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w</a:t>
            </a:r>
          </a:p>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attrib</a:t>
            </a:r>
          </a:p>
        </p:txBody>
      </p:sp>
      <p:sp>
        <p:nvSpPr>
          <p:cNvPr id="350" name="Shape 350"/>
          <p:cNvSpPr txBox="1"/>
          <p:nvPr/>
        </p:nvSpPr>
        <p:spPr>
          <a:xfrm>
            <a:off x="11277600" y="4305300"/>
            <a:ext cx="1046162"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node</a:t>
            </a:r>
          </a:p>
        </p:txBody>
      </p:sp>
      <p:sp>
        <p:nvSpPr>
          <p:cNvPr id="351" name="Shape 351"/>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52" name="Shape 352"/>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1155700" y="241300"/>
            <a:ext cx="5676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Paths</a:t>
            </a:r>
          </a:p>
        </p:txBody>
      </p:sp>
      <p:sp>
        <p:nvSpPr>
          <p:cNvPr id="358" name="Shape 358"/>
          <p:cNvSpPr txBox="1"/>
          <p:nvPr/>
        </p:nvSpPr>
        <p:spPr>
          <a:xfrm>
            <a:off x="2514600" y="2855911"/>
            <a:ext cx="2470149"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1" name="Shape 361"/>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2" name="Shape 362"/>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63" name="Shape 363"/>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71" name="Shape 371"/>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72" name="Shape 372"/>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73" name="Shape 373"/>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74" name="Shape 374"/>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75" name="Shape 375"/>
          <p:cNvSpPr txBox="1"/>
          <p:nvPr/>
        </p:nvSpPr>
        <p:spPr>
          <a:xfrm>
            <a:off x="7467600" y="5829300"/>
            <a:ext cx="4363199" cy="2501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/a/b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/a/c/d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Y</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/a/c/e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 Z</a:t>
            </a:r>
          </a:p>
        </p:txBody>
      </p:sp>
      <p:sp>
        <p:nvSpPr>
          <p:cNvPr id="376" name="Shape 376"/>
          <p:cNvSpPr/>
          <p:nvPr/>
        </p:nvSpPr>
        <p:spPr>
          <a:xfrm>
            <a:off x="5435600" y="6451600"/>
            <a:ext cx="1270000" cy="1270000"/>
          </a:xfrm>
          <a:prstGeom prst="rightArrow">
            <a:avLst>
              <a:gd fmla="val 43456" name="adj1"/>
              <a:gd fmla="val 18960"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377" name="Shape 377"/>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78" name="Shape 378"/>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84" name="Shape 38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Describing a </a:t>
            </a:r>
            <a:r>
              <a:rPr b="0" i="0" lang="en-US" sz="3200" u="none" cap="none" strike="noStrike">
                <a:solidFill>
                  <a:schemeClr val="lt1"/>
                </a:solidFill>
                <a:latin typeface="Arial"/>
                <a:ea typeface="Arial"/>
                <a:cs typeface="Arial"/>
                <a:sym typeface="Arial"/>
              </a:rPr>
              <a:t>“</a:t>
            </a:r>
            <a:r>
              <a:rPr b="0" i="0" lang="en-US" sz="3400" u="none" cap="none" strike="noStrike">
                <a:solidFill>
                  <a:srgbClr val="FFFF00"/>
                </a:solidFill>
                <a:latin typeface="Cabin"/>
                <a:ea typeface="Cabin"/>
                <a:cs typeface="Cabin"/>
                <a:sym typeface="Cabin"/>
              </a:rPr>
              <a:t>contract</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92" name="Shape 39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Description of the </a:t>
            </a:r>
            <a:r>
              <a:rPr b="0" i="0" lang="en-US" sz="3600" u="none" cap="none" strike="noStrike">
                <a:solidFill>
                  <a:srgbClr val="FFFF00"/>
                </a:solidFill>
                <a:latin typeface="Cabin"/>
                <a:ea typeface="Cabin"/>
                <a:cs typeface="Cabin"/>
                <a:sym typeface="Cabin"/>
              </a:rPr>
              <a:t>legal format </a:t>
            </a:r>
            <a:r>
              <a:rPr b="0" i="0" lang="en-US" sz="3600" u="none" cap="none" strike="noStrike">
                <a:solidFill>
                  <a:schemeClr val="lt1"/>
                </a:solidFill>
                <a:latin typeface="Cabin"/>
                <a:ea typeface="Cabin"/>
                <a:cs typeface="Cabin"/>
                <a:sym typeface="Cabin"/>
              </a:rPr>
              <a:t>of an </a:t>
            </a:r>
            <a:r>
              <a:rPr b="0" i="0" lang="en-US" sz="3600" u="sng" cap="none" strike="noStrike">
                <a:solidFill>
                  <a:srgbClr val="FFFF00"/>
                </a:solidFill>
                <a:latin typeface="Cabin"/>
                <a:ea typeface="Cabin"/>
                <a:cs typeface="Cabin"/>
                <a:sym typeface="Cabin"/>
                <a:hlinkClick r:id="rId3"/>
              </a:rPr>
              <a:t>XML</a:t>
            </a:r>
            <a:r>
              <a:rPr b="0" i="0" lang="en-US" sz="3600" u="none" cap="none" strike="noStrike">
                <a:solidFill>
                  <a:schemeClr val="lt1"/>
                </a:solidFill>
                <a:latin typeface="Cabin"/>
                <a:ea typeface="Cabin"/>
                <a:cs typeface="Cabin"/>
                <a:sym typeface="Cabin"/>
              </a:rPr>
              <a:t> document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Expressed in terms of constraints on the structure and content of documents</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Often used to specify a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contract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between systems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My system will only accept XML that conforms to this particular Schema.</a:t>
            </a:r>
            <a:r>
              <a:rPr b="0" i="0" lang="en-US" sz="3600" u="none" cap="none" strike="noStrike">
                <a:solidFill>
                  <a:schemeClr val="lt1"/>
                </a:solidFill>
                <a:latin typeface="Arial"/>
                <a:ea typeface="Arial"/>
                <a:cs typeface="Arial"/>
                <a:sym typeface="Arial"/>
              </a:rPr>
              <a:t>”</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If a particular piece of XML meets the specification of the Schema - it is said to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validate</a:t>
            </a:r>
            <a:r>
              <a:rPr b="0" i="0" lang="en-US" sz="3600" u="none" cap="none" strike="noStrik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399" name="Shape 399"/>
          <p:cNvSpPr txBox="1"/>
          <p:nvPr/>
        </p:nvSpPr>
        <p:spPr>
          <a:xfrm>
            <a:off x="768350" y="5759450"/>
            <a:ext cx="6724499"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600" u="none" cap="none" strike="noStrike">
                <a:solidFill>
                  <a:srgbClr val="00FF00"/>
                </a:solidFill>
                <a:latin typeface="Cabin"/>
                <a:ea typeface="Cabin"/>
                <a:cs typeface="Cabin"/>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5600" u="none" cap="none" strike="noStrike">
                <a:solidFill>
                  <a:srgbClr val="FFFF00"/>
                </a:solidFill>
                <a:latin typeface="Cabin"/>
                <a:ea typeface="Cabin"/>
                <a:cs typeface="Cabin"/>
                <a:sym typeface="Cabin"/>
              </a:rPr>
              <a:t>XML Document</a:t>
            </a:r>
          </a:p>
        </p:txBody>
      </p:sp>
      <p:cxnSp>
        <p:nvCxnSpPr>
          <p:cNvPr id="401" name="Shape 401"/>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02" name="Shape 402"/>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
        <p:nvSpPr>
          <p:cNvPr id="404" name="Shape 404"/>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410" name="Shape 410"/>
          <p:cNvSpPr txBox="1"/>
          <p:nvPr/>
        </p:nvSpPr>
        <p:spPr>
          <a:xfrm>
            <a:off x="1062024" y="1816100"/>
            <a:ext cx="6330900" cy="2324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&lt;age&gt;17&lt;/age&gt;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
        <p:nvSpPr>
          <p:cNvPr id="411" name="Shape 411"/>
          <p:cNvSpPr txBox="1"/>
          <p:nvPr/>
        </p:nvSpPr>
        <p:spPr>
          <a:xfrm>
            <a:off x="795325" y="5035550"/>
            <a:ext cx="8870399" cy="396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 name=</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person</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Document</a:t>
            </a:r>
          </a:p>
        </p:txBody>
      </p:sp>
      <p:cxnSp>
        <p:nvCxnSpPr>
          <p:cNvPr id="414" name="Shape 414"/>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15" name="Shape 415"/>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cxnSp>
        <p:nvCxnSpPr>
          <p:cNvPr id="417" name="Shape 417"/>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Data on the Web</a:t>
            </a:r>
          </a:p>
        </p:txBody>
      </p:sp>
      <p:sp>
        <p:nvSpPr>
          <p:cNvPr id="214" name="Shape 21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 needed to come up with an agreed way to represent data going between applications and across networks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Many XML Schema Languages</a:t>
            </a:r>
          </a:p>
        </p:txBody>
      </p:sp>
      <p:sp>
        <p:nvSpPr>
          <p:cNvPr id="423" name="Shape 423"/>
          <p:cNvSpPr txBox="1"/>
          <p:nvPr>
            <p:ph idx="1" type="body"/>
          </p:nvPr>
        </p:nvSpPr>
        <p:spPr>
          <a:xfrm>
            <a:off x="1155700" y="2222500"/>
            <a:ext cx="13932000"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Document Type Definition (DTD)</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http://en.wikipedia.org/wiki/Document_Type_Definition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Standard Generalized Markup Language (ISO 8879:1986 SGML)</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http://en.wikipedia.org/wiki/SGML</a:t>
            </a:r>
          </a:p>
          <a:p>
            <a:pPr indent="-457200" lvl="0" marL="4572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XML Schema  from W3C - (XSD)</a:t>
            </a:r>
          </a:p>
          <a:p>
            <a:pPr indent="-457200" lvl="1" marL="9144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http://en.wikipedia.org/wiki/XML_Schema_(W3C)</a:t>
            </a:r>
          </a:p>
        </p:txBody>
      </p:sp>
      <p:sp>
        <p:nvSpPr>
          <p:cNvPr id="424" name="Shape 424"/>
          <p:cNvSpPr/>
          <p:nvPr/>
        </p:nvSpPr>
        <p:spPr>
          <a:xfrm flipH="1">
            <a:off x="13309700" y="6705600"/>
            <a:ext cx="1269899" cy="1269899"/>
          </a:xfrm>
          <a:prstGeom prst="rightArrow">
            <a:avLst>
              <a:gd fmla="val 45342" name="adj1"/>
              <a:gd fmla="val 23151" name="adj2"/>
            </a:avLst>
          </a:prstGeom>
          <a:blipFill rotWithShape="0">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25" name="Shape 425"/>
          <p:cNvSpPr txBox="1"/>
          <p:nvPr/>
        </p:nvSpPr>
        <p:spPr>
          <a:xfrm>
            <a:off x="4856275" y="8362950"/>
            <a:ext cx="7106100"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XML Schema (W3C spec)</a:t>
            </a:r>
          </a:p>
        </p:txBody>
      </p:sp>
      <p:sp>
        <p:nvSpPr>
          <p:cNvPr id="431" name="Shape 431"/>
          <p:cNvSpPr txBox="1"/>
          <p:nvPr>
            <p:ph idx="1" type="body"/>
          </p:nvPr>
        </p:nvSpPr>
        <p:spPr>
          <a:xfrm>
            <a:off x="1155700" y="2603500"/>
            <a:ext cx="13931900" cy="46354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will focus on the World Wide Web Consortium (W3C) version</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It is often called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W3C 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because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is considered generic</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1155700" y="622300"/>
            <a:ext cx="4533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Structure</a:t>
            </a:r>
          </a:p>
        </p:txBody>
      </p:sp>
      <p:sp>
        <p:nvSpPr>
          <p:cNvPr id="439" name="Shape 439"/>
          <p:cNvSpPr txBox="1"/>
          <p:nvPr>
            <p:ph idx="1" type="body"/>
          </p:nvPr>
        </p:nvSpPr>
        <p:spPr>
          <a:xfrm>
            <a:off x="1155700" y="2603500"/>
            <a:ext cx="13931900" cy="5638800"/>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Clr>
                <a:srgbClr val="FF7F00"/>
              </a:buClr>
              <a:buSzPct val="100000"/>
              <a:buFont typeface="Cabin"/>
            </a:pPr>
            <a:r>
              <a:rPr b="0" i="0" lang="en-US" sz="3600" u="none" cap="none" strike="noStrike">
                <a:solidFill>
                  <a:srgbClr val="FF7F00"/>
                </a:solidFill>
                <a:latin typeface="Cabin"/>
                <a:ea typeface="Cabin"/>
                <a:cs typeface="Cabin"/>
                <a:sym typeface="Cabin"/>
              </a:rPr>
              <a:t>xs:element</a:t>
            </a:r>
          </a:p>
          <a:p>
            <a:pPr indent="-457200" lvl="0" marL="457200" marR="0" rtl="0" algn="l">
              <a:lnSpc>
                <a:spcPct val="150000"/>
              </a:lnSpc>
              <a:spcBef>
                <a:spcPts val="3500"/>
              </a:spcBef>
              <a:spcAft>
                <a:spcPts val="0"/>
              </a:spcAft>
              <a:buClr>
                <a:srgbClr val="00FF00"/>
              </a:buClr>
              <a:buSzPct val="100000"/>
              <a:buFont typeface="Cabin"/>
            </a:pPr>
            <a:r>
              <a:rPr b="0" i="0" lang="en-US" sz="3600" u="none" cap="none" strike="noStrike">
                <a:solidFill>
                  <a:srgbClr val="00FF00"/>
                </a:solidFill>
                <a:latin typeface="Cabin"/>
                <a:ea typeface="Cabin"/>
                <a:cs typeface="Cabin"/>
                <a:sym typeface="Cabin"/>
              </a:rPr>
              <a:t>xs:sequence</a:t>
            </a:r>
          </a:p>
          <a:p>
            <a:pPr indent="-457200" lvl="0" marL="457200" marR="0" rtl="0" algn="l">
              <a:lnSpc>
                <a:spcPct val="150000"/>
              </a:lnSpc>
              <a:spcBef>
                <a:spcPts val="3500"/>
              </a:spcBef>
              <a:spcAft>
                <a:spcPts val="0"/>
              </a:spcAft>
              <a:buClr>
                <a:srgbClr val="FFFF00"/>
              </a:buClr>
              <a:buSzPct val="100000"/>
              <a:buFont typeface="Cabin"/>
            </a:pPr>
            <a:r>
              <a:rPr b="0" i="0" lang="en-US" sz="3600" u="none" cap="none" strike="noStrike">
                <a:solidFill>
                  <a:srgbClr val="FFFF00"/>
                </a:solidFill>
                <a:latin typeface="Cabin"/>
                <a:ea typeface="Cabin"/>
                <a:cs typeface="Cabin"/>
                <a:sym typeface="Cabin"/>
              </a:rPr>
              <a:t>xs:complexType</a:t>
            </a:r>
          </a:p>
        </p:txBody>
      </p:sp>
      <p:sp>
        <p:nvSpPr>
          <p:cNvPr id="440" name="Shape 440"/>
          <p:cNvSpPr txBox="1"/>
          <p:nvPr/>
        </p:nvSpPr>
        <p:spPr>
          <a:xfrm>
            <a:off x="6449375" y="4628800"/>
            <a:ext cx="897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 name=</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person</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&lt;</a:t>
            </a:r>
            <a:r>
              <a:rPr b="0" i="0" lang="en-US" sz="3000" u="none" cap="none" strike="noStrike">
                <a:solidFill>
                  <a:srgbClr val="FFFF00"/>
                </a:solidFill>
                <a:latin typeface="Cabin"/>
                <a:ea typeface="Cabin"/>
                <a:cs typeface="Cabin"/>
                <a:sym typeface="Cabin"/>
              </a:rPr>
              <a:t>person&gt;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&lt;age&gt;17&lt;/age&gt;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10078975" y="724425"/>
            <a:ext cx="51816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XSD</a:t>
            </a:r>
            <a:br>
              <a:rPr b="1" i="0" lang="en-US" sz="7600" u="none" cap="none" strike="noStrike">
                <a:solidFill>
                  <a:srgbClr val="FFD966"/>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Constraints</a:t>
            </a:r>
          </a:p>
        </p:txBody>
      </p:sp>
      <p:sp>
        <p:nvSpPr>
          <p:cNvPr id="447" name="Shape 447"/>
          <p:cNvSpPr txBox="1"/>
          <p:nvPr/>
        </p:nvSpPr>
        <p:spPr>
          <a:xfrm>
            <a:off x="1237150" y="8281775"/>
            <a:ext cx="13923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 name="person"&gt;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&lt;xs:element name="full_name" type="xs:string"  </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minOccurs="1" maxOccurs="1" /&gt;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7F00"/>
                </a:solidFill>
                <a:latin typeface="Cabin"/>
                <a:ea typeface="Cabin"/>
                <a:cs typeface="Cabin"/>
                <a:sym typeface="Cabin"/>
              </a:rPr>
              <a:t>&lt;xs:element name="child_name" type="xs:string"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rgbClr val="FF7F00"/>
                </a:solidFill>
                <a:latin typeface="Cabin"/>
                <a:ea typeface="Cabin"/>
                <a:cs typeface="Cabin"/>
                <a:sym typeface="Cabin"/>
              </a:rPr>
              <a:t>            minOccurs="0" maxOccurs="10" /&gt;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&lt;/xs:element&gt;</a:t>
            </a:r>
          </a:p>
        </p:txBody>
      </p:sp>
      <p:sp>
        <p:nvSpPr>
          <p:cNvPr id="449" name="Shape 449"/>
          <p:cNvSpPr txBox="1"/>
          <p:nvPr/>
        </p:nvSpPr>
        <p:spPr>
          <a:xfrm>
            <a:off x="7807136" y="4035137"/>
            <a:ext cx="750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&lt;full_name&gt;Tove Refsnes&lt;/full_name&gt;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&lt;child_name&gt;Hege&lt;/child_name&gt;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&lt;child_name&gt;Stale&lt;/child_name&gt;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&lt;child_name&gt;Jim&lt;/child_name&gt;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&lt;child_name&gt;Borge&lt;/child_name&gt;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10807700" y="774700"/>
            <a:ext cx="42797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XSD Data Types</a:t>
            </a:r>
          </a:p>
        </p:txBody>
      </p:sp>
      <p:sp>
        <p:nvSpPr>
          <p:cNvPr id="455" name="Shape 455"/>
          <p:cNvSpPr txBox="1"/>
          <p:nvPr/>
        </p:nvSpPr>
        <p:spPr>
          <a:xfrm>
            <a:off x="1501675" y="8280400"/>
            <a:ext cx="13382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&lt;xs:element name="customer" type="xs:string"/&gt;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&lt;xs:element name="start" type="xs:date"/&gt;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&lt;xs:element name="startdate" type="xs:dateTime"/&gt;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&lt;xs:element name="prize" type="xs:decimal"/&gt;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&lt;customer&gt;John Smith&lt;/customer&gt;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&lt;start&gt;2002-09-24&lt;/start&gt;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&lt;startdate&gt;2002-05-30T09:30:10</a:t>
            </a:r>
            <a:r>
              <a:rPr b="0" i="0" lang="en-US" sz="3200" u="none" cap="none" strike="noStrike">
                <a:solidFill>
                  <a:schemeClr val="lt1"/>
                </a:solidFill>
                <a:latin typeface="Cabin"/>
                <a:ea typeface="Cabin"/>
                <a:cs typeface="Cabin"/>
                <a:sym typeface="Cabin"/>
              </a:rPr>
              <a:t>Z</a:t>
            </a:r>
            <a:r>
              <a:rPr b="0" i="0" lang="en-US" sz="3200" u="none" cap="none" strike="noStrike">
                <a:solidFill>
                  <a:srgbClr val="FF7F00"/>
                </a:solidFill>
                <a:latin typeface="Cabin"/>
                <a:ea typeface="Cabin"/>
                <a:cs typeface="Cabin"/>
                <a:sym typeface="Cabin"/>
              </a:rPr>
              <a:t>&lt;/startdate&gt;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&lt;prize&gt;999.50&lt;/prize&gt;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&lt;weeks&gt;30&lt;/weeks&gt;</a:t>
            </a:r>
          </a:p>
          <a:p>
            <a:pPr indent="0" lvl="0" marL="0" marR="0" rtl="0" algn="ctr">
              <a:lnSpc>
                <a:spcPct val="100000"/>
              </a:lnSpc>
              <a:spcBef>
                <a:spcPts val="0"/>
              </a:spcBef>
              <a:spcAft>
                <a:spcPts val="0"/>
              </a:spcAft>
              <a:buNone/>
            </a:pPr>
            <a:r>
              <a:t/>
            </a:r>
            <a:endParaRPr/>
          </a:p>
        </p:txBody>
      </p:sp>
      <p:sp>
        <p:nvSpPr>
          <p:cNvPr id="458" name="Shape 458"/>
          <p:cNvSpPr txBox="1"/>
          <p:nvPr/>
        </p:nvSpPr>
        <p:spPr>
          <a:xfrm>
            <a:off x="1087500" y="5187275"/>
            <a:ext cx="4189499" cy="2298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700" u="none" cap="none" strike="noStrik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2002-05-30</a:t>
            </a:r>
            <a:r>
              <a:rPr b="0" i="0" lang="en-US" sz="7200" u="none" cap="none" strike="noStrike">
                <a:solidFill>
                  <a:srgbClr val="FF7F00"/>
                </a:solidFill>
                <a:latin typeface="Cabin"/>
                <a:ea typeface="Cabin"/>
                <a:cs typeface="Cabin"/>
                <a:sym typeface="Cabin"/>
              </a:rPr>
              <a:t>T</a:t>
            </a:r>
            <a:r>
              <a:rPr b="0" i="0" lang="en-US" sz="7200" u="none" cap="none" strike="noStrike">
                <a:solidFill>
                  <a:srgbClr val="00FF00"/>
                </a:solidFill>
                <a:latin typeface="Cabin"/>
                <a:ea typeface="Cabin"/>
                <a:cs typeface="Cabin"/>
                <a:sym typeface="Cabin"/>
              </a:rPr>
              <a:t>09:30:10</a:t>
            </a:r>
            <a:r>
              <a:rPr b="0" i="0" lang="en-US" sz="7200" u="none" cap="none" strike="noStrike">
                <a:solidFill>
                  <a:srgbClr val="FF7F00"/>
                </a:solidFill>
                <a:latin typeface="Cabin"/>
                <a:ea typeface="Cabin"/>
                <a:cs typeface="Cabin"/>
                <a:sym typeface="Cabin"/>
              </a:rPr>
              <a:t>Z</a:t>
            </a:r>
          </a:p>
        </p:txBody>
      </p:sp>
      <p:sp>
        <p:nvSpPr>
          <p:cNvPr id="465" name="Shape 465"/>
          <p:cNvSpPr txBox="1"/>
          <p:nvPr/>
        </p:nvSpPr>
        <p:spPr>
          <a:xfrm>
            <a:off x="1228725" y="5143500"/>
            <a:ext cx="3807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Year-month-day</a:t>
            </a:r>
          </a:p>
        </p:txBody>
      </p:sp>
      <p:sp>
        <p:nvSpPr>
          <p:cNvPr id="466" name="Shape 466"/>
          <p:cNvSpPr txBox="1"/>
          <p:nvPr/>
        </p:nvSpPr>
        <p:spPr>
          <a:xfrm>
            <a:off x="6351587" y="5257800"/>
            <a:ext cx="2293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Time of day</a:t>
            </a:r>
          </a:p>
        </p:txBody>
      </p:sp>
      <p:sp>
        <p:nvSpPr>
          <p:cNvPr id="467" name="Shape 467"/>
          <p:cNvSpPr txBox="1"/>
          <p:nvPr/>
        </p:nvSpPr>
        <p:spPr>
          <a:xfrm>
            <a:off x="9793275" y="5092700"/>
            <a:ext cx="52943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cap="rnd" cmpd="sng" w="76200">
            <a:solidFill>
              <a:srgbClr val="FF00FF"/>
            </a:solidFill>
            <a:prstDash val="solid"/>
            <a:miter/>
            <a:headEnd len="med" w="med" type="stealth"/>
            <a:tailEnd len="med" w="med" type="none"/>
          </a:ln>
        </p:spPr>
      </p:cxnSp>
      <p:cxnSp>
        <p:nvCxnSpPr>
          <p:cNvPr id="471" name="Shape 471"/>
          <p:cNvCxnSpPr/>
          <p:nvPr/>
        </p:nvCxnSpPr>
        <p:spPr>
          <a:xfrm flipH="1">
            <a:off x="7556461" y="4025900"/>
            <a:ext cx="4799" cy="1131899"/>
          </a:xfrm>
          <a:prstGeom prst="straightConnector1">
            <a:avLst/>
          </a:prstGeom>
          <a:noFill/>
          <a:ln cap="rnd" cmpd="sng" w="76200">
            <a:solidFill>
              <a:srgbClr val="00FF00"/>
            </a:solidFill>
            <a:prstDash val="solid"/>
            <a:miter/>
            <a:headEnd len="med" w="med" type="stealth"/>
            <a:tailEnd len="med" w="med" type="none"/>
          </a:ln>
        </p:spPr>
      </p:cxnSp>
      <p:cxnSp>
        <p:nvCxnSpPr>
          <p:cNvPr id="472" name="Shape 472"/>
          <p:cNvCxnSpPr/>
          <p:nvPr/>
        </p:nvCxnSpPr>
        <p:spPr>
          <a:xfrm>
            <a:off x="10995025" y="4002087"/>
            <a:ext cx="358799" cy="888899"/>
          </a:xfrm>
          <a:prstGeom prst="straightConnector1">
            <a:avLst/>
          </a:prstGeom>
          <a:noFill/>
          <a:ln cap="rnd" cmpd="sng" w="76200">
            <a:solidFill>
              <a:srgbClr val="FF7F00"/>
            </a:solidFill>
            <a:prstDash val="solid"/>
            <a:miter/>
            <a:headEnd len="med" w="med" type="stealth"/>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b="0" l="0" r="0" t="0"/>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b="0" l="0" r="0" t="0"/>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fmla="val 12096" name="adj1"/>
              <a:gd fmla="val 26041" name="adj2"/>
            </a:avLst>
          </a:prstGeom>
          <a:blipFill rotWithShape="1">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http://www.w3schools.com/Schema/schema_example.asp</a:t>
            </a:r>
          </a:p>
        </p:txBody>
      </p:sp>
      <p:pic>
        <p:nvPicPr>
          <p:cNvPr id="485" name="Shape 485"/>
          <p:cNvPicPr preferRelativeResize="0"/>
          <p:nvPr/>
        </p:nvPicPr>
        <p:blipFill rotWithShape="1">
          <a:blip r:embed="rId4">
            <a:alphaModFix/>
          </a:blip>
          <a:srcRect b="0" l="0" r="0" t="0"/>
          <a:stretch/>
        </p:blipFill>
        <p:spPr>
          <a:xfrm>
            <a:off x="3632200" y="190500"/>
            <a:ext cx="8694736" cy="811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'''&lt;person&gt;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 type="intl"&gt;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&lt;email hide="yes"/&gt;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&lt;/person&gt;'''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tree = ET.fromstring(data)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'Name:',tree.find('name').text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input = '''&lt;stuff&gt;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x="2"&gt;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&lt;id&gt;001&lt;/id&gt;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x="7"&gt;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&lt;id&gt;009&lt;/id&gt;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&lt;name&gt;Brent&lt;/name&gt;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&lt;/stuff&gt;'''</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stuff = ET.fromstring(input)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lst = stuff.findall('users/user')</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print 'User count:', len(lst)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for item in 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'Name', item.find('name').text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'Id', item.find('id').text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Sending Data across the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Net</a:t>
            </a:r>
            <a:r>
              <a:rPr b="1" i="0" lang="en-US" sz="7600" u="none" cap="none" strike="noStrik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21" name="Shape 221"/>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22" name="Shape 222"/>
          <p:cNvSpPr/>
          <p:nvPr/>
        </p:nvSpPr>
        <p:spPr>
          <a:xfrm>
            <a:off x="4635500" y="4965700"/>
            <a:ext cx="1270000" cy="1270000"/>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23" name="Shape 223"/>
          <p:cNvPicPr preferRelativeResize="0"/>
          <p:nvPr/>
        </p:nvPicPr>
        <p:blipFill rotWithShape="1">
          <a:blip r:embed="rId4">
            <a:alphaModFix/>
          </a:blip>
          <a:srcRect b="0" l="0" r="0" t="0"/>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a.k.a.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 Protocol</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What we send on the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a:t>
            </a:r>
            <a:r>
              <a:rPr b="0" i="0" lang="en-US" sz="3600" u="none" cap="none" strike="noStrik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JavaScript Object Notation</a:t>
            </a:r>
          </a:p>
        </p:txBody>
      </p:sp>
      <p:sp>
        <p:nvSpPr>
          <p:cNvPr id="503" name="Shape 503"/>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800" u="none" cap="none" strike="noStrike">
                <a:solidFill>
                  <a:srgbClr val="FFD966"/>
                </a:solidFill>
                <a:latin typeface="Cabin"/>
                <a:ea typeface="Cabin"/>
                <a:cs typeface="Cabin"/>
                <a:sym typeface="Cabin"/>
              </a:rPr>
              <a:t>JavaScript Object Notation</a:t>
            </a:r>
          </a:p>
        </p:txBody>
      </p:sp>
      <p:sp>
        <p:nvSpPr>
          <p:cNvPr id="509" name="Shape 509"/>
          <p:cNvSpPr txBox="1"/>
          <p:nvPr>
            <p:ph idx="1" type="body"/>
          </p:nvPr>
        </p:nvSpPr>
        <p:spPr>
          <a:xfrm>
            <a:off x="1511300" y="2590800"/>
            <a:ext cx="7835999" cy="46226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JSON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http://www.youtube.com/watch?v=kc8BAR7SHJI</a:t>
            </a:r>
          </a:p>
        </p:txBody>
      </p:sp>
      <p:pic>
        <p:nvPicPr>
          <p:cNvPr id="511" name="Shape 511"/>
          <p:cNvPicPr preferRelativeResize="0"/>
          <p:nvPr/>
        </p:nvPicPr>
        <p:blipFill rotWithShape="1">
          <a:blip r:embed="rId4">
            <a:alphaModFix/>
          </a:blip>
          <a:srcRect b="0" l="0" r="0" t="0"/>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b="0" l="0" r="0" t="0"/>
          <a:stretch/>
        </p:blipFill>
        <p:spPr>
          <a:xfrm>
            <a:off x="2133550" y="76200"/>
            <a:ext cx="12009600" cy="9007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b="0" l="0" r="0" t="0"/>
          <a:stretch/>
        </p:blipFill>
        <p:spPr>
          <a:xfrm>
            <a:off x="1917700" y="241300"/>
            <a:ext cx="12115799" cy="864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"phone"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"type" : "intl",</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"number" :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"email"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"hide" : "yes"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info = json.loads(data)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'Name:',info["name"]</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input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"2",</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"009",</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"7",</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info = json.loads(input)</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print 'User count:', len(info)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for item in 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'Name', item['name']</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'Id', item['id']</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br>
              <a:rPr b="0" i="0" lang="en-US" sz="7600" u="none" cap="none" strike="noStrike">
                <a:solidFill>
                  <a:srgbClr val="FF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Service Oriented Approach</a:t>
            </a:r>
          </a:p>
        </p:txBody>
      </p:sp>
      <p:sp>
        <p:nvSpPr>
          <p:cNvPr id="541" name="Shape 541"/>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42" name="Shape 542"/>
          <p:cNvSpPr txBox="1"/>
          <p:nvPr/>
        </p:nvSpPr>
        <p:spPr>
          <a:xfrm>
            <a:off x="2641600" y="7772400"/>
            <a:ext cx="11565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Service Oriented Approach</a:t>
            </a:r>
          </a:p>
        </p:txBody>
      </p:sp>
      <p:sp>
        <p:nvSpPr>
          <p:cNvPr id="548" name="Shape 548"/>
          <p:cNvSpPr txBox="1"/>
          <p:nvPr>
            <p:ph idx="1" type="body"/>
          </p:nvPr>
        </p:nvSpPr>
        <p:spPr>
          <a:xfrm>
            <a:off x="1155700" y="2603500"/>
            <a:ext cx="9397999"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Most non-trivial web applications use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use services from other applications</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Credit Card Charge</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Hotel Reservation systems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applications must follow to make use of the service (</a:t>
            </a:r>
            <a:r>
              <a:rPr b="0" i="0" lang="en-US" sz="3600" u="none" cap="none" strike="noStrike">
                <a:solidFill>
                  <a:srgbClr val="FF7F00"/>
                </a:solidFill>
                <a:latin typeface="Cabin"/>
                <a:ea typeface="Cabin"/>
                <a:cs typeface="Cabin"/>
                <a:sym typeface="Cabin"/>
              </a:rPr>
              <a:t>API</a:t>
            </a:r>
            <a:r>
              <a:rPr b="0" i="0" lang="en-US" sz="3600" u="none" cap="none" strike="noStrike">
                <a:solidFill>
                  <a:schemeClr val="lt1"/>
                </a:solidFill>
                <a:latin typeface="Cabin"/>
                <a:ea typeface="Cabin"/>
                <a:cs typeface="Cabin"/>
                <a:sym typeface="Cabin"/>
              </a:rPr>
              <a:t>)</a:t>
            </a:r>
          </a:p>
        </p:txBody>
      </p:sp>
      <p:pic>
        <p:nvPicPr>
          <p:cNvPr id="549" name="Shape 549"/>
          <p:cNvPicPr preferRelativeResize="0"/>
          <p:nvPr/>
        </p:nvPicPr>
        <p:blipFill rotWithShape="1">
          <a:blip r:embed="rId3">
            <a:alphaModFix/>
          </a:blip>
          <a:srcRect b="0" l="0" r="0" t="0"/>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b="0" l="0" r="0" t="0"/>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5">
            <a:alphaModFix/>
          </a:blip>
          <a:srcRect b="0" l="0" r="0" t="0"/>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6">
            <a:alphaModFix/>
          </a:blip>
          <a:srcRect b="0" l="0" r="0" t="0"/>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abin"/>
                <a:ea typeface="Cabin"/>
                <a:cs typeface="Cabin"/>
                <a:sym typeface="Cabin"/>
              </a:rPr>
              <a:t>Application</a:t>
            </a:r>
          </a:p>
        </p:txBody>
      </p:sp>
      <p:cxnSp>
        <p:nvCxnSpPr>
          <p:cNvPr id="554" name="Shape 554"/>
          <p:cNvCxnSpPr/>
          <p:nvPr/>
        </p:nvCxnSpPr>
        <p:spPr>
          <a:xfrm flipH="1">
            <a:off x="12657136" y="3935412"/>
            <a:ext cx="247649" cy="2524124"/>
          </a:xfrm>
          <a:prstGeom prst="straightConnector1">
            <a:avLst/>
          </a:prstGeom>
          <a:noFill/>
          <a:ln cap="rnd" cmpd="sng" w="63500">
            <a:solidFill>
              <a:srgbClr val="FF7F00"/>
            </a:solidFill>
            <a:prstDash val="solid"/>
            <a:miter/>
            <a:headEnd len="med" w="med" type="stealth"/>
            <a:tailEnd len="med" w="med" type="none"/>
          </a:ln>
        </p:spPr>
      </p:cxnSp>
      <p:cxnSp>
        <p:nvCxnSpPr>
          <p:cNvPr id="555" name="Shape 555"/>
          <p:cNvCxnSpPr/>
          <p:nvPr/>
        </p:nvCxnSpPr>
        <p:spPr>
          <a:xfrm>
            <a:off x="13488987" y="3970337"/>
            <a:ext cx="106362" cy="1584325"/>
          </a:xfrm>
          <a:prstGeom prst="straightConnector1">
            <a:avLst/>
          </a:prstGeom>
          <a:noFill/>
          <a:ln cap="rnd" cmpd="sng" w="63500">
            <a:solidFill>
              <a:srgbClr val="FF7F00"/>
            </a:solidFill>
            <a:prstDash val="solid"/>
            <a:miter/>
            <a:headEnd len="med" w="med" type="stealth"/>
            <a:tailEnd len="med" w="med" type="none"/>
          </a:ln>
        </p:spPr>
      </p:cxnSp>
      <p:cxnSp>
        <p:nvCxnSpPr>
          <p:cNvPr id="556" name="Shape 556"/>
          <p:cNvCxnSpPr/>
          <p:nvPr/>
        </p:nvCxnSpPr>
        <p:spPr>
          <a:xfrm>
            <a:off x="14092237" y="4041775"/>
            <a:ext cx="390524" cy="2009774"/>
          </a:xfrm>
          <a:prstGeom prst="straightConnector1">
            <a:avLst/>
          </a:prstGeom>
          <a:noFill/>
          <a:ln cap="rnd" cmpd="sng" w="63500">
            <a:solidFill>
              <a:srgbClr val="FF7F00"/>
            </a:solidFill>
            <a:prstDash val="solid"/>
            <a:miter/>
            <a:headEnd len="med" w="med" type="stealth"/>
            <a:tailEnd len="med" w="med" type="none"/>
          </a:ln>
        </p:spPr>
      </p:cxnSp>
      <p:sp>
        <p:nvSpPr>
          <p:cNvPr id="557" name="Shape 557"/>
          <p:cNvSpPr txBox="1"/>
          <p:nvPr/>
        </p:nvSpPr>
        <p:spPr>
          <a:xfrm>
            <a:off x="11634786" y="4356100"/>
            <a:ext cx="9429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APIs</a:t>
            </a:r>
          </a:p>
        </p:txBody>
      </p:sp>
      <p:sp>
        <p:nvSpPr>
          <p:cNvPr id="558" name="Shape 558"/>
          <p:cNvSpPr txBox="1"/>
          <p:nvPr/>
        </p:nvSpPr>
        <p:spPr>
          <a:xfrm>
            <a:off x="11999911" y="7277100"/>
            <a:ext cx="14573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
        <p:nvSpPr>
          <p:cNvPr id="559" name="Shape 559"/>
          <p:cNvSpPr txBox="1"/>
          <p:nvPr/>
        </p:nvSpPr>
        <p:spPr>
          <a:xfrm>
            <a:off x="13766800" y="6997700"/>
            <a:ext cx="1455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Multiple Systems</a:t>
            </a:r>
          </a:p>
        </p:txBody>
      </p:sp>
      <p:sp>
        <p:nvSpPr>
          <p:cNvPr id="565" name="Shape 565"/>
          <p:cNvSpPr txBox="1"/>
          <p:nvPr>
            <p:ph idx="1" type="body"/>
          </p:nvPr>
        </p:nvSpPr>
        <p:spPr>
          <a:xfrm>
            <a:off x="1155700" y="2603500"/>
            <a:ext cx="8140799" cy="52346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Initially - two systems cooperate and split the problem</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b="0" l="0" r="0" t="0"/>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Web Services</a:t>
            </a:r>
          </a:p>
        </p:txBody>
      </p:sp>
      <p:sp>
        <p:nvSpPr>
          <p:cNvPr id="574" name="Shape 57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75" name="Shape 575"/>
          <p:cNvSpPr txBox="1"/>
          <p:nvPr/>
        </p:nvSpPr>
        <p:spPr>
          <a:xfrm>
            <a:off x="3421475" y="7852650"/>
            <a:ext cx="9418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32" name="Shape 232"/>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33" name="Shape 233"/>
          <p:cNvSpPr txBox="1"/>
          <p:nvPr/>
        </p:nvSpPr>
        <p:spPr>
          <a:xfrm>
            <a:off x="4488662" y="63400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34" name="Shape 234"/>
          <p:cNvSpPr txBox="1"/>
          <p:nvPr/>
        </p:nvSpPr>
        <p:spPr>
          <a:xfrm>
            <a:off x="6580186" y="2952750"/>
            <a:ext cx="3067049" cy="5283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303 4456</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p:txBody>
      </p:sp>
      <p:sp>
        <p:nvSpPr>
          <p:cNvPr id="235" name="Shape 235"/>
          <p:cNvSpPr txBox="1"/>
          <p:nvPr/>
        </p:nvSpPr>
        <p:spPr>
          <a:xfrm>
            <a:off x="9507924" y="4168150"/>
            <a:ext cx="2576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36" name="Shape 236"/>
          <p:cNvSpPr txBox="1"/>
          <p:nvPr/>
        </p:nvSpPr>
        <p:spPr>
          <a:xfrm>
            <a:off x="14327187" y="8128000"/>
            <a:ext cx="101917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a:t>
            </a:r>
          </a:p>
        </p:txBody>
      </p:sp>
      <p:sp>
        <p:nvSpPr>
          <p:cNvPr id="237" name="Shape 237"/>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8" name="Shape 238"/>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Text</a:t>
            </a:r>
          </a:p>
        </p:txBody>
      </p:sp>
      <p:sp>
        <p:nvSpPr>
          <p:cNvPr id="583" name="Shape 583"/>
          <p:cNvSpPr txBox="1"/>
          <p:nvPr/>
        </p:nvSpPr>
        <p:spPr>
          <a:xfrm>
            <a:off x="2155825" y="3486150"/>
            <a:ext cx="12560400" cy="2895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1" lang="en-US" sz="3900" u="none" cap="none" strike="noStrike">
                <a:solidFill>
                  <a:srgbClr val="FFFFFF"/>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implementation</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Web Service Technologies</a:t>
            </a:r>
          </a:p>
        </p:txBody>
      </p:sp>
      <p:sp>
        <p:nvSpPr>
          <p:cNvPr id="589" name="Shape 589"/>
          <p:cNvSpPr txBox="1"/>
          <p:nvPr>
            <p:ph idx="1" type="body"/>
          </p:nvPr>
        </p:nvSpPr>
        <p:spPr>
          <a:xfrm>
            <a:off x="1155700" y="2603500"/>
            <a:ext cx="13931900" cy="50038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pPr>
            <a:r>
              <a:rPr b="0" i="0" lang="en-US" sz="3600" u="none" cap="none" strike="noStrike">
                <a:solidFill>
                  <a:srgbClr val="FFFF00"/>
                </a:solidFill>
                <a:latin typeface="Cabin"/>
                <a:ea typeface="Cabin"/>
                <a:cs typeface="Cabin"/>
                <a:sym typeface="Cabin"/>
              </a:rPr>
              <a:t>SOAP</a:t>
            </a:r>
            <a:r>
              <a:rPr b="0" i="0" lang="en-US" sz="3600" u="none" cap="none" strike="noStrike">
                <a:solidFill>
                  <a:schemeClr val="lt1"/>
                </a:solidFill>
                <a:latin typeface="Cabin"/>
                <a:ea typeface="Cabin"/>
                <a:cs typeface="Cabin"/>
                <a:sym typeface="Cabin"/>
              </a:rPr>
              <a:t> - Simple Object Access Protocol (software)</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programs/code which we use over the network</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Note: Dr. Chuck does not like SOAP because it is overly complex</a:t>
            </a:r>
          </a:p>
          <a:p>
            <a:pPr indent="-457200" lvl="0" marL="457200" marR="0" rtl="0" algn="l">
              <a:lnSpc>
                <a:spcPct val="100000"/>
              </a:lnSpc>
              <a:spcBef>
                <a:spcPts val="3500"/>
              </a:spcBef>
              <a:spcAft>
                <a:spcPts val="1000"/>
              </a:spcAft>
              <a:buSzPct val="100000"/>
            </a:pPr>
            <a:r>
              <a:rPr b="0" i="0" lang="en-US" sz="3600" u="none" cap="none" strike="noStrike">
                <a:solidFill>
                  <a:srgbClr val="FFFF00"/>
                </a:solidFill>
                <a:latin typeface="Cabin"/>
                <a:ea typeface="Cabin"/>
                <a:cs typeface="Cabin"/>
                <a:sym typeface="Cabin"/>
              </a:rPr>
              <a:t>REST</a:t>
            </a:r>
            <a:r>
              <a:rPr b="0" i="0" lang="en-US" sz="3600" u="none" cap="none" strike="noStrike">
                <a:solidFill>
                  <a:schemeClr val="lt1"/>
                </a:solidFill>
                <a:latin typeface="Cabin"/>
                <a:ea typeface="Cabin"/>
                <a:cs typeface="Cabin"/>
                <a:sym typeface="Cabin"/>
              </a:rPr>
              <a:t> - Representational State Transfer (resource focused)</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https://developers.google.com/maps/documentation/geocoding/</a:t>
            </a:r>
          </a:p>
        </p:txBody>
      </p:sp>
      <p:pic>
        <p:nvPicPr>
          <p:cNvPr id="597" name="Shape 597"/>
          <p:cNvPicPr preferRelativeResize="0"/>
          <p:nvPr/>
        </p:nvPicPr>
        <p:blipFill rotWithShape="1">
          <a:blip r:embed="rId4">
            <a:alphaModFix/>
          </a:blip>
          <a:srcRect b="0" l="0" r="0" t="0"/>
          <a:stretch/>
        </p:blipFill>
        <p:spPr>
          <a:xfrm>
            <a:off x="2324100" y="138111"/>
            <a:ext cx="11610975" cy="8242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"status":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"results":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"geometry":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"location_type": "APPROXIMATE",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42.2808256,</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-83.7430378</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"address_components":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"long_name":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"short_name":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"formatted_address": "Ann Arbor, MI, USA",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04" name="Shape 604"/>
          <p:cNvSpPr txBox="1"/>
          <p:nvPr/>
        </p:nvSpPr>
        <p:spPr>
          <a:xfrm>
            <a:off x="7574025" y="2308550"/>
            <a:ext cx="79473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http://maps.googleapis.com/maps/api/geocode/json?sensor=false&amp;address=Ann+Arbor%2C+MI</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serviceurl = 'http://maps.googleapis.com/maps/api/geocode/json?'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 raw_input('Enter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len(address) &lt; 1 : break</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url = serviceurl + urllib.urlencode({'sensor':'false',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uh = urllib.urlopen(url)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data = uh.read()</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'Retrieved',len(data),'characters'</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try: js = json.loads(str(data))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except: js = None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'status' not in js or js['status'] !=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 Failure To Retrieve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continue</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json.dumps(js, indent=4)</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 js["results"][0]["geometry"]["location"]["lat"]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 js["results"][0]["geometry"]["location"]["lng"]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'lat',lat,'lng',lng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 js['results'][0]['formatted_address']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11" name="Shape 611"/>
          <p:cNvSpPr txBox="1"/>
          <p:nvPr/>
        </p:nvSpPr>
        <p:spPr>
          <a:xfrm>
            <a:off x="9962450" y="3378150"/>
            <a:ext cx="6161999"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 Ann Arbor, MI</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Retrieving http://maps.googleapis.com/...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Retrieved 1669 characters</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lat 42.2808256 lng -83.7430378</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Ann Arbor, MI, USA</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API Security and Rate Limiting</a:t>
            </a:r>
          </a:p>
        </p:txBody>
      </p:sp>
      <p:sp>
        <p:nvSpPr>
          <p:cNvPr id="617" name="Shape 61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provided by these APIs is usually valuable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or even charge for usage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b="0" l="0" r="0" t="0"/>
          <a:stretch/>
        </p:blipFill>
        <p:spPr>
          <a:xfrm>
            <a:off x="800100" y="1231900"/>
            <a:ext cx="14643100" cy="69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b="0" l="0" r="0" t="0"/>
          <a:stretch/>
        </p:blipFill>
        <p:spPr>
          <a:xfrm>
            <a:off x="1941511" y="-1586"/>
            <a:ext cx="12422186" cy="90916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b="0" l="0" r="0" t="0"/>
          <a:stretch/>
        </p:blipFill>
        <p:spPr>
          <a:xfrm>
            <a:off x="1916111" y="25400"/>
            <a:ext cx="12422186" cy="90931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b="0" l="0" r="0" t="0"/>
          <a:stretch/>
        </p:blipFill>
        <p:spPr>
          <a:xfrm>
            <a:off x="1892300" y="11112"/>
            <a:ext cx="12455524" cy="91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45" name="Shape 245"/>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46" name="Shape 246"/>
          <p:cNvSpPr txBox="1"/>
          <p:nvPr/>
        </p:nvSpPr>
        <p:spPr>
          <a:xfrm>
            <a:off x="4459287" y="63119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47" name="Shape 247"/>
          <p:cNvSpPr txBox="1"/>
          <p:nvPr/>
        </p:nvSpPr>
        <p:spPr>
          <a:xfrm>
            <a:off x="6478587" y="3600450"/>
            <a:ext cx="3497261" cy="3987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"name"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"phone"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"303-4456"</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p:txBody>
      </p:sp>
      <p:sp>
        <p:nvSpPr>
          <p:cNvPr id="248" name="Shape 248"/>
          <p:cNvSpPr txBox="1"/>
          <p:nvPr/>
        </p:nvSpPr>
        <p:spPr>
          <a:xfrm>
            <a:off x="9453375" y="4216400"/>
            <a:ext cx="25892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49" name="Shape 249"/>
          <p:cNvSpPr txBox="1"/>
          <p:nvPr/>
        </p:nvSpPr>
        <p:spPr>
          <a:xfrm>
            <a:off x="14250987" y="8128000"/>
            <a:ext cx="11715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JSON</a:t>
            </a:r>
          </a:p>
        </p:txBody>
      </p:sp>
      <p:sp>
        <p:nvSpPr>
          <p:cNvPr id="250" name="Shape 250"/>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51" name="Shape 251"/>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twurl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TWITTER_URL = 'https://api.twitter.com/1.1/friends/list.json'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acct = raw_input('Enter Twitter Account:')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if ( len(acct) &lt; 1 ) : break</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url = </a:t>
            </a:r>
            <a:r>
              <a:rPr b="1" i="0" lang="en-US" sz="2400" u="none" cap="none" strike="noStrike">
                <a:solidFill>
                  <a:srgbClr val="00FF00"/>
                </a:solidFill>
                <a:latin typeface="Courier New"/>
                <a:ea typeface="Courier New"/>
                <a:cs typeface="Courier New"/>
                <a:sym typeface="Courier New"/>
              </a:rPr>
              <a:t>twurl.augment(TWITTER_URL,</a:t>
            </a:r>
          </a:p>
          <a:p>
            <a:pPr indent="0" lvl="0" marL="0" marR="0" rtl="0" algn="l">
              <a:lnSpc>
                <a:spcPct val="100000"/>
              </a:lnSpc>
              <a:spcBef>
                <a:spcPts val="0"/>
              </a:spcBef>
              <a:spcAft>
                <a:spcPts val="0"/>
              </a:spcAft>
              <a:buClr>
                <a:srgbClr val="00FF00"/>
              </a:buClr>
              <a:buSzPct val="25000"/>
              <a:buFont typeface="Courier New"/>
              <a:buNone/>
            </a:pPr>
            <a:r>
              <a:rPr b="1" i="0" lang="en-US" sz="2400" u="none" cap="none" strike="noStrike">
                <a:solidFill>
                  <a:srgbClr val="00FF00"/>
                </a:solidFill>
                <a:latin typeface="Courier New"/>
                <a:ea typeface="Courier New"/>
                <a:cs typeface="Courier New"/>
                <a:sym typeface="Courier New"/>
              </a:rPr>
              <a:t>        {'screen_name': acct, 'count': '5'}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connection = urllib.urlopen(url)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data = connection.read()</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headers = connection.info().dict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'Remaining', headers['x-rate-limit-remaining']</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js = json.loads(data)</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json.dumps(js, indent=4)</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for u in js['users']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u['screen_name']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s = u['status']['text']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Enter Twitter Account:drchuck</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Retrieving https://api.twitter.com/1.1/friends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Remaining 14</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"users":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"@jazzychad I just bought one .__.",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"Fri Sep 20 08:36:34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"San Francisco, California",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"Leah 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"RT @WSJ: Big employers like Google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"Sat Sep 28 19:36:37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"Victoria Canada",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"_valeriei",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"Valerie Irvine",</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@jazzychad I just bought one .__._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@WSJ: Big employers like Google, AT&amp;amp;T are h</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Ericbollens</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@lukew: sneak peek: my LONG take on the good &amp;a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halherzog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def oauth() :</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return { "consumer_key" : "h7Lu...Ng",</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"consumer_secret" : "dNKenAC3New...mmn7Q",</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"token_key" : "10185562-ein2...P4GEQQOSGI",</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hidden.py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b="0" l="0" r="0" t="0"/>
          <a:stretch/>
        </p:blipFill>
        <p:spPr>
          <a:xfrm>
            <a:off x="1935161" y="-1586"/>
            <a:ext cx="12422186" cy="90916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hidden</a:t>
            </a:r>
          </a:p>
          <a:p>
            <a:pPr indent="0" lvl="0" marL="0" marR="0" rtl="0" algn="ctr">
              <a:lnSpc>
                <a:spcPct val="100000"/>
              </a:lnSpc>
              <a:spcBef>
                <a:spcPts val="0"/>
              </a:spcBef>
              <a:spcAft>
                <a:spcPts val="0"/>
              </a:spcAft>
              <a:buNone/>
            </a:pPr>
            <a:r>
              <a:t/>
            </a:r>
            <a:endParaRPr b="1" i="0" sz="2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def augment(url, parameters) :</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secrets = hidden.oauth()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consumer = oauth.OAuthConsumer(secrets['consumer_key'], secrets['consumer_secret'])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 = oauth.OAuthToken(secrets['token_key'],secrets['token_secret'])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 = oauth.OAuthRequest.from_consumer_and_token(consumer,</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token=token, http_method='GET', http_url=url, parameters=parameters)</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oauth_request.sign_request(oauth.OAuthSignatureMethod_HMAC_SHA1(), consumer, token)</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ourier New"/>
              <a:buNone/>
            </a:pPr>
            <a:r>
              <a:rPr b="1" i="0" lang="en-US" sz="3000" u="none" cap="none" strike="noStrike">
                <a:solidFill>
                  <a:srgbClr val="FF00FF"/>
                </a:solidFill>
                <a:latin typeface="Courier New"/>
                <a:ea typeface="Courier New"/>
                <a:cs typeface="Courier New"/>
                <a:sym typeface="Courier New"/>
              </a:rPr>
              <a:t>https://api.twitter.com/1.1/statuses/user_timeline.json?count=2</a:t>
            </a:r>
            <a:r>
              <a:rPr b="1" i="0" lang="en-US" sz="3000" u="none" cap="none" strike="noStrike">
                <a:solidFill>
                  <a:srgbClr val="00FF00"/>
                </a:solidFill>
                <a:latin typeface="Courier New"/>
                <a:ea typeface="Courier New"/>
                <a:cs typeface="Courier New"/>
                <a:sym typeface="Courier New"/>
              </a:rPr>
              <a:t>&amp;oauth_version=1.0&amp;oauth_token=101...SGI</a:t>
            </a:r>
            <a:r>
              <a:rPr b="1" i="0" lang="en-US" sz="3000" u="none" cap="none" strike="noStrike">
                <a:solidFill>
                  <a:srgbClr val="FF00FF"/>
                </a:solidFill>
                <a:latin typeface="Courier New"/>
                <a:ea typeface="Courier New"/>
                <a:cs typeface="Courier New"/>
                <a:sym typeface="Courier New"/>
              </a:rPr>
              <a:t>&amp;screen_name=drchuck</a:t>
            </a:r>
            <a:r>
              <a:rPr b="1" i="0" lang="en-US" sz="3000" u="none" cap="none" strike="noStrik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x="0" y="0"/>
          <a:ext cx="0" cy="0"/>
          <a:chOff x="0" y="0"/>
          <a:chExt cx="0" cy="0"/>
        </a:xfrm>
      </p:grpSpPr>
      <p:sp>
        <p:nvSpPr>
          <p:cNvPr id="678" name="Shape 6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Summary</a:t>
            </a:r>
          </a:p>
        </p:txBody>
      </p:sp>
      <p:sp>
        <p:nvSpPr>
          <p:cNvPr id="679" name="Shape 67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Service Oriented Architecture - allows an application to be broken into parts and distributed across a network </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An Application Program Interface (API) is a contract for interaction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Web Services provide infrastructure for applications cooperating (an API) over a network - SOAP and REST are two styles of web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x="0" y="0"/>
          <a:ext cx="0" cy="0"/>
          <a:chOff x="0" y="0"/>
          <a:chExt cx="0" cy="0"/>
        </a:xfrm>
      </p:grpSpPr>
      <p:sp>
        <p:nvSpPr>
          <p:cNvPr id="684" name="Shape 684"/>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685" name="Shape 685"/>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686" name="Shape 686"/>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Elements</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 (or Nodes)</a:t>
            </a:r>
          </a:p>
        </p:txBody>
      </p:sp>
      <p:sp>
        <p:nvSpPr>
          <p:cNvPr id="257" name="Shape 257"/>
          <p:cNvSpPr txBox="1"/>
          <p:nvPr>
            <p:ph idx="1" type="body"/>
          </p:nvPr>
        </p:nvSpPr>
        <p:spPr>
          <a:xfrm>
            <a:off x="1155700" y="2603500"/>
            <a:ext cx="47752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Simple Element</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a:t>
            </a:r>
            <a:r>
              <a:rPr b="0" i="0" lang="en-US" sz="4000" u="none" cap="none" strike="noStrike">
                <a:solidFill>
                  <a:srgbClr val="FFFF00"/>
                </a:solidFill>
                <a:latin typeface="Cabin"/>
                <a:ea typeface="Cabin"/>
                <a:cs typeface="Cabin"/>
                <a:sym typeface="Cabin"/>
              </a:rPr>
              <a:t>&lt;name&gt;Chuck&lt;/name&gt;</a:t>
            </a:r>
          </a:p>
          <a:p>
            <a:pPr indent="0" lvl="0" marL="0" marR="0" rtl="0" algn="l">
              <a:lnSpc>
                <a:spcPct val="100000"/>
              </a:lnSpc>
              <a:spcBef>
                <a:spcPts val="0"/>
              </a:spcBef>
              <a:spcAft>
                <a:spcPts val="0"/>
              </a:spcAft>
              <a:buClr>
                <a:srgbClr val="FFFF00"/>
              </a:buClr>
              <a:buSzPct val="25000"/>
              <a:buFont typeface="Cabin"/>
              <a:buNone/>
            </a:pPr>
            <a:r>
              <a:rPr b="0" i="0" lang="en-US" sz="4000" u="none" cap="none" strike="noStrike">
                <a:solidFill>
                  <a:srgbClr val="FFFF00"/>
                </a:solidFill>
                <a:latin typeface="Cabin"/>
                <a:ea typeface="Cabin"/>
                <a:cs typeface="Cabin"/>
                <a:sym typeface="Cabin"/>
              </a:rPr>
              <a:t>       &lt;phone&gt;303 4456&lt;/phone&gt;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&lt;name&gt;Noah&lt;/name&gt;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&lt;phone&gt;622 7421&lt;/phone&gt;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a:t>
            </a:r>
          </a:p>
        </p:txBody>
      </p:sp>
      <p:sp>
        <p:nvSpPr>
          <p:cNvPr id="264" name="Shape 26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eXtensible Markup Language</a:t>
            </a:r>
          </a:p>
        </p:txBody>
      </p:sp>
      <p:sp>
        <p:nvSpPr>
          <p:cNvPr id="271" name="Shape 271"/>
          <p:cNvSpPr txBox="1"/>
          <p:nvPr>
            <p:ph idx="1" type="body"/>
          </p:nvPr>
        </p:nvSpPr>
        <p:spPr>
          <a:xfrm>
            <a:off x="1155700" y="2603500"/>
            <a:ext cx="13932000" cy="42609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Primary purpose is to help information systems </a:t>
            </a:r>
            <a:r>
              <a:rPr b="0" i="0" lang="en-US" sz="3600" u="none" cap="none" strike="noStrike">
                <a:solidFill>
                  <a:srgbClr val="00FF00"/>
                </a:solidFill>
                <a:latin typeface="Cabin"/>
                <a:ea typeface="Cabin"/>
                <a:cs typeface="Cabin"/>
                <a:sym typeface="Cabin"/>
              </a:rPr>
              <a:t>share structured data</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Basics</a:t>
            </a:r>
          </a:p>
        </p:txBody>
      </p:sp>
      <p:sp>
        <p:nvSpPr>
          <p:cNvPr id="278" name="Shape 278"/>
          <p:cNvSpPr txBox="1"/>
          <p:nvPr>
            <p:ph idx="1" type="body"/>
          </p:nvPr>
        </p:nvSpPr>
        <p:spPr>
          <a:xfrm>
            <a:off x="1155700" y="2603500"/>
            <a:ext cx="4597399"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00FF00"/>
              </a:buClr>
              <a:buSzPct val="171000"/>
              <a:buFont typeface="Cabin"/>
              <a:buChar char="•"/>
            </a:pPr>
            <a:r>
              <a:rPr b="0" i="0" lang="en-US" sz="3600" u="none" cap="none" strike="noStrike">
                <a:solidFill>
                  <a:srgbClr val="00FF00"/>
                </a:solidFill>
                <a:latin typeface="Cabin"/>
                <a:ea typeface="Cabin"/>
                <a:cs typeface="Cabin"/>
                <a:sym typeface="Cabin"/>
              </a:rPr>
              <a:t>Start Tag</a:t>
            </a:r>
          </a:p>
          <a:p>
            <a:pPr indent="-533400" lvl="0" marL="749300" marR="0" rtl="0" algn="l">
              <a:lnSpc>
                <a:spcPct val="100000"/>
              </a:lnSpc>
              <a:spcBef>
                <a:spcPts val="350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End Tag</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Text Content</a:t>
            </a:r>
          </a:p>
          <a:p>
            <a:pPr indent="-533400" lvl="0" marL="749300" marR="0" rtl="0" algn="l">
              <a:lnSpc>
                <a:spcPct val="100000"/>
              </a:lnSpc>
              <a:spcBef>
                <a:spcPts val="3500"/>
              </a:spcBef>
              <a:spcAft>
                <a:spcPts val="0"/>
              </a:spcAft>
              <a:buClr>
                <a:srgbClr val="FF7F00"/>
              </a:buClr>
              <a:buSzPct val="171000"/>
              <a:buFont typeface="Cabin"/>
              <a:buChar char="•"/>
            </a:pPr>
            <a:r>
              <a:rPr b="0" i="0" lang="en-US" sz="3600" u="none" cap="none" strike="noStrike">
                <a:solidFill>
                  <a:srgbClr val="FF7F00"/>
                </a:solidFill>
                <a:latin typeface="Cabin"/>
                <a:ea typeface="Cabin"/>
                <a:cs typeface="Cabin"/>
                <a:sym typeface="Cabin"/>
              </a:rPr>
              <a:t>Attribute</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5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&lt;name&gt;</a:t>
            </a:r>
            <a:r>
              <a:rPr b="0" i="0" lang="en-US" sz="4500" u="none" cap="none" strike="noStrike">
                <a:solidFill>
                  <a:schemeClr val="lt1"/>
                </a:solidFill>
                <a:latin typeface="Cabin"/>
                <a:ea typeface="Cabin"/>
                <a:cs typeface="Cabin"/>
                <a:sym typeface="Cabin"/>
              </a:rPr>
              <a:t>Chuck</a:t>
            </a:r>
            <a:r>
              <a:rPr b="0" i="0" lang="en-US" sz="4500" u="none" cap="none" strike="noStrike">
                <a:solidFill>
                  <a:srgbClr val="FFFF00"/>
                </a:solidFill>
                <a:latin typeface="Cabin"/>
                <a:ea typeface="Cabin"/>
                <a:cs typeface="Cabin"/>
                <a:sym typeface="Cabin"/>
              </a:rPr>
              <a:t>&lt;/name&gt;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&lt;phone </a:t>
            </a:r>
            <a:r>
              <a:rPr b="0" i="0" lang="en-US" sz="4500" u="none" cap="none" strike="noStrike">
                <a:solidFill>
                  <a:srgbClr val="FF7F00"/>
                </a:solidFill>
                <a:latin typeface="Cabin"/>
                <a:ea typeface="Cabin"/>
                <a:cs typeface="Cabin"/>
                <a:sym typeface="Cabin"/>
              </a:rPr>
              <a:t>type=</a:t>
            </a:r>
            <a:r>
              <a:rPr lang="en-US" sz="4500">
                <a:solidFill>
                  <a:srgbClr val="FF7F00"/>
                </a:solidFill>
              </a:rPr>
              <a:t>"</a:t>
            </a:r>
            <a:r>
              <a:rPr b="0" i="0" lang="en-US" sz="4500" u="none" cap="none" strike="noStrike">
                <a:solidFill>
                  <a:srgbClr val="FF7F00"/>
                </a:solidFill>
                <a:latin typeface="Cabin"/>
                <a:ea typeface="Cabin"/>
                <a:cs typeface="Cabin"/>
                <a:sym typeface="Cabin"/>
              </a:rPr>
              <a:t>intl</a:t>
            </a:r>
            <a:r>
              <a:rPr lang="en-US" sz="4500">
                <a:solidFill>
                  <a:srgbClr val="FF7F00"/>
                </a:solidFill>
              </a:rPr>
              <a:t>"</a:t>
            </a:r>
            <a:r>
              <a:rPr b="0" i="0" lang="en-US" sz="45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+1 734 303 4456</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FF00"/>
                </a:solidFill>
                <a:latin typeface="Cabin"/>
                <a:ea typeface="Cabin"/>
                <a:cs typeface="Cabin"/>
                <a:sym typeface="Cabin"/>
              </a:rPr>
              <a:t>&lt;/phone&gt;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&lt;email</a:t>
            </a:r>
            <a:r>
              <a:rPr b="0" i="0" lang="en-US" sz="4500" u="none" cap="none" strike="noStrike">
                <a:solidFill>
                  <a:schemeClr val="lt1"/>
                </a:solidFill>
                <a:latin typeface="Cabin"/>
                <a:ea typeface="Cabin"/>
                <a:cs typeface="Cabin"/>
                <a:sym typeface="Cabin"/>
              </a:rPr>
              <a:t> </a:t>
            </a:r>
            <a:r>
              <a:rPr b="0" i="0" lang="en-US" sz="4500" u="none" cap="none" strike="noStrike">
                <a:solidFill>
                  <a:srgbClr val="FF7F00"/>
                </a:solidFill>
                <a:latin typeface="Cabin"/>
                <a:ea typeface="Cabin"/>
                <a:cs typeface="Cabin"/>
                <a:sym typeface="Cabin"/>
              </a:rPr>
              <a:t>hide=</a:t>
            </a:r>
            <a:r>
              <a:rPr lang="en-US" sz="4500">
                <a:solidFill>
                  <a:srgbClr val="FF7F00"/>
                </a:solidFill>
              </a:rPr>
              <a:t>"</a:t>
            </a:r>
            <a:r>
              <a:rPr b="0" i="0" lang="en-US" sz="4500" u="none" cap="none" strike="noStrike">
                <a:solidFill>
                  <a:srgbClr val="FF7F00"/>
                </a:solidFill>
                <a:latin typeface="Cabin"/>
                <a:ea typeface="Cabin"/>
                <a:cs typeface="Cabin"/>
                <a:sym typeface="Cabin"/>
              </a:rPr>
              <a:t>yes</a:t>
            </a:r>
            <a:r>
              <a:rPr lang="en-US" sz="4500">
                <a:solidFill>
                  <a:srgbClr val="FF7F00"/>
                </a:solidFill>
              </a:rPr>
              <a:t>"</a:t>
            </a: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/&gt;</a:t>
            </a:r>
          </a:p>
          <a:p>
            <a:pPr indent="0" lvl="0" marL="0" marR="0" rtl="0" algn="l">
              <a:lnSpc>
                <a:spcPct val="100000"/>
              </a:lnSpc>
              <a:spcBef>
                <a:spcPts val="0"/>
              </a:spcBef>
              <a:spcAft>
                <a:spcPts val="0"/>
              </a:spcAft>
              <a:buClr>
                <a:srgbClr val="FFFF00"/>
              </a:buClr>
              <a:buSzPct val="25000"/>
              <a:buFont typeface="Cabin"/>
              <a:buNone/>
            </a:pPr>
            <a:r>
              <a:rPr b="0" i="0" lang="en-US" sz="4500" u="none" cap="none" strike="noStrike">
                <a:solidFill>
                  <a:srgbClr val="FFFF00"/>
                </a:solidFill>
                <a:latin typeface="Cabin"/>
                <a:ea typeface="Cabin"/>
                <a:cs typeface="Cabin"/>
                <a:sym typeface="Cabin"/>
              </a:rPr>
              <a:t>&lt;/person&gt;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