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Merriweather Sans"/>
      <p:regular r:id="rId52"/>
      <p:bold r:id="rId53"/>
      <p:italic r:id="rId54"/>
      <p:boldItalic r:id="rId55"/>
    </p:embeddedFont>
    <p:embeddedFont>
      <p:font typeface="Cabin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erriweatherSans-bold.fntdata"/><Relationship Id="rId52" Type="http://schemas.openxmlformats.org/officeDocument/2006/relationships/font" Target="fonts/MerriweatherSans-regular.fntdata"/><Relationship Id="rId11" Type="http://schemas.openxmlformats.org/officeDocument/2006/relationships/slide" Target="slides/slide6.xml"/><Relationship Id="rId55" Type="http://schemas.openxmlformats.org/officeDocument/2006/relationships/font" Target="fonts/MerriweatherSans-boldItalic.fntdata"/><Relationship Id="rId10" Type="http://schemas.openxmlformats.org/officeDocument/2006/relationships/slide" Target="slides/slide5.xml"/><Relationship Id="rId54" Type="http://schemas.openxmlformats.org/officeDocument/2006/relationships/font" Target="fonts/MerriweatherSans-italic.fntdata"/><Relationship Id="rId13" Type="http://schemas.openxmlformats.org/officeDocument/2006/relationships/slide" Target="slides/slide8.xml"/><Relationship Id="rId57" Type="http://schemas.openxmlformats.org/officeDocument/2006/relationships/font" Target="fonts/Cabin-bold.fntdata"/><Relationship Id="rId12" Type="http://schemas.openxmlformats.org/officeDocument/2006/relationships/slide" Target="slides/slide7.xml"/><Relationship Id="rId56" Type="http://schemas.openxmlformats.org/officeDocument/2006/relationships/font" Target="fonts/Cabin-regular.fntdata"/><Relationship Id="rId15" Type="http://schemas.openxmlformats.org/officeDocument/2006/relationships/slide" Target="slides/slide10.xml"/><Relationship Id="rId59" Type="http://schemas.openxmlformats.org/officeDocument/2006/relationships/font" Target="fonts/Cabin-boldItalic.fntdata"/><Relationship Id="rId14" Type="http://schemas.openxmlformats.org/officeDocument/2006/relationships/slide" Target="slides/slide9.xml"/><Relationship Id="rId58" Type="http://schemas.openxmlformats.org/officeDocument/2006/relationships/font" Target="fonts/Cabin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Merriweather Sans"/>
              <a:buNone/>
            </a:pPr>
            <a:r>
              <a:t/>
            </a:r>
            <a:endParaRPr b="0" i="0" sz="3000" u="none" cap="none" strike="noStrik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000" u="none" cap="none" strike="noStrik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0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0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0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0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0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50081" y="135731"/>
            <a:ext cx="7836750" cy="129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2540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5207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7747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0287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50081" y="146446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63500" lvl="0" marL="4064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63500" lvl="1" marL="571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63500" lvl="2" marL="7366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63500" lvl="3" marL="9017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63500" lvl="4" marL="10668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63500" lvl="5" marL="1333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63500" lvl="6" marL="1587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63500" lvl="7" marL="1841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63500" lvl="8" marL="21082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2 Colum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762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76200" lvl="1" marL="6477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6200" lvl="2" marL="825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6200" lvl="3" marL="101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1193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1346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14859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16383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63500" lvl="8" marL="1778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49085" y="1567542"/>
            <a:ext cx="7440385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 Reflec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1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1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1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1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 Reflec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1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1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1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1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Lef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Righ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029200" y="1459774"/>
            <a:ext cx="3260271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762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76200" lvl="1" marL="6477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6200" lvl="2" marL="825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6200" lvl="3" marL="101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1193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1346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14859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16383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63500" lvl="8" marL="1778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1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/>
          <p:nvPr>
            <p:ph idx="4294967295" type="subTitle"/>
          </p:nvPr>
        </p:nvSpPr>
        <p:spPr>
          <a:xfrm>
            <a:off x="849085" y="3333750"/>
            <a:ext cx="7440299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Charles Severance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www.pythonlearn.com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557209" y="312995"/>
            <a:ext cx="6233312" cy="4360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 = ['Title', 'Director', 'Rating', 'Running Time']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movies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keys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movies: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keys: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	print key,': ', </a:t>
            </a:r>
            <a:r>
              <a:rPr b="1" i="0" lang="en" sz="18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item[key]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2F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4486140" y="1535805"/>
            <a:ext cx="837127" cy="376707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 rot="10800000">
            <a:off x="3670478" y="2067059"/>
            <a:ext cx="42930" cy="57954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38" name="Shape 238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8" name="Shape 258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0" name="Shape 280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1" name="Shape 281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275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Field or attribute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bit of data in a class - length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49085" y="132261"/>
            <a:ext cx="5867399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24250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Defines the abstract characteristics of a thing (object), including the thing's characteristics (its attributes, </a:t>
            </a:r>
            <a:r>
              <a:rPr b="0" i="0" lang="en" sz="2300" u="none" cap="none" strike="noStrike">
                <a:solidFill>
                  <a:srgbClr val="1DFF63"/>
                </a:solidFill>
                <a:latin typeface="Cabin"/>
                <a:ea typeface="Cabin"/>
                <a:cs typeface="Cabin"/>
                <a:sym typeface="Cabin"/>
              </a:rPr>
              <a:t>fields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properties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 and the thing's behaviors (the things it can do, or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operations or features). One might say that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blueprint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factory that describes the nature of something. For example, the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849085" y="132261"/>
            <a:ext cx="5943599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624250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pattern (exemplar) of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49085" y="132261"/>
            <a:ext cx="5921828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24250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One can have an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a class or a particular object. The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the actual object created at runtime. In programmer jargon, the Lassie object is an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Dog class. The set of values of the attributes of a particular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called its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state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19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Object and Instance are often used interchangeably.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849085" y="132261"/>
            <a:ext cx="5889171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624250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object's abilities. In language,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are verbs. Lassie, being a Dog, has the ability to bark. So bark() is one of Lassie's methods. She may have other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well, for example sit() or eat() or walk() or save_timmy(). Within the program, using a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19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Method and Message are often used interchangeably.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1" i="0" lang="en" sz="4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very much about definitions and mechanics for objects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a lot more about “how it works” and less about “how you use it”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You won’t get the entire picture until this is all looked at in the context of a real problem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please suspend disbelief and learn technique for the next 50 or so slides..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Sample Class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671" y="3525661"/>
            <a:ext cx="2193471" cy="144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303699"/>
            <a:ext cx="3087000" cy="4365599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26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211503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This is the template for making PartyAnimal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303711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885258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Create a PartyAnimal object.</a:t>
            </a: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Tell the object to run the party() code.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cap="flat" cmpd="sng" w="762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348" name="Shape 348"/>
          <p:cNvSpPr/>
          <p:nvPr/>
        </p:nvSpPr>
        <p:spPr>
          <a:xfrm>
            <a:off x="4550889" y="4722223"/>
            <a:ext cx="4203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run party() *within* the object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</a:p>
        </p:txBody>
      </p:sp>
      <p:sp>
        <p:nvSpPr>
          <p:cNvPr id="349" name="Shape 349"/>
          <p:cNvSpPr/>
          <p:nvPr/>
        </p:nvSpPr>
        <p:spPr>
          <a:xfrm>
            <a:off x="6206780" y="3997395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party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350" name="Shape 350"/>
          <p:cNvCxnSpPr/>
          <p:nvPr/>
        </p:nvCxnSpPr>
        <p:spPr>
          <a:xfrm flipH="1" rot="10800000">
            <a:off x="4383961" y="4245350"/>
            <a:ext cx="1729946" cy="164399"/>
          </a:xfrm>
          <a:prstGeom prst="straightConnector1">
            <a:avLst/>
          </a:prstGeom>
          <a:noFill/>
          <a:ln cap="flat" cmpd="sng" w="76200">
            <a:solidFill>
              <a:srgbClr val="FFFB00"/>
            </a:solidFill>
            <a:prstDash val="solid"/>
            <a:miter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18450" y="393049"/>
            <a:ext cx="3091200" cy="4375200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sp>
        <p:nvSpPr>
          <p:cNvPr id="356" name="Shape 356"/>
          <p:cNvSpPr/>
          <p:nvPr/>
        </p:nvSpPr>
        <p:spPr>
          <a:xfrm>
            <a:off x="5763985" y="455567"/>
            <a:ext cx="2456699" cy="12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4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python party1.py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3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949042" y="2405198"/>
            <a:ext cx="2041207" cy="1542992"/>
            <a:chOff x="0" y="0"/>
            <a:chExt cx="4762499" cy="40005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6871341" y="2704011"/>
            <a:ext cx="201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62" name="Shape 362"/>
          <p:cNvSpPr/>
          <p:nvPr/>
        </p:nvSpPr>
        <p:spPr>
          <a:xfrm flipH="1">
            <a:off x="3635828" y="558437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99357" y="1543050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709557" y="1454875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709557" y="110707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709557" y="79846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392174"/>
            <a:ext cx="3091200" cy="4409399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5959928" y="2414995"/>
            <a:ext cx="2041071" cy="1543050"/>
            <a:chOff x="0" y="0"/>
            <a:chExt cx="4762499" cy="4000500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5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5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6882227" y="2713808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7" name="Shape 377"/>
          <p:cNvSpPr/>
          <p:nvPr/>
        </p:nvSpPr>
        <p:spPr>
          <a:xfrm>
            <a:off x="381000" y="1893569"/>
            <a:ext cx="544200" cy="489899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8" name="Shape 378"/>
          <p:cNvSpPr/>
          <p:nvPr/>
        </p:nvSpPr>
        <p:spPr>
          <a:xfrm flipH="1">
            <a:off x="2079257" y="3565319"/>
            <a:ext cx="544200" cy="489899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279305" y="416378"/>
            <a:ext cx="3145971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 is a formal argument that refers to the object itself.</a:t>
            </a:r>
          </a:p>
        </p:txBody>
      </p:sp>
      <p:sp>
        <p:nvSpPr>
          <p:cNvPr id="380" name="Shape 380"/>
          <p:cNvSpPr/>
          <p:nvPr/>
        </p:nvSpPr>
        <p:spPr>
          <a:xfrm>
            <a:off x="5956716" y="2713800"/>
            <a:ext cx="544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</a:p>
        </p:txBody>
      </p:sp>
      <p:sp>
        <p:nvSpPr>
          <p:cNvPr id="381" name="Shape 381"/>
          <p:cNvSpPr/>
          <p:nvPr/>
        </p:nvSpPr>
        <p:spPr>
          <a:xfrm>
            <a:off x="5131657" y="1763485"/>
            <a:ext cx="357189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self.x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saying “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x within 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82" name="Shape 382"/>
          <p:cNvSpPr/>
          <p:nvPr/>
        </p:nvSpPr>
        <p:spPr>
          <a:xfrm>
            <a:off x="5028933" y="4247061"/>
            <a:ext cx="3907971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“global within this object”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 Review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428" y="259624"/>
            <a:ext cx="1578299" cy="104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647700" y="137159"/>
            <a:ext cx="7837714" cy="1033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0" i="0" lang="en" sz="41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577425" y="1263825"/>
            <a:ext cx="3885599" cy="3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" sz="2000" u="none" cap="none" strike="noStrike">
                <a:solidFill>
                  <a:srgbClr val="DE6A10"/>
                </a:solidFill>
                <a:latin typeface="Cabin"/>
                <a:ea typeface="Cabin"/>
                <a:cs typeface="Cabin"/>
                <a:sym typeface="Cabin"/>
              </a:rPr>
              <a:t>dir()</a:t>
            </a: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command lists capabilities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Ignore the ones with underscores - these are used by Python itself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The rest are real operations that the object can perform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027700" y="1041783"/>
            <a:ext cx="3810000" cy="405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'__delattr__', '__delitem__', '__delslice__', '__doc__', '__eq__', '__setitem__', '__setslice__', '__str__',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0" i="0" lang="en" sz="4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“Hello there”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dir(y)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590725" y="710300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 "Type", type(an)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 "Dir ", dir(an)</a:t>
            </a:r>
          </a:p>
        </p:txBody>
      </p:sp>
      <p:sp>
        <p:nvSpPr>
          <p:cNvPr id="413" name="Shape 413"/>
          <p:cNvSpPr/>
          <p:nvPr/>
        </p:nvSpPr>
        <p:spPr>
          <a:xfrm>
            <a:off x="4875996" y="3052448"/>
            <a:ext cx="38970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party2.py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&lt;type 'instance'&gt;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['__doc__', '__module__',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143058" y="1175657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We can use </a:t>
            </a:r>
            <a:r>
              <a:rPr b="0" i="0" lang="en" sz="22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dir</a:t>
            </a: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() to find the “capabilities” of </a:t>
            </a:r>
            <a:r>
              <a:rPr b="0" i="1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our</a:t>
            </a: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newly created class.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4294967295" type="ctrTitle"/>
          </p:nvPr>
        </p:nvSpPr>
        <p:spPr>
          <a:xfrm>
            <a:off x="849085" y="328204"/>
            <a:ext cx="7440385" cy="2272937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0" name="Shape 420"/>
          <p:cNvSpPr txBox="1"/>
          <p:nvPr>
            <p:ph idx="4294967295" type="subTitle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anchorCtr="0" anchor="t" bIns="18925" lIns="37875" rIns="37875" tIns="18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https://docs.python.org/2/tutorial/datastructures.html</a:t>
            </a:r>
          </a:p>
        </p:txBody>
      </p:sp>
      <p:pic>
        <p:nvPicPr>
          <p:cNvPr descr="Untitled.png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42" y="150664"/>
            <a:ext cx="7340206" cy="439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2721573" y="699795"/>
            <a:ext cx="573474" cy="0"/>
          </a:xfrm>
          <a:prstGeom prst="straightConnector1">
            <a:avLst/>
          </a:prstGeom>
          <a:noFill/>
          <a:ln cap="flat" cmpd="sng" w="38100">
            <a:solidFill>
              <a:srgbClr val="0365C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created, used and discarded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special blocks of code (methods) that get called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creation (constructor)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destruction (destructor)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Constructors are used a lot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137159"/>
            <a:ext cx="3700058" cy="4869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def __del__(self):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destructed", 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</p:txBody>
      </p:sp>
      <p:sp>
        <p:nvSpPr>
          <p:cNvPr id="438" name="Shape 438"/>
          <p:cNvSpPr/>
          <p:nvPr/>
        </p:nvSpPr>
        <p:spPr>
          <a:xfrm>
            <a:off x="6079671" y="778872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python party2.py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 am constructed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I am destructed 3</a:t>
            </a: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606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849085" y="132261"/>
            <a:ext cx="5720443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lang="en">
                <a:solidFill>
                  <a:srgbClr val="00FDFF"/>
                </a:solidFill>
              </a:rPr>
              <a:t>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oriented programming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a </a:t>
            </a:r>
            <a:r>
              <a:rPr b="0" i="0" lang="en" sz="23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a class is a special block of statements called when an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 is created</a:t>
            </a: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9657" y="195942"/>
            <a:ext cx="1763485" cy="11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1148450" y="4423400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Many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create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lots of objects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class is the template for the object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store each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distinct 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its own variable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call this having multiple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same class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has its own copy of the </a:t>
            </a: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576950" y="203300"/>
            <a:ext cx="46449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59" name="Shape 459"/>
          <p:cNvSpPr/>
          <p:nvPr/>
        </p:nvSpPr>
        <p:spPr>
          <a:xfrm>
            <a:off x="5344619" y="1293222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Constructors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can have additional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These can be used to set up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for the particular instance of the class (i.e., for the particular object).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65" name="Shape 465"/>
          <p:cNvSpPr/>
          <p:nvPr/>
        </p:nvSpPr>
        <p:spPr>
          <a:xfrm flipH="1">
            <a:off x="4675414" y="171450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7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5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  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7399298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7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5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7399298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720427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79" name="Shape 479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720427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/>
          <p:nvPr/>
        </p:nvSpPr>
        <p:spPr>
          <a:xfrm>
            <a:off x="7573469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We have two independent instances.</a:t>
            </a:r>
          </a:p>
        </p:txBody>
      </p:sp>
      <p:sp>
        <p:nvSpPr>
          <p:cNvPr id="484" name="Shape 484"/>
          <p:cNvSpPr/>
          <p:nvPr/>
        </p:nvSpPr>
        <p:spPr>
          <a:xfrm>
            <a:off x="6291602" y="4663439"/>
            <a:ext cx="2525634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PartyAnimal.party(j)</a:t>
            </a:r>
          </a:p>
        </p:txBody>
      </p:sp>
      <p:sp>
        <p:nvSpPr>
          <p:cNvPr id="485" name="Shape 485"/>
          <p:cNvSpPr/>
          <p:nvPr/>
        </p:nvSpPr>
        <p:spPr>
          <a:xfrm>
            <a:off x="7382750" y="1699800"/>
            <a:ext cx="6644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  <p:sp>
        <p:nvSpPr>
          <p:cNvPr id="486" name="Shape 486"/>
          <p:cNvSpPr/>
          <p:nvPr/>
        </p:nvSpPr>
        <p:spPr>
          <a:xfrm>
            <a:off x="7458425" y="3835575"/>
            <a:ext cx="588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Jim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/>
          <p:nvPr>
            <p:ph idx="4294967295" type="subTitle"/>
          </p:nvPr>
        </p:nvSpPr>
        <p:spPr>
          <a:xfrm>
            <a:off x="849074" y="2726325"/>
            <a:ext cx="7666799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http://www.python.org/doc/2.5.2/tut/node11.html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sng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http://www.ibiblio.org/g2swap/byteofpython/read/inheritance.html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When we make a new class - we can reuse an existing class and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all the capabilities of an existing class and then add our own little bit to make our new class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Another form of store and reuse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Write once - reuse many times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anchorCtr="0" anchor="t" bIns="18925" lIns="37875" rIns="37875" tIns="18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https://docs.python.org/2/library/sqlite3.html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1234427" y="69979"/>
            <a:ext cx="6512335" cy="4552605"/>
            <a:chOff x="1133988" y="181428"/>
            <a:chExt cx="15195449" cy="11803050"/>
          </a:xfrm>
        </p:grpSpPr>
        <p:pic>
          <p:nvPicPr>
            <p:cNvPr descr="Untitled.png" id="164" name="Shape 1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3988" y="181428"/>
              <a:ext cx="15195449" cy="11803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Shape 165"/>
            <p:cNvCxnSpPr/>
            <p:nvPr/>
          </p:nvCxnSpPr>
          <p:spPr>
            <a:xfrm>
              <a:off x="8119360" y="4785178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8061282" y="7522935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11547610" y="7522935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571500" y="132261"/>
            <a:ext cx="6351814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852774" y="4493150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‘Subclasses’ are more specialized versions of a class, which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29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  <p:sp>
        <p:nvSpPr>
          <p:cNvPr id="519" name="Shape 519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360950" y="3128350"/>
            <a:ext cx="3327299" cy="1199699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18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FootballFan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class which extends </a:t>
            </a:r>
            <a:r>
              <a:rPr b="0" i="0" lang="en" sz="18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b="0" i="0" lang="en" sz="18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It has all the capabilities of PartyAnimal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18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6" name="Shape 526"/>
          <p:cNvSpPr/>
          <p:nvPr/>
        </p:nvSpPr>
        <p:spPr>
          <a:xfrm>
            <a:off x="6036128" y="2483575"/>
            <a:ext cx="2541814" cy="1543049"/>
          </a:xfrm>
          <a:prstGeom prst="rect">
            <a:avLst/>
          </a:prstGeom>
          <a:noFill/>
          <a:ln cap="flat" cmpd="sng" w="50800">
            <a:solidFill>
              <a:srgbClr val="00F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527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28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Sally</a:t>
            </a:r>
          </a:p>
        </p:txBody>
      </p:sp>
      <p:sp>
        <p:nvSpPr>
          <p:cNvPr id="529" name="Shape 52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35" name="Shape 535"/>
          <p:cNvSpPr/>
          <p:nvPr/>
        </p:nvSpPr>
        <p:spPr>
          <a:xfrm>
            <a:off x="6036128" y="2483575"/>
            <a:ext cx="2541814" cy="2170067"/>
          </a:xfrm>
          <a:prstGeom prst="rect">
            <a:avLst/>
          </a:prstGeom>
          <a:noFill/>
          <a:ln cap="flat" cmpd="sng" w="50800">
            <a:solidFill>
              <a:srgbClr val="00F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</a:t>
            </a:r>
          </a:p>
        </p:txBody>
      </p:sp>
      <p:sp>
        <p:nvSpPr>
          <p:cNvPr id="53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3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Jim</a:t>
            </a:r>
          </a:p>
        </p:txBody>
      </p:sp>
      <p:sp>
        <p:nvSpPr>
          <p:cNvPr id="53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points</a:t>
            </a:r>
          </a:p>
        </p:txBody>
      </p:sp>
      <p:sp>
        <p:nvSpPr>
          <p:cNvPr id="539" name="Shape 53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42257" y="1459774"/>
            <a:ext cx="78540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ability to take a class and extend it to make a new class.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 Oriented programming is a very structured approach to code reuse.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650081" y="135731"/>
            <a:ext cx="7836750" cy="456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1700" lIns="51700" rIns="51700" tIns="51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777220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anchorCtr="0" anchor="t" bIns="51700" lIns="51700" rIns="51700" tIns="51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Thes slide are Copyright 2010-  Charles R. Severance (</a:t>
            </a:r>
            <a:r>
              <a:rPr b="0" i="0" lang="en" sz="1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 of the University of Michigan School of Information and </a:t>
            </a:r>
            <a:r>
              <a:rPr b="0" i="0" lang="en" sz="1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open.umich.edu</a:t>
            </a: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18" y="75740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7449" y="175978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850612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anchorCtr="0" anchor="t" bIns="51700" lIns="51700" rIns="51700" tIns="51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Review of Programs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669237" y="492306"/>
            <a:ext cx="5565933" cy="1009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usf = input('Enter the US Floor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wf = usf - 1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print 'Non-US Floor Number is',wf</a:t>
            </a:r>
          </a:p>
        </p:txBody>
      </p:sp>
      <p:sp>
        <p:nvSpPr>
          <p:cNvPr id="178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179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180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cxnSp>
        <p:nvCxnSpPr>
          <p:cNvPr id="181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4704200" y="2208995"/>
            <a:ext cx="3669820" cy="965539"/>
          </a:xfrm>
          <a:prstGeom prst="rect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python elev.py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Enter the US Floor Number: </a:t>
            </a:r>
            <a:r>
              <a:rPr b="0" i="0" lang="en" sz="22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Non-US Floor Number is 1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9514" y="465364"/>
            <a:ext cx="1665514" cy="100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many cooperating objects</a:t>
            </a:r>
          </a:p>
          <a:p>
            <a:pPr indent="-330200" lvl="0" marL="647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indent="-330200" lvl="0" marL="647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 is a bit of self-contained Code and Data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key aspect of the Object approach is to break the problem into smaller understandable parts (divide and conquer)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have boundaries that allow us to ignore un-needed detail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57209" y="122464"/>
            <a:ext cx="5831399" cy="4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movie1['Director'] = 'James Cameron'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movie1['Title'] = 'Avatar'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movie1['Release Date'] = '18 December 2009'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movie1['Running Time'] = '162 minutes'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movie1['Rating'] = 'PG-13'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movie2['Director'] = 'David Fincher'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movie2['Title'] = 'The Social Network'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movie2['Release Date'] = '01 October 2010'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movie2['Running Time'] = '120 min'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movie2['Rating'] = 'PG-13'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