
<file path=[Content_Types].xml><?xml version="1.0" encoding="utf-8"?>
<Types xmlns="http://schemas.openxmlformats.org/package/2006/content-types">
  <Override PartName="/ppt/slides/slide47.xml" ContentType="application/vnd.openxmlformats-officedocument.presentationml.slide+xml"/>
  <Override PartName="/ppt/theme/theme5.xml" ContentType="application/vnd.openxmlformats-officedocument.theme+xml"/>
  <Override PartName="/ppt/tags/tag8.xml" ContentType="application/vnd.openxmlformats-officedocument.presentationml.tags+xml"/>
  <Override PartName="/ppt/tags/tag140.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notesSlides/notesSlide63.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tags/tag178.xml" ContentType="application/vnd.openxmlformats-officedocument.presentationml.tag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heme/theme10.xml" ContentType="application/vnd.openxmlformats-officedocument.theme+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notesSlides/notesSlide68.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tags/tag224.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213.xml" ContentType="application/vnd.openxmlformats-officedocument.presentationml.tags+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notesSlides/notesSlide60.xml" ContentType="application/vnd.openxmlformats-officedocument.presentationml.notesSlide+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theme/theme15.xml" ContentType="application/vnd.openxmlformats-officedocument.theme+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Masters/slideMaster5.xml" ContentType="application/vnd.openxmlformats-officedocument.presentationml.slideMaster+xml"/>
  <Override PartName="/ppt/slides/slide49.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87.xml" ContentType="application/vnd.openxmlformats-officedocument.presentationml.tags+xml"/>
  <Override PartName="/ppt/notesSlides/notesSlide65.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slideMasters/slideMaster13.xml" ContentType="application/vnd.openxmlformats-officedocument.presentationml.slideMaster+xml"/>
  <Override PartName="/ppt/notesSlides/notesSlide9.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heme/theme12.xml" ContentType="application/vnd.openxmlformats-officedocument.theme+xml"/>
  <Override PartName="/ppt/notesSlides/notesSlide10.xml" ContentType="application/vnd.openxmlformats-officedocument.presentationml.notesSlide+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Masters/slideMaster2.xml" ContentType="application/vnd.openxmlformats-officedocument.presentationml.slideMaster+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notesSlides/notesSlide59.xml" ContentType="application/vnd.openxmlformats-officedocument.presentationml.notesSlide+xml"/>
  <Override PartName="/ppt/slides/slide46.xml" ContentType="application/vnd.openxmlformats-officedocument.presentationml.slide+xml"/>
  <Override PartName="/ppt/notesSlides/notesSlide48.xml" ContentType="application/vnd.openxmlformats-officedocument.presentationml.notesSlide+xml"/>
  <Override PartName="/ppt/tags/tag226.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notesSlides/notesSlide37.xml" ContentType="application/vnd.openxmlformats-officedocument.presentationml.notesSlide+xml"/>
  <Override PartName="/ppt/tags/tag215.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tags/tag84.xml" ContentType="application/vnd.openxmlformats-officedocument.presentationml.tags+xml"/>
  <Override PartName="/ppt/notesSlides/notesSlide26.xml" ContentType="application/vnd.openxmlformats-officedocument.presentationml.notesSlide+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notesSlides/notesSlide62.xml" ContentType="application/vnd.openxmlformats-officedocument.presentationml.notesSlide+xml"/>
  <Override PartName="/ppt/tags/tag204.xml" ContentType="application/vnd.openxmlformats-officedocument.presentationml.tags+xml"/>
  <Override PartName="/ppt/notesSlides/notesSlide73.xml" ContentType="application/vnd.openxmlformats-officedocument.presentationml.notesSlide+xml"/>
  <Override PartName="/ppt/tags/tag26.xml" ContentType="application/vnd.openxmlformats-officedocument.presentationml.tags+xml"/>
  <Override PartName="/ppt/tags/tag73.xml" ContentType="application/vnd.openxmlformats-officedocument.presentationml.tags+xml"/>
  <Override PartName="/ppt/notesSlides/notesSlide51.xml" ContentType="application/vnd.openxmlformats-officedocument.presentationml.notesSlide+xml"/>
  <Override PartName="/ppt/tags/tag177.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notesSlides/notesSlide40.xml" ContentType="application/vnd.openxmlformats-officedocument.presentationml.notesSlide+xml"/>
  <Override PartName="/ppt/tags/tag166.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tags/tag223.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notesSlides/notesSlide70.xml" ContentType="application/vnd.openxmlformats-officedocument.presentationml.notesSlide+xml"/>
  <Override PartName="/docProps/custom.xml" ContentType="application/vnd.openxmlformats-officedocument.custom-properties+xml"/>
  <Override PartName="/ppt/theme/theme14.xml" ContentType="application/vnd.openxmlformats-officedocument.theme+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notesSlides/notesSlide39.xml" ContentType="application/vnd.openxmlformats-officedocument.presentationml.notesSlide+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tags/tag206.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tags/tag179.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tags/tag168.xml" ContentType="application/vnd.openxmlformats-officedocument.presentationml.tags+xml"/>
  <Override PartName="/ppt/tags/tag220.xml" ContentType="application/vnd.openxmlformats-officedocument.presentationml.tags+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31.xml" ContentType="application/vnd.openxmlformats-officedocument.presentationml.notesSlide+xml"/>
  <Override PartName="/ppt/tags/tag15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handoutMasters/handoutMaster1.xml" ContentType="application/vnd.openxmlformats-officedocument.presentationml.handoutMaster+xml"/>
  <Override PartName="/ppt/theme/theme11.xml" ContentType="application/vnd.openxmlformats-officedocument.them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tags/tag102.xml" ContentType="application/vnd.openxmlformats-officedocument.presentationml.tags+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Override PartName="/ppt/tags/tag225.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notesSlides/notesSlide25.xml" ContentType="application/vnd.openxmlformats-officedocument.presentationml.notesSlide+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notesSlides/notesSlide72.xml" ContentType="application/vnd.openxmlformats-officedocument.presentationml.notesSlide+xml"/>
  <Override PartName="/ppt/slides/slide12.xml" ContentType="application/vnd.openxmlformats-officedocument.presentationml.slide+xml"/>
  <Override PartName="/ppt/tags/tag36.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notesSlides/notesSlide61.xml" ContentType="application/vnd.openxmlformats-officedocument.presentationml.notesSlide+xml"/>
  <Override PartName="/ppt/tags/tag187.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notesSlides/notesSlide50.xml" ContentType="application/vnd.openxmlformats-officedocument.presentationml.notesSlide+xml"/>
  <Override PartName="/ppt/tags/tag165.xml" ContentType="application/vnd.openxmlformats-officedocument.presentationml.tags+xml"/>
  <Override PartName="/ppt/tags/tag176.xml" ContentType="application/vnd.openxmlformats-officedocument.presentationml.tags+xml"/>
  <Override PartName="/ppt/slideMasters/slideMaster6.xml" ContentType="application/vnd.openxmlformats-officedocument.presentationml.slideMaster+xml"/>
  <Override PartName="/ppt/theme/theme8.xml" ContentType="application/vnd.openxmlformats-officedocument.them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notesSlides/notesSlide66.xml" ContentType="application/vnd.openxmlformats-officedocument.presentationml.notes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notesSlides/notesSlide55.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9.xml" ContentType="application/vnd.openxmlformats-officedocument.presentationml.tags+xml"/>
  <Override PartName="/ppt/tags/tag211.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heme/theme13.xml" ContentType="application/vnd.openxmlformats-officedocument.them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Masters/slideMaster3.xml" ContentType="application/vnd.openxmlformats-officedocument.presentationml.slideMaster+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notesSlides/notesSlide49.xml" ContentType="application/vnd.openxmlformats-officedocument.presentationml.notesSlide+xml"/>
  <Override PartName="/ppt/tags/tag227.xml" ContentType="application/vnd.openxmlformats-officedocument.presentationml.tags+xml"/>
  <Override PartName="/ppt/tags/tag49.xml" ContentType="application/vnd.openxmlformats-officedocument.presentationml.tags+xml"/>
  <Override PartName="/ppt/notesSlides/notesSlide27.xml" ContentType="application/vnd.openxmlformats-officedocument.presentationml.notesSlide+xml"/>
  <Override PartName="/ppt/tags/tag96.xml" ContentType="application/vnd.openxmlformats-officedocument.presentationml.tags+xml"/>
  <Override PartName="/ppt/tags/tag205.xml" ContentType="application/vnd.openxmlformats-officedocument.presentationml.tags+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167.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50" r:id="rId5"/>
    <p:sldMasterId id="2147483952" r:id="rId6"/>
    <p:sldMasterId id="2147483954" r:id="rId7"/>
    <p:sldMasterId id="2147483956" r:id="rId8"/>
    <p:sldMasterId id="2147483958" r:id="rId9"/>
    <p:sldMasterId id="2147483960" r:id="rId10"/>
    <p:sldMasterId id="2147483962" r:id="rId11"/>
    <p:sldMasterId id="2147483964" r:id="rId12"/>
    <p:sldMasterId id="2147483966" r:id="rId13"/>
    <p:sldMasterId id="2147483968" r:id="rId14"/>
    <p:sldMasterId id="2147483972" r:id="rId15"/>
    <p:sldMasterId id="2147483974" r:id="rId16"/>
  </p:sldMasterIdLst>
  <p:notesMasterIdLst>
    <p:notesMasterId r:id="rId91"/>
  </p:notesMasterIdLst>
  <p:handoutMasterIdLst>
    <p:handoutMasterId r:id="rId92"/>
  </p:handoutMasterIdLst>
  <p:sldIdLst>
    <p:sldId id="1100" r:id="rId17"/>
    <p:sldId id="1027" r:id="rId18"/>
    <p:sldId id="1028" r:id="rId19"/>
    <p:sldId id="1029" r:id="rId20"/>
    <p:sldId id="1030" r:id="rId21"/>
    <p:sldId id="1031" r:id="rId22"/>
    <p:sldId id="1032" r:id="rId23"/>
    <p:sldId id="1033" r:id="rId24"/>
    <p:sldId id="1034" r:id="rId25"/>
    <p:sldId id="1035" r:id="rId26"/>
    <p:sldId id="1036" r:id="rId27"/>
    <p:sldId id="1037" r:id="rId28"/>
    <p:sldId id="1038" r:id="rId29"/>
    <p:sldId id="1039" r:id="rId30"/>
    <p:sldId id="1040" r:id="rId31"/>
    <p:sldId id="1041" r:id="rId32"/>
    <p:sldId id="1042" r:id="rId33"/>
    <p:sldId id="1043" r:id="rId34"/>
    <p:sldId id="1044" r:id="rId35"/>
    <p:sldId id="1045" r:id="rId36"/>
    <p:sldId id="1046" r:id="rId37"/>
    <p:sldId id="1047" r:id="rId38"/>
    <p:sldId id="1048" r:id="rId39"/>
    <p:sldId id="1049" r:id="rId40"/>
    <p:sldId id="1050" r:id="rId41"/>
    <p:sldId id="1051" r:id="rId42"/>
    <p:sldId id="1052" r:id="rId43"/>
    <p:sldId id="1053" r:id="rId44"/>
    <p:sldId id="1054" r:id="rId45"/>
    <p:sldId id="1055" r:id="rId46"/>
    <p:sldId id="1056" r:id="rId47"/>
    <p:sldId id="1057" r:id="rId48"/>
    <p:sldId id="1058" r:id="rId49"/>
    <p:sldId id="1059" r:id="rId50"/>
    <p:sldId id="1060" r:id="rId51"/>
    <p:sldId id="1061" r:id="rId52"/>
    <p:sldId id="1062" r:id="rId53"/>
    <p:sldId id="1063" r:id="rId54"/>
    <p:sldId id="1064" r:id="rId55"/>
    <p:sldId id="1065" r:id="rId56"/>
    <p:sldId id="1066" r:id="rId57"/>
    <p:sldId id="1067" r:id="rId58"/>
    <p:sldId id="1068" r:id="rId59"/>
    <p:sldId id="1069" r:id="rId60"/>
    <p:sldId id="1070" r:id="rId61"/>
    <p:sldId id="1071" r:id="rId62"/>
    <p:sldId id="1072" r:id="rId63"/>
    <p:sldId id="1073" r:id="rId64"/>
    <p:sldId id="1074" r:id="rId65"/>
    <p:sldId id="1075" r:id="rId66"/>
    <p:sldId id="1076" r:id="rId67"/>
    <p:sldId id="1077" r:id="rId68"/>
    <p:sldId id="1078" r:id="rId69"/>
    <p:sldId id="1079" r:id="rId70"/>
    <p:sldId id="1080" r:id="rId71"/>
    <p:sldId id="1081" r:id="rId72"/>
    <p:sldId id="1082" r:id="rId73"/>
    <p:sldId id="1083" r:id="rId74"/>
    <p:sldId id="1084" r:id="rId75"/>
    <p:sldId id="1085" r:id="rId76"/>
    <p:sldId id="1086" r:id="rId77"/>
    <p:sldId id="1087" r:id="rId78"/>
    <p:sldId id="1088" r:id="rId79"/>
    <p:sldId id="1089" r:id="rId80"/>
    <p:sldId id="1090" r:id="rId81"/>
    <p:sldId id="1091" r:id="rId82"/>
    <p:sldId id="1092" r:id="rId83"/>
    <p:sldId id="1093" r:id="rId84"/>
    <p:sldId id="1094" r:id="rId85"/>
    <p:sldId id="1095" r:id="rId86"/>
    <p:sldId id="1096" r:id="rId87"/>
    <p:sldId id="1097" r:id="rId88"/>
    <p:sldId id="1098" r:id="rId89"/>
    <p:sldId id="1099" r:id="rId90"/>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008000"/>
    <a:srgbClr val="FFFFFF"/>
    <a:srgbClr val="965B8E"/>
    <a:srgbClr val="7B4B88"/>
    <a:srgbClr val="E9EEF1"/>
    <a:srgbClr val="91B800"/>
    <a:srgbClr val="CA1D10"/>
    <a:srgbClr val="E06262"/>
    <a:srgbClr val="CF737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168" autoAdjust="0"/>
    <p:restoredTop sz="95700" autoAdjust="0"/>
  </p:normalViewPr>
  <p:slideViewPr>
    <p:cSldViewPr snapToGrid="0" showGuides="1">
      <p:cViewPr varScale="1">
        <p:scale>
          <a:sx n="135" d="100"/>
          <a:sy n="135" d="100"/>
        </p:scale>
        <p:origin x="-1728" y="-96"/>
      </p:cViewPr>
      <p:guideLst>
        <p:guide orient="horz" pos="2160"/>
        <p:guide orient="horz" pos="836"/>
        <p:guide pos="5481"/>
        <p:guide pos="288"/>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7" d="100"/>
          <a:sy n="127" d="100"/>
        </p:scale>
        <p:origin x="-1020" y="-10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slide" Target="slides/slide47.xml"/><Relationship Id="rId68" Type="http://schemas.openxmlformats.org/officeDocument/2006/relationships/slide" Target="slides/slide52.xml"/><Relationship Id="rId76" Type="http://schemas.openxmlformats.org/officeDocument/2006/relationships/slide" Target="slides/slide60.xml"/><Relationship Id="rId84" Type="http://schemas.openxmlformats.org/officeDocument/2006/relationships/slide" Target="slides/slide68.xml"/><Relationship Id="rId89" Type="http://schemas.openxmlformats.org/officeDocument/2006/relationships/slide" Target="slides/slide73.xml"/><Relationship Id="rId97"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55.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slide" Target="slides/slide50.xml"/><Relationship Id="rId74" Type="http://schemas.openxmlformats.org/officeDocument/2006/relationships/slide" Target="slides/slide58.xml"/><Relationship Id="rId79" Type="http://schemas.openxmlformats.org/officeDocument/2006/relationships/slide" Target="slides/slide63.xml"/><Relationship Id="rId87" Type="http://schemas.openxmlformats.org/officeDocument/2006/relationships/slide" Target="slides/slide71.xml"/><Relationship Id="rId5" Type="http://schemas.openxmlformats.org/officeDocument/2006/relationships/slideMaster" Target="slideMasters/slideMaster2.xml"/><Relationship Id="rId61" Type="http://schemas.openxmlformats.org/officeDocument/2006/relationships/slide" Target="slides/slide45.xml"/><Relationship Id="rId82" Type="http://schemas.openxmlformats.org/officeDocument/2006/relationships/slide" Target="slides/slide66.xml"/><Relationship Id="rId90" Type="http://schemas.openxmlformats.org/officeDocument/2006/relationships/slide" Target="slides/slide74.xml"/><Relationship Id="rId95" Type="http://schemas.openxmlformats.org/officeDocument/2006/relationships/viewProps" Target="viewProps.xml"/><Relationship Id="rId19" Type="http://schemas.openxmlformats.org/officeDocument/2006/relationships/slide" Target="slides/slide3.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slide" Target="slides/slide53.xml"/><Relationship Id="rId77" Type="http://schemas.openxmlformats.org/officeDocument/2006/relationships/slide" Target="slides/slide61.xml"/><Relationship Id="rId8" Type="http://schemas.openxmlformats.org/officeDocument/2006/relationships/slideMaster" Target="slideMasters/slideMaster5.xml"/><Relationship Id="rId51" Type="http://schemas.openxmlformats.org/officeDocument/2006/relationships/slide" Target="slides/slide35.xml"/><Relationship Id="rId72" Type="http://schemas.openxmlformats.org/officeDocument/2006/relationships/slide" Target="slides/slide56.xml"/><Relationship Id="rId80" Type="http://schemas.openxmlformats.org/officeDocument/2006/relationships/slide" Target="slides/slide64.xml"/><Relationship Id="rId85" Type="http://schemas.openxmlformats.org/officeDocument/2006/relationships/slide" Target="slides/slide69.xml"/><Relationship Id="rId93"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7.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2.xml"/><Relationship Id="rId39"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2971" cy="350532"/>
          </a:xfrm>
          <a:prstGeom prst="rect">
            <a:avLst/>
          </a:prstGeom>
        </p:spPr>
        <p:txBody>
          <a:bodyPr vert="horz" lIns="88277" tIns="44137" rIns="88277" bIns="44137" rtlCol="0"/>
          <a:lstStyle>
            <a:lvl1pPr algn="l">
              <a:defRPr sz="1200"/>
            </a:lvl1pPr>
          </a:lstStyle>
          <a:p>
            <a:endParaRPr lang="en-US"/>
          </a:p>
        </p:txBody>
      </p:sp>
      <p:sp>
        <p:nvSpPr>
          <p:cNvPr id="3" name="Date Placeholder 2"/>
          <p:cNvSpPr>
            <a:spLocks noGrp="1"/>
          </p:cNvSpPr>
          <p:nvPr>
            <p:ph type="dt" sz="quarter" idx="1"/>
          </p:nvPr>
        </p:nvSpPr>
        <p:spPr>
          <a:xfrm>
            <a:off x="5270937" y="0"/>
            <a:ext cx="4032971" cy="350532"/>
          </a:xfrm>
          <a:prstGeom prst="rect">
            <a:avLst/>
          </a:prstGeom>
        </p:spPr>
        <p:txBody>
          <a:bodyPr vert="horz" lIns="88277" tIns="44137" rIns="88277" bIns="44137" rtlCol="0"/>
          <a:lstStyle>
            <a:lvl1pPr algn="r">
              <a:defRPr sz="1200"/>
            </a:lvl1pPr>
          </a:lstStyle>
          <a:p>
            <a:fld id="{3603A3DC-285A-48EF-A6A9-13284B292DDB}" type="datetimeFigureOut">
              <a:rPr lang="en-US" smtClean="0"/>
              <a:pPr/>
              <a:t>8/9/2012</a:t>
            </a:fld>
            <a:endParaRPr lang="en-US"/>
          </a:p>
        </p:txBody>
      </p:sp>
      <p:sp>
        <p:nvSpPr>
          <p:cNvPr id="4" name="Footer Placeholder 3"/>
          <p:cNvSpPr>
            <a:spLocks noGrp="1"/>
          </p:cNvSpPr>
          <p:nvPr>
            <p:ph type="ftr" sz="quarter" idx="2"/>
          </p:nvPr>
        </p:nvSpPr>
        <p:spPr>
          <a:xfrm>
            <a:off x="2" y="6668235"/>
            <a:ext cx="4032971" cy="350532"/>
          </a:xfrm>
          <a:prstGeom prst="rect">
            <a:avLst/>
          </a:prstGeom>
        </p:spPr>
        <p:txBody>
          <a:bodyPr vert="horz" lIns="88277" tIns="44137" rIns="88277" bIns="44137" rtlCol="0" anchor="b"/>
          <a:lstStyle>
            <a:lvl1pPr algn="l">
              <a:defRPr sz="1200"/>
            </a:lvl1pPr>
          </a:lstStyle>
          <a:p>
            <a:endParaRPr lang="en-US"/>
          </a:p>
        </p:txBody>
      </p:sp>
      <p:sp>
        <p:nvSpPr>
          <p:cNvPr id="5" name="Slide Number Placeholder 4"/>
          <p:cNvSpPr>
            <a:spLocks noGrp="1"/>
          </p:cNvSpPr>
          <p:nvPr>
            <p:ph type="sldNum" sz="quarter" idx="3"/>
          </p:nvPr>
        </p:nvSpPr>
        <p:spPr>
          <a:xfrm>
            <a:off x="5270937" y="6668235"/>
            <a:ext cx="4032971" cy="350532"/>
          </a:xfrm>
          <a:prstGeom prst="rect">
            <a:avLst/>
          </a:prstGeom>
        </p:spPr>
        <p:txBody>
          <a:bodyPr vert="horz" lIns="88277" tIns="44137" rIns="88277" bIns="44137" rtlCol="0" anchor="b"/>
          <a:lstStyle>
            <a:lvl1pPr algn="r">
              <a:defRPr sz="1200"/>
            </a:lvl1pPr>
          </a:lstStyle>
          <a:p>
            <a:fld id="{31C9CEC6-6AD2-4F32-A6B2-F8D8783008D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l" defTabSz="933339">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5270937"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r" defTabSz="933339">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897188" y="523875"/>
            <a:ext cx="3511550" cy="26352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9"/>
            <a:ext cx="7443933" cy="3158268"/>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6668235"/>
            <a:ext cx="4032971" cy="350532"/>
          </a:xfrm>
          <a:prstGeom prst="rect">
            <a:avLst/>
          </a:prstGeom>
          <a:noFill/>
          <a:ln w="9525">
            <a:noFill/>
            <a:miter lim="800000"/>
            <a:headEnd/>
            <a:tailEnd/>
          </a:ln>
          <a:effectLst/>
        </p:spPr>
        <p:txBody>
          <a:bodyPr vert="horz" wrap="square" lIns="93318" tIns="46658" rIns="93318" bIns="46658" numCol="1" anchor="b" anchorCtr="0" compatLnSpc="1">
            <a:prstTxWarp prst="textNoShape">
              <a:avLst/>
            </a:prstTxWarp>
          </a:bodyPr>
          <a:lstStyle>
            <a:lvl1pPr algn="l" defTabSz="933339">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8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95.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99.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10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104.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109.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11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115.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12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124.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12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128.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130.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13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135.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137.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139.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143.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146.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148.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152.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155.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15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161.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164.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166.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168.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170.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172.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174.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176.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178.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ags" Target="../tags/tag182.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ags" Target="../tags/tag184.xml"/></Relationships>
</file>

<file path=ppt/notesSlides/_rels/notesSlide62.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200.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ags" Target="../tags/tag202.xml"/></Relationships>
</file>

<file path=ppt/notesSlides/_rels/notesSlide64.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ags" Target="../tags/tag204.xml"/></Relationships>
</file>

<file path=ppt/notesSlides/_rels/notesSlide65.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ags" Target="../tags/tag208.xml"/></Relationships>
</file>

<file path=ppt/notesSlides/_rels/notesSlide66.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ags" Target="../tags/tag211.xml"/></Relationships>
</file>

<file path=ppt/notesSlides/_rels/notesSlide67.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ags" Target="../tags/tag213.xml"/></Relationships>
</file>

<file path=ppt/notesSlides/_rels/notesSlide68.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ags" Target="../tags/tag215.xml"/></Relationships>
</file>

<file path=ppt/notesSlides/_rels/notesSlide69.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ags" Target="../tags/tag218.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70.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ags" Target="../tags/tag221.xml"/></Relationships>
</file>

<file path=ppt/notesSlides/_rels/notesSlide71.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ags" Target="../tags/tag223.xml"/></Relationships>
</file>

<file path=ppt/notesSlides/_rels/notesSlide72.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ags" Target="../tags/tag225.xml"/></Relationships>
</file>

<file path=ppt/notesSlides/_rels/notesSlide73.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ags" Target="../tags/tag227.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277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Clock Buffer and Routing Column contains only the global clock buffers and routing. </a:t>
            </a:r>
          </a:p>
          <a:p>
            <a:r>
              <a:rPr lang="en-US" smtClean="0"/>
              <a:t>The MMCMs and PLLs are located in the CMT columns that are immediately adjacent to the IO columns.</a:t>
            </a:r>
          </a:p>
          <a:p>
            <a:r>
              <a:rPr lang="en-US" smtClean="0"/>
              <a:t>The global clock buffers (BUFG) are in the middle of the chip. These drive the vertical spines of the global clock network.</a:t>
            </a:r>
          </a:p>
          <a:p>
            <a:r>
              <a:rPr lang="en-US" smtClean="0"/>
              <a:t>The horizontal spines of the global clock network run through the center of each clock region. These horizontal spines are driven by BUFH buffers.</a:t>
            </a:r>
          </a:p>
          <a:p>
            <a:r>
              <a:rPr lang="en-US" smtClean="0"/>
              <a:t>There are also regional clock routing resources driven by BUFRs.</a:t>
            </a:r>
          </a:p>
          <a:p>
            <a:r>
              <a:rPr lang="en-US" smtClean="0"/>
              <a:t>Clocks are driven up and down from the center horizontal row (HROW) of each clock region.</a:t>
            </a:r>
          </a:p>
          <a:p>
            <a:r>
              <a:rPr lang="en-US" smtClean="0"/>
              <a:t>The BUFIO are placed within the I/O column, and drive the I/O clock network in that bank. </a:t>
            </a:r>
          </a:p>
          <a:p>
            <a:r>
              <a:rPr lang="en-US" smtClean="0"/>
              <a:t>The BUFMR are dedicated buffers that allow clock inputs to drive the BUFIOs and BUFRs of adjacent regions.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379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This is a close-up view of the 7 series FPGA clock region. Each clock region is 50 CLBs high and half the width of the device.</a:t>
            </a:r>
          </a:p>
          <a:p>
            <a:r>
              <a:rPr lang="en-US" smtClean="0"/>
              <a:t>As opposed to earlier technologies, there is one IOB column per clock region. This simplifies the clock networks in the device.</a:t>
            </a:r>
          </a:p>
          <a:p>
            <a:r>
              <a:rPr lang="en-US" smtClean="0"/>
              <a:t>Each clock region contains 12 BUFH buffers that drive the global clock network.</a:t>
            </a:r>
          </a:p>
          <a:p>
            <a:r>
              <a:rPr lang="en-US" smtClean="0"/>
              <a:t>Each clock region has four regional clock networks, driven by the BUFRs within the region.</a:t>
            </a:r>
          </a:p>
          <a:p>
            <a:r>
              <a:rPr lang="en-US" smtClean="0"/>
              <a:t>Each clock region has four I/O clock networks per I/O column.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4819" name="Rectangle 3"/>
          <p:cNvSpPr>
            <a:spLocks noGrp="1" noChangeArrowheads="1"/>
          </p:cNvSpPr>
          <p:nvPr>
            <p:ph type="body" idx="1"/>
          </p:nvPr>
        </p:nvSpPr>
        <p:spPr>
          <a:xfrm>
            <a:off x="930593" y="3273652"/>
            <a:ext cx="7444740" cy="3101354"/>
          </a:xfrm>
          <a:solidFill>
            <a:srgbClr val="FFFFFF"/>
          </a:solidFill>
          <a:ln>
            <a:solidFill>
              <a:srgbClr val="000000"/>
            </a:solid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584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BUFGCTRLs straddle the center line of the device; half the BUFGCTRLs in the top half of the die and the others are in the bottom half.</a:t>
            </a:r>
          </a:p>
          <a:p>
            <a:r>
              <a:rPr lang="en-US" smtClean="0"/>
              <a:t>Each BUFGCTRL can be driven by the CCIO, CMT (PLL or MMCM), or gigabit transceivers in the same half of the device. The BUFGCTRL in the top half of the die can only be driven by the resources in the top half of the die.</a:t>
            </a:r>
          </a:p>
          <a:p>
            <a:r>
              <a:rPr lang="en-US" smtClean="0"/>
              <a:t>As with all clocking resources, buffers driven by local interconnect have no known phase relationship with their source.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686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BUFG multiplexer utilizes the S port to implement a selection. The S signal must meet setup time prior to the clock edge of the currently selected clock. Violating the setup time can result in a glitch (check your FPGA user guide for more information).</a:t>
            </a:r>
          </a:p>
          <a:p>
            <a:r>
              <a:rPr lang="en-US" smtClean="0"/>
              <a:t>Assuming setup times are met, the functionality of the BUFGMUX macro is as follows:</a:t>
            </a:r>
          </a:p>
          <a:p>
            <a:pPr>
              <a:buFontTx/>
              <a:buChar char="•"/>
            </a:pPr>
            <a:r>
              <a:rPr lang="en-US" smtClean="0"/>
              <a:t>At time T1, S (Select) transitions from high to low.</a:t>
            </a:r>
          </a:p>
          <a:p>
            <a:pPr>
              <a:buFontTx/>
              <a:buChar char="•"/>
            </a:pPr>
            <a:r>
              <a:rPr lang="en-US" smtClean="0"/>
              <a:t>Because I1 is currently high, the multiplexer waits for I1 to transition high to low.</a:t>
            </a:r>
          </a:p>
          <a:p>
            <a:pPr>
              <a:buFontTx/>
              <a:buChar char="•"/>
            </a:pPr>
            <a:r>
              <a:rPr lang="en-US" smtClean="0"/>
              <a:t>After I1 is low, the multiplexer waits for I0 to transition high to low.</a:t>
            </a:r>
          </a:p>
          <a:p>
            <a:pPr>
              <a:buFontTx/>
              <a:buChar char="•"/>
            </a:pPr>
            <a:r>
              <a:rPr lang="en-US" smtClean="0"/>
              <a:t>When I0 transitions from high to low, the outputs are switched to I0.</a:t>
            </a:r>
          </a:p>
          <a:p>
            <a:r>
              <a:rPr lang="en-US" smtClean="0"/>
              <a:t>The BUFGMUX_CTRL is similar, but there is no setup/hold requirement on S to guarantee glitchless switching. This primitive replaces the BUFGMUX_VIRTEX4 of previous technologies.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789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Disabling the clock while I is high will not disable the clock until I transitions from high to low; likewise, enabling the clock while I is high will not enable the clock until after I transitions from high to low.</a:t>
            </a:r>
          </a:p>
          <a:p>
            <a:r>
              <a:rPr lang="en-US" smtClean="0"/>
              <a:t>The BUFGCE must be instantiated. </a:t>
            </a:r>
          </a:p>
          <a:p>
            <a:r>
              <a:rPr lang="en-US" smtClean="0"/>
              <a:t>A BUFGCTRL can also be used for other functions, such as an asynchronous multiplexer or a clock multiplexer with clock enable capability. These can be accomplished by instantiating the full BUFGCTRL and managing the control inputs in your design.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891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b="1" smtClean="0"/>
          </a:p>
          <a:p>
            <a:r>
              <a:rPr lang="en-US" smtClean="0"/>
              <a:t> </a:t>
            </a:r>
          </a:p>
          <a:p>
            <a:r>
              <a:rPr lang="en-US" smtClean="0"/>
              <a:t> </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993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4096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b="1" smtClean="0"/>
          </a:p>
          <a:p>
            <a:r>
              <a:rPr lang="en-US" smtClean="0"/>
              <a:t> </a:t>
            </a:r>
          </a:p>
          <a:p>
            <a:r>
              <a:rPr lang="en-US" smtClean="0"/>
              <a:t> </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457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560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662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765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867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969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BUFH drives a horizontal clock row into each clock region. Each clock region has 12 BUFHs.</a:t>
            </a:r>
          </a:p>
          <a:p>
            <a:r>
              <a:rPr lang="en-US" smtClean="0"/>
              <a:t>There is also a BUFHCE primitive with a clock enable input, which is helpful for turning off a local clock into a region to help minimize power consumption.</a:t>
            </a:r>
          </a:p>
          <a:p>
            <a:r>
              <a:rPr lang="en-US" smtClean="0"/>
              <a:t>If you instantiate a BUFH or BUFHCE in your design, an area constraint may be required to keep all of the clock loads confined to a single clock region.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072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regional clock networks reach the clock inputs of all the synchronous elements within the region.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174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relationship between BUFRs and regional clock networks in 7 series FPGAs is simpler than in previous technologies. Because there are four regional clock networks and four BUFRs per region, the relationship is one to one.</a:t>
            </a:r>
          </a:p>
          <a:p>
            <a:r>
              <a:rPr lang="en-US" smtClean="0"/>
              <a:t>BUFRs cannot directly drive regional clock networks in adjacent regions. This is accomplished using the new BUFMR. The BUFMR has features for synchronizing multiple BUFRs.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277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CLBs are arranged as symmetrical pairs of columns. Each column is 50 CLBs high, with 25 above the HROW and 25 below the HROW.</a:t>
            </a:r>
          </a:p>
          <a:p>
            <a:r>
              <a:rPr lang="en-US" smtClean="0"/>
              <a:t>The two adjacent half columns share 12 routing tracks from the HROW clocking resources. Thus, for the 50 CLBs that are in two adjacent columns above the HROW, only 12 of the 16 clocks available in the HROW can be used. Similarly, an independent set of 12 of the 16 clocks can be used for the 50 CLBs in the two half columns below the HROW.</a:t>
            </a:r>
          </a:p>
          <a:p>
            <a:r>
              <a:rPr lang="en-US" smtClean="0"/>
              <a:t>A similar restriction exists for the IOBs in the I/O column. Any 6 of the 12 clocks on the horizontal spines of the global clock can be used for the 25 IOBs above the HROW, and any 6 of the 12 can be used below. In addition to the 6 global clocks, all 4 regional clocks can be used by all IOBs (as can all 4 of the I/O clocks, shown later).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379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I/O clock networks can drive the clock pins of the IOB resources </a:t>
            </a:r>
            <a:r>
              <a:rPr lang="en-US" i="1" smtClean="0"/>
              <a:t>only</a:t>
            </a:r>
            <a:r>
              <a:rPr lang="en-US" smtClean="0"/>
              <a:t>:</a:t>
            </a:r>
          </a:p>
          <a:p>
            <a:pPr>
              <a:buFontTx/>
              <a:buChar char="•"/>
            </a:pPr>
            <a:r>
              <a:rPr lang="en-US" smtClean="0"/>
              <a:t>DDR and SDR flip-flops in the ILOGIC/OLOGIC block.</a:t>
            </a:r>
          </a:p>
          <a:p>
            <a:pPr>
              <a:buFontTx/>
              <a:buChar char="•"/>
            </a:pPr>
            <a:r>
              <a:rPr lang="en-US" smtClean="0"/>
              <a:t>High-speed clock port (CLK) of the ISERDES and OSERDES resources.</a:t>
            </a:r>
          </a:p>
          <a:p>
            <a:r>
              <a:rPr lang="en-US" smtClean="0"/>
              <a:t>Because of the low fanout, they have extremely low skew and a very short insertion delay (ideal for source-synchronous interface applications).</a:t>
            </a:r>
          </a:p>
          <a:p>
            <a:r>
              <a:rPr lang="en-US" smtClean="0"/>
              <a:t>These networks add the least jitter of all clock networks, and have run at the highest speeds (up to 1066 MHz).</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481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smtClean="0"/>
          </a:p>
          <a:p>
            <a:r>
              <a:rPr lang="en-US" smtClean="0"/>
              <a:t> </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560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ea typeface="SimSun"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584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output of the BUFIO and BUFR are guaranteed to be in phase, allowing proper clock crossing between CLK and CLKDIV in ISERDES/OSERDES.</a:t>
            </a:r>
          </a:p>
          <a:p>
            <a:r>
              <a:rPr lang="en-US" smtClean="0"/>
              <a:t>For high-speed output interfaces, the BUFIO and BUFR can be driven by a high-speed clock generated by a high-performance clock from the MMCM in the same region.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686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BUFMRCE has an attribute that selects whether the CE is synchronous, allowing glitch-free enabling and disabling of the clock, or asynchronous.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789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smtClean="0"/>
          </a:p>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891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Performance path routing enables fast I/O interfaces.</a:t>
            </a:r>
          </a:p>
          <a:p>
            <a:r>
              <a:rPr lang="en-US" smtClean="0"/>
              <a:t>If you drive a BUFIO and/or BUFR in a region with the O0–O3 outputs of the MMCM in the same clock region, then the software will automatically use the high-performance paths for this route.</a:t>
            </a:r>
          </a:p>
          <a:p>
            <a:r>
              <a:rPr lang="en-US" b="1" smtClean="0"/>
              <a:t>Note: </a:t>
            </a:r>
            <a:r>
              <a:rPr lang="en-US" smtClean="0"/>
              <a:t>The other outputs of the MMCM and the output of the PLL cannot use these paths.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993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There are 14 dedicated nets to bring clock inputs to the central clocking column. These can drive the BUFHs for the region or the BUFGCTRLs for the device.</a:t>
            </a:r>
          </a:p>
          <a:p>
            <a:r>
              <a:rPr lang="en-US" smtClean="0"/>
              <a:t>The 14 nets can be driven by:</a:t>
            </a:r>
          </a:p>
          <a:p>
            <a:pPr>
              <a:buFontTx/>
              <a:buChar char="•"/>
            </a:pPr>
            <a:r>
              <a:rPr lang="en-US" smtClean="0"/>
              <a:t>The 4 CCIO in the I/O column</a:t>
            </a:r>
          </a:p>
          <a:p>
            <a:pPr>
              <a:buFontTx/>
              <a:buChar char="•"/>
            </a:pPr>
            <a:r>
              <a:rPr lang="en-US" smtClean="0"/>
              <a:t>The MMCM and PLL outputs in the CMT column</a:t>
            </a:r>
          </a:p>
          <a:p>
            <a:pPr>
              <a:buFontTx/>
              <a:buChar char="•"/>
            </a:pPr>
            <a:r>
              <a:rPr lang="en-US" smtClean="0"/>
              <a:t>The gigabit transceiver clock outputs in the GT column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4096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In devices that are made up of multiple SLRs, there are still 32 vertical spines of the global clock. These spines traverse all the SLRs.</a:t>
            </a:r>
          </a:p>
          <a:p>
            <a:r>
              <a:rPr lang="en-US" smtClean="0"/>
              <a:t>Each SLR has the composition of a full FPGA. There are multiple clock regions, I/O banks, configuration blocks, etc. Therefore, each SLR has 32 BUFGCTRLs that can drive the vertical clock spines. However, only one BUFGCTRL can drive any one clock spine, regardless of which SLR the BUFGCRL resides in. Thus, though there are Nx32 BUFGCTRLs in the complete device and only 32 of them can be used.</a:t>
            </a:r>
          </a:p>
          <a:p>
            <a:r>
              <a:rPr lang="en-US" smtClean="0"/>
              <a:t>Because each SLR is a different die, its fabrication process can vary more from SLR to SLR than can be expected from a single die. Therefore, it is possible to see more clock skew on the global clock tree between different SLRs. The ISE™ tools will automatically take this into account during placing and timing analysis. However, to obtain the best performance, it may be a good idea to perform floorplanning to restrict blocks to one SLR.</a:t>
            </a:r>
          </a:p>
          <a:p>
            <a:r>
              <a:rPr lang="en-US" smtClean="0"/>
              <a:t>The tracks that connect the BUFMR outputs to the BUFIO/BUFR in adjacent regions do not cross from one SLR to the next. Therefore, the BUFMR in one SLR cannot drive the BUFIO/BUFR in an adjacent SLR.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4198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4301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4403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4505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6627" name="Rectangle 3"/>
          <p:cNvSpPr>
            <a:spLocks noGrp="1" noChangeArrowheads="1"/>
          </p:cNvSpPr>
          <p:nvPr>
            <p:ph type="body" idx="1"/>
          </p:nvPr>
        </p:nvSpPr>
        <p:spPr>
          <a:xfrm>
            <a:off x="930593" y="3273652"/>
            <a:ext cx="7444740" cy="3101354"/>
          </a:xfrm>
          <a:solidFill>
            <a:srgbClr val="FFFFFF"/>
          </a:solidFill>
          <a:ln>
            <a:solidFill>
              <a:srgbClr val="000000"/>
            </a:solid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048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150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b="1" smtClean="0"/>
          </a:p>
          <a:p>
            <a:r>
              <a:rPr lang="en-US" smtClean="0"/>
              <a:t> </a:t>
            </a:r>
          </a:p>
          <a:p>
            <a:r>
              <a:rPr lang="en-US" smtClean="0"/>
              <a:t> </a:t>
            </a:r>
          </a:p>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253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355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Each CMT has one MMCM and one PLL. The two resources share some of the same basic functionality, but the MMCM has some additional features for manipulating user clocks.</a:t>
            </a:r>
          </a:p>
          <a:p>
            <a:r>
              <a:rPr lang="en-US" smtClean="0"/>
              <a:t>While the PLL can also be used for user clocks, it is primarily intended to be used in conjunction with the I/O phaser and I/O FIFOs for high speed memory controllers.</a:t>
            </a:r>
          </a:p>
          <a:p>
            <a:r>
              <a:rPr lang="en-US" smtClean="0"/>
              <a:t>While there is only one MMCM per CMT (as opposed to two in the Virtex-6 FPGA), there are generally twice as many CMTs in a device, because there are two columns of CMTs (as opposed to one in the Virtex-6 FPGA). This allows the PLLs to be reserved for high-speed memory controllers.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457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D: Input clock Divider.</a:t>
            </a:r>
          </a:p>
          <a:p>
            <a:r>
              <a:rPr lang="en-US" smtClean="0"/>
              <a:t>PFD: Phase Frequency Detector – Compares input and feedback, generating phase proportional voltage.</a:t>
            </a:r>
          </a:p>
          <a:p>
            <a:r>
              <a:rPr lang="en-US" smtClean="0"/>
              <a:t>CP: Charge pump – Integrates change information from PFD.</a:t>
            </a:r>
          </a:p>
          <a:p>
            <a:r>
              <a:rPr lang="en-US" smtClean="0"/>
              <a:t>LF: Filters CP signal – Limits frequency change rate of VCO.</a:t>
            </a:r>
          </a:p>
          <a:p>
            <a:pPr>
              <a:buFontTx/>
              <a:buChar char="•"/>
            </a:pPr>
            <a:r>
              <a:rPr lang="en-US" smtClean="0"/>
              <a:t>Programmable Loop Filter characteristic trades off bandwidth vs. locking range.</a:t>
            </a:r>
          </a:p>
          <a:p>
            <a:r>
              <a:rPr lang="en-US" smtClean="0"/>
              <a:t>VCO: Voltage Controlled Oscillator – Generates a clock based on the voltage output of the LF.</a:t>
            </a:r>
          </a:p>
          <a:p>
            <a:pPr>
              <a:buFontTx/>
              <a:buChar char="•"/>
            </a:pPr>
            <a:r>
              <a:rPr lang="en-US" smtClean="0"/>
              <a:t>Generates 8 phases: 0</a:t>
            </a:r>
            <a:r>
              <a:rPr lang="en-US" smtClean="0">
                <a:cs typeface="Times New Roman" pitchFamily="18" charset="0"/>
              </a:rPr>
              <a:t>°, 45°, 90°, 135°, 180°, 225°, 270°, and 315°.</a:t>
            </a:r>
          </a:p>
          <a:p>
            <a:r>
              <a:rPr lang="en-US" smtClean="0"/>
              <a:t>O0-O5: Output counters – Independent dividers of the VCO frequency.</a:t>
            </a:r>
          </a:p>
          <a:p>
            <a:pPr>
              <a:buFontTx/>
              <a:buChar char="•"/>
            </a:pPr>
            <a:r>
              <a:rPr lang="en-US" smtClean="0"/>
              <a:t>Can take in any one of the 8 phases.</a:t>
            </a:r>
          </a:p>
          <a:p>
            <a:r>
              <a:rPr lang="en-US" smtClean="0"/>
              <a:t>M: Feedback counter (Multiplier) – Divides the VCO clock to “re-generate” the input clock.</a:t>
            </a:r>
          </a:p>
          <a:p>
            <a:pPr>
              <a:buFontTx/>
              <a:buChar char="•"/>
            </a:pPr>
            <a:r>
              <a:rPr lang="en-US" smtClean="0"/>
              <a:t>Closes the loop.</a:t>
            </a:r>
          </a:p>
          <a:p>
            <a:pPr>
              <a:buFontTx/>
              <a:buChar char="•"/>
            </a:pPr>
            <a:r>
              <a:rPr lang="en-US" smtClean="0"/>
              <a:t>Any one of the O0-O5 outputs can be used via the CLKFBIN path.</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560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There is one M and D divider per PLL. These two dividers determine the frequency of operation of the VCO.</a:t>
            </a:r>
          </a:p>
          <a:p>
            <a:pPr>
              <a:buFontTx/>
              <a:buChar char="•"/>
            </a:pPr>
            <a:r>
              <a:rPr lang="en-US" smtClean="0"/>
              <a:t>F</a:t>
            </a:r>
            <a:r>
              <a:rPr lang="en-US" baseline="-25000" smtClean="0"/>
              <a:t>VCO</a:t>
            </a:r>
            <a:r>
              <a:rPr lang="en-US" smtClean="0"/>
              <a:t> = F</a:t>
            </a:r>
            <a:r>
              <a:rPr lang="en-US" baseline="-25000" smtClean="0"/>
              <a:t>CLKIN</a:t>
            </a:r>
            <a:r>
              <a:rPr lang="en-US" smtClean="0"/>
              <a:t> * M / D</a:t>
            </a:r>
          </a:p>
          <a:p>
            <a:r>
              <a:rPr lang="en-US" smtClean="0"/>
              <a:t>Each output has its own divider, O. The output frequency is F</a:t>
            </a:r>
            <a:r>
              <a:rPr lang="en-US" baseline="-25000" smtClean="0"/>
              <a:t>VCO</a:t>
            </a:r>
            <a:r>
              <a:rPr lang="en-US" smtClean="0"/>
              <a:t>/O.</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662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smtClean="0"/>
          </a:p>
          <a:p>
            <a:r>
              <a:rPr lang="en-US" smtClean="0"/>
              <a:t> </a:t>
            </a:r>
          </a:p>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765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smtClean="0"/>
          </a:p>
          <a:p>
            <a:r>
              <a:rPr lang="en-US" smtClean="0"/>
              <a:t> </a:t>
            </a:r>
          </a:p>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867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765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b="1" smtClean="0"/>
          </a:p>
          <a:p>
            <a:r>
              <a:rPr lang="en-US" smtClean="0"/>
              <a:t> </a:t>
            </a:r>
          </a:p>
          <a:p>
            <a:r>
              <a:rPr lang="en-US" smtClean="0"/>
              <a:t> </a:t>
            </a:r>
          </a:p>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9699" name="Rectangle 3"/>
          <p:cNvSpPr>
            <a:spLocks noGrp="1" noChangeArrowheads="1"/>
          </p:cNvSpPr>
          <p:nvPr>
            <p:ph type="body" idx="1"/>
          </p:nvPr>
        </p:nvSpPr>
        <p:spPr>
          <a:xfrm>
            <a:off x="930593" y="3273652"/>
            <a:ext cx="7444740" cy="3101354"/>
          </a:xfrm>
          <a:solidFill>
            <a:srgbClr val="FFFFFF"/>
          </a:solidFill>
          <a:ln>
            <a:solidFill>
              <a:srgbClr val="000000"/>
            </a:solid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072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smtClean="0"/>
          </a:p>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174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VCO generates eight phase shifted outputs, each shifted by 45°.</a:t>
            </a:r>
          </a:p>
          <a:p>
            <a:r>
              <a:rPr lang="en-US" smtClean="0"/>
              <a:t>The Interpolated Fine Phase Shift (IFPS) module generates a ninth output from the VCO, which can be shifted by any amount, in increments of 1/56 of the VCO period (therefore 6.43°).</a:t>
            </a:r>
          </a:p>
          <a:p>
            <a:r>
              <a:rPr lang="en-US" smtClean="0"/>
              <a:t>Any of the eight output dividers (including the M divider for the CLKFBOUT output) can select any eight of the static phase-shifted VCO outputs or the fine phase-shifted VCO output.</a:t>
            </a:r>
          </a:p>
          <a:p>
            <a:r>
              <a:rPr lang="en-US" smtClean="0"/>
              <a:t>Due to the phase locking at the PFD, shifting the CLKFBOUT output clock will result in the VCO phase advancing to maintain lock. Thus, a positive phase shift on the CLKFBOUT will result in all outputs displaying a negative shift.</a:t>
            </a:r>
          </a:p>
          <a:p>
            <a:r>
              <a:rPr lang="en-US" smtClean="0"/>
              <a:t>The value of the fine phase shift can be statically set or can be changed dynamically using the PSCLK, PSEN and PSINCDEC port; on any PSCK where PSEN is asserted, the phase will advance by 1/56 (PSINCDEC=1), or retard by 1/56 (PSINCDEC=0). Once initiated, another shift cannot be attempted until PSDONE is signaled (for one PSCLK).</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277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smtClean="0"/>
          </a:p>
          <a:p>
            <a:r>
              <a:rPr lang="en-US" smtClean="0"/>
              <a:t> </a:t>
            </a:r>
          </a:p>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379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b="1" smtClean="0"/>
          </a:p>
          <a:p>
            <a:r>
              <a:rPr lang="en-US" smtClean="0"/>
              <a:t> </a:t>
            </a:r>
          </a:p>
          <a:p>
            <a:r>
              <a:rPr lang="en-US" smtClean="0"/>
              <a:t> </a:t>
            </a:r>
          </a:p>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481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smtClean="0"/>
          </a:p>
          <a:p>
            <a:r>
              <a:rPr lang="en-US" smtClean="0"/>
              <a:t> </a:t>
            </a:r>
          </a:p>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584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pPr eaLnBrk="1" hangingPunct="1"/>
            <a:endParaRPr lang="en-US" smtClean="0">
              <a:ea typeface="ＭＳ Ｐゴシック"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253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355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457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next several slides illustrate different methods for connecting the MMCM or PLL to manipulate clock signals.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867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560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clock insertion delay depends on the depth of the clock tree, which increases with FPGA size.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662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PLL or MMCM can add some additional delay to the feedback path to cancel out the delay of the IBUFG.</a:t>
            </a:r>
          </a:p>
          <a:p>
            <a:pPr>
              <a:buFontTx/>
              <a:buChar char="•"/>
            </a:pPr>
            <a:r>
              <a:rPr lang="en-US" smtClean="0"/>
              <a:t>This is done automatically by the tools by setting the COMPENSATION attribute to ZHOLD.</a:t>
            </a:r>
          </a:p>
          <a:p>
            <a:pPr>
              <a:buFontTx/>
              <a:buChar char="•"/>
            </a:pPr>
            <a:r>
              <a:rPr lang="en-US" smtClean="0"/>
              <a:t>This will guarantee a zero or negative hold time requirement for all IOBs driven by the global clock.</a:t>
            </a:r>
          </a:p>
          <a:p>
            <a:r>
              <a:rPr lang="en-US" smtClean="0"/>
              <a:t>Both PLLs and MMCMs need time after configuration to align the feedback clock to the input clock.</a:t>
            </a:r>
          </a:p>
          <a:p>
            <a:pPr>
              <a:buFontTx/>
              <a:buChar char="•"/>
            </a:pPr>
            <a:r>
              <a:rPr lang="en-US" smtClean="0"/>
              <a:t> For details about lock times, see the datasheet for your device.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765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By using the MMCM or PLL to remove the clock insertion delay, system components using a common clock can easily communicate by using simple synchronous interfaces.</a:t>
            </a:r>
          </a:p>
          <a:p>
            <a:pPr>
              <a:buFontTx/>
              <a:buChar char="•"/>
            </a:pPr>
            <a:r>
              <a:rPr lang="en-US" smtClean="0"/>
              <a:t>Hold-time requirements of the receiving flip-flops are guaranteed to be met.</a:t>
            </a:r>
          </a:p>
          <a:p>
            <a:pPr>
              <a:buFontTx/>
              <a:buChar char="•"/>
            </a:pPr>
            <a:r>
              <a:rPr lang="en-US" smtClean="0"/>
              <a:t>Communication can be done at moderate speeds over significant distances.</a:t>
            </a:r>
          </a:p>
          <a:p>
            <a:r>
              <a:rPr lang="en-US" smtClean="0"/>
              <a:t>The length of the board routing from the common clock to the IBUFG inputs in both FPGAs should be matched.</a:t>
            </a:r>
          </a:p>
          <a:p>
            <a:r>
              <a:rPr lang="en-US" smtClean="0"/>
              <a:t>Note that the same type of input and output buffers should be used to balance this system.</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867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smtClean="0"/>
          </a:p>
          <a:p>
            <a:r>
              <a:rPr lang="en-US" smtClean="0"/>
              <a:t> </a:t>
            </a:r>
          </a:p>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2969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Because all BUFGs are identical (running at the same process/temperature/voltage), and the global clock networks are fully buffered (hence, load independent), the frequency and phase relationships of PLL/MMCM outputs are preserved through the clock networks.</a:t>
            </a:r>
          </a:p>
          <a:p>
            <a:r>
              <a:rPr lang="en-US" smtClean="0"/>
              <a:t>The implementation and timing analysis tools understand these relationships and correctly analyze the paths between flip-flops on these different domains.</a:t>
            </a:r>
          </a:p>
          <a:p>
            <a:r>
              <a:rPr lang="en-US" smtClean="0"/>
              <a:t>For example, if CLKOUT0 is programmed to be twice the frequency of CLKFBOUT: </a:t>
            </a:r>
          </a:p>
          <a:p>
            <a:pPr>
              <a:buFontTx/>
              <a:buChar char="•"/>
            </a:pPr>
            <a:r>
              <a:rPr lang="en-US" smtClean="0"/>
              <a:t>The tools know that static paths between the two domains are constrained by the period of the faster clock.</a:t>
            </a:r>
          </a:p>
          <a:p>
            <a:r>
              <a:rPr lang="en-US" smtClean="0"/>
              <a:t>If the frequency is the same, but the phase is shifted (CLKOUT1 advanced by 90° from CLKFBOUT):</a:t>
            </a:r>
          </a:p>
          <a:p>
            <a:pPr>
              <a:buFontTx/>
              <a:buChar char="•"/>
            </a:pPr>
            <a:r>
              <a:rPr lang="en-US" smtClean="0"/>
              <a:t>Paths from CLKA to CLKB are constrained to ¾ of a clock period.</a:t>
            </a:r>
          </a:p>
          <a:p>
            <a:pPr>
              <a:buFontTx/>
              <a:buChar char="•"/>
            </a:pPr>
            <a:r>
              <a:rPr lang="en-US" smtClean="0"/>
              <a:t>Paths from CLKB to CLKA are constrained to ¼ of a clock period.</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072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The delay through the two ODDRs and OBUFs are matched.</a:t>
            </a:r>
          </a:p>
          <a:p>
            <a:pPr>
              <a:buFontTx/>
              <a:buChar char="•"/>
            </a:pPr>
            <a:r>
              <a:rPr lang="en-US" smtClean="0"/>
              <a:t>They have the same process, temperature and voltage and, hence, will have the same characteristics.</a:t>
            </a:r>
          </a:p>
          <a:p>
            <a:r>
              <a:rPr lang="en-US" smtClean="0"/>
              <a:t>The delay through the two IBUFGs is also matched.</a:t>
            </a:r>
          </a:p>
          <a:p>
            <a:r>
              <a:rPr lang="en-US" smtClean="0"/>
              <a:t>The delay of the BUFG, global clock network, ODDR flip flop, output buffer, and routing track back to the pin driving the CLKFBIN port will be cancelled.</a:t>
            </a:r>
          </a:p>
          <a:p>
            <a:r>
              <a:rPr lang="en-US" smtClean="0"/>
              <a:t>The tools will automatically select COMPENSATION=EXTERNAL</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174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This example shows how a single MMCM can be used to generate the multiple clocks required by your system.</a:t>
            </a:r>
          </a:p>
          <a:p>
            <a:r>
              <a:rPr lang="en-US" smtClean="0"/>
              <a:t>This reduces overall system cost.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277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379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481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29699"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b="1" smtClean="0"/>
          </a:p>
          <a:p>
            <a:r>
              <a:rPr lang="en-US" smtClean="0"/>
              <a:t> </a:t>
            </a:r>
          </a:p>
          <a:p>
            <a:r>
              <a:rPr lang="en-US" smtClean="0"/>
              <a:t> </a:t>
            </a:r>
          </a:p>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584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686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7891"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endParaRPr lang="en-US" smtClean="0"/>
          </a:p>
          <a:p>
            <a:r>
              <a:rPr lang="en-US" smtClean="0"/>
              <a:t> </a:t>
            </a:r>
          </a:p>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2930525" y="517525"/>
            <a:ext cx="3444875" cy="2584450"/>
          </a:xfrm>
          <a:solidFill>
            <a:srgbClr val="FFFFFF"/>
          </a:solidFill>
          <a:ln/>
        </p:spPr>
      </p:sp>
      <p:sp>
        <p:nvSpPr>
          <p:cNvPr id="38915"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0723"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Clock-capable pins will have the identifier “CC” in their pin name.</a:t>
            </a:r>
          </a:p>
          <a:p>
            <a:r>
              <a:rPr lang="en-US" smtClean="0"/>
              <a:t>An IBUFG or IBUFGDS primitive can be used in your HDL code to indicate that an input must be mapped to a clock-capable pin.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550988" y="516892"/>
            <a:ext cx="6203950" cy="2584462"/>
          </a:xfrm>
          <a:solidFill>
            <a:srgbClr val="FFFFFF"/>
          </a:solidFill>
          <a:ln/>
        </p:spPr>
      </p:sp>
      <p:sp>
        <p:nvSpPr>
          <p:cNvPr id="31747" name="Rectangle 3"/>
          <p:cNvSpPr>
            <a:spLocks noGrp="1" noChangeArrowheads="1"/>
          </p:cNvSpPr>
          <p:nvPr>
            <p:ph type="body" idx="1"/>
            <p:custDataLst>
              <p:tags r:id="rId1"/>
            </p:custDataLst>
          </p:nvPr>
        </p:nvSpPr>
        <p:spPr>
          <a:xfrm>
            <a:off x="930593" y="3273652"/>
            <a:ext cx="7444740" cy="3101354"/>
          </a:xfrm>
          <a:solidFill>
            <a:srgbClr val="FFFFFF"/>
          </a:solidFill>
          <a:ln>
            <a:solidFill>
              <a:srgbClr val="000000"/>
            </a:solidFill>
          </a:ln>
        </p:spPr>
        <p:txBody>
          <a:bodyPr/>
          <a:lstStyle/>
          <a:p>
            <a:r>
              <a:rPr lang="en-US" smtClean="0"/>
              <a:t> </a:t>
            </a:r>
          </a:p>
          <a:p>
            <a:pPr>
              <a:lnSpc>
                <a:spcPct val="90000"/>
              </a:lnSpc>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spect="1" noChangeArrowheads="1"/>
          </p:cNvPicPr>
          <p:nvPr userDrawn="1"/>
        </p:nvPicPr>
        <p:blipFill>
          <a:blip r:embed="rId2"/>
          <a:srcRect/>
          <a:stretch>
            <a:fillRect/>
          </a:stretch>
        </p:blipFill>
        <p:spPr bwMode="auto">
          <a:xfrm>
            <a:off x="1522" y="0"/>
            <a:ext cx="9140956" cy="6858000"/>
          </a:xfrm>
          <a:prstGeom prst="rect">
            <a:avLst/>
          </a:prstGeom>
          <a:noFill/>
        </p:spPr>
      </p:pic>
      <p:sp>
        <p:nvSpPr>
          <p:cNvPr id="19462" name="Rectangle 6"/>
          <p:cNvSpPr>
            <a:spLocks noGrp="1" noChangeArrowheads="1"/>
          </p:cNvSpPr>
          <p:nvPr>
            <p:ph type="subTitle" sz="quarter" idx="1"/>
          </p:nvPr>
        </p:nvSpPr>
        <p:spPr>
          <a:xfrm>
            <a:off x="136525" y="5680630"/>
            <a:ext cx="4972050" cy="676275"/>
          </a:xfrm>
        </p:spPr>
        <p:txBody>
          <a:bodyPr lIns="91440" anchor="ctr"/>
          <a:lstStyle>
            <a:lvl1pPr marL="0" indent="0">
              <a:lnSpc>
                <a:spcPct val="90000"/>
              </a:lnSpc>
              <a:spcBef>
                <a:spcPct val="0"/>
              </a:spcBef>
              <a:buFont typeface="Wingdings" pitchFamily="2" charset="2"/>
              <a:buNone/>
              <a:defRPr>
                <a:solidFill>
                  <a:schemeClr val="tx1"/>
                </a:solidFill>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48476" y="1600200"/>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dirty="0"/>
              <a:t>Page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a:t>Page </a:t>
            </a:r>
            <a:fld id="{48005198-8FB0-4BE5-A5FF-99FA69737174}" type="slidenum">
              <a:rPr lang="en-US"/>
              <a:pPr>
                <a:defRPr/>
              </a:pPr>
              <a:t>‹#›</a:t>
            </a:fld>
            <a:endParaRPr lang="en-US"/>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3.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9.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7"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5922580" y="6623976"/>
            <a:ext cx="3108960"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7171"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rgbClr val="008CA8"/>
                </a:solidFill>
                <a:latin typeface="+mn-lt"/>
              </a:defRPr>
            </a:lvl1pPr>
          </a:lstStyle>
          <a:p>
            <a:pPr>
              <a:defRPr/>
            </a:pPr>
            <a:r>
              <a:rPr lang="en-US"/>
              <a:t>Page </a:t>
            </a:r>
            <a:fld id="{05942E87-3AA1-4550-9D3F-AEE85EED6869}" type="slidenum">
              <a:rPr lang="en-US"/>
              <a:pPr>
                <a:defRPr/>
              </a:pPr>
              <a:t>‹#›</a:t>
            </a:fld>
            <a:endParaRPr lang="en-US"/>
          </a:p>
        </p:txBody>
      </p:sp>
      <p:pic>
        <p:nvPicPr>
          <p:cNvPr id="7175"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chemeClr val="tx2"/>
                </a:solidFill>
                <a:latin typeface="+mn-lt"/>
              </a:defRPr>
            </a:lvl1pPr>
          </a:lstStyle>
          <a:p>
            <a:pPr>
              <a:defRPr/>
            </a:pPr>
            <a:r>
              <a:rPr lang="en-US">
                <a:solidFill>
                  <a:srgbClr val="008CA8"/>
                </a:solidFill>
              </a:rPr>
              <a:t>Page </a:t>
            </a:r>
            <a:fld id="{C7D963C0-E4A5-4FC1-9692-8C18D5EAB75F}" type="slidenum">
              <a:rPr lang="en-US">
                <a:solidFill>
                  <a:srgbClr val="008CA8"/>
                </a:solidFill>
              </a:rPr>
              <a:pPr>
                <a:defRPr/>
              </a:pPr>
              <a:t>‹#›</a:t>
            </a:fld>
            <a:endParaRPr lang="en-US">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white">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defRPr sz="800">
                <a:solidFill>
                  <a:schemeClr val="tx2"/>
                </a:solidFill>
                <a:latin typeface="Arial" charset="0"/>
              </a:defRPr>
            </a:lvl1pPr>
          </a:lstStyle>
          <a:p>
            <a:pPr>
              <a:defRPr/>
            </a:pPr>
            <a:r>
              <a:rPr lang="en-US" dirty="0">
                <a:solidFill>
                  <a:srgbClr val="008CA8"/>
                </a:solidFill>
              </a:rPr>
              <a:t>Page </a:t>
            </a:r>
            <a:fld id="{EB7E20EF-3263-4E36-877A-F36C06FCD8F4}" type="slidenum">
              <a:rPr lang="en-US">
                <a:solidFill>
                  <a:srgbClr val="008CA8"/>
                </a:solidFill>
              </a:rPr>
              <a:pPr>
                <a:defRPr/>
              </a:pPr>
              <a:t>‹#›</a:t>
            </a:fld>
            <a:endParaRPr lang="en-US" dirty="0">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17930"/>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10.xml"/><Relationship Id="rId5" Type="http://schemas.openxmlformats.org/officeDocument/2006/relationships/slideLayout" Target="../slideLayouts/slideLayout5.xml"/><Relationship Id="rId4" Type="http://schemas.openxmlformats.org/officeDocument/2006/relationships/tags" Target="../tags/tag2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5.xml"/><Relationship Id="rId4"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23.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image" Target="../media/image14.png"/><Relationship Id="rId3" Type="http://schemas.openxmlformats.org/officeDocument/2006/relationships/tags" Target="../tags/tag60.xml"/><Relationship Id="rId21" Type="http://schemas.openxmlformats.org/officeDocument/2006/relationships/image" Target="../media/image17.png"/><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image" Target="../media/image13.png"/><Relationship Id="rId2" Type="http://schemas.openxmlformats.org/officeDocument/2006/relationships/tags" Target="../tags/tag59.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notesSlide" Target="../notesSlides/notesSlide23.xml"/><Relationship Id="rId10" Type="http://schemas.openxmlformats.org/officeDocument/2006/relationships/tags" Target="../tags/tag67.xml"/><Relationship Id="rId19" Type="http://schemas.openxmlformats.org/officeDocument/2006/relationships/image" Target="../media/image15.png"/><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slideLayout" Target="../slideLayouts/slideLayout5.xml"/><Relationship Id="rId22"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notesSlide" Target="../notesSlides/notesSlide24.xml"/><Relationship Id="rId4"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image" Target="../media/image17.png"/><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image" Target="../media/image16.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notesSlide" Target="../notesSlides/notesSlide25.xml"/><Relationship Id="rId5" Type="http://schemas.openxmlformats.org/officeDocument/2006/relationships/tags" Target="../tags/tag80.xml"/><Relationship Id="rId10" Type="http://schemas.openxmlformats.org/officeDocument/2006/relationships/slideLayout" Target="../slideLayouts/slideLayout5.xml"/><Relationship Id="rId4" Type="http://schemas.openxmlformats.org/officeDocument/2006/relationships/tags" Target="../tags/tag79.xml"/><Relationship Id="rId9" Type="http://schemas.openxmlformats.org/officeDocument/2006/relationships/tags" Target="../tags/tag8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91.xml"/><Relationship Id="rId7" Type="http://schemas.openxmlformats.org/officeDocument/2006/relationships/slideLayout" Target="../slideLayouts/slideLayout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s>
</file>

<file path=ppt/slides/_rels/slide2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98.xml"/><Relationship Id="rId7" Type="http://schemas.openxmlformats.org/officeDocument/2006/relationships/image" Target="../media/image17.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6.png"/><Relationship Id="rId5" Type="http://schemas.openxmlformats.org/officeDocument/2006/relationships/notesSlide" Target="../notesSlides/notesSlide28.xml"/><Relationship Id="rId4" Type="http://schemas.openxmlformats.org/officeDocument/2006/relationships/slideLayout" Target="../slideLayouts/slideLayout5.xml"/><Relationship Id="rId9"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103.xml"/></Relationships>
</file>

<file path=ppt/slides/_rels/slide3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notesSlide" Target="../notesSlides/notesSlide31.xml"/><Relationship Id="rId5" Type="http://schemas.openxmlformats.org/officeDocument/2006/relationships/slideLayout" Target="../slideLayouts/slideLayout5.xml"/><Relationship Id="rId4" Type="http://schemas.openxmlformats.org/officeDocument/2006/relationships/tags" Target="../tags/tag10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notesSlide" Target="../notesSlides/notesSlide34.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5.xml"/><Relationship Id="rId5" Type="http://schemas.openxmlformats.org/officeDocument/2006/relationships/tags" Target="../tags/tag120.xml"/><Relationship Id="rId4" Type="http://schemas.openxmlformats.org/officeDocument/2006/relationships/tags" Target="../tags/tag11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12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12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12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131.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13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13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13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138.xml"/></Relationships>
</file>

<file path=ppt/slides/_rels/slide44.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notesSlide" Target="../notesSlides/notesSlide44.xml"/><Relationship Id="rId4"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147.xml"/></Relationships>
</file>

<file path=ppt/slides/_rels/slide47.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notesSlide" Target="../notesSlides/notesSlide47.xml"/><Relationship Id="rId4"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21.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2.xml"/><Relationship Id="rId7" Type="http://schemas.openxmlformats.org/officeDocument/2006/relationships/notesSlide" Target="../notesSlides/notesSlide5.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15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16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16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16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16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17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17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17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17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8.xml"/><Relationship Id="rId7" Type="http://schemas.openxmlformats.org/officeDocument/2006/relationships/image" Target="../media/image10.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9.jpeg"/><Relationship Id="rId5" Type="http://schemas.openxmlformats.org/officeDocument/2006/relationships/notesSlide" Target="../notesSlides/notesSlide6.xml"/><Relationship Id="rId4"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notesSlide" Target="../notesSlides/notesSlide60.xml"/><Relationship Id="rId4"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183.xml"/></Relationships>
</file>

<file path=ppt/slides/_rels/slide62.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notesSlide" Target="../notesSlides/notesSlide62.xml"/><Relationship Id="rId2" Type="http://schemas.openxmlformats.org/officeDocument/2006/relationships/tags" Target="../tags/tag186.xml"/><Relationship Id="rId16" Type="http://schemas.openxmlformats.org/officeDocument/2006/relationships/slideLayout" Target="../slideLayouts/slideLayout5.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5" Type="http://schemas.openxmlformats.org/officeDocument/2006/relationships/tags" Target="../tags/tag189.xml"/><Relationship Id="rId15" Type="http://schemas.openxmlformats.org/officeDocument/2006/relationships/tags" Target="../tags/tag199.xml"/><Relationship Id="rId10" Type="http://schemas.openxmlformats.org/officeDocument/2006/relationships/tags" Target="../tags/tag194.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20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203.xml"/></Relationships>
</file>

<file path=ppt/slides/_rels/slide65.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notesSlide" Target="../notesSlides/notesSlide65.xml"/><Relationship Id="rId4"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0.xml"/><Relationship Id="rId1" Type="http://schemas.openxmlformats.org/officeDocument/2006/relationships/tags" Target="../tags/tag209.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21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xml"/><Relationship Id="rId1" Type="http://schemas.openxmlformats.org/officeDocument/2006/relationships/tags" Target="../tags/tag214.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7.xml"/><Relationship Id="rId1" Type="http://schemas.openxmlformats.org/officeDocument/2006/relationships/tags" Target="../tags/tag216.xml"/><Relationship Id="rId5" Type="http://schemas.openxmlformats.org/officeDocument/2006/relationships/image" Target="../media/image22.png"/><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image" Target="../media/image23.png"/><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22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xml"/><Relationship Id="rId1" Type="http://schemas.openxmlformats.org/officeDocument/2006/relationships/tags" Target="../tags/tag22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22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xml"/><Relationship Id="rId1" Type="http://schemas.openxmlformats.org/officeDocument/2006/relationships/tags" Target="../tags/tag22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125412" y="4313792"/>
            <a:ext cx="6577729" cy="1114425"/>
          </a:xfrm>
        </p:spPr>
        <p:txBody>
          <a:bodyPr/>
          <a:lstStyle/>
          <a:p>
            <a:r>
              <a:rPr lang="en-US" dirty="0" smtClean="0"/>
              <a:t>7 Series Clocking Resources</a:t>
            </a:r>
          </a:p>
        </p:txBody>
      </p:sp>
      <p:sp>
        <p:nvSpPr>
          <p:cNvPr id="6147" name="Rectangle 5"/>
          <p:cNvSpPr>
            <a:spLocks noGrp="1" noChangeArrowheads="1"/>
          </p:cNvSpPr>
          <p:nvPr>
            <p:ph type="subTitle" idx="1"/>
          </p:nvPr>
        </p:nvSpPr>
        <p:spPr/>
        <p:txBody>
          <a:bodyPr/>
          <a:lstStyle/>
          <a:p>
            <a:pPr eaLnBrk="1" hangingPunct="1"/>
            <a:r>
              <a:rPr lang="en-US" smtClean="0"/>
              <a:t>Part 1</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r>
              <a:rPr lang="en-US" smtClean="0"/>
              <a:t>Die View</a:t>
            </a:r>
          </a:p>
        </p:txBody>
      </p:sp>
      <p:sp>
        <p:nvSpPr>
          <p:cNvPr id="12291" name="Rectangle 24"/>
          <p:cNvSpPr>
            <a:spLocks noChangeArrowheads="1"/>
          </p:cNvSpPr>
          <p:nvPr/>
        </p:nvSpPr>
        <p:spPr bwMode="auto">
          <a:xfrm>
            <a:off x="2076450" y="1609725"/>
            <a:ext cx="5038725" cy="4654550"/>
          </a:xfrm>
          <a:prstGeom prst="rect">
            <a:avLst/>
          </a:prstGeom>
          <a:solidFill>
            <a:srgbClr val="00FFFF"/>
          </a:solidFill>
          <a:ln w="6350" algn="ctr">
            <a:solidFill>
              <a:schemeClr val="tx1"/>
            </a:solidFill>
            <a:round/>
            <a:headEnd/>
            <a:tailEnd/>
          </a:ln>
        </p:spPr>
        <p:txBody>
          <a:bodyPr wrap="none" anchor="ctr"/>
          <a:lstStyle/>
          <a:p>
            <a:endParaRPr lang="en-US"/>
          </a:p>
        </p:txBody>
      </p:sp>
      <p:sp>
        <p:nvSpPr>
          <p:cNvPr id="12292" name="Rectangle 35"/>
          <p:cNvSpPr>
            <a:spLocks noChangeArrowheads="1"/>
          </p:cNvSpPr>
          <p:nvPr/>
        </p:nvSpPr>
        <p:spPr bwMode="auto">
          <a:xfrm>
            <a:off x="6740525" y="1609725"/>
            <a:ext cx="371475" cy="4651375"/>
          </a:xfrm>
          <a:prstGeom prst="rect">
            <a:avLst/>
          </a:prstGeom>
          <a:solidFill>
            <a:srgbClr val="FF99FF"/>
          </a:solidFill>
          <a:ln w="6350" algn="ctr">
            <a:solidFill>
              <a:schemeClr val="tx1"/>
            </a:solidFill>
            <a:round/>
            <a:headEnd/>
            <a:tailEnd/>
          </a:ln>
        </p:spPr>
        <p:txBody>
          <a:bodyPr wrap="none" anchor="ctr"/>
          <a:lstStyle/>
          <a:p>
            <a:endParaRPr lang="en-US"/>
          </a:p>
        </p:txBody>
      </p:sp>
      <p:sp>
        <p:nvSpPr>
          <p:cNvPr id="12293" name="Rectangle 29"/>
          <p:cNvSpPr>
            <a:spLocks noChangeArrowheads="1"/>
          </p:cNvSpPr>
          <p:nvPr/>
        </p:nvSpPr>
        <p:spPr bwMode="auto">
          <a:xfrm>
            <a:off x="5348288" y="1609725"/>
            <a:ext cx="366712" cy="4654550"/>
          </a:xfrm>
          <a:prstGeom prst="rect">
            <a:avLst/>
          </a:prstGeom>
          <a:solidFill>
            <a:srgbClr val="00FF00"/>
          </a:solidFill>
          <a:ln w="6350" algn="ctr">
            <a:solidFill>
              <a:schemeClr val="tx1"/>
            </a:solidFill>
            <a:round/>
            <a:headEnd/>
            <a:tailEnd/>
          </a:ln>
        </p:spPr>
        <p:txBody>
          <a:bodyPr wrap="none" anchor="ctr"/>
          <a:lstStyle/>
          <a:p>
            <a:endParaRPr lang="en-US"/>
          </a:p>
        </p:txBody>
      </p:sp>
      <p:sp>
        <p:nvSpPr>
          <p:cNvPr id="12294" name="Rectangle 30"/>
          <p:cNvSpPr>
            <a:spLocks noChangeArrowheads="1"/>
          </p:cNvSpPr>
          <p:nvPr/>
        </p:nvSpPr>
        <p:spPr bwMode="auto">
          <a:xfrm>
            <a:off x="2090738" y="1609725"/>
            <a:ext cx="366712" cy="4654550"/>
          </a:xfrm>
          <a:prstGeom prst="rect">
            <a:avLst/>
          </a:prstGeom>
          <a:solidFill>
            <a:schemeClr val="bg2"/>
          </a:solidFill>
          <a:ln w="6350" algn="ctr">
            <a:solidFill>
              <a:schemeClr val="tx1"/>
            </a:solidFill>
            <a:round/>
            <a:headEnd/>
            <a:tailEnd/>
          </a:ln>
        </p:spPr>
        <p:txBody>
          <a:bodyPr wrap="none" anchor="ctr"/>
          <a:lstStyle/>
          <a:p>
            <a:endParaRPr lang="en-US"/>
          </a:p>
        </p:txBody>
      </p:sp>
      <p:sp>
        <p:nvSpPr>
          <p:cNvPr id="12295" name="Rectangle 31"/>
          <p:cNvSpPr>
            <a:spLocks noChangeArrowheads="1"/>
          </p:cNvSpPr>
          <p:nvPr/>
        </p:nvSpPr>
        <p:spPr bwMode="auto">
          <a:xfrm>
            <a:off x="5719763" y="1609725"/>
            <a:ext cx="366712" cy="4654550"/>
          </a:xfrm>
          <a:prstGeom prst="rect">
            <a:avLst/>
          </a:prstGeom>
          <a:solidFill>
            <a:schemeClr val="bg2"/>
          </a:solidFill>
          <a:ln w="6350" algn="ctr">
            <a:solidFill>
              <a:schemeClr val="tx1"/>
            </a:solidFill>
            <a:round/>
            <a:headEnd/>
            <a:tailEnd/>
          </a:ln>
        </p:spPr>
        <p:txBody>
          <a:bodyPr wrap="none" anchor="ctr"/>
          <a:lstStyle/>
          <a:p>
            <a:endParaRPr lang="en-US"/>
          </a:p>
        </p:txBody>
      </p:sp>
      <p:sp>
        <p:nvSpPr>
          <p:cNvPr id="12296" name="Rectangle 32"/>
          <p:cNvSpPr>
            <a:spLocks noChangeArrowheads="1"/>
          </p:cNvSpPr>
          <p:nvPr/>
        </p:nvSpPr>
        <p:spPr bwMode="auto">
          <a:xfrm>
            <a:off x="2459038" y="1609725"/>
            <a:ext cx="366712" cy="4654550"/>
          </a:xfrm>
          <a:prstGeom prst="rect">
            <a:avLst/>
          </a:prstGeom>
          <a:solidFill>
            <a:srgbClr val="00FF00"/>
          </a:solidFill>
          <a:ln w="6350" algn="ctr">
            <a:solidFill>
              <a:schemeClr val="tx1"/>
            </a:solidFill>
            <a:round/>
            <a:headEnd/>
            <a:tailEnd/>
          </a:ln>
        </p:spPr>
        <p:txBody>
          <a:bodyPr wrap="none" anchor="ctr"/>
          <a:lstStyle/>
          <a:p>
            <a:endParaRPr lang="en-US"/>
          </a:p>
        </p:txBody>
      </p:sp>
      <p:sp>
        <p:nvSpPr>
          <p:cNvPr id="12297" name="Rectangle 15"/>
          <p:cNvSpPr>
            <a:spLocks noChangeArrowheads="1"/>
          </p:cNvSpPr>
          <p:nvPr/>
        </p:nvSpPr>
        <p:spPr bwMode="auto">
          <a:xfrm>
            <a:off x="2085975" y="3905250"/>
            <a:ext cx="5014913" cy="103188"/>
          </a:xfrm>
          <a:prstGeom prst="rect">
            <a:avLst/>
          </a:prstGeom>
          <a:solidFill>
            <a:srgbClr val="BFBFBF"/>
          </a:solidFill>
          <a:ln w="6350" algn="ctr">
            <a:solidFill>
              <a:schemeClr val="tx1"/>
            </a:solidFill>
            <a:round/>
            <a:headEnd/>
            <a:tailEnd/>
          </a:ln>
        </p:spPr>
        <p:txBody>
          <a:bodyPr wrap="none" anchor="ctr"/>
          <a:lstStyle/>
          <a:p>
            <a:endParaRPr lang="en-US"/>
          </a:p>
        </p:txBody>
      </p:sp>
      <p:sp>
        <p:nvSpPr>
          <p:cNvPr id="12298" name="PPTShape_0"/>
          <p:cNvSpPr>
            <a:spLocks noChangeArrowheads="1"/>
          </p:cNvSpPr>
          <p:nvPr/>
        </p:nvSpPr>
        <p:spPr bwMode="auto">
          <a:xfrm>
            <a:off x="2090738" y="4729163"/>
            <a:ext cx="366712" cy="1535112"/>
          </a:xfrm>
          <a:prstGeom prst="rect">
            <a:avLst/>
          </a:prstGeom>
          <a:solidFill>
            <a:srgbClr val="FF9900"/>
          </a:solidFill>
          <a:ln w="6350" algn="ctr">
            <a:solidFill>
              <a:schemeClr val="tx1"/>
            </a:solidFill>
            <a:round/>
            <a:headEnd/>
            <a:tailEnd/>
          </a:ln>
        </p:spPr>
        <p:txBody>
          <a:bodyPr wrap="none" anchor="ctr"/>
          <a:lstStyle/>
          <a:p>
            <a:endParaRPr lang="en-US"/>
          </a:p>
        </p:txBody>
      </p:sp>
      <p:sp>
        <p:nvSpPr>
          <p:cNvPr id="12299" name="Rectangle 16"/>
          <p:cNvSpPr>
            <a:spLocks noChangeArrowheads="1"/>
          </p:cNvSpPr>
          <p:nvPr/>
        </p:nvSpPr>
        <p:spPr bwMode="auto">
          <a:xfrm>
            <a:off x="2085975" y="5434013"/>
            <a:ext cx="5014913" cy="119062"/>
          </a:xfrm>
          <a:prstGeom prst="rect">
            <a:avLst/>
          </a:prstGeom>
          <a:solidFill>
            <a:srgbClr val="BFBFBF"/>
          </a:solidFill>
          <a:ln w="6350" algn="ctr">
            <a:solidFill>
              <a:schemeClr val="tx1"/>
            </a:solidFill>
            <a:round/>
            <a:headEnd/>
            <a:tailEnd/>
          </a:ln>
        </p:spPr>
        <p:txBody>
          <a:bodyPr wrap="none" anchor="ctr"/>
          <a:lstStyle/>
          <a:p>
            <a:endParaRPr lang="en-US"/>
          </a:p>
        </p:txBody>
      </p:sp>
      <p:sp>
        <p:nvSpPr>
          <p:cNvPr id="12300" name="Rectangle 14"/>
          <p:cNvSpPr>
            <a:spLocks noChangeArrowheads="1"/>
          </p:cNvSpPr>
          <p:nvPr/>
        </p:nvSpPr>
        <p:spPr bwMode="auto">
          <a:xfrm>
            <a:off x="2085975" y="2333625"/>
            <a:ext cx="5014913" cy="117475"/>
          </a:xfrm>
          <a:prstGeom prst="rect">
            <a:avLst/>
          </a:prstGeom>
          <a:solidFill>
            <a:srgbClr val="BFBFBF"/>
          </a:solidFill>
          <a:ln w="6350" algn="ctr">
            <a:solidFill>
              <a:schemeClr val="tx1"/>
            </a:solidFill>
            <a:round/>
            <a:headEnd/>
            <a:tailEnd/>
          </a:ln>
        </p:spPr>
        <p:txBody>
          <a:bodyPr wrap="none" anchor="ctr"/>
          <a:lstStyle/>
          <a:p>
            <a:endParaRPr lang="en-US"/>
          </a:p>
        </p:txBody>
      </p:sp>
      <p:cxnSp>
        <p:nvCxnSpPr>
          <p:cNvPr id="12301" name="Straight Connector 33"/>
          <p:cNvCxnSpPr>
            <a:cxnSpLocks noChangeShapeType="1"/>
          </p:cNvCxnSpPr>
          <p:nvPr/>
        </p:nvCxnSpPr>
        <p:spPr bwMode="auto">
          <a:xfrm>
            <a:off x="2065338" y="3162300"/>
            <a:ext cx="5046662" cy="0"/>
          </a:xfrm>
          <a:prstGeom prst="line">
            <a:avLst/>
          </a:prstGeom>
          <a:noFill/>
          <a:ln w="6350" algn="ctr">
            <a:solidFill>
              <a:schemeClr val="tx1"/>
            </a:solidFill>
            <a:round/>
            <a:headEnd/>
            <a:tailEnd/>
          </a:ln>
        </p:spPr>
      </p:cxnSp>
      <p:sp>
        <p:nvSpPr>
          <p:cNvPr id="12302" name="Rectangle 6"/>
          <p:cNvSpPr>
            <a:spLocks noChangeArrowheads="1"/>
          </p:cNvSpPr>
          <p:nvPr/>
        </p:nvSpPr>
        <p:spPr bwMode="auto">
          <a:xfrm>
            <a:off x="3798888" y="1609725"/>
            <a:ext cx="422275" cy="4654550"/>
          </a:xfrm>
          <a:prstGeom prst="rect">
            <a:avLst/>
          </a:prstGeom>
          <a:solidFill>
            <a:srgbClr val="BFBFBF"/>
          </a:solidFill>
          <a:ln w="6350" algn="ctr">
            <a:solidFill>
              <a:schemeClr val="tx1"/>
            </a:solidFill>
            <a:round/>
            <a:headEnd/>
            <a:tailEnd/>
          </a:ln>
        </p:spPr>
        <p:txBody>
          <a:bodyPr wrap="none" anchor="ctr"/>
          <a:lstStyle/>
          <a:p>
            <a:endParaRPr lang="en-US"/>
          </a:p>
        </p:txBody>
      </p:sp>
      <p:cxnSp>
        <p:nvCxnSpPr>
          <p:cNvPr id="12303" name="Straight Connector 34"/>
          <p:cNvCxnSpPr>
            <a:cxnSpLocks noChangeShapeType="1"/>
          </p:cNvCxnSpPr>
          <p:nvPr/>
        </p:nvCxnSpPr>
        <p:spPr bwMode="auto">
          <a:xfrm>
            <a:off x="2065338" y="4710113"/>
            <a:ext cx="5037137" cy="0"/>
          </a:xfrm>
          <a:prstGeom prst="line">
            <a:avLst/>
          </a:prstGeom>
          <a:noFill/>
          <a:ln w="6350" algn="ctr">
            <a:solidFill>
              <a:schemeClr val="tx1"/>
            </a:solidFill>
            <a:round/>
            <a:headEnd/>
            <a:tailEnd/>
          </a:ln>
        </p:spPr>
      </p:cxnSp>
      <p:grpSp>
        <p:nvGrpSpPr>
          <p:cNvPr id="2" name="Group 67"/>
          <p:cNvGrpSpPr>
            <a:grpSpLocks/>
          </p:cNvGrpSpPr>
          <p:nvPr>
            <p:custDataLst>
              <p:tags r:id="rId2"/>
            </p:custDataLst>
          </p:nvPr>
        </p:nvGrpSpPr>
        <p:grpSpPr bwMode="auto">
          <a:xfrm>
            <a:off x="2073275" y="2295525"/>
            <a:ext cx="5013325" cy="147638"/>
            <a:chOff x="1306" y="1446"/>
            <a:chExt cx="3158" cy="93"/>
          </a:xfrm>
        </p:grpSpPr>
        <p:sp>
          <p:nvSpPr>
            <p:cNvPr id="12336" name="Line 65"/>
            <p:cNvSpPr>
              <a:spLocks noChangeShapeType="1"/>
            </p:cNvSpPr>
            <p:nvPr/>
          </p:nvSpPr>
          <p:spPr bwMode="gray">
            <a:xfrm rot="10800000" flipH="1" flipV="1">
              <a:off x="1306" y="1493"/>
              <a:ext cx="1101" cy="0"/>
            </a:xfrm>
            <a:prstGeom prst="line">
              <a:avLst/>
            </a:prstGeom>
            <a:noFill/>
            <a:ln w="28575">
              <a:solidFill>
                <a:srgbClr val="CC99FF"/>
              </a:solidFill>
              <a:round/>
              <a:headEnd/>
              <a:tailEnd/>
            </a:ln>
          </p:spPr>
          <p:txBody>
            <a:bodyPr>
              <a:spAutoFit/>
            </a:bodyPr>
            <a:lstStyle/>
            <a:p>
              <a:endParaRPr lang="en-US"/>
            </a:p>
          </p:txBody>
        </p:sp>
        <p:sp>
          <p:nvSpPr>
            <p:cNvPr id="101425" name="AutoShape 66"/>
            <p:cNvSpPr>
              <a:spLocks noChangeArrowheads="1"/>
            </p:cNvSpPr>
            <p:nvPr/>
          </p:nvSpPr>
          <p:spPr bwMode="gray">
            <a:xfrm rot="-5400000">
              <a:off x="2375" y="1445"/>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01426" name="AutoShape 66"/>
            <p:cNvSpPr>
              <a:spLocks noChangeArrowheads="1"/>
            </p:cNvSpPr>
            <p:nvPr/>
          </p:nvSpPr>
          <p:spPr bwMode="gray">
            <a:xfrm rot="5400000" flipH="1">
              <a:off x="2591" y="1449"/>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2339" name="Line 65"/>
            <p:cNvSpPr>
              <a:spLocks noChangeShapeType="1"/>
            </p:cNvSpPr>
            <p:nvPr/>
          </p:nvSpPr>
          <p:spPr bwMode="gray">
            <a:xfrm rot="10800000" flipH="1" flipV="1">
              <a:off x="2685" y="1496"/>
              <a:ext cx="1779" cy="0"/>
            </a:xfrm>
            <a:prstGeom prst="line">
              <a:avLst/>
            </a:prstGeom>
            <a:noFill/>
            <a:ln w="28575">
              <a:solidFill>
                <a:srgbClr val="CC99FF"/>
              </a:solidFill>
              <a:round/>
              <a:headEnd/>
              <a:tailEnd/>
            </a:ln>
          </p:spPr>
          <p:txBody>
            <a:bodyPr>
              <a:spAutoFit/>
            </a:bodyPr>
            <a:lstStyle/>
            <a:p>
              <a:endParaRPr lang="en-US"/>
            </a:p>
          </p:txBody>
        </p:sp>
      </p:grpSp>
      <p:cxnSp>
        <p:nvCxnSpPr>
          <p:cNvPr id="12305" name="Straight Connector 69"/>
          <p:cNvCxnSpPr>
            <a:cxnSpLocks noChangeShapeType="1"/>
            <a:stCxn id="12302" idx="2"/>
            <a:endCxn id="12302" idx="0"/>
          </p:cNvCxnSpPr>
          <p:nvPr/>
        </p:nvCxnSpPr>
        <p:spPr bwMode="auto">
          <a:xfrm rot="5400000" flipH="1">
            <a:off x="1682750" y="3937000"/>
            <a:ext cx="4654550" cy="0"/>
          </a:xfrm>
          <a:prstGeom prst="line">
            <a:avLst/>
          </a:prstGeom>
          <a:noFill/>
          <a:ln w="41275" algn="ctr">
            <a:solidFill>
              <a:srgbClr val="FF9900"/>
            </a:solidFill>
            <a:round/>
            <a:headEnd/>
            <a:tailEnd/>
          </a:ln>
        </p:spPr>
      </p:cxnSp>
      <p:cxnSp>
        <p:nvCxnSpPr>
          <p:cNvPr id="12306" name="Straight Connector 70"/>
          <p:cNvCxnSpPr>
            <a:cxnSpLocks noChangeShapeType="1"/>
          </p:cNvCxnSpPr>
          <p:nvPr/>
        </p:nvCxnSpPr>
        <p:spPr bwMode="auto">
          <a:xfrm rot="10800000">
            <a:off x="3911600" y="2366963"/>
            <a:ext cx="200025" cy="4762"/>
          </a:xfrm>
          <a:prstGeom prst="line">
            <a:avLst/>
          </a:prstGeom>
          <a:noFill/>
          <a:ln w="25400" algn="ctr">
            <a:solidFill>
              <a:srgbClr val="FF9900"/>
            </a:solidFill>
            <a:round/>
            <a:headEnd/>
            <a:tailEnd/>
          </a:ln>
        </p:spPr>
      </p:cxnSp>
      <p:sp>
        <p:nvSpPr>
          <p:cNvPr id="101395" name="AutoShape 29"/>
          <p:cNvSpPr>
            <a:spLocks noChangeArrowheads="1"/>
          </p:cNvSpPr>
          <p:nvPr/>
        </p:nvSpPr>
        <p:spPr bwMode="gray">
          <a:xfrm rot="16200000" flipH="1">
            <a:off x="4002882" y="3864769"/>
            <a:ext cx="141287" cy="142875"/>
          </a:xfrm>
          <a:prstGeom prst="triangle">
            <a:avLst>
              <a:gd name="adj" fmla="val 50000"/>
            </a:avLst>
          </a:prstGeom>
          <a:gradFill rotWithShape="1">
            <a:gsLst>
              <a:gs pos="0">
                <a:srgbClr val="764700"/>
              </a:gs>
              <a:gs pos="100000">
                <a:srgbClr val="FF9900"/>
              </a:gs>
            </a:gsLst>
            <a:lin ang="54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latin typeface="Arial" pitchFamily="34" charset="0"/>
            </a:endParaRPr>
          </a:p>
        </p:txBody>
      </p:sp>
      <p:grpSp>
        <p:nvGrpSpPr>
          <p:cNvPr id="3" name="Group 95"/>
          <p:cNvGrpSpPr>
            <a:grpSpLocks/>
          </p:cNvGrpSpPr>
          <p:nvPr>
            <p:custDataLst>
              <p:tags r:id="rId3"/>
            </p:custDataLst>
          </p:nvPr>
        </p:nvGrpSpPr>
        <p:grpSpPr bwMode="auto">
          <a:xfrm>
            <a:off x="2151063" y="1622425"/>
            <a:ext cx="149225" cy="1543050"/>
            <a:chOff x="1355" y="1022"/>
            <a:chExt cx="94" cy="972"/>
          </a:xfrm>
        </p:grpSpPr>
        <p:sp>
          <p:nvSpPr>
            <p:cNvPr id="12333" name="Line 13"/>
            <p:cNvSpPr>
              <a:spLocks noChangeShapeType="1"/>
            </p:cNvSpPr>
            <p:nvPr/>
          </p:nvSpPr>
          <p:spPr bwMode="gray">
            <a:xfrm flipV="1">
              <a:off x="1356" y="1516"/>
              <a:ext cx="61" cy="0"/>
            </a:xfrm>
            <a:prstGeom prst="line">
              <a:avLst/>
            </a:prstGeom>
            <a:noFill/>
            <a:ln w="28575">
              <a:solidFill>
                <a:srgbClr val="003366"/>
              </a:solidFill>
              <a:round/>
              <a:headEnd/>
              <a:tailEnd/>
            </a:ln>
          </p:spPr>
          <p:txBody>
            <a:bodyPr>
              <a:spAutoFit/>
            </a:bodyPr>
            <a:lstStyle/>
            <a:p>
              <a:endParaRPr lang="en-US"/>
            </a:p>
          </p:txBody>
        </p:sp>
        <p:sp>
          <p:nvSpPr>
            <p:cNvPr id="12334" name="Line 14"/>
            <p:cNvSpPr>
              <a:spLocks noChangeShapeType="1"/>
            </p:cNvSpPr>
            <p:nvPr/>
          </p:nvSpPr>
          <p:spPr bwMode="gray">
            <a:xfrm flipH="1" flipV="1">
              <a:off x="1355" y="1022"/>
              <a:ext cx="0" cy="972"/>
            </a:xfrm>
            <a:prstGeom prst="line">
              <a:avLst/>
            </a:prstGeom>
            <a:noFill/>
            <a:ln w="28575">
              <a:solidFill>
                <a:srgbClr val="003366"/>
              </a:solidFill>
              <a:round/>
              <a:headEnd type="triangle" w="med" len="med"/>
              <a:tailEnd type="triangle" w="med" len="med"/>
            </a:ln>
          </p:spPr>
          <p:txBody>
            <a:bodyPr>
              <a:spAutoFit/>
            </a:bodyPr>
            <a:lstStyle/>
            <a:p>
              <a:endParaRPr lang="en-US"/>
            </a:p>
          </p:txBody>
        </p:sp>
        <p:sp>
          <p:nvSpPr>
            <p:cNvPr id="101423" name="AutoShape 15"/>
            <p:cNvSpPr>
              <a:spLocks noChangeArrowheads="1"/>
            </p:cNvSpPr>
            <p:nvPr/>
          </p:nvSpPr>
          <p:spPr bwMode="gray">
            <a:xfrm rot="16200000" flipH="1">
              <a:off x="1360" y="1467"/>
              <a:ext cx="89" cy="90"/>
            </a:xfrm>
            <a:prstGeom prst="triangle">
              <a:avLst>
                <a:gd name="adj" fmla="val 50000"/>
              </a:avLst>
            </a:prstGeom>
            <a:gradFill rotWithShape="0">
              <a:gsLst>
                <a:gs pos="0">
                  <a:srgbClr val="0000CC"/>
                </a:gs>
                <a:gs pos="50000">
                  <a:srgbClr val="5C8EFB"/>
                </a:gs>
                <a:gs pos="100000">
                  <a:srgbClr val="0000CC"/>
                </a:gs>
              </a:gsLst>
              <a:lin ang="27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grpSp>
      <p:sp>
        <p:nvSpPr>
          <p:cNvPr id="12309" name="Line 13"/>
          <p:cNvSpPr>
            <a:spLocks noChangeShapeType="1"/>
          </p:cNvSpPr>
          <p:nvPr/>
        </p:nvSpPr>
        <p:spPr bwMode="gray">
          <a:xfrm flipV="1">
            <a:off x="2149475" y="5500688"/>
            <a:ext cx="96838" cy="0"/>
          </a:xfrm>
          <a:prstGeom prst="line">
            <a:avLst/>
          </a:prstGeom>
          <a:noFill/>
          <a:ln w="28575">
            <a:solidFill>
              <a:srgbClr val="003366"/>
            </a:solidFill>
            <a:round/>
            <a:headEnd/>
            <a:tailEnd/>
          </a:ln>
        </p:spPr>
        <p:txBody>
          <a:bodyPr>
            <a:spAutoFit/>
          </a:bodyPr>
          <a:lstStyle/>
          <a:p>
            <a:endParaRPr lang="en-US"/>
          </a:p>
        </p:txBody>
      </p:sp>
      <p:sp>
        <p:nvSpPr>
          <p:cNvPr id="12310" name="Line 14"/>
          <p:cNvSpPr>
            <a:spLocks noChangeShapeType="1"/>
          </p:cNvSpPr>
          <p:nvPr/>
        </p:nvSpPr>
        <p:spPr bwMode="gray">
          <a:xfrm flipH="1" flipV="1">
            <a:off x="2147888" y="4716463"/>
            <a:ext cx="0" cy="1543050"/>
          </a:xfrm>
          <a:prstGeom prst="line">
            <a:avLst/>
          </a:prstGeom>
          <a:noFill/>
          <a:ln w="28575">
            <a:solidFill>
              <a:srgbClr val="003366"/>
            </a:solidFill>
            <a:round/>
            <a:headEnd type="triangle" w="med" len="med"/>
            <a:tailEnd type="triangle" w="med" len="med"/>
          </a:ln>
        </p:spPr>
        <p:txBody>
          <a:bodyPr>
            <a:spAutoFit/>
          </a:bodyPr>
          <a:lstStyle/>
          <a:p>
            <a:endParaRPr lang="en-US"/>
          </a:p>
        </p:txBody>
      </p:sp>
      <p:sp>
        <p:nvSpPr>
          <p:cNvPr id="101399" name="AutoShape 15"/>
          <p:cNvSpPr>
            <a:spLocks noChangeArrowheads="1"/>
          </p:cNvSpPr>
          <p:nvPr/>
        </p:nvSpPr>
        <p:spPr bwMode="gray">
          <a:xfrm rot="16200000" flipH="1">
            <a:off x="2155032" y="5423694"/>
            <a:ext cx="141287" cy="142875"/>
          </a:xfrm>
          <a:prstGeom prst="triangle">
            <a:avLst>
              <a:gd name="adj" fmla="val 50000"/>
            </a:avLst>
          </a:prstGeom>
          <a:gradFill rotWithShape="0">
            <a:gsLst>
              <a:gs pos="0">
                <a:srgbClr val="0000CC"/>
              </a:gs>
              <a:gs pos="50000">
                <a:srgbClr val="5C8EFB"/>
              </a:gs>
              <a:gs pos="100000">
                <a:srgbClr val="0000CC"/>
              </a:gs>
            </a:gsLst>
            <a:lin ang="27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2312" name="PPTShape_1"/>
          <p:cNvSpPr>
            <a:spLocks noChangeShapeType="1"/>
          </p:cNvSpPr>
          <p:nvPr/>
        </p:nvSpPr>
        <p:spPr bwMode="gray">
          <a:xfrm flipH="1" flipV="1">
            <a:off x="2354263" y="2406650"/>
            <a:ext cx="0" cy="3097213"/>
          </a:xfrm>
          <a:prstGeom prst="line">
            <a:avLst/>
          </a:prstGeom>
          <a:noFill/>
          <a:ln w="28575">
            <a:solidFill>
              <a:srgbClr val="00B050"/>
            </a:solidFill>
            <a:round/>
            <a:headEnd/>
            <a:tailEnd/>
          </a:ln>
        </p:spPr>
        <p:txBody>
          <a:bodyPr>
            <a:spAutoFit/>
          </a:bodyPr>
          <a:lstStyle/>
          <a:p>
            <a:endParaRPr lang="en-US"/>
          </a:p>
        </p:txBody>
      </p:sp>
      <p:sp>
        <p:nvSpPr>
          <p:cNvPr id="101401" name="PPTShape_2"/>
          <p:cNvSpPr>
            <a:spLocks noChangeArrowheads="1"/>
          </p:cNvSpPr>
          <p:nvPr/>
        </p:nvSpPr>
        <p:spPr bwMode="gray">
          <a:xfrm rot="5400000">
            <a:off x="2205832" y="3871119"/>
            <a:ext cx="141287" cy="142875"/>
          </a:xfrm>
          <a:prstGeom prst="triangle">
            <a:avLst>
              <a:gd name="adj" fmla="val 50000"/>
            </a:avLst>
          </a:prstGeom>
          <a:gradFill rotWithShape="0">
            <a:gsLst>
              <a:gs pos="0">
                <a:srgbClr val="00B050"/>
              </a:gs>
              <a:gs pos="50000">
                <a:srgbClr val="92D050"/>
              </a:gs>
              <a:gs pos="100000">
                <a:srgbClr val="00B050"/>
              </a:gs>
            </a:gsLst>
            <a:lin ang="27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2314" name="PPTShape_3"/>
          <p:cNvSpPr>
            <a:spLocks noChangeShapeType="1"/>
          </p:cNvSpPr>
          <p:nvPr/>
        </p:nvSpPr>
        <p:spPr bwMode="gray">
          <a:xfrm rot="-5400000" flipH="1" flipV="1">
            <a:off x="2358232" y="2359819"/>
            <a:ext cx="0" cy="115887"/>
          </a:xfrm>
          <a:prstGeom prst="line">
            <a:avLst/>
          </a:prstGeom>
          <a:noFill/>
          <a:ln w="28575">
            <a:solidFill>
              <a:srgbClr val="00B050"/>
            </a:solidFill>
            <a:round/>
            <a:headEnd/>
            <a:tailEnd/>
          </a:ln>
        </p:spPr>
        <p:txBody>
          <a:bodyPr>
            <a:spAutoFit/>
          </a:bodyPr>
          <a:lstStyle/>
          <a:p>
            <a:endParaRPr lang="en-US"/>
          </a:p>
        </p:txBody>
      </p:sp>
      <p:sp>
        <p:nvSpPr>
          <p:cNvPr id="12315" name="PPTShape_4"/>
          <p:cNvSpPr>
            <a:spLocks noChangeShapeType="1"/>
          </p:cNvSpPr>
          <p:nvPr/>
        </p:nvSpPr>
        <p:spPr bwMode="gray">
          <a:xfrm rot="-5400000" flipH="1" flipV="1">
            <a:off x="2325688" y="5473700"/>
            <a:ext cx="0" cy="50800"/>
          </a:xfrm>
          <a:prstGeom prst="line">
            <a:avLst/>
          </a:prstGeom>
          <a:noFill/>
          <a:ln w="28575">
            <a:solidFill>
              <a:srgbClr val="00B050"/>
            </a:solidFill>
            <a:round/>
            <a:headEnd/>
            <a:tailEnd/>
          </a:ln>
        </p:spPr>
        <p:txBody>
          <a:bodyPr>
            <a:spAutoFit/>
          </a:bodyPr>
          <a:lstStyle/>
          <a:p>
            <a:endParaRPr lang="en-US"/>
          </a:p>
        </p:txBody>
      </p:sp>
      <p:grpSp>
        <p:nvGrpSpPr>
          <p:cNvPr id="4" name="Group 111"/>
          <p:cNvGrpSpPr>
            <a:grpSpLocks/>
          </p:cNvGrpSpPr>
          <p:nvPr>
            <p:custDataLst>
              <p:tags r:id="rId4"/>
            </p:custDataLst>
          </p:nvPr>
        </p:nvGrpSpPr>
        <p:grpSpPr bwMode="auto">
          <a:xfrm>
            <a:off x="2409825" y="2336800"/>
            <a:ext cx="1382713" cy="141288"/>
            <a:chOff x="1518" y="1472"/>
            <a:chExt cx="871" cy="89"/>
          </a:xfrm>
        </p:grpSpPr>
        <p:sp>
          <p:nvSpPr>
            <p:cNvPr id="101419" name="AutoShape 32"/>
            <p:cNvSpPr>
              <a:spLocks noChangeArrowheads="1"/>
            </p:cNvSpPr>
            <p:nvPr/>
          </p:nvSpPr>
          <p:spPr bwMode="gray">
            <a:xfrm rot="5400000">
              <a:off x="1519" y="1471"/>
              <a:ext cx="89" cy="90"/>
            </a:xfrm>
            <a:prstGeom prst="triangle">
              <a:avLst>
                <a:gd name="adj" fmla="val 50000"/>
              </a:avLst>
            </a:prstGeom>
            <a:gradFill rotWithShape="0">
              <a:gsLst>
                <a:gs pos="0">
                  <a:srgbClr val="470017"/>
                </a:gs>
                <a:gs pos="50000">
                  <a:schemeClr val="hlink"/>
                </a:gs>
                <a:gs pos="100000">
                  <a:srgbClr val="470017"/>
                </a:gs>
              </a:gsLst>
              <a:lin ang="27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latin typeface="Arial" pitchFamily="34" charset="0"/>
              </a:endParaRPr>
            </a:p>
          </p:txBody>
        </p:sp>
        <p:sp>
          <p:nvSpPr>
            <p:cNvPr id="12332" name="Line 34"/>
            <p:cNvSpPr>
              <a:spLocks noChangeShapeType="1"/>
            </p:cNvSpPr>
            <p:nvPr/>
          </p:nvSpPr>
          <p:spPr bwMode="auto">
            <a:xfrm rot="5400000">
              <a:off x="1998" y="1128"/>
              <a:ext cx="0" cy="782"/>
            </a:xfrm>
            <a:prstGeom prst="line">
              <a:avLst/>
            </a:prstGeom>
            <a:noFill/>
            <a:ln w="28575">
              <a:solidFill>
                <a:schemeClr val="hlink"/>
              </a:solidFill>
              <a:round/>
              <a:headEnd/>
              <a:tailEnd/>
            </a:ln>
          </p:spPr>
          <p:txBody>
            <a:bodyPr>
              <a:spAutoFit/>
            </a:bodyPr>
            <a:lstStyle/>
            <a:p>
              <a:endParaRPr lang="en-US"/>
            </a:p>
          </p:txBody>
        </p:sp>
      </p:grpSp>
      <p:sp>
        <p:nvSpPr>
          <p:cNvPr id="12317" name="Rectangle 134"/>
          <p:cNvSpPr>
            <a:spLocks noChangeArrowheads="1"/>
          </p:cNvSpPr>
          <p:nvPr/>
        </p:nvSpPr>
        <p:spPr bwMode="auto">
          <a:xfrm>
            <a:off x="4213225" y="4710113"/>
            <a:ext cx="2913063" cy="1563687"/>
          </a:xfrm>
          <a:prstGeom prst="rect">
            <a:avLst/>
          </a:prstGeom>
          <a:noFill/>
          <a:ln w="47625" algn="ctr">
            <a:solidFill>
              <a:schemeClr val="tx1"/>
            </a:solidFill>
            <a:round/>
            <a:headEnd/>
            <a:tailEnd/>
          </a:ln>
        </p:spPr>
        <p:txBody>
          <a:bodyPr wrap="none" anchor="ctr"/>
          <a:lstStyle/>
          <a:p>
            <a:endParaRPr lang="en-US"/>
          </a:p>
        </p:txBody>
      </p:sp>
      <p:sp>
        <p:nvSpPr>
          <p:cNvPr id="12318" name="Rectangle 135"/>
          <p:cNvSpPr>
            <a:spLocks noChangeArrowheads="1"/>
          </p:cNvSpPr>
          <p:nvPr/>
        </p:nvSpPr>
        <p:spPr bwMode="auto">
          <a:xfrm>
            <a:off x="2079625" y="4713288"/>
            <a:ext cx="1739900" cy="1563687"/>
          </a:xfrm>
          <a:prstGeom prst="rect">
            <a:avLst/>
          </a:prstGeom>
          <a:noFill/>
          <a:ln w="47625" algn="ctr">
            <a:solidFill>
              <a:schemeClr val="tx1"/>
            </a:solidFill>
            <a:round/>
            <a:headEnd/>
            <a:tailEnd/>
          </a:ln>
        </p:spPr>
        <p:txBody>
          <a:bodyPr wrap="none" anchor="ctr"/>
          <a:lstStyle/>
          <a:p>
            <a:endParaRPr lang="en-US"/>
          </a:p>
        </p:txBody>
      </p:sp>
      <p:sp>
        <p:nvSpPr>
          <p:cNvPr id="101407" name="AutoShape 59"/>
          <p:cNvSpPr>
            <a:spLocks noChangeArrowheads="1"/>
          </p:cNvSpPr>
          <p:nvPr/>
        </p:nvSpPr>
        <p:spPr bwMode="gray">
          <a:xfrm>
            <a:off x="7443788" y="5165725"/>
            <a:ext cx="1111250" cy="466725"/>
          </a:xfrm>
          <a:prstGeom prst="wedgeRectCallout">
            <a:avLst>
              <a:gd name="adj1" fmla="val -140699"/>
              <a:gd name="adj2" fmla="val -80847"/>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Clock Region</a:t>
            </a:r>
          </a:p>
        </p:txBody>
      </p:sp>
      <p:sp>
        <p:nvSpPr>
          <p:cNvPr id="101408" name="PPTShape_5"/>
          <p:cNvSpPr>
            <a:spLocks noChangeArrowheads="1"/>
          </p:cNvSpPr>
          <p:nvPr/>
        </p:nvSpPr>
        <p:spPr bwMode="gray">
          <a:xfrm>
            <a:off x="661988" y="2727325"/>
            <a:ext cx="971550" cy="274638"/>
          </a:xfrm>
          <a:prstGeom prst="wedgeRectCallout">
            <a:avLst>
              <a:gd name="adj1" fmla="val 129588"/>
              <a:gd name="adj2" fmla="val -160343"/>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BUFR</a:t>
            </a:r>
          </a:p>
        </p:txBody>
      </p:sp>
      <p:sp>
        <p:nvSpPr>
          <p:cNvPr id="101409" name="PPTShape_6"/>
          <p:cNvSpPr>
            <a:spLocks noChangeArrowheads="1"/>
          </p:cNvSpPr>
          <p:nvPr/>
        </p:nvSpPr>
        <p:spPr bwMode="gray">
          <a:xfrm>
            <a:off x="665163" y="4999038"/>
            <a:ext cx="971550" cy="466725"/>
          </a:xfrm>
          <a:prstGeom prst="wedgeRectCallout">
            <a:avLst>
              <a:gd name="adj1" fmla="val 108278"/>
              <a:gd name="adj2" fmla="val 12556"/>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 IO Columns</a:t>
            </a:r>
          </a:p>
        </p:txBody>
      </p:sp>
      <p:sp>
        <p:nvSpPr>
          <p:cNvPr id="101410" name="PPTShape_7"/>
          <p:cNvSpPr>
            <a:spLocks noChangeArrowheads="1"/>
          </p:cNvSpPr>
          <p:nvPr/>
        </p:nvSpPr>
        <p:spPr bwMode="gray">
          <a:xfrm>
            <a:off x="677863" y="5545138"/>
            <a:ext cx="971550" cy="466725"/>
          </a:xfrm>
          <a:prstGeom prst="wedgeRectCallout">
            <a:avLst>
              <a:gd name="adj1" fmla="val 147611"/>
              <a:gd name="adj2" fmla="val -19611"/>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CMT Columns</a:t>
            </a:r>
          </a:p>
        </p:txBody>
      </p:sp>
      <p:sp>
        <p:nvSpPr>
          <p:cNvPr id="101411" name="AutoShape 62"/>
          <p:cNvSpPr>
            <a:spLocks noChangeArrowheads="1"/>
          </p:cNvSpPr>
          <p:nvPr/>
        </p:nvSpPr>
        <p:spPr bwMode="gray">
          <a:xfrm>
            <a:off x="7448550" y="2424113"/>
            <a:ext cx="1109663" cy="280987"/>
          </a:xfrm>
          <a:prstGeom prst="wedgeRectCallout">
            <a:avLst>
              <a:gd name="adj1" fmla="val -136060"/>
              <a:gd name="adj2" fmla="val -51653"/>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HROW</a:t>
            </a:r>
          </a:p>
        </p:txBody>
      </p:sp>
      <p:sp>
        <p:nvSpPr>
          <p:cNvPr id="101412" name="AutoShape 69"/>
          <p:cNvSpPr>
            <a:spLocks noChangeArrowheads="1"/>
          </p:cNvSpPr>
          <p:nvPr/>
        </p:nvSpPr>
        <p:spPr bwMode="gray">
          <a:xfrm>
            <a:off x="7439025" y="4005263"/>
            <a:ext cx="1101725" cy="609600"/>
          </a:xfrm>
          <a:prstGeom prst="wedgeRectCallout">
            <a:avLst>
              <a:gd name="adj1" fmla="val -350963"/>
              <a:gd name="adj2" fmla="val -58412"/>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BUFG in Center of Device</a:t>
            </a:r>
          </a:p>
        </p:txBody>
      </p:sp>
      <p:sp>
        <p:nvSpPr>
          <p:cNvPr id="101413" name="PPTShape_8"/>
          <p:cNvSpPr>
            <a:spLocks noChangeArrowheads="1"/>
          </p:cNvSpPr>
          <p:nvPr/>
        </p:nvSpPr>
        <p:spPr bwMode="gray">
          <a:xfrm>
            <a:off x="666750" y="2025650"/>
            <a:ext cx="971550" cy="274638"/>
          </a:xfrm>
          <a:prstGeom prst="wedgeRectCallout">
            <a:avLst>
              <a:gd name="adj1" fmla="val 107523"/>
              <a:gd name="adj2" fmla="val 79514"/>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BUFIO</a:t>
            </a:r>
          </a:p>
        </p:txBody>
      </p:sp>
      <p:sp>
        <p:nvSpPr>
          <p:cNvPr id="101414" name="PPTShape_9"/>
          <p:cNvSpPr>
            <a:spLocks noChangeArrowheads="1"/>
          </p:cNvSpPr>
          <p:nvPr/>
        </p:nvSpPr>
        <p:spPr bwMode="gray">
          <a:xfrm>
            <a:off x="661988" y="4000500"/>
            <a:ext cx="971550" cy="274638"/>
          </a:xfrm>
          <a:prstGeom prst="wedgeRectCallout">
            <a:avLst>
              <a:gd name="adj1" fmla="val 106037"/>
              <a:gd name="adj2" fmla="val -66569"/>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BUFMR</a:t>
            </a:r>
          </a:p>
        </p:txBody>
      </p:sp>
      <p:sp>
        <p:nvSpPr>
          <p:cNvPr id="101415" name="AutoShape 60"/>
          <p:cNvSpPr>
            <a:spLocks noChangeArrowheads="1"/>
          </p:cNvSpPr>
          <p:nvPr/>
        </p:nvSpPr>
        <p:spPr bwMode="gray">
          <a:xfrm>
            <a:off x="7435850" y="1627188"/>
            <a:ext cx="1104900" cy="658812"/>
          </a:xfrm>
          <a:prstGeom prst="wedgeRectCallout">
            <a:avLst>
              <a:gd name="adj1" fmla="val -348926"/>
              <a:gd name="adj2" fmla="val -18986"/>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Clock Buffer &amp; Routing Column</a:t>
            </a:r>
          </a:p>
        </p:txBody>
      </p:sp>
      <p:sp>
        <p:nvSpPr>
          <p:cNvPr id="101416" name="PPTShape_10"/>
          <p:cNvSpPr>
            <a:spLocks noChangeArrowheads="1"/>
          </p:cNvSpPr>
          <p:nvPr/>
        </p:nvSpPr>
        <p:spPr bwMode="gray">
          <a:xfrm>
            <a:off x="7429500" y="3311525"/>
            <a:ext cx="1111250" cy="466725"/>
          </a:xfrm>
          <a:prstGeom prst="wedgeRectCallout">
            <a:avLst>
              <a:gd name="adj1" fmla="val -94731"/>
              <a:gd name="adj2" fmla="val -42120"/>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Transceiver Column</a:t>
            </a:r>
          </a:p>
        </p:txBody>
      </p:sp>
      <p:sp>
        <p:nvSpPr>
          <p:cNvPr id="101417" name="PPTShape_11"/>
          <p:cNvSpPr>
            <a:spLocks noChangeArrowheads="1"/>
          </p:cNvSpPr>
          <p:nvPr/>
        </p:nvSpPr>
        <p:spPr bwMode="gray">
          <a:xfrm>
            <a:off x="668338" y="3216275"/>
            <a:ext cx="971550" cy="466725"/>
          </a:xfrm>
          <a:prstGeom prst="wedgeRectCallout">
            <a:avLst>
              <a:gd name="adj1" fmla="val 193644"/>
              <a:gd name="adj2" fmla="val -112741"/>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Leaf Cell Clocks</a:t>
            </a:r>
          </a:p>
        </p:txBody>
      </p:sp>
      <p:sp>
        <p:nvSpPr>
          <p:cNvPr id="101418" name="AutoShape 71"/>
          <p:cNvSpPr>
            <a:spLocks noChangeArrowheads="1"/>
          </p:cNvSpPr>
          <p:nvPr/>
        </p:nvSpPr>
        <p:spPr bwMode="gray">
          <a:xfrm>
            <a:off x="669925" y="1692275"/>
            <a:ext cx="971550" cy="257175"/>
          </a:xfrm>
          <a:prstGeom prst="wedgeRectCallout">
            <a:avLst>
              <a:gd name="adj1" fmla="val 279162"/>
              <a:gd name="adj2" fmla="val 213491"/>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BUFH</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8"/>
          <p:cNvSpPr>
            <a:spLocks noGrp="1" noChangeArrowheads="1"/>
          </p:cNvSpPr>
          <p:nvPr>
            <p:ph type="title" idx="4294967295"/>
          </p:nvPr>
        </p:nvSpPr>
        <p:spPr/>
        <p:txBody>
          <a:bodyPr/>
          <a:lstStyle/>
          <a:p>
            <a:pPr eaLnBrk="1" hangingPunct="1"/>
            <a:r>
              <a:rPr lang="en-US" smtClean="0"/>
              <a:t>7 Series FPGA Clock Regions</a:t>
            </a:r>
          </a:p>
        </p:txBody>
      </p:sp>
      <p:sp>
        <p:nvSpPr>
          <p:cNvPr id="13315" name="Rectangle 39"/>
          <p:cNvSpPr>
            <a:spLocks noGrp="1" noChangeArrowheads="1"/>
          </p:cNvSpPr>
          <p:nvPr>
            <p:ph type="body" idx="4294967295"/>
          </p:nvPr>
        </p:nvSpPr>
        <p:spPr>
          <a:xfrm>
            <a:off x="457200" y="1600200"/>
            <a:ext cx="4306529" cy="4799013"/>
          </a:xfrm>
        </p:spPr>
        <p:txBody>
          <a:bodyPr/>
          <a:lstStyle/>
          <a:p>
            <a:pPr eaLnBrk="1" hangingPunct="1"/>
            <a:r>
              <a:rPr lang="en-US" dirty="0" smtClean="0"/>
              <a:t>Larger clock region</a:t>
            </a:r>
          </a:p>
          <a:p>
            <a:pPr lvl="1" eaLnBrk="1" hangingPunct="1"/>
            <a:r>
              <a:rPr lang="en-US" dirty="0" smtClean="0"/>
              <a:t>50 CLBs high, 50 I/Os high</a:t>
            </a:r>
          </a:p>
          <a:p>
            <a:pPr lvl="1" eaLnBrk="1" hangingPunct="1"/>
            <a:r>
              <a:rPr lang="en-US" dirty="0" smtClean="0"/>
              <a:t>Same size as I/O bank</a:t>
            </a:r>
          </a:p>
          <a:p>
            <a:pPr lvl="1" eaLnBrk="1" hangingPunct="1"/>
            <a:r>
              <a:rPr lang="en-US" dirty="0" smtClean="0"/>
              <a:t>Half width of device</a:t>
            </a:r>
          </a:p>
          <a:p>
            <a:pPr lvl="1" eaLnBrk="1" hangingPunct="1"/>
            <a:r>
              <a:rPr lang="en-US" dirty="0" smtClean="0"/>
              <a:t>2–24 regions per device</a:t>
            </a:r>
          </a:p>
          <a:p>
            <a:pPr eaLnBrk="1" hangingPunct="1"/>
            <a:r>
              <a:rPr lang="en-US" dirty="0" smtClean="0"/>
              <a:t>Resources per clock region</a:t>
            </a:r>
          </a:p>
          <a:p>
            <a:pPr lvl="1" eaLnBrk="1" hangingPunct="1"/>
            <a:r>
              <a:rPr lang="en-US" dirty="0" smtClean="0"/>
              <a:t>12 global clock networks</a:t>
            </a:r>
          </a:p>
          <a:p>
            <a:pPr lvl="2" eaLnBrk="1" hangingPunct="1"/>
            <a:r>
              <a:rPr lang="en-US" dirty="0" smtClean="0"/>
              <a:t>Driven by BUFH</a:t>
            </a:r>
          </a:p>
          <a:p>
            <a:pPr lvl="1" eaLnBrk="1" hangingPunct="1"/>
            <a:r>
              <a:rPr lang="en-US" dirty="0" smtClean="0"/>
              <a:t>4 regional clock networks</a:t>
            </a:r>
          </a:p>
          <a:p>
            <a:pPr lvl="2" eaLnBrk="1" hangingPunct="1"/>
            <a:r>
              <a:rPr lang="en-US" dirty="0" smtClean="0"/>
              <a:t>Driven by BUFR</a:t>
            </a:r>
          </a:p>
          <a:p>
            <a:pPr lvl="1" eaLnBrk="1" hangingPunct="1"/>
            <a:r>
              <a:rPr lang="en-US" dirty="0" smtClean="0"/>
              <a:t>4 I/O clock networks</a:t>
            </a:r>
          </a:p>
          <a:p>
            <a:pPr lvl="2" eaLnBrk="1" hangingPunct="1"/>
            <a:r>
              <a:rPr lang="en-US" dirty="0" smtClean="0"/>
              <a:t>Driven by BUFIO</a:t>
            </a:r>
          </a:p>
        </p:txBody>
      </p:sp>
      <p:sp>
        <p:nvSpPr>
          <p:cNvPr id="13316" name="Rectangle 5"/>
          <p:cNvSpPr>
            <a:spLocks noChangeAspect="1" noChangeArrowheads="1"/>
          </p:cNvSpPr>
          <p:nvPr/>
        </p:nvSpPr>
        <p:spPr bwMode="auto">
          <a:xfrm flipH="1" flipV="1">
            <a:off x="4892857" y="1985963"/>
            <a:ext cx="3968750" cy="2528887"/>
          </a:xfrm>
          <a:prstGeom prst="rect">
            <a:avLst/>
          </a:prstGeom>
          <a:solidFill>
            <a:srgbClr val="00FFFF"/>
          </a:solidFill>
          <a:ln w="38100" algn="ctr">
            <a:solidFill>
              <a:srgbClr val="777777"/>
            </a:solidFill>
            <a:miter lim="800000"/>
            <a:headEnd/>
            <a:tailEnd/>
          </a:ln>
        </p:spPr>
        <p:txBody>
          <a:bodyPr wrap="none" anchor="ctr"/>
          <a:lstStyle/>
          <a:p>
            <a:endParaRPr lang="en-US"/>
          </a:p>
        </p:txBody>
      </p:sp>
      <p:sp>
        <p:nvSpPr>
          <p:cNvPr id="13317" name="Rectangle 8"/>
          <p:cNvSpPr>
            <a:spLocks noChangeAspect="1" noChangeArrowheads="1"/>
          </p:cNvSpPr>
          <p:nvPr/>
        </p:nvSpPr>
        <p:spPr bwMode="auto">
          <a:xfrm>
            <a:off x="7848782" y="2008188"/>
            <a:ext cx="315913" cy="2487612"/>
          </a:xfrm>
          <a:prstGeom prst="rect">
            <a:avLst/>
          </a:prstGeom>
          <a:gradFill rotWithShape="1">
            <a:gsLst>
              <a:gs pos="0">
                <a:srgbClr val="00CC66"/>
              </a:gs>
              <a:gs pos="50000">
                <a:srgbClr val="B6F0D3"/>
              </a:gs>
              <a:gs pos="100000">
                <a:srgbClr val="00CC66"/>
              </a:gs>
            </a:gsLst>
            <a:lin ang="2700000" scaled="1"/>
          </a:gradFill>
          <a:ln w="9525">
            <a:noFill/>
            <a:miter lim="800000"/>
            <a:headEnd/>
            <a:tailEnd/>
          </a:ln>
        </p:spPr>
        <p:txBody>
          <a:bodyPr wrap="none" anchor="ctr"/>
          <a:lstStyle/>
          <a:p>
            <a:endParaRPr lang="en-US"/>
          </a:p>
        </p:txBody>
      </p:sp>
      <p:sp>
        <p:nvSpPr>
          <p:cNvPr id="13318" name="Rectangle 9"/>
          <p:cNvSpPr>
            <a:spLocks noChangeAspect="1" noChangeArrowheads="1"/>
          </p:cNvSpPr>
          <p:nvPr/>
        </p:nvSpPr>
        <p:spPr bwMode="auto">
          <a:xfrm>
            <a:off x="7409045" y="2008188"/>
            <a:ext cx="142875" cy="2487612"/>
          </a:xfrm>
          <a:prstGeom prst="rect">
            <a:avLst/>
          </a:prstGeom>
          <a:gradFill rotWithShape="1">
            <a:gsLst>
              <a:gs pos="0">
                <a:srgbClr val="FF0000"/>
              </a:gs>
              <a:gs pos="50000">
                <a:srgbClr val="FFA6A6"/>
              </a:gs>
              <a:gs pos="100000">
                <a:srgbClr val="FF0000"/>
              </a:gs>
            </a:gsLst>
            <a:lin ang="2700000" scaled="1"/>
          </a:gradFill>
          <a:ln w="9525">
            <a:noFill/>
            <a:miter lim="800000"/>
            <a:headEnd/>
            <a:tailEnd/>
          </a:ln>
        </p:spPr>
        <p:txBody>
          <a:bodyPr wrap="none" anchor="ctr"/>
          <a:lstStyle/>
          <a:p>
            <a:endParaRPr lang="en-US"/>
          </a:p>
        </p:txBody>
      </p:sp>
      <p:sp>
        <p:nvSpPr>
          <p:cNvPr id="13319" name="Rectangle 10"/>
          <p:cNvSpPr>
            <a:spLocks noChangeAspect="1" noChangeArrowheads="1"/>
          </p:cNvSpPr>
          <p:nvPr/>
        </p:nvSpPr>
        <p:spPr bwMode="auto">
          <a:xfrm>
            <a:off x="6799445" y="2008188"/>
            <a:ext cx="315912" cy="2487612"/>
          </a:xfrm>
          <a:prstGeom prst="rect">
            <a:avLst/>
          </a:prstGeom>
          <a:gradFill rotWithShape="1">
            <a:gsLst>
              <a:gs pos="0">
                <a:srgbClr val="00CC66"/>
              </a:gs>
              <a:gs pos="50000">
                <a:srgbClr val="B6F0D3"/>
              </a:gs>
              <a:gs pos="100000">
                <a:srgbClr val="00CC66"/>
              </a:gs>
            </a:gsLst>
            <a:lin ang="2700000" scaled="1"/>
          </a:gradFill>
          <a:ln w="9525">
            <a:noFill/>
            <a:miter lim="800000"/>
            <a:headEnd/>
            <a:tailEnd/>
          </a:ln>
        </p:spPr>
        <p:txBody>
          <a:bodyPr wrap="none" anchor="ctr"/>
          <a:lstStyle/>
          <a:p>
            <a:endParaRPr lang="en-US"/>
          </a:p>
        </p:txBody>
      </p:sp>
      <p:sp>
        <p:nvSpPr>
          <p:cNvPr id="13320" name="Rectangle 11"/>
          <p:cNvSpPr>
            <a:spLocks noChangeAspect="1" noChangeArrowheads="1"/>
          </p:cNvSpPr>
          <p:nvPr/>
        </p:nvSpPr>
        <p:spPr bwMode="auto">
          <a:xfrm>
            <a:off x="4903970" y="2008188"/>
            <a:ext cx="630237" cy="2495550"/>
          </a:xfrm>
          <a:prstGeom prst="rect">
            <a:avLst/>
          </a:prstGeom>
          <a:gradFill rotWithShape="1">
            <a:gsLst>
              <a:gs pos="0">
                <a:srgbClr val="FF9900"/>
              </a:gs>
              <a:gs pos="50000">
                <a:srgbClr val="CC7A00"/>
              </a:gs>
              <a:gs pos="100000">
                <a:srgbClr val="FF9900"/>
              </a:gs>
            </a:gsLst>
            <a:lin ang="2700000" scaled="1"/>
          </a:gradFill>
          <a:ln w="9525">
            <a:noFill/>
            <a:miter lim="800000"/>
            <a:headEnd/>
            <a:tailEnd/>
          </a:ln>
        </p:spPr>
        <p:txBody>
          <a:bodyPr wrap="none" anchor="ctr"/>
          <a:lstStyle/>
          <a:p>
            <a:endParaRPr lang="en-US"/>
          </a:p>
        </p:txBody>
      </p:sp>
      <p:sp>
        <p:nvSpPr>
          <p:cNvPr id="13321" name="Rectangle 6"/>
          <p:cNvSpPr>
            <a:spLocks noChangeAspect="1" noChangeArrowheads="1"/>
          </p:cNvSpPr>
          <p:nvPr/>
        </p:nvSpPr>
        <p:spPr bwMode="auto">
          <a:xfrm>
            <a:off x="5531032" y="2008188"/>
            <a:ext cx="771525" cy="2490787"/>
          </a:xfrm>
          <a:prstGeom prst="rect">
            <a:avLst/>
          </a:prstGeom>
          <a:gradFill rotWithShape="1">
            <a:gsLst>
              <a:gs pos="0">
                <a:srgbClr val="00CC00"/>
              </a:gs>
              <a:gs pos="50000">
                <a:srgbClr val="00FF00"/>
              </a:gs>
              <a:gs pos="100000">
                <a:srgbClr val="00CC00"/>
              </a:gs>
            </a:gsLst>
            <a:lin ang="2700000" scaled="1"/>
          </a:gradFill>
          <a:ln w="9525">
            <a:noFill/>
            <a:miter lim="800000"/>
            <a:headEnd/>
            <a:tailEnd/>
          </a:ln>
        </p:spPr>
        <p:txBody>
          <a:bodyPr wrap="none" anchor="ctr"/>
          <a:lstStyle/>
          <a:p>
            <a:endParaRPr lang="en-US"/>
          </a:p>
        </p:txBody>
      </p:sp>
      <p:sp>
        <p:nvSpPr>
          <p:cNvPr id="13322" name="Text Box 15"/>
          <p:cNvSpPr txBox="1">
            <a:spLocks noChangeAspect="1" noChangeArrowheads="1"/>
          </p:cNvSpPr>
          <p:nvPr/>
        </p:nvSpPr>
        <p:spPr bwMode="auto">
          <a:xfrm>
            <a:off x="5802495" y="2297113"/>
            <a:ext cx="277812" cy="549275"/>
          </a:xfrm>
          <a:prstGeom prst="rect">
            <a:avLst/>
          </a:prstGeom>
          <a:noFill/>
          <a:ln w="9525">
            <a:noFill/>
            <a:miter lim="800000"/>
            <a:headEnd/>
            <a:tailEnd/>
          </a:ln>
        </p:spPr>
        <p:txBody>
          <a:bodyPr wrap="none">
            <a:spAutoFit/>
          </a:bodyPr>
          <a:lstStyle/>
          <a:p>
            <a:pPr eaLnBrk="0" hangingPunct="0"/>
            <a:r>
              <a:rPr lang="en-US" sz="1000" b="1"/>
              <a:t>P</a:t>
            </a:r>
            <a:br>
              <a:rPr lang="en-US" sz="1000" b="1"/>
            </a:br>
            <a:r>
              <a:rPr lang="en-US" sz="1000" b="1"/>
              <a:t>L</a:t>
            </a:r>
            <a:br>
              <a:rPr lang="en-US" sz="1000" b="1"/>
            </a:br>
            <a:r>
              <a:rPr lang="en-US" sz="1000" b="1"/>
              <a:t>L</a:t>
            </a:r>
          </a:p>
        </p:txBody>
      </p:sp>
      <p:sp>
        <p:nvSpPr>
          <p:cNvPr id="13323" name="Text Box 20"/>
          <p:cNvSpPr txBox="1">
            <a:spLocks noChangeAspect="1" noChangeArrowheads="1"/>
          </p:cNvSpPr>
          <p:nvPr/>
        </p:nvSpPr>
        <p:spPr bwMode="auto">
          <a:xfrm>
            <a:off x="5792970" y="3578225"/>
            <a:ext cx="311150" cy="701675"/>
          </a:xfrm>
          <a:prstGeom prst="rect">
            <a:avLst/>
          </a:prstGeom>
          <a:noFill/>
          <a:ln w="9525">
            <a:noFill/>
            <a:miter lim="800000"/>
            <a:headEnd/>
            <a:tailEnd/>
          </a:ln>
        </p:spPr>
        <p:txBody>
          <a:bodyPr wrap="none">
            <a:spAutoFit/>
          </a:bodyPr>
          <a:lstStyle/>
          <a:p>
            <a:pPr eaLnBrk="0" hangingPunct="0"/>
            <a:r>
              <a:rPr lang="en-US" sz="1000" b="1"/>
              <a:t>M</a:t>
            </a:r>
            <a:br>
              <a:rPr lang="en-US" sz="1000" b="1"/>
            </a:br>
            <a:r>
              <a:rPr lang="en-US" sz="1000" b="1"/>
              <a:t>M</a:t>
            </a:r>
            <a:br>
              <a:rPr lang="en-US" sz="1000" b="1"/>
            </a:br>
            <a:r>
              <a:rPr lang="en-US" sz="1000" b="1"/>
              <a:t>C</a:t>
            </a:r>
            <a:br>
              <a:rPr lang="en-US" sz="1000" b="1"/>
            </a:br>
            <a:r>
              <a:rPr lang="en-US" sz="1000" b="1"/>
              <a:t>M</a:t>
            </a:r>
          </a:p>
        </p:txBody>
      </p:sp>
      <p:sp>
        <p:nvSpPr>
          <p:cNvPr id="13324" name="Rectangle 12"/>
          <p:cNvSpPr>
            <a:spLocks noChangeArrowheads="1"/>
          </p:cNvSpPr>
          <p:nvPr/>
        </p:nvSpPr>
        <p:spPr bwMode="auto">
          <a:xfrm>
            <a:off x="4907145" y="3092450"/>
            <a:ext cx="3946525" cy="285750"/>
          </a:xfrm>
          <a:prstGeom prst="rect">
            <a:avLst/>
          </a:prstGeom>
          <a:solidFill>
            <a:srgbClr val="CCFFFF"/>
          </a:solidFill>
          <a:ln w="9525">
            <a:noFill/>
            <a:miter lim="800000"/>
            <a:headEnd/>
            <a:tailEnd/>
          </a:ln>
        </p:spPr>
        <p:txBody>
          <a:bodyPr wrap="none" anchor="ctr"/>
          <a:lstStyle/>
          <a:p>
            <a:pPr eaLnBrk="0" hangingPunct="0"/>
            <a:endParaRPr lang="en-US" sz="1000" b="1"/>
          </a:p>
        </p:txBody>
      </p:sp>
      <p:sp>
        <p:nvSpPr>
          <p:cNvPr id="13325" name="Rectangle 13"/>
          <p:cNvSpPr>
            <a:spLocks noChangeAspect="1" noChangeArrowheads="1"/>
          </p:cNvSpPr>
          <p:nvPr/>
        </p:nvSpPr>
        <p:spPr bwMode="auto">
          <a:xfrm>
            <a:off x="8712382" y="2019300"/>
            <a:ext cx="141288" cy="2465388"/>
          </a:xfrm>
          <a:prstGeom prst="rect">
            <a:avLst/>
          </a:prstGeom>
          <a:gradFill rotWithShape="0">
            <a:gsLst>
              <a:gs pos="0">
                <a:srgbClr val="BFBFBF"/>
              </a:gs>
              <a:gs pos="50000">
                <a:srgbClr val="A6A6A6"/>
              </a:gs>
              <a:gs pos="100000">
                <a:srgbClr val="BFBFBF"/>
              </a:gs>
            </a:gsLst>
            <a:lin ang="2700000" scaled="1"/>
          </a:gradFill>
          <a:ln w="9525">
            <a:noFill/>
            <a:miter lim="800000"/>
            <a:headEnd/>
            <a:tailEnd/>
          </a:ln>
        </p:spPr>
        <p:txBody>
          <a:bodyPr wrap="none" anchor="ctr"/>
          <a:lstStyle/>
          <a:p>
            <a:endParaRPr lang="en-US"/>
          </a:p>
        </p:txBody>
      </p:sp>
      <p:sp>
        <p:nvSpPr>
          <p:cNvPr id="13326" name="Text Box 14"/>
          <p:cNvSpPr txBox="1">
            <a:spLocks noChangeAspect="1" noChangeArrowheads="1"/>
          </p:cNvSpPr>
          <p:nvPr/>
        </p:nvSpPr>
        <p:spPr bwMode="auto">
          <a:xfrm>
            <a:off x="8258357" y="2220913"/>
            <a:ext cx="360363" cy="701675"/>
          </a:xfrm>
          <a:prstGeom prst="rect">
            <a:avLst/>
          </a:prstGeom>
          <a:noFill/>
          <a:ln w="9525">
            <a:noFill/>
            <a:miter lim="800000"/>
            <a:headEnd/>
            <a:tailEnd/>
          </a:ln>
        </p:spPr>
        <p:txBody>
          <a:bodyPr wrap="none">
            <a:spAutoFit/>
          </a:bodyPr>
          <a:lstStyle/>
          <a:p>
            <a:pPr eaLnBrk="0" hangingPunct="0"/>
            <a:r>
              <a:rPr lang="en-US" sz="1000" b="1"/>
              <a:t>C</a:t>
            </a:r>
          </a:p>
          <a:p>
            <a:pPr eaLnBrk="0" hangingPunct="0"/>
            <a:r>
              <a:rPr lang="en-US" sz="1000" b="1"/>
              <a:t>L</a:t>
            </a:r>
          </a:p>
          <a:p>
            <a:pPr eaLnBrk="0" hangingPunct="0"/>
            <a:r>
              <a:rPr lang="en-US" sz="1000" b="1"/>
              <a:t>B</a:t>
            </a:r>
          </a:p>
          <a:p>
            <a:pPr eaLnBrk="0" hangingPunct="0"/>
            <a:r>
              <a:rPr lang="en-US" sz="1000" b="1"/>
              <a:t>25</a:t>
            </a:r>
          </a:p>
        </p:txBody>
      </p:sp>
      <p:sp>
        <p:nvSpPr>
          <p:cNvPr id="13327" name="Text Box 16"/>
          <p:cNvSpPr txBox="1">
            <a:spLocks noChangeAspect="1" noChangeArrowheads="1"/>
          </p:cNvSpPr>
          <p:nvPr/>
        </p:nvSpPr>
        <p:spPr bwMode="auto">
          <a:xfrm>
            <a:off x="6418445" y="2214563"/>
            <a:ext cx="360362" cy="701675"/>
          </a:xfrm>
          <a:prstGeom prst="rect">
            <a:avLst/>
          </a:prstGeom>
          <a:noFill/>
          <a:ln w="9525">
            <a:noFill/>
            <a:miter lim="800000"/>
            <a:headEnd/>
            <a:tailEnd/>
          </a:ln>
        </p:spPr>
        <p:txBody>
          <a:bodyPr wrap="none">
            <a:spAutoFit/>
          </a:bodyPr>
          <a:lstStyle/>
          <a:p>
            <a:pPr eaLnBrk="0" hangingPunct="0"/>
            <a:r>
              <a:rPr lang="en-US" sz="1000" b="1"/>
              <a:t>C</a:t>
            </a:r>
          </a:p>
          <a:p>
            <a:pPr eaLnBrk="0" hangingPunct="0"/>
            <a:r>
              <a:rPr lang="en-US" sz="1000" b="1"/>
              <a:t>L</a:t>
            </a:r>
          </a:p>
          <a:p>
            <a:pPr eaLnBrk="0" hangingPunct="0"/>
            <a:r>
              <a:rPr lang="en-US" sz="1000" b="1"/>
              <a:t>B</a:t>
            </a:r>
          </a:p>
          <a:p>
            <a:pPr eaLnBrk="0" hangingPunct="0"/>
            <a:r>
              <a:rPr lang="en-US" sz="1000" b="1"/>
              <a:t>25</a:t>
            </a:r>
          </a:p>
        </p:txBody>
      </p:sp>
      <p:sp>
        <p:nvSpPr>
          <p:cNvPr id="13328" name="Text Box 17"/>
          <p:cNvSpPr txBox="1">
            <a:spLocks noChangeAspect="1" noChangeArrowheads="1"/>
          </p:cNvSpPr>
          <p:nvPr/>
        </p:nvSpPr>
        <p:spPr bwMode="auto">
          <a:xfrm>
            <a:off x="5050020" y="2220913"/>
            <a:ext cx="360362" cy="701675"/>
          </a:xfrm>
          <a:prstGeom prst="rect">
            <a:avLst/>
          </a:prstGeom>
          <a:noFill/>
          <a:ln w="9525">
            <a:noFill/>
            <a:miter lim="800000"/>
            <a:headEnd/>
            <a:tailEnd/>
          </a:ln>
        </p:spPr>
        <p:txBody>
          <a:bodyPr wrap="none">
            <a:spAutoFit/>
          </a:bodyPr>
          <a:lstStyle/>
          <a:p>
            <a:pPr eaLnBrk="0" hangingPunct="0"/>
            <a:r>
              <a:rPr lang="en-US" sz="1000" b="1"/>
              <a:t>I</a:t>
            </a:r>
          </a:p>
          <a:p>
            <a:pPr eaLnBrk="0" hangingPunct="0"/>
            <a:r>
              <a:rPr lang="en-US" sz="1000" b="1"/>
              <a:t>O</a:t>
            </a:r>
          </a:p>
          <a:p>
            <a:pPr eaLnBrk="0" hangingPunct="0"/>
            <a:r>
              <a:rPr lang="en-US" sz="1000" b="1"/>
              <a:t>B</a:t>
            </a:r>
          </a:p>
          <a:p>
            <a:pPr eaLnBrk="0" hangingPunct="0"/>
            <a:r>
              <a:rPr lang="en-US" sz="1000" b="1"/>
              <a:t>25</a:t>
            </a:r>
          </a:p>
        </p:txBody>
      </p:sp>
      <p:sp>
        <p:nvSpPr>
          <p:cNvPr id="13329" name="AutoShape 18"/>
          <p:cNvSpPr>
            <a:spLocks noChangeAspect="1" noChangeArrowheads="1"/>
          </p:cNvSpPr>
          <p:nvPr/>
        </p:nvSpPr>
        <p:spPr bwMode="auto">
          <a:xfrm rot="5400000">
            <a:off x="8393295" y="3197225"/>
            <a:ext cx="527050" cy="11430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63 h 21600"/>
              <a:gd name="T14" fmla="*/ 17111 w 21600"/>
              <a:gd name="T15" fmla="*/ 1703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FFFF"/>
          </a:solidFill>
          <a:ln w="12700" algn="ctr">
            <a:noFill/>
            <a:miter lim="800000"/>
            <a:headEnd/>
            <a:tailEnd/>
          </a:ln>
        </p:spPr>
        <p:txBody>
          <a:bodyPr wrap="none" anchor="ctr">
            <a:spAutoFit/>
          </a:bodyPr>
          <a:lstStyle/>
          <a:p>
            <a:endParaRPr lang="en-US"/>
          </a:p>
        </p:txBody>
      </p:sp>
      <p:sp>
        <p:nvSpPr>
          <p:cNvPr id="13330" name="Text Box 21"/>
          <p:cNvSpPr txBox="1">
            <a:spLocks noChangeAspect="1" noChangeArrowheads="1"/>
          </p:cNvSpPr>
          <p:nvPr/>
        </p:nvSpPr>
        <p:spPr bwMode="auto">
          <a:xfrm>
            <a:off x="8253595" y="3648075"/>
            <a:ext cx="360362" cy="701675"/>
          </a:xfrm>
          <a:prstGeom prst="rect">
            <a:avLst/>
          </a:prstGeom>
          <a:noFill/>
          <a:ln w="9525">
            <a:noFill/>
            <a:miter lim="800000"/>
            <a:headEnd/>
            <a:tailEnd/>
          </a:ln>
        </p:spPr>
        <p:txBody>
          <a:bodyPr wrap="none">
            <a:spAutoFit/>
          </a:bodyPr>
          <a:lstStyle/>
          <a:p>
            <a:pPr eaLnBrk="0" hangingPunct="0"/>
            <a:r>
              <a:rPr lang="en-US" sz="1000" b="1"/>
              <a:t>C</a:t>
            </a:r>
          </a:p>
          <a:p>
            <a:pPr eaLnBrk="0" hangingPunct="0"/>
            <a:r>
              <a:rPr lang="en-US" sz="1000" b="1"/>
              <a:t>L</a:t>
            </a:r>
          </a:p>
          <a:p>
            <a:pPr eaLnBrk="0" hangingPunct="0"/>
            <a:r>
              <a:rPr lang="en-US" sz="1000" b="1"/>
              <a:t>B</a:t>
            </a:r>
          </a:p>
          <a:p>
            <a:pPr eaLnBrk="0" hangingPunct="0"/>
            <a:r>
              <a:rPr lang="en-US" sz="1000" b="1"/>
              <a:t>25</a:t>
            </a:r>
          </a:p>
        </p:txBody>
      </p:sp>
      <p:sp>
        <p:nvSpPr>
          <p:cNvPr id="13331" name="Text Box 23"/>
          <p:cNvSpPr txBox="1">
            <a:spLocks noChangeAspect="1" noChangeArrowheads="1"/>
          </p:cNvSpPr>
          <p:nvPr/>
        </p:nvSpPr>
        <p:spPr bwMode="auto">
          <a:xfrm>
            <a:off x="6405745" y="3627438"/>
            <a:ext cx="360362" cy="701675"/>
          </a:xfrm>
          <a:prstGeom prst="rect">
            <a:avLst/>
          </a:prstGeom>
          <a:noFill/>
          <a:ln w="9525">
            <a:noFill/>
            <a:miter lim="800000"/>
            <a:headEnd/>
            <a:tailEnd/>
          </a:ln>
        </p:spPr>
        <p:txBody>
          <a:bodyPr wrap="none">
            <a:spAutoFit/>
          </a:bodyPr>
          <a:lstStyle/>
          <a:p>
            <a:pPr eaLnBrk="0" hangingPunct="0"/>
            <a:r>
              <a:rPr lang="en-US" sz="1000" b="1"/>
              <a:t>C</a:t>
            </a:r>
          </a:p>
          <a:p>
            <a:pPr eaLnBrk="0" hangingPunct="0"/>
            <a:r>
              <a:rPr lang="en-US" sz="1000" b="1"/>
              <a:t>L</a:t>
            </a:r>
          </a:p>
          <a:p>
            <a:pPr eaLnBrk="0" hangingPunct="0"/>
            <a:r>
              <a:rPr lang="en-US" sz="1000" b="1"/>
              <a:t>B</a:t>
            </a:r>
          </a:p>
          <a:p>
            <a:pPr eaLnBrk="0" hangingPunct="0"/>
            <a:r>
              <a:rPr lang="en-US" sz="1000" b="1"/>
              <a:t>25</a:t>
            </a:r>
          </a:p>
        </p:txBody>
      </p:sp>
      <p:sp>
        <p:nvSpPr>
          <p:cNvPr id="13332" name="Text Box 24"/>
          <p:cNvSpPr txBox="1">
            <a:spLocks noChangeAspect="1" noChangeArrowheads="1"/>
          </p:cNvSpPr>
          <p:nvPr/>
        </p:nvSpPr>
        <p:spPr bwMode="auto">
          <a:xfrm>
            <a:off x="5045257" y="3648075"/>
            <a:ext cx="360363" cy="701675"/>
          </a:xfrm>
          <a:prstGeom prst="rect">
            <a:avLst/>
          </a:prstGeom>
          <a:noFill/>
          <a:ln w="9525">
            <a:noFill/>
            <a:miter lim="800000"/>
            <a:headEnd/>
            <a:tailEnd/>
          </a:ln>
        </p:spPr>
        <p:txBody>
          <a:bodyPr wrap="none">
            <a:spAutoFit/>
          </a:bodyPr>
          <a:lstStyle/>
          <a:p>
            <a:pPr eaLnBrk="0" hangingPunct="0"/>
            <a:r>
              <a:rPr lang="en-US" sz="1000" b="1"/>
              <a:t>I</a:t>
            </a:r>
          </a:p>
          <a:p>
            <a:pPr eaLnBrk="0" hangingPunct="0"/>
            <a:r>
              <a:rPr lang="en-US" sz="1000" b="1"/>
              <a:t>O</a:t>
            </a:r>
          </a:p>
          <a:p>
            <a:pPr eaLnBrk="0" hangingPunct="0"/>
            <a:r>
              <a:rPr lang="en-US" sz="1000" b="1"/>
              <a:t>B</a:t>
            </a:r>
          </a:p>
          <a:p>
            <a:pPr eaLnBrk="0" hangingPunct="0"/>
            <a:r>
              <a:rPr lang="en-US" sz="1000" b="1"/>
              <a:t>25</a:t>
            </a:r>
          </a:p>
        </p:txBody>
      </p:sp>
      <p:sp>
        <p:nvSpPr>
          <p:cNvPr id="13333" name="Line 25"/>
          <p:cNvSpPr>
            <a:spLocks noChangeShapeType="1"/>
          </p:cNvSpPr>
          <p:nvPr/>
        </p:nvSpPr>
        <p:spPr bwMode="auto">
          <a:xfrm flipV="1">
            <a:off x="8766357" y="1689100"/>
            <a:ext cx="0" cy="3114675"/>
          </a:xfrm>
          <a:prstGeom prst="line">
            <a:avLst/>
          </a:prstGeom>
          <a:noFill/>
          <a:ln w="38100">
            <a:solidFill>
              <a:srgbClr val="800000"/>
            </a:solidFill>
            <a:round/>
            <a:headEnd/>
            <a:tailEnd type="triangle" w="med" len="med"/>
          </a:ln>
        </p:spPr>
        <p:txBody>
          <a:bodyPr>
            <a:spAutoFit/>
          </a:bodyPr>
          <a:lstStyle/>
          <a:p>
            <a:endParaRPr lang="en-US"/>
          </a:p>
        </p:txBody>
      </p:sp>
      <p:sp>
        <p:nvSpPr>
          <p:cNvPr id="13334" name="Line 26"/>
          <p:cNvSpPr>
            <a:spLocks noChangeShapeType="1"/>
          </p:cNvSpPr>
          <p:nvPr/>
        </p:nvSpPr>
        <p:spPr bwMode="auto">
          <a:xfrm flipH="1">
            <a:off x="4910320" y="3227388"/>
            <a:ext cx="3862387" cy="0"/>
          </a:xfrm>
          <a:prstGeom prst="line">
            <a:avLst/>
          </a:prstGeom>
          <a:noFill/>
          <a:ln w="39751" cap="rnd">
            <a:solidFill>
              <a:srgbClr val="800000"/>
            </a:solidFill>
            <a:round/>
            <a:headEnd/>
            <a:tailEnd/>
          </a:ln>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8"/>
          <p:cNvSpPr>
            <a:spLocks noGrp="1" noChangeArrowheads="1"/>
          </p:cNvSpPr>
          <p:nvPr>
            <p:ph type="title" idx="4294967295"/>
          </p:nvPr>
        </p:nvSpPr>
        <p:spPr/>
        <p:txBody>
          <a:bodyPr/>
          <a:lstStyle/>
          <a:p>
            <a:r>
              <a:rPr lang="en-US" smtClean="0"/>
              <a:t>Global Clocking – Vertical Spines</a:t>
            </a:r>
          </a:p>
        </p:txBody>
      </p:sp>
      <p:sp>
        <p:nvSpPr>
          <p:cNvPr id="14339" name="Rectangle 59"/>
          <p:cNvSpPr>
            <a:spLocks noGrp="1" noChangeArrowheads="1"/>
          </p:cNvSpPr>
          <p:nvPr>
            <p:ph type="body" idx="4294967295"/>
          </p:nvPr>
        </p:nvSpPr>
        <p:spPr>
          <a:xfrm>
            <a:off x="287594" y="1194620"/>
            <a:ext cx="4269658" cy="5523270"/>
          </a:xfrm>
        </p:spPr>
        <p:txBody>
          <a:bodyPr/>
          <a:lstStyle/>
          <a:p>
            <a:r>
              <a:rPr lang="en-US" sz="2000" dirty="0" smtClean="0"/>
              <a:t>Global clock networks allow clocks to be distributed to potentially every clocked element on the die</a:t>
            </a:r>
          </a:p>
          <a:p>
            <a:r>
              <a:rPr lang="en-US" sz="2000" dirty="0" smtClean="0"/>
              <a:t>Global clocks are driven by BUFGCTRL located in the middle of the die</a:t>
            </a:r>
          </a:p>
          <a:p>
            <a:r>
              <a:rPr lang="en-US" sz="2000" dirty="0" smtClean="0"/>
              <a:t>Each BUFGCTRL drives a vertical spine in the center of the die that runs from the bottom to the top of the die</a:t>
            </a:r>
          </a:p>
          <a:p>
            <a:r>
              <a:rPr lang="en-US" sz="2000" dirty="0" smtClean="0"/>
              <a:t>Most 7 series devices have 32 vertical spines</a:t>
            </a:r>
          </a:p>
          <a:p>
            <a:pPr lvl="1"/>
            <a:r>
              <a:rPr lang="en-US" sz="1900" dirty="0" smtClean="0"/>
              <a:t>The smaller </a:t>
            </a:r>
            <a:r>
              <a:rPr lang="en-US" sz="1900" dirty="0" err="1" smtClean="0"/>
              <a:t>Artix</a:t>
            </a:r>
            <a:r>
              <a:rPr lang="en-US" sz="1900" dirty="0" smtClean="0"/>
              <a:t>™-7 FPGAs only have 16</a:t>
            </a:r>
          </a:p>
        </p:txBody>
      </p:sp>
      <p:grpSp>
        <p:nvGrpSpPr>
          <p:cNvPr id="2" name="Group 102"/>
          <p:cNvGrpSpPr>
            <a:grpSpLocks/>
          </p:cNvGrpSpPr>
          <p:nvPr>
            <p:custDataLst>
              <p:tags r:id="rId2"/>
            </p:custDataLst>
          </p:nvPr>
        </p:nvGrpSpPr>
        <p:grpSpPr bwMode="auto">
          <a:xfrm>
            <a:off x="4736741" y="2492477"/>
            <a:ext cx="4121509" cy="3798786"/>
            <a:chOff x="2847" y="1444"/>
            <a:chExt cx="2733" cy="2519"/>
          </a:xfrm>
        </p:grpSpPr>
        <p:sp>
          <p:nvSpPr>
            <p:cNvPr id="14342" name="Rectangle 24"/>
            <p:cNvSpPr>
              <a:spLocks noChangeArrowheads="1"/>
            </p:cNvSpPr>
            <p:nvPr/>
          </p:nvSpPr>
          <p:spPr bwMode="auto">
            <a:xfrm>
              <a:off x="2853" y="1444"/>
              <a:ext cx="2727" cy="2519"/>
            </a:xfrm>
            <a:prstGeom prst="rect">
              <a:avLst/>
            </a:prstGeom>
            <a:solidFill>
              <a:srgbClr val="00FFFF"/>
            </a:solidFill>
            <a:ln w="6350" algn="ctr">
              <a:solidFill>
                <a:schemeClr val="tx1"/>
              </a:solidFill>
              <a:round/>
              <a:headEnd/>
              <a:tailEnd/>
            </a:ln>
          </p:spPr>
          <p:txBody>
            <a:bodyPr wrap="none" anchor="ctr"/>
            <a:lstStyle/>
            <a:p>
              <a:endParaRPr lang="en-US"/>
            </a:p>
          </p:txBody>
        </p:sp>
        <p:sp>
          <p:nvSpPr>
            <p:cNvPr id="14343" name="Rectangle 35"/>
            <p:cNvSpPr>
              <a:spLocks noChangeArrowheads="1"/>
            </p:cNvSpPr>
            <p:nvPr/>
          </p:nvSpPr>
          <p:spPr bwMode="auto">
            <a:xfrm>
              <a:off x="5377" y="1444"/>
              <a:ext cx="201" cy="2517"/>
            </a:xfrm>
            <a:prstGeom prst="rect">
              <a:avLst/>
            </a:prstGeom>
            <a:solidFill>
              <a:srgbClr val="FF99FF"/>
            </a:solidFill>
            <a:ln w="6350" algn="ctr">
              <a:solidFill>
                <a:schemeClr val="tx1"/>
              </a:solidFill>
              <a:round/>
              <a:headEnd/>
              <a:tailEnd/>
            </a:ln>
          </p:spPr>
          <p:txBody>
            <a:bodyPr wrap="none" anchor="ctr"/>
            <a:lstStyle/>
            <a:p>
              <a:endParaRPr lang="en-US"/>
            </a:p>
          </p:txBody>
        </p:sp>
        <p:sp>
          <p:nvSpPr>
            <p:cNvPr id="14344" name="Rectangle 29"/>
            <p:cNvSpPr>
              <a:spLocks noChangeArrowheads="1"/>
            </p:cNvSpPr>
            <p:nvPr/>
          </p:nvSpPr>
          <p:spPr bwMode="auto">
            <a:xfrm>
              <a:off x="4624" y="1444"/>
              <a:ext cx="198" cy="2519"/>
            </a:xfrm>
            <a:prstGeom prst="rect">
              <a:avLst/>
            </a:prstGeom>
            <a:solidFill>
              <a:srgbClr val="00FF00"/>
            </a:solidFill>
            <a:ln w="6350" algn="ctr">
              <a:solidFill>
                <a:schemeClr val="tx1"/>
              </a:solidFill>
              <a:round/>
              <a:headEnd/>
              <a:tailEnd/>
            </a:ln>
          </p:spPr>
          <p:txBody>
            <a:bodyPr wrap="none" anchor="ctr"/>
            <a:lstStyle/>
            <a:p>
              <a:endParaRPr lang="en-US"/>
            </a:p>
          </p:txBody>
        </p:sp>
        <p:sp>
          <p:nvSpPr>
            <p:cNvPr id="14345" name="Rectangle 30"/>
            <p:cNvSpPr>
              <a:spLocks noChangeArrowheads="1"/>
            </p:cNvSpPr>
            <p:nvPr/>
          </p:nvSpPr>
          <p:spPr bwMode="auto">
            <a:xfrm>
              <a:off x="2861" y="1444"/>
              <a:ext cx="198" cy="2519"/>
            </a:xfrm>
            <a:prstGeom prst="rect">
              <a:avLst/>
            </a:prstGeom>
            <a:solidFill>
              <a:schemeClr val="bg2"/>
            </a:solidFill>
            <a:ln w="6350" algn="ctr">
              <a:solidFill>
                <a:schemeClr val="tx1"/>
              </a:solidFill>
              <a:round/>
              <a:headEnd/>
              <a:tailEnd/>
            </a:ln>
          </p:spPr>
          <p:txBody>
            <a:bodyPr wrap="none" anchor="ctr"/>
            <a:lstStyle/>
            <a:p>
              <a:endParaRPr lang="en-US"/>
            </a:p>
          </p:txBody>
        </p:sp>
        <p:sp>
          <p:nvSpPr>
            <p:cNvPr id="14346" name="Rectangle 31"/>
            <p:cNvSpPr>
              <a:spLocks noChangeArrowheads="1"/>
            </p:cNvSpPr>
            <p:nvPr/>
          </p:nvSpPr>
          <p:spPr bwMode="auto">
            <a:xfrm>
              <a:off x="4825" y="1444"/>
              <a:ext cx="198" cy="2519"/>
            </a:xfrm>
            <a:prstGeom prst="rect">
              <a:avLst/>
            </a:prstGeom>
            <a:solidFill>
              <a:schemeClr val="bg2"/>
            </a:solidFill>
            <a:ln w="6350" algn="ctr">
              <a:solidFill>
                <a:schemeClr val="tx1"/>
              </a:solidFill>
              <a:round/>
              <a:headEnd/>
              <a:tailEnd/>
            </a:ln>
          </p:spPr>
          <p:txBody>
            <a:bodyPr wrap="none" anchor="ctr"/>
            <a:lstStyle/>
            <a:p>
              <a:endParaRPr lang="en-US"/>
            </a:p>
          </p:txBody>
        </p:sp>
        <p:sp>
          <p:nvSpPr>
            <p:cNvPr id="14347" name="Rectangle 32"/>
            <p:cNvSpPr>
              <a:spLocks noChangeArrowheads="1"/>
            </p:cNvSpPr>
            <p:nvPr/>
          </p:nvSpPr>
          <p:spPr bwMode="auto">
            <a:xfrm>
              <a:off x="3060" y="1444"/>
              <a:ext cx="198" cy="2519"/>
            </a:xfrm>
            <a:prstGeom prst="rect">
              <a:avLst/>
            </a:prstGeom>
            <a:solidFill>
              <a:srgbClr val="00FF00"/>
            </a:solidFill>
            <a:ln w="6350" algn="ctr">
              <a:solidFill>
                <a:schemeClr val="tx1"/>
              </a:solidFill>
              <a:round/>
              <a:headEnd/>
              <a:tailEnd/>
            </a:ln>
          </p:spPr>
          <p:txBody>
            <a:bodyPr wrap="none" anchor="ctr"/>
            <a:lstStyle/>
            <a:p>
              <a:endParaRPr lang="en-US"/>
            </a:p>
          </p:txBody>
        </p:sp>
        <p:sp>
          <p:nvSpPr>
            <p:cNvPr id="14348" name="Rectangle 61"/>
            <p:cNvSpPr>
              <a:spLocks noChangeArrowheads="1"/>
            </p:cNvSpPr>
            <p:nvPr/>
          </p:nvSpPr>
          <p:spPr bwMode="auto">
            <a:xfrm>
              <a:off x="2858" y="2686"/>
              <a:ext cx="2714" cy="56"/>
            </a:xfrm>
            <a:prstGeom prst="rect">
              <a:avLst/>
            </a:prstGeom>
            <a:solidFill>
              <a:srgbClr val="BFBFBF"/>
            </a:solidFill>
            <a:ln w="6350" algn="ctr">
              <a:solidFill>
                <a:schemeClr val="tx1"/>
              </a:solidFill>
              <a:round/>
              <a:headEnd/>
              <a:tailEnd/>
            </a:ln>
          </p:spPr>
          <p:txBody>
            <a:bodyPr wrap="none" anchor="ctr"/>
            <a:lstStyle/>
            <a:p>
              <a:endParaRPr lang="en-US"/>
            </a:p>
          </p:txBody>
        </p:sp>
        <p:sp>
          <p:nvSpPr>
            <p:cNvPr id="14349" name="Rectangle 31"/>
            <p:cNvSpPr>
              <a:spLocks noChangeArrowheads="1"/>
            </p:cNvSpPr>
            <p:nvPr/>
          </p:nvSpPr>
          <p:spPr bwMode="auto">
            <a:xfrm>
              <a:off x="2861" y="3132"/>
              <a:ext cx="198" cy="831"/>
            </a:xfrm>
            <a:prstGeom prst="rect">
              <a:avLst/>
            </a:prstGeom>
            <a:solidFill>
              <a:srgbClr val="FF9900"/>
            </a:solidFill>
            <a:ln w="6350" algn="ctr">
              <a:solidFill>
                <a:schemeClr val="tx1"/>
              </a:solidFill>
              <a:round/>
              <a:headEnd/>
              <a:tailEnd/>
            </a:ln>
          </p:spPr>
          <p:txBody>
            <a:bodyPr wrap="none" anchor="ctr"/>
            <a:lstStyle/>
            <a:p>
              <a:endParaRPr lang="en-US"/>
            </a:p>
          </p:txBody>
        </p:sp>
        <p:sp>
          <p:nvSpPr>
            <p:cNvPr id="14350" name="Rectangle 63"/>
            <p:cNvSpPr>
              <a:spLocks noChangeArrowheads="1"/>
            </p:cNvSpPr>
            <p:nvPr/>
          </p:nvSpPr>
          <p:spPr bwMode="auto">
            <a:xfrm>
              <a:off x="2858" y="3514"/>
              <a:ext cx="2714" cy="64"/>
            </a:xfrm>
            <a:prstGeom prst="rect">
              <a:avLst/>
            </a:prstGeom>
            <a:solidFill>
              <a:srgbClr val="BFBFBF"/>
            </a:solidFill>
            <a:ln w="6350" algn="ctr">
              <a:solidFill>
                <a:schemeClr val="tx1"/>
              </a:solidFill>
              <a:round/>
              <a:headEnd/>
              <a:tailEnd/>
            </a:ln>
          </p:spPr>
          <p:txBody>
            <a:bodyPr wrap="none" anchor="ctr"/>
            <a:lstStyle/>
            <a:p>
              <a:endParaRPr lang="en-US"/>
            </a:p>
          </p:txBody>
        </p:sp>
        <p:sp>
          <p:nvSpPr>
            <p:cNvPr id="14351" name="Rectangle 64"/>
            <p:cNvSpPr>
              <a:spLocks noChangeArrowheads="1"/>
            </p:cNvSpPr>
            <p:nvPr/>
          </p:nvSpPr>
          <p:spPr bwMode="auto">
            <a:xfrm>
              <a:off x="2858" y="1836"/>
              <a:ext cx="2714" cy="63"/>
            </a:xfrm>
            <a:prstGeom prst="rect">
              <a:avLst/>
            </a:prstGeom>
            <a:solidFill>
              <a:srgbClr val="BFBFBF"/>
            </a:solidFill>
            <a:ln w="6350" algn="ctr">
              <a:solidFill>
                <a:schemeClr val="tx1"/>
              </a:solidFill>
              <a:round/>
              <a:headEnd/>
              <a:tailEnd/>
            </a:ln>
          </p:spPr>
          <p:txBody>
            <a:bodyPr wrap="none" anchor="ctr"/>
            <a:lstStyle/>
            <a:p>
              <a:endParaRPr lang="en-US"/>
            </a:p>
          </p:txBody>
        </p:sp>
        <p:cxnSp>
          <p:nvCxnSpPr>
            <p:cNvPr id="14352" name="Straight Connector 33"/>
            <p:cNvCxnSpPr>
              <a:cxnSpLocks noChangeShapeType="1"/>
            </p:cNvCxnSpPr>
            <p:nvPr/>
          </p:nvCxnSpPr>
          <p:spPr bwMode="auto">
            <a:xfrm>
              <a:off x="2847" y="2284"/>
              <a:ext cx="2731" cy="0"/>
            </a:xfrm>
            <a:prstGeom prst="line">
              <a:avLst/>
            </a:prstGeom>
            <a:noFill/>
            <a:ln w="6350" algn="ctr">
              <a:solidFill>
                <a:schemeClr val="tx1"/>
              </a:solidFill>
              <a:round/>
              <a:headEnd/>
              <a:tailEnd/>
            </a:ln>
          </p:spPr>
        </p:cxnSp>
        <p:sp>
          <p:nvSpPr>
            <p:cNvPr id="14353" name="Rectangle 66"/>
            <p:cNvSpPr>
              <a:spLocks noChangeArrowheads="1"/>
            </p:cNvSpPr>
            <p:nvPr/>
          </p:nvSpPr>
          <p:spPr bwMode="auto">
            <a:xfrm>
              <a:off x="3785" y="1444"/>
              <a:ext cx="229" cy="2519"/>
            </a:xfrm>
            <a:prstGeom prst="rect">
              <a:avLst/>
            </a:prstGeom>
            <a:solidFill>
              <a:srgbClr val="BFBFBF"/>
            </a:solidFill>
            <a:ln w="6350" algn="ctr">
              <a:solidFill>
                <a:schemeClr val="tx1"/>
              </a:solidFill>
              <a:round/>
              <a:headEnd/>
              <a:tailEnd/>
            </a:ln>
          </p:spPr>
          <p:txBody>
            <a:bodyPr wrap="none" anchor="ctr"/>
            <a:lstStyle/>
            <a:p>
              <a:endParaRPr lang="en-US"/>
            </a:p>
          </p:txBody>
        </p:sp>
        <p:cxnSp>
          <p:nvCxnSpPr>
            <p:cNvPr id="14354" name="Straight Connector 34"/>
            <p:cNvCxnSpPr>
              <a:cxnSpLocks noChangeShapeType="1"/>
            </p:cNvCxnSpPr>
            <p:nvPr/>
          </p:nvCxnSpPr>
          <p:spPr bwMode="auto">
            <a:xfrm>
              <a:off x="2847" y="3122"/>
              <a:ext cx="2726" cy="0"/>
            </a:xfrm>
            <a:prstGeom prst="line">
              <a:avLst/>
            </a:prstGeom>
            <a:noFill/>
            <a:ln w="6350" algn="ctr">
              <a:solidFill>
                <a:schemeClr val="tx1"/>
              </a:solidFill>
              <a:round/>
              <a:headEnd/>
              <a:tailEnd/>
            </a:ln>
          </p:spPr>
        </p:cxnSp>
        <p:cxnSp>
          <p:nvCxnSpPr>
            <p:cNvPr id="14355" name="Straight Connector 69"/>
            <p:cNvCxnSpPr>
              <a:cxnSpLocks noChangeShapeType="1"/>
              <a:stCxn id="14353" idx="2"/>
              <a:endCxn id="14353" idx="0"/>
            </p:cNvCxnSpPr>
            <p:nvPr/>
          </p:nvCxnSpPr>
          <p:spPr bwMode="auto">
            <a:xfrm rot="5400000" flipH="1">
              <a:off x="2639" y="2704"/>
              <a:ext cx="2519" cy="0"/>
            </a:xfrm>
            <a:prstGeom prst="line">
              <a:avLst/>
            </a:prstGeom>
            <a:noFill/>
            <a:ln w="92075" algn="ctr">
              <a:solidFill>
                <a:srgbClr val="FF9900"/>
              </a:solidFill>
              <a:round/>
              <a:headEnd/>
              <a:tailEnd/>
            </a:ln>
          </p:spPr>
        </p:cxnSp>
        <p:sp>
          <p:nvSpPr>
            <p:cNvPr id="106516" name="AutoShape 29"/>
            <p:cNvSpPr>
              <a:spLocks noChangeArrowheads="1"/>
            </p:cNvSpPr>
            <p:nvPr/>
          </p:nvSpPr>
          <p:spPr bwMode="gray">
            <a:xfrm rot="16200000" flipH="1">
              <a:off x="3904" y="2642"/>
              <a:ext cx="153" cy="155"/>
            </a:xfrm>
            <a:prstGeom prst="triangle">
              <a:avLst>
                <a:gd name="adj" fmla="val 50000"/>
              </a:avLst>
            </a:prstGeom>
            <a:gradFill rotWithShape="1">
              <a:gsLst>
                <a:gs pos="0">
                  <a:srgbClr val="764700"/>
                </a:gs>
                <a:gs pos="100000">
                  <a:srgbClr val="FF9900"/>
                </a:gs>
              </a:gsLst>
              <a:lin ang="54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latin typeface="Arial" pitchFamily="34" charset="0"/>
              </a:endParaRPr>
            </a:p>
          </p:txBody>
        </p:sp>
      </p:grpSp>
      <p:sp>
        <p:nvSpPr>
          <p:cNvPr id="106501" name="AutoShape 62"/>
          <p:cNvSpPr>
            <a:spLocks noChangeArrowheads="1"/>
          </p:cNvSpPr>
          <p:nvPr/>
        </p:nvSpPr>
        <p:spPr bwMode="gray">
          <a:xfrm>
            <a:off x="7461869" y="1500852"/>
            <a:ext cx="1367805" cy="615286"/>
          </a:xfrm>
          <a:prstGeom prst="wedgeRectCallout">
            <a:avLst>
              <a:gd name="adj1" fmla="val -133200"/>
              <a:gd name="adj2" fmla="val 128914"/>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a:solidFill>
                  <a:srgbClr val="003366"/>
                </a:solidFill>
                <a:latin typeface="Arial" pitchFamily="34" charset="0"/>
              </a:rPr>
              <a:t>Vertical Spines of the Global Clocks</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9"/>
          <p:cNvSpPr>
            <a:spLocks noGrp="1" noChangeArrowheads="1"/>
          </p:cNvSpPr>
          <p:nvPr>
            <p:ph type="body" idx="4294967295"/>
          </p:nvPr>
        </p:nvSpPr>
        <p:spPr/>
        <p:txBody>
          <a:bodyPr/>
          <a:lstStyle/>
          <a:p>
            <a:pPr>
              <a:lnSpc>
                <a:spcPct val="90000"/>
              </a:lnSpc>
            </a:pPr>
            <a:r>
              <a:rPr lang="en-US" sz="2000" dirty="0" smtClean="0"/>
              <a:t>32 BUFGCTRLs (or BUFG) reside in the center of the device</a:t>
            </a:r>
          </a:p>
          <a:p>
            <a:pPr lvl="1">
              <a:lnSpc>
                <a:spcPct val="90000"/>
              </a:lnSpc>
            </a:pPr>
            <a:r>
              <a:rPr lang="en-US" sz="1900" dirty="0" smtClean="0"/>
              <a:t>Smaller Artix-7 FPGAs only have 16</a:t>
            </a:r>
          </a:p>
          <a:p>
            <a:pPr>
              <a:lnSpc>
                <a:spcPct val="90000"/>
              </a:lnSpc>
            </a:pPr>
            <a:r>
              <a:rPr lang="en-US" sz="2000" dirty="0" smtClean="0"/>
              <a:t>BUFGCTRLs can be driven by</a:t>
            </a:r>
          </a:p>
          <a:p>
            <a:pPr lvl="1">
              <a:lnSpc>
                <a:spcPct val="90000"/>
              </a:lnSpc>
            </a:pPr>
            <a:r>
              <a:rPr lang="en-US" sz="1900" dirty="0" smtClean="0"/>
              <a:t>Clock-capable I/O (CCIO) in the same half</a:t>
            </a:r>
          </a:p>
          <a:p>
            <a:pPr lvl="1">
              <a:lnSpc>
                <a:spcPct val="90000"/>
              </a:lnSpc>
            </a:pPr>
            <a:r>
              <a:rPr lang="en-US" sz="1900" dirty="0" smtClean="0"/>
              <a:t>CMT outputs in the same half</a:t>
            </a:r>
          </a:p>
          <a:p>
            <a:pPr lvl="1">
              <a:lnSpc>
                <a:spcPct val="90000"/>
              </a:lnSpc>
            </a:pPr>
            <a:r>
              <a:rPr lang="en-US" sz="1900" dirty="0" smtClean="0"/>
              <a:t>Gigabit transceiver clocks in the same half</a:t>
            </a:r>
          </a:p>
          <a:p>
            <a:pPr lvl="1">
              <a:lnSpc>
                <a:spcPct val="90000"/>
              </a:lnSpc>
            </a:pPr>
            <a:r>
              <a:rPr lang="en-US" sz="1900" dirty="0" smtClean="0"/>
              <a:t>Other BUFG</a:t>
            </a:r>
          </a:p>
          <a:p>
            <a:pPr lvl="1">
              <a:lnSpc>
                <a:spcPct val="90000"/>
              </a:lnSpc>
            </a:pPr>
            <a:r>
              <a:rPr lang="en-US" sz="1900" dirty="0" smtClean="0"/>
              <a:t>Interconnect</a:t>
            </a:r>
          </a:p>
          <a:p>
            <a:pPr lvl="1">
              <a:lnSpc>
                <a:spcPct val="90000"/>
              </a:lnSpc>
            </a:pPr>
            <a:r>
              <a:rPr lang="en-US" sz="1900" dirty="0" smtClean="0"/>
              <a:t>BUFR</a:t>
            </a:r>
          </a:p>
          <a:p>
            <a:pPr>
              <a:lnSpc>
                <a:spcPct val="90000"/>
              </a:lnSpc>
            </a:pPr>
            <a:r>
              <a:rPr lang="en-US" sz="2000" dirty="0" smtClean="0"/>
              <a:t>BUFGCTRL outputs drive the vertical global clock spine</a:t>
            </a:r>
          </a:p>
          <a:p>
            <a:pPr>
              <a:lnSpc>
                <a:spcPct val="90000"/>
              </a:lnSpc>
            </a:pPr>
            <a:r>
              <a:rPr lang="en-US" sz="2000" dirty="0" smtClean="0"/>
              <a:t>BUFGCTRL component implements</a:t>
            </a:r>
          </a:p>
          <a:p>
            <a:pPr lvl="1">
              <a:lnSpc>
                <a:spcPct val="90000"/>
              </a:lnSpc>
            </a:pPr>
            <a:r>
              <a:rPr lang="en-US" sz="1900" dirty="0" smtClean="0"/>
              <a:t>Simple clock buffer (BUFG)</a:t>
            </a:r>
          </a:p>
          <a:p>
            <a:pPr lvl="1">
              <a:lnSpc>
                <a:spcPct val="90000"/>
              </a:lnSpc>
            </a:pPr>
            <a:r>
              <a:rPr lang="en-US" sz="1900" dirty="0" smtClean="0"/>
              <a:t>Clock buffer with clock switching (BUFGMUX or BUFGMUX_CTRL)</a:t>
            </a:r>
          </a:p>
          <a:p>
            <a:pPr lvl="1">
              <a:lnSpc>
                <a:spcPct val="90000"/>
              </a:lnSpc>
            </a:pPr>
            <a:r>
              <a:rPr lang="en-US" sz="1900" dirty="0" smtClean="0"/>
              <a:t>Clock buffer with clock enable (BUFGCE)</a:t>
            </a:r>
          </a:p>
        </p:txBody>
      </p:sp>
      <p:sp>
        <p:nvSpPr>
          <p:cNvPr id="15362" name="Rectangle 58"/>
          <p:cNvSpPr>
            <a:spLocks noGrp="1" noChangeArrowheads="1"/>
          </p:cNvSpPr>
          <p:nvPr>
            <p:ph type="title" idx="4294967295"/>
          </p:nvPr>
        </p:nvSpPr>
        <p:spPr/>
        <p:txBody>
          <a:bodyPr/>
          <a:lstStyle/>
          <a:p>
            <a:r>
              <a:rPr lang="en-US" smtClean="0"/>
              <a:t>Global Clock Buffer (BUFGCTRL)</a:t>
            </a:r>
          </a:p>
        </p:txBody>
      </p:sp>
      <p:grpSp>
        <p:nvGrpSpPr>
          <p:cNvPr id="2" name="Group 3"/>
          <p:cNvGrpSpPr>
            <a:grpSpLocks/>
          </p:cNvGrpSpPr>
          <p:nvPr>
            <p:custDataLst>
              <p:tags r:id="rId2"/>
            </p:custDataLst>
          </p:nvPr>
        </p:nvGrpSpPr>
        <p:grpSpPr bwMode="auto">
          <a:xfrm>
            <a:off x="6231194" y="2027903"/>
            <a:ext cx="2787445" cy="2403987"/>
            <a:chOff x="3687" y="1387"/>
            <a:chExt cx="1917" cy="1777"/>
          </a:xfrm>
        </p:grpSpPr>
        <p:sp>
          <p:nvSpPr>
            <p:cNvPr id="15365" name="AutoShape 4"/>
            <p:cNvSpPr>
              <a:spLocks noChangeArrowheads="1"/>
            </p:cNvSpPr>
            <p:nvPr/>
          </p:nvSpPr>
          <p:spPr bwMode="auto">
            <a:xfrm rot="5400000">
              <a:off x="4613" y="2200"/>
              <a:ext cx="492" cy="369"/>
            </a:xfrm>
            <a:prstGeom prst="triangle">
              <a:avLst>
                <a:gd name="adj" fmla="val 50000"/>
              </a:avLst>
            </a:prstGeom>
            <a:solidFill>
              <a:schemeClr val="accent1"/>
            </a:solidFill>
            <a:ln w="9525" algn="ctr">
              <a:solidFill>
                <a:schemeClr val="tx1"/>
              </a:solidFill>
              <a:miter lim="800000"/>
              <a:headEnd/>
              <a:tailEnd/>
            </a:ln>
          </p:spPr>
          <p:txBody>
            <a:bodyPr wrap="none" anchor="ctr"/>
            <a:lstStyle/>
            <a:p>
              <a:endParaRPr lang="en-US"/>
            </a:p>
          </p:txBody>
        </p:sp>
        <p:sp>
          <p:nvSpPr>
            <p:cNvPr id="15366" name="Line 5"/>
            <p:cNvSpPr>
              <a:spLocks noChangeShapeType="1"/>
            </p:cNvSpPr>
            <p:nvPr/>
          </p:nvSpPr>
          <p:spPr bwMode="auto">
            <a:xfrm>
              <a:off x="5043" y="2386"/>
              <a:ext cx="369" cy="0"/>
            </a:xfrm>
            <a:prstGeom prst="line">
              <a:avLst/>
            </a:prstGeom>
            <a:noFill/>
            <a:ln w="9525">
              <a:solidFill>
                <a:schemeClr val="tx1"/>
              </a:solidFill>
              <a:round/>
              <a:headEnd/>
              <a:tailEnd/>
            </a:ln>
          </p:spPr>
          <p:txBody>
            <a:bodyPr wrap="none" anchor="ctr">
              <a:spAutoFit/>
            </a:bodyPr>
            <a:lstStyle/>
            <a:p>
              <a:endParaRPr lang="en-US"/>
            </a:p>
          </p:txBody>
        </p:sp>
        <p:sp>
          <p:nvSpPr>
            <p:cNvPr id="15367" name="Line 6"/>
            <p:cNvSpPr>
              <a:spLocks noChangeShapeType="1"/>
            </p:cNvSpPr>
            <p:nvPr/>
          </p:nvSpPr>
          <p:spPr bwMode="auto">
            <a:xfrm flipV="1">
              <a:off x="4304" y="2509"/>
              <a:ext cx="369" cy="0"/>
            </a:xfrm>
            <a:prstGeom prst="line">
              <a:avLst/>
            </a:prstGeom>
            <a:noFill/>
            <a:ln w="9525">
              <a:solidFill>
                <a:schemeClr val="tx1"/>
              </a:solidFill>
              <a:round/>
              <a:headEnd/>
              <a:tailEnd/>
            </a:ln>
          </p:spPr>
          <p:txBody>
            <a:bodyPr wrap="none" anchor="ctr">
              <a:spAutoFit/>
            </a:bodyPr>
            <a:lstStyle/>
            <a:p>
              <a:endParaRPr lang="en-US"/>
            </a:p>
          </p:txBody>
        </p:sp>
        <p:sp>
          <p:nvSpPr>
            <p:cNvPr id="15368" name="Line 7"/>
            <p:cNvSpPr>
              <a:spLocks noChangeShapeType="1"/>
            </p:cNvSpPr>
            <p:nvPr/>
          </p:nvSpPr>
          <p:spPr bwMode="auto">
            <a:xfrm>
              <a:off x="4304" y="2263"/>
              <a:ext cx="369" cy="0"/>
            </a:xfrm>
            <a:prstGeom prst="line">
              <a:avLst/>
            </a:prstGeom>
            <a:noFill/>
            <a:ln w="9525">
              <a:solidFill>
                <a:schemeClr val="tx1"/>
              </a:solidFill>
              <a:round/>
              <a:headEnd/>
              <a:tailEnd/>
            </a:ln>
          </p:spPr>
          <p:txBody>
            <a:bodyPr wrap="none" anchor="ctr">
              <a:spAutoFit/>
            </a:bodyPr>
            <a:lstStyle/>
            <a:p>
              <a:endParaRPr lang="en-US"/>
            </a:p>
          </p:txBody>
        </p:sp>
        <p:sp>
          <p:nvSpPr>
            <p:cNvPr id="15369" name="Line 8"/>
            <p:cNvSpPr>
              <a:spLocks noChangeShapeType="1"/>
            </p:cNvSpPr>
            <p:nvPr/>
          </p:nvSpPr>
          <p:spPr bwMode="auto">
            <a:xfrm flipV="1">
              <a:off x="4754" y="1948"/>
              <a:ext cx="0" cy="245"/>
            </a:xfrm>
            <a:prstGeom prst="line">
              <a:avLst/>
            </a:prstGeom>
            <a:noFill/>
            <a:ln w="9525">
              <a:solidFill>
                <a:schemeClr val="tx1"/>
              </a:solidFill>
              <a:round/>
              <a:headEnd/>
              <a:tailEnd/>
            </a:ln>
          </p:spPr>
          <p:txBody>
            <a:bodyPr wrap="none" anchor="ctr"/>
            <a:lstStyle/>
            <a:p>
              <a:endParaRPr lang="en-US"/>
            </a:p>
          </p:txBody>
        </p:sp>
        <p:sp>
          <p:nvSpPr>
            <p:cNvPr id="15370" name="Line 9"/>
            <p:cNvSpPr>
              <a:spLocks noChangeShapeType="1"/>
            </p:cNvSpPr>
            <p:nvPr/>
          </p:nvSpPr>
          <p:spPr bwMode="auto">
            <a:xfrm flipV="1">
              <a:off x="4945" y="1710"/>
              <a:ext cx="0" cy="614"/>
            </a:xfrm>
            <a:prstGeom prst="line">
              <a:avLst/>
            </a:prstGeom>
            <a:noFill/>
            <a:ln w="9525">
              <a:solidFill>
                <a:schemeClr val="tx1"/>
              </a:solidFill>
              <a:round/>
              <a:headEnd/>
              <a:tailEnd/>
            </a:ln>
          </p:spPr>
          <p:txBody>
            <a:bodyPr wrap="none" anchor="ctr"/>
            <a:lstStyle/>
            <a:p>
              <a:endParaRPr lang="en-US"/>
            </a:p>
          </p:txBody>
        </p:sp>
        <p:sp>
          <p:nvSpPr>
            <p:cNvPr id="15371" name="Line 10"/>
            <p:cNvSpPr>
              <a:spLocks noChangeShapeType="1"/>
            </p:cNvSpPr>
            <p:nvPr/>
          </p:nvSpPr>
          <p:spPr bwMode="auto">
            <a:xfrm flipV="1">
              <a:off x="4850" y="1826"/>
              <a:ext cx="0" cy="430"/>
            </a:xfrm>
            <a:prstGeom prst="line">
              <a:avLst/>
            </a:prstGeom>
            <a:noFill/>
            <a:ln w="9525">
              <a:solidFill>
                <a:schemeClr val="tx1"/>
              </a:solidFill>
              <a:round/>
              <a:headEnd/>
              <a:tailEnd/>
            </a:ln>
          </p:spPr>
          <p:txBody>
            <a:bodyPr wrap="none" anchor="ctr"/>
            <a:lstStyle/>
            <a:p>
              <a:endParaRPr lang="en-US"/>
            </a:p>
          </p:txBody>
        </p:sp>
        <p:sp>
          <p:nvSpPr>
            <p:cNvPr id="15372" name="Line 11"/>
            <p:cNvSpPr>
              <a:spLocks noChangeShapeType="1"/>
            </p:cNvSpPr>
            <p:nvPr/>
          </p:nvSpPr>
          <p:spPr bwMode="auto">
            <a:xfrm>
              <a:off x="4290" y="1951"/>
              <a:ext cx="461" cy="0"/>
            </a:xfrm>
            <a:prstGeom prst="line">
              <a:avLst/>
            </a:prstGeom>
            <a:noFill/>
            <a:ln w="9525">
              <a:solidFill>
                <a:schemeClr val="tx1"/>
              </a:solidFill>
              <a:round/>
              <a:headEnd/>
              <a:tailEnd/>
            </a:ln>
          </p:spPr>
          <p:txBody>
            <a:bodyPr wrap="none" anchor="ctr"/>
            <a:lstStyle/>
            <a:p>
              <a:endParaRPr lang="en-US"/>
            </a:p>
          </p:txBody>
        </p:sp>
        <p:sp>
          <p:nvSpPr>
            <p:cNvPr id="15373" name="Line 12"/>
            <p:cNvSpPr>
              <a:spLocks noChangeShapeType="1"/>
            </p:cNvSpPr>
            <p:nvPr/>
          </p:nvSpPr>
          <p:spPr bwMode="auto">
            <a:xfrm flipH="1">
              <a:off x="4279" y="1826"/>
              <a:ext cx="568" cy="0"/>
            </a:xfrm>
            <a:prstGeom prst="line">
              <a:avLst/>
            </a:prstGeom>
            <a:noFill/>
            <a:ln w="9525">
              <a:solidFill>
                <a:schemeClr val="tx1"/>
              </a:solidFill>
              <a:round/>
              <a:headEnd/>
              <a:tailEnd/>
            </a:ln>
          </p:spPr>
          <p:txBody>
            <a:bodyPr wrap="none" anchor="ctr"/>
            <a:lstStyle/>
            <a:p>
              <a:endParaRPr lang="en-US"/>
            </a:p>
          </p:txBody>
        </p:sp>
        <p:sp>
          <p:nvSpPr>
            <p:cNvPr id="15374" name="Line 13"/>
            <p:cNvSpPr>
              <a:spLocks noChangeShapeType="1"/>
            </p:cNvSpPr>
            <p:nvPr/>
          </p:nvSpPr>
          <p:spPr bwMode="auto">
            <a:xfrm flipH="1">
              <a:off x="4270" y="1710"/>
              <a:ext cx="677" cy="0"/>
            </a:xfrm>
            <a:prstGeom prst="line">
              <a:avLst/>
            </a:prstGeom>
            <a:noFill/>
            <a:ln w="9525">
              <a:solidFill>
                <a:schemeClr val="tx1"/>
              </a:solidFill>
              <a:round/>
              <a:headEnd/>
              <a:tailEnd/>
            </a:ln>
          </p:spPr>
          <p:txBody>
            <a:bodyPr wrap="none" anchor="ctr"/>
            <a:lstStyle/>
            <a:p>
              <a:endParaRPr lang="en-US"/>
            </a:p>
          </p:txBody>
        </p:sp>
        <p:sp>
          <p:nvSpPr>
            <p:cNvPr id="15375" name="Line 14"/>
            <p:cNvSpPr>
              <a:spLocks noChangeShapeType="1"/>
            </p:cNvSpPr>
            <p:nvPr/>
          </p:nvSpPr>
          <p:spPr bwMode="auto">
            <a:xfrm>
              <a:off x="4754" y="2574"/>
              <a:ext cx="0" cy="245"/>
            </a:xfrm>
            <a:prstGeom prst="line">
              <a:avLst/>
            </a:prstGeom>
            <a:noFill/>
            <a:ln w="9525">
              <a:solidFill>
                <a:schemeClr val="tx1"/>
              </a:solidFill>
              <a:round/>
              <a:headEnd/>
              <a:tailEnd/>
            </a:ln>
          </p:spPr>
          <p:txBody>
            <a:bodyPr wrap="none" anchor="ctr"/>
            <a:lstStyle/>
            <a:p>
              <a:endParaRPr lang="en-US"/>
            </a:p>
          </p:txBody>
        </p:sp>
        <p:sp>
          <p:nvSpPr>
            <p:cNvPr id="15376" name="Line 15"/>
            <p:cNvSpPr>
              <a:spLocks noChangeShapeType="1"/>
            </p:cNvSpPr>
            <p:nvPr/>
          </p:nvSpPr>
          <p:spPr bwMode="auto">
            <a:xfrm>
              <a:off x="4946" y="2448"/>
              <a:ext cx="0" cy="614"/>
            </a:xfrm>
            <a:prstGeom prst="line">
              <a:avLst/>
            </a:prstGeom>
            <a:noFill/>
            <a:ln w="9525">
              <a:solidFill>
                <a:schemeClr val="tx1"/>
              </a:solidFill>
              <a:round/>
              <a:headEnd/>
              <a:tailEnd/>
            </a:ln>
          </p:spPr>
          <p:txBody>
            <a:bodyPr wrap="none" anchor="ctr"/>
            <a:lstStyle/>
            <a:p>
              <a:endParaRPr lang="en-US"/>
            </a:p>
          </p:txBody>
        </p:sp>
        <p:sp>
          <p:nvSpPr>
            <p:cNvPr id="15377" name="Line 16"/>
            <p:cNvSpPr>
              <a:spLocks noChangeShapeType="1"/>
            </p:cNvSpPr>
            <p:nvPr/>
          </p:nvSpPr>
          <p:spPr bwMode="auto">
            <a:xfrm>
              <a:off x="4853" y="2509"/>
              <a:ext cx="0" cy="430"/>
            </a:xfrm>
            <a:prstGeom prst="line">
              <a:avLst/>
            </a:prstGeom>
            <a:noFill/>
            <a:ln w="9525">
              <a:solidFill>
                <a:schemeClr val="tx1"/>
              </a:solidFill>
              <a:round/>
              <a:headEnd/>
              <a:tailEnd/>
            </a:ln>
          </p:spPr>
          <p:txBody>
            <a:bodyPr wrap="none" anchor="ctr"/>
            <a:lstStyle/>
            <a:p>
              <a:endParaRPr lang="en-US"/>
            </a:p>
          </p:txBody>
        </p:sp>
        <p:sp>
          <p:nvSpPr>
            <p:cNvPr id="15378" name="Line 17"/>
            <p:cNvSpPr>
              <a:spLocks noChangeShapeType="1"/>
            </p:cNvSpPr>
            <p:nvPr/>
          </p:nvSpPr>
          <p:spPr bwMode="auto">
            <a:xfrm flipV="1">
              <a:off x="4292" y="2820"/>
              <a:ext cx="461" cy="0"/>
            </a:xfrm>
            <a:prstGeom prst="line">
              <a:avLst/>
            </a:prstGeom>
            <a:noFill/>
            <a:ln w="9525">
              <a:solidFill>
                <a:schemeClr val="tx1"/>
              </a:solidFill>
              <a:round/>
              <a:headEnd/>
              <a:tailEnd/>
            </a:ln>
          </p:spPr>
          <p:txBody>
            <a:bodyPr wrap="none" anchor="ctr"/>
            <a:lstStyle/>
            <a:p>
              <a:endParaRPr lang="en-US"/>
            </a:p>
          </p:txBody>
        </p:sp>
        <p:sp>
          <p:nvSpPr>
            <p:cNvPr id="15379" name="Line 18"/>
            <p:cNvSpPr>
              <a:spLocks noChangeShapeType="1"/>
            </p:cNvSpPr>
            <p:nvPr/>
          </p:nvSpPr>
          <p:spPr bwMode="auto">
            <a:xfrm flipH="1" flipV="1">
              <a:off x="4281" y="2939"/>
              <a:ext cx="568" cy="0"/>
            </a:xfrm>
            <a:prstGeom prst="line">
              <a:avLst/>
            </a:prstGeom>
            <a:noFill/>
            <a:ln w="9525">
              <a:solidFill>
                <a:schemeClr val="tx1"/>
              </a:solidFill>
              <a:round/>
              <a:headEnd/>
              <a:tailEnd/>
            </a:ln>
          </p:spPr>
          <p:txBody>
            <a:bodyPr wrap="none" anchor="ctr"/>
            <a:lstStyle/>
            <a:p>
              <a:endParaRPr lang="en-US"/>
            </a:p>
          </p:txBody>
        </p:sp>
        <p:sp>
          <p:nvSpPr>
            <p:cNvPr id="15380" name="Line 19"/>
            <p:cNvSpPr>
              <a:spLocks noChangeShapeType="1"/>
            </p:cNvSpPr>
            <p:nvPr/>
          </p:nvSpPr>
          <p:spPr bwMode="auto">
            <a:xfrm flipH="1" flipV="1">
              <a:off x="4266" y="3062"/>
              <a:ext cx="677" cy="0"/>
            </a:xfrm>
            <a:prstGeom prst="line">
              <a:avLst/>
            </a:prstGeom>
            <a:noFill/>
            <a:ln w="9525">
              <a:solidFill>
                <a:schemeClr val="tx1"/>
              </a:solidFill>
              <a:round/>
              <a:headEnd/>
              <a:tailEnd/>
            </a:ln>
          </p:spPr>
          <p:txBody>
            <a:bodyPr wrap="none" anchor="ctr"/>
            <a:lstStyle/>
            <a:p>
              <a:endParaRPr lang="en-US"/>
            </a:p>
          </p:txBody>
        </p:sp>
        <p:sp>
          <p:nvSpPr>
            <p:cNvPr id="15381" name="Text Box 20"/>
            <p:cNvSpPr txBox="1">
              <a:spLocks noChangeArrowheads="1"/>
            </p:cNvSpPr>
            <p:nvPr/>
          </p:nvSpPr>
          <p:spPr bwMode="auto">
            <a:xfrm>
              <a:off x="4351" y="1387"/>
              <a:ext cx="1044" cy="250"/>
            </a:xfrm>
            <a:prstGeom prst="rect">
              <a:avLst/>
            </a:prstGeom>
            <a:noFill/>
            <a:ln w="9525" algn="ctr">
              <a:noFill/>
              <a:miter lim="800000"/>
              <a:headEnd/>
              <a:tailEnd/>
            </a:ln>
          </p:spPr>
          <p:txBody>
            <a:bodyPr wrap="none">
              <a:spAutoFit/>
            </a:bodyPr>
            <a:lstStyle/>
            <a:p>
              <a:r>
                <a:rPr lang="en-US" sz="2000" b="1">
                  <a:latin typeface="Arial Narrow" pitchFamily="34" charset="0"/>
                </a:rPr>
                <a:t>BUFGCTRL</a:t>
              </a:r>
            </a:p>
          </p:txBody>
        </p:sp>
        <p:sp>
          <p:nvSpPr>
            <p:cNvPr id="15382" name="Text Box 21"/>
            <p:cNvSpPr txBox="1">
              <a:spLocks noChangeArrowheads="1"/>
            </p:cNvSpPr>
            <p:nvPr/>
          </p:nvSpPr>
          <p:spPr bwMode="auto">
            <a:xfrm>
              <a:off x="5363" y="2280"/>
              <a:ext cx="184" cy="154"/>
            </a:xfrm>
            <a:prstGeom prst="rect">
              <a:avLst/>
            </a:prstGeom>
            <a:noFill/>
            <a:ln w="9525" algn="ctr">
              <a:noFill/>
              <a:miter lim="800000"/>
              <a:headEnd/>
              <a:tailEnd/>
            </a:ln>
          </p:spPr>
          <p:txBody>
            <a:bodyPr wrap="none">
              <a:spAutoFit/>
            </a:bodyPr>
            <a:lstStyle/>
            <a:p>
              <a:r>
                <a:rPr lang="en-US" sz="1000" b="1"/>
                <a:t>O</a:t>
              </a:r>
            </a:p>
          </p:txBody>
        </p:sp>
        <p:sp>
          <p:nvSpPr>
            <p:cNvPr id="15383" name="Text Box 22"/>
            <p:cNvSpPr txBox="1">
              <a:spLocks noChangeArrowheads="1"/>
            </p:cNvSpPr>
            <p:nvPr/>
          </p:nvSpPr>
          <p:spPr bwMode="auto">
            <a:xfrm>
              <a:off x="4046" y="1841"/>
              <a:ext cx="230" cy="154"/>
            </a:xfrm>
            <a:prstGeom prst="rect">
              <a:avLst/>
            </a:prstGeom>
            <a:noFill/>
            <a:ln w="9525" algn="ctr">
              <a:noFill/>
              <a:miter lim="800000"/>
              <a:headEnd/>
              <a:tailEnd/>
            </a:ln>
          </p:spPr>
          <p:txBody>
            <a:bodyPr wrap="none">
              <a:spAutoFit/>
            </a:bodyPr>
            <a:lstStyle/>
            <a:p>
              <a:r>
                <a:rPr lang="en-US" sz="1000" b="1"/>
                <a:t>S1</a:t>
              </a:r>
            </a:p>
          </p:txBody>
        </p:sp>
        <p:sp>
          <p:nvSpPr>
            <p:cNvPr id="15384" name="Text Box 23"/>
            <p:cNvSpPr txBox="1">
              <a:spLocks noChangeArrowheads="1"/>
            </p:cNvSpPr>
            <p:nvPr/>
          </p:nvSpPr>
          <p:spPr bwMode="auto">
            <a:xfrm>
              <a:off x="4046" y="2714"/>
              <a:ext cx="230" cy="154"/>
            </a:xfrm>
            <a:prstGeom prst="rect">
              <a:avLst/>
            </a:prstGeom>
            <a:noFill/>
            <a:ln w="9525" algn="ctr">
              <a:noFill/>
              <a:miter lim="800000"/>
              <a:headEnd/>
              <a:tailEnd/>
            </a:ln>
          </p:spPr>
          <p:txBody>
            <a:bodyPr wrap="none">
              <a:spAutoFit/>
            </a:bodyPr>
            <a:lstStyle/>
            <a:p>
              <a:r>
                <a:rPr lang="en-US" sz="1000" b="1"/>
                <a:t>S0</a:t>
              </a:r>
            </a:p>
          </p:txBody>
        </p:sp>
        <p:sp>
          <p:nvSpPr>
            <p:cNvPr id="15385" name="Text Box 24"/>
            <p:cNvSpPr txBox="1">
              <a:spLocks noChangeArrowheads="1"/>
            </p:cNvSpPr>
            <p:nvPr/>
          </p:nvSpPr>
          <p:spPr bwMode="auto">
            <a:xfrm>
              <a:off x="3687" y="2955"/>
              <a:ext cx="520" cy="154"/>
            </a:xfrm>
            <a:prstGeom prst="rect">
              <a:avLst/>
            </a:prstGeom>
            <a:noFill/>
            <a:ln w="9525" algn="ctr">
              <a:noFill/>
              <a:miter lim="800000"/>
              <a:headEnd/>
              <a:tailEnd/>
            </a:ln>
          </p:spPr>
          <p:txBody>
            <a:bodyPr wrap="none">
              <a:spAutoFit/>
            </a:bodyPr>
            <a:lstStyle/>
            <a:p>
              <a:r>
                <a:rPr lang="en-US" sz="1000" b="1"/>
                <a:t>IGNORE0</a:t>
              </a:r>
            </a:p>
          </p:txBody>
        </p:sp>
        <p:sp>
          <p:nvSpPr>
            <p:cNvPr id="15386" name="Text Box 25"/>
            <p:cNvSpPr txBox="1">
              <a:spLocks noChangeArrowheads="1"/>
            </p:cNvSpPr>
            <p:nvPr/>
          </p:nvSpPr>
          <p:spPr bwMode="auto">
            <a:xfrm>
              <a:off x="3706" y="1596"/>
              <a:ext cx="520" cy="154"/>
            </a:xfrm>
            <a:prstGeom prst="rect">
              <a:avLst/>
            </a:prstGeom>
            <a:noFill/>
            <a:ln w="9525" algn="ctr">
              <a:noFill/>
              <a:miter lim="800000"/>
              <a:headEnd/>
              <a:tailEnd/>
            </a:ln>
          </p:spPr>
          <p:txBody>
            <a:bodyPr wrap="none">
              <a:spAutoFit/>
            </a:bodyPr>
            <a:lstStyle/>
            <a:p>
              <a:r>
                <a:rPr lang="en-US" sz="1000" b="1"/>
                <a:t>IGNORE1</a:t>
              </a:r>
            </a:p>
          </p:txBody>
        </p:sp>
        <p:sp>
          <p:nvSpPr>
            <p:cNvPr id="15387" name="Text Box 26"/>
            <p:cNvSpPr txBox="1">
              <a:spLocks noChangeArrowheads="1"/>
            </p:cNvSpPr>
            <p:nvPr/>
          </p:nvSpPr>
          <p:spPr bwMode="auto">
            <a:xfrm>
              <a:off x="3964" y="2837"/>
              <a:ext cx="286" cy="154"/>
            </a:xfrm>
            <a:prstGeom prst="rect">
              <a:avLst/>
            </a:prstGeom>
            <a:noFill/>
            <a:ln w="9525" algn="ctr">
              <a:noFill/>
              <a:miter lim="800000"/>
              <a:headEnd/>
              <a:tailEnd/>
            </a:ln>
          </p:spPr>
          <p:txBody>
            <a:bodyPr wrap="none">
              <a:spAutoFit/>
            </a:bodyPr>
            <a:lstStyle/>
            <a:p>
              <a:r>
                <a:rPr lang="en-US" sz="1000" b="1"/>
                <a:t>CE0</a:t>
              </a:r>
            </a:p>
          </p:txBody>
        </p:sp>
        <p:sp>
          <p:nvSpPr>
            <p:cNvPr id="15388" name="Text Box 27"/>
            <p:cNvSpPr txBox="1">
              <a:spLocks noChangeArrowheads="1"/>
            </p:cNvSpPr>
            <p:nvPr/>
          </p:nvSpPr>
          <p:spPr bwMode="auto">
            <a:xfrm>
              <a:off x="3985" y="1718"/>
              <a:ext cx="286" cy="154"/>
            </a:xfrm>
            <a:prstGeom prst="rect">
              <a:avLst/>
            </a:prstGeom>
            <a:noFill/>
            <a:ln w="9525" algn="ctr">
              <a:noFill/>
              <a:miter lim="800000"/>
              <a:headEnd/>
              <a:tailEnd/>
            </a:ln>
          </p:spPr>
          <p:txBody>
            <a:bodyPr wrap="none">
              <a:spAutoFit/>
            </a:bodyPr>
            <a:lstStyle/>
            <a:p>
              <a:r>
                <a:rPr lang="en-US" sz="1000" b="1"/>
                <a:t>CE1</a:t>
              </a:r>
            </a:p>
          </p:txBody>
        </p:sp>
        <p:sp>
          <p:nvSpPr>
            <p:cNvPr id="15389" name="Text Box 28"/>
            <p:cNvSpPr txBox="1">
              <a:spLocks noChangeArrowheads="1"/>
            </p:cNvSpPr>
            <p:nvPr/>
          </p:nvSpPr>
          <p:spPr bwMode="auto">
            <a:xfrm>
              <a:off x="4113" y="2157"/>
              <a:ext cx="202" cy="154"/>
            </a:xfrm>
            <a:prstGeom prst="rect">
              <a:avLst/>
            </a:prstGeom>
            <a:noFill/>
            <a:ln w="9525" algn="ctr">
              <a:noFill/>
              <a:miter lim="800000"/>
              <a:headEnd/>
              <a:tailEnd/>
            </a:ln>
          </p:spPr>
          <p:txBody>
            <a:bodyPr wrap="none">
              <a:spAutoFit/>
            </a:bodyPr>
            <a:lstStyle/>
            <a:p>
              <a:r>
                <a:rPr lang="en-US" sz="1000" b="1"/>
                <a:t>I1</a:t>
              </a:r>
            </a:p>
          </p:txBody>
        </p:sp>
        <p:sp>
          <p:nvSpPr>
            <p:cNvPr id="15390" name="Text Box 29"/>
            <p:cNvSpPr txBox="1">
              <a:spLocks noChangeArrowheads="1"/>
            </p:cNvSpPr>
            <p:nvPr/>
          </p:nvSpPr>
          <p:spPr bwMode="auto">
            <a:xfrm>
              <a:off x="4102" y="2386"/>
              <a:ext cx="202" cy="154"/>
            </a:xfrm>
            <a:prstGeom prst="rect">
              <a:avLst/>
            </a:prstGeom>
            <a:noFill/>
            <a:ln w="9525" algn="ctr">
              <a:noFill/>
              <a:miter lim="800000"/>
              <a:headEnd/>
              <a:tailEnd/>
            </a:ln>
          </p:spPr>
          <p:txBody>
            <a:bodyPr wrap="none">
              <a:spAutoFit/>
            </a:bodyPr>
            <a:lstStyle/>
            <a:p>
              <a:r>
                <a:rPr lang="en-US" sz="1000" b="1"/>
                <a:t>I0</a:t>
              </a:r>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88"/>
          <p:cNvSpPr>
            <a:spLocks noGrp="1" noChangeArrowheads="1"/>
          </p:cNvSpPr>
          <p:nvPr>
            <p:ph type="body" idx="4294967295"/>
          </p:nvPr>
        </p:nvSpPr>
        <p:spPr/>
        <p:txBody>
          <a:bodyPr/>
          <a:lstStyle/>
          <a:p>
            <a:r>
              <a:rPr lang="en-US" dirty="0" smtClean="0"/>
              <a:t>A BUFGCTRL can be configured as a clock multiplexer</a:t>
            </a:r>
          </a:p>
          <a:p>
            <a:r>
              <a:rPr lang="en-US" dirty="0" smtClean="0"/>
              <a:t>Allows for </a:t>
            </a:r>
            <a:r>
              <a:rPr lang="en-US" dirty="0" err="1" smtClean="0"/>
              <a:t>glitchless</a:t>
            </a:r>
            <a:r>
              <a:rPr lang="en-US" dirty="0" smtClean="0"/>
              <a:t> switching between two clock sources</a:t>
            </a:r>
          </a:p>
          <a:p>
            <a:pPr lvl="1"/>
            <a:r>
              <a:rPr lang="en-US" dirty="0" smtClean="0"/>
              <a:t>A select signal is generated by the user’s design, which </a:t>
            </a:r>
            <a:br>
              <a:rPr lang="en-US" dirty="0" smtClean="0"/>
            </a:br>
            <a:r>
              <a:rPr lang="en-US" dirty="0" smtClean="0"/>
              <a:t>selects between two different input clocks</a:t>
            </a:r>
          </a:p>
          <a:p>
            <a:pPr lvl="1"/>
            <a:r>
              <a:rPr lang="en-US" dirty="0" smtClean="0"/>
              <a:t>The selected clock is driven onto the clock network</a:t>
            </a:r>
          </a:p>
          <a:p>
            <a:r>
              <a:rPr lang="en-US" dirty="0" smtClean="0"/>
              <a:t>The BUFGMUX primitive can be used to configure a BUFGCTRL as a </a:t>
            </a:r>
            <a:br>
              <a:rPr lang="en-US" dirty="0" smtClean="0"/>
            </a:br>
            <a:r>
              <a:rPr lang="en-US" dirty="0" smtClean="0"/>
              <a:t>global clock buffer with  clock multiplexing</a:t>
            </a:r>
          </a:p>
          <a:p>
            <a:r>
              <a:rPr lang="en-US" dirty="0" smtClean="0"/>
              <a:t>Two flavors</a:t>
            </a:r>
          </a:p>
          <a:p>
            <a:pPr lvl="1"/>
            <a:r>
              <a:rPr lang="en-US" dirty="0" smtClean="0"/>
              <a:t>BUFGMUX: S input must be </a:t>
            </a:r>
            <a:br>
              <a:rPr lang="en-US" dirty="0" smtClean="0"/>
            </a:br>
            <a:r>
              <a:rPr lang="en-US" dirty="0" smtClean="0"/>
              <a:t>synchronous to current clock</a:t>
            </a:r>
          </a:p>
          <a:p>
            <a:pPr lvl="1"/>
            <a:r>
              <a:rPr lang="en-US" dirty="0" smtClean="0"/>
              <a:t>BUFGMUX_CTRL: S input can</a:t>
            </a:r>
            <a:br>
              <a:rPr lang="en-US" dirty="0" smtClean="0"/>
            </a:br>
            <a:r>
              <a:rPr lang="en-US" dirty="0" smtClean="0"/>
              <a:t>change any time</a:t>
            </a:r>
          </a:p>
        </p:txBody>
      </p:sp>
      <p:sp>
        <p:nvSpPr>
          <p:cNvPr id="16386" name="Rectangle 87"/>
          <p:cNvSpPr>
            <a:spLocks noGrp="1" noChangeArrowheads="1"/>
          </p:cNvSpPr>
          <p:nvPr>
            <p:ph type="title" idx="4294967295"/>
          </p:nvPr>
        </p:nvSpPr>
        <p:spPr/>
        <p:txBody>
          <a:bodyPr/>
          <a:lstStyle/>
          <a:p>
            <a:r>
              <a:rPr lang="en-US" smtClean="0"/>
              <a:t>BUFGCTRL for Clock Multiplexing</a:t>
            </a:r>
          </a:p>
        </p:txBody>
      </p:sp>
      <p:grpSp>
        <p:nvGrpSpPr>
          <p:cNvPr id="2" name="Group 128"/>
          <p:cNvGrpSpPr>
            <a:grpSpLocks/>
          </p:cNvGrpSpPr>
          <p:nvPr>
            <p:custDataLst>
              <p:tags r:id="rId2"/>
            </p:custDataLst>
          </p:nvPr>
        </p:nvGrpSpPr>
        <p:grpSpPr bwMode="auto">
          <a:xfrm>
            <a:off x="4461387" y="4726858"/>
            <a:ext cx="4253988" cy="1583455"/>
            <a:chOff x="2580" y="2832"/>
            <a:chExt cx="2910" cy="1143"/>
          </a:xfrm>
        </p:grpSpPr>
        <p:sp>
          <p:nvSpPr>
            <p:cNvPr id="16400" name="Line 129"/>
            <p:cNvSpPr>
              <a:spLocks noChangeShapeType="1"/>
            </p:cNvSpPr>
            <p:nvPr/>
          </p:nvSpPr>
          <p:spPr bwMode="auto">
            <a:xfrm>
              <a:off x="2784" y="2832"/>
              <a:ext cx="0" cy="962"/>
            </a:xfrm>
            <a:prstGeom prst="line">
              <a:avLst/>
            </a:prstGeom>
            <a:noFill/>
            <a:ln w="9525">
              <a:solidFill>
                <a:schemeClr val="tx1"/>
              </a:solidFill>
              <a:round/>
              <a:headEnd/>
              <a:tailEnd/>
            </a:ln>
          </p:spPr>
          <p:txBody>
            <a:bodyPr wrap="none" anchor="ctr"/>
            <a:lstStyle/>
            <a:p>
              <a:endParaRPr lang="en-US"/>
            </a:p>
          </p:txBody>
        </p:sp>
        <p:sp>
          <p:nvSpPr>
            <p:cNvPr id="16401" name="Text Box 130"/>
            <p:cNvSpPr txBox="1">
              <a:spLocks noChangeArrowheads="1"/>
            </p:cNvSpPr>
            <p:nvPr/>
          </p:nvSpPr>
          <p:spPr bwMode="auto">
            <a:xfrm>
              <a:off x="2580" y="2847"/>
              <a:ext cx="246" cy="1095"/>
            </a:xfrm>
            <a:prstGeom prst="rect">
              <a:avLst/>
            </a:prstGeom>
            <a:noFill/>
            <a:ln w="9525">
              <a:noFill/>
              <a:miter lim="800000"/>
              <a:headEnd/>
              <a:tailEnd/>
            </a:ln>
          </p:spPr>
          <p:txBody>
            <a:bodyPr wrap="none">
              <a:spAutoFit/>
            </a:bodyPr>
            <a:lstStyle/>
            <a:p>
              <a:pPr algn="r" eaLnBrk="0" hangingPunct="0">
                <a:lnSpc>
                  <a:spcPct val="150000"/>
                </a:lnSpc>
              </a:pPr>
              <a:r>
                <a:rPr lang="en-US" dirty="0">
                  <a:solidFill>
                    <a:srgbClr val="0000FF"/>
                  </a:solidFill>
                  <a:latin typeface="Arial Narrow" pitchFamily="34" charset="0"/>
                </a:rPr>
                <a:t>I1</a:t>
              </a:r>
            </a:p>
            <a:p>
              <a:pPr algn="r" eaLnBrk="0" hangingPunct="0">
                <a:lnSpc>
                  <a:spcPct val="150000"/>
                </a:lnSpc>
              </a:pPr>
              <a:r>
                <a:rPr lang="en-US" dirty="0">
                  <a:solidFill>
                    <a:srgbClr val="006600"/>
                  </a:solidFill>
                  <a:latin typeface="Arial Narrow" pitchFamily="34" charset="0"/>
                </a:rPr>
                <a:t>I0</a:t>
              </a:r>
            </a:p>
            <a:p>
              <a:pPr algn="r" eaLnBrk="0" hangingPunct="0">
                <a:lnSpc>
                  <a:spcPct val="150000"/>
                </a:lnSpc>
              </a:pPr>
              <a:r>
                <a:rPr lang="en-US" dirty="0">
                  <a:latin typeface="Arial Narrow" pitchFamily="34" charset="0"/>
                </a:rPr>
                <a:t>S</a:t>
              </a:r>
            </a:p>
            <a:p>
              <a:pPr algn="r" eaLnBrk="0" hangingPunct="0">
                <a:lnSpc>
                  <a:spcPct val="150000"/>
                </a:lnSpc>
              </a:pPr>
              <a:r>
                <a:rPr lang="en-US" dirty="0">
                  <a:latin typeface="Arial Narrow" pitchFamily="34" charset="0"/>
                </a:rPr>
                <a:t>O</a:t>
              </a:r>
            </a:p>
          </p:txBody>
        </p:sp>
        <p:sp>
          <p:nvSpPr>
            <p:cNvPr id="16402" name="Line 131"/>
            <p:cNvSpPr>
              <a:spLocks noChangeShapeType="1"/>
            </p:cNvSpPr>
            <p:nvPr/>
          </p:nvSpPr>
          <p:spPr bwMode="auto">
            <a:xfrm>
              <a:off x="2784" y="3417"/>
              <a:ext cx="171" cy="0"/>
            </a:xfrm>
            <a:prstGeom prst="line">
              <a:avLst/>
            </a:prstGeom>
            <a:noFill/>
            <a:ln w="19050">
              <a:solidFill>
                <a:schemeClr val="tx1"/>
              </a:solidFill>
              <a:round/>
              <a:headEnd/>
              <a:tailEnd/>
            </a:ln>
          </p:spPr>
          <p:txBody>
            <a:bodyPr wrap="none" anchor="ctr"/>
            <a:lstStyle/>
            <a:p>
              <a:endParaRPr lang="en-US"/>
            </a:p>
          </p:txBody>
        </p:sp>
        <p:sp>
          <p:nvSpPr>
            <p:cNvPr id="16403" name="Line 132"/>
            <p:cNvSpPr>
              <a:spLocks noChangeShapeType="1"/>
            </p:cNvSpPr>
            <p:nvPr/>
          </p:nvSpPr>
          <p:spPr bwMode="auto">
            <a:xfrm>
              <a:off x="2955" y="3417"/>
              <a:ext cx="0" cy="125"/>
            </a:xfrm>
            <a:prstGeom prst="line">
              <a:avLst/>
            </a:prstGeom>
            <a:noFill/>
            <a:ln w="19050">
              <a:solidFill>
                <a:schemeClr val="tx1"/>
              </a:solidFill>
              <a:round/>
              <a:headEnd/>
              <a:tailEnd/>
            </a:ln>
          </p:spPr>
          <p:txBody>
            <a:bodyPr wrap="none" anchor="ctr"/>
            <a:lstStyle/>
            <a:p>
              <a:endParaRPr lang="en-US"/>
            </a:p>
          </p:txBody>
        </p:sp>
        <p:sp>
          <p:nvSpPr>
            <p:cNvPr id="16404" name="Line 133"/>
            <p:cNvSpPr>
              <a:spLocks noChangeShapeType="1"/>
            </p:cNvSpPr>
            <p:nvPr/>
          </p:nvSpPr>
          <p:spPr bwMode="auto">
            <a:xfrm>
              <a:off x="2955" y="3543"/>
              <a:ext cx="1712" cy="0"/>
            </a:xfrm>
            <a:prstGeom prst="line">
              <a:avLst/>
            </a:prstGeom>
            <a:noFill/>
            <a:ln w="19050">
              <a:solidFill>
                <a:schemeClr val="tx1"/>
              </a:solidFill>
              <a:round/>
              <a:headEnd/>
              <a:tailEnd/>
            </a:ln>
          </p:spPr>
          <p:txBody>
            <a:bodyPr wrap="none" anchor="ctr"/>
            <a:lstStyle/>
            <a:p>
              <a:endParaRPr lang="en-US"/>
            </a:p>
          </p:txBody>
        </p:sp>
        <p:sp>
          <p:nvSpPr>
            <p:cNvPr id="16405" name="Line 134"/>
            <p:cNvSpPr>
              <a:spLocks noChangeShapeType="1"/>
            </p:cNvSpPr>
            <p:nvPr/>
          </p:nvSpPr>
          <p:spPr bwMode="auto">
            <a:xfrm>
              <a:off x="4668" y="3417"/>
              <a:ext cx="0" cy="125"/>
            </a:xfrm>
            <a:prstGeom prst="line">
              <a:avLst/>
            </a:prstGeom>
            <a:noFill/>
            <a:ln w="19050">
              <a:solidFill>
                <a:schemeClr val="tx1"/>
              </a:solidFill>
              <a:round/>
              <a:headEnd/>
              <a:tailEnd/>
            </a:ln>
          </p:spPr>
          <p:txBody>
            <a:bodyPr wrap="none" anchor="ctr"/>
            <a:lstStyle/>
            <a:p>
              <a:endParaRPr lang="en-US"/>
            </a:p>
          </p:txBody>
        </p:sp>
        <p:sp>
          <p:nvSpPr>
            <p:cNvPr id="16406" name="Line 135"/>
            <p:cNvSpPr>
              <a:spLocks noChangeShapeType="1"/>
            </p:cNvSpPr>
            <p:nvPr/>
          </p:nvSpPr>
          <p:spPr bwMode="auto">
            <a:xfrm>
              <a:off x="4668" y="3417"/>
              <a:ext cx="813" cy="0"/>
            </a:xfrm>
            <a:prstGeom prst="line">
              <a:avLst/>
            </a:prstGeom>
            <a:noFill/>
            <a:ln w="19050">
              <a:solidFill>
                <a:schemeClr val="tx1"/>
              </a:solidFill>
              <a:round/>
              <a:headEnd/>
              <a:tailEnd/>
            </a:ln>
          </p:spPr>
          <p:txBody>
            <a:bodyPr wrap="none" anchor="ctr"/>
            <a:lstStyle/>
            <a:p>
              <a:endParaRPr lang="en-US"/>
            </a:p>
          </p:txBody>
        </p:sp>
        <p:sp>
          <p:nvSpPr>
            <p:cNvPr id="16407" name="Line 136"/>
            <p:cNvSpPr>
              <a:spLocks noChangeShapeType="1"/>
            </p:cNvSpPr>
            <p:nvPr/>
          </p:nvSpPr>
          <p:spPr bwMode="auto">
            <a:xfrm>
              <a:off x="2780" y="3632"/>
              <a:ext cx="300" cy="0"/>
            </a:xfrm>
            <a:prstGeom prst="line">
              <a:avLst/>
            </a:prstGeom>
            <a:noFill/>
            <a:ln w="19050">
              <a:solidFill>
                <a:srgbClr val="0000FF"/>
              </a:solidFill>
              <a:prstDash val="dash"/>
              <a:round/>
              <a:headEnd/>
              <a:tailEnd/>
            </a:ln>
          </p:spPr>
          <p:txBody>
            <a:bodyPr wrap="none" anchor="ctr"/>
            <a:lstStyle/>
            <a:p>
              <a:endParaRPr lang="en-US"/>
            </a:p>
          </p:txBody>
        </p:sp>
        <p:sp>
          <p:nvSpPr>
            <p:cNvPr id="16408" name="Line 137"/>
            <p:cNvSpPr>
              <a:spLocks noChangeShapeType="1"/>
            </p:cNvSpPr>
            <p:nvPr/>
          </p:nvSpPr>
          <p:spPr bwMode="auto">
            <a:xfrm>
              <a:off x="3079" y="3632"/>
              <a:ext cx="0" cy="125"/>
            </a:xfrm>
            <a:prstGeom prst="line">
              <a:avLst/>
            </a:prstGeom>
            <a:noFill/>
            <a:ln w="19050">
              <a:solidFill>
                <a:srgbClr val="0000FF"/>
              </a:solidFill>
              <a:prstDash val="dash"/>
              <a:round/>
              <a:headEnd/>
              <a:tailEnd/>
            </a:ln>
          </p:spPr>
          <p:txBody>
            <a:bodyPr wrap="none" anchor="ctr"/>
            <a:lstStyle/>
            <a:p>
              <a:endParaRPr lang="en-US"/>
            </a:p>
          </p:txBody>
        </p:sp>
        <p:sp>
          <p:nvSpPr>
            <p:cNvPr id="16409" name="Line 138"/>
            <p:cNvSpPr>
              <a:spLocks noChangeShapeType="1"/>
            </p:cNvSpPr>
            <p:nvPr/>
          </p:nvSpPr>
          <p:spPr bwMode="auto">
            <a:xfrm>
              <a:off x="3079" y="3757"/>
              <a:ext cx="176" cy="2"/>
            </a:xfrm>
            <a:prstGeom prst="line">
              <a:avLst/>
            </a:prstGeom>
            <a:noFill/>
            <a:ln w="31750">
              <a:solidFill>
                <a:schemeClr val="tx1"/>
              </a:solidFill>
              <a:round/>
              <a:headEnd/>
              <a:tailEnd/>
            </a:ln>
          </p:spPr>
          <p:txBody>
            <a:bodyPr wrap="none" anchor="ctr"/>
            <a:lstStyle/>
            <a:p>
              <a:endParaRPr lang="en-US"/>
            </a:p>
          </p:txBody>
        </p:sp>
        <p:sp>
          <p:nvSpPr>
            <p:cNvPr id="16410" name="Line 139"/>
            <p:cNvSpPr>
              <a:spLocks noChangeShapeType="1"/>
            </p:cNvSpPr>
            <p:nvPr/>
          </p:nvSpPr>
          <p:spPr bwMode="auto">
            <a:xfrm>
              <a:off x="3550" y="3632"/>
              <a:ext cx="0" cy="125"/>
            </a:xfrm>
            <a:prstGeom prst="line">
              <a:avLst/>
            </a:prstGeom>
            <a:noFill/>
            <a:ln w="19050">
              <a:solidFill>
                <a:srgbClr val="006600"/>
              </a:solidFill>
              <a:round/>
              <a:headEnd/>
              <a:tailEnd/>
            </a:ln>
          </p:spPr>
          <p:txBody>
            <a:bodyPr wrap="none" anchor="ctr"/>
            <a:lstStyle/>
            <a:p>
              <a:endParaRPr lang="en-US"/>
            </a:p>
          </p:txBody>
        </p:sp>
        <p:grpSp>
          <p:nvGrpSpPr>
            <p:cNvPr id="3" name="Group 140"/>
            <p:cNvGrpSpPr>
              <a:grpSpLocks/>
            </p:cNvGrpSpPr>
            <p:nvPr/>
          </p:nvGrpSpPr>
          <p:grpSpPr bwMode="auto">
            <a:xfrm>
              <a:off x="3550" y="3632"/>
              <a:ext cx="599" cy="125"/>
              <a:chOff x="3550" y="3632"/>
              <a:chExt cx="599" cy="125"/>
            </a:xfrm>
          </p:grpSpPr>
          <p:sp>
            <p:nvSpPr>
              <p:cNvPr id="16466" name="Line 141"/>
              <p:cNvSpPr>
                <a:spLocks noChangeShapeType="1"/>
              </p:cNvSpPr>
              <p:nvPr/>
            </p:nvSpPr>
            <p:spPr bwMode="auto">
              <a:xfrm>
                <a:off x="3550" y="3632"/>
                <a:ext cx="300" cy="0"/>
              </a:xfrm>
              <a:prstGeom prst="line">
                <a:avLst/>
              </a:prstGeom>
              <a:noFill/>
              <a:ln w="19050">
                <a:solidFill>
                  <a:srgbClr val="006600"/>
                </a:solidFill>
                <a:round/>
                <a:headEnd/>
                <a:tailEnd/>
              </a:ln>
            </p:spPr>
            <p:txBody>
              <a:bodyPr wrap="none" anchor="ctr"/>
              <a:lstStyle/>
              <a:p>
                <a:endParaRPr lang="en-US"/>
              </a:p>
            </p:txBody>
          </p:sp>
          <p:sp>
            <p:nvSpPr>
              <p:cNvPr id="16467" name="Line 142"/>
              <p:cNvSpPr>
                <a:spLocks noChangeShapeType="1"/>
              </p:cNvSpPr>
              <p:nvPr/>
            </p:nvSpPr>
            <p:spPr bwMode="auto">
              <a:xfrm>
                <a:off x="3850" y="3632"/>
                <a:ext cx="0" cy="125"/>
              </a:xfrm>
              <a:prstGeom prst="line">
                <a:avLst/>
              </a:prstGeom>
              <a:noFill/>
              <a:ln w="19050">
                <a:solidFill>
                  <a:srgbClr val="006600"/>
                </a:solidFill>
                <a:round/>
                <a:headEnd/>
                <a:tailEnd/>
              </a:ln>
            </p:spPr>
            <p:txBody>
              <a:bodyPr wrap="none" anchor="ctr"/>
              <a:lstStyle/>
              <a:p>
                <a:endParaRPr lang="en-US"/>
              </a:p>
            </p:txBody>
          </p:sp>
          <p:sp>
            <p:nvSpPr>
              <p:cNvPr id="16468" name="Line 143"/>
              <p:cNvSpPr>
                <a:spLocks noChangeShapeType="1"/>
              </p:cNvSpPr>
              <p:nvPr/>
            </p:nvSpPr>
            <p:spPr bwMode="auto">
              <a:xfrm>
                <a:off x="3850" y="3757"/>
                <a:ext cx="299" cy="0"/>
              </a:xfrm>
              <a:prstGeom prst="line">
                <a:avLst/>
              </a:prstGeom>
              <a:noFill/>
              <a:ln w="19050">
                <a:solidFill>
                  <a:srgbClr val="006600"/>
                </a:solidFill>
                <a:round/>
                <a:headEnd/>
                <a:tailEnd/>
              </a:ln>
            </p:spPr>
            <p:txBody>
              <a:bodyPr wrap="none" anchor="ctr"/>
              <a:lstStyle/>
              <a:p>
                <a:endParaRPr lang="en-US"/>
              </a:p>
            </p:txBody>
          </p:sp>
          <p:sp>
            <p:nvSpPr>
              <p:cNvPr id="16469" name="Line 144"/>
              <p:cNvSpPr>
                <a:spLocks noChangeShapeType="1"/>
              </p:cNvSpPr>
              <p:nvPr/>
            </p:nvSpPr>
            <p:spPr bwMode="auto">
              <a:xfrm>
                <a:off x="4149" y="3632"/>
                <a:ext cx="0" cy="125"/>
              </a:xfrm>
              <a:prstGeom prst="line">
                <a:avLst/>
              </a:prstGeom>
              <a:noFill/>
              <a:ln w="19050">
                <a:solidFill>
                  <a:srgbClr val="006600"/>
                </a:solidFill>
                <a:round/>
                <a:headEnd/>
                <a:tailEnd/>
              </a:ln>
            </p:spPr>
            <p:txBody>
              <a:bodyPr wrap="none" anchor="ctr"/>
              <a:lstStyle/>
              <a:p>
                <a:endParaRPr lang="en-US"/>
              </a:p>
            </p:txBody>
          </p:sp>
        </p:grpSp>
        <p:sp>
          <p:nvSpPr>
            <p:cNvPr id="16412" name="Line 145"/>
            <p:cNvSpPr>
              <a:spLocks noChangeShapeType="1"/>
            </p:cNvSpPr>
            <p:nvPr/>
          </p:nvSpPr>
          <p:spPr bwMode="auto">
            <a:xfrm flipV="1">
              <a:off x="4150" y="3630"/>
              <a:ext cx="304" cy="2"/>
            </a:xfrm>
            <a:prstGeom prst="line">
              <a:avLst/>
            </a:prstGeom>
            <a:noFill/>
            <a:ln w="19050">
              <a:solidFill>
                <a:srgbClr val="006600"/>
              </a:solidFill>
              <a:round/>
              <a:headEnd/>
              <a:tailEnd/>
            </a:ln>
          </p:spPr>
          <p:txBody>
            <a:bodyPr wrap="none" anchor="ctr"/>
            <a:lstStyle/>
            <a:p>
              <a:endParaRPr lang="en-US"/>
            </a:p>
          </p:txBody>
        </p:sp>
        <p:sp>
          <p:nvSpPr>
            <p:cNvPr id="16413" name="Text Box 146"/>
            <p:cNvSpPr txBox="1">
              <a:spLocks noChangeArrowheads="1"/>
            </p:cNvSpPr>
            <p:nvPr/>
          </p:nvSpPr>
          <p:spPr bwMode="auto">
            <a:xfrm>
              <a:off x="2826" y="3783"/>
              <a:ext cx="267" cy="193"/>
            </a:xfrm>
            <a:prstGeom prst="rect">
              <a:avLst/>
            </a:prstGeom>
            <a:noFill/>
            <a:ln w="19050">
              <a:noFill/>
              <a:miter lim="800000"/>
              <a:headEnd/>
              <a:tailEnd/>
            </a:ln>
          </p:spPr>
          <p:txBody>
            <a:bodyPr wrap="none" anchor="ctr">
              <a:spAutoFit/>
            </a:bodyPr>
            <a:lstStyle/>
            <a:p>
              <a:pPr eaLnBrk="0" hangingPunct="0"/>
              <a:r>
                <a:rPr lang="en-US" sz="1400" b="1">
                  <a:latin typeface="Arial Narrow" pitchFamily="34" charset="0"/>
                </a:rPr>
                <a:t>T1</a:t>
              </a:r>
            </a:p>
          </p:txBody>
        </p:sp>
        <p:sp>
          <p:nvSpPr>
            <p:cNvPr id="16414" name="Line 147"/>
            <p:cNvSpPr>
              <a:spLocks noChangeShapeType="1"/>
            </p:cNvSpPr>
            <p:nvPr/>
          </p:nvSpPr>
          <p:spPr bwMode="auto">
            <a:xfrm>
              <a:off x="5160" y="3626"/>
              <a:ext cx="0" cy="125"/>
            </a:xfrm>
            <a:prstGeom prst="line">
              <a:avLst/>
            </a:prstGeom>
            <a:noFill/>
            <a:ln w="19050">
              <a:solidFill>
                <a:srgbClr val="0000FF"/>
              </a:solidFill>
              <a:prstDash val="dash"/>
              <a:round/>
              <a:headEnd/>
              <a:tailEnd/>
            </a:ln>
          </p:spPr>
          <p:txBody>
            <a:bodyPr wrap="none" anchor="ctr"/>
            <a:lstStyle/>
            <a:p>
              <a:endParaRPr lang="en-US"/>
            </a:p>
          </p:txBody>
        </p:sp>
        <p:sp>
          <p:nvSpPr>
            <p:cNvPr id="16415" name="Line 148"/>
            <p:cNvSpPr>
              <a:spLocks noChangeShapeType="1"/>
            </p:cNvSpPr>
            <p:nvPr/>
          </p:nvSpPr>
          <p:spPr bwMode="auto">
            <a:xfrm>
              <a:off x="5160" y="3626"/>
              <a:ext cx="300" cy="0"/>
            </a:xfrm>
            <a:prstGeom prst="line">
              <a:avLst/>
            </a:prstGeom>
            <a:noFill/>
            <a:ln w="19050">
              <a:solidFill>
                <a:srgbClr val="0000FF"/>
              </a:solidFill>
              <a:prstDash val="dash"/>
              <a:round/>
              <a:headEnd/>
              <a:tailEnd/>
            </a:ln>
          </p:spPr>
          <p:txBody>
            <a:bodyPr wrap="none" anchor="ctr"/>
            <a:lstStyle/>
            <a:p>
              <a:endParaRPr lang="en-US"/>
            </a:p>
          </p:txBody>
        </p:sp>
        <p:sp>
          <p:nvSpPr>
            <p:cNvPr id="16416" name="Line 149"/>
            <p:cNvSpPr>
              <a:spLocks noChangeShapeType="1"/>
            </p:cNvSpPr>
            <p:nvPr/>
          </p:nvSpPr>
          <p:spPr bwMode="auto">
            <a:xfrm>
              <a:off x="5460" y="3626"/>
              <a:ext cx="0" cy="125"/>
            </a:xfrm>
            <a:prstGeom prst="line">
              <a:avLst/>
            </a:prstGeom>
            <a:noFill/>
            <a:ln w="19050">
              <a:solidFill>
                <a:srgbClr val="0000FF"/>
              </a:solidFill>
              <a:prstDash val="dash"/>
              <a:round/>
              <a:headEnd/>
              <a:tailEnd/>
            </a:ln>
          </p:spPr>
          <p:txBody>
            <a:bodyPr wrap="none" anchor="ctr"/>
            <a:lstStyle/>
            <a:p>
              <a:endParaRPr lang="en-US"/>
            </a:p>
          </p:txBody>
        </p:sp>
        <p:sp>
          <p:nvSpPr>
            <p:cNvPr id="16417" name="Text Box 150"/>
            <p:cNvSpPr txBox="1">
              <a:spLocks noChangeArrowheads="1"/>
            </p:cNvSpPr>
            <p:nvPr/>
          </p:nvSpPr>
          <p:spPr bwMode="auto">
            <a:xfrm>
              <a:off x="4538" y="3783"/>
              <a:ext cx="267" cy="193"/>
            </a:xfrm>
            <a:prstGeom prst="rect">
              <a:avLst/>
            </a:prstGeom>
            <a:noFill/>
            <a:ln w="19050">
              <a:noFill/>
              <a:miter lim="800000"/>
              <a:headEnd/>
              <a:tailEnd/>
            </a:ln>
          </p:spPr>
          <p:txBody>
            <a:bodyPr wrap="none" anchor="ctr">
              <a:spAutoFit/>
            </a:bodyPr>
            <a:lstStyle/>
            <a:p>
              <a:pPr eaLnBrk="0" hangingPunct="0"/>
              <a:r>
                <a:rPr lang="en-US" sz="1400" b="1">
                  <a:latin typeface="Arial Narrow" pitchFamily="34" charset="0"/>
                </a:rPr>
                <a:t>T2</a:t>
              </a:r>
            </a:p>
          </p:txBody>
        </p:sp>
        <p:sp>
          <p:nvSpPr>
            <p:cNvPr id="16418" name="Line 151"/>
            <p:cNvSpPr>
              <a:spLocks noChangeShapeType="1"/>
            </p:cNvSpPr>
            <p:nvPr/>
          </p:nvSpPr>
          <p:spPr bwMode="auto">
            <a:xfrm>
              <a:off x="2784" y="2916"/>
              <a:ext cx="300" cy="0"/>
            </a:xfrm>
            <a:prstGeom prst="line">
              <a:avLst/>
            </a:prstGeom>
            <a:noFill/>
            <a:ln w="19050">
              <a:solidFill>
                <a:srgbClr val="0000FF"/>
              </a:solidFill>
              <a:prstDash val="dash"/>
              <a:round/>
              <a:headEnd/>
              <a:tailEnd/>
            </a:ln>
          </p:spPr>
          <p:txBody>
            <a:bodyPr wrap="none" anchor="ctr"/>
            <a:lstStyle/>
            <a:p>
              <a:endParaRPr lang="en-US"/>
            </a:p>
          </p:txBody>
        </p:sp>
        <p:sp>
          <p:nvSpPr>
            <p:cNvPr id="16419" name="Line 152"/>
            <p:cNvSpPr>
              <a:spLocks noChangeShapeType="1"/>
            </p:cNvSpPr>
            <p:nvPr/>
          </p:nvSpPr>
          <p:spPr bwMode="auto">
            <a:xfrm>
              <a:off x="3084" y="2916"/>
              <a:ext cx="0" cy="125"/>
            </a:xfrm>
            <a:prstGeom prst="line">
              <a:avLst/>
            </a:prstGeom>
            <a:noFill/>
            <a:ln w="19050">
              <a:solidFill>
                <a:srgbClr val="0000FF"/>
              </a:solidFill>
              <a:prstDash val="dash"/>
              <a:round/>
              <a:headEnd/>
              <a:tailEnd/>
            </a:ln>
          </p:spPr>
          <p:txBody>
            <a:bodyPr wrap="none" anchor="ctr"/>
            <a:lstStyle/>
            <a:p>
              <a:endParaRPr lang="en-US"/>
            </a:p>
          </p:txBody>
        </p:sp>
        <p:sp>
          <p:nvSpPr>
            <p:cNvPr id="16420" name="Line 153"/>
            <p:cNvSpPr>
              <a:spLocks noChangeShapeType="1"/>
            </p:cNvSpPr>
            <p:nvPr/>
          </p:nvSpPr>
          <p:spPr bwMode="auto">
            <a:xfrm>
              <a:off x="3084" y="3041"/>
              <a:ext cx="300" cy="0"/>
            </a:xfrm>
            <a:prstGeom prst="line">
              <a:avLst/>
            </a:prstGeom>
            <a:noFill/>
            <a:ln w="19050">
              <a:solidFill>
                <a:srgbClr val="0000FF"/>
              </a:solidFill>
              <a:prstDash val="dash"/>
              <a:round/>
              <a:headEnd/>
              <a:tailEnd/>
            </a:ln>
          </p:spPr>
          <p:txBody>
            <a:bodyPr wrap="none" anchor="ctr"/>
            <a:lstStyle/>
            <a:p>
              <a:endParaRPr lang="en-US"/>
            </a:p>
          </p:txBody>
        </p:sp>
        <p:sp>
          <p:nvSpPr>
            <p:cNvPr id="16421" name="Line 154"/>
            <p:cNvSpPr>
              <a:spLocks noChangeShapeType="1"/>
            </p:cNvSpPr>
            <p:nvPr/>
          </p:nvSpPr>
          <p:spPr bwMode="auto">
            <a:xfrm>
              <a:off x="3384" y="2916"/>
              <a:ext cx="0" cy="125"/>
            </a:xfrm>
            <a:prstGeom prst="line">
              <a:avLst/>
            </a:prstGeom>
            <a:noFill/>
            <a:ln w="19050">
              <a:solidFill>
                <a:srgbClr val="0000FF"/>
              </a:solidFill>
              <a:prstDash val="dash"/>
              <a:round/>
              <a:headEnd/>
              <a:tailEnd/>
            </a:ln>
          </p:spPr>
          <p:txBody>
            <a:bodyPr wrap="none" anchor="ctr"/>
            <a:lstStyle/>
            <a:p>
              <a:endParaRPr lang="en-US"/>
            </a:p>
          </p:txBody>
        </p:sp>
        <p:sp>
          <p:nvSpPr>
            <p:cNvPr id="16422" name="Line 155"/>
            <p:cNvSpPr>
              <a:spLocks noChangeShapeType="1"/>
            </p:cNvSpPr>
            <p:nvPr/>
          </p:nvSpPr>
          <p:spPr bwMode="auto">
            <a:xfrm>
              <a:off x="3384" y="2916"/>
              <a:ext cx="300" cy="0"/>
            </a:xfrm>
            <a:prstGeom prst="line">
              <a:avLst/>
            </a:prstGeom>
            <a:noFill/>
            <a:ln w="19050">
              <a:solidFill>
                <a:srgbClr val="0000FF"/>
              </a:solidFill>
              <a:prstDash val="dash"/>
              <a:round/>
              <a:headEnd/>
              <a:tailEnd/>
            </a:ln>
          </p:spPr>
          <p:txBody>
            <a:bodyPr wrap="none" anchor="ctr"/>
            <a:lstStyle/>
            <a:p>
              <a:endParaRPr lang="en-US"/>
            </a:p>
          </p:txBody>
        </p:sp>
        <p:sp>
          <p:nvSpPr>
            <p:cNvPr id="16423" name="Line 156"/>
            <p:cNvSpPr>
              <a:spLocks noChangeShapeType="1"/>
            </p:cNvSpPr>
            <p:nvPr/>
          </p:nvSpPr>
          <p:spPr bwMode="auto">
            <a:xfrm>
              <a:off x="3683" y="2916"/>
              <a:ext cx="0" cy="125"/>
            </a:xfrm>
            <a:prstGeom prst="line">
              <a:avLst/>
            </a:prstGeom>
            <a:noFill/>
            <a:ln w="19050">
              <a:solidFill>
                <a:srgbClr val="0000FF"/>
              </a:solidFill>
              <a:prstDash val="dash"/>
              <a:round/>
              <a:headEnd/>
              <a:tailEnd/>
            </a:ln>
          </p:spPr>
          <p:txBody>
            <a:bodyPr wrap="none" anchor="ctr"/>
            <a:lstStyle/>
            <a:p>
              <a:endParaRPr lang="en-US"/>
            </a:p>
          </p:txBody>
        </p:sp>
        <p:sp>
          <p:nvSpPr>
            <p:cNvPr id="16424" name="Line 157"/>
            <p:cNvSpPr>
              <a:spLocks noChangeShapeType="1"/>
            </p:cNvSpPr>
            <p:nvPr/>
          </p:nvSpPr>
          <p:spPr bwMode="auto">
            <a:xfrm>
              <a:off x="3683" y="3041"/>
              <a:ext cx="300" cy="0"/>
            </a:xfrm>
            <a:prstGeom prst="line">
              <a:avLst/>
            </a:prstGeom>
            <a:noFill/>
            <a:ln w="19050">
              <a:solidFill>
                <a:srgbClr val="0000FF"/>
              </a:solidFill>
              <a:prstDash val="dash"/>
              <a:round/>
              <a:headEnd/>
              <a:tailEnd/>
            </a:ln>
          </p:spPr>
          <p:txBody>
            <a:bodyPr wrap="none" anchor="ctr"/>
            <a:lstStyle/>
            <a:p>
              <a:endParaRPr lang="en-US"/>
            </a:p>
          </p:txBody>
        </p:sp>
        <p:sp>
          <p:nvSpPr>
            <p:cNvPr id="16425" name="Line 158"/>
            <p:cNvSpPr>
              <a:spLocks noChangeShapeType="1"/>
            </p:cNvSpPr>
            <p:nvPr/>
          </p:nvSpPr>
          <p:spPr bwMode="auto">
            <a:xfrm>
              <a:off x="3983" y="2916"/>
              <a:ext cx="0" cy="125"/>
            </a:xfrm>
            <a:prstGeom prst="line">
              <a:avLst/>
            </a:prstGeom>
            <a:noFill/>
            <a:ln w="19050">
              <a:solidFill>
                <a:srgbClr val="0000FF"/>
              </a:solidFill>
              <a:prstDash val="dash"/>
              <a:round/>
              <a:headEnd/>
              <a:tailEnd/>
            </a:ln>
          </p:spPr>
          <p:txBody>
            <a:bodyPr wrap="none" anchor="ctr"/>
            <a:lstStyle/>
            <a:p>
              <a:endParaRPr lang="en-US"/>
            </a:p>
          </p:txBody>
        </p:sp>
        <p:sp>
          <p:nvSpPr>
            <p:cNvPr id="16426" name="Line 159"/>
            <p:cNvSpPr>
              <a:spLocks noChangeShapeType="1"/>
            </p:cNvSpPr>
            <p:nvPr/>
          </p:nvSpPr>
          <p:spPr bwMode="auto">
            <a:xfrm>
              <a:off x="3983" y="2916"/>
              <a:ext cx="300" cy="0"/>
            </a:xfrm>
            <a:prstGeom prst="line">
              <a:avLst/>
            </a:prstGeom>
            <a:noFill/>
            <a:ln w="19050">
              <a:solidFill>
                <a:srgbClr val="0000FF"/>
              </a:solidFill>
              <a:prstDash val="dash"/>
              <a:round/>
              <a:headEnd/>
              <a:tailEnd/>
            </a:ln>
          </p:spPr>
          <p:txBody>
            <a:bodyPr wrap="none" anchor="ctr"/>
            <a:lstStyle/>
            <a:p>
              <a:endParaRPr lang="en-US"/>
            </a:p>
          </p:txBody>
        </p:sp>
        <p:sp>
          <p:nvSpPr>
            <p:cNvPr id="16427" name="Line 160"/>
            <p:cNvSpPr>
              <a:spLocks noChangeShapeType="1"/>
            </p:cNvSpPr>
            <p:nvPr/>
          </p:nvSpPr>
          <p:spPr bwMode="auto">
            <a:xfrm>
              <a:off x="4282" y="2916"/>
              <a:ext cx="0" cy="125"/>
            </a:xfrm>
            <a:prstGeom prst="line">
              <a:avLst/>
            </a:prstGeom>
            <a:noFill/>
            <a:ln w="19050">
              <a:solidFill>
                <a:srgbClr val="0000FF"/>
              </a:solidFill>
              <a:prstDash val="dash"/>
              <a:round/>
              <a:headEnd/>
              <a:tailEnd/>
            </a:ln>
          </p:spPr>
          <p:txBody>
            <a:bodyPr wrap="none" anchor="ctr"/>
            <a:lstStyle/>
            <a:p>
              <a:endParaRPr lang="en-US"/>
            </a:p>
          </p:txBody>
        </p:sp>
        <p:sp>
          <p:nvSpPr>
            <p:cNvPr id="16428" name="Line 161"/>
            <p:cNvSpPr>
              <a:spLocks noChangeShapeType="1"/>
            </p:cNvSpPr>
            <p:nvPr/>
          </p:nvSpPr>
          <p:spPr bwMode="auto">
            <a:xfrm>
              <a:off x="4282" y="3041"/>
              <a:ext cx="300" cy="0"/>
            </a:xfrm>
            <a:prstGeom prst="line">
              <a:avLst/>
            </a:prstGeom>
            <a:noFill/>
            <a:ln w="19050">
              <a:solidFill>
                <a:srgbClr val="0000FF"/>
              </a:solidFill>
              <a:prstDash val="dash"/>
              <a:round/>
              <a:headEnd/>
              <a:tailEnd/>
            </a:ln>
          </p:spPr>
          <p:txBody>
            <a:bodyPr wrap="none" anchor="ctr"/>
            <a:lstStyle/>
            <a:p>
              <a:endParaRPr lang="en-US"/>
            </a:p>
          </p:txBody>
        </p:sp>
        <p:grpSp>
          <p:nvGrpSpPr>
            <p:cNvPr id="4" name="Group 162"/>
            <p:cNvGrpSpPr>
              <a:grpSpLocks/>
            </p:cNvGrpSpPr>
            <p:nvPr/>
          </p:nvGrpSpPr>
          <p:grpSpPr bwMode="auto">
            <a:xfrm>
              <a:off x="4582" y="2916"/>
              <a:ext cx="599" cy="125"/>
              <a:chOff x="4582" y="2916"/>
              <a:chExt cx="599" cy="125"/>
            </a:xfrm>
          </p:grpSpPr>
          <p:sp>
            <p:nvSpPr>
              <p:cNvPr id="16462" name="Line 163"/>
              <p:cNvSpPr>
                <a:spLocks noChangeShapeType="1"/>
              </p:cNvSpPr>
              <p:nvPr/>
            </p:nvSpPr>
            <p:spPr bwMode="auto">
              <a:xfrm>
                <a:off x="4582" y="2916"/>
                <a:ext cx="0" cy="125"/>
              </a:xfrm>
              <a:prstGeom prst="line">
                <a:avLst/>
              </a:prstGeom>
              <a:noFill/>
              <a:ln w="19050">
                <a:solidFill>
                  <a:srgbClr val="0000FF"/>
                </a:solidFill>
                <a:prstDash val="dash"/>
                <a:round/>
                <a:headEnd/>
                <a:tailEnd/>
              </a:ln>
            </p:spPr>
            <p:txBody>
              <a:bodyPr wrap="none" anchor="ctr"/>
              <a:lstStyle/>
              <a:p>
                <a:endParaRPr lang="en-US"/>
              </a:p>
            </p:txBody>
          </p:sp>
          <p:sp>
            <p:nvSpPr>
              <p:cNvPr id="16463" name="Line 164"/>
              <p:cNvSpPr>
                <a:spLocks noChangeShapeType="1"/>
              </p:cNvSpPr>
              <p:nvPr/>
            </p:nvSpPr>
            <p:spPr bwMode="auto">
              <a:xfrm>
                <a:off x="4582" y="2916"/>
                <a:ext cx="300" cy="0"/>
              </a:xfrm>
              <a:prstGeom prst="line">
                <a:avLst/>
              </a:prstGeom>
              <a:noFill/>
              <a:ln w="19050">
                <a:solidFill>
                  <a:srgbClr val="0000FF"/>
                </a:solidFill>
                <a:prstDash val="dash"/>
                <a:round/>
                <a:headEnd/>
                <a:tailEnd/>
              </a:ln>
            </p:spPr>
            <p:txBody>
              <a:bodyPr wrap="none" anchor="ctr"/>
              <a:lstStyle/>
              <a:p>
                <a:endParaRPr lang="en-US"/>
              </a:p>
            </p:txBody>
          </p:sp>
          <p:sp>
            <p:nvSpPr>
              <p:cNvPr id="16464" name="Line 165"/>
              <p:cNvSpPr>
                <a:spLocks noChangeShapeType="1"/>
              </p:cNvSpPr>
              <p:nvPr/>
            </p:nvSpPr>
            <p:spPr bwMode="auto">
              <a:xfrm>
                <a:off x="4882" y="2916"/>
                <a:ext cx="0" cy="125"/>
              </a:xfrm>
              <a:prstGeom prst="line">
                <a:avLst/>
              </a:prstGeom>
              <a:noFill/>
              <a:ln w="19050">
                <a:solidFill>
                  <a:srgbClr val="0000FF"/>
                </a:solidFill>
                <a:prstDash val="dash"/>
                <a:round/>
                <a:headEnd/>
                <a:tailEnd/>
              </a:ln>
            </p:spPr>
            <p:txBody>
              <a:bodyPr wrap="none" anchor="ctr"/>
              <a:lstStyle/>
              <a:p>
                <a:endParaRPr lang="en-US"/>
              </a:p>
            </p:txBody>
          </p:sp>
          <p:sp>
            <p:nvSpPr>
              <p:cNvPr id="16465" name="Line 166"/>
              <p:cNvSpPr>
                <a:spLocks noChangeShapeType="1"/>
              </p:cNvSpPr>
              <p:nvPr/>
            </p:nvSpPr>
            <p:spPr bwMode="auto">
              <a:xfrm>
                <a:off x="4882" y="3041"/>
                <a:ext cx="300" cy="0"/>
              </a:xfrm>
              <a:prstGeom prst="line">
                <a:avLst/>
              </a:prstGeom>
              <a:noFill/>
              <a:ln w="19050">
                <a:solidFill>
                  <a:srgbClr val="0000FF"/>
                </a:solidFill>
                <a:prstDash val="dash"/>
                <a:round/>
                <a:headEnd/>
                <a:tailEnd/>
              </a:ln>
            </p:spPr>
            <p:txBody>
              <a:bodyPr wrap="none" anchor="ctr"/>
              <a:lstStyle/>
              <a:p>
                <a:endParaRPr lang="en-US"/>
              </a:p>
            </p:txBody>
          </p:sp>
        </p:grpSp>
        <p:sp>
          <p:nvSpPr>
            <p:cNvPr id="16430" name="Line 167"/>
            <p:cNvSpPr>
              <a:spLocks noChangeShapeType="1"/>
            </p:cNvSpPr>
            <p:nvPr/>
          </p:nvSpPr>
          <p:spPr bwMode="auto">
            <a:xfrm>
              <a:off x="5168" y="2919"/>
              <a:ext cx="0" cy="125"/>
            </a:xfrm>
            <a:prstGeom prst="line">
              <a:avLst/>
            </a:prstGeom>
            <a:noFill/>
            <a:ln w="19050">
              <a:solidFill>
                <a:srgbClr val="0000FF"/>
              </a:solidFill>
              <a:prstDash val="dash"/>
              <a:round/>
              <a:headEnd/>
              <a:tailEnd/>
            </a:ln>
          </p:spPr>
          <p:txBody>
            <a:bodyPr wrap="none" anchor="ctr"/>
            <a:lstStyle/>
            <a:p>
              <a:endParaRPr lang="en-US"/>
            </a:p>
          </p:txBody>
        </p:sp>
        <p:sp>
          <p:nvSpPr>
            <p:cNvPr id="16431" name="Line 168"/>
            <p:cNvSpPr>
              <a:spLocks noChangeShapeType="1"/>
            </p:cNvSpPr>
            <p:nvPr/>
          </p:nvSpPr>
          <p:spPr bwMode="auto">
            <a:xfrm>
              <a:off x="5168" y="2919"/>
              <a:ext cx="300" cy="0"/>
            </a:xfrm>
            <a:prstGeom prst="line">
              <a:avLst/>
            </a:prstGeom>
            <a:noFill/>
            <a:ln w="19050">
              <a:solidFill>
                <a:srgbClr val="0000FF"/>
              </a:solidFill>
              <a:prstDash val="dash"/>
              <a:round/>
              <a:headEnd/>
              <a:tailEnd/>
            </a:ln>
          </p:spPr>
          <p:txBody>
            <a:bodyPr wrap="none" anchor="ctr"/>
            <a:lstStyle/>
            <a:p>
              <a:endParaRPr lang="en-US"/>
            </a:p>
          </p:txBody>
        </p:sp>
        <p:sp>
          <p:nvSpPr>
            <p:cNvPr id="16432" name="Line 169"/>
            <p:cNvSpPr>
              <a:spLocks noChangeShapeType="1"/>
            </p:cNvSpPr>
            <p:nvPr/>
          </p:nvSpPr>
          <p:spPr bwMode="auto">
            <a:xfrm>
              <a:off x="5468" y="2919"/>
              <a:ext cx="0" cy="125"/>
            </a:xfrm>
            <a:prstGeom prst="line">
              <a:avLst/>
            </a:prstGeom>
            <a:noFill/>
            <a:ln w="19050">
              <a:solidFill>
                <a:srgbClr val="0000FF"/>
              </a:solidFill>
              <a:prstDash val="dash"/>
              <a:round/>
              <a:headEnd/>
              <a:tailEnd/>
            </a:ln>
          </p:spPr>
          <p:txBody>
            <a:bodyPr wrap="none" anchor="ctr"/>
            <a:lstStyle/>
            <a:p>
              <a:endParaRPr lang="en-US"/>
            </a:p>
          </p:txBody>
        </p:sp>
        <p:grpSp>
          <p:nvGrpSpPr>
            <p:cNvPr id="5" name="Group 170"/>
            <p:cNvGrpSpPr>
              <a:grpSpLocks/>
            </p:cNvGrpSpPr>
            <p:nvPr/>
          </p:nvGrpSpPr>
          <p:grpSpPr bwMode="auto">
            <a:xfrm>
              <a:off x="2955" y="3208"/>
              <a:ext cx="599" cy="125"/>
              <a:chOff x="2955" y="3208"/>
              <a:chExt cx="599" cy="125"/>
            </a:xfrm>
          </p:grpSpPr>
          <p:sp>
            <p:nvSpPr>
              <p:cNvPr id="16458" name="Line 171"/>
              <p:cNvSpPr>
                <a:spLocks noChangeShapeType="1"/>
              </p:cNvSpPr>
              <p:nvPr/>
            </p:nvSpPr>
            <p:spPr bwMode="auto">
              <a:xfrm>
                <a:off x="2955" y="3208"/>
                <a:ext cx="300" cy="0"/>
              </a:xfrm>
              <a:prstGeom prst="line">
                <a:avLst/>
              </a:prstGeom>
              <a:noFill/>
              <a:ln w="19050">
                <a:solidFill>
                  <a:srgbClr val="006600"/>
                </a:solidFill>
                <a:round/>
                <a:headEnd/>
                <a:tailEnd/>
              </a:ln>
            </p:spPr>
            <p:txBody>
              <a:bodyPr wrap="none" anchor="ctr"/>
              <a:lstStyle/>
              <a:p>
                <a:endParaRPr lang="en-US"/>
              </a:p>
            </p:txBody>
          </p:sp>
          <p:sp>
            <p:nvSpPr>
              <p:cNvPr id="16459" name="Line 172"/>
              <p:cNvSpPr>
                <a:spLocks noChangeShapeType="1"/>
              </p:cNvSpPr>
              <p:nvPr/>
            </p:nvSpPr>
            <p:spPr bwMode="auto">
              <a:xfrm>
                <a:off x="3255" y="3208"/>
                <a:ext cx="0" cy="125"/>
              </a:xfrm>
              <a:prstGeom prst="line">
                <a:avLst/>
              </a:prstGeom>
              <a:noFill/>
              <a:ln w="19050">
                <a:solidFill>
                  <a:srgbClr val="006600"/>
                </a:solidFill>
                <a:round/>
                <a:headEnd/>
                <a:tailEnd/>
              </a:ln>
            </p:spPr>
            <p:txBody>
              <a:bodyPr wrap="none" anchor="ctr"/>
              <a:lstStyle/>
              <a:p>
                <a:endParaRPr lang="en-US"/>
              </a:p>
            </p:txBody>
          </p:sp>
          <p:sp>
            <p:nvSpPr>
              <p:cNvPr id="16460" name="Line 173"/>
              <p:cNvSpPr>
                <a:spLocks noChangeShapeType="1"/>
              </p:cNvSpPr>
              <p:nvPr/>
            </p:nvSpPr>
            <p:spPr bwMode="auto">
              <a:xfrm>
                <a:off x="3255" y="3333"/>
                <a:ext cx="300" cy="0"/>
              </a:xfrm>
              <a:prstGeom prst="line">
                <a:avLst/>
              </a:prstGeom>
              <a:noFill/>
              <a:ln w="19050">
                <a:solidFill>
                  <a:srgbClr val="006600"/>
                </a:solidFill>
                <a:round/>
                <a:headEnd/>
                <a:tailEnd/>
              </a:ln>
            </p:spPr>
            <p:txBody>
              <a:bodyPr wrap="none" anchor="ctr"/>
              <a:lstStyle/>
              <a:p>
                <a:endParaRPr lang="en-US"/>
              </a:p>
            </p:txBody>
          </p:sp>
          <p:sp>
            <p:nvSpPr>
              <p:cNvPr id="16461" name="Line 174"/>
              <p:cNvSpPr>
                <a:spLocks noChangeShapeType="1"/>
              </p:cNvSpPr>
              <p:nvPr/>
            </p:nvSpPr>
            <p:spPr bwMode="auto">
              <a:xfrm>
                <a:off x="3554" y="3208"/>
                <a:ext cx="0" cy="125"/>
              </a:xfrm>
              <a:prstGeom prst="line">
                <a:avLst/>
              </a:prstGeom>
              <a:noFill/>
              <a:ln w="19050">
                <a:solidFill>
                  <a:srgbClr val="006600"/>
                </a:solidFill>
                <a:round/>
                <a:headEnd/>
                <a:tailEnd/>
              </a:ln>
            </p:spPr>
            <p:txBody>
              <a:bodyPr wrap="none" anchor="ctr"/>
              <a:lstStyle/>
              <a:p>
                <a:endParaRPr lang="en-US"/>
              </a:p>
            </p:txBody>
          </p:sp>
        </p:grpSp>
        <p:grpSp>
          <p:nvGrpSpPr>
            <p:cNvPr id="6" name="Group 175"/>
            <p:cNvGrpSpPr>
              <a:grpSpLocks/>
            </p:cNvGrpSpPr>
            <p:nvPr/>
          </p:nvGrpSpPr>
          <p:grpSpPr bwMode="auto">
            <a:xfrm>
              <a:off x="3555" y="3208"/>
              <a:ext cx="599" cy="125"/>
              <a:chOff x="3555" y="3208"/>
              <a:chExt cx="599" cy="125"/>
            </a:xfrm>
          </p:grpSpPr>
          <p:sp>
            <p:nvSpPr>
              <p:cNvPr id="16454" name="Line 176"/>
              <p:cNvSpPr>
                <a:spLocks noChangeShapeType="1"/>
              </p:cNvSpPr>
              <p:nvPr/>
            </p:nvSpPr>
            <p:spPr bwMode="auto">
              <a:xfrm>
                <a:off x="3555" y="3208"/>
                <a:ext cx="300" cy="0"/>
              </a:xfrm>
              <a:prstGeom prst="line">
                <a:avLst/>
              </a:prstGeom>
              <a:noFill/>
              <a:ln w="19050">
                <a:solidFill>
                  <a:srgbClr val="006600"/>
                </a:solidFill>
                <a:round/>
                <a:headEnd/>
                <a:tailEnd/>
              </a:ln>
            </p:spPr>
            <p:txBody>
              <a:bodyPr wrap="none" anchor="ctr"/>
              <a:lstStyle/>
              <a:p>
                <a:endParaRPr lang="en-US"/>
              </a:p>
            </p:txBody>
          </p:sp>
          <p:sp>
            <p:nvSpPr>
              <p:cNvPr id="16455" name="Line 177"/>
              <p:cNvSpPr>
                <a:spLocks noChangeShapeType="1"/>
              </p:cNvSpPr>
              <p:nvPr/>
            </p:nvSpPr>
            <p:spPr bwMode="auto">
              <a:xfrm>
                <a:off x="3855" y="3208"/>
                <a:ext cx="0" cy="125"/>
              </a:xfrm>
              <a:prstGeom prst="line">
                <a:avLst/>
              </a:prstGeom>
              <a:noFill/>
              <a:ln w="19050">
                <a:solidFill>
                  <a:srgbClr val="006600"/>
                </a:solidFill>
                <a:round/>
                <a:headEnd/>
                <a:tailEnd/>
              </a:ln>
            </p:spPr>
            <p:txBody>
              <a:bodyPr wrap="none" anchor="ctr"/>
              <a:lstStyle/>
              <a:p>
                <a:endParaRPr lang="en-US"/>
              </a:p>
            </p:txBody>
          </p:sp>
          <p:sp>
            <p:nvSpPr>
              <p:cNvPr id="16456" name="Line 178"/>
              <p:cNvSpPr>
                <a:spLocks noChangeShapeType="1"/>
              </p:cNvSpPr>
              <p:nvPr/>
            </p:nvSpPr>
            <p:spPr bwMode="auto">
              <a:xfrm>
                <a:off x="3855" y="3333"/>
                <a:ext cx="299" cy="0"/>
              </a:xfrm>
              <a:prstGeom prst="line">
                <a:avLst/>
              </a:prstGeom>
              <a:noFill/>
              <a:ln w="19050">
                <a:solidFill>
                  <a:srgbClr val="006600"/>
                </a:solidFill>
                <a:round/>
                <a:headEnd/>
                <a:tailEnd/>
              </a:ln>
            </p:spPr>
            <p:txBody>
              <a:bodyPr wrap="none" anchor="ctr"/>
              <a:lstStyle/>
              <a:p>
                <a:endParaRPr lang="en-US"/>
              </a:p>
            </p:txBody>
          </p:sp>
          <p:sp>
            <p:nvSpPr>
              <p:cNvPr id="16457" name="Line 179"/>
              <p:cNvSpPr>
                <a:spLocks noChangeShapeType="1"/>
              </p:cNvSpPr>
              <p:nvPr/>
            </p:nvSpPr>
            <p:spPr bwMode="auto">
              <a:xfrm>
                <a:off x="4154" y="3208"/>
                <a:ext cx="0" cy="125"/>
              </a:xfrm>
              <a:prstGeom prst="line">
                <a:avLst/>
              </a:prstGeom>
              <a:noFill/>
              <a:ln w="19050">
                <a:solidFill>
                  <a:srgbClr val="006600"/>
                </a:solidFill>
                <a:round/>
                <a:headEnd/>
                <a:tailEnd/>
              </a:ln>
            </p:spPr>
            <p:txBody>
              <a:bodyPr wrap="none" anchor="ctr"/>
              <a:lstStyle/>
              <a:p>
                <a:endParaRPr lang="en-US"/>
              </a:p>
            </p:txBody>
          </p:sp>
        </p:grpSp>
        <p:grpSp>
          <p:nvGrpSpPr>
            <p:cNvPr id="7" name="Group 180"/>
            <p:cNvGrpSpPr>
              <a:grpSpLocks/>
            </p:cNvGrpSpPr>
            <p:nvPr/>
          </p:nvGrpSpPr>
          <p:grpSpPr bwMode="auto">
            <a:xfrm>
              <a:off x="4154" y="3208"/>
              <a:ext cx="599" cy="125"/>
              <a:chOff x="4154" y="3208"/>
              <a:chExt cx="599" cy="125"/>
            </a:xfrm>
          </p:grpSpPr>
          <p:sp>
            <p:nvSpPr>
              <p:cNvPr id="16450" name="Line 181"/>
              <p:cNvSpPr>
                <a:spLocks noChangeShapeType="1"/>
              </p:cNvSpPr>
              <p:nvPr/>
            </p:nvSpPr>
            <p:spPr bwMode="auto">
              <a:xfrm>
                <a:off x="4154" y="3208"/>
                <a:ext cx="300" cy="0"/>
              </a:xfrm>
              <a:prstGeom prst="line">
                <a:avLst/>
              </a:prstGeom>
              <a:noFill/>
              <a:ln w="19050">
                <a:solidFill>
                  <a:srgbClr val="006600"/>
                </a:solidFill>
                <a:round/>
                <a:headEnd/>
                <a:tailEnd/>
              </a:ln>
            </p:spPr>
            <p:txBody>
              <a:bodyPr wrap="none" anchor="ctr"/>
              <a:lstStyle/>
              <a:p>
                <a:endParaRPr lang="en-US"/>
              </a:p>
            </p:txBody>
          </p:sp>
          <p:sp>
            <p:nvSpPr>
              <p:cNvPr id="16451" name="Line 182"/>
              <p:cNvSpPr>
                <a:spLocks noChangeShapeType="1"/>
              </p:cNvSpPr>
              <p:nvPr/>
            </p:nvSpPr>
            <p:spPr bwMode="auto">
              <a:xfrm>
                <a:off x="4454" y="3208"/>
                <a:ext cx="0" cy="125"/>
              </a:xfrm>
              <a:prstGeom prst="line">
                <a:avLst/>
              </a:prstGeom>
              <a:noFill/>
              <a:ln w="19050">
                <a:solidFill>
                  <a:srgbClr val="006600"/>
                </a:solidFill>
                <a:round/>
                <a:headEnd/>
                <a:tailEnd/>
              </a:ln>
            </p:spPr>
            <p:txBody>
              <a:bodyPr wrap="none" anchor="ctr"/>
              <a:lstStyle/>
              <a:p>
                <a:endParaRPr lang="en-US"/>
              </a:p>
            </p:txBody>
          </p:sp>
          <p:sp>
            <p:nvSpPr>
              <p:cNvPr id="16452" name="Line 183"/>
              <p:cNvSpPr>
                <a:spLocks noChangeShapeType="1"/>
              </p:cNvSpPr>
              <p:nvPr/>
            </p:nvSpPr>
            <p:spPr bwMode="auto">
              <a:xfrm>
                <a:off x="4454" y="3333"/>
                <a:ext cx="300" cy="0"/>
              </a:xfrm>
              <a:prstGeom prst="line">
                <a:avLst/>
              </a:prstGeom>
              <a:noFill/>
              <a:ln w="19050">
                <a:solidFill>
                  <a:srgbClr val="006600"/>
                </a:solidFill>
                <a:round/>
                <a:headEnd/>
                <a:tailEnd/>
              </a:ln>
            </p:spPr>
            <p:txBody>
              <a:bodyPr wrap="none" anchor="ctr"/>
              <a:lstStyle/>
              <a:p>
                <a:endParaRPr lang="en-US"/>
              </a:p>
            </p:txBody>
          </p:sp>
          <p:sp>
            <p:nvSpPr>
              <p:cNvPr id="16453" name="Line 184"/>
              <p:cNvSpPr>
                <a:spLocks noChangeShapeType="1"/>
              </p:cNvSpPr>
              <p:nvPr/>
            </p:nvSpPr>
            <p:spPr bwMode="auto">
              <a:xfrm>
                <a:off x="4753" y="3208"/>
                <a:ext cx="0" cy="125"/>
              </a:xfrm>
              <a:prstGeom prst="line">
                <a:avLst/>
              </a:prstGeom>
              <a:noFill/>
              <a:ln w="19050">
                <a:solidFill>
                  <a:srgbClr val="006600"/>
                </a:solidFill>
                <a:round/>
                <a:headEnd/>
                <a:tailEnd/>
              </a:ln>
            </p:spPr>
            <p:txBody>
              <a:bodyPr wrap="none" anchor="ctr"/>
              <a:lstStyle/>
              <a:p>
                <a:endParaRPr lang="en-US"/>
              </a:p>
            </p:txBody>
          </p:sp>
        </p:grpSp>
        <p:sp>
          <p:nvSpPr>
            <p:cNvPr id="16436" name="Line 185"/>
            <p:cNvSpPr>
              <a:spLocks noChangeShapeType="1"/>
            </p:cNvSpPr>
            <p:nvPr/>
          </p:nvSpPr>
          <p:spPr bwMode="auto">
            <a:xfrm>
              <a:off x="4753" y="3208"/>
              <a:ext cx="300" cy="0"/>
            </a:xfrm>
            <a:prstGeom prst="line">
              <a:avLst/>
            </a:prstGeom>
            <a:noFill/>
            <a:ln w="19050">
              <a:solidFill>
                <a:srgbClr val="006600"/>
              </a:solidFill>
              <a:round/>
              <a:headEnd/>
              <a:tailEnd/>
            </a:ln>
          </p:spPr>
          <p:txBody>
            <a:bodyPr wrap="none" anchor="ctr"/>
            <a:lstStyle/>
            <a:p>
              <a:endParaRPr lang="en-US"/>
            </a:p>
          </p:txBody>
        </p:sp>
        <p:sp>
          <p:nvSpPr>
            <p:cNvPr id="16437" name="Line 186"/>
            <p:cNvSpPr>
              <a:spLocks noChangeShapeType="1"/>
            </p:cNvSpPr>
            <p:nvPr/>
          </p:nvSpPr>
          <p:spPr bwMode="auto">
            <a:xfrm>
              <a:off x="2784" y="3334"/>
              <a:ext cx="171" cy="0"/>
            </a:xfrm>
            <a:prstGeom prst="line">
              <a:avLst/>
            </a:prstGeom>
            <a:noFill/>
            <a:ln w="19050">
              <a:solidFill>
                <a:srgbClr val="006600"/>
              </a:solidFill>
              <a:round/>
              <a:headEnd/>
              <a:tailEnd/>
            </a:ln>
          </p:spPr>
          <p:txBody>
            <a:bodyPr wrap="none" anchor="ctr"/>
            <a:lstStyle/>
            <a:p>
              <a:endParaRPr lang="en-US"/>
            </a:p>
          </p:txBody>
        </p:sp>
        <p:sp>
          <p:nvSpPr>
            <p:cNvPr id="16438" name="Line 187"/>
            <p:cNvSpPr>
              <a:spLocks noChangeShapeType="1"/>
            </p:cNvSpPr>
            <p:nvPr/>
          </p:nvSpPr>
          <p:spPr bwMode="auto">
            <a:xfrm>
              <a:off x="2955" y="3208"/>
              <a:ext cx="0" cy="125"/>
            </a:xfrm>
            <a:prstGeom prst="line">
              <a:avLst/>
            </a:prstGeom>
            <a:noFill/>
            <a:ln w="19050">
              <a:solidFill>
                <a:srgbClr val="006600"/>
              </a:solidFill>
              <a:round/>
              <a:headEnd/>
              <a:tailEnd/>
            </a:ln>
          </p:spPr>
          <p:txBody>
            <a:bodyPr wrap="none" anchor="ctr"/>
            <a:lstStyle/>
            <a:p>
              <a:endParaRPr lang="en-US"/>
            </a:p>
          </p:txBody>
        </p:sp>
        <p:sp>
          <p:nvSpPr>
            <p:cNvPr id="16439" name="Line 188"/>
            <p:cNvSpPr>
              <a:spLocks noChangeShapeType="1"/>
            </p:cNvSpPr>
            <p:nvPr/>
          </p:nvSpPr>
          <p:spPr bwMode="auto">
            <a:xfrm>
              <a:off x="5077" y="3321"/>
              <a:ext cx="300" cy="0"/>
            </a:xfrm>
            <a:prstGeom prst="line">
              <a:avLst/>
            </a:prstGeom>
            <a:noFill/>
            <a:ln w="19050">
              <a:solidFill>
                <a:srgbClr val="006600"/>
              </a:solidFill>
              <a:round/>
              <a:headEnd/>
              <a:tailEnd/>
            </a:ln>
          </p:spPr>
          <p:txBody>
            <a:bodyPr wrap="none" anchor="ctr"/>
            <a:lstStyle/>
            <a:p>
              <a:endParaRPr lang="en-US"/>
            </a:p>
          </p:txBody>
        </p:sp>
        <p:sp>
          <p:nvSpPr>
            <p:cNvPr id="16440" name="Line 189"/>
            <p:cNvSpPr>
              <a:spLocks noChangeShapeType="1"/>
            </p:cNvSpPr>
            <p:nvPr/>
          </p:nvSpPr>
          <p:spPr bwMode="auto">
            <a:xfrm>
              <a:off x="5377" y="3195"/>
              <a:ext cx="0" cy="125"/>
            </a:xfrm>
            <a:prstGeom prst="line">
              <a:avLst/>
            </a:prstGeom>
            <a:noFill/>
            <a:ln w="19050">
              <a:solidFill>
                <a:srgbClr val="006600"/>
              </a:solidFill>
              <a:round/>
              <a:headEnd/>
              <a:tailEnd/>
            </a:ln>
          </p:spPr>
          <p:txBody>
            <a:bodyPr wrap="none" anchor="ctr"/>
            <a:lstStyle/>
            <a:p>
              <a:endParaRPr lang="en-US"/>
            </a:p>
          </p:txBody>
        </p:sp>
        <p:sp>
          <p:nvSpPr>
            <p:cNvPr id="16441" name="Line 190"/>
            <p:cNvSpPr>
              <a:spLocks noChangeShapeType="1"/>
            </p:cNvSpPr>
            <p:nvPr/>
          </p:nvSpPr>
          <p:spPr bwMode="auto">
            <a:xfrm flipV="1">
              <a:off x="5377" y="3195"/>
              <a:ext cx="113" cy="0"/>
            </a:xfrm>
            <a:prstGeom prst="line">
              <a:avLst/>
            </a:prstGeom>
            <a:noFill/>
            <a:ln w="19050">
              <a:solidFill>
                <a:srgbClr val="006600"/>
              </a:solidFill>
              <a:round/>
              <a:headEnd/>
              <a:tailEnd/>
            </a:ln>
          </p:spPr>
          <p:txBody>
            <a:bodyPr wrap="none" anchor="ctr"/>
            <a:lstStyle/>
            <a:p>
              <a:endParaRPr lang="en-US"/>
            </a:p>
          </p:txBody>
        </p:sp>
        <p:sp>
          <p:nvSpPr>
            <p:cNvPr id="16442" name="Line 191"/>
            <p:cNvSpPr>
              <a:spLocks noChangeShapeType="1"/>
            </p:cNvSpPr>
            <p:nvPr/>
          </p:nvSpPr>
          <p:spPr bwMode="auto">
            <a:xfrm>
              <a:off x="5058" y="3203"/>
              <a:ext cx="0" cy="125"/>
            </a:xfrm>
            <a:prstGeom prst="line">
              <a:avLst/>
            </a:prstGeom>
            <a:noFill/>
            <a:ln w="19050">
              <a:solidFill>
                <a:srgbClr val="006600"/>
              </a:solidFill>
              <a:round/>
              <a:headEnd/>
              <a:tailEnd/>
            </a:ln>
          </p:spPr>
          <p:txBody>
            <a:bodyPr wrap="none" anchor="ctr"/>
            <a:lstStyle/>
            <a:p>
              <a:endParaRPr lang="en-US"/>
            </a:p>
          </p:txBody>
        </p:sp>
        <p:sp>
          <p:nvSpPr>
            <p:cNvPr id="16443" name="Line 192"/>
            <p:cNvSpPr>
              <a:spLocks noChangeShapeType="1"/>
            </p:cNvSpPr>
            <p:nvPr/>
          </p:nvSpPr>
          <p:spPr bwMode="auto">
            <a:xfrm>
              <a:off x="3255" y="3760"/>
              <a:ext cx="303" cy="2"/>
            </a:xfrm>
            <a:prstGeom prst="line">
              <a:avLst/>
            </a:prstGeom>
            <a:noFill/>
            <a:ln w="19050">
              <a:solidFill>
                <a:srgbClr val="006600"/>
              </a:solidFill>
              <a:round/>
              <a:headEnd/>
              <a:tailEnd/>
            </a:ln>
          </p:spPr>
          <p:txBody>
            <a:bodyPr wrap="none" anchor="ctr"/>
            <a:lstStyle/>
            <a:p>
              <a:endParaRPr lang="en-US"/>
            </a:p>
          </p:txBody>
        </p:sp>
        <p:sp>
          <p:nvSpPr>
            <p:cNvPr id="16444" name="Line 193"/>
            <p:cNvSpPr>
              <a:spLocks noChangeShapeType="1"/>
            </p:cNvSpPr>
            <p:nvPr/>
          </p:nvSpPr>
          <p:spPr bwMode="auto">
            <a:xfrm>
              <a:off x="2955" y="2832"/>
              <a:ext cx="0" cy="1004"/>
            </a:xfrm>
            <a:prstGeom prst="line">
              <a:avLst/>
            </a:prstGeom>
            <a:noFill/>
            <a:ln w="19050" cap="rnd">
              <a:solidFill>
                <a:schemeClr val="tx1"/>
              </a:solidFill>
              <a:prstDash val="sysDot"/>
              <a:round/>
              <a:headEnd/>
              <a:tailEnd/>
            </a:ln>
          </p:spPr>
          <p:txBody>
            <a:bodyPr wrap="none" anchor="ctr"/>
            <a:lstStyle/>
            <a:p>
              <a:endParaRPr lang="en-US"/>
            </a:p>
          </p:txBody>
        </p:sp>
        <p:sp>
          <p:nvSpPr>
            <p:cNvPr id="16445" name="Line 194"/>
            <p:cNvSpPr>
              <a:spLocks noChangeShapeType="1"/>
            </p:cNvSpPr>
            <p:nvPr/>
          </p:nvSpPr>
          <p:spPr bwMode="auto">
            <a:xfrm>
              <a:off x="4459" y="3633"/>
              <a:ext cx="0" cy="125"/>
            </a:xfrm>
            <a:prstGeom prst="line">
              <a:avLst/>
            </a:prstGeom>
            <a:noFill/>
            <a:ln w="19050">
              <a:solidFill>
                <a:srgbClr val="006600"/>
              </a:solidFill>
              <a:round/>
              <a:headEnd/>
              <a:tailEnd/>
            </a:ln>
          </p:spPr>
          <p:txBody>
            <a:bodyPr wrap="none" anchor="ctr"/>
            <a:lstStyle/>
            <a:p>
              <a:endParaRPr lang="en-US"/>
            </a:p>
          </p:txBody>
        </p:sp>
        <p:sp>
          <p:nvSpPr>
            <p:cNvPr id="16446" name="Line 195"/>
            <p:cNvSpPr>
              <a:spLocks noChangeShapeType="1"/>
            </p:cNvSpPr>
            <p:nvPr/>
          </p:nvSpPr>
          <p:spPr bwMode="auto">
            <a:xfrm flipV="1">
              <a:off x="4882" y="3749"/>
              <a:ext cx="279" cy="3"/>
            </a:xfrm>
            <a:prstGeom prst="line">
              <a:avLst/>
            </a:prstGeom>
            <a:noFill/>
            <a:ln w="19050">
              <a:solidFill>
                <a:srgbClr val="0000FF"/>
              </a:solidFill>
              <a:prstDash val="dash"/>
              <a:round/>
              <a:headEnd/>
              <a:tailEnd/>
            </a:ln>
          </p:spPr>
          <p:txBody>
            <a:bodyPr wrap="none" anchor="ctr"/>
            <a:lstStyle/>
            <a:p>
              <a:endParaRPr lang="en-US"/>
            </a:p>
          </p:txBody>
        </p:sp>
        <p:sp>
          <p:nvSpPr>
            <p:cNvPr id="16447" name="Line 196"/>
            <p:cNvSpPr>
              <a:spLocks noChangeShapeType="1"/>
            </p:cNvSpPr>
            <p:nvPr/>
          </p:nvSpPr>
          <p:spPr bwMode="auto">
            <a:xfrm>
              <a:off x="4668" y="2832"/>
              <a:ext cx="0" cy="1004"/>
            </a:xfrm>
            <a:prstGeom prst="line">
              <a:avLst/>
            </a:prstGeom>
            <a:noFill/>
            <a:ln w="19050" cap="rnd">
              <a:solidFill>
                <a:schemeClr val="tx1"/>
              </a:solidFill>
              <a:prstDash val="sysDot"/>
              <a:round/>
              <a:headEnd/>
              <a:tailEnd/>
            </a:ln>
          </p:spPr>
          <p:txBody>
            <a:bodyPr wrap="none" anchor="ctr"/>
            <a:lstStyle/>
            <a:p>
              <a:endParaRPr lang="en-US"/>
            </a:p>
          </p:txBody>
        </p:sp>
        <p:sp>
          <p:nvSpPr>
            <p:cNvPr id="16448" name="Line 197"/>
            <p:cNvSpPr>
              <a:spLocks noChangeShapeType="1"/>
            </p:cNvSpPr>
            <p:nvPr/>
          </p:nvSpPr>
          <p:spPr bwMode="auto">
            <a:xfrm>
              <a:off x="4454" y="3752"/>
              <a:ext cx="300" cy="0"/>
            </a:xfrm>
            <a:prstGeom prst="line">
              <a:avLst/>
            </a:prstGeom>
            <a:noFill/>
            <a:ln w="19050">
              <a:solidFill>
                <a:srgbClr val="006600"/>
              </a:solidFill>
              <a:round/>
              <a:headEnd/>
              <a:tailEnd/>
            </a:ln>
          </p:spPr>
          <p:txBody>
            <a:bodyPr wrap="none" anchor="ctr"/>
            <a:lstStyle/>
            <a:p>
              <a:endParaRPr lang="en-US"/>
            </a:p>
          </p:txBody>
        </p:sp>
        <p:sp>
          <p:nvSpPr>
            <p:cNvPr id="16449" name="Line 198"/>
            <p:cNvSpPr>
              <a:spLocks noChangeShapeType="1"/>
            </p:cNvSpPr>
            <p:nvPr/>
          </p:nvSpPr>
          <p:spPr bwMode="auto">
            <a:xfrm>
              <a:off x="4678" y="3752"/>
              <a:ext cx="204" cy="0"/>
            </a:xfrm>
            <a:prstGeom prst="line">
              <a:avLst/>
            </a:prstGeom>
            <a:noFill/>
            <a:ln w="31750">
              <a:solidFill>
                <a:schemeClr val="tx1"/>
              </a:solidFill>
              <a:round/>
              <a:headEnd/>
              <a:tailEnd/>
            </a:ln>
          </p:spPr>
          <p:txBody>
            <a:bodyPr wrap="none" anchor="ctr"/>
            <a:lstStyle/>
            <a:p>
              <a:endParaRPr lang="en-US"/>
            </a:p>
          </p:txBody>
        </p:sp>
      </p:grpSp>
      <p:grpSp>
        <p:nvGrpSpPr>
          <p:cNvPr id="86" name="Group 85"/>
          <p:cNvGrpSpPr/>
          <p:nvPr/>
        </p:nvGrpSpPr>
        <p:grpSpPr>
          <a:xfrm>
            <a:off x="7066877" y="318109"/>
            <a:ext cx="1971170" cy="1348459"/>
            <a:chOff x="6802438" y="1738313"/>
            <a:chExt cx="2095500" cy="1433512"/>
          </a:xfrm>
        </p:grpSpPr>
        <p:sp>
          <p:nvSpPr>
            <p:cNvPr id="16389" name="Line 209"/>
            <p:cNvSpPr>
              <a:spLocks noChangeShapeType="1"/>
            </p:cNvSpPr>
            <p:nvPr/>
          </p:nvSpPr>
          <p:spPr bwMode="auto">
            <a:xfrm>
              <a:off x="6929438" y="2133600"/>
              <a:ext cx="403225" cy="0"/>
            </a:xfrm>
            <a:prstGeom prst="line">
              <a:avLst/>
            </a:prstGeom>
            <a:noFill/>
            <a:ln w="9525">
              <a:solidFill>
                <a:schemeClr val="tx1"/>
              </a:solidFill>
              <a:round/>
              <a:headEnd/>
              <a:tailEnd/>
            </a:ln>
          </p:spPr>
          <p:txBody>
            <a:bodyPr wrap="none" anchor="ctr"/>
            <a:lstStyle/>
            <a:p>
              <a:endParaRPr lang="en-US"/>
            </a:p>
          </p:txBody>
        </p:sp>
        <p:sp>
          <p:nvSpPr>
            <p:cNvPr id="16390" name="Line 210"/>
            <p:cNvSpPr>
              <a:spLocks noChangeShapeType="1"/>
            </p:cNvSpPr>
            <p:nvPr/>
          </p:nvSpPr>
          <p:spPr bwMode="auto">
            <a:xfrm>
              <a:off x="6929438" y="2684463"/>
              <a:ext cx="403225" cy="0"/>
            </a:xfrm>
            <a:prstGeom prst="line">
              <a:avLst/>
            </a:prstGeom>
            <a:noFill/>
            <a:ln w="9525">
              <a:solidFill>
                <a:schemeClr val="tx1"/>
              </a:solidFill>
              <a:round/>
              <a:headEnd/>
              <a:tailEnd/>
            </a:ln>
          </p:spPr>
          <p:txBody>
            <a:bodyPr wrap="none" anchor="ctr"/>
            <a:lstStyle/>
            <a:p>
              <a:endParaRPr lang="en-US"/>
            </a:p>
          </p:txBody>
        </p:sp>
        <p:sp>
          <p:nvSpPr>
            <p:cNvPr id="16391" name="Line 211"/>
            <p:cNvSpPr>
              <a:spLocks noChangeShapeType="1"/>
            </p:cNvSpPr>
            <p:nvPr/>
          </p:nvSpPr>
          <p:spPr bwMode="auto">
            <a:xfrm>
              <a:off x="6929438" y="3109913"/>
              <a:ext cx="766762" cy="0"/>
            </a:xfrm>
            <a:prstGeom prst="line">
              <a:avLst/>
            </a:prstGeom>
            <a:noFill/>
            <a:ln w="9525">
              <a:solidFill>
                <a:schemeClr val="tx1"/>
              </a:solidFill>
              <a:round/>
              <a:headEnd/>
              <a:tailEnd/>
            </a:ln>
          </p:spPr>
          <p:txBody>
            <a:bodyPr wrap="none" anchor="ctr"/>
            <a:lstStyle/>
            <a:p>
              <a:endParaRPr lang="en-US"/>
            </a:p>
          </p:txBody>
        </p:sp>
        <p:sp>
          <p:nvSpPr>
            <p:cNvPr id="16392" name="Line 212"/>
            <p:cNvSpPr>
              <a:spLocks noChangeShapeType="1"/>
            </p:cNvSpPr>
            <p:nvPr/>
          </p:nvSpPr>
          <p:spPr bwMode="auto">
            <a:xfrm flipV="1">
              <a:off x="7696200" y="2557463"/>
              <a:ext cx="0" cy="552450"/>
            </a:xfrm>
            <a:prstGeom prst="line">
              <a:avLst/>
            </a:prstGeom>
            <a:noFill/>
            <a:ln w="9525">
              <a:solidFill>
                <a:schemeClr val="tx1"/>
              </a:solidFill>
              <a:round/>
              <a:headEnd/>
              <a:tailEnd/>
            </a:ln>
          </p:spPr>
          <p:txBody>
            <a:bodyPr wrap="none" anchor="ctr"/>
            <a:lstStyle/>
            <a:p>
              <a:endParaRPr lang="en-US"/>
            </a:p>
          </p:txBody>
        </p:sp>
        <p:sp>
          <p:nvSpPr>
            <p:cNvPr id="16393" name="Line 213"/>
            <p:cNvSpPr>
              <a:spLocks noChangeShapeType="1"/>
            </p:cNvSpPr>
            <p:nvPr/>
          </p:nvSpPr>
          <p:spPr bwMode="auto">
            <a:xfrm>
              <a:off x="8058150" y="2366963"/>
              <a:ext cx="403225" cy="0"/>
            </a:xfrm>
            <a:prstGeom prst="line">
              <a:avLst/>
            </a:prstGeom>
            <a:noFill/>
            <a:ln w="9525">
              <a:solidFill>
                <a:schemeClr val="tx1"/>
              </a:solidFill>
              <a:round/>
              <a:headEnd/>
              <a:tailEnd/>
            </a:ln>
          </p:spPr>
          <p:txBody>
            <a:bodyPr wrap="none" anchor="ctr"/>
            <a:lstStyle/>
            <a:p>
              <a:endParaRPr lang="en-US"/>
            </a:p>
          </p:txBody>
        </p:sp>
        <p:sp>
          <p:nvSpPr>
            <p:cNvPr id="16394" name="AutoShape 214"/>
            <p:cNvSpPr>
              <a:spLocks noChangeArrowheads="1"/>
            </p:cNvSpPr>
            <p:nvPr/>
          </p:nvSpPr>
          <p:spPr bwMode="auto">
            <a:xfrm rot="5400000">
              <a:off x="7207251" y="1962150"/>
              <a:ext cx="976312" cy="808037"/>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16395" name="Text Box 215"/>
            <p:cNvSpPr txBox="1">
              <a:spLocks noChangeArrowheads="1"/>
            </p:cNvSpPr>
            <p:nvPr/>
          </p:nvSpPr>
          <p:spPr bwMode="auto">
            <a:xfrm>
              <a:off x="6802438" y="1865313"/>
              <a:ext cx="382587" cy="312737"/>
            </a:xfrm>
            <a:prstGeom prst="rect">
              <a:avLst/>
            </a:prstGeom>
            <a:noFill/>
            <a:ln w="9525">
              <a:noFill/>
              <a:miter lim="800000"/>
              <a:headEnd/>
              <a:tailEnd/>
            </a:ln>
          </p:spPr>
          <p:txBody>
            <a:bodyPr lIns="91436" tIns="45718" rIns="91436" bIns="45718">
              <a:spAutoFit/>
            </a:bodyPr>
            <a:lstStyle/>
            <a:p>
              <a:pPr algn="l" eaLnBrk="0" hangingPunct="0">
                <a:lnSpc>
                  <a:spcPct val="90000"/>
                </a:lnSpc>
                <a:spcBef>
                  <a:spcPct val="50000"/>
                </a:spcBef>
              </a:pPr>
              <a:r>
                <a:rPr lang="en-US" sz="1600" dirty="0">
                  <a:latin typeface="Arial Narrow" pitchFamily="34" charset="0"/>
                </a:rPr>
                <a:t>I1</a:t>
              </a:r>
            </a:p>
          </p:txBody>
        </p:sp>
        <p:sp>
          <p:nvSpPr>
            <p:cNvPr id="16396" name="Text Box 216"/>
            <p:cNvSpPr txBox="1">
              <a:spLocks noChangeArrowheads="1"/>
            </p:cNvSpPr>
            <p:nvPr/>
          </p:nvSpPr>
          <p:spPr bwMode="auto">
            <a:xfrm>
              <a:off x="6808788" y="2419350"/>
              <a:ext cx="512762" cy="312738"/>
            </a:xfrm>
            <a:prstGeom prst="rect">
              <a:avLst/>
            </a:prstGeom>
            <a:noFill/>
            <a:ln w="9525">
              <a:noFill/>
              <a:miter lim="800000"/>
              <a:headEnd/>
              <a:tailEnd/>
            </a:ln>
          </p:spPr>
          <p:txBody>
            <a:bodyPr lIns="91436" tIns="45718" rIns="91436" bIns="45718">
              <a:spAutoFit/>
            </a:bodyPr>
            <a:lstStyle/>
            <a:p>
              <a:pPr algn="l" eaLnBrk="0" hangingPunct="0">
                <a:lnSpc>
                  <a:spcPct val="90000"/>
                </a:lnSpc>
                <a:spcBef>
                  <a:spcPct val="50000"/>
                </a:spcBef>
              </a:pPr>
              <a:r>
                <a:rPr lang="en-US" sz="1600">
                  <a:latin typeface="Arial Narrow" pitchFamily="34" charset="0"/>
                </a:rPr>
                <a:t>I0</a:t>
              </a:r>
            </a:p>
          </p:txBody>
        </p:sp>
        <p:sp>
          <p:nvSpPr>
            <p:cNvPr id="16397" name="Text Box 217"/>
            <p:cNvSpPr txBox="1">
              <a:spLocks noChangeArrowheads="1"/>
            </p:cNvSpPr>
            <p:nvPr/>
          </p:nvSpPr>
          <p:spPr bwMode="auto">
            <a:xfrm>
              <a:off x="6826250" y="2859088"/>
              <a:ext cx="525463" cy="312737"/>
            </a:xfrm>
            <a:prstGeom prst="rect">
              <a:avLst/>
            </a:prstGeom>
            <a:noFill/>
            <a:ln w="9525">
              <a:noFill/>
              <a:miter lim="800000"/>
              <a:headEnd/>
              <a:tailEnd/>
            </a:ln>
          </p:spPr>
          <p:txBody>
            <a:bodyPr lIns="91436" tIns="45718" rIns="91436" bIns="45718">
              <a:spAutoFit/>
            </a:bodyPr>
            <a:lstStyle/>
            <a:p>
              <a:pPr algn="l" eaLnBrk="0" hangingPunct="0">
                <a:lnSpc>
                  <a:spcPct val="90000"/>
                </a:lnSpc>
                <a:spcBef>
                  <a:spcPct val="50000"/>
                </a:spcBef>
              </a:pPr>
              <a:r>
                <a:rPr lang="en-US" sz="1600">
                  <a:latin typeface="Arial Narrow" pitchFamily="34" charset="0"/>
                </a:rPr>
                <a:t>S</a:t>
              </a:r>
            </a:p>
          </p:txBody>
        </p:sp>
        <p:sp>
          <p:nvSpPr>
            <p:cNvPr id="16398" name="Text Box 218"/>
            <p:cNvSpPr txBox="1">
              <a:spLocks noChangeArrowheads="1"/>
            </p:cNvSpPr>
            <p:nvPr/>
          </p:nvSpPr>
          <p:spPr bwMode="auto">
            <a:xfrm>
              <a:off x="8177213" y="2101850"/>
              <a:ext cx="574675" cy="312738"/>
            </a:xfrm>
            <a:prstGeom prst="rect">
              <a:avLst/>
            </a:prstGeom>
            <a:noFill/>
            <a:ln w="9525">
              <a:noFill/>
              <a:miter lim="800000"/>
              <a:headEnd/>
              <a:tailEnd/>
            </a:ln>
          </p:spPr>
          <p:txBody>
            <a:bodyPr lIns="91436" tIns="45718" rIns="91436" bIns="45718">
              <a:spAutoFit/>
            </a:bodyPr>
            <a:lstStyle/>
            <a:p>
              <a:pPr algn="l" eaLnBrk="0" hangingPunct="0">
                <a:lnSpc>
                  <a:spcPct val="90000"/>
                </a:lnSpc>
                <a:spcBef>
                  <a:spcPct val="50000"/>
                </a:spcBef>
              </a:pPr>
              <a:r>
                <a:rPr lang="en-US" sz="1600">
                  <a:latin typeface="Arial Narrow" pitchFamily="34" charset="0"/>
                </a:rPr>
                <a:t>O</a:t>
              </a:r>
            </a:p>
          </p:txBody>
        </p:sp>
        <p:sp>
          <p:nvSpPr>
            <p:cNvPr id="16399" name="Text Box 219"/>
            <p:cNvSpPr txBox="1">
              <a:spLocks noChangeArrowheads="1"/>
            </p:cNvSpPr>
            <p:nvPr/>
          </p:nvSpPr>
          <p:spPr bwMode="auto">
            <a:xfrm>
              <a:off x="7369175" y="1738313"/>
              <a:ext cx="1528763" cy="274637"/>
            </a:xfrm>
            <a:prstGeom prst="rect">
              <a:avLst/>
            </a:prstGeom>
            <a:noFill/>
            <a:ln w="9525">
              <a:noFill/>
              <a:miter lim="800000"/>
              <a:headEnd/>
              <a:tailEnd/>
            </a:ln>
          </p:spPr>
          <p:txBody>
            <a:bodyPr lIns="18000" tIns="10800" rIns="18000" bIns="10800" anchor="ctr"/>
            <a:lstStyle/>
            <a:p>
              <a:pPr eaLnBrk="0" hangingPunct="0">
                <a:lnSpc>
                  <a:spcPct val="60000"/>
                </a:lnSpc>
                <a:spcBef>
                  <a:spcPct val="50000"/>
                </a:spcBef>
              </a:pPr>
              <a:r>
                <a:rPr lang="en-US" sz="2000" b="1">
                  <a:latin typeface="Arial Narrow" pitchFamily="34" charset="0"/>
                </a:rPr>
                <a:t>BUFGMUX</a:t>
              </a:r>
            </a:p>
          </p:txBody>
        </p:sp>
      </p:gr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
          <p:cNvGrpSpPr>
            <a:grpSpLocks/>
          </p:cNvGrpSpPr>
          <p:nvPr>
            <p:custDataLst>
              <p:tags r:id="rId2"/>
            </p:custDataLst>
          </p:nvPr>
        </p:nvGrpSpPr>
        <p:grpSpPr bwMode="auto">
          <a:xfrm>
            <a:off x="4446639" y="4300702"/>
            <a:ext cx="4697361" cy="1756871"/>
            <a:chOff x="2738" y="2874"/>
            <a:chExt cx="3281" cy="1171"/>
          </a:xfrm>
        </p:grpSpPr>
        <p:sp>
          <p:nvSpPr>
            <p:cNvPr id="17424" name="Line 46"/>
            <p:cNvSpPr>
              <a:spLocks noChangeShapeType="1"/>
            </p:cNvSpPr>
            <p:nvPr/>
          </p:nvSpPr>
          <p:spPr bwMode="auto">
            <a:xfrm>
              <a:off x="3035" y="2937"/>
              <a:ext cx="0" cy="681"/>
            </a:xfrm>
            <a:prstGeom prst="line">
              <a:avLst/>
            </a:prstGeom>
            <a:noFill/>
            <a:ln w="9525">
              <a:solidFill>
                <a:schemeClr val="tx1"/>
              </a:solidFill>
              <a:round/>
              <a:headEnd/>
              <a:tailEnd/>
            </a:ln>
          </p:spPr>
          <p:txBody>
            <a:bodyPr wrap="none" anchor="ctr"/>
            <a:lstStyle/>
            <a:p>
              <a:endParaRPr lang="en-US"/>
            </a:p>
          </p:txBody>
        </p:sp>
        <p:sp>
          <p:nvSpPr>
            <p:cNvPr id="17425" name="Text Box 47"/>
            <p:cNvSpPr txBox="1">
              <a:spLocks noChangeArrowheads="1"/>
            </p:cNvSpPr>
            <p:nvPr/>
          </p:nvSpPr>
          <p:spPr bwMode="auto">
            <a:xfrm>
              <a:off x="2738" y="2874"/>
              <a:ext cx="303" cy="836"/>
            </a:xfrm>
            <a:prstGeom prst="rect">
              <a:avLst/>
            </a:prstGeom>
            <a:noFill/>
            <a:ln w="9525">
              <a:noFill/>
              <a:miter lim="800000"/>
              <a:headEnd/>
              <a:tailEnd/>
            </a:ln>
          </p:spPr>
          <p:txBody>
            <a:bodyPr wrap="none" lIns="91436" tIns="45718" rIns="91436" bIns="45718">
              <a:spAutoFit/>
            </a:bodyPr>
            <a:lstStyle/>
            <a:p>
              <a:pPr algn="r" eaLnBrk="0" hangingPunct="0">
                <a:lnSpc>
                  <a:spcPct val="150000"/>
                </a:lnSpc>
              </a:pPr>
              <a:r>
                <a:rPr lang="en-US">
                  <a:solidFill>
                    <a:srgbClr val="006600"/>
                  </a:solidFill>
                  <a:latin typeface="Arial Narrow" pitchFamily="34" charset="0"/>
                </a:rPr>
                <a:t>I</a:t>
              </a:r>
            </a:p>
            <a:p>
              <a:pPr algn="r" eaLnBrk="0" hangingPunct="0">
                <a:lnSpc>
                  <a:spcPct val="150000"/>
                </a:lnSpc>
              </a:pPr>
              <a:r>
                <a:rPr lang="en-US">
                  <a:latin typeface="Arial Narrow" pitchFamily="34" charset="0"/>
                </a:rPr>
                <a:t>CE</a:t>
              </a:r>
            </a:p>
            <a:p>
              <a:pPr algn="r" eaLnBrk="0" hangingPunct="0">
                <a:lnSpc>
                  <a:spcPct val="150000"/>
                </a:lnSpc>
              </a:pPr>
              <a:r>
                <a:rPr lang="en-US">
                  <a:latin typeface="Arial Narrow" pitchFamily="34" charset="0"/>
                </a:rPr>
                <a:t>O</a:t>
              </a:r>
            </a:p>
          </p:txBody>
        </p:sp>
        <p:sp>
          <p:nvSpPr>
            <p:cNvPr id="17426" name="Line 48"/>
            <p:cNvSpPr>
              <a:spLocks noChangeShapeType="1"/>
            </p:cNvSpPr>
            <p:nvPr/>
          </p:nvSpPr>
          <p:spPr bwMode="auto">
            <a:xfrm flipV="1">
              <a:off x="3028" y="3211"/>
              <a:ext cx="874" cy="3"/>
            </a:xfrm>
            <a:prstGeom prst="line">
              <a:avLst/>
            </a:prstGeom>
            <a:noFill/>
            <a:ln w="19050">
              <a:solidFill>
                <a:schemeClr val="tx1"/>
              </a:solidFill>
              <a:round/>
              <a:headEnd/>
              <a:tailEnd/>
            </a:ln>
          </p:spPr>
          <p:txBody>
            <a:bodyPr wrap="none" anchor="ctr"/>
            <a:lstStyle/>
            <a:p>
              <a:endParaRPr lang="en-US"/>
            </a:p>
          </p:txBody>
        </p:sp>
        <p:sp>
          <p:nvSpPr>
            <p:cNvPr id="17427" name="Line 49"/>
            <p:cNvSpPr>
              <a:spLocks noChangeShapeType="1"/>
            </p:cNvSpPr>
            <p:nvPr/>
          </p:nvSpPr>
          <p:spPr bwMode="auto">
            <a:xfrm>
              <a:off x="4512" y="3211"/>
              <a:ext cx="0" cy="125"/>
            </a:xfrm>
            <a:prstGeom prst="line">
              <a:avLst/>
            </a:prstGeom>
            <a:noFill/>
            <a:ln w="19050">
              <a:solidFill>
                <a:schemeClr val="tx1"/>
              </a:solidFill>
              <a:round/>
              <a:headEnd/>
              <a:tailEnd/>
            </a:ln>
          </p:spPr>
          <p:txBody>
            <a:bodyPr wrap="none" anchor="ctr"/>
            <a:lstStyle/>
            <a:p>
              <a:endParaRPr lang="en-US"/>
            </a:p>
          </p:txBody>
        </p:sp>
        <p:sp>
          <p:nvSpPr>
            <p:cNvPr id="17428" name="Line 50"/>
            <p:cNvSpPr>
              <a:spLocks noChangeShapeType="1"/>
            </p:cNvSpPr>
            <p:nvPr/>
          </p:nvSpPr>
          <p:spPr bwMode="auto">
            <a:xfrm>
              <a:off x="3895" y="3332"/>
              <a:ext cx="626" cy="0"/>
            </a:xfrm>
            <a:prstGeom prst="line">
              <a:avLst/>
            </a:prstGeom>
            <a:noFill/>
            <a:ln w="19050">
              <a:solidFill>
                <a:schemeClr val="tx1"/>
              </a:solidFill>
              <a:round/>
              <a:headEnd/>
              <a:tailEnd/>
            </a:ln>
          </p:spPr>
          <p:txBody>
            <a:bodyPr wrap="none" anchor="ctr"/>
            <a:lstStyle/>
            <a:p>
              <a:endParaRPr lang="en-US"/>
            </a:p>
          </p:txBody>
        </p:sp>
        <p:sp>
          <p:nvSpPr>
            <p:cNvPr id="17429" name="Line 51"/>
            <p:cNvSpPr>
              <a:spLocks noChangeShapeType="1"/>
            </p:cNvSpPr>
            <p:nvPr/>
          </p:nvSpPr>
          <p:spPr bwMode="auto">
            <a:xfrm>
              <a:off x="3202" y="3002"/>
              <a:ext cx="293" cy="0"/>
            </a:xfrm>
            <a:prstGeom prst="line">
              <a:avLst/>
            </a:prstGeom>
            <a:noFill/>
            <a:ln w="19050">
              <a:solidFill>
                <a:srgbClr val="006600"/>
              </a:solidFill>
              <a:round/>
              <a:headEnd/>
              <a:tailEnd/>
            </a:ln>
          </p:spPr>
          <p:txBody>
            <a:bodyPr wrap="none" anchor="ctr"/>
            <a:lstStyle/>
            <a:p>
              <a:endParaRPr lang="en-US"/>
            </a:p>
          </p:txBody>
        </p:sp>
        <p:sp>
          <p:nvSpPr>
            <p:cNvPr id="17430" name="Line 52"/>
            <p:cNvSpPr>
              <a:spLocks noChangeShapeType="1"/>
            </p:cNvSpPr>
            <p:nvPr/>
          </p:nvSpPr>
          <p:spPr bwMode="auto">
            <a:xfrm>
              <a:off x="3495" y="3002"/>
              <a:ext cx="0" cy="125"/>
            </a:xfrm>
            <a:prstGeom prst="line">
              <a:avLst/>
            </a:prstGeom>
            <a:noFill/>
            <a:ln w="19050">
              <a:solidFill>
                <a:srgbClr val="006600"/>
              </a:solidFill>
              <a:round/>
              <a:headEnd/>
              <a:tailEnd/>
            </a:ln>
          </p:spPr>
          <p:txBody>
            <a:bodyPr wrap="none" anchor="ctr"/>
            <a:lstStyle/>
            <a:p>
              <a:endParaRPr lang="en-US"/>
            </a:p>
          </p:txBody>
        </p:sp>
        <p:sp>
          <p:nvSpPr>
            <p:cNvPr id="17431" name="Line 53"/>
            <p:cNvSpPr>
              <a:spLocks noChangeShapeType="1"/>
            </p:cNvSpPr>
            <p:nvPr/>
          </p:nvSpPr>
          <p:spPr bwMode="auto">
            <a:xfrm>
              <a:off x="3495" y="3127"/>
              <a:ext cx="292" cy="0"/>
            </a:xfrm>
            <a:prstGeom prst="line">
              <a:avLst/>
            </a:prstGeom>
            <a:noFill/>
            <a:ln w="19050">
              <a:solidFill>
                <a:srgbClr val="006600"/>
              </a:solidFill>
              <a:round/>
              <a:headEnd/>
              <a:tailEnd/>
            </a:ln>
          </p:spPr>
          <p:txBody>
            <a:bodyPr wrap="none" anchor="ctr"/>
            <a:lstStyle/>
            <a:p>
              <a:endParaRPr lang="en-US"/>
            </a:p>
          </p:txBody>
        </p:sp>
        <p:sp>
          <p:nvSpPr>
            <p:cNvPr id="17432" name="Line 54"/>
            <p:cNvSpPr>
              <a:spLocks noChangeShapeType="1"/>
            </p:cNvSpPr>
            <p:nvPr/>
          </p:nvSpPr>
          <p:spPr bwMode="auto">
            <a:xfrm>
              <a:off x="3787" y="3002"/>
              <a:ext cx="0" cy="125"/>
            </a:xfrm>
            <a:prstGeom prst="line">
              <a:avLst/>
            </a:prstGeom>
            <a:noFill/>
            <a:ln w="19050">
              <a:solidFill>
                <a:srgbClr val="006600"/>
              </a:solidFill>
              <a:round/>
              <a:headEnd/>
              <a:tailEnd/>
            </a:ln>
          </p:spPr>
          <p:txBody>
            <a:bodyPr wrap="none" anchor="ctr"/>
            <a:lstStyle/>
            <a:p>
              <a:endParaRPr lang="en-US"/>
            </a:p>
          </p:txBody>
        </p:sp>
        <p:grpSp>
          <p:nvGrpSpPr>
            <p:cNvPr id="3" name="Group 55"/>
            <p:cNvGrpSpPr>
              <a:grpSpLocks/>
            </p:cNvGrpSpPr>
            <p:nvPr/>
          </p:nvGrpSpPr>
          <p:grpSpPr bwMode="auto">
            <a:xfrm>
              <a:off x="3787" y="3002"/>
              <a:ext cx="585" cy="125"/>
              <a:chOff x="3787" y="3002"/>
              <a:chExt cx="585" cy="125"/>
            </a:xfrm>
          </p:grpSpPr>
          <p:sp>
            <p:nvSpPr>
              <p:cNvPr id="17463" name="Line 56"/>
              <p:cNvSpPr>
                <a:spLocks noChangeShapeType="1"/>
              </p:cNvSpPr>
              <p:nvPr/>
            </p:nvSpPr>
            <p:spPr bwMode="auto">
              <a:xfrm>
                <a:off x="3787" y="3002"/>
                <a:ext cx="293" cy="0"/>
              </a:xfrm>
              <a:prstGeom prst="line">
                <a:avLst/>
              </a:prstGeom>
              <a:noFill/>
              <a:ln w="19050">
                <a:solidFill>
                  <a:srgbClr val="006600"/>
                </a:solidFill>
                <a:round/>
                <a:headEnd/>
                <a:tailEnd/>
              </a:ln>
            </p:spPr>
            <p:txBody>
              <a:bodyPr wrap="none" anchor="ctr"/>
              <a:lstStyle/>
              <a:p>
                <a:endParaRPr lang="en-US"/>
              </a:p>
            </p:txBody>
          </p:sp>
          <p:sp>
            <p:nvSpPr>
              <p:cNvPr id="17464" name="Line 57"/>
              <p:cNvSpPr>
                <a:spLocks noChangeShapeType="1"/>
              </p:cNvSpPr>
              <p:nvPr/>
            </p:nvSpPr>
            <p:spPr bwMode="auto">
              <a:xfrm>
                <a:off x="4080" y="3002"/>
                <a:ext cx="0" cy="125"/>
              </a:xfrm>
              <a:prstGeom prst="line">
                <a:avLst/>
              </a:prstGeom>
              <a:noFill/>
              <a:ln w="19050">
                <a:solidFill>
                  <a:srgbClr val="006600"/>
                </a:solidFill>
                <a:round/>
                <a:headEnd/>
                <a:tailEnd/>
              </a:ln>
            </p:spPr>
            <p:txBody>
              <a:bodyPr wrap="none" anchor="ctr"/>
              <a:lstStyle/>
              <a:p>
                <a:endParaRPr lang="en-US"/>
              </a:p>
            </p:txBody>
          </p:sp>
          <p:sp>
            <p:nvSpPr>
              <p:cNvPr id="17465" name="Line 58"/>
              <p:cNvSpPr>
                <a:spLocks noChangeShapeType="1"/>
              </p:cNvSpPr>
              <p:nvPr/>
            </p:nvSpPr>
            <p:spPr bwMode="auto">
              <a:xfrm>
                <a:off x="4080" y="3127"/>
                <a:ext cx="293" cy="0"/>
              </a:xfrm>
              <a:prstGeom prst="line">
                <a:avLst/>
              </a:prstGeom>
              <a:noFill/>
              <a:ln w="19050">
                <a:solidFill>
                  <a:srgbClr val="006600"/>
                </a:solidFill>
                <a:round/>
                <a:headEnd/>
                <a:tailEnd/>
              </a:ln>
            </p:spPr>
            <p:txBody>
              <a:bodyPr wrap="none" anchor="ctr"/>
              <a:lstStyle/>
              <a:p>
                <a:endParaRPr lang="en-US"/>
              </a:p>
            </p:txBody>
          </p:sp>
          <p:sp>
            <p:nvSpPr>
              <p:cNvPr id="17466" name="Line 59"/>
              <p:cNvSpPr>
                <a:spLocks noChangeShapeType="1"/>
              </p:cNvSpPr>
              <p:nvPr/>
            </p:nvSpPr>
            <p:spPr bwMode="auto">
              <a:xfrm>
                <a:off x="4372" y="3002"/>
                <a:ext cx="0" cy="125"/>
              </a:xfrm>
              <a:prstGeom prst="line">
                <a:avLst/>
              </a:prstGeom>
              <a:noFill/>
              <a:ln w="19050">
                <a:solidFill>
                  <a:srgbClr val="006600"/>
                </a:solidFill>
                <a:round/>
                <a:headEnd/>
                <a:tailEnd/>
              </a:ln>
            </p:spPr>
            <p:txBody>
              <a:bodyPr wrap="none" anchor="ctr"/>
              <a:lstStyle/>
              <a:p>
                <a:endParaRPr lang="en-US"/>
              </a:p>
            </p:txBody>
          </p:sp>
        </p:grpSp>
        <p:sp>
          <p:nvSpPr>
            <p:cNvPr id="17434" name="Line 60"/>
            <p:cNvSpPr>
              <a:spLocks noChangeShapeType="1"/>
            </p:cNvSpPr>
            <p:nvPr/>
          </p:nvSpPr>
          <p:spPr bwMode="auto">
            <a:xfrm>
              <a:off x="4372" y="3002"/>
              <a:ext cx="293" cy="0"/>
            </a:xfrm>
            <a:prstGeom prst="line">
              <a:avLst/>
            </a:prstGeom>
            <a:noFill/>
            <a:ln w="19050">
              <a:solidFill>
                <a:srgbClr val="006600"/>
              </a:solidFill>
              <a:round/>
              <a:headEnd/>
              <a:tailEnd/>
            </a:ln>
          </p:spPr>
          <p:txBody>
            <a:bodyPr wrap="none" anchor="ctr"/>
            <a:lstStyle/>
            <a:p>
              <a:endParaRPr lang="en-US"/>
            </a:p>
          </p:txBody>
        </p:sp>
        <p:sp>
          <p:nvSpPr>
            <p:cNvPr id="17435" name="Line 61"/>
            <p:cNvSpPr>
              <a:spLocks noChangeShapeType="1"/>
            </p:cNvSpPr>
            <p:nvPr/>
          </p:nvSpPr>
          <p:spPr bwMode="auto">
            <a:xfrm>
              <a:off x="4665" y="3002"/>
              <a:ext cx="0" cy="125"/>
            </a:xfrm>
            <a:prstGeom prst="line">
              <a:avLst/>
            </a:prstGeom>
            <a:noFill/>
            <a:ln w="19050">
              <a:solidFill>
                <a:srgbClr val="006600"/>
              </a:solidFill>
              <a:round/>
              <a:headEnd/>
              <a:tailEnd/>
            </a:ln>
          </p:spPr>
          <p:txBody>
            <a:bodyPr wrap="none" anchor="ctr"/>
            <a:lstStyle/>
            <a:p>
              <a:endParaRPr lang="en-US"/>
            </a:p>
          </p:txBody>
        </p:sp>
        <p:sp>
          <p:nvSpPr>
            <p:cNvPr id="17436" name="Line 62"/>
            <p:cNvSpPr>
              <a:spLocks noChangeShapeType="1"/>
            </p:cNvSpPr>
            <p:nvPr/>
          </p:nvSpPr>
          <p:spPr bwMode="auto">
            <a:xfrm>
              <a:off x="4665" y="3127"/>
              <a:ext cx="292" cy="0"/>
            </a:xfrm>
            <a:prstGeom prst="line">
              <a:avLst/>
            </a:prstGeom>
            <a:noFill/>
            <a:ln w="19050">
              <a:solidFill>
                <a:srgbClr val="006600"/>
              </a:solidFill>
              <a:round/>
              <a:headEnd/>
              <a:tailEnd/>
            </a:ln>
          </p:spPr>
          <p:txBody>
            <a:bodyPr wrap="none" anchor="ctr"/>
            <a:lstStyle/>
            <a:p>
              <a:endParaRPr lang="en-US"/>
            </a:p>
          </p:txBody>
        </p:sp>
        <p:sp>
          <p:nvSpPr>
            <p:cNvPr id="17437" name="Line 63"/>
            <p:cNvSpPr>
              <a:spLocks noChangeShapeType="1"/>
            </p:cNvSpPr>
            <p:nvPr/>
          </p:nvSpPr>
          <p:spPr bwMode="auto">
            <a:xfrm>
              <a:off x="3035" y="3127"/>
              <a:ext cx="167" cy="0"/>
            </a:xfrm>
            <a:prstGeom prst="line">
              <a:avLst/>
            </a:prstGeom>
            <a:noFill/>
            <a:ln w="19050">
              <a:solidFill>
                <a:srgbClr val="006600"/>
              </a:solidFill>
              <a:round/>
              <a:headEnd/>
              <a:tailEnd/>
            </a:ln>
          </p:spPr>
          <p:txBody>
            <a:bodyPr wrap="none" anchor="ctr"/>
            <a:lstStyle/>
            <a:p>
              <a:endParaRPr lang="en-US"/>
            </a:p>
          </p:txBody>
        </p:sp>
        <p:sp>
          <p:nvSpPr>
            <p:cNvPr id="17438" name="Line 64"/>
            <p:cNvSpPr>
              <a:spLocks noChangeShapeType="1"/>
            </p:cNvSpPr>
            <p:nvPr/>
          </p:nvSpPr>
          <p:spPr bwMode="auto">
            <a:xfrm>
              <a:off x="3202" y="3002"/>
              <a:ext cx="0" cy="125"/>
            </a:xfrm>
            <a:prstGeom prst="line">
              <a:avLst/>
            </a:prstGeom>
            <a:noFill/>
            <a:ln w="19050">
              <a:solidFill>
                <a:srgbClr val="006600"/>
              </a:solidFill>
              <a:round/>
              <a:headEnd/>
              <a:tailEnd/>
            </a:ln>
          </p:spPr>
          <p:txBody>
            <a:bodyPr wrap="none" anchor="ctr"/>
            <a:lstStyle/>
            <a:p>
              <a:endParaRPr lang="en-US"/>
            </a:p>
          </p:txBody>
        </p:sp>
        <p:sp>
          <p:nvSpPr>
            <p:cNvPr id="17439" name="Line 65"/>
            <p:cNvSpPr>
              <a:spLocks noChangeShapeType="1"/>
            </p:cNvSpPr>
            <p:nvPr/>
          </p:nvSpPr>
          <p:spPr bwMode="auto">
            <a:xfrm>
              <a:off x="3904" y="3211"/>
              <a:ext cx="0" cy="125"/>
            </a:xfrm>
            <a:prstGeom prst="line">
              <a:avLst/>
            </a:prstGeom>
            <a:noFill/>
            <a:ln w="19050">
              <a:solidFill>
                <a:schemeClr val="tx1"/>
              </a:solidFill>
              <a:round/>
              <a:headEnd/>
              <a:tailEnd/>
            </a:ln>
          </p:spPr>
          <p:txBody>
            <a:bodyPr wrap="none" anchor="ctr"/>
            <a:lstStyle/>
            <a:p>
              <a:endParaRPr lang="en-US"/>
            </a:p>
          </p:txBody>
        </p:sp>
        <p:sp>
          <p:nvSpPr>
            <p:cNvPr id="17440" name="Line 66"/>
            <p:cNvSpPr>
              <a:spLocks noChangeShapeType="1"/>
            </p:cNvSpPr>
            <p:nvPr/>
          </p:nvSpPr>
          <p:spPr bwMode="auto">
            <a:xfrm>
              <a:off x="4504" y="3211"/>
              <a:ext cx="1028" cy="2"/>
            </a:xfrm>
            <a:prstGeom prst="line">
              <a:avLst/>
            </a:prstGeom>
            <a:noFill/>
            <a:ln w="19050">
              <a:solidFill>
                <a:schemeClr val="tx1"/>
              </a:solidFill>
              <a:round/>
              <a:headEnd/>
              <a:tailEnd/>
            </a:ln>
          </p:spPr>
          <p:txBody>
            <a:bodyPr wrap="none" anchor="ctr"/>
            <a:lstStyle/>
            <a:p>
              <a:endParaRPr lang="en-US"/>
            </a:p>
          </p:txBody>
        </p:sp>
        <p:sp>
          <p:nvSpPr>
            <p:cNvPr id="17441" name="Line 67"/>
            <p:cNvSpPr>
              <a:spLocks noChangeShapeType="1"/>
            </p:cNvSpPr>
            <p:nvPr/>
          </p:nvSpPr>
          <p:spPr bwMode="auto">
            <a:xfrm>
              <a:off x="3208" y="3410"/>
              <a:ext cx="293" cy="0"/>
            </a:xfrm>
            <a:prstGeom prst="line">
              <a:avLst/>
            </a:prstGeom>
            <a:noFill/>
            <a:ln w="19050">
              <a:solidFill>
                <a:srgbClr val="006600"/>
              </a:solidFill>
              <a:round/>
              <a:headEnd/>
              <a:tailEnd/>
            </a:ln>
          </p:spPr>
          <p:txBody>
            <a:bodyPr wrap="none" anchor="ctr"/>
            <a:lstStyle/>
            <a:p>
              <a:endParaRPr lang="en-US"/>
            </a:p>
          </p:txBody>
        </p:sp>
        <p:sp>
          <p:nvSpPr>
            <p:cNvPr id="17442" name="Line 68"/>
            <p:cNvSpPr>
              <a:spLocks noChangeShapeType="1"/>
            </p:cNvSpPr>
            <p:nvPr/>
          </p:nvSpPr>
          <p:spPr bwMode="auto">
            <a:xfrm>
              <a:off x="3501" y="3410"/>
              <a:ext cx="0" cy="126"/>
            </a:xfrm>
            <a:prstGeom prst="line">
              <a:avLst/>
            </a:prstGeom>
            <a:noFill/>
            <a:ln w="19050">
              <a:solidFill>
                <a:srgbClr val="006600"/>
              </a:solidFill>
              <a:round/>
              <a:headEnd/>
              <a:tailEnd/>
            </a:ln>
          </p:spPr>
          <p:txBody>
            <a:bodyPr wrap="none" anchor="ctr"/>
            <a:lstStyle/>
            <a:p>
              <a:endParaRPr lang="en-US"/>
            </a:p>
          </p:txBody>
        </p:sp>
        <p:sp>
          <p:nvSpPr>
            <p:cNvPr id="17443" name="Line 69"/>
            <p:cNvSpPr>
              <a:spLocks noChangeShapeType="1"/>
            </p:cNvSpPr>
            <p:nvPr/>
          </p:nvSpPr>
          <p:spPr bwMode="auto">
            <a:xfrm>
              <a:off x="3501" y="3536"/>
              <a:ext cx="292" cy="0"/>
            </a:xfrm>
            <a:prstGeom prst="line">
              <a:avLst/>
            </a:prstGeom>
            <a:noFill/>
            <a:ln w="19050">
              <a:solidFill>
                <a:srgbClr val="006600"/>
              </a:solidFill>
              <a:round/>
              <a:headEnd/>
              <a:tailEnd/>
            </a:ln>
          </p:spPr>
          <p:txBody>
            <a:bodyPr wrap="none" anchor="ctr"/>
            <a:lstStyle/>
            <a:p>
              <a:endParaRPr lang="en-US"/>
            </a:p>
          </p:txBody>
        </p:sp>
        <p:sp>
          <p:nvSpPr>
            <p:cNvPr id="17444" name="Line 70"/>
            <p:cNvSpPr>
              <a:spLocks noChangeShapeType="1"/>
            </p:cNvSpPr>
            <p:nvPr/>
          </p:nvSpPr>
          <p:spPr bwMode="auto">
            <a:xfrm>
              <a:off x="3793" y="3410"/>
              <a:ext cx="0" cy="126"/>
            </a:xfrm>
            <a:prstGeom prst="line">
              <a:avLst/>
            </a:prstGeom>
            <a:noFill/>
            <a:ln w="19050">
              <a:solidFill>
                <a:srgbClr val="006600"/>
              </a:solidFill>
              <a:round/>
              <a:headEnd/>
              <a:tailEnd/>
            </a:ln>
          </p:spPr>
          <p:txBody>
            <a:bodyPr wrap="none" anchor="ctr"/>
            <a:lstStyle/>
            <a:p>
              <a:endParaRPr lang="en-US"/>
            </a:p>
          </p:txBody>
        </p:sp>
        <p:sp>
          <p:nvSpPr>
            <p:cNvPr id="17445" name="Line 71"/>
            <p:cNvSpPr>
              <a:spLocks noChangeShapeType="1"/>
            </p:cNvSpPr>
            <p:nvPr/>
          </p:nvSpPr>
          <p:spPr bwMode="auto">
            <a:xfrm>
              <a:off x="3793" y="3410"/>
              <a:ext cx="293" cy="0"/>
            </a:xfrm>
            <a:prstGeom prst="line">
              <a:avLst/>
            </a:prstGeom>
            <a:noFill/>
            <a:ln w="19050">
              <a:solidFill>
                <a:srgbClr val="006600"/>
              </a:solidFill>
              <a:round/>
              <a:headEnd/>
              <a:tailEnd/>
            </a:ln>
          </p:spPr>
          <p:txBody>
            <a:bodyPr wrap="none" anchor="ctr"/>
            <a:lstStyle/>
            <a:p>
              <a:endParaRPr lang="en-US"/>
            </a:p>
          </p:txBody>
        </p:sp>
        <p:sp>
          <p:nvSpPr>
            <p:cNvPr id="17446" name="Line 72"/>
            <p:cNvSpPr>
              <a:spLocks noChangeShapeType="1"/>
            </p:cNvSpPr>
            <p:nvPr/>
          </p:nvSpPr>
          <p:spPr bwMode="auto">
            <a:xfrm>
              <a:off x="4086" y="3410"/>
              <a:ext cx="0" cy="126"/>
            </a:xfrm>
            <a:prstGeom prst="line">
              <a:avLst/>
            </a:prstGeom>
            <a:noFill/>
            <a:ln w="19050">
              <a:solidFill>
                <a:srgbClr val="006600"/>
              </a:solidFill>
              <a:round/>
              <a:headEnd/>
              <a:tailEnd/>
            </a:ln>
          </p:spPr>
          <p:txBody>
            <a:bodyPr wrap="none" anchor="ctr"/>
            <a:lstStyle/>
            <a:p>
              <a:endParaRPr lang="en-US"/>
            </a:p>
          </p:txBody>
        </p:sp>
        <p:sp>
          <p:nvSpPr>
            <p:cNvPr id="17447" name="Line 73"/>
            <p:cNvSpPr>
              <a:spLocks noChangeShapeType="1"/>
            </p:cNvSpPr>
            <p:nvPr/>
          </p:nvSpPr>
          <p:spPr bwMode="auto">
            <a:xfrm>
              <a:off x="3041" y="3536"/>
              <a:ext cx="167" cy="0"/>
            </a:xfrm>
            <a:prstGeom prst="line">
              <a:avLst/>
            </a:prstGeom>
            <a:noFill/>
            <a:ln w="19050">
              <a:solidFill>
                <a:srgbClr val="006600"/>
              </a:solidFill>
              <a:round/>
              <a:headEnd/>
              <a:tailEnd/>
            </a:ln>
          </p:spPr>
          <p:txBody>
            <a:bodyPr wrap="none" anchor="ctr"/>
            <a:lstStyle/>
            <a:p>
              <a:endParaRPr lang="en-US"/>
            </a:p>
          </p:txBody>
        </p:sp>
        <p:sp>
          <p:nvSpPr>
            <p:cNvPr id="17448" name="Line 74"/>
            <p:cNvSpPr>
              <a:spLocks noChangeShapeType="1"/>
            </p:cNvSpPr>
            <p:nvPr/>
          </p:nvSpPr>
          <p:spPr bwMode="auto">
            <a:xfrm>
              <a:off x="3208" y="3410"/>
              <a:ext cx="0" cy="126"/>
            </a:xfrm>
            <a:prstGeom prst="line">
              <a:avLst/>
            </a:prstGeom>
            <a:noFill/>
            <a:ln w="19050">
              <a:solidFill>
                <a:srgbClr val="006600"/>
              </a:solidFill>
              <a:round/>
              <a:headEnd/>
              <a:tailEnd/>
            </a:ln>
          </p:spPr>
          <p:txBody>
            <a:bodyPr wrap="none" anchor="ctr"/>
            <a:lstStyle/>
            <a:p>
              <a:endParaRPr lang="en-US"/>
            </a:p>
          </p:txBody>
        </p:sp>
        <p:sp>
          <p:nvSpPr>
            <p:cNvPr id="17449" name="Line 75"/>
            <p:cNvSpPr>
              <a:spLocks noChangeShapeType="1"/>
            </p:cNvSpPr>
            <p:nvPr/>
          </p:nvSpPr>
          <p:spPr bwMode="auto">
            <a:xfrm>
              <a:off x="4089" y="3523"/>
              <a:ext cx="587" cy="0"/>
            </a:xfrm>
            <a:prstGeom prst="line">
              <a:avLst/>
            </a:prstGeom>
            <a:noFill/>
            <a:ln w="31750">
              <a:solidFill>
                <a:schemeClr val="tx1"/>
              </a:solidFill>
              <a:round/>
              <a:headEnd/>
              <a:tailEnd/>
            </a:ln>
          </p:spPr>
          <p:txBody>
            <a:bodyPr wrap="none" anchor="ctr"/>
            <a:lstStyle/>
            <a:p>
              <a:endParaRPr lang="en-US"/>
            </a:p>
          </p:txBody>
        </p:sp>
        <p:sp>
          <p:nvSpPr>
            <p:cNvPr id="17450" name="Line 76"/>
            <p:cNvSpPr>
              <a:spLocks noChangeShapeType="1"/>
            </p:cNvSpPr>
            <p:nvPr/>
          </p:nvSpPr>
          <p:spPr bwMode="auto">
            <a:xfrm>
              <a:off x="4951" y="3002"/>
              <a:ext cx="293" cy="0"/>
            </a:xfrm>
            <a:prstGeom prst="line">
              <a:avLst/>
            </a:prstGeom>
            <a:noFill/>
            <a:ln w="19050">
              <a:solidFill>
                <a:srgbClr val="006600"/>
              </a:solidFill>
              <a:round/>
              <a:headEnd/>
              <a:tailEnd/>
            </a:ln>
          </p:spPr>
          <p:txBody>
            <a:bodyPr wrap="none" anchor="ctr"/>
            <a:lstStyle/>
            <a:p>
              <a:endParaRPr lang="en-US"/>
            </a:p>
          </p:txBody>
        </p:sp>
        <p:sp>
          <p:nvSpPr>
            <p:cNvPr id="17451" name="Line 77"/>
            <p:cNvSpPr>
              <a:spLocks noChangeShapeType="1"/>
            </p:cNvSpPr>
            <p:nvPr/>
          </p:nvSpPr>
          <p:spPr bwMode="auto">
            <a:xfrm>
              <a:off x="5244" y="3002"/>
              <a:ext cx="0" cy="125"/>
            </a:xfrm>
            <a:prstGeom prst="line">
              <a:avLst/>
            </a:prstGeom>
            <a:noFill/>
            <a:ln w="19050">
              <a:solidFill>
                <a:srgbClr val="006600"/>
              </a:solidFill>
              <a:round/>
              <a:headEnd/>
              <a:tailEnd/>
            </a:ln>
          </p:spPr>
          <p:txBody>
            <a:bodyPr wrap="none" anchor="ctr"/>
            <a:lstStyle/>
            <a:p>
              <a:endParaRPr lang="en-US"/>
            </a:p>
          </p:txBody>
        </p:sp>
        <p:sp>
          <p:nvSpPr>
            <p:cNvPr id="17452" name="Line 78"/>
            <p:cNvSpPr>
              <a:spLocks noChangeShapeType="1"/>
            </p:cNvSpPr>
            <p:nvPr/>
          </p:nvSpPr>
          <p:spPr bwMode="auto">
            <a:xfrm>
              <a:off x="5244" y="3127"/>
              <a:ext cx="293" cy="0"/>
            </a:xfrm>
            <a:prstGeom prst="line">
              <a:avLst/>
            </a:prstGeom>
            <a:noFill/>
            <a:ln w="19050">
              <a:solidFill>
                <a:srgbClr val="006600"/>
              </a:solidFill>
              <a:round/>
              <a:headEnd/>
              <a:tailEnd/>
            </a:ln>
          </p:spPr>
          <p:txBody>
            <a:bodyPr wrap="none" anchor="ctr"/>
            <a:lstStyle/>
            <a:p>
              <a:endParaRPr lang="en-US"/>
            </a:p>
          </p:txBody>
        </p:sp>
        <p:sp>
          <p:nvSpPr>
            <p:cNvPr id="17453" name="Line 79"/>
            <p:cNvSpPr>
              <a:spLocks noChangeShapeType="1"/>
            </p:cNvSpPr>
            <p:nvPr/>
          </p:nvSpPr>
          <p:spPr bwMode="auto">
            <a:xfrm>
              <a:off x="4957" y="3011"/>
              <a:ext cx="0" cy="125"/>
            </a:xfrm>
            <a:prstGeom prst="line">
              <a:avLst/>
            </a:prstGeom>
            <a:noFill/>
            <a:ln w="19050">
              <a:solidFill>
                <a:srgbClr val="006600"/>
              </a:solidFill>
              <a:round/>
              <a:headEnd/>
              <a:tailEnd/>
            </a:ln>
          </p:spPr>
          <p:txBody>
            <a:bodyPr wrap="none" anchor="ctr"/>
            <a:lstStyle/>
            <a:p>
              <a:endParaRPr lang="en-US"/>
            </a:p>
          </p:txBody>
        </p:sp>
        <p:sp>
          <p:nvSpPr>
            <p:cNvPr id="17454" name="Line 80"/>
            <p:cNvSpPr>
              <a:spLocks noChangeShapeType="1"/>
            </p:cNvSpPr>
            <p:nvPr/>
          </p:nvSpPr>
          <p:spPr bwMode="auto">
            <a:xfrm>
              <a:off x="4681" y="3522"/>
              <a:ext cx="293" cy="0"/>
            </a:xfrm>
            <a:prstGeom prst="line">
              <a:avLst/>
            </a:prstGeom>
            <a:noFill/>
            <a:ln w="19050">
              <a:solidFill>
                <a:srgbClr val="006600"/>
              </a:solidFill>
              <a:round/>
              <a:headEnd/>
              <a:tailEnd/>
            </a:ln>
          </p:spPr>
          <p:txBody>
            <a:bodyPr wrap="none" anchor="ctr"/>
            <a:lstStyle/>
            <a:p>
              <a:endParaRPr lang="en-US"/>
            </a:p>
          </p:txBody>
        </p:sp>
        <p:sp>
          <p:nvSpPr>
            <p:cNvPr id="17455" name="Line 81"/>
            <p:cNvSpPr>
              <a:spLocks noChangeShapeType="1"/>
            </p:cNvSpPr>
            <p:nvPr/>
          </p:nvSpPr>
          <p:spPr bwMode="auto">
            <a:xfrm>
              <a:off x="4968" y="3396"/>
              <a:ext cx="292" cy="0"/>
            </a:xfrm>
            <a:prstGeom prst="line">
              <a:avLst/>
            </a:prstGeom>
            <a:noFill/>
            <a:ln w="19050">
              <a:solidFill>
                <a:srgbClr val="006600"/>
              </a:solidFill>
              <a:round/>
              <a:headEnd/>
              <a:tailEnd/>
            </a:ln>
          </p:spPr>
          <p:txBody>
            <a:bodyPr wrap="none" anchor="ctr"/>
            <a:lstStyle/>
            <a:p>
              <a:endParaRPr lang="en-US"/>
            </a:p>
          </p:txBody>
        </p:sp>
        <p:sp>
          <p:nvSpPr>
            <p:cNvPr id="17456" name="Line 82"/>
            <p:cNvSpPr>
              <a:spLocks noChangeShapeType="1"/>
            </p:cNvSpPr>
            <p:nvPr/>
          </p:nvSpPr>
          <p:spPr bwMode="auto">
            <a:xfrm>
              <a:off x="5260" y="3396"/>
              <a:ext cx="0" cy="126"/>
            </a:xfrm>
            <a:prstGeom prst="line">
              <a:avLst/>
            </a:prstGeom>
            <a:noFill/>
            <a:ln w="19050">
              <a:solidFill>
                <a:srgbClr val="006600"/>
              </a:solidFill>
              <a:round/>
              <a:headEnd/>
              <a:tailEnd/>
            </a:ln>
          </p:spPr>
          <p:txBody>
            <a:bodyPr wrap="none" anchor="ctr"/>
            <a:lstStyle/>
            <a:p>
              <a:endParaRPr lang="en-US"/>
            </a:p>
          </p:txBody>
        </p:sp>
        <p:sp>
          <p:nvSpPr>
            <p:cNvPr id="17457" name="Line 83"/>
            <p:cNvSpPr>
              <a:spLocks noChangeShapeType="1"/>
            </p:cNvSpPr>
            <p:nvPr/>
          </p:nvSpPr>
          <p:spPr bwMode="auto">
            <a:xfrm>
              <a:off x="5260" y="3522"/>
              <a:ext cx="293" cy="0"/>
            </a:xfrm>
            <a:prstGeom prst="line">
              <a:avLst/>
            </a:prstGeom>
            <a:noFill/>
            <a:ln w="19050">
              <a:solidFill>
                <a:srgbClr val="006600"/>
              </a:solidFill>
              <a:round/>
              <a:headEnd/>
              <a:tailEnd/>
            </a:ln>
          </p:spPr>
          <p:txBody>
            <a:bodyPr wrap="none" anchor="ctr"/>
            <a:lstStyle/>
            <a:p>
              <a:endParaRPr lang="en-US"/>
            </a:p>
          </p:txBody>
        </p:sp>
        <p:sp>
          <p:nvSpPr>
            <p:cNvPr id="17458" name="Line 84"/>
            <p:cNvSpPr>
              <a:spLocks noChangeShapeType="1"/>
            </p:cNvSpPr>
            <p:nvPr/>
          </p:nvSpPr>
          <p:spPr bwMode="auto">
            <a:xfrm>
              <a:off x="4974" y="3405"/>
              <a:ext cx="0" cy="126"/>
            </a:xfrm>
            <a:prstGeom prst="line">
              <a:avLst/>
            </a:prstGeom>
            <a:noFill/>
            <a:ln w="19050">
              <a:solidFill>
                <a:srgbClr val="006600"/>
              </a:solidFill>
              <a:round/>
              <a:headEnd/>
              <a:tailEnd/>
            </a:ln>
          </p:spPr>
          <p:txBody>
            <a:bodyPr wrap="none" anchor="ctr"/>
            <a:lstStyle/>
            <a:p>
              <a:endParaRPr lang="en-US"/>
            </a:p>
          </p:txBody>
        </p:sp>
        <p:sp>
          <p:nvSpPr>
            <p:cNvPr id="17459" name="Text Box 85"/>
            <p:cNvSpPr txBox="1">
              <a:spLocks noChangeArrowheads="1"/>
            </p:cNvSpPr>
            <p:nvPr/>
          </p:nvSpPr>
          <p:spPr bwMode="auto">
            <a:xfrm>
              <a:off x="3543" y="3616"/>
              <a:ext cx="778" cy="212"/>
            </a:xfrm>
            <a:prstGeom prst="rect">
              <a:avLst/>
            </a:prstGeom>
            <a:noFill/>
            <a:ln w="19050">
              <a:noFill/>
              <a:miter lim="800000"/>
              <a:headEnd/>
              <a:tailEnd/>
            </a:ln>
          </p:spPr>
          <p:txBody>
            <a:bodyPr wrap="none" lIns="91436" tIns="45718" rIns="91436" bIns="45718" anchor="ctr">
              <a:spAutoFit/>
            </a:bodyPr>
            <a:lstStyle/>
            <a:p>
              <a:pPr eaLnBrk="0" hangingPunct="0"/>
              <a:r>
                <a:rPr lang="en-US" sz="1600" b="1">
                  <a:latin typeface="Arial Narrow" pitchFamily="34" charset="0"/>
                </a:rPr>
                <a:t>Held Low</a:t>
              </a:r>
            </a:p>
          </p:txBody>
        </p:sp>
        <p:sp>
          <p:nvSpPr>
            <p:cNvPr id="17460" name="Line 86"/>
            <p:cNvSpPr>
              <a:spLocks noChangeShapeType="1"/>
            </p:cNvSpPr>
            <p:nvPr/>
          </p:nvSpPr>
          <p:spPr bwMode="auto">
            <a:xfrm flipV="1">
              <a:off x="4052" y="3545"/>
              <a:ext cx="84" cy="126"/>
            </a:xfrm>
            <a:prstGeom prst="line">
              <a:avLst/>
            </a:prstGeom>
            <a:noFill/>
            <a:ln w="19050">
              <a:solidFill>
                <a:schemeClr val="tx1"/>
              </a:solidFill>
              <a:round/>
              <a:headEnd/>
              <a:tailEnd type="triangle" w="med" len="med"/>
            </a:ln>
          </p:spPr>
          <p:txBody>
            <a:bodyPr wrap="none" anchor="ctr"/>
            <a:lstStyle/>
            <a:p>
              <a:endParaRPr lang="en-US"/>
            </a:p>
          </p:txBody>
        </p:sp>
        <p:sp>
          <p:nvSpPr>
            <p:cNvPr id="17461" name="Text Box 87"/>
            <p:cNvSpPr txBox="1">
              <a:spLocks noChangeArrowheads="1"/>
            </p:cNvSpPr>
            <p:nvPr/>
          </p:nvSpPr>
          <p:spPr bwMode="auto">
            <a:xfrm>
              <a:off x="3933" y="3679"/>
              <a:ext cx="2086" cy="366"/>
            </a:xfrm>
            <a:prstGeom prst="rect">
              <a:avLst/>
            </a:prstGeom>
            <a:noFill/>
            <a:ln w="19050">
              <a:noFill/>
              <a:miter lim="800000"/>
              <a:headEnd/>
              <a:tailEnd/>
            </a:ln>
          </p:spPr>
          <p:txBody>
            <a:bodyPr wrap="none" lIns="91436" tIns="45718" rIns="91436" bIns="45718" anchor="ctr">
              <a:spAutoFit/>
            </a:bodyPr>
            <a:lstStyle/>
            <a:p>
              <a:pPr eaLnBrk="0" hangingPunct="0"/>
              <a:r>
                <a:rPr lang="en-US" sz="1600" b="1" dirty="0">
                  <a:latin typeface="Arial Narrow" pitchFamily="34" charset="0"/>
                </a:rPr>
                <a:t>Enable Clock after </a:t>
              </a:r>
            </a:p>
            <a:p>
              <a:pPr eaLnBrk="0" hangingPunct="0"/>
              <a:r>
                <a:rPr lang="en-US" sz="1600" b="1" dirty="0">
                  <a:latin typeface="Arial Narrow" pitchFamily="34" charset="0"/>
                </a:rPr>
                <a:t>High-to-Low Transition on I</a:t>
              </a:r>
            </a:p>
          </p:txBody>
        </p:sp>
        <p:sp>
          <p:nvSpPr>
            <p:cNvPr id="17462" name="Line 88"/>
            <p:cNvSpPr>
              <a:spLocks noChangeShapeType="1"/>
            </p:cNvSpPr>
            <p:nvPr/>
          </p:nvSpPr>
          <p:spPr bwMode="auto">
            <a:xfrm flipH="1" flipV="1">
              <a:off x="4663" y="3545"/>
              <a:ext cx="58" cy="126"/>
            </a:xfrm>
            <a:prstGeom prst="line">
              <a:avLst/>
            </a:prstGeom>
            <a:noFill/>
            <a:ln w="19050">
              <a:solidFill>
                <a:schemeClr val="tx1"/>
              </a:solidFill>
              <a:round/>
              <a:headEnd/>
              <a:tailEnd type="triangle" w="med" len="med"/>
            </a:ln>
          </p:spPr>
          <p:txBody>
            <a:bodyPr wrap="none" anchor="ctr"/>
            <a:lstStyle/>
            <a:p>
              <a:endParaRPr lang="en-US"/>
            </a:p>
          </p:txBody>
        </p:sp>
      </p:grpSp>
      <p:sp>
        <p:nvSpPr>
          <p:cNvPr id="17411" name="Rectangle 108"/>
          <p:cNvSpPr>
            <a:spLocks noGrp="1" noChangeArrowheads="1"/>
          </p:cNvSpPr>
          <p:nvPr>
            <p:ph type="title" idx="4294967295"/>
          </p:nvPr>
        </p:nvSpPr>
        <p:spPr/>
        <p:txBody>
          <a:bodyPr/>
          <a:lstStyle/>
          <a:p>
            <a:pPr eaLnBrk="1" hangingPunct="1"/>
            <a:r>
              <a:rPr lang="en-US" smtClean="0"/>
              <a:t>BUFGCTRL for Gated Clock (BUFGCE)</a:t>
            </a:r>
          </a:p>
        </p:txBody>
      </p:sp>
      <p:sp>
        <p:nvSpPr>
          <p:cNvPr id="17412" name="Rectangle 109"/>
          <p:cNvSpPr>
            <a:spLocks noGrp="1" noChangeArrowheads="1"/>
          </p:cNvSpPr>
          <p:nvPr>
            <p:ph type="body" idx="4294967295"/>
          </p:nvPr>
        </p:nvSpPr>
        <p:spPr>
          <a:xfrm>
            <a:off x="457200" y="1600200"/>
            <a:ext cx="7526338" cy="4799013"/>
          </a:xfrm>
        </p:spPr>
        <p:txBody>
          <a:bodyPr/>
          <a:lstStyle/>
          <a:p>
            <a:pPr eaLnBrk="1" hangingPunct="1"/>
            <a:r>
              <a:rPr lang="en-US" dirty="0" smtClean="0"/>
              <a:t>A BUFGCTRL can be configured as a clock buffer with </a:t>
            </a:r>
            <a:br>
              <a:rPr lang="en-US" dirty="0" smtClean="0"/>
            </a:br>
            <a:r>
              <a:rPr lang="en-US" dirty="0" smtClean="0"/>
              <a:t>clock enable functionality </a:t>
            </a:r>
          </a:p>
          <a:p>
            <a:pPr eaLnBrk="1" hangingPunct="1"/>
            <a:r>
              <a:rPr lang="en-US" dirty="0" smtClean="0"/>
              <a:t>Allows the clock to turn on and off dynamically</a:t>
            </a:r>
          </a:p>
          <a:p>
            <a:pPr lvl="1" eaLnBrk="1" hangingPunct="1"/>
            <a:r>
              <a:rPr lang="en-US" dirty="0" smtClean="0"/>
              <a:t>Enables dynamic clock gating for power savings and the </a:t>
            </a:r>
            <a:br>
              <a:rPr lang="en-US" dirty="0" smtClean="0"/>
            </a:br>
            <a:r>
              <a:rPr lang="en-US" dirty="0" smtClean="0"/>
              <a:t>generation of decimated clocks</a:t>
            </a:r>
          </a:p>
          <a:p>
            <a:pPr lvl="1" eaLnBrk="1" hangingPunct="1"/>
            <a:r>
              <a:rPr lang="en-US" dirty="0" smtClean="0"/>
              <a:t>The Clock Enable (CE) signal is generated by the user’s design</a:t>
            </a:r>
          </a:p>
          <a:p>
            <a:pPr lvl="1" eaLnBrk="1" hangingPunct="1"/>
            <a:r>
              <a:rPr lang="en-US" dirty="0" smtClean="0"/>
              <a:t>The gating is glitch and runt free if the CE is generated synchronously</a:t>
            </a:r>
          </a:p>
          <a:p>
            <a:pPr lvl="1" eaLnBrk="1" hangingPunct="1"/>
            <a:r>
              <a:rPr lang="en-US" dirty="0" smtClean="0"/>
              <a:t>The clock is still driven onto the </a:t>
            </a:r>
            <a:br>
              <a:rPr lang="en-US" dirty="0" smtClean="0"/>
            </a:br>
            <a:r>
              <a:rPr lang="en-US" dirty="0" smtClean="0"/>
              <a:t>clock network</a:t>
            </a:r>
          </a:p>
          <a:p>
            <a:pPr eaLnBrk="1" hangingPunct="1"/>
            <a:r>
              <a:rPr lang="en-US" dirty="0" smtClean="0"/>
              <a:t>The BUFGCE is a global buffer</a:t>
            </a:r>
            <a:br>
              <a:rPr lang="en-US" dirty="0" smtClean="0"/>
            </a:br>
            <a:r>
              <a:rPr lang="en-US" dirty="0" smtClean="0"/>
              <a:t>with a built-in CE</a:t>
            </a:r>
          </a:p>
        </p:txBody>
      </p:sp>
      <p:grpSp>
        <p:nvGrpSpPr>
          <p:cNvPr id="4" name="Group 94"/>
          <p:cNvGrpSpPr>
            <a:grpSpLocks/>
          </p:cNvGrpSpPr>
          <p:nvPr>
            <p:custDataLst>
              <p:tags r:id="rId3"/>
            </p:custDataLst>
          </p:nvPr>
        </p:nvGrpSpPr>
        <p:grpSpPr bwMode="auto">
          <a:xfrm>
            <a:off x="7129258" y="1970344"/>
            <a:ext cx="1897062" cy="1393825"/>
            <a:chOff x="4319" y="1060"/>
            <a:chExt cx="1195" cy="878"/>
          </a:xfrm>
        </p:grpSpPr>
        <p:sp>
          <p:nvSpPr>
            <p:cNvPr id="17414" name="Text Box 95"/>
            <p:cNvSpPr txBox="1">
              <a:spLocks noChangeArrowheads="1"/>
            </p:cNvSpPr>
            <p:nvPr/>
          </p:nvSpPr>
          <p:spPr bwMode="auto">
            <a:xfrm>
              <a:off x="4551" y="1060"/>
              <a:ext cx="963" cy="173"/>
            </a:xfrm>
            <a:prstGeom prst="rect">
              <a:avLst/>
            </a:prstGeom>
            <a:noFill/>
            <a:ln w="9525">
              <a:noFill/>
              <a:miter lim="800000"/>
              <a:headEnd/>
              <a:tailEnd/>
            </a:ln>
          </p:spPr>
          <p:txBody>
            <a:bodyPr lIns="18000" tIns="10800" rIns="18000" bIns="10800" anchor="ctr"/>
            <a:lstStyle/>
            <a:p>
              <a:pPr eaLnBrk="0" hangingPunct="0">
                <a:lnSpc>
                  <a:spcPct val="60000"/>
                </a:lnSpc>
                <a:spcBef>
                  <a:spcPct val="50000"/>
                </a:spcBef>
              </a:pPr>
              <a:r>
                <a:rPr lang="en-US" sz="2000" b="1">
                  <a:latin typeface="Arial Narrow" pitchFamily="34" charset="0"/>
                </a:rPr>
                <a:t>BUFGCE</a:t>
              </a:r>
            </a:p>
          </p:txBody>
        </p:sp>
        <p:sp>
          <p:nvSpPr>
            <p:cNvPr id="17415" name="Text Box 96"/>
            <p:cNvSpPr txBox="1">
              <a:spLocks noChangeArrowheads="1"/>
            </p:cNvSpPr>
            <p:nvPr/>
          </p:nvSpPr>
          <p:spPr bwMode="auto">
            <a:xfrm>
              <a:off x="4379" y="1433"/>
              <a:ext cx="171"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latin typeface="Arial Narrow" pitchFamily="34" charset="0"/>
                </a:rPr>
                <a:t>I</a:t>
              </a:r>
            </a:p>
          </p:txBody>
        </p:sp>
        <p:sp>
          <p:nvSpPr>
            <p:cNvPr id="17416" name="Text Box 97"/>
            <p:cNvSpPr txBox="1">
              <a:spLocks noChangeArrowheads="1"/>
            </p:cNvSpPr>
            <p:nvPr/>
          </p:nvSpPr>
          <p:spPr bwMode="auto">
            <a:xfrm>
              <a:off x="5124" y="1451"/>
              <a:ext cx="288"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latin typeface="Arial Narrow" pitchFamily="34" charset="0"/>
                </a:rPr>
                <a:t>O</a:t>
              </a:r>
            </a:p>
          </p:txBody>
        </p:sp>
        <p:sp>
          <p:nvSpPr>
            <p:cNvPr id="17417" name="Line 98"/>
            <p:cNvSpPr>
              <a:spLocks noChangeShapeType="1"/>
            </p:cNvSpPr>
            <p:nvPr/>
          </p:nvSpPr>
          <p:spPr bwMode="auto">
            <a:xfrm flipV="1">
              <a:off x="4875" y="1263"/>
              <a:ext cx="0" cy="345"/>
            </a:xfrm>
            <a:prstGeom prst="line">
              <a:avLst/>
            </a:prstGeom>
            <a:noFill/>
            <a:ln w="9525">
              <a:solidFill>
                <a:schemeClr val="tx1"/>
              </a:solidFill>
              <a:round/>
              <a:headEnd/>
              <a:tailEnd/>
            </a:ln>
          </p:spPr>
          <p:txBody>
            <a:bodyPr wrap="none" anchor="ctr"/>
            <a:lstStyle/>
            <a:p>
              <a:endParaRPr lang="en-US"/>
            </a:p>
          </p:txBody>
        </p:sp>
        <p:sp>
          <p:nvSpPr>
            <p:cNvPr id="17418" name="Line 99"/>
            <p:cNvSpPr>
              <a:spLocks noChangeShapeType="1"/>
            </p:cNvSpPr>
            <p:nvPr/>
          </p:nvSpPr>
          <p:spPr bwMode="auto">
            <a:xfrm>
              <a:off x="4452" y="1262"/>
              <a:ext cx="423" cy="0"/>
            </a:xfrm>
            <a:prstGeom prst="line">
              <a:avLst/>
            </a:prstGeom>
            <a:noFill/>
            <a:ln w="9525">
              <a:solidFill>
                <a:schemeClr val="tx1"/>
              </a:solidFill>
              <a:round/>
              <a:headEnd/>
              <a:tailEnd/>
            </a:ln>
          </p:spPr>
          <p:txBody>
            <a:bodyPr wrap="none" anchor="ctr"/>
            <a:lstStyle/>
            <a:p>
              <a:endParaRPr lang="en-US"/>
            </a:p>
          </p:txBody>
        </p:sp>
        <p:sp>
          <p:nvSpPr>
            <p:cNvPr id="17419" name="Text Box 100"/>
            <p:cNvSpPr txBox="1">
              <a:spLocks noChangeArrowheads="1"/>
            </p:cNvSpPr>
            <p:nvPr/>
          </p:nvSpPr>
          <p:spPr bwMode="auto">
            <a:xfrm>
              <a:off x="4319" y="1099"/>
              <a:ext cx="299"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latin typeface="Arial Narrow" pitchFamily="34" charset="0"/>
                </a:rPr>
                <a:t>CE</a:t>
              </a:r>
            </a:p>
          </p:txBody>
        </p:sp>
        <p:grpSp>
          <p:nvGrpSpPr>
            <p:cNvPr id="5" name="Group 101"/>
            <p:cNvGrpSpPr>
              <a:grpSpLocks/>
            </p:cNvGrpSpPr>
            <p:nvPr/>
          </p:nvGrpSpPr>
          <p:grpSpPr bwMode="auto">
            <a:xfrm>
              <a:off x="4426" y="1346"/>
              <a:ext cx="855" cy="592"/>
              <a:chOff x="4426" y="1346"/>
              <a:chExt cx="855" cy="592"/>
            </a:xfrm>
          </p:grpSpPr>
          <p:sp>
            <p:nvSpPr>
              <p:cNvPr id="17421" name="Line 102"/>
              <p:cNvSpPr>
                <a:spLocks noChangeShapeType="1"/>
              </p:cNvSpPr>
              <p:nvPr/>
            </p:nvSpPr>
            <p:spPr bwMode="auto">
              <a:xfrm>
                <a:off x="4426" y="1636"/>
                <a:ext cx="225" cy="0"/>
              </a:xfrm>
              <a:prstGeom prst="line">
                <a:avLst/>
              </a:prstGeom>
              <a:noFill/>
              <a:ln w="9525">
                <a:solidFill>
                  <a:schemeClr val="tx1"/>
                </a:solidFill>
                <a:round/>
                <a:headEnd/>
                <a:tailEnd/>
              </a:ln>
            </p:spPr>
            <p:txBody>
              <a:bodyPr wrap="none" anchor="ctr"/>
              <a:lstStyle/>
              <a:p>
                <a:endParaRPr lang="en-US"/>
              </a:p>
            </p:txBody>
          </p:sp>
          <p:sp>
            <p:nvSpPr>
              <p:cNvPr id="17422" name="Line 103"/>
              <p:cNvSpPr>
                <a:spLocks noChangeShapeType="1"/>
              </p:cNvSpPr>
              <p:nvPr/>
            </p:nvSpPr>
            <p:spPr bwMode="auto">
              <a:xfrm>
                <a:off x="5056" y="1642"/>
                <a:ext cx="225" cy="0"/>
              </a:xfrm>
              <a:prstGeom prst="line">
                <a:avLst/>
              </a:prstGeom>
              <a:noFill/>
              <a:ln w="9525">
                <a:solidFill>
                  <a:schemeClr val="tx1"/>
                </a:solidFill>
                <a:round/>
                <a:headEnd/>
                <a:tailEnd/>
              </a:ln>
            </p:spPr>
            <p:txBody>
              <a:bodyPr wrap="none" anchor="ctr"/>
              <a:lstStyle/>
              <a:p>
                <a:endParaRPr lang="en-US"/>
              </a:p>
            </p:txBody>
          </p:sp>
          <p:sp>
            <p:nvSpPr>
              <p:cNvPr id="17423" name="AutoShape 104"/>
              <p:cNvSpPr>
                <a:spLocks noChangeArrowheads="1"/>
              </p:cNvSpPr>
              <p:nvPr/>
            </p:nvSpPr>
            <p:spPr bwMode="auto">
              <a:xfrm rot="5400000">
                <a:off x="4558" y="1417"/>
                <a:ext cx="592" cy="45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grpSp>
      </p:gr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3184525" y="1693863"/>
            <a:ext cx="4683740" cy="4495800"/>
          </a:xfrm>
        </p:spPr>
        <p:txBody>
          <a:bodyPr/>
          <a:lstStyle/>
          <a:p>
            <a:pPr eaLnBrk="1" hangingPunct="1"/>
            <a:r>
              <a:rPr lang="en-US" sz="2400" dirty="0" smtClean="0"/>
              <a:t>Overview</a:t>
            </a:r>
          </a:p>
          <a:p>
            <a:pPr eaLnBrk="1" hangingPunct="1"/>
            <a:r>
              <a:rPr lang="en-US" sz="2400" dirty="0" smtClean="0"/>
              <a:t>Clock Networks and Buffers</a:t>
            </a:r>
          </a:p>
          <a:p>
            <a:pPr eaLnBrk="1" hangingPunct="1"/>
            <a:r>
              <a:rPr lang="en-US" sz="2400" dirty="0" smtClean="0"/>
              <a:t>Clock Management Tile</a:t>
            </a:r>
          </a:p>
          <a:p>
            <a:pPr eaLnBrk="1" hangingPunct="1"/>
            <a:r>
              <a:rPr lang="en-US" sz="2400" dirty="0" smtClean="0"/>
              <a:t>Usage Models</a:t>
            </a:r>
          </a:p>
          <a:p>
            <a:pPr eaLnBrk="1" hangingPunct="1"/>
            <a:r>
              <a:rPr lang="en-US" sz="2400" dirty="0" smtClean="0"/>
              <a:t>Using Clock Resources</a:t>
            </a:r>
          </a:p>
          <a:p>
            <a:pPr eaLnBrk="1" hangingPunct="1"/>
            <a:r>
              <a:rPr lang="en-US" sz="2400" b="1" dirty="0" smtClean="0">
                <a:solidFill>
                  <a:schemeClr val="tx2"/>
                </a:solidFill>
              </a:rPr>
              <a:t>Summary</a:t>
            </a:r>
          </a:p>
          <a:p>
            <a:pPr eaLnBrk="1" hangingPunct="1"/>
            <a:endParaRPr lang="en-US" sz="2400" b="1" dirty="0" smtClean="0">
              <a:solidFill>
                <a:schemeClr val="tx2"/>
              </a:solidFill>
            </a:endParaRPr>
          </a:p>
        </p:txBody>
      </p:sp>
      <p:sp>
        <p:nvSpPr>
          <p:cNvPr id="18435" name="Rectangle 3"/>
          <p:cNvSpPr>
            <a:spLocks noGrp="1" noChangeArrowheads="1"/>
          </p:cNvSpPr>
          <p:nvPr>
            <p:ph type="title" idx="4294967295"/>
          </p:nvPr>
        </p:nvSpPr>
        <p:spPr/>
        <p:txBody>
          <a:bodyPr/>
          <a:lstStyle/>
          <a:p>
            <a:pPr eaLnBrk="1" hangingPunct="1"/>
            <a:r>
              <a:rPr lang="en-US" smtClean="0"/>
              <a:t>Lessons</a:t>
            </a:r>
          </a:p>
        </p:txBody>
      </p:sp>
      <p:sp>
        <p:nvSpPr>
          <p:cNvPr id="18436" name="Line 4"/>
          <p:cNvSpPr>
            <a:spLocks noChangeShapeType="1"/>
          </p:cNvSpPr>
          <p:nvPr/>
        </p:nvSpPr>
        <p:spPr bwMode="auto">
          <a:xfrm>
            <a:off x="1654175" y="4292600"/>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smtClean="0"/>
              <a:t>Summary</a:t>
            </a:r>
          </a:p>
        </p:txBody>
      </p:sp>
      <p:sp>
        <p:nvSpPr>
          <p:cNvPr id="19459" name="Rectangle 3"/>
          <p:cNvSpPr>
            <a:spLocks noGrp="1" noChangeArrowheads="1"/>
          </p:cNvSpPr>
          <p:nvPr>
            <p:ph type="body" idx="4294967295"/>
          </p:nvPr>
        </p:nvSpPr>
        <p:spPr/>
        <p:txBody>
          <a:bodyPr/>
          <a:lstStyle/>
          <a:p>
            <a:pPr eaLnBrk="1" hangingPunct="1"/>
            <a:r>
              <a:rPr lang="en-US" smtClean="0"/>
              <a:t>Clock region height = 50 CLBs, 50 IOBs</a:t>
            </a:r>
          </a:p>
          <a:p>
            <a:pPr eaLnBrk="1" hangingPunct="1"/>
            <a:r>
              <a:rPr lang="en-US" smtClean="0"/>
              <a:t>Four clock-capable inputs per bank</a:t>
            </a:r>
          </a:p>
          <a:p>
            <a:pPr eaLnBrk="1" hangingPunct="1"/>
            <a:r>
              <a:rPr lang="en-US" smtClean="0"/>
              <a:t>Thirty-two global clock buffers</a:t>
            </a:r>
          </a:p>
          <a:p>
            <a:pPr lvl="1" eaLnBrk="1" hangingPunct="1"/>
            <a:r>
              <a:rPr lang="en-US" smtClean="0"/>
              <a:t>Twelve global clocks per region, delivered via BUFH</a:t>
            </a:r>
          </a:p>
          <a:p>
            <a:pPr eaLnBrk="1" hangingPunct="1"/>
            <a:r>
              <a:rPr lang="en-US" smtClean="0"/>
              <a:t>Four BUFIOs per I/O bank</a:t>
            </a:r>
          </a:p>
          <a:p>
            <a:pPr eaLnBrk="1" hangingPunct="1"/>
            <a:r>
              <a:rPr lang="en-US" smtClean="0"/>
              <a:t>Two BUFRs per I/O bank</a:t>
            </a:r>
          </a:p>
          <a:p>
            <a:pPr eaLnBrk="1" hangingPunct="1"/>
            <a:r>
              <a:rPr lang="en-US" smtClean="0"/>
              <a:t>Two BUFMR per I/O bank</a:t>
            </a:r>
          </a:p>
          <a:p>
            <a:pPr eaLnBrk="1" hangingPunct="1"/>
            <a:r>
              <a:rPr lang="en-US" smtClean="0"/>
              <a:t>Two columns of Clock Management Tiles (CMTs) per device</a:t>
            </a:r>
          </a:p>
          <a:p>
            <a:pPr lvl="1" eaLnBrk="1" hangingPunct="1"/>
            <a:r>
              <a:rPr lang="en-US" smtClean="0"/>
              <a:t>Adjacent to I/O banks</a:t>
            </a:r>
          </a:p>
          <a:p>
            <a:pPr lvl="1" eaLnBrk="1" hangingPunct="1"/>
            <a:r>
              <a:rPr lang="en-US" smtClean="0"/>
              <a:t>The CMT has one Mixed-Mode Clock Manager (MMCM) and one PLL</a:t>
            </a:r>
          </a:p>
          <a:p>
            <a:pPr eaLnBrk="1" hangingPunct="1">
              <a:buFont typeface="Wingdings" pitchFamily="2" charset="2"/>
              <a:buNone/>
            </a:pPr>
            <a:endParaRPr lang="en-US" smtClean="0"/>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smtClean="0"/>
              <a:t>Where Can I Learn More?</a:t>
            </a:r>
          </a:p>
        </p:txBody>
      </p:sp>
      <p:sp>
        <p:nvSpPr>
          <p:cNvPr id="20483" name="Rectangle 3"/>
          <p:cNvSpPr>
            <a:spLocks noGrp="1" noChangeArrowheads="1"/>
          </p:cNvSpPr>
          <p:nvPr>
            <p:ph type="body" idx="4294967295"/>
          </p:nvPr>
        </p:nvSpPr>
        <p:spPr>
          <a:xfrm>
            <a:off x="609600" y="1655763"/>
            <a:ext cx="7924800" cy="4495800"/>
          </a:xfrm>
        </p:spPr>
        <p:txBody>
          <a:bodyPr/>
          <a:lstStyle/>
          <a:p>
            <a:r>
              <a:rPr lang="en-US" sz="2400" b="1" dirty="0" smtClean="0"/>
              <a:t>User  Guides  </a:t>
            </a:r>
          </a:p>
          <a:p>
            <a:pPr lvl="1"/>
            <a:r>
              <a:rPr lang="en-US" i="1" u="sng" dirty="0" smtClean="0"/>
              <a:t>7 Series FPGAs Clocking Resources User Guide</a:t>
            </a:r>
          </a:p>
          <a:p>
            <a:pPr lvl="2"/>
            <a:r>
              <a:rPr lang="en-US" dirty="0" smtClean="0"/>
              <a:t>Describes the complete clocking structures</a:t>
            </a:r>
          </a:p>
          <a:p>
            <a:pPr lvl="2"/>
            <a:endParaRPr lang="en-US" dirty="0" smtClean="0"/>
          </a:p>
          <a:p>
            <a:r>
              <a:rPr lang="en-US" sz="2400" b="1" dirty="0" smtClean="0"/>
              <a:t>Xilinx Education Services courses</a:t>
            </a:r>
          </a:p>
          <a:p>
            <a:pPr lvl="1"/>
            <a:r>
              <a:rPr lang="en-US" b="1" u="sng" dirty="0" smtClean="0"/>
              <a:t>www.xilinx.com/training</a:t>
            </a:r>
          </a:p>
          <a:p>
            <a:pPr lvl="2"/>
            <a:r>
              <a:rPr lang="en-US" i="1" u="sng" dirty="0" smtClean="0"/>
              <a:t>Designing with the 7 Series Families </a:t>
            </a:r>
            <a:r>
              <a:rPr lang="en-US" dirty="0" smtClean="0"/>
              <a:t>course</a:t>
            </a:r>
          </a:p>
          <a:p>
            <a:pPr lvl="2"/>
            <a:r>
              <a:rPr lang="en-US" dirty="0" smtClean="0"/>
              <a:t>Xilinx tools and architecture courses</a:t>
            </a:r>
          </a:p>
          <a:p>
            <a:pPr lvl="2"/>
            <a:r>
              <a:rPr lang="en-US" dirty="0" smtClean="0"/>
              <a:t>Hardware description language courses</a:t>
            </a:r>
          </a:p>
          <a:p>
            <a:pPr lvl="2"/>
            <a:r>
              <a:rPr lang="en-US" dirty="0" smtClean="0"/>
              <a:t>Basic FPGA architecture, Basic HDL Coding Techniques, and other Free Videos!</a:t>
            </a:r>
          </a:p>
          <a:p>
            <a:endParaRPr lang="en-US" dirty="0" smtClean="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sz="900" dirty="0">
                <a:ea typeface="ＭＳ Ｐゴシック" pitchFamily="34" charset="-128"/>
              </a:rPr>
              <a:t>Xilinx is disclosing this Document and Intellectual </a:t>
            </a:r>
            <a:r>
              <a:rPr lang="en-US" sz="900" dirty="0" smtClean="0">
                <a:ea typeface="ＭＳ Ｐゴシック" pitchFamily="34" charset="-128"/>
              </a:rPr>
              <a:t>Property </a:t>
            </a:r>
            <a:r>
              <a:rPr lang="en-US" sz="900" dirty="0">
                <a:ea typeface="ＭＳ Ｐゴシック"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sz="900" dirty="0">
              <a:ea typeface="ＭＳ Ｐゴシック" pitchFamily="34" charset="-128"/>
            </a:endParaRPr>
          </a:p>
          <a:p>
            <a:pPr algn="l"/>
            <a:r>
              <a:rPr lang="en-US" sz="900" dirty="0">
                <a:ea typeface="ＭＳ Ｐゴシック"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sz="900" dirty="0">
              <a:ea typeface="ＭＳ Ｐゴシック" pitchFamily="34" charset="-128"/>
            </a:endParaRPr>
          </a:p>
          <a:p>
            <a:pPr algn="l"/>
            <a:r>
              <a:rPr lang="en-US" sz="900" dirty="0">
                <a:ea typeface="ＭＳ Ｐゴシック"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sz="900" dirty="0">
              <a:ea typeface="ＭＳ Ｐゴシック" pitchFamily="34" charset="-128"/>
            </a:endParaRPr>
          </a:p>
          <a:p>
            <a:pPr algn="l"/>
            <a:r>
              <a:rPr lang="en-US" sz="900" dirty="0">
                <a:ea typeface="ＭＳ Ｐゴシック"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sz="900" dirty="0">
              <a:ea typeface="ＭＳ Ｐゴシック" pitchFamily="34" charset="-128"/>
            </a:endParaRPr>
          </a:p>
          <a:p>
            <a:pPr algn="l"/>
            <a:r>
              <a:rPr lang="en-US" sz="900" dirty="0">
                <a:ea typeface="ＭＳ Ｐゴシック"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sz="900" dirty="0">
              <a:ea typeface="ＭＳ Ｐゴシック" pitchFamily="34" charset="-128"/>
            </a:endParaRPr>
          </a:p>
          <a:p>
            <a:pPr algn="l"/>
            <a:r>
              <a:rPr lang="en-US" sz="900" dirty="0">
                <a:ea typeface="ＭＳ Ｐゴシック" pitchFamily="34" charset="-128"/>
              </a:rPr>
              <a:t>© </a:t>
            </a:r>
            <a:r>
              <a:rPr lang="en-US" sz="900" dirty="0" smtClean="0">
                <a:ea typeface="ＭＳ Ｐゴシック" pitchFamily="34" charset="-128"/>
              </a:rPr>
              <a:t>2012 </a:t>
            </a:r>
            <a:r>
              <a:rPr lang="en-US" sz="900" dirty="0">
                <a:ea typeface="ＭＳ Ｐゴシック" pitchFamily="34" charset="-128"/>
              </a:rPr>
              <a:t>Xilinx, Inc. All rights reserved. XILINX, the Xilinx logo, and other designated brands included herein are trademarks of Xilinx, Inc. All other trademarks are the property of their respective owners.</a:t>
            </a:r>
          </a:p>
        </p:txBody>
      </p:sp>
      <p:sp>
        <p:nvSpPr>
          <p:cNvPr id="21507" name="Rectangle 3"/>
          <p:cNvSpPr>
            <a:spLocks noGrp="1" noChangeArrowheads="1"/>
          </p:cNvSpPr>
          <p:nvPr>
            <p:ph type="title" idx="4294967295"/>
          </p:nvPr>
        </p:nvSpPr>
        <p:spPr/>
        <p:txBody>
          <a:bodyPr/>
          <a:lstStyle/>
          <a:p>
            <a:r>
              <a:rPr lang="en-US" smtClean="0">
                <a:ea typeface="ＭＳ Ｐゴシック" pitchFamily="34"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idx="4294967295"/>
          </p:nvPr>
        </p:nvSpPr>
        <p:spPr/>
        <p:txBody>
          <a:bodyPr/>
          <a:lstStyle/>
          <a:p>
            <a:pPr eaLnBrk="1" hangingPunct="1"/>
            <a:r>
              <a:rPr lang="en-US" smtClean="0"/>
              <a:t>Objectives</a:t>
            </a:r>
          </a:p>
        </p:txBody>
      </p:sp>
      <p:sp>
        <p:nvSpPr>
          <p:cNvPr id="4099" name="Rectangle 5"/>
          <p:cNvSpPr>
            <a:spLocks noGrp="1" noChangeArrowheads="1"/>
          </p:cNvSpPr>
          <p:nvPr>
            <p:ph type="body" idx="4294967295"/>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Describe the clocking resources available in the 7 series FPGAs</a:t>
            </a:r>
          </a:p>
          <a:p>
            <a:pPr eaLnBrk="1" hangingPunct="1"/>
            <a:r>
              <a:rPr lang="en-US" smtClean="0"/>
              <a:t>Explain the contents of the Clock Management Tile (CMT)</a:t>
            </a:r>
          </a:p>
          <a:p>
            <a:pPr eaLnBrk="1" hangingPunct="1"/>
            <a:r>
              <a:rPr lang="en-US" smtClean="0"/>
              <a:t>Add these resources to your design</a:t>
            </a:r>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idx="4294967295"/>
          </p:nvPr>
        </p:nvSpPr>
        <p:spPr>
          <a:xfrm>
            <a:off x="125413" y="3165475"/>
            <a:ext cx="5943548" cy="1114425"/>
          </a:xfrm>
        </p:spPr>
        <p:txBody>
          <a:bodyPr lIns="91413"/>
          <a:lstStyle/>
          <a:p>
            <a:pPr eaLnBrk="1" hangingPunct="1">
              <a:lnSpc>
                <a:spcPct val="100000"/>
              </a:lnSpc>
            </a:pPr>
            <a:r>
              <a:rPr lang="en-US" dirty="0" smtClean="0"/>
              <a:t>7 Series Clocking Resources</a:t>
            </a:r>
          </a:p>
        </p:txBody>
      </p:sp>
      <p:sp>
        <p:nvSpPr>
          <p:cNvPr id="3075" name="Rectangle 5"/>
          <p:cNvSpPr>
            <a:spLocks noGrp="1" noChangeArrowheads="1"/>
          </p:cNvSpPr>
          <p:nvPr>
            <p:ph type="subTitle" idx="4294967295"/>
          </p:nvPr>
        </p:nvSpPr>
        <p:spPr>
          <a:xfrm>
            <a:off x="136525" y="4524375"/>
            <a:ext cx="7769225" cy="685800"/>
          </a:xfrm>
        </p:spPr>
        <p:txBody>
          <a:bodyPr lIns="91413" anchor="ctr"/>
          <a:lstStyle/>
          <a:p>
            <a:pPr marL="0" indent="0" eaLnBrk="1" hangingPunct="1">
              <a:lnSpc>
                <a:spcPct val="90000"/>
              </a:lnSpc>
              <a:spcBef>
                <a:spcPct val="0"/>
              </a:spcBef>
              <a:buFont typeface="Wingdings" pitchFamily="2" charset="2"/>
              <a:buNone/>
            </a:pPr>
            <a:r>
              <a:rPr lang="en-US" sz="2000" b="1" smtClean="0"/>
              <a:t>Part 2</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idx="4294967295"/>
          </p:nvPr>
        </p:nvSpPr>
        <p:spPr/>
        <p:txBody>
          <a:bodyPr/>
          <a:lstStyle/>
          <a:p>
            <a:pPr eaLnBrk="1" hangingPunct="1"/>
            <a:r>
              <a:rPr lang="en-US" smtClean="0"/>
              <a:t>Objectives</a:t>
            </a:r>
          </a:p>
        </p:txBody>
      </p:sp>
      <p:sp>
        <p:nvSpPr>
          <p:cNvPr id="4099" name="Rectangle 5"/>
          <p:cNvSpPr>
            <a:spLocks noGrp="1" noChangeArrowheads="1"/>
          </p:cNvSpPr>
          <p:nvPr>
            <p:ph type="body" idx="4294967295"/>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Describe the clocking resources available in the 7 series FPGAs</a:t>
            </a:r>
          </a:p>
          <a:p>
            <a:pPr eaLnBrk="1" hangingPunct="1"/>
            <a:r>
              <a:rPr lang="en-US" smtClean="0"/>
              <a:t>Specify the resources available in the Clock Management Tile (CMT)</a:t>
            </a:r>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3184525" y="1693863"/>
            <a:ext cx="5229430" cy="4495800"/>
          </a:xfrm>
        </p:spPr>
        <p:txBody>
          <a:bodyPr/>
          <a:lstStyle/>
          <a:p>
            <a:pPr eaLnBrk="1" hangingPunct="1"/>
            <a:r>
              <a:rPr lang="en-US" sz="2400" dirty="0" smtClean="0"/>
              <a:t>Overview</a:t>
            </a:r>
          </a:p>
          <a:p>
            <a:pPr eaLnBrk="1" hangingPunct="1"/>
            <a:r>
              <a:rPr lang="en-US" sz="2400" b="1" dirty="0" smtClean="0">
                <a:solidFill>
                  <a:schemeClr val="tx2"/>
                </a:solidFill>
              </a:rPr>
              <a:t>Clock Networks and Buffers</a:t>
            </a:r>
          </a:p>
          <a:p>
            <a:pPr eaLnBrk="1" hangingPunct="1"/>
            <a:r>
              <a:rPr lang="en-US" sz="2400" dirty="0" smtClean="0"/>
              <a:t>Clock Management Tile</a:t>
            </a:r>
          </a:p>
          <a:p>
            <a:pPr eaLnBrk="1" hangingPunct="1"/>
            <a:r>
              <a:rPr lang="en-US" sz="2400" dirty="0" smtClean="0"/>
              <a:t>Usage Models</a:t>
            </a:r>
          </a:p>
          <a:p>
            <a:pPr eaLnBrk="1" hangingPunct="1"/>
            <a:r>
              <a:rPr lang="en-US" sz="2400" dirty="0" smtClean="0"/>
              <a:t>Using Clock Resources</a:t>
            </a:r>
          </a:p>
          <a:p>
            <a:pPr eaLnBrk="1" hangingPunct="1"/>
            <a:r>
              <a:rPr lang="en-US" sz="2400" dirty="0" smtClean="0"/>
              <a:t>Summary</a:t>
            </a:r>
          </a:p>
          <a:p>
            <a:pPr eaLnBrk="1" hangingPunct="1"/>
            <a:endParaRPr lang="en-US" sz="2400" dirty="0" smtClean="0"/>
          </a:p>
        </p:txBody>
      </p:sp>
      <p:sp>
        <p:nvSpPr>
          <p:cNvPr id="5123" name="Rectangle 3"/>
          <p:cNvSpPr>
            <a:spLocks noGrp="1" noChangeArrowheads="1"/>
          </p:cNvSpPr>
          <p:nvPr>
            <p:ph type="title" idx="4294967295"/>
          </p:nvPr>
        </p:nvSpPr>
        <p:spPr/>
        <p:txBody>
          <a:bodyPr/>
          <a:lstStyle/>
          <a:p>
            <a:pPr eaLnBrk="1" hangingPunct="1"/>
            <a:r>
              <a:rPr lang="en-US" smtClean="0"/>
              <a:t>Lessons</a:t>
            </a:r>
          </a:p>
        </p:txBody>
      </p:sp>
      <p:sp>
        <p:nvSpPr>
          <p:cNvPr id="5124" name="Line 4"/>
          <p:cNvSpPr>
            <a:spLocks noChangeShapeType="1"/>
          </p:cNvSpPr>
          <p:nvPr/>
        </p:nvSpPr>
        <p:spPr bwMode="auto">
          <a:xfrm>
            <a:off x="1654175" y="2409825"/>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
          <p:cNvSpPr>
            <a:spLocks noGrp="1" noChangeArrowheads="1"/>
          </p:cNvSpPr>
          <p:nvPr>
            <p:ph type="title" idx="4294967295"/>
          </p:nvPr>
        </p:nvSpPr>
        <p:spPr/>
        <p:txBody>
          <a:bodyPr/>
          <a:lstStyle/>
          <a:p>
            <a:r>
              <a:rPr lang="en-US" smtClean="0"/>
              <a:t>Global Clocking – Horizontal Spines</a:t>
            </a:r>
          </a:p>
        </p:txBody>
      </p:sp>
      <p:sp>
        <p:nvSpPr>
          <p:cNvPr id="6147" name="Rectangle 103"/>
          <p:cNvSpPr>
            <a:spLocks noGrp="1" noChangeArrowheads="1"/>
          </p:cNvSpPr>
          <p:nvPr>
            <p:ph idx="4294967295"/>
          </p:nvPr>
        </p:nvSpPr>
        <p:spPr>
          <a:xfrm>
            <a:off x="457200" y="1600200"/>
            <a:ext cx="8226425" cy="2166938"/>
          </a:xfrm>
        </p:spPr>
        <p:txBody>
          <a:bodyPr/>
          <a:lstStyle/>
          <a:p>
            <a:pPr>
              <a:lnSpc>
                <a:spcPct val="100000"/>
              </a:lnSpc>
            </a:pPr>
            <a:r>
              <a:rPr lang="en-US" sz="2000" smtClean="0"/>
              <a:t>Each clock region has 12 horizontal spines for carrying global clocks</a:t>
            </a:r>
          </a:p>
          <a:p>
            <a:pPr lvl="1">
              <a:lnSpc>
                <a:spcPct val="100000"/>
              </a:lnSpc>
            </a:pPr>
            <a:r>
              <a:rPr lang="en-US" sz="1900" smtClean="0"/>
              <a:t>Clock regions on left and right have 12 independent horizontal spines</a:t>
            </a:r>
          </a:p>
          <a:p>
            <a:pPr>
              <a:lnSpc>
                <a:spcPct val="100000"/>
              </a:lnSpc>
            </a:pPr>
            <a:r>
              <a:rPr lang="en-US" sz="2000" smtClean="0"/>
              <a:t>These horizontal spines can drive all clocked resources within the region</a:t>
            </a:r>
          </a:p>
          <a:p>
            <a:pPr lvl="1">
              <a:lnSpc>
                <a:spcPct val="100000"/>
              </a:lnSpc>
            </a:pPr>
            <a:r>
              <a:rPr lang="en-US" sz="1900" smtClean="0"/>
              <a:t>Slice flip-flops, distributed RAMs, SRLs, block RAMs, DSP slices, IOB flip-flops, CLKDIV of ISERDES and OSERDES ...</a:t>
            </a:r>
          </a:p>
          <a:p>
            <a:pPr>
              <a:lnSpc>
                <a:spcPct val="100000"/>
              </a:lnSpc>
            </a:pPr>
            <a:r>
              <a:rPr lang="en-US" sz="2000" smtClean="0"/>
              <a:t>Each horizontal spine is driven by a BUFH</a:t>
            </a:r>
          </a:p>
        </p:txBody>
      </p:sp>
      <p:grpSp>
        <p:nvGrpSpPr>
          <p:cNvPr id="103" name="Group 102"/>
          <p:cNvGrpSpPr/>
          <p:nvPr/>
        </p:nvGrpSpPr>
        <p:grpSpPr>
          <a:xfrm>
            <a:off x="2563153" y="4489594"/>
            <a:ext cx="5790835" cy="1960776"/>
            <a:chOff x="1508644" y="4504343"/>
            <a:chExt cx="5790835" cy="1960776"/>
          </a:xfrm>
        </p:grpSpPr>
        <p:sp>
          <p:nvSpPr>
            <p:cNvPr id="6148" name="Rectangle 24"/>
            <p:cNvSpPr>
              <a:spLocks noChangeArrowheads="1"/>
            </p:cNvSpPr>
            <p:nvPr/>
          </p:nvSpPr>
          <p:spPr bwMode="auto">
            <a:xfrm>
              <a:off x="1512119" y="4504343"/>
              <a:ext cx="5787360" cy="1957302"/>
            </a:xfrm>
            <a:prstGeom prst="rect">
              <a:avLst/>
            </a:prstGeom>
            <a:solidFill>
              <a:srgbClr val="00FFFF"/>
            </a:solidFill>
            <a:ln w="6350" algn="ctr">
              <a:solidFill>
                <a:schemeClr val="tx1"/>
              </a:solidFill>
              <a:round/>
              <a:headEnd/>
              <a:tailEnd/>
            </a:ln>
          </p:spPr>
          <p:txBody>
            <a:bodyPr wrap="none" anchor="ctr"/>
            <a:lstStyle/>
            <a:p>
              <a:endParaRPr lang="en-US">
                <a:solidFill>
                  <a:srgbClr val="000000"/>
                </a:solidFill>
              </a:endParaRPr>
            </a:p>
          </p:txBody>
        </p:sp>
        <p:sp>
          <p:nvSpPr>
            <p:cNvPr id="6149" name="Rectangle 35"/>
            <p:cNvSpPr>
              <a:spLocks noChangeArrowheads="1"/>
            </p:cNvSpPr>
            <p:nvPr/>
          </p:nvSpPr>
          <p:spPr bwMode="auto">
            <a:xfrm>
              <a:off x="6869799" y="4504343"/>
              <a:ext cx="426205" cy="1959618"/>
            </a:xfrm>
            <a:prstGeom prst="rect">
              <a:avLst/>
            </a:prstGeom>
            <a:solidFill>
              <a:srgbClr val="FF99FF"/>
            </a:solidFill>
            <a:ln w="6350" algn="ctr">
              <a:solidFill>
                <a:schemeClr val="tx1"/>
              </a:solidFill>
              <a:round/>
              <a:headEnd/>
              <a:tailEnd/>
            </a:ln>
          </p:spPr>
          <p:txBody>
            <a:bodyPr wrap="none" anchor="ctr"/>
            <a:lstStyle/>
            <a:p>
              <a:endParaRPr lang="en-US">
                <a:solidFill>
                  <a:srgbClr val="000000"/>
                </a:solidFill>
              </a:endParaRPr>
            </a:p>
          </p:txBody>
        </p:sp>
        <p:sp>
          <p:nvSpPr>
            <p:cNvPr id="6150" name="Rectangle 29"/>
            <p:cNvSpPr>
              <a:spLocks noChangeArrowheads="1"/>
            </p:cNvSpPr>
            <p:nvPr/>
          </p:nvSpPr>
          <p:spPr bwMode="auto">
            <a:xfrm>
              <a:off x="5270371" y="4504343"/>
              <a:ext cx="421573" cy="1960776"/>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6151" name="Rectangle 30"/>
            <p:cNvSpPr>
              <a:spLocks noChangeArrowheads="1"/>
            </p:cNvSpPr>
            <p:nvPr/>
          </p:nvSpPr>
          <p:spPr bwMode="auto">
            <a:xfrm>
              <a:off x="1528333" y="4504343"/>
              <a:ext cx="421573" cy="1960776"/>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6152" name="Rectangle 31"/>
            <p:cNvSpPr>
              <a:spLocks noChangeArrowheads="1"/>
            </p:cNvSpPr>
            <p:nvPr/>
          </p:nvSpPr>
          <p:spPr bwMode="auto">
            <a:xfrm>
              <a:off x="5697734" y="4504343"/>
              <a:ext cx="420415" cy="1960776"/>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6153" name="Rectangle 32"/>
            <p:cNvSpPr>
              <a:spLocks noChangeArrowheads="1"/>
            </p:cNvSpPr>
            <p:nvPr/>
          </p:nvSpPr>
          <p:spPr bwMode="auto">
            <a:xfrm>
              <a:off x="1952222" y="4504343"/>
              <a:ext cx="420415" cy="1960776"/>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6154" name="Rectangle 108"/>
            <p:cNvSpPr>
              <a:spLocks noChangeArrowheads="1"/>
            </p:cNvSpPr>
            <p:nvPr/>
          </p:nvSpPr>
          <p:spPr bwMode="auto">
            <a:xfrm>
              <a:off x="1523700" y="5335907"/>
              <a:ext cx="5759564" cy="134347"/>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sp>
          <p:nvSpPr>
            <p:cNvPr id="6155" name="Rectangle 110"/>
            <p:cNvSpPr>
              <a:spLocks noChangeArrowheads="1"/>
            </p:cNvSpPr>
            <p:nvPr/>
          </p:nvSpPr>
          <p:spPr bwMode="auto">
            <a:xfrm>
              <a:off x="3490268" y="4504343"/>
              <a:ext cx="485272" cy="1960776"/>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grpSp>
          <p:nvGrpSpPr>
            <p:cNvPr id="2" name="Group 67"/>
            <p:cNvGrpSpPr>
              <a:grpSpLocks/>
            </p:cNvGrpSpPr>
            <p:nvPr>
              <p:custDataLst>
                <p:tags r:id="rId2"/>
              </p:custDataLst>
            </p:nvPr>
          </p:nvGrpSpPr>
          <p:grpSpPr bwMode="auto">
            <a:xfrm>
              <a:off x="1508644" y="5323167"/>
              <a:ext cx="5758406" cy="167935"/>
              <a:chOff x="555" y="3054"/>
              <a:chExt cx="4972" cy="145"/>
            </a:xfrm>
          </p:grpSpPr>
          <p:sp>
            <p:nvSpPr>
              <p:cNvPr id="6242" name="Line 65"/>
              <p:cNvSpPr>
                <a:spLocks noChangeShapeType="1"/>
              </p:cNvSpPr>
              <p:nvPr/>
            </p:nvSpPr>
            <p:spPr bwMode="gray">
              <a:xfrm rot="10800000" flipH="1" flipV="1">
                <a:off x="555" y="3127"/>
                <a:ext cx="1733" cy="0"/>
              </a:xfrm>
              <a:prstGeom prst="line">
                <a:avLst/>
              </a:prstGeom>
              <a:noFill/>
              <a:ln w="50800">
                <a:solidFill>
                  <a:srgbClr val="CC99FF"/>
                </a:solidFill>
                <a:round/>
                <a:headEnd/>
                <a:tailEnd/>
              </a:ln>
            </p:spPr>
            <p:txBody>
              <a:bodyPr>
                <a:spAutoFit/>
              </a:bodyPr>
              <a:lstStyle/>
              <a:p>
                <a:endParaRPr lang="en-US">
                  <a:solidFill>
                    <a:srgbClr val="000000"/>
                  </a:solidFill>
                </a:endParaRPr>
              </a:p>
            </p:txBody>
          </p:sp>
          <p:sp>
            <p:nvSpPr>
              <p:cNvPr id="92259" name="AutoShape 66"/>
              <p:cNvSpPr>
                <a:spLocks noChangeArrowheads="1"/>
              </p:cNvSpPr>
              <p:nvPr/>
            </p:nvSpPr>
            <p:spPr bwMode="gray">
              <a:xfrm rot="-5400000">
                <a:off x="2237" y="3053"/>
                <a:ext cx="139" cy="142"/>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92260" name="AutoShape 66"/>
              <p:cNvSpPr>
                <a:spLocks noChangeArrowheads="1"/>
              </p:cNvSpPr>
              <p:nvPr/>
            </p:nvSpPr>
            <p:spPr bwMode="gray">
              <a:xfrm rot="5400000" flipH="1">
                <a:off x="2578" y="3059"/>
                <a:ext cx="139" cy="141"/>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6245" name="Line 65"/>
              <p:cNvSpPr>
                <a:spLocks noChangeShapeType="1"/>
              </p:cNvSpPr>
              <p:nvPr/>
            </p:nvSpPr>
            <p:spPr bwMode="gray">
              <a:xfrm rot="10800000" flipH="1" flipV="1">
                <a:off x="2726" y="3133"/>
                <a:ext cx="2801" cy="0"/>
              </a:xfrm>
              <a:prstGeom prst="line">
                <a:avLst/>
              </a:prstGeom>
              <a:noFill/>
              <a:ln w="50800">
                <a:solidFill>
                  <a:srgbClr val="CC99FF"/>
                </a:solidFill>
                <a:round/>
                <a:headEnd/>
                <a:tailEnd/>
              </a:ln>
            </p:spPr>
            <p:txBody>
              <a:bodyPr>
                <a:spAutoFit/>
              </a:bodyPr>
              <a:lstStyle/>
              <a:p>
                <a:endParaRPr lang="en-US">
                  <a:solidFill>
                    <a:srgbClr val="000000"/>
                  </a:solidFill>
                </a:endParaRPr>
              </a:p>
            </p:txBody>
          </p:sp>
        </p:grpSp>
        <p:cxnSp>
          <p:nvCxnSpPr>
            <p:cNvPr id="6157" name="Straight Connector 69"/>
            <p:cNvCxnSpPr>
              <a:cxnSpLocks noChangeShapeType="1"/>
              <a:stCxn id="6155" idx="2"/>
              <a:endCxn id="6155" idx="0"/>
            </p:cNvCxnSpPr>
            <p:nvPr/>
          </p:nvCxnSpPr>
          <p:spPr bwMode="auto">
            <a:xfrm rot="5400000" flipH="1">
              <a:off x="2753094" y="5484731"/>
              <a:ext cx="1960776" cy="0"/>
            </a:xfrm>
            <a:prstGeom prst="line">
              <a:avLst/>
            </a:prstGeom>
            <a:noFill/>
            <a:ln w="41275" algn="ctr">
              <a:solidFill>
                <a:srgbClr val="FF9900"/>
              </a:solidFill>
              <a:round/>
              <a:headEnd/>
              <a:tailEnd/>
            </a:ln>
          </p:spPr>
        </p:cxnSp>
        <p:cxnSp>
          <p:nvCxnSpPr>
            <p:cNvPr id="6158" name="Straight Connector 70"/>
            <p:cNvCxnSpPr>
              <a:cxnSpLocks noChangeShapeType="1"/>
              <a:stCxn id="92260" idx="3"/>
              <a:endCxn id="92259" idx="3"/>
            </p:cNvCxnSpPr>
            <p:nvPr/>
          </p:nvCxnSpPr>
          <p:spPr bwMode="auto">
            <a:xfrm rot="10800000">
              <a:off x="3619982" y="5403080"/>
              <a:ext cx="230476" cy="8107"/>
            </a:xfrm>
            <a:prstGeom prst="line">
              <a:avLst/>
            </a:prstGeom>
            <a:noFill/>
            <a:ln w="25400" algn="ctr">
              <a:solidFill>
                <a:srgbClr val="FF9900"/>
              </a:solidFill>
              <a:round/>
              <a:headEnd/>
              <a:tailEnd/>
            </a:ln>
          </p:spPr>
        </p:cxnSp>
        <p:grpSp>
          <p:nvGrpSpPr>
            <p:cNvPr id="3" name="Group 200"/>
            <p:cNvGrpSpPr>
              <a:grpSpLocks/>
            </p:cNvGrpSpPr>
            <p:nvPr>
              <p:custDataLst>
                <p:tags r:id="rId3"/>
              </p:custDataLst>
            </p:nvPr>
          </p:nvGrpSpPr>
          <p:grpSpPr bwMode="auto">
            <a:xfrm>
              <a:off x="4206015" y="4812415"/>
              <a:ext cx="989075" cy="1217233"/>
              <a:chOff x="2884" y="2613"/>
              <a:chExt cx="854" cy="1051"/>
            </a:xfrm>
          </p:grpSpPr>
          <p:grpSp>
            <p:nvGrpSpPr>
              <p:cNvPr id="4" name="Group 199"/>
              <p:cNvGrpSpPr>
                <a:grpSpLocks/>
              </p:cNvGrpSpPr>
              <p:nvPr/>
            </p:nvGrpSpPr>
            <p:grpSpPr bwMode="auto">
              <a:xfrm>
                <a:off x="2884" y="2613"/>
                <a:ext cx="313" cy="1047"/>
                <a:chOff x="2884" y="2613"/>
                <a:chExt cx="313" cy="1047"/>
              </a:xfrm>
            </p:grpSpPr>
            <p:grpSp>
              <p:nvGrpSpPr>
                <p:cNvPr id="5" name="Group 71"/>
                <p:cNvGrpSpPr>
                  <a:grpSpLocks/>
                </p:cNvGrpSpPr>
                <p:nvPr/>
              </p:nvGrpSpPr>
              <p:grpSpPr bwMode="auto">
                <a:xfrm>
                  <a:off x="3056" y="3431"/>
                  <a:ext cx="139" cy="229"/>
                  <a:chOff x="3056" y="3431"/>
                  <a:chExt cx="139" cy="229"/>
                </a:xfrm>
              </p:grpSpPr>
              <p:sp>
                <p:nvSpPr>
                  <p:cNvPr id="6238" name="Rectangle 72"/>
                  <p:cNvSpPr>
                    <a:spLocks noChangeArrowheads="1"/>
                  </p:cNvSpPr>
                  <p:nvPr/>
                </p:nvSpPr>
                <p:spPr bwMode="auto">
                  <a:xfrm>
                    <a:off x="3056" y="3431"/>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39" name="Rectangle 73"/>
                  <p:cNvSpPr>
                    <a:spLocks noChangeArrowheads="1"/>
                  </p:cNvSpPr>
                  <p:nvPr/>
                </p:nvSpPr>
                <p:spPr bwMode="auto">
                  <a:xfrm>
                    <a:off x="3148" y="3431"/>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40" name="Rectangle 74"/>
                  <p:cNvSpPr>
                    <a:spLocks noChangeArrowheads="1"/>
                  </p:cNvSpPr>
                  <p:nvPr/>
                </p:nvSpPr>
                <p:spPr bwMode="auto">
                  <a:xfrm>
                    <a:off x="3056" y="3568"/>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41" name="Rectangle 75"/>
                  <p:cNvSpPr>
                    <a:spLocks noChangeArrowheads="1"/>
                  </p:cNvSpPr>
                  <p:nvPr/>
                </p:nvSpPr>
                <p:spPr bwMode="auto">
                  <a:xfrm>
                    <a:off x="3148" y="3568"/>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grpSp>
              <p:nvGrpSpPr>
                <p:cNvPr id="6" name="Group 76"/>
                <p:cNvGrpSpPr>
                  <a:grpSpLocks/>
                </p:cNvGrpSpPr>
                <p:nvPr/>
              </p:nvGrpSpPr>
              <p:grpSpPr bwMode="auto">
                <a:xfrm>
                  <a:off x="3058" y="2613"/>
                  <a:ext cx="139" cy="229"/>
                  <a:chOff x="3058" y="2613"/>
                  <a:chExt cx="139" cy="229"/>
                </a:xfrm>
              </p:grpSpPr>
              <p:sp>
                <p:nvSpPr>
                  <p:cNvPr id="6234" name="Rectangle 77"/>
                  <p:cNvSpPr>
                    <a:spLocks noChangeArrowheads="1"/>
                  </p:cNvSpPr>
                  <p:nvPr/>
                </p:nvSpPr>
                <p:spPr bwMode="auto">
                  <a:xfrm>
                    <a:off x="3058" y="261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35" name="Rectangle 78"/>
                  <p:cNvSpPr>
                    <a:spLocks noChangeArrowheads="1"/>
                  </p:cNvSpPr>
                  <p:nvPr/>
                </p:nvSpPr>
                <p:spPr bwMode="auto">
                  <a:xfrm>
                    <a:off x="3150" y="261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36" name="Rectangle 79"/>
                  <p:cNvSpPr>
                    <a:spLocks noChangeArrowheads="1"/>
                  </p:cNvSpPr>
                  <p:nvPr/>
                </p:nvSpPr>
                <p:spPr bwMode="auto">
                  <a:xfrm>
                    <a:off x="3058" y="275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37" name="Rectangle 80"/>
                  <p:cNvSpPr>
                    <a:spLocks noChangeArrowheads="1"/>
                  </p:cNvSpPr>
                  <p:nvPr/>
                </p:nvSpPr>
                <p:spPr bwMode="auto">
                  <a:xfrm>
                    <a:off x="3150" y="275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pic>
              <p:nvPicPr>
                <p:cNvPr id="6233" name="Group 181"/>
                <p:cNvPicPr>
                  <a:picLocks noChangeArrowheads="1"/>
                </p:cNvPicPr>
                <p:nvPr/>
              </p:nvPicPr>
              <p:blipFill>
                <a:blip r:embed="rId16"/>
                <a:srcRect/>
                <a:stretch>
                  <a:fillRect/>
                </a:stretch>
              </p:blipFill>
              <p:spPr bwMode="auto">
                <a:xfrm>
                  <a:off x="2876" y="2692"/>
                  <a:ext cx="211" cy="887"/>
                </a:xfrm>
                <a:prstGeom prst="rect">
                  <a:avLst/>
                </a:prstGeom>
                <a:noFill/>
                <a:ln w="9525">
                  <a:noFill/>
                  <a:miter lim="800000"/>
                  <a:headEnd/>
                  <a:tailEnd/>
                </a:ln>
              </p:spPr>
            </p:pic>
          </p:grpSp>
          <p:grpSp>
            <p:nvGrpSpPr>
              <p:cNvPr id="7" name="Group 182"/>
              <p:cNvGrpSpPr>
                <a:grpSpLocks/>
              </p:cNvGrpSpPr>
              <p:nvPr/>
            </p:nvGrpSpPr>
            <p:grpSpPr bwMode="auto">
              <a:xfrm>
                <a:off x="3425" y="2617"/>
                <a:ext cx="313" cy="1047"/>
                <a:chOff x="3425" y="2617"/>
                <a:chExt cx="313" cy="1047"/>
              </a:xfrm>
            </p:grpSpPr>
            <p:grpSp>
              <p:nvGrpSpPr>
                <p:cNvPr id="8" name="Group 85"/>
                <p:cNvGrpSpPr>
                  <a:grpSpLocks/>
                </p:cNvGrpSpPr>
                <p:nvPr/>
              </p:nvGrpSpPr>
              <p:grpSpPr bwMode="auto">
                <a:xfrm>
                  <a:off x="3597" y="3435"/>
                  <a:ext cx="139" cy="229"/>
                  <a:chOff x="3597" y="3435"/>
                  <a:chExt cx="139" cy="229"/>
                </a:xfrm>
              </p:grpSpPr>
              <p:sp>
                <p:nvSpPr>
                  <p:cNvPr id="6227" name="Rectangle 86"/>
                  <p:cNvSpPr>
                    <a:spLocks noChangeArrowheads="1"/>
                  </p:cNvSpPr>
                  <p:nvPr/>
                </p:nvSpPr>
                <p:spPr bwMode="auto">
                  <a:xfrm>
                    <a:off x="3597" y="3435"/>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28" name="Rectangle 87"/>
                  <p:cNvSpPr>
                    <a:spLocks noChangeArrowheads="1"/>
                  </p:cNvSpPr>
                  <p:nvPr/>
                </p:nvSpPr>
                <p:spPr bwMode="auto">
                  <a:xfrm>
                    <a:off x="3689" y="3435"/>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29" name="Rectangle 88"/>
                  <p:cNvSpPr>
                    <a:spLocks noChangeArrowheads="1"/>
                  </p:cNvSpPr>
                  <p:nvPr/>
                </p:nvSpPr>
                <p:spPr bwMode="auto">
                  <a:xfrm>
                    <a:off x="3597" y="3572"/>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30" name="Rectangle 89"/>
                  <p:cNvSpPr>
                    <a:spLocks noChangeArrowheads="1"/>
                  </p:cNvSpPr>
                  <p:nvPr/>
                </p:nvSpPr>
                <p:spPr bwMode="auto">
                  <a:xfrm>
                    <a:off x="3689" y="3572"/>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grpSp>
            <p:grpSp>
              <p:nvGrpSpPr>
                <p:cNvPr id="9" name="Group 90"/>
                <p:cNvGrpSpPr>
                  <a:grpSpLocks/>
                </p:cNvGrpSpPr>
                <p:nvPr/>
              </p:nvGrpSpPr>
              <p:grpSpPr bwMode="auto">
                <a:xfrm>
                  <a:off x="3599" y="2617"/>
                  <a:ext cx="139" cy="229"/>
                  <a:chOff x="3599" y="2617"/>
                  <a:chExt cx="139" cy="229"/>
                </a:xfrm>
              </p:grpSpPr>
              <p:sp>
                <p:nvSpPr>
                  <p:cNvPr id="6223" name="Rectangle 91"/>
                  <p:cNvSpPr>
                    <a:spLocks noChangeArrowheads="1"/>
                  </p:cNvSpPr>
                  <p:nvPr/>
                </p:nvSpPr>
                <p:spPr bwMode="auto">
                  <a:xfrm>
                    <a:off x="3599" y="2617"/>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24" name="Rectangle 92"/>
                  <p:cNvSpPr>
                    <a:spLocks noChangeArrowheads="1"/>
                  </p:cNvSpPr>
                  <p:nvPr/>
                </p:nvSpPr>
                <p:spPr bwMode="auto">
                  <a:xfrm>
                    <a:off x="3691" y="2617"/>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25" name="Rectangle 93"/>
                  <p:cNvSpPr>
                    <a:spLocks noChangeArrowheads="1"/>
                  </p:cNvSpPr>
                  <p:nvPr/>
                </p:nvSpPr>
                <p:spPr bwMode="auto">
                  <a:xfrm>
                    <a:off x="3599" y="2754"/>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26" name="Rectangle 94"/>
                  <p:cNvSpPr>
                    <a:spLocks noChangeArrowheads="1"/>
                  </p:cNvSpPr>
                  <p:nvPr/>
                </p:nvSpPr>
                <p:spPr bwMode="auto">
                  <a:xfrm>
                    <a:off x="3691" y="2754"/>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grpSp>
            <p:pic>
              <p:nvPicPr>
                <p:cNvPr id="6222" name="Group 180"/>
                <p:cNvPicPr>
                  <a:picLocks noChangeArrowheads="1"/>
                </p:cNvPicPr>
                <p:nvPr/>
              </p:nvPicPr>
              <p:blipFill>
                <a:blip r:embed="rId16"/>
                <a:srcRect/>
                <a:stretch>
                  <a:fillRect/>
                </a:stretch>
              </p:blipFill>
              <p:spPr bwMode="auto">
                <a:xfrm>
                  <a:off x="3418" y="2696"/>
                  <a:ext cx="211" cy="887"/>
                </a:xfrm>
                <a:prstGeom prst="rect">
                  <a:avLst/>
                </a:prstGeom>
                <a:noFill/>
                <a:ln w="9525">
                  <a:noFill/>
                  <a:miter lim="800000"/>
                  <a:headEnd/>
                  <a:tailEnd/>
                </a:ln>
              </p:spPr>
            </p:pic>
          </p:grpSp>
        </p:grpSp>
        <p:grpSp>
          <p:nvGrpSpPr>
            <p:cNvPr id="10" name="Group 183"/>
            <p:cNvGrpSpPr>
              <a:grpSpLocks/>
            </p:cNvGrpSpPr>
            <p:nvPr>
              <p:custDataLst>
                <p:tags r:id="rId4"/>
              </p:custDataLst>
            </p:nvPr>
          </p:nvGrpSpPr>
          <p:grpSpPr bwMode="auto">
            <a:xfrm>
              <a:off x="6267552" y="4819364"/>
              <a:ext cx="363664" cy="1211442"/>
              <a:chOff x="4664" y="2619"/>
              <a:chExt cx="314" cy="1046"/>
            </a:xfrm>
          </p:grpSpPr>
          <p:grpSp>
            <p:nvGrpSpPr>
              <p:cNvPr id="11" name="Group 85"/>
              <p:cNvGrpSpPr>
                <a:grpSpLocks/>
              </p:cNvGrpSpPr>
              <p:nvPr/>
            </p:nvGrpSpPr>
            <p:grpSpPr bwMode="auto">
              <a:xfrm>
                <a:off x="4836" y="3436"/>
                <a:ext cx="140" cy="229"/>
                <a:chOff x="4836" y="3436"/>
                <a:chExt cx="140" cy="229"/>
              </a:xfrm>
            </p:grpSpPr>
            <p:sp>
              <p:nvSpPr>
                <p:cNvPr id="6214" name="Rectangle 86"/>
                <p:cNvSpPr>
                  <a:spLocks noChangeArrowheads="1"/>
                </p:cNvSpPr>
                <p:nvPr/>
              </p:nvSpPr>
              <p:spPr bwMode="auto">
                <a:xfrm>
                  <a:off x="4836" y="3436"/>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15" name="Rectangle 87"/>
                <p:cNvSpPr>
                  <a:spLocks noChangeArrowheads="1"/>
                </p:cNvSpPr>
                <p:nvPr/>
              </p:nvSpPr>
              <p:spPr bwMode="auto">
                <a:xfrm>
                  <a:off x="4929" y="3436"/>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16" name="Rectangle 88"/>
                <p:cNvSpPr>
                  <a:spLocks noChangeArrowheads="1"/>
                </p:cNvSpPr>
                <p:nvPr/>
              </p:nvSpPr>
              <p:spPr bwMode="auto">
                <a:xfrm>
                  <a:off x="4836" y="3573"/>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17" name="Rectangle 89"/>
                <p:cNvSpPr>
                  <a:spLocks noChangeArrowheads="1"/>
                </p:cNvSpPr>
                <p:nvPr/>
              </p:nvSpPr>
              <p:spPr bwMode="auto">
                <a:xfrm>
                  <a:off x="4929" y="3573"/>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grpSp>
          <p:grpSp>
            <p:nvGrpSpPr>
              <p:cNvPr id="12" name="Group 90"/>
              <p:cNvGrpSpPr>
                <a:grpSpLocks/>
              </p:cNvGrpSpPr>
              <p:nvPr/>
            </p:nvGrpSpPr>
            <p:grpSpPr bwMode="auto">
              <a:xfrm>
                <a:off x="4838" y="2619"/>
                <a:ext cx="140" cy="229"/>
                <a:chOff x="4838" y="2619"/>
                <a:chExt cx="140" cy="229"/>
              </a:xfrm>
            </p:grpSpPr>
            <p:sp>
              <p:nvSpPr>
                <p:cNvPr id="6210" name="Rectangle 91"/>
                <p:cNvSpPr>
                  <a:spLocks noChangeArrowheads="1"/>
                </p:cNvSpPr>
                <p:nvPr/>
              </p:nvSpPr>
              <p:spPr bwMode="auto">
                <a:xfrm>
                  <a:off x="4838" y="2619"/>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11" name="Rectangle 92"/>
                <p:cNvSpPr>
                  <a:spLocks noChangeArrowheads="1"/>
                </p:cNvSpPr>
                <p:nvPr/>
              </p:nvSpPr>
              <p:spPr bwMode="auto">
                <a:xfrm>
                  <a:off x="4931" y="2619"/>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12" name="Rectangle 93"/>
                <p:cNvSpPr>
                  <a:spLocks noChangeArrowheads="1"/>
                </p:cNvSpPr>
                <p:nvPr/>
              </p:nvSpPr>
              <p:spPr bwMode="auto">
                <a:xfrm>
                  <a:off x="4838" y="2756"/>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213" name="Rectangle 94"/>
                <p:cNvSpPr>
                  <a:spLocks noChangeArrowheads="1"/>
                </p:cNvSpPr>
                <p:nvPr/>
              </p:nvSpPr>
              <p:spPr bwMode="auto">
                <a:xfrm>
                  <a:off x="4931" y="2756"/>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grpSp>
          <p:pic>
            <p:nvPicPr>
              <p:cNvPr id="6209" name="Group 180"/>
              <p:cNvPicPr>
                <a:picLocks noChangeArrowheads="1"/>
              </p:cNvPicPr>
              <p:nvPr/>
            </p:nvPicPr>
            <p:blipFill>
              <a:blip r:embed="rId17"/>
              <a:srcRect/>
              <a:stretch>
                <a:fillRect/>
              </a:stretch>
            </p:blipFill>
            <p:spPr bwMode="auto">
              <a:xfrm>
                <a:off x="4658" y="2700"/>
                <a:ext cx="207" cy="887"/>
              </a:xfrm>
              <a:prstGeom prst="rect">
                <a:avLst/>
              </a:prstGeom>
              <a:noFill/>
              <a:ln w="9525">
                <a:noFill/>
                <a:miter lim="800000"/>
                <a:headEnd/>
                <a:tailEnd/>
              </a:ln>
            </p:spPr>
          </p:pic>
        </p:grpSp>
        <p:grpSp>
          <p:nvGrpSpPr>
            <p:cNvPr id="13" name="Group 201"/>
            <p:cNvGrpSpPr>
              <a:grpSpLocks/>
            </p:cNvGrpSpPr>
            <p:nvPr>
              <p:custDataLst>
                <p:tags r:id="rId5"/>
              </p:custDataLst>
            </p:nvPr>
          </p:nvGrpSpPr>
          <p:grpSpPr bwMode="auto">
            <a:xfrm flipH="1">
              <a:off x="2456025" y="4814732"/>
              <a:ext cx="989075" cy="1216075"/>
              <a:chOff x="1373" y="2615"/>
              <a:chExt cx="854" cy="1050"/>
            </a:xfrm>
          </p:grpSpPr>
          <p:grpSp>
            <p:nvGrpSpPr>
              <p:cNvPr id="14" name="Group 199"/>
              <p:cNvGrpSpPr>
                <a:grpSpLocks/>
              </p:cNvGrpSpPr>
              <p:nvPr/>
            </p:nvGrpSpPr>
            <p:grpSpPr bwMode="auto">
              <a:xfrm>
                <a:off x="1373" y="2615"/>
                <a:ext cx="313" cy="1046"/>
                <a:chOff x="1373" y="2615"/>
                <a:chExt cx="313" cy="1046"/>
              </a:xfrm>
            </p:grpSpPr>
            <p:grpSp>
              <p:nvGrpSpPr>
                <p:cNvPr id="15" name="Group 71"/>
                <p:cNvGrpSpPr>
                  <a:grpSpLocks/>
                </p:cNvGrpSpPr>
                <p:nvPr/>
              </p:nvGrpSpPr>
              <p:grpSpPr bwMode="auto">
                <a:xfrm>
                  <a:off x="1545" y="3432"/>
                  <a:ext cx="139" cy="229"/>
                  <a:chOff x="1545" y="3432"/>
                  <a:chExt cx="139" cy="229"/>
                </a:xfrm>
              </p:grpSpPr>
              <p:sp>
                <p:nvSpPr>
                  <p:cNvPr id="6203" name="Rectangle 72"/>
                  <p:cNvSpPr>
                    <a:spLocks noChangeArrowheads="1"/>
                  </p:cNvSpPr>
                  <p:nvPr/>
                </p:nvSpPr>
                <p:spPr bwMode="auto">
                  <a:xfrm>
                    <a:off x="1545" y="343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04" name="Rectangle 73"/>
                  <p:cNvSpPr>
                    <a:spLocks noChangeArrowheads="1"/>
                  </p:cNvSpPr>
                  <p:nvPr/>
                </p:nvSpPr>
                <p:spPr bwMode="auto">
                  <a:xfrm>
                    <a:off x="1637" y="343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05" name="Rectangle 74"/>
                  <p:cNvSpPr>
                    <a:spLocks noChangeArrowheads="1"/>
                  </p:cNvSpPr>
                  <p:nvPr/>
                </p:nvSpPr>
                <p:spPr bwMode="auto">
                  <a:xfrm>
                    <a:off x="1545" y="356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06" name="Rectangle 75"/>
                  <p:cNvSpPr>
                    <a:spLocks noChangeArrowheads="1"/>
                  </p:cNvSpPr>
                  <p:nvPr/>
                </p:nvSpPr>
                <p:spPr bwMode="auto">
                  <a:xfrm>
                    <a:off x="1637" y="356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grpSp>
              <p:nvGrpSpPr>
                <p:cNvPr id="16" name="Group 76"/>
                <p:cNvGrpSpPr>
                  <a:grpSpLocks/>
                </p:cNvGrpSpPr>
                <p:nvPr/>
              </p:nvGrpSpPr>
              <p:grpSpPr bwMode="auto">
                <a:xfrm>
                  <a:off x="1547" y="2615"/>
                  <a:ext cx="139" cy="229"/>
                  <a:chOff x="1547" y="2615"/>
                  <a:chExt cx="139" cy="229"/>
                </a:xfrm>
              </p:grpSpPr>
              <p:sp>
                <p:nvSpPr>
                  <p:cNvPr id="6199" name="Rectangle 77"/>
                  <p:cNvSpPr>
                    <a:spLocks noChangeArrowheads="1"/>
                  </p:cNvSpPr>
                  <p:nvPr/>
                </p:nvSpPr>
                <p:spPr bwMode="auto">
                  <a:xfrm>
                    <a:off x="1547" y="261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00" name="Rectangle 78"/>
                  <p:cNvSpPr>
                    <a:spLocks noChangeArrowheads="1"/>
                  </p:cNvSpPr>
                  <p:nvPr/>
                </p:nvSpPr>
                <p:spPr bwMode="auto">
                  <a:xfrm>
                    <a:off x="1639" y="261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01" name="Rectangle 79"/>
                  <p:cNvSpPr>
                    <a:spLocks noChangeArrowheads="1"/>
                  </p:cNvSpPr>
                  <p:nvPr/>
                </p:nvSpPr>
                <p:spPr bwMode="auto">
                  <a:xfrm>
                    <a:off x="1547" y="275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6202" name="Rectangle 80"/>
                  <p:cNvSpPr>
                    <a:spLocks noChangeArrowheads="1"/>
                  </p:cNvSpPr>
                  <p:nvPr/>
                </p:nvSpPr>
                <p:spPr bwMode="auto">
                  <a:xfrm>
                    <a:off x="1639" y="275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pic>
              <p:nvPicPr>
                <p:cNvPr id="6198" name="Group 181"/>
                <p:cNvPicPr>
                  <a:picLocks noChangeArrowheads="1"/>
                </p:cNvPicPr>
                <p:nvPr/>
              </p:nvPicPr>
              <p:blipFill>
                <a:blip r:embed="rId18"/>
                <a:srcRect/>
                <a:stretch>
                  <a:fillRect/>
                </a:stretch>
              </p:blipFill>
              <p:spPr bwMode="auto">
                <a:xfrm flipH="1">
                  <a:off x="1365" y="2696"/>
                  <a:ext cx="207" cy="883"/>
                </a:xfrm>
                <a:prstGeom prst="rect">
                  <a:avLst/>
                </a:prstGeom>
                <a:noFill/>
                <a:ln w="9525">
                  <a:noFill/>
                  <a:miter lim="800000"/>
                  <a:headEnd/>
                  <a:tailEnd/>
                </a:ln>
              </p:spPr>
            </p:pic>
          </p:grpSp>
          <p:grpSp>
            <p:nvGrpSpPr>
              <p:cNvPr id="17" name="Group 182"/>
              <p:cNvGrpSpPr>
                <a:grpSpLocks/>
              </p:cNvGrpSpPr>
              <p:nvPr/>
            </p:nvGrpSpPr>
            <p:grpSpPr bwMode="auto">
              <a:xfrm>
                <a:off x="1914" y="2619"/>
                <a:ext cx="313" cy="1046"/>
                <a:chOff x="1914" y="2619"/>
                <a:chExt cx="313" cy="1046"/>
              </a:xfrm>
            </p:grpSpPr>
            <p:grpSp>
              <p:nvGrpSpPr>
                <p:cNvPr id="18" name="Group 85"/>
                <p:cNvGrpSpPr>
                  <a:grpSpLocks/>
                </p:cNvGrpSpPr>
                <p:nvPr/>
              </p:nvGrpSpPr>
              <p:grpSpPr bwMode="auto">
                <a:xfrm>
                  <a:off x="2086" y="3436"/>
                  <a:ext cx="139" cy="229"/>
                  <a:chOff x="2086" y="3436"/>
                  <a:chExt cx="139" cy="229"/>
                </a:xfrm>
              </p:grpSpPr>
              <p:sp>
                <p:nvSpPr>
                  <p:cNvPr id="6192" name="Rectangle 86"/>
                  <p:cNvSpPr>
                    <a:spLocks noChangeArrowheads="1"/>
                  </p:cNvSpPr>
                  <p:nvPr/>
                </p:nvSpPr>
                <p:spPr bwMode="auto">
                  <a:xfrm>
                    <a:off x="2086" y="3436"/>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193" name="Rectangle 87"/>
                  <p:cNvSpPr>
                    <a:spLocks noChangeArrowheads="1"/>
                  </p:cNvSpPr>
                  <p:nvPr/>
                </p:nvSpPr>
                <p:spPr bwMode="auto">
                  <a:xfrm>
                    <a:off x="2178" y="3436"/>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194" name="Rectangle 88"/>
                  <p:cNvSpPr>
                    <a:spLocks noChangeArrowheads="1"/>
                  </p:cNvSpPr>
                  <p:nvPr/>
                </p:nvSpPr>
                <p:spPr bwMode="auto">
                  <a:xfrm>
                    <a:off x="2086" y="3573"/>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195" name="Rectangle 89"/>
                  <p:cNvSpPr>
                    <a:spLocks noChangeArrowheads="1"/>
                  </p:cNvSpPr>
                  <p:nvPr/>
                </p:nvSpPr>
                <p:spPr bwMode="auto">
                  <a:xfrm>
                    <a:off x="2178" y="3573"/>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grpSp>
            <p:grpSp>
              <p:nvGrpSpPr>
                <p:cNvPr id="19" name="Group 90"/>
                <p:cNvGrpSpPr>
                  <a:grpSpLocks/>
                </p:cNvGrpSpPr>
                <p:nvPr/>
              </p:nvGrpSpPr>
              <p:grpSpPr bwMode="auto">
                <a:xfrm>
                  <a:off x="2088" y="2619"/>
                  <a:ext cx="139" cy="229"/>
                  <a:chOff x="2088" y="2619"/>
                  <a:chExt cx="139" cy="229"/>
                </a:xfrm>
              </p:grpSpPr>
              <p:sp>
                <p:nvSpPr>
                  <p:cNvPr id="6188" name="Rectangle 91"/>
                  <p:cNvSpPr>
                    <a:spLocks noChangeArrowheads="1"/>
                  </p:cNvSpPr>
                  <p:nvPr/>
                </p:nvSpPr>
                <p:spPr bwMode="auto">
                  <a:xfrm>
                    <a:off x="2088" y="2619"/>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189" name="Rectangle 92"/>
                  <p:cNvSpPr>
                    <a:spLocks noChangeArrowheads="1"/>
                  </p:cNvSpPr>
                  <p:nvPr/>
                </p:nvSpPr>
                <p:spPr bwMode="auto">
                  <a:xfrm>
                    <a:off x="2180" y="2619"/>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190" name="Rectangle 93"/>
                  <p:cNvSpPr>
                    <a:spLocks noChangeArrowheads="1"/>
                  </p:cNvSpPr>
                  <p:nvPr/>
                </p:nvSpPr>
                <p:spPr bwMode="auto">
                  <a:xfrm>
                    <a:off x="2088" y="2756"/>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sp>
                <p:nvSpPr>
                  <p:cNvPr id="6191" name="Rectangle 94"/>
                  <p:cNvSpPr>
                    <a:spLocks noChangeArrowheads="1"/>
                  </p:cNvSpPr>
                  <p:nvPr/>
                </p:nvSpPr>
                <p:spPr bwMode="auto">
                  <a:xfrm>
                    <a:off x="2180" y="2756"/>
                    <a:ext cx="47" cy="92"/>
                  </a:xfrm>
                  <a:prstGeom prst="rect">
                    <a:avLst/>
                  </a:prstGeom>
                  <a:solidFill>
                    <a:schemeClr val="tx2"/>
                  </a:solidFill>
                  <a:ln w="6350" algn="ctr">
                    <a:solidFill>
                      <a:schemeClr val="tx1"/>
                    </a:solidFill>
                    <a:miter lim="800000"/>
                    <a:headEnd/>
                    <a:tailEnd/>
                  </a:ln>
                </p:spPr>
                <p:txBody>
                  <a:bodyPr wrap="none" anchor="ctr"/>
                  <a:lstStyle/>
                  <a:p>
                    <a:endParaRPr lang="en-US" b="1">
                      <a:solidFill>
                        <a:srgbClr val="000000"/>
                      </a:solidFill>
                    </a:endParaRPr>
                  </a:p>
                </p:txBody>
              </p:sp>
            </p:grpSp>
            <p:pic>
              <p:nvPicPr>
                <p:cNvPr id="6187" name="Group 180"/>
                <p:cNvPicPr>
                  <a:picLocks noChangeArrowheads="1"/>
                </p:cNvPicPr>
                <p:nvPr/>
              </p:nvPicPr>
              <p:blipFill>
                <a:blip r:embed="rId19"/>
                <a:srcRect/>
                <a:stretch>
                  <a:fillRect/>
                </a:stretch>
              </p:blipFill>
              <p:spPr bwMode="auto">
                <a:xfrm flipH="1">
                  <a:off x="1907" y="2699"/>
                  <a:ext cx="207" cy="887"/>
                </a:xfrm>
                <a:prstGeom prst="rect">
                  <a:avLst/>
                </a:prstGeom>
                <a:noFill/>
                <a:ln w="9525">
                  <a:noFill/>
                  <a:miter lim="800000"/>
                  <a:headEnd/>
                  <a:tailEnd/>
                </a:ln>
              </p:spPr>
            </p:pic>
          </p:grpSp>
        </p:grpSp>
        <p:sp>
          <p:nvSpPr>
            <p:cNvPr id="6162" name="Line 33"/>
            <p:cNvSpPr>
              <a:spLocks noChangeAspect="1" noChangeShapeType="1"/>
            </p:cNvSpPr>
            <p:nvPr/>
          </p:nvSpPr>
          <p:spPr bwMode="gray">
            <a:xfrm flipH="1" flipV="1">
              <a:off x="1600139" y="4645639"/>
              <a:ext cx="57908" cy="1158"/>
            </a:xfrm>
            <a:prstGeom prst="line">
              <a:avLst/>
            </a:prstGeom>
            <a:noFill/>
            <a:ln w="15875">
              <a:solidFill>
                <a:srgbClr val="CC99FF"/>
              </a:solidFill>
              <a:round/>
              <a:headEnd/>
              <a:tailEnd/>
            </a:ln>
          </p:spPr>
          <p:txBody>
            <a:bodyPr>
              <a:spAutoFit/>
            </a:bodyPr>
            <a:lstStyle/>
            <a:p>
              <a:endParaRPr lang="en-US">
                <a:solidFill>
                  <a:srgbClr val="000000"/>
                </a:solidFill>
              </a:endParaRPr>
            </a:p>
          </p:txBody>
        </p:sp>
        <p:sp>
          <p:nvSpPr>
            <p:cNvPr id="6163" name="Line 34"/>
            <p:cNvSpPr>
              <a:spLocks noChangeAspect="1" noChangeShapeType="1"/>
            </p:cNvSpPr>
            <p:nvPr/>
          </p:nvSpPr>
          <p:spPr bwMode="gray">
            <a:xfrm flipH="1" flipV="1">
              <a:off x="1598981" y="4959502"/>
              <a:ext cx="57908" cy="1159"/>
            </a:xfrm>
            <a:prstGeom prst="line">
              <a:avLst/>
            </a:prstGeom>
            <a:noFill/>
            <a:ln w="15875">
              <a:solidFill>
                <a:srgbClr val="CC99FF"/>
              </a:solidFill>
              <a:round/>
              <a:headEnd/>
              <a:tailEnd/>
            </a:ln>
          </p:spPr>
          <p:txBody>
            <a:bodyPr>
              <a:spAutoFit/>
            </a:bodyPr>
            <a:lstStyle/>
            <a:p>
              <a:endParaRPr lang="en-US">
                <a:solidFill>
                  <a:srgbClr val="000000"/>
                </a:solidFill>
              </a:endParaRPr>
            </a:p>
          </p:txBody>
        </p:sp>
        <p:sp>
          <p:nvSpPr>
            <p:cNvPr id="6164" name="Line 36"/>
            <p:cNvSpPr>
              <a:spLocks noChangeAspect="1" noChangeShapeType="1"/>
            </p:cNvSpPr>
            <p:nvPr/>
          </p:nvSpPr>
          <p:spPr bwMode="gray">
            <a:xfrm flipH="1" flipV="1">
              <a:off x="1600139" y="5801490"/>
              <a:ext cx="57908" cy="1158"/>
            </a:xfrm>
            <a:prstGeom prst="line">
              <a:avLst/>
            </a:prstGeom>
            <a:noFill/>
            <a:ln w="15875">
              <a:solidFill>
                <a:srgbClr val="CC99FF"/>
              </a:solidFill>
              <a:round/>
              <a:headEnd/>
              <a:tailEnd/>
            </a:ln>
          </p:spPr>
          <p:txBody>
            <a:bodyPr>
              <a:spAutoFit/>
            </a:bodyPr>
            <a:lstStyle/>
            <a:p>
              <a:endParaRPr lang="en-US">
                <a:solidFill>
                  <a:srgbClr val="000000"/>
                </a:solidFill>
              </a:endParaRPr>
            </a:p>
          </p:txBody>
        </p:sp>
        <p:sp>
          <p:nvSpPr>
            <p:cNvPr id="6165" name="Line 37"/>
            <p:cNvSpPr>
              <a:spLocks noChangeAspect="1" noChangeShapeType="1"/>
            </p:cNvSpPr>
            <p:nvPr/>
          </p:nvSpPr>
          <p:spPr bwMode="gray">
            <a:xfrm flipH="1" flipV="1">
              <a:off x="1600139" y="6219588"/>
              <a:ext cx="57908" cy="1159"/>
            </a:xfrm>
            <a:prstGeom prst="line">
              <a:avLst/>
            </a:prstGeom>
            <a:noFill/>
            <a:ln w="15875">
              <a:solidFill>
                <a:srgbClr val="CC99FF"/>
              </a:solidFill>
              <a:round/>
              <a:headEnd/>
              <a:tailEnd/>
            </a:ln>
          </p:spPr>
          <p:txBody>
            <a:bodyPr>
              <a:spAutoFit/>
            </a:bodyPr>
            <a:lstStyle/>
            <a:p>
              <a:endParaRPr lang="en-US">
                <a:solidFill>
                  <a:srgbClr val="000000"/>
                </a:solidFill>
              </a:endParaRPr>
            </a:p>
          </p:txBody>
        </p:sp>
        <p:pic>
          <p:nvPicPr>
            <p:cNvPr id="6166" name="Group 38"/>
            <p:cNvPicPr>
              <a:picLocks noChangeArrowheads="1"/>
            </p:cNvPicPr>
            <p:nvPr>
              <p:custDataLst>
                <p:tags r:id="rId6"/>
              </p:custDataLst>
            </p:nvPr>
          </p:nvPicPr>
          <p:blipFill>
            <a:blip r:embed="rId20"/>
            <a:srcRect/>
            <a:stretch>
              <a:fillRect/>
            </a:stretch>
          </p:blipFill>
          <p:spPr bwMode="auto">
            <a:xfrm>
              <a:off x="1661522" y="4539088"/>
              <a:ext cx="40535" cy="222368"/>
            </a:xfrm>
            <a:prstGeom prst="rect">
              <a:avLst/>
            </a:prstGeom>
            <a:noFill/>
            <a:ln w="9525">
              <a:noFill/>
              <a:miter lim="800000"/>
              <a:headEnd/>
              <a:tailEnd/>
            </a:ln>
          </p:spPr>
        </p:pic>
        <p:pic>
          <p:nvPicPr>
            <p:cNvPr id="6167" name="Group 42"/>
            <p:cNvPicPr>
              <a:picLocks noChangeArrowheads="1"/>
            </p:cNvPicPr>
            <p:nvPr>
              <p:custDataLst>
                <p:tags r:id="rId7"/>
              </p:custDataLst>
            </p:nvPr>
          </p:nvPicPr>
          <p:blipFill>
            <a:blip r:embed="rId21"/>
            <a:srcRect/>
            <a:stretch>
              <a:fillRect/>
            </a:stretch>
          </p:blipFill>
          <p:spPr bwMode="auto">
            <a:xfrm>
              <a:off x="1658048" y="4850635"/>
              <a:ext cx="39378" cy="227001"/>
            </a:xfrm>
            <a:prstGeom prst="rect">
              <a:avLst/>
            </a:prstGeom>
            <a:noFill/>
            <a:ln w="9525">
              <a:noFill/>
              <a:miter lim="800000"/>
              <a:headEnd/>
              <a:tailEnd/>
            </a:ln>
          </p:spPr>
        </p:pic>
        <p:pic>
          <p:nvPicPr>
            <p:cNvPr id="6168" name="Group 50"/>
            <p:cNvPicPr>
              <a:picLocks noChangeArrowheads="1"/>
            </p:cNvPicPr>
            <p:nvPr>
              <p:custDataLst>
                <p:tags r:id="rId8"/>
              </p:custDataLst>
            </p:nvPr>
          </p:nvPicPr>
          <p:blipFill>
            <a:blip r:embed="rId20"/>
            <a:srcRect/>
            <a:stretch>
              <a:fillRect/>
            </a:stretch>
          </p:blipFill>
          <p:spPr bwMode="auto">
            <a:xfrm>
              <a:off x="1666155" y="5699571"/>
              <a:ext cx="40535" cy="222368"/>
            </a:xfrm>
            <a:prstGeom prst="rect">
              <a:avLst/>
            </a:prstGeom>
            <a:noFill/>
            <a:ln w="9525">
              <a:noFill/>
              <a:miter lim="800000"/>
              <a:headEnd/>
              <a:tailEnd/>
            </a:ln>
          </p:spPr>
        </p:pic>
        <p:pic>
          <p:nvPicPr>
            <p:cNvPr id="6169" name="Group 54"/>
            <p:cNvPicPr>
              <a:picLocks noChangeArrowheads="1"/>
            </p:cNvPicPr>
            <p:nvPr>
              <p:custDataLst>
                <p:tags r:id="rId9"/>
              </p:custDataLst>
            </p:nvPr>
          </p:nvPicPr>
          <p:blipFill>
            <a:blip r:embed="rId20"/>
            <a:srcRect/>
            <a:stretch>
              <a:fillRect/>
            </a:stretch>
          </p:blipFill>
          <p:spPr bwMode="auto">
            <a:xfrm>
              <a:off x="1661522" y="6108404"/>
              <a:ext cx="40535" cy="222368"/>
            </a:xfrm>
            <a:prstGeom prst="rect">
              <a:avLst/>
            </a:prstGeom>
            <a:noFill/>
            <a:ln w="9525">
              <a:noFill/>
              <a:miter lim="800000"/>
              <a:headEnd/>
              <a:tailEnd/>
            </a:ln>
          </p:spPr>
        </p:pic>
        <p:sp>
          <p:nvSpPr>
            <p:cNvPr id="6170" name="Line 58"/>
            <p:cNvSpPr>
              <a:spLocks noChangeShapeType="1"/>
            </p:cNvSpPr>
            <p:nvPr/>
          </p:nvSpPr>
          <p:spPr bwMode="auto">
            <a:xfrm>
              <a:off x="1604772" y="4645639"/>
              <a:ext cx="0" cy="1575107"/>
            </a:xfrm>
            <a:prstGeom prst="line">
              <a:avLst/>
            </a:prstGeom>
            <a:noFill/>
            <a:ln w="15875">
              <a:solidFill>
                <a:srgbClr val="CC99FF"/>
              </a:solidFill>
              <a:round/>
              <a:headEnd/>
              <a:tailEnd/>
            </a:ln>
          </p:spPr>
          <p:txBody>
            <a:bodyPr wrap="none" anchor="ctr"/>
            <a:lstStyle/>
            <a:p>
              <a:endParaRPr lang="en-US">
                <a:solidFill>
                  <a:srgbClr val="000000"/>
                </a:solidFill>
              </a:endParaRPr>
            </a:p>
          </p:txBody>
        </p:sp>
        <p:sp>
          <p:nvSpPr>
            <p:cNvPr id="6171" name="Oval 84"/>
            <p:cNvSpPr>
              <a:spLocks noChangeAspect="1" noChangeArrowheads="1"/>
            </p:cNvSpPr>
            <p:nvPr/>
          </p:nvSpPr>
          <p:spPr bwMode="auto">
            <a:xfrm flipH="1">
              <a:off x="1575818" y="5383391"/>
              <a:ext cx="54433" cy="54434"/>
            </a:xfrm>
            <a:prstGeom prst="ellipse">
              <a:avLst/>
            </a:prstGeom>
            <a:noFill/>
            <a:ln w="9525" algn="ctr">
              <a:solidFill>
                <a:srgbClr val="CC99FF"/>
              </a:solidFill>
              <a:round/>
              <a:headEnd/>
              <a:tailEnd/>
            </a:ln>
          </p:spPr>
          <p:txBody>
            <a:bodyPr wrap="none" anchor="ctr"/>
            <a:lstStyle/>
            <a:p>
              <a:endParaRPr lang="en-US">
                <a:solidFill>
                  <a:srgbClr val="000000"/>
                </a:solidFill>
              </a:endParaRPr>
            </a:p>
          </p:txBody>
        </p:sp>
        <p:sp>
          <p:nvSpPr>
            <p:cNvPr id="6172" name="PPTShape_0"/>
            <p:cNvSpPr>
              <a:spLocks noChangeAspect="1" noChangeShapeType="1"/>
            </p:cNvSpPr>
            <p:nvPr/>
          </p:nvSpPr>
          <p:spPr bwMode="gray">
            <a:xfrm flipV="1">
              <a:off x="6030128" y="4650272"/>
              <a:ext cx="59066" cy="1158"/>
            </a:xfrm>
            <a:prstGeom prst="line">
              <a:avLst/>
            </a:prstGeom>
            <a:noFill/>
            <a:ln w="15875">
              <a:solidFill>
                <a:srgbClr val="CC99FF"/>
              </a:solidFill>
              <a:round/>
              <a:headEnd/>
              <a:tailEnd/>
            </a:ln>
          </p:spPr>
          <p:txBody>
            <a:bodyPr>
              <a:spAutoFit/>
            </a:bodyPr>
            <a:lstStyle/>
            <a:p>
              <a:endParaRPr lang="en-US">
                <a:solidFill>
                  <a:srgbClr val="000000"/>
                </a:solidFill>
              </a:endParaRPr>
            </a:p>
          </p:txBody>
        </p:sp>
        <p:sp>
          <p:nvSpPr>
            <p:cNvPr id="6173" name="PPTShape_1"/>
            <p:cNvSpPr>
              <a:spLocks noChangeAspect="1" noChangeShapeType="1"/>
            </p:cNvSpPr>
            <p:nvPr/>
          </p:nvSpPr>
          <p:spPr bwMode="gray">
            <a:xfrm flipV="1">
              <a:off x="6032444" y="4964135"/>
              <a:ext cx="57908" cy="1159"/>
            </a:xfrm>
            <a:prstGeom prst="line">
              <a:avLst/>
            </a:prstGeom>
            <a:noFill/>
            <a:ln w="15875">
              <a:solidFill>
                <a:srgbClr val="CC99FF"/>
              </a:solidFill>
              <a:round/>
              <a:headEnd/>
              <a:tailEnd/>
            </a:ln>
          </p:spPr>
          <p:txBody>
            <a:bodyPr>
              <a:spAutoFit/>
            </a:bodyPr>
            <a:lstStyle/>
            <a:p>
              <a:endParaRPr lang="en-US">
                <a:solidFill>
                  <a:srgbClr val="000000"/>
                </a:solidFill>
              </a:endParaRPr>
            </a:p>
          </p:txBody>
        </p:sp>
        <p:sp>
          <p:nvSpPr>
            <p:cNvPr id="6174" name="PPTShape_2"/>
            <p:cNvSpPr>
              <a:spLocks noChangeAspect="1" noChangeShapeType="1"/>
            </p:cNvSpPr>
            <p:nvPr/>
          </p:nvSpPr>
          <p:spPr bwMode="gray">
            <a:xfrm flipV="1">
              <a:off x="6030128" y="5806122"/>
              <a:ext cx="59066" cy="1158"/>
            </a:xfrm>
            <a:prstGeom prst="line">
              <a:avLst/>
            </a:prstGeom>
            <a:noFill/>
            <a:ln w="15875">
              <a:solidFill>
                <a:srgbClr val="CC99FF"/>
              </a:solidFill>
              <a:round/>
              <a:headEnd/>
              <a:tailEnd/>
            </a:ln>
          </p:spPr>
          <p:txBody>
            <a:bodyPr>
              <a:spAutoFit/>
            </a:bodyPr>
            <a:lstStyle/>
            <a:p>
              <a:endParaRPr lang="en-US">
                <a:solidFill>
                  <a:srgbClr val="000000"/>
                </a:solidFill>
              </a:endParaRPr>
            </a:p>
          </p:txBody>
        </p:sp>
        <p:sp>
          <p:nvSpPr>
            <p:cNvPr id="6175" name="PPTShape_3"/>
            <p:cNvSpPr>
              <a:spLocks noChangeAspect="1" noChangeShapeType="1"/>
            </p:cNvSpPr>
            <p:nvPr/>
          </p:nvSpPr>
          <p:spPr bwMode="gray">
            <a:xfrm flipV="1">
              <a:off x="6030128" y="6224220"/>
              <a:ext cx="59066" cy="1159"/>
            </a:xfrm>
            <a:prstGeom prst="line">
              <a:avLst/>
            </a:prstGeom>
            <a:noFill/>
            <a:ln w="15875">
              <a:solidFill>
                <a:srgbClr val="CC99FF"/>
              </a:solidFill>
              <a:round/>
              <a:headEnd/>
              <a:tailEnd/>
            </a:ln>
          </p:spPr>
          <p:txBody>
            <a:bodyPr>
              <a:spAutoFit/>
            </a:bodyPr>
            <a:lstStyle/>
            <a:p>
              <a:endParaRPr lang="en-US">
                <a:solidFill>
                  <a:srgbClr val="000000"/>
                </a:solidFill>
              </a:endParaRPr>
            </a:p>
          </p:txBody>
        </p:sp>
        <p:pic>
          <p:nvPicPr>
            <p:cNvPr id="6176" name="PPTShape_4"/>
            <p:cNvPicPr>
              <a:picLocks noChangeArrowheads="1"/>
            </p:cNvPicPr>
            <p:nvPr>
              <p:custDataLst>
                <p:tags r:id="rId10"/>
              </p:custDataLst>
            </p:nvPr>
          </p:nvPicPr>
          <p:blipFill>
            <a:blip r:embed="rId21"/>
            <a:srcRect/>
            <a:stretch>
              <a:fillRect/>
            </a:stretch>
          </p:blipFill>
          <p:spPr bwMode="auto">
            <a:xfrm>
              <a:off x="5994225" y="4539088"/>
              <a:ext cx="39378" cy="227001"/>
            </a:xfrm>
            <a:prstGeom prst="rect">
              <a:avLst/>
            </a:prstGeom>
            <a:noFill/>
            <a:ln w="9525">
              <a:noFill/>
              <a:miter lim="800000"/>
              <a:headEnd/>
              <a:tailEnd/>
            </a:ln>
          </p:spPr>
        </p:pic>
        <p:pic>
          <p:nvPicPr>
            <p:cNvPr id="6177" name="PPTShape_5"/>
            <p:cNvPicPr>
              <a:picLocks noChangeArrowheads="1"/>
            </p:cNvPicPr>
            <p:nvPr>
              <p:custDataLst>
                <p:tags r:id="rId11"/>
              </p:custDataLst>
            </p:nvPr>
          </p:nvPicPr>
          <p:blipFill>
            <a:blip r:embed="rId22"/>
            <a:srcRect/>
            <a:stretch>
              <a:fillRect/>
            </a:stretch>
          </p:blipFill>
          <p:spPr bwMode="auto">
            <a:xfrm>
              <a:off x="5994225" y="4855267"/>
              <a:ext cx="39378" cy="222368"/>
            </a:xfrm>
            <a:prstGeom prst="rect">
              <a:avLst/>
            </a:prstGeom>
            <a:noFill/>
            <a:ln w="9525">
              <a:noFill/>
              <a:miter lim="800000"/>
              <a:headEnd/>
              <a:tailEnd/>
            </a:ln>
          </p:spPr>
        </p:pic>
        <p:pic>
          <p:nvPicPr>
            <p:cNvPr id="6178" name="PPTShape_6"/>
            <p:cNvPicPr>
              <a:picLocks noChangeArrowheads="1"/>
            </p:cNvPicPr>
            <p:nvPr>
              <p:custDataLst>
                <p:tags r:id="rId12"/>
              </p:custDataLst>
            </p:nvPr>
          </p:nvPicPr>
          <p:blipFill>
            <a:blip r:embed="rId20"/>
            <a:srcRect/>
            <a:stretch>
              <a:fillRect/>
            </a:stretch>
          </p:blipFill>
          <p:spPr bwMode="auto">
            <a:xfrm>
              <a:off x="5984959" y="5704204"/>
              <a:ext cx="39378" cy="222368"/>
            </a:xfrm>
            <a:prstGeom prst="rect">
              <a:avLst/>
            </a:prstGeom>
            <a:noFill/>
            <a:ln w="9525">
              <a:noFill/>
              <a:miter lim="800000"/>
              <a:headEnd/>
              <a:tailEnd/>
            </a:ln>
          </p:spPr>
        </p:pic>
        <p:pic>
          <p:nvPicPr>
            <p:cNvPr id="6179" name="PPTShape_7"/>
            <p:cNvPicPr>
              <a:picLocks noChangeArrowheads="1"/>
            </p:cNvPicPr>
            <p:nvPr>
              <p:custDataLst>
                <p:tags r:id="rId13"/>
              </p:custDataLst>
            </p:nvPr>
          </p:nvPicPr>
          <p:blipFill>
            <a:blip r:embed="rId20"/>
            <a:srcRect/>
            <a:stretch>
              <a:fillRect/>
            </a:stretch>
          </p:blipFill>
          <p:spPr bwMode="auto">
            <a:xfrm>
              <a:off x="5989592" y="6113036"/>
              <a:ext cx="39378" cy="222368"/>
            </a:xfrm>
            <a:prstGeom prst="rect">
              <a:avLst/>
            </a:prstGeom>
            <a:noFill/>
            <a:ln w="9525">
              <a:noFill/>
              <a:miter lim="800000"/>
              <a:headEnd/>
              <a:tailEnd/>
            </a:ln>
          </p:spPr>
        </p:pic>
        <p:sp>
          <p:nvSpPr>
            <p:cNvPr id="6180" name="PPTShape_8"/>
            <p:cNvSpPr>
              <a:spLocks noChangeShapeType="1"/>
            </p:cNvSpPr>
            <p:nvPr/>
          </p:nvSpPr>
          <p:spPr bwMode="auto">
            <a:xfrm flipH="1">
              <a:off x="6084562" y="4650272"/>
              <a:ext cx="0" cy="1575107"/>
            </a:xfrm>
            <a:prstGeom prst="line">
              <a:avLst/>
            </a:prstGeom>
            <a:noFill/>
            <a:ln w="15875">
              <a:solidFill>
                <a:srgbClr val="CC99FF"/>
              </a:solidFill>
              <a:round/>
              <a:headEnd/>
              <a:tailEnd/>
            </a:ln>
          </p:spPr>
          <p:txBody>
            <a:bodyPr wrap="none" anchor="ctr"/>
            <a:lstStyle/>
            <a:p>
              <a:endParaRPr lang="en-US">
                <a:solidFill>
                  <a:srgbClr val="000000"/>
                </a:solidFill>
              </a:endParaRPr>
            </a:p>
          </p:txBody>
        </p:sp>
        <p:sp>
          <p:nvSpPr>
            <p:cNvPr id="6181" name="PPTShape_9"/>
            <p:cNvSpPr>
              <a:spLocks noChangeAspect="1" noChangeArrowheads="1"/>
            </p:cNvSpPr>
            <p:nvPr/>
          </p:nvSpPr>
          <p:spPr bwMode="auto">
            <a:xfrm>
              <a:off x="6059082" y="5386866"/>
              <a:ext cx="54434" cy="54433"/>
            </a:xfrm>
            <a:prstGeom prst="ellipse">
              <a:avLst/>
            </a:prstGeom>
            <a:solidFill>
              <a:srgbClr val="CC99FF"/>
            </a:solidFill>
            <a:ln w="9525" algn="ctr">
              <a:solidFill>
                <a:srgbClr val="CC99FF"/>
              </a:solidFill>
              <a:round/>
              <a:headEnd/>
              <a:tailEnd/>
            </a:ln>
          </p:spPr>
          <p:txBody>
            <a:bodyPr wrap="none" anchor="ctr"/>
            <a:lstStyle/>
            <a:p>
              <a:endParaRPr lang="en-US">
                <a:solidFill>
                  <a:srgbClr val="000000"/>
                </a:solidFill>
              </a:endParaRPr>
            </a:p>
          </p:txBody>
        </p:sp>
      </p:grpSp>
      <p:sp>
        <p:nvSpPr>
          <p:cNvPr id="92198" name="AutoShape 62"/>
          <p:cNvSpPr>
            <a:spLocks noChangeArrowheads="1"/>
          </p:cNvSpPr>
          <p:nvPr/>
        </p:nvSpPr>
        <p:spPr bwMode="gray">
          <a:xfrm>
            <a:off x="523567" y="5614467"/>
            <a:ext cx="1787181" cy="483991"/>
          </a:xfrm>
          <a:prstGeom prst="wedgeRectCallout">
            <a:avLst>
              <a:gd name="adj1" fmla="val 69494"/>
              <a:gd name="adj2" fmla="val -78241"/>
            </a:avLst>
          </a:prstGeom>
          <a:solidFill>
            <a:srgbClr val="FFFFCC"/>
          </a:solidFill>
          <a:ln w="9525">
            <a:solidFill>
              <a:srgbClr val="003366"/>
            </a:solidFill>
            <a:miter lim="800000"/>
            <a:headEnd/>
            <a:tailEnd/>
          </a:ln>
          <a:effectLst>
            <a:outerShdw dist="35921" dir="2700000" algn="ctr" rotWithShape="0">
              <a:srgbClr val="808080"/>
            </a:outerShdw>
          </a:effectLst>
        </p:spPr>
        <p:txBody>
          <a:bodyPr/>
          <a:lstStyle/>
          <a:p>
            <a:pPr>
              <a:defRPr/>
            </a:pPr>
            <a:r>
              <a:rPr lang="en-US" sz="1200" b="1" dirty="0">
                <a:solidFill>
                  <a:srgbClr val="003366"/>
                </a:solidFill>
                <a:latin typeface="Arial" pitchFamily="34" charset="0"/>
              </a:rPr>
              <a:t>Horizontal Spines of the Global Clocks</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3"/>
          <p:cNvSpPr>
            <a:spLocks noGrp="1" noChangeArrowheads="1"/>
          </p:cNvSpPr>
          <p:nvPr>
            <p:ph idx="4294967295"/>
          </p:nvPr>
        </p:nvSpPr>
        <p:spPr/>
        <p:txBody>
          <a:bodyPr/>
          <a:lstStyle/>
          <a:p>
            <a:pPr>
              <a:lnSpc>
                <a:spcPct val="100000"/>
              </a:lnSpc>
            </a:pPr>
            <a:r>
              <a:rPr lang="en-US" dirty="0" smtClean="0"/>
              <a:t>Each of the 12 horizontal spines in a clock region is driven by a BUFH</a:t>
            </a:r>
          </a:p>
          <a:p>
            <a:pPr>
              <a:lnSpc>
                <a:spcPct val="100000"/>
              </a:lnSpc>
            </a:pPr>
            <a:r>
              <a:rPr lang="en-US" dirty="0" smtClean="0"/>
              <a:t>Driven by</a:t>
            </a:r>
          </a:p>
          <a:p>
            <a:pPr lvl="1">
              <a:lnSpc>
                <a:spcPct val="100000"/>
              </a:lnSpc>
            </a:pPr>
            <a:r>
              <a:rPr lang="en-US" dirty="0" smtClean="0"/>
              <a:t>CMTs in the same region</a:t>
            </a:r>
          </a:p>
          <a:p>
            <a:pPr lvl="1">
              <a:lnSpc>
                <a:spcPct val="100000"/>
              </a:lnSpc>
            </a:pPr>
            <a:r>
              <a:rPr lang="en-US" dirty="0" smtClean="0"/>
              <a:t>BUFGCTRL via vertical clock spine</a:t>
            </a:r>
          </a:p>
          <a:p>
            <a:pPr lvl="1">
              <a:lnSpc>
                <a:spcPct val="100000"/>
              </a:lnSpc>
            </a:pPr>
            <a:r>
              <a:rPr lang="en-US" dirty="0" smtClean="0"/>
              <a:t>Clock-capable inputs in the same horizontal row</a:t>
            </a:r>
          </a:p>
          <a:p>
            <a:pPr lvl="2">
              <a:lnSpc>
                <a:spcPct val="100000"/>
              </a:lnSpc>
            </a:pPr>
            <a:r>
              <a:rPr lang="en-US" dirty="0" smtClean="0"/>
              <a:t>Can be driven from bank on the left or right</a:t>
            </a:r>
          </a:p>
          <a:p>
            <a:pPr lvl="1">
              <a:lnSpc>
                <a:spcPct val="100000"/>
              </a:lnSpc>
            </a:pPr>
            <a:r>
              <a:rPr lang="en-US" dirty="0" smtClean="0"/>
              <a:t>Interconnect</a:t>
            </a:r>
          </a:p>
          <a:p>
            <a:pPr>
              <a:lnSpc>
                <a:spcPct val="100000"/>
              </a:lnSpc>
            </a:pPr>
            <a:r>
              <a:rPr lang="en-US" dirty="0" smtClean="0"/>
              <a:t>Can be a simple clock buffer (BUFH), or a clock buffer</a:t>
            </a:r>
            <a:br>
              <a:rPr lang="en-US" dirty="0" smtClean="0"/>
            </a:br>
            <a:r>
              <a:rPr lang="en-US" dirty="0" smtClean="0"/>
              <a:t>with clock enable (BUFHCE)</a:t>
            </a:r>
          </a:p>
          <a:p>
            <a:pPr lvl="1">
              <a:lnSpc>
                <a:spcPct val="100000"/>
              </a:lnSpc>
            </a:pPr>
            <a:r>
              <a:rPr lang="en-US" dirty="0" smtClean="0"/>
              <a:t>BUFHCE is </a:t>
            </a:r>
            <a:r>
              <a:rPr lang="en-US" dirty="0" err="1" smtClean="0"/>
              <a:t>glitchless</a:t>
            </a:r>
            <a:r>
              <a:rPr lang="en-US" dirty="0" smtClean="0"/>
              <a:t> when CE_TYPE set to “SYNC”</a:t>
            </a:r>
          </a:p>
          <a:p>
            <a:pPr>
              <a:lnSpc>
                <a:spcPct val="100000"/>
              </a:lnSpc>
            </a:pPr>
            <a:r>
              <a:rPr lang="en-US" dirty="0" smtClean="0"/>
              <a:t>When a global clock (from a BUFGCTRL) is required in a clock region, a BUFH is automatically inferred by the tools</a:t>
            </a:r>
          </a:p>
          <a:p>
            <a:pPr>
              <a:lnSpc>
                <a:spcPct val="100000"/>
              </a:lnSpc>
            </a:pPr>
            <a:endParaRPr lang="en-US" dirty="0" smtClean="0"/>
          </a:p>
        </p:txBody>
      </p:sp>
      <p:sp>
        <p:nvSpPr>
          <p:cNvPr id="7170" name="Rectangle 102"/>
          <p:cNvSpPr>
            <a:spLocks noGrp="1" noChangeArrowheads="1"/>
          </p:cNvSpPr>
          <p:nvPr>
            <p:ph type="title" idx="4294967295"/>
          </p:nvPr>
        </p:nvSpPr>
        <p:spPr/>
        <p:txBody>
          <a:bodyPr/>
          <a:lstStyle/>
          <a:p>
            <a:r>
              <a:rPr lang="en-US" smtClean="0"/>
              <a:t>Horizontal Spine Clock Buffer (BUFH)</a:t>
            </a:r>
          </a:p>
        </p:txBody>
      </p:sp>
      <p:grpSp>
        <p:nvGrpSpPr>
          <p:cNvPr id="2" name="Group 138"/>
          <p:cNvGrpSpPr>
            <a:grpSpLocks/>
          </p:cNvGrpSpPr>
          <p:nvPr>
            <p:custDataLst>
              <p:tags r:id="rId2"/>
            </p:custDataLst>
          </p:nvPr>
        </p:nvGrpSpPr>
        <p:grpSpPr bwMode="auto">
          <a:xfrm>
            <a:off x="7392678" y="3650226"/>
            <a:ext cx="1751322" cy="1286746"/>
            <a:chOff x="4293" y="2427"/>
            <a:chExt cx="1195" cy="878"/>
          </a:xfrm>
        </p:grpSpPr>
        <p:sp>
          <p:nvSpPr>
            <p:cNvPr id="7181" name="Text Box 95"/>
            <p:cNvSpPr txBox="1">
              <a:spLocks noChangeArrowheads="1"/>
            </p:cNvSpPr>
            <p:nvPr/>
          </p:nvSpPr>
          <p:spPr bwMode="auto">
            <a:xfrm>
              <a:off x="4525" y="2427"/>
              <a:ext cx="963" cy="173"/>
            </a:xfrm>
            <a:prstGeom prst="rect">
              <a:avLst/>
            </a:prstGeom>
            <a:noFill/>
            <a:ln w="9525">
              <a:noFill/>
              <a:miter lim="800000"/>
              <a:headEnd/>
              <a:tailEnd/>
            </a:ln>
          </p:spPr>
          <p:txBody>
            <a:bodyPr lIns="18000" tIns="10800" rIns="18000" bIns="10800" anchor="ctr"/>
            <a:lstStyle/>
            <a:p>
              <a:pPr eaLnBrk="0" hangingPunct="0">
                <a:lnSpc>
                  <a:spcPct val="60000"/>
                </a:lnSpc>
                <a:spcBef>
                  <a:spcPct val="50000"/>
                </a:spcBef>
              </a:pPr>
              <a:r>
                <a:rPr lang="en-US" sz="2000" b="1">
                  <a:solidFill>
                    <a:srgbClr val="000000"/>
                  </a:solidFill>
                  <a:latin typeface="Arial Narrow" pitchFamily="34" charset="0"/>
                </a:rPr>
                <a:t>BUFHCE</a:t>
              </a:r>
            </a:p>
          </p:txBody>
        </p:sp>
        <p:sp>
          <p:nvSpPr>
            <p:cNvPr id="7182" name="Text Box 96"/>
            <p:cNvSpPr txBox="1">
              <a:spLocks noChangeArrowheads="1"/>
            </p:cNvSpPr>
            <p:nvPr/>
          </p:nvSpPr>
          <p:spPr bwMode="auto">
            <a:xfrm>
              <a:off x="4353" y="2800"/>
              <a:ext cx="171"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I</a:t>
              </a:r>
            </a:p>
          </p:txBody>
        </p:sp>
        <p:sp>
          <p:nvSpPr>
            <p:cNvPr id="7183" name="Text Box 97"/>
            <p:cNvSpPr txBox="1">
              <a:spLocks noChangeArrowheads="1"/>
            </p:cNvSpPr>
            <p:nvPr/>
          </p:nvSpPr>
          <p:spPr bwMode="auto">
            <a:xfrm>
              <a:off x="5098" y="2818"/>
              <a:ext cx="288"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O</a:t>
              </a:r>
            </a:p>
          </p:txBody>
        </p:sp>
        <p:sp>
          <p:nvSpPr>
            <p:cNvPr id="7184" name="Line 98"/>
            <p:cNvSpPr>
              <a:spLocks noChangeShapeType="1"/>
            </p:cNvSpPr>
            <p:nvPr/>
          </p:nvSpPr>
          <p:spPr bwMode="auto">
            <a:xfrm flipV="1">
              <a:off x="4849" y="2630"/>
              <a:ext cx="0" cy="345"/>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7185" name="Line 99"/>
            <p:cNvSpPr>
              <a:spLocks noChangeShapeType="1"/>
            </p:cNvSpPr>
            <p:nvPr/>
          </p:nvSpPr>
          <p:spPr bwMode="auto">
            <a:xfrm>
              <a:off x="4426" y="2629"/>
              <a:ext cx="42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7186" name="Text Box 100"/>
            <p:cNvSpPr txBox="1">
              <a:spLocks noChangeArrowheads="1"/>
            </p:cNvSpPr>
            <p:nvPr/>
          </p:nvSpPr>
          <p:spPr bwMode="auto">
            <a:xfrm>
              <a:off x="4293" y="2466"/>
              <a:ext cx="299"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CE</a:t>
              </a:r>
            </a:p>
          </p:txBody>
        </p:sp>
        <p:grpSp>
          <p:nvGrpSpPr>
            <p:cNvPr id="3" name="Group 101"/>
            <p:cNvGrpSpPr>
              <a:grpSpLocks/>
            </p:cNvGrpSpPr>
            <p:nvPr/>
          </p:nvGrpSpPr>
          <p:grpSpPr bwMode="auto">
            <a:xfrm>
              <a:off x="4400" y="2713"/>
              <a:ext cx="855" cy="592"/>
              <a:chOff x="4400" y="2713"/>
              <a:chExt cx="855" cy="592"/>
            </a:xfrm>
          </p:grpSpPr>
          <p:sp>
            <p:nvSpPr>
              <p:cNvPr id="7188" name="Line 102"/>
              <p:cNvSpPr>
                <a:spLocks noChangeShapeType="1"/>
              </p:cNvSpPr>
              <p:nvPr/>
            </p:nvSpPr>
            <p:spPr bwMode="auto">
              <a:xfrm>
                <a:off x="4400" y="3003"/>
                <a:ext cx="22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7189" name="Line 103"/>
              <p:cNvSpPr>
                <a:spLocks noChangeShapeType="1"/>
              </p:cNvSpPr>
              <p:nvPr/>
            </p:nvSpPr>
            <p:spPr bwMode="auto">
              <a:xfrm>
                <a:off x="5030" y="3009"/>
                <a:ext cx="22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7190" name="AutoShape 104"/>
              <p:cNvSpPr>
                <a:spLocks noChangeArrowheads="1"/>
              </p:cNvSpPr>
              <p:nvPr/>
            </p:nvSpPr>
            <p:spPr bwMode="auto">
              <a:xfrm rot="5400000">
                <a:off x="4532" y="2784"/>
                <a:ext cx="592" cy="450"/>
              </a:xfrm>
              <a:prstGeom prst="triangle">
                <a:avLst>
                  <a:gd name="adj" fmla="val 50000"/>
                </a:avLst>
              </a:prstGeom>
              <a:solidFill>
                <a:srgbClr val="CC99FF"/>
              </a:solidFill>
              <a:ln w="9525">
                <a:solidFill>
                  <a:schemeClr val="tx1"/>
                </a:solidFill>
                <a:miter lim="800000"/>
                <a:headEnd/>
                <a:tailEnd/>
              </a:ln>
            </p:spPr>
            <p:txBody>
              <a:bodyPr wrap="none" anchor="ctr"/>
              <a:lstStyle/>
              <a:p>
                <a:endParaRPr lang="en-US">
                  <a:solidFill>
                    <a:srgbClr val="000000"/>
                  </a:solidFill>
                </a:endParaRPr>
              </a:p>
            </p:txBody>
          </p:sp>
        </p:grpSp>
      </p:grpSp>
      <p:grpSp>
        <p:nvGrpSpPr>
          <p:cNvPr id="4" name="Group 136"/>
          <p:cNvGrpSpPr>
            <a:grpSpLocks/>
          </p:cNvGrpSpPr>
          <p:nvPr>
            <p:custDataLst>
              <p:tags r:id="rId3"/>
            </p:custDataLst>
          </p:nvPr>
        </p:nvGrpSpPr>
        <p:grpSpPr bwMode="auto">
          <a:xfrm>
            <a:off x="7371224" y="2323333"/>
            <a:ext cx="1665288" cy="1093787"/>
            <a:chOff x="4346" y="1431"/>
            <a:chExt cx="1049" cy="689"/>
          </a:xfrm>
        </p:grpSpPr>
        <p:sp>
          <p:nvSpPr>
            <p:cNvPr id="7174" name="Text Box 95"/>
            <p:cNvSpPr txBox="1">
              <a:spLocks noChangeArrowheads="1"/>
            </p:cNvSpPr>
            <p:nvPr/>
          </p:nvSpPr>
          <p:spPr bwMode="auto">
            <a:xfrm>
              <a:off x="4432" y="1431"/>
              <a:ext cx="963" cy="173"/>
            </a:xfrm>
            <a:prstGeom prst="rect">
              <a:avLst/>
            </a:prstGeom>
            <a:noFill/>
            <a:ln w="9525">
              <a:noFill/>
              <a:miter lim="800000"/>
              <a:headEnd/>
              <a:tailEnd/>
            </a:ln>
          </p:spPr>
          <p:txBody>
            <a:bodyPr lIns="18000" tIns="10800" rIns="18000" bIns="10800" anchor="ctr"/>
            <a:lstStyle/>
            <a:p>
              <a:pPr eaLnBrk="0" hangingPunct="0">
                <a:lnSpc>
                  <a:spcPct val="60000"/>
                </a:lnSpc>
                <a:spcBef>
                  <a:spcPct val="50000"/>
                </a:spcBef>
              </a:pPr>
              <a:r>
                <a:rPr lang="en-US" sz="2000" b="1">
                  <a:solidFill>
                    <a:srgbClr val="000000"/>
                  </a:solidFill>
                  <a:latin typeface="Arial Narrow" pitchFamily="34" charset="0"/>
                </a:rPr>
                <a:t>BUFH</a:t>
              </a:r>
            </a:p>
          </p:txBody>
        </p:sp>
        <p:sp>
          <p:nvSpPr>
            <p:cNvPr id="7175" name="Text Box 96"/>
            <p:cNvSpPr txBox="1">
              <a:spLocks noChangeArrowheads="1"/>
            </p:cNvSpPr>
            <p:nvPr/>
          </p:nvSpPr>
          <p:spPr bwMode="auto">
            <a:xfrm>
              <a:off x="4346" y="1615"/>
              <a:ext cx="171"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I</a:t>
              </a:r>
            </a:p>
          </p:txBody>
        </p:sp>
        <p:sp>
          <p:nvSpPr>
            <p:cNvPr id="7176" name="Text Box 97"/>
            <p:cNvSpPr txBox="1">
              <a:spLocks noChangeArrowheads="1"/>
            </p:cNvSpPr>
            <p:nvPr/>
          </p:nvSpPr>
          <p:spPr bwMode="auto">
            <a:xfrm>
              <a:off x="5091" y="1633"/>
              <a:ext cx="288"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O</a:t>
              </a:r>
            </a:p>
          </p:txBody>
        </p:sp>
        <p:grpSp>
          <p:nvGrpSpPr>
            <p:cNvPr id="5" name="Group 101"/>
            <p:cNvGrpSpPr>
              <a:grpSpLocks/>
            </p:cNvGrpSpPr>
            <p:nvPr/>
          </p:nvGrpSpPr>
          <p:grpSpPr bwMode="auto">
            <a:xfrm>
              <a:off x="4393" y="1528"/>
              <a:ext cx="855" cy="592"/>
              <a:chOff x="4393" y="1528"/>
              <a:chExt cx="855" cy="592"/>
            </a:xfrm>
          </p:grpSpPr>
          <p:sp>
            <p:nvSpPr>
              <p:cNvPr id="7178" name="Line 102"/>
              <p:cNvSpPr>
                <a:spLocks noChangeShapeType="1"/>
              </p:cNvSpPr>
              <p:nvPr/>
            </p:nvSpPr>
            <p:spPr bwMode="auto">
              <a:xfrm>
                <a:off x="4393" y="1818"/>
                <a:ext cx="22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7179" name="Line 103"/>
              <p:cNvSpPr>
                <a:spLocks noChangeShapeType="1"/>
              </p:cNvSpPr>
              <p:nvPr/>
            </p:nvSpPr>
            <p:spPr bwMode="auto">
              <a:xfrm>
                <a:off x="5023" y="1824"/>
                <a:ext cx="22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7180" name="AutoShape 104"/>
              <p:cNvSpPr>
                <a:spLocks noChangeArrowheads="1"/>
              </p:cNvSpPr>
              <p:nvPr/>
            </p:nvSpPr>
            <p:spPr bwMode="auto">
              <a:xfrm rot="5400000">
                <a:off x="4525" y="1599"/>
                <a:ext cx="592" cy="450"/>
              </a:xfrm>
              <a:prstGeom prst="triangle">
                <a:avLst>
                  <a:gd name="adj" fmla="val 50000"/>
                </a:avLst>
              </a:prstGeom>
              <a:solidFill>
                <a:srgbClr val="CC99FF"/>
              </a:solidFill>
              <a:ln w="9525">
                <a:solidFill>
                  <a:schemeClr val="tx1"/>
                </a:solidFill>
                <a:miter lim="800000"/>
                <a:headEnd/>
                <a:tailEnd/>
              </a:ln>
            </p:spPr>
            <p:txBody>
              <a:bodyPr wrap="none" anchor="ctr"/>
              <a:lstStyle/>
              <a:p>
                <a:endParaRPr lang="en-US">
                  <a:solidFill>
                    <a:srgbClr val="000000"/>
                  </a:solidFill>
                </a:endParaRPr>
              </a:p>
            </p:txBody>
          </p:sp>
        </p:grpSp>
      </p:gr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4"/>
          <p:cNvSpPr>
            <a:spLocks noGrp="1" noChangeArrowheads="1"/>
          </p:cNvSpPr>
          <p:nvPr>
            <p:ph type="title" idx="4294967295"/>
          </p:nvPr>
        </p:nvSpPr>
        <p:spPr/>
        <p:txBody>
          <a:bodyPr/>
          <a:lstStyle/>
          <a:p>
            <a:r>
              <a:rPr lang="en-US" smtClean="0"/>
              <a:t>Regional Clock Networks</a:t>
            </a:r>
          </a:p>
        </p:txBody>
      </p:sp>
      <p:sp>
        <p:nvSpPr>
          <p:cNvPr id="8195" name="Rectangle 85"/>
          <p:cNvSpPr>
            <a:spLocks noGrp="1" noChangeArrowheads="1"/>
          </p:cNvSpPr>
          <p:nvPr>
            <p:ph type="body" idx="4294967295"/>
          </p:nvPr>
        </p:nvSpPr>
        <p:spPr>
          <a:xfrm>
            <a:off x="457200" y="1600200"/>
            <a:ext cx="8226425" cy="1989138"/>
          </a:xfrm>
        </p:spPr>
        <p:txBody>
          <a:bodyPr/>
          <a:lstStyle/>
          <a:p>
            <a:pPr>
              <a:lnSpc>
                <a:spcPct val="100000"/>
              </a:lnSpc>
            </a:pPr>
            <a:r>
              <a:rPr lang="en-US" sz="2000" smtClean="0"/>
              <a:t>Each clock region has four regional clock networks</a:t>
            </a:r>
          </a:p>
          <a:p>
            <a:pPr lvl="1">
              <a:lnSpc>
                <a:spcPct val="100000"/>
              </a:lnSpc>
            </a:pPr>
            <a:r>
              <a:rPr lang="en-US" sz="1900" smtClean="0"/>
              <a:t>Regional clocks in the left and right half are separate</a:t>
            </a:r>
          </a:p>
          <a:p>
            <a:pPr>
              <a:lnSpc>
                <a:spcPct val="100000"/>
              </a:lnSpc>
            </a:pPr>
            <a:r>
              <a:rPr lang="en-US" sz="2000" smtClean="0"/>
              <a:t>These networks are in addition to the 12 horizontal spines of the global clock</a:t>
            </a:r>
          </a:p>
          <a:p>
            <a:pPr>
              <a:lnSpc>
                <a:spcPct val="100000"/>
              </a:lnSpc>
            </a:pPr>
            <a:r>
              <a:rPr lang="en-US" sz="2000" smtClean="0"/>
              <a:t>These regional networks can drive all clocked resources within the region</a:t>
            </a:r>
          </a:p>
          <a:p>
            <a:pPr>
              <a:lnSpc>
                <a:spcPct val="100000"/>
              </a:lnSpc>
            </a:pPr>
            <a:r>
              <a:rPr lang="en-US" sz="2000" smtClean="0"/>
              <a:t>Each horizontal spine is driven by a BUFR</a:t>
            </a:r>
          </a:p>
        </p:txBody>
      </p:sp>
      <p:grpSp>
        <p:nvGrpSpPr>
          <p:cNvPr id="114" name="Group 113"/>
          <p:cNvGrpSpPr/>
          <p:nvPr/>
        </p:nvGrpSpPr>
        <p:grpSpPr>
          <a:xfrm>
            <a:off x="803787" y="4150336"/>
            <a:ext cx="7107750" cy="2322157"/>
            <a:chOff x="592138" y="3725863"/>
            <a:chExt cx="8226425" cy="2687637"/>
          </a:xfrm>
        </p:grpSpPr>
        <p:sp>
          <p:nvSpPr>
            <p:cNvPr id="8196" name="Rectangle 24"/>
            <p:cNvSpPr>
              <a:spLocks noChangeArrowheads="1"/>
            </p:cNvSpPr>
            <p:nvPr/>
          </p:nvSpPr>
          <p:spPr bwMode="auto">
            <a:xfrm>
              <a:off x="885825" y="3725863"/>
              <a:ext cx="7932738" cy="2682875"/>
            </a:xfrm>
            <a:prstGeom prst="rect">
              <a:avLst/>
            </a:prstGeom>
            <a:solidFill>
              <a:srgbClr val="00FFFF"/>
            </a:solidFill>
            <a:ln w="6350" algn="ctr">
              <a:solidFill>
                <a:schemeClr val="tx1"/>
              </a:solidFill>
              <a:round/>
              <a:headEnd/>
              <a:tailEnd/>
            </a:ln>
          </p:spPr>
          <p:txBody>
            <a:bodyPr wrap="none" anchor="ctr"/>
            <a:lstStyle/>
            <a:p>
              <a:endParaRPr lang="en-US">
                <a:solidFill>
                  <a:srgbClr val="000000"/>
                </a:solidFill>
              </a:endParaRPr>
            </a:p>
          </p:txBody>
        </p:sp>
        <p:sp>
          <p:nvSpPr>
            <p:cNvPr id="8197" name="Rectangle 35"/>
            <p:cNvSpPr>
              <a:spLocks noChangeArrowheads="1"/>
            </p:cNvSpPr>
            <p:nvPr/>
          </p:nvSpPr>
          <p:spPr bwMode="auto">
            <a:xfrm>
              <a:off x="8229600" y="3725863"/>
              <a:ext cx="584200" cy="2686050"/>
            </a:xfrm>
            <a:prstGeom prst="rect">
              <a:avLst/>
            </a:prstGeom>
            <a:solidFill>
              <a:srgbClr val="FF99FF"/>
            </a:solidFill>
            <a:ln w="6350" algn="ctr">
              <a:solidFill>
                <a:schemeClr val="tx1"/>
              </a:solidFill>
              <a:round/>
              <a:headEnd/>
              <a:tailEnd/>
            </a:ln>
          </p:spPr>
          <p:txBody>
            <a:bodyPr wrap="none" anchor="ctr"/>
            <a:lstStyle/>
            <a:p>
              <a:endParaRPr lang="en-US">
                <a:solidFill>
                  <a:srgbClr val="000000"/>
                </a:solidFill>
              </a:endParaRPr>
            </a:p>
          </p:txBody>
        </p:sp>
        <p:sp>
          <p:nvSpPr>
            <p:cNvPr id="8198" name="Rectangle 29"/>
            <p:cNvSpPr>
              <a:spLocks noChangeArrowheads="1"/>
            </p:cNvSpPr>
            <p:nvPr/>
          </p:nvSpPr>
          <p:spPr bwMode="auto">
            <a:xfrm>
              <a:off x="6037263" y="3725863"/>
              <a:ext cx="577850" cy="2687637"/>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8199" name="Rectangle 30"/>
            <p:cNvSpPr>
              <a:spLocks noChangeArrowheads="1"/>
            </p:cNvSpPr>
            <p:nvPr/>
          </p:nvSpPr>
          <p:spPr bwMode="auto">
            <a:xfrm>
              <a:off x="908050" y="3725863"/>
              <a:ext cx="577850" cy="2687637"/>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8200" name="Rectangle 31"/>
            <p:cNvSpPr>
              <a:spLocks noChangeArrowheads="1"/>
            </p:cNvSpPr>
            <p:nvPr/>
          </p:nvSpPr>
          <p:spPr bwMode="auto">
            <a:xfrm>
              <a:off x="6623050" y="3725863"/>
              <a:ext cx="576263" cy="2687637"/>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8201" name="Rectangle 32"/>
            <p:cNvSpPr>
              <a:spLocks noChangeArrowheads="1"/>
            </p:cNvSpPr>
            <p:nvPr/>
          </p:nvSpPr>
          <p:spPr bwMode="auto">
            <a:xfrm>
              <a:off x="1489075" y="3725863"/>
              <a:ext cx="576263" cy="2687637"/>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8202" name="Rectangle 131"/>
            <p:cNvSpPr>
              <a:spLocks noChangeArrowheads="1"/>
            </p:cNvSpPr>
            <p:nvPr/>
          </p:nvSpPr>
          <p:spPr bwMode="auto">
            <a:xfrm>
              <a:off x="901700" y="4865688"/>
              <a:ext cx="7894638" cy="184150"/>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sp>
          <p:nvSpPr>
            <p:cNvPr id="8203" name="Rectangle 132"/>
            <p:cNvSpPr>
              <a:spLocks noChangeArrowheads="1"/>
            </p:cNvSpPr>
            <p:nvPr/>
          </p:nvSpPr>
          <p:spPr bwMode="auto">
            <a:xfrm>
              <a:off x="3597275" y="3725863"/>
              <a:ext cx="665163" cy="2687637"/>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grpSp>
          <p:nvGrpSpPr>
            <p:cNvPr id="2" name="Group 176"/>
            <p:cNvGrpSpPr>
              <a:grpSpLocks/>
            </p:cNvGrpSpPr>
            <p:nvPr>
              <p:custDataLst>
                <p:tags r:id="rId2"/>
              </p:custDataLst>
            </p:nvPr>
          </p:nvGrpSpPr>
          <p:grpSpPr bwMode="auto">
            <a:xfrm>
              <a:off x="914400" y="4148138"/>
              <a:ext cx="2633663" cy="1668462"/>
              <a:chOff x="576" y="2613"/>
              <a:chExt cx="1659" cy="1051"/>
            </a:xfrm>
          </p:grpSpPr>
          <p:grpSp>
            <p:nvGrpSpPr>
              <p:cNvPr id="3" name="Group 175"/>
              <p:cNvGrpSpPr>
                <a:grpSpLocks/>
              </p:cNvGrpSpPr>
              <p:nvPr/>
            </p:nvGrpSpPr>
            <p:grpSpPr bwMode="auto">
              <a:xfrm>
                <a:off x="1337" y="2613"/>
                <a:ext cx="854" cy="1051"/>
                <a:chOff x="1337" y="2613"/>
                <a:chExt cx="854" cy="1051"/>
              </a:xfrm>
            </p:grpSpPr>
            <p:sp>
              <p:nvSpPr>
                <p:cNvPr id="8278" name="Line 69"/>
                <p:cNvSpPr>
                  <a:spLocks noChangeShapeType="1"/>
                </p:cNvSpPr>
                <p:nvPr/>
              </p:nvSpPr>
              <p:spPr bwMode="auto">
                <a:xfrm>
                  <a:off x="1362" y="2715"/>
                  <a:ext cx="0" cy="838"/>
                </a:xfrm>
                <a:prstGeom prst="line">
                  <a:avLst/>
                </a:prstGeom>
                <a:noFill/>
                <a:ln w="19050">
                  <a:solidFill>
                    <a:srgbClr val="D9DA56"/>
                  </a:solidFill>
                  <a:round/>
                  <a:headEnd type="none" w="sm" len="sm"/>
                  <a:tailEnd type="none" w="sm" len="sm"/>
                </a:ln>
              </p:spPr>
              <p:txBody>
                <a:bodyPr wrap="none" anchor="ctr"/>
                <a:lstStyle/>
                <a:p>
                  <a:endParaRPr lang="en-US">
                    <a:solidFill>
                      <a:srgbClr val="000000"/>
                    </a:solidFill>
                  </a:endParaRPr>
                </a:p>
              </p:txBody>
            </p:sp>
            <p:sp>
              <p:nvSpPr>
                <p:cNvPr id="8279" name="Oval 70"/>
                <p:cNvSpPr>
                  <a:spLocks noChangeAspect="1" noChangeArrowheads="1"/>
                </p:cNvSpPr>
                <p:nvPr/>
              </p:nvSpPr>
              <p:spPr bwMode="auto">
                <a:xfrm>
                  <a:off x="1337" y="3096"/>
                  <a:ext cx="47" cy="47"/>
                </a:xfrm>
                <a:prstGeom prst="ellipse">
                  <a:avLst/>
                </a:prstGeom>
                <a:solidFill>
                  <a:srgbClr val="D9DA56"/>
                </a:solidFill>
                <a:ln w="9525" algn="ctr">
                  <a:solidFill>
                    <a:srgbClr val="D9DA56"/>
                  </a:solidFill>
                  <a:round/>
                  <a:headEnd/>
                  <a:tailEnd/>
                </a:ln>
              </p:spPr>
              <p:txBody>
                <a:bodyPr wrap="none" anchor="ctr"/>
                <a:lstStyle/>
                <a:p>
                  <a:endParaRPr lang="en-US">
                    <a:solidFill>
                      <a:srgbClr val="000000"/>
                    </a:solidFill>
                  </a:endParaRPr>
                </a:p>
              </p:txBody>
            </p:sp>
            <p:grpSp>
              <p:nvGrpSpPr>
                <p:cNvPr id="4" name="Group 71"/>
                <p:cNvGrpSpPr>
                  <a:grpSpLocks/>
                </p:cNvGrpSpPr>
                <p:nvPr/>
              </p:nvGrpSpPr>
              <p:grpSpPr bwMode="auto">
                <a:xfrm>
                  <a:off x="1509" y="3430"/>
                  <a:ext cx="139" cy="229"/>
                  <a:chOff x="1509" y="3430"/>
                  <a:chExt cx="139" cy="229"/>
                </a:xfrm>
              </p:grpSpPr>
              <p:sp>
                <p:nvSpPr>
                  <p:cNvPr id="8302" name="Rectangle 72"/>
                  <p:cNvSpPr>
                    <a:spLocks noChangeArrowheads="1"/>
                  </p:cNvSpPr>
                  <p:nvPr/>
                </p:nvSpPr>
                <p:spPr bwMode="auto">
                  <a:xfrm>
                    <a:off x="1509" y="343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303" name="Rectangle 73"/>
                  <p:cNvSpPr>
                    <a:spLocks noChangeArrowheads="1"/>
                  </p:cNvSpPr>
                  <p:nvPr/>
                </p:nvSpPr>
                <p:spPr bwMode="auto">
                  <a:xfrm>
                    <a:off x="1601" y="343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304" name="Rectangle 74"/>
                  <p:cNvSpPr>
                    <a:spLocks noChangeArrowheads="1"/>
                  </p:cNvSpPr>
                  <p:nvPr/>
                </p:nvSpPr>
                <p:spPr bwMode="auto">
                  <a:xfrm>
                    <a:off x="1509" y="356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305" name="Rectangle 75"/>
                  <p:cNvSpPr>
                    <a:spLocks noChangeArrowheads="1"/>
                  </p:cNvSpPr>
                  <p:nvPr/>
                </p:nvSpPr>
                <p:spPr bwMode="auto">
                  <a:xfrm>
                    <a:off x="1601" y="356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grpSp>
              <p:nvGrpSpPr>
                <p:cNvPr id="5" name="Group 76"/>
                <p:cNvGrpSpPr>
                  <a:grpSpLocks/>
                </p:cNvGrpSpPr>
                <p:nvPr/>
              </p:nvGrpSpPr>
              <p:grpSpPr bwMode="auto">
                <a:xfrm>
                  <a:off x="1511" y="2613"/>
                  <a:ext cx="139" cy="229"/>
                  <a:chOff x="1511" y="2613"/>
                  <a:chExt cx="139" cy="229"/>
                </a:xfrm>
              </p:grpSpPr>
              <p:sp>
                <p:nvSpPr>
                  <p:cNvPr id="8298" name="Rectangle 77"/>
                  <p:cNvSpPr>
                    <a:spLocks noChangeArrowheads="1"/>
                  </p:cNvSpPr>
                  <p:nvPr/>
                </p:nvSpPr>
                <p:spPr bwMode="auto">
                  <a:xfrm>
                    <a:off x="1511" y="261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99" name="Rectangle 78"/>
                  <p:cNvSpPr>
                    <a:spLocks noChangeArrowheads="1"/>
                  </p:cNvSpPr>
                  <p:nvPr/>
                </p:nvSpPr>
                <p:spPr bwMode="auto">
                  <a:xfrm>
                    <a:off x="1603" y="261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300" name="Rectangle 79"/>
                  <p:cNvSpPr>
                    <a:spLocks noChangeArrowheads="1"/>
                  </p:cNvSpPr>
                  <p:nvPr/>
                </p:nvSpPr>
                <p:spPr bwMode="auto">
                  <a:xfrm>
                    <a:off x="1511" y="275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301" name="Rectangle 80"/>
                  <p:cNvSpPr>
                    <a:spLocks noChangeArrowheads="1"/>
                  </p:cNvSpPr>
                  <p:nvPr/>
                </p:nvSpPr>
                <p:spPr bwMode="auto">
                  <a:xfrm>
                    <a:off x="1603" y="275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8282" name="Line 81"/>
                <p:cNvSpPr>
                  <a:spLocks noChangeShapeType="1"/>
                </p:cNvSpPr>
                <p:nvPr/>
              </p:nvSpPr>
              <p:spPr bwMode="auto">
                <a:xfrm>
                  <a:off x="1362" y="2728"/>
                  <a:ext cx="139"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sp>
              <p:nvSpPr>
                <p:cNvPr id="8283" name="Line 82"/>
                <p:cNvSpPr>
                  <a:spLocks noChangeShapeType="1"/>
                </p:cNvSpPr>
                <p:nvPr/>
              </p:nvSpPr>
              <p:spPr bwMode="auto">
                <a:xfrm>
                  <a:off x="1362" y="3541"/>
                  <a:ext cx="139"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sp>
              <p:nvSpPr>
                <p:cNvPr id="8284" name="Line 83"/>
                <p:cNvSpPr>
                  <a:spLocks noChangeShapeType="1"/>
                </p:cNvSpPr>
                <p:nvPr/>
              </p:nvSpPr>
              <p:spPr bwMode="auto">
                <a:xfrm>
                  <a:off x="1902" y="2720"/>
                  <a:ext cx="0" cy="838"/>
                </a:xfrm>
                <a:prstGeom prst="line">
                  <a:avLst/>
                </a:prstGeom>
                <a:noFill/>
                <a:ln w="19050">
                  <a:solidFill>
                    <a:srgbClr val="D9DA56"/>
                  </a:solidFill>
                  <a:round/>
                  <a:headEnd type="none" w="sm" len="sm"/>
                  <a:tailEnd type="none" w="sm" len="sm"/>
                </a:ln>
              </p:spPr>
              <p:txBody>
                <a:bodyPr wrap="none" anchor="ctr"/>
                <a:lstStyle/>
                <a:p>
                  <a:endParaRPr lang="en-US">
                    <a:solidFill>
                      <a:srgbClr val="000000"/>
                    </a:solidFill>
                  </a:endParaRPr>
                </a:p>
              </p:txBody>
            </p:sp>
            <p:sp>
              <p:nvSpPr>
                <p:cNvPr id="8285" name="Oval 84"/>
                <p:cNvSpPr>
                  <a:spLocks noChangeAspect="1" noChangeArrowheads="1"/>
                </p:cNvSpPr>
                <p:nvPr/>
              </p:nvSpPr>
              <p:spPr bwMode="auto">
                <a:xfrm>
                  <a:off x="1878" y="3101"/>
                  <a:ext cx="47" cy="47"/>
                </a:xfrm>
                <a:prstGeom prst="ellipse">
                  <a:avLst/>
                </a:prstGeom>
                <a:solidFill>
                  <a:srgbClr val="D9DA56"/>
                </a:solidFill>
                <a:ln w="9525" algn="ctr">
                  <a:solidFill>
                    <a:srgbClr val="D9DA56"/>
                  </a:solidFill>
                  <a:round/>
                  <a:headEnd/>
                  <a:tailEnd/>
                </a:ln>
              </p:spPr>
              <p:txBody>
                <a:bodyPr wrap="none" anchor="ctr"/>
                <a:lstStyle/>
                <a:p>
                  <a:endParaRPr lang="en-US">
                    <a:solidFill>
                      <a:srgbClr val="000000"/>
                    </a:solidFill>
                  </a:endParaRPr>
                </a:p>
              </p:txBody>
            </p:sp>
            <p:grpSp>
              <p:nvGrpSpPr>
                <p:cNvPr id="6" name="Group 85"/>
                <p:cNvGrpSpPr>
                  <a:grpSpLocks/>
                </p:cNvGrpSpPr>
                <p:nvPr/>
              </p:nvGrpSpPr>
              <p:grpSpPr bwMode="auto">
                <a:xfrm>
                  <a:off x="2050" y="3435"/>
                  <a:ext cx="139" cy="229"/>
                  <a:chOff x="2050" y="3435"/>
                  <a:chExt cx="139" cy="229"/>
                </a:xfrm>
              </p:grpSpPr>
              <p:sp>
                <p:nvSpPr>
                  <p:cNvPr id="8294" name="Rectangle 86"/>
                  <p:cNvSpPr>
                    <a:spLocks noChangeArrowheads="1"/>
                  </p:cNvSpPr>
                  <p:nvPr/>
                </p:nvSpPr>
                <p:spPr bwMode="auto">
                  <a:xfrm>
                    <a:off x="2050" y="343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95" name="Rectangle 87"/>
                  <p:cNvSpPr>
                    <a:spLocks noChangeArrowheads="1"/>
                  </p:cNvSpPr>
                  <p:nvPr/>
                </p:nvSpPr>
                <p:spPr bwMode="auto">
                  <a:xfrm>
                    <a:off x="2142" y="343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96" name="Rectangle 88"/>
                  <p:cNvSpPr>
                    <a:spLocks noChangeArrowheads="1"/>
                  </p:cNvSpPr>
                  <p:nvPr/>
                </p:nvSpPr>
                <p:spPr bwMode="auto">
                  <a:xfrm>
                    <a:off x="2050" y="357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97" name="Rectangle 89"/>
                  <p:cNvSpPr>
                    <a:spLocks noChangeArrowheads="1"/>
                  </p:cNvSpPr>
                  <p:nvPr/>
                </p:nvSpPr>
                <p:spPr bwMode="auto">
                  <a:xfrm>
                    <a:off x="2142" y="357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grpSp>
              <p:nvGrpSpPr>
                <p:cNvPr id="7" name="Group 90"/>
                <p:cNvGrpSpPr>
                  <a:grpSpLocks/>
                </p:cNvGrpSpPr>
                <p:nvPr/>
              </p:nvGrpSpPr>
              <p:grpSpPr bwMode="auto">
                <a:xfrm>
                  <a:off x="2052" y="2617"/>
                  <a:ext cx="139" cy="229"/>
                  <a:chOff x="2052" y="2617"/>
                  <a:chExt cx="139" cy="229"/>
                </a:xfrm>
              </p:grpSpPr>
              <p:sp>
                <p:nvSpPr>
                  <p:cNvPr id="8290" name="Rectangle 91"/>
                  <p:cNvSpPr>
                    <a:spLocks noChangeArrowheads="1"/>
                  </p:cNvSpPr>
                  <p:nvPr/>
                </p:nvSpPr>
                <p:spPr bwMode="auto">
                  <a:xfrm>
                    <a:off x="2052" y="261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91" name="Rectangle 92"/>
                  <p:cNvSpPr>
                    <a:spLocks noChangeArrowheads="1"/>
                  </p:cNvSpPr>
                  <p:nvPr/>
                </p:nvSpPr>
                <p:spPr bwMode="auto">
                  <a:xfrm>
                    <a:off x="2144" y="261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92" name="Rectangle 93"/>
                  <p:cNvSpPr>
                    <a:spLocks noChangeArrowheads="1"/>
                  </p:cNvSpPr>
                  <p:nvPr/>
                </p:nvSpPr>
                <p:spPr bwMode="auto">
                  <a:xfrm>
                    <a:off x="2052" y="2754"/>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93" name="Rectangle 94"/>
                  <p:cNvSpPr>
                    <a:spLocks noChangeArrowheads="1"/>
                  </p:cNvSpPr>
                  <p:nvPr/>
                </p:nvSpPr>
                <p:spPr bwMode="auto">
                  <a:xfrm>
                    <a:off x="2144" y="2754"/>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8288" name="Line 95"/>
                <p:cNvSpPr>
                  <a:spLocks noChangeShapeType="1"/>
                </p:cNvSpPr>
                <p:nvPr/>
              </p:nvSpPr>
              <p:spPr bwMode="auto">
                <a:xfrm>
                  <a:off x="1902" y="2732"/>
                  <a:ext cx="139"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sp>
              <p:nvSpPr>
                <p:cNvPr id="8289" name="Line 96"/>
                <p:cNvSpPr>
                  <a:spLocks noChangeShapeType="1"/>
                </p:cNvSpPr>
                <p:nvPr/>
              </p:nvSpPr>
              <p:spPr bwMode="auto">
                <a:xfrm>
                  <a:off x="1902" y="3545"/>
                  <a:ext cx="139"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grpSp>
          <p:sp>
            <p:nvSpPr>
              <p:cNvPr id="8276" name="Line 34"/>
              <p:cNvSpPr>
                <a:spLocks noChangeShapeType="1"/>
              </p:cNvSpPr>
              <p:nvPr/>
            </p:nvSpPr>
            <p:spPr bwMode="auto">
              <a:xfrm rot="5400000">
                <a:off x="1406" y="2302"/>
                <a:ext cx="0" cy="1659"/>
              </a:xfrm>
              <a:prstGeom prst="line">
                <a:avLst/>
              </a:prstGeom>
              <a:noFill/>
              <a:ln w="50800">
                <a:solidFill>
                  <a:schemeClr val="hlink"/>
                </a:solidFill>
                <a:round/>
                <a:headEnd/>
                <a:tailEnd/>
              </a:ln>
            </p:spPr>
            <p:txBody>
              <a:bodyPr>
                <a:spAutoFit/>
              </a:bodyPr>
              <a:lstStyle/>
              <a:p>
                <a:endParaRPr lang="en-US">
                  <a:solidFill>
                    <a:srgbClr val="000000"/>
                  </a:solidFill>
                </a:endParaRPr>
              </a:p>
            </p:txBody>
          </p:sp>
          <p:sp>
            <p:nvSpPr>
              <p:cNvPr id="96341" name="AutoShape 32"/>
              <p:cNvSpPr>
                <a:spLocks noChangeArrowheads="1"/>
              </p:cNvSpPr>
              <p:nvPr/>
            </p:nvSpPr>
            <p:spPr bwMode="gray">
              <a:xfrm rot="5400000">
                <a:off x="655" y="3019"/>
                <a:ext cx="214" cy="215"/>
              </a:xfrm>
              <a:prstGeom prst="triangle">
                <a:avLst>
                  <a:gd name="adj" fmla="val 50000"/>
                </a:avLst>
              </a:prstGeom>
              <a:gradFill rotWithShape="0">
                <a:gsLst>
                  <a:gs pos="0">
                    <a:srgbClr val="470017"/>
                  </a:gs>
                  <a:gs pos="50000">
                    <a:schemeClr val="hlink"/>
                  </a:gs>
                  <a:gs pos="100000">
                    <a:srgbClr val="470017"/>
                  </a:gs>
                </a:gsLst>
                <a:lin ang="27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solidFill>
                    <a:srgbClr val="000000"/>
                  </a:solidFill>
                  <a:latin typeface="Arial" pitchFamily="34" charset="0"/>
                </a:endParaRPr>
              </a:p>
            </p:txBody>
          </p:sp>
        </p:grpSp>
        <p:sp>
          <p:nvSpPr>
            <p:cNvPr id="8205" name="Line 69"/>
            <p:cNvSpPr>
              <a:spLocks noChangeShapeType="1"/>
            </p:cNvSpPr>
            <p:nvPr/>
          </p:nvSpPr>
          <p:spPr bwMode="auto">
            <a:xfrm flipH="1">
              <a:off x="5922963" y="4313238"/>
              <a:ext cx="0" cy="1328737"/>
            </a:xfrm>
            <a:prstGeom prst="line">
              <a:avLst/>
            </a:prstGeom>
            <a:noFill/>
            <a:ln w="19050">
              <a:solidFill>
                <a:srgbClr val="D9DA56"/>
              </a:solidFill>
              <a:round/>
              <a:headEnd type="none" w="sm" len="sm"/>
              <a:tailEnd type="none" w="sm" len="sm"/>
            </a:ln>
          </p:spPr>
          <p:txBody>
            <a:bodyPr wrap="none" anchor="ctr"/>
            <a:lstStyle/>
            <a:p>
              <a:endParaRPr lang="en-US">
                <a:solidFill>
                  <a:srgbClr val="000000"/>
                </a:solidFill>
              </a:endParaRPr>
            </a:p>
          </p:txBody>
        </p:sp>
        <p:sp>
          <p:nvSpPr>
            <p:cNvPr id="8206" name="Oval 70"/>
            <p:cNvSpPr>
              <a:spLocks noChangeAspect="1" noChangeArrowheads="1"/>
            </p:cNvSpPr>
            <p:nvPr/>
          </p:nvSpPr>
          <p:spPr bwMode="auto">
            <a:xfrm flipH="1">
              <a:off x="5888038" y="4918075"/>
              <a:ext cx="74612" cy="74613"/>
            </a:xfrm>
            <a:prstGeom prst="ellipse">
              <a:avLst/>
            </a:prstGeom>
            <a:solidFill>
              <a:srgbClr val="D9DA56"/>
            </a:solidFill>
            <a:ln w="9525" algn="ctr">
              <a:solidFill>
                <a:srgbClr val="D9DA56"/>
              </a:solidFill>
              <a:round/>
              <a:headEnd/>
              <a:tailEnd/>
            </a:ln>
          </p:spPr>
          <p:txBody>
            <a:bodyPr wrap="none" anchor="ctr"/>
            <a:lstStyle/>
            <a:p>
              <a:endParaRPr lang="en-US">
                <a:solidFill>
                  <a:srgbClr val="000000"/>
                </a:solidFill>
              </a:endParaRPr>
            </a:p>
          </p:txBody>
        </p:sp>
        <p:grpSp>
          <p:nvGrpSpPr>
            <p:cNvPr id="8" name="Group 71"/>
            <p:cNvGrpSpPr>
              <a:grpSpLocks/>
            </p:cNvGrpSpPr>
            <p:nvPr>
              <p:custDataLst>
                <p:tags r:id="rId3"/>
              </p:custDataLst>
            </p:nvPr>
          </p:nvGrpSpPr>
          <p:grpSpPr bwMode="auto">
            <a:xfrm flipH="1">
              <a:off x="5468938" y="5448300"/>
              <a:ext cx="220662" cy="363538"/>
              <a:chOff x="3445" y="3432"/>
              <a:chExt cx="139" cy="229"/>
            </a:xfrm>
          </p:grpSpPr>
          <p:sp>
            <p:nvSpPr>
              <p:cNvPr id="8271" name="Rectangle 72"/>
              <p:cNvSpPr>
                <a:spLocks noChangeArrowheads="1"/>
              </p:cNvSpPr>
              <p:nvPr/>
            </p:nvSpPr>
            <p:spPr bwMode="auto">
              <a:xfrm>
                <a:off x="3445" y="343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72" name="Rectangle 73"/>
              <p:cNvSpPr>
                <a:spLocks noChangeArrowheads="1"/>
              </p:cNvSpPr>
              <p:nvPr/>
            </p:nvSpPr>
            <p:spPr bwMode="auto">
              <a:xfrm>
                <a:off x="3537" y="343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73" name="Rectangle 74"/>
              <p:cNvSpPr>
                <a:spLocks noChangeArrowheads="1"/>
              </p:cNvSpPr>
              <p:nvPr/>
            </p:nvSpPr>
            <p:spPr bwMode="auto">
              <a:xfrm>
                <a:off x="3445" y="356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74" name="Rectangle 75"/>
              <p:cNvSpPr>
                <a:spLocks noChangeArrowheads="1"/>
              </p:cNvSpPr>
              <p:nvPr/>
            </p:nvSpPr>
            <p:spPr bwMode="auto">
              <a:xfrm>
                <a:off x="3537" y="356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grpSp>
          <p:nvGrpSpPr>
            <p:cNvPr id="9" name="Group 76"/>
            <p:cNvGrpSpPr>
              <a:grpSpLocks/>
            </p:cNvGrpSpPr>
            <p:nvPr>
              <p:custDataLst>
                <p:tags r:id="rId4"/>
              </p:custDataLst>
            </p:nvPr>
          </p:nvGrpSpPr>
          <p:grpSpPr bwMode="auto">
            <a:xfrm flipH="1">
              <a:off x="5465763" y="4151313"/>
              <a:ext cx="220662" cy="363537"/>
              <a:chOff x="3443" y="2615"/>
              <a:chExt cx="139" cy="229"/>
            </a:xfrm>
          </p:grpSpPr>
          <p:sp>
            <p:nvSpPr>
              <p:cNvPr id="8267" name="Rectangle 77"/>
              <p:cNvSpPr>
                <a:spLocks noChangeArrowheads="1"/>
              </p:cNvSpPr>
              <p:nvPr/>
            </p:nvSpPr>
            <p:spPr bwMode="auto">
              <a:xfrm>
                <a:off x="3443" y="261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68" name="Rectangle 78"/>
              <p:cNvSpPr>
                <a:spLocks noChangeArrowheads="1"/>
              </p:cNvSpPr>
              <p:nvPr/>
            </p:nvSpPr>
            <p:spPr bwMode="auto">
              <a:xfrm>
                <a:off x="3535" y="261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69" name="Rectangle 79"/>
              <p:cNvSpPr>
                <a:spLocks noChangeArrowheads="1"/>
              </p:cNvSpPr>
              <p:nvPr/>
            </p:nvSpPr>
            <p:spPr bwMode="auto">
              <a:xfrm>
                <a:off x="3443" y="275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70" name="Rectangle 80"/>
              <p:cNvSpPr>
                <a:spLocks noChangeArrowheads="1"/>
              </p:cNvSpPr>
              <p:nvPr/>
            </p:nvSpPr>
            <p:spPr bwMode="auto">
              <a:xfrm>
                <a:off x="3535" y="275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8209" name="Line 81"/>
            <p:cNvSpPr>
              <a:spLocks noChangeShapeType="1"/>
            </p:cNvSpPr>
            <p:nvPr/>
          </p:nvSpPr>
          <p:spPr bwMode="auto">
            <a:xfrm flipH="1">
              <a:off x="5702300" y="4333875"/>
              <a:ext cx="220663"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sp>
          <p:nvSpPr>
            <p:cNvPr id="8210" name="Line 82"/>
            <p:cNvSpPr>
              <a:spLocks noChangeShapeType="1"/>
            </p:cNvSpPr>
            <p:nvPr/>
          </p:nvSpPr>
          <p:spPr bwMode="auto">
            <a:xfrm flipH="1">
              <a:off x="5702300" y="5622925"/>
              <a:ext cx="220663"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sp>
          <p:nvSpPr>
            <p:cNvPr id="8211" name="Line 83"/>
            <p:cNvSpPr>
              <a:spLocks noChangeShapeType="1"/>
            </p:cNvSpPr>
            <p:nvPr/>
          </p:nvSpPr>
          <p:spPr bwMode="auto">
            <a:xfrm flipH="1">
              <a:off x="5065713" y="4319588"/>
              <a:ext cx="0" cy="1330325"/>
            </a:xfrm>
            <a:prstGeom prst="line">
              <a:avLst/>
            </a:prstGeom>
            <a:noFill/>
            <a:ln w="19050">
              <a:solidFill>
                <a:srgbClr val="D9DA56"/>
              </a:solidFill>
              <a:round/>
              <a:headEnd type="none" w="sm" len="sm"/>
              <a:tailEnd type="none" w="sm" len="sm"/>
            </a:ln>
          </p:spPr>
          <p:txBody>
            <a:bodyPr wrap="none" anchor="ctr"/>
            <a:lstStyle/>
            <a:p>
              <a:endParaRPr lang="en-US">
                <a:solidFill>
                  <a:srgbClr val="000000"/>
                </a:solidFill>
              </a:endParaRPr>
            </a:p>
          </p:txBody>
        </p:sp>
        <p:sp>
          <p:nvSpPr>
            <p:cNvPr id="8212" name="Oval 84"/>
            <p:cNvSpPr>
              <a:spLocks noChangeAspect="1" noChangeArrowheads="1"/>
            </p:cNvSpPr>
            <p:nvPr/>
          </p:nvSpPr>
          <p:spPr bwMode="auto">
            <a:xfrm flipH="1">
              <a:off x="5029200" y="4924425"/>
              <a:ext cx="74613" cy="74613"/>
            </a:xfrm>
            <a:prstGeom prst="ellipse">
              <a:avLst/>
            </a:prstGeom>
            <a:solidFill>
              <a:srgbClr val="D9DA56"/>
            </a:solidFill>
            <a:ln w="9525" algn="ctr">
              <a:solidFill>
                <a:srgbClr val="D9DA56"/>
              </a:solidFill>
              <a:round/>
              <a:headEnd/>
              <a:tailEnd/>
            </a:ln>
          </p:spPr>
          <p:txBody>
            <a:bodyPr wrap="none" anchor="ctr"/>
            <a:lstStyle/>
            <a:p>
              <a:endParaRPr lang="en-US">
                <a:solidFill>
                  <a:srgbClr val="000000"/>
                </a:solidFill>
              </a:endParaRPr>
            </a:p>
          </p:txBody>
        </p:sp>
        <p:grpSp>
          <p:nvGrpSpPr>
            <p:cNvPr id="10" name="Group 85"/>
            <p:cNvGrpSpPr>
              <a:grpSpLocks/>
            </p:cNvGrpSpPr>
            <p:nvPr>
              <p:custDataLst>
                <p:tags r:id="rId5"/>
              </p:custDataLst>
            </p:nvPr>
          </p:nvGrpSpPr>
          <p:grpSpPr bwMode="auto">
            <a:xfrm flipH="1">
              <a:off x="4610100" y="5454650"/>
              <a:ext cx="220663" cy="363538"/>
              <a:chOff x="2904" y="3436"/>
              <a:chExt cx="139" cy="229"/>
            </a:xfrm>
          </p:grpSpPr>
          <p:sp>
            <p:nvSpPr>
              <p:cNvPr id="8263" name="Rectangle 86"/>
              <p:cNvSpPr>
                <a:spLocks noChangeArrowheads="1"/>
              </p:cNvSpPr>
              <p:nvPr/>
            </p:nvSpPr>
            <p:spPr bwMode="auto">
              <a:xfrm>
                <a:off x="2904" y="343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64" name="Rectangle 87"/>
              <p:cNvSpPr>
                <a:spLocks noChangeArrowheads="1"/>
              </p:cNvSpPr>
              <p:nvPr/>
            </p:nvSpPr>
            <p:spPr bwMode="auto">
              <a:xfrm>
                <a:off x="2996" y="343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65" name="Rectangle 88"/>
              <p:cNvSpPr>
                <a:spLocks noChangeArrowheads="1"/>
              </p:cNvSpPr>
              <p:nvPr/>
            </p:nvSpPr>
            <p:spPr bwMode="auto">
              <a:xfrm>
                <a:off x="2904" y="357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66" name="Rectangle 89"/>
              <p:cNvSpPr>
                <a:spLocks noChangeArrowheads="1"/>
              </p:cNvSpPr>
              <p:nvPr/>
            </p:nvSpPr>
            <p:spPr bwMode="auto">
              <a:xfrm>
                <a:off x="2996" y="357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grpSp>
          <p:nvGrpSpPr>
            <p:cNvPr id="11" name="Group 90"/>
            <p:cNvGrpSpPr>
              <a:grpSpLocks/>
            </p:cNvGrpSpPr>
            <p:nvPr>
              <p:custDataLst>
                <p:tags r:id="rId6"/>
              </p:custDataLst>
            </p:nvPr>
          </p:nvGrpSpPr>
          <p:grpSpPr bwMode="auto">
            <a:xfrm flipH="1">
              <a:off x="4606925" y="4157663"/>
              <a:ext cx="220663" cy="363537"/>
              <a:chOff x="2902" y="2619"/>
              <a:chExt cx="139" cy="229"/>
            </a:xfrm>
          </p:grpSpPr>
          <p:sp>
            <p:nvSpPr>
              <p:cNvPr id="8259" name="Rectangle 91"/>
              <p:cNvSpPr>
                <a:spLocks noChangeArrowheads="1"/>
              </p:cNvSpPr>
              <p:nvPr/>
            </p:nvSpPr>
            <p:spPr bwMode="auto">
              <a:xfrm>
                <a:off x="2902" y="261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60" name="Rectangle 92"/>
              <p:cNvSpPr>
                <a:spLocks noChangeArrowheads="1"/>
              </p:cNvSpPr>
              <p:nvPr/>
            </p:nvSpPr>
            <p:spPr bwMode="auto">
              <a:xfrm>
                <a:off x="2994" y="261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61" name="Rectangle 93"/>
              <p:cNvSpPr>
                <a:spLocks noChangeArrowheads="1"/>
              </p:cNvSpPr>
              <p:nvPr/>
            </p:nvSpPr>
            <p:spPr bwMode="auto">
              <a:xfrm>
                <a:off x="2902" y="275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62" name="Rectangle 94"/>
              <p:cNvSpPr>
                <a:spLocks noChangeArrowheads="1"/>
              </p:cNvSpPr>
              <p:nvPr/>
            </p:nvSpPr>
            <p:spPr bwMode="auto">
              <a:xfrm>
                <a:off x="2994" y="275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8215" name="Line 95"/>
            <p:cNvSpPr>
              <a:spLocks noChangeShapeType="1"/>
            </p:cNvSpPr>
            <p:nvPr/>
          </p:nvSpPr>
          <p:spPr bwMode="auto">
            <a:xfrm flipH="1">
              <a:off x="4845050" y="4340225"/>
              <a:ext cx="220663"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sp>
          <p:nvSpPr>
            <p:cNvPr id="8216" name="Line 96"/>
            <p:cNvSpPr>
              <a:spLocks noChangeShapeType="1"/>
            </p:cNvSpPr>
            <p:nvPr/>
          </p:nvSpPr>
          <p:spPr bwMode="auto">
            <a:xfrm flipH="1">
              <a:off x="4845050" y="5629275"/>
              <a:ext cx="220663"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sp>
          <p:nvSpPr>
            <p:cNvPr id="8217" name="Line 34"/>
            <p:cNvSpPr>
              <a:spLocks noChangeShapeType="1"/>
            </p:cNvSpPr>
            <p:nvPr/>
          </p:nvSpPr>
          <p:spPr bwMode="auto">
            <a:xfrm rot="16200000" flipH="1">
              <a:off x="6635750" y="2874963"/>
              <a:ext cx="0" cy="4197350"/>
            </a:xfrm>
            <a:prstGeom prst="line">
              <a:avLst/>
            </a:prstGeom>
            <a:noFill/>
            <a:ln w="50800">
              <a:solidFill>
                <a:schemeClr val="hlink"/>
              </a:solidFill>
              <a:round/>
              <a:headEnd/>
              <a:tailEnd/>
            </a:ln>
          </p:spPr>
          <p:txBody>
            <a:bodyPr>
              <a:spAutoFit/>
            </a:bodyPr>
            <a:lstStyle/>
            <a:p>
              <a:endParaRPr lang="en-US">
                <a:solidFill>
                  <a:srgbClr val="000000"/>
                </a:solidFill>
              </a:endParaRPr>
            </a:p>
          </p:txBody>
        </p:sp>
        <p:sp>
          <p:nvSpPr>
            <p:cNvPr id="96282" name="AutoShape 32"/>
            <p:cNvSpPr>
              <a:spLocks noChangeArrowheads="1"/>
            </p:cNvSpPr>
            <p:nvPr/>
          </p:nvSpPr>
          <p:spPr bwMode="gray">
            <a:xfrm rot="16200000" flipH="1">
              <a:off x="6704013" y="4794250"/>
              <a:ext cx="338137" cy="341313"/>
            </a:xfrm>
            <a:prstGeom prst="triangle">
              <a:avLst>
                <a:gd name="adj" fmla="val 50000"/>
              </a:avLst>
            </a:prstGeom>
            <a:gradFill rotWithShape="0">
              <a:gsLst>
                <a:gs pos="0">
                  <a:srgbClr val="470017"/>
                </a:gs>
                <a:gs pos="50000">
                  <a:schemeClr val="hlink"/>
                </a:gs>
                <a:gs pos="100000">
                  <a:srgbClr val="470017"/>
                </a:gs>
              </a:gsLst>
              <a:lin ang="27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solidFill>
                  <a:srgbClr val="000000"/>
                </a:solidFill>
                <a:latin typeface="Arial" pitchFamily="34" charset="0"/>
              </a:endParaRPr>
            </a:p>
          </p:txBody>
        </p:sp>
        <p:grpSp>
          <p:nvGrpSpPr>
            <p:cNvPr id="12" name="Group 223"/>
            <p:cNvGrpSpPr>
              <a:grpSpLocks/>
            </p:cNvGrpSpPr>
            <p:nvPr>
              <p:custDataLst>
                <p:tags r:id="rId7"/>
              </p:custDataLst>
            </p:nvPr>
          </p:nvGrpSpPr>
          <p:grpSpPr bwMode="auto">
            <a:xfrm>
              <a:off x="7542213" y="4140200"/>
              <a:ext cx="496887" cy="1660525"/>
              <a:chOff x="4751" y="2608"/>
              <a:chExt cx="313" cy="1046"/>
            </a:xfrm>
          </p:grpSpPr>
          <p:sp>
            <p:nvSpPr>
              <p:cNvPr id="8245" name="Line 69"/>
              <p:cNvSpPr>
                <a:spLocks noChangeShapeType="1"/>
              </p:cNvSpPr>
              <p:nvPr/>
            </p:nvSpPr>
            <p:spPr bwMode="auto">
              <a:xfrm flipH="1">
                <a:off x="5039" y="2710"/>
                <a:ext cx="0" cy="837"/>
              </a:xfrm>
              <a:prstGeom prst="line">
                <a:avLst/>
              </a:prstGeom>
              <a:noFill/>
              <a:ln w="19050">
                <a:solidFill>
                  <a:srgbClr val="D9DA56"/>
                </a:solidFill>
                <a:round/>
                <a:headEnd type="none" w="sm" len="sm"/>
                <a:tailEnd type="none" w="sm" len="sm"/>
              </a:ln>
            </p:spPr>
            <p:txBody>
              <a:bodyPr wrap="none" anchor="ctr"/>
              <a:lstStyle/>
              <a:p>
                <a:endParaRPr lang="en-US">
                  <a:solidFill>
                    <a:srgbClr val="000000"/>
                  </a:solidFill>
                </a:endParaRPr>
              </a:p>
            </p:txBody>
          </p:sp>
          <p:sp>
            <p:nvSpPr>
              <p:cNvPr id="8246" name="Oval 70"/>
              <p:cNvSpPr>
                <a:spLocks noChangeAspect="1" noChangeArrowheads="1"/>
              </p:cNvSpPr>
              <p:nvPr/>
            </p:nvSpPr>
            <p:spPr bwMode="auto">
              <a:xfrm flipH="1">
                <a:off x="5017" y="3091"/>
                <a:ext cx="47" cy="47"/>
              </a:xfrm>
              <a:prstGeom prst="ellipse">
                <a:avLst/>
              </a:prstGeom>
              <a:solidFill>
                <a:srgbClr val="D9DA56"/>
              </a:solidFill>
              <a:ln w="9525" algn="ctr">
                <a:solidFill>
                  <a:srgbClr val="D9DA56"/>
                </a:solidFill>
                <a:round/>
                <a:headEnd/>
                <a:tailEnd/>
              </a:ln>
            </p:spPr>
            <p:txBody>
              <a:bodyPr wrap="none" anchor="ctr"/>
              <a:lstStyle/>
              <a:p>
                <a:endParaRPr lang="en-US">
                  <a:solidFill>
                    <a:srgbClr val="000000"/>
                  </a:solidFill>
                </a:endParaRPr>
              </a:p>
            </p:txBody>
          </p:sp>
          <p:grpSp>
            <p:nvGrpSpPr>
              <p:cNvPr id="13" name="Group 71"/>
              <p:cNvGrpSpPr>
                <a:grpSpLocks/>
              </p:cNvGrpSpPr>
              <p:nvPr/>
            </p:nvGrpSpPr>
            <p:grpSpPr bwMode="auto">
              <a:xfrm flipH="1">
                <a:off x="4753" y="3425"/>
                <a:ext cx="139" cy="229"/>
                <a:chOff x="4753" y="3425"/>
                <a:chExt cx="139" cy="229"/>
              </a:xfrm>
            </p:grpSpPr>
            <p:sp>
              <p:nvSpPr>
                <p:cNvPr id="8255" name="Rectangle 72"/>
                <p:cNvSpPr>
                  <a:spLocks noChangeArrowheads="1"/>
                </p:cNvSpPr>
                <p:nvPr/>
              </p:nvSpPr>
              <p:spPr bwMode="auto">
                <a:xfrm>
                  <a:off x="4753" y="342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56" name="Rectangle 73"/>
                <p:cNvSpPr>
                  <a:spLocks noChangeArrowheads="1"/>
                </p:cNvSpPr>
                <p:nvPr/>
              </p:nvSpPr>
              <p:spPr bwMode="auto">
                <a:xfrm>
                  <a:off x="4845" y="342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57" name="Rectangle 74"/>
                <p:cNvSpPr>
                  <a:spLocks noChangeArrowheads="1"/>
                </p:cNvSpPr>
                <p:nvPr/>
              </p:nvSpPr>
              <p:spPr bwMode="auto">
                <a:xfrm>
                  <a:off x="4753" y="356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58" name="Rectangle 75"/>
                <p:cNvSpPr>
                  <a:spLocks noChangeArrowheads="1"/>
                </p:cNvSpPr>
                <p:nvPr/>
              </p:nvSpPr>
              <p:spPr bwMode="auto">
                <a:xfrm>
                  <a:off x="4845" y="356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grpSp>
            <p:nvGrpSpPr>
              <p:cNvPr id="14" name="Group 76"/>
              <p:cNvGrpSpPr>
                <a:grpSpLocks/>
              </p:cNvGrpSpPr>
              <p:nvPr/>
            </p:nvGrpSpPr>
            <p:grpSpPr bwMode="auto">
              <a:xfrm flipH="1">
                <a:off x="4751" y="2608"/>
                <a:ext cx="139" cy="229"/>
                <a:chOff x="4751" y="2608"/>
                <a:chExt cx="139" cy="229"/>
              </a:xfrm>
            </p:grpSpPr>
            <p:sp>
              <p:nvSpPr>
                <p:cNvPr id="8251" name="Rectangle 77"/>
                <p:cNvSpPr>
                  <a:spLocks noChangeArrowheads="1"/>
                </p:cNvSpPr>
                <p:nvPr/>
              </p:nvSpPr>
              <p:spPr bwMode="auto">
                <a:xfrm>
                  <a:off x="4751" y="2608"/>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52" name="Rectangle 78"/>
                <p:cNvSpPr>
                  <a:spLocks noChangeArrowheads="1"/>
                </p:cNvSpPr>
                <p:nvPr/>
              </p:nvSpPr>
              <p:spPr bwMode="auto">
                <a:xfrm>
                  <a:off x="4843" y="2608"/>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53" name="Rectangle 79"/>
                <p:cNvSpPr>
                  <a:spLocks noChangeArrowheads="1"/>
                </p:cNvSpPr>
                <p:nvPr/>
              </p:nvSpPr>
              <p:spPr bwMode="auto">
                <a:xfrm>
                  <a:off x="4751" y="274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8254" name="Rectangle 80"/>
                <p:cNvSpPr>
                  <a:spLocks noChangeArrowheads="1"/>
                </p:cNvSpPr>
                <p:nvPr/>
              </p:nvSpPr>
              <p:spPr bwMode="auto">
                <a:xfrm>
                  <a:off x="4843" y="274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8249" name="Line 81"/>
              <p:cNvSpPr>
                <a:spLocks noChangeShapeType="1"/>
              </p:cNvSpPr>
              <p:nvPr/>
            </p:nvSpPr>
            <p:spPr bwMode="auto">
              <a:xfrm flipH="1">
                <a:off x="4900" y="2723"/>
                <a:ext cx="139"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sp>
            <p:nvSpPr>
              <p:cNvPr id="8250" name="Line 82"/>
              <p:cNvSpPr>
                <a:spLocks noChangeShapeType="1"/>
              </p:cNvSpPr>
              <p:nvPr/>
            </p:nvSpPr>
            <p:spPr bwMode="auto">
              <a:xfrm flipH="1">
                <a:off x="4900" y="3535"/>
                <a:ext cx="139" cy="0"/>
              </a:xfrm>
              <a:prstGeom prst="line">
                <a:avLst/>
              </a:prstGeom>
              <a:noFill/>
              <a:ln w="19050">
                <a:solidFill>
                  <a:srgbClr val="D9DA56"/>
                </a:solidFill>
                <a:round/>
                <a:headEnd/>
                <a:tailEnd type="triangle" w="sm" len="sm"/>
              </a:ln>
            </p:spPr>
            <p:txBody>
              <a:bodyPr wrap="none" anchor="ctr"/>
              <a:lstStyle/>
              <a:p>
                <a:endParaRPr lang="en-US">
                  <a:solidFill>
                    <a:srgbClr val="000000"/>
                  </a:solidFill>
                </a:endParaRPr>
              </a:p>
            </p:txBody>
          </p:sp>
        </p:grpSp>
        <p:grpSp>
          <p:nvGrpSpPr>
            <p:cNvPr id="15" name="Group 115"/>
            <p:cNvGrpSpPr>
              <a:grpSpLocks/>
            </p:cNvGrpSpPr>
            <p:nvPr>
              <p:custDataLst>
                <p:tags r:id="rId8"/>
              </p:custDataLst>
            </p:nvPr>
          </p:nvGrpSpPr>
          <p:grpSpPr bwMode="auto">
            <a:xfrm>
              <a:off x="973138" y="3776663"/>
              <a:ext cx="166687" cy="2439987"/>
              <a:chOff x="613" y="2379"/>
              <a:chExt cx="105" cy="1537"/>
            </a:xfrm>
          </p:grpSpPr>
          <p:grpSp>
            <p:nvGrpSpPr>
              <p:cNvPr id="16" name="Group 113"/>
              <p:cNvGrpSpPr>
                <a:grpSpLocks/>
              </p:cNvGrpSpPr>
              <p:nvPr/>
            </p:nvGrpSpPr>
            <p:grpSpPr bwMode="auto">
              <a:xfrm>
                <a:off x="633" y="2379"/>
                <a:ext cx="85" cy="1537"/>
                <a:chOff x="633" y="2379"/>
                <a:chExt cx="85" cy="1537"/>
              </a:xfrm>
            </p:grpSpPr>
            <p:sp>
              <p:nvSpPr>
                <p:cNvPr id="8236" name="Line 33"/>
                <p:cNvSpPr>
                  <a:spLocks noChangeAspect="1" noChangeShapeType="1"/>
                </p:cNvSpPr>
                <p:nvPr/>
              </p:nvSpPr>
              <p:spPr bwMode="gray">
                <a:xfrm flipH="1" flipV="1">
                  <a:off x="634" y="2469"/>
                  <a:ext cx="50" cy="1"/>
                </a:xfrm>
                <a:prstGeom prst="line">
                  <a:avLst/>
                </a:prstGeom>
                <a:noFill/>
                <a:ln w="15875">
                  <a:solidFill>
                    <a:srgbClr val="D9DA56"/>
                  </a:solidFill>
                  <a:round/>
                  <a:headEnd/>
                  <a:tailEnd/>
                </a:ln>
              </p:spPr>
              <p:txBody>
                <a:bodyPr>
                  <a:spAutoFit/>
                </a:bodyPr>
                <a:lstStyle/>
                <a:p>
                  <a:endParaRPr lang="en-US">
                    <a:solidFill>
                      <a:srgbClr val="000000"/>
                    </a:solidFill>
                  </a:endParaRPr>
                </a:p>
              </p:txBody>
            </p:sp>
            <p:sp>
              <p:nvSpPr>
                <p:cNvPr id="8237" name="Line 34"/>
                <p:cNvSpPr>
                  <a:spLocks noChangeAspect="1" noChangeShapeType="1"/>
                </p:cNvSpPr>
                <p:nvPr/>
              </p:nvSpPr>
              <p:spPr bwMode="gray">
                <a:xfrm flipH="1" flipV="1">
                  <a:off x="633" y="2740"/>
                  <a:ext cx="50" cy="1"/>
                </a:xfrm>
                <a:prstGeom prst="line">
                  <a:avLst/>
                </a:prstGeom>
                <a:noFill/>
                <a:ln w="15875">
                  <a:solidFill>
                    <a:srgbClr val="D9DA56"/>
                  </a:solidFill>
                  <a:round/>
                  <a:headEnd/>
                  <a:tailEnd/>
                </a:ln>
              </p:spPr>
              <p:txBody>
                <a:bodyPr>
                  <a:spAutoFit/>
                </a:bodyPr>
                <a:lstStyle/>
                <a:p>
                  <a:endParaRPr lang="en-US">
                    <a:solidFill>
                      <a:srgbClr val="000000"/>
                    </a:solidFill>
                  </a:endParaRPr>
                </a:p>
              </p:txBody>
            </p:sp>
            <p:sp>
              <p:nvSpPr>
                <p:cNvPr id="8238" name="Line 36"/>
                <p:cNvSpPr>
                  <a:spLocks noChangeAspect="1" noChangeShapeType="1"/>
                </p:cNvSpPr>
                <p:nvPr/>
              </p:nvSpPr>
              <p:spPr bwMode="gray">
                <a:xfrm flipH="1" flipV="1">
                  <a:off x="634" y="3467"/>
                  <a:ext cx="50" cy="1"/>
                </a:xfrm>
                <a:prstGeom prst="line">
                  <a:avLst/>
                </a:prstGeom>
                <a:noFill/>
                <a:ln w="15875">
                  <a:solidFill>
                    <a:srgbClr val="D9DA56"/>
                  </a:solidFill>
                  <a:round/>
                  <a:headEnd/>
                  <a:tailEnd/>
                </a:ln>
              </p:spPr>
              <p:txBody>
                <a:bodyPr>
                  <a:spAutoFit/>
                </a:bodyPr>
                <a:lstStyle/>
                <a:p>
                  <a:endParaRPr lang="en-US">
                    <a:solidFill>
                      <a:srgbClr val="000000"/>
                    </a:solidFill>
                  </a:endParaRPr>
                </a:p>
              </p:txBody>
            </p:sp>
            <p:sp>
              <p:nvSpPr>
                <p:cNvPr id="8239" name="Line 37"/>
                <p:cNvSpPr>
                  <a:spLocks noChangeAspect="1" noChangeShapeType="1"/>
                </p:cNvSpPr>
                <p:nvPr/>
              </p:nvSpPr>
              <p:spPr bwMode="gray">
                <a:xfrm flipH="1" flipV="1">
                  <a:off x="634" y="3828"/>
                  <a:ext cx="50" cy="1"/>
                </a:xfrm>
                <a:prstGeom prst="line">
                  <a:avLst/>
                </a:prstGeom>
                <a:noFill/>
                <a:ln w="15875">
                  <a:solidFill>
                    <a:srgbClr val="D9DA56"/>
                  </a:solidFill>
                  <a:round/>
                  <a:headEnd/>
                  <a:tailEnd/>
                </a:ln>
              </p:spPr>
              <p:txBody>
                <a:bodyPr>
                  <a:spAutoFit/>
                </a:bodyPr>
                <a:lstStyle/>
                <a:p>
                  <a:endParaRPr lang="en-US">
                    <a:solidFill>
                      <a:srgbClr val="000000"/>
                    </a:solidFill>
                  </a:endParaRPr>
                </a:p>
              </p:txBody>
            </p:sp>
            <p:pic>
              <p:nvPicPr>
                <p:cNvPr id="8240" name="Group 38"/>
                <p:cNvPicPr>
                  <a:picLocks noChangeArrowheads="1"/>
                </p:cNvPicPr>
                <p:nvPr/>
              </p:nvPicPr>
              <p:blipFill>
                <a:blip r:embed="rId12"/>
                <a:srcRect/>
                <a:stretch>
                  <a:fillRect/>
                </a:stretch>
              </p:blipFill>
              <p:spPr bwMode="auto">
                <a:xfrm>
                  <a:off x="687" y="2377"/>
                  <a:ext cx="35" cy="192"/>
                </a:xfrm>
                <a:prstGeom prst="rect">
                  <a:avLst/>
                </a:prstGeom>
                <a:noFill/>
                <a:ln w="9525">
                  <a:noFill/>
                  <a:miter lim="800000"/>
                  <a:headEnd/>
                  <a:tailEnd/>
                </a:ln>
              </p:spPr>
            </p:pic>
            <p:pic>
              <p:nvPicPr>
                <p:cNvPr id="8241" name="Group 42"/>
                <p:cNvPicPr>
                  <a:picLocks noChangeArrowheads="1"/>
                </p:cNvPicPr>
                <p:nvPr/>
              </p:nvPicPr>
              <p:blipFill>
                <a:blip r:embed="rId13"/>
                <a:srcRect/>
                <a:stretch>
                  <a:fillRect/>
                </a:stretch>
              </p:blipFill>
              <p:spPr bwMode="auto">
                <a:xfrm>
                  <a:off x="683" y="2646"/>
                  <a:ext cx="35" cy="196"/>
                </a:xfrm>
                <a:prstGeom prst="rect">
                  <a:avLst/>
                </a:prstGeom>
                <a:noFill/>
                <a:ln w="9525">
                  <a:noFill/>
                  <a:miter lim="800000"/>
                  <a:headEnd/>
                  <a:tailEnd/>
                </a:ln>
              </p:spPr>
            </p:pic>
            <p:pic>
              <p:nvPicPr>
                <p:cNvPr id="8242" name="Group 50"/>
                <p:cNvPicPr>
                  <a:picLocks noChangeArrowheads="1"/>
                </p:cNvPicPr>
                <p:nvPr/>
              </p:nvPicPr>
              <p:blipFill>
                <a:blip r:embed="rId12"/>
                <a:srcRect/>
                <a:stretch>
                  <a:fillRect/>
                </a:stretch>
              </p:blipFill>
              <p:spPr bwMode="auto">
                <a:xfrm>
                  <a:off x="691" y="3379"/>
                  <a:ext cx="35" cy="192"/>
                </a:xfrm>
                <a:prstGeom prst="rect">
                  <a:avLst/>
                </a:prstGeom>
                <a:noFill/>
                <a:ln w="9525">
                  <a:noFill/>
                  <a:miter lim="800000"/>
                  <a:headEnd/>
                  <a:tailEnd/>
                </a:ln>
              </p:spPr>
            </p:pic>
            <p:pic>
              <p:nvPicPr>
                <p:cNvPr id="8243" name="Group 54"/>
                <p:cNvPicPr>
                  <a:picLocks noChangeArrowheads="1"/>
                </p:cNvPicPr>
                <p:nvPr/>
              </p:nvPicPr>
              <p:blipFill>
                <a:blip r:embed="rId12"/>
                <a:srcRect/>
                <a:stretch>
                  <a:fillRect/>
                </a:stretch>
              </p:blipFill>
              <p:spPr bwMode="auto">
                <a:xfrm>
                  <a:off x="687" y="3732"/>
                  <a:ext cx="35" cy="192"/>
                </a:xfrm>
                <a:prstGeom prst="rect">
                  <a:avLst/>
                </a:prstGeom>
                <a:noFill/>
                <a:ln w="9525">
                  <a:noFill/>
                  <a:miter lim="800000"/>
                  <a:headEnd/>
                  <a:tailEnd/>
                </a:ln>
              </p:spPr>
            </p:pic>
            <p:sp>
              <p:nvSpPr>
                <p:cNvPr id="8244" name="Line 58"/>
                <p:cNvSpPr>
                  <a:spLocks noChangeShapeType="1"/>
                </p:cNvSpPr>
                <p:nvPr/>
              </p:nvSpPr>
              <p:spPr bwMode="auto">
                <a:xfrm>
                  <a:off x="638" y="2469"/>
                  <a:ext cx="0" cy="1360"/>
                </a:xfrm>
                <a:prstGeom prst="line">
                  <a:avLst/>
                </a:prstGeom>
                <a:noFill/>
                <a:ln w="15875">
                  <a:solidFill>
                    <a:srgbClr val="D9DA56"/>
                  </a:solidFill>
                  <a:round/>
                  <a:headEnd/>
                  <a:tailEnd/>
                </a:ln>
              </p:spPr>
              <p:txBody>
                <a:bodyPr wrap="none" anchor="ctr"/>
                <a:lstStyle/>
                <a:p>
                  <a:endParaRPr lang="en-US">
                    <a:solidFill>
                      <a:srgbClr val="000000"/>
                    </a:solidFill>
                  </a:endParaRPr>
                </a:p>
              </p:txBody>
            </p:sp>
          </p:grpSp>
          <p:sp>
            <p:nvSpPr>
              <p:cNvPr id="8235" name="Oval 84"/>
              <p:cNvSpPr>
                <a:spLocks noChangeAspect="1" noChangeArrowheads="1"/>
              </p:cNvSpPr>
              <p:nvPr/>
            </p:nvSpPr>
            <p:spPr bwMode="auto">
              <a:xfrm flipH="1">
                <a:off x="613" y="3106"/>
                <a:ext cx="47" cy="47"/>
              </a:xfrm>
              <a:prstGeom prst="ellipse">
                <a:avLst/>
              </a:prstGeom>
              <a:solidFill>
                <a:srgbClr val="D9DA56"/>
              </a:solidFill>
              <a:ln w="9525" algn="ctr">
                <a:solidFill>
                  <a:srgbClr val="D9DA56"/>
                </a:solidFill>
                <a:round/>
                <a:headEnd/>
                <a:tailEnd/>
              </a:ln>
            </p:spPr>
            <p:txBody>
              <a:bodyPr wrap="none" anchor="ctr"/>
              <a:lstStyle/>
              <a:p>
                <a:endParaRPr lang="en-US">
                  <a:solidFill>
                    <a:srgbClr val="000000"/>
                  </a:solidFill>
                </a:endParaRPr>
              </a:p>
            </p:txBody>
          </p:sp>
        </p:grpSp>
        <p:grpSp>
          <p:nvGrpSpPr>
            <p:cNvPr id="17" name="Group 116"/>
            <p:cNvGrpSpPr>
              <a:grpSpLocks/>
            </p:cNvGrpSpPr>
            <p:nvPr>
              <p:custDataLst>
                <p:tags r:id="rId9"/>
              </p:custDataLst>
            </p:nvPr>
          </p:nvGrpSpPr>
          <p:grpSpPr bwMode="auto">
            <a:xfrm flipH="1">
              <a:off x="7024688" y="3783013"/>
              <a:ext cx="168275" cy="2439987"/>
              <a:chOff x="4425" y="2383"/>
              <a:chExt cx="106" cy="1537"/>
            </a:xfrm>
          </p:grpSpPr>
          <p:grpSp>
            <p:nvGrpSpPr>
              <p:cNvPr id="18" name="Group 113"/>
              <p:cNvGrpSpPr>
                <a:grpSpLocks/>
              </p:cNvGrpSpPr>
              <p:nvPr/>
            </p:nvGrpSpPr>
            <p:grpSpPr bwMode="auto">
              <a:xfrm>
                <a:off x="4445" y="2383"/>
                <a:ext cx="86" cy="1537"/>
                <a:chOff x="4445" y="2383"/>
                <a:chExt cx="86" cy="1537"/>
              </a:xfrm>
            </p:grpSpPr>
            <p:sp>
              <p:nvSpPr>
                <p:cNvPr id="8225" name="Line 33"/>
                <p:cNvSpPr>
                  <a:spLocks noChangeAspect="1" noChangeShapeType="1"/>
                </p:cNvSpPr>
                <p:nvPr/>
              </p:nvSpPr>
              <p:spPr bwMode="gray">
                <a:xfrm flipH="1" flipV="1">
                  <a:off x="4446" y="2473"/>
                  <a:ext cx="51" cy="1"/>
                </a:xfrm>
                <a:prstGeom prst="line">
                  <a:avLst/>
                </a:prstGeom>
                <a:noFill/>
                <a:ln w="15875">
                  <a:solidFill>
                    <a:srgbClr val="D9DA56"/>
                  </a:solidFill>
                  <a:round/>
                  <a:headEnd/>
                  <a:tailEnd/>
                </a:ln>
              </p:spPr>
              <p:txBody>
                <a:bodyPr>
                  <a:spAutoFit/>
                </a:bodyPr>
                <a:lstStyle/>
                <a:p>
                  <a:endParaRPr lang="en-US">
                    <a:solidFill>
                      <a:srgbClr val="000000"/>
                    </a:solidFill>
                  </a:endParaRPr>
                </a:p>
              </p:txBody>
            </p:sp>
            <p:sp>
              <p:nvSpPr>
                <p:cNvPr id="8226" name="Line 34"/>
                <p:cNvSpPr>
                  <a:spLocks noChangeAspect="1" noChangeShapeType="1"/>
                </p:cNvSpPr>
                <p:nvPr/>
              </p:nvSpPr>
              <p:spPr bwMode="gray">
                <a:xfrm flipH="1" flipV="1">
                  <a:off x="4445" y="2744"/>
                  <a:ext cx="51" cy="1"/>
                </a:xfrm>
                <a:prstGeom prst="line">
                  <a:avLst/>
                </a:prstGeom>
                <a:noFill/>
                <a:ln w="15875">
                  <a:solidFill>
                    <a:srgbClr val="D9DA56"/>
                  </a:solidFill>
                  <a:round/>
                  <a:headEnd/>
                  <a:tailEnd/>
                </a:ln>
              </p:spPr>
              <p:txBody>
                <a:bodyPr>
                  <a:spAutoFit/>
                </a:bodyPr>
                <a:lstStyle/>
                <a:p>
                  <a:endParaRPr lang="en-US">
                    <a:solidFill>
                      <a:srgbClr val="000000"/>
                    </a:solidFill>
                  </a:endParaRPr>
                </a:p>
              </p:txBody>
            </p:sp>
            <p:sp>
              <p:nvSpPr>
                <p:cNvPr id="8227" name="Line 36"/>
                <p:cNvSpPr>
                  <a:spLocks noChangeAspect="1" noChangeShapeType="1"/>
                </p:cNvSpPr>
                <p:nvPr/>
              </p:nvSpPr>
              <p:spPr bwMode="gray">
                <a:xfrm flipH="1" flipV="1">
                  <a:off x="4446" y="3471"/>
                  <a:ext cx="51" cy="1"/>
                </a:xfrm>
                <a:prstGeom prst="line">
                  <a:avLst/>
                </a:prstGeom>
                <a:noFill/>
                <a:ln w="15875">
                  <a:solidFill>
                    <a:srgbClr val="D9DA56"/>
                  </a:solidFill>
                  <a:round/>
                  <a:headEnd/>
                  <a:tailEnd/>
                </a:ln>
              </p:spPr>
              <p:txBody>
                <a:bodyPr>
                  <a:spAutoFit/>
                </a:bodyPr>
                <a:lstStyle/>
                <a:p>
                  <a:endParaRPr lang="en-US">
                    <a:solidFill>
                      <a:srgbClr val="000000"/>
                    </a:solidFill>
                  </a:endParaRPr>
                </a:p>
              </p:txBody>
            </p:sp>
            <p:sp>
              <p:nvSpPr>
                <p:cNvPr id="8228" name="Line 37"/>
                <p:cNvSpPr>
                  <a:spLocks noChangeAspect="1" noChangeShapeType="1"/>
                </p:cNvSpPr>
                <p:nvPr/>
              </p:nvSpPr>
              <p:spPr bwMode="gray">
                <a:xfrm flipH="1" flipV="1">
                  <a:off x="4446" y="3832"/>
                  <a:ext cx="51" cy="1"/>
                </a:xfrm>
                <a:prstGeom prst="line">
                  <a:avLst/>
                </a:prstGeom>
                <a:noFill/>
                <a:ln w="15875">
                  <a:solidFill>
                    <a:srgbClr val="D9DA56"/>
                  </a:solidFill>
                  <a:round/>
                  <a:headEnd/>
                  <a:tailEnd/>
                </a:ln>
              </p:spPr>
              <p:txBody>
                <a:bodyPr>
                  <a:spAutoFit/>
                </a:bodyPr>
                <a:lstStyle/>
                <a:p>
                  <a:endParaRPr lang="en-US">
                    <a:solidFill>
                      <a:srgbClr val="000000"/>
                    </a:solidFill>
                  </a:endParaRPr>
                </a:p>
              </p:txBody>
            </p:sp>
            <p:pic>
              <p:nvPicPr>
                <p:cNvPr id="8229" name="Group 38"/>
                <p:cNvPicPr>
                  <a:picLocks noChangeArrowheads="1"/>
                </p:cNvPicPr>
                <p:nvPr/>
              </p:nvPicPr>
              <p:blipFill>
                <a:blip r:embed="rId12"/>
                <a:srcRect/>
                <a:stretch>
                  <a:fillRect/>
                </a:stretch>
              </p:blipFill>
              <p:spPr bwMode="auto">
                <a:xfrm flipH="1">
                  <a:off x="4498" y="2381"/>
                  <a:ext cx="35" cy="192"/>
                </a:xfrm>
                <a:prstGeom prst="rect">
                  <a:avLst/>
                </a:prstGeom>
                <a:noFill/>
                <a:ln w="9525">
                  <a:noFill/>
                  <a:miter lim="800000"/>
                  <a:headEnd/>
                  <a:tailEnd/>
                </a:ln>
              </p:spPr>
            </p:pic>
            <p:pic>
              <p:nvPicPr>
                <p:cNvPr id="8230" name="Group 42"/>
                <p:cNvPicPr>
                  <a:picLocks noChangeArrowheads="1"/>
                </p:cNvPicPr>
                <p:nvPr/>
              </p:nvPicPr>
              <p:blipFill>
                <a:blip r:embed="rId13"/>
                <a:srcRect/>
                <a:stretch>
                  <a:fillRect/>
                </a:stretch>
              </p:blipFill>
              <p:spPr bwMode="auto">
                <a:xfrm flipH="1">
                  <a:off x="4494" y="2650"/>
                  <a:ext cx="35" cy="196"/>
                </a:xfrm>
                <a:prstGeom prst="rect">
                  <a:avLst/>
                </a:prstGeom>
                <a:noFill/>
                <a:ln w="9525">
                  <a:noFill/>
                  <a:miter lim="800000"/>
                  <a:headEnd/>
                  <a:tailEnd/>
                </a:ln>
              </p:spPr>
            </p:pic>
            <p:pic>
              <p:nvPicPr>
                <p:cNvPr id="8231" name="Group 50"/>
                <p:cNvPicPr>
                  <a:picLocks noChangeArrowheads="1"/>
                </p:cNvPicPr>
                <p:nvPr/>
              </p:nvPicPr>
              <p:blipFill>
                <a:blip r:embed="rId12"/>
                <a:srcRect/>
                <a:stretch>
                  <a:fillRect/>
                </a:stretch>
              </p:blipFill>
              <p:spPr bwMode="auto">
                <a:xfrm flipH="1">
                  <a:off x="4501" y="3383"/>
                  <a:ext cx="35" cy="192"/>
                </a:xfrm>
                <a:prstGeom prst="rect">
                  <a:avLst/>
                </a:prstGeom>
                <a:noFill/>
                <a:ln w="9525">
                  <a:noFill/>
                  <a:miter lim="800000"/>
                  <a:headEnd/>
                  <a:tailEnd/>
                </a:ln>
              </p:spPr>
            </p:pic>
            <p:pic>
              <p:nvPicPr>
                <p:cNvPr id="8232" name="Group 54"/>
                <p:cNvPicPr>
                  <a:picLocks noChangeArrowheads="1"/>
                </p:cNvPicPr>
                <p:nvPr/>
              </p:nvPicPr>
              <p:blipFill>
                <a:blip r:embed="rId12"/>
                <a:srcRect/>
                <a:stretch>
                  <a:fillRect/>
                </a:stretch>
              </p:blipFill>
              <p:spPr bwMode="auto">
                <a:xfrm flipH="1">
                  <a:off x="4498" y="3736"/>
                  <a:ext cx="35" cy="192"/>
                </a:xfrm>
                <a:prstGeom prst="rect">
                  <a:avLst/>
                </a:prstGeom>
                <a:noFill/>
                <a:ln w="9525">
                  <a:noFill/>
                  <a:miter lim="800000"/>
                  <a:headEnd/>
                  <a:tailEnd/>
                </a:ln>
              </p:spPr>
            </p:pic>
            <p:sp>
              <p:nvSpPr>
                <p:cNvPr id="8233" name="Line 58"/>
                <p:cNvSpPr>
                  <a:spLocks noChangeShapeType="1"/>
                </p:cNvSpPr>
                <p:nvPr/>
              </p:nvSpPr>
              <p:spPr bwMode="auto">
                <a:xfrm>
                  <a:off x="4450" y="2473"/>
                  <a:ext cx="0" cy="1360"/>
                </a:xfrm>
                <a:prstGeom prst="line">
                  <a:avLst/>
                </a:prstGeom>
                <a:noFill/>
                <a:ln w="15875">
                  <a:solidFill>
                    <a:srgbClr val="D9DA56"/>
                  </a:solidFill>
                  <a:round/>
                  <a:headEnd/>
                  <a:tailEnd/>
                </a:ln>
              </p:spPr>
              <p:txBody>
                <a:bodyPr wrap="none" anchor="ctr"/>
                <a:lstStyle/>
                <a:p>
                  <a:endParaRPr lang="en-US">
                    <a:solidFill>
                      <a:srgbClr val="000000"/>
                    </a:solidFill>
                  </a:endParaRPr>
                </a:p>
              </p:txBody>
            </p:sp>
          </p:grpSp>
          <p:sp>
            <p:nvSpPr>
              <p:cNvPr id="8224" name="Oval 84"/>
              <p:cNvSpPr>
                <a:spLocks noChangeAspect="1" noChangeArrowheads="1"/>
              </p:cNvSpPr>
              <p:nvPr/>
            </p:nvSpPr>
            <p:spPr bwMode="auto">
              <a:xfrm flipH="1">
                <a:off x="4425" y="3110"/>
                <a:ext cx="47" cy="47"/>
              </a:xfrm>
              <a:prstGeom prst="ellipse">
                <a:avLst/>
              </a:prstGeom>
              <a:solidFill>
                <a:srgbClr val="D9DA56"/>
              </a:solidFill>
              <a:ln w="9525" algn="ctr">
                <a:solidFill>
                  <a:srgbClr val="D9DA56"/>
                </a:solidFill>
                <a:round/>
                <a:headEnd/>
                <a:tailEnd/>
              </a:ln>
            </p:spPr>
            <p:txBody>
              <a:bodyPr wrap="none" anchor="ctr"/>
              <a:lstStyle/>
              <a:p>
                <a:endParaRPr lang="en-US">
                  <a:solidFill>
                    <a:srgbClr val="000000"/>
                  </a:solidFill>
                </a:endParaRPr>
              </a:p>
            </p:txBody>
          </p:sp>
        </p:grpSp>
        <p:sp>
          <p:nvSpPr>
            <p:cNvPr id="96286" name="AutoShape 62"/>
            <p:cNvSpPr>
              <a:spLocks noChangeArrowheads="1"/>
            </p:cNvSpPr>
            <p:nvPr/>
          </p:nvSpPr>
          <p:spPr bwMode="gray">
            <a:xfrm>
              <a:off x="592138" y="5591175"/>
              <a:ext cx="1441450" cy="646113"/>
            </a:xfrm>
            <a:prstGeom prst="wedgeRectCallout">
              <a:avLst>
                <a:gd name="adj1" fmla="val 11727"/>
                <a:gd name="adj2" fmla="val -144519"/>
              </a:avLst>
            </a:prstGeom>
            <a:solidFill>
              <a:srgbClr val="FFFFCC"/>
            </a:solidFill>
            <a:ln w="9525">
              <a:solidFill>
                <a:srgbClr val="003366"/>
              </a:solidFill>
              <a:miter lim="800000"/>
              <a:headEnd/>
              <a:tailEnd/>
            </a:ln>
            <a:effectLst>
              <a:outerShdw dist="35921" dir="2700000" algn="ctr" rotWithShape="0">
                <a:srgbClr val="808080"/>
              </a:outerShdw>
            </a:effectLst>
          </p:spPr>
          <p:txBody>
            <a:bodyPr anchor="ctr"/>
            <a:lstStyle/>
            <a:p>
              <a:pPr>
                <a:defRPr/>
              </a:pPr>
              <a:r>
                <a:rPr lang="en-US" sz="1200" b="1">
                  <a:solidFill>
                    <a:srgbClr val="003366"/>
                  </a:solidFill>
                  <a:latin typeface="Arial" pitchFamily="34" charset="0"/>
                </a:rPr>
                <a:t>Regional Clock Networks</a:t>
              </a:r>
            </a:p>
          </p:txBody>
        </p:sp>
      </p:gr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4"/>
          <p:cNvSpPr>
            <a:spLocks noGrp="1" noChangeArrowheads="1"/>
          </p:cNvSpPr>
          <p:nvPr>
            <p:ph type="title" idx="4294967295"/>
          </p:nvPr>
        </p:nvSpPr>
        <p:spPr/>
        <p:txBody>
          <a:bodyPr/>
          <a:lstStyle/>
          <a:p>
            <a:r>
              <a:rPr lang="en-US" smtClean="0"/>
              <a:t>Regional Clock Buffer (BUFR)</a:t>
            </a:r>
          </a:p>
        </p:txBody>
      </p:sp>
      <p:sp>
        <p:nvSpPr>
          <p:cNvPr id="9219" name="Rectangle 85"/>
          <p:cNvSpPr>
            <a:spLocks noGrp="1" noChangeArrowheads="1"/>
          </p:cNvSpPr>
          <p:nvPr>
            <p:ph type="body" idx="4294967295"/>
          </p:nvPr>
        </p:nvSpPr>
        <p:spPr/>
        <p:txBody>
          <a:bodyPr/>
          <a:lstStyle/>
          <a:p>
            <a:r>
              <a:rPr lang="en-US" smtClean="0"/>
              <a:t>Four BUFR in each clock region – one for each regional clock network</a:t>
            </a:r>
          </a:p>
          <a:p>
            <a:r>
              <a:rPr lang="en-US" smtClean="0"/>
              <a:t>Driven by</a:t>
            </a:r>
          </a:p>
          <a:p>
            <a:pPr lvl="1"/>
            <a:r>
              <a:rPr lang="en-US" smtClean="0"/>
              <a:t>Clock-capable inputs in the region</a:t>
            </a:r>
          </a:p>
          <a:p>
            <a:pPr lvl="1"/>
            <a:r>
              <a:rPr lang="en-US" smtClean="0"/>
              <a:t>Interconnect</a:t>
            </a:r>
          </a:p>
          <a:p>
            <a:pPr lvl="1"/>
            <a:r>
              <a:rPr lang="en-US" smtClean="0"/>
              <a:t>Gigabit transceivers in the same region</a:t>
            </a:r>
          </a:p>
          <a:p>
            <a:pPr lvl="1"/>
            <a:r>
              <a:rPr lang="en-US" smtClean="0"/>
              <a:t>MMCM high-performance clocks in the same region</a:t>
            </a:r>
          </a:p>
          <a:p>
            <a:pPr lvl="1"/>
            <a:r>
              <a:rPr lang="en-US" smtClean="0"/>
              <a:t>BUFMR in the same region or region above or below</a:t>
            </a:r>
          </a:p>
          <a:p>
            <a:r>
              <a:rPr lang="en-US" smtClean="0"/>
              <a:t>The output of the BUFR can be a divided version of the input clock. Dividers of 1 to 8 are supported</a:t>
            </a:r>
          </a:p>
          <a:p>
            <a:pPr lvl="1"/>
            <a:r>
              <a:rPr lang="en-US" smtClean="0"/>
              <a:t>CLR and CE can be used to control which input clock rising edge generates the output clock rising edge</a:t>
            </a:r>
          </a:p>
        </p:txBody>
      </p:sp>
      <p:grpSp>
        <p:nvGrpSpPr>
          <p:cNvPr id="2" name="Group 5"/>
          <p:cNvGrpSpPr>
            <a:grpSpLocks/>
          </p:cNvGrpSpPr>
          <p:nvPr>
            <p:custDataLst>
              <p:tags r:id="rId2"/>
            </p:custDataLst>
          </p:nvPr>
        </p:nvGrpSpPr>
        <p:grpSpPr bwMode="auto">
          <a:xfrm>
            <a:off x="6851650" y="3152775"/>
            <a:ext cx="1690688" cy="750888"/>
            <a:chOff x="4316" y="1986"/>
            <a:chExt cx="1065" cy="473"/>
          </a:xfrm>
        </p:grpSpPr>
        <p:sp>
          <p:nvSpPr>
            <p:cNvPr id="9231" name="AutoShape 6"/>
            <p:cNvSpPr>
              <a:spLocks noChangeArrowheads="1"/>
            </p:cNvSpPr>
            <p:nvPr/>
          </p:nvSpPr>
          <p:spPr bwMode="auto">
            <a:xfrm rot="5400000">
              <a:off x="4613" y="2045"/>
              <a:ext cx="473" cy="355"/>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solidFill>
                  <a:srgbClr val="000000"/>
                </a:solidFill>
              </a:endParaRPr>
            </a:p>
          </p:txBody>
        </p:sp>
        <p:sp>
          <p:nvSpPr>
            <p:cNvPr id="9232" name="Line 7"/>
            <p:cNvSpPr>
              <a:spLocks noChangeShapeType="1"/>
            </p:cNvSpPr>
            <p:nvPr/>
          </p:nvSpPr>
          <p:spPr bwMode="auto">
            <a:xfrm>
              <a:off x="5026" y="2223"/>
              <a:ext cx="355" cy="0"/>
            </a:xfrm>
            <a:prstGeom prst="line">
              <a:avLst/>
            </a:prstGeom>
            <a:noFill/>
            <a:ln w="9525">
              <a:solidFill>
                <a:schemeClr val="tx1"/>
              </a:solidFill>
              <a:round/>
              <a:headEnd/>
              <a:tailEnd/>
            </a:ln>
          </p:spPr>
          <p:txBody>
            <a:bodyPr wrap="none" anchor="ctr">
              <a:spAutoFit/>
            </a:bodyPr>
            <a:lstStyle/>
            <a:p>
              <a:endParaRPr lang="en-US">
                <a:solidFill>
                  <a:srgbClr val="000000"/>
                </a:solidFill>
              </a:endParaRPr>
            </a:p>
          </p:txBody>
        </p:sp>
        <p:sp>
          <p:nvSpPr>
            <p:cNvPr id="9233" name="Line 8"/>
            <p:cNvSpPr>
              <a:spLocks noChangeShapeType="1"/>
            </p:cNvSpPr>
            <p:nvPr/>
          </p:nvSpPr>
          <p:spPr bwMode="auto">
            <a:xfrm>
              <a:off x="4316" y="2223"/>
              <a:ext cx="355" cy="0"/>
            </a:xfrm>
            <a:prstGeom prst="line">
              <a:avLst/>
            </a:prstGeom>
            <a:noFill/>
            <a:ln w="9525">
              <a:solidFill>
                <a:schemeClr val="tx1"/>
              </a:solidFill>
              <a:round/>
              <a:headEnd/>
              <a:tailEnd/>
            </a:ln>
          </p:spPr>
          <p:txBody>
            <a:bodyPr wrap="none" anchor="ctr">
              <a:spAutoFit/>
            </a:bodyPr>
            <a:lstStyle/>
            <a:p>
              <a:endParaRPr lang="en-US">
                <a:solidFill>
                  <a:srgbClr val="000000"/>
                </a:solidFill>
              </a:endParaRPr>
            </a:p>
          </p:txBody>
        </p:sp>
      </p:grpSp>
      <p:sp>
        <p:nvSpPr>
          <p:cNvPr id="9221" name="Line 9"/>
          <p:cNvSpPr>
            <a:spLocks noChangeShapeType="1"/>
          </p:cNvSpPr>
          <p:nvPr/>
        </p:nvSpPr>
        <p:spPr bwMode="auto">
          <a:xfrm flipV="1">
            <a:off x="7559675" y="2867025"/>
            <a:ext cx="0" cy="37465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22" name="Line 10"/>
          <p:cNvSpPr>
            <a:spLocks noChangeShapeType="1"/>
          </p:cNvSpPr>
          <p:nvPr/>
        </p:nvSpPr>
        <p:spPr bwMode="auto">
          <a:xfrm>
            <a:off x="6851650" y="2859088"/>
            <a:ext cx="7032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23" name="Line 11"/>
          <p:cNvSpPr>
            <a:spLocks noChangeShapeType="1"/>
          </p:cNvSpPr>
          <p:nvPr/>
        </p:nvSpPr>
        <p:spPr bwMode="auto">
          <a:xfrm flipV="1">
            <a:off x="7723188" y="2682875"/>
            <a:ext cx="0" cy="655638"/>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24" name="Line 12"/>
          <p:cNvSpPr>
            <a:spLocks noChangeShapeType="1"/>
          </p:cNvSpPr>
          <p:nvPr/>
        </p:nvSpPr>
        <p:spPr bwMode="auto">
          <a:xfrm flipH="1">
            <a:off x="6851650" y="2682875"/>
            <a:ext cx="86677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25" name="Text Box 13"/>
          <p:cNvSpPr txBox="1">
            <a:spLocks noChangeArrowheads="1"/>
          </p:cNvSpPr>
          <p:nvPr/>
        </p:nvSpPr>
        <p:spPr bwMode="auto">
          <a:xfrm>
            <a:off x="7150100" y="2214563"/>
            <a:ext cx="863600" cy="366712"/>
          </a:xfrm>
          <a:prstGeom prst="rect">
            <a:avLst/>
          </a:prstGeom>
          <a:noFill/>
          <a:ln w="9525" algn="ctr">
            <a:noFill/>
            <a:miter lim="800000"/>
            <a:headEnd/>
            <a:tailEnd/>
          </a:ln>
        </p:spPr>
        <p:txBody>
          <a:bodyPr wrap="none">
            <a:spAutoFit/>
          </a:bodyPr>
          <a:lstStyle/>
          <a:p>
            <a:r>
              <a:rPr lang="en-US" b="1">
                <a:solidFill>
                  <a:srgbClr val="000000"/>
                </a:solidFill>
              </a:rPr>
              <a:t>BUFR</a:t>
            </a:r>
          </a:p>
        </p:txBody>
      </p:sp>
      <p:sp>
        <p:nvSpPr>
          <p:cNvPr id="9226" name="Text Box 14"/>
          <p:cNvSpPr txBox="1">
            <a:spLocks noChangeArrowheads="1"/>
          </p:cNvSpPr>
          <p:nvPr/>
        </p:nvSpPr>
        <p:spPr bwMode="auto">
          <a:xfrm>
            <a:off x="7419975" y="3276600"/>
            <a:ext cx="474663" cy="519113"/>
          </a:xfrm>
          <a:prstGeom prst="rect">
            <a:avLst/>
          </a:prstGeom>
          <a:noFill/>
          <a:ln w="9525" algn="ctr">
            <a:noFill/>
            <a:miter lim="800000"/>
            <a:headEnd/>
            <a:tailEnd/>
          </a:ln>
        </p:spPr>
        <p:txBody>
          <a:bodyPr wrap="none">
            <a:spAutoFit/>
          </a:bodyPr>
          <a:lstStyle/>
          <a:p>
            <a:r>
              <a:rPr lang="en-US" sz="2800">
                <a:solidFill>
                  <a:srgbClr val="000000"/>
                </a:solidFill>
                <a:cs typeface="Arial" charset="0"/>
              </a:rPr>
              <a:t>÷</a:t>
            </a:r>
          </a:p>
        </p:txBody>
      </p:sp>
      <p:sp>
        <p:nvSpPr>
          <p:cNvPr id="9227" name="Text Box 15"/>
          <p:cNvSpPr txBox="1">
            <a:spLocks noChangeArrowheads="1"/>
          </p:cNvSpPr>
          <p:nvPr/>
        </p:nvSpPr>
        <p:spPr bwMode="auto">
          <a:xfrm>
            <a:off x="6373813" y="2508250"/>
            <a:ext cx="457200" cy="244475"/>
          </a:xfrm>
          <a:prstGeom prst="rect">
            <a:avLst/>
          </a:prstGeom>
          <a:noFill/>
          <a:ln w="9525" algn="ctr">
            <a:noFill/>
            <a:miter lim="800000"/>
            <a:headEnd/>
            <a:tailEnd/>
          </a:ln>
        </p:spPr>
        <p:txBody>
          <a:bodyPr wrap="none">
            <a:spAutoFit/>
          </a:bodyPr>
          <a:lstStyle/>
          <a:p>
            <a:r>
              <a:rPr lang="en-US" sz="1000" b="1">
                <a:solidFill>
                  <a:srgbClr val="000000"/>
                </a:solidFill>
              </a:rPr>
              <a:t>CLR</a:t>
            </a:r>
          </a:p>
        </p:txBody>
      </p:sp>
      <p:sp>
        <p:nvSpPr>
          <p:cNvPr id="9228" name="Text Box 16"/>
          <p:cNvSpPr txBox="1">
            <a:spLocks noChangeArrowheads="1"/>
          </p:cNvSpPr>
          <p:nvPr/>
        </p:nvSpPr>
        <p:spPr bwMode="auto">
          <a:xfrm>
            <a:off x="6604000" y="3360738"/>
            <a:ext cx="231775" cy="244475"/>
          </a:xfrm>
          <a:prstGeom prst="rect">
            <a:avLst/>
          </a:prstGeom>
          <a:noFill/>
          <a:ln w="9525" algn="ctr">
            <a:noFill/>
            <a:miter lim="800000"/>
            <a:headEnd/>
            <a:tailEnd/>
          </a:ln>
        </p:spPr>
        <p:txBody>
          <a:bodyPr wrap="none">
            <a:spAutoFit/>
          </a:bodyPr>
          <a:lstStyle/>
          <a:p>
            <a:r>
              <a:rPr lang="en-US" sz="1000" b="1">
                <a:solidFill>
                  <a:srgbClr val="000000"/>
                </a:solidFill>
              </a:rPr>
              <a:t>I</a:t>
            </a:r>
          </a:p>
        </p:txBody>
      </p:sp>
      <p:sp>
        <p:nvSpPr>
          <p:cNvPr id="9229" name="Text Box 17"/>
          <p:cNvSpPr txBox="1">
            <a:spLocks noChangeArrowheads="1"/>
          </p:cNvSpPr>
          <p:nvPr/>
        </p:nvSpPr>
        <p:spPr bwMode="auto">
          <a:xfrm>
            <a:off x="8483600" y="3360738"/>
            <a:ext cx="292100" cy="244475"/>
          </a:xfrm>
          <a:prstGeom prst="rect">
            <a:avLst/>
          </a:prstGeom>
          <a:noFill/>
          <a:ln w="9525" algn="ctr">
            <a:noFill/>
            <a:miter lim="800000"/>
            <a:headEnd/>
            <a:tailEnd/>
          </a:ln>
        </p:spPr>
        <p:txBody>
          <a:bodyPr wrap="none">
            <a:spAutoFit/>
          </a:bodyPr>
          <a:lstStyle/>
          <a:p>
            <a:r>
              <a:rPr lang="en-US" sz="1000" b="1">
                <a:solidFill>
                  <a:srgbClr val="000000"/>
                </a:solidFill>
              </a:rPr>
              <a:t>O</a:t>
            </a:r>
          </a:p>
        </p:txBody>
      </p:sp>
      <p:sp>
        <p:nvSpPr>
          <p:cNvPr id="9230" name="Text Box 18"/>
          <p:cNvSpPr txBox="1">
            <a:spLocks noChangeArrowheads="1"/>
          </p:cNvSpPr>
          <p:nvPr/>
        </p:nvSpPr>
        <p:spPr bwMode="auto">
          <a:xfrm>
            <a:off x="6477000" y="2684463"/>
            <a:ext cx="365125" cy="244475"/>
          </a:xfrm>
          <a:prstGeom prst="rect">
            <a:avLst/>
          </a:prstGeom>
          <a:noFill/>
          <a:ln w="9525" algn="ctr">
            <a:noFill/>
            <a:miter lim="800000"/>
            <a:headEnd/>
            <a:tailEnd/>
          </a:ln>
        </p:spPr>
        <p:txBody>
          <a:bodyPr wrap="none">
            <a:spAutoFit/>
          </a:bodyPr>
          <a:lstStyle/>
          <a:p>
            <a:r>
              <a:rPr lang="en-US" sz="1000" b="1">
                <a:solidFill>
                  <a:srgbClr val="000000"/>
                </a:solidFill>
              </a:rPr>
              <a:t>CE</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4"/>
          <p:cNvSpPr>
            <a:spLocks noGrp="1" noChangeArrowheads="1"/>
          </p:cNvSpPr>
          <p:nvPr>
            <p:ph type="title" idx="4294967295"/>
          </p:nvPr>
        </p:nvSpPr>
        <p:spPr/>
        <p:txBody>
          <a:bodyPr/>
          <a:lstStyle/>
          <a:p>
            <a:r>
              <a:rPr lang="en-US" smtClean="0"/>
              <a:t>Clocking CLB Resources</a:t>
            </a:r>
          </a:p>
        </p:txBody>
      </p:sp>
      <p:sp>
        <p:nvSpPr>
          <p:cNvPr id="10243" name="Rectangle 85"/>
          <p:cNvSpPr>
            <a:spLocks noGrp="1" noChangeArrowheads="1"/>
          </p:cNvSpPr>
          <p:nvPr>
            <p:ph type="body" idx="4294967295"/>
          </p:nvPr>
        </p:nvSpPr>
        <p:spPr>
          <a:xfrm>
            <a:off x="457200" y="1600200"/>
            <a:ext cx="8226425" cy="2057400"/>
          </a:xfrm>
        </p:spPr>
        <p:txBody>
          <a:bodyPr/>
          <a:lstStyle/>
          <a:p>
            <a:pPr>
              <a:lnSpc>
                <a:spcPct val="90000"/>
              </a:lnSpc>
            </a:pPr>
            <a:r>
              <a:rPr lang="en-US" sz="1900" smtClean="0"/>
              <a:t>In every region there are 12 horizontal spines of the global clock network and 4 regional clocks</a:t>
            </a:r>
          </a:p>
          <a:p>
            <a:pPr lvl="1">
              <a:lnSpc>
                <a:spcPct val="90000"/>
              </a:lnSpc>
            </a:pPr>
            <a:r>
              <a:rPr lang="en-US" sz="1700" smtClean="0"/>
              <a:t>All 16 clocks can clock resources within the region</a:t>
            </a:r>
          </a:p>
          <a:p>
            <a:pPr lvl="1">
              <a:lnSpc>
                <a:spcPct val="90000"/>
              </a:lnSpc>
            </a:pPr>
            <a:r>
              <a:rPr lang="en-US" sz="1700" smtClean="0"/>
              <a:t>Only 12 of the 16 can enter the double column of CLBs in the top and bottom half of the clock region</a:t>
            </a:r>
          </a:p>
          <a:p>
            <a:pPr>
              <a:lnSpc>
                <a:spcPct val="90000"/>
              </a:lnSpc>
            </a:pPr>
            <a:r>
              <a:rPr lang="en-US" sz="1900" smtClean="0"/>
              <a:t>Thus, any 12 of the 16 clocks are available for the 50 CLBs in a pair of columns above the HROW and 12 of the 16 clocks are available for the 50 CLBs in the pair of columns below</a:t>
            </a:r>
          </a:p>
          <a:p>
            <a:pPr lvl="1">
              <a:lnSpc>
                <a:spcPct val="90000"/>
              </a:lnSpc>
            </a:pPr>
            <a:endParaRPr lang="en-US" sz="1900" smtClean="0"/>
          </a:p>
        </p:txBody>
      </p:sp>
      <p:sp>
        <p:nvSpPr>
          <p:cNvPr id="10244" name="Rectangle 24"/>
          <p:cNvSpPr>
            <a:spLocks noChangeArrowheads="1"/>
          </p:cNvSpPr>
          <p:nvPr/>
        </p:nvSpPr>
        <p:spPr bwMode="auto">
          <a:xfrm>
            <a:off x="587375" y="3725863"/>
            <a:ext cx="8231188" cy="2682875"/>
          </a:xfrm>
          <a:prstGeom prst="rect">
            <a:avLst/>
          </a:prstGeom>
          <a:solidFill>
            <a:srgbClr val="00FFFF"/>
          </a:solidFill>
          <a:ln w="6350" algn="ctr">
            <a:solidFill>
              <a:schemeClr val="tx1"/>
            </a:solidFill>
            <a:round/>
            <a:headEnd/>
            <a:tailEnd/>
          </a:ln>
        </p:spPr>
        <p:txBody>
          <a:bodyPr wrap="none" anchor="ctr"/>
          <a:lstStyle/>
          <a:p>
            <a:endParaRPr lang="en-US">
              <a:solidFill>
                <a:srgbClr val="000000"/>
              </a:solidFill>
            </a:endParaRPr>
          </a:p>
        </p:txBody>
      </p:sp>
      <p:sp>
        <p:nvSpPr>
          <p:cNvPr id="10245" name="Rectangle 35"/>
          <p:cNvSpPr>
            <a:spLocks noChangeArrowheads="1"/>
          </p:cNvSpPr>
          <p:nvPr/>
        </p:nvSpPr>
        <p:spPr bwMode="auto">
          <a:xfrm>
            <a:off x="8229600" y="3725863"/>
            <a:ext cx="584200" cy="2686050"/>
          </a:xfrm>
          <a:prstGeom prst="rect">
            <a:avLst/>
          </a:prstGeom>
          <a:solidFill>
            <a:srgbClr val="FF99FF"/>
          </a:solidFill>
          <a:ln w="6350" algn="ctr">
            <a:solidFill>
              <a:schemeClr val="tx1"/>
            </a:solidFill>
            <a:round/>
            <a:headEnd/>
            <a:tailEnd/>
          </a:ln>
        </p:spPr>
        <p:txBody>
          <a:bodyPr wrap="none" anchor="ctr"/>
          <a:lstStyle/>
          <a:p>
            <a:endParaRPr lang="en-US">
              <a:solidFill>
                <a:srgbClr val="000000"/>
              </a:solidFill>
            </a:endParaRPr>
          </a:p>
        </p:txBody>
      </p:sp>
      <p:sp>
        <p:nvSpPr>
          <p:cNvPr id="10246" name="Rectangle 29"/>
          <p:cNvSpPr>
            <a:spLocks noChangeArrowheads="1"/>
          </p:cNvSpPr>
          <p:nvPr/>
        </p:nvSpPr>
        <p:spPr bwMode="auto">
          <a:xfrm>
            <a:off x="6037263" y="3725863"/>
            <a:ext cx="577850" cy="2687637"/>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0247" name="Rectangle 30"/>
          <p:cNvSpPr>
            <a:spLocks noChangeArrowheads="1"/>
          </p:cNvSpPr>
          <p:nvPr/>
        </p:nvSpPr>
        <p:spPr bwMode="auto">
          <a:xfrm>
            <a:off x="593725" y="3725863"/>
            <a:ext cx="577850" cy="2687637"/>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0248" name="Rectangle 31"/>
          <p:cNvSpPr>
            <a:spLocks noChangeArrowheads="1"/>
          </p:cNvSpPr>
          <p:nvPr/>
        </p:nvSpPr>
        <p:spPr bwMode="auto">
          <a:xfrm>
            <a:off x="6623050" y="3725863"/>
            <a:ext cx="576263" cy="2687637"/>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0249" name="Rectangle 32"/>
          <p:cNvSpPr>
            <a:spLocks noChangeArrowheads="1"/>
          </p:cNvSpPr>
          <p:nvPr/>
        </p:nvSpPr>
        <p:spPr bwMode="auto">
          <a:xfrm>
            <a:off x="1174750" y="3725863"/>
            <a:ext cx="576263" cy="2687637"/>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0250" name="Rectangle 131"/>
          <p:cNvSpPr>
            <a:spLocks noChangeArrowheads="1"/>
          </p:cNvSpPr>
          <p:nvPr/>
        </p:nvSpPr>
        <p:spPr bwMode="auto">
          <a:xfrm>
            <a:off x="590550" y="4867275"/>
            <a:ext cx="8205788" cy="182563"/>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sp>
        <p:nvSpPr>
          <p:cNvPr id="10251" name="Rectangle 132"/>
          <p:cNvSpPr>
            <a:spLocks noChangeArrowheads="1"/>
          </p:cNvSpPr>
          <p:nvPr/>
        </p:nvSpPr>
        <p:spPr bwMode="auto">
          <a:xfrm>
            <a:off x="3597275" y="3725863"/>
            <a:ext cx="665163" cy="2687637"/>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sp>
        <p:nvSpPr>
          <p:cNvPr id="10252" name="Line 65"/>
          <p:cNvSpPr>
            <a:spLocks noChangeShapeType="1"/>
          </p:cNvSpPr>
          <p:nvPr/>
        </p:nvSpPr>
        <p:spPr bwMode="gray">
          <a:xfrm rot="10800000" flipH="1" flipV="1">
            <a:off x="1066800" y="4910138"/>
            <a:ext cx="2565400" cy="0"/>
          </a:xfrm>
          <a:prstGeom prst="line">
            <a:avLst/>
          </a:prstGeom>
          <a:noFill/>
          <a:ln w="50800">
            <a:solidFill>
              <a:srgbClr val="CC99FF"/>
            </a:solidFill>
            <a:round/>
            <a:headEnd/>
            <a:tailEnd/>
          </a:ln>
        </p:spPr>
        <p:txBody>
          <a:bodyPr>
            <a:spAutoFit/>
          </a:bodyPr>
          <a:lstStyle/>
          <a:p>
            <a:endParaRPr lang="en-US">
              <a:solidFill>
                <a:srgbClr val="000000"/>
              </a:solidFill>
            </a:endParaRPr>
          </a:p>
        </p:txBody>
      </p:sp>
      <p:sp>
        <p:nvSpPr>
          <p:cNvPr id="100365" name="AutoShape 66"/>
          <p:cNvSpPr>
            <a:spLocks noChangeArrowheads="1"/>
          </p:cNvSpPr>
          <p:nvPr/>
        </p:nvSpPr>
        <p:spPr bwMode="gray">
          <a:xfrm rot="-5400000">
            <a:off x="3489325" y="4735513"/>
            <a:ext cx="346075" cy="33655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0254" name="PPTShape_0"/>
          <p:cNvSpPr>
            <a:spLocks noChangeShapeType="1"/>
          </p:cNvSpPr>
          <p:nvPr/>
        </p:nvSpPr>
        <p:spPr bwMode="gray">
          <a:xfrm rot="10800000" flipH="1" flipV="1">
            <a:off x="4327525" y="4918075"/>
            <a:ext cx="4446588" cy="0"/>
          </a:xfrm>
          <a:prstGeom prst="line">
            <a:avLst/>
          </a:prstGeom>
          <a:noFill/>
          <a:ln w="50800">
            <a:solidFill>
              <a:srgbClr val="CC99FF"/>
            </a:solidFill>
            <a:round/>
            <a:headEnd/>
            <a:tailEnd/>
          </a:ln>
        </p:spPr>
        <p:txBody>
          <a:bodyPr>
            <a:spAutoFit/>
          </a:bodyPr>
          <a:lstStyle/>
          <a:p>
            <a:endParaRPr lang="en-US">
              <a:solidFill>
                <a:srgbClr val="000000"/>
              </a:solidFill>
            </a:endParaRPr>
          </a:p>
        </p:txBody>
      </p:sp>
      <p:sp>
        <p:nvSpPr>
          <p:cNvPr id="10255" name="Line 34"/>
          <p:cNvSpPr>
            <a:spLocks noChangeShapeType="1"/>
          </p:cNvSpPr>
          <p:nvPr/>
        </p:nvSpPr>
        <p:spPr bwMode="auto">
          <a:xfrm rot="16200000" flipH="1">
            <a:off x="6635750" y="2916238"/>
            <a:ext cx="0" cy="4197350"/>
          </a:xfrm>
          <a:prstGeom prst="line">
            <a:avLst/>
          </a:prstGeom>
          <a:noFill/>
          <a:ln w="50800">
            <a:solidFill>
              <a:schemeClr val="hlink"/>
            </a:solidFill>
            <a:round/>
            <a:headEnd/>
            <a:tailEnd/>
          </a:ln>
        </p:spPr>
        <p:txBody>
          <a:bodyPr>
            <a:spAutoFit/>
          </a:bodyPr>
          <a:lstStyle/>
          <a:p>
            <a:endParaRPr lang="en-US">
              <a:solidFill>
                <a:srgbClr val="000000"/>
              </a:solidFill>
            </a:endParaRPr>
          </a:p>
        </p:txBody>
      </p:sp>
      <p:sp>
        <p:nvSpPr>
          <p:cNvPr id="100368" name="AutoShape 62"/>
          <p:cNvSpPr>
            <a:spLocks noChangeArrowheads="1"/>
          </p:cNvSpPr>
          <p:nvPr/>
        </p:nvSpPr>
        <p:spPr bwMode="gray">
          <a:xfrm>
            <a:off x="306388" y="5591175"/>
            <a:ext cx="1441450" cy="646113"/>
          </a:xfrm>
          <a:prstGeom prst="wedgeRectCallout">
            <a:avLst>
              <a:gd name="adj1" fmla="val 11727"/>
              <a:gd name="adj2" fmla="val -144519"/>
            </a:avLst>
          </a:prstGeom>
          <a:solidFill>
            <a:srgbClr val="FFFFCC"/>
          </a:solidFill>
          <a:ln w="9525">
            <a:solidFill>
              <a:srgbClr val="003366"/>
            </a:solidFill>
            <a:miter lim="800000"/>
            <a:headEnd/>
            <a:tailEnd/>
          </a:ln>
          <a:effectLst>
            <a:outerShdw dist="35921" dir="2700000" algn="ctr" rotWithShape="0">
              <a:srgbClr val="808080"/>
            </a:outerShdw>
          </a:effectLst>
        </p:spPr>
        <p:txBody>
          <a:bodyPr anchor="ctr"/>
          <a:lstStyle/>
          <a:p>
            <a:pPr>
              <a:defRPr/>
            </a:pPr>
            <a:r>
              <a:rPr lang="en-US" sz="1200" b="1">
                <a:solidFill>
                  <a:srgbClr val="003366"/>
                </a:solidFill>
                <a:latin typeface="Arial" pitchFamily="34" charset="0"/>
              </a:rPr>
              <a:t>4 Regional Clock Networks</a:t>
            </a:r>
          </a:p>
        </p:txBody>
      </p:sp>
      <p:cxnSp>
        <p:nvCxnSpPr>
          <p:cNvPr id="10257" name="Straight Connector 69"/>
          <p:cNvCxnSpPr>
            <a:cxnSpLocks noChangeShapeType="1"/>
          </p:cNvCxnSpPr>
          <p:nvPr/>
        </p:nvCxnSpPr>
        <p:spPr bwMode="auto">
          <a:xfrm rot="5400000" flipH="1">
            <a:off x="2586831" y="5069682"/>
            <a:ext cx="2687637" cy="0"/>
          </a:xfrm>
          <a:prstGeom prst="line">
            <a:avLst/>
          </a:prstGeom>
          <a:noFill/>
          <a:ln w="41275" algn="ctr">
            <a:solidFill>
              <a:srgbClr val="FF9900"/>
            </a:solidFill>
            <a:round/>
            <a:headEnd/>
            <a:tailEnd/>
          </a:ln>
        </p:spPr>
      </p:cxnSp>
      <p:sp>
        <p:nvSpPr>
          <p:cNvPr id="100370" name="AutoShape 32"/>
          <p:cNvSpPr>
            <a:spLocks noChangeArrowheads="1"/>
          </p:cNvSpPr>
          <p:nvPr/>
        </p:nvSpPr>
        <p:spPr bwMode="gray">
          <a:xfrm rot="16200000" flipH="1">
            <a:off x="6704013" y="4835525"/>
            <a:ext cx="338137" cy="341313"/>
          </a:xfrm>
          <a:prstGeom prst="triangle">
            <a:avLst>
              <a:gd name="adj" fmla="val 50000"/>
            </a:avLst>
          </a:prstGeom>
          <a:gradFill rotWithShape="0">
            <a:gsLst>
              <a:gs pos="0">
                <a:srgbClr val="470017"/>
              </a:gs>
              <a:gs pos="50000">
                <a:schemeClr val="hlink"/>
              </a:gs>
              <a:gs pos="100000">
                <a:srgbClr val="470017"/>
              </a:gs>
            </a:gsLst>
            <a:lin ang="27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solidFill>
                <a:srgbClr val="000000"/>
              </a:solidFill>
              <a:latin typeface="Arial" pitchFamily="34" charset="0"/>
            </a:endParaRPr>
          </a:p>
        </p:txBody>
      </p:sp>
      <p:sp>
        <p:nvSpPr>
          <p:cNvPr id="10259" name="PPTShape_1"/>
          <p:cNvSpPr>
            <a:spLocks noChangeShapeType="1"/>
          </p:cNvSpPr>
          <p:nvPr/>
        </p:nvSpPr>
        <p:spPr bwMode="auto">
          <a:xfrm rot="5400000">
            <a:off x="2288382" y="3739356"/>
            <a:ext cx="0" cy="2519363"/>
          </a:xfrm>
          <a:prstGeom prst="line">
            <a:avLst/>
          </a:prstGeom>
          <a:noFill/>
          <a:ln w="50800">
            <a:solidFill>
              <a:schemeClr val="hlink"/>
            </a:solidFill>
            <a:round/>
            <a:headEnd/>
            <a:tailEnd/>
          </a:ln>
        </p:spPr>
        <p:txBody>
          <a:bodyPr>
            <a:spAutoFit/>
          </a:bodyPr>
          <a:lstStyle/>
          <a:p>
            <a:endParaRPr lang="en-US">
              <a:solidFill>
                <a:srgbClr val="000000"/>
              </a:solidFill>
            </a:endParaRPr>
          </a:p>
        </p:txBody>
      </p:sp>
      <p:cxnSp>
        <p:nvCxnSpPr>
          <p:cNvPr id="10260" name="Straight Connector 70"/>
          <p:cNvCxnSpPr>
            <a:cxnSpLocks noChangeShapeType="1"/>
          </p:cNvCxnSpPr>
          <p:nvPr/>
        </p:nvCxnSpPr>
        <p:spPr bwMode="auto">
          <a:xfrm rot="10800000">
            <a:off x="3775075" y="4916488"/>
            <a:ext cx="315913" cy="11112"/>
          </a:xfrm>
          <a:prstGeom prst="line">
            <a:avLst/>
          </a:prstGeom>
          <a:noFill/>
          <a:ln w="25400" algn="ctr">
            <a:solidFill>
              <a:srgbClr val="FF9900"/>
            </a:solidFill>
            <a:round/>
            <a:headEnd/>
            <a:tailEnd/>
          </a:ln>
        </p:spPr>
      </p:cxnSp>
      <p:grpSp>
        <p:nvGrpSpPr>
          <p:cNvPr id="2" name="Group 187"/>
          <p:cNvGrpSpPr>
            <a:grpSpLocks/>
          </p:cNvGrpSpPr>
          <p:nvPr>
            <p:custDataLst>
              <p:tags r:id="rId2"/>
            </p:custDataLst>
          </p:nvPr>
        </p:nvGrpSpPr>
        <p:grpSpPr bwMode="auto">
          <a:xfrm>
            <a:off x="4375150" y="3976688"/>
            <a:ext cx="822325" cy="1989137"/>
            <a:chOff x="2756" y="2505"/>
            <a:chExt cx="518" cy="1253"/>
          </a:xfrm>
        </p:grpSpPr>
        <p:grpSp>
          <p:nvGrpSpPr>
            <p:cNvPr id="3" name="Group 186"/>
            <p:cNvGrpSpPr>
              <a:grpSpLocks/>
            </p:cNvGrpSpPr>
            <p:nvPr/>
          </p:nvGrpSpPr>
          <p:grpSpPr bwMode="auto">
            <a:xfrm>
              <a:off x="2756" y="2505"/>
              <a:ext cx="455" cy="680"/>
              <a:chOff x="2756" y="2505"/>
              <a:chExt cx="455" cy="680"/>
            </a:xfrm>
          </p:grpSpPr>
          <p:grpSp>
            <p:nvGrpSpPr>
              <p:cNvPr id="4" name="Group 150"/>
              <p:cNvGrpSpPr>
                <a:grpSpLocks/>
              </p:cNvGrpSpPr>
              <p:nvPr/>
            </p:nvGrpSpPr>
            <p:grpSpPr bwMode="auto">
              <a:xfrm>
                <a:off x="2756" y="2505"/>
                <a:ext cx="455" cy="680"/>
                <a:chOff x="2756" y="2505"/>
                <a:chExt cx="455" cy="680"/>
              </a:xfrm>
            </p:grpSpPr>
            <p:sp>
              <p:nvSpPr>
                <p:cNvPr id="10543" name="Line 83"/>
                <p:cNvSpPr>
                  <a:spLocks noChangeShapeType="1"/>
                </p:cNvSpPr>
                <p:nvPr/>
              </p:nvSpPr>
              <p:spPr bwMode="auto">
                <a:xfrm flipH="1">
                  <a:off x="2981" y="2616"/>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544" name="Oval 70"/>
                <p:cNvSpPr>
                  <a:spLocks noChangeAspect="1" noChangeArrowheads="1"/>
                </p:cNvSpPr>
                <p:nvPr/>
              </p:nvSpPr>
              <p:spPr bwMode="auto">
                <a:xfrm flipH="1">
                  <a:off x="2958" y="3078"/>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5" name="Group 124"/>
                <p:cNvGrpSpPr>
                  <a:grpSpLocks/>
                </p:cNvGrpSpPr>
                <p:nvPr/>
              </p:nvGrpSpPr>
              <p:grpSpPr bwMode="auto">
                <a:xfrm>
                  <a:off x="2756" y="2505"/>
                  <a:ext cx="455" cy="494"/>
                  <a:chOff x="2756" y="2505"/>
                  <a:chExt cx="455" cy="494"/>
                </a:xfrm>
              </p:grpSpPr>
              <p:grpSp>
                <p:nvGrpSpPr>
                  <p:cNvPr id="6" name="Group 110"/>
                  <p:cNvGrpSpPr>
                    <a:grpSpLocks/>
                  </p:cNvGrpSpPr>
                  <p:nvPr/>
                </p:nvGrpSpPr>
                <p:grpSpPr bwMode="auto">
                  <a:xfrm>
                    <a:off x="2756" y="2505"/>
                    <a:ext cx="253" cy="493"/>
                    <a:chOff x="2756" y="2505"/>
                    <a:chExt cx="253" cy="493"/>
                  </a:xfrm>
                </p:grpSpPr>
                <p:grpSp>
                  <p:nvGrpSpPr>
                    <p:cNvPr id="7" name="Group 104"/>
                    <p:cNvGrpSpPr>
                      <a:grpSpLocks/>
                    </p:cNvGrpSpPr>
                    <p:nvPr/>
                  </p:nvGrpSpPr>
                  <p:grpSpPr bwMode="auto">
                    <a:xfrm>
                      <a:off x="2757" y="2769"/>
                      <a:ext cx="252" cy="229"/>
                      <a:chOff x="2757" y="2769"/>
                      <a:chExt cx="252" cy="229"/>
                    </a:xfrm>
                  </p:grpSpPr>
                  <p:grpSp>
                    <p:nvGrpSpPr>
                      <p:cNvPr id="8" name="Group 99"/>
                      <p:cNvGrpSpPr>
                        <a:grpSpLocks/>
                      </p:cNvGrpSpPr>
                      <p:nvPr/>
                    </p:nvGrpSpPr>
                    <p:grpSpPr bwMode="auto">
                      <a:xfrm>
                        <a:off x="2757" y="2769"/>
                        <a:ext cx="102" cy="229"/>
                        <a:chOff x="2757" y="2769"/>
                        <a:chExt cx="102" cy="229"/>
                      </a:xfrm>
                    </p:grpSpPr>
                    <p:sp>
                      <p:nvSpPr>
                        <p:cNvPr id="10567" name="Rectangle 91"/>
                        <p:cNvSpPr>
                          <a:spLocks noChangeArrowheads="1"/>
                        </p:cNvSpPr>
                        <p:nvPr/>
                      </p:nvSpPr>
                      <p:spPr bwMode="auto">
                        <a:xfrm flipH="1">
                          <a:off x="2812" y="276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68" name="Rectangle 94"/>
                        <p:cNvSpPr>
                          <a:spLocks noChangeArrowheads="1"/>
                        </p:cNvSpPr>
                        <p:nvPr/>
                      </p:nvSpPr>
                      <p:spPr bwMode="auto">
                        <a:xfrm flipH="1">
                          <a:off x="2757" y="290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66" name="Line 95"/>
                      <p:cNvSpPr>
                        <a:spLocks noChangeShapeType="1"/>
                      </p:cNvSpPr>
                      <p:nvPr/>
                    </p:nvSpPr>
                    <p:spPr bwMode="auto">
                      <a:xfrm flipH="1">
                        <a:off x="2870" y="2879"/>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9" name="Group 105"/>
                    <p:cNvGrpSpPr>
                      <a:grpSpLocks/>
                    </p:cNvGrpSpPr>
                    <p:nvPr/>
                  </p:nvGrpSpPr>
                  <p:grpSpPr bwMode="auto">
                    <a:xfrm>
                      <a:off x="2756" y="2505"/>
                      <a:ext cx="252" cy="229"/>
                      <a:chOff x="2756" y="2505"/>
                      <a:chExt cx="252" cy="229"/>
                    </a:xfrm>
                  </p:grpSpPr>
                  <p:grpSp>
                    <p:nvGrpSpPr>
                      <p:cNvPr id="10" name="Group 99"/>
                      <p:cNvGrpSpPr>
                        <a:grpSpLocks/>
                      </p:cNvGrpSpPr>
                      <p:nvPr/>
                    </p:nvGrpSpPr>
                    <p:grpSpPr bwMode="auto">
                      <a:xfrm>
                        <a:off x="2756" y="2505"/>
                        <a:ext cx="102" cy="229"/>
                        <a:chOff x="2756" y="2505"/>
                        <a:chExt cx="102" cy="229"/>
                      </a:xfrm>
                    </p:grpSpPr>
                    <p:sp>
                      <p:nvSpPr>
                        <p:cNvPr id="10563" name="Rectangle 91"/>
                        <p:cNvSpPr>
                          <a:spLocks noChangeArrowheads="1"/>
                        </p:cNvSpPr>
                        <p:nvPr/>
                      </p:nvSpPr>
                      <p:spPr bwMode="auto">
                        <a:xfrm flipH="1">
                          <a:off x="2811" y="250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64" name="Rectangle 94"/>
                        <p:cNvSpPr>
                          <a:spLocks noChangeArrowheads="1"/>
                        </p:cNvSpPr>
                        <p:nvPr/>
                      </p:nvSpPr>
                      <p:spPr bwMode="auto">
                        <a:xfrm flipH="1">
                          <a:off x="2756" y="264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62" name="Line 95"/>
                      <p:cNvSpPr>
                        <a:spLocks noChangeShapeType="1"/>
                      </p:cNvSpPr>
                      <p:nvPr/>
                    </p:nvSpPr>
                    <p:spPr bwMode="auto">
                      <a:xfrm flipH="1">
                        <a:off x="2869" y="2615"/>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11" name="Group 111"/>
                  <p:cNvGrpSpPr>
                    <a:grpSpLocks/>
                  </p:cNvGrpSpPr>
                  <p:nvPr/>
                </p:nvGrpSpPr>
                <p:grpSpPr bwMode="auto">
                  <a:xfrm flipH="1">
                    <a:off x="2958" y="2506"/>
                    <a:ext cx="253" cy="493"/>
                    <a:chOff x="2958" y="2506"/>
                    <a:chExt cx="253" cy="493"/>
                  </a:xfrm>
                </p:grpSpPr>
                <p:grpSp>
                  <p:nvGrpSpPr>
                    <p:cNvPr id="12" name="Group 104"/>
                    <p:cNvGrpSpPr>
                      <a:grpSpLocks/>
                    </p:cNvGrpSpPr>
                    <p:nvPr/>
                  </p:nvGrpSpPr>
                  <p:grpSpPr bwMode="auto">
                    <a:xfrm>
                      <a:off x="2959" y="2770"/>
                      <a:ext cx="252" cy="229"/>
                      <a:chOff x="2959" y="2770"/>
                      <a:chExt cx="252" cy="229"/>
                    </a:xfrm>
                  </p:grpSpPr>
                  <p:grpSp>
                    <p:nvGrpSpPr>
                      <p:cNvPr id="13" name="Group 99"/>
                      <p:cNvGrpSpPr>
                        <a:grpSpLocks/>
                      </p:cNvGrpSpPr>
                      <p:nvPr/>
                    </p:nvGrpSpPr>
                    <p:grpSpPr bwMode="auto">
                      <a:xfrm>
                        <a:off x="2959" y="2770"/>
                        <a:ext cx="102" cy="229"/>
                        <a:chOff x="2959" y="2770"/>
                        <a:chExt cx="102" cy="229"/>
                      </a:xfrm>
                    </p:grpSpPr>
                    <p:sp>
                      <p:nvSpPr>
                        <p:cNvPr id="10557" name="Rectangle 91"/>
                        <p:cNvSpPr>
                          <a:spLocks noChangeArrowheads="1"/>
                        </p:cNvSpPr>
                        <p:nvPr/>
                      </p:nvSpPr>
                      <p:spPr bwMode="auto">
                        <a:xfrm flipH="1">
                          <a:off x="3014" y="277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58" name="Rectangle 94"/>
                        <p:cNvSpPr>
                          <a:spLocks noChangeArrowheads="1"/>
                        </p:cNvSpPr>
                        <p:nvPr/>
                      </p:nvSpPr>
                      <p:spPr bwMode="auto">
                        <a:xfrm flipH="1">
                          <a:off x="2959" y="290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56" name="Line 95"/>
                      <p:cNvSpPr>
                        <a:spLocks noChangeShapeType="1"/>
                      </p:cNvSpPr>
                      <p:nvPr/>
                    </p:nvSpPr>
                    <p:spPr bwMode="auto">
                      <a:xfrm flipH="1">
                        <a:off x="3072" y="2880"/>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4" name="Group 105"/>
                    <p:cNvGrpSpPr>
                      <a:grpSpLocks/>
                    </p:cNvGrpSpPr>
                    <p:nvPr/>
                  </p:nvGrpSpPr>
                  <p:grpSpPr bwMode="auto">
                    <a:xfrm>
                      <a:off x="2958" y="2506"/>
                      <a:ext cx="252" cy="229"/>
                      <a:chOff x="2958" y="2506"/>
                      <a:chExt cx="252" cy="229"/>
                    </a:xfrm>
                  </p:grpSpPr>
                  <p:grpSp>
                    <p:nvGrpSpPr>
                      <p:cNvPr id="15" name="Group 99"/>
                      <p:cNvGrpSpPr>
                        <a:grpSpLocks/>
                      </p:cNvGrpSpPr>
                      <p:nvPr/>
                    </p:nvGrpSpPr>
                    <p:grpSpPr bwMode="auto">
                      <a:xfrm>
                        <a:off x="2958" y="2506"/>
                        <a:ext cx="102" cy="229"/>
                        <a:chOff x="2958" y="2506"/>
                        <a:chExt cx="102" cy="229"/>
                      </a:xfrm>
                    </p:grpSpPr>
                    <p:sp>
                      <p:nvSpPr>
                        <p:cNvPr id="10553" name="Rectangle 91"/>
                        <p:cNvSpPr>
                          <a:spLocks noChangeArrowheads="1"/>
                        </p:cNvSpPr>
                        <p:nvPr/>
                      </p:nvSpPr>
                      <p:spPr bwMode="auto">
                        <a:xfrm flipH="1">
                          <a:off x="3013" y="250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54" name="Rectangle 94"/>
                        <p:cNvSpPr>
                          <a:spLocks noChangeArrowheads="1"/>
                        </p:cNvSpPr>
                        <p:nvPr/>
                      </p:nvSpPr>
                      <p:spPr bwMode="auto">
                        <a:xfrm flipH="1">
                          <a:off x="2958" y="264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52" name="Line 95"/>
                      <p:cNvSpPr>
                        <a:spLocks noChangeShapeType="1"/>
                      </p:cNvSpPr>
                      <p:nvPr/>
                    </p:nvSpPr>
                    <p:spPr bwMode="auto">
                      <a:xfrm flipH="1">
                        <a:off x="3071" y="2616"/>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546" name="Oval 70"/>
                <p:cNvSpPr>
                  <a:spLocks noChangeAspect="1" noChangeArrowheads="1"/>
                </p:cNvSpPr>
                <p:nvPr/>
              </p:nvSpPr>
              <p:spPr bwMode="auto">
                <a:xfrm flipH="1">
                  <a:off x="2958" y="3138"/>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541" name="Straight Connector 181"/>
              <p:cNvCxnSpPr>
                <a:cxnSpLocks noChangeShapeType="1"/>
              </p:cNvCxnSpPr>
              <p:nvPr/>
            </p:nvCxnSpPr>
            <p:spPr bwMode="auto">
              <a:xfrm rot="5400000" flipH="1" flipV="1">
                <a:off x="2947" y="2921"/>
                <a:ext cx="69" cy="66"/>
              </a:xfrm>
              <a:prstGeom prst="line">
                <a:avLst/>
              </a:prstGeom>
              <a:noFill/>
              <a:ln w="9525" algn="ctr">
                <a:solidFill>
                  <a:schemeClr val="tx1"/>
                </a:solidFill>
                <a:round/>
                <a:headEnd/>
                <a:tailEnd/>
              </a:ln>
            </p:spPr>
          </p:cxnSp>
          <p:sp>
            <p:nvSpPr>
              <p:cNvPr id="10542" name="TextBox 182"/>
              <p:cNvSpPr txBox="1">
                <a:spLocks noChangeArrowheads="1"/>
              </p:cNvSpPr>
              <p:nvPr/>
            </p:nvSpPr>
            <p:spPr bwMode="auto">
              <a:xfrm>
                <a:off x="2967" y="2901"/>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nvGrpSpPr>
            <p:cNvPr id="16" name="Group 185"/>
            <p:cNvGrpSpPr>
              <a:grpSpLocks/>
            </p:cNvGrpSpPr>
            <p:nvPr/>
          </p:nvGrpSpPr>
          <p:grpSpPr bwMode="auto">
            <a:xfrm>
              <a:off x="2819" y="3078"/>
              <a:ext cx="455" cy="680"/>
              <a:chOff x="2819" y="3078"/>
              <a:chExt cx="455" cy="680"/>
            </a:xfrm>
          </p:grpSpPr>
          <p:grpSp>
            <p:nvGrpSpPr>
              <p:cNvPr id="17" name="Group 151"/>
              <p:cNvGrpSpPr>
                <a:grpSpLocks/>
              </p:cNvGrpSpPr>
              <p:nvPr/>
            </p:nvGrpSpPr>
            <p:grpSpPr bwMode="auto">
              <a:xfrm flipV="1">
                <a:off x="2819" y="3078"/>
                <a:ext cx="455" cy="680"/>
                <a:chOff x="2819" y="3078"/>
                <a:chExt cx="455" cy="680"/>
              </a:xfrm>
            </p:grpSpPr>
            <p:sp>
              <p:nvSpPr>
                <p:cNvPr id="10514" name="Line 83"/>
                <p:cNvSpPr>
                  <a:spLocks noChangeShapeType="1"/>
                </p:cNvSpPr>
                <p:nvPr/>
              </p:nvSpPr>
              <p:spPr bwMode="auto">
                <a:xfrm flipH="1">
                  <a:off x="3044" y="3189"/>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515" name="Oval 70"/>
                <p:cNvSpPr>
                  <a:spLocks noChangeAspect="1" noChangeArrowheads="1"/>
                </p:cNvSpPr>
                <p:nvPr/>
              </p:nvSpPr>
              <p:spPr bwMode="auto">
                <a:xfrm flipH="1">
                  <a:off x="3021" y="3651"/>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18" name="Group 124"/>
                <p:cNvGrpSpPr>
                  <a:grpSpLocks/>
                </p:cNvGrpSpPr>
                <p:nvPr/>
              </p:nvGrpSpPr>
              <p:grpSpPr bwMode="auto">
                <a:xfrm>
                  <a:off x="2819" y="3078"/>
                  <a:ext cx="455" cy="494"/>
                  <a:chOff x="2819" y="3078"/>
                  <a:chExt cx="455" cy="494"/>
                </a:xfrm>
              </p:grpSpPr>
              <p:grpSp>
                <p:nvGrpSpPr>
                  <p:cNvPr id="19" name="Group 110"/>
                  <p:cNvGrpSpPr>
                    <a:grpSpLocks/>
                  </p:cNvGrpSpPr>
                  <p:nvPr/>
                </p:nvGrpSpPr>
                <p:grpSpPr bwMode="auto">
                  <a:xfrm>
                    <a:off x="2819" y="3078"/>
                    <a:ext cx="253" cy="493"/>
                    <a:chOff x="2819" y="3078"/>
                    <a:chExt cx="253" cy="493"/>
                  </a:xfrm>
                </p:grpSpPr>
                <p:grpSp>
                  <p:nvGrpSpPr>
                    <p:cNvPr id="20" name="Group 104"/>
                    <p:cNvGrpSpPr>
                      <a:grpSpLocks/>
                    </p:cNvGrpSpPr>
                    <p:nvPr/>
                  </p:nvGrpSpPr>
                  <p:grpSpPr bwMode="auto">
                    <a:xfrm>
                      <a:off x="2820" y="3342"/>
                      <a:ext cx="252" cy="229"/>
                      <a:chOff x="2820" y="3342"/>
                      <a:chExt cx="252" cy="229"/>
                    </a:xfrm>
                  </p:grpSpPr>
                  <p:grpSp>
                    <p:nvGrpSpPr>
                      <p:cNvPr id="21" name="Group 99"/>
                      <p:cNvGrpSpPr>
                        <a:grpSpLocks/>
                      </p:cNvGrpSpPr>
                      <p:nvPr/>
                    </p:nvGrpSpPr>
                    <p:grpSpPr bwMode="auto">
                      <a:xfrm>
                        <a:off x="2820" y="3342"/>
                        <a:ext cx="102" cy="229"/>
                        <a:chOff x="2820" y="3342"/>
                        <a:chExt cx="102" cy="229"/>
                      </a:xfrm>
                    </p:grpSpPr>
                    <p:sp>
                      <p:nvSpPr>
                        <p:cNvPr id="10538" name="Rectangle 91"/>
                        <p:cNvSpPr>
                          <a:spLocks noChangeArrowheads="1"/>
                        </p:cNvSpPr>
                        <p:nvPr/>
                      </p:nvSpPr>
                      <p:spPr bwMode="auto">
                        <a:xfrm flipH="1">
                          <a:off x="2875" y="334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39" name="Rectangle 94"/>
                        <p:cNvSpPr>
                          <a:spLocks noChangeArrowheads="1"/>
                        </p:cNvSpPr>
                        <p:nvPr/>
                      </p:nvSpPr>
                      <p:spPr bwMode="auto">
                        <a:xfrm flipH="1">
                          <a:off x="2820" y="347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37" name="Line 95"/>
                      <p:cNvSpPr>
                        <a:spLocks noChangeShapeType="1"/>
                      </p:cNvSpPr>
                      <p:nvPr/>
                    </p:nvSpPr>
                    <p:spPr bwMode="auto">
                      <a:xfrm flipH="1">
                        <a:off x="2933" y="3452"/>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22" name="Group 105"/>
                    <p:cNvGrpSpPr>
                      <a:grpSpLocks/>
                    </p:cNvGrpSpPr>
                    <p:nvPr/>
                  </p:nvGrpSpPr>
                  <p:grpSpPr bwMode="auto">
                    <a:xfrm>
                      <a:off x="2819" y="3078"/>
                      <a:ext cx="252" cy="229"/>
                      <a:chOff x="2819" y="3078"/>
                      <a:chExt cx="252" cy="229"/>
                    </a:xfrm>
                  </p:grpSpPr>
                  <p:grpSp>
                    <p:nvGrpSpPr>
                      <p:cNvPr id="23" name="Group 99"/>
                      <p:cNvGrpSpPr>
                        <a:grpSpLocks/>
                      </p:cNvGrpSpPr>
                      <p:nvPr/>
                    </p:nvGrpSpPr>
                    <p:grpSpPr bwMode="auto">
                      <a:xfrm>
                        <a:off x="2819" y="3078"/>
                        <a:ext cx="102" cy="229"/>
                        <a:chOff x="2819" y="3078"/>
                        <a:chExt cx="102" cy="229"/>
                      </a:xfrm>
                    </p:grpSpPr>
                    <p:sp>
                      <p:nvSpPr>
                        <p:cNvPr id="10534" name="Rectangle 91"/>
                        <p:cNvSpPr>
                          <a:spLocks noChangeArrowheads="1"/>
                        </p:cNvSpPr>
                        <p:nvPr/>
                      </p:nvSpPr>
                      <p:spPr bwMode="auto">
                        <a:xfrm flipH="1">
                          <a:off x="2874" y="3078"/>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35" name="Rectangle 94"/>
                        <p:cNvSpPr>
                          <a:spLocks noChangeArrowheads="1"/>
                        </p:cNvSpPr>
                        <p:nvPr/>
                      </p:nvSpPr>
                      <p:spPr bwMode="auto">
                        <a:xfrm flipH="1">
                          <a:off x="2819" y="321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33" name="Line 95"/>
                      <p:cNvSpPr>
                        <a:spLocks noChangeShapeType="1"/>
                      </p:cNvSpPr>
                      <p:nvPr/>
                    </p:nvSpPr>
                    <p:spPr bwMode="auto">
                      <a:xfrm flipH="1">
                        <a:off x="2932" y="3188"/>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24" name="Group 111"/>
                  <p:cNvGrpSpPr>
                    <a:grpSpLocks/>
                  </p:cNvGrpSpPr>
                  <p:nvPr/>
                </p:nvGrpSpPr>
                <p:grpSpPr bwMode="auto">
                  <a:xfrm flipH="1">
                    <a:off x="3021" y="3079"/>
                    <a:ext cx="253" cy="493"/>
                    <a:chOff x="3021" y="3079"/>
                    <a:chExt cx="253" cy="493"/>
                  </a:xfrm>
                </p:grpSpPr>
                <p:grpSp>
                  <p:nvGrpSpPr>
                    <p:cNvPr id="25" name="Group 104"/>
                    <p:cNvGrpSpPr>
                      <a:grpSpLocks/>
                    </p:cNvGrpSpPr>
                    <p:nvPr/>
                  </p:nvGrpSpPr>
                  <p:grpSpPr bwMode="auto">
                    <a:xfrm>
                      <a:off x="3022" y="3343"/>
                      <a:ext cx="252" cy="229"/>
                      <a:chOff x="3022" y="3343"/>
                      <a:chExt cx="252" cy="229"/>
                    </a:xfrm>
                  </p:grpSpPr>
                  <p:grpSp>
                    <p:nvGrpSpPr>
                      <p:cNvPr id="26" name="Group 99"/>
                      <p:cNvGrpSpPr>
                        <a:grpSpLocks/>
                      </p:cNvGrpSpPr>
                      <p:nvPr/>
                    </p:nvGrpSpPr>
                    <p:grpSpPr bwMode="auto">
                      <a:xfrm>
                        <a:off x="3022" y="3343"/>
                        <a:ext cx="102" cy="229"/>
                        <a:chOff x="3022" y="3343"/>
                        <a:chExt cx="102" cy="229"/>
                      </a:xfrm>
                    </p:grpSpPr>
                    <p:sp>
                      <p:nvSpPr>
                        <p:cNvPr id="10528" name="Rectangle 91"/>
                        <p:cNvSpPr>
                          <a:spLocks noChangeArrowheads="1"/>
                        </p:cNvSpPr>
                        <p:nvPr/>
                      </p:nvSpPr>
                      <p:spPr bwMode="auto">
                        <a:xfrm flipH="1">
                          <a:off x="3077" y="334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29" name="Rectangle 94"/>
                        <p:cNvSpPr>
                          <a:spLocks noChangeArrowheads="1"/>
                        </p:cNvSpPr>
                        <p:nvPr/>
                      </p:nvSpPr>
                      <p:spPr bwMode="auto">
                        <a:xfrm flipH="1">
                          <a:off x="3022" y="348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27" name="Line 95"/>
                      <p:cNvSpPr>
                        <a:spLocks noChangeShapeType="1"/>
                      </p:cNvSpPr>
                      <p:nvPr/>
                    </p:nvSpPr>
                    <p:spPr bwMode="auto">
                      <a:xfrm flipH="1">
                        <a:off x="3135" y="3453"/>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27" name="Group 105"/>
                    <p:cNvGrpSpPr>
                      <a:grpSpLocks/>
                    </p:cNvGrpSpPr>
                    <p:nvPr/>
                  </p:nvGrpSpPr>
                  <p:grpSpPr bwMode="auto">
                    <a:xfrm>
                      <a:off x="3021" y="3079"/>
                      <a:ext cx="252" cy="229"/>
                      <a:chOff x="3021" y="3079"/>
                      <a:chExt cx="252" cy="229"/>
                    </a:xfrm>
                  </p:grpSpPr>
                  <p:grpSp>
                    <p:nvGrpSpPr>
                      <p:cNvPr id="28" name="Group 99"/>
                      <p:cNvGrpSpPr>
                        <a:grpSpLocks/>
                      </p:cNvGrpSpPr>
                      <p:nvPr/>
                    </p:nvGrpSpPr>
                    <p:grpSpPr bwMode="auto">
                      <a:xfrm>
                        <a:off x="3021" y="3079"/>
                        <a:ext cx="102" cy="229"/>
                        <a:chOff x="3021" y="3079"/>
                        <a:chExt cx="102" cy="229"/>
                      </a:xfrm>
                    </p:grpSpPr>
                    <p:sp>
                      <p:nvSpPr>
                        <p:cNvPr id="10524" name="Rectangle 91"/>
                        <p:cNvSpPr>
                          <a:spLocks noChangeArrowheads="1"/>
                        </p:cNvSpPr>
                        <p:nvPr/>
                      </p:nvSpPr>
                      <p:spPr bwMode="auto">
                        <a:xfrm flipH="1">
                          <a:off x="3076" y="307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25" name="Rectangle 94"/>
                        <p:cNvSpPr>
                          <a:spLocks noChangeArrowheads="1"/>
                        </p:cNvSpPr>
                        <p:nvPr/>
                      </p:nvSpPr>
                      <p:spPr bwMode="auto">
                        <a:xfrm flipH="1">
                          <a:off x="3021" y="321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23" name="Line 95"/>
                      <p:cNvSpPr>
                        <a:spLocks noChangeShapeType="1"/>
                      </p:cNvSpPr>
                      <p:nvPr/>
                    </p:nvSpPr>
                    <p:spPr bwMode="auto">
                      <a:xfrm flipH="1">
                        <a:off x="3134" y="3189"/>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517" name="Oval 70"/>
                <p:cNvSpPr>
                  <a:spLocks noChangeAspect="1" noChangeArrowheads="1"/>
                </p:cNvSpPr>
                <p:nvPr/>
              </p:nvSpPr>
              <p:spPr bwMode="auto">
                <a:xfrm flipH="1">
                  <a:off x="3021" y="3711"/>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512" name="Straight Connector 183"/>
              <p:cNvCxnSpPr>
                <a:cxnSpLocks noChangeShapeType="1"/>
              </p:cNvCxnSpPr>
              <p:nvPr/>
            </p:nvCxnSpPr>
            <p:spPr bwMode="auto">
              <a:xfrm rot="5400000" flipH="1" flipV="1">
                <a:off x="3010" y="3251"/>
                <a:ext cx="69" cy="66"/>
              </a:xfrm>
              <a:prstGeom prst="line">
                <a:avLst/>
              </a:prstGeom>
              <a:noFill/>
              <a:ln w="9525" algn="ctr">
                <a:solidFill>
                  <a:schemeClr val="tx1"/>
                </a:solidFill>
                <a:round/>
                <a:headEnd/>
                <a:tailEnd/>
              </a:ln>
            </p:spPr>
          </p:cxnSp>
          <p:sp>
            <p:nvSpPr>
              <p:cNvPr id="10513" name="TextBox 184"/>
              <p:cNvSpPr txBox="1">
                <a:spLocks noChangeArrowheads="1"/>
              </p:cNvSpPr>
              <p:nvPr/>
            </p:nvSpPr>
            <p:spPr bwMode="auto">
              <a:xfrm>
                <a:off x="3030" y="3231"/>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grpSp>
        <p:nvGrpSpPr>
          <p:cNvPr id="29" name="Group 188"/>
          <p:cNvGrpSpPr>
            <a:grpSpLocks/>
          </p:cNvGrpSpPr>
          <p:nvPr>
            <p:custDataLst>
              <p:tags r:id="rId3"/>
            </p:custDataLst>
          </p:nvPr>
        </p:nvGrpSpPr>
        <p:grpSpPr bwMode="auto">
          <a:xfrm>
            <a:off x="5184775" y="3967163"/>
            <a:ext cx="822325" cy="1989137"/>
            <a:chOff x="3266" y="2499"/>
            <a:chExt cx="518" cy="1253"/>
          </a:xfrm>
        </p:grpSpPr>
        <p:grpSp>
          <p:nvGrpSpPr>
            <p:cNvPr id="30" name="Group 186"/>
            <p:cNvGrpSpPr>
              <a:grpSpLocks/>
            </p:cNvGrpSpPr>
            <p:nvPr/>
          </p:nvGrpSpPr>
          <p:grpSpPr bwMode="auto">
            <a:xfrm>
              <a:off x="3266" y="2499"/>
              <a:ext cx="455" cy="680"/>
              <a:chOff x="3266" y="2499"/>
              <a:chExt cx="455" cy="680"/>
            </a:xfrm>
          </p:grpSpPr>
          <p:grpSp>
            <p:nvGrpSpPr>
              <p:cNvPr id="31" name="Group 150"/>
              <p:cNvGrpSpPr>
                <a:grpSpLocks/>
              </p:cNvGrpSpPr>
              <p:nvPr/>
            </p:nvGrpSpPr>
            <p:grpSpPr bwMode="auto">
              <a:xfrm>
                <a:off x="3266" y="2499"/>
                <a:ext cx="455" cy="680"/>
                <a:chOff x="3266" y="2499"/>
                <a:chExt cx="455" cy="680"/>
              </a:xfrm>
            </p:grpSpPr>
            <p:sp>
              <p:nvSpPr>
                <p:cNvPr id="10483" name="Line 83"/>
                <p:cNvSpPr>
                  <a:spLocks noChangeShapeType="1"/>
                </p:cNvSpPr>
                <p:nvPr/>
              </p:nvSpPr>
              <p:spPr bwMode="auto">
                <a:xfrm flipH="1">
                  <a:off x="3491" y="2610"/>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484" name="Oval 70"/>
                <p:cNvSpPr>
                  <a:spLocks noChangeAspect="1" noChangeArrowheads="1"/>
                </p:cNvSpPr>
                <p:nvPr/>
              </p:nvSpPr>
              <p:spPr bwMode="auto">
                <a:xfrm flipH="1">
                  <a:off x="3468" y="3072"/>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10305" name="Group 124"/>
                <p:cNvGrpSpPr>
                  <a:grpSpLocks/>
                </p:cNvGrpSpPr>
                <p:nvPr/>
              </p:nvGrpSpPr>
              <p:grpSpPr bwMode="auto">
                <a:xfrm>
                  <a:off x="3266" y="2499"/>
                  <a:ext cx="455" cy="494"/>
                  <a:chOff x="3266" y="2499"/>
                  <a:chExt cx="455" cy="494"/>
                </a:xfrm>
              </p:grpSpPr>
              <p:grpSp>
                <p:nvGrpSpPr>
                  <p:cNvPr id="10307" name="Group 110"/>
                  <p:cNvGrpSpPr>
                    <a:grpSpLocks/>
                  </p:cNvGrpSpPr>
                  <p:nvPr/>
                </p:nvGrpSpPr>
                <p:grpSpPr bwMode="auto">
                  <a:xfrm>
                    <a:off x="3266" y="2499"/>
                    <a:ext cx="253" cy="493"/>
                    <a:chOff x="3266" y="2499"/>
                    <a:chExt cx="253" cy="493"/>
                  </a:xfrm>
                </p:grpSpPr>
                <p:grpSp>
                  <p:nvGrpSpPr>
                    <p:cNvPr id="10308" name="Group 104"/>
                    <p:cNvGrpSpPr>
                      <a:grpSpLocks/>
                    </p:cNvGrpSpPr>
                    <p:nvPr/>
                  </p:nvGrpSpPr>
                  <p:grpSpPr bwMode="auto">
                    <a:xfrm>
                      <a:off x="3267" y="2763"/>
                      <a:ext cx="252" cy="229"/>
                      <a:chOff x="3267" y="2763"/>
                      <a:chExt cx="252" cy="229"/>
                    </a:xfrm>
                  </p:grpSpPr>
                  <p:grpSp>
                    <p:nvGrpSpPr>
                      <p:cNvPr id="10309" name="Group 99"/>
                      <p:cNvGrpSpPr>
                        <a:grpSpLocks/>
                      </p:cNvGrpSpPr>
                      <p:nvPr/>
                    </p:nvGrpSpPr>
                    <p:grpSpPr bwMode="auto">
                      <a:xfrm>
                        <a:off x="3267" y="2763"/>
                        <a:ext cx="102" cy="229"/>
                        <a:chOff x="3267" y="2763"/>
                        <a:chExt cx="102" cy="229"/>
                      </a:xfrm>
                    </p:grpSpPr>
                    <p:sp>
                      <p:nvSpPr>
                        <p:cNvPr id="10507" name="Rectangle 91"/>
                        <p:cNvSpPr>
                          <a:spLocks noChangeArrowheads="1"/>
                        </p:cNvSpPr>
                        <p:nvPr/>
                      </p:nvSpPr>
                      <p:spPr bwMode="auto">
                        <a:xfrm flipH="1">
                          <a:off x="3322" y="276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08" name="Rectangle 94"/>
                        <p:cNvSpPr>
                          <a:spLocks noChangeArrowheads="1"/>
                        </p:cNvSpPr>
                        <p:nvPr/>
                      </p:nvSpPr>
                      <p:spPr bwMode="auto">
                        <a:xfrm flipH="1">
                          <a:off x="3267" y="290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06" name="Line 95"/>
                      <p:cNvSpPr>
                        <a:spLocks noChangeShapeType="1"/>
                      </p:cNvSpPr>
                      <p:nvPr/>
                    </p:nvSpPr>
                    <p:spPr bwMode="auto">
                      <a:xfrm flipH="1">
                        <a:off x="3380" y="2873"/>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310" name="Group 105"/>
                    <p:cNvGrpSpPr>
                      <a:grpSpLocks/>
                    </p:cNvGrpSpPr>
                    <p:nvPr/>
                  </p:nvGrpSpPr>
                  <p:grpSpPr bwMode="auto">
                    <a:xfrm>
                      <a:off x="3266" y="2499"/>
                      <a:ext cx="252" cy="229"/>
                      <a:chOff x="3266" y="2499"/>
                      <a:chExt cx="252" cy="229"/>
                    </a:xfrm>
                  </p:grpSpPr>
                  <p:grpSp>
                    <p:nvGrpSpPr>
                      <p:cNvPr id="10311" name="Group 99"/>
                      <p:cNvGrpSpPr>
                        <a:grpSpLocks/>
                      </p:cNvGrpSpPr>
                      <p:nvPr/>
                    </p:nvGrpSpPr>
                    <p:grpSpPr bwMode="auto">
                      <a:xfrm>
                        <a:off x="3266" y="2499"/>
                        <a:ext cx="102" cy="229"/>
                        <a:chOff x="3266" y="2499"/>
                        <a:chExt cx="102" cy="229"/>
                      </a:xfrm>
                    </p:grpSpPr>
                    <p:sp>
                      <p:nvSpPr>
                        <p:cNvPr id="10503" name="Rectangle 91"/>
                        <p:cNvSpPr>
                          <a:spLocks noChangeArrowheads="1"/>
                        </p:cNvSpPr>
                        <p:nvPr/>
                      </p:nvSpPr>
                      <p:spPr bwMode="auto">
                        <a:xfrm flipH="1">
                          <a:off x="3321" y="249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504" name="Rectangle 94"/>
                        <p:cNvSpPr>
                          <a:spLocks noChangeArrowheads="1"/>
                        </p:cNvSpPr>
                        <p:nvPr/>
                      </p:nvSpPr>
                      <p:spPr bwMode="auto">
                        <a:xfrm flipH="1">
                          <a:off x="3266" y="263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502" name="Line 95"/>
                      <p:cNvSpPr>
                        <a:spLocks noChangeShapeType="1"/>
                      </p:cNvSpPr>
                      <p:nvPr/>
                    </p:nvSpPr>
                    <p:spPr bwMode="auto">
                      <a:xfrm flipH="1">
                        <a:off x="3379" y="2609"/>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10315" name="Group 111"/>
                  <p:cNvGrpSpPr>
                    <a:grpSpLocks/>
                  </p:cNvGrpSpPr>
                  <p:nvPr/>
                </p:nvGrpSpPr>
                <p:grpSpPr bwMode="auto">
                  <a:xfrm flipH="1">
                    <a:off x="3468" y="2500"/>
                    <a:ext cx="253" cy="493"/>
                    <a:chOff x="3468" y="2500"/>
                    <a:chExt cx="253" cy="493"/>
                  </a:xfrm>
                </p:grpSpPr>
                <p:grpSp>
                  <p:nvGrpSpPr>
                    <p:cNvPr id="10319" name="Group 104"/>
                    <p:cNvGrpSpPr>
                      <a:grpSpLocks/>
                    </p:cNvGrpSpPr>
                    <p:nvPr/>
                  </p:nvGrpSpPr>
                  <p:grpSpPr bwMode="auto">
                    <a:xfrm>
                      <a:off x="3469" y="2764"/>
                      <a:ext cx="252" cy="229"/>
                      <a:chOff x="3469" y="2764"/>
                      <a:chExt cx="252" cy="229"/>
                    </a:xfrm>
                  </p:grpSpPr>
                  <p:grpSp>
                    <p:nvGrpSpPr>
                      <p:cNvPr id="10320" name="Group 99"/>
                      <p:cNvGrpSpPr>
                        <a:grpSpLocks/>
                      </p:cNvGrpSpPr>
                      <p:nvPr/>
                    </p:nvGrpSpPr>
                    <p:grpSpPr bwMode="auto">
                      <a:xfrm>
                        <a:off x="3469" y="2764"/>
                        <a:ext cx="102" cy="229"/>
                        <a:chOff x="3469" y="2764"/>
                        <a:chExt cx="102" cy="229"/>
                      </a:xfrm>
                    </p:grpSpPr>
                    <p:sp>
                      <p:nvSpPr>
                        <p:cNvPr id="10497" name="Rectangle 91"/>
                        <p:cNvSpPr>
                          <a:spLocks noChangeArrowheads="1"/>
                        </p:cNvSpPr>
                        <p:nvPr/>
                      </p:nvSpPr>
                      <p:spPr bwMode="auto">
                        <a:xfrm flipH="1">
                          <a:off x="3524" y="2764"/>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98" name="Rectangle 94"/>
                        <p:cNvSpPr>
                          <a:spLocks noChangeArrowheads="1"/>
                        </p:cNvSpPr>
                        <p:nvPr/>
                      </p:nvSpPr>
                      <p:spPr bwMode="auto">
                        <a:xfrm flipH="1">
                          <a:off x="3469" y="2901"/>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96" name="Line 95"/>
                      <p:cNvSpPr>
                        <a:spLocks noChangeShapeType="1"/>
                      </p:cNvSpPr>
                      <p:nvPr/>
                    </p:nvSpPr>
                    <p:spPr bwMode="auto">
                      <a:xfrm flipH="1">
                        <a:off x="3582" y="2874"/>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321" name="Group 105"/>
                    <p:cNvGrpSpPr>
                      <a:grpSpLocks/>
                    </p:cNvGrpSpPr>
                    <p:nvPr/>
                  </p:nvGrpSpPr>
                  <p:grpSpPr bwMode="auto">
                    <a:xfrm>
                      <a:off x="3468" y="2500"/>
                      <a:ext cx="252" cy="229"/>
                      <a:chOff x="3468" y="2500"/>
                      <a:chExt cx="252" cy="229"/>
                    </a:xfrm>
                  </p:grpSpPr>
                  <p:grpSp>
                    <p:nvGrpSpPr>
                      <p:cNvPr id="10325" name="Group 99"/>
                      <p:cNvGrpSpPr>
                        <a:grpSpLocks/>
                      </p:cNvGrpSpPr>
                      <p:nvPr/>
                    </p:nvGrpSpPr>
                    <p:grpSpPr bwMode="auto">
                      <a:xfrm>
                        <a:off x="3468" y="2500"/>
                        <a:ext cx="102" cy="229"/>
                        <a:chOff x="3468" y="2500"/>
                        <a:chExt cx="102" cy="229"/>
                      </a:xfrm>
                    </p:grpSpPr>
                    <p:sp>
                      <p:nvSpPr>
                        <p:cNvPr id="10493" name="Rectangle 91"/>
                        <p:cNvSpPr>
                          <a:spLocks noChangeArrowheads="1"/>
                        </p:cNvSpPr>
                        <p:nvPr/>
                      </p:nvSpPr>
                      <p:spPr bwMode="auto">
                        <a:xfrm flipH="1">
                          <a:off x="3523" y="250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94" name="Rectangle 94"/>
                        <p:cNvSpPr>
                          <a:spLocks noChangeArrowheads="1"/>
                        </p:cNvSpPr>
                        <p:nvPr/>
                      </p:nvSpPr>
                      <p:spPr bwMode="auto">
                        <a:xfrm flipH="1">
                          <a:off x="3468" y="263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92" name="Line 95"/>
                      <p:cNvSpPr>
                        <a:spLocks noChangeShapeType="1"/>
                      </p:cNvSpPr>
                      <p:nvPr/>
                    </p:nvSpPr>
                    <p:spPr bwMode="auto">
                      <a:xfrm flipH="1">
                        <a:off x="3581" y="2610"/>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486" name="Oval 70"/>
                <p:cNvSpPr>
                  <a:spLocks noChangeAspect="1" noChangeArrowheads="1"/>
                </p:cNvSpPr>
                <p:nvPr/>
              </p:nvSpPr>
              <p:spPr bwMode="auto">
                <a:xfrm flipH="1">
                  <a:off x="3468" y="3132"/>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481" name="Straight Connector 221"/>
              <p:cNvCxnSpPr>
                <a:cxnSpLocks noChangeShapeType="1"/>
              </p:cNvCxnSpPr>
              <p:nvPr/>
            </p:nvCxnSpPr>
            <p:spPr bwMode="auto">
              <a:xfrm rot="5400000" flipH="1" flipV="1">
                <a:off x="3457" y="2915"/>
                <a:ext cx="69" cy="66"/>
              </a:xfrm>
              <a:prstGeom prst="line">
                <a:avLst/>
              </a:prstGeom>
              <a:noFill/>
              <a:ln w="9525" algn="ctr">
                <a:solidFill>
                  <a:schemeClr val="tx1"/>
                </a:solidFill>
                <a:round/>
                <a:headEnd/>
                <a:tailEnd/>
              </a:ln>
            </p:spPr>
          </p:cxnSp>
          <p:sp>
            <p:nvSpPr>
              <p:cNvPr id="10482" name="TextBox 222"/>
              <p:cNvSpPr txBox="1">
                <a:spLocks noChangeArrowheads="1"/>
              </p:cNvSpPr>
              <p:nvPr/>
            </p:nvSpPr>
            <p:spPr bwMode="auto">
              <a:xfrm>
                <a:off x="3477" y="2895"/>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nvGrpSpPr>
            <p:cNvPr id="10329" name="Group 185"/>
            <p:cNvGrpSpPr>
              <a:grpSpLocks/>
            </p:cNvGrpSpPr>
            <p:nvPr/>
          </p:nvGrpSpPr>
          <p:grpSpPr bwMode="auto">
            <a:xfrm>
              <a:off x="3329" y="3072"/>
              <a:ext cx="455" cy="680"/>
              <a:chOff x="3329" y="3072"/>
              <a:chExt cx="455" cy="680"/>
            </a:xfrm>
          </p:grpSpPr>
          <p:grpSp>
            <p:nvGrpSpPr>
              <p:cNvPr id="10330" name="Group 151"/>
              <p:cNvGrpSpPr>
                <a:grpSpLocks/>
              </p:cNvGrpSpPr>
              <p:nvPr/>
            </p:nvGrpSpPr>
            <p:grpSpPr bwMode="auto">
              <a:xfrm flipV="1">
                <a:off x="3329" y="3072"/>
                <a:ext cx="455" cy="680"/>
                <a:chOff x="3329" y="3072"/>
                <a:chExt cx="455" cy="680"/>
              </a:xfrm>
            </p:grpSpPr>
            <p:sp>
              <p:nvSpPr>
                <p:cNvPr id="10454" name="Line 83"/>
                <p:cNvSpPr>
                  <a:spLocks noChangeShapeType="1"/>
                </p:cNvSpPr>
                <p:nvPr/>
              </p:nvSpPr>
              <p:spPr bwMode="auto">
                <a:xfrm flipH="1">
                  <a:off x="3554" y="3183"/>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455" name="Oval 70"/>
                <p:cNvSpPr>
                  <a:spLocks noChangeAspect="1" noChangeArrowheads="1"/>
                </p:cNvSpPr>
                <p:nvPr/>
              </p:nvSpPr>
              <p:spPr bwMode="auto">
                <a:xfrm flipH="1">
                  <a:off x="3531" y="3645"/>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10331" name="Group 124"/>
                <p:cNvGrpSpPr>
                  <a:grpSpLocks/>
                </p:cNvGrpSpPr>
                <p:nvPr/>
              </p:nvGrpSpPr>
              <p:grpSpPr bwMode="auto">
                <a:xfrm>
                  <a:off x="3329" y="3072"/>
                  <a:ext cx="455" cy="494"/>
                  <a:chOff x="3329" y="3072"/>
                  <a:chExt cx="455" cy="494"/>
                </a:xfrm>
              </p:grpSpPr>
              <p:grpSp>
                <p:nvGrpSpPr>
                  <p:cNvPr id="10336" name="Group 110"/>
                  <p:cNvGrpSpPr>
                    <a:grpSpLocks/>
                  </p:cNvGrpSpPr>
                  <p:nvPr/>
                </p:nvGrpSpPr>
                <p:grpSpPr bwMode="auto">
                  <a:xfrm>
                    <a:off x="3329" y="3072"/>
                    <a:ext cx="253" cy="493"/>
                    <a:chOff x="3329" y="3072"/>
                    <a:chExt cx="253" cy="493"/>
                  </a:xfrm>
                </p:grpSpPr>
                <p:grpSp>
                  <p:nvGrpSpPr>
                    <p:cNvPr id="10338" name="Group 104"/>
                    <p:cNvGrpSpPr>
                      <a:grpSpLocks/>
                    </p:cNvGrpSpPr>
                    <p:nvPr/>
                  </p:nvGrpSpPr>
                  <p:grpSpPr bwMode="auto">
                    <a:xfrm>
                      <a:off x="3330" y="3336"/>
                      <a:ext cx="252" cy="229"/>
                      <a:chOff x="3330" y="3336"/>
                      <a:chExt cx="252" cy="229"/>
                    </a:xfrm>
                  </p:grpSpPr>
                  <p:grpSp>
                    <p:nvGrpSpPr>
                      <p:cNvPr id="10339" name="Group 99"/>
                      <p:cNvGrpSpPr>
                        <a:grpSpLocks/>
                      </p:cNvGrpSpPr>
                      <p:nvPr/>
                    </p:nvGrpSpPr>
                    <p:grpSpPr bwMode="auto">
                      <a:xfrm>
                        <a:off x="3330" y="3336"/>
                        <a:ext cx="102" cy="229"/>
                        <a:chOff x="3330" y="3336"/>
                        <a:chExt cx="102" cy="229"/>
                      </a:xfrm>
                    </p:grpSpPr>
                    <p:sp>
                      <p:nvSpPr>
                        <p:cNvPr id="10478" name="Rectangle 91"/>
                        <p:cNvSpPr>
                          <a:spLocks noChangeArrowheads="1"/>
                        </p:cNvSpPr>
                        <p:nvPr/>
                      </p:nvSpPr>
                      <p:spPr bwMode="auto">
                        <a:xfrm flipH="1">
                          <a:off x="3385" y="333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79" name="Rectangle 94"/>
                        <p:cNvSpPr>
                          <a:spLocks noChangeArrowheads="1"/>
                        </p:cNvSpPr>
                        <p:nvPr/>
                      </p:nvSpPr>
                      <p:spPr bwMode="auto">
                        <a:xfrm flipH="1">
                          <a:off x="3330" y="347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77" name="Line 95"/>
                      <p:cNvSpPr>
                        <a:spLocks noChangeShapeType="1"/>
                      </p:cNvSpPr>
                      <p:nvPr/>
                    </p:nvSpPr>
                    <p:spPr bwMode="auto">
                      <a:xfrm flipH="1">
                        <a:off x="3443" y="3446"/>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340" name="Group 105"/>
                    <p:cNvGrpSpPr>
                      <a:grpSpLocks/>
                    </p:cNvGrpSpPr>
                    <p:nvPr/>
                  </p:nvGrpSpPr>
                  <p:grpSpPr bwMode="auto">
                    <a:xfrm>
                      <a:off x="3329" y="3072"/>
                      <a:ext cx="252" cy="229"/>
                      <a:chOff x="3329" y="3072"/>
                      <a:chExt cx="252" cy="229"/>
                    </a:xfrm>
                  </p:grpSpPr>
                  <p:grpSp>
                    <p:nvGrpSpPr>
                      <p:cNvPr id="10341" name="Group 99"/>
                      <p:cNvGrpSpPr>
                        <a:grpSpLocks/>
                      </p:cNvGrpSpPr>
                      <p:nvPr/>
                    </p:nvGrpSpPr>
                    <p:grpSpPr bwMode="auto">
                      <a:xfrm>
                        <a:off x="3329" y="3072"/>
                        <a:ext cx="102" cy="229"/>
                        <a:chOff x="3329" y="3072"/>
                        <a:chExt cx="102" cy="229"/>
                      </a:xfrm>
                    </p:grpSpPr>
                    <p:sp>
                      <p:nvSpPr>
                        <p:cNvPr id="10474" name="Rectangle 91"/>
                        <p:cNvSpPr>
                          <a:spLocks noChangeArrowheads="1"/>
                        </p:cNvSpPr>
                        <p:nvPr/>
                      </p:nvSpPr>
                      <p:spPr bwMode="auto">
                        <a:xfrm flipH="1">
                          <a:off x="3384" y="307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75" name="Rectangle 94"/>
                        <p:cNvSpPr>
                          <a:spLocks noChangeArrowheads="1"/>
                        </p:cNvSpPr>
                        <p:nvPr/>
                      </p:nvSpPr>
                      <p:spPr bwMode="auto">
                        <a:xfrm flipH="1">
                          <a:off x="3329" y="320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73" name="Line 95"/>
                      <p:cNvSpPr>
                        <a:spLocks noChangeShapeType="1"/>
                      </p:cNvSpPr>
                      <p:nvPr/>
                    </p:nvSpPr>
                    <p:spPr bwMode="auto">
                      <a:xfrm flipH="1">
                        <a:off x="3442" y="3182"/>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10342" name="Group 111"/>
                  <p:cNvGrpSpPr>
                    <a:grpSpLocks/>
                  </p:cNvGrpSpPr>
                  <p:nvPr/>
                </p:nvGrpSpPr>
                <p:grpSpPr bwMode="auto">
                  <a:xfrm flipH="1">
                    <a:off x="3531" y="3073"/>
                    <a:ext cx="253" cy="493"/>
                    <a:chOff x="3531" y="3073"/>
                    <a:chExt cx="253" cy="493"/>
                  </a:xfrm>
                </p:grpSpPr>
                <p:grpSp>
                  <p:nvGrpSpPr>
                    <p:cNvPr id="10346" name="Group 104"/>
                    <p:cNvGrpSpPr>
                      <a:grpSpLocks/>
                    </p:cNvGrpSpPr>
                    <p:nvPr/>
                  </p:nvGrpSpPr>
                  <p:grpSpPr bwMode="auto">
                    <a:xfrm>
                      <a:off x="3532" y="3337"/>
                      <a:ext cx="252" cy="229"/>
                      <a:chOff x="3532" y="3337"/>
                      <a:chExt cx="252" cy="229"/>
                    </a:xfrm>
                  </p:grpSpPr>
                  <p:grpSp>
                    <p:nvGrpSpPr>
                      <p:cNvPr id="10350" name="Group 99"/>
                      <p:cNvGrpSpPr>
                        <a:grpSpLocks/>
                      </p:cNvGrpSpPr>
                      <p:nvPr/>
                    </p:nvGrpSpPr>
                    <p:grpSpPr bwMode="auto">
                      <a:xfrm>
                        <a:off x="3532" y="3337"/>
                        <a:ext cx="102" cy="229"/>
                        <a:chOff x="3532" y="3337"/>
                        <a:chExt cx="102" cy="229"/>
                      </a:xfrm>
                    </p:grpSpPr>
                    <p:sp>
                      <p:nvSpPr>
                        <p:cNvPr id="10468" name="Rectangle 91"/>
                        <p:cNvSpPr>
                          <a:spLocks noChangeArrowheads="1"/>
                        </p:cNvSpPr>
                        <p:nvPr/>
                      </p:nvSpPr>
                      <p:spPr bwMode="auto">
                        <a:xfrm flipH="1">
                          <a:off x="3587" y="333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69" name="Rectangle 94"/>
                        <p:cNvSpPr>
                          <a:spLocks noChangeArrowheads="1"/>
                        </p:cNvSpPr>
                        <p:nvPr/>
                      </p:nvSpPr>
                      <p:spPr bwMode="auto">
                        <a:xfrm flipH="1">
                          <a:off x="3532" y="3474"/>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67" name="Line 95"/>
                      <p:cNvSpPr>
                        <a:spLocks noChangeShapeType="1"/>
                      </p:cNvSpPr>
                      <p:nvPr/>
                    </p:nvSpPr>
                    <p:spPr bwMode="auto">
                      <a:xfrm flipH="1">
                        <a:off x="3645" y="3447"/>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351" name="Group 105"/>
                    <p:cNvGrpSpPr>
                      <a:grpSpLocks/>
                    </p:cNvGrpSpPr>
                    <p:nvPr/>
                  </p:nvGrpSpPr>
                  <p:grpSpPr bwMode="auto">
                    <a:xfrm>
                      <a:off x="3531" y="3073"/>
                      <a:ext cx="252" cy="229"/>
                      <a:chOff x="3531" y="3073"/>
                      <a:chExt cx="252" cy="229"/>
                    </a:xfrm>
                  </p:grpSpPr>
                  <p:grpSp>
                    <p:nvGrpSpPr>
                      <p:cNvPr id="10352" name="Group 99"/>
                      <p:cNvGrpSpPr>
                        <a:grpSpLocks/>
                      </p:cNvGrpSpPr>
                      <p:nvPr/>
                    </p:nvGrpSpPr>
                    <p:grpSpPr bwMode="auto">
                      <a:xfrm>
                        <a:off x="3531" y="3073"/>
                        <a:ext cx="102" cy="229"/>
                        <a:chOff x="3531" y="3073"/>
                        <a:chExt cx="102" cy="229"/>
                      </a:xfrm>
                    </p:grpSpPr>
                    <p:sp>
                      <p:nvSpPr>
                        <p:cNvPr id="10464" name="Rectangle 91"/>
                        <p:cNvSpPr>
                          <a:spLocks noChangeArrowheads="1"/>
                        </p:cNvSpPr>
                        <p:nvPr/>
                      </p:nvSpPr>
                      <p:spPr bwMode="auto">
                        <a:xfrm flipH="1">
                          <a:off x="3586" y="307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65" name="Rectangle 94"/>
                        <p:cNvSpPr>
                          <a:spLocks noChangeArrowheads="1"/>
                        </p:cNvSpPr>
                        <p:nvPr/>
                      </p:nvSpPr>
                      <p:spPr bwMode="auto">
                        <a:xfrm flipH="1">
                          <a:off x="3531" y="321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63" name="Line 95"/>
                      <p:cNvSpPr>
                        <a:spLocks noChangeShapeType="1"/>
                      </p:cNvSpPr>
                      <p:nvPr/>
                    </p:nvSpPr>
                    <p:spPr bwMode="auto">
                      <a:xfrm flipH="1">
                        <a:off x="3644" y="3183"/>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457" name="Oval 70"/>
                <p:cNvSpPr>
                  <a:spLocks noChangeAspect="1" noChangeArrowheads="1"/>
                </p:cNvSpPr>
                <p:nvPr/>
              </p:nvSpPr>
              <p:spPr bwMode="auto">
                <a:xfrm flipH="1">
                  <a:off x="3531" y="3705"/>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452" name="Straight Connector 192"/>
              <p:cNvCxnSpPr>
                <a:cxnSpLocks noChangeShapeType="1"/>
              </p:cNvCxnSpPr>
              <p:nvPr/>
            </p:nvCxnSpPr>
            <p:spPr bwMode="auto">
              <a:xfrm rot="5400000" flipH="1" flipV="1">
                <a:off x="3520" y="3245"/>
                <a:ext cx="69" cy="66"/>
              </a:xfrm>
              <a:prstGeom prst="line">
                <a:avLst/>
              </a:prstGeom>
              <a:noFill/>
              <a:ln w="9525" algn="ctr">
                <a:solidFill>
                  <a:schemeClr val="tx1"/>
                </a:solidFill>
                <a:round/>
                <a:headEnd/>
                <a:tailEnd/>
              </a:ln>
            </p:spPr>
          </p:cxnSp>
          <p:sp>
            <p:nvSpPr>
              <p:cNvPr id="10453" name="TextBox 193"/>
              <p:cNvSpPr txBox="1">
                <a:spLocks noChangeArrowheads="1"/>
              </p:cNvSpPr>
              <p:nvPr/>
            </p:nvSpPr>
            <p:spPr bwMode="auto">
              <a:xfrm>
                <a:off x="3540" y="3225"/>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grpSp>
        <p:nvGrpSpPr>
          <p:cNvPr id="10356" name="Group 434"/>
          <p:cNvGrpSpPr>
            <a:grpSpLocks/>
          </p:cNvGrpSpPr>
          <p:nvPr>
            <p:custDataLst>
              <p:tags r:id="rId4"/>
            </p:custDataLst>
          </p:nvPr>
        </p:nvGrpSpPr>
        <p:grpSpPr bwMode="auto">
          <a:xfrm>
            <a:off x="1854200" y="3976688"/>
            <a:ext cx="822325" cy="1989137"/>
            <a:chOff x="1168" y="2505"/>
            <a:chExt cx="518" cy="1253"/>
          </a:xfrm>
        </p:grpSpPr>
        <p:grpSp>
          <p:nvGrpSpPr>
            <p:cNvPr id="10360" name="Group 186"/>
            <p:cNvGrpSpPr>
              <a:grpSpLocks/>
            </p:cNvGrpSpPr>
            <p:nvPr/>
          </p:nvGrpSpPr>
          <p:grpSpPr bwMode="auto">
            <a:xfrm>
              <a:off x="1168" y="2505"/>
              <a:ext cx="455" cy="680"/>
              <a:chOff x="1168" y="2505"/>
              <a:chExt cx="455" cy="680"/>
            </a:xfrm>
          </p:grpSpPr>
          <p:grpSp>
            <p:nvGrpSpPr>
              <p:cNvPr id="10365" name="Group 150"/>
              <p:cNvGrpSpPr>
                <a:grpSpLocks/>
              </p:cNvGrpSpPr>
              <p:nvPr/>
            </p:nvGrpSpPr>
            <p:grpSpPr bwMode="auto">
              <a:xfrm>
                <a:off x="1168" y="2505"/>
                <a:ext cx="455" cy="680"/>
                <a:chOff x="1168" y="2505"/>
                <a:chExt cx="455" cy="680"/>
              </a:xfrm>
            </p:grpSpPr>
            <p:sp>
              <p:nvSpPr>
                <p:cNvPr id="10423" name="Line 83"/>
                <p:cNvSpPr>
                  <a:spLocks noChangeShapeType="1"/>
                </p:cNvSpPr>
                <p:nvPr/>
              </p:nvSpPr>
              <p:spPr bwMode="auto">
                <a:xfrm flipH="1">
                  <a:off x="1393" y="2616"/>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424" name="Oval 70"/>
                <p:cNvSpPr>
                  <a:spLocks noChangeAspect="1" noChangeArrowheads="1"/>
                </p:cNvSpPr>
                <p:nvPr/>
              </p:nvSpPr>
              <p:spPr bwMode="auto">
                <a:xfrm flipH="1">
                  <a:off x="1370" y="3078"/>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10367" name="Group 124"/>
                <p:cNvGrpSpPr>
                  <a:grpSpLocks/>
                </p:cNvGrpSpPr>
                <p:nvPr/>
              </p:nvGrpSpPr>
              <p:grpSpPr bwMode="auto">
                <a:xfrm>
                  <a:off x="1168" y="2505"/>
                  <a:ext cx="455" cy="494"/>
                  <a:chOff x="1168" y="2505"/>
                  <a:chExt cx="455" cy="494"/>
                </a:xfrm>
              </p:grpSpPr>
              <p:grpSp>
                <p:nvGrpSpPr>
                  <p:cNvPr id="10368" name="Group 110"/>
                  <p:cNvGrpSpPr>
                    <a:grpSpLocks/>
                  </p:cNvGrpSpPr>
                  <p:nvPr/>
                </p:nvGrpSpPr>
                <p:grpSpPr bwMode="auto">
                  <a:xfrm>
                    <a:off x="1168" y="2505"/>
                    <a:ext cx="253" cy="493"/>
                    <a:chOff x="1168" y="2505"/>
                    <a:chExt cx="253" cy="493"/>
                  </a:xfrm>
                </p:grpSpPr>
                <p:grpSp>
                  <p:nvGrpSpPr>
                    <p:cNvPr id="10369" name="Group 104"/>
                    <p:cNvGrpSpPr>
                      <a:grpSpLocks/>
                    </p:cNvGrpSpPr>
                    <p:nvPr/>
                  </p:nvGrpSpPr>
                  <p:grpSpPr bwMode="auto">
                    <a:xfrm>
                      <a:off x="1169" y="2769"/>
                      <a:ext cx="252" cy="229"/>
                      <a:chOff x="1169" y="2769"/>
                      <a:chExt cx="252" cy="229"/>
                    </a:xfrm>
                  </p:grpSpPr>
                  <p:grpSp>
                    <p:nvGrpSpPr>
                      <p:cNvPr id="10370" name="Group 99"/>
                      <p:cNvGrpSpPr>
                        <a:grpSpLocks/>
                      </p:cNvGrpSpPr>
                      <p:nvPr/>
                    </p:nvGrpSpPr>
                    <p:grpSpPr bwMode="auto">
                      <a:xfrm>
                        <a:off x="1169" y="2769"/>
                        <a:ext cx="102" cy="229"/>
                        <a:chOff x="1169" y="2769"/>
                        <a:chExt cx="102" cy="229"/>
                      </a:xfrm>
                    </p:grpSpPr>
                    <p:sp>
                      <p:nvSpPr>
                        <p:cNvPr id="10447" name="Rectangle 91"/>
                        <p:cNvSpPr>
                          <a:spLocks noChangeArrowheads="1"/>
                        </p:cNvSpPr>
                        <p:nvPr/>
                      </p:nvSpPr>
                      <p:spPr bwMode="auto">
                        <a:xfrm flipH="1">
                          <a:off x="1224" y="276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48" name="Rectangle 94"/>
                        <p:cNvSpPr>
                          <a:spLocks noChangeArrowheads="1"/>
                        </p:cNvSpPr>
                        <p:nvPr/>
                      </p:nvSpPr>
                      <p:spPr bwMode="auto">
                        <a:xfrm flipH="1">
                          <a:off x="1169" y="290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46" name="Line 95"/>
                      <p:cNvSpPr>
                        <a:spLocks noChangeShapeType="1"/>
                      </p:cNvSpPr>
                      <p:nvPr/>
                    </p:nvSpPr>
                    <p:spPr bwMode="auto">
                      <a:xfrm flipH="1">
                        <a:off x="1282" y="2879"/>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371" name="Group 105"/>
                    <p:cNvGrpSpPr>
                      <a:grpSpLocks/>
                    </p:cNvGrpSpPr>
                    <p:nvPr/>
                  </p:nvGrpSpPr>
                  <p:grpSpPr bwMode="auto">
                    <a:xfrm>
                      <a:off x="1168" y="2505"/>
                      <a:ext cx="252" cy="229"/>
                      <a:chOff x="1168" y="2505"/>
                      <a:chExt cx="252" cy="229"/>
                    </a:xfrm>
                  </p:grpSpPr>
                  <p:grpSp>
                    <p:nvGrpSpPr>
                      <p:cNvPr id="10375" name="Group 99"/>
                      <p:cNvGrpSpPr>
                        <a:grpSpLocks/>
                      </p:cNvGrpSpPr>
                      <p:nvPr/>
                    </p:nvGrpSpPr>
                    <p:grpSpPr bwMode="auto">
                      <a:xfrm>
                        <a:off x="1168" y="2505"/>
                        <a:ext cx="102" cy="229"/>
                        <a:chOff x="1168" y="2505"/>
                        <a:chExt cx="102" cy="229"/>
                      </a:xfrm>
                    </p:grpSpPr>
                    <p:sp>
                      <p:nvSpPr>
                        <p:cNvPr id="10443" name="Rectangle 91"/>
                        <p:cNvSpPr>
                          <a:spLocks noChangeArrowheads="1"/>
                        </p:cNvSpPr>
                        <p:nvPr/>
                      </p:nvSpPr>
                      <p:spPr bwMode="auto">
                        <a:xfrm flipH="1">
                          <a:off x="1223" y="250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44" name="Rectangle 94"/>
                        <p:cNvSpPr>
                          <a:spLocks noChangeArrowheads="1"/>
                        </p:cNvSpPr>
                        <p:nvPr/>
                      </p:nvSpPr>
                      <p:spPr bwMode="auto">
                        <a:xfrm flipH="1">
                          <a:off x="1168" y="264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42" name="Line 95"/>
                      <p:cNvSpPr>
                        <a:spLocks noChangeShapeType="1"/>
                      </p:cNvSpPr>
                      <p:nvPr/>
                    </p:nvSpPr>
                    <p:spPr bwMode="auto">
                      <a:xfrm flipH="1">
                        <a:off x="1281" y="2615"/>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10379" name="Group 111"/>
                  <p:cNvGrpSpPr>
                    <a:grpSpLocks/>
                  </p:cNvGrpSpPr>
                  <p:nvPr/>
                </p:nvGrpSpPr>
                <p:grpSpPr bwMode="auto">
                  <a:xfrm flipH="1">
                    <a:off x="1370" y="2506"/>
                    <a:ext cx="253" cy="493"/>
                    <a:chOff x="1370" y="2506"/>
                    <a:chExt cx="253" cy="493"/>
                  </a:xfrm>
                </p:grpSpPr>
                <p:grpSp>
                  <p:nvGrpSpPr>
                    <p:cNvPr id="10380" name="Group 104"/>
                    <p:cNvGrpSpPr>
                      <a:grpSpLocks/>
                    </p:cNvGrpSpPr>
                    <p:nvPr/>
                  </p:nvGrpSpPr>
                  <p:grpSpPr bwMode="auto">
                    <a:xfrm>
                      <a:off x="1371" y="2770"/>
                      <a:ext cx="252" cy="229"/>
                      <a:chOff x="1371" y="2770"/>
                      <a:chExt cx="252" cy="229"/>
                    </a:xfrm>
                  </p:grpSpPr>
                  <p:grpSp>
                    <p:nvGrpSpPr>
                      <p:cNvPr id="10381" name="Group 99"/>
                      <p:cNvGrpSpPr>
                        <a:grpSpLocks/>
                      </p:cNvGrpSpPr>
                      <p:nvPr/>
                    </p:nvGrpSpPr>
                    <p:grpSpPr bwMode="auto">
                      <a:xfrm>
                        <a:off x="1371" y="2770"/>
                        <a:ext cx="102" cy="229"/>
                        <a:chOff x="1371" y="2770"/>
                        <a:chExt cx="102" cy="229"/>
                      </a:xfrm>
                    </p:grpSpPr>
                    <p:sp>
                      <p:nvSpPr>
                        <p:cNvPr id="10437" name="Rectangle 91"/>
                        <p:cNvSpPr>
                          <a:spLocks noChangeArrowheads="1"/>
                        </p:cNvSpPr>
                        <p:nvPr/>
                      </p:nvSpPr>
                      <p:spPr bwMode="auto">
                        <a:xfrm flipH="1">
                          <a:off x="1426" y="277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38" name="Rectangle 94"/>
                        <p:cNvSpPr>
                          <a:spLocks noChangeArrowheads="1"/>
                        </p:cNvSpPr>
                        <p:nvPr/>
                      </p:nvSpPr>
                      <p:spPr bwMode="auto">
                        <a:xfrm flipH="1">
                          <a:off x="1371" y="290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36" name="Line 95"/>
                      <p:cNvSpPr>
                        <a:spLocks noChangeShapeType="1"/>
                      </p:cNvSpPr>
                      <p:nvPr/>
                    </p:nvSpPr>
                    <p:spPr bwMode="auto">
                      <a:xfrm flipH="1">
                        <a:off x="1484" y="2880"/>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385" name="Group 105"/>
                    <p:cNvGrpSpPr>
                      <a:grpSpLocks/>
                    </p:cNvGrpSpPr>
                    <p:nvPr/>
                  </p:nvGrpSpPr>
                  <p:grpSpPr bwMode="auto">
                    <a:xfrm>
                      <a:off x="1370" y="2506"/>
                      <a:ext cx="252" cy="229"/>
                      <a:chOff x="1370" y="2506"/>
                      <a:chExt cx="252" cy="229"/>
                    </a:xfrm>
                  </p:grpSpPr>
                  <p:grpSp>
                    <p:nvGrpSpPr>
                      <p:cNvPr id="10389" name="Group 99"/>
                      <p:cNvGrpSpPr>
                        <a:grpSpLocks/>
                      </p:cNvGrpSpPr>
                      <p:nvPr/>
                    </p:nvGrpSpPr>
                    <p:grpSpPr bwMode="auto">
                      <a:xfrm>
                        <a:off x="1370" y="2506"/>
                        <a:ext cx="102" cy="229"/>
                        <a:chOff x="1370" y="2506"/>
                        <a:chExt cx="102" cy="229"/>
                      </a:xfrm>
                    </p:grpSpPr>
                    <p:sp>
                      <p:nvSpPr>
                        <p:cNvPr id="10433" name="Rectangle 91"/>
                        <p:cNvSpPr>
                          <a:spLocks noChangeArrowheads="1"/>
                        </p:cNvSpPr>
                        <p:nvPr/>
                      </p:nvSpPr>
                      <p:spPr bwMode="auto">
                        <a:xfrm flipH="1">
                          <a:off x="1425" y="250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34" name="Rectangle 94"/>
                        <p:cNvSpPr>
                          <a:spLocks noChangeArrowheads="1"/>
                        </p:cNvSpPr>
                        <p:nvPr/>
                      </p:nvSpPr>
                      <p:spPr bwMode="auto">
                        <a:xfrm flipH="1">
                          <a:off x="1370" y="264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32" name="Line 95"/>
                      <p:cNvSpPr>
                        <a:spLocks noChangeShapeType="1"/>
                      </p:cNvSpPr>
                      <p:nvPr/>
                    </p:nvSpPr>
                    <p:spPr bwMode="auto">
                      <a:xfrm flipH="1">
                        <a:off x="1483" y="2616"/>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426" name="Oval 70"/>
                <p:cNvSpPr>
                  <a:spLocks noChangeAspect="1" noChangeArrowheads="1"/>
                </p:cNvSpPr>
                <p:nvPr/>
              </p:nvSpPr>
              <p:spPr bwMode="auto">
                <a:xfrm flipH="1">
                  <a:off x="1370" y="3138"/>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421" name="Straight Connector 467"/>
              <p:cNvCxnSpPr>
                <a:cxnSpLocks noChangeShapeType="1"/>
              </p:cNvCxnSpPr>
              <p:nvPr/>
            </p:nvCxnSpPr>
            <p:spPr bwMode="auto">
              <a:xfrm rot="5400000" flipH="1" flipV="1">
                <a:off x="1359" y="2921"/>
                <a:ext cx="69" cy="66"/>
              </a:xfrm>
              <a:prstGeom prst="line">
                <a:avLst/>
              </a:prstGeom>
              <a:noFill/>
              <a:ln w="9525" algn="ctr">
                <a:solidFill>
                  <a:schemeClr val="tx1"/>
                </a:solidFill>
                <a:round/>
                <a:headEnd/>
                <a:tailEnd/>
              </a:ln>
            </p:spPr>
          </p:cxnSp>
          <p:sp>
            <p:nvSpPr>
              <p:cNvPr id="10422" name="TextBox 468"/>
              <p:cNvSpPr txBox="1">
                <a:spLocks noChangeArrowheads="1"/>
              </p:cNvSpPr>
              <p:nvPr/>
            </p:nvSpPr>
            <p:spPr bwMode="auto">
              <a:xfrm>
                <a:off x="1379" y="2901"/>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nvGrpSpPr>
            <p:cNvPr id="10390" name="Group 185"/>
            <p:cNvGrpSpPr>
              <a:grpSpLocks/>
            </p:cNvGrpSpPr>
            <p:nvPr/>
          </p:nvGrpSpPr>
          <p:grpSpPr bwMode="auto">
            <a:xfrm>
              <a:off x="1231" y="3078"/>
              <a:ext cx="455" cy="680"/>
              <a:chOff x="1231" y="3078"/>
              <a:chExt cx="455" cy="680"/>
            </a:xfrm>
          </p:grpSpPr>
          <p:grpSp>
            <p:nvGrpSpPr>
              <p:cNvPr id="10391" name="Group 151"/>
              <p:cNvGrpSpPr>
                <a:grpSpLocks/>
              </p:cNvGrpSpPr>
              <p:nvPr/>
            </p:nvGrpSpPr>
            <p:grpSpPr bwMode="auto">
              <a:xfrm flipV="1">
                <a:off x="1231" y="3078"/>
                <a:ext cx="455" cy="680"/>
                <a:chOff x="1231" y="3078"/>
                <a:chExt cx="455" cy="680"/>
              </a:xfrm>
            </p:grpSpPr>
            <p:sp>
              <p:nvSpPr>
                <p:cNvPr id="10394" name="Line 83"/>
                <p:cNvSpPr>
                  <a:spLocks noChangeShapeType="1"/>
                </p:cNvSpPr>
                <p:nvPr/>
              </p:nvSpPr>
              <p:spPr bwMode="auto">
                <a:xfrm flipH="1">
                  <a:off x="1456" y="3189"/>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395" name="Oval 70"/>
                <p:cNvSpPr>
                  <a:spLocks noChangeAspect="1" noChangeArrowheads="1"/>
                </p:cNvSpPr>
                <p:nvPr/>
              </p:nvSpPr>
              <p:spPr bwMode="auto">
                <a:xfrm flipH="1">
                  <a:off x="1433" y="3651"/>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10396" name="Group 124"/>
                <p:cNvGrpSpPr>
                  <a:grpSpLocks/>
                </p:cNvGrpSpPr>
                <p:nvPr/>
              </p:nvGrpSpPr>
              <p:grpSpPr bwMode="auto">
                <a:xfrm>
                  <a:off x="1231" y="3078"/>
                  <a:ext cx="455" cy="494"/>
                  <a:chOff x="1231" y="3078"/>
                  <a:chExt cx="455" cy="494"/>
                </a:xfrm>
              </p:grpSpPr>
              <p:grpSp>
                <p:nvGrpSpPr>
                  <p:cNvPr id="10398" name="Group 110"/>
                  <p:cNvGrpSpPr>
                    <a:grpSpLocks/>
                  </p:cNvGrpSpPr>
                  <p:nvPr/>
                </p:nvGrpSpPr>
                <p:grpSpPr bwMode="auto">
                  <a:xfrm>
                    <a:off x="1231" y="3078"/>
                    <a:ext cx="253" cy="493"/>
                    <a:chOff x="1231" y="3078"/>
                    <a:chExt cx="253" cy="493"/>
                  </a:xfrm>
                </p:grpSpPr>
                <p:grpSp>
                  <p:nvGrpSpPr>
                    <p:cNvPr id="10399" name="Group 104"/>
                    <p:cNvGrpSpPr>
                      <a:grpSpLocks/>
                    </p:cNvGrpSpPr>
                    <p:nvPr/>
                  </p:nvGrpSpPr>
                  <p:grpSpPr bwMode="auto">
                    <a:xfrm>
                      <a:off x="1232" y="3342"/>
                      <a:ext cx="252" cy="229"/>
                      <a:chOff x="1232" y="3342"/>
                      <a:chExt cx="252" cy="229"/>
                    </a:xfrm>
                  </p:grpSpPr>
                  <p:grpSp>
                    <p:nvGrpSpPr>
                      <p:cNvPr id="10400" name="Group 99"/>
                      <p:cNvGrpSpPr>
                        <a:grpSpLocks/>
                      </p:cNvGrpSpPr>
                      <p:nvPr/>
                    </p:nvGrpSpPr>
                    <p:grpSpPr bwMode="auto">
                      <a:xfrm>
                        <a:off x="1232" y="3342"/>
                        <a:ext cx="102" cy="229"/>
                        <a:chOff x="1232" y="3342"/>
                        <a:chExt cx="102" cy="229"/>
                      </a:xfrm>
                    </p:grpSpPr>
                    <p:sp>
                      <p:nvSpPr>
                        <p:cNvPr id="10418" name="Rectangle 91"/>
                        <p:cNvSpPr>
                          <a:spLocks noChangeArrowheads="1"/>
                        </p:cNvSpPr>
                        <p:nvPr/>
                      </p:nvSpPr>
                      <p:spPr bwMode="auto">
                        <a:xfrm flipH="1">
                          <a:off x="1287" y="334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19" name="Rectangle 94"/>
                        <p:cNvSpPr>
                          <a:spLocks noChangeArrowheads="1"/>
                        </p:cNvSpPr>
                        <p:nvPr/>
                      </p:nvSpPr>
                      <p:spPr bwMode="auto">
                        <a:xfrm flipH="1">
                          <a:off x="1232" y="347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17" name="Line 95"/>
                      <p:cNvSpPr>
                        <a:spLocks noChangeShapeType="1"/>
                      </p:cNvSpPr>
                      <p:nvPr/>
                    </p:nvSpPr>
                    <p:spPr bwMode="auto">
                      <a:xfrm flipH="1">
                        <a:off x="1345" y="3452"/>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401" name="Group 105"/>
                    <p:cNvGrpSpPr>
                      <a:grpSpLocks/>
                    </p:cNvGrpSpPr>
                    <p:nvPr/>
                  </p:nvGrpSpPr>
                  <p:grpSpPr bwMode="auto">
                    <a:xfrm>
                      <a:off x="1231" y="3078"/>
                      <a:ext cx="252" cy="229"/>
                      <a:chOff x="1231" y="3078"/>
                      <a:chExt cx="252" cy="229"/>
                    </a:xfrm>
                  </p:grpSpPr>
                  <p:grpSp>
                    <p:nvGrpSpPr>
                      <p:cNvPr id="10402" name="Group 99"/>
                      <p:cNvGrpSpPr>
                        <a:grpSpLocks/>
                      </p:cNvGrpSpPr>
                      <p:nvPr/>
                    </p:nvGrpSpPr>
                    <p:grpSpPr bwMode="auto">
                      <a:xfrm>
                        <a:off x="1231" y="3078"/>
                        <a:ext cx="102" cy="229"/>
                        <a:chOff x="1231" y="3078"/>
                        <a:chExt cx="102" cy="229"/>
                      </a:xfrm>
                    </p:grpSpPr>
                    <p:sp>
                      <p:nvSpPr>
                        <p:cNvPr id="10414" name="Rectangle 91"/>
                        <p:cNvSpPr>
                          <a:spLocks noChangeArrowheads="1"/>
                        </p:cNvSpPr>
                        <p:nvPr/>
                      </p:nvSpPr>
                      <p:spPr bwMode="auto">
                        <a:xfrm flipH="1">
                          <a:off x="1286" y="3078"/>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15" name="Rectangle 94"/>
                        <p:cNvSpPr>
                          <a:spLocks noChangeArrowheads="1"/>
                        </p:cNvSpPr>
                        <p:nvPr/>
                      </p:nvSpPr>
                      <p:spPr bwMode="auto">
                        <a:xfrm flipH="1">
                          <a:off x="1231" y="321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13" name="Line 95"/>
                      <p:cNvSpPr>
                        <a:spLocks noChangeShapeType="1"/>
                      </p:cNvSpPr>
                      <p:nvPr/>
                    </p:nvSpPr>
                    <p:spPr bwMode="auto">
                      <a:xfrm flipH="1">
                        <a:off x="1344" y="3188"/>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10406" name="Group 111"/>
                  <p:cNvGrpSpPr>
                    <a:grpSpLocks/>
                  </p:cNvGrpSpPr>
                  <p:nvPr/>
                </p:nvGrpSpPr>
                <p:grpSpPr bwMode="auto">
                  <a:xfrm flipH="1">
                    <a:off x="1433" y="3079"/>
                    <a:ext cx="253" cy="493"/>
                    <a:chOff x="1433" y="3079"/>
                    <a:chExt cx="253" cy="493"/>
                  </a:xfrm>
                </p:grpSpPr>
                <p:grpSp>
                  <p:nvGrpSpPr>
                    <p:cNvPr id="10410" name="Group 104"/>
                    <p:cNvGrpSpPr>
                      <a:grpSpLocks/>
                    </p:cNvGrpSpPr>
                    <p:nvPr/>
                  </p:nvGrpSpPr>
                  <p:grpSpPr bwMode="auto">
                    <a:xfrm>
                      <a:off x="1434" y="3343"/>
                      <a:ext cx="252" cy="229"/>
                      <a:chOff x="1434" y="3343"/>
                      <a:chExt cx="252" cy="229"/>
                    </a:xfrm>
                  </p:grpSpPr>
                  <p:grpSp>
                    <p:nvGrpSpPr>
                      <p:cNvPr id="10411" name="Group 99"/>
                      <p:cNvGrpSpPr>
                        <a:grpSpLocks/>
                      </p:cNvGrpSpPr>
                      <p:nvPr/>
                    </p:nvGrpSpPr>
                    <p:grpSpPr bwMode="auto">
                      <a:xfrm>
                        <a:off x="1434" y="3343"/>
                        <a:ext cx="102" cy="229"/>
                        <a:chOff x="1434" y="3343"/>
                        <a:chExt cx="102" cy="229"/>
                      </a:xfrm>
                    </p:grpSpPr>
                    <p:sp>
                      <p:nvSpPr>
                        <p:cNvPr id="10408" name="Rectangle 91"/>
                        <p:cNvSpPr>
                          <a:spLocks noChangeArrowheads="1"/>
                        </p:cNvSpPr>
                        <p:nvPr/>
                      </p:nvSpPr>
                      <p:spPr bwMode="auto">
                        <a:xfrm flipH="1">
                          <a:off x="1489" y="334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09" name="Rectangle 94"/>
                        <p:cNvSpPr>
                          <a:spLocks noChangeArrowheads="1"/>
                        </p:cNvSpPr>
                        <p:nvPr/>
                      </p:nvSpPr>
                      <p:spPr bwMode="auto">
                        <a:xfrm flipH="1">
                          <a:off x="1434" y="348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07" name="Line 95"/>
                      <p:cNvSpPr>
                        <a:spLocks noChangeShapeType="1"/>
                      </p:cNvSpPr>
                      <p:nvPr/>
                    </p:nvSpPr>
                    <p:spPr bwMode="auto">
                      <a:xfrm flipH="1">
                        <a:off x="1547" y="3453"/>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412" name="Group 105"/>
                    <p:cNvGrpSpPr>
                      <a:grpSpLocks/>
                    </p:cNvGrpSpPr>
                    <p:nvPr/>
                  </p:nvGrpSpPr>
                  <p:grpSpPr bwMode="auto">
                    <a:xfrm>
                      <a:off x="1433" y="3079"/>
                      <a:ext cx="252" cy="229"/>
                      <a:chOff x="1433" y="3079"/>
                      <a:chExt cx="252" cy="229"/>
                    </a:xfrm>
                  </p:grpSpPr>
                  <p:grpSp>
                    <p:nvGrpSpPr>
                      <p:cNvPr id="10416" name="Group 99"/>
                      <p:cNvGrpSpPr>
                        <a:grpSpLocks/>
                      </p:cNvGrpSpPr>
                      <p:nvPr/>
                    </p:nvGrpSpPr>
                    <p:grpSpPr bwMode="auto">
                      <a:xfrm>
                        <a:off x="1433" y="3079"/>
                        <a:ext cx="102" cy="229"/>
                        <a:chOff x="1433" y="3079"/>
                        <a:chExt cx="102" cy="229"/>
                      </a:xfrm>
                    </p:grpSpPr>
                    <p:sp>
                      <p:nvSpPr>
                        <p:cNvPr id="10404" name="Rectangle 91"/>
                        <p:cNvSpPr>
                          <a:spLocks noChangeArrowheads="1"/>
                        </p:cNvSpPr>
                        <p:nvPr/>
                      </p:nvSpPr>
                      <p:spPr bwMode="auto">
                        <a:xfrm flipH="1">
                          <a:off x="1488" y="307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405" name="Rectangle 94"/>
                        <p:cNvSpPr>
                          <a:spLocks noChangeArrowheads="1"/>
                        </p:cNvSpPr>
                        <p:nvPr/>
                      </p:nvSpPr>
                      <p:spPr bwMode="auto">
                        <a:xfrm flipH="1">
                          <a:off x="1433" y="321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403" name="Line 95"/>
                      <p:cNvSpPr>
                        <a:spLocks noChangeShapeType="1"/>
                      </p:cNvSpPr>
                      <p:nvPr/>
                    </p:nvSpPr>
                    <p:spPr bwMode="auto">
                      <a:xfrm flipH="1">
                        <a:off x="1546" y="3189"/>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397" name="Oval 70"/>
                <p:cNvSpPr>
                  <a:spLocks noChangeAspect="1" noChangeArrowheads="1"/>
                </p:cNvSpPr>
                <p:nvPr/>
              </p:nvSpPr>
              <p:spPr bwMode="auto">
                <a:xfrm flipH="1">
                  <a:off x="1433" y="3711"/>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392" name="Straight Connector 438"/>
              <p:cNvCxnSpPr>
                <a:cxnSpLocks noChangeShapeType="1"/>
              </p:cNvCxnSpPr>
              <p:nvPr/>
            </p:nvCxnSpPr>
            <p:spPr bwMode="auto">
              <a:xfrm rot="5400000" flipH="1" flipV="1">
                <a:off x="1422" y="3251"/>
                <a:ext cx="69" cy="66"/>
              </a:xfrm>
              <a:prstGeom prst="line">
                <a:avLst/>
              </a:prstGeom>
              <a:noFill/>
              <a:ln w="9525" algn="ctr">
                <a:solidFill>
                  <a:schemeClr val="tx1"/>
                </a:solidFill>
                <a:round/>
                <a:headEnd/>
                <a:tailEnd/>
              </a:ln>
            </p:spPr>
          </p:cxnSp>
          <p:sp>
            <p:nvSpPr>
              <p:cNvPr id="10393" name="TextBox 439"/>
              <p:cNvSpPr txBox="1">
                <a:spLocks noChangeArrowheads="1"/>
              </p:cNvSpPr>
              <p:nvPr/>
            </p:nvSpPr>
            <p:spPr bwMode="auto">
              <a:xfrm>
                <a:off x="1442" y="3231"/>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grpSp>
        <p:nvGrpSpPr>
          <p:cNvPr id="10420" name="Group 495"/>
          <p:cNvGrpSpPr>
            <a:grpSpLocks/>
          </p:cNvGrpSpPr>
          <p:nvPr>
            <p:custDataLst>
              <p:tags r:id="rId5"/>
            </p:custDataLst>
          </p:nvPr>
        </p:nvGrpSpPr>
        <p:grpSpPr bwMode="auto">
          <a:xfrm>
            <a:off x="7337425" y="3976688"/>
            <a:ext cx="822325" cy="1989137"/>
            <a:chOff x="4622" y="2505"/>
            <a:chExt cx="518" cy="1253"/>
          </a:xfrm>
        </p:grpSpPr>
        <p:grpSp>
          <p:nvGrpSpPr>
            <p:cNvPr id="10425" name="Group 186"/>
            <p:cNvGrpSpPr>
              <a:grpSpLocks/>
            </p:cNvGrpSpPr>
            <p:nvPr/>
          </p:nvGrpSpPr>
          <p:grpSpPr bwMode="auto">
            <a:xfrm>
              <a:off x="4622" y="2505"/>
              <a:ext cx="455" cy="680"/>
              <a:chOff x="4622" y="2505"/>
              <a:chExt cx="455" cy="680"/>
            </a:xfrm>
          </p:grpSpPr>
          <p:grpSp>
            <p:nvGrpSpPr>
              <p:cNvPr id="10427" name="Group 150"/>
              <p:cNvGrpSpPr>
                <a:grpSpLocks/>
              </p:cNvGrpSpPr>
              <p:nvPr/>
            </p:nvGrpSpPr>
            <p:grpSpPr bwMode="auto">
              <a:xfrm>
                <a:off x="4622" y="2505"/>
                <a:ext cx="455" cy="680"/>
                <a:chOff x="4622" y="2505"/>
                <a:chExt cx="455" cy="680"/>
              </a:xfrm>
            </p:grpSpPr>
            <p:sp>
              <p:nvSpPr>
                <p:cNvPr id="10363" name="Line 83"/>
                <p:cNvSpPr>
                  <a:spLocks noChangeShapeType="1"/>
                </p:cNvSpPr>
                <p:nvPr/>
              </p:nvSpPr>
              <p:spPr bwMode="auto">
                <a:xfrm flipH="1">
                  <a:off x="4847" y="2616"/>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364" name="Oval 70"/>
                <p:cNvSpPr>
                  <a:spLocks noChangeAspect="1" noChangeArrowheads="1"/>
                </p:cNvSpPr>
                <p:nvPr/>
              </p:nvSpPr>
              <p:spPr bwMode="auto">
                <a:xfrm flipH="1">
                  <a:off x="4824" y="3078"/>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10428" name="Group 124"/>
                <p:cNvGrpSpPr>
                  <a:grpSpLocks/>
                </p:cNvGrpSpPr>
                <p:nvPr/>
              </p:nvGrpSpPr>
              <p:grpSpPr bwMode="auto">
                <a:xfrm>
                  <a:off x="4622" y="2505"/>
                  <a:ext cx="455" cy="494"/>
                  <a:chOff x="4622" y="2505"/>
                  <a:chExt cx="455" cy="494"/>
                </a:xfrm>
              </p:grpSpPr>
              <p:grpSp>
                <p:nvGrpSpPr>
                  <p:cNvPr id="10429" name="Group 110"/>
                  <p:cNvGrpSpPr>
                    <a:grpSpLocks/>
                  </p:cNvGrpSpPr>
                  <p:nvPr/>
                </p:nvGrpSpPr>
                <p:grpSpPr bwMode="auto">
                  <a:xfrm>
                    <a:off x="4622" y="2505"/>
                    <a:ext cx="253" cy="493"/>
                    <a:chOff x="4622" y="2505"/>
                    <a:chExt cx="253" cy="493"/>
                  </a:xfrm>
                </p:grpSpPr>
                <p:grpSp>
                  <p:nvGrpSpPr>
                    <p:cNvPr id="10430" name="Group 104"/>
                    <p:cNvGrpSpPr>
                      <a:grpSpLocks/>
                    </p:cNvGrpSpPr>
                    <p:nvPr/>
                  </p:nvGrpSpPr>
                  <p:grpSpPr bwMode="auto">
                    <a:xfrm>
                      <a:off x="4623" y="2769"/>
                      <a:ext cx="252" cy="229"/>
                      <a:chOff x="4623" y="2769"/>
                      <a:chExt cx="252" cy="229"/>
                    </a:xfrm>
                  </p:grpSpPr>
                  <p:grpSp>
                    <p:nvGrpSpPr>
                      <p:cNvPr id="10431" name="Group 99"/>
                      <p:cNvGrpSpPr>
                        <a:grpSpLocks/>
                      </p:cNvGrpSpPr>
                      <p:nvPr/>
                    </p:nvGrpSpPr>
                    <p:grpSpPr bwMode="auto">
                      <a:xfrm>
                        <a:off x="4623" y="2769"/>
                        <a:ext cx="102" cy="229"/>
                        <a:chOff x="4623" y="2769"/>
                        <a:chExt cx="102" cy="229"/>
                      </a:xfrm>
                    </p:grpSpPr>
                    <p:sp>
                      <p:nvSpPr>
                        <p:cNvPr id="10387" name="Rectangle 91"/>
                        <p:cNvSpPr>
                          <a:spLocks noChangeArrowheads="1"/>
                        </p:cNvSpPr>
                        <p:nvPr/>
                      </p:nvSpPr>
                      <p:spPr bwMode="auto">
                        <a:xfrm flipH="1">
                          <a:off x="4678" y="276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88" name="Rectangle 94"/>
                        <p:cNvSpPr>
                          <a:spLocks noChangeArrowheads="1"/>
                        </p:cNvSpPr>
                        <p:nvPr/>
                      </p:nvSpPr>
                      <p:spPr bwMode="auto">
                        <a:xfrm flipH="1">
                          <a:off x="4623" y="290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86" name="Line 95"/>
                      <p:cNvSpPr>
                        <a:spLocks noChangeShapeType="1"/>
                      </p:cNvSpPr>
                      <p:nvPr/>
                    </p:nvSpPr>
                    <p:spPr bwMode="auto">
                      <a:xfrm flipH="1">
                        <a:off x="4736" y="2879"/>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435" name="Group 105"/>
                    <p:cNvGrpSpPr>
                      <a:grpSpLocks/>
                    </p:cNvGrpSpPr>
                    <p:nvPr/>
                  </p:nvGrpSpPr>
                  <p:grpSpPr bwMode="auto">
                    <a:xfrm>
                      <a:off x="4622" y="2505"/>
                      <a:ext cx="252" cy="229"/>
                      <a:chOff x="4622" y="2505"/>
                      <a:chExt cx="252" cy="229"/>
                    </a:xfrm>
                  </p:grpSpPr>
                  <p:grpSp>
                    <p:nvGrpSpPr>
                      <p:cNvPr id="10439" name="Group 99"/>
                      <p:cNvGrpSpPr>
                        <a:grpSpLocks/>
                      </p:cNvGrpSpPr>
                      <p:nvPr/>
                    </p:nvGrpSpPr>
                    <p:grpSpPr bwMode="auto">
                      <a:xfrm>
                        <a:off x="4622" y="2505"/>
                        <a:ext cx="102" cy="229"/>
                        <a:chOff x="4622" y="2505"/>
                        <a:chExt cx="102" cy="229"/>
                      </a:xfrm>
                    </p:grpSpPr>
                    <p:sp>
                      <p:nvSpPr>
                        <p:cNvPr id="10383" name="Rectangle 91"/>
                        <p:cNvSpPr>
                          <a:spLocks noChangeArrowheads="1"/>
                        </p:cNvSpPr>
                        <p:nvPr/>
                      </p:nvSpPr>
                      <p:spPr bwMode="auto">
                        <a:xfrm flipH="1">
                          <a:off x="4677" y="250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84" name="Rectangle 94"/>
                        <p:cNvSpPr>
                          <a:spLocks noChangeArrowheads="1"/>
                        </p:cNvSpPr>
                        <p:nvPr/>
                      </p:nvSpPr>
                      <p:spPr bwMode="auto">
                        <a:xfrm flipH="1">
                          <a:off x="4622" y="264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82" name="Line 95"/>
                      <p:cNvSpPr>
                        <a:spLocks noChangeShapeType="1"/>
                      </p:cNvSpPr>
                      <p:nvPr/>
                    </p:nvSpPr>
                    <p:spPr bwMode="auto">
                      <a:xfrm flipH="1">
                        <a:off x="4735" y="2615"/>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10440" name="Group 111"/>
                  <p:cNvGrpSpPr>
                    <a:grpSpLocks/>
                  </p:cNvGrpSpPr>
                  <p:nvPr/>
                </p:nvGrpSpPr>
                <p:grpSpPr bwMode="auto">
                  <a:xfrm flipH="1">
                    <a:off x="4824" y="2506"/>
                    <a:ext cx="253" cy="493"/>
                    <a:chOff x="4824" y="2506"/>
                    <a:chExt cx="253" cy="493"/>
                  </a:xfrm>
                </p:grpSpPr>
                <p:grpSp>
                  <p:nvGrpSpPr>
                    <p:cNvPr id="10441" name="Group 104"/>
                    <p:cNvGrpSpPr>
                      <a:grpSpLocks/>
                    </p:cNvGrpSpPr>
                    <p:nvPr/>
                  </p:nvGrpSpPr>
                  <p:grpSpPr bwMode="auto">
                    <a:xfrm>
                      <a:off x="4825" y="2770"/>
                      <a:ext cx="252" cy="229"/>
                      <a:chOff x="4825" y="2770"/>
                      <a:chExt cx="252" cy="229"/>
                    </a:xfrm>
                  </p:grpSpPr>
                  <p:grpSp>
                    <p:nvGrpSpPr>
                      <p:cNvPr id="10445" name="Group 99"/>
                      <p:cNvGrpSpPr>
                        <a:grpSpLocks/>
                      </p:cNvGrpSpPr>
                      <p:nvPr/>
                    </p:nvGrpSpPr>
                    <p:grpSpPr bwMode="auto">
                      <a:xfrm>
                        <a:off x="4825" y="2770"/>
                        <a:ext cx="102" cy="229"/>
                        <a:chOff x="4825" y="2770"/>
                        <a:chExt cx="102" cy="229"/>
                      </a:xfrm>
                    </p:grpSpPr>
                    <p:sp>
                      <p:nvSpPr>
                        <p:cNvPr id="10377" name="Rectangle 91"/>
                        <p:cNvSpPr>
                          <a:spLocks noChangeArrowheads="1"/>
                        </p:cNvSpPr>
                        <p:nvPr/>
                      </p:nvSpPr>
                      <p:spPr bwMode="auto">
                        <a:xfrm flipH="1">
                          <a:off x="4880" y="277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78" name="Rectangle 94"/>
                        <p:cNvSpPr>
                          <a:spLocks noChangeArrowheads="1"/>
                        </p:cNvSpPr>
                        <p:nvPr/>
                      </p:nvSpPr>
                      <p:spPr bwMode="auto">
                        <a:xfrm flipH="1">
                          <a:off x="4825" y="290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76" name="Line 95"/>
                      <p:cNvSpPr>
                        <a:spLocks noChangeShapeType="1"/>
                      </p:cNvSpPr>
                      <p:nvPr/>
                    </p:nvSpPr>
                    <p:spPr bwMode="auto">
                      <a:xfrm flipH="1">
                        <a:off x="4938" y="2880"/>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449" name="Group 105"/>
                    <p:cNvGrpSpPr>
                      <a:grpSpLocks/>
                    </p:cNvGrpSpPr>
                    <p:nvPr/>
                  </p:nvGrpSpPr>
                  <p:grpSpPr bwMode="auto">
                    <a:xfrm>
                      <a:off x="4824" y="2506"/>
                      <a:ext cx="252" cy="229"/>
                      <a:chOff x="4824" y="2506"/>
                      <a:chExt cx="252" cy="229"/>
                    </a:xfrm>
                  </p:grpSpPr>
                  <p:grpSp>
                    <p:nvGrpSpPr>
                      <p:cNvPr id="10450" name="Group 99"/>
                      <p:cNvGrpSpPr>
                        <a:grpSpLocks/>
                      </p:cNvGrpSpPr>
                      <p:nvPr/>
                    </p:nvGrpSpPr>
                    <p:grpSpPr bwMode="auto">
                      <a:xfrm>
                        <a:off x="4824" y="2506"/>
                        <a:ext cx="102" cy="229"/>
                        <a:chOff x="4824" y="2506"/>
                        <a:chExt cx="102" cy="229"/>
                      </a:xfrm>
                    </p:grpSpPr>
                    <p:sp>
                      <p:nvSpPr>
                        <p:cNvPr id="10373" name="Rectangle 91"/>
                        <p:cNvSpPr>
                          <a:spLocks noChangeArrowheads="1"/>
                        </p:cNvSpPr>
                        <p:nvPr/>
                      </p:nvSpPr>
                      <p:spPr bwMode="auto">
                        <a:xfrm flipH="1">
                          <a:off x="4879" y="250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74" name="Rectangle 94"/>
                        <p:cNvSpPr>
                          <a:spLocks noChangeArrowheads="1"/>
                        </p:cNvSpPr>
                        <p:nvPr/>
                      </p:nvSpPr>
                      <p:spPr bwMode="auto">
                        <a:xfrm flipH="1">
                          <a:off x="4824" y="264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72" name="Line 95"/>
                      <p:cNvSpPr>
                        <a:spLocks noChangeShapeType="1"/>
                      </p:cNvSpPr>
                      <p:nvPr/>
                    </p:nvSpPr>
                    <p:spPr bwMode="auto">
                      <a:xfrm flipH="1">
                        <a:off x="4937" y="2616"/>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366" name="Oval 70"/>
                <p:cNvSpPr>
                  <a:spLocks noChangeAspect="1" noChangeArrowheads="1"/>
                </p:cNvSpPr>
                <p:nvPr/>
              </p:nvSpPr>
              <p:spPr bwMode="auto">
                <a:xfrm flipH="1">
                  <a:off x="4824" y="3138"/>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361" name="Straight Connector 528"/>
              <p:cNvCxnSpPr>
                <a:cxnSpLocks noChangeShapeType="1"/>
              </p:cNvCxnSpPr>
              <p:nvPr/>
            </p:nvCxnSpPr>
            <p:spPr bwMode="auto">
              <a:xfrm rot="5400000" flipH="1" flipV="1">
                <a:off x="4813" y="2921"/>
                <a:ext cx="69" cy="66"/>
              </a:xfrm>
              <a:prstGeom prst="line">
                <a:avLst/>
              </a:prstGeom>
              <a:noFill/>
              <a:ln w="9525" algn="ctr">
                <a:solidFill>
                  <a:schemeClr val="tx1"/>
                </a:solidFill>
                <a:round/>
                <a:headEnd/>
                <a:tailEnd/>
              </a:ln>
            </p:spPr>
          </p:cxnSp>
          <p:sp>
            <p:nvSpPr>
              <p:cNvPr id="10362" name="TextBox 529"/>
              <p:cNvSpPr txBox="1">
                <a:spLocks noChangeArrowheads="1"/>
              </p:cNvSpPr>
              <p:nvPr/>
            </p:nvSpPr>
            <p:spPr bwMode="auto">
              <a:xfrm>
                <a:off x="4833" y="2901"/>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nvGrpSpPr>
            <p:cNvPr id="10451" name="Group 185"/>
            <p:cNvGrpSpPr>
              <a:grpSpLocks/>
            </p:cNvGrpSpPr>
            <p:nvPr/>
          </p:nvGrpSpPr>
          <p:grpSpPr bwMode="auto">
            <a:xfrm>
              <a:off x="4685" y="3078"/>
              <a:ext cx="455" cy="680"/>
              <a:chOff x="4685" y="3078"/>
              <a:chExt cx="455" cy="680"/>
            </a:xfrm>
          </p:grpSpPr>
          <p:grpSp>
            <p:nvGrpSpPr>
              <p:cNvPr id="10456" name="Group 151"/>
              <p:cNvGrpSpPr>
                <a:grpSpLocks/>
              </p:cNvGrpSpPr>
              <p:nvPr/>
            </p:nvGrpSpPr>
            <p:grpSpPr bwMode="auto">
              <a:xfrm flipV="1">
                <a:off x="4685" y="3078"/>
                <a:ext cx="455" cy="680"/>
                <a:chOff x="4685" y="3078"/>
                <a:chExt cx="455" cy="680"/>
              </a:xfrm>
            </p:grpSpPr>
            <p:sp>
              <p:nvSpPr>
                <p:cNvPr id="10334" name="Line 83"/>
                <p:cNvSpPr>
                  <a:spLocks noChangeShapeType="1"/>
                </p:cNvSpPr>
                <p:nvPr/>
              </p:nvSpPr>
              <p:spPr bwMode="auto">
                <a:xfrm flipH="1">
                  <a:off x="4910" y="3189"/>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335" name="Oval 70"/>
                <p:cNvSpPr>
                  <a:spLocks noChangeAspect="1" noChangeArrowheads="1"/>
                </p:cNvSpPr>
                <p:nvPr/>
              </p:nvSpPr>
              <p:spPr bwMode="auto">
                <a:xfrm flipH="1">
                  <a:off x="4887" y="3651"/>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10458" name="Group 124"/>
                <p:cNvGrpSpPr>
                  <a:grpSpLocks/>
                </p:cNvGrpSpPr>
                <p:nvPr/>
              </p:nvGrpSpPr>
              <p:grpSpPr bwMode="auto">
                <a:xfrm>
                  <a:off x="4685" y="3078"/>
                  <a:ext cx="455" cy="494"/>
                  <a:chOff x="4685" y="3078"/>
                  <a:chExt cx="455" cy="494"/>
                </a:xfrm>
              </p:grpSpPr>
              <p:grpSp>
                <p:nvGrpSpPr>
                  <p:cNvPr id="10459" name="Group 110"/>
                  <p:cNvGrpSpPr>
                    <a:grpSpLocks/>
                  </p:cNvGrpSpPr>
                  <p:nvPr/>
                </p:nvGrpSpPr>
                <p:grpSpPr bwMode="auto">
                  <a:xfrm>
                    <a:off x="4685" y="3078"/>
                    <a:ext cx="253" cy="493"/>
                    <a:chOff x="4685" y="3078"/>
                    <a:chExt cx="253" cy="493"/>
                  </a:xfrm>
                </p:grpSpPr>
                <p:grpSp>
                  <p:nvGrpSpPr>
                    <p:cNvPr id="10460" name="Group 104"/>
                    <p:cNvGrpSpPr>
                      <a:grpSpLocks/>
                    </p:cNvGrpSpPr>
                    <p:nvPr/>
                  </p:nvGrpSpPr>
                  <p:grpSpPr bwMode="auto">
                    <a:xfrm>
                      <a:off x="4686" y="3342"/>
                      <a:ext cx="252" cy="229"/>
                      <a:chOff x="4686" y="3342"/>
                      <a:chExt cx="252" cy="229"/>
                    </a:xfrm>
                  </p:grpSpPr>
                  <p:grpSp>
                    <p:nvGrpSpPr>
                      <p:cNvPr id="10461" name="Group 99"/>
                      <p:cNvGrpSpPr>
                        <a:grpSpLocks/>
                      </p:cNvGrpSpPr>
                      <p:nvPr/>
                    </p:nvGrpSpPr>
                    <p:grpSpPr bwMode="auto">
                      <a:xfrm>
                        <a:off x="4686" y="3342"/>
                        <a:ext cx="102" cy="229"/>
                        <a:chOff x="4686" y="3342"/>
                        <a:chExt cx="102" cy="229"/>
                      </a:xfrm>
                    </p:grpSpPr>
                    <p:sp>
                      <p:nvSpPr>
                        <p:cNvPr id="10358" name="Rectangle 91"/>
                        <p:cNvSpPr>
                          <a:spLocks noChangeArrowheads="1"/>
                        </p:cNvSpPr>
                        <p:nvPr/>
                      </p:nvSpPr>
                      <p:spPr bwMode="auto">
                        <a:xfrm flipH="1">
                          <a:off x="4741" y="334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59" name="Rectangle 94"/>
                        <p:cNvSpPr>
                          <a:spLocks noChangeArrowheads="1"/>
                        </p:cNvSpPr>
                        <p:nvPr/>
                      </p:nvSpPr>
                      <p:spPr bwMode="auto">
                        <a:xfrm flipH="1">
                          <a:off x="4686" y="347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57" name="Line 95"/>
                      <p:cNvSpPr>
                        <a:spLocks noChangeShapeType="1"/>
                      </p:cNvSpPr>
                      <p:nvPr/>
                    </p:nvSpPr>
                    <p:spPr bwMode="auto">
                      <a:xfrm flipH="1">
                        <a:off x="4799" y="3452"/>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462" name="Group 105"/>
                    <p:cNvGrpSpPr>
                      <a:grpSpLocks/>
                    </p:cNvGrpSpPr>
                    <p:nvPr/>
                  </p:nvGrpSpPr>
                  <p:grpSpPr bwMode="auto">
                    <a:xfrm>
                      <a:off x="4685" y="3078"/>
                      <a:ext cx="252" cy="229"/>
                      <a:chOff x="4685" y="3078"/>
                      <a:chExt cx="252" cy="229"/>
                    </a:xfrm>
                  </p:grpSpPr>
                  <p:grpSp>
                    <p:nvGrpSpPr>
                      <p:cNvPr id="10466" name="Group 99"/>
                      <p:cNvGrpSpPr>
                        <a:grpSpLocks/>
                      </p:cNvGrpSpPr>
                      <p:nvPr/>
                    </p:nvGrpSpPr>
                    <p:grpSpPr bwMode="auto">
                      <a:xfrm>
                        <a:off x="4685" y="3078"/>
                        <a:ext cx="102" cy="229"/>
                        <a:chOff x="4685" y="3078"/>
                        <a:chExt cx="102" cy="229"/>
                      </a:xfrm>
                    </p:grpSpPr>
                    <p:sp>
                      <p:nvSpPr>
                        <p:cNvPr id="10354" name="Rectangle 91"/>
                        <p:cNvSpPr>
                          <a:spLocks noChangeArrowheads="1"/>
                        </p:cNvSpPr>
                        <p:nvPr/>
                      </p:nvSpPr>
                      <p:spPr bwMode="auto">
                        <a:xfrm flipH="1">
                          <a:off x="4740" y="3078"/>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55" name="Rectangle 94"/>
                        <p:cNvSpPr>
                          <a:spLocks noChangeArrowheads="1"/>
                        </p:cNvSpPr>
                        <p:nvPr/>
                      </p:nvSpPr>
                      <p:spPr bwMode="auto">
                        <a:xfrm flipH="1">
                          <a:off x="4685" y="321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53" name="Line 95"/>
                      <p:cNvSpPr>
                        <a:spLocks noChangeShapeType="1"/>
                      </p:cNvSpPr>
                      <p:nvPr/>
                    </p:nvSpPr>
                    <p:spPr bwMode="auto">
                      <a:xfrm flipH="1">
                        <a:off x="4798" y="3188"/>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10470" name="Group 111"/>
                  <p:cNvGrpSpPr>
                    <a:grpSpLocks/>
                  </p:cNvGrpSpPr>
                  <p:nvPr/>
                </p:nvGrpSpPr>
                <p:grpSpPr bwMode="auto">
                  <a:xfrm flipH="1">
                    <a:off x="4887" y="3079"/>
                    <a:ext cx="253" cy="493"/>
                    <a:chOff x="4887" y="3079"/>
                    <a:chExt cx="253" cy="493"/>
                  </a:xfrm>
                </p:grpSpPr>
                <p:grpSp>
                  <p:nvGrpSpPr>
                    <p:cNvPr id="10471" name="Group 104"/>
                    <p:cNvGrpSpPr>
                      <a:grpSpLocks/>
                    </p:cNvGrpSpPr>
                    <p:nvPr/>
                  </p:nvGrpSpPr>
                  <p:grpSpPr bwMode="auto">
                    <a:xfrm>
                      <a:off x="4888" y="3343"/>
                      <a:ext cx="252" cy="229"/>
                      <a:chOff x="4888" y="3343"/>
                      <a:chExt cx="252" cy="229"/>
                    </a:xfrm>
                  </p:grpSpPr>
                  <p:grpSp>
                    <p:nvGrpSpPr>
                      <p:cNvPr id="10472" name="Group 99"/>
                      <p:cNvGrpSpPr>
                        <a:grpSpLocks/>
                      </p:cNvGrpSpPr>
                      <p:nvPr/>
                    </p:nvGrpSpPr>
                    <p:grpSpPr bwMode="auto">
                      <a:xfrm>
                        <a:off x="4888" y="3343"/>
                        <a:ext cx="102" cy="229"/>
                        <a:chOff x="4888" y="3343"/>
                        <a:chExt cx="102" cy="229"/>
                      </a:xfrm>
                    </p:grpSpPr>
                    <p:sp>
                      <p:nvSpPr>
                        <p:cNvPr id="10348" name="Rectangle 91"/>
                        <p:cNvSpPr>
                          <a:spLocks noChangeArrowheads="1"/>
                        </p:cNvSpPr>
                        <p:nvPr/>
                      </p:nvSpPr>
                      <p:spPr bwMode="auto">
                        <a:xfrm flipH="1">
                          <a:off x="4943" y="334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49" name="Rectangle 94"/>
                        <p:cNvSpPr>
                          <a:spLocks noChangeArrowheads="1"/>
                        </p:cNvSpPr>
                        <p:nvPr/>
                      </p:nvSpPr>
                      <p:spPr bwMode="auto">
                        <a:xfrm flipH="1">
                          <a:off x="4888" y="348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47" name="Line 95"/>
                      <p:cNvSpPr>
                        <a:spLocks noChangeShapeType="1"/>
                      </p:cNvSpPr>
                      <p:nvPr/>
                    </p:nvSpPr>
                    <p:spPr bwMode="auto">
                      <a:xfrm flipH="1">
                        <a:off x="5001" y="3453"/>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476" name="Group 105"/>
                    <p:cNvGrpSpPr>
                      <a:grpSpLocks/>
                    </p:cNvGrpSpPr>
                    <p:nvPr/>
                  </p:nvGrpSpPr>
                  <p:grpSpPr bwMode="auto">
                    <a:xfrm>
                      <a:off x="4887" y="3079"/>
                      <a:ext cx="252" cy="229"/>
                      <a:chOff x="4887" y="3079"/>
                      <a:chExt cx="252" cy="229"/>
                    </a:xfrm>
                  </p:grpSpPr>
                  <p:grpSp>
                    <p:nvGrpSpPr>
                      <p:cNvPr id="10480" name="Group 99"/>
                      <p:cNvGrpSpPr>
                        <a:grpSpLocks/>
                      </p:cNvGrpSpPr>
                      <p:nvPr/>
                    </p:nvGrpSpPr>
                    <p:grpSpPr bwMode="auto">
                      <a:xfrm>
                        <a:off x="4887" y="3079"/>
                        <a:ext cx="102" cy="229"/>
                        <a:chOff x="4887" y="3079"/>
                        <a:chExt cx="102" cy="229"/>
                      </a:xfrm>
                    </p:grpSpPr>
                    <p:sp>
                      <p:nvSpPr>
                        <p:cNvPr id="10344" name="Rectangle 91"/>
                        <p:cNvSpPr>
                          <a:spLocks noChangeArrowheads="1"/>
                        </p:cNvSpPr>
                        <p:nvPr/>
                      </p:nvSpPr>
                      <p:spPr bwMode="auto">
                        <a:xfrm flipH="1">
                          <a:off x="4942" y="307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45" name="Rectangle 94"/>
                        <p:cNvSpPr>
                          <a:spLocks noChangeArrowheads="1"/>
                        </p:cNvSpPr>
                        <p:nvPr/>
                      </p:nvSpPr>
                      <p:spPr bwMode="auto">
                        <a:xfrm flipH="1">
                          <a:off x="4887" y="321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43" name="Line 95"/>
                      <p:cNvSpPr>
                        <a:spLocks noChangeShapeType="1"/>
                      </p:cNvSpPr>
                      <p:nvPr/>
                    </p:nvSpPr>
                    <p:spPr bwMode="auto">
                      <a:xfrm flipH="1">
                        <a:off x="5000" y="3189"/>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337" name="Oval 70"/>
                <p:cNvSpPr>
                  <a:spLocks noChangeAspect="1" noChangeArrowheads="1"/>
                </p:cNvSpPr>
                <p:nvPr/>
              </p:nvSpPr>
              <p:spPr bwMode="auto">
                <a:xfrm flipH="1">
                  <a:off x="4887" y="3711"/>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332" name="Straight Connector 499"/>
              <p:cNvCxnSpPr>
                <a:cxnSpLocks noChangeShapeType="1"/>
              </p:cNvCxnSpPr>
              <p:nvPr/>
            </p:nvCxnSpPr>
            <p:spPr bwMode="auto">
              <a:xfrm rot="5400000" flipH="1" flipV="1">
                <a:off x="4876" y="3251"/>
                <a:ext cx="69" cy="66"/>
              </a:xfrm>
              <a:prstGeom prst="line">
                <a:avLst/>
              </a:prstGeom>
              <a:noFill/>
              <a:ln w="9525" algn="ctr">
                <a:solidFill>
                  <a:schemeClr val="tx1"/>
                </a:solidFill>
                <a:round/>
                <a:headEnd/>
                <a:tailEnd/>
              </a:ln>
            </p:spPr>
          </p:cxnSp>
          <p:sp>
            <p:nvSpPr>
              <p:cNvPr id="10333" name="TextBox 500"/>
              <p:cNvSpPr txBox="1">
                <a:spLocks noChangeArrowheads="1"/>
              </p:cNvSpPr>
              <p:nvPr/>
            </p:nvSpPr>
            <p:spPr bwMode="auto">
              <a:xfrm>
                <a:off x="4896" y="3231"/>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sp>
        <p:nvSpPr>
          <p:cNvPr id="100377" name="PPTShape_2"/>
          <p:cNvSpPr>
            <a:spLocks noChangeArrowheads="1"/>
          </p:cNvSpPr>
          <p:nvPr/>
        </p:nvSpPr>
        <p:spPr bwMode="gray">
          <a:xfrm>
            <a:off x="296863" y="3943350"/>
            <a:ext cx="1441450" cy="646113"/>
          </a:xfrm>
          <a:prstGeom prst="wedgeRectCallout">
            <a:avLst>
              <a:gd name="adj1" fmla="val 34852"/>
              <a:gd name="adj2" fmla="val 95773"/>
            </a:avLst>
          </a:prstGeom>
          <a:solidFill>
            <a:srgbClr val="FFFFCC"/>
          </a:solidFill>
          <a:ln w="9525">
            <a:solidFill>
              <a:srgbClr val="003366"/>
            </a:solidFill>
            <a:miter lim="800000"/>
            <a:headEnd/>
            <a:tailEnd/>
          </a:ln>
          <a:effectLst>
            <a:outerShdw dist="35921" dir="2700000" algn="ctr" rotWithShape="0">
              <a:srgbClr val="808080"/>
            </a:outerShdw>
          </a:effectLst>
        </p:spPr>
        <p:txBody>
          <a:bodyPr anchor="ctr"/>
          <a:lstStyle/>
          <a:p>
            <a:pPr>
              <a:defRPr/>
            </a:pPr>
            <a:r>
              <a:rPr lang="en-US" sz="1200" b="1">
                <a:solidFill>
                  <a:srgbClr val="003366"/>
                </a:solidFill>
                <a:latin typeface="Arial" pitchFamily="34" charset="0"/>
              </a:rPr>
              <a:t>12 Horizontal Spines of the Global Clock</a:t>
            </a:r>
          </a:p>
        </p:txBody>
      </p:sp>
      <p:grpSp>
        <p:nvGrpSpPr>
          <p:cNvPr id="10485" name="Group 559"/>
          <p:cNvGrpSpPr>
            <a:grpSpLocks/>
          </p:cNvGrpSpPr>
          <p:nvPr>
            <p:custDataLst>
              <p:tags r:id="rId6"/>
            </p:custDataLst>
          </p:nvPr>
        </p:nvGrpSpPr>
        <p:grpSpPr bwMode="auto">
          <a:xfrm>
            <a:off x="2682875" y="3976688"/>
            <a:ext cx="822325" cy="1989137"/>
            <a:chOff x="1690" y="2505"/>
            <a:chExt cx="518" cy="1253"/>
          </a:xfrm>
        </p:grpSpPr>
        <p:grpSp>
          <p:nvGrpSpPr>
            <p:cNvPr id="10487" name="Group 186"/>
            <p:cNvGrpSpPr>
              <a:grpSpLocks/>
            </p:cNvGrpSpPr>
            <p:nvPr/>
          </p:nvGrpSpPr>
          <p:grpSpPr bwMode="auto">
            <a:xfrm>
              <a:off x="1690" y="2505"/>
              <a:ext cx="455" cy="680"/>
              <a:chOff x="1690" y="2505"/>
              <a:chExt cx="455" cy="680"/>
            </a:xfrm>
          </p:grpSpPr>
          <p:grpSp>
            <p:nvGrpSpPr>
              <p:cNvPr id="10488" name="Group 150"/>
              <p:cNvGrpSpPr>
                <a:grpSpLocks/>
              </p:cNvGrpSpPr>
              <p:nvPr/>
            </p:nvGrpSpPr>
            <p:grpSpPr bwMode="auto">
              <a:xfrm>
                <a:off x="1690" y="2505"/>
                <a:ext cx="455" cy="680"/>
                <a:chOff x="1690" y="2505"/>
                <a:chExt cx="455" cy="680"/>
              </a:xfrm>
            </p:grpSpPr>
            <p:sp>
              <p:nvSpPr>
                <p:cNvPr id="10303" name="Line 83"/>
                <p:cNvSpPr>
                  <a:spLocks noChangeShapeType="1"/>
                </p:cNvSpPr>
                <p:nvPr/>
              </p:nvSpPr>
              <p:spPr bwMode="auto">
                <a:xfrm flipH="1">
                  <a:off x="1915" y="2616"/>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304" name="Oval 70"/>
                <p:cNvSpPr>
                  <a:spLocks noChangeAspect="1" noChangeArrowheads="1"/>
                </p:cNvSpPr>
                <p:nvPr/>
              </p:nvSpPr>
              <p:spPr bwMode="auto">
                <a:xfrm flipH="1">
                  <a:off x="1892" y="3078"/>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10489" name="Group 124"/>
                <p:cNvGrpSpPr>
                  <a:grpSpLocks/>
                </p:cNvGrpSpPr>
                <p:nvPr/>
              </p:nvGrpSpPr>
              <p:grpSpPr bwMode="auto">
                <a:xfrm>
                  <a:off x="1690" y="2505"/>
                  <a:ext cx="455" cy="494"/>
                  <a:chOff x="1690" y="2505"/>
                  <a:chExt cx="455" cy="494"/>
                </a:xfrm>
              </p:grpSpPr>
              <p:grpSp>
                <p:nvGrpSpPr>
                  <p:cNvPr id="10490" name="Group 110"/>
                  <p:cNvGrpSpPr>
                    <a:grpSpLocks/>
                  </p:cNvGrpSpPr>
                  <p:nvPr/>
                </p:nvGrpSpPr>
                <p:grpSpPr bwMode="auto">
                  <a:xfrm>
                    <a:off x="1690" y="2505"/>
                    <a:ext cx="253" cy="493"/>
                    <a:chOff x="1690" y="2505"/>
                    <a:chExt cx="253" cy="493"/>
                  </a:xfrm>
                </p:grpSpPr>
                <p:grpSp>
                  <p:nvGrpSpPr>
                    <p:cNvPr id="10491" name="Group 104"/>
                    <p:cNvGrpSpPr>
                      <a:grpSpLocks/>
                    </p:cNvGrpSpPr>
                    <p:nvPr/>
                  </p:nvGrpSpPr>
                  <p:grpSpPr bwMode="auto">
                    <a:xfrm>
                      <a:off x="1691" y="2769"/>
                      <a:ext cx="252" cy="229"/>
                      <a:chOff x="1691" y="2769"/>
                      <a:chExt cx="252" cy="229"/>
                    </a:xfrm>
                  </p:grpSpPr>
                  <p:grpSp>
                    <p:nvGrpSpPr>
                      <p:cNvPr id="10495" name="Group 99"/>
                      <p:cNvGrpSpPr>
                        <a:grpSpLocks/>
                      </p:cNvGrpSpPr>
                      <p:nvPr/>
                    </p:nvGrpSpPr>
                    <p:grpSpPr bwMode="auto">
                      <a:xfrm>
                        <a:off x="1691" y="2769"/>
                        <a:ext cx="102" cy="229"/>
                        <a:chOff x="1691" y="2769"/>
                        <a:chExt cx="102" cy="229"/>
                      </a:xfrm>
                    </p:grpSpPr>
                    <p:sp>
                      <p:nvSpPr>
                        <p:cNvPr id="10327" name="Rectangle 91"/>
                        <p:cNvSpPr>
                          <a:spLocks noChangeArrowheads="1"/>
                        </p:cNvSpPr>
                        <p:nvPr/>
                      </p:nvSpPr>
                      <p:spPr bwMode="auto">
                        <a:xfrm flipH="1">
                          <a:off x="1746" y="276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28" name="Rectangle 94"/>
                        <p:cNvSpPr>
                          <a:spLocks noChangeArrowheads="1"/>
                        </p:cNvSpPr>
                        <p:nvPr/>
                      </p:nvSpPr>
                      <p:spPr bwMode="auto">
                        <a:xfrm flipH="1">
                          <a:off x="1691" y="290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26" name="Line 95"/>
                      <p:cNvSpPr>
                        <a:spLocks noChangeShapeType="1"/>
                      </p:cNvSpPr>
                      <p:nvPr/>
                    </p:nvSpPr>
                    <p:spPr bwMode="auto">
                      <a:xfrm flipH="1">
                        <a:off x="1804" y="2879"/>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499" name="Group 105"/>
                    <p:cNvGrpSpPr>
                      <a:grpSpLocks/>
                    </p:cNvGrpSpPr>
                    <p:nvPr/>
                  </p:nvGrpSpPr>
                  <p:grpSpPr bwMode="auto">
                    <a:xfrm>
                      <a:off x="1690" y="2505"/>
                      <a:ext cx="252" cy="229"/>
                      <a:chOff x="1690" y="2505"/>
                      <a:chExt cx="252" cy="229"/>
                    </a:xfrm>
                  </p:grpSpPr>
                  <p:grpSp>
                    <p:nvGrpSpPr>
                      <p:cNvPr id="10500" name="Group 99"/>
                      <p:cNvGrpSpPr>
                        <a:grpSpLocks/>
                      </p:cNvGrpSpPr>
                      <p:nvPr/>
                    </p:nvGrpSpPr>
                    <p:grpSpPr bwMode="auto">
                      <a:xfrm>
                        <a:off x="1690" y="2505"/>
                        <a:ext cx="102" cy="229"/>
                        <a:chOff x="1690" y="2505"/>
                        <a:chExt cx="102" cy="229"/>
                      </a:xfrm>
                    </p:grpSpPr>
                    <p:sp>
                      <p:nvSpPr>
                        <p:cNvPr id="10323" name="Rectangle 91"/>
                        <p:cNvSpPr>
                          <a:spLocks noChangeArrowheads="1"/>
                        </p:cNvSpPr>
                        <p:nvPr/>
                      </p:nvSpPr>
                      <p:spPr bwMode="auto">
                        <a:xfrm flipH="1">
                          <a:off x="1745" y="250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24" name="Rectangle 94"/>
                        <p:cNvSpPr>
                          <a:spLocks noChangeArrowheads="1"/>
                        </p:cNvSpPr>
                        <p:nvPr/>
                      </p:nvSpPr>
                      <p:spPr bwMode="auto">
                        <a:xfrm flipH="1">
                          <a:off x="1690" y="264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22" name="Line 95"/>
                      <p:cNvSpPr>
                        <a:spLocks noChangeShapeType="1"/>
                      </p:cNvSpPr>
                      <p:nvPr/>
                    </p:nvSpPr>
                    <p:spPr bwMode="auto">
                      <a:xfrm flipH="1">
                        <a:off x="1803" y="2615"/>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10501" name="Group 111"/>
                  <p:cNvGrpSpPr>
                    <a:grpSpLocks/>
                  </p:cNvGrpSpPr>
                  <p:nvPr/>
                </p:nvGrpSpPr>
                <p:grpSpPr bwMode="auto">
                  <a:xfrm flipH="1">
                    <a:off x="1892" y="2506"/>
                    <a:ext cx="253" cy="493"/>
                    <a:chOff x="1892" y="2506"/>
                    <a:chExt cx="253" cy="493"/>
                  </a:xfrm>
                </p:grpSpPr>
                <p:grpSp>
                  <p:nvGrpSpPr>
                    <p:cNvPr id="10505" name="Group 104"/>
                    <p:cNvGrpSpPr>
                      <a:grpSpLocks/>
                    </p:cNvGrpSpPr>
                    <p:nvPr/>
                  </p:nvGrpSpPr>
                  <p:grpSpPr bwMode="auto">
                    <a:xfrm>
                      <a:off x="1893" y="2770"/>
                      <a:ext cx="252" cy="229"/>
                      <a:chOff x="1893" y="2770"/>
                      <a:chExt cx="252" cy="229"/>
                    </a:xfrm>
                  </p:grpSpPr>
                  <p:grpSp>
                    <p:nvGrpSpPr>
                      <p:cNvPr id="10509" name="Group 99"/>
                      <p:cNvGrpSpPr>
                        <a:grpSpLocks/>
                      </p:cNvGrpSpPr>
                      <p:nvPr/>
                    </p:nvGrpSpPr>
                    <p:grpSpPr bwMode="auto">
                      <a:xfrm>
                        <a:off x="1893" y="2770"/>
                        <a:ext cx="102" cy="229"/>
                        <a:chOff x="1893" y="2770"/>
                        <a:chExt cx="102" cy="229"/>
                      </a:xfrm>
                    </p:grpSpPr>
                    <p:sp>
                      <p:nvSpPr>
                        <p:cNvPr id="10317" name="Rectangle 91"/>
                        <p:cNvSpPr>
                          <a:spLocks noChangeArrowheads="1"/>
                        </p:cNvSpPr>
                        <p:nvPr/>
                      </p:nvSpPr>
                      <p:spPr bwMode="auto">
                        <a:xfrm flipH="1">
                          <a:off x="1948" y="277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18" name="Rectangle 94"/>
                        <p:cNvSpPr>
                          <a:spLocks noChangeArrowheads="1"/>
                        </p:cNvSpPr>
                        <p:nvPr/>
                      </p:nvSpPr>
                      <p:spPr bwMode="auto">
                        <a:xfrm flipH="1">
                          <a:off x="1893" y="2907"/>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16" name="Line 95"/>
                      <p:cNvSpPr>
                        <a:spLocks noChangeShapeType="1"/>
                      </p:cNvSpPr>
                      <p:nvPr/>
                    </p:nvSpPr>
                    <p:spPr bwMode="auto">
                      <a:xfrm flipH="1">
                        <a:off x="2006" y="2880"/>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510" name="Group 105"/>
                    <p:cNvGrpSpPr>
                      <a:grpSpLocks/>
                    </p:cNvGrpSpPr>
                    <p:nvPr/>
                  </p:nvGrpSpPr>
                  <p:grpSpPr bwMode="auto">
                    <a:xfrm>
                      <a:off x="1892" y="2506"/>
                      <a:ext cx="252" cy="229"/>
                      <a:chOff x="1892" y="2506"/>
                      <a:chExt cx="252" cy="229"/>
                    </a:xfrm>
                  </p:grpSpPr>
                  <p:grpSp>
                    <p:nvGrpSpPr>
                      <p:cNvPr id="10511" name="Group 99"/>
                      <p:cNvGrpSpPr>
                        <a:grpSpLocks/>
                      </p:cNvGrpSpPr>
                      <p:nvPr/>
                    </p:nvGrpSpPr>
                    <p:grpSpPr bwMode="auto">
                      <a:xfrm>
                        <a:off x="1892" y="2506"/>
                        <a:ext cx="102" cy="229"/>
                        <a:chOff x="1892" y="2506"/>
                        <a:chExt cx="102" cy="229"/>
                      </a:xfrm>
                    </p:grpSpPr>
                    <p:sp>
                      <p:nvSpPr>
                        <p:cNvPr id="10313" name="Rectangle 91"/>
                        <p:cNvSpPr>
                          <a:spLocks noChangeArrowheads="1"/>
                        </p:cNvSpPr>
                        <p:nvPr/>
                      </p:nvSpPr>
                      <p:spPr bwMode="auto">
                        <a:xfrm flipH="1">
                          <a:off x="1947" y="250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314" name="Rectangle 94"/>
                        <p:cNvSpPr>
                          <a:spLocks noChangeArrowheads="1"/>
                        </p:cNvSpPr>
                        <p:nvPr/>
                      </p:nvSpPr>
                      <p:spPr bwMode="auto">
                        <a:xfrm flipH="1">
                          <a:off x="1892" y="264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312" name="Line 95"/>
                      <p:cNvSpPr>
                        <a:spLocks noChangeShapeType="1"/>
                      </p:cNvSpPr>
                      <p:nvPr/>
                    </p:nvSpPr>
                    <p:spPr bwMode="auto">
                      <a:xfrm flipH="1">
                        <a:off x="2005" y="2616"/>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306" name="Oval 70"/>
                <p:cNvSpPr>
                  <a:spLocks noChangeAspect="1" noChangeArrowheads="1"/>
                </p:cNvSpPr>
                <p:nvPr/>
              </p:nvSpPr>
              <p:spPr bwMode="auto">
                <a:xfrm flipH="1">
                  <a:off x="1892" y="3138"/>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301" name="Straight Connector 592"/>
              <p:cNvCxnSpPr>
                <a:cxnSpLocks noChangeShapeType="1"/>
              </p:cNvCxnSpPr>
              <p:nvPr/>
            </p:nvCxnSpPr>
            <p:spPr bwMode="auto">
              <a:xfrm rot="5400000" flipH="1" flipV="1">
                <a:off x="1881" y="2921"/>
                <a:ext cx="69" cy="66"/>
              </a:xfrm>
              <a:prstGeom prst="line">
                <a:avLst/>
              </a:prstGeom>
              <a:noFill/>
              <a:ln w="9525" algn="ctr">
                <a:solidFill>
                  <a:schemeClr val="tx1"/>
                </a:solidFill>
                <a:round/>
                <a:headEnd/>
                <a:tailEnd/>
              </a:ln>
            </p:spPr>
          </p:cxnSp>
          <p:sp>
            <p:nvSpPr>
              <p:cNvPr id="10302" name="TextBox 593"/>
              <p:cNvSpPr txBox="1">
                <a:spLocks noChangeArrowheads="1"/>
              </p:cNvSpPr>
              <p:nvPr/>
            </p:nvSpPr>
            <p:spPr bwMode="auto">
              <a:xfrm>
                <a:off x="1901" y="2901"/>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nvGrpSpPr>
            <p:cNvPr id="10516" name="Group 185"/>
            <p:cNvGrpSpPr>
              <a:grpSpLocks/>
            </p:cNvGrpSpPr>
            <p:nvPr/>
          </p:nvGrpSpPr>
          <p:grpSpPr bwMode="auto">
            <a:xfrm>
              <a:off x="1753" y="3078"/>
              <a:ext cx="455" cy="680"/>
              <a:chOff x="1753" y="3078"/>
              <a:chExt cx="455" cy="680"/>
            </a:xfrm>
          </p:grpSpPr>
          <p:grpSp>
            <p:nvGrpSpPr>
              <p:cNvPr id="10518" name="Group 151"/>
              <p:cNvGrpSpPr>
                <a:grpSpLocks/>
              </p:cNvGrpSpPr>
              <p:nvPr/>
            </p:nvGrpSpPr>
            <p:grpSpPr bwMode="auto">
              <a:xfrm flipV="1">
                <a:off x="1753" y="3078"/>
                <a:ext cx="455" cy="680"/>
                <a:chOff x="1753" y="3078"/>
                <a:chExt cx="455" cy="680"/>
              </a:xfrm>
            </p:grpSpPr>
            <p:sp>
              <p:nvSpPr>
                <p:cNvPr id="10274" name="Line 83"/>
                <p:cNvSpPr>
                  <a:spLocks noChangeShapeType="1"/>
                </p:cNvSpPr>
                <p:nvPr/>
              </p:nvSpPr>
              <p:spPr bwMode="auto">
                <a:xfrm flipH="1">
                  <a:off x="1978" y="3189"/>
                  <a:ext cx="0" cy="543"/>
                </a:xfrm>
                <a:prstGeom prst="line">
                  <a:avLst/>
                </a:prstGeom>
                <a:noFill/>
                <a:ln w="19050">
                  <a:solidFill>
                    <a:schemeClr val="tx1"/>
                  </a:solidFill>
                  <a:round/>
                  <a:headEnd type="none" w="sm" len="sm"/>
                  <a:tailEnd type="none" w="sm" len="sm"/>
                </a:ln>
              </p:spPr>
              <p:txBody>
                <a:bodyPr wrap="none" anchor="ctr"/>
                <a:lstStyle/>
                <a:p>
                  <a:endParaRPr lang="en-US">
                    <a:solidFill>
                      <a:srgbClr val="000000"/>
                    </a:solidFill>
                  </a:endParaRPr>
                </a:p>
              </p:txBody>
            </p:sp>
            <p:sp>
              <p:nvSpPr>
                <p:cNvPr id="10275" name="Oval 70"/>
                <p:cNvSpPr>
                  <a:spLocks noChangeAspect="1" noChangeArrowheads="1"/>
                </p:cNvSpPr>
                <p:nvPr/>
              </p:nvSpPr>
              <p:spPr bwMode="auto">
                <a:xfrm flipH="1">
                  <a:off x="1955" y="3651"/>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nvGrpSpPr>
                <p:cNvPr id="10519" name="Group 124"/>
                <p:cNvGrpSpPr>
                  <a:grpSpLocks/>
                </p:cNvGrpSpPr>
                <p:nvPr/>
              </p:nvGrpSpPr>
              <p:grpSpPr bwMode="auto">
                <a:xfrm>
                  <a:off x="1753" y="3078"/>
                  <a:ext cx="455" cy="494"/>
                  <a:chOff x="1753" y="3078"/>
                  <a:chExt cx="455" cy="494"/>
                </a:xfrm>
              </p:grpSpPr>
              <p:grpSp>
                <p:nvGrpSpPr>
                  <p:cNvPr id="10520" name="Group 110"/>
                  <p:cNvGrpSpPr>
                    <a:grpSpLocks/>
                  </p:cNvGrpSpPr>
                  <p:nvPr/>
                </p:nvGrpSpPr>
                <p:grpSpPr bwMode="auto">
                  <a:xfrm>
                    <a:off x="1753" y="3078"/>
                    <a:ext cx="253" cy="493"/>
                    <a:chOff x="1753" y="3078"/>
                    <a:chExt cx="253" cy="493"/>
                  </a:xfrm>
                </p:grpSpPr>
                <p:grpSp>
                  <p:nvGrpSpPr>
                    <p:cNvPr id="10521" name="Group 104"/>
                    <p:cNvGrpSpPr>
                      <a:grpSpLocks/>
                    </p:cNvGrpSpPr>
                    <p:nvPr/>
                  </p:nvGrpSpPr>
                  <p:grpSpPr bwMode="auto">
                    <a:xfrm>
                      <a:off x="1754" y="3342"/>
                      <a:ext cx="252" cy="229"/>
                      <a:chOff x="1754" y="3342"/>
                      <a:chExt cx="252" cy="229"/>
                    </a:xfrm>
                  </p:grpSpPr>
                  <p:grpSp>
                    <p:nvGrpSpPr>
                      <p:cNvPr id="10522" name="Group 99"/>
                      <p:cNvGrpSpPr>
                        <a:grpSpLocks/>
                      </p:cNvGrpSpPr>
                      <p:nvPr/>
                    </p:nvGrpSpPr>
                    <p:grpSpPr bwMode="auto">
                      <a:xfrm>
                        <a:off x="1754" y="3342"/>
                        <a:ext cx="102" cy="229"/>
                        <a:chOff x="1754" y="3342"/>
                        <a:chExt cx="102" cy="229"/>
                      </a:xfrm>
                    </p:grpSpPr>
                    <p:sp>
                      <p:nvSpPr>
                        <p:cNvPr id="10298" name="Rectangle 91"/>
                        <p:cNvSpPr>
                          <a:spLocks noChangeArrowheads="1"/>
                        </p:cNvSpPr>
                        <p:nvPr/>
                      </p:nvSpPr>
                      <p:spPr bwMode="auto">
                        <a:xfrm flipH="1">
                          <a:off x="1809" y="3342"/>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299" name="Rectangle 94"/>
                        <p:cNvSpPr>
                          <a:spLocks noChangeArrowheads="1"/>
                        </p:cNvSpPr>
                        <p:nvPr/>
                      </p:nvSpPr>
                      <p:spPr bwMode="auto">
                        <a:xfrm flipH="1">
                          <a:off x="1754" y="347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297" name="Line 95"/>
                      <p:cNvSpPr>
                        <a:spLocks noChangeShapeType="1"/>
                      </p:cNvSpPr>
                      <p:nvPr/>
                    </p:nvSpPr>
                    <p:spPr bwMode="auto">
                      <a:xfrm flipH="1">
                        <a:off x="1867" y="3452"/>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526" name="Group 105"/>
                    <p:cNvGrpSpPr>
                      <a:grpSpLocks/>
                    </p:cNvGrpSpPr>
                    <p:nvPr/>
                  </p:nvGrpSpPr>
                  <p:grpSpPr bwMode="auto">
                    <a:xfrm>
                      <a:off x="1753" y="3078"/>
                      <a:ext cx="252" cy="229"/>
                      <a:chOff x="1753" y="3078"/>
                      <a:chExt cx="252" cy="229"/>
                    </a:xfrm>
                  </p:grpSpPr>
                  <p:grpSp>
                    <p:nvGrpSpPr>
                      <p:cNvPr id="10530" name="Group 99"/>
                      <p:cNvGrpSpPr>
                        <a:grpSpLocks/>
                      </p:cNvGrpSpPr>
                      <p:nvPr/>
                    </p:nvGrpSpPr>
                    <p:grpSpPr bwMode="auto">
                      <a:xfrm>
                        <a:off x="1753" y="3078"/>
                        <a:ext cx="102" cy="229"/>
                        <a:chOff x="1753" y="3078"/>
                        <a:chExt cx="102" cy="229"/>
                      </a:xfrm>
                    </p:grpSpPr>
                    <p:sp>
                      <p:nvSpPr>
                        <p:cNvPr id="10294" name="Rectangle 91"/>
                        <p:cNvSpPr>
                          <a:spLocks noChangeArrowheads="1"/>
                        </p:cNvSpPr>
                        <p:nvPr/>
                      </p:nvSpPr>
                      <p:spPr bwMode="auto">
                        <a:xfrm flipH="1">
                          <a:off x="1808" y="3078"/>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295" name="Rectangle 94"/>
                        <p:cNvSpPr>
                          <a:spLocks noChangeArrowheads="1"/>
                        </p:cNvSpPr>
                        <p:nvPr/>
                      </p:nvSpPr>
                      <p:spPr bwMode="auto">
                        <a:xfrm flipH="1">
                          <a:off x="1753" y="3215"/>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293" name="Line 95"/>
                      <p:cNvSpPr>
                        <a:spLocks noChangeShapeType="1"/>
                      </p:cNvSpPr>
                      <p:nvPr/>
                    </p:nvSpPr>
                    <p:spPr bwMode="auto">
                      <a:xfrm flipH="1">
                        <a:off x="1866" y="3188"/>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nvGrpSpPr>
                  <p:cNvPr id="10531" name="Group 111"/>
                  <p:cNvGrpSpPr>
                    <a:grpSpLocks/>
                  </p:cNvGrpSpPr>
                  <p:nvPr/>
                </p:nvGrpSpPr>
                <p:grpSpPr bwMode="auto">
                  <a:xfrm flipH="1">
                    <a:off x="1955" y="3079"/>
                    <a:ext cx="253" cy="493"/>
                    <a:chOff x="1955" y="3079"/>
                    <a:chExt cx="253" cy="493"/>
                  </a:xfrm>
                </p:grpSpPr>
                <p:grpSp>
                  <p:nvGrpSpPr>
                    <p:cNvPr id="10532" name="Group 104"/>
                    <p:cNvGrpSpPr>
                      <a:grpSpLocks/>
                    </p:cNvGrpSpPr>
                    <p:nvPr/>
                  </p:nvGrpSpPr>
                  <p:grpSpPr bwMode="auto">
                    <a:xfrm>
                      <a:off x="1956" y="3343"/>
                      <a:ext cx="252" cy="229"/>
                      <a:chOff x="1956" y="3343"/>
                      <a:chExt cx="252" cy="229"/>
                    </a:xfrm>
                  </p:grpSpPr>
                  <p:grpSp>
                    <p:nvGrpSpPr>
                      <p:cNvPr id="10536" name="Group 99"/>
                      <p:cNvGrpSpPr>
                        <a:grpSpLocks/>
                      </p:cNvGrpSpPr>
                      <p:nvPr/>
                    </p:nvGrpSpPr>
                    <p:grpSpPr bwMode="auto">
                      <a:xfrm>
                        <a:off x="1956" y="3343"/>
                        <a:ext cx="102" cy="229"/>
                        <a:chOff x="1956" y="3343"/>
                        <a:chExt cx="102" cy="229"/>
                      </a:xfrm>
                    </p:grpSpPr>
                    <p:sp>
                      <p:nvSpPr>
                        <p:cNvPr id="10288" name="Rectangle 91"/>
                        <p:cNvSpPr>
                          <a:spLocks noChangeArrowheads="1"/>
                        </p:cNvSpPr>
                        <p:nvPr/>
                      </p:nvSpPr>
                      <p:spPr bwMode="auto">
                        <a:xfrm flipH="1">
                          <a:off x="2011" y="3343"/>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289" name="Rectangle 94"/>
                        <p:cNvSpPr>
                          <a:spLocks noChangeArrowheads="1"/>
                        </p:cNvSpPr>
                        <p:nvPr/>
                      </p:nvSpPr>
                      <p:spPr bwMode="auto">
                        <a:xfrm flipH="1">
                          <a:off x="1956" y="3480"/>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287" name="Line 95"/>
                      <p:cNvSpPr>
                        <a:spLocks noChangeShapeType="1"/>
                      </p:cNvSpPr>
                      <p:nvPr/>
                    </p:nvSpPr>
                    <p:spPr bwMode="auto">
                      <a:xfrm flipH="1">
                        <a:off x="2069" y="3453"/>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nvGrpSpPr>
                    <p:cNvPr id="10540" name="Group 105"/>
                    <p:cNvGrpSpPr>
                      <a:grpSpLocks/>
                    </p:cNvGrpSpPr>
                    <p:nvPr/>
                  </p:nvGrpSpPr>
                  <p:grpSpPr bwMode="auto">
                    <a:xfrm>
                      <a:off x="1955" y="3079"/>
                      <a:ext cx="252" cy="229"/>
                      <a:chOff x="1955" y="3079"/>
                      <a:chExt cx="252" cy="229"/>
                    </a:xfrm>
                  </p:grpSpPr>
                  <p:grpSp>
                    <p:nvGrpSpPr>
                      <p:cNvPr id="10545" name="Group 99"/>
                      <p:cNvGrpSpPr>
                        <a:grpSpLocks/>
                      </p:cNvGrpSpPr>
                      <p:nvPr/>
                    </p:nvGrpSpPr>
                    <p:grpSpPr bwMode="auto">
                      <a:xfrm>
                        <a:off x="1955" y="3079"/>
                        <a:ext cx="102" cy="229"/>
                        <a:chOff x="1955" y="3079"/>
                        <a:chExt cx="102" cy="229"/>
                      </a:xfrm>
                    </p:grpSpPr>
                    <p:sp>
                      <p:nvSpPr>
                        <p:cNvPr id="10284" name="Rectangle 91"/>
                        <p:cNvSpPr>
                          <a:spLocks noChangeArrowheads="1"/>
                        </p:cNvSpPr>
                        <p:nvPr/>
                      </p:nvSpPr>
                      <p:spPr bwMode="auto">
                        <a:xfrm flipH="1">
                          <a:off x="2010" y="3079"/>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sp>
                      <p:nvSpPr>
                        <p:cNvPr id="10285" name="Rectangle 94"/>
                        <p:cNvSpPr>
                          <a:spLocks noChangeArrowheads="1"/>
                        </p:cNvSpPr>
                        <p:nvPr/>
                      </p:nvSpPr>
                      <p:spPr bwMode="auto">
                        <a:xfrm flipH="1">
                          <a:off x="1955" y="3216"/>
                          <a:ext cx="47" cy="92"/>
                        </a:xfrm>
                        <a:prstGeom prst="rect">
                          <a:avLst/>
                        </a:prstGeom>
                        <a:solidFill>
                          <a:schemeClr val="tx2"/>
                        </a:solidFill>
                        <a:ln w="6350" algn="ctr">
                          <a:solidFill>
                            <a:schemeClr val="tx1"/>
                          </a:solidFill>
                          <a:miter lim="800000"/>
                          <a:headEnd/>
                          <a:tailEnd/>
                        </a:ln>
                      </p:spPr>
                      <p:txBody>
                        <a:bodyPr wrap="none" anchor="ctr"/>
                        <a:lstStyle/>
                        <a:p>
                          <a:endParaRPr lang="en-US">
                            <a:solidFill>
                              <a:srgbClr val="000000"/>
                            </a:solidFill>
                          </a:endParaRPr>
                        </a:p>
                      </p:txBody>
                    </p:sp>
                  </p:grpSp>
                  <p:sp>
                    <p:nvSpPr>
                      <p:cNvPr id="10283" name="Line 95"/>
                      <p:cNvSpPr>
                        <a:spLocks noChangeShapeType="1"/>
                      </p:cNvSpPr>
                      <p:nvPr/>
                    </p:nvSpPr>
                    <p:spPr bwMode="auto">
                      <a:xfrm flipH="1">
                        <a:off x="2068" y="3189"/>
                        <a:ext cx="139" cy="0"/>
                      </a:xfrm>
                      <a:prstGeom prst="line">
                        <a:avLst/>
                      </a:prstGeom>
                      <a:noFill/>
                      <a:ln w="19050">
                        <a:solidFill>
                          <a:schemeClr val="tx1"/>
                        </a:solidFill>
                        <a:round/>
                        <a:headEnd/>
                        <a:tailEnd type="triangle" w="sm" len="sm"/>
                      </a:ln>
                    </p:spPr>
                    <p:txBody>
                      <a:bodyPr wrap="none" anchor="ctr"/>
                      <a:lstStyle/>
                      <a:p>
                        <a:endParaRPr lang="en-US">
                          <a:solidFill>
                            <a:srgbClr val="000000"/>
                          </a:solidFill>
                        </a:endParaRPr>
                      </a:p>
                    </p:txBody>
                  </p:sp>
                </p:grpSp>
              </p:grpSp>
            </p:grpSp>
            <p:sp>
              <p:nvSpPr>
                <p:cNvPr id="10277" name="Oval 70"/>
                <p:cNvSpPr>
                  <a:spLocks noChangeAspect="1" noChangeArrowheads="1"/>
                </p:cNvSpPr>
                <p:nvPr/>
              </p:nvSpPr>
              <p:spPr bwMode="auto">
                <a:xfrm flipH="1">
                  <a:off x="1955" y="3711"/>
                  <a:ext cx="47" cy="4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grpSp>
          <p:cxnSp>
            <p:nvCxnSpPr>
              <p:cNvPr id="10272" name="Straight Connector 563"/>
              <p:cNvCxnSpPr>
                <a:cxnSpLocks noChangeShapeType="1"/>
              </p:cNvCxnSpPr>
              <p:nvPr/>
            </p:nvCxnSpPr>
            <p:spPr bwMode="auto">
              <a:xfrm rot="5400000" flipH="1" flipV="1">
                <a:off x="1944" y="3251"/>
                <a:ext cx="69" cy="66"/>
              </a:xfrm>
              <a:prstGeom prst="line">
                <a:avLst/>
              </a:prstGeom>
              <a:noFill/>
              <a:ln w="9525" algn="ctr">
                <a:solidFill>
                  <a:schemeClr val="tx1"/>
                </a:solidFill>
                <a:round/>
                <a:headEnd/>
                <a:tailEnd/>
              </a:ln>
            </p:spPr>
          </p:cxnSp>
          <p:sp>
            <p:nvSpPr>
              <p:cNvPr id="10273" name="TextBox 564"/>
              <p:cNvSpPr txBox="1">
                <a:spLocks noChangeArrowheads="1"/>
              </p:cNvSpPr>
              <p:nvPr/>
            </p:nvSpPr>
            <p:spPr bwMode="auto">
              <a:xfrm>
                <a:off x="1964" y="3231"/>
                <a:ext cx="150" cy="96"/>
              </a:xfrm>
              <a:prstGeom prst="rect">
                <a:avLst/>
              </a:prstGeom>
              <a:noFill/>
              <a:ln w="9525">
                <a:noFill/>
                <a:miter lim="800000"/>
                <a:headEnd/>
                <a:tailEnd/>
              </a:ln>
            </p:spPr>
            <p:txBody>
              <a:bodyPr lIns="0" tIns="0" rIns="0" bIns="0">
                <a:spAutoFit/>
              </a:bodyPr>
              <a:lstStyle/>
              <a:p>
                <a:r>
                  <a:rPr lang="en-US" sz="1000">
                    <a:solidFill>
                      <a:srgbClr val="000000"/>
                    </a:solidFill>
                    <a:latin typeface="Arial Narrow" pitchFamily="34" charset="0"/>
                  </a:rPr>
                  <a:t>12</a:t>
                </a:r>
              </a:p>
            </p:txBody>
          </p:sp>
        </p:grpSp>
      </p:grpSp>
      <p:sp>
        <p:nvSpPr>
          <p:cNvPr id="100379" name="PPTShape_3"/>
          <p:cNvSpPr>
            <a:spLocks noChangeArrowheads="1"/>
          </p:cNvSpPr>
          <p:nvPr/>
        </p:nvSpPr>
        <p:spPr bwMode="gray">
          <a:xfrm rot="5400000">
            <a:off x="707231" y="4818857"/>
            <a:ext cx="339725" cy="341312"/>
          </a:xfrm>
          <a:prstGeom prst="triangle">
            <a:avLst>
              <a:gd name="adj" fmla="val 50000"/>
            </a:avLst>
          </a:prstGeom>
          <a:gradFill rotWithShape="0">
            <a:gsLst>
              <a:gs pos="0">
                <a:srgbClr val="470017"/>
              </a:gs>
              <a:gs pos="50000">
                <a:schemeClr val="hlink"/>
              </a:gs>
              <a:gs pos="100000">
                <a:srgbClr val="470017"/>
              </a:gs>
            </a:gsLst>
            <a:lin ang="27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solidFill>
                <a:srgbClr val="000000"/>
              </a:solidFill>
              <a:latin typeface="Arial" pitchFamily="34" charset="0"/>
            </a:endParaRPr>
          </a:p>
        </p:txBody>
      </p:sp>
      <p:sp>
        <p:nvSpPr>
          <p:cNvPr id="100380" name="PPTShape_4"/>
          <p:cNvSpPr>
            <a:spLocks noChangeArrowheads="1"/>
          </p:cNvSpPr>
          <p:nvPr/>
        </p:nvSpPr>
        <p:spPr bwMode="gray">
          <a:xfrm rot="5400000" flipH="1">
            <a:off x="4029869" y="4745831"/>
            <a:ext cx="346075" cy="334963"/>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78"/>
          <p:cNvSpPr>
            <a:spLocks noGrp="1" noChangeArrowheads="1"/>
          </p:cNvSpPr>
          <p:nvPr>
            <p:ph type="title" idx="4294967295"/>
          </p:nvPr>
        </p:nvSpPr>
        <p:spPr/>
        <p:txBody>
          <a:bodyPr/>
          <a:lstStyle/>
          <a:p>
            <a:pPr eaLnBrk="1" hangingPunct="1"/>
            <a:r>
              <a:rPr lang="en-US" smtClean="0"/>
              <a:t>I/O Clock Networks</a:t>
            </a:r>
          </a:p>
        </p:txBody>
      </p:sp>
      <p:sp>
        <p:nvSpPr>
          <p:cNvPr id="11267" name="Rectangle 379"/>
          <p:cNvSpPr>
            <a:spLocks noGrp="1" noChangeArrowheads="1"/>
          </p:cNvSpPr>
          <p:nvPr>
            <p:ph type="body" idx="4294967295"/>
          </p:nvPr>
        </p:nvSpPr>
        <p:spPr>
          <a:xfrm>
            <a:off x="457200" y="1600200"/>
            <a:ext cx="8226425" cy="1985963"/>
          </a:xfrm>
        </p:spPr>
        <p:txBody>
          <a:bodyPr/>
          <a:lstStyle/>
          <a:p>
            <a:pPr>
              <a:lnSpc>
                <a:spcPct val="100000"/>
              </a:lnSpc>
            </a:pPr>
            <a:r>
              <a:rPr lang="en-US" smtClean="0"/>
              <a:t>Each clock region has four I/O clock networks</a:t>
            </a:r>
          </a:p>
          <a:p>
            <a:pPr>
              <a:lnSpc>
                <a:spcPct val="100000"/>
              </a:lnSpc>
            </a:pPr>
            <a:r>
              <a:rPr lang="en-US" smtClean="0"/>
              <a:t>These networks can drive </a:t>
            </a:r>
            <a:r>
              <a:rPr lang="en-US" b="1" smtClean="0"/>
              <a:t>only</a:t>
            </a:r>
            <a:r>
              <a:rPr lang="en-US" smtClean="0"/>
              <a:t> the clock ports of the ILOGIC/OLOGIC resources and the high-speed clock ports (CLK) of the ISERDES/OSERDES</a:t>
            </a:r>
          </a:p>
          <a:p>
            <a:pPr>
              <a:lnSpc>
                <a:spcPct val="100000"/>
              </a:lnSpc>
            </a:pPr>
            <a:r>
              <a:rPr lang="en-US" smtClean="0"/>
              <a:t>Each I/O clock network is driven by a BUFIO</a:t>
            </a:r>
          </a:p>
          <a:p>
            <a:pPr>
              <a:lnSpc>
                <a:spcPct val="100000"/>
              </a:lnSpc>
            </a:pPr>
            <a:r>
              <a:rPr lang="en-US" smtClean="0"/>
              <a:t>Highest quality clock available</a:t>
            </a:r>
          </a:p>
        </p:txBody>
      </p:sp>
      <p:sp>
        <p:nvSpPr>
          <p:cNvPr id="11268" name="Rectangle 24"/>
          <p:cNvSpPr>
            <a:spLocks noChangeArrowheads="1"/>
          </p:cNvSpPr>
          <p:nvPr/>
        </p:nvSpPr>
        <p:spPr bwMode="auto">
          <a:xfrm>
            <a:off x="885825" y="3725863"/>
            <a:ext cx="7932738" cy="2682875"/>
          </a:xfrm>
          <a:prstGeom prst="rect">
            <a:avLst/>
          </a:prstGeom>
          <a:solidFill>
            <a:srgbClr val="00FFFF"/>
          </a:solidFill>
          <a:ln w="6350" algn="ctr">
            <a:solidFill>
              <a:schemeClr val="tx1"/>
            </a:solidFill>
            <a:round/>
            <a:headEnd/>
            <a:tailEnd/>
          </a:ln>
        </p:spPr>
        <p:txBody>
          <a:bodyPr wrap="none" anchor="ctr"/>
          <a:lstStyle/>
          <a:p>
            <a:endParaRPr lang="en-US">
              <a:solidFill>
                <a:srgbClr val="000000"/>
              </a:solidFill>
            </a:endParaRPr>
          </a:p>
        </p:txBody>
      </p:sp>
      <p:sp>
        <p:nvSpPr>
          <p:cNvPr id="11269" name="Rectangle 35"/>
          <p:cNvSpPr>
            <a:spLocks noChangeArrowheads="1"/>
          </p:cNvSpPr>
          <p:nvPr/>
        </p:nvSpPr>
        <p:spPr bwMode="auto">
          <a:xfrm>
            <a:off x="8229600" y="3725863"/>
            <a:ext cx="584200" cy="2686050"/>
          </a:xfrm>
          <a:prstGeom prst="rect">
            <a:avLst/>
          </a:prstGeom>
          <a:solidFill>
            <a:srgbClr val="FF99FF"/>
          </a:solidFill>
          <a:ln w="6350" algn="ctr">
            <a:solidFill>
              <a:schemeClr val="tx1"/>
            </a:solidFill>
            <a:round/>
            <a:headEnd/>
            <a:tailEnd/>
          </a:ln>
        </p:spPr>
        <p:txBody>
          <a:bodyPr wrap="none" anchor="ctr"/>
          <a:lstStyle/>
          <a:p>
            <a:endParaRPr lang="en-US">
              <a:solidFill>
                <a:srgbClr val="000000"/>
              </a:solidFill>
            </a:endParaRPr>
          </a:p>
        </p:txBody>
      </p:sp>
      <p:sp>
        <p:nvSpPr>
          <p:cNvPr id="11270" name="Rectangle 29"/>
          <p:cNvSpPr>
            <a:spLocks noChangeArrowheads="1"/>
          </p:cNvSpPr>
          <p:nvPr/>
        </p:nvSpPr>
        <p:spPr bwMode="auto">
          <a:xfrm>
            <a:off x="6037263" y="3725863"/>
            <a:ext cx="577850" cy="2687637"/>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1271" name="Rectangle 30"/>
          <p:cNvSpPr>
            <a:spLocks noChangeArrowheads="1"/>
          </p:cNvSpPr>
          <p:nvPr/>
        </p:nvSpPr>
        <p:spPr bwMode="auto">
          <a:xfrm>
            <a:off x="908050" y="3725863"/>
            <a:ext cx="577850" cy="2687637"/>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1272" name="Rectangle 31"/>
          <p:cNvSpPr>
            <a:spLocks noChangeArrowheads="1"/>
          </p:cNvSpPr>
          <p:nvPr/>
        </p:nvSpPr>
        <p:spPr bwMode="auto">
          <a:xfrm>
            <a:off x="6623050" y="3725863"/>
            <a:ext cx="576263" cy="2687637"/>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1273" name="Rectangle 32"/>
          <p:cNvSpPr>
            <a:spLocks noChangeArrowheads="1"/>
          </p:cNvSpPr>
          <p:nvPr/>
        </p:nvSpPr>
        <p:spPr bwMode="auto">
          <a:xfrm>
            <a:off x="1489075" y="3725863"/>
            <a:ext cx="576263" cy="2687637"/>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1274" name="Rectangle 108"/>
          <p:cNvSpPr>
            <a:spLocks noChangeArrowheads="1"/>
          </p:cNvSpPr>
          <p:nvPr/>
        </p:nvSpPr>
        <p:spPr bwMode="auto">
          <a:xfrm>
            <a:off x="901700" y="4865688"/>
            <a:ext cx="7894638" cy="184150"/>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sp>
        <p:nvSpPr>
          <p:cNvPr id="11275" name="Rectangle 109"/>
          <p:cNvSpPr>
            <a:spLocks noChangeArrowheads="1"/>
          </p:cNvSpPr>
          <p:nvPr/>
        </p:nvSpPr>
        <p:spPr bwMode="auto">
          <a:xfrm>
            <a:off x="3597275" y="3725863"/>
            <a:ext cx="665163" cy="2687637"/>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grpSp>
        <p:nvGrpSpPr>
          <p:cNvPr id="2" name="Group 169"/>
          <p:cNvGrpSpPr>
            <a:grpSpLocks/>
          </p:cNvGrpSpPr>
          <p:nvPr>
            <p:custDataLst>
              <p:tags r:id="rId2"/>
            </p:custDataLst>
          </p:nvPr>
        </p:nvGrpSpPr>
        <p:grpSpPr bwMode="auto">
          <a:xfrm>
            <a:off x="1004888" y="3776663"/>
            <a:ext cx="396875" cy="2439987"/>
            <a:chOff x="633" y="2379"/>
            <a:chExt cx="250" cy="1537"/>
          </a:xfrm>
        </p:grpSpPr>
        <p:sp>
          <p:nvSpPr>
            <p:cNvPr id="11289" name="Line 33"/>
            <p:cNvSpPr>
              <a:spLocks noChangeAspect="1" noChangeShapeType="1"/>
            </p:cNvSpPr>
            <p:nvPr/>
          </p:nvSpPr>
          <p:spPr bwMode="gray">
            <a:xfrm flipH="1" flipV="1">
              <a:off x="634" y="2469"/>
              <a:ext cx="50" cy="1"/>
            </a:xfrm>
            <a:prstGeom prst="line">
              <a:avLst/>
            </a:prstGeom>
            <a:noFill/>
            <a:ln w="34925">
              <a:solidFill>
                <a:srgbClr val="5C8EFB"/>
              </a:solidFill>
              <a:round/>
              <a:headEnd/>
              <a:tailEnd/>
            </a:ln>
          </p:spPr>
          <p:txBody>
            <a:bodyPr>
              <a:spAutoFit/>
            </a:bodyPr>
            <a:lstStyle/>
            <a:p>
              <a:endParaRPr lang="en-US">
                <a:solidFill>
                  <a:srgbClr val="000000"/>
                </a:solidFill>
              </a:endParaRPr>
            </a:p>
          </p:txBody>
        </p:sp>
        <p:sp>
          <p:nvSpPr>
            <p:cNvPr id="11290" name="Line 34"/>
            <p:cNvSpPr>
              <a:spLocks noChangeAspect="1" noChangeShapeType="1"/>
            </p:cNvSpPr>
            <p:nvPr/>
          </p:nvSpPr>
          <p:spPr bwMode="gray">
            <a:xfrm flipH="1" flipV="1">
              <a:off x="633" y="2740"/>
              <a:ext cx="50" cy="1"/>
            </a:xfrm>
            <a:prstGeom prst="line">
              <a:avLst/>
            </a:prstGeom>
            <a:noFill/>
            <a:ln w="34925">
              <a:solidFill>
                <a:srgbClr val="5C8EFB"/>
              </a:solidFill>
              <a:round/>
              <a:headEnd/>
              <a:tailEnd/>
            </a:ln>
          </p:spPr>
          <p:txBody>
            <a:bodyPr>
              <a:spAutoFit/>
            </a:bodyPr>
            <a:lstStyle/>
            <a:p>
              <a:endParaRPr lang="en-US">
                <a:solidFill>
                  <a:srgbClr val="000000"/>
                </a:solidFill>
              </a:endParaRPr>
            </a:p>
          </p:txBody>
        </p:sp>
        <p:sp>
          <p:nvSpPr>
            <p:cNvPr id="11291" name="Line 36"/>
            <p:cNvSpPr>
              <a:spLocks noChangeAspect="1" noChangeShapeType="1"/>
            </p:cNvSpPr>
            <p:nvPr/>
          </p:nvSpPr>
          <p:spPr bwMode="gray">
            <a:xfrm flipH="1" flipV="1">
              <a:off x="634" y="3467"/>
              <a:ext cx="50" cy="1"/>
            </a:xfrm>
            <a:prstGeom prst="line">
              <a:avLst/>
            </a:prstGeom>
            <a:noFill/>
            <a:ln w="34925">
              <a:solidFill>
                <a:srgbClr val="5C8EFB"/>
              </a:solidFill>
              <a:round/>
              <a:headEnd/>
              <a:tailEnd/>
            </a:ln>
          </p:spPr>
          <p:txBody>
            <a:bodyPr>
              <a:spAutoFit/>
            </a:bodyPr>
            <a:lstStyle/>
            <a:p>
              <a:endParaRPr lang="en-US">
                <a:solidFill>
                  <a:srgbClr val="000000"/>
                </a:solidFill>
              </a:endParaRPr>
            </a:p>
          </p:txBody>
        </p:sp>
        <p:sp>
          <p:nvSpPr>
            <p:cNvPr id="11292" name="Line 37"/>
            <p:cNvSpPr>
              <a:spLocks noChangeAspect="1" noChangeShapeType="1"/>
            </p:cNvSpPr>
            <p:nvPr/>
          </p:nvSpPr>
          <p:spPr bwMode="gray">
            <a:xfrm flipH="1" flipV="1">
              <a:off x="634" y="3828"/>
              <a:ext cx="50" cy="1"/>
            </a:xfrm>
            <a:prstGeom prst="line">
              <a:avLst/>
            </a:prstGeom>
            <a:noFill/>
            <a:ln w="34925">
              <a:solidFill>
                <a:srgbClr val="5C8EFB"/>
              </a:solidFill>
              <a:round/>
              <a:headEnd/>
              <a:tailEnd/>
            </a:ln>
          </p:spPr>
          <p:txBody>
            <a:bodyPr>
              <a:spAutoFit/>
            </a:bodyPr>
            <a:lstStyle/>
            <a:p>
              <a:endParaRPr lang="en-US">
                <a:solidFill>
                  <a:srgbClr val="000000"/>
                </a:solidFill>
              </a:endParaRPr>
            </a:p>
          </p:txBody>
        </p:sp>
        <p:pic>
          <p:nvPicPr>
            <p:cNvPr id="11293" name="Group 38"/>
            <p:cNvPicPr>
              <a:picLocks noChangeArrowheads="1"/>
            </p:cNvPicPr>
            <p:nvPr/>
          </p:nvPicPr>
          <p:blipFill>
            <a:blip r:embed="rId6"/>
            <a:srcRect/>
            <a:stretch>
              <a:fillRect/>
            </a:stretch>
          </p:blipFill>
          <p:spPr bwMode="auto">
            <a:xfrm>
              <a:off x="687" y="2377"/>
              <a:ext cx="35" cy="192"/>
            </a:xfrm>
            <a:prstGeom prst="rect">
              <a:avLst/>
            </a:prstGeom>
            <a:noFill/>
            <a:ln w="9525">
              <a:noFill/>
              <a:miter lim="800000"/>
              <a:headEnd/>
              <a:tailEnd/>
            </a:ln>
          </p:spPr>
        </p:pic>
        <p:pic>
          <p:nvPicPr>
            <p:cNvPr id="11294" name="Group 42"/>
            <p:cNvPicPr>
              <a:picLocks noChangeArrowheads="1"/>
            </p:cNvPicPr>
            <p:nvPr/>
          </p:nvPicPr>
          <p:blipFill>
            <a:blip r:embed="rId7"/>
            <a:srcRect/>
            <a:stretch>
              <a:fillRect/>
            </a:stretch>
          </p:blipFill>
          <p:spPr bwMode="auto">
            <a:xfrm>
              <a:off x="684" y="2646"/>
              <a:ext cx="35" cy="196"/>
            </a:xfrm>
            <a:prstGeom prst="rect">
              <a:avLst/>
            </a:prstGeom>
            <a:noFill/>
            <a:ln w="9525">
              <a:noFill/>
              <a:miter lim="800000"/>
              <a:headEnd/>
              <a:tailEnd/>
            </a:ln>
          </p:spPr>
        </p:pic>
        <p:pic>
          <p:nvPicPr>
            <p:cNvPr id="11295" name="Group 50"/>
            <p:cNvPicPr>
              <a:picLocks noChangeArrowheads="1"/>
            </p:cNvPicPr>
            <p:nvPr/>
          </p:nvPicPr>
          <p:blipFill>
            <a:blip r:embed="rId6"/>
            <a:srcRect/>
            <a:stretch>
              <a:fillRect/>
            </a:stretch>
          </p:blipFill>
          <p:spPr bwMode="auto">
            <a:xfrm>
              <a:off x="691" y="3379"/>
              <a:ext cx="35" cy="192"/>
            </a:xfrm>
            <a:prstGeom prst="rect">
              <a:avLst/>
            </a:prstGeom>
            <a:noFill/>
            <a:ln w="9525">
              <a:noFill/>
              <a:miter lim="800000"/>
              <a:headEnd/>
              <a:tailEnd/>
            </a:ln>
          </p:spPr>
        </p:pic>
        <p:pic>
          <p:nvPicPr>
            <p:cNvPr id="11296" name="Group 54"/>
            <p:cNvPicPr>
              <a:picLocks noChangeArrowheads="1"/>
            </p:cNvPicPr>
            <p:nvPr/>
          </p:nvPicPr>
          <p:blipFill>
            <a:blip r:embed="rId6"/>
            <a:srcRect/>
            <a:stretch>
              <a:fillRect/>
            </a:stretch>
          </p:blipFill>
          <p:spPr bwMode="auto">
            <a:xfrm>
              <a:off x="687" y="3732"/>
              <a:ext cx="35" cy="192"/>
            </a:xfrm>
            <a:prstGeom prst="rect">
              <a:avLst/>
            </a:prstGeom>
            <a:noFill/>
            <a:ln w="9525">
              <a:noFill/>
              <a:miter lim="800000"/>
              <a:headEnd/>
              <a:tailEnd/>
            </a:ln>
          </p:spPr>
        </p:pic>
        <p:sp>
          <p:nvSpPr>
            <p:cNvPr id="11297" name="Line 58"/>
            <p:cNvSpPr>
              <a:spLocks noChangeShapeType="1"/>
            </p:cNvSpPr>
            <p:nvPr/>
          </p:nvSpPr>
          <p:spPr bwMode="auto">
            <a:xfrm>
              <a:off x="638" y="2469"/>
              <a:ext cx="0" cy="1360"/>
            </a:xfrm>
            <a:prstGeom prst="line">
              <a:avLst/>
            </a:prstGeom>
            <a:noFill/>
            <a:ln w="34925">
              <a:solidFill>
                <a:srgbClr val="5C8EFB"/>
              </a:solidFill>
              <a:round/>
              <a:headEnd/>
              <a:tailEnd/>
            </a:ln>
          </p:spPr>
          <p:txBody>
            <a:bodyPr wrap="none" anchor="ctr"/>
            <a:lstStyle/>
            <a:p>
              <a:endParaRPr lang="en-US">
                <a:solidFill>
                  <a:srgbClr val="000000"/>
                </a:solidFill>
              </a:endParaRPr>
            </a:p>
          </p:txBody>
        </p:sp>
        <p:sp>
          <p:nvSpPr>
            <p:cNvPr id="103458" name="AutoShape 15"/>
            <p:cNvSpPr>
              <a:spLocks noChangeArrowheads="1"/>
            </p:cNvSpPr>
            <p:nvPr/>
          </p:nvSpPr>
          <p:spPr bwMode="gray">
            <a:xfrm rot="16200000" flipH="1">
              <a:off x="648" y="3004"/>
              <a:ext cx="233" cy="236"/>
            </a:xfrm>
            <a:prstGeom prst="triangle">
              <a:avLst>
                <a:gd name="adj" fmla="val 50000"/>
              </a:avLst>
            </a:prstGeom>
            <a:gradFill rotWithShape="0">
              <a:gsLst>
                <a:gs pos="0">
                  <a:srgbClr val="0000CC"/>
                </a:gs>
                <a:gs pos="50000">
                  <a:srgbClr val="5C8EFB"/>
                </a:gs>
                <a:gs pos="100000">
                  <a:srgbClr val="0000CC"/>
                </a:gs>
              </a:gsLst>
              <a:lin ang="27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grpSp>
      <p:grpSp>
        <p:nvGrpSpPr>
          <p:cNvPr id="3" name="Group 170"/>
          <p:cNvGrpSpPr>
            <a:grpSpLocks/>
          </p:cNvGrpSpPr>
          <p:nvPr>
            <p:custDataLst>
              <p:tags r:id="rId3"/>
            </p:custDataLst>
          </p:nvPr>
        </p:nvGrpSpPr>
        <p:grpSpPr bwMode="auto">
          <a:xfrm flipH="1">
            <a:off x="6724650" y="3778250"/>
            <a:ext cx="396875" cy="2439988"/>
            <a:chOff x="4236" y="2380"/>
            <a:chExt cx="250" cy="1537"/>
          </a:xfrm>
        </p:grpSpPr>
        <p:sp>
          <p:nvSpPr>
            <p:cNvPr id="11279" name="Line 33"/>
            <p:cNvSpPr>
              <a:spLocks noChangeAspect="1" noChangeShapeType="1"/>
            </p:cNvSpPr>
            <p:nvPr/>
          </p:nvSpPr>
          <p:spPr bwMode="gray">
            <a:xfrm flipH="1" flipV="1">
              <a:off x="4237" y="2470"/>
              <a:ext cx="50" cy="1"/>
            </a:xfrm>
            <a:prstGeom prst="line">
              <a:avLst/>
            </a:prstGeom>
            <a:noFill/>
            <a:ln w="34925">
              <a:solidFill>
                <a:srgbClr val="5C8EFB"/>
              </a:solidFill>
              <a:round/>
              <a:headEnd/>
              <a:tailEnd/>
            </a:ln>
          </p:spPr>
          <p:txBody>
            <a:bodyPr>
              <a:spAutoFit/>
            </a:bodyPr>
            <a:lstStyle/>
            <a:p>
              <a:endParaRPr lang="en-US">
                <a:solidFill>
                  <a:srgbClr val="000000"/>
                </a:solidFill>
              </a:endParaRPr>
            </a:p>
          </p:txBody>
        </p:sp>
        <p:sp>
          <p:nvSpPr>
            <p:cNvPr id="11280" name="Line 34"/>
            <p:cNvSpPr>
              <a:spLocks noChangeAspect="1" noChangeShapeType="1"/>
            </p:cNvSpPr>
            <p:nvPr/>
          </p:nvSpPr>
          <p:spPr bwMode="gray">
            <a:xfrm flipH="1" flipV="1">
              <a:off x="4236" y="2741"/>
              <a:ext cx="50" cy="1"/>
            </a:xfrm>
            <a:prstGeom prst="line">
              <a:avLst/>
            </a:prstGeom>
            <a:noFill/>
            <a:ln w="34925">
              <a:solidFill>
                <a:srgbClr val="5C8EFB"/>
              </a:solidFill>
              <a:round/>
              <a:headEnd/>
              <a:tailEnd/>
            </a:ln>
          </p:spPr>
          <p:txBody>
            <a:bodyPr>
              <a:spAutoFit/>
            </a:bodyPr>
            <a:lstStyle/>
            <a:p>
              <a:endParaRPr lang="en-US">
                <a:solidFill>
                  <a:srgbClr val="000000"/>
                </a:solidFill>
              </a:endParaRPr>
            </a:p>
          </p:txBody>
        </p:sp>
        <p:sp>
          <p:nvSpPr>
            <p:cNvPr id="11281" name="Line 36"/>
            <p:cNvSpPr>
              <a:spLocks noChangeAspect="1" noChangeShapeType="1"/>
            </p:cNvSpPr>
            <p:nvPr/>
          </p:nvSpPr>
          <p:spPr bwMode="gray">
            <a:xfrm flipH="1" flipV="1">
              <a:off x="4237" y="3468"/>
              <a:ext cx="50" cy="1"/>
            </a:xfrm>
            <a:prstGeom prst="line">
              <a:avLst/>
            </a:prstGeom>
            <a:noFill/>
            <a:ln w="34925">
              <a:solidFill>
                <a:srgbClr val="5C8EFB"/>
              </a:solidFill>
              <a:round/>
              <a:headEnd/>
              <a:tailEnd/>
            </a:ln>
          </p:spPr>
          <p:txBody>
            <a:bodyPr>
              <a:spAutoFit/>
            </a:bodyPr>
            <a:lstStyle/>
            <a:p>
              <a:endParaRPr lang="en-US">
                <a:solidFill>
                  <a:srgbClr val="000000"/>
                </a:solidFill>
              </a:endParaRPr>
            </a:p>
          </p:txBody>
        </p:sp>
        <p:sp>
          <p:nvSpPr>
            <p:cNvPr id="11282" name="Line 37"/>
            <p:cNvSpPr>
              <a:spLocks noChangeAspect="1" noChangeShapeType="1"/>
            </p:cNvSpPr>
            <p:nvPr/>
          </p:nvSpPr>
          <p:spPr bwMode="gray">
            <a:xfrm flipH="1" flipV="1">
              <a:off x="4237" y="3829"/>
              <a:ext cx="50" cy="1"/>
            </a:xfrm>
            <a:prstGeom prst="line">
              <a:avLst/>
            </a:prstGeom>
            <a:noFill/>
            <a:ln w="34925">
              <a:solidFill>
                <a:srgbClr val="5C8EFB"/>
              </a:solidFill>
              <a:round/>
              <a:headEnd/>
              <a:tailEnd/>
            </a:ln>
          </p:spPr>
          <p:txBody>
            <a:bodyPr>
              <a:spAutoFit/>
            </a:bodyPr>
            <a:lstStyle/>
            <a:p>
              <a:endParaRPr lang="en-US">
                <a:solidFill>
                  <a:srgbClr val="000000"/>
                </a:solidFill>
              </a:endParaRPr>
            </a:p>
          </p:txBody>
        </p:sp>
        <p:pic>
          <p:nvPicPr>
            <p:cNvPr id="11283" name="Group 38"/>
            <p:cNvPicPr>
              <a:picLocks noChangeArrowheads="1"/>
            </p:cNvPicPr>
            <p:nvPr/>
          </p:nvPicPr>
          <p:blipFill>
            <a:blip r:embed="rId8"/>
            <a:srcRect/>
            <a:stretch>
              <a:fillRect/>
            </a:stretch>
          </p:blipFill>
          <p:spPr bwMode="auto">
            <a:xfrm flipH="1">
              <a:off x="4287" y="2377"/>
              <a:ext cx="35" cy="192"/>
            </a:xfrm>
            <a:prstGeom prst="rect">
              <a:avLst/>
            </a:prstGeom>
            <a:noFill/>
            <a:ln w="9525">
              <a:noFill/>
              <a:miter lim="800000"/>
              <a:headEnd/>
              <a:tailEnd/>
            </a:ln>
          </p:spPr>
        </p:pic>
        <p:pic>
          <p:nvPicPr>
            <p:cNvPr id="11284" name="Group 42"/>
            <p:cNvPicPr>
              <a:picLocks noChangeArrowheads="1"/>
            </p:cNvPicPr>
            <p:nvPr/>
          </p:nvPicPr>
          <p:blipFill>
            <a:blip r:embed="rId6"/>
            <a:srcRect/>
            <a:stretch>
              <a:fillRect/>
            </a:stretch>
          </p:blipFill>
          <p:spPr bwMode="auto">
            <a:xfrm flipH="1">
              <a:off x="4283" y="2650"/>
              <a:ext cx="35" cy="192"/>
            </a:xfrm>
            <a:prstGeom prst="rect">
              <a:avLst/>
            </a:prstGeom>
            <a:noFill/>
            <a:ln w="9525">
              <a:noFill/>
              <a:miter lim="800000"/>
              <a:headEnd/>
              <a:tailEnd/>
            </a:ln>
          </p:spPr>
        </p:pic>
        <p:pic>
          <p:nvPicPr>
            <p:cNvPr id="11285" name="Group 50"/>
            <p:cNvPicPr>
              <a:picLocks noChangeArrowheads="1"/>
            </p:cNvPicPr>
            <p:nvPr/>
          </p:nvPicPr>
          <p:blipFill>
            <a:blip r:embed="rId9"/>
            <a:srcRect/>
            <a:stretch>
              <a:fillRect/>
            </a:stretch>
          </p:blipFill>
          <p:spPr bwMode="auto">
            <a:xfrm flipH="1">
              <a:off x="4291" y="3379"/>
              <a:ext cx="35" cy="192"/>
            </a:xfrm>
            <a:prstGeom prst="rect">
              <a:avLst/>
            </a:prstGeom>
            <a:noFill/>
            <a:ln w="9525">
              <a:noFill/>
              <a:miter lim="800000"/>
              <a:headEnd/>
              <a:tailEnd/>
            </a:ln>
          </p:spPr>
        </p:pic>
        <p:pic>
          <p:nvPicPr>
            <p:cNvPr id="11286" name="Group 54"/>
            <p:cNvPicPr>
              <a:picLocks noChangeArrowheads="1"/>
            </p:cNvPicPr>
            <p:nvPr/>
          </p:nvPicPr>
          <p:blipFill>
            <a:blip r:embed="rId9"/>
            <a:srcRect/>
            <a:stretch>
              <a:fillRect/>
            </a:stretch>
          </p:blipFill>
          <p:spPr bwMode="auto">
            <a:xfrm flipH="1">
              <a:off x="4287" y="3732"/>
              <a:ext cx="35" cy="192"/>
            </a:xfrm>
            <a:prstGeom prst="rect">
              <a:avLst/>
            </a:prstGeom>
            <a:noFill/>
            <a:ln w="9525">
              <a:noFill/>
              <a:miter lim="800000"/>
              <a:headEnd/>
              <a:tailEnd/>
            </a:ln>
          </p:spPr>
        </p:pic>
        <p:sp>
          <p:nvSpPr>
            <p:cNvPr id="11287" name="Line 58"/>
            <p:cNvSpPr>
              <a:spLocks noChangeShapeType="1"/>
            </p:cNvSpPr>
            <p:nvPr/>
          </p:nvSpPr>
          <p:spPr bwMode="auto">
            <a:xfrm>
              <a:off x="4241" y="2470"/>
              <a:ext cx="0" cy="1360"/>
            </a:xfrm>
            <a:prstGeom prst="line">
              <a:avLst/>
            </a:prstGeom>
            <a:noFill/>
            <a:ln w="34925">
              <a:solidFill>
                <a:srgbClr val="5C8EFB"/>
              </a:solidFill>
              <a:round/>
              <a:headEnd/>
              <a:tailEnd/>
            </a:ln>
          </p:spPr>
          <p:txBody>
            <a:bodyPr wrap="none" anchor="ctr"/>
            <a:lstStyle/>
            <a:p>
              <a:endParaRPr lang="en-US">
                <a:solidFill>
                  <a:srgbClr val="000000"/>
                </a:solidFill>
              </a:endParaRPr>
            </a:p>
          </p:txBody>
        </p:sp>
        <p:sp>
          <p:nvSpPr>
            <p:cNvPr id="103448" name="AutoShape 15"/>
            <p:cNvSpPr>
              <a:spLocks noChangeArrowheads="1"/>
            </p:cNvSpPr>
            <p:nvPr/>
          </p:nvSpPr>
          <p:spPr bwMode="gray">
            <a:xfrm rot="16200000" flipH="1">
              <a:off x="4252" y="3006"/>
              <a:ext cx="233" cy="236"/>
            </a:xfrm>
            <a:prstGeom prst="triangle">
              <a:avLst>
                <a:gd name="adj" fmla="val 50000"/>
              </a:avLst>
            </a:prstGeom>
            <a:gradFill rotWithShape="0">
              <a:gsLst>
                <a:gs pos="0">
                  <a:srgbClr val="0000CC"/>
                </a:gs>
                <a:gs pos="50000">
                  <a:srgbClr val="5C8EFB"/>
                </a:gs>
                <a:gs pos="100000">
                  <a:srgbClr val="0000CC"/>
                </a:gs>
              </a:gsLst>
              <a:lin ang="27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grpSp>
      <p:sp>
        <p:nvSpPr>
          <p:cNvPr id="103438" name="AutoShape 62"/>
          <p:cNvSpPr>
            <a:spLocks noChangeArrowheads="1"/>
          </p:cNvSpPr>
          <p:nvPr/>
        </p:nvSpPr>
        <p:spPr bwMode="gray">
          <a:xfrm>
            <a:off x="1535113" y="5591175"/>
            <a:ext cx="1439862" cy="646113"/>
          </a:xfrm>
          <a:prstGeom prst="wedgeRectCallout">
            <a:avLst>
              <a:gd name="adj1" fmla="val -85847"/>
              <a:gd name="adj2" fmla="val -28440"/>
            </a:avLst>
          </a:prstGeom>
          <a:solidFill>
            <a:srgbClr val="FFFFCC"/>
          </a:solidFill>
          <a:ln w="9525">
            <a:solidFill>
              <a:srgbClr val="003366"/>
            </a:solidFill>
            <a:miter lim="800000"/>
            <a:headEnd/>
            <a:tailEnd/>
          </a:ln>
          <a:effectLst>
            <a:outerShdw dist="35921" dir="2700000" algn="ctr" rotWithShape="0">
              <a:srgbClr val="808080"/>
            </a:outerShdw>
          </a:effectLst>
        </p:spPr>
        <p:txBody>
          <a:bodyPr anchor="ctr"/>
          <a:lstStyle/>
          <a:p>
            <a:pPr>
              <a:defRPr/>
            </a:pPr>
            <a:r>
              <a:rPr lang="en-US" sz="1200" b="1">
                <a:solidFill>
                  <a:srgbClr val="003366"/>
                </a:solidFill>
                <a:latin typeface="Arial" pitchFamily="34" charset="0"/>
              </a:rPr>
              <a:t>I/O Clock Networks</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78"/>
          <p:cNvSpPr>
            <a:spLocks noGrp="1" noChangeArrowheads="1"/>
          </p:cNvSpPr>
          <p:nvPr>
            <p:ph type="title" idx="4294967295"/>
          </p:nvPr>
        </p:nvSpPr>
        <p:spPr/>
        <p:txBody>
          <a:bodyPr/>
          <a:lstStyle/>
          <a:p>
            <a:pPr eaLnBrk="1" hangingPunct="1"/>
            <a:r>
              <a:rPr lang="en-US" smtClean="0"/>
              <a:t>I/O Clocking</a:t>
            </a:r>
          </a:p>
        </p:txBody>
      </p:sp>
      <p:sp>
        <p:nvSpPr>
          <p:cNvPr id="12291" name="Rectangle 379"/>
          <p:cNvSpPr>
            <a:spLocks noGrp="1" noChangeArrowheads="1"/>
          </p:cNvSpPr>
          <p:nvPr>
            <p:ph type="body" idx="4294967295"/>
          </p:nvPr>
        </p:nvSpPr>
        <p:spPr/>
        <p:txBody>
          <a:bodyPr/>
          <a:lstStyle/>
          <a:p>
            <a:pPr eaLnBrk="1" hangingPunct="1"/>
            <a:r>
              <a:rPr lang="en-US" smtClean="0"/>
              <a:t>The I/O clock networks are driven by the BUFIO</a:t>
            </a:r>
          </a:p>
          <a:p>
            <a:pPr eaLnBrk="1" hangingPunct="1"/>
            <a:r>
              <a:rPr lang="en-US" smtClean="0"/>
              <a:t>The BUFIO is a simple clock buffer with no</a:t>
            </a:r>
            <a:br>
              <a:rPr lang="en-US" smtClean="0"/>
            </a:br>
            <a:r>
              <a:rPr lang="en-US" smtClean="0"/>
              <a:t>additional functionality</a:t>
            </a:r>
          </a:p>
          <a:p>
            <a:pPr eaLnBrk="1" hangingPunct="1"/>
            <a:r>
              <a:rPr lang="en-US" smtClean="0"/>
              <a:t>Driven by</a:t>
            </a:r>
          </a:p>
          <a:p>
            <a:pPr lvl="1" eaLnBrk="1" hangingPunct="1"/>
            <a:r>
              <a:rPr lang="en-US" smtClean="0"/>
              <a:t>Clock-capable inputs in the same I/O bank</a:t>
            </a:r>
          </a:p>
          <a:p>
            <a:pPr lvl="1" eaLnBrk="1" hangingPunct="1"/>
            <a:r>
              <a:rPr lang="en-US" smtClean="0"/>
              <a:t>MMCM  high-performance clocks in the same region</a:t>
            </a:r>
          </a:p>
          <a:p>
            <a:pPr lvl="2" eaLnBrk="1" hangingPunct="1"/>
            <a:r>
              <a:rPr lang="en-US" smtClean="0"/>
              <a:t>These are immediately adjacent to the I/O bank</a:t>
            </a:r>
          </a:p>
          <a:p>
            <a:pPr lvl="1" eaLnBrk="1" hangingPunct="1"/>
            <a:r>
              <a:rPr lang="en-US" smtClean="0"/>
              <a:t>The BUFMR in the same region or region above or below</a:t>
            </a:r>
          </a:p>
          <a:p>
            <a:pPr lvl="1" eaLnBrk="1" hangingPunct="1"/>
            <a:r>
              <a:rPr lang="en-US" smtClean="0"/>
              <a:t>Interconnect</a:t>
            </a:r>
          </a:p>
        </p:txBody>
      </p:sp>
      <p:grpSp>
        <p:nvGrpSpPr>
          <p:cNvPr id="2" name="Group 4"/>
          <p:cNvGrpSpPr>
            <a:grpSpLocks/>
          </p:cNvGrpSpPr>
          <p:nvPr>
            <p:custDataLst>
              <p:tags r:id="rId2"/>
            </p:custDataLst>
          </p:nvPr>
        </p:nvGrpSpPr>
        <p:grpSpPr bwMode="auto">
          <a:xfrm>
            <a:off x="6380163" y="1982788"/>
            <a:ext cx="2436812" cy="1279525"/>
            <a:chOff x="4019" y="1249"/>
            <a:chExt cx="1535" cy="806"/>
          </a:xfrm>
        </p:grpSpPr>
        <p:grpSp>
          <p:nvGrpSpPr>
            <p:cNvPr id="3" name="Group 5"/>
            <p:cNvGrpSpPr>
              <a:grpSpLocks/>
            </p:cNvGrpSpPr>
            <p:nvPr/>
          </p:nvGrpSpPr>
          <p:grpSpPr bwMode="auto">
            <a:xfrm>
              <a:off x="4188" y="1539"/>
              <a:ext cx="1161" cy="516"/>
              <a:chOff x="4188" y="1539"/>
              <a:chExt cx="1161" cy="516"/>
            </a:xfrm>
          </p:grpSpPr>
          <p:sp>
            <p:nvSpPr>
              <p:cNvPr id="12297" name="AutoShape 6"/>
              <p:cNvSpPr>
                <a:spLocks noChangeArrowheads="1"/>
              </p:cNvSpPr>
              <p:nvPr/>
            </p:nvSpPr>
            <p:spPr bwMode="auto">
              <a:xfrm rot="5400000">
                <a:off x="4512" y="1603"/>
                <a:ext cx="516" cy="387"/>
              </a:xfrm>
              <a:prstGeom prst="triangle">
                <a:avLst>
                  <a:gd name="adj" fmla="val 50000"/>
                </a:avLst>
              </a:prstGeom>
              <a:solidFill>
                <a:schemeClr val="accent2"/>
              </a:solidFill>
              <a:ln w="9525" algn="ctr">
                <a:solidFill>
                  <a:schemeClr val="tx1"/>
                </a:solidFill>
                <a:miter lim="800000"/>
                <a:headEnd/>
                <a:tailEnd/>
              </a:ln>
            </p:spPr>
            <p:txBody>
              <a:bodyPr wrap="none" anchor="ctr"/>
              <a:lstStyle/>
              <a:p>
                <a:endParaRPr lang="en-US">
                  <a:solidFill>
                    <a:srgbClr val="000000"/>
                  </a:solidFill>
                </a:endParaRPr>
              </a:p>
            </p:txBody>
          </p:sp>
          <p:sp>
            <p:nvSpPr>
              <p:cNvPr id="12298" name="Line 7"/>
              <p:cNvSpPr>
                <a:spLocks noChangeShapeType="1"/>
              </p:cNvSpPr>
              <p:nvPr/>
            </p:nvSpPr>
            <p:spPr bwMode="auto">
              <a:xfrm>
                <a:off x="4962" y="1798"/>
                <a:ext cx="387" cy="0"/>
              </a:xfrm>
              <a:prstGeom prst="line">
                <a:avLst/>
              </a:prstGeom>
              <a:noFill/>
              <a:ln w="9525">
                <a:solidFill>
                  <a:schemeClr val="tx1"/>
                </a:solidFill>
                <a:round/>
                <a:headEnd/>
                <a:tailEnd/>
              </a:ln>
            </p:spPr>
            <p:txBody>
              <a:bodyPr wrap="none" anchor="ctr">
                <a:spAutoFit/>
              </a:bodyPr>
              <a:lstStyle/>
              <a:p>
                <a:endParaRPr lang="en-US">
                  <a:solidFill>
                    <a:srgbClr val="000000"/>
                  </a:solidFill>
                </a:endParaRPr>
              </a:p>
            </p:txBody>
          </p:sp>
          <p:sp>
            <p:nvSpPr>
              <p:cNvPr id="12299" name="Line 8"/>
              <p:cNvSpPr>
                <a:spLocks noChangeShapeType="1"/>
              </p:cNvSpPr>
              <p:nvPr/>
            </p:nvSpPr>
            <p:spPr bwMode="auto">
              <a:xfrm>
                <a:off x="4188" y="1798"/>
                <a:ext cx="387" cy="0"/>
              </a:xfrm>
              <a:prstGeom prst="line">
                <a:avLst/>
              </a:prstGeom>
              <a:noFill/>
              <a:ln w="9525">
                <a:solidFill>
                  <a:schemeClr val="tx1"/>
                </a:solidFill>
                <a:round/>
                <a:headEnd/>
                <a:tailEnd/>
              </a:ln>
            </p:spPr>
            <p:txBody>
              <a:bodyPr wrap="none" anchor="ctr">
                <a:spAutoFit/>
              </a:bodyPr>
              <a:lstStyle/>
              <a:p>
                <a:endParaRPr lang="en-US">
                  <a:solidFill>
                    <a:srgbClr val="000000"/>
                  </a:solidFill>
                </a:endParaRPr>
              </a:p>
            </p:txBody>
          </p:sp>
        </p:grpSp>
        <p:sp>
          <p:nvSpPr>
            <p:cNvPr id="12294" name="Text Box 9"/>
            <p:cNvSpPr txBox="1">
              <a:spLocks noChangeArrowheads="1"/>
            </p:cNvSpPr>
            <p:nvPr/>
          </p:nvSpPr>
          <p:spPr bwMode="auto">
            <a:xfrm>
              <a:off x="4455" y="1249"/>
              <a:ext cx="608" cy="231"/>
            </a:xfrm>
            <a:prstGeom prst="rect">
              <a:avLst/>
            </a:prstGeom>
            <a:noFill/>
            <a:ln w="9525" algn="ctr">
              <a:noFill/>
              <a:miter lim="800000"/>
              <a:headEnd/>
              <a:tailEnd/>
            </a:ln>
          </p:spPr>
          <p:txBody>
            <a:bodyPr wrap="none">
              <a:spAutoFit/>
            </a:bodyPr>
            <a:lstStyle/>
            <a:p>
              <a:r>
                <a:rPr lang="en-US" b="1">
                  <a:solidFill>
                    <a:srgbClr val="000000"/>
                  </a:solidFill>
                </a:rPr>
                <a:t>BUFIO</a:t>
              </a:r>
            </a:p>
          </p:txBody>
        </p:sp>
        <p:sp>
          <p:nvSpPr>
            <p:cNvPr id="12295" name="Text Box 10"/>
            <p:cNvSpPr txBox="1">
              <a:spLocks noChangeArrowheads="1"/>
            </p:cNvSpPr>
            <p:nvPr/>
          </p:nvSpPr>
          <p:spPr bwMode="auto">
            <a:xfrm>
              <a:off x="4019" y="1690"/>
              <a:ext cx="146" cy="154"/>
            </a:xfrm>
            <a:prstGeom prst="rect">
              <a:avLst/>
            </a:prstGeom>
            <a:noFill/>
            <a:ln w="9525" algn="ctr">
              <a:noFill/>
              <a:miter lim="800000"/>
              <a:headEnd/>
              <a:tailEnd/>
            </a:ln>
          </p:spPr>
          <p:txBody>
            <a:bodyPr wrap="none">
              <a:spAutoFit/>
            </a:bodyPr>
            <a:lstStyle/>
            <a:p>
              <a:r>
                <a:rPr lang="en-US" sz="1000" b="1">
                  <a:solidFill>
                    <a:srgbClr val="000000"/>
                  </a:solidFill>
                </a:rPr>
                <a:t>I</a:t>
              </a:r>
            </a:p>
          </p:txBody>
        </p:sp>
        <p:sp>
          <p:nvSpPr>
            <p:cNvPr id="12296" name="Text Box 11"/>
            <p:cNvSpPr txBox="1">
              <a:spLocks noChangeArrowheads="1"/>
            </p:cNvSpPr>
            <p:nvPr/>
          </p:nvSpPr>
          <p:spPr bwMode="auto">
            <a:xfrm>
              <a:off x="5301" y="1685"/>
              <a:ext cx="184" cy="154"/>
            </a:xfrm>
            <a:prstGeom prst="rect">
              <a:avLst/>
            </a:prstGeom>
            <a:noFill/>
            <a:ln w="9525" algn="ctr">
              <a:noFill/>
              <a:miter lim="800000"/>
              <a:headEnd/>
              <a:tailEnd/>
            </a:ln>
          </p:spPr>
          <p:txBody>
            <a:bodyPr wrap="none">
              <a:spAutoFit/>
            </a:bodyPr>
            <a:lstStyle/>
            <a:p>
              <a:r>
                <a:rPr lang="en-US" sz="1000" b="1">
                  <a:solidFill>
                    <a:srgbClr val="000000"/>
                  </a:solidFill>
                </a:rPr>
                <a:t>O</a:t>
              </a:r>
            </a:p>
          </p:txBody>
        </p:sp>
      </p:gr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3184525" y="1693863"/>
            <a:ext cx="4897591" cy="4495800"/>
          </a:xfrm>
        </p:spPr>
        <p:txBody>
          <a:bodyPr/>
          <a:lstStyle/>
          <a:p>
            <a:pPr eaLnBrk="1" hangingPunct="1"/>
            <a:r>
              <a:rPr lang="en-US" sz="2400" b="1" dirty="0" smtClean="0">
                <a:solidFill>
                  <a:schemeClr val="tx2"/>
                </a:solidFill>
              </a:rPr>
              <a:t>Overview</a:t>
            </a:r>
          </a:p>
          <a:p>
            <a:pPr eaLnBrk="1" hangingPunct="1"/>
            <a:r>
              <a:rPr lang="en-US" sz="2400" dirty="0" smtClean="0"/>
              <a:t>Clock Networks and Buffers</a:t>
            </a:r>
          </a:p>
          <a:p>
            <a:pPr eaLnBrk="1" hangingPunct="1"/>
            <a:r>
              <a:rPr lang="en-US" sz="2400" dirty="0" smtClean="0"/>
              <a:t>Clock Management Tile</a:t>
            </a:r>
          </a:p>
          <a:p>
            <a:pPr eaLnBrk="1" hangingPunct="1"/>
            <a:r>
              <a:rPr lang="en-US" sz="2400" dirty="0" smtClean="0"/>
              <a:t>Usage Models</a:t>
            </a:r>
          </a:p>
          <a:p>
            <a:pPr eaLnBrk="1" hangingPunct="1"/>
            <a:r>
              <a:rPr lang="en-US" sz="2400" dirty="0" smtClean="0"/>
              <a:t>Using Clock Resources</a:t>
            </a:r>
          </a:p>
          <a:p>
            <a:pPr eaLnBrk="1" hangingPunct="1"/>
            <a:r>
              <a:rPr lang="en-US" sz="2400" dirty="0" smtClean="0"/>
              <a:t>Summary</a:t>
            </a:r>
          </a:p>
          <a:p>
            <a:pPr eaLnBrk="1" hangingPunct="1"/>
            <a:endParaRPr lang="en-US" sz="2400" dirty="0" smtClean="0"/>
          </a:p>
        </p:txBody>
      </p:sp>
      <p:sp>
        <p:nvSpPr>
          <p:cNvPr id="5123" name="Rectangle 3"/>
          <p:cNvSpPr>
            <a:spLocks noGrp="1" noChangeArrowheads="1"/>
          </p:cNvSpPr>
          <p:nvPr>
            <p:ph type="title" idx="4294967295"/>
          </p:nvPr>
        </p:nvSpPr>
        <p:spPr/>
        <p:txBody>
          <a:bodyPr/>
          <a:lstStyle/>
          <a:p>
            <a:pPr eaLnBrk="1" hangingPunct="1"/>
            <a:r>
              <a:rPr lang="en-US" smtClean="0"/>
              <a:t>Lessons</a:t>
            </a:r>
          </a:p>
        </p:txBody>
      </p:sp>
      <p:sp>
        <p:nvSpPr>
          <p:cNvPr id="5124" name="Line 4"/>
          <p:cNvSpPr>
            <a:spLocks noChangeShapeType="1"/>
          </p:cNvSpPr>
          <p:nvPr/>
        </p:nvSpPr>
        <p:spPr bwMode="auto">
          <a:xfrm>
            <a:off x="1654175" y="1930400"/>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mtClean="0"/>
              <a:t>Source-Synchronous Interfaces</a:t>
            </a:r>
          </a:p>
        </p:txBody>
      </p:sp>
      <p:sp>
        <p:nvSpPr>
          <p:cNvPr id="13315" name="Rectangle 3"/>
          <p:cNvSpPr>
            <a:spLocks noGrp="1" noChangeArrowheads="1"/>
          </p:cNvSpPr>
          <p:nvPr>
            <p:ph type="body" idx="4294967295"/>
          </p:nvPr>
        </p:nvSpPr>
        <p:spPr/>
        <p:txBody>
          <a:bodyPr/>
          <a:lstStyle/>
          <a:p>
            <a:pPr eaLnBrk="1" hangingPunct="1"/>
            <a:r>
              <a:rPr lang="en-US" smtClean="0"/>
              <a:t>I/O and regional clock networks combined with ISERDES/OSERDES provide powerful tools for creating source synchronous interfaces</a:t>
            </a:r>
          </a:p>
          <a:p>
            <a:pPr eaLnBrk="1" hangingPunct="1"/>
            <a:r>
              <a:rPr lang="en-US" smtClean="0"/>
              <a:t>BUFR is set to ÷N if interface is SDR, or ÷(N/2) if DDR</a:t>
            </a:r>
          </a:p>
          <a:p>
            <a:pPr lvl="1" eaLnBrk="1" hangingPunct="1"/>
            <a:r>
              <a:rPr lang="en-US" smtClean="0"/>
              <a:t>N can be 2 to 8 in SDR, and 2 to 14 in DDR</a:t>
            </a:r>
          </a:p>
        </p:txBody>
      </p:sp>
      <p:sp>
        <p:nvSpPr>
          <p:cNvPr id="107524" name="Rectangle 4"/>
          <p:cNvSpPr>
            <a:spLocks noChangeArrowheads="1"/>
          </p:cNvSpPr>
          <p:nvPr/>
        </p:nvSpPr>
        <p:spPr bwMode="gray">
          <a:xfrm>
            <a:off x="2154238" y="3375025"/>
            <a:ext cx="5084762" cy="2679700"/>
          </a:xfrm>
          <a:prstGeom prst="rect">
            <a:avLst/>
          </a:prstGeom>
          <a:solidFill>
            <a:srgbClr val="DDDDDD"/>
          </a:solidFill>
          <a:ln w="28575" algn="ctr">
            <a:solidFill>
              <a:schemeClr val="bg1"/>
            </a:solidFill>
            <a:miter lim="800000"/>
            <a:headEnd/>
            <a:tailEnd/>
          </a:ln>
          <a:effectLst>
            <a:outerShdw dist="35921" dir="2700000" algn="ctr" rotWithShape="0">
              <a:schemeClr val="bg2"/>
            </a:outerShdw>
          </a:effectLst>
        </p:spPr>
        <p:txBody>
          <a:bodyPr wrap="none" lIns="91406" tIns="45705" rIns="91406" bIns="45705" anchor="ctr"/>
          <a:lstStyle/>
          <a:p>
            <a:pPr marL="342900" indent="-342900" algn="r" eaLnBrk="0" hangingPunct="0">
              <a:spcBef>
                <a:spcPct val="20000"/>
              </a:spcBef>
              <a:buSzPct val="105000"/>
              <a:buFont typeface="Arial" pitchFamily="34" charset="0"/>
              <a:buNone/>
              <a:defRPr/>
            </a:pPr>
            <a:endParaRPr lang="en-US" sz="2000">
              <a:solidFill>
                <a:srgbClr val="000000"/>
              </a:solidFill>
              <a:latin typeface="Arial Narrow" pitchFamily="34" charset="0"/>
            </a:endParaRPr>
          </a:p>
        </p:txBody>
      </p:sp>
      <p:sp>
        <p:nvSpPr>
          <p:cNvPr id="107525" name="Line 5"/>
          <p:cNvSpPr>
            <a:spLocks noChangeShapeType="1"/>
          </p:cNvSpPr>
          <p:nvPr/>
        </p:nvSpPr>
        <p:spPr bwMode="gray">
          <a:xfrm>
            <a:off x="1633538" y="4222750"/>
            <a:ext cx="2035175" cy="1588"/>
          </a:xfrm>
          <a:prstGeom prst="line">
            <a:avLst/>
          </a:prstGeom>
          <a:noFill/>
          <a:ln w="28575">
            <a:solidFill>
              <a:schemeClr val="tx1"/>
            </a:solidFill>
            <a:round/>
            <a:headEnd/>
            <a:tailEnd type="triangle" w="med" len="med"/>
          </a:ln>
          <a:effectLst>
            <a:outerShdw dist="17961" dir="2700000" algn="ctr" rotWithShape="0">
              <a:schemeClr val="bg2"/>
            </a:outerShdw>
          </a:effectLst>
        </p:spPr>
        <p:txBody>
          <a:bodyPr wrap="none" anchor="ctr"/>
          <a:lstStyle/>
          <a:p>
            <a:pPr>
              <a:defRPr/>
            </a:pPr>
            <a:endParaRPr lang="en-US">
              <a:solidFill>
                <a:srgbClr val="000000"/>
              </a:solidFill>
              <a:latin typeface="Arial" pitchFamily="34" charset="0"/>
            </a:endParaRPr>
          </a:p>
        </p:txBody>
      </p:sp>
      <p:sp>
        <p:nvSpPr>
          <p:cNvPr id="107526" name="Line 6"/>
          <p:cNvSpPr>
            <a:spLocks noChangeShapeType="1"/>
          </p:cNvSpPr>
          <p:nvPr/>
        </p:nvSpPr>
        <p:spPr bwMode="gray">
          <a:xfrm>
            <a:off x="4583113" y="4222750"/>
            <a:ext cx="836612" cy="0"/>
          </a:xfrm>
          <a:prstGeom prst="line">
            <a:avLst/>
          </a:prstGeom>
          <a:noFill/>
          <a:ln w="28575">
            <a:solidFill>
              <a:schemeClr val="tx1"/>
            </a:solidFill>
            <a:round/>
            <a:headEnd/>
            <a:tailEnd type="triangle" w="med" len="med"/>
          </a:ln>
          <a:effectLst>
            <a:outerShdw dist="17961" dir="2700000" algn="ctr" rotWithShape="0">
              <a:schemeClr val="bg2"/>
            </a:outerShdw>
          </a:effectLst>
        </p:spPr>
        <p:txBody>
          <a:bodyPr wrap="none" anchor="ctr"/>
          <a:lstStyle/>
          <a:p>
            <a:pPr>
              <a:defRPr/>
            </a:pPr>
            <a:endParaRPr lang="en-US">
              <a:solidFill>
                <a:srgbClr val="000000"/>
              </a:solidFill>
              <a:latin typeface="Arial" pitchFamily="34" charset="0"/>
            </a:endParaRPr>
          </a:p>
        </p:txBody>
      </p:sp>
      <p:sp>
        <p:nvSpPr>
          <p:cNvPr id="13319" name="Line 7"/>
          <p:cNvSpPr>
            <a:spLocks noChangeShapeType="1"/>
          </p:cNvSpPr>
          <p:nvPr/>
        </p:nvSpPr>
        <p:spPr bwMode="gray">
          <a:xfrm flipH="1">
            <a:off x="4811713" y="4146550"/>
            <a:ext cx="152400" cy="152400"/>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3320" name="Text Box 8"/>
          <p:cNvSpPr txBox="1">
            <a:spLocks noChangeArrowheads="1"/>
          </p:cNvSpPr>
          <p:nvPr/>
        </p:nvSpPr>
        <p:spPr bwMode="gray">
          <a:xfrm>
            <a:off x="4735513" y="3840163"/>
            <a:ext cx="349250" cy="366712"/>
          </a:xfrm>
          <a:prstGeom prst="rect">
            <a:avLst/>
          </a:prstGeom>
          <a:noFill/>
          <a:ln w="28575" algn="ctr">
            <a:noFill/>
            <a:miter lim="800000"/>
            <a:headEnd/>
            <a:tailEnd/>
          </a:ln>
        </p:spPr>
        <p:txBody>
          <a:bodyPr wrap="none" lIns="91406" tIns="45705" rIns="91406" bIns="45705">
            <a:spAutoFit/>
          </a:bodyPr>
          <a:lstStyle/>
          <a:p>
            <a:pPr marL="342900" indent="-342900" algn="l" eaLnBrk="0" hangingPunct="0">
              <a:spcBef>
                <a:spcPct val="20000"/>
              </a:spcBef>
              <a:buSzPct val="105000"/>
              <a:buFont typeface="Arial" charset="0"/>
              <a:buNone/>
            </a:pPr>
            <a:r>
              <a:rPr lang="en-US">
                <a:solidFill>
                  <a:srgbClr val="000000"/>
                </a:solidFill>
                <a:latin typeface="Arial Narrow" pitchFamily="34" charset="0"/>
              </a:rPr>
              <a:t>N</a:t>
            </a:r>
          </a:p>
        </p:txBody>
      </p:sp>
      <p:sp>
        <p:nvSpPr>
          <p:cNvPr id="13321" name="Line 9"/>
          <p:cNvSpPr>
            <a:spLocks noChangeShapeType="1"/>
          </p:cNvSpPr>
          <p:nvPr/>
        </p:nvSpPr>
        <p:spPr bwMode="gray">
          <a:xfrm flipH="1" flipV="1">
            <a:off x="3678238" y="4456113"/>
            <a:ext cx="3175" cy="620712"/>
          </a:xfrm>
          <a:prstGeom prst="line">
            <a:avLst/>
          </a:prstGeom>
          <a:noFill/>
          <a:ln w="28575">
            <a:solidFill>
              <a:schemeClr val="tx1"/>
            </a:solidFill>
            <a:round/>
            <a:headEnd/>
            <a:tailEnd type="triangle" w="med" len="med"/>
          </a:ln>
        </p:spPr>
        <p:txBody>
          <a:bodyPr wrap="none" anchor="ctr"/>
          <a:lstStyle/>
          <a:p>
            <a:endParaRPr lang="en-US">
              <a:solidFill>
                <a:srgbClr val="000000"/>
              </a:solidFill>
            </a:endParaRPr>
          </a:p>
        </p:txBody>
      </p:sp>
      <p:sp>
        <p:nvSpPr>
          <p:cNvPr id="13322" name="Line 10"/>
          <p:cNvSpPr>
            <a:spLocks noChangeShapeType="1"/>
          </p:cNvSpPr>
          <p:nvPr/>
        </p:nvSpPr>
        <p:spPr bwMode="gray">
          <a:xfrm flipH="1" flipV="1">
            <a:off x="4425950" y="4456113"/>
            <a:ext cx="3175" cy="1185862"/>
          </a:xfrm>
          <a:prstGeom prst="line">
            <a:avLst/>
          </a:prstGeom>
          <a:noFill/>
          <a:ln w="28575">
            <a:solidFill>
              <a:schemeClr val="tx1"/>
            </a:solidFill>
            <a:round/>
            <a:headEnd/>
            <a:tailEnd type="triangle" w="med" len="med"/>
          </a:ln>
        </p:spPr>
        <p:txBody>
          <a:bodyPr wrap="none" anchor="ctr"/>
          <a:lstStyle/>
          <a:p>
            <a:endParaRPr lang="en-US">
              <a:solidFill>
                <a:srgbClr val="000000"/>
              </a:solidFill>
            </a:endParaRPr>
          </a:p>
        </p:txBody>
      </p:sp>
      <p:sp>
        <p:nvSpPr>
          <p:cNvPr id="107531" name="Rectangle 11"/>
          <p:cNvSpPr>
            <a:spLocks noChangeArrowheads="1"/>
          </p:cNvSpPr>
          <p:nvPr/>
        </p:nvSpPr>
        <p:spPr bwMode="gray">
          <a:xfrm>
            <a:off x="3516313" y="3994150"/>
            <a:ext cx="1066800" cy="457200"/>
          </a:xfrm>
          <a:prstGeom prst="rect">
            <a:avLst/>
          </a:prstGeom>
          <a:gradFill rotWithShape="1">
            <a:gsLst>
              <a:gs pos="0">
                <a:srgbClr val="339933"/>
              </a:gs>
              <a:gs pos="50000">
                <a:srgbClr val="66CC66"/>
              </a:gs>
              <a:gs pos="100000">
                <a:srgbClr val="339933"/>
              </a:gs>
            </a:gsLst>
            <a:lin ang="2700000" scaled="1"/>
          </a:gradFill>
          <a:ln w="28575" algn="ctr">
            <a:solidFill>
              <a:schemeClr val="bg1"/>
            </a:solidFill>
            <a:miter lim="800000"/>
            <a:headEnd/>
            <a:tailEnd/>
          </a:ln>
          <a:effectLst>
            <a:outerShdw dist="35921" dir="2700000" algn="ctr" rotWithShape="0">
              <a:schemeClr val="bg2">
                <a:alpha val="50000"/>
              </a:schemeClr>
            </a:outerShdw>
          </a:effectLst>
        </p:spPr>
        <p:txBody>
          <a:bodyPr wrap="none" lIns="91406" tIns="45705" rIns="91406" bIns="45705" anchor="ctr"/>
          <a:lstStyle/>
          <a:p>
            <a:pPr marL="342900" indent="-342900" eaLnBrk="0" hangingPunct="0">
              <a:spcBef>
                <a:spcPct val="20000"/>
              </a:spcBef>
              <a:buSzPct val="105000"/>
              <a:buFont typeface="Arial" pitchFamily="34" charset="0"/>
              <a:buNone/>
              <a:defRPr/>
            </a:pPr>
            <a:r>
              <a:rPr lang="en-US" sz="1600">
                <a:solidFill>
                  <a:srgbClr val="000000"/>
                </a:solidFill>
                <a:latin typeface="Arial Narrow" pitchFamily="34" charset="0"/>
                <a:sym typeface="Symbol" pitchFamily="18" charset="2"/>
              </a:rPr>
              <a:t>ISERDES</a:t>
            </a:r>
          </a:p>
        </p:txBody>
      </p:sp>
      <p:sp>
        <p:nvSpPr>
          <p:cNvPr id="13324" name="Text Box 12"/>
          <p:cNvSpPr txBox="1">
            <a:spLocks noChangeArrowheads="1"/>
          </p:cNvSpPr>
          <p:nvPr/>
        </p:nvSpPr>
        <p:spPr bwMode="gray">
          <a:xfrm>
            <a:off x="3152775" y="4513263"/>
            <a:ext cx="609600" cy="366712"/>
          </a:xfrm>
          <a:prstGeom prst="rect">
            <a:avLst/>
          </a:prstGeom>
          <a:noFill/>
          <a:ln w="28575" algn="ctr">
            <a:noFill/>
            <a:miter lim="800000"/>
            <a:headEnd/>
            <a:tailEnd/>
          </a:ln>
        </p:spPr>
        <p:txBody>
          <a:bodyPr wrap="none" lIns="91406" tIns="45705" rIns="91406" bIns="45705">
            <a:spAutoFit/>
          </a:bodyPr>
          <a:lstStyle/>
          <a:p>
            <a:pPr marL="342900" indent="-342900" algn="l" eaLnBrk="0" hangingPunct="0">
              <a:spcBef>
                <a:spcPct val="20000"/>
              </a:spcBef>
              <a:buSzPct val="105000"/>
              <a:buFont typeface="Arial" charset="0"/>
              <a:buNone/>
            </a:pPr>
            <a:r>
              <a:rPr lang="en-US">
                <a:solidFill>
                  <a:srgbClr val="000000"/>
                </a:solidFill>
                <a:latin typeface="Arial Narrow" pitchFamily="34" charset="0"/>
              </a:rPr>
              <a:t>CLK</a:t>
            </a:r>
          </a:p>
        </p:txBody>
      </p:sp>
      <p:sp>
        <p:nvSpPr>
          <p:cNvPr id="13325" name="Text Box 13"/>
          <p:cNvSpPr txBox="1">
            <a:spLocks noChangeArrowheads="1"/>
          </p:cNvSpPr>
          <p:nvPr/>
        </p:nvSpPr>
        <p:spPr bwMode="gray">
          <a:xfrm>
            <a:off x="4395788" y="4494213"/>
            <a:ext cx="996950" cy="366712"/>
          </a:xfrm>
          <a:prstGeom prst="rect">
            <a:avLst/>
          </a:prstGeom>
          <a:noFill/>
          <a:ln w="28575" algn="ctr">
            <a:noFill/>
            <a:miter lim="800000"/>
            <a:headEnd/>
            <a:tailEnd/>
          </a:ln>
        </p:spPr>
        <p:txBody>
          <a:bodyPr wrap="none" lIns="91406" tIns="45705" rIns="91406" bIns="45705">
            <a:spAutoFit/>
          </a:bodyPr>
          <a:lstStyle/>
          <a:p>
            <a:pPr marL="342900" indent="-342900" algn="l" eaLnBrk="0" hangingPunct="0">
              <a:spcBef>
                <a:spcPct val="20000"/>
              </a:spcBef>
              <a:buSzPct val="105000"/>
              <a:buFont typeface="Arial" charset="0"/>
              <a:buNone/>
            </a:pPr>
            <a:r>
              <a:rPr lang="en-US">
                <a:solidFill>
                  <a:srgbClr val="000000"/>
                </a:solidFill>
                <a:latin typeface="Arial Narrow" pitchFamily="34" charset="0"/>
              </a:rPr>
              <a:t>CLKDIV</a:t>
            </a:r>
          </a:p>
        </p:txBody>
      </p:sp>
      <p:sp>
        <p:nvSpPr>
          <p:cNvPr id="107534" name="Rectangle 14"/>
          <p:cNvSpPr>
            <a:spLocks noChangeArrowheads="1"/>
          </p:cNvSpPr>
          <p:nvPr/>
        </p:nvSpPr>
        <p:spPr bwMode="gray">
          <a:xfrm>
            <a:off x="5421313" y="3736975"/>
            <a:ext cx="1416050" cy="1222375"/>
          </a:xfrm>
          <a:prstGeom prst="rect">
            <a:avLst/>
          </a:prstGeom>
          <a:gradFill rotWithShape="1">
            <a:gsLst>
              <a:gs pos="0">
                <a:srgbClr val="0000CC"/>
              </a:gs>
              <a:gs pos="50000">
                <a:srgbClr val="5C8EFB"/>
              </a:gs>
              <a:gs pos="100000">
                <a:srgbClr val="0000CC"/>
              </a:gs>
            </a:gsLst>
            <a:lin ang="2700000" scaled="1"/>
          </a:gradFill>
          <a:ln w="28575" algn="ctr">
            <a:solidFill>
              <a:schemeClr val="bg1"/>
            </a:solidFill>
            <a:miter lim="800000"/>
            <a:headEnd/>
            <a:tailEnd/>
          </a:ln>
          <a:effectLst>
            <a:outerShdw dist="35921" dir="2700000" algn="ctr" rotWithShape="0">
              <a:schemeClr val="bg2">
                <a:alpha val="50000"/>
              </a:schemeClr>
            </a:outerShdw>
          </a:effectLst>
        </p:spPr>
        <p:txBody>
          <a:bodyPr wrap="none" lIns="91406" tIns="45705" rIns="91406" bIns="45705" anchor="ctr"/>
          <a:lstStyle/>
          <a:p>
            <a:pPr marL="342900" indent="-342900" eaLnBrk="0" hangingPunct="0">
              <a:spcBef>
                <a:spcPct val="20000"/>
              </a:spcBef>
              <a:buSzPct val="105000"/>
              <a:buFont typeface="Arial" pitchFamily="34" charset="0"/>
              <a:buNone/>
              <a:defRPr/>
            </a:pPr>
            <a:r>
              <a:rPr lang="en-US" sz="2000">
                <a:solidFill>
                  <a:srgbClr val="FFFFFF"/>
                </a:solidFill>
                <a:effectLst>
                  <a:outerShdw blurRad="38100" dist="38100" dir="2700000" algn="tl">
                    <a:srgbClr val="000000"/>
                  </a:outerShdw>
                </a:effectLst>
                <a:latin typeface="Arial Narrow" pitchFamily="34" charset="0"/>
              </a:rPr>
              <a:t>FPGA Fabric</a:t>
            </a:r>
          </a:p>
        </p:txBody>
      </p:sp>
      <p:sp>
        <p:nvSpPr>
          <p:cNvPr id="107535" name="Line 15"/>
          <p:cNvSpPr>
            <a:spLocks noChangeShapeType="1"/>
          </p:cNvSpPr>
          <p:nvPr/>
        </p:nvSpPr>
        <p:spPr bwMode="gray">
          <a:xfrm>
            <a:off x="2789238" y="5649913"/>
            <a:ext cx="2933700" cy="0"/>
          </a:xfrm>
          <a:prstGeom prst="line">
            <a:avLst/>
          </a:prstGeom>
          <a:noFill/>
          <a:ln w="28575">
            <a:solidFill>
              <a:schemeClr val="tx1"/>
            </a:solidFill>
            <a:round/>
            <a:headEnd/>
            <a:tailEnd/>
          </a:ln>
          <a:effectLst>
            <a:outerShdw dist="17961" dir="2700000" algn="ctr" rotWithShape="0">
              <a:schemeClr val="bg2"/>
            </a:outerShdw>
          </a:effectLst>
        </p:spPr>
        <p:txBody>
          <a:bodyPr wrap="none" anchor="ctr"/>
          <a:lstStyle/>
          <a:p>
            <a:pPr>
              <a:defRPr/>
            </a:pPr>
            <a:endParaRPr lang="en-US">
              <a:solidFill>
                <a:srgbClr val="000000"/>
              </a:solidFill>
              <a:latin typeface="Arial" pitchFamily="34" charset="0"/>
            </a:endParaRPr>
          </a:p>
        </p:txBody>
      </p:sp>
      <p:sp>
        <p:nvSpPr>
          <p:cNvPr id="107536" name="Line 16"/>
          <p:cNvSpPr>
            <a:spLocks noChangeShapeType="1"/>
          </p:cNvSpPr>
          <p:nvPr/>
        </p:nvSpPr>
        <p:spPr bwMode="gray">
          <a:xfrm rot="-5400000">
            <a:off x="5384800" y="5305425"/>
            <a:ext cx="673100" cy="0"/>
          </a:xfrm>
          <a:prstGeom prst="line">
            <a:avLst/>
          </a:prstGeom>
          <a:noFill/>
          <a:ln w="28575">
            <a:solidFill>
              <a:schemeClr val="tx1"/>
            </a:solidFill>
            <a:round/>
            <a:headEnd/>
            <a:tailEnd type="triangle" w="med" len="med"/>
          </a:ln>
          <a:effectLst>
            <a:outerShdw dist="17961" dir="2700000" algn="ctr" rotWithShape="0">
              <a:schemeClr val="bg2"/>
            </a:outerShdw>
          </a:effectLst>
        </p:spPr>
        <p:txBody>
          <a:bodyPr wrap="none" anchor="ctr"/>
          <a:lstStyle/>
          <a:p>
            <a:pPr>
              <a:defRPr/>
            </a:pPr>
            <a:endParaRPr lang="en-US">
              <a:solidFill>
                <a:srgbClr val="000000"/>
              </a:solidFill>
              <a:latin typeface="Arial" pitchFamily="34" charset="0"/>
            </a:endParaRPr>
          </a:p>
        </p:txBody>
      </p:sp>
      <p:sp>
        <p:nvSpPr>
          <p:cNvPr id="13329" name="Text Box 17"/>
          <p:cNvSpPr txBox="1">
            <a:spLocks noChangeArrowheads="1"/>
          </p:cNvSpPr>
          <p:nvPr/>
        </p:nvSpPr>
        <p:spPr bwMode="gray">
          <a:xfrm>
            <a:off x="1604963" y="4770438"/>
            <a:ext cx="568325" cy="336550"/>
          </a:xfrm>
          <a:prstGeom prst="rect">
            <a:avLst/>
          </a:prstGeom>
          <a:noFill/>
          <a:ln w="12700" algn="ctr">
            <a:noFill/>
            <a:miter lim="800000"/>
            <a:headEnd/>
            <a:tailEnd/>
          </a:ln>
        </p:spPr>
        <p:txBody>
          <a:bodyPr wrap="none" lIns="91406" tIns="45705" rIns="91406" bIns="45705">
            <a:spAutoFit/>
          </a:bodyPr>
          <a:lstStyle/>
          <a:p>
            <a:pPr eaLnBrk="0" hangingPunct="0"/>
            <a:r>
              <a:rPr lang="en-US" sz="1600">
                <a:solidFill>
                  <a:srgbClr val="000000"/>
                </a:solidFill>
                <a:latin typeface="Arial Narrow" pitchFamily="34" charset="0"/>
              </a:rPr>
              <a:t>CLK</a:t>
            </a:r>
          </a:p>
        </p:txBody>
      </p:sp>
      <p:sp>
        <p:nvSpPr>
          <p:cNvPr id="13330" name="Text Box 18"/>
          <p:cNvSpPr txBox="1">
            <a:spLocks noChangeArrowheads="1"/>
          </p:cNvSpPr>
          <p:nvPr/>
        </p:nvSpPr>
        <p:spPr bwMode="gray">
          <a:xfrm>
            <a:off x="1609725" y="3905250"/>
            <a:ext cx="676275" cy="336550"/>
          </a:xfrm>
          <a:prstGeom prst="rect">
            <a:avLst/>
          </a:prstGeom>
          <a:noFill/>
          <a:ln w="12700" algn="ctr">
            <a:noFill/>
            <a:miter lim="800000"/>
            <a:headEnd/>
            <a:tailEnd/>
          </a:ln>
        </p:spPr>
        <p:txBody>
          <a:bodyPr wrap="none" lIns="91406" tIns="45705" rIns="91406" bIns="45705">
            <a:spAutoFit/>
          </a:bodyPr>
          <a:lstStyle/>
          <a:p>
            <a:pPr eaLnBrk="0" hangingPunct="0"/>
            <a:r>
              <a:rPr lang="en-US" sz="1600">
                <a:solidFill>
                  <a:srgbClr val="000000"/>
                </a:solidFill>
                <a:latin typeface="Arial Narrow" pitchFamily="34" charset="0"/>
              </a:rPr>
              <a:t>Data</a:t>
            </a:r>
          </a:p>
        </p:txBody>
      </p:sp>
      <p:sp>
        <p:nvSpPr>
          <p:cNvPr id="13331" name="AutoShape 19"/>
          <p:cNvSpPr>
            <a:spLocks noChangeArrowheads="1"/>
          </p:cNvSpPr>
          <p:nvPr/>
        </p:nvSpPr>
        <p:spPr bwMode="auto">
          <a:xfrm rot="5400000">
            <a:off x="2247900" y="4035425"/>
            <a:ext cx="420688" cy="369888"/>
          </a:xfrm>
          <a:prstGeom prst="triangle">
            <a:avLst>
              <a:gd name="adj" fmla="val 50000"/>
            </a:avLst>
          </a:prstGeom>
          <a:solidFill>
            <a:schemeClr val="bg1"/>
          </a:solidFill>
          <a:ln w="9525" algn="ctr">
            <a:solidFill>
              <a:schemeClr val="tx1"/>
            </a:solidFill>
            <a:miter lim="800000"/>
            <a:headEnd/>
            <a:tailEnd/>
          </a:ln>
        </p:spPr>
        <p:txBody>
          <a:bodyPr anchor="ctr"/>
          <a:lstStyle/>
          <a:p>
            <a:endParaRPr lang="en-US">
              <a:solidFill>
                <a:srgbClr val="000000"/>
              </a:solidFill>
            </a:endParaRPr>
          </a:p>
        </p:txBody>
      </p:sp>
      <p:sp>
        <p:nvSpPr>
          <p:cNvPr id="107540" name="Line 20"/>
          <p:cNvSpPr>
            <a:spLocks noChangeShapeType="1"/>
          </p:cNvSpPr>
          <p:nvPr/>
        </p:nvSpPr>
        <p:spPr bwMode="gray">
          <a:xfrm>
            <a:off x="1652588" y="5075238"/>
            <a:ext cx="2035175" cy="1587"/>
          </a:xfrm>
          <a:prstGeom prst="line">
            <a:avLst/>
          </a:prstGeom>
          <a:noFill/>
          <a:ln w="28575">
            <a:solidFill>
              <a:schemeClr val="tx1"/>
            </a:solidFill>
            <a:round/>
            <a:headEnd/>
            <a:tailEnd/>
          </a:ln>
          <a:effectLst>
            <a:outerShdw dist="17961" dir="2700000" algn="ctr" rotWithShape="0">
              <a:schemeClr val="bg2"/>
            </a:outerShdw>
          </a:effectLst>
        </p:spPr>
        <p:txBody>
          <a:bodyPr wrap="none" anchor="ctr"/>
          <a:lstStyle/>
          <a:p>
            <a:pPr>
              <a:defRPr/>
            </a:pPr>
            <a:endParaRPr lang="en-US">
              <a:solidFill>
                <a:srgbClr val="000000"/>
              </a:solidFill>
              <a:latin typeface="Arial" pitchFamily="34" charset="0"/>
            </a:endParaRPr>
          </a:p>
        </p:txBody>
      </p:sp>
      <p:sp>
        <p:nvSpPr>
          <p:cNvPr id="13333" name="AutoShape 21"/>
          <p:cNvSpPr>
            <a:spLocks noChangeArrowheads="1"/>
          </p:cNvSpPr>
          <p:nvPr/>
        </p:nvSpPr>
        <p:spPr bwMode="auto">
          <a:xfrm rot="5400000">
            <a:off x="2251075" y="4894263"/>
            <a:ext cx="420687" cy="369888"/>
          </a:xfrm>
          <a:prstGeom prst="triangle">
            <a:avLst>
              <a:gd name="adj" fmla="val 50000"/>
            </a:avLst>
          </a:prstGeom>
          <a:solidFill>
            <a:schemeClr val="bg1"/>
          </a:solidFill>
          <a:ln w="9525" algn="ctr">
            <a:solidFill>
              <a:schemeClr val="tx1"/>
            </a:solidFill>
            <a:miter lim="800000"/>
            <a:headEnd/>
            <a:tailEnd/>
          </a:ln>
        </p:spPr>
        <p:txBody>
          <a:bodyPr anchor="ctr"/>
          <a:lstStyle/>
          <a:p>
            <a:endParaRPr lang="en-US">
              <a:solidFill>
                <a:srgbClr val="000000"/>
              </a:solidFill>
            </a:endParaRPr>
          </a:p>
        </p:txBody>
      </p:sp>
      <p:sp>
        <p:nvSpPr>
          <p:cNvPr id="107542" name="Line 22"/>
          <p:cNvSpPr>
            <a:spLocks noChangeShapeType="1"/>
          </p:cNvSpPr>
          <p:nvPr/>
        </p:nvSpPr>
        <p:spPr bwMode="gray">
          <a:xfrm>
            <a:off x="2795588" y="5064125"/>
            <a:ext cx="0" cy="581025"/>
          </a:xfrm>
          <a:prstGeom prst="line">
            <a:avLst/>
          </a:prstGeom>
          <a:noFill/>
          <a:ln w="28575">
            <a:solidFill>
              <a:schemeClr val="tx1"/>
            </a:solidFill>
            <a:round/>
            <a:headEnd/>
            <a:tailEnd/>
          </a:ln>
          <a:effectLst>
            <a:outerShdw dist="17961" dir="2700000" algn="ctr" rotWithShape="0">
              <a:schemeClr val="bg2"/>
            </a:outerShdw>
          </a:effectLst>
        </p:spPr>
        <p:txBody>
          <a:bodyPr wrap="none" anchor="ctr"/>
          <a:lstStyle/>
          <a:p>
            <a:pPr>
              <a:defRPr/>
            </a:pPr>
            <a:endParaRPr lang="en-US">
              <a:solidFill>
                <a:srgbClr val="000000"/>
              </a:solidFill>
              <a:latin typeface="Arial" pitchFamily="34" charset="0"/>
            </a:endParaRPr>
          </a:p>
        </p:txBody>
      </p:sp>
      <p:sp>
        <p:nvSpPr>
          <p:cNvPr id="13335" name="AutoShape 29"/>
          <p:cNvSpPr>
            <a:spLocks noChangeArrowheads="1"/>
          </p:cNvSpPr>
          <p:nvPr/>
        </p:nvSpPr>
        <p:spPr bwMode="auto">
          <a:xfrm rot="5400000">
            <a:off x="3063875" y="4899025"/>
            <a:ext cx="420688" cy="369888"/>
          </a:xfrm>
          <a:prstGeom prst="triangle">
            <a:avLst>
              <a:gd name="adj" fmla="val 50000"/>
            </a:avLst>
          </a:prstGeom>
          <a:solidFill>
            <a:srgbClr val="5C8EFB"/>
          </a:solidFill>
          <a:ln w="9525" algn="ctr">
            <a:solidFill>
              <a:schemeClr val="tx1"/>
            </a:solidFill>
            <a:miter lim="800000"/>
            <a:headEnd/>
            <a:tailEnd/>
          </a:ln>
        </p:spPr>
        <p:txBody>
          <a:bodyPr anchor="ctr"/>
          <a:lstStyle/>
          <a:p>
            <a:endParaRPr lang="en-US">
              <a:solidFill>
                <a:srgbClr val="000000"/>
              </a:solidFill>
            </a:endParaRPr>
          </a:p>
        </p:txBody>
      </p:sp>
      <p:sp>
        <p:nvSpPr>
          <p:cNvPr id="13336" name="AutoShape 30"/>
          <p:cNvSpPr>
            <a:spLocks noChangeArrowheads="1"/>
          </p:cNvSpPr>
          <p:nvPr/>
        </p:nvSpPr>
        <p:spPr bwMode="auto">
          <a:xfrm rot="5400000">
            <a:off x="3060700" y="5465763"/>
            <a:ext cx="420687" cy="369888"/>
          </a:xfrm>
          <a:prstGeom prst="triangle">
            <a:avLst>
              <a:gd name="adj" fmla="val 50000"/>
            </a:avLst>
          </a:prstGeom>
          <a:solidFill>
            <a:srgbClr val="8B8D00"/>
          </a:solidFill>
          <a:ln w="9525" algn="ctr">
            <a:solidFill>
              <a:schemeClr val="tx1"/>
            </a:solidFill>
            <a:miter lim="800000"/>
            <a:headEnd/>
            <a:tailEnd/>
          </a:ln>
        </p:spPr>
        <p:txBody>
          <a:bodyPr anchor="ctr"/>
          <a:lstStyle/>
          <a:p>
            <a:endParaRPr lang="en-US">
              <a:solidFill>
                <a:srgbClr val="000000"/>
              </a:solidFill>
            </a:endParaRPr>
          </a:p>
        </p:txBody>
      </p:sp>
      <p:sp>
        <p:nvSpPr>
          <p:cNvPr id="13337" name="Text Box 33"/>
          <p:cNvSpPr txBox="1">
            <a:spLocks noChangeArrowheads="1"/>
          </p:cNvSpPr>
          <p:nvPr/>
        </p:nvSpPr>
        <p:spPr bwMode="auto">
          <a:xfrm>
            <a:off x="2273300" y="4395788"/>
            <a:ext cx="374650" cy="306387"/>
          </a:xfrm>
          <a:prstGeom prst="rect">
            <a:avLst/>
          </a:prstGeom>
          <a:noFill/>
          <a:ln w="9525" algn="ctr">
            <a:noFill/>
            <a:miter lim="800000"/>
            <a:headEnd/>
            <a:tailEnd/>
          </a:ln>
        </p:spPr>
        <p:txBody>
          <a:bodyPr wrap="none">
            <a:spAutoFit/>
          </a:bodyPr>
          <a:lstStyle/>
          <a:p>
            <a:r>
              <a:rPr lang="en-US" sz="1400">
                <a:solidFill>
                  <a:srgbClr val="000000"/>
                </a:solidFill>
              </a:rPr>
              <a:t>IO</a:t>
            </a:r>
          </a:p>
        </p:txBody>
      </p:sp>
      <p:sp>
        <p:nvSpPr>
          <p:cNvPr id="13338" name="Text Box 34"/>
          <p:cNvSpPr txBox="1">
            <a:spLocks noChangeArrowheads="1"/>
          </p:cNvSpPr>
          <p:nvPr/>
        </p:nvSpPr>
        <p:spPr bwMode="auto">
          <a:xfrm>
            <a:off x="2138363" y="5314950"/>
            <a:ext cx="615950" cy="306388"/>
          </a:xfrm>
          <a:prstGeom prst="rect">
            <a:avLst/>
          </a:prstGeom>
          <a:noFill/>
          <a:ln w="9525" algn="ctr">
            <a:noFill/>
            <a:miter lim="800000"/>
            <a:headEnd/>
            <a:tailEnd/>
          </a:ln>
        </p:spPr>
        <p:txBody>
          <a:bodyPr wrap="none">
            <a:spAutoFit/>
          </a:bodyPr>
          <a:lstStyle/>
          <a:p>
            <a:r>
              <a:rPr lang="en-US" sz="1400">
                <a:solidFill>
                  <a:srgbClr val="000000"/>
                </a:solidFill>
              </a:rPr>
              <a:t>CCIO</a:t>
            </a:r>
          </a:p>
        </p:txBody>
      </p:sp>
      <p:sp>
        <p:nvSpPr>
          <p:cNvPr id="13339" name="Text Box 35"/>
          <p:cNvSpPr txBox="1">
            <a:spLocks noChangeArrowheads="1"/>
          </p:cNvSpPr>
          <p:nvPr/>
        </p:nvSpPr>
        <p:spPr bwMode="auto">
          <a:xfrm>
            <a:off x="3248025" y="5167313"/>
            <a:ext cx="722313" cy="306387"/>
          </a:xfrm>
          <a:prstGeom prst="rect">
            <a:avLst/>
          </a:prstGeom>
          <a:noFill/>
          <a:ln w="9525" algn="ctr">
            <a:noFill/>
            <a:miter lim="800000"/>
            <a:headEnd/>
            <a:tailEnd/>
          </a:ln>
        </p:spPr>
        <p:txBody>
          <a:bodyPr wrap="none">
            <a:spAutoFit/>
          </a:bodyPr>
          <a:lstStyle/>
          <a:p>
            <a:r>
              <a:rPr lang="en-US" sz="1400">
                <a:solidFill>
                  <a:srgbClr val="000000"/>
                </a:solidFill>
              </a:rPr>
              <a:t>BUFIO</a:t>
            </a:r>
          </a:p>
        </p:txBody>
      </p:sp>
      <p:sp>
        <p:nvSpPr>
          <p:cNvPr id="13340" name="Text Box 36"/>
          <p:cNvSpPr txBox="1">
            <a:spLocks noChangeArrowheads="1"/>
          </p:cNvSpPr>
          <p:nvPr/>
        </p:nvSpPr>
        <p:spPr bwMode="auto">
          <a:xfrm>
            <a:off x="3306763" y="5675313"/>
            <a:ext cx="652462" cy="306387"/>
          </a:xfrm>
          <a:prstGeom prst="rect">
            <a:avLst/>
          </a:prstGeom>
          <a:noFill/>
          <a:ln w="9525" algn="ctr">
            <a:noFill/>
            <a:miter lim="800000"/>
            <a:headEnd/>
            <a:tailEnd/>
          </a:ln>
        </p:spPr>
        <p:txBody>
          <a:bodyPr wrap="none">
            <a:spAutoFit/>
          </a:bodyPr>
          <a:lstStyle/>
          <a:p>
            <a:r>
              <a:rPr lang="en-US" sz="1400">
                <a:solidFill>
                  <a:srgbClr val="000000"/>
                </a:solidFill>
              </a:rPr>
              <a:t>BUFR</a:t>
            </a:r>
          </a:p>
        </p:txBody>
      </p:sp>
      <p:sp>
        <p:nvSpPr>
          <p:cNvPr id="13341" name="Text Box 14"/>
          <p:cNvSpPr txBox="1">
            <a:spLocks noChangeArrowheads="1"/>
          </p:cNvSpPr>
          <p:nvPr/>
        </p:nvSpPr>
        <p:spPr bwMode="auto">
          <a:xfrm>
            <a:off x="3057525" y="5461000"/>
            <a:ext cx="392113" cy="396875"/>
          </a:xfrm>
          <a:prstGeom prst="rect">
            <a:avLst/>
          </a:prstGeom>
          <a:noFill/>
          <a:ln w="9525" algn="ctr">
            <a:noFill/>
            <a:miter lim="800000"/>
            <a:headEnd/>
            <a:tailEnd/>
          </a:ln>
        </p:spPr>
        <p:txBody>
          <a:bodyPr wrap="none">
            <a:spAutoFit/>
          </a:bodyPr>
          <a:lstStyle/>
          <a:p>
            <a:r>
              <a:rPr lang="en-US" sz="2000">
                <a:solidFill>
                  <a:srgbClr val="000000"/>
                </a:solidFill>
                <a:cs typeface="Arial" charset="0"/>
              </a:rPr>
              <a:t>÷</a:t>
            </a:r>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r>
              <a:rPr lang="en-US" smtClean="0"/>
              <a:t>Multi-Region Clock Buffer (BUFMR)</a:t>
            </a:r>
          </a:p>
        </p:txBody>
      </p:sp>
      <p:sp>
        <p:nvSpPr>
          <p:cNvPr id="14339" name="Content Placeholder 76"/>
          <p:cNvSpPr>
            <a:spLocks noGrp="1"/>
          </p:cNvSpPr>
          <p:nvPr>
            <p:ph idx="4294967295"/>
          </p:nvPr>
        </p:nvSpPr>
        <p:spPr/>
        <p:txBody>
          <a:bodyPr/>
          <a:lstStyle/>
          <a:p>
            <a:r>
              <a:rPr lang="en-US" dirty="0" smtClean="0"/>
              <a:t>Each bank has two BUFMRs</a:t>
            </a:r>
          </a:p>
          <a:p>
            <a:r>
              <a:rPr lang="en-US" dirty="0" smtClean="0"/>
              <a:t>Allows a single clock source to be driven to the BUFIO</a:t>
            </a:r>
            <a:br>
              <a:rPr lang="en-US" dirty="0" smtClean="0"/>
            </a:br>
            <a:r>
              <a:rPr lang="en-US" dirty="0" smtClean="0"/>
              <a:t>and/or BUFR in the region above and below</a:t>
            </a:r>
          </a:p>
          <a:p>
            <a:pPr lvl="1"/>
            <a:r>
              <a:rPr lang="en-US" dirty="0" smtClean="0"/>
              <a:t>Can be used to create an interface with more than 50</a:t>
            </a:r>
            <a:br>
              <a:rPr lang="en-US" dirty="0" smtClean="0"/>
            </a:br>
            <a:r>
              <a:rPr lang="en-US" dirty="0" smtClean="0"/>
              <a:t>pins (maximum 150)</a:t>
            </a:r>
          </a:p>
          <a:p>
            <a:r>
              <a:rPr lang="en-US" dirty="0" smtClean="0"/>
              <a:t>Driven by</a:t>
            </a:r>
          </a:p>
          <a:p>
            <a:pPr lvl="1"/>
            <a:r>
              <a:rPr lang="en-US" dirty="0" smtClean="0"/>
              <a:t>Multi-region clock capable I/O</a:t>
            </a:r>
            <a:br>
              <a:rPr lang="en-US" dirty="0" smtClean="0"/>
            </a:br>
            <a:r>
              <a:rPr lang="en-US" dirty="0" smtClean="0"/>
              <a:t>(MRCC) pin</a:t>
            </a:r>
          </a:p>
          <a:p>
            <a:pPr lvl="1"/>
            <a:r>
              <a:rPr lang="en-US" dirty="0" smtClean="0"/>
              <a:t>Gigabit transceiver clock</a:t>
            </a:r>
          </a:p>
          <a:p>
            <a:r>
              <a:rPr lang="en-US" dirty="0" smtClean="0"/>
              <a:t>Can drive only the BUFIO and</a:t>
            </a:r>
            <a:br>
              <a:rPr lang="en-US" dirty="0" smtClean="0"/>
            </a:br>
            <a:r>
              <a:rPr lang="en-US" dirty="0" smtClean="0"/>
              <a:t>BUFR in the same region, region</a:t>
            </a:r>
            <a:br>
              <a:rPr lang="en-US" dirty="0" smtClean="0"/>
            </a:br>
            <a:r>
              <a:rPr lang="en-US" dirty="0" smtClean="0"/>
              <a:t>above and region below</a:t>
            </a:r>
          </a:p>
        </p:txBody>
      </p:sp>
      <p:grpSp>
        <p:nvGrpSpPr>
          <p:cNvPr id="2" name="Group 75"/>
          <p:cNvGrpSpPr>
            <a:grpSpLocks/>
          </p:cNvGrpSpPr>
          <p:nvPr>
            <p:custDataLst>
              <p:tags r:id="rId2"/>
            </p:custDataLst>
          </p:nvPr>
        </p:nvGrpSpPr>
        <p:grpSpPr bwMode="auto">
          <a:xfrm>
            <a:off x="6373813" y="1514475"/>
            <a:ext cx="2155825" cy="4654550"/>
            <a:chOff x="4015" y="954"/>
            <a:chExt cx="1358" cy="2932"/>
          </a:xfrm>
        </p:grpSpPr>
        <p:sp>
          <p:nvSpPr>
            <p:cNvPr id="14359" name="Rectangle 24"/>
            <p:cNvSpPr>
              <a:spLocks noChangeArrowheads="1"/>
            </p:cNvSpPr>
            <p:nvPr/>
          </p:nvSpPr>
          <p:spPr bwMode="auto">
            <a:xfrm>
              <a:off x="4022" y="954"/>
              <a:ext cx="1342" cy="2932"/>
            </a:xfrm>
            <a:prstGeom prst="rect">
              <a:avLst/>
            </a:prstGeom>
            <a:solidFill>
              <a:srgbClr val="00FFFF"/>
            </a:solidFill>
            <a:ln w="6350" algn="ctr">
              <a:solidFill>
                <a:schemeClr val="tx1"/>
              </a:solidFill>
              <a:round/>
              <a:headEnd/>
              <a:tailEnd/>
            </a:ln>
          </p:spPr>
          <p:txBody>
            <a:bodyPr wrap="none" anchor="ctr"/>
            <a:lstStyle/>
            <a:p>
              <a:endParaRPr lang="en-US">
                <a:solidFill>
                  <a:srgbClr val="000000"/>
                </a:solidFill>
              </a:endParaRPr>
            </a:p>
          </p:txBody>
        </p:sp>
        <p:sp>
          <p:nvSpPr>
            <p:cNvPr id="14360" name="Rectangle 30"/>
            <p:cNvSpPr>
              <a:spLocks noChangeArrowheads="1"/>
            </p:cNvSpPr>
            <p:nvPr/>
          </p:nvSpPr>
          <p:spPr bwMode="auto">
            <a:xfrm>
              <a:off x="4031" y="954"/>
              <a:ext cx="231" cy="2932"/>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4361" name="Rectangle 32"/>
            <p:cNvSpPr>
              <a:spLocks noChangeArrowheads="1"/>
            </p:cNvSpPr>
            <p:nvPr/>
          </p:nvSpPr>
          <p:spPr bwMode="auto">
            <a:xfrm>
              <a:off x="4263" y="954"/>
              <a:ext cx="231" cy="2932"/>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4362" name="Rectangle 15"/>
            <p:cNvSpPr>
              <a:spLocks noChangeArrowheads="1"/>
            </p:cNvSpPr>
            <p:nvPr/>
          </p:nvSpPr>
          <p:spPr bwMode="auto">
            <a:xfrm>
              <a:off x="4028" y="2400"/>
              <a:ext cx="1336" cy="65"/>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sp>
          <p:nvSpPr>
            <p:cNvPr id="14363" name="Rectangle 31"/>
            <p:cNvSpPr>
              <a:spLocks noChangeArrowheads="1"/>
            </p:cNvSpPr>
            <p:nvPr/>
          </p:nvSpPr>
          <p:spPr bwMode="auto">
            <a:xfrm>
              <a:off x="4031" y="2919"/>
              <a:ext cx="231" cy="967"/>
            </a:xfrm>
            <a:prstGeom prst="rect">
              <a:avLst/>
            </a:prstGeom>
            <a:solidFill>
              <a:srgbClr val="FF9900"/>
            </a:solidFill>
            <a:ln w="6350" algn="ctr">
              <a:solidFill>
                <a:schemeClr val="tx1"/>
              </a:solidFill>
              <a:round/>
              <a:headEnd/>
              <a:tailEnd/>
            </a:ln>
          </p:spPr>
          <p:txBody>
            <a:bodyPr wrap="none" anchor="ctr"/>
            <a:lstStyle/>
            <a:p>
              <a:endParaRPr lang="en-US">
                <a:solidFill>
                  <a:srgbClr val="000000"/>
                </a:solidFill>
              </a:endParaRPr>
            </a:p>
          </p:txBody>
        </p:sp>
        <p:sp>
          <p:nvSpPr>
            <p:cNvPr id="14364" name="Rectangle 16"/>
            <p:cNvSpPr>
              <a:spLocks noChangeArrowheads="1"/>
            </p:cNvSpPr>
            <p:nvPr/>
          </p:nvSpPr>
          <p:spPr bwMode="auto">
            <a:xfrm>
              <a:off x="4028" y="3363"/>
              <a:ext cx="1336" cy="75"/>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sp>
          <p:nvSpPr>
            <p:cNvPr id="14365" name="Rectangle 14"/>
            <p:cNvSpPr>
              <a:spLocks noChangeArrowheads="1"/>
            </p:cNvSpPr>
            <p:nvPr/>
          </p:nvSpPr>
          <p:spPr bwMode="auto">
            <a:xfrm>
              <a:off x="4028" y="1410"/>
              <a:ext cx="1336" cy="74"/>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cxnSp>
          <p:nvCxnSpPr>
            <p:cNvPr id="14366" name="Straight Connector 33"/>
            <p:cNvCxnSpPr>
              <a:cxnSpLocks noChangeShapeType="1"/>
            </p:cNvCxnSpPr>
            <p:nvPr/>
          </p:nvCxnSpPr>
          <p:spPr bwMode="auto">
            <a:xfrm>
              <a:off x="4015" y="1932"/>
              <a:ext cx="1349" cy="0"/>
            </a:xfrm>
            <a:prstGeom prst="line">
              <a:avLst/>
            </a:prstGeom>
            <a:noFill/>
            <a:ln w="6350" algn="ctr">
              <a:solidFill>
                <a:schemeClr val="tx1"/>
              </a:solidFill>
              <a:round/>
              <a:headEnd/>
              <a:tailEnd/>
            </a:ln>
          </p:spPr>
        </p:cxnSp>
        <p:sp>
          <p:nvSpPr>
            <p:cNvPr id="14367" name="Rectangle 6"/>
            <p:cNvSpPr>
              <a:spLocks noChangeArrowheads="1"/>
            </p:cNvSpPr>
            <p:nvPr/>
          </p:nvSpPr>
          <p:spPr bwMode="auto">
            <a:xfrm>
              <a:off x="5107" y="954"/>
              <a:ext cx="266" cy="2932"/>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cxnSp>
          <p:nvCxnSpPr>
            <p:cNvPr id="14368" name="Straight Connector 34"/>
            <p:cNvCxnSpPr>
              <a:cxnSpLocks noChangeShapeType="1"/>
            </p:cNvCxnSpPr>
            <p:nvPr/>
          </p:nvCxnSpPr>
          <p:spPr bwMode="auto">
            <a:xfrm>
              <a:off x="4015" y="2907"/>
              <a:ext cx="1358" cy="0"/>
            </a:xfrm>
            <a:prstGeom prst="line">
              <a:avLst/>
            </a:prstGeom>
            <a:noFill/>
            <a:ln w="6350" algn="ctr">
              <a:solidFill>
                <a:schemeClr val="tx1"/>
              </a:solidFill>
              <a:round/>
              <a:headEnd/>
              <a:tailEnd/>
            </a:ln>
          </p:spPr>
        </p:cxnSp>
        <p:grpSp>
          <p:nvGrpSpPr>
            <p:cNvPr id="3" name="Group 95"/>
            <p:cNvGrpSpPr>
              <a:grpSpLocks/>
            </p:cNvGrpSpPr>
            <p:nvPr/>
          </p:nvGrpSpPr>
          <p:grpSpPr bwMode="auto">
            <a:xfrm>
              <a:off x="4069" y="962"/>
              <a:ext cx="94" cy="972"/>
              <a:chOff x="4069" y="962"/>
              <a:chExt cx="94" cy="972"/>
            </a:xfrm>
          </p:grpSpPr>
          <p:sp>
            <p:nvSpPr>
              <p:cNvPr id="14380" name="Line 13"/>
              <p:cNvSpPr>
                <a:spLocks noChangeShapeType="1"/>
              </p:cNvSpPr>
              <p:nvPr/>
            </p:nvSpPr>
            <p:spPr bwMode="gray">
              <a:xfrm flipV="1">
                <a:off x="4070" y="1456"/>
                <a:ext cx="61" cy="0"/>
              </a:xfrm>
              <a:prstGeom prst="line">
                <a:avLst/>
              </a:prstGeom>
              <a:noFill/>
              <a:ln w="28575">
                <a:solidFill>
                  <a:srgbClr val="003366"/>
                </a:solidFill>
                <a:round/>
                <a:headEnd/>
                <a:tailEnd/>
              </a:ln>
            </p:spPr>
            <p:txBody>
              <a:bodyPr>
                <a:spAutoFit/>
              </a:bodyPr>
              <a:lstStyle/>
              <a:p>
                <a:endParaRPr lang="en-US">
                  <a:solidFill>
                    <a:srgbClr val="000000"/>
                  </a:solidFill>
                </a:endParaRPr>
              </a:p>
            </p:txBody>
          </p:sp>
          <p:sp>
            <p:nvSpPr>
              <p:cNvPr id="14381" name="Line 14"/>
              <p:cNvSpPr>
                <a:spLocks noChangeShapeType="1"/>
              </p:cNvSpPr>
              <p:nvPr/>
            </p:nvSpPr>
            <p:spPr bwMode="gray">
              <a:xfrm flipH="1" flipV="1">
                <a:off x="4069" y="962"/>
                <a:ext cx="0" cy="972"/>
              </a:xfrm>
              <a:prstGeom prst="line">
                <a:avLst/>
              </a:prstGeom>
              <a:noFill/>
              <a:ln w="28575">
                <a:solidFill>
                  <a:srgbClr val="003366"/>
                </a:solidFill>
                <a:round/>
                <a:headEnd type="triangle" w="med" len="med"/>
                <a:tailEnd type="triangle" w="med" len="med"/>
              </a:ln>
            </p:spPr>
            <p:txBody>
              <a:bodyPr>
                <a:spAutoFit/>
              </a:bodyPr>
              <a:lstStyle/>
              <a:p>
                <a:endParaRPr lang="en-US">
                  <a:solidFill>
                    <a:srgbClr val="000000"/>
                  </a:solidFill>
                </a:endParaRPr>
              </a:p>
            </p:txBody>
          </p:sp>
          <p:sp>
            <p:nvSpPr>
              <p:cNvPr id="109614" name="AutoShape 15"/>
              <p:cNvSpPr>
                <a:spLocks noChangeArrowheads="1"/>
              </p:cNvSpPr>
              <p:nvPr/>
            </p:nvSpPr>
            <p:spPr bwMode="gray">
              <a:xfrm rot="16200000" flipH="1">
                <a:off x="4074" y="1407"/>
                <a:ext cx="89" cy="90"/>
              </a:xfrm>
              <a:prstGeom prst="triangle">
                <a:avLst>
                  <a:gd name="adj" fmla="val 50000"/>
                </a:avLst>
              </a:prstGeom>
              <a:gradFill rotWithShape="0">
                <a:gsLst>
                  <a:gs pos="0">
                    <a:srgbClr val="0000CC"/>
                  </a:gs>
                  <a:gs pos="50000">
                    <a:srgbClr val="5C8EFB"/>
                  </a:gs>
                  <a:gs pos="100000">
                    <a:srgbClr val="0000CC"/>
                  </a:gs>
                </a:gsLst>
                <a:lin ang="27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grpSp>
        <p:sp>
          <p:nvSpPr>
            <p:cNvPr id="14370" name="Line 13"/>
            <p:cNvSpPr>
              <a:spLocks noChangeShapeType="1"/>
            </p:cNvSpPr>
            <p:nvPr/>
          </p:nvSpPr>
          <p:spPr bwMode="gray">
            <a:xfrm flipV="1">
              <a:off x="4068" y="3405"/>
              <a:ext cx="61" cy="0"/>
            </a:xfrm>
            <a:prstGeom prst="line">
              <a:avLst/>
            </a:prstGeom>
            <a:noFill/>
            <a:ln w="28575">
              <a:solidFill>
                <a:srgbClr val="003366"/>
              </a:solidFill>
              <a:round/>
              <a:headEnd/>
              <a:tailEnd/>
            </a:ln>
          </p:spPr>
          <p:txBody>
            <a:bodyPr>
              <a:spAutoFit/>
            </a:bodyPr>
            <a:lstStyle/>
            <a:p>
              <a:endParaRPr lang="en-US">
                <a:solidFill>
                  <a:srgbClr val="000000"/>
                </a:solidFill>
              </a:endParaRPr>
            </a:p>
          </p:txBody>
        </p:sp>
        <p:sp>
          <p:nvSpPr>
            <p:cNvPr id="14371" name="Line 14"/>
            <p:cNvSpPr>
              <a:spLocks noChangeShapeType="1"/>
            </p:cNvSpPr>
            <p:nvPr/>
          </p:nvSpPr>
          <p:spPr bwMode="gray">
            <a:xfrm flipH="1" flipV="1">
              <a:off x="4067" y="2911"/>
              <a:ext cx="0" cy="972"/>
            </a:xfrm>
            <a:prstGeom prst="line">
              <a:avLst/>
            </a:prstGeom>
            <a:noFill/>
            <a:ln w="28575">
              <a:solidFill>
                <a:srgbClr val="003366"/>
              </a:solidFill>
              <a:round/>
              <a:headEnd type="triangle" w="med" len="med"/>
              <a:tailEnd type="triangle" w="med" len="med"/>
            </a:ln>
          </p:spPr>
          <p:txBody>
            <a:bodyPr>
              <a:spAutoFit/>
            </a:bodyPr>
            <a:lstStyle/>
            <a:p>
              <a:endParaRPr lang="en-US">
                <a:solidFill>
                  <a:srgbClr val="000000"/>
                </a:solidFill>
              </a:endParaRPr>
            </a:p>
          </p:txBody>
        </p:sp>
        <p:sp>
          <p:nvSpPr>
            <p:cNvPr id="109604" name="AutoShape 15"/>
            <p:cNvSpPr>
              <a:spLocks noChangeArrowheads="1"/>
            </p:cNvSpPr>
            <p:nvPr/>
          </p:nvSpPr>
          <p:spPr bwMode="gray">
            <a:xfrm rot="16200000" flipH="1">
              <a:off x="4072" y="3357"/>
              <a:ext cx="89" cy="90"/>
            </a:xfrm>
            <a:prstGeom prst="triangle">
              <a:avLst>
                <a:gd name="adj" fmla="val 50000"/>
              </a:avLst>
            </a:prstGeom>
            <a:gradFill rotWithShape="0">
              <a:gsLst>
                <a:gs pos="0">
                  <a:srgbClr val="0000CC"/>
                </a:gs>
                <a:gs pos="50000">
                  <a:srgbClr val="5C8EFB"/>
                </a:gs>
                <a:gs pos="100000">
                  <a:srgbClr val="0000CC"/>
                </a:gs>
              </a:gsLst>
              <a:lin ang="27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4373" name="Line 14"/>
            <p:cNvSpPr>
              <a:spLocks noChangeShapeType="1"/>
            </p:cNvSpPr>
            <p:nvPr/>
          </p:nvSpPr>
          <p:spPr bwMode="gray">
            <a:xfrm flipH="1" flipV="1">
              <a:off x="4197" y="1456"/>
              <a:ext cx="0" cy="1951"/>
            </a:xfrm>
            <a:prstGeom prst="line">
              <a:avLst/>
            </a:prstGeom>
            <a:noFill/>
            <a:ln w="28575">
              <a:solidFill>
                <a:srgbClr val="00B050"/>
              </a:solidFill>
              <a:round/>
              <a:headEnd/>
              <a:tailEnd/>
            </a:ln>
          </p:spPr>
          <p:txBody>
            <a:bodyPr>
              <a:spAutoFit/>
            </a:bodyPr>
            <a:lstStyle/>
            <a:p>
              <a:endParaRPr lang="en-US">
                <a:solidFill>
                  <a:srgbClr val="000000"/>
                </a:solidFill>
              </a:endParaRPr>
            </a:p>
          </p:txBody>
        </p:sp>
        <p:sp>
          <p:nvSpPr>
            <p:cNvPr id="109606" name="AutoShape 15"/>
            <p:cNvSpPr>
              <a:spLocks noChangeArrowheads="1"/>
            </p:cNvSpPr>
            <p:nvPr/>
          </p:nvSpPr>
          <p:spPr bwMode="gray">
            <a:xfrm rot="5400000">
              <a:off x="4104" y="2379"/>
              <a:ext cx="89" cy="90"/>
            </a:xfrm>
            <a:prstGeom prst="triangle">
              <a:avLst>
                <a:gd name="adj" fmla="val 50000"/>
              </a:avLst>
            </a:prstGeom>
            <a:gradFill rotWithShape="0">
              <a:gsLst>
                <a:gs pos="0">
                  <a:srgbClr val="00B050"/>
                </a:gs>
                <a:gs pos="50000">
                  <a:srgbClr val="92D050"/>
                </a:gs>
                <a:gs pos="100000">
                  <a:srgbClr val="00B050"/>
                </a:gs>
              </a:gsLst>
              <a:lin ang="27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4375" name="Line 14"/>
            <p:cNvSpPr>
              <a:spLocks noChangeShapeType="1"/>
            </p:cNvSpPr>
            <p:nvPr/>
          </p:nvSpPr>
          <p:spPr bwMode="gray">
            <a:xfrm rot="-5400000" flipH="1" flipV="1">
              <a:off x="4200" y="1426"/>
              <a:ext cx="0" cy="73"/>
            </a:xfrm>
            <a:prstGeom prst="line">
              <a:avLst/>
            </a:prstGeom>
            <a:noFill/>
            <a:ln w="28575">
              <a:solidFill>
                <a:srgbClr val="00B050"/>
              </a:solidFill>
              <a:round/>
              <a:headEnd/>
              <a:tailEnd/>
            </a:ln>
          </p:spPr>
          <p:txBody>
            <a:bodyPr>
              <a:spAutoFit/>
            </a:bodyPr>
            <a:lstStyle/>
            <a:p>
              <a:endParaRPr lang="en-US">
                <a:solidFill>
                  <a:srgbClr val="000000"/>
                </a:solidFill>
              </a:endParaRPr>
            </a:p>
          </p:txBody>
        </p:sp>
        <p:sp>
          <p:nvSpPr>
            <p:cNvPr id="14376" name="Line 14"/>
            <p:cNvSpPr>
              <a:spLocks noChangeShapeType="1"/>
            </p:cNvSpPr>
            <p:nvPr/>
          </p:nvSpPr>
          <p:spPr bwMode="gray">
            <a:xfrm rot="-5400000" flipH="1" flipV="1">
              <a:off x="4179" y="3388"/>
              <a:ext cx="0" cy="32"/>
            </a:xfrm>
            <a:prstGeom prst="line">
              <a:avLst/>
            </a:prstGeom>
            <a:noFill/>
            <a:ln w="28575">
              <a:solidFill>
                <a:srgbClr val="00B050"/>
              </a:solidFill>
              <a:round/>
              <a:headEnd/>
              <a:tailEnd/>
            </a:ln>
          </p:spPr>
          <p:txBody>
            <a:bodyPr>
              <a:spAutoFit/>
            </a:bodyPr>
            <a:lstStyle/>
            <a:p>
              <a:endParaRPr lang="en-US">
                <a:solidFill>
                  <a:srgbClr val="000000"/>
                </a:solidFill>
              </a:endParaRPr>
            </a:p>
          </p:txBody>
        </p:sp>
        <p:grpSp>
          <p:nvGrpSpPr>
            <p:cNvPr id="4" name="Group 111"/>
            <p:cNvGrpSpPr>
              <a:grpSpLocks/>
            </p:cNvGrpSpPr>
            <p:nvPr/>
          </p:nvGrpSpPr>
          <p:grpSpPr bwMode="auto">
            <a:xfrm>
              <a:off x="4232" y="1412"/>
              <a:ext cx="871" cy="89"/>
              <a:chOff x="4232" y="1412"/>
              <a:chExt cx="871" cy="89"/>
            </a:xfrm>
          </p:grpSpPr>
          <p:sp>
            <p:nvSpPr>
              <p:cNvPr id="109610" name="AutoShape 32"/>
              <p:cNvSpPr>
                <a:spLocks noChangeArrowheads="1"/>
              </p:cNvSpPr>
              <p:nvPr/>
            </p:nvSpPr>
            <p:spPr bwMode="gray">
              <a:xfrm rot="5400000">
                <a:off x="4232" y="1411"/>
                <a:ext cx="89" cy="90"/>
              </a:xfrm>
              <a:prstGeom prst="triangle">
                <a:avLst>
                  <a:gd name="adj" fmla="val 50000"/>
                </a:avLst>
              </a:prstGeom>
              <a:gradFill rotWithShape="0">
                <a:gsLst>
                  <a:gs pos="0">
                    <a:srgbClr val="470017"/>
                  </a:gs>
                  <a:gs pos="50000">
                    <a:schemeClr val="hlink"/>
                  </a:gs>
                  <a:gs pos="100000">
                    <a:srgbClr val="470017"/>
                  </a:gs>
                </a:gsLst>
                <a:lin ang="27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solidFill>
                    <a:srgbClr val="000000"/>
                  </a:solidFill>
                  <a:latin typeface="Arial" pitchFamily="34" charset="0"/>
                </a:endParaRPr>
              </a:p>
            </p:txBody>
          </p:sp>
          <p:sp>
            <p:nvSpPr>
              <p:cNvPr id="14379" name="Line 34"/>
              <p:cNvSpPr>
                <a:spLocks noChangeShapeType="1"/>
              </p:cNvSpPr>
              <p:nvPr/>
            </p:nvSpPr>
            <p:spPr bwMode="auto">
              <a:xfrm rot="5400000">
                <a:off x="4712" y="1068"/>
                <a:ext cx="0" cy="782"/>
              </a:xfrm>
              <a:prstGeom prst="line">
                <a:avLst/>
              </a:prstGeom>
              <a:noFill/>
              <a:ln w="28575">
                <a:solidFill>
                  <a:schemeClr val="hlink"/>
                </a:solidFill>
                <a:round/>
                <a:headEnd/>
                <a:tailEnd/>
              </a:ln>
            </p:spPr>
            <p:txBody>
              <a:bodyPr>
                <a:spAutoFit/>
              </a:bodyPr>
              <a:lstStyle/>
              <a:p>
                <a:endParaRPr lang="en-US">
                  <a:solidFill>
                    <a:srgbClr val="000000"/>
                  </a:solidFill>
                </a:endParaRPr>
              </a:p>
            </p:txBody>
          </p:sp>
        </p:grpSp>
      </p:grpSp>
      <p:sp>
        <p:nvSpPr>
          <p:cNvPr id="14341" name="Text Box 95"/>
          <p:cNvSpPr txBox="1">
            <a:spLocks noChangeArrowheads="1"/>
          </p:cNvSpPr>
          <p:nvPr/>
        </p:nvSpPr>
        <p:spPr bwMode="auto">
          <a:xfrm>
            <a:off x="5066070" y="4646461"/>
            <a:ext cx="1238557" cy="222503"/>
          </a:xfrm>
          <a:prstGeom prst="rect">
            <a:avLst/>
          </a:prstGeom>
          <a:noFill/>
          <a:ln w="9525">
            <a:noFill/>
            <a:miter lim="800000"/>
            <a:headEnd/>
            <a:tailEnd/>
          </a:ln>
        </p:spPr>
        <p:txBody>
          <a:bodyPr lIns="18000" tIns="10800" rIns="18000" bIns="10800" anchor="ctr"/>
          <a:lstStyle/>
          <a:p>
            <a:pPr eaLnBrk="0" hangingPunct="0">
              <a:lnSpc>
                <a:spcPct val="60000"/>
              </a:lnSpc>
              <a:spcBef>
                <a:spcPct val="50000"/>
              </a:spcBef>
            </a:pPr>
            <a:r>
              <a:rPr lang="en-US" sz="2000" b="1" dirty="0">
                <a:solidFill>
                  <a:srgbClr val="000000"/>
                </a:solidFill>
                <a:latin typeface="Arial Narrow" pitchFamily="34" charset="0"/>
              </a:rPr>
              <a:t>BUFMRCE</a:t>
            </a:r>
          </a:p>
        </p:txBody>
      </p:sp>
      <p:sp>
        <p:nvSpPr>
          <p:cNvPr id="14342" name="Text Box 96"/>
          <p:cNvSpPr txBox="1">
            <a:spLocks noChangeArrowheads="1"/>
          </p:cNvSpPr>
          <p:nvPr/>
        </p:nvSpPr>
        <p:spPr bwMode="auto">
          <a:xfrm>
            <a:off x="4701919" y="5193839"/>
            <a:ext cx="271462" cy="31273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I</a:t>
            </a:r>
          </a:p>
        </p:txBody>
      </p:sp>
      <p:sp>
        <p:nvSpPr>
          <p:cNvPr id="14343" name="Text Box 97"/>
          <p:cNvSpPr txBox="1">
            <a:spLocks noChangeArrowheads="1"/>
          </p:cNvSpPr>
          <p:nvPr/>
        </p:nvSpPr>
        <p:spPr bwMode="auto">
          <a:xfrm>
            <a:off x="5884606" y="5222414"/>
            <a:ext cx="457200" cy="31273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O</a:t>
            </a:r>
          </a:p>
        </p:txBody>
      </p:sp>
      <p:sp>
        <p:nvSpPr>
          <p:cNvPr id="14344" name="Line 98"/>
          <p:cNvSpPr>
            <a:spLocks noChangeShapeType="1"/>
          </p:cNvSpPr>
          <p:nvPr/>
        </p:nvSpPr>
        <p:spPr bwMode="auto">
          <a:xfrm flipV="1">
            <a:off x="5489319" y="4923964"/>
            <a:ext cx="0" cy="547687"/>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4345" name="Line 99"/>
          <p:cNvSpPr>
            <a:spLocks noChangeShapeType="1"/>
          </p:cNvSpPr>
          <p:nvPr/>
        </p:nvSpPr>
        <p:spPr bwMode="auto">
          <a:xfrm>
            <a:off x="4817806" y="4922376"/>
            <a:ext cx="67151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4346" name="Text Box 100"/>
          <p:cNvSpPr txBox="1">
            <a:spLocks noChangeArrowheads="1"/>
          </p:cNvSpPr>
          <p:nvPr/>
        </p:nvSpPr>
        <p:spPr bwMode="auto">
          <a:xfrm>
            <a:off x="4606669" y="4663614"/>
            <a:ext cx="474662" cy="31273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CE</a:t>
            </a:r>
          </a:p>
        </p:txBody>
      </p:sp>
      <p:grpSp>
        <p:nvGrpSpPr>
          <p:cNvPr id="5" name="Group 101"/>
          <p:cNvGrpSpPr>
            <a:grpSpLocks/>
          </p:cNvGrpSpPr>
          <p:nvPr>
            <p:custDataLst>
              <p:tags r:id="rId3"/>
            </p:custDataLst>
          </p:nvPr>
        </p:nvGrpSpPr>
        <p:grpSpPr bwMode="auto">
          <a:xfrm>
            <a:off x="4776531" y="5055726"/>
            <a:ext cx="1357313" cy="939800"/>
            <a:chOff x="2758" y="3194"/>
            <a:chExt cx="855" cy="592"/>
          </a:xfrm>
        </p:grpSpPr>
        <p:sp>
          <p:nvSpPr>
            <p:cNvPr id="14356" name="Line 102"/>
            <p:cNvSpPr>
              <a:spLocks noChangeShapeType="1"/>
            </p:cNvSpPr>
            <p:nvPr/>
          </p:nvSpPr>
          <p:spPr bwMode="auto">
            <a:xfrm>
              <a:off x="2758" y="3484"/>
              <a:ext cx="22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4357" name="Line 103"/>
            <p:cNvSpPr>
              <a:spLocks noChangeShapeType="1"/>
            </p:cNvSpPr>
            <p:nvPr/>
          </p:nvSpPr>
          <p:spPr bwMode="auto">
            <a:xfrm>
              <a:off x="3388" y="3490"/>
              <a:ext cx="22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4358" name="AutoShape 104"/>
            <p:cNvSpPr>
              <a:spLocks noChangeArrowheads="1"/>
            </p:cNvSpPr>
            <p:nvPr/>
          </p:nvSpPr>
          <p:spPr bwMode="auto">
            <a:xfrm rot="5400000">
              <a:off x="2890" y="3265"/>
              <a:ext cx="592" cy="450"/>
            </a:xfrm>
            <a:prstGeom prst="triangle">
              <a:avLst>
                <a:gd name="adj" fmla="val 50000"/>
              </a:avLst>
            </a:prstGeom>
            <a:solidFill>
              <a:srgbClr val="92D050"/>
            </a:solidFill>
            <a:ln w="9525">
              <a:solidFill>
                <a:schemeClr val="tx1"/>
              </a:solidFill>
              <a:miter lim="800000"/>
              <a:headEnd/>
              <a:tailEnd/>
            </a:ln>
          </p:spPr>
          <p:txBody>
            <a:bodyPr wrap="none" anchor="ctr"/>
            <a:lstStyle/>
            <a:p>
              <a:endParaRPr lang="en-US">
                <a:solidFill>
                  <a:srgbClr val="000000"/>
                </a:solidFill>
              </a:endParaRPr>
            </a:p>
          </p:txBody>
        </p:sp>
      </p:grpSp>
      <p:grpSp>
        <p:nvGrpSpPr>
          <p:cNvPr id="6" name="Group 130"/>
          <p:cNvGrpSpPr>
            <a:grpSpLocks/>
          </p:cNvGrpSpPr>
          <p:nvPr>
            <p:custDataLst>
              <p:tags r:id="rId4"/>
            </p:custDataLst>
          </p:nvPr>
        </p:nvGrpSpPr>
        <p:grpSpPr bwMode="auto">
          <a:xfrm>
            <a:off x="4756355" y="3296264"/>
            <a:ext cx="1582481" cy="1189858"/>
            <a:chOff x="2721" y="2119"/>
            <a:chExt cx="1049" cy="758"/>
          </a:xfrm>
        </p:grpSpPr>
        <p:sp>
          <p:nvSpPr>
            <p:cNvPr id="14349" name="Text Box 95"/>
            <p:cNvSpPr txBox="1">
              <a:spLocks noChangeArrowheads="1"/>
            </p:cNvSpPr>
            <p:nvPr/>
          </p:nvSpPr>
          <p:spPr bwMode="auto">
            <a:xfrm>
              <a:off x="2807" y="2119"/>
              <a:ext cx="963" cy="173"/>
            </a:xfrm>
            <a:prstGeom prst="rect">
              <a:avLst/>
            </a:prstGeom>
            <a:noFill/>
            <a:ln w="9525">
              <a:noFill/>
              <a:miter lim="800000"/>
              <a:headEnd/>
              <a:tailEnd/>
            </a:ln>
          </p:spPr>
          <p:txBody>
            <a:bodyPr lIns="18000" tIns="10800" rIns="18000" bIns="10800" anchor="ctr"/>
            <a:lstStyle/>
            <a:p>
              <a:pPr eaLnBrk="0" hangingPunct="0">
                <a:lnSpc>
                  <a:spcPct val="60000"/>
                </a:lnSpc>
                <a:spcBef>
                  <a:spcPct val="50000"/>
                </a:spcBef>
              </a:pPr>
              <a:r>
                <a:rPr lang="en-US" sz="2000" b="1">
                  <a:solidFill>
                    <a:srgbClr val="000000"/>
                  </a:solidFill>
                  <a:latin typeface="Arial Narrow" pitchFamily="34" charset="0"/>
                </a:rPr>
                <a:t>BUFMR</a:t>
              </a:r>
            </a:p>
          </p:txBody>
        </p:sp>
        <p:sp>
          <p:nvSpPr>
            <p:cNvPr id="14350" name="Text Box 96"/>
            <p:cNvSpPr txBox="1">
              <a:spLocks noChangeArrowheads="1"/>
            </p:cNvSpPr>
            <p:nvPr/>
          </p:nvSpPr>
          <p:spPr bwMode="auto">
            <a:xfrm>
              <a:off x="2721" y="2372"/>
              <a:ext cx="171"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I</a:t>
              </a:r>
            </a:p>
          </p:txBody>
        </p:sp>
        <p:sp>
          <p:nvSpPr>
            <p:cNvPr id="14351" name="Text Box 97"/>
            <p:cNvSpPr txBox="1">
              <a:spLocks noChangeArrowheads="1"/>
            </p:cNvSpPr>
            <p:nvPr/>
          </p:nvSpPr>
          <p:spPr bwMode="auto">
            <a:xfrm>
              <a:off x="3466" y="2390"/>
              <a:ext cx="288" cy="19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O</a:t>
              </a:r>
            </a:p>
          </p:txBody>
        </p:sp>
        <p:grpSp>
          <p:nvGrpSpPr>
            <p:cNvPr id="7" name="Group 101"/>
            <p:cNvGrpSpPr>
              <a:grpSpLocks/>
            </p:cNvGrpSpPr>
            <p:nvPr/>
          </p:nvGrpSpPr>
          <p:grpSpPr bwMode="auto">
            <a:xfrm>
              <a:off x="2768" y="2285"/>
              <a:ext cx="855" cy="592"/>
              <a:chOff x="2768" y="2285"/>
              <a:chExt cx="855" cy="592"/>
            </a:xfrm>
          </p:grpSpPr>
          <p:sp>
            <p:nvSpPr>
              <p:cNvPr id="14353" name="Line 102"/>
              <p:cNvSpPr>
                <a:spLocks noChangeShapeType="1"/>
              </p:cNvSpPr>
              <p:nvPr/>
            </p:nvSpPr>
            <p:spPr bwMode="auto">
              <a:xfrm>
                <a:off x="2768" y="2575"/>
                <a:ext cx="22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4354" name="Line 103"/>
              <p:cNvSpPr>
                <a:spLocks noChangeShapeType="1"/>
              </p:cNvSpPr>
              <p:nvPr/>
            </p:nvSpPr>
            <p:spPr bwMode="auto">
              <a:xfrm>
                <a:off x="3398" y="2581"/>
                <a:ext cx="22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4355" name="AutoShape 104"/>
              <p:cNvSpPr>
                <a:spLocks noChangeArrowheads="1"/>
              </p:cNvSpPr>
              <p:nvPr/>
            </p:nvSpPr>
            <p:spPr bwMode="auto">
              <a:xfrm rot="5400000">
                <a:off x="2900" y="2356"/>
                <a:ext cx="592" cy="450"/>
              </a:xfrm>
              <a:prstGeom prst="triangle">
                <a:avLst>
                  <a:gd name="adj" fmla="val 50000"/>
                </a:avLst>
              </a:prstGeom>
              <a:solidFill>
                <a:srgbClr val="92D050"/>
              </a:solidFill>
              <a:ln w="9525">
                <a:solidFill>
                  <a:schemeClr val="tx1"/>
                </a:solidFill>
                <a:miter lim="800000"/>
                <a:headEnd/>
                <a:tailEnd/>
              </a:ln>
            </p:spPr>
            <p:txBody>
              <a:bodyPr wrap="none" anchor="ctr"/>
              <a:lstStyle/>
              <a:p>
                <a:endParaRPr lang="en-US">
                  <a:solidFill>
                    <a:srgbClr val="000000"/>
                  </a:solidFill>
                </a:endParaRPr>
              </a:p>
            </p:txBody>
          </p:sp>
        </p:grpSp>
      </p:gr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r>
              <a:rPr lang="en-US" smtClean="0"/>
              <a:t>Synchronizing BUFRs Driven by a BUFMR</a:t>
            </a:r>
          </a:p>
        </p:txBody>
      </p:sp>
      <p:sp>
        <p:nvSpPr>
          <p:cNvPr id="15363" name="Content Placeholder 76"/>
          <p:cNvSpPr>
            <a:spLocks noGrp="1"/>
          </p:cNvSpPr>
          <p:nvPr>
            <p:ph idx="4294967295"/>
          </p:nvPr>
        </p:nvSpPr>
        <p:spPr/>
        <p:txBody>
          <a:bodyPr/>
          <a:lstStyle/>
          <a:p>
            <a:pPr>
              <a:lnSpc>
                <a:spcPct val="100000"/>
              </a:lnSpc>
            </a:pPr>
            <a:r>
              <a:rPr lang="en-US" smtClean="0"/>
              <a:t>In order to clock a single interface that spans multiple banks, a BUFMR must be used to drive the BUFIO and BUFR in the different regions</a:t>
            </a:r>
          </a:p>
          <a:p>
            <a:pPr>
              <a:lnSpc>
                <a:spcPct val="100000"/>
              </a:lnSpc>
            </a:pPr>
            <a:r>
              <a:rPr lang="en-US" smtClean="0"/>
              <a:t>The dividers on each BUFR are independent; they must be synchronized in order to ensure proper operation of the interface</a:t>
            </a:r>
          </a:p>
          <a:p>
            <a:pPr lvl="1">
              <a:lnSpc>
                <a:spcPct val="100000"/>
              </a:lnSpc>
            </a:pPr>
            <a:r>
              <a:rPr lang="en-US" smtClean="0"/>
              <a:t>Use a BUFMRCE to disable the clock feeding the BUFRs</a:t>
            </a:r>
          </a:p>
          <a:p>
            <a:pPr lvl="1">
              <a:lnSpc>
                <a:spcPct val="100000"/>
              </a:lnSpc>
            </a:pPr>
            <a:r>
              <a:rPr lang="en-US" smtClean="0"/>
              <a:t>Assert the CLR on all the BUFRs</a:t>
            </a:r>
          </a:p>
          <a:p>
            <a:pPr lvl="2">
              <a:lnSpc>
                <a:spcPct val="100000"/>
              </a:lnSpc>
            </a:pPr>
            <a:r>
              <a:rPr lang="en-US" smtClean="0"/>
              <a:t>This resets the dividers in the BUFRs</a:t>
            </a:r>
          </a:p>
          <a:p>
            <a:pPr lvl="1">
              <a:lnSpc>
                <a:spcPct val="100000"/>
              </a:lnSpc>
            </a:pPr>
            <a:r>
              <a:rPr lang="en-US" smtClean="0"/>
              <a:t>Deassert the CLR on all the BUFRs</a:t>
            </a:r>
          </a:p>
          <a:p>
            <a:pPr lvl="2">
              <a:lnSpc>
                <a:spcPct val="100000"/>
              </a:lnSpc>
            </a:pPr>
            <a:r>
              <a:rPr lang="en-US" smtClean="0"/>
              <a:t>This allows the dividers to start on the next</a:t>
            </a:r>
            <a:br>
              <a:rPr lang="en-US" smtClean="0"/>
            </a:br>
            <a:r>
              <a:rPr lang="en-US" smtClean="0"/>
              <a:t>rising edge the input clock (currently gated)</a:t>
            </a:r>
          </a:p>
          <a:p>
            <a:pPr lvl="1">
              <a:lnSpc>
                <a:spcPct val="100000"/>
              </a:lnSpc>
            </a:pPr>
            <a:r>
              <a:rPr lang="en-US" smtClean="0"/>
              <a:t>Assert the CE on the BUFMR</a:t>
            </a:r>
          </a:p>
          <a:p>
            <a:pPr lvl="2">
              <a:lnSpc>
                <a:spcPct val="100000"/>
              </a:lnSpc>
            </a:pPr>
            <a:r>
              <a:rPr lang="en-US" smtClean="0"/>
              <a:t>Starts the clocks to all BUFRs</a:t>
            </a:r>
          </a:p>
          <a:p>
            <a:pPr lvl="2">
              <a:lnSpc>
                <a:spcPct val="100000"/>
              </a:lnSpc>
            </a:pPr>
            <a:r>
              <a:rPr lang="en-US" smtClean="0"/>
              <a:t>BUFRs are now in sync</a:t>
            </a:r>
          </a:p>
        </p:txBody>
      </p:sp>
      <p:grpSp>
        <p:nvGrpSpPr>
          <p:cNvPr id="33" name="Group 32"/>
          <p:cNvGrpSpPr/>
          <p:nvPr/>
        </p:nvGrpSpPr>
        <p:grpSpPr>
          <a:xfrm>
            <a:off x="5560142" y="3491429"/>
            <a:ext cx="3110783" cy="2890321"/>
            <a:chOff x="4986338" y="2958291"/>
            <a:chExt cx="3684587" cy="3423459"/>
          </a:xfrm>
        </p:grpSpPr>
        <p:sp>
          <p:nvSpPr>
            <p:cNvPr id="15364" name="Text Box 100"/>
            <p:cNvSpPr txBox="1">
              <a:spLocks noChangeArrowheads="1"/>
            </p:cNvSpPr>
            <p:nvPr/>
          </p:nvSpPr>
          <p:spPr bwMode="auto">
            <a:xfrm>
              <a:off x="5622925" y="4132263"/>
              <a:ext cx="652463" cy="31273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a:solidFill>
                    <a:srgbClr val="000000"/>
                  </a:solidFill>
                  <a:latin typeface="Arial Narrow" pitchFamily="34" charset="0"/>
                </a:rPr>
                <a:t>CE</a:t>
              </a:r>
            </a:p>
          </p:txBody>
        </p:sp>
        <p:grpSp>
          <p:nvGrpSpPr>
            <p:cNvPr id="2" name="Group 86"/>
            <p:cNvGrpSpPr>
              <a:grpSpLocks/>
            </p:cNvGrpSpPr>
            <p:nvPr>
              <p:custDataLst>
                <p:tags r:id="rId2"/>
              </p:custDataLst>
            </p:nvPr>
          </p:nvGrpSpPr>
          <p:grpSpPr bwMode="auto">
            <a:xfrm>
              <a:off x="5662613" y="3311525"/>
              <a:ext cx="3008312" cy="3051175"/>
              <a:chOff x="3567" y="2086"/>
              <a:chExt cx="1895" cy="1922"/>
            </a:xfrm>
          </p:grpSpPr>
          <p:sp>
            <p:nvSpPr>
              <p:cNvPr id="15372" name="Line 103"/>
              <p:cNvSpPr>
                <a:spLocks noChangeShapeType="1"/>
              </p:cNvSpPr>
              <p:nvPr/>
            </p:nvSpPr>
            <p:spPr bwMode="auto">
              <a:xfrm>
                <a:off x="4144" y="3775"/>
                <a:ext cx="131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73" name="Line 103"/>
              <p:cNvSpPr>
                <a:spLocks noChangeShapeType="1"/>
              </p:cNvSpPr>
              <p:nvPr/>
            </p:nvSpPr>
            <p:spPr bwMode="auto">
              <a:xfrm>
                <a:off x="4142" y="2416"/>
                <a:ext cx="131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74" name="Line 98"/>
              <p:cNvSpPr>
                <a:spLocks noChangeShapeType="1"/>
              </p:cNvSpPr>
              <p:nvPr/>
            </p:nvSpPr>
            <p:spPr bwMode="auto">
              <a:xfrm flipV="1">
                <a:off x="3909" y="2814"/>
                <a:ext cx="0" cy="26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75" name="Line 99"/>
              <p:cNvSpPr>
                <a:spLocks noChangeShapeType="1"/>
              </p:cNvSpPr>
              <p:nvPr/>
            </p:nvSpPr>
            <p:spPr bwMode="auto">
              <a:xfrm>
                <a:off x="3587" y="2813"/>
                <a:ext cx="322"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76" name="Line 102"/>
              <p:cNvSpPr>
                <a:spLocks noChangeShapeType="1"/>
              </p:cNvSpPr>
              <p:nvPr/>
            </p:nvSpPr>
            <p:spPr bwMode="auto">
              <a:xfrm>
                <a:off x="3567" y="3097"/>
                <a:ext cx="171"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77" name="Line 103"/>
              <p:cNvSpPr>
                <a:spLocks noChangeShapeType="1"/>
              </p:cNvSpPr>
              <p:nvPr/>
            </p:nvSpPr>
            <p:spPr bwMode="auto">
              <a:xfrm>
                <a:off x="4046" y="3102"/>
                <a:ext cx="131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78" name="AutoShape 104"/>
              <p:cNvSpPr>
                <a:spLocks noChangeArrowheads="1"/>
              </p:cNvSpPr>
              <p:nvPr/>
            </p:nvSpPr>
            <p:spPr bwMode="auto">
              <a:xfrm rot="5400000">
                <a:off x="3667" y="2931"/>
                <a:ext cx="450" cy="342"/>
              </a:xfrm>
              <a:prstGeom prst="triangle">
                <a:avLst>
                  <a:gd name="adj" fmla="val 50000"/>
                </a:avLst>
              </a:prstGeom>
              <a:solidFill>
                <a:srgbClr val="92D050"/>
              </a:solidFill>
              <a:ln w="9525">
                <a:solidFill>
                  <a:schemeClr val="tx1"/>
                </a:solidFill>
                <a:miter lim="800000"/>
                <a:headEnd/>
                <a:tailEnd/>
              </a:ln>
            </p:spPr>
            <p:txBody>
              <a:bodyPr wrap="none" anchor="ctr"/>
              <a:lstStyle/>
              <a:p>
                <a:endParaRPr lang="en-US">
                  <a:solidFill>
                    <a:srgbClr val="000000"/>
                  </a:solidFill>
                </a:endParaRPr>
              </a:p>
            </p:txBody>
          </p:sp>
          <p:sp>
            <p:nvSpPr>
              <p:cNvPr id="15379" name="AutoShape 6"/>
              <p:cNvSpPr>
                <a:spLocks noChangeArrowheads="1"/>
              </p:cNvSpPr>
              <p:nvPr/>
            </p:nvSpPr>
            <p:spPr bwMode="auto">
              <a:xfrm rot="5400000">
                <a:off x="4704" y="2930"/>
                <a:ext cx="464" cy="347"/>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solidFill>
                    <a:srgbClr val="000000"/>
                  </a:solidFill>
                </a:endParaRPr>
              </a:p>
            </p:txBody>
          </p:sp>
          <p:sp>
            <p:nvSpPr>
              <p:cNvPr id="15380" name="Line 11"/>
              <p:cNvSpPr>
                <a:spLocks noChangeShapeType="1"/>
              </p:cNvSpPr>
              <p:nvPr/>
            </p:nvSpPr>
            <p:spPr bwMode="auto">
              <a:xfrm flipV="1">
                <a:off x="4951" y="2777"/>
                <a:ext cx="0" cy="21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81" name="Line 12"/>
              <p:cNvSpPr>
                <a:spLocks noChangeShapeType="1"/>
              </p:cNvSpPr>
              <p:nvPr/>
            </p:nvSpPr>
            <p:spPr bwMode="auto">
              <a:xfrm flipH="1">
                <a:off x="4539" y="2780"/>
                <a:ext cx="40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82" name="Text Box 14"/>
              <p:cNvSpPr txBox="1">
                <a:spLocks noChangeArrowheads="1"/>
              </p:cNvSpPr>
              <p:nvPr/>
            </p:nvSpPr>
            <p:spPr bwMode="auto">
              <a:xfrm>
                <a:off x="4721" y="2904"/>
                <a:ext cx="299" cy="327"/>
              </a:xfrm>
              <a:prstGeom prst="rect">
                <a:avLst/>
              </a:prstGeom>
              <a:noFill/>
              <a:ln w="9525" algn="ctr">
                <a:noFill/>
                <a:miter lim="800000"/>
                <a:headEnd/>
                <a:tailEnd/>
              </a:ln>
            </p:spPr>
            <p:txBody>
              <a:bodyPr wrap="none">
                <a:spAutoFit/>
              </a:bodyPr>
              <a:lstStyle/>
              <a:p>
                <a:r>
                  <a:rPr lang="en-US" sz="2800" dirty="0">
                    <a:solidFill>
                      <a:srgbClr val="000000"/>
                    </a:solidFill>
                    <a:cs typeface="Arial" charset="0"/>
                  </a:rPr>
                  <a:t>÷</a:t>
                </a:r>
              </a:p>
            </p:txBody>
          </p:sp>
          <p:sp>
            <p:nvSpPr>
              <p:cNvPr id="15383" name="AutoShape 6"/>
              <p:cNvSpPr>
                <a:spLocks noChangeArrowheads="1"/>
              </p:cNvSpPr>
              <p:nvPr/>
            </p:nvSpPr>
            <p:spPr bwMode="auto">
              <a:xfrm rot="5400000">
                <a:off x="4705" y="2244"/>
                <a:ext cx="464" cy="347"/>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solidFill>
                    <a:srgbClr val="000000"/>
                  </a:solidFill>
                </a:endParaRPr>
              </a:p>
            </p:txBody>
          </p:sp>
          <p:sp>
            <p:nvSpPr>
              <p:cNvPr id="15384" name="Line 11"/>
              <p:cNvSpPr>
                <a:spLocks noChangeShapeType="1"/>
              </p:cNvSpPr>
              <p:nvPr/>
            </p:nvSpPr>
            <p:spPr bwMode="auto">
              <a:xfrm flipV="1">
                <a:off x="4953" y="2091"/>
                <a:ext cx="0" cy="21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85" name="Line 12"/>
              <p:cNvSpPr>
                <a:spLocks noChangeShapeType="1"/>
              </p:cNvSpPr>
              <p:nvPr/>
            </p:nvSpPr>
            <p:spPr bwMode="auto">
              <a:xfrm flipH="1">
                <a:off x="4415" y="2093"/>
                <a:ext cx="53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86" name="AutoShape 6"/>
              <p:cNvSpPr>
                <a:spLocks noChangeArrowheads="1"/>
              </p:cNvSpPr>
              <p:nvPr/>
            </p:nvSpPr>
            <p:spPr bwMode="auto">
              <a:xfrm rot="5400000">
                <a:off x="4705" y="3602"/>
                <a:ext cx="464" cy="347"/>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solidFill>
                    <a:srgbClr val="000000"/>
                  </a:solidFill>
                </a:endParaRPr>
              </a:p>
            </p:txBody>
          </p:sp>
          <p:sp>
            <p:nvSpPr>
              <p:cNvPr id="15387" name="Line 11"/>
              <p:cNvSpPr>
                <a:spLocks noChangeShapeType="1"/>
              </p:cNvSpPr>
              <p:nvPr/>
            </p:nvSpPr>
            <p:spPr bwMode="auto">
              <a:xfrm flipV="1">
                <a:off x="4953" y="3449"/>
                <a:ext cx="0" cy="21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88" name="Line 12"/>
              <p:cNvSpPr>
                <a:spLocks noChangeShapeType="1"/>
              </p:cNvSpPr>
              <p:nvPr/>
            </p:nvSpPr>
            <p:spPr bwMode="auto">
              <a:xfrm flipH="1">
                <a:off x="4539" y="3451"/>
                <a:ext cx="411"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89" name="Text Box 14"/>
              <p:cNvSpPr txBox="1">
                <a:spLocks noChangeArrowheads="1"/>
              </p:cNvSpPr>
              <p:nvPr/>
            </p:nvSpPr>
            <p:spPr bwMode="auto">
              <a:xfrm>
                <a:off x="4733" y="3581"/>
                <a:ext cx="299" cy="327"/>
              </a:xfrm>
              <a:prstGeom prst="rect">
                <a:avLst/>
              </a:prstGeom>
              <a:noFill/>
              <a:ln w="9525" algn="ctr">
                <a:noFill/>
                <a:miter lim="800000"/>
                <a:headEnd/>
                <a:tailEnd/>
              </a:ln>
            </p:spPr>
            <p:txBody>
              <a:bodyPr wrap="none">
                <a:spAutoFit/>
              </a:bodyPr>
              <a:lstStyle/>
              <a:p>
                <a:r>
                  <a:rPr lang="en-US" sz="2800" dirty="0">
                    <a:solidFill>
                      <a:srgbClr val="000000"/>
                    </a:solidFill>
                    <a:cs typeface="Arial" charset="0"/>
                  </a:rPr>
                  <a:t>÷</a:t>
                </a:r>
              </a:p>
            </p:txBody>
          </p:sp>
          <p:sp>
            <p:nvSpPr>
              <p:cNvPr id="15390" name="Line 103"/>
              <p:cNvSpPr>
                <a:spLocks noChangeShapeType="1"/>
              </p:cNvSpPr>
              <p:nvPr/>
            </p:nvSpPr>
            <p:spPr bwMode="auto">
              <a:xfrm rot="5400000">
                <a:off x="3455" y="3097"/>
                <a:ext cx="1354"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91" name="Line 103"/>
              <p:cNvSpPr>
                <a:spLocks noChangeShapeType="1"/>
              </p:cNvSpPr>
              <p:nvPr/>
            </p:nvSpPr>
            <p:spPr bwMode="auto">
              <a:xfrm rot="5400000">
                <a:off x="3861" y="2763"/>
                <a:ext cx="1354"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5392" name="Text Box 14"/>
              <p:cNvSpPr txBox="1">
                <a:spLocks noChangeArrowheads="1"/>
              </p:cNvSpPr>
              <p:nvPr/>
            </p:nvSpPr>
            <p:spPr bwMode="auto">
              <a:xfrm>
                <a:off x="4722" y="2240"/>
                <a:ext cx="299" cy="327"/>
              </a:xfrm>
              <a:prstGeom prst="rect">
                <a:avLst/>
              </a:prstGeom>
              <a:noFill/>
              <a:ln w="9525" algn="ctr">
                <a:noFill/>
                <a:miter lim="800000"/>
                <a:headEnd/>
                <a:tailEnd/>
              </a:ln>
            </p:spPr>
            <p:txBody>
              <a:bodyPr wrap="none">
                <a:spAutoFit/>
              </a:bodyPr>
              <a:lstStyle/>
              <a:p>
                <a:r>
                  <a:rPr lang="en-US" sz="2800" dirty="0">
                    <a:solidFill>
                      <a:srgbClr val="000000"/>
                    </a:solidFill>
                    <a:cs typeface="Arial" charset="0"/>
                  </a:rPr>
                  <a:t>÷</a:t>
                </a:r>
              </a:p>
            </p:txBody>
          </p:sp>
        </p:grpSp>
        <p:sp>
          <p:nvSpPr>
            <p:cNvPr id="15366" name="PPTShape_0"/>
            <p:cNvSpPr txBox="1">
              <a:spLocks noChangeArrowheads="1"/>
            </p:cNvSpPr>
            <p:nvPr/>
          </p:nvSpPr>
          <p:spPr bwMode="auto">
            <a:xfrm>
              <a:off x="6916706" y="2958291"/>
              <a:ext cx="652463" cy="312737"/>
            </a:xfrm>
            <a:prstGeom prst="rect">
              <a:avLst/>
            </a:prstGeom>
            <a:noFill/>
            <a:ln w="9525">
              <a:noFill/>
              <a:miter lim="800000"/>
              <a:headEnd/>
              <a:tailEnd/>
            </a:ln>
          </p:spPr>
          <p:txBody>
            <a:bodyPr>
              <a:spAutoFit/>
            </a:bodyPr>
            <a:lstStyle/>
            <a:p>
              <a:pPr algn="l" eaLnBrk="0" hangingPunct="0">
                <a:lnSpc>
                  <a:spcPct val="90000"/>
                </a:lnSpc>
                <a:spcBef>
                  <a:spcPct val="50000"/>
                </a:spcBef>
              </a:pPr>
              <a:r>
                <a:rPr lang="en-US" sz="1600" dirty="0">
                  <a:solidFill>
                    <a:srgbClr val="000000"/>
                  </a:solidFill>
                  <a:latin typeface="Arial Narrow" pitchFamily="34" charset="0"/>
                </a:rPr>
                <a:t>CLR</a:t>
              </a:r>
            </a:p>
          </p:txBody>
        </p:sp>
        <p:sp>
          <p:nvSpPr>
            <p:cNvPr id="15367" name="Oval 88"/>
            <p:cNvSpPr>
              <a:spLocks noChangeArrowheads="1"/>
            </p:cNvSpPr>
            <p:nvPr/>
          </p:nvSpPr>
          <p:spPr bwMode="auto">
            <a:xfrm>
              <a:off x="6523038" y="4872038"/>
              <a:ext cx="96837" cy="109537"/>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sp>
          <p:nvSpPr>
            <p:cNvPr id="15368" name="Oval 89"/>
            <p:cNvSpPr>
              <a:spLocks noChangeArrowheads="1"/>
            </p:cNvSpPr>
            <p:nvPr/>
          </p:nvSpPr>
          <p:spPr bwMode="auto">
            <a:xfrm>
              <a:off x="7167563" y="4356100"/>
              <a:ext cx="95250" cy="109538"/>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sp>
          <p:nvSpPr>
            <p:cNvPr id="15369" name="Oval 97"/>
            <p:cNvSpPr>
              <a:spLocks noChangeArrowheads="1"/>
            </p:cNvSpPr>
            <p:nvPr/>
          </p:nvSpPr>
          <p:spPr bwMode="auto">
            <a:xfrm>
              <a:off x="7167563" y="3263900"/>
              <a:ext cx="95250" cy="109538"/>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sp>
          <p:nvSpPr>
            <p:cNvPr id="15370" name="Text Box 95"/>
            <p:cNvSpPr txBox="1">
              <a:spLocks noChangeArrowheads="1"/>
            </p:cNvSpPr>
            <p:nvPr/>
          </p:nvSpPr>
          <p:spPr bwMode="auto">
            <a:xfrm>
              <a:off x="4986338" y="5326063"/>
              <a:ext cx="1528762" cy="274637"/>
            </a:xfrm>
            <a:prstGeom prst="rect">
              <a:avLst/>
            </a:prstGeom>
            <a:noFill/>
            <a:ln w="9525">
              <a:noFill/>
              <a:miter lim="800000"/>
              <a:headEnd/>
              <a:tailEnd/>
            </a:ln>
          </p:spPr>
          <p:txBody>
            <a:bodyPr lIns="18000" tIns="10800" rIns="18000" bIns="10800" anchor="ctr"/>
            <a:lstStyle/>
            <a:p>
              <a:pPr eaLnBrk="0" hangingPunct="0">
                <a:lnSpc>
                  <a:spcPct val="60000"/>
                </a:lnSpc>
                <a:spcBef>
                  <a:spcPct val="50000"/>
                </a:spcBef>
              </a:pPr>
              <a:r>
                <a:rPr lang="en-US" sz="2000" b="1">
                  <a:solidFill>
                    <a:srgbClr val="000000"/>
                  </a:solidFill>
                  <a:latin typeface="Arial Narrow" pitchFamily="34" charset="0"/>
                </a:rPr>
                <a:t>BUFMRCE</a:t>
              </a:r>
            </a:p>
          </p:txBody>
        </p:sp>
        <p:sp>
          <p:nvSpPr>
            <p:cNvPr id="15371" name="PPTShape_1"/>
            <p:cNvSpPr txBox="1">
              <a:spLocks noChangeArrowheads="1"/>
            </p:cNvSpPr>
            <p:nvPr/>
          </p:nvSpPr>
          <p:spPr bwMode="auto">
            <a:xfrm>
              <a:off x="6408738" y="6107113"/>
              <a:ext cx="1528762" cy="274637"/>
            </a:xfrm>
            <a:prstGeom prst="rect">
              <a:avLst/>
            </a:prstGeom>
            <a:noFill/>
            <a:ln w="9525">
              <a:noFill/>
              <a:miter lim="800000"/>
              <a:headEnd/>
              <a:tailEnd/>
            </a:ln>
          </p:spPr>
          <p:txBody>
            <a:bodyPr lIns="18000" tIns="10800" rIns="18000" bIns="10800" anchor="ctr"/>
            <a:lstStyle/>
            <a:p>
              <a:pPr eaLnBrk="0" hangingPunct="0">
                <a:lnSpc>
                  <a:spcPct val="60000"/>
                </a:lnSpc>
                <a:spcBef>
                  <a:spcPct val="50000"/>
                </a:spcBef>
              </a:pPr>
              <a:r>
                <a:rPr lang="en-US" sz="2000" b="1">
                  <a:solidFill>
                    <a:srgbClr val="000000"/>
                  </a:solidFill>
                  <a:latin typeface="Arial Narrow" pitchFamily="34" charset="0"/>
                </a:rPr>
                <a:t>BUFR</a:t>
              </a:r>
            </a:p>
          </p:txBody>
        </p:sp>
      </p:gr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21"/>
          <p:cNvSpPr>
            <a:spLocks noGrp="1" noChangeArrowheads="1"/>
          </p:cNvSpPr>
          <p:nvPr>
            <p:ph type="title" idx="4294967295"/>
          </p:nvPr>
        </p:nvSpPr>
        <p:spPr/>
        <p:txBody>
          <a:bodyPr/>
          <a:lstStyle/>
          <a:p>
            <a:r>
              <a:rPr lang="en-US" smtClean="0"/>
              <a:t>High-Performance Clocks</a:t>
            </a:r>
          </a:p>
        </p:txBody>
      </p:sp>
      <p:sp>
        <p:nvSpPr>
          <p:cNvPr id="16387" name="Rectangle 322"/>
          <p:cNvSpPr>
            <a:spLocks noGrp="1" noChangeArrowheads="1"/>
          </p:cNvSpPr>
          <p:nvPr>
            <p:ph type="body" idx="4294967295"/>
          </p:nvPr>
        </p:nvSpPr>
        <p:spPr/>
        <p:txBody>
          <a:bodyPr/>
          <a:lstStyle/>
          <a:p>
            <a:r>
              <a:rPr lang="en-US" smtClean="0"/>
              <a:t>Four performance paths driving the</a:t>
            </a:r>
            <a:br>
              <a:rPr lang="en-US" smtClean="0"/>
            </a:br>
            <a:r>
              <a:rPr lang="en-US" smtClean="0"/>
              <a:t>I/O column clocked resources</a:t>
            </a:r>
          </a:p>
          <a:p>
            <a:r>
              <a:rPr lang="en-US" smtClean="0"/>
              <a:t>Driven by</a:t>
            </a:r>
          </a:p>
          <a:p>
            <a:pPr lvl="1"/>
            <a:r>
              <a:rPr lang="en-US" smtClean="0"/>
              <a:t>MMCM outputs O0-O3</a:t>
            </a:r>
          </a:p>
          <a:p>
            <a:r>
              <a:rPr lang="en-US" smtClean="0"/>
              <a:t>Can drive</a:t>
            </a:r>
          </a:p>
          <a:p>
            <a:pPr lvl="1"/>
            <a:r>
              <a:rPr lang="en-US" smtClean="0"/>
              <a:t>BUFIO</a:t>
            </a:r>
          </a:p>
          <a:p>
            <a:pPr lvl="1"/>
            <a:r>
              <a:rPr lang="en-US" smtClean="0"/>
              <a:t>BUFR</a:t>
            </a:r>
          </a:p>
          <a:p>
            <a:pPr lvl="1"/>
            <a:r>
              <a:rPr lang="en-US" smtClean="0"/>
              <a:t>OSERDES clocks directly</a:t>
            </a:r>
          </a:p>
          <a:p>
            <a:r>
              <a:rPr lang="en-US" smtClean="0"/>
              <a:t>Cleanest path from MMCM to I/O columns</a:t>
            </a:r>
          </a:p>
          <a:p>
            <a:r>
              <a:rPr lang="en-US" smtClean="0"/>
              <a:t>Lower jitter than any other routing</a:t>
            </a:r>
          </a:p>
          <a:p>
            <a:r>
              <a:rPr lang="en-US" smtClean="0"/>
              <a:t>Software automatically places critical signals onto performance path routing</a:t>
            </a:r>
          </a:p>
          <a:p>
            <a:pPr lvl="1">
              <a:buFontTx/>
              <a:buNone/>
            </a:pPr>
            <a:endParaRPr lang="en-US" smtClean="0"/>
          </a:p>
        </p:txBody>
      </p:sp>
      <p:sp>
        <p:nvSpPr>
          <p:cNvPr id="16388" name="Line 38"/>
          <p:cNvSpPr>
            <a:spLocks noChangeShapeType="1"/>
          </p:cNvSpPr>
          <p:nvPr/>
        </p:nvSpPr>
        <p:spPr bwMode="auto">
          <a:xfrm flipV="1">
            <a:off x="6429375" y="3097213"/>
            <a:ext cx="0" cy="1049337"/>
          </a:xfrm>
          <a:prstGeom prst="line">
            <a:avLst/>
          </a:prstGeom>
          <a:noFill/>
          <a:ln w="1588">
            <a:solidFill>
              <a:schemeClr val="bg1"/>
            </a:solidFill>
            <a:round/>
            <a:headEnd/>
            <a:tailEnd/>
          </a:ln>
        </p:spPr>
        <p:txBody>
          <a:bodyPr/>
          <a:lstStyle/>
          <a:p>
            <a:endParaRPr lang="en-US">
              <a:solidFill>
                <a:srgbClr val="000000"/>
              </a:solidFill>
            </a:endParaRPr>
          </a:p>
        </p:txBody>
      </p:sp>
      <p:sp>
        <p:nvSpPr>
          <p:cNvPr id="16389" name="Line 40"/>
          <p:cNvSpPr>
            <a:spLocks noChangeShapeType="1"/>
          </p:cNvSpPr>
          <p:nvPr/>
        </p:nvSpPr>
        <p:spPr bwMode="auto">
          <a:xfrm flipV="1">
            <a:off x="6569075" y="3081338"/>
            <a:ext cx="0" cy="1065212"/>
          </a:xfrm>
          <a:prstGeom prst="line">
            <a:avLst/>
          </a:prstGeom>
          <a:noFill/>
          <a:ln w="1588">
            <a:solidFill>
              <a:schemeClr val="bg1"/>
            </a:solidFill>
            <a:round/>
            <a:headEnd/>
            <a:tailEnd/>
          </a:ln>
        </p:spPr>
        <p:txBody>
          <a:bodyPr/>
          <a:lstStyle/>
          <a:p>
            <a:endParaRPr lang="en-US">
              <a:solidFill>
                <a:srgbClr val="000000"/>
              </a:solidFill>
            </a:endParaRPr>
          </a:p>
        </p:txBody>
      </p:sp>
      <p:sp>
        <p:nvSpPr>
          <p:cNvPr id="16390" name="Line 41"/>
          <p:cNvSpPr>
            <a:spLocks noChangeShapeType="1"/>
          </p:cNvSpPr>
          <p:nvPr/>
        </p:nvSpPr>
        <p:spPr bwMode="auto">
          <a:xfrm flipV="1">
            <a:off x="6508750" y="3081338"/>
            <a:ext cx="0" cy="1065212"/>
          </a:xfrm>
          <a:prstGeom prst="line">
            <a:avLst/>
          </a:prstGeom>
          <a:noFill/>
          <a:ln w="1588">
            <a:solidFill>
              <a:schemeClr val="bg1"/>
            </a:solidFill>
            <a:round/>
            <a:headEnd/>
            <a:tailEnd/>
          </a:ln>
        </p:spPr>
        <p:txBody>
          <a:bodyPr/>
          <a:lstStyle/>
          <a:p>
            <a:endParaRPr lang="en-US">
              <a:solidFill>
                <a:srgbClr val="000000"/>
              </a:solidFill>
            </a:endParaRPr>
          </a:p>
        </p:txBody>
      </p:sp>
      <p:sp>
        <p:nvSpPr>
          <p:cNvPr id="16391" name="Line 42"/>
          <p:cNvSpPr>
            <a:spLocks noChangeShapeType="1"/>
          </p:cNvSpPr>
          <p:nvPr/>
        </p:nvSpPr>
        <p:spPr bwMode="auto">
          <a:xfrm flipV="1">
            <a:off x="6680200" y="3081338"/>
            <a:ext cx="0" cy="1065212"/>
          </a:xfrm>
          <a:prstGeom prst="line">
            <a:avLst/>
          </a:prstGeom>
          <a:noFill/>
          <a:ln w="1588">
            <a:solidFill>
              <a:schemeClr val="bg1"/>
            </a:solidFill>
            <a:round/>
            <a:headEnd/>
            <a:tailEnd/>
          </a:ln>
        </p:spPr>
        <p:txBody>
          <a:bodyPr/>
          <a:lstStyle/>
          <a:p>
            <a:endParaRPr lang="en-US">
              <a:solidFill>
                <a:srgbClr val="000000"/>
              </a:solidFill>
            </a:endParaRPr>
          </a:p>
        </p:txBody>
      </p:sp>
      <p:sp>
        <p:nvSpPr>
          <p:cNvPr id="16392" name="Line 43"/>
          <p:cNvSpPr>
            <a:spLocks noChangeShapeType="1"/>
          </p:cNvSpPr>
          <p:nvPr/>
        </p:nvSpPr>
        <p:spPr bwMode="auto">
          <a:xfrm flipV="1">
            <a:off x="6623050" y="3081338"/>
            <a:ext cx="0" cy="1065212"/>
          </a:xfrm>
          <a:prstGeom prst="line">
            <a:avLst/>
          </a:prstGeom>
          <a:noFill/>
          <a:ln w="1588">
            <a:solidFill>
              <a:schemeClr val="bg1"/>
            </a:solidFill>
            <a:round/>
            <a:headEnd/>
            <a:tailEnd/>
          </a:ln>
        </p:spPr>
        <p:txBody>
          <a:bodyPr/>
          <a:lstStyle/>
          <a:p>
            <a:endParaRPr lang="en-US">
              <a:solidFill>
                <a:srgbClr val="000000"/>
              </a:solidFill>
            </a:endParaRPr>
          </a:p>
        </p:txBody>
      </p:sp>
      <p:sp>
        <p:nvSpPr>
          <p:cNvPr id="16393" name="Line 59"/>
          <p:cNvSpPr>
            <a:spLocks noChangeShapeType="1"/>
          </p:cNvSpPr>
          <p:nvPr/>
        </p:nvSpPr>
        <p:spPr bwMode="auto">
          <a:xfrm flipV="1">
            <a:off x="6819900" y="3097213"/>
            <a:ext cx="0" cy="1063625"/>
          </a:xfrm>
          <a:prstGeom prst="line">
            <a:avLst/>
          </a:prstGeom>
          <a:noFill/>
          <a:ln w="1588">
            <a:solidFill>
              <a:schemeClr val="bg1"/>
            </a:solidFill>
            <a:round/>
            <a:headEnd/>
            <a:tailEnd/>
          </a:ln>
        </p:spPr>
        <p:txBody>
          <a:bodyPr/>
          <a:lstStyle/>
          <a:p>
            <a:endParaRPr lang="en-US">
              <a:solidFill>
                <a:srgbClr val="000000"/>
              </a:solidFill>
            </a:endParaRPr>
          </a:p>
        </p:txBody>
      </p:sp>
      <p:sp>
        <p:nvSpPr>
          <p:cNvPr id="16394" name="Line 60"/>
          <p:cNvSpPr>
            <a:spLocks noChangeShapeType="1"/>
          </p:cNvSpPr>
          <p:nvPr/>
        </p:nvSpPr>
        <p:spPr bwMode="auto">
          <a:xfrm flipV="1">
            <a:off x="6762750" y="3097213"/>
            <a:ext cx="0" cy="1063625"/>
          </a:xfrm>
          <a:prstGeom prst="line">
            <a:avLst/>
          </a:prstGeom>
          <a:noFill/>
          <a:ln w="1588">
            <a:solidFill>
              <a:schemeClr val="bg1"/>
            </a:solidFill>
            <a:round/>
            <a:headEnd/>
            <a:tailEnd/>
          </a:ln>
        </p:spPr>
        <p:txBody>
          <a:bodyPr/>
          <a:lstStyle/>
          <a:p>
            <a:endParaRPr lang="en-US">
              <a:solidFill>
                <a:srgbClr val="000000"/>
              </a:solidFill>
            </a:endParaRPr>
          </a:p>
        </p:txBody>
      </p:sp>
      <p:sp>
        <p:nvSpPr>
          <p:cNvPr id="16395" name="Line 61"/>
          <p:cNvSpPr>
            <a:spLocks noChangeShapeType="1"/>
          </p:cNvSpPr>
          <p:nvPr/>
        </p:nvSpPr>
        <p:spPr bwMode="auto">
          <a:xfrm flipV="1">
            <a:off x="6929438" y="3068638"/>
            <a:ext cx="0" cy="1063625"/>
          </a:xfrm>
          <a:prstGeom prst="line">
            <a:avLst/>
          </a:prstGeom>
          <a:noFill/>
          <a:ln w="1588">
            <a:solidFill>
              <a:schemeClr val="bg1"/>
            </a:solidFill>
            <a:round/>
            <a:headEnd/>
            <a:tailEnd/>
          </a:ln>
        </p:spPr>
        <p:txBody>
          <a:bodyPr/>
          <a:lstStyle/>
          <a:p>
            <a:endParaRPr lang="en-US">
              <a:solidFill>
                <a:srgbClr val="000000"/>
              </a:solidFill>
            </a:endParaRPr>
          </a:p>
        </p:txBody>
      </p:sp>
      <p:sp>
        <p:nvSpPr>
          <p:cNvPr id="16396" name="Line 62"/>
          <p:cNvSpPr>
            <a:spLocks noChangeShapeType="1"/>
          </p:cNvSpPr>
          <p:nvPr/>
        </p:nvSpPr>
        <p:spPr bwMode="auto">
          <a:xfrm flipV="1">
            <a:off x="6877050" y="3097213"/>
            <a:ext cx="0" cy="1063625"/>
          </a:xfrm>
          <a:prstGeom prst="line">
            <a:avLst/>
          </a:prstGeom>
          <a:noFill/>
          <a:ln w="1588">
            <a:solidFill>
              <a:schemeClr val="bg1"/>
            </a:solidFill>
            <a:round/>
            <a:headEnd/>
            <a:tailEnd/>
          </a:ln>
        </p:spPr>
        <p:txBody>
          <a:bodyPr/>
          <a:lstStyle/>
          <a:p>
            <a:endParaRPr lang="en-US">
              <a:solidFill>
                <a:srgbClr val="000000"/>
              </a:solidFill>
            </a:endParaRPr>
          </a:p>
        </p:txBody>
      </p:sp>
      <p:grpSp>
        <p:nvGrpSpPr>
          <p:cNvPr id="2" name="Group 345"/>
          <p:cNvGrpSpPr>
            <a:grpSpLocks/>
          </p:cNvGrpSpPr>
          <p:nvPr>
            <p:custDataLst>
              <p:tags r:id="rId2"/>
            </p:custDataLst>
          </p:nvPr>
        </p:nvGrpSpPr>
        <p:grpSpPr bwMode="auto">
          <a:xfrm>
            <a:off x="4921250" y="1514475"/>
            <a:ext cx="3608388" cy="2606675"/>
            <a:chOff x="3100" y="954"/>
            <a:chExt cx="2273" cy="1642"/>
          </a:xfrm>
        </p:grpSpPr>
        <p:sp>
          <p:nvSpPr>
            <p:cNvPr id="16403" name="Rectangle 24"/>
            <p:cNvSpPr>
              <a:spLocks noChangeArrowheads="1"/>
            </p:cNvSpPr>
            <p:nvPr/>
          </p:nvSpPr>
          <p:spPr bwMode="auto">
            <a:xfrm>
              <a:off x="3112" y="954"/>
              <a:ext cx="2247" cy="1640"/>
            </a:xfrm>
            <a:prstGeom prst="rect">
              <a:avLst/>
            </a:prstGeom>
            <a:solidFill>
              <a:srgbClr val="00FFFF"/>
            </a:solidFill>
            <a:ln w="6350" algn="ctr">
              <a:solidFill>
                <a:schemeClr val="tx1"/>
              </a:solidFill>
              <a:round/>
              <a:headEnd/>
              <a:tailEnd/>
            </a:ln>
          </p:spPr>
          <p:txBody>
            <a:bodyPr wrap="none" anchor="ctr"/>
            <a:lstStyle/>
            <a:p>
              <a:endParaRPr lang="en-US">
                <a:solidFill>
                  <a:srgbClr val="000000"/>
                </a:solidFill>
              </a:endParaRPr>
            </a:p>
          </p:txBody>
        </p:sp>
        <p:sp>
          <p:nvSpPr>
            <p:cNvPr id="16404" name="Rectangle 30"/>
            <p:cNvSpPr>
              <a:spLocks noChangeArrowheads="1"/>
            </p:cNvSpPr>
            <p:nvPr/>
          </p:nvSpPr>
          <p:spPr bwMode="auto">
            <a:xfrm>
              <a:off x="3127" y="954"/>
              <a:ext cx="387" cy="1640"/>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6405" name="Rectangle 32"/>
            <p:cNvSpPr>
              <a:spLocks noChangeArrowheads="1"/>
            </p:cNvSpPr>
            <p:nvPr/>
          </p:nvSpPr>
          <p:spPr bwMode="auto">
            <a:xfrm>
              <a:off x="3515" y="954"/>
              <a:ext cx="387" cy="1640"/>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6406" name="Rectangle 327"/>
            <p:cNvSpPr>
              <a:spLocks noChangeArrowheads="1"/>
            </p:cNvSpPr>
            <p:nvPr/>
          </p:nvSpPr>
          <p:spPr bwMode="auto">
            <a:xfrm>
              <a:off x="3122" y="1717"/>
              <a:ext cx="2236" cy="124"/>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cxnSp>
          <p:nvCxnSpPr>
            <p:cNvPr id="16407" name="Straight Connector 33"/>
            <p:cNvCxnSpPr>
              <a:cxnSpLocks noChangeShapeType="1"/>
            </p:cNvCxnSpPr>
            <p:nvPr/>
          </p:nvCxnSpPr>
          <p:spPr bwMode="auto">
            <a:xfrm>
              <a:off x="3100" y="2590"/>
              <a:ext cx="2259" cy="0"/>
            </a:xfrm>
            <a:prstGeom prst="line">
              <a:avLst/>
            </a:prstGeom>
            <a:noFill/>
            <a:ln w="6350" algn="ctr">
              <a:solidFill>
                <a:schemeClr val="tx1"/>
              </a:solidFill>
              <a:round/>
              <a:headEnd/>
              <a:tailEnd/>
            </a:ln>
          </p:spPr>
        </p:cxnSp>
        <p:sp>
          <p:nvSpPr>
            <p:cNvPr id="16408" name="Rectangle 329"/>
            <p:cNvSpPr>
              <a:spLocks noChangeArrowheads="1"/>
            </p:cNvSpPr>
            <p:nvPr/>
          </p:nvSpPr>
          <p:spPr bwMode="auto">
            <a:xfrm>
              <a:off x="4928" y="954"/>
              <a:ext cx="445" cy="1640"/>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grpSp>
          <p:nvGrpSpPr>
            <p:cNvPr id="3" name="Group 95"/>
            <p:cNvGrpSpPr>
              <a:grpSpLocks/>
            </p:cNvGrpSpPr>
            <p:nvPr/>
          </p:nvGrpSpPr>
          <p:grpSpPr bwMode="auto">
            <a:xfrm>
              <a:off x="3190" y="969"/>
              <a:ext cx="157" cy="1627"/>
              <a:chOff x="3190" y="969"/>
              <a:chExt cx="157" cy="1627"/>
            </a:xfrm>
          </p:grpSpPr>
          <p:sp>
            <p:nvSpPr>
              <p:cNvPr id="16414" name="Line 13"/>
              <p:cNvSpPr>
                <a:spLocks noChangeShapeType="1"/>
              </p:cNvSpPr>
              <p:nvPr/>
            </p:nvSpPr>
            <p:spPr bwMode="gray">
              <a:xfrm flipV="1">
                <a:off x="3192" y="1796"/>
                <a:ext cx="102" cy="0"/>
              </a:xfrm>
              <a:prstGeom prst="line">
                <a:avLst/>
              </a:prstGeom>
              <a:noFill/>
              <a:ln w="28575">
                <a:solidFill>
                  <a:srgbClr val="003366"/>
                </a:solidFill>
                <a:round/>
                <a:headEnd/>
                <a:tailEnd/>
              </a:ln>
            </p:spPr>
            <p:txBody>
              <a:bodyPr>
                <a:spAutoFit/>
              </a:bodyPr>
              <a:lstStyle/>
              <a:p>
                <a:endParaRPr lang="en-US">
                  <a:solidFill>
                    <a:srgbClr val="000000"/>
                  </a:solidFill>
                </a:endParaRPr>
              </a:p>
            </p:txBody>
          </p:sp>
          <p:sp>
            <p:nvSpPr>
              <p:cNvPr id="16415" name="Line 14"/>
              <p:cNvSpPr>
                <a:spLocks noChangeShapeType="1"/>
              </p:cNvSpPr>
              <p:nvPr/>
            </p:nvSpPr>
            <p:spPr bwMode="gray">
              <a:xfrm flipH="1" flipV="1">
                <a:off x="3190" y="969"/>
                <a:ext cx="0" cy="1627"/>
              </a:xfrm>
              <a:prstGeom prst="line">
                <a:avLst/>
              </a:prstGeom>
              <a:noFill/>
              <a:ln w="28575">
                <a:solidFill>
                  <a:srgbClr val="003366"/>
                </a:solidFill>
                <a:round/>
                <a:headEnd type="triangle" w="med" len="med"/>
                <a:tailEnd type="triangle" w="med" len="med"/>
              </a:ln>
            </p:spPr>
            <p:txBody>
              <a:bodyPr>
                <a:spAutoFit/>
              </a:bodyPr>
              <a:lstStyle/>
              <a:p>
                <a:endParaRPr lang="en-US">
                  <a:solidFill>
                    <a:srgbClr val="000000"/>
                  </a:solidFill>
                </a:endParaRPr>
              </a:p>
            </p:txBody>
          </p:sp>
          <p:sp>
            <p:nvSpPr>
              <p:cNvPr id="114720" name="AutoShape 15"/>
              <p:cNvSpPr>
                <a:spLocks noChangeArrowheads="1"/>
              </p:cNvSpPr>
              <p:nvPr/>
            </p:nvSpPr>
            <p:spPr bwMode="gray">
              <a:xfrm rot="16200000" flipH="1">
                <a:off x="3198" y="1715"/>
                <a:ext cx="149" cy="151"/>
              </a:xfrm>
              <a:prstGeom prst="triangle">
                <a:avLst>
                  <a:gd name="adj" fmla="val 50000"/>
                </a:avLst>
              </a:prstGeom>
              <a:gradFill rotWithShape="0">
                <a:gsLst>
                  <a:gs pos="0">
                    <a:srgbClr val="0000CC"/>
                  </a:gs>
                  <a:gs pos="50000">
                    <a:srgbClr val="5C8EFB"/>
                  </a:gs>
                  <a:gs pos="100000">
                    <a:srgbClr val="0000CC"/>
                  </a:gs>
                </a:gsLst>
                <a:lin ang="27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grpSp>
        <p:sp>
          <p:nvSpPr>
            <p:cNvPr id="16410" name="Line 14"/>
            <p:cNvSpPr>
              <a:spLocks noChangeShapeType="1"/>
            </p:cNvSpPr>
            <p:nvPr/>
          </p:nvSpPr>
          <p:spPr bwMode="gray">
            <a:xfrm rot="-5400000" flipH="1" flipV="1">
              <a:off x="3409" y="1745"/>
              <a:ext cx="0" cy="122"/>
            </a:xfrm>
            <a:prstGeom prst="line">
              <a:avLst/>
            </a:prstGeom>
            <a:noFill/>
            <a:ln w="28575">
              <a:solidFill>
                <a:srgbClr val="00B050"/>
              </a:solidFill>
              <a:round/>
              <a:headEnd/>
              <a:tailEnd/>
            </a:ln>
          </p:spPr>
          <p:txBody>
            <a:bodyPr>
              <a:spAutoFit/>
            </a:bodyPr>
            <a:lstStyle/>
            <a:p>
              <a:endParaRPr lang="en-US">
                <a:solidFill>
                  <a:srgbClr val="000000"/>
                </a:solidFill>
              </a:endParaRPr>
            </a:p>
          </p:txBody>
        </p:sp>
        <p:grpSp>
          <p:nvGrpSpPr>
            <p:cNvPr id="4" name="Group 111"/>
            <p:cNvGrpSpPr>
              <a:grpSpLocks/>
            </p:cNvGrpSpPr>
            <p:nvPr/>
          </p:nvGrpSpPr>
          <p:grpSpPr bwMode="auto">
            <a:xfrm>
              <a:off x="3463" y="1720"/>
              <a:ext cx="1457" cy="149"/>
              <a:chOff x="3463" y="1720"/>
              <a:chExt cx="1457" cy="149"/>
            </a:xfrm>
          </p:grpSpPr>
          <p:sp>
            <p:nvSpPr>
              <p:cNvPr id="114716" name="AutoShape 32"/>
              <p:cNvSpPr>
                <a:spLocks noChangeArrowheads="1"/>
              </p:cNvSpPr>
              <p:nvPr/>
            </p:nvSpPr>
            <p:spPr bwMode="gray">
              <a:xfrm rot="5400000">
                <a:off x="3464" y="1719"/>
                <a:ext cx="149" cy="151"/>
              </a:xfrm>
              <a:prstGeom prst="triangle">
                <a:avLst>
                  <a:gd name="adj" fmla="val 50000"/>
                </a:avLst>
              </a:prstGeom>
              <a:gradFill rotWithShape="0">
                <a:gsLst>
                  <a:gs pos="0">
                    <a:srgbClr val="470017"/>
                  </a:gs>
                  <a:gs pos="50000">
                    <a:schemeClr val="hlink"/>
                  </a:gs>
                  <a:gs pos="100000">
                    <a:srgbClr val="470017"/>
                  </a:gs>
                </a:gsLst>
                <a:lin ang="27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solidFill>
                    <a:srgbClr val="000000"/>
                  </a:solidFill>
                  <a:latin typeface="Arial" pitchFamily="34" charset="0"/>
                </a:endParaRPr>
              </a:p>
            </p:txBody>
          </p:sp>
          <p:sp>
            <p:nvSpPr>
              <p:cNvPr id="16413" name="Line 34"/>
              <p:cNvSpPr>
                <a:spLocks noChangeShapeType="1"/>
              </p:cNvSpPr>
              <p:nvPr/>
            </p:nvSpPr>
            <p:spPr bwMode="auto">
              <a:xfrm rot="5400000">
                <a:off x="4266" y="1145"/>
                <a:ext cx="0" cy="1308"/>
              </a:xfrm>
              <a:prstGeom prst="line">
                <a:avLst/>
              </a:prstGeom>
              <a:noFill/>
              <a:ln w="28575">
                <a:solidFill>
                  <a:schemeClr val="hlink"/>
                </a:solidFill>
                <a:round/>
                <a:headEnd/>
                <a:tailEnd/>
              </a:ln>
            </p:spPr>
            <p:txBody>
              <a:bodyPr>
                <a:spAutoFit/>
              </a:bodyPr>
              <a:lstStyle/>
              <a:p>
                <a:endParaRPr lang="en-US">
                  <a:solidFill>
                    <a:srgbClr val="000000"/>
                  </a:solidFill>
                </a:endParaRPr>
              </a:p>
            </p:txBody>
          </p:sp>
        </p:grpSp>
      </p:grpSp>
      <p:sp>
        <p:nvSpPr>
          <p:cNvPr id="16398" name="Rectangle 346"/>
          <p:cNvSpPr>
            <a:spLocks noChangeArrowheads="1"/>
          </p:cNvSpPr>
          <p:nvPr/>
        </p:nvSpPr>
        <p:spPr bwMode="auto">
          <a:xfrm>
            <a:off x="5665788" y="3070225"/>
            <a:ext cx="460375" cy="846138"/>
          </a:xfrm>
          <a:prstGeom prst="rect">
            <a:avLst/>
          </a:prstGeom>
          <a:solidFill>
            <a:schemeClr val="tx2"/>
          </a:solidFill>
          <a:ln w="9525" algn="ctr">
            <a:solidFill>
              <a:schemeClr val="tx1"/>
            </a:solidFill>
            <a:round/>
            <a:headEnd/>
            <a:tailEnd/>
          </a:ln>
        </p:spPr>
        <p:txBody>
          <a:bodyPr vert="eaVert" wrap="none" anchor="ctr"/>
          <a:lstStyle/>
          <a:p>
            <a:r>
              <a:rPr lang="en-US" sz="1400" b="1">
                <a:solidFill>
                  <a:srgbClr val="000000"/>
                </a:solidFill>
              </a:rPr>
              <a:t>MMCM</a:t>
            </a:r>
          </a:p>
        </p:txBody>
      </p:sp>
      <p:cxnSp>
        <p:nvCxnSpPr>
          <p:cNvPr id="16399" name="Shape 351"/>
          <p:cNvCxnSpPr>
            <a:cxnSpLocks noChangeShapeType="1"/>
            <a:stCxn id="16398" idx="1"/>
            <a:endCxn id="16400" idx="4"/>
          </p:cNvCxnSpPr>
          <p:nvPr/>
        </p:nvCxnSpPr>
        <p:spPr bwMode="auto">
          <a:xfrm rot="10800000">
            <a:off x="5408613" y="2890838"/>
            <a:ext cx="257175" cy="603250"/>
          </a:xfrm>
          <a:prstGeom prst="bentConnector2">
            <a:avLst/>
          </a:prstGeom>
          <a:noFill/>
          <a:ln w="31750" algn="ctr">
            <a:solidFill>
              <a:schemeClr val="tx1"/>
            </a:solidFill>
            <a:round/>
            <a:headEnd/>
            <a:tailEnd/>
          </a:ln>
        </p:spPr>
      </p:cxnSp>
      <p:sp>
        <p:nvSpPr>
          <p:cNvPr id="16400" name="Oval 354"/>
          <p:cNvSpPr>
            <a:spLocks noChangeArrowheads="1"/>
          </p:cNvSpPr>
          <p:nvPr/>
        </p:nvSpPr>
        <p:spPr bwMode="auto">
          <a:xfrm>
            <a:off x="5386388" y="2838450"/>
            <a:ext cx="46037" cy="52388"/>
          </a:xfrm>
          <a:prstGeom prst="ellipse">
            <a:avLst/>
          </a:prstGeom>
          <a:solidFill>
            <a:schemeClr val="tx1"/>
          </a:solidFill>
          <a:ln w="9525" algn="ctr">
            <a:solidFill>
              <a:schemeClr val="tx1"/>
            </a:solidFill>
            <a:round/>
            <a:headEnd/>
            <a:tailEnd/>
          </a:ln>
        </p:spPr>
        <p:txBody>
          <a:bodyPr wrap="none" anchor="ctr"/>
          <a:lstStyle/>
          <a:p>
            <a:endParaRPr lang="en-US">
              <a:solidFill>
                <a:srgbClr val="000000"/>
              </a:solidFill>
            </a:endParaRPr>
          </a:p>
        </p:txBody>
      </p:sp>
      <p:cxnSp>
        <p:nvCxnSpPr>
          <p:cNvPr id="16401" name="Straight Connector 357"/>
          <p:cNvCxnSpPr>
            <a:cxnSpLocks noChangeShapeType="1"/>
          </p:cNvCxnSpPr>
          <p:nvPr/>
        </p:nvCxnSpPr>
        <p:spPr bwMode="auto">
          <a:xfrm rot="5400000" flipH="1" flipV="1">
            <a:off x="5314157" y="3164681"/>
            <a:ext cx="177800" cy="119063"/>
          </a:xfrm>
          <a:prstGeom prst="line">
            <a:avLst/>
          </a:prstGeom>
          <a:noFill/>
          <a:ln w="19050" algn="ctr">
            <a:solidFill>
              <a:schemeClr val="tx1"/>
            </a:solidFill>
            <a:round/>
            <a:headEnd/>
            <a:tailEnd/>
          </a:ln>
        </p:spPr>
      </p:cxnSp>
      <p:sp>
        <p:nvSpPr>
          <p:cNvPr id="16402" name="TextBox 359"/>
          <p:cNvSpPr txBox="1">
            <a:spLocks noChangeArrowheads="1"/>
          </p:cNvSpPr>
          <p:nvPr/>
        </p:nvSpPr>
        <p:spPr bwMode="auto">
          <a:xfrm>
            <a:off x="5135563" y="3094038"/>
            <a:ext cx="320675" cy="276225"/>
          </a:xfrm>
          <a:prstGeom prst="rect">
            <a:avLst/>
          </a:prstGeom>
          <a:noFill/>
          <a:ln w="9525">
            <a:noFill/>
            <a:miter lim="800000"/>
            <a:headEnd/>
            <a:tailEnd/>
          </a:ln>
        </p:spPr>
        <p:txBody>
          <a:bodyPr>
            <a:spAutoFit/>
          </a:bodyPr>
          <a:lstStyle/>
          <a:p>
            <a:r>
              <a:rPr lang="en-US" sz="1200">
                <a:solidFill>
                  <a:srgbClr val="000000"/>
                </a:solidFill>
              </a:rPr>
              <a:t>4</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r>
              <a:rPr lang="en-US" smtClean="0"/>
              <a:t>Connections to the Center Column</a:t>
            </a:r>
          </a:p>
        </p:txBody>
      </p:sp>
      <p:sp>
        <p:nvSpPr>
          <p:cNvPr id="17411" name="Content Placeholder 2"/>
          <p:cNvSpPr>
            <a:spLocks noGrp="1"/>
          </p:cNvSpPr>
          <p:nvPr>
            <p:ph idx="4294967295"/>
          </p:nvPr>
        </p:nvSpPr>
        <p:spPr/>
        <p:txBody>
          <a:bodyPr/>
          <a:lstStyle/>
          <a:p>
            <a:r>
              <a:rPr lang="en-US" smtClean="0"/>
              <a:t>The BUFGCTRL and BUFH reside in the center column of the FPGA</a:t>
            </a:r>
          </a:p>
          <a:p>
            <a:r>
              <a:rPr lang="en-US" smtClean="0"/>
              <a:t>The CCIO, BUFIO, and BUFR reside in the I/O column</a:t>
            </a:r>
          </a:p>
          <a:p>
            <a:r>
              <a:rPr lang="en-US" smtClean="0"/>
              <a:t>The MMCM and PLL reside in the CMT column, immediately adjacent to the I/O column</a:t>
            </a:r>
          </a:p>
          <a:p>
            <a:r>
              <a:rPr lang="en-US" smtClean="0"/>
              <a:t>GTs source clocks in the </a:t>
            </a:r>
            <a:br>
              <a:rPr lang="en-US" smtClean="0"/>
            </a:br>
            <a:r>
              <a:rPr lang="en-US" smtClean="0"/>
              <a:t>GT column</a:t>
            </a:r>
          </a:p>
          <a:p>
            <a:r>
              <a:rPr lang="en-US" smtClean="0"/>
              <a:t>Dedicated routing paths</a:t>
            </a:r>
            <a:br>
              <a:rPr lang="en-US" smtClean="0"/>
            </a:br>
            <a:r>
              <a:rPr lang="en-US" smtClean="0"/>
              <a:t>exist in the HCLK row to</a:t>
            </a:r>
            <a:br>
              <a:rPr lang="en-US" smtClean="0"/>
            </a:br>
            <a:r>
              <a:rPr lang="en-US" smtClean="0"/>
              <a:t>bring clocks between </a:t>
            </a:r>
            <a:br>
              <a:rPr lang="en-US" smtClean="0"/>
            </a:br>
            <a:r>
              <a:rPr lang="en-US" smtClean="0"/>
              <a:t>these resources</a:t>
            </a:r>
          </a:p>
          <a:p>
            <a:pPr lvl="1"/>
            <a:r>
              <a:rPr lang="en-US" smtClean="0"/>
              <a:t>The tools will use these</a:t>
            </a:r>
            <a:br>
              <a:rPr lang="en-US" smtClean="0"/>
            </a:br>
            <a:r>
              <a:rPr lang="en-US" smtClean="0"/>
              <a:t>routes when necessary</a:t>
            </a:r>
          </a:p>
        </p:txBody>
      </p:sp>
      <p:grpSp>
        <p:nvGrpSpPr>
          <p:cNvPr id="24" name="Group 23"/>
          <p:cNvGrpSpPr/>
          <p:nvPr/>
        </p:nvGrpSpPr>
        <p:grpSpPr>
          <a:xfrm>
            <a:off x="4645741" y="3728208"/>
            <a:ext cx="3885483" cy="2343980"/>
            <a:chOff x="3573463" y="3081338"/>
            <a:chExt cx="4957762" cy="2990850"/>
          </a:xfrm>
        </p:grpSpPr>
        <p:sp>
          <p:nvSpPr>
            <p:cNvPr id="17412" name="Rectangle 24"/>
            <p:cNvSpPr>
              <a:spLocks noChangeArrowheads="1"/>
            </p:cNvSpPr>
            <p:nvPr/>
          </p:nvSpPr>
          <p:spPr bwMode="auto">
            <a:xfrm flipH="1">
              <a:off x="3598863" y="3081338"/>
              <a:ext cx="4932362" cy="2987675"/>
            </a:xfrm>
            <a:prstGeom prst="rect">
              <a:avLst/>
            </a:prstGeom>
            <a:solidFill>
              <a:srgbClr val="00FFFF"/>
            </a:solidFill>
            <a:ln w="6350" algn="ctr">
              <a:solidFill>
                <a:schemeClr val="tx1"/>
              </a:solidFill>
              <a:round/>
              <a:headEnd/>
              <a:tailEnd/>
            </a:ln>
          </p:spPr>
          <p:txBody>
            <a:bodyPr wrap="none" anchor="ctr"/>
            <a:lstStyle/>
            <a:p>
              <a:endParaRPr lang="en-US">
                <a:solidFill>
                  <a:srgbClr val="000000"/>
                </a:solidFill>
              </a:endParaRPr>
            </a:p>
          </p:txBody>
        </p:sp>
        <p:sp>
          <p:nvSpPr>
            <p:cNvPr id="17413" name="Rectangle 30"/>
            <p:cNvSpPr>
              <a:spLocks noChangeArrowheads="1"/>
            </p:cNvSpPr>
            <p:nvPr/>
          </p:nvSpPr>
          <p:spPr bwMode="auto">
            <a:xfrm flipH="1">
              <a:off x="6557963" y="3081338"/>
              <a:ext cx="696912" cy="2987675"/>
            </a:xfrm>
            <a:prstGeom prst="rect">
              <a:avLst/>
            </a:prstGeom>
            <a:solidFill>
              <a:schemeClr val="bg2"/>
            </a:solidFill>
            <a:ln w="6350" algn="ctr">
              <a:solidFill>
                <a:schemeClr val="tx1"/>
              </a:solidFill>
              <a:round/>
              <a:headEnd/>
              <a:tailEnd/>
            </a:ln>
          </p:spPr>
          <p:txBody>
            <a:bodyPr wrap="none"/>
            <a:lstStyle/>
            <a:p>
              <a:r>
                <a:rPr lang="en-US">
                  <a:solidFill>
                    <a:srgbClr val="000000"/>
                  </a:solidFill>
                </a:rPr>
                <a:t>I/O</a:t>
              </a:r>
            </a:p>
          </p:txBody>
        </p:sp>
        <p:sp>
          <p:nvSpPr>
            <p:cNvPr id="17414" name="Rectangle 32"/>
            <p:cNvSpPr>
              <a:spLocks noChangeArrowheads="1"/>
            </p:cNvSpPr>
            <p:nvPr/>
          </p:nvSpPr>
          <p:spPr bwMode="auto">
            <a:xfrm flipH="1">
              <a:off x="5857875" y="3081338"/>
              <a:ext cx="696913" cy="2987675"/>
            </a:xfrm>
            <a:prstGeom prst="rect">
              <a:avLst/>
            </a:prstGeom>
            <a:solidFill>
              <a:srgbClr val="00FF00"/>
            </a:solidFill>
            <a:ln w="6350" algn="ctr">
              <a:solidFill>
                <a:schemeClr val="tx1"/>
              </a:solidFill>
              <a:round/>
              <a:headEnd/>
              <a:tailEnd/>
            </a:ln>
          </p:spPr>
          <p:txBody>
            <a:bodyPr wrap="none"/>
            <a:lstStyle/>
            <a:p>
              <a:r>
                <a:rPr lang="en-US">
                  <a:solidFill>
                    <a:srgbClr val="000000"/>
                  </a:solidFill>
                </a:rPr>
                <a:t>CMT</a:t>
              </a:r>
            </a:p>
          </p:txBody>
        </p:sp>
        <p:cxnSp>
          <p:nvCxnSpPr>
            <p:cNvPr id="17415" name="Straight Connector 33"/>
            <p:cNvCxnSpPr>
              <a:cxnSpLocks noChangeShapeType="1"/>
            </p:cNvCxnSpPr>
            <p:nvPr/>
          </p:nvCxnSpPr>
          <p:spPr bwMode="auto">
            <a:xfrm flipH="1">
              <a:off x="3598863" y="6062663"/>
              <a:ext cx="4071937" cy="0"/>
            </a:xfrm>
            <a:prstGeom prst="line">
              <a:avLst/>
            </a:prstGeom>
            <a:noFill/>
            <a:ln w="6350" algn="ctr">
              <a:solidFill>
                <a:schemeClr val="tx1"/>
              </a:solidFill>
              <a:round/>
              <a:headEnd/>
              <a:tailEnd/>
            </a:ln>
          </p:spPr>
        </p:cxnSp>
        <p:sp>
          <p:nvSpPr>
            <p:cNvPr id="17416" name="Rectangle 9"/>
            <p:cNvSpPr>
              <a:spLocks noChangeArrowheads="1"/>
            </p:cNvSpPr>
            <p:nvPr/>
          </p:nvSpPr>
          <p:spPr bwMode="auto">
            <a:xfrm flipH="1">
              <a:off x="3573463" y="3081338"/>
              <a:ext cx="801687" cy="2987675"/>
            </a:xfrm>
            <a:prstGeom prst="rect">
              <a:avLst/>
            </a:prstGeom>
            <a:solidFill>
              <a:srgbClr val="BFBFBF"/>
            </a:solidFill>
            <a:ln w="6350" algn="ctr">
              <a:solidFill>
                <a:schemeClr val="tx1"/>
              </a:solidFill>
              <a:round/>
              <a:headEnd/>
              <a:tailEnd/>
            </a:ln>
          </p:spPr>
          <p:txBody>
            <a:bodyPr wrap="none"/>
            <a:lstStyle/>
            <a:p>
              <a:r>
                <a:rPr lang="en-US">
                  <a:solidFill>
                    <a:srgbClr val="000000"/>
                  </a:solidFill>
                </a:rPr>
                <a:t>CLK</a:t>
              </a:r>
            </a:p>
          </p:txBody>
        </p:sp>
        <p:sp>
          <p:nvSpPr>
            <p:cNvPr id="17417" name="PPTShape_0"/>
            <p:cNvSpPr>
              <a:spLocks noChangeArrowheads="1"/>
            </p:cNvSpPr>
            <p:nvPr/>
          </p:nvSpPr>
          <p:spPr bwMode="auto">
            <a:xfrm flipH="1">
              <a:off x="7829550" y="3082925"/>
              <a:ext cx="696913" cy="2989263"/>
            </a:xfrm>
            <a:prstGeom prst="rect">
              <a:avLst/>
            </a:prstGeom>
            <a:solidFill>
              <a:srgbClr val="FF99FF"/>
            </a:solidFill>
            <a:ln w="6350" algn="ctr">
              <a:solidFill>
                <a:schemeClr val="tx1"/>
              </a:solidFill>
              <a:round/>
              <a:headEnd/>
              <a:tailEnd/>
            </a:ln>
          </p:spPr>
          <p:txBody>
            <a:bodyPr wrap="none"/>
            <a:lstStyle/>
            <a:p>
              <a:r>
                <a:rPr lang="en-US">
                  <a:solidFill>
                    <a:srgbClr val="000000"/>
                  </a:solidFill>
                </a:rPr>
                <a:t>GT</a:t>
              </a:r>
            </a:p>
          </p:txBody>
        </p:sp>
        <p:sp>
          <p:nvSpPr>
            <p:cNvPr id="17418" name="Rectangle 7"/>
            <p:cNvSpPr>
              <a:spLocks noChangeArrowheads="1"/>
            </p:cNvSpPr>
            <p:nvPr/>
          </p:nvSpPr>
          <p:spPr bwMode="auto">
            <a:xfrm flipH="1">
              <a:off x="3576638" y="4333875"/>
              <a:ext cx="4954587" cy="533400"/>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cxnSp>
          <p:nvCxnSpPr>
            <p:cNvPr id="17419" name="Straight Arrow Connector 21"/>
            <p:cNvCxnSpPr>
              <a:cxnSpLocks noChangeShapeType="1"/>
            </p:cNvCxnSpPr>
            <p:nvPr/>
          </p:nvCxnSpPr>
          <p:spPr bwMode="auto">
            <a:xfrm>
              <a:off x="3944938" y="4602163"/>
              <a:ext cx="4259262" cy="1587"/>
            </a:xfrm>
            <a:prstGeom prst="straightConnector1">
              <a:avLst/>
            </a:prstGeom>
            <a:noFill/>
            <a:ln w="44450" algn="ctr">
              <a:solidFill>
                <a:schemeClr val="tx1"/>
              </a:solidFill>
              <a:round/>
              <a:headEnd type="arrow" w="med" len="med"/>
              <a:tailEnd/>
            </a:ln>
          </p:spPr>
        </p:cxnSp>
        <p:grpSp>
          <p:nvGrpSpPr>
            <p:cNvPr id="2" name="Group 26"/>
            <p:cNvGrpSpPr>
              <a:grpSpLocks/>
            </p:cNvGrpSpPr>
            <p:nvPr>
              <p:custDataLst>
                <p:tags r:id="rId2"/>
              </p:custDataLst>
            </p:nvPr>
          </p:nvGrpSpPr>
          <p:grpSpPr bwMode="auto">
            <a:xfrm>
              <a:off x="8197850" y="4324350"/>
              <a:ext cx="6350" cy="547688"/>
              <a:chOff x="5164" y="2724"/>
              <a:chExt cx="4" cy="345"/>
            </a:xfrm>
          </p:grpSpPr>
          <p:cxnSp>
            <p:nvCxnSpPr>
              <p:cNvPr id="17430" name="Straight Arrow Connector 23"/>
              <p:cNvCxnSpPr>
                <a:cxnSpLocks noChangeShapeType="1"/>
              </p:cNvCxnSpPr>
              <p:nvPr/>
            </p:nvCxnSpPr>
            <p:spPr bwMode="auto">
              <a:xfrm rot="5400000">
                <a:off x="5077" y="2814"/>
                <a:ext cx="181" cy="1"/>
              </a:xfrm>
              <a:prstGeom prst="straightConnector1">
                <a:avLst/>
              </a:prstGeom>
              <a:noFill/>
              <a:ln w="22225" algn="ctr">
                <a:solidFill>
                  <a:schemeClr val="tx1"/>
                </a:solidFill>
                <a:round/>
                <a:headEnd/>
                <a:tailEnd type="arrow" w="med" len="med"/>
              </a:ln>
            </p:spPr>
          </p:cxnSp>
          <p:cxnSp>
            <p:nvCxnSpPr>
              <p:cNvPr id="17431" name="Straight Arrow Connector 25"/>
              <p:cNvCxnSpPr>
                <a:cxnSpLocks noChangeShapeType="1"/>
              </p:cNvCxnSpPr>
              <p:nvPr/>
            </p:nvCxnSpPr>
            <p:spPr bwMode="auto">
              <a:xfrm rot="5400000">
                <a:off x="5074" y="2978"/>
                <a:ext cx="181" cy="1"/>
              </a:xfrm>
              <a:prstGeom prst="straightConnector1">
                <a:avLst/>
              </a:prstGeom>
              <a:noFill/>
              <a:ln w="22225" algn="ctr">
                <a:solidFill>
                  <a:schemeClr val="tx1"/>
                </a:solidFill>
                <a:round/>
                <a:headEnd type="arrow" w="med" len="med"/>
                <a:tailEnd/>
              </a:ln>
            </p:spPr>
          </p:cxnSp>
        </p:grpSp>
        <p:grpSp>
          <p:nvGrpSpPr>
            <p:cNvPr id="3" name="Group 27"/>
            <p:cNvGrpSpPr>
              <a:grpSpLocks/>
            </p:cNvGrpSpPr>
            <p:nvPr>
              <p:custDataLst>
                <p:tags r:id="rId3"/>
              </p:custDataLst>
            </p:nvPr>
          </p:nvGrpSpPr>
          <p:grpSpPr bwMode="auto">
            <a:xfrm>
              <a:off x="6905625" y="4327525"/>
              <a:ext cx="6350" cy="549275"/>
              <a:chOff x="4350" y="2726"/>
              <a:chExt cx="4" cy="346"/>
            </a:xfrm>
          </p:grpSpPr>
          <p:cxnSp>
            <p:nvCxnSpPr>
              <p:cNvPr id="17428" name="Straight Arrow Connector 28"/>
              <p:cNvCxnSpPr>
                <a:cxnSpLocks noChangeShapeType="1"/>
              </p:cNvCxnSpPr>
              <p:nvPr/>
            </p:nvCxnSpPr>
            <p:spPr bwMode="auto">
              <a:xfrm rot="5400000">
                <a:off x="4263" y="2816"/>
                <a:ext cx="182" cy="1"/>
              </a:xfrm>
              <a:prstGeom prst="straightConnector1">
                <a:avLst/>
              </a:prstGeom>
              <a:noFill/>
              <a:ln w="22225" algn="ctr">
                <a:solidFill>
                  <a:schemeClr val="tx1"/>
                </a:solidFill>
                <a:round/>
                <a:headEnd/>
                <a:tailEnd type="arrow" w="med" len="med"/>
              </a:ln>
            </p:spPr>
          </p:cxnSp>
          <p:cxnSp>
            <p:nvCxnSpPr>
              <p:cNvPr id="17429" name="Straight Arrow Connector 29"/>
              <p:cNvCxnSpPr>
                <a:cxnSpLocks noChangeShapeType="1"/>
              </p:cNvCxnSpPr>
              <p:nvPr/>
            </p:nvCxnSpPr>
            <p:spPr bwMode="auto">
              <a:xfrm rot="5400000">
                <a:off x="4260" y="2980"/>
                <a:ext cx="182" cy="1"/>
              </a:xfrm>
              <a:prstGeom prst="straightConnector1">
                <a:avLst/>
              </a:prstGeom>
              <a:noFill/>
              <a:ln w="22225" algn="ctr">
                <a:solidFill>
                  <a:schemeClr val="tx1"/>
                </a:solidFill>
                <a:round/>
                <a:headEnd type="arrow" w="med" len="med"/>
                <a:tailEnd/>
              </a:ln>
            </p:spPr>
          </p:cxnSp>
        </p:grpSp>
        <p:grpSp>
          <p:nvGrpSpPr>
            <p:cNvPr id="4" name="Group 30"/>
            <p:cNvGrpSpPr>
              <a:grpSpLocks/>
            </p:cNvGrpSpPr>
            <p:nvPr>
              <p:custDataLst>
                <p:tags r:id="rId4"/>
              </p:custDataLst>
            </p:nvPr>
          </p:nvGrpSpPr>
          <p:grpSpPr bwMode="auto">
            <a:xfrm>
              <a:off x="6210300" y="4324350"/>
              <a:ext cx="6350" cy="547688"/>
              <a:chOff x="3912" y="2724"/>
              <a:chExt cx="4" cy="345"/>
            </a:xfrm>
          </p:grpSpPr>
          <p:cxnSp>
            <p:nvCxnSpPr>
              <p:cNvPr id="17426" name="Straight Arrow Connector 31"/>
              <p:cNvCxnSpPr>
                <a:cxnSpLocks noChangeShapeType="1"/>
              </p:cNvCxnSpPr>
              <p:nvPr/>
            </p:nvCxnSpPr>
            <p:spPr bwMode="auto">
              <a:xfrm rot="5400000">
                <a:off x="3825" y="2814"/>
                <a:ext cx="181" cy="1"/>
              </a:xfrm>
              <a:prstGeom prst="straightConnector1">
                <a:avLst/>
              </a:prstGeom>
              <a:noFill/>
              <a:ln w="22225" algn="ctr">
                <a:solidFill>
                  <a:schemeClr val="tx1"/>
                </a:solidFill>
                <a:round/>
                <a:headEnd/>
                <a:tailEnd type="arrow" w="med" len="med"/>
              </a:ln>
            </p:spPr>
          </p:cxnSp>
          <p:cxnSp>
            <p:nvCxnSpPr>
              <p:cNvPr id="17427" name="Straight Arrow Connector 32"/>
              <p:cNvCxnSpPr>
                <a:cxnSpLocks noChangeShapeType="1"/>
              </p:cNvCxnSpPr>
              <p:nvPr/>
            </p:nvCxnSpPr>
            <p:spPr bwMode="auto">
              <a:xfrm rot="5400000">
                <a:off x="3822" y="2978"/>
                <a:ext cx="181" cy="1"/>
              </a:xfrm>
              <a:prstGeom prst="straightConnector1">
                <a:avLst/>
              </a:prstGeom>
              <a:noFill/>
              <a:ln w="22225" algn="ctr">
                <a:solidFill>
                  <a:schemeClr val="tx1"/>
                </a:solidFill>
                <a:round/>
                <a:headEnd type="arrow" w="med" len="med"/>
                <a:tailEnd/>
              </a:ln>
            </p:spPr>
          </p:cxnSp>
        </p:grpSp>
        <p:grpSp>
          <p:nvGrpSpPr>
            <p:cNvPr id="5" name="Group 33"/>
            <p:cNvGrpSpPr>
              <a:grpSpLocks/>
            </p:cNvGrpSpPr>
            <p:nvPr>
              <p:custDataLst>
                <p:tags r:id="rId5"/>
              </p:custDataLst>
            </p:nvPr>
          </p:nvGrpSpPr>
          <p:grpSpPr bwMode="auto">
            <a:xfrm>
              <a:off x="3959225" y="4324350"/>
              <a:ext cx="6350" cy="547688"/>
              <a:chOff x="2494" y="2724"/>
              <a:chExt cx="4" cy="345"/>
            </a:xfrm>
          </p:grpSpPr>
          <p:cxnSp>
            <p:nvCxnSpPr>
              <p:cNvPr id="17424" name="Straight Arrow Connector 34"/>
              <p:cNvCxnSpPr>
                <a:cxnSpLocks noChangeShapeType="1"/>
              </p:cNvCxnSpPr>
              <p:nvPr/>
            </p:nvCxnSpPr>
            <p:spPr bwMode="auto">
              <a:xfrm rot="5400000">
                <a:off x="2407" y="2814"/>
                <a:ext cx="181" cy="1"/>
              </a:xfrm>
              <a:prstGeom prst="straightConnector1">
                <a:avLst/>
              </a:prstGeom>
              <a:noFill/>
              <a:ln w="22225" algn="ctr">
                <a:solidFill>
                  <a:schemeClr val="tx1"/>
                </a:solidFill>
                <a:round/>
                <a:headEnd type="arrow" w="med" len="med"/>
                <a:tailEnd/>
              </a:ln>
            </p:spPr>
          </p:cxnSp>
          <p:cxnSp>
            <p:nvCxnSpPr>
              <p:cNvPr id="17425" name="Straight Arrow Connector 35"/>
              <p:cNvCxnSpPr>
                <a:cxnSpLocks noChangeShapeType="1"/>
              </p:cNvCxnSpPr>
              <p:nvPr/>
            </p:nvCxnSpPr>
            <p:spPr bwMode="auto">
              <a:xfrm rot="5400000">
                <a:off x="2404" y="2978"/>
                <a:ext cx="181" cy="1"/>
              </a:xfrm>
              <a:prstGeom prst="straightConnector1">
                <a:avLst/>
              </a:prstGeom>
              <a:noFill/>
              <a:ln w="22225" algn="ctr">
                <a:solidFill>
                  <a:schemeClr val="tx1"/>
                </a:solidFill>
                <a:round/>
                <a:headEnd/>
                <a:tailEnd type="arrow" w="med" len="med"/>
              </a:ln>
            </p:spPr>
          </p:cxnSp>
        </p:grpSp>
      </p:gr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r>
              <a:rPr lang="en-US" smtClean="0"/>
              <a:t>Stacked Silicon Interconnect Implications</a:t>
            </a:r>
          </a:p>
        </p:txBody>
      </p:sp>
      <p:sp>
        <p:nvSpPr>
          <p:cNvPr id="18435" name="Content Placeholder 97"/>
          <p:cNvSpPr>
            <a:spLocks noGrp="1"/>
          </p:cNvSpPr>
          <p:nvPr>
            <p:ph idx="4294967295"/>
          </p:nvPr>
        </p:nvSpPr>
        <p:spPr/>
        <p:txBody>
          <a:bodyPr/>
          <a:lstStyle/>
          <a:p>
            <a:r>
              <a:rPr lang="en-US" dirty="0" smtClean="0"/>
              <a:t>Larger 7 series devices are made up</a:t>
            </a:r>
            <a:br>
              <a:rPr lang="en-US" dirty="0" smtClean="0"/>
            </a:br>
            <a:r>
              <a:rPr lang="en-US" dirty="0" smtClean="0"/>
              <a:t>of Super Logic Region (SLR) blocks</a:t>
            </a:r>
          </a:p>
          <a:p>
            <a:pPr lvl="1"/>
            <a:r>
              <a:rPr lang="en-US" dirty="0" smtClean="0"/>
              <a:t>SLR boundaries are on clock region </a:t>
            </a:r>
            <a:br>
              <a:rPr lang="en-US" dirty="0" smtClean="0"/>
            </a:br>
            <a:r>
              <a:rPr lang="en-US" dirty="0" smtClean="0"/>
              <a:t>boundaries</a:t>
            </a:r>
          </a:p>
          <a:p>
            <a:r>
              <a:rPr lang="en-US" dirty="0" smtClean="0"/>
              <a:t>The vertical spines of the global</a:t>
            </a:r>
            <a:br>
              <a:rPr lang="en-US" dirty="0" smtClean="0"/>
            </a:br>
            <a:r>
              <a:rPr lang="en-US" dirty="0" smtClean="0"/>
              <a:t>clock run through all SLRs</a:t>
            </a:r>
          </a:p>
          <a:p>
            <a:pPr lvl="1"/>
            <a:r>
              <a:rPr lang="en-US" dirty="0" smtClean="0"/>
              <a:t>Each SLR has 32 BUFGCTRLs</a:t>
            </a:r>
          </a:p>
          <a:p>
            <a:pPr lvl="1"/>
            <a:r>
              <a:rPr lang="en-US" dirty="0" smtClean="0"/>
              <a:t>Any 32 of the total number can be</a:t>
            </a:r>
            <a:br>
              <a:rPr lang="en-US" dirty="0" smtClean="0"/>
            </a:br>
            <a:r>
              <a:rPr lang="en-US" dirty="0" smtClean="0"/>
              <a:t>used</a:t>
            </a:r>
          </a:p>
          <a:p>
            <a:pPr lvl="1"/>
            <a:r>
              <a:rPr lang="en-US" dirty="0" smtClean="0"/>
              <a:t>Expect increased clock skew between SLRs—the software tools will automatically account for this</a:t>
            </a:r>
          </a:p>
          <a:p>
            <a:r>
              <a:rPr lang="en-US" dirty="0" smtClean="0"/>
              <a:t>BUFMR tracks cannot pass from one SLR to the next</a:t>
            </a:r>
          </a:p>
        </p:txBody>
      </p:sp>
      <p:grpSp>
        <p:nvGrpSpPr>
          <p:cNvPr id="2" name="Group 98"/>
          <p:cNvGrpSpPr>
            <a:grpSpLocks/>
          </p:cNvGrpSpPr>
          <p:nvPr>
            <p:custDataLst>
              <p:tags r:id="rId2"/>
            </p:custDataLst>
          </p:nvPr>
        </p:nvGrpSpPr>
        <p:grpSpPr bwMode="auto">
          <a:xfrm>
            <a:off x="5523272" y="1577979"/>
            <a:ext cx="3445182" cy="2784676"/>
            <a:chOff x="2794" y="885"/>
            <a:chExt cx="2874" cy="2323"/>
          </a:xfrm>
        </p:grpSpPr>
        <p:grpSp>
          <p:nvGrpSpPr>
            <p:cNvPr id="3" name="Group 64"/>
            <p:cNvGrpSpPr>
              <a:grpSpLocks/>
            </p:cNvGrpSpPr>
            <p:nvPr/>
          </p:nvGrpSpPr>
          <p:grpSpPr bwMode="auto">
            <a:xfrm>
              <a:off x="2794" y="885"/>
              <a:ext cx="2873" cy="2322"/>
              <a:chOff x="2794" y="885"/>
              <a:chExt cx="2873" cy="2322"/>
            </a:xfrm>
          </p:grpSpPr>
          <p:grpSp>
            <p:nvGrpSpPr>
              <p:cNvPr id="4" name="Group 54"/>
              <p:cNvGrpSpPr>
                <a:grpSpLocks/>
              </p:cNvGrpSpPr>
              <p:nvPr/>
            </p:nvGrpSpPr>
            <p:grpSpPr bwMode="auto">
              <a:xfrm>
                <a:off x="2794" y="885"/>
                <a:ext cx="2872" cy="2322"/>
                <a:chOff x="2794" y="885"/>
                <a:chExt cx="2872" cy="2322"/>
              </a:xfrm>
            </p:grpSpPr>
            <p:sp>
              <p:nvSpPr>
                <p:cNvPr id="18479" name="Rectangle 24"/>
                <p:cNvSpPr>
                  <a:spLocks noChangeArrowheads="1"/>
                </p:cNvSpPr>
                <p:nvPr/>
              </p:nvSpPr>
              <p:spPr bwMode="auto">
                <a:xfrm>
                  <a:off x="2800" y="885"/>
                  <a:ext cx="2866" cy="1083"/>
                </a:xfrm>
                <a:prstGeom prst="rect">
                  <a:avLst/>
                </a:prstGeom>
                <a:solidFill>
                  <a:srgbClr val="00FFFF"/>
                </a:solidFill>
                <a:ln w="6350" algn="ctr">
                  <a:solidFill>
                    <a:schemeClr val="tx1"/>
                  </a:solidFill>
                  <a:round/>
                  <a:headEnd/>
                  <a:tailEnd/>
                </a:ln>
              </p:spPr>
              <p:txBody>
                <a:bodyPr wrap="none" anchor="ctr"/>
                <a:lstStyle/>
                <a:p>
                  <a:endParaRPr lang="en-US">
                    <a:solidFill>
                      <a:srgbClr val="000000"/>
                    </a:solidFill>
                  </a:endParaRPr>
                </a:p>
              </p:txBody>
            </p:sp>
            <p:sp>
              <p:nvSpPr>
                <p:cNvPr id="18480" name="Rectangle 35"/>
                <p:cNvSpPr>
                  <a:spLocks noChangeArrowheads="1"/>
                </p:cNvSpPr>
                <p:nvPr/>
              </p:nvSpPr>
              <p:spPr bwMode="auto">
                <a:xfrm>
                  <a:off x="5453" y="885"/>
                  <a:ext cx="211" cy="1082"/>
                </a:xfrm>
                <a:prstGeom prst="rect">
                  <a:avLst/>
                </a:prstGeom>
                <a:solidFill>
                  <a:srgbClr val="FF99FF"/>
                </a:solidFill>
                <a:ln w="6350" algn="ctr">
                  <a:solidFill>
                    <a:schemeClr val="tx1"/>
                  </a:solidFill>
                  <a:round/>
                  <a:headEnd/>
                  <a:tailEnd/>
                </a:ln>
              </p:spPr>
              <p:txBody>
                <a:bodyPr wrap="none" anchor="ctr"/>
                <a:lstStyle/>
                <a:p>
                  <a:endParaRPr lang="en-US">
                    <a:solidFill>
                      <a:srgbClr val="000000"/>
                    </a:solidFill>
                  </a:endParaRPr>
                </a:p>
              </p:txBody>
            </p:sp>
            <p:sp>
              <p:nvSpPr>
                <p:cNvPr id="18481" name="Rectangle 29"/>
                <p:cNvSpPr>
                  <a:spLocks noChangeArrowheads="1"/>
                </p:cNvSpPr>
                <p:nvPr/>
              </p:nvSpPr>
              <p:spPr bwMode="auto">
                <a:xfrm>
                  <a:off x="4661" y="885"/>
                  <a:ext cx="209" cy="1083"/>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8482" name="Rectangle 30"/>
                <p:cNvSpPr>
                  <a:spLocks noChangeArrowheads="1"/>
                </p:cNvSpPr>
                <p:nvPr/>
              </p:nvSpPr>
              <p:spPr bwMode="auto">
                <a:xfrm>
                  <a:off x="2808" y="885"/>
                  <a:ext cx="209" cy="1083"/>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8483" name="Rectangle 31"/>
                <p:cNvSpPr>
                  <a:spLocks noChangeArrowheads="1"/>
                </p:cNvSpPr>
                <p:nvPr/>
              </p:nvSpPr>
              <p:spPr bwMode="auto">
                <a:xfrm>
                  <a:off x="4872" y="885"/>
                  <a:ext cx="209" cy="1083"/>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8484" name="Rectangle 32"/>
                <p:cNvSpPr>
                  <a:spLocks noChangeArrowheads="1"/>
                </p:cNvSpPr>
                <p:nvPr/>
              </p:nvSpPr>
              <p:spPr bwMode="auto">
                <a:xfrm>
                  <a:off x="3018" y="885"/>
                  <a:ext cx="209" cy="1083"/>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8485" name="Rectangle 15"/>
                <p:cNvSpPr>
                  <a:spLocks noChangeArrowheads="1"/>
                </p:cNvSpPr>
                <p:nvPr/>
              </p:nvSpPr>
              <p:spPr bwMode="auto">
                <a:xfrm>
                  <a:off x="2806" y="1687"/>
                  <a:ext cx="2864" cy="36"/>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sp>
              <p:nvSpPr>
                <p:cNvPr id="18486" name="Rectangle 14"/>
                <p:cNvSpPr>
                  <a:spLocks noChangeArrowheads="1"/>
                </p:cNvSpPr>
                <p:nvPr/>
              </p:nvSpPr>
              <p:spPr bwMode="auto">
                <a:xfrm>
                  <a:off x="2806" y="1138"/>
                  <a:ext cx="2864" cy="41"/>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cxnSp>
              <p:nvCxnSpPr>
                <p:cNvPr id="18487" name="Straight Connector 33"/>
                <p:cNvCxnSpPr>
                  <a:cxnSpLocks noChangeShapeType="1"/>
                </p:cNvCxnSpPr>
                <p:nvPr/>
              </p:nvCxnSpPr>
              <p:spPr bwMode="auto">
                <a:xfrm>
                  <a:off x="2794" y="1428"/>
                  <a:ext cx="2870" cy="0"/>
                </a:xfrm>
                <a:prstGeom prst="line">
                  <a:avLst/>
                </a:prstGeom>
                <a:noFill/>
                <a:ln w="6350" algn="ctr">
                  <a:solidFill>
                    <a:schemeClr val="tx1"/>
                  </a:solidFill>
                  <a:round/>
                  <a:headEnd/>
                  <a:tailEnd/>
                </a:ln>
              </p:spPr>
            </p:cxnSp>
            <p:sp>
              <p:nvSpPr>
                <p:cNvPr id="18488" name="Rectangle 6"/>
                <p:cNvSpPr>
                  <a:spLocks noChangeArrowheads="1"/>
                </p:cNvSpPr>
                <p:nvPr/>
              </p:nvSpPr>
              <p:spPr bwMode="auto">
                <a:xfrm>
                  <a:off x="3780" y="885"/>
                  <a:ext cx="240" cy="1083"/>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cxnSp>
              <p:nvCxnSpPr>
                <p:cNvPr id="18489" name="Straight Connector 34"/>
                <p:cNvCxnSpPr>
                  <a:cxnSpLocks noChangeShapeType="1"/>
                </p:cNvCxnSpPr>
                <p:nvPr/>
              </p:nvCxnSpPr>
              <p:spPr bwMode="auto">
                <a:xfrm>
                  <a:off x="2794" y="1968"/>
                  <a:ext cx="2865" cy="0"/>
                </a:xfrm>
                <a:prstGeom prst="line">
                  <a:avLst/>
                </a:prstGeom>
                <a:noFill/>
                <a:ln w="6350" algn="ctr">
                  <a:solidFill>
                    <a:schemeClr val="tx1"/>
                  </a:solidFill>
                  <a:round/>
                  <a:headEnd/>
                  <a:tailEnd/>
                </a:ln>
              </p:spPr>
            </p:cxnSp>
            <p:cxnSp>
              <p:nvCxnSpPr>
                <p:cNvPr id="18490" name="Straight Connector 69"/>
                <p:cNvCxnSpPr>
                  <a:cxnSpLocks noChangeShapeType="1"/>
                  <a:stCxn id="18462" idx="2"/>
                  <a:endCxn id="18488" idx="0"/>
                </p:cNvCxnSpPr>
                <p:nvPr/>
              </p:nvCxnSpPr>
              <p:spPr bwMode="auto">
                <a:xfrm rot="5400000" flipH="1">
                  <a:off x="2744" y="2041"/>
                  <a:ext cx="2322" cy="10"/>
                </a:xfrm>
                <a:prstGeom prst="line">
                  <a:avLst/>
                </a:prstGeom>
                <a:noFill/>
                <a:ln w="41275" algn="ctr">
                  <a:solidFill>
                    <a:srgbClr val="FF9900"/>
                  </a:solidFill>
                  <a:round/>
                  <a:headEnd/>
                  <a:tailEnd/>
                </a:ln>
              </p:spPr>
            </p:cxnSp>
          </p:grpSp>
          <p:grpSp>
            <p:nvGrpSpPr>
              <p:cNvPr id="5" name="Group 56"/>
              <p:cNvGrpSpPr>
                <a:grpSpLocks/>
              </p:cNvGrpSpPr>
              <p:nvPr/>
            </p:nvGrpSpPr>
            <p:grpSpPr bwMode="auto">
              <a:xfrm>
                <a:off x="2803" y="1111"/>
                <a:ext cx="2863" cy="93"/>
                <a:chOff x="2803" y="1111"/>
                <a:chExt cx="2863" cy="93"/>
              </a:xfrm>
            </p:grpSpPr>
            <p:sp>
              <p:nvSpPr>
                <p:cNvPr id="18474" name="Line 65"/>
                <p:cNvSpPr>
                  <a:spLocks noChangeShapeType="1"/>
                </p:cNvSpPr>
                <p:nvPr/>
              </p:nvSpPr>
              <p:spPr bwMode="gray">
                <a:xfrm rot="10800000" flipH="1" flipV="1">
                  <a:off x="2803" y="1158"/>
                  <a:ext cx="977" cy="0"/>
                </a:xfrm>
                <a:prstGeom prst="line">
                  <a:avLst/>
                </a:prstGeom>
                <a:noFill/>
                <a:ln w="28575">
                  <a:solidFill>
                    <a:srgbClr val="CC99FF"/>
                  </a:solidFill>
                  <a:round/>
                  <a:headEnd/>
                  <a:tailEnd/>
                </a:ln>
              </p:spPr>
              <p:txBody>
                <a:bodyPr>
                  <a:spAutoFit/>
                </a:bodyPr>
                <a:lstStyle/>
                <a:p>
                  <a:endParaRPr lang="en-US">
                    <a:solidFill>
                      <a:srgbClr val="000000"/>
                    </a:solidFill>
                  </a:endParaRPr>
                </a:p>
              </p:txBody>
            </p:sp>
            <p:sp>
              <p:nvSpPr>
                <p:cNvPr id="120875" name="AutoShape 66"/>
                <p:cNvSpPr>
                  <a:spLocks noChangeArrowheads="1"/>
                </p:cNvSpPr>
                <p:nvPr/>
              </p:nvSpPr>
              <p:spPr bwMode="gray">
                <a:xfrm rot="-5400000">
                  <a:off x="3760" y="1110"/>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20876" name="AutoShape 66"/>
                <p:cNvSpPr>
                  <a:spLocks noChangeArrowheads="1"/>
                </p:cNvSpPr>
                <p:nvPr/>
              </p:nvSpPr>
              <p:spPr bwMode="gray">
                <a:xfrm rot="5400000" flipH="1">
                  <a:off x="3976" y="1114"/>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8477" name="Line 65"/>
                <p:cNvSpPr>
                  <a:spLocks noChangeShapeType="1"/>
                </p:cNvSpPr>
                <p:nvPr/>
              </p:nvSpPr>
              <p:spPr bwMode="gray">
                <a:xfrm rot="10800000" flipH="1" flipV="1">
                  <a:off x="4058" y="1161"/>
                  <a:ext cx="1608" cy="0"/>
                </a:xfrm>
                <a:prstGeom prst="line">
                  <a:avLst/>
                </a:prstGeom>
                <a:noFill/>
                <a:ln w="28575">
                  <a:solidFill>
                    <a:srgbClr val="CC99FF"/>
                  </a:solidFill>
                  <a:round/>
                  <a:headEnd/>
                  <a:tailEnd/>
                </a:ln>
              </p:spPr>
              <p:txBody>
                <a:bodyPr>
                  <a:spAutoFit/>
                </a:bodyPr>
                <a:lstStyle/>
                <a:p>
                  <a:endParaRPr lang="en-US">
                    <a:solidFill>
                      <a:srgbClr val="000000"/>
                    </a:solidFill>
                  </a:endParaRPr>
                </a:p>
              </p:txBody>
            </p:sp>
            <p:cxnSp>
              <p:nvCxnSpPr>
                <p:cNvPr id="18478" name="Straight Connector 70"/>
                <p:cNvCxnSpPr>
                  <a:cxnSpLocks noChangeShapeType="1"/>
                </p:cNvCxnSpPr>
                <p:nvPr/>
              </p:nvCxnSpPr>
              <p:spPr bwMode="auto">
                <a:xfrm rot="10800000">
                  <a:off x="3846" y="1164"/>
                  <a:ext cx="126" cy="4"/>
                </a:xfrm>
                <a:prstGeom prst="line">
                  <a:avLst/>
                </a:prstGeom>
                <a:noFill/>
                <a:ln w="25400" algn="ctr">
                  <a:solidFill>
                    <a:srgbClr val="FF9900"/>
                  </a:solidFill>
                  <a:round/>
                  <a:headEnd/>
                  <a:tailEnd/>
                </a:ln>
              </p:spPr>
            </p:cxnSp>
          </p:grpSp>
          <p:sp>
            <p:nvSpPr>
              <p:cNvPr id="120867" name="AutoShape 29"/>
              <p:cNvSpPr>
                <a:spLocks noChangeArrowheads="1"/>
              </p:cNvSpPr>
              <p:nvPr/>
            </p:nvSpPr>
            <p:spPr bwMode="gray">
              <a:xfrm rot="16200000" flipH="1">
                <a:off x="3903" y="1385"/>
                <a:ext cx="89" cy="90"/>
              </a:xfrm>
              <a:prstGeom prst="triangle">
                <a:avLst>
                  <a:gd name="adj" fmla="val 50000"/>
                </a:avLst>
              </a:prstGeom>
              <a:gradFill rotWithShape="1">
                <a:gsLst>
                  <a:gs pos="0">
                    <a:srgbClr val="764700"/>
                  </a:gs>
                  <a:gs pos="100000">
                    <a:srgbClr val="FF9900"/>
                  </a:gs>
                </a:gsLst>
                <a:lin ang="54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solidFill>
                    <a:srgbClr val="000000"/>
                  </a:solidFill>
                  <a:latin typeface="Arial" pitchFamily="34" charset="0"/>
                </a:endParaRPr>
              </a:p>
            </p:txBody>
          </p:sp>
          <p:grpSp>
            <p:nvGrpSpPr>
              <p:cNvPr id="6" name="Group 57"/>
              <p:cNvGrpSpPr>
                <a:grpSpLocks/>
              </p:cNvGrpSpPr>
              <p:nvPr/>
            </p:nvGrpSpPr>
            <p:grpSpPr bwMode="auto">
              <a:xfrm>
                <a:off x="2804" y="1654"/>
                <a:ext cx="2863" cy="93"/>
                <a:chOff x="2804" y="1654"/>
                <a:chExt cx="2863" cy="93"/>
              </a:xfrm>
            </p:grpSpPr>
            <p:sp>
              <p:nvSpPr>
                <p:cNvPr id="18469" name="Line 65"/>
                <p:cNvSpPr>
                  <a:spLocks noChangeShapeType="1"/>
                </p:cNvSpPr>
                <p:nvPr/>
              </p:nvSpPr>
              <p:spPr bwMode="gray">
                <a:xfrm rot="10800000" flipH="1" flipV="1">
                  <a:off x="2804" y="1701"/>
                  <a:ext cx="977" cy="0"/>
                </a:xfrm>
                <a:prstGeom prst="line">
                  <a:avLst/>
                </a:prstGeom>
                <a:noFill/>
                <a:ln w="28575">
                  <a:solidFill>
                    <a:srgbClr val="CC99FF"/>
                  </a:solidFill>
                  <a:round/>
                  <a:headEnd/>
                  <a:tailEnd/>
                </a:ln>
              </p:spPr>
              <p:txBody>
                <a:bodyPr>
                  <a:spAutoFit/>
                </a:bodyPr>
                <a:lstStyle/>
                <a:p>
                  <a:endParaRPr lang="en-US">
                    <a:solidFill>
                      <a:srgbClr val="000000"/>
                    </a:solidFill>
                  </a:endParaRPr>
                </a:p>
              </p:txBody>
            </p:sp>
            <p:sp>
              <p:nvSpPr>
                <p:cNvPr id="120870" name="AutoShape 66"/>
                <p:cNvSpPr>
                  <a:spLocks noChangeArrowheads="1"/>
                </p:cNvSpPr>
                <p:nvPr/>
              </p:nvSpPr>
              <p:spPr bwMode="gray">
                <a:xfrm rot="-5400000">
                  <a:off x="3749" y="1653"/>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20871" name="AutoShape 66"/>
                <p:cNvSpPr>
                  <a:spLocks noChangeArrowheads="1"/>
                </p:cNvSpPr>
                <p:nvPr/>
              </p:nvSpPr>
              <p:spPr bwMode="gray">
                <a:xfrm rot="5400000" flipH="1">
                  <a:off x="3965" y="1657"/>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8472" name="Line 65"/>
                <p:cNvSpPr>
                  <a:spLocks noChangeShapeType="1"/>
                </p:cNvSpPr>
                <p:nvPr/>
              </p:nvSpPr>
              <p:spPr bwMode="gray">
                <a:xfrm rot="10800000" flipH="1" flipV="1">
                  <a:off x="4059" y="1704"/>
                  <a:ext cx="1608" cy="0"/>
                </a:xfrm>
                <a:prstGeom prst="line">
                  <a:avLst/>
                </a:prstGeom>
                <a:noFill/>
                <a:ln w="28575">
                  <a:solidFill>
                    <a:srgbClr val="CC99FF"/>
                  </a:solidFill>
                  <a:round/>
                  <a:headEnd/>
                  <a:tailEnd/>
                </a:ln>
              </p:spPr>
              <p:txBody>
                <a:bodyPr>
                  <a:spAutoFit/>
                </a:bodyPr>
                <a:lstStyle/>
                <a:p>
                  <a:endParaRPr lang="en-US">
                    <a:solidFill>
                      <a:srgbClr val="000000"/>
                    </a:solidFill>
                  </a:endParaRPr>
                </a:p>
              </p:txBody>
            </p:sp>
            <p:cxnSp>
              <p:nvCxnSpPr>
                <p:cNvPr id="18473" name="Straight Connector 70"/>
                <p:cNvCxnSpPr>
                  <a:cxnSpLocks noChangeShapeType="1"/>
                </p:cNvCxnSpPr>
                <p:nvPr/>
              </p:nvCxnSpPr>
              <p:spPr bwMode="auto">
                <a:xfrm rot="10800000">
                  <a:off x="3847" y="1707"/>
                  <a:ext cx="126" cy="4"/>
                </a:xfrm>
                <a:prstGeom prst="line">
                  <a:avLst/>
                </a:prstGeom>
                <a:noFill/>
                <a:ln w="25400" algn="ctr">
                  <a:solidFill>
                    <a:srgbClr val="FF9900"/>
                  </a:solidFill>
                  <a:round/>
                  <a:headEnd/>
                  <a:tailEnd/>
                </a:ln>
              </p:spPr>
            </p:cxnSp>
          </p:grpSp>
        </p:grpSp>
        <p:grpSp>
          <p:nvGrpSpPr>
            <p:cNvPr id="7" name="Group 66"/>
            <p:cNvGrpSpPr>
              <a:grpSpLocks/>
            </p:cNvGrpSpPr>
            <p:nvPr/>
          </p:nvGrpSpPr>
          <p:grpSpPr bwMode="auto">
            <a:xfrm>
              <a:off x="2795" y="2124"/>
              <a:ext cx="2873" cy="1084"/>
              <a:chOff x="2795" y="2124"/>
              <a:chExt cx="2873" cy="1084"/>
            </a:xfrm>
          </p:grpSpPr>
          <p:grpSp>
            <p:nvGrpSpPr>
              <p:cNvPr id="8" name="Group 54"/>
              <p:cNvGrpSpPr>
                <a:grpSpLocks/>
              </p:cNvGrpSpPr>
              <p:nvPr/>
            </p:nvGrpSpPr>
            <p:grpSpPr bwMode="auto">
              <a:xfrm>
                <a:off x="2795" y="2124"/>
                <a:ext cx="2872" cy="1084"/>
                <a:chOff x="2795" y="2124"/>
                <a:chExt cx="2872" cy="1084"/>
              </a:xfrm>
            </p:grpSpPr>
            <p:sp>
              <p:nvSpPr>
                <p:cNvPr id="18453" name="Rectangle 24"/>
                <p:cNvSpPr>
                  <a:spLocks noChangeArrowheads="1"/>
                </p:cNvSpPr>
                <p:nvPr/>
              </p:nvSpPr>
              <p:spPr bwMode="auto">
                <a:xfrm>
                  <a:off x="2801" y="2124"/>
                  <a:ext cx="2866" cy="1083"/>
                </a:xfrm>
                <a:prstGeom prst="rect">
                  <a:avLst/>
                </a:prstGeom>
                <a:solidFill>
                  <a:srgbClr val="00FFFF"/>
                </a:solidFill>
                <a:ln w="6350" algn="ctr">
                  <a:solidFill>
                    <a:schemeClr val="tx1"/>
                  </a:solidFill>
                  <a:round/>
                  <a:headEnd/>
                  <a:tailEnd/>
                </a:ln>
              </p:spPr>
              <p:txBody>
                <a:bodyPr wrap="none" anchor="ctr"/>
                <a:lstStyle/>
                <a:p>
                  <a:endParaRPr lang="en-US">
                    <a:solidFill>
                      <a:srgbClr val="000000"/>
                    </a:solidFill>
                  </a:endParaRPr>
                </a:p>
              </p:txBody>
            </p:sp>
            <p:sp>
              <p:nvSpPr>
                <p:cNvPr id="18454" name="Rectangle 35"/>
                <p:cNvSpPr>
                  <a:spLocks noChangeArrowheads="1"/>
                </p:cNvSpPr>
                <p:nvPr/>
              </p:nvSpPr>
              <p:spPr bwMode="auto">
                <a:xfrm>
                  <a:off x="5454" y="2124"/>
                  <a:ext cx="211" cy="1083"/>
                </a:xfrm>
                <a:prstGeom prst="rect">
                  <a:avLst/>
                </a:prstGeom>
                <a:solidFill>
                  <a:srgbClr val="FF99FF"/>
                </a:solidFill>
                <a:ln w="6350" algn="ctr">
                  <a:solidFill>
                    <a:schemeClr val="tx1"/>
                  </a:solidFill>
                  <a:round/>
                  <a:headEnd/>
                  <a:tailEnd/>
                </a:ln>
              </p:spPr>
              <p:txBody>
                <a:bodyPr wrap="none" anchor="ctr"/>
                <a:lstStyle/>
                <a:p>
                  <a:endParaRPr lang="en-US">
                    <a:solidFill>
                      <a:srgbClr val="000000"/>
                    </a:solidFill>
                  </a:endParaRPr>
                </a:p>
              </p:txBody>
            </p:sp>
            <p:sp>
              <p:nvSpPr>
                <p:cNvPr id="18455" name="Rectangle 29"/>
                <p:cNvSpPr>
                  <a:spLocks noChangeArrowheads="1"/>
                </p:cNvSpPr>
                <p:nvPr/>
              </p:nvSpPr>
              <p:spPr bwMode="auto">
                <a:xfrm>
                  <a:off x="4662" y="2124"/>
                  <a:ext cx="209" cy="1083"/>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8456" name="Rectangle 30"/>
                <p:cNvSpPr>
                  <a:spLocks noChangeArrowheads="1"/>
                </p:cNvSpPr>
                <p:nvPr/>
              </p:nvSpPr>
              <p:spPr bwMode="auto">
                <a:xfrm>
                  <a:off x="2809" y="2124"/>
                  <a:ext cx="209" cy="1083"/>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8457" name="Rectangle 31"/>
                <p:cNvSpPr>
                  <a:spLocks noChangeArrowheads="1"/>
                </p:cNvSpPr>
                <p:nvPr/>
              </p:nvSpPr>
              <p:spPr bwMode="auto">
                <a:xfrm>
                  <a:off x="4873" y="2124"/>
                  <a:ext cx="209" cy="1083"/>
                </a:xfrm>
                <a:prstGeom prst="rect">
                  <a:avLst/>
                </a:prstGeom>
                <a:solidFill>
                  <a:schemeClr val="bg2"/>
                </a:solidFill>
                <a:ln w="6350" algn="ctr">
                  <a:solidFill>
                    <a:schemeClr val="tx1"/>
                  </a:solidFill>
                  <a:round/>
                  <a:headEnd/>
                  <a:tailEnd/>
                </a:ln>
              </p:spPr>
              <p:txBody>
                <a:bodyPr wrap="none" anchor="ctr"/>
                <a:lstStyle/>
                <a:p>
                  <a:endParaRPr lang="en-US">
                    <a:solidFill>
                      <a:srgbClr val="000000"/>
                    </a:solidFill>
                  </a:endParaRPr>
                </a:p>
              </p:txBody>
            </p:sp>
            <p:sp>
              <p:nvSpPr>
                <p:cNvPr id="18458" name="Rectangle 32"/>
                <p:cNvSpPr>
                  <a:spLocks noChangeArrowheads="1"/>
                </p:cNvSpPr>
                <p:nvPr/>
              </p:nvSpPr>
              <p:spPr bwMode="auto">
                <a:xfrm>
                  <a:off x="3019" y="2124"/>
                  <a:ext cx="209" cy="1083"/>
                </a:xfrm>
                <a:prstGeom prst="rect">
                  <a:avLst/>
                </a:prstGeom>
                <a:solidFill>
                  <a:srgbClr val="00FF00"/>
                </a:solidFill>
                <a:ln w="6350" algn="ctr">
                  <a:solidFill>
                    <a:schemeClr val="tx1"/>
                  </a:solidFill>
                  <a:round/>
                  <a:headEnd/>
                  <a:tailEnd/>
                </a:ln>
              </p:spPr>
              <p:txBody>
                <a:bodyPr wrap="none" anchor="ctr"/>
                <a:lstStyle/>
                <a:p>
                  <a:endParaRPr lang="en-US">
                    <a:solidFill>
                      <a:srgbClr val="000000"/>
                    </a:solidFill>
                  </a:endParaRPr>
                </a:p>
              </p:txBody>
            </p:sp>
            <p:sp>
              <p:nvSpPr>
                <p:cNvPr id="18459" name="Rectangle 89"/>
                <p:cNvSpPr>
                  <a:spLocks noChangeArrowheads="1"/>
                </p:cNvSpPr>
                <p:nvPr/>
              </p:nvSpPr>
              <p:spPr bwMode="auto">
                <a:xfrm>
                  <a:off x="2807" y="2927"/>
                  <a:ext cx="2853" cy="36"/>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sp>
              <p:nvSpPr>
                <p:cNvPr id="18460" name="Rectangle 90"/>
                <p:cNvSpPr>
                  <a:spLocks noChangeArrowheads="1"/>
                </p:cNvSpPr>
                <p:nvPr/>
              </p:nvSpPr>
              <p:spPr bwMode="auto">
                <a:xfrm>
                  <a:off x="2807" y="2377"/>
                  <a:ext cx="2853" cy="41"/>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cxnSp>
              <p:nvCxnSpPr>
                <p:cNvPr id="18461" name="Straight Connector 33"/>
                <p:cNvCxnSpPr>
                  <a:cxnSpLocks noChangeShapeType="1"/>
                </p:cNvCxnSpPr>
                <p:nvPr/>
              </p:nvCxnSpPr>
              <p:spPr bwMode="auto">
                <a:xfrm>
                  <a:off x="2795" y="2667"/>
                  <a:ext cx="2870" cy="0"/>
                </a:xfrm>
                <a:prstGeom prst="line">
                  <a:avLst/>
                </a:prstGeom>
                <a:noFill/>
                <a:ln w="6350" algn="ctr">
                  <a:solidFill>
                    <a:schemeClr val="tx1"/>
                  </a:solidFill>
                  <a:round/>
                  <a:headEnd/>
                  <a:tailEnd/>
                </a:ln>
              </p:spPr>
            </p:cxnSp>
            <p:sp>
              <p:nvSpPr>
                <p:cNvPr id="18462" name="Rectangle 92"/>
                <p:cNvSpPr>
                  <a:spLocks noChangeArrowheads="1"/>
                </p:cNvSpPr>
                <p:nvPr/>
              </p:nvSpPr>
              <p:spPr bwMode="auto">
                <a:xfrm>
                  <a:off x="3781" y="2124"/>
                  <a:ext cx="240" cy="1083"/>
                </a:xfrm>
                <a:prstGeom prst="rect">
                  <a:avLst/>
                </a:prstGeom>
                <a:solidFill>
                  <a:srgbClr val="BFBFBF"/>
                </a:solidFill>
                <a:ln w="6350" algn="ctr">
                  <a:solidFill>
                    <a:schemeClr val="tx1"/>
                  </a:solidFill>
                  <a:round/>
                  <a:headEnd/>
                  <a:tailEnd/>
                </a:ln>
              </p:spPr>
              <p:txBody>
                <a:bodyPr wrap="none" anchor="ctr"/>
                <a:lstStyle/>
                <a:p>
                  <a:endParaRPr lang="en-US">
                    <a:solidFill>
                      <a:srgbClr val="000000"/>
                    </a:solidFill>
                  </a:endParaRPr>
                </a:p>
              </p:txBody>
            </p:sp>
            <p:cxnSp>
              <p:nvCxnSpPr>
                <p:cNvPr id="18463" name="Straight Connector 34"/>
                <p:cNvCxnSpPr>
                  <a:cxnSpLocks noChangeShapeType="1"/>
                </p:cNvCxnSpPr>
                <p:nvPr/>
              </p:nvCxnSpPr>
              <p:spPr bwMode="auto">
                <a:xfrm>
                  <a:off x="2795" y="3208"/>
                  <a:ext cx="2865" cy="0"/>
                </a:xfrm>
                <a:prstGeom prst="line">
                  <a:avLst/>
                </a:prstGeom>
                <a:noFill/>
                <a:ln w="6350" algn="ctr">
                  <a:solidFill>
                    <a:schemeClr val="tx1"/>
                  </a:solidFill>
                  <a:round/>
                  <a:headEnd/>
                  <a:tailEnd/>
                </a:ln>
              </p:spPr>
            </p:cxnSp>
            <p:cxnSp>
              <p:nvCxnSpPr>
                <p:cNvPr id="18464" name="Straight Connector 69"/>
                <p:cNvCxnSpPr>
                  <a:cxnSpLocks noChangeShapeType="1"/>
                  <a:endCxn id="18462" idx="0"/>
                </p:cNvCxnSpPr>
                <p:nvPr/>
              </p:nvCxnSpPr>
              <p:spPr bwMode="auto">
                <a:xfrm rot="16200000" flipV="1">
                  <a:off x="3359" y="2666"/>
                  <a:ext cx="1083" cy="0"/>
                </a:xfrm>
                <a:prstGeom prst="line">
                  <a:avLst/>
                </a:prstGeom>
                <a:noFill/>
                <a:ln w="41275" algn="ctr">
                  <a:solidFill>
                    <a:srgbClr val="FF9900"/>
                  </a:solidFill>
                  <a:round/>
                  <a:headEnd/>
                  <a:tailEnd/>
                </a:ln>
              </p:spPr>
            </p:cxnSp>
          </p:grpSp>
          <p:grpSp>
            <p:nvGrpSpPr>
              <p:cNvPr id="9" name="Group 56"/>
              <p:cNvGrpSpPr>
                <a:grpSpLocks/>
              </p:cNvGrpSpPr>
              <p:nvPr/>
            </p:nvGrpSpPr>
            <p:grpSpPr bwMode="auto">
              <a:xfrm>
                <a:off x="2804" y="2350"/>
                <a:ext cx="2863" cy="93"/>
                <a:chOff x="2804" y="2350"/>
                <a:chExt cx="2863" cy="93"/>
              </a:xfrm>
            </p:grpSpPr>
            <p:sp>
              <p:nvSpPr>
                <p:cNvPr id="18448" name="Line 65"/>
                <p:cNvSpPr>
                  <a:spLocks noChangeShapeType="1"/>
                </p:cNvSpPr>
                <p:nvPr/>
              </p:nvSpPr>
              <p:spPr bwMode="gray">
                <a:xfrm rot="10800000" flipH="1" flipV="1">
                  <a:off x="2804" y="2397"/>
                  <a:ext cx="977" cy="0"/>
                </a:xfrm>
                <a:prstGeom prst="line">
                  <a:avLst/>
                </a:prstGeom>
                <a:noFill/>
                <a:ln w="28575">
                  <a:solidFill>
                    <a:srgbClr val="CC99FF"/>
                  </a:solidFill>
                  <a:round/>
                  <a:headEnd/>
                  <a:tailEnd/>
                </a:ln>
              </p:spPr>
              <p:txBody>
                <a:bodyPr>
                  <a:spAutoFit/>
                </a:bodyPr>
                <a:lstStyle/>
                <a:p>
                  <a:endParaRPr lang="en-US">
                    <a:solidFill>
                      <a:srgbClr val="000000"/>
                    </a:solidFill>
                  </a:endParaRPr>
                </a:p>
              </p:txBody>
            </p:sp>
            <p:sp>
              <p:nvSpPr>
                <p:cNvPr id="120849" name="AutoShape 66"/>
                <p:cNvSpPr>
                  <a:spLocks noChangeArrowheads="1"/>
                </p:cNvSpPr>
                <p:nvPr/>
              </p:nvSpPr>
              <p:spPr bwMode="gray">
                <a:xfrm rot="-5400000">
                  <a:off x="3748" y="2349"/>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20850" name="AutoShape 66"/>
                <p:cNvSpPr>
                  <a:spLocks noChangeArrowheads="1"/>
                </p:cNvSpPr>
                <p:nvPr/>
              </p:nvSpPr>
              <p:spPr bwMode="gray">
                <a:xfrm rot="5400000" flipH="1">
                  <a:off x="3964" y="2353"/>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8451" name="Line 65"/>
                <p:cNvSpPr>
                  <a:spLocks noChangeShapeType="1"/>
                </p:cNvSpPr>
                <p:nvPr/>
              </p:nvSpPr>
              <p:spPr bwMode="gray">
                <a:xfrm rot="10800000" flipH="1" flipV="1">
                  <a:off x="4059" y="2400"/>
                  <a:ext cx="1608" cy="0"/>
                </a:xfrm>
                <a:prstGeom prst="line">
                  <a:avLst/>
                </a:prstGeom>
                <a:noFill/>
                <a:ln w="28575">
                  <a:solidFill>
                    <a:srgbClr val="CC99FF"/>
                  </a:solidFill>
                  <a:round/>
                  <a:headEnd/>
                  <a:tailEnd/>
                </a:ln>
              </p:spPr>
              <p:txBody>
                <a:bodyPr>
                  <a:spAutoFit/>
                </a:bodyPr>
                <a:lstStyle/>
                <a:p>
                  <a:endParaRPr lang="en-US">
                    <a:solidFill>
                      <a:srgbClr val="000000"/>
                    </a:solidFill>
                  </a:endParaRPr>
                </a:p>
              </p:txBody>
            </p:sp>
            <p:cxnSp>
              <p:nvCxnSpPr>
                <p:cNvPr id="18452" name="Straight Connector 70"/>
                <p:cNvCxnSpPr>
                  <a:cxnSpLocks noChangeShapeType="1"/>
                </p:cNvCxnSpPr>
                <p:nvPr/>
              </p:nvCxnSpPr>
              <p:spPr bwMode="auto">
                <a:xfrm rot="10800000">
                  <a:off x="3847" y="2403"/>
                  <a:ext cx="126" cy="4"/>
                </a:xfrm>
                <a:prstGeom prst="line">
                  <a:avLst/>
                </a:prstGeom>
                <a:noFill/>
                <a:ln w="25400" algn="ctr">
                  <a:solidFill>
                    <a:srgbClr val="FF9900"/>
                  </a:solidFill>
                  <a:round/>
                  <a:headEnd/>
                  <a:tailEnd/>
                </a:ln>
              </p:spPr>
            </p:cxnSp>
          </p:grpSp>
          <p:sp>
            <p:nvSpPr>
              <p:cNvPr id="120841" name="AutoShape 29"/>
              <p:cNvSpPr>
                <a:spLocks noChangeArrowheads="1"/>
              </p:cNvSpPr>
              <p:nvPr/>
            </p:nvSpPr>
            <p:spPr bwMode="gray">
              <a:xfrm rot="16200000" flipH="1">
                <a:off x="3904" y="2625"/>
                <a:ext cx="89" cy="90"/>
              </a:xfrm>
              <a:prstGeom prst="triangle">
                <a:avLst>
                  <a:gd name="adj" fmla="val 50000"/>
                </a:avLst>
              </a:prstGeom>
              <a:gradFill rotWithShape="1">
                <a:gsLst>
                  <a:gs pos="0">
                    <a:srgbClr val="764700"/>
                  </a:gs>
                  <a:gs pos="100000">
                    <a:srgbClr val="FF9900"/>
                  </a:gs>
                </a:gsLst>
                <a:lin ang="5400000" scaled="1"/>
              </a:gradFill>
              <a:ln w="9525" algn="ctr">
                <a:solidFill>
                  <a:schemeClr val="tx1"/>
                </a:solidFill>
                <a:miter lim="800000"/>
                <a:headEnd/>
                <a:tailEnd/>
              </a:ln>
              <a:effectLst>
                <a:outerShdw dist="35921" dir="2700000" algn="ctr" rotWithShape="0">
                  <a:srgbClr val="808080"/>
                </a:outerShdw>
              </a:effectLst>
            </p:spPr>
            <p:txBody>
              <a:bodyPr anchor="ctr"/>
              <a:lstStyle/>
              <a:p>
                <a:pPr>
                  <a:defRPr/>
                </a:pPr>
                <a:endParaRPr lang="en-US">
                  <a:solidFill>
                    <a:srgbClr val="000000"/>
                  </a:solidFill>
                  <a:latin typeface="Arial" pitchFamily="34" charset="0"/>
                </a:endParaRPr>
              </a:p>
            </p:txBody>
          </p:sp>
          <p:grpSp>
            <p:nvGrpSpPr>
              <p:cNvPr id="10" name="Group 57"/>
              <p:cNvGrpSpPr>
                <a:grpSpLocks/>
              </p:cNvGrpSpPr>
              <p:nvPr/>
            </p:nvGrpSpPr>
            <p:grpSpPr bwMode="auto">
              <a:xfrm>
                <a:off x="2805" y="2893"/>
                <a:ext cx="2863" cy="93"/>
                <a:chOff x="2805" y="2893"/>
                <a:chExt cx="2863" cy="93"/>
              </a:xfrm>
            </p:grpSpPr>
            <p:sp>
              <p:nvSpPr>
                <p:cNvPr id="18443" name="Line 65"/>
                <p:cNvSpPr>
                  <a:spLocks noChangeShapeType="1"/>
                </p:cNvSpPr>
                <p:nvPr/>
              </p:nvSpPr>
              <p:spPr bwMode="gray">
                <a:xfrm rot="10800000" flipH="1" flipV="1">
                  <a:off x="2805" y="2940"/>
                  <a:ext cx="977" cy="0"/>
                </a:xfrm>
                <a:prstGeom prst="line">
                  <a:avLst/>
                </a:prstGeom>
                <a:noFill/>
                <a:ln w="28575">
                  <a:solidFill>
                    <a:srgbClr val="CC99FF"/>
                  </a:solidFill>
                  <a:round/>
                  <a:headEnd/>
                  <a:tailEnd/>
                </a:ln>
              </p:spPr>
              <p:txBody>
                <a:bodyPr>
                  <a:spAutoFit/>
                </a:bodyPr>
                <a:lstStyle/>
                <a:p>
                  <a:endParaRPr lang="en-US">
                    <a:solidFill>
                      <a:srgbClr val="000000"/>
                    </a:solidFill>
                  </a:endParaRPr>
                </a:p>
              </p:txBody>
            </p:sp>
            <p:sp>
              <p:nvSpPr>
                <p:cNvPr id="120844" name="AutoShape 66"/>
                <p:cNvSpPr>
                  <a:spLocks noChangeArrowheads="1"/>
                </p:cNvSpPr>
                <p:nvPr/>
              </p:nvSpPr>
              <p:spPr bwMode="gray">
                <a:xfrm rot="-5400000">
                  <a:off x="3750" y="2892"/>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20845" name="AutoShape 66"/>
                <p:cNvSpPr>
                  <a:spLocks noChangeArrowheads="1"/>
                </p:cNvSpPr>
                <p:nvPr/>
              </p:nvSpPr>
              <p:spPr bwMode="gray">
                <a:xfrm rot="5400000" flipH="1">
                  <a:off x="3966" y="2896"/>
                  <a:ext cx="89" cy="90"/>
                </a:xfrm>
                <a:prstGeom prst="triangle">
                  <a:avLst>
                    <a:gd name="adj" fmla="val 50000"/>
                  </a:avLst>
                </a:prstGeom>
                <a:gradFill rotWithShape="1">
                  <a:gsLst>
                    <a:gs pos="0">
                      <a:srgbClr val="5E4776"/>
                    </a:gs>
                    <a:gs pos="100000">
                      <a:srgbClr val="CC99FF"/>
                    </a:gs>
                  </a:gsLst>
                  <a:lin ang="5400000" scaled="1"/>
                </a:gra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solidFill>
                      <a:srgbClr val="000000"/>
                    </a:solidFill>
                    <a:latin typeface="Arial" pitchFamily="34" charset="0"/>
                  </a:endParaRPr>
                </a:p>
              </p:txBody>
            </p:sp>
            <p:sp>
              <p:nvSpPr>
                <p:cNvPr id="18446" name="Line 65"/>
                <p:cNvSpPr>
                  <a:spLocks noChangeShapeType="1"/>
                </p:cNvSpPr>
                <p:nvPr/>
              </p:nvSpPr>
              <p:spPr bwMode="gray">
                <a:xfrm rot="10800000" flipH="1" flipV="1">
                  <a:off x="4060" y="2943"/>
                  <a:ext cx="1608" cy="0"/>
                </a:xfrm>
                <a:prstGeom prst="line">
                  <a:avLst/>
                </a:prstGeom>
                <a:noFill/>
                <a:ln w="28575">
                  <a:solidFill>
                    <a:srgbClr val="CC99FF"/>
                  </a:solidFill>
                  <a:round/>
                  <a:headEnd/>
                  <a:tailEnd/>
                </a:ln>
              </p:spPr>
              <p:txBody>
                <a:bodyPr>
                  <a:spAutoFit/>
                </a:bodyPr>
                <a:lstStyle/>
                <a:p>
                  <a:endParaRPr lang="en-US">
                    <a:solidFill>
                      <a:srgbClr val="000000"/>
                    </a:solidFill>
                  </a:endParaRPr>
                </a:p>
              </p:txBody>
            </p:sp>
            <p:cxnSp>
              <p:nvCxnSpPr>
                <p:cNvPr id="18447" name="Straight Connector 70"/>
                <p:cNvCxnSpPr>
                  <a:cxnSpLocks noChangeShapeType="1"/>
                </p:cNvCxnSpPr>
                <p:nvPr/>
              </p:nvCxnSpPr>
              <p:spPr bwMode="auto">
                <a:xfrm rot="10800000">
                  <a:off x="3848" y="2946"/>
                  <a:ext cx="126" cy="4"/>
                </a:xfrm>
                <a:prstGeom prst="line">
                  <a:avLst/>
                </a:prstGeom>
                <a:noFill/>
                <a:ln w="25400" algn="ctr">
                  <a:solidFill>
                    <a:srgbClr val="FF9900"/>
                  </a:solidFill>
                  <a:round/>
                  <a:headEnd/>
                  <a:tailEnd/>
                </a:ln>
              </p:spPr>
            </p:cxnSp>
          </p:grpSp>
        </p:grpSp>
      </p:gr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smtClean="0"/>
              <a:t>7 Series FPGA Clock Network Summary</a:t>
            </a:r>
          </a:p>
        </p:txBody>
      </p:sp>
      <p:sp>
        <p:nvSpPr>
          <p:cNvPr id="19459" name="Rectangle 3"/>
          <p:cNvSpPr>
            <a:spLocks noChangeArrowheads="1"/>
          </p:cNvSpPr>
          <p:nvPr/>
        </p:nvSpPr>
        <p:spPr bwMode="auto">
          <a:xfrm>
            <a:off x="1749425" y="1689100"/>
            <a:ext cx="5689600" cy="4511675"/>
          </a:xfrm>
          <a:prstGeom prst="rect">
            <a:avLst/>
          </a:prstGeom>
          <a:solidFill>
            <a:schemeClr val="accent1"/>
          </a:solidFill>
          <a:ln w="9525">
            <a:solidFill>
              <a:schemeClr val="bg1"/>
            </a:solidFill>
            <a:miter lim="800000"/>
            <a:headEnd/>
            <a:tailEnd/>
          </a:ln>
        </p:spPr>
        <p:txBody>
          <a:bodyPr wrap="none" anchor="ctr"/>
          <a:lstStyle/>
          <a:p>
            <a:endParaRPr lang="en-US">
              <a:solidFill>
                <a:srgbClr val="000000"/>
              </a:solidFill>
            </a:endParaRPr>
          </a:p>
        </p:txBody>
      </p:sp>
      <p:sp>
        <p:nvSpPr>
          <p:cNvPr id="123908" name="Rectangle 4"/>
          <p:cNvSpPr>
            <a:spLocks noChangeArrowheads="1"/>
          </p:cNvSpPr>
          <p:nvPr/>
        </p:nvSpPr>
        <p:spPr bwMode="auto">
          <a:xfrm>
            <a:off x="1824038" y="1766888"/>
            <a:ext cx="2733675" cy="1035050"/>
          </a:xfrm>
          <a:prstGeom prst="rect">
            <a:avLst/>
          </a:prstGeom>
          <a:gradFill rotWithShape="1">
            <a:gsLst>
              <a:gs pos="0">
                <a:schemeClr val="accent2"/>
              </a:gs>
              <a:gs pos="50000">
                <a:srgbClr val="C6496C"/>
              </a:gs>
              <a:gs pos="100000">
                <a:schemeClr val="accent2"/>
              </a:gs>
            </a:gsLst>
            <a:lin ang="2700000" scaled="1"/>
          </a:gradFill>
          <a:ln w="9525">
            <a:solidFill>
              <a:schemeClr val="bg1"/>
            </a:solidFill>
            <a:miter lim="800000"/>
            <a:headEnd/>
            <a:tailEnd/>
          </a:ln>
        </p:spPr>
        <p:txBody>
          <a:bodyPr wrap="none" anchor="ctr"/>
          <a:lstStyle/>
          <a:p>
            <a:pPr>
              <a:defRPr/>
            </a:pPr>
            <a:endParaRPr lang="en-US">
              <a:solidFill>
                <a:srgbClr val="000000"/>
              </a:solidFill>
              <a:latin typeface="Arial" pitchFamily="34" charset="0"/>
            </a:endParaRPr>
          </a:p>
        </p:txBody>
      </p:sp>
      <p:sp>
        <p:nvSpPr>
          <p:cNvPr id="123909" name="Rectangle 5"/>
          <p:cNvSpPr>
            <a:spLocks noChangeArrowheads="1"/>
          </p:cNvSpPr>
          <p:nvPr/>
        </p:nvSpPr>
        <p:spPr bwMode="auto">
          <a:xfrm>
            <a:off x="1824038" y="2876550"/>
            <a:ext cx="2733675" cy="1033463"/>
          </a:xfrm>
          <a:prstGeom prst="rect">
            <a:avLst/>
          </a:prstGeom>
          <a:gradFill rotWithShape="1">
            <a:gsLst>
              <a:gs pos="0">
                <a:schemeClr val="accent2"/>
              </a:gs>
              <a:gs pos="50000">
                <a:srgbClr val="C6496C"/>
              </a:gs>
              <a:gs pos="100000">
                <a:schemeClr val="accent2"/>
              </a:gs>
            </a:gsLst>
            <a:lin ang="2700000" scaled="1"/>
          </a:gradFill>
          <a:ln w="9525">
            <a:solidFill>
              <a:schemeClr val="bg1"/>
            </a:solidFill>
            <a:miter lim="800000"/>
            <a:headEnd/>
            <a:tailEnd/>
          </a:ln>
        </p:spPr>
        <p:txBody>
          <a:bodyPr wrap="none" anchor="ctr"/>
          <a:lstStyle/>
          <a:p>
            <a:pPr>
              <a:defRPr/>
            </a:pPr>
            <a:endParaRPr lang="en-US">
              <a:solidFill>
                <a:srgbClr val="000000"/>
              </a:solidFill>
              <a:latin typeface="Arial" pitchFamily="34" charset="0"/>
            </a:endParaRPr>
          </a:p>
        </p:txBody>
      </p:sp>
      <p:sp>
        <p:nvSpPr>
          <p:cNvPr id="123910" name="Rectangle 6"/>
          <p:cNvSpPr>
            <a:spLocks noChangeArrowheads="1"/>
          </p:cNvSpPr>
          <p:nvPr/>
        </p:nvSpPr>
        <p:spPr bwMode="auto">
          <a:xfrm>
            <a:off x="1824038" y="3984625"/>
            <a:ext cx="2733675" cy="1033463"/>
          </a:xfrm>
          <a:prstGeom prst="rect">
            <a:avLst/>
          </a:prstGeom>
          <a:gradFill rotWithShape="1">
            <a:gsLst>
              <a:gs pos="0">
                <a:schemeClr val="accent2"/>
              </a:gs>
              <a:gs pos="50000">
                <a:srgbClr val="C6496C"/>
              </a:gs>
              <a:gs pos="100000">
                <a:schemeClr val="accent2"/>
              </a:gs>
            </a:gsLst>
            <a:lin ang="2700000" scaled="1"/>
          </a:gradFill>
          <a:ln w="9525">
            <a:solidFill>
              <a:schemeClr val="bg1"/>
            </a:solidFill>
            <a:miter lim="800000"/>
            <a:headEnd/>
            <a:tailEnd/>
          </a:ln>
        </p:spPr>
        <p:txBody>
          <a:bodyPr wrap="none" anchor="ctr"/>
          <a:lstStyle/>
          <a:p>
            <a:pPr>
              <a:defRPr/>
            </a:pPr>
            <a:endParaRPr lang="en-US">
              <a:solidFill>
                <a:srgbClr val="000000"/>
              </a:solidFill>
              <a:latin typeface="Arial" pitchFamily="34" charset="0"/>
            </a:endParaRPr>
          </a:p>
        </p:txBody>
      </p:sp>
      <p:sp>
        <p:nvSpPr>
          <p:cNvPr id="123911" name="Rectangle 7"/>
          <p:cNvSpPr>
            <a:spLocks noChangeArrowheads="1"/>
          </p:cNvSpPr>
          <p:nvPr/>
        </p:nvSpPr>
        <p:spPr bwMode="auto">
          <a:xfrm>
            <a:off x="1831975" y="5102225"/>
            <a:ext cx="2735263" cy="1033463"/>
          </a:xfrm>
          <a:prstGeom prst="rect">
            <a:avLst/>
          </a:prstGeom>
          <a:gradFill rotWithShape="1">
            <a:gsLst>
              <a:gs pos="0">
                <a:schemeClr val="accent2"/>
              </a:gs>
              <a:gs pos="50000">
                <a:srgbClr val="C6496C"/>
              </a:gs>
              <a:gs pos="100000">
                <a:schemeClr val="accent2"/>
              </a:gs>
            </a:gsLst>
            <a:lin ang="2700000" scaled="1"/>
          </a:gradFill>
          <a:ln w="9525">
            <a:solidFill>
              <a:schemeClr val="bg1"/>
            </a:solidFill>
            <a:miter lim="800000"/>
            <a:headEnd/>
            <a:tailEnd/>
          </a:ln>
        </p:spPr>
        <p:txBody>
          <a:bodyPr wrap="none" lIns="91413" tIns="45708" rIns="91413" bIns="45708" anchor="ctr"/>
          <a:lstStyle/>
          <a:p>
            <a:pPr eaLnBrk="0" hangingPunct="0">
              <a:defRPr/>
            </a:pPr>
            <a:endParaRPr lang="en-US" sz="2400">
              <a:solidFill>
                <a:srgbClr val="FFFFFF"/>
              </a:solidFill>
              <a:latin typeface="Arial Narrow" pitchFamily="34" charset="0"/>
            </a:endParaRPr>
          </a:p>
        </p:txBody>
      </p:sp>
      <p:sp>
        <p:nvSpPr>
          <p:cNvPr id="123912" name="Rectangle 8"/>
          <p:cNvSpPr>
            <a:spLocks noChangeArrowheads="1"/>
          </p:cNvSpPr>
          <p:nvPr/>
        </p:nvSpPr>
        <p:spPr bwMode="auto">
          <a:xfrm>
            <a:off x="4630738" y="1766888"/>
            <a:ext cx="2733675" cy="1035050"/>
          </a:xfrm>
          <a:prstGeom prst="rect">
            <a:avLst/>
          </a:prstGeom>
          <a:gradFill rotWithShape="1">
            <a:gsLst>
              <a:gs pos="0">
                <a:schemeClr val="accent2"/>
              </a:gs>
              <a:gs pos="50000">
                <a:srgbClr val="C6496C"/>
              </a:gs>
              <a:gs pos="100000">
                <a:schemeClr val="accent2"/>
              </a:gs>
            </a:gsLst>
            <a:lin ang="2700000" scaled="1"/>
          </a:gradFill>
          <a:ln w="9525">
            <a:solidFill>
              <a:schemeClr val="bg1"/>
            </a:solidFill>
            <a:miter lim="800000"/>
            <a:headEnd/>
            <a:tailEnd/>
          </a:ln>
        </p:spPr>
        <p:txBody>
          <a:bodyPr wrap="none" lIns="91413" tIns="45708" rIns="91413" bIns="45708" anchor="ctr"/>
          <a:lstStyle/>
          <a:p>
            <a:pPr eaLnBrk="0" hangingPunct="0">
              <a:defRPr/>
            </a:pPr>
            <a:endParaRPr lang="en-US" sz="3600">
              <a:solidFill>
                <a:srgbClr val="000000"/>
              </a:solidFill>
              <a:latin typeface="Arial Narrow" pitchFamily="34" charset="0"/>
            </a:endParaRPr>
          </a:p>
        </p:txBody>
      </p:sp>
      <p:sp>
        <p:nvSpPr>
          <p:cNvPr id="123913" name="Rectangle 9"/>
          <p:cNvSpPr>
            <a:spLocks noChangeArrowheads="1"/>
          </p:cNvSpPr>
          <p:nvPr/>
        </p:nvSpPr>
        <p:spPr bwMode="auto">
          <a:xfrm>
            <a:off x="4630738" y="2876550"/>
            <a:ext cx="2733675" cy="1033463"/>
          </a:xfrm>
          <a:prstGeom prst="rect">
            <a:avLst/>
          </a:prstGeom>
          <a:gradFill rotWithShape="1">
            <a:gsLst>
              <a:gs pos="0">
                <a:schemeClr val="accent2"/>
              </a:gs>
              <a:gs pos="50000">
                <a:srgbClr val="C6496C"/>
              </a:gs>
              <a:gs pos="100000">
                <a:schemeClr val="accent2"/>
              </a:gs>
            </a:gsLst>
            <a:lin ang="2700000" scaled="1"/>
          </a:gradFill>
          <a:ln w="9525">
            <a:solidFill>
              <a:schemeClr val="bg1"/>
            </a:solidFill>
            <a:miter lim="800000"/>
            <a:headEnd/>
            <a:tailEnd/>
          </a:ln>
        </p:spPr>
        <p:txBody>
          <a:bodyPr wrap="none" anchor="ctr"/>
          <a:lstStyle/>
          <a:p>
            <a:pPr>
              <a:defRPr/>
            </a:pPr>
            <a:endParaRPr lang="en-US">
              <a:solidFill>
                <a:srgbClr val="000000"/>
              </a:solidFill>
              <a:latin typeface="Arial" pitchFamily="34" charset="0"/>
            </a:endParaRPr>
          </a:p>
        </p:txBody>
      </p:sp>
      <p:sp>
        <p:nvSpPr>
          <p:cNvPr id="123914" name="Rectangle 10"/>
          <p:cNvSpPr>
            <a:spLocks noChangeArrowheads="1"/>
          </p:cNvSpPr>
          <p:nvPr/>
        </p:nvSpPr>
        <p:spPr bwMode="auto">
          <a:xfrm>
            <a:off x="4630738" y="3984625"/>
            <a:ext cx="2733675" cy="1033463"/>
          </a:xfrm>
          <a:prstGeom prst="rect">
            <a:avLst/>
          </a:prstGeom>
          <a:gradFill rotWithShape="1">
            <a:gsLst>
              <a:gs pos="0">
                <a:schemeClr val="accent2"/>
              </a:gs>
              <a:gs pos="50000">
                <a:srgbClr val="C6496C"/>
              </a:gs>
              <a:gs pos="100000">
                <a:schemeClr val="accent2"/>
              </a:gs>
            </a:gsLst>
            <a:lin ang="2700000" scaled="1"/>
          </a:gradFill>
          <a:ln w="9525">
            <a:solidFill>
              <a:schemeClr val="bg1"/>
            </a:solidFill>
            <a:miter lim="800000"/>
            <a:headEnd/>
            <a:tailEnd/>
          </a:ln>
        </p:spPr>
        <p:txBody>
          <a:bodyPr wrap="none" anchor="ctr"/>
          <a:lstStyle/>
          <a:p>
            <a:pPr>
              <a:defRPr/>
            </a:pPr>
            <a:endParaRPr lang="en-US">
              <a:solidFill>
                <a:srgbClr val="000000"/>
              </a:solidFill>
              <a:latin typeface="Arial" pitchFamily="34" charset="0"/>
            </a:endParaRPr>
          </a:p>
        </p:txBody>
      </p:sp>
      <p:sp>
        <p:nvSpPr>
          <p:cNvPr id="123915" name="Rectangle 11"/>
          <p:cNvSpPr>
            <a:spLocks noChangeArrowheads="1"/>
          </p:cNvSpPr>
          <p:nvPr/>
        </p:nvSpPr>
        <p:spPr bwMode="auto">
          <a:xfrm>
            <a:off x="4630738" y="5099050"/>
            <a:ext cx="2733675" cy="1033463"/>
          </a:xfrm>
          <a:prstGeom prst="rect">
            <a:avLst/>
          </a:prstGeom>
          <a:gradFill rotWithShape="1">
            <a:gsLst>
              <a:gs pos="0">
                <a:schemeClr val="accent2"/>
              </a:gs>
              <a:gs pos="50000">
                <a:srgbClr val="C6496C"/>
              </a:gs>
              <a:gs pos="100000">
                <a:schemeClr val="accent2"/>
              </a:gs>
            </a:gsLst>
            <a:lin ang="2700000" scaled="1"/>
          </a:gradFill>
          <a:ln w="9525">
            <a:solidFill>
              <a:schemeClr val="bg1"/>
            </a:solidFill>
            <a:miter lim="800000"/>
            <a:headEnd/>
            <a:tailEnd/>
          </a:ln>
        </p:spPr>
        <p:txBody>
          <a:bodyPr wrap="none" anchor="ctr"/>
          <a:lstStyle/>
          <a:p>
            <a:pPr>
              <a:defRPr/>
            </a:pPr>
            <a:endParaRPr lang="en-US">
              <a:solidFill>
                <a:srgbClr val="000000"/>
              </a:solidFill>
              <a:latin typeface="Arial" pitchFamily="34" charset="0"/>
            </a:endParaRPr>
          </a:p>
        </p:txBody>
      </p:sp>
      <p:sp>
        <p:nvSpPr>
          <p:cNvPr id="19468" name="Text Box 12"/>
          <p:cNvSpPr txBox="1">
            <a:spLocks noChangeArrowheads="1"/>
          </p:cNvSpPr>
          <p:nvPr/>
        </p:nvSpPr>
        <p:spPr bwMode="auto">
          <a:xfrm>
            <a:off x="2003425" y="1901825"/>
            <a:ext cx="2697163" cy="763588"/>
          </a:xfrm>
          <a:prstGeom prst="rect">
            <a:avLst/>
          </a:prstGeom>
          <a:noFill/>
          <a:ln w="9525">
            <a:noFill/>
            <a:miter lim="800000"/>
            <a:headEnd/>
            <a:tailEnd/>
          </a:ln>
        </p:spPr>
        <p:txBody>
          <a:bodyPr lIns="91413" tIns="45708" rIns="91413" bIns="45708">
            <a:spAutoFit/>
          </a:bodyPr>
          <a:lstStyle/>
          <a:p>
            <a:pPr algn="l" eaLnBrk="0" hangingPunct="0"/>
            <a:r>
              <a:rPr lang="en-US" sz="2200">
                <a:solidFill>
                  <a:srgbClr val="FFFFFF"/>
                </a:solidFill>
                <a:latin typeface="Arial Narrow" pitchFamily="34" charset="0"/>
              </a:rPr>
              <a:t>Clock regions are 50 CLBs tall</a:t>
            </a:r>
          </a:p>
        </p:txBody>
      </p:sp>
      <p:sp>
        <p:nvSpPr>
          <p:cNvPr id="19469" name="Line 13"/>
          <p:cNvSpPr>
            <a:spLocks noChangeShapeType="1"/>
          </p:cNvSpPr>
          <p:nvPr/>
        </p:nvSpPr>
        <p:spPr bwMode="auto">
          <a:xfrm>
            <a:off x="1976438" y="2876550"/>
            <a:ext cx="0" cy="1033463"/>
          </a:xfrm>
          <a:prstGeom prst="line">
            <a:avLst/>
          </a:prstGeom>
          <a:noFill/>
          <a:ln w="38100">
            <a:solidFill>
              <a:schemeClr val="bg1"/>
            </a:solidFill>
            <a:round/>
            <a:headEnd type="triangle" w="med" len="med"/>
            <a:tailEnd type="triangle" w="med" len="med"/>
          </a:ln>
        </p:spPr>
        <p:txBody>
          <a:bodyPr wrap="none" anchor="ctr"/>
          <a:lstStyle/>
          <a:p>
            <a:endParaRPr lang="en-US">
              <a:solidFill>
                <a:srgbClr val="000000"/>
              </a:solidFill>
            </a:endParaRPr>
          </a:p>
        </p:txBody>
      </p:sp>
      <p:sp>
        <p:nvSpPr>
          <p:cNvPr id="19470" name="Text Box 14"/>
          <p:cNvSpPr txBox="1">
            <a:spLocks noChangeArrowheads="1"/>
          </p:cNvSpPr>
          <p:nvPr/>
        </p:nvSpPr>
        <p:spPr bwMode="auto">
          <a:xfrm>
            <a:off x="2057400" y="3000375"/>
            <a:ext cx="2474913" cy="763588"/>
          </a:xfrm>
          <a:prstGeom prst="rect">
            <a:avLst/>
          </a:prstGeom>
          <a:noFill/>
          <a:ln w="9525">
            <a:noFill/>
            <a:miter lim="800000"/>
            <a:headEnd/>
            <a:tailEnd/>
          </a:ln>
        </p:spPr>
        <p:txBody>
          <a:bodyPr wrap="none" lIns="91413" tIns="45708" rIns="91413" bIns="45708">
            <a:spAutoFit/>
          </a:bodyPr>
          <a:lstStyle/>
          <a:p>
            <a:pPr algn="l" eaLnBrk="0" hangingPunct="0"/>
            <a:r>
              <a:rPr lang="en-US" sz="2200">
                <a:solidFill>
                  <a:srgbClr val="FFFFFF"/>
                </a:solidFill>
                <a:latin typeface="Arial Narrow" pitchFamily="34" charset="0"/>
              </a:rPr>
              <a:t>Clock regions</a:t>
            </a:r>
          </a:p>
          <a:p>
            <a:pPr algn="l" eaLnBrk="0" hangingPunct="0"/>
            <a:r>
              <a:rPr lang="en-US" sz="2200">
                <a:solidFill>
                  <a:srgbClr val="FFFFFF"/>
                </a:solidFill>
                <a:latin typeface="Arial Narrow" pitchFamily="34" charset="0"/>
              </a:rPr>
              <a:t>match I/O banks</a:t>
            </a:r>
          </a:p>
        </p:txBody>
      </p:sp>
      <p:sp>
        <p:nvSpPr>
          <p:cNvPr id="19471" name="Text Box 15"/>
          <p:cNvSpPr txBox="1">
            <a:spLocks noChangeArrowheads="1"/>
          </p:cNvSpPr>
          <p:nvPr/>
        </p:nvSpPr>
        <p:spPr bwMode="auto">
          <a:xfrm>
            <a:off x="4759325" y="3149600"/>
            <a:ext cx="2981325" cy="428625"/>
          </a:xfrm>
          <a:prstGeom prst="rect">
            <a:avLst/>
          </a:prstGeom>
          <a:noFill/>
          <a:ln w="9525">
            <a:noFill/>
            <a:miter lim="800000"/>
            <a:headEnd/>
            <a:tailEnd/>
          </a:ln>
        </p:spPr>
        <p:txBody>
          <a:bodyPr wrap="none" lIns="91413" tIns="45708" rIns="91413" bIns="45708">
            <a:spAutoFit/>
          </a:bodyPr>
          <a:lstStyle/>
          <a:p>
            <a:pPr algn="l" eaLnBrk="0" hangingPunct="0"/>
            <a:r>
              <a:rPr lang="en-US" sz="2200">
                <a:solidFill>
                  <a:srgbClr val="FFFFFF"/>
                </a:solidFill>
                <a:latin typeface="Arial Narrow" pitchFamily="34" charset="0"/>
              </a:rPr>
              <a:t>50 I/Os per I/O bank</a:t>
            </a:r>
          </a:p>
        </p:txBody>
      </p:sp>
      <p:sp>
        <p:nvSpPr>
          <p:cNvPr id="19472" name="Line 16"/>
          <p:cNvSpPr>
            <a:spLocks noChangeShapeType="1"/>
          </p:cNvSpPr>
          <p:nvPr/>
        </p:nvSpPr>
        <p:spPr bwMode="auto">
          <a:xfrm>
            <a:off x="4727575" y="5688013"/>
            <a:ext cx="74613" cy="0"/>
          </a:xfrm>
          <a:prstGeom prst="line">
            <a:avLst/>
          </a:prstGeom>
          <a:noFill/>
          <a:ln w="76200">
            <a:solidFill>
              <a:schemeClr val="bg1"/>
            </a:solidFill>
            <a:round/>
            <a:headEnd/>
            <a:tailEnd type="triangle" w="med" len="med"/>
          </a:ln>
        </p:spPr>
        <p:txBody>
          <a:bodyPr/>
          <a:lstStyle/>
          <a:p>
            <a:endParaRPr lang="en-US">
              <a:solidFill>
                <a:srgbClr val="000000"/>
              </a:solidFill>
            </a:endParaRPr>
          </a:p>
        </p:txBody>
      </p:sp>
      <p:sp>
        <p:nvSpPr>
          <p:cNvPr id="19473" name="Line 17"/>
          <p:cNvSpPr>
            <a:spLocks noChangeShapeType="1"/>
          </p:cNvSpPr>
          <p:nvPr/>
        </p:nvSpPr>
        <p:spPr bwMode="auto">
          <a:xfrm>
            <a:off x="4808538" y="5691188"/>
            <a:ext cx="2290762" cy="0"/>
          </a:xfrm>
          <a:prstGeom prst="line">
            <a:avLst/>
          </a:prstGeom>
          <a:noFill/>
          <a:ln w="38100">
            <a:solidFill>
              <a:schemeClr val="bg1"/>
            </a:solidFill>
            <a:round/>
            <a:headEnd/>
            <a:tailEnd/>
          </a:ln>
        </p:spPr>
        <p:txBody>
          <a:bodyPr/>
          <a:lstStyle/>
          <a:p>
            <a:endParaRPr lang="en-US">
              <a:solidFill>
                <a:srgbClr val="000000"/>
              </a:solidFill>
            </a:endParaRPr>
          </a:p>
        </p:txBody>
      </p:sp>
      <p:sp>
        <p:nvSpPr>
          <p:cNvPr id="19474" name="Text Box 18"/>
          <p:cNvSpPr txBox="1">
            <a:spLocks noChangeArrowheads="1"/>
          </p:cNvSpPr>
          <p:nvPr/>
        </p:nvSpPr>
        <p:spPr bwMode="auto">
          <a:xfrm>
            <a:off x="4649788" y="5286375"/>
            <a:ext cx="3806825" cy="763588"/>
          </a:xfrm>
          <a:prstGeom prst="rect">
            <a:avLst/>
          </a:prstGeom>
          <a:noFill/>
          <a:ln w="9525">
            <a:noFill/>
            <a:miter lim="800000"/>
            <a:headEnd/>
            <a:tailEnd/>
          </a:ln>
        </p:spPr>
        <p:txBody>
          <a:bodyPr wrap="none" lIns="91413" tIns="45708" rIns="91413" bIns="45708">
            <a:spAutoFit/>
          </a:bodyPr>
          <a:lstStyle/>
          <a:p>
            <a:pPr algn="l" eaLnBrk="0" hangingPunct="0"/>
            <a:r>
              <a:rPr lang="en-US" sz="2200">
                <a:solidFill>
                  <a:srgbClr val="FFFFFF"/>
                </a:solidFill>
                <a:latin typeface="Arial Narrow" pitchFamily="34" charset="0"/>
              </a:rPr>
              <a:t>12 horizontal clock spines</a:t>
            </a:r>
          </a:p>
          <a:p>
            <a:pPr algn="l" eaLnBrk="0" hangingPunct="0"/>
            <a:r>
              <a:rPr lang="en-US" sz="2200">
                <a:solidFill>
                  <a:srgbClr val="FFFFFF"/>
                </a:solidFill>
                <a:latin typeface="Arial Narrow" pitchFamily="34" charset="0"/>
              </a:rPr>
              <a:t>and 12 BUFH</a:t>
            </a:r>
          </a:p>
        </p:txBody>
      </p:sp>
      <p:sp>
        <p:nvSpPr>
          <p:cNvPr id="19475" name="Line 19"/>
          <p:cNvSpPr>
            <a:spLocks noChangeShapeType="1"/>
          </p:cNvSpPr>
          <p:nvPr/>
        </p:nvSpPr>
        <p:spPr bwMode="auto">
          <a:xfrm>
            <a:off x="1971675" y="5683250"/>
            <a:ext cx="73025" cy="0"/>
          </a:xfrm>
          <a:prstGeom prst="line">
            <a:avLst/>
          </a:prstGeom>
          <a:noFill/>
          <a:ln w="76200">
            <a:solidFill>
              <a:schemeClr val="bg1"/>
            </a:solidFill>
            <a:round/>
            <a:headEnd/>
            <a:tailEnd type="triangle" w="med" len="med"/>
          </a:ln>
        </p:spPr>
        <p:txBody>
          <a:bodyPr/>
          <a:lstStyle/>
          <a:p>
            <a:endParaRPr lang="en-US">
              <a:solidFill>
                <a:srgbClr val="000000"/>
              </a:solidFill>
            </a:endParaRPr>
          </a:p>
        </p:txBody>
      </p:sp>
      <p:sp>
        <p:nvSpPr>
          <p:cNvPr id="19476" name="Text Box 20"/>
          <p:cNvSpPr txBox="1">
            <a:spLocks noChangeArrowheads="1"/>
          </p:cNvSpPr>
          <p:nvPr/>
        </p:nvSpPr>
        <p:spPr bwMode="auto">
          <a:xfrm>
            <a:off x="1992313" y="5289550"/>
            <a:ext cx="2536825" cy="763588"/>
          </a:xfrm>
          <a:prstGeom prst="rect">
            <a:avLst/>
          </a:prstGeom>
          <a:noFill/>
          <a:ln w="9525">
            <a:noFill/>
            <a:miter lim="800000"/>
            <a:headEnd/>
            <a:tailEnd/>
          </a:ln>
        </p:spPr>
        <p:txBody>
          <a:bodyPr wrap="none" lIns="91413" tIns="45708" rIns="91413" bIns="45708">
            <a:spAutoFit/>
          </a:bodyPr>
          <a:lstStyle/>
          <a:p>
            <a:pPr algn="l" eaLnBrk="0" hangingPunct="0"/>
            <a:r>
              <a:rPr lang="en-US" sz="2200">
                <a:solidFill>
                  <a:srgbClr val="FFFFFF"/>
                </a:solidFill>
                <a:latin typeface="Arial Narrow" pitchFamily="34" charset="0"/>
              </a:rPr>
              <a:t>4 BUFRs and</a:t>
            </a:r>
          </a:p>
          <a:p>
            <a:pPr algn="l" eaLnBrk="0" hangingPunct="0"/>
            <a:r>
              <a:rPr lang="en-US" sz="2200">
                <a:solidFill>
                  <a:srgbClr val="FFFFFF"/>
                </a:solidFill>
                <a:latin typeface="Arial Narrow" pitchFamily="34" charset="0"/>
              </a:rPr>
              <a:t>4 regional clocks</a:t>
            </a:r>
          </a:p>
        </p:txBody>
      </p:sp>
      <p:sp>
        <p:nvSpPr>
          <p:cNvPr id="19477" name="Line 21"/>
          <p:cNvSpPr>
            <a:spLocks noChangeShapeType="1"/>
          </p:cNvSpPr>
          <p:nvPr/>
        </p:nvSpPr>
        <p:spPr bwMode="auto">
          <a:xfrm>
            <a:off x="2044700" y="5683250"/>
            <a:ext cx="2290763" cy="0"/>
          </a:xfrm>
          <a:prstGeom prst="line">
            <a:avLst/>
          </a:prstGeom>
          <a:noFill/>
          <a:ln w="38100">
            <a:solidFill>
              <a:schemeClr val="bg1"/>
            </a:solidFill>
            <a:round/>
            <a:headEnd/>
            <a:tailEnd/>
          </a:ln>
        </p:spPr>
        <p:txBody>
          <a:bodyPr/>
          <a:lstStyle/>
          <a:p>
            <a:endParaRPr lang="en-US">
              <a:solidFill>
                <a:srgbClr val="000000"/>
              </a:solidFill>
            </a:endParaRPr>
          </a:p>
        </p:txBody>
      </p:sp>
      <p:sp>
        <p:nvSpPr>
          <p:cNvPr id="19478" name="Text Box 22"/>
          <p:cNvSpPr txBox="1">
            <a:spLocks noChangeArrowheads="1"/>
          </p:cNvSpPr>
          <p:nvPr/>
        </p:nvSpPr>
        <p:spPr bwMode="auto">
          <a:xfrm>
            <a:off x="4770438" y="4116388"/>
            <a:ext cx="3016250" cy="763587"/>
          </a:xfrm>
          <a:prstGeom prst="rect">
            <a:avLst/>
          </a:prstGeom>
          <a:noFill/>
          <a:ln w="9525">
            <a:noFill/>
            <a:miter lim="800000"/>
            <a:headEnd/>
            <a:tailEnd/>
          </a:ln>
        </p:spPr>
        <p:txBody>
          <a:bodyPr wrap="none" lIns="91413" tIns="45708" rIns="91413" bIns="45708">
            <a:spAutoFit/>
          </a:bodyPr>
          <a:lstStyle/>
          <a:p>
            <a:pPr algn="l" eaLnBrk="0" hangingPunct="0"/>
            <a:r>
              <a:rPr lang="en-US" sz="2200">
                <a:solidFill>
                  <a:srgbClr val="FFFFFF"/>
                </a:solidFill>
                <a:latin typeface="Arial Narrow" pitchFamily="34" charset="0"/>
              </a:rPr>
              <a:t>4 BUFIO and</a:t>
            </a:r>
          </a:p>
          <a:p>
            <a:pPr algn="l" eaLnBrk="0" hangingPunct="0"/>
            <a:r>
              <a:rPr lang="en-US" sz="2200">
                <a:solidFill>
                  <a:srgbClr val="FFFFFF"/>
                </a:solidFill>
                <a:latin typeface="Arial Narrow" pitchFamily="34" charset="0"/>
              </a:rPr>
              <a:t>4 I/O clock networks</a:t>
            </a:r>
          </a:p>
        </p:txBody>
      </p:sp>
      <p:sp>
        <p:nvSpPr>
          <p:cNvPr id="19479" name="Line 23"/>
          <p:cNvSpPr>
            <a:spLocks noChangeShapeType="1"/>
          </p:cNvSpPr>
          <p:nvPr/>
        </p:nvSpPr>
        <p:spPr bwMode="auto">
          <a:xfrm>
            <a:off x="1971675" y="1787525"/>
            <a:ext cx="0" cy="1006475"/>
          </a:xfrm>
          <a:prstGeom prst="line">
            <a:avLst/>
          </a:prstGeom>
          <a:noFill/>
          <a:ln w="38100">
            <a:solidFill>
              <a:schemeClr val="bg1"/>
            </a:solidFill>
            <a:round/>
            <a:headEnd type="triangle" w="med" len="med"/>
            <a:tailEnd type="triangle" w="med" len="med"/>
          </a:ln>
        </p:spPr>
        <p:txBody>
          <a:bodyPr wrap="none" anchor="ctr"/>
          <a:lstStyle/>
          <a:p>
            <a:endParaRPr lang="en-US">
              <a:solidFill>
                <a:srgbClr val="000000"/>
              </a:solidFill>
            </a:endParaRPr>
          </a:p>
        </p:txBody>
      </p:sp>
      <p:sp>
        <p:nvSpPr>
          <p:cNvPr id="19480" name="Text Box 24"/>
          <p:cNvSpPr txBox="1">
            <a:spLocks noChangeArrowheads="1"/>
          </p:cNvSpPr>
          <p:nvPr/>
        </p:nvSpPr>
        <p:spPr bwMode="auto">
          <a:xfrm>
            <a:off x="4816475" y="1905000"/>
            <a:ext cx="2346325" cy="1098550"/>
          </a:xfrm>
          <a:prstGeom prst="rect">
            <a:avLst/>
          </a:prstGeom>
          <a:noFill/>
          <a:ln w="9525">
            <a:noFill/>
            <a:miter lim="800000"/>
            <a:headEnd/>
            <a:tailEnd/>
          </a:ln>
        </p:spPr>
        <p:txBody>
          <a:bodyPr lIns="91413" tIns="45708" rIns="91413" bIns="45708">
            <a:spAutoFit/>
          </a:bodyPr>
          <a:lstStyle/>
          <a:p>
            <a:pPr algn="l" eaLnBrk="0" hangingPunct="0"/>
            <a:r>
              <a:rPr lang="en-US" sz="2200">
                <a:solidFill>
                  <a:srgbClr val="FFFFFF"/>
                </a:solidFill>
                <a:latin typeface="Arial Narrow" pitchFamily="34" charset="0"/>
              </a:rPr>
              <a:t>Clock regions</a:t>
            </a:r>
            <a:br>
              <a:rPr lang="en-US" sz="2200">
                <a:solidFill>
                  <a:srgbClr val="FFFFFF"/>
                </a:solidFill>
                <a:latin typeface="Arial Narrow" pitchFamily="34" charset="0"/>
              </a:rPr>
            </a:br>
            <a:r>
              <a:rPr lang="en-US" sz="2200">
                <a:solidFill>
                  <a:srgbClr val="FFFFFF"/>
                </a:solidFill>
                <a:latin typeface="Arial Narrow" pitchFamily="34" charset="0"/>
              </a:rPr>
              <a:t>span one half the die</a:t>
            </a:r>
          </a:p>
        </p:txBody>
      </p:sp>
      <p:sp>
        <p:nvSpPr>
          <p:cNvPr id="19481" name="Line 25"/>
          <p:cNvSpPr>
            <a:spLocks noChangeShapeType="1"/>
          </p:cNvSpPr>
          <p:nvPr/>
        </p:nvSpPr>
        <p:spPr bwMode="auto">
          <a:xfrm>
            <a:off x="4624388" y="1898650"/>
            <a:ext cx="2733675" cy="0"/>
          </a:xfrm>
          <a:prstGeom prst="line">
            <a:avLst/>
          </a:prstGeom>
          <a:noFill/>
          <a:ln w="38100">
            <a:solidFill>
              <a:schemeClr val="bg1"/>
            </a:solidFill>
            <a:round/>
            <a:headEnd type="triangle" w="med" len="med"/>
            <a:tailEnd type="triangle" w="med" len="med"/>
          </a:ln>
        </p:spPr>
        <p:txBody>
          <a:bodyPr wrap="none" anchor="ctr"/>
          <a:lstStyle/>
          <a:p>
            <a:endParaRPr lang="en-US">
              <a:solidFill>
                <a:srgbClr val="000000"/>
              </a:solidFill>
            </a:endParaRPr>
          </a:p>
        </p:txBody>
      </p:sp>
      <p:sp>
        <p:nvSpPr>
          <p:cNvPr id="19482" name="Text Box 26"/>
          <p:cNvSpPr txBox="1">
            <a:spLocks noChangeArrowheads="1"/>
          </p:cNvSpPr>
          <p:nvPr/>
        </p:nvSpPr>
        <p:spPr bwMode="auto">
          <a:xfrm>
            <a:off x="2044700" y="3946525"/>
            <a:ext cx="2878138" cy="1098550"/>
          </a:xfrm>
          <a:prstGeom prst="rect">
            <a:avLst/>
          </a:prstGeom>
          <a:noFill/>
          <a:ln w="9525">
            <a:noFill/>
            <a:miter lim="800000"/>
            <a:headEnd/>
            <a:tailEnd/>
          </a:ln>
        </p:spPr>
        <p:txBody>
          <a:bodyPr wrap="none" lIns="91413" tIns="45708" rIns="91413" bIns="45708">
            <a:spAutoFit/>
          </a:bodyPr>
          <a:lstStyle/>
          <a:p>
            <a:pPr algn="l" eaLnBrk="0" hangingPunct="0"/>
            <a:r>
              <a:rPr lang="en-US" sz="2200">
                <a:solidFill>
                  <a:srgbClr val="FFFFFF"/>
                </a:solidFill>
                <a:latin typeface="Arial Narrow" pitchFamily="34" charset="0"/>
              </a:rPr>
              <a:t>4 differential or </a:t>
            </a:r>
            <a:br>
              <a:rPr lang="en-US" sz="2200">
                <a:solidFill>
                  <a:srgbClr val="FFFFFF"/>
                </a:solidFill>
                <a:latin typeface="Arial Narrow" pitchFamily="34" charset="0"/>
              </a:rPr>
            </a:br>
            <a:r>
              <a:rPr lang="en-US" sz="2200">
                <a:solidFill>
                  <a:srgbClr val="FFFFFF"/>
                </a:solidFill>
                <a:latin typeface="Arial Narrow" pitchFamily="34" charset="0"/>
              </a:rPr>
              <a:t>single-ended clock </a:t>
            </a:r>
            <a:br>
              <a:rPr lang="en-US" sz="2200">
                <a:solidFill>
                  <a:srgbClr val="FFFFFF"/>
                </a:solidFill>
                <a:latin typeface="Arial Narrow" pitchFamily="34" charset="0"/>
              </a:rPr>
            </a:br>
            <a:r>
              <a:rPr lang="en-US" sz="2200">
                <a:solidFill>
                  <a:srgbClr val="FFFFFF"/>
                </a:solidFill>
                <a:latin typeface="Arial Narrow" pitchFamily="34" charset="0"/>
              </a:rPr>
              <a:t>capable inputs</a:t>
            </a:r>
          </a:p>
        </p:txBody>
      </p:sp>
      <p:sp>
        <p:nvSpPr>
          <p:cNvPr id="19483" name="AutoShape 27"/>
          <p:cNvSpPr>
            <a:spLocks noChangeArrowheads="1"/>
          </p:cNvSpPr>
          <p:nvPr/>
        </p:nvSpPr>
        <p:spPr bwMode="auto">
          <a:xfrm rot="5400000">
            <a:off x="1801019" y="4215606"/>
            <a:ext cx="158750" cy="115888"/>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9484" name="AutoShape 28"/>
          <p:cNvSpPr>
            <a:spLocks noChangeArrowheads="1"/>
          </p:cNvSpPr>
          <p:nvPr/>
        </p:nvSpPr>
        <p:spPr bwMode="auto">
          <a:xfrm rot="5400000">
            <a:off x="1801019" y="4374356"/>
            <a:ext cx="158750" cy="115888"/>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9485" name="AutoShape 29"/>
          <p:cNvSpPr>
            <a:spLocks noChangeArrowheads="1"/>
          </p:cNvSpPr>
          <p:nvPr/>
        </p:nvSpPr>
        <p:spPr bwMode="auto">
          <a:xfrm rot="5400000">
            <a:off x="1801019" y="4537869"/>
            <a:ext cx="158750" cy="115888"/>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9486" name="AutoShape 30"/>
          <p:cNvSpPr>
            <a:spLocks noChangeArrowheads="1"/>
          </p:cNvSpPr>
          <p:nvPr/>
        </p:nvSpPr>
        <p:spPr bwMode="auto">
          <a:xfrm rot="5400000">
            <a:off x="1801019" y="4693444"/>
            <a:ext cx="158750" cy="115888"/>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9487" name="AutoShape 31"/>
          <p:cNvSpPr>
            <a:spLocks noChangeArrowheads="1"/>
          </p:cNvSpPr>
          <p:nvPr/>
        </p:nvSpPr>
        <p:spPr bwMode="auto">
          <a:xfrm rot="-5400000">
            <a:off x="7161212" y="4405313"/>
            <a:ext cx="214313" cy="185738"/>
          </a:xfrm>
          <a:prstGeom prst="triangle">
            <a:avLst>
              <a:gd name="adj" fmla="val 50000"/>
            </a:avLst>
          </a:prstGeom>
          <a:solidFill>
            <a:schemeClr val="bg1"/>
          </a:solidFill>
          <a:ln w="9525">
            <a:noFill/>
            <a:miter lim="800000"/>
            <a:headEnd/>
            <a:tailEnd/>
          </a:ln>
        </p:spPr>
        <p:txBody>
          <a:bodyPr wrap="none" anchor="ctr"/>
          <a:lstStyle/>
          <a:p>
            <a:endParaRPr lang="en-US">
              <a:solidFill>
                <a:srgbClr val="000000"/>
              </a:solidFill>
            </a:endParaRPr>
          </a:p>
        </p:txBody>
      </p:sp>
      <p:sp>
        <p:nvSpPr>
          <p:cNvPr id="19488" name="Line 32"/>
          <p:cNvSpPr>
            <a:spLocks noChangeShapeType="1"/>
          </p:cNvSpPr>
          <p:nvPr/>
        </p:nvSpPr>
        <p:spPr bwMode="auto">
          <a:xfrm>
            <a:off x="7108825" y="4033838"/>
            <a:ext cx="0" cy="933450"/>
          </a:xfrm>
          <a:prstGeom prst="line">
            <a:avLst/>
          </a:prstGeom>
          <a:noFill/>
          <a:ln w="9525">
            <a:solidFill>
              <a:schemeClr val="bg1"/>
            </a:solidFill>
            <a:round/>
            <a:headEnd/>
            <a:tailEnd/>
          </a:ln>
        </p:spPr>
        <p:txBody>
          <a:bodyPr/>
          <a:lstStyle/>
          <a:p>
            <a:endParaRPr lang="en-US">
              <a:solidFill>
                <a:srgbClr val="000000"/>
              </a:solidFill>
            </a:endParaRPr>
          </a:p>
        </p:txBody>
      </p:sp>
      <p:sp>
        <p:nvSpPr>
          <p:cNvPr id="19489" name="Line 33"/>
          <p:cNvSpPr>
            <a:spLocks noChangeShapeType="1"/>
          </p:cNvSpPr>
          <p:nvPr/>
        </p:nvSpPr>
        <p:spPr bwMode="auto">
          <a:xfrm>
            <a:off x="7108825" y="4032250"/>
            <a:ext cx="109538" cy="0"/>
          </a:xfrm>
          <a:prstGeom prst="line">
            <a:avLst/>
          </a:prstGeom>
          <a:noFill/>
          <a:ln w="9525">
            <a:solidFill>
              <a:schemeClr val="bg1"/>
            </a:solidFill>
            <a:round/>
            <a:headEnd/>
            <a:tailEnd/>
          </a:ln>
        </p:spPr>
        <p:txBody>
          <a:bodyPr/>
          <a:lstStyle/>
          <a:p>
            <a:endParaRPr lang="en-US">
              <a:solidFill>
                <a:srgbClr val="000000"/>
              </a:solidFill>
            </a:endParaRPr>
          </a:p>
        </p:txBody>
      </p:sp>
      <p:sp>
        <p:nvSpPr>
          <p:cNvPr id="19490" name="Line 34"/>
          <p:cNvSpPr>
            <a:spLocks noChangeShapeType="1"/>
          </p:cNvSpPr>
          <p:nvPr/>
        </p:nvSpPr>
        <p:spPr bwMode="auto">
          <a:xfrm>
            <a:off x="7108825" y="4165600"/>
            <a:ext cx="109538" cy="0"/>
          </a:xfrm>
          <a:prstGeom prst="line">
            <a:avLst/>
          </a:prstGeom>
          <a:noFill/>
          <a:ln w="9525">
            <a:solidFill>
              <a:schemeClr val="bg1"/>
            </a:solidFill>
            <a:round/>
            <a:headEnd/>
            <a:tailEnd/>
          </a:ln>
        </p:spPr>
        <p:txBody>
          <a:bodyPr/>
          <a:lstStyle/>
          <a:p>
            <a:endParaRPr lang="en-US">
              <a:solidFill>
                <a:srgbClr val="000000"/>
              </a:solidFill>
            </a:endParaRPr>
          </a:p>
        </p:txBody>
      </p:sp>
      <p:sp>
        <p:nvSpPr>
          <p:cNvPr id="19491" name="Line 35"/>
          <p:cNvSpPr>
            <a:spLocks noChangeShapeType="1"/>
          </p:cNvSpPr>
          <p:nvPr/>
        </p:nvSpPr>
        <p:spPr bwMode="auto">
          <a:xfrm>
            <a:off x="7108825" y="4298950"/>
            <a:ext cx="109538" cy="0"/>
          </a:xfrm>
          <a:prstGeom prst="line">
            <a:avLst/>
          </a:prstGeom>
          <a:noFill/>
          <a:ln w="9525">
            <a:solidFill>
              <a:schemeClr val="bg1"/>
            </a:solidFill>
            <a:round/>
            <a:headEnd/>
            <a:tailEnd/>
          </a:ln>
        </p:spPr>
        <p:txBody>
          <a:bodyPr/>
          <a:lstStyle/>
          <a:p>
            <a:endParaRPr lang="en-US">
              <a:solidFill>
                <a:srgbClr val="000000"/>
              </a:solidFill>
            </a:endParaRPr>
          </a:p>
        </p:txBody>
      </p:sp>
      <p:sp>
        <p:nvSpPr>
          <p:cNvPr id="19492" name="Line 36"/>
          <p:cNvSpPr>
            <a:spLocks noChangeShapeType="1"/>
          </p:cNvSpPr>
          <p:nvPr/>
        </p:nvSpPr>
        <p:spPr bwMode="auto">
          <a:xfrm>
            <a:off x="7108825" y="4432300"/>
            <a:ext cx="109538" cy="0"/>
          </a:xfrm>
          <a:prstGeom prst="line">
            <a:avLst/>
          </a:prstGeom>
          <a:noFill/>
          <a:ln w="9525">
            <a:solidFill>
              <a:schemeClr val="bg1"/>
            </a:solidFill>
            <a:round/>
            <a:headEnd/>
            <a:tailEnd/>
          </a:ln>
        </p:spPr>
        <p:txBody>
          <a:bodyPr/>
          <a:lstStyle/>
          <a:p>
            <a:endParaRPr lang="en-US">
              <a:solidFill>
                <a:srgbClr val="000000"/>
              </a:solidFill>
            </a:endParaRPr>
          </a:p>
        </p:txBody>
      </p:sp>
      <p:sp>
        <p:nvSpPr>
          <p:cNvPr id="19493" name="Line 37"/>
          <p:cNvSpPr>
            <a:spLocks noChangeShapeType="1"/>
          </p:cNvSpPr>
          <p:nvPr/>
        </p:nvSpPr>
        <p:spPr bwMode="auto">
          <a:xfrm>
            <a:off x="7108825" y="4565650"/>
            <a:ext cx="109538" cy="0"/>
          </a:xfrm>
          <a:prstGeom prst="line">
            <a:avLst/>
          </a:prstGeom>
          <a:noFill/>
          <a:ln w="9525">
            <a:solidFill>
              <a:schemeClr val="bg1"/>
            </a:solidFill>
            <a:round/>
            <a:headEnd/>
            <a:tailEnd/>
          </a:ln>
        </p:spPr>
        <p:txBody>
          <a:bodyPr/>
          <a:lstStyle/>
          <a:p>
            <a:endParaRPr lang="en-US">
              <a:solidFill>
                <a:srgbClr val="000000"/>
              </a:solidFill>
            </a:endParaRPr>
          </a:p>
        </p:txBody>
      </p:sp>
      <p:sp>
        <p:nvSpPr>
          <p:cNvPr id="19494" name="Line 38"/>
          <p:cNvSpPr>
            <a:spLocks noChangeShapeType="1"/>
          </p:cNvSpPr>
          <p:nvPr/>
        </p:nvSpPr>
        <p:spPr bwMode="auto">
          <a:xfrm>
            <a:off x="7108825" y="4699000"/>
            <a:ext cx="109538" cy="0"/>
          </a:xfrm>
          <a:prstGeom prst="line">
            <a:avLst/>
          </a:prstGeom>
          <a:noFill/>
          <a:ln w="9525">
            <a:solidFill>
              <a:schemeClr val="bg1"/>
            </a:solidFill>
            <a:round/>
            <a:headEnd/>
            <a:tailEnd/>
          </a:ln>
        </p:spPr>
        <p:txBody>
          <a:bodyPr/>
          <a:lstStyle/>
          <a:p>
            <a:endParaRPr lang="en-US">
              <a:solidFill>
                <a:srgbClr val="000000"/>
              </a:solidFill>
            </a:endParaRPr>
          </a:p>
        </p:txBody>
      </p:sp>
      <p:sp>
        <p:nvSpPr>
          <p:cNvPr id="19495" name="Line 39"/>
          <p:cNvSpPr>
            <a:spLocks noChangeShapeType="1"/>
          </p:cNvSpPr>
          <p:nvPr/>
        </p:nvSpPr>
        <p:spPr bwMode="auto">
          <a:xfrm>
            <a:off x="7108825" y="4832350"/>
            <a:ext cx="109538" cy="0"/>
          </a:xfrm>
          <a:prstGeom prst="line">
            <a:avLst/>
          </a:prstGeom>
          <a:noFill/>
          <a:ln w="9525">
            <a:solidFill>
              <a:schemeClr val="bg1"/>
            </a:solidFill>
            <a:round/>
            <a:headEnd/>
            <a:tailEnd/>
          </a:ln>
        </p:spPr>
        <p:txBody>
          <a:bodyPr/>
          <a:lstStyle/>
          <a:p>
            <a:endParaRPr lang="en-US">
              <a:solidFill>
                <a:srgbClr val="000000"/>
              </a:solidFill>
            </a:endParaRPr>
          </a:p>
        </p:txBody>
      </p:sp>
      <p:sp>
        <p:nvSpPr>
          <p:cNvPr id="19496" name="Line 40"/>
          <p:cNvSpPr>
            <a:spLocks noChangeShapeType="1"/>
          </p:cNvSpPr>
          <p:nvPr/>
        </p:nvSpPr>
        <p:spPr bwMode="auto">
          <a:xfrm>
            <a:off x="7108825" y="4965700"/>
            <a:ext cx="109538" cy="0"/>
          </a:xfrm>
          <a:prstGeom prst="line">
            <a:avLst/>
          </a:prstGeom>
          <a:noFill/>
          <a:ln w="9525">
            <a:solidFill>
              <a:schemeClr val="bg1"/>
            </a:solidFill>
            <a:round/>
            <a:headEnd/>
            <a:tailEnd/>
          </a:ln>
        </p:spPr>
        <p:txBody>
          <a:bodyPr/>
          <a:lstStyle/>
          <a:p>
            <a:endParaRPr lang="en-US">
              <a:solidFill>
                <a:srgbClr val="000000"/>
              </a:solidFill>
            </a:endParaRPr>
          </a:p>
        </p:txBody>
      </p:sp>
      <p:sp>
        <p:nvSpPr>
          <p:cNvPr id="19497" name="Line 41"/>
          <p:cNvSpPr>
            <a:spLocks noChangeShapeType="1"/>
          </p:cNvSpPr>
          <p:nvPr/>
        </p:nvSpPr>
        <p:spPr bwMode="auto">
          <a:xfrm>
            <a:off x="7108825" y="4498975"/>
            <a:ext cx="109538" cy="0"/>
          </a:xfrm>
          <a:prstGeom prst="line">
            <a:avLst/>
          </a:prstGeom>
          <a:noFill/>
          <a:ln w="9525">
            <a:solidFill>
              <a:schemeClr val="bg1"/>
            </a:solidFill>
            <a:round/>
            <a:headEnd/>
            <a:tailEnd/>
          </a:ln>
        </p:spPr>
        <p:txBody>
          <a:bodyPr/>
          <a:lstStyle/>
          <a:p>
            <a:endParaRPr lang="en-US">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3184525" y="1693863"/>
            <a:ext cx="5074572" cy="4495800"/>
          </a:xfrm>
        </p:spPr>
        <p:txBody>
          <a:bodyPr/>
          <a:lstStyle/>
          <a:p>
            <a:pPr eaLnBrk="1" hangingPunct="1"/>
            <a:r>
              <a:rPr lang="en-US" sz="2400" smtClean="0"/>
              <a:t>Overview</a:t>
            </a:r>
          </a:p>
          <a:p>
            <a:pPr eaLnBrk="1" hangingPunct="1"/>
            <a:r>
              <a:rPr lang="en-US" sz="2400" smtClean="0"/>
              <a:t>Clock Networks and Buffers</a:t>
            </a:r>
          </a:p>
          <a:p>
            <a:pPr eaLnBrk="1" hangingPunct="1"/>
            <a:r>
              <a:rPr lang="en-US" sz="2400" smtClean="0"/>
              <a:t>Clock Management Tile</a:t>
            </a:r>
          </a:p>
          <a:p>
            <a:pPr eaLnBrk="1" hangingPunct="1"/>
            <a:r>
              <a:rPr lang="en-US" sz="2400" smtClean="0"/>
              <a:t>Usage Models</a:t>
            </a:r>
          </a:p>
          <a:p>
            <a:pPr eaLnBrk="1" hangingPunct="1"/>
            <a:r>
              <a:rPr lang="en-US" sz="2400" smtClean="0"/>
              <a:t>Using Clock Resources</a:t>
            </a:r>
          </a:p>
          <a:p>
            <a:pPr eaLnBrk="1" hangingPunct="1"/>
            <a:r>
              <a:rPr lang="en-US" sz="2400" b="1" smtClean="0">
                <a:solidFill>
                  <a:schemeClr val="tx2"/>
                </a:solidFill>
              </a:rPr>
              <a:t>Summary</a:t>
            </a:r>
          </a:p>
          <a:p>
            <a:pPr eaLnBrk="1" hangingPunct="1"/>
            <a:endParaRPr lang="en-US" sz="2400" b="1" smtClean="0">
              <a:solidFill>
                <a:schemeClr val="tx2"/>
              </a:solidFill>
            </a:endParaRPr>
          </a:p>
        </p:txBody>
      </p:sp>
      <p:sp>
        <p:nvSpPr>
          <p:cNvPr id="20483" name="Rectangle 3"/>
          <p:cNvSpPr>
            <a:spLocks noGrp="1" noChangeArrowheads="1"/>
          </p:cNvSpPr>
          <p:nvPr>
            <p:ph type="title" idx="4294967295"/>
          </p:nvPr>
        </p:nvSpPr>
        <p:spPr/>
        <p:txBody>
          <a:bodyPr/>
          <a:lstStyle/>
          <a:p>
            <a:pPr eaLnBrk="1" hangingPunct="1"/>
            <a:r>
              <a:rPr lang="en-US" smtClean="0"/>
              <a:t>Lessons</a:t>
            </a:r>
          </a:p>
        </p:txBody>
      </p:sp>
      <p:sp>
        <p:nvSpPr>
          <p:cNvPr id="20484" name="Line 4"/>
          <p:cNvSpPr>
            <a:spLocks noChangeShapeType="1"/>
          </p:cNvSpPr>
          <p:nvPr/>
        </p:nvSpPr>
        <p:spPr bwMode="auto">
          <a:xfrm>
            <a:off x="1654175" y="4292600"/>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smtClean="0"/>
              <a:t>Summary</a:t>
            </a:r>
          </a:p>
        </p:txBody>
      </p:sp>
      <p:sp>
        <p:nvSpPr>
          <p:cNvPr id="21507" name="Rectangle 3"/>
          <p:cNvSpPr>
            <a:spLocks noGrp="1" noChangeArrowheads="1"/>
          </p:cNvSpPr>
          <p:nvPr>
            <p:ph type="body" idx="4294967295"/>
          </p:nvPr>
        </p:nvSpPr>
        <p:spPr/>
        <p:txBody>
          <a:bodyPr/>
          <a:lstStyle/>
          <a:p>
            <a:pPr eaLnBrk="1" hangingPunct="1"/>
            <a:r>
              <a:rPr lang="en-US" smtClean="0"/>
              <a:t>Don’t start trying to control your design’s routing</a:t>
            </a:r>
          </a:p>
          <a:p>
            <a:pPr lvl="1" eaLnBrk="1" hangingPunct="1"/>
            <a:r>
              <a:rPr lang="en-US" smtClean="0"/>
              <a:t>This presentation has noted when the tools will automatically choose the appropriate routing resources</a:t>
            </a:r>
          </a:p>
          <a:p>
            <a:pPr lvl="1" eaLnBrk="1" hangingPunct="1"/>
            <a:r>
              <a:rPr lang="en-US" smtClean="0"/>
              <a:t>Instantiate the appropriate primitive</a:t>
            </a:r>
          </a:p>
          <a:p>
            <a:pPr eaLnBrk="1" hangingPunct="1"/>
            <a:r>
              <a:rPr lang="en-US" smtClean="0"/>
              <a:t>Make certain you connect your Serdes clocks appropriately using the proper routing resources</a:t>
            </a:r>
          </a:p>
          <a:p>
            <a:pPr eaLnBrk="1" hangingPunct="1"/>
            <a:r>
              <a:rPr lang="en-US" smtClean="0"/>
              <a:t>Consider using area constraints to isolate logic into a single SLR, if possible</a:t>
            </a:r>
          </a:p>
          <a:p>
            <a:pPr lvl="1" eaLnBrk="1" hangingPunct="1"/>
            <a:r>
              <a:rPr lang="en-US" smtClean="0"/>
              <a:t>Stacked Silicon devices still have 32 global clocks</a:t>
            </a:r>
          </a:p>
          <a:p>
            <a:pPr eaLnBrk="1" hangingPunct="1">
              <a:buFont typeface="Wingdings" pitchFamily="2" charset="2"/>
              <a:buNone/>
            </a:pPr>
            <a:endParaRPr lang="en-US" smtClean="0"/>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smtClean="0"/>
              <a:t>Where Can I Learn More?</a:t>
            </a:r>
          </a:p>
        </p:txBody>
      </p:sp>
      <p:sp>
        <p:nvSpPr>
          <p:cNvPr id="22531" name="Rectangle 3"/>
          <p:cNvSpPr>
            <a:spLocks noGrp="1" noChangeArrowheads="1"/>
          </p:cNvSpPr>
          <p:nvPr>
            <p:ph type="body" idx="4294967295"/>
          </p:nvPr>
        </p:nvSpPr>
        <p:spPr>
          <a:xfrm>
            <a:off x="609600" y="1655763"/>
            <a:ext cx="7924800" cy="4495800"/>
          </a:xfrm>
        </p:spPr>
        <p:txBody>
          <a:bodyPr/>
          <a:lstStyle/>
          <a:p>
            <a:r>
              <a:rPr lang="en-US" sz="2400" b="1" dirty="0" smtClean="0"/>
              <a:t>User  Guides  </a:t>
            </a:r>
          </a:p>
          <a:p>
            <a:pPr lvl="1"/>
            <a:r>
              <a:rPr lang="en-US" i="1" u="sng" dirty="0" smtClean="0"/>
              <a:t>7 Series FPGAs Clocking Resources User Guide</a:t>
            </a:r>
          </a:p>
          <a:p>
            <a:pPr lvl="2"/>
            <a:r>
              <a:rPr lang="en-US" dirty="0" smtClean="0"/>
              <a:t>Describes the complete clocking structures</a:t>
            </a:r>
          </a:p>
          <a:p>
            <a:pPr lvl="2"/>
            <a:endParaRPr lang="en-US" dirty="0" smtClean="0"/>
          </a:p>
          <a:p>
            <a:r>
              <a:rPr lang="en-US" sz="2400" b="1" dirty="0" smtClean="0"/>
              <a:t>Xilinx Education Services courses</a:t>
            </a:r>
          </a:p>
          <a:p>
            <a:pPr lvl="1"/>
            <a:r>
              <a:rPr lang="en-US" b="1" u="sng" dirty="0" smtClean="0"/>
              <a:t>www.xilinx.com/training</a:t>
            </a:r>
          </a:p>
          <a:p>
            <a:pPr lvl="2"/>
            <a:r>
              <a:rPr lang="en-US" i="1" u="sng" dirty="0" smtClean="0"/>
              <a:t>Designing with the 7 Series Families </a:t>
            </a:r>
            <a:r>
              <a:rPr lang="en-US" dirty="0" smtClean="0"/>
              <a:t>course</a:t>
            </a:r>
          </a:p>
          <a:p>
            <a:pPr lvl="2"/>
            <a:r>
              <a:rPr lang="en-US" dirty="0" smtClean="0"/>
              <a:t>Xilinx tools and architecture courses</a:t>
            </a:r>
          </a:p>
          <a:p>
            <a:pPr lvl="2"/>
            <a:r>
              <a:rPr lang="en-US" dirty="0" smtClean="0"/>
              <a:t>Hardware description language courses</a:t>
            </a:r>
          </a:p>
          <a:p>
            <a:pPr lvl="2"/>
            <a:r>
              <a:rPr lang="en-US" dirty="0" smtClean="0"/>
              <a:t>Basic FPGA architecture, Basic HDL Coding Techniques, and other Free Videos!</a:t>
            </a:r>
          </a:p>
          <a:p>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US" smtClean="0"/>
              <a:t>High-Performance Clocking</a:t>
            </a:r>
          </a:p>
        </p:txBody>
      </p:sp>
      <p:sp>
        <p:nvSpPr>
          <p:cNvPr id="6147" name="Rectangle 3"/>
          <p:cNvSpPr>
            <a:spLocks noGrp="1" noChangeArrowheads="1"/>
          </p:cNvSpPr>
          <p:nvPr>
            <p:ph type="body" sz="half" idx="4294967295"/>
          </p:nvPr>
        </p:nvSpPr>
        <p:spPr>
          <a:xfrm>
            <a:off x="3927475" y="1128252"/>
            <a:ext cx="4905375" cy="4959811"/>
          </a:xfrm>
        </p:spPr>
        <p:txBody>
          <a:bodyPr/>
          <a:lstStyle/>
          <a:p>
            <a:pPr eaLnBrk="1" hangingPunct="1"/>
            <a:r>
              <a:rPr lang="en-US" sz="2000" dirty="0" smtClean="0"/>
              <a:t>Modern applications have complex clocking requirements</a:t>
            </a:r>
          </a:p>
          <a:p>
            <a:pPr lvl="1" eaLnBrk="1" hangingPunct="1"/>
            <a:r>
              <a:rPr lang="en-US" sz="1800" dirty="0" smtClean="0"/>
              <a:t>Extremely high-performance clock signals</a:t>
            </a:r>
          </a:p>
          <a:p>
            <a:pPr lvl="1" eaLnBrk="1" hangingPunct="1"/>
            <a:r>
              <a:rPr lang="en-US" sz="1800" dirty="0" smtClean="0"/>
              <a:t>Support for multiple frequency domains across a wide frequency range</a:t>
            </a:r>
          </a:p>
          <a:p>
            <a:pPr lvl="1" eaLnBrk="1" hangingPunct="1"/>
            <a:r>
              <a:rPr lang="en-US" sz="1800" dirty="0" smtClean="0"/>
              <a:t>De-skewing of clocks relative to one another</a:t>
            </a:r>
          </a:p>
          <a:p>
            <a:pPr lvl="1" eaLnBrk="1" hangingPunct="1"/>
            <a:r>
              <a:rPr lang="en-US" sz="1800" dirty="0" smtClean="0"/>
              <a:t>Low jitter and precise duty cycle to maintain the widest possible data valid window</a:t>
            </a:r>
          </a:p>
          <a:p>
            <a:pPr lvl="1" eaLnBrk="1" hangingPunct="1"/>
            <a:r>
              <a:rPr lang="en-US" sz="1800" dirty="0" smtClean="0"/>
              <a:t>Lowest possible system power</a:t>
            </a:r>
          </a:p>
          <a:p>
            <a:pPr eaLnBrk="1" hangingPunct="1"/>
            <a:r>
              <a:rPr lang="en-US" sz="2000" dirty="0" smtClean="0"/>
              <a:t>Xilinx FPGAs have a rich mixture of clocking resources to accommodate these requirements</a:t>
            </a:r>
          </a:p>
          <a:p>
            <a:pPr lvl="1" eaLnBrk="1" hangingPunct="1"/>
            <a:r>
              <a:rPr lang="en-US" sz="1800" dirty="0" smtClean="0"/>
              <a:t>The perfect balance of resources at the right cost</a:t>
            </a:r>
          </a:p>
        </p:txBody>
      </p:sp>
      <p:grpSp>
        <p:nvGrpSpPr>
          <p:cNvPr id="2" name="Group 4"/>
          <p:cNvGrpSpPr>
            <a:grpSpLocks/>
          </p:cNvGrpSpPr>
          <p:nvPr>
            <p:custDataLst>
              <p:tags r:id="rId2"/>
            </p:custDataLst>
          </p:nvPr>
        </p:nvGrpSpPr>
        <p:grpSpPr bwMode="auto">
          <a:xfrm>
            <a:off x="539750" y="1612900"/>
            <a:ext cx="2362200" cy="1600200"/>
            <a:chOff x="340" y="1016"/>
            <a:chExt cx="1488" cy="1008"/>
          </a:xfrm>
        </p:grpSpPr>
        <p:sp>
          <p:nvSpPr>
            <p:cNvPr id="89123" name="Rectangle 5"/>
            <p:cNvSpPr>
              <a:spLocks noChangeArrowheads="1"/>
            </p:cNvSpPr>
            <p:nvPr/>
          </p:nvSpPr>
          <p:spPr bwMode="gray">
            <a:xfrm>
              <a:off x="340" y="1016"/>
              <a:ext cx="1488" cy="1008"/>
            </a:xfrm>
            <a:prstGeom prst="rect">
              <a:avLst/>
            </a:prstGeom>
            <a:solidFill>
              <a:schemeClr val="accent1"/>
            </a:solidFill>
            <a:ln w="9525" algn="ctr">
              <a:solidFill>
                <a:schemeClr val="tx1"/>
              </a:solidFill>
              <a:miter lim="800000"/>
              <a:headEnd/>
              <a:tailEnd/>
            </a:ln>
            <a:effectLst>
              <a:outerShdw dist="107763" dir="2700000" algn="ctr" rotWithShape="0">
                <a:srgbClr val="808080">
                  <a:alpha val="50000"/>
                </a:srgbClr>
              </a:outerShdw>
            </a:effectLst>
          </p:spPr>
          <p:txBody>
            <a:bodyPr wrap="none" anchor="ctr"/>
            <a:lstStyle/>
            <a:p>
              <a:pPr>
                <a:defRPr/>
              </a:pPr>
              <a:endParaRPr lang="en-US">
                <a:latin typeface="Arial" pitchFamily="34" charset="0"/>
              </a:endParaRPr>
            </a:p>
          </p:txBody>
        </p:sp>
        <p:sp>
          <p:nvSpPr>
            <p:cNvPr id="6180" name="Line 6"/>
            <p:cNvSpPr>
              <a:spLocks noChangeShapeType="1"/>
            </p:cNvSpPr>
            <p:nvPr/>
          </p:nvSpPr>
          <p:spPr bwMode="gray">
            <a:xfrm>
              <a:off x="580" y="1736"/>
              <a:ext cx="0" cy="192"/>
            </a:xfrm>
            <a:prstGeom prst="line">
              <a:avLst/>
            </a:prstGeom>
            <a:noFill/>
            <a:ln w="28575">
              <a:solidFill>
                <a:schemeClr val="bg1"/>
              </a:solidFill>
              <a:round/>
              <a:headEnd/>
              <a:tailEnd/>
            </a:ln>
          </p:spPr>
          <p:txBody>
            <a:bodyPr>
              <a:spAutoFit/>
            </a:bodyPr>
            <a:lstStyle/>
            <a:p>
              <a:endParaRPr lang="en-US"/>
            </a:p>
          </p:txBody>
        </p:sp>
        <p:sp>
          <p:nvSpPr>
            <p:cNvPr id="6181" name="Line 7"/>
            <p:cNvSpPr>
              <a:spLocks noChangeShapeType="1"/>
            </p:cNvSpPr>
            <p:nvPr/>
          </p:nvSpPr>
          <p:spPr bwMode="gray">
            <a:xfrm>
              <a:off x="724" y="1736"/>
              <a:ext cx="0" cy="192"/>
            </a:xfrm>
            <a:prstGeom prst="line">
              <a:avLst/>
            </a:prstGeom>
            <a:noFill/>
            <a:ln w="28575">
              <a:solidFill>
                <a:schemeClr val="bg1"/>
              </a:solidFill>
              <a:round/>
              <a:headEnd/>
              <a:tailEnd/>
            </a:ln>
          </p:spPr>
          <p:txBody>
            <a:bodyPr>
              <a:spAutoFit/>
            </a:bodyPr>
            <a:lstStyle/>
            <a:p>
              <a:endParaRPr lang="en-US"/>
            </a:p>
          </p:txBody>
        </p:sp>
        <p:sp>
          <p:nvSpPr>
            <p:cNvPr id="6182" name="Line 8"/>
            <p:cNvSpPr>
              <a:spLocks noChangeShapeType="1"/>
            </p:cNvSpPr>
            <p:nvPr/>
          </p:nvSpPr>
          <p:spPr bwMode="gray">
            <a:xfrm rot="5400000">
              <a:off x="652" y="1664"/>
              <a:ext cx="0" cy="144"/>
            </a:xfrm>
            <a:prstGeom prst="line">
              <a:avLst/>
            </a:prstGeom>
            <a:noFill/>
            <a:ln w="28575">
              <a:solidFill>
                <a:schemeClr val="bg1"/>
              </a:solidFill>
              <a:round/>
              <a:headEnd/>
              <a:tailEnd/>
            </a:ln>
          </p:spPr>
          <p:txBody>
            <a:bodyPr>
              <a:spAutoFit/>
            </a:bodyPr>
            <a:lstStyle/>
            <a:p>
              <a:endParaRPr lang="en-US"/>
            </a:p>
          </p:txBody>
        </p:sp>
        <p:sp>
          <p:nvSpPr>
            <p:cNvPr id="6183" name="Line 9"/>
            <p:cNvSpPr>
              <a:spLocks noChangeShapeType="1"/>
            </p:cNvSpPr>
            <p:nvPr/>
          </p:nvSpPr>
          <p:spPr bwMode="gray">
            <a:xfrm>
              <a:off x="868" y="1736"/>
              <a:ext cx="0" cy="192"/>
            </a:xfrm>
            <a:prstGeom prst="line">
              <a:avLst/>
            </a:prstGeom>
            <a:noFill/>
            <a:ln w="28575">
              <a:solidFill>
                <a:schemeClr val="bg1"/>
              </a:solidFill>
              <a:round/>
              <a:headEnd/>
              <a:tailEnd/>
            </a:ln>
          </p:spPr>
          <p:txBody>
            <a:bodyPr>
              <a:spAutoFit/>
            </a:bodyPr>
            <a:lstStyle/>
            <a:p>
              <a:endParaRPr lang="en-US"/>
            </a:p>
          </p:txBody>
        </p:sp>
        <p:sp>
          <p:nvSpPr>
            <p:cNvPr id="6184" name="Line 10"/>
            <p:cNvSpPr>
              <a:spLocks noChangeShapeType="1"/>
            </p:cNvSpPr>
            <p:nvPr/>
          </p:nvSpPr>
          <p:spPr bwMode="gray">
            <a:xfrm>
              <a:off x="1012" y="1736"/>
              <a:ext cx="0" cy="192"/>
            </a:xfrm>
            <a:prstGeom prst="line">
              <a:avLst/>
            </a:prstGeom>
            <a:noFill/>
            <a:ln w="28575">
              <a:solidFill>
                <a:schemeClr val="bg1"/>
              </a:solidFill>
              <a:round/>
              <a:headEnd/>
              <a:tailEnd/>
            </a:ln>
          </p:spPr>
          <p:txBody>
            <a:bodyPr>
              <a:spAutoFit/>
            </a:bodyPr>
            <a:lstStyle/>
            <a:p>
              <a:endParaRPr lang="en-US"/>
            </a:p>
          </p:txBody>
        </p:sp>
        <p:sp>
          <p:nvSpPr>
            <p:cNvPr id="6185" name="Line 11"/>
            <p:cNvSpPr>
              <a:spLocks noChangeShapeType="1"/>
            </p:cNvSpPr>
            <p:nvPr/>
          </p:nvSpPr>
          <p:spPr bwMode="gray">
            <a:xfrm rot="5400000">
              <a:off x="940" y="1664"/>
              <a:ext cx="0" cy="144"/>
            </a:xfrm>
            <a:prstGeom prst="line">
              <a:avLst/>
            </a:prstGeom>
            <a:noFill/>
            <a:ln w="28575">
              <a:solidFill>
                <a:schemeClr val="bg1"/>
              </a:solidFill>
              <a:round/>
              <a:headEnd/>
              <a:tailEnd/>
            </a:ln>
          </p:spPr>
          <p:txBody>
            <a:bodyPr>
              <a:spAutoFit/>
            </a:bodyPr>
            <a:lstStyle/>
            <a:p>
              <a:endParaRPr lang="en-US"/>
            </a:p>
          </p:txBody>
        </p:sp>
        <p:sp>
          <p:nvSpPr>
            <p:cNvPr id="6186" name="Line 12"/>
            <p:cNvSpPr>
              <a:spLocks noChangeShapeType="1"/>
            </p:cNvSpPr>
            <p:nvPr/>
          </p:nvSpPr>
          <p:spPr bwMode="gray">
            <a:xfrm rot="5400000">
              <a:off x="796" y="1856"/>
              <a:ext cx="0" cy="144"/>
            </a:xfrm>
            <a:prstGeom prst="line">
              <a:avLst/>
            </a:prstGeom>
            <a:noFill/>
            <a:ln w="28575">
              <a:solidFill>
                <a:schemeClr val="bg1"/>
              </a:solidFill>
              <a:round/>
              <a:headEnd/>
              <a:tailEnd/>
            </a:ln>
          </p:spPr>
          <p:txBody>
            <a:bodyPr>
              <a:spAutoFit/>
            </a:bodyPr>
            <a:lstStyle/>
            <a:p>
              <a:endParaRPr lang="en-US"/>
            </a:p>
          </p:txBody>
        </p:sp>
        <p:sp>
          <p:nvSpPr>
            <p:cNvPr id="6187" name="Line 13"/>
            <p:cNvSpPr>
              <a:spLocks noChangeShapeType="1"/>
            </p:cNvSpPr>
            <p:nvPr/>
          </p:nvSpPr>
          <p:spPr bwMode="gray">
            <a:xfrm>
              <a:off x="1156" y="1736"/>
              <a:ext cx="0" cy="192"/>
            </a:xfrm>
            <a:prstGeom prst="line">
              <a:avLst/>
            </a:prstGeom>
            <a:noFill/>
            <a:ln w="28575">
              <a:solidFill>
                <a:schemeClr val="bg1"/>
              </a:solidFill>
              <a:round/>
              <a:headEnd/>
              <a:tailEnd/>
            </a:ln>
          </p:spPr>
          <p:txBody>
            <a:bodyPr>
              <a:spAutoFit/>
            </a:bodyPr>
            <a:lstStyle/>
            <a:p>
              <a:endParaRPr lang="en-US"/>
            </a:p>
          </p:txBody>
        </p:sp>
        <p:sp>
          <p:nvSpPr>
            <p:cNvPr id="6188" name="Line 14"/>
            <p:cNvSpPr>
              <a:spLocks noChangeShapeType="1"/>
            </p:cNvSpPr>
            <p:nvPr/>
          </p:nvSpPr>
          <p:spPr bwMode="gray">
            <a:xfrm>
              <a:off x="1300" y="1736"/>
              <a:ext cx="0" cy="192"/>
            </a:xfrm>
            <a:prstGeom prst="line">
              <a:avLst/>
            </a:prstGeom>
            <a:noFill/>
            <a:ln w="28575">
              <a:solidFill>
                <a:schemeClr val="bg1"/>
              </a:solidFill>
              <a:round/>
              <a:headEnd/>
              <a:tailEnd/>
            </a:ln>
          </p:spPr>
          <p:txBody>
            <a:bodyPr>
              <a:spAutoFit/>
            </a:bodyPr>
            <a:lstStyle/>
            <a:p>
              <a:endParaRPr lang="en-US"/>
            </a:p>
          </p:txBody>
        </p:sp>
        <p:sp>
          <p:nvSpPr>
            <p:cNvPr id="6189" name="Line 15"/>
            <p:cNvSpPr>
              <a:spLocks noChangeShapeType="1"/>
            </p:cNvSpPr>
            <p:nvPr/>
          </p:nvSpPr>
          <p:spPr bwMode="gray">
            <a:xfrm rot="5400000">
              <a:off x="1228" y="1664"/>
              <a:ext cx="0" cy="144"/>
            </a:xfrm>
            <a:prstGeom prst="line">
              <a:avLst/>
            </a:prstGeom>
            <a:noFill/>
            <a:ln w="28575">
              <a:solidFill>
                <a:schemeClr val="bg1"/>
              </a:solidFill>
              <a:round/>
              <a:headEnd/>
              <a:tailEnd/>
            </a:ln>
          </p:spPr>
          <p:txBody>
            <a:bodyPr>
              <a:spAutoFit/>
            </a:bodyPr>
            <a:lstStyle/>
            <a:p>
              <a:endParaRPr lang="en-US"/>
            </a:p>
          </p:txBody>
        </p:sp>
        <p:sp>
          <p:nvSpPr>
            <p:cNvPr id="6190" name="Line 16"/>
            <p:cNvSpPr>
              <a:spLocks noChangeShapeType="1"/>
            </p:cNvSpPr>
            <p:nvPr/>
          </p:nvSpPr>
          <p:spPr bwMode="gray">
            <a:xfrm rot="5400000">
              <a:off x="1084" y="1856"/>
              <a:ext cx="0" cy="144"/>
            </a:xfrm>
            <a:prstGeom prst="line">
              <a:avLst/>
            </a:prstGeom>
            <a:noFill/>
            <a:ln w="28575">
              <a:solidFill>
                <a:schemeClr val="bg1"/>
              </a:solidFill>
              <a:round/>
              <a:headEnd/>
              <a:tailEnd/>
            </a:ln>
          </p:spPr>
          <p:txBody>
            <a:bodyPr>
              <a:spAutoFit/>
            </a:bodyPr>
            <a:lstStyle/>
            <a:p>
              <a:endParaRPr lang="en-US"/>
            </a:p>
          </p:txBody>
        </p:sp>
        <p:sp>
          <p:nvSpPr>
            <p:cNvPr id="6191" name="Line 17"/>
            <p:cNvSpPr>
              <a:spLocks noChangeShapeType="1"/>
            </p:cNvSpPr>
            <p:nvPr/>
          </p:nvSpPr>
          <p:spPr bwMode="gray">
            <a:xfrm>
              <a:off x="1444" y="1736"/>
              <a:ext cx="0" cy="192"/>
            </a:xfrm>
            <a:prstGeom prst="line">
              <a:avLst/>
            </a:prstGeom>
            <a:noFill/>
            <a:ln w="28575">
              <a:solidFill>
                <a:schemeClr val="bg1"/>
              </a:solidFill>
              <a:round/>
              <a:headEnd/>
              <a:tailEnd/>
            </a:ln>
          </p:spPr>
          <p:txBody>
            <a:bodyPr>
              <a:spAutoFit/>
            </a:bodyPr>
            <a:lstStyle/>
            <a:p>
              <a:endParaRPr lang="en-US"/>
            </a:p>
          </p:txBody>
        </p:sp>
        <p:sp>
          <p:nvSpPr>
            <p:cNvPr id="6192" name="Line 18"/>
            <p:cNvSpPr>
              <a:spLocks noChangeShapeType="1"/>
            </p:cNvSpPr>
            <p:nvPr/>
          </p:nvSpPr>
          <p:spPr bwMode="gray">
            <a:xfrm>
              <a:off x="1588" y="1736"/>
              <a:ext cx="0" cy="192"/>
            </a:xfrm>
            <a:prstGeom prst="line">
              <a:avLst/>
            </a:prstGeom>
            <a:noFill/>
            <a:ln w="28575">
              <a:solidFill>
                <a:schemeClr val="bg1"/>
              </a:solidFill>
              <a:round/>
              <a:headEnd/>
              <a:tailEnd/>
            </a:ln>
          </p:spPr>
          <p:txBody>
            <a:bodyPr>
              <a:spAutoFit/>
            </a:bodyPr>
            <a:lstStyle/>
            <a:p>
              <a:endParaRPr lang="en-US"/>
            </a:p>
          </p:txBody>
        </p:sp>
        <p:sp>
          <p:nvSpPr>
            <p:cNvPr id="6193" name="Line 19"/>
            <p:cNvSpPr>
              <a:spLocks noChangeShapeType="1"/>
            </p:cNvSpPr>
            <p:nvPr/>
          </p:nvSpPr>
          <p:spPr bwMode="gray">
            <a:xfrm rot="5400000">
              <a:off x="1516" y="1664"/>
              <a:ext cx="0" cy="144"/>
            </a:xfrm>
            <a:prstGeom prst="line">
              <a:avLst/>
            </a:prstGeom>
            <a:noFill/>
            <a:ln w="28575">
              <a:solidFill>
                <a:schemeClr val="bg1"/>
              </a:solidFill>
              <a:round/>
              <a:headEnd/>
              <a:tailEnd/>
            </a:ln>
          </p:spPr>
          <p:txBody>
            <a:bodyPr>
              <a:spAutoFit/>
            </a:bodyPr>
            <a:lstStyle/>
            <a:p>
              <a:endParaRPr lang="en-US"/>
            </a:p>
          </p:txBody>
        </p:sp>
        <p:sp>
          <p:nvSpPr>
            <p:cNvPr id="6194" name="Line 20"/>
            <p:cNvSpPr>
              <a:spLocks noChangeShapeType="1"/>
            </p:cNvSpPr>
            <p:nvPr/>
          </p:nvSpPr>
          <p:spPr bwMode="gray">
            <a:xfrm rot="5400000">
              <a:off x="1372" y="1856"/>
              <a:ext cx="0" cy="144"/>
            </a:xfrm>
            <a:prstGeom prst="line">
              <a:avLst/>
            </a:prstGeom>
            <a:noFill/>
            <a:ln w="28575">
              <a:solidFill>
                <a:schemeClr val="bg1"/>
              </a:solidFill>
              <a:round/>
              <a:headEnd/>
              <a:tailEnd/>
            </a:ln>
          </p:spPr>
          <p:txBody>
            <a:bodyPr>
              <a:spAutoFit/>
            </a:bodyPr>
            <a:lstStyle/>
            <a:p>
              <a:endParaRPr lang="en-US"/>
            </a:p>
          </p:txBody>
        </p:sp>
        <p:sp>
          <p:nvSpPr>
            <p:cNvPr id="6195" name="Line 21"/>
            <p:cNvSpPr>
              <a:spLocks noChangeShapeType="1"/>
            </p:cNvSpPr>
            <p:nvPr/>
          </p:nvSpPr>
          <p:spPr bwMode="gray">
            <a:xfrm rot="5400000">
              <a:off x="1660" y="1856"/>
              <a:ext cx="0" cy="144"/>
            </a:xfrm>
            <a:prstGeom prst="line">
              <a:avLst/>
            </a:prstGeom>
            <a:noFill/>
            <a:ln w="28575">
              <a:solidFill>
                <a:schemeClr val="bg1"/>
              </a:solidFill>
              <a:round/>
              <a:headEnd/>
              <a:tailEnd/>
            </a:ln>
          </p:spPr>
          <p:txBody>
            <a:bodyPr>
              <a:spAutoFit/>
            </a:bodyPr>
            <a:lstStyle/>
            <a:p>
              <a:endParaRPr lang="en-US"/>
            </a:p>
          </p:txBody>
        </p:sp>
        <p:sp>
          <p:nvSpPr>
            <p:cNvPr id="6196" name="Line 22"/>
            <p:cNvSpPr>
              <a:spLocks noChangeShapeType="1"/>
            </p:cNvSpPr>
            <p:nvPr/>
          </p:nvSpPr>
          <p:spPr bwMode="gray">
            <a:xfrm rot="5400000">
              <a:off x="508" y="1856"/>
              <a:ext cx="0" cy="144"/>
            </a:xfrm>
            <a:prstGeom prst="line">
              <a:avLst/>
            </a:prstGeom>
            <a:noFill/>
            <a:ln w="28575">
              <a:solidFill>
                <a:schemeClr val="bg1"/>
              </a:solidFill>
              <a:round/>
              <a:headEnd/>
              <a:tailEnd/>
            </a:ln>
          </p:spPr>
          <p:txBody>
            <a:bodyPr>
              <a:spAutoFit/>
            </a:bodyPr>
            <a:lstStyle/>
            <a:p>
              <a:endParaRPr lang="en-US"/>
            </a:p>
          </p:txBody>
        </p:sp>
        <p:sp>
          <p:nvSpPr>
            <p:cNvPr id="6197" name="Line 23"/>
            <p:cNvSpPr>
              <a:spLocks noChangeShapeType="1"/>
            </p:cNvSpPr>
            <p:nvPr/>
          </p:nvSpPr>
          <p:spPr bwMode="gray">
            <a:xfrm>
              <a:off x="580" y="1448"/>
              <a:ext cx="0" cy="192"/>
            </a:xfrm>
            <a:prstGeom prst="line">
              <a:avLst/>
            </a:prstGeom>
            <a:noFill/>
            <a:ln w="28575">
              <a:solidFill>
                <a:schemeClr val="bg1"/>
              </a:solidFill>
              <a:round/>
              <a:headEnd/>
              <a:tailEnd/>
            </a:ln>
          </p:spPr>
          <p:txBody>
            <a:bodyPr>
              <a:spAutoFit/>
            </a:bodyPr>
            <a:lstStyle/>
            <a:p>
              <a:endParaRPr lang="en-US"/>
            </a:p>
          </p:txBody>
        </p:sp>
        <p:sp>
          <p:nvSpPr>
            <p:cNvPr id="6198" name="Line 24"/>
            <p:cNvSpPr>
              <a:spLocks noChangeShapeType="1"/>
            </p:cNvSpPr>
            <p:nvPr/>
          </p:nvSpPr>
          <p:spPr bwMode="gray">
            <a:xfrm>
              <a:off x="868" y="1448"/>
              <a:ext cx="0" cy="192"/>
            </a:xfrm>
            <a:prstGeom prst="line">
              <a:avLst/>
            </a:prstGeom>
            <a:noFill/>
            <a:ln w="28575">
              <a:solidFill>
                <a:schemeClr val="bg1"/>
              </a:solidFill>
              <a:round/>
              <a:headEnd/>
              <a:tailEnd/>
            </a:ln>
          </p:spPr>
          <p:txBody>
            <a:bodyPr>
              <a:spAutoFit/>
            </a:bodyPr>
            <a:lstStyle/>
            <a:p>
              <a:endParaRPr lang="en-US"/>
            </a:p>
          </p:txBody>
        </p:sp>
        <p:sp>
          <p:nvSpPr>
            <p:cNvPr id="6199" name="Line 25"/>
            <p:cNvSpPr>
              <a:spLocks noChangeShapeType="1"/>
            </p:cNvSpPr>
            <p:nvPr/>
          </p:nvSpPr>
          <p:spPr bwMode="gray">
            <a:xfrm rot="5400000">
              <a:off x="724" y="1304"/>
              <a:ext cx="0" cy="288"/>
            </a:xfrm>
            <a:prstGeom prst="line">
              <a:avLst/>
            </a:prstGeom>
            <a:noFill/>
            <a:ln w="28575">
              <a:solidFill>
                <a:schemeClr val="bg1"/>
              </a:solidFill>
              <a:round/>
              <a:headEnd/>
              <a:tailEnd/>
            </a:ln>
          </p:spPr>
          <p:txBody>
            <a:bodyPr>
              <a:spAutoFit/>
            </a:bodyPr>
            <a:lstStyle/>
            <a:p>
              <a:endParaRPr lang="en-US"/>
            </a:p>
          </p:txBody>
        </p:sp>
        <p:sp>
          <p:nvSpPr>
            <p:cNvPr id="6200" name="Line 26"/>
            <p:cNvSpPr>
              <a:spLocks noChangeShapeType="1"/>
            </p:cNvSpPr>
            <p:nvPr/>
          </p:nvSpPr>
          <p:spPr bwMode="gray">
            <a:xfrm rot="5400000">
              <a:off x="508" y="1568"/>
              <a:ext cx="0" cy="144"/>
            </a:xfrm>
            <a:prstGeom prst="line">
              <a:avLst/>
            </a:prstGeom>
            <a:noFill/>
            <a:ln w="28575">
              <a:solidFill>
                <a:schemeClr val="bg1"/>
              </a:solidFill>
              <a:round/>
              <a:headEnd/>
              <a:tailEnd/>
            </a:ln>
          </p:spPr>
          <p:txBody>
            <a:bodyPr>
              <a:spAutoFit/>
            </a:bodyPr>
            <a:lstStyle/>
            <a:p>
              <a:endParaRPr lang="en-US"/>
            </a:p>
          </p:txBody>
        </p:sp>
        <p:sp>
          <p:nvSpPr>
            <p:cNvPr id="6201" name="Line 27"/>
            <p:cNvSpPr>
              <a:spLocks noChangeShapeType="1"/>
            </p:cNvSpPr>
            <p:nvPr/>
          </p:nvSpPr>
          <p:spPr bwMode="gray">
            <a:xfrm>
              <a:off x="580" y="1160"/>
              <a:ext cx="0" cy="192"/>
            </a:xfrm>
            <a:prstGeom prst="line">
              <a:avLst/>
            </a:prstGeom>
            <a:noFill/>
            <a:ln w="28575">
              <a:solidFill>
                <a:schemeClr val="bg1"/>
              </a:solidFill>
              <a:round/>
              <a:headEnd/>
              <a:tailEnd/>
            </a:ln>
          </p:spPr>
          <p:txBody>
            <a:bodyPr>
              <a:spAutoFit/>
            </a:bodyPr>
            <a:lstStyle/>
            <a:p>
              <a:endParaRPr lang="en-US"/>
            </a:p>
          </p:txBody>
        </p:sp>
        <p:sp>
          <p:nvSpPr>
            <p:cNvPr id="6202" name="Line 28"/>
            <p:cNvSpPr>
              <a:spLocks noChangeShapeType="1"/>
            </p:cNvSpPr>
            <p:nvPr/>
          </p:nvSpPr>
          <p:spPr bwMode="gray">
            <a:xfrm>
              <a:off x="1156" y="1160"/>
              <a:ext cx="0" cy="192"/>
            </a:xfrm>
            <a:prstGeom prst="line">
              <a:avLst/>
            </a:prstGeom>
            <a:noFill/>
            <a:ln w="28575">
              <a:solidFill>
                <a:schemeClr val="bg1"/>
              </a:solidFill>
              <a:round/>
              <a:headEnd/>
              <a:tailEnd/>
            </a:ln>
          </p:spPr>
          <p:txBody>
            <a:bodyPr>
              <a:spAutoFit/>
            </a:bodyPr>
            <a:lstStyle/>
            <a:p>
              <a:endParaRPr lang="en-US"/>
            </a:p>
          </p:txBody>
        </p:sp>
        <p:sp>
          <p:nvSpPr>
            <p:cNvPr id="6203" name="Line 29"/>
            <p:cNvSpPr>
              <a:spLocks noChangeShapeType="1"/>
            </p:cNvSpPr>
            <p:nvPr/>
          </p:nvSpPr>
          <p:spPr bwMode="gray">
            <a:xfrm rot="5400000">
              <a:off x="868" y="872"/>
              <a:ext cx="0" cy="576"/>
            </a:xfrm>
            <a:prstGeom prst="line">
              <a:avLst/>
            </a:prstGeom>
            <a:noFill/>
            <a:ln w="28575">
              <a:solidFill>
                <a:schemeClr val="bg1"/>
              </a:solidFill>
              <a:round/>
              <a:headEnd/>
              <a:tailEnd/>
            </a:ln>
          </p:spPr>
          <p:txBody>
            <a:bodyPr>
              <a:spAutoFit/>
            </a:bodyPr>
            <a:lstStyle/>
            <a:p>
              <a:endParaRPr lang="en-US"/>
            </a:p>
          </p:txBody>
        </p:sp>
        <p:sp>
          <p:nvSpPr>
            <p:cNvPr id="6204" name="Line 30"/>
            <p:cNvSpPr>
              <a:spLocks noChangeShapeType="1"/>
            </p:cNvSpPr>
            <p:nvPr/>
          </p:nvSpPr>
          <p:spPr bwMode="gray">
            <a:xfrm rot="5400000">
              <a:off x="508" y="1280"/>
              <a:ext cx="0" cy="144"/>
            </a:xfrm>
            <a:prstGeom prst="line">
              <a:avLst/>
            </a:prstGeom>
            <a:noFill/>
            <a:ln w="28575">
              <a:solidFill>
                <a:schemeClr val="bg1"/>
              </a:solidFill>
              <a:round/>
              <a:headEnd/>
              <a:tailEnd/>
            </a:ln>
          </p:spPr>
          <p:txBody>
            <a:bodyPr>
              <a:spAutoFit/>
            </a:bodyPr>
            <a:lstStyle/>
            <a:p>
              <a:endParaRPr lang="en-US"/>
            </a:p>
          </p:txBody>
        </p:sp>
        <p:sp>
          <p:nvSpPr>
            <p:cNvPr id="6205" name="Line 31"/>
            <p:cNvSpPr>
              <a:spLocks noChangeShapeType="1"/>
            </p:cNvSpPr>
            <p:nvPr/>
          </p:nvSpPr>
          <p:spPr bwMode="gray">
            <a:xfrm rot="5400000">
              <a:off x="1012" y="1496"/>
              <a:ext cx="0" cy="288"/>
            </a:xfrm>
            <a:prstGeom prst="line">
              <a:avLst/>
            </a:prstGeom>
            <a:noFill/>
            <a:ln w="28575">
              <a:solidFill>
                <a:schemeClr val="bg1"/>
              </a:solidFill>
              <a:round/>
              <a:headEnd/>
              <a:tailEnd/>
            </a:ln>
          </p:spPr>
          <p:txBody>
            <a:bodyPr>
              <a:spAutoFit/>
            </a:bodyPr>
            <a:lstStyle/>
            <a:p>
              <a:endParaRPr lang="en-US"/>
            </a:p>
          </p:txBody>
        </p:sp>
        <p:sp>
          <p:nvSpPr>
            <p:cNvPr id="6206" name="Line 32"/>
            <p:cNvSpPr>
              <a:spLocks noChangeShapeType="1"/>
            </p:cNvSpPr>
            <p:nvPr/>
          </p:nvSpPr>
          <p:spPr bwMode="gray">
            <a:xfrm>
              <a:off x="1156" y="1448"/>
              <a:ext cx="0" cy="192"/>
            </a:xfrm>
            <a:prstGeom prst="line">
              <a:avLst/>
            </a:prstGeom>
            <a:noFill/>
            <a:ln w="28575">
              <a:solidFill>
                <a:schemeClr val="bg1"/>
              </a:solidFill>
              <a:round/>
              <a:headEnd/>
              <a:tailEnd/>
            </a:ln>
          </p:spPr>
          <p:txBody>
            <a:bodyPr>
              <a:spAutoFit/>
            </a:bodyPr>
            <a:lstStyle/>
            <a:p>
              <a:endParaRPr lang="en-US"/>
            </a:p>
          </p:txBody>
        </p:sp>
        <p:sp>
          <p:nvSpPr>
            <p:cNvPr id="6207" name="Line 33"/>
            <p:cNvSpPr>
              <a:spLocks noChangeShapeType="1"/>
            </p:cNvSpPr>
            <p:nvPr/>
          </p:nvSpPr>
          <p:spPr bwMode="gray">
            <a:xfrm>
              <a:off x="1444" y="1448"/>
              <a:ext cx="0" cy="192"/>
            </a:xfrm>
            <a:prstGeom prst="line">
              <a:avLst/>
            </a:prstGeom>
            <a:noFill/>
            <a:ln w="28575">
              <a:solidFill>
                <a:schemeClr val="bg1"/>
              </a:solidFill>
              <a:round/>
              <a:headEnd/>
              <a:tailEnd/>
            </a:ln>
          </p:spPr>
          <p:txBody>
            <a:bodyPr>
              <a:spAutoFit/>
            </a:bodyPr>
            <a:lstStyle/>
            <a:p>
              <a:endParaRPr lang="en-US"/>
            </a:p>
          </p:txBody>
        </p:sp>
        <p:sp>
          <p:nvSpPr>
            <p:cNvPr id="6208" name="Line 34"/>
            <p:cNvSpPr>
              <a:spLocks noChangeShapeType="1"/>
            </p:cNvSpPr>
            <p:nvPr/>
          </p:nvSpPr>
          <p:spPr bwMode="gray">
            <a:xfrm rot="5400000">
              <a:off x="1300" y="1304"/>
              <a:ext cx="0" cy="288"/>
            </a:xfrm>
            <a:prstGeom prst="line">
              <a:avLst/>
            </a:prstGeom>
            <a:noFill/>
            <a:ln w="28575">
              <a:solidFill>
                <a:schemeClr val="bg1"/>
              </a:solidFill>
              <a:round/>
              <a:headEnd/>
              <a:tailEnd/>
            </a:ln>
          </p:spPr>
          <p:txBody>
            <a:bodyPr>
              <a:spAutoFit/>
            </a:bodyPr>
            <a:lstStyle/>
            <a:p>
              <a:endParaRPr lang="en-US"/>
            </a:p>
          </p:txBody>
        </p:sp>
        <p:sp>
          <p:nvSpPr>
            <p:cNvPr id="6209" name="Line 35"/>
            <p:cNvSpPr>
              <a:spLocks noChangeShapeType="1"/>
            </p:cNvSpPr>
            <p:nvPr/>
          </p:nvSpPr>
          <p:spPr bwMode="gray">
            <a:xfrm rot="5400000">
              <a:off x="1588" y="1496"/>
              <a:ext cx="0" cy="288"/>
            </a:xfrm>
            <a:prstGeom prst="line">
              <a:avLst/>
            </a:prstGeom>
            <a:noFill/>
            <a:ln w="28575">
              <a:solidFill>
                <a:schemeClr val="bg1"/>
              </a:solidFill>
              <a:round/>
              <a:headEnd/>
              <a:tailEnd/>
            </a:ln>
          </p:spPr>
          <p:txBody>
            <a:bodyPr>
              <a:spAutoFit/>
            </a:bodyPr>
            <a:lstStyle/>
            <a:p>
              <a:endParaRPr lang="en-US"/>
            </a:p>
          </p:txBody>
        </p:sp>
        <p:sp>
          <p:nvSpPr>
            <p:cNvPr id="6210" name="Line 36"/>
            <p:cNvSpPr>
              <a:spLocks noChangeShapeType="1"/>
            </p:cNvSpPr>
            <p:nvPr/>
          </p:nvSpPr>
          <p:spPr bwMode="gray">
            <a:xfrm rot="5400000">
              <a:off x="1444" y="1064"/>
              <a:ext cx="0" cy="576"/>
            </a:xfrm>
            <a:prstGeom prst="line">
              <a:avLst/>
            </a:prstGeom>
            <a:noFill/>
            <a:ln w="28575">
              <a:solidFill>
                <a:schemeClr val="bg1"/>
              </a:solidFill>
              <a:round/>
              <a:headEnd/>
              <a:tailEnd/>
            </a:ln>
          </p:spPr>
          <p:txBody>
            <a:bodyPr>
              <a:spAutoFit/>
            </a:bodyPr>
            <a:lstStyle/>
            <a:p>
              <a:endParaRPr lang="en-US"/>
            </a:p>
          </p:txBody>
        </p:sp>
      </p:grpSp>
      <p:grpSp>
        <p:nvGrpSpPr>
          <p:cNvPr id="3" name="Group 37"/>
          <p:cNvGrpSpPr>
            <a:grpSpLocks/>
          </p:cNvGrpSpPr>
          <p:nvPr>
            <p:custDataLst>
              <p:tags r:id="rId3"/>
            </p:custDataLst>
          </p:nvPr>
        </p:nvGrpSpPr>
        <p:grpSpPr bwMode="auto">
          <a:xfrm>
            <a:off x="1289050" y="4949825"/>
            <a:ext cx="2438400" cy="1143000"/>
            <a:chOff x="812" y="3118"/>
            <a:chExt cx="1536" cy="720"/>
          </a:xfrm>
        </p:grpSpPr>
        <p:sp>
          <p:nvSpPr>
            <p:cNvPr id="89102" name="Rectangle 38"/>
            <p:cNvSpPr>
              <a:spLocks noChangeArrowheads="1"/>
            </p:cNvSpPr>
            <p:nvPr/>
          </p:nvSpPr>
          <p:spPr bwMode="gray">
            <a:xfrm>
              <a:off x="812" y="3118"/>
              <a:ext cx="1536" cy="720"/>
            </a:xfrm>
            <a:prstGeom prst="rect">
              <a:avLst/>
            </a:prstGeom>
            <a:solidFill>
              <a:schemeClr val="accent1"/>
            </a:solidFill>
            <a:ln w="9525" algn="ctr">
              <a:solidFill>
                <a:schemeClr val="tx1"/>
              </a:solidFill>
              <a:miter lim="800000"/>
              <a:headEnd/>
              <a:tailEnd/>
            </a:ln>
            <a:effectLst>
              <a:outerShdw dist="107763" dir="2700000" algn="ctr" rotWithShape="0">
                <a:srgbClr val="808080">
                  <a:alpha val="50000"/>
                </a:srgbClr>
              </a:outerShdw>
            </a:effectLst>
          </p:spPr>
          <p:txBody>
            <a:bodyPr wrap="none" anchor="ctr"/>
            <a:lstStyle/>
            <a:p>
              <a:pPr>
                <a:defRPr/>
              </a:pPr>
              <a:endParaRPr lang="en-US">
                <a:latin typeface="Arial" pitchFamily="34" charset="0"/>
              </a:endParaRPr>
            </a:p>
          </p:txBody>
        </p:sp>
        <p:sp>
          <p:nvSpPr>
            <p:cNvPr id="6159" name="Line 39"/>
            <p:cNvSpPr>
              <a:spLocks noChangeShapeType="1"/>
            </p:cNvSpPr>
            <p:nvPr/>
          </p:nvSpPr>
          <p:spPr bwMode="gray">
            <a:xfrm>
              <a:off x="1100" y="3262"/>
              <a:ext cx="0" cy="192"/>
            </a:xfrm>
            <a:prstGeom prst="line">
              <a:avLst/>
            </a:prstGeom>
            <a:noFill/>
            <a:ln w="28575">
              <a:solidFill>
                <a:schemeClr val="bg1"/>
              </a:solidFill>
              <a:round/>
              <a:headEnd/>
              <a:tailEnd/>
            </a:ln>
          </p:spPr>
          <p:txBody>
            <a:bodyPr>
              <a:spAutoFit/>
            </a:bodyPr>
            <a:lstStyle/>
            <a:p>
              <a:endParaRPr lang="en-US"/>
            </a:p>
          </p:txBody>
        </p:sp>
        <p:sp>
          <p:nvSpPr>
            <p:cNvPr id="6160" name="Line 40"/>
            <p:cNvSpPr>
              <a:spLocks noChangeShapeType="1"/>
            </p:cNvSpPr>
            <p:nvPr/>
          </p:nvSpPr>
          <p:spPr bwMode="gray">
            <a:xfrm>
              <a:off x="1388" y="3262"/>
              <a:ext cx="0" cy="192"/>
            </a:xfrm>
            <a:prstGeom prst="line">
              <a:avLst/>
            </a:prstGeom>
            <a:noFill/>
            <a:ln w="28575">
              <a:solidFill>
                <a:schemeClr val="bg1"/>
              </a:solidFill>
              <a:round/>
              <a:headEnd/>
              <a:tailEnd/>
            </a:ln>
          </p:spPr>
          <p:txBody>
            <a:bodyPr>
              <a:spAutoFit/>
            </a:bodyPr>
            <a:lstStyle/>
            <a:p>
              <a:endParaRPr lang="en-US"/>
            </a:p>
          </p:txBody>
        </p:sp>
        <p:sp>
          <p:nvSpPr>
            <p:cNvPr id="6161" name="Line 41"/>
            <p:cNvSpPr>
              <a:spLocks noChangeShapeType="1"/>
            </p:cNvSpPr>
            <p:nvPr/>
          </p:nvSpPr>
          <p:spPr bwMode="gray">
            <a:xfrm rot="5400000">
              <a:off x="1244" y="3118"/>
              <a:ext cx="0" cy="288"/>
            </a:xfrm>
            <a:prstGeom prst="line">
              <a:avLst/>
            </a:prstGeom>
            <a:noFill/>
            <a:ln w="28575">
              <a:solidFill>
                <a:schemeClr val="bg1"/>
              </a:solidFill>
              <a:round/>
              <a:headEnd/>
              <a:tailEnd/>
            </a:ln>
          </p:spPr>
          <p:txBody>
            <a:bodyPr>
              <a:spAutoFit/>
            </a:bodyPr>
            <a:lstStyle/>
            <a:p>
              <a:endParaRPr lang="en-US"/>
            </a:p>
          </p:txBody>
        </p:sp>
        <p:sp>
          <p:nvSpPr>
            <p:cNvPr id="6162" name="Line 42"/>
            <p:cNvSpPr>
              <a:spLocks noChangeShapeType="1"/>
            </p:cNvSpPr>
            <p:nvPr/>
          </p:nvSpPr>
          <p:spPr bwMode="gray">
            <a:xfrm rot="5400000">
              <a:off x="1028" y="3382"/>
              <a:ext cx="0" cy="144"/>
            </a:xfrm>
            <a:prstGeom prst="line">
              <a:avLst/>
            </a:prstGeom>
            <a:noFill/>
            <a:ln w="28575">
              <a:solidFill>
                <a:schemeClr val="bg1"/>
              </a:solidFill>
              <a:round/>
              <a:headEnd/>
              <a:tailEnd/>
            </a:ln>
          </p:spPr>
          <p:txBody>
            <a:bodyPr>
              <a:spAutoFit/>
            </a:bodyPr>
            <a:lstStyle/>
            <a:p>
              <a:endParaRPr lang="en-US"/>
            </a:p>
          </p:txBody>
        </p:sp>
        <p:sp>
          <p:nvSpPr>
            <p:cNvPr id="6163" name="Line 43"/>
            <p:cNvSpPr>
              <a:spLocks noChangeShapeType="1"/>
            </p:cNvSpPr>
            <p:nvPr/>
          </p:nvSpPr>
          <p:spPr bwMode="gray">
            <a:xfrm rot="5400000">
              <a:off x="1532" y="3310"/>
              <a:ext cx="0" cy="288"/>
            </a:xfrm>
            <a:prstGeom prst="line">
              <a:avLst/>
            </a:prstGeom>
            <a:noFill/>
            <a:ln w="28575">
              <a:solidFill>
                <a:schemeClr val="bg1"/>
              </a:solidFill>
              <a:round/>
              <a:headEnd/>
              <a:tailEnd/>
            </a:ln>
          </p:spPr>
          <p:txBody>
            <a:bodyPr>
              <a:spAutoFit/>
            </a:bodyPr>
            <a:lstStyle/>
            <a:p>
              <a:endParaRPr lang="en-US"/>
            </a:p>
          </p:txBody>
        </p:sp>
        <p:sp>
          <p:nvSpPr>
            <p:cNvPr id="6164" name="Line 44"/>
            <p:cNvSpPr>
              <a:spLocks noChangeShapeType="1"/>
            </p:cNvSpPr>
            <p:nvPr/>
          </p:nvSpPr>
          <p:spPr bwMode="gray">
            <a:xfrm>
              <a:off x="1676" y="3262"/>
              <a:ext cx="0" cy="192"/>
            </a:xfrm>
            <a:prstGeom prst="line">
              <a:avLst/>
            </a:prstGeom>
            <a:noFill/>
            <a:ln w="28575">
              <a:solidFill>
                <a:schemeClr val="bg1"/>
              </a:solidFill>
              <a:round/>
              <a:headEnd/>
              <a:tailEnd/>
            </a:ln>
          </p:spPr>
          <p:txBody>
            <a:bodyPr>
              <a:spAutoFit/>
            </a:bodyPr>
            <a:lstStyle/>
            <a:p>
              <a:endParaRPr lang="en-US"/>
            </a:p>
          </p:txBody>
        </p:sp>
        <p:sp>
          <p:nvSpPr>
            <p:cNvPr id="6165" name="Line 45"/>
            <p:cNvSpPr>
              <a:spLocks noChangeShapeType="1"/>
            </p:cNvSpPr>
            <p:nvPr/>
          </p:nvSpPr>
          <p:spPr bwMode="gray">
            <a:xfrm>
              <a:off x="1964" y="3262"/>
              <a:ext cx="0" cy="192"/>
            </a:xfrm>
            <a:prstGeom prst="line">
              <a:avLst/>
            </a:prstGeom>
            <a:noFill/>
            <a:ln w="28575">
              <a:solidFill>
                <a:schemeClr val="bg1"/>
              </a:solidFill>
              <a:round/>
              <a:headEnd/>
              <a:tailEnd/>
            </a:ln>
          </p:spPr>
          <p:txBody>
            <a:bodyPr>
              <a:spAutoFit/>
            </a:bodyPr>
            <a:lstStyle/>
            <a:p>
              <a:endParaRPr lang="en-US"/>
            </a:p>
          </p:txBody>
        </p:sp>
        <p:sp>
          <p:nvSpPr>
            <p:cNvPr id="6166" name="Line 46"/>
            <p:cNvSpPr>
              <a:spLocks noChangeShapeType="1"/>
            </p:cNvSpPr>
            <p:nvPr/>
          </p:nvSpPr>
          <p:spPr bwMode="gray">
            <a:xfrm rot="5400000">
              <a:off x="1820" y="3118"/>
              <a:ext cx="0" cy="288"/>
            </a:xfrm>
            <a:prstGeom prst="line">
              <a:avLst/>
            </a:prstGeom>
            <a:noFill/>
            <a:ln w="28575">
              <a:solidFill>
                <a:schemeClr val="bg1"/>
              </a:solidFill>
              <a:round/>
              <a:headEnd/>
              <a:tailEnd/>
            </a:ln>
          </p:spPr>
          <p:txBody>
            <a:bodyPr>
              <a:spAutoFit/>
            </a:bodyPr>
            <a:lstStyle/>
            <a:p>
              <a:endParaRPr lang="en-US"/>
            </a:p>
          </p:txBody>
        </p:sp>
        <p:sp>
          <p:nvSpPr>
            <p:cNvPr id="6167" name="Line 47"/>
            <p:cNvSpPr>
              <a:spLocks noChangeShapeType="1"/>
            </p:cNvSpPr>
            <p:nvPr/>
          </p:nvSpPr>
          <p:spPr bwMode="gray">
            <a:xfrm rot="5400000">
              <a:off x="2108" y="3310"/>
              <a:ext cx="0" cy="288"/>
            </a:xfrm>
            <a:prstGeom prst="line">
              <a:avLst/>
            </a:prstGeom>
            <a:noFill/>
            <a:ln w="28575">
              <a:solidFill>
                <a:schemeClr val="bg1"/>
              </a:solidFill>
              <a:round/>
              <a:headEnd/>
              <a:tailEnd/>
            </a:ln>
          </p:spPr>
          <p:txBody>
            <a:bodyPr>
              <a:spAutoFit/>
            </a:bodyPr>
            <a:lstStyle/>
            <a:p>
              <a:endParaRPr lang="en-US"/>
            </a:p>
          </p:txBody>
        </p:sp>
        <p:sp>
          <p:nvSpPr>
            <p:cNvPr id="6168" name="Line 48"/>
            <p:cNvSpPr>
              <a:spLocks noChangeShapeType="1"/>
            </p:cNvSpPr>
            <p:nvPr/>
          </p:nvSpPr>
          <p:spPr bwMode="gray">
            <a:xfrm>
              <a:off x="1196" y="3550"/>
              <a:ext cx="0" cy="192"/>
            </a:xfrm>
            <a:prstGeom prst="line">
              <a:avLst/>
            </a:prstGeom>
            <a:noFill/>
            <a:ln w="28575">
              <a:solidFill>
                <a:schemeClr val="bg1"/>
              </a:solidFill>
              <a:round/>
              <a:headEnd/>
              <a:tailEnd/>
            </a:ln>
          </p:spPr>
          <p:txBody>
            <a:bodyPr>
              <a:spAutoFit/>
            </a:bodyPr>
            <a:lstStyle/>
            <a:p>
              <a:endParaRPr lang="en-US"/>
            </a:p>
          </p:txBody>
        </p:sp>
        <p:sp>
          <p:nvSpPr>
            <p:cNvPr id="6169" name="Line 49"/>
            <p:cNvSpPr>
              <a:spLocks noChangeShapeType="1"/>
            </p:cNvSpPr>
            <p:nvPr/>
          </p:nvSpPr>
          <p:spPr bwMode="gray">
            <a:xfrm>
              <a:off x="1484" y="3550"/>
              <a:ext cx="0" cy="192"/>
            </a:xfrm>
            <a:prstGeom prst="line">
              <a:avLst/>
            </a:prstGeom>
            <a:noFill/>
            <a:ln w="28575">
              <a:solidFill>
                <a:schemeClr val="bg1"/>
              </a:solidFill>
              <a:round/>
              <a:headEnd/>
              <a:tailEnd/>
            </a:ln>
          </p:spPr>
          <p:txBody>
            <a:bodyPr>
              <a:spAutoFit/>
            </a:bodyPr>
            <a:lstStyle/>
            <a:p>
              <a:endParaRPr lang="en-US"/>
            </a:p>
          </p:txBody>
        </p:sp>
        <p:sp>
          <p:nvSpPr>
            <p:cNvPr id="6170" name="Line 50"/>
            <p:cNvSpPr>
              <a:spLocks noChangeShapeType="1"/>
            </p:cNvSpPr>
            <p:nvPr/>
          </p:nvSpPr>
          <p:spPr bwMode="gray">
            <a:xfrm rot="5400000">
              <a:off x="1340" y="3406"/>
              <a:ext cx="0" cy="288"/>
            </a:xfrm>
            <a:prstGeom prst="line">
              <a:avLst/>
            </a:prstGeom>
            <a:noFill/>
            <a:ln w="28575">
              <a:solidFill>
                <a:schemeClr val="bg1"/>
              </a:solidFill>
              <a:round/>
              <a:headEnd/>
              <a:tailEnd/>
            </a:ln>
          </p:spPr>
          <p:txBody>
            <a:bodyPr>
              <a:spAutoFit/>
            </a:bodyPr>
            <a:lstStyle/>
            <a:p>
              <a:endParaRPr lang="en-US"/>
            </a:p>
          </p:txBody>
        </p:sp>
        <p:sp>
          <p:nvSpPr>
            <p:cNvPr id="6171" name="Line 51"/>
            <p:cNvSpPr>
              <a:spLocks noChangeShapeType="1"/>
            </p:cNvSpPr>
            <p:nvPr/>
          </p:nvSpPr>
          <p:spPr bwMode="gray">
            <a:xfrm rot="5400000">
              <a:off x="1076" y="3622"/>
              <a:ext cx="0" cy="240"/>
            </a:xfrm>
            <a:prstGeom prst="line">
              <a:avLst/>
            </a:prstGeom>
            <a:noFill/>
            <a:ln w="28575">
              <a:solidFill>
                <a:schemeClr val="bg1"/>
              </a:solidFill>
              <a:round/>
              <a:headEnd/>
              <a:tailEnd/>
            </a:ln>
          </p:spPr>
          <p:txBody>
            <a:bodyPr>
              <a:spAutoFit/>
            </a:bodyPr>
            <a:lstStyle/>
            <a:p>
              <a:endParaRPr lang="en-US"/>
            </a:p>
          </p:txBody>
        </p:sp>
        <p:sp>
          <p:nvSpPr>
            <p:cNvPr id="6172" name="Line 52"/>
            <p:cNvSpPr>
              <a:spLocks noChangeShapeType="1"/>
            </p:cNvSpPr>
            <p:nvPr/>
          </p:nvSpPr>
          <p:spPr bwMode="gray">
            <a:xfrm rot="5400000">
              <a:off x="1628" y="3598"/>
              <a:ext cx="0" cy="288"/>
            </a:xfrm>
            <a:prstGeom prst="line">
              <a:avLst/>
            </a:prstGeom>
            <a:noFill/>
            <a:ln w="28575">
              <a:solidFill>
                <a:schemeClr val="bg1"/>
              </a:solidFill>
              <a:round/>
              <a:headEnd/>
              <a:tailEnd/>
            </a:ln>
          </p:spPr>
          <p:txBody>
            <a:bodyPr>
              <a:spAutoFit/>
            </a:bodyPr>
            <a:lstStyle/>
            <a:p>
              <a:endParaRPr lang="en-US"/>
            </a:p>
          </p:txBody>
        </p:sp>
        <p:sp>
          <p:nvSpPr>
            <p:cNvPr id="6173" name="Line 53"/>
            <p:cNvSpPr>
              <a:spLocks noChangeShapeType="1"/>
            </p:cNvSpPr>
            <p:nvPr/>
          </p:nvSpPr>
          <p:spPr bwMode="gray">
            <a:xfrm>
              <a:off x="1772" y="3550"/>
              <a:ext cx="0" cy="192"/>
            </a:xfrm>
            <a:prstGeom prst="line">
              <a:avLst/>
            </a:prstGeom>
            <a:noFill/>
            <a:ln w="28575">
              <a:solidFill>
                <a:schemeClr val="bg1"/>
              </a:solidFill>
              <a:round/>
              <a:headEnd/>
              <a:tailEnd/>
            </a:ln>
          </p:spPr>
          <p:txBody>
            <a:bodyPr>
              <a:spAutoFit/>
            </a:bodyPr>
            <a:lstStyle/>
            <a:p>
              <a:endParaRPr lang="en-US"/>
            </a:p>
          </p:txBody>
        </p:sp>
        <p:sp>
          <p:nvSpPr>
            <p:cNvPr id="6174" name="Line 54"/>
            <p:cNvSpPr>
              <a:spLocks noChangeShapeType="1"/>
            </p:cNvSpPr>
            <p:nvPr/>
          </p:nvSpPr>
          <p:spPr bwMode="gray">
            <a:xfrm>
              <a:off x="2060" y="3550"/>
              <a:ext cx="0" cy="192"/>
            </a:xfrm>
            <a:prstGeom prst="line">
              <a:avLst/>
            </a:prstGeom>
            <a:noFill/>
            <a:ln w="28575">
              <a:solidFill>
                <a:schemeClr val="bg1"/>
              </a:solidFill>
              <a:round/>
              <a:headEnd/>
              <a:tailEnd/>
            </a:ln>
          </p:spPr>
          <p:txBody>
            <a:bodyPr>
              <a:spAutoFit/>
            </a:bodyPr>
            <a:lstStyle/>
            <a:p>
              <a:endParaRPr lang="en-US"/>
            </a:p>
          </p:txBody>
        </p:sp>
        <p:sp>
          <p:nvSpPr>
            <p:cNvPr id="6175" name="Line 55"/>
            <p:cNvSpPr>
              <a:spLocks noChangeShapeType="1"/>
            </p:cNvSpPr>
            <p:nvPr/>
          </p:nvSpPr>
          <p:spPr bwMode="gray">
            <a:xfrm rot="5400000">
              <a:off x="1916" y="3406"/>
              <a:ext cx="0" cy="288"/>
            </a:xfrm>
            <a:prstGeom prst="line">
              <a:avLst/>
            </a:prstGeom>
            <a:noFill/>
            <a:ln w="28575">
              <a:solidFill>
                <a:schemeClr val="bg1"/>
              </a:solidFill>
              <a:round/>
              <a:headEnd/>
              <a:tailEnd/>
            </a:ln>
          </p:spPr>
          <p:txBody>
            <a:bodyPr>
              <a:spAutoFit/>
            </a:bodyPr>
            <a:lstStyle/>
            <a:p>
              <a:endParaRPr lang="en-US"/>
            </a:p>
          </p:txBody>
        </p:sp>
        <p:sp>
          <p:nvSpPr>
            <p:cNvPr id="6176" name="Line 56"/>
            <p:cNvSpPr>
              <a:spLocks noChangeShapeType="1"/>
            </p:cNvSpPr>
            <p:nvPr/>
          </p:nvSpPr>
          <p:spPr bwMode="gray">
            <a:xfrm rot="5400000">
              <a:off x="2132" y="3670"/>
              <a:ext cx="0" cy="144"/>
            </a:xfrm>
            <a:prstGeom prst="line">
              <a:avLst/>
            </a:prstGeom>
            <a:noFill/>
            <a:ln w="28575">
              <a:solidFill>
                <a:schemeClr val="bg1"/>
              </a:solidFill>
              <a:round/>
              <a:headEnd/>
              <a:tailEnd/>
            </a:ln>
          </p:spPr>
          <p:txBody>
            <a:bodyPr>
              <a:spAutoFit/>
            </a:bodyPr>
            <a:lstStyle/>
            <a:p>
              <a:endParaRPr lang="en-US"/>
            </a:p>
          </p:txBody>
        </p:sp>
        <p:sp>
          <p:nvSpPr>
            <p:cNvPr id="6177" name="Line 57"/>
            <p:cNvSpPr>
              <a:spLocks noChangeShapeType="1"/>
            </p:cNvSpPr>
            <p:nvPr/>
          </p:nvSpPr>
          <p:spPr bwMode="gray">
            <a:xfrm>
              <a:off x="1052" y="3646"/>
              <a:ext cx="288" cy="0"/>
            </a:xfrm>
            <a:prstGeom prst="line">
              <a:avLst/>
            </a:prstGeom>
            <a:noFill/>
            <a:ln w="57150">
              <a:solidFill>
                <a:srgbClr val="D9DA56"/>
              </a:solidFill>
              <a:round/>
              <a:headEnd type="triangle" w="sm" len="sm"/>
              <a:tailEnd type="triangle" w="sm" len="sm"/>
            </a:ln>
          </p:spPr>
          <p:txBody>
            <a:bodyPr>
              <a:spAutoFit/>
            </a:bodyPr>
            <a:lstStyle/>
            <a:p>
              <a:endParaRPr lang="en-US"/>
            </a:p>
          </p:txBody>
        </p:sp>
        <p:sp>
          <p:nvSpPr>
            <p:cNvPr id="6178" name="Line 58"/>
            <p:cNvSpPr>
              <a:spLocks noChangeShapeType="1"/>
            </p:cNvSpPr>
            <p:nvPr/>
          </p:nvSpPr>
          <p:spPr bwMode="gray">
            <a:xfrm>
              <a:off x="1628" y="3646"/>
              <a:ext cx="288" cy="0"/>
            </a:xfrm>
            <a:prstGeom prst="line">
              <a:avLst/>
            </a:prstGeom>
            <a:noFill/>
            <a:ln w="57150">
              <a:solidFill>
                <a:srgbClr val="D9DA56"/>
              </a:solidFill>
              <a:round/>
              <a:headEnd type="triangle" w="sm" len="sm"/>
              <a:tailEnd type="triangle" w="sm" len="sm"/>
            </a:ln>
          </p:spPr>
          <p:txBody>
            <a:bodyPr>
              <a:spAutoFit/>
            </a:bodyPr>
            <a:lstStyle/>
            <a:p>
              <a:endParaRPr lang="en-US"/>
            </a:p>
          </p:txBody>
        </p:sp>
      </p:grpSp>
      <p:grpSp>
        <p:nvGrpSpPr>
          <p:cNvPr id="4" name="Group 59"/>
          <p:cNvGrpSpPr>
            <a:grpSpLocks/>
          </p:cNvGrpSpPr>
          <p:nvPr>
            <p:custDataLst>
              <p:tags r:id="rId4"/>
            </p:custDataLst>
          </p:nvPr>
        </p:nvGrpSpPr>
        <p:grpSpPr bwMode="auto">
          <a:xfrm>
            <a:off x="919163" y="3500438"/>
            <a:ext cx="2438400" cy="1143000"/>
            <a:chOff x="579" y="2205"/>
            <a:chExt cx="1536" cy="720"/>
          </a:xfrm>
        </p:grpSpPr>
        <p:sp>
          <p:nvSpPr>
            <p:cNvPr id="89095" name="Rectangle 60"/>
            <p:cNvSpPr>
              <a:spLocks noChangeArrowheads="1"/>
            </p:cNvSpPr>
            <p:nvPr/>
          </p:nvSpPr>
          <p:spPr bwMode="gray">
            <a:xfrm>
              <a:off x="579" y="2205"/>
              <a:ext cx="1536" cy="720"/>
            </a:xfrm>
            <a:prstGeom prst="rect">
              <a:avLst/>
            </a:prstGeom>
            <a:solidFill>
              <a:schemeClr val="accent1"/>
            </a:solidFill>
            <a:ln w="9525" algn="ctr">
              <a:solidFill>
                <a:schemeClr val="tx1"/>
              </a:solidFill>
              <a:miter lim="800000"/>
              <a:headEnd/>
              <a:tailEnd/>
            </a:ln>
            <a:effectLst>
              <a:outerShdw dist="107763" dir="2700000" algn="ctr" rotWithShape="0">
                <a:srgbClr val="808080">
                  <a:alpha val="50000"/>
                </a:srgbClr>
              </a:outerShdw>
            </a:effectLst>
          </p:spPr>
          <p:txBody>
            <a:bodyPr wrap="none" anchor="ctr"/>
            <a:lstStyle/>
            <a:p>
              <a:pPr>
                <a:defRPr/>
              </a:pPr>
              <a:endParaRPr lang="en-US">
                <a:latin typeface="Arial" pitchFamily="34" charset="0"/>
              </a:endParaRPr>
            </a:p>
          </p:txBody>
        </p:sp>
        <p:sp>
          <p:nvSpPr>
            <p:cNvPr id="6152" name="Freeform 61"/>
            <p:cNvSpPr>
              <a:spLocks/>
            </p:cNvSpPr>
            <p:nvPr/>
          </p:nvSpPr>
          <p:spPr bwMode="gray">
            <a:xfrm flipH="1">
              <a:off x="1299" y="2301"/>
              <a:ext cx="384" cy="504"/>
            </a:xfrm>
            <a:custGeom>
              <a:avLst/>
              <a:gdLst>
                <a:gd name="T0" fmla="*/ 384 w 384"/>
                <a:gd name="T1" fmla="*/ 24 h 504"/>
                <a:gd name="T2" fmla="*/ 336 w 384"/>
                <a:gd name="T3" fmla="*/ 24 h 504"/>
                <a:gd name="T4" fmla="*/ 288 w 384"/>
                <a:gd name="T5" fmla="*/ 168 h 504"/>
                <a:gd name="T6" fmla="*/ 240 w 384"/>
                <a:gd name="T7" fmla="*/ 360 h 504"/>
                <a:gd name="T8" fmla="*/ 144 w 384"/>
                <a:gd name="T9" fmla="*/ 456 h 504"/>
                <a:gd name="T10" fmla="*/ 0 w 384"/>
                <a:gd name="T11" fmla="*/ 504 h 504"/>
                <a:gd name="T12" fmla="*/ 0 60000 65536"/>
                <a:gd name="T13" fmla="*/ 0 60000 65536"/>
                <a:gd name="T14" fmla="*/ 0 60000 65536"/>
                <a:gd name="T15" fmla="*/ 0 60000 65536"/>
                <a:gd name="T16" fmla="*/ 0 60000 65536"/>
                <a:gd name="T17" fmla="*/ 0 60000 65536"/>
                <a:gd name="T18" fmla="*/ 0 w 384"/>
                <a:gd name="T19" fmla="*/ 0 h 504"/>
                <a:gd name="T20" fmla="*/ 384 w 384"/>
                <a:gd name="T21" fmla="*/ 504 h 504"/>
              </a:gdLst>
              <a:ahLst/>
              <a:cxnLst>
                <a:cxn ang="T12">
                  <a:pos x="T0" y="T1"/>
                </a:cxn>
                <a:cxn ang="T13">
                  <a:pos x="T2" y="T3"/>
                </a:cxn>
                <a:cxn ang="T14">
                  <a:pos x="T4" y="T5"/>
                </a:cxn>
                <a:cxn ang="T15">
                  <a:pos x="T6" y="T7"/>
                </a:cxn>
                <a:cxn ang="T16">
                  <a:pos x="T8" y="T9"/>
                </a:cxn>
                <a:cxn ang="T17">
                  <a:pos x="T10" y="T11"/>
                </a:cxn>
              </a:cxnLst>
              <a:rect l="T18" t="T19" r="T20" b="T21"/>
              <a:pathLst>
                <a:path w="384" h="504">
                  <a:moveTo>
                    <a:pt x="384" y="24"/>
                  </a:moveTo>
                  <a:cubicBezTo>
                    <a:pt x="368" y="12"/>
                    <a:pt x="352" y="0"/>
                    <a:pt x="336" y="24"/>
                  </a:cubicBezTo>
                  <a:cubicBezTo>
                    <a:pt x="320" y="48"/>
                    <a:pt x="304" y="112"/>
                    <a:pt x="288" y="168"/>
                  </a:cubicBezTo>
                  <a:cubicBezTo>
                    <a:pt x="272" y="224"/>
                    <a:pt x="264" y="312"/>
                    <a:pt x="240" y="360"/>
                  </a:cubicBezTo>
                  <a:cubicBezTo>
                    <a:pt x="216" y="408"/>
                    <a:pt x="184" y="432"/>
                    <a:pt x="144" y="456"/>
                  </a:cubicBezTo>
                  <a:cubicBezTo>
                    <a:pt x="104" y="480"/>
                    <a:pt x="52" y="492"/>
                    <a:pt x="0" y="504"/>
                  </a:cubicBezTo>
                </a:path>
              </a:pathLst>
            </a:custGeom>
            <a:noFill/>
            <a:ln w="28575" cap="flat" cmpd="sng">
              <a:solidFill>
                <a:schemeClr val="bg1"/>
              </a:solidFill>
              <a:prstDash val="solid"/>
              <a:round/>
              <a:headEnd type="none" w="med" len="med"/>
              <a:tailEnd type="none" w="med" len="med"/>
            </a:ln>
          </p:spPr>
          <p:txBody>
            <a:bodyPr>
              <a:spAutoFit/>
            </a:bodyPr>
            <a:lstStyle/>
            <a:p>
              <a:endParaRPr lang="en-US"/>
            </a:p>
          </p:txBody>
        </p:sp>
        <p:sp>
          <p:nvSpPr>
            <p:cNvPr id="6153" name="Freeform 62"/>
            <p:cNvSpPr>
              <a:spLocks/>
            </p:cNvSpPr>
            <p:nvPr/>
          </p:nvSpPr>
          <p:spPr bwMode="gray">
            <a:xfrm>
              <a:off x="963" y="2301"/>
              <a:ext cx="384" cy="504"/>
            </a:xfrm>
            <a:custGeom>
              <a:avLst/>
              <a:gdLst>
                <a:gd name="T0" fmla="*/ 384 w 384"/>
                <a:gd name="T1" fmla="*/ 24 h 504"/>
                <a:gd name="T2" fmla="*/ 336 w 384"/>
                <a:gd name="T3" fmla="*/ 24 h 504"/>
                <a:gd name="T4" fmla="*/ 288 w 384"/>
                <a:gd name="T5" fmla="*/ 168 h 504"/>
                <a:gd name="T6" fmla="*/ 240 w 384"/>
                <a:gd name="T7" fmla="*/ 360 h 504"/>
                <a:gd name="T8" fmla="*/ 144 w 384"/>
                <a:gd name="T9" fmla="*/ 456 h 504"/>
                <a:gd name="T10" fmla="*/ 0 w 384"/>
                <a:gd name="T11" fmla="*/ 504 h 504"/>
                <a:gd name="T12" fmla="*/ 0 60000 65536"/>
                <a:gd name="T13" fmla="*/ 0 60000 65536"/>
                <a:gd name="T14" fmla="*/ 0 60000 65536"/>
                <a:gd name="T15" fmla="*/ 0 60000 65536"/>
                <a:gd name="T16" fmla="*/ 0 60000 65536"/>
                <a:gd name="T17" fmla="*/ 0 60000 65536"/>
                <a:gd name="T18" fmla="*/ 0 w 384"/>
                <a:gd name="T19" fmla="*/ 0 h 504"/>
                <a:gd name="T20" fmla="*/ 384 w 384"/>
                <a:gd name="T21" fmla="*/ 504 h 504"/>
              </a:gdLst>
              <a:ahLst/>
              <a:cxnLst>
                <a:cxn ang="T12">
                  <a:pos x="T0" y="T1"/>
                </a:cxn>
                <a:cxn ang="T13">
                  <a:pos x="T2" y="T3"/>
                </a:cxn>
                <a:cxn ang="T14">
                  <a:pos x="T4" y="T5"/>
                </a:cxn>
                <a:cxn ang="T15">
                  <a:pos x="T6" y="T7"/>
                </a:cxn>
                <a:cxn ang="T16">
                  <a:pos x="T8" y="T9"/>
                </a:cxn>
                <a:cxn ang="T17">
                  <a:pos x="T10" y="T11"/>
                </a:cxn>
              </a:cxnLst>
              <a:rect l="T18" t="T19" r="T20" b="T21"/>
              <a:pathLst>
                <a:path w="384" h="504">
                  <a:moveTo>
                    <a:pt x="384" y="24"/>
                  </a:moveTo>
                  <a:cubicBezTo>
                    <a:pt x="368" y="12"/>
                    <a:pt x="352" y="0"/>
                    <a:pt x="336" y="24"/>
                  </a:cubicBezTo>
                  <a:cubicBezTo>
                    <a:pt x="320" y="48"/>
                    <a:pt x="304" y="112"/>
                    <a:pt x="288" y="168"/>
                  </a:cubicBezTo>
                  <a:cubicBezTo>
                    <a:pt x="272" y="224"/>
                    <a:pt x="264" y="312"/>
                    <a:pt x="240" y="360"/>
                  </a:cubicBezTo>
                  <a:cubicBezTo>
                    <a:pt x="216" y="408"/>
                    <a:pt x="184" y="432"/>
                    <a:pt x="144" y="456"/>
                  </a:cubicBezTo>
                  <a:cubicBezTo>
                    <a:pt x="104" y="480"/>
                    <a:pt x="52" y="492"/>
                    <a:pt x="0" y="504"/>
                  </a:cubicBezTo>
                </a:path>
              </a:pathLst>
            </a:custGeom>
            <a:noFill/>
            <a:ln w="28575" cap="flat" cmpd="sng">
              <a:solidFill>
                <a:schemeClr val="bg1"/>
              </a:solidFill>
              <a:prstDash val="solid"/>
              <a:round/>
              <a:headEnd type="none" w="med" len="med"/>
              <a:tailEnd type="none" w="med" len="med"/>
            </a:ln>
          </p:spPr>
          <p:txBody>
            <a:bodyPr>
              <a:spAutoFit/>
            </a:bodyPr>
            <a:lstStyle/>
            <a:p>
              <a:endParaRPr lang="en-US"/>
            </a:p>
          </p:txBody>
        </p:sp>
        <p:sp>
          <p:nvSpPr>
            <p:cNvPr id="6154" name="Line 63"/>
            <p:cNvSpPr>
              <a:spLocks noChangeShapeType="1"/>
            </p:cNvSpPr>
            <p:nvPr/>
          </p:nvSpPr>
          <p:spPr bwMode="gray">
            <a:xfrm>
              <a:off x="1443" y="2253"/>
              <a:ext cx="0" cy="576"/>
            </a:xfrm>
            <a:prstGeom prst="line">
              <a:avLst/>
            </a:prstGeom>
            <a:noFill/>
            <a:ln w="28575">
              <a:solidFill>
                <a:schemeClr val="accent2"/>
              </a:solidFill>
              <a:prstDash val="dash"/>
              <a:round/>
              <a:headEnd/>
              <a:tailEnd/>
            </a:ln>
          </p:spPr>
          <p:txBody>
            <a:bodyPr>
              <a:spAutoFit/>
            </a:bodyPr>
            <a:lstStyle/>
            <a:p>
              <a:endParaRPr lang="en-US"/>
            </a:p>
          </p:txBody>
        </p:sp>
        <p:sp>
          <p:nvSpPr>
            <p:cNvPr id="6155" name="Line 64"/>
            <p:cNvSpPr>
              <a:spLocks noChangeShapeType="1"/>
            </p:cNvSpPr>
            <p:nvPr/>
          </p:nvSpPr>
          <p:spPr bwMode="gray">
            <a:xfrm>
              <a:off x="771" y="2829"/>
              <a:ext cx="1152" cy="0"/>
            </a:xfrm>
            <a:prstGeom prst="line">
              <a:avLst/>
            </a:prstGeom>
            <a:noFill/>
            <a:ln w="28575">
              <a:solidFill>
                <a:schemeClr val="bg1"/>
              </a:solidFill>
              <a:round/>
              <a:headEnd/>
              <a:tailEnd/>
            </a:ln>
          </p:spPr>
          <p:txBody>
            <a:bodyPr>
              <a:spAutoFit/>
            </a:bodyPr>
            <a:lstStyle/>
            <a:p>
              <a:endParaRPr lang="en-US"/>
            </a:p>
          </p:txBody>
        </p:sp>
        <p:sp>
          <p:nvSpPr>
            <p:cNvPr id="6156" name="Line 65"/>
            <p:cNvSpPr>
              <a:spLocks noChangeShapeType="1"/>
            </p:cNvSpPr>
            <p:nvPr/>
          </p:nvSpPr>
          <p:spPr bwMode="gray">
            <a:xfrm>
              <a:off x="1323" y="2253"/>
              <a:ext cx="0" cy="576"/>
            </a:xfrm>
            <a:prstGeom prst="line">
              <a:avLst/>
            </a:prstGeom>
            <a:noFill/>
            <a:ln w="28575">
              <a:solidFill>
                <a:schemeClr val="accent2"/>
              </a:solidFill>
              <a:prstDash val="dash"/>
              <a:round/>
              <a:headEnd/>
              <a:tailEnd/>
            </a:ln>
          </p:spPr>
          <p:txBody>
            <a:bodyPr>
              <a:spAutoFit/>
            </a:bodyPr>
            <a:lstStyle/>
            <a:p>
              <a:endParaRPr lang="en-US"/>
            </a:p>
          </p:txBody>
        </p:sp>
        <p:sp>
          <p:nvSpPr>
            <p:cNvPr id="6157" name="Line 66"/>
            <p:cNvSpPr>
              <a:spLocks noChangeShapeType="1"/>
            </p:cNvSpPr>
            <p:nvPr/>
          </p:nvSpPr>
          <p:spPr bwMode="gray">
            <a:xfrm>
              <a:off x="1311" y="2682"/>
              <a:ext cx="132" cy="3"/>
            </a:xfrm>
            <a:prstGeom prst="line">
              <a:avLst/>
            </a:prstGeom>
            <a:noFill/>
            <a:ln w="28575">
              <a:solidFill>
                <a:schemeClr val="accent2"/>
              </a:solidFill>
              <a:round/>
              <a:headEnd/>
              <a:tailEnd type="triangle" w="med" len="med"/>
            </a:ln>
          </p:spPr>
          <p:txBody>
            <a:bodyPr>
              <a:spAutoFit/>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sz="900" dirty="0">
                <a:solidFill>
                  <a:srgbClr val="000000"/>
                </a:solidFill>
                <a:ea typeface="ＭＳ Ｐゴシック" pitchFamily="34" charset="-128"/>
              </a:rPr>
              <a:t>Xilinx is disclosing this Document and Intellectual </a:t>
            </a:r>
            <a:r>
              <a:rPr lang="en-US" sz="900" dirty="0" smtClean="0">
                <a:solidFill>
                  <a:srgbClr val="000000"/>
                </a:solidFill>
                <a:ea typeface="ＭＳ Ｐゴシック" pitchFamily="34" charset="-128"/>
              </a:rPr>
              <a:t>Property </a:t>
            </a:r>
            <a:r>
              <a:rPr lang="en-US" sz="900" dirty="0">
                <a:solidFill>
                  <a:srgbClr val="000000"/>
                </a:solidFill>
                <a:ea typeface="ＭＳ Ｐゴシック"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 </a:t>
            </a:r>
            <a:r>
              <a:rPr lang="en-US" sz="900" dirty="0" smtClean="0">
                <a:solidFill>
                  <a:srgbClr val="000000"/>
                </a:solidFill>
                <a:ea typeface="ＭＳ Ｐゴシック" pitchFamily="34" charset="-128"/>
              </a:rPr>
              <a:t>2012 </a:t>
            </a:r>
            <a:r>
              <a:rPr lang="en-US" sz="900" dirty="0">
                <a:solidFill>
                  <a:srgbClr val="000000"/>
                </a:solidFill>
                <a:ea typeface="ＭＳ Ｐゴシック" pitchFamily="34" charset="-128"/>
              </a:rPr>
              <a:t>Xilinx, Inc. All rights reserved. XILINX, the Xilinx logo, and other designated brands included herein are trademarks of Xilinx, Inc. All other trademarks are the property of their respective owners.</a:t>
            </a:r>
          </a:p>
        </p:txBody>
      </p:sp>
      <p:sp>
        <p:nvSpPr>
          <p:cNvPr id="23555" name="Rectangle 3"/>
          <p:cNvSpPr>
            <a:spLocks noGrp="1" noChangeArrowheads="1"/>
          </p:cNvSpPr>
          <p:nvPr>
            <p:ph type="title" idx="4294967295"/>
          </p:nvPr>
        </p:nvSpPr>
        <p:spPr/>
        <p:txBody>
          <a:bodyPr/>
          <a:lstStyle/>
          <a:p>
            <a:r>
              <a:rPr lang="en-US" smtClean="0">
                <a:ea typeface="ＭＳ Ｐゴシック" pitchFamily="34"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idx="4294967295"/>
          </p:nvPr>
        </p:nvSpPr>
        <p:spPr>
          <a:xfrm>
            <a:off x="125413" y="3165475"/>
            <a:ext cx="5796064" cy="1114425"/>
          </a:xfrm>
        </p:spPr>
        <p:txBody>
          <a:bodyPr lIns="91413"/>
          <a:lstStyle/>
          <a:p>
            <a:pPr eaLnBrk="1" hangingPunct="1">
              <a:lnSpc>
                <a:spcPct val="100000"/>
              </a:lnSpc>
            </a:pPr>
            <a:r>
              <a:rPr lang="en-US" dirty="0" smtClean="0"/>
              <a:t>7 Series Clocking Resources</a:t>
            </a:r>
          </a:p>
        </p:txBody>
      </p:sp>
      <p:sp>
        <p:nvSpPr>
          <p:cNvPr id="3075" name="Rectangle 5"/>
          <p:cNvSpPr>
            <a:spLocks noGrp="1" noChangeArrowheads="1"/>
          </p:cNvSpPr>
          <p:nvPr>
            <p:ph type="subTitle" idx="4294967295"/>
          </p:nvPr>
        </p:nvSpPr>
        <p:spPr>
          <a:xfrm>
            <a:off x="136525" y="4524375"/>
            <a:ext cx="7769225" cy="685800"/>
          </a:xfrm>
        </p:spPr>
        <p:txBody>
          <a:bodyPr lIns="91413" anchor="ctr"/>
          <a:lstStyle/>
          <a:p>
            <a:pPr marL="0" indent="0" eaLnBrk="1" hangingPunct="1">
              <a:lnSpc>
                <a:spcPct val="90000"/>
              </a:lnSpc>
              <a:spcBef>
                <a:spcPct val="0"/>
              </a:spcBef>
              <a:buFont typeface="Wingdings" pitchFamily="2" charset="2"/>
              <a:buNone/>
            </a:pPr>
            <a:r>
              <a:rPr lang="en-US" sz="2000" b="1" smtClean="0"/>
              <a:t>Part 3</a:t>
            </a: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idx="4294967295"/>
          </p:nvPr>
        </p:nvSpPr>
        <p:spPr/>
        <p:txBody>
          <a:bodyPr/>
          <a:lstStyle/>
          <a:p>
            <a:pPr eaLnBrk="1" hangingPunct="1"/>
            <a:r>
              <a:rPr lang="en-US" smtClean="0"/>
              <a:t>Objectives</a:t>
            </a:r>
          </a:p>
        </p:txBody>
      </p:sp>
      <p:sp>
        <p:nvSpPr>
          <p:cNvPr id="4099" name="Rectangle 5"/>
          <p:cNvSpPr>
            <a:spLocks noGrp="1" noChangeArrowheads="1"/>
          </p:cNvSpPr>
          <p:nvPr>
            <p:ph type="body" idx="4294967295"/>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Specify the resources available in the Clock Management Tile (CMT)</a:t>
            </a:r>
          </a:p>
          <a:p>
            <a:pPr eaLnBrk="1" hangingPunct="1"/>
            <a:r>
              <a:rPr lang="en-US" smtClean="0"/>
              <a:t>Use the CMT resources in your design</a:t>
            </a:r>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3184525" y="1693863"/>
            <a:ext cx="5030327" cy="4495800"/>
          </a:xfrm>
        </p:spPr>
        <p:txBody>
          <a:bodyPr/>
          <a:lstStyle/>
          <a:p>
            <a:pPr eaLnBrk="1" hangingPunct="1"/>
            <a:r>
              <a:rPr lang="en-US" sz="2400" dirty="0" smtClean="0"/>
              <a:t>Overview</a:t>
            </a:r>
          </a:p>
          <a:p>
            <a:pPr eaLnBrk="1" hangingPunct="1"/>
            <a:r>
              <a:rPr lang="en-US" sz="2400" dirty="0" smtClean="0"/>
              <a:t>Clock Networks and Buffers</a:t>
            </a:r>
          </a:p>
          <a:p>
            <a:pPr eaLnBrk="1" hangingPunct="1"/>
            <a:r>
              <a:rPr lang="en-US" sz="2400" b="1" dirty="0" smtClean="0">
                <a:solidFill>
                  <a:schemeClr val="tx2"/>
                </a:solidFill>
              </a:rPr>
              <a:t>Clock Management Tile</a:t>
            </a:r>
          </a:p>
          <a:p>
            <a:pPr eaLnBrk="1" hangingPunct="1"/>
            <a:r>
              <a:rPr lang="en-US" sz="2400" dirty="0" smtClean="0"/>
              <a:t>Usage Models</a:t>
            </a:r>
          </a:p>
          <a:p>
            <a:pPr eaLnBrk="1" hangingPunct="1"/>
            <a:r>
              <a:rPr lang="en-US" sz="2400" dirty="0" smtClean="0"/>
              <a:t>Using Clock Resources</a:t>
            </a:r>
          </a:p>
          <a:p>
            <a:pPr eaLnBrk="1" hangingPunct="1"/>
            <a:r>
              <a:rPr lang="en-US" sz="2400" dirty="0" smtClean="0"/>
              <a:t>Summary</a:t>
            </a:r>
          </a:p>
          <a:p>
            <a:pPr eaLnBrk="1" hangingPunct="1"/>
            <a:endParaRPr lang="en-US" sz="2400" dirty="0" smtClean="0"/>
          </a:p>
        </p:txBody>
      </p:sp>
      <p:sp>
        <p:nvSpPr>
          <p:cNvPr id="5123" name="Rectangle 3"/>
          <p:cNvSpPr>
            <a:spLocks noGrp="1" noChangeArrowheads="1"/>
          </p:cNvSpPr>
          <p:nvPr>
            <p:ph type="title" idx="4294967295"/>
          </p:nvPr>
        </p:nvSpPr>
        <p:spPr/>
        <p:txBody>
          <a:bodyPr/>
          <a:lstStyle/>
          <a:p>
            <a:pPr eaLnBrk="1" hangingPunct="1"/>
            <a:r>
              <a:rPr lang="en-US" smtClean="0"/>
              <a:t>Lessons</a:t>
            </a:r>
          </a:p>
        </p:txBody>
      </p:sp>
      <p:sp>
        <p:nvSpPr>
          <p:cNvPr id="5124" name="Line 4"/>
          <p:cNvSpPr>
            <a:spLocks noChangeShapeType="1"/>
          </p:cNvSpPr>
          <p:nvPr/>
        </p:nvSpPr>
        <p:spPr bwMode="auto">
          <a:xfrm>
            <a:off x="1654175" y="2879725"/>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2"/>
          <p:cNvSpPr>
            <a:spLocks noGrp="1" noChangeArrowheads="1"/>
          </p:cNvSpPr>
          <p:nvPr>
            <p:ph type="title" idx="4294967295"/>
          </p:nvPr>
        </p:nvSpPr>
        <p:spPr/>
        <p:txBody>
          <a:bodyPr/>
          <a:lstStyle/>
          <a:p>
            <a:r>
              <a:rPr lang="en-US" smtClean="0"/>
              <a:t>MMCM  and PLL Features</a:t>
            </a:r>
          </a:p>
        </p:txBody>
      </p:sp>
      <p:sp>
        <p:nvSpPr>
          <p:cNvPr id="6147" name="Rectangle 43"/>
          <p:cNvSpPr>
            <a:spLocks noGrp="1" noChangeArrowheads="1"/>
          </p:cNvSpPr>
          <p:nvPr>
            <p:ph type="body" idx="4294967295"/>
          </p:nvPr>
        </p:nvSpPr>
        <p:spPr>
          <a:xfrm>
            <a:off x="176987" y="848052"/>
            <a:ext cx="4085297" cy="5670735"/>
          </a:xfrm>
        </p:spPr>
        <p:txBody>
          <a:bodyPr/>
          <a:lstStyle/>
          <a:p>
            <a:r>
              <a:rPr lang="en-US" sz="2000" dirty="0" smtClean="0"/>
              <a:t>Up to 24CMTs per device</a:t>
            </a:r>
          </a:p>
          <a:p>
            <a:pPr lvl="1"/>
            <a:r>
              <a:rPr lang="en-US" sz="1800" dirty="0" smtClean="0"/>
              <a:t>One MMCMs and one PLL per CMT</a:t>
            </a:r>
          </a:p>
          <a:p>
            <a:r>
              <a:rPr lang="en-US" sz="2000" dirty="0" smtClean="0"/>
              <a:t>Two software primitives</a:t>
            </a:r>
          </a:p>
          <a:p>
            <a:pPr lvl="1"/>
            <a:r>
              <a:rPr lang="en-US" sz="1800" dirty="0" smtClean="0"/>
              <a:t>*_BASE has only the basic ports</a:t>
            </a:r>
          </a:p>
          <a:p>
            <a:pPr lvl="1"/>
            <a:r>
              <a:rPr lang="en-US" sz="1800" dirty="0" smtClean="0"/>
              <a:t>*_ADV provides access to all ports</a:t>
            </a:r>
          </a:p>
          <a:p>
            <a:r>
              <a:rPr lang="en-US" sz="2000" dirty="0" smtClean="0"/>
              <a:t>PLL is primarily intended for use with</a:t>
            </a:r>
            <a:br>
              <a:rPr lang="en-US" sz="2000" dirty="0" smtClean="0"/>
            </a:br>
            <a:r>
              <a:rPr lang="en-US" sz="2000" dirty="0" smtClean="0"/>
              <a:t>the I/O </a:t>
            </a:r>
            <a:r>
              <a:rPr lang="en-US" sz="2000" dirty="0" err="1" smtClean="0"/>
              <a:t>phaser</a:t>
            </a:r>
            <a:r>
              <a:rPr lang="en-US" sz="2000" dirty="0" smtClean="0"/>
              <a:t> for high speed memory</a:t>
            </a:r>
            <a:br>
              <a:rPr lang="en-US" sz="2000" dirty="0" smtClean="0"/>
            </a:br>
            <a:r>
              <a:rPr lang="en-US" sz="2000" dirty="0" smtClean="0"/>
              <a:t>controllers</a:t>
            </a:r>
          </a:p>
          <a:p>
            <a:r>
              <a:rPr lang="en-US" sz="2000" dirty="0" smtClean="0"/>
              <a:t>The MMCM is the primary clock resource</a:t>
            </a:r>
            <a:br>
              <a:rPr lang="en-US" sz="2000" dirty="0" smtClean="0"/>
            </a:br>
            <a:r>
              <a:rPr lang="en-US" sz="2000" dirty="0" smtClean="0"/>
              <a:t>for user clocks</a:t>
            </a:r>
          </a:p>
        </p:txBody>
      </p:sp>
      <p:grpSp>
        <p:nvGrpSpPr>
          <p:cNvPr id="90" name="Group 89"/>
          <p:cNvGrpSpPr/>
          <p:nvPr/>
        </p:nvGrpSpPr>
        <p:grpSpPr>
          <a:xfrm>
            <a:off x="4262284" y="1070106"/>
            <a:ext cx="4788054" cy="5619619"/>
            <a:chOff x="4406900" y="1239838"/>
            <a:chExt cx="4643438" cy="5449887"/>
          </a:xfrm>
        </p:grpSpPr>
        <p:sp>
          <p:nvSpPr>
            <p:cNvPr id="6148" name="Oval 5"/>
            <p:cNvSpPr>
              <a:spLocks noChangeArrowheads="1"/>
            </p:cNvSpPr>
            <p:nvPr/>
          </p:nvSpPr>
          <p:spPr bwMode="gray">
            <a:xfrm>
              <a:off x="4406900" y="1935163"/>
              <a:ext cx="2325688" cy="2324100"/>
            </a:xfrm>
            <a:prstGeom prst="ellipse">
              <a:avLst/>
            </a:prstGeom>
            <a:solidFill>
              <a:srgbClr val="D9DA56">
                <a:alpha val="50195"/>
              </a:srgbClr>
            </a:solidFill>
            <a:ln w="28575">
              <a:solidFill>
                <a:schemeClr val="folHlink"/>
              </a:solidFill>
              <a:round/>
              <a:headEnd/>
              <a:tailEnd/>
            </a:ln>
          </p:spPr>
          <p:txBody>
            <a:bodyPr wrap="none" anchor="ctr"/>
            <a:lstStyle/>
            <a:p>
              <a:endParaRPr lang="en-US">
                <a:solidFill>
                  <a:srgbClr val="000000"/>
                </a:solidFill>
              </a:endParaRPr>
            </a:p>
          </p:txBody>
        </p:sp>
        <p:sp>
          <p:nvSpPr>
            <p:cNvPr id="81925" name="Rectangle 6"/>
            <p:cNvSpPr>
              <a:spLocks noChangeArrowheads="1"/>
            </p:cNvSpPr>
            <p:nvPr/>
          </p:nvSpPr>
          <p:spPr bwMode="gray">
            <a:xfrm>
              <a:off x="4867275" y="2511425"/>
              <a:ext cx="1335088" cy="1328738"/>
            </a:xfrm>
            <a:prstGeom prst="rect">
              <a:avLst/>
            </a:prstGeom>
            <a:solidFill>
              <a:schemeClr val="tx2"/>
            </a:solidFill>
            <a:ln w="28575" algn="ctr">
              <a:solidFill>
                <a:schemeClr val="bg1"/>
              </a:solidFill>
              <a:miter lim="800000"/>
              <a:headEnd/>
              <a:tailEnd/>
            </a:ln>
            <a:effectLst>
              <a:outerShdw dist="35921" dir="2700000" algn="ctr" rotWithShape="0">
                <a:schemeClr val="tx1">
                  <a:alpha val="50000"/>
                </a:schemeClr>
              </a:outerShdw>
            </a:effectLst>
          </p:spPr>
          <p:txBody>
            <a:bodyPr anchor="ctr"/>
            <a:lstStyle/>
            <a:p>
              <a:pPr>
                <a:defRPr/>
              </a:pPr>
              <a:endParaRPr lang="en-US">
                <a:solidFill>
                  <a:srgbClr val="000000"/>
                </a:solidFill>
                <a:latin typeface="Arial" pitchFamily="34" charset="0"/>
              </a:endParaRPr>
            </a:p>
          </p:txBody>
        </p:sp>
        <p:sp>
          <p:nvSpPr>
            <p:cNvPr id="81926" name="Text Box 7"/>
            <p:cNvSpPr txBox="1">
              <a:spLocks noChangeArrowheads="1"/>
            </p:cNvSpPr>
            <p:nvPr/>
          </p:nvSpPr>
          <p:spPr bwMode="gray">
            <a:xfrm>
              <a:off x="4794250" y="2760663"/>
              <a:ext cx="900113" cy="396875"/>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CLKIN1</a:t>
              </a:r>
            </a:p>
            <a:p>
              <a:pPr algn="l">
                <a:defRPr/>
              </a:pPr>
              <a:r>
                <a:rPr lang="en-US" sz="1000" b="1">
                  <a:solidFill>
                    <a:srgbClr val="FFFFFF"/>
                  </a:solidFill>
                  <a:latin typeface="Arial Narrow" pitchFamily="34" charset="0"/>
                </a:rPr>
                <a:t>CLKFBIN</a:t>
              </a:r>
            </a:p>
          </p:txBody>
        </p:sp>
        <p:sp>
          <p:nvSpPr>
            <p:cNvPr id="81927" name="Text Box 8"/>
            <p:cNvSpPr txBox="1">
              <a:spLocks noChangeArrowheads="1"/>
            </p:cNvSpPr>
            <p:nvPr/>
          </p:nvSpPr>
          <p:spPr bwMode="gray">
            <a:xfrm>
              <a:off x="5278438" y="2922588"/>
              <a:ext cx="982662" cy="671512"/>
            </a:xfrm>
            <a:prstGeom prst="rect">
              <a:avLst/>
            </a:prstGeom>
            <a:noFill/>
            <a:ln w="9525">
              <a:noFill/>
              <a:miter lim="800000"/>
              <a:headEnd/>
              <a:tailEnd/>
            </a:ln>
            <a:effectLst>
              <a:outerShdw dist="17961" dir="2700000" algn="ctr" rotWithShape="0">
                <a:schemeClr val="tx1"/>
              </a:outerShdw>
            </a:effectLst>
          </p:spPr>
          <p:txBody>
            <a:bodyPr>
              <a:spAutoFit/>
            </a:bodyPr>
            <a:lstStyle/>
            <a:p>
              <a:pPr algn="r">
                <a:lnSpc>
                  <a:spcPct val="95000"/>
                </a:lnSpc>
                <a:defRPr/>
              </a:pPr>
              <a:r>
                <a:rPr lang="en-US" sz="1000" b="1">
                  <a:solidFill>
                    <a:srgbClr val="FFFFFF"/>
                  </a:solidFill>
                  <a:latin typeface="Arial Narrow" pitchFamily="34" charset="0"/>
                </a:rPr>
                <a:t>CLKOUT&lt;6:0&gt;</a:t>
              </a:r>
            </a:p>
            <a:p>
              <a:pPr algn="r">
                <a:lnSpc>
                  <a:spcPct val="95000"/>
                </a:lnSpc>
                <a:defRPr/>
              </a:pPr>
              <a:r>
                <a:rPr lang="en-US" sz="1000" b="1">
                  <a:solidFill>
                    <a:srgbClr val="FFFFFF"/>
                  </a:solidFill>
                  <a:latin typeface="Arial Narrow" pitchFamily="34" charset="0"/>
                </a:rPr>
                <a:t>CLKOUTB&lt;3:0&gt;</a:t>
              </a:r>
            </a:p>
            <a:p>
              <a:pPr algn="r">
                <a:lnSpc>
                  <a:spcPct val="95000"/>
                </a:lnSpc>
                <a:defRPr/>
              </a:pPr>
              <a:r>
                <a:rPr lang="en-US" sz="1000" b="1">
                  <a:solidFill>
                    <a:srgbClr val="FFFFFF"/>
                  </a:solidFill>
                  <a:latin typeface="Arial Narrow" pitchFamily="34" charset="0"/>
                </a:rPr>
                <a:t>CLKFBOUT</a:t>
              </a:r>
            </a:p>
          </p:txBody>
        </p:sp>
        <p:sp>
          <p:nvSpPr>
            <p:cNvPr id="6152" name="Rectangle 9"/>
            <p:cNvSpPr>
              <a:spLocks noChangeArrowheads="1"/>
            </p:cNvSpPr>
            <p:nvPr/>
          </p:nvSpPr>
          <p:spPr bwMode="gray">
            <a:xfrm>
              <a:off x="4838700" y="2593975"/>
              <a:ext cx="1366838" cy="263525"/>
            </a:xfrm>
            <a:prstGeom prst="rect">
              <a:avLst/>
            </a:prstGeom>
            <a:noFill/>
            <a:ln w="12700" algn="ctr">
              <a:noFill/>
              <a:miter lim="800000"/>
              <a:headEnd/>
              <a:tailEnd/>
            </a:ln>
          </p:spPr>
          <p:txBody>
            <a:bodyPr anchor="ctr">
              <a:spAutoFit/>
            </a:bodyPr>
            <a:lstStyle/>
            <a:p>
              <a:pPr eaLnBrk="0" hangingPunct="0">
                <a:lnSpc>
                  <a:spcPct val="80000"/>
                </a:lnSpc>
              </a:pPr>
              <a:r>
                <a:rPr lang="en-US" sz="1400" b="1">
                  <a:solidFill>
                    <a:srgbClr val="EC891D"/>
                  </a:solidFill>
                  <a:latin typeface="Arial Narrow" pitchFamily="34" charset="0"/>
                </a:rPr>
                <a:t>MMCME2_BASE</a:t>
              </a:r>
            </a:p>
          </p:txBody>
        </p:sp>
        <p:sp>
          <p:nvSpPr>
            <p:cNvPr id="81929" name="Text Box 10"/>
            <p:cNvSpPr txBox="1">
              <a:spLocks noChangeArrowheads="1"/>
            </p:cNvSpPr>
            <p:nvPr/>
          </p:nvSpPr>
          <p:spPr bwMode="gray">
            <a:xfrm>
              <a:off x="4810125" y="3321050"/>
              <a:ext cx="900113" cy="244475"/>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RST</a:t>
              </a:r>
            </a:p>
          </p:txBody>
        </p:sp>
        <p:sp>
          <p:nvSpPr>
            <p:cNvPr id="81930" name="Rectangle 11"/>
            <p:cNvSpPr>
              <a:spLocks noChangeArrowheads="1"/>
            </p:cNvSpPr>
            <p:nvPr/>
          </p:nvSpPr>
          <p:spPr bwMode="gray">
            <a:xfrm>
              <a:off x="5637213" y="3462338"/>
              <a:ext cx="758825" cy="244475"/>
            </a:xfrm>
            <a:prstGeom prst="rect">
              <a:avLst/>
            </a:prstGeom>
            <a:noFill/>
            <a:ln w="12700" algn="ctr">
              <a:noFill/>
              <a:miter lim="800000"/>
              <a:headEnd/>
              <a:tailEnd/>
            </a:ln>
            <a:effectLst>
              <a:outerShdw dist="17961" dir="2700000" algn="ctr" rotWithShape="0">
                <a:schemeClr val="tx1"/>
              </a:outerShdw>
            </a:effectLst>
          </p:spPr>
          <p:txBody>
            <a:bodyPr wrap="none">
              <a:spAutoFit/>
            </a:bodyPr>
            <a:lstStyle/>
            <a:p>
              <a:pPr algn="l" eaLnBrk="0" hangingPunct="0">
                <a:defRPr/>
              </a:pPr>
              <a:r>
                <a:rPr lang="en-US" sz="1000" b="1">
                  <a:solidFill>
                    <a:srgbClr val="FFFFFF"/>
                  </a:solidFill>
                  <a:latin typeface="Arial Narrow" pitchFamily="34" charset="0"/>
                </a:rPr>
                <a:t>LOCKED</a:t>
              </a:r>
            </a:p>
          </p:txBody>
        </p:sp>
        <p:sp>
          <p:nvSpPr>
            <p:cNvPr id="81931" name="Line 12"/>
            <p:cNvSpPr>
              <a:spLocks noChangeShapeType="1"/>
            </p:cNvSpPr>
            <p:nvPr/>
          </p:nvSpPr>
          <p:spPr bwMode="gray">
            <a:xfrm flipH="1">
              <a:off x="6238875" y="3201988"/>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32" name="Line 13"/>
            <p:cNvSpPr>
              <a:spLocks noChangeShapeType="1"/>
            </p:cNvSpPr>
            <p:nvPr/>
          </p:nvSpPr>
          <p:spPr bwMode="gray">
            <a:xfrm flipH="1">
              <a:off x="6240463" y="3065463"/>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33" name="Line 14"/>
            <p:cNvSpPr>
              <a:spLocks noChangeShapeType="1"/>
            </p:cNvSpPr>
            <p:nvPr/>
          </p:nvSpPr>
          <p:spPr bwMode="gray">
            <a:xfrm flipH="1">
              <a:off x="6242050" y="3587750"/>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34" name="Line 15"/>
            <p:cNvSpPr>
              <a:spLocks noChangeShapeType="1"/>
            </p:cNvSpPr>
            <p:nvPr/>
          </p:nvSpPr>
          <p:spPr bwMode="gray">
            <a:xfrm flipH="1">
              <a:off x="4589463" y="3038475"/>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35" name="Line 16"/>
            <p:cNvSpPr>
              <a:spLocks noChangeShapeType="1"/>
            </p:cNvSpPr>
            <p:nvPr/>
          </p:nvSpPr>
          <p:spPr bwMode="gray">
            <a:xfrm flipH="1">
              <a:off x="4591050" y="2894013"/>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36" name="Line 17"/>
            <p:cNvSpPr>
              <a:spLocks noChangeShapeType="1"/>
            </p:cNvSpPr>
            <p:nvPr/>
          </p:nvSpPr>
          <p:spPr bwMode="gray">
            <a:xfrm flipH="1">
              <a:off x="4598988" y="3446463"/>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37" name="Line 18"/>
            <p:cNvSpPr>
              <a:spLocks noChangeShapeType="1"/>
            </p:cNvSpPr>
            <p:nvPr/>
          </p:nvSpPr>
          <p:spPr bwMode="gray">
            <a:xfrm flipH="1">
              <a:off x="6316663" y="3005138"/>
              <a:ext cx="12700" cy="95250"/>
            </a:xfrm>
            <a:prstGeom prst="line">
              <a:avLst/>
            </a:prstGeom>
            <a:noFill/>
            <a:ln w="19050">
              <a:solidFill>
                <a:schemeClr val="bg1"/>
              </a:solidFill>
              <a:round/>
              <a:headEnd/>
              <a:tailEnd/>
            </a:ln>
            <a:effectLst>
              <a:outerShdw dist="17961" dir="2700000" algn="ctr" rotWithShape="0">
                <a:schemeClr val="tx1">
                  <a:alpha val="50000"/>
                </a:schemeClr>
              </a:outerShdw>
            </a:effectLst>
          </p:spPr>
          <p:txBody>
            <a:bodyPr>
              <a:spAutoFit/>
            </a:bodyPr>
            <a:lstStyle/>
            <a:p>
              <a:pPr>
                <a:defRPr/>
              </a:pPr>
              <a:endParaRPr lang="en-US">
                <a:solidFill>
                  <a:srgbClr val="000000"/>
                </a:solidFill>
                <a:latin typeface="Arial" pitchFamily="34" charset="0"/>
              </a:endParaRPr>
            </a:p>
          </p:txBody>
        </p:sp>
        <p:sp>
          <p:nvSpPr>
            <p:cNvPr id="81938" name="PPTShape_0"/>
            <p:cNvSpPr txBox="1">
              <a:spLocks noChangeArrowheads="1"/>
            </p:cNvSpPr>
            <p:nvPr/>
          </p:nvSpPr>
          <p:spPr bwMode="gray">
            <a:xfrm>
              <a:off x="4803775" y="3457575"/>
              <a:ext cx="900113" cy="244475"/>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PWRDWN</a:t>
              </a:r>
            </a:p>
          </p:txBody>
        </p:sp>
        <p:sp>
          <p:nvSpPr>
            <p:cNvPr id="81939" name="PPTShape_1"/>
            <p:cNvSpPr>
              <a:spLocks noChangeShapeType="1"/>
            </p:cNvSpPr>
            <p:nvPr/>
          </p:nvSpPr>
          <p:spPr bwMode="gray">
            <a:xfrm flipH="1">
              <a:off x="4592638" y="3582988"/>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40" name="PPTShape_2"/>
            <p:cNvSpPr>
              <a:spLocks noChangeShapeType="1"/>
            </p:cNvSpPr>
            <p:nvPr/>
          </p:nvSpPr>
          <p:spPr bwMode="gray">
            <a:xfrm flipH="1">
              <a:off x="6315075" y="3165475"/>
              <a:ext cx="12700" cy="95250"/>
            </a:xfrm>
            <a:prstGeom prst="line">
              <a:avLst/>
            </a:prstGeom>
            <a:noFill/>
            <a:ln w="19050">
              <a:solidFill>
                <a:schemeClr val="bg1"/>
              </a:solidFill>
              <a:round/>
              <a:headEnd/>
              <a:tailEnd/>
            </a:ln>
            <a:effectLst>
              <a:outerShdw dist="17961" dir="2700000" algn="ctr" rotWithShape="0">
                <a:schemeClr val="tx1">
                  <a:alpha val="50000"/>
                </a:schemeClr>
              </a:outerShdw>
            </a:effectLst>
          </p:spPr>
          <p:txBody>
            <a:bodyPr>
              <a:spAutoFit/>
            </a:bodyPr>
            <a:lstStyle/>
            <a:p>
              <a:pPr>
                <a:defRPr/>
              </a:pPr>
              <a:endParaRPr lang="en-US">
                <a:solidFill>
                  <a:srgbClr val="000000"/>
                </a:solidFill>
                <a:latin typeface="Arial" pitchFamily="34" charset="0"/>
              </a:endParaRPr>
            </a:p>
          </p:txBody>
        </p:sp>
        <p:sp>
          <p:nvSpPr>
            <p:cNvPr id="81941" name="PPTShape_3"/>
            <p:cNvSpPr>
              <a:spLocks noChangeShapeType="1"/>
            </p:cNvSpPr>
            <p:nvPr/>
          </p:nvSpPr>
          <p:spPr bwMode="gray">
            <a:xfrm flipH="1">
              <a:off x="6680200" y="4310063"/>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6166" name="Oval 20"/>
            <p:cNvSpPr>
              <a:spLocks noChangeArrowheads="1"/>
            </p:cNvSpPr>
            <p:nvPr/>
          </p:nvSpPr>
          <p:spPr bwMode="gray">
            <a:xfrm>
              <a:off x="6694488" y="1239838"/>
              <a:ext cx="2325687" cy="2324100"/>
            </a:xfrm>
            <a:prstGeom prst="ellipse">
              <a:avLst/>
            </a:prstGeom>
            <a:solidFill>
              <a:srgbClr val="D9DA56">
                <a:alpha val="50195"/>
              </a:srgbClr>
            </a:solidFill>
            <a:ln w="28575">
              <a:solidFill>
                <a:schemeClr val="folHlink"/>
              </a:solidFill>
              <a:round/>
              <a:headEnd/>
              <a:tailEnd/>
            </a:ln>
          </p:spPr>
          <p:txBody>
            <a:bodyPr wrap="none" anchor="ctr"/>
            <a:lstStyle/>
            <a:p>
              <a:endParaRPr lang="en-US">
                <a:solidFill>
                  <a:srgbClr val="000000"/>
                </a:solidFill>
              </a:endParaRPr>
            </a:p>
          </p:txBody>
        </p:sp>
        <p:sp>
          <p:nvSpPr>
            <p:cNvPr id="81943" name="Line 21"/>
            <p:cNvSpPr>
              <a:spLocks noChangeShapeType="1"/>
            </p:cNvSpPr>
            <p:nvPr/>
          </p:nvSpPr>
          <p:spPr bwMode="gray">
            <a:xfrm flipH="1">
              <a:off x="8535988" y="2151063"/>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44" name="Line 22"/>
            <p:cNvSpPr>
              <a:spLocks noChangeShapeType="1"/>
            </p:cNvSpPr>
            <p:nvPr/>
          </p:nvSpPr>
          <p:spPr bwMode="gray">
            <a:xfrm flipH="1">
              <a:off x="8537575" y="1993900"/>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45" name="Line 23"/>
            <p:cNvSpPr>
              <a:spLocks noChangeShapeType="1"/>
            </p:cNvSpPr>
            <p:nvPr/>
          </p:nvSpPr>
          <p:spPr bwMode="gray">
            <a:xfrm flipH="1">
              <a:off x="8540750" y="2854325"/>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46" name="Line 24"/>
            <p:cNvSpPr>
              <a:spLocks noChangeShapeType="1"/>
            </p:cNvSpPr>
            <p:nvPr/>
          </p:nvSpPr>
          <p:spPr bwMode="gray">
            <a:xfrm flipH="1">
              <a:off x="6892925" y="2700338"/>
              <a:ext cx="244475" cy="0"/>
            </a:xfrm>
            <a:prstGeom prst="line">
              <a:avLst/>
            </a:prstGeom>
            <a:noFill/>
            <a:ln w="28575">
              <a:solidFill>
                <a:schemeClr val="accent1"/>
              </a:solidFill>
              <a:round/>
              <a:headEnd type="triangle" w="med" len="med"/>
              <a:tailEnd type="triangle" w="med" len="me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47" name="Line 25"/>
            <p:cNvSpPr>
              <a:spLocks noChangeShapeType="1"/>
            </p:cNvSpPr>
            <p:nvPr/>
          </p:nvSpPr>
          <p:spPr bwMode="gray">
            <a:xfrm flipH="1">
              <a:off x="7008813" y="2651125"/>
              <a:ext cx="12700" cy="95250"/>
            </a:xfrm>
            <a:prstGeom prst="line">
              <a:avLst/>
            </a:prstGeom>
            <a:noFill/>
            <a:ln w="19050">
              <a:solidFill>
                <a:schemeClr val="accent1"/>
              </a:solidFill>
              <a:round/>
              <a:headEnd/>
              <a:tailEnd/>
            </a:ln>
            <a:effectLst>
              <a:outerShdw dist="17961" dir="2700000" algn="ctr" rotWithShape="0">
                <a:schemeClr val="tx1">
                  <a:alpha val="50000"/>
                </a:schemeClr>
              </a:outerShdw>
            </a:effectLst>
          </p:spPr>
          <p:txBody>
            <a:bodyPr>
              <a:spAutoFit/>
            </a:bodyPr>
            <a:lstStyle/>
            <a:p>
              <a:pPr>
                <a:defRPr/>
              </a:pPr>
              <a:endParaRPr lang="en-US">
                <a:solidFill>
                  <a:srgbClr val="000000"/>
                </a:solidFill>
                <a:latin typeface="Arial" pitchFamily="34" charset="0"/>
              </a:endParaRPr>
            </a:p>
          </p:txBody>
        </p:sp>
        <p:sp>
          <p:nvSpPr>
            <p:cNvPr id="81948" name="Line 26"/>
            <p:cNvSpPr>
              <a:spLocks noChangeShapeType="1"/>
            </p:cNvSpPr>
            <p:nvPr/>
          </p:nvSpPr>
          <p:spPr bwMode="gray">
            <a:xfrm flipH="1">
              <a:off x="6902450" y="1987550"/>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49" name="Line 27"/>
            <p:cNvSpPr>
              <a:spLocks noChangeShapeType="1"/>
            </p:cNvSpPr>
            <p:nvPr/>
          </p:nvSpPr>
          <p:spPr bwMode="gray">
            <a:xfrm flipH="1">
              <a:off x="6904038" y="1843088"/>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50" name="Line 28"/>
            <p:cNvSpPr>
              <a:spLocks noChangeShapeType="1"/>
            </p:cNvSpPr>
            <p:nvPr/>
          </p:nvSpPr>
          <p:spPr bwMode="gray">
            <a:xfrm flipH="1">
              <a:off x="6910388" y="2193925"/>
              <a:ext cx="225425" cy="0"/>
            </a:xfrm>
            <a:prstGeom prst="line">
              <a:avLst/>
            </a:prstGeom>
            <a:noFill/>
            <a:ln w="28575">
              <a:solidFill>
                <a:schemeClr val="accent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51" name="Line 30"/>
            <p:cNvSpPr>
              <a:spLocks noChangeShapeType="1"/>
            </p:cNvSpPr>
            <p:nvPr/>
          </p:nvSpPr>
          <p:spPr bwMode="gray">
            <a:xfrm flipH="1">
              <a:off x="6911975" y="2360613"/>
              <a:ext cx="225425" cy="0"/>
            </a:xfrm>
            <a:prstGeom prst="line">
              <a:avLst/>
            </a:prstGeom>
            <a:noFill/>
            <a:ln w="28575">
              <a:solidFill>
                <a:schemeClr val="accent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52" name="Line 31"/>
            <p:cNvSpPr>
              <a:spLocks noChangeShapeType="1"/>
            </p:cNvSpPr>
            <p:nvPr/>
          </p:nvSpPr>
          <p:spPr bwMode="gray">
            <a:xfrm flipH="1">
              <a:off x="6907213" y="3035300"/>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53" name="Rectangle 32"/>
            <p:cNvSpPr>
              <a:spLocks noChangeArrowheads="1"/>
            </p:cNvSpPr>
            <p:nvPr/>
          </p:nvSpPr>
          <p:spPr bwMode="gray">
            <a:xfrm>
              <a:off x="7173913" y="1433513"/>
              <a:ext cx="1328737" cy="1909762"/>
            </a:xfrm>
            <a:prstGeom prst="rect">
              <a:avLst/>
            </a:prstGeom>
            <a:solidFill>
              <a:schemeClr val="tx2"/>
            </a:solidFill>
            <a:ln w="28575" algn="ctr">
              <a:solidFill>
                <a:schemeClr val="bg1"/>
              </a:solidFill>
              <a:miter lim="800000"/>
              <a:headEnd/>
              <a:tailEnd/>
            </a:ln>
            <a:effectLst>
              <a:outerShdw dist="35921" dir="2700000" algn="ctr" rotWithShape="0">
                <a:schemeClr val="tx1">
                  <a:alpha val="50000"/>
                </a:schemeClr>
              </a:outerShdw>
            </a:effectLst>
          </p:spPr>
          <p:txBody>
            <a:bodyPr anchor="ctr"/>
            <a:lstStyle/>
            <a:p>
              <a:pPr>
                <a:defRPr/>
              </a:pPr>
              <a:endParaRPr lang="en-US">
                <a:solidFill>
                  <a:srgbClr val="000000"/>
                </a:solidFill>
                <a:latin typeface="Arial" pitchFamily="34" charset="0"/>
              </a:endParaRPr>
            </a:p>
          </p:txBody>
        </p:sp>
        <p:sp>
          <p:nvSpPr>
            <p:cNvPr id="81954" name="Text Box 33"/>
            <p:cNvSpPr txBox="1">
              <a:spLocks noChangeArrowheads="1"/>
            </p:cNvSpPr>
            <p:nvPr/>
          </p:nvSpPr>
          <p:spPr bwMode="gray">
            <a:xfrm>
              <a:off x="7107238" y="1703388"/>
              <a:ext cx="900112" cy="396875"/>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CLKIN1</a:t>
              </a:r>
            </a:p>
            <a:p>
              <a:pPr algn="l">
                <a:defRPr/>
              </a:pPr>
              <a:r>
                <a:rPr lang="en-US" sz="1000" b="1">
                  <a:solidFill>
                    <a:srgbClr val="FFFFFF"/>
                  </a:solidFill>
                  <a:latin typeface="Arial Narrow" pitchFamily="34" charset="0"/>
                </a:rPr>
                <a:t>CLKFBIN</a:t>
              </a:r>
            </a:p>
          </p:txBody>
        </p:sp>
        <p:sp>
          <p:nvSpPr>
            <p:cNvPr id="81955" name="Text Box 34"/>
            <p:cNvSpPr txBox="1">
              <a:spLocks noChangeArrowheads="1"/>
            </p:cNvSpPr>
            <p:nvPr/>
          </p:nvSpPr>
          <p:spPr bwMode="gray">
            <a:xfrm>
              <a:off x="7578725" y="1871663"/>
              <a:ext cx="982663" cy="671512"/>
            </a:xfrm>
            <a:prstGeom prst="rect">
              <a:avLst/>
            </a:prstGeom>
            <a:noFill/>
            <a:ln w="9525">
              <a:noFill/>
              <a:miter lim="800000"/>
              <a:headEnd/>
              <a:tailEnd/>
            </a:ln>
            <a:effectLst>
              <a:outerShdw dist="17961" dir="2700000" algn="ctr" rotWithShape="0">
                <a:schemeClr val="tx1"/>
              </a:outerShdw>
            </a:effectLst>
          </p:spPr>
          <p:txBody>
            <a:bodyPr>
              <a:spAutoFit/>
            </a:bodyPr>
            <a:lstStyle/>
            <a:p>
              <a:pPr algn="r">
                <a:lnSpc>
                  <a:spcPct val="95000"/>
                </a:lnSpc>
                <a:defRPr/>
              </a:pPr>
              <a:r>
                <a:rPr lang="en-US" sz="1000" b="1">
                  <a:solidFill>
                    <a:srgbClr val="FFFFFF"/>
                  </a:solidFill>
                  <a:latin typeface="Arial Narrow" pitchFamily="34" charset="0"/>
                </a:rPr>
                <a:t>CLKOUT&lt;6:0&gt;</a:t>
              </a:r>
            </a:p>
            <a:p>
              <a:pPr algn="r">
                <a:lnSpc>
                  <a:spcPct val="95000"/>
                </a:lnSpc>
                <a:defRPr/>
              </a:pPr>
              <a:r>
                <a:rPr lang="en-US" sz="1000" b="1">
                  <a:solidFill>
                    <a:srgbClr val="FFFFFF"/>
                  </a:solidFill>
                  <a:latin typeface="Arial Narrow" pitchFamily="34" charset="0"/>
                </a:rPr>
                <a:t>CLKOUTB&lt;3:0&gt;</a:t>
              </a:r>
            </a:p>
            <a:p>
              <a:pPr algn="r">
                <a:lnSpc>
                  <a:spcPct val="95000"/>
                </a:lnSpc>
                <a:defRPr/>
              </a:pPr>
              <a:r>
                <a:rPr lang="en-US" sz="1000" b="1">
                  <a:solidFill>
                    <a:srgbClr val="FFFFFF"/>
                  </a:solidFill>
                  <a:latin typeface="Arial Narrow" pitchFamily="34" charset="0"/>
                </a:rPr>
                <a:t>CLKFBOUT</a:t>
              </a:r>
            </a:p>
          </p:txBody>
        </p:sp>
        <p:sp>
          <p:nvSpPr>
            <p:cNvPr id="6180" name="Rectangle 35"/>
            <p:cNvSpPr>
              <a:spLocks noChangeArrowheads="1"/>
            </p:cNvSpPr>
            <p:nvPr/>
          </p:nvSpPr>
          <p:spPr bwMode="gray">
            <a:xfrm>
              <a:off x="7153275" y="1517650"/>
              <a:ext cx="1366838" cy="263525"/>
            </a:xfrm>
            <a:prstGeom prst="rect">
              <a:avLst/>
            </a:prstGeom>
            <a:noFill/>
            <a:ln w="12700" algn="ctr">
              <a:noFill/>
              <a:miter lim="800000"/>
              <a:headEnd/>
              <a:tailEnd/>
            </a:ln>
          </p:spPr>
          <p:txBody>
            <a:bodyPr anchor="ctr">
              <a:spAutoFit/>
            </a:bodyPr>
            <a:lstStyle/>
            <a:p>
              <a:pPr eaLnBrk="0" hangingPunct="0">
                <a:lnSpc>
                  <a:spcPct val="80000"/>
                </a:lnSpc>
              </a:pPr>
              <a:r>
                <a:rPr lang="en-US" sz="1400" b="1">
                  <a:solidFill>
                    <a:srgbClr val="EC891D"/>
                  </a:solidFill>
                  <a:latin typeface="Arial Narrow" pitchFamily="34" charset="0"/>
                </a:rPr>
                <a:t>MMCME2_ADV</a:t>
              </a:r>
            </a:p>
          </p:txBody>
        </p:sp>
        <p:sp>
          <p:nvSpPr>
            <p:cNvPr id="81957" name="Text Box 36"/>
            <p:cNvSpPr txBox="1">
              <a:spLocks noChangeArrowheads="1"/>
            </p:cNvSpPr>
            <p:nvPr/>
          </p:nvSpPr>
          <p:spPr bwMode="gray">
            <a:xfrm>
              <a:off x="7108825" y="2112963"/>
              <a:ext cx="900113" cy="1006475"/>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EC891D"/>
                  </a:solidFill>
                  <a:latin typeface="Arial Narrow" pitchFamily="34" charset="0"/>
                </a:rPr>
                <a:t>CLKIN2</a:t>
              </a:r>
            </a:p>
            <a:p>
              <a:pPr algn="l">
                <a:defRPr/>
              </a:pPr>
              <a:r>
                <a:rPr lang="en-US" sz="1000" b="1">
                  <a:solidFill>
                    <a:srgbClr val="EC891D"/>
                  </a:solidFill>
                  <a:latin typeface="Arial Narrow" pitchFamily="34" charset="0"/>
                </a:rPr>
                <a:t>CLKINSEL</a:t>
              </a:r>
            </a:p>
            <a:p>
              <a:pPr algn="l">
                <a:defRPr/>
              </a:pPr>
              <a:endParaRPr lang="en-US" sz="1000" b="1">
                <a:solidFill>
                  <a:srgbClr val="EC891D"/>
                </a:solidFill>
                <a:latin typeface="Arial Narrow" pitchFamily="34" charset="0"/>
              </a:endParaRPr>
            </a:p>
            <a:p>
              <a:pPr algn="l">
                <a:defRPr/>
              </a:pPr>
              <a:r>
                <a:rPr lang="en-US" sz="1000" b="1">
                  <a:solidFill>
                    <a:srgbClr val="EC891D"/>
                  </a:solidFill>
                  <a:latin typeface="Arial Narrow" pitchFamily="34" charset="0"/>
                </a:rPr>
                <a:t>DRP</a:t>
              </a:r>
            </a:p>
            <a:p>
              <a:pPr algn="l">
                <a:defRPr/>
              </a:pPr>
              <a:r>
                <a:rPr lang="en-US" sz="1000" b="1">
                  <a:solidFill>
                    <a:srgbClr val="EC891D"/>
                  </a:solidFill>
                  <a:latin typeface="Arial Narrow" pitchFamily="34" charset="0"/>
                </a:rPr>
                <a:t>Phase Shift</a:t>
              </a:r>
            </a:p>
          </p:txBody>
        </p:sp>
        <p:sp>
          <p:nvSpPr>
            <p:cNvPr id="81958" name="Text Box 37"/>
            <p:cNvSpPr txBox="1">
              <a:spLocks noChangeArrowheads="1"/>
            </p:cNvSpPr>
            <p:nvPr/>
          </p:nvSpPr>
          <p:spPr bwMode="gray">
            <a:xfrm>
              <a:off x="7112000" y="2914650"/>
              <a:ext cx="900113" cy="244475"/>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RST</a:t>
              </a:r>
            </a:p>
          </p:txBody>
        </p:sp>
        <p:sp>
          <p:nvSpPr>
            <p:cNvPr id="81959" name="Rectangle 38"/>
            <p:cNvSpPr>
              <a:spLocks noChangeArrowheads="1"/>
            </p:cNvSpPr>
            <p:nvPr/>
          </p:nvSpPr>
          <p:spPr bwMode="gray">
            <a:xfrm>
              <a:off x="7258565" y="2432050"/>
              <a:ext cx="1304925" cy="549275"/>
            </a:xfrm>
            <a:prstGeom prst="rect">
              <a:avLst/>
            </a:prstGeom>
            <a:noFill/>
            <a:ln w="12700" algn="ctr">
              <a:noFill/>
              <a:miter lim="800000"/>
              <a:headEnd/>
              <a:tailEnd/>
            </a:ln>
            <a:effectLst>
              <a:outerShdw dist="17961" dir="2700000" algn="ctr" rotWithShape="0">
                <a:schemeClr val="tx1"/>
              </a:outerShdw>
            </a:effectLst>
          </p:spPr>
          <p:txBody>
            <a:bodyPr wrap="none">
              <a:spAutoFit/>
            </a:bodyPr>
            <a:lstStyle/>
            <a:p>
              <a:pPr algn="r" eaLnBrk="0" hangingPunct="0">
                <a:defRPr/>
              </a:pPr>
              <a:r>
                <a:rPr lang="en-US" sz="1000" b="1" dirty="0">
                  <a:solidFill>
                    <a:srgbClr val="EC891D"/>
                  </a:solidFill>
                  <a:latin typeface="Arial Narrow" pitchFamily="34" charset="0"/>
                </a:rPr>
                <a:t>CLKINSTOPPED</a:t>
              </a:r>
            </a:p>
            <a:p>
              <a:pPr algn="r" eaLnBrk="0" hangingPunct="0">
                <a:defRPr/>
              </a:pPr>
              <a:r>
                <a:rPr lang="en-US" sz="1000" b="1" dirty="0">
                  <a:solidFill>
                    <a:srgbClr val="EC891D"/>
                  </a:solidFill>
                  <a:latin typeface="Arial Narrow" pitchFamily="34" charset="0"/>
                </a:rPr>
                <a:t>CLKFBSTOPPED</a:t>
              </a:r>
            </a:p>
            <a:p>
              <a:pPr algn="r" eaLnBrk="0" hangingPunct="0">
                <a:defRPr/>
              </a:pPr>
              <a:r>
                <a:rPr lang="en-US" sz="1000" b="1" dirty="0">
                  <a:solidFill>
                    <a:srgbClr val="FFFFFF"/>
                  </a:solidFill>
                  <a:latin typeface="Arial Narrow" pitchFamily="34" charset="0"/>
                </a:rPr>
                <a:t>LOCKED</a:t>
              </a:r>
            </a:p>
          </p:txBody>
        </p:sp>
        <p:sp>
          <p:nvSpPr>
            <p:cNvPr id="81960" name="Line 39"/>
            <p:cNvSpPr>
              <a:spLocks noChangeShapeType="1"/>
            </p:cNvSpPr>
            <p:nvPr/>
          </p:nvSpPr>
          <p:spPr bwMode="gray">
            <a:xfrm flipH="1">
              <a:off x="6894513" y="2844800"/>
              <a:ext cx="244475" cy="0"/>
            </a:xfrm>
            <a:prstGeom prst="line">
              <a:avLst/>
            </a:prstGeom>
            <a:noFill/>
            <a:ln w="28575">
              <a:solidFill>
                <a:schemeClr val="accent1"/>
              </a:solidFill>
              <a:round/>
              <a:headEnd type="triangle" w="med" len="med"/>
              <a:tailEnd type="triangle" w="med" len="me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61" name="Line 40"/>
            <p:cNvSpPr>
              <a:spLocks noChangeShapeType="1"/>
            </p:cNvSpPr>
            <p:nvPr/>
          </p:nvSpPr>
          <p:spPr bwMode="gray">
            <a:xfrm flipH="1">
              <a:off x="7005638" y="2798763"/>
              <a:ext cx="12700" cy="95250"/>
            </a:xfrm>
            <a:prstGeom prst="line">
              <a:avLst/>
            </a:prstGeom>
            <a:noFill/>
            <a:ln w="19050">
              <a:solidFill>
                <a:schemeClr val="accent1"/>
              </a:solidFill>
              <a:round/>
              <a:headEnd/>
              <a:tailEnd/>
            </a:ln>
            <a:effectLst>
              <a:outerShdw dist="17961" dir="2700000" algn="ctr" rotWithShape="0">
                <a:schemeClr val="tx1">
                  <a:alpha val="50000"/>
                </a:schemeClr>
              </a:outerShdw>
            </a:effectLst>
          </p:spPr>
          <p:txBody>
            <a:bodyPr>
              <a:spAutoFit/>
            </a:bodyPr>
            <a:lstStyle/>
            <a:p>
              <a:pPr>
                <a:defRPr/>
              </a:pPr>
              <a:endParaRPr lang="en-US">
                <a:solidFill>
                  <a:srgbClr val="000000"/>
                </a:solidFill>
                <a:latin typeface="Arial" pitchFamily="34" charset="0"/>
              </a:endParaRPr>
            </a:p>
          </p:txBody>
        </p:sp>
        <p:sp>
          <p:nvSpPr>
            <p:cNvPr id="81962" name="PPTShape_4"/>
            <p:cNvSpPr txBox="1">
              <a:spLocks noChangeArrowheads="1"/>
            </p:cNvSpPr>
            <p:nvPr/>
          </p:nvSpPr>
          <p:spPr bwMode="gray">
            <a:xfrm>
              <a:off x="7110413" y="3041650"/>
              <a:ext cx="900112" cy="244475"/>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PWRDWN</a:t>
              </a:r>
            </a:p>
          </p:txBody>
        </p:sp>
        <p:sp>
          <p:nvSpPr>
            <p:cNvPr id="81963" name="PPTShape_5"/>
            <p:cNvSpPr>
              <a:spLocks noChangeShapeType="1"/>
            </p:cNvSpPr>
            <p:nvPr/>
          </p:nvSpPr>
          <p:spPr bwMode="gray">
            <a:xfrm flipH="1">
              <a:off x="6907213" y="3167063"/>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64" name="PPTShape_6"/>
            <p:cNvSpPr>
              <a:spLocks noChangeShapeType="1"/>
            </p:cNvSpPr>
            <p:nvPr/>
          </p:nvSpPr>
          <p:spPr bwMode="gray">
            <a:xfrm flipH="1">
              <a:off x="8534400" y="2544763"/>
              <a:ext cx="225425" cy="0"/>
            </a:xfrm>
            <a:prstGeom prst="line">
              <a:avLst/>
            </a:prstGeom>
            <a:noFill/>
            <a:ln w="28575">
              <a:solidFill>
                <a:schemeClr val="accent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65" name="PPTShape_7"/>
            <p:cNvSpPr>
              <a:spLocks noChangeShapeType="1"/>
            </p:cNvSpPr>
            <p:nvPr/>
          </p:nvSpPr>
          <p:spPr bwMode="gray">
            <a:xfrm flipH="1">
              <a:off x="8535988" y="2711450"/>
              <a:ext cx="225425" cy="0"/>
            </a:xfrm>
            <a:prstGeom prst="line">
              <a:avLst/>
            </a:prstGeom>
            <a:noFill/>
            <a:ln w="28575">
              <a:solidFill>
                <a:schemeClr val="accent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grpSp>
          <p:nvGrpSpPr>
            <p:cNvPr id="2" name="Group 50"/>
            <p:cNvGrpSpPr>
              <a:grpSpLocks/>
            </p:cNvGrpSpPr>
            <p:nvPr>
              <p:custDataLst>
                <p:tags r:id="rId2"/>
              </p:custDataLst>
            </p:nvPr>
          </p:nvGrpSpPr>
          <p:grpSpPr bwMode="auto">
            <a:xfrm>
              <a:off x="4408488" y="4365625"/>
              <a:ext cx="2325687" cy="2324100"/>
              <a:chOff x="2777" y="2750"/>
              <a:chExt cx="1465" cy="1464"/>
            </a:xfrm>
          </p:grpSpPr>
          <p:grpSp>
            <p:nvGrpSpPr>
              <p:cNvPr id="3" name="Group 4"/>
              <p:cNvGrpSpPr>
                <a:grpSpLocks/>
              </p:cNvGrpSpPr>
              <p:nvPr/>
            </p:nvGrpSpPr>
            <p:grpSpPr bwMode="auto">
              <a:xfrm>
                <a:off x="2777" y="2750"/>
                <a:ext cx="1465" cy="1464"/>
                <a:chOff x="2777" y="2750"/>
                <a:chExt cx="1465" cy="1464"/>
              </a:xfrm>
            </p:grpSpPr>
            <p:sp>
              <p:nvSpPr>
                <p:cNvPr id="6220" name="Oval 5"/>
                <p:cNvSpPr>
                  <a:spLocks noChangeArrowheads="1"/>
                </p:cNvSpPr>
                <p:nvPr/>
              </p:nvSpPr>
              <p:spPr bwMode="gray">
                <a:xfrm>
                  <a:off x="2777" y="2750"/>
                  <a:ext cx="1465" cy="1464"/>
                </a:xfrm>
                <a:prstGeom prst="ellipse">
                  <a:avLst/>
                </a:prstGeom>
                <a:solidFill>
                  <a:srgbClr val="D9DA56">
                    <a:alpha val="50195"/>
                  </a:srgbClr>
                </a:solidFill>
                <a:ln w="28575">
                  <a:solidFill>
                    <a:schemeClr val="folHlink"/>
                  </a:solidFill>
                  <a:round/>
                  <a:headEnd/>
                  <a:tailEnd/>
                </a:ln>
              </p:spPr>
              <p:txBody>
                <a:bodyPr wrap="none" anchor="ctr"/>
                <a:lstStyle/>
                <a:p>
                  <a:endParaRPr lang="en-US">
                    <a:solidFill>
                      <a:srgbClr val="000000"/>
                    </a:solidFill>
                  </a:endParaRPr>
                </a:p>
              </p:txBody>
            </p:sp>
            <p:sp>
              <p:nvSpPr>
                <p:cNvPr id="81997" name="Rectangle 6"/>
                <p:cNvSpPr>
                  <a:spLocks noChangeArrowheads="1"/>
                </p:cNvSpPr>
                <p:nvPr/>
              </p:nvSpPr>
              <p:spPr bwMode="gray">
                <a:xfrm>
                  <a:off x="3067" y="3113"/>
                  <a:ext cx="841" cy="837"/>
                </a:xfrm>
                <a:prstGeom prst="rect">
                  <a:avLst/>
                </a:prstGeom>
                <a:solidFill>
                  <a:schemeClr val="tx2"/>
                </a:solidFill>
                <a:ln w="28575" algn="ctr">
                  <a:solidFill>
                    <a:schemeClr val="bg1"/>
                  </a:solidFill>
                  <a:miter lim="800000"/>
                  <a:headEnd/>
                  <a:tailEnd/>
                </a:ln>
                <a:effectLst>
                  <a:outerShdw dist="35921" dir="2700000" algn="ctr" rotWithShape="0">
                    <a:schemeClr val="tx1">
                      <a:alpha val="50000"/>
                    </a:schemeClr>
                  </a:outerShdw>
                </a:effectLst>
              </p:spPr>
              <p:txBody>
                <a:bodyPr anchor="ctr"/>
                <a:lstStyle/>
                <a:p>
                  <a:pPr>
                    <a:defRPr/>
                  </a:pPr>
                  <a:endParaRPr lang="en-US">
                    <a:solidFill>
                      <a:srgbClr val="000000"/>
                    </a:solidFill>
                    <a:latin typeface="Arial" pitchFamily="34" charset="0"/>
                  </a:endParaRPr>
                </a:p>
              </p:txBody>
            </p:sp>
            <p:sp>
              <p:nvSpPr>
                <p:cNvPr id="81998" name="Text Box 7"/>
                <p:cNvSpPr txBox="1">
                  <a:spLocks noChangeArrowheads="1"/>
                </p:cNvSpPr>
                <p:nvPr/>
              </p:nvSpPr>
              <p:spPr bwMode="gray">
                <a:xfrm>
                  <a:off x="3021" y="3285"/>
                  <a:ext cx="567" cy="250"/>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CLKIN1</a:t>
                  </a:r>
                </a:p>
                <a:p>
                  <a:pPr algn="l">
                    <a:defRPr/>
                  </a:pPr>
                  <a:r>
                    <a:rPr lang="en-US" sz="1000" b="1">
                      <a:solidFill>
                        <a:srgbClr val="FFFFFF"/>
                      </a:solidFill>
                      <a:latin typeface="Arial Narrow" pitchFamily="34" charset="0"/>
                    </a:rPr>
                    <a:t>CLKFBIN</a:t>
                  </a:r>
                </a:p>
              </p:txBody>
            </p:sp>
            <p:sp>
              <p:nvSpPr>
                <p:cNvPr id="81999" name="Text Box 8"/>
                <p:cNvSpPr txBox="1">
                  <a:spLocks noChangeArrowheads="1"/>
                </p:cNvSpPr>
                <p:nvPr/>
              </p:nvSpPr>
              <p:spPr bwMode="gray">
                <a:xfrm>
                  <a:off x="3326" y="3290"/>
                  <a:ext cx="619" cy="241"/>
                </a:xfrm>
                <a:prstGeom prst="rect">
                  <a:avLst/>
                </a:prstGeom>
                <a:noFill/>
                <a:ln w="9525">
                  <a:noFill/>
                  <a:miter lim="800000"/>
                  <a:headEnd/>
                  <a:tailEnd/>
                </a:ln>
                <a:effectLst>
                  <a:outerShdw dist="17961" dir="2700000" algn="ctr" rotWithShape="0">
                    <a:schemeClr val="tx1"/>
                  </a:outerShdw>
                </a:effectLst>
              </p:spPr>
              <p:txBody>
                <a:bodyPr>
                  <a:spAutoFit/>
                </a:bodyPr>
                <a:lstStyle/>
                <a:p>
                  <a:pPr algn="r">
                    <a:lnSpc>
                      <a:spcPct val="95000"/>
                    </a:lnSpc>
                    <a:defRPr/>
                  </a:pPr>
                  <a:r>
                    <a:rPr lang="en-US" sz="1000" b="1">
                      <a:solidFill>
                        <a:srgbClr val="FFFFFF"/>
                      </a:solidFill>
                      <a:latin typeface="Arial Narrow" pitchFamily="34" charset="0"/>
                    </a:rPr>
                    <a:t>CLKOUT&lt;5:0&gt;</a:t>
                  </a:r>
                </a:p>
                <a:p>
                  <a:pPr algn="r">
                    <a:lnSpc>
                      <a:spcPct val="95000"/>
                    </a:lnSpc>
                    <a:defRPr/>
                  </a:pPr>
                  <a:r>
                    <a:rPr lang="en-US" sz="1000" b="1">
                      <a:solidFill>
                        <a:srgbClr val="FFFFFF"/>
                      </a:solidFill>
                      <a:latin typeface="Arial Narrow" pitchFamily="34" charset="0"/>
                    </a:rPr>
                    <a:t>CLKFBOUT</a:t>
                  </a:r>
                </a:p>
              </p:txBody>
            </p:sp>
            <p:sp>
              <p:nvSpPr>
                <p:cNvPr id="6224" name="Rectangle 9"/>
                <p:cNvSpPr>
                  <a:spLocks noChangeArrowheads="1"/>
                </p:cNvSpPr>
                <p:nvPr/>
              </p:nvSpPr>
              <p:spPr bwMode="gray">
                <a:xfrm>
                  <a:off x="3049" y="3165"/>
                  <a:ext cx="861" cy="166"/>
                </a:xfrm>
                <a:prstGeom prst="rect">
                  <a:avLst/>
                </a:prstGeom>
                <a:noFill/>
                <a:ln w="12700" algn="ctr">
                  <a:noFill/>
                  <a:miter lim="800000"/>
                  <a:headEnd/>
                  <a:tailEnd/>
                </a:ln>
              </p:spPr>
              <p:txBody>
                <a:bodyPr anchor="ctr">
                  <a:spAutoFit/>
                </a:bodyPr>
                <a:lstStyle/>
                <a:p>
                  <a:pPr eaLnBrk="0" hangingPunct="0">
                    <a:lnSpc>
                      <a:spcPct val="80000"/>
                    </a:lnSpc>
                  </a:pPr>
                  <a:r>
                    <a:rPr lang="en-US" sz="1400" b="1">
                      <a:solidFill>
                        <a:srgbClr val="EC891D"/>
                      </a:solidFill>
                      <a:latin typeface="Arial Narrow" pitchFamily="34" charset="0"/>
                    </a:rPr>
                    <a:t>PLLE2_BASE</a:t>
                  </a:r>
                </a:p>
              </p:txBody>
            </p:sp>
            <p:sp>
              <p:nvSpPr>
                <p:cNvPr id="82001" name="Text Box 10"/>
                <p:cNvSpPr txBox="1">
                  <a:spLocks noChangeArrowheads="1"/>
                </p:cNvSpPr>
                <p:nvPr/>
              </p:nvSpPr>
              <p:spPr bwMode="gray">
                <a:xfrm>
                  <a:off x="3031" y="3623"/>
                  <a:ext cx="567" cy="154"/>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RST</a:t>
                  </a:r>
                </a:p>
              </p:txBody>
            </p:sp>
            <p:sp>
              <p:nvSpPr>
                <p:cNvPr id="82002" name="Rectangle 11"/>
                <p:cNvSpPr>
                  <a:spLocks noChangeArrowheads="1"/>
                </p:cNvSpPr>
                <p:nvPr/>
              </p:nvSpPr>
              <p:spPr bwMode="gray">
                <a:xfrm>
                  <a:off x="3552" y="3630"/>
                  <a:ext cx="478" cy="154"/>
                </a:xfrm>
                <a:prstGeom prst="rect">
                  <a:avLst/>
                </a:prstGeom>
                <a:noFill/>
                <a:ln w="12700" algn="ctr">
                  <a:noFill/>
                  <a:miter lim="800000"/>
                  <a:headEnd/>
                  <a:tailEnd/>
                </a:ln>
                <a:effectLst>
                  <a:outerShdw dist="17961" dir="2700000" algn="ctr" rotWithShape="0">
                    <a:schemeClr val="tx1"/>
                  </a:outerShdw>
                </a:effectLst>
              </p:spPr>
              <p:txBody>
                <a:bodyPr wrap="none">
                  <a:spAutoFit/>
                </a:bodyPr>
                <a:lstStyle/>
                <a:p>
                  <a:pPr algn="l" eaLnBrk="0" hangingPunct="0">
                    <a:defRPr/>
                  </a:pPr>
                  <a:r>
                    <a:rPr lang="en-US" sz="1000" b="1">
                      <a:solidFill>
                        <a:srgbClr val="FFFFFF"/>
                      </a:solidFill>
                      <a:latin typeface="Arial Narrow" pitchFamily="34" charset="0"/>
                    </a:rPr>
                    <a:t>LOCKED</a:t>
                  </a:r>
                </a:p>
              </p:txBody>
            </p:sp>
            <p:sp>
              <p:nvSpPr>
                <p:cNvPr id="82003" name="Line 12"/>
                <p:cNvSpPr>
                  <a:spLocks noChangeShapeType="1"/>
                </p:cNvSpPr>
                <p:nvPr/>
              </p:nvSpPr>
              <p:spPr bwMode="gray">
                <a:xfrm flipH="1">
                  <a:off x="3931" y="3466"/>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2004" name="Line 13"/>
                <p:cNvSpPr>
                  <a:spLocks noChangeShapeType="1"/>
                </p:cNvSpPr>
                <p:nvPr/>
              </p:nvSpPr>
              <p:spPr bwMode="gray">
                <a:xfrm flipH="1">
                  <a:off x="3932" y="3380"/>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2005" name="Line 14"/>
                <p:cNvSpPr>
                  <a:spLocks noChangeShapeType="1"/>
                </p:cNvSpPr>
                <p:nvPr/>
              </p:nvSpPr>
              <p:spPr bwMode="gray">
                <a:xfrm flipH="1">
                  <a:off x="3933" y="3709"/>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2006" name="Line 15"/>
                <p:cNvSpPr>
                  <a:spLocks noChangeShapeType="1"/>
                </p:cNvSpPr>
                <p:nvPr/>
              </p:nvSpPr>
              <p:spPr bwMode="gray">
                <a:xfrm flipH="1">
                  <a:off x="2892" y="3460"/>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2007" name="Line 16"/>
                <p:cNvSpPr>
                  <a:spLocks noChangeShapeType="1"/>
                </p:cNvSpPr>
                <p:nvPr/>
              </p:nvSpPr>
              <p:spPr bwMode="gray">
                <a:xfrm flipH="1">
                  <a:off x="2893" y="3369"/>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2008" name="Line 17"/>
                <p:cNvSpPr>
                  <a:spLocks noChangeShapeType="1"/>
                </p:cNvSpPr>
                <p:nvPr/>
              </p:nvSpPr>
              <p:spPr bwMode="gray">
                <a:xfrm flipH="1">
                  <a:off x="2898" y="3702"/>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2009" name="Line 18"/>
                <p:cNvSpPr>
                  <a:spLocks noChangeShapeType="1"/>
                </p:cNvSpPr>
                <p:nvPr/>
              </p:nvSpPr>
              <p:spPr bwMode="gray">
                <a:xfrm flipH="1">
                  <a:off x="3980" y="3342"/>
                  <a:ext cx="8" cy="60"/>
                </a:xfrm>
                <a:prstGeom prst="line">
                  <a:avLst/>
                </a:prstGeom>
                <a:noFill/>
                <a:ln w="19050">
                  <a:solidFill>
                    <a:schemeClr val="bg1"/>
                  </a:solidFill>
                  <a:round/>
                  <a:headEnd/>
                  <a:tailEnd/>
                </a:ln>
                <a:effectLst>
                  <a:outerShdw dist="17961" dir="2700000" algn="ctr" rotWithShape="0">
                    <a:schemeClr val="tx1">
                      <a:alpha val="50000"/>
                    </a:schemeClr>
                  </a:outerShdw>
                </a:effectLst>
              </p:spPr>
              <p:txBody>
                <a:bodyPr>
                  <a:spAutoFit/>
                </a:bodyPr>
                <a:lstStyle/>
                <a:p>
                  <a:pPr>
                    <a:defRPr/>
                  </a:pPr>
                  <a:endParaRPr lang="en-US">
                    <a:solidFill>
                      <a:srgbClr val="000000"/>
                    </a:solidFill>
                    <a:latin typeface="Arial" pitchFamily="34" charset="0"/>
                  </a:endParaRPr>
                </a:p>
              </p:txBody>
            </p:sp>
          </p:grpSp>
          <p:sp>
            <p:nvSpPr>
              <p:cNvPr id="81994" name="Text Box 10"/>
              <p:cNvSpPr txBox="1">
                <a:spLocks noChangeArrowheads="1"/>
              </p:cNvSpPr>
              <p:nvPr/>
            </p:nvSpPr>
            <p:spPr bwMode="gray">
              <a:xfrm>
                <a:off x="3027" y="3709"/>
                <a:ext cx="567" cy="154"/>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PWRDWN</a:t>
                </a:r>
              </a:p>
            </p:txBody>
          </p:sp>
          <p:sp>
            <p:nvSpPr>
              <p:cNvPr id="81995" name="Line 17"/>
              <p:cNvSpPr>
                <a:spLocks noChangeShapeType="1"/>
              </p:cNvSpPr>
              <p:nvPr/>
            </p:nvSpPr>
            <p:spPr bwMode="gray">
              <a:xfrm flipH="1">
                <a:off x="2894" y="3788"/>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grpSp>
        <p:grpSp>
          <p:nvGrpSpPr>
            <p:cNvPr id="4" name="Group 68"/>
            <p:cNvGrpSpPr>
              <a:grpSpLocks/>
            </p:cNvGrpSpPr>
            <p:nvPr>
              <p:custDataLst>
                <p:tags r:id="rId3"/>
              </p:custDataLst>
            </p:nvPr>
          </p:nvGrpSpPr>
          <p:grpSpPr bwMode="auto">
            <a:xfrm>
              <a:off x="6724650" y="3671888"/>
              <a:ext cx="2325688" cy="2324100"/>
              <a:chOff x="4236" y="2313"/>
              <a:chExt cx="1465" cy="1464"/>
            </a:xfrm>
          </p:grpSpPr>
          <p:sp>
            <p:nvSpPr>
              <p:cNvPr id="6197" name="Oval 20"/>
              <p:cNvSpPr>
                <a:spLocks noChangeArrowheads="1"/>
              </p:cNvSpPr>
              <p:nvPr/>
            </p:nvSpPr>
            <p:spPr bwMode="gray">
              <a:xfrm>
                <a:off x="4236" y="2313"/>
                <a:ext cx="1465" cy="1464"/>
              </a:xfrm>
              <a:prstGeom prst="ellipse">
                <a:avLst/>
              </a:prstGeom>
              <a:solidFill>
                <a:srgbClr val="D9DA56">
                  <a:alpha val="50195"/>
                </a:srgbClr>
              </a:solidFill>
              <a:ln w="28575">
                <a:solidFill>
                  <a:schemeClr val="folHlink"/>
                </a:solidFill>
                <a:round/>
                <a:headEnd/>
                <a:tailEnd/>
              </a:ln>
            </p:spPr>
            <p:txBody>
              <a:bodyPr wrap="none" anchor="ctr"/>
              <a:lstStyle/>
              <a:p>
                <a:endParaRPr lang="en-US">
                  <a:solidFill>
                    <a:srgbClr val="000000"/>
                  </a:solidFill>
                </a:endParaRPr>
              </a:p>
            </p:txBody>
          </p:sp>
          <p:sp>
            <p:nvSpPr>
              <p:cNvPr id="81974" name="Line 21"/>
              <p:cNvSpPr>
                <a:spLocks noChangeShapeType="1"/>
              </p:cNvSpPr>
              <p:nvPr/>
            </p:nvSpPr>
            <p:spPr bwMode="gray">
              <a:xfrm flipH="1">
                <a:off x="5396" y="2786"/>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75" name="Line 22"/>
              <p:cNvSpPr>
                <a:spLocks noChangeShapeType="1"/>
              </p:cNvSpPr>
              <p:nvPr/>
            </p:nvSpPr>
            <p:spPr bwMode="gray">
              <a:xfrm flipH="1">
                <a:off x="5397" y="2692"/>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76" name="Line 23"/>
              <p:cNvSpPr>
                <a:spLocks noChangeShapeType="1"/>
              </p:cNvSpPr>
              <p:nvPr/>
            </p:nvSpPr>
            <p:spPr bwMode="gray">
              <a:xfrm flipH="1">
                <a:off x="5399" y="3330"/>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77" name="Line 24"/>
              <p:cNvSpPr>
                <a:spLocks noChangeShapeType="1"/>
              </p:cNvSpPr>
              <p:nvPr/>
            </p:nvSpPr>
            <p:spPr bwMode="gray">
              <a:xfrm flipH="1">
                <a:off x="4361" y="3233"/>
                <a:ext cx="154" cy="0"/>
              </a:xfrm>
              <a:prstGeom prst="line">
                <a:avLst/>
              </a:prstGeom>
              <a:noFill/>
              <a:ln w="28575">
                <a:solidFill>
                  <a:schemeClr val="accent1"/>
                </a:solidFill>
                <a:round/>
                <a:headEnd type="triangle" w="med" len="med"/>
                <a:tailEnd type="triangle" w="med" len="me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78" name="Line 25"/>
              <p:cNvSpPr>
                <a:spLocks noChangeShapeType="1"/>
              </p:cNvSpPr>
              <p:nvPr/>
            </p:nvSpPr>
            <p:spPr bwMode="gray">
              <a:xfrm flipH="1">
                <a:off x="4434" y="3202"/>
                <a:ext cx="8" cy="60"/>
              </a:xfrm>
              <a:prstGeom prst="line">
                <a:avLst/>
              </a:prstGeom>
              <a:noFill/>
              <a:ln w="19050">
                <a:solidFill>
                  <a:schemeClr val="accent1"/>
                </a:solidFill>
                <a:round/>
                <a:headEnd/>
                <a:tailEnd/>
              </a:ln>
              <a:effectLst>
                <a:outerShdw dist="17961" dir="2700000" algn="ctr" rotWithShape="0">
                  <a:schemeClr val="tx1">
                    <a:alpha val="50000"/>
                  </a:schemeClr>
                </a:outerShdw>
              </a:effectLst>
            </p:spPr>
            <p:txBody>
              <a:bodyPr>
                <a:spAutoFit/>
              </a:bodyPr>
              <a:lstStyle/>
              <a:p>
                <a:pPr>
                  <a:defRPr/>
                </a:pPr>
                <a:endParaRPr lang="en-US">
                  <a:solidFill>
                    <a:srgbClr val="000000"/>
                  </a:solidFill>
                  <a:latin typeface="Arial" pitchFamily="34" charset="0"/>
                </a:endParaRPr>
              </a:p>
            </p:txBody>
          </p:sp>
          <p:sp>
            <p:nvSpPr>
              <p:cNvPr id="81979" name="Line 26"/>
              <p:cNvSpPr>
                <a:spLocks noChangeShapeType="1"/>
              </p:cNvSpPr>
              <p:nvPr/>
            </p:nvSpPr>
            <p:spPr bwMode="gray">
              <a:xfrm flipH="1">
                <a:off x="4367" y="2784"/>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80" name="Line 27"/>
              <p:cNvSpPr>
                <a:spLocks noChangeShapeType="1"/>
              </p:cNvSpPr>
              <p:nvPr/>
            </p:nvSpPr>
            <p:spPr bwMode="gray">
              <a:xfrm flipH="1">
                <a:off x="4368" y="2693"/>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81" name="Line 28"/>
              <p:cNvSpPr>
                <a:spLocks noChangeShapeType="1"/>
              </p:cNvSpPr>
              <p:nvPr/>
            </p:nvSpPr>
            <p:spPr bwMode="gray">
              <a:xfrm flipH="1">
                <a:off x="4372" y="2914"/>
                <a:ext cx="142" cy="0"/>
              </a:xfrm>
              <a:prstGeom prst="line">
                <a:avLst/>
              </a:prstGeom>
              <a:noFill/>
              <a:ln w="28575">
                <a:solidFill>
                  <a:schemeClr val="accent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82" name="Line 30"/>
              <p:cNvSpPr>
                <a:spLocks noChangeShapeType="1"/>
              </p:cNvSpPr>
              <p:nvPr/>
            </p:nvSpPr>
            <p:spPr bwMode="gray">
              <a:xfrm flipH="1">
                <a:off x="4373" y="3019"/>
                <a:ext cx="142" cy="0"/>
              </a:xfrm>
              <a:prstGeom prst="line">
                <a:avLst/>
              </a:prstGeom>
              <a:noFill/>
              <a:ln w="28575">
                <a:solidFill>
                  <a:schemeClr val="accent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83" name="Line 31"/>
              <p:cNvSpPr>
                <a:spLocks noChangeShapeType="1"/>
              </p:cNvSpPr>
              <p:nvPr/>
            </p:nvSpPr>
            <p:spPr bwMode="gray">
              <a:xfrm flipH="1">
                <a:off x="4370" y="3444"/>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84" name="Rectangle 32"/>
              <p:cNvSpPr>
                <a:spLocks noChangeArrowheads="1"/>
              </p:cNvSpPr>
              <p:nvPr/>
            </p:nvSpPr>
            <p:spPr bwMode="gray">
              <a:xfrm>
                <a:off x="4538" y="2435"/>
                <a:ext cx="837" cy="1203"/>
              </a:xfrm>
              <a:prstGeom prst="rect">
                <a:avLst/>
              </a:prstGeom>
              <a:solidFill>
                <a:schemeClr val="tx2"/>
              </a:solidFill>
              <a:ln w="28575" algn="ctr">
                <a:solidFill>
                  <a:schemeClr val="bg1"/>
                </a:solidFill>
                <a:miter lim="800000"/>
                <a:headEnd/>
                <a:tailEnd/>
              </a:ln>
              <a:effectLst>
                <a:outerShdw dist="35921" dir="2700000" algn="ctr" rotWithShape="0">
                  <a:schemeClr val="tx1">
                    <a:alpha val="50000"/>
                  </a:schemeClr>
                </a:outerShdw>
              </a:effectLst>
            </p:spPr>
            <p:txBody>
              <a:bodyPr anchor="ctr"/>
              <a:lstStyle/>
              <a:p>
                <a:pPr>
                  <a:defRPr/>
                </a:pPr>
                <a:endParaRPr lang="en-US">
                  <a:solidFill>
                    <a:srgbClr val="000000"/>
                  </a:solidFill>
                  <a:latin typeface="Arial" pitchFamily="34" charset="0"/>
                </a:endParaRPr>
              </a:p>
            </p:txBody>
          </p:sp>
          <p:sp>
            <p:nvSpPr>
              <p:cNvPr id="81985" name="Text Box 33"/>
              <p:cNvSpPr txBox="1">
                <a:spLocks noChangeArrowheads="1"/>
              </p:cNvSpPr>
              <p:nvPr/>
            </p:nvSpPr>
            <p:spPr bwMode="gray">
              <a:xfrm>
                <a:off x="4496" y="2605"/>
                <a:ext cx="567" cy="250"/>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CLKIN1</a:t>
                </a:r>
              </a:p>
              <a:p>
                <a:pPr algn="l">
                  <a:defRPr/>
                </a:pPr>
                <a:r>
                  <a:rPr lang="en-US" sz="1000" b="1">
                    <a:solidFill>
                      <a:srgbClr val="FFFFFF"/>
                    </a:solidFill>
                    <a:latin typeface="Arial Narrow" pitchFamily="34" charset="0"/>
                  </a:rPr>
                  <a:t>CLKFBIN</a:t>
                </a:r>
              </a:p>
            </p:txBody>
          </p:sp>
          <p:sp>
            <p:nvSpPr>
              <p:cNvPr id="81986" name="Text Box 34"/>
              <p:cNvSpPr txBox="1">
                <a:spLocks noChangeArrowheads="1"/>
              </p:cNvSpPr>
              <p:nvPr/>
            </p:nvSpPr>
            <p:spPr bwMode="gray">
              <a:xfrm>
                <a:off x="4793" y="2610"/>
                <a:ext cx="619" cy="241"/>
              </a:xfrm>
              <a:prstGeom prst="rect">
                <a:avLst/>
              </a:prstGeom>
              <a:noFill/>
              <a:ln w="9525">
                <a:noFill/>
                <a:miter lim="800000"/>
                <a:headEnd/>
                <a:tailEnd/>
              </a:ln>
              <a:effectLst>
                <a:outerShdw dist="17961" dir="2700000" algn="ctr" rotWithShape="0">
                  <a:schemeClr val="tx1"/>
                </a:outerShdw>
              </a:effectLst>
            </p:spPr>
            <p:txBody>
              <a:bodyPr>
                <a:spAutoFit/>
              </a:bodyPr>
              <a:lstStyle/>
              <a:p>
                <a:pPr algn="r">
                  <a:lnSpc>
                    <a:spcPct val="95000"/>
                  </a:lnSpc>
                  <a:defRPr/>
                </a:pPr>
                <a:r>
                  <a:rPr lang="en-US" sz="1000" b="1">
                    <a:solidFill>
                      <a:srgbClr val="FFFFFF"/>
                    </a:solidFill>
                    <a:latin typeface="Arial Narrow" pitchFamily="34" charset="0"/>
                  </a:rPr>
                  <a:t>CLKOUT&lt;5:0&gt;</a:t>
                </a:r>
              </a:p>
              <a:p>
                <a:pPr algn="r">
                  <a:lnSpc>
                    <a:spcPct val="95000"/>
                  </a:lnSpc>
                  <a:defRPr/>
                </a:pPr>
                <a:r>
                  <a:rPr lang="en-US" sz="1000" b="1">
                    <a:solidFill>
                      <a:srgbClr val="FFFFFF"/>
                    </a:solidFill>
                    <a:latin typeface="Arial Narrow" pitchFamily="34" charset="0"/>
                  </a:rPr>
                  <a:t>CLKFBOUT</a:t>
                </a:r>
              </a:p>
            </p:txBody>
          </p:sp>
          <p:sp>
            <p:nvSpPr>
              <p:cNvPr id="6211" name="Rectangle 35"/>
              <p:cNvSpPr>
                <a:spLocks noChangeArrowheads="1"/>
              </p:cNvSpPr>
              <p:nvPr/>
            </p:nvSpPr>
            <p:spPr bwMode="gray">
              <a:xfrm>
                <a:off x="4525" y="2488"/>
                <a:ext cx="861" cy="166"/>
              </a:xfrm>
              <a:prstGeom prst="rect">
                <a:avLst/>
              </a:prstGeom>
              <a:noFill/>
              <a:ln w="12700" algn="ctr">
                <a:noFill/>
                <a:miter lim="800000"/>
                <a:headEnd/>
                <a:tailEnd/>
              </a:ln>
            </p:spPr>
            <p:txBody>
              <a:bodyPr anchor="ctr">
                <a:spAutoFit/>
              </a:bodyPr>
              <a:lstStyle/>
              <a:p>
                <a:pPr eaLnBrk="0" hangingPunct="0">
                  <a:lnSpc>
                    <a:spcPct val="80000"/>
                  </a:lnSpc>
                </a:pPr>
                <a:r>
                  <a:rPr lang="en-US" sz="1400" b="1">
                    <a:solidFill>
                      <a:srgbClr val="EC891D"/>
                    </a:solidFill>
                    <a:latin typeface="Arial Narrow" pitchFamily="34" charset="0"/>
                  </a:rPr>
                  <a:t>PLLE2_ADV</a:t>
                </a:r>
              </a:p>
            </p:txBody>
          </p:sp>
          <p:sp>
            <p:nvSpPr>
              <p:cNvPr id="81988" name="Text Box 36"/>
              <p:cNvSpPr txBox="1">
                <a:spLocks noChangeArrowheads="1"/>
              </p:cNvSpPr>
              <p:nvPr/>
            </p:nvSpPr>
            <p:spPr bwMode="gray">
              <a:xfrm>
                <a:off x="4497" y="2863"/>
                <a:ext cx="567" cy="442"/>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EC891D"/>
                    </a:solidFill>
                    <a:latin typeface="Arial Narrow" pitchFamily="34" charset="0"/>
                  </a:rPr>
                  <a:t>CLKIN2</a:t>
                </a:r>
              </a:p>
              <a:p>
                <a:pPr algn="l">
                  <a:defRPr/>
                </a:pPr>
                <a:r>
                  <a:rPr lang="en-US" sz="1000" b="1">
                    <a:solidFill>
                      <a:srgbClr val="EC891D"/>
                    </a:solidFill>
                    <a:latin typeface="Arial Narrow" pitchFamily="34" charset="0"/>
                  </a:rPr>
                  <a:t>CLKINSEL</a:t>
                </a:r>
              </a:p>
              <a:p>
                <a:pPr algn="l">
                  <a:defRPr/>
                </a:pPr>
                <a:endParaRPr lang="en-US" sz="1000" b="1">
                  <a:solidFill>
                    <a:srgbClr val="EC891D"/>
                  </a:solidFill>
                  <a:latin typeface="Arial Narrow" pitchFamily="34" charset="0"/>
                </a:endParaRPr>
              </a:p>
              <a:p>
                <a:pPr algn="l">
                  <a:defRPr/>
                </a:pPr>
                <a:r>
                  <a:rPr lang="en-US" sz="1000" b="1">
                    <a:solidFill>
                      <a:srgbClr val="EC891D"/>
                    </a:solidFill>
                    <a:latin typeface="Arial Narrow" pitchFamily="34" charset="0"/>
                  </a:rPr>
                  <a:t>DRP</a:t>
                </a:r>
              </a:p>
            </p:txBody>
          </p:sp>
          <p:sp>
            <p:nvSpPr>
              <p:cNvPr id="81989" name="Text Box 37"/>
              <p:cNvSpPr txBox="1">
                <a:spLocks noChangeArrowheads="1"/>
              </p:cNvSpPr>
              <p:nvPr/>
            </p:nvSpPr>
            <p:spPr bwMode="gray">
              <a:xfrm>
                <a:off x="4499" y="3368"/>
                <a:ext cx="567" cy="154"/>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RST</a:t>
                </a:r>
              </a:p>
            </p:txBody>
          </p:sp>
          <p:sp>
            <p:nvSpPr>
              <p:cNvPr id="81990" name="Rectangle 38"/>
              <p:cNvSpPr>
                <a:spLocks noChangeArrowheads="1"/>
              </p:cNvSpPr>
              <p:nvPr/>
            </p:nvSpPr>
            <p:spPr bwMode="gray">
              <a:xfrm>
                <a:off x="5019" y="3253"/>
                <a:ext cx="478" cy="154"/>
              </a:xfrm>
              <a:prstGeom prst="rect">
                <a:avLst/>
              </a:prstGeom>
              <a:noFill/>
              <a:ln w="12700" algn="ctr">
                <a:noFill/>
                <a:miter lim="800000"/>
                <a:headEnd/>
                <a:tailEnd/>
              </a:ln>
              <a:effectLst>
                <a:outerShdw dist="17961" dir="2700000" algn="ctr" rotWithShape="0">
                  <a:schemeClr val="tx1"/>
                </a:outerShdw>
              </a:effectLst>
            </p:spPr>
            <p:txBody>
              <a:bodyPr wrap="none">
                <a:spAutoFit/>
              </a:bodyPr>
              <a:lstStyle/>
              <a:p>
                <a:pPr algn="r" eaLnBrk="0" hangingPunct="0">
                  <a:defRPr/>
                </a:pPr>
                <a:r>
                  <a:rPr lang="en-US" sz="1000" b="1">
                    <a:solidFill>
                      <a:srgbClr val="FFFFFF"/>
                    </a:solidFill>
                    <a:latin typeface="Arial Narrow" pitchFamily="34" charset="0"/>
                  </a:rPr>
                  <a:t>LOCKED</a:t>
                </a:r>
              </a:p>
            </p:txBody>
          </p:sp>
          <p:sp>
            <p:nvSpPr>
              <p:cNvPr id="81991" name="Text Box 10"/>
              <p:cNvSpPr txBox="1">
                <a:spLocks noChangeArrowheads="1"/>
              </p:cNvSpPr>
              <p:nvPr/>
            </p:nvSpPr>
            <p:spPr bwMode="gray">
              <a:xfrm>
                <a:off x="4498" y="3448"/>
                <a:ext cx="567" cy="154"/>
              </a:xfrm>
              <a:prstGeom prst="rect">
                <a:avLst/>
              </a:prstGeom>
              <a:noFill/>
              <a:ln w="9525">
                <a:noFill/>
                <a:miter lim="800000"/>
                <a:headEnd/>
                <a:tailEnd/>
              </a:ln>
              <a:effectLst>
                <a:outerShdw dist="17961" dir="2700000" algn="ctr" rotWithShape="0">
                  <a:schemeClr val="tx1"/>
                </a:outerShdw>
              </a:effectLst>
            </p:spPr>
            <p:txBody>
              <a:bodyPr>
                <a:spAutoFit/>
              </a:bodyPr>
              <a:lstStyle/>
              <a:p>
                <a:pPr algn="l">
                  <a:defRPr/>
                </a:pPr>
                <a:r>
                  <a:rPr lang="en-US" sz="1000" b="1">
                    <a:solidFill>
                      <a:srgbClr val="FFFFFF"/>
                    </a:solidFill>
                    <a:latin typeface="Arial Narrow" pitchFamily="34" charset="0"/>
                  </a:rPr>
                  <a:t>PWRDWN</a:t>
                </a:r>
              </a:p>
            </p:txBody>
          </p:sp>
          <p:sp>
            <p:nvSpPr>
              <p:cNvPr id="81992" name="Line 17"/>
              <p:cNvSpPr>
                <a:spLocks noChangeShapeType="1"/>
              </p:cNvSpPr>
              <p:nvPr/>
            </p:nvSpPr>
            <p:spPr bwMode="gray">
              <a:xfrm flipH="1">
                <a:off x="4370" y="3527"/>
                <a:ext cx="142"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grpSp>
        <p:sp>
          <p:nvSpPr>
            <p:cNvPr id="81968" name="PPTShape_8"/>
            <p:cNvSpPr>
              <a:spLocks noChangeShapeType="1"/>
            </p:cNvSpPr>
            <p:nvPr/>
          </p:nvSpPr>
          <p:spPr bwMode="gray">
            <a:xfrm flipH="1">
              <a:off x="8602663" y="1951038"/>
              <a:ext cx="12700" cy="95250"/>
            </a:xfrm>
            <a:prstGeom prst="line">
              <a:avLst/>
            </a:prstGeom>
            <a:noFill/>
            <a:ln w="19050">
              <a:solidFill>
                <a:schemeClr val="bg1"/>
              </a:solidFill>
              <a:round/>
              <a:headEnd/>
              <a:tailEnd/>
            </a:ln>
            <a:effectLst>
              <a:outerShdw dist="17961" dir="2700000" algn="ctr" rotWithShape="0">
                <a:schemeClr val="tx1">
                  <a:alpha val="50000"/>
                </a:schemeClr>
              </a:outerShdw>
            </a:effectLst>
          </p:spPr>
          <p:txBody>
            <a:bodyPr>
              <a:spAutoFit/>
            </a:bodyPr>
            <a:lstStyle/>
            <a:p>
              <a:pPr>
                <a:defRPr/>
              </a:pPr>
              <a:endParaRPr lang="en-US">
                <a:solidFill>
                  <a:srgbClr val="000000"/>
                </a:solidFill>
                <a:latin typeface="Arial" pitchFamily="34" charset="0"/>
              </a:endParaRPr>
            </a:p>
          </p:txBody>
        </p:sp>
        <p:sp>
          <p:nvSpPr>
            <p:cNvPr id="81969" name="PPTShape_9"/>
            <p:cNvSpPr>
              <a:spLocks noChangeShapeType="1"/>
            </p:cNvSpPr>
            <p:nvPr/>
          </p:nvSpPr>
          <p:spPr bwMode="gray">
            <a:xfrm flipH="1">
              <a:off x="8602663" y="2109788"/>
              <a:ext cx="12700" cy="95250"/>
            </a:xfrm>
            <a:prstGeom prst="line">
              <a:avLst/>
            </a:prstGeom>
            <a:noFill/>
            <a:ln w="19050">
              <a:solidFill>
                <a:schemeClr val="bg1"/>
              </a:solidFill>
              <a:round/>
              <a:headEnd/>
              <a:tailEnd/>
            </a:ln>
            <a:effectLst>
              <a:outerShdw dist="17961" dir="2700000" algn="ctr" rotWithShape="0">
                <a:schemeClr val="tx1">
                  <a:alpha val="50000"/>
                </a:schemeClr>
              </a:outerShdw>
            </a:effectLst>
          </p:spPr>
          <p:txBody>
            <a:bodyPr>
              <a:spAutoFit/>
            </a:bodyPr>
            <a:lstStyle/>
            <a:p>
              <a:pPr>
                <a:defRPr/>
              </a:pPr>
              <a:endParaRPr lang="en-US">
                <a:solidFill>
                  <a:srgbClr val="000000"/>
                </a:solidFill>
                <a:latin typeface="Arial" pitchFamily="34" charset="0"/>
              </a:endParaRPr>
            </a:p>
          </p:txBody>
        </p:sp>
        <p:sp>
          <p:nvSpPr>
            <p:cNvPr id="81970" name="PPTShape_10"/>
            <p:cNvSpPr>
              <a:spLocks noChangeShapeType="1"/>
            </p:cNvSpPr>
            <p:nvPr/>
          </p:nvSpPr>
          <p:spPr bwMode="gray">
            <a:xfrm flipH="1">
              <a:off x="8623300" y="4230688"/>
              <a:ext cx="12700" cy="95250"/>
            </a:xfrm>
            <a:prstGeom prst="line">
              <a:avLst/>
            </a:prstGeom>
            <a:noFill/>
            <a:ln w="19050">
              <a:solidFill>
                <a:schemeClr val="bg1"/>
              </a:solidFill>
              <a:round/>
              <a:headEnd/>
              <a:tailEnd/>
            </a:ln>
            <a:effectLst>
              <a:outerShdw dist="17961" dir="2700000" algn="ctr" rotWithShape="0">
                <a:schemeClr val="tx1">
                  <a:alpha val="50000"/>
                </a:schemeClr>
              </a:outerShdw>
            </a:effectLst>
          </p:spPr>
          <p:txBody>
            <a:bodyPr>
              <a:spAutoFit/>
            </a:bodyPr>
            <a:lstStyle/>
            <a:p>
              <a:pPr>
                <a:defRPr/>
              </a:pPr>
              <a:endParaRPr lang="en-US">
                <a:solidFill>
                  <a:srgbClr val="000000"/>
                </a:solidFill>
                <a:latin typeface="Arial" pitchFamily="34" charset="0"/>
              </a:endParaRPr>
            </a:p>
          </p:txBody>
        </p:sp>
        <p:sp>
          <p:nvSpPr>
            <p:cNvPr id="81971" name="PPTShape_11"/>
            <p:cNvSpPr>
              <a:spLocks noChangeShapeType="1"/>
            </p:cNvSpPr>
            <p:nvPr/>
          </p:nvSpPr>
          <p:spPr bwMode="gray">
            <a:xfrm flipH="1">
              <a:off x="6234113" y="3336925"/>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sp>
          <p:nvSpPr>
            <p:cNvPr id="81972" name="PPTShape_12"/>
            <p:cNvSpPr>
              <a:spLocks noChangeShapeType="1"/>
            </p:cNvSpPr>
            <p:nvPr/>
          </p:nvSpPr>
          <p:spPr bwMode="gray">
            <a:xfrm flipH="1">
              <a:off x="8542338" y="2282825"/>
              <a:ext cx="2254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solidFill>
                  <a:srgbClr val="000000"/>
                </a:solidFill>
                <a:latin typeface="Arial" pitchFamily="34" charset="0"/>
              </a:endParaRPr>
            </a:p>
          </p:txBody>
        </p:sp>
      </p:gr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smtClean="0"/>
              <a:t>PLL Architecture</a:t>
            </a:r>
          </a:p>
        </p:txBody>
      </p:sp>
      <p:sp>
        <p:nvSpPr>
          <p:cNvPr id="83971" name="Rectangle 3"/>
          <p:cNvSpPr>
            <a:spLocks noChangeArrowheads="1"/>
          </p:cNvSpPr>
          <p:nvPr/>
        </p:nvSpPr>
        <p:spPr bwMode="auto">
          <a:xfrm>
            <a:off x="804863" y="1570038"/>
            <a:ext cx="7591425" cy="4579937"/>
          </a:xfrm>
          <a:prstGeom prst="rect">
            <a:avLst/>
          </a:prstGeom>
          <a:gradFill rotWithShape="1">
            <a:gsLst>
              <a:gs pos="0">
                <a:srgbClr val="666728"/>
              </a:gs>
              <a:gs pos="50000">
                <a:schemeClr val="hlink"/>
              </a:gs>
              <a:gs pos="100000">
                <a:srgbClr val="666728"/>
              </a:gs>
            </a:gsLst>
            <a:lin ang="2700000" scaled="1"/>
          </a:gradFill>
          <a:ln w="9525">
            <a:noFill/>
            <a:miter lim="800000"/>
            <a:headEnd/>
            <a:tailEnd/>
          </a:ln>
          <a:effectLst>
            <a:prstShdw prst="shdw17" dist="17961" dir="2700000">
              <a:srgbClr val="828334"/>
            </a:prstShdw>
          </a:effectLst>
        </p:spPr>
        <p:txBody>
          <a:bodyPr wrap="none" anchor="ctr"/>
          <a:lstStyle/>
          <a:p>
            <a:pPr>
              <a:defRPr/>
            </a:pPr>
            <a:endParaRPr lang="en-US">
              <a:solidFill>
                <a:srgbClr val="000000"/>
              </a:solidFill>
              <a:latin typeface="Arial" pitchFamily="34" charset="0"/>
            </a:endParaRPr>
          </a:p>
        </p:txBody>
      </p:sp>
      <p:sp>
        <p:nvSpPr>
          <p:cNvPr id="7172" name="Rectangle 4"/>
          <p:cNvSpPr>
            <a:spLocks noChangeArrowheads="1"/>
          </p:cNvSpPr>
          <p:nvPr/>
        </p:nvSpPr>
        <p:spPr bwMode="auto">
          <a:xfrm>
            <a:off x="1279525" y="5346700"/>
            <a:ext cx="4051300" cy="641350"/>
          </a:xfrm>
          <a:prstGeom prst="rect">
            <a:avLst/>
          </a:prstGeom>
          <a:gradFill rotWithShape="1">
            <a:gsLst>
              <a:gs pos="0">
                <a:srgbClr val="00185E"/>
              </a:gs>
              <a:gs pos="50000">
                <a:srgbClr val="0033CC"/>
              </a:gs>
              <a:gs pos="100000">
                <a:srgbClr val="00185E"/>
              </a:gs>
            </a:gsLst>
            <a:lin ang="2700000" scaled="1"/>
          </a:gradFill>
          <a:ln w="9525">
            <a:noFill/>
            <a:miter lim="800000"/>
            <a:headEnd/>
            <a:tailEnd/>
          </a:ln>
          <a:effectLst>
            <a:prstShdw prst="shdw17" dist="17961" dir="2700000">
              <a:srgbClr val="001F7A"/>
            </a:prstShdw>
          </a:effectLst>
        </p:spPr>
        <p:txBody>
          <a:bodyPr wrap="none" lIns="91413" tIns="45708" rIns="91413" bIns="45708">
            <a:spAutoFit/>
          </a:bodyPr>
          <a:lstStyle/>
          <a:p>
            <a:pPr algn="l" eaLnBrk="0" hangingPunct="0"/>
            <a:r>
              <a:rPr lang="en-US" b="1">
                <a:solidFill>
                  <a:srgbClr val="FFFFFF"/>
                </a:solidFill>
                <a:latin typeface="Arial Narrow" pitchFamily="34" charset="0"/>
              </a:rPr>
              <a:t>F</a:t>
            </a:r>
            <a:r>
              <a:rPr lang="en-US" b="1" baseline="-25000">
                <a:solidFill>
                  <a:srgbClr val="FFFFFF"/>
                </a:solidFill>
                <a:latin typeface="Arial Narrow" pitchFamily="34" charset="0"/>
              </a:rPr>
              <a:t>VCO</a:t>
            </a:r>
            <a:r>
              <a:rPr lang="en-US" b="1">
                <a:solidFill>
                  <a:srgbClr val="FFFFFF"/>
                </a:solidFill>
                <a:latin typeface="Arial Narrow" pitchFamily="34" charset="0"/>
              </a:rPr>
              <a:t> = F</a:t>
            </a:r>
            <a:r>
              <a:rPr lang="en-US" b="1" baseline="-25000">
                <a:solidFill>
                  <a:srgbClr val="FFFFFF"/>
                </a:solidFill>
                <a:latin typeface="Arial Narrow" pitchFamily="34" charset="0"/>
              </a:rPr>
              <a:t>IN</a:t>
            </a:r>
            <a:r>
              <a:rPr lang="en-US" b="1">
                <a:solidFill>
                  <a:srgbClr val="FFFFFF"/>
                </a:solidFill>
                <a:latin typeface="Arial Narrow" pitchFamily="34" charset="0"/>
              </a:rPr>
              <a:t> * M / D </a:t>
            </a:r>
          </a:p>
          <a:p>
            <a:pPr algn="l" eaLnBrk="0" hangingPunct="0"/>
            <a:r>
              <a:rPr lang="en-US" b="1">
                <a:solidFill>
                  <a:srgbClr val="FFFFFF"/>
                </a:solidFill>
                <a:latin typeface="Arial Narrow" pitchFamily="34" charset="0"/>
              </a:rPr>
              <a:t>F</a:t>
            </a:r>
            <a:r>
              <a:rPr lang="en-US" b="1" baseline="-25000">
                <a:solidFill>
                  <a:srgbClr val="FFFFFF"/>
                </a:solidFill>
                <a:latin typeface="Arial Narrow" pitchFamily="34" charset="0"/>
              </a:rPr>
              <a:t>OUT</a:t>
            </a:r>
            <a:r>
              <a:rPr lang="en-US" b="1">
                <a:solidFill>
                  <a:srgbClr val="FFFFFF"/>
                </a:solidFill>
                <a:latin typeface="Arial Narrow" pitchFamily="34" charset="0"/>
              </a:rPr>
              <a:t> = F</a:t>
            </a:r>
            <a:r>
              <a:rPr lang="en-US" b="1" baseline="-25000">
                <a:solidFill>
                  <a:srgbClr val="FFFFFF"/>
                </a:solidFill>
                <a:latin typeface="Arial Narrow" pitchFamily="34" charset="0"/>
              </a:rPr>
              <a:t>VCO</a:t>
            </a:r>
            <a:r>
              <a:rPr lang="en-US" b="1">
                <a:solidFill>
                  <a:srgbClr val="FFFFFF"/>
                </a:solidFill>
                <a:latin typeface="Arial Narrow" pitchFamily="34" charset="0"/>
              </a:rPr>
              <a:t> / O = F</a:t>
            </a:r>
            <a:r>
              <a:rPr lang="en-US" b="1" baseline="-25000">
                <a:solidFill>
                  <a:srgbClr val="FFFFFF"/>
                </a:solidFill>
                <a:latin typeface="Arial Narrow" pitchFamily="34" charset="0"/>
              </a:rPr>
              <a:t>IN</a:t>
            </a:r>
            <a:r>
              <a:rPr lang="en-US" b="1">
                <a:solidFill>
                  <a:srgbClr val="FFFFFF"/>
                </a:solidFill>
                <a:latin typeface="Arial Narrow" pitchFamily="34" charset="0"/>
              </a:rPr>
              <a:t> * M / D / O</a:t>
            </a:r>
          </a:p>
        </p:txBody>
      </p:sp>
      <p:sp>
        <p:nvSpPr>
          <p:cNvPr id="7173" name="Line 5"/>
          <p:cNvSpPr>
            <a:spLocks noChangeShapeType="1"/>
          </p:cNvSpPr>
          <p:nvPr/>
        </p:nvSpPr>
        <p:spPr bwMode="auto">
          <a:xfrm flipV="1">
            <a:off x="4232275" y="2800350"/>
            <a:ext cx="252413" cy="1588"/>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174" name="Freeform 6"/>
          <p:cNvSpPr>
            <a:spLocks/>
          </p:cNvSpPr>
          <p:nvPr/>
        </p:nvSpPr>
        <p:spPr bwMode="auto">
          <a:xfrm>
            <a:off x="1830388" y="2489200"/>
            <a:ext cx="163512" cy="638175"/>
          </a:xfrm>
          <a:custGeom>
            <a:avLst/>
            <a:gdLst>
              <a:gd name="T0" fmla="*/ 0 w 178"/>
              <a:gd name="T1" fmla="*/ 0 h 761"/>
              <a:gd name="T2" fmla="*/ 0 w 178"/>
              <a:gd name="T3" fmla="*/ 2147483647 h 761"/>
              <a:gd name="T4" fmla="*/ 2147483647 w 178"/>
              <a:gd name="T5" fmla="*/ 2147483647 h 761"/>
              <a:gd name="T6" fmla="*/ 2147483647 w 178"/>
              <a:gd name="T7" fmla="*/ 214748364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a:solidFill>
                <a:srgbClr val="000000"/>
              </a:solidFill>
            </a:endParaRPr>
          </a:p>
        </p:txBody>
      </p:sp>
      <p:sp>
        <p:nvSpPr>
          <p:cNvPr id="7175" name="Text Box 7"/>
          <p:cNvSpPr txBox="1">
            <a:spLocks noChangeArrowheads="1"/>
          </p:cNvSpPr>
          <p:nvPr/>
        </p:nvSpPr>
        <p:spPr bwMode="auto">
          <a:xfrm>
            <a:off x="803275" y="2538413"/>
            <a:ext cx="982663" cy="641350"/>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CLKIN1</a:t>
            </a:r>
          </a:p>
          <a:p>
            <a:pPr eaLnBrk="0" hangingPunct="0"/>
            <a:r>
              <a:rPr lang="en-US">
                <a:solidFill>
                  <a:srgbClr val="FFFFFF"/>
                </a:solidFill>
                <a:latin typeface="Arial Narrow" pitchFamily="34" charset="0"/>
              </a:rPr>
              <a:t>CLKIN2</a:t>
            </a:r>
          </a:p>
        </p:txBody>
      </p:sp>
      <p:sp>
        <p:nvSpPr>
          <p:cNvPr id="7176" name="Line 8"/>
          <p:cNvSpPr>
            <a:spLocks noChangeShapeType="1"/>
          </p:cNvSpPr>
          <p:nvPr/>
        </p:nvSpPr>
        <p:spPr bwMode="auto">
          <a:xfrm>
            <a:off x="1535113" y="2728913"/>
            <a:ext cx="276225" cy="0"/>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177" name="Line 9"/>
          <p:cNvSpPr>
            <a:spLocks noChangeShapeType="1"/>
          </p:cNvSpPr>
          <p:nvPr/>
        </p:nvSpPr>
        <p:spPr bwMode="auto">
          <a:xfrm>
            <a:off x="1543050" y="2927350"/>
            <a:ext cx="276225" cy="0"/>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178" name="Line 10"/>
          <p:cNvSpPr>
            <a:spLocks noChangeShapeType="1"/>
          </p:cNvSpPr>
          <p:nvPr/>
        </p:nvSpPr>
        <p:spPr bwMode="auto">
          <a:xfrm>
            <a:off x="1992313" y="2813050"/>
            <a:ext cx="276225" cy="0"/>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179" name="Rectangle 11"/>
          <p:cNvSpPr>
            <a:spLocks noChangeArrowheads="1"/>
          </p:cNvSpPr>
          <p:nvPr/>
        </p:nvSpPr>
        <p:spPr bwMode="auto">
          <a:xfrm>
            <a:off x="2278063" y="2530475"/>
            <a:ext cx="401637" cy="576263"/>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D</a:t>
            </a:r>
          </a:p>
        </p:txBody>
      </p:sp>
      <p:sp>
        <p:nvSpPr>
          <p:cNvPr id="7180" name="Line 12"/>
          <p:cNvSpPr>
            <a:spLocks noChangeShapeType="1"/>
          </p:cNvSpPr>
          <p:nvPr/>
        </p:nvSpPr>
        <p:spPr bwMode="auto">
          <a:xfrm flipV="1">
            <a:off x="2697163" y="2808288"/>
            <a:ext cx="373062"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181" name="Rectangle 13"/>
          <p:cNvSpPr>
            <a:spLocks noChangeArrowheads="1"/>
          </p:cNvSpPr>
          <p:nvPr/>
        </p:nvSpPr>
        <p:spPr bwMode="auto">
          <a:xfrm>
            <a:off x="3087688" y="2530475"/>
            <a:ext cx="460375" cy="690563"/>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PFD</a:t>
            </a:r>
          </a:p>
        </p:txBody>
      </p:sp>
      <p:sp>
        <p:nvSpPr>
          <p:cNvPr id="7182" name="Rectangle 14"/>
          <p:cNvSpPr>
            <a:spLocks noChangeArrowheads="1"/>
          </p:cNvSpPr>
          <p:nvPr/>
        </p:nvSpPr>
        <p:spPr bwMode="auto">
          <a:xfrm>
            <a:off x="3117850" y="1681163"/>
            <a:ext cx="1260475" cy="692150"/>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Lock Detect</a:t>
            </a:r>
          </a:p>
          <a:p>
            <a:pPr eaLnBrk="0" hangingPunct="0"/>
            <a:r>
              <a:rPr lang="en-US">
                <a:solidFill>
                  <a:srgbClr val="FFFFFF"/>
                </a:solidFill>
                <a:latin typeface="Arial Narrow" pitchFamily="34" charset="0"/>
              </a:rPr>
              <a:t>Lock Monitor</a:t>
            </a:r>
          </a:p>
        </p:txBody>
      </p:sp>
      <p:sp>
        <p:nvSpPr>
          <p:cNvPr id="7183" name="Text Box 15"/>
          <p:cNvSpPr txBox="1">
            <a:spLocks noChangeArrowheads="1"/>
          </p:cNvSpPr>
          <p:nvPr/>
        </p:nvSpPr>
        <p:spPr bwMode="auto">
          <a:xfrm>
            <a:off x="4813300" y="1866900"/>
            <a:ext cx="1096963" cy="366713"/>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LOCKED</a:t>
            </a:r>
          </a:p>
        </p:txBody>
      </p:sp>
      <p:sp>
        <p:nvSpPr>
          <p:cNvPr id="7184" name="Freeform 16"/>
          <p:cNvSpPr>
            <a:spLocks/>
          </p:cNvSpPr>
          <p:nvPr/>
        </p:nvSpPr>
        <p:spPr bwMode="auto">
          <a:xfrm>
            <a:off x="2760663" y="1914525"/>
            <a:ext cx="349250" cy="887413"/>
          </a:xfrm>
          <a:custGeom>
            <a:avLst/>
            <a:gdLst>
              <a:gd name="T0" fmla="*/ 0 w 270"/>
              <a:gd name="T1" fmla="*/ 2147483647 h 624"/>
              <a:gd name="T2" fmla="*/ 0 w 270"/>
              <a:gd name="T3" fmla="*/ 0 h 624"/>
              <a:gd name="T4" fmla="*/ 2147483647 w 270"/>
              <a:gd name="T5" fmla="*/ 0 h 624"/>
              <a:gd name="T6" fmla="*/ 0 60000 65536"/>
              <a:gd name="T7" fmla="*/ 0 60000 65536"/>
              <a:gd name="T8" fmla="*/ 0 60000 65536"/>
              <a:gd name="T9" fmla="*/ 0 w 270"/>
              <a:gd name="T10" fmla="*/ 0 h 624"/>
              <a:gd name="T11" fmla="*/ 270 w 270"/>
              <a:gd name="T12" fmla="*/ 624 h 624"/>
            </a:gdLst>
            <a:ahLst/>
            <a:cxnLst>
              <a:cxn ang="T6">
                <a:pos x="T0" y="T1"/>
              </a:cxn>
              <a:cxn ang="T7">
                <a:pos x="T2" y="T3"/>
              </a:cxn>
              <a:cxn ang="T8">
                <a:pos x="T4" y="T5"/>
              </a:cxn>
            </a:cxnLst>
            <a:rect l="T9" t="T10" r="T11" b="T12"/>
            <a:pathLst>
              <a:path w="270" h="624">
                <a:moveTo>
                  <a:pt x="0" y="624"/>
                </a:moveTo>
                <a:lnTo>
                  <a:pt x="0" y="0"/>
                </a:lnTo>
                <a:lnTo>
                  <a:pt x="270" y="0"/>
                </a:lnTo>
              </a:path>
            </a:pathLst>
          </a:custGeom>
          <a:noFill/>
          <a:ln w="9525" cap="flat" cmpd="sng">
            <a:solidFill>
              <a:schemeClr val="bg1"/>
            </a:solidFill>
            <a:prstDash val="solid"/>
            <a:round/>
            <a:headEnd type="oval" w="med" len="med"/>
            <a:tailEnd type="triangle" w="med" len="med"/>
          </a:ln>
        </p:spPr>
        <p:txBody>
          <a:bodyPr/>
          <a:lstStyle/>
          <a:p>
            <a:endParaRPr lang="en-US">
              <a:solidFill>
                <a:srgbClr val="000000"/>
              </a:solidFill>
            </a:endParaRPr>
          </a:p>
        </p:txBody>
      </p:sp>
      <p:sp>
        <p:nvSpPr>
          <p:cNvPr id="7185" name="Line 17"/>
          <p:cNvSpPr>
            <a:spLocks noChangeShapeType="1"/>
          </p:cNvSpPr>
          <p:nvPr/>
        </p:nvSpPr>
        <p:spPr bwMode="auto">
          <a:xfrm>
            <a:off x="3563938" y="2809875"/>
            <a:ext cx="230187" cy="1588"/>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186" name="Rectangle 18"/>
          <p:cNvSpPr>
            <a:spLocks noChangeArrowheads="1"/>
          </p:cNvSpPr>
          <p:nvPr/>
        </p:nvSpPr>
        <p:spPr bwMode="auto">
          <a:xfrm>
            <a:off x="3789363" y="2530475"/>
            <a:ext cx="460375" cy="690563"/>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CP</a:t>
            </a:r>
          </a:p>
        </p:txBody>
      </p:sp>
      <p:sp>
        <p:nvSpPr>
          <p:cNvPr id="7187" name="Rectangle 19"/>
          <p:cNvSpPr>
            <a:spLocks noChangeArrowheads="1"/>
          </p:cNvSpPr>
          <p:nvPr/>
        </p:nvSpPr>
        <p:spPr bwMode="auto">
          <a:xfrm>
            <a:off x="4494213" y="2520950"/>
            <a:ext cx="458787" cy="690563"/>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LF</a:t>
            </a:r>
          </a:p>
        </p:txBody>
      </p:sp>
      <p:sp>
        <p:nvSpPr>
          <p:cNvPr id="7188" name="Line 20"/>
          <p:cNvSpPr>
            <a:spLocks noChangeShapeType="1"/>
          </p:cNvSpPr>
          <p:nvPr/>
        </p:nvSpPr>
        <p:spPr bwMode="auto">
          <a:xfrm>
            <a:off x="4965700" y="2809875"/>
            <a:ext cx="231775" cy="1588"/>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189" name="Rectangle 21"/>
          <p:cNvSpPr>
            <a:spLocks noChangeArrowheads="1"/>
          </p:cNvSpPr>
          <p:nvPr/>
        </p:nvSpPr>
        <p:spPr bwMode="auto">
          <a:xfrm>
            <a:off x="5197475" y="2530475"/>
            <a:ext cx="458788" cy="690563"/>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VCO</a:t>
            </a:r>
          </a:p>
        </p:txBody>
      </p:sp>
      <p:sp>
        <p:nvSpPr>
          <p:cNvPr id="7190" name="Text Box 22"/>
          <p:cNvSpPr txBox="1">
            <a:spLocks noChangeArrowheads="1"/>
          </p:cNvSpPr>
          <p:nvPr/>
        </p:nvSpPr>
        <p:spPr bwMode="auto">
          <a:xfrm>
            <a:off x="5754688" y="2162175"/>
            <a:ext cx="1089025" cy="641350"/>
          </a:xfrm>
          <a:prstGeom prst="rect">
            <a:avLst/>
          </a:prstGeom>
          <a:noFill/>
          <a:ln w="9525">
            <a:noFill/>
            <a:miter lim="800000"/>
            <a:headEnd/>
            <a:tailEnd/>
          </a:ln>
        </p:spPr>
        <p:txBody>
          <a:bodyPr wrap="none" lIns="91413" tIns="45708" rIns="91413" bIns="45708">
            <a:spAutoFit/>
          </a:bodyPr>
          <a:lstStyle/>
          <a:p>
            <a:pPr algn="l" eaLnBrk="0" hangingPunct="0"/>
            <a:r>
              <a:rPr lang="en-US">
                <a:solidFill>
                  <a:srgbClr val="FFFFFF"/>
                </a:solidFill>
                <a:latin typeface="Arial Narrow" pitchFamily="34" charset="0"/>
              </a:rPr>
              <a:t>8-phase</a:t>
            </a:r>
          </a:p>
          <a:p>
            <a:pPr algn="l" eaLnBrk="0" hangingPunct="0"/>
            <a:r>
              <a:rPr lang="en-US">
                <a:solidFill>
                  <a:srgbClr val="FFFFFF"/>
                </a:solidFill>
                <a:latin typeface="Arial Narrow" pitchFamily="34" charset="0"/>
              </a:rPr>
              <a:t>taps</a:t>
            </a:r>
          </a:p>
        </p:txBody>
      </p:sp>
      <p:grpSp>
        <p:nvGrpSpPr>
          <p:cNvPr id="2" name="Group 23"/>
          <p:cNvGrpSpPr>
            <a:grpSpLocks/>
          </p:cNvGrpSpPr>
          <p:nvPr>
            <p:custDataLst>
              <p:tags r:id="rId2"/>
            </p:custDataLst>
          </p:nvPr>
        </p:nvGrpSpPr>
        <p:grpSpPr bwMode="auto">
          <a:xfrm>
            <a:off x="5654675" y="2749550"/>
            <a:ext cx="611188" cy="103188"/>
            <a:chOff x="3562" y="1732"/>
            <a:chExt cx="385" cy="65"/>
          </a:xfrm>
        </p:grpSpPr>
        <p:sp>
          <p:nvSpPr>
            <p:cNvPr id="7244" name="Line 24"/>
            <p:cNvSpPr>
              <a:spLocks noChangeShapeType="1"/>
            </p:cNvSpPr>
            <p:nvPr/>
          </p:nvSpPr>
          <p:spPr bwMode="auto">
            <a:xfrm>
              <a:off x="3562" y="1759"/>
              <a:ext cx="385" cy="1"/>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45" name="Line 25"/>
            <p:cNvSpPr>
              <a:spLocks noChangeShapeType="1"/>
            </p:cNvSpPr>
            <p:nvPr/>
          </p:nvSpPr>
          <p:spPr bwMode="auto">
            <a:xfrm flipH="1">
              <a:off x="3670" y="1732"/>
              <a:ext cx="29" cy="65"/>
            </a:xfrm>
            <a:prstGeom prst="line">
              <a:avLst/>
            </a:prstGeom>
            <a:noFill/>
            <a:ln w="9525">
              <a:solidFill>
                <a:schemeClr val="bg1"/>
              </a:solidFill>
              <a:round/>
              <a:headEnd/>
              <a:tailEnd/>
            </a:ln>
          </p:spPr>
          <p:txBody>
            <a:bodyPr/>
            <a:lstStyle/>
            <a:p>
              <a:endParaRPr lang="en-US">
                <a:solidFill>
                  <a:srgbClr val="000000"/>
                </a:solidFill>
              </a:endParaRPr>
            </a:p>
          </p:txBody>
        </p:sp>
      </p:grpSp>
      <p:sp>
        <p:nvSpPr>
          <p:cNvPr id="7192" name="Freeform 26"/>
          <p:cNvSpPr>
            <a:spLocks/>
          </p:cNvSpPr>
          <p:nvPr/>
        </p:nvSpPr>
        <p:spPr bwMode="auto">
          <a:xfrm>
            <a:off x="6259513" y="2514600"/>
            <a:ext cx="163512" cy="561975"/>
          </a:xfrm>
          <a:custGeom>
            <a:avLst/>
            <a:gdLst>
              <a:gd name="T0" fmla="*/ 0 w 178"/>
              <a:gd name="T1" fmla="*/ 0 h 761"/>
              <a:gd name="T2" fmla="*/ 0 w 178"/>
              <a:gd name="T3" fmla="*/ 2147483647 h 761"/>
              <a:gd name="T4" fmla="*/ 2147483647 w 178"/>
              <a:gd name="T5" fmla="*/ 2147483647 h 761"/>
              <a:gd name="T6" fmla="*/ 2147483647 w 178"/>
              <a:gd name="T7" fmla="*/ 214748364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a:solidFill>
                <a:srgbClr val="000000"/>
              </a:solidFill>
            </a:endParaRPr>
          </a:p>
        </p:txBody>
      </p:sp>
      <p:sp>
        <p:nvSpPr>
          <p:cNvPr id="7193" name="Freeform 27"/>
          <p:cNvSpPr>
            <a:spLocks/>
          </p:cNvSpPr>
          <p:nvPr/>
        </p:nvSpPr>
        <p:spPr bwMode="auto">
          <a:xfrm>
            <a:off x="6259513" y="3081338"/>
            <a:ext cx="163512" cy="560387"/>
          </a:xfrm>
          <a:custGeom>
            <a:avLst/>
            <a:gdLst>
              <a:gd name="T0" fmla="*/ 0 w 178"/>
              <a:gd name="T1" fmla="*/ 0 h 761"/>
              <a:gd name="T2" fmla="*/ 0 w 178"/>
              <a:gd name="T3" fmla="*/ 2147483647 h 761"/>
              <a:gd name="T4" fmla="*/ 2147483647 w 178"/>
              <a:gd name="T5" fmla="*/ 2147483647 h 761"/>
              <a:gd name="T6" fmla="*/ 2147483647 w 178"/>
              <a:gd name="T7" fmla="*/ 214748364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a:solidFill>
                <a:srgbClr val="000000"/>
              </a:solidFill>
            </a:endParaRPr>
          </a:p>
        </p:txBody>
      </p:sp>
      <p:sp>
        <p:nvSpPr>
          <p:cNvPr id="7194" name="Freeform 28"/>
          <p:cNvSpPr>
            <a:spLocks/>
          </p:cNvSpPr>
          <p:nvPr/>
        </p:nvSpPr>
        <p:spPr bwMode="auto">
          <a:xfrm>
            <a:off x="6259513" y="3646488"/>
            <a:ext cx="163512" cy="561975"/>
          </a:xfrm>
          <a:custGeom>
            <a:avLst/>
            <a:gdLst>
              <a:gd name="T0" fmla="*/ 0 w 178"/>
              <a:gd name="T1" fmla="*/ 0 h 761"/>
              <a:gd name="T2" fmla="*/ 0 w 178"/>
              <a:gd name="T3" fmla="*/ 2147483647 h 761"/>
              <a:gd name="T4" fmla="*/ 2147483647 w 178"/>
              <a:gd name="T5" fmla="*/ 2147483647 h 761"/>
              <a:gd name="T6" fmla="*/ 2147483647 w 178"/>
              <a:gd name="T7" fmla="*/ 214748364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a:solidFill>
                <a:srgbClr val="000000"/>
              </a:solidFill>
            </a:endParaRPr>
          </a:p>
        </p:txBody>
      </p:sp>
      <p:sp>
        <p:nvSpPr>
          <p:cNvPr id="7195" name="Freeform 29"/>
          <p:cNvSpPr>
            <a:spLocks/>
          </p:cNvSpPr>
          <p:nvPr/>
        </p:nvSpPr>
        <p:spPr bwMode="auto">
          <a:xfrm>
            <a:off x="6259513" y="4216400"/>
            <a:ext cx="163512" cy="561975"/>
          </a:xfrm>
          <a:custGeom>
            <a:avLst/>
            <a:gdLst>
              <a:gd name="T0" fmla="*/ 0 w 178"/>
              <a:gd name="T1" fmla="*/ 0 h 761"/>
              <a:gd name="T2" fmla="*/ 0 w 178"/>
              <a:gd name="T3" fmla="*/ 2147483647 h 761"/>
              <a:gd name="T4" fmla="*/ 2147483647 w 178"/>
              <a:gd name="T5" fmla="*/ 2147483647 h 761"/>
              <a:gd name="T6" fmla="*/ 2147483647 w 178"/>
              <a:gd name="T7" fmla="*/ 214748364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a:solidFill>
                <a:srgbClr val="000000"/>
              </a:solidFill>
            </a:endParaRPr>
          </a:p>
        </p:txBody>
      </p:sp>
      <p:sp>
        <p:nvSpPr>
          <p:cNvPr id="7196" name="Freeform 30"/>
          <p:cNvSpPr>
            <a:spLocks/>
          </p:cNvSpPr>
          <p:nvPr/>
        </p:nvSpPr>
        <p:spPr bwMode="auto">
          <a:xfrm>
            <a:off x="6259513" y="4781550"/>
            <a:ext cx="163512" cy="563563"/>
          </a:xfrm>
          <a:custGeom>
            <a:avLst/>
            <a:gdLst>
              <a:gd name="T0" fmla="*/ 0 w 178"/>
              <a:gd name="T1" fmla="*/ 0 h 761"/>
              <a:gd name="T2" fmla="*/ 0 w 178"/>
              <a:gd name="T3" fmla="*/ 2147483647 h 761"/>
              <a:gd name="T4" fmla="*/ 2147483647 w 178"/>
              <a:gd name="T5" fmla="*/ 2147483647 h 761"/>
              <a:gd name="T6" fmla="*/ 2147483647 w 178"/>
              <a:gd name="T7" fmla="*/ 214748364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a:solidFill>
                <a:srgbClr val="000000"/>
              </a:solidFill>
            </a:endParaRPr>
          </a:p>
        </p:txBody>
      </p:sp>
      <p:sp>
        <p:nvSpPr>
          <p:cNvPr id="7197" name="Freeform 31"/>
          <p:cNvSpPr>
            <a:spLocks/>
          </p:cNvSpPr>
          <p:nvPr/>
        </p:nvSpPr>
        <p:spPr bwMode="auto">
          <a:xfrm>
            <a:off x="6259513" y="5349875"/>
            <a:ext cx="163512" cy="563563"/>
          </a:xfrm>
          <a:custGeom>
            <a:avLst/>
            <a:gdLst>
              <a:gd name="T0" fmla="*/ 0 w 178"/>
              <a:gd name="T1" fmla="*/ 0 h 761"/>
              <a:gd name="T2" fmla="*/ 0 w 178"/>
              <a:gd name="T3" fmla="*/ 2147483647 h 761"/>
              <a:gd name="T4" fmla="*/ 2147483647 w 178"/>
              <a:gd name="T5" fmla="*/ 2147483647 h 761"/>
              <a:gd name="T6" fmla="*/ 2147483647 w 178"/>
              <a:gd name="T7" fmla="*/ 214748364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a:solidFill>
                <a:srgbClr val="000000"/>
              </a:solidFill>
            </a:endParaRPr>
          </a:p>
        </p:txBody>
      </p:sp>
      <p:sp>
        <p:nvSpPr>
          <p:cNvPr id="7198" name="Rectangle 32"/>
          <p:cNvSpPr>
            <a:spLocks noChangeArrowheads="1"/>
          </p:cNvSpPr>
          <p:nvPr/>
        </p:nvSpPr>
        <p:spPr bwMode="auto">
          <a:xfrm>
            <a:off x="6669088" y="2598738"/>
            <a:ext cx="401637" cy="363537"/>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O0</a:t>
            </a:r>
          </a:p>
        </p:txBody>
      </p:sp>
      <p:sp>
        <p:nvSpPr>
          <p:cNvPr id="7199" name="Line 33"/>
          <p:cNvSpPr>
            <a:spLocks noChangeShapeType="1"/>
          </p:cNvSpPr>
          <p:nvPr/>
        </p:nvSpPr>
        <p:spPr bwMode="auto">
          <a:xfrm flipV="1">
            <a:off x="6429375" y="2784475"/>
            <a:ext cx="246063" cy="1588"/>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00" name="Rectangle 34"/>
          <p:cNvSpPr>
            <a:spLocks noChangeArrowheads="1"/>
          </p:cNvSpPr>
          <p:nvPr/>
        </p:nvSpPr>
        <p:spPr bwMode="auto">
          <a:xfrm>
            <a:off x="6669088" y="3168650"/>
            <a:ext cx="401637" cy="365125"/>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O1</a:t>
            </a:r>
          </a:p>
        </p:txBody>
      </p:sp>
      <p:sp>
        <p:nvSpPr>
          <p:cNvPr id="7201" name="Line 35"/>
          <p:cNvSpPr>
            <a:spLocks noChangeShapeType="1"/>
          </p:cNvSpPr>
          <p:nvPr/>
        </p:nvSpPr>
        <p:spPr bwMode="auto">
          <a:xfrm flipV="1">
            <a:off x="6429375" y="3357563"/>
            <a:ext cx="246063"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02" name="Rectangle 36"/>
          <p:cNvSpPr>
            <a:spLocks noChangeArrowheads="1"/>
          </p:cNvSpPr>
          <p:nvPr/>
        </p:nvSpPr>
        <p:spPr bwMode="auto">
          <a:xfrm>
            <a:off x="6669088" y="3724275"/>
            <a:ext cx="401637" cy="363538"/>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O2</a:t>
            </a:r>
          </a:p>
        </p:txBody>
      </p:sp>
      <p:sp>
        <p:nvSpPr>
          <p:cNvPr id="7203" name="Line 37"/>
          <p:cNvSpPr>
            <a:spLocks noChangeShapeType="1"/>
          </p:cNvSpPr>
          <p:nvPr/>
        </p:nvSpPr>
        <p:spPr bwMode="auto">
          <a:xfrm flipV="1">
            <a:off x="6429375" y="3913188"/>
            <a:ext cx="246063"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04" name="Rectangle 38"/>
          <p:cNvSpPr>
            <a:spLocks noChangeArrowheads="1"/>
          </p:cNvSpPr>
          <p:nvPr/>
        </p:nvSpPr>
        <p:spPr bwMode="auto">
          <a:xfrm>
            <a:off x="6669088" y="4298950"/>
            <a:ext cx="401637" cy="363538"/>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O3</a:t>
            </a:r>
          </a:p>
        </p:txBody>
      </p:sp>
      <p:sp>
        <p:nvSpPr>
          <p:cNvPr id="7205" name="Line 39"/>
          <p:cNvSpPr>
            <a:spLocks noChangeShapeType="1"/>
          </p:cNvSpPr>
          <p:nvPr/>
        </p:nvSpPr>
        <p:spPr bwMode="auto">
          <a:xfrm flipV="1">
            <a:off x="6429375" y="4486275"/>
            <a:ext cx="246063" cy="1588"/>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06" name="Rectangle 40"/>
          <p:cNvSpPr>
            <a:spLocks noChangeArrowheads="1"/>
          </p:cNvSpPr>
          <p:nvPr/>
        </p:nvSpPr>
        <p:spPr bwMode="auto">
          <a:xfrm>
            <a:off x="6669088" y="4870450"/>
            <a:ext cx="401637" cy="363538"/>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O4</a:t>
            </a:r>
          </a:p>
        </p:txBody>
      </p:sp>
      <p:sp>
        <p:nvSpPr>
          <p:cNvPr id="7207" name="Line 41"/>
          <p:cNvSpPr>
            <a:spLocks noChangeShapeType="1"/>
          </p:cNvSpPr>
          <p:nvPr/>
        </p:nvSpPr>
        <p:spPr bwMode="auto">
          <a:xfrm flipV="1">
            <a:off x="6429375" y="5059363"/>
            <a:ext cx="246063" cy="0"/>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08" name="Rectangle 42"/>
          <p:cNvSpPr>
            <a:spLocks noChangeArrowheads="1"/>
          </p:cNvSpPr>
          <p:nvPr/>
        </p:nvSpPr>
        <p:spPr bwMode="auto">
          <a:xfrm>
            <a:off x="6669088" y="5443538"/>
            <a:ext cx="401637" cy="363537"/>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O5</a:t>
            </a:r>
          </a:p>
        </p:txBody>
      </p:sp>
      <p:sp>
        <p:nvSpPr>
          <p:cNvPr id="7209" name="Line 43"/>
          <p:cNvSpPr>
            <a:spLocks noChangeShapeType="1"/>
          </p:cNvSpPr>
          <p:nvPr/>
        </p:nvSpPr>
        <p:spPr bwMode="auto">
          <a:xfrm flipV="1">
            <a:off x="6429375" y="5629275"/>
            <a:ext cx="246063" cy="1588"/>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10" name="Line 44"/>
          <p:cNvSpPr>
            <a:spLocks noChangeShapeType="1"/>
          </p:cNvSpPr>
          <p:nvPr/>
        </p:nvSpPr>
        <p:spPr bwMode="auto">
          <a:xfrm flipV="1">
            <a:off x="7070725" y="2776538"/>
            <a:ext cx="247650"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11" name="Line 45"/>
          <p:cNvSpPr>
            <a:spLocks noChangeShapeType="1"/>
          </p:cNvSpPr>
          <p:nvPr/>
        </p:nvSpPr>
        <p:spPr bwMode="auto">
          <a:xfrm flipV="1">
            <a:off x="7070725" y="3349625"/>
            <a:ext cx="247650" cy="1588"/>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12" name="Line 46"/>
          <p:cNvSpPr>
            <a:spLocks noChangeShapeType="1"/>
          </p:cNvSpPr>
          <p:nvPr/>
        </p:nvSpPr>
        <p:spPr bwMode="auto">
          <a:xfrm flipV="1">
            <a:off x="7070725" y="3903663"/>
            <a:ext cx="247650"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13" name="Line 47"/>
          <p:cNvSpPr>
            <a:spLocks noChangeShapeType="1"/>
          </p:cNvSpPr>
          <p:nvPr/>
        </p:nvSpPr>
        <p:spPr bwMode="auto">
          <a:xfrm flipV="1">
            <a:off x="7070725" y="4476750"/>
            <a:ext cx="247650" cy="1588"/>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14" name="Line 48"/>
          <p:cNvSpPr>
            <a:spLocks noChangeShapeType="1"/>
          </p:cNvSpPr>
          <p:nvPr/>
        </p:nvSpPr>
        <p:spPr bwMode="auto">
          <a:xfrm flipV="1">
            <a:off x="7070725" y="5049838"/>
            <a:ext cx="247650"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15" name="Line 49"/>
          <p:cNvSpPr>
            <a:spLocks noChangeShapeType="1"/>
          </p:cNvSpPr>
          <p:nvPr/>
        </p:nvSpPr>
        <p:spPr bwMode="auto">
          <a:xfrm flipV="1">
            <a:off x="7070725" y="5621338"/>
            <a:ext cx="247650"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16" name="Freeform 50"/>
          <p:cNvSpPr>
            <a:spLocks/>
          </p:cNvSpPr>
          <p:nvPr/>
        </p:nvSpPr>
        <p:spPr bwMode="auto">
          <a:xfrm>
            <a:off x="5981700" y="2792413"/>
            <a:ext cx="261938" cy="2846387"/>
          </a:xfrm>
          <a:custGeom>
            <a:avLst/>
            <a:gdLst>
              <a:gd name="T0" fmla="*/ 0 w 204"/>
              <a:gd name="T1" fmla="*/ 0 h 2142"/>
              <a:gd name="T2" fmla="*/ 0 w 204"/>
              <a:gd name="T3" fmla="*/ 2147483647 h 2142"/>
              <a:gd name="T4" fmla="*/ 2147483647 w 204"/>
              <a:gd name="T5" fmla="*/ 2147483647 h 2142"/>
              <a:gd name="T6" fmla="*/ 0 60000 65536"/>
              <a:gd name="T7" fmla="*/ 0 60000 65536"/>
              <a:gd name="T8" fmla="*/ 0 60000 65536"/>
              <a:gd name="T9" fmla="*/ 0 w 204"/>
              <a:gd name="T10" fmla="*/ 0 h 2142"/>
              <a:gd name="T11" fmla="*/ 204 w 204"/>
              <a:gd name="T12" fmla="*/ 2142 h 2142"/>
            </a:gdLst>
            <a:ahLst/>
            <a:cxnLst>
              <a:cxn ang="T6">
                <a:pos x="T0" y="T1"/>
              </a:cxn>
              <a:cxn ang="T7">
                <a:pos x="T2" y="T3"/>
              </a:cxn>
              <a:cxn ang="T8">
                <a:pos x="T4" y="T5"/>
              </a:cxn>
            </a:cxnLst>
            <a:rect l="T9" t="T10" r="T11" b="T12"/>
            <a:pathLst>
              <a:path w="204" h="2142">
                <a:moveTo>
                  <a:pt x="0" y="0"/>
                </a:moveTo>
                <a:lnTo>
                  <a:pt x="0" y="2142"/>
                </a:lnTo>
                <a:lnTo>
                  <a:pt x="204" y="2142"/>
                </a:lnTo>
              </a:path>
            </a:pathLst>
          </a:custGeom>
          <a:noFill/>
          <a:ln w="9525" cap="flat" cmpd="sng">
            <a:solidFill>
              <a:schemeClr val="bg1"/>
            </a:solidFill>
            <a:prstDash val="solid"/>
            <a:round/>
            <a:headEnd type="oval" w="med" len="med"/>
            <a:tailEnd type="triangle" w="med" len="med"/>
          </a:ln>
        </p:spPr>
        <p:txBody>
          <a:bodyPr/>
          <a:lstStyle/>
          <a:p>
            <a:endParaRPr lang="en-US">
              <a:solidFill>
                <a:srgbClr val="000000"/>
              </a:solidFill>
            </a:endParaRPr>
          </a:p>
        </p:txBody>
      </p:sp>
      <p:sp>
        <p:nvSpPr>
          <p:cNvPr id="7217" name="Line 51"/>
          <p:cNvSpPr>
            <a:spLocks noChangeShapeType="1"/>
          </p:cNvSpPr>
          <p:nvPr/>
        </p:nvSpPr>
        <p:spPr bwMode="auto">
          <a:xfrm flipV="1">
            <a:off x="5995988" y="3357563"/>
            <a:ext cx="246062"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18" name="Line 52"/>
          <p:cNvSpPr>
            <a:spLocks noChangeShapeType="1"/>
          </p:cNvSpPr>
          <p:nvPr/>
        </p:nvSpPr>
        <p:spPr bwMode="auto">
          <a:xfrm flipV="1">
            <a:off x="5995988" y="3913188"/>
            <a:ext cx="246062"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19" name="Line 53"/>
          <p:cNvSpPr>
            <a:spLocks noChangeShapeType="1"/>
          </p:cNvSpPr>
          <p:nvPr/>
        </p:nvSpPr>
        <p:spPr bwMode="auto">
          <a:xfrm flipV="1">
            <a:off x="5995988" y="4486275"/>
            <a:ext cx="246062" cy="1588"/>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20" name="Line 54"/>
          <p:cNvSpPr>
            <a:spLocks noChangeShapeType="1"/>
          </p:cNvSpPr>
          <p:nvPr/>
        </p:nvSpPr>
        <p:spPr bwMode="auto">
          <a:xfrm flipV="1">
            <a:off x="5995988" y="5059363"/>
            <a:ext cx="246062" cy="0"/>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21" name="Freeform 55"/>
          <p:cNvSpPr>
            <a:spLocks/>
          </p:cNvSpPr>
          <p:nvPr/>
        </p:nvSpPr>
        <p:spPr bwMode="auto">
          <a:xfrm flipH="1">
            <a:off x="4062413" y="4121150"/>
            <a:ext cx="165100" cy="561975"/>
          </a:xfrm>
          <a:custGeom>
            <a:avLst/>
            <a:gdLst>
              <a:gd name="T0" fmla="*/ 0 w 178"/>
              <a:gd name="T1" fmla="*/ 0 h 761"/>
              <a:gd name="T2" fmla="*/ 0 w 178"/>
              <a:gd name="T3" fmla="*/ 2147483647 h 761"/>
              <a:gd name="T4" fmla="*/ 2147483647 w 178"/>
              <a:gd name="T5" fmla="*/ 2147483647 h 761"/>
              <a:gd name="T6" fmla="*/ 2147483647 w 178"/>
              <a:gd name="T7" fmla="*/ 214748364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a:solidFill>
                <a:srgbClr val="000000"/>
              </a:solidFill>
            </a:endParaRPr>
          </a:p>
        </p:txBody>
      </p:sp>
      <p:sp>
        <p:nvSpPr>
          <p:cNvPr id="7222" name="Line 56"/>
          <p:cNvSpPr>
            <a:spLocks noChangeShapeType="1"/>
          </p:cNvSpPr>
          <p:nvPr/>
        </p:nvSpPr>
        <p:spPr bwMode="auto">
          <a:xfrm flipH="1">
            <a:off x="5462588" y="4283075"/>
            <a:ext cx="519112" cy="0"/>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23" name="Rectangle 57"/>
          <p:cNvSpPr>
            <a:spLocks noChangeArrowheads="1"/>
          </p:cNvSpPr>
          <p:nvPr/>
        </p:nvSpPr>
        <p:spPr bwMode="auto">
          <a:xfrm>
            <a:off x="5068888" y="3989388"/>
            <a:ext cx="400050" cy="576262"/>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a:solidFill>
                  <a:srgbClr val="FFFFFF"/>
                </a:solidFill>
                <a:latin typeface="Arial Narrow" pitchFamily="34" charset="0"/>
              </a:rPr>
              <a:t>M</a:t>
            </a:r>
          </a:p>
        </p:txBody>
      </p:sp>
      <p:sp>
        <p:nvSpPr>
          <p:cNvPr id="7224" name="Line 58"/>
          <p:cNvSpPr>
            <a:spLocks noChangeShapeType="1"/>
          </p:cNvSpPr>
          <p:nvPr/>
        </p:nvSpPr>
        <p:spPr bwMode="auto">
          <a:xfrm flipH="1">
            <a:off x="4229100" y="4292600"/>
            <a:ext cx="839788" cy="0"/>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25" name="Freeform 59"/>
          <p:cNvSpPr>
            <a:spLocks/>
          </p:cNvSpPr>
          <p:nvPr/>
        </p:nvSpPr>
        <p:spPr bwMode="auto">
          <a:xfrm>
            <a:off x="2822575" y="3098800"/>
            <a:ext cx="1236663" cy="1309688"/>
          </a:xfrm>
          <a:custGeom>
            <a:avLst/>
            <a:gdLst>
              <a:gd name="T0" fmla="*/ 2147483647 w 1326"/>
              <a:gd name="T1" fmla="*/ 2147483647 h 924"/>
              <a:gd name="T2" fmla="*/ 0 w 1326"/>
              <a:gd name="T3" fmla="*/ 2147483647 h 924"/>
              <a:gd name="T4" fmla="*/ 0 w 1326"/>
              <a:gd name="T5" fmla="*/ 0 h 924"/>
              <a:gd name="T6" fmla="*/ 2147483647 w 1326"/>
              <a:gd name="T7" fmla="*/ 0 h 924"/>
              <a:gd name="T8" fmla="*/ 0 60000 65536"/>
              <a:gd name="T9" fmla="*/ 0 60000 65536"/>
              <a:gd name="T10" fmla="*/ 0 60000 65536"/>
              <a:gd name="T11" fmla="*/ 0 60000 65536"/>
              <a:gd name="T12" fmla="*/ 0 w 1326"/>
              <a:gd name="T13" fmla="*/ 0 h 924"/>
              <a:gd name="T14" fmla="*/ 1326 w 1326"/>
              <a:gd name="T15" fmla="*/ 924 h 924"/>
            </a:gdLst>
            <a:ahLst/>
            <a:cxnLst>
              <a:cxn ang="T8">
                <a:pos x="T0" y="T1"/>
              </a:cxn>
              <a:cxn ang="T9">
                <a:pos x="T2" y="T3"/>
              </a:cxn>
              <a:cxn ang="T10">
                <a:pos x="T4" y="T5"/>
              </a:cxn>
              <a:cxn ang="T11">
                <a:pos x="T6" y="T7"/>
              </a:cxn>
            </a:cxnLst>
            <a:rect l="T12" t="T13" r="T14" b="T15"/>
            <a:pathLst>
              <a:path w="1326" h="924">
                <a:moveTo>
                  <a:pt x="1326" y="924"/>
                </a:moveTo>
                <a:lnTo>
                  <a:pt x="0" y="924"/>
                </a:lnTo>
                <a:lnTo>
                  <a:pt x="0" y="0"/>
                </a:lnTo>
                <a:lnTo>
                  <a:pt x="198" y="0"/>
                </a:lnTo>
              </a:path>
            </a:pathLst>
          </a:custGeom>
          <a:noFill/>
          <a:ln w="9525" cap="flat" cmpd="sng">
            <a:solidFill>
              <a:schemeClr val="bg1"/>
            </a:solidFill>
            <a:prstDash val="solid"/>
            <a:round/>
            <a:headEnd/>
            <a:tailEnd type="triangle" w="med" len="med"/>
          </a:ln>
        </p:spPr>
        <p:txBody>
          <a:bodyPr/>
          <a:lstStyle/>
          <a:p>
            <a:endParaRPr lang="en-US">
              <a:solidFill>
                <a:srgbClr val="000000"/>
              </a:solidFill>
            </a:endParaRPr>
          </a:p>
        </p:txBody>
      </p:sp>
      <p:sp>
        <p:nvSpPr>
          <p:cNvPr id="7226" name="Freeform 60"/>
          <p:cNvSpPr>
            <a:spLocks/>
          </p:cNvSpPr>
          <p:nvPr/>
        </p:nvSpPr>
        <p:spPr bwMode="auto">
          <a:xfrm>
            <a:off x="2830513" y="2205038"/>
            <a:ext cx="279400" cy="885825"/>
          </a:xfrm>
          <a:custGeom>
            <a:avLst/>
            <a:gdLst>
              <a:gd name="T0" fmla="*/ 0 w 270"/>
              <a:gd name="T1" fmla="*/ 2147483647 h 624"/>
              <a:gd name="T2" fmla="*/ 0 w 270"/>
              <a:gd name="T3" fmla="*/ 0 h 624"/>
              <a:gd name="T4" fmla="*/ 2147483647 w 270"/>
              <a:gd name="T5" fmla="*/ 0 h 624"/>
              <a:gd name="T6" fmla="*/ 0 60000 65536"/>
              <a:gd name="T7" fmla="*/ 0 60000 65536"/>
              <a:gd name="T8" fmla="*/ 0 60000 65536"/>
              <a:gd name="T9" fmla="*/ 0 w 270"/>
              <a:gd name="T10" fmla="*/ 0 h 624"/>
              <a:gd name="T11" fmla="*/ 270 w 270"/>
              <a:gd name="T12" fmla="*/ 624 h 624"/>
            </a:gdLst>
            <a:ahLst/>
            <a:cxnLst>
              <a:cxn ang="T6">
                <a:pos x="T0" y="T1"/>
              </a:cxn>
              <a:cxn ang="T7">
                <a:pos x="T2" y="T3"/>
              </a:cxn>
              <a:cxn ang="T8">
                <a:pos x="T4" y="T5"/>
              </a:cxn>
            </a:cxnLst>
            <a:rect l="T9" t="T10" r="T11" b="T12"/>
            <a:pathLst>
              <a:path w="270" h="624">
                <a:moveTo>
                  <a:pt x="0" y="624"/>
                </a:moveTo>
                <a:lnTo>
                  <a:pt x="0" y="0"/>
                </a:lnTo>
                <a:lnTo>
                  <a:pt x="270" y="0"/>
                </a:lnTo>
              </a:path>
            </a:pathLst>
          </a:custGeom>
          <a:noFill/>
          <a:ln w="9525" cap="flat" cmpd="sng">
            <a:solidFill>
              <a:schemeClr val="bg1"/>
            </a:solidFill>
            <a:prstDash val="solid"/>
            <a:round/>
            <a:headEnd type="oval" w="med" len="med"/>
            <a:tailEnd type="triangle" w="med" len="med"/>
          </a:ln>
        </p:spPr>
        <p:txBody>
          <a:bodyPr/>
          <a:lstStyle/>
          <a:p>
            <a:endParaRPr lang="en-US">
              <a:solidFill>
                <a:srgbClr val="000000"/>
              </a:solidFill>
            </a:endParaRPr>
          </a:p>
        </p:txBody>
      </p:sp>
      <p:sp>
        <p:nvSpPr>
          <p:cNvPr id="7227" name="Freeform 61"/>
          <p:cNvSpPr>
            <a:spLocks/>
          </p:cNvSpPr>
          <p:nvPr/>
        </p:nvSpPr>
        <p:spPr bwMode="auto">
          <a:xfrm>
            <a:off x="1808163" y="4554538"/>
            <a:ext cx="2587625" cy="469900"/>
          </a:xfrm>
          <a:custGeom>
            <a:avLst/>
            <a:gdLst>
              <a:gd name="T0" fmla="*/ 0 w 3228"/>
              <a:gd name="T1" fmla="*/ 2147483647 h 330"/>
              <a:gd name="T2" fmla="*/ 2147483647 w 3228"/>
              <a:gd name="T3" fmla="*/ 2147483647 h 330"/>
              <a:gd name="T4" fmla="*/ 2147483647 w 3228"/>
              <a:gd name="T5" fmla="*/ 0 h 330"/>
              <a:gd name="T6" fmla="*/ 2147483647 w 3228"/>
              <a:gd name="T7" fmla="*/ 0 h 330"/>
              <a:gd name="T8" fmla="*/ 0 60000 65536"/>
              <a:gd name="T9" fmla="*/ 0 60000 65536"/>
              <a:gd name="T10" fmla="*/ 0 60000 65536"/>
              <a:gd name="T11" fmla="*/ 0 60000 65536"/>
              <a:gd name="T12" fmla="*/ 0 w 3228"/>
              <a:gd name="T13" fmla="*/ 0 h 330"/>
              <a:gd name="T14" fmla="*/ 3228 w 3228"/>
              <a:gd name="T15" fmla="*/ 330 h 330"/>
            </a:gdLst>
            <a:ahLst/>
            <a:cxnLst>
              <a:cxn ang="T8">
                <a:pos x="T0" y="T1"/>
              </a:cxn>
              <a:cxn ang="T9">
                <a:pos x="T2" y="T3"/>
              </a:cxn>
              <a:cxn ang="T10">
                <a:pos x="T4" y="T5"/>
              </a:cxn>
              <a:cxn ang="T11">
                <a:pos x="T6" y="T7"/>
              </a:cxn>
            </a:cxnLst>
            <a:rect l="T12" t="T13" r="T14" b="T15"/>
            <a:pathLst>
              <a:path w="3228" h="330">
                <a:moveTo>
                  <a:pt x="0" y="330"/>
                </a:moveTo>
                <a:lnTo>
                  <a:pt x="3228" y="330"/>
                </a:lnTo>
                <a:lnTo>
                  <a:pt x="3228" y="0"/>
                </a:lnTo>
                <a:lnTo>
                  <a:pt x="3024" y="0"/>
                </a:lnTo>
              </a:path>
            </a:pathLst>
          </a:custGeom>
          <a:noFill/>
          <a:ln w="9525" cap="flat" cmpd="sng">
            <a:solidFill>
              <a:schemeClr val="bg1"/>
            </a:solidFill>
            <a:prstDash val="solid"/>
            <a:round/>
            <a:headEnd/>
            <a:tailEnd type="triangle" w="med" len="med"/>
          </a:ln>
        </p:spPr>
        <p:txBody>
          <a:bodyPr/>
          <a:lstStyle/>
          <a:p>
            <a:endParaRPr lang="en-US">
              <a:solidFill>
                <a:srgbClr val="000000"/>
              </a:solidFill>
            </a:endParaRPr>
          </a:p>
        </p:txBody>
      </p:sp>
      <p:sp>
        <p:nvSpPr>
          <p:cNvPr id="7228" name="Text Box 62"/>
          <p:cNvSpPr txBox="1">
            <a:spLocks noChangeArrowheads="1"/>
          </p:cNvSpPr>
          <p:nvPr/>
        </p:nvSpPr>
        <p:spPr bwMode="auto">
          <a:xfrm>
            <a:off x="814388" y="4814888"/>
            <a:ext cx="1120775" cy="366712"/>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CLKFBIN</a:t>
            </a:r>
          </a:p>
        </p:txBody>
      </p:sp>
      <p:sp>
        <p:nvSpPr>
          <p:cNvPr id="7229" name="Text Box 64"/>
          <p:cNvSpPr txBox="1">
            <a:spLocks noChangeArrowheads="1"/>
          </p:cNvSpPr>
          <p:nvPr/>
        </p:nvSpPr>
        <p:spPr bwMode="auto">
          <a:xfrm>
            <a:off x="784225" y="2071688"/>
            <a:ext cx="1243013" cy="366712"/>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CLKINSEL</a:t>
            </a:r>
          </a:p>
        </p:txBody>
      </p:sp>
      <p:sp>
        <p:nvSpPr>
          <p:cNvPr id="7230" name="Text Box 65"/>
          <p:cNvSpPr txBox="1">
            <a:spLocks noChangeArrowheads="1"/>
          </p:cNvSpPr>
          <p:nvPr/>
        </p:nvSpPr>
        <p:spPr bwMode="auto">
          <a:xfrm>
            <a:off x="7323138" y="2578100"/>
            <a:ext cx="1228725" cy="366713"/>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CLKOUT0</a:t>
            </a:r>
          </a:p>
        </p:txBody>
      </p:sp>
      <p:sp>
        <p:nvSpPr>
          <p:cNvPr id="7231" name="Text Box 66"/>
          <p:cNvSpPr txBox="1">
            <a:spLocks noChangeArrowheads="1"/>
          </p:cNvSpPr>
          <p:nvPr/>
        </p:nvSpPr>
        <p:spPr bwMode="auto">
          <a:xfrm>
            <a:off x="7323138" y="3121025"/>
            <a:ext cx="1228725" cy="366713"/>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CLKOUT1</a:t>
            </a:r>
          </a:p>
        </p:txBody>
      </p:sp>
      <p:sp>
        <p:nvSpPr>
          <p:cNvPr id="7232" name="Text Box 67"/>
          <p:cNvSpPr txBox="1">
            <a:spLocks noChangeArrowheads="1"/>
          </p:cNvSpPr>
          <p:nvPr/>
        </p:nvSpPr>
        <p:spPr bwMode="auto">
          <a:xfrm>
            <a:off x="7323138" y="3725863"/>
            <a:ext cx="1230312" cy="366712"/>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CLKOUT2</a:t>
            </a:r>
          </a:p>
        </p:txBody>
      </p:sp>
      <p:sp>
        <p:nvSpPr>
          <p:cNvPr id="7233" name="Text Box 68"/>
          <p:cNvSpPr txBox="1">
            <a:spLocks noChangeArrowheads="1"/>
          </p:cNvSpPr>
          <p:nvPr/>
        </p:nvSpPr>
        <p:spPr bwMode="auto">
          <a:xfrm>
            <a:off x="7323138" y="4291013"/>
            <a:ext cx="1225550" cy="366712"/>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CLKOUT3</a:t>
            </a:r>
          </a:p>
        </p:txBody>
      </p:sp>
      <p:sp>
        <p:nvSpPr>
          <p:cNvPr id="7234" name="Text Box 69"/>
          <p:cNvSpPr txBox="1">
            <a:spLocks noChangeArrowheads="1"/>
          </p:cNvSpPr>
          <p:nvPr/>
        </p:nvSpPr>
        <p:spPr bwMode="auto">
          <a:xfrm>
            <a:off x="7323138" y="4845050"/>
            <a:ext cx="1228725" cy="366713"/>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CLKOUT4</a:t>
            </a:r>
          </a:p>
        </p:txBody>
      </p:sp>
      <p:sp>
        <p:nvSpPr>
          <p:cNvPr id="7235" name="Text Box 70"/>
          <p:cNvSpPr txBox="1">
            <a:spLocks noChangeArrowheads="1"/>
          </p:cNvSpPr>
          <p:nvPr/>
        </p:nvSpPr>
        <p:spPr bwMode="auto">
          <a:xfrm>
            <a:off x="7323138" y="5443538"/>
            <a:ext cx="1225550" cy="366712"/>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CLKOUT5</a:t>
            </a:r>
          </a:p>
        </p:txBody>
      </p:sp>
      <p:sp>
        <p:nvSpPr>
          <p:cNvPr id="7236" name="Line 71"/>
          <p:cNvSpPr>
            <a:spLocks noChangeShapeType="1"/>
          </p:cNvSpPr>
          <p:nvPr/>
        </p:nvSpPr>
        <p:spPr bwMode="auto">
          <a:xfrm flipV="1">
            <a:off x="4383088" y="2024063"/>
            <a:ext cx="373062" cy="1587"/>
          </a:xfrm>
          <a:prstGeom prst="line">
            <a:avLst/>
          </a:prstGeom>
          <a:noFill/>
          <a:ln w="9525">
            <a:solidFill>
              <a:schemeClr val="bg1"/>
            </a:solidFill>
            <a:round/>
            <a:headEnd/>
            <a:tailEnd type="triangle" w="med" len="med"/>
          </a:ln>
        </p:spPr>
        <p:txBody>
          <a:bodyPr/>
          <a:lstStyle/>
          <a:p>
            <a:endParaRPr lang="en-US">
              <a:solidFill>
                <a:srgbClr val="000000"/>
              </a:solidFill>
            </a:endParaRPr>
          </a:p>
        </p:txBody>
      </p:sp>
      <p:sp>
        <p:nvSpPr>
          <p:cNvPr id="7237" name="AutoShape 72"/>
          <p:cNvSpPr>
            <a:spLocks noChangeArrowheads="1"/>
          </p:cNvSpPr>
          <p:nvPr/>
        </p:nvSpPr>
        <p:spPr bwMode="auto">
          <a:xfrm>
            <a:off x="1582738" y="3376613"/>
            <a:ext cx="650875" cy="515937"/>
          </a:xfrm>
          <a:prstGeom prst="wedgeRectCallout">
            <a:avLst>
              <a:gd name="adj1" fmla="val 31218"/>
              <a:gd name="adj2" fmla="val -142921"/>
            </a:avLst>
          </a:prstGeom>
          <a:solidFill>
            <a:srgbClr val="FFFF99"/>
          </a:solidFill>
          <a:ln w="9525">
            <a:solidFill>
              <a:schemeClr val="tx1"/>
            </a:solidFill>
            <a:miter lim="800000"/>
            <a:headEnd/>
            <a:tailEnd/>
          </a:ln>
        </p:spPr>
        <p:txBody>
          <a:bodyPr lIns="91413" tIns="45708" rIns="91413" bIns="45708"/>
          <a:lstStyle/>
          <a:p>
            <a:pPr eaLnBrk="0" hangingPunct="0"/>
            <a:r>
              <a:rPr lang="en-US" sz="2000">
                <a:solidFill>
                  <a:srgbClr val="000000"/>
                </a:solidFill>
                <a:latin typeface="Arial Narrow" pitchFamily="34" charset="0"/>
              </a:rPr>
              <a:t>F</a:t>
            </a:r>
            <a:r>
              <a:rPr lang="en-US" sz="2000" baseline="-25000">
                <a:solidFill>
                  <a:srgbClr val="000000"/>
                </a:solidFill>
                <a:latin typeface="Arial Narrow" pitchFamily="34" charset="0"/>
              </a:rPr>
              <a:t>IN</a:t>
            </a:r>
          </a:p>
        </p:txBody>
      </p:sp>
      <p:sp>
        <p:nvSpPr>
          <p:cNvPr id="7238" name="AutoShape 73"/>
          <p:cNvSpPr>
            <a:spLocks noChangeArrowheads="1"/>
          </p:cNvSpPr>
          <p:nvPr/>
        </p:nvSpPr>
        <p:spPr bwMode="auto">
          <a:xfrm>
            <a:off x="5167313" y="3394075"/>
            <a:ext cx="650875" cy="515938"/>
          </a:xfrm>
          <a:prstGeom prst="wedgeRectCallout">
            <a:avLst>
              <a:gd name="adj1" fmla="val 55366"/>
              <a:gd name="adj2" fmla="val -142921"/>
            </a:avLst>
          </a:prstGeom>
          <a:solidFill>
            <a:srgbClr val="FFFF99"/>
          </a:solidFill>
          <a:ln w="9525">
            <a:solidFill>
              <a:schemeClr val="tx1"/>
            </a:solidFill>
            <a:miter lim="800000"/>
            <a:headEnd/>
            <a:tailEnd/>
          </a:ln>
        </p:spPr>
        <p:txBody>
          <a:bodyPr lIns="91413" tIns="45708" rIns="91413" bIns="45708"/>
          <a:lstStyle/>
          <a:p>
            <a:pPr eaLnBrk="0" hangingPunct="0"/>
            <a:r>
              <a:rPr lang="en-US" sz="2000">
                <a:solidFill>
                  <a:srgbClr val="000000"/>
                </a:solidFill>
                <a:latin typeface="Arial Narrow" pitchFamily="34" charset="0"/>
              </a:rPr>
              <a:t>F</a:t>
            </a:r>
            <a:r>
              <a:rPr lang="en-US" sz="2000" baseline="-25000">
                <a:solidFill>
                  <a:srgbClr val="000000"/>
                </a:solidFill>
                <a:latin typeface="Arial Narrow" pitchFamily="34" charset="0"/>
              </a:rPr>
              <a:t>VCO</a:t>
            </a:r>
          </a:p>
        </p:txBody>
      </p:sp>
      <p:sp>
        <p:nvSpPr>
          <p:cNvPr id="7239" name="AutoShape 74"/>
          <p:cNvSpPr>
            <a:spLocks noChangeArrowheads="1"/>
          </p:cNvSpPr>
          <p:nvPr/>
        </p:nvSpPr>
        <p:spPr bwMode="auto">
          <a:xfrm>
            <a:off x="7499350" y="1843088"/>
            <a:ext cx="650875" cy="515937"/>
          </a:xfrm>
          <a:prstGeom prst="wedgeRectCallout">
            <a:avLst>
              <a:gd name="adj1" fmla="val -89023"/>
              <a:gd name="adj2" fmla="val 98616"/>
            </a:avLst>
          </a:prstGeom>
          <a:solidFill>
            <a:srgbClr val="FFFF99"/>
          </a:solidFill>
          <a:ln w="9525">
            <a:solidFill>
              <a:schemeClr val="tx1"/>
            </a:solidFill>
            <a:miter lim="800000"/>
            <a:headEnd/>
            <a:tailEnd/>
          </a:ln>
        </p:spPr>
        <p:txBody>
          <a:bodyPr lIns="91413" tIns="45708" rIns="91413" bIns="45708"/>
          <a:lstStyle/>
          <a:p>
            <a:pPr eaLnBrk="0" hangingPunct="0"/>
            <a:r>
              <a:rPr lang="en-US" sz="2000">
                <a:solidFill>
                  <a:srgbClr val="000000"/>
                </a:solidFill>
                <a:latin typeface="Arial Narrow" pitchFamily="34" charset="0"/>
              </a:rPr>
              <a:t>F</a:t>
            </a:r>
            <a:r>
              <a:rPr lang="en-US" sz="2000" baseline="-25000">
                <a:solidFill>
                  <a:srgbClr val="000000"/>
                </a:solidFill>
                <a:latin typeface="Arial Narrow" pitchFamily="34" charset="0"/>
              </a:rPr>
              <a:t>OUT</a:t>
            </a:r>
          </a:p>
        </p:txBody>
      </p:sp>
      <p:sp>
        <p:nvSpPr>
          <p:cNvPr id="7240" name="AutoShape 75"/>
          <p:cNvSpPr>
            <a:spLocks noChangeArrowheads="1"/>
          </p:cNvSpPr>
          <p:nvPr/>
        </p:nvSpPr>
        <p:spPr bwMode="auto">
          <a:xfrm>
            <a:off x="3009900" y="3387725"/>
            <a:ext cx="650875" cy="515938"/>
          </a:xfrm>
          <a:prstGeom prst="wedgeRectCallout">
            <a:avLst>
              <a:gd name="adj1" fmla="val -60731"/>
              <a:gd name="adj2" fmla="val -145694"/>
            </a:avLst>
          </a:prstGeom>
          <a:solidFill>
            <a:srgbClr val="FFFF99"/>
          </a:solidFill>
          <a:ln w="9525">
            <a:solidFill>
              <a:schemeClr val="tx1"/>
            </a:solidFill>
            <a:miter lim="800000"/>
            <a:headEnd/>
            <a:tailEnd/>
          </a:ln>
        </p:spPr>
        <p:txBody>
          <a:bodyPr lIns="91413" tIns="45708" rIns="91413" bIns="45708"/>
          <a:lstStyle/>
          <a:p>
            <a:pPr eaLnBrk="0" hangingPunct="0"/>
            <a:r>
              <a:rPr lang="en-US" sz="2000">
                <a:solidFill>
                  <a:srgbClr val="000000"/>
                </a:solidFill>
                <a:latin typeface="Arial Narrow" pitchFamily="34" charset="0"/>
              </a:rPr>
              <a:t>F</a:t>
            </a:r>
            <a:r>
              <a:rPr lang="en-US" sz="2000" baseline="-25000">
                <a:solidFill>
                  <a:srgbClr val="000000"/>
                </a:solidFill>
                <a:latin typeface="Arial Narrow" pitchFamily="34" charset="0"/>
              </a:rPr>
              <a:t>PFD</a:t>
            </a:r>
          </a:p>
        </p:txBody>
      </p:sp>
      <p:sp>
        <p:nvSpPr>
          <p:cNvPr id="7241" name="Text Box 76"/>
          <p:cNvSpPr txBox="1">
            <a:spLocks noChangeArrowheads="1"/>
          </p:cNvSpPr>
          <p:nvPr/>
        </p:nvSpPr>
        <p:spPr bwMode="auto">
          <a:xfrm>
            <a:off x="4792663" y="4830763"/>
            <a:ext cx="1368425" cy="366712"/>
          </a:xfrm>
          <a:prstGeom prst="rect">
            <a:avLst/>
          </a:prstGeom>
          <a:noFill/>
          <a:ln w="9525">
            <a:noFill/>
            <a:miter lim="800000"/>
            <a:headEnd/>
            <a:tailEnd/>
          </a:ln>
        </p:spPr>
        <p:txBody>
          <a:bodyPr wrap="none" lIns="91413" tIns="45708" rIns="91413" bIns="45708">
            <a:spAutoFit/>
          </a:bodyPr>
          <a:lstStyle/>
          <a:p>
            <a:pPr eaLnBrk="0" hangingPunct="0"/>
            <a:r>
              <a:rPr lang="en-US">
                <a:solidFill>
                  <a:srgbClr val="FFFFFF"/>
                </a:solidFill>
                <a:latin typeface="Arial Narrow" pitchFamily="34" charset="0"/>
              </a:rPr>
              <a:t>CLKFBOUT</a:t>
            </a:r>
          </a:p>
        </p:txBody>
      </p:sp>
      <p:sp>
        <p:nvSpPr>
          <p:cNvPr id="7242" name="Freeform 77"/>
          <p:cNvSpPr>
            <a:spLocks/>
          </p:cNvSpPr>
          <p:nvPr/>
        </p:nvSpPr>
        <p:spPr bwMode="auto">
          <a:xfrm>
            <a:off x="4578350" y="4291013"/>
            <a:ext cx="222250" cy="735012"/>
          </a:xfrm>
          <a:custGeom>
            <a:avLst/>
            <a:gdLst>
              <a:gd name="T0" fmla="*/ 0 w 204"/>
              <a:gd name="T1" fmla="*/ 0 h 2142"/>
              <a:gd name="T2" fmla="*/ 0 w 204"/>
              <a:gd name="T3" fmla="*/ 2147483647 h 2142"/>
              <a:gd name="T4" fmla="*/ 2147483647 w 204"/>
              <a:gd name="T5" fmla="*/ 2147483647 h 2142"/>
              <a:gd name="T6" fmla="*/ 0 60000 65536"/>
              <a:gd name="T7" fmla="*/ 0 60000 65536"/>
              <a:gd name="T8" fmla="*/ 0 60000 65536"/>
              <a:gd name="T9" fmla="*/ 0 w 204"/>
              <a:gd name="T10" fmla="*/ 0 h 2142"/>
              <a:gd name="T11" fmla="*/ 204 w 204"/>
              <a:gd name="T12" fmla="*/ 2142 h 2142"/>
            </a:gdLst>
            <a:ahLst/>
            <a:cxnLst>
              <a:cxn ang="T6">
                <a:pos x="T0" y="T1"/>
              </a:cxn>
              <a:cxn ang="T7">
                <a:pos x="T2" y="T3"/>
              </a:cxn>
              <a:cxn ang="T8">
                <a:pos x="T4" y="T5"/>
              </a:cxn>
            </a:cxnLst>
            <a:rect l="T9" t="T10" r="T11" b="T12"/>
            <a:pathLst>
              <a:path w="204" h="2142">
                <a:moveTo>
                  <a:pt x="0" y="0"/>
                </a:moveTo>
                <a:lnTo>
                  <a:pt x="0" y="2142"/>
                </a:lnTo>
                <a:lnTo>
                  <a:pt x="204" y="2142"/>
                </a:lnTo>
              </a:path>
            </a:pathLst>
          </a:custGeom>
          <a:noFill/>
          <a:ln w="9525" cap="flat" cmpd="sng">
            <a:solidFill>
              <a:schemeClr val="bg1"/>
            </a:solidFill>
            <a:prstDash val="solid"/>
            <a:round/>
            <a:headEnd type="oval" w="med" len="med"/>
            <a:tailEnd type="triangle" w="med" len="med"/>
          </a:ln>
        </p:spPr>
        <p:txBody>
          <a:bodyPr/>
          <a:lstStyle/>
          <a:p>
            <a:endParaRPr lang="en-US">
              <a:solidFill>
                <a:srgbClr val="000000"/>
              </a:solidFill>
            </a:endParaRPr>
          </a:p>
        </p:txBody>
      </p:sp>
      <p:sp>
        <p:nvSpPr>
          <p:cNvPr id="7243" name="PPTShape_0"/>
          <p:cNvSpPr>
            <a:spLocks/>
          </p:cNvSpPr>
          <p:nvPr/>
        </p:nvSpPr>
        <p:spPr bwMode="auto">
          <a:xfrm rot="5400000">
            <a:off x="1677193" y="2307432"/>
            <a:ext cx="303213" cy="171450"/>
          </a:xfrm>
          <a:custGeom>
            <a:avLst/>
            <a:gdLst>
              <a:gd name="T0" fmla="*/ 0 w 270"/>
              <a:gd name="T1" fmla="*/ 2147483647 h 624"/>
              <a:gd name="T2" fmla="*/ 0 w 270"/>
              <a:gd name="T3" fmla="*/ 0 h 624"/>
              <a:gd name="T4" fmla="*/ 2147483647 w 270"/>
              <a:gd name="T5" fmla="*/ 0 h 624"/>
              <a:gd name="T6" fmla="*/ 0 60000 65536"/>
              <a:gd name="T7" fmla="*/ 0 60000 65536"/>
              <a:gd name="T8" fmla="*/ 0 60000 65536"/>
              <a:gd name="T9" fmla="*/ 0 w 270"/>
              <a:gd name="T10" fmla="*/ 0 h 624"/>
              <a:gd name="T11" fmla="*/ 270 w 270"/>
              <a:gd name="T12" fmla="*/ 624 h 624"/>
            </a:gdLst>
            <a:ahLst/>
            <a:cxnLst>
              <a:cxn ang="T6">
                <a:pos x="T0" y="T1"/>
              </a:cxn>
              <a:cxn ang="T7">
                <a:pos x="T2" y="T3"/>
              </a:cxn>
              <a:cxn ang="T8">
                <a:pos x="T4" y="T5"/>
              </a:cxn>
            </a:cxnLst>
            <a:rect l="T9" t="T10" r="T11" b="T12"/>
            <a:pathLst>
              <a:path w="270" h="624">
                <a:moveTo>
                  <a:pt x="0" y="624"/>
                </a:moveTo>
                <a:lnTo>
                  <a:pt x="0" y="0"/>
                </a:lnTo>
                <a:lnTo>
                  <a:pt x="270" y="0"/>
                </a:lnTo>
              </a:path>
            </a:pathLst>
          </a:custGeom>
          <a:noFill/>
          <a:ln w="9525" cap="flat" cmpd="sng">
            <a:solidFill>
              <a:schemeClr val="bg1"/>
            </a:solidFill>
            <a:prstDash val="solid"/>
            <a:round/>
            <a:headEnd type="none" w="med" len="med"/>
            <a:tailEnd type="triangle" w="med" len="med"/>
          </a:ln>
        </p:spPr>
        <p:txBody>
          <a:bodyPr/>
          <a:lstStyle/>
          <a:p>
            <a:endParaRPr lang="en-US">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en-US" smtClean="0"/>
              <a:t>PLL Features</a:t>
            </a:r>
          </a:p>
        </p:txBody>
      </p:sp>
      <p:sp>
        <p:nvSpPr>
          <p:cNvPr id="8195" name="Rectangle 3"/>
          <p:cNvSpPr>
            <a:spLocks noGrp="1" noChangeArrowheads="1"/>
          </p:cNvSpPr>
          <p:nvPr>
            <p:ph type="body" idx="4294967295"/>
          </p:nvPr>
        </p:nvSpPr>
        <p:spPr/>
        <p:txBody>
          <a:bodyPr/>
          <a:lstStyle/>
          <a:p>
            <a:pPr>
              <a:lnSpc>
                <a:spcPct val="100000"/>
              </a:lnSpc>
            </a:pPr>
            <a:r>
              <a:rPr lang="en-US" sz="2000" smtClean="0"/>
              <a:t>Frequency lock between F</a:t>
            </a:r>
            <a:r>
              <a:rPr lang="en-US" sz="2000" baseline="-25000" smtClean="0"/>
              <a:t>PFD</a:t>
            </a:r>
            <a:r>
              <a:rPr lang="en-US" sz="2000" smtClean="0"/>
              <a:t> and CLKFB</a:t>
            </a:r>
          </a:p>
          <a:p>
            <a:pPr>
              <a:lnSpc>
                <a:spcPct val="100000"/>
              </a:lnSpc>
            </a:pPr>
            <a:r>
              <a:rPr lang="en-US" sz="2000" smtClean="0"/>
              <a:t>Phase lock between CLKIN and CLKFB</a:t>
            </a:r>
          </a:p>
          <a:p>
            <a:pPr>
              <a:lnSpc>
                <a:spcPct val="100000"/>
              </a:lnSpc>
            </a:pPr>
            <a:r>
              <a:rPr lang="en-US" sz="2000" smtClean="0"/>
              <a:t>Frequency synthesis for up to 6 different outputs</a:t>
            </a:r>
          </a:p>
          <a:p>
            <a:pPr lvl="1">
              <a:lnSpc>
                <a:spcPct val="100000"/>
              </a:lnSpc>
            </a:pPr>
            <a:r>
              <a:rPr lang="en-US" sz="1900" smtClean="0"/>
              <a:t>Fout = Fin * M / (D*O)</a:t>
            </a:r>
          </a:p>
          <a:p>
            <a:pPr lvl="2">
              <a:lnSpc>
                <a:spcPct val="100000"/>
              </a:lnSpc>
            </a:pPr>
            <a:r>
              <a:rPr lang="en-US" sz="1700" smtClean="0"/>
              <a:t>One M and one D value per PLL</a:t>
            </a:r>
          </a:p>
          <a:p>
            <a:pPr lvl="2">
              <a:lnSpc>
                <a:spcPct val="100000"/>
              </a:lnSpc>
            </a:pPr>
            <a:r>
              <a:rPr lang="en-US" sz="1700" smtClean="0"/>
              <a:t>Each PLL output can have its own O value</a:t>
            </a:r>
          </a:p>
          <a:p>
            <a:pPr lvl="2">
              <a:lnSpc>
                <a:spcPct val="100000"/>
              </a:lnSpc>
            </a:pPr>
            <a:r>
              <a:rPr lang="en-US" sz="1700" smtClean="0"/>
              <a:t>M: 1-64;  D: 1-56;  O: 1-128</a:t>
            </a:r>
          </a:p>
          <a:p>
            <a:pPr>
              <a:lnSpc>
                <a:spcPct val="100000"/>
              </a:lnSpc>
            </a:pPr>
            <a:r>
              <a:rPr lang="en-US" sz="2000" smtClean="0"/>
              <a:t>Static phase shifting increments of 1/8 of the VCO period</a:t>
            </a:r>
          </a:p>
          <a:p>
            <a:pPr lvl="1">
              <a:lnSpc>
                <a:spcPct val="100000"/>
              </a:lnSpc>
            </a:pPr>
            <a:r>
              <a:rPr lang="en-US" sz="1900" smtClean="0"/>
              <a:t>Each output has independent selection of the phase</a:t>
            </a:r>
          </a:p>
          <a:p>
            <a:pPr>
              <a:lnSpc>
                <a:spcPct val="100000"/>
              </a:lnSpc>
            </a:pPr>
            <a:r>
              <a:rPr lang="en-US" sz="2000" smtClean="0"/>
              <a:t>Duty cycle generation in increments of 1/8 of the VCO period</a:t>
            </a:r>
          </a:p>
          <a:p>
            <a:pPr>
              <a:lnSpc>
                <a:spcPct val="100000"/>
              </a:lnSpc>
            </a:pPr>
            <a:r>
              <a:rPr lang="en-US" sz="2000" smtClean="0"/>
              <a:t>Reference clock switching</a:t>
            </a:r>
          </a:p>
          <a:p>
            <a:pPr>
              <a:lnSpc>
                <a:spcPct val="100000"/>
              </a:lnSpc>
            </a:pPr>
            <a:r>
              <a:rPr lang="en-US" sz="2000" smtClean="0"/>
              <a:t>Lock detection</a:t>
            </a:r>
          </a:p>
          <a:p>
            <a:pPr>
              <a:lnSpc>
                <a:spcPct val="90000"/>
              </a:lnSpc>
            </a:pPr>
            <a:r>
              <a:rPr lang="en-US" sz="2000" smtClean="0"/>
              <a:t>PWRDWN signal to disable regulated power  supply</a:t>
            </a:r>
          </a:p>
          <a:p>
            <a:pPr>
              <a:lnSpc>
                <a:spcPct val="100000"/>
              </a:lnSpc>
            </a:pPr>
            <a:endParaRPr lang="en-US" sz="2000" smtClean="0"/>
          </a:p>
        </p:txBody>
      </p:sp>
    </p:spTree>
    <p:custDataLst>
      <p:tags r:id="rId1"/>
    </p:custData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55"/>
          <p:cNvSpPr>
            <a:spLocks noGrp="1" noChangeArrowheads="1"/>
          </p:cNvSpPr>
          <p:nvPr>
            <p:ph type="title" idx="4294967295"/>
          </p:nvPr>
        </p:nvSpPr>
        <p:spPr/>
        <p:txBody>
          <a:bodyPr/>
          <a:lstStyle/>
          <a:p>
            <a:r>
              <a:rPr lang="en-US" smtClean="0"/>
              <a:t>Extra MMCM Features</a:t>
            </a:r>
          </a:p>
        </p:txBody>
      </p:sp>
      <p:sp>
        <p:nvSpPr>
          <p:cNvPr id="9219" name="Rectangle 156"/>
          <p:cNvSpPr>
            <a:spLocks noGrp="1" noChangeArrowheads="1"/>
          </p:cNvSpPr>
          <p:nvPr>
            <p:ph idx="4294967295"/>
          </p:nvPr>
        </p:nvSpPr>
        <p:spPr>
          <a:xfrm>
            <a:off x="457200" y="1600200"/>
            <a:ext cx="4475163" cy="4799013"/>
          </a:xfrm>
        </p:spPr>
        <p:txBody>
          <a:bodyPr/>
          <a:lstStyle/>
          <a:p>
            <a:r>
              <a:rPr lang="en-US" smtClean="0"/>
              <a:t>Fractional counters</a:t>
            </a:r>
          </a:p>
          <a:p>
            <a:pPr lvl="1"/>
            <a:r>
              <a:rPr lang="en-US" smtClean="0"/>
              <a:t>Ability to configure O0  and M as a counter with 1/8th granularity (for example, 2.125, 2.250, 2.375, etc.)</a:t>
            </a:r>
          </a:p>
          <a:p>
            <a:pPr lvl="1"/>
            <a:r>
              <a:rPr lang="en-US" smtClean="0"/>
              <a:t>Enables many more VCO frequencies and output frequencies to be synthesized</a:t>
            </a:r>
          </a:p>
          <a:p>
            <a:r>
              <a:rPr lang="en-US" smtClean="0"/>
              <a:t>Dynamic phase shifting</a:t>
            </a:r>
          </a:p>
          <a:p>
            <a:r>
              <a:rPr lang="en-US" smtClean="0"/>
              <a:t>Fine phase shifting</a:t>
            </a:r>
          </a:p>
          <a:p>
            <a:r>
              <a:rPr lang="en-US" smtClean="0"/>
              <a:t>Divider cascading for wider divider range </a:t>
            </a:r>
          </a:p>
          <a:p>
            <a:pPr lvl="1"/>
            <a:r>
              <a:rPr lang="en-US" smtClean="0"/>
              <a:t>O4 divider uses resources from O6</a:t>
            </a:r>
          </a:p>
        </p:txBody>
      </p:sp>
      <p:grpSp>
        <p:nvGrpSpPr>
          <p:cNvPr id="2" name="Group 4"/>
          <p:cNvGrpSpPr>
            <a:grpSpLocks/>
          </p:cNvGrpSpPr>
          <p:nvPr>
            <p:custDataLst>
              <p:tags r:id="rId2"/>
            </p:custDataLst>
          </p:nvPr>
        </p:nvGrpSpPr>
        <p:grpSpPr bwMode="auto">
          <a:xfrm>
            <a:off x="5005388" y="3933825"/>
            <a:ext cx="4005262" cy="1871663"/>
            <a:chOff x="3153" y="2478"/>
            <a:chExt cx="2523" cy="1179"/>
          </a:xfrm>
        </p:grpSpPr>
        <p:sp>
          <p:nvSpPr>
            <p:cNvPr id="9298" name="AutoShape 5"/>
            <p:cNvSpPr>
              <a:spLocks noChangeArrowheads="1"/>
            </p:cNvSpPr>
            <p:nvPr/>
          </p:nvSpPr>
          <p:spPr bwMode="auto">
            <a:xfrm>
              <a:off x="3181" y="2478"/>
              <a:ext cx="2495" cy="1179"/>
            </a:xfrm>
            <a:prstGeom prst="roundRect">
              <a:avLst>
                <a:gd name="adj" fmla="val 16667"/>
              </a:avLst>
            </a:prstGeom>
            <a:solidFill>
              <a:srgbClr val="D9DA56"/>
            </a:solidFill>
            <a:ln w="19050" algn="ctr">
              <a:solidFill>
                <a:schemeClr val="accent1"/>
              </a:solidFill>
              <a:round/>
              <a:headEnd/>
              <a:tailEnd/>
            </a:ln>
          </p:spPr>
          <p:txBody>
            <a:bodyPr wrap="none" anchor="ctr"/>
            <a:lstStyle/>
            <a:p>
              <a:endParaRPr lang="en-US">
                <a:solidFill>
                  <a:srgbClr val="000000"/>
                </a:solidFill>
              </a:endParaRPr>
            </a:p>
          </p:txBody>
        </p:sp>
        <p:grpSp>
          <p:nvGrpSpPr>
            <p:cNvPr id="3" name="Group 6"/>
            <p:cNvGrpSpPr>
              <a:grpSpLocks/>
            </p:cNvGrpSpPr>
            <p:nvPr/>
          </p:nvGrpSpPr>
          <p:grpSpPr bwMode="auto">
            <a:xfrm>
              <a:off x="3153" y="2516"/>
              <a:ext cx="2477" cy="1076"/>
              <a:chOff x="3153" y="2516"/>
              <a:chExt cx="2477" cy="1076"/>
            </a:xfrm>
          </p:grpSpPr>
          <p:grpSp>
            <p:nvGrpSpPr>
              <p:cNvPr id="4" name="Group 7"/>
              <p:cNvGrpSpPr>
                <a:grpSpLocks/>
              </p:cNvGrpSpPr>
              <p:nvPr/>
            </p:nvGrpSpPr>
            <p:grpSpPr bwMode="auto">
              <a:xfrm>
                <a:off x="3296" y="2750"/>
                <a:ext cx="2334" cy="824"/>
                <a:chOff x="3296" y="2750"/>
                <a:chExt cx="2334" cy="824"/>
              </a:xfrm>
            </p:grpSpPr>
            <p:sp>
              <p:nvSpPr>
                <p:cNvPr id="9303" name="Freeform 8"/>
                <p:cNvSpPr>
                  <a:spLocks/>
                </p:cNvSpPr>
                <p:nvPr/>
              </p:nvSpPr>
              <p:spPr bwMode="auto">
                <a:xfrm>
                  <a:off x="3296" y="2750"/>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04" name="Freeform 9"/>
                <p:cNvSpPr>
                  <a:spLocks/>
                </p:cNvSpPr>
                <p:nvPr/>
              </p:nvSpPr>
              <p:spPr bwMode="auto">
                <a:xfrm>
                  <a:off x="3635" y="2750"/>
                  <a:ext cx="340"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05" name="Freeform 10"/>
                <p:cNvSpPr>
                  <a:spLocks/>
                </p:cNvSpPr>
                <p:nvPr/>
              </p:nvSpPr>
              <p:spPr bwMode="auto">
                <a:xfrm>
                  <a:off x="3338" y="2855"/>
                  <a:ext cx="340" cy="85"/>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06" name="Freeform 11"/>
                <p:cNvSpPr>
                  <a:spLocks/>
                </p:cNvSpPr>
                <p:nvPr/>
              </p:nvSpPr>
              <p:spPr bwMode="auto">
                <a:xfrm>
                  <a:off x="3678" y="2855"/>
                  <a:ext cx="339" cy="85"/>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07" name="Freeform 12"/>
                <p:cNvSpPr>
                  <a:spLocks/>
                </p:cNvSpPr>
                <p:nvPr/>
              </p:nvSpPr>
              <p:spPr bwMode="auto">
                <a:xfrm>
                  <a:off x="3381" y="2961"/>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08" name="Freeform 13"/>
                <p:cNvSpPr>
                  <a:spLocks/>
                </p:cNvSpPr>
                <p:nvPr/>
              </p:nvSpPr>
              <p:spPr bwMode="auto">
                <a:xfrm>
                  <a:off x="3720" y="2961"/>
                  <a:ext cx="340"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09" name="Freeform 14"/>
                <p:cNvSpPr>
                  <a:spLocks/>
                </p:cNvSpPr>
                <p:nvPr/>
              </p:nvSpPr>
              <p:spPr bwMode="auto">
                <a:xfrm>
                  <a:off x="3423" y="3067"/>
                  <a:ext cx="339" cy="84"/>
                </a:xfrm>
                <a:custGeom>
                  <a:avLst/>
                  <a:gdLst>
                    <a:gd name="T0" fmla="*/ 0 w 2166"/>
                    <a:gd name="T1" fmla="*/ 0 h 541"/>
                    <a:gd name="T2" fmla="*/ 0 w 2166"/>
                    <a:gd name="T3" fmla="*/ 0 h 541"/>
                    <a:gd name="T4" fmla="*/ 0 w 2166"/>
                    <a:gd name="T5" fmla="*/ 0 h 541"/>
                    <a:gd name="T6" fmla="*/ 0 w 2166"/>
                    <a:gd name="T7" fmla="*/ 0 h 541"/>
                    <a:gd name="T8" fmla="*/ 0 w 2166"/>
                    <a:gd name="T9" fmla="*/ 0 h 541"/>
                    <a:gd name="T10" fmla="*/ 0 60000 65536"/>
                    <a:gd name="T11" fmla="*/ 0 60000 65536"/>
                    <a:gd name="T12" fmla="*/ 0 60000 65536"/>
                    <a:gd name="T13" fmla="*/ 0 60000 65536"/>
                    <a:gd name="T14" fmla="*/ 0 60000 65536"/>
                    <a:gd name="T15" fmla="*/ 0 w 2166"/>
                    <a:gd name="T16" fmla="*/ 0 h 541"/>
                    <a:gd name="T17" fmla="*/ 2166 w 2166"/>
                    <a:gd name="T18" fmla="*/ 541 h 541"/>
                  </a:gdLst>
                  <a:ahLst/>
                  <a:cxnLst>
                    <a:cxn ang="T10">
                      <a:pos x="T0" y="T1"/>
                    </a:cxn>
                    <a:cxn ang="T11">
                      <a:pos x="T2" y="T3"/>
                    </a:cxn>
                    <a:cxn ang="T12">
                      <a:pos x="T4" y="T5"/>
                    </a:cxn>
                    <a:cxn ang="T13">
                      <a:pos x="T6" y="T7"/>
                    </a:cxn>
                    <a:cxn ang="T14">
                      <a:pos x="T8" y="T9"/>
                    </a:cxn>
                  </a:cxnLst>
                  <a:rect l="T15" t="T16" r="T17" b="T18"/>
                  <a:pathLst>
                    <a:path w="2166" h="541">
                      <a:moveTo>
                        <a:pt x="0" y="541"/>
                      </a:moveTo>
                      <a:lnTo>
                        <a:pt x="1083" y="541"/>
                      </a:lnTo>
                      <a:lnTo>
                        <a:pt x="1083" y="0"/>
                      </a:lnTo>
                      <a:lnTo>
                        <a:pt x="2166" y="0"/>
                      </a:lnTo>
                      <a:lnTo>
                        <a:pt x="2166"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0" name="Freeform 15"/>
                <p:cNvSpPr>
                  <a:spLocks/>
                </p:cNvSpPr>
                <p:nvPr/>
              </p:nvSpPr>
              <p:spPr bwMode="auto">
                <a:xfrm>
                  <a:off x="3763" y="3067"/>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1" name="Freeform 16"/>
                <p:cNvSpPr>
                  <a:spLocks/>
                </p:cNvSpPr>
                <p:nvPr/>
              </p:nvSpPr>
              <p:spPr bwMode="auto">
                <a:xfrm>
                  <a:off x="3466" y="3172"/>
                  <a:ext cx="339" cy="85"/>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2" name="Freeform 17"/>
                <p:cNvSpPr>
                  <a:spLocks/>
                </p:cNvSpPr>
                <p:nvPr/>
              </p:nvSpPr>
              <p:spPr bwMode="auto">
                <a:xfrm>
                  <a:off x="3805" y="3172"/>
                  <a:ext cx="339" cy="85"/>
                </a:xfrm>
                <a:custGeom>
                  <a:avLst/>
                  <a:gdLst>
                    <a:gd name="T0" fmla="*/ 0 w 2166"/>
                    <a:gd name="T1" fmla="*/ 0 h 541"/>
                    <a:gd name="T2" fmla="*/ 0 w 2166"/>
                    <a:gd name="T3" fmla="*/ 0 h 541"/>
                    <a:gd name="T4" fmla="*/ 0 w 2166"/>
                    <a:gd name="T5" fmla="*/ 0 h 541"/>
                    <a:gd name="T6" fmla="*/ 0 w 2166"/>
                    <a:gd name="T7" fmla="*/ 0 h 541"/>
                    <a:gd name="T8" fmla="*/ 0 w 2166"/>
                    <a:gd name="T9" fmla="*/ 0 h 541"/>
                    <a:gd name="T10" fmla="*/ 0 60000 65536"/>
                    <a:gd name="T11" fmla="*/ 0 60000 65536"/>
                    <a:gd name="T12" fmla="*/ 0 60000 65536"/>
                    <a:gd name="T13" fmla="*/ 0 60000 65536"/>
                    <a:gd name="T14" fmla="*/ 0 60000 65536"/>
                    <a:gd name="T15" fmla="*/ 0 w 2166"/>
                    <a:gd name="T16" fmla="*/ 0 h 541"/>
                    <a:gd name="T17" fmla="*/ 2166 w 2166"/>
                    <a:gd name="T18" fmla="*/ 541 h 541"/>
                  </a:gdLst>
                  <a:ahLst/>
                  <a:cxnLst>
                    <a:cxn ang="T10">
                      <a:pos x="T0" y="T1"/>
                    </a:cxn>
                    <a:cxn ang="T11">
                      <a:pos x="T2" y="T3"/>
                    </a:cxn>
                    <a:cxn ang="T12">
                      <a:pos x="T4" y="T5"/>
                    </a:cxn>
                    <a:cxn ang="T13">
                      <a:pos x="T6" y="T7"/>
                    </a:cxn>
                    <a:cxn ang="T14">
                      <a:pos x="T8" y="T9"/>
                    </a:cxn>
                  </a:cxnLst>
                  <a:rect l="T15" t="T16" r="T17" b="T18"/>
                  <a:pathLst>
                    <a:path w="2166" h="541">
                      <a:moveTo>
                        <a:pt x="0" y="541"/>
                      </a:moveTo>
                      <a:lnTo>
                        <a:pt x="1083" y="541"/>
                      </a:lnTo>
                      <a:lnTo>
                        <a:pt x="1083" y="0"/>
                      </a:lnTo>
                      <a:lnTo>
                        <a:pt x="2166" y="0"/>
                      </a:lnTo>
                      <a:lnTo>
                        <a:pt x="2166"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3" name="Freeform 18"/>
                <p:cNvSpPr>
                  <a:spLocks/>
                </p:cNvSpPr>
                <p:nvPr/>
              </p:nvSpPr>
              <p:spPr bwMode="auto">
                <a:xfrm>
                  <a:off x="3508" y="3278"/>
                  <a:ext cx="340" cy="84"/>
                </a:xfrm>
                <a:custGeom>
                  <a:avLst/>
                  <a:gdLst>
                    <a:gd name="T0" fmla="*/ 0 w 2167"/>
                    <a:gd name="T1" fmla="*/ 0 h 540"/>
                    <a:gd name="T2" fmla="*/ 0 w 2167"/>
                    <a:gd name="T3" fmla="*/ 0 h 540"/>
                    <a:gd name="T4" fmla="*/ 0 w 2167"/>
                    <a:gd name="T5" fmla="*/ 0 h 540"/>
                    <a:gd name="T6" fmla="*/ 0 w 2167"/>
                    <a:gd name="T7" fmla="*/ 0 h 540"/>
                    <a:gd name="T8" fmla="*/ 0 w 2167"/>
                    <a:gd name="T9" fmla="*/ 0 h 540"/>
                    <a:gd name="T10" fmla="*/ 0 60000 65536"/>
                    <a:gd name="T11" fmla="*/ 0 60000 65536"/>
                    <a:gd name="T12" fmla="*/ 0 60000 65536"/>
                    <a:gd name="T13" fmla="*/ 0 60000 65536"/>
                    <a:gd name="T14" fmla="*/ 0 60000 65536"/>
                    <a:gd name="T15" fmla="*/ 0 w 2167"/>
                    <a:gd name="T16" fmla="*/ 0 h 540"/>
                    <a:gd name="T17" fmla="*/ 2167 w 2167"/>
                    <a:gd name="T18" fmla="*/ 540 h 540"/>
                  </a:gdLst>
                  <a:ahLst/>
                  <a:cxnLst>
                    <a:cxn ang="T10">
                      <a:pos x="T0" y="T1"/>
                    </a:cxn>
                    <a:cxn ang="T11">
                      <a:pos x="T2" y="T3"/>
                    </a:cxn>
                    <a:cxn ang="T12">
                      <a:pos x="T4" y="T5"/>
                    </a:cxn>
                    <a:cxn ang="T13">
                      <a:pos x="T6" y="T7"/>
                    </a:cxn>
                    <a:cxn ang="T14">
                      <a:pos x="T8" y="T9"/>
                    </a:cxn>
                  </a:cxnLst>
                  <a:rect l="T15" t="T16" r="T17" b="T18"/>
                  <a:pathLst>
                    <a:path w="2167" h="540">
                      <a:moveTo>
                        <a:pt x="0" y="540"/>
                      </a:moveTo>
                      <a:lnTo>
                        <a:pt x="1084" y="540"/>
                      </a:lnTo>
                      <a:lnTo>
                        <a:pt x="1084" y="0"/>
                      </a:lnTo>
                      <a:lnTo>
                        <a:pt x="2167" y="0"/>
                      </a:lnTo>
                      <a:lnTo>
                        <a:pt x="2167"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4" name="Freeform 19"/>
                <p:cNvSpPr>
                  <a:spLocks/>
                </p:cNvSpPr>
                <p:nvPr/>
              </p:nvSpPr>
              <p:spPr bwMode="auto">
                <a:xfrm>
                  <a:off x="3848" y="3278"/>
                  <a:ext cx="339" cy="84"/>
                </a:xfrm>
                <a:custGeom>
                  <a:avLst/>
                  <a:gdLst>
                    <a:gd name="T0" fmla="*/ 0 w 2166"/>
                    <a:gd name="T1" fmla="*/ 0 h 540"/>
                    <a:gd name="T2" fmla="*/ 0 w 2166"/>
                    <a:gd name="T3" fmla="*/ 0 h 540"/>
                    <a:gd name="T4" fmla="*/ 0 w 2166"/>
                    <a:gd name="T5" fmla="*/ 0 h 540"/>
                    <a:gd name="T6" fmla="*/ 0 w 2166"/>
                    <a:gd name="T7" fmla="*/ 0 h 540"/>
                    <a:gd name="T8" fmla="*/ 0 w 2166"/>
                    <a:gd name="T9" fmla="*/ 0 h 540"/>
                    <a:gd name="T10" fmla="*/ 0 60000 65536"/>
                    <a:gd name="T11" fmla="*/ 0 60000 65536"/>
                    <a:gd name="T12" fmla="*/ 0 60000 65536"/>
                    <a:gd name="T13" fmla="*/ 0 60000 65536"/>
                    <a:gd name="T14" fmla="*/ 0 60000 65536"/>
                    <a:gd name="T15" fmla="*/ 0 w 2166"/>
                    <a:gd name="T16" fmla="*/ 0 h 540"/>
                    <a:gd name="T17" fmla="*/ 2166 w 2166"/>
                    <a:gd name="T18" fmla="*/ 540 h 540"/>
                  </a:gdLst>
                  <a:ahLst/>
                  <a:cxnLst>
                    <a:cxn ang="T10">
                      <a:pos x="T0" y="T1"/>
                    </a:cxn>
                    <a:cxn ang="T11">
                      <a:pos x="T2" y="T3"/>
                    </a:cxn>
                    <a:cxn ang="T12">
                      <a:pos x="T4" y="T5"/>
                    </a:cxn>
                    <a:cxn ang="T13">
                      <a:pos x="T6" y="T7"/>
                    </a:cxn>
                    <a:cxn ang="T14">
                      <a:pos x="T8" y="T9"/>
                    </a:cxn>
                  </a:cxnLst>
                  <a:rect l="T15" t="T16" r="T17" b="T18"/>
                  <a:pathLst>
                    <a:path w="2166" h="540">
                      <a:moveTo>
                        <a:pt x="0" y="540"/>
                      </a:moveTo>
                      <a:lnTo>
                        <a:pt x="1083" y="540"/>
                      </a:lnTo>
                      <a:lnTo>
                        <a:pt x="1083" y="0"/>
                      </a:lnTo>
                      <a:lnTo>
                        <a:pt x="2166" y="0"/>
                      </a:lnTo>
                      <a:lnTo>
                        <a:pt x="2166"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5" name="Freeform 20"/>
                <p:cNvSpPr>
                  <a:spLocks/>
                </p:cNvSpPr>
                <p:nvPr/>
              </p:nvSpPr>
              <p:spPr bwMode="auto">
                <a:xfrm>
                  <a:off x="3551" y="3384"/>
                  <a:ext cx="339" cy="84"/>
                </a:xfrm>
                <a:custGeom>
                  <a:avLst/>
                  <a:gdLst>
                    <a:gd name="T0" fmla="*/ 0 w 2167"/>
                    <a:gd name="T1" fmla="*/ 0 h 540"/>
                    <a:gd name="T2" fmla="*/ 0 w 2167"/>
                    <a:gd name="T3" fmla="*/ 0 h 540"/>
                    <a:gd name="T4" fmla="*/ 0 w 2167"/>
                    <a:gd name="T5" fmla="*/ 0 h 540"/>
                    <a:gd name="T6" fmla="*/ 0 w 2167"/>
                    <a:gd name="T7" fmla="*/ 0 h 540"/>
                    <a:gd name="T8" fmla="*/ 0 w 2167"/>
                    <a:gd name="T9" fmla="*/ 0 h 540"/>
                    <a:gd name="T10" fmla="*/ 0 60000 65536"/>
                    <a:gd name="T11" fmla="*/ 0 60000 65536"/>
                    <a:gd name="T12" fmla="*/ 0 60000 65536"/>
                    <a:gd name="T13" fmla="*/ 0 60000 65536"/>
                    <a:gd name="T14" fmla="*/ 0 60000 65536"/>
                    <a:gd name="T15" fmla="*/ 0 w 2167"/>
                    <a:gd name="T16" fmla="*/ 0 h 540"/>
                    <a:gd name="T17" fmla="*/ 2167 w 2167"/>
                    <a:gd name="T18" fmla="*/ 540 h 540"/>
                  </a:gdLst>
                  <a:ahLst/>
                  <a:cxnLst>
                    <a:cxn ang="T10">
                      <a:pos x="T0" y="T1"/>
                    </a:cxn>
                    <a:cxn ang="T11">
                      <a:pos x="T2" y="T3"/>
                    </a:cxn>
                    <a:cxn ang="T12">
                      <a:pos x="T4" y="T5"/>
                    </a:cxn>
                    <a:cxn ang="T13">
                      <a:pos x="T6" y="T7"/>
                    </a:cxn>
                    <a:cxn ang="T14">
                      <a:pos x="T8" y="T9"/>
                    </a:cxn>
                  </a:cxnLst>
                  <a:rect l="T15" t="T16" r="T17" b="T18"/>
                  <a:pathLst>
                    <a:path w="2167" h="540">
                      <a:moveTo>
                        <a:pt x="0" y="540"/>
                      </a:moveTo>
                      <a:lnTo>
                        <a:pt x="1084" y="540"/>
                      </a:lnTo>
                      <a:lnTo>
                        <a:pt x="1084" y="0"/>
                      </a:lnTo>
                      <a:lnTo>
                        <a:pt x="2167" y="0"/>
                      </a:lnTo>
                      <a:lnTo>
                        <a:pt x="2167"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6" name="Freeform 21"/>
                <p:cNvSpPr>
                  <a:spLocks/>
                </p:cNvSpPr>
                <p:nvPr/>
              </p:nvSpPr>
              <p:spPr bwMode="auto">
                <a:xfrm>
                  <a:off x="3890" y="3384"/>
                  <a:ext cx="340" cy="84"/>
                </a:xfrm>
                <a:custGeom>
                  <a:avLst/>
                  <a:gdLst>
                    <a:gd name="T0" fmla="*/ 0 w 2167"/>
                    <a:gd name="T1" fmla="*/ 0 h 540"/>
                    <a:gd name="T2" fmla="*/ 0 w 2167"/>
                    <a:gd name="T3" fmla="*/ 0 h 540"/>
                    <a:gd name="T4" fmla="*/ 0 w 2167"/>
                    <a:gd name="T5" fmla="*/ 0 h 540"/>
                    <a:gd name="T6" fmla="*/ 0 w 2167"/>
                    <a:gd name="T7" fmla="*/ 0 h 540"/>
                    <a:gd name="T8" fmla="*/ 0 w 2167"/>
                    <a:gd name="T9" fmla="*/ 0 h 540"/>
                    <a:gd name="T10" fmla="*/ 0 60000 65536"/>
                    <a:gd name="T11" fmla="*/ 0 60000 65536"/>
                    <a:gd name="T12" fmla="*/ 0 60000 65536"/>
                    <a:gd name="T13" fmla="*/ 0 60000 65536"/>
                    <a:gd name="T14" fmla="*/ 0 60000 65536"/>
                    <a:gd name="T15" fmla="*/ 0 w 2167"/>
                    <a:gd name="T16" fmla="*/ 0 h 540"/>
                    <a:gd name="T17" fmla="*/ 2167 w 2167"/>
                    <a:gd name="T18" fmla="*/ 540 h 540"/>
                  </a:gdLst>
                  <a:ahLst/>
                  <a:cxnLst>
                    <a:cxn ang="T10">
                      <a:pos x="T0" y="T1"/>
                    </a:cxn>
                    <a:cxn ang="T11">
                      <a:pos x="T2" y="T3"/>
                    </a:cxn>
                    <a:cxn ang="T12">
                      <a:pos x="T4" y="T5"/>
                    </a:cxn>
                    <a:cxn ang="T13">
                      <a:pos x="T6" y="T7"/>
                    </a:cxn>
                    <a:cxn ang="T14">
                      <a:pos x="T8" y="T9"/>
                    </a:cxn>
                  </a:cxnLst>
                  <a:rect l="T15" t="T16" r="T17" b="T18"/>
                  <a:pathLst>
                    <a:path w="2167" h="540">
                      <a:moveTo>
                        <a:pt x="0" y="540"/>
                      </a:moveTo>
                      <a:lnTo>
                        <a:pt x="1084" y="540"/>
                      </a:lnTo>
                      <a:lnTo>
                        <a:pt x="1084" y="0"/>
                      </a:lnTo>
                      <a:lnTo>
                        <a:pt x="2167" y="0"/>
                      </a:lnTo>
                      <a:lnTo>
                        <a:pt x="2167"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7" name="Freeform 22"/>
                <p:cNvSpPr>
                  <a:spLocks/>
                </p:cNvSpPr>
                <p:nvPr/>
              </p:nvSpPr>
              <p:spPr bwMode="auto">
                <a:xfrm>
                  <a:off x="3593" y="3490"/>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8" name="Freeform 23"/>
                <p:cNvSpPr>
                  <a:spLocks/>
                </p:cNvSpPr>
                <p:nvPr/>
              </p:nvSpPr>
              <p:spPr bwMode="auto">
                <a:xfrm>
                  <a:off x="3933" y="3490"/>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19" name="Freeform 24"/>
                <p:cNvSpPr>
                  <a:spLocks/>
                </p:cNvSpPr>
                <p:nvPr/>
              </p:nvSpPr>
              <p:spPr bwMode="auto">
                <a:xfrm>
                  <a:off x="3975" y="2750"/>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0" name="Freeform 25"/>
                <p:cNvSpPr>
                  <a:spLocks/>
                </p:cNvSpPr>
                <p:nvPr/>
              </p:nvSpPr>
              <p:spPr bwMode="auto">
                <a:xfrm>
                  <a:off x="4314" y="2750"/>
                  <a:ext cx="340"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1" name="Freeform 26"/>
                <p:cNvSpPr>
                  <a:spLocks/>
                </p:cNvSpPr>
                <p:nvPr/>
              </p:nvSpPr>
              <p:spPr bwMode="auto">
                <a:xfrm>
                  <a:off x="4017" y="2855"/>
                  <a:ext cx="340" cy="85"/>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2" name="Freeform 27"/>
                <p:cNvSpPr>
                  <a:spLocks/>
                </p:cNvSpPr>
                <p:nvPr/>
              </p:nvSpPr>
              <p:spPr bwMode="auto">
                <a:xfrm>
                  <a:off x="4357" y="2855"/>
                  <a:ext cx="339" cy="85"/>
                </a:xfrm>
                <a:custGeom>
                  <a:avLst/>
                  <a:gdLst>
                    <a:gd name="T0" fmla="*/ 0 w 2166"/>
                    <a:gd name="T1" fmla="*/ 0 h 541"/>
                    <a:gd name="T2" fmla="*/ 0 w 2166"/>
                    <a:gd name="T3" fmla="*/ 0 h 541"/>
                    <a:gd name="T4" fmla="*/ 0 w 2166"/>
                    <a:gd name="T5" fmla="*/ 0 h 541"/>
                    <a:gd name="T6" fmla="*/ 0 w 2166"/>
                    <a:gd name="T7" fmla="*/ 0 h 541"/>
                    <a:gd name="T8" fmla="*/ 0 w 2166"/>
                    <a:gd name="T9" fmla="*/ 0 h 541"/>
                    <a:gd name="T10" fmla="*/ 0 60000 65536"/>
                    <a:gd name="T11" fmla="*/ 0 60000 65536"/>
                    <a:gd name="T12" fmla="*/ 0 60000 65536"/>
                    <a:gd name="T13" fmla="*/ 0 60000 65536"/>
                    <a:gd name="T14" fmla="*/ 0 60000 65536"/>
                    <a:gd name="T15" fmla="*/ 0 w 2166"/>
                    <a:gd name="T16" fmla="*/ 0 h 541"/>
                    <a:gd name="T17" fmla="*/ 2166 w 2166"/>
                    <a:gd name="T18" fmla="*/ 541 h 541"/>
                  </a:gdLst>
                  <a:ahLst/>
                  <a:cxnLst>
                    <a:cxn ang="T10">
                      <a:pos x="T0" y="T1"/>
                    </a:cxn>
                    <a:cxn ang="T11">
                      <a:pos x="T2" y="T3"/>
                    </a:cxn>
                    <a:cxn ang="T12">
                      <a:pos x="T4" y="T5"/>
                    </a:cxn>
                    <a:cxn ang="T13">
                      <a:pos x="T6" y="T7"/>
                    </a:cxn>
                    <a:cxn ang="T14">
                      <a:pos x="T8" y="T9"/>
                    </a:cxn>
                  </a:cxnLst>
                  <a:rect l="T15" t="T16" r="T17" b="T18"/>
                  <a:pathLst>
                    <a:path w="2166" h="541">
                      <a:moveTo>
                        <a:pt x="0" y="541"/>
                      </a:moveTo>
                      <a:lnTo>
                        <a:pt x="1083" y="541"/>
                      </a:lnTo>
                      <a:lnTo>
                        <a:pt x="1083" y="0"/>
                      </a:lnTo>
                      <a:lnTo>
                        <a:pt x="2166" y="0"/>
                      </a:lnTo>
                      <a:lnTo>
                        <a:pt x="2166"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3" name="Freeform 28"/>
                <p:cNvSpPr>
                  <a:spLocks/>
                </p:cNvSpPr>
                <p:nvPr/>
              </p:nvSpPr>
              <p:spPr bwMode="auto">
                <a:xfrm>
                  <a:off x="4060" y="2961"/>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4" name="Freeform 29"/>
                <p:cNvSpPr>
                  <a:spLocks/>
                </p:cNvSpPr>
                <p:nvPr/>
              </p:nvSpPr>
              <p:spPr bwMode="auto">
                <a:xfrm>
                  <a:off x="4400" y="2961"/>
                  <a:ext cx="339" cy="84"/>
                </a:xfrm>
                <a:custGeom>
                  <a:avLst/>
                  <a:gdLst>
                    <a:gd name="T0" fmla="*/ 0 w 2166"/>
                    <a:gd name="T1" fmla="*/ 0 h 541"/>
                    <a:gd name="T2" fmla="*/ 0 w 2166"/>
                    <a:gd name="T3" fmla="*/ 0 h 541"/>
                    <a:gd name="T4" fmla="*/ 0 w 2166"/>
                    <a:gd name="T5" fmla="*/ 0 h 541"/>
                    <a:gd name="T6" fmla="*/ 0 w 2166"/>
                    <a:gd name="T7" fmla="*/ 0 h 541"/>
                    <a:gd name="T8" fmla="*/ 0 w 2166"/>
                    <a:gd name="T9" fmla="*/ 0 h 541"/>
                    <a:gd name="T10" fmla="*/ 0 60000 65536"/>
                    <a:gd name="T11" fmla="*/ 0 60000 65536"/>
                    <a:gd name="T12" fmla="*/ 0 60000 65536"/>
                    <a:gd name="T13" fmla="*/ 0 60000 65536"/>
                    <a:gd name="T14" fmla="*/ 0 60000 65536"/>
                    <a:gd name="T15" fmla="*/ 0 w 2166"/>
                    <a:gd name="T16" fmla="*/ 0 h 541"/>
                    <a:gd name="T17" fmla="*/ 2166 w 2166"/>
                    <a:gd name="T18" fmla="*/ 541 h 541"/>
                  </a:gdLst>
                  <a:ahLst/>
                  <a:cxnLst>
                    <a:cxn ang="T10">
                      <a:pos x="T0" y="T1"/>
                    </a:cxn>
                    <a:cxn ang="T11">
                      <a:pos x="T2" y="T3"/>
                    </a:cxn>
                    <a:cxn ang="T12">
                      <a:pos x="T4" y="T5"/>
                    </a:cxn>
                    <a:cxn ang="T13">
                      <a:pos x="T6" y="T7"/>
                    </a:cxn>
                    <a:cxn ang="T14">
                      <a:pos x="T8" y="T9"/>
                    </a:cxn>
                  </a:cxnLst>
                  <a:rect l="T15" t="T16" r="T17" b="T18"/>
                  <a:pathLst>
                    <a:path w="2166" h="541">
                      <a:moveTo>
                        <a:pt x="0" y="541"/>
                      </a:moveTo>
                      <a:lnTo>
                        <a:pt x="1083" y="541"/>
                      </a:lnTo>
                      <a:lnTo>
                        <a:pt x="1083" y="0"/>
                      </a:lnTo>
                      <a:lnTo>
                        <a:pt x="2166" y="0"/>
                      </a:lnTo>
                      <a:lnTo>
                        <a:pt x="2166"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5" name="Freeform 30"/>
                <p:cNvSpPr>
                  <a:spLocks/>
                </p:cNvSpPr>
                <p:nvPr/>
              </p:nvSpPr>
              <p:spPr bwMode="auto">
                <a:xfrm>
                  <a:off x="4103" y="3067"/>
                  <a:ext cx="339" cy="84"/>
                </a:xfrm>
                <a:custGeom>
                  <a:avLst/>
                  <a:gdLst>
                    <a:gd name="T0" fmla="*/ 0 w 2166"/>
                    <a:gd name="T1" fmla="*/ 0 h 541"/>
                    <a:gd name="T2" fmla="*/ 0 w 2166"/>
                    <a:gd name="T3" fmla="*/ 0 h 541"/>
                    <a:gd name="T4" fmla="*/ 0 w 2166"/>
                    <a:gd name="T5" fmla="*/ 0 h 541"/>
                    <a:gd name="T6" fmla="*/ 0 w 2166"/>
                    <a:gd name="T7" fmla="*/ 0 h 541"/>
                    <a:gd name="T8" fmla="*/ 0 w 2166"/>
                    <a:gd name="T9" fmla="*/ 0 h 541"/>
                    <a:gd name="T10" fmla="*/ 0 60000 65536"/>
                    <a:gd name="T11" fmla="*/ 0 60000 65536"/>
                    <a:gd name="T12" fmla="*/ 0 60000 65536"/>
                    <a:gd name="T13" fmla="*/ 0 60000 65536"/>
                    <a:gd name="T14" fmla="*/ 0 60000 65536"/>
                    <a:gd name="T15" fmla="*/ 0 w 2166"/>
                    <a:gd name="T16" fmla="*/ 0 h 541"/>
                    <a:gd name="T17" fmla="*/ 2166 w 2166"/>
                    <a:gd name="T18" fmla="*/ 541 h 541"/>
                  </a:gdLst>
                  <a:ahLst/>
                  <a:cxnLst>
                    <a:cxn ang="T10">
                      <a:pos x="T0" y="T1"/>
                    </a:cxn>
                    <a:cxn ang="T11">
                      <a:pos x="T2" y="T3"/>
                    </a:cxn>
                    <a:cxn ang="T12">
                      <a:pos x="T4" y="T5"/>
                    </a:cxn>
                    <a:cxn ang="T13">
                      <a:pos x="T6" y="T7"/>
                    </a:cxn>
                    <a:cxn ang="T14">
                      <a:pos x="T8" y="T9"/>
                    </a:cxn>
                  </a:cxnLst>
                  <a:rect l="T15" t="T16" r="T17" b="T18"/>
                  <a:pathLst>
                    <a:path w="2166" h="541">
                      <a:moveTo>
                        <a:pt x="0" y="541"/>
                      </a:moveTo>
                      <a:lnTo>
                        <a:pt x="1083" y="541"/>
                      </a:lnTo>
                      <a:lnTo>
                        <a:pt x="1083" y="0"/>
                      </a:lnTo>
                      <a:lnTo>
                        <a:pt x="2166" y="0"/>
                      </a:lnTo>
                      <a:lnTo>
                        <a:pt x="2166"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6" name="Freeform 31"/>
                <p:cNvSpPr>
                  <a:spLocks/>
                </p:cNvSpPr>
                <p:nvPr/>
              </p:nvSpPr>
              <p:spPr bwMode="auto">
                <a:xfrm>
                  <a:off x="4442" y="3067"/>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7" name="Freeform 32"/>
                <p:cNvSpPr>
                  <a:spLocks/>
                </p:cNvSpPr>
                <p:nvPr/>
              </p:nvSpPr>
              <p:spPr bwMode="auto">
                <a:xfrm>
                  <a:off x="4145" y="3172"/>
                  <a:ext cx="339" cy="85"/>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8" name="Freeform 33"/>
                <p:cNvSpPr>
                  <a:spLocks/>
                </p:cNvSpPr>
                <p:nvPr/>
              </p:nvSpPr>
              <p:spPr bwMode="auto">
                <a:xfrm>
                  <a:off x="4484" y="3172"/>
                  <a:ext cx="340" cy="85"/>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29" name="Freeform 34"/>
                <p:cNvSpPr>
                  <a:spLocks/>
                </p:cNvSpPr>
                <p:nvPr/>
              </p:nvSpPr>
              <p:spPr bwMode="auto">
                <a:xfrm>
                  <a:off x="4187" y="3278"/>
                  <a:ext cx="340" cy="84"/>
                </a:xfrm>
                <a:custGeom>
                  <a:avLst/>
                  <a:gdLst>
                    <a:gd name="T0" fmla="*/ 0 w 2167"/>
                    <a:gd name="T1" fmla="*/ 0 h 540"/>
                    <a:gd name="T2" fmla="*/ 0 w 2167"/>
                    <a:gd name="T3" fmla="*/ 0 h 540"/>
                    <a:gd name="T4" fmla="*/ 0 w 2167"/>
                    <a:gd name="T5" fmla="*/ 0 h 540"/>
                    <a:gd name="T6" fmla="*/ 0 w 2167"/>
                    <a:gd name="T7" fmla="*/ 0 h 540"/>
                    <a:gd name="T8" fmla="*/ 0 w 2167"/>
                    <a:gd name="T9" fmla="*/ 0 h 540"/>
                    <a:gd name="T10" fmla="*/ 0 60000 65536"/>
                    <a:gd name="T11" fmla="*/ 0 60000 65536"/>
                    <a:gd name="T12" fmla="*/ 0 60000 65536"/>
                    <a:gd name="T13" fmla="*/ 0 60000 65536"/>
                    <a:gd name="T14" fmla="*/ 0 60000 65536"/>
                    <a:gd name="T15" fmla="*/ 0 w 2167"/>
                    <a:gd name="T16" fmla="*/ 0 h 540"/>
                    <a:gd name="T17" fmla="*/ 2167 w 2167"/>
                    <a:gd name="T18" fmla="*/ 540 h 540"/>
                  </a:gdLst>
                  <a:ahLst/>
                  <a:cxnLst>
                    <a:cxn ang="T10">
                      <a:pos x="T0" y="T1"/>
                    </a:cxn>
                    <a:cxn ang="T11">
                      <a:pos x="T2" y="T3"/>
                    </a:cxn>
                    <a:cxn ang="T12">
                      <a:pos x="T4" y="T5"/>
                    </a:cxn>
                    <a:cxn ang="T13">
                      <a:pos x="T6" y="T7"/>
                    </a:cxn>
                    <a:cxn ang="T14">
                      <a:pos x="T8" y="T9"/>
                    </a:cxn>
                  </a:cxnLst>
                  <a:rect l="T15" t="T16" r="T17" b="T18"/>
                  <a:pathLst>
                    <a:path w="2167" h="540">
                      <a:moveTo>
                        <a:pt x="0" y="540"/>
                      </a:moveTo>
                      <a:lnTo>
                        <a:pt x="1084" y="540"/>
                      </a:lnTo>
                      <a:lnTo>
                        <a:pt x="1084" y="0"/>
                      </a:lnTo>
                      <a:lnTo>
                        <a:pt x="2167" y="0"/>
                      </a:lnTo>
                      <a:lnTo>
                        <a:pt x="2167"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0" name="Freeform 35"/>
                <p:cNvSpPr>
                  <a:spLocks/>
                </p:cNvSpPr>
                <p:nvPr/>
              </p:nvSpPr>
              <p:spPr bwMode="auto">
                <a:xfrm>
                  <a:off x="4527" y="3278"/>
                  <a:ext cx="339" cy="84"/>
                </a:xfrm>
                <a:custGeom>
                  <a:avLst/>
                  <a:gdLst>
                    <a:gd name="T0" fmla="*/ 0 w 2167"/>
                    <a:gd name="T1" fmla="*/ 0 h 540"/>
                    <a:gd name="T2" fmla="*/ 0 w 2167"/>
                    <a:gd name="T3" fmla="*/ 0 h 540"/>
                    <a:gd name="T4" fmla="*/ 0 w 2167"/>
                    <a:gd name="T5" fmla="*/ 0 h 540"/>
                    <a:gd name="T6" fmla="*/ 0 w 2167"/>
                    <a:gd name="T7" fmla="*/ 0 h 540"/>
                    <a:gd name="T8" fmla="*/ 0 w 2167"/>
                    <a:gd name="T9" fmla="*/ 0 h 540"/>
                    <a:gd name="T10" fmla="*/ 0 60000 65536"/>
                    <a:gd name="T11" fmla="*/ 0 60000 65536"/>
                    <a:gd name="T12" fmla="*/ 0 60000 65536"/>
                    <a:gd name="T13" fmla="*/ 0 60000 65536"/>
                    <a:gd name="T14" fmla="*/ 0 60000 65536"/>
                    <a:gd name="T15" fmla="*/ 0 w 2167"/>
                    <a:gd name="T16" fmla="*/ 0 h 540"/>
                    <a:gd name="T17" fmla="*/ 2167 w 2167"/>
                    <a:gd name="T18" fmla="*/ 540 h 540"/>
                  </a:gdLst>
                  <a:ahLst/>
                  <a:cxnLst>
                    <a:cxn ang="T10">
                      <a:pos x="T0" y="T1"/>
                    </a:cxn>
                    <a:cxn ang="T11">
                      <a:pos x="T2" y="T3"/>
                    </a:cxn>
                    <a:cxn ang="T12">
                      <a:pos x="T4" y="T5"/>
                    </a:cxn>
                    <a:cxn ang="T13">
                      <a:pos x="T6" y="T7"/>
                    </a:cxn>
                    <a:cxn ang="T14">
                      <a:pos x="T8" y="T9"/>
                    </a:cxn>
                  </a:cxnLst>
                  <a:rect l="T15" t="T16" r="T17" b="T18"/>
                  <a:pathLst>
                    <a:path w="2167" h="540">
                      <a:moveTo>
                        <a:pt x="0" y="540"/>
                      </a:moveTo>
                      <a:lnTo>
                        <a:pt x="1083" y="540"/>
                      </a:lnTo>
                      <a:lnTo>
                        <a:pt x="1083" y="0"/>
                      </a:lnTo>
                      <a:lnTo>
                        <a:pt x="2167" y="0"/>
                      </a:lnTo>
                      <a:lnTo>
                        <a:pt x="2167"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1" name="Freeform 36"/>
                <p:cNvSpPr>
                  <a:spLocks/>
                </p:cNvSpPr>
                <p:nvPr/>
              </p:nvSpPr>
              <p:spPr bwMode="auto">
                <a:xfrm>
                  <a:off x="4230" y="3384"/>
                  <a:ext cx="339" cy="84"/>
                </a:xfrm>
                <a:custGeom>
                  <a:avLst/>
                  <a:gdLst>
                    <a:gd name="T0" fmla="*/ 0 w 2167"/>
                    <a:gd name="T1" fmla="*/ 0 h 540"/>
                    <a:gd name="T2" fmla="*/ 0 w 2167"/>
                    <a:gd name="T3" fmla="*/ 0 h 540"/>
                    <a:gd name="T4" fmla="*/ 0 w 2167"/>
                    <a:gd name="T5" fmla="*/ 0 h 540"/>
                    <a:gd name="T6" fmla="*/ 0 w 2167"/>
                    <a:gd name="T7" fmla="*/ 0 h 540"/>
                    <a:gd name="T8" fmla="*/ 0 w 2167"/>
                    <a:gd name="T9" fmla="*/ 0 h 540"/>
                    <a:gd name="T10" fmla="*/ 0 60000 65536"/>
                    <a:gd name="T11" fmla="*/ 0 60000 65536"/>
                    <a:gd name="T12" fmla="*/ 0 60000 65536"/>
                    <a:gd name="T13" fmla="*/ 0 60000 65536"/>
                    <a:gd name="T14" fmla="*/ 0 60000 65536"/>
                    <a:gd name="T15" fmla="*/ 0 w 2167"/>
                    <a:gd name="T16" fmla="*/ 0 h 540"/>
                    <a:gd name="T17" fmla="*/ 2167 w 2167"/>
                    <a:gd name="T18" fmla="*/ 540 h 540"/>
                  </a:gdLst>
                  <a:ahLst/>
                  <a:cxnLst>
                    <a:cxn ang="T10">
                      <a:pos x="T0" y="T1"/>
                    </a:cxn>
                    <a:cxn ang="T11">
                      <a:pos x="T2" y="T3"/>
                    </a:cxn>
                    <a:cxn ang="T12">
                      <a:pos x="T4" y="T5"/>
                    </a:cxn>
                    <a:cxn ang="T13">
                      <a:pos x="T6" y="T7"/>
                    </a:cxn>
                    <a:cxn ang="T14">
                      <a:pos x="T8" y="T9"/>
                    </a:cxn>
                  </a:cxnLst>
                  <a:rect l="T15" t="T16" r="T17" b="T18"/>
                  <a:pathLst>
                    <a:path w="2167" h="540">
                      <a:moveTo>
                        <a:pt x="0" y="540"/>
                      </a:moveTo>
                      <a:lnTo>
                        <a:pt x="1084" y="540"/>
                      </a:lnTo>
                      <a:lnTo>
                        <a:pt x="1084" y="0"/>
                      </a:lnTo>
                      <a:lnTo>
                        <a:pt x="2167" y="0"/>
                      </a:lnTo>
                      <a:lnTo>
                        <a:pt x="2167"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2" name="Freeform 37"/>
                <p:cNvSpPr>
                  <a:spLocks/>
                </p:cNvSpPr>
                <p:nvPr/>
              </p:nvSpPr>
              <p:spPr bwMode="auto">
                <a:xfrm>
                  <a:off x="4569" y="3384"/>
                  <a:ext cx="339" cy="84"/>
                </a:xfrm>
                <a:custGeom>
                  <a:avLst/>
                  <a:gdLst>
                    <a:gd name="T0" fmla="*/ 0 w 2167"/>
                    <a:gd name="T1" fmla="*/ 0 h 540"/>
                    <a:gd name="T2" fmla="*/ 0 w 2167"/>
                    <a:gd name="T3" fmla="*/ 0 h 540"/>
                    <a:gd name="T4" fmla="*/ 0 w 2167"/>
                    <a:gd name="T5" fmla="*/ 0 h 540"/>
                    <a:gd name="T6" fmla="*/ 0 w 2167"/>
                    <a:gd name="T7" fmla="*/ 0 h 540"/>
                    <a:gd name="T8" fmla="*/ 0 w 2167"/>
                    <a:gd name="T9" fmla="*/ 0 h 540"/>
                    <a:gd name="T10" fmla="*/ 0 60000 65536"/>
                    <a:gd name="T11" fmla="*/ 0 60000 65536"/>
                    <a:gd name="T12" fmla="*/ 0 60000 65536"/>
                    <a:gd name="T13" fmla="*/ 0 60000 65536"/>
                    <a:gd name="T14" fmla="*/ 0 60000 65536"/>
                    <a:gd name="T15" fmla="*/ 0 w 2167"/>
                    <a:gd name="T16" fmla="*/ 0 h 540"/>
                    <a:gd name="T17" fmla="*/ 2167 w 2167"/>
                    <a:gd name="T18" fmla="*/ 540 h 540"/>
                  </a:gdLst>
                  <a:ahLst/>
                  <a:cxnLst>
                    <a:cxn ang="T10">
                      <a:pos x="T0" y="T1"/>
                    </a:cxn>
                    <a:cxn ang="T11">
                      <a:pos x="T2" y="T3"/>
                    </a:cxn>
                    <a:cxn ang="T12">
                      <a:pos x="T4" y="T5"/>
                    </a:cxn>
                    <a:cxn ang="T13">
                      <a:pos x="T6" y="T7"/>
                    </a:cxn>
                    <a:cxn ang="T14">
                      <a:pos x="T8" y="T9"/>
                    </a:cxn>
                  </a:cxnLst>
                  <a:rect l="T15" t="T16" r="T17" b="T18"/>
                  <a:pathLst>
                    <a:path w="2167" h="540">
                      <a:moveTo>
                        <a:pt x="0" y="540"/>
                      </a:moveTo>
                      <a:lnTo>
                        <a:pt x="1083" y="540"/>
                      </a:lnTo>
                      <a:lnTo>
                        <a:pt x="1083" y="0"/>
                      </a:lnTo>
                      <a:lnTo>
                        <a:pt x="2167" y="0"/>
                      </a:lnTo>
                      <a:lnTo>
                        <a:pt x="2167"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3" name="Freeform 38"/>
                <p:cNvSpPr>
                  <a:spLocks/>
                </p:cNvSpPr>
                <p:nvPr/>
              </p:nvSpPr>
              <p:spPr bwMode="auto">
                <a:xfrm>
                  <a:off x="4272" y="3490"/>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4" name="Freeform 39"/>
                <p:cNvSpPr>
                  <a:spLocks/>
                </p:cNvSpPr>
                <p:nvPr/>
              </p:nvSpPr>
              <p:spPr bwMode="auto">
                <a:xfrm>
                  <a:off x="4612" y="3490"/>
                  <a:ext cx="339" cy="84"/>
                </a:xfrm>
                <a:custGeom>
                  <a:avLst/>
                  <a:gdLst>
                    <a:gd name="T0" fmla="*/ 0 w 2166"/>
                    <a:gd name="T1" fmla="*/ 0 h 541"/>
                    <a:gd name="T2" fmla="*/ 0 w 2166"/>
                    <a:gd name="T3" fmla="*/ 0 h 541"/>
                    <a:gd name="T4" fmla="*/ 0 w 2166"/>
                    <a:gd name="T5" fmla="*/ 0 h 541"/>
                    <a:gd name="T6" fmla="*/ 0 w 2166"/>
                    <a:gd name="T7" fmla="*/ 0 h 541"/>
                    <a:gd name="T8" fmla="*/ 0 w 2166"/>
                    <a:gd name="T9" fmla="*/ 0 h 541"/>
                    <a:gd name="T10" fmla="*/ 0 60000 65536"/>
                    <a:gd name="T11" fmla="*/ 0 60000 65536"/>
                    <a:gd name="T12" fmla="*/ 0 60000 65536"/>
                    <a:gd name="T13" fmla="*/ 0 60000 65536"/>
                    <a:gd name="T14" fmla="*/ 0 60000 65536"/>
                    <a:gd name="T15" fmla="*/ 0 w 2166"/>
                    <a:gd name="T16" fmla="*/ 0 h 541"/>
                    <a:gd name="T17" fmla="*/ 2166 w 2166"/>
                    <a:gd name="T18" fmla="*/ 541 h 541"/>
                  </a:gdLst>
                  <a:ahLst/>
                  <a:cxnLst>
                    <a:cxn ang="T10">
                      <a:pos x="T0" y="T1"/>
                    </a:cxn>
                    <a:cxn ang="T11">
                      <a:pos x="T2" y="T3"/>
                    </a:cxn>
                    <a:cxn ang="T12">
                      <a:pos x="T4" y="T5"/>
                    </a:cxn>
                    <a:cxn ang="T13">
                      <a:pos x="T6" y="T7"/>
                    </a:cxn>
                    <a:cxn ang="T14">
                      <a:pos x="T8" y="T9"/>
                    </a:cxn>
                  </a:cxnLst>
                  <a:rect l="T15" t="T16" r="T17" b="T18"/>
                  <a:pathLst>
                    <a:path w="2166" h="541">
                      <a:moveTo>
                        <a:pt x="0" y="541"/>
                      </a:moveTo>
                      <a:lnTo>
                        <a:pt x="1083" y="541"/>
                      </a:lnTo>
                      <a:lnTo>
                        <a:pt x="1083" y="0"/>
                      </a:lnTo>
                      <a:lnTo>
                        <a:pt x="2166" y="0"/>
                      </a:lnTo>
                      <a:lnTo>
                        <a:pt x="2166"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5" name="Freeform 40"/>
                <p:cNvSpPr>
                  <a:spLocks/>
                </p:cNvSpPr>
                <p:nvPr/>
              </p:nvSpPr>
              <p:spPr bwMode="auto">
                <a:xfrm>
                  <a:off x="4654" y="2750"/>
                  <a:ext cx="339" cy="84"/>
                </a:xfrm>
                <a:custGeom>
                  <a:avLst/>
                  <a:gdLst>
                    <a:gd name="T0" fmla="*/ 0 w 2166"/>
                    <a:gd name="T1" fmla="*/ 0 h 541"/>
                    <a:gd name="T2" fmla="*/ 0 w 2166"/>
                    <a:gd name="T3" fmla="*/ 0 h 541"/>
                    <a:gd name="T4" fmla="*/ 0 w 2166"/>
                    <a:gd name="T5" fmla="*/ 0 h 541"/>
                    <a:gd name="T6" fmla="*/ 0 w 2166"/>
                    <a:gd name="T7" fmla="*/ 0 h 541"/>
                    <a:gd name="T8" fmla="*/ 0 w 2166"/>
                    <a:gd name="T9" fmla="*/ 0 h 541"/>
                    <a:gd name="T10" fmla="*/ 0 60000 65536"/>
                    <a:gd name="T11" fmla="*/ 0 60000 65536"/>
                    <a:gd name="T12" fmla="*/ 0 60000 65536"/>
                    <a:gd name="T13" fmla="*/ 0 60000 65536"/>
                    <a:gd name="T14" fmla="*/ 0 60000 65536"/>
                    <a:gd name="T15" fmla="*/ 0 w 2166"/>
                    <a:gd name="T16" fmla="*/ 0 h 541"/>
                    <a:gd name="T17" fmla="*/ 2166 w 2166"/>
                    <a:gd name="T18" fmla="*/ 541 h 541"/>
                  </a:gdLst>
                  <a:ahLst/>
                  <a:cxnLst>
                    <a:cxn ang="T10">
                      <a:pos x="T0" y="T1"/>
                    </a:cxn>
                    <a:cxn ang="T11">
                      <a:pos x="T2" y="T3"/>
                    </a:cxn>
                    <a:cxn ang="T12">
                      <a:pos x="T4" y="T5"/>
                    </a:cxn>
                    <a:cxn ang="T13">
                      <a:pos x="T6" y="T7"/>
                    </a:cxn>
                    <a:cxn ang="T14">
                      <a:pos x="T8" y="T9"/>
                    </a:cxn>
                  </a:cxnLst>
                  <a:rect l="T15" t="T16" r="T17" b="T18"/>
                  <a:pathLst>
                    <a:path w="2166" h="541">
                      <a:moveTo>
                        <a:pt x="0" y="541"/>
                      </a:moveTo>
                      <a:lnTo>
                        <a:pt x="1083" y="541"/>
                      </a:lnTo>
                      <a:lnTo>
                        <a:pt x="1083" y="0"/>
                      </a:lnTo>
                      <a:lnTo>
                        <a:pt x="2166" y="0"/>
                      </a:lnTo>
                      <a:lnTo>
                        <a:pt x="2166"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6" name="Freeform 41"/>
                <p:cNvSpPr>
                  <a:spLocks/>
                </p:cNvSpPr>
                <p:nvPr/>
              </p:nvSpPr>
              <p:spPr bwMode="auto">
                <a:xfrm>
                  <a:off x="4994" y="2750"/>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7" name="Freeform 42"/>
                <p:cNvSpPr>
                  <a:spLocks/>
                </p:cNvSpPr>
                <p:nvPr/>
              </p:nvSpPr>
              <p:spPr bwMode="auto">
                <a:xfrm>
                  <a:off x="4697" y="2855"/>
                  <a:ext cx="339" cy="85"/>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8" name="Freeform 43"/>
                <p:cNvSpPr>
                  <a:spLocks/>
                </p:cNvSpPr>
                <p:nvPr/>
              </p:nvSpPr>
              <p:spPr bwMode="auto">
                <a:xfrm>
                  <a:off x="5036" y="2855"/>
                  <a:ext cx="339" cy="85"/>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39" name="Freeform 44"/>
                <p:cNvSpPr>
                  <a:spLocks/>
                </p:cNvSpPr>
                <p:nvPr/>
              </p:nvSpPr>
              <p:spPr bwMode="auto">
                <a:xfrm>
                  <a:off x="4739" y="2961"/>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0" name="Freeform 45"/>
                <p:cNvSpPr>
                  <a:spLocks/>
                </p:cNvSpPr>
                <p:nvPr/>
              </p:nvSpPr>
              <p:spPr bwMode="auto">
                <a:xfrm>
                  <a:off x="5078" y="2961"/>
                  <a:ext cx="340"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1" name="Freeform 46"/>
                <p:cNvSpPr>
                  <a:spLocks/>
                </p:cNvSpPr>
                <p:nvPr/>
              </p:nvSpPr>
              <p:spPr bwMode="auto">
                <a:xfrm>
                  <a:off x="4781" y="3067"/>
                  <a:ext cx="340"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2" name="Freeform 47"/>
                <p:cNvSpPr>
                  <a:spLocks/>
                </p:cNvSpPr>
                <p:nvPr/>
              </p:nvSpPr>
              <p:spPr bwMode="auto">
                <a:xfrm>
                  <a:off x="5121" y="3067"/>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3" name="Freeform 48"/>
                <p:cNvSpPr>
                  <a:spLocks/>
                </p:cNvSpPr>
                <p:nvPr/>
              </p:nvSpPr>
              <p:spPr bwMode="auto">
                <a:xfrm>
                  <a:off x="4824" y="3172"/>
                  <a:ext cx="339" cy="85"/>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3" y="541"/>
                      </a:lnTo>
                      <a:lnTo>
                        <a:pt x="1083"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4" name="Freeform 49"/>
                <p:cNvSpPr>
                  <a:spLocks/>
                </p:cNvSpPr>
                <p:nvPr/>
              </p:nvSpPr>
              <p:spPr bwMode="auto">
                <a:xfrm>
                  <a:off x="5163" y="3172"/>
                  <a:ext cx="339" cy="85"/>
                </a:xfrm>
                <a:custGeom>
                  <a:avLst/>
                  <a:gdLst>
                    <a:gd name="T0" fmla="*/ 0 w 2166"/>
                    <a:gd name="T1" fmla="*/ 0 h 541"/>
                    <a:gd name="T2" fmla="*/ 0 w 2166"/>
                    <a:gd name="T3" fmla="*/ 0 h 541"/>
                    <a:gd name="T4" fmla="*/ 0 w 2166"/>
                    <a:gd name="T5" fmla="*/ 0 h 541"/>
                    <a:gd name="T6" fmla="*/ 0 w 2166"/>
                    <a:gd name="T7" fmla="*/ 0 h 541"/>
                    <a:gd name="T8" fmla="*/ 0 w 2166"/>
                    <a:gd name="T9" fmla="*/ 0 h 541"/>
                    <a:gd name="T10" fmla="*/ 0 60000 65536"/>
                    <a:gd name="T11" fmla="*/ 0 60000 65536"/>
                    <a:gd name="T12" fmla="*/ 0 60000 65536"/>
                    <a:gd name="T13" fmla="*/ 0 60000 65536"/>
                    <a:gd name="T14" fmla="*/ 0 60000 65536"/>
                    <a:gd name="T15" fmla="*/ 0 w 2166"/>
                    <a:gd name="T16" fmla="*/ 0 h 541"/>
                    <a:gd name="T17" fmla="*/ 2166 w 2166"/>
                    <a:gd name="T18" fmla="*/ 541 h 541"/>
                  </a:gdLst>
                  <a:ahLst/>
                  <a:cxnLst>
                    <a:cxn ang="T10">
                      <a:pos x="T0" y="T1"/>
                    </a:cxn>
                    <a:cxn ang="T11">
                      <a:pos x="T2" y="T3"/>
                    </a:cxn>
                    <a:cxn ang="T12">
                      <a:pos x="T4" y="T5"/>
                    </a:cxn>
                    <a:cxn ang="T13">
                      <a:pos x="T6" y="T7"/>
                    </a:cxn>
                    <a:cxn ang="T14">
                      <a:pos x="T8" y="T9"/>
                    </a:cxn>
                  </a:cxnLst>
                  <a:rect l="T15" t="T16" r="T17" b="T18"/>
                  <a:pathLst>
                    <a:path w="2166" h="541">
                      <a:moveTo>
                        <a:pt x="0" y="541"/>
                      </a:moveTo>
                      <a:lnTo>
                        <a:pt x="1083" y="541"/>
                      </a:lnTo>
                      <a:lnTo>
                        <a:pt x="1083" y="0"/>
                      </a:lnTo>
                      <a:lnTo>
                        <a:pt x="2166" y="0"/>
                      </a:lnTo>
                      <a:lnTo>
                        <a:pt x="2166"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5" name="Freeform 50"/>
                <p:cNvSpPr>
                  <a:spLocks/>
                </p:cNvSpPr>
                <p:nvPr/>
              </p:nvSpPr>
              <p:spPr bwMode="auto">
                <a:xfrm>
                  <a:off x="4866" y="3278"/>
                  <a:ext cx="339" cy="84"/>
                </a:xfrm>
                <a:custGeom>
                  <a:avLst/>
                  <a:gdLst>
                    <a:gd name="T0" fmla="*/ 0 w 2167"/>
                    <a:gd name="T1" fmla="*/ 0 h 540"/>
                    <a:gd name="T2" fmla="*/ 0 w 2167"/>
                    <a:gd name="T3" fmla="*/ 0 h 540"/>
                    <a:gd name="T4" fmla="*/ 0 w 2167"/>
                    <a:gd name="T5" fmla="*/ 0 h 540"/>
                    <a:gd name="T6" fmla="*/ 0 w 2167"/>
                    <a:gd name="T7" fmla="*/ 0 h 540"/>
                    <a:gd name="T8" fmla="*/ 0 w 2167"/>
                    <a:gd name="T9" fmla="*/ 0 h 540"/>
                    <a:gd name="T10" fmla="*/ 0 60000 65536"/>
                    <a:gd name="T11" fmla="*/ 0 60000 65536"/>
                    <a:gd name="T12" fmla="*/ 0 60000 65536"/>
                    <a:gd name="T13" fmla="*/ 0 60000 65536"/>
                    <a:gd name="T14" fmla="*/ 0 60000 65536"/>
                    <a:gd name="T15" fmla="*/ 0 w 2167"/>
                    <a:gd name="T16" fmla="*/ 0 h 540"/>
                    <a:gd name="T17" fmla="*/ 2167 w 2167"/>
                    <a:gd name="T18" fmla="*/ 540 h 540"/>
                  </a:gdLst>
                  <a:ahLst/>
                  <a:cxnLst>
                    <a:cxn ang="T10">
                      <a:pos x="T0" y="T1"/>
                    </a:cxn>
                    <a:cxn ang="T11">
                      <a:pos x="T2" y="T3"/>
                    </a:cxn>
                    <a:cxn ang="T12">
                      <a:pos x="T4" y="T5"/>
                    </a:cxn>
                    <a:cxn ang="T13">
                      <a:pos x="T6" y="T7"/>
                    </a:cxn>
                    <a:cxn ang="T14">
                      <a:pos x="T8" y="T9"/>
                    </a:cxn>
                  </a:cxnLst>
                  <a:rect l="T15" t="T16" r="T17" b="T18"/>
                  <a:pathLst>
                    <a:path w="2167" h="540">
                      <a:moveTo>
                        <a:pt x="0" y="540"/>
                      </a:moveTo>
                      <a:lnTo>
                        <a:pt x="1083" y="540"/>
                      </a:lnTo>
                      <a:lnTo>
                        <a:pt x="1083" y="0"/>
                      </a:lnTo>
                      <a:lnTo>
                        <a:pt x="2167" y="0"/>
                      </a:lnTo>
                      <a:lnTo>
                        <a:pt x="2167"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6" name="Freeform 51"/>
                <p:cNvSpPr>
                  <a:spLocks/>
                </p:cNvSpPr>
                <p:nvPr/>
              </p:nvSpPr>
              <p:spPr bwMode="auto">
                <a:xfrm>
                  <a:off x="5206" y="3278"/>
                  <a:ext cx="339" cy="84"/>
                </a:xfrm>
                <a:custGeom>
                  <a:avLst/>
                  <a:gdLst>
                    <a:gd name="T0" fmla="*/ 0 w 2166"/>
                    <a:gd name="T1" fmla="*/ 0 h 540"/>
                    <a:gd name="T2" fmla="*/ 0 w 2166"/>
                    <a:gd name="T3" fmla="*/ 0 h 540"/>
                    <a:gd name="T4" fmla="*/ 0 w 2166"/>
                    <a:gd name="T5" fmla="*/ 0 h 540"/>
                    <a:gd name="T6" fmla="*/ 0 w 2166"/>
                    <a:gd name="T7" fmla="*/ 0 h 540"/>
                    <a:gd name="T8" fmla="*/ 0 w 2166"/>
                    <a:gd name="T9" fmla="*/ 0 h 540"/>
                    <a:gd name="T10" fmla="*/ 0 60000 65536"/>
                    <a:gd name="T11" fmla="*/ 0 60000 65536"/>
                    <a:gd name="T12" fmla="*/ 0 60000 65536"/>
                    <a:gd name="T13" fmla="*/ 0 60000 65536"/>
                    <a:gd name="T14" fmla="*/ 0 60000 65536"/>
                    <a:gd name="T15" fmla="*/ 0 w 2166"/>
                    <a:gd name="T16" fmla="*/ 0 h 540"/>
                    <a:gd name="T17" fmla="*/ 2166 w 2166"/>
                    <a:gd name="T18" fmla="*/ 540 h 540"/>
                  </a:gdLst>
                  <a:ahLst/>
                  <a:cxnLst>
                    <a:cxn ang="T10">
                      <a:pos x="T0" y="T1"/>
                    </a:cxn>
                    <a:cxn ang="T11">
                      <a:pos x="T2" y="T3"/>
                    </a:cxn>
                    <a:cxn ang="T12">
                      <a:pos x="T4" y="T5"/>
                    </a:cxn>
                    <a:cxn ang="T13">
                      <a:pos x="T6" y="T7"/>
                    </a:cxn>
                    <a:cxn ang="T14">
                      <a:pos x="T8" y="T9"/>
                    </a:cxn>
                  </a:cxnLst>
                  <a:rect l="T15" t="T16" r="T17" b="T18"/>
                  <a:pathLst>
                    <a:path w="2166" h="540">
                      <a:moveTo>
                        <a:pt x="0" y="540"/>
                      </a:moveTo>
                      <a:lnTo>
                        <a:pt x="1083" y="540"/>
                      </a:lnTo>
                      <a:lnTo>
                        <a:pt x="1083" y="0"/>
                      </a:lnTo>
                      <a:lnTo>
                        <a:pt x="2166" y="0"/>
                      </a:lnTo>
                      <a:lnTo>
                        <a:pt x="2166"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7" name="Freeform 52"/>
                <p:cNvSpPr>
                  <a:spLocks/>
                </p:cNvSpPr>
                <p:nvPr/>
              </p:nvSpPr>
              <p:spPr bwMode="auto">
                <a:xfrm>
                  <a:off x="4909" y="3384"/>
                  <a:ext cx="339" cy="84"/>
                </a:xfrm>
                <a:custGeom>
                  <a:avLst/>
                  <a:gdLst>
                    <a:gd name="T0" fmla="*/ 0 w 2166"/>
                    <a:gd name="T1" fmla="*/ 0 h 540"/>
                    <a:gd name="T2" fmla="*/ 0 w 2166"/>
                    <a:gd name="T3" fmla="*/ 0 h 540"/>
                    <a:gd name="T4" fmla="*/ 0 w 2166"/>
                    <a:gd name="T5" fmla="*/ 0 h 540"/>
                    <a:gd name="T6" fmla="*/ 0 w 2166"/>
                    <a:gd name="T7" fmla="*/ 0 h 540"/>
                    <a:gd name="T8" fmla="*/ 0 w 2166"/>
                    <a:gd name="T9" fmla="*/ 0 h 540"/>
                    <a:gd name="T10" fmla="*/ 0 60000 65536"/>
                    <a:gd name="T11" fmla="*/ 0 60000 65536"/>
                    <a:gd name="T12" fmla="*/ 0 60000 65536"/>
                    <a:gd name="T13" fmla="*/ 0 60000 65536"/>
                    <a:gd name="T14" fmla="*/ 0 60000 65536"/>
                    <a:gd name="T15" fmla="*/ 0 w 2166"/>
                    <a:gd name="T16" fmla="*/ 0 h 540"/>
                    <a:gd name="T17" fmla="*/ 2166 w 2166"/>
                    <a:gd name="T18" fmla="*/ 540 h 540"/>
                  </a:gdLst>
                  <a:ahLst/>
                  <a:cxnLst>
                    <a:cxn ang="T10">
                      <a:pos x="T0" y="T1"/>
                    </a:cxn>
                    <a:cxn ang="T11">
                      <a:pos x="T2" y="T3"/>
                    </a:cxn>
                    <a:cxn ang="T12">
                      <a:pos x="T4" y="T5"/>
                    </a:cxn>
                    <a:cxn ang="T13">
                      <a:pos x="T6" y="T7"/>
                    </a:cxn>
                    <a:cxn ang="T14">
                      <a:pos x="T8" y="T9"/>
                    </a:cxn>
                  </a:cxnLst>
                  <a:rect l="T15" t="T16" r="T17" b="T18"/>
                  <a:pathLst>
                    <a:path w="2166" h="540">
                      <a:moveTo>
                        <a:pt x="0" y="540"/>
                      </a:moveTo>
                      <a:lnTo>
                        <a:pt x="1083" y="540"/>
                      </a:lnTo>
                      <a:lnTo>
                        <a:pt x="1083" y="0"/>
                      </a:lnTo>
                      <a:lnTo>
                        <a:pt x="2166" y="0"/>
                      </a:lnTo>
                      <a:lnTo>
                        <a:pt x="2166"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8" name="Freeform 53"/>
                <p:cNvSpPr>
                  <a:spLocks/>
                </p:cNvSpPr>
                <p:nvPr/>
              </p:nvSpPr>
              <p:spPr bwMode="auto">
                <a:xfrm>
                  <a:off x="5248" y="3384"/>
                  <a:ext cx="340" cy="84"/>
                </a:xfrm>
                <a:custGeom>
                  <a:avLst/>
                  <a:gdLst>
                    <a:gd name="T0" fmla="*/ 0 w 2167"/>
                    <a:gd name="T1" fmla="*/ 0 h 540"/>
                    <a:gd name="T2" fmla="*/ 0 w 2167"/>
                    <a:gd name="T3" fmla="*/ 0 h 540"/>
                    <a:gd name="T4" fmla="*/ 0 w 2167"/>
                    <a:gd name="T5" fmla="*/ 0 h 540"/>
                    <a:gd name="T6" fmla="*/ 0 w 2167"/>
                    <a:gd name="T7" fmla="*/ 0 h 540"/>
                    <a:gd name="T8" fmla="*/ 0 w 2167"/>
                    <a:gd name="T9" fmla="*/ 0 h 540"/>
                    <a:gd name="T10" fmla="*/ 0 60000 65536"/>
                    <a:gd name="T11" fmla="*/ 0 60000 65536"/>
                    <a:gd name="T12" fmla="*/ 0 60000 65536"/>
                    <a:gd name="T13" fmla="*/ 0 60000 65536"/>
                    <a:gd name="T14" fmla="*/ 0 60000 65536"/>
                    <a:gd name="T15" fmla="*/ 0 w 2167"/>
                    <a:gd name="T16" fmla="*/ 0 h 540"/>
                    <a:gd name="T17" fmla="*/ 2167 w 2167"/>
                    <a:gd name="T18" fmla="*/ 540 h 540"/>
                  </a:gdLst>
                  <a:ahLst/>
                  <a:cxnLst>
                    <a:cxn ang="T10">
                      <a:pos x="T0" y="T1"/>
                    </a:cxn>
                    <a:cxn ang="T11">
                      <a:pos x="T2" y="T3"/>
                    </a:cxn>
                    <a:cxn ang="T12">
                      <a:pos x="T4" y="T5"/>
                    </a:cxn>
                    <a:cxn ang="T13">
                      <a:pos x="T6" y="T7"/>
                    </a:cxn>
                    <a:cxn ang="T14">
                      <a:pos x="T8" y="T9"/>
                    </a:cxn>
                  </a:cxnLst>
                  <a:rect l="T15" t="T16" r="T17" b="T18"/>
                  <a:pathLst>
                    <a:path w="2167" h="540">
                      <a:moveTo>
                        <a:pt x="0" y="540"/>
                      </a:moveTo>
                      <a:lnTo>
                        <a:pt x="1084" y="540"/>
                      </a:lnTo>
                      <a:lnTo>
                        <a:pt x="1084" y="0"/>
                      </a:lnTo>
                      <a:lnTo>
                        <a:pt x="2167" y="0"/>
                      </a:lnTo>
                      <a:lnTo>
                        <a:pt x="2167" y="54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49" name="Freeform 54"/>
                <p:cNvSpPr>
                  <a:spLocks/>
                </p:cNvSpPr>
                <p:nvPr/>
              </p:nvSpPr>
              <p:spPr bwMode="auto">
                <a:xfrm>
                  <a:off x="4951" y="3490"/>
                  <a:ext cx="340"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50" name="Freeform 55"/>
                <p:cNvSpPr>
                  <a:spLocks/>
                </p:cNvSpPr>
                <p:nvPr/>
              </p:nvSpPr>
              <p:spPr bwMode="auto">
                <a:xfrm>
                  <a:off x="5291" y="3490"/>
                  <a:ext cx="339" cy="84"/>
                </a:xfrm>
                <a:custGeom>
                  <a:avLst/>
                  <a:gdLst>
                    <a:gd name="T0" fmla="*/ 0 w 2167"/>
                    <a:gd name="T1" fmla="*/ 0 h 541"/>
                    <a:gd name="T2" fmla="*/ 0 w 2167"/>
                    <a:gd name="T3" fmla="*/ 0 h 541"/>
                    <a:gd name="T4" fmla="*/ 0 w 2167"/>
                    <a:gd name="T5" fmla="*/ 0 h 541"/>
                    <a:gd name="T6" fmla="*/ 0 w 2167"/>
                    <a:gd name="T7" fmla="*/ 0 h 541"/>
                    <a:gd name="T8" fmla="*/ 0 w 2167"/>
                    <a:gd name="T9" fmla="*/ 0 h 541"/>
                    <a:gd name="T10" fmla="*/ 0 60000 65536"/>
                    <a:gd name="T11" fmla="*/ 0 60000 65536"/>
                    <a:gd name="T12" fmla="*/ 0 60000 65536"/>
                    <a:gd name="T13" fmla="*/ 0 60000 65536"/>
                    <a:gd name="T14" fmla="*/ 0 60000 65536"/>
                    <a:gd name="T15" fmla="*/ 0 w 2167"/>
                    <a:gd name="T16" fmla="*/ 0 h 541"/>
                    <a:gd name="T17" fmla="*/ 2167 w 2167"/>
                    <a:gd name="T18" fmla="*/ 541 h 541"/>
                  </a:gdLst>
                  <a:ahLst/>
                  <a:cxnLst>
                    <a:cxn ang="T10">
                      <a:pos x="T0" y="T1"/>
                    </a:cxn>
                    <a:cxn ang="T11">
                      <a:pos x="T2" y="T3"/>
                    </a:cxn>
                    <a:cxn ang="T12">
                      <a:pos x="T4" y="T5"/>
                    </a:cxn>
                    <a:cxn ang="T13">
                      <a:pos x="T6" y="T7"/>
                    </a:cxn>
                    <a:cxn ang="T14">
                      <a:pos x="T8" y="T9"/>
                    </a:cxn>
                  </a:cxnLst>
                  <a:rect l="T15" t="T16" r="T17" b="T18"/>
                  <a:pathLst>
                    <a:path w="2167" h="541">
                      <a:moveTo>
                        <a:pt x="0" y="541"/>
                      </a:moveTo>
                      <a:lnTo>
                        <a:pt x="1084" y="541"/>
                      </a:lnTo>
                      <a:lnTo>
                        <a:pt x="1084" y="0"/>
                      </a:lnTo>
                      <a:lnTo>
                        <a:pt x="2167" y="0"/>
                      </a:lnTo>
                      <a:lnTo>
                        <a:pt x="2167" y="541"/>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51" name="Line 56"/>
                <p:cNvSpPr>
                  <a:spLocks noChangeShapeType="1"/>
                </p:cNvSpPr>
                <p:nvPr/>
              </p:nvSpPr>
              <p:spPr bwMode="auto">
                <a:xfrm flipH="1">
                  <a:off x="3296" y="2940"/>
                  <a:ext cx="42"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52" name="Line 57"/>
                <p:cNvSpPr>
                  <a:spLocks noChangeShapeType="1"/>
                </p:cNvSpPr>
                <p:nvPr/>
              </p:nvSpPr>
              <p:spPr bwMode="auto">
                <a:xfrm flipH="1">
                  <a:off x="3296" y="3046"/>
                  <a:ext cx="85"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53" name="Line 58"/>
                <p:cNvSpPr>
                  <a:spLocks noChangeShapeType="1"/>
                </p:cNvSpPr>
                <p:nvPr/>
              </p:nvSpPr>
              <p:spPr bwMode="auto">
                <a:xfrm flipH="1">
                  <a:off x="3296" y="3151"/>
                  <a:ext cx="127"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54" name="Line 59"/>
                <p:cNvSpPr>
                  <a:spLocks noChangeShapeType="1"/>
                </p:cNvSpPr>
                <p:nvPr/>
              </p:nvSpPr>
              <p:spPr bwMode="auto">
                <a:xfrm flipH="1">
                  <a:off x="3296" y="3257"/>
                  <a:ext cx="170"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55" name="Line 60"/>
                <p:cNvSpPr>
                  <a:spLocks noChangeShapeType="1"/>
                </p:cNvSpPr>
                <p:nvPr/>
              </p:nvSpPr>
              <p:spPr bwMode="auto">
                <a:xfrm flipH="1">
                  <a:off x="3296" y="3363"/>
                  <a:ext cx="212"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56" name="Line 61"/>
                <p:cNvSpPr>
                  <a:spLocks noChangeShapeType="1"/>
                </p:cNvSpPr>
                <p:nvPr/>
              </p:nvSpPr>
              <p:spPr bwMode="auto">
                <a:xfrm flipH="1">
                  <a:off x="3296" y="3468"/>
                  <a:ext cx="255"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57" name="Line 62"/>
                <p:cNvSpPr>
                  <a:spLocks noChangeShapeType="1"/>
                </p:cNvSpPr>
                <p:nvPr/>
              </p:nvSpPr>
              <p:spPr bwMode="auto">
                <a:xfrm flipH="1">
                  <a:off x="3296" y="3574"/>
                  <a:ext cx="297"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58" name="Freeform 63"/>
                <p:cNvSpPr>
                  <a:spLocks/>
                </p:cNvSpPr>
                <p:nvPr/>
              </p:nvSpPr>
              <p:spPr bwMode="auto">
                <a:xfrm>
                  <a:off x="5333" y="2750"/>
                  <a:ext cx="255" cy="84"/>
                </a:xfrm>
                <a:custGeom>
                  <a:avLst/>
                  <a:gdLst>
                    <a:gd name="T0" fmla="*/ 0 w 1625"/>
                    <a:gd name="T1" fmla="*/ 0 h 541"/>
                    <a:gd name="T2" fmla="*/ 0 w 1625"/>
                    <a:gd name="T3" fmla="*/ 0 h 541"/>
                    <a:gd name="T4" fmla="*/ 0 w 1625"/>
                    <a:gd name="T5" fmla="*/ 0 h 541"/>
                    <a:gd name="T6" fmla="*/ 0 w 1625"/>
                    <a:gd name="T7" fmla="*/ 0 h 541"/>
                    <a:gd name="T8" fmla="*/ 0 60000 65536"/>
                    <a:gd name="T9" fmla="*/ 0 60000 65536"/>
                    <a:gd name="T10" fmla="*/ 0 60000 65536"/>
                    <a:gd name="T11" fmla="*/ 0 60000 65536"/>
                    <a:gd name="T12" fmla="*/ 0 w 1625"/>
                    <a:gd name="T13" fmla="*/ 0 h 541"/>
                    <a:gd name="T14" fmla="*/ 1625 w 1625"/>
                    <a:gd name="T15" fmla="*/ 541 h 541"/>
                  </a:gdLst>
                  <a:ahLst/>
                  <a:cxnLst>
                    <a:cxn ang="T8">
                      <a:pos x="T0" y="T1"/>
                    </a:cxn>
                    <a:cxn ang="T9">
                      <a:pos x="T2" y="T3"/>
                    </a:cxn>
                    <a:cxn ang="T10">
                      <a:pos x="T4" y="T5"/>
                    </a:cxn>
                    <a:cxn ang="T11">
                      <a:pos x="T6" y="T7"/>
                    </a:cxn>
                  </a:cxnLst>
                  <a:rect l="T12" t="T13" r="T14" b="T15"/>
                  <a:pathLst>
                    <a:path w="1625" h="541">
                      <a:moveTo>
                        <a:pt x="0" y="541"/>
                      </a:moveTo>
                      <a:lnTo>
                        <a:pt x="1083" y="541"/>
                      </a:lnTo>
                      <a:lnTo>
                        <a:pt x="1083" y="0"/>
                      </a:lnTo>
                      <a:lnTo>
                        <a:pt x="1625" y="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59" name="Freeform 64"/>
                <p:cNvSpPr>
                  <a:spLocks/>
                </p:cNvSpPr>
                <p:nvPr/>
              </p:nvSpPr>
              <p:spPr bwMode="auto">
                <a:xfrm>
                  <a:off x="5375" y="2855"/>
                  <a:ext cx="212" cy="85"/>
                </a:xfrm>
                <a:custGeom>
                  <a:avLst/>
                  <a:gdLst>
                    <a:gd name="T0" fmla="*/ 0 w 1354"/>
                    <a:gd name="T1" fmla="*/ 0 h 541"/>
                    <a:gd name="T2" fmla="*/ 0 w 1354"/>
                    <a:gd name="T3" fmla="*/ 0 h 541"/>
                    <a:gd name="T4" fmla="*/ 0 w 1354"/>
                    <a:gd name="T5" fmla="*/ 0 h 541"/>
                    <a:gd name="T6" fmla="*/ 0 w 1354"/>
                    <a:gd name="T7" fmla="*/ 0 h 541"/>
                    <a:gd name="T8" fmla="*/ 0 60000 65536"/>
                    <a:gd name="T9" fmla="*/ 0 60000 65536"/>
                    <a:gd name="T10" fmla="*/ 0 60000 65536"/>
                    <a:gd name="T11" fmla="*/ 0 60000 65536"/>
                    <a:gd name="T12" fmla="*/ 0 w 1354"/>
                    <a:gd name="T13" fmla="*/ 0 h 541"/>
                    <a:gd name="T14" fmla="*/ 1354 w 1354"/>
                    <a:gd name="T15" fmla="*/ 541 h 541"/>
                  </a:gdLst>
                  <a:ahLst/>
                  <a:cxnLst>
                    <a:cxn ang="T8">
                      <a:pos x="T0" y="T1"/>
                    </a:cxn>
                    <a:cxn ang="T9">
                      <a:pos x="T2" y="T3"/>
                    </a:cxn>
                    <a:cxn ang="T10">
                      <a:pos x="T4" y="T5"/>
                    </a:cxn>
                    <a:cxn ang="T11">
                      <a:pos x="T6" y="T7"/>
                    </a:cxn>
                  </a:cxnLst>
                  <a:rect l="T12" t="T13" r="T14" b="T15"/>
                  <a:pathLst>
                    <a:path w="1354" h="541">
                      <a:moveTo>
                        <a:pt x="0" y="541"/>
                      </a:moveTo>
                      <a:lnTo>
                        <a:pt x="1083" y="541"/>
                      </a:lnTo>
                      <a:lnTo>
                        <a:pt x="1083" y="0"/>
                      </a:lnTo>
                      <a:lnTo>
                        <a:pt x="1354" y="0"/>
                      </a:lnTo>
                    </a:path>
                  </a:pathLst>
                </a:custGeom>
                <a:noFill/>
                <a:ln w="19050" cmpd="sng">
                  <a:solidFill>
                    <a:schemeClr val="accent2"/>
                  </a:solidFill>
                  <a:prstDash val="solid"/>
                  <a:round/>
                  <a:headEnd/>
                  <a:tailEnd/>
                </a:ln>
              </p:spPr>
              <p:txBody>
                <a:bodyPr/>
                <a:lstStyle/>
                <a:p>
                  <a:endParaRPr lang="en-US">
                    <a:solidFill>
                      <a:srgbClr val="000000"/>
                    </a:solidFill>
                  </a:endParaRPr>
                </a:p>
              </p:txBody>
            </p:sp>
            <p:sp>
              <p:nvSpPr>
                <p:cNvPr id="9360" name="Line 65"/>
                <p:cNvSpPr>
                  <a:spLocks noChangeShapeType="1"/>
                </p:cNvSpPr>
                <p:nvPr/>
              </p:nvSpPr>
              <p:spPr bwMode="auto">
                <a:xfrm>
                  <a:off x="5418" y="3046"/>
                  <a:ext cx="170"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61" name="Line 66"/>
                <p:cNvSpPr>
                  <a:spLocks noChangeShapeType="1"/>
                </p:cNvSpPr>
                <p:nvPr/>
              </p:nvSpPr>
              <p:spPr bwMode="auto">
                <a:xfrm>
                  <a:off x="5460" y="3151"/>
                  <a:ext cx="127"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62" name="Line 67"/>
                <p:cNvSpPr>
                  <a:spLocks noChangeShapeType="1"/>
                </p:cNvSpPr>
                <p:nvPr/>
              </p:nvSpPr>
              <p:spPr bwMode="auto">
                <a:xfrm>
                  <a:off x="5503" y="3257"/>
                  <a:ext cx="85" cy="0"/>
                </a:xfrm>
                <a:prstGeom prst="line">
                  <a:avLst/>
                </a:prstGeom>
                <a:noFill/>
                <a:ln w="19050">
                  <a:solidFill>
                    <a:schemeClr val="accent2"/>
                  </a:solidFill>
                  <a:round/>
                  <a:headEnd/>
                  <a:tailEnd/>
                </a:ln>
              </p:spPr>
              <p:txBody>
                <a:bodyPr/>
                <a:lstStyle/>
                <a:p>
                  <a:endParaRPr lang="en-US">
                    <a:solidFill>
                      <a:srgbClr val="000000"/>
                    </a:solidFill>
                  </a:endParaRPr>
                </a:p>
              </p:txBody>
            </p:sp>
            <p:sp>
              <p:nvSpPr>
                <p:cNvPr id="9363" name="Line 68"/>
                <p:cNvSpPr>
                  <a:spLocks noChangeShapeType="1"/>
                </p:cNvSpPr>
                <p:nvPr/>
              </p:nvSpPr>
              <p:spPr bwMode="auto">
                <a:xfrm>
                  <a:off x="5545" y="3363"/>
                  <a:ext cx="43" cy="0"/>
                </a:xfrm>
                <a:prstGeom prst="line">
                  <a:avLst/>
                </a:prstGeom>
                <a:noFill/>
                <a:ln w="19050">
                  <a:solidFill>
                    <a:schemeClr val="accent2"/>
                  </a:solidFill>
                  <a:round/>
                  <a:headEnd/>
                  <a:tailEnd/>
                </a:ln>
              </p:spPr>
              <p:txBody>
                <a:bodyPr/>
                <a:lstStyle/>
                <a:p>
                  <a:endParaRPr lang="en-US">
                    <a:solidFill>
                      <a:srgbClr val="000000"/>
                    </a:solidFill>
                  </a:endParaRPr>
                </a:p>
              </p:txBody>
            </p:sp>
          </p:grpSp>
          <p:sp>
            <p:nvSpPr>
              <p:cNvPr id="9301" name="Text Box 69"/>
              <p:cNvSpPr txBox="1">
                <a:spLocks noChangeArrowheads="1"/>
              </p:cNvSpPr>
              <p:nvPr/>
            </p:nvSpPr>
            <p:spPr bwMode="auto">
              <a:xfrm>
                <a:off x="3240" y="2710"/>
                <a:ext cx="264" cy="888"/>
              </a:xfrm>
              <a:prstGeom prst="rect">
                <a:avLst/>
              </a:prstGeom>
              <a:noFill/>
              <a:ln w="9525" algn="ctr">
                <a:noFill/>
                <a:miter lim="800000"/>
                <a:headEnd/>
                <a:tailEnd/>
              </a:ln>
            </p:spPr>
            <p:txBody>
              <a:bodyPr wrap="none">
                <a:spAutoFit/>
              </a:bodyPr>
              <a:lstStyle/>
              <a:p>
                <a:pPr algn="l">
                  <a:lnSpc>
                    <a:spcPct val="120000"/>
                  </a:lnSpc>
                </a:pPr>
                <a:r>
                  <a:rPr lang="en-US" sz="900" b="1">
                    <a:solidFill>
                      <a:srgbClr val="008CA8"/>
                    </a:solidFill>
                  </a:rPr>
                  <a:t>0</a:t>
                </a:r>
              </a:p>
              <a:p>
                <a:pPr algn="l">
                  <a:lnSpc>
                    <a:spcPct val="120000"/>
                  </a:lnSpc>
                </a:pPr>
                <a:r>
                  <a:rPr lang="en-US" sz="900" b="1">
                    <a:solidFill>
                      <a:srgbClr val="008CA8"/>
                    </a:solidFill>
                  </a:rPr>
                  <a:t>45</a:t>
                </a:r>
              </a:p>
              <a:p>
                <a:pPr algn="l">
                  <a:lnSpc>
                    <a:spcPct val="120000"/>
                  </a:lnSpc>
                </a:pPr>
                <a:r>
                  <a:rPr lang="en-US" sz="900" b="1">
                    <a:solidFill>
                      <a:srgbClr val="008CA8"/>
                    </a:solidFill>
                  </a:rPr>
                  <a:t>90</a:t>
                </a:r>
              </a:p>
              <a:p>
                <a:pPr algn="l">
                  <a:lnSpc>
                    <a:spcPct val="120000"/>
                  </a:lnSpc>
                </a:pPr>
                <a:r>
                  <a:rPr lang="en-US" sz="900" b="1">
                    <a:solidFill>
                      <a:srgbClr val="008CA8"/>
                    </a:solidFill>
                  </a:rPr>
                  <a:t>135</a:t>
                </a:r>
              </a:p>
              <a:p>
                <a:pPr algn="l">
                  <a:lnSpc>
                    <a:spcPct val="120000"/>
                  </a:lnSpc>
                </a:pPr>
                <a:r>
                  <a:rPr lang="en-US" sz="900" b="1">
                    <a:solidFill>
                      <a:srgbClr val="008CA8"/>
                    </a:solidFill>
                  </a:rPr>
                  <a:t>180</a:t>
                </a:r>
              </a:p>
              <a:p>
                <a:pPr algn="l">
                  <a:lnSpc>
                    <a:spcPct val="120000"/>
                  </a:lnSpc>
                </a:pPr>
                <a:r>
                  <a:rPr lang="en-US" sz="900" b="1">
                    <a:solidFill>
                      <a:srgbClr val="008CA8"/>
                    </a:solidFill>
                  </a:rPr>
                  <a:t>225</a:t>
                </a:r>
              </a:p>
              <a:p>
                <a:pPr algn="l">
                  <a:lnSpc>
                    <a:spcPct val="120000"/>
                  </a:lnSpc>
                </a:pPr>
                <a:r>
                  <a:rPr lang="en-US" sz="900" b="1">
                    <a:solidFill>
                      <a:srgbClr val="008CA8"/>
                    </a:solidFill>
                  </a:rPr>
                  <a:t>270</a:t>
                </a:r>
              </a:p>
              <a:p>
                <a:pPr algn="l">
                  <a:lnSpc>
                    <a:spcPct val="120000"/>
                  </a:lnSpc>
                </a:pPr>
                <a:r>
                  <a:rPr lang="en-US" sz="900" b="1">
                    <a:solidFill>
                      <a:srgbClr val="008CA8"/>
                    </a:solidFill>
                  </a:rPr>
                  <a:t>315</a:t>
                </a:r>
              </a:p>
            </p:txBody>
          </p:sp>
          <p:sp>
            <p:nvSpPr>
              <p:cNvPr id="9302" name="Text Box 70"/>
              <p:cNvSpPr txBox="1">
                <a:spLocks noChangeArrowheads="1"/>
              </p:cNvSpPr>
              <p:nvPr/>
            </p:nvSpPr>
            <p:spPr bwMode="auto">
              <a:xfrm>
                <a:off x="3153" y="2516"/>
                <a:ext cx="482" cy="250"/>
              </a:xfrm>
              <a:prstGeom prst="rect">
                <a:avLst/>
              </a:prstGeom>
              <a:noFill/>
              <a:ln w="9525" algn="ctr">
                <a:noFill/>
                <a:miter lim="800000"/>
                <a:headEnd/>
                <a:tailEnd/>
              </a:ln>
            </p:spPr>
            <p:txBody>
              <a:bodyPr wrap="none">
                <a:spAutoFit/>
              </a:bodyPr>
              <a:lstStyle/>
              <a:p>
                <a:r>
                  <a:rPr lang="en-US" sz="1000" b="1">
                    <a:solidFill>
                      <a:srgbClr val="008CA8"/>
                    </a:solidFill>
                  </a:rPr>
                  <a:t>VCO</a:t>
                </a:r>
              </a:p>
              <a:p>
                <a:r>
                  <a:rPr lang="en-US" sz="1000" b="1">
                    <a:solidFill>
                      <a:srgbClr val="008CA8"/>
                    </a:solidFill>
                  </a:rPr>
                  <a:t>Outputs</a:t>
                </a:r>
              </a:p>
            </p:txBody>
          </p:sp>
        </p:grpSp>
      </p:grpSp>
      <p:grpSp>
        <p:nvGrpSpPr>
          <p:cNvPr id="5" name="Group 153"/>
          <p:cNvGrpSpPr>
            <a:grpSpLocks/>
          </p:cNvGrpSpPr>
          <p:nvPr>
            <p:custDataLst>
              <p:tags r:id="rId3"/>
            </p:custDataLst>
          </p:nvPr>
        </p:nvGrpSpPr>
        <p:grpSpPr bwMode="auto">
          <a:xfrm>
            <a:off x="5121275" y="1773238"/>
            <a:ext cx="3592513" cy="1800225"/>
            <a:chOff x="3226" y="1117"/>
            <a:chExt cx="2263" cy="1134"/>
          </a:xfrm>
        </p:grpSpPr>
        <p:sp>
          <p:nvSpPr>
            <p:cNvPr id="9222" name="Rectangle 72"/>
            <p:cNvSpPr>
              <a:spLocks noChangeArrowheads="1"/>
            </p:cNvSpPr>
            <p:nvPr/>
          </p:nvSpPr>
          <p:spPr bwMode="auto">
            <a:xfrm>
              <a:off x="3855" y="1159"/>
              <a:ext cx="133" cy="183"/>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23" name="Rectangle 73"/>
            <p:cNvSpPr>
              <a:spLocks noChangeArrowheads="1"/>
            </p:cNvSpPr>
            <p:nvPr/>
          </p:nvSpPr>
          <p:spPr bwMode="auto">
            <a:xfrm>
              <a:off x="4055" y="1159"/>
              <a:ext cx="132" cy="183"/>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24" name="Rectangle 74"/>
            <p:cNvSpPr>
              <a:spLocks noChangeArrowheads="1"/>
            </p:cNvSpPr>
            <p:nvPr/>
          </p:nvSpPr>
          <p:spPr bwMode="auto">
            <a:xfrm>
              <a:off x="4254" y="1159"/>
              <a:ext cx="133" cy="183"/>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25" name="Rectangle 75"/>
            <p:cNvSpPr>
              <a:spLocks noChangeArrowheads="1"/>
            </p:cNvSpPr>
            <p:nvPr/>
          </p:nvSpPr>
          <p:spPr bwMode="auto">
            <a:xfrm>
              <a:off x="4454" y="1159"/>
              <a:ext cx="131" cy="183"/>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26" name="Rectangle 76"/>
            <p:cNvSpPr>
              <a:spLocks noChangeArrowheads="1"/>
            </p:cNvSpPr>
            <p:nvPr/>
          </p:nvSpPr>
          <p:spPr bwMode="auto">
            <a:xfrm>
              <a:off x="3590" y="1142"/>
              <a:ext cx="133" cy="122"/>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27" name="AutoShape 77"/>
            <p:cNvSpPr>
              <a:spLocks noChangeArrowheads="1"/>
            </p:cNvSpPr>
            <p:nvPr/>
          </p:nvSpPr>
          <p:spPr bwMode="auto">
            <a:xfrm rot="-5400000">
              <a:off x="4714" y="1219"/>
              <a:ext cx="122" cy="41"/>
            </a:xfrm>
            <a:custGeom>
              <a:avLst/>
              <a:gdLst>
                <a:gd name="T0" fmla="*/ 12129299 w 21600"/>
                <a:gd name="T1" fmla="*/ 4076240 h 21600"/>
                <a:gd name="T2" fmla="*/ 12129299 w 21600"/>
                <a:gd name="T3" fmla="*/ 4076240 h 21600"/>
                <a:gd name="T4" fmla="*/ 12129299 w 21600"/>
                <a:gd name="T5" fmla="*/ 4076240 h 21600"/>
                <a:gd name="T6" fmla="*/ 12129299 w 21600"/>
                <a:gd name="T7" fmla="*/ 0 h 21600"/>
                <a:gd name="T8" fmla="*/ 0 60000 65536"/>
                <a:gd name="T9" fmla="*/ 0 60000 65536"/>
                <a:gd name="T10" fmla="*/ 0 60000 65536"/>
                <a:gd name="T11" fmla="*/ 0 60000 65536"/>
                <a:gd name="T12" fmla="*/ 4426 w 21600"/>
                <a:gd name="T13" fmla="*/ 4741 h 21600"/>
                <a:gd name="T14" fmla="*/ 17174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28" name="Rectangle 78"/>
            <p:cNvSpPr>
              <a:spLocks noChangeArrowheads="1"/>
            </p:cNvSpPr>
            <p:nvPr/>
          </p:nvSpPr>
          <p:spPr bwMode="auto">
            <a:xfrm rot="-5400000">
              <a:off x="4999" y="1078"/>
              <a:ext cx="122" cy="331"/>
            </a:xfrm>
            <a:prstGeom prst="rect">
              <a:avLst/>
            </a:prstGeom>
            <a:solidFill>
              <a:srgbClr val="008CA8"/>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9229" name="AutoShape 79"/>
            <p:cNvSpPr>
              <a:spLocks noChangeArrowheads="1"/>
            </p:cNvSpPr>
            <p:nvPr/>
          </p:nvSpPr>
          <p:spPr bwMode="auto">
            <a:xfrm rot="-5400000">
              <a:off x="4714" y="1342"/>
              <a:ext cx="122" cy="41"/>
            </a:xfrm>
            <a:custGeom>
              <a:avLst/>
              <a:gdLst>
                <a:gd name="T0" fmla="*/ 12129299 w 21600"/>
                <a:gd name="T1" fmla="*/ 4076240 h 21600"/>
                <a:gd name="T2" fmla="*/ 12129299 w 21600"/>
                <a:gd name="T3" fmla="*/ 4076240 h 21600"/>
                <a:gd name="T4" fmla="*/ 12129299 w 21600"/>
                <a:gd name="T5" fmla="*/ 4076240 h 21600"/>
                <a:gd name="T6" fmla="*/ 12129299 w 21600"/>
                <a:gd name="T7" fmla="*/ 0 h 21600"/>
                <a:gd name="T8" fmla="*/ 0 60000 65536"/>
                <a:gd name="T9" fmla="*/ 0 60000 65536"/>
                <a:gd name="T10" fmla="*/ 0 60000 65536"/>
                <a:gd name="T11" fmla="*/ 0 60000 65536"/>
                <a:gd name="T12" fmla="*/ 4426 w 21600"/>
                <a:gd name="T13" fmla="*/ 4741 h 21600"/>
                <a:gd name="T14" fmla="*/ 17174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30" name="Rectangle 80"/>
            <p:cNvSpPr>
              <a:spLocks noChangeArrowheads="1"/>
            </p:cNvSpPr>
            <p:nvPr/>
          </p:nvSpPr>
          <p:spPr bwMode="auto">
            <a:xfrm rot="-5400000">
              <a:off x="4999" y="1196"/>
              <a:ext cx="121" cy="331"/>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9231" name="AutoShape 81"/>
            <p:cNvSpPr>
              <a:spLocks noChangeArrowheads="1"/>
            </p:cNvSpPr>
            <p:nvPr/>
          </p:nvSpPr>
          <p:spPr bwMode="auto">
            <a:xfrm rot="-5400000">
              <a:off x="4714" y="1467"/>
              <a:ext cx="122" cy="41"/>
            </a:xfrm>
            <a:custGeom>
              <a:avLst/>
              <a:gdLst>
                <a:gd name="T0" fmla="*/ 12129299 w 21600"/>
                <a:gd name="T1" fmla="*/ 4076240 h 21600"/>
                <a:gd name="T2" fmla="*/ 12129299 w 21600"/>
                <a:gd name="T3" fmla="*/ 4076240 h 21600"/>
                <a:gd name="T4" fmla="*/ 12129299 w 21600"/>
                <a:gd name="T5" fmla="*/ 4076240 h 21600"/>
                <a:gd name="T6" fmla="*/ 12129299 w 21600"/>
                <a:gd name="T7" fmla="*/ 0 h 21600"/>
                <a:gd name="T8" fmla="*/ 0 60000 65536"/>
                <a:gd name="T9" fmla="*/ 0 60000 65536"/>
                <a:gd name="T10" fmla="*/ 0 60000 65536"/>
                <a:gd name="T11" fmla="*/ 0 60000 65536"/>
                <a:gd name="T12" fmla="*/ 4426 w 21600"/>
                <a:gd name="T13" fmla="*/ 4741 h 21600"/>
                <a:gd name="T14" fmla="*/ 17174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32" name="Rectangle 82"/>
            <p:cNvSpPr>
              <a:spLocks noChangeArrowheads="1"/>
            </p:cNvSpPr>
            <p:nvPr/>
          </p:nvSpPr>
          <p:spPr bwMode="auto">
            <a:xfrm rot="-5400000">
              <a:off x="4999" y="1320"/>
              <a:ext cx="122" cy="331"/>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9233" name="AutoShape 83"/>
            <p:cNvSpPr>
              <a:spLocks noChangeArrowheads="1"/>
            </p:cNvSpPr>
            <p:nvPr/>
          </p:nvSpPr>
          <p:spPr bwMode="auto">
            <a:xfrm rot="-5400000">
              <a:off x="4713" y="1592"/>
              <a:ext cx="121" cy="41"/>
            </a:xfrm>
            <a:custGeom>
              <a:avLst/>
              <a:gdLst>
                <a:gd name="T0" fmla="*/ 12029878 w 21600"/>
                <a:gd name="T1" fmla="*/ 4076240 h 21600"/>
                <a:gd name="T2" fmla="*/ 12029878 w 21600"/>
                <a:gd name="T3" fmla="*/ 4076240 h 21600"/>
                <a:gd name="T4" fmla="*/ 12029878 w 21600"/>
                <a:gd name="T5" fmla="*/ 4076240 h 21600"/>
                <a:gd name="T6" fmla="*/ 12029878 w 21600"/>
                <a:gd name="T7" fmla="*/ 0 h 21600"/>
                <a:gd name="T8" fmla="*/ 0 60000 65536"/>
                <a:gd name="T9" fmla="*/ 0 60000 65536"/>
                <a:gd name="T10" fmla="*/ 0 60000 65536"/>
                <a:gd name="T11" fmla="*/ 0 60000 65536"/>
                <a:gd name="T12" fmla="*/ 4463 w 21600"/>
                <a:gd name="T13" fmla="*/ 4741 h 21600"/>
                <a:gd name="T14" fmla="*/ 17137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34" name="Rectangle 84"/>
            <p:cNvSpPr>
              <a:spLocks noChangeArrowheads="1"/>
            </p:cNvSpPr>
            <p:nvPr/>
          </p:nvSpPr>
          <p:spPr bwMode="auto">
            <a:xfrm rot="-5400000">
              <a:off x="4999" y="1445"/>
              <a:ext cx="122" cy="331"/>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9235" name="AutoShape 85"/>
            <p:cNvSpPr>
              <a:spLocks noChangeArrowheads="1"/>
            </p:cNvSpPr>
            <p:nvPr/>
          </p:nvSpPr>
          <p:spPr bwMode="auto">
            <a:xfrm rot="-5400000">
              <a:off x="4714" y="1714"/>
              <a:ext cx="120" cy="41"/>
            </a:xfrm>
            <a:custGeom>
              <a:avLst/>
              <a:gdLst>
                <a:gd name="T0" fmla="*/ 11930458 w 21600"/>
                <a:gd name="T1" fmla="*/ 4076240 h 21600"/>
                <a:gd name="T2" fmla="*/ 11930458 w 21600"/>
                <a:gd name="T3" fmla="*/ 4076240 h 21600"/>
                <a:gd name="T4" fmla="*/ 11930458 w 21600"/>
                <a:gd name="T5" fmla="*/ 4076240 h 21600"/>
                <a:gd name="T6" fmla="*/ 11930458 w 21600"/>
                <a:gd name="T7" fmla="*/ 0 h 21600"/>
                <a:gd name="T8" fmla="*/ 0 60000 65536"/>
                <a:gd name="T9" fmla="*/ 0 60000 65536"/>
                <a:gd name="T10" fmla="*/ 0 60000 65536"/>
                <a:gd name="T11" fmla="*/ 0 60000 65536"/>
                <a:gd name="T12" fmla="*/ 4500 w 21600"/>
                <a:gd name="T13" fmla="*/ 4741 h 21600"/>
                <a:gd name="T14" fmla="*/ 17100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36" name="Rectangle 86"/>
            <p:cNvSpPr>
              <a:spLocks noChangeArrowheads="1"/>
            </p:cNvSpPr>
            <p:nvPr/>
          </p:nvSpPr>
          <p:spPr bwMode="auto">
            <a:xfrm rot="-5400000">
              <a:off x="5000" y="1567"/>
              <a:ext cx="120" cy="331"/>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9237" name="AutoShape 87"/>
            <p:cNvSpPr>
              <a:spLocks noChangeArrowheads="1"/>
            </p:cNvSpPr>
            <p:nvPr/>
          </p:nvSpPr>
          <p:spPr bwMode="auto">
            <a:xfrm rot="-5400000">
              <a:off x="4714" y="1839"/>
              <a:ext cx="122" cy="41"/>
            </a:xfrm>
            <a:custGeom>
              <a:avLst/>
              <a:gdLst>
                <a:gd name="T0" fmla="*/ 12129299 w 21600"/>
                <a:gd name="T1" fmla="*/ 4076240 h 21600"/>
                <a:gd name="T2" fmla="*/ 12129299 w 21600"/>
                <a:gd name="T3" fmla="*/ 4076240 h 21600"/>
                <a:gd name="T4" fmla="*/ 12129299 w 21600"/>
                <a:gd name="T5" fmla="*/ 4076240 h 21600"/>
                <a:gd name="T6" fmla="*/ 12129299 w 21600"/>
                <a:gd name="T7" fmla="*/ 0 h 21600"/>
                <a:gd name="T8" fmla="*/ 0 60000 65536"/>
                <a:gd name="T9" fmla="*/ 0 60000 65536"/>
                <a:gd name="T10" fmla="*/ 0 60000 65536"/>
                <a:gd name="T11" fmla="*/ 0 60000 65536"/>
                <a:gd name="T12" fmla="*/ 4426 w 21600"/>
                <a:gd name="T13" fmla="*/ 4741 h 21600"/>
                <a:gd name="T14" fmla="*/ 17174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38" name="Rectangle 88"/>
            <p:cNvSpPr>
              <a:spLocks noChangeArrowheads="1"/>
            </p:cNvSpPr>
            <p:nvPr/>
          </p:nvSpPr>
          <p:spPr bwMode="auto">
            <a:xfrm rot="-5400000">
              <a:off x="4999" y="1688"/>
              <a:ext cx="122" cy="331"/>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9239" name="AutoShape 89"/>
            <p:cNvSpPr>
              <a:spLocks noChangeArrowheads="1"/>
            </p:cNvSpPr>
            <p:nvPr/>
          </p:nvSpPr>
          <p:spPr bwMode="auto">
            <a:xfrm rot="-5400000">
              <a:off x="4714" y="1952"/>
              <a:ext cx="122" cy="41"/>
            </a:xfrm>
            <a:custGeom>
              <a:avLst/>
              <a:gdLst>
                <a:gd name="T0" fmla="*/ 12129299 w 21600"/>
                <a:gd name="T1" fmla="*/ 4076240 h 21600"/>
                <a:gd name="T2" fmla="*/ 12129299 w 21600"/>
                <a:gd name="T3" fmla="*/ 4076240 h 21600"/>
                <a:gd name="T4" fmla="*/ 12129299 w 21600"/>
                <a:gd name="T5" fmla="*/ 4076240 h 21600"/>
                <a:gd name="T6" fmla="*/ 12129299 w 21600"/>
                <a:gd name="T7" fmla="*/ 0 h 21600"/>
                <a:gd name="T8" fmla="*/ 0 60000 65536"/>
                <a:gd name="T9" fmla="*/ 0 60000 65536"/>
                <a:gd name="T10" fmla="*/ 0 60000 65536"/>
                <a:gd name="T11" fmla="*/ 0 60000 65536"/>
                <a:gd name="T12" fmla="*/ 4426 w 21600"/>
                <a:gd name="T13" fmla="*/ 4741 h 21600"/>
                <a:gd name="T14" fmla="*/ 17174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40" name="Rectangle 90"/>
            <p:cNvSpPr>
              <a:spLocks noChangeArrowheads="1"/>
            </p:cNvSpPr>
            <p:nvPr/>
          </p:nvSpPr>
          <p:spPr bwMode="auto">
            <a:xfrm rot="-5400000">
              <a:off x="4999" y="1806"/>
              <a:ext cx="122" cy="331"/>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9241" name="AutoShape 91"/>
            <p:cNvSpPr>
              <a:spLocks noChangeArrowheads="1"/>
            </p:cNvSpPr>
            <p:nvPr/>
          </p:nvSpPr>
          <p:spPr bwMode="auto">
            <a:xfrm rot="-5400000">
              <a:off x="4714" y="2078"/>
              <a:ext cx="122" cy="41"/>
            </a:xfrm>
            <a:custGeom>
              <a:avLst/>
              <a:gdLst>
                <a:gd name="T0" fmla="*/ 12129299 w 21600"/>
                <a:gd name="T1" fmla="*/ 4076240 h 21600"/>
                <a:gd name="T2" fmla="*/ 12129299 w 21600"/>
                <a:gd name="T3" fmla="*/ 4076240 h 21600"/>
                <a:gd name="T4" fmla="*/ 12129299 w 21600"/>
                <a:gd name="T5" fmla="*/ 4076240 h 21600"/>
                <a:gd name="T6" fmla="*/ 12129299 w 21600"/>
                <a:gd name="T7" fmla="*/ 0 h 21600"/>
                <a:gd name="T8" fmla="*/ 0 60000 65536"/>
                <a:gd name="T9" fmla="*/ 0 60000 65536"/>
                <a:gd name="T10" fmla="*/ 0 60000 65536"/>
                <a:gd name="T11" fmla="*/ 0 60000 65536"/>
                <a:gd name="T12" fmla="*/ 4426 w 21600"/>
                <a:gd name="T13" fmla="*/ 4741 h 21600"/>
                <a:gd name="T14" fmla="*/ 17174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42" name="Rectangle 92"/>
            <p:cNvSpPr>
              <a:spLocks noChangeArrowheads="1"/>
            </p:cNvSpPr>
            <p:nvPr/>
          </p:nvSpPr>
          <p:spPr bwMode="auto">
            <a:xfrm rot="-5400000">
              <a:off x="4999" y="1926"/>
              <a:ext cx="122" cy="332"/>
            </a:xfrm>
            <a:prstGeom prst="rect">
              <a:avLst/>
            </a:prstGeom>
            <a:solidFill>
              <a:schemeClr val="tx2"/>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9243" name="Line 93"/>
            <p:cNvSpPr>
              <a:spLocks noChangeShapeType="1"/>
            </p:cNvSpPr>
            <p:nvPr/>
          </p:nvSpPr>
          <p:spPr bwMode="auto">
            <a:xfrm>
              <a:off x="3440" y="1207"/>
              <a:ext cx="149"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44" name="Line 94"/>
            <p:cNvSpPr>
              <a:spLocks noChangeShapeType="1"/>
            </p:cNvSpPr>
            <p:nvPr/>
          </p:nvSpPr>
          <p:spPr bwMode="auto">
            <a:xfrm>
              <a:off x="3723" y="1183"/>
              <a:ext cx="13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45" name="Line 95"/>
            <p:cNvSpPr>
              <a:spLocks noChangeShapeType="1"/>
            </p:cNvSpPr>
            <p:nvPr/>
          </p:nvSpPr>
          <p:spPr bwMode="auto">
            <a:xfrm>
              <a:off x="3237" y="1173"/>
              <a:ext cx="1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46" name="Line 96"/>
            <p:cNvSpPr>
              <a:spLocks noChangeShapeType="1"/>
            </p:cNvSpPr>
            <p:nvPr/>
          </p:nvSpPr>
          <p:spPr bwMode="auto">
            <a:xfrm>
              <a:off x="3241" y="1238"/>
              <a:ext cx="148"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47" name="Line 97"/>
            <p:cNvSpPr>
              <a:spLocks noChangeShapeType="1"/>
            </p:cNvSpPr>
            <p:nvPr/>
          </p:nvSpPr>
          <p:spPr bwMode="auto">
            <a:xfrm>
              <a:off x="3988" y="1244"/>
              <a:ext cx="67"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48" name="Line 98"/>
            <p:cNvSpPr>
              <a:spLocks noChangeShapeType="1"/>
            </p:cNvSpPr>
            <p:nvPr/>
          </p:nvSpPr>
          <p:spPr bwMode="auto">
            <a:xfrm>
              <a:off x="4187" y="1244"/>
              <a:ext cx="66"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49" name="Line 99"/>
            <p:cNvSpPr>
              <a:spLocks noChangeShapeType="1"/>
            </p:cNvSpPr>
            <p:nvPr/>
          </p:nvSpPr>
          <p:spPr bwMode="auto">
            <a:xfrm>
              <a:off x="4387" y="1244"/>
              <a:ext cx="66"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50" name="Line 100"/>
            <p:cNvSpPr>
              <a:spLocks noChangeShapeType="1"/>
            </p:cNvSpPr>
            <p:nvPr/>
          </p:nvSpPr>
          <p:spPr bwMode="auto">
            <a:xfrm>
              <a:off x="4585" y="1244"/>
              <a:ext cx="166"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51" name="Line 101"/>
            <p:cNvSpPr>
              <a:spLocks noChangeShapeType="1"/>
            </p:cNvSpPr>
            <p:nvPr/>
          </p:nvSpPr>
          <p:spPr bwMode="auto">
            <a:xfrm>
              <a:off x="4652" y="1244"/>
              <a:ext cx="0" cy="854"/>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52" name="Line 102"/>
            <p:cNvSpPr>
              <a:spLocks noChangeShapeType="1"/>
            </p:cNvSpPr>
            <p:nvPr/>
          </p:nvSpPr>
          <p:spPr bwMode="auto">
            <a:xfrm>
              <a:off x="4652" y="2098"/>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53" name="Line 103"/>
            <p:cNvSpPr>
              <a:spLocks noChangeShapeType="1"/>
            </p:cNvSpPr>
            <p:nvPr/>
          </p:nvSpPr>
          <p:spPr bwMode="auto">
            <a:xfrm>
              <a:off x="4652" y="1977"/>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54" name="Line 104"/>
            <p:cNvSpPr>
              <a:spLocks noChangeShapeType="1"/>
            </p:cNvSpPr>
            <p:nvPr/>
          </p:nvSpPr>
          <p:spPr bwMode="auto">
            <a:xfrm>
              <a:off x="4652" y="1855"/>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55" name="Line 105"/>
            <p:cNvSpPr>
              <a:spLocks noChangeShapeType="1"/>
            </p:cNvSpPr>
            <p:nvPr/>
          </p:nvSpPr>
          <p:spPr bwMode="auto">
            <a:xfrm>
              <a:off x="4652" y="1732"/>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56" name="Line 106"/>
            <p:cNvSpPr>
              <a:spLocks noChangeShapeType="1"/>
            </p:cNvSpPr>
            <p:nvPr/>
          </p:nvSpPr>
          <p:spPr bwMode="auto">
            <a:xfrm>
              <a:off x="4652" y="1610"/>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57" name="Line 107"/>
            <p:cNvSpPr>
              <a:spLocks noChangeShapeType="1"/>
            </p:cNvSpPr>
            <p:nvPr/>
          </p:nvSpPr>
          <p:spPr bwMode="auto">
            <a:xfrm>
              <a:off x="4652" y="1488"/>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58" name="Line 108"/>
            <p:cNvSpPr>
              <a:spLocks noChangeShapeType="1"/>
            </p:cNvSpPr>
            <p:nvPr/>
          </p:nvSpPr>
          <p:spPr bwMode="auto">
            <a:xfrm>
              <a:off x="4652" y="1367"/>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59" name="Line 109"/>
            <p:cNvSpPr>
              <a:spLocks noChangeShapeType="1"/>
            </p:cNvSpPr>
            <p:nvPr/>
          </p:nvSpPr>
          <p:spPr bwMode="auto">
            <a:xfrm>
              <a:off x="4794" y="2098"/>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60" name="Line 110"/>
            <p:cNvSpPr>
              <a:spLocks noChangeShapeType="1"/>
            </p:cNvSpPr>
            <p:nvPr/>
          </p:nvSpPr>
          <p:spPr bwMode="auto">
            <a:xfrm>
              <a:off x="4794" y="1977"/>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61" name="Line 111"/>
            <p:cNvSpPr>
              <a:spLocks noChangeShapeType="1"/>
            </p:cNvSpPr>
            <p:nvPr/>
          </p:nvSpPr>
          <p:spPr bwMode="auto">
            <a:xfrm>
              <a:off x="4794" y="1855"/>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62" name="Line 112"/>
            <p:cNvSpPr>
              <a:spLocks noChangeShapeType="1"/>
            </p:cNvSpPr>
            <p:nvPr/>
          </p:nvSpPr>
          <p:spPr bwMode="auto">
            <a:xfrm>
              <a:off x="4794" y="1732"/>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63" name="Line 113"/>
            <p:cNvSpPr>
              <a:spLocks noChangeShapeType="1"/>
            </p:cNvSpPr>
            <p:nvPr/>
          </p:nvSpPr>
          <p:spPr bwMode="auto">
            <a:xfrm>
              <a:off x="4794" y="1610"/>
              <a:ext cx="110"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64" name="Line 114"/>
            <p:cNvSpPr>
              <a:spLocks noChangeShapeType="1"/>
            </p:cNvSpPr>
            <p:nvPr/>
          </p:nvSpPr>
          <p:spPr bwMode="auto">
            <a:xfrm>
              <a:off x="4794" y="1488"/>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65" name="Line 115"/>
            <p:cNvSpPr>
              <a:spLocks noChangeShapeType="1"/>
            </p:cNvSpPr>
            <p:nvPr/>
          </p:nvSpPr>
          <p:spPr bwMode="auto">
            <a:xfrm>
              <a:off x="4794" y="1367"/>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66" name="Line 116"/>
            <p:cNvSpPr>
              <a:spLocks noChangeShapeType="1"/>
            </p:cNvSpPr>
            <p:nvPr/>
          </p:nvSpPr>
          <p:spPr bwMode="auto">
            <a:xfrm>
              <a:off x="4793" y="1239"/>
              <a:ext cx="9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67" name="Line 117"/>
            <p:cNvSpPr>
              <a:spLocks noChangeShapeType="1"/>
            </p:cNvSpPr>
            <p:nvPr/>
          </p:nvSpPr>
          <p:spPr bwMode="auto">
            <a:xfrm>
              <a:off x="5225" y="1214"/>
              <a:ext cx="13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68" name="Line 118"/>
            <p:cNvSpPr>
              <a:spLocks noChangeShapeType="1"/>
            </p:cNvSpPr>
            <p:nvPr/>
          </p:nvSpPr>
          <p:spPr bwMode="auto">
            <a:xfrm>
              <a:off x="5225" y="1258"/>
              <a:ext cx="13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69" name="Line 119"/>
            <p:cNvSpPr>
              <a:spLocks noChangeShapeType="1"/>
            </p:cNvSpPr>
            <p:nvPr/>
          </p:nvSpPr>
          <p:spPr bwMode="auto">
            <a:xfrm>
              <a:off x="5225" y="1336"/>
              <a:ext cx="13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0" name="Line 120"/>
            <p:cNvSpPr>
              <a:spLocks noChangeShapeType="1"/>
            </p:cNvSpPr>
            <p:nvPr/>
          </p:nvSpPr>
          <p:spPr bwMode="auto">
            <a:xfrm>
              <a:off x="5225" y="1377"/>
              <a:ext cx="13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1" name="Line 121"/>
            <p:cNvSpPr>
              <a:spLocks noChangeShapeType="1"/>
            </p:cNvSpPr>
            <p:nvPr/>
          </p:nvSpPr>
          <p:spPr bwMode="auto">
            <a:xfrm>
              <a:off x="5225" y="1464"/>
              <a:ext cx="13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2" name="Line 122"/>
            <p:cNvSpPr>
              <a:spLocks noChangeShapeType="1"/>
            </p:cNvSpPr>
            <p:nvPr/>
          </p:nvSpPr>
          <p:spPr bwMode="auto">
            <a:xfrm>
              <a:off x="5225" y="1505"/>
              <a:ext cx="13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3" name="Line 123"/>
            <p:cNvSpPr>
              <a:spLocks noChangeShapeType="1"/>
            </p:cNvSpPr>
            <p:nvPr/>
          </p:nvSpPr>
          <p:spPr bwMode="auto">
            <a:xfrm>
              <a:off x="5225" y="1585"/>
              <a:ext cx="13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4" name="Line 124"/>
            <p:cNvSpPr>
              <a:spLocks noChangeShapeType="1"/>
            </p:cNvSpPr>
            <p:nvPr/>
          </p:nvSpPr>
          <p:spPr bwMode="auto">
            <a:xfrm>
              <a:off x="5225" y="1628"/>
              <a:ext cx="13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5" name="Line 125"/>
            <p:cNvSpPr>
              <a:spLocks noChangeShapeType="1"/>
            </p:cNvSpPr>
            <p:nvPr/>
          </p:nvSpPr>
          <p:spPr bwMode="auto">
            <a:xfrm>
              <a:off x="5231" y="1729"/>
              <a:ext cx="13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6" name="Line 126"/>
            <p:cNvSpPr>
              <a:spLocks noChangeShapeType="1"/>
            </p:cNvSpPr>
            <p:nvPr/>
          </p:nvSpPr>
          <p:spPr bwMode="auto">
            <a:xfrm>
              <a:off x="5231" y="1855"/>
              <a:ext cx="13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7" name="Line 127"/>
            <p:cNvSpPr>
              <a:spLocks noChangeShapeType="1"/>
            </p:cNvSpPr>
            <p:nvPr/>
          </p:nvSpPr>
          <p:spPr bwMode="auto">
            <a:xfrm>
              <a:off x="5229" y="1972"/>
              <a:ext cx="13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8" name="Line 128"/>
            <p:cNvSpPr>
              <a:spLocks noChangeShapeType="1"/>
            </p:cNvSpPr>
            <p:nvPr/>
          </p:nvSpPr>
          <p:spPr bwMode="auto">
            <a:xfrm>
              <a:off x="5229" y="2129"/>
              <a:ext cx="13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79" name="Line 129"/>
            <p:cNvSpPr>
              <a:spLocks noChangeShapeType="1"/>
            </p:cNvSpPr>
            <p:nvPr/>
          </p:nvSpPr>
          <p:spPr bwMode="auto">
            <a:xfrm>
              <a:off x="5225" y="2068"/>
              <a:ext cx="264"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80" name="Line 130"/>
            <p:cNvSpPr>
              <a:spLocks noChangeShapeType="1"/>
            </p:cNvSpPr>
            <p:nvPr/>
          </p:nvSpPr>
          <p:spPr bwMode="auto">
            <a:xfrm>
              <a:off x="5377" y="2068"/>
              <a:ext cx="0" cy="183"/>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81" name="Line 131"/>
            <p:cNvSpPr>
              <a:spLocks noChangeShapeType="1"/>
            </p:cNvSpPr>
            <p:nvPr/>
          </p:nvSpPr>
          <p:spPr bwMode="auto">
            <a:xfrm>
              <a:off x="3426" y="1488"/>
              <a:ext cx="13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82" name="Line 132"/>
            <p:cNvSpPr>
              <a:spLocks noChangeShapeType="1"/>
            </p:cNvSpPr>
            <p:nvPr/>
          </p:nvSpPr>
          <p:spPr bwMode="auto">
            <a:xfrm>
              <a:off x="3426" y="1488"/>
              <a:ext cx="0" cy="763"/>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83" name="Line 133"/>
            <p:cNvSpPr>
              <a:spLocks noChangeShapeType="1"/>
            </p:cNvSpPr>
            <p:nvPr/>
          </p:nvSpPr>
          <p:spPr bwMode="auto">
            <a:xfrm>
              <a:off x="3426" y="2251"/>
              <a:ext cx="1949"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84" name="Line 134"/>
            <p:cNvSpPr>
              <a:spLocks noChangeShapeType="1"/>
            </p:cNvSpPr>
            <p:nvPr/>
          </p:nvSpPr>
          <p:spPr bwMode="auto">
            <a:xfrm>
              <a:off x="3226" y="1422"/>
              <a:ext cx="33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85" name="Line 135"/>
            <p:cNvSpPr>
              <a:spLocks noChangeShapeType="1"/>
            </p:cNvSpPr>
            <p:nvPr/>
          </p:nvSpPr>
          <p:spPr bwMode="auto">
            <a:xfrm>
              <a:off x="3754" y="1274"/>
              <a:ext cx="99"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9286" name="Line 136"/>
            <p:cNvSpPr>
              <a:spLocks noChangeShapeType="1"/>
            </p:cNvSpPr>
            <p:nvPr/>
          </p:nvSpPr>
          <p:spPr bwMode="auto">
            <a:xfrm>
              <a:off x="3751" y="1274"/>
              <a:ext cx="0" cy="184"/>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87" name="Line 137"/>
            <p:cNvSpPr>
              <a:spLocks noChangeShapeType="1"/>
            </p:cNvSpPr>
            <p:nvPr/>
          </p:nvSpPr>
          <p:spPr bwMode="auto">
            <a:xfrm flipH="1">
              <a:off x="3604" y="1458"/>
              <a:ext cx="142"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9288" name="Text Box 138"/>
            <p:cNvSpPr txBox="1">
              <a:spLocks noChangeArrowheads="1"/>
            </p:cNvSpPr>
            <p:nvPr/>
          </p:nvSpPr>
          <p:spPr bwMode="auto">
            <a:xfrm>
              <a:off x="4968" y="1160"/>
              <a:ext cx="190" cy="116"/>
            </a:xfrm>
            <a:prstGeom prst="rect">
              <a:avLst/>
            </a:prstGeom>
            <a:noFill/>
            <a:ln w="9525" algn="ctr">
              <a:noFill/>
              <a:miter lim="800000"/>
              <a:headEnd/>
              <a:tailEnd/>
            </a:ln>
          </p:spPr>
          <p:txBody>
            <a:bodyPr wrap="none">
              <a:spAutoFit/>
            </a:bodyPr>
            <a:lstStyle/>
            <a:p>
              <a:r>
                <a:rPr lang="en-US" sz="600" b="1">
                  <a:solidFill>
                    <a:srgbClr val="000000"/>
                  </a:solidFill>
                </a:rPr>
                <a:t>O0</a:t>
              </a:r>
            </a:p>
          </p:txBody>
        </p:sp>
        <p:sp>
          <p:nvSpPr>
            <p:cNvPr id="9289" name="Text Box 139"/>
            <p:cNvSpPr txBox="1">
              <a:spLocks noChangeArrowheads="1"/>
            </p:cNvSpPr>
            <p:nvPr/>
          </p:nvSpPr>
          <p:spPr bwMode="auto">
            <a:xfrm>
              <a:off x="4968" y="1280"/>
              <a:ext cx="188" cy="116"/>
            </a:xfrm>
            <a:prstGeom prst="rect">
              <a:avLst/>
            </a:prstGeom>
            <a:noFill/>
            <a:ln w="9525" algn="ctr">
              <a:noFill/>
              <a:miter lim="800000"/>
              <a:headEnd/>
              <a:tailEnd/>
            </a:ln>
          </p:spPr>
          <p:txBody>
            <a:bodyPr wrap="none">
              <a:spAutoFit/>
            </a:bodyPr>
            <a:lstStyle/>
            <a:p>
              <a:r>
                <a:rPr lang="en-US" sz="600" b="1">
                  <a:solidFill>
                    <a:srgbClr val="000000"/>
                  </a:solidFill>
                </a:rPr>
                <a:t>O1</a:t>
              </a:r>
            </a:p>
          </p:txBody>
        </p:sp>
        <p:sp>
          <p:nvSpPr>
            <p:cNvPr id="9290" name="Text Box 140"/>
            <p:cNvSpPr txBox="1">
              <a:spLocks noChangeArrowheads="1"/>
            </p:cNvSpPr>
            <p:nvPr/>
          </p:nvSpPr>
          <p:spPr bwMode="auto">
            <a:xfrm>
              <a:off x="4970" y="1405"/>
              <a:ext cx="188" cy="116"/>
            </a:xfrm>
            <a:prstGeom prst="rect">
              <a:avLst/>
            </a:prstGeom>
            <a:noFill/>
            <a:ln w="9525" algn="ctr">
              <a:noFill/>
              <a:miter lim="800000"/>
              <a:headEnd/>
              <a:tailEnd/>
            </a:ln>
          </p:spPr>
          <p:txBody>
            <a:bodyPr wrap="none">
              <a:spAutoFit/>
            </a:bodyPr>
            <a:lstStyle/>
            <a:p>
              <a:r>
                <a:rPr lang="en-US" sz="600" b="1">
                  <a:solidFill>
                    <a:srgbClr val="000000"/>
                  </a:solidFill>
                </a:rPr>
                <a:t>O2</a:t>
              </a:r>
            </a:p>
          </p:txBody>
        </p:sp>
        <p:sp>
          <p:nvSpPr>
            <p:cNvPr id="9291" name="Text Box 141"/>
            <p:cNvSpPr txBox="1">
              <a:spLocks noChangeArrowheads="1"/>
            </p:cNvSpPr>
            <p:nvPr/>
          </p:nvSpPr>
          <p:spPr bwMode="auto">
            <a:xfrm>
              <a:off x="4970" y="1527"/>
              <a:ext cx="190" cy="116"/>
            </a:xfrm>
            <a:prstGeom prst="rect">
              <a:avLst/>
            </a:prstGeom>
            <a:noFill/>
            <a:ln w="9525" algn="ctr">
              <a:noFill/>
              <a:miter lim="800000"/>
              <a:headEnd/>
              <a:tailEnd/>
            </a:ln>
          </p:spPr>
          <p:txBody>
            <a:bodyPr wrap="none">
              <a:spAutoFit/>
            </a:bodyPr>
            <a:lstStyle/>
            <a:p>
              <a:r>
                <a:rPr lang="en-US" sz="600" b="1">
                  <a:solidFill>
                    <a:srgbClr val="000000"/>
                  </a:solidFill>
                </a:rPr>
                <a:t>O3</a:t>
              </a:r>
            </a:p>
          </p:txBody>
        </p:sp>
        <p:sp>
          <p:nvSpPr>
            <p:cNvPr id="9292" name="Text Box 142"/>
            <p:cNvSpPr txBox="1">
              <a:spLocks noChangeArrowheads="1"/>
            </p:cNvSpPr>
            <p:nvPr/>
          </p:nvSpPr>
          <p:spPr bwMode="auto">
            <a:xfrm>
              <a:off x="4970" y="1648"/>
              <a:ext cx="190" cy="116"/>
            </a:xfrm>
            <a:prstGeom prst="rect">
              <a:avLst/>
            </a:prstGeom>
            <a:noFill/>
            <a:ln w="9525" algn="ctr">
              <a:noFill/>
              <a:miter lim="800000"/>
              <a:headEnd/>
              <a:tailEnd/>
            </a:ln>
          </p:spPr>
          <p:txBody>
            <a:bodyPr wrap="none">
              <a:spAutoFit/>
            </a:bodyPr>
            <a:lstStyle/>
            <a:p>
              <a:r>
                <a:rPr lang="en-US" sz="600" b="1">
                  <a:solidFill>
                    <a:srgbClr val="000000"/>
                  </a:solidFill>
                </a:rPr>
                <a:t>O4</a:t>
              </a:r>
            </a:p>
          </p:txBody>
        </p:sp>
        <p:sp>
          <p:nvSpPr>
            <p:cNvPr id="9293" name="Text Box 143"/>
            <p:cNvSpPr txBox="1">
              <a:spLocks noChangeArrowheads="1"/>
            </p:cNvSpPr>
            <p:nvPr/>
          </p:nvSpPr>
          <p:spPr bwMode="auto">
            <a:xfrm>
              <a:off x="4970" y="1770"/>
              <a:ext cx="188" cy="116"/>
            </a:xfrm>
            <a:prstGeom prst="rect">
              <a:avLst/>
            </a:prstGeom>
            <a:noFill/>
            <a:ln w="9525" algn="ctr">
              <a:noFill/>
              <a:miter lim="800000"/>
              <a:headEnd/>
              <a:tailEnd/>
            </a:ln>
          </p:spPr>
          <p:txBody>
            <a:bodyPr wrap="none">
              <a:spAutoFit/>
            </a:bodyPr>
            <a:lstStyle/>
            <a:p>
              <a:r>
                <a:rPr lang="en-US" sz="600" b="1">
                  <a:solidFill>
                    <a:srgbClr val="000000"/>
                  </a:solidFill>
                </a:rPr>
                <a:t>O5</a:t>
              </a:r>
            </a:p>
          </p:txBody>
        </p:sp>
        <p:sp>
          <p:nvSpPr>
            <p:cNvPr id="9294" name="Text Box 144"/>
            <p:cNvSpPr txBox="1">
              <a:spLocks noChangeArrowheads="1"/>
            </p:cNvSpPr>
            <p:nvPr/>
          </p:nvSpPr>
          <p:spPr bwMode="auto">
            <a:xfrm>
              <a:off x="4970" y="1890"/>
              <a:ext cx="188" cy="116"/>
            </a:xfrm>
            <a:prstGeom prst="rect">
              <a:avLst/>
            </a:prstGeom>
            <a:noFill/>
            <a:ln w="9525" algn="ctr">
              <a:noFill/>
              <a:miter lim="800000"/>
              <a:headEnd/>
              <a:tailEnd/>
            </a:ln>
          </p:spPr>
          <p:txBody>
            <a:bodyPr wrap="none">
              <a:spAutoFit/>
            </a:bodyPr>
            <a:lstStyle/>
            <a:p>
              <a:r>
                <a:rPr lang="en-US" sz="600" b="1">
                  <a:solidFill>
                    <a:srgbClr val="000000"/>
                  </a:solidFill>
                </a:rPr>
                <a:t>O6</a:t>
              </a:r>
            </a:p>
          </p:txBody>
        </p:sp>
        <p:sp>
          <p:nvSpPr>
            <p:cNvPr id="9295" name="Text Box 145"/>
            <p:cNvSpPr txBox="1">
              <a:spLocks noChangeArrowheads="1"/>
            </p:cNvSpPr>
            <p:nvPr/>
          </p:nvSpPr>
          <p:spPr bwMode="auto">
            <a:xfrm>
              <a:off x="4872" y="2012"/>
              <a:ext cx="392" cy="116"/>
            </a:xfrm>
            <a:prstGeom prst="rect">
              <a:avLst/>
            </a:prstGeom>
            <a:noFill/>
            <a:ln w="9525" algn="ctr">
              <a:noFill/>
              <a:miter lim="800000"/>
              <a:headEnd/>
              <a:tailEnd/>
            </a:ln>
          </p:spPr>
          <p:txBody>
            <a:bodyPr wrap="none">
              <a:spAutoFit/>
            </a:bodyPr>
            <a:lstStyle/>
            <a:p>
              <a:r>
                <a:rPr lang="en-US" sz="600" b="1">
                  <a:solidFill>
                    <a:srgbClr val="000000"/>
                  </a:solidFill>
                </a:rPr>
                <a:t>CLKFBOUT</a:t>
              </a:r>
            </a:p>
          </p:txBody>
        </p:sp>
        <p:sp>
          <p:nvSpPr>
            <p:cNvPr id="9296" name="AutoShape 152"/>
            <p:cNvSpPr>
              <a:spLocks noChangeArrowheads="1"/>
            </p:cNvSpPr>
            <p:nvPr/>
          </p:nvSpPr>
          <p:spPr bwMode="auto">
            <a:xfrm rot="-5400000">
              <a:off x="3325" y="1184"/>
              <a:ext cx="183" cy="50"/>
            </a:xfrm>
            <a:custGeom>
              <a:avLst/>
              <a:gdLst>
                <a:gd name="T0" fmla="*/ 18193948 w 21600"/>
                <a:gd name="T1" fmla="*/ 4971024 h 21600"/>
                <a:gd name="T2" fmla="*/ 18193948 w 21600"/>
                <a:gd name="T3" fmla="*/ 4971024 h 21600"/>
                <a:gd name="T4" fmla="*/ 18193948 w 21600"/>
                <a:gd name="T5" fmla="*/ 4971024 h 21600"/>
                <a:gd name="T6" fmla="*/ 18193948 w 21600"/>
                <a:gd name="T7" fmla="*/ 0 h 21600"/>
                <a:gd name="T8" fmla="*/ 0 60000 65536"/>
                <a:gd name="T9" fmla="*/ 0 60000 65536"/>
                <a:gd name="T10" fmla="*/ 0 60000 65536"/>
                <a:gd name="T11" fmla="*/ 0 60000 65536"/>
                <a:gd name="T12" fmla="*/ 4485 w 21600"/>
                <a:gd name="T13" fmla="*/ 4320 h 21600"/>
                <a:gd name="T14" fmla="*/ 17115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9297" name="AutoShape 153"/>
            <p:cNvSpPr>
              <a:spLocks noChangeArrowheads="1"/>
            </p:cNvSpPr>
            <p:nvPr/>
          </p:nvSpPr>
          <p:spPr bwMode="auto">
            <a:xfrm rot="-5400000">
              <a:off x="3491" y="1441"/>
              <a:ext cx="183" cy="50"/>
            </a:xfrm>
            <a:custGeom>
              <a:avLst/>
              <a:gdLst>
                <a:gd name="T0" fmla="*/ 18193948 w 21600"/>
                <a:gd name="T1" fmla="*/ 4971024 h 21600"/>
                <a:gd name="T2" fmla="*/ 18193948 w 21600"/>
                <a:gd name="T3" fmla="*/ 4971024 h 21600"/>
                <a:gd name="T4" fmla="*/ 18193948 w 21600"/>
                <a:gd name="T5" fmla="*/ 4971024 h 21600"/>
                <a:gd name="T6" fmla="*/ 18193948 w 21600"/>
                <a:gd name="T7" fmla="*/ 0 h 21600"/>
                <a:gd name="T8" fmla="*/ 0 60000 65536"/>
                <a:gd name="T9" fmla="*/ 0 60000 65536"/>
                <a:gd name="T10" fmla="*/ 0 60000 65536"/>
                <a:gd name="T11" fmla="*/ 0 60000 65536"/>
                <a:gd name="T12" fmla="*/ 4485 w 21600"/>
                <a:gd name="T13" fmla="*/ 4320 h 21600"/>
                <a:gd name="T14" fmla="*/ 17115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0"/>
          <p:cNvSpPr>
            <a:spLocks noGrp="1" noChangeArrowheads="1"/>
          </p:cNvSpPr>
          <p:nvPr>
            <p:ph type="title" idx="4294967295"/>
          </p:nvPr>
        </p:nvSpPr>
        <p:spPr/>
        <p:txBody>
          <a:bodyPr/>
          <a:lstStyle/>
          <a:p>
            <a:r>
              <a:rPr lang="en-US" smtClean="0"/>
              <a:t>Additional MMCM Signals</a:t>
            </a:r>
          </a:p>
        </p:txBody>
      </p:sp>
      <p:sp>
        <p:nvSpPr>
          <p:cNvPr id="10243" name="Rectangle 121"/>
          <p:cNvSpPr>
            <a:spLocks noGrp="1" noChangeArrowheads="1"/>
          </p:cNvSpPr>
          <p:nvPr>
            <p:ph type="body" idx="4294967295"/>
          </p:nvPr>
        </p:nvSpPr>
        <p:spPr/>
        <p:txBody>
          <a:bodyPr/>
          <a:lstStyle/>
          <a:p>
            <a:pPr>
              <a:lnSpc>
                <a:spcPct val="100000"/>
              </a:lnSpc>
            </a:pPr>
            <a:r>
              <a:rPr lang="en-US" smtClean="0"/>
              <a:t>Complement outputs</a:t>
            </a:r>
          </a:p>
          <a:p>
            <a:pPr lvl="1">
              <a:lnSpc>
                <a:spcPct val="100000"/>
              </a:lnSpc>
            </a:pPr>
            <a:r>
              <a:rPr lang="en-US" smtClean="0"/>
              <a:t>O0-O3 of every MMCM have </a:t>
            </a:r>
            <a:br>
              <a:rPr lang="en-US" smtClean="0"/>
            </a:br>
            <a:r>
              <a:rPr lang="en-US" smtClean="0"/>
              <a:t>both true and complement </a:t>
            </a:r>
            <a:br>
              <a:rPr lang="en-US" smtClean="0"/>
            </a:br>
            <a:r>
              <a:rPr lang="en-US" smtClean="0"/>
              <a:t>outputs</a:t>
            </a:r>
          </a:p>
          <a:p>
            <a:pPr>
              <a:lnSpc>
                <a:spcPct val="100000"/>
              </a:lnSpc>
            </a:pPr>
            <a:r>
              <a:rPr lang="en-US" smtClean="0"/>
              <a:t>CLKOUT6 output (with O6 divider)</a:t>
            </a:r>
          </a:p>
          <a:p>
            <a:pPr>
              <a:lnSpc>
                <a:spcPct val="100000"/>
              </a:lnSpc>
            </a:pPr>
            <a:r>
              <a:rPr lang="en-US" smtClean="0"/>
              <a:t>Dynamic phase shift port</a:t>
            </a:r>
          </a:p>
          <a:p>
            <a:pPr lvl="1">
              <a:lnSpc>
                <a:spcPct val="100000"/>
              </a:lnSpc>
            </a:pPr>
            <a:r>
              <a:rPr lang="en-US" smtClean="0"/>
              <a:t>PSCLK</a:t>
            </a:r>
          </a:p>
          <a:p>
            <a:pPr lvl="1">
              <a:lnSpc>
                <a:spcPct val="100000"/>
              </a:lnSpc>
            </a:pPr>
            <a:r>
              <a:rPr lang="en-US" smtClean="0"/>
              <a:t>PSEN</a:t>
            </a:r>
          </a:p>
          <a:p>
            <a:pPr lvl="1">
              <a:lnSpc>
                <a:spcPct val="100000"/>
              </a:lnSpc>
            </a:pPr>
            <a:r>
              <a:rPr lang="en-US" smtClean="0"/>
              <a:t>PSINCDEC</a:t>
            </a:r>
          </a:p>
          <a:p>
            <a:pPr lvl="1">
              <a:lnSpc>
                <a:spcPct val="100000"/>
              </a:lnSpc>
            </a:pPr>
            <a:r>
              <a:rPr lang="en-US" smtClean="0"/>
              <a:t>PSDONE</a:t>
            </a:r>
          </a:p>
          <a:p>
            <a:pPr>
              <a:lnSpc>
                <a:spcPct val="100000"/>
              </a:lnSpc>
            </a:pPr>
            <a:endParaRPr lang="en-US" smtClean="0"/>
          </a:p>
        </p:txBody>
      </p:sp>
      <p:grpSp>
        <p:nvGrpSpPr>
          <p:cNvPr id="2" name="Group 4"/>
          <p:cNvGrpSpPr>
            <a:grpSpLocks/>
          </p:cNvGrpSpPr>
          <p:nvPr>
            <p:custDataLst>
              <p:tags r:id="rId2"/>
            </p:custDataLst>
          </p:nvPr>
        </p:nvGrpSpPr>
        <p:grpSpPr bwMode="auto">
          <a:xfrm>
            <a:off x="3906838" y="1568450"/>
            <a:ext cx="5126037" cy="3082925"/>
            <a:chOff x="2461" y="988"/>
            <a:chExt cx="3229" cy="1942"/>
          </a:xfrm>
        </p:grpSpPr>
        <p:sp>
          <p:nvSpPr>
            <p:cNvPr id="10245" name="Rectangle 5"/>
            <p:cNvSpPr>
              <a:spLocks noChangeArrowheads="1"/>
            </p:cNvSpPr>
            <p:nvPr/>
          </p:nvSpPr>
          <p:spPr bwMode="auto">
            <a:xfrm>
              <a:off x="3583" y="1412"/>
              <a:ext cx="171" cy="254"/>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46" name="Rectangle 6"/>
            <p:cNvSpPr>
              <a:spLocks noChangeArrowheads="1"/>
            </p:cNvSpPr>
            <p:nvPr/>
          </p:nvSpPr>
          <p:spPr bwMode="auto">
            <a:xfrm>
              <a:off x="3840" y="1412"/>
              <a:ext cx="170" cy="254"/>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47" name="Rectangle 7"/>
            <p:cNvSpPr>
              <a:spLocks noChangeArrowheads="1"/>
            </p:cNvSpPr>
            <p:nvPr/>
          </p:nvSpPr>
          <p:spPr bwMode="auto">
            <a:xfrm>
              <a:off x="4097" y="1412"/>
              <a:ext cx="171" cy="254"/>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48" name="Rectangle 8"/>
            <p:cNvSpPr>
              <a:spLocks noChangeArrowheads="1"/>
            </p:cNvSpPr>
            <p:nvPr/>
          </p:nvSpPr>
          <p:spPr bwMode="auto">
            <a:xfrm>
              <a:off x="4354" y="1412"/>
              <a:ext cx="170" cy="254"/>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49" name="Rectangle 9"/>
            <p:cNvSpPr>
              <a:spLocks noChangeArrowheads="1"/>
            </p:cNvSpPr>
            <p:nvPr/>
          </p:nvSpPr>
          <p:spPr bwMode="auto">
            <a:xfrm rot="-5400000">
              <a:off x="3758" y="1105"/>
              <a:ext cx="169" cy="257"/>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0250" name="AutoShape 10"/>
            <p:cNvSpPr>
              <a:spLocks noChangeArrowheads="1"/>
            </p:cNvSpPr>
            <p:nvPr/>
          </p:nvSpPr>
          <p:spPr bwMode="auto">
            <a:xfrm rot="-5400000">
              <a:off x="2888" y="1449"/>
              <a:ext cx="255" cy="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388 h 21600"/>
                <a:gd name="T14" fmla="*/ 17111 w 21600"/>
                <a:gd name="T15" fmla="*/ 172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51" name="Rectangle 11"/>
            <p:cNvSpPr>
              <a:spLocks noChangeArrowheads="1"/>
            </p:cNvSpPr>
            <p:nvPr/>
          </p:nvSpPr>
          <p:spPr bwMode="auto">
            <a:xfrm>
              <a:off x="3241" y="1389"/>
              <a:ext cx="171" cy="169"/>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52" name="AutoShape 12"/>
            <p:cNvSpPr>
              <a:spLocks noChangeArrowheads="1"/>
            </p:cNvSpPr>
            <p:nvPr/>
          </p:nvSpPr>
          <p:spPr bwMode="auto">
            <a:xfrm rot="-5400000">
              <a:off x="3104" y="1803"/>
              <a:ext cx="254" cy="6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7 w 21600"/>
                <a:gd name="T13" fmla="*/ 4652 h 21600"/>
                <a:gd name="T14" fmla="*/ 17093 w 21600"/>
                <a:gd name="T15" fmla="*/ 1694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53" name="Rectangle 13"/>
            <p:cNvSpPr>
              <a:spLocks noChangeArrowheads="1"/>
            </p:cNvSpPr>
            <p:nvPr/>
          </p:nvSpPr>
          <p:spPr bwMode="auto">
            <a:xfrm>
              <a:off x="2899" y="988"/>
              <a:ext cx="256" cy="254"/>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54" name="AutoShape 14"/>
            <p:cNvSpPr>
              <a:spLocks noChangeArrowheads="1"/>
            </p:cNvSpPr>
            <p:nvPr/>
          </p:nvSpPr>
          <p:spPr bwMode="auto">
            <a:xfrm rot="-5400000">
              <a:off x="4681" y="1499"/>
              <a:ext cx="169"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55" name="Rectangle 15"/>
            <p:cNvSpPr>
              <a:spLocks noChangeArrowheads="1"/>
            </p:cNvSpPr>
            <p:nvPr/>
          </p:nvSpPr>
          <p:spPr bwMode="auto">
            <a:xfrm rot="-5400000">
              <a:off x="5052" y="1317"/>
              <a:ext cx="169" cy="427"/>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0256" name="AutoShape 16"/>
            <p:cNvSpPr>
              <a:spLocks noChangeArrowheads="1"/>
            </p:cNvSpPr>
            <p:nvPr/>
          </p:nvSpPr>
          <p:spPr bwMode="auto">
            <a:xfrm rot="-5400000">
              <a:off x="4681" y="1669"/>
              <a:ext cx="170"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00 h 21600"/>
                <a:gd name="T14" fmla="*/ 17153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57" name="Rectangle 17"/>
            <p:cNvSpPr>
              <a:spLocks noChangeArrowheads="1"/>
            </p:cNvSpPr>
            <p:nvPr/>
          </p:nvSpPr>
          <p:spPr bwMode="auto">
            <a:xfrm rot="-5400000">
              <a:off x="5052" y="1480"/>
              <a:ext cx="170" cy="427"/>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0258" name="AutoShape 18"/>
            <p:cNvSpPr>
              <a:spLocks noChangeArrowheads="1"/>
            </p:cNvSpPr>
            <p:nvPr/>
          </p:nvSpPr>
          <p:spPr bwMode="auto">
            <a:xfrm rot="-5400000">
              <a:off x="4681" y="1843"/>
              <a:ext cx="169"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59" name="Rectangle 19"/>
            <p:cNvSpPr>
              <a:spLocks noChangeArrowheads="1"/>
            </p:cNvSpPr>
            <p:nvPr/>
          </p:nvSpPr>
          <p:spPr bwMode="auto">
            <a:xfrm rot="-5400000">
              <a:off x="5052" y="1654"/>
              <a:ext cx="169" cy="427"/>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0260" name="AutoShape 20"/>
            <p:cNvSpPr>
              <a:spLocks noChangeArrowheads="1"/>
            </p:cNvSpPr>
            <p:nvPr/>
          </p:nvSpPr>
          <p:spPr bwMode="auto">
            <a:xfrm rot="-5400000">
              <a:off x="4681" y="2016"/>
              <a:ext cx="169"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61" name="Rectangle 21"/>
            <p:cNvSpPr>
              <a:spLocks noChangeArrowheads="1"/>
            </p:cNvSpPr>
            <p:nvPr/>
          </p:nvSpPr>
          <p:spPr bwMode="auto">
            <a:xfrm rot="-5400000">
              <a:off x="5052" y="1827"/>
              <a:ext cx="169" cy="427"/>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0262" name="AutoShape 22"/>
            <p:cNvSpPr>
              <a:spLocks noChangeArrowheads="1"/>
            </p:cNvSpPr>
            <p:nvPr/>
          </p:nvSpPr>
          <p:spPr bwMode="auto">
            <a:xfrm rot="-5400000">
              <a:off x="4681" y="2186"/>
              <a:ext cx="169"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63" name="Rectangle 23"/>
            <p:cNvSpPr>
              <a:spLocks noChangeArrowheads="1"/>
            </p:cNvSpPr>
            <p:nvPr/>
          </p:nvSpPr>
          <p:spPr bwMode="auto">
            <a:xfrm rot="-5400000">
              <a:off x="5052" y="1997"/>
              <a:ext cx="169" cy="427"/>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0264" name="AutoShape 24"/>
            <p:cNvSpPr>
              <a:spLocks noChangeArrowheads="1"/>
            </p:cNvSpPr>
            <p:nvPr/>
          </p:nvSpPr>
          <p:spPr bwMode="auto">
            <a:xfrm rot="-5400000">
              <a:off x="4681" y="2360"/>
              <a:ext cx="169"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65" name="Rectangle 25"/>
            <p:cNvSpPr>
              <a:spLocks noChangeArrowheads="1"/>
            </p:cNvSpPr>
            <p:nvPr/>
          </p:nvSpPr>
          <p:spPr bwMode="auto">
            <a:xfrm rot="-5400000">
              <a:off x="5052" y="2165"/>
              <a:ext cx="169" cy="427"/>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0266" name="AutoShape 26"/>
            <p:cNvSpPr>
              <a:spLocks noChangeArrowheads="1"/>
            </p:cNvSpPr>
            <p:nvPr/>
          </p:nvSpPr>
          <p:spPr bwMode="auto">
            <a:xfrm rot="-5400000">
              <a:off x="4681" y="2518"/>
              <a:ext cx="169"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67" name="Rectangle 27"/>
            <p:cNvSpPr>
              <a:spLocks noChangeArrowheads="1"/>
            </p:cNvSpPr>
            <p:nvPr/>
          </p:nvSpPr>
          <p:spPr bwMode="auto">
            <a:xfrm rot="-5400000">
              <a:off x="5052" y="2329"/>
              <a:ext cx="169" cy="427"/>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0268" name="AutoShape 28"/>
            <p:cNvSpPr>
              <a:spLocks noChangeArrowheads="1"/>
            </p:cNvSpPr>
            <p:nvPr/>
          </p:nvSpPr>
          <p:spPr bwMode="auto">
            <a:xfrm rot="-5400000">
              <a:off x="4681" y="2692"/>
              <a:ext cx="169"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269" name="Rectangle 29"/>
            <p:cNvSpPr>
              <a:spLocks noChangeArrowheads="1"/>
            </p:cNvSpPr>
            <p:nvPr/>
          </p:nvSpPr>
          <p:spPr bwMode="auto">
            <a:xfrm rot="-5400000">
              <a:off x="5052" y="2496"/>
              <a:ext cx="169" cy="427"/>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0270" name="Line 30"/>
            <p:cNvSpPr>
              <a:spLocks noChangeShapeType="1"/>
            </p:cNvSpPr>
            <p:nvPr/>
          </p:nvSpPr>
          <p:spPr bwMode="auto">
            <a:xfrm>
              <a:off x="3047" y="1479"/>
              <a:ext cx="19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71" name="Line 31"/>
            <p:cNvSpPr>
              <a:spLocks noChangeShapeType="1"/>
            </p:cNvSpPr>
            <p:nvPr/>
          </p:nvSpPr>
          <p:spPr bwMode="auto">
            <a:xfrm>
              <a:off x="3412" y="1446"/>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72" name="Line 32"/>
            <p:cNvSpPr>
              <a:spLocks noChangeShapeType="1"/>
            </p:cNvSpPr>
            <p:nvPr/>
          </p:nvSpPr>
          <p:spPr bwMode="auto">
            <a:xfrm>
              <a:off x="2785" y="1433"/>
              <a:ext cx="19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73" name="Line 33"/>
            <p:cNvSpPr>
              <a:spLocks noChangeShapeType="1"/>
            </p:cNvSpPr>
            <p:nvPr/>
          </p:nvSpPr>
          <p:spPr bwMode="auto">
            <a:xfrm>
              <a:off x="2790" y="1521"/>
              <a:ext cx="19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74" name="Line 34"/>
            <p:cNvSpPr>
              <a:spLocks noChangeShapeType="1"/>
            </p:cNvSpPr>
            <p:nvPr/>
          </p:nvSpPr>
          <p:spPr bwMode="auto">
            <a:xfrm>
              <a:off x="3754" y="1531"/>
              <a:ext cx="86"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75" name="Line 35"/>
            <p:cNvSpPr>
              <a:spLocks noChangeShapeType="1"/>
            </p:cNvSpPr>
            <p:nvPr/>
          </p:nvSpPr>
          <p:spPr bwMode="auto">
            <a:xfrm>
              <a:off x="4011" y="1531"/>
              <a:ext cx="85"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76" name="Line 36"/>
            <p:cNvSpPr>
              <a:spLocks noChangeShapeType="1"/>
            </p:cNvSpPr>
            <p:nvPr/>
          </p:nvSpPr>
          <p:spPr bwMode="auto">
            <a:xfrm>
              <a:off x="4268" y="1531"/>
              <a:ext cx="85"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77" name="Line 37"/>
            <p:cNvSpPr>
              <a:spLocks noChangeShapeType="1"/>
            </p:cNvSpPr>
            <p:nvPr/>
          </p:nvSpPr>
          <p:spPr bwMode="auto">
            <a:xfrm>
              <a:off x="4524" y="1531"/>
              <a:ext cx="214"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78" name="Line 38"/>
            <p:cNvSpPr>
              <a:spLocks noChangeShapeType="1"/>
            </p:cNvSpPr>
            <p:nvPr/>
          </p:nvSpPr>
          <p:spPr bwMode="auto">
            <a:xfrm>
              <a:off x="4610" y="1531"/>
              <a:ext cx="0" cy="1187"/>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79" name="Line 39"/>
            <p:cNvSpPr>
              <a:spLocks noChangeShapeType="1"/>
            </p:cNvSpPr>
            <p:nvPr/>
          </p:nvSpPr>
          <p:spPr bwMode="auto">
            <a:xfrm>
              <a:off x="4610" y="2718"/>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0" name="Line 40"/>
            <p:cNvSpPr>
              <a:spLocks noChangeShapeType="1"/>
            </p:cNvSpPr>
            <p:nvPr/>
          </p:nvSpPr>
          <p:spPr bwMode="auto">
            <a:xfrm>
              <a:off x="4610" y="2549"/>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1" name="Line 41"/>
            <p:cNvSpPr>
              <a:spLocks noChangeShapeType="1"/>
            </p:cNvSpPr>
            <p:nvPr/>
          </p:nvSpPr>
          <p:spPr bwMode="auto">
            <a:xfrm>
              <a:off x="4610" y="2379"/>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2" name="Line 42"/>
            <p:cNvSpPr>
              <a:spLocks noChangeShapeType="1"/>
            </p:cNvSpPr>
            <p:nvPr/>
          </p:nvSpPr>
          <p:spPr bwMode="auto">
            <a:xfrm>
              <a:off x="4610" y="2209"/>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3" name="Line 43"/>
            <p:cNvSpPr>
              <a:spLocks noChangeShapeType="1"/>
            </p:cNvSpPr>
            <p:nvPr/>
          </p:nvSpPr>
          <p:spPr bwMode="auto">
            <a:xfrm>
              <a:off x="4610" y="2040"/>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4" name="Line 44"/>
            <p:cNvSpPr>
              <a:spLocks noChangeShapeType="1"/>
            </p:cNvSpPr>
            <p:nvPr/>
          </p:nvSpPr>
          <p:spPr bwMode="auto">
            <a:xfrm>
              <a:off x="4610" y="1870"/>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5" name="Line 45"/>
            <p:cNvSpPr>
              <a:spLocks noChangeShapeType="1"/>
            </p:cNvSpPr>
            <p:nvPr/>
          </p:nvSpPr>
          <p:spPr bwMode="auto">
            <a:xfrm>
              <a:off x="4610" y="1701"/>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6" name="Line 46"/>
            <p:cNvSpPr>
              <a:spLocks noChangeShapeType="1"/>
            </p:cNvSpPr>
            <p:nvPr/>
          </p:nvSpPr>
          <p:spPr bwMode="auto">
            <a:xfrm>
              <a:off x="4794" y="2718"/>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7" name="Line 47"/>
            <p:cNvSpPr>
              <a:spLocks noChangeShapeType="1"/>
            </p:cNvSpPr>
            <p:nvPr/>
          </p:nvSpPr>
          <p:spPr bwMode="auto">
            <a:xfrm>
              <a:off x="4794" y="2549"/>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8" name="Line 48"/>
            <p:cNvSpPr>
              <a:spLocks noChangeShapeType="1"/>
            </p:cNvSpPr>
            <p:nvPr/>
          </p:nvSpPr>
          <p:spPr bwMode="auto">
            <a:xfrm>
              <a:off x="4794" y="2379"/>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89" name="Line 49"/>
            <p:cNvSpPr>
              <a:spLocks noChangeShapeType="1"/>
            </p:cNvSpPr>
            <p:nvPr/>
          </p:nvSpPr>
          <p:spPr bwMode="auto">
            <a:xfrm>
              <a:off x="4794" y="2209"/>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90" name="Line 50"/>
            <p:cNvSpPr>
              <a:spLocks noChangeShapeType="1"/>
            </p:cNvSpPr>
            <p:nvPr/>
          </p:nvSpPr>
          <p:spPr bwMode="auto">
            <a:xfrm>
              <a:off x="4794" y="2040"/>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91" name="Line 51"/>
            <p:cNvSpPr>
              <a:spLocks noChangeShapeType="1"/>
            </p:cNvSpPr>
            <p:nvPr/>
          </p:nvSpPr>
          <p:spPr bwMode="auto">
            <a:xfrm>
              <a:off x="4794" y="1870"/>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92" name="Line 52"/>
            <p:cNvSpPr>
              <a:spLocks noChangeShapeType="1"/>
            </p:cNvSpPr>
            <p:nvPr/>
          </p:nvSpPr>
          <p:spPr bwMode="auto">
            <a:xfrm>
              <a:off x="4794" y="1701"/>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93" name="Line 53"/>
            <p:cNvSpPr>
              <a:spLocks noChangeShapeType="1"/>
            </p:cNvSpPr>
            <p:nvPr/>
          </p:nvSpPr>
          <p:spPr bwMode="auto">
            <a:xfrm>
              <a:off x="4791" y="1524"/>
              <a:ext cx="128"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294" name="Line 54"/>
            <p:cNvSpPr>
              <a:spLocks noChangeShapeType="1"/>
            </p:cNvSpPr>
            <p:nvPr/>
          </p:nvSpPr>
          <p:spPr bwMode="auto">
            <a:xfrm>
              <a:off x="5350" y="1489"/>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95" name="Line 55"/>
            <p:cNvSpPr>
              <a:spLocks noChangeShapeType="1"/>
            </p:cNvSpPr>
            <p:nvPr/>
          </p:nvSpPr>
          <p:spPr bwMode="auto">
            <a:xfrm>
              <a:off x="5350" y="1551"/>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96" name="Line 56"/>
            <p:cNvSpPr>
              <a:spLocks noChangeShapeType="1"/>
            </p:cNvSpPr>
            <p:nvPr/>
          </p:nvSpPr>
          <p:spPr bwMode="auto">
            <a:xfrm>
              <a:off x="5350" y="1658"/>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97" name="Line 57"/>
            <p:cNvSpPr>
              <a:spLocks noChangeShapeType="1"/>
            </p:cNvSpPr>
            <p:nvPr/>
          </p:nvSpPr>
          <p:spPr bwMode="auto">
            <a:xfrm>
              <a:off x="5350" y="1716"/>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98" name="Line 58"/>
            <p:cNvSpPr>
              <a:spLocks noChangeShapeType="1"/>
            </p:cNvSpPr>
            <p:nvPr/>
          </p:nvSpPr>
          <p:spPr bwMode="auto">
            <a:xfrm>
              <a:off x="5350" y="1835"/>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299" name="Line 59"/>
            <p:cNvSpPr>
              <a:spLocks noChangeShapeType="1"/>
            </p:cNvSpPr>
            <p:nvPr/>
          </p:nvSpPr>
          <p:spPr bwMode="auto">
            <a:xfrm>
              <a:off x="5350" y="1893"/>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00" name="Line 60"/>
            <p:cNvSpPr>
              <a:spLocks noChangeShapeType="1"/>
            </p:cNvSpPr>
            <p:nvPr/>
          </p:nvSpPr>
          <p:spPr bwMode="auto">
            <a:xfrm>
              <a:off x="5350" y="2005"/>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01" name="Line 61"/>
            <p:cNvSpPr>
              <a:spLocks noChangeShapeType="1"/>
            </p:cNvSpPr>
            <p:nvPr/>
          </p:nvSpPr>
          <p:spPr bwMode="auto">
            <a:xfrm>
              <a:off x="5350" y="2063"/>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02" name="Line 62"/>
            <p:cNvSpPr>
              <a:spLocks noChangeShapeType="1"/>
            </p:cNvSpPr>
            <p:nvPr/>
          </p:nvSpPr>
          <p:spPr bwMode="auto">
            <a:xfrm>
              <a:off x="5357" y="2204"/>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03" name="Line 63"/>
            <p:cNvSpPr>
              <a:spLocks noChangeShapeType="1"/>
            </p:cNvSpPr>
            <p:nvPr/>
          </p:nvSpPr>
          <p:spPr bwMode="auto">
            <a:xfrm>
              <a:off x="5357" y="2379"/>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04" name="Line 64"/>
            <p:cNvSpPr>
              <a:spLocks noChangeShapeType="1"/>
            </p:cNvSpPr>
            <p:nvPr/>
          </p:nvSpPr>
          <p:spPr bwMode="auto">
            <a:xfrm>
              <a:off x="5354" y="2542"/>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05" name="Line 65"/>
            <p:cNvSpPr>
              <a:spLocks noChangeShapeType="1"/>
            </p:cNvSpPr>
            <p:nvPr/>
          </p:nvSpPr>
          <p:spPr bwMode="auto">
            <a:xfrm>
              <a:off x="5354" y="2761"/>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06" name="Line 66"/>
            <p:cNvSpPr>
              <a:spLocks noChangeShapeType="1"/>
            </p:cNvSpPr>
            <p:nvPr/>
          </p:nvSpPr>
          <p:spPr bwMode="auto">
            <a:xfrm>
              <a:off x="5350" y="2676"/>
              <a:ext cx="34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07" name="Line 67"/>
            <p:cNvSpPr>
              <a:spLocks noChangeShapeType="1"/>
            </p:cNvSpPr>
            <p:nvPr/>
          </p:nvSpPr>
          <p:spPr bwMode="auto">
            <a:xfrm>
              <a:off x="5545" y="2676"/>
              <a:ext cx="0" cy="254"/>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08" name="Line 68"/>
            <p:cNvSpPr>
              <a:spLocks noChangeShapeType="1"/>
            </p:cNvSpPr>
            <p:nvPr/>
          </p:nvSpPr>
          <p:spPr bwMode="auto">
            <a:xfrm>
              <a:off x="3027" y="1870"/>
              <a:ext cx="171"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09" name="Line 69"/>
            <p:cNvSpPr>
              <a:spLocks noChangeShapeType="1"/>
            </p:cNvSpPr>
            <p:nvPr/>
          </p:nvSpPr>
          <p:spPr bwMode="auto">
            <a:xfrm>
              <a:off x="3027" y="1870"/>
              <a:ext cx="0" cy="106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10" name="Line 70"/>
            <p:cNvSpPr>
              <a:spLocks noChangeShapeType="1"/>
            </p:cNvSpPr>
            <p:nvPr/>
          </p:nvSpPr>
          <p:spPr bwMode="auto">
            <a:xfrm>
              <a:off x="3027" y="2930"/>
              <a:ext cx="2516"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11" name="Line 71"/>
            <p:cNvSpPr>
              <a:spLocks noChangeShapeType="1"/>
            </p:cNvSpPr>
            <p:nvPr/>
          </p:nvSpPr>
          <p:spPr bwMode="auto">
            <a:xfrm>
              <a:off x="2770" y="1779"/>
              <a:ext cx="428"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12" name="Line 72"/>
            <p:cNvSpPr>
              <a:spLocks noChangeShapeType="1"/>
            </p:cNvSpPr>
            <p:nvPr/>
          </p:nvSpPr>
          <p:spPr bwMode="auto">
            <a:xfrm>
              <a:off x="3027" y="1241"/>
              <a:ext cx="0" cy="149"/>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13" name="Line 73"/>
            <p:cNvSpPr>
              <a:spLocks noChangeShapeType="1"/>
            </p:cNvSpPr>
            <p:nvPr/>
          </p:nvSpPr>
          <p:spPr bwMode="auto">
            <a:xfrm>
              <a:off x="2770" y="1107"/>
              <a:ext cx="129"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14" name="Line 74"/>
            <p:cNvSpPr>
              <a:spLocks noChangeShapeType="1"/>
            </p:cNvSpPr>
            <p:nvPr/>
          </p:nvSpPr>
          <p:spPr bwMode="auto">
            <a:xfrm>
              <a:off x="3451" y="1573"/>
              <a:ext cx="128"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15" name="Line 75"/>
            <p:cNvSpPr>
              <a:spLocks noChangeShapeType="1"/>
            </p:cNvSpPr>
            <p:nvPr/>
          </p:nvSpPr>
          <p:spPr bwMode="auto">
            <a:xfrm>
              <a:off x="3448" y="1573"/>
              <a:ext cx="0" cy="255"/>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16" name="Line 76"/>
            <p:cNvSpPr>
              <a:spLocks noChangeShapeType="1"/>
            </p:cNvSpPr>
            <p:nvPr/>
          </p:nvSpPr>
          <p:spPr bwMode="auto">
            <a:xfrm flipH="1">
              <a:off x="3258" y="1828"/>
              <a:ext cx="182"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17" name="Line 77"/>
            <p:cNvSpPr>
              <a:spLocks noChangeShapeType="1"/>
            </p:cNvSpPr>
            <p:nvPr/>
          </p:nvSpPr>
          <p:spPr bwMode="auto">
            <a:xfrm flipV="1">
              <a:off x="3497" y="1277"/>
              <a:ext cx="0" cy="29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18" name="Line 78"/>
            <p:cNvSpPr>
              <a:spLocks noChangeShapeType="1"/>
            </p:cNvSpPr>
            <p:nvPr/>
          </p:nvSpPr>
          <p:spPr bwMode="auto">
            <a:xfrm flipV="1">
              <a:off x="3455" y="1192"/>
              <a:ext cx="0" cy="254"/>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19" name="Line 79"/>
            <p:cNvSpPr>
              <a:spLocks noChangeShapeType="1"/>
            </p:cNvSpPr>
            <p:nvPr/>
          </p:nvSpPr>
          <p:spPr bwMode="auto">
            <a:xfrm>
              <a:off x="3497" y="1277"/>
              <a:ext cx="214"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20" name="Line 80"/>
            <p:cNvSpPr>
              <a:spLocks noChangeShapeType="1"/>
            </p:cNvSpPr>
            <p:nvPr/>
          </p:nvSpPr>
          <p:spPr bwMode="auto">
            <a:xfrm>
              <a:off x="3455" y="1192"/>
              <a:ext cx="256"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21" name="Line 81"/>
            <p:cNvSpPr>
              <a:spLocks noChangeShapeType="1"/>
            </p:cNvSpPr>
            <p:nvPr/>
          </p:nvSpPr>
          <p:spPr bwMode="auto">
            <a:xfrm>
              <a:off x="3669" y="1665"/>
              <a:ext cx="0" cy="127"/>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22" name="Rectangle 82"/>
            <p:cNvSpPr>
              <a:spLocks noChangeArrowheads="1"/>
            </p:cNvSpPr>
            <p:nvPr/>
          </p:nvSpPr>
          <p:spPr bwMode="auto">
            <a:xfrm>
              <a:off x="3541" y="1789"/>
              <a:ext cx="256" cy="169"/>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323" name="Text Box 83"/>
            <p:cNvSpPr txBox="1">
              <a:spLocks noChangeArrowheads="1"/>
            </p:cNvSpPr>
            <p:nvPr/>
          </p:nvSpPr>
          <p:spPr bwMode="auto">
            <a:xfrm>
              <a:off x="4304" y="1460"/>
              <a:ext cx="268" cy="145"/>
            </a:xfrm>
            <a:prstGeom prst="rect">
              <a:avLst/>
            </a:prstGeom>
            <a:noFill/>
            <a:ln w="9525" algn="ctr">
              <a:noFill/>
              <a:miter lim="800000"/>
              <a:headEnd/>
              <a:tailEnd/>
            </a:ln>
          </p:spPr>
          <p:txBody>
            <a:bodyPr wrap="none">
              <a:spAutoFit/>
            </a:bodyPr>
            <a:lstStyle/>
            <a:p>
              <a:r>
                <a:rPr lang="en-US" sz="900">
                  <a:solidFill>
                    <a:srgbClr val="000000"/>
                  </a:solidFill>
                </a:rPr>
                <a:t>VCO</a:t>
              </a:r>
            </a:p>
          </p:txBody>
        </p:sp>
        <p:sp>
          <p:nvSpPr>
            <p:cNvPr id="10324" name="Text Box 84"/>
            <p:cNvSpPr txBox="1">
              <a:spLocks noChangeArrowheads="1"/>
            </p:cNvSpPr>
            <p:nvPr/>
          </p:nvSpPr>
          <p:spPr bwMode="auto">
            <a:xfrm>
              <a:off x="4091" y="1466"/>
              <a:ext cx="195" cy="145"/>
            </a:xfrm>
            <a:prstGeom prst="rect">
              <a:avLst/>
            </a:prstGeom>
            <a:noFill/>
            <a:ln w="9525" algn="ctr">
              <a:noFill/>
              <a:miter lim="800000"/>
              <a:headEnd/>
              <a:tailEnd/>
            </a:ln>
          </p:spPr>
          <p:txBody>
            <a:bodyPr wrap="none">
              <a:spAutoFit/>
            </a:bodyPr>
            <a:lstStyle/>
            <a:p>
              <a:r>
                <a:rPr lang="en-US" sz="900">
                  <a:solidFill>
                    <a:srgbClr val="000000"/>
                  </a:solidFill>
                </a:rPr>
                <a:t>LF</a:t>
              </a:r>
            </a:p>
          </p:txBody>
        </p:sp>
        <p:sp>
          <p:nvSpPr>
            <p:cNvPr id="10325" name="Text Box 85"/>
            <p:cNvSpPr txBox="1">
              <a:spLocks noChangeArrowheads="1"/>
            </p:cNvSpPr>
            <p:nvPr/>
          </p:nvSpPr>
          <p:spPr bwMode="auto">
            <a:xfrm>
              <a:off x="3814" y="1459"/>
              <a:ext cx="208" cy="145"/>
            </a:xfrm>
            <a:prstGeom prst="rect">
              <a:avLst/>
            </a:prstGeom>
            <a:noFill/>
            <a:ln w="9525" algn="ctr">
              <a:noFill/>
              <a:miter lim="800000"/>
              <a:headEnd/>
              <a:tailEnd/>
            </a:ln>
          </p:spPr>
          <p:txBody>
            <a:bodyPr wrap="none">
              <a:spAutoFit/>
            </a:bodyPr>
            <a:lstStyle/>
            <a:p>
              <a:r>
                <a:rPr lang="en-US" sz="900">
                  <a:solidFill>
                    <a:srgbClr val="000000"/>
                  </a:solidFill>
                </a:rPr>
                <a:t>CP</a:t>
              </a:r>
            </a:p>
          </p:txBody>
        </p:sp>
        <p:sp>
          <p:nvSpPr>
            <p:cNvPr id="10326" name="Text Box 86"/>
            <p:cNvSpPr txBox="1">
              <a:spLocks noChangeArrowheads="1"/>
            </p:cNvSpPr>
            <p:nvPr/>
          </p:nvSpPr>
          <p:spPr bwMode="auto">
            <a:xfrm>
              <a:off x="3547" y="1455"/>
              <a:ext cx="252" cy="145"/>
            </a:xfrm>
            <a:prstGeom prst="rect">
              <a:avLst/>
            </a:prstGeom>
            <a:noFill/>
            <a:ln w="9525" algn="ctr">
              <a:noFill/>
              <a:miter lim="800000"/>
              <a:headEnd/>
              <a:tailEnd/>
            </a:ln>
          </p:spPr>
          <p:txBody>
            <a:bodyPr wrap="none">
              <a:spAutoFit/>
            </a:bodyPr>
            <a:lstStyle/>
            <a:p>
              <a:r>
                <a:rPr lang="en-US" sz="900">
                  <a:solidFill>
                    <a:srgbClr val="000000"/>
                  </a:solidFill>
                </a:rPr>
                <a:t>PFD</a:t>
              </a:r>
            </a:p>
          </p:txBody>
        </p:sp>
        <p:sp>
          <p:nvSpPr>
            <p:cNvPr id="10327" name="Text Box 87"/>
            <p:cNvSpPr txBox="1">
              <a:spLocks noChangeArrowheads="1"/>
            </p:cNvSpPr>
            <p:nvPr/>
          </p:nvSpPr>
          <p:spPr bwMode="auto">
            <a:xfrm>
              <a:off x="5027" y="1461"/>
              <a:ext cx="216" cy="145"/>
            </a:xfrm>
            <a:prstGeom prst="rect">
              <a:avLst/>
            </a:prstGeom>
            <a:noFill/>
            <a:ln w="9525" algn="ctr">
              <a:noFill/>
              <a:miter lim="800000"/>
              <a:headEnd/>
              <a:tailEnd/>
            </a:ln>
          </p:spPr>
          <p:txBody>
            <a:bodyPr wrap="none">
              <a:spAutoFit/>
            </a:bodyPr>
            <a:lstStyle/>
            <a:p>
              <a:r>
                <a:rPr lang="en-US" sz="900">
                  <a:solidFill>
                    <a:srgbClr val="000000"/>
                  </a:solidFill>
                </a:rPr>
                <a:t>O0</a:t>
              </a:r>
            </a:p>
          </p:txBody>
        </p:sp>
        <p:sp>
          <p:nvSpPr>
            <p:cNvPr id="10328" name="Text Box 88"/>
            <p:cNvSpPr txBox="1">
              <a:spLocks noChangeArrowheads="1"/>
            </p:cNvSpPr>
            <p:nvPr/>
          </p:nvSpPr>
          <p:spPr bwMode="auto">
            <a:xfrm>
              <a:off x="2476" y="1710"/>
              <a:ext cx="338" cy="145"/>
            </a:xfrm>
            <a:prstGeom prst="rect">
              <a:avLst/>
            </a:prstGeom>
            <a:noFill/>
            <a:ln w="9525" algn="ctr">
              <a:noFill/>
              <a:miter lim="800000"/>
              <a:headEnd/>
              <a:tailEnd/>
            </a:ln>
          </p:spPr>
          <p:txBody>
            <a:bodyPr wrap="none">
              <a:spAutoFit/>
            </a:bodyPr>
            <a:lstStyle/>
            <a:p>
              <a:r>
                <a:rPr lang="en-US" sz="900">
                  <a:solidFill>
                    <a:srgbClr val="000000"/>
                  </a:solidFill>
                </a:rPr>
                <a:t>CLKFB</a:t>
              </a:r>
            </a:p>
          </p:txBody>
        </p:sp>
        <p:sp>
          <p:nvSpPr>
            <p:cNvPr id="10329" name="Text Box 89"/>
            <p:cNvSpPr txBox="1">
              <a:spLocks noChangeArrowheads="1"/>
            </p:cNvSpPr>
            <p:nvPr/>
          </p:nvSpPr>
          <p:spPr bwMode="auto">
            <a:xfrm>
              <a:off x="2488" y="1362"/>
              <a:ext cx="366" cy="145"/>
            </a:xfrm>
            <a:prstGeom prst="rect">
              <a:avLst/>
            </a:prstGeom>
            <a:noFill/>
            <a:ln w="9525" algn="ctr">
              <a:noFill/>
              <a:miter lim="800000"/>
              <a:headEnd/>
              <a:tailEnd/>
            </a:ln>
          </p:spPr>
          <p:txBody>
            <a:bodyPr wrap="none">
              <a:spAutoFit/>
            </a:bodyPr>
            <a:lstStyle/>
            <a:p>
              <a:r>
                <a:rPr lang="en-US" sz="900">
                  <a:solidFill>
                    <a:srgbClr val="000000"/>
                  </a:solidFill>
                </a:rPr>
                <a:t>CLKIN1</a:t>
              </a:r>
            </a:p>
          </p:txBody>
        </p:sp>
        <p:sp>
          <p:nvSpPr>
            <p:cNvPr id="10330" name="Text Box 90"/>
            <p:cNvSpPr txBox="1">
              <a:spLocks noChangeArrowheads="1"/>
            </p:cNvSpPr>
            <p:nvPr/>
          </p:nvSpPr>
          <p:spPr bwMode="auto">
            <a:xfrm>
              <a:off x="2486" y="1446"/>
              <a:ext cx="366" cy="145"/>
            </a:xfrm>
            <a:prstGeom prst="rect">
              <a:avLst/>
            </a:prstGeom>
            <a:noFill/>
            <a:ln w="9525" algn="ctr">
              <a:noFill/>
              <a:miter lim="800000"/>
              <a:headEnd/>
              <a:tailEnd/>
            </a:ln>
          </p:spPr>
          <p:txBody>
            <a:bodyPr wrap="none">
              <a:spAutoFit/>
            </a:bodyPr>
            <a:lstStyle/>
            <a:p>
              <a:r>
                <a:rPr lang="en-US" sz="900">
                  <a:solidFill>
                    <a:srgbClr val="000000"/>
                  </a:solidFill>
                </a:rPr>
                <a:t>CLKIN2</a:t>
              </a:r>
            </a:p>
          </p:txBody>
        </p:sp>
        <p:sp>
          <p:nvSpPr>
            <p:cNvPr id="10331" name="Text Box 91"/>
            <p:cNvSpPr txBox="1">
              <a:spLocks noChangeArrowheads="1"/>
            </p:cNvSpPr>
            <p:nvPr/>
          </p:nvSpPr>
          <p:spPr bwMode="auto">
            <a:xfrm>
              <a:off x="2461" y="1025"/>
              <a:ext cx="391" cy="145"/>
            </a:xfrm>
            <a:prstGeom prst="rect">
              <a:avLst/>
            </a:prstGeom>
            <a:noFill/>
            <a:ln w="9525" algn="ctr">
              <a:noFill/>
              <a:miter lim="800000"/>
              <a:headEnd/>
              <a:tailEnd/>
            </a:ln>
          </p:spPr>
          <p:txBody>
            <a:bodyPr wrap="none">
              <a:spAutoFit/>
            </a:bodyPr>
            <a:lstStyle/>
            <a:p>
              <a:r>
                <a:rPr lang="en-US" sz="900">
                  <a:solidFill>
                    <a:srgbClr val="000000"/>
                  </a:solidFill>
                </a:rPr>
                <a:t>Routing</a:t>
              </a:r>
            </a:p>
          </p:txBody>
        </p:sp>
        <p:sp>
          <p:nvSpPr>
            <p:cNvPr id="10332" name="Text Box 92"/>
            <p:cNvSpPr txBox="1">
              <a:spLocks noChangeArrowheads="1"/>
            </p:cNvSpPr>
            <p:nvPr/>
          </p:nvSpPr>
          <p:spPr bwMode="auto">
            <a:xfrm>
              <a:off x="2861" y="992"/>
              <a:ext cx="350" cy="231"/>
            </a:xfrm>
            <a:prstGeom prst="rect">
              <a:avLst/>
            </a:prstGeom>
            <a:noFill/>
            <a:ln w="9525" algn="ctr">
              <a:noFill/>
              <a:miter lim="800000"/>
              <a:headEnd/>
              <a:tailEnd/>
            </a:ln>
          </p:spPr>
          <p:txBody>
            <a:bodyPr wrap="none">
              <a:spAutoFit/>
            </a:bodyPr>
            <a:lstStyle/>
            <a:p>
              <a:r>
                <a:rPr lang="en-US" sz="900">
                  <a:solidFill>
                    <a:srgbClr val="000000"/>
                  </a:solidFill>
                </a:rPr>
                <a:t>Clock</a:t>
              </a:r>
            </a:p>
            <a:p>
              <a:r>
                <a:rPr lang="en-US" sz="900">
                  <a:solidFill>
                    <a:srgbClr val="000000"/>
                  </a:solidFill>
                </a:rPr>
                <a:t>Switch</a:t>
              </a:r>
            </a:p>
          </p:txBody>
        </p:sp>
        <p:sp>
          <p:nvSpPr>
            <p:cNvPr id="10333" name="Text Box 93"/>
            <p:cNvSpPr txBox="1">
              <a:spLocks noChangeArrowheads="1"/>
            </p:cNvSpPr>
            <p:nvPr/>
          </p:nvSpPr>
          <p:spPr bwMode="auto">
            <a:xfrm>
              <a:off x="3244" y="1397"/>
              <a:ext cx="170" cy="145"/>
            </a:xfrm>
            <a:prstGeom prst="rect">
              <a:avLst/>
            </a:prstGeom>
            <a:noFill/>
            <a:ln w="9525" algn="ctr">
              <a:noFill/>
              <a:miter lim="800000"/>
              <a:headEnd/>
              <a:tailEnd/>
            </a:ln>
          </p:spPr>
          <p:txBody>
            <a:bodyPr wrap="none">
              <a:spAutoFit/>
            </a:bodyPr>
            <a:lstStyle/>
            <a:p>
              <a:r>
                <a:rPr lang="en-US" sz="900">
                  <a:solidFill>
                    <a:srgbClr val="000000"/>
                  </a:solidFill>
                </a:rPr>
                <a:t>D</a:t>
              </a:r>
            </a:p>
          </p:txBody>
        </p:sp>
        <p:sp>
          <p:nvSpPr>
            <p:cNvPr id="10334" name="Text Box 94"/>
            <p:cNvSpPr txBox="1">
              <a:spLocks noChangeArrowheads="1"/>
            </p:cNvSpPr>
            <p:nvPr/>
          </p:nvSpPr>
          <p:spPr bwMode="auto">
            <a:xfrm>
              <a:off x="3735" y="1955"/>
              <a:ext cx="648" cy="145"/>
            </a:xfrm>
            <a:prstGeom prst="rect">
              <a:avLst/>
            </a:prstGeom>
            <a:noFill/>
            <a:ln w="9525" algn="ctr">
              <a:noFill/>
              <a:miter lim="800000"/>
              <a:headEnd/>
              <a:tailEnd/>
            </a:ln>
          </p:spPr>
          <p:txBody>
            <a:bodyPr wrap="none">
              <a:spAutoFit/>
            </a:bodyPr>
            <a:lstStyle/>
            <a:p>
              <a:r>
                <a:rPr lang="en-US" sz="900">
                  <a:solidFill>
                    <a:srgbClr val="000000"/>
                  </a:solidFill>
                </a:rPr>
                <a:t>CLKINSTOPPED</a:t>
              </a:r>
            </a:p>
          </p:txBody>
        </p:sp>
        <p:sp>
          <p:nvSpPr>
            <p:cNvPr id="10335" name="Text Box 95"/>
            <p:cNvSpPr txBox="1">
              <a:spLocks noChangeArrowheads="1"/>
            </p:cNvSpPr>
            <p:nvPr/>
          </p:nvSpPr>
          <p:spPr bwMode="auto">
            <a:xfrm>
              <a:off x="4046" y="1169"/>
              <a:ext cx="279" cy="145"/>
            </a:xfrm>
            <a:prstGeom prst="rect">
              <a:avLst/>
            </a:prstGeom>
            <a:noFill/>
            <a:ln w="9525" algn="ctr">
              <a:noFill/>
              <a:miter lim="800000"/>
              <a:headEnd/>
              <a:tailEnd/>
            </a:ln>
          </p:spPr>
          <p:txBody>
            <a:bodyPr wrap="none">
              <a:spAutoFit/>
            </a:bodyPr>
            <a:lstStyle/>
            <a:p>
              <a:r>
                <a:rPr lang="en-US" sz="900">
                  <a:solidFill>
                    <a:srgbClr val="000000"/>
                  </a:solidFill>
                </a:rPr>
                <a:t>Lock</a:t>
              </a:r>
            </a:p>
          </p:txBody>
        </p:sp>
        <p:sp>
          <p:nvSpPr>
            <p:cNvPr id="10336" name="Line 96"/>
            <p:cNvSpPr>
              <a:spLocks noChangeShapeType="1"/>
            </p:cNvSpPr>
            <p:nvPr/>
          </p:nvSpPr>
          <p:spPr bwMode="auto">
            <a:xfrm>
              <a:off x="3972" y="1228"/>
              <a:ext cx="128"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37" name="Text Box 97"/>
            <p:cNvSpPr txBox="1">
              <a:spLocks noChangeArrowheads="1"/>
            </p:cNvSpPr>
            <p:nvPr/>
          </p:nvSpPr>
          <p:spPr bwMode="auto">
            <a:xfrm>
              <a:off x="3732" y="2032"/>
              <a:ext cx="664" cy="145"/>
            </a:xfrm>
            <a:prstGeom prst="rect">
              <a:avLst/>
            </a:prstGeom>
            <a:noFill/>
            <a:ln w="9525" algn="ctr">
              <a:noFill/>
              <a:miter lim="800000"/>
              <a:headEnd/>
              <a:tailEnd/>
            </a:ln>
          </p:spPr>
          <p:txBody>
            <a:bodyPr wrap="none">
              <a:spAutoFit/>
            </a:bodyPr>
            <a:lstStyle/>
            <a:p>
              <a:r>
                <a:rPr lang="en-US" sz="900">
                  <a:solidFill>
                    <a:srgbClr val="000000"/>
                  </a:solidFill>
                </a:rPr>
                <a:t>CLKFBSTOPPED</a:t>
              </a:r>
            </a:p>
          </p:txBody>
        </p:sp>
        <p:sp>
          <p:nvSpPr>
            <p:cNvPr id="10338" name="Line 98"/>
            <p:cNvSpPr>
              <a:spLocks noChangeShapeType="1"/>
            </p:cNvSpPr>
            <p:nvPr/>
          </p:nvSpPr>
          <p:spPr bwMode="auto">
            <a:xfrm>
              <a:off x="3711" y="2021"/>
              <a:ext cx="86"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39" name="Line 99"/>
            <p:cNvSpPr>
              <a:spLocks noChangeShapeType="1"/>
            </p:cNvSpPr>
            <p:nvPr/>
          </p:nvSpPr>
          <p:spPr bwMode="auto">
            <a:xfrm>
              <a:off x="3627" y="2097"/>
              <a:ext cx="17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0340" name="Line 100"/>
            <p:cNvSpPr>
              <a:spLocks noChangeShapeType="1"/>
            </p:cNvSpPr>
            <p:nvPr/>
          </p:nvSpPr>
          <p:spPr bwMode="auto">
            <a:xfrm flipV="1">
              <a:off x="3711" y="1959"/>
              <a:ext cx="0" cy="64"/>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41" name="Line 101"/>
            <p:cNvSpPr>
              <a:spLocks noChangeShapeType="1"/>
            </p:cNvSpPr>
            <p:nvPr/>
          </p:nvSpPr>
          <p:spPr bwMode="auto">
            <a:xfrm flipV="1">
              <a:off x="3626" y="1959"/>
              <a:ext cx="0" cy="137"/>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42" name="Text Box 102"/>
            <p:cNvSpPr txBox="1">
              <a:spLocks noChangeArrowheads="1"/>
            </p:cNvSpPr>
            <p:nvPr/>
          </p:nvSpPr>
          <p:spPr bwMode="auto">
            <a:xfrm>
              <a:off x="3508" y="1759"/>
              <a:ext cx="350" cy="231"/>
            </a:xfrm>
            <a:prstGeom prst="rect">
              <a:avLst/>
            </a:prstGeom>
            <a:noFill/>
            <a:ln w="9525" algn="ctr">
              <a:noFill/>
              <a:miter lim="800000"/>
              <a:headEnd/>
              <a:tailEnd/>
            </a:ln>
          </p:spPr>
          <p:txBody>
            <a:bodyPr wrap="none">
              <a:spAutoFit/>
            </a:bodyPr>
            <a:lstStyle/>
            <a:p>
              <a:r>
                <a:rPr lang="en-US" sz="900">
                  <a:solidFill>
                    <a:srgbClr val="000000"/>
                  </a:solidFill>
                </a:rPr>
                <a:t>Stop</a:t>
              </a:r>
            </a:p>
            <a:p>
              <a:r>
                <a:rPr lang="en-US" sz="900">
                  <a:solidFill>
                    <a:srgbClr val="000000"/>
                  </a:solidFill>
                </a:rPr>
                <a:t>Detect</a:t>
              </a:r>
            </a:p>
          </p:txBody>
        </p:sp>
        <p:sp>
          <p:nvSpPr>
            <p:cNvPr id="10343" name="Text Box 103"/>
            <p:cNvSpPr txBox="1">
              <a:spLocks noChangeArrowheads="1"/>
            </p:cNvSpPr>
            <p:nvPr/>
          </p:nvSpPr>
          <p:spPr bwMode="auto">
            <a:xfrm>
              <a:off x="3679" y="1118"/>
              <a:ext cx="350" cy="231"/>
            </a:xfrm>
            <a:prstGeom prst="rect">
              <a:avLst/>
            </a:prstGeom>
            <a:noFill/>
            <a:ln w="9525" algn="ctr">
              <a:noFill/>
              <a:miter lim="800000"/>
              <a:headEnd/>
              <a:tailEnd/>
            </a:ln>
          </p:spPr>
          <p:txBody>
            <a:bodyPr wrap="none">
              <a:spAutoFit/>
            </a:bodyPr>
            <a:lstStyle/>
            <a:p>
              <a:r>
                <a:rPr lang="en-US" sz="900">
                  <a:solidFill>
                    <a:srgbClr val="000000"/>
                  </a:solidFill>
                </a:rPr>
                <a:t>Lock</a:t>
              </a:r>
            </a:p>
            <a:p>
              <a:r>
                <a:rPr lang="en-US" sz="900">
                  <a:solidFill>
                    <a:srgbClr val="000000"/>
                  </a:solidFill>
                </a:rPr>
                <a:t>Detect</a:t>
              </a:r>
            </a:p>
          </p:txBody>
        </p:sp>
        <p:sp>
          <p:nvSpPr>
            <p:cNvPr id="10344" name="Text Box 104"/>
            <p:cNvSpPr txBox="1">
              <a:spLocks noChangeArrowheads="1"/>
            </p:cNvSpPr>
            <p:nvPr/>
          </p:nvSpPr>
          <p:spPr bwMode="auto">
            <a:xfrm>
              <a:off x="4482" y="1411"/>
              <a:ext cx="160" cy="145"/>
            </a:xfrm>
            <a:prstGeom prst="rect">
              <a:avLst/>
            </a:prstGeom>
            <a:noFill/>
            <a:ln w="9525" algn="ctr">
              <a:noFill/>
              <a:miter lim="800000"/>
              <a:headEnd/>
              <a:tailEnd/>
            </a:ln>
          </p:spPr>
          <p:txBody>
            <a:bodyPr wrap="none">
              <a:spAutoFit/>
            </a:bodyPr>
            <a:lstStyle/>
            <a:p>
              <a:r>
                <a:rPr lang="en-US" sz="900">
                  <a:solidFill>
                    <a:srgbClr val="000000"/>
                  </a:solidFill>
                </a:rPr>
                <a:t>9</a:t>
              </a:r>
            </a:p>
          </p:txBody>
        </p:sp>
        <p:sp>
          <p:nvSpPr>
            <p:cNvPr id="10345" name="Line 105"/>
            <p:cNvSpPr>
              <a:spLocks noChangeShapeType="1"/>
            </p:cNvSpPr>
            <p:nvPr/>
          </p:nvSpPr>
          <p:spPr bwMode="auto">
            <a:xfrm flipH="1">
              <a:off x="4544" y="1500"/>
              <a:ext cx="43" cy="64"/>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46" name="Text Box 106"/>
            <p:cNvSpPr txBox="1">
              <a:spLocks noChangeArrowheads="1"/>
            </p:cNvSpPr>
            <p:nvPr/>
          </p:nvSpPr>
          <p:spPr bwMode="auto">
            <a:xfrm>
              <a:off x="5027" y="1627"/>
              <a:ext cx="215" cy="145"/>
            </a:xfrm>
            <a:prstGeom prst="rect">
              <a:avLst/>
            </a:prstGeom>
            <a:noFill/>
            <a:ln w="9525" algn="ctr">
              <a:noFill/>
              <a:miter lim="800000"/>
              <a:headEnd/>
              <a:tailEnd/>
            </a:ln>
          </p:spPr>
          <p:txBody>
            <a:bodyPr wrap="none">
              <a:spAutoFit/>
            </a:bodyPr>
            <a:lstStyle/>
            <a:p>
              <a:r>
                <a:rPr lang="en-US" sz="900">
                  <a:solidFill>
                    <a:srgbClr val="000000"/>
                  </a:solidFill>
                </a:rPr>
                <a:t>O1</a:t>
              </a:r>
            </a:p>
          </p:txBody>
        </p:sp>
        <p:sp>
          <p:nvSpPr>
            <p:cNvPr id="10347" name="Text Box 107"/>
            <p:cNvSpPr txBox="1">
              <a:spLocks noChangeArrowheads="1"/>
            </p:cNvSpPr>
            <p:nvPr/>
          </p:nvSpPr>
          <p:spPr bwMode="auto">
            <a:xfrm>
              <a:off x="5031" y="1800"/>
              <a:ext cx="215" cy="145"/>
            </a:xfrm>
            <a:prstGeom prst="rect">
              <a:avLst/>
            </a:prstGeom>
            <a:noFill/>
            <a:ln w="9525" algn="ctr">
              <a:noFill/>
              <a:miter lim="800000"/>
              <a:headEnd/>
              <a:tailEnd/>
            </a:ln>
          </p:spPr>
          <p:txBody>
            <a:bodyPr wrap="none">
              <a:spAutoFit/>
            </a:bodyPr>
            <a:lstStyle/>
            <a:p>
              <a:r>
                <a:rPr lang="en-US" sz="900">
                  <a:solidFill>
                    <a:srgbClr val="000000"/>
                  </a:solidFill>
                </a:rPr>
                <a:t>O2</a:t>
              </a:r>
            </a:p>
          </p:txBody>
        </p:sp>
        <p:sp>
          <p:nvSpPr>
            <p:cNvPr id="10348" name="Text Box 108"/>
            <p:cNvSpPr txBox="1">
              <a:spLocks noChangeArrowheads="1"/>
            </p:cNvSpPr>
            <p:nvPr/>
          </p:nvSpPr>
          <p:spPr bwMode="auto">
            <a:xfrm>
              <a:off x="5031" y="1970"/>
              <a:ext cx="215" cy="145"/>
            </a:xfrm>
            <a:prstGeom prst="rect">
              <a:avLst/>
            </a:prstGeom>
            <a:noFill/>
            <a:ln w="9525" algn="ctr">
              <a:noFill/>
              <a:miter lim="800000"/>
              <a:headEnd/>
              <a:tailEnd/>
            </a:ln>
          </p:spPr>
          <p:txBody>
            <a:bodyPr wrap="none">
              <a:spAutoFit/>
            </a:bodyPr>
            <a:lstStyle/>
            <a:p>
              <a:r>
                <a:rPr lang="en-US" sz="900">
                  <a:solidFill>
                    <a:srgbClr val="000000"/>
                  </a:solidFill>
                </a:rPr>
                <a:t>O3</a:t>
              </a:r>
            </a:p>
          </p:txBody>
        </p:sp>
        <p:sp>
          <p:nvSpPr>
            <p:cNvPr id="10349" name="Text Box 109"/>
            <p:cNvSpPr txBox="1">
              <a:spLocks noChangeArrowheads="1"/>
            </p:cNvSpPr>
            <p:nvPr/>
          </p:nvSpPr>
          <p:spPr bwMode="auto">
            <a:xfrm>
              <a:off x="5031" y="2139"/>
              <a:ext cx="216" cy="145"/>
            </a:xfrm>
            <a:prstGeom prst="rect">
              <a:avLst/>
            </a:prstGeom>
            <a:noFill/>
            <a:ln w="9525" algn="ctr">
              <a:noFill/>
              <a:miter lim="800000"/>
              <a:headEnd/>
              <a:tailEnd/>
            </a:ln>
          </p:spPr>
          <p:txBody>
            <a:bodyPr wrap="none">
              <a:spAutoFit/>
            </a:bodyPr>
            <a:lstStyle/>
            <a:p>
              <a:r>
                <a:rPr lang="en-US" sz="900">
                  <a:solidFill>
                    <a:srgbClr val="000000"/>
                  </a:solidFill>
                </a:rPr>
                <a:t>O4</a:t>
              </a:r>
            </a:p>
          </p:txBody>
        </p:sp>
        <p:sp>
          <p:nvSpPr>
            <p:cNvPr id="10350" name="Text Box 110"/>
            <p:cNvSpPr txBox="1">
              <a:spLocks noChangeArrowheads="1"/>
            </p:cNvSpPr>
            <p:nvPr/>
          </p:nvSpPr>
          <p:spPr bwMode="auto">
            <a:xfrm>
              <a:off x="5031" y="2309"/>
              <a:ext cx="216" cy="145"/>
            </a:xfrm>
            <a:prstGeom prst="rect">
              <a:avLst/>
            </a:prstGeom>
            <a:noFill/>
            <a:ln w="9525" algn="ctr">
              <a:noFill/>
              <a:miter lim="800000"/>
              <a:headEnd/>
              <a:tailEnd/>
            </a:ln>
          </p:spPr>
          <p:txBody>
            <a:bodyPr wrap="none">
              <a:spAutoFit/>
            </a:bodyPr>
            <a:lstStyle/>
            <a:p>
              <a:r>
                <a:rPr lang="en-US" sz="900">
                  <a:solidFill>
                    <a:srgbClr val="000000"/>
                  </a:solidFill>
                </a:rPr>
                <a:t>O5</a:t>
              </a:r>
            </a:p>
          </p:txBody>
        </p:sp>
        <p:sp>
          <p:nvSpPr>
            <p:cNvPr id="10351" name="Text Box 111"/>
            <p:cNvSpPr txBox="1">
              <a:spLocks noChangeArrowheads="1"/>
            </p:cNvSpPr>
            <p:nvPr/>
          </p:nvSpPr>
          <p:spPr bwMode="auto">
            <a:xfrm>
              <a:off x="5031" y="2475"/>
              <a:ext cx="216" cy="145"/>
            </a:xfrm>
            <a:prstGeom prst="rect">
              <a:avLst/>
            </a:prstGeom>
            <a:noFill/>
            <a:ln w="9525" algn="ctr">
              <a:noFill/>
              <a:miter lim="800000"/>
              <a:headEnd/>
              <a:tailEnd/>
            </a:ln>
          </p:spPr>
          <p:txBody>
            <a:bodyPr wrap="none">
              <a:spAutoFit/>
            </a:bodyPr>
            <a:lstStyle/>
            <a:p>
              <a:r>
                <a:rPr lang="en-US" sz="900">
                  <a:solidFill>
                    <a:srgbClr val="000000"/>
                  </a:solidFill>
                </a:rPr>
                <a:t>O6</a:t>
              </a:r>
            </a:p>
          </p:txBody>
        </p:sp>
        <p:sp>
          <p:nvSpPr>
            <p:cNvPr id="10352" name="Text Box 112"/>
            <p:cNvSpPr txBox="1">
              <a:spLocks noChangeArrowheads="1"/>
            </p:cNvSpPr>
            <p:nvPr/>
          </p:nvSpPr>
          <p:spPr bwMode="auto">
            <a:xfrm>
              <a:off x="4888" y="2595"/>
              <a:ext cx="488" cy="231"/>
            </a:xfrm>
            <a:prstGeom prst="rect">
              <a:avLst/>
            </a:prstGeom>
            <a:noFill/>
            <a:ln w="9525" algn="ctr">
              <a:noFill/>
              <a:miter lim="800000"/>
              <a:headEnd/>
              <a:tailEnd/>
            </a:ln>
          </p:spPr>
          <p:txBody>
            <a:bodyPr wrap="none">
              <a:spAutoFit/>
            </a:bodyPr>
            <a:lstStyle/>
            <a:p>
              <a:r>
                <a:rPr lang="en-US" sz="900">
                  <a:solidFill>
                    <a:srgbClr val="000000"/>
                  </a:solidFill>
                </a:rPr>
                <a:t>M</a:t>
              </a:r>
            </a:p>
            <a:p>
              <a:r>
                <a:rPr lang="en-US" sz="900">
                  <a:solidFill>
                    <a:srgbClr val="000000"/>
                  </a:solidFill>
                </a:rPr>
                <a:t>CLKFBOUT</a:t>
              </a:r>
            </a:p>
          </p:txBody>
        </p:sp>
        <p:sp>
          <p:nvSpPr>
            <p:cNvPr id="10353" name="Line 113"/>
            <p:cNvSpPr>
              <a:spLocks noChangeShapeType="1"/>
            </p:cNvSpPr>
            <p:nvPr/>
          </p:nvSpPr>
          <p:spPr bwMode="auto">
            <a:xfrm>
              <a:off x="4438" y="1666"/>
              <a:ext cx="0" cy="85"/>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0354" name="Rectangle 114"/>
            <p:cNvSpPr>
              <a:spLocks noChangeArrowheads="1"/>
            </p:cNvSpPr>
            <p:nvPr/>
          </p:nvSpPr>
          <p:spPr bwMode="auto">
            <a:xfrm>
              <a:off x="4307" y="1751"/>
              <a:ext cx="249" cy="169"/>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0355" name="Text Box 115"/>
            <p:cNvSpPr txBox="1">
              <a:spLocks noChangeArrowheads="1"/>
            </p:cNvSpPr>
            <p:nvPr/>
          </p:nvSpPr>
          <p:spPr bwMode="auto">
            <a:xfrm>
              <a:off x="4272" y="1770"/>
              <a:ext cx="315" cy="145"/>
            </a:xfrm>
            <a:prstGeom prst="rect">
              <a:avLst/>
            </a:prstGeom>
            <a:noFill/>
            <a:ln w="9525" algn="ctr">
              <a:noFill/>
              <a:miter lim="800000"/>
              <a:headEnd/>
              <a:tailEnd/>
            </a:ln>
          </p:spPr>
          <p:txBody>
            <a:bodyPr wrap="none">
              <a:spAutoFit/>
            </a:bodyPr>
            <a:lstStyle/>
            <a:p>
              <a:r>
                <a:rPr lang="en-US" sz="900">
                  <a:solidFill>
                    <a:srgbClr val="000000"/>
                  </a:solidFill>
                </a:rPr>
                <a:t>HOLD</a:t>
              </a:r>
            </a:p>
          </p:txBody>
        </p:sp>
        <p:sp>
          <p:nvSpPr>
            <p:cNvPr id="10356" name="AutoShape 117"/>
            <p:cNvSpPr>
              <a:spLocks noChangeArrowheads="1"/>
            </p:cNvSpPr>
            <p:nvPr/>
          </p:nvSpPr>
          <p:spPr bwMode="auto">
            <a:xfrm>
              <a:off x="5372" y="1418"/>
              <a:ext cx="182" cy="726"/>
            </a:xfrm>
            <a:prstGeom prst="roundRect">
              <a:avLst>
                <a:gd name="adj" fmla="val 16667"/>
              </a:avLst>
            </a:prstGeom>
            <a:noFill/>
            <a:ln w="25400" algn="ctr">
              <a:solidFill>
                <a:schemeClr val="accent1"/>
              </a:solidFill>
              <a:round/>
              <a:headEnd/>
              <a:tailEnd/>
            </a:ln>
          </p:spPr>
          <p:txBody>
            <a:bodyPr wrap="none" anchor="ctr"/>
            <a:lstStyle/>
            <a:p>
              <a:endParaRPr lang="en-US">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78"/>
          <p:cNvPicPr>
            <a:picLocks noChangeAspect="1" noChangeArrowheads="1"/>
          </p:cNvPicPr>
          <p:nvPr>
            <p:custDataLst>
              <p:tags r:id="rId2"/>
            </p:custDataLst>
          </p:nvPr>
        </p:nvPicPr>
        <p:blipFill>
          <a:blip r:embed="rId5"/>
          <a:srcRect/>
          <a:stretch>
            <a:fillRect/>
          </a:stretch>
        </p:blipFill>
        <p:spPr bwMode="auto">
          <a:xfrm>
            <a:off x="5043949" y="2086897"/>
            <a:ext cx="4001622" cy="2928016"/>
          </a:xfrm>
          <a:prstGeom prst="rect">
            <a:avLst/>
          </a:prstGeom>
          <a:noFill/>
          <a:ln w="9525" algn="ctr">
            <a:noFill/>
            <a:miter lim="800000"/>
            <a:headEnd/>
            <a:tailEnd/>
          </a:ln>
        </p:spPr>
      </p:pic>
      <p:sp>
        <p:nvSpPr>
          <p:cNvPr id="11266" name="Rectangle 3"/>
          <p:cNvSpPr>
            <a:spLocks noGrp="1" noChangeArrowheads="1"/>
          </p:cNvSpPr>
          <p:nvPr>
            <p:ph type="title" idx="4294967295"/>
          </p:nvPr>
        </p:nvSpPr>
        <p:spPr/>
        <p:txBody>
          <a:bodyPr/>
          <a:lstStyle/>
          <a:p>
            <a:pPr eaLnBrk="1" hangingPunct="1"/>
            <a:r>
              <a:rPr lang="en-US" smtClean="0"/>
              <a:t>MMCM  and PLL Inputs</a:t>
            </a:r>
          </a:p>
        </p:txBody>
      </p:sp>
      <p:sp>
        <p:nvSpPr>
          <p:cNvPr id="11267" name="Content Placeholder 76"/>
          <p:cNvSpPr>
            <a:spLocks noGrp="1"/>
          </p:cNvSpPr>
          <p:nvPr>
            <p:ph idx="4294967295"/>
          </p:nvPr>
        </p:nvSpPr>
        <p:spPr>
          <a:xfrm>
            <a:off x="191729" y="914400"/>
            <a:ext cx="5950974" cy="5633884"/>
          </a:xfrm>
        </p:spPr>
        <p:txBody>
          <a:bodyPr/>
          <a:lstStyle/>
          <a:p>
            <a:pPr>
              <a:lnSpc>
                <a:spcPct val="100000"/>
              </a:lnSpc>
            </a:pPr>
            <a:r>
              <a:rPr lang="en-US" sz="2000" dirty="0" smtClean="0"/>
              <a:t>PLL and MMCM input clock ports (CLKIN1 and CLKIN2) can be source from</a:t>
            </a:r>
          </a:p>
          <a:p>
            <a:pPr lvl="1">
              <a:lnSpc>
                <a:spcPct val="100000"/>
              </a:lnSpc>
            </a:pPr>
            <a:r>
              <a:rPr lang="en-US" sz="1900" dirty="0" smtClean="0"/>
              <a:t>CCIO in the same clock regions (recommended)</a:t>
            </a:r>
          </a:p>
          <a:p>
            <a:pPr lvl="1">
              <a:lnSpc>
                <a:spcPct val="100000"/>
              </a:lnSpc>
            </a:pPr>
            <a:r>
              <a:rPr lang="en-US" sz="1900" dirty="0" smtClean="0"/>
              <a:t>CCIO in a vertically adjacent clock regions</a:t>
            </a:r>
          </a:p>
          <a:p>
            <a:pPr lvl="1">
              <a:lnSpc>
                <a:spcPct val="100000"/>
              </a:lnSpc>
            </a:pPr>
            <a:r>
              <a:rPr lang="en-US" sz="1900" dirty="0" smtClean="0"/>
              <a:t>BUFG</a:t>
            </a:r>
          </a:p>
          <a:p>
            <a:pPr lvl="1">
              <a:lnSpc>
                <a:spcPct val="100000"/>
              </a:lnSpc>
            </a:pPr>
            <a:r>
              <a:rPr lang="en-US" sz="1900" dirty="0" smtClean="0"/>
              <a:t>BUFR</a:t>
            </a:r>
          </a:p>
          <a:p>
            <a:pPr lvl="1">
              <a:lnSpc>
                <a:spcPct val="100000"/>
              </a:lnSpc>
            </a:pPr>
            <a:r>
              <a:rPr lang="en-US" sz="1900" dirty="0" smtClean="0"/>
              <a:t>BUFH </a:t>
            </a:r>
          </a:p>
          <a:p>
            <a:pPr lvl="1">
              <a:lnSpc>
                <a:spcPct val="100000"/>
              </a:lnSpc>
            </a:pPr>
            <a:r>
              <a:rPr lang="en-US" sz="1900" dirty="0" smtClean="0"/>
              <a:t>Interconnect  (not recommended)</a:t>
            </a:r>
          </a:p>
          <a:p>
            <a:pPr lvl="1">
              <a:lnSpc>
                <a:spcPct val="100000"/>
              </a:lnSpc>
            </a:pPr>
            <a:r>
              <a:rPr lang="en-US" sz="1900" dirty="0" smtClean="0"/>
              <a:t>Gigabit transceiver clock</a:t>
            </a:r>
          </a:p>
          <a:p>
            <a:pPr>
              <a:lnSpc>
                <a:spcPct val="100000"/>
              </a:lnSpc>
            </a:pPr>
            <a:r>
              <a:rPr lang="en-US" sz="2000" dirty="0" smtClean="0"/>
              <a:t>CLKFB can be sourced by the same sources</a:t>
            </a:r>
            <a:br>
              <a:rPr lang="en-US" sz="2000" dirty="0" smtClean="0"/>
            </a:br>
            <a:r>
              <a:rPr lang="en-US" sz="2000" dirty="0" smtClean="0"/>
              <a:t>except the gigabit transceiver clock</a:t>
            </a:r>
          </a:p>
          <a:p>
            <a:pPr>
              <a:lnSpc>
                <a:spcPct val="100000"/>
              </a:lnSpc>
            </a:pPr>
            <a:r>
              <a:rPr lang="en-US" sz="2000" dirty="0" smtClean="0"/>
              <a:t>PLL/MMCM outputs can drive BUFG and BUFH directly</a:t>
            </a:r>
          </a:p>
          <a:p>
            <a:pPr>
              <a:lnSpc>
                <a:spcPct val="100000"/>
              </a:lnSpc>
            </a:pPr>
            <a:r>
              <a:rPr lang="en-US" sz="2000" dirty="0" smtClean="0"/>
              <a:t>MMCM high-performance clock outputs (O0 – O3) can drive BUFIO, BUFR, and CLK of OSERDES in the same region directly</a:t>
            </a:r>
          </a:p>
          <a:p>
            <a:pPr>
              <a:lnSpc>
                <a:spcPct val="100000"/>
              </a:lnSpc>
            </a:pPr>
            <a:endParaRPr lang="en-US" sz="2000" dirty="0" smtClean="0"/>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hip_bg_emac"/>
          <p:cNvPicPr>
            <a:picLocks noChangeAspect="1" noChangeArrowheads="1"/>
          </p:cNvPicPr>
          <p:nvPr>
            <p:custDataLst>
              <p:tags r:id="rId2"/>
            </p:custDataLst>
          </p:nvPr>
        </p:nvPicPr>
        <p:blipFill>
          <a:blip r:embed="rId8"/>
          <a:srcRect/>
          <a:stretch>
            <a:fillRect/>
          </a:stretch>
        </p:blipFill>
        <p:spPr bwMode="auto">
          <a:xfrm>
            <a:off x="23813" y="1628775"/>
            <a:ext cx="4835525" cy="4752975"/>
          </a:xfrm>
          <a:prstGeom prst="rect">
            <a:avLst/>
          </a:prstGeom>
          <a:noFill/>
          <a:ln w="9525">
            <a:noFill/>
            <a:miter lim="800000"/>
            <a:headEnd/>
            <a:tailEnd/>
          </a:ln>
        </p:spPr>
      </p:pic>
      <p:sp>
        <p:nvSpPr>
          <p:cNvPr id="7171" name="Rectangle 3"/>
          <p:cNvSpPr>
            <a:spLocks noChangeAspect="1" noChangeArrowheads="1"/>
          </p:cNvSpPr>
          <p:nvPr/>
        </p:nvSpPr>
        <p:spPr bwMode="auto">
          <a:xfrm>
            <a:off x="406400" y="2349500"/>
            <a:ext cx="3195638" cy="1439863"/>
          </a:xfrm>
          <a:prstGeom prst="rect">
            <a:avLst/>
          </a:prstGeom>
          <a:solidFill>
            <a:schemeClr val="bg1"/>
          </a:solidFill>
          <a:ln w="12700">
            <a:solidFill>
              <a:srgbClr val="EAEAEA"/>
            </a:solidFill>
            <a:miter lim="800000"/>
            <a:headEnd/>
            <a:tailEnd/>
          </a:ln>
        </p:spPr>
        <p:txBody>
          <a:bodyPr wrap="none" lIns="91436" tIns="45718" rIns="91436" bIns="45718" anchor="ctr"/>
          <a:lstStyle/>
          <a:p>
            <a:endParaRPr lang="en-US"/>
          </a:p>
        </p:txBody>
      </p:sp>
      <p:grpSp>
        <p:nvGrpSpPr>
          <p:cNvPr id="2" name="Group 4"/>
          <p:cNvGrpSpPr>
            <a:grpSpLocks noChangeAspect="1"/>
          </p:cNvGrpSpPr>
          <p:nvPr>
            <p:custDataLst>
              <p:tags r:id="rId3"/>
            </p:custDataLst>
          </p:nvPr>
        </p:nvGrpSpPr>
        <p:grpSpPr bwMode="auto">
          <a:xfrm>
            <a:off x="422275" y="3368675"/>
            <a:ext cx="3184525" cy="236538"/>
            <a:chOff x="266" y="2122"/>
            <a:chExt cx="2006" cy="149"/>
          </a:xfrm>
        </p:grpSpPr>
        <p:sp>
          <p:nvSpPr>
            <p:cNvPr id="7212" name="Freeform 5"/>
            <p:cNvSpPr>
              <a:spLocks noChangeAspect="1"/>
            </p:cNvSpPr>
            <p:nvPr/>
          </p:nvSpPr>
          <p:spPr bwMode="auto">
            <a:xfrm>
              <a:off x="266" y="2122"/>
              <a:ext cx="2006" cy="149"/>
            </a:xfrm>
            <a:custGeom>
              <a:avLst/>
              <a:gdLst>
                <a:gd name="T0" fmla="*/ 2147483647 w 468"/>
                <a:gd name="T1" fmla="*/ 0 h 176"/>
                <a:gd name="T2" fmla="*/ 2147483647 w 468"/>
                <a:gd name="T3" fmla="*/ 0 h 176"/>
                <a:gd name="T4" fmla="*/ 2147483647 w 468"/>
                <a:gd name="T5" fmla="*/ 1818039070 h 176"/>
                <a:gd name="T6" fmla="*/ 2147483647 w 468"/>
                <a:gd name="T7" fmla="*/ 1818039070 h 176"/>
                <a:gd name="T8" fmla="*/ 2147483647 w 468"/>
                <a:gd name="T9" fmla="*/ 0 h 176"/>
                <a:gd name="T10" fmla="*/ 2147483647 w 468"/>
                <a:gd name="T11" fmla="*/ 0 h 176"/>
                <a:gd name="T12" fmla="*/ 2147483647 w 468"/>
                <a:gd name="T13" fmla="*/ 1818039070 h 176"/>
                <a:gd name="T14" fmla="*/ 2147483647 w 468"/>
                <a:gd name="T15" fmla="*/ 1818039070 h 176"/>
                <a:gd name="T16" fmla="*/ 2147483647 w 468"/>
                <a:gd name="T17" fmla="*/ 0 h 176"/>
                <a:gd name="T18" fmla="*/ 2147483647 w 468"/>
                <a:gd name="T19" fmla="*/ 0 h 176"/>
                <a:gd name="T20" fmla="*/ 2147483647 w 468"/>
                <a:gd name="T21" fmla="*/ 1818039070 h 176"/>
                <a:gd name="T22" fmla="*/ 2147483647 w 468"/>
                <a:gd name="T23" fmla="*/ 1818039070 h 176"/>
                <a:gd name="T24" fmla="*/ 2147483647 w 468"/>
                <a:gd name="T25" fmla="*/ 0 h 176"/>
                <a:gd name="T26" fmla="*/ 2147483647 w 468"/>
                <a:gd name="T27" fmla="*/ 0 h 176"/>
                <a:gd name="T28" fmla="*/ 2147483647 w 468"/>
                <a:gd name="T29" fmla="*/ 1818039070 h 176"/>
                <a:gd name="T30" fmla="*/ 2147483647 w 468"/>
                <a:gd name="T31" fmla="*/ 1818039070 h 176"/>
                <a:gd name="T32" fmla="*/ 2147483647 w 468"/>
                <a:gd name="T33" fmla="*/ 0 h 176"/>
                <a:gd name="T34" fmla="*/ 2147483647 w 468"/>
                <a:gd name="T35" fmla="*/ 0 h 176"/>
                <a:gd name="T36" fmla="*/ 2147483647 w 468"/>
                <a:gd name="T37" fmla="*/ 1818039070 h 176"/>
                <a:gd name="T38" fmla="*/ 2147483647 w 468"/>
                <a:gd name="T39" fmla="*/ 1818039070 h 176"/>
                <a:gd name="T40" fmla="*/ 2147483647 w 468"/>
                <a:gd name="T41" fmla="*/ 0 h 176"/>
                <a:gd name="T42" fmla="*/ 2147483647 w 468"/>
                <a:gd name="T43" fmla="*/ 0 h 176"/>
                <a:gd name="T44" fmla="*/ 2147483647 w 468"/>
                <a:gd name="T45" fmla="*/ 1818039070 h 176"/>
                <a:gd name="T46" fmla="*/ 2147483647 w 468"/>
                <a:gd name="T47" fmla="*/ 1818039070 h 176"/>
                <a:gd name="T48" fmla="*/ 2147483647 w 468"/>
                <a:gd name="T49" fmla="*/ 0 h 176"/>
                <a:gd name="T50" fmla="*/ 2147483647 w 468"/>
                <a:gd name="T51" fmla="*/ 0 h 176"/>
                <a:gd name="T52" fmla="*/ 2147483647 w 468"/>
                <a:gd name="T53" fmla="*/ 1818039070 h 176"/>
                <a:gd name="T54" fmla="*/ 2147483647 w 468"/>
                <a:gd name="T55" fmla="*/ 1818039070 h 176"/>
                <a:gd name="T56" fmla="*/ 2147483647 w 468"/>
                <a:gd name="T57" fmla="*/ 0 h 176"/>
                <a:gd name="T58" fmla="*/ 2147483647 w 468"/>
                <a:gd name="T59" fmla="*/ 0 h 176"/>
                <a:gd name="T60" fmla="*/ 2147483647 w 468"/>
                <a:gd name="T61" fmla="*/ 1818039070 h 176"/>
                <a:gd name="T62" fmla="*/ 2147483647 w 468"/>
                <a:gd name="T63" fmla="*/ 1818039070 h 176"/>
                <a:gd name="T64" fmla="*/ 2147483647 w 468"/>
                <a:gd name="T65" fmla="*/ 0 h 176"/>
                <a:gd name="T66" fmla="*/ 2147483647 w 468"/>
                <a:gd name="T67" fmla="*/ 0 h 176"/>
                <a:gd name="T68" fmla="*/ 2147483647 w 468"/>
                <a:gd name="T69" fmla="*/ 1818039070 h 176"/>
                <a:gd name="T70" fmla="*/ 2147483647 w 468"/>
                <a:gd name="T71" fmla="*/ 1818039070 h 176"/>
                <a:gd name="T72" fmla="*/ 2147483647 w 468"/>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8"/>
                <a:gd name="T112" fmla="*/ 0 h 176"/>
                <a:gd name="T113" fmla="*/ 468 w 468"/>
                <a:gd name="T114" fmla="*/ 176 h 1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8" h="176">
                  <a:moveTo>
                    <a:pt x="0" y="0"/>
                  </a:moveTo>
                  <a:lnTo>
                    <a:pt x="7" y="0"/>
                  </a:lnTo>
                  <a:lnTo>
                    <a:pt x="13" y="0"/>
                  </a:lnTo>
                  <a:lnTo>
                    <a:pt x="19" y="0"/>
                  </a:lnTo>
                  <a:lnTo>
                    <a:pt x="26" y="176"/>
                  </a:lnTo>
                  <a:lnTo>
                    <a:pt x="32" y="176"/>
                  </a:lnTo>
                  <a:lnTo>
                    <a:pt x="39" y="176"/>
                  </a:lnTo>
                  <a:lnTo>
                    <a:pt x="45" y="176"/>
                  </a:lnTo>
                  <a:lnTo>
                    <a:pt x="51" y="0"/>
                  </a:lnTo>
                  <a:lnTo>
                    <a:pt x="58" y="0"/>
                  </a:lnTo>
                  <a:lnTo>
                    <a:pt x="64" y="0"/>
                  </a:lnTo>
                  <a:lnTo>
                    <a:pt x="71" y="0"/>
                  </a:lnTo>
                  <a:lnTo>
                    <a:pt x="77" y="176"/>
                  </a:lnTo>
                  <a:lnTo>
                    <a:pt x="83" y="176"/>
                  </a:lnTo>
                  <a:lnTo>
                    <a:pt x="90" y="176"/>
                  </a:lnTo>
                  <a:lnTo>
                    <a:pt x="96" y="176"/>
                  </a:lnTo>
                  <a:lnTo>
                    <a:pt x="103" y="0"/>
                  </a:lnTo>
                  <a:lnTo>
                    <a:pt x="109" y="0"/>
                  </a:lnTo>
                  <a:lnTo>
                    <a:pt x="116" y="0"/>
                  </a:lnTo>
                  <a:lnTo>
                    <a:pt x="122" y="0"/>
                  </a:lnTo>
                  <a:lnTo>
                    <a:pt x="128" y="176"/>
                  </a:lnTo>
                  <a:lnTo>
                    <a:pt x="135" y="176"/>
                  </a:lnTo>
                  <a:lnTo>
                    <a:pt x="141" y="176"/>
                  </a:lnTo>
                  <a:lnTo>
                    <a:pt x="148" y="176"/>
                  </a:lnTo>
                  <a:lnTo>
                    <a:pt x="154" y="0"/>
                  </a:lnTo>
                  <a:lnTo>
                    <a:pt x="160" y="0"/>
                  </a:lnTo>
                  <a:lnTo>
                    <a:pt x="167" y="0"/>
                  </a:lnTo>
                  <a:lnTo>
                    <a:pt x="173" y="0"/>
                  </a:lnTo>
                  <a:lnTo>
                    <a:pt x="180" y="176"/>
                  </a:lnTo>
                  <a:lnTo>
                    <a:pt x="186" y="176"/>
                  </a:lnTo>
                  <a:lnTo>
                    <a:pt x="192" y="176"/>
                  </a:lnTo>
                  <a:lnTo>
                    <a:pt x="199" y="176"/>
                  </a:lnTo>
                  <a:lnTo>
                    <a:pt x="205" y="0"/>
                  </a:lnTo>
                  <a:lnTo>
                    <a:pt x="212" y="0"/>
                  </a:lnTo>
                  <a:lnTo>
                    <a:pt x="218" y="0"/>
                  </a:lnTo>
                  <a:lnTo>
                    <a:pt x="224" y="0"/>
                  </a:lnTo>
                  <a:lnTo>
                    <a:pt x="231" y="176"/>
                  </a:lnTo>
                  <a:lnTo>
                    <a:pt x="237" y="176"/>
                  </a:lnTo>
                  <a:lnTo>
                    <a:pt x="244" y="176"/>
                  </a:lnTo>
                  <a:lnTo>
                    <a:pt x="250" y="176"/>
                  </a:lnTo>
                  <a:lnTo>
                    <a:pt x="256" y="0"/>
                  </a:lnTo>
                  <a:lnTo>
                    <a:pt x="263" y="0"/>
                  </a:lnTo>
                  <a:lnTo>
                    <a:pt x="269" y="0"/>
                  </a:lnTo>
                  <a:lnTo>
                    <a:pt x="276" y="0"/>
                  </a:lnTo>
                  <a:lnTo>
                    <a:pt x="282" y="176"/>
                  </a:lnTo>
                  <a:lnTo>
                    <a:pt x="288" y="176"/>
                  </a:lnTo>
                  <a:lnTo>
                    <a:pt x="295" y="176"/>
                  </a:lnTo>
                  <a:lnTo>
                    <a:pt x="301" y="176"/>
                  </a:lnTo>
                  <a:lnTo>
                    <a:pt x="308" y="0"/>
                  </a:lnTo>
                  <a:lnTo>
                    <a:pt x="314" y="0"/>
                  </a:lnTo>
                  <a:lnTo>
                    <a:pt x="320" y="0"/>
                  </a:lnTo>
                  <a:lnTo>
                    <a:pt x="327" y="0"/>
                  </a:lnTo>
                  <a:lnTo>
                    <a:pt x="333" y="176"/>
                  </a:lnTo>
                  <a:lnTo>
                    <a:pt x="340" y="176"/>
                  </a:lnTo>
                  <a:lnTo>
                    <a:pt x="346" y="176"/>
                  </a:lnTo>
                  <a:lnTo>
                    <a:pt x="353" y="176"/>
                  </a:lnTo>
                  <a:lnTo>
                    <a:pt x="359" y="0"/>
                  </a:lnTo>
                  <a:lnTo>
                    <a:pt x="365" y="0"/>
                  </a:lnTo>
                  <a:lnTo>
                    <a:pt x="372" y="0"/>
                  </a:lnTo>
                  <a:lnTo>
                    <a:pt x="378" y="0"/>
                  </a:lnTo>
                  <a:lnTo>
                    <a:pt x="385" y="176"/>
                  </a:lnTo>
                  <a:lnTo>
                    <a:pt x="391" y="176"/>
                  </a:lnTo>
                  <a:lnTo>
                    <a:pt x="397" y="176"/>
                  </a:lnTo>
                  <a:lnTo>
                    <a:pt x="404" y="176"/>
                  </a:lnTo>
                  <a:lnTo>
                    <a:pt x="410" y="0"/>
                  </a:lnTo>
                  <a:lnTo>
                    <a:pt x="417" y="0"/>
                  </a:lnTo>
                  <a:lnTo>
                    <a:pt x="423" y="0"/>
                  </a:lnTo>
                  <a:lnTo>
                    <a:pt x="429" y="0"/>
                  </a:lnTo>
                  <a:lnTo>
                    <a:pt x="436" y="176"/>
                  </a:lnTo>
                  <a:lnTo>
                    <a:pt x="442" y="176"/>
                  </a:lnTo>
                  <a:lnTo>
                    <a:pt x="449" y="176"/>
                  </a:lnTo>
                  <a:lnTo>
                    <a:pt x="455" y="176"/>
                  </a:lnTo>
                  <a:lnTo>
                    <a:pt x="461" y="0"/>
                  </a:lnTo>
                  <a:lnTo>
                    <a:pt x="468" y="0"/>
                  </a:lnTo>
                </a:path>
              </a:pathLst>
            </a:custGeom>
            <a:noFill/>
            <a:ln w="19050" cmpd="sng">
              <a:solidFill>
                <a:schemeClr val="folHlink"/>
              </a:solidFill>
              <a:prstDash val="solid"/>
              <a:round/>
              <a:headEnd/>
              <a:tailEnd/>
            </a:ln>
          </p:spPr>
          <p:txBody>
            <a:bodyPr/>
            <a:lstStyle/>
            <a:p>
              <a:endParaRPr lang="en-US"/>
            </a:p>
          </p:txBody>
        </p:sp>
        <p:sp>
          <p:nvSpPr>
            <p:cNvPr id="7213" name="Freeform 6"/>
            <p:cNvSpPr>
              <a:spLocks noChangeAspect="1"/>
            </p:cNvSpPr>
            <p:nvPr/>
          </p:nvSpPr>
          <p:spPr bwMode="auto">
            <a:xfrm flipV="1">
              <a:off x="266" y="2122"/>
              <a:ext cx="2006" cy="149"/>
            </a:xfrm>
            <a:custGeom>
              <a:avLst/>
              <a:gdLst>
                <a:gd name="T0" fmla="*/ 2147483647 w 468"/>
                <a:gd name="T1" fmla="*/ 0 h 176"/>
                <a:gd name="T2" fmla="*/ 2147483647 w 468"/>
                <a:gd name="T3" fmla="*/ 0 h 176"/>
                <a:gd name="T4" fmla="*/ 2147483647 w 468"/>
                <a:gd name="T5" fmla="*/ 1818039070 h 176"/>
                <a:gd name="T6" fmla="*/ 2147483647 w 468"/>
                <a:gd name="T7" fmla="*/ 1818039070 h 176"/>
                <a:gd name="T8" fmla="*/ 2147483647 w 468"/>
                <a:gd name="T9" fmla="*/ 0 h 176"/>
                <a:gd name="T10" fmla="*/ 2147483647 w 468"/>
                <a:gd name="T11" fmla="*/ 0 h 176"/>
                <a:gd name="T12" fmla="*/ 2147483647 w 468"/>
                <a:gd name="T13" fmla="*/ 1818039070 h 176"/>
                <a:gd name="T14" fmla="*/ 2147483647 w 468"/>
                <a:gd name="T15" fmla="*/ 1818039070 h 176"/>
                <a:gd name="T16" fmla="*/ 2147483647 w 468"/>
                <a:gd name="T17" fmla="*/ 0 h 176"/>
                <a:gd name="T18" fmla="*/ 2147483647 w 468"/>
                <a:gd name="T19" fmla="*/ 0 h 176"/>
                <a:gd name="T20" fmla="*/ 2147483647 w 468"/>
                <a:gd name="T21" fmla="*/ 1818039070 h 176"/>
                <a:gd name="T22" fmla="*/ 2147483647 w 468"/>
                <a:gd name="T23" fmla="*/ 1818039070 h 176"/>
                <a:gd name="T24" fmla="*/ 2147483647 w 468"/>
                <a:gd name="T25" fmla="*/ 0 h 176"/>
                <a:gd name="T26" fmla="*/ 2147483647 w 468"/>
                <a:gd name="T27" fmla="*/ 0 h 176"/>
                <a:gd name="T28" fmla="*/ 2147483647 w 468"/>
                <a:gd name="T29" fmla="*/ 1818039070 h 176"/>
                <a:gd name="T30" fmla="*/ 2147483647 w 468"/>
                <a:gd name="T31" fmla="*/ 1818039070 h 176"/>
                <a:gd name="T32" fmla="*/ 2147483647 w 468"/>
                <a:gd name="T33" fmla="*/ 0 h 176"/>
                <a:gd name="T34" fmla="*/ 2147483647 w 468"/>
                <a:gd name="T35" fmla="*/ 0 h 176"/>
                <a:gd name="T36" fmla="*/ 2147483647 w 468"/>
                <a:gd name="T37" fmla="*/ 1818039070 h 176"/>
                <a:gd name="T38" fmla="*/ 2147483647 w 468"/>
                <a:gd name="T39" fmla="*/ 1818039070 h 176"/>
                <a:gd name="T40" fmla="*/ 2147483647 w 468"/>
                <a:gd name="T41" fmla="*/ 0 h 176"/>
                <a:gd name="T42" fmla="*/ 2147483647 w 468"/>
                <a:gd name="T43" fmla="*/ 0 h 176"/>
                <a:gd name="T44" fmla="*/ 2147483647 w 468"/>
                <a:gd name="T45" fmla="*/ 1818039070 h 176"/>
                <a:gd name="T46" fmla="*/ 2147483647 w 468"/>
                <a:gd name="T47" fmla="*/ 1818039070 h 176"/>
                <a:gd name="T48" fmla="*/ 2147483647 w 468"/>
                <a:gd name="T49" fmla="*/ 0 h 176"/>
                <a:gd name="T50" fmla="*/ 2147483647 w 468"/>
                <a:gd name="T51" fmla="*/ 0 h 176"/>
                <a:gd name="T52" fmla="*/ 2147483647 w 468"/>
                <a:gd name="T53" fmla="*/ 1818039070 h 176"/>
                <a:gd name="T54" fmla="*/ 2147483647 w 468"/>
                <a:gd name="T55" fmla="*/ 1818039070 h 176"/>
                <a:gd name="T56" fmla="*/ 2147483647 w 468"/>
                <a:gd name="T57" fmla="*/ 0 h 176"/>
                <a:gd name="T58" fmla="*/ 2147483647 w 468"/>
                <a:gd name="T59" fmla="*/ 0 h 176"/>
                <a:gd name="T60" fmla="*/ 2147483647 w 468"/>
                <a:gd name="T61" fmla="*/ 1818039070 h 176"/>
                <a:gd name="T62" fmla="*/ 2147483647 w 468"/>
                <a:gd name="T63" fmla="*/ 1818039070 h 176"/>
                <a:gd name="T64" fmla="*/ 2147483647 w 468"/>
                <a:gd name="T65" fmla="*/ 0 h 176"/>
                <a:gd name="T66" fmla="*/ 2147483647 w 468"/>
                <a:gd name="T67" fmla="*/ 0 h 176"/>
                <a:gd name="T68" fmla="*/ 2147483647 w 468"/>
                <a:gd name="T69" fmla="*/ 1818039070 h 176"/>
                <a:gd name="T70" fmla="*/ 2147483647 w 468"/>
                <a:gd name="T71" fmla="*/ 1818039070 h 176"/>
                <a:gd name="T72" fmla="*/ 2147483647 w 468"/>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8"/>
                <a:gd name="T112" fmla="*/ 0 h 176"/>
                <a:gd name="T113" fmla="*/ 468 w 468"/>
                <a:gd name="T114" fmla="*/ 176 h 1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8" h="176">
                  <a:moveTo>
                    <a:pt x="0" y="0"/>
                  </a:moveTo>
                  <a:lnTo>
                    <a:pt x="7" y="0"/>
                  </a:lnTo>
                  <a:lnTo>
                    <a:pt x="13" y="0"/>
                  </a:lnTo>
                  <a:lnTo>
                    <a:pt x="19" y="0"/>
                  </a:lnTo>
                  <a:lnTo>
                    <a:pt x="26" y="176"/>
                  </a:lnTo>
                  <a:lnTo>
                    <a:pt x="32" y="176"/>
                  </a:lnTo>
                  <a:lnTo>
                    <a:pt x="39" y="176"/>
                  </a:lnTo>
                  <a:lnTo>
                    <a:pt x="45" y="176"/>
                  </a:lnTo>
                  <a:lnTo>
                    <a:pt x="51" y="0"/>
                  </a:lnTo>
                  <a:lnTo>
                    <a:pt x="58" y="0"/>
                  </a:lnTo>
                  <a:lnTo>
                    <a:pt x="64" y="0"/>
                  </a:lnTo>
                  <a:lnTo>
                    <a:pt x="71" y="0"/>
                  </a:lnTo>
                  <a:lnTo>
                    <a:pt x="77" y="176"/>
                  </a:lnTo>
                  <a:lnTo>
                    <a:pt x="83" y="176"/>
                  </a:lnTo>
                  <a:lnTo>
                    <a:pt x="90" y="176"/>
                  </a:lnTo>
                  <a:lnTo>
                    <a:pt x="96" y="176"/>
                  </a:lnTo>
                  <a:lnTo>
                    <a:pt x="103" y="0"/>
                  </a:lnTo>
                  <a:lnTo>
                    <a:pt x="109" y="0"/>
                  </a:lnTo>
                  <a:lnTo>
                    <a:pt x="116" y="0"/>
                  </a:lnTo>
                  <a:lnTo>
                    <a:pt x="122" y="0"/>
                  </a:lnTo>
                  <a:lnTo>
                    <a:pt x="128" y="176"/>
                  </a:lnTo>
                  <a:lnTo>
                    <a:pt x="135" y="176"/>
                  </a:lnTo>
                  <a:lnTo>
                    <a:pt x="141" y="176"/>
                  </a:lnTo>
                  <a:lnTo>
                    <a:pt x="148" y="176"/>
                  </a:lnTo>
                  <a:lnTo>
                    <a:pt x="154" y="0"/>
                  </a:lnTo>
                  <a:lnTo>
                    <a:pt x="160" y="0"/>
                  </a:lnTo>
                  <a:lnTo>
                    <a:pt x="167" y="0"/>
                  </a:lnTo>
                  <a:lnTo>
                    <a:pt x="173" y="0"/>
                  </a:lnTo>
                  <a:lnTo>
                    <a:pt x="180" y="176"/>
                  </a:lnTo>
                  <a:lnTo>
                    <a:pt x="186" y="176"/>
                  </a:lnTo>
                  <a:lnTo>
                    <a:pt x="192" y="176"/>
                  </a:lnTo>
                  <a:lnTo>
                    <a:pt x="199" y="176"/>
                  </a:lnTo>
                  <a:lnTo>
                    <a:pt x="205" y="0"/>
                  </a:lnTo>
                  <a:lnTo>
                    <a:pt x="212" y="0"/>
                  </a:lnTo>
                  <a:lnTo>
                    <a:pt x="218" y="0"/>
                  </a:lnTo>
                  <a:lnTo>
                    <a:pt x="224" y="0"/>
                  </a:lnTo>
                  <a:lnTo>
                    <a:pt x="231" y="176"/>
                  </a:lnTo>
                  <a:lnTo>
                    <a:pt x="237" y="176"/>
                  </a:lnTo>
                  <a:lnTo>
                    <a:pt x="244" y="176"/>
                  </a:lnTo>
                  <a:lnTo>
                    <a:pt x="250" y="176"/>
                  </a:lnTo>
                  <a:lnTo>
                    <a:pt x="256" y="0"/>
                  </a:lnTo>
                  <a:lnTo>
                    <a:pt x="263" y="0"/>
                  </a:lnTo>
                  <a:lnTo>
                    <a:pt x="269" y="0"/>
                  </a:lnTo>
                  <a:lnTo>
                    <a:pt x="276" y="0"/>
                  </a:lnTo>
                  <a:lnTo>
                    <a:pt x="282" y="176"/>
                  </a:lnTo>
                  <a:lnTo>
                    <a:pt x="288" y="176"/>
                  </a:lnTo>
                  <a:lnTo>
                    <a:pt x="295" y="176"/>
                  </a:lnTo>
                  <a:lnTo>
                    <a:pt x="301" y="176"/>
                  </a:lnTo>
                  <a:lnTo>
                    <a:pt x="308" y="0"/>
                  </a:lnTo>
                  <a:lnTo>
                    <a:pt x="314" y="0"/>
                  </a:lnTo>
                  <a:lnTo>
                    <a:pt x="320" y="0"/>
                  </a:lnTo>
                  <a:lnTo>
                    <a:pt x="327" y="0"/>
                  </a:lnTo>
                  <a:lnTo>
                    <a:pt x="333" y="176"/>
                  </a:lnTo>
                  <a:lnTo>
                    <a:pt x="340" y="176"/>
                  </a:lnTo>
                  <a:lnTo>
                    <a:pt x="346" y="176"/>
                  </a:lnTo>
                  <a:lnTo>
                    <a:pt x="353" y="176"/>
                  </a:lnTo>
                  <a:lnTo>
                    <a:pt x="359" y="0"/>
                  </a:lnTo>
                  <a:lnTo>
                    <a:pt x="365" y="0"/>
                  </a:lnTo>
                  <a:lnTo>
                    <a:pt x="372" y="0"/>
                  </a:lnTo>
                  <a:lnTo>
                    <a:pt x="378" y="0"/>
                  </a:lnTo>
                  <a:lnTo>
                    <a:pt x="385" y="176"/>
                  </a:lnTo>
                  <a:lnTo>
                    <a:pt x="391" y="176"/>
                  </a:lnTo>
                  <a:lnTo>
                    <a:pt x="397" y="176"/>
                  </a:lnTo>
                  <a:lnTo>
                    <a:pt x="404" y="176"/>
                  </a:lnTo>
                  <a:lnTo>
                    <a:pt x="410" y="0"/>
                  </a:lnTo>
                  <a:lnTo>
                    <a:pt x="417" y="0"/>
                  </a:lnTo>
                  <a:lnTo>
                    <a:pt x="423" y="0"/>
                  </a:lnTo>
                  <a:lnTo>
                    <a:pt x="429" y="0"/>
                  </a:lnTo>
                  <a:lnTo>
                    <a:pt x="436" y="176"/>
                  </a:lnTo>
                  <a:lnTo>
                    <a:pt x="442" y="176"/>
                  </a:lnTo>
                  <a:lnTo>
                    <a:pt x="449" y="176"/>
                  </a:lnTo>
                  <a:lnTo>
                    <a:pt x="455" y="176"/>
                  </a:lnTo>
                  <a:lnTo>
                    <a:pt x="461" y="0"/>
                  </a:lnTo>
                  <a:lnTo>
                    <a:pt x="468" y="0"/>
                  </a:lnTo>
                </a:path>
              </a:pathLst>
            </a:custGeom>
            <a:noFill/>
            <a:ln w="19050" cmpd="sng">
              <a:solidFill>
                <a:schemeClr val="folHlink"/>
              </a:solidFill>
              <a:prstDash val="solid"/>
              <a:round/>
              <a:headEnd/>
              <a:tailEnd/>
            </a:ln>
          </p:spPr>
          <p:txBody>
            <a:bodyPr/>
            <a:lstStyle/>
            <a:p>
              <a:endParaRPr lang="en-US"/>
            </a:p>
          </p:txBody>
        </p:sp>
      </p:grpSp>
      <p:pic>
        <p:nvPicPr>
          <p:cNvPr id="7173" name="Picture 7"/>
          <p:cNvPicPr>
            <a:picLocks noChangeAspect="1" noChangeArrowheads="1"/>
          </p:cNvPicPr>
          <p:nvPr>
            <p:custDataLst>
              <p:tags r:id="rId4"/>
            </p:custDataLst>
          </p:nvPr>
        </p:nvPicPr>
        <p:blipFill>
          <a:blip r:embed="rId9"/>
          <a:srcRect/>
          <a:stretch>
            <a:fillRect/>
          </a:stretch>
        </p:blipFill>
        <p:spPr bwMode="auto">
          <a:xfrm>
            <a:off x="395288" y="2357438"/>
            <a:ext cx="3228975" cy="1409700"/>
          </a:xfrm>
          <a:prstGeom prst="rect">
            <a:avLst/>
          </a:prstGeom>
          <a:noFill/>
          <a:ln w="9525" algn="ctr">
            <a:noFill/>
            <a:miter lim="800000"/>
            <a:headEnd/>
            <a:tailEnd/>
          </a:ln>
        </p:spPr>
      </p:pic>
      <p:sp>
        <p:nvSpPr>
          <p:cNvPr id="7174" name="Freeform 8"/>
          <p:cNvSpPr>
            <a:spLocks noChangeAspect="1"/>
          </p:cNvSpPr>
          <p:nvPr/>
        </p:nvSpPr>
        <p:spPr bwMode="auto">
          <a:xfrm>
            <a:off x="395288" y="2768600"/>
            <a:ext cx="3184525" cy="238125"/>
          </a:xfrm>
          <a:custGeom>
            <a:avLst/>
            <a:gdLst>
              <a:gd name="T0" fmla="*/ 2147483647 w 468"/>
              <a:gd name="T1" fmla="*/ 0 h 176"/>
              <a:gd name="T2" fmla="*/ 2147483647 w 468"/>
              <a:gd name="T3" fmla="*/ 2147483647 h 176"/>
              <a:gd name="T4" fmla="*/ 2147483647 w 468"/>
              <a:gd name="T5" fmla="*/ 0 h 176"/>
              <a:gd name="T6" fmla="*/ 2147483647 w 468"/>
              <a:gd name="T7" fmla="*/ 2147483647 h 176"/>
              <a:gd name="T8" fmla="*/ 2147483647 w 468"/>
              <a:gd name="T9" fmla="*/ 0 h 176"/>
              <a:gd name="T10" fmla="*/ 2147483647 w 468"/>
              <a:gd name="T11" fmla="*/ 2147483647 h 176"/>
              <a:gd name="T12" fmla="*/ 2147483647 w 468"/>
              <a:gd name="T13" fmla="*/ 0 h 176"/>
              <a:gd name="T14" fmla="*/ 2147483647 w 468"/>
              <a:gd name="T15" fmla="*/ 2147483647 h 176"/>
              <a:gd name="T16" fmla="*/ 2147483647 w 468"/>
              <a:gd name="T17" fmla="*/ 0 h 176"/>
              <a:gd name="T18" fmla="*/ 2147483647 w 468"/>
              <a:gd name="T19" fmla="*/ 2147483647 h 176"/>
              <a:gd name="T20" fmla="*/ 2147483647 w 468"/>
              <a:gd name="T21" fmla="*/ 0 h 176"/>
              <a:gd name="T22" fmla="*/ 2147483647 w 468"/>
              <a:gd name="T23" fmla="*/ 2147483647 h 176"/>
              <a:gd name="T24" fmla="*/ 2147483647 w 468"/>
              <a:gd name="T25" fmla="*/ 0 h 176"/>
              <a:gd name="T26" fmla="*/ 2147483647 w 468"/>
              <a:gd name="T27" fmla="*/ 2147483647 h 176"/>
              <a:gd name="T28" fmla="*/ 2147483647 w 468"/>
              <a:gd name="T29" fmla="*/ 0 h 176"/>
              <a:gd name="T30" fmla="*/ 2147483647 w 468"/>
              <a:gd name="T31" fmla="*/ 2147483647 h 176"/>
              <a:gd name="T32" fmla="*/ 2147483647 w 468"/>
              <a:gd name="T33" fmla="*/ 0 h 176"/>
              <a:gd name="T34" fmla="*/ 2147483647 w 468"/>
              <a:gd name="T35" fmla="*/ 2147483647 h 176"/>
              <a:gd name="T36" fmla="*/ 2147483647 w 468"/>
              <a:gd name="T37" fmla="*/ 0 h 176"/>
              <a:gd name="T38" fmla="*/ 2147483647 w 468"/>
              <a:gd name="T39" fmla="*/ 2147483647 h 176"/>
              <a:gd name="T40" fmla="*/ 2147483647 w 468"/>
              <a:gd name="T41" fmla="*/ 0 h 176"/>
              <a:gd name="T42" fmla="*/ 2147483647 w 468"/>
              <a:gd name="T43" fmla="*/ 2147483647 h 176"/>
              <a:gd name="T44" fmla="*/ 2147483647 w 468"/>
              <a:gd name="T45" fmla="*/ 0 h 176"/>
              <a:gd name="T46" fmla="*/ 2147483647 w 468"/>
              <a:gd name="T47" fmla="*/ 2147483647 h 176"/>
              <a:gd name="T48" fmla="*/ 2147483647 w 468"/>
              <a:gd name="T49" fmla="*/ 0 h 176"/>
              <a:gd name="T50" fmla="*/ 2147483647 w 468"/>
              <a:gd name="T51" fmla="*/ 2147483647 h 176"/>
              <a:gd name="T52" fmla="*/ 2147483647 w 468"/>
              <a:gd name="T53" fmla="*/ 0 h 176"/>
              <a:gd name="T54" fmla="*/ 2147483647 w 468"/>
              <a:gd name="T55" fmla="*/ 2147483647 h 176"/>
              <a:gd name="T56" fmla="*/ 2147483647 w 468"/>
              <a:gd name="T57" fmla="*/ 0 h 176"/>
              <a:gd name="T58" fmla="*/ 2147483647 w 468"/>
              <a:gd name="T59" fmla="*/ 2147483647 h 176"/>
              <a:gd name="T60" fmla="*/ 2147483647 w 468"/>
              <a:gd name="T61" fmla="*/ 0 h 176"/>
              <a:gd name="T62" fmla="*/ 2147483647 w 468"/>
              <a:gd name="T63" fmla="*/ 2147483647 h 176"/>
              <a:gd name="T64" fmla="*/ 2147483647 w 468"/>
              <a:gd name="T65" fmla="*/ 0 h 176"/>
              <a:gd name="T66" fmla="*/ 2147483647 w 468"/>
              <a:gd name="T67" fmla="*/ 2147483647 h 176"/>
              <a:gd name="T68" fmla="*/ 2147483647 w 468"/>
              <a:gd name="T69" fmla="*/ 0 h 176"/>
              <a:gd name="T70" fmla="*/ 2147483647 w 468"/>
              <a:gd name="T71" fmla="*/ 2147483647 h 176"/>
              <a:gd name="T72" fmla="*/ 2147483647 w 468"/>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8"/>
              <a:gd name="T112" fmla="*/ 0 h 176"/>
              <a:gd name="T113" fmla="*/ 468 w 468"/>
              <a:gd name="T114" fmla="*/ 176 h 1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8" h="176">
                <a:moveTo>
                  <a:pt x="0" y="0"/>
                </a:moveTo>
                <a:lnTo>
                  <a:pt x="7" y="0"/>
                </a:lnTo>
                <a:lnTo>
                  <a:pt x="13" y="176"/>
                </a:lnTo>
                <a:lnTo>
                  <a:pt x="19" y="176"/>
                </a:lnTo>
                <a:lnTo>
                  <a:pt x="26" y="0"/>
                </a:lnTo>
                <a:lnTo>
                  <a:pt x="32" y="0"/>
                </a:lnTo>
                <a:lnTo>
                  <a:pt x="39" y="176"/>
                </a:lnTo>
                <a:lnTo>
                  <a:pt x="45" y="176"/>
                </a:lnTo>
                <a:lnTo>
                  <a:pt x="51" y="0"/>
                </a:lnTo>
                <a:lnTo>
                  <a:pt x="58" y="0"/>
                </a:lnTo>
                <a:lnTo>
                  <a:pt x="64" y="176"/>
                </a:lnTo>
                <a:lnTo>
                  <a:pt x="71" y="176"/>
                </a:lnTo>
                <a:lnTo>
                  <a:pt x="77" y="0"/>
                </a:lnTo>
                <a:lnTo>
                  <a:pt x="83" y="0"/>
                </a:lnTo>
                <a:lnTo>
                  <a:pt x="90" y="176"/>
                </a:lnTo>
                <a:lnTo>
                  <a:pt x="96" y="176"/>
                </a:lnTo>
                <a:lnTo>
                  <a:pt x="103" y="0"/>
                </a:lnTo>
                <a:lnTo>
                  <a:pt x="109" y="0"/>
                </a:lnTo>
                <a:lnTo>
                  <a:pt x="116" y="176"/>
                </a:lnTo>
                <a:lnTo>
                  <a:pt x="122" y="176"/>
                </a:lnTo>
                <a:lnTo>
                  <a:pt x="128" y="0"/>
                </a:lnTo>
                <a:lnTo>
                  <a:pt x="135" y="0"/>
                </a:lnTo>
                <a:lnTo>
                  <a:pt x="141" y="176"/>
                </a:lnTo>
                <a:lnTo>
                  <a:pt x="148" y="176"/>
                </a:lnTo>
                <a:lnTo>
                  <a:pt x="154" y="0"/>
                </a:lnTo>
                <a:lnTo>
                  <a:pt x="160" y="0"/>
                </a:lnTo>
                <a:lnTo>
                  <a:pt x="167" y="176"/>
                </a:lnTo>
                <a:lnTo>
                  <a:pt x="173" y="176"/>
                </a:lnTo>
                <a:lnTo>
                  <a:pt x="180" y="0"/>
                </a:lnTo>
                <a:lnTo>
                  <a:pt x="186" y="0"/>
                </a:lnTo>
                <a:lnTo>
                  <a:pt x="192" y="176"/>
                </a:lnTo>
                <a:lnTo>
                  <a:pt x="199" y="176"/>
                </a:lnTo>
                <a:lnTo>
                  <a:pt x="205" y="0"/>
                </a:lnTo>
                <a:lnTo>
                  <a:pt x="212" y="0"/>
                </a:lnTo>
                <a:lnTo>
                  <a:pt x="218" y="176"/>
                </a:lnTo>
                <a:lnTo>
                  <a:pt x="224" y="176"/>
                </a:lnTo>
                <a:lnTo>
                  <a:pt x="231" y="0"/>
                </a:lnTo>
                <a:lnTo>
                  <a:pt x="237" y="0"/>
                </a:lnTo>
                <a:lnTo>
                  <a:pt x="244" y="176"/>
                </a:lnTo>
                <a:lnTo>
                  <a:pt x="250" y="176"/>
                </a:lnTo>
                <a:lnTo>
                  <a:pt x="256" y="0"/>
                </a:lnTo>
                <a:lnTo>
                  <a:pt x="263" y="0"/>
                </a:lnTo>
                <a:lnTo>
                  <a:pt x="269" y="176"/>
                </a:lnTo>
                <a:lnTo>
                  <a:pt x="276" y="176"/>
                </a:lnTo>
                <a:lnTo>
                  <a:pt x="282" y="0"/>
                </a:lnTo>
                <a:lnTo>
                  <a:pt x="288" y="0"/>
                </a:lnTo>
                <a:lnTo>
                  <a:pt x="295" y="176"/>
                </a:lnTo>
                <a:lnTo>
                  <a:pt x="301" y="176"/>
                </a:lnTo>
                <a:lnTo>
                  <a:pt x="308" y="0"/>
                </a:lnTo>
                <a:lnTo>
                  <a:pt x="314" y="0"/>
                </a:lnTo>
                <a:lnTo>
                  <a:pt x="320" y="176"/>
                </a:lnTo>
                <a:lnTo>
                  <a:pt x="327" y="176"/>
                </a:lnTo>
                <a:lnTo>
                  <a:pt x="333" y="0"/>
                </a:lnTo>
                <a:lnTo>
                  <a:pt x="340" y="0"/>
                </a:lnTo>
                <a:lnTo>
                  <a:pt x="346" y="176"/>
                </a:lnTo>
                <a:lnTo>
                  <a:pt x="353" y="176"/>
                </a:lnTo>
                <a:lnTo>
                  <a:pt x="359" y="0"/>
                </a:lnTo>
                <a:lnTo>
                  <a:pt x="365" y="0"/>
                </a:lnTo>
                <a:lnTo>
                  <a:pt x="372" y="176"/>
                </a:lnTo>
                <a:lnTo>
                  <a:pt x="378" y="176"/>
                </a:lnTo>
                <a:lnTo>
                  <a:pt x="385" y="0"/>
                </a:lnTo>
                <a:lnTo>
                  <a:pt x="391" y="0"/>
                </a:lnTo>
                <a:lnTo>
                  <a:pt x="397" y="176"/>
                </a:lnTo>
                <a:lnTo>
                  <a:pt x="404" y="176"/>
                </a:lnTo>
                <a:lnTo>
                  <a:pt x="410" y="0"/>
                </a:lnTo>
                <a:lnTo>
                  <a:pt x="417" y="0"/>
                </a:lnTo>
                <a:lnTo>
                  <a:pt x="423" y="176"/>
                </a:lnTo>
                <a:lnTo>
                  <a:pt x="429" y="176"/>
                </a:lnTo>
                <a:lnTo>
                  <a:pt x="436" y="0"/>
                </a:lnTo>
                <a:lnTo>
                  <a:pt x="442" y="0"/>
                </a:lnTo>
                <a:lnTo>
                  <a:pt x="449" y="176"/>
                </a:lnTo>
                <a:lnTo>
                  <a:pt x="455" y="176"/>
                </a:lnTo>
                <a:lnTo>
                  <a:pt x="461" y="0"/>
                </a:lnTo>
                <a:lnTo>
                  <a:pt x="468" y="0"/>
                </a:lnTo>
              </a:path>
            </a:pathLst>
          </a:custGeom>
          <a:noFill/>
          <a:ln w="19050" cmpd="sng">
            <a:solidFill>
              <a:schemeClr val="accent2"/>
            </a:solidFill>
            <a:prstDash val="solid"/>
            <a:round/>
            <a:headEnd/>
            <a:tailEnd/>
          </a:ln>
        </p:spPr>
        <p:txBody>
          <a:bodyPr/>
          <a:lstStyle/>
          <a:p>
            <a:endParaRPr lang="en-US"/>
          </a:p>
        </p:txBody>
      </p:sp>
      <p:sp>
        <p:nvSpPr>
          <p:cNvPr id="7175" name="Rectangle 47"/>
          <p:cNvSpPr>
            <a:spLocks noGrp="1" noChangeArrowheads="1"/>
          </p:cNvSpPr>
          <p:nvPr>
            <p:ph type="title" idx="4294967295"/>
          </p:nvPr>
        </p:nvSpPr>
        <p:spPr/>
        <p:txBody>
          <a:bodyPr/>
          <a:lstStyle/>
          <a:p>
            <a:pPr eaLnBrk="1" hangingPunct="1"/>
            <a:r>
              <a:rPr lang="en-US" smtClean="0"/>
              <a:t>Clock Management</a:t>
            </a:r>
          </a:p>
        </p:txBody>
      </p:sp>
      <p:sp>
        <p:nvSpPr>
          <p:cNvPr id="7176" name="Rectangle 48"/>
          <p:cNvSpPr>
            <a:spLocks noGrp="1" noChangeArrowheads="1"/>
          </p:cNvSpPr>
          <p:nvPr>
            <p:ph type="body" idx="4294967295"/>
          </p:nvPr>
        </p:nvSpPr>
        <p:spPr>
          <a:xfrm>
            <a:off x="4441825" y="1209368"/>
            <a:ext cx="4241800" cy="5189845"/>
          </a:xfrm>
        </p:spPr>
        <p:txBody>
          <a:bodyPr/>
          <a:lstStyle/>
          <a:p>
            <a:pPr eaLnBrk="1" hangingPunct="1"/>
            <a:r>
              <a:rPr lang="en-US" sz="2000" dirty="0" smtClean="0"/>
              <a:t>Systems usually require multiple clock frequencies from the same source</a:t>
            </a:r>
          </a:p>
          <a:p>
            <a:pPr lvl="1" eaLnBrk="1" hangingPunct="1"/>
            <a:r>
              <a:rPr lang="en-US" sz="1800" dirty="0" smtClean="0"/>
              <a:t>Minimizing the number of oscillators lowers system cost</a:t>
            </a:r>
          </a:p>
          <a:p>
            <a:pPr eaLnBrk="1" hangingPunct="1"/>
            <a:r>
              <a:rPr lang="en-US" sz="2000" dirty="0" smtClean="0"/>
              <a:t>External clock sources can often be noisy</a:t>
            </a:r>
          </a:p>
          <a:p>
            <a:pPr lvl="1" eaLnBrk="1" hangingPunct="1"/>
            <a:r>
              <a:rPr lang="en-US" sz="1800" dirty="0" smtClean="0"/>
              <a:t>Filtering jitter cleans up clocks widening the data valid window</a:t>
            </a:r>
          </a:p>
          <a:p>
            <a:pPr eaLnBrk="1" hangingPunct="1"/>
            <a:r>
              <a:rPr lang="en-US" sz="2000" dirty="0" smtClean="0"/>
              <a:t>Many circuits need to be clocked at the same time to ensure correct operation</a:t>
            </a:r>
          </a:p>
          <a:p>
            <a:pPr lvl="1" eaLnBrk="1" hangingPunct="1"/>
            <a:r>
              <a:rPr lang="en-US" sz="1800" dirty="0" smtClean="0"/>
              <a:t>De-skewing and aligning clocks eliminates hold-time issues and race conditions</a:t>
            </a:r>
          </a:p>
          <a:p>
            <a:pPr eaLnBrk="1" hangingPunct="1"/>
            <a:endParaRPr lang="en-US" sz="2000" dirty="0" smtClean="0"/>
          </a:p>
          <a:p>
            <a:pPr eaLnBrk="1" hangingPunct="1"/>
            <a:endParaRPr lang="en-US" sz="2000" dirty="0" smtClean="0"/>
          </a:p>
        </p:txBody>
      </p:sp>
      <p:grpSp>
        <p:nvGrpSpPr>
          <p:cNvPr id="3" name="Group 12"/>
          <p:cNvGrpSpPr>
            <a:grpSpLocks/>
          </p:cNvGrpSpPr>
          <p:nvPr>
            <p:custDataLst>
              <p:tags r:id="rId5"/>
            </p:custDataLst>
          </p:nvPr>
        </p:nvGrpSpPr>
        <p:grpSpPr bwMode="auto">
          <a:xfrm>
            <a:off x="419100" y="3933825"/>
            <a:ext cx="3502025" cy="1524000"/>
            <a:chOff x="264" y="2478"/>
            <a:chExt cx="2206" cy="960"/>
          </a:xfrm>
        </p:grpSpPr>
        <p:sp>
          <p:nvSpPr>
            <p:cNvPr id="7178" name="Line 13"/>
            <p:cNvSpPr>
              <a:spLocks noChangeShapeType="1"/>
            </p:cNvSpPr>
            <p:nvPr/>
          </p:nvSpPr>
          <p:spPr bwMode="auto">
            <a:xfrm>
              <a:off x="598" y="2862"/>
              <a:ext cx="1872" cy="0"/>
            </a:xfrm>
            <a:prstGeom prst="line">
              <a:avLst/>
            </a:prstGeom>
            <a:noFill/>
            <a:ln w="28575">
              <a:solidFill>
                <a:schemeClr val="tx1"/>
              </a:solidFill>
              <a:round/>
              <a:headEnd/>
              <a:tailEnd/>
            </a:ln>
          </p:spPr>
          <p:txBody>
            <a:bodyPr>
              <a:spAutoFit/>
            </a:bodyPr>
            <a:lstStyle/>
            <a:p>
              <a:endParaRPr lang="en-US"/>
            </a:p>
          </p:txBody>
        </p:sp>
        <p:sp>
          <p:nvSpPr>
            <p:cNvPr id="7179" name="Line 14"/>
            <p:cNvSpPr>
              <a:spLocks noChangeShapeType="1"/>
            </p:cNvSpPr>
            <p:nvPr/>
          </p:nvSpPr>
          <p:spPr bwMode="auto">
            <a:xfrm>
              <a:off x="598" y="3054"/>
              <a:ext cx="1872" cy="0"/>
            </a:xfrm>
            <a:prstGeom prst="line">
              <a:avLst/>
            </a:prstGeom>
            <a:noFill/>
            <a:ln w="28575">
              <a:solidFill>
                <a:schemeClr val="tx1"/>
              </a:solidFill>
              <a:round/>
              <a:headEnd/>
              <a:tailEnd/>
            </a:ln>
          </p:spPr>
          <p:txBody>
            <a:bodyPr>
              <a:spAutoFit/>
            </a:bodyPr>
            <a:lstStyle/>
            <a:p>
              <a:endParaRPr lang="en-US"/>
            </a:p>
          </p:txBody>
        </p:sp>
        <p:sp>
          <p:nvSpPr>
            <p:cNvPr id="7180" name="Line 15"/>
            <p:cNvSpPr>
              <a:spLocks noChangeShapeType="1"/>
            </p:cNvSpPr>
            <p:nvPr/>
          </p:nvSpPr>
          <p:spPr bwMode="auto">
            <a:xfrm flipV="1">
              <a:off x="694" y="2862"/>
              <a:ext cx="96" cy="192"/>
            </a:xfrm>
            <a:prstGeom prst="line">
              <a:avLst/>
            </a:prstGeom>
            <a:noFill/>
            <a:ln w="28575">
              <a:solidFill>
                <a:schemeClr val="tx1"/>
              </a:solidFill>
              <a:round/>
              <a:headEnd/>
              <a:tailEnd/>
            </a:ln>
          </p:spPr>
          <p:txBody>
            <a:bodyPr>
              <a:spAutoFit/>
            </a:bodyPr>
            <a:lstStyle/>
            <a:p>
              <a:endParaRPr lang="en-US"/>
            </a:p>
          </p:txBody>
        </p:sp>
        <p:sp>
          <p:nvSpPr>
            <p:cNvPr id="7181" name="Line 16"/>
            <p:cNvSpPr>
              <a:spLocks noChangeShapeType="1"/>
            </p:cNvSpPr>
            <p:nvPr/>
          </p:nvSpPr>
          <p:spPr bwMode="auto">
            <a:xfrm>
              <a:off x="694" y="2862"/>
              <a:ext cx="96" cy="192"/>
            </a:xfrm>
            <a:prstGeom prst="line">
              <a:avLst/>
            </a:prstGeom>
            <a:noFill/>
            <a:ln w="28575">
              <a:solidFill>
                <a:schemeClr val="tx1"/>
              </a:solidFill>
              <a:round/>
              <a:headEnd/>
              <a:tailEnd/>
            </a:ln>
          </p:spPr>
          <p:txBody>
            <a:bodyPr>
              <a:spAutoFit/>
            </a:bodyPr>
            <a:lstStyle/>
            <a:p>
              <a:endParaRPr lang="en-US"/>
            </a:p>
          </p:txBody>
        </p:sp>
        <p:sp>
          <p:nvSpPr>
            <p:cNvPr id="7182" name="Line 17"/>
            <p:cNvSpPr>
              <a:spLocks noChangeShapeType="1"/>
            </p:cNvSpPr>
            <p:nvPr/>
          </p:nvSpPr>
          <p:spPr bwMode="auto">
            <a:xfrm flipV="1">
              <a:off x="1462" y="2862"/>
              <a:ext cx="96" cy="192"/>
            </a:xfrm>
            <a:prstGeom prst="line">
              <a:avLst/>
            </a:prstGeom>
            <a:noFill/>
            <a:ln w="28575">
              <a:solidFill>
                <a:schemeClr val="tx1"/>
              </a:solidFill>
              <a:round/>
              <a:headEnd/>
              <a:tailEnd/>
            </a:ln>
          </p:spPr>
          <p:txBody>
            <a:bodyPr>
              <a:spAutoFit/>
            </a:bodyPr>
            <a:lstStyle/>
            <a:p>
              <a:endParaRPr lang="en-US"/>
            </a:p>
          </p:txBody>
        </p:sp>
        <p:sp>
          <p:nvSpPr>
            <p:cNvPr id="7183" name="Line 18"/>
            <p:cNvSpPr>
              <a:spLocks noChangeShapeType="1"/>
            </p:cNvSpPr>
            <p:nvPr/>
          </p:nvSpPr>
          <p:spPr bwMode="auto">
            <a:xfrm>
              <a:off x="1462" y="2862"/>
              <a:ext cx="96" cy="192"/>
            </a:xfrm>
            <a:prstGeom prst="line">
              <a:avLst/>
            </a:prstGeom>
            <a:noFill/>
            <a:ln w="28575">
              <a:solidFill>
                <a:schemeClr val="tx1"/>
              </a:solidFill>
              <a:round/>
              <a:headEnd/>
              <a:tailEnd/>
            </a:ln>
          </p:spPr>
          <p:txBody>
            <a:bodyPr>
              <a:spAutoFit/>
            </a:bodyPr>
            <a:lstStyle/>
            <a:p>
              <a:endParaRPr lang="en-US"/>
            </a:p>
          </p:txBody>
        </p:sp>
        <p:sp>
          <p:nvSpPr>
            <p:cNvPr id="7184" name="Line 19"/>
            <p:cNvSpPr>
              <a:spLocks noChangeShapeType="1"/>
            </p:cNvSpPr>
            <p:nvPr/>
          </p:nvSpPr>
          <p:spPr bwMode="auto">
            <a:xfrm>
              <a:off x="598" y="3150"/>
              <a:ext cx="1872" cy="0"/>
            </a:xfrm>
            <a:prstGeom prst="line">
              <a:avLst/>
            </a:prstGeom>
            <a:noFill/>
            <a:ln w="28575">
              <a:solidFill>
                <a:schemeClr val="tx1"/>
              </a:solidFill>
              <a:round/>
              <a:headEnd/>
              <a:tailEnd/>
            </a:ln>
          </p:spPr>
          <p:txBody>
            <a:bodyPr>
              <a:spAutoFit/>
            </a:bodyPr>
            <a:lstStyle/>
            <a:p>
              <a:endParaRPr lang="en-US"/>
            </a:p>
          </p:txBody>
        </p:sp>
        <p:sp>
          <p:nvSpPr>
            <p:cNvPr id="7185" name="Line 20"/>
            <p:cNvSpPr>
              <a:spLocks noChangeShapeType="1"/>
            </p:cNvSpPr>
            <p:nvPr/>
          </p:nvSpPr>
          <p:spPr bwMode="auto">
            <a:xfrm>
              <a:off x="598" y="3342"/>
              <a:ext cx="1872" cy="0"/>
            </a:xfrm>
            <a:prstGeom prst="line">
              <a:avLst/>
            </a:prstGeom>
            <a:noFill/>
            <a:ln w="28575">
              <a:solidFill>
                <a:schemeClr val="tx1"/>
              </a:solidFill>
              <a:round/>
              <a:headEnd/>
              <a:tailEnd/>
            </a:ln>
          </p:spPr>
          <p:txBody>
            <a:bodyPr>
              <a:spAutoFit/>
            </a:bodyPr>
            <a:lstStyle/>
            <a:p>
              <a:endParaRPr lang="en-US"/>
            </a:p>
          </p:txBody>
        </p:sp>
        <p:sp>
          <p:nvSpPr>
            <p:cNvPr id="7186" name="Line 21"/>
            <p:cNvSpPr>
              <a:spLocks noChangeShapeType="1"/>
            </p:cNvSpPr>
            <p:nvPr/>
          </p:nvSpPr>
          <p:spPr bwMode="auto">
            <a:xfrm flipV="1">
              <a:off x="1270" y="3150"/>
              <a:ext cx="96" cy="192"/>
            </a:xfrm>
            <a:prstGeom prst="line">
              <a:avLst/>
            </a:prstGeom>
            <a:noFill/>
            <a:ln w="28575">
              <a:solidFill>
                <a:schemeClr val="tx1"/>
              </a:solidFill>
              <a:round/>
              <a:headEnd/>
              <a:tailEnd/>
            </a:ln>
          </p:spPr>
          <p:txBody>
            <a:bodyPr>
              <a:spAutoFit/>
            </a:bodyPr>
            <a:lstStyle/>
            <a:p>
              <a:endParaRPr lang="en-US"/>
            </a:p>
          </p:txBody>
        </p:sp>
        <p:sp>
          <p:nvSpPr>
            <p:cNvPr id="7187" name="Line 22"/>
            <p:cNvSpPr>
              <a:spLocks noChangeShapeType="1"/>
            </p:cNvSpPr>
            <p:nvPr/>
          </p:nvSpPr>
          <p:spPr bwMode="auto">
            <a:xfrm>
              <a:off x="1270" y="3150"/>
              <a:ext cx="96" cy="192"/>
            </a:xfrm>
            <a:prstGeom prst="line">
              <a:avLst/>
            </a:prstGeom>
            <a:noFill/>
            <a:ln w="28575">
              <a:solidFill>
                <a:schemeClr val="tx1"/>
              </a:solidFill>
              <a:round/>
              <a:headEnd/>
              <a:tailEnd/>
            </a:ln>
          </p:spPr>
          <p:txBody>
            <a:bodyPr>
              <a:spAutoFit/>
            </a:bodyPr>
            <a:lstStyle/>
            <a:p>
              <a:endParaRPr lang="en-US"/>
            </a:p>
          </p:txBody>
        </p:sp>
        <p:sp>
          <p:nvSpPr>
            <p:cNvPr id="7188" name="Line 23"/>
            <p:cNvSpPr>
              <a:spLocks noChangeShapeType="1"/>
            </p:cNvSpPr>
            <p:nvPr/>
          </p:nvSpPr>
          <p:spPr bwMode="auto">
            <a:xfrm flipV="1">
              <a:off x="2038" y="3150"/>
              <a:ext cx="96" cy="192"/>
            </a:xfrm>
            <a:prstGeom prst="line">
              <a:avLst/>
            </a:prstGeom>
            <a:noFill/>
            <a:ln w="28575">
              <a:solidFill>
                <a:schemeClr val="tx1"/>
              </a:solidFill>
              <a:round/>
              <a:headEnd/>
              <a:tailEnd/>
            </a:ln>
          </p:spPr>
          <p:txBody>
            <a:bodyPr>
              <a:spAutoFit/>
            </a:bodyPr>
            <a:lstStyle/>
            <a:p>
              <a:endParaRPr lang="en-US"/>
            </a:p>
          </p:txBody>
        </p:sp>
        <p:sp>
          <p:nvSpPr>
            <p:cNvPr id="7189" name="Line 24"/>
            <p:cNvSpPr>
              <a:spLocks noChangeShapeType="1"/>
            </p:cNvSpPr>
            <p:nvPr/>
          </p:nvSpPr>
          <p:spPr bwMode="auto">
            <a:xfrm>
              <a:off x="2038" y="3150"/>
              <a:ext cx="96" cy="192"/>
            </a:xfrm>
            <a:prstGeom prst="line">
              <a:avLst/>
            </a:prstGeom>
            <a:noFill/>
            <a:ln w="28575">
              <a:solidFill>
                <a:schemeClr val="tx1"/>
              </a:solidFill>
              <a:round/>
              <a:headEnd/>
              <a:tailEnd/>
            </a:ln>
          </p:spPr>
          <p:txBody>
            <a:bodyPr>
              <a:spAutoFit/>
            </a:bodyPr>
            <a:lstStyle/>
            <a:p>
              <a:endParaRPr lang="en-US"/>
            </a:p>
          </p:txBody>
        </p:sp>
        <p:sp>
          <p:nvSpPr>
            <p:cNvPr id="7190" name="Line 25"/>
            <p:cNvSpPr>
              <a:spLocks noChangeShapeType="1"/>
            </p:cNvSpPr>
            <p:nvPr/>
          </p:nvSpPr>
          <p:spPr bwMode="auto">
            <a:xfrm>
              <a:off x="790" y="2766"/>
              <a:ext cx="288" cy="0"/>
            </a:xfrm>
            <a:prstGeom prst="line">
              <a:avLst/>
            </a:prstGeom>
            <a:noFill/>
            <a:ln w="28575">
              <a:solidFill>
                <a:schemeClr val="tx1"/>
              </a:solidFill>
              <a:round/>
              <a:headEnd/>
              <a:tailEnd/>
            </a:ln>
          </p:spPr>
          <p:txBody>
            <a:bodyPr>
              <a:spAutoFit/>
            </a:bodyPr>
            <a:lstStyle/>
            <a:p>
              <a:endParaRPr lang="en-US"/>
            </a:p>
          </p:txBody>
        </p:sp>
        <p:sp>
          <p:nvSpPr>
            <p:cNvPr id="7191" name="Line 26"/>
            <p:cNvSpPr>
              <a:spLocks noChangeShapeType="1"/>
            </p:cNvSpPr>
            <p:nvPr/>
          </p:nvSpPr>
          <p:spPr bwMode="auto">
            <a:xfrm>
              <a:off x="598" y="2574"/>
              <a:ext cx="96" cy="0"/>
            </a:xfrm>
            <a:prstGeom prst="line">
              <a:avLst/>
            </a:prstGeom>
            <a:noFill/>
            <a:ln w="28575">
              <a:solidFill>
                <a:schemeClr val="tx1"/>
              </a:solidFill>
              <a:round/>
              <a:headEnd/>
              <a:tailEnd/>
            </a:ln>
          </p:spPr>
          <p:txBody>
            <a:bodyPr>
              <a:spAutoFit/>
            </a:bodyPr>
            <a:lstStyle/>
            <a:p>
              <a:endParaRPr lang="en-US"/>
            </a:p>
          </p:txBody>
        </p:sp>
        <p:sp>
          <p:nvSpPr>
            <p:cNvPr id="7192" name="Line 27"/>
            <p:cNvSpPr>
              <a:spLocks noChangeShapeType="1"/>
            </p:cNvSpPr>
            <p:nvPr/>
          </p:nvSpPr>
          <p:spPr bwMode="auto">
            <a:xfrm>
              <a:off x="694" y="2574"/>
              <a:ext cx="96" cy="192"/>
            </a:xfrm>
            <a:prstGeom prst="line">
              <a:avLst/>
            </a:prstGeom>
            <a:noFill/>
            <a:ln w="28575">
              <a:solidFill>
                <a:schemeClr val="tx1"/>
              </a:solidFill>
              <a:round/>
              <a:headEnd/>
              <a:tailEnd/>
            </a:ln>
          </p:spPr>
          <p:txBody>
            <a:bodyPr>
              <a:spAutoFit/>
            </a:bodyPr>
            <a:lstStyle/>
            <a:p>
              <a:endParaRPr lang="en-US"/>
            </a:p>
          </p:txBody>
        </p:sp>
        <p:sp>
          <p:nvSpPr>
            <p:cNvPr id="7193" name="Line 28"/>
            <p:cNvSpPr>
              <a:spLocks noChangeShapeType="1"/>
            </p:cNvSpPr>
            <p:nvPr/>
          </p:nvSpPr>
          <p:spPr bwMode="auto">
            <a:xfrm>
              <a:off x="1462" y="2574"/>
              <a:ext cx="96" cy="192"/>
            </a:xfrm>
            <a:prstGeom prst="line">
              <a:avLst/>
            </a:prstGeom>
            <a:noFill/>
            <a:ln w="28575">
              <a:solidFill>
                <a:schemeClr val="tx1"/>
              </a:solidFill>
              <a:round/>
              <a:headEnd/>
              <a:tailEnd/>
            </a:ln>
          </p:spPr>
          <p:txBody>
            <a:bodyPr>
              <a:spAutoFit/>
            </a:bodyPr>
            <a:lstStyle/>
            <a:p>
              <a:endParaRPr lang="en-US"/>
            </a:p>
          </p:txBody>
        </p:sp>
        <p:sp>
          <p:nvSpPr>
            <p:cNvPr id="7194" name="Line 29"/>
            <p:cNvSpPr>
              <a:spLocks noChangeShapeType="1"/>
            </p:cNvSpPr>
            <p:nvPr/>
          </p:nvSpPr>
          <p:spPr bwMode="auto">
            <a:xfrm flipV="1">
              <a:off x="1078" y="2574"/>
              <a:ext cx="96" cy="192"/>
            </a:xfrm>
            <a:prstGeom prst="line">
              <a:avLst/>
            </a:prstGeom>
            <a:noFill/>
            <a:ln w="28575">
              <a:solidFill>
                <a:schemeClr val="tx1"/>
              </a:solidFill>
              <a:round/>
              <a:headEnd/>
              <a:tailEnd/>
            </a:ln>
          </p:spPr>
          <p:txBody>
            <a:bodyPr>
              <a:spAutoFit/>
            </a:bodyPr>
            <a:lstStyle/>
            <a:p>
              <a:endParaRPr lang="en-US"/>
            </a:p>
          </p:txBody>
        </p:sp>
        <p:sp>
          <p:nvSpPr>
            <p:cNvPr id="7195" name="Line 30"/>
            <p:cNvSpPr>
              <a:spLocks noChangeShapeType="1"/>
            </p:cNvSpPr>
            <p:nvPr/>
          </p:nvSpPr>
          <p:spPr bwMode="auto">
            <a:xfrm flipV="1">
              <a:off x="1846" y="2574"/>
              <a:ext cx="96" cy="192"/>
            </a:xfrm>
            <a:prstGeom prst="line">
              <a:avLst/>
            </a:prstGeom>
            <a:noFill/>
            <a:ln w="28575">
              <a:solidFill>
                <a:schemeClr val="tx1"/>
              </a:solidFill>
              <a:round/>
              <a:headEnd/>
              <a:tailEnd/>
            </a:ln>
          </p:spPr>
          <p:txBody>
            <a:bodyPr>
              <a:spAutoFit/>
            </a:bodyPr>
            <a:lstStyle/>
            <a:p>
              <a:endParaRPr lang="en-US"/>
            </a:p>
          </p:txBody>
        </p:sp>
        <p:sp>
          <p:nvSpPr>
            <p:cNvPr id="7196" name="Line 31"/>
            <p:cNvSpPr>
              <a:spLocks noChangeShapeType="1"/>
            </p:cNvSpPr>
            <p:nvPr/>
          </p:nvSpPr>
          <p:spPr bwMode="auto">
            <a:xfrm>
              <a:off x="2230" y="2574"/>
              <a:ext cx="96" cy="192"/>
            </a:xfrm>
            <a:prstGeom prst="line">
              <a:avLst/>
            </a:prstGeom>
            <a:noFill/>
            <a:ln w="28575">
              <a:solidFill>
                <a:schemeClr val="tx1"/>
              </a:solidFill>
              <a:round/>
              <a:headEnd/>
              <a:tailEnd/>
            </a:ln>
          </p:spPr>
          <p:txBody>
            <a:bodyPr>
              <a:spAutoFit/>
            </a:bodyPr>
            <a:lstStyle/>
            <a:p>
              <a:endParaRPr lang="en-US"/>
            </a:p>
          </p:txBody>
        </p:sp>
        <p:sp>
          <p:nvSpPr>
            <p:cNvPr id="7197" name="Line 32"/>
            <p:cNvSpPr>
              <a:spLocks noChangeShapeType="1"/>
            </p:cNvSpPr>
            <p:nvPr/>
          </p:nvSpPr>
          <p:spPr bwMode="auto">
            <a:xfrm>
              <a:off x="1174" y="2574"/>
              <a:ext cx="288" cy="0"/>
            </a:xfrm>
            <a:prstGeom prst="line">
              <a:avLst/>
            </a:prstGeom>
            <a:noFill/>
            <a:ln w="28575">
              <a:solidFill>
                <a:schemeClr val="tx1"/>
              </a:solidFill>
              <a:round/>
              <a:headEnd/>
              <a:tailEnd/>
            </a:ln>
          </p:spPr>
          <p:txBody>
            <a:bodyPr>
              <a:spAutoFit/>
            </a:bodyPr>
            <a:lstStyle/>
            <a:p>
              <a:endParaRPr lang="en-US"/>
            </a:p>
          </p:txBody>
        </p:sp>
        <p:sp>
          <p:nvSpPr>
            <p:cNvPr id="7198" name="Line 33"/>
            <p:cNvSpPr>
              <a:spLocks noChangeShapeType="1"/>
            </p:cNvSpPr>
            <p:nvPr/>
          </p:nvSpPr>
          <p:spPr bwMode="auto">
            <a:xfrm>
              <a:off x="1558" y="2766"/>
              <a:ext cx="288" cy="0"/>
            </a:xfrm>
            <a:prstGeom prst="line">
              <a:avLst/>
            </a:prstGeom>
            <a:noFill/>
            <a:ln w="28575">
              <a:solidFill>
                <a:schemeClr val="tx1"/>
              </a:solidFill>
              <a:round/>
              <a:headEnd/>
              <a:tailEnd/>
            </a:ln>
          </p:spPr>
          <p:txBody>
            <a:bodyPr>
              <a:spAutoFit/>
            </a:bodyPr>
            <a:lstStyle/>
            <a:p>
              <a:endParaRPr lang="en-US"/>
            </a:p>
          </p:txBody>
        </p:sp>
        <p:sp>
          <p:nvSpPr>
            <p:cNvPr id="7199" name="Line 34"/>
            <p:cNvSpPr>
              <a:spLocks noChangeShapeType="1"/>
            </p:cNvSpPr>
            <p:nvPr/>
          </p:nvSpPr>
          <p:spPr bwMode="auto">
            <a:xfrm>
              <a:off x="1942" y="2574"/>
              <a:ext cx="288" cy="0"/>
            </a:xfrm>
            <a:prstGeom prst="line">
              <a:avLst/>
            </a:prstGeom>
            <a:noFill/>
            <a:ln w="28575">
              <a:solidFill>
                <a:schemeClr val="tx1"/>
              </a:solidFill>
              <a:round/>
              <a:headEnd/>
              <a:tailEnd/>
            </a:ln>
          </p:spPr>
          <p:txBody>
            <a:bodyPr>
              <a:spAutoFit/>
            </a:bodyPr>
            <a:lstStyle/>
            <a:p>
              <a:endParaRPr lang="en-US"/>
            </a:p>
          </p:txBody>
        </p:sp>
        <p:sp>
          <p:nvSpPr>
            <p:cNvPr id="7200" name="Line 35"/>
            <p:cNvSpPr>
              <a:spLocks noChangeShapeType="1"/>
            </p:cNvSpPr>
            <p:nvPr/>
          </p:nvSpPr>
          <p:spPr bwMode="auto">
            <a:xfrm>
              <a:off x="2326" y="2766"/>
              <a:ext cx="144" cy="0"/>
            </a:xfrm>
            <a:prstGeom prst="line">
              <a:avLst/>
            </a:prstGeom>
            <a:noFill/>
            <a:ln w="28575">
              <a:solidFill>
                <a:schemeClr val="tx1"/>
              </a:solidFill>
              <a:round/>
              <a:headEnd/>
              <a:tailEnd/>
            </a:ln>
          </p:spPr>
          <p:txBody>
            <a:bodyPr>
              <a:spAutoFit/>
            </a:bodyPr>
            <a:lstStyle/>
            <a:p>
              <a:endParaRPr lang="en-US"/>
            </a:p>
          </p:txBody>
        </p:sp>
        <p:sp>
          <p:nvSpPr>
            <p:cNvPr id="91169" name="Text Box 36"/>
            <p:cNvSpPr txBox="1">
              <a:spLocks noChangeArrowheads="1"/>
            </p:cNvSpPr>
            <p:nvPr/>
          </p:nvSpPr>
          <p:spPr bwMode="auto">
            <a:xfrm>
              <a:off x="295" y="2574"/>
              <a:ext cx="438" cy="250"/>
            </a:xfrm>
            <a:prstGeom prst="rect">
              <a:avLst/>
            </a:prstGeom>
            <a:noFill/>
            <a:ln w="12700">
              <a:noFill/>
              <a:miter lim="800000"/>
              <a:headEnd/>
              <a:tailEnd/>
            </a:ln>
          </p:spPr>
          <p:txBody>
            <a:bodyPr lIns="91436" tIns="45718" rIns="91436" bIns="45718">
              <a:spAutoFit/>
            </a:bodyPr>
            <a:lstStyle/>
            <a:p>
              <a:pPr algn="l">
                <a:spcBef>
                  <a:spcPct val="50000"/>
                </a:spcBef>
                <a:defRPr/>
              </a:pPr>
              <a:r>
                <a:rPr lang="en-US" sz="2000" b="1">
                  <a:solidFill>
                    <a:schemeClr val="tx2"/>
                  </a:solidFill>
                  <a:effectLst>
                    <a:outerShdw blurRad="38100" dist="38100" dir="2700000" algn="tl">
                      <a:srgbClr val="C0C0C0"/>
                    </a:outerShdw>
                  </a:effectLst>
                  <a:latin typeface="Arial" pitchFamily="34" charset="0"/>
                </a:rPr>
                <a:t>Clk</a:t>
              </a:r>
            </a:p>
          </p:txBody>
        </p:sp>
        <p:sp>
          <p:nvSpPr>
            <p:cNvPr id="91170" name="Text Box 37"/>
            <p:cNvSpPr txBox="1">
              <a:spLocks noChangeArrowheads="1"/>
            </p:cNvSpPr>
            <p:nvPr/>
          </p:nvSpPr>
          <p:spPr bwMode="auto">
            <a:xfrm>
              <a:off x="340" y="2862"/>
              <a:ext cx="301" cy="250"/>
            </a:xfrm>
            <a:prstGeom prst="rect">
              <a:avLst/>
            </a:prstGeom>
            <a:noFill/>
            <a:ln w="12700">
              <a:noFill/>
              <a:miter lim="800000"/>
              <a:headEnd/>
              <a:tailEnd/>
            </a:ln>
          </p:spPr>
          <p:txBody>
            <a:bodyPr lIns="91436" tIns="45718" rIns="91436" bIns="45718">
              <a:spAutoFit/>
            </a:bodyPr>
            <a:lstStyle/>
            <a:p>
              <a:pPr algn="l">
                <a:spcBef>
                  <a:spcPct val="50000"/>
                </a:spcBef>
                <a:defRPr/>
              </a:pPr>
              <a:r>
                <a:rPr lang="en-US" sz="2000" b="1">
                  <a:solidFill>
                    <a:schemeClr val="tx2"/>
                  </a:solidFill>
                  <a:effectLst>
                    <a:outerShdw blurRad="38100" dist="38100" dir="2700000" algn="tl">
                      <a:srgbClr val="C0C0C0"/>
                    </a:outerShdw>
                  </a:effectLst>
                  <a:latin typeface="Arial" pitchFamily="34" charset="0"/>
                </a:rPr>
                <a:t>In</a:t>
              </a:r>
            </a:p>
          </p:txBody>
        </p:sp>
        <p:sp>
          <p:nvSpPr>
            <p:cNvPr id="91171" name="Text Box 38"/>
            <p:cNvSpPr txBox="1">
              <a:spLocks noChangeArrowheads="1"/>
            </p:cNvSpPr>
            <p:nvPr/>
          </p:nvSpPr>
          <p:spPr bwMode="auto">
            <a:xfrm>
              <a:off x="264" y="3140"/>
              <a:ext cx="393" cy="250"/>
            </a:xfrm>
            <a:prstGeom prst="rect">
              <a:avLst/>
            </a:prstGeom>
            <a:noFill/>
            <a:ln w="12700">
              <a:noFill/>
              <a:miter lim="800000"/>
              <a:headEnd/>
              <a:tailEnd/>
            </a:ln>
          </p:spPr>
          <p:txBody>
            <a:bodyPr lIns="91436" tIns="45718" rIns="91436" bIns="45718">
              <a:spAutoFit/>
            </a:bodyPr>
            <a:lstStyle/>
            <a:p>
              <a:pPr algn="l">
                <a:spcBef>
                  <a:spcPct val="50000"/>
                </a:spcBef>
                <a:defRPr/>
              </a:pPr>
              <a:r>
                <a:rPr lang="en-US" sz="2000" b="1">
                  <a:solidFill>
                    <a:schemeClr val="tx2"/>
                  </a:solidFill>
                  <a:effectLst>
                    <a:outerShdw blurRad="38100" dist="38100" dir="2700000" algn="tl">
                      <a:srgbClr val="C0C0C0"/>
                    </a:outerShdw>
                  </a:effectLst>
                  <a:latin typeface="Arial" pitchFamily="34" charset="0"/>
                </a:rPr>
                <a:t>Out</a:t>
              </a:r>
            </a:p>
          </p:txBody>
        </p:sp>
        <p:sp>
          <p:nvSpPr>
            <p:cNvPr id="91172" name="Text Box 39"/>
            <p:cNvSpPr txBox="1">
              <a:spLocks noChangeArrowheads="1"/>
            </p:cNvSpPr>
            <p:nvPr/>
          </p:nvSpPr>
          <p:spPr bwMode="auto">
            <a:xfrm>
              <a:off x="790" y="2853"/>
              <a:ext cx="288" cy="231"/>
            </a:xfrm>
            <a:prstGeom prst="rect">
              <a:avLst/>
            </a:prstGeom>
            <a:noFill/>
            <a:ln w="12700">
              <a:noFill/>
              <a:miter lim="800000"/>
              <a:headEnd/>
              <a:tailEnd/>
            </a:ln>
          </p:spPr>
          <p:txBody>
            <a:bodyPr lIns="91436" tIns="45718" rIns="91436" bIns="45718">
              <a:spAutoFit/>
            </a:bodyPr>
            <a:lstStyle/>
            <a:p>
              <a:pPr algn="r">
                <a:spcBef>
                  <a:spcPct val="50000"/>
                </a:spcBef>
                <a:defRPr/>
              </a:pPr>
              <a:r>
                <a:rPr lang="en-US" b="1">
                  <a:solidFill>
                    <a:schemeClr val="accent2"/>
                  </a:solidFill>
                  <a:effectLst>
                    <a:outerShdw blurRad="38100" dist="38100" dir="2700000" algn="tl">
                      <a:srgbClr val="C0C0C0"/>
                    </a:outerShdw>
                  </a:effectLst>
                  <a:latin typeface="Arial" pitchFamily="34" charset="0"/>
                </a:rPr>
                <a:t>01</a:t>
              </a:r>
            </a:p>
          </p:txBody>
        </p:sp>
        <p:sp>
          <p:nvSpPr>
            <p:cNvPr id="91173" name="Text Box 40"/>
            <p:cNvSpPr txBox="1">
              <a:spLocks noChangeArrowheads="1"/>
            </p:cNvSpPr>
            <p:nvPr/>
          </p:nvSpPr>
          <p:spPr bwMode="auto">
            <a:xfrm>
              <a:off x="1558" y="2853"/>
              <a:ext cx="288" cy="231"/>
            </a:xfrm>
            <a:prstGeom prst="rect">
              <a:avLst/>
            </a:prstGeom>
            <a:noFill/>
            <a:ln w="12700">
              <a:noFill/>
              <a:miter lim="800000"/>
              <a:headEnd/>
              <a:tailEnd/>
            </a:ln>
          </p:spPr>
          <p:txBody>
            <a:bodyPr lIns="91436" tIns="45718" rIns="91436" bIns="45718">
              <a:spAutoFit/>
            </a:bodyPr>
            <a:lstStyle/>
            <a:p>
              <a:pPr algn="r">
                <a:spcBef>
                  <a:spcPct val="50000"/>
                </a:spcBef>
                <a:defRPr/>
              </a:pPr>
              <a:r>
                <a:rPr lang="en-US" b="1">
                  <a:solidFill>
                    <a:schemeClr val="accent2"/>
                  </a:solidFill>
                  <a:effectLst>
                    <a:outerShdw blurRad="38100" dist="38100" dir="2700000" algn="tl">
                      <a:srgbClr val="C0C0C0"/>
                    </a:outerShdw>
                  </a:effectLst>
                  <a:latin typeface="Arial" pitchFamily="34" charset="0"/>
                </a:rPr>
                <a:t>10</a:t>
              </a:r>
            </a:p>
          </p:txBody>
        </p:sp>
        <p:sp>
          <p:nvSpPr>
            <p:cNvPr id="91174" name="Text Box 41"/>
            <p:cNvSpPr txBox="1">
              <a:spLocks noChangeArrowheads="1"/>
            </p:cNvSpPr>
            <p:nvPr/>
          </p:nvSpPr>
          <p:spPr bwMode="auto">
            <a:xfrm>
              <a:off x="1366" y="3141"/>
              <a:ext cx="288" cy="231"/>
            </a:xfrm>
            <a:prstGeom prst="rect">
              <a:avLst/>
            </a:prstGeom>
            <a:noFill/>
            <a:ln w="12700">
              <a:noFill/>
              <a:miter lim="800000"/>
              <a:headEnd/>
              <a:tailEnd/>
            </a:ln>
          </p:spPr>
          <p:txBody>
            <a:bodyPr lIns="91436" tIns="45718" rIns="91436" bIns="45718">
              <a:spAutoFit/>
            </a:bodyPr>
            <a:lstStyle/>
            <a:p>
              <a:pPr algn="r">
                <a:spcBef>
                  <a:spcPct val="50000"/>
                </a:spcBef>
                <a:defRPr/>
              </a:pPr>
              <a:r>
                <a:rPr lang="en-US" b="1">
                  <a:solidFill>
                    <a:schemeClr val="accent2"/>
                  </a:solidFill>
                  <a:effectLst>
                    <a:outerShdw blurRad="38100" dist="38100" dir="2700000" algn="tl">
                      <a:srgbClr val="C0C0C0"/>
                    </a:outerShdw>
                  </a:effectLst>
                  <a:latin typeface="Arial" pitchFamily="34" charset="0"/>
                </a:rPr>
                <a:t>01</a:t>
              </a:r>
            </a:p>
          </p:txBody>
        </p:sp>
        <p:sp>
          <p:nvSpPr>
            <p:cNvPr id="91175" name="Text Box 42"/>
            <p:cNvSpPr txBox="1">
              <a:spLocks noChangeArrowheads="1"/>
            </p:cNvSpPr>
            <p:nvPr/>
          </p:nvSpPr>
          <p:spPr bwMode="auto">
            <a:xfrm>
              <a:off x="2134" y="3141"/>
              <a:ext cx="288" cy="231"/>
            </a:xfrm>
            <a:prstGeom prst="rect">
              <a:avLst/>
            </a:prstGeom>
            <a:noFill/>
            <a:ln w="12700">
              <a:noFill/>
              <a:miter lim="800000"/>
              <a:headEnd/>
              <a:tailEnd/>
            </a:ln>
          </p:spPr>
          <p:txBody>
            <a:bodyPr lIns="91436" tIns="45718" rIns="91436" bIns="45718">
              <a:spAutoFit/>
            </a:bodyPr>
            <a:lstStyle/>
            <a:p>
              <a:pPr algn="r">
                <a:spcBef>
                  <a:spcPct val="50000"/>
                </a:spcBef>
                <a:defRPr/>
              </a:pPr>
              <a:r>
                <a:rPr lang="en-US" b="1">
                  <a:solidFill>
                    <a:schemeClr val="accent2"/>
                  </a:solidFill>
                  <a:effectLst>
                    <a:outerShdw blurRad="38100" dist="38100" dir="2700000" algn="tl">
                      <a:srgbClr val="C0C0C0"/>
                    </a:outerShdw>
                  </a:effectLst>
                  <a:latin typeface="Arial" pitchFamily="34" charset="0"/>
                </a:rPr>
                <a:t>10</a:t>
              </a:r>
            </a:p>
          </p:txBody>
        </p:sp>
        <p:sp>
          <p:nvSpPr>
            <p:cNvPr id="7208" name="Line 43"/>
            <p:cNvSpPr>
              <a:spLocks noChangeShapeType="1"/>
            </p:cNvSpPr>
            <p:nvPr/>
          </p:nvSpPr>
          <p:spPr bwMode="auto">
            <a:xfrm flipV="1">
              <a:off x="2230" y="2862"/>
              <a:ext cx="96" cy="192"/>
            </a:xfrm>
            <a:prstGeom prst="line">
              <a:avLst/>
            </a:prstGeom>
            <a:noFill/>
            <a:ln w="28575">
              <a:solidFill>
                <a:schemeClr val="tx1"/>
              </a:solidFill>
              <a:round/>
              <a:headEnd/>
              <a:tailEnd/>
            </a:ln>
          </p:spPr>
          <p:txBody>
            <a:bodyPr>
              <a:spAutoFit/>
            </a:bodyPr>
            <a:lstStyle/>
            <a:p>
              <a:endParaRPr lang="en-US"/>
            </a:p>
          </p:txBody>
        </p:sp>
        <p:sp>
          <p:nvSpPr>
            <p:cNvPr id="7209" name="Line 44"/>
            <p:cNvSpPr>
              <a:spLocks noChangeShapeType="1"/>
            </p:cNvSpPr>
            <p:nvPr/>
          </p:nvSpPr>
          <p:spPr bwMode="auto">
            <a:xfrm>
              <a:off x="2230" y="2862"/>
              <a:ext cx="96" cy="192"/>
            </a:xfrm>
            <a:prstGeom prst="line">
              <a:avLst/>
            </a:prstGeom>
            <a:noFill/>
            <a:ln w="28575">
              <a:solidFill>
                <a:schemeClr val="tx1"/>
              </a:solidFill>
              <a:round/>
              <a:headEnd/>
              <a:tailEnd/>
            </a:ln>
          </p:spPr>
          <p:txBody>
            <a:bodyPr>
              <a:spAutoFit/>
            </a:bodyPr>
            <a:lstStyle/>
            <a:p>
              <a:endParaRPr lang="en-US"/>
            </a:p>
          </p:txBody>
        </p:sp>
        <p:sp>
          <p:nvSpPr>
            <p:cNvPr id="7210" name="Line 45"/>
            <p:cNvSpPr>
              <a:spLocks noChangeShapeType="1"/>
            </p:cNvSpPr>
            <p:nvPr/>
          </p:nvSpPr>
          <p:spPr bwMode="auto">
            <a:xfrm>
              <a:off x="1126" y="2478"/>
              <a:ext cx="0" cy="960"/>
            </a:xfrm>
            <a:prstGeom prst="line">
              <a:avLst/>
            </a:prstGeom>
            <a:noFill/>
            <a:ln w="28575">
              <a:solidFill>
                <a:schemeClr val="accent1"/>
              </a:solidFill>
              <a:prstDash val="dash"/>
              <a:round/>
              <a:headEnd/>
              <a:tailEnd/>
            </a:ln>
          </p:spPr>
          <p:txBody>
            <a:bodyPr>
              <a:spAutoFit/>
            </a:bodyPr>
            <a:lstStyle/>
            <a:p>
              <a:endParaRPr lang="en-US"/>
            </a:p>
          </p:txBody>
        </p:sp>
        <p:sp>
          <p:nvSpPr>
            <p:cNvPr id="7211" name="Line 46"/>
            <p:cNvSpPr>
              <a:spLocks noChangeShapeType="1"/>
            </p:cNvSpPr>
            <p:nvPr/>
          </p:nvSpPr>
          <p:spPr bwMode="auto">
            <a:xfrm>
              <a:off x="1894" y="2478"/>
              <a:ext cx="0" cy="960"/>
            </a:xfrm>
            <a:prstGeom prst="line">
              <a:avLst/>
            </a:prstGeom>
            <a:noFill/>
            <a:ln w="28575">
              <a:solidFill>
                <a:schemeClr val="accent1"/>
              </a:solidFill>
              <a:prstDash val="dash"/>
              <a:round/>
              <a:headEnd/>
              <a:tailEnd/>
            </a:ln>
          </p:spPr>
          <p:txBody>
            <a:bodyPr>
              <a:spAutoFit/>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r>
              <a:rPr lang="en-US" smtClean="0"/>
              <a:t>Phase Locking</a:t>
            </a:r>
          </a:p>
        </p:txBody>
      </p:sp>
      <p:sp>
        <p:nvSpPr>
          <p:cNvPr id="12291" name="Content Placeholder 2"/>
          <p:cNvSpPr>
            <a:spLocks noGrp="1"/>
          </p:cNvSpPr>
          <p:nvPr>
            <p:ph idx="4294967295"/>
          </p:nvPr>
        </p:nvSpPr>
        <p:spPr/>
        <p:txBody>
          <a:bodyPr/>
          <a:lstStyle/>
          <a:p>
            <a:r>
              <a:rPr lang="en-US" smtClean="0"/>
              <a:t>The control loop of the PLL/MMCM works to keep the CLKIN and CLKFBIN clocks in phase</a:t>
            </a:r>
          </a:p>
          <a:p>
            <a:pPr lvl="1"/>
            <a:r>
              <a:rPr lang="en-US" smtClean="0"/>
              <a:t>Regardless of the delay between the CLKFBOUT and the CLKFBIN</a:t>
            </a:r>
          </a:p>
          <a:p>
            <a:pPr lvl="1"/>
            <a:r>
              <a:rPr lang="en-US" smtClean="0"/>
              <a:t>The compensation is dynamic</a:t>
            </a:r>
          </a:p>
          <a:p>
            <a:pPr lvl="2"/>
            <a:r>
              <a:rPr lang="en-US" smtClean="0"/>
              <a:t>Even if the magnitude of the delay changes in time, the PLL will adjust to keep the two clocks in phase</a:t>
            </a:r>
          </a:p>
        </p:txBody>
      </p:sp>
      <p:sp>
        <p:nvSpPr>
          <p:cNvPr id="12292" name="Freeform 10"/>
          <p:cNvSpPr>
            <a:spLocks/>
          </p:cNvSpPr>
          <p:nvPr/>
        </p:nvSpPr>
        <p:spPr bwMode="auto">
          <a:xfrm>
            <a:off x="2990850" y="4899025"/>
            <a:ext cx="165100" cy="111125"/>
          </a:xfrm>
          <a:custGeom>
            <a:avLst/>
            <a:gdLst>
              <a:gd name="T0" fmla="*/ 0 w 104"/>
              <a:gd name="T1" fmla="*/ 0 h 70"/>
              <a:gd name="T2" fmla="*/ 2147483647 w 104"/>
              <a:gd name="T3" fmla="*/ 2147483647 h 70"/>
              <a:gd name="T4" fmla="*/ 0 w 104"/>
              <a:gd name="T5" fmla="*/ 2147483647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12293" name="Line 14"/>
          <p:cNvSpPr>
            <a:spLocks noChangeShapeType="1"/>
          </p:cNvSpPr>
          <p:nvPr/>
        </p:nvSpPr>
        <p:spPr bwMode="auto">
          <a:xfrm>
            <a:off x="2455863" y="4522788"/>
            <a:ext cx="508000" cy="0"/>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2294" name="Line 23"/>
          <p:cNvSpPr>
            <a:spLocks noChangeShapeType="1"/>
          </p:cNvSpPr>
          <p:nvPr/>
        </p:nvSpPr>
        <p:spPr bwMode="auto">
          <a:xfrm>
            <a:off x="4692650" y="4521200"/>
            <a:ext cx="1995488" cy="0"/>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2295" name="Rectangle 27"/>
          <p:cNvSpPr>
            <a:spLocks noChangeArrowheads="1"/>
          </p:cNvSpPr>
          <p:nvPr/>
        </p:nvSpPr>
        <p:spPr bwMode="auto">
          <a:xfrm>
            <a:off x="2963863" y="4233863"/>
            <a:ext cx="1728787" cy="1749425"/>
          </a:xfrm>
          <a:prstGeom prst="rect">
            <a:avLst/>
          </a:prstGeom>
          <a:solidFill>
            <a:schemeClr val="folHlink"/>
          </a:solidFill>
          <a:ln w="9525">
            <a:solidFill>
              <a:schemeClr val="tx1"/>
            </a:solidFill>
            <a:miter lim="800000"/>
            <a:headEnd/>
            <a:tailEnd/>
          </a:ln>
        </p:spPr>
        <p:txBody>
          <a:bodyPr tIns="190800" anchor="ctr"/>
          <a:lstStyle/>
          <a:p>
            <a:r>
              <a:rPr lang="en-US" b="1">
                <a:solidFill>
                  <a:srgbClr val="FFFFFF"/>
                </a:solidFill>
              </a:rPr>
              <a:t>PLL/MMCM</a:t>
            </a:r>
          </a:p>
        </p:txBody>
      </p:sp>
      <p:sp>
        <p:nvSpPr>
          <p:cNvPr id="12296" name="Rectangle 29"/>
          <p:cNvSpPr>
            <a:spLocks noChangeArrowheads="1"/>
          </p:cNvSpPr>
          <p:nvPr/>
        </p:nvSpPr>
        <p:spPr bwMode="auto">
          <a:xfrm>
            <a:off x="3014663" y="4425950"/>
            <a:ext cx="48895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CLKIN</a:t>
            </a:r>
          </a:p>
        </p:txBody>
      </p:sp>
      <p:sp>
        <p:nvSpPr>
          <p:cNvPr id="12297" name="Rectangle 31"/>
          <p:cNvSpPr>
            <a:spLocks noChangeArrowheads="1"/>
          </p:cNvSpPr>
          <p:nvPr/>
        </p:nvSpPr>
        <p:spPr bwMode="auto">
          <a:xfrm>
            <a:off x="3014663" y="4845050"/>
            <a:ext cx="6985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CLKFBIN</a:t>
            </a:r>
          </a:p>
        </p:txBody>
      </p:sp>
      <p:sp>
        <p:nvSpPr>
          <p:cNvPr id="12298" name="Rectangle 32"/>
          <p:cNvSpPr>
            <a:spLocks noChangeArrowheads="1"/>
          </p:cNvSpPr>
          <p:nvPr/>
        </p:nvSpPr>
        <p:spPr bwMode="auto">
          <a:xfrm>
            <a:off x="3028950" y="5708650"/>
            <a:ext cx="322263"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RST</a:t>
            </a:r>
          </a:p>
        </p:txBody>
      </p:sp>
      <p:sp>
        <p:nvSpPr>
          <p:cNvPr id="12299" name="Rectangle 33"/>
          <p:cNvSpPr>
            <a:spLocks noChangeArrowheads="1"/>
          </p:cNvSpPr>
          <p:nvPr/>
        </p:nvSpPr>
        <p:spPr bwMode="auto">
          <a:xfrm>
            <a:off x="3914775" y="4425950"/>
            <a:ext cx="8763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CLKFBOUT</a:t>
            </a:r>
          </a:p>
        </p:txBody>
      </p:sp>
      <p:sp>
        <p:nvSpPr>
          <p:cNvPr id="12300" name="Line 50"/>
          <p:cNvSpPr>
            <a:spLocks noChangeShapeType="1"/>
          </p:cNvSpPr>
          <p:nvPr/>
        </p:nvSpPr>
        <p:spPr bwMode="auto">
          <a:xfrm>
            <a:off x="2471738" y="4930775"/>
            <a:ext cx="487362"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2301" name="Line 51"/>
          <p:cNvSpPr>
            <a:spLocks noChangeShapeType="1"/>
          </p:cNvSpPr>
          <p:nvPr/>
        </p:nvSpPr>
        <p:spPr bwMode="auto">
          <a:xfrm rot="-5400000">
            <a:off x="1781176" y="5610225"/>
            <a:ext cx="1371600" cy="3175"/>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2302" name="Line 52"/>
          <p:cNvSpPr>
            <a:spLocks noChangeShapeType="1"/>
          </p:cNvSpPr>
          <p:nvPr/>
        </p:nvSpPr>
        <p:spPr bwMode="auto">
          <a:xfrm>
            <a:off x="2465388" y="6300788"/>
            <a:ext cx="4222750" cy="14287"/>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2303" name="Rectangle 54"/>
          <p:cNvSpPr>
            <a:spLocks noChangeArrowheads="1"/>
          </p:cNvSpPr>
          <p:nvPr/>
        </p:nvSpPr>
        <p:spPr bwMode="auto">
          <a:xfrm>
            <a:off x="4068763" y="5703888"/>
            <a:ext cx="677862" cy="198437"/>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LOCKED</a:t>
            </a:r>
          </a:p>
        </p:txBody>
      </p:sp>
      <p:sp>
        <p:nvSpPr>
          <p:cNvPr id="12304" name="Cloud Callout 27"/>
          <p:cNvSpPr>
            <a:spLocks noChangeArrowheads="1"/>
          </p:cNvSpPr>
          <p:nvPr/>
        </p:nvSpPr>
        <p:spPr bwMode="auto">
          <a:xfrm>
            <a:off x="4897438" y="4216400"/>
            <a:ext cx="1271587" cy="565150"/>
          </a:xfrm>
          <a:prstGeom prst="cloudCallout">
            <a:avLst>
              <a:gd name="adj1" fmla="val -18454"/>
              <a:gd name="adj2" fmla="val 43204"/>
            </a:avLst>
          </a:prstGeom>
          <a:solidFill>
            <a:schemeClr val="tx2"/>
          </a:solidFill>
          <a:ln w="9525" algn="ctr">
            <a:solidFill>
              <a:schemeClr val="tx1"/>
            </a:solidFill>
            <a:round/>
            <a:headEnd/>
            <a:tailEnd/>
          </a:ln>
        </p:spPr>
        <p:txBody>
          <a:bodyPr wrap="none" anchor="ctr">
            <a:spAutoFit/>
          </a:bodyPr>
          <a:lstStyle/>
          <a:p>
            <a:r>
              <a:rPr lang="en-US">
                <a:solidFill>
                  <a:srgbClr val="000000"/>
                </a:solidFill>
              </a:rPr>
              <a:t>Delay</a:t>
            </a:r>
          </a:p>
        </p:txBody>
      </p:sp>
      <p:sp>
        <p:nvSpPr>
          <p:cNvPr id="12305" name="PPTShape_0"/>
          <p:cNvSpPr>
            <a:spLocks noChangeShapeType="1"/>
          </p:cNvSpPr>
          <p:nvPr/>
        </p:nvSpPr>
        <p:spPr bwMode="auto">
          <a:xfrm rot="-5400000">
            <a:off x="5787231" y="5415757"/>
            <a:ext cx="1795463" cy="0"/>
          </a:xfrm>
          <a:prstGeom prst="line">
            <a:avLst/>
          </a:prstGeom>
          <a:noFill/>
          <a:ln w="4763" cap="rnd">
            <a:solidFill>
              <a:srgbClr val="000000"/>
            </a:solidFill>
            <a:round/>
            <a:headEnd/>
            <a:tailEnd/>
          </a:ln>
        </p:spPr>
        <p:txBody>
          <a:bodyPr/>
          <a:lstStyle/>
          <a:p>
            <a:endParaRPr 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mtClean="0"/>
              <a:t>Frequency Generation</a:t>
            </a:r>
          </a:p>
        </p:txBody>
      </p:sp>
      <p:sp>
        <p:nvSpPr>
          <p:cNvPr id="13315" name="Rectangle 3"/>
          <p:cNvSpPr>
            <a:spLocks noGrp="1" noChangeArrowheads="1"/>
          </p:cNvSpPr>
          <p:nvPr>
            <p:ph type="body" idx="4294967295"/>
          </p:nvPr>
        </p:nvSpPr>
        <p:spPr>
          <a:xfrm>
            <a:off x="169606" y="914400"/>
            <a:ext cx="8225554" cy="4268337"/>
          </a:xfrm>
        </p:spPr>
        <p:txBody>
          <a:bodyPr/>
          <a:lstStyle/>
          <a:p>
            <a:pPr eaLnBrk="1" hangingPunct="1"/>
            <a:r>
              <a:rPr lang="en-US" sz="1800" dirty="0" smtClean="0"/>
              <a:t>The same mechanism that keeps clocks in phase generates new frequencies</a:t>
            </a:r>
          </a:p>
          <a:p>
            <a:pPr eaLnBrk="1" hangingPunct="1"/>
            <a:r>
              <a:rPr lang="en-US" sz="1800" dirty="0" smtClean="0"/>
              <a:t>By placing a divider of M between the VCO and the CLKFBOUT output, the VCO must run at M times the CLKIN frequency in order to achieve phase lock</a:t>
            </a:r>
          </a:p>
          <a:p>
            <a:pPr eaLnBrk="1" hangingPunct="1"/>
            <a:r>
              <a:rPr lang="en-US" sz="1800" dirty="0" smtClean="0"/>
              <a:t>Similarly, by placing a D divider between the CLKIN port and the PFD block, the VCO must now run at M/D </a:t>
            </a:r>
            <a:br>
              <a:rPr lang="en-US" sz="1800" dirty="0" smtClean="0"/>
            </a:br>
            <a:r>
              <a:rPr lang="en-US" sz="1800" dirty="0" smtClean="0"/>
              <a:t>times the frequency of CLKIN</a:t>
            </a:r>
            <a:br>
              <a:rPr lang="en-US" sz="1800" dirty="0" smtClean="0"/>
            </a:br>
            <a:r>
              <a:rPr lang="en-US" sz="1800" dirty="0" smtClean="0"/>
              <a:t>in order to achieve phase lock</a:t>
            </a:r>
          </a:p>
          <a:p>
            <a:pPr eaLnBrk="1" hangingPunct="1"/>
            <a:r>
              <a:rPr lang="en-US" sz="1800" dirty="0" smtClean="0"/>
              <a:t>Finally, the output dividers </a:t>
            </a:r>
            <a:br>
              <a:rPr lang="en-US" sz="1800" dirty="0" smtClean="0"/>
            </a:br>
            <a:r>
              <a:rPr lang="en-US" sz="1800" dirty="0" smtClean="0"/>
              <a:t>divide the VCO frequency for </a:t>
            </a:r>
            <a:br>
              <a:rPr lang="en-US" sz="1800" dirty="0" smtClean="0"/>
            </a:br>
            <a:r>
              <a:rPr lang="en-US" sz="1800" dirty="0" smtClean="0"/>
              <a:t>the output ports</a:t>
            </a:r>
          </a:p>
        </p:txBody>
      </p:sp>
      <p:grpSp>
        <p:nvGrpSpPr>
          <p:cNvPr id="117" name="Group 116"/>
          <p:cNvGrpSpPr/>
          <p:nvPr/>
        </p:nvGrpSpPr>
        <p:grpSpPr>
          <a:xfrm>
            <a:off x="3797711" y="3330616"/>
            <a:ext cx="5016090" cy="2959059"/>
            <a:chOff x="3805714" y="3335338"/>
            <a:chExt cx="5008086" cy="2954337"/>
          </a:xfrm>
        </p:grpSpPr>
        <p:sp>
          <p:nvSpPr>
            <p:cNvPr id="13316" name="Rectangle 5"/>
            <p:cNvSpPr>
              <a:spLocks noChangeArrowheads="1"/>
            </p:cNvSpPr>
            <p:nvPr/>
          </p:nvSpPr>
          <p:spPr bwMode="auto">
            <a:xfrm>
              <a:off x="5610225" y="3979863"/>
              <a:ext cx="260350" cy="387350"/>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17" name="Rectangle 6"/>
            <p:cNvSpPr>
              <a:spLocks noChangeArrowheads="1"/>
            </p:cNvSpPr>
            <p:nvPr/>
          </p:nvSpPr>
          <p:spPr bwMode="auto">
            <a:xfrm>
              <a:off x="6000750" y="3979863"/>
              <a:ext cx="258763" cy="387350"/>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18" name="Rectangle 7"/>
            <p:cNvSpPr>
              <a:spLocks noChangeArrowheads="1"/>
            </p:cNvSpPr>
            <p:nvPr/>
          </p:nvSpPr>
          <p:spPr bwMode="auto">
            <a:xfrm>
              <a:off x="6391275" y="3979863"/>
              <a:ext cx="260350" cy="387350"/>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19" name="Rectangle 8"/>
            <p:cNvSpPr>
              <a:spLocks noChangeArrowheads="1"/>
            </p:cNvSpPr>
            <p:nvPr/>
          </p:nvSpPr>
          <p:spPr bwMode="auto">
            <a:xfrm>
              <a:off x="6781800" y="3979863"/>
              <a:ext cx="258763" cy="387350"/>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20" name="Rectangle 9"/>
            <p:cNvSpPr>
              <a:spLocks noChangeArrowheads="1"/>
            </p:cNvSpPr>
            <p:nvPr/>
          </p:nvSpPr>
          <p:spPr bwMode="auto">
            <a:xfrm rot="-5400000">
              <a:off x="5875338" y="3513138"/>
              <a:ext cx="257175" cy="390525"/>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3321" name="AutoShape 10"/>
            <p:cNvSpPr>
              <a:spLocks noChangeArrowheads="1"/>
            </p:cNvSpPr>
            <p:nvPr/>
          </p:nvSpPr>
          <p:spPr bwMode="auto">
            <a:xfrm rot="-5400000">
              <a:off x="4552157" y="4036219"/>
              <a:ext cx="388937" cy="98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388 h 21600"/>
                <a:gd name="T14" fmla="*/ 17111 w 21600"/>
                <a:gd name="T15" fmla="*/ 172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22" name="Rectangle 11"/>
            <p:cNvSpPr>
              <a:spLocks noChangeArrowheads="1"/>
            </p:cNvSpPr>
            <p:nvPr/>
          </p:nvSpPr>
          <p:spPr bwMode="auto">
            <a:xfrm>
              <a:off x="5089525" y="3944938"/>
              <a:ext cx="260350" cy="257175"/>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23" name="AutoShape 12"/>
            <p:cNvSpPr>
              <a:spLocks noChangeArrowheads="1"/>
            </p:cNvSpPr>
            <p:nvPr/>
          </p:nvSpPr>
          <p:spPr bwMode="auto">
            <a:xfrm rot="-5400000">
              <a:off x="4880769" y="4574382"/>
              <a:ext cx="387350" cy="1000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7 w 21600"/>
                <a:gd name="T13" fmla="*/ 4652 h 21600"/>
                <a:gd name="T14" fmla="*/ 17093 w 21600"/>
                <a:gd name="T15" fmla="*/ 1694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24" name="Rectangle 13"/>
            <p:cNvSpPr>
              <a:spLocks noChangeArrowheads="1"/>
            </p:cNvSpPr>
            <p:nvPr/>
          </p:nvSpPr>
          <p:spPr bwMode="auto">
            <a:xfrm>
              <a:off x="4568825" y="3335338"/>
              <a:ext cx="390525" cy="385762"/>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25" name="AutoShape 14"/>
            <p:cNvSpPr>
              <a:spLocks noChangeArrowheads="1"/>
            </p:cNvSpPr>
            <p:nvPr/>
          </p:nvSpPr>
          <p:spPr bwMode="auto">
            <a:xfrm rot="-5400000">
              <a:off x="7281069" y="4112419"/>
              <a:ext cx="255588" cy="82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26" name="Rectangle 15"/>
            <p:cNvSpPr>
              <a:spLocks noChangeArrowheads="1"/>
            </p:cNvSpPr>
            <p:nvPr/>
          </p:nvSpPr>
          <p:spPr bwMode="auto">
            <a:xfrm rot="-5400000">
              <a:off x="7844631" y="3836194"/>
              <a:ext cx="257175" cy="649288"/>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3327" name="AutoShape 16"/>
            <p:cNvSpPr>
              <a:spLocks noChangeArrowheads="1"/>
            </p:cNvSpPr>
            <p:nvPr/>
          </p:nvSpPr>
          <p:spPr bwMode="auto">
            <a:xfrm rot="-5400000">
              <a:off x="7279481" y="4371182"/>
              <a:ext cx="258763" cy="82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00 h 21600"/>
                <a:gd name="T14" fmla="*/ 17153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28" name="Rectangle 17"/>
            <p:cNvSpPr>
              <a:spLocks noChangeArrowheads="1"/>
            </p:cNvSpPr>
            <p:nvPr/>
          </p:nvSpPr>
          <p:spPr bwMode="auto">
            <a:xfrm rot="-5400000">
              <a:off x="7844631" y="4083844"/>
              <a:ext cx="257175" cy="649288"/>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3329" name="AutoShape 18"/>
            <p:cNvSpPr>
              <a:spLocks noChangeArrowheads="1"/>
            </p:cNvSpPr>
            <p:nvPr/>
          </p:nvSpPr>
          <p:spPr bwMode="auto">
            <a:xfrm rot="-5400000">
              <a:off x="7280275" y="4635501"/>
              <a:ext cx="257175" cy="82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30" name="Rectangle 19"/>
            <p:cNvSpPr>
              <a:spLocks noChangeArrowheads="1"/>
            </p:cNvSpPr>
            <p:nvPr/>
          </p:nvSpPr>
          <p:spPr bwMode="auto">
            <a:xfrm rot="-5400000">
              <a:off x="7844631" y="4348957"/>
              <a:ext cx="257175" cy="649288"/>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3331" name="AutoShape 20"/>
            <p:cNvSpPr>
              <a:spLocks noChangeArrowheads="1"/>
            </p:cNvSpPr>
            <p:nvPr/>
          </p:nvSpPr>
          <p:spPr bwMode="auto">
            <a:xfrm rot="-5400000">
              <a:off x="7280275" y="4899026"/>
              <a:ext cx="257175" cy="82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32" name="Rectangle 21"/>
            <p:cNvSpPr>
              <a:spLocks noChangeArrowheads="1"/>
            </p:cNvSpPr>
            <p:nvPr/>
          </p:nvSpPr>
          <p:spPr bwMode="auto">
            <a:xfrm rot="-5400000">
              <a:off x="7844631" y="4610894"/>
              <a:ext cx="257175" cy="649288"/>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3333" name="AutoShape 22"/>
            <p:cNvSpPr>
              <a:spLocks noChangeArrowheads="1"/>
            </p:cNvSpPr>
            <p:nvPr/>
          </p:nvSpPr>
          <p:spPr bwMode="auto">
            <a:xfrm rot="-5400000">
              <a:off x="7280275" y="5157788"/>
              <a:ext cx="257175" cy="82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34" name="Rectangle 23"/>
            <p:cNvSpPr>
              <a:spLocks noChangeArrowheads="1"/>
            </p:cNvSpPr>
            <p:nvPr/>
          </p:nvSpPr>
          <p:spPr bwMode="auto">
            <a:xfrm rot="-5400000">
              <a:off x="7844631" y="4869657"/>
              <a:ext cx="257175" cy="649288"/>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3335" name="AutoShape 24"/>
            <p:cNvSpPr>
              <a:spLocks noChangeArrowheads="1"/>
            </p:cNvSpPr>
            <p:nvPr/>
          </p:nvSpPr>
          <p:spPr bwMode="auto">
            <a:xfrm rot="-5400000">
              <a:off x="7280275" y="5421313"/>
              <a:ext cx="257175" cy="82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36" name="Rectangle 25"/>
            <p:cNvSpPr>
              <a:spLocks noChangeArrowheads="1"/>
            </p:cNvSpPr>
            <p:nvPr/>
          </p:nvSpPr>
          <p:spPr bwMode="auto">
            <a:xfrm rot="-5400000">
              <a:off x="7844631" y="5125244"/>
              <a:ext cx="257175" cy="649288"/>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3337" name="AutoShape 26"/>
            <p:cNvSpPr>
              <a:spLocks noChangeArrowheads="1"/>
            </p:cNvSpPr>
            <p:nvPr/>
          </p:nvSpPr>
          <p:spPr bwMode="auto">
            <a:xfrm rot="-5400000">
              <a:off x="7280275" y="5662613"/>
              <a:ext cx="257175" cy="82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38" name="Rectangle 27"/>
            <p:cNvSpPr>
              <a:spLocks noChangeArrowheads="1"/>
            </p:cNvSpPr>
            <p:nvPr/>
          </p:nvSpPr>
          <p:spPr bwMode="auto">
            <a:xfrm rot="-5400000">
              <a:off x="7844631" y="5374482"/>
              <a:ext cx="257175" cy="649288"/>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3339" name="AutoShape 28"/>
            <p:cNvSpPr>
              <a:spLocks noChangeArrowheads="1"/>
            </p:cNvSpPr>
            <p:nvPr/>
          </p:nvSpPr>
          <p:spPr bwMode="auto">
            <a:xfrm rot="-5400000">
              <a:off x="7281069" y="5926932"/>
              <a:ext cx="255587" cy="82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3 w 21600"/>
                <a:gd name="T13" fmla="*/ 4400 h 21600"/>
                <a:gd name="T14" fmla="*/ 17127 w 21600"/>
                <a:gd name="T15" fmla="*/ 172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40" name="Rectangle 29"/>
            <p:cNvSpPr>
              <a:spLocks noChangeArrowheads="1"/>
            </p:cNvSpPr>
            <p:nvPr/>
          </p:nvSpPr>
          <p:spPr bwMode="auto">
            <a:xfrm rot="-5400000">
              <a:off x="7844631" y="5628482"/>
              <a:ext cx="257175" cy="649288"/>
            </a:xfrm>
            <a:prstGeom prst="rect">
              <a:avLst/>
            </a:prstGeom>
            <a:solidFill>
              <a:srgbClr val="EAEAEA"/>
            </a:solidFill>
            <a:ln w="9525" algn="ctr">
              <a:solidFill>
                <a:schemeClr val="tx1"/>
              </a:solidFill>
              <a:miter lim="800000"/>
              <a:headEnd/>
              <a:tailEnd/>
            </a:ln>
          </p:spPr>
          <p:txBody>
            <a:bodyPr vert="eaVert" wrap="none" anchor="ctr"/>
            <a:lstStyle/>
            <a:p>
              <a:endParaRPr lang="en-US">
                <a:solidFill>
                  <a:srgbClr val="000000"/>
                </a:solidFill>
              </a:endParaRPr>
            </a:p>
          </p:txBody>
        </p:sp>
        <p:sp>
          <p:nvSpPr>
            <p:cNvPr id="13341" name="Line 30"/>
            <p:cNvSpPr>
              <a:spLocks noChangeShapeType="1"/>
            </p:cNvSpPr>
            <p:nvPr/>
          </p:nvSpPr>
          <p:spPr bwMode="auto">
            <a:xfrm>
              <a:off x="4794250" y="4081463"/>
              <a:ext cx="29210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42" name="Line 31"/>
            <p:cNvSpPr>
              <a:spLocks noChangeShapeType="1"/>
            </p:cNvSpPr>
            <p:nvPr/>
          </p:nvSpPr>
          <p:spPr bwMode="auto">
            <a:xfrm>
              <a:off x="5349875" y="4032250"/>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43" name="Line 32"/>
            <p:cNvSpPr>
              <a:spLocks noChangeShapeType="1"/>
            </p:cNvSpPr>
            <p:nvPr/>
          </p:nvSpPr>
          <p:spPr bwMode="auto">
            <a:xfrm>
              <a:off x="4395788" y="4011613"/>
              <a:ext cx="293687"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44" name="Line 33"/>
            <p:cNvSpPr>
              <a:spLocks noChangeShapeType="1"/>
            </p:cNvSpPr>
            <p:nvPr/>
          </p:nvSpPr>
          <p:spPr bwMode="auto">
            <a:xfrm>
              <a:off x="4403725" y="4146550"/>
              <a:ext cx="29210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45" name="Line 34"/>
            <p:cNvSpPr>
              <a:spLocks noChangeShapeType="1"/>
            </p:cNvSpPr>
            <p:nvPr/>
          </p:nvSpPr>
          <p:spPr bwMode="auto">
            <a:xfrm>
              <a:off x="5870575" y="4160838"/>
              <a:ext cx="130175"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46" name="Line 35"/>
            <p:cNvSpPr>
              <a:spLocks noChangeShapeType="1"/>
            </p:cNvSpPr>
            <p:nvPr/>
          </p:nvSpPr>
          <p:spPr bwMode="auto">
            <a:xfrm>
              <a:off x="6261100" y="4160838"/>
              <a:ext cx="128588"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47" name="Line 36"/>
            <p:cNvSpPr>
              <a:spLocks noChangeShapeType="1"/>
            </p:cNvSpPr>
            <p:nvPr/>
          </p:nvSpPr>
          <p:spPr bwMode="auto">
            <a:xfrm>
              <a:off x="6651625" y="4160838"/>
              <a:ext cx="128588"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48" name="Line 37"/>
            <p:cNvSpPr>
              <a:spLocks noChangeShapeType="1"/>
            </p:cNvSpPr>
            <p:nvPr/>
          </p:nvSpPr>
          <p:spPr bwMode="auto">
            <a:xfrm>
              <a:off x="7040563" y="4160838"/>
              <a:ext cx="325437"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49" name="Line 38"/>
            <p:cNvSpPr>
              <a:spLocks noChangeShapeType="1"/>
            </p:cNvSpPr>
            <p:nvPr/>
          </p:nvSpPr>
          <p:spPr bwMode="auto">
            <a:xfrm>
              <a:off x="7172325" y="4160838"/>
              <a:ext cx="0" cy="1806575"/>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0" name="Line 39"/>
            <p:cNvSpPr>
              <a:spLocks noChangeShapeType="1"/>
            </p:cNvSpPr>
            <p:nvPr/>
          </p:nvSpPr>
          <p:spPr bwMode="auto">
            <a:xfrm>
              <a:off x="7172325" y="5967413"/>
              <a:ext cx="19367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1" name="Line 40"/>
            <p:cNvSpPr>
              <a:spLocks noChangeShapeType="1"/>
            </p:cNvSpPr>
            <p:nvPr/>
          </p:nvSpPr>
          <p:spPr bwMode="auto">
            <a:xfrm>
              <a:off x="7172325" y="5710238"/>
              <a:ext cx="19367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2" name="Line 41"/>
            <p:cNvSpPr>
              <a:spLocks noChangeShapeType="1"/>
            </p:cNvSpPr>
            <p:nvPr/>
          </p:nvSpPr>
          <p:spPr bwMode="auto">
            <a:xfrm>
              <a:off x="7172325" y="5451475"/>
              <a:ext cx="19367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3" name="Line 42"/>
            <p:cNvSpPr>
              <a:spLocks noChangeShapeType="1"/>
            </p:cNvSpPr>
            <p:nvPr/>
          </p:nvSpPr>
          <p:spPr bwMode="auto">
            <a:xfrm>
              <a:off x="7172325" y="5192713"/>
              <a:ext cx="19367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4" name="Line 43"/>
            <p:cNvSpPr>
              <a:spLocks noChangeShapeType="1"/>
            </p:cNvSpPr>
            <p:nvPr/>
          </p:nvSpPr>
          <p:spPr bwMode="auto">
            <a:xfrm>
              <a:off x="7172325" y="4935538"/>
              <a:ext cx="19367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5" name="Line 44"/>
            <p:cNvSpPr>
              <a:spLocks noChangeShapeType="1"/>
            </p:cNvSpPr>
            <p:nvPr/>
          </p:nvSpPr>
          <p:spPr bwMode="auto">
            <a:xfrm>
              <a:off x="7172325" y="4676775"/>
              <a:ext cx="19367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6" name="Line 45"/>
            <p:cNvSpPr>
              <a:spLocks noChangeShapeType="1"/>
            </p:cNvSpPr>
            <p:nvPr/>
          </p:nvSpPr>
          <p:spPr bwMode="auto">
            <a:xfrm>
              <a:off x="7172325" y="4419600"/>
              <a:ext cx="19367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7" name="Line 46"/>
            <p:cNvSpPr>
              <a:spLocks noChangeShapeType="1"/>
            </p:cNvSpPr>
            <p:nvPr/>
          </p:nvSpPr>
          <p:spPr bwMode="auto">
            <a:xfrm>
              <a:off x="7451725" y="5967413"/>
              <a:ext cx="1952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8" name="Line 47"/>
            <p:cNvSpPr>
              <a:spLocks noChangeShapeType="1"/>
            </p:cNvSpPr>
            <p:nvPr/>
          </p:nvSpPr>
          <p:spPr bwMode="auto">
            <a:xfrm>
              <a:off x="7451725" y="5710238"/>
              <a:ext cx="1952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59" name="Line 48"/>
            <p:cNvSpPr>
              <a:spLocks noChangeShapeType="1"/>
            </p:cNvSpPr>
            <p:nvPr/>
          </p:nvSpPr>
          <p:spPr bwMode="auto">
            <a:xfrm>
              <a:off x="7451725" y="5451475"/>
              <a:ext cx="1952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60" name="Line 49"/>
            <p:cNvSpPr>
              <a:spLocks noChangeShapeType="1"/>
            </p:cNvSpPr>
            <p:nvPr/>
          </p:nvSpPr>
          <p:spPr bwMode="auto">
            <a:xfrm>
              <a:off x="7451725" y="5192713"/>
              <a:ext cx="1952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61" name="Line 50"/>
            <p:cNvSpPr>
              <a:spLocks noChangeShapeType="1"/>
            </p:cNvSpPr>
            <p:nvPr/>
          </p:nvSpPr>
          <p:spPr bwMode="auto">
            <a:xfrm>
              <a:off x="7451725" y="4935538"/>
              <a:ext cx="1952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62" name="Line 51"/>
            <p:cNvSpPr>
              <a:spLocks noChangeShapeType="1"/>
            </p:cNvSpPr>
            <p:nvPr/>
          </p:nvSpPr>
          <p:spPr bwMode="auto">
            <a:xfrm>
              <a:off x="7451725" y="4676775"/>
              <a:ext cx="1952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63" name="Line 52"/>
            <p:cNvSpPr>
              <a:spLocks noChangeShapeType="1"/>
            </p:cNvSpPr>
            <p:nvPr/>
          </p:nvSpPr>
          <p:spPr bwMode="auto">
            <a:xfrm>
              <a:off x="7451725" y="4419600"/>
              <a:ext cx="1952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64" name="Line 53"/>
            <p:cNvSpPr>
              <a:spLocks noChangeShapeType="1"/>
            </p:cNvSpPr>
            <p:nvPr/>
          </p:nvSpPr>
          <p:spPr bwMode="auto">
            <a:xfrm>
              <a:off x="7446963" y="4151313"/>
              <a:ext cx="195262"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65" name="Line 54"/>
            <p:cNvSpPr>
              <a:spLocks noChangeShapeType="1"/>
            </p:cNvSpPr>
            <p:nvPr/>
          </p:nvSpPr>
          <p:spPr bwMode="auto">
            <a:xfrm>
              <a:off x="8297863" y="4097338"/>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66" name="Line 55"/>
            <p:cNvSpPr>
              <a:spLocks noChangeShapeType="1"/>
            </p:cNvSpPr>
            <p:nvPr/>
          </p:nvSpPr>
          <p:spPr bwMode="auto">
            <a:xfrm>
              <a:off x="8297863" y="4191000"/>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67" name="Line 56"/>
            <p:cNvSpPr>
              <a:spLocks noChangeShapeType="1"/>
            </p:cNvSpPr>
            <p:nvPr/>
          </p:nvSpPr>
          <p:spPr bwMode="auto">
            <a:xfrm>
              <a:off x="8297863" y="4354513"/>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68" name="Line 57"/>
            <p:cNvSpPr>
              <a:spLocks noChangeShapeType="1"/>
            </p:cNvSpPr>
            <p:nvPr/>
          </p:nvSpPr>
          <p:spPr bwMode="auto">
            <a:xfrm>
              <a:off x="8297863" y="4443413"/>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69" name="Line 58"/>
            <p:cNvSpPr>
              <a:spLocks noChangeShapeType="1"/>
            </p:cNvSpPr>
            <p:nvPr/>
          </p:nvSpPr>
          <p:spPr bwMode="auto">
            <a:xfrm>
              <a:off x="8297863" y="4624388"/>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70" name="Line 59"/>
            <p:cNvSpPr>
              <a:spLocks noChangeShapeType="1"/>
            </p:cNvSpPr>
            <p:nvPr/>
          </p:nvSpPr>
          <p:spPr bwMode="auto">
            <a:xfrm>
              <a:off x="8297863" y="4711700"/>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71" name="Line 60"/>
            <p:cNvSpPr>
              <a:spLocks noChangeShapeType="1"/>
            </p:cNvSpPr>
            <p:nvPr/>
          </p:nvSpPr>
          <p:spPr bwMode="auto">
            <a:xfrm>
              <a:off x="8297863" y="4881563"/>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72" name="Line 61"/>
            <p:cNvSpPr>
              <a:spLocks noChangeShapeType="1"/>
            </p:cNvSpPr>
            <p:nvPr/>
          </p:nvSpPr>
          <p:spPr bwMode="auto">
            <a:xfrm>
              <a:off x="8297863" y="4970463"/>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73" name="Line 62"/>
            <p:cNvSpPr>
              <a:spLocks noChangeShapeType="1"/>
            </p:cNvSpPr>
            <p:nvPr/>
          </p:nvSpPr>
          <p:spPr bwMode="auto">
            <a:xfrm>
              <a:off x="8307388" y="5184775"/>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74" name="Line 63"/>
            <p:cNvSpPr>
              <a:spLocks noChangeShapeType="1"/>
            </p:cNvSpPr>
            <p:nvPr/>
          </p:nvSpPr>
          <p:spPr bwMode="auto">
            <a:xfrm>
              <a:off x="8307388" y="5451475"/>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75" name="Line 64"/>
            <p:cNvSpPr>
              <a:spLocks noChangeShapeType="1"/>
            </p:cNvSpPr>
            <p:nvPr/>
          </p:nvSpPr>
          <p:spPr bwMode="auto">
            <a:xfrm>
              <a:off x="8304213" y="5699125"/>
              <a:ext cx="25876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76" name="Line 65"/>
            <p:cNvSpPr>
              <a:spLocks noChangeShapeType="1"/>
            </p:cNvSpPr>
            <p:nvPr/>
          </p:nvSpPr>
          <p:spPr bwMode="auto">
            <a:xfrm>
              <a:off x="8304213" y="6032500"/>
              <a:ext cx="25876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77" name="Line 66"/>
            <p:cNvSpPr>
              <a:spLocks noChangeShapeType="1"/>
            </p:cNvSpPr>
            <p:nvPr/>
          </p:nvSpPr>
          <p:spPr bwMode="auto">
            <a:xfrm>
              <a:off x="8297863" y="5902325"/>
              <a:ext cx="515937"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78" name="Line 67"/>
            <p:cNvSpPr>
              <a:spLocks noChangeShapeType="1"/>
            </p:cNvSpPr>
            <p:nvPr/>
          </p:nvSpPr>
          <p:spPr bwMode="auto">
            <a:xfrm>
              <a:off x="8594725" y="5902325"/>
              <a:ext cx="0" cy="38735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79" name="Line 68"/>
            <p:cNvSpPr>
              <a:spLocks noChangeShapeType="1"/>
            </p:cNvSpPr>
            <p:nvPr/>
          </p:nvSpPr>
          <p:spPr bwMode="auto">
            <a:xfrm>
              <a:off x="4764088" y="4676775"/>
              <a:ext cx="26035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80" name="Line 69"/>
            <p:cNvSpPr>
              <a:spLocks noChangeShapeType="1"/>
            </p:cNvSpPr>
            <p:nvPr/>
          </p:nvSpPr>
          <p:spPr bwMode="auto">
            <a:xfrm>
              <a:off x="4764088" y="4676775"/>
              <a:ext cx="0" cy="161290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81" name="Line 70"/>
            <p:cNvSpPr>
              <a:spLocks noChangeShapeType="1"/>
            </p:cNvSpPr>
            <p:nvPr/>
          </p:nvSpPr>
          <p:spPr bwMode="auto">
            <a:xfrm>
              <a:off x="4764088" y="6289675"/>
              <a:ext cx="3827462"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82" name="Line 71"/>
            <p:cNvSpPr>
              <a:spLocks noChangeShapeType="1"/>
            </p:cNvSpPr>
            <p:nvPr/>
          </p:nvSpPr>
          <p:spPr bwMode="auto">
            <a:xfrm>
              <a:off x="4373563" y="4538663"/>
              <a:ext cx="650875"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83" name="Line 72"/>
            <p:cNvSpPr>
              <a:spLocks noChangeShapeType="1"/>
            </p:cNvSpPr>
            <p:nvPr/>
          </p:nvSpPr>
          <p:spPr bwMode="auto">
            <a:xfrm>
              <a:off x="4764088" y="3719513"/>
              <a:ext cx="0" cy="227012"/>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84" name="Line 73"/>
            <p:cNvSpPr>
              <a:spLocks noChangeShapeType="1"/>
            </p:cNvSpPr>
            <p:nvPr/>
          </p:nvSpPr>
          <p:spPr bwMode="auto">
            <a:xfrm>
              <a:off x="4373563" y="3516313"/>
              <a:ext cx="19526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85" name="Line 74"/>
            <p:cNvSpPr>
              <a:spLocks noChangeShapeType="1"/>
            </p:cNvSpPr>
            <p:nvPr/>
          </p:nvSpPr>
          <p:spPr bwMode="auto">
            <a:xfrm>
              <a:off x="5408613" y="4225925"/>
              <a:ext cx="195262"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86" name="Line 75"/>
            <p:cNvSpPr>
              <a:spLocks noChangeShapeType="1"/>
            </p:cNvSpPr>
            <p:nvPr/>
          </p:nvSpPr>
          <p:spPr bwMode="auto">
            <a:xfrm>
              <a:off x="5403850" y="4225925"/>
              <a:ext cx="0" cy="38735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87" name="Line 76"/>
            <p:cNvSpPr>
              <a:spLocks noChangeShapeType="1"/>
            </p:cNvSpPr>
            <p:nvPr/>
          </p:nvSpPr>
          <p:spPr bwMode="auto">
            <a:xfrm flipH="1">
              <a:off x="5114925" y="4613275"/>
              <a:ext cx="27781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88" name="Line 77"/>
            <p:cNvSpPr>
              <a:spLocks noChangeShapeType="1"/>
            </p:cNvSpPr>
            <p:nvPr/>
          </p:nvSpPr>
          <p:spPr bwMode="auto">
            <a:xfrm flipV="1">
              <a:off x="5478463" y="3775075"/>
              <a:ext cx="0" cy="45085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89" name="Line 78"/>
            <p:cNvSpPr>
              <a:spLocks noChangeShapeType="1"/>
            </p:cNvSpPr>
            <p:nvPr/>
          </p:nvSpPr>
          <p:spPr bwMode="auto">
            <a:xfrm flipV="1">
              <a:off x="5414963" y="3644900"/>
              <a:ext cx="0" cy="38735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90" name="Line 79"/>
            <p:cNvSpPr>
              <a:spLocks noChangeShapeType="1"/>
            </p:cNvSpPr>
            <p:nvPr/>
          </p:nvSpPr>
          <p:spPr bwMode="auto">
            <a:xfrm>
              <a:off x="5478463" y="3775075"/>
              <a:ext cx="325437"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91" name="Line 80"/>
            <p:cNvSpPr>
              <a:spLocks noChangeShapeType="1"/>
            </p:cNvSpPr>
            <p:nvPr/>
          </p:nvSpPr>
          <p:spPr bwMode="auto">
            <a:xfrm>
              <a:off x="5414963" y="3644900"/>
              <a:ext cx="388937"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392" name="Line 81"/>
            <p:cNvSpPr>
              <a:spLocks noChangeShapeType="1"/>
            </p:cNvSpPr>
            <p:nvPr/>
          </p:nvSpPr>
          <p:spPr bwMode="auto">
            <a:xfrm>
              <a:off x="5740400" y="4365625"/>
              <a:ext cx="0" cy="192088"/>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393" name="Rectangle 82"/>
            <p:cNvSpPr>
              <a:spLocks noChangeArrowheads="1"/>
            </p:cNvSpPr>
            <p:nvPr/>
          </p:nvSpPr>
          <p:spPr bwMode="auto">
            <a:xfrm>
              <a:off x="5545138" y="4552950"/>
              <a:ext cx="390525" cy="257175"/>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394" name="Text Box 83"/>
            <p:cNvSpPr txBox="1">
              <a:spLocks noChangeArrowheads="1"/>
            </p:cNvSpPr>
            <p:nvPr/>
          </p:nvSpPr>
          <p:spPr bwMode="auto">
            <a:xfrm>
              <a:off x="6707188" y="4052888"/>
              <a:ext cx="425450" cy="230187"/>
            </a:xfrm>
            <a:prstGeom prst="rect">
              <a:avLst/>
            </a:prstGeom>
            <a:noFill/>
            <a:ln w="9525" algn="ctr">
              <a:noFill/>
              <a:miter lim="800000"/>
              <a:headEnd/>
              <a:tailEnd/>
            </a:ln>
          </p:spPr>
          <p:txBody>
            <a:bodyPr wrap="none">
              <a:spAutoFit/>
            </a:bodyPr>
            <a:lstStyle/>
            <a:p>
              <a:r>
                <a:rPr lang="en-US" sz="900">
                  <a:solidFill>
                    <a:srgbClr val="000000"/>
                  </a:solidFill>
                </a:rPr>
                <a:t>VCO</a:t>
              </a:r>
            </a:p>
          </p:txBody>
        </p:sp>
        <p:sp>
          <p:nvSpPr>
            <p:cNvPr id="13395" name="Text Box 84"/>
            <p:cNvSpPr txBox="1">
              <a:spLocks noChangeArrowheads="1"/>
            </p:cNvSpPr>
            <p:nvPr/>
          </p:nvSpPr>
          <p:spPr bwMode="auto">
            <a:xfrm>
              <a:off x="6381750" y="4062413"/>
              <a:ext cx="309563" cy="230187"/>
            </a:xfrm>
            <a:prstGeom prst="rect">
              <a:avLst/>
            </a:prstGeom>
            <a:noFill/>
            <a:ln w="9525" algn="ctr">
              <a:noFill/>
              <a:miter lim="800000"/>
              <a:headEnd/>
              <a:tailEnd/>
            </a:ln>
          </p:spPr>
          <p:txBody>
            <a:bodyPr wrap="none">
              <a:spAutoFit/>
            </a:bodyPr>
            <a:lstStyle/>
            <a:p>
              <a:r>
                <a:rPr lang="en-US" sz="900">
                  <a:solidFill>
                    <a:srgbClr val="000000"/>
                  </a:solidFill>
                </a:rPr>
                <a:t>LF</a:t>
              </a:r>
            </a:p>
          </p:txBody>
        </p:sp>
        <p:sp>
          <p:nvSpPr>
            <p:cNvPr id="13396" name="Text Box 85"/>
            <p:cNvSpPr txBox="1">
              <a:spLocks noChangeArrowheads="1"/>
            </p:cNvSpPr>
            <p:nvPr/>
          </p:nvSpPr>
          <p:spPr bwMode="auto">
            <a:xfrm>
              <a:off x="5961063" y="4051300"/>
              <a:ext cx="330200" cy="230188"/>
            </a:xfrm>
            <a:prstGeom prst="rect">
              <a:avLst/>
            </a:prstGeom>
            <a:noFill/>
            <a:ln w="9525" algn="ctr">
              <a:noFill/>
              <a:miter lim="800000"/>
              <a:headEnd/>
              <a:tailEnd/>
            </a:ln>
          </p:spPr>
          <p:txBody>
            <a:bodyPr wrap="none">
              <a:spAutoFit/>
            </a:bodyPr>
            <a:lstStyle/>
            <a:p>
              <a:r>
                <a:rPr lang="en-US" sz="900">
                  <a:solidFill>
                    <a:srgbClr val="000000"/>
                  </a:solidFill>
                </a:rPr>
                <a:t>CP</a:t>
              </a:r>
            </a:p>
          </p:txBody>
        </p:sp>
        <p:sp>
          <p:nvSpPr>
            <p:cNvPr id="13397" name="Text Box 86"/>
            <p:cNvSpPr txBox="1">
              <a:spLocks noChangeArrowheads="1"/>
            </p:cNvSpPr>
            <p:nvPr/>
          </p:nvSpPr>
          <p:spPr bwMode="auto">
            <a:xfrm>
              <a:off x="5554663" y="4044950"/>
              <a:ext cx="400050" cy="230188"/>
            </a:xfrm>
            <a:prstGeom prst="rect">
              <a:avLst/>
            </a:prstGeom>
            <a:noFill/>
            <a:ln w="9525" algn="ctr">
              <a:noFill/>
              <a:miter lim="800000"/>
              <a:headEnd/>
              <a:tailEnd/>
            </a:ln>
          </p:spPr>
          <p:txBody>
            <a:bodyPr wrap="none">
              <a:spAutoFit/>
            </a:bodyPr>
            <a:lstStyle/>
            <a:p>
              <a:r>
                <a:rPr lang="en-US" sz="900">
                  <a:solidFill>
                    <a:srgbClr val="000000"/>
                  </a:solidFill>
                </a:rPr>
                <a:t>PFD</a:t>
              </a:r>
            </a:p>
          </p:txBody>
        </p:sp>
        <p:sp>
          <p:nvSpPr>
            <p:cNvPr id="13398" name="Text Box 87"/>
            <p:cNvSpPr txBox="1">
              <a:spLocks noChangeArrowheads="1"/>
            </p:cNvSpPr>
            <p:nvPr/>
          </p:nvSpPr>
          <p:spPr bwMode="auto">
            <a:xfrm>
              <a:off x="7805738" y="4054475"/>
              <a:ext cx="342900" cy="230188"/>
            </a:xfrm>
            <a:prstGeom prst="rect">
              <a:avLst/>
            </a:prstGeom>
            <a:noFill/>
            <a:ln w="9525" algn="ctr">
              <a:noFill/>
              <a:miter lim="800000"/>
              <a:headEnd/>
              <a:tailEnd/>
            </a:ln>
          </p:spPr>
          <p:txBody>
            <a:bodyPr wrap="none">
              <a:spAutoFit/>
            </a:bodyPr>
            <a:lstStyle/>
            <a:p>
              <a:r>
                <a:rPr lang="en-US" sz="900">
                  <a:solidFill>
                    <a:srgbClr val="000000"/>
                  </a:solidFill>
                </a:rPr>
                <a:t>O0</a:t>
              </a:r>
            </a:p>
          </p:txBody>
        </p:sp>
        <p:sp>
          <p:nvSpPr>
            <p:cNvPr id="13399" name="Text Box 88"/>
            <p:cNvSpPr txBox="1">
              <a:spLocks noChangeArrowheads="1"/>
            </p:cNvSpPr>
            <p:nvPr/>
          </p:nvSpPr>
          <p:spPr bwMode="auto">
            <a:xfrm>
              <a:off x="3925888" y="4433888"/>
              <a:ext cx="536575" cy="230187"/>
            </a:xfrm>
            <a:prstGeom prst="rect">
              <a:avLst/>
            </a:prstGeom>
            <a:noFill/>
            <a:ln w="9525" algn="ctr">
              <a:noFill/>
              <a:miter lim="800000"/>
              <a:headEnd/>
              <a:tailEnd/>
            </a:ln>
          </p:spPr>
          <p:txBody>
            <a:bodyPr wrap="none">
              <a:spAutoFit/>
            </a:bodyPr>
            <a:lstStyle/>
            <a:p>
              <a:r>
                <a:rPr lang="en-US" sz="900">
                  <a:solidFill>
                    <a:srgbClr val="000000"/>
                  </a:solidFill>
                </a:rPr>
                <a:t>CLKFB</a:t>
              </a:r>
            </a:p>
          </p:txBody>
        </p:sp>
        <p:sp>
          <p:nvSpPr>
            <p:cNvPr id="13400" name="Text Box 89"/>
            <p:cNvSpPr txBox="1">
              <a:spLocks noChangeArrowheads="1"/>
            </p:cNvSpPr>
            <p:nvPr/>
          </p:nvSpPr>
          <p:spPr bwMode="auto">
            <a:xfrm>
              <a:off x="3944938" y="3903663"/>
              <a:ext cx="581025" cy="230187"/>
            </a:xfrm>
            <a:prstGeom prst="rect">
              <a:avLst/>
            </a:prstGeom>
            <a:noFill/>
            <a:ln w="9525" algn="ctr">
              <a:noFill/>
              <a:miter lim="800000"/>
              <a:headEnd/>
              <a:tailEnd/>
            </a:ln>
          </p:spPr>
          <p:txBody>
            <a:bodyPr wrap="none">
              <a:spAutoFit/>
            </a:bodyPr>
            <a:lstStyle/>
            <a:p>
              <a:r>
                <a:rPr lang="en-US" sz="900">
                  <a:solidFill>
                    <a:srgbClr val="000000"/>
                  </a:solidFill>
                </a:rPr>
                <a:t>CLKIN1</a:t>
              </a:r>
            </a:p>
          </p:txBody>
        </p:sp>
        <p:sp>
          <p:nvSpPr>
            <p:cNvPr id="13401" name="Text Box 90"/>
            <p:cNvSpPr txBox="1">
              <a:spLocks noChangeArrowheads="1"/>
            </p:cNvSpPr>
            <p:nvPr/>
          </p:nvSpPr>
          <p:spPr bwMode="auto">
            <a:xfrm>
              <a:off x="3941763" y="4032250"/>
              <a:ext cx="581025" cy="230188"/>
            </a:xfrm>
            <a:prstGeom prst="rect">
              <a:avLst/>
            </a:prstGeom>
            <a:noFill/>
            <a:ln w="9525" algn="ctr">
              <a:noFill/>
              <a:miter lim="800000"/>
              <a:headEnd/>
              <a:tailEnd/>
            </a:ln>
          </p:spPr>
          <p:txBody>
            <a:bodyPr wrap="none">
              <a:spAutoFit/>
            </a:bodyPr>
            <a:lstStyle/>
            <a:p>
              <a:r>
                <a:rPr lang="en-US" sz="900">
                  <a:solidFill>
                    <a:srgbClr val="000000"/>
                  </a:solidFill>
                </a:rPr>
                <a:t>CLKIN2</a:t>
              </a:r>
            </a:p>
          </p:txBody>
        </p:sp>
        <p:sp>
          <p:nvSpPr>
            <p:cNvPr id="13402" name="Text Box 91"/>
            <p:cNvSpPr txBox="1">
              <a:spLocks noChangeArrowheads="1"/>
            </p:cNvSpPr>
            <p:nvPr/>
          </p:nvSpPr>
          <p:spPr bwMode="auto">
            <a:xfrm>
              <a:off x="3805714" y="3390900"/>
              <a:ext cx="620712" cy="230188"/>
            </a:xfrm>
            <a:prstGeom prst="rect">
              <a:avLst/>
            </a:prstGeom>
            <a:noFill/>
            <a:ln w="9525" algn="ctr">
              <a:noFill/>
              <a:miter lim="800000"/>
              <a:headEnd/>
              <a:tailEnd/>
            </a:ln>
          </p:spPr>
          <p:txBody>
            <a:bodyPr wrap="none">
              <a:spAutoFit/>
            </a:bodyPr>
            <a:lstStyle/>
            <a:p>
              <a:r>
                <a:rPr lang="en-US" sz="900" dirty="0">
                  <a:solidFill>
                    <a:srgbClr val="000000"/>
                  </a:solidFill>
                </a:rPr>
                <a:t>Routing</a:t>
              </a:r>
            </a:p>
          </p:txBody>
        </p:sp>
        <p:sp>
          <p:nvSpPr>
            <p:cNvPr id="13403" name="Text Box 92"/>
            <p:cNvSpPr txBox="1">
              <a:spLocks noChangeArrowheads="1"/>
            </p:cNvSpPr>
            <p:nvPr/>
          </p:nvSpPr>
          <p:spPr bwMode="auto">
            <a:xfrm>
              <a:off x="4489588" y="3341688"/>
              <a:ext cx="555625" cy="366712"/>
            </a:xfrm>
            <a:prstGeom prst="rect">
              <a:avLst/>
            </a:prstGeom>
            <a:noFill/>
            <a:ln w="9525" algn="ctr">
              <a:noFill/>
              <a:miter lim="800000"/>
              <a:headEnd/>
              <a:tailEnd/>
            </a:ln>
          </p:spPr>
          <p:txBody>
            <a:bodyPr wrap="none">
              <a:spAutoFit/>
            </a:bodyPr>
            <a:lstStyle/>
            <a:p>
              <a:r>
                <a:rPr lang="en-US" sz="900" dirty="0">
                  <a:solidFill>
                    <a:srgbClr val="000000"/>
                  </a:solidFill>
                </a:rPr>
                <a:t>Clock</a:t>
              </a:r>
            </a:p>
            <a:p>
              <a:r>
                <a:rPr lang="en-US" sz="900" dirty="0">
                  <a:solidFill>
                    <a:srgbClr val="000000"/>
                  </a:solidFill>
                </a:rPr>
                <a:t>Switch</a:t>
              </a:r>
            </a:p>
          </p:txBody>
        </p:sp>
        <p:sp>
          <p:nvSpPr>
            <p:cNvPr id="13404" name="Text Box 93"/>
            <p:cNvSpPr txBox="1">
              <a:spLocks noChangeArrowheads="1"/>
            </p:cNvSpPr>
            <p:nvPr/>
          </p:nvSpPr>
          <p:spPr bwMode="auto">
            <a:xfrm>
              <a:off x="5094288" y="3957638"/>
              <a:ext cx="269875" cy="230187"/>
            </a:xfrm>
            <a:prstGeom prst="rect">
              <a:avLst/>
            </a:prstGeom>
            <a:noFill/>
            <a:ln w="9525" algn="ctr">
              <a:noFill/>
              <a:miter lim="800000"/>
              <a:headEnd/>
              <a:tailEnd/>
            </a:ln>
          </p:spPr>
          <p:txBody>
            <a:bodyPr wrap="none">
              <a:spAutoFit/>
            </a:bodyPr>
            <a:lstStyle/>
            <a:p>
              <a:r>
                <a:rPr lang="en-US" sz="900">
                  <a:solidFill>
                    <a:srgbClr val="000000"/>
                  </a:solidFill>
                </a:rPr>
                <a:t>D</a:t>
              </a:r>
            </a:p>
          </p:txBody>
        </p:sp>
        <p:sp>
          <p:nvSpPr>
            <p:cNvPr id="13405" name="Text Box 94"/>
            <p:cNvSpPr txBox="1">
              <a:spLocks noChangeArrowheads="1"/>
            </p:cNvSpPr>
            <p:nvPr/>
          </p:nvSpPr>
          <p:spPr bwMode="auto">
            <a:xfrm>
              <a:off x="5869862" y="4805363"/>
              <a:ext cx="1028700" cy="230187"/>
            </a:xfrm>
            <a:prstGeom prst="rect">
              <a:avLst/>
            </a:prstGeom>
            <a:noFill/>
            <a:ln w="9525" algn="ctr">
              <a:noFill/>
              <a:miter lim="800000"/>
              <a:headEnd/>
              <a:tailEnd/>
            </a:ln>
          </p:spPr>
          <p:txBody>
            <a:bodyPr wrap="none">
              <a:spAutoFit/>
            </a:bodyPr>
            <a:lstStyle/>
            <a:p>
              <a:r>
                <a:rPr lang="en-US" sz="900" dirty="0">
                  <a:solidFill>
                    <a:srgbClr val="000000"/>
                  </a:solidFill>
                </a:rPr>
                <a:t>CLKINSTOPPED</a:t>
              </a:r>
            </a:p>
          </p:txBody>
        </p:sp>
        <p:sp>
          <p:nvSpPr>
            <p:cNvPr id="13406" name="Text Box 95"/>
            <p:cNvSpPr txBox="1">
              <a:spLocks noChangeArrowheads="1"/>
            </p:cNvSpPr>
            <p:nvPr/>
          </p:nvSpPr>
          <p:spPr bwMode="auto">
            <a:xfrm>
              <a:off x="6313488" y="3609975"/>
              <a:ext cx="442912" cy="230188"/>
            </a:xfrm>
            <a:prstGeom prst="rect">
              <a:avLst/>
            </a:prstGeom>
            <a:noFill/>
            <a:ln w="9525" algn="ctr">
              <a:noFill/>
              <a:miter lim="800000"/>
              <a:headEnd/>
              <a:tailEnd/>
            </a:ln>
          </p:spPr>
          <p:txBody>
            <a:bodyPr wrap="none">
              <a:spAutoFit/>
            </a:bodyPr>
            <a:lstStyle/>
            <a:p>
              <a:r>
                <a:rPr lang="en-US" sz="900">
                  <a:solidFill>
                    <a:srgbClr val="000000"/>
                  </a:solidFill>
                </a:rPr>
                <a:t>Lock</a:t>
              </a:r>
            </a:p>
          </p:txBody>
        </p:sp>
        <p:sp>
          <p:nvSpPr>
            <p:cNvPr id="13407" name="Line 96"/>
            <p:cNvSpPr>
              <a:spLocks noChangeShapeType="1"/>
            </p:cNvSpPr>
            <p:nvPr/>
          </p:nvSpPr>
          <p:spPr bwMode="auto">
            <a:xfrm>
              <a:off x="6200775" y="3700463"/>
              <a:ext cx="19526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408" name="Text Box 97"/>
            <p:cNvSpPr txBox="1">
              <a:spLocks noChangeArrowheads="1"/>
            </p:cNvSpPr>
            <p:nvPr/>
          </p:nvSpPr>
          <p:spPr bwMode="auto">
            <a:xfrm>
              <a:off x="5872461" y="4922838"/>
              <a:ext cx="1054100" cy="230187"/>
            </a:xfrm>
            <a:prstGeom prst="rect">
              <a:avLst/>
            </a:prstGeom>
            <a:noFill/>
            <a:ln w="9525" algn="ctr">
              <a:noFill/>
              <a:miter lim="800000"/>
              <a:headEnd/>
              <a:tailEnd/>
            </a:ln>
          </p:spPr>
          <p:txBody>
            <a:bodyPr wrap="none">
              <a:spAutoFit/>
            </a:bodyPr>
            <a:lstStyle/>
            <a:p>
              <a:r>
                <a:rPr lang="en-US" sz="900">
                  <a:solidFill>
                    <a:srgbClr val="000000"/>
                  </a:solidFill>
                </a:rPr>
                <a:t>CLKFBSTOPPED</a:t>
              </a:r>
            </a:p>
          </p:txBody>
        </p:sp>
        <p:sp>
          <p:nvSpPr>
            <p:cNvPr id="13409" name="Line 98"/>
            <p:cNvSpPr>
              <a:spLocks noChangeShapeType="1"/>
            </p:cNvSpPr>
            <p:nvPr/>
          </p:nvSpPr>
          <p:spPr bwMode="auto">
            <a:xfrm>
              <a:off x="5803900" y="4906963"/>
              <a:ext cx="13176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410" name="Line 99"/>
            <p:cNvSpPr>
              <a:spLocks noChangeShapeType="1"/>
            </p:cNvSpPr>
            <p:nvPr/>
          </p:nvSpPr>
          <p:spPr bwMode="auto">
            <a:xfrm>
              <a:off x="5676900" y="5022850"/>
              <a:ext cx="258763"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3411" name="Line 100"/>
            <p:cNvSpPr>
              <a:spLocks noChangeShapeType="1"/>
            </p:cNvSpPr>
            <p:nvPr/>
          </p:nvSpPr>
          <p:spPr bwMode="auto">
            <a:xfrm flipV="1">
              <a:off x="5803900" y="4811713"/>
              <a:ext cx="0" cy="98425"/>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412" name="Line 101"/>
            <p:cNvSpPr>
              <a:spLocks noChangeShapeType="1"/>
            </p:cNvSpPr>
            <p:nvPr/>
          </p:nvSpPr>
          <p:spPr bwMode="auto">
            <a:xfrm flipV="1">
              <a:off x="5675313" y="4811713"/>
              <a:ext cx="0" cy="20955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413" name="Text Box 102"/>
            <p:cNvSpPr txBox="1">
              <a:spLocks noChangeArrowheads="1"/>
            </p:cNvSpPr>
            <p:nvPr/>
          </p:nvSpPr>
          <p:spPr bwMode="auto">
            <a:xfrm>
              <a:off x="5459114" y="4501138"/>
              <a:ext cx="555625" cy="366713"/>
            </a:xfrm>
            <a:prstGeom prst="rect">
              <a:avLst/>
            </a:prstGeom>
            <a:noFill/>
            <a:ln w="9525" algn="ctr">
              <a:noFill/>
              <a:miter lim="800000"/>
              <a:headEnd/>
              <a:tailEnd/>
            </a:ln>
          </p:spPr>
          <p:txBody>
            <a:bodyPr wrap="none">
              <a:spAutoFit/>
            </a:bodyPr>
            <a:lstStyle/>
            <a:p>
              <a:r>
                <a:rPr lang="en-US" sz="900" dirty="0">
                  <a:solidFill>
                    <a:srgbClr val="000000"/>
                  </a:solidFill>
                </a:rPr>
                <a:t>Stop</a:t>
              </a:r>
            </a:p>
            <a:p>
              <a:r>
                <a:rPr lang="en-US" sz="900" dirty="0">
                  <a:solidFill>
                    <a:srgbClr val="000000"/>
                  </a:solidFill>
                </a:rPr>
                <a:t>Detect</a:t>
              </a:r>
            </a:p>
          </p:txBody>
        </p:sp>
        <p:sp>
          <p:nvSpPr>
            <p:cNvPr id="13414" name="Text Box 103"/>
            <p:cNvSpPr txBox="1">
              <a:spLocks noChangeArrowheads="1"/>
            </p:cNvSpPr>
            <p:nvPr/>
          </p:nvSpPr>
          <p:spPr bwMode="auto">
            <a:xfrm>
              <a:off x="5726826" y="3533775"/>
              <a:ext cx="555625" cy="366713"/>
            </a:xfrm>
            <a:prstGeom prst="rect">
              <a:avLst/>
            </a:prstGeom>
            <a:noFill/>
            <a:ln w="9525" algn="ctr">
              <a:noFill/>
              <a:miter lim="800000"/>
              <a:headEnd/>
              <a:tailEnd/>
            </a:ln>
          </p:spPr>
          <p:txBody>
            <a:bodyPr wrap="none">
              <a:spAutoFit/>
            </a:bodyPr>
            <a:lstStyle/>
            <a:p>
              <a:r>
                <a:rPr lang="en-US" sz="900" dirty="0">
                  <a:solidFill>
                    <a:srgbClr val="000000"/>
                  </a:solidFill>
                </a:rPr>
                <a:t>Lock</a:t>
              </a:r>
            </a:p>
            <a:p>
              <a:r>
                <a:rPr lang="en-US" sz="900" dirty="0">
                  <a:solidFill>
                    <a:srgbClr val="000000"/>
                  </a:solidFill>
                </a:rPr>
                <a:t>Detect</a:t>
              </a:r>
            </a:p>
          </p:txBody>
        </p:sp>
        <p:sp>
          <p:nvSpPr>
            <p:cNvPr id="13415" name="Text Box 104"/>
            <p:cNvSpPr txBox="1">
              <a:spLocks noChangeArrowheads="1"/>
            </p:cNvSpPr>
            <p:nvPr/>
          </p:nvSpPr>
          <p:spPr bwMode="auto">
            <a:xfrm>
              <a:off x="6977063" y="3978275"/>
              <a:ext cx="254000" cy="230188"/>
            </a:xfrm>
            <a:prstGeom prst="rect">
              <a:avLst/>
            </a:prstGeom>
            <a:noFill/>
            <a:ln w="9525" algn="ctr">
              <a:noFill/>
              <a:miter lim="800000"/>
              <a:headEnd/>
              <a:tailEnd/>
            </a:ln>
          </p:spPr>
          <p:txBody>
            <a:bodyPr wrap="none">
              <a:spAutoFit/>
            </a:bodyPr>
            <a:lstStyle/>
            <a:p>
              <a:r>
                <a:rPr lang="en-US" sz="900">
                  <a:solidFill>
                    <a:srgbClr val="000000"/>
                  </a:solidFill>
                </a:rPr>
                <a:t>9</a:t>
              </a:r>
            </a:p>
          </p:txBody>
        </p:sp>
        <p:sp>
          <p:nvSpPr>
            <p:cNvPr id="13416" name="Line 105"/>
            <p:cNvSpPr>
              <a:spLocks noChangeShapeType="1"/>
            </p:cNvSpPr>
            <p:nvPr/>
          </p:nvSpPr>
          <p:spPr bwMode="auto">
            <a:xfrm flipH="1">
              <a:off x="7070725" y="4114800"/>
              <a:ext cx="66675" cy="96838"/>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417" name="Text Box 106"/>
            <p:cNvSpPr txBox="1">
              <a:spLocks noChangeArrowheads="1"/>
            </p:cNvSpPr>
            <p:nvPr/>
          </p:nvSpPr>
          <p:spPr bwMode="auto">
            <a:xfrm>
              <a:off x="7805738" y="4306888"/>
              <a:ext cx="341312" cy="230187"/>
            </a:xfrm>
            <a:prstGeom prst="rect">
              <a:avLst/>
            </a:prstGeom>
            <a:noFill/>
            <a:ln w="9525" algn="ctr">
              <a:noFill/>
              <a:miter lim="800000"/>
              <a:headEnd/>
              <a:tailEnd/>
            </a:ln>
          </p:spPr>
          <p:txBody>
            <a:bodyPr wrap="none">
              <a:spAutoFit/>
            </a:bodyPr>
            <a:lstStyle/>
            <a:p>
              <a:r>
                <a:rPr lang="en-US" sz="900">
                  <a:solidFill>
                    <a:srgbClr val="000000"/>
                  </a:solidFill>
                </a:rPr>
                <a:t>O1</a:t>
              </a:r>
            </a:p>
          </p:txBody>
        </p:sp>
        <p:sp>
          <p:nvSpPr>
            <p:cNvPr id="13418" name="Text Box 107"/>
            <p:cNvSpPr txBox="1">
              <a:spLocks noChangeArrowheads="1"/>
            </p:cNvSpPr>
            <p:nvPr/>
          </p:nvSpPr>
          <p:spPr bwMode="auto">
            <a:xfrm>
              <a:off x="7812088" y="4570413"/>
              <a:ext cx="341312" cy="230187"/>
            </a:xfrm>
            <a:prstGeom prst="rect">
              <a:avLst/>
            </a:prstGeom>
            <a:noFill/>
            <a:ln w="9525" algn="ctr">
              <a:noFill/>
              <a:miter lim="800000"/>
              <a:headEnd/>
              <a:tailEnd/>
            </a:ln>
          </p:spPr>
          <p:txBody>
            <a:bodyPr wrap="none">
              <a:spAutoFit/>
            </a:bodyPr>
            <a:lstStyle/>
            <a:p>
              <a:r>
                <a:rPr lang="en-US" sz="900">
                  <a:solidFill>
                    <a:srgbClr val="000000"/>
                  </a:solidFill>
                </a:rPr>
                <a:t>O2</a:t>
              </a:r>
            </a:p>
          </p:txBody>
        </p:sp>
        <p:sp>
          <p:nvSpPr>
            <p:cNvPr id="13419" name="Text Box 108"/>
            <p:cNvSpPr txBox="1">
              <a:spLocks noChangeArrowheads="1"/>
            </p:cNvSpPr>
            <p:nvPr/>
          </p:nvSpPr>
          <p:spPr bwMode="auto">
            <a:xfrm>
              <a:off x="7812088" y="4829175"/>
              <a:ext cx="341312" cy="230188"/>
            </a:xfrm>
            <a:prstGeom prst="rect">
              <a:avLst/>
            </a:prstGeom>
            <a:noFill/>
            <a:ln w="9525" algn="ctr">
              <a:noFill/>
              <a:miter lim="800000"/>
              <a:headEnd/>
              <a:tailEnd/>
            </a:ln>
          </p:spPr>
          <p:txBody>
            <a:bodyPr wrap="none">
              <a:spAutoFit/>
            </a:bodyPr>
            <a:lstStyle/>
            <a:p>
              <a:r>
                <a:rPr lang="en-US" sz="900">
                  <a:solidFill>
                    <a:srgbClr val="000000"/>
                  </a:solidFill>
                </a:rPr>
                <a:t>O3</a:t>
              </a:r>
            </a:p>
          </p:txBody>
        </p:sp>
        <p:sp>
          <p:nvSpPr>
            <p:cNvPr id="13420" name="Text Box 109"/>
            <p:cNvSpPr txBox="1">
              <a:spLocks noChangeArrowheads="1"/>
            </p:cNvSpPr>
            <p:nvPr/>
          </p:nvSpPr>
          <p:spPr bwMode="auto">
            <a:xfrm>
              <a:off x="7812088" y="5086350"/>
              <a:ext cx="342900" cy="230188"/>
            </a:xfrm>
            <a:prstGeom prst="rect">
              <a:avLst/>
            </a:prstGeom>
            <a:noFill/>
            <a:ln w="9525" algn="ctr">
              <a:noFill/>
              <a:miter lim="800000"/>
              <a:headEnd/>
              <a:tailEnd/>
            </a:ln>
          </p:spPr>
          <p:txBody>
            <a:bodyPr wrap="none">
              <a:spAutoFit/>
            </a:bodyPr>
            <a:lstStyle/>
            <a:p>
              <a:r>
                <a:rPr lang="en-US" sz="900">
                  <a:solidFill>
                    <a:srgbClr val="000000"/>
                  </a:solidFill>
                </a:rPr>
                <a:t>O4</a:t>
              </a:r>
            </a:p>
          </p:txBody>
        </p:sp>
        <p:sp>
          <p:nvSpPr>
            <p:cNvPr id="13421" name="Text Box 110"/>
            <p:cNvSpPr txBox="1">
              <a:spLocks noChangeArrowheads="1"/>
            </p:cNvSpPr>
            <p:nvPr/>
          </p:nvSpPr>
          <p:spPr bwMode="auto">
            <a:xfrm>
              <a:off x="7812088" y="5345113"/>
              <a:ext cx="342900" cy="230187"/>
            </a:xfrm>
            <a:prstGeom prst="rect">
              <a:avLst/>
            </a:prstGeom>
            <a:noFill/>
            <a:ln w="9525" algn="ctr">
              <a:noFill/>
              <a:miter lim="800000"/>
              <a:headEnd/>
              <a:tailEnd/>
            </a:ln>
          </p:spPr>
          <p:txBody>
            <a:bodyPr wrap="none">
              <a:spAutoFit/>
            </a:bodyPr>
            <a:lstStyle/>
            <a:p>
              <a:r>
                <a:rPr lang="en-US" sz="900">
                  <a:solidFill>
                    <a:srgbClr val="000000"/>
                  </a:solidFill>
                </a:rPr>
                <a:t>O5</a:t>
              </a:r>
            </a:p>
          </p:txBody>
        </p:sp>
        <p:sp>
          <p:nvSpPr>
            <p:cNvPr id="13422" name="Text Box 111"/>
            <p:cNvSpPr txBox="1">
              <a:spLocks noChangeArrowheads="1"/>
            </p:cNvSpPr>
            <p:nvPr/>
          </p:nvSpPr>
          <p:spPr bwMode="auto">
            <a:xfrm>
              <a:off x="7812088" y="5597525"/>
              <a:ext cx="342900" cy="230188"/>
            </a:xfrm>
            <a:prstGeom prst="rect">
              <a:avLst/>
            </a:prstGeom>
            <a:noFill/>
            <a:ln w="9525" algn="ctr">
              <a:noFill/>
              <a:miter lim="800000"/>
              <a:headEnd/>
              <a:tailEnd/>
            </a:ln>
          </p:spPr>
          <p:txBody>
            <a:bodyPr wrap="none">
              <a:spAutoFit/>
            </a:bodyPr>
            <a:lstStyle/>
            <a:p>
              <a:r>
                <a:rPr lang="en-US" sz="900">
                  <a:solidFill>
                    <a:srgbClr val="000000"/>
                  </a:solidFill>
                </a:rPr>
                <a:t>O6</a:t>
              </a:r>
            </a:p>
          </p:txBody>
        </p:sp>
        <p:sp>
          <p:nvSpPr>
            <p:cNvPr id="13423" name="Text Box 112"/>
            <p:cNvSpPr txBox="1">
              <a:spLocks noChangeArrowheads="1"/>
            </p:cNvSpPr>
            <p:nvPr/>
          </p:nvSpPr>
          <p:spPr bwMode="auto">
            <a:xfrm>
              <a:off x="7594600" y="5780088"/>
              <a:ext cx="774700" cy="366712"/>
            </a:xfrm>
            <a:prstGeom prst="rect">
              <a:avLst/>
            </a:prstGeom>
            <a:noFill/>
            <a:ln w="9525" algn="ctr">
              <a:noFill/>
              <a:miter lim="800000"/>
              <a:headEnd/>
              <a:tailEnd/>
            </a:ln>
          </p:spPr>
          <p:txBody>
            <a:bodyPr wrap="none">
              <a:spAutoFit/>
            </a:bodyPr>
            <a:lstStyle/>
            <a:p>
              <a:r>
                <a:rPr lang="en-US" sz="900">
                  <a:solidFill>
                    <a:srgbClr val="000000"/>
                  </a:solidFill>
                </a:rPr>
                <a:t>M</a:t>
              </a:r>
            </a:p>
            <a:p>
              <a:r>
                <a:rPr lang="en-US" sz="900">
                  <a:solidFill>
                    <a:srgbClr val="000000"/>
                  </a:solidFill>
                </a:rPr>
                <a:t>CLKFBOUT</a:t>
              </a:r>
            </a:p>
          </p:txBody>
        </p:sp>
        <p:sp>
          <p:nvSpPr>
            <p:cNvPr id="13424" name="Line 113"/>
            <p:cNvSpPr>
              <a:spLocks noChangeShapeType="1"/>
            </p:cNvSpPr>
            <p:nvPr/>
          </p:nvSpPr>
          <p:spPr bwMode="auto">
            <a:xfrm>
              <a:off x="6910388" y="4367213"/>
              <a:ext cx="0" cy="128587"/>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3425" name="Rectangle 114"/>
            <p:cNvSpPr>
              <a:spLocks noChangeArrowheads="1"/>
            </p:cNvSpPr>
            <p:nvPr/>
          </p:nvSpPr>
          <p:spPr bwMode="auto">
            <a:xfrm>
              <a:off x="6710363" y="4495800"/>
              <a:ext cx="379412" cy="257175"/>
            </a:xfrm>
            <a:prstGeom prst="rect">
              <a:avLst/>
            </a:prstGeom>
            <a:solidFill>
              <a:srgbClr val="EAEAEA"/>
            </a:solidFill>
            <a:ln w="9525" algn="ctr">
              <a:solidFill>
                <a:schemeClr val="tx1"/>
              </a:solidFill>
              <a:miter lim="800000"/>
              <a:headEnd/>
              <a:tailEnd/>
            </a:ln>
          </p:spPr>
          <p:txBody>
            <a:bodyPr wrap="none" anchor="ctr"/>
            <a:lstStyle/>
            <a:p>
              <a:endParaRPr lang="en-US">
                <a:solidFill>
                  <a:srgbClr val="000000"/>
                </a:solidFill>
              </a:endParaRPr>
            </a:p>
          </p:txBody>
        </p:sp>
        <p:sp>
          <p:nvSpPr>
            <p:cNvPr id="13426" name="Text Box 115"/>
            <p:cNvSpPr txBox="1">
              <a:spLocks noChangeArrowheads="1"/>
            </p:cNvSpPr>
            <p:nvPr/>
          </p:nvSpPr>
          <p:spPr bwMode="auto">
            <a:xfrm>
              <a:off x="6657975" y="4524375"/>
              <a:ext cx="500063" cy="230188"/>
            </a:xfrm>
            <a:prstGeom prst="rect">
              <a:avLst/>
            </a:prstGeom>
            <a:noFill/>
            <a:ln w="9525" algn="ctr">
              <a:noFill/>
              <a:miter lim="800000"/>
              <a:headEnd/>
              <a:tailEnd/>
            </a:ln>
          </p:spPr>
          <p:txBody>
            <a:bodyPr wrap="none">
              <a:spAutoFit/>
            </a:bodyPr>
            <a:lstStyle/>
            <a:p>
              <a:r>
                <a:rPr lang="en-US" sz="900">
                  <a:solidFill>
                    <a:srgbClr val="000000"/>
                  </a:solidFill>
                </a:rPr>
                <a:t>HOLD</a:t>
              </a:r>
            </a:p>
          </p:txBody>
        </p:sp>
        <p:sp>
          <p:nvSpPr>
            <p:cNvPr id="13427" name="AutoShape 117"/>
            <p:cNvSpPr>
              <a:spLocks noChangeArrowheads="1"/>
            </p:cNvSpPr>
            <p:nvPr/>
          </p:nvSpPr>
          <p:spPr bwMode="auto">
            <a:xfrm>
              <a:off x="7580313" y="5773738"/>
              <a:ext cx="771525" cy="371475"/>
            </a:xfrm>
            <a:prstGeom prst="roundRect">
              <a:avLst>
                <a:gd name="adj" fmla="val 16667"/>
              </a:avLst>
            </a:prstGeom>
            <a:noFill/>
            <a:ln w="25400" algn="ctr">
              <a:solidFill>
                <a:schemeClr val="accent1"/>
              </a:solidFill>
              <a:round/>
              <a:headEnd/>
              <a:tailEnd/>
            </a:ln>
          </p:spPr>
          <p:txBody>
            <a:bodyPr wrap="none" anchor="ctr"/>
            <a:lstStyle/>
            <a:p>
              <a:endParaRPr lang="en-US">
                <a:solidFill>
                  <a:srgbClr val="000000"/>
                </a:solidFill>
              </a:endParaRPr>
            </a:p>
          </p:txBody>
        </p:sp>
        <p:sp>
          <p:nvSpPr>
            <p:cNvPr id="13428" name="PPTShape_0"/>
            <p:cNvSpPr>
              <a:spLocks noChangeArrowheads="1"/>
            </p:cNvSpPr>
            <p:nvPr/>
          </p:nvSpPr>
          <p:spPr bwMode="auto">
            <a:xfrm>
              <a:off x="5043488" y="3883025"/>
              <a:ext cx="374650" cy="401638"/>
            </a:xfrm>
            <a:prstGeom prst="roundRect">
              <a:avLst>
                <a:gd name="adj" fmla="val 16667"/>
              </a:avLst>
            </a:prstGeom>
            <a:noFill/>
            <a:ln w="25400" algn="ctr">
              <a:solidFill>
                <a:schemeClr val="accent1"/>
              </a:solidFill>
              <a:round/>
              <a:headEnd/>
              <a:tailEnd/>
            </a:ln>
          </p:spPr>
          <p:txBody>
            <a:bodyPr wrap="none" anchor="ctr"/>
            <a:lstStyle/>
            <a:p>
              <a:endParaRPr lang="en-US">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r>
              <a:rPr lang="en-US" smtClean="0"/>
              <a:t>Interpolated Fine Phase Shift (IFPS)</a:t>
            </a:r>
          </a:p>
        </p:txBody>
      </p:sp>
      <p:sp>
        <p:nvSpPr>
          <p:cNvPr id="14339" name="Content Placeholder 55"/>
          <p:cNvSpPr>
            <a:spLocks noGrp="1"/>
          </p:cNvSpPr>
          <p:nvPr>
            <p:ph idx="4294967295"/>
          </p:nvPr>
        </p:nvSpPr>
        <p:spPr/>
        <p:txBody>
          <a:bodyPr/>
          <a:lstStyle/>
          <a:p>
            <a:r>
              <a:rPr lang="en-US" smtClean="0"/>
              <a:t>In addition to the static phase shifting capability available in the PLL and MMCM, the MMCM can also perform interpolated fine phase shifting</a:t>
            </a:r>
          </a:p>
          <a:p>
            <a:pPr lvl="1"/>
            <a:r>
              <a:rPr lang="en-US" smtClean="0"/>
              <a:t>The VCO output can be shifted in increments of 1/56 of the VCO period</a:t>
            </a:r>
          </a:p>
          <a:p>
            <a:pPr lvl="1"/>
            <a:r>
              <a:rPr lang="en-US" smtClean="0"/>
              <a:t>The shift amount can be set </a:t>
            </a:r>
            <a:br>
              <a:rPr lang="en-US" smtClean="0"/>
            </a:br>
            <a:r>
              <a:rPr lang="en-US" smtClean="0"/>
              <a:t>statically or can be dynamically</a:t>
            </a:r>
            <a:br>
              <a:rPr lang="en-US" smtClean="0"/>
            </a:br>
            <a:r>
              <a:rPr lang="en-US" smtClean="0"/>
              <a:t>controlled</a:t>
            </a:r>
          </a:p>
          <a:p>
            <a:r>
              <a:rPr lang="en-US" smtClean="0"/>
              <a:t>The shifted VCO output can be</a:t>
            </a:r>
            <a:br>
              <a:rPr lang="en-US" smtClean="0"/>
            </a:br>
            <a:r>
              <a:rPr lang="en-US" smtClean="0"/>
              <a:t>selected as the input to any of </a:t>
            </a:r>
            <a:br>
              <a:rPr lang="en-US" smtClean="0"/>
            </a:br>
            <a:r>
              <a:rPr lang="en-US" smtClean="0"/>
              <a:t>the clock outputs or the </a:t>
            </a:r>
            <a:br>
              <a:rPr lang="en-US" smtClean="0"/>
            </a:br>
            <a:r>
              <a:rPr lang="en-US" smtClean="0"/>
              <a:t>CLKFBOUT output</a:t>
            </a:r>
          </a:p>
          <a:p>
            <a:r>
              <a:rPr lang="en-US" smtClean="0"/>
              <a:t>The shift amount is 0 to 360°</a:t>
            </a:r>
          </a:p>
          <a:p>
            <a:pPr lvl="1"/>
            <a:r>
              <a:rPr lang="en-US" smtClean="0"/>
              <a:t>The shift amount wraps around</a:t>
            </a:r>
          </a:p>
        </p:txBody>
      </p:sp>
      <p:grpSp>
        <p:nvGrpSpPr>
          <p:cNvPr id="2" name="Group 53"/>
          <p:cNvGrpSpPr>
            <a:grpSpLocks/>
          </p:cNvGrpSpPr>
          <p:nvPr>
            <p:custDataLst>
              <p:tags r:id="rId2"/>
            </p:custDataLst>
          </p:nvPr>
        </p:nvGrpSpPr>
        <p:grpSpPr bwMode="auto">
          <a:xfrm>
            <a:off x="4401522" y="3347884"/>
            <a:ext cx="4590078" cy="3032279"/>
            <a:chOff x="2579" y="1981"/>
            <a:chExt cx="3085" cy="2038"/>
          </a:xfrm>
        </p:grpSpPr>
        <p:sp>
          <p:nvSpPr>
            <p:cNvPr id="98312" name="Rectangle 3"/>
            <p:cNvSpPr>
              <a:spLocks noChangeArrowheads="1"/>
            </p:cNvSpPr>
            <p:nvPr/>
          </p:nvSpPr>
          <p:spPr bwMode="auto">
            <a:xfrm>
              <a:off x="2579" y="1981"/>
              <a:ext cx="3085" cy="2038"/>
            </a:xfrm>
            <a:prstGeom prst="rect">
              <a:avLst/>
            </a:prstGeom>
            <a:gradFill rotWithShape="1">
              <a:gsLst>
                <a:gs pos="0">
                  <a:srgbClr val="666728"/>
                </a:gs>
                <a:gs pos="50000">
                  <a:schemeClr val="hlink"/>
                </a:gs>
                <a:gs pos="100000">
                  <a:srgbClr val="666728"/>
                </a:gs>
              </a:gsLst>
              <a:lin ang="2700000" scaled="1"/>
            </a:gradFill>
            <a:ln w="9525">
              <a:noFill/>
              <a:miter lim="800000"/>
              <a:headEnd/>
              <a:tailEnd/>
            </a:ln>
            <a:effectLst>
              <a:prstShdw prst="shdw17" dist="17961" dir="2700000">
                <a:srgbClr val="828334"/>
              </a:prstShdw>
            </a:effectLst>
          </p:spPr>
          <p:txBody>
            <a:bodyPr wrap="none" anchor="ctr"/>
            <a:lstStyle/>
            <a:p>
              <a:pPr>
                <a:defRPr/>
              </a:pPr>
              <a:endParaRPr lang="en-US" sz="1600">
                <a:solidFill>
                  <a:srgbClr val="000000"/>
                </a:solidFill>
                <a:latin typeface="Arial" pitchFamily="34" charset="0"/>
              </a:endParaRPr>
            </a:p>
          </p:txBody>
        </p:sp>
        <p:sp>
          <p:nvSpPr>
            <p:cNvPr id="14345" name="Rectangle 21"/>
            <p:cNvSpPr>
              <a:spLocks noChangeArrowheads="1"/>
            </p:cNvSpPr>
            <p:nvPr/>
          </p:nvSpPr>
          <p:spPr bwMode="auto">
            <a:xfrm>
              <a:off x="3136" y="2688"/>
              <a:ext cx="289" cy="435"/>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sz="1600">
                  <a:solidFill>
                    <a:srgbClr val="FFFFFF"/>
                  </a:solidFill>
                  <a:latin typeface="Arial Narrow" pitchFamily="34" charset="0"/>
                </a:rPr>
                <a:t>VCO</a:t>
              </a:r>
            </a:p>
          </p:txBody>
        </p:sp>
        <p:sp>
          <p:nvSpPr>
            <p:cNvPr id="14346" name="Line 24"/>
            <p:cNvSpPr>
              <a:spLocks noChangeShapeType="1"/>
            </p:cNvSpPr>
            <p:nvPr/>
          </p:nvSpPr>
          <p:spPr bwMode="auto">
            <a:xfrm>
              <a:off x="3430" y="2905"/>
              <a:ext cx="792" cy="0"/>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47" name="Line 25"/>
            <p:cNvSpPr>
              <a:spLocks noChangeShapeType="1"/>
            </p:cNvSpPr>
            <p:nvPr/>
          </p:nvSpPr>
          <p:spPr bwMode="auto">
            <a:xfrm flipH="1">
              <a:off x="3945" y="2877"/>
              <a:ext cx="29" cy="65"/>
            </a:xfrm>
            <a:prstGeom prst="line">
              <a:avLst/>
            </a:prstGeom>
            <a:noFill/>
            <a:ln w="9525">
              <a:solidFill>
                <a:schemeClr val="bg1"/>
              </a:solidFill>
              <a:round/>
              <a:headEnd/>
              <a:tailEnd/>
            </a:ln>
          </p:spPr>
          <p:txBody>
            <a:bodyPr/>
            <a:lstStyle/>
            <a:p>
              <a:endParaRPr lang="en-US" sz="1600">
                <a:solidFill>
                  <a:srgbClr val="000000"/>
                </a:solidFill>
              </a:endParaRPr>
            </a:p>
          </p:txBody>
        </p:sp>
        <p:sp>
          <p:nvSpPr>
            <p:cNvPr id="14348" name="Freeform 26"/>
            <p:cNvSpPr>
              <a:spLocks/>
            </p:cNvSpPr>
            <p:nvPr/>
          </p:nvSpPr>
          <p:spPr bwMode="auto">
            <a:xfrm>
              <a:off x="4218" y="2729"/>
              <a:ext cx="103" cy="354"/>
            </a:xfrm>
            <a:custGeom>
              <a:avLst/>
              <a:gdLst>
                <a:gd name="T0" fmla="*/ 0 w 178"/>
                <a:gd name="T1" fmla="*/ 0 h 761"/>
                <a:gd name="T2" fmla="*/ 0 w 178"/>
                <a:gd name="T3" fmla="*/ 998960297 h 761"/>
                <a:gd name="T4" fmla="*/ 1242644310 w 178"/>
                <a:gd name="T5" fmla="*/ 998960297 h 761"/>
                <a:gd name="T6" fmla="*/ 1242644310 w 178"/>
                <a:gd name="T7" fmla="*/ 99896029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sz="1600">
                <a:solidFill>
                  <a:srgbClr val="000000"/>
                </a:solidFill>
              </a:endParaRPr>
            </a:p>
          </p:txBody>
        </p:sp>
        <p:sp>
          <p:nvSpPr>
            <p:cNvPr id="14349" name="Freeform 27"/>
            <p:cNvSpPr>
              <a:spLocks/>
            </p:cNvSpPr>
            <p:nvPr/>
          </p:nvSpPr>
          <p:spPr bwMode="auto">
            <a:xfrm>
              <a:off x="4218" y="3086"/>
              <a:ext cx="103" cy="353"/>
            </a:xfrm>
            <a:custGeom>
              <a:avLst/>
              <a:gdLst>
                <a:gd name="T0" fmla="*/ 0 w 178"/>
                <a:gd name="T1" fmla="*/ 0 h 761"/>
                <a:gd name="T2" fmla="*/ 0 w 178"/>
                <a:gd name="T3" fmla="*/ 996138376 h 761"/>
                <a:gd name="T4" fmla="*/ 1242644310 w 178"/>
                <a:gd name="T5" fmla="*/ 996138376 h 761"/>
                <a:gd name="T6" fmla="*/ 1242644310 w 178"/>
                <a:gd name="T7" fmla="*/ 996138376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sz="1600">
                <a:solidFill>
                  <a:srgbClr val="000000"/>
                </a:solidFill>
              </a:endParaRPr>
            </a:p>
          </p:txBody>
        </p:sp>
        <p:sp>
          <p:nvSpPr>
            <p:cNvPr id="14350" name="Freeform 28"/>
            <p:cNvSpPr>
              <a:spLocks/>
            </p:cNvSpPr>
            <p:nvPr/>
          </p:nvSpPr>
          <p:spPr bwMode="auto">
            <a:xfrm>
              <a:off x="4218" y="3588"/>
              <a:ext cx="103" cy="354"/>
            </a:xfrm>
            <a:custGeom>
              <a:avLst/>
              <a:gdLst>
                <a:gd name="T0" fmla="*/ 0 w 178"/>
                <a:gd name="T1" fmla="*/ 0 h 761"/>
                <a:gd name="T2" fmla="*/ 0 w 178"/>
                <a:gd name="T3" fmla="*/ 998960297 h 761"/>
                <a:gd name="T4" fmla="*/ 1242644310 w 178"/>
                <a:gd name="T5" fmla="*/ 998960297 h 761"/>
                <a:gd name="T6" fmla="*/ 1242644310 w 178"/>
                <a:gd name="T7" fmla="*/ 998960297 h 761"/>
                <a:gd name="T8" fmla="*/ 0 w 178"/>
                <a:gd name="T9" fmla="*/ 0 h 761"/>
                <a:gd name="T10" fmla="*/ 0 60000 65536"/>
                <a:gd name="T11" fmla="*/ 0 60000 65536"/>
                <a:gd name="T12" fmla="*/ 0 60000 65536"/>
                <a:gd name="T13" fmla="*/ 0 60000 65536"/>
                <a:gd name="T14" fmla="*/ 0 60000 65536"/>
                <a:gd name="T15" fmla="*/ 0 w 178"/>
                <a:gd name="T16" fmla="*/ 0 h 761"/>
                <a:gd name="T17" fmla="*/ 178 w 178"/>
                <a:gd name="T18" fmla="*/ 761 h 761"/>
              </a:gdLst>
              <a:ahLst/>
              <a:cxnLst>
                <a:cxn ang="T10">
                  <a:pos x="T0" y="T1"/>
                </a:cxn>
                <a:cxn ang="T11">
                  <a:pos x="T2" y="T3"/>
                </a:cxn>
                <a:cxn ang="T12">
                  <a:pos x="T4" y="T5"/>
                </a:cxn>
                <a:cxn ang="T13">
                  <a:pos x="T6" y="T7"/>
                </a:cxn>
                <a:cxn ang="T14">
                  <a:pos x="T8" y="T9"/>
                </a:cxn>
              </a:cxnLst>
              <a:rect l="T15" t="T16" r="T17" b="T18"/>
              <a:pathLst>
                <a:path w="178" h="761">
                  <a:moveTo>
                    <a:pt x="0" y="0"/>
                  </a:moveTo>
                  <a:lnTo>
                    <a:pt x="0" y="761"/>
                  </a:lnTo>
                  <a:lnTo>
                    <a:pt x="178" y="598"/>
                  </a:lnTo>
                  <a:lnTo>
                    <a:pt x="178" y="185"/>
                  </a:lnTo>
                  <a:lnTo>
                    <a:pt x="0" y="0"/>
                  </a:lnTo>
                  <a:close/>
                </a:path>
              </a:pathLst>
            </a:custGeom>
            <a:solidFill>
              <a:schemeClr val="accent1"/>
            </a:solidFill>
            <a:ln w="9525" cap="flat" cmpd="sng">
              <a:solidFill>
                <a:schemeClr val="bg1"/>
              </a:solidFill>
              <a:prstDash val="solid"/>
              <a:round/>
              <a:headEnd/>
              <a:tailEnd/>
            </a:ln>
          </p:spPr>
          <p:txBody>
            <a:bodyPr/>
            <a:lstStyle/>
            <a:p>
              <a:endParaRPr lang="en-US" sz="1600">
                <a:solidFill>
                  <a:srgbClr val="000000"/>
                </a:solidFill>
              </a:endParaRPr>
            </a:p>
          </p:txBody>
        </p:sp>
        <p:sp>
          <p:nvSpPr>
            <p:cNvPr id="14351" name="Rectangle 32"/>
            <p:cNvSpPr>
              <a:spLocks noChangeArrowheads="1"/>
            </p:cNvSpPr>
            <p:nvPr/>
          </p:nvSpPr>
          <p:spPr bwMode="auto">
            <a:xfrm>
              <a:off x="4476" y="2782"/>
              <a:ext cx="253" cy="229"/>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sz="1600">
                  <a:solidFill>
                    <a:srgbClr val="FFFFFF"/>
                  </a:solidFill>
                  <a:latin typeface="Arial Narrow" pitchFamily="34" charset="0"/>
                </a:rPr>
                <a:t>O0</a:t>
              </a:r>
            </a:p>
          </p:txBody>
        </p:sp>
        <p:sp>
          <p:nvSpPr>
            <p:cNvPr id="14352" name="Line 33"/>
            <p:cNvSpPr>
              <a:spLocks noChangeShapeType="1"/>
            </p:cNvSpPr>
            <p:nvPr/>
          </p:nvSpPr>
          <p:spPr bwMode="auto">
            <a:xfrm flipV="1">
              <a:off x="4325" y="2899"/>
              <a:ext cx="155"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53" name="Rectangle 34"/>
            <p:cNvSpPr>
              <a:spLocks noChangeArrowheads="1"/>
            </p:cNvSpPr>
            <p:nvPr/>
          </p:nvSpPr>
          <p:spPr bwMode="auto">
            <a:xfrm>
              <a:off x="4476" y="3141"/>
              <a:ext cx="253" cy="230"/>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sz="1600">
                  <a:solidFill>
                    <a:srgbClr val="FFFFFF"/>
                  </a:solidFill>
                  <a:latin typeface="Arial Narrow" pitchFamily="34" charset="0"/>
                </a:rPr>
                <a:t>O1</a:t>
              </a:r>
            </a:p>
          </p:txBody>
        </p:sp>
        <p:sp>
          <p:nvSpPr>
            <p:cNvPr id="14354" name="Line 35"/>
            <p:cNvSpPr>
              <a:spLocks noChangeShapeType="1"/>
            </p:cNvSpPr>
            <p:nvPr/>
          </p:nvSpPr>
          <p:spPr bwMode="auto">
            <a:xfrm flipV="1">
              <a:off x="4325" y="3260"/>
              <a:ext cx="155"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55" name="Rectangle 36"/>
            <p:cNvSpPr>
              <a:spLocks noChangeArrowheads="1"/>
            </p:cNvSpPr>
            <p:nvPr/>
          </p:nvSpPr>
          <p:spPr bwMode="auto">
            <a:xfrm>
              <a:off x="4476" y="3637"/>
              <a:ext cx="253" cy="229"/>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sz="1600">
                  <a:solidFill>
                    <a:srgbClr val="FFFFFF"/>
                  </a:solidFill>
                  <a:latin typeface="Arial Narrow" pitchFamily="34" charset="0"/>
                </a:rPr>
                <a:t>M</a:t>
              </a:r>
            </a:p>
          </p:txBody>
        </p:sp>
        <p:sp>
          <p:nvSpPr>
            <p:cNvPr id="14356" name="Line 37"/>
            <p:cNvSpPr>
              <a:spLocks noChangeShapeType="1"/>
            </p:cNvSpPr>
            <p:nvPr/>
          </p:nvSpPr>
          <p:spPr bwMode="auto">
            <a:xfrm flipV="1">
              <a:off x="4325" y="3756"/>
              <a:ext cx="155"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57" name="Line 44"/>
            <p:cNvSpPr>
              <a:spLocks noChangeShapeType="1"/>
            </p:cNvSpPr>
            <p:nvPr/>
          </p:nvSpPr>
          <p:spPr bwMode="auto">
            <a:xfrm flipV="1">
              <a:off x="4729" y="2894"/>
              <a:ext cx="156"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58" name="Line 45"/>
            <p:cNvSpPr>
              <a:spLocks noChangeShapeType="1"/>
            </p:cNvSpPr>
            <p:nvPr/>
          </p:nvSpPr>
          <p:spPr bwMode="auto">
            <a:xfrm flipV="1">
              <a:off x="4729" y="3255"/>
              <a:ext cx="156"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59" name="Line 46"/>
            <p:cNvSpPr>
              <a:spLocks noChangeShapeType="1"/>
            </p:cNvSpPr>
            <p:nvPr/>
          </p:nvSpPr>
          <p:spPr bwMode="auto">
            <a:xfrm flipV="1">
              <a:off x="4729" y="3750"/>
              <a:ext cx="156"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60" name="Line 51"/>
            <p:cNvSpPr>
              <a:spLocks noChangeShapeType="1"/>
            </p:cNvSpPr>
            <p:nvPr/>
          </p:nvSpPr>
          <p:spPr bwMode="auto">
            <a:xfrm flipV="1">
              <a:off x="4052" y="3260"/>
              <a:ext cx="155"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61" name="Line 52"/>
            <p:cNvSpPr>
              <a:spLocks noChangeShapeType="1"/>
            </p:cNvSpPr>
            <p:nvPr/>
          </p:nvSpPr>
          <p:spPr bwMode="auto">
            <a:xfrm flipV="1">
              <a:off x="4052" y="3756"/>
              <a:ext cx="155"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62" name="Text Box 65"/>
            <p:cNvSpPr txBox="1">
              <a:spLocks noChangeArrowheads="1"/>
            </p:cNvSpPr>
            <p:nvPr/>
          </p:nvSpPr>
          <p:spPr bwMode="auto">
            <a:xfrm>
              <a:off x="4951" y="2812"/>
              <a:ext cx="646" cy="228"/>
            </a:xfrm>
            <a:prstGeom prst="rect">
              <a:avLst/>
            </a:prstGeom>
            <a:noFill/>
            <a:ln w="9525">
              <a:noFill/>
              <a:miter lim="800000"/>
              <a:headEnd/>
              <a:tailEnd/>
            </a:ln>
          </p:spPr>
          <p:txBody>
            <a:bodyPr wrap="none" lIns="91413" tIns="45708" rIns="91413" bIns="45708">
              <a:spAutoFit/>
            </a:bodyPr>
            <a:lstStyle/>
            <a:p>
              <a:pPr eaLnBrk="0" hangingPunct="0"/>
              <a:r>
                <a:rPr lang="en-US" sz="1600">
                  <a:solidFill>
                    <a:srgbClr val="FFFFFF"/>
                  </a:solidFill>
                  <a:latin typeface="Arial Narrow" pitchFamily="34" charset="0"/>
                </a:rPr>
                <a:t>CLKOUT0</a:t>
              </a:r>
            </a:p>
          </p:txBody>
        </p:sp>
        <p:sp>
          <p:nvSpPr>
            <p:cNvPr id="14363" name="Text Box 66"/>
            <p:cNvSpPr txBox="1">
              <a:spLocks noChangeArrowheads="1"/>
            </p:cNvSpPr>
            <p:nvPr/>
          </p:nvSpPr>
          <p:spPr bwMode="auto">
            <a:xfrm>
              <a:off x="4951" y="3180"/>
              <a:ext cx="646" cy="228"/>
            </a:xfrm>
            <a:prstGeom prst="rect">
              <a:avLst/>
            </a:prstGeom>
            <a:noFill/>
            <a:ln w="9525">
              <a:noFill/>
              <a:miter lim="800000"/>
              <a:headEnd/>
              <a:tailEnd/>
            </a:ln>
          </p:spPr>
          <p:txBody>
            <a:bodyPr wrap="none" lIns="91413" tIns="45708" rIns="91413" bIns="45708">
              <a:spAutoFit/>
            </a:bodyPr>
            <a:lstStyle/>
            <a:p>
              <a:pPr eaLnBrk="0" hangingPunct="0"/>
              <a:r>
                <a:rPr lang="en-US" sz="1600">
                  <a:solidFill>
                    <a:srgbClr val="FFFFFF"/>
                  </a:solidFill>
                  <a:latin typeface="Arial Narrow" pitchFamily="34" charset="0"/>
                </a:rPr>
                <a:t>CLKOUT1</a:t>
              </a:r>
            </a:p>
          </p:txBody>
        </p:sp>
        <p:sp>
          <p:nvSpPr>
            <p:cNvPr id="14364" name="Text Box 67"/>
            <p:cNvSpPr txBox="1">
              <a:spLocks noChangeArrowheads="1"/>
            </p:cNvSpPr>
            <p:nvPr/>
          </p:nvSpPr>
          <p:spPr bwMode="auto">
            <a:xfrm>
              <a:off x="4927" y="3638"/>
              <a:ext cx="727" cy="228"/>
            </a:xfrm>
            <a:prstGeom prst="rect">
              <a:avLst/>
            </a:prstGeom>
            <a:noFill/>
            <a:ln w="9525">
              <a:noFill/>
              <a:miter lim="800000"/>
              <a:headEnd/>
              <a:tailEnd/>
            </a:ln>
          </p:spPr>
          <p:txBody>
            <a:bodyPr wrap="none" lIns="91413" tIns="45708" rIns="91413" bIns="45708">
              <a:spAutoFit/>
            </a:bodyPr>
            <a:lstStyle/>
            <a:p>
              <a:pPr eaLnBrk="0" hangingPunct="0"/>
              <a:r>
                <a:rPr lang="en-US" sz="1600">
                  <a:solidFill>
                    <a:srgbClr val="FFFFFF"/>
                  </a:solidFill>
                  <a:latin typeface="Arial Narrow" pitchFamily="34" charset="0"/>
                </a:rPr>
                <a:t>CLKFBOUT</a:t>
              </a:r>
            </a:p>
          </p:txBody>
        </p:sp>
        <p:sp>
          <p:nvSpPr>
            <p:cNvPr id="14365" name="Line 24"/>
            <p:cNvSpPr>
              <a:spLocks noChangeShapeType="1"/>
            </p:cNvSpPr>
            <p:nvPr/>
          </p:nvSpPr>
          <p:spPr bwMode="auto">
            <a:xfrm rot="5400000">
              <a:off x="3312" y="2718"/>
              <a:ext cx="378" cy="0"/>
            </a:xfrm>
            <a:prstGeom prst="line">
              <a:avLst/>
            </a:prstGeom>
            <a:noFill/>
            <a:ln w="9525">
              <a:solidFill>
                <a:schemeClr val="bg1"/>
              </a:solidFill>
              <a:round/>
              <a:headEnd/>
              <a:tailEnd/>
            </a:ln>
          </p:spPr>
          <p:txBody>
            <a:bodyPr/>
            <a:lstStyle/>
            <a:p>
              <a:endParaRPr lang="en-US" sz="1600">
                <a:solidFill>
                  <a:srgbClr val="000000"/>
                </a:solidFill>
              </a:endParaRPr>
            </a:p>
          </p:txBody>
        </p:sp>
        <p:sp>
          <p:nvSpPr>
            <p:cNvPr id="14366" name="Line 24"/>
            <p:cNvSpPr>
              <a:spLocks noChangeShapeType="1"/>
            </p:cNvSpPr>
            <p:nvPr/>
          </p:nvSpPr>
          <p:spPr bwMode="auto">
            <a:xfrm>
              <a:off x="3500" y="2528"/>
              <a:ext cx="620" cy="0"/>
            </a:xfrm>
            <a:prstGeom prst="line">
              <a:avLst/>
            </a:prstGeom>
            <a:noFill/>
            <a:ln w="9525">
              <a:solidFill>
                <a:schemeClr val="bg1"/>
              </a:solidFill>
              <a:round/>
              <a:headEnd/>
              <a:tailEnd/>
            </a:ln>
          </p:spPr>
          <p:txBody>
            <a:bodyPr/>
            <a:lstStyle/>
            <a:p>
              <a:endParaRPr lang="en-US" sz="1600">
                <a:solidFill>
                  <a:srgbClr val="000000"/>
                </a:solidFill>
              </a:endParaRPr>
            </a:p>
          </p:txBody>
        </p:sp>
        <p:sp>
          <p:nvSpPr>
            <p:cNvPr id="14367" name="Rectangle 21"/>
            <p:cNvSpPr>
              <a:spLocks noChangeArrowheads="1"/>
            </p:cNvSpPr>
            <p:nvPr/>
          </p:nvSpPr>
          <p:spPr bwMode="auto">
            <a:xfrm>
              <a:off x="3585" y="2070"/>
              <a:ext cx="421" cy="563"/>
            </a:xfrm>
            <a:prstGeom prst="rect">
              <a:avLst/>
            </a:prstGeom>
            <a:solidFill>
              <a:schemeClr val="accent1"/>
            </a:solidFill>
            <a:ln w="9525">
              <a:solidFill>
                <a:schemeClr val="bg1"/>
              </a:solidFill>
              <a:miter lim="800000"/>
              <a:headEnd/>
              <a:tailEnd/>
            </a:ln>
          </p:spPr>
          <p:txBody>
            <a:bodyPr wrap="none" lIns="91413" tIns="45708" rIns="91413" bIns="45708" anchor="ctr"/>
            <a:lstStyle/>
            <a:p>
              <a:pPr eaLnBrk="0" hangingPunct="0"/>
              <a:r>
                <a:rPr lang="en-US" sz="1600">
                  <a:solidFill>
                    <a:srgbClr val="FFFFFF"/>
                  </a:solidFill>
                  <a:latin typeface="Arial Narrow" pitchFamily="34" charset="0"/>
                </a:rPr>
                <a:t>IFPS</a:t>
              </a:r>
            </a:p>
          </p:txBody>
        </p:sp>
        <p:sp>
          <p:nvSpPr>
            <p:cNvPr id="14368" name="Line 24"/>
            <p:cNvSpPr>
              <a:spLocks noChangeShapeType="1"/>
            </p:cNvSpPr>
            <p:nvPr/>
          </p:nvSpPr>
          <p:spPr bwMode="auto">
            <a:xfrm>
              <a:off x="4112" y="2815"/>
              <a:ext cx="107" cy="0"/>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69" name="Line 24"/>
            <p:cNvSpPr>
              <a:spLocks noChangeShapeType="1"/>
            </p:cNvSpPr>
            <p:nvPr/>
          </p:nvSpPr>
          <p:spPr bwMode="auto">
            <a:xfrm>
              <a:off x="4115" y="3166"/>
              <a:ext cx="107" cy="0"/>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70" name="Line 24"/>
            <p:cNvSpPr>
              <a:spLocks noChangeShapeType="1"/>
            </p:cNvSpPr>
            <p:nvPr/>
          </p:nvSpPr>
          <p:spPr bwMode="auto">
            <a:xfrm rot="5400000">
              <a:off x="3548" y="3096"/>
              <a:ext cx="1135" cy="0"/>
            </a:xfrm>
            <a:prstGeom prst="line">
              <a:avLst/>
            </a:prstGeom>
            <a:noFill/>
            <a:ln w="9525">
              <a:solidFill>
                <a:schemeClr val="bg1"/>
              </a:solidFill>
              <a:round/>
              <a:headEnd/>
              <a:tailEnd/>
            </a:ln>
          </p:spPr>
          <p:txBody>
            <a:bodyPr/>
            <a:lstStyle/>
            <a:p>
              <a:endParaRPr lang="en-US" sz="1600">
                <a:solidFill>
                  <a:srgbClr val="000000"/>
                </a:solidFill>
              </a:endParaRPr>
            </a:p>
          </p:txBody>
        </p:sp>
        <p:sp>
          <p:nvSpPr>
            <p:cNvPr id="14371" name="Line 24"/>
            <p:cNvSpPr>
              <a:spLocks noChangeShapeType="1"/>
            </p:cNvSpPr>
            <p:nvPr/>
          </p:nvSpPr>
          <p:spPr bwMode="auto">
            <a:xfrm>
              <a:off x="4113" y="3666"/>
              <a:ext cx="107" cy="0"/>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grpSp>
          <p:nvGrpSpPr>
            <p:cNvPr id="3" name="Group 42"/>
            <p:cNvGrpSpPr>
              <a:grpSpLocks/>
            </p:cNvGrpSpPr>
            <p:nvPr/>
          </p:nvGrpSpPr>
          <p:grpSpPr bwMode="auto">
            <a:xfrm>
              <a:off x="4576" y="3412"/>
              <a:ext cx="37" cy="183"/>
              <a:chOff x="4576" y="3412"/>
              <a:chExt cx="37" cy="183"/>
            </a:xfrm>
          </p:grpSpPr>
          <p:sp>
            <p:nvSpPr>
              <p:cNvPr id="14383" name="Oval 39"/>
              <p:cNvSpPr>
                <a:spLocks noChangeArrowheads="1"/>
              </p:cNvSpPr>
              <p:nvPr/>
            </p:nvSpPr>
            <p:spPr bwMode="auto">
              <a:xfrm>
                <a:off x="4576" y="3412"/>
                <a:ext cx="37" cy="37"/>
              </a:xfrm>
              <a:prstGeom prst="ellipse">
                <a:avLst/>
              </a:prstGeom>
              <a:solidFill>
                <a:schemeClr val="bg1"/>
              </a:solidFill>
              <a:ln w="9525" algn="ctr">
                <a:solidFill>
                  <a:schemeClr val="bg1"/>
                </a:solidFill>
                <a:round/>
                <a:headEnd/>
                <a:tailEnd/>
              </a:ln>
            </p:spPr>
            <p:txBody>
              <a:bodyPr wrap="none" anchor="ctr"/>
              <a:lstStyle/>
              <a:p>
                <a:endParaRPr lang="en-US" sz="1600">
                  <a:solidFill>
                    <a:srgbClr val="000000"/>
                  </a:solidFill>
                </a:endParaRPr>
              </a:p>
            </p:txBody>
          </p:sp>
          <p:sp>
            <p:nvSpPr>
              <p:cNvPr id="14384" name="Oval 40"/>
              <p:cNvSpPr>
                <a:spLocks noChangeArrowheads="1"/>
              </p:cNvSpPr>
              <p:nvPr/>
            </p:nvSpPr>
            <p:spPr bwMode="auto">
              <a:xfrm>
                <a:off x="4576" y="3485"/>
                <a:ext cx="37" cy="37"/>
              </a:xfrm>
              <a:prstGeom prst="ellipse">
                <a:avLst/>
              </a:prstGeom>
              <a:solidFill>
                <a:schemeClr val="bg1"/>
              </a:solidFill>
              <a:ln w="9525" algn="ctr">
                <a:solidFill>
                  <a:schemeClr val="bg1"/>
                </a:solidFill>
                <a:round/>
                <a:headEnd/>
                <a:tailEnd/>
              </a:ln>
            </p:spPr>
            <p:txBody>
              <a:bodyPr wrap="none" anchor="ctr"/>
              <a:lstStyle/>
              <a:p>
                <a:endParaRPr lang="en-US" sz="1600">
                  <a:solidFill>
                    <a:srgbClr val="000000"/>
                  </a:solidFill>
                </a:endParaRPr>
              </a:p>
            </p:txBody>
          </p:sp>
          <p:sp>
            <p:nvSpPr>
              <p:cNvPr id="14385" name="Oval 41"/>
              <p:cNvSpPr>
                <a:spLocks noChangeArrowheads="1"/>
              </p:cNvSpPr>
              <p:nvPr/>
            </p:nvSpPr>
            <p:spPr bwMode="auto">
              <a:xfrm>
                <a:off x="4576" y="3558"/>
                <a:ext cx="37" cy="37"/>
              </a:xfrm>
              <a:prstGeom prst="ellipse">
                <a:avLst/>
              </a:prstGeom>
              <a:solidFill>
                <a:schemeClr val="bg1"/>
              </a:solidFill>
              <a:ln w="9525" algn="ctr">
                <a:solidFill>
                  <a:schemeClr val="bg1"/>
                </a:solidFill>
                <a:round/>
                <a:headEnd/>
                <a:tailEnd/>
              </a:ln>
            </p:spPr>
            <p:txBody>
              <a:bodyPr wrap="none" anchor="ctr"/>
              <a:lstStyle/>
              <a:p>
                <a:endParaRPr lang="en-US" sz="1600">
                  <a:solidFill>
                    <a:srgbClr val="000000"/>
                  </a:solidFill>
                </a:endParaRPr>
              </a:p>
            </p:txBody>
          </p:sp>
        </p:grpSp>
        <p:sp>
          <p:nvSpPr>
            <p:cNvPr id="14373" name="Line 24"/>
            <p:cNvSpPr>
              <a:spLocks noChangeShapeType="1"/>
            </p:cNvSpPr>
            <p:nvPr/>
          </p:nvSpPr>
          <p:spPr bwMode="auto">
            <a:xfrm rot="5400000">
              <a:off x="3626" y="3333"/>
              <a:ext cx="852" cy="0"/>
            </a:xfrm>
            <a:prstGeom prst="line">
              <a:avLst/>
            </a:prstGeom>
            <a:noFill/>
            <a:ln w="9525">
              <a:solidFill>
                <a:schemeClr val="bg1"/>
              </a:solidFill>
              <a:round/>
              <a:headEnd/>
              <a:tailEnd/>
            </a:ln>
          </p:spPr>
          <p:txBody>
            <a:bodyPr/>
            <a:lstStyle/>
            <a:p>
              <a:endParaRPr lang="en-US" sz="1600">
                <a:solidFill>
                  <a:srgbClr val="000000"/>
                </a:solidFill>
              </a:endParaRPr>
            </a:p>
          </p:txBody>
        </p:sp>
        <p:sp>
          <p:nvSpPr>
            <p:cNvPr id="14374" name="Text Box 65"/>
            <p:cNvSpPr txBox="1">
              <a:spLocks noChangeArrowheads="1"/>
            </p:cNvSpPr>
            <p:nvPr/>
          </p:nvSpPr>
          <p:spPr bwMode="auto">
            <a:xfrm>
              <a:off x="2808" y="2064"/>
              <a:ext cx="709" cy="228"/>
            </a:xfrm>
            <a:prstGeom prst="rect">
              <a:avLst/>
            </a:prstGeom>
            <a:noFill/>
            <a:ln w="9525">
              <a:noFill/>
              <a:miter lim="800000"/>
              <a:headEnd/>
              <a:tailEnd/>
            </a:ln>
          </p:spPr>
          <p:txBody>
            <a:bodyPr wrap="none" lIns="91413" tIns="45708" rIns="91413" bIns="45708">
              <a:spAutoFit/>
            </a:bodyPr>
            <a:lstStyle/>
            <a:p>
              <a:pPr eaLnBrk="0" hangingPunct="0"/>
              <a:r>
                <a:rPr lang="en-US" sz="1600">
                  <a:solidFill>
                    <a:srgbClr val="FFFFFF"/>
                  </a:solidFill>
                  <a:latin typeface="Arial Narrow" pitchFamily="34" charset="0"/>
                </a:rPr>
                <a:t>PSINCDEC</a:t>
              </a:r>
            </a:p>
          </p:txBody>
        </p:sp>
        <p:sp>
          <p:nvSpPr>
            <p:cNvPr id="14375" name="Text Box 65"/>
            <p:cNvSpPr txBox="1">
              <a:spLocks noChangeArrowheads="1"/>
            </p:cNvSpPr>
            <p:nvPr/>
          </p:nvSpPr>
          <p:spPr bwMode="auto">
            <a:xfrm>
              <a:off x="3057" y="2205"/>
              <a:ext cx="432" cy="228"/>
            </a:xfrm>
            <a:prstGeom prst="rect">
              <a:avLst/>
            </a:prstGeom>
            <a:noFill/>
            <a:ln w="9525">
              <a:noFill/>
              <a:miter lim="800000"/>
              <a:headEnd/>
              <a:tailEnd/>
            </a:ln>
          </p:spPr>
          <p:txBody>
            <a:bodyPr wrap="none" lIns="91413" tIns="45708" rIns="91413" bIns="45708">
              <a:spAutoFit/>
            </a:bodyPr>
            <a:lstStyle/>
            <a:p>
              <a:pPr eaLnBrk="0" hangingPunct="0"/>
              <a:r>
                <a:rPr lang="en-US" sz="1600" dirty="0">
                  <a:solidFill>
                    <a:srgbClr val="FFFFFF"/>
                  </a:solidFill>
                  <a:latin typeface="Arial Narrow" pitchFamily="34" charset="0"/>
                </a:rPr>
                <a:t>PSEN</a:t>
              </a:r>
            </a:p>
          </p:txBody>
        </p:sp>
        <p:sp>
          <p:nvSpPr>
            <p:cNvPr id="14376" name="Line 44"/>
            <p:cNvSpPr>
              <a:spLocks noChangeShapeType="1"/>
            </p:cNvSpPr>
            <p:nvPr/>
          </p:nvSpPr>
          <p:spPr bwMode="auto">
            <a:xfrm flipV="1">
              <a:off x="3426" y="2182"/>
              <a:ext cx="156"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77" name="Line 44"/>
            <p:cNvSpPr>
              <a:spLocks noChangeShapeType="1"/>
            </p:cNvSpPr>
            <p:nvPr/>
          </p:nvSpPr>
          <p:spPr bwMode="auto">
            <a:xfrm flipV="1">
              <a:off x="3428" y="2319"/>
              <a:ext cx="156"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78" name="Text Box 65"/>
            <p:cNvSpPr txBox="1">
              <a:spLocks noChangeArrowheads="1"/>
            </p:cNvSpPr>
            <p:nvPr/>
          </p:nvSpPr>
          <p:spPr bwMode="auto">
            <a:xfrm>
              <a:off x="4193" y="2067"/>
              <a:ext cx="602" cy="228"/>
            </a:xfrm>
            <a:prstGeom prst="rect">
              <a:avLst/>
            </a:prstGeom>
            <a:noFill/>
            <a:ln w="9525">
              <a:noFill/>
              <a:miter lim="800000"/>
              <a:headEnd/>
              <a:tailEnd/>
            </a:ln>
          </p:spPr>
          <p:txBody>
            <a:bodyPr wrap="none" lIns="91413" tIns="45708" rIns="91413" bIns="45708">
              <a:spAutoFit/>
            </a:bodyPr>
            <a:lstStyle/>
            <a:p>
              <a:pPr eaLnBrk="0" hangingPunct="0"/>
              <a:r>
                <a:rPr lang="en-US" sz="1600">
                  <a:solidFill>
                    <a:srgbClr val="FFFFFF"/>
                  </a:solidFill>
                  <a:latin typeface="Arial Narrow" pitchFamily="34" charset="0"/>
                </a:rPr>
                <a:t>PSDONE</a:t>
              </a:r>
            </a:p>
          </p:txBody>
        </p:sp>
        <p:sp>
          <p:nvSpPr>
            <p:cNvPr id="14379" name="Line 44"/>
            <p:cNvSpPr>
              <a:spLocks noChangeShapeType="1"/>
            </p:cNvSpPr>
            <p:nvPr/>
          </p:nvSpPr>
          <p:spPr bwMode="auto">
            <a:xfrm flipV="1">
              <a:off x="4012" y="2185"/>
              <a:ext cx="156"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80" name="Line 44"/>
            <p:cNvSpPr>
              <a:spLocks noChangeShapeType="1"/>
            </p:cNvSpPr>
            <p:nvPr/>
          </p:nvSpPr>
          <p:spPr bwMode="auto">
            <a:xfrm flipV="1">
              <a:off x="2982" y="2904"/>
              <a:ext cx="156"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81" name="Line 44"/>
            <p:cNvSpPr>
              <a:spLocks noChangeShapeType="1"/>
            </p:cNvSpPr>
            <p:nvPr/>
          </p:nvSpPr>
          <p:spPr bwMode="auto">
            <a:xfrm flipV="1">
              <a:off x="4724" y="2963"/>
              <a:ext cx="156"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82" name="Line 44"/>
            <p:cNvSpPr>
              <a:spLocks noChangeShapeType="1"/>
            </p:cNvSpPr>
            <p:nvPr/>
          </p:nvSpPr>
          <p:spPr bwMode="auto">
            <a:xfrm flipV="1">
              <a:off x="4726" y="3328"/>
              <a:ext cx="156" cy="1"/>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grpSp>
      <p:sp>
        <p:nvSpPr>
          <p:cNvPr id="14341" name="Line 44"/>
          <p:cNvSpPr>
            <a:spLocks noChangeShapeType="1"/>
          </p:cNvSpPr>
          <p:nvPr/>
        </p:nvSpPr>
        <p:spPr bwMode="auto">
          <a:xfrm flipV="1">
            <a:off x="7064375" y="2886075"/>
            <a:ext cx="247650" cy="1588"/>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42" name="PPTShape_0"/>
          <p:cNvSpPr>
            <a:spLocks noChangeShapeType="1"/>
          </p:cNvSpPr>
          <p:nvPr/>
        </p:nvSpPr>
        <p:spPr bwMode="auto">
          <a:xfrm flipV="1">
            <a:off x="7216775" y="3038475"/>
            <a:ext cx="247650" cy="1588"/>
          </a:xfrm>
          <a:prstGeom prst="line">
            <a:avLst/>
          </a:prstGeom>
          <a:noFill/>
          <a:ln w="9525">
            <a:solidFill>
              <a:schemeClr val="bg1"/>
            </a:solidFill>
            <a:round/>
            <a:headEnd/>
            <a:tailEnd type="triangle" w="med" len="med"/>
          </a:ln>
        </p:spPr>
        <p:txBody>
          <a:bodyPr/>
          <a:lstStyle/>
          <a:p>
            <a:endParaRPr lang="en-US" sz="1600">
              <a:solidFill>
                <a:srgbClr val="000000"/>
              </a:solidFill>
            </a:endParaRPr>
          </a:p>
        </p:txBody>
      </p:sp>
      <p:sp>
        <p:nvSpPr>
          <p:cNvPr id="14343" name="Text Box 65"/>
          <p:cNvSpPr txBox="1">
            <a:spLocks noChangeArrowheads="1"/>
          </p:cNvSpPr>
          <p:nvPr/>
        </p:nvSpPr>
        <p:spPr bwMode="auto">
          <a:xfrm>
            <a:off x="6173901" y="4275138"/>
            <a:ext cx="277586" cy="338530"/>
          </a:xfrm>
          <a:prstGeom prst="rect">
            <a:avLst/>
          </a:prstGeom>
          <a:noFill/>
          <a:ln w="9525">
            <a:noFill/>
            <a:miter lim="800000"/>
            <a:headEnd/>
            <a:tailEnd/>
          </a:ln>
        </p:spPr>
        <p:txBody>
          <a:bodyPr wrap="none" lIns="91413" tIns="45708" rIns="91413" bIns="45708">
            <a:spAutoFit/>
          </a:bodyPr>
          <a:lstStyle/>
          <a:p>
            <a:pPr eaLnBrk="0" hangingPunct="0"/>
            <a:r>
              <a:rPr lang="en-US" sz="1600">
                <a:solidFill>
                  <a:srgbClr val="FFFFFF"/>
                </a:solidFill>
                <a:latin typeface="Arial Narrow" pitchFamily="34" charset="0"/>
              </a:rPr>
              <a:t>8</a:t>
            </a: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a:xfrm>
            <a:off x="3184525" y="1693863"/>
            <a:ext cx="5022952" cy="4495800"/>
          </a:xfrm>
        </p:spPr>
        <p:txBody>
          <a:bodyPr/>
          <a:lstStyle/>
          <a:p>
            <a:pPr eaLnBrk="1" hangingPunct="1"/>
            <a:r>
              <a:rPr lang="en-US" sz="2400" dirty="0" smtClean="0"/>
              <a:t>Overview</a:t>
            </a:r>
          </a:p>
          <a:p>
            <a:pPr eaLnBrk="1" hangingPunct="1"/>
            <a:r>
              <a:rPr lang="en-US" sz="2400" dirty="0" smtClean="0"/>
              <a:t>Clock Networks and Buffers</a:t>
            </a:r>
          </a:p>
          <a:p>
            <a:pPr eaLnBrk="1" hangingPunct="1"/>
            <a:r>
              <a:rPr lang="en-US" sz="2400" dirty="0" smtClean="0"/>
              <a:t>Clock Management Tile</a:t>
            </a:r>
          </a:p>
          <a:p>
            <a:pPr eaLnBrk="1" hangingPunct="1"/>
            <a:r>
              <a:rPr lang="en-US" sz="2400" dirty="0" smtClean="0"/>
              <a:t>Usage Models</a:t>
            </a:r>
          </a:p>
          <a:p>
            <a:pPr eaLnBrk="1" hangingPunct="1"/>
            <a:r>
              <a:rPr lang="en-US" sz="2400" dirty="0" smtClean="0"/>
              <a:t>Using Clock Resources</a:t>
            </a:r>
          </a:p>
          <a:p>
            <a:pPr eaLnBrk="1" hangingPunct="1"/>
            <a:r>
              <a:rPr lang="en-US" sz="2400" b="1" dirty="0" smtClean="0">
                <a:solidFill>
                  <a:schemeClr val="tx2"/>
                </a:solidFill>
              </a:rPr>
              <a:t>Summary</a:t>
            </a:r>
          </a:p>
          <a:p>
            <a:pPr eaLnBrk="1" hangingPunct="1"/>
            <a:endParaRPr lang="en-US" sz="2400" b="1" dirty="0" smtClean="0">
              <a:solidFill>
                <a:schemeClr val="tx2"/>
              </a:solidFill>
            </a:endParaRPr>
          </a:p>
        </p:txBody>
      </p:sp>
      <p:sp>
        <p:nvSpPr>
          <p:cNvPr id="15363" name="Rectangle 3"/>
          <p:cNvSpPr>
            <a:spLocks noGrp="1" noChangeArrowheads="1"/>
          </p:cNvSpPr>
          <p:nvPr>
            <p:ph type="title" idx="4294967295"/>
          </p:nvPr>
        </p:nvSpPr>
        <p:spPr/>
        <p:txBody>
          <a:bodyPr/>
          <a:lstStyle/>
          <a:p>
            <a:pPr eaLnBrk="1" hangingPunct="1"/>
            <a:r>
              <a:rPr lang="en-US" smtClean="0"/>
              <a:t>Lessons</a:t>
            </a:r>
          </a:p>
        </p:txBody>
      </p:sp>
      <p:sp>
        <p:nvSpPr>
          <p:cNvPr id="15364" name="Line 4"/>
          <p:cNvSpPr>
            <a:spLocks noChangeShapeType="1"/>
          </p:cNvSpPr>
          <p:nvPr/>
        </p:nvSpPr>
        <p:spPr bwMode="auto">
          <a:xfrm>
            <a:off x="1654175" y="4292600"/>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en-US" smtClean="0"/>
              <a:t>Summary</a:t>
            </a:r>
          </a:p>
        </p:txBody>
      </p:sp>
      <p:sp>
        <p:nvSpPr>
          <p:cNvPr id="16387" name="Rectangle 3"/>
          <p:cNvSpPr>
            <a:spLocks noGrp="1" noChangeArrowheads="1"/>
          </p:cNvSpPr>
          <p:nvPr>
            <p:ph type="body" idx="4294967295"/>
          </p:nvPr>
        </p:nvSpPr>
        <p:spPr/>
        <p:txBody>
          <a:bodyPr/>
          <a:lstStyle/>
          <a:p>
            <a:pPr eaLnBrk="1" hangingPunct="1"/>
            <a:r>
              <a:rPr lang="en-US" smtClean="0"/>
              <a:t>PLL and MMCMs offer a BASE (basic ports) and ADV (all ports) primitives</a:t>
            </a:r>
          </a:p>
          <a:p>
            <a:pPr lvl="1" eaLnBrk="1" hangingPunct="1">
              <a:buFontTx/>
              <a:buNone/>
            </a:pPr>
            <a:endParaRPr lang="en-US" smtClean="0"/>
          </a:p>
          <a:p>
            <a:pPr eaLnBrk="1" hangingPunct="1"/>
            <a:r>
              <a:rPr lang="en-US" smtClean="0"/>
              <a:t>VCO is the voltage controlled oscillator</a:t>
            </a:r>
          </a:p>
          <a:p>
            <a:pPr lvl="1" eaLnBrk="1" hangingPunct="1"/>
            <a:r>
              <a:rPr lang="en-US" smtClean="0"/>
              <a:t>Ideally, the PFD should be as high as possible (within a valid range)</a:t>
            </a:r>
          </a:p>
          <a:p>
            <a:pPr lvl="1" eaLnBrk="1" hangingPunct="1"/>
            <a:r>
              <a:rPr lang="en-US" smtClean="0"/>
              <a:t>If the frequency of VCO is high, you can generate more output frequencies and you generally get better jitter performance</a:t>
            </a:r>
          </a:p>
          <a:p>
            <a:pPr lvl="2" eaLnBrk="1" hangingPunct="1"/>
            <a:r>
              <a:rPr lang="en-US" smtClean="0"/>
              <a:t>Higher frequencies of VCO uses more power</a:t>
            </a:r>
          </a:p>
          <a:p>
            <a:pPr eaLnBrk="1" hangingPunct="1"/>
            <a:r>
              <a:rPr lang="en-US" smtClean="0"/>
              <a:t>The MMCM also provides a fixed phase shift, interpolated phase shift, and active phase shift functionality</a:t>
            </a:r>
          </a:p>
          <a:p>
            <a:pPr eaLnBrk="1" hangingPunct="1"/>
            <a:endParaRPr lang="en-US" smtClean="0"/>
          </a:p>
          <a:p>
            <a:pPr eaLnBrk="1" hangingPunct="1">
              <a:buFont typeface="Wingdings" pitchFamily="2" charset="2"/>
              <a:buNone/>
            </a:pPr>
            <a:endParaRPr lang="en-US" smtClean="0"/>
          </a:p>
        </p:txBody>
      </p:sp>
    </p:spTree>
    <p:custDataLst>
      <p:tags r:id="rId1"/>
    </p:custData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smtClean="0"/>
              <a:t>Where Can I Learn More?</a:t>
            </a:r>
          </a:p>
        </p:txBody>
      </p:sp>
      <p:sp>
        <p:nvSpPr>
          <p:cNvPr id="17411" name="Rectangle 3"/>
          <p:cNvSpPr>
            <a:spLocks noGrp="1" noChangeArrowheads="1"/>
          </p:cNvSpPr>
          <p:nvPr>
            <p:ph type="body" idx="4294967295"/>
          </p:nvPr>
        </p:nvSpPr>
        <p:spPr>
          <a:xfrm>
            <a:off x="609600" y="1655763"/>
            <a:ext cx="7924800" cy="4495800"/>
          </a:xfrm>
        </p:spPr>
        <p:txBody>
          <a:bodyPr/>
          <a:lstStyle/>
          <a:p>
            <a:r>
              <a:rPr lang="en-US" sz="2400" b="1" dirty="0" smtClean="0"/>
              <a:t>User  Guides  </a:t>
            </a:r>
          </a:p>
          <a:p>
            <a:pPr lvl="1"/>
            <a:r>
              <a:rPr lang="en-US" i="1" u="sng" dirty="0" smtClean="0"/>
              <a:t>7 Series FPGAs Clocking Resources User Guide</a:t>
            </a:r>
          </a:p>
          <a:p>
            <a:pPr lvl="2"/>
            <a:r>
              <a:rPr lang="en-US" dirty="0" smtClean="0"/>
              <a:t>Describes the complete clocking structures</a:t>
            </a:r>
          </a:p>
          <a:p>
            <a:pPr lvl="2"/>
            <a:endParaRPr lang="en-US" dirty="0" smtClean="0"/>
          </a:p>
          <a:p>
            <a:r>
              <a:rPr lang="en-US" sz="2400" b="1" dirty="0" smtClean="0"/>
              <a:t>Xilinx Education Services courses</a:t>
            </a:r>
          </a:p>
          <a:p>
            <a:pPr lvl="1"/>
            <a:r>
              <a:rPr lang="en-US" b="1" u="sng" dirty="0" smtClean="0"/>
              <a:t>www.xilinx.com/training</a:t>
            </a:r>
          </a:p>
          <a:p>
            <a:pPr lvl="2"/>
            <a:r>
              <a:rPr lang="en-US" i="1" u="sng" dirty="0" smtClean="0"/>
              <a:t>Designing with the 7 Series Families </a:t>
            </a:r>
            <a:r>
              <a:rPr lang="en-US" dirty="0" smtClean="0"/>
              <a:t>course</a:t>
            </a:r>
          </a:p>
          <a:p>
            <a:pPr lvl="2"/>
            <a:r>
              <a:rPr lang="en-US" dirty="0" smtClean="0"/>
              <a:t>Xilinx tools and architecture courses</a:t>
            </a:r>
          </a:p>
          <a:p>
            <a:pPr lvl="2"/>
            <a:r>
              <a:rPr lang="en-US" dirty="0" smtClean="0"/>
              <a:t>Hardware description language courses</a:t>
            </a:r>
          </a:p>
          <a:p>
            <a:pPr lvl="2"/>
            <a:r>
              <a:rPr lang="en-US" dirty="0" smtClean="0"/>
              <a:t>Basic FPGA architecture, Basic HDL Coding Techniques, and other Free Videos!</a:t>
            </a:r>
          </a:p>
          <a:p>
            <a:endParaRPr lang="en-US" dirty="0" smtClean="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sz="900" dirty="0">
                <a:solidFill>
                  <a:srgbClr val="000000"/>
                </a:solidFill>
                <a:ea typeface="ＭＳ Ｐゴシック" pitchFamily="34" charset="-128"/>
              </a:rPr>
              <a:t>Xilinx is disclosing this Document and Intellectual </a:t>
            </a:r>
            <a:r>
              <a:rPr lang="en-US" sz="900" dirty="0" smtClean="0">
                <a:solidFill>
                  <a:srgbClr val="000000"/>
                </a:solidFill>
                <a:ea typeface="ＭＳ Ｐゴシック" pitchFamily="34" charset="-128"/>
              </a:rPr>
              <a:t>Property </a:t>
            </a:r>
            <a:r>
              <a:rPr lang="en-US" sz="900" dirty="0">
                <a:solidFill>
                  <a:srgbClr val="000000"/>
                </a:solidFill>
                <a:ea typeface="ＭＳ Ｐゴシック"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 </a:t>
            </a:r>
            <a:r>
              <a:rPr lang="en-US" sz="900" dirty="0" smtClean="0">
                <a:solidFill>
                  <a:srgbClr val="000000"/>
                </a:solidFill>
                <a:ea typeface="ＭＳ Ｐゴシック" pitchFamily="34" charset="-128"/>
              </a:rPr>
              <a:t>2012 </a:t>
            </a:r>
            <a:r>
              <a:rPr lang="en-US" sz="900" dirty="0">
                <a:solidFill>
                  <a:srgbClr val="000000"/>
                </a:solidFill>
                <a:ea typeface="ＭＳ Ｐゴシック" pitchFamily="34" charset="-128"/>
              </a:rPr>
              <a:t>Xilinx, Inc. All rights reserved. XILINX, the Xilinx logo, and other designated brands included herein are trademarks of Xilinx, Inc. All other trademarks are the property of their respective owners.</a:t>
            </a:r>
          </a:p>
        </p:txBody>
      </p:sp>
      <p:sp>
        <p:nvSpPr>
          <p:cNvPr id="18435" name="Rectangle 3"/>
          <p:cNvSpPr>
            <a:spLocks noGrp="1" noChangeArrowheads="1"/>
          </p:cNvSpPr>
          <p:nvPr>
            <p:ph type="title" idx="4294967295"/>
          </p:nvPr>
        </p:nvSpPr>
        <p:spPr/>
        <p:txBody>
          <a:bodyPr/>
          <a:lstStyle/>
          <a:p>
            <a:r>
              <a:rPr lang="en-US" smtClean="0">
                <a:ea typeface="ＭＳ Ｐゴシック" pitchFamily="34"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idx="4294967295"/>
          </p:nvPr>
        </p:nvSpPr>
        <p:spPr>
          <a:xfrm>
            <a:off x="125412" y="3165475"/>
            <a:ext cx="6194271" cy="1114425"/>
          </a:xfrm>
        </p:spPr>
        <p:txBody>
          <a:bodyPr lIns="91413"/>
          <a:lstStyle/>
          <a:p>
            <a:pPr eaLnBrk="1" hangingPunct="1">
              <a:lnSpc>
                <a:spcPct val="100000"/>
              </a:lnSpc>
            </a:pPr>
            <a:r>
              <a:rPr lang="en-US" dirty="0" smtClean="0"/>
              <a:t>7 Series Clocking Resources</a:t>
            </a:r>
          </a:p>
        </p:txBody>
      </p:sp>
      <p:sp>
        <p:nvSpPr>
          <p:cNvPr id="3075" name="Rectangle 5"/>
          <p:cNvSpPr>
            <a:spLocks noGrp="1" noChangeArrowheads="1"/>
          </p:cNvSpPr>
          <p:nvPr>
            <p:ph type="subTitle" idx="4294967295"/>
          </p:nvPr>
        </p:nvSpPr>
        <p:spPr>
          <a:xfrm>
            <a:off x="136525" y="4524375"/>
            <a:ext cx="7769225" cy="685800"/>
          </a:xfrm>
        </p:spPr>
        <p:txBody>
          <a:bodyPr lIns="91413" anchor="ctr"/>
          <a:lstStyle/>
          <a:p>
            <a:pPr marL="0" indent="0" eaLnBrk="1" hangingPunct="1">
              <a:lnSpc>
                <a:spcPct val="90000"/>
              </a:lnSpc>
              <a:spcBef>
                <a:spcPct val="0"/>
              </a:spcBef>
              <a:buFont typeface="Wingdings" pitchFamily="2" charset="2"/>
              <a:buNone/>
            </a:pPr>
            <a:r>
              <a:rPr lang="en-US" sz="2000" b="1" smtClean="0"/>
              <a:t>Part 4</a:t>
            </a:r>
          </a:p>
        </p:txBody>
      </p:sp>
    </p:spTree>
    <p:custDataLst>
      <p:tags r:id="rId1"/>
    </p:custData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idx="4294967295"/>
          </p:nvPr>
        </p:nvSpPr>
        <p:spPr/>
        <p:txBody>
          <a:bodyPr/>
          <a:lstStyle/>
          <a:p>
            <a:pPr eaLnBrk="1" hangingPunct="1"/>
            <a:r>
              <a:rPr lang="en-US" smtClean="0"/>
              <a:t>Objectives</a:t>
            </a:r>
          </a:p>
        </p:txBody>
      </p:sp>
      <p:sp>
        <p:nvSpPr>
          <p:cNvPr id="4099" name="Rectangle 5"/>
          <p:cNvSpPr>
            <a:spLocks noGrp="1" noChangeArrowheads="1"/>
          </p:cNvSpPr>
          <p:nvPr>
            <p:ph type="body" idx="4294967295"/>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Detail the clocking resources available in the 7 series FPGAs</a:t>
            </a:r>
          </a:p>
          <a:p>
            <a:pPr eaLnBrk="1" hangingPunct="1"/>
            <a:r>
              <a:rPr lang="en-US" smtClean="0"/>
              <a:t>Specify the resources available in the Clock Management Tile (CMT)</a:t>
            </a:r>
          </a:p>
          <a:p>
            <a:pPr eaLnBrk="1" hangingPunct="1"/>
            <a:r>
              <a:rPr lang="en-US" smtClean="0"/>
              <a:t>Use the clocking resources in your design</a:t>
            </a:r>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3184525" y="1693863"/>
            <a:ext cx="4661617" cy="4495800"/>
          </a:xfrm>
        </p:spPr>
        <p:txBody>
          <a:bodyPr/>
          <a:lstStyle/>
          <a:p>
            <a:pPr eaLnBrk="1" hangingPunct="1"/>
            <a:r>
              <a:rPr lang="en-US" sz="2400" smtClean="0"/>
              <a:t>Overview</a:t>
            </a:r>
          </a:p>
          <a:p>
            <a:pPr eaLnBrk="1" hangingPunct="1"/>
            <a:r>
              <a:rPr lang="en-US" sz="2400" smtClean="0"/>
              <a:t>Clock Networks and Buffers</a:t>
            </a:r>
          </a:p>
          <a:p>
            <a:pPr eaLnBrk="1" hangingPunct="1"/>
            <a:r>
              <a:rPr lang="en-US" sz="2400" smtClean="0"/>
              <a:t>Clock Management Tile</a:t>
            </a:r>
          </a:p>
          <a:p>
            <a:pPr eaLnBrk="1" hangingPunct="1"/>
            <a:r>
              <a:rPr lang="en-US" sz="2400" b="1" smtClean="0">
                <a:solidFill>
                  <a:schemeClr val="tx2"/>
                </a:solidFill>
              </a:rPr>
              <a:t>Usage Models</a:t>
            </a:r>
          </a:p>
          <a:p>
            <a:pPr eaLnBrk="1" hangingPunct="1"/>
            <a:r>
              <a:rPr lang="en-US" sz="2400" smtClean="0"/>
              <a:t>Using Clock Resources</a:t>
            </a:r>
          </a:p>
          <a:p>
            <a:pPr eaLnBrk="1" hangingPunct="1"/>
            <a:r>
              <a:rPr lang="en-US" sz="2400" smtClean="0"/>
              <a:t>Summary</a:t>
            </a:r>
          </a:p>
          <a:p>
            <a:pPr eaLnBrk="1" hangingPunct="1"/>
            <a:endParaRPr lang="en-US" sz="2400" smtClean="0"/>
          </a:p>
        </p:txBody>
      </p:sp>
      <p:sp>
        <p:nvSpPr>
          <p:cNvPr id="5123" name="Rectangle 3"/>
          <p:cNvSpPr>
            <a:spLocks noGrp="1" noChangeArrowheads="1"/>
          </p:cNvSpPr>
          <p:nvPr>
            <p:ph type="title" idx="4294967295"/>
          </p:nvPr>
        </p:nvSpPr>
        <p:spPr/>
        <p:txBody>
          <a:bodyPr/>
          <a:lstStyle/>
          <a:p>
            <a:pPr eaLnBrk="1" hangingPunct="1"/>
            <a:r>
              <a:rPr lang="en-US" smtClean="0"/>
              <a:t>Lessons</a:t>
            </a:r>
          </a:p>
        </p:txBody>
      </p:sp>
      <p:sp>
        <p:nvSpPr>
          <p:cNvPr id="5124" name="Line 4"/>
          <p:cNvSpPr>
            <a:spLocks noChangeShapeType="1"/>
          </p:cNvSpPr>
          <p:nvPr/>
        </p:nvSpPr>
        <p:spPr bwMode="auto">
          <a:xfrm>
            <a:off x="1654175" y="3360738"/>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8"/>
          <p:cNvSpPr>
            <a:spLocks noGrp="1" noChangeArrowheads="1"/>
          </p:cNvSpPr>
          <p:nvPr>
            <p:ph type="title" idx="4294967295"/>
          </p:nvPr>
        </p:nvSpPr>
        <p:spPr/>
        <p:txBody>
          <a:bodyPr/>
          <a:lstStyle/>
          <a:p>
            <a:r>
              <a:rPr lang="en-US" smtClean="0"/>
              <a:t>7 Series FPGAs Deliver Powerful Clock Management</a:t>
            </a:r>
          </a:p>
        </p:txBody>
      </p:sp>
      <p:sp>
        <p:nvSpPr>
          <p:cNvPr id="8196" name="Rectangle 39"/>
          <p:cNvSpPr>
            <a:spLocks noGrp="1" noChangeArrowheads="1"/>
          </p:cNvSpPr>
          <p:nvPr>
            <p:ph type="body" idx="4294967295"/>
          </p:nvPr>
        </p:nvSpPr>
        <p:spPr>
          <a:xfrm>
            <a:off x="287593" y="1600200"/>
            <a:ext cx="4697361" cy="5021826"/>
          </a:xfrm>
        </p:spPr>
        <p:txBody>
          <a:bodyPr/>
          <a:lstStyle/>
          <a:p>
            <a:pPr>
              <a:lnSpc>
                <a:spcPct val="100000"/>
              </a:lnSpc>
            </a:pPr>
            <a:r>
              <a:rPr lang="en-US" sz="1800" dirty="0" smtClean="0"/>
              <a:t>Global clock buffers</a:t>
            </a:r>
          </a:p>
          <a:p>
            <a:pPr lvl="1">
              <a:lnSpc>
                <a:spcPct val="100000"/>
              </a:lnSpc>
            </a:pPr>
            <a:r>
              <a:rPr lang="en-US" sz="1600" dirty="0" smtClean="0"/>
              <a:t>High </a:t>
            </a:r>
            <a:r>
              <a:rPr lang="en-US" sz="1600" dirty="0" err="1" smtClean="0"/>
              <a:t>fanout</a:t>
            </a:r>
            <a:r>
              <a:rPr lang="en-US" sz="1600" dirty="0" smtClean="0"/>
              <a:t> clock distribution buffer</a:t>
            </a:r>
          </a:p>
          <a:p>
            <a:pPr>
              <a:lnSpc>
                <a:spcPct val="100000"/>
              </a:lnSpc>
            </a:pPr>
            <a:r>
              <a:rPr lang="en-US" sz="1800" dirty="0" smtClean="0"/>
              <a:t>Low-skew clock distribution</a:t>
            </a:r>
          </a:p>
          <a:p>
            <a:pPr lvl="1">
              <a:lnSpc>
                <a:spcPct val="100000"/>
              </a:lnSpc>
            </a:pPr>
            <a:r>
              <a:rPr lang="en-US" sz="1600" dirty="0" smtClean="0"/>
              <a:t>Regional clock routing</a:t>
            </a:r>
          </a:p>
          <a:p>
            <a:pPr>
              <a:lnSpc>
                <a:spcPct val="100000"/>
              </a:lnSpc>
            </a:pPr>
            <a:r>
              <a:rPr lang="en-US" sz="1800" dirty="0" smtClean="0"/>
              <a:t>Clock regions</a:t>
            </a:r>
          </a:p>
          <a:p>
            <a:pPr lvl="1">
              <a:lnSpc>
                <a:spcPct val="100000"/>
              </a:lnSpc>
            </a:pPr>
            <a:r>
              <a:rPr lang="en-US" sz="1600" dirty="0" smtClean="0"/>
              <a:t>Each clock region is 50 CLBs high and </a:t>
            </a:r>
            <a:br>
              <a:rPr lang="en-US" sz="1600" dirty="0" smtClean="0"/>
            </a:br>
            <a:r>
              <a:rPr lang="en-US" sz="1600" dirty="0" smtClean="0"/>
              <a:t>spans half the device</a:t>
            </a:r>
          </a:p>
          <a:p>
            <a:pPr>
              <a:lnSpc>
                <a:spcPct val="100000"/>
              </a:lnSpc>
            </a:pPr>
            <a:r>
              <a:rPr lang="en-US" sz="1800" dirty="0" smtClean="0"/>
              <a:t>Clock management tile (CMT)</a:t>
            </a:r>
          </a:p>
          <a:p>
            <a:pPr lvl="1">
              <a:lnSpc>
                <a:spcPct val="100000"/>
              </a:lnSpc>
            </a:pPr>
            <a:r>
              <a:rPr lang="en-US" sz="1600" dirty="0" smtClean="0"/>
              <a:t>One Mixed-Mode Clock Managers (MMCMs) </a:t>
            </a:r>
            <a:br>
              <a:rPr lang="en-US" sz="1600" dirty="0" smtClean="0"/>
            </a:br>
            <a:r>
              <a:rPr lang="en-US" sz="1600" dirty="0" smtClean="0"/>
              <a:t>and one Phase Locked Loop (PLL) in each </a:t>
            </a:r>
            <a:br>
              <a:rPr lang="en-US" sz="1600" dirty="0" smtClean="0"/>
            </a:br>
            <a:r>
              <a:rPr lang="en-US" sz="1600" dirty="0" smtClean="0"/>
              <a:t>Clock Management (CMT)</a:t>
            </a:r>
          </a:p>
          <a:p>
            <a:pPr lvl="1">
              <a:lnSpc>
                <a:spcPct val="100000"/>
              </a:lnSpc>
            </a:pPr>
            <a:r>
              <a:rPr lang="en-US" sz="1600" dirty="0" smtClean="0"/>
              <a:t>Performs frequency synthesis, clock </a:t>
            </a:r>
            <a:br>
              <a:rPr lang="en-US" sz="1600" dirty="0" smtClean="0"/>
            </a:br>
            <a:r>
              <a:rPr lang="en-US" sz="1600" dirty="0" smtClean="0"/>
              <a:t>de-skew, and jitter-filtering</a:t>
            </a:r>
          </a:p>
          <a:p>
            <a:pPr lvl="1">
              <a:lnSpc>
                <a:spcPct val="100000"/>
              </a:lnSpc>
            </a:pPr>
            <a:r>
              <a:rPr lang="en-US" sz="1600" dirty="0" smtClean="0"/>
              <a:t>High input frequency range</a:t>
            </a:r>
          </a:p>
          <a:p>
            <a:pPr>
              <a:lnSpc>
                <a:spcPct val="100000"/>
              </a:lnSpc>
            </a:pPr>
            <a:r>
              <a:rPr lang="en-US" sz="1800" dirty="0" smtClean="0"/>
              <a:t>Simple design creation through the Clocking Wizard</a:t>
            </a:r>
          </a:p>
        </p:txBody>
      </p:sp>
      <p:grpSp>
        <p:nvGrpSpPr>
          <p:cNvPr id="35" name="Group 34"/>
          <p:cNvGrpSpPr/>
          <p:nvPr/>
        </p:nvGrpSpPr>
        <p:grpSpPr>
          <a:xfrm>
            <a:off x="4990894" y="1688690"/>
            <a:ext cx="4153106" cy="4153106"/>
            <a:chOff x="4213225" y="1323975"/>
            <a:chExt cx="4930775" cy="4930775"/>
          </a:xfrm>
        </p:grpSpPr>
        <p:pic>
          <p:nvPicPr>
            <p:cNvPr id="8194" name="Picture 2" descr="clock_mgmt"/>
            <p:cNvPicPr>
              <a:picLocks noChangeAspect="1" noChangeArrowheads="1"/>
            </p:cNvPicPr>
            <p:nvPr>
              <p:custDataLst>
                <p:tags r:id="rId2"/>
              </p:custDataLst>
            </p:nvPr>
          </p:nvPicPr>
          <p:blipFill>
            <a:blip r:embed="rId6"/>
            <a:srcRect/>
            <a:stretch>
              <a:fillRect/>
            </a:stretch>
          </p:blipFill>
          <p:spPr bwMode="auto">
            <a:xfrm>
              <a:off x="4213225" y="1323975"/>
              <a:ext cx="4930775" cy="4930775"/>
            </a:xfrm>
            <a:prstGeom prst="rect">
              <a:avLst/>
            </a:prstGeom>
            <a:noFill/>
            <a:ln w="9525">
              <a:noFill/>
              <a:miter lim="800000"/>
              <a:headEnd/>
              <a:tailEnd/>
            </a:ln>
          </p:spPr>
        </p:pic>
        <p:grpSp>
          <p:nvGrpSpPr>
            <p:cNvPr id="2" name="Group 6"/>
            <p:cNvGrpSpPr>
              <a:grpSpLocks/>
            </p:cNvGrpSpPr>
            <p:nvPr>
              <p:custDataLst>
                <p:tags r:id="rId3"/>
              </p:custDataLst>
            </p:nvPr>
          </p:nvGrpSpPr>
          <p:grpSpPr bwMode="auto">
            <a:xfrm>
              <a:off x="4318000" y="2236788"/>
              <a:ext cx="3775075" cy="3289300"/>
              <a:chOff x="2720" y="1409"/>
              <a:chExt cx="2378" cy="2072"/>
            </a:xfrm>
          </p:grpSpPr>
          <p:grpSp>
            <p:nvGrpSpPr>
              <p:cNvPr id="3" name="Group 7"/>
              <p:cNvGrpSpPr>
                <a:grpSpLocks/>
              </p:cNvGrpSpPr>
              <p:nvPr/>
            </p:nvGrpSpPr>
            <p:grpSpPr bwMode="auto">
              <a:xfrm>
                <a:off x="3744" y="2113"/>
                <a:ext cx="254" cy="109"/>
                <a:chOff x="3744" y="2113"/>
                <a:chExt cx="254" cy="109"/>
              </a:xfrm>
            </p:grpSpPr>
            <p:sp>
              <p:nvSpPr>
                <p:cNvPr id="8223" name="Line 8"/>
                <p:cNvSpPr>
                  <a:spLocks noChangeShapeType="1"/>
                </p:cNvSpPr>
                <p:nvPr/>
              </p:nvSpPr>
              <p:spPr bwMode="auto">
                <a:xfrm flipH="1">
                  <a:off x="3816" y="2113"/>
                  <a:ext cx="182" cy="0"/>
                </a:xfrm>
                <a:prstGeom prst="line">
                  <a:avLst/>
                </a:prstGeom>
                <a:noFill/>
                <a:ln w="12700">
                  <a:solidFill>
                    <a:schemeClr val="bg1"/>
                  </a:solidFill>
                  <a:round/>
                  <a:headEnd/>
                  <a:tailEnd/>
                </a:ln>
              </p:spPr>
              <p:txBody>
                <a:bodyPr>
                  <a:spAutoFit/>
                </a:bodyPr>
                <a:lstStyle/>
                <a:p>
                  <a:endParaRPr lang="en-US"/>
                </a:p>
              </p:txBody>
            </p:sp>
            <p:sp>
              <p:nvSpPr>
                <p:cNvPr id="8224" name="Line 9"/>
                <p:cNvSpPr>
                  <a:spLocks noChangeShapeType="1"/>
                </p:cNvSpPr>
                <p:nvPr/>
              </p:nvSpPr>
              <p:spPr bwMode="auto">
                <a:xfrm flipH="1">
                  <a:off x="3780" y="2186"/>
                  <a:ext cx="182" cy="0"/>
                </a:xfrm>
                <a:prstGeom prst="line">
                  <a:avLst/>
                </a:prstGeom>
                <a:noFill/>
                <a:ln w="12700">
                  <a:solidFill>
                    <a:schemeClr val="bg1"/>
                  </a:solidFill>
                  <a:round/>
                  <a:headEnd/>
                  <a:tailEnd/>
                </a:ln>
              </p:spPr>
              <p:txBody>
                <a:bodyPr>
                  <a:spAutoFit/>
                </a:bodyPr>
                <a:lstStyle/>
                <a:p>
                  <a:endParaRPr lang="en-US"/>
                </a:p>
              </p:txBody>
            </p:sp>
            <p:sp>
              <p:nvSpPr>
                <p:cNvPr id="8225" name="Line 10"/>
                <p:cNvSpPr>
                  <a:spLocks noChangeShapeType="1"/>
                </p:cNvSpPr>
                <p:nvPr/>
              </p:nvSpPr>
              <p:spPr bwMode="auto">
                <a:xfrm flipH="1">
                  <a:off x="3816" y="2222"/>
                  <a:ext cx="182" cy="0"/>
                </a:xfrm>
                <a:prstGeom prst="line">
                  <a:avLst/>
                </a:prstGeom>
                <a:noFill/>
                <a:ln w="12700">
                  <a:solidFill>
                    <a:schemeClr val="bg1"/>
                  </a:solidFill>
                  <a:round/>
                  <a:headEnd/>
                  <a:tailEnd/>
                </a:ln>
              </p:spPr>
              <p:txBody>
                <a:bodyPr>
                  <a:spAutoFit/>
                </a:bodyPr>
                <a:lstStyle/>
                <a:p>
                  <a:endParaRPr lang="en-US"/>
                </a:p>
              </p:txBody>
            </p:sp>
            <p:sp>
              <p:nvSpPr>
                <p:cNvPr id="8226" name="Line 11"/>
                <p:cNvSpPr>
                  <a:spLocks noChangeShapeType="1"/>
                </p:cNvSpPr>
                <p:nvPr/>
              </p:nvSpPr>
              <p:spPr bwMode="auto">
                <a:xfrm flipH="1">
                  <a:off x="3744" y="2149"/>
                  <a:ext cx="182" cy="0"/>
                </a:xfrm>
                <a:prstGeom prst="line">
                  <a:avLst/>
                </a:prstGeom>
                <a:noFill/>
                <a:ln w="12700">
                  <a:solidFill>
                    <a:schemeClr val="bg1"/>
                  </a:solidFill>
                  <a:round/>
                  <a:headEnd/>
                  <a:tailEnd/>
                </a:ln>
              </p:spPr>
              <p:txBody>
                <a:bodyPr>
                  <a:spAutoFit/>
                </a:bodyPr>
                <a:lstStyle/>
                <a:p>
                  <a:endParaRPr lang="en-US"/>
                </a:p>
              </p:txBody>
            </p:sp>
          </p:grpSp>
          <p:grpSp>
            <p:nvGrpSpPr>
              <p:cNvPr id="4" name="Group 12"/>
              <p:cNvGrpSpPr>
                <a:grpSpLocks/>
              </p:cNvGrpSpPr>
              <p:nvPr/>
            </p:nvGrpSpPr>
            <p:grpSpPr bwMode="auto">
              <a:xfrm>
                <a:off x="3329" y="1786"/>
                <a:ext cx="254" cy="109"/>
                <a:chOff x="3329" y="1786"/>
                <a:chExt cx="254" cy="109"/>
              </a:xfrm>
            </p:grpSpPr>
            <p:sp>
              <p:nvSpPr>
                <p:cNvPr id="8219" name="Line 13"/>
                <p:cNvSpPr>
                  <a:spLocks noChangeShapeType="1"/>
                </p:cNvSpPr>
                <p:nvPr/>
              </p:nvSpPr>
              <p:spPr bwMode="auto">
                <a:xfrm flipH="1">
                  <a:off x="3401" y="1786"/>
                  <a:ext cx="182" cy="0"/>
                </a:xfrm>
                <a:prstGeom prst="line">
                  <a:avLst/>
                </a:prstGeom>
                <a:noFill/>
                <a:ln w="12700">
                  <a:solidFill>
                    <a:schemeClr val="bg1"/>
                  </a:solidFill>
                  <a:round/>
                  <a:headEnd/>
                  <a:tailEnd/>
                </a:ln>
              </p:spPr>
              <p:txBody>
                <a:bodyPr>
                  <a:spAutoFit/>
                </a:bodyPr>
                <a:lstStyle/>
                <a:p>
                  <a:endParaRPr lang="en-US"/>
                </a:p>
              </p:txBody>
            </p:sp>
            <p:sp>
              <p:nvSpPr>
                <p:cNvPr id="8220" name="Line 14"/>
                <p:cNvSpPr>
                  <a:spLocks noChangeShapeType="1"/>
                </p:cNvSpPr>
                <p:nvPr/>
              </p:nvSpPr>
              <p:spPr bwMode="auto">
                <a:xfrm flipH="1">
                  <a:off x="3365" y="1859"/>
                  <a:ext cx="182" cy="0"/>
                </a:xfrm>
                <a:prstGeom prst="line">
                  <a:avLst/>
                </a:prstGeom>
                <a:noFill/>
                <a:ln w="12700">
                  <a:solidFill>
                    <a:schemeClr val="bg1"/>
                  </a:solidFill>
                  <a:round/>
                  <a:headEnd/>
                  <a:tailEnd/>
                </a:ln>
              </p:spPr>
              <p:txBody>
                <a:bodyPr>
                  <a:spAutoFit/>
                </a:bodyPr>
                <a:lstStyle/>
                <a:p>
                  <a:endParaRPr lang="en-US"/>
                </a:p>
              </p:txBody>
            </p:sp>
            <p:sp>
              <p:nvSpPr>
                <p:cNvPr id="8221" name="Line 15"/>
                <p:cNvSpPr>
                  <a:spLocks noChangeShapeType="1"/>
                </p:cNvSpPr>
                <p:nvPr/>
              </p:nvSpPr>
              <p:spPr bwMode="auto">
                <a:xfrm flipH="1">
                  <a:off x="3401" y="1895"/>
                  <a:ext cx="182" cy="0"/>
                </a:xfrm>
                <a:prstGeom prst="line">
                  <a:avLst/>
                </a:prstGeom>
                <a:noFill/>
                <a:ln w="12700">
                  <a:solidFill>
                    <a:schemeClr val="bg1"/>
                  </a:solidFill>
                  <a:round/>
                  <a:headEnd/>
                  <a:tailEnd/>
                </a:ln>
              </p:spPr>
              <p:txBody>
                <a:bodyPr>
                  <a:spAutoFit/>
                </a:bodyPr>
                <a:lstStyle/>
                <a:p>
                  <a:endParaRPr lang="en-US"/>
                </a:p>
              </p:txBody>
            </p:sp>
            <p:sp>
              <p:nvSpPr>
                <p:cNvPr id="8222" name="Line 16"/>
                <p:cNvSpPr>
                  <a:spLocks noChangeShapeType="1"/>
                </p:cNvSpPr>
                <p:nvPr/>
              </p:nvSpPr>
              <p:spPr bwMode="auto">
                <a:xfrm flipH="1">
                  <a:off x="3329" y="1822"/>
                  <a:ext cx="182" cy="0"/>
                </a:xfrm>
                <a:prstGeom prst="line">
                  <a:avLst/>
                </a:prstGeom>
                <a:noFill/>
                <a:ln w="12700">
                  <a:solidFill>
                    <a:schemeClr val="bg1"/>
                  </a:solidFill>
                  <a:round/>
                  <a:headEnd/>
                  <a:tailEnd/>
                </a:ln>
              </p:spPr>
              <p:txBody>
                <a:bodyPr>
                  <a:spAutoFit/>
                </a:bodyPr>
                <a:lstStyle/>
                <a:p>
                  <a:endParaRPr lang="en-US"/>
                </a:p>
              </p:txBody>
            </p:sp>
          </p:grpSp>
          <p:sp>
            <p:nvSpPr>
              <p:cNvPr id="93192" name="AutoShape 17"/>
              <p:cNvSpPr>
                <a:spLocks noChangeArrowheads="1"/>
              </p:cNvSpPr>
              <p:nvPr/>
            </p:nvSpPr>
            <p:spPr bwMode="gray">
              <a:xfrm rot="-5400000">
                <a:off x="4541" y="1695"/>
                <a:ext cx="653" cy="262"/>
              </a:xfrm>
              <a:custGeom>
                <a:avLst/>
                <a:gdLst>
                  <a:gd name="T0" fmla="*/ 571 w 21600"/>
                  <a:gd name="T1" fmla="*/ 131 h 21600"/>
                  <a:gd name="T2" fmla="*/ 327 w 21600"/>
                  <a:gd name="T3" fmla="*/ 262 h 21600"/>
                  <a:gd name="T4" fmla="*/ 82 w 21600"/>
                  <a:gd name="T5" fmla="*/ 131 h 21600"/>
                  <a:gd name="T6" fmla="*/ 327 w 21600"/>
                  <a:gd name="T7" fmla="*/ 0 h 21600"/>
                  <a:gd name="T8" fmla="*/ 0 60000 65536"/>
                  <a:gd name="T9" fmla="*/ 0 60000 65536"/>
                  <a:gd name="T10" fmla="*/ 0 60000 65536"/>
                  <a:gd name="T11" fmla="*/ 0 60000 65536"/>
                  <a:gd name="T12" fmla="*/ 4499 w 21600"/>
                  <a:gd name="T13" fmla="*/ 4534 h 21600"/>
                  <a:gd name="T14" fmla="*/ 17101 w 21600"/>
                  <a:gd name="T15" fmla="*/ 1706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2"/>
              </a:solidFill>
              <a:ln w="12700"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8201" name="Text Box 18"/>
              <p:cNvSpPr txBox="1">
                <a:spLocks noChangeArrowheads="1"/>
              </p:cNvSpPr>
              <p:nvPr/>
            </p:nvSpPr>
            <p:spPr bwMode="gray">
              <a:xfrm rot="-5400000">
                <a:off x="4459" y="1703"/>
                <a:ext cx="743" cy="289"/>
              </a:xfrm>
              <a:prstGeom prst="rect">
                <a:avLst/>
              </a:prstGeom>
              <a:noFill/>
              <a:ln w="12700" algn="ctr">
                <a:noFill/>
                <a:miter lim="800000"/>
                <a:headEnd/>
                <a:tailEnd/>
              </a:ln>
            </p:spPr>
            <p:txBody>
              <a:bodyPr>
                <a:spAutoFit/>
              </a:bodyPr>
              <a:lstStyle/>
              <a:p>
                <a:pPr eaLnBrk="0" hangingPunct="0">
                  <a:spcBef>
                    <a:spcPct val="50000"/>
                  </a:spcBef>
                  <a:buSzPct val="50000"/>
                </a:pPr>
                <a:r>
                  <a:rPr lang="en-US" sz="1200" b="1">
                    <a:solidFill>
                      <a:schemeClr val="bg1"/>
                    </a:solidFill>
                  </a:rPr>
                  <a:t>Clock</a:t>
                </a:r>
                <a:br>
                  <a:rPr lang="en-US" sz="1200" b="1">
                    <a:solidFill>
                      <a:schemeClr val="bg1"/>
                    </a:solidFill>
                  </a:rPr>
                </a:br>
                <a:r>
                  <a:rPr lang="en-US" sz="1200" b="1">
                    <a:solidFill>
                      <a:schemeClr val="bg1"/>
                    </a:solidFill>
                  </a:rPr>
                  <a:t>Buffers</a:t>
                </a:r>
              </a:p>
            </p:txBody>
          </p:sp>
          <p:grpSp>
            <p:nvGrpSpPr>
              <p:cNvPr id="5" name="Group 19"/>
              <p:cNvGrpSpPr>
                <a:grpSpLocks/>
              </p:cNvGrpSpPr>
              <p:nvPr/>
            </p:nvGrpSpPr>
            <p:grpSpPr bwMode="auto">
              <a:xfrm>
                <a:off x="4431" y="1848"/>
                <a:ext cx="254" cy="109"/>
                <a:chOff x="4431" y="1848"/>
                <a:chExt cx="254" cy="109"/>
              </a:xfrm>
            </p:grpSpPr>
            <p:sp>
              <p:nvSpPr>
                <p:cNvPr id="8215" name="Line 20"/>
                <p:cNvSpPr>
                  <a:spLocks noChangeShapeType="1"/>
                </p:cNvSpPr>
                <p:nvPr/>
              </p:nvSpPr>
              <p:spPr bwMode="auto">
                <a:xfrm flipH="1">
                  <a:off x="4503" y="1848"/>
                  <a:ext cx="182" cy="0"/>
                </a:xfrm>
                <a:prstGeom prst="line">
                  <a:avLst/>
                </a:prstGeom>
                <a:noFill/>
                <a:ln w="12700">
                  <a:solidFill>
                    <a:schemeClr val="bg1"/>
                  </a:solidFill>
                  <a:round/>
                  <a:headEnd/>
                  <a:tailEnd/>
                </a:ln>
              </p:spPr>
              <p:txBody>
                <a:bodyPr>
                  <a:spAutoFit/>
                </a:bodyPr>
                <a:lstStyle/>
                <a:p>
                  <a:endParaRPr lang="en-US"/>
                </a:p>
              </p:txBody>
            </p:sp>
            <p:sp>
              <p:nvSpPr>
                <p:cNvPr id="8216" name="Line 21"/>
                <p:cNvSpPr>
                  <a:spLocks noChangeShapeType="1"/>
                </p:cNvSpPr>
                <p:nvPr/>
              </p:nvSpPr>
              <p:spPr bwMode="auto">
                <a:xfrm flipH="1">
                  <a:off x="4467" y="1921"/>
                  <a:ext cx="182" cy="0"/>
                </a:xfrm>
                <a:prstGeom prst="line">
                  <a:avLst/>
                </a:prstGeom>
                <a:noFill/>
                <a:ln w="12700">
                  <a:solidFill>
                    <a:schemeClr val="bg1"/>
                  </a:solidFill>
                  <a:round/>
                  <a:headEnd/>
                  <a:tailEnd/>
                </a:ln>
              </p:spPr>
              <p:txBody>
                <a:bodyPr>
                  <a:spAutoFit/>
                </a:bodyPr>
                <a:lstStyle/>
                <a:p>
                  <a:endParaRPr lang="en-US"/>
                </a:p>
              </p:txBody>
            </p:sp>
            <p:sp>
              <p:nvSpPr>
                <p:cNvPr id="8217" name="Line 22"/>
                <p:cNvSpPr>
                  <a:spLocks noChangeShapeType="1"/>
                </p:cNvSpPr>
                <p:nvPr/>
              </p:nvSpPr>
              <p:spPr bwMode="auto">
                <a:xfrm flipH="1">
                  <a:off x="4503" y="1957"/>
                  <a:ext cx="182" cy="0"/>
                </a:xfrm>
                <a:prstGeom prst="line">
                  <a:avLst/>
                </a:prstGeom>
                <a:noFill/>
                <a:ln w="12700">
                  <a:solidFill>
                    <a:schemeClr val="bg1"/>
                  </a:solidFill>
                  <a:round/>
                  <a:headEnd/>
                  <a:tailEnd/>
                </a:ln>
              </p:spPr>
              <p:txBody>
                <a:bodyPr>
                  <a:spAutoFit/>
                </a:bodyPr>
                <a:lstStyle/>
                <a:p>
                  <a:endParaRPr lang="en-US"/>
                </a:p>
              </p:txBody>
            </p:sp>
            <p:sp>
              <p:nvSpPr>
                <p:cNvPr id="8218" name="Line 23"/>
                <p:cNvSpPr>
                  <a:spLocks noChangeShapeType="1"/>
                </p:cNvSpPr>
                <p:nvPr/>
              </p:nvSpPr>
              <p:spPr bwMode="auto">
                <a:xfrm flipH="1">
                  <a:off x="4431" y="1884"/>
                  <a:ext cx="182" cy="0"/>
                </a:xfrm>
                <a:prstGeom prst="line">
                  <a:avLst/>
                </a:prstGeom>
                <a:noFill/>
                <a:ln w="12700">
                  <a:solidFill>
                    <a:schemeClr val="bg1"/>
                  </a:solidFill>
                  <a:round/>
                  <a:headEnd/>
                  <a:tailEnd/>
                </a:ln>
              </p:spPr>
              <p:txBody>
                <a:bodyPr>
                  <a:spAutoFit/>
                </a:bodyPr>
                <a:lstStyle/>
                <a:p>
                  <a:endParaRPr lang="en-US"/>
                </a:p>
              </p:txBody>
            </p:sp>
          </p:grpSp>
          <p:pic>
            <p:nvPicPr>
              <p:cNvPr id="8203" name="Picture 24" descr="gold_arrow"/>
              <p:cNvPicPr>
                <a:picLocks noChangeAspect="1" noChangeArrowheads="1"/>
              </p:cNvPicPr>
              <p:nvPr/>
            </p:nvPicPr>
            <p:blipFill>
              <a:blip r:embed="rId7"/>
              <a:srcRect/>
              <a:stretch>
                <a:fillRect/>
              </a:stretch>
            </p:blipFill>
            <p:spPr bwMode="auto">
              <a:xfrm>
                <a:off x="3792" y="1409"/>
                <a:ext cx="374" cy="228"/>
              </a:xfrm>
              <a:prstGeom prst="rect">
                <a:avLst/>
              </a:prstGeom>
              <a:noFill/>
              <a:ln w="9525">
                <a:noFill/>
                <a:miter lim="800000"/>
                <a:headEnd/>
                <a:tailEnd/>
              </a:ln>
            </p:spPr>
          </p:pic>
          <p:pic>
            <p:nvPicPr>
              <p:cNvPr id="8204" name="Picture 25" descr="gold_arrow"/>
              <p:cNvPicPr>
                <a:picLocks noChangeAspect="1" noChangeArrowheads="1"/>
              </p:cNvPicPr>
              <p:nvPr/>
            </p:nvPicPr>
            <p:blipFill>
              <a:blip r:embed="rId7"/>
              <a:srcRect/>
              <a:stretch>
                <a:fillRect/>
              </a:stretch>
            </p:blipFill>
            <p:spPr bwMode="gray">
              <a:xfrm>
                <a:off x="4398" y="2035"/>
                <a:ext cx="374" cy="228"/>
              </a:xfrm>
              <a:prstGeom prst="rect">
                <a:avLst/>
              </a:prstGeom>
              <a:noFill/>
              <a:ln w="9525">
                <a:noFill/>
                <a:miter lim="800000"/>
                <a:headEnd/>
                <a:tailEnd/>
              </a:ln>
            </p:spPr>
          </p:pic>
          <p:sp>
            <p:nvSpPr>
              <p:cNvPr id="8205" name="Rectangle 26"/>
              <p:cNvSpPr>
                <a:spLocks noChangeArrowheads="1"/>
              </p:cNvSpPr>
              <p:nvPr/>
            </p:nvSpPr>
            <p:spPr bwMode="auto">
              <a:xfrm>
                <a:off x="3662" y="1622"/>
                <a:ext cx="407" cy="288"/>
              </a:xfrm>
              <a:prstGeom prst="rect">
                <a:avLst/>
              </a:prstGeom>
              <a:solidFill>
                <a:schemeClr val="tx2"/>
              </a:solidFill>
              <a:ln w="12700">
                <a:solidFill>
                  <a:schemeClr val="bg1"/>
                </a:solidFill>
                <a:miter lim="800000"/>
                <a:headEnd/>
                <a:tailEnd/>
              </a:ln>
            </p:spPr>
            <p:txBody>
              <a:bodyPr anchor="ctr"/>
              <a:lstStyle/>
              <a:p>
                <a:endParaRPr lang="en-US"/>
              </a:p>
            </p:txBody>
          </p:sp>
          <p:sp>
            <p:nvSpPr>
              <p:cNvPr id="8206" name="Text Box 27"/>
              <p:cNvSpPr txBox="1">
                <a:spLocks noChangeArrowheads="1"/>
              </p:cNvSpPr>
              <p:nvPr/>
            </p:nvSpPr>
            <p:spPr bwMode="white">
              <a:xfrm>
                <a:off x="3655" y="1684"/>
                <a:ext cx="467" cy="174"/>
              </a:xfrm>
              <a:prstGeom prst="rect">
                <a:avLst/>
              </a:prstGeom>
              <a:noFill/>
              <a:ln w="12700">
                <a:noFill/>
                <a:miter lim="800000"/>
                <a:headEnd/>
                <a:tailEnd/>
              </a:ln>
            </p:spPr>
            <p:txBody>
              <a:bodyPr wrap="none">
                <a:spAutoFit/>
              </a:bodyPr>
              <a:lstStyle/>
              <a:p>
                <a:pPr algn="l" eaLnBrk="0" hangingPunct="0"/>
                <a:r>
                  <a:rPr lang="en-US" sz="1200" b="1">
                    <a:solidFill>
                      <a:schemeClr val="bg1"/>
                    </a:solidFill>
                  </a:rPr>
                  <a:t>MMCM</a:t>
                </a:r>
              </a:p>
            </p:txBody>
          </p:sp>
          <p:sp>
            <p:nvSpPr>
              <p:cNvPr id="8207" name="Rectangle 28"/>
              <p:cNvSpPr>
                <a:spLocks noChangeArrowheads="1"/>
              </p:cNvSpPr>
              <p:nvPr/>
            </p:nvSpPr>
            <p:spPr bwMode="auto">
              <a:xfrm>
                <a:off x="4061" y="1951"/>
                <a:ext cx="407" cy="288"/>
              </a:xfrm>
              <a:prstGeom prst="rect">
                <a:avLst/>
              </a:prstGeom>
              <a:solidFill>
                <a:schemeClr val="tx2"/>
              </a:solidFill>
              <a:ln w="12700">
                <a:solidFill>
                  <a:schemeClr val="bg1"/>
                </a:solidFill>
                <a:miter lim="800000"/>
                <a:headEnd/>
                <a:tailEnd/>
              </a:ln>
            </p:spPr>
            <p:txBody>
              <a:bodyPr anchor="ctr"/>
              <a:lstStyle/>
              <a:p>
                <a:endParaRPr lang="en-US"/>
              </a:p>
            </p:txBody>
          </p:sp>
          <p:sp>
            <p:nvSpPr>
              <p:cNvPr id="8208" name="Text Box 29"/>
              <p:cNvSpPr txBox="1">
                <a:spLocks noChangeArrowheads="1"/>
              </p:cNvSpPr>
              <p:nvPr/>
            </p:nvSpPr>
            <p:spPr bwMode="white">
              <a:xfrm>
                <a:off x="4123" y="2013"/>
                <a:ext cx="302" cy="174"/>
              </a:xfrm>
              <a:prstGeom prst="rect">
                <a:avLst/>
              </a:prstGeom>
              <a:noFill/>
              <a:ln w="12700">
                <a:noFill/>
                <a:miter lim="800000"/>
                <a:headEnd/>
                <a:tailEnd/>
              </a:ln>
            </p:spPr>
            <p:txBody>
              <a:bodyPr wrap="none">
                <a:spAutoFit/>
              </a:bodyPr>
              <a:lstStyle/>
              <a:p>
                <a:pPr algn="l" eaLnBrk="0" hangingPunct="0"/>
                <a:r>
                  <a:rPr lang="en-US" sz="1200" b="1">
                    <a:solidFill>
                      <a:schemeClr val="bg1"/>
                    </a:solidFill>
                  </a:rPr>
                  <a:t>PLL</a:t>
                </a:r>
              </a:p>
            </p:txBody>
          </p:sp>
          <p:sp>
            <p:nvSpPr>
              <p:cNvPr id="8209" name="Rectangle 30"/>
              <p:cNvSpPr>
                <a:spLocks noChangeArrowheads="1"/>
              </p:cNvSpPr>
              <p:nvPr/>
            </p:nvSpPr>
            <p:spPr bwMode="auto">
              <a:xfrm>
                <a:off x="3372" y="2876"/>
                <a:ext cx="798" cy="509"/>
              </a:xfrm>
              <a:prstGeom prst="rect">
                <a:avLst/>
              </a:prstGeom>
              <a:solidFill>
                <a:schemeClr val="accent2"/>
              </a:solidFill>
              <a:ln w="12700" algn="ctr">
                <a:solidFill>
                  <a:schemeClr val="bg1"/>
                </a:solidFill>
                <a:miter lim="800000"/>
                <a:headEnd/>
                <a:tailEnd/>
              </a:ln>
            </p:spPr>
            <p:txBody>
              <a:bodyPr anchor="ctr"/>
              <a:lstStyle/>
              <a:p>
                <a:endParaRPr lang="en-US"/>
              </a:p>
            </p:txBody>
          </p:sp>
          <p:pic>
            <p:nvPicPr>
              <p:cNvPr id="8210" name="Picture 31" descr="hand_point"/>
              <p:cNvPicPr>
                <a:picLocks noChangeAspect="1" noChangeArrowheads="1"/>
              </p:cNvPicPr>
              <p:nvPr/>
            </p:nvPicPr>
            <p:blipFill>
              <a:blip r:embed="rId8"/>
              <a:srcRect/>
              <a:stretch>
                <a:fillRect/>
              </a:stretch>
            </p:blipFill>
            <p:spPr bwMode="auto">
              <a:xfrm>
                <a:off x="2720" y="3069"/>
                <a:ext cx="903" cy="412"/>
              </a:xfrm>
              <a:prstGeom prst="rect">
                <a:avLst/>
              </a:prstGeom>
              <a:noFill/>
              <a:ln w="9525">
                <a:noFill/>
                <a:miter lim="800000"/>
                <a:headEnd/>
                <a:tailEnd/>
              </a:ln>
            </p:spPr>
          </p:pic>
          <p:sp>
            <p:nvSpPr>
              <p:cNvPr id="8211" name="Text Box 32"/>
              <p:cNvSpPr txBox="1">
                <a:spLocks noChangeArrowheads="1"/>
              </p:cNvSpPr>
              <p:nvPr/>
            </p:nvSpPr>
            <p:spPr bwMode="white">
              <a:xfrm>
                <a:off x="3424" y="2956"/>
                <a:ext cx="726" cy="366"/>
              </a:xfrm>
              <a:prstGeom prst="rect">
                <a:avLst/>
              </a:prstGeom>
              <a:noFill/>
              <a:ln w="12700" algn="ctr">
                <a:noFill/>
                <a:miter lim="800000"/>
                <a:headEnd/>
                <a:tailEnd/>
              </a:ln>
            </p:spPr>
            <p:txBody>
              <a:bodyPr>
                <a:spAutoFit/>
              </a:bodyPr>
              <a:lstStyle/>
              <a:p>
                <a:pPr eaLnBrk="0" hangingPunct="0"/>
                <a:r>
                  <a:rPr lang="en-US" sz="1600" b="1">
                    <a:solidFill>
                      <a:schemeClr val="bg1"/>
                    </a:solidFill>
                    <a:latin typeface="Arial Narrow" pitchFamily="34" charset="0"/>
                  </a:rPr>
                  <a:t>Clock Wizard</a:t>
                </a:r>
              </a:p>
            </p:txBody>
          </p:sp>
          <p:sp>
            <p:nvSpPr>
              <p:cNvPr id="8212" name="Rectangle 33"/>
              <p:cNvSpPr>
                <a:spLocks noChangeArrowheads="1"/>
              </p:cNvSpPr>
              <p:nvPr/>
            </p:nvSpPr>
            <p:spPr bwMode="auto">
              <a:xfrm>
                <a:off x="4300" y="2879"/>
                <a:ext cx="798" cy="509"/>
              </a:xfrm>
              <a:prstGeom prst="rect">
                <a:avLst/>
              </a:prstGeom>
              <a:solidFill>
                <a:schemeClr val="accent1"/>
              </a:solidFill>
              <a:ln w="12700" algn="ctr">
                <a:solidFill>
                  <a:schemeClr val="bg1"/>
                </a:solidFill>
                <a:miter lim="800000"/>
                <a:headEnd/>
                <a:tailEnd/>
              </a:ln>
            </p:spPr>
            <p:txBody>
              <a:bodyPr anchor="ctr"/>
              <a:lstStyle/>
              <a:p>
                <a:endParaRPr lang="en-US"/>
              </a:p>
            </p:txBody>
          </p:sp>
          <p:sp>
            <p:nvSpPr>
              <p:cNvPr id="8213" name="Rectangle 34"/>
              <p:cNvSpPr>
                <a:spLocks noChangeArrowheads="1"/>
              </p:cNvSpPr>
              <p:nvPr/>
            </p:nvSpPr>
            <p:spPr bwMode="auto">
              <a:xfrm>
                <a:off x="4300" y="2970"/>
                <a:ext cx="768" cy="427"/>
              </a:xfrm>
              <a:prstGeom prst="rect">
                <a:avLst/>
              </a:prstGeom>
              <a:noFill/>
              <a:ln w="12700">
                <a:noFill/>
                <a:miter lim="800000"/>
                <a:headEnd/>
                <a:tailEnd/>
              </a:ln>
            </p:spPr>
            <p:txBody>
              <a:bodyPr>
                <a:spAutoFit/>
              </a:bodyPr>
              <a:lstStyle/>
              <a:p>
                <a:pPr eaLnBrk="0" hangingPunct="0">
                  <a:lnSpc>
                    <a:spcPct val="80000"/>
                  </a:lnSpc>
                </a:pPr>
                <a:r>
                  <a:rPr lang="en-US" sz="1600" b="1">
                    <a:latin typeface="Arial Narrow" pitchFamily="34" charset="0"/>
                  </a:rPr>
                  <a:t>Automatic HDL code</a:t>
                </a:r>
              </a:p>
            </p:txBody>
          </p:sp>
          <p:pic>
            <p:nvPicPr>
              <p:cNvPr id="8214" name="Picture 35" descr="gold_arrow"/>
              <p:cNvPicPr>
                <a:picLocks noChangeAspect="1" noChangeArrowheads="1"/>
              </p:cNvPicPr>
              <p:nvPr/>
            </p:nvPicPr>
            <p:blipFill>
              <a:blip r:embed="rId7"/>
              <a:srcRect/>
              <a:stretch>
                <a:fillRect/>
              </a:stretch>
            </p:blipFill>
            <p:spPr bwMode="auto">
              <a:xfrm rot="-3276056">
                <a:off x="4028" y="3018"/>
                <a:ext cx="464" cy="283"/>
              </a:xfrm>
              <a:prstGeom prst="rect">
                <a:avLst/>
              </a:prstGeom>
              <a:noFill/>
              <a:ln w="9525">
                <a:noFill/>
                <a:miter lim="800000"/>
                <a:headEnd/>
                <a:tailEnd/>
              </a:ln>
            </p:spPr>
          </p:pic>
        </p:grpSp>
      </p:grpSp>
    </p:spTree>
    <p:custDataLst>
      <p:tags r:id="rId1"/>
    </p:custData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0"/>
          <p:cNvSpPr>
            <a:spLocks noGrp="1" noChangeArrowheads="1"/>
          </p:cNvSpPr>
          <p:nvPr>
            <p:ph type="title" idx="4294967295"/>
          </p:nvPr>
        </p:nvSpPr>
        <p:spPr/>
        <p:txBody>
          <a:bodyPr/>
          <a:lstStyle/>
          <a:p>
            <a:r>
              <a:rPr lang="en-US" smtClean="0"/>
              <a:t>Clock Insertion Delay</a:t>
            </a:r>
          </a:p>
        </p:txBody>
      </p:sp>
      <p:sp>
        <p:nvSpPr>
          <p:cNvPr id="6147" name="Rectangle 31"/>
          <p:cNvSpPr>
            <a:spLocks noGrp="1" noChangeArrowheads="1"/>
          </p:cNvSpPr>
          <p:nvPr>
            <p:ph type="body" idx="4294967295"/>
          </p:nvPr>
        </p:nvSpPr>
        <p:spPr/>
        <p:txBody>
          <a:bodyPr/>
          <a:lstStyle/>
          <a:p>
            <a:r>
              <a:rPr lang="en-US" smtClean="0"/>
              <a:t>Bringing the clock in from an IBUFG, through a BUFG, and distributing it through the global clock tree introduces delay on the clock path</a:t>
            </a:r>
          </a:p>
          <a:p>
            <a:pPr lvl="1"/>
            <a:r>
              <a:rPr lang="en-US" smtClean="0"/>
              <a:t>Delay is Process/Voltage/Temperature (PVT) dependent</a:t>
            </a:r>
          </a:p>
          <a:p>
            <a:pPr lvl="1"/>
            <a:r>
              <a:rPr lang="en-US" smtClean="0"/>
              <a:t>Increases setup/hold window on input flip-flops</a:t>
            </a:r>
          </a:p>
          <a:p>
            <a:pPr lvl="1"/>
            <a:r>
              <a:rPr lang="en-US" smtClean="0"/>
              <a:t>Increases output valid uncertainty on output flip-flops</a:t>
            </a:r>
          </a:p>
          <a:p>
            <a:pPr lvl="1"/>
            <a:r>
              <a:rPr lang="en-US" smtClean="0"/>
              <a:t>Restricts high-speed interface design using global clock resources</a:t>
            </a:r>
          </a:p>
        </p:txBody>
      </p:sp>
      <p:grpSp>
        <p:nvGrpSpPr>
          <p:cNvPr id="2" name="Group 28"/>
          <p:cNvGrpSpPr>
            <a:grpSpLocks/>
          </p:cNvGrpSpPr>
          <p:nvPr>
            <p:custDataLst>
              <p:tags r:id="rId2"/>
            </p:custDataLst>
          </p:nvPr>
        </p:nvGrpSpPr>
        <p:grpSpPr bwMode="auto">
          <a:xfrm>
            <a:off x="4264025" y="4711700"/>
            <a:ext cx="4073525" cy="1304925"/>
            <a:chOff x="2686" y="2968"/>
            <a:chExt cx="2566" cy="822"/>
          </a:xfrm>
        </p:grpSpPr>
        <p:sp>
          <p:nvSpPr>
            <p:cNvPr id="6175" name="Freeform 9"/>
            <p:cNvSpPr>
              <a:spLocks/>
            </p:cNvSpPr>
            <p:nvPr/>
          </p:nvSpPr>
          <p:spPr bwMode="auto">
            <a:xfrm>
              <a:off x="3939" y="2968"/>
              <a:ext cx="1313" cy="124"/>
            </a:xfrm>
            <a:custGeom>
              <a:avLst/>
              <a:gdLst>
                <a:gd name="T0" fmla="*/ 0 w 1616"/>
                <a:gd name="T1" fmla="*/ 2147482607 h 124"/>
                <a:gd name="T2" fmla="*/ 1744829521 w 1616"/>
                <a:gd name="T3" fmla="*/ 2147482607 h 124"/>
                <a:gd name="T4" fmla="*/ 1744829521 w 1616"/>
                <a:gd name="T5" fmla="*/ 0 h 124"/>
                <a:gd name="T6" fmla="*/ 1744829521 w 1616"/>
                <a:gd name="T7" fmla="*/ 0 h 124"/>
                <a:gd name="T8" fmla="*/ 0 60000 65536"/>
                <a:gd name="T9" fmla="*/ 0 60000 65536"/>
                <a:gd name="T10" fmla="*/ 0 60000 65536"/>
                <a:gd name="T11" fmla="*/ 0 60000 65536"/>
                <a:gd name="T12" fmla="*/ 0 w 1616"/>
                <a:gd name="T13" fmla="*/ 0 h 124"/>
                <a:gd name="T14" fmla="*/ 1616 w 1616"/>
                <a:gd name="T15" fmla="*/ 124 h 124"/>
              </a:gdLst>
              <a:ahLst/>
              <a:cxnLst>
                <a:cxn ang="T8">
                  <a:pos x="T0" y="T1"/>
                </a:cxn>
                <a:cxn ang="T9">
                  <a:pos x="T2" y="T3"/>
                </a:cxn>
                <a:cxn ang="T10">
                  <a:pos x="T4" y="T5"/>
                </a:cxn>
                <a:cxn ang="T11">
                  <a:pos x="T6" y="T7"/>
                </a:cxn>
              </a:cxnLst>
              <a:rect l="T12" t="T13" r="T14" b="T15"/>
              <a:pathLst>
                <a:path w="1616" h="124">
                  <a:moveTo>
                    <a:pt x="0" y="124"/>
                  </a:moveTo>
                  <a:lnTo>
                    <a:pt x="559" y="124"/>
                  </a:lnTo>
                  <a:lnTo>
                    <a:pt x="559" y="0"/>
                  </a:lnTo>
                  <a:lnTo>
                    <a:pt x="1616" y="0"/>
                  </a:lnTo>
                </a:path>
              </a:pathLst>
            </a:custGeom>
            <a:noFill/>
            <a:ln w="22225">
              <a:solidFill>
                <a:srgbClr val="000000"/>
              </a:solidFill>
              <a:prstDash val="solid"/>
              <a:round/>
              <a:headEnd/>
              <a:tailEnd/>
            </a:ln>
          </p:spPr>
          <p:txBody>
            <a:bodyPr/>
            <a:lstStyle/>
            <a:p>
              <a:endParaRPr lang="en-US">
                <a:solidFill>
                  <a:srgbClr val="000000"/>
                </a:solidFill>
              </a:endParaRPr>
            </a:p>
          </p:txBody>
        </p:sp>
        <p:sp>
          <p:nvSpPr>
            <p:cNvPr id="6176" name="Freeform 10"/>
            <p:cNvSpPr>
              <a:spLocks/>
            </p:cNvSpPr>
            <p:nvPr/>
          </p:nvSpPr>
          <p:spPr bwMode="auto">
            <a:xfrm>
              <a:off x="3480" y="3327"/>
              <a:ext cx="1012" cy="63"/>
            </a:xfrm>
            <a:custGeom>
              <a:avLst/>
              <a:gdLst>
                <a:gd name="T0" fmla="*/ 0 w 1243"/>
                <a:gd name="T1" fmla="*/ 2147482616 h 63"/>
                <a:gd name="T2" fmla="*/ 1748392663 w 1243"/>
                <a:gd name="T3" fmla="*/ 2147482616 h 63"/>
                <a:gd name="T4" fmla="*/ 1748392663 w 1243"/>
                <a:gd name="T5" fmla="*/ 0 h 63"/>
                <a:gd name="T6" fmla="*/ 1748392663 w 1243"/>
                <a:gd name="T7" fmla="*/ 0 h 63"/>
                <a:gd name="T8" fmla="*/ 1748392663 w 1243"/>
                <a:gd name="T9" fmla="*/ 2147482616 h 63"/>
                <a:gd name="T10" fmla="*/ 0 60000 65536"/>
                <a:gd name="T11" fmla="*/ 0 60000 65536"/>
                <a:gd name="T12" fmla="*/ 0 60000 65536"/>
                <a:gd name="T13" fmla="*/ 0 60000 65536"/>
                <a:gd name="T14" fmla="*/ 0 60000 65536"/>
                <a:gd name="T15" fmla="*/ 0 w 1243"/>
                <a:gd name="T16" fmla="*/ 0 h 63"/>
                <a:gd name="T17" fmla="*/ 1243 w 1243"/>
                <a:gd name="T18" fmla="*/ 63 h 63"/>
              </a:gdLst>
              <a:ahLst/>
              <a:cxnLst>
                <a:cxn ang="T10">
                  <a:pos x="T0" y="T1"/>
                </a:cxn>
                <a:cxn ang="T11">
                  <a:pos x="T2" y="T3"/>
                </a:cxn>
                <a:cxn ang="T12">
                  <a:pos x="T4" y="T5"/>
                </a:cxn>
                <a:cxn ang="T13">
                  <a:pos x="T6" y="T7"/>
                </a:cxn>
                <a:cxn ang="T14">
                  <a:pos x="T8" y="T9"/>
                </a:cxn>
              </a:cxnLst>
              <a:rect l="T15" t="T16" r="T17" b="T18"/>
              <a:pathLst>
                <a:path w="1243" h="63">
                  <a:moveTo>
                    <a:pt x="0" y="63"/>
                  </a:moveTo>
                  <a:lnTo>
                    <a:pt x="1056" y="63"/>
                  </a:lnTo>
                  <a:lnTo>
                    <a:pt x="1118" y="0"/>
                  </a:lnTo>
                  <a:lnTo>
                    <a:pt x="1181" y="0"/>
                  </a:lnTo>
                  <a:lnTo>
                    <a:pt x="1243" y="63"/>
                  </a:lnTo>
                </a:path>
              </a:pathLst>
            </a:custGeom>
            <a:noFill/>
            <a:ln w="22225">
              <a:solidFill>
                <a:srgbClr val="000000"/>
              </a:solidFill>
              <a:prstDash val="solid"/>
              <a:round/>
              <a:headEnd/>
              <a:tailEnd/>
            </a:ln>
          </p:spPr>
          <p:txBody>
            <a:bodyPr/>
            <a:lstStyle/>
            <a:p>
              <a:endParaRPr lang="en-US">
                <a:solidFill>
                  <a:srgbClr val="000000"/>
                </a:solidFill>
              </a:endParaRPr>
            </a:p>
          </p:txBody>
        </p:sp>
        <p:sp>
          <p:nvSpPr>
            <p:cNvPr id="6177" name="Freeform 11"/>
            <p:cNvSpPr>
              <a:spLocks/>
            </p:cNvSpPr>
            <p:nvPr/>
          </p:nvSpPr>
          <p:spPr bwMode="auto">
            <a:xfrm flipH="1">
              <a:off x="4036" y="3390"/>
              <a:ext cx="451" cy="62"/>
            </a:xfrm>
            <a:custGeom>
              <a:avLst/>
              <a:gdLst>
                <a:gd name="T0" fmla="*/ 0 w 560"/>
                <a:gd name="T1" fmla="*/ 0 h 62"/>
                <a:gd name="T2" fmla="*/ 1729490129 w 560"/>
                <a:gd name="T3" fmla="*/ 2147482607 h 62"/>
                <a:gd name="T4" fmla="*/ 1729490129 w 560"/>
                <a:gd name="T5" fmla="*/ 2147482607 h 62"/>
                <a:gd name="T6" fmla="*/ 1729490129 w 560"/>
                <a:gd name="T7" fmla="*/ 0 h 62"/>
                <a:gd name="T8" fmla="*/ 1729490129 w 560"/>
                <a:gd name="T9" fmla="*/ 0 h 62"/>
                <a:gd name="T10" fmla="*/ 0 60000 65536"/>
                <a:gd name="T11" fmla="*/ 0 60000 65536"/>
                <a:gd name="T12" fmla="*/ 0 60000 65536"/>
                <a:gd name="T13" fmla="*/ 0 60000 65536"/>
                <a:gd name="T14" fmla="*/ 0 60000 65536"/>
                <a:gd name="T15" fmla="*/ 0 w 560"/>
                <a:gd name="T16" fmla="*/ 0 h 62"/>
                <a:gd name="T17" fmla="*/ 560 w 560"/>
                <a:gd name="T18" fmla="*/ 62 h 62"/>
              </a:gdLst>
              <a:ahLst/>
              <a:cxnLst>
                <a:cxn ang="T10">
                  <a:pos x="T0" y="T1"/>
                </a:cxn>
                <a:cxn ang="T11">
                  <a:pos x="T2" y="T3"/>
                </a:cxn>
                <a:cxn ang="T12">
                  <a:pos x="T4" y="T5"/>
                </a:cxn>
                <a:cxn ang="T13">
                  <a:pos x="T6" y="T7"/>
                </a:cxn>
                <a:cxn ang="T14">
                  <a:pos x="T8" y="T9"/>
                </a:cxn>
              </a:cxnLst>
              <a:rect l="T15" t="T16" r="T17" b="T18"/>
              <a:pathLst>
                <a:path w="560" h="62">
                  <a:moveTo>
                    <a:pt x="0" y="0"/>
                  </a:moveTo>
                  <a:lnTo>
                    <a:pt x="62" y="62"/>
                  </a:lnTo>
                  <a:lnTo>
                    <a:pt x="125" y="62"/>
                  </a:lnTo>
                  <a:lnTo>
                    <a:pt x="187" y="0"/>
                  </a:lnTo>
                  <a:lnTo>
                    <a:pt x="560" y="0"/>
                  </a:lnTo>
                </a:path>
              </a:pathLst>
            </a:custGeom>
            <a:noFill/>
            <a:ln w="22225">
              <a:solidFill>
                <a:srgbClr val="000000"/>
              </a:solidFill>
              <a:prstDash val="solid"/>
              <a:round/>
              <a:headEnd/>
              <a:tailEnd/>
            </a:ln>
          </p:spPr>
          <p:txBody>
            <a:bodyPr/>
            <a:lstStyle/>
            <a:p>
              <a:endParaRPr lang="en-US">
                <a:solidFill>
                  <a:srgbClr val="000000"/>
                </a:solidFill>
              </a:endParaRPr>
            </a:p>
          </p:txBody>
        </p:sp>
        <p:sp>
          <p:nvSpPr>
            <p:cNvPr id="6178" name="Freeform 12"/>
            <p:cNvSpPr>
              <a:spLocks/>
            </p:cNvSpPr>
            <p:nvPr/>
          </p:nvSpPr>
          <p:spPr bwMode="auto">
            <a:xfrm flipH="1">
              <a:off x="4663" y="3625"/>
              <a:ext cx="460" cy="62"/>
            </a:xfrm>
            <a:custGeom>
              <a:avLst/>
              <a:gdLst>
                <a:gd name="T0" fmla="*/ 0 w 559"/>
                <a:gd name="T1" fmla="*/ 2147482607 h 62"/>
                <a:gd name="T2" fmla="*/ 1767158875 w 559"/>
                <a:gd name="T3" fmla="*/ 2147482607 h 62"/>
                <a:gd name="T4" fmla="*/ 1767158875 w 559"/>
                <a:gd name="T5" fmla="*/ 0 h 62"/>
                <a:gd name="T6" fmla="*/ 1767158875 w 559"/>
                <a:gd name="T7" fmla="*/ 0 h 62"/>
                <a:gd name="T8" fmla="*/ 1767158875 w 559"/>
                <a:gd name="T9" fmla="*/ 2147482607 h 62"/>
                <a:gd name="T10" fmla="*/ 0 60000 65536"/>
                <a:gd name="T11" fmla="*/ 0 60000 65536"/>
                <a:gd name="T12" fmla="*/ 0 60000 65536"/>
                <a:gd name="T13" fmla="*/ 0 60000 65536"/>
                <a:gd name="T14" fmla="*/ 0 60000 65536"/>
                <a:gd name="T15" fmla="*/ 0 w 559"/>
                <a:gd name="T16" fmla="*/ 0 h 62"/>
                <a:gd name="T17" fmla="*/ 559 w 559"/>
                <a:gd name="T18" fmla="*/ 62 h 62"/>
              </a:gdLst>
              <a:ahLst/>
              <a:cxnLst>
                <a:cxn ang="T10">
                  <a:pos x="T0" y="T1"/>
                </a:cxn>
                <a:cxn ang="T11">
                  <a:pos x="T2" y="T3"/>
                </a:cxn>
                <a:cxn ang="T12">
                  <a:pos x="T4" y="T5"/>
                </a:cxn>
                <a:cxn ang="T13">
                  <a:pos x="T6" y="T7"/>
                </a:cxn>
                <a:cxn ang="T14">
                  <a:pos x="T8" y="T9"/>
                </a:cxn>
              </a:cxnLst>
              <a:rect l="T15" t="T16" r="T17" b="T18"/>
              <a:pathLst>
                <a:path w="559" h="62">
                  <a:moveTo>
                    <a:pt x="0" y="62"/>
                  </a:moveTo>
                  <a:lnTo>
                    <a:pt x="248" y="62"/>
                  </a:lnTo>
                  <a:lnTo>
                    <a:pt x="310" y="0"/>
                  </a:lnTo>
                  <a:lnTo>
                    <a:pt x="497" y="0"/>
                  </a:lnTo>
                  <a:lnTo>
                    <a:pt x="559" y="62"/>
                  </a:lnTo>
                </a:path>
              </a:pathLst>
            </a:custGeom>
            <a:noFill/>
            <a:ln w="22225">
              <a:solidFill>
                <a:srgbClr val="000000"/>
              </a:solidFill>
              <a:prstDash val="solid"/>
              <a:round/>
              <a:headEnd/>
              <a:tailEnd/>
            </a:ln>
          </p:spPr>
          <p:txBody>
            <a:bodyPr/>
            <a:lstStyle/>
            <a:p>
              <a:endParaRPr lang="en-US">
                <a:solidFill>
                  <a:srgbClr val="000000"/>
                </a:solidFill>
              </a:endParaRPr>
            </a:p>
          </p:txBody>
        </p:sp>
        <p:sp>
          <p:nvSpPr>
            <p:cNvPr id="6179" name="Freeform 13"/>
            <p:cNvSpPr>
              <a:spLocks/>
            </p:cNvSpPr>
            <p:nvPr/>
          </p:nvSpPr>
          <p:spPr bwMode="auto">
            <a:xfrm flipH="1">
              <a:off x="3812" y="3687"/>
              <a:ext cx="1105" cy="62"/>
            </a:xfrm>
            <a:custGeom>
              <a:avLst/>
              <a:gdLst>
                <a:gd name="T0" fmla="*/ 0 w 1368"/>
                <a:gd name="T1" fmla="*/ 0 h 62"/>
                <a:gd name="T2" fmla="*/ 1734625744 w 1368"/>
                <a:gd name="T3" fmla="*/ 2147482607 h 62"/>
                <a:gd name="T4" fmla="*/ 1734625744 w 1368"/>
                <a:gd name="T5" fmla="*/ 2147482607 h 62"/>
                <a:gd name="T6" fmla="*/ 1734625744 w 1368"/>
                <a:gd name="T7" fmla="*/ 0 h 62"/>
                <a:gd name="T8" fmla="*/ 1734625744 w 1368"/>
                <a:gd name="T9" fmla="*/ 0 h 62"/>
                <a:gd name="T10" fmla="*/ 0 60000 65536"/>
                <a:gd name="T11" fmla="*/ 0 60000 65536"/>
                <a:gd name="T12" fmla="*/ 0 60000 65536"/>
                <a:gd name="T13" fmla="*/ 0 60000 65536"/>
                <a:gd name="T14" fmla="*/ 0 60000 65536"/>
                <a:gd name="T15" fmla="*/ 0 w 1368"/>
                <a:gd name="T16" fmla="*/ 0 h 62"/>
                <a:gd name="T17" fmla="*/ 1368 w 1368"/>
                <a:gd name="T18" fmla="*/ 62 h 62"/>
              </a:gdLst>
              <a:ahLst/>
              <a:cxnLst>
                <a:cxn ang="T10">
                  <a:pos x="T0" y="T1"/>
                </a:cxn>
                <a:cxn ang="T11">
                  <a:pos x="T2" y="T3"/>
                </a:cxn>
                <a:cxn ang="T12">
                  <a:pos x="T4" y="T5"/>
                </a:cxn>
                <a:cxn ang="T13">
                  <a:pos x="T6" y="T7"/>
                </a:cxn>
                <a:cxn ang="T14">
                  <a:pos x="T8" y="T9"/>
                </a:cxn>
              </a:cxnLst>
              <a:rect l="T15" t="T16" r="T17" b="T18"/>
              <a:pathLst>
                <a:path w="1368" h="62">
                  <a:moveTo>
                    <a:pt x="0" y="0"/>
                  </a:moveTo>
                  <a:lnTo>
                    <a:pt x="62" y="62"/>
                  </a:lnTo>
                  <a:lnTo>
                    <a:pt x="249" y="62"/>
                  </a:lnTo>
                  <a:lnTo>
                    <a:pt x="311" y="0"/>
                  </a:lnTo>
                  <a:lnTo>
                    <a:pt x="1368" y="0"/>
                  </a:lnTo>
                </a:path>
              </a:pathLst>
            </a:custGeom>
            <a:noFill/>
            <a:ln w="22225">
              <a:solidFill>
                <a:srgbClr val="000000"/>
              </a:solidFill>
              <a:prstDash val="solid"/>
              <a:round/>
              <a:headEnd/>
              <a:tailEnd/>
            </a:ln>
          </p:spPr>
          <p:txBody>
            <a:bodyPr/>
            <a:lstStyle/>
            <a:p>
              <a:endParaRPr lang="en-US">
                <a:solidFill>
                  <a:srgbClr val="000000"/>
                </a:solidFill>
              </a:endParaRPr>
            </a:p>
          </p:txBody>
        </p:sp>
        <p:sp>
          <p:nvSpPr>
            <p:cNvPr id="6180" name="Rectangle 14"/>
            <p:cNvSpPr>
              <a:spLocks noChangeArrowheads="1"/>
            </p:cNvSpPr>
            <p:nvPr/>
          </p:nvSpPr>
          <p:spPr bwMode="auto">
            <a:xfrm>
              <a:off x="2686" y="3021"/>
              <a:ext cx="1452" cy="762"/>
            </a:xfrm>
            <a:prstGeom prst="rect">
              <a:avLst/>
            </a:prstGeom>
            <a:solidFill>
              <a:schemeClr val="bg1"/>
            </a:solidFill>
            <a:ln w="9525">
              <a:noFill/>
              <a:miter lim="800000"/>
              <a:headEnd/>
              <a:tailEnd/>
            </a:ln>
          </p:spPr>
          <p:txBody>
            <a:bodyPr wrap="none" lIns="0" tIns="0" rIns="0" bIns="0">
              <a:spAutoFit/>
            </a:bodyPr>
            <a:lstStyle/>
            <a:p>
              <a:pPr algn="r" eaLnBrk="0" hangingPunct="0"/>
              <a:r>
                <a:rPr lang="en-US" sz="1300" b="1">
                  <a:solidFill>
                    <a:srgbClr val="000000"/>
                  </a:solidFill>
                </a:rPr>
                <a:t>Clock</a:t>
              </a:r>
            </a:p>
            <a:p>
              <a:pPr algn="r" eaLnBrk="0" hangingPunct="0">
                <a:lnSpc>
                  <a:spcPct val="210000"/>
                </a:lnSpc>
              </a:pPr>
              <a:r>
                <a:rPr lang="en-US" sz="1300" b="1">
                  <a:solidFill>
                    <a:srgbClr val="000000"/>
                  </a:solidFill>
                </a:rPr>
                <a:t>Required Data Valid</a:t>
              </a:r>
            </a:p>
            <a:p>
              <a:pPr algn="r" eaLnBrk="0" hangingPunct="0">
                <a:lnSpc>
                  <a:spcPct val="60000"/>
                </a:lnSpc>
              </a:pPr>
              <a:r>
                <a:rPr lang="en-US" sz="1300" b="1">
                  <a:solidFill>
                    <a:srgbClr val="000000"/>
                  </a:solidFill>
                </a:rPr>
                <a:t>(without clock insertion)</a:t>
              </a:r>
            </a:p>
            <a:p>
              <a:pPr algn="r" eaLnBrk="0" hangingPunct="0">
                <a:lnSpc>
                  <a:spcPct val="170000"/>
                </a:lnSpc>
              </a:pPr>
              <a:r>
                <a:rPr lang="en-US" sz="1300" b="1">
                  <a:solidFill>
                    <a:srgbClr val="000000"/>
                  </a:solidFill>
                </a:rPr>
                <a:t>Required Data Valid</a:t>
              </a:r>
            </a:p>
            <a:p>
              <a:pPr algn="r" eaLnBrk="0" hangingPunct="0">
                <a:lnSpc>
                  <a:spcPct val="70000"/>
                </a:lnSpc>
              </a:pPr>
              <a:r>
                <a:rPr lang="en-US" sz="1300" b="1">
                  <a:solidFill>
                    <a:srgbClr val="000000"/>
                  </a:solidFill>
                </a:rPr>
                <a:t>(with clock delay)</a:t>
              </a:r>
            </a:p>
          </p:txBody>
        </p:sp>
        <p:sp>
          <p:nvSpPr>
            <p:cNvPr id="6181" name="Line 38"/>
            <p:cNvSpPr>
              <a:spLocks noChangeShapeType="1"/>
            </p:cNvSpPr>
            <p:nvPr/>
          </p:nvSpPr>
          <p:spPr bwMode="auto">
            <a:xfrm>
              <a:off x="4480" y="3390"/>
              <a:ext cx="671" cy="0"/>
            </a:xfrm>
            <a:prstGeom prst="line">
              <a:avLst/>
            </a:prstGeom>
            <a:noFill/>
            <a:ln w="25400">
              <a:solidFill>
                <a:schemeClr val="tx1"/>
              </a:solidFill>
              <a:round/>
              <a:headEnd/>
              <a:tailEnd/>
            </a:ln>
          </p:spPr>
          <p:txBody>
            <a:bodyPr anchor="ctr">
              <a:spAutoFit/>
            </a:bodyPr>
            <a:lstStyle/>
            <a:p>
              <a:endParaRPr lang="en-US">
                <a:solidFill>
                  <a:srgbClr val="000000"/>
                </a:solidFill>
              </a:endParaRPr>
            </a:p>
          </p:txBody>
        </p:sp>
      </p:grpSp>
      <p:grpSp>
        <p:nvGrpSpPr>
          <p:cNvPr id="3" name="Group 90"/>
          <p:cNvGrpSpPr>
            <a:grpSpLocks/>
          </p:cNvGrpSpPr>
          <p:nvPr>
            <p:custDataLst>
              <p:tags r:id="rId3"/>
            </p:custDataLst>
          </p:nvPr>
        </p:nvGrpSpPr>
        <p:grpSpPr bwMode="auto">
          <a:xfrm>
            <a:off x="382588" y="4054475"/>
            <a:ext cx="3019425" cy="2252663"/>
            <a:chOff x="241" y="2554"/>
            <a:chExt cx="1902" cy="1419"/>
          </a:xfrm>
        </p:grpSpPr>
        <p:sp>
          <p:nvSpPr>
            <p:cNvPr id="6150" name="Freeform 12"/>
            <p:cNvSpPr>
              <a:spLocks/>
            </p:cNvSpPr>
            <p:nvPr/>
          </p:nvSpPr>
          <p:spPr bwMode="auto">
            <a:xfrm>
              <a:off x="785" y="3265"/>
              <a:ext cx="182" cy="181"/>
            </a:xfrm>
            <a:custGeom>
              <a:avLst/>
              <a:gdLst>
                <a:gd name="T0" fmla="*/ 0 w 182"/>
                <a:gd name="T1" fmla="*/ 0 h 181"/>
                <a:gd name="T2" fmla="*/ 0 w 182"/>
                <a:gd name="T3" fmla="*/ 2147482412 h 181"/>
                <a:gd name="T4" fmla="*/ 2147482416 w 182"/>
                <a:gd name="T5" fmla="*/ 2147482412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86023" name="Freeform 13"/>
            <p:cNvSpPr>
              <a:spLocks/>
            </p:cNvSpPr>
            <p:nvPr/>
          </p:nvSpPr>
          <p:spPr bwMode="auto">
            <a:xfrm>
              <a:off x="785" y="3265"/>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6152" name="Line 14"/>
            <p:cNvSpPr>
              <a:spLocks noChangeShapeType="1"/>
            </p:cNvSpPr>
            <p:nvPr/>
          </p:nvSpPr>
          <p:spPr bwMode="auto">
            <a:xfrm>
              <a:off x="967" y="3355"/>
              <a:ext cx="761" cy="0"/>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6153" name="Line 15"/>
            <p:cNvSpPr>
              <a:spLocks noChangeShapeType="1"/>
            </p:cNvSpPr>
            <p:nvPr/>
          </p:nvSpPr>
          <p:spPr bwMode="auto">
            <a:xfrm flipH="1">
              <a:off x="332" y="3355"/>
              <a:ext cx="453" cy="1"/>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6154" name="Rectangle 16"/>
            <p:cNvSpPr>
              <a:spLocks noChangeArrowheads="1"/>
            </p:cNvSpPr>
            <p:nvPr/>
          </p:nvSpPr>
          <p:spPr bwMode="auto">
            <a:xfrm>
              <a:off x="241" y="3311"/>
              <a:ext cx="81" cy="90"/>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86027" name="Rectangle 17"/>
            <p:cNvSpPr>
              <a:spLocks noChangeArrowheads="1"/>
            </p:cNvSpPr>
            <p:nvPr/>
          </p:nvSpPr>
          <p:spPr bwMode="auto">
            <a:xfrm>
              <a:off x="241" y="3311"/>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sp>
          <p:nvSpPr>
            <p:cNvPr id="6156" name="Rectangle 18"/>
            <p:cNvSpPr>
              <a:spLocks noChangeArrowheads="1"/>
            </p:cNvSpPr>
            <p:nvPr/>
          </p:nvSpPr>
          <p:spPr bwMode="auto">
            <a:xfrm>
              <a:off x="760" y="3068"/>
              <a:ext cx="319"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IBUFG</a:t>
              </a:r>
            </a:p>
          </p:txBody>
        </p:sp>
        <p:sp>
          <p:nvSpPr>
            <p:cNvPr id="6157" name="Freeform 21"/>
            <p:cNvSpPr>
              <a:spLocks/>
            </p:cNvSpPr>
            <p:nvPr/>
          </p:nvSpPr>
          <p:spPr bwMode="auto">
            <a:xfrm>
              <a:off x="1418" y="3265"/>
              <a:ext cx="182" cy="181"/>
            </a:xfrm>
            <a:custGeom>
              <a:avLst/>
              <a:gdLst>
                <a:gd name="T0" fmla="*/ 0 w 182"/>
                <a:gd name="T1" fmla="*/ 0 h 181"/>
                <a:gd name="T2" fmla="*/ 0 w 182"/>
                <a:gd name="T3" fmla="*/ 2147482412 h 181"/>
                <a:gd name="T4" fmla="*/ 2147482416 w 182"/>
                <a:gd name="T5" fmla="*/ 2147482412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86030" name="Freeform 22"/>
            <p:cNvSpPr>
              <a:spLocks/>
            </p:cNvSpPr>
            <p:nvPr/>
          </p:nvSpPr>
          <p:spPr bwMode="auto">
            <a:xfrm>
              <a:off x="1418" y="3265"/>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6159" name="Rectangle 26"/>
            <p:cNvSpPr>
              <a:spLocks noChangeArrowheads="1"/>
            </p:cNvSpPr>
            <p:nvPr/>
          </p:nvSpPr>
          <p:spPr bwMode="auto">
            <a:xfrm>
              <a:off x="1369" y="3081"/>
              <a:ext cx="28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BUFG</a:t>
              </a:r>
            </a:p>
          </p:txBody>
        </p:sp>
        <p:sp>
          <p:nvSpPr>
            <p:cNvPr id="6160" name="Freeform 12"/>
            <p:cNvSpPr>
              <a:spLocks/>
            </p:cNvSpPr>
            <p:nvPr/>
          </p:nvSpPr>
          <p:spPr bwMode="auto">
            <a:xfrm>
              <a:off x="786" y="2751"/>
              <a:ext cx="182" cy="181"/>
            </a:xfrm>
            <a:custGeom>
              <a:avLst/>
              <a:gdLst>
                <a:gd name="T0" fmla="*/ 0 w 182"/>
                <a:gd name="T1" fmla="*/ 0 h 181"/>
                <a:gd name="T2" fmla="*/ 0 w 182"/>
                <a:gd name="T3" fmla="*/ 2147482412 h 181"/>
                <a:gd name="T4" fmla="*/ 2147482416 w 182"/>
                <a:gd name="T5" fmla="*/ 2147482412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6161" name="Line 15"/>
            <p:cNvSpPr>
              <a:spLocks noChangeShapeType="1"/>
            </p:cNvSpPr>
            <p:nvPr/>
          </p:nvSpPr>
          <p:spPr bwMode="auto">
            <a:xfrm flipH="1">
              <a:off x="333" y="2842"/>
              <a:ext cx="1609" cy="0"/>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6162" name="Rectangle 16"/>
            <p:cNvSpPr>
              <a:spLocks noChangeArrowheads="1"/>
            </p:cNvSpPr>
            <p:nvPr/>
          </p:nvSpPr>
          <p:spPr bwMode="auto">
            <a:xfrm>
              <a:off x="242" y="2797"/>
              <a:ext cx="81" cy="90"/>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86035" name="Rectangle 17"/>
            <p:cNvSpPr>
              <a:spLocks noChangeArrowheads="1"/>
            </p:cNvSpPr>
            <p:nvPr/>
          </p:nvSpPr>
          <p:spPr bwMode="auto">
            <a:xfrm>
              <a:off x="242" y="2797"/>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sp>
          <p:nvSpPr>
            <p:cNvPr id="6164" name="Rectangle 18"/>
            <p:cNvSpPr>
              <a:spLocks noChangeArrowheads="1"/>
            </p:cNvSpPr>
            <p:nvPr/>
          </p:nvSpPr>
          <p:spPr bwMode="auto">
            <a:xfrm>
              <a:off x="793" y="2554"/>
              <a:ext cx="239"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a:t>
              </a:r>
            </a:p>
          </p:txBody>
        </p:sp>
        <p:grpSp>
          <p:nvGrpSpPr>
            <p:cNvPr id="4" name="Group 215"/>
            <p:cNvGrpSpPr>
              <a:grpSpLocks/>
            </p:cNvGrpSpPr>
            <p:nvPr/>
          </p:nvGrpSpPr>
          <p:grpSpPr bwMode="auto">
            <a:xfrm>
              <a:off x="1809" y="2758"/>
              <a:ext cx="334" cy="349"/>
              <a:chOff x="1809" y="2758"/>
              <a:chExt cx="334" cy="349"/>
            </a:xfrm>
          </p:grpSpPr>
          <p:sp>
            <p:nvSpPr>
              <p:cNvPr id="6170" name="Rectangle 39"/>
              <p:cNvSpPr>
                <a:spLocks noChangeArrowheads="1"/>
              </p:cNvSpPr>
              <p:nvPr/>
            </p:nvSpPr>
            <p:spPr bwMode="auto">
              <a:xfrm>
                <a:off x="1812" y="2758"/>
                <a:ext cx="330" cy="349"/>
              </a:xfrm>
              <a:prstGeom prst="rect">
                <a:avLst/>
              </a:prstGeom>
              <a:solidFill>
                <a:schemeClr val="folHlink"/>
              </a:solidFill>
              <a:ln w="9525">
                <a:solidFill>
                  <a:schemeClr val="tx1"/>
                </a:solidFill>
                <a:miter lim="800000"/>
                <a:headEnd/>
                <a:tailEnd/>
              </a:ln>
            </p:spPr>
            <p:txBody>
              <a:bodyPr tIns="190800" anchor="b"/>
              <a:lstStyle/>
              <a:p>
                <a:endParaRPr lang="en-US" sz="1400" b="1">
                  <a:solidFill>
                    <a:srgbClr val="FFFFFF"/>
                  </a:solidFill>
                </a:endParaRPr>
              </a:p>
            </p:txBody>
          </p:sp>
          <p:sp>
            <p:nvSpPr>
              <p:cNvPr id="6171" name="Rectangle 40"/>
              <p:cNvSpPr>
                <a:spLocks noChangeArrowheads="1"/>
              </p:cNvSpPr>
              <p:nvPr/>
            </p:nvSpPr>
            <p:spPr bwMode="auto">
              <a:xfrm>
                <a:off x="1809" y="2784"/>
                <a:ext cx="116"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D</a:t>
                </a:r>
              </a:p>
            </p:txBody>
          </p:sp>
          <p:sp>
            <p:nvSpPr>
              <p:cNvPr id="6172" name="Rectangle 42"/>
              <p:cNvSpPr>
                <a:spLocks noChangeArrowheads="1"/>
              </p:cNvSpPr>
              <p:nvPr/>
            </p:nvSpPr>
            <p:spPr bwMode="auto">
              <a:xfrm>
                <a:off x="2031" y="2783"/>
                <a:ext cx="112"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Q</a:t>
                </a:r>
              </a:p>
            </p:txBody>
          </p:sp>
          <p:sp>
            <p:nvSpPr>
              <p:cNvPr id="6173" name="Freeform 38"/>
              <p:cNvSpPr>
                <a:spLocks/>
              </p:cNvSpPr>
              <p:nvPr/>
            </p:nvSpPr>
            <p:spPr bwMode="auto">
              <a:xfrm>
                <a:off x="1811" y="2989"/>
                <a:ext cx="113" cy="115"/>
              </a:xfrm>
              <a:custGeom>
                <a:avLst/>
                <a:gdLst>
                  <a:gd name="T0" fmla="*/ 0 w 104"/>
                  <a:gd name="T1" fmla="*/ 0 h 70"/>
                  <a:gd name="T2" fmla="*/ 432 w 104"/>
                  <a:gd name="T3" fmla="*/ 185418 h 70"/>
                  <a:gd name="T4" fmla="*/ 0 w 104"/>
                  <a:gd name="T5" fmla="*/ 371250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6174" name="Rectangle 45"/>
              <p:cNvSpPr>
                <a:spLocks noChangeArrowheads="1"/>
              </p:cNvSpPr>
              <p:nvPr/>
            </p:nvSpPr>
            <p:spPr bwMode="auto">
              <a:xfrm>
                <a:off x="1812" y="2995"/>
                <a:ext cx="90" cy="111"/>
              </a:xfrm>
              <a:prstGeom prst="rect">
                <a:avLst/>
              </a:prstGeom>
              <a:noFill/>
              <a:ln w="9525" algn="ctr">
                <a:noFill/>
                <a:miter lim="800000"/>
                <a:headEnd/>
                <a:tailEnd/>
              </a:ln>
            </p:spPr>
            <p:txBody>
              <a:bodyPr anchor="ctr"/>
              <a:lstStyle/>
              <a:p>
                <a:endParaRPr lang="en-US">
                  <a:solidFill>
                    <a:srgbClr val="000000"/>
                  </a:solidFill>
                </a:endParaRPr>
              </a:p>
            </p:txBody>
          </p:sp>
        </p:grpSp>
        <p:cxnSp>
          <p:nvCxnSpPr>
            <p:cNvPr id="6166" name="Shape 75"/>
            <p:cNvCxnSpPr>
              <a:cxnSpLocks noChangeShapeType="1"/>
              <a:stCxn id="6152" idx="1"/>
              <a:endCxn id="6174" idx="1"/>
            </p:cNvCxnSpPr>
            <p:nvPr/>
          </p:nvCxnSpPr>
          <p:spPr bwMode="auto">
            <a:xfrm rot="5400000" flipH="1" flipV="1">
              <a:off x="1617" y="3162"/>
              <a:ext cx="305" cy="84"/>
            </a:xfrm>
            <a:prstGeom prst="bentConnector2">
              <a:avLst/>
            </a:prstGeom>
            <a:noFill/>
            <a:ln w="9525" algn="ctr">
              <a:solidFill>
                <a:schemeClr val="tx1"/>
              </a:solidFill>
              <a:round/>
              <a:headEnd/>
              <a:tailEnd/>
            </a:ln>
          </p:spPr>
        </p:cxnSp>
        <p:sp>
          <p:nvSpPr>
            <p:cNvPr id="86039" name="Freeform 13"/>
            <p:cNvSpPr>
              <a:spLocks/>
            </p:cNvSpPr>
            <p:nvPr/>
          </p:nvSpPr>
          <p:spPr bwMode="auto">
            <a:xfrm>
              <a:off x="786" y="2751"/>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6168" name="Left Brace 87"/>
            <p:cNvSpPr>
              <a:spLocks/>
            </p:cNvSpPr>
            <p:nvPr/>
          </p:nvSpPr>
          <p:spPr bwMode="auto">
            <a:xfrm rot="-5400000">
              <a:off x="1195" y="3053"/>
              <a:ext cx="215" cy="1092"/>
            </a:xfrm>
            <a:prstGeom prst="leftBrace">
              <a:avLst>
                <a:gd name="adj1" fmla="val 36094"/>
                <a:gd name="adj2" fmla="val 50000"/>
              </a:avLst>
            </a:prstGeom>
            <a:noFill/>
            <a:ln w="25400" algn="ctr">
              <a:solidFill>
                <a:schemeClr val="tx1"/>
              </a:solidFill>
              <a:round/>
              <a:headEnd/>
              <a:tailEnd/>
            </a:ln>
          </p:spPr>
          <p:txBody>
            <a:bodyPr anchor="ctr"/>
            <a:lstStyle/>
            <a:p>
              <a:endParaRPr lang="en-US">
                <a:solidFill>
                  <a:srgbClr val="000000"/>
                </a:solidFill>
              </a:endParaRPr>
            </a:p>
          </p:txBody>
        </p:sp>
        <p:sp>
          <p:nvSpPr>
            <p:cNvPr id="6169" name="Rectangle 18"/>
            <p:cNvSpPr>
              <a:spLocks noChangeArrowheads="1"/>
            </p:cNvSpPr>
            <p:nvPr/>
          </p:nvSpPr>
          <p:spPr bwMode="auto">
            <a:xfrm>
              <a:off x="805" y="3818"/>
              <a:ext cx="1363"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Arial Narrow" pitchFamily="34" charset="0"/>
                </a:rPr>
                <a:t>Clock Insertion Delay</a:t>
              </a:r>
            </a:p>
          </p:txBody>
        </p:sp>
      </p:grpSp>
    </p:spTree>
    <p:custDataLst>
      <p:tags r:id="rId1"/>
    </p:custData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10"/>
          <p:cNvSpPr>
            <a:spLocks/>
          </p:cNvSpPr>
          <p:nvPr/>
        </p:nvSpPr>
        <p:spPr bwMode="auto">
          <a:xfrm>
            <a:off x="3563938" y="2387600"/>
            <a:ext cx="165100" cy="111125"/>
          </a:xfrm>
          <a:custGeom>
            <a:avLst/>
            <a:gdLst>
              <a:gd name="T0" fmla="*/ 0 w 104"/>
              <a:gd name="T1" fmla="*/ 0 h 70"/>
              <a:gd name="T2" fmla="*/ 2147483647 w 104"/>
              <a:gd name="T3" fmla="*/ 2147483647 h 70"/>
              <a:gd name="T4" fmla="*/ 0 w 104"/>
              <a:gd name="T5" fmla="*/ 2147483647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7171" name="Freeform 12"/>
          <p:cNvSpPr>
            <a:spLocks/>
          </p:cNvSpPr>
          <p:nvPr/>
        </p:nvSpPr>
        <p:spPr bwMode="auto">
          <a:xfrm>
            <a:off x="2528888" y="1866900"/>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88068" name="Freeform 13"/>
          <p:cNvSpPr>
            <a:spLocks/>
          </p:cNvSpPr>
          <p:nvPr/>
        </p:nvSpPr>
        <p:spPr bwMode="auto">
          <a:xfrm>
            <a:off x="2528888" y="1866900"/>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7173" name="Line 14"/>
          <p:cNvSpPr>
            <a:spLocks noChangeShapeType="1"/>
          </p:cNvSpPr>
          <p:nvPr/>
        </p:nvSpPr>
        <p:spPr bwMode="auto">
          <a:xfrm>
            <a:off x="2817813" y="2009775"/>
            <a:ext cx="719137"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7174" name="Line 15"/>
          <p:cNvSpPr>
            <a:spLocks noChangeShapeType="1"/>
          </p:cNvSpPr>
          <p:nvPr/>
        </p:nvSpPr>
        <p:spPr bwMode="auto">
          <a:xfrm flipH="1">
            <a:off x="1809750" y="2009775"/>
            <a:ext cx="719138"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7175" name="Rectangle 16"/>
          <p:cNvSpPr>
            <a:spLocks noChangeArrowheads="1"/>
          </p:cNvSpPr>
          <p:nvPr/>
        </p:nvSpPr>
        <p:spPr bwMode="auto">
          <a:xfrm>
            <a:off x="1665288" y="1939925"/>
            <a:ext cx="128587" cy="142875"/>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88072" name="Rectangle 17"/>
          <p:cNvSpPr>
            <a:spLocks noChangeArrowheads="1"/>
          </p:cNvSpPr>
          <p:nvPr/>
        </p:nvSpPr>
        <p:spPr bwMode="auto">
          <a:xfrm>
            <a:off x="1665288" y="1939925"/>
            <a:ext cx="128587" cy="142875"/>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sp>
        <p:nvSpPr>
          <p:cNvPr id="7177" name="Rectangle 18"/>
          <p:cNvSpPr>
            <a:spLocks noChangeArrowheads="1"/>
          </p:cNvSpPr>
          <p:nvPr/>
        </p:nvSpPr>
        <p:spPr bwMode="auto">
          <a:xfrm>
            <a:off x="2489200" y="1554163"/>
            <a:ext cx="50641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IBUFG</a:t>
            </a:r>
          </a:p>
        </p:txBody>
      </p:sp>
      <p:sp>
        <p:nvSpPr>
          <p:cNvPr id="7178" name="Rectangle 20"/>
          <p:cNvSpPr>
            <a:spLocks noChangeArrowheads="1"/>
          </p:cNvSpPr>
          <p:nvPr/>
        </p:nvSpPr>
        <p:spPr bwMode="auto">
          <a:xfrm>
            <a:off x="6961188" y="1914525"/>
            <a:ext cx="64135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To logic</a:t>
            </a:r>
          </a:p>
        </p:txBody>
      </p:sp>
      <p:sp>
        <p:nvSpPr>
          <p:cNvPr id="7179" name="Freeform 21"/>
          <p:cNvSpPr>
            <a:spLocks/>
          </p:cNvSpPr>
          <p:nvPr/>
        </p:nvSpPr>
        <p:spPr bwMode="auto">
          <a:xfrm>
            <a:off x="5840413" y="1866900"/>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88076" name="Freeform 22"/>
          <p:cNvSpPr>
            <a:spLocks/>
          </p:cNvSpPr>
          <p:nvPr/>
        </p:nvSpPr>
        <p:spPr bwMode="auto">
          <a:xfrm>
            <a:off x="5840413" y="1866900"/>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7181" name="Line 23"/>
          <p:cNvSpPr>
            <a:spLocks noChangeShapeType="1"/>
          </p:cNvSpPr>
          <p:nvPr/>
        </p:nvSpPr>
        <p:spPr bwMode="auto">
          <a:xfrm>
            <a:off x="5265738" y="2009775"/>
            <a:ext cx="574675"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7182" name="Line 24"/>
          <p:cNvSpPr>
            <a:spLocks noChangeShapeType="1"/>
          </p:cNvSpPr>
          <p:nvPr/>
        </p:nvSpPr>
        <p:spPr bwMode="auto">
          <a:xfrm>
            <a:off x="6129338" y="2009775"/>
            <a:ext cx="423862"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7183" name="Freeform 25"/>
          <p:cNvSpPr>
            <a:spLocks/>
          </p:cNvSpPr>
          <p:nvPr/>
        </p:nvSpPr>
        <p:spPr bwMode="auto">
          <a:xfrm>
            <a:off x="6538913" y="1955800"/>
            <a:ext cx="166687" cy="109538"/>
          </a:xfrm>
          <a:custGeom>
            <a:avLst/>
            <a:gdLst>
              <a:gd name="T0" fmla="*/ 0 w 105"/>
              <a:gd name="T1" fmla="*/ 0 h 69"/>
              <a:gd name="T2" fmla="*/ 2147483647 w 105"/>
              <a:gd name="T3" fmla="*/ 2147483647 h 69"/>
              <a:gd name="T4" fmla="*/ 0 w 105"/>
              <a:gd name="T5" fmla="*/ 2147483647 h 69"/>
              <a:gd name="T6" fmla="*/ 0 w 105"/>
              <a:gd name="T7" fmla="*/ 0 h 69"/>
              <a:gd name="T8" fmla="*/ 0 60000 65536"/>
              <a:gd name="T9" fmla="*/ 0 60000 65536"/>
              <a:gd name="T10" fmla="*/ 0 60000 65536"/>
              <a:gd name="T11" fmla="*/ 0 60000 65536"/>
              <a:gd name="T12" fmla="*/ 0 w 105"/>
              <a:gd name="T13" fmla="*/ 0 h 69"/>
              <a:gd name="T14" fmla="*/ 105 w 105"/>
              <a:gd name="T15" fmla="*/ 69 h 69"/>
            </a:gdLst>
            <a:ahLst/>
            <a:cxnLst>
              <a:cxn ang="T8">
                <a:pos x="T0" y="T1"/>
              </a:cxn>
              <a:cxn ang="T9">
                <a:pos x="T2" y="T3"/>
              </a:cxn>
              <a:cxn ang="T10">
                <a:pos x="T4" y="T5"/>
              </a:cxn>
              <a:cxn ang="T11">
                <a:pos x="T6" y="T7"/>
              </a:cxn>
            </a:cxnLst>
            <a:rect l="T12" t="T13" r="T14" b="T15"/>
            <a:pathLst>
              <a:path w="105" h="69">
                <a:moveTo>
                  <a:pt x="0" y="0"/>
                </a:moveTo>
                <a:lnTo>
                  <a:pt x="105" y="34"/>
                </a:lnTo>
                <a:lnTo>
                  <a:pt x="0" y="69"/>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7184" name="Rectangle 26"/>
          <p:cNvSpPr>
            <a:spLocks noChangeArrowheads="1"/>
          </p:cNvSpPr>
          <p:nvPr/>
        </p:nvSpPr>
        <p:spPr bwMode="auto">
          <a:xfrm>
            <a:off x="5845175" y="1614488"/>
            <a:ext cx="457200"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BUFG</a:t>
            </a:r>
          </a:p>
        </p:txBody>
      </p:sp>
      <p:sp>
        <p:nvSpPr>
          <p:cNvPr id="7185" name="Rectangle 27"/>
          <p:cNvSpPr>
            <a:spLocks noChangeArrowheads="1"/>
          </p:cNvSpPr>
          <p:nvPr/>
        </p:nvSpPr>
        <p:spPr bwMode="auto">
          <a:xfrm>
            <a:off x="3536950" y="1722438"/>
            <a:ext cx="1728788" cy="1749425"/>
          </a:xfrm>
          <a:prstGeom prst="rect">
            <a:avLst/>
          </a:prstGeom>
          <a:solidFill>
            <a:schemeClr val="folHlink"/>
          </a:solidFill>
          <a:ln w="9525">
            <a:solidFill>
              <a:schemeClr val="tx1"/>
            </a:solidFill>
            <a:miter lim="800000"/>
            <a:headEnd/>
            <a:tailEnd/>
          </a:ln>
        </p:spPr>
        <p:txBody>
          <a:bodyPr tIns="190800" anchor="ctr"/>
          <a:lstStyle/>
          <a:p>
            <a:r>
              <a:rPr lang="en-US" b="1">
                <a:solidFill>
                  <a:srgbClr val="FFFFFF"/>
                </a:solidFill>
              </a:rPr>
              <a:t>PLL/MMCM</a:t>
            </a:r>
          </a:p>
        </p:txBody>
      </p:sp>
      <p:sp>
        <p:nvSpPr>
          <p:cNvPr id="7186" name="Rectangle 29"/>
          <p:cNvSpPr>
            <a:spLocks noChangeArrowheads="1"/>
          </p:cNvSpPr>
          <p:nvPr/>
        </p:nvSpPr>
        <p:spPr bwMode="auto">
          <a:xfrm>
            <a:off x="3587750" y="1914525"/>
            <a:ext cx="48895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CLKIN</a:t>
            </a:r>
          </a:p>
        </p:txBody>
      </p:sp>
      <p:sp>
        <p:nvSpPr>
          <p:cNvPr id="7187" name="Rectangle 31"/>
          <p:cNvSpPr>
            <a:spLocks noChangeArrowheads="1"/>
          </p:cNvSpPr>
          <p:nvPr/>
        </p:nvSpPr>
        <p:spPr bwMode="auto">
          <a:xfrm>
            <a:off x="3587750" y="2333625"/>
            <a:ext cx="6985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CLKFBIN</a:t>
            </a:r>
          </a:p>
        </p:txBody>
      </p:sp>
      <p:sp>
        <p:nvSpPr>
          <p:cNvPr id="7188" name="Rectangle 32"/>
          <p:cNvSpPr>
            <a:spLocks noChangeArrowheads="1"/>
          </p:cNvSpPr>
          <p:nvPr/>
        </p:nvSpPr>
        <p:spPr bwMode="auto">
          <a:xfrm>
            <a:off x="3602038" y="3197225"/>
            <a:ext cx="322262"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RST</a:t>
            </a:r>
          </a:p>
        </p:txBody>
      </p:sp>
      <p:sp>
        <p:nvSpPr>
          <p:cNvPr id="7189" name="Rectangle 33"/>
          <p:cNvSpPr>
            <a:spLocks noChangeArrowheads="1"/>
          </p:cNvSpPr>
          <p:nvPr/>
        </p:nvSpPr>
        <p:spPr bwMode="auto">
          <a:xfrm>
            <a:off x="4516438" y="1914525"/>
            <a:ext cx="8763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CLKFBOUT</a:t>
            </a:r>
          </a:p>
        </p:txBody>
      </p:sp>
      <p:sp>
        <p:nvSpPr>
          <p:cNvPr id="7190" name="Rectangle 46"/>
          <p:cNvSpPr>
            <a:spLocks noChangeArrowheads="1"/>
          </p:cNvSpPr>
          <p:nvPr/>
        </p:nvSpPr>
        <p:spPr bwMode="auto">
          <a:xfrm>
            <a:off x="4614863" y="4073525"/>
            <a:ext cx="677862"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LOCKED</a:t>
            </a:r>
          </a:p>
        </p:txBody>
      </p:sp>
      <p:sp>
        <p:nvSpPr>
          <p:cNvPr id="7191" name="Rectangle 47"/>
          <p:cNvSpPr>
            <a:spLocks noGrp="1" noChangeArrowheads="1"/>
          </p:cNvSpPr>
          <p:nvPr>
            <p:ph type="title" idx="4294967295"/>
          </p:nvPr>
        </p:nvSpPr>
        <p:spPr/>
        <p:txBody>
          <a:bodyPr/>
          <a:lstStyle/>
          <a:p>
            <a:pPr eaLnBrk="1" hangingPunct="1"/>
            <a:r>
              <a:rPr lang="en-US" smtClean="0"/>
              <a:t>Clock Insertion Delay Removal Example</a:t>
            </a:r>
          </a:p>
        </p:txBody>
      </p:sp>
      <p:sp>
        <p:nvSpPr>
          <p:cNvPr id="7192" name="Rectangle 48"/>
          <p:cNvSpPr>
            <a:spLocks noGrp="1" noChangeArrowheads="1"/>
          </p:cNvSpPr>
          <p:nvPr>
            <p:ph type="body" idx="4294967295"/>
          </p:nvPr>
        </p:nvSpPr>
        <p:spPr>
          <a:xfrm>
            <a:off x="447675" y="4062413"/>
            <a:ext cx="7924800" cy="2368550"/>
          </a:xfrm>
        </p:spPr>
        <p:txBody>
          <a:bodyPr/>
          <a:lstStyle/>
          <a:p>
            <a:pPr eaLnBrk="1" hangingPunct="1">
              <a:lnSpc>
                <a:spcPct val="100000"/>
              </a:lnSpc>
            </a:pPr>
            <a:r>
              <a:rPr lang="en-US" smtClean="0"/>
              <a:t>The PLL/MMCM keeps CLKIN and CLKFBIN in phase, cancelling out all delay between CLKFBOUT and CLKFBIN</a:t>
            </a:r>
          </a:p>
          <a:p>
            <a:pPr lvl="1" eaLnBrk="1" hangingPunct="1">
              <a:lnSpc>
                <a:spcPct val="100000"/>
              </a:lnSpc>
            </a:pPr>
            <a:r>
              <a:rPr lang="en-US" smtClean="0"/>
              <a:t>In this case, the delay is that of the BUFG and global clock network</a:t>
            </a:r>
          </a:p>
          <a:p>
            <a:pPr lvl="1" eaLnBrk="1" hangingPunct="1">
              <a:lnSpc>
                <a:spcPct val="100000"/>
              </a:lnSpc>
            </a:pPr>
            <a:r>
              <a:rPr lang="en-US" smtClean="0"/>
              <a:t>The delay is cancelled regardless of  PVT variation over time</a:t>
            </a:r>
          </a:p>
          <a:p>
            <a:pPr eaLnBrk="1" hangingPunct="1">
              <a:lnSpc>
                <a:spcPct val="100000"/>
              </a:lnSpc>
            </a:pPr>
            <a:r>
              <a:rPr lang="en-US" smtClean="0"/>
              <a:t>Thus, the clock arriving at the logic driven by the global clock is in phase with the input clock; the clock insertion delay is removed</a:t>
            </a:r>
          </a:p>
        </p:txBody>
      </p:sp>
      <p:sp>
        <p:nvSpPr>
          <p:cNvPr id="7193" name="Line 50"/>
          <p:cNvSpPr>
            <a:spLocks noChangeShapeType="1"/>
          </p:cNvSpPr>
          <p:nvPr/>
        </p:nvSpPr>
        <p:spPr bwMode="auto">
          <a:xfrm>
            <a:off x="3044825" y="2419350"/>
            <a:ext cx="487363"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7194" name="Line 51"/>
          <p:cNvSpPr>
            <a:spLocks noChangeShapeType="1"/>
          </p:cNvSpPr>
          <p:nvPr/>
        </p:nvSpPr>
        <p:spPr bwMode="auto">
          <a:xfrm rot="-5400000">
            <a:off x="2354263" y="3098800"/>
            <a:ext cx="1371600" cy="3175"/>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7195" name="Line 52"/>
          <p:cNvSpPr>
            <a:spLocks noChangeShapeType="1"/>
          </p:cNvSpPr>
          <p:nvPr/>
        </p:nvSpPr>
        <p:spPr bwMode="auto">
          <a:xfrm>
            <a:off x="3038475" y="3789363"/>
            <a:ext cx="3244850" cy="11112"/>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7196" name="Line 53"/>
          <p:cNvSpPr>
            <a:spLocks noChangeShapeType="1"/>
          </p:cNvSpPr>
          <p:nvPr/>
        </p:nvSpPr>
        <p:spPr bwMode="auto">
          <a:xfrm rot="-5400000">
            <a:off x="5409407" y="2901156"/>
            <a:ext cx="1778000" cy="4763"/>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7197" name="Rectangle 54"/>
          <p:cNvSpPr>
            <a:spLocks noChangeArrowheads="1"/>
          </p:cNvSpPr>
          <p:nvPr/>
        </p:nvSpPr>
        <p:spPr bwMode="auto">
          <a:xfrm>
            <a:off x="4641850" y="3192463"/>
            <a:ext cx="67786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LOCKED</a:t>
            </a:r>
          </a:p>
        </p:txBody>
      </p:sp>
    </p:spTree>
    <p:custDataLst>
      <p:tags r:id="rId1"/>
    </p:custData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p:txBody>
          <a:bodyPr/>
          <a:lstStyle/>
          <a:p>
            <a:pPr eaLnBrk="1" hangingPunct="1"/>
            <a:r>
              <a:rPr lang="en-US" smtClean="0"/>
              <a:t>System-Synchronous Clocking</a:t>
            </a:r>
          </a:p>
        </p:txBody>
      </p:sp>
      <p:sp>
        <p:nvSpPr>
          <p:cNvPr id="8195" name="Rectangle 90"/>
          <p:cNvSpPr>
            <a:spLocks noChangeArrowheads="1"/>
          </p:cNvSpPr>
          <p:nvPr/>
        </p:nvSpPr>
        <p:spPr bwMode="auto">
          <a:xfrm>
            <a:off x="1271588" y="2952750"/>
            <a:ext cx="3419475" cy="3119438"/>
          </a:xfrm>
          <a:prstGeom prst="rect">
            <a:avLst/>
          </a:prstGeom>
          <a:gradFill rotWithShape="1">
            <a:gsLst>
              <a:gs pos="0">
                <a:srgbClr val="525252"/>
              </a:gs>
              <a:gs pos="50000">
                <a:srgbClr val="B2B2B2"/>
              </a:gs>
              <a:gs pos="100000">
                <a:srgbClr val="525252"/>
              </a:gs>
            </a:gsLst>
            <a:lin ang="2700000" scaled="1"/>
          </a:gradFill>
          <a:ln w="9525" algn="ctr">
            <a:solidFill>
              <a:schemeClr val="tx1"/>
            </a:solidFill>
            <a:miter lim="800000"/>
            <a:headEnd/>
            <a:tailEnd/>
          </a:ln>
        </p:spPr>
        <p:txBody>
          <a:bodyPr/>
          <a:lstStyle/>
          <a:p>
            <a:pPr algn="l"/>
            <a:r>
              <a:rPr lang="en-US" sz="2000" b="1">
                <a:solidFill>
                  <a:srgbClr val="FFFFFF"/>
                </a:solidFill>
              </a:rPr>
              <a:t>FPGA 1</a:t>
            </a:r>
          </a:p>
        </p:txBody>
      </p:sp>
      <p:sp>
        <p:nvSpPr>
          <p:cNvPr id="8196" name="Line 6"/>
          <p:cNvSpPr>
            <a:spLocks noChangeShapeType="1"/>
          </p:cNvSpPr>
          <p:nvPr/>
        </p:nvSpPr>
        <p:spPr bwMode="auto">
          <a:xfrm flipH="1">
            <a:off x="1274763" y="5194300"/>
            <a:ext cx="928687" cy="1588"/>
          </a:xfrm>
          <a:prstGeom prst="line">
            <a:avLst/>
          </a:prstGeom>
          <a:noFill/>
          <a:ln w="4763" cap="rnd">
            <a:solidFill>
              <a:srgbClr val="000000"/>
            </a:solidFill>
            <a:round/>
            <a:headEnd/>
            <a:tailEnd/>
          </a:ln>
        </p:spPr>
        <p:txBody>
          <a:bodyPr/>
          <a:lstStyle/>
          <a:p>
            <a:endParaRPr lang="en-US">
              <a:solidFill>
                <a:srgbClr val="000000"/>
              </a:solidFill>
            </a:endParaRPr>
          </a:p>
        </p:txBody>
      </p:sp>
      <p:grpSp>
        <p:nvGrpSpPr>
          <p:cNvPr id="2" name="Group 36"/>
          <p:cNvGrpSpPr>
            <a:grpSpLocks/>
          </p:cNvGrpSpPr>
          <p:nvPr>
            <p:custDataLst>
              <p:tags r:id="rId2"/>
            </p:custDataLst>
          </p:nvPr>
        </p:nvGrpSpPr>
        <p:grpSpPr bwMode="auto">
          <a:xfrm>
            <a:off x="1216025" y="5126038"/>
            <a:ext cx="128588" cy="142875"/>
            <a:chOff x="766" y="3229"/>
            <a:chExt cx="81" cy="90"/>
          </a:xfrm>
        </p:grpSpPr>
        <p:sp>
          <p:nvSpPr>
            <p:cNvPr id="8303" name="Rectangle 7"/>
            <p:cNvSpPr>
              <a:spLocks noChangeArrowheads="1"/>
            </p:cNvSpPr>
            <p:nvPr/>
          </p:nvSpPr>
          <p:spPr bwMode="auto">
            <a:xfrm>
              <a:off x="766" y="3229"/>
              <a:ext cx="81" cy="90"/>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90224" name="Rectangle 8"/>
            <p:cNvSpPr>
              <a:spLocks noChangeArrowheads="1"/>
            </p:cNvSpPr>
            <p:nvPr/>
          </p:nvSpPr>
          <p:spPr bwMode="auto">
            <a:xfrm>
              <a:off x="766" y="3229"/>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grpSp>
      <p:sp>
        <p:nvSpPr>
          <p:cNvPr id="8198" name="Freeform 3"/>
          <p:cNvSpPr>
            <a:spLocks/>
          </p:cNvSpPr>
          <p:nvPr/>
        </p:nvSpPr>
        <p:spPr bwMode="auto">
          <a:xfrm>
            <a:off x="1603375" y="5038725"/>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0119" name="Freeform 4"/>
          <p:cNvSpPr>
            <a:spLocks/>
          </p:cNvSpPr>
          <p:nvPr/>
        </p:nvSpPr>
        <p:spPr bwMode="auto">
          <a:xfrm>
            <a:off x="1603375" y="5038725"/>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8200" name="Rectangle 9"/>
          <p:cNvSpPr>
            <a:spLocks noChangeArrowheads="1"/>
          </p:cNvSpPr>
          <p:nvPr/>
        </p:nvSpPr>
        <p:spPr bwMode="auto">
          <a:xfrm>
            <a:off x="1563688" y="4811713"/>
            <a:ext cx="506412"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IBUFG</a:t>
            </a:r>
          </a:p>
        </p:txBody>
      </p:sp>
      <p:cxnSp>
        <p:nvCxnSpPr>
          <p:cNvPr id="8201" name="AutoShape 31"/>
          <p:cNvCxnSpPr>
            <a:cxnSpLocks noChangeShapeType="1"/>
            <a:stCxn id="90129" idx="2"/>
            <a:endCxn id="8206" idx="1"/>
          </p:cNvCxnSpPr>
          <p:nvPr/>
        </p:nvCxnSpPr>
        <p:spPr bwMode="auto">
          <a:xfrm flipH="1">
            <a:off x="2244725" y="5167313"/>
            <a:ext cx="1397000" cy="231775"/>
          </a:xfrm>
          <a:prstGeom prst="bentConnector5">
            <a:avLst>
              <a:gd name="adj1" fmla="val -16366"/>
              <a:gd name="adj2" fmla="val 321231"/>
              <a:gd name="adj3" fmla="val 116366"/>
            </a:avLst>
          </a:prstGeom>
          <a:noFill/>
          <a:ln w="9525">
            <a:solidFill>
              <a:schemeClr val="tx1"/>
            </a:solidFill>
            <a:miter lim="800000"/>
            <a:headEnd/>
            <a:tailEnd/>
          </a:ln>
        </p:spPr>
      </p:cxnSp>
      <p:sp>
        <p:nvSpPr>
          <p:cNvPr id="8202" name="Line 34"/>
          <p:cNvSpPr>
            <a:spLocks noChangeShapeType="1"/>
          </p:cNvSpPr>
          <p:nvPr/>
        </p:nvSpPr>
        <p:spPr bwMode="auto">
          <a:xfrm flipH="1">
            <a:off x="3175000" y="5153025"/>
            <a:ext cx="361950" cy="0"/>
          </a:xfrm>
          <a:prstGeom prst="line">
            <a:avLst/>
          </a:prstGeom>
          <a:noFill/>
          <a:ln w="9525">
            <a:solidFill>
              <a:schemeClr val="tx1"/>
            </a:solidFill>
            <a:round/>
            <a:headEnd/>
            <a:tailEnd/>
          </a:ln>
        </p:spPr>
        <p:txBody>
          <a:bodyPr wrap="none" anchor="ctr">
            <a:spAutoFit/>
          </a:bodyPr>
          <a:lstStyle/>
          <a:p>
            <a:endParaRPr lang="en-US">
              <a:solidFill>
                <a:srgbClr val="000000"/>
              </a:solidFill>
            </a:endParaRPr>
          </a:p>
        </p:txBody>
      </p:sp>
      <p:sp>
        <p:nvSpPr>
          <p:cNvPr id="8203" name="Freeform 2"/>
          <p:cNvSpPr>
            <a:spLocks/>
          </p:cNvSpPr>
          <p:nvPr/>
        </p:nvSpPr>
        <p:spPr bwMode="auto">
          <a:xfrm>
            <a:off x="2219325" y="5492750"/>
            <a:ext cx="165100" cy="85725"/>
          </a:xfrm>
          <a:custGeom>
            <a:avLst/>
            <a:gdLst>
              <a:gd name="T0" fmla="*/ 0 w 104"/>
              <a:gd name="T1" fmla="*/ 0 h 70"/>
              <a:gd name="T2" fmla="*/ 2147483647 w 104"/>
              <a:gd name="T3" fmla="*/ 2147483647 h 70"/>
              <a:gd name="T4" fmla="*/ 0 w 104"/>
              <a:gd name="T5" fmla="*/ 2147483647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8204" name="Rectangle 17"/>
          <p:cNvSpPr>
            <a:spLocks noChangeArrowheads="1"/>
          </p:cNvSpPr>
          <p:nvPr/>
        </p:nvSpPr>
        <p:spPr bwMode="auto">
          <a:xfrm>
            <a:off x="2192338" y="4983163"/>
            <a:ext cx="1017587" cy="806450"/>
          </a:xfrm>
          <a:prstGeom prst="rect">
            <a:avLst/>
          </a:prstGeom>
          <a:solidFill>
            <a:schemeClr val="folHlink"/>
          </a:solidFill>
          <a:ln w="9525">
            <a:solidFill>
              <a:schemeClr val="tx1"/>
            </a:solidFill>
            <a:miter lim="800000"/>
            <a:headEnd/>
            <a:tailEnd/>
          </a:ln>
        </p:spPr>
        <p:txBody>
          <a:bodyPr tIns="190800" anchor="b"/>
          <a:lstStyle/>
          <a:p>
            <a:r>
              <a:rPr lang="en-US" sz="1200" b="1">
                <a:solidFill>
                  <a:srgbClr val="FFFFFF"/>
                </a:solidFill>
              </a:rPr>
              <a:t>PLL/MMCM</a:t>
            </a:r>
          </a:p>
        </p:txBody>
      </p:sp>
      <p:sp>
        <p:nvSpPr>
          <p:cNvPr id="8205" name="Rectangle 18"/>
          <p:cNvSpPr>
            <a:spLocks noChangeArrowheads="1"/>
          </p:cNvSpPr>
          <p:nvPr/>
        </p:nvSpPr>
        <p:spPr bwMode="auto">
          <a:xfrm>
            <a:off x="2274888" y="5073650"/>
            <a:ext cx="174625"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IN</a:t>
            </a:r>
          </a:p>
        </p:txBody>
      </p:sp>
      <p:sp>
        <p:nvSpPr>
          <p:cNvPr id="8206" name="Rectangle 19"/>
          <p:cNvSpPr>
            <a:spLocks noChangeArrowheads="1"/>
          </p:cNvSpPr>
          <p:nvPr/>
        </p:nvSpPr>
        <p:spPr bwMode="auto">
          <a:xfrm>
            <a:off x="2244725" y="5299075"/>
            <a:ext cx="384175"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FBIN</a:t>
            </a:r>
          </a:p>
        </p:txBody>
      </p:sp>
      <p:sp>
        <p:nvSpPr>
          <p:cNvPr id="8207" name="Rectangle 21"/>
          <p:cNvSpPr>
            <a:spLocks noChangeArrowheads="1"/>
          </p:cNvSpPr>
          <p:nvPr/>
        </p:nvSpPr>
        <p:spPr bwMode="auto">
          <a:xfrm>
            <a:off x="2873375" y="5073650"/>
            <a:ext cx="352425"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OUT</a:t>
            </a:r>
          </a:p>
        </p:txBody>
      </p:sp>
      <p:sp>
        <p:nvSpPr>
          <p:cNvPr id="8208" name="Freeform 11"/>
          <p:cNvSpPr>
            <a:spLocks/>
          </p:cNvSpPr>
          <p:nvPr/>
        </p:nvSpPr>
        <p:spPr bwMode="auto">
          <a:xfrm>
            <a:off x="3352800" y="5024438"/>
            <a:ext cx="288925" cy="287337"/>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0129" name="Freeform 12"/>
          <p:cNvSpPr>
            <a:spLocks/>
          </p:cNvSpPr>
          <p:nvPr/>
        </p:nvSpPr>
        <p:spPr bwMode="auto">
          <a:xfrm>
            <a:off x="3352800" y="5024438"/>
            <a:ext cx="288925" cy="287337"/>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8210" name="Rectangle 16"/>
          <p:cNvSpPr>
            <a:spLocks noChangeArrowheads="1"/>
          </p:cNvSpPr>
          <p:nvPr/>
        </p:nvSpPr>
        <p:spPr bwMode="auto">
          <a:xfrm>
            <a:off x="3328988" y="4829175"/>
            <a:ext cx="4572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BUFG</a:t>
            </a:r>
          </a:p>
        </p:txBody>
      </p:sp>
      <p:cxnSp>
        <p:nvCxnSpPr>
          <p:cNvPr id="8211" name="AutoShape 44"/>
          <p:cNvCxnSpPr>
            <a:cxnSpLocks noChangeShapeType="1"/>
            <a:stCxn id="90129" idx="2"/>
            <a:endCxn id="8302" idx="1"/>
          </p:cNvCxnSpPr>
          <p:nvPr/>
        </p:nvCxnSpPr>
        <p:spPr bwMode="auto">
          <a:xfrm flipH="1" flipV="1">
            <a:off x="3081338" y="4502150"/>
            <a:ext cx="560387" cy="665163"/>
          </a:xfrm>
          <a:prstGeom prst="bentConnector5">
            <a:avLst>
              <a:gd name="adj1" fmla="val -40792"/>
              <a:gd name="adj2" fmla="val 54417"/>
              <a:gd name="adj3" fmla="val 140792"/>
            </a:avLst>
          </a:prstGeom>
          <a:noFill/>
          <a:ln w="9525">
            <a:solidFill>
              <a:schemeClr val="tx1"/>
            </a:solidFill>
            <a:miter lim="800000"/>
            <a:headEnd/>
            <a:tailEnd/>
          </a:ln>
        </p:spPr>
      </p:cxnSp>
      <p:grpSp>
        <p:nvGrpSpPr>
          <p:cNvPr id="3" name="Group 215"/>
          <p:cNvGrpSpPr>
            <a:grpSpLocks/>
          </p:cNvGrpSpPr>
          <p:nvPr>
            <p:custDataLst>
              <p:tags r:id="rId3"/>
            </p:custDataLst>
          </p:nvPr>
        </p:nvGrpSpPr>
        <p:grpSpPr bwMode="auto">
          <a:xfrm>
            <a:off x="3076575" y="4037013"/>
            <a:ext cx="530225" cy="554037"/>
            <a:chOff x="1938" y="2543"/>
            <a:chExt cx="334" cy="349"/>
          </a:xfrm>
        </p:grpSpPr>
        <p:sp>
          <p:nvSpPr>
            <p:cNvPr id="8298" name="Rectangle 39"/>
            <p:cNvSpPr>
              <a:spLocks noChangeArrowheads="1"/>
            </p:cNvSpPr>
            <p:nvPr/>
          </p:nvSpPr>
          <p:spPr bwMode="auto">
            <a:xfrm>
              <a:off x="1941" y="2543"/>
              <a:ext cx="330" cy="349"/>
            </a:xfrm>
            <a:prstGeom prst="rect">
              <a:avLst/>
            </a:prstGeom>
            <a:solidFill>
              <a:schemeClr val="folHlink"/>
            </a:solidFill>
            <a:ln w="9525">
              <a:solidFill>
                <a:schemeClr val="tx1"/>
              </a:solidFill>
              <a:miter lim="800000"/>
              <a:headEnd/>
              <a:tailEnd/>
            </a:ln>
          </p:spPr>
          <p:txBody>
            <a:bodyPr tIns="190800" anchor="b"/>
            <a:lstStyle/>
            <a:p>
              <a:endParaRPr lang="en-US" sz="1400" b="1">
                <a:solidFill>
                  <a:srgbClr val="FFFFFF"/>
                </a:solidFill>
              </a:endParaRPr>
            </a:p>
          </p:txBody>
        </p:sp>
        <p:sp>
          <p:nvSpPr>
            <p:cNvPr id="8299" name="Rectangle 40"/>
            <p:cNvSpPr>
              <a:spLocks noChangeArrowheads="1"/>
            </p:cNvSpPr>
            <p:nvPr/>
          </p:nvSpPr>
          <p:spPr bwMode="auto">
            <a:xfrm>
              <a:off x="1938" y="2569"/>
              <a:ext cx="116"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Q</a:t>
              </a:r>
            </a:p>
          </p:txBody>
        </p:sp>
        <p:sp>
          <p:nvSpPr>
            <p:cNvPr id="8300" name="Rectangle 42"/>
            <p:cNvSpPr>
              <a:spLocks noChangeArrowheads="1"/>
            </p:cNvSpPr>
            <p:nvPr/>
          </p:nvSpPr>
          <p:spPr bwMode="auto">
            <a:xfrm>
              <a:off x="2160" y="2568"/>
              <a:ext cx="112"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D</a:t>
              </a:r>
            </a:p>
          </p:txBody>
        </p:sp>
        <p:sp>
          <p:nvSpPr>
            <p:cNvPr id="8301" name="Freeform 38"/>
            <p:cNvSpPr>
              <a:spLocks/>
            </p:cNvSpPr>
            <p:nvPr/>
          </p:nvSpPr>
          <p:spPr bwMode="auto">
            <a:xfrm>
              <a:off x="1940" y="2774"/>
              <a:ext cx="113" cy="115"/>
            </a:xfrm>
            <a:custGeom>
              <a:avLst/>
              <a:gdLst>
                <a:gd name="T0" fmla="*/ 0 w 104"/>
                <a:gd name="T1" fmla="*/ 0 h 70"/>
                <a:gd name="T2" fmla="*/ 432 w 104"/>
                <a:gd name="T3" fmla="*/ 185418 h 70"/>
                <a:gd name="T4" fmla="*/ 0 w 104"/>
                <a:gd name="T5" fmla="*/ 371250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8302" name="Rectangle 45"/>
            <p:cNvSpPr>
              <a:spLocks noChangeArrowheads="1"/>
            </p:cNvSpPr>
            <p:nvPr/>
          </p:nvSpPr>
          <p:spPr bwMode="auto">
            <a:xfrm>
              <a:off x="1941" y="2780"/>
              <a:ext cx="90" cy="111"/>
            </a:xfrm>
            <a:prstGeom prst="rect">
              <a:avLst/>
            </a:prstGeom>
            <a:noFill/>
            <a:ln w="9525" algn="ctr">
              <a:noFill/>
              <a:miter lim="800000"/>
              <a:headEnd/>
              <a:tailEnd/>
            </a:ln>
          </p:spPr>
          <p:txBody>
            <a:bodyPr anchor="ctr"/>
            <a:lstStyle/>
            <a:p>
              <a:endParaRPr lang="en-US">
                <a:solidFill>
                  <a:srgbClr val="000000"/>
                </a:solidFill>
              </a:endParaRPr>
            </a:p>
          </p:txBody>
        </p:sp>
      </p:grpSp>
      <p:cxnSp>
        <p:nvCxnSpPr>
          <p:cNvPr id="8213" name="AutoShape 60"/>
          <p:cNvCxnSpPr>
            <a:cxnSpLocks noChangeShapeType="1"/>
            <a:stCxn id="8297" idx="1"/>
            <a:endCxn id="8285" idx="3"/>
          </p:cNvCxnSpPr>
          <p:nvPr/>
        </p:nvCxnSpPr>
        <p:spPr bwMode="auto">
          <a:xfrm rot="10800000" flipV="1">
            <a:off x="3613150" y="3506788"/>
            <a:ext cx="417513" cy="1587"/>
          </a:xfrm>
          <a:prstGeom prst="bentConnector3">
            <a:avLst>
              <a:gd name="adj1" fmla="val 49810"/>
            </a:avLst>
          </a:prstGeom>
          <a:noFill/>
          <a:ln w="9525">
            <a:solidFill>
              <a:schemeClr val="tx1"/>
            </a:solidFill>
            <a:miter lim="800000"/>
            <a:headEnd/>
            <a:tailEnd/>
          </a:ln>
        </p:spPr>
      </p:cxnSp>
      <p:grpSp>
        <p:nvGrpSpPr>
          <p:cNvPr id="4" name="Group 72"/>
          <p:cNvGrpSpPr>
            <a:grpSpLocks/>
          </p:cNvGrpSpPr>
          <p:nvPr>
            <p:custDataLst>
              <p:tags r:id="rId4"/>
            </p:custDataLst>
          </p:nvPr>
        </p:nvGrpSpPr>
        <p:grpSpPr bwMode="auto">
          <a:xfrm>
            <a:off x="4029075" y="3363913"/>
            <a:ext cx="288925" cy="287337"/>
            <a:chOff x="2538" y="2119"/>
            <a:chExt cx="182" cy="181"/>
          </a:xfrm>
        </p:grpSpPr>
        <p:sp>
          <p:nvSpPr>
            <p:cNvPr id="8295" name="Freeform 57"/>
            <p:cNvSpPr>
              <a:spLocks/>
            </p:cNvSpPr>
            <p:nvPr/>
          </p:nvSpPr>
          <p:spPr bwMode="auto">
            <a:xfrm>
              <a:off x="2538" y="2119"/>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0216" name="Freeform 58"/>
            <p:cNvSpPr>
              <a:spLocks/>
            </p:cNvSpPr>
            <p:nvPr/>
          </p:nvSpPr>
          <p:spPr bwMode="auto">
            <a:xfrm>
              <a:off x="2538" y="2119"/>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8297" name="Rectangle 61"/>
            <p:cNvSpPr>
              <a:spLocks noChangeArrowheads="1"/>
            </p:cNvSpPr>
            <p:nvPr/>
          </p:nvSpPr>
          <p:spPr bwMode="auto">
            <a:xfrm>
              <a:off x="2539" y="2119"/>
              <a:ext cx="60" cy="180"/>
            </a:xfrm>
            <a:prstGeom prst="rect">
              <a:avLst/>
            </a:prstGeom>
            <a:noFill/>
            <a:ln w="9525" algn="ctr">
              <a:noFill/>
              <a:miter lim="800000"/>
              <a:headEnd/>
              <a:tailEnd/>
            </a:ln>
          </p:spPr>
          <p:txBody>
            <a:bodyPr anchor="ctr"/>
            <a:lstStyle/>
            <a:p>
              <a:endParaRPr lang="en-US">
                <a:solidFill>
                  <a:srgbClr val="000000"/>
                </a:solidFill>
              </a:endParaRPr>
            </a:p>
          </p:txBody>
        </p:sp>
      </p:grpSp>
      <p:cxnSp>
        <p:nvCxnSpPr>
          <p:cNvPr id="8215" name="AutoShape 64"/>
          <p:cNvCxnSpPr>
            <a:cxnSpLocks noChangeShapeType="1"/>
            <a:stCxn id="8287" idx="1"/>
            <a:endCxn id="8302" idx="1"/>
          </p:cNvCxnSpPr>
          <p:nvPr/>
        </p:nvCxnSpPr>
        <p:spPr bwMode="auto">
          <a:xfrm rot="10800000" flipV="1">
            <a:off x="3081338" y="3836988"/>
            <a:ext cx="6350" cy="665162"/>
          </a:xfrm>
          <a:prstGeom prst="bentConnector3">
            <a:avLst>
              <a:gd name="adj1" fmla="val 3700000"/>
            </a:avLst>
          </a:prstGeom>
          <a:noFill/>
          <a:ln w="9525">
            <a:solidFill>
              <a:schemeClr val="tx1"/>
            </a:solidFill>
            <a:miter lim="800000"/>
            <a:headEnd/>
            <a:tailEnd/>
          </a:ln>
        </p:spPr>
      </p:cxnSp>
      <p:grpSp>
        <p:nvGrpSpPr>
          <p:cNvPr id="5" name="Group 73"/>
          <p:cNvGrpSpPr>
            <a:grpSpLocks/>
          </p:cNvGrpSpPr>
          <p:nvPr>
            <p:custDataLst>
              <p:tags r:id="rId5"/>
            </p:custDataLst>
          </p:nvPr>
        </p:nvGrpSpPr>
        <p:grpSpPr bwMode="auto">
          <a:xfrm>
            <a:off x="4641850" y="3435350"/>
            <a:ext cx="128588" cy="142875"/>
            <a:chOff x="2924" y="2164"/>
            <a:chExt cx="81" cy="90"/>
          </a:xfrm>
        </p:grpSpPr>
        <p:sp>
          <p:nvSpPr>
            <p:cNvPr id="8293" name="Rectangle 74"/>
            <p:cNvSpPr>
              <a:spLocks noChangeArrowheads="1"/>
            </p:cNvSpPr>
            <p:nvPr/>
          </p:nvSpPr>
          <p:spPr bwMode="auto">
            <a:xfrm>
              <a:off x="2924" y="2164"/>
              <a:ext cx="81" cy="90"/>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90214" name="Rectangle 75"/>
            <p:cNvSpPr>
              <a:spLocks noChangeArrowheads="1"/>
            </p:cNvSpPr>
            <p:nvPr/>
          </p:nvSpPr>
          <p:spPr bwMode="auto">
            <a:xfrm>
              <a:off x="2924" y="2164"/>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grpSp>
      <p:cxnSp>
        <p:nvCxnSpPr>
          <p:cNvPr id="8217" name="AutoShape 76"/>
          <p:cNvCxnSpPr>
            <a:cxnSpLocks noChangeShapeType="1"/>
            <a:stCxn id="90214" idx="1"/>
            <a:endCxn id="90216" idx="2"/>
          </p:cNvCxnSpPr>
          <p:nvPr/>
        </p:nvCxnSpPr>
        <p:spPr bwMode="auto">
          <a:xfrm rot="10800000">
            <a:off x="4318000" y="3506788"/>
            <a:ext cx="323850" cy="0"/>
          </a:xfrm>
          <a:prstGeom prst="straightConnector1">
            <a:avLst/>
          </a:prstGeom>
          <a:noFill/>
          <a:ln w="9525">
            <a:solidFill>
              <a:schemeClr val="tx1"/>
            </a:solidFill>
            <a:round/>
            <a:headEnd/>
            <a:tailEnd/>
          </a:ln>
        </p:spPr>
      </p:cxnSp>
      <p:sp>
        <p:nvSpPr>
          <p:cNvPr id="8218" name="Rectangle 78"/>
          <p:cNvSpPr>
            <a:spLocks noChangeArrowheads="1"/>
          </p:cNvSpPr>
          <p:nvPr/>
        </p:nvSpPr>
        <p:spPr bwMode="auto">
          <a:xfrm>
            <a:off x="3976688" y="3148013"/>
            <a:ext cx="460375"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OBUF</a:t>
            </a:r>
          </a:p>
        </p:txBody>
      </p:sp>
      <p:cxnSp>
        <p:nvCxnSpPr>
          <p:cNvPr id="8219" name="AutoShape 79"/>
          <p:cNvCxnSpPr>
            <a:cxnSpLocks noChangeShapeType="1"/>
            <a:stCxn id="90211" idx="2"/>
            <a:endCxn id="8300" idx="3"/>
          </p:cNvCxnSpPr>
          <p:nvPr/>
        </p:nvCxnSpPr>
        <p:spPr bwMode="auto">
          <a:xfrm rot="10800000" flipV="1">
            <a:off x="3606800" y="4173538"/>
            <a:ext cx="422275" cy="1587"/>
          </a:xfrm>
          <a:prstGeom prst="bentConnector3">
            <a:avLst>
              <a:gd name="adj1" fmla="val 50000"/>
            </a:avLst>
          </a:prstGeom>
          <a:noFill/>
          <a:ln w="9525">
            <a:solidFill>
              <a:schemeClr val="tx1"/>
            </a:solidFill>
            <a:miter lim="800000"/>
            <a:headEnd/>
            <a:tailEnd/>
          </a:ln>
        </p:spPr>
      </p:cxnSp>
      <p:grpSp>
        <p:nvGrpSpPr>
          <p:cNvPr id="6" name="Group 89"/>
          <p:cNvGrpSpPr>
            <a:grpSpLocks/>
          </p:cNvGrpSpPr>
          <p:nvPr>
            <p:custDataLst>
              <p:tags r:id="rId6"/>
            </p:custDataLst>
          </p:nvPr>
        </p:nvGrpSpPr>
        <p:grpSpPr bwMode="auto">
          <a:xfrm>
            <a:off x="4029075" y="4030663"/>
            <a:ext cx="288925" cy="287337"/>
            <a:chOff x="2538" y="2539"/>
            <a:chExt cx="182" cy="181"/>
          </a:xfrm>
        </p:grpSpPr>
        <p:sp>
          <p:nvSpPr>
            <p:cNvPr id="8290" name="Freeform 81"/>
            <p:cNvSpPr>
              <a:spLocks/>
            </p:cNvSpPr>
            <p:nvPr/>
          </p:nvSpPr>
          <p:spPr bwMode="auto">
            <a:xfrm flipH="1">
              <a:off x="2538" y="2539"/>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0211" name="Freeform 82"/>
            <p:cNvSpPr>
              <a:spLocks/>
            </p:cNvSpPr>
            <p:nvPr/>
          </p:nvSpPr>
          <p:spPr bwMode="auto">
            <a:xfrm flipH="1">
              <a:off x="2538" y="2539"/>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8292" name="Rectangle 83"/>
            <p:cNvSpPr>
              <a:spLocks noChangeArrowheads="1"/>
            </p:cNvSpPr>
            <p:nvPr/>
          </p:nvSpPr>
          <p:spPr bwMode="auto">
            <a:xfrm flipH="1">
              <a:off x="2659" y="2539"/>
              <a:ext cx="60" cy="180"/>
            </a:xfrm>
            <a:prstGeom prst="rect">
              <a:avLst/>
            </a:prstGeom>
            <a:noFill/>
            <a:ln w="9525" algn="ctr">
              <a:noFill/>
              <a:miter lim="800000"/>
              <a:headEnd/>
              <a:tailEnd/>
            </a:ln>
          </p:spPr>
          <p:txBody>
            <a:bodyPr anchor="ctr"/>
            <a:lstStyle/>
            <a:p>
              <a:endParaRPr lang="en-US">
                <a:solidFill>
                  <a:srgbClr val="000000"/>
                </a:solidFill>
              </a:endParaRPr>
            </a:p>
          </p:txBody>
        </p:sp>
      </p:grpSp>
      <p:grpSp>
        <p:nvGrpSpPr>
          <p:cNvPr id="7" name="Group 84"/>
          <p:cNvGrpSpPr>
            <a:grpSpLocks/>
          </p:cNvGrpSpPr>
          <p:nvPr>
            <p:custDataLst>
              <p:tags r:id="rId7"/>
            </p:custDataLst>
          </p:nvPr>
        </p:nvGrpSpPr>
        <p:grpSpPr bwMode="auto">
          <a:xfrm>
            <a:off x="4641850" y="4102100"/>
            <a:ext cx="128588" cy="142875"/>
            <a:chOff x="2924" y="2584"/>
            <a:chExt cx="81" cy="90"/>
          </a:xfrm>
        </p:grpSpPr>
        <p:sp>
          <p:nvSpPr>
            <p:cNvPr id="8288" name="Rectangle 85"/>
            <p:cNvSpPr>
              <a:spLocks noChangeArrowheads="1"/>
            </p:cNvSpPr>
            <p:nvPr/>
          </p:nvSpPr>
          <p:spPr bwMode="auto">
            <a:xfrm>
              <a:off x="2924" y="2584"/>
              <a:ext cx="81" cy="90"/>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90209" name="Rectangle 86"/>
            <p:cNvSpPr>
              <a:spLocks noChangeArrowheads="1"/>
            </p:cNvSpPr>
            <p:nvPr/>
          </p:nvSpPr>
          <p:spPr bwMode="auto">
            <a:xfrm>
              <a:off x="2924" y="2584"/>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grpSp>
      <p:cxnSp>
        <p:nvCxnSpPr>
          <p:cNvPr id="8222" name="AutoShape 87"/>
          <p:cNvCxnSpPr>
            <a:cxnSpLocks noChangeShapeType="1"/>
            <a:stCxn id="90209" idx="1"/>
            <a:endCxn id="8292" idx="1"/>
          </p:cNvCxnSpPr>
          <p:nvPr/>
        </p:nvCxnSpPr>
        <p:spPr bwMode="auto">
          <a:xfrm rot="10800000">
            <a:off x="4316413" y="4173538"/>
            <a:ext cx="325437" cy="0"/>
          </a:xfrm>
          <a:prstGeom prst="straightConnector1">
            <a:avLst/>
          </a:prstGeom>
          <a:noFill/>
          <a:ln w="9525">
            <a:solidFill>
              <a:schemeClr val="tx1"/>
            </a:solidFill>
            <a:round/>
            <a:headEnd/>
            <a:tailEnd/>
          </a:ln>
        </p:spPr>
      </p:cxnSp>
      <p:sp>
        <p:nvSpPr>
          <p:cNvPr id="8223" name="Rectangle 88"/>
          <p:cNvSpPr>
            <a:spLocks noChangeArrowheads="1"/>
          </p:cNvSpPr>
          <p:nvPr/>
        </p:nvSpPr>
        <p:spPr bwMode="auto">
          <a:xfrm>
            <a:off x="4010025" y="3829050"/>
            <a:ext cx="379413" cy="198438"/>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a:t>
            </a:r>
          </a:p>
        </p:txBody>
      </p:sp>
      <p:grpSp>
        <p:nvGrpSpPr>
          <p:cNvPr id="8" name="Group 216"/>
          <p:cNvGrpSpPr>
            <a:grpSpLocks/>
          </p:cNvGrpSpPr>
          <p:nvPr>
            <p:custDataLst>
              <p:tags r:id="rId8"/>
            </p:custDataLst>
          </p:nvPr>
        </p:nvGrpSpPr>
        <p:grpSpPr bwMode="auto">
          <a:xfrm>
            <a:off x="3082925" y="3368675"/>
            <a:ext cx="530225" cy="558800"/>
            <a:chOff x="1942" y="2122"/>
            <a:chExt cx="334" cy="352"/>
          </a:xfrm>
        </p:grpSpPr>
        <p:sp>
          <p:nvSpPr>
            <p:cNvPr id="8283" name="Rectangle 217"/>
            <p:cNvSpPr>
              <a:spLocks noChangeArrowheads="1"/>
            </p:cNvSpPr>
            <p:nvPr/>
          </p:nvSpPr>
          <p:spPr bwMode="auto">
            <a:xfrm>
              <a:off x="1945" y="2122"/>
              <a:ext cx="330" cy="352"/>
            </a:xfrm>
            <a:prstGeom prst="rect">
              <a:avLst/>
            </a:prstGeom>
            <a:solidFill>
              <a:schemeClr val="folHlink"/>
            </a:solidFill>
            <a:ln w="9525">
              <a:solidFill>
                <a:schemeClr val="tx1"/>
              </a:solidFill>
              <a:miter lim="800000"/>
              <a:headEnd/>
              <a:tailEnd/>
            </a:ln>
          </p:spPr>
          <p:txBody>
            <a:bodyPr tIns="190800" anchor="b"/>
            <a:lstStyle/>
            <a:p>
              <a:endParaRPr lang="en-US" sz="1400" b="1">
                <a:solidFill>
                  <a:srgbClr val="FFFFFF"/>
                </a:solidFill>
              </a:endParaRPr>
            </a:p>
          </p:txBody>
        </p:sp>
        <p:sp>
          <p:nvSpPr>
            <p:cNvPr id="8284" name="Rectangle 218"/>
            <p:cNvSpPr>
              <a:spLocks noChangeArrowheads="1"/>
            </p:cNvSpPr>
            <p:nvPr/>
          </p:nvSpPr>
          <p:spPr bwMode="auto">
            <a:xfrm>
              <a:off x="1942" y="2148"/>
              <a:ext cx="116"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D</a:t>
              </a:r>
            </a:p>
          </p:txBody>
        </p:sp>
        <p:sp>
          <p:nvSpPr>
            <p:cNvPr id="8285" name="Rectangle 219"/>
            <p:cNvSpPr>
              <a:spLocks noChangeArrowheads="1"/>
            </p:cNvSpPr>
            <p:nvPr/>
          </p:nvSpPr>
          <p:spPr bwMode="auto">
            <a:xfrm>
              <a:off x="2164" y="2147"/>
              <a:ext cx="112"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Q</a:t>
              </a:r>
            </a:p>
          </p:txBody>
        </p:sp>
        <p:sp>
          <p:nvSpPr>
            <p:cNvPr id="8286" name="Freeform 220"/>
            <p:cNvSpPr>
              <a:spLocks/>
            </p:cNvSpPr>
            <p:nvPr/>
          </p:nvSpPr>
          <p:spPr bwMode="auto">
            <a:xfrm>
              <a:off x="1944" y="2355"/>
              <a:ext cx="113" cy="116"/>
            </a:xfrm>
            <a:custGeom>
              <a:avLst/>
              <a:gdLst>
                <a:gd name="T0" fmla="*/ 0 w 104"/>
                <a:gd name="T1" fmla="*/ 0 h 70"/>
                <a:gd name="T2" fmla="*/ 432 w 104"/>
                <a:gd name="T3" fmla="*/ 187030 h 70"/>
                <a:gd name="T4" fmla="*/ 0 w 104"/>
                <a:gd name="T5" fmla="*/ 374478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8287" name="Rectangle 221"/>
            <p:cNvSpPr>
              <a:spLocks noChangeArrowheads="1"/>
            </p:cNvSpPr>
            <p:nvPr/>
          </p:nvSpPr>
          <p:spPr bwMode="auto">
            <a:xfrm>
              <a:off x="1945" y="2361"/>
              <a:ext cx="90" cy="112"/>
            </a:xfrm>
            <a:prstGeom prst="rect">
              <a:avLst/>
            </a:prstGeom>
            <a:noFill/>
            <a:ln w="9525" algn="ctr">
              <a:noFill/>
              <a:miter lim="800000"/>
              <a:headEnd/>
              <a:tailEnd/>
            </a:ln>
          </p:spPr>
          <p:txBody>
            <a:bodyPr anchor="ctr"/>
            <a:lstStyle/>
            <a:p>
              <a:endParaRPr lang="en-US">
                <a:solidFill>
                  <a:srgbClr val="000000"/>
                </a:solidFill>
              </a:endParaRPr>
            </a:p>
          </p:txBody>
        </p:sp>
      </p:grpSp>
      <p:sp>
        <p:nvSpPr>
          <p:cNvPr id="8225" name="Rectangle 222"/>
          <p:cNvSpPr>
            <a:spLocks noChangeArrowheads="1"/>
          </p:cNvSpPr>
          <p:nvPr/>
        </p:nvSpPr>
        <p:spPr bwMode="auto">
          <a:xfrm>
            <a:off x="5368925" y="2946400"/>
            <a:ext cx="3419475" cy="3119438"/>
          </a:xfrm>
          <a:prstGeom prst="rect">
            <a:avLst/>
          </a:prstGeom>
          <a:gradFill rotWithShape="1">
            <a:gsLst>
              <a:gs pos="0">
                <a:srgbClr val="525252"/>
              </a:gs>
              <a:gs pos="50000">
                <a:srgbClr val="B2B2B2"/>
              </a:gs>
              <a:gs pos="100000">
                <a:srgbClr val="525252"/>
              </a:gs>
            </a:gsLst>
            <a:lin ang="2700000" scaled="1"/>
          </a:gradFill>
          <a:ln w="9525" algn="ctr">
            <a:solidFill>
              <a:schemeClr val="tx1"/>
            </a:solidFill>
            <a:miter lim="800000"/>
            <a:headEnd/>
            <a:tailEnd/>
          </a:ln>
        </p:spPr>
        <p:txBody>
          <a:bodyPr/>
          <a:lstStyle/>
          <a:p>
            <a:pPr algn="r"/>
            <a:r>
              <a:rPr lang="en-US" sz="2000" b="1">
                <a:solidFill>
                  <a:srgbClr val="FFFFFF"/>
                </a:solidFill>
              </a:rPr>
              <a:t>FPGA 2</a:t>
            </a:r>
          </a:p>
        </p:txBody>
      </p:sp>
      <p:sp>
        <p:nvSpPr>
          <p:cNvPr id="8226" name="Line 223"/>
          <p:cNvSpPr>
            <a:spLocks noChangeShapeType="1"/>
          </p:cNvSpPr>
          <p:nvPr/>
        </p:nvSpPr>
        <p:spPr bwMode="auto">
          <a:xfrm flipH="1">
            <a:off x="5372100" y="5187950"/>
            <a:ext cx="928688" cy="1588"/>
          </a:xfrm>
          <a:prstGeom prst="line">
            <a:avLst/>
          </a:prstGeom>
          <a:noFill/>
          <a:ln w="4763" cap="rnd">
            <a:solidFill>
              <a:srgbClr val="000000"/>
            </a:solidFill>
            <a:round/>
            <a:headEnd/>
            <a:tailEnd/>
          </a:ln>
        </p:spPr>
        <p:txBody>
          <a:bodyPr/>
          <a:lstStyle/>
          <a:p>
            <a:endParaRPr lang="en-US">
              <a:solidFill>
                <a:srgbClr val="000000"/>
              </a:solidFill>
            </a:endParaRPr>
          </a:p>
        </p:txBody>
      </p:sp>
      <p:grpSp>
        <p:nvGrpSpPr>
          <p:cNvPr id="9" name="Group 224"/>
          <p:cNvGrpSpPr>
            <a:grpSpLocks/>
          </p:cNvGrpSpPr>
          <p:nvPr>
            <p:custDataLst>
              <p:tags r:id="rId9"/>
            </p:custDataLst>
          </p:nvPr>
        </p:nvGrpSpPr>
        <p:grpSpPr bwMode="auto">
          <a:xfrm>
            <a:off x="5313363" y="5119688"/>
            <a:ext cx="128587" cy="142875"/>
            <a:chOff x="3347" y="3225"/>
            <a:chExt cx="81" cy="90"/>
          </a:xfrm>
        </p:grpSpPr>
        <p:sp>
          <p:nvSpPr>
            <p:cNvPr id="8281" name="Rectangle 225"/>
            <p:cNvSpPr>
              <a:spLocks noChangeArrowheads="1"/>
            </p:cNvSpPr>
            <p:nvPr/>
          </p:nvSpPr>
          <p:spPr bwMode="auto">
            <a:xfrm>
              <a:off x="3347" y="3225"/>
              <a:ext cx="81" cy="90"/>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90202" name="Rectangle 226"/>
            <p:cNvSpPr>
              <a:spLocks noChangeArrowheads="1"/>
            </p:cNvSpPr>
            <p:nvPr/>
          </p:nvSpPr>
          <p:spPr bwMode="auto">
            <a:xfrm>
              <a:off x="3347" y="3225"/>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grpSp>
      <p:sp>
        <p:nvSpPr>
          <p:cNvPr id="8228" name="Freeform 227"/>
          <p:cNvSpPr>
            <a:spLocks/>
          </p:cNvSpPr>
          <p:nvPr/>
        </p:nvSpPr>
        <p:spPr bwMode="auto">
          <a:xfrm>
            <a:off x="5700713" y="5032375"/>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0149" name="Freeform 228"/>
          <p:cNvSpPr>
            <a:spLocks/>
          </p:cNvSpPr>
          <p:nvPr/>
        </p:nvSpPr>
        <p:spPr bwMode="auto">
          <a:xfrm>
            <a:off x="5700713" y="5032375"/>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8230" name="Rectangle 229"/>
          <p:cNvSpPr>
            <a:spLocks noChangeArrowheads="1"/>
          </p:cNvSpPr>
          <p:nvPr/>
        </p:nvSpPr>
        <p:spPr bwMode="auto">
          <a:xfrm>
            <a:off x="5661025" y="4805363"/>
            <a:ext cx="50641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IBUFG</a:t>
            </a:r>
          </a:p>
        </p:txBody>
      </p:sp>
      <p:cxnSp>
        <p:nvCxnSpPr>
          <p:cNvPr id="8231" name="AutoShape 230"/>
          <p:cNvCxnSpPr>
            <a:cxnSpLocks noChangeShapeType="1"/>
            <a:stCxn id="90159" idx="2"/>
            <a:endCxn id="8236" idx="1"/>
          </p:cNvCxnSpPr>
          <p:nvPr/>
        </p:nvCxnSpPr>
        <p:spPr bwMode="auto">
          <a:xfrm flipH="1">
            <a:off x="6342063" y="5160963"/>
            <a:ext cx="1397000" cy="231775"/>
          </a:xfrm>
          <a:prstGeom prst="bentConnector5">
            <a:avLst>
              <a:gd name="adj1" fmla="val -16366"/>
              <a:gd name="adj2" fmla="val 328079"/>
              <a:gd name="adj3" fmla="val 116366"/>
            </a:avLst>
          </a:prstGeom>
          <a:noFill/>
          <a:ln w="9525">
            <a:solidFill>
              <a:schemeClr val="tx1"/>
            </a:solidFill>
            <a:miter lim="800000"/>
            <a:headEnd/>
            <a:tailEnd/>
          </a:ln>
        </p:spPr>
      </p:cxnSp>
      <p:sp>
        <p:nvSpPr>
          <p:cNvPr id="8232" name="Line 231"/>
          <p:cNvSpPr>
            <a:spLocks noChangeShapeType="1"/>
          </p:cNvSpPr>
          <p:nvPr/>
        </p:nvSpPr>
        <p:spPr bwMode="auto">
          <a:xfrm flipH="1">
            <a:off x="7272338" y="5146675"/>
            <a:ext cx="361950" cy="0"/>
          </a:xfrm>
          <a:prstGeom prst="line">
            <a:avLst/>
          </a:prstGeom>
          <a:noFill/>
          <a:ln w="9525">
            <a:solidFill>
              <a:schemeClr val="tx1"/>
            </a:solidFill>
            <a:round/>
            <a:headEnd/>
            <a:tailEnd/>
          </a:ln>
        </p:spPr>
        <p:txBody>
          <a:bodyPr wrap="none" anchor="ctr">
            <a:spAutoFit/>
          </a:bodyPr>
          <a:lstStyle/>
          <a:p>
            <a:endParaRPr lang="en-US">
              <a:solidFill>
                <a:srgbClr val="000000"/>
              </a:solidFill>
            </a:endParaRPr>
          </a:p>
        </p:txBody>
      </p:sp>
      <p:sp>
        <p:nvSpPr>
          <p:cNvPr id="8233" name="Freeform 232"/>
          <p:cNvSpPr>
            <a:spLocks/>
          </p:cNvSpPr>
          <p:nvPr/>
        </p:nvSpPr>
        <p:spPr bwMode="auto">
          <a:xfrm>
            <a:off x="6316663" y="5486400"/>
            <a:ext cx="165100" cy="85725"/>
          </a:xfrm>
          <a:custGeom>
            <a:avLst/>
            <a:gdLst>
              <a:gd name="T0" fmla="*/ 0 w 104"/>
              <a:gd name="T1" fmla="*/ 0 h 70"/>
              <a:gd name="T2" fmla="*/ 2147483647 w 104"/>
              <a:gd name="T3" fmla="*/ 2147483647 h 70"/>
              <a:gd name="T4" fmla="*/ 0 w 104"/>
              <a:gd name="T5" fmla="*/ 2147483647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8234" name="Rectangle 233"/>
          <p:cNvSpPr>
            <a:spLocks noChangeArrowheads="1"/>
          </p:cNvSpPr>
          <p:nvPr/>
        </p:nvSpPr>
        <p:spPr bwMode="auto">
          <a:xfrm>
            <a:off x="6289675" y="4976813"/>
            <a:ext cx="1017588" cy="806450"/>
          </a:xfrm>
          <a:prstGeom prst="rect">
            <a:avLst/>
          </a:prstGeom>
          <a:solidFill>
            <a:schemeClr val="folHlink"/>
          </a:solidFill>
          <a:ln w="9525">
            <a:solidFill>
              <a:schemeClr val="tx1"/>
            </a:solidFill>
            <a:miter lim="800000"/>
            <a:headEnd/>
            <a:tailEnd/>
          </a:ln>
        </p:spPr>
        <p:txBody>
          <a:bodyPr tIns="190800" anchor="b"/>
          <a:lstStyle/>
          <a:p>
            <a:r>
              <a:rPr lang="en-US" sz="1200" b="1">
                <a:solidFill>
                  <a:srgbClr val="FFFFFF"/>
                </a:solidFill>
              </a:rPr>
              <a:t>PLL/MMCM</a:t>
            </a:r>
          </a:p>
        </p:txBody>
      </p:sp>
      <p:sp>
        <p:nvSpPr>
          <p:cNvPr id="8235" name="Rectangle 234"/>
          <p:cNvSpPr>
            <a:spLocks noChangeArrowheads="1"/>
          </p:cNvSpPr>
          <p:nvPr/>
        </p:nvSpPr>
        <p:spPr bwMode="auto">
          <a:xfrm>
            <a:off x="6372225" y="5067300"/>
            <a:ext cx="174625"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IN</a:t>
            </a:r>
          </a:p>
        </p:txBody>
      </p:sp>
      <p:sp>
        <p:nvSpPr>
          <p:cNvPr id="8236" name="Rectangle 235"/>
          <p:cNvSpPr>
            <a:spLocks noChangeArrowheads="1"/>
          </p:cNvSpPr>
          <p:nvPr/>
        </p:nvSpPr>
        <p:spPr bwMode="auto">
          <a:xfrm>
            <a:off x="6342063" y="5292725"/>
            <a:ext cx="384175"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FBIN</a:t>
            </a:r>
          </a:p>
        </p:txBody>
      </p:sp>
      <p:sp>
        <p:nvSpPr>
          <p:cNvPr id="8237" name="Rectangle 236"/>
          <p:cNvSpPr>
            <a:spLocks noChangeArrowheads="1"/>
          </p:cNvSpPr>
          <p:nvPr/>
        </p:nvSpPr>
        <p:spPr bwMode="auto">
          <a:xfrm>
            <a:off x="6970713" y="5067300"/>
            <a:ext cx="352425"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OUT</a:t>
            </a:r>
          </a:p>
        </p:txBody>
      </p:sp>
      <p:sp>
        <p:nvSpPr>
          <p:cNvPr id="8238" name="Freeform 237"/>
          <p:cNvSpPr>
            <a:spLocks/>
          </p:cNvSpPr>
          <p:nvPr/>
        </p:nvSpPr>
        <p:spPr bwMode="auto">
          <a:xfrm>
            <a:off x="7450138" y="5018088"/>
            <a:ext cx="288925" cy="287337"/>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0159" name="Freeform 238"/>
          <p:cNvSpPr>
            <a:spLocks/>
          </p:cNvSpPr>
          <p:nvPr/>
        </p:nvSpPr>
        <p:spPr bwMode="auto">
          <a:xfrm>
            <a:off x="7450138" y="5018088"/>
            <a:ext cx="288925" cy="287337"/>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8240" name="Rectangle 239"/>
          <p:cNvSpPr>
            <a:spLocks noChangeArrowheads="1"/>
          </p:cNvSpPr>
          <p:nvPr/>
        </p:nvSpPr>
        <p:spPr bwMode="auto">
          <a:xfrm>
            <a:off x="7426325" y="4822825"/>
            <a:ext cx="4572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BUFG</a:t>
            </a:r>
          </a:p>
        </p:txBody>
      </p:sp>
      <p:cxnSp>
        <p:nvCxnSpPr>
          <p:cNvPr id="8241" name="AutoShape 240"/>
          <p:cNvCxnSpPr>
            <a:cxnSpLocks noChangeShapeType="1"/>
            <a:stCxn id="90159" idx="2"/>
            <a:endCxn id="8280" idx="1"/>
          </p:cNvCxnSpPr>
          <p:nvPr/>
        </p:nvCxnSpPr>
        <p:spPr bwMode="auto">
          <a:xfrm flipH="1" flipV="1">
            <a:off x="6813550" y="4494213"/>
            <a:ext cx="925513" cy="666750"/>
          </a:xfrm>
          <a:prstGeom prst="bentConnector3">
            <a:avLst>
              <a:gd name="adj1" fmla="val -24699"/>
            </a:avLst>
          </a:prstGeom>
          <a:noFill/>
          <a:ln w="9525">
            <a:solidFill>
              <a:schemeClr val="tx1"/>
            </a:solidFill>
            <a:miter lim="800000"/>
            <a:headEnd/>
            <a:tailEnd/>
          </a:ln>
        </p:spPr>
      </p:cxnSp>
      <p:grpSp>
        <p:nvGrpSpPr>
          <p:cNvPr id="10" name="Group 241"/>
          <p:cNvGrpSpPr>
            <a:grpSpLocks/>
          </p:cNvGrpSpPr>
          <p:nvPr>
            <p:custDataLst>
              <p:tags r:id="rId10"/>
            </p:custDataLst>
          </p:nvPr>
        </p:nvGrpSpPr>
        <p:grpSpPr bwMode="auto">
          <a:xfrm flipH="1">
            <a:off x="6288088" y="4030663"/>
            <a:ext cx="530225" cy="554037"/>
            <a:chOff x="3961" y="2539"/>
            <a:chExt cx="334" cy="349"/>
          </a:xfrm>
        </p:grpSpPr>
        <p:sp>
          <p:nvSpPr>
            <p:cNvPr id="8276" name="Rectangle 242"/>
            <p:cNvSpPr>
              <a:spLocks noChangeArrowheads="1"/>
            </p:cNvSpPr>
            <p:nvPr/>
          </p:nvSpPr>
          <p:spPr bwMode="auto">
            <a:xfrm>
              <a:off x="3964" y="2539"/>
              <a:ext cx="330" cy="349"/>
            </a:xfrm>
            <a:prstGeom prst="rect">
              <a:avLst/>
            </a:prstGeom>
            <a:solidFill>
              <a:schemeClr val="folHlink"/>
            </a:solidFill>
            <a:ln w="9525">
              <a:solidFill>
                <a:schemeClr val="tx1"/>
              </a:solidFill>
              <a:miter lim="800000"/>
              <a:headEnd/>
              <a:tailEnd/>
            </a:ln>
          </p:spPr>
          <p:txBody>
            <a:bodyPr tIns="190800" anchor="b"/>
            <a:lstStyle/>
            <a:p>
              <a:endParaRPr lang="en-US" sz="1400" b="1">
                <a:solidFill>
                  <a:srgbClr val="FFFFFF"/>
                </a:solidFill>
              </a:endParaRPr>
            </a:p>
          </p:txBody>
        </p:sp>
        <p:sp>
          <p:nvSpPr>
            <p:cNvPr id="8277" name="Rectangle 243"/>
            <p:cNvSpPr>
              <a:spLocks noChangeArrowheads="1"/>
            </p:cNvSpPr>
            <p:nvPr/>
          </p:nvSpPr>
          <p:spPr bwMode="auto">
            <a:xfrm>
              <a:off x="3961" y="2565"/>
              <a:ext cx="116"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D</a:t>
              </a:r>
            </a:p>
          </p:txBody>
        </p:sp>
        <p:sp>
          <p:nvSpPr>
            <p:cNvPr id="8278" name="Rectangle 244"/>
            <p:cNvSpPr>
              <a:spLocks noChangeArrowheads="1"/>
            </p:cNvSpPr>
            <p:nvPr/>
          </p:nvSpPr>
          <p:spPr bwMode="auto">
            <a:xfrm>
              <a:off x="4183" y="2564"/>
              <a:ext cx="112"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Q</a:t>
              </a:r>
            </a:p>
          </p:txBody>
        </p:sp>
        <p:sp>
          <p:nvSpPr>
            <p:cNvPr id="8279" name="Freeform 245"/>
            <p:cNvSpPr>
              <a:spLocks/>
            </p:cNvSpPr>
            <p:nvPr/>
          </p:nvSpPr>
          <p:spPr bwMode="auto">
            <a:xfrm>
              <a:off x="3963" y="2770"/>
              <a:ext cx="113" cy="115"/>
            </a:xfrm>
            <a:custGeom>
              <a:avLst/>
              <a:gdLst>
                <a:gd name="T0" fmla="*/ 0 w 104"/>
                <a:gd name="T1" fmla="*/ 0 h 70"/>
                <a:gd name="T2" fmla="*/ 432 w 104"/>
                <a:gd name="T3" fmla="*/ 185418 h 70"/>
                <a:gd name="T4" fmla="*/ 0 w 104"/>
                <a:gd name="T5" fmla="*/ 371250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8280" name="Rectangle 246"/>
            <p:cNvSpPr>
              <a:spLocks noChangeArrowheads="1"/>
            </p:cNvSpPr>
            <p:nvPr/>
          </p:nvSpPr>
          <p:spPr bwMode="auto">
            <a:xfrm>
              <a:off x="3964" y="2776"/>
              <a:ext cx="90" cy="111"/>
            </a:xfrm>
            <a:prstGeom prst="rect">
              <a:avLst/>
            </a:prstGeom>
            <a:noFill/>
            <a:ln w="9525" algn="ctr">
              <a:noFill/>
              <a:miter lim="800000"/>
              <a:headEnd/>
              <a:tailEnd/>
            </a:ln>
          </p:spPr>
          <p:txBody>
            <a:bodyPr anchor="ctr"/>
            <a:lstStyle/>
            <a:p>
              <a:endParaRPr lang="en-US">
                <a:solidFill>
                  <a:srgbClr val="000000"/>
                </a:solidFill>
              </a:endParaRPr>
            </a:p>
          </p:txBody>
        </p:sp>
      </p:grpSp>
      <p:cxnSp>
        <p:nvCxnSpPr>
          <p:cNvPr id="8243" name="AutoShape 247"/>
          <p:cNvCxnSpPr>
            <a:cxnSpLocks noChangeShapeType="1"/>
            <a:stCxn id="90194" idx="2"/>
            <a:endCxn id="8263" idx="3"/>
          </p:cNvCxnSpPr>
          <p:nvPr/>
        </p:nvCxnSpPr>
        <p:spPr bwMode="auto">
          <a:xfrm>
            <a:off x="6005513" y="3500438"/>
            <a:ext cx="288925" cy="0"/>
          </a:xfrm>
          <a:prstGeom prst="straightConnector1">
            <a:avLst/>
          </a:prstGeom>
          <a:noFill/>
          <a:ln w="9525">
            <a:solidFill>
              <a:schemeClr val="tx1"/>
            </a:solidFill>
            <a:round/>
            <a:headEnd/>
            <a:tailEnd/>
          </a:ln>
        </p:spPr>
      </p:cxnSp>
      <p:grpSp>
        <p:nvGrpSpPr>
          <p:cNvPr id="11" name="Group 248"/>
          <p:cNvGrpSpPr>
            <a:grpSpLocks/>
          </p:cNvGrpSpPr>
          <p:nvPr>
            <p:custDataLst>
              <p:tags r:id="rId11"/>
            </p:custDataLst>
          </p:nvPr>
        </p:nvGrpSpPr>
        <p:grpSpPr bwMode="auto">
          <a:xfrm>
            <a:off x="5716588" y="3357563"/>
            <a:ext cx="288925" cy="287337"/>
            <a:chOff x="3601" y="2115"/>
            <a:chExt cx="182" cy="181"/>
          </a:xfrm>
        </p:grpSpPr>
        <p:sp>
          <p:nvSpPr>
            <p:cNvPr id="8273" name="Freeform 249"/>
            <p:cNvSpPr>
              <a:spLocks/>
            </p:cNvSpPr>
            <p:nvPr/>
          </p:nvSpPr>
          <p:spPr bwMode="auto">
            <a:xfrm>
              <a:off x="3601" y="2115"/>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0194" name="Freeform 250"/>
            <p:cNvSpPr>
              <a:spLocks/>
            </p:cNvSpPr>
            <p:nvPr/>
          </p:nvSpPr>
          <p:spPr bwMode="auto">
            <a:xfrm>
              <a:off x="3601" y="2115"/>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8275" name="Rectangle 251"/>
            <p:cNvSpPr>
              <a:spLocks noChangeArrowheads="1"/>
            </p:cNvSpPr>
            <p:nvPr/>
          </p:nvSpPr>
          <p:spPr bwMode="auto">
            <a:xfrm>
              <a:off x="3602" y="2115"/>
              <a:ext cx="60" cy="180"/>
            </a:xfrm>
            <a:prstGeom prst="rect">
              <a:avLst/>
            </a:prstGeom>
            <a:noFill/>
            <a:ln w="9525" algn="ctr">
              <a:noFill/>
              <a:miter lim="800000"/>
              <a:headEnd/>
              <a:tailEnd/>
            </a:ln>
          </p:spPr>
          <p:txBody>
            <a:bodyPr anchor="ctr"/>
            <a:lstStyle/>
            <a:p>
              <a:endParaRPr lang="en-US">
                <a:solidFill>
                  <a:srgbClr val="000000"/>
                </a:solidFill>
              </a:endParaRPr>
            </a:p>
          </p:txBody>
        </p:sp>
      </p:grpSp>
      <p:cxnSp>
        <p:nvCxnSpPr>
          <p:cNvPr id="8245" name="AutoShape 252"/>
          <p:cNvCxnSpPr>
            <a:cxnSpLocks noChangeShapeType="1"/>
            <a:stCxn id="8265" idx="1"/>
            <a:endCxn id="8280" idx="1"/>
          </p:cNvCxnSpPr>
          <p:nvPr/>
        </p:nvCxnSpPr>
        <p:spPr bwMode="auto">
          <a:xfrm flipH="1">
            <a:off x="6813550" y="3830638"/>
            <a:ext cx="6350" cy="663575"/>
          </a:xfrm>
          <a:prstGeom prst="bentConnector3">
            <a:avLst>
              <a:gd name="adj1" fmla="val -3600000"/>
            </a:avLst>
          </a:prstGeom>
          <a:noFill/>
          <a:ln w="9525">
            <a:solidFill>
              <a:schemeClr val="tx1"/>
            </a:solidFill>
            <a:miter lim="800000"/>
            <a:headEnd/>
            <a:tailEnd/>
          </a:ln>
        </p:spPr>
      </p:cxnSp>
      <p:grpSp>
        <p:nvGrpSpPr>
          <p:cNvPr id="12" name="Group 253"/>
          <p:cNvGrpSpPr>
            <a:grpSpLocks/>
          </p:cNvGrpSpPr>
          <p:nvPr>
            <p:custDataLst>
              <p:tags r:id="rId12"/>
            </p:custDataLst>
          </p:nvPr>
        </p:nvGrpSpPr>
        <p:grpSpPr bwMode="auto">
          <a:xfrm flipH="1">
            <a:off x="5299075" y="3429000"/>
            <a:ext cx="128588" cy="142875"/>
            <a:chOff x="3338" y="2160"/>
            <a:chExt cx="81" cy="90"/>
          </a:xfrm>
        </p:grpSpPr>
        <p:sp>
          <p:nvSpPr>
            <p:cNvPr id="8271" name="Rectangle 254"/>
            <p:cNvSpPr>
              <a:spLocks noChangeArrowheads="1"/>
            </p:cNvSpPr>
            <p:nvPr/>
          </p:nvSpPr>
          <p:spPr bwMode="auto">
            <a:xfrm>
              <a:off x="3338" y="2160"/>
              <a:ext cx="81" cy="90"/>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90192" name="Rectangle 255"/>
            <p:cNvSpPr>
              <a:spLocks noChangeArrowheads="1"/>
            </p:cNvSpPr>
            <p:nvPr/>
          </p:nvSpPr>
          <p:spPr bwMode="auto">
            <a:xfrm>
              <a:off x="3338" y="2160"/>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grpSp>
      <p:cxnSp>
        <p:nvCxnSpPr>
          <p:cNvPr id="8247" name="AutoShape 256"/>
          <p:cNvCxnSpPr>
            <a:cxnSpLocks noChangeShapeType="1"/>
            <a:stCxn id="90192" idx="1"/>
            <a:endCxn id="8275" idx="1"/>
          </p:cNvCxnSpPr>
          <p:nvPr/>
        </p:nvCxnSpPr>
        <p:spPr bwMode="auto">
          <a:xfrm>
            <a:off x="5429250" y="3500438"/>
            <a:ext cx="288925" cy="0"/>
          </a:xfrm>
          <a:prstGeom prst="straightConnector1">
            <a:avLst/>
          </a:prstGeom>
          <a:noFill/>
          <a:ln w="9525">
            <a:solidFill>
              <a:schemeClr val="tx1"/>
            </a:solidFill>
            <a:round/>
            <a:headEnd/>
            <a:tailEnd/>
          </a:ln>
        </p:spPr>
      </p:cxnSp>
      <p:sp>
        <p:nvSpPr>
          <p:cNvPr id="8248" name="Rectangle 257"/>
          <p:cNvSpPr>
            <a:spLocks noChangeArrowheads="1"/>
          </p:cNvSpPr>
          <p:nvPr/>
        </p:nvSpPr>
        <p:spPr bwMode="auto">
          <a:xfrm flipH="1">
            <a:off x="5737225" y="3141663"/>
            <a:ext cx="37941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a:t>
            </a:r>
          </a:p>
        </p:txBody>
      </p:sp>
      <p:cxnSp>
        <p:nvCxnSpPr>
          <p:cNvPr id="8249" name="AutoShape 258"/>
          <p:cNvCxnSpPr>
            <a:cxnSpLocks noChangeShapeType="1"/>
            <a:stCxn id="8270" idx="1"/>
            <a:endCxn id="8278" idx="3"/>
          </p:cNvCxnSpPr>
          <p:nvPr/>
        </p:nvCxnSpPr>
        <p:spPr bwMode="auto">
          <a:xfrm>
            <a:off x="6003925" y="4167188"/>
            <a:ext cx="284163" cy="3175"/>
          </a:xfrm>
          <a:prstGeom prst="bentConnector3">
            <a:avLst>
              <a:gd name="adj1" fmla="val 50000"/>
            </a:avLst>
          </a:prstGeom>
          <a:noFill/>
          <a:ln w="9525">
            <a:solidFill>
              <a:schemeClr val="tx1"/>
            </a:solidFill>
            <a:miter lim="800000"/>
            <a:headEnd/>
            <a:tailEnd/>
          </a:ln>
        </p:spPr>
      </p:cxnSp>
      <p:grpSp>
        <p:nvGrpSpPr>
          <p:cNvPr id="13" name="Group 259"/>
          <p:cNvGrpSpPr>
            <a:grpSpLocks/>
          </p:cNvGrpSpPr>
          <p:nvPr>
            <p:custDataLst>
              <p:tags r:id="rId13"/>
            </p:custDataLst>
          </p:nvPr>
        </p:nvGrpSpPr>
        <p:grpSpPr bwMode="auto">
          <a:xfrm>
            <a:off x="5716588" y="4024313"/>
            <a:ext cx="288925" cy="287337"/>
            <a:chOff x="3601" y="2535"/>
            <a:chExt cx="182" cy="181"/>
          </a:xfrm>
        </p:grpSpPr>
        <p:sp>
          <p:nvSpPr>
            <p:cNvPr id="8268" name="Freeform 260"/>
            <p:cNvSpPr>
              <a:spLocks/>
            </p:cNvSpPr>
            <p:nvPr/>
          </p:nvSpPr>
          <p:spPr bwMode="auto">
            <a:xfrm flipH="1">
              <a:off x="3601" y="2535"/>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0189" name="Freeform 261"/>
            <p:cNvSpPr>
              <a:spLocks/>
            </p:cNvSpPr>
            <p:nvPr/>
          </p:nvSpPr>
          <p:spPr bwMode="auto">
            <a:xfrm flipH="1">
              <a:off x="3601" y="2535"/>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8270" name="Rectangle 262"/>
            <p:cNvSpPr>
              <a:spLocks noChangeArrowheads="1"/>
            </p:cNvSpPr>
            <p:nvPr/>
          </p:nvSpPr>
          <p:spPr bwMode="auto">
            <a:xfrm flipH="1">
              <a:off x="3722" y="2535"/>
              <a:ext cx="60" cy="180"/>
            </a:xfrm>
            <a:prstGeom prst="rect">
              <a:avLst/>
            </a:prstGeom>
            <a:noFill/>
            <a:ln w="9525" algn="ctr">
              <a:noFill/>
              <a:miter lim="800000"/>
              <a:headEnd/>
              <a:tailEnd/>
            </a:ln>
          </p:spPr>
          <p:txBody>
            <a:bodyPr anchor="ctr"/>
            <a:lstStyle/>
            <a:p>
              <a:endParaRPr lang="en-US">
                <a:solidFill>
                  <a:srgbClr val="000000"/>
                </a:solidFill>
              </a:endParaRPr>
            </a:p>
          </p:txBody>
        </p:sp>
      </p:grpSp>
      <p:grpSp>
        <p:nvGrpSpPr>
          <p:cNvPr id="14" name="Group 263"/>
          <p:cNvGrpSpPr>
            <a:grpSpLocks/>
          </p:cNvGrpSpPr>
          <p:nvPr>
            <p:custDataLst>
              <p:tags r:id="rId14"/>
            </p:custDataLst>
          </p:nvPr>
        </p:nvGrpSpPr>
        <p:grpSpPr bwMode="auto">
          <a:xfrm flipH="1">
            <a:off x="5299075" y="4095750"/>
            <a:ext cx="128588" cy="142875"/>
            <a:chOff x="3338" y="2580"/>
            <a:chExt cx="81" cy="90"/>
          </a:xfrm>
        </p:grpSpPr>
        <p:sp>
          <p:nvSpPr>
            <p:cNvPr id="8266" name="Rectangle 264"/>
            <p:cNvSpPr>
              <a:spLocks noChangeArrowheads="1"/>
            </p:cNvSpPr>
            <p:nvPr/>
          </p:nvSpPr>
          <p:spPr bwMode="auto">
            <a:xfrm>
              <a:off x="3338" y="2580"/>
              <a:ext cx="81" cy="90"/>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90187" name="Rectangle 265"/>
            <p:cNvSpPr>
              <a:spLocks noChangeArrowheads="1"/>
            </p:cNvSpPr>
            <p:nvPr/>
          </p:nvSpPr>
          <p:spPr bwMode="auto">
            <a:xfrm>
              <a:off x="3338" y="2580"/>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grpSp>
      <p:cxnSp>
        <p:nvCxnSpPr>
          <p:cNvPr id="8252" name="AutoShape 266"/>
          <p:cNvCxnSpPr>
            <a:cxnSpLocks noChangeShapeType="1"/>
            <a:stCxn id="90187" idx="1"/>
            <a:endCxn id="90189" idx="2"/>
          </p:cNvCxnSpPr>
          <p:nvPr/>
        </p:nvCxnSpPr>
        <p:spPr bwMode="auto">
          <a:xfrm>
            <a:off x="5429250" y="4167188"/>
            <a:ext cx="287338" cy="0"/>
          </a:xfrm>
          <a:prstGeom prst="straightConnector1">
            <a:avLst/>
          </a:prstGeom>
          <a:noFill/>
          <a:ln w="9525">
            <a:solidFill>
              <a:schemeClr val="tx1"/>
            </a:solidFill>
            <a:round/>
            <a:headEnd/>
            <a:tailEnd/>
          </a:ln>
        </p:spPr>
      </p:cxnSp>
      <p:sp>
        <p:nvSpPr>
          <p:cNvPr id="8253" name="Rectangle 267"/>
          <p:cNvSpPr>
            <a:spLocks noChangeArrowheads="1"/>
          </p:cNvSpPr>
          <p:nvPr/>
        </p:nvSpPr>
        <p:spPr bwMode="auto">
          <a:xfrm flipH="1">
            <a:off x="5703888" y="3822700"/>
            <a:ext cx="460375" cy="198438"/>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OBUF</a:t>
            </a:r>
          </a:p>
        </p:txBody>
      </p:sp>
      <p:grpSp>
        <p:nvGrpSpPr>
          <p:cNvPr id="15" name="Group 268"/>
          <p:cNvGrpSpPr>
            <a:grpSpLocks/>
          </p:cNvGrpSpPr>
          <p:nvPr>
            <p:custDataLst>
              <p:tags r:id="rId15"/>
            </p:custDataLst>
          </p:nvPr>
        </p:nvGrpSpPr>
        <p:grpSpPr bwMode="auto">
          <a:xfrm flipH="1">
            <a:off x="6294438" y="3362325"/>
            <a:ext cx="530225" cy="558800"/>
            <a:chOff x="3965" y="2118"/>
            <a:chExt cx="334" cy="352"/>
          </a:xfrm>
        </p:grpSpPr>
        <p:sp>
          <p:nvSpPr>
            <p:cNvPr id="8261" name="Rectangle 269"/>
            <p:cNvSpPr>
              <a:spLocks noChangeArrowheads="1"/>
            </p:cNvSpPr>
            <p:nvPr/>
          </p:nvSpPr>
          <p:spPr bwMode="auto">
            <a:xfrm>
              <a:off x="3968" y="2118"/>
              <a:ext cx="330" cy="352"/>
            </a:xfrm>
            <a:prstGeom prst="rect">
              <a:avLst/>
            </a:prstGeom>
            <a:solidFill>
              <a:schemeClr val="folHlink"/>
            </a:solidFill>
            <a:ln w="9525">
              <a:solidFill>
                <a:schemeClr val="tx1"/>
              </a:solidFill>
              <a:miter lim="800000"/>
              <a:headEnd/>
              <a:tailEnd/>
            </a:ln>
          </p:spPr>
          <p:txBody>
            <a:bodyPr tIns="190800" anchor="b"/>
            <a:lstStyle/>
            <a:p>
              <a:endParaRPr lang="en-US" sz="1400" b="1">
                <a:solidFill>
                  <a:srgbClr val="FFFFFF"/>
                </a:solidFill>
              </a:endParaRPr>
            </a:p>
          </p:txBody>
        </p:sp>
        <p:sp>
          <p:nvSpPr>
            <p:cNvPr id="8262" name="Rectangle 270"/>
            <p:cNvSpPr>
              <a:spLocks noChangeArrowheads="1"/>
            </p:cNvSpPr>
            <p:nvPr/>
          </p:nvSpPr>
          <p:spPr bwMode="auto">
            <a:xfrm>
              <a:off x="3965" y="2144"/>
              <a:ext cx="116"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Q</a:t>
              </a:r>
            </a:p>
          </p:txBody>
        </p:sp>
        <p:sp>
          <p:nvSpPr>
            <p:cNvPr id="8263" name="Rectangle 271"/>
            <p:cNvSpPr>
              <a:spLocks noChangeArrowheads="1"/>
            </p:cNvSpPr>
            <p:nvPr/>
          </p:nvSpPr>
          <p:spPr bwMode="auto">
            <a:xfrm>
              <a:off x="4187" y="2143"/>
              <a:ext cx="112" cy="125"/>
            </a:xfrm>
            <a:prstGeom prst="rect">
              <a:avLst/>
            </a:prstGeom>
            <a:noFill/>
            <a:ln w="9525">
              <a:noFill/>
              <a:miter lim="800000"/>
              <a:headEnd/>
              <a:tailEnd/>
            </a:ln>
          </p:spPr>
          <p:txBody>
            <a:bodyPr lIns="0" tIns="0" rIns="0" bIns="0">
              <a:spAutoFit/>
            </a:bodyPr>
            <a:lstStyle/>
            <a:p>
              <a:pPr eaLnBrk="0" hangingPunct="0"/>
              <a:r>
                <a:rPr lang="en-US" sz="1300">
                  <a:solidFill>
                    <a:srgbClr val="FFFFFF"/>
                  </a:solidFill>
                  <a:latin typeface="Arial Narrow" pitchFamily="34" charset="0"/>
                </a:rPr>
                <a:t>D</a:t>
              </a:r>
            </a:p>
          </p:txBody>
        </p:sp>
        <p:sp>
          <p:nvSpPr>
            <p:cNvPr id="8264" name="Freeform 272"/>
            <p:cNvSpPr>
              <a:spLocks/>
            </p:cNvSpPr>
            <p:nvPr/>
          </p:nvSpPr>
          <p:spPr bwMode="auto">
            <a:xfrm>
              <a:off x="3967" y="2351"/>
              <a:ext cx="113" cy="116"/>
            </a:xfrm>
            <a:custGeom>
              <a:avLst/>
              <a:gdLst>
                <a:gd name="T0" fmla="*/ 0 w 104"/>
                <a:gd name="T1" fmla="*/ 0 h 70"/>
                <a:gd name="T2" fmla="*/ 432 w 104"/>
                <a:gd name="T3" fmla="*/ 187030 h 70"/>
                <a:gd name="T4" fmla="*/ 0 w 104"/>
                <a:gd name="T5" fmla="*/ 374478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8265" name="Rectangle 273"/>
            <p:cNvSpPr>
              <a:spLocks noChangeArrowheads="1"/>
            </p:cNvSpPr>
            <p:nvPr/>
          </p:nvSpPr>
          <p:spPr bwMode="auto">
            <a:xfrm>
              <a:off x="3968" y="2357"/>
              <a:ext cx="90" cy="112"/>
            </a:xfrm>
            <a:prstGeom prst="rect">
              <a:avLst/>
            </a:prstGeom>
            <a:noFill/>
            <a:ln w="9525" algn="ctr">
              <a:noFill/>
              <a:miter lim="800000"/>
              <a:headEnd/>
              <a:tailEnd/>
            </a:ln>
          </p:spPr>
          <p:txBody>
            <a:bodyPr anchor="ctr"/>
            <a:lstStyle/>
            <a:p>
              <a:endParaRPr lang="en-US">
                <a:solidFill>
                  <a:srgbClr val="000000"/>
                </a:solidFill>
              </a:endParaRPr>
            </a:p>
          </p:txBody>
        </p:sp>
      </p:grpSp>
      <p:cxnSp>
        <p:nvCxnSpPr>
          <p:cNvPr id="8255" name="AutoShape 274"/>
          <p:cNvCxnSpPr>
            <a:cxnSpLocks noChangeShapeType="1"/>
            <a:stCxn id="90214" idx="3"/>
            <a:endCxn id="90192" idx="3"/>
          </p:cNvCxnSpPr>
          <p:nvPr/>
        </p:nvCxnSpPr>
        <p:spPr bwMode="auto">
          <a:xfrm flipV="1">
            <a:off x="4770438" y="3500438"/>
            <a:ext cx="530225" cy="6350"/>
          </a:xfrm>
          <a:prstGeom prst="bentConnector3">
            <a:avLst>
              <a:gd name="adj1" fmla="val 49699"/>
            </a:avLst>
          </a:prstGeom>
          <a:noFill/>
          <a:ln w="9525">
            <a:solidFill>
              <a:schemeClr val="tx1"/>
            </a:solidFill>
            <a:miter lim="800000"/>
            <a:headEnd/>
            <a:tailEnd/>
          </a:ln>
        </p:spPr>
      </p:cxnSp>
      <p:cxnSp>
        <p:nvCxnSpPr>
          <p:cNvPr id="8256" name="AutoShape 275"/>
          <p:cNvCxnSpPr>
            <a:cxnSpLocks noChangeShapeType="1"/>
            <a:stCxn id="90209" idx="3"/>
            <a:endCxn id="90187" idx="3"/>
          </p:cNvCxnSpPr>
          <p:nvPr/>
        </p:nvCxnSpPr>
        <p:spPr bwMode="auto">
          <a:xfrm flipV="1">
            <a:off x="4770438" y="4167188"/>
            <a:ext cx="530225" cy="6350"/>
          </a:xfrm>
          <a:prstGeom prst="bentConnector3">
            <a:avLst>
              <a:gd name="adj1" fmla="val 49699"/>
            </a:avLst>
          </a:prstGeom>
          <a:noFill/>
          <a:ln w="9525">
            <a:solidFill>
              <a:schemeClr val="tx1"/>
            </a:solidFill>
            <a:miter lim="800000"/>
            <a:headEnd/>
            <a:tailEnd/>
          </a:ln>
        </p:spPr>
      </p:cxnSp>
      <p:sp>
        <p:nvSpPr>
          <p:cNvPr id="8257" name="Rectangle 276"/>
          <p:cNvSpPr>
            <a:spLocks noChangeArrowheads="1"/>
          </p:cNvSpPr>
          <p:nvPr/>
        </p:nvSpPr>
        <p:spPr bwMode="auto">
          <a:xfrm>
            <a:off x="300038" y="6262688"/>
            <a:ext cx="517525" cy="244475"/>
          </a:xfrm>
          <a:prstGeom prst="rect">
            <a:avLst/>
          </a:prstGeom>
          <a:noFill/>
          <a:ln w="9525">
            <a:noFill/>
            <a:miter lim="800000"/>
            <a:headEnd/>
            <a:tailEnd/>
          </a:ln>
        </p:spPr>
        <p:txBody>
          <a:bodyPr lIns="0" tIns="0" rIns="0" bIns="0">
            <a:spAutoFit/>
          </a:bodyPr>
          <a:lstStyle/>
          <a:p>
            <a:pPr eaLnBrk="0" hangingPunct="0"/>
            <a:r>
              <a:rPr lang="en-US" sz="1600" b="1">
                <a:solidFill>
                  <a:srgbClr val="000000"/>
                </a:solidFill>
                <a:latin typeface="Arial Narrow" pitchFamily="34" charset="0"/>
              </a:rPr>
              <a:t>CLK</a:t>
            </a:r>
          </a:p>
        </p:txBody>
      </p:sp>
      <p:cxnSp>
        <p:nvCxnSpPr>
          <p:cNvPr id="8258" name="AutoShape 277"/>
          <p:cNvCxnSpPr>
            <a:cxnSpLocks noChangeShapeType="1"/>
            <a:stCxn id="90224" idx="1"/>
            <a:endCxn id="8257" idx="3"/>
          </p:cNvCxnSpPr>
          <p:nvPr/>
        </p:nvCxnSpPr>
        <p:spPr bwMode="auto">
          <a:xfrm rot="10800000" flipV="1">
            <a:off x="817563" y="5197475"/>
            <a:ext cx="398462" cy="1187450"/>
          </a:xfrm>
          <a:prstGeom prst="bentConnector3">
            <a:avLst>
              <a:gd name="adj1" fmla="val 49801"/>
            </a:avLst>
          </a:prstGeom>
          <a:noFill/>
          <a:ln w="9525">
            <a:solidFill>
              <a:schemeClr val="tx1"/>
            </a:solidFill>
            <a:miter lim="800000"/>
            <a:headEnd/>
            <a:tailEnd/>
          </a:ln>
        </p:spPr>
      </p:cxnSp>
      <p:cxnSp>
        <p:nvCxnSpPr>
          <p:cNvPr id="8259" name="AutoShape 278"/>
          <p:cNvCxnSpPr>
            <a:cxnSpLocks noChangeShapeType="1"/>
          </p:cNvCxnSpPr>
          <p:nvPr/>
        </p:nvCxnSpPr>
        <p:spPr bwMode="auto">
          <a:xfrm rot="10800000" flipV="1">
            <a:off x="796925" y="5191125"/>
            <a:ext cx="4495800" cy="1193800"/>
          </a:xfrm>
          <a:prstGeom prst="bentConnector3">
            <a:avLst>
              <a:gd name="adj1" fmla="val 6917"/>
            </a:avLst>
          </a:prstGeom>
          <a:noFill/>
          <a:ln w="9525">
            <a:solidFill>
              <a:schemeClr val="tx1"/>
            </a:solidFill>
            <a:miter lim="800000"/>
            <a:headEnd/>
            <a:tailEnd/>
          </a:ln>
        </p:spPr>
      </p:cxnSp>
      <p:sp>
        <p:nvSpPr>
          <p:cNvPr id="8260" name="Rectangle 279"/>
          <p:cNvSpPr>
            <a:spLocks noGrp="1" noChangeArrowheads="1"/>
          </p:cNvSpPr>
          <p:nvPr>
            <p:ph type="body" idx="4294967295"/>
          </p:nvPr>
        </p:nvSpPr>
        <p:spPr>
          <a:xfrm>
            <a:off x="457200" y="1600200"/>
            <a:ext cx="8226425" cy="1401763"/>
          </a:xfrm>
        </p:spPr>
        <p:txBody>
          <a:bodyPr/>
          <a:lstStyle/>
          <a:p>
            <a:pPr eaLnBrk="1" hangingPunct="1"/>
            <a:r>
              <a:rPr lang="en-US" smtClean="0"/>
              <a:t>Internal de-skew allows for synchronous interfaces with no hold-time violations </a:t>
            </a:r>
          </a:p>
          <a:p>
            <a:pPr lvl="1" eaLnBrk="1" hangingPunct="1"/>
            <a:r>
              <a:rPr lang="en-US" smtClean="0"/>
              <a:t>The tools will automatically select COMPENSATION=ZHOLD</a:t>
            </a:r>
          </a:p>
        </p:txBody>
      </p:sp>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p:cNvSpPr>
            <a:spLocks/>
          </p:cNvSpPr>
          <p:nvPr/>
        </p:nvSpPr>
        <p:spPr bwMode="auto">
          <a:xfrm>
            <a:off x="3563938" y="2387600"/>
            <a:ext cx="165100" cy="111125"/>
          </a:xfrm>
          <a:custGeom>
            <a:avLst/>
            <a:gdLst>
              <a:gd name="T0" fmla="*/ 0 w 104"/>
              <a:gd name="T1" fmla="*/ 0 h 70"/>
              <a:gd name="T2" fmla="*/ 2147483647 w 104"/>
              <a:gd name="T3" fmla="*/ 2147483647 h 70"/>
              <a:gd name="T4" fmla="*/ 0 w 104"/>
              <a:gd name="T5" fmla="*/ 2147483647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9219" name="Freeform 3"/>
          <p:cNvSpPr>
            <a:spLocks/>
          </p:cNvSpPr>
          <p:nvPr/>
        </p:nvSpPr>
        <p:spPr bwMode="auto">
          <a:xfrm>
            <a:off x="2528888" y="1866900"/>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3188" name="Freeform 4"/>
          <p:cNvSpPr>
            <a:spLocks/>
          </p:cNvSpPr>
          <p:nvPr/>
        </p:nvSpPr>
        <p:spPr bwMode="auto">
          <a:xfrm>
            <a:off x="2528888" y="1866900"/>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9221" name="Line 5"/>
          <p:cNvSpPr>
            <a:spLocks noChangeShapeType="1"/>
          </p:cNvSpPr>
          <p:nvPr/>
        </p:nvSpPr>
        <p:spPr bwMode="auto">
          <a:xfrm>
            <a:off x="2817813" y="2009775"/>
            <a:ext cx="719137"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9222" name="Line 6"/>
          <p:cNvSpPr>
            <a:spLocks noChangeShapeType="1"/>
          </p:cNvSpPr>
          <p:nvPr/>
        </p:nvSpPr>
        <p:spPr bwMode="auto">
          <a:xfrm flipH="1">
            <a:off x="1809750" y="2009775"/>
            <a:ext cx="719138"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9223" name="Rectangle 7"/>
          <p:cNvSpPr>
            <a:spLocks noChangeArrowheads="1"/>
          </p:cNvSpPr>
          <p:nvPr/>
        </p:nvSpPr>
        <p:spPr bwMode="auto">
          <a:xfrm>
            <a:off x="1665288" y="1939925"/>
            <a:ext cx="128587" cy="142875"/>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93192" name="Rectangle 8"/>
          <p:cNvSpPr>
            <a:spLocks noChangeArrowheads="1"/>
          </p:cNvSpPr>
          <p:nvPr/>
        </p:nvSpPr>
        <p:spPr bwMode="auto">
          <a:xfrm>
            <a:off x="1665288" y="1939925"/>
            <a:ext cx="128587" cy="142875"/>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sp>
        <p:nvSpPr>
          <p:cNvPr id="9225" name="Rectangle 9"/>
          <p:cNvSpPr>
            <a:spLocks noChangeArrowheads="1"/>
          </p:cNvSpPr>
          <p:nvPr/>
        </p:nvSpPr>
        <p:spPr bwMode="auto">
          <a:xfrm>
            <a:off x="2489200" y="1554163"/>
            <a:ext cx="50641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IBUFG</a:t>
            </a:r>
          </a:p>
        </p:txBody>
      </p:sp>
      <p:sp>
        <p:nvSpPr>
          <p:cNvPr id="9226" name="Rectangle 10"/>
          <p:cNvSpPr>
            <a:spLocks noChangeArrowheads="1"/>
          </p:cNvSpPr>
          <p:nvPr/>
        </p:nvSpPr>
        <p:spPr bwMode="auto">
          <a:xfrm>
            <a:off x="6751638" y="1914525"/>
            <a:ext cx="1250950" cy="198438"/>
          </a:xfrm>
          <a:prstGeom prst="rect">
            <a:avLst/>
          </a:prstGeom>
          <a:noFill/>
          <a:ln w="9525">
            <a:noFill/>
            <a:miter lim="800000"/>
            <a:headEnd/>
            <a:tailEnd/>
          </a:ln>
        </p:spPr>
        <p:txBody>
          <a:bodyPr wrap="none" lIns="0" tIns="0" rIns="0" bIns="0">
            <a:spAutoFit/>
          </a:bodyPr>
          <a:lstStyle/>
          <a:p>
            <a:pPr algn="l" eaLnBrk="0" hangingPunct="0"/>
            <a:r>
              <a:rPr lang="en-US" sz="1300">
                <a:solidFill>
                  <a:srgbClr val="000000"/>
                </a:solidFill>
                <a:latin typeface="Arial Narrow" pitchFamily="34" charset="0"/>
              </a:rPr>
              <a:t>CLKA (To logic)</a:t>
            </a:r>
          </a:p>
        </p:txBody>
      </p:sp>
      <p:sp>
        <p:nvSpPr>
          <p:cNvPr id="9227" name="Freeform 11"/>
          <p:cNvSpPr>
            <a:spLocks/>
          </p:cNvSpPr>
          <p:nvPr/>
        </p:nvSpPr>
        <p:spPr bwMode="auto">
          <a:xfrm>
            <a:off x="5840413" y="1866900"/>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3196" name="Freeform 12"/>
          <p:cNvSpPr>
            <a:spLocks/>
          </p:cNvSpPr>
          <p:nvPr/>
        </p:nvSpPr>
        <p:spPr bwMode="auto">
          <a:xfrm>
            <a:off x="5840413" y="1866900"/>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9229" name="Line 13"/>
          <p:cNvSpPr>
            <a:spLocks noChangeShapeType="1"/>
          </p:cNvSpPr>
          <p:nvPr/>
        </p:nvSpPr>
        <p:spPr bwMode="auto">
          <a:xfrm>
            <a:off x="5265738" y="2009775"/>
            <a:ext cx="574675"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9230" name="Line 14"/>
          <p:cNvSpPr>
            <a:spLocks noChangeShapeType="1"/>
          </p:cNvSpPr>
          <p:nvPr/>
        </p:nvSpPr>
        <p:spPr bwMode="auto">
          <a:xfrm>
            <a:off x="6129338" y="2009775"/>
            <a:ext cx="423862"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9231" name="Freeform 15"/>
          <p:cNvSpPr>
            <a:spLocks/>
          </p:cNvSpPr>
          <p:nvPr/>
        </p:nvSpPr>
        <p:spPr bwMode="auto">
          <a:xfrm>
            <a:off x="6538913" y="1955800"/>
            <a:ext cx="166687" cy="109538"/>
          </a:xfrm>
          <a:custGeom>
            <a:avLst/>
            <a:gdLst>
              <a:gd name="T0" fmla="*/ 0 w 105"/>
              <a:gd name="T1" fmla="*/ 0 h 69"/>
              <a:gd name="T2" fmla="*/ 2147483647 w 105"/>
              <a:gd name="T3" fmla="*/ 2147483647 h 69"/>
              <a:gd name="T4" fmla="*/ 0 w 105"/>
              <a:gd name="T5" fmla="*/ 2147483647 h 69"/>
              <a:gd name="T6" fmla="*/ 0 w 105"/>
              <a:gd name="T7" fmla="*/ 0 h 69"/>
              <a:gd name="T8" fmla="*/ 0 60000 65536"/>
              <a:gd name="T9" fmla="*/ 0 60000 65536"/>
              <a:gd name="T10" fmla="*/ 0 60000 65536"/>
              <a:gd name="T11" fmla="*/ 0 60000 65536"/>
              <a:gd name="T12" fmla="*/ 0 w 105"/>
              <a:gd name="T13" fmla="*/ 0 h 69"/>
              <a:gd name="T14" fmla="*/ 105 w 105"/>
              <a:gd name="T15" fmla="*/ 69 h 69"/>
            </a:gdLst>
            <a:ahLst/>
            <a:cxnLst>
              <a:cxn ang="T8">
                <a:pos x="T0" y="T1"/>
              </a:cxn>
              <a:cxn ang="T9">
                <a:pos x="T2" y="T3"/>
              </a:cxn>
              <a:cxn ang="T10">
                <a:pos x="T4" y="T5"/>
              </a:cxn>
              <a:cxn ang="T11">
                <a:pos x="T6" y="T7"/>
              </a:cxn>
            </a:cxnLst>
            <a:rect l="T12" t="T13" r="T14" b="T15"/>
            <a:pathLst>
              <a:path w="105" h="69">
                <a:moveTo>
                  <a:pt x="0" y="0"/>
                </a:moveTo>
                <a:lnTo>
                  <a:pt x="105" y="34"/>
                </a:lnTo>
                <a:lnTo>
                  <a:pt x="0" y="69"/>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9232" name="Rectangle 16"/>
          <p:cNvSpPr>
            <a:spLocks noChangeArrowheads="1"/>
          </p:cNvSpPr>
          <p:nvPr/>
        </p:nvSpPr>
        <p:spPr bwMode="auto">
          <a:xfrm>
            <a:off x="5916613" y="1685925"/>
            <a:ext cx="4572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BUFG</a:t>
            </a:r>
          </a:p>
        </p:txBody>
      </p:sp>
      <p:sp>
        <p:nvSpPr>
          <p:cNvPr id="9233" name="Rectangle 17"/>
          <p:cNvSpPr>
            <a:spLocks noChangeArrowheads="1"/>
          </p:cNvSpPr>
          <p:nvPr/>
        </p:nvSpPr>
        <p:spPr bwMode="auto">
          <a:xfrm>
            <a:off x="3536950" y="1722438"/>
            <a:ext cx="1728788" cy="1749425"/>
          </a:xfrm>
          <a:prstGeom prst="rect">
            <a:avLst/>
          </a:prstGeom>
          <a:solidFill>
            <a:schemeClr val="folHlink"/>
          </a:solidFill>
          <a:ln w="9525">
            <a:solidFill>
              <a:schemeClr val="tx1"/>
            </a:solidFill>
            <a:miter lim="800000"/>
            <a:headEnd/>
            <a:tailEnd/>
          </a:ln>
        </p:spPr>
        <p:txBody>
          <a:bodyPr tIns="190800" anchor="ctr"/>
          <a:lstStyle/>
          <a:p>
            <a:endParaRPr lang="en-US" b="1">
              <a:solidFill>
                <a:srgbClr val="FFFFFF"/>
              </a:solidFill>
            </a:endParaRPr>
          </a:p>
          <a:p>
            <a:r>
              <a:rPr lang="en-US" b="1">
                <a:solidFill>
                  <a:srgbClr val="FFFFFF"/>
                </a:solidFill>
              </a:rPr>
              <a:t>PLL/MMCM</a:t>
            </a:r>
          </a:p>
        </p:txBody>
      </p:sp>
      <p:sp>
        <p:nvSpPr>
          <p:cNvPr id="9234" name="Rectangle 18"/>
          <p:cNvSpPr>
            <a:spLocks noChangeArrowheads="1"/>
          </p:cNvSpPr>
          <p:nvPr/>
        </p:nvSpPr>
        <p:spPr bwMode="auto">
          <a:xfrm>
            <a:off x="3587750" y="1914525"/>
            <a:ext cx="48895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CLKIN</a:t>
            </a:r>
          </a:p>
        </p:txBody>
      </p:sp>
      <p:sp>
        <p:nvSpPr>
          <p:cNvPr id="9235" name="Rectangle 19"/>
          <p:cNvSpPr>
            <a:spLocks noChangeArrowheads="1"/>
          </p:cNvSpPr>
          <p:nvPr/>
        </p:nvSpPr>
        <p:spPr bwMode="auto">
          <a:xfrm>
            <a:off x="3587750" y="2333625"/>
            <a:ext cx="6985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CLKFBIN</a:t>
            </a:r>
          </a:p>
        </p:txBody>
      </p:sp>
      <p:sp>
        <p:nvSpPr>
          <p:cNvPr id="9236" name="Rectangle 20"/>
          <p:cNvSpPr>
            <a:spLocks noChangeArrowheads="1"/>
          </p:cNvSpPr>
          <p:nvPr/>
        </p:nvSpPr>
        <p:spPr bwMode="auto">
          <a:xfrm>
            <a:off x="3602038" y="3197225"/>
            <a:ext cx="322262"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RST</a:t>
            </a:r>
          </a:p>
        </p:txBody>
      </p:sp>
      <p:sp>
        <p:nvSpPr>
          <p:cNvPr id="9237" name="Rectangle 21"/>
          <p:cNvSpPr>
            <a:spLocks noChangeArrowheads="1"/>
          </p:cNvSpPr>
          <p:nvPr/>
        </p:nvSpPr>
        <p:spPr bwMode="auto">
          <a:xfrm>
            <a:off x="4594225" y="1914525"/>
            <a:ext cx="773113"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CLKOUT1</a:t>
            </a:r>
          </a:p>
        </p:txBody>
      </p:sp>
      <p:sp>
        <p:nvSpPr>
          <p:cNvPr id="9238" name="Rectangle 22"/>
          <p:cNvSpPr>
            <a:spLocks noChangeArrowheads="1"/>
          </p:cNvSpPr>
          <p:nvPr/>
        </p:nvSpPr>
        <p:spPr bwMode="auto">
          <a:xfrm>
            <a:off x="4614863" y="4073525"/>
            <a:ext cx="677862"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LOCKED</a:t>
            </a:r>
          </a:p>
        </p:txBody>
      </p:sp>
      <p:sp>
        <p:nvSpPr>
          <p:cNvPr id="9239" name="Rectangle 23"/>
          <p:cNvSpPr>
            <a:spLocks noGrp="1" noChangeArrowheads="1"/>
          </p:cNvSpPr>
          <p:nvPr>
            <p:ph type="title" idx="4294967295"/>
          </p:nvPr>
        </p:nvSpPr>
        <p:spPr/>
        <p:txBody>
          <a:bodyPr/>
          <a:lstStyle/>
          <a:p>
            <a:pPr eaLnBrk="1" hangingPunct="1"/>
            <a:r>
              <a:rPr lang="en-US" smtClean="0"/>
              <a:t>Using Internal Feedback</a:t>
            </a:r>
          </a:p>
        </p:txBody>
      </p:sp>
      <p:sp>
        <p:nvSpPr>
          <p:cNvPr id="9240" name="Rectangle 24"/>
          <p:cNvSpPr>
            <a:spLocks noGrp="1" noChangeArrowheads="1"/>
          </p:cNvSpPr>
          <p:nvPr>
            <p:ph type="body" idx="4294967295"/>
          </p:nvPr>
        </p:nvSpPr>
        <p:spPr>
          <a:xfrm>
            <a:off x="447675" y="4062413"/>
            <a:ext cx="7924800" cy="2368550"/>
          </a:xfrm>
        </p:spPr>
        <p:txBody>
          <a:bodyPr/>
          <a:lstStyle/>
          <a:p>
            <a:pPr eaLnBrk="1" hangingPunct="1"/>
            <a:r>
              <a:rPr lang="en-US" smtClean="0"/>
              <a:t>When using a PLL/MMCM for frequency synthesis or jitter reduction only</a:t>
            </a:r>
          </a:p>
          <a:p>
            <a:pPr lvl="1" eaLnBrk="1" hangingPunct="1"/>
            <a:r>
              <a:rPr lang="en-US" smtClean="0"/>
              <a:t>Phase of  CLKA has no requirements with respect to CLKIN</a:t>
            </a:r>
          </a:p>
          <a:p>
            <a:pPr eaLnBrk="1" hangingPunct="1"/>
            <a:r>
              <a:rPr lang="en-US" smtClean="0"/>
              <a:t>Tools will select the internal feedback path, which requires no routing or logic outside the PLL/MMCM</a:t>
            </a:r>
          </a:p>
          <a:p>
            <a:pPr lvl="1" eaLnBrk="1" hangingPunct="1"/>
            <a:r>
              <a:rPr lang="en-US" smtClean="0"/>
              <a:t>Tools will automatically set COMPENSATION=INTERNAL</a:t>
            </a:r>
          </a:p>
        </p:txBody>
      </p:sp>
      <p:sp>
        <p:nvSpPr>
          <p:cNvPr id="9241" name="Line 25"/>
          <p:cNvSpPr>
            <a:spLocks noChangeShapeType="1"/>
          </p:cNvSpPr>
          <p:nvPr/>
        </p:nvSpPr>
        <p:spPr bwMode="auto">
          <a:xfrm>
            <a:off x="3044825" y="2419350"/>
            <a:ext cx="487363"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9242" name="Line 26"/>
          <p:cNvSpPr>
            <a:spLocks noChangeShapeType="1"/>
          </p:cNvSpPr>
          <p:nvPr/>
        </p:nvSpPr>
        <p:spPr bwMode="auto">
          <a:xfrm rot="-5400000">
            <a:off x="2354263" y="3098800"/>
            <a:ext cx="1371600" cy="3175"/>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9243" name="Line 27"/>
          <p:cNvSpPr>
            <a:spLocks noChangeShapeType="1"/>
          </p:cNvSpPr>
          <p:nvPr/>
        </p:nvSpPr>
        <p:spPr bwMode="auto">
          <a:xfrm>
            <a:off x="3038475" y="3789363"/>
            <a:ext cx="2598738" cy="9525"/>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9244" name="Line 28"/>
          <p:cNvSpPr>
            <a:spLocks noChangeShapeType="1"/>
          </p:cNvSpPr>
          <p:nvPr/>
        </p:nvSpPr>
        <p:spPr bwMode="auto">
          <a:xfrm rot="-5400000">
            <a:off x="4956176" y="3105150"/>
            <a:ext cx="1371600" cy="3175"/>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9245" name="Rectangle 29"/>
          <p:cNvSpPr>
            <a:spLocks noChangeArrowheads="1"/>
          </p:cNvSpPr>
          <p:nvPr/>
        </p:nvSpPr>
        <p:spPr bwMode="auto">
          <a:xfrm>
            <a:off x="4641850" y="3192463"/>
            <a:ext cx="67786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LOCKED</a:t>
            </a:r>
          </a:p>
        </p:txBody>
      </p:sp>
      <p:sp>
        <p:nvSpPr>
          <p:cNvPr id="9246" name="Rectangle 30"/>
          <p:cNvSpPr>
            <a:spLocks noChangeArrowheads="1"/>
          </p:cNvSpPr>
          <p:nvPr/>
        </p:nvSpPr>
        <p:spPr bwMode="auto">
          <a:xfrm>
            <a:off x="4468813" y="2328863"/>
            <a:ext cx="876300" cy="198437"/>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CLKOUTFB</a:t>
            </a:r>
          </a:p>
        </p:txBody>
      </p:sp>
      <p:sp>
        <p:nvSpPr>
          <p:cNvPr id="9247" name="Line 34"/>
          <p:cNvSpPr>
            <a:spLocks noChangeShapeType="1"/>
          </p:cNvSpPr>
          <p:nvPr/>
        </p:nvSpPr>
        <p:spPr bwMode="auto">
          <a:xfrm>
            <a:off x="5260975" y="2419350"/>
            <a:ext cx="388938" cy="0"/>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9248" name="PPTShape_0"/>
          <p:cNvSpPr>
            <a:spLocks noChangeArrowheads="1"/>
          </p:cNvSpPr>
          <p:nvPr/>
        </p:nvSpPr>
        <p:spPr bwMode="auto">
          <a:xfrm>
            <a:off x="1158875" y="1903413"/>
            <a:ext cx="488950" cy="198437"/>
          </a:xfrm>
          <a:prstGeom prst="rect">
            <a:avLst/>
          </a:prstGeom>
          <a:noFill/>
          <a:ln w="9525">
            <a:noFill/>
            <a:miter lim="800000"/>
            <a:headEnd/>
            <a:tailEnd/>
          </a:ln>
        </p:spPr>
        <p:txBody>
          <a:bodyPr wrap="none" lIns="0" tIns="0" rIns="0" bIns="0">
            <a:spAutoFit/>
          </a:bodyPr>
          <a:lstStyle/>
          <a:p>
            <a:pPr algn="l" eaLnBrk="0" hangingPunct="0"/>
            <a:r>
              <a:rPr lang="en-US" sz="1300">
                <a:solidFill>
                  <a:srgbClr val="000000"/>
                </a:solidFill>
                <a:latin typeface="Arial Narrow" pitchFamily="34" charset="0"/>
              </a:rPr>
              <a:t>CLKIN</a:t>
            </a:r>
          </a:p>
        </p:txBody>
      </p:sp>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p:cNvSpPr>
            <a:spLocks/>
          </p:cNvSpPr>
          <p:nvPr/>
        </p:nvSpPr>
        <p:spPr bwMode="auto">
          <a:xfrm>
            <a:off x="3563938" y="2387600"/>
            <a:ext cx="165100" cy="111125"/>
          </a:xfrm>
          <a:custGeom>
            <a:avLst/>
            <a:gdLst>
              <a:gd name="T0" fmla="*/ 0 w 104"/>
              <a:gd name="T1" fmla="*/ 0 h 70"/>
              <a:gd name="T2" fmla="*/ 2147483647 w 104"/>
              <a:gd name="T3" fmla="*/ 2147483647 h 70"/>
              <a:gd name="T4" fmla="*/ 0 w 104"/>
              <a:gd name="T5" fmla="*/ 2147483647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10243" name="Freeform 3"/>
          <p:cNvSpPr>
            <a:spLocks/>
          </p:cNvSpPr>
          <p:nvPr/>
        </p:nvSpPr>
        <p:spPr bwMode="auto">
          <a:xfrm>
            <a:off x="2528888" y="1866900"/>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5236" name="Freeform 4"/>
          <p:cNvSpPr>
            <a:spLocks/>
          </p:cNvSpPr>
          <p:nvPr/>
        </p:nvSpPr>
        <p:spPr bwMode="auto">
          <a:xfrm>
            <a:off x="2528888" y="1866900"/>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10245" name="Line 5"/>
          <p:cNvSpPr>
            <a:spLocks noChangeShapeType="1"/>
          </p:cNvSpPr>
          <p:nvPr/>
        </p:nvSpPr>
        <p:spPr bwMode="auto">
          <a:xfrm>
            <a:off x="2817813" y="2009775"/>
            <a:ext cx="719137"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46" name="Line 6"/>
          <p:cNvSpPr>
            <a:spLocks noChangeShapeType="1"/>
          </p:cNvSpPr>
          <p:nvPr/>
        </p:nvSpPr>
        <p:spPr bwMode="auto">
          <a:xfrm flipH="1">
            <a:off x="1809750" y="2009775"/>
            <a:ext cx="719138"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47" name="Rectangle 7"/>
          <p:cNvSpPr>
            <a:spLocks noChangeArrowheads="1"/>
          </p:cNvSpPr>
          <p:nvPr/>
        </p:nvSpPr>
        <p:spPr bwMode="auto">
          <a:xfrm>
            <a:off x="1665288" y="1939925"/>
            <a:ext cx="128587" cy="142875"/>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95240" name="Rectangle 8"/>
          <p:cNvSpPr>
            <a:spLocks noChangeArrowheads="1"/>
          </p:cNvSpPr>
          <p:nvPr/>
        </p:nvSpPr>
        <p:spPr bwMode="auto">
          <a:xfrm>
            <a:off x="1665288" y="1939925"/>
            <a:ext cx="128587" cy="142875"/>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sp>
        <p:nvSpPr>
          <p:cNvPr id="10249" name="Rectangle 9"/>
          <p:cNvSpPr>
            <a:spLocks noChangeArrowheads="1"/>
          </p:cNvSpPr>
          <p:nvPr/>
        </p:nvSpPr>
        <p:spPr bwMode="auto">
          <a:xfrm>
            <a:off x="2489200" y="1554163"/>
            <a:ext cx="50641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IBUFG</a:t>
            </a:r>
          </a:p>
        </p:txBody>
      </p:sp>
      <p:sp>
        <p:nvSpPr>
          <p:cNvPr id="10250" name="Rectangle 10"/>
          <p:cNvSpPr>
            <a:spLocks noChangeArrowheads="1"/>
          </p:cNvSpPr>
          <p:nvPr/>
        </p:nvSpPr>
        <p:spPr bwMode="auto">
          <a:xfrm>
            <a:off x="6751638" y="1914525"/>
            <a:ext cx="1250950" cy="198438"/>
          </a:xfrm>
          <a:prstGeom prst="rect">
            <a:avLst/>
          </a:prstGeom>
          <a:noFill/>
          <a:ln w="9525">
            <a:noFill/>
            <a:miter lim="800000"/>
            <a:headEnd/>
            <a:tailEnd/>
          </a:ln>
        </p:spPr>
        <p:txBody>
          <a:bodyPr wrap="none" lIns="0" tIns="0" rIns="0" bIns="0">
            <a:spAutoFit/>
          </a:bodyPr>
          <a:lstStyle/>
          <a:p>
            <a:pPr algn="l" eaLnBrk="0" hangingPunct="0"/>
            <a:r>
              <a:rPr lang="en-US" sz="1300">
                <a:solidFill>
                  <a:srgbClr val="000000"/>
                </a:solidFill>
                <a:latin typeface="Arial Narrow" pitchFamily="34" charset="0"/>
              </a:rPr>
              <a:t>CLKA (To logic)</a:t>
            </a:r>
          </a:p>
        </p:txBody>
      </p:sp>
      <p:sp>
        <p:nvSpPr>
          <p:cNvPr id="10251" name="Freeform 11"/>
          <p:cNvSpPr>
            <a:spLocks/>
          </p:cNvSpPr>
          <p:nvPr/>
        </p:nvSpPr>
        <p:spPr bwMode="auto">
          <a:xfrm>
            <a:off x="5840413" y="1866900"/>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5244" name="Freeform 12"/>
          <p:cNvSpPr>
            <a:spLocks/>
          </p:cNvSpPr>
          <p:nvPr/>
        </p:nvSpPr>
        <p:spPr bwMode="auto">
          <a:xfrm>
            <a:off x="5840413" y="1866900"/>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10253" name="Line 13"/>
          <p:cNvSpPr>
            <a:spLocks noChangeShapeType="1"/>
          </p:cNvSpPr>
          <p:nvPr/>
        </p:nvSpPr>
        <p:spPr bwMode="auto">
          <a:xfrm>
            <a:off x="5265738" y="2009775"/>
            <a:ext cx="574675"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54" name="Line 14"/>
          <p:cNvSpPr>
            <a:spLocks noChangeShapeType="1"/>
          </p:cNvSpPr>
          <p:nvPr/>
        </p:nvSpPr>
        <p:spPr bwMode="auto">
          <a:xfrm>
            <a:off x="6129338" y="2009775"/>
            <a:ext cx="423862"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55" name="Freeform 15"/>
          <p:cNvSpPr>
            <a:spLocks/>
          </p:cNvSpPr>
          <p:nvPr/>
        </p:nvSpPr>
        <p:spPr bwMode="auto">
          <a:xfrm>
            <a:off x="6538913" y="1955800"/>
            <a:ext cx="166687" cy="109538"/>
          </a:xfrm>
          <a:custGeom>
            <a:avLst/>
            <a:gdLst>
              <a:gd name="T0" fmla="*/ 0 w 105"/>
              <a:gd name="T1" fmla="*/ 0 h 69"/>
              <a:gd name="T2" fmla="*/ 2147483647 w 105"/>
              <a:gd name="T3" fmla="*/ 2147483647 h 69"/>
              <a:gd name="T4" fmla="*/ 0 w 105"/>
              <a:gd name="T5" fmla="*/ 2147483647 h 69"/>
              <a:gd name="T6" fmla="*/ 0 w 105"/>
              <a:gd name="T7" fmla="*/ 0 h 69"/>
              <a:gd name="T8" fmla="*/ 0 60000 65536"/>
              <a:gd name="T9" fmla="*/ 0 60000 65536"/>
              <a:gd name="T10" fmla="*/ 0 60000 65536"/>
              <a:gd name="T11" fmla="*/ 0 60000 65536"/>
              <a:gd name="T12" fmla="*/ 0 w 105"/>
              <a:gd name="T13" fmla="*/ 0 h 69"/>
              <a:gd name="T14" fmla="*/ 105 w 105"/>
              <a:gd name="T15" fmla="*/ 69 h 69"/>
            </a:gdLst>
            <a:ahLst/>
            <a:cxnLst>
              <a:cxn ang="T8">
                <a:pos x="T0" y="T1"/>
              </a:cxn>
              <a:cxn ang="T9">
                <a:pos x="T2" y="T3"/>
              </a:cxn>
              <a:cxn ang="T10">
                <a:pos x="T4" y="T5"/>
              </a:cxn>
              <a:cxn ang="T11">
                <a:pos x="T6" y="T7"/>
              </a:cxn>
            </a:cxnLst>
            <a:rect l="T12" t="T13" r="T14" b="T15"/>
            <a:pathLst>
              <a:path w="105" h="69">
                <a:moveTo>
                  <a:pt x="0" y="0"/>
                </a:moveTo>
                <a:lnTo>
                  <a:pt x="105" y="34"/>
                </a:lnTo>
                <a:lnTo>
                  <a:pt x="0" y="69"/>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10256" name="Rectangle 16"/>
          <p:cNvSpPr>
            <a:spLocks noChangeArrowheads="1"/>
          </p:cNvSpPr>
          <p:nvPr/>
        </p:nvSpPr>
        <p:spPr bwMode="auto">
          <a:xfrm>
            <a:off x="5916613" y="1685925"/>
            <a:ext cx="4572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BUFG</a:t>
            </a:r>
          </a:p>
        </p:txBody>
      </p:sp>
      <p:sp>
        <p:nvSpPr>
          <p:cNvPr id="10257" name="Rectangle 17"/>
          <p:cNvSpPr>
            <a:spLocks noChangeArrowheads="1"/>
          </p:cNvSpPr>
          <p:nvPr/>
        </p:nvSpPr>
        <p:spPr bwMode="auto">
          <a:xfrm>
            <a:off x="3536950" y="1722438"/>
            <a:ext cx="1728788" cy="1749425"/>
          </a:xfrm>
          <a:prstGeom prst="rect">
            <a:avLst/>
          </a:prstGeom>
          <a:solidFill>
            <a:schemeClr val="folHlink"/>
          </a:solidFill>
          <a:ln w="9525">
            <a:solidFill>
              <a:schemeClr val="tx1"/>
            </a:solidFill>
            <a:miter lim="800000"/>
            <a:headEnd/>
            <a:tailEnd/>
          </a:ln>
        </p:spPr>
        <p:txBody>
          <a:bodyPr tIns="190800" anchor="ctr"/>
          <a:lstStyle/>
          <a:p>
            <a:endParaRPr lang="en-US" b="1">
              <a:solidFill>
                <a:srgbClr val="FFFFFF"/>
              </a:solidFill>
            </a:endParaRPr>
          </a:p>
          <a:p>
            <a:r>
              <a:rPr lang="en-US" b="1">
                <a:solidFill>
                  <a:srgbClr val="FFFFFF"/>
                </a:solidFill>
              </a:rPr>
              <a:t>PLL/MMCM</a:t>
            </a:r>
          </a:p>
        </p:txBody>
      </p:sp>
      <p:sp>
        <p:nvSpPr>
          <p:cNvPr id="10258" name="Rectangle 18"/>
          <p:cNvSpPr>
            <a:spLocks noChangeArrowheads="1"/>
          </p:cNvSpPr>
          <p:nvPr/>
        </p:nvSpPr>
        <p:spPr bwMode="auto">
          <a:xfrm>
            <a:off x="3587750" y="1914525"/>
            <a:ext cx="48895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CLKIN</a:t>
            </a:r>
          </a:p>
        </p:txBody>
      </p:sp>
      <p:sp>
        <p:nvSpPr>
          <p:cNvPr id="10259" name="Rectangle 19"/>
          <p:cNvSpPr>
            <a:spLocks noChangeArrowheads="1"/>
          </p:cNvSpPr>
          <p:nvPr/>
        </p:nvSpPr>
        <p:spPr bwMode="auto">
          <a:xfrm>
            <a:off x="3587750" y="2333625"/>
            <a:ext cx="6985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CLKFBIN</a:t>
            </a:r>
          </a:p>
        </p:txBody>
      </p:sp>
      <p:sp>
        <p:nvSpPr>
          <p:cNvPr id="10260" name="Rectangle 20"/>
          <p:cNvSpPr>
            <a:spLocks noChangeArrowheads="1"/>
          </p:cNvSpPr>
          <p:nvPr/>
        </p:nvSpPr>
        <p:spPr bwMode="auto">
          <a:xfrm>
            <a:off x="3602038" y="3197225"/>
            <a:ext cx="322262"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RST</a:t>
            </a:r>
          </a:p>
        </p:txBody>
      </p:sp>
      <p:sp>
        <p:nvSpPr>
          <p:cNvPr id="10261" name="Rectangle 21"/>
          <p:cNvSpPr>
            <a:spLocks noChangeArrowheads="1"/>
          </p:cNvSpPr>
          <p:nvPr/>
        </p:nvSpPr>
        <p:spPr bwMode="auto">
          <a:xfrm>
            <a:off x="4591050" y="1914525"/>
            <a:ext cx="771525"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CLKOUT0</a:t>
            </a:r>
          </a:p>
        </p:txBody>
      </p:sp>
      <p:sp>
        <p:nvSpPr>
          <p:cNvPr id="10262" name="Rectangle 22"/>
          <p:cNvSpPr>
            <a:spLocks noChangeArrowheads="1"/>
          </p:cNvSpPr>
          <p:nvPr/>
        </p:nvSpPr>
        <p:spPr bwMode="auto">
          <a:xfrm>
            <a:off x="4614863" y="4073525"/>
            <a:ext cx="677862"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LOCKED</a:t>
            </a:r>
          </a:p>
        </p:txBody>
      </p:sp>
      <p:sp>
        <p:nvSpPr>
          <p:cNvPr id="10263" name="Rectangle 23"/>
          <p:cNvSpPr>
            <a:spLocks noGrp="1" noChangeArrowheads="1"/>
          </p:cNvSpPr>
          <p:nvPr>
            <p:ph type="title" idx="4294967295"/>
          </p:nvPr>
        </p:nvSpPr>
        <p:spPr/>
        <p:txBody>
          <a:bodyPr/>
          <a:lstStyle/>
          <a:p>
            <a:pPr eaLnBrk="1" hangingPunct="1"/>
            <a:r>
              <a:rPr lang="en-US" smtClean="0"/>
              <a:t>Using Multiple PLL/MMCM Clocks Internally</a:t>
            </a:r>
          </a:p>
        </p:txBody>
      </p:sp>
      <p:sp>
        <p:nvSpPr>
          <p:cNvPr id="10264" name="Rectangle 24"/>
          <p:cNvSpPr>
            <a:spLocks noGrp="1" noChangeArrowheads="1"/>
          </p:cNvSpPr>
          <p:nvPr>
            <p:ph type="body" idx="4294967295"/>
          </p:nvPr>
        </p:nvSpPr>
        <p:spPr>
          <a:xfrm>
            <a:off x="447675" y="4062413"/>
            <a:ext cx="7924800" cy="2368550"/>
          </a:xfrm>
        </p:spPr>
        <p:txBody>
          <a:bodyPr/>
          <a:lstStyle/>
          <a:p>
            <a:pPr eaLnBrk="1" hangingPunct="1"/>
            <a:r>
              <a:rPr lang="en-US" smtClean="0"/>
              <a:t>Multiple outputs of the MMCM/PLL have known phase relationships</a:t>
            </a:r>
          </a:p>
          <a:p>
            <a:pPr lvl="1" eaLnBrk="1" hangingPunct="1"/>
            <a:r>
              <a:rPr lang="en-US" smtClean="0"/>
              <a:t>For example, CLKA may be the same frequency as CLKB, phase shifted 180°</a:t>
            </a:r>
          </a:p>
          <a:p>
            <a:pPr eaLnBrk="1" hangingPunct="1"/>
            <a:r>
              <a:rPr lang="en-US" smtClean="0"/>
              <a:t>The delay through all BUFGs and clock networks are identical</a:t>
            </a:r>
          </a:p>
          <a:p>
            <a:pPr lvl="1" eaLnBrk="1" hangingPunct="1"/>
            <a:r>
              <a:rPr lang="en-US" smtClean="0"/>
              <a:t>So CLKA and CLKB arrive at loads with the same phase relationship</a:t>
            </a:r>
          </a:p>
          <a:p>
            <a:pPr lvl="1" eaLnBrk="1" hangingPunct="1"/>
            <a:r>
              <a:rPr lang="en-US" smtClean="0"/>
              <a:t>Crossing from one clock domain to the other can be accomplished synchronously</a:t>
            </a:r>
          </a:p>
        </p:txBody>
      </p:sp>
      <p:sp>
        <p:nvSpPr>
          <p:cNvPr id="10265" name="Line 25"/>
          <p:cNvSpPr>
            <a:spLocks noChangeShapeType="1"/>
          </p:cNvSpPr>
          <p:nvPr/>
        </p:nvSpPr>
        <p:spPr bwMode="auto">
          <a:xfrm>
            <a:off x="3044825" y="2419350"/>
            <a:ext cx="487363"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66" name="Line 26"/>
          <p:cNvSpPr>
            <a:spLocks noChangeShapeType="1"/>
          </p:cNvSpPr>
          <p:nvPr/>
        </p:nvSpPr>
        <p:spPr bwMode="auto">
          <a:xfrm rot="-5400000">
            <a:off x="2354263" y="3098800"/>
            <a:ext cx="1371600" cy="3175"/>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67" name="Line 27"/>
          <p:cNvSpPr>
            <a:spLocks noChangeShapeType="1"/>
          </p:cNvSpPr>
          <p:nvPr/>
        </p:nvSpPr>
        <p:spPr bwMode="auto">
          <a:xfrm>
            <a:off x="3038475" y="3789363"/>
            <a:ext cx="3244850" cy="11112"/>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68" name="Line 28"/>
          <p:cNvSpPr>
            <a:spLocks noChangeShapeType="1"/>
          </p:cNvSpPr>
          <p:nvPr/>
        </p:nvSpPr>
        <p:spPr bwMode="auto">
          <a:xfrm rot="-5400000">
            <a:off x="5611813" y="3105150"/>
            <a:ext cx="1371600" cy="3175"/>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69" name="Rectangle 29"/>
          <p:cNvSpPr>
            <a:spLocks noChangeArrowheads="1"/>
          </p:cNvSpPr>
          <p:nvPr/>
        </p:nvSpPr>
        <p:spPr bwMode="auto">
          <a:xfrm>
            <a:off x="4641850" y="3192463"/>
            <a:ext cx="67786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LOCKED</a:t>
            </a:r>
          </a:p>
        </p:txBody>
      </p:sp>
      <p:sp>
        <p:nvSpPr>
          <p:cNvPr id="10270" name="Rectangle 30"/>
          <p:cNvSpPr>
            <a:spLocks noChangeArrowheads="1"/>
          </p:cNvSpPr>
          <p:nvPr/>
        </p:nvSpPr>
        <p:spPr bwMode="auto">
          <a:xfrm>
            <a:off x="4468813" y="2328863"/>
            <a:ext cx="876300" cy="198437"/>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CLKOUTFB</a:t>
            </a:r>
          </a:p>
        </p:txBody>
      </p:sp>
      <p:sp>
        <p:nvSpPr>
          <p:cNvPr id="10271" name="Rectangle 31"/>
          <p:cNvSpPr>
            <a:spLocks noChangeArrowheads="1"/>
          </p:cNvSpPr>
          <p:nvPr/>
        </p:nvSpPr>
        <p:spPr bwMode="auto">
          <a:xfrm>
            <a:off x="6746875" y="2324100"/>
            <a:ext cx="1254125" cy="198438"/>
          </a:xfrm>
          <a:prstGeom prst="rect">
            <a:avLst/>
          </a:prstGeom>
          <a:noFill/>
          <a:ln w="9525">
            <a:noFill/>
            <a:miter lim="800000"/>
            <a:headEnd/>
            <a:tailEnd/>
          </a:ln>
        </p:spPr>
        <p:txBody>
          <a:bodyPr wrap="none" lIns="0" tIns="0" rIns="0" bIns="0">
            <a:spAutoFit/>
          </a:bodyPr>
          <a:lstStyle/>
          <a:p>
            <a:pPr algn="l" eaLnBrk="0" hangingPunct="0"/>
            <a:r>
              <a:rPr lang="en-US" sz="1300">
                <a:solidFill>
                  <a:srgbClr val="000000"/>
                </a:solidFill>
                <a:latin typeface="Arial Narrow" pitchFamily="34" charset="0"/>
              </a:rPr>
              <a:t>CLKB (To logic)</a:t>
            </a:r>
          </a:p>
        </p:txBody>
      </p:sp>
      <p:sp>
        <p:nvSpPr>
          <p:cNvPr id="10272" name="Freeform 32"/>
          <p:cNvSpPr>
            <a:spLocks/>
          </p:cNvSpPr>
          <p:nvPr/>
        </p:nvSpPr>
        <p:spPr bwMode="auto">
          <a:xfrm>
            <a:off x="5835650" y="2276475"/>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5265" name="Freeform 33"/>
          <p:cNvSpPr>
            <a:spLocks/>
          </p:cNvSpPr>
          <p:nvPr/>
        </p:nvSpPr>
        <p:spPr bwMode="auto">
          <a:xfrm>
            <a:off x="5835650" y="2276475"/>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10274" name="Line 34"/>
          <p:cNvSpPr>
            <a:spLocks noChangeShapeType="1"/>
          </p:cNvSpPr>
          <p:nvPr/>
        </p:nvSpPr>
        <p:spPr bwMode="auto">
          <a:xfrm>
            <a:off x="5260975" y="2419350"/>
            <a:ext cx="574675"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75" name="Line 35"/>
          <p:cNvSpPr>
            <a:spLocks noChangeShapeType="1"/>
          </p:cNvSpPr>
          <p:nvPr/>
        </p:nvSpPr>
        <p:spPr bwMode="auto">
          <a:xfrm>
            <a:off x="6124575" y="2419350"/>
            <a:ext cx="423863" cy="1588"/>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0276" name="Freeform 36"/>
          <p:cNvSpPr>
            <a:spLocks/>
          </p:cNvSpPr>
          <p:nvPr/>
        </p:nvSpPr>
        <p:spPr bwMode="auto">
          <a:xfrm>
            <a:off x="6534150" y="2365375"/>
            <a:ext cx="166688" cy="109538"/>
          </a:xfrm>
          <a:custGeom>
            <a:avLst/>
            <a:gdLst>
              <a:gd name="T0" fmla="*/ 0 w 105"/>
              <a:gd name="T1" fmla="*/ 0 h 69"/>
              <a:gd name="T2" fmla="*/ 2147483647 w 105"/>
              <a:gd name="T3" fmla="*/ 2147483647 h 69"/>
              <a:gd name="T4" fmla="*/ 0 w 105"/>
              <a:gd name="T5" fmla="*/ 2147483647 h 69"/>
              <a:gd name="T6" fmla="*/ 0 w 105"/>
              <a:gd name="T7" fmla="*/ 0 h 69"/>
              <a:gd name="T8" fmla="*/ 0 60000 65536"/>
              <a:gd name="T9" fmla="*/ 0 60000 65536"/>
              <a:gd name="T10" fmla="*/ 0 60000 65536"/>
              <a:gd name="T11" fmla="*/ 0 60000 65536"/>
              <a:gd name="T12" fmla="*/ 0 w 105"/>
              <a:gd name="T13" fmla="*/ 0 h 69"/>
              <a:gd name="T14" fmla="*/ 105 w 105"/>
              <a:gd name="T15" fmla="*/ 69 h 69"/>
            </a:gdLst>
            <a:ahLst/>
            <a:cxnLst>
              <a:cxn ang="T8">
                <a:pos x="T0" y="T1"/>
              </a:cxn>
              <a:cxn ang="T9">
                <a:pos x="T2" y="T3"/>
              </a:cxn>
              <a:cxn ang="T10">
                <a:pos x="T4" y="T5"/>
              </a:cxn>
              <a:cxn ang="T11">
                <a:pos x="T6" y="T7"/>
              </a:cxn>
            </a:cxnLst>
            <a:rect l="T12" t="T13" r="T14" b="T15"/>
            <a:pathLst>
              <a:path w="105" h="69">
                <a:moveTo>
                  <a:pt x="0" y="0"/>
                </a:moveTo>
                <a:lnTo>
                  <a:pt x="105" y="34"/>
                </a:lnTo>
                <a:lnTo>
                  <a:pt x="0" y="69"/>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10277" name="Rectangle 37"/>
          <p:cNvSpPr>
            <a:spLocks noChangeArrowheads="1"/>
          </p:cNvSpPr>
          <p:nvPr/>
        </p:nvSpPr>
        <p:spPr bwMode="auto">
          <a:xfrm>
            <a:off x="5940425" y="2138363"/>
            <a:ext cx="457200"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BUFG</a:t>
            </a:r>
          </a:p>
        </p:txBody>
      </p:sp>
    </p:spTree>
    <p:custDataLst>
      <p:tags r:id="rId1"/>
    </p:custData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3"/>
          <p:cNvSpPr>
            <a:spLocks noChangeArrowheads="1"/>
          </p:cNvSpPr>
          <p:nvPr/>
        </p:nvSpPr>
        <p:spPr bwMode="auto">
          <a:xfrm>
            <a:off x="1727200" y="1408113"/>
            <a:ext cx="5980113" cy="2249487"/>
          </a:xfrm>
          <a:prstGeom prst="rect">
            <a:avLst/>
          </a:prstGeom>
          <a:solidFill>
            <a:srgbClr val="B2B2B2"/>
          </a:solidFill>
          <a:ln w="9525" algn="ctr">
            <a:solidFill>
              <a:schemeClr val="tx1"/>
            </a:solidFill>
            <a:miter lim="800000"/>
            <a:headEnd/>
            <a:tailEnd/>
          </a:ln>
        </p:spPr>
        <p:txBody>
          <a:bodyPr wrap="none" anchor="ctr"/>
          <a:lstStyle/>
          <a:p>
            <a:endParaRPr lang="en-US">
              <a:solidFill>
                <a:srgbClr val="000000"/>
              </a:solidFill>
            </a:endParaRPr>
          </a:p>
        </p:txBody>
      </p:sp>
      <p:sp>
        <p:nvSpPr>
          <p:cNvPr id="11267" name="Line 46"/>
          <p:cNvSpPr>
            <a:spLocks noChangeShapeType="1"/>
          </p:cNvSpPr>
          <p:nvPr/>
        </p:nvSpPr>
        <p:spPr bwMode="auto">
          <a:xfrm>
            <a:off x="5083175" y="2012950"/>
            <a:ext cx="1393825" cy="0"/>
          </a:xfrm>
          <a:prstGeom prst="line">
            <a:avLst/>
          </a:prstGeom>
          <a:noFill/>
          <a:ln w="9525">
            <a:solidFill>
              <a:schemeClr val="tx1"/>
            </a:solidFill>
            <a:round/>
            <a:headEnd/>
            <a:tailEnd/>
          </a:ln>
        </p:spPr>
        <p:txBody>
          <a:bodyPr anchor="ctr">
            <a:spAutoFit/>
          </a:bodyPr>
          <a:lstStyle/>
          <a:p>
            <a:endParaRPr lang="en-US">
              <a:solidFill>
                <a:srgbClr val="000000"/>
              </a:solidFill>
            </a:endParaRPr>
          </a:p>
        </p:txBody>
      </p:sp>
      <p:sp>
        <p:nvSpPr>
          <p:cNvPr id="11268" name="Line 45"/>
          <p:cNvSpPr>
            <a:spLocks noChangeShapeType="1"/>
          </p:cNvSpPr>
          <p:nvPr/>
        </p:nvSpPr>
        <p:spPr bwMode="auto">
          <a:xfrm>
            <a:off x="1736725" y="2413000"/>
            <a:ext cx="1857375" cy="0"/>
          </a:xfrm>
          <a:prstGeom prst="line">
            <a:avLst/>
          </a:prstGeom>
          <a:noFill/>
          <a:ln w="9525">
            <a:solidFill>
              <a:schemeClr val="tx1"/>
            </a:solidFill>
            <a:round/>
            <a:headEnd/>
            <a:tailEnd/>
          </a:ln>
        </p:spPr>
        <p:txBody>
          <a:bodyPr wrap="none" anchor="ctr">
            <a:spAutoFit/>
          </a:bodyPr>
          <a:lstStyle/>
          <a:p>
            <a:endParaRPr lang="en-US">
              <a:solidFill>
                <a:srgbClr val="000000"/>
              </a:solidFill>
            </a:endParaRPr>
          </a:p>
        </p:txBody>
      </p:sp>
      <p:sp>
        <p:nvSpPr>
          <p:cNvPr id="11269" name="Line 44"/>
          <p:cNvSpPr>
            <a:spLocks noChangeShapeType="1"/>
          </p:cNvSpPr>
          <p:nvPr/>
        </p:nvSpPr>
        <p:spPr bwMode="auto">
          <a:xfrm>
            <a:off x="1727200" y="2003425"/>
            <a:ext cx="1857375" cy="0"/>
          </a:xfrm>
          <a:prstGeom prst="line">
            <a:avLst/>
          </a:prstGeom>
          <a:noFill/>
          <a:ln w="9525">
            <a:solidFill>
              <a:schemeClr val="tx1"/>
            </a:solidFill>
            <a:round/>
            <a:headEnd/>
            <a:tailEnd/>
          </a:ln>
        </p:spPr>
        <p:txBody>
          <a:bodyPr wrap="none" anchor="ctr">
            <a:spAutoFit/>
          </a:bodyPr>
          <a:lstStyle/>
          <a:p>
            <a:endParaRPr lang="en-US">
              <a:solidFill>
                <a:srgbClr val="000000"/>
              </a:solidFill>
            </a:endParaRPr>
          </a:p>
        </p:txBody>
      </p:sp>
      <p:sp>
        <p:nvSpPr>
          <p:cNvPr id="11270" name="Freeform 3"/>
          <p:cNvSpPr>
            <a:spLocks/>
          </p:cNvSpPr>
          <p:nvPr/>
        </p:nvSpPr>
        <p:spPr bwMode="auto">
          <a:xfrm>
            <a:off x="2528888" y="1866900"/>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11271" name="Rectangle 7"/>
          <p:cNvSpPr>
            <a:spLocks noChangeArrowheads="1"/>
          </p:cNvSpPr>
          <p:nvPr/>
        </p:nvSpPr>
        <p:spPr bwMode="auto">
          <a:xfrm>
            <a:off x="1665288" y="1939925"/>
            <a:ext cx="128587" cy="142875"/>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11272" name="Rectangle 9"/>
          <p:cNvSpPr>
            <a:spLocks noChangeArrowheads="1"/>
          </p:cNvSpPr>
          <p:nvPr/>
        </p:nvSpPr>
        <p:spPr bwMode="auto">
          <a:xfrm>
            <a:off x="2489200" y="1554163"/>
            <a:ext cx="50641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IBUFG</a:t>
            </a:r>
          </a:p>
        </p:txBody>
      </p:sp>
      <p:sp>
        <p:nvSpPr>
          <p:cNvPr id="11273" name="Rectangle 16"/>
          <p:cNvSpPr>
            <a:spLocks noChangeArrowheads="1"/>
          </p:cNvSpPr>
          <p:nvPr/>
        </p:nvSpPr>
        <p:spPr bwMode="auto">
          <a:xfrm>
            <a:off x="5483225" y="1614488"/>
            <a:ext cx="457200" cy="198437"/>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BUFG</a:t>
            </a:r>
          </a:p>
        </p:txBody>
      </p:sp>
      <p:sp>
        <p:nvSpPr>
          <p:cNvPr id="11274" name="Rectangle 22"/>
          <p:cNvSpPr>
            <a:spLocks noChangeArrowheads="1"/>
          </p:cNvSpPr>
          <p:nvPr/>
        </p:nvSpPr>
        <p:spPr bwMode="auto">
          <a:xfrm>
            <a:off x="4614863" y="4073525"/>
            <a:ext cx="677862"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LOCKED</a:t>
            </a:r>
          </a:p>
        </p:txBody>
      </p:sp>
      <p:sp>
        <p:nvSpPr>
          <p:cNvPr id="11275" name="Rectangle 23"/>
          <p:cNvSpPr>
            <a:spLocks noGrp="1" noChangeArrowheads="1"/>
          </p:cNvSpPr>
          <p:nvPr>
            <p:ph type="title" idx="4294967295"/>
          </p:nvPr>
        </p:nvSpPr>
        <p:spPr/>
        <p:txBody>
          <a:bodyPr/>
          <a:lstStyle/>
          <a:p>
            <a:pPr eaLnBrk="1" hangingPunct="1"/>
            <a:r>
              <a:rPr lang="en-US" smtClean="0"/>
              <a:t>Clock Mirror Example</a:t>
            </a:r>
          </a:p>
        </p:txBody>
      </p:sp>
      <p:sp>
        <p:nvSpPr>
          <p:cNvPr id="11276" name="Rectangle 24"/>
          <p:cNvSpPr>
            <a:spLocks noGrp="1" noChangeArrowheads="1"/>
          </p:cNvSpPr>
          <p:nvPr>
            <p:ph type="body" idx="4294967295"/>
          </p:nvPr>
        </p:nvSpPr>
        <p:spPr>
          <a:xfrm>
            <a:off x="609600" y="4062413"/>
            <a:ext cx="7924800" cy="2368550"/>
          </a:xfrm>
        </p:spPr>
        <p:txBody>
          <a:bodyPr/>
          <a:lstStyle/>
          <a:p>
            <a:pPr eaLnBrk="1" hangingPunct="1"/>
            <a:r>
              <a:rPr lang="en-US" smtClean="0"/>
              <a:t>The PLL or MMCM keeps the input and feedback clock in phase</a:t>
            </a:r>
          </a:p>
          <a:p>
            <a:pPr lvl="1" eaLnBrk="1" hangingPunct="1"/>
            <a:r>
              <a:rPr lang="en-US" smtClean="0"/>
              <a:t>The feedback clock is not restricted to being the output of the global clock network</a:t>
            </a:r>
          </a:p>
          <a:p>
            <a:pPr eaLnBrk="1" hangingPunct="1"/>
            <a:r>
              <a:rPr lang="en-US" smtClean="0"/>
              <a:t>In this example, two (or more) identical output clocks are generated</a:t>
            </a:r>
          </a:p>
          <a:p>
            <a:pPr lvl="1" eaLnBrk="1" hangingPunct="1"/>
            <a:r>
              <a:rPr lang="en-US" smtClean="0"/>
              <a:t>One is used as the feedback clock</a:t>
            </a:r>
          </a:p>
          <a:p>
            <a:pPr lvl="1" eaLnBrk="1" hangingPunct="1"/>
            <a:r>
              <a:rPr lang="en-US" smtClean="0"/>
              <a:t>The others are mirrors; hence, in phase with each other and the input clock</a:t>
            </a:r>
          </a:p>
        </p:txBody>
      </p:sp>
      <p:sp>
        <p:nvSpPr>
          <p:cNvPr id="11277" name="Freeform 30"/>
          <p:cNvSpPr>
            <a:spLocks/>
          </p:cNvSpPr>
          <p:nvPr/>
        </p:nvSpPr>
        <p:spPr bwMode="auto">
          <a:xfrm>
            <a:off x="2524125" y="2276475"/>
            <a:ext cx="288925" cy="287338"/>
          </a:xfrm>
          <a:custGeom>
            <a:avLst/>
            <a:gdLst>
              <a:gd name="T0" fmla="*/ 0 w 182"/>
              <a:gd name="T1" fmla="*/ 0 h 181"/>
              <a:gd name="T2" fmla="*/ 0 w 182"/>
              <a:gd name="T3" fmla="*/ 2147483647 h 181"/>
              <a:gd name="T4" fmla="*/ 2147483647 w 182"/>
              <a:gd name="T5" fmla="*/ 2147483647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solidFill>
            <a:srgbClr val="E8EEF7"/>
          </a:solidFill>
          <a:ln w="9525">
            <a:noFill/>
            <a:round/>
            <a:headEnd/>
            <a:tailEnd/>
          </a:ln>
        </p:spPr>
        <p:txBody>
          <a:bodyPr/>
          <a:lstStyle/>
          <a:p>
            <a:endParaRPr lang="en-US">
              <a:solidFill>
                <a:srgbClr val="000000"/>
              </a:solidFill>
            </a:endParaRPr>
          </a:p>
        </p:txBody>
      </p:sp>
      <p:sp>
        <p:nvSpPr>
          <p:cNvPr id="97294" name="Freeform 31"/>
          <p:cNvSpPr>
            <a:spLocks/>
          </p:cNvSpPr>
          <p:nvPr/>
        </p:nvSpPr>
        <p:spPr bwMode="auto">
          <a:xfrm>
            <a:off x="2524125" y="2276475"/>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11279" name="Rectangle 34"/>
          <p:cNvSpPr>
            <a:spLocks noChangeArrowheads="1"/>
          </p:cNvSpPr>
          <p:nvPr/>
        </p:nvSpPr>
        <p:spPr bwMode="auto">
          <a:xfrm>
            <a:off x="1660525" y="2349500"/>
            <a:ext cx="128588" cy="142875"/>
          </a:xfrm>
          <a:prstGeom prst="rect">
            <a:avLst/>
          </a:prstGeom>
          <a:solidFill>
            <a:srgbClr val="E8EEF7"/>
          </a:solidFill>
          <a:ln w="9525">
            <a:noFill/>
            <a:miter lim="800000"/>
            <a:headEnd/>
            <a:tailEnd/>
          </a:ln>
        </p:spPr>
        <p:txBody>
          <a:bodyPr/>
          <a:lstStyle/>
          <a:p>
            <a:endParaRPr lang="en-US">
              <a:solidFill>
                <a:srgbClr val="000000"/>
              </a:solidFill>
            </a:endParaRPr>
          </a:p>
        </p:txBody>
      </p:sp>
      <p:sp>
        <p:nvSpPr>
          <p:cNvPr id="97296" name="Rectangle 35"/>
          <p:cNvSpPr>
            <a:spLocks noChangeArrowheads="1"/>
          </p:cNvSpPr>
          <p:nvPr/>
        </p:nvSpPr>
        <p:spPr bwMode="auto">
          <a:xfrm>
            <a:off x="1660525" y="2349500"/>
            <a:ext cx="128588" cy="142875"/>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sp>
        <p:nvSpPr>
          <p:cNvPr id="11281" name="Rectangle 36"/>
          <p:cNvSpPr>
            <a:spLocks noChangeArrowheads="1"/>
          </p:cNvSpPr>
          <p:nvPr/>
        </p:nvSpPr>
        <p:spPr bwMode="auto">
          <a:xfrm>
            <a:off x="2484438" y="2635250"/>
            <a:ext cx="506412" cy="198438"/>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IBUFG</a:t>
            </a:r>
          </a:p>
        </p:txBody>
      </p:sp>
      <p:sp>
        <p:nvSpPr>
          <p:cNvPr id="97298" name="Freeform 12"/>
          <p:cNvSpPr>
            <a:spLocks/>
          </p:cNvSpPr>
          <p:nvPr/>
        </p:nvSpPr>
        <p:spPr bwMode="auto">
          <a:xfrm>
            <a:off x="5554663" y="1871663"/>
            <a:ext cx="288925" cy="287337"/>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11283" name="Freeform 2"/>
          <p:cNvSpPr>
            <a:spLocks/>
          </p:cNvSpPr>
          <p:nvPr/>
        </p:nvSpPr>
        <p:spPr bwMode="auto">
          <a:xfrm>
            <a:off x="3563938" y="2387600"/>
            <a:ext cx="165100" cy="111125"/>
          </a:xfrm>
          <a:custGeom>
            <a:avLst/>
            <a:gdLst>
              <a:gd name="T0" fmla="*/ 0 w 104"/>
              <a:gd name="T1" fmla="*/ 0 h 70"/>
              <a:gd name="T2" fmla="*/ 2147483647 w 104"/>
              <a:gd name="T3" fmla="*/ 2147483647 h 70"/>
              <a:gd name="T4" fmla="*/ 0 w 104"/>
              <a:gd name="T5" fmla="*/ 2147483647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w="9525">
            <a:noFill/>
            <a:round/>
            <a:headEnd/>
            <a:tailEnd/>
          </a:ln>
        </p:spPr>
        <p:txBody>
          <a:bodyPr/>
          <a:lstStyle/>
          <a:p>
            <a:endParaRPr lang="en-US">
              <a:solidFill>
                <a:srgbClr val="000000"/>
              </a:solidFill>
            </a:endParaRPr>
          </a:p>
        </p:txBody>
      </p:sp>
      <p:sp>
        <p:nvSpPr>
          <p:cNvPr id="11284" name="Rectangle 17"/>
          <p:cNvSpPr>
            <a:spLocks noChangeArrowheads="1"/>
          </p:cNvSpPr>
          <p:nvPr/>
        </p:nvSpPr>
        <p:spPr bwMode="auto">
          <a:xfrm>
            <a:off x="3536950" y="1722438"/>
            <a:ext cx="1728788" cy="1749425"/>
          </a:xfrm>
          <a:prstGeom prst="rect">
            <a:avLst/>
          </a:prstGeom>
          <a:solidFill>
            <a:schemeClr val="folHlink"/>
          </a:solidFill>
          <a:ln w="9525">
            <a:solidFill>
              <a:schemeClr val="tx1"/>
            </a:solidFill>
            <a:miter lim="800000"/>
            <a:headEnd/>
            <a:tailEnd/>
          </a:ln>
        </p:spPr>
        <p:txBody>
          <a:bodyPr tIns="190800" anchor="ctr"/>
          <a:lstStyle/>
          <a:p>
            <a:r>
              <a:rPr lang="en-US" b="1">
                <a:solidFill>
                  <a:srgbClr val="FFFFFF"/>
                </a:solidFill>
              </a:rPr>
              <a:t>PLL/MMCM</a:t>
            </a:r>
          </a:p>
        </p:txBody>
      </p:sp>
      <p:sp>
        <p:nvSpPr>
          <p:cNvPr id="11285" name="Rectangle 18"/>
          <p:cNvSpPr>
            <a:spLocks noChangeArrowheads="1"/>
          </p:cNvSpPr>
          <p:nvPr/>
        </p:nvSpPr>
        <p:spPr bwMode="auto">
          <a:xfrm>
            <a:off x="3587750" y="1914525"/>
            <a:ext cx="48895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CLKIN</a:t>
            </a:r>
          </a:p>
        </p:txBody>
      </p:sp>
      <p:sp>
        <p:nvSpPr>
          <p:cNvPr id="11286" name="Rectangle 19"/>
          <p:cNvSpPr>
            <a:spLocks noChangeArrowheads="1"/>
          </p:cNvSpPr>
          <p:nvPr/>
        </p:nvSpPr>
        <p:spPr bwMode="auto">
          <a:xfrm>
            <a:off x="3587750" y="2333625"/>
            <a:ext cx="69850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CLKFBIN</a:t>
            </a:r>
          </a:p>
        </p:txBody>
      </p:sp>
      <p:sp>
        <p:nvSpPr>
          <p:cNvPr id="11287" name="Rectangle 20"/>
          <p:cNvSpPr>
            <a:spLocks noChangeArrowheads="1"/>
          </p:cNvSpPr>
          <p:nvPr/>
        </p:nvSpPr>
        <p:spPr bwMode="auto">
          <a:xfrm>
            <a:off x="3602038" y="3197225"/>
            <a:ext cx="322262"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RST</a:t>
            </a:r>
          </a:p>
        </p:txBody>
      </p:sp>
      <p:sp>
        <p:nvSpPr>
          <p:cNvPr id="11288" name="Rectangle 21"/>
          <p:cNvSpPr>
            <a:spLocks noChangeArrowheads="1"/>
          </p:cNvSpPr>
          <p:nvPr/>
        </p:nvSpPr>
        <p:spPr bwMode="auto">
          <a:xfrm>
            <a:off x="4687888" y="1914525"/>
            <a:ext cx="666750" cy="198438"/>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CLKOUT</a:t>
            </a:r>
          </a:p>
        </p:txBody>
      </p:sp>
      <p:sp>
        <p:nvSpPr>
          <p:cNvPr id="11289" name="Rectangle 29"/>
          <p:cNvSpPr>
            <a:spLocks noChangeArrowheads="1"/>
          </p:cNvSpPr>
          <p:nvPr/>
        </p:nvSpPr>
        <p:spPr bwMode="auto">
          <a:xfrm>
            <a:off x="4641850" y="3192463"/>
            <a:ext cx="677863" cy="198437"/>
          </a:xfrm>
          <a:prstGeom prst="rect">
            <a:avLst/>
          </a:prstGeom>
          <a:noFill/>
          <a:ln w="9525">
            <a:noFill/>
            <a:miter lim="800000"/>
            <a:headEnd/>
            <a:tailEnd/>
          </a:ln>
        </p:spPr>
        <p:txBody>
          <a:bodyPr wrap="none" lIns="0" tIns="0" rIns="0" bIns="0">
            <a:spAutoFit/>
          </a:bodyPr>
          <a:lstStyle/>
          <a:p>
            <a:pPr eaLnBrk="0" hangingPunct="0"/>
            <a:r>
              <a:rPr lang="en-US" sz="1300">
                <a:solidFill>
                  <a:srgbClr val="FFFFFF"/>
                </a:solidFill>
                <a:latin typeface="Arial Narrow" pitchFamily="34" charset="0"/>
              </a:rPr>
              <a:t>LOCKED</a:t>
            </a:r>
          </a:p>
        </p:txBody>
      </p:sp>
      <p:sp>
        <p:nvSpPr>
          <p:cNvPr id="97306" name="Freeform 4"/>
          <p:cNvSpPr>
            <a:spLocks/>
          </p:cNvSpPr>
          <p:nvPr/>
        </p:nvSpPr>
        <p:spPr bwMode="auto">
          <a:xfrm>
            <a:off x="2528888" y="1866900"/>
            <a:ext cx="288925" cy="287338"/>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97307" name="Rectangle 8"/>
          <p:cNvSpPr>
            <a:spLocks noChangeArrowheads="1"/>
          </p:cNvSpPr>
          <p:nvPr/>
        </p:nvSpPr>
        <p:spPr bwMode="auto">
          <a:xfrm>
            <a:off x="1665288" y="1939925"/>
            <a:ext cx="128587" cy="142875"/>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grpSp>
        <p:nvGrpSpPr>
          <p:cNvPr id="2" name="Group 51"/>
          <p:cNvGrpSpPr>
            <a:grpSpLocks/>
          </p:cNvGrpSpPr>
          <p:nvPr>
            <p:custDataLst>
              <p:tags r:id="rId2"/>
            </p:custDataLst>
          </p:nvPr>
        </p:nvGrpSpPr>
        <p:grpSpPr bwMode="auto">
          <a:xfrm>
            <a:off x="6329363" y="1465263"/>
            <a:ext cx="1436687" cy="655637"/>
            <a:chOff x="3987" y="923"/>
            <a:chExt cx="905" cy="413"/>
          </a:xfrm>
        </p:grpSpPr>
        <p:sp>
          <p:nvSpPr>
            <p:cNvPr id="11304" name="Line 14"/>
            <p:cNvSpPr>
              <a:spLocks noChangeShapeType="1"/>
            </p:cNvSpPr>
            <p:nvPr/>
          </p:nvSpPr>
          <p:spPr bwMode="auto">
            <a:xfrm>
              <a:off x="4401" y="1178"/>
              <a:ext cx="459" cy="1"/>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1305" name="Rectangle 39"/>
            <p:cNvSpPr>
              <a:spLocks noChangeArrowheads="1"/>
            </p:cNvSpPr>
            <p:nvPr/>
          </p:nvSpPr>
          <p:spPr bwMode="auto">
            <a:xfrm>
              <a:off x="4474" y="923"/>
              <a:ext cx="290"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OBUF</a:t>
              </a:r>
            </a:p>
          </p:txBody>
        </p:sp>
        <p:sp>
          <p:nvSpPr>
            <p:cNvPr id="11306" name="Rectangle 37"/>
            <p:cNvSpPr>
              <a:spLocks noChangeArrowheads="1"/>
            </p:cNvSpPr>
            <p:nvPr/>
          </p:nvSpPr>
          <p:spPr bwMode="auto">
            <a:xfrm>
              <a:off x="3987" y="1048"/>
              <a:ext cx="413" cy="288"/>
            </a:xfrm>
            <a:prstGeom prst="rect">
              <a:avLst/>
            </a:prstGeom>
            <a:solidFill>
              <a:schemeClr val="folHlink"/>
            </a:solidFill>
            <a:ln w="9525">
              <a:solidFill>
                <a:schemeClr val="tx1"/>
              </a:solidFill>
              <a:miter lim="800000"/>
              <a:headEnd/>
              <a:tailEnd/>
            </a:ln>
          </p:spPr>
          <p:txBody>
            <a:bodyPr tIns="46800" anchor="ctr"/>
            <a:lstStyle/>
            <a:p>
              <a:r>
                <a:rPr lang="en-US" sz="1200" b="1">
                  <a:solidFill>
                    <a:srgbClr val="FFFFFF"/>
                  </a:solidFill>
                </a:rPr>
                <a:t>ODDR</a:t>
              </a:r>
            </a:p>
          </p:txBody>
        </p:sp>
        <p:sp>
          <p:nvSpPr>
            <p:cNvPr id="97323" name="Rectangle 47"/>
            <p:cNvSpPr>
              <a:spLocks noChangeArrowheads="1"/>
            </p:cNvSpPr>
            <p:nvPr/>
          </p:nvSpPr>
          <p:spPr bwMode="auto">
            <a:xfrm>
              <a:off x="4811" y="1130"/>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sp>
          <p:nvSpPr>
            <p:cNvPr id="97324" name="Freeform 48"/>
            <p:cNvSpPr>
              <a:spLocks/>
            </p:cNvSpPr>
            <p:nvPr/>
          </p:nvSpPr>
          <p:spPr bwMode="auto">
            <a:xfrm>
              <a:off x="4516" y="1089"/>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11309" name="Line 49"/>
            <p:cNvSpPr>
              <a:spLocks noChangeShapeType="1"/>
            </p:cNvSpPr>
            <p:nvPr/>
          </p:nvSpPr>
          <p:spPr bwMode="auto">
            <a:xfrm>
              <a:off x="3990" y="1239"/>
              <a:ext cx="33" cy="30"/>
            </a:xfrm>
            <a:prstGeom prst="line">
              <a:avLst/>
            </a:prstGeom>
            <a:noFill/>
            <a:ln w="9525">
              <a:solidFill>
                <a:schemeClr val="tx1"/>
              </a:solidFill>
              <a:round/>
              <a:headEnd/>
              <a:tailEnd/>
            </a:ln>
          </p:spPr>
          <p:txBody>
            <a:bodyPr anchor="ctr">
              <a:spAutoFit/>
            </a:bodyPr>
            <a:lstStyle/>
            <a:p>
              <a:endParaRPr lang="en-US">
                <a:solidFill>
                  <a:srgbClr val="000000"/>
                </a:solidFill>
              </a:endParaRPr>
            </a:p>
          </p:txBody>
        </p:sp>
        <p:sp>
          <p:nvSpPr>
            <p:cNvPr id="11310" name="Line 50"/>
            <p:cNvSpPr>
              <a:spLocks noChangeShapeType="1"/>
            </p:cNvSpPr>
            <p:nvPr/>
          </p:nvSpPr>
          <p:spPr bwMode="auto">
            <a:xfrm flipV="1">
              <a:off x="3990" y="1269"/>
              <a:ext cx="33" cy="30"/>
            </a:xfrm>
            <a:prstGeom prst="line">
              <a:avLst/>
            </a:prstGeom>
            <a:noFill/>
            <a:ln w="9525">
              <a:solidFill>
                <a:schemeClr val="tx1"/>
              </a:solidFill>
              <a:round/>
              <a:headEnd/>
              <a:tailEnd/>
            </a:ln>
          </p:spPr>
          <p:txBody>
            <a:bodyPr anchor="ctr">
              <a:spAutoFit/>
            </a:bodyPr>
            <a:lstStyle/>
            <a:p>
              <a:endParaRPr lang="en-US">
                <a:solidFill>
                  <a:srgbClr val="000000"/>
                </a:solidFill>
              </a:endParaRPr>
            </a:p>
          </p:txBody>
        </p:sp>
      </p:grpSp>
      <p:sp>
        <p:nvSpPr>
          <p:cNvPr id="11293" name="Line 60"/>
          <p:cNvSpPr>
            <a:spLocks noChangeShapeType="1"/>
          </p:cNvSpPr>
          <p:nvPr/>
        </p:nvSpPr>
        <p:spPr bwMode="auto">
          <a:xfrm>
            <a:off x="6007100" y="2670175"/>
            <a:ext cx="498475" cy="0"/>
          </a:xfrm>
          <a:prstGeom prst="line">
            <a:avLst/>
          </a:prstGeom>
          <a:noFill/>
          <a:ln w="9525">
            <a:solidFill>
              <a:schemeClr val="tx1"/>
            </a:solidFill>
            <a:round/>
            <a:headEnd/>
            <a:tailEnd/>
          </a:ln>
        </p:spPr>
        <p:txBody>
          <a:bodyPr anchor="ctr">
            <a:spAutoFit/>
          </a:bodyPr>
          <a:lstStyle/>
          <a:p>
            <a:endParaRPr lang="en-US">
              <a:solidFill>
                <a:srgbClr val="000000"/>
              </a:solidFill>
            </a:endParaRPr>
          </a:p>
        </p:txBody>
      </p:sp>
      <p:sp>
        <p:nvSpPr>
          <p:cNvPr id="11294" name="Line 61"/>
          <p:cNvSpPr>
            <a:spLocks noChangeShapeType="1"/>
          </p:cNvSpPr>
          <p:nvPr/>
        </p:nvSpPr>
        <p:spPr bwMode="auto">
          <a:xfrm rot="5400000">
            <a:off x="5678487" y="2346326"/>
            <a:ext cx="650875" cy="0"/>
          </a:xfrm>
          <a:prstGeom prst="line">
            <a:avLst/>
          </a:prstGeom>
          <a:noFill/>
          <a:ln w="9525">
            <a:solidFill>
              <a:schemeClr val="tx1"/>
            </a:solidFill>
            <a:round/>
            <a:headEnd/>
            <a:tailEnd/>
          </a:ln>
        </p:spPr>
        <p:txBody>
          <a:bodyPr anchor="ctr">
            <a:spAutoFit/>
          </a:bodyPr>
          <a:lstStyle/>
          <a:p>
            <a:endParaRPr lang="en-US">
              <a:solidFill>
                <a:srgbClr val="000000"/>
              </a:solidFill>
            </a:endParaRPr>
          </a:p>
        </p:txBody>
      </p:sp>
      <p:grpSp>
        <p:nvGrpSpPr>
          <p:cNvPr id="3" name="Group 52"/>
          <p:cNvGrpSpPr>
            <a:grpSpLocks/>
          </p:cNvGrpSpPr>
          <p:nvPr>
            <p:custDataLst>
              <p:tags r:id="rId3"/>
            </p:custDataLst>
          </p:nvPr>
        </p:nvGrpSpPr>
        <p:grpSpPr bwMode="auto">
          <a:xfrm>
            <a:off x="6329363" y="2122488"/>
            <a:ext cx="1436687" cy="655637"/>
            <a:chOff x="3987" y="1337"/>
            <a:chExt cx="905" cy="413"/>
          </a:xfrm>
        </p:grpSpPr>
        <p:sp>
          <p:nvSpPr>
            <p:cNvPr id="11297" name="Line 53"/>
            <p:cNvSpPr>
              <a:spLocks noChangeShapeType="1"/>
            </p:cNvSpPr>
            <p:nvPr/>
          </p:nvSpPr>
          <p:spPr bwMode="auto">
            <a:xfrm>
              <a:off x="4401" y="1592"/>
              <a:ext cx="459" cy="1"/>
            </a:xfrm>
            <a:prstGeom prst="line">
              <a:avLst/>
            </a:prstGeom>
            <a:noFill/>
            <a:ln w="4763" cap="rnd">
              <a:solidFill>
                <a:srgbClr val="000000"/>
              </a:solidFill>
              <a:round/>
              <a:headEnd/>
              <a:tailEnd/>
            </a:ln>
          </p:spPr>
          <p:txBody>
            <a:bodyPr/>
            <a:lstStyle/>
            <a:p>
              <a:endParaRPr lang="en-US">
                <a:solidFill>
                  <a:srgbClr val="000000"/>
                </a:solidFill>
              </a:endParaRPr>
            </a:p>
          </p:txBody>
        </p:sp>
        <p:sp>
          <p:nvSpPr>
            <p:cNvPr id="11298" name="Rectangle 54"/>
            <p:cNvSpPr>
              <a:spLocks noChangeArrowheads="1"/>
            </p:cNvSpPr>
            <p:nvPr/>
          </p:nvSpPr>
          <p:spPr bwMode="auto">
            <a:xfrm>
              <a:off x="4474" y="1337"/>
              <a:ext cx="290"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Narrow" pitchFamily="34" charset="0"/>
                </a:rPr>
                <a:t>OBUF</a:t>
              </a:r>
            </a:p>
          </p:txBody>
        </p:sp>
        <p:sp>
          <p:nvSpPr>
            <p:cNvPr id="11299" name="Rectangle 55"/>
            <p:cNvSpPr>
              <a:spLocks noChangeArrowheads="1"/>
            </p:cNvSpPr>
            <p:nvPr/>
          </p:nvSpPr>
          <p:spPr bwMode="auto">
            <a:xfrm>
              <a:off x="3987" y="1462"/>
              <a:ext cx="413" cy="288"/>
            </a:xfrm>
            <a:prstGeom prst="rect">
              <a:avLst/>
            </a:prstGeom>
            <a:solidFill>
              <a:schemeClr val="folHlink"/>
            </a:solidFill>
            <a:ln w="9525">
              <a:solidFill>
                <a:schemeClr val="tx1"/>
              </a:solidFill>
              <a:miter lim="800000"/>
              <a:headEnd/>
              <a:tailEnd/>
            </a:ln>
          </p:spPr>
          <p:txBody>
            <a:bodyPr tIns="46800" anchor="ctr"/>
            <a:lstStyle/>
            <a:p>
              <a:r>
                <a:rPr lang="en-US" sz="1200" b="1">
                  <a:solidFill>
                    <a:srgbClr val="FFFFFF"/>
                  </a:solidFill>
                </a:rPr>
                <a:t>ODDR</a:t>
              </a:r>
            </a:p>
          </p:txBody>
        </p:sp>
        <p:sp>
          <p:nvSpPr>
            <p:cNvPr id="97316" name="Rectangle 56"/>
            <p:cNvSpPr>
              <a:spLocks noChangeArrowheads="1"/>
            </p:cNvSpPr>
            <p:nvPr/>
          </p:nvSpPr>
          <p:spPr bwMode="auto">
            <a:xfrm>
              <a:off x="4811" y="1544"/>
              <a:ext cx="81" cy="90"/>
            </a:xfrm>
            <a:prstGeom prst="rect">
              <a:avLst/>
            </a:prstGeom>
            <a:gradFill rotWithShape="1">
              <a:gsLst>
                <a:gs pos="0">
                  <a:srgbClr val="646528"/>
                </a:gs>
                <a:gs pos="50000">
                  <a:schemeClr val="hlink"/>
                </a:gs>
                <a:gs pos="100000">
                  <a:srgbClr val="646528"/>
                </a:gs>
              </a:gsLst>
              <a:lin ang="2700000" scaled="1"/>
            </a:gradFill>
            <a:ln w="4763" cap="rnd">
              <a:solidFill>
                <a:srgbClr val="000000"/>
              </a:solidFill>
              <a:round/>
              <a:headEnd/>
              <a:tailEnd/>
            </a:ln>
          </p:spPr>
          <p:txBody>
            <a:bodyPr/>
            <a:lstStyle/>
            <a:p>
              <a:pPr>
                <a:defRPr/>
              </a:pPr>
              <a:endParaRPr lang="en-US">
                <a:solidFill>
                  <a:srgbClr val="000000"/>
                </a:solidFill>
                <a:latin typeface="Arial" pitchFamily="34" charset="0"/>
              </a:endParaRPr>
            </a:p>
          </p:txBody>
        </p:sp>
        <p:sp>
          <p:nvSpPr>
            <p:cNvPr id="97317" name="Freeform 57"/>
            <p:cNvSpPr>
              <a:spLocks/>
            </p:cNvSpPr>
            <p:nvPr/>
          </p:nvSpPr>
          <p:spPr bwMode="auto">
            <a:xfrm>
              <a:off x="4516" y="1503"/>
              <a:ext cx="182" cy="181"/>
            </a:xfrm>
            <a:custGeom>
              <a:avLst/>
              <a:gdLst>
                <a:gd name="T0" fmla="*/ 0 w 182"/>
                <a:gd name="T1" fmla="*/ 0 h 181"/>
                <a:gd name="T2" fmla="*/ 0 w 182"/>
                <a:gd name="T3" fmla="*/ 181 h 181"/>
                <a:gd name="T4" fmla="*/ 182 w 182"/>
                <a:gd name="T5" fmla="*/ 90 h 181"/>
                <a:gd name="T6" fmla="*/ 0 w 182"/>
                <a:gd name="T7" fmla="*/ 0 h 181"/>
                <a:gd name="T8" fmla="*/ 0 60000 65536"/>
                <a:gd name="T9" fmla="*/ 0 60000 65536"/>
                <a:gd name="T10" fmla="*/ 0 60000 65536"/>
                <a:gd name="T11" fmla="*/ 0 60000 65536"/>
                <a:gd name="T12" fmla="*/ 0 w 182"/>
                <a:gd name="T13" fmla="*/ 0 h 181"/>
                <a:gd name="T14" fmla="*/ 182 w 182"/>
                <a:gd name="T15" fmla="*/ 181 h 181"/>
              </a:gdLst>
              <a:ahLst/>
              <a:cxnLst>
                <a:cxn ang="T8">
                  <a:pos x="T0" y="T1"/>
                </a:cxn>
                <a:cxn ang="T9">
                  <a:pos x="T2" y="T3"/>
                </a:cxn>
                <a:cxn ang="T10">
                  <a:pos x="T4" y="T5"/>
                </a:cxn>
                <a:cxn ang="T11">
                  <a:pos x="T6" y="T7"/>
                </a:cxn>
              </a:cxnLst>
              <a:rect l="T12" t="T13" r="T14" b="T15"/>
              <a:pathLst>
                <a:path w="182" h="181">
                  <a:moveTo>
                    <a:pt x="0" y="0"/>
                  </a:moveTo>
                  <a:lnTo>
                    <a:pt x="0" y="181"/>
                  </a:lnTo>
                  <a:lnTo>
                    <a:pt x="182" y="90"/>
                  </a:lnTo>
                  <a:lnTo>
                    <a:pt x="0" y="0"/>
                  </a:lnTo>
                  <a:close/>
                </a:path>
              </a:pathLst>
            </a:custGeom>
            <a:gradFill rotWithShape="1">
              <a:gsLst>
                <a:gs pos="0">
                  <a:srgbClr val="646528"/>
                </a:gs>
                <a:gs pos="50000">
                  <a:schemeClr val="hlink"/>
                </a:gs>
                <a:gs pos="100000">
                  <a:srgbClr val="646528"/>
                </a:gs>
              </a:gsLst>
              <a:lin ang="2700000" scaled="1"/>
            </a:gradFill>
            <a:ln w="4763" cap="rnd">
              <a:solidFill>
                <a:srgbClr val="000000"/>
              </a:solidFill>
              <a:prstDash val="solid"/>
              <a:round/>
              <a:headEnd/>
              <a:tailEnd/>
            </a:ln>
          </p:spPr>
          <p:txBody>
            <a:bodyPr/>
            <a:lstStyle/>
            <a:p>
              <a:pPr>
                <a:defRPr/>
              </a:pPr>
              <a:endParaRPr lang="en-US">
                <a:solidFill>
                  <a:srgbClr val="000000"/>
                </a:solidFill>
                <a:latin typeface="Arial" pitchFamily="34" charset="0"/>
              </a:endParaRPr>
            </a:p>
          </p:txBody>
        </p:sp>
        <p:sp>
          <p:nvSpPr>
            <p:cNvPr id="11302" name="Line 58"/>
            <p:cNvSpPr>
              <a:spLocks noChangeShapeType="1"/>
            </p:cNvSpPr>
            <p:nvPr/>
          </p:nvSpPr>
          <p:spPr bwMode="auto">
            <a:xfrm>
              <a:off x="3990" y="1653"/>
              <a:ext cx="33" cy="30"/>
            </a:xfrm>
            <a:prstGeom prst="line">
              <a:avLst/>
            </a:prstGeom>
            <a:noFill/>
            <a:ln w="9525">
              <a:solidFill>
                <a:schemeClr val="tx1"/>
              </a:solidFill>
              <a:round/>
              <a:headEnd/>
              <a:tailEnd/>
            </a:ln>
          </p:spPr>
          <p:txBody>
            <a:bodyPr anchor="ctr">
              <a:spAutoFit/>
            </a:bodyPr>
            <a:lstStyle/>
            <a:p>
              <a:endParaRPr lang="en-US">
                <a:solidFill>
                  <a:srgbClr val="000000"/>
                </a:solidFill>
              </a:endParaRPr>
            </a:p>
          </p:txBody>
        </p:sp>
        <p:sp>
          <p:nvSpPr>
            <p:cNvPr id="11303" name="Line 59"/>
            <p:cNvSpPr>
              <a:spLocks noChangeShapeType="1"/>
            </p:cNvSpPr>
            <p:nvPr/>
          </p:nvSpPr>
          <p:spPr bwMode="auto">
            <a:xfrm flipV="1">
              <a:off x="3990" y="1683"/>
              <a:ext cx="33" cy="30"/>
            </a:xfrm>
            <a:prstGeom prst="line">
              <a:avLst/>
            </a:prstGeom>
            <a:noFill/>
            <a:ln w="9525">
              <a:solidFill>
                <a:schemeClr val="tx1"/>
              </a:solidFill>
              <a:round/>
              <a:headEnd/>
              <a:tailEnd/>
            </a:ln>
          </p:spPr>
          <p:txBody>
            <a:bodyPr anchor="ctr">
              <a:spAutoFit/>
            </a:bodyPr>
            <a:lstStyle/>
            <a:p>
              <a:endParaRPr lang="en-US">
                <a:solidFill>
                  <a:srgbClr val="000000"/>
                </a:solidFill>
              </a:endParaRPr>
            </a:p>
          </p:txBody>
        </p:sp>
      </p:grpSp>
      <p:cxnSp>
        <p:nvCxnSpPr>
          <p:cNvPr id="11296" name="AutoShape 62"/>
          <p:cNvCxnSpPr>
            <a:cxnSpLocks noChangeShapeType="1"/>
            <a:stCxn id="97296" idx="1"/>
            <a:endCxn id="97316" idx="3"/>
          </p:cNvCxnSpPr>
          <p:nvPr/>
        </p:nvCxnSpPr>
        <p:spPr bwMode="auto">
          <a:xfrm rot="10800000" flipH="1" flipV="1">
            <a:off x="1660525" y="2420938"/>
            <a:ext cx="6105525" cy="101600"/>
          </a:xfrm>
          <a:prstGeom prst="bentConnector5">
            <a:avLst>
              <a:gd name="adj1" fmla="val -3745"/>
              <a:gd name="adj2" fmla="val 1507810"/>
              <a:gd name="adj3" fmla="val 103718"/>
            </a:avLst>
          </a:prstGeom>
          <a:noFill/>
          <a:ln w="22225">
            <a:solidFill>
              <a:schemeClr val="tx1"/>
            </a:solidFill>
            <a:miter lim="800000"/>
            <a:headEnd/>
            <a:tailEnd/>
          </a:ln>
        </p:spPr>
      </p:cxnSp>
    </p:spTree>
    <p:custDataLst>
      <p:tags r:id="rId1"/>
    </p:custData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2"/>
          <p:cNvSpPr>
            <a:spLocks noGrp="1" noChangeArrowheads="1"/>
          </p:cNvSpPr>
          <p:nvPr>
            <p:ph type="title" idx="4294967295"/>
          </p:nvPr>
        </p:nvSpPr>
        <p:spPr/>
        <p:txBody>
          <a:bodyPr/>
          <a:lstStyle/>
          <a:p>
            <a:r>
              <a:rPr lang="en-US" smtClean="0"/>
              <a:t>Design Example</a:t>
            </a:r>
          </a:p>
        </p:txBody>
      </p:sp>
      <p:sp>
        <p:nvSpPr>
          <p:cNvPr id="12291" name="Rectangle 33"/>
          <p:cNvSpPr>
            <a:spLocks noGrp="1" noChangeArrowheads="1"/>
          </p:cNvSpPr>
          <p:nvPr>
            <p:ph type="body" idx="4294967295"/>
          </p:nvPr>
        </p:nvSpPr>
        <p:spPr>
          <a:xfrm>
            <a:off x="162232" y="921775"/>
            <a:ext cx="4719484" cy="5810864"/>
          </a:xfrm>
        </p:spPr>
        <p:txBody>
          <a:bodyPr/>
          <a:lstStyle/>
          <a:p>
            <a:pPr>
              <a:lnSpc>
                <a:spcPct val="100000"/>
              </a:lnSpc>
            </a:pPr>
            <a:r>
              <a:rPr lang="en-US" sz="2000" dirty="0" smtClean="0"/>
              <a:t>Requirement</a:t>
            </a:r>
          </a:p>
          <a:p>
            <a:pPr lvl="1">
              <a:lnSpc>
                <a:spcPct val="100000"/>
              </a:lnSpc>
            </a:pPr>
            <a:r>
              <a:rPr lang="en-US" sz="1900" dirty="0" smtClean="0"/>
              <a:t>33.3-MHz external oscillator controls</a:t>
            </a:r>
          </a:p>
          <a:p>
            <a:pPr lvl="2">
              <a:lnSpc>
                <a:spcPct val="100000"/>
              </a:lnSpc>
            </a:pPr>
            <a:r>
              <a:rPr lang="en-US" sz="1700" dirty="0" smtClean="0"/>
              <a:t>533.3-MHz data being generated by I/O logic </a:t>
            </a:r>
            <a:br>
              <a:rPr lang="en-US" sz="1700" dirty="0" smtClean="0"/>
            </a:br>
            <a:r>
              <a:rPr lang="en-US" sz="1700" dirty="0" smtClean="0"/>
              <a:t>(BUFIO)</a:t>
            </a:r>
          </a:p>
          <a:p>
            <a:pPr lvl="2">
              <a:lnSpc>
                <a:spcPct val="100000"/>
              </a:lnSpc>
            </a:pPr>
            <a:r>
              <a:rPr lang="en-US" sz="1700" dirty="0" smtClean="0"/>
              <a:t>Large amount of logic at 66.6 MHz (BUFG)</a:t>
            </a:r>
          </a:p>
          <a:p>
            <a:pPr lvl="2">
              <a:lnSpc>
                <a:spcPct val="100000"/>
              </a:lnSpc>
            </a:pPr>
            <a:r>
              <a:rPr lang="en-US" sz="1700" dirty="0" smtClean="0"/>
              <a:t>Small design at 54 MHz (BUFH)</a:t>
            </a:r>
          </a:p>
          <a:p>
            <a:pPr lvl="1">
              <a:lnSpc>
                <a:spcPct val="100000"/>
              </a:lnSpc>
            </a:pPr>
            <a:r>
              <a:rPr lang="en-US" sz="1900" dirty="0" smtClean="0"/>
              <a:t>Phase relationship between input clock and output </a:t>
            </a:r>
            <a:br>
              <a:rPr lang="en-US" sz="1900" dirty="0" smtClean="0"/>
            </a:br>
            <a:r>
              <a:rPr lang="en-US" sz="1900" dirty="0" smtClean="0"/>
              <a:t>clock is irrelevant</a:t>
            </a:r>
          </a:p>
          <a:p>
            <a:pPr>
              <a:lnSpc>
                <a:spcPct val="100000"/>
              </a:lnSpc>
            </a:pPr>
            <a:r>
              <a:rPr lang="en-US" sz="2000" dirty="0" smtClean="0"/>
              <a:t>Solution</a:t>
            </a:r>
          </a:p>
          <a:p>
            <a:pPr lvl="1">
              <a:lnSpc>
                <a:spcPct val="100000"/>
              </a:lnSpc>
            </a:pPr>
            <a:r>
              <a:rPr lang="en-US" sz="1900" dirty="0" smtClean="0"/>
              <a:t>MMCM values</a:t>
            </a:r>
          </a:p>
          <a:p>
            <a:pPr lvl="2">
              <a:lnSpc>
                <a:spcPct val="100000"/>
              </a:lnSpc>
            </a:pPr>
            <a:r>
              <a:rPr lang="en-US" sz="1700" dirty="0" smtClean="0"/>
              <a:t>M=32, D=1. FVCO = 1066.7</a:t>
            </a:r>
          </a:p>
          <a:p>
            <a:pPr lvl="2">
              <a:lnSpc>
                <a:spcPct val="100000"/>
              </a:lnSpc>
            </a:pPr>
            <a:r>
              <a:rPr lang="en-US" sz="1700" dirty="0" smtClean="0"/>
              <a:t>O0=19.75  - uses fractional divider (1066/19.75 = 54 MHz))</a:t>
            </a:r>
          </a:p>
          <a:p>
            <a:pPr lvl="2">
              <a:lnSpc>
                <a:spcPct val="100000"/>
              </a:lnSpc>
            </a:pPr>
            <a:r>
              <a:rPr lang="en-US" sz="1700" dirty="0" smtClean="0"/>
              <a:t>O1=2  (1066/2 = 533 MHz)</a:t>
            </a:r>
          </a:p>
          <a:p>
            <a:pPr lvl="2">
              <a:lnSpc>
                <a:spcPct val="100000"/>
              </a:lnSpc>
            </a:pPr>
            <a:r>
              <a:rPr lang="en-US" sz="1700" dirty="0" smtClean="0"/>
              <a:t>O2=16  (1066/16 = 66 MHz)</a:t>
            </a:r>
          </a:p>
        </p:txBody>
      </p:sp>
      <p:grpSp>
        <p:nvGrpSpPr>
          <p:cNvPr id="36" name="Group 35"/>
          <p:cNvGrpSpPr/>
          <p:nvPr/>
        </p:nvGrpSpPr>
        <p:grpSpPr>
          <a:xfrm>
            <a:off x="4854575" y="1828800"/>
            <a:ext cx="4089400" cy="3311525"/>
            <a:chOff x="4854575" y="1828800"/>
            <a:chExt cx="4089400" cy="3311525"/>
          </a:xfrm>
        </p:grpSpPr>
        <p:sp>
          <p:nvSpPr>
            <p:cNvPr id="12292" name="Line 5"/>
            <p:cNvSpPr>
              <a:spLocks noChangeShapeType="1"/>
            </p:cNvSpPr>
            <p:nvPr/>
          </p:nvSpPr>
          <p:spPr bwMode="auto">
            <a:xfrm>
              <a:off x="6784975" y="2970213"/>
              <a:ext cx="215900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2293" name="Line 6"/>
            <p:cNvSpPr>
              <a:spLocks noChangeShapeType="1"/>
            </p:cNvSpPr>
            <p:nvPr/>
          </p:nvSpPr>
          <p:spPr bwMode="auto">
            <a:xfrm>
              <a:off x="4886325" y="2413000"/>
              <a:ext cx="13636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2294" name="Rectangle 7"/>
            <p:cNvSpPr>
              <a:spLocks noChangeArrowheads="1"/>
            </p:cNvSpPr>
            <p:nvPr/>
          </p:nvSpPr>
          <p:spPr bwMode="auto">
            <a:xfrm>
              <a:off x="5602288" y="1828800"/>
              <a:ext cx="1439862" cy="3168650"/>
            </a:xfrm>
            <a:prstGeom prst="rect">
              <a:avLst/>
            </a:prstGeom>
            <a:solidFill>
              <a:schemeClr val="tx2"/>
            </a:solidFill>
            <a:ln w="9525" algn="ctr">
              <a:solidFill>
                <a:schemeClr val="tx1"/>
              </a:solidFill>
              <a:miter lim="800000"/>
              <a:headEnd/>
              <a:tailEnd/>
            </a:ln>
          </p:spPr>
          <p:txBody>
            <a:bodyPr anchor="ctr"/>
            <a:lstStyle/>
            <a:p>
              <a:endParaRPr lang="en-US">
                <a:solidFill>
                  <a:srgbClr val="000000"/>
                </a:solidFill>
              </a:endParaRPr>
            </a:p>
          </p:txBody>
        </p:sp>
        <p:sp>
          <p:nvSpPr>
            <p:cNvPr id="12295" name="AutoShape 8"/>
            <p:cNvSpPr>
              <a:spLocks noChangeAspect="1" noChangeArrowheads="1"/>
            </p:cNvSpPr>
            <p:nvPr/>
          </p:nvSpPr>
          <p:spPr bwMode="auto">
            <a:xfrm rot="5400000">
              <a:off x="8387556" y="2832894"/>
              <a:ext cx="363538" cy="260350"/>
            </a:xfrm>
            <a:prstGeom prst="triangle">
              <a:avLst>
                <a:gd name="adj" fmla="val 50000"/>
              </a:avLst>
            </a:prstGeom>
            <a:solidFill>
              <a:srgbClr val="5C8EFB"/>
            </a:solidFill>
            <a:ln w="9525" algn="ctr">
              <a:solidFill>
                <a:schemeClr val="tx1"/>
              </a:solidFill>
              <a:miter lim="800000"/>
              <a:headEnd/>
              <a:tailEnd/>
            </a:ln>
          </p:spPr>
          <p:txBody>
            <a:bodyPr anchor="ctr"/>
            <a:lstStyle/>
            <a:p>
              <a:endParaRPr lang="en-US">
                <a:solidFill>
                  <a:srgbClr val="000000"/>
                </a:solidFill>
              </a:endParaRPr>
            </a:p>
          </p:txBody>
        </p:sp>
        <p:sp>
          <p:nvSpPr>
            <p:cNvPr id="12296" name="Text Box 9"/>
            <p:cNvSpPr txBox="1">
              <a:spLocks noChangeArrowheads="1"/>
            </p:cNvSpPr>
            <p:nvPr/>
          </p:nvSpPr>
          <p:spPr bwMode="auto">
            <a:xfrm>
              <a:off x="5921375" y="1858963"/>
              <a:ext cx="944563" cy="336550"/>
            </a:xfrm>
            <a:prstGeom prst="rect">
              <a:avLst/>
            </a:prstGeom>
            <a:noFill/>
            <a:ln w="9525" algn="ctr">
              <a:noFill/>
              <a:miter lim="800000"/>
              <a:headEnd/>
              <a:tailEnd/>
            </a:ln>
          </p:spPr>
          <p:txBody>
            <a:bodyPr wrap="none">
              <a:spAutoFit/>
            </a:bodyPr>
            <a:lstStyle/>
            <a:p>
              <a:r>
                <a:rPr lang="en-US" sz="1600" b="1">
                  <a:solidFill>
                    <a:srgbClr val="FFFFFF"/>
                  </a:solidFill>
                </a:rPr>
                <a:t>MMCM</a:t>
              </a:r>
            </a:p>
          </p:txBody>
        </p:sp>
        <p:sp>
          <p:nvSpPr>
            <p:cNvPr id="12297" name="Text Box 11"/>
            <p:cNvSpPr txBox="1">
              <a:spLocks noChangeArrowheads="1"/>
            </p:cNvSpPr>
            <p:nvPr/>
          </p:nvSpPr>
          <p:spPr bwMode="auto">
            <a:xfrm>
              <a:off x="7132638" y="2759075"/>
              <a:ext cx="1109662" cy="396875"/>
            </a:xfrm>
            <a:prstGeom prst="rect">
              <a:avLst/>
            </a:prstGeom>
            <a:noFill/>
            <a:ln w="9525" algn="ctr">
              <a:noFill/>
              <a:miter lim="800000"/>
              <a:headEnd/>
              <a:tailEnd/>
            </a:ln>
          </p:spPr>
          <p:txBody>
            <a:bodyPr wrap="none">
              <a:spAutoFit/>
            </a:bodyPr>
            <a:lstStyle/>
            <a:p>
              <a:r>
                <a:rPr lang="en-US" sz="1000" b="1">
                  <a:solidFill>
                    <a:srgbClr val="000000"/>
                  </a:solidFill>
                </a:rPr>
                <a:t>Performance</a:t>
              </a:r>
            </a:p>
            <a:p>
              <a:r>
                <a:rPr lang="en-US" sz="1000" b="1">
                  <a:solidFill>
                    <a:srgbClr val="000000"/>
                  </a:solidFill>
                </a:rPr>
                <a:t>Path</a:t>
              </a:r>
            </a:p>
          </p:txBody>
        </p:sp>
        <p:sp>
          <p:nvSpPr>
            <p:cNvPr id="12298" name="Line 12"/>
            <p:cNvSpPr>
              <a:spLocks noChangeShapeType="1"/>
            </p:cNvSpPr>
            <p:nvPr/>
          </p:nvSpPr>
          <p:spPr bwMode="auto">
            <a:xfrm>
              <a:off x="7042150" y="4492625"/>
              <a:ext cx="461963"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2299" name="Line 14"/>
            <p:cNvSpPr>
              <a:spLocks noChangeShapeType="1"/>
            </p:cNvSpPr>
            <p:nvPr/>
          </p:nvSpPr>
          <p:spPr bwMode="auto">
            <a:xfrm>
              <a:off x="5170488" y="4492625"/>
              <a:ext cx="431800"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2300" name="Line 15"/>
            <p:cNvSpPr>
              <a:spLocks noChangeShapeType="1"/>
            </p:cNvSpPr>
            <p:nvPr/>
          </p:nvSpPr>
          <p:spPr bwMode="auto">
            <a:xfrm>
              <a:off x="5170488" y="4492625"/>
              <a:ext cx="0" cy="64770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2301" name="Line 16"/>
            <p:cNvSpPr>
              <a:spLocks noChangeShapeType="1"/>
            </p:cNvSpPr>
            <p:nvPr/>
          </p:nvSpPr>
          <p:spPr bwMode="auto">
            <a:xfrm>
              <a:off x="7504113" y="4492625"/>
              <a:ext cx="0" cy="64770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2302" name="Line 17"/>
            <p:cNvSpPr>
              <a:spLocks noChangeShapeType="1"/>
            </p:cNvSpPr>
            <p:nvPr/>
          </p:nvSpPr>
          <p:spPr bwMode="auto">
            <a:xfrm>
              <a:off x="5170488" y="5140325"/>
              <a:ext cx="2333625" cy="0"/>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2303" name="Line 18"/>
            <p:cNvSpPr>
              <a:spLocks noChangeShapeType="1"/>
            </p:cNvSpPr>
            <p:nvPr/>
          </p:nvSpPr>
          <p:spPr bwMode="auto">
            <a:xfrm>
              <a:off x="7042150" y="2420938"/>
              <a:ext cx="1728788"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2304" name="AutoShape 19"/>
            <p:cNvSpPr>
              <a:spLocks noChangeAspect="1" noChangeArrowheads="1"/>
            </p:cNvSpPr>
            <p:nvPr/>
          </p:nvSpPr>
          <p:spPr bwMode="auto">
            <a:xfrm rot="5400000">
              <a:off x="7543006" y="2289969"/>
              <a:ext cx="363538" cy="260350"/>
            </a:xfrm>
            <a:prstGeom prst="triangle">
              <a:avLst>
                <a:gd name="adj" fmla="val 50000"/>
              </a:avLst>
            </a:prstGeom>
            <a:solidFill>
              <a:srgbClr val="CC99FF"/>
            </a:solidFill>
            <a:ln w="9525" algn="ctr">
              <a:solidFill>
                <a:schemeClr val="tx1"/>
              </a:solidFill>
              <a:miter lim="800000"/>
              <a:headEnd/>
              <a:tailEnd/>
            </a:ln>
          </p:spPr>
          <p:txBody>
            <a:bodyPr anchor="ctr"/>
            <a:lstStyle/>
            <a:p>
              <a:endParaRPr lang="en-US">
                <a:solidFill>
                  <a:srgbClr val="000000"/>
                </a:solidFill>
              </a:endParaRPr>
            </a:p>
          </p:txBody>
        </p:sp>
        <p:sp>
          <p:nvSpPr>
            <p:cNvPr id="12305" name="Text Box 20"/>
            <p:cNvSpPr txBox="1">
              <a:spLocks noChangeArrowheads="1"/>
            </p:cNvSpPr>
            <p:nvPr/>
          </p:nvSpPr>
          <p:spPr bwMode="auto">
            <a:xfrm>
              <a:off x="8240713" y="2568575"/>
              <a:ext cx="696912" cy="276225"/>
            </a:xfrm>
            <a:prstGeom prst="rect">
              <a:avLst/>
            </a:prstGeom>
            <a:noFill/>
            <a:ln w="9525" algn="ctr">
              <a:noFill/>
              <a:miter lim="800000"/>
              <a:headEnd/>
              <a:tailEnd/>
            </a:ln>
          </p:spPr>
          <p:txBody>
            <a:bodyPr wrap="none">
              <a:spAutoFit/>
            </a:bodyPr>
            <a:lstStyle/>
            <a:p>
              <a:r>
                <a:rPr lang="en-US" sz="1200" b="1">
                  <a:solidFill>
                    <a:srgbClr val="000000"/>
                  </a:solidFill>
                </a:rPr>
                <a:t>BUFIO</a:t>
              </a:r>
            </a:p>
          </p:txBody>
        </p:sp>
        <p:sp>
          <p:nvSpPr>
            <p:cNvPr id="12306" name="Text Box 21"/>
            <p:cNvSpPr txBox="1">
              <a:spLocks noChangeArrowheads="1"/>
            </p:cNvSpPr>
            <p:nvPr/>
          </p:nvSpPr>
          <p:spPr bwMode="auto">
            <a:xfrm>
              <a:off x="7473950" y="2030413"/>
              <a:ext cx="638175" cy="276225"/>
            </a:xfrm>
            <a:prstGeom prst="rect">
              <a:avLst/>
            </a:prstGeom>
            <a:noFill/>
            <a:ln w="9525" algn="ctr">
              <a:noFill/>
              <a:miter lim="800000"/>
              <a:headEnd/>
              <a:tailEnd/>
            </a:ln>
          </p:spPr>
          <p:txBody>
            <a:bodyPr wrap="none">
              <a:spAutoFit/>
            </a:bodyPr>
            <a:lstStyle/>
            <a:p>
              <a:r>
                <a:rPr lang="en-US" sz="1200" b="1">
                  <a:solidFill>
                    <a:srgbClr val="000000"/>
                  </a:solidFill>
                </a:rPr>
                <a:t>BUFH</a:t>
              </a:r>
            </a:p>
          </p:txBody>
        </p:sp>
        <p:sp>
          <p:nvSpPr>
            <p:cNvPr id="12307" name="Line 22"/>
            <p:cNvSpPr>
              <a:spLocks noChangeShapeType="1"/>
            </p:cNvSpPr>
            <p:nvPr/>
          </p:nvSpPr>
          <p:spPr bwMode="auto">
            <a:xfrm>
              <a:off x="7034213" y="4054475"/>
              <a:ext cx="1728787"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sp>
          <p:nvSpPr>
            <p:cNvPr id="12308" name="AutoShape 23"/>
            <p:cNvSpPr>
              <a:spLocks noChangeAspect="1" noChangeArrowheads="1"/>
            </p:cNvSpPr>
            <p:nvPr/>
          </p:nvSpPr>
          <p:spPr bwMode="auto">
            <a:xfrm rot="5400000">
              <a:off x="7535069" y="3925094"/>
              <a:ext cx="363538" cy="260350"/>
            </a:xfrm>
            <a:prstGeom prst="triangle">
              <a:avLst>
                <a:gd name="adj" fmla="val 50000"/>
              </a:avLst>
            </a:prstGeom>
            <a:solidFill>
              <a:schemeClr val="accent1"/>
            </a:solidFill>
            <a:ln w="9525" algn="ctr">
              <a:solidFill>
                <a:schemeClr val="tx1"/>
              </a:solidFill>
              <a:miter lim="800000"/>
              <a:headEnd/>
              <a:tailEnd/>
            </a:ln>
          </p:spPr>
          <p:txBody>
            <a:bodyPr anchor="ctr"/>
            <a:lstStyle/>
            <a:p>
              <a:endParaRPr lang="en-US">
                <a:solidFill>
                  <a:srgbClr val="000000"/>
                </a:solidFill>
              </a:endParaRPr>
            </a:p>
          </p:txBody>
        </p:sp>
        <p:sp>
          <p:nvSpPr>
            <p:cNvPr id="12309" name="Text Box 24"/>
            <p:cNvSpPr txBox="1">
              <a:spLocks noChangeArrowheads="1"/>
            </p:cNvSpPr>
            <p:nvPr/>
          </p:nvSpPr>
          <p:spPr bwMode="auto">
            <a:xfrm>
              <a:off x="8269288" y="3525838"/>
              <a:ext cx="628650" cy="276225"/>
            </a:xfrm>
            <a:prstGeom prst="rect">
              <a:avLst/>
            </a:prstGeom>
            <a:noFill/>
            <a:ln w="9525" algn="ctr">
              <a:noFill/>
              <a:miter lim="800000"/>
              <a:headEnd/>
              <a:tailEnd/>
            </a:ln>
          </p:spPr>
          <p:txBody>
            <a:bodyPr wrap="none">
              <a:spAutoFit/>
            </a:bodyPr>
            <a:lstStyle/>
            <a:p>
              <a:r>
                <a:rPr lang="en-US" sz="1200" b="1">
                  <a:solidFill>
                    <a:srgbClr val="000000"/>
                  </a:solidFill>
                </a:rPr>
                <a:t>BUFR</a:t>
              </a:r>
            </a:p>
          </p:txBody>
        </p:sp>
        <p:sp>
          <p:nvSpPr>
            <p:cNvPr id="12310" name="Text Box 25"/>
            <p:cNvSpPr txBox="1">
              <a:spLocks noChangeArrowheads="1"/>
            </p:cNvSpPr>
            <p:nvPr/>
          </p:nvSpPr>
          <p:spPr bwMode="auto">
            <a:xfrm>
              <a:off x="5543550" y="2260600"/>
              <a:ext cx="785813" cy="276225"/>
            </a:xfrm>
            <a:prstGeom prst="rect">
              <a:avLst/>
            </a:prstGeom>
            <a:noFill/>
            <a:ln w="9525" algn="ctr">
              <a:noFill/>
              <a:miter lim="800000"/>
              <a:headEnd/>
              <a:tailEnd/>
            </a:ln>
          </p:spPr>
          <p:txBody>
            <a:bodyPr wrap="none">
              <a:spAutoFit/>
            </a:bodyPr>
            <a:lstStyle/>
            <a:p>
              <a:r>
                <a:rPr lang="en-US" sz="1200" b="1">
                  <a:solidFill>
                    <a:srgbClr val="FFFFFF"/>
                  </a:solidFill>
                </a:rPr>
                <a:t>CLKIN1</a:t>
              </a:r>
            </a:p>
          </p:txBody>
        </p:sp>
        <p:sp>
          <p:nvSpPr>
            <p:cNvPr id="12311" name="Text Box 26"/>
            <p:cNvSpPr txBox="1">
              <a:spLocks noChangeArrowheads="1"/>
            </p:cNvSpPr>
            <p:nvPr/>
          </p:nvSpPr>
          <p:spPr bwMode="auto">
            <a:xfrm>
              <a:off x="6208713" y="2266950"/>
              <a:ext cx="952500" cy="276225"/>
            </a:xfrm>
            <a:prstGeom prst="rect">
              <a:avLst/>
            </a:prstGeom>
            <a:noFill/>
            <a:ln w="9525" algn="ctr">
              <a:noFill/>
              <a:miter lim="800000"/>
              <a:headEnd/>
              <a:tailEnd/>
            </a:ln>
          </p:spPr>
          <p:txBody>
            <a:bodyPr wrap="none">
              <a:spAutoFit/>
            </a:bodyPr>
            <a:lstStyle/>
            <a:p>
              <a:r>
                <a:rPr lang="en-US" sz="1200" b="1">
                  <a:solidFill>
                    <a:srgbClr val="FFFFFF"/>
                  </a:solidFill>
                </a:rPr>
                <a:t>CLKOUT0</a:t>
              </a:r>
            </a:p>
          </p:txBody>
        </p:sp>
        <p:sp>
          <p:nvSpPr>
            <p:cNvPr id="12312" name="Text Box 27"/>
            <p:cNvSpPr txBox="1">
              <a:spLocks noChangeArrowheads="1"/>
            </p:cNvSpPr>
            <p:nvPr/>
          </p:nvSpPr>
          <p:spPr bwMode="auto">
            <a:xfrm>
              <a:off x="6235700" y="2814638"/>
              <a:ext cx="957263" cy="276225"/>
            </a:xfrm>
            <a:prstGeom prst="rect">
              <a:avLst/>
            </a:prstGeom>
            <a:noFill/>
            <a:ln w="9525" algn="ctr">
              <a:noFill/>
              <a:miter lim="800000"/>
              <a:headEnd/>
              <a:tailEnd/>
            </a:ln>
          </p:spPr>
          <p:txBody>
            <a:bodyPr wrap="none">
              <a:spAutoFit/>
            </a:bodyPr>
            <a:lstStyle/>
            <a:p>
              <a:r>
                <a:rPr lang="en-US" sz="1200" b="1">
                  <a:solidFill>
                    <a:srgbClr val="FFFFFF"/>
                  </a:solidFill>
                </a:rPr>
                <a:t>CLKOUT1</a:t>
              </a:r>
            </a:p>
          </p:txBody>
        </p:sp>
        <p:sp>
          <p:nvSpPr>
            <p:cNvPr id="12313" name="Text Box 28"/>
            <p:cNvSpPr txBox="1">
              <a:spLocks noChangeArrowheads="1"/>
            </p:cNvSpPr>
            <p:nvPr/>
          </p:nvSpPr>
          <p:spPr bwMode="auto">
            <a:xfrm>
              <a:off x="6208713" y="3897313"/>
              <a:ext cx="955675" cy="276225"/>
            </a:xfrm>
            <a:prstGeom prst="rect">
              <a:avLst/>
            </a:prstGeom>
            <a:noFill/>
            <a:ln w="9525" algn="ctr">
              <a:noFill/>
              <a:miter lim="800000"/>
              <a:headEnd/>
              <a:tailEnd/>
            </a:ln>
          </p:spPr>
          <p:txBody>
            <a:bodyPr wrap="none">
              <a:spAutoFit/>
            </a:bodyPr>
            <a:lstStyle/>
            <a:p>
              <a:r>
                <a:rPr lang="en-US" sz="1200" b="1">
                  <a:solidFill>
                    <a:srgbClr val="FFFFFF"/>
                  </a:solidFill>
                </a:rPr>
                <a:t>CLKOUT2</a:t>
              </a:r>
            </a:p>
          </p:txBody>
        </p:sp>
        <p:sp>
          <p:nvSpPr>
            <p:cNvPr id="12314" name="Text Box 29"/>
            <p:cNvSpPr txBox="1">
              <a:spLocks noChangeArrowheads="1"/>
            </p:cNvSpPr>
            <p:nvPr/>
          </p:nvSpPr>
          <p:spPr bwMode="auto">
            <a:xfrm>
              <a:off x="5559425" y="4276725"/>
              <a:ext cx="892175" cy="276225"/>
            </a:xfrm>
            <a:prstGeom prst="rect">
              <a:avLst/>
            </a:prstGeom>
            <a:noFill/>
            <a:ln w="9525" algn="ctr">
              <a:noFill/>
              <a:miter lim="800000"/>
              <a:headEnd/>
              <a:tailEnd/>
            </a:ln>
          </p:spPr>
          <p:txBody>
            <a:bodyPr wrap="none">
              <a:spAutoFit/>
            </a:bodyPr>
            <a:lstStyle/>
            <a:p>
              <a:r>
                <a:rPr lang="en-US" sz="1200" b="1">
                  <a:solidFill>
                    <a:srgbClr val="FFFFFF"/>
                  </a:solidFill>
                </a:rPr>
                <a:t>CLKFBIN</a:t>
              </a:r>
            </a:p>
          </p:txBody>
        </p:sp>
        <p:sp>
          <p:nvSpPr>
            <p:cNvPr id="12315" name="Text Box 30"/>
            <p:cNvSpPr txBox="1">
              <a:spLocks noChangeArrowheads="1"/>
            </p:cNvSpPr>
            <p:nvPr/>
          </p:nvSpPr>
          <p:spPr bwMode="auto">
            <a:xfrm>
              <a:off x="6121400" y="4433888"/>
              <a:ext cx="1063625" cy="276225"/>
            </a:xfrm>
            <a:prstGeom prst="rect">
              <a:avLst/>
            </a:prstGeom>
            <a:noFill/>
            <a:ln w="9525" algn="ctr">
              <a:noFill/>
              <a:miter lim="800000"/>
              <a:headEnd/>
              <a:tailEnd/>
            </a:ln>
          </p:spPr>
          <p:txBody>
            <a:bodyPr wrap="none">
              <a:spAutoFit/>
            </a:bodyPr>
            <a:lstStyle/>
            <a:p>
              <a:r>
                <a:rPr lang="en-US" sz="1200" b="1">
                  <a:solidFill>
                    <a:srgbClr val="FFFFFF"/>
                  </a:solidFill>
                </a:rPr>
                <a:t>CLKFBOUT</a:t>
              </a:r>
            </a:p>
          </p:txBody>
        </p:sp>
        <p:sp>
          <p:nvSpPr>
            <p:cNvPr id="12316" name="PPTShape_0"/>
            <p:cNvSpPr txBox="1">
              <a:spLocks noChangeArrowheads="1"/>
            </p:cNvSpPr>
            <p:nvPr/>
          </p:nvSpPr>
          <p:spPr bwMode="auto">
            <a:xfrm>
              <a:off x="7378700" y="3636963"/>
              <a:ext cx="638175" cy="276225"/>
            </a:xfrm>
            <a:prstGeom prst="rect">
              <a:avLst/>
            </a:prstGeom>
            <a:noFill/>
            <a:ln w="9525" algn="ctr">
              <a:noFill/>
              <a:miter lim="800000"/>
              <a:headEnd/>
              <a:tailEnd/>
            </a:ln>
          </p:spPr>
          <p:txBody>
            <a:bodyPr wrap="none">
              <a:spAutoFit/>
            </a:bodyPr>
            <a:lstStyle/>
            <a:p>
              <a:r>
                <a:rPr lang="en-US" sz="1200" b="1">
                  <a:solidFill>
                    <a:srgbClr val="000000"/>
                  </a:solidFill>
                </a:rPr>
                <a:t>BUFG</a:t>
              </a:r>
            </a:p>
          </p:txBody>
        </p:sp>
        <p:sp>
          <p:nvSpPr>
            <p:cNvPr id="12317" name="PPTShape_1"/>
            <p:cNvSpPr>
              <a:spLocks noChangeShapeType="1"/>
            </p:cNvSpPr>
            <p:nvPr/>
          </p:nvSpPr>
          <p:spPr bwMode="auto">
            <a:xfrm>
              <a:off x="8120063" y="2979738"/>
              <a:ext cx="0" cy="40481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12318" name="PPTShape_2"/>
            <p:cNvSpPr>
              <a:spLocks noChangeShapeType="1"/>
            </p:cNvSpPr>
            <p:nvPr/>
          </p:nvSpPr>
          <p:spPr bwMode="auto">
            <a:xfrm>
              <a:off x="8120063" y="3367088"/>
              <a:ext cx="812800" cy="0"/>
            </a:xfrm>
            <a:prstGeom prst="line">
              <a:avLst/>
            </a:prstGeom>
            <a:noFill/>
            <a:ln w="9525">
              <a:solidFill>
                <a:schemeClr val="tx1"/>
              </a:solidFill>
              <a:round/>
              <a:headEnd/>
              <a:tailEnd type="triangle" w="med" len="med"/>
            </a:ln>
          </p:spPr>
          <p:txBody>
            <a:bodyPr wrap="none" anchor="ctr"/>
            <a:lstStyle/>
            <a:p>
              <a:endParaRPr lang="en-US">
                <a:solidFill>
                  <a:srgbClr val="000000"/>
                </a:solidFill>
              </a:endParaRPr>
            </a:p>
          </p:txBody>
        </p:sp>
        <p:grpSp>
          <p:nvGrpSpPr>
            <p:cNvPr id="2" name="Group 35"/>
            <p:cNvGrpSpPr>
              <a:grpSpLocks/>
            </p:cNvGrpSpPr>
            <p:nvPr>
              <p:custDataLst>
                <p:tags r:id="rId2"/>
              </p:custDataLst>
            </p:nvPr>
          </p:nvGrpSpPr>
          <p:grpSpPr bwMode="auto">
            <a:xfrm>
              <a:off x="8355021" y="3179763"/>
              <a:ext cx="371476" cy="371475"/>
              <a:chOff x="5263" y="2003"/>
              <a:chExt cx="234" cy="234"/>
            </a:xfrm>
          </p:grpSpPr>
          <p:sp>
            <p:nvSpPr>
              <p:cNvPr id="12322" name="AutoShape 8"/>
              <p:cNvSpPr>
                <a:spLocks noChangeAspect="1" noChangeArrowheads="1"/>
              </p:cNvSpPr>
              <p:nvPr/>
            </p:nvSpPr>
            <p:spPr bwMode="auto">
              <a:xfrm rot="5400000">
                <a:off x="5284" y="2036"/>
                <a:ext cx="229" cy="164"/>
              </a:xfrm>
              <a:prstGeom prst="triangle">
                <a:avLst>
                  <a:gd name="adj" fmla="val 50000"/>
                </a:avLst>
              </a:prstGeom>
              <a:solidFill>
                <a:srgbClr val="8B8D00"/>
              </a:solidFill>
              <a:ln w="9525" algn="ctr">
                <a:solidFill>
                  <a:schemeClr val="tx1"/>
                </a:solidFill>
                <a:miter lim="800000"/>
                <a:headEnd/>
                <a:tailEnd/>
              </a:ln>
            </p:spPr>
            <p:txBody>
              <a:bodyPr anchor="ctr"/>
              <a:lstStyle/>
              <a:p>
                <a:endParaRPr lang="en-US">
                  <a:solidFill>
                    <a:srgbClr val="000000"/>
                  </a:solidFill>
                </a:endParaRPr>
              </a:p>
            </p:txBody>
          </p:sp>
          <p:sp>
            <p:nvSpPr>
              <p:cNvPr id="12323" name="TextBox 31"/>
              <p:cNvSpPr txBox="1">
                <a:spLocks noChangeArrowheads="1"/>
              </p:cNvSpPr>
              <p:nvPr/>
            </p:nvSpPr>
            <p:spPr bwMode="auto">
              <a:xfrm>
                <a:off x="5263" y="2006"/>
                <a:ext cx="234" cy="231"/>
              </a:xfrm>
              <a:prstGeom prst="rect">
                <a:avLst/>
              </a:prstGeom>
              <a:noFill/>
              <a:ln w="9525">
                <a:noFill/>
                <a:miter lim="800000"/>
                <a:headEnd/>
                <a:tailEnd/>
              </a:ln>
            </p:spPr>
            <p:txBody>
              <a:bodyPr wrap="none">
                <a:spAutoFit/>
              </a:bodyPr>
              <a:lstStyle/>
              <a:p>
                <a:r>
                  <a:rPr lang="en-US" dirty="0">
                    <a:solidFill>
                      <a:srgbClr val="000000"/>
                    </a:solidFill>
                  </a:rPr>
                  <a:t>÷</a:t>
                </a:r>
              </a:p>
            </p:txBody>
          </p:sp>
        </p:grpSp>
        <p:sp>
          <p:nvSpPr>
            <p:cNvPr id="12320" name="PPTShape_3"/>
            <p:cNvSpPr>
              <a:spLocks noChangeAspect="1" noChangeArrowheads="1"/>
            </p:cNvSpPr>
            <p:nvPr/>
          </p:nvSpPr>
          <p:spPr bwMode="auto">
            <a:xfrm rot="5400000">
              <a:off x="4952206" y="2293144"/>
              <a:ext cx="363538" cy="260350"/>
            </a:xfrm>
            <a:prstGeom prst="triangle">
              <a:avLst>
                <a:gd name="adj" fmla="val 50000"/>
              </a:avLst>
            </a:prstGeom>
            <a:solidFill>
              <a:schemeClr val="bg1"/>
            </a:solidFill>
            <a:ln w="9525" algn="ctr">
              <a:solidFill>
                <a:schemeClr val="tx1"/>
              </a:solidFill>
              <a:miter lim="800000"/>
              <a:headEnd/>
              <a:tailEnd/>
            </a:ln>
          </p:spPr>
          <p:txBody>
            <a:bodyPr anchor="ctr"/>
            <a:lstStyle/>
            <a:p>
              <a:endParaRPr lang="en-US">
                <a:solidFill>
                  <a:srgbClr val="000000"/>
                </a:solidFill>
              </a:endParaRPr>
            </a:p>
          </p:txBody>
        </p:sp>
        <p:sp>
          <p:nvSpPr>
            <p:cNvPr id="12321" name="PPTShape_4"/>
            <p:cNvSpPr txBox="1">
              <a:spLocks noChangeArrowheads="1"/>
            </p:cNvSpPr>
            <p:nvPr/>
          </p:nvSpPr>
          <p:spPr bwMode="auto">
            <a:xfrm>
              <a:off x="4854575" y="2032000"/>
              <a:ext cx="690563" cy="276225"/>
            </a:xfrm>
            <a:prstGeom prst="rect">
              <a:avLst/>
            </a:prstGeom>
            <a:noFill/>
            <a:ln w="9525" algn="ctr">
              <a:noFill/>
              <a:miter lim="800000"/>
              <a:headEnd/>
              <a:tailEnd/>
            </a:ln>
          </p:spPr>
          <p:txBody>
            <a:bodyPr wrap="none">
              <a:spAutoFit/>
            </a:bodyPr>
            <a:lstStyle/>
            <a:p>
              <a:r>
                <a:rPr lang="en-US" sz="1200" b="1">
                  <a:solidFill>
                    <a:srgbClr val="000000"/>
                  </a:solidFill>
                </a:rPr>
                <a:t>IBUFG</a:t>
              </a:r>
            </a:p>
          </p:txBody>
        </p:sp>
      </p:grpSp>
    </p:spTree>
    <p:custDataLst>
      <p:tags r:id="rId1"/>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3184525" y="1693863"/>
            <a:ext cx="4676365" cy="4495800"/>
          </a:xfrm>
        </p:spPr>
        <p:txBody>
          <a:bodyPr/>
          <a:lstStyle/>
          <a:p>
            <a:pPr eaLnBrk="1" hangingPunct="1"/>
            <a:r>
              <a:rPr lang="en-US" sz="2400" smtClean="0"/>
              <a:t>Overview</a:t>
            </a:r>
          </a:p>
          <a:p>
            <a:pPr eaLnBrk="1" hangingPunct="1"/>
            <a:r>
              <a:rPr lang="en-US" sz="2400" smtClean="0"/>
              <a:t>Clock Networks and Buffers</a:t>
            </a:r>
          </a:p>
          <a:p>
            <a:pPr eaLnBrk="1" hangingPunct="1"/>
            <a:r>
              <a:rPr lang="en-US" sz="2400" smtClean="0"/>
              <a:t>Clock Management Tile</a:t>
            </a:r>
          </a:p>
          <a:p>
            <a:pPr eaLnBrk="1" hangingPunct="1"/>
            <a:r>
              <a:rPr lang="en-US" sz="2400" smtClean="0"/>
              <a:t>Usage Models</a:t>
            </a:r>
          </a:p>
          <a:p>
            <a:pPr eaLnBrk="1" hangingPunct="1"/>
            <a:r>
              <a:rPr lang="en-US" sz="2400" b="1" smtClean="0">
                <a:solidFill>
                  <a:schemeClr val="tx2"/>
                </a:solidFill>
              </a:rPr>
              <a:t>Using Clock Resources</a:t>
            </a:r>
          </a:p>
          <a:p>
            <a:pPr eaLnBrk="1" hangingPunct="1"/>
            <a:r>
              <a:rPr lang="en-US" sz="2400" smtClean="0"/>
              <a:t>Summary</a:t>
            </a:r>
          </a:p>
          <a:p>
            <a:pPr eaLnBrk="1" hangingPunct="1"/>
            <a:endParaRPr lang="en-US" sz="2400" smtClean="0"/>
          </a:p>
        </p:txBody>
      </p:sp>
      <p:sp>
        <p:nvSpPr>
          <p:cNvPr id="13315" name="Rectangle 3"/>
          <p:cNvSpPr>
            <a:spLocks noGrp="1" noChangeArrowheads="1"/>
          </p:cNvSpPr>
          <p:nvPr>
            <p:ph type="title" idx="4294967295"/>
          </p:nvPr>
        </p:nvSpPr>
        <p:spPr/>
        <p:txBody>
          <a:bodyPr/>
          <a:lstStyle/>
          <a:p>
            <a:pPr eaLnBrk="1" hangingPunct="1"/>
            <a:r>
              <a:rPr lang="en-US" smtClean="0"/>
              <a:t>Lessons</a:t>
            </a:r>
          </a:p>
        </p:txBody>
      </p:sp>
      <p:sp>
        <p:nvSpPr>
          <p:cNvPr id="13316" name="Line 4"/>
          <p:cNvSpPr>
            <a:spLocks noChangeShapeType="1"/>
          </p:cNvSpPr>
          <p:nvPr/>
        </p:nvSpPr>
        <p:spPr bwMode="auto">
          <a:xfrm>
            <a:off x="1654175" y="3841750"/>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r>
              <a:rPr lang="en-US" smtClean="0"/>
              <a:t>Inference</a:t>
            </a:r>
          </a:p>
        </p:txBody>
      </p:sp>
      <p:sp>
        <p:nvSpPr>
          <p:cNvPr id="14339" name="Content Placeholder 2"/>
          <p:cNvSpPr>
            <a:spLocks noGrp="1"/>
          </p:cNvSpPr>
          <p:nvPr>
            <p:ph idx="4294967295"/>
          </p:nvPr>
        </p:nvSpPr>
        <p:spPr/>
        <p:txBody>
          <a:bodyPr/>
          <a:lstStyle/>
          <a:p>
            <a:pPr>
              <a:lnSpc>
                <a:spcPct val="100000"/>
              </a:lnSpc>
            </a:pPr>
            <a:r>
              <a:rPr lang="en-US" sz="2000" smtClean="0"/>
              <a:t>Clock networks are represented by nets in your RTL design</a:t>
            </a:r>
          </a:p>
          <a:p>
            <a:pPr lvl="1">
              <a:lnSpc>
                <a:spcPct val="100000"/>
              </a:lnSpc>
            </a:pPr>
            <a:r>
              <a:rPr lang="en-US" sz="1900" smtClean="0"/>
              <a:t>The mapping of an RTL net to a clock network is managed by using the appropriate clock buffer to generate that net</a:t>
            </a:r>
          </a:p>
          <a:p>
            <a:pPr>
              <a:lnSpc>
                <a:spcPct val="100000"/>
              </a:lnSpc>
            </a:pPr>
            <a:r>
              <a:rPr lang="en-US" sz="2000" smtClean="0"/>
              <a:t>Certain resources can be inferred</a:t>
            </a:r>
          </a:p>
          <a:p>
            <a:pPr lvl="1">
              <a:lnSpc>
                <a:spcPct val="100000"/>
              </a:lnSpc>
            </a:pPr>
            <a:r>
              <a:rPr lang="en-US" sz="1900" smtClean="0"/>
              <a:t>A primary input net (with or without an IBUF instantiated) will be mapped to a global clock if it drives the clock inputs of clocked resources</a:t>
            </a:r>
          </a:p>
          <a:p>
            <a:pPr lvl="2">
              <a:lnSpc>
                <a:spcPct val="100000"/>
              </a:lnSpc>
            </a:pPr>
            <a:r>
              <a:rPr lang="en-US" sz="1700" smtClean="0"/>
              <a:t>The BUFG will be inferred</a:t>
            </a:r>
          </a:p>
          <a:p>
            <a:pPr lvl="1">
              <a:lnSpc>
                <a:spcPct val="100000"/>
              </a:lnSpc>
            </a:pPr>
            <a:r>
              <a:rPr lang="en-US" sz="1900" smtClean="0"/>
              <a:t>BUFH drivers will be inferred whenever a global clock (driven by a BUFG) is required in a clock region</a:t>
            </a:r>
          </a:p>
          <a:p>
            <a:pPr lvl="2">
              <a:lnSpc>
                <a:spcPct val="100000"/>
              </a:lnSpc>
            </a:pPr>
            <a:r>
              <a:rPr lang="en-US" sz="1700" smtClean="0"/>
              <a:t>BUFHs for each region required will be inferred</a:t>
            </a:r>
          </a:p>
          <a:p>
            <a:pPr>
              <a:lnSpc>
                <a:spcPct val="100000"/>
              </a:lnSpc>
            </a:pPr>
            <a:r>
              <a:rPr lang="en-US" sz="2000" smtClean="0"/>
              <a:t>BUFIO, BUFR, and BUFMR cannot be inferred</a:t>
            </a:r>
          </a:p>
          <a:p>
            <a:pPr lvl="1">
              <a:lnSpc>
                <a:spcPct val="100000"/>
              </a:lnSpc>
            </a:pPr>
            <a:r>
              <a:rPr lang="en-US" sz="1900" smtClean="0"/>
              <a:t>Instantiating these buffers tells the tools that you want to use the corresponding clock networks</a:t>
            </a:r>
          </a:p>
          <a:p>
            <a:pPr>
              <a:lnSpc>
                <a:spcPct val="100000"/>
              </a:lnSpc>
            </a:pPr>
            <a:r>
              <a:rPr lang="en-US" sz="2000" smtClean="0"/>
              <a:t>PLLs and MMCMs cannot be inferred</a:t>
            </a:r>
          </a:p>
        </p:txBody>
      </p:sp>
    </p:spTree>
    <p:custDataLst>
      <p:tags r:id="rId1"/>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r>
              <a:rPr lang="en-US" smtClean="0"/>
              <a:t>Instantiation</a:t>
            </a:r>
          </a:p>
        </p:txBody>
      </p:sp>
      <p:sp>
        <p:nvSpPr>
          <p:cNvPr id="15363" name="Content Placeholder 2"/>
          <p:cNvSpPr>
            <a:spLocks noGrp="1"/>
          </p:cNvSpPr>
          <p:nvPr>
            <p:ph idx="4294967295"/>
          </p:nvPr>
        </p:nvSpPr>
        <p:spPr/>
        <p:txBody>
          <a:bodyPr/>
          <a:lstStyle/>
          <a:p>
            <a:r>
              <a:rPr lang="en-US" smtClean="0"/>
              <a:t>All clocking resources can be directly instantiated in your RTL code</a:t>
            </a:r>
          </a:p>
          <a:p>
            <a:pPr lvl="1"/>
            <a:r>
              <a:rPr lang="en-US" smtClean="0"/>
              <a:t>Simulation models exist for all resources</a:t>
            </a:r>
          </a:p>
          <a:p>
            <a:pPr lvl="1"/>
            <a:r>
              <a:rPr lang="en-US" smtClean="0"/>
              <a:t>Refer to the </a:t>
            </a:r>
            <a:r>
              <a:rPr lang="en-US" i="1" smtClean="0"/>
              <a:t>Library Guide for HDL Designs</a:t>
            </a:r>
          </a:p>
          <a:p>
            <a:pPr lvl="1"/>
            <a:r>
              <a:rPr lang="en-US" smtClean="0"/>
              <a:t>Use the Language Templates  (        )</a:t>
            </a:r>
          </a:p>
          <a:p>
            <a:r>
              <a:rPr lang="en-US" smtClean="0"/>
              <a:t>PLLs and MMCMs have many inputs and outputs, as well as many attributes</a:t>
            </a:r>
          </a:p>
          <a:p>
            <a:pPr lvl="1"/>
            <a:r>
              <a:rPr lang="en-US" smtClean="0"/>
              <a:t>Optimal dividers for obtaining the desired characteristics may be hard to derive</a:t>
            </a:r>
          </a:p>
          <a:p>
            <a:pPr lvl="1"/>
            <a:r>
              <a:rPr lang="en-US" smtClean="0"/>
              <a:t>The Clocking Wizard via the CORE Generator™ interface can help</a:t>
            </a:r>
          </a:p>
        </p:txBody>
      </p:sp>
      <p:pic>
        <p:nvPicPr>
          <p:cNvPr id="15364" name="Picture 4"/>
          <p:cNvPicPr>
            <a:picLocks noChangeAspect="1" noChangeArrowheads="1"/>
          </p:cNvPicPr>
          <p:nvPr>
            <p:custDataLst>
              <p:tags r:id="rId2"/>
            </p:custDataLst>
          </p:nvPr>
        </p:nvPicPr>
        <p:blipFill>
          <a:blip r:embed="rId5"/>
          <a:srcRect/>
          <a:stretch>
            <a:fillRect/>
          </a:stretch>
        </p:blipFill>
        <p:spPr bwMode="auto">
          <a:xfrm>
            <a:off x="3975100" y="2824163"/>
            <a:ext cx="385763" cy="441325"/>
          </a:xfrm>
          <a:prstGeom prst="rect">
            <a:avLst/>
          </a:prstGeom>
          <a:noFill/>
          <a:ln w="9525" algn="ctr">
            <a:noFill/>
            <a:miter lim="800000"/>
            <a:headEnd/>
            <a:tailEnd/>
          </a:ln>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4294967295"/>
          </p:nvPr>
        </p:nvSpPr>
        <p:spPr>
          <a:xfrm>
            <a:off x="3184525" y="1693863"/>
            <a:ext cx="4845972" cy="4495800"/>
          </a:xfrm>
        </p:spPr>
        <p:txBody>
          <a:bodyPr/>
          <a:lstStyle/>
          <a:p>
            <a:pPr eaLnBrk="1" hangingPunct="1"/>
            <a:r>
              <a:rPr lang="en-US" sz="2400" dirty="0" smtClean="0"/>
              <a:t>Overview</a:t>
            </a:r>
          </a:p>
          <a:p>
            <a:pPr eaLnBrk="1" hangingPunct="1"/>
            <a:r>
              <a:rPr lang="en-US" sz="2400" b="1" dirty="0" smtClean="0">
                <a:solidFill>
                  <a:schemeClr val="tx2"/>
                </a:solidFill>
              </a:rPr>
              <a:t>Clock Networks and Buffers</a:t>
            </a:r>
          </a:p>
          <a:p>
            <a:pPr eaLnBrk="1" hangingPunct="1"/>
            <a:r>
              <a:rPr lang="en-US" sz="2400" dirty="0" smtClean="0"/>
              <a:t>Clock Management Tile</a:t>
            </a:r>
          </a:p>
          <a:p>
            <a:pPr eaLnBrk="1" hangingPunct="1"/>
            <a:r>
              <a:rPr lang="en-US" sz="2400" dirty="0" smtClean="0"/>
              <a:t>Usage Models</a:t>
            </a:r>
          </a:p>
          <a:p>
            <a:pPr eaLnBrk="1" hangingPunct="1"/>
            <a:r>
              <a:rPr lang="en-US" sz="2400" dirty="0" smtClean="0"/>
              <a:t>Using Clock Resources</a:t>
            </a:r>
          </a:p>
          <a:p>
            <a:pPr eaLnBrk="1" hangingPunct="1"/>
            <a:r>
              <a:rPr lang="en-US" sz="2400" dirty="0" smtClean="0"/>
              <a:t>Summary</a:t>
            </a:r>
          </a:p>
          <a:p>
            <a:pPr eaLnBrk="1" hangingPunct="1"/>
            <a:endParaRPr lang="en-US" sz="2400" dirty="0" smtClean="0"/>
          </a:p>
        </p:txBody>
      </p:sp>
      <p:sp>
        <p:nvSpPr>
          <p:cNvPr id="9219" name="Rectangle 3"/>
          <p:cNvSpPr>
            <a:spLocks noGrp="1" noChangeArrowheads="1"/>
          </p:cNvSpPr>
          <p:nvPr>
            <p:ph type="title" idx="4294967295"/>
          </p:nvPr>
        </p:nvSpPr>
        <p:spPr/>
        <p:txBody>
          <a:bodyPr/>
          <a:lstStyle/>
          <a:p>
            <a:pPr eaLnBrk="1" hangingPunct="1"/>
            <a:r>
              <a:rPr lang="en-US" smtClean="0"/>
              <a:t>Lessons</a:t>
            </a:r>
          </a:p>
        </p:txBody>
      </p:sp>
      <p:sp>
        <p:nvSpPr>
          <p:cNvPr id="9220" name="Line 4"/>
          <p:cNvSpPr>
            <a:spLocks noChangeShapeType="1"/>
          </p:cNvSpPr>
          <p:nvPr/>
        </p:nvSpPr>
        <p:spPr bwMode="auto">
          <a:xfrm>
            <a:off x="1654175" y="2409825"/>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r>
              <a:rPr lang="en-US" smtClean="0"/>
              <a:t>Clocking Wizard</a:t>
            </a:r>
          </a:p>
        </p:txBody>
      </p:sp>
      <p:sp>
        <p:nvSpPr>
          <p:cNvPr id="16387" name="Content Placeholder 2"/>
          <p:cNvSpPr>
            <a:spLocks noGrp="1"/>
          </p:cNvSpPr>
          <p:nvPr>
            <p:ph idx="4294967295"/>
          </p:nvPr>
        </p:nvSpPr>
        <p:spPr/>
        <p:txBody>
          <a:bodyPr/>
          <a:lstStyle/>
          <a:p>
            <a:r>
              <a:rPr lang="en-US" smtClean="0"/>
              <a:t>The Clocking Wizard walks you through the generation of complete clocking subsystems</a:t>
            </a:r>
          </a:p>
          <a:p>
            <a:pPr lvl="1"/>
            <a:r>
              <a:rPr lang="en-US" smtClean="0"/>
              <a:t>Specify the input frequency and desired output frequencies, phases and duty cycles</a:t>
            </a:r>
          </a:p>
          <a:p>
            <a:pPr lvl="1"/>
            <a:r>
              <a:rPr lang="en-US" smtClean="0"/>
              <a:t>Specify the desired </a:t>
            </a:r>
            <a:br>
              <a:rPr lang="en-US" smtClean="0"/>
            </a:br>
            <a:r>
              <a:rPr lang="en-US" smtClean="0"/>
              <a:t>buffers</a:t>
            </a:r>
          </a:p>
          <a:p>
            <a:r>
              <a:rPr lang="en-US" smtClean="0"/>
              <a:t>Chooses the optimal </a:t>
            </a:r>
            <a:br>
              <a:rPr lang="en-US" smtClean="0"/>
            </a:br>
            <a:r>
              <a:rPr lang="en-US" smtClean="0"/>
              <a:t>PLL/MMCM settings</a:t>
            </a:r>
          </a:p>
          <a:p>
            <a:r>
              <a:rPr lang="en-US" smtClean="0"/>
              <a:t>Instantiates all clock </a:t>
            </a:r>
            <a:br>
              <a:rPr lang="en-US" smtClean="0"/>
            </a:br>
            <a:r>
              <a:rPr lang="en-US" smtClean="0"/>
              <a:t>and input buffers</a:t>
            </a:r>
          </a:p>
        </p:txBody>
      </p:sp>
      <p:pic>
        <p:nvPicPr>
          <p:cNvPr id="16388" name="Picture 2"/>
          <p:cNvPicPr>
            <a:picLocks noChangeAspect="1" noChangeArrowheads="1"/>
          </p:cNvPicPr>
          <p:nvPr>
            <p:custDataLst>
              <p:tags r:id="rId2"/>
            </p:custDataLst>
          </p:nvPr>
        </p:nvPicPr>
        <p:blipFill>
          <a:blip r:embed="rId5"/>
          <a:srcRect/>
          <a:stretch>
            <a:fillRect/>
          </a:stretch>
        </p:blipFill>
        <p:spPr bwMode="auto">
          <a:xfrm>
            <a:off x="3266768" y="3004586"/>
            <a:ext cx="5650220" cy="3477177"/>
          </a:xfrm>
          <a:prstGeom prst="rect">
            <a:avLst/>
          </a:prstGeom>
          <a:noFill/>
          <a:ln w="9525" algn="ctr">
            <a:noFill/>
            <a:miter lim="800000"/>
            <a:headEnd/>
            <a:tailEnd/>
          </a:ln>
        </p:spPr>
      </p:pic>
    </p:spTree>
    <p:custDataLst>
      <p:tags r:id="rId1"/>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4294967295"/>
          </p:nvPr>
        </p:nvSpPr>
        <p:spPr>
          <a:xfrm>
            <a:off x="3184525" y="1693863"/>
            <a:ext cx="4816475" cy="4495800"/>
          </a:xfrm>
        </p:spPr>
        <p:txBody>
          <a:bodyPr/>
          <a:lstStyle/>
          <a:p>
            <a:pPr eaLnBrk="1" hangingPunct="1"/>
            <a:r>
              <a:rPr lang="en-US" sz="2400" smtClean="0"/>
              <a:t>Overview</a:t>
            </a:r>
          </a:p>
          <a:p>
            <a:pPr eaLnBrk="1" hangingPunct="1"/>
            <a:r>
              <a:rPr lang="en-US" sz="2400" smtClean="0"/>
              <a:t>Clock Networks and Buffers</a:t>
            </a:r>
          </a:p>
          <a:p>
            <a:pPr eaLnBrk="1" hangingPunct="1"/>
            <a:r>
              <a:rPr lang="en-US" sz="2400" smtClean="0"/>
              <a:t>Clock Management Tile</a:t>
            </a:r>
          </a:p>
          <a:p>
            <a:pPr eaLnBrk="1" hangingPunct="1"/>
            <a:r>
              <a:rPr lang="en-US" sz="2400" smtClean="0"/>
              <a:t>Usage Models</a:t>
            </a:r>
          </a:p>
          <a:p>
            <a:pPr eaLnBrk="1" hangingPunct="1"/>
            <a:r>
              <a:rPr lang="en-US" sz="2400" smtClean="0"/>
              <a:t>Using Clock Resources</a:t>
            </a:r>
          </a:p>
          <a:p>
            <a:pPr eaLnBrk="1" hangingPunct="1"/>
            <a:r>
              <a:rPr lang="en-US" sz="2400" b="1" smtClean="0">
                <a:solidFill>
                  <a:schemeClr val="tx2"/>
                </a:solidFill>
              </a:rPr>
              <a:t>Summary</a:t>
            </a:r>
          </a:p>
          <a:p>
            <a:pPr eaLnBrk="1" hangingPunct="1"/>
            <a:endParaRPr lang="en-US" sz="2400" b="1" smtClean="0">
              <a:solidFill>
                <a:schemeClr val="tx2"/>
              </a:solidFill>
            </a:endParaRPr>
          </a:p>
        </p:txBody>
      </p:sp>
      <p:sp>
        <p:nvSpPr>
          <p:cNvPr id="17411" name="Rectangle 3"/>
          <p:cNvSpPr>
            <a:spLocks noGrp="1" noChangeArrowheads="1"/>
          </p:cNvSpPr>
          <p:nvPr>
            <p:ph type="title" idx="4294967295"/>
          </p:nvPr>
        </p:nvSpPr>
        <p:spPr/>
        <p:txBody>
          <a:bodyPr/>
          <a:lstStyle/>
          <a:p>
            <a:pPr eaLnBrk="1" hangingPunct="1"/>
            <a:r>
              <a:rPr lang="en-US" smtClean="0"/>
              <a:t>Lessons</a:t>
            </a:r>
          </a:p>
        </p:txBody>
      </p:sp>
      <p:sp>
        <p:nvSpPr>
          <p:cNvPr id="17412" name="Line 4"/>
          <p:cNvSpPr>
            <a:spLocks noChangeShapeType="1"/>
          </p:cNvSpPr>
          <p:nvPr/>
        </p:nvSpPr>
        <p:spPr bwMode="auto">
          <a:xfrm>
            <a:off x="1654175" y="4292600"/>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smtClean="0"/>
              <a:t>Summary</a:t>
            </a:r>
          </a:p>
        </p:txBody>
      </p:sp>
      <p:sp>
        <p:nvSpPr>
          <p:cNvPr id="18435" name="Rectangle 3"/>
          <p:cNvSpPr>
            <a:spLocks noGrp="1" noChangeArrowheads="1"/>
          </p:cNvSpPr>
          <p:nvPr>
            <p:ph type="body" idx="4294967295"/>
          </p:nvPr>
        </p:nvSpPr>
        <p:spPr/>
        <p:txBody>
          <a:bodyPr/>
          <a:lstStyle/>
          <a:p>
            <a:pPr eaLnBrk="1" hangingPunct="1"/>
            <a:r>
              <a:rPr lang="en-US" smtClean="0"/>
              <a:t>The Architecture Wizard makes it easy to build and instantiate your clocking resources</a:t>
            </a:r>
          </a:p>
          <a:p>
            <a:pPr lvl="1" eaLnBrk="1" hangingPunct="1"/>
            <a:r>
              <a:rPr lang="en-US" smtClean="0"/>
              <a:t>Provides instantiation template</a:t>
            </a:r>
          </a:p>
          <a:p>
            <a:pPr lvl="1" eaLnBrk="1" hangingPunct="1"/>
            <a:r>
              <a:rPr lang="en-US" smtClean="0"/>
              <a:t>Gui for customization of the components</a:t>
            </a:r>
          </a:p>
          <a:p>
            <a:pPr lvl="1" eaLnBrk="1" hangingPunct="1"/>
            <a:r>
              <a:rPr lang="en-US" smtClean="0"/>
              <a:t>Includes a jitter calculator and calculates parameter values</a:t>
            </a:r>
          </a:p>
          <a:p>
            <a:pPr lvl="1" eaLnBrk="1" hangingPunct="1"/>
            <a:r>
              <a:rPr lang="en-US" smtClean="0"/>
              <a:t>Application specific instantiations (such as Clock Mirror, System Synchronous Clocking, and Feedback options)</a:t>
            </a:r>
          </a:p>
          <a:p>
            <a:pPr eaLnBrk="1" hangingPunct="1">
              <a:buFont typeface="Wingdings" pitchFamily="2" charset="2"/>
              <a:buNone/>
            </a:pPr>
            <a:endParaRPr lang="en-US" smtClean="0"/>
          </a:p>
        </p:txBody>
      </p:sp>
    </p:spTree>
    <p:custDataLst>
      <p:tags r:id="rId1"/>
    </p:custData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smtClean="0"/>
              <a:t>Where Can I Learn More?</a:t>
            </a:r>
          </a:p>
        </p:txBody>
      </p:sp>
      <p:sp>
        <p:nvSpPr>
          <p:cNvPr id="19459" name="Rectangle 3"/>
          <p:cNvSpPr>
            <a:spLocks noGrp="1" noChangeArrowheads="1"/>
          </p:cNvSpPr>
          <p:nvPr>
            <p:ph type="body" idx="4294967295"/>
          </p:nvPr>
        </p:nvSpPr>
        <p:spPr>
          <a:xfrm>
            <a:off x="609600" y="1655763"/>
            <a:ext cx="7924800" cy="4495800"/>
          </a:xfrm>
        </p:spPr>
        <p:txBody>
          <a:bodyPr/>
          <a:lstStyle/>
          <a:p>
            <a:r>
              <a:rPr lang="en-US" sz="2400" b="1" dirty="0" smtClean="0"/>
              <a:t>User  Guides  </a:t>
            </a:r>
          </a:p>
          <a:p>
            <a:pPr lvl="1"/>
            <a:r>
              <a:rPr lang="en-US" i="1" u="sng" dirty="0" smtClean="0"/>
              <a:t>7 Series FPGAs Clocking Resources User Guide</a:t>
            </a:r>
          </a:p>
          <a:p>
            <a:pPr lvl="2"/>
            <a:r>
              <a:rPr lang="en-US" dirty="0" smtClean="0"/>
              <a:t>Describes the complete clocking structures</a:t>
            </a:r>
          </a:p>
          <a:p>
            <a:pPr lvl="2"/>
            <a:endParaRPr lang="en-US" dirty="0" smtClean="0"/>
          </a:p>
          <a:p>
            <a:r>
              <a:rPr lang="en-US" sz="2400" b="1" dirty="0" smtClean="0"/>
              <a:t>Xilinx Education Services courses</a:t>
            </a:r>
          </a:p>
          <a:p>
            <a:pPr lvl="1"/>
            <a:r>
              <a:rPr lang="en-US" b="1" u="sng" dirty="0" smtClean="0"/>
              <a:t>www.xilinx.com/training</a:t>
            </a:r>
          </a:p>
          <a:p>
            <a:pPr lvl="2"/>
            <a:r>
              <a:rPr lang="en-US" i="1" u="sng" dirty="0" smtClean="0"/>
              <a:t>Designing with the 7 Series Families </a:t>
            </a:r>
            <a:r>
              <a:rPr lang="en-US" dirty="0" smtClean="0"/>
              <a:t>course</a:t>
            </a:r>
          </a:p>
          <a:p>
            <a:pPr lvl="2"/>
            <a:r>
              <a:rPr lang="en-US" dirty="0" smtClean="0"/>
              <a:t>Xilinx tools and architecture courses</a:t>
            </a:r>
          </a:p>
          <a:p>
            <a:pPr lvl="2"/>
            <a:r>
              <a:rPr lang="en-US" dirty="0" smtClean="0"/>
              <a:t>Hardware description language courses</a:t>
            </a:r>
          </a:p>
          <a:p>
            <a:pPr lvl="2"/>
            <a:r>
              <a:rPr lang="en-US" dirty="0" smtClean="0"/>
              <a:t>Basic FPGA architecture, Basic HDL Coding Techniques, and other Free Videos!</a:t>
            </a:r>
          </a:p>
          <a:p>
            <a:endParaRPr lang="en-US" dirty="0" smtClean="0"/>
          </a:p>
        </p:txBody>
      </p:sp>
    </p:spTree>
    <p:custDataLst>
      <p:tags r:id="rId1"/>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sz="900" dirty="0">
                <a:solidFill>
                  <a:srgbClr val="000000"/>
                </a:solidFill>
                <a:ea typeface="ＭＳ Ｐゴシック" pitchFamily="34" charset="-128"/>
              </a:rPr>
              <a:t>Xilinx is disclosing this Document and Intellectual </a:t>
            </a:r>
            <a:r>
              <a:rPr lang="en-US" sz="900" dirty="0" smtClean="0">
                <a:solidFill>
                  <a:srgbClr val="000000"/>
                </a:solidFill>
                <a:ea typeface="ＭＳ Ｐゴシック" pitchFamily="34" charset="-128"/>
              </a:rPr>
              <a:t>Property </a:t>
            </a:r>
            <a:r>
              <a:rPr lang="en-US" sz="900" dirty="0">
                <a:solidFill>
                  <a:srgbClr val="000000"/>
                </a:solidFill>
                <a:ea typeface="ＭＳ Ｐゴシック"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sz="900" dirty="0">
              <a:solidFill>
                <a:srgbClr val="000000"/>
              </a:solidFill>
              <a:ea typeface="ＭＳ Ｐゴシック" pitchFamily="34" charset="-128"/>
            </a:endParaRPr>
          </a:p>
          <a:p>
            <a:pPr algn="l"/>
            <a:r>
              <a:rPr lang="en-US" sz="900" dirty="0">
                <a:solidFill>
                  <a:srgbClr val="000000"/>
                </a:solidFill>
                <a:ea typeface="ＭＳ Ｐゴシック" pitchFamily="34" charset="-128"/>
              </a:rPr>
              <a:t>© </a:t>
            </a:r>
            <a:r>
              <a:rPr lang="en-US" sz="900" dirty="0" smtClean="0">
                <a:solidFill>
                  <a:srgbClr val="000000"/>
                </a:solidFill>
                <a:ea typeface="ＭＳ Ｐゴシック" pitchFamily="34" charset="-128"/>
              </a:rPr>
              <a:t>2012 </a:t>
            </a:r>
            <a:r>
              <a:rPr lang="en-US" sz="900" dirty="0">
                <a:solidFill>
                  <a:srgbClr val="000000"/>
                </a:solidFill>
                <a:ea typeface="ＭＳ Ｐゴシック" pitchFamily="34" charset="-128"/>
              </a:rPr>
              <a:t>Xilinx, Inc. All rights reserved. XILINX, the Xilinx logo, and other designated brands included herein are trademarks of Xilinx, Inc. All other trademarks are the property of their respective owners.</a:t>
            </a:r>
          </a:p>
        </p:txBody>
      </p:sp>
      <p:sp>
        <p:nvSpPr>
          <p:cNvPr id="20483" name="Rectangle 3"/>
          <p:cNvSpPr>
            <a:spLocks noGrp="1" noChangeArrowheads="1"/>
          </p:cNvSpPr>
          <p:nvPr>
            <p:ph type="title" idx="4294967295"/>
          </p:nvPr>
        </p:nvSpPr>
        <p:spPr/>
        <p:txBody>
          <a:bodyPr/>
          <a:lstStyle/>
          <a:p>
            <a:r>
              <a:rPr lang="en-US" smtClean="0">
                <a:ea typeface="ＭＳ Ｐゴシック" pitchFamily="34"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smtClean="0"/>
              <a:t>Clock-Capable Inputs (CCIO)</a:t>
            </a:r>
          </a:p>
        </p:txBody>
      </p:sp>
      <p:sp>
        <p:nvSpPr>
          <p:cNvPr id="10243" name="Rectangle 3"/>
          <p:cNvSpPr>
            <a:spLocks noGrp="1" noChangeArrowheads="1"/>
          </p:cNvSpPr>
          <p:nvPr>
            <p:ph type="body" idx="4294967295"/>
          </p:nvPr>
        </p:nvSpPr>
        <p:spPr/>
        <p:txBody>
          <a:bodyPr/>
          <a:lstStyle/>
          <a:p>
            <a:pPr eaLnBrk="1" hangingPunct="1">
              <a:lnSpc>
                <a:spcPct val="100000"/>
              </a:lnSpc>
            </a:pPr>
            <a:r>
              <a:rPr lang="en-US" smtClean="0"/>
              <a:t>All synchronous designs need at least one external clock reference</a:t>
            </a:r>
          </a:p>
          <a:p>
            <a:pPr lvl="1" eaLnBrk="1" hangingPunct="1">
              <a:lnSpc>
                <a:spcPct val="100000"/>
              </a:lnSpc>
            </a:pPr>
            <a:r>
              <a:rPr lang="en-US" smtClean="0"/>
              <a:t>Many designs require several clock sources</a:t>
            </a:r>
          </a:p>
          <a:p>
            <a:pPr eaLnBrk="1" hangingPunct="1">
              <a:lnSpc>
                <a:spcPct val="100000"/>
              </a:lnSpc>
            </a:pPr>
            <a:r>
              <a:rPr lang="en-US" smtClean="0"/>
              <a:t>These sources need to be brought into the FPGA and connected to the internal FPGA clock resources</a:t>
            </a:r>
          </a:p>
          <a:p>
            <a:pPr eaLnBrk="1" hangingPunct="1">
              <a:lnSpc>
                <a:spcPct val="100000"/>
              </a:lnSpc>
            </a:pPr>
            <a:r>
              <a:rPr lang="en-US" smtClean="0"/>
              <a:t>Every 7 series FPGA has four clock-capable inputs in each bank</a:t>
            </a:r>
          </a:p>
          <a:p>
            <a:pPr lvl="1" eaLnBrk="1" hangingPunct="1">
              <a:lnSpc>
                <a:spcPct val="100000"/>
              </a:lnSpc>
            </a:pPr>
            <a:r>
              <a:rPr lang="en-US" smtClean="0"/>
              <a:t>These inputs are regular I/O pins with dedicated connections to internal clock resources</a:t>
            </a:r>
          </a:p>
          <a:p>
            <a:pPr lvl="2" eaLnBrk="1" hangingPunct="1">
              <a:lnSpc>
                <a:spcPct val="100000"/>
              </a:lnSpc>
            </a:pPr>
            <a:r>
              <a:rPr lang="en-US" smtClean="0"/>
              <a:t>When not used as clock inputs, they can be used as a regular I/O pin</a:t>
            </a:r>
          </a:p>
          <a:p>
            <a:pPr lvl="1" eaLnBrk="1" hangingPunct="1">
              <a:lnSpc>
                <a:spcPct val="100000"/>
              </a:lnSpc>
            </a:pPr>
            <a:r>
              <a:rPr lang="en-US" smtClean="0"/>
              <a:t>Each clock input can be used as a single-ended clock input, or can be paired with an adjacent pin to form a differential clock input</a:t>
            </a:r>
          </a:p>
          <a:p>
            <a:pPr lvl="2" eaLnBrk="1" hangingPunct="1">
              <a:lnSpc>
                <a:spcPct val="100000"/>
              </a:lnSpc>
            </a:pPr>
            <a:r>
              <a:rPr lang="en-US" smtClean="0"/>
              <a:t>Each bank can therefore have four single-ended or four differential clock inputs</a:t>
            </a:r>
          </a:p>
          <a:p>
            <a:pPr lvl="1" eaLnBrk="1" hangingPunct="1">
              <a:lnSpc>
                <a:spcPct val="100000"/>
              </a:lnSpc>
            </a:pPr>
            <a:r>
              <a:rPr lang="en-US" smtClean="0"/>
              <a:t>Two of the four are Multi-Region Clock Capable (MRCC) and the other two are Single Region Clock Capable (SRCC)</a:t>
            </a:r>
          </a:p>
          <a:p>
            <a:pPr lvl="2" eaLnBrk="1" hangingPunct="1">
              <a:lnSpc>
                <a:spcPct val="100000"/>
              </a:lnSpc>
            </a:pPr>
            <a:endParaRPr lang="en-US" smtClean="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5"/>
          <p:cNvSpPr>
            <a:spLocks noGrp="1" noChangeArrowheads="1"/>
          </p:cNvSpPr>
          <p:nvPr>
            <p:ph type="title" idx="4294967295"/>
          </p:nvPr>
        </p:nvSpPr>
        <p:spPr/>
        <p:txBody>
          <a:bodyPr/>
          <a:lstStyle/>
          <a:p>
            <a:pPr eaLnBrk="1" hangingPunct="1"/>
            <a:r>
              <a:rPr lang="en-US" smtClean="0"/>
              <a:t>Clock Networks</a:t>
            </a:r>
          </a:p>
        </p:txBody>
      </p:sp>
      <p:sp>
        <p:nvSpPr>
          <p:cNvPr id="11267" name="Rectangle 26"/>
          <p:cNvSpPr>
            <a:spLocks noGrp="1" noChangeArrowheads="1"/>
          </p:cNvSpPr>
          <p:nvPr>
            <p:ph type="body" idx="4294967295"/>
          </p:nvPr>
        </p:nvSpPr>
        <p:spPr/>
        <p:txBody>
          <a:bodyPr/>
          <a:lstStyle/>
          <a:p>
            <a:pPr eaLnBrk="1" hangingPunct="1">
              <a:lnSpc>
                <a:spcPct val="100000"/>
              </a:lnSpc>
            </a:pPr>
            <a:r>
              <a:rPr lang="en-US" sz="2000" smtClean="0"/>
              <a:t>An FPGA is a regular array of resources</a:t>
            </a:r>
          </a:p>
          <a:p>
            <a:pPr lvl="1" eaLnBrk="1" hangingPunct="1">
              <a:lnSpc>
                <a:spcPct val="100000"/>
              </a:lnSpc>
            </a:pPr>
            <a:r>
              <a:rPr lang="en-US" sz="1800" smtClean="0"/>
              <a:t>Many of these resources require clocks for synchronous operations</a:t>
            </a:r>
          </a:p>
          <a:p>
            <a:pPr lvl="2" eaLnBrk="1" hangingPunct="1">
              <a:lnSpc>
                <a:spcPct val="100000"/>
              </a:lnSpc>
            </a:pPr>
            <a:r>
              <a:rPr lang="en-US" sz="1600" smtClean="0"/>
              <a:t>Slice flip-flops, input/output flip-flops, block RAMs, DSP slices</a:t>
            </a:r>
          </a:p>
          <a:p>
            <a:pPr lvl="1" eaLnBrk="1" hangingPunct="1">
              <a:lnSpc>
                <a:spcPct val="100000"/>
              </a:lnSpc>
            </a:pPr>
            <a:r>
              <a:rPr lang="en-US" sz="1800" smtClean="0"/>
              <a:t>In order to implement synchronous designs, clocks must be distributed to these clocked elements</a:t>
            </a:r>
          </a:p>
          <a:p>
            <a:pPr eaLnBrk="1" hangingPunct="1">
              <a:lnSpc>
                <a:spcPct val="100000"/>
              </a:lnSpc>
            </a:pPr>
            <a:r>
              <a:rPr lang="en-US" sz="2000" smtClean="0"/>
              <a:t>For synchronous operation, clocks must arrive at the clocked elements with</a:t>
            </a:r>
          </a:p>
          <a:p>
            <a:pPr lvl="1" eaLnBrk="1" hangingPunct="1">
              <a:lnSpc>
                <a:spcPct val="100000"/>
              </a:lnSpc>
            </a:pPr>
            <a:r>
              <a:rPr lang="en-US" sz="1800" smtClean="0"/>
              <a:t>Extremely low clock skew</a:t>
            </a:r>
          </a:p>
          <a:p>
            <a:pPr lvl="2" eaLnBrk="1" hangingPunct="1">
              <a:lnSpc>
                <a:spcPct val="100000"/>
              </a:lnSpc>
            </a:pPr>
            <a:r>
              <a:rPr lang="en-US" sz="1600" smtClean="0"/>
              <a:t>Ensures minimal internal hold-time issues</a:t>
            </a:r>
          </a:p>
          <a:p>
            <a:pPr lvl="1" eaLnBrk="1" hangingPunct="1">
              <a:lnSpc>
                <a:spcPct val="100000"/>
              </a:lnSpc>
            </a:pPr>
            <a:r>
              <a:rPr lang="en-US" sz="1800" smtClean="0"/>
              <a:t>Low clock jitter</a:t>
            </a:r>
          </a:p>
          <a:p>
            <a:pPr lvl="2" eaLnBrk="1" hangingPunct="1">
              <a:lnSpc>
                <a:spcPct val="100000"/>
              </a:lnSpc>
            </a:pPr>
            <a:r>
              <a:rPr lang="en-US" sz="1600" smtClean="0"/>
              <a:t>Allows for highest performance</a:t>
            </a:r>
          </a:p>
          <a:p>
            <a:pPr lvl="1" eaLnBrk="1" hangingPunct="1">
              <a:lnSpc>
                <a:spcPct val="100000"/>
              </a:lnSpc>
            </a:pPr>
            <a:r>
              <a:rPr lang="en-US" sz="1800" smtClean="0"/>
              <a:t>Duty cycle preservation</a:t>
            </a:r>
          </a:p>
          <a:p>
            <a:pPr lvl="2" eaLnBrk="1" hangingPunct="1">
              <a:lnSpc>
                <a:spcPct val="100000"/>
              </a:lnSpc>
            </a:pPr>
            <a:r>
              <a:rPr lang="en-US" sz="1600" smtClean="0"/>
              <a:t>Important for Double Data Rate (DDR) applications</a:t>
            </a:r>
          </a:p>
          <a:p>
            <a:pPr lvl="1" eaLnBrk="1" hangingPunct="1">
              <a:lnSpc>
                <a:spcPct val="100000"/>
              </a:lnSpc>
            </a:pPr>
            <a:r>
              <a:rPr lang="en-US" sz="1800" smtClean="0"/>
              <a:t>Low insertion latency</a:t>
            </a:r>
          </a:p>
          <a:p>
            <a:pPr lvl="2" eaLnBrk="1" hangingPunct="1">
              <a:lnSpc>
                <a:spcPct val="100000"/>
              </a:lnSpc>
            </a:pPr>
            <a:r>
              <a:rPr lang="en-US" sz="1600" smtClean="0"/>
              <a:t>Important for synchronous input and output interfaces</a:t>
            </a:r>
          </a:p>
          <a:p>
            <a:pPr eaLnBrk="1" hangingPunct="1">
              <a:lnSpc>
                <a:spcPct val="100000"/>
              </a:lnSpc>
            </a:pPr>
            <a:endParaRPr lang="en-US" sz="1600" smtClean="0"/>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NNOTATION_COUNT" val="0"/>
  <p:tag name="ARTICULATE_SLIDE_GUID" val="cb92913b-99fd-41b9-8348-800982aca2f9"/>
  <p:tag name="AUDIO_ID" val="261"/>
  <p:tag name="ELAPSEDTIME" val="10.5"/>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b7919036-b5b8-4a06-aab9-54bc01e8407b"/>
  <p:tag name="ANNOTATION_COUNT" val="0"/>
  <p:tag name="AUDIO_ID" val="361"/>
  <p:tag name="ELAPSEDTIME" val="46.4"/>
  <p:tag name="ARTICULATE_SLIDE_NAV" val="5"/>
</p:tagLst>
</file>

<file path=ppt/tags/tag100.xml><?xml version="1.0" encoding="utf-8"?>
<p:tagLst xmlns:a="http://schemas.openxmlformats.org/drawingml/2006/main" xmlns:r="http://schemas.openxmlformats.org/officeDocument/2006/relationships" xmlns:p="http://schemas.openxmlformats.org/presentationml/2006/main">
  <p:tag name="ANNOTATION_COUNT" val="0"/>
  <p:tag name="ARTICULATE_SLIDE_GUID" val="441f4e58-bdea-49ca-9466-59de30360356"/>
  <p:tag name="AUDIO_ID" val="374"/>
  <p:tag name="ELAPSEDTIME" val="18.9"/>
  <p:tag name="ARTICULATE_SLIDE_NAV" val="10"/>
</p:tagLst>
</file>

<file path=ppt/tags/tag10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0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03.xml><?xml version="1.0" encoding="utf-8"?>
<p:tagLst xmlns:a="http://schemas.openxmlformats.org/drawingml/2006/main" xmlns:r="http://schemas.openxmlformats.org/officeDocument/2006/relationships" xmlns:p="http://schemas.openxmlformats.org/presentationml/2006/main">
  <p:tag name="ARTICULATE_SLIDE_GUID" val="f4060713-9430-4661-94a8-0878039cd1a9"/>
  <p:tag name="ANNOTATION_COUNT" val="0"/>
  <p:tag name="AUDIO_ID" val="375"/>
  <p:tag name="ELAPSEDTIME" val="49.7"/>
  <p:tag name="ARTICULATE_SLIDE_NAV" val="11"/>
</p:tagLst>
</file>

<file path=ppt/tags/tag10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05.xml><?xml version="1.0" encoding="utf-8"?>
<p:tagLst xmlns:a="http://schemas.openxmlformats.org/drawingml/2006/main" xmlns:r="http://schemas.openxmlformats.org/officeDocument/2006/relationships" xmlns:p="http://schemas.openxmlformats.org/presentationml/2006/main">
  <p:tag name="ANNOTATION_COUNT" val="0"/>
  <p:tag name="ARTICULATE_SLIDE_GUID" val="5bc8b27e-281a-484d-a60b-331cabca0a6b"/>
  <p:tag name="AUDIO_ID" val="376"/>
  <p:tag name="ELAPSEDTIME" val="40.3"/>
  <p:tag name="ARTICULATE_SLIDE_NAV" val="12"/>
</p:tagLst>
</file>

<file path=ppt/tags/tag10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0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0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0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H9I2uuJO_files\slide0001_image001.jpg"/>
</p:tagLst>
</file>

<file path=ppt/tags/tag110.xml><?xml version="1.0" encoding="utf-8"?>
<p:tagLst xmlns:a="http://schemas.openxmlformats.org/drawingml/2006/main" xmlns:r="http://schemas.openxmlformats.org/officeDocument/2006/relationships" xmlns:p="http://schemas.openxmlformats.org/presentationml/2006/main">
  <p:tag name="ANNOTATION_COUNT" val="0"/>
  <p:tag name="ARTICULATE_SLIDE_GUID" val="2ad4da7c-e606-4738-a652-d40523f795a6"/>
  <p:tag name="AUDIO_ID" val="377"/>
  <p:tag name="ELAPSEDTIME" val="42.3"/>
  <p:tag name="ARTICULATE_SLIDE_NAV" val="13"/>
</p:tagLst>
</file>

<file path=ppt/tags/tag1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13.xml><?xml version="1.0" encoding="utf-8"?>
<p:tagLst xmlns:a="http://schemas.openxmlformats.org/drawingml/2006/main" xmlns:r="http://schemas.openxmlformats.org/officeDocument/2006/relationships" xmlns:p="http://schemas.openxmlformats.org/presentationml/2006/main">
  <p:tag name="ARTICULATE_SLIDE_GUID" val="fc682af9-8cd1-44f2-b4ab-483a02876973"/>
  <p:tag name="ANNOTATION_COUNT" val="0"/>
  <p:tag name="AUDIO_ID" val="378"/>
  <p:tag name="ELAPSEDTIME" val="35.5"/>
  <p:tag name="ARTICULATE_SLIDE_NAV" val="14"/>
</p:tagLst>
</file>

<file path=ppt/tags/tag1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16.xml><?xml version="1.0" encoding="utf-8"?>
<p:tagLst xmlns:a="http://schemas.openxmlformats.org/drawingml/2006/main" xmlns:r="http://schemas.openxmlformats.org/officeDocument/2006/relationships" xmlns:p="http://schemas.openxmlformats.org/presentationml/2006/main">
  <p:tag name="ANNOTATION_COUNT" val="0"/>
  <p:tag name="ARTICULATE_SLIDE_GUID" val="583c23a2-8f50-4b32-8a78-3abccdf97d44"/>
  <p:tag name="AUDIO_ID" val="379"/>
  <p:tag name="ELAPSEDTIME" val="47.3"/>
  <p:tag name="ARTICULATE_SLIDE_NAV" val="15"/>
</p:tagLst>
</file>

<file path=ppt/tags/tag11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122.xml><?xml version="1.0" encoding="utf-8"?>
<p:tagLst xmlns:a="http://schemas.openxmlformats.org/drawingml/2006/main" xmlns:r="http://schemas.openxmlformats.org/officeDocument/2006/relationships" xmlns:p="http://schemas.openxmlformats.org/presentationml/2006/main">
  <p:tag name="ANNOTATION_COUNT" val="0"/>
  <p:tag name="ARTICULATE_SLIDE_GUID" val="c6161e9f-7ce6-4301-9bc0-2a77eff5ef68"/>
  <p:tag name="AUDIO_ID" val="380"/>
  <p:tag name="ELAPSEDTIME" val="106.8"/>
  <p:tag name="ARTICULATE_SLIDE_NAV" val="16"/>
</p:tagLst>
</file>

<file path=ppt/tags/tag1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125.xml><?xml version="1.0" encoding="utf-8"?>
<p:tagLst xmlns:a="http://schemas.openxmlformats.org/drawingml/2006/main" xmlns:r="http://schemas.openxmlformats.org/officeDocument/2006/relationships" xmlns:p="http://schemas.openxmlformats.org/presentationml/2006/main">
  <p:tag name="ANNOTATION_COUNT" val="0"/>
  <p:tag name="ARTICULATE_SLIDE_GUID" val="5e46ecc7-24e1-4b24-8cac-e0535d7985bb"/>
  <p:tag name="AUDIO_ID" val="381"/>
  <p:tag name="ELAPSEDTIME" val="51.3"/>
  <p:tag name="ARTICULATE_SLIDE_NAV" val="17"/>
</p:tagLst>
</file>

<file path=ppt/tags/tag12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27.xml><?xml version="1.0" encoding="utf-8"?>
<p:tagLst xmlns:a="http://schemas.openxmlformats.org/drawingml/2006/main" xmlns:r="http://schemas.openxmlformats.org/officeDocument/2006/relationships" xmlns:p="http://schemas.openxmlformats.org/presentationml/2006/main">
  <p:tag name="ANNOTATION_COUNT" val="0"/>
  <p:tag name="ARTICULATE_SLIDE_GUID" val="21388965-d770-4dfd-8c64-3b0b95ea2a81"/>
  <p:tag name="AUDIO_ID" val="382"/>
  <p:tag name="ELAPSEDTIME" val="4.6"/>
  <p:tag name="ARTICULATE_SLIDE_NAV" val="18"/>
</p:tagLst>
</file>

<file path=ppt/tags/tag12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29.xml><?xml version="1.0" encoding="utf-8"?>
<p:tagLst xmlns:a="http://schemas.openxmlformats.org/drawingml/2006/main" xmlns:r="http://schemas.openxmlformats.org/officeDocument/2006/relationships" xmlns:p="http://schemas.openxmlformats.org/presentationml/2006/main">
  <p:tag name="ANNOTATION_COUNT" val="0"/>
  <p:tag name="ARTICULATE_SLIDE_GUID" val="92fe242a-5f05-44af-90fd-6a10c1efd47c"/>
  <p:tag name="AUDIO_ID" val="383"/>
  <p:tag name="ELAPSEDTIME" val="87.8"/>
  <p:tag name="ARTICULATE_SLIDE_NAV" val="19"/>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1mItKGwt_files\slide0001_image001.png"/>
</p:tagLst>
</file>

<file path=ppt/tags/tag130.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31.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NNOTATION_COUNT" val="0"/>
  <p:tag name="AUDIO_ID" val="384"/>
  <p:tag name="ELAPSEDTIME" val="41.4"/>
  <p:tag name="ARTICULATE_SLIDE_NAV" val="20"/>
</p:tagLst>
</file>

<file path=ppt/tags/tag13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3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NNOTATION_COUNT" val="0"/>
  <p:tag name="AUDIO_ID" val="364"/>
  <p:tag name="ELAPSEDTIME" val="4.4"/>
  <p:tag name="ARTICULATE_SLIDE_NAV" val="21"/>
</p:tagLst>
</file>

<file path=ppt/tags/tag134.xml><?xml version="1.0" encoding="utf-8"?>
<p:tagLst xmlns:a="http://schemas.openxmlformats.org/drawingml/2006/main" xmlns:r="http://schemas.openxmlformats.org/officeDocument/2006/relationships" xmlns:p="http://schemas.openxmlformats.org/presentationml/2006/main">
  <p:tag name="ANNOTATION_COUNT" val="0"/>
  <p:tag name="ARTICULATE_SLIDE_GUID" val="a0033c8d-222d-4c7b-80ba-4e41032745a0"/>
  <p:tag name="AUDIO_ID" val="371"/>
  <p:tag name="ELAPSEDTIME" val="9.3"/>
  <p:tag name="ARTICULATE_SLIDE_NAV" val="1"/>
</p:tagLst>
</file>

<file path=ppt/tags/tag135.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36.xml><?xml version="1.0" encoding="utf-8"?>
<p:tagLst xmlns:a="http://schemas.openxmlformats.org/drawingml/2006/main" xmlns:r="http://schemas.openxmlformats.org/officeDocument/2006/relationships" xmlns:p="http://schemas.openxmlformats.org/presentationml/2006/main">
  <p:tag name="ANNOTATION_COUNT" val="0"/>
  <p:tag name="ARTICULATE_SLIDE_GUID" val="876d5db3-6b2b-4212-a594-87dca30e741c"/>
  <p:tag name="AUDIO_ID" val="372"/>
  <p:tag name="ELAPSEDTIME" val="14.4"/>
  <p:tag name="ARTICULATE_SLIDE_NAV" val="2"/>
</p:tagLst>
</file>

<file path=ppt/tags/tag1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38.xml><?xml version="1.0" encoding="utf-8"?>
<p:tagLst xmlns:a="http://schemas.openxmlformats.org/drawingml/2006/main" xmlns:r="http://schemas.openxmlformats.org/officeDocument/2006/relationships" xmlns:p="http://schemas.openxmlformats.org/presentationml/2006/main">
  <p:tag name="ARTICULATE_SLIDE_GUID" val="962ef292-7a9e-4fd8-8a9e-edd71ac67ff9"/>
  <p:tag name="ANNOTATION_COUNT" val="0"/>
  <p:tag name="AUDIO_ID" val="373"/>
  <p:tag name="ELAPSEDTIME" val="4.0"/>
  <p:tag name="ARTICULATE_SLIDE_NAV" val="3"/>
</p:tagLst>
</file>

<file path=ppt/tags/tag139.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0.xml><?xml version="1.0" encoding="utf-8"?>
<p:tagLst xmlns:a="http://schemas.openxmlformats.org/drawingml/2006/main" xmlns:r="http://schemas.openxmlformats.org/officeDocument/2006/relationships" xmlns:p="http://schemas.openxmlformats.org/presentationml/2006/main">
  <p:tag name="ARTICULATE_SLIDE_GUID" val="102a2b42-c745-4ae1-a54a-73d8cbc7fd12"/>
  <p:tag name="ANNOTATION_COUNT" val="0"/>
  <p:tag name="AUDIO_ID" val="374"/>
  <p:tag name="ELAPSEDTIME" val="78.1"/>
  <p:tag name="ARTICULATE_SLIDE_NAV" val="4"/>
</p:tagLst>
</file>

<file path=ppt/tags/tag14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44.xml><?xml version="1.0" encoding="utf-8"?>
<p:tagLst xmlns:a="http://schemas.openxmlformats.org/drawingml/2006/main" xmlns:r="http://schemas.openxmlformats.org/officeDocument/2006/relationships" xmlns:p="http://schemas.openxmlformats.org/presentationml/2006/main">
  <p:tag name="ANNOTATION_COUNT" val="0"/>
  <p:tag name="ARTICULATE_SLIDE_GUID" val="f0c6b8bd-c5a3-4439-a3c4-95cd687bbc6d"/>
  <p:tag name="AUDIO_ID" val="375"/>
  <p:tag name="ELAPSEDTIME" val="127.1"/>
  <p:tag name="ARTICULATE_SLIDE_NAV" val="5"/>
</p:tagLst>
</file>

<file path=ppt/tags/tag14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0"/>
</p:tagLst>
</file>

<file path=ppt/tags/tag147.xml><?xml version="1.0" encoding="utf-8"?>
<p:tagLst xmlns:a="http://schemas.openxmlformats.org/drawingml/2006/main" xmlns:r="http://schemas.openxmlformats.org/officeDocument/2006/relationships" xmlns:p="http://schemas.openxmlformats.org/presentationml/2006/main">
  <p:tag name="ARTICULATE_SLIDE_GUID" val="d8b85278-3c7f-4795-8cb5-2694acde19d2"/>
  <p:tag name="ANNOTATION_COUNT" val="0"/>
  <p:tag name="AUDIO_ID" val="376"/>
  <p:tag name="ELAPSEDTIME" val="38.8"/>
  <p:tag name="ARTICULATE_SLIDE_NAV" val="6"/>
</p:tagLst>
</file>

<file path=ppt/tags/tag1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49.xml><?xml version="1.0" encoding="utf-8"?>
<p:tagLst xmlns:a="http://schemas.openxmlformats.org/drawingml/2006/main" xmlns:r="http://schemas.openxmlformats.org/officeDocument/2006/relationships" xmlns:p="http://schemas.openxmlformats.org/presentationml/2006/main">
  <p:tag name="ARTICULATE_SLIDE_GUID" val="eb820d3d-ffd8-4e1f-adc0-c52e1bdbc327"/>
  <p:tag name="ANNOTATION_COUNT" val="0"/>
  <p:tag name="AUDIO_ID" val="377"/>
  <p:tag name="ELAPSEDTIME" val="36.0"/>
  <p:tag name="ARTICULATE_SLIDE_NAV" val="7"/>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5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53.xml><?xml version="1.0" encoding="utf-8"?>
<p:tagLst xmlns:a="http://schemas.openxmlformats.org/drawingml/2006/main" xmlns:r="http://schemas.openxmlformats.org/officeDocument/2006/relationships" xmlns:p="http://schemas.openxmlformats.org/presentationml/2006/main">
  <p:tag name="ARTICULATE_SLIDE_GUID" val="4be9d0a5-6da3-4080-a306-50aa30bc24ed"/>
  <p:tag name="ANNOTATION_COUNT" val="0"/>
  <p:tag name="AUDIO_ID" val="378"/>
  <p:tag name="ELAPSEDTIME" val="26.7"/>
  <p:tag name="ARTICULATE_SLIDE_NAV" val="8"/>
</p:tagLst>
</file>

<file path=ppt/tags/tag15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5.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56.xml><?xml version="1.0" encoding="utf-8"?>
<p:tagLst xmlns:a="http://schemas.openxmlformats.org/drawingml/2006/main" xmlns:r="http://schemas.openxmlformats.org/officeDocument/2006/relationships" xmlns:p="http://schemas.openxmlformats.org/presentationml/2006/main">
  <p:tag name="ARTICULATE_SLIDE_GUID" val="16d90461-8435-4bda-8857-f3e3e9d8c3c4"/>
  <p:tag name="ANNOTATION_TYPE_1" val="0"/>
  <p:tag name="ANNOTATION_START_1" val="44.0"/>
  <p:tag name="ANNOTATION_END_1" val="46.1"/>
  <p:tag name="ANNOTATION_TOP_1" val="229.7"/>
  <p:tag name="ANNOTATION_LEFT_1" val="125.2"/>
  <p:tag name="ANNOTATION_WIDTH_1" val="121.2"/>
  <p:tag name="ANNOTATION_HEIGHT_1" val="120.9"/>
  <p:tag name="ANNOTATION_ANIMATION_1" val="3"/>
  <p:tag name="ANNOTATION_ROTATION_1" val="0"/>
  <p:tag name="ANNOTATION_SUB_TYPE_1" val="2"/>
  <p:tag name="ANNOTATION_LOOP_COUNT_1" val="1"/>
  <p:tag name="ANNOTATION_BOX_RADIUS_1" val="0"/>
  <p:tag name="ANNOTATION_SCALE_1" val="125"/>
  <p:tag name="ANNOTATION_BORDER_ALPHA_1" val="100"/>
  <p:tag name="ANNOTATION_BORDER_COLOR_1" val="16777215"/>
  <p:tag name="ANNOTATION_FILL_COLOR_1" val="683492"/>
  <p:tag name="ANNOTATION_FILL_ALPHA_1" val="100"/>
  <p:tag name="ANNOTATION_BORDER_WIDTH_1" val="2"/>
  <p:tag name="ANNOTATION_TYPE_2" val="0"/>
  <p:tag name="ANNOTATION_START_2" val="46.1"/>
  <p:tag name="ANNOTATION_END_2" val="49.2"/>
  <p:tag name="ANNOTATION_TOP_2" val="136.2"/>
  <p:tag name="ANNOTATION_LEFT_2" val="47.7"/>
  <p:tag name="ANNOTATION_WIDTH_2" val="121.2"/>
  <p:tag name="ANNOTATION_HEIGHT_2" val="120.9"/>
  <p:tag name="ANNOTATION_ANIMATION_2" val="3"/>
  <p:tag name="ANNOTATION_ROTATION_2" val="0"/>
  <p:tag name="ANNOTATION_SUB_TYPE_2" val="2"/>
  <p:tag name="ANNOTATION_LOOP_COUNT_2" val="1"/>
  <p:tag name="ANNOTATION_BOX_RADIUS_2" val="0"/>
  <p:tag name="ANNOTATION_SCALE_2" val="125"/>
  <p:tag name="ANNOTATION_BORDER_ALPHA_2" val="100"/>
  <p:tag name="ANNOTATION_BORDER_COLOR_2" val="16777215"/>
  <p:tag name="ANNOTATION_FILL_COLOR_2" val="683492"/>
  <p:tag name="ANNOTATION_FILL_ALPHA_2" val="100"/>
  <p:tag name="ANNOTATION_BORDER_WIDTH_2" val="2"/>
  <p:tag name="ANNOTATION_TYPE_3" val="0"/>
  <p:tag name="ANNOTATION_START_3" val="49.2"/>
  <p:tag name="ANNOTATION_END_3" val="53.0"/>
  <p:tag name="ANNOTATION_TOP_3" val="158.0"/>
  <p:tag name="ANNOTATION_LEFT_3" val="53.3"/>
  <p:tag name="ANNOTATION_WIDTH_3" val="121.2"/>
  <p:tag name="ANNOTATION_HEIGHT_3" val="120.9"/>
  <p:tag name="ANNOTATION_ANIMATION_3" val="3"/>
  <p:tag name="ANNOTATION_ROTATION_3" val="0"/>
  <p:tag name="ANNOTATION_SUB_TYPE_3" val="2"/>
  <p:tag name="ANNOTATION_LOOP_COUNT_3" val="1"/>
  <p:tag name="ANNOTATION_BOX_RADIUS_3" val="0"/>
  <p:tag name="ANNOTATION_SCALE_3" val="125"/>
  <p:tag name="ANNOTATION_BORDER_ALPHA_3" val="100"/>
  <p:tag name="ANNOTATION_BORDER_COLOR_3" val="16777215"/>
  <p:tag name="ANNOTATION_FILL_COLOR_3" val="683492"/>
  <p:tag name="ANNOTATION_FILL_ALPHA_3" val="100"/>
  <p:tag name="ANNOTATION_BORDER_WIDTH_3" val="2"/>
  <p:tag name="ANNOTATION_TYPE_4" val="0"/>
  <p:tag name="ANNOTATION_START_4" val="53.0"/>
  <p:tag name="ANNOTATION_END_4" val="53.9"/>
  <p:tag name="ANNOTATION_TOP_4" val="181.3"/>
  <p:tag name="ANNOTATION_LEFT_4" val="54.9"/>
  <p:tag name="ANNOTATION_WIDTH_4" val="121.2"/>
  <p:tag name="ANNOTATION_HEIGHT_4" val="120.9"/>
  <p:tag name="ANNOTATION_ANIMATION_4" val="3"/>
  <p:tag name="ANNOTATION_ROTATION_4" val="0"/>
  <p:tag name="ANNOTATION_SUB_TYPE_4" val="2"/>
  <p:tag name="ANNOTATION_LOOP_COUNT_4" val="1"/>
  <p:tag name="ANNOTATION_BOX_RADIUS_4" val="0"/>
  <p:tag name="ANNOTATION_SCALE_4" val="125"/>
  <p:tag name="ANNOTATION_BORDER_ALPHA_4" val="100"/>
  <p:tag name="ANNOTATION_BORDER_COLOR_4" val="16777215"/>
  <p:tag name="ANNOTATION_FILL_COLOR_4" val="683492"/>
  <p:tag name="ANNOTATION_FILL_ALPHA_4" val="100"/>
  <p:tag name="ANNOTATION_BORDER_WIDTH_4" val="2"/>
  <p:tag name="ANNOTATION_TYPE_5" val="0"/>
  <p:tag name="ANNOTATION_START_5" val="53.9"/>
  <p:tag name="ANNOTATION_END_5" val="54.6"/>
  <p:tag name="ANNOTATION_TOP_5" val="199.9"/>
  <p:tag name="ANNOTATION_LEFT_5" val="54.9"/>
  <p:tag name="ANNOTATION_WIDTH_5" val="121.2"/>
  <p:tag name="ANNOTATION_HEIGHT_5" val="120.9"/>
  <p:tag name="ANNOTATION_ANIMATION_5" val="3"/>
  <p:tag name="ANNOTATION_ROTATION_5" val="0"/>
  <p:tag name="ANNOTATION_SUB_TYPE_5" val="2"/>
  <p:tag name="ANNOTATION_LOOP_COUNT_5" val="1"/>
  <p:tag name="ANNOTATION_BOX_RADIUS_5" val="0"/>
  <p:tag name="ANNOTATION_SCALE_5" val="125"/>
  <p:tag name="ANNOTATION_BORDER_ALPHA_5" val="100"/>
  <p:tag name="ANNOTATION_BORDER_COLOR_5" val="16777215"/>
  <p:tag name="ANNOTATION_FILL_COLOR_5" val="683492"/>
  <p:tag name="ANNOTATION_FILL_ALPHA_5" val="100"/>
  <p:tag name="ANNOTATION_BORDER_WIDTH_5" val="2"/>
  <p:tag name="ANNOTATION_TYPE_6" val="0"/>
  <p:tag name="ANNOTATION_START_6" val="54.6"/>
  <p:tag name="ANNOTATION_END_6" val="58.1"/>
  <p:tag name="ANNOTATION_TOP_6" val="223.3"/>
  <p:tag name="ANNOTATION_LEFT_6" val="57.4"/>
  <p:tag name="ANNOTATION_WIDTH_6" val="121.2"/>
  <p:tag name="ANNOTATION_HEIGHT_6" val="120.9"/>
  <p:tag name="ANNOTATION_ANIMATION_6" val="3"/>
  <p:tag name="ANNOTATION_ROTATION_6" val="0"/>
  <p:tag name="ANNOTATION_SUB_TYPE_6" val="2"/>
  <p:tag name="ANNOTATION_LOOP_COUNT_6" val="1"/>
  <p:tag name="ANNOTATION_BOX_RADIUS_6" val="0"/>
  <p:tag name="ANNOTATION_SCALE_6" val="125"/>
  <p:tag name="ANNOTATION_BORDER_ALPHA_6" val="100"/>
  <p:tag name="ANNOTATION_BORDER_COLOR_6" val="16777215"/>
  <p:tag name="ANNOTATION_FILL_COLOR_6" val="683492"/>
  <p:tag name="ANNOTATION_FILL_ALPHA_6" val="100"/>
  <p:tag name="ANNOTATION_BORDER_WIDTH_6" val="2"/>
  <p:tag name="ANNOTATION_TYPE_7" val="0"/>
  <p:tag name="ANNOTATION_START_7" val="58.1"/>
  <p:tag name="ANNOTATION_END_7" val="59.5"/>
  <p:tag name="ANNOTATION_TOP_7" val="271.6"/>
  <p:tag name="ANNOTATION_LEFT_7" val="56.5"/>
  <p:tag name="ANNOTATION_WIDTH_7" val="121.2"/>
  <p:tag name="ANNOTATION_HEIGHT_7" val="120.9"/>
  <p:tag name="ANNOTATION_ANIMATION_7" val="3"/>
  <p:tag name="ANNOTATION_ROTATION_7" val="0"/>
  <p:tag name="ANNOTATION_SUB_TYPE_7" val="2"/>
  <p:tag name="ANNOTATION_LOOP_COUNT_7" val="1"/>
  <p:tag name="ANNOTATION_BOX_RADIUS_7" val="0"/>
  <p:tag name="ANNOTATION_SCALE_7" val="125"/>
  <p:tag name="ANNOTATION_BORDER_ALPHA_7" val="100"/>
  <p:tag name="ANNOTATION_BORDER_COLOR_7" val="16777215"/>
  <p:tag name="ANNOTATION_FILL_COLOR_7" val="683492"/>
  <p:tag name="ANNOTATION_FILL_ALPHA_7" val="100"/>
  <p:tag name="ANNOTATION_BORDER_WIDTH_7" val="2"/>
  <p:tag name="ANNOTATION_TYPE_8" val="0"/>
  <p:tag name="ANNOTATION_START_8" val="59.5"/>
  <p:tag name="ANNOTATION_TOP_8" val="245.0"/>
  <p:tag name="ANNOTATION_LEFT_8" val="53.3"/>
  <p:tag name="ANNOTATION_WIDTH_8" val="121.2"/>
  <p:tag name="ANNOTATION_HEIGHT_8" val="120.9"/>
  <p:tag name="ANNOTATION_ANIMATION_8" val="3"/>
  <p:tag name="ANNOTATION_ROTATION_8" val="0"/>
  <p:tag name="ANNOTATION_SUB_TYPE_8" val="2"/>
  <p:tag name="ANNOTATION_LOOP_COUNT_8" val="1"/>
  <p:tag name="ANNOTATION_BOX_RADIUS_8" val="0"/>
  <p:tag name="ANNOTATION_SCALE_8" val="125"/>
  <p:tag name="ANNOTATION_BORDER_ALPHA_8" val="100"/>
  <p:tag name="ANNOTATION_BORDER_COLOR_8" val="16777215"/>
  <p:tag name="ANNOTATION_FILL_COLOR_8" val="683492"/>
  <p:tag name="ANNOTATION_FILL_ALPHA_8" val="100"/>
  <p:tag name="ANNOTATION_BORDER_WIDTH_8" val="2"/>
  <p:tag name="ANNOTATION_COUNT" val="8"/>
  <p:tag name="AUDIO_ID" val="379"/>
  <p:tag name="ELAPSEDTIME" val="94.7"/>
  <p:tag name="ARTICULATE_SLIDE_NAV" val="9"/>
</p:tagLst>
</file>

<file path=ppt/tags/tag15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aC8xhGup_files\slide0001_image001.png"/>
</p:tagLst>
</file>

<file path=ppt/tags/tag15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59.xml><?xml version="1.0" encoding="utf-8"?>
<p:tagLst xmlns:a="http://schemas.openxmlformats.org/drawingml/2006/main" xmlns:r="http://schemas.openxmlformats.org/officeDocument/2006/relationships" xmlns:p="http://schemas.openxmlformats.org/presentationml/2006/main">
  <p:tag name="ANNOTATION_COUNT" val="0"/>
  <p:tag name="ARTICULATE_SLIDE_GUID" val="4a70a052-1985-4809-ba43-e7d93bc5bcc3"/>
  <p:tag name="AUDIO_ID" val="380"/>
  <p:tag name="ELAPSEDTIME" val="27.3"/>
  <p:tag name="ARTICULATE_SLIDE_NAV" val="10"/>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4fb79216-7c1e-4137-a9d0-48d7f397358d"/>
  <p:tag name="ANNOTATION_COUNT" val="0"/>
  <p:tag name="AUDIO_ID" val="362"/>
  <p:tag name="ELAPSEDTIME" val="82.1"/>
  <p:tag name="ARTICULATE_SLIDE_NAV" val="6"/>
</p:tagLst>
</file>

<file path=ppt/tags/tag160.xml><?xml version="1.0" encoding="utf-8"?>
<p:tagLst xmlns:a="http://schemas.openxmlformats.org/drawingml/2006/main" xmlns:r="http://schemas.openxmlformats.org/officeDocument/2006/relationships" xmlns:p="http://schemas.openxmlformats.org/presentationml/2006/main">
  <p:tag name="ANNOTATION_COUNT" val="0"/>
  <p:tag name="ARTICULATE_SLIDE_GUID" val="aa1662ff-2b59-48f8-a20f-17a6f92bd975"/>
  <p:tag name="AUDIO_ID" val="381"/>
  <p:tag name="ELAPSEDTIME" val="106.4"/>
  <p:tag name="ARTICULATE_SLIDE_NAV" val="11"/>
</p:tagLst>
</file>

<file path=ppt/tags/tag16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62.xml><?xml version="1.0" encoding="utf-8"?>
<p:tagLst xmlns:a="http://schemas.openxmlformats.org/drawingml/2006/main" xmlns:r="http://schemas.openxmlformats.org/officeDocument/2006/relationships" xmlns:p="http://schemas.openxmlformats.org/presentationml/2006/main">
  <p:tag name="ANNOTATION_COUNT" val="0"/>
  <p:tag name="ARTICULATE_SLIDE_GUID" val="84d86aa6-052f-493b-9094-41d6a2a71d8d"/>
  <p:tag name="AUDIO_ID" val="382"/>
  <p:tag name="ELAPSEDTIME" val="36.5"/>
  <p:tag name="ARTICULATE_SLIDE_NAV" val="12"/>
</p:tagLst>
</file>

<file path=ppt/tags/tag16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165.xml><?xml version="1.0" encoding="utf-8"?>
<p:tagLst xmlns:a="http://schemas.openxmlformats.org/drawingml/2006/main" xmlns:r="http://schemas.openxmlformats.org/officeDocument/2006/relationships" xmlns:p="http://schemas.openxmlformats.org/presentationml/2006/main">
  <p:tag name="ANNOTATION_COUNT" val="0"/>
  <p:tag name="ARTICULATE_SLIDE_GUID" val="97b95543-c8e7-4b49-8f5c-98e9d9df3abc"/>
  <p:tag name="AUDIO_ID" val="383"/>
  <p:tag name="ELAPSEDTIME" val="8.4"/>
  <p:tag name="ARTICULATE_SLIDE_NAV" val="13"/>
</p:tagLst>
</file>

<file path=ppt/tags/tag166.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67.xml><?xml version="1.0" encoding="utf-8"?>
<p:tagLst xmlns:a="http://schemas.openxmlformats.org/drawingml/2006/main" xmlns:r="http://schemas.openxmlformats.org/officeDocument/2006/relationships" xmlns:p="http://schemas.openxmlformats.org/presentationml/2006/main">
  <p:tag name="ANNOTATION_COUNT" val="0"/>
  <p:tag name="ARTICULATE_SLIDE_GUID" val="eae7b2a5-7ef7-4ab2-82a8-58d197fe9224"/>
  <p:tag name="AUDIO_ID" val="384"/>
  <p:tag name="ELAPSEDTIME" val="38.5"/>
  <p:tag name="ARTICULATE_SLIDE_NAV" val="14"/>
</p:tagLst>
</file>

<file path=ppt/tags/tag16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69.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NNOTATION_COUNT" val="0"/>
  <p:tag name="AUDIO_ID" val="385"/>
  <p:tag name="ELAPSEDTIME" val="38.8"/>
  <p:tag name="ARTICULATE_SLIDE_NAV" val="15"/>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a79fuoIh_files\slide0001_image001.jpg"/>
</p:tagLst>
</file>

<file path=ppt/tags/tag170.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7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NNOTATION_COUNT" val="0"/>
  <p:tag name="AUDIO_ID" val="386"/>
  <p:tag name="ELAPSEDTIME" val="4.6"/>
  <p:tag name="ARTICULATE_SLIDE_NAV" val="16"/>
</p:tagLst>
</file>

<file path=ppt/tags/tag17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73.xml><?xml version="1.0" encoding="utf-8"?>
<p:tagLst xmlns:a="http://schemas.openxmlformats.org/drawingml/2006/main" xmlns:r="http://schemas.openxmlformats.org/officeDocument/2006/relationships" xmlns:p="http://schemas.openxmlformats.org/presentationml/2006/main">
  <p:tag name="ANNOTATION_COUNT" val="0"/>
  <p:tag name="ARTICULATE_SLIDE_GUID" val="b86057ba-c025-4c50-96fd-703f7bcd16b6"/>
  <p:tag name="AUDIO_ID" val="381"/>
  <p:tag name="ELAPSEDTIME" val="14.6"/>
  <p:tag name="ARTICULATE_SLIDE_NAV" val="1"/>
</p:tagLst>
</file>

<file path=ppt/tags/tag17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75.xml><?xml version="1.0" encoding="utf-8"?>
<p:tagLst xmlns:a="http://schemas.openxmlformats.org/drawingml/2006/main" xmlns:r="http://schemas.openxmlformats.org/officeDocument/2006/relationships" xmlns:p="http://schemas.openxmlformats.org/presentationml/2006/main">
  <p:tag name="ANNOTATION_COUNT" val="0"/>
  <p:tag name="ARTICULATE_SLIDE_GUID" val="be8ecef9-7fc7-4fc6-851f-2964c0121545"/>
  <p:tag name="AUDIO_ID" val="382"/>
  <p:tag name="ELAPSEDTIME" val="14.6"/>
  <p:tag name="ARTICULATE_SLIDE_NAV" val="2"/>
</p:tagLst>
</file>

<file path=ppt/tags/tag17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77.xml><?xml version="1.0" encoding="utf-8"?>
<p:tagLst xmlns:a="http://schemas.openxmlformats.org/drawingml/2006/main" xmlns:r="http://schemas.openxmlformats.org/officeDocument/2006/relationships" xmlns:p="http://schemas.openxmlformats.org/presentationml/2006/main">
  <p:tag name="ARTICULATE_SLIDE_GUID" val="639eadfc-7646-4f05-9697-c39a1675e3b7"/>
  <p:tag name="ANNOTATION_COUNT" val="0"/>
  <p:tag name="AUDIO_ID" val="383"/>
  <p:tag name="ELAPSEDTIME" val="8.1"/>
  <p:tag name="ARTICULATE_SLIDE_NAV" val="3"/>
</p:tagLst>
</file>

<file path=ppt/tags/tag17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79.xml><?xml version="1.0" encoding="utf-8"?>
<p:tagLst xmlns:a="http://schemas.openxmlformats.org/drawingml/2006/main" xmlns:r="http://schemas.openxmlformats.org/officeDocument/2006/relationships" xmlns:p="http://schemas.openxmlformats.org/presentationml/2006/main">
  <p:tag name="ARTICULATE_SLIDE_GUID" val="6eacf42c-c191-4b04-8373-5e271692075a"/>
  <p:tag name="ANNOTATION_COUNT" val="0"/>
  <p:tag name="AUDIO_ID" val="384"/>
  <p:tag name="ELAPSEDTIME" val="49.9"/>
  <p:tag name="ARTICULATE_SLIDE_NAV" val="4"/>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8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83.xml><?xml version="1.0" encoding="utf-8"?>
<p:tagLst xmlns:a="http://schemas.openxmlformats.org/drawingml/2006/main" xmlns:r="http://schemas.openxmlformats.org/officeDocument/2006/relationships" xmlns:p="http://schemas.openxmlformats.org/presentationml/2006/main">
  <p:tag name="ARTICULATE_SLIDE_GUID" val="d213936a-0fc9-409d-a630-da10724668c8"/>
  <p:tag name="ANNOTATION_COUNT" val="0"/>
  <p:tag name="AUDIO_ID" val="385"/>
  <p:tag name="ELAPSEDTIME" val="80.6"/>
  <p:tag name="ARTICULATE_SLIDE_NAV" val="5"/>
</p:tagLst>
</file>

<file path=ppt/tags/tag18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185.xml><?xml version="1.0" encoding="utf-8"?>
<p:tagLst xmlns:a="http://schemas.openxmlformats.org/drawingml/2006/main" xmlns:r="http://schemas.openxmlformats.org/officeDocument/2006/relationships" xmlns:p="http://schemas.openxmlformats.org/presentationml/2006/main">
  <p:tag name="ANNOTATION_COUNT" val="0"/>
  <p:tag name="ARTICULATE_SLIDE_GUID" val="d213936a-0fc9-409d-a630-da1072460370"/>
  <p:tag name="AUDIO_ID" val="386"/>
  <p:tag name="ELAPSEDTIME" val="47.3"/>
  <p:tag name="ARTICULATE_SLIDE_NAV" val="6"/>
</p:tagLst>
</file>

<file path=ppt/tags/tag18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8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9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9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9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9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9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NNOTATION_COUNT" val="0"/>
  <p:tag name="ARTICULATE_SLIDE_GUID" val="37913385-9d4c-4fcf-91c7-f626db5b8ec4"/>
  <p:tag name="AUDIO_ID" val="358"/>
  <p:tag name="ELAPSEDTIME" val="13.8"/>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5aef8bf1-b86f-41ac-b14a-58e9e95af498"/>
  <p:tag name="ANNOTATION_COUNT" val="0"/>
  <p:tag name="AUDIO_ID" val="363"/>
  <p:tag name="ELAPSEDTIME" val="6.6"/>
  <p:tag name="ARTICULATE_SLIDE_NAV" val="7"/>
</p:tagLst>
</file>

<file path=ppt/tags/tag20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201.xml><?xml version="1.0" encoding="utf-8"?>
<p:tagLst xmlns:a="http://schemas.openxmlformats.org/drawingml/2006/main" xmlns:r="http://schemas.openxmlformats.org/officeDocument/2006/relationships" xmlns:p="http://schemas.openxmlformats.org/presentationml/2006/main">
  <p:tag name="ANNOTATION_COUNT" val="0"/>
  <p:tag name="ARTICULATE_SLIDE_GUID" val="d213936a-0fc9-409d-a630-da1072460373"/>
  <p:tag name="AUDIO_ID" val="387"/>
  <p:tag name="ELAPSEDTIME" val="43.2"/>
  <p:tag name="ARTICULATE_SLIDE_NAV" val="7"/>
</p:tagLst>
</file>

<file path=ppt/tags/tag20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03.xml><?xml version="1.0" encoding="utf-8"?>
<p:tagLst xmlns:a="http://schemas.openxmlformats.org/drawingml/2006/main" xmlns:r="http://schemas.openxmlformats.org/officeDocument/2006/relationships" xmlns:p="http://schemas.openxmlformats.org/presentationml/2006/main">
  <p:tag name="ANNOTATION_COUNT" val="0"/>
  <p:tag name="ARTICULATE_SLIDE_GUID" val="d213936a-0fc9-409d-a630-da1072460371"/>
  <p:tag name="AUDIO_ID" val="388"/>
  <p:tag name="ELAPSEDTIME" val="71.8"/>
  <p:tag name="ARTICULATE_SLIDE_NAV" val="8"/>
</p:tagLst>
</file>

<file path=ppt/tags/tag20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0"/>
</p:tagLst>
</file>

<file path=ppt/tags/tag205.xml><?xml version="1.0" encoding="utf-8"?>
<p:tagLst xmlns:a="http://schemas.openxmlformats.org/drawingml/2006/main" xmlns:r="http://schemas.openxmlformats.org/officeDocument/2006/relationships" xmlns:p="http://schemas.openxmlformats.org/presentationml/2006/main">
  <p:tag name="ANNOTATION_COUNT" val="0"/>
  <p:tag name="ARTICULATE_SLIDE_GUID" val="d213936a-0fc9-409d-a630-da1072460372"/>
  <p:tag name="AUDIO_ID" val="389"/>
  <p:tag name="ELAPSEDTIME" val="41.6"/>
  <p:tag name="ARTICULATE_SLIDE_NAV" val="9"/>
</p:tagLst>
</file>

<file path=ppt/tags/tag20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0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0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209.xml><?xml version="1.0" encoding="utf-8"?>
<p:tagLst xmlns:a="http://schemas.openxmlformats.org/drawingml/2006/main" xmlns:r="http://schemas.openxmlformats.org/officeDocument/2006/relationships" xmlns:p="http://schemas.openxmlformats.org/presentationml/2006/main">
  <p:tag name="ARTICULATE_SLIDE_GUID" val="c7d8eeb5-7327-4f8a-87bf-a3af07a86b95"/>
  <p:tag name="ANNOTATION_COUNT" val="0"/>
  <p:tag name="AUDIO_ID" val="390"/>
  <p:tag name="ELAPSEDTIME" val="140.6"/>
  <p:tag name="ARTICULATE_SLIDE_NAV" val="10"/>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2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1.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12.xml><?xml version="1.0" encoding="utf-8"?>
<p:tagLst xmlns:a="http://schemas.openxmlformats.org/drawingml/2006/main" xmlns:r="http://schemas.openxmlformats.org/officeDocument/2006/relationships" xmlns:p="http://schemas.openxmlformats.org/presentationml/2006/main">
  <p:tag name="ARTICULATE_SLIDE_GUID" val="3ef747c4-49bd-462d-b30f-101b9e7ed43c"/>
  <p:tag name="ANNOTATION_COUNT" val="0"/>
  <p:tag name="AUDIO_ID" val="391"/>
  <p:tag name="ELAPSEDTIME" val="8.1"/>
  <p:tag name="ARTICULATE_SLIDE_NAV" val="11"/>
</p:tagLst>
</file>

<file path=ppt/tags/tag21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14.xml><?xml version="1.0" encoding="utf-8"?>
<p:tagLst xmlns:a="http://schemas.openxmlformats.org/drawingml/2006/main" xmlns:r="http://schemas.openxmlformats.org/officeDocument/2006/relationships" xmlns:p="http://schemas.openxmlformats.org/presentationml/2006/main">
  <p:tag name="ANNOTATION_COUNT" val="0"/>
  <p:tag name="ARTICULATE_SLIDE_GUID" val="45c40fd2-b615-4c0d-93ee-3aec49c91832"/>
  <p:tag name="AUDIO_ID" val="392"/>
  <p:tag name="ELAPSEDTIME" val="63.6"/>
  <p:tag name="ARTICULATE_SLIDE_NAV" val="12"/>
</p:tagLst>
</file>

<file path=ppt/tags/tag215.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16.xml><?xml version="1.0" encoding="utf-8"?>
<p:tagLst xmlns:a="http://schemas.openxmlformats.org/drawingml/2006/main" xmlns:r="http://schemas.openxmlformats.org/officeDocument/2006/relationships" xmlns:p="http://schemas.openxmlformats.org/presentationml/2006/main">
  <p:tag name="ARTICULATE_SLIDE_GUID" val="62bc941c-a340-406c-a1ba-3e2cd7f383b9"/>
  <p:tag name="ANNOTATION_COUNT" val="0"/>
  <p:tag name="AUDIO_ID" val="393"/>
  <p:tag name="ELAPSEDTIME" val="47.7"/>
  <p:tag name="ARTICULATE_SLIDE_NAV" val="13"/>
</p:tagLst>
</file>

<file path=ppt/tags/tag2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I45Qxfm6_files\slide0001_image001.png"/>
</p:tagLst>
</file>

<file path=ppt/tags/tag21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19.xml><?xml version="1.0" encoding="utf-8"?>
<p:tagLst xmlns:a="http://schemas.openxmlformats.org/drawingml/2006/main" xmlns:r="http://schemas.openxmlformats.org/officeDocument/2006/relationships" xmlns:p="http://schemas.openxmlformats.org/presentationml/2006/main">
  <p:tag name="ANNOTATION_COUNT" val="0"/>
  <p:tag name="ARTICULATE_SLIDE_GUID" val="2becf5fa-c8ea-4db4-8c7c-a6303b42ded4"/>
  <p:tag name="AUDIO_ID" val="394"/>
  <p:tag name="ELAPSEDTIME" val="54.0"/>
  <p:tag name="ARTICULATE_SLIDE_NAV" val="14"/>
</p:tagLst>
</file>

<file path=ppt/tags/tag22.xml><?xml version="1.0" encoding="utf-8"?>
<p:tagLst xmlns:a="http://schemas.openxmlformats.org/drawingml/2006/main" xmlns:r="http://schemas.openxmlformats.org/officeDocument/2006/relationships" xmlns:p="http://schemas.openxmlformats.org/presentationml/2006/main">
  <p:tag name="ANNOTATION_COUNT" val="0"/>
  <p:tag name="ARTICULATE_SLIDE_GUID" val="4b93b11a-712b-4b37-8960-9aad02da3336"/>
  <p:tag name="AUDIO_ID" val="364"/>
  <p:tag name="ELAPSEDTIME" val="63.4"/>
  <p:tag name="ARTICULATE_SLIDE_NAV" val="8"/>
</p:tagLst>
</file>

<file path=ppt/tags/tag22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HsxTHlls_files\slide0001_image001.png"/>
</p:tagLst>
</file>

<file path=ppt/tags/tag22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22.xml><?xml version="1.0" encoding="utf-8"?>
<p:tagLst xmlns:a="http://schemas.openxmlformats.org/drawingml/2006/main" xmlns:r="http://schemas.openxmlformats.org/officeDocument/2006/relationships" xmlns:p="http://schemas.openxmlformats.org/presentationml/2006/main">
  <p:tag name="ANNOTATION_COUNT" val="0"/>
  <p:tag name="ARTICULATE_SLIDE_GUID" val="3a933f2f-0a63-4676-a5a1-97ec019ef6f7"/>
  <p:tag name="AUDIO_ID" val="395"/>
  <p:tag name="ELAPSEDTIME" val="8.1"/>
  <p:tag name="ARTICULATE_SLIDE_NAV" val="15"/>
</p:tagLst>
</file>

<file path=ppt/tags/tag223.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24.xml><?xml version="1.0" encoding="utf-8"?>
<p:tagLst xmlns:a="http://schemas.openxmlformats.org/drawingml/2006/main" xmlns:r="http://schemas.openxmlformats.org/officeDocument/2006/relationships" xmlns:p="http://schemas.openxmlformats.org/presentationml/2006/main">
  <p:tag name="ANNOTATION_COUNT" val="0"/>
  <p:tag name="ARTICULATE_SLIDE_GUID" val="cbe8f08e-3e85-4531-9f68-9c79c4febc86"/>
  <p:tag name="AUDIO_ID" val="396"/>
  <p:tag name="ELAPSEDTIME" val="40.7"/>
  <p:tag name="ARTICULATE_SLIDE_NAV" val="16"/>
</p:tagLst>
</file>

<file path=ppt/tags/tag225.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26.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NNOTATION_COUNT" val="0"/>
  <p:tag name="AUDIO_ID" val="397"/>
  <p:tag name="ELAPSEDTIME" val="40.1"/>
  <p:tag name="ARTICULATE_SLIDE_NAV" val="17"/>
</p:tagLst>
</file>

<file path=ppt/tags/tag22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2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NNOTATION_COUNT" val="0"/>
  <p:tag name="AUDIO_ID" val="379"/>
  <p:tag name="ELAPSEDTIME" val="4.3"/>
  <p:tag name="ARTICULATE_SLIDE_NAV" val="18"/>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a54db01a-88ea-4e16-a395-583fb2087bd9"/>
  <p:tag name="ANNOTATION_COUNT" val="0"/>
  <p:tag name="AUDIO_ID" val="365"/>
  <p:tag name="ELAPSEDTIME" val="65.2"/>
  <p:tag name="ARTICULATE_SLIDE_NAV" val="9"/>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9c4a0d3-c883-4548-b13f-dff07f6d3882"/>
  <p:tag name="ANNOTATION_COUNT" val="0"/>
  <p:tag name="AUDIO_ID" val="366"/>
  <p:tag name="ELAPSEDTIME" val="170.9"/>
  <p:tag name="ARTICULATE_SLIDE_NAV" val="10"/>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0"/>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36f33ac9-c88f-4b8c-b234-529884ffebb7"/>
  <p:tag name="ANNOTATION_COUNT" val="0"/>
  <p:tag name="AUDIO_ID" val="367"/>
  <p:tag name="ELAPSEDTIME" val="38.7"/>
  <p:tag name="ARTICULATE_SLIDE_NAV" val="11"/>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aa3a3306-aa1d-4d1d-8d73-c0fdccf9477f"/>
  <p:tag name="ANNOTATION_COUNT" val="0"/>
  <p:tag name="AUDIO_ID" val="368"/>
  <p:tag name="ELAPSEDTIME" val="45.1"/>
  <p:tag name="ARTICULATE_SLIDE_NAV" val="12"/>
</p:tagLst>
</file>

<file path=ppt/tags/tag3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5.xml><?xml version="1.0" encoding="utf-8"?>
<p:tagLst xmlns:a="http://schemas.openxmlformats.org/drawingml/2006/main" xmlns:r="http://schemas.openxmlformats.org/officeDocument/2006/relationships" xmlns:p="http://schemas.openxmlformats.org/presentationml/2006/main">
  <p:tag name="ANNOTATION_COUNT" val="0"/>
  <p:tag name="ARTICULATE_SLIDE_GUID" val="aa3a3306-aa1d-4d1d-8d73-c0fdccf90350"/>
  <p:tag name="AUDIO_ID" val="369"/>
  <p:tag name="ELAPSEDTIME" val="42.2"/>
  <p:tag name="ARTICULATE_SLIDE_NAV" val="13"/>
</p:tagLst>
</file>

<file path=ppt/tags/tag3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dc236542-ac35-4f28-9924-606a4ddb2b67"/>
  <p:tag name="ANNOTATION_COUNT" val="0"/>
  <p:tag name="AUDIO_ID" val="370"/>
  <p:tag name="ELAPSEDTIME" val="59.4"/>
  <p:tag name="ARTICULATE_SLIDE_NAV" val="14"/>
</p:tagLst>
</file>

<file path=ppt/tags/tag3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xml><?xml version="1.0" encoding="utf-8"?>
<p:tagLst xmlns:a="http://schemas.openxmlformats.org/drawingml/2006/main" xmlns:r="http://schemas.openxmlformats.org/officeDocument/2006/relationships" xmlns:p="http://schemas.openxmlformats.org/presentationml/2006/main">
  <p:tag name="ANNOTATION_COUNT" val="0"/>
  <p:tag name="ARTICULATE_SLIDE_GUID" val="6f07352c-23fb-4b8a-99b3-2f2a88b33c87"/>
  <p:tag name="AUDIO_ID" val="359"/>
  <p:tag name="ELAPSEDTIME" val="28.3"/>
  <p:tag name="ARTICULATE_SLIDE_NAV" val="3"/>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00baa3bf-8e40-43bb-bb05-b2cd227806d2"/>
  <p:tag name="ANNOTATION_COUNT" val="0"/>
  <p:tag name="AUDIO_ID" val="371"/>
  <p:tag name="ELAPSEDTIME" val="31.7"/>
  <p:tag name="ARTICULATE_SLIDE_NAV" val="15"/>
</p:tagLst>
</file>

<file path=ppt/tags/tag4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45.xml><?xml version="1.0" encoding="utf-8"?>
<p:tagLst xmlns:a="http://schemas.openxmlformats.org/drawingml/2006/main" xmlns:r="http://schemas.openxmlformats.org/officeDocument/2006/relationships" xmlns:p="http://schemas.openxmlformats.org/presentationml/2006/main">
  <p:tag name="ANNOTATION_COUNT" val="0"/>
  <p:tag name="ARTICULATE_SLIDE_GUID" val="6e9cd110-6992-4f2c-8bb5-c97b12e41c73"/>
  <p:tag name="AUDIO_ID" val="372"/>
  <p:tag name="ELAPSEDTIME" val="10.0"/>
  <p:tag name="ARTICULATE_SLIDE_NAV" val="16"/>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47.xml><?xml version="1.0" encoding="utf-8"?>
<p:tagLst xmlns:a="http://schemas.openxmlformats.org/drawingml/2006/main" xmlns:r="http://schemas.openxmlformats.org/officeDocument/2006/relationships" xmlns:p="http://schemas.openxmlformats.org/presentationml/2006/main">
  <p:tag name="ANNOTATION_COUNT" val="0"/>
  <p:tag name="ARTICULATE_SLIDE_GUID" val="097d5a59-8286-4a10-b531-ad190bbe18ef"/>
  <p:tag name="AUDIO_ID" val="373"/>
  <p:tag name="ELAPSEDTIME" val="58.2"/>
  <p:tag name="ARTICULATE_SLIDE_NAV" val="17"/>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NNOTATION_COUNT" val="0"/>
  <p:tag name="AUDIO_ID" val="374"/>
  <p:tag name="ELAPSEDTIME" val="37.2"/>
  <p:tag name="ARTICULATE_SLIDE_NAV" val="18"/>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5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NNOTATION_COUNT" val="0"/>
  <p:tag name="AUDIO_ID" val="356"/>
  <p:tag name="ELAPSEDTIME" val="4.4"/>
  <p:tag name="ARTICULATE_SLIDE_NAV" val="19"/>
</p:tagLst>
</file>

<file path=ppt/tags/tag52.xml><?xml version="1.0" encoding="utf-8"?>
<p:tagLst xmlns:a="http://schemas.openxmlformats.org/drawingml/2006/main" xmlns:r="http://schemas.openxmlformats.org/officeDocument/2006/relationships" xmlns:p="http://schemas.openxmlformats.org/presentationml/2006/main">
  <p:tag name="ANNOTATION_COUNT" val="0"/>
  <p:tag name="ARTICULATE_SLIDE_GUID" val="5ecacc49-aded-4d0b-813c-48792fb6fc35"/>
  <p:tag name="AUDIO_ID" val="365"/>
  <p:tag name="ELAPSEDTIME" val="15.4"/>
  <p:tag name="ARTICULATE_SLIDE_NAV" val="1"/>
</p:tagLst>
</file>

<file path=ppt/tags/tag5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54.xml><?xml version="1.0" encoding="utf-8"?>
<p:tagLst xmlns:a="http://schemas.openxmlformats.org/drawingml/2006/main" xmlns:r="http://schemas.openxmlformats.org/officeDocument/2006/relationships" xmlns:p="http://schemas.openxmlformats.org/presentationml/2006/main">
  <p:tag name="ANNOTATION_COUNT" val="0"/>
  <p:tag name="ARTICULATE_SLIDE_GUID" val="4759f726-72b8-473b-841d-4a8e8f47ecfe"/>
  <p:tag name="AUDIO_ID" val="366"/>
  <p:tag name="ELAPSEDTIME" val="12.9"/>
  <p:tag name="ARTICULATE_SLIDE_NAV" val="2"/>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56.xml><?xml version="1.0" encoding="utf-8"?>
<p:tagLst xmlns:a="http://schemas.openxmlformats.org/drawingml/2006/main" xmlns:r="http://schemas.openxmlformats.org/officeDocument/2006/relationships" xmlns:p="http://schemas.openxmlformats.org/presentationml/2006/main">
  <p:tag name="ANNOTATION_COUNT" val="0"/>
  <p:tag name="ARTICULATE_SLIDE_GUID" val="46000e41-9924-4547-80c9-82738a9fcbbc"/>
  <p:tag name="AUDIO_ID" val="367"/>
  <p:tag name="ELAPSEDTIME" val="14.1"/>
  <p:tag name="ARTICULATE_SLIDE_NAV" val="3"/>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e3b92df7-46e8-4c30-bd6f-9ca1e20964a7"/>
  <p:tag name="ANNOTATION_COUNT" val="0"/>
  <p:tag name="AUDIO_ID" val="368"/>
  <p:tag name="ELAPSEDTIME" val="39.8"/>
  <p:tag name="ARTICULATE_SLIDE_NAV" val="4"/>
</p:tagLst>
</file>

<file path=ppt/tags/tag5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c4cf5e50-6dbb-460c-963a-3493e058c5f7"/>
  <p:tag name="ANNOTATION_COUNT" val="0"/>
  <p:tag name="AUDIO_ID" val="360"/>
  <p:tag name="ELAPSEDTIME" val="41.0"/>
  <p:tag name="ARTICULATE_SLIDE_NAV" val="4"/>
</p:tagLst>
</file>

<file path=ppt/tags/tag6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Y3H7247H_files\slide0001_image001.png"/>
</p:tagLst>
</file>

<file path=ppt/tags/tag6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0q060xXA_files\slide0001_image001.png"/>
</p:tagLst>
</file>

<file path=ppt/tags/tag6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D9o3Xijf_files\slide0001_image001.png"/>
</p:tagLst>
</file>

<file path=ppt/tags/tag6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bJsmCgMf_files\slide0001_image001.png"/>
</p:tagLst>
</file>

<file path=ppt/tags/tag6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ndby1a9N_files\slide0001_image001.png"/>
</p:tagLst>
</file>

<file path=ppt/tags/tag6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iiN1DVQu_files\slide0001_image001.png"/>
</p:tagLst>
</file>

<file path=ppt/tags/tag6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btvmGpU6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rqKDNe5j_files\slide0001_image001.png"/>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e3b92df7-46e8-4c30-bd6f-9ca1e2090353"/>
  <p:tag name="ANNOTATION_COUNT" val="0"/>
  <p:tag name="AUDIO_ID" val="369"/>
  <p:tag name="ELAPSEDTIME" val="55.5"/>
  <p:tag name="ARTICULATE_SLIDE_NAV" val="5"/>
</p:tagLst>
</file>

<file path=ppt/tags/tag7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704a17b1-bd2f-47db-ba99-18cf6f4d2b7b"/>
  <p:tag name="ANNOTATION_COUNT" val="0"/>
  <p:tag name="AUDIO_ID" val="370"/>
  <p:tag name="ELAPSEDTIME" val="29.5"/>
  <p:tag name="ARTICULATE_SLIDE_NAV" val="6"/>
</p:tagLst>
</file>

<file path=ppt/tags/tag7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86.xml><?xml version="1.0" encoding="utf-8"?>
<p:tagLst xmlns:a="http://schemas.openxmlformats.org/drawingml/2006/main" xmlns:r="http://schemas.openxmlformats.org/officeDocument/2006/relationships" xmlns:p="http://schemas.openxmlformats.org/presentationml/2006/main">
  <p:tag name="ANNOTATION_COUNT" val="0"/>
  <p:tag name="ARTICULATE_SLIDE_GUID" val="704a17b1-bd2f-47db-ba99-18cf6f4d0355"/>
  <p:tag name="AUDIO_ID" val="371"/>
  <p:tag name="ELAPSEDTIME" val="56.9"/>
  <p:tag name="ARTICULATE_SLIDE_NAV" val="7"/>
</p:tagLst>
</file>

<file path=ppt/tags/tag8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89.xml><?xml version="1.0" encoding="utf-8"?>
<p:tagLst xmlns:a="http://schemas.openxmlformats.org/drawingml/2006/main" xmlns:r="http://schemas.openxmlformats.org/officeDocument/2006/relationships" xmlns:p="http://schemas.openxmlformats.org/presentationml/2006/main">
  <p:tag name="ANNOTATION_COUNT" val="0"/>
  <p:tag name="ARTICULATE_SLIDE_GUID" val="704a17b1-bd2f-47db-ba99-18cf6f4d0319"/>
  <p:tag name="AUDIO_ID" val="372"/>
  <p:tag name="ELAPSEDTIME" val="40.1"/>
  <p:tag name="ARTICULATE_SLIDE_NAV" val="8"/>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96.xml><?xml version="1.0" encoding="utf-8"?>
<p:tagLst xmlns:a="http://schemas.openxmlformats.org/drawingml/2006/main" xmlns:r="http://schemas.openxmlformats.org/officeDocument/2006/relationships" xmlns:p="http://schemas.openxmlformats.org/presentationml/2006/main">
  <p:tag name="ARTICULATE_SLIDE_GUID" val="441f4e58-bdea-49ca-9466-59de303637f7"/>
  <p:tag name="ANNOTATION_COUNT" val="0"/>
  <p:tag name="AUDIO_ID" val="373"/>
  <p:tag name="ELAPSEDTIME" val="50.4"/>
  <p:tag name="ARTICULATE_SLIDE_NAV" val="9"/>
</p:tagLst>
</file>

<file path=ppt/tags/tag9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heme/theme1.xml><?xml version="1.0" encoding="utf-8"?>
<a:theme xmlns:a="http://schemas.openxmlformats.org/drawingml/2006/main" name="Xilinx Template (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Xilinx Template_light">
  <a:themeElements>
    <a:clrScheme name="Custom 1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0000FF"/>
      </a:hlink>
      <a:folHlink>
        <a:srgbClr val="0000FF"/>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D46A7F71-384C-4B0A-B6CB-1869FF28952A">PowerPoint presentation (PPTX) with instructions on how to convert and build decks with the new format. </Description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2A3C9F-AC00-4F7F-B53D-8FC3D9D470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7728977-9908-434E-B541-ACE470BE8020}">
  <ds:schemaRefs>
    <ds:schemaRef ds:uri="http://schemas.microsoft.com/office/2006/metadata/properties"/>
    <ds:schemaRef ds:uri="D46A7F71-384C-4B0A-B6CB-1869FF28952A"/>
  </ds:schemaRefs>
</ds:datastoreItem>
</file>

<file path=customXml/itemProps3.xml><?xml version="1.0" encoding="utf-8"?>
<ds:datastoreItem xmlns:ds="http://schemas.openxmlformats.org/officeDocument/2006/customXml" ds:itemID="{BAE20199-0012-4841-933F-A493D5C9E8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Xilinx Template (light)</Template>
  <TotalTime>1248</TotalTime>
  <Words>8654</Words>
  <Application>Microsoft Office PowerPoint</Application>
  <PresentationFormat>On-screen Show (4:3)</PresentationFormat>
  <Paragraphs>1172</Paragraphs>
  <Slides>74</Slides>
  <Notes>74</Notes>
  <HiddenSlides>0</HiddenSlides>
  <MMClips>0</MMClips>
  <ScaleCrop>false</ScaleCrop>
  <HeadingPairs>
    <vt:vector size="4" baseType="variant">
      <vt:variant>
        <vt:lpstr>Theme</vt:lpstr>
      </vt:variant>
      <vt:variant>
        <vt:i4>13</vt:i4>
      </vt:variant>
      <vt:variant>
        <vt:lpstr>Slide Titles</vt:lpstr>
      </vt:variant>
      <vt:variant>
        <vt:i4>74</vt:i4>
      </vt:variant>
    </vt:vector>
  </HeadingPairs>
  <TitlesOfParts>
    <vt:vector size="87" baseType="lpstr">
      <vt:lpstr>Xilinx Template (light)</vt:lpstr>
      <vt:lpstr>24_Xilinx Template_light</vt:lpstr>
      <vt:lpstr>Xilinx Template_light</vt:lpstr>
      <vt:lpstr>1_Xilinx Template_light</vt:lpstr>
      <vt:lpstr>2_Xilinx Template_light</vt:lpstr>
      <vt:lpstr>3_Xilinx Template_light</vt:lpstr>
      <vt:lpstr>4_Xilinx Template_light</vt:lpstr>
      <vt:lpstr>5_Xilinx Template_light</vt:lpstr>
      <vt:lpstr>6_Xilinx Template_light</vt:lpstr>
      <vt:lpstr>7_Xilinx Template_light</vt:lpstr>
      <vt:lpstr>8_Xilinx Template_light</vt:lpstr>
      <vt:lpstr>9_Xilinx Template_light</vt:lpstr>
      <vt:lpstr>12_Xilinx Template_light</vt:lpstr>
      <vt:lpstr>7 Series Clocking Resources</vt:lpstr>
      <vt:lpstr>Objectives</vt:lpstr>
      <vt:lpstr>Lessons</vt:lpstr>
      <vt:lpstr>High-Performance Clocking</vt:lpstr>
      <vt:lpstr>Clock Management</vt:lpstr>
      <vt:lpstr>7 Series FPGAs Deliver Powerful Clock Management</vt:lpstr>
      <vt:lpstr>Lessons</vt:lpstr>
      <vt:lpstr>Clock-Capable Inputs (CCIO)</vt:lpstr>
      <vt:lpstr>Clock Networks</vt:lpstr>
      <vt:lpstr>Die View</vt:lpstr>
      <vt:lpstr>7 Series FPGA Clock Regions</vt:lpstr>
      <vt:lpstr>Global Clocking – Vertical Spines</vt:lpstr>
      <vt:lpstr>Global Clock Buffer (BUFGCTRL)</vt:lpstr>
      <vt:lpstr>BUFGCTRL for Clock Multiplexing</vt:lpstr>
      <vt:lpstr>BUFGCTRL for Gated Clock (BUFGCE)</vt:lpstr>
      <vt:lpstr>Lessons</vt:lpstr>
      <vt:lpstr>Summary</vt:lpstr>
      <vt:lpstr>Where Can I Learn More?</vt:lpstr>
      <vt:lpstr>Trademark Information</vt:lpstr>
      <vt:lpstr>7 Series Clocking Resources</vt:lpstr>
      <vt:lpstr>Objectives</vt:lpstr>
      <vt:lpstr>Lessons</vt:lpstr>
      <vt:lpstr>Global Clocking – Horizontal Spines</vt:lpstr>
      <vt:lpstr>Horizontal Spine Clock Buffer (BUFH)</vt:lpstr>
      <vt:lpstr>Regional Clock Networks</vt:lpstr>
      <vt:lpstr>Regional Clock Buffer (BUFR)</vt:lpstr>
      <vt:lpstr>Clocking CLB Resources</vt:lpstr>
      <vt:lpstr>I/O Clock Networks</vt:lpstr>
      <vt:lpstr>I/O Clocking</vt:lpstr>
      <vt:lpstr>Source-Synchronous Interfaces</vt:lpstr>
      <vt:lpstr>Multi-Region Clock Buffer (BUFMR)</vt:lpstr>
      <vt:lpstr>Synchronizing BUFRs Driven by a BUFMR</vt:lpstr>
      <vt:lpstr>High-Performance Clocks</vt:lpstr>
      <vt:lpstr>Connections to the Center Column</vt:lpstr>
      <vt:lpstr>Stacked Silicon Interconnect Implications</vt:lpstr>
      <vt:lpstr>7 Series FPGA Clock Network Summary</vt:lpstr>
      <vt:lpstr>Lessons</vt:lpstr>
      <vt:lpstr>Summary</vt:lpstr>
      <vt:lpstr>Where Can I Learn More?</vt:lpstr>
      <vt:lpstr>Trademark Information</vt:lpstr>
      <vt:lpstr>7 Series Clocking Resources</vt:lpstr>
      <vt:lpstr>Objectives</vt:lpstr>
      <vt:lpstr>Lessons</vt:lpstr>
      <vt:lpstr>MMCM  and PLL Features</vt:lpstr>
      <vt:lpstr>PLL Architecture</vt:lpstr>
      <vt:lpstr>PLL Features</vt:lpstr>
      <vt:lpstr>Extra MMCM Features</vt:lpstr>
      <vt:lpstr>Additional MMCM Signals</vt:lpstr>
      <vt:lpstr>MMCM  and PLL Inputs</vt:lpstr>
      <vt:lpstr>Phase Locking</vt:lpstr>
      <vt:lpstr>Frequency Generation</vt:lpstr>
      <vt:lpstr>Interpolated Fine Phase Shift (IFPS)</vt:lpstr>
      <vt:lpstr>Lessons</vt:lpstr>
      <vt:lpstr>Summary</vt:lpstr>
      <vt:lpstr>Where Can I Learn More?</vt:lpstr>
      <vt:lpstr>Trademark Information</vt:lpstr>
      <vt:lpstr>7 Series Clocking Resources</vt:lpstr>
      <vt:lpstr>Objectives</vt:lpstr>
      <vt:lpstr>Lessons</vt:lpstr>
      <vt:lpstr>Clock Insertion Delay</vt:lpstr>
      <vt:lpstr>Clock Insertion Delay Removal Example</vt:lpstr>
      <vt:lpstr>System-Synchronous Clocking</vt:lpstr>
      <vt:lpstr>Using Internal Feedback</vt:lpstr>
      <vt:lpstr>Using Multiple PLL/MMCM Clocks Internally</vt:lpstr>
      <vt:lpstr>Clock Mirror Example</vt:lpstr>
      <vt:lpstr>Design Example</vt:lpstr>
      <vt:lpstr>Lessons</vt:lpstr>
      <vt:lpstr>Inference</vt:lpstr>
      <vt:lpstr>Instantiation</vt:lpstr>
      <vt:lpstr>Clocking Wizard</vt:lpstr>
      <vt:lpstr>Lessons</vt:lpstr>
      <vt:lpstr>Summary</vt:lpstr>
      <vt:lpstr>Where Can I Learn More?</vt:lpstr>
      <vt:lpstr>Trademark Information</vt:lpstr>
    </vt:vector>
  </TitlesOfParts>
  <Company>Xilinx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Xilinx Template (light) rev</dc:title>
  <dc:creator>Xilinx</dc:creator>
  <cp:keywords>Public</cp:keywords>
  <cp:lastModifiedBy>Windows User</cp:lastModifiedBy>
  <cp:revision>111</cp:revision>
  <dcterms:created xsi:type="dcterms:W3CDTF">2012-04-24T17:20:09Z</dcterms:created>
  <dcterms:modified xsi:type="dcterms:W3CDTF">2012-08-09T22:23:03Z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b9c94ef9-b194-4eb5-b4a4-386fc076443a</vt:lpwstr>
  </property>
  <property fmtid="{D5CDD505-2E9C-101B-9397-08002B2CF9AE}" pid="5" name="XilinxClassification">
    <vt:lpwstr>Public</vt:lpwstr>
  </property>
  <property fmtid="{D5CDD505-2E9C-101B-9397-08002B2CF9AE}" pid="6" name="XilinxVisual Markings">
    <vt:lpwstr>No</vt:lpwstr>
  </property>
  <property fmtid="{D5CDD505-2E9C-101B-9397-08002B2CF9AE}" pid="7" name="XilinxPublication Year">
    <vt:lpwstr>2012</vt:lpwstr>
  </property>
</Properties>
</file>