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notesSlides/notesSlide23.xml" ContentType="application/vnd.openxmlformats-officedocument.presentationml.notesSlide+xml"/>
  <Override PartName="/ppt/tags/tag63.xml" ContentType="application/vnd.openxmlformats-officedocument.presentationml.tags+xml"/>
  <Override PartName="/ppt/tags/tag74.xml" ContentType="application/vnd.openxmlformats-officedocument.presentationml.tag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heme/theme14.xml" ContentType="application/vnd.openxmlformats-officedocument.theme+xml"/>
  <Override PartName="/ppt/tags/tag34.xml" ContentType="application/vnd.openxmlformats-officedocument.presentationml.tags+xml"/>
  <Override PartName="/ppt/notesSlides/notesSlide12.xml" ContentType="application/vnd.openxmlformats-officedocument.presentationml.notesSlide+xml"/>
  <Override PartName="/ppt/tags/tag52.xml" ContentType="application/vnd.openxmlformats-officedocument.presentationml.tags+xml"/>
  <Override PartName="/ppt/notesSlides/notesSlide30.xml" ContentType="application/vnd.openxmlformats-officedocument.presentationml.notesSlide+xml"/>
  <Override PartName="/ppt/tags/tag8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tags/tag75.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theme/theme15.xml" ContentType="application/vnd.openxmlformats-officedocument.theme+xml"/>
  <Override PartName="/ppt/notesSlides/notesSlide8.xml" ContentType="application/vnd.openxmlformats-officedocument.presentationml.notesSlide+xml"/>
  <Override PartName="/ppt/tags/tag24.xml" ContentType="application/vnd.openxmlformats-officedocument.presentationml.tags+xml"/>
  <Default Extension="vml" ContentType="application/vnd.openxmlformats-officedocument.vmlDrawing"/>
  <Override PartName="/ppt/notesSlides/notesSlide20.xml" ContentType="application/vnd.openxmlformats-officedocument.presentationml.notesSlide+xml"/>
  <Override PartName="/ppt/tags/tag53.xml" ContentType="application/vnd.openxmlformats-officedocument.presentationml.tags+xml"/>
  <Override PartName="/ppt/notesSlides/notesSlide31.xml" ContentType="application/vnd.openxmlformats-officedocument.presentationml.notesSlide+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theme/theme7.xml" ContentType="application/vnd.openxmlformats-officedocument.theme+xml"/>
  <Override PartName="/ppt/theme/theme11.xml" ContentType="application/vnd.openxmlformats-officedocument.theme+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notesSlides/notesSlide25.xml" ContentType="application/vnd.openxmlformats-officedocument.presentationml.notesSlide+xml"/>
  <Override PartName="/ppt/tags/tag76.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notesSlides/notesSlide32.xml" ContentType="application/vnd.openxmlformats-officedocument.presentationml.notesSlide+xml"/>
  <Override PartName="/ppt/slideMasters/slideMaster13.xml" ContentType="application/vnd.openxmlformats-officedocument.presentationml.slideMaster+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notesSlides/notesSlide21.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Override PartName="/ppt/slideMasters/slideMaster6.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48.xml" ContentType="application/vnd.openxmlformats-officedocument.presentationml.tags+xml"/>
  <Override PartName="/ppt/notesSlides/notesSlide26.xml" ContentType="application/vnd.openxmlformats-officedocument.presentationml.notesSlide+xml"/>
  <Override PartName="/ppt/tags/tag66.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tags/tag73.xml" ContentType="application/vnd.openxmlformats-officedocument.presentationml.tags+xml"/>
  <Override PartName="/ppt/notesSlides/notesSlide33.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950" r:id="rId5"/>
    <p:sldMasterId id="2147483952" r:id="rId6"/>
    <p:sldMasterId id="2147483954" r:id="rId7"/>
    <p:sldMasterId id="2147483956" r:id="rId8"/>
    <p:sldMasterId id="2147483958" r:id="rId9"/>
    <p:sldMasterId id="2147483960" r:id="rId10"/>
    <p:sldMasterId id="2147483962" r:id="rId11"/>
    <p:sldMasterId id="2147483964" r:id="rId12"/>
    <p:sldMasterId id="2147483966" r:id="rId13"/>
    <p:sldMasterId id="2147483968" r:id="rId14"/>
    <p:sldMasterId id="2147483972" r:id="rId15"/>
    <p:sldMasterId id="2147483974" r:id="rId16"/>
  </p:sldMasterIdLst>
  <p:notesMasterIdLst>
    <p:notesMasterId r:id="rId55"/>
  </p:notesMasterIdLst>
  <p:handoutMasterIdLst>
    <p:handoutMasterId r:id="rId56"/>
  </p:handout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Lst>
  <p:sldSz cx="9144000" cy="6858000" type="screen4x3"/>
  <p:notesSz cx="9305925" cy="701992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008000"/>
    <a:srgbClr val="FFFFFF"/>
    <a:srgbClr val="965B8E"/>
    <a:srgbClr val="7B4B88"/>
    <a:srgbClr val="E9EEF1"/>
    <a:srgbClr val="91B800"/>
    <a:srgbClr val="CA1D10"/>
    <a:srgbClr val="E06262"/>
    <a:srgbClr val="CF737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4168" autoAdjust="0"/>
    <p:restoredTop sz="95700" autoAdjust="0"/>
  </p:normalViewPr>
  <p:slideViewPr>
    <p:cSldViewPr snapToGrid="0" showGuides="1">
      <p:cViewPr varScale="1">
        <p:scale>
          <a:sx n="90" d="100"/>
          <a:sy n="90" d="100"/>
        </p:scale>
        <p:origin x="-120" y="-732"/>
      </p:cViewPr>
      <p:guideLst>
        <p:guide orient="horz" pos="2160"/>
        <p:guide orient="horz" pos="836"/>
        <p:guide pos="5481"/>
        <p:guide pos="288"/>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27" d="100"/>
          <a:sy n="127" d="100"/>
        </p:scale>
        <p:origin x="-1020" y="-102"/>
      </p:cViewPr>
      <p:guideLst>
        <p:guide orient="horz" pos="2211"/>
        <p:guide pos="293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notesMaster" Target="notesMasters/notes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54"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slide" Target="slides/slide3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2971" cy="350532"/>
          </a:xfrm>
          <a:prstGeom prst="rect">
            <a:avLst/>
          </a:prstGeom>
        </p:spPr>
        <p:txBody>
          <a:bodyPr vert="horz" lIns="88277" tIns="44137" rIns="88277" bIns="44137" rtlCol="0"/>
          <a:lstStyle>
            <a:lvl1pPr algn="l">
              <a:defRPr sz="1200"/>
            </a:lvl1pPr>
          </a:lstStyle>
          <a:p>
            <a:endParaRPr lang="en-US"/>
          </a:p>
        </p:txBody>
      </p:sp>
      <p:sp>
        <p:nvSpPr>
          <p:cNvPr id="3" name="Date Placeholder 2"/>
          <p:cNvSpPr>
            <a:spLocks noGrp="1"/>
          </p:cNvSpPr>
          <p:nvPr>
            <p:ph type="dt" sz="quarter" idx="1"/>
          </p:nvPr>
        </p:nvSpPr>
        <p:spPr>
          <a:xfrm>
            <a:off x="5270937" y="0"/>
            <a:ext cx="4032971" cy="350532"/>
          </a:xfrm>
          <a:prstGeom prst="rect">
            <a:avLst/>
          </a:prstGeom>
        </p:spPr>
        <p:txBody>
          <a:bodyPr vert="horz" lIns="88277" tIns="44137" rIns="88277" bIns="44137" rtlCol="0"/>
          <a:lstStyle>
            <a:lvl1pPr algn="r">
              <a:defRPr sz="1200"/>
            </a:lvl1pPr>
          </a:lstStyle>
          <a:p>
            <a:fld id="{3603A3DC-285A-48EF-A6A9-13284B292DDB}" type="datetimeFigureOut">
              <a:rPr lang="en-US" smtClean="0"/>
              <a:pPr/>
              <a:t>9/21/2012</a:t>
            </a:fld>
            <a:endParaRPr lang="en-US"/>
          </a:p>
        </p:txBody>
      </p:sp>
      <p:sp>
        <p:nvSpPr>
          <p:cNvPr id="4" name="Footer Placeholder 3"/>
          <p:cNvSpPr>
            <a:spLocks noGrp="1"/>
          </p:cNvSpPr>
          <p:nvPr>
            <p:ph type="ftr" sz="quarter" idx="2"/>
          </p:nvPr>
        </p:nvSpPr>
        <p:spPr>
          <a:xfrm>
            <a:off x="2" y="6668235"/>
            <a:ext cx="4032971" cy="350532"/>
          </a:xfrm>
          <a:prstGeom prst="rect">
            <a:avLst/>
          </a:prstGeom>
        </p:spPr>
        <p:txBody>
          <a:bodyPr vert="horz" lIns="88277" tIns="44137" rIns="88277" bIns="44137" rtlCol="0" anchor="b"/>
          <a:lstStyle>
            <a:lvl1pPr algn="l">
              <a:defRPr sz="1200"/>
            </a:lvl1pPr>
          </a:lstStyle>
          <a:p>
            <a:endParaRPr lang="en-US"/>
          </a:p>
        </p:txBody>
      </p:sp>
      <p:sp>
        <p:nvSpPr>
          <p:cNvPr id="5" name="Slide Number Placeholder 4"/>
          <p:cNvSpPr>
            <a:spLocks noGrp="1"/>
          </p:cNvSpPr>
          <p:nvPr>
            <p:ph type="sldNum" sz="quarter" idx="3"/>
          </p:nvPr>
        </p:nvSpPr>
        <p:spPr>
          <a:xfrm>
            <a:off x="5270937" y="6668235"/>
            <a:ext cx="4032971" cy="350532"/>
          </a:xfrm>
          <a:prstGeom prst="rect">
            <a:avLst/>
          </a:prstGeom>
        </p:spPr>
        <p:txBody>
          <a:bodyPr vert="horz" lIns="88277" tIns="44137" rIns="88277" bIns="44137" rtlCol="0" anchor="b"/>
          <a:lstStyle>
            <a:lvl1pPr algn="r">
              <a:defRPr sz="1200"/>
            </a:lvl1pPr>
          </a:lstStyle>
          <a:p>
            <a:fld id="{31C9CEC6-6AD2-4F32-A6B2-F8D8783008D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4032971" cy="350532"/>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lvl1pPr algn="l" defTabSz="933339">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5270937" y="0"/>
            <a:ext cx="4032971" cy="350532"/>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lvl1pPr algn="r" defTabSz="933339">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897188" y="523875"/>
            <a:ext cx="3511550" cy="263525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0998" y="3334699"/>
            <a:ext cx="7443933" cy="3158268"/>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6668235"/>
            <a:ext cx="4032971" cy="350532"/>
          </a:xfrm>
          <a:prstGeom prst="rect">
            <a:avLst/>
          </a:prstGeom>
          <a:noFill/>
          <a:ln w="9525">
            <a:noFill/>
            <a:miter lim="800000"/>
            <a:headEnd/>
            <a:tailEnd/>
          </a:ln>
          <a:effectLst/>
        </p:spPr>
        <p:txBody>
          <a:bodyPr vert="horz" wrap="square" lIns="93318" tIns="46658" rIns="93318" bIns="46658" numCol="1" anchor="b" anchorCtr="0" compatLnSpc="1">
            <a:prstTxWarp prst="textNoShape">
              <a:avLst/>
            </a:prstTxWarp>
          </a:bodyPr>
          <a:lstStyle>
            <a:lvl1pPr algn="l" defTabSz="933339">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76.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78.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smtClean="0">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286856" y="319360"/>
            <a:ext cx="6717423" cy="2862237"/>
          </a:xfrm>
          <a:ln/>
        </p:spPr>
      </p:sp>
      <p:sp>
        <p:nvSpPr>
          <p:cNvPr id="36867" name="Rectangle 3"/>
          <p:cNvSpPr>
            <a:spLocks noGrp="1" noChangeArrowheads="1"/>
          </p:cNvSpPr>
          <p:nvPr>
            <p:ph type="body" idx="1"/>
            <p:custDataLst>
              <p:tags r:id="rId1"/>
            </p:custDataLst>
          </p:nvPr>
        </p:nvSpPr>
        <p:spPr>
          <a:xfrm>
            <a:off x="1312213" y="3625821"/>
            <a:ext cx="6681502" cy="2822618"/>
          </a:xfrm>
          <a:noFill/>
          <a:ln/>
        </p:spPr>
        <p:txBody>
          <a:bodyPr/>
          <a:lstStyle/>
          <a:p>
            <a:r>
              <a:rPr lang="en-US" smtClean="0"/>
              <a:t>The PMA side is responsible for serializing the data from the PCS, and the analog transmission of the data on the physical medium.</a:t>
            </a:r>
          </a:p>
          <a:p>
            <a:r>
              <a:rPr lang="en-US" smtClean="0"/>
              <a:t>Data is sent on a differential CML link. To overcome the shortcomings of the copper interconnect, the CML levels and pre-emphasis can be adjusted.</a:t>
            </a:r>
          </a:p>
          <a:p>
            <a:r>
              <a:rPr lang="en-US" smtClean="0"/>
              <a:t>The PMA also has special features to allow for PCIe beaconing and SATA OOB signaling; these are required in order to support these protocols.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2736850" y="319088"/>
            <a:ext cx="3817938" cy="2862262"/>
          </a:xfrm>
          <a:ln/>
        </p:spPr>
      </p:sp>
      <p:sp>
        <p:nvSpPr>
          <p:cNvPr id="37891" name="Rectangle 3"/>
          <p:cNvSpPr>
            <a:spLocks noGrp="1" noChangeArrowheads="1"/>
          </p:cNvSpPr>
          <p:nvPr>
            <p:ph type="body" idx="1"/>
            <p:custDataLst>
              <p:tags r:id="rId1"/>
            </p:custDataLst>
          </p:nvPr>
        </p:nvSpPr>
        <p:spPr>
          <a:xfrm>
            <a:off x="1312213" y="3625821"/>
            <a:ext cx="6681502" cy="2822618"/>
          </a:xfrm>
          <a:noFill/>
          <a:ln/>
        </p:spPr>
        <p:txBody>
          <a:bodyPr/>
          <a:lstStyle/>
          <a:p>
            <a:r>
              <a:rPr lang="en-US" smtClean="0"/>
              <a:t>The receiver is also split into a PMA and PCS section. The PMA is responsible for the processing in the analog domain, which recovers the serial data from the physical medium.</a:t>
            </a:r>
          </a:p>
          <a:p>
            <a:r>
              <a:rPr lang="en-US" smtClean="0"/>
              <a:t>It also detects the special signaling required for PCIe and SATA.</a:t>
            </a:r>
          </a:p>
          <a:p>
            <a:r>
              <a:rPr lang="en-US" smtClean="0"/>
              <a:t>Finally, it does the serial to parallel conversion. The parallel data is unframed at this point.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286856" y="319360"/>
            <a:ext cx="6717423" cy="2862237"/>
          </a:xfrm>
          <a:ln/>
        </p:spPr>
      </p:sp>
      <p:sp>
        <p:nvSpPr>
          <p:cNvPr id="38915" name="Rectangle 3"/>
          <p:cNvSpPr>
            <a:spLocks noGrp="1" noChangeArrowheads="1"/>
          </p:cNvSpPr>
          <p:nvPr>
            <p:ph type="body" idx="1"/>
            <p:custDataLst>
              <p:tags r:id="rId1"/>
            </p:custDataLst>
          </p:nvPr>
        </p:nvSpPr>
        <p:spPr>
          <a:xfrm>
            <a:off x="1312213" y="3625821"/>
            <a:ext cx="6681502" cy="2822618"/>
          </a:xfrm>
          <a:noFill/>
          <a:ln/>
        </p:spPr>
        <p:txBody>
          <a:bodyPr/>
          <a:lstStyle/>
          <a:p>
            <a:r>
              <a:rPr lang="en-US" smtClean="0"/>
              <a:t>The PCS takes the parallel data from the PMA. This data is unframed and running on the recovered clock.</a:t>
            </a:r>
          </a:p>
          <a:p>
            <a:r>
              <a:rPr lang="en-US" smtClean="0"/>
              <a:t>The PCS offers a variety of optional processing steps:</a:t>
            </a:r>
          </a:p>
          <a:p>
            <a:pPr>
              <a:buFontTx/>
              <a:buChar char="•"/>
            </a:pPr>
            <a:r>
              <a:rPr lang="en-US" smtClean="0"/>
              <a:t>Comma detection for framing and packet delineation</a:t>
            </a:r>
          </a:p>
          <a:p>
            <a:pPr>
              <a:buFontTx/>
              <a:buChar char="•"/>
            </a:pPr>
            <a:r>
              <a:rPr lang="en-US" smtClean="0"/>
              <a:t>8b/10b decoding</a:t>
            </a:r>
          </a:p>
          <a:p>
            <a:pPr>
              <a:buFontTx/>
              <a:buChar char="•"/>
            </a:pPr>
            <a:r>
              <a:rPr lang="en-US" smtClean="0"/>
              <a:t>Elastic buffer for rate matching to the local clock source, and also for channel bonding (data can be fed to the fabric on a local clock, or on the recovered clock)</a:t>
            </a:r>
          </a:p>
          <a:p>
            <a:pPr>
              <a:buFontTx/>
              <a:buChar char="•"/>
            </a:pPr>
            <a:r>
              <a:rPr lang="en-US" smtClean="0"/>
              <a:t>Gearbox for aiding in 64b/66b and 64b/67b decoding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4294967295"/>
          </p:nvPr>
        </p:nvSpPr>
        <p:spPr bwMode="auto">
          <a:xfrm>
            <a:off x="5269977" y="6668148"/>
            <a:ext cx="4033836" cy="350576"/>
          </a:xfrm>
          <a:prstGeom prst="rect">
            <a:avLst/>
          </a:prstGeom>
          <a:noFill/>
          <a:ln>
            <a:miter lim="800000"/>
            <a:headEnd/>
            <a:tailEnd/>
          </a:ln>
        </p:spPr>
        <p:txBody>
          <a:bodyPr lIns="87956" tIns="43978" rIns="87956" bIns="43978"/>
          <a:lstStyle/>
          <a:p>
            <a:fld id="{8A746F0F-D8FC-4C7A-8685-77746A53160A}" type="slidenum">
              <a:rPr lang="en-US"/>
              <a:pPr/>
              <a:t>13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custDataLst>
              <p:tags r:id="rId1"/>
            </p:custDataLst>
          </p:nvPr>
        </p:nvSpPr>
        <p:spPr>
          <a:noFill/>
          <a:ln/>
        </p:spPr>
        <p:txBody>
          <a:bodyPr/>
          <a:lstStyle/>
          <a:p>
            <a:r>
              <a:rPr lang="en-US" smtClean="0"/>
              <a:t>The transceiver has several configurable options for finding the right performance to power trade-offs.</a:t>
            </a:r>
          </a:p>
          <a:p>
            <a:r>
              <a:rPr lang="en-US" smtClean="0"/>
              <a:t>Having both the QPLL and CPLLs powered offers the most flexibility in terms of mixing receive and transmit frequencies. If this flexibility is not used, the unused PLLs can be powered down to reduce system power.</a:t>
            </a:r>
          </a:p>
          <a:p>
            <a:r>
              <a:rPr lang="en-US" smtClean="0"/>
              <a:t>The Decision Feedback Equalization provides a powerful mechanism for restoring a data eye over larger lengths of lossy medium. For shorter lengths, a simpler linear equalization mechanism may suffice, which consumes significantly less power.</a:t>
            </a:r>
          </a:p>
          <a:p>
            <a:r>
              <a:rPr lang="en-US" smtClean="0"/>
              <a:t>Similarly, the CML output levels of the transmitter are programmable. For large link lengths, higher voltage levels help maintain signal integrity. For shorter lengths, though, lower levels can be sufficient, and consume less power.</a:t>
            </a:r>
            <a:endParaRPr lang="en-CA"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Rot="1" noChangeAspect="1" noChangeArrowheads="1" noTextEdit="1"/>
          </p:cNvSpPr>
          <p:nvPr>
            <p:ph type="sldImg"/>
          </p:nvPr>
        </p:nvSpPr>
        <p:spPr>
          <a:ln/>
        </p:spPr>
      </p:sp>
      <p:sp>
        <p:nvSpPr>
          <p:cNvPr id="41987"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Rot="1" noChangeAspect="1" noChangeArrowheads="1" noTextEdit="1"/>
          </p:cNvSpPr>
          <p:nvPr>
            <p:ph type="sldImg"/>
          </p:nvPr>
        </p:nvSpPr>
        <p:spPr>
          <a:ln/>
        </p:spPr>
      </p:sp>
      <p:sp>
        <p:nvSpPr>
          <p:cNvPr id="43011" name="Rectangle 5"/>
          <p:cNvSpPr>
            <a:spLocks noGrp="1" noChangeArrowheads="1"/>
          </p:cNvSpPr>
          <p:nvPr>
            <p:ph type="body" idx="1"/>
            <p:custDataLst>
              <p:tags r:id="rId1"/>
            </p:custDataLst>
          </p:nvPr>
        </p:nvSpPr>
        <p:spPr>
          <a:noFill/>
          <a:ln/>
        </p:spPr>
        <p:txBody>
          <a:bodyPr/>
          <a:lstStyle/>
          <a:p>
            <a:r>
              <a:rPr lang="en-US" smtClean="0"/>
              <a:t>The Transceiver Wizard walks you through the setting of all parameters and options for all the transceivers in your design. </a:t>
            </a:r>
          </a:p>
          <a:p>
            <a:r>
              <a:rPr lang="en-US" smtClean="0"/>
              <a:t>It allows you to set many parameters at once by selecting one of the known protocols or to individually set each parameter.</a:t>
            </a:r>
          </a:p>
          <a:p>
            <a:r>
              <a:rPr lang="en-US" smtClean="0"/>
              <a:t>The wizard builds the core for implementation and also generates an example design for simulating and downloading the resulting system.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Rot="1" noChangeAspect="1" noChangeArrowheads="1" noTextEdit="1"/>
          </p:cNvSpPr>
          <p:nvPr>
            <p:ph type="sldImg"/>
          </p:nvPr>
        </p:nvSpPr>
        <p:spPr>
          <a:ln/>
        </p:spPr>
      </p:sp>
      <p:sp>
        <p:nvSpPr>
          <p:cNvPr id="44035" name="Rectangle 5"/>
          <p:cNvSpPr>
            <a:spLocks noGrp="1" noChangeArrowheads="1"/>
          </p:cNvSpPr>
          <p:nvPr>
            <p:ph type="body" idx="1"/>
            <p:custDataLst>
              <p:tags r:id="rId1"/>
            </p:custDataLst>
          </p:nvPr>
        </p:nvSpPr>
        <p:spPr>
          <a:noFill/>
          <a:ln/>
        </p:spPr>
        <p:txBody>
          <a:bodyPr/>
          <a:lstStyle/>
          <a:p>
            <a:r>
              <a:rPr lang="en-US" smtClean="0"/>
              <a:t>More details are available in the </a:t>
            </a:r>
            <a:r>
              <a:rPr lang="en-US" i="1" smtClean="0"/>
              <a:t>Debugging Techniques Using the ChipScope Tools</a:t>
            </a:r>
            <a:r>
              <a:rPr lang="en-US" smtClean="0"/>
              <a:t> course.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Rot="1" noChangeAspect="1" noChangeArrowheads="1" noTextEdit="1"/>
          </p:cNvSpPr>
          <p:nvPr>
            <p:ph type="sldImg"/>
          </p:nvPr>
        </p:nvSpPr>
        <p:spPr>
          <a:ln/>
        </p:spPr>
      </p:sp>
      <p:sp>
        <p:nvSpPr>
          <p:cNvPr id="46083"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2740025" y="319088"/>
            <a:ext cx="3813175" cy="2860675"/>
          </a:xfrm>
          <a:ln/>
        </p:spPr>
      </p:sp>
      <p:sp>
        <p:nvSpPr>
          <p:cNvPr id="471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endParaRPr lang="ja-JP"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smtClean="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Rot="1" noChangeAspect="1" noChangeArrowheads="1" noTextEdit="1"/>
          </p:cNvSpPr>
          <p:nvPr>
            <p:ph type="sldImg"/>
          </p:nvPr>
        </p:nvSpPr>
        <p:spPr>
          <a:ln/>
        </p:spPr>
      </p:sp>
      <p:sp>
        <p:nvSpPr>
          <p:cNvPr id="27651"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2897188" y="525463"/>
            <a:ext cx="3511550" cy="2633662"/>
          </a:xfrm>
          <a:ln/>
        </p:spPr>
      </p:sp>
      <p:sp>
        <p:nvSpPr>
          <p:cNvPr id="28675" name="Rectangle 3"/>
          <p:cNvSpPr>
            <a:spLocks noGrp="1" noChangeArrowheads="1"/>
          </p:cNvSpPr>
          <p:nvPr>
            <p:ph type="body" idx="1"/>
          </p:nvPr>
        </p:nvSpPr>
        <p:spPr>
          <a:xfrm>
            <a:off x="931862" y="3335275"/>
            <a:ext cx="7442204" cy="3158786"/>
          </a:xfrm>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510840" y="524664"/>
            <a:ext cx="3414708" cy="1455131"/>
          </a:xfrm>
          <a:ln/>
        </p:spPr>
      </p:sp>
      <p:sp>
        <p:nvSpPr>
          <p:cNvPr id="29699" name="Rectangle 3"/>
          <p:cNvSpPr>
            <a:spLocks noGrp="1" noChangeArrowheads="1"/>
          </p:cNvSpPr>
          <p:nvPr>
            <p:ph type="body" idx="1"/>
          </p:nvPr>
        </p:nvSpPr>
        <p:spPr>
          <a:xfrm>
            <a:off x="931862" y="2097454"/>
            <a:ext cx="7442204" cy="4396607"/>
          </a:xfrm>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z="9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794511" y="3334074"/>
            <a:ext cx="7919756" cy="3158786"/>
          </a:xfrm>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4294967295"/>
          </p:nvPr>
        </p:nvSpPr>
        <p:spPr bwMode="auto">
          <a:xfrm>
            <a:off x="5269977" y="6668148"/>
            <a:ext cx="4033836" cy="350576"/>
          </a:xfrm>
          <a:prstGeom prst="rect">
            <a:avLst/>
          </a:prstGeom>
          <a:noFill/>
          <a:ln>
            <a:miter lim="800000"/>
            <a:headEnd/>
            <a:tailEnd/>
          </a:ln>
        </p:spPr>
        <p:txBody>
          <a:bodyPr lIns="87956" tIns="43978" rIns="87956" bIns="43978"/>
          <a:lstStyle/>
          <a:p>
            <a:fld id="{5333E94E-E8B1-4F29-AA18-AFECACD5CA40}" type="slidenum">
              <a:rPr lang="en-US">
                <a:solidFill>
                  <a:srgbClr val="FFFFFF"/>
                </a:solidFill>
              </a:rPr>
              <a:pPr/>
              <a:t>30</a:t>
            </a:fld>
            <a:endParaRPr lang="en-US">
              <a:solidFill>
                <a:srgbClr val="FFFFFF"/>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2897188" y="525463"/>
            <a:ext cx="3511550" cy="2633662"/>
          </a:xfrm>
          <a:ln/>
        </p:spPr>
      </p:sp>
      <p:sp>
        <p:nvSpPr>
          <p:cNvPr id="34819" name="Rectangle 3"/>
          <p:cNvSpPr>
            <a:spLocks noGrp="1" noChangeArrowheads="1"/>
          </p:cNvSpPr>
          <p:nvPr>
            <p:ph type="body" idx="1"/>
          </p:nvPr>
        </p:nvSpPr>
        <p:spPr>
          <a:xfrm>
            <a:off x="931862" y="3335275"/>
            <a:ext cx="7442204" cy="3157585"/>
          </a:xfrm>
          <a:noFill/>
          <a:ln/>
        </p:spPr>
        <p:txBody>
          <a:bodyPr/>
          <a:lstStyle/>
          <a:p>
            <a:endParaRPr lang="en-I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custDataLst>
              <p:tags r:id="rId1"/>
            </p:custDataLst>
          </p:nvPr>
        </p:nvSpPr>
        <p:spPr>
          <a:noFill/>
          <a:ln/>
        </p:spPr>
        <p:txBody>
          <a:bodyPr/>
          <a:lstStyle/>
          <a:p>
            <a:r>
              <a:rPr lang="en-US" smtClean="0"/>
              <a:t>The ADCs in the XADC block are fast and precise. These can replace external ADCs in many applications, reducing overall system cost.</a:t>
            </a:r>
          </a:p>
          <a:p>
            <a:pPr>
              <a:buFontTx/>
              <a:buChar char="•"/>
            </a:pPr>
            <a:r>
              <a:rPr lang="en-US" smtClean="0"/>
              <a:t>This can be especially true in systems built using smaller Artix-7 devices.</a:t>
            </a:r>
            <a:endParaRPr lang="en-CA"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custDataLst>
              <p:tags r:id="rId1"/>
            </p:custDataLst>
          </p:nvPr>
        </p:nvSpPr>
        <p:spPr>
          <a:noFill/>
          <a:ln/>
        </p:spPr>
        <p:txBody>
          <a:bodyPr/>
          <a:lstStyle/>
          <a:p>
            <a:r>
              <a:rPr lang="en-US" smtClean="0"/>
              <a:t>The XADC can generate alarm outputs whenever one of the internal measurements goes outside bounds set in the control registers.</a:t>
            </a:r>
            <a:endParaRPr lang="en-CA"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Rot="1" noChangeAspect="1" noChangeArrowheads="1" noTextEdit="1"/>
          </p:cNvSpPr>
          <p:nvPr>
            <p:ph type="sldImg"/>
          </p:nvPr>
        </p:nvSpPr>
        <p:spPr>
          <a:ln/>
        </p:spPr>
      </p:sp>
      <p:sp>
        <p:nvSpPr>
          <p:cNvPr id="38915"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2740025" y="319088"/>
            <a:ext cx="3813175" cy="2860675"/>
          </a:xfrm>
          <a:ln/>
        </p:spPr>
      </p:sp>
      <p:sp>
        <p:nvSpPr>
          <p:cNvPr id="3993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ja-JP"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Rot="1" noChangeAspect="1" noChangeArrowheads="1" noTextEdit="1"/>
          </p:cNvSpPr>
          <p:nvPr>
            <p:ph type="sldImg"/>
          </p:nvPr>
        </p:nvSpPr>
        <p:spPr>
          <a:ln/>
        </p:spPr>
      </p:sp>
      <p:sp>
        <p:nvSpPr>
          <p:cNvPr id="30723" name="Rectangle 5"/>
          <p:cNvSpPr>
            <a:spLocks noGrp="1" noChangeArrowheads="1"/>
          </p:cNvSpPr>
          <p:nvPr>
            <p:ph type="body" idx="1"/>
            <p:custDataLst>
              <p:tags r:id="rId1"/>
            </p:custDataLst>
          </p:nvPr>
        </p:nvSpPr>
        <p:spPr>
          <a:noFill/>
          <a:ln/>
        </p:spPr>
        <p:txBody>
          <a:bodyPr/>
          <a:lstStyle/>
          <a:p>
            <a:r>
              <a:rPr lang="en-US" smtClean="0"/>
              <a:t>Refer to the application note, </a:t>
            </a:r>
            <a:r>
              <a:rPr lang="en-US" i="1" smtClean="0"/>
              <a:t>High Speed Serial I/O Made Simple</a:t>
            </a:r>
            <a:r>
              <a:rPr lang="en-US" smtClean="0"/>
              <a:t>, which discusses the technology and its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2898775" y="527050"/>
            <a:ext cx="3511550" cy="2633663"/>
          </a:xfrm>
          <a:ln/>
        </p:spPr>
      </p:sp>
      <p:sp>
        <p:nvSpPr>
          <p:cNvPr id="31747" name="Rectangle 3"/>
          <p:cNvSpPr>
            <a:spLocks noGrp="1" noChangeArrowheads="1"/>
          </p:cNvSpPr>
          <p:nvPr>
            <p:ph type="body" idx="1"/>
          </p:nvPr>
        </p:nvSpPr>
        <p:spPr>
          <a:noFill/>
          <a:ln/>
        </p:spPr>
        <p:txBody>
          <a:bodyPr lIns="92962" tIns="46481" rIns="92962" bIns="46481"/>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CA"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Rot="1" noChangeAspect="1" noChangeArrowheads="1" noTextEdit="1"/>
          </p:cNvSpPr>
          <p:nvPr>
            <p:ph type="sldImg"/>
          </p:nvPr>
        </p:nvSpPr>
        <p:spPr>
          <a:ln/>
        </p:spPr>
      </p:sp>
      <p:sp>
        <p:nvSpPr>
          <p:cNvPr id="34819"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286856" y="319360"/>
            <a:ext cx="6717423" cy="2862237"/>
          </a:xfrm>
          <a:ln/>
        </p:spPr>
      </p:sp>
      <p:sp>
        <p:nvSpPr>
          <p:cNvPr id="35843" name="Rectangle 3"/>
          <p:cNvSpPr>
            <a:spLocks noGrp="1" noChangeArrowheads="1"/>
          </p:cNvSpPr>
          <p:nvPr>
            <p:ph type="body" idx="1"/>
            <p:custDataLst>
              <p:tags r:id="rId1"/>
            </p:custDataLst>
          </p:nvPr>
        </p:nvSpPr>
        <p:spPr>
          <a:xfrm>
            <a:off x="1312213" y="3625821"/>
            <a:ext cx="6681502" cy="2822618"/>
          </a:xfrm>
          <a:noFill/>
          <a:ln/>
        </p:spPr>
        <p:txBody>
          <a:bodyPr/>
          <a:lstStyle/>
          <a:p>
            <a:r>
              <a:rPr lang="en-US" smtClean="0"/>
              <a:t>Each transceiver includes an independent transmitter, made up of a PCS and a PMA. </a:t>
            </a:r>
          </a:p>
          <a:p>
            <a:r>
              <a:rPr lang="en-US" smtClean="0"/>
              <a:t>The PCS is responsible for accepting parallel data from the FPGA fabric, providing encoding options, and preparing the data for serialization.</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spect="1" noChangeArrowheads="1"/>
          </p:cNvPicPr>
          <p:nvPr userDrawn="1"/>
        </p:nvPicPr>
        <p:blipFill>
          <a:blip r:embed="rId2"/>
          <a:srcRect/>
          <a:stretch>
            <a:fillRect/>
          </a:stretch>
        </p:blipFill>
        <p:spPr bwMode="auto">
          <a:xfrm>
            <a:off x="1522" y="0"/>
            <a:ext cx="9140956" cy="6858000"/>
          </a:xfrm>
          <a:prstGeom prst="rect">
            <a:avLst/>
          </a:prstGeom>
          <a:noFill/>
        </p:spPr>
      </p:pic>
      <p:sp>
        <p:nvSpPr>
          <p:cNvPr id="19462" name="Rectangle 6"/>
          <p:cNvSpPr>
            <a:spLocks noGrp="1" noChangeArrowheads="1"/>
          </p:cNvSpPr>
          <p:nvPr>
            <p:ph type="subTitle" sz="quarter" idx="1"/>
          </p:nvPr>
        </p:nvSpPr>
        <p:spPr>
          <a:xfrm>
            <a:off x="136525" y="5680630"/>
            <a:ext cx="4972050" cy="676275"/>
          </a:xfrm>
        </p:spPr>
        <p:txBody>
          <a:bodyPr lIns="91440" anchor="ctr"/>
          <a:lstStyle>
            <a:lvl1pPr marL="0" indent="0">
              <a:lnSpc>
                <a:spcPct val="90000"/>
              </a:lnSpc>
              <a:spcBef>
                <a:spcPct val="0"/>
              </a:spcBef>
              <a:buFont typeface="Wingdings" pitchFamily="2" charset="2"/>
              <a:buNone/>
              <a:defRPr>
                <a:solidFill>
                  <a:schemeClr val="tx1"/>
                </a:solidFill>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25413" y="4313792"/>
            <a:ext cx="4876800" cy="1114425"/>
          </a:xfrm>
        </p:spPr>
        <p:txBody>
          <a:bodyPr lIns="91440"/>
          <a:lstStyle>
            <a:lvl1pPr>
              <a:lnSpc>
                <a:spcPct val="100000"/>
              </a:lnSpc>
              <a:defRPr>
                <a:solidFill>
                  <a:schemeClr val="bg2"/>
                </a:solidFill>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4146172" y="1068534"/>
            <a:ext cx="4344270" cy="1307592"/>
          </a:xfrm>
          <a:prstGeom prst="rect">
            <a:avLst/>
          </a:prstGeom>
        </p:spPr>
      </p:pic>
      <p:sp>
        <p:nvSpPr>
          <p:cNvPr id="9"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1"/>
            <a:ext cx="9144000"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810000"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848476" y="1600200"/>
            <a:ext cx="3852612"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pPr>
              <a:defRPr/>
            </a:pPr>
            <a:r>
              <a:rPr lang="en-US" dirty="0"/>
              <a:t>Page </a:t>
            </a:r>
            <a:fld id="{99D29FBF-A473-46DA-BC14-675AC1C8F9A5}" type="slidenum">
              <a:rPr lang="en-US"/>
              <a:pPr>
                <a:defRPr/>
              </a:pPr>
              <a:t>‹#›</a:t>
            </a:fld>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pPr>
              <a:defRPr/>
            </a:pPr>
            <a:r>
              <a:rPr lang="en-US"/>
              <a:t>Page </a:t>
            </a:r>
            <a:fld id="{48005198-8FB0-4BE5-A5FF-99FA69737174}" type="slidenum">
              <a:rPr lang="en-US"/>
              <a:pPr>
                <a:defRPr/>
              </a:pPr>
              <a:t>‹#›</a:t>
            </a:fld>
            <a:endParaRPr lang="en-US"/>
          </a:p>
        </p:txBody>
      </p:sp>
      <p:sp>
        <p:nvSpPr>
          <p:cNvPr id="4"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4876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7772400" cy="4525963"/>
          </a:xfrm>
        </p:spPr>
        <p:txBody>
          <a:bodyPr/>
          <a:lstStyle/>
          <a:p>
            <a:pPr lvl="0"/>
            <a:endParaRPr lang="en-US" noProof="0"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4876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457200" y="6529388"/>
            <a:ext cx="838200" cy="292100"/>
          </a:xfrm>
          <a:prstGeom prst="rect">
            <a:avLst/>
          </a:prstGeom>
        </p:spPr>
        <p:txBody>
          <a:bodyPr/>
          <a:lstStyle>
            <a:lvl1pPr>
              <a:defRPr>
                <a:solidFill>
                  <a:srgbClr val="008CA8"/>
                </a:solidFill>
                <a:latin typeface="Arial" charset="0"/>
              </a:defRPr>
            </a:lvl1pPr>
          </a:lstStyle>
          <a:p>
            <a:pPr>
              <a:defRPr/>
            </a:pPr>
            <a:r>
              <a:rPr lang="en-US"/>
              <a:t>Page </a:t>
            </a:r>
            <a:fld id="{99C6A89C-8EBB-4888-A488-891DEB7B11E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10.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3.xml"/><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4.xm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6.xml"/><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7.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9.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10"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457200" y="1600200"/>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p:ph type="sldNum" sz="quarter" idx="4"/>
          </p:nvPr>
        </p:nvSpPr>
        <p:spPr>
          <a:xfrm>
            <a:off x="457200" y="6580372"/>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11"/>
          <a:stretch>
            <a:fillRect/>
          </a:stretch>
        </p:blipFill>
        <p:spPr>
          <a:xfrm>
            <a:off x="5922580" y="6623976"/>
            <a:ext cx="3108960" cy="157267"/>
          </a:xfrm>
          <a:prstGeom prst="rect">
            <a:avLst/>
          </a:prstGeom>
        </p:spPr>
      </p:pic>
      <p:sp>
        <p:nvSpPr>
          <p:cNvPr id="17"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 id="2147483975" r:id="rId6"/>
    <p:sldLayoutId id="2147483976" r:id="rId7"/>
    <p:sldLayoutId id="2147483977" r:id="rId8"/>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1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7171" name="Rectangle 3"/>
          <p:cNvSpPr>
            <a:spLocks noGrp="1" noChangeArrowheads="1"/>
          </p:cNvSpPr>
          <p:nvPr>
            <p:ph type="title"/>
          </p:nvPr>
        </p:nvSpPr>
        <p:spPr bwMode="auto">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7172"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800">
                <a:solidFill>
                  <a:srgbClr val="008CA8"/>
                </a:solidFill>
                <a:latin typeface="+mn-lt"/>
              </a:defRPr>
            </a:lvl1pPr>
          </a:lstStyle>
          <a:p>
            <a:pPr>
              <a:defRPr/>
            </a:pPr>
            <a:r>
              <a:rPr lang="en-US"/>
              <a:t>Page </a:t>
            </a:r>
            <a:fld id="{05942E87-3AA1-4550-9D3F-AEE85EED6869}" type="slidenum">
              <a:rPr lang="en-US"/>
              <a:pPr>
                <a:defRPr/>
              </a:pPr>
              <a:t>‹#›</a:t>
            </a:fld>
            <a:endParaRPr lang="en-US"/>
          </a:p>
        </p:txBody>
      </p:sp>
      <p:pic>
        <p:nvPicPr>
          <p:cNvPr id="7175"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800">
                <a:solidFill>
                  <a:schemeClr val="tx2"/>
                </a:solidFill>
                <a:latin typeface="+mn-lt"/>
              </a:defRPr>
            </a:lvl1pPr>
          </a:lstStyle>
          <a:p>
            <a:pPr>
              <a:defRPr/>
            </a:pPr>
            <a:r>
              <a:rPr lang="en-US">
                <a:solidFill>
                  <a:srgbClr val="008CA8"/>
                </a:solidFill>
              </a:rPr>
              <a:t>Page </a:t>
            </a:r>
            <a:fld id="{C7D963C0-E4A5-4FC1-9692-8C18D5EAB75F}" type="slidenum">
              <a:rPr lang="en-US">
                <a:solidFill>
                  <a:srgbClr val="008CA8"/>
                </a:solidFill>
              </a:rPr>
              <a:pPr>
                <a:defRPr/>
              </a:pPr>
              <a:t>‹#›</a:t>
            </a:fld>
            <a:endParaRPr lang="en-US">
              <a:solidFill>
                <a:srgbClr val="008CA8"/>
              </a:solidFill>
            </a:endParaRPr>
          </a:p>
        </p:txBody>
      </p:sp>
      <p:pic>
        <p:nvPicPr>
          <p:cNvPr id="1031"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1027" name="Rectangle 3"/>
          <p:cNvSpPr>
            <a:spLocks noGrp="1" noChangeArrowheads="1"/>
          </p:cNvSpPr>
          <p:nvPr>
            <p:ph type="title"/>
          </p:nvPr>
        </p:nvSpPr>
        <p:spPr bwMode="white">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defRPr sz="800">
                <a:solidFill>
                  <a:schemeClr val="tx2"/>
                </a:solidFill>
                <a:latin typeface="Arial" charset="0"/>
              </a:defRPr>
            </a:lvl1pPr>
          </a:lstStyle>
          <a:p>
            <a:pPr>
              <a:defRPr/>
            </a:pPr>
            <a:r>
              <a:rPr lang="en-US" dirty="0">
                <a:solidFill>
                  <a:srgbClr val="008CA8"/>
                </a:solidFill>
              </a:rPr>
              <a:t>Page </a:t>
            </a:r>
            <a:fld id="{EB7E20EF-3263-4E36-877A-F36C06FCD8F4}" type="slidenum">
              <a:rPr lang="en-US">
                <a:solidFill>
                  <a:srgbClr val="008CA8"/>
                </a:solidFill>
              </a:rPr>
              <a:pPr>
                <a:defRPr/>
              </a:pPr>
              <a:t>‹#›</a:t>
            </a:fld>
            <a:endParaRPr lang="en-US" dirty="0">
              <a:solidFill>
                <a:srgbClr val="008CA8"/>
              </a:solidFill>
            </a:endParaRPr>
          </a:p>
        </p:txBody>
      </p:sp>
      <p:pic>
        <p:nvPicPr>
          <p:cNvPr id="1031"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17930"/>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4.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5.wmf"/><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6.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7.wmf"/><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24.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60.xml"/><Relationship Id="rId7"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9"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Layout" Target="../slideLayouts/slideLayout4.xml"/><Relationship Id="rId7" Type="http://schemas.openxmlformats.org/officeDocument/2006/relationships/oleObject" Target="../embeddings/oleObject7.bin"/><Relationship Id="rId2" Type="http://schemas.openxmlformats.org/officeDocument/2006/relationships/tags" Target="../tags/tag6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10" Type="http://schemas.openxmlformats.org/officeDocument/2006/relationships/oleObject" Target="../embeddings/oleObject10.bin"/><Relationship Id="rId4" Type="http://schemas.openxmlformats.org/officeDocument/2006/relationships/notesSlide" Target="../notesSlides/notesSlide29.xml"/><Relationship Id="rId9"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28.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32.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7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6.xml"/><Relationship Id="rId7" Type="http://schemas.openxmlformats.org/officeDocument/2006/relationships/image" Target="../media/image7.jpe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4.xml"/><Relationship Id="rId5" Type="http://schemas.openxmlformats.org/officeDocument/2006/relationships/slideLayout" Target="../slideLayouts/slideLayout5.xml"/><Relationship Id="rId4" Type="http://schemas.openxmlformats.org/officeDocument/2006/relationships/tags" Target="../tags/tag7.xml"/><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12.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1.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0.jpeg"/><Relationship Id="rId5" Type="http://schemas.openxmlformats.org/officeDocument/2006/relationships/tags" Target="../tags/tag13.xml"/><Relationship Id="rId15" Type="http://schemas.openxmlformats.org/officeDocument/2006/relationships/image" Target="../media/image14.png"/><Relationship Id="rId10" Type="http://schemas.openxmlformats.org/officeDocument/2006/relationships/notesSlide" Target="../notesSlides/notesSlide5.xml"/><Relationship Id="rId4" Type="http://schemas.openxmlformats.org/officeDocument/2006/relationships/tags" Target="../tags/tag12.xml"/><Relationship Id="rId9" Type="http://schemas.openxmlformats.org/officeDocument/2006/relationships/slideLayout" Target="../slideLayouts/slideLayout5.xml"/><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5.wmf"/><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a:xfrm>
            <a:off x="125412" y="4313792"/>
            <a:ext cx="6268013" cy="1114425"/>
          </a:xfrm>
        </p:spPr>
        <p:txBody>
          <a:bodyPr/>
          <a:lstStyle/>
          <a:p>
            <a:pPr eaLnBrk="1" hangingPunct="1"/>
            <a:r>
              <a:rPr lang="en-US" dirty="0" smtClean="0"/>
              <a:t>7 Series Dedicated Hardware</a:t>
            </a:r>
          </a:p>
        </p:txBody>
      </p:sp>
      <p:sp>
        <p:nvSpPr>
          <p:cNvPr id="6147" name="Rectangle 5"/>
          <p:cNvSpPr>
            <a:spLocks noGrp="1" noChangeArrowheads="1"/>
          </p:cNvSpPr>
          <p:nvPr>
            <p:ph type="subTitle" idx="1"/>
          </p:nvPr>
        </p:nvSpPr>
        <p:spPr/>
        <p:txBody>
          <a:bodyPr/>
          <a:lstStyle/>
          <a:p>
            <a:pPr eaLnBrk="1" hangingPunct="1"/>
            <a:r>
              <a:rPr lang="en-US" smtClean="0"/>
              <a:t>Part 1</a:t>
            </a: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Transmitter Overview – PMA</a:t>
            </a:r>
          </a:p>
        </p:txBody>
      </p:sp>
      <p:sp>
        <p:nvSpPr>
          <p:cNvPr id="63" name="Content Placeholder 62"/>
          <p:cNvSpPr>
            <a:spLocks noGrp="1"/>
          </p:cNvSpPr>
          <p:nvPr>
            <p:ph idx="1"/>
          </p:nvPr>
        </p:nvSpPr>
        <p:spPr>
          <a:xfrm>
            <a:off x="457200" y="4152900"/>
            <a:ext cx="8226425" cy="2246313"/>
          </a:xfrm>
        </p:spPr>
        <p:txBody>
          <a:bodyPr>
            <a:normAutofit/>
          </a:bodyPr>
          <a:lstStyle/>
          <a:p>
            <a:pPr>
              <a:lnSpc>
                <a:spcPct val="80000"/>
              </a:lnSpc>
              <a:defRPr/>
            </a:pPr>
            <a:r>
              <a:rPr lang="en-US" sz="2400" dirty="0" smtClean="0"/>
              <a:t>Physical Media Attachment (PMA)</a:t>
            </a:r>
          </a:p>
          <a:p>
            <a:pPr lvl="1">
              <a:lnSpc>
                <a:spcPct val="80000"/>
              </a:lnSpc>
              <a:defRPr/>
            </a:pPr>
            <a:r>
              <a:rPr lang="en-US" dirty="0" smtClean="0"/>
              <a:t>Parallel to serial converter</a:t>
            </a:r>
          </a:p>
          <a:p>
            <a:pPr lvl="1">
              <a:lnSpc>
                <a:spcPct val="80000"/>
              </a:lnSpc>
              <a:defRPr/>
            </a:pPr>
            <a:r>
              <a:rPr lang="en-US" dirty="0" smtClean="0"/>
              <a:t>Current Mode Logic (CML) differential drivers</a:t>
            </a:r>
          </a:p>
          <a:p>
            <a:pPr lvl="2">
              <a:lnSpc>
                <a:spcPct val="80000"/>
              </a:lnSpc>
              <a:defRPr/>
            </a:pPr>
            <a:r>
              <a:rPr lang="en-US" dirty="0" smtClean="0"/>
              <a:t>Programmable output level</a:t>
            </a:r>
          </a:p>
          <a:p>
            <a:pPr lvl="3">
              <a:lnSpc>
                <a:spcPct val="80000"/>
              </a:lnSpc>
              <a:defRPr/>
            </a:pPr>
            <a:r>
              <a:rPr lang="en-US" dirty="0" smtClean="0"/>
              <a:t>To compensate for external signal attenuation</a:t>
            </a:r>
          </a:p>
          <a:p>
            <a:pPr lvl="2">
              <a:lnSpc>
                <a:spcPct val="80000"/>
              </a:lnSpc>
              <a:defRPr/>
            </a:pPr>
            <a:r>
              <a:rPr lang="en-US" dirty="0" smtClean="0"/>
              <a:t>Programmable pre-emphasis </a:t>
            </a:r>
          </a:p>
          <a:p>
            <a:pPr lvl="3">
              <a:lnSpc>
                <a:spcPct val="80000"/>
              </a:lnSpc>
              <a:defRPr/>
            </a:pPr>
            <a:r>
              <a:rPr lang="en-US" dirty="0" smtClean="0"/>
              <a:t>To compensate for unavoidable external low-pass attenuation</a:t>
            </a:r>
          </a:p>
          <a:p>
            <a:pPr lvl="1">
              <a:lnSpc>
                <a:spcPct val="80000"/>
              </a:lnSpc>
              <a:defRPr/>
            </a:pPr>
            <a:r>
              <a:rPr lang="en-US" dirty="0" smtClean="0"/>
              <a:t>Special signaling required for PCIe® and SATA technologies</a:t>
            </a:r>
          </a:p>
        </p:txBody>
      </p:sp>
      <p:sp>
        <p:nvSpPr>
          <p:cNvPr id="1152003" name="Rectangle 3"/>
          <p:cNvSpPr>
            <a:spLocks noChangeAspect="1" noChangeArrowheads="1"/>
          </p:cNvSpPr>
          <p:nvPr/>
        </p:nvSpPr>
        <p:spPr bwMode="ltGray">
          <a:xfrm>
            <a:off x="1066800" y="1295400"/>
            <a:ext cx="6757988" cy="2746375"/>
          </a:xfrm>
          <a:prstGeom prst="rect">
            <a:avLst/>
          </a:prstGeom>
          <a:gradFill rotWithShape="0">
            <a:gsLst>
              <a:gs pos="0">
                <a:srgbClr val="0000CC"/>
              </a:gs>
              <a:gs pos="50000">
                <a:srgbClr val="5C8EFB"/>
              </a:gs>
              <a:gs pos="100000">
                <a:srgbClr val="0000CC"/>
              </a:gs>
            </a:gsLst>
            <a:lin ang="2700000" scaled="1"/>
          </a:gradFill>
          <a:ln w="28575" algn="ctr">
            <a:solidFill>
              <a:schemeClr val="bg1"/>
            </a:solidFill>
            <a:miter lim="800000"/>
            <a:headEnd/>
            <a:tailEnd/>
          </a:ln>
          <a:effectLst>
            <a:outerShdw dist="17961" dir="2700000" algn="ctr" rotWithShape="0">
              <a:schemeClr val="tx1"/>
            </a:outerShdw>
          </a:effectLst>
        </p:spPr>
        <p:txBody>
          <a:bodyPr wrap="none" anchor="ctr"/>
          <a:lstStyle/>
          <a:p>
            <a:pPr eaLnBrk="0" hangingPunct="0">
              <a:defRPr/>
            </a:pPr>
            <a:endParaRPr lang="en-US" sz="2000" dirty="0">
              <a:latin typeface="Arial Narrow" pitchFamily="34" charset="0"/>
            </a:endParaRPr>
          </a:p>
        </p:txBody>
      </p:sp>
      <p:sp>
        <p:nvSpPr>
          <p:cNvPr id="1152004" name="Rectangle 4"/>
          <p:cNvSpPr>
            <a:spLocks noChangeAspect="1" noChangeArrowheads="1"/>
          </p:cNvSpPr>
          <p:nvPr/>
        </p:nvSpPr>
        <p:spPr bwMode="ltGray">
          <a:xfrm>
            <a:off x="3517900" y="1412875"/>
            <a:ext cx="3409950" cy="2497138"/>
          </a:xfrm>
          <a:prstGeom prst="rect">
            <a:avLst/>
          </a:prstGeom>
          <a:solidFill>
            <a:srgbClr val="B2B2B2"/>
          </a:solidFill>
          <a:ln w="28575" algn="ctr">
            <a:solidFill>
              <a:schemeClr val="bg1"/>
            </a:solidFill>
            <a:miter lim="800000"/>
            <a:headEnd/>
            <a:tailEnd/>
          </a:ln>
          <a:effectLst>
            <a:outerShdw dist="17961" dir="2700000" algn="ctr" rotWithShape="0">
              <a:schemeClr val="tx1"/>
            </a:outerShdw>
          </a:effectLst>
        </p:spPr>
        <p:txBody>
          <a:bodyPr wrap="none" anchor="ctr"/>
          <a:lstStyle/>
          <a:p>
            <a:pPr>
              <a:defRPr/>
            </a:pPr>
            <a:endParaRPr lang="en-US" sz="2000" dirty="0">
              <a:latin typeface="Times New Roman" pitchFamily="18" charset="0"/>
            </a:endParaRPr>
          </a:p>
        </p:txBody>
      </p:sp>
      <p:sp>
        <p:nvSpPr>
          <p:cNvPr id="1152005" name="Rectangle 5"/>
          <p:cNvSpPr>
            <a:spLocks noChangeAspect="1" noChangeArrowheads="1"/>
          </p:cNvSpPr>
          <p:nvPr/>
        </p:nvSpPr>
        <p:spPr bwMode="gray">
          <a:xfrm>
            <a:off x="1419225" y="1408113"/>
            <a:ext cx="2098675" cy="2497137"/>
          </a:xfrm>
          <a:prstGeom prst="rect">
            <a:avLst/>
          </a:prstGeom>
          <a:gradFill rotWithShape="0">
            <a:gsLst>
              <a:gs pos="0">
                <a:srgbClr val="CB9800"/>
              </a:gs>
              <a:gs pos="50000">
                <a:srgbClr val="FFCC00"/>
              </a:gs>
              <a:gs pos="100000">
                <a:srgbClr val="CB9800"/>
              </a:gs>
            </a:gsLst>
            <a:lin ang="2700000" scaled="1"/>
          </a:gradFill>
          <a:ln w="28575" algn="ctr">
            <a:solidFill>
              <a:schemeClr val="bg1"/>
            </a:solidFill>
            <a:miter lim="800000"/>
            <a:headEnd/>
            <a:tailEnd/>
          </a:ln>
          <a:effectLst>
            <a:outerShdw dist="35921" dir="2700000" algn="ctr" rotWithShape="0">
              <a:schemeClr val="tx1">
                <a:alpha val="50000"/>
              </a:schemeClr>
            </a:outerShdw>
          </a:effectLst>
        </p:spPr>
        <p:txBody>
          <a:bodyPr anchor="ctr"/>
          <a:lstStyle/>
          <a:p>
            <a:pPr eaLnBrk="0" hangingPunct="0">
              <a:defRPr/>
            </a:pPr>
            <a:endParaRPr lang="en-US" sz="1600" b="1" dirty="0">
              <a:latin typeface="Arial Narrow" pitchFamily="34" charset="0"/>
            </a:endParaRPr>
          </a:p>
        </p:txBody>
      </p:sp>
      <p:grpSp>
        <p:nvGrpSpPr>
          <p:cNvPr id="2" name="Group 6"/>
          <p:cNvGrpSpPr>
            <a:grpSpLocks noChangeAspect="1"/>
          </p:cNvGrpSpPr>
          <p:nvPr>
            <p:custDataLst>
              <p:tags r:id="rId2"/>
            </p:custDataLst>
          </p:nvPr>
        </p:nvGrpSpPr>
        <p:grpSpPr bwMode="auto">
          <a:xfrm>
            <a:off x="3325813" y="2085975"/>
            <a:ext cx="301625" cy="184150"/>
            <a:chOff x="4896" y="2304"/>
            <a:chExt cx="480" cy="144"/>
          </a:xfrm>
        </p:grpSpPr>
        <p:sp>
          <p:nvSpPr>
            <p:cNvPr id="1152007" name="Line 7"/>
            <p:cNvSpPr>
              <a:spLocks noChangeAspect="1" noChangeShapeType="1"/>
            </p:cNvSpPr>
            <p:nvPr/>
          </p:nvSpPr>
          <p:spPr bwMode="auto">
            <a:xfrm flipH="1">
              <a:off x="4896" y="2448"/>
              <a:ext cx="240" cy="0"/>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08" name="Line 8"/>
            <p:cNvSpPr>
              <a:spLocks noChangeAspect="1" noChangeShapeType="1"/>
            </p:cNvSpPr>
            <p:nvPr/>
          </p:nvSpPr>
          <p:spPr bwMode="auto">
            <a:xfrm flipV="1">
              <a:off x="5136" y="2304"/>
              <a:ext cx="0" cy="144"/>
            </a:xfrm>
            <a:prstGeom prst="line">
              <a:avLst/>
            </a:prstGeom>
            <a:noFill/>
            <a:ln w="19050">
              <a:solidFill>
                <a:schemeClr val="bg1"/>
              </a:solidFill>
              <a:round/>
              <a:headEnd/>
              <a:tailEnd/>
            </a:ln>
            <a:effectLst>
              <a:outerShdw dist="17961" dir="2700000" algn="ctr" rotWithShape="0">
                <a:schemeClr val="tx1"/>
              </a:outerShdw>
            </a:effectLst>
          </p:spPr>
          <p:txBody>
            <a:bodyPr/>
            <a:lstStyle/>
            <a:p>
              <a:pPr>
                <a:defRPr/>
              </a:pPr>
              <a:endParaRPr lang="en-US" dirty="0"/>
            </a:p>
          </p:txBody>
        </p:sp>
        <p:sp>
          <p:nvSpPr>
            <p:cNvPr id="1152009" name="Line 9"/>
            <p:cNvSpPr>
              <a:spLocks noChangeAspect="1" noChangeShapeType="1"/>
            </p:cNvSpPr>
            <p:nvPr/>
          </p:nvSpPr>
          <p:spPr bwMode="auto">
            <a:xfrm>
              <a:off x="5136" y="2304"/>
              <a:ext cx="240" cy="0"/>
            </a:xfrm>
            <a:prstGeom prst="line">
              <a:avLst/>
            </a:prstGeom>
            <a:noFill/>
            <a:ln w="19050">
              <a:solidFill>
                <a:schemeClr val="bg1"/>
              </a:solidFill>
              <a:round/>
              <a:headEnd/>
              <a:tailEnd/>
            </a:ln>
            <a:effectLst>
              <a:outerShdw dist="17961" dir="2700000" algn="ctr" rotWithShape="0">
                <a:schemeClr val="tx1"/>
              </a:outerShdw>
            </a:effectLst>
          </p:spPr>
          <p:txBody>
            <a:bodyPr/>
            <a:lstStyle/>
            <a:p>
              <a:pPr>
                <a:defRPr/>
              </a:pPr>
              <a:endParaRPr lang="en-US" dirty="0"/>
            </a:p>
          </p:txBody>
        </p:sp>
      </p:grpSp>
      <p:sp>
        <p:nvSpPr>
          <p:cNvPr id="1152010" name="Line 10"/>
          <p:cNvSpPr>
            <a:spLocks noChangeAspect="1" noChangeShapeType="1"/>
          </p:cNvSpPr>
          <p:nvPr/>
        </p:nvSpPr>
        <p:spPr bwMode="auto">
          <a:xfrm flipH="1">
            <a:off x="838200" y="2273300"/>
            <a:ext cx="838200" cy="0"/>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11" name="Rectangle 11"/>
          <p:cNvSpPr>
            <a:spLocks noChangeAspect="1" noChangeArrowheads="1"/>
          </p:cNvSpPr>
          <p:nvPr/>
        </p:nvSpPr>
        <p:spPr bwMode="invGray">
          <a:xfrm>
            <a:off x="2181225" y="1903413"/>
            <a:ext cx="322263" cy="74295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TX</a:t>
            </a:r>
          </a:p>
          <a:p>
            <a:pPr eaLnBrk="0" hangingPunct="0">
              <a:defRPr/>
            </a:pPr>
            <a:r>
              <a:rPr lang="en-US" sz="1000" b="1" dirty="0">
                <a:latin typeface="Arial Narrow" pitchFamily="34" charset="0"/>
              </a:rPr>
              <a:t>OOB</a:t>
            </a:r>
          </a:p>
          <a:p>
            <a:pPr eaLnBrk="0" hangingPunct="0">
              <a:defRPr/>
            </a:pPr>
            <a:r>
              <a:rPr lang="en-US" sz="1000" b="1" dirty="0">
                <a:latin typeface="Arial Narrow" pitchFamily="34" charset="0"/>
              </a:rPr>
              <a:t>&amp;</a:t>
            </a:r>
          </a:p>
          <a:p>
            <a:pPr eaLnBrk="0" hangingPunct="0">
              <a:defRPr/>
            </a:pPr>
            <a:r>
              <a:rPr lang="en-US" sz="1000" b="1" dirty="0">
                <a:latin typeface="Arial Narrow" pitchFamily="34" charset="0"/>
              </a:rPr>
              <a:t>PCI</a:t>
            </a:r>
          </a:p>
        </p:txBody>
      </p:sp>
      <p:sp>
        <p:nvSpPr>
          <p:cNvPr id="1152012" name="Line 12"/>
          <p:cNvSpPr>
            <a:spLocks noChangeAspect="1" noChangeShapeType="1"/>
          </p:cNvSpPr>
          <p:nvPr/>
        </p:nvSpPr>
        <p:spPr bwMode="auto">
          <a:xfrm flipH="1">
            <a:off x="4021138" y="2092325"/>
            <a:ext cx="230187" cy="1588"/>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13" name="Line 13"/>
          <p:cNvSpPr>
            <a:spLocks noChangeAspect="1" noChangeShapeType="1"/>
          </p:cNvSpPr>
          <p:nvPr/>
        </p:nvSpPr>
        <p:spPr bwMode="auto">
          <a:xfrm flipH="1">
            <a:off x="4343400" y="2276475"/>
            <a:ext cx="230188" cy="1588"/>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14" name="Line 14"/>
          <p:cNvSpPr>
            <a:spLocks noChangeAspect="1" noChangeShapeType="1"/>
          </p:cNvSpPr>
          <p:nvPr/>
        </p:nvSpPr>
        <p:spPr bwMode="auto">
          <a:xfrm flipH="1">
            <a:off x="2836863" y="2271713"/>
            <a:ext cx="252412" cy="1587"/>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15" name="Rectangle 15"/>
          <p:cNvSpPr>
            <a:spLocks noChangeAspect="1" noChangeArrowheads="1"/>
          </p:cNvSpPr>
          <p:nvPr/>
        </p:nvSpPr>
        <p:spPr bwMode="invGray">
          <a:xfrm>
            <a:off x="3014663" y="1898650"/>
            <a:ext cx="303212" cy="741363"/>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PISO</a:t>
            </a:r>
          </a:p>
        </p:txBody>
      </p:sp>
      <p:sp>
        <p:nvSpPr>
          <p:cNvPr id="15374" name="AutoShape 16"/>
          <p:cNvSpPr>
            <a:spLocks noChangeAspect="1" noChangeArrowheads="1"/>
          </p:cNvSpPr>
          <p:nvPr/>
        </p:nvSpPr>
        <p:spPr bwMode="auto">
          <a:xfrm rot="-5400000">
            <a:off x="1558132" y="2018506"/>
            <a:ext cx="736600" cy="506413"/>
          </a:xfrm>
          <a:prstGeom prst="triangle">
            <a:avLst>
              <a:gd name="adj" fmla="val 50000"/>
            </a:avLst>
          </a:prstGeom>
          <a:solidFill>
            <a:srgbClr val="D9DA56"/>
          </a:solidFill>
          <a:ln w="28575" algn="ctr">
            <a:solidFill>
              <a:schemeClr val="bg1"/>
            </a:solidFill>
            <a:miter lim="800000"/>
            <a:headEnd/>
            <a:tailEnd/>
          </a:ln>
        </p:spPr>
        <p:txBody>
          <a:bodyPr vert="eaVert" anchor="ctr"/>
          <a:lstStyle/>
          <a:p>
            <a:pPr eaLnBrk="0" hangingPunct="0"/>
            <a:endParaRPr lang="en-US" sz="1200" b="1">
              <a:latin typeface="Arial Narrow" pitchFamily="34" charset="0"/>
            </a:endParaRPr>
          </a:p>
        </p:txBody>
      </p:sp>
      <p:sp>
        <p:nvSpPr>
          <p:cNvPr id="15375" name="Text Box 17"/>
          <p:cNvSpPr txBox="1">
            <a:spLocks noChangeAspect="1" noChangeArrowheads="1"/>
          </p:cNvSpPr>
          <p:nvPr/>
        </p:nvSpPr>
        <p:spPr bwMode="auto">
          <a:xfrm>
            <a:off x="1676400" y="2006600"/>
            <a:ext cx="549275" cy="457200"/>
          </a:xfrm>
          <a:prstGeom prst="rect">
            <a:avLst/>
          </a:prstGeom>
          <a:noFill/>
          <a:ln w="12700" algn="ctr">
            <a:noFill/>
            <a:miter lim="800000"/>
            <a:headEnd/>
            <a:tailEnd/>
          </a:ln>
        </p:spPr>
        <p:txBody>
          <a:bodyPr>
            <a:spAutoFit/>
          </a:bodyPr>
          <a:lstStyle/>
          <a:p>
            <a:pPr eaLnBrk="0" hangingPunct="0">
              <a:lnSpc>
                <a:spcPct val="50000"/>
              </a:lnSpc>
              <a:spcBef>
                <a:spcPct val="40000"/>
              </a:spcBef>
            </a:pPr>
            <a:endParaRPr lang="en-US" sz="1200" b="1">
              <a:latin typeface="Arial Narrow" pitchFamily="34" charset="0"/>
            </a:endParaRPr>
          </a:p>
          <a:p>
            <a:pPr eaLnBrk="0" hangingPunct="0">
              <a:lnSpc>
                <a:spcPct val="50000"/>
              </a:lnSpc>
              <a:spcBef>
                <a:spcPct val="40000"/>
              </a:spcBef>
            </a:pPr>
            <a:r>
              <a:rPr lang="en-US" sz="1000" b="1">
                <a:latin typeface="Arial Narrow" pitchFamily="34" charset="0"/>
              </a:rPr>
              <a:t>CML</a:t>
            </a:r>
          </a:p>
          <a:p>
            <a:pPr eaLnBrk="0" hangingPunct="0">
              <a:lnSpc>
                <a:spcPct val="50000"/>
              </a:lnSpc>
              <a:spcBef>
                <a:spcPct val="40000"/>
              </a:spcBef>
            </a:pPr>
            <a:r>
              <a:rPr lang="en-US" sz="1000" b="1">
                <a:latin typeface="Arial Narrow" pitchFamily="34" charset="0"/>
              </a:rPr>
              <a:t>Driver</a:t>
            </a:r>
          </a:p>
        </p:txBody>
      </p:sp>
      <p:sp>
        <p:nvSpPr>
          <p:cNvPr id="1152018" name="Line 18"/>
          <p:cNvSpPr>
            <a:spLocks noChangeAspect="1" noChangeShapeType="1"/>
          </p:cNvSpPr>
          <p:nvPr/>
        </p:nvSpPr>
        <p:spPr bwMode="auto">
          <a:xfrm flipV="1">
            <a:off x="1951038" y="2506663"/>
            <a:ext cx="1587" cy="322262"/>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5377" name="Text Box 19"/>
          <p:cNvSpPr txBox="1">
            <a:spLocks noChangeAspect="1" noChangeArrowheads="1"/>
          </p:cNvSpPr>
          <p:nvPr/>
        </p:nvSpPr>
        <p:spPr bwMode="auto">
          <a:xfrm>
            <a:off x="2555875" y="3592513"/>
            <a:ext cx="1184275" cy="396875"/>
          </a:xfrm>
          <a:prstGeom prst="rect">
            <a:avLst/>
          </a:prstGeom>
          <a:noFill/>
          <a:ln w="12700" algn="ctr">
            <a:noFill/>
            <a:miter lim="800000"/>
            <a:headEnd/>
            <a:tailEnd/>
          </a:ln>
        </p:spPr>
        <p:txBody>
          <a:bodyPr>
            <a:spAutoFit/>
          </a:bodyPr>
          <a:lstStyle/>
          <a:p>
            <a:pPr algn="l" eaLnBrk="0" hangingPunct="0">
              <a:spcBef>
                <a:spcPct val="50000"/>
              </a:spcBef>
            </a:pPr>
            <a:r>
              <a:rPr lang="en-US" sz="2000" b="1">
                <a:solidFill>
                  <a:schemeClr val="bg1"/>
                </a:solidFill>
                <a:latin typeface="Arial Narrow" pitchFamily="34" charset="0"/>
              </a:rPr>
              <a:t>Tx- PMA</a:t>
            </a:r>
            <a:endParaRPr lang="en-US" sz="2000" b="1">
              <a:latin typeface="Arial Narrow" pitchFamily="34" charset="0"/>
            </a:endParaRPr>
          </a:p>
        </p:txBody>
      </p:sp>
      <p:sp>
        <p:nvSpPr>
          <p:cNvPr id="1152020" name="Rectangle 20"/>
          <p:cNvSpPr>
            <a:spLocks noChangeAspect="1" noChangeArrowheads="1"/>
          </p:cNvSpPr>
          <p:nvPr/>
        </p:nvSpPr>
        <p:spPr bwMode="invGray">
          <a:xfrm>
            <a:off x="3586163" y="1908175"/>
            <a:ext cx="434975" cy="369888"/>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Polarity</a:t>
            </a:r>
          </a:p>
          <a:p>
            <a:pPr eaLnBrk="0" hangingPunct="0">
              <a:defRPr/>
            </a:pPr>
            <a:r>
              <a:rPr lang="en-US" sz="1000" b="1" dirty="0">
                <a:latin typeface="Arial Narrow" pitchFamily="34" charset="0"/>
              </a:rPr>
              <a:t>Control</a:t>
            </a:r>
          </a:p>
        </p:txBody>
      </p:sp>
      <p:sp>
        <p:nvSpPr>
          <p:cNvPr id="15379" name="Text Box 21"/>
          <p:cNvSpPr txBox="1">
            <a:spLocks noChangeAspect="1" noChangeArrowheads="1"/>
          </p:cNvSpPr>
          <p:nvPr/>
        </p:nvSpPr>
        <p:spPr bwMode="auto">
          <a:xfrm>
            <a:off x="3560763" y="3592513"/>
            <a:ext cx="1184275" cy="396875"/>
          </a:xfrm>
          <a:prstGeom prst="rect">
            <a:avLst/>
          </a:prstGeom>
          <a:noFill/>
          <a:ln w="12700" algn="ctr">
            <a:noFill/>
            <a:miter lim="800000"/>
            <a:headEnd/>
            <a:tailEnd/>
          </a:ln>
        </p:spPr>
        <p:txBody>
          <a:bodyPr>
            <a:spAutoFit/>
          </a:bodyPr>
          <a:lstStyle/>
          <a:p>
            <a:pPr algn="l" eaLnBrk="0" hangingPunct="0">
              <a:spcBef>
                <a:spcPct val="50000"/>
              </a:spcBef>
            </a:pPr>
            <a:r>
              <a:rPr lang="en-US" sz="2000" b="1">
                <a:solidFill>
                  <a:schemeClr val="bg1"/>
                </a:solidFill>
                <a:latin typeface="Arial Narrow" pitchFamily="34" charset="0"/>
              </a:rPr>
              <a:t>Tx- PCS</a:t>
            </a:r>
          </a:p>
        </p:txBody>
      </p:sp>
      <p:sp>
        <p:nvSpPr>
          <p:cNvPr id="15380" name="AutoShape 22"/>
          <p:cNvSpPr>
            <a:spLocks noChangeAspect="1" noChangeArrowheads="1"/>
          </p:cNvSpPr>
          <p:nvPr/>
        </p:nvSpPr>
        <p:spPr bwMode="auto">
          <a:xfrm rot="5400000">
            <a:off x="3894931" y="2007394"/>
            <a:ext cx="731838" cy="1651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152023" name="Rectangle 23"/>
          <p:cNvSpPr>
            <a:spLocks noChangeAspect="1" noChangeArrowheads="1"/>
          </p:cNvSpPr>
          <p:nvPr/>
        </p:nvSpPr>
        <p:spPr bwMode="invGray">
          <a:xfrm>
            <a:off x="4545013" y="2020888"/>
            <a:ext cx="406400" cy="671512"/>
          </a:xfrm>
          <a:prstGeom prst="rect">
            <a:avLst/>
          </a:prstGeom>
          <a:solidFill>
            <a:srgbClr val="D9DA56"/>
          </a:solidFill>
          <a:ln w="28575" algn="ctr">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Phase</a:t>
            </a:r>
          </a:p>
          <a:p>
            <a:pPr eaLnBrk="0" hangingPunct="0">
              <a:defRPr/>
            </a:pPr>
            <a:r>
              <a:rPr lang="en-US" sz="1000" b="1" dirty="0">
                <a:latin typeface="Arial Narrow" pitchFamily="34" charset="0"/>
              </a:rPr>
              <a:t>Adjust</a:t>
            </a:r>
          </a:p>
          <a:p>
            <a:pPr eaLnBrk="0" hangingPunct="0">
              <a:defRPr/>
            </a:pPr>
            <a:r>
              <a:rPr lang="en-US" sz="1000" b="1" dirty="0">
                <a:latin typeface="Arial Narrow" pitchFamily="34" charset="0"/>
              </a:rPr>
              <a:t>FIFO</a:t>
            </a:r>
          </a:p>
        </p:txBody>
      </p:sp>
      <p:sp>
        <p:nvSpPr>
          <p:cNvPr id="1152024" name="Line 24"/>
          <p:cNvSpPr>
            <a:spLocks noChangeAspect="1" noChangeShapeType="1"/>
          </p:cNvSpPr>
          <p:nvPr/>
        </p:nvSpPr>
        <p:spPr bwMode="auto">
          <a:xfrm flipH="1">
            <a:off x="5338763" y="2254250"/>
            <a:ext cx="527050" cy="1588"/>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25" name="Line 25"/>
          <p:cNvSpPr>
            <a:spLocks noChangeAspect="1" noChangeShapeType="1"/>
          </p:cNvSpPr>
          <p:nvPr/>
        </p:nvSpPr>
        <p:spPr bwMode="auto">
          <a:xfrm flipH="1">
            <a:off x="6319838" y="2365375"/>
            <a:ext cx="230187" cy="1588"/>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5384" name="AutoShape 26"/>
          <p:cNvSpPr>
            <a:spLocks noChangeAspect="1" noChangeArrowheads="1"/>
          </p:cNvSpPr>
          <p:nvPr/>
        </p:nvSpPr>
        <p:spPr bwMode="auto">
          <a:xfrm rot="5400000">
            <a:off x="6180931" y="2280444"/>
            <a:ext cx="731838" cy="1651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152027" name="Line 27"/>
          <p:cNvSpPr>
            <a:spLocks noChangeAspect="1" noChangeShapeType="1"/>
          </p:cNvSpPr>
          <p:nvPr/>
        </p:nvSpPr>
        <p:spPr bwMode="auto">
          <a:xfrm flipH="1">
            <a:off x="5349875" y="2108200"/>
            <a:ext cx="411163" cy="0"/>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28" name="Line 28"/>
          <p:cNvSpPr>
            <a:spLocks noChangeAspect="1" noChangeShapeType="1"/>
          </p:cNvSpPr>
          <p:nvPr/>
        </p:nvSpPr>
        <p:spPr bwMode="auto">
          <a:xfrm flipV="1">
            <a:off x="5764213" y="1770063"/>
            <a:ext cx="0" cy="347662"/>
          </a:xfrm>
          <a:prstGeom prst="line">
            <a:avLst/>
          </a:prstGeom>
          <a:noFill/>
          <a:ln w="19050">
            <a:solidFill>
              <a:schemeClr val="bg1"/>
            </a:solidFill>
            <a:round/>
            <a:headEnd/>
            <a:tailEnd/>
          </a:ln>
          <a:effectLst>
            <a:outerShdw dist="17961" dir="2700000" algn="ctr" rotWithShape="0">
              <a:schemeClr val="tx1"/>
            </a:outerShdw>
          </a:effectLst>
        </p:spPr>
        <p:txBody>
          <a:bodyPr/>
          <a:lstStyle/>
          <a:p>
            <a:pPr>
              <a:defRPr/>
            </a:pPr>
            <a:endParaRPr lang="en-US" dirty="0"/>
          </a:p>
        </p:txBody>
      </p:sp>
      <p:sp>
        <p:nvSpPr>
          <p:cNvPr id="1152029" name="Line 29"/>
          <p:cNvSpPr>
            <a:spLocks noChangeAspect="1" noChangeShapeType="1"/>
          </p:cNvSpPr>
          <p:nvPr/>
        </p:nvSpPr>
        <p:spPr bwMode="auto">
          <a:xfrm>
            <a:off x="5761038" y="1770063"/>
            <a:ext cx="1027112" cy="0"/>
          </a:xfrm>
          <a:prstGeom prst="line">
            <a:avLst/>
          </a:prstGeom>
          <a:noFill/>
          <a:ln w="19050">
            <a:solidFill>
              <a:schemeClr val="bg1"/>
            </a:solidFill>
            <a:round/>
            <a:headEnd/>
            <a:tailEnd/>
          </a:ln>
          <a:effectLst>
            <a:outerShdw dist="17961" dir="2700000" algn="ctr" rotWithShape="0">
              <a:schemeClr val="tx1"/>
            </a:outerShdw>
          </a:effectLst>
        </p:spPr>
        <p:txBody>
          <a:bodyPr/>
          <a:lstStyle/>
          <a:p>
            <a:pPr>
              <a:defRPr/>
            </a:pPr>
            <a:endParaRPr lang="en-US" dirty="0"/>
          </a:p>
        </p:txBody>
      </p:sp>
      <p:sp>
        <p:nvSpPr>
          <p:cNvPr id="1152030" name="Line 30"/>
          <p:cNvSpPr>
            <a:spLocks noChangeAspect="1" noChangeShapeType="1"/>
          </p:cNvSpPr>
          <p:nvPr/>
        </p:nvSpPr>
        <p:spPr bwMode="auto">
          <a:xfrm flipV="1">
            <a:off x="6121400" y="2720975"/>
            <a:ext cx="1588" cy="601663"/>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2031" name="Line 31"/>
          <p:cNvSpPr>
            <a:spLocks noChangeAspect="1" noChangeShapeType="1"/>
          </p:cNvSpPr>
          <p:nvPr/>
        </p:nvSpPr>
        <p:spPr bwMode="auto">
          <a:xfrm flipV="1">
            <a:off x="6572250" y="2697163"/>
            <a:ext cx="1588" cy="625475"/>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2032" name="Line 32"/>
          <p:cNvSpPr>
            <a:spLocks noChangeAspect="1" noChangeShapeType="1"/>
          </p:cNvSpPr>
          <p:nvPr/>
        </p:nvSpPr>
        <p:spPr bwMode="auto">
          <a:xfrm flipH="1">
            <a:off x="6675438" y="3460750"/>
            <a:ext cx="346075" cy="1588"/>
          </a:xfrm>
          <a:prstGeom prst="line">
            <a:avLst/>
          </a:prstGeom>
          <a:noFill/>
          <a:ln w="19050">
            <a:solidFill>
              <a:schemeClr val="bg1"/>
            </a:solidFill>
            <a:round/>
            <a:headEnd type="triangle" w="med" len="med"/>
            <a:tailEnd type="triangle" w="med" len="med"/>
          </a:ln>
          <a:effectLst>
            <a:outerShdw dist="17961" dir="2700000" algn="ctr" rotWithShape="0">
              <a:schemeClr val="tx1"/>
            </a:outerShdw>
          </a:effectLst>
        </p:spPr>
        <p:txBody>
          <a:bodyPr/>
          <a:lstStyle/>
          <a:p>
            <a:pPr>
              <a:defRPr/>
            </a:pPr>
            <a:endParaRPr lang="en-US" dirty="0"/>
          </a:p>
        </p:txBody>
      </p:sp>
      <p:sp>
        <p:nvSpPr>
          <p:cNvPr id="1152033" name="Line 33"/>
          <p:cNvSpPr>
            <a:spLocks noChangeAspect="1" noChangeShapeType="1"/>
          </p:cNvSpPr>
          <p:nvPr/>
        </p:nvSpPr>
        <p:spPr bwMode="auto">
          <a:xfrm flipH="1">
            <a:off x="6629400" y="2555875"/>
            <a:ext cx="573088" cy="1588"/>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34" name="Line 34"/>
          <p:cNvSpPr>
            <a:spLocks noChangeAspect="1" noChangeShapeType="1"/>
          </p:cNvSpPr>
          <p:nvPr/>
        </p:nvSpPr>
        <p:spPr bwMode="auto">
          <a:xfrm>
            <a:off x="6788150" y="1770063"/>
            <a:ext cx="1588" cy="368300"/>
          </a:xfrm>
          <a:prstGeom prst="line">
            <a:avLst/>
          </a:prstGeom>
          <a:noFill/>
          <a:ln w="19050">
            <a:solidFill>
              <a:schemeClr val="bg1"/>
            </a:solidFill>
            <a:round/>
            <a:headEnd/>
            <a:tailEnd/>
          </a:ln>
          <a:effectLst>
            <a:outerShdw dist="17961" dir="2700000" algn="ctr" rotWithShape="0">
              <a:schemeClr val="tx1"/>
            </a:outerShdw>
          </a:effectLst>
        </p:spPr>
        <p:txBody>
          <a:bodyPr>
            <a:spAutoFit/>
          </a:bodyPr>
          <a:lstStyle/>
          <a:p>
            <a:pPr>
              <a:defRPr/>
            </a:pPr>
            <a:endParaRPr lang="en-US" dirty="0"/>
          </a:p>
        </p:txBody>
      </p:sp>
      <p:sp>
        <p:nvSpPr>
          <p:cNvPr id="1152035" name="Line 35"/>
          <p:cNvSpPr>
            <a:spLocks noChangeAspect="1" noChangeShapeType="1"/>
          </p:cNvSpPr>
          <p:nvPr/>
        </p:nvSpPr>
        <p:spPr bwMode="auto">
          <a:xfrm flipH="1">
            <a:off x="6624638" y="2138363"/>
            <a:ext cx="525462" cy="1587"/>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36" name="Rectangle 36"/>
          <p:cNvSpPr>
            <a:spLocks noChangeAspect="1" noChangeArrowheads="1"/>
          </p:cNvSpPr>
          <p:nvPr/>
        </p:nvSpPr>
        <p:spPr bwMode="gray">
          <a:xfrm>
            <a:off x="7035800" y="1412875"/>
            <a:ext cx="646113" cy="2498725"/>
          </a:xfrm>
          <a:prstGeom prst="rect">
            <a:avLst/>
          </a:prstGeom>
          <a:gradFill rotWithShape="0">
            <a:gsLst>
              <a:gs pos="0">
                <a:srgbClr val="339933"/>
              </a:gs>
              <a:gs pos="50000">
                <a:srgbClr val="66CC66"/>
              </a:gs>
              <a:gs pos="100000">
                <a:srgbClr val="339933"/>
              </a:gs>
            </a:gsLst>
            <a:lin ang="2700000" scaled="1"/>
          </a:gradFill>
          <a:ln w="9525" algn="ctr">
            <a:solidFill>
              <a:schemeClr val="bg1"/>
            </a:solidFill>
            <a:miter lim="800000"/>
            <a:headEnd/>
            <a:tailEnd/>
          </a:ln>
          <a:effectLst>
            <a:outerShdw dist="35921" dir="2700000" algn="ctr" rotWithShape="0">
              <a:schemeClr val="bg2"/>
            </a:outerShdw>
          </a:effectLst>
        </p:spPr>
        <p:txBody>
          <a:bodyPr wrap="none" anchor="ctr"/>
          <a:lstStyle/>
          <a:p>
            <a:pPr eaLnBrk="0" hangingPunct="0">
              <a:defRPr/>
            </a:pPr>
            <a:r>
              <a:rPr lang="en-US" sz="1400" b="1" dirty="0">
                <a:latin typeface="Arial Narrow" pitchFamily="34" charset="0"/>
              </a:rPr>
              <a:t>FPGA</a:t>
            </a:r>
          </a:p>
          <a:p>
            <a:pPr eaLnBrk="0" hangingPunct="0">
              <a:defRPr/>
            </a:pPr>
            <a:r>
              <a:rPr lang="en-US" sz="1400" b="1" dirty="0">
                <a:latin typeface="Arial Narrow" pitchFamily="34" charset="0"/>
              </a:rPr>
              <a:t>TX</a:t>
            </a:r>
          </a:p>
          <a:p>
            <a:pPr eaLnBrk="0" hangingPunct="0">
              <a:defRPr/>
            </a:pPr>
            <a:r>
              <a:rPr lang="en-US" sz="1400" b="1" dirty="0">
                <a:latin typeface="Arial Narrow" pitchFamily="34" charset="0"/>
              </a:rPr>
              <a:t>Interface</a:t>
            </a:r>
            <a:endParaRPr lang="en-US" sz="1600" b="1" dirty="0">
              <a:latin typeface="Arial Narrow" pitchFamily="34" charset="0"/>
            </a:endParaRPr>
          </a:p>
        </p:txBody>
      </p:sp>
      <p:sp>
        <p:nvSpPr>
          <p:cNvPr id="1152037" name="Rectangle 37"/>
          <p:cNvSpPr>
            <a:spLocks noChangeAspect="1" noChangeArrowheads="1"/>
          </p:cNvSpPr>
          <p:nvPr/>
        </p:nvSpPr>
        <p:spPr bwMode="invGray">
          <a:xfrm>
            <a:off x="5872163" y="2051050"/>
            <a:ext cx="447675" cy="646113"/>
          </a:xfrm>
          <a:prstGeom prst="rect">
            <a:avLst/>
          </a:prstGeom>
          <a:solidFill>
            <a:srgbClr val="D9DA56"/>
          </a:solidFill>
          <a:ln w="28575" algn="ctr">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8B/10B</a:t>
            </a:r>
          </a:p>
          <a:p>
            <a:pPr eaLnBrk="0" hangingPunct="0">
              <a:defRPr/>
            </a:pPr>
            <a:r>
              <a:rPr lang="en-US" sz="1000" b="1" dirty="0">
                <a:latin typeface="Arial Narrow" pitchFamily="34" charset="0"/>
              </a:rPr>
              <a:t>Decoder</a:t>
            </a:r>
          </a:p>
        </p:txBody>
      </p:sp>
      <p:sp>
        <p:nvSpPr>
          <p:cNvPr id="1152038" name="Rectangle 38"/>
          <p:cNvSpPr>
            <a:spLocks noChangeAspect="1" noChangeArrowheads="1"/>
          </p:cNvSpPr>
          <p:nvPr/>
        </p:nvSpPr>
        <p:spPr bwMode="invGray">
          <a:xfrm>
            <a:off x="2511425" y="1903413"/>
            <a:ext cx="322263" cy="74295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TX</a:t>
            </a:r>
          </a:p>
          <a:p>
            <a:pPr eaLnBrk="0" hangingPunct="0">
              <a:defRPr/>
            </a:pPr>
            <a:r>
              <a:rPr lang="en-US" sz="1000" b="1" dirty="0">
                <a:latin typeface="Arial Narrow" pitchFamily="34" charset="0"/>
              </a:rPr>
              <a:t>Pre-</a:t>
            </a:r>
          </a:p>
          <a:p>
            <a:pPr eaLnBrk="0" hangingPunct="0">
              <a:defRPr/>
            </a:pPr>
            <a:r>
              <a:rPr lang="en-US" sz="1000" b="1" dirty="0">
                <a:latin typeface="Arial Narrow" pitchFamily="34" charset="0"/>
              </a:rPr>
              <a:t>emp</a:t>
            </a:r>
          </a:p>
        </p:txBody>
      </p:sp>
      <p:sp>
        <p:nvSpPr>
          <p:cNvPr id="1152039" name="Rectangle 39"/>
          <p:cNvSpPr>
            <a:spLocks noChangeAspect="1" noChangeArrowheads="1"/>
          </p:cNvSpPr>
          <p:nvPr/>
        </p:nvSpPr>
        <p:spPr bwMode="invGray">
          <a:xfrm>
            <a:off x="1717675" y="2781300"/>
            <a:ext cx="403225" cy="612775"/>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endParaRPr lang="en-US" sz="1000" b="1" dirty="0">
              <a:latin typeface="Arial Narrow" pitchFamily="34" charset="0"/>
            </a:endParaRPr>
          </a:p>
          <a:p>
            <a:pPr eaLnBrk="0" hangingPunct="0">
              <a:defRPr/>
            </a:pPr>
            <a:r>
              <a:rPr lang="en-US" sz="1000" b="1" dirty="0">
                <a:latin typeface="Arial Narrow" pitchFamily="34" charset="0"/>
              </a:rPr>
              <a:t>TX </a:t>
            </a:r>
            <a:br>
              <a:rPr lang="en-US" sz="1000" b="1" dirty="0">
                <a:latin typeface="Arial Narrow" pitchFamily="34" charset="0"/>
              </a:rPr>
            </a:br>
            <a:r>
              <a:rPr lang="en-US" sz="1000" b="1" dirty="0">
                <a:latin typeface="Arial Narrow" pitchFamily="34" charset="0"/>
              </a:rPr>
              <a:t>Clock</a:t>
            </a:r>
          </a:p>
          <a:p>
            <a:pPr eaLnBrk="0" hangingPunct="0">
              <a:defRPr/>
            </a:pPr>
            <a:endParaRPr lang="en-US" sz="1000" b="1" dirty="0">
              <a:latin typeface="Arial Narrow" pitchFamily="34" charset="0"/>
            </a:endParaRPr>
          </a:p>
        </p:txBody>
      </p:sp>
      <p:sp>
        <p:nvSpPr>
          <p:cNvPr id="1152041" name="Freeform 41"/>
          <p:cNvSpPr>
            <a:spLocks noChangeAspect="1"/>
          </p:cNvSpPr>
          <p:nvPr/>
        </p:nvSpPr>
        <p:spPr bwMode="auto">
          <a:xfrm flipH="1" flipV="1">
            <a:off x="4351338" y="1847850"/>
            <a:ext cx="781050" cy="492125"/>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2042" name="Freeform 42"/>
          <p:cNvSpPr>
            <a:spLocks noChangeAspect="1"/>
          </p:cNvSpPr>
          <p:nvPr/>
        </p:nvSpPr>
        <p:spPr bwMode="auto">
          <a:xfrm flipH="1" flipV="1">
            <a:off x="5343525" y="2525713"/>
            <a:ext cx="303213" cy="455612"/>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2043" name="Freeform 43"/>
          <p:cNvSpPr>
            <a:spLocks noChangeAspect="1"/>
          </p:cNvSpPr>
          <p:nvPr/>
        </p:nvSpPr>
        <p:spPr bwMode="auto">
          <a:xfrm flipH="1" flipV="1">
            <a:off x="5345113" y="2667000"/>
            <a:ext cx="150812" cy="712788"/>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2044" name="Freeform 44"/>
          <p:cNvSpPr>
            <a:spLocks noChangeAspect="1"/>
          </p:cNvSpPr>
          <p:nvPr/>
        </p:nvSpPr>
        <p:spPr bwMode="auto">
          <a:xfrm flipH="1" flipV="1">
            <a:off x="5349875" y="2411413"/>
            <a:ext cx="411163" cy="469900"/>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2045" name="Line 45"/>
          <p:cNvSpPr>
            <a:spLocks noChangeAspect="1" noChangeShapeType="1"/>
          </p:cNvSpPr>
          <p:nvPr/>
        </p:nvSpPr>
        <p:spPr bwMode="auto">
          <a:xfrm>
            <a:off x="5753100" y="2879725"/>
            <a:ext cx="1082675" cy="0"/>
          </a:xfrm>
          <a:prstGeom prst="line">
            <a:avLst/>
          </a:prstGeom>
          <a:noFill/>
          <a:ln w="19050">
            <a:solidFill>
              <a:schemeClr val="bg1"/>
            </a:solidFill>
            <a:round/>
            <a:headEnd/>
            <a:tailEnd/>
          </a:ln>
          <a:effectLst>
            <a:outerShdw dist="17961" dir="2700000" algn="ctr" rotWithShape="0">
              <a:schemeClr val="tx1"/>
            </a:outerShdw>
          </a:effectLst>
        </p:spPr>
        <p:txBody>
          <a:bodyPr/>
          <a:lstStyle/>
          <a:p>
            <a:pPr>
              <a:defRPr/>
            </a:pPr>
            <a:endParaRPr lang="en-US" dirty="0"/>
          </a:p>
        </p:txBody>
      </p:sp>
      <p:sp>
        <p:nvSpPr>
          <p:cNvPr id="1152046" name="Line 46"/>
          <p:cNvSpPr>
            <a:spLocks noChangeAspect="1" noChangeShapeType="1"/>
          </p:cNvSpPr>
          <p:nvPr/>
        </p:nvSpPr>
        <p:spPr bwMode="auto">
          <a:xfrm rot="-5400000">
            <a:off x="6553200" y="2841625"/>
            <a:ext cx="546100" cy="0"/>
          </a:xfrm>
          <a:prstGeom prst="line">
            <a:avLst/>
          </a:prstGeom>
          <a:noFill/>
          <a:ln w="19050">
            <a:solidFill>
              <a:schemeClr val="bg1"/>
            </a:solidFill>
            <a:round/>
            <a:headEnd/>
            <a:tailEnd/>
          </a:ln>
          <a:effectLst>
            <a:outerShdw dist="17961" dir="2700000" algn="ctr" rotWithShape="0">
              <a:schemeClr val="tx1"/>
            </a:outerShdw>
          </a:effectLst>
        </p:spPr>
        <p:txBody>
          <a:bodyPr/>
          <a:lstStyle/>
          <a:p>
            <a:pPr>
              <a:defRPr/>
            </a:pPr>
            <a:endParaRPr lang="en-US" dirty="0"/>
          </a:p>
        </p:txBody>
      </p:sp>
      <p:sp>
        <p:nvSpPr>
          <p:cNvPr id="1152047" name="Line 47"/>
          <p:cNvSpPr>
            <a:spLocks noChangeAspect="1" noChangeShapeType="1"/>
          </p:cNvSpPr>
          <p:nvPr/>
        </p:nvSpPr>
        <p:spPr bwMode="auto">
          <a:xfrm>
            <a:off x="5976938" y="3113088"/>
            <a:ext cx="858837" cy="0"/>
          </a:xfrm>
          <a:prstGeom prst="line">
            <a:avLst/>
          </a:prstGeom>
          <a:noFill/>
          <a:ln w="19050">
            <a:solidFill>
              <a:schemeClr val="bg1"/>
            </a:solidFill>
            <a:round/>
            <a:headEnd/>
            <a:tailEnd/>
          </a:ln>
          <a:effectLst>
            <a:outerShdw dist="17961" dir="2700000" algn="ctr" rotWithShape="0">
              <a:schemeClr val="tx1"/>
            </a:outerShdw>
          </a:effectLst>
        </p:spPr>
        <p:txBody>
          <a:bodyPr/>
          <a:lstStyle/>
          <a:p>
            <a:pPr>
              <a:defRPr/>
            </a:pPr>
            <a:endParaRPr lang="en-US" dirty="0"/>
          </a:p>
        </p:txBody>
      </p:sp>
      <p:sp>
        <p:nvSpPr>
          <p:cNvPr id="1152048" name="Line 48"/>
          <p:cNvSpPr>
            <a:spLocks noChangeAspect="1" noChangeShapeType="1"/>
          </p:cNvSpPr>
          <p:nvPr/>
        </p:nvSpPr>
        <p:spPr bwMode="auto">
          <a:xfrm flipH="1">
            <a:off x="4967288" y="2346325"/>
            <a:ext cx="274637" cy="1588"/>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5406" name="AutoShape 49"/>
          <p:cNvSpPr>
            <a:spLocks noChangeAspect="1" noChangeArrowheads="1"/>
          </p:cNvSpPr>
          <p:nvPr/>
        </p:nvSpPr>
        <p:spPr bwMode="auto">
          <a:xfrm rot="5400000">
            <a:off x="4893469" y="2280444"/>
            <a:ext cx="731838" cy="1651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5407" name="Oval 50"/>
          <p:cNvSpPr>
            <a:spLocks noChangeAspect="1" noChangeArrowheads="1"/>
          </p:cNvSpPr>
          <p:nvPr/>
        </p:nvSpPr>
        <p:spPr bwMode="auto">
          <a:xfrm>
            <a:off x="5111750" y="2324100"/>
            <a:ext cx="47625" cy="46038"/>
          </a:xfrm>
          <a:prstGeom prst="ellipse">
            <a:avLst/>
          </a:prstGeom>
          <a:solidFill>
            <a:schemeClr val="tx1"/>
          </a:solidFill>
          <a:ln w="12700">
            <a:solidFill>
              <a:schemeClr val="tx1"/>
            </a:solidFill>
            <a:round/>
            <a:headEnd/>
            <a:tailEnd/>
          </a:ln>
        </p:spPr>
        <p:txBody>
          <a:bodyPr anchor="ctr">
            <a:spAutoFit/>
          </a:bodyPr>
          <a:lstStyle/>
          <a:p>
            <a:endParaRPr lang="en-US"/>
          </a:p>
        </p:txBody>
      </p:sp>
      <p:sp>
        <p:nvSpPr>
          <p:cNvPr id="15408" name="Oval 51"/>
          <p:cNvSpPr>
            <a:spLocks noChangeAspect="1" noChangeArrowheads="1"/>
          </p:cNvSpPr>
          <p:nvPr/>
        </p:nvSpPr>
        <p:spPr bwMode="auto">
          <a:xfrm>
            <a:off x="6807200" y="2854325"/>
            <a:ext cx="47625" cy="47625"/>
          </a:xfrm>
          <a:prstGeom prst="ellipse">
            <a:avLst/>
          </a:prstGeom>
          <a:solidFill>
            <a:schemeClr val="tx1"/>
          </a:solidFill>
          <a:ln w="12700">
            <a:solidFill>
              <a:schemeClr val="tx1"/>
            </a:solidFill>
            <a:round/>
            <a:headEnd/>
            <a:tailEnd/>
          </a:ln>
        </p:spPr>
        <p:txBody>
          <a:bodyPr anchor="ctr">
            <a:spAutoFit/>
          </a:bodyPr>
          <a:lstStyle/>
          <a:p>
            <a:endParaRPr lang="en-US"/>
          </a:p>
        </p:txBody>
      </p:sp>
      <p:sp>
        <p:nvSpPr>
          <p:cNvPr id="15409" name="Oval 52"/>
          <p:cNvSpPr>
            <a:spLocks noChangeAspect="1" noChangeArrowheads="1"/>
          </p:cNvSpPr>
          <p:nvPr/>
        </p:nvSpPr>
        <p:spPr bwMode="auto">
          <a:xfrm>
            <a:off x="6807200" y="2541588"/>
            <a:ext cx="47625" cy="47625"/>
          </a:xfrm>
          <a:prstGeom prst="ellipse">
            <a:avLst/>
          </a:prstGeom>
          <a:solidFill>
            <a:schemeClr val="tx1"/>
          </a:solidFill>
          <a:ln w="12700">
            <a:solidFill>
              <a:schemeClr val="tx1"/>
            </a:solidFill>
            <a:round/>
            <a:headEnd/>
            <a:tailEnd/>
          </a:ln>
        </p:spPr>
        <p:txBody>
          <a:bodyPr anchor="ctr">
            <a:spAutoFit/>
          </a:bodyPr>
          <a:lstStyle/>
          <a:p>
            <a:endParaRPr lang="en-US"/>
          </a:p>
        </p:txBody>
      </p:sp>
      <p:sp>
        <p:nvSpPr>
          <p:cNvPr id="15410" name="Oval 53"/>
          <p:cNvSpPr>
            <a:spLocks noChangeAspect="1" noChangeArrowheads="1"/>
          </p:cNvSpPr>
          <p:nvPr/>
        </p:nvSpPr>
        <p:spPr bwMode="auto">
          <a:xfrm>
            <a:off x="6777038" y="2119313"/>
            <a:ext cx="47625" cy="46037"/>
          </a:xfrm>
          <a:prstGeom prst="ellipse">
            <a:avLst/>
          </a:prstGeom>
          <a:solidFill>
            <a:schemeClr val="tx1"/>
          </a:solidFill>
          <a:ln w="12700">
            <a:solidFill>
              <a:schemeClr val="tx1"/>
            </a:solidFill>
            <a:round/>
            <a:headEnd/>
            <a:tailEnd/>
          </a:ln>
        </p:spPr>
        <p:txBody>
          <a:bodyPr anchor="ctr">
            <a:spAutoFit/>
          </a:bodyPr>
          <a:lstStyle/>
          <a:p>
            <a:endParaRPr lang="en-US"/>
          </a:p>
        </p:txBody>
      </p:sp>
      <p:grpSp>
        <p:nvGrpSpPr>
          <p:cNvPr id="3" name="Group 54"/>
          <p:cNvGrpSpPr>
            <a:grpSpLocks/>
          </p:cNvGrpSpPr>
          <p:nvPr>
            <p:custDataLst>
              <p:tags r:id="rId3"/>
            </p:custDataLst>
          </p:nvPr>
        </p:nvGrpSpPr>
        <p:grpSpPr bwMode="auto">
          <a:xfrm>
            <a:off x="4994275" y="2946400"/>
            <a:ext cx="1671638" cy="806450"/>
            <a:chOff x="3146" y="1856"/>
            <a:chExt cx="1053" cy="508"/>
          </a:xfrm>
        </p:grpSpPr>
        <p:sp>
          <p:nvSpPr>
            <p:cNvPr id="1152055" name="Rectangle 55"/>
            <p:cNvSpPr>
              <a:spLocks noChangeAspect="1" noChangeArrowheads="1"/>
            </p:cNvSpPr>
            <p:nvPr/>
          </p:nvSpPr>
          <p:spPr bwMode="invGray">
            <a:xfrm>
              <a:off x="3580" y="2093"/>
              <a:ext cx="619" cy="174"/>
            </a:xfrm>
            <a:prstGeom prst="rect">
              <a:avLst/>
            </a:prstGeom>
            <a:solidFill>
              <a:srgbClr val="D9DA56"/>
            </a:solidFill>
            <a:ln w="28575" algn="ctr">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TX PIPE Control</a:t>
              </a:r>
            </a:p>
          </p:txBody>
        </p:sp>
        <p:sp>
          <p:nvSpPr>
            <p:cNvPr id="1152056" name="Rectangle 56"/>
            <p:cNvSpPr>
              <a:spLocks noChangeAspect="1" noChangeArrowheads="1"/>
            </p:cNvSpPr>
            <p:nvPr/>
          </p:nvSpPr>
          <p:spPr bwMode="invGray">
            <a:xfrm>
              <a:off x="3500" y="1856"/>
              <a:ext cx="265" cy="202"/>
            </a:xfrm>
            <a:prstGeom prst="rect">
              <a:avLst/>
            </a:prstGeom>
            <a:solidFill>
              <a:srgbClr val="D9DA56"/>
            </a:solidFill>
            <a:ln w="28575" algn="ctr">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TX</a:t>
              </a:r>
            </a:p>
            <a:p>
              <a:pPr eaLnBrk="0" hangingPunct="0">
                <a:defRPr/>
              </a:pPr>
              <a:r>
                <a:rPr lang="en-US" sz="1000" b="1" dirty="0">
                  <a:latin typeface="Arial Narrow" pitchFamily="34" charset="0"/>
                </a:rPr>
                <a:t>Gearbox</a:t>
              </a:r>
            </a:p>
          </p:txBody>
        </p:sp>
        <p:sp>
          <p:nvSpPr>
            <p:cNvPr id="1152057" name="Rectangle 57"/>
            <p:cNvSpPr>
              <a:spLocks noChangeAspect="1" noChangeArrowheads="1"/>
            </p:cNvSpPr>
            <p:nvPr/>
          </p:nvSpPr>
          <p:spPr bwMode="invGray">
            <a:xfrm>
              <a:off x="3146" y="2131"/>
              <a:ext cx="347" cy="233"/>
            </a:xfrm>
            <a:prstGeom prst="rect">
              <a:avLst/>
            </a:prstGeom>
            <a:solidFill>
              <a:srgbClr val="D9DA56"/>
            </a:solidFill>
            <a:ln w="28575" algn="ctr">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PRBS</a:t>
              </a:r>
            </a:p>
            <a:p>
              <a:pPr eaLnBrk="0" hangingPunct="0">
                <a:defRPr/>
              </a:pPr>
              <a:r>
                <a:rPr lang="en-US" sz="1000" b="1" dirty="0">
                  <a:latin typeface="Arial Narrow" pitchFamily="34" charset="0"/>
                </a:rPr>
                <a:t>Generator</a:t>
              </a:r>
            </a:p>
          </p:txBody>
        </p:sp>
      </p:grpSp>
      <p:sp>
        <p:nvSpPr>
          <p:cNvPr id="1152059" name="Text Box 59"/>
          <p:cNvSpPr txBox="1">
            <a:spLocks noChangeArrowheads="1"/>
          </p:cNvSpPr>
          <p:nvPr/>
        </p:nvSpPr>
        <p:spPr bwMode="auto">
          <a:xfrm>
            <a:off x="261938" y="1997075"/>
            <a:ext cx="523875" cy="519113"/>
          </a:xfrm>
          <a:prstGeom prst="rect">
            <a:avLst/>
          </a:prstGeom>
          <a:noFill/>
          <a:ln w="12700" algn="ctr">
            <a:noFill/>
            <a:miter lim="800000"/>
            <a:headEnd/>
            <a:tailEnd/>
          </a:ln>
          <a:effectLst/>
        </p:spPr>
        <p:txBody>
          <a:bodyPr wrap="none">
            <a:spAutoFit/>
          </a:bodyPr>
          <a:lstStyle/>
          <a:p>
            <a:pPr eaLnBrk="0" hangingPunct="0">
              <a:defRPr/>
            </a:pPr>
            <a:r>
              <a:rPr lang="en-US" sz="2800" b="1" dirty="0">
                <a:solidFill>
                  <a:srgbClr val="003366"/>
                </a:solidFill>
                <a:effectLst>
                  <a:outerShdw blurRad="38100" dist="38100" dir="2700000" algn="tl">
                    <a:srgbClr val="C0C0C0"/>
                  </a:outerShdw>
                </a:effectLst>
                <a:latin typeface="Arial Narrow" pitchFamily="34" charset="0"/>
              </a:rPr>
              <a:t>Tx</a:t>
            </a:r>
          </a:p>
        </p:txBody>
      </p:sp>
      <p:sp>
        <p:nvSpPr>
          <p:cNvPr id="1152060" name="Line 60"/>
          <p:cNvSpPr>
            <a:spLocks noChangeShapeType="1"/>
          </p:cNvSpPr>
          <p:nvPr/>
        </p:nvSpPr>
        <p:spPr bwMode="auto">
          <a:xfrm flipH="1">
            <a:off x="788988" y="2249488"/>
            <a:ext cx="874712" cy="4762"/>
          </a:xfrm>
          <a:prstGeom prst="line">
            <a:avLst/>
          </a:prstGeom>
          <a:noFill/>
          <a:ln w="57150">
            <a:solidFill>
              <a:schemeClr val="bg1"/>
            </a:solidFill>
            <a:round/>
            <a:headEnd/>
            <a:tailEnd type="triangle" w="med" len="med"/>
          </a:ln>
          <a:effectLst>
            <a:outerShdw dist="35921" dir="2700000" algn="ctr" rotWithShape="0">
              <a:schemeClr val="bg2"/>
            </a:outerShdw>
          </a:effectLst>
        </p:spPr>
        <p:txBody>
          <a:bodyPr/>
          <a:lstStyle/>
          <a:p>
            <a:pPr>
              <a:defRPr/>
            </a:pPr>
            <a:endParaRPr lang="en-US" dirty="0"/>
          </a:p>
        </p:txBody>
      </p:sp>
      <p:sp>
        <p:nvSpPr>
          <p:cNvPr id="1152061" name="Line 61"/>
          <p:cNvSpPr>
            <a:spLocks noChangeShapeType="1"/>
          </p:cNvSpPr>
          <p:nvPr/>
        </p:nvSpPr>
        <p:spPr bwMode="auto">
          <a:xfrm flipH="1">
            <a:off x="1150938" y="2135188"/>
            <a:ext cx="207962" cy="258762"/>
          </a:xfrm>
          <a:prstGeom prst="line">
            <a:avLst/>
          </a:prstGeom>
          <a:noFill/>
          <a:ln w="28575">
            <a:solidFill>
              <a:schemeClr val="bg1"/>
            </a:solidFill>
            <a:round/>
            <a:headEnd/>
            <a:tailEnd/>
          </a:ln>
          <a:effectLst>
            <a:prstShdw prst="shdw17" dist="17961" dir="2700000">
              <a:schemeClr val="bg1">
                <a:gamma/>
                <a:shade val="60000"/>
                <a:invGamma/>
              </a:schemeClr>
            </a:prstShdw>
          </a:effectLst>
        </p:spPr>
        <p:txBody>
          <a:bodyPr wrap="none" anchor="ctr">
            <a:spAutoFit/>
          </a:bodyPr>
          <a:lstStyle/>
          <a:p>
            <a:pPr>
              <a:defRPr/>
            </a:pPr>
            <a:endParaRPr lang="en-US" dirty="0"/>
          </a:p>
        </p:txBody>
      </p:sp>
      <p:sp>
        <p:nvSpPr>
          <p:cNvPr id="1152062" name="Text Box 62"/>
          <p:cNvSpPr txBox="1">
            <a:spLocks noChangeArrowheads="1"/>
          </p:cNvSpPr>
          <p:nvPr/>
        </p:nvSpPr>
        <p:spPr bwMode="auto">
          <a:xfrm>
            <a:off x="1136650" y="1844675"/>
            <a:ext cx="311150" cy="366713"/>
          </a:xfrm>
          <a:prstGeom prst="rect">
            <a:avLst/>
          </a:prstGeom>
          <a:noFill/>
          <a:ln w="9525" algn="ctr">
            <a:noFill/>
            <a:miter lim="800000"/>
            <a:headEnd/>
            <a:tailEnd/>
          </a:ln>
          <a:effectLst>
            <a:outerShdw dist="35921" dir="2700000" algn="ctr" rotWithShape="0">
              <a:srgbClr val="808080"/>
            </a:outerShdw>
          </a:effectLst>
        </p:spPr>
        <p:txBody>
          <a:bodyPr wrap="none">
            <a:spAutoFit/>
          </a:bodyPr>
          <a:lstStyle/>
          <a:p>
            <a:pPr algn="l">
              <a:defRPr/>
            </a:pPr>
            <a:r>
              <a:rPr lang="en-US" dirty="0">
                <a:solidFill>
                  <a:schemeClr val="bg1"/>
                </a:solidFill>
              </a:rPr>
              <a:t>2</a:t>
            </a:r>
          </a:p>
        </p:txBody>
      </p:sp>
      <p:sp>
        <p:nvSpPr>
          <p:cNvPr id="64" name="PPTShape_0"/>
          <p:cNvSpPr>
            <a:spLocks noChangeAspect="1" noChangeShapeType="1"/>
          </p:cNvSpPr>
          <p:nvPr/>
        </p:nvSpPr>
        <p:spPr bwMode="auto">
          <a:xfrm flipV="1">
            <a:off x="1938338" y="3382963"/>
            <a:ext cx="1587" cy="322262"/>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Receiver Overview – PMA</a:t>
            </a:r>
          </a:p>
        </p:txBody>
      </p:sp>
      <p:sp>
        <p:nvSpPr>
          <p:cNvPr id="68" name="Content Placeholder 67"/>
          <p:cNvSpPr>
            <a:spLocks noGrp="1"/>
          </p:cNvSpPr>
          <p:nvPr>
            <p:ph idx="1"/>
          </p:nvPr>
        </p:nvSpPr>
        <p:spPr>
          <a:xfrm>
            <a:off x="457200" y="4241800"/>
            <a:ext cx="8226425" cy="2157413"/>
          </a:xfrm>
        </p:spPr>
        <p:txBody>
          <a:bodyPr>
            <a:normAutofit fontScale="92500" lnSpcReduction="20000"/>
          </a:bodyPr>
          <a:lstStyle/>
          <a:p>
            <a:pPr>
              <a:defRPr/>
            </a:pPr>
            <a:r>
              <a:rPr lang="en-US" sz="2800" dirty="0" smtClean="0"/>
              <a:t>PMA</a:t>
            </a:r>
          </a:p>
          <a:p>
            <a:pPr lvl="1">
              <a:defRPr/>
            </a:pPr>
            <a:r>
              <a:rPr lang="en-US" dirty="0" smtClean="0"/>
              <a:t>Differential receiver inputs</a:t>
            </a:r>
          </a:p>
          <a:p>
            <a:pPr lvl="2">
              <a:defRPr/>
            </a:pPr>
            <a:r>
              <a:rPr lang="en-US" dirty="0" smtClean="0"/>
              <a:t>Decision Feedback Equalization (DFE) or Linear Equalization (LPM) to compensate for board effects</a:t>
            </a:r>
          </a:p>
          <a:p>
            <a:pPr lvl="1">
              <a:defRPr/>
            </a:pPr>
            <a:r>
              <a:rPr lang="en-US" dirty="0" smtClean="0"/>
              <a:t>Clock Data Recovery (CDR)</a:t>
            </a:r>
          </a:p>
          <a:p>
            <a:pPr lvl="1">
              <a:defRPr/>
            </a:pPr>
            <a:r>
              <a:rPr lang="en-US" dirty="0" smtClean="0"/>
              <a:t>Detection of OOB signaling and beaconing</a:t>
            </a:r>
          </a:p>
          <a:p>
            <a:pPr lvl="1">
              <a:defRPr/>
            </a:pPr>
            <a:r>
              <a:rPr lang="en-US" dirty="0" smtClean="0"/>
              <a:t>Serial-to-Parallel conversion</a:t>
            </a:r>
          </a:p>
          <a:p>
            <a:pPr>
              <a:defRPr/>
            </a:pPr>
            <a:endParaRPr lang="en-CA" dirty="0"/>
          </a:p>
        </p:txBody>
      </p:sp>
      <p:sp>
        <p:nvSpPr>
          <p:cNvPr id="1154116" name="Rectangle 68"/>
          <p:cNvSpPr>
            <a:spLocks noChangeAspect="1" noChangeArrowheads="1"/>
          </p:cNvSpPr>
          <p:nvPr/>
        </p:nvSpPr>
        <p:spPr bwMode="ltGray">
          <a:xfrm>
            <a:off x="923925" y="1325563"/>
            <a:ext cx="7305675" cy="2820987"/>
          </a:xfrm>
          <a:prstGeom prst="rect">
            <a:avLst/>
          </a:prstGeom>
          <a:gradFill rotWithShape="0">
            <a:gsLst>
              <a:gs pos="0">
                <a:srgbClr val="0000CC"/>
              </a:gs>
              <a:gs pos="50000">
                <a:srgbClr val="5C8EFB"/>
              </a:gs>
              <a:gs pos="100000">
                <a:srgbClr val="0000CC"/>
              </a:gs>
            </a:gsLst>
            <a:lin ang="2700000" scaled="1"/>
          </a:gradFill>
          <a:ln w="28575" algn="ctr">
            <a:solidFill>
              <a:schemeClr val="bg1"/>
            </a:solidFill>
            <a:miter lim="800000"/>
            <a:headEnd/>
            <a:tailEnd/>
          </a:ln>
          <a:effectLst>
            <a:outerShdw dist="17961" dir="2700000" algn="ctr" rotWithShape="0">
              <a:schemeClr val="tx1"/>
            </a:outerShdw>
          </a:effectLst>
        </p:spPr>
        <p:txBody>
          <a:bodyPr wrap="none" anchor="ctr"/>
          <a:lstStyle/>
          <a:p>
            <a:pPr eaLnBrk="0" hangingPunct="0">
              <a:defRPr/>
            </a:pPr>
            <a:endParaRPr lang="en-US" sz="2000" dirty="0">
              <a:latin typeface="Arial Narrow" pitchFamily="34" charset="0"/>
            </a:endParaRPr>
          </a:p>
        </p:txBody>
      </p:sp>
      <p:sp>
        <p:nvSpPr>
          <p:cNvPr id="1154117" name="Rectangle 69"/>
          <p:cNvSpPr>
            <a:spLocks noChangeAspect="1" noChangeArrowheads="1"/>
          </p:cNvSpPr>
          <p:nvPr/>
        </p:nvSpPr>
        <p:spPr bwMode="ltGray">
          <a:xfrm>
            <a:off x="2590800" y="1435100"/>
            <a:ext cx="4752975" cy="2624138"/>
          </a:xfrm>
          <a:prstGeom prst="rect">
            <a:avLst/>
          </a:prstGeom>
          <a:solidFill>
            <a:srgbClr val="B2B2B2"/>
          </a:solidFill>
          <a:ln w="28575" algn="ctr">
            <a:solidFill>
              <a:schemeClr val="bg1"/>
            </a:solidFill>
            <a:miter lim="800000"/>
            <a:headEnd/>
            <a:tailEnd/>
          </a:ln>
          <a:effectLst>
            <a:outerShdw dist="17961" dir="2700000" algn="ctr" rotWithShape="0">
              <a:schemeClr val="tx1"/>
            </a:outerShdw>
          </a:effectLst>
        </p:spPr>
        <p:txBody>
          <a:bodyPr wrap="none" anchor="ctr"/>
          <a:lstStyle/>
          <a:p>
            <a:pPr>
              <a:defRPr/>
            </a:pPr>
            <a:endParaRPr lang="en-US" sz="2000" dirty="0">
              <a:latin typeface="Times New Roman" pitchFamily="18" charset="0"/>
            </a:endParaRPr>
          </a:p>
        </p:txBody>
      </p:sp>
      <p:sp>
        <p:nvSpPr>
          <p:cNvPr id="1154118" name="Rectangle 70"/>
          <p:cNvSpPr>
            <a:spLocks noChangeAspect="1" noChangeArrowheads="1"/>
          </p:cNvSpPr>
          <p:nvPr/>
        </p:nvSpPr>
        <p:spPr bwMode="invGray">
          <a:xfrm>
            <a:off x="1011238" y="1428750"/>
            <a:ext cx="1533525" cy="2624138"/>
          </a:xfrm>
          <a:prstGeom prst="rect">
            <a:avLst/>
          </a:prstGeom>
          <a:gradFill rotWithShape="1">
            <a:gsLst>
              <a:gs pos="0">
                <a:srgbClr val="CC9900"/>
              </a:gs>
              <a:gs pos="50000">
                <a:srgbClr val="FFCC00"/>
              </a:gs>
              <a:gs pos="100000">
                <a:srgbClr val="CC9900"/>
              </a:gs>
            </a:gsLst>
            <a:lin ang="2700000" scaled="1"/>
          </a:gradFill>
          <a:ln w="28575" algn="ctr">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endParaRPr lang="en-US" sz="1200" b="1" dirty="0">
              <a:latin typeface="Arial Narrow" pitchFamily="34" charset="0"/>
            </a:endParaRPr>
          </a:p>
        </p:txBody>
      </p:sp>
      <p:sp>
        <p:nvSpPr>
          <p:cNvPr id="1154119" name="Rectangle 71"/>
          <p:cNvSpPr>
            <a:spLocks noChangeAspect="1" noChangeArrowheads="1"/>
          </p:cNvSpPr>
          <p:nvPr/>
        </p:nvSpPr>
        <p:spPr bwMode="invGray">
          <a:xfrm>
            <a:off x="1084263" y="1531938"/>
            <a:ext cx="492125" cy="84455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endParaRPr lang="en-US" sz="1100" b="1" dirty="0">
              <a:latin typeface="Arial Narrow" pitchFamily="34" charset="0"/>
            </a:endParaRPr>
          </a:p>
        </p:txBody>
      </p:sp>
      <p:sp>
        <p:nvSpPr>
          <p:cNvPr id="1154120" name="Line 72"/>
          <p:cNvSpPr>
            <a:spLocks noChangeAspect="1" noChangeShapeType="1"/>
          </p:cNvSpPr>
          <p:nvPr/>
        </p:nvSpPr>
        <p:spPr bwMode="auto">
          <a:xfrm flipV="1">
            <a:off x="1820863" y="2141538"/>
            <a:ext cx="1587" cy="409575"/>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21" name="Rectangle 73"/>
          <p:cNvSpPr>
            <a:spLocks noChangeAspect="1" noChangeArrowheads="1"/>
          </p:cNvSpPr>
          <p:nvPr/>
        </p:nvSpPr>
        <p:spPr bwMode="invGray">
          <a:xfrm>
            <a:off x="1601788" y="2527300"/>
            <a:ext cx="404812" cy="614363"/>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RX</a:t>
            </a:r>
          </a:p>
          <a:p>
            <a:pPr eaLnBrk="0" hangingPunct="0">
              <a:defRPr/>
            </a:pPr>
            <a:r>
              <a:rPr lang="en-US" sz="1000" b="1" dirty="0">
                <a:latin typeface="Arial Narrow" pitchFamily="34" charset="0"/>
              </a:rPr>
              <a:t>Clock</a:t>
            </a:r>
          </a:p>
        </p:txBody>
      </p:sp>
      <p:sp>
        <p:nvSpPr>
          <p:cNvPr id="16394" name="Text Box 74"/>
          <p:cNvSpPr txBox="1">
            <a:spLocks noChangeAspect="1" noChangeArrowheads="1"/>
          </p:cNvSpPr>
          <p:nvPr/>
        </p:nvSpPr>
        <p:spPr bwMode="auto">
          <a:xfrm>
            <a:off x="2706688" y="3743325"/>
            <a:ext cx="1143000" cy="304800"/>
          </a:xfrm>
          <a:prstGeom prst="rect">
            <a:avLst/>
          </a:prstGeom>
          <a:noFill/>
          <a:ln w="12700" algn="ctr">
            <a:noFill/>
            <a:miter lim="800000"/>
            <a:headEnd/>
            <a:tailEnd/>
          </a:ln>
        </p:spPr>
        <p:txBody>
          <a:bodyPr>
            <a:spAutoFit/>
          </a:bodyPr>
          <a:lstStyle/>
          <a:p>
            <a:pPr algn="l" eaLnBrk="0" hangingPunct="0">
              <a:spcBef>
                <a:spcPct val="50000"/>
              </a:spcBef>
            </a:pPr>
            <a:r>
              <a:rPr lang="en-US" sz="1400" b="1">
                <a:solidFill>
                  <a:schemeClr val="bg1"/>
                </a:solidFill>
                <a:latin typeface="Arial Narrow" pitchFamily="34" charset="0"/>
              </a:rPr>
              <a:t>RX- PCS</a:t>
            </a:r>
          </a:p>
        </p:txBody>
      </p:sp>
      <p:sp>
        <p:nvSpPr>
          <p:cNvPr id="1154123" name="Line 75"/>
          <p:cNvSpPr>
            <a:spLocks noChangeAspect="1" noChangeShapeType="1"/>
          </p:cNvSpPr>
          <p:nvPr/>
        </p:nvSpPr>
        <p:spPr bwMode="auto">
          <a:xfrm flipV="1">
            <a:off x="5995988" y="2606675"/>
            <a:ext cx="3175" cy="815975"/>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24" name="Line 76"/>
          <p:cNvSpPr>
            <a:spLocks noChangeAspect="1" noChangeShapeType="1"/>
          </p:cNvSpPr>
          <p:nvPr/>
        </p:nvSpPr>
        <p:spPr bwMode="auto">
          <a:xfrm flipV="1">
            <a:off x="4140200" y="2352675"/>
            <a:ext cx="1588" cy="681038"/>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25" name="Rectangle 77"/>
          <p:cNvSpPr>
            <a:spLocks noChangeAspect="1" noChangeArrowheads="1"/>
          </p:cNvSpPr>
          <p:nvPr/>
        </p:nvSpPr>
        <p:spPr bwMode="gray">
          <a:xfrm>
            <a:off x="7461250" y="1431925"/>
            <a:ext cx="615950" cy="2625725"/>
          </a:xfrm>
          <a:prstGeom prst="rect">
            <a:avLst/>
          </a:prstGeom>
          <a:gradFill rotWithShape="0">
            <a:gsLst>
              <a:gs pos="0">
                <a:srgbClr val="339933"/>
              </a:gs>
              <a:gs pos="50000">
                <a:srgbClr val="66CC66"/>
              </a:gs>
              <a:gs pos="100000">
                <a:srgbClr val="339933"/>
              </a:gs>
            </a:gsLst>
            <a:lin ang="2700000" scaled="1"/>
          </a:gradFill>
          <a:ln w="9525" algn="ctr">
            <a:solidFill>
              <a:schemeClr val="bg1"/>
            </a:solidFill>
            <a:miter lim="800000"/>
            <a:headEnd/>
            <a:tailEnd/>
          </a:ln>
          <a:effectLst>
            <a:outerShdw dist="45791" dir="2021404" algn="ctr" rotWithShape="0">
              <a:schemeClr val="bg2"/>
            </a:outerShdw>
          </a:effectLst>
        </p:spPr>
        <p:txBody>
          <a:bodyPr wrap="none" anchor="ctr"/>
          <a:lstStyle/>
          <a:p>
            <a:pPr eaLnBrk="0" hangingPunct="0">
              <a:defRPr/>
            </a:pPr>
            <a:r>
              <a:rPr lang="en-US" sz="1200" b="1" dirty="0">
                <a:latin typeface="Arial Narrow" pitchFamily="34" charset="0"/>
              </a:rPr>
              <a:t>FPGA</a:t>
            </a:r>
          </a:p>
          <a:p>
            <a:pPr eaLnBrk="0" hangingPunct="0">
              <a:defRPr/>
            </a:pPr>
            <a:r>
              <a:rPr lang="en-US" sz="1200" b="1" dirty="0">
                <a:latin typeface="Arial Narrow" pitchFamily="34" charset="0"/>
              </a:rPr>
              <a:t>RX</a:t>
            </a:r>
          </a:p>
          <a:p>
            <a:pPr eaLnBrk="0" hangingPunct="0">
              <a:defRPr/>
            </a:pPr>
            <a:r>
              <a:rPr lang="en-US" sz="1200" b="1" dirty="0">
                <a:latin typeface="Arial Narrow" pitchFamily="34" charset="0"/>
              </a:rPr>
              <a:t>Interface</a:t>
            </a:r>
            <a:endParaRPr lang="en-US" sz="1600" b="1" dirty="0">
              <a:latin typeface="Arial Narrow" pitchFamily="34" charset="0"/>
            </a:endParaRPr>
          </a:p>
        </p:txBody>
      </p:sp>
      <p:sp>
        <p:nvSpPr>
          <p:cNvPr id="1154126" name="Line 78"/>
          <p:cNvSpPr>
            <a:spLocks noChangeAspect="1" noChangeShapeType="1"/>
          </p:cNvSpPr>
          <p:nvPr/>
        </p:nvSpPr>
        <p:spPr bwMode="auto">
          <a:xfrm flipH="1">
            <a:off x="1927225" y="1957388"/>
            <a:ext cx="230188" cy="1587"/>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27" name="Line 79"/>
          <p:cNvSpPr>
            <a:spLocks noChangeAspect="1" noChangeShapeType="1"/>
          </p:cNvSpPr>
          <p:nvPr/>
        </p:nvSpPr>
        <p:spPr bwMode="auto">
          <a:xfrm flipH="1">
            <a:off x="2771775" y="2092325"/>
            <a:ext cx="184150" cy="0"/>
          </a:xfrm>
          <a:prstGeom prst="line">
            <a:avLst/>
          </a:prstGeom>
          <a:noFill/>
          <a:ln w="28575">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28" name="Line 80"/>
          <p:cNvSpPr>
            <a:spLocks noChangeAspect="1" noChangeShapeType="1"/>
          </p:cNvSpPr>
          <p:nvPr/>
        </p:nvSpPr>
        <p:spPr bwMode="auto">
          <a:xfrm flipH="1">
            <a:off x="2968625" y="1943100"/>
            <a:ext cx="230188"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29" name="Line 81"/>
          <p:cNvSpPr>
            <a:spLocks noChangeAspect="1" noChangeShapeType="1"/>
          </p:cNvSpPr>
          <p:nvPr/>
        </p:nvSpPr>
        <p:spPr bwMode="auto">
          <a:xfrm flipH="1">
            <a:off x="4532313" y="2286000"/>
            <a:ext cx="228600"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6402" name="AutoShape 82"/>
          <p:cNvSpPr>
            <a:spLocks noChangeAspect="1" noChangeArrowheads="1"/>
          </p:cNvSpPr>
          <p:nvPr/>
        </p:nvSpPr>
        <p:spPr bwMode="auto">
          <a:xfrm rot="5400000">
            <a:off x="1389857" y="1721643"/>
            <a:ext cx="844550" cy="423863"/>
          </a:xfrm>
          <a:prstGeom prst="triangle">
            <a:avLst>
              <a:gd name="adj" fmla="val 50000"/>
            </a:avLst>
          </a:prstGeom>
          <a:solidFill>
            <a:srgbClr val="D9DA56"/>
          </a:solidFill>
          <a:ln w="28575" algn="ctr">
            <a:solidFill>
              <a:schemeClr val="bg1"/>
            </a:solidFill>
            <a:miter lim="800000"/>
            <a:headEnd/>
            <a:tailEnd/>
          </a:ln>
        </p:spPr>
        <p:txBody>
          <a:bodyPr rot="10800000" vert="eaVert" anchor="ctr"/>
          <a:lstStyle/>
          <a:p>
            <a:pPr eaLnBrk="0" hangingPunct="0"/>
            <a:endParaRPr lang="en-US" sz="1100" b="1">
              <a:latin typeface="Arial Narrow" pitchFamily="34" charset="0"/>
            </a:endParaRPr>
          </a:p>
        </p:txBody>
      </p:sp>
      <p:sp>
        <p:nvSpPr>
          <p:cNvPr id="16403" name="Text Box 83"/>
          <p:cNvSpPr txBox="1">
            <a:spLocks noChangeAspect="1" noChangeArrowheads="1"/>
          </p:cNvSpPr>
          <p:nvPr/>
        </p:nvSpPr>
        <p:spPr bwMode="auto">
          <a:xfrm>
            <a:off x="1511300" y="1827213"/>
            <a:ext cx="538163" cy="422275"/>
          </a:xfrm>
          <a:prstGeom prst="rect">
            <a:avLst/>
          </a:prstGeom>
          <a:noFill/>
          <a:ln w="12700" algn="ctr">
            <a:noFill/>
            <a:miter lim="800000"/>
            <a:headEnd/>
            <a:tailEnd/>
          </a:ln>
        </p:spPr>
        <p:txBody>
          <a:bodyPr/>
          <a:lstStyle/>
          <a:p>
            <a:pPr eaLnBrk="0" hangingPunct="0">
              <a:lnSpc>
                <a:spcPct val="90000"/>
              </a:lnSpc>
              <a:spcBef>
                <a:spcPct val="50000"/>
              </a:spcBef>
            </a:pPr>
            <a:r>
              <a:rPr lang="en-US" sz="1100" b="1">
                <a:latin typeface="Arial Narrow" pitchFamily="34" charset="0"/>
              </a:rPr>
              <a:t>CDR</a:t>
            </a:r>
          </a:p>
        </p:txBody>
      </p:sp>
      <p:sp>
        <p:nvSpPr>
          <p:cNvPr id="1154132" name="Line 84"/>
          <p:cNvSpPr>
            <a:spLocks noChangeAspect="1" noChangeShapeType="1"/>
          </p:cNvSpPr>
          <p:nvPr/>
        </p:nvSpPr>
        <p:spPr bwMode="auto">
          <a:xfrm flipH="1">
            <a:off x="6005513" y="2128838"/>
            <a:ext cx="230187" cy="1587"/>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33" name="Line 85"/>
          <p:cNvSpPr>
            <a:spLocks noChangeAspect="1" noChangeShapeType="1"/>
          </p:cNvSpPr>
          <p:nvPr/>
        </p:nvSpPr>
        <p:spPr bwMode="auto">
          <a:xfrm flipH="1">
            <a:off x="5453063" y="2368550"/>
            <a:ext cx="276225"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34" name="Rectangle 86"/>
          <p:cNvSpPr>
            <a:spLocks noChangeAspect="1" noChangeArrowheads="1"/>
          </p:cNvSpPr>
          <p:nvPr/>
        </p:nvSpPr>
        <p:spPr bwMode="invGray">
          <a:xfrm>
            <a:off x="2652713" y="1819275"/>
            <a:ext cx="415925" cy="36195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900" b="1" dirty="0">
                <a:latin typeface="Arial Narrow" pitchFamily="34" charset="0"/>
              </a:rPr>
              <a:t>Over-</a:t>
            </a:r>
          </a:p>
          <a:p>
            <a:pPr eaLnBrk="0" hangingPunct="0">
              <a:defRPr/>
            </a:pPr>
            <a:r>
              <a:rPr lang="en-US" sz="900" b="1" dirty="0">
                <a:latin typeface="Arial Narrow" pitchFamily="34" charset="0"/>
              </a:rPr>
              <a:t>sampling</a:t>
            </a:r>
            <a:endParaRPr lang="en-US" sz="1000" b="1" dirty="0">
              <a:latin typeface="Arial Narrow" pitchFamily="34" charset="0"/>
            </a:endParaRPr>
          </a:p>
        </p:txBody>
      </p:sp>
      <p:sp>
        <p:nvSpPr>
          <p:cNvPr id="1154135" name="Line 87"/>
          <p:cNvSpPr>
            <a:spLocks noChangeAspect="1" noChangeShapeType="1"/>
          </p:cNvSpPr>
          <p:nvPr/>
        </p:nvSpPr>
        <p:spPr bwMode="auto">
          <a:xfrm flipH="1">
            <a:off x="5129213" y="2144713"/>
            <a:ext cx="230187" cy="1587"/>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36" name="Rectangle 88"/>
          <p:cNvSpPr>
            <a:spLocks noChangeAspect="1" noChangeArrowheads="1"/>
          </p:cNvSpPr>
          <p:nvPr/>
        </p:nvSpPr>
        <p:spPr bwMode="invGray">
          <a:xfrm>
            <a:off x="4773613" y="1935163"/>
            <a:ext cx="449262" cy="646112"/>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10B/8B</a:t>
            </a:r>
          </a:p>
          <a:p>
            <a:pPr eaLnBrk="0" hangingPunct="0">
              <a:defRPr/>
            </a:pPr>
            <a:r>
              <a:rPr lang="en-US" sz="1000" b="1" dirty="0">
                <a:latin typeface="Arial Narrow" pitchFamily="34" charset="0"/>
              </a:rPr>
              <a:t>Decoder</a:t>
            </a:r>
          </a:p>
        </p:txBody>
      </p:sp>
      <p:sp>
        <p:nvSpPr>
          <p:cNvPr id="16409" name="AutoShape 89"/>
          <p:cNvSpPr>
            <a:spLocks noChangeAspect="1" noChangeArrowheads="1"/>
          </p:cNvSpPr>
          <p:nvPr/>
        </p:nvSpPr>
        <p:spPr bwMode="auto">
          <a:xfrm rot="-5400000">
            <a:off x="5025232" y="2312194"/>
            <a:ext cx="836612" cy="1651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154138" name="Line 90"/>
          <p:cNvSpPr>
            <a:spLocks noChangeAspect="1" noChangeShapeType="1"/>
          </p:cNvSpPr>
          <p:nvPr/>
        </p:nvSpPr>
        <p:spPr bwMode="auto">
          <a:xfrm flipV="1">
            <a:off x="4992688" y="2598738"/>
            <a:ext cx="1587" cy="581025"/>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39" name="Line 91"/>
          <p:cNvSpPr>
            <a:spLocks noChangeAspect="1" noChangeShapeType="1"/>
          </p:cNvSpPr>
          <p:nvPr/>
        </p:nvSpPr>
        <p:spPr bwMode="auto">
          <a:xfrm flipH="1">
            <a:off x="6323013" y="2368550"/>
            <a:ext cx="276225"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40" name="Rectangle 92"/>
          <p:cNvSpPr>
            <a:spLocks noChangeAspect="1" noChangeArrowheads="1"/>
          </p:cNvSpPr>
          <p:nvPr/>
        </p:nvSpPr>
        <p:spPr bwMode="invGray">
          <a:xfrm>
            <a:off x="5726113" y="1952625"/>
            <a:ext cx="361950" cy="63500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Elastic</a:t>
            </a:r>
          </a:p>
          <a:p>
            <a:pPr eaLnBrk="0" hangingPunct="0">
              <a:defRPr/>
            </a:pPr>
            <a:r>
              <a:rPr lang="en-US" sz="1000" b="1" dirty="0">
                <a:latin typeface="Arial Narrow" pitchFamily="34" charset="0"/>
              </a:rPr>
              <a:t>Buffer</a:t>
            </a:r>
          </a:p>
        </p:txBody>
      </p:sp>
      <p:sp>
        <p:nvSpPr>
          <p:cNvPr id="16413" name="AutoShape 93"/>
          <p:cNvSpPr>
            <a:spLocks noChangeAspect="1" noChangeArrowheads="1"/>
          </p:cNvSpPr>
          <p:nvPr/>
        </p:nvSpPr>
        <p:spPr bwMode="auto">
          <a:xfrm rot="-5400000">
            <a:off x="5899150" y="2316163"/>
            <a:ext cx="838200" cy="1651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154142" name="Line 94"/>
          <p:cNvSpPr>
            <a:spLocks noChangeAspect="1" noChangeShapeType="1"/>
          </p:cNvSpPr>
          <p:nvPr/>
        </p:nvSpPr>
        <p:spPr bwMode="auto">
          <a:xfrm flipH="1">
            <a:off x="6853238" y="2368550"/>
            <a:ext cx="230187"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43" name="Rectangle 95"/>
          <p:cNvSpPr>
            <a:spLocks noChangeAspect="1" noChangeArrowheads="1"/>
          </p:cNvSpPr>
          <p:nvPr/>
        </p:nvSpPr>
        <p:spPr bwMode="invGray">
          <a:xfrm>
            <a:off x="6616700" y="2138363"/>
            <a:ext cx="309563" cy="423862"/>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900" b="1" dirty="0">
                <a:latin typeface="Arial Narrow" pitchFamily="34" charset="0"/>
              </a:rPr>
              <a:t>RX</a:t>
            </a:r>
          </a:p>
          <a:p>
            <a:pPr eaLnBrk="0" hangingPunct="0">
              <a:defRPr/>
            </a:pPr>
            <a:r>
              <a:rPr lang="en-US" sz="900" b="1" dirty="0">
                <a:latin typeface="Arial Narrow" pitchFamily="34" charset="0"/>
              </a:rPr>
              <a:t>Gear-</a:t>
            </a:r>
            <a:br>
              <a:rPr lang="en-US" sz="900" b="1" dirty="0">
                <a:latin typeface="Arial Narrow" pitchFamily="34" charset="0"/>
              </a:rPr>
            </a:br>
            <a:r>
              <a:rPr lang="en-US" sz="900" b="1" dirty="0">
                <a:latin typeface="Arial Narrow" pitchFamily="34" charset="0"/>
              </a:rPr>
              <a:t>box</a:t>
            </a:r>
          </a:p>
        </p:txBody>
      </p:sp>
      <p:sp>
        <p:nvSpPr>
          <p:cNvPr id="1154144" name="Line 96"/>
          <p:cNvSpPr>
            <a:spLocks noChangeAspect="1" noChangeShapeType="1"/>
          </p:cNvSpPr>
          <p:nvPr/>
        </p:nvSpPr>
        <p:spPr bwMode="auto">
          <a:xfrm flipH="1">
            <a:off x="7219950" y="2201863"/>
            <a:ext cx="230188" cy="1587"/>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6417" name="AutoShape 97"/>
          <p:cNvSpPr>
            <a:spLocks noChangeAspect="1" noChangeArrowheads="1"/>
          </p:cNvSpPr>
          <p:nvPr/>
        </p:nvSpPr>
        <p:spPr bwMode="auto">
          <a:xfrm rot="-5400000">
            <a:off x="6765132" y="2134394"/>
            <a:ext cx="836612" cy="1651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154146" name="Freeform 98"/>
          <p:cNvSpPr>
            <a:spLocks noChangeAspect="1"/>
          </p:cNvSpPr>
          <p:nvPr/>
        </p:nvSpPr>
        <p:spPr bwMode="auto">
          <a:xfrm>
            <a:off x="5561013" y="2368550"/>
            <a:ext cx="674687" cy="379413"/>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47" name="Line 99"/>
          <p:cNvSpPr>
            <a:spLocks noChangeAspect="1" noChangeShapeType="1"/>
          </p:cNvSpPr>
          <p:nvPr/>
        </p:nvSpPr>
        <p:spPr bwMode="auto">
          <a:xfrm flipH="1">
            <a:off x="5732463" y="3116263"/>
            <a:ext cx="1719262" cy="1587"/>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48" name="Freeform 100"/>
          <p:cNvSpPr>
            <a:spLocks noChangeAspect="1"/>
          </p:cNvSpPr>
          <p:nvPr/>
        </p:nvSpPr>
        <p:spPr bwMode="auto">
          <a:xfrm rot="16200000">
            <a:off x="1974056" y="2494757"/>
            <a:ext cx="395287" cy="317500"/>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49" name="Freeform 101"/>
          <p:cNvSpPr>
            <a:spLocks noChangeAspect="1"/>
          </p:cNvSpPr>
          <p:nvPr/>
        </p:nvSpPr>
        <p:spPr bwMode="auto">
          <a:xfrm>
            <a:off x="4621213" y="2295525"/>
            <a:ext cx="739775" cy="430213"/>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50" name="Line 102"/>
          <p:cNvSpPr>
            <a:spLocks noChangeAspect="1" noChangeShapeType="1"/>
          </p:cNvSpPr>
          <p:nvPr/>
        </p:nvSpPr>
        <p:spPr bwMode="auto">
          <a:xfrm flipV="1">
            <a:off x="5770563" y="2603500"/>
            <a:ext cx="3175" cy="406400"/>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51" name="Line 103"/>
          <p:cNvSpPr>
            <a:spLocks noChangeAspect="1" noChangeShapeType="1"/>
          </p:cNvSpPr>
          <p:nvPr/>
        </p:nvSpPr>
        <p:spPr bwMode="auto">
          <a:xfrm flipH="1">
            <a:off x="6588125" y="3533775"/>
            <a:ext cx="858838" cy="3175"/>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52" name="Rectangle 104"/>
          <p:cNvSpPr>
            <a:spLocks noChangeAspect="1" noChangeArrowheads="1"/>
          </p:cNvSpPr>
          <p:nvPr/>
        </p:nvSpPr>
        <p:spPr bwMode="invGray">
          <a:xfrm>
            <a:off x="5356225" y="3432175"/>
            <a:ext cx="1360488" cy="231775"/>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RX Status Control</a:t>
            </a:r>
          </a:p>
        </p:txBody>
      </p:sp>
      <p:sp>
        <p:nvSpPr>
          <p:cNvPr id="1154153" name="Freeform 105"/>
          <p:cNvSpPr>
            <a:spLocks noChangeAspect="1"/>
          </p:cNvSpPr>
          <p:nvPr/>
        </p:nvSpPr>
        <p:spPr bwMode="auto">
          <a:xfrm flipV="1">
            <a:off x="6430963" y="2041525"/>
            <a:ext cx="646112" cy="300038"/>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6426" name="Oval 106"/>
          <p:cNvSpPr>
            <a:spLocks noChangeAspect="1" noChangeArrowheads="1"/>
          </p:cNvSpPr>
          <p:nvPr/>
        </p:nvSpPr>
        <p:spPr bwMode="auto">
          <a:xfrm>
            <a:off x="6411913" y="2347913"/>
            <a:ext cx="47625" cy="47625"/>
          </a:xfrm>
          <a:prstGeom prst="ellipse">
            <a:avLst/>
          </a:prstGeom>
          <a:solidFill>
            <a:srgbClr val="D9DA56"/>
          </a:solidFill>
          <a:ln w="12700">
            <a:solidFill>
              <a:schemeClr val="tx1"/>
            </a:solidFill>
            <a:round/>
            <a:headEnd/>
            <a:tailEnd/>
          </a:ln>
        </p:spPr>
        <p:txBody>
          <a:bodyPr anchor="ctr">
            <a:spAutoFit/>
          </a:bodyPr>
          <a:lstStyle/>
          <a:p>
            <a:endParaRPr lang="en-US"/>
          </a:p>
        </p:txBody>
      </p:sp>
      <p:sp>
        <p:nvSpPr>
          <p:cNvPr id="16427" name="Oval 107"/>
          <p:cNvSpPr>
            <a:spLocks noChangeAspect="1" noChangeArrowheads="1"/>
          </p:cNvSpPr>
          <p:nvPr/>
        </p:nvSpPr>
        <p:spPr bwMode="auto">
          <a:xfrm>
            <a:off x="5541963" y="2352675"/>
            <a:ext cx="47625" cy="46038"/>
          </a:xfrm>
          <a:prstGeom prst="ellipse">
            <a:avLst/>
          </a:prstGeom>
          <a:solidFill>
            <a:srgbClr val="D9DA56"/>
          </a:solidFill>
          <a:ln w="12700">
            <a:solidFill>
              <a:schemeClr val="tx1"/>
            </a:solidFill>
            <a:round/>
            <a:headEnd/>
            <a:tailEnd/>
          </a:ln>
        </p:spPr>
        <p:txBody>
          <a:bodyPr anchor="ctr">
            <a:spAutoFit/>
          </a:bodyPr>
          <a:lstStyle/>
          <a:p>
            <a:endParaRPr lang="en-US"/>
          </a:p>
        </p:txBody>
      </p:sp>
      <p:sp>
        <p:nvSpPr>
          <p:cNvPr id="1154156" name="Rectangle 108"/>
          <p:cNvSpPr>
            <a:spLocks noChangeAspect="1" noChangeArrowheads="1"/>
          </p:cNvSpPr>
          <p:nvPr/>
        </p:nvSpPr>
        <p:spPr bwMode="invGray">
          <a:xfrm>
            <a:off x="4005263" y="3021013"/>
            <a:ext cx="1847850" cy="211137"/>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900" b="1" dirty="0">
                <a:latin typeface="Arial Narrow" pitchFamily="34" charset="0"/>
              </a:rPr>
              <a:t>Loss of Sync</a:t>
            </a:r>
          </a:p>
        </p:txBody>
      </p:sp>
      <p:sp>
        <p:nvSpPr>
          <p:cNvPr id="16429" name="AutoShape 109"/>
          <p:cNvSpPr>
            <a:spLocks noChangeAspect="1" noChangeArrowheads="1"/>
          </p:cNvSpPr>
          <p:nvPr/>
        </p:nvSpPr>
        <p:spPr bwMode="auto">
          <a:xfrm rot="-5400000">
            <a:off x="4056857" y="2134394"/>
            <a:ext cx="836612" cy="1651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6430" name="Oval 110"/>
          <p:cNvSpPr>
            <a:spLocks noChangeAspect="1" noChangeArrowheads="1"/>
          </p:cNvSpPr>
          <p:nvPr/>
        </p:nvSpPr>
        <p:spPr bwMode="auto">
          <a:xfrm>
            <a:off x="4600575" y="2271713"/>
            <a:ext cx="46038" cy="47625"/>
          </a:xfrm>
          <a:prstGeom prst="ellipse">
            <a:avLst/>
          </a:prstGeom>
          <a:solidFill>
            <a:srgbClr val="D9DA56"/>
          </a:solidFill>
          <a:ln w="12700">
            <a:solidFill>
              <a:schemeClr val="tx1"/>
            </a:solidFill>
            <a:round/>
            <a:headEnd/>
            <a:tailEnd/>
          </a:ln>
        </p:spPr>
        <p:txBody>
          <a:bodyPr anchor="ctr">
            <a:spAutoFit/>
          </a:bodyPr>
          <a:lstStyle/>
          <a:p>
            <a:endParaRPr lang="en-US"/>
          </a:p>
        </p:txBody>
      </p:sp>
      <p:sp>
        <p:nvSpPr>
          <p:cNvPr id="1154159" name="Line 111"/>
          <p:cNvSpPr>
            <a:spLocks noChangeAspect="1" noChangeShapeType="1"/>
          </p:cNvSpPr>
          <p:nvPr/>
        </p:nvSpPr>
        <p:spPr bwMode="auto">
          <a:xfrm flipH="1">
            <a:off x="4149725" y="1936750"/>
            <a:ext cx="230188"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60" name="Rectangle 112"/>
          <p:cNvSpPr>
            <a:spLocks noChangeAspect="1" noChangeArrowheads="1"/>
          </p:cNvSpPr>
          <p:nvPr/>
        </p:nvSpPr>
        <p:spPr bwMode="invGray">
          <a:xfrm>
            <a:off x="3794125" y="1703388"/>
            <a:ext cx="438150" cy="63500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Comma</a:t>
            </a:r>
          </a:p>
          <a:p>
            <a:pPr eaLnBrk="0" hangingPunct="0">
              <a:defRPr/>
            </a:pPr>
            <a:r>
              <a:rPr lang="en-US" sz="1000" b="1" dirty="0">
                <a:latin typeface="Arial Narrow" pitchFamily="34" charset="0"/>
              </a:rPr>
              <a:t>Detect</a:t>
            </a:r>
          </a:p>
          <a:p>
            <a:pPr eaLnBrk="0" hangingPunct="0">
              <a:defRPr/>
            </a:pPr>
            <a:r>
              <a:rPr lang="en-US" sz="1000" b="1" dirty="0">
                <a:latin typeface="Arial Narrow" pitchFamily="34" charset="0"/>
              </a:rPr>
              <a:t>And</a:t>
            </a:r>
          </a:p>
          <a:p>
            <a:pPr eaLnBrk="0" hangingPunct="0">
              <a:defRPr/>
            </a:pPr>
            <a:r>
              <a:rPr lang="en-US" sz="1000" b="1" dirty="0">
                <a:latin typeface="Arial Narrow" pitchFamily="34" charset="0"/>
              </a:rPr>
              <a:t>Align</a:t>
            </a:r>
          </a:p>
        </p:txBody>
      </p:sp>
      <p:sp>
        <p:nvSpPr>
          <p:cNvPr id="1154161" name="Line 113"/>
          <p:cNvSpPr>
            <a:spLocks noChangeAspect="1" noChangeShapeType="1"/>
          </p:cNvSpPr>
          <p:nvPr/>
        </p:nvSpPr>
        <p:spPr bwMode="auto">
          <a:xfrm rot="5400000" flipV="1">
            <a:off x="4005263" y="2128838"/>
            <a:ext cx="3175" cy="796925"/>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62" name="Line 114"/>
          <p:cNvSpPr>
            <a:spLocks noChangeAspect="1" noChangeShapeType="1"/>
          </p:cNvSpPr>
          <p:nvPr/>
        </p:nvSpPr>
        <p:spPr bwMode="auto">
          <a:xfrm flipH="1">
            <a:off x="3552825" y="1943100"/>
            <a:ext cx="228600"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63" name="Rectangle 115"/>
          <p:cNvSpPr>
            <a:spLocks noChangeAspect="1" noChangeArrowheads="1"/>
          </p:cNvSpPr>
          <p:nvPr/>
        </p:nvSpPr>
        <p:spPr bwMode="invGray">
          <a:xfrm>
            <a:off x="3205163" y="1819275"/>
            <a:ext cx="368300" cy="36195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900" b="1" dirty="0">
                <a:latin typeface="Arial Narrow" pitchFamily="34" charset="0"/>
              </a:rPr>
              <a:t>RX</a:t>
            </a:r>
          </a:p>
          <a:p>
            <a:pPr eaLnBrk="0" hangingPunct="0">
              <a:defRPr/>
            </a:pPr>
            <a:r>
              <a:rPr lang="en-US" sz="900" b="1" dirty="0">
                <a:latin typeface="Arial Narrow" pitchFamily="34" charset="0"/>
              </a:rPr>
              <a:t>Polarity</a:t>
            </a:r>
            <a:endParaRPr lang="en-US" sz="1000" b="1" dirty="0">
              <a:latin typeface="Arial Narrow" pitchFamily="34" charset="0"/>
            </a:endParaRPr>
          </a:p>
        </p:txBody>
      </p:sp>
      <p:sp>
        <p:nvSpPr>
          <p:cNvPr id="1154164" name="Rectangle 116"/>
          <p:cNvSpPr>
            <a:spLocks noChangeAspect="1" noChangeArrowheads="1"/>
          </p:cNvSpPr>
          <p:nvPr/>
        </p:nvSpPr>
        <p:spPr bwMode="invGray">
          <a:xfrm>
            <a:off x="3513138" y="3189288"/>
            <a:ext cx="307975" cy="422275"/>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PRBS</a:t>
            </a:r>
          </a:p>
          <a:p>
            <a:pPr eaLnBrk="0" hangingPunct="0">
              <a:defRPr/>
            </a:pPr>
            <a:r>
              <a:rPr lang="en-US" sz="1000" b="1" dirty="0">
                <a:latin typeface="Arial Narrow" pitchFamily="34" charset="0"/>
              </a:rPr>
              <a:t>Check</a:t>
            </a:r>
          </a:p>
        </p:txBody>
      </p:sp>
      <p:sp>
        <p:nvSpPr>
          <p:cNvPr id="1154165" name="Line 117"/>
          <p:cNvSpPr>
            <a:spLocks noChangeAspect="1" noChangeShapeType="1"/>
          </p:cNvSpPr>
          <p:nvPr/>
        </p:nvSpPr>
        <p:spPr bwMode="auto">
          <a:xfrm rot="10800000" flipV="1">
            <a:off x="3624263" y="1939925"/>
            <a:ext cx="3175" cy="1236663"/>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6438" name="Oval 118"/>
          <p:cNvSpPr>
            <a:spLocks noChangeAspect="1" noChangeArrowheads="1"/>
          </p:cNvSpPr>
          <p:nvPr/>
        </p:nvSpPr>
        <p:spPr bwMode="auto">
          <a:xfrm>
            <a:off x="3606800" y="2505075"/>
            <a:ext cx="47625" cy="47625"/>
          </a:xfrm>
          <a:prstGeom prst="ellipse">
            <a:avLst/>
          </a:prstGeom>
          <a:solidFill>
            <a:srgbClr val="D9DA56"/>
          </a:solidFill>
          <a:ln w="12700">
            <a:solidFill>
              <a:schemeClr val="tx1"/>
            </a:solidFill>
            <a:round/>
            <a:headEnd/>
            <a:tailEnd/>
          </a:ln>
        </p:spPr>
        <p:txBody>
          <a:bodyPr anchor="ctr">
            <a:spAutoFit/>
          </a:bodyPr>
          <a:lstStyle/>
          <a:p>
            <a:endParaRPr lang="en-US"/>
          </a:p>
        </p:txBody>
      </p:sp>
      <p:sp>
        <p:nvSpPr>
          <p:cNvPr id="16439" name="Oval 119"/>
          <p:cNvSpPr>
            <a:spLocks noChangeAspect="1" noChangeArrowheads="1"/>
          </p:cNvSpPr>
          <p:nvPr/>
        </p:nvSpPr>
        <p:spPr bwMode="auto">
          <a:xfrm>
            <a:off x="3606800" y="1924050"/>
            <a:ext cx="47625" cy="47625"/>
          </a:xfrm>
          <a:prstGeom prst="ellipse">
            <a:avLst/>
          </a:prstGeom>
          <a:solidFill>
            <a:srgbClr val="D9DA56"/>
          </a:solidFill>
          <a:ln w="12700">
            <a:solidFill>
              <a:schemeClr val="tx1"/>
            </a:solidFill>
            <a:round/>
            <a:headEnd/>
            <a:tailEnd/>
          </a:ln>
        </p:spPr>
        <p:txBody>
          <a:bodyPr anchor="ctr">
            <a:spAutoFit/>
          </a:bodyPr>
          <a:lstStyle/>
          <a:p>
            <a:endParaRPr lang="en-US"/>
          </a:p>
        </p:txBody>
      </p:sp>
      <p:sp>
        <p:nvSpPr>
          <p:cNvPr id="1154168" name="Line 120"/>
          <p:cNvSpPr>
            <a:spLocks noChangeAspect="1" noChangeShapeType="1"/>
          </p:cNvSpPr>
          <p:nvPr/>
        </p:nvSpPr>
        <p:spPr bwMode="auto">
          <a:xfrm flipH="1">
            <a:off x="2416175" y="1943100"/>
            <a:ext cx="228600"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69" name="Rectangle 121"/>
          <p:cNvSpPr>
            <a:spLocks noChangeAspect="1" noChangeArrowheads="1"/>
          </p:cNvSpPr>
          <p:nvPr/>
        </p:nvSpPr>
        <p:spPr bwMode="invGray">
          <a:xfrm>
            <a:off x="2190750" y="1598613"/>
            <a:ext cx="284163" cy="85090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SIPO</a:t>
            </a:r>
          </a:p>
          <a:p>
            <a:pPr eaLnBrk="0" hangingPunct="0">
              <a:defRPr/>
            </a:pPr>
            <a:endParaRPr lang="en-US" sz="1100" b="1" dirty="0">
              <a:latin typeface="Arial Narrow" pitchFamily="34" charset="0"/>
            </a:endParaRPr>
          </a:p>
        </p:txBody>
      </p:sp>
      <p:sp>
        <p:nvSpPr>
          <p:cNvPr id="16442" name="Text Box 122"/>
          <p:cNvSpPr txBox="1">
            <a:spLocks noChangeAspect="1" noChangeArrowheads="1"/>
          </p:cNvSpPr>
          <p:nvPr/>
        </p:nvSpPr>
        <p:spPr bwMode="auto">
          <a:xfrm>
            <a:off x="1027113" y="1563688"/>
            <a:ext cx="465137" cy="260350"/>
          </a:xfrm>
          <a:prstGeom prst="rect">
            <a:avLst/>
          </a:prstGeom>
          <a:noFill/>
          <a:ln w="12700" algn="ctr">
            <a:noFill/>
            <a:miter lim="800000"/>
            <a:headEnd/>
            <a:tailEnd/>
          </a:ln>
        </p:spPr>
        <p:txBody>
          <a:bodyPr>
            <a:spAutoFit/>
          </a:bodyPr>
          <a:lstStyle/>
          <a:p>
            <a:pPr algn="l" eaLnBrk="0" hangingPunct="0">
              <a:spcBef>
                <a:spcPct val="50000"/>
              </a:spcBef>
            </a:pPr>
            <a:r>
              <a:rPr lang="en-US" sz="1100" b="1">
                <a:latin typeface="Arial Narrow" pitchFamily="34" charset="0"/>
              </a:rPr>
              <a:t> EQ</a:t>
            </a:r>
          </a:p>
        </p:txBody>
      </p:sp>
      <p:sp>
        <p:nvSpPr>
          <p:cNvPr id="16443" name="Text Box 123"/>
          <p:cNvSpPr txBox="1">
            <a:spLocks noChangeAspect="1" noChangeArrowheads="1"/>
          </p:cNvSpPr>
          <p:nvPr/>
        </p:nvSpPr>
        <p:spPr bwMode="auto">
          <a:xfrm>
            <a:off x="976313" y="2038350"/>
            <a:ext cx="511175" cy="228600"/>
          </a:xfrm>
          <a:prstGeom prst="rect">
            <a:avLst/>
          </a:prstGeom>
          <a:noFill/>
          <a:ln w="12700" algn="ctr">
            <a:noFill/>
            <a:miter lim="800000"/>
            <a:headEnd/>
            <a:tailEnd/>
          </a:ln>
        </p:spPr>
        <p:txBody>
          <a:bodyPr>
            <a:spAutoFit/>
          </a:bodyPr>
          <a:lstStyle/>
          <a:p>
            <a:pPr eaLnBrk="0" hangingPunct="0">
              <a:spcBef>
                <a:spcPct val="50000"/>
              </a:spcBef>
            </a:pPr>
            <a:r>
              <a:rPr lang="en-US" sz="900" b="1">
                <a:latin typeface="Arial Narrow" pitchFamily="34" charset="0"/>
              </a:rPr>
              <a:t> OOB</a:t>
            </a:r>
          </a:p>
        </p:txBody>
      </p:sp>
      <p:sp>
        <p:nvSpPr>
          <p:cNvPr id="16444" name="Text Box 124"/>
          <p:cNvSpPr txBox="1">
            <a:spLocks noChangeAspect="1" noChangeArrowheads="1"/>
          </p:cNvSpPr>
          <p:nvPr/>
        </p:nvSpPr>
        <p:spPr bwMode="auto">
          <a:xfrm>
            <a:off x="1330325" y="1563688"/>
            <a:ext cx="258763" cy="596900"/>
          </a:xfrm>
          <a:prstGeom prst="rect">
            <a:avLst/>
          </a:prstGeom>
          <a:noFill/>
          <a:ln w="12700" algn="ctr">
            <a:noFill/>
            <a:miter lim="800000"/>
            <a:headEnd/>
            <a:tailEnd/>
          </a:ln>
        </p:spPr>
        <p:txBody>
          <a:bodyPr>
            <a:spAutoFit/>
          </a:bodyPr>
          <a:lstStyle/>
          <a:p>
            <a:pPr algn="l" eaLnBrk="0" hangingPunct="0">
              <a:spcBef>
                <a:spcPct val="50000"/>
              </a:spcBef>
            </a:pPr>
            <a:r>
              <a:rPr lang="en-US" sz="1100" b="1">
                <a:latin typeface="Arial Narrow" pitchFamily="34" charset="0"/>
              </a:rPr>
              <a:t>DFE</a:t>
            </a:r>
          </a:p>
        </p:txBody>
      </p:sp>
      <p:sp>
        <p:nvSpPr>
          <p:cNvPr id="1154173" name="Line 125"/>
          <p:cNvSpPr>
            <a:spLocks noChangeAspect="1" noChangeShapeType="1"/>
          </p:cNvSpPr>
          <p:nvPr/>
        </p:nvSpPr>
        <p:spPr bwMode="auto">
          <a:xfrm flipV="1">
            <a:off x="1820863" y="3154363"/>
            <a:ext cx="1587" cy="409575"/>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6446" name="Text Box 126"/>
          <p:cNvSpPr txBox="1">
            <a:spLocks noChangeAspect="1" noChangeArrowheads="1"/>
          </p:cNvSpPr>
          <p:nvPr/>
        </p:nvSpPr>
        <p:spPr bwMode="auto">
          <a:xfrm>
            <a:off x="1649413" y="3743325"/>
            <a:ext cx="1336675" cy="304800"/>
          </a:xfrm>
          <a:prstGeom prst="rect">
            <a:avLst/>
          </a:prstGeom>
          <a:noFill/>
          <a:ln w="12700" algn="ctr">
            <a:noFill/>
            <a:miter lim="800000"/>
            <a:headEnd/>
            <a:tailEnd/>
          </a:ln>
        </p:spPr>
        <p:txBody>
          <a:bodyPr>
            <a:spAutoFit/>
          </a:bodyPr>
          <a:lstStyle/>
          <a:p>
            <a:pPr algn="l" eaLnBrk="0" hangingPunct="0">
              <a:spcBef>
                <a:spcPct val="50000"/>
              </a:spcBef>
            </a:pPr>
            <a:r>
              <a:rPr lang="en-US" sz="1400" b="1">
                <a:solidFill>
                  <a:schemeClr val="bg1"/>
                </a:solidFill>
                <a:latin typeface="Arial Narrow" pitchFamily="34" charset="0"/>
              </a:rPr>
              <a:t>RX- PMA</a:t>
            </a:r>
          </a:p>
        </p:txBody>
      </p:sp>
      <p:sp>
        <p:nvSpPr>
          <p:cNvPr id="16447" name="Rectangle 127"/>
          <p:cNvSpPr>
            <a:spLocks noChangeArrowheads="1"/>
          </p:cNvSpPr>
          <p:nvPr/>
        </p:nvSpPr>
        <p:spPr bwMode="auto">
          <a:xfrm>
            <a:off x="381000" y="4611688"/>
            <a:ext cx="8237538" cy="2246312"/>
          </a:xfrm>
          <a:prstGeom prst="rect">
            <a:avLst/>
          </a:prstGeom>
          <a:noFill/>
          <a:ln w="9525">
            <a:noFill/>
            <a:miter lim="800000"/>
            <a:headEnd/>
            <a:tailEnd/>
          </a:ln>
        </p:spPr>
        <p:txBody>
          <a:bodyPr/>
          <a:lstStyle/>
          <a:p>
            <a:pPr marL="228600" indent="-228600" algn="l">
              <a:lnSpc>
                <a:spcPct val="95000"/>
              </a:lnSpc>
              <a:spcBef>
                <a:spcPct val="20000"/>
              </a:spcBef>
              <a:buFont typeface="Wingdings" pitchFamily="2" charset="2"/>
              <a:buChar char="§"/>
            </a:pPr>
            <a:endParaRPr lang="en-US">
              <a:latin typeface="Arial Narrow" pitchFamily="34" charset="0"/>
            </a:endParaRPr>
          </a:p>
        </p:txBody>
      </p:sp>
      <p:sp>
        <p:nvSpPr>
          <p:cNvPr id="1154176" name="Line 128"/>
          <p:cNvSpPr>
            <a:spLocks noChangeShapeType="1"/>
          </p:cNvSpPr>
          <p:nvPr/>
        </p:nvSpPr>
        <p:spPr bwMode="auto">
          <a:xfrm flipH="1">
            <a:off x="192088" y="2055813"/>
            <a:ext cx="874712" cy="3175"/>
          </a:xfrm>
          <a:prstGeom prst="line">
            <a:avLst/>
          </a:prstGeom>
          <a:noFill/>
          <a:ln w="57150">
            <a:solidFill>
              <a:schemeClr val="bg1"/>
            </a:solidFill>
            <a:round/>
            <a:headEnd type="triangle" w="med" len="med"/>
            <a:tailEnd/>
          </a:ln>
          <a:effectLst>
            <a:outerShdw dist="35921" dir="2700000" algn="ctr" rotWithShape="0">
              <a:schemeClr val="bg2"/>
            </a:outerShdw>
          </a:effectLst>
        </p:spPr>
        <p:txBody>
          <a:bodyPr/>
          <a:lstStyle/>
          <a:p>
            <a:pPr>
              <a:defRPr/>
            </a:pPr>
            <a:endParaRPr lang="en-US" dirty="0"/>
          </a:p>
        </p:txBody>
      </p:sp>
      <p:sp>
        <p:nvSpPr>
          <p:cNvPr id="1154177" name="Text Box 129"/>
          <p:cNvSpPr txBox="1">
            <a:spLocks noChangeArrowheads="1"/>
          </p:cNvSpPr>
          <p:nvPr/>
        </p:nvSpPr>
        <p:spPr bwMode="auto">
          <a:xfrm>
            <a:off x="304800" y="2349500"/>
            <a:ext cx="557213" cy="519113"/>
          </a:xfrm>
          <a:prstGeom prst="rect">
            <a:avLst/>
          </a:prstGeom>
          <a:noFill/>
          <a:ln w="12700" algn="ctr">
            <a:noFill/>
            <a:miter lim="800000"/>
            <a:headEnd/>
            <a:tailEnd/>
          </a:ln>
          <a:effectLst/>
        </p:spPr>
        <p:txBody>
          <a:bodyPr wrap="none">
            <a:spAutoFit/>
          </a:bodyPr>
          <a:lstStyle/>
          <a:p>
            <a:pPr eaLnBrk="0" hangingPunct="0">
              <a:defRPr/>
            </a:pPr>
            <a:r>
              <a:rPr lang="en-US" sz="2800" b="1" dirty="0">
                <a:solidFill>
                  <a:srgbClr val="003366"/>
                </a:solidFill>
                <a:effectLst>
                  <a:outerShdw blurRad="38100" dist="38100" dir="2700000" algn="tl">
                    <a:srgbClr val="C0C0C0"/>
                  </a:outerShdw>
                </a:effectLst>
                <a:latin typeface="Arial Narrow" pitchFamily="34" charset="0"/>
              </a:rPr>
              <a:t>Rx</a:t>
            </a:r>
          </a:p>
        </p:txBody>
      </p:sp>
      <p:sp>
        <p:nvSpPr>
          <p:cNvPr id="1154178" name="Line 130"/>
          <p:cNvSpPr>
            <a:spLocks noChangeShapeType="1"/>
          </p:cNvSpPr>
          <p:nvPr/>
        </p:nvSpPr>
        <p:spPr bwMode="auto">
          <a:xfrm flipH="1">
            <a:off x="523875" y="1951038"/>
            <a:ext cx="206375" cy="257175"/>
          </a:xfrm>
          <a:prstGeom prst="line">
            <a:avLst/>
          </a:prstGeom>
          <a:noFill/>
          <a:ln w="28575">
            <a:solidFill>
              <a:schemeClr val="bg1"/>
            </a:solidFill>
            <a:round/>
            <a:headEnd/>
            <a:tailEnd/>
          </a:ln>
          <a:effectLst>
            <a:prstShdw prst="shdw17" dist="17961" dir="2700000">
              <a:schemeClr val="bg1">
                <a:gamma/>
                <a:shade val="60000"/>
                <a:invGamma/>
              </a:schemeClr>
            </a:prstShdw>
          </a:effectLst>
        </p:spPr>
        <p:txBody>
          <a:bodyPr wrap="none" anchor="ctr">
            <a:spAutoFit/>
          </a:bodyPr>
          <a:lstStyle/>
          <a:p>
            <a:pPr>
              <a:defRPr/>
            </a:pPr>
            <a:endParaRPr lang="en-US" dirty="0"/>
          </a:p>
        </p:txBody>
      </p:sp>
      <p:sp>
        <p:nvSpPr>
          <p:cNvPr id="1154179" name="Text Box 131"/>
          <p:cNvSpPr txBox="1">
            <a:spLocks noChangeArrowheads="1"/>
          </p:cNvSpPr>
          <p:nvPr/>
        </p:nvSpPr>
        <p:spPr bwMode="auto">
          <a:xfrm>
            <a:off x="508000" y="1660525"/>
            <a:ext cx="311150" cy="366713"/>
          </a:xfrm>
          <a:prstGeom prst="rect">
            <a:avLst/>
          </a:prstGeom>
          <a:noFill/>
          <a:ln w="9525" algn="ctr">
            <a:noFill/>
            <a:miter lim="800000"/>
            <a:headEnd/>
            <a:tailEnd/>
          </a:ln>
          <a:effectLst>
            <a:outerShdw dist="35921" dir="2700000" algn="ctr" rotWithShape="0">
              <a:srgbClr val="808080"/>
            </a:outerShdw>
          </a:effectLst>
        </p:spPr>
        <p:txBody>
          <a:bodyPr wrap="none">
            <a:spAutoFit/>
          </a:bodyPr>
          <a:lstStyle/>
          <a:p>
            <a:pPr algn="l">
              <a:defRPr/>
            </a:pPr>
            <a:r>
              <a:rPr lang="en-US" dirty="0">
                <a:solidFill>
                  <a:schemeClr val="bg1"/>
                </a:solidFill>
              </a:rPr>
              <a:t>2</a:t>
            </a:r>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Receiver Overview – PCS</a:t>
            </a:r>
          </a:p>
        </p:txBody>
      </p:sp>
      <p:sp>
        <p:nvSpPr>
          <p:cNvPr id="17411" name="Content Placeholder 67"/>
          <p:cNvSpPr>
            <a:spLocks noGrp="1"/>
          </p:cNvSpPr>
          <p:nvPr>
            <p:ph idx="1"/>
          </p:nvPr>
        </p:nvSpPr>
        <p:spPr>
          <a:xfrm>
            <a:off x="457200" y="4241800"/>
            <a:ext cx="8226425" cy="2157413"/>
          </a:xfrm>
        </p:spPr>
        <p:txBody>
          <a:bodyPr>
            <a:normAutofit fontScale="92500" lnSpcReduction="10000"/>
          </a:bodyPr>
          <a:lstStyle/>
          <a:p>
            <a:pPr>
              <a:defRPr/>
            </a:pPr>
            <a:r>
              <a:rPr lang="en-US" sz="2600" dirty="0" smtClean="0"/>
              <a:t>PCS</a:t>
            </a:r>
          </a:p>
          <a:p>
            <a:pPr lvl="1">
              <a:defRPr/>
            </a:pPr>
            <a:r>
              <a:rPr lang="en-US" dirty="0" smtClean="0"/>
              <a:t>Performs comma detection and alignment for framing</a:t>
            </a:r>
          </a:p>
          <a:p>
            <a:pPr lvl="1">
              <a:defRPr/>
            </a:pPr>
            <a:r>
              <a:rPr lang="en-US" dirty="0" smtClean="0"/>
              <a:t>Performs 8b/10b decoding</a:t>
            </a:r>
          </a:p>
          <a:p>
            <a:pPr lvl="1">
              <a:defRPr/>
            </a:pPr>
            <a:r>
              <a:rPr lang="en-US" dirty="0" smtClean="0"/>
              <a:t>Elastic buffer for matching the rate to the local clock and channel bonding</a:t>
            </a:r>
          </a:p>
          <a:p>
            <a:pPr lvl="1">
              <a:defRPr/>
            </a:pPr>
            <a:r>
              <a:rPr lang="en-US" dirty="0" smtClean="0"/>
              <a:t>Gearbox for supporting 64b/66b and 64b/67b decoding</a:t>
            </a:r>
          </a:p>
          <a:p>
            <a:pPr lvl="1">
              <a:defRPr/>
            </a:pPr>
            <a:r>
              <a:rPr lang="en-US" dirty="0" smtClean="0"/>
              <a:t>Pattern checker for testing link integrity</a:t>
            </a:r>
          </a:p>
        </p:txBody>
      </p:sp>
      <p:sp>
        <p:nvSpPr>
          <p:cNvPr id="1154116" name="Rectangle 68"/>
          <p:cNvSpPr>
            <a:spLocks noChangeAspect="1" noChangeArrowheads="1"/>
          </p:cNvSpPr>
          <p:nvPr/>
        </p:nvSpPr>
        <p:spPr bwMode="ltGray">
          <a:xfrm>
            <a:off x="923925" y="1325563"/>
            <a:ext cx="7305675" cy="2820987"/>
          </a:xfrm>
          <a:prstGeom prst="rect">
            <a:avLst/>
          </a:prstGeom>
          <a:gradFill rotWithShape="0">
            <a:gsLst>
              <a:gs pos="0">
                <a:srgbClr val="0000CC"/>
              </a:gs>
              <a:gs pos="50000">
                <a:srgbClr val="5C8EFB"/>
              </a:gs>
              <a:gs pos="100000">
                <a:srgbClr val="0000CC"/>
              </a:gs>
            </a:gsLst>
            <a:lin ang="2700000" scaled="1"/>
          </a:gradFill>
          <a:ln w="28575" algn="ctr">
            <a:solidFill>
              <a:schemeClr val="bg1"/>
            </a:solidFill>
            <a:miter lim="800000"/>
            <a:headEnd/>
            <a:tailEnd/>
          </a:ln>
          <a:effectLst>
            <a:outerShdw dist="17961" dir="2700000" algn="ctr" rotWithShape="0">
              <a:schemeClr val="tx1"/>
            </a:outerShdw>
          </a:effectLst>
        </p:spPr>
        <p:txBody>
          <a:bodyPr wrap="none" anchor="ctr"/>
          <a:lstStyle/>
          <a:p>
            <a:pPr eaLnBrk="0" hangingPunct="0">
              <a:defRPr/>
            </a:pPr>
            <a:endParaRPr lang="en-US" sz="2000" dirty="0">
              <a:latin typeface="Arial Narrow" pitchFamily="34" charset="0"/>
            </a:endParaRPr>
          </a:p>
        </p:txBody>
      </p:sp>
      <p:sp>
        <p:nvSpPr>
          <p:cNvPr id="1154117" name="Rectangle 69"/>
          <p:cNvSpPr>
            <a:spLocks noChangeAspect="1" noChangeArrowheads="1"/>
          </p:cNvSpPr>
          <p:nvPr/>
        </p:nvSpPr>
        <p:spPr bwMode="ltGray">
          <a:xfrm>
            <a:off x="2590800" y="1435100"/>
            <a:ext cx="4752975" cy="2624138"/>
          </a:xfrm>
          <a:prstGeom prst="rect">
            <a:avLst/>
          </a:prstGeom>
          <a:gradFill>
            <a:gsLst>
              <a:gs pos="0">
                <a:srgbClr val="CC9900"/>
              </a:gs>
              <a:gs pos="50000">
                <a:srgbClr val="FFCC00"/>
              </a:gs>
              <a:gs pos="100000">
                <a:srgbClr val="CC9900"/>
              </a:gs>
            </a:gsLst>
            <a:lin ang="2700000" scaled="1"/>
          </a:gradFill>
          <a:ln w="28575" algn="ctr">
            <a:solidFill>
              <a:schemeClr val="bg1"/>
            </a:solidFill>
            <a:miter lim="800000"/>
            <a:headEnd/>
            <a:tailEnd/>
          </a:ln>
          <a:effectLst>
            <a:outerShdw dist="17961" dir="2700000" algn="ctr" rotWithShape="0">
              <a:schemeClr val="tx1"/>
            </a:outerShdw>
          </a:effectLst>
        </p:spPr>
        <p:txBody>
          <a:bodyPr wrap="none" anchor="ctr"/>
          <a:lstStyle/>
          <a:p>
            <a:pPr>
              <a:defRPr/>
            </a:pPr>
            <a:endParaRPr lang="en-US" sz="2000" dirty="0">
              <a:latin typeface="Times New Roman" pitchFamily="18" charset="0"/>
            </a:endParaRPr>
          </a:p>
        </p:txBody>
      </p:sp>
      <p:sp>
        <p:nvSpPr>
          <p:cNvPr id="1154118" name="Rectangle 70"/>
          <p:cNvSpPr>
            <a:spLocks noChangeAspect="1" noChangeArrowheads="1"/>
          </p:cNvSpPr>
          <p:nvPr/>
        </p:nvSpPr>
        <p:spPr bwMode="invGray">
          <a:xfrm>
            <a:off x="1011238" y="1428750"/>
            <a:ext cx="1533525" cy="2624138"/>
          </a:xfrm>
          <a:prstGeom prst="rect">
            <a:avLst/>
          </a:prstGeom>
          <a:solidFill>
            <a:srgbClr val="B2B2B2"/>
          </a:solidFill>
          <a:ln w="28575" algn="ctr">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endParaRPr lang="en-US" sz="1200" b="1" dirty="0">
              <a:latin typeface="Arial Narrow" pitchFamily="34" charset="0"/>
            </a:endParaRPr>
          </a:p>
        </p:txBody>
      </p:sp>
      <p:sp>
        <p:nvSpPr>
          <p:cNvPr id="1154119" name="Rectangle 71"/>
          <p:cNvSpPr>
            <a:spLocks noChangeAspect="1" noChangeArrowheads="1"/>
          </p:cNvSpPr>
          <p:nvPr/>
        </p:nvSpPr>
        <p:spPr bwMode="invGray">
          <a:xfrm>
            <a:off x="1084263" y="1531938"/>
            <a:ext cx="492125" cy="84455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endParaRPr lang="en-US" sz="1100" b="1" dirty="0">
              <a:latin typeface="Arial Narrow" pitchFamily="34" charset="0"/>
            </a:endParaRPr>
          </a:p>
        </p:txBody>
      </p:sp>
      <p:sp>
        <p:nvSpPr>
          <p:cNvPr id="1154120" name="Line 72"/>
          <p:cNvSpPr>
            <a:spLocks noChangeAspect="1" noChangeShapeType="1"/>
          </p:cNvSpPr>
          <p:nvPr/>
        </p:nvSpPr>
        <p:spPr bwMode="auto">
          <a:xfrm flipV="1">
            <a:off x="1820863" y="2141538"/>
            <a:ext cx="1587" cy="409575"/>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21" name="Rectangle 73"/>
          <p:cNvSpPr>
            <a:spLocks noChangeAspect="1" noChangeArrowheads="1"/>
          </p:cNvSpPr>
          <p:nvPr/>
        </p:nvSpPr>
        <p:spPr bwMode="invGray">
          <a:xfrm>
            <a:off x="1601788" y="2527300"/>
            <a:ext cx="404812" cy="614363"/>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RX</a:t>
            </a:r>
          </a:p>
          <a:p>
            <a:pPr eaLnBrk="0" hangingPunct="0">
              <a:defRPr/>
            </a:pPr>
            <a:r>
              <a:rPr lang="en-US" sz="1000" b="1" dirty="0">
                <a:latin typeface="Arial Narrow" pitchFamily="34" charset="0"/>
              </a:rPr>
              <a:t>Clock</a:t>
            </a:r>
          </a:p>
        </p:txBody>
      </p:sp>
      <p:sp>
        <p:nvSpPr>
          <p:cNvPr id="17418" name="Text Box 74"/>
          <p:cNvSpPr txBox="1">
            <a:spLocks noChangeAspect="1" noChangeArrowheads="1"/>
          </p:cNvSpPr>
          <p:nvPr/>
        </p:nvSpPr>
        <p:spPr bwMode="auto">
          <a:xfrm>
            <a:off x="2706688" y="3743325"/>
            <a:ext cx="1143000" cy="304800"/>
          </a:xfrm>
          <a:prstGeom prst="rect">
            <a:avLst/>
          </a:prstGeom>
          <a:noFill/>
          <a:ln w="12700" algn="ctr">
            <a:noFill/>
            <a:miter lim="800000"/>
            <a:headEnd/>
            <a:tailEnd/>
          </a:ln>
        </p:spPr>
        <p:txBody>
          <a:bodyPr>
            <a:spAutoFit/>
          </a:bodyPr>
          <a:lstStyle/>
          <a:p>
            <a:pPr algn="l" eaLnBrk="0" hangingPunct="0">
              <a:spcBef>
                <a:spcPct val="50000"/>
              </a:spcBef>
            </a:pPr>
            <a:r>
              <a:rPr lang="en-US" sz="1400" b="1">
                <a:solidFill>
                  <a:schemeClr val="bg1"/>
                </a:solidFill>
                <a:latin typeface="Arial Narrow" pitchFamily="34" charset="0"/>
              </a:rPr>
              <a:t>RX- PCS</a:t>
            </a:r>
          </a:p>
        </p:txBody>
      </p:sp>
      <p:sp>
        <p:nvSpPr>
          <p:cNvPr id="1154123" name="Line 75"/>
          <p:cNvSpPr>
            <a:spLocks noChangeAspect="1" noChangeShapeType="1"/>
          </p:cNvSpPr>
          <p:nvPr/>
        </p:nvSpPr>
        <p:spPr bwMode="auto">
          <a:xfrm flipV="1">
            <a:off x="5995988" y="2606675"/>
            <a:ext cx="3175" cy="815975"/>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24" name="Line 76"/>
          <p:cNvSpPr>
            <a:spLocks noChangeAspect="1" noChangeShapeType="1"/>
          </p:cNvSpPr>
          <p:nvPr/>
        </p:nvSpPr>
        <p:spPr bwMode="auto">
          <a:xfrm flipV="1">
            <a:off x="4140200" y="2352675"/>
            <a:ext cx="1588" cy="681038"/>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26" name="Line 78"/>
          <p:cNvSpPr>
            <a:spLocks noChangeAspect="1" noChangeShapeType="1"/>
          </p:cNvSpPr>
          <p:nvPr/>
        </p:nvSpPr>
        <p:spPr bwMode="auto">
          <a:xfrm flipH="1">
            <a:off x="1927225" y="1957388"/>
            <a:ext cx="230188" cy="1587"/>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27" name="Line 79"/>
          <p:cNvSpPr>
            <a:spLocks noChangeAspect="1" noChangeShapeType="1"/>
          </p:cNvSpPr>
          <p:nvPr/>
        </p:nvSpPr>
        <p:spPr bwMode="auto">
          <a:xfrm flipH="1">
            <a:off x="2771775" y="2092325"/>
            <a:ext cx="184150" cy="0"/>
          </a:xfrm>
          <a:prstGeom prst="line">
            <a:avLst/>
          </a:prstGeom>
          <a:noFill/>
          <a:ln w="28575">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28" name="Line 80"/>
          <p:cNvSpPr>
            <a:spLocks noChangeAspect="1" noChangeShapeType="1"/>
          </p:cNvSpPr>
          <p:nvPr/>
        </p:nvSpPr>
        <p:spPr bwMode="auto">
          <a:xfrm flipH="1">
            <a:off x="2968625" y="1943100"/>
            <a:ext cx="230188"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29" name="Line 81"/>
          <p:cNvSpPr>
            <a:spLocks noChangeAspect="1" noChangeShapeType="1"/>
          </p:cNvSpPr>
          <p:nvPr/>
        </p:nvSpPr>
        <p:spPr bwMode="auto">
          <a:xfrm flipH="1">
            <a:off x="4532313" y="2286000"/>
            <a:ext cx="228600"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7425" name="AutoShape 82"/>
          <p:cNvSpPr>
            <a:spLocks noChangeAspect="1" noChangeArrowheads="1"/>
          </p:cNvSpPr>
          <p:nvPr/>
        </p:nvSpPr>
        <p:spPr bwMode="auto">
          <a:xfrm rot="5400000">
            <a:off x="1389857" y="1721643"/>
            <a:ext cx="844550" cy="423863"/>
          </a:xfrm>
          <a:prstGeom prst="triangle">
            <a:avLst>
              <a:gd name="adj" fmla="val 50000"/>
            </a:avLst>
          </a:prstGeom>
          <a:solidFill>
            <a:srgbClr val="D9DA56"/>
          </a:solidFill>
          <a:ln w="28575" algn="ctr">
            <a:solidFill>
              <a:schemeClr val="bg1"/>
            </a:solidFill>
            <a:miter lim="800000"/>
            <a:headEnd/>
            <a:tailEnd/>
          </a:ln>
        </p:spPr>
        <p:txBody>
          <a:bodyPr rot="10800000" vert="eaVert" anchor="ctr"/>
          <a:lstStyle/>
          <a:p>
            <a:pPr eaLnBrk="0" hangingPunct="0"/>
            <a:endParaRPr lang="en-US" sz="1100" b="1">
              <a:latin typeface="Arial Narrow" pitchFamily="34" charset="0"/>
            </a:endParaRPr>
          </a:p>
        </p:txBody>
      </p:sp>
      <p:sp>
        <p:nvSpPr>
          <p:cNvPr id="17426" name="Text Box 83"/>
          <p:cNvSpPr txBox="1">
            <a:spLocks noChangeAspect="1" noChangeArrowheads="1"/>
          </p:cNvSpPr>
          <p:nvPr/>
        </p:nvSpPr>
        <p:spPr bwMode="auto">
          <a:xfrm>
            <a:off x="1511300" y="1827213"/>
            <a:ext cx="538163" cy="422275"/>
          </a:xfrm>
          <a:prstGeom prst="rect">
            <a:avLst/>
          </a:prstGeom>
          <a:noFill/>
          <a:ln w="12700" algn="ctr">
            <a:noFill/>
            <a:miter lim="800000"/>
            <a:headEnd/>
            <a:tailEnd/>
          </a:ln>
        </p:spPr>
        <p:txBody>
          <a:bodyPr/>
          <a:lstStyle/>
          <a:p>
            <a:pPr eaLnBrk="0" hangingPunct="0">
              <a:lnSpc>
                <a:spcPct val="90000"/>
              </a:lnSpc>
              <a:spcBef>
                <a:spcPct val="50000"/>
              </a:spcBef>
            </a:pPr>
            <a:r>
              <a:rPr lang="en-US" sz="1100" b="1">
                <a:latin typeface="Arial Narrow" pitchFamily="34" charset="0"/>
              </a:rPr>
              <a:t>CDR</a:t>
            </a:r>
          </a:p>
        </p:txBody>
      </p:sp>
      <p:sp>
        <p:nvSpPr>
          <p:cNvPr id="1154132" name="Line 84"/>
          <p:cNvSpPr>
            <a:spLocks noChangeAspect="1" noChangeShapeType="1"/>
          </p:cNvSpPr>
          <p:nvPr/>
        </p:nvSpPr>
        <p:spPr bwMode="auto">
          <a:xfrm flipH="1">
            <a:off x="6005513" y="2128838"/>
            <a:ext cx="230187" cy="1587"/>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33" name="Line 85"/>
          <p:cNvSpPr>
            <a:spLocks noChangeAspect="1" noChangeShapeType="1"/>
          </p:cNvSpPr>
          <p:nvPr/>
        </p:nvSpPr>
        <p:spPr bwMode="auto">
          <a:xfrm flipH="1">
            <a:off x="5453063" y="2368550"/>
            <a:ext cx="276225"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34" name="Rectangle 86"/>
          <p:cNvSpPr>
            <a:spLocks noChangeAspect="1" noChangeArrowheads="1"/>
          </p:cNvSpPr>
          <p:nvPr/>
        </p:nvSpPr>
        <p:spPr bwMode="invGray">
          <a:xfrm>
            <a:off x="2652713" y="1819275"/>
            <a:ext cx="415925" cy="36195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900" b="1" dirty="0">
                <a:latin typeface="Arial Narrow" pitchFamily="34" charset="0"/>
              </a:rPr>
              <a:t>Over-</a:t>
            </a:r>
          </a:p>
          <a:p>
            <a:pPr eaLnBrk="0" hangingPunct="0">
              <a:defRPr/>
            </a:pPr>
            <a:r>
              <a:rPr lang="en-US" sz="900" b="1" dirty="0">
                <a:latin typeface="Arial Narrow" pitchFamily="34" charset="0"/>
              </a:rPr>
              <a:t>sampling</a:t>
            </a:r>
            <a:endParaRPr lang="en-US" sz="1000" b="1" dirty="0">
              <a:latin typeface="Arial Narrow" pitchFamily="34" charset="0"/>
            </a:endParaRPr>
          </a:p>
        </p:txBody>
      </p:sp>
      <p:sp>
        <p:nvSpPr>
          <p:cNvPr id="1154135" name="Line 87"/>
          <p:cNvSpPr>
            <a:spLocks noChangeAspect="1" noChangeShapeType="1"/>
          </p:cNvSpPr>
          <p:nvPr/>
        </p:nvSpPr>
        <p:spPr bwMode="auto">
          <a:xfrm flipH="1">
            <a:off x="5129213" y="2144713"/>
            <a:ext cx="230187" cy="1587"/>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36" name="Rectangle 88"/>
          <p:cNvSpPr>
            <a:spLocks noChangeAspect="1" noChangeArrowheads="1"/>
          </p:cNvSpPr>
          <p:nvPr/>
        </p:nvSpPr>
        <p:spPr bwMode="invGray">
          <a:xfrm>
            <a:off x="4773613" y="1935163"/>
            <a:ext cx="449262" cy="646112"/>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10B/8B</a:t>
            </a:r>
          </a:p>
          <a:p>
            <a:pPr eaLnBrk="0" hangingPunct="0">
              <a:defRPr/>
            </a:pPr>
            <a:r>
              <a:rPr lang="en-US" sz="1000" b="1" dirty="0">
                <a:latin typeface="Arial Narrow" pitchFamily="34" charset="0"/>
              </a:rPr>
              <a:t>Decoder</a:t>
            </a:r>
          </a:p>
        </p:txBody>
      </p:sp>
      <p:sp>
        <p:nvSpPr>
          <p:cNvPr id="17432" name="AutoShape 89"/>
          <p:cNvSpPr>
            <a:spLocks noChangeAspect="1" noChangeArrowheads="1"/>
          </p:cNvSpPr>
          <p:nvPr/>
        </p:nvSpPr>
        <p:spPr bwMode="auto">
          <a:xfrm rot="-5400000">
            <a:off x="5025232" y="2312194"/>
            <a:ext cx="836612" cy="1651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154138" name="Line 90"/>
          <p:cNvSpPr>
            <a:spLocks noChangeAspect="1" noChangeShapeType="1"/>
          </p:cNvSpPr>
          <p:nvPr/>
        </p:nvSpPr>
        <p:spPr bwMode="auto">
          <a:xfrm flipV="1">
            <a:off x="4992688" y="2598738"/>
            <a:ext cx="1587" cy="581025"/>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39" name="Line 91"/>
          <p:cNvSpPr>
            <a:spLocks noChangeAspect="1" noChangeShapeType="1"/>
          </p:cNvSpPr>
          <p:nvPr/>
        </p:nvSpPr>
        <p:spPr bwMode="auto">
          <a:xfrm flipH="1">
            <a:off x="6323013" y="2368550"/>
            <a:ext cx="276225"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40" name="Rectangle 92"/>
          <p:cNvSpPr>
            <a:spLocks noChangeAspect="1" noChangeArrowheads="1"/>
          </p:cNvSpPr>
          <p:nvPr/>
        </p:nvSpPr>
        <p:spPr bwMode="invGray">
          <a:xfrm>
            <a:off x="5726113" y="1952625"/>
            <a:ext cx="361950" cy="63500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Elastic</a:t>
            </a:r>
          </a:p>
          <a:p>
            <a:pPr eaLnBrk="0" hangingPunct="0">
              <a:defRPr/>
            </a:pPr>
            <a:r>
              <a:rPr lang="en-US" sz="1000" b="1" dirty="0">
                <a:latin typeface="Arial Narrow" pitchFamily="34" charset="0"/>
              </a:rPr>
              <a:t>Buffer</a:t>
            </a:r>
          </a:p>
        </p:txBody>
      </p:sp>
      <p:sp>
        <p:nvSpPr>
          <p:cNvPr id="17436" name="AutoShape 93"/>
          <p:cNvSpPr>
            <a:spLocks noChangeAspect="1" noChangeArrowheads="1"/>
          </p:cNvSpPr>
          <p:nvPr/>
        </p:nvSpPr>
        <p:spPr bwMode="auto">
          <a:xfrm rot="-5400000">
            <a:off x="5899150" y="2316163"/>
            <a:ext cx="838200" cy="1651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154142" name="Line 94"/>
          <p:cNvSpPr>
            <a:spLocks noChangeAspect="1" noChangeShapeType="1"/>
          </p:cNvSpPr>
          <p:nvPr/>
        </p:nvSpPr>
        <p:spPr bwMode="auto">
          <a:xfrm flipH="1">
            <a:off x="6853238" y="2368550"/>
            <a:ext cx="230187"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43" name="Rectangle 95"/>
          <p:cNvSpPr>
            <a:spLocks noChangeAspect="1" noChangeArrowheads="1"/>
          </p:cNvSpPr>
          <p:nvPr/>
        </p:nvSpPr>
        <p:spPr bwMode="invGray">
          <a:xfrm>
            <a:off x="6616700" y="2138363"/>
            <a:ext cx="309563" cy="423862"/>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900" b="1" dirty="0">
                <a:latin typeface="Arial Narrow" pitchFamily="34" charset="0"/>
              </a:rPr>
              <a:t>RX</a:t>
            </a:r>
          </a:p>
          <a:p>
            <a:pPr eaLnBrk="0" hangingPunct="0">
              <a:defRPr/>
            </a:pPr>
            <a:r>
              <a:rPr lang="en-US" sz="900" b="1" dirty="0">
                <a:latin typeface="Arial Narrow" pitchFamily="34" charset="0"/>
              </a:rPr>
              <a:t>Gear-</a:t>
            </a:r>
            <a:br>
              <a:rPr lang="en-US" sz="900" b="1" dirty="0">
                <a:latin typeface="Arial Narrow" pitchFamily="34" charset="0"/>
              </a:rPr>
            </a:br>
            <a:r>
              <a:rPr lang="en-US" sz="900" b="1" dirty="0">
                <a:latin typeface="Arial Narrow" pitchFamily="34" charset="0"/>
              </a:rPr>
              <a:t>box</a:t>
            </a:r>
          </a:p>
        </p:txBody>
      </p:sp>
      <p:sp>
        <p:nvSpPr>
          <p:cNvPr id="1154144" name="Line 96"/>
          <p:cNvSpPr>
            <a:spLocks noChangeAspect="1" noChangeShapeType="1"/>
          </p:cNvSpPr>
          <p:nvPr/>
        </p:nvSpPr>
        <p:spPr bwMode="auto">
          <a:xfrm flipH="1">
            <a:off x="7219950" y="2201863"/>
            <a:ext cx="230188" cy="1587"/>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7440" name="AutoShape 97"/>
          <p:cNvSpPr>
            <a:spLocks noChangeAspect="1" noChangeArrowheads="1"/>
          </p:cNvSpPr>
          <p:nvPr/>
        </p:nvSpPr>
        <p:spPr bwMode="auto">
          <a:xfrm rot="-5400000">
            <a:off x="6765132" y="2134394"/>
            <a:ext cx="836612" cy="1651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154146" name="Freeform 98"/>
          <p:cNvSpPr>
            <a:spLocks noChangeAspect="1"/>
          </p:cNvSpPr>
          <p:nvPr/>
        </p:nvSpPr>
        <p:spPr bwMode="auto">
          <a:xfrm>
            <a:off x="5561013" y="2368550"/>
            <a:ext cx="674687" cy="379413"/>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47" name="Line 99"/>
          <p:cNvSpPr>
            <a:spLocks noChangeAspect="1" noChangeShapeType="1"/>
          </p:cNvSpPr>
          <p:nvPr/>
        </p:nvSpPr>
        <p:spPr bwMode="auto">
          <a:xfrm flipH="1">
            <a:off x="5732463" y="3116263"/>
            <a:ext cx="1719262" cy="1587"/>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48" name="Freeform 100"/>
          <p:cNvSpPr>
            <a:spLocks noChangeAspect="1"/>
          </p:cNvSpPr>
          <p:nvPr/>
        </p:nvSpPr>
        <p:spPr bwMode="auto">
          <a:xfrm rot="16200000">
            <a:off x="1974056" y="2494757"/>
            <a:ext cx="395287" cy="317500"/>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49" name="Freeform 101"/>
          <p:cNvSpPr>
            <a:spLocks noChangeAspect="1"/>
          </p:cNvSpPr>
          <p:nvPr/>
        </p:nvSpPr>
        <p:spPr bwMode="auto">
          <a:xfrm>
            <a:off x="4621213" y="2295525"/>
            <a:ext cx="739775" cy="430213"/>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50" name="Line 102"/>
          <p:cNvSpPr>
            <a:spLocks noChangeAspect="1" noChangeShapeType="1"/>
          </p:cNvSpPr>
          <p:nvPr/>
        </p:nvSpPr>
        <p:spPr bwMode="auto">
          <a:xfrm flipV="1">
            <a:off x="5770563" y="2603500"/>
            <a:ext cx="3175" cy="406400"/>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51" name="Line 103"/>
          <p:cNvSpPr>
            <a:spLocks noChangeAspect="1" noChangeShapeType="1"/>
          </p:cNvSpPr>
          <p:nvPr/>
        </p:nvSpPr>
        <p:spPr bwMode="auto">
          <a:xfrm flipH="1">
            <a:off x="6588125" y="3533775"/>
            <a:ext cx="858838" cy="3175"/>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52" name="Rectangle 104"/>
          <p:cNvSpPr>
            <a:spLocks noChangeAspect="1" noChangeArrowheads="1"/>
          </p:cNvSpPr>
          <p:nvPr/>
        </p:nvSpPr>
        <p:spPr bwMode="invGray">
          <a:xfrm>
            <a:off x="5356225" y="3432175"/>
            <a:ext cx="1360488" cy="231775"/>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RX Status Control</a:t>
            </a:r>
          </a:p>
        </p:txBody>
      </p:sp>
      <p:sp>
        <p:nvSpPr>
          <p:cNvPr id="1154153" name="Freeform 105"/>
          <p:cNvSpPr>
            <a:spLocks noChangeAspect="1"/>
          </p:cNvSpPr>
          <p:nvPr/>
        </p:nvSpPr>
        <p:spPr bwMode="auto">
          <a:xfrm flipV="1">
            <a:off x="6430963" y="2041525"/>
            <a:ext cx="646112" cy="300038"/>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7449" name="Oval 106"/>
          <p:cNvSpPr>
            <a:spLocks noChangeAspect="1" noChangeArrowheads="1"/>
          </p:cNvSpPr>
          <p:nvPr/>
        </p:nvSpPr>
        <p:spPr bwMode="auto">
          <a:xfrm>
            <a:off x="6411913" y="2347913"/>
            <a:ext cx="47625" cy="47625"/>
          </a:xfrm>
          <a:prstGeom prst="ellipse">
            <a:avLst/>
          </a:prstGeom>
          <a:solidFill>
            <a:srgbClr val="D9DA56"/>
          </a:solidFill>
          <a:ln w="12700">
            <a:solidFill>
              <a:schemeClr val="tx1"/>
            </a:solidFill>
            <a:round/>
            <a:headEnd/>
            <a:tailEnd/>
          </a:ln>
        </p:spPr>
        <p:txBody>
          <a:bodyPr anchor="ctr">
            <a:spAutoFit/>
          </a:bodyPr>
          <a:lstStyle/>
          <a:p>
            <a:endParaRPr lang="en-US"/>
          </a:p>
        </p:txBody>
      </p:sp>
      <p:sp>
        <p:nvSpPr>
          <p:cNvPr id="17450" name="Oval 107"/>
          <p:cNvSpPr>
            <a:spLocks noChangeAspect="1" noChangeArrowheads="1"/>
          </p:cNvSpPr>
          <p:nvPr/>
        </p:nvSpPr>
        <p:spPr bwMode="auto">
          <a:xfrm>
            <a:off x="5541963" y="2352675"/>
            <a:ext cx="47625" cy="46038"/>
          </a:xfrm>
          <a:prstGeom prst="ellipse">
            <a:avLst/>
          </a:prstGeom>
          <a:solidFill>
            <a:srgbClr val="D9DA56"/>
          </a:solidFill>
          <a:ln w="12700">
            <a:solidFill>
              <a:schemeClr val="tx1"/>
            </a:solidFill>
            <a:round/>
            <a:headEnd/>
            <a:tailEnd/>
          </a:ln>
        </p:spPr>
        <p:txBody>
          <a:bodyPr anchor="ctr">
            <a:spAutoFit/>
          </a:bodyPr>
          <a:lstStyle/>
          <a:p>
            <a:endParaRPr lang="en-US"/>
          </a:p>
        </p:txBody>
      </p:sp>
      <p:sp>
        <p:nvSpPr>
          <p:cNvPr id="1154156" name="Rectangle 108"/>
          <p:cNvSpPr>
            <a:spLocks noChangeAspect="1" noChangeArrowheads="1"/>
          </p:cNvSpPr>
          <p:nvPr/>
        </p:nvSpPr>
        <p:spPr bwMode="invGray">
          <a:xfrm>
            <a:off x="4005263" y="3021013"/>
            <a:ext cx="1847850" cy="211137"/>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900" b="1" dirty="0">
                <a:latin typeface="Arial Narrow" pitchFamily="34" charset="0"/>
              </a:rPr>
              <a:t>Loss of Sync</a:t>
            </a:r>
          </a:p>
        </p:txBody>
      </p:sp>
      <p:sp>
        <p:nvSpPr>
          <p:cNvPr id="1154125" name="Rectangle 77"/>
          <p:cNvSpPr>
            <a:spLocks noChangeAspect="1" noChangeArrowheads="1"/>
          </p:cNvSpPr>
          <p:nvPr/>
        </p:nvSpPr>
        <p:spPr bwMode="gray">
          <a:xfrm>
            <a:off x="7461250" y="1431925"/>
            <a:ext cx="615950" cy="2625725"/>
          </a:xfrm>
          <a:prstGeom prst="rect">
            <a:avLst/>
          </a:prstGeom>
          <a:gradFill rotWithShape="0">
            <a:gsLst>
              <a:gs pos="0">
                <a:srgbClr val="339933"/>
              </a:gs>
              <a:gs pos="50000">
                <a:srgbClr val="66CC66"/>
              </a:gs>
              <a:gs pos="100000">
                <a:srgbClr val="339933"/>
              </a:gs>
            </a:gsLst>
            <a:lin ang="2700000" scaled="1"/>
          </a:gradFill>
          <a:ln w="9525" algn="ctr">
            <a:solidFill>
              <a:schemeClr val="bg1"/>
            </a:solidFill>
            <a:miter lim="800000"/>
            <a:headEnd/>
            <a:tailEnd/>
          </a:ln>
          <a:effectLst>
            <a:outerShdw dist="45791" dir="2021404" algn="ctr" rotWithShape="0">
              <a:schemeClr val="bg2"/>
            </a:outerShdw>
          </a:effectLst>
        </p:spPr>
        <p:txBody>
          <a:bodyPr wrap="none" anchor="ctr"/>
          <a:lstStyle/>
          <a:p>
            <a:pPr eaLnBrk="0" hangingPunct="0">
              <a:defRPr/>
            </a:pPr>
            <a:r>
              <a:rPr lang="en-US" sz="1200" b="1" dirty="0">
                <a:latin typeface="Arial Narrow" pitchFamily="34" charset="0"/>
              </a:rPr>
              <a:t>FPGA</a:t>
            </a:r>
          </a:p>
          <a:p>
            <a:pPr eaLnBrk="0" hangingPunct="0">
              <a:defRPr/>
            </a:pPr>
            <a:r>
              <a:rPr lang="en-US" sz="1200" b="1" dirty="0">
                <a:latin typeface="Arial Narrow" pitchFamily="34" charset="0"/>
              </a:rPr>
              <a:t>RX</a:t>
            </a:r>
          </a:p>
          <a:p>
            <a:pPr eaLnBrk="0" hangingPunct="0">
              <a:defRPr/>
            </a:pPr>
            <a:r>
              <a:rPr lang="en-US" sz="1200" b="1" dirty="0">
                <a:latin typeface="Arial Narrow" pitchFamily="34" charset="0"/>
              </a:rPr>
              <a:t>Interface</a:t>
            </a:r>
            <a:endParaRPr lang="en-US" sz="1600" b="1" dirty="0">
              <a:latin typeface="Arial Narrow" pitchFamily="34" charset="0"/>
            </a:endParaRPr>
          </a:p>
        </p:txBody>
      </p:sp>
      <p:sp>
        <p:nvSpPr>
          <p:cNvPr id="17453" name="AutoShape 109"/>
          <p:cNvSpPr>
            <a:spLocks noChangeAspect="1" noChangeArrowheads="1"/>
          </p:cNvSpPr>
          <p:nvPr/>
        </p:nvSpPr>
        <p:spPr bwMode="auto">
          <a:xfrm rot="-5400000">
            <a:off x="4056857" y="2134394"/>
            <a:ext cx="836612" cy="1651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7454" name="Oval 110"/>
          <p:cNvSpPr>
            <a:spLocks noChangeAspect="1" noChangeArrowheads="1"/>
          </p:cNvSpPr>
          <p:nvPr/>
        </p:nvSpPr>
        <p:spPr bwMode="auto">
          <a:xfrm>
            <a:off x="4600575" y="2271713"/>
            <a:ext cx="46038" cy="47625"/>
          </a:xfrm>
          <a:prstGeom prst="ellipse">
            <a:avLst/>
          </a:prstGeom>
          <a:solidFill>
            <a:srgbClr val="D9DA56"/>
          </a:solidFill>
          <a:ln w="12700">
            <a:solidFill>
              <a:schemeClr val="tx1"/>
            </a:solidFill>
            <a:round/>
            <a:headEnd/>
            <a:tailEnd/>
          </a:ln>
        </p:spPr>
        <p:txBody>
          <a:bodyPr anchor="ctr">
            <a:spAutoFit/>
          </a:bodyPr>
          <a:lstStyle/>
          <a:p>
            <a:endParaRPr lang="en-US"/>
          </a:p>
        </p:txBody>
      </p:sp>
      <p:sp>
        <p:nvSpPr>
          <p:cNvPr id="1154159" name="Line 111"/>
          <p:cNvSpPr>
            <a:spLocks noChangeAspect="1" noChangeShapeType="1"/>
          </p:cNvSpPr>
          <p:nvPr/>
        </p:nvSpPr>
        <p:spPr bwMode="auto">
          <a:xfrm flipH="1">
            <a:off x="4149725" y="1936750"/>
            <a:ext cx="230188"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60" name="Rectangle 112"/>
          <p:cNvSpPr>
            <a:spLocks noChangeAspect="1" noChangeArrowheads="1"/>
          </p:cNvSpPr>
          <p:nvPr/>
        </p:nvSpPr>
        <p:spPr bwMode="invGray">
          <a:xfrm>
            <a:off x="3794125" y="1703388"/>
            <a:ext cx="438150" cy="63500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Comma</a:t>
            </a:r>
          </a:p>
          <a:p>
            <a:pPr eaLnBrk="0" hangingPunct="0">
              <a:defRPr/>
            </a:pPr>
            <a:r>
              <a:rPr lang="en-US" sz="1000" b="1" dirty="0">
                <a:latin typeface="Arial Narrow" pitchFamily="34" charset="0"/>
              </a:rPr>
              <a:t>Detect</a:t>
            </a:r>
          </a:p>
          <a:p>
            <a:pPr eaLnBrk="0" hangingPunct="0">
              <a:defRPr/>
            </a:pPr>
            <a:r>
              <a:rPr lang="en-US" sz="1000" b="1" dirty="0">
                <a:latin typeface="Arial Narrow" pitchFamily="34" charset="0"/>
              </a:rPr>
              <a:t>And</a:t>
            </a:r>
          </a:p>
          <a:p>
            <a:pPr eaLnBrk="0" hangingPunct="0">
              <a:defRPr/>
            </a:pPr>
            <a:r>
              <a:rPr lang="en-US" sz="1000" b="1" dirty="0">
                <a:latin typeface="Arial Narrow" pitchFamily="34" charset="0"/>
              </a:rPr>
              <a:t>Align</a:t>
            </a:r>
          </a:p>
        </p:txBody>
      </p:sp>
      <p:sp>
        <p:nvSpPr>
          <p:cNvPr id="1154161" name="Line 113"/>
          <p:cNvSpPr>
            <a:spLocks noChangeAspect="1" noChangeShapeType="1"/>
          </p:cNvSpPr>
          <p:nvPr/>
        </p:nvSpPr>
        <p:spPr bwMode="auto">
          <a:xfrm rot="5400000" flipV="1">
            <a:off x="4005263" y="2128838"/>
            <a:ext cx="3175" cy="796925"/>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4162" name="Line 114"/>
          <p:cNvSpPr>
            <a:spLocks noChangeAspect="1" noChangeShapeType="1"/>
          </p:cNvSpPr>
          <p:nvPr/>
        </p:nvSpPr>
        <p:spPr bwMode="auto">
          <a:xfrm flipH="1">
            <a:off x="3552825" y="1943100"/>
            <a:ext cx="228600"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63" name="Rectangle 115"/>
          <p:cNvSpPr>
            <a:spLocks noChangeAspect="1" noChangeArrowheads="1"/>
          </p:cNvSpPr>
          <p:nvPr/>
        </p:nvSpPr>
        <p:spPr bwMode="invGray">
          <a:xfrm>
            <a:off x="3205163" y="1819275"/>
            <a:ext cx="368300" cy="36195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900" b="1" dirty="0">
                <a:latin typeface="Arial Narrow" pitchFamily="34" charset="0"/>
              </a:rPr>
              <a:t>RX</a:t>
            </a:r>
          </a:p>
          <a:p>
            <a:pPr eaLnBrk="0" hangingPunct="0">
              <a:defRPr/>
            </a:pPr>
            <a:r>
              <a:rPr lang="en-US" sz="900" b="1" dirty="0">
                <a:latin typeface="Arial Narrow" pitchFamily="34" charset="0"/>
              </a:rPr>
              <a:t>Polarity</a:t>
            </a:r>
            <a:endParaRPr lang="en-US" sz="1000" b="1" dirty="0">
              <a:latin typeface="Arial Narrow" pitchFamily="34" charset="0"/>
            </a:endParaRPr>
          </a:p>
        </p:txBody>
      </p:sp>
      <p:sp>
        <p:nvSpPr>
          <p:cNvPr id="1154164" name="Rectangle 116"/>
          <p:cNvSpPr>
            <a:spLocks noChangeAspect="1" noChangeArrowheads="1"/>
          </p:cNvSpPr>
          <p:nvPr/>
        </p:nvSpPr>
        <p:spPr bwMode="invGray">
          <a:xfrm>
            <a:off x="3513138" y="3189288"/>
            <a:ext cx="307975" cy="422275"/>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PRBS</a:t>
            </a:r>
          </a:p>
          <a:p>
            <a:pPr eaLnBrk="0" hangingPunct="0">
              <a:defRPr/>
            </a:pPr>
            <a:r>
              <a:rPr lang="en-US" sz="1000" b="1" dirty="0">
                <a:latin typeface="Arial Narrow" pitchFamily="34" charset="0"/>
              </a:rPr>
              <a:t>Check</a:t>
            </a:r>
          </a:p>
        </p:txBody>
      </p:sp>
      <p:sp>
        <p:nvSpPr>
          <p:cNvPr id="1154165" name="Line 117"/>
          <p:cNvSpPr>
            <a:spLocks noChangeAspect="1" noChangeShapeType="1"/>
          </p:cNvSpPr>
          <p:nvPr/>
        </p:nvSpPr>
        <p:spPr bwMode="auto">
          <a:xfrm rot="10800000" flipV="1">
            <a:off x="3624263" y="1939925"/>
            <a:ext cx="3175" cy="1236663"/>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7462" name="Oval 118"/>
          <p:cNvSpPr>
            <a:spLocks noChangeAspect="1" noChangeArrowheads="1"/>
          </p:cNvSpPr>
          <p:nvPr/>
        </p:nvSpPr>
        <p:spPr bwMode="auto">
          <a:xfrm>
            <a:off x="3606800" y="2505075"/>
            <a:ext cx="47625" cy="47625"/>
          </a:xfrm>
          <a:prstGeom prst="ellipse">
            <a:avLst/>
          </a:prstGeom>
          <a:solidFill>
            <a:srgbClr val="D9DA56"/>
          </a:solidFill>
          <a:ln w="12700">
            <a:solidFill>
              <a:schemeClr val="tx1"/>
            </a:solidFill>
            <a:round/>
            <a:headEnd/>
            <a:tailEnd/>
          </a:ln>
        </p:spPr>
        <p:txBody>
          <a:bodyPr anchor="ctr">
            <a:spAutoFit/>
          </a:bodyPr>
          <a:lstStyle/>
          <a:p>
            <a:endParaRPr lang="en-US"/>
          </a:p>
        </p:txBody>
      </p:sp>
      <p:sp>
        <p:nvSpPr>
          <p:cNvPr id="17463" name="Oval 119"/>
          <p:cNvSpPr>
            <a:spLocks noChangeAspect="1" noChangeArrowheads="1"/>
          </p:cNvSpPr>
          <p:nvPr/>
        </p:nvSpPr>
        <p:spPr bwMode="auto">
          <a:xfrm>
            <a:off x="3606800" y="1924050"/>
            <a:ext cx="47625" cy="47625"/>
          </a:xfrm>
          <a:prstGeom prst="ellipse">
            <a:avLst/>
          </a:prstGeom>
          <a:solidFill>
            <a:srgbClr val="D9DA56"/>
          </a:solidFill>
          <a:ln w="12700">
            <a:solidFill>
              <a:schemeClr val="tx1"/>
            </a:solidFill>
            <a:round/>
            <a:headEnd/>
            <a:tailEnd/>
          </a:ln>
        </p:spPr>
        <p:txBody>
          <a:bodyPr anchor="ctr">
            <a:spAutoFit/>
          </a:bodyPr>
          <a:lstStyle/>
          <a:p>
            <a:endParaRPr lang="en-US"/>
          </a:p>
        </p:txBody>
      </p:sp>
      <p:sp>
        <p:nvSpPr>
          <p:cNvPr id="1154168" name="Line 120"/>
          <p:cNvSpPr>
            <a:spLocks noChangeAspect="1" noChangeShapeType="1"/>
          </p:cNvSpPr>
          <p:nvPr/>
        </p:nvSpPr>
        <p:spPr bwMode="auto">
          <a:xfrm flipH="1">
            <a:off x="2416175" y="1943100"/>
            <a:ext cx="228600" cy="1588"/>
          </a:xfrm>
          <a:prstGeom prst="line">
            <a:avLst/>
          </a:prstGeom>
          <a:noFill/>
          <a:ln w="19050">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4169" name="Rectangle 121"/>
          <p:cNvSpPr>
            <a:spLocks noChangeAspect="1" noChangeArrowheads="1"/>
          </p:cNvSpPr>
          <p:nvPr/>
        </p:nvSpPr>
        <p:spPr bwMode="invGray">
          <a:xfrm>
            <a:off x="2190750" y="1598613"/>
            <a:ext cx="284163" cy="85090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SIPO</a:t>
            </a:r>
          </a:p>
          <a:p>
            <a:pPr eaLnBrk="0" hangingPunct="0">
              <a:defRPr/>
            </a:pPr>
            <a:endParaRPr lang="en-US" sz="1100" b="1" dirty="0">
              <a:latin typeface="Arial Narrow" pitchFamily="34" charset="0"/>
            </a:endParaRPr>
          </a:p>
        </p:txBody>
      </p:sp>
      <p:sp>
        <p:nvSpPr>
          <p:cNvPr id="17466" name="Text Box 122"/>
          <p:cNvSpPr txBox="1">
            <a:spLocks noChangeAspect="1" noChangeArrowheads="1"/>
          </p:cNvSpPr>
          <p:nvPr/>
        </p:nvSpPr>
        <p:spPr bwMode="auto">
          <a:xfrm>
            <a:off x="1027113" y="1563688"/>
            <a:ext cx="465137" cy="260350"/>
          </a:xfrm>
          <a:prstGeom prst="rect">
            <a:avLst/>
          </a:prstGeom>
          <a:noFill/>
          <a:ln w="12700" algn="ctr">
            <a:noFill/>
            <a:miter lim="800000"/>
            <a:headEnd/>
            <a:tailEnd/>
          </a:ln>
        </p:spPr>
        <p:txBody>
          <a:bodyPr>
            <a:spAutoFit/>
          </a:bodyPr>
          <a:lstStyle/>
          <a:p>
            <a:pPr algn="l" eaLnBrk="0" hangingPunct="0">
              <a:spcBef>
                <a:spcPct val="50000"/>
              </a:spcBef>
            </a:pPr>
            <a:r>
              <a:rPr lang="en-US" sz="1100" b="1">
                <a:latin typeface="Arial Narrow" pitchFamily="34" charset="0"/>
              </a:rPr>
              <a:t> EQ</a:t>
            </a:r>
          </a:p>
        </p:txBody>
      </p:sp>
      <p:sp>
        <p:nvSpPr>
          <p:cNvPr id="17467" name="Text Box 123"/>
          <p:cNvSpPr txBox="1">
            <a:spLocks noChangeAspect="1" noChangeArrowheads="1"/>
          </p:cNvSpPr>
          <p:nvPr/>
        </p:nvSpPr>
        <p:spPr bwMode="auto">
          <a:xfrm>
            <a:off x="976313" y="2038350"/>
            <a:ext cx="511175" cy="228600"/>
          </a:xfrm>
          <a:prstGeom prst="rect">
            <a:avLst/>
          </a:prstGeom>
          <a:noFill/>
          <a:ln w="12700" algn="ctr">
            <a:noFill/>
            <a:miter lim="800000"/>
            <a:headEnd/>
            <a:tailEnd/>
          </a:ln>
        </p:spPr>
        <p:txBody>
          <a:bodyPr>
            <a:spAutoFit/>
          </a:bodyPr>
          <a:lstStyle/>
          <a:p>
            <a:pPr eaLnBrk="0" hangingPunct="0">
              <a:spcBef>
                <a:spcPct val="50000"/>
              </a:spcBef>
            </a:pPr>
            <a:r>
              <a:rPr lang="en-US" sz="900" b="1">
                <a:latin typeface="Arial Narrow" pitchFamily="34" charset="0"/>
              </a:rPr>
              <a:t> OOB</a:t>
            </a:r>
          </a:p>
        </p:txBody>
      </p:sp>
      <p:sp>
        <p:nvSpPr>
          <p:cNvPr id="17468" name="Text Box 124"/>
          <p:cNvSpPr txBox="1">
            <a:spLocks noChangeAspect="1" noChangeArrowheads="1"/>
          </p:cNvSpPr>
          <p:nvPr/>
        </p:nvSpPr>
        <p:spPr bwMode="auto">
          <a:xfrm>
            <a:off x="1330325" y="1563688"/>
            <a:ext cx="258763" cy="596900"/>
          </a:xfrm>
          <a:prstGeom prst="rect">
            <a:avLst/>
          </a:prstGeom>
          <a:noFill/>
          <a:ln w="12700" algn="ctr">
            <a:noFill/>
            <a:miter lim="800000"/>
            <a:headEnd/>
            <a:tailEnd/>
          </a:ln>
        </p:spPr>
        <p:txBody>
          <a:bodyPr>
            <a:spAutoFit/>
          </a:bodyPr>
          <a:lstStyle/>
          <a:p>
            <a:pPr algn="l" eaLnBrk="0" hangingPunct="0">
              <a:spcBef>
                <a:spcPct val="50000"/>
              </a:spcBef>
            </a:pPr>
            <a:r>
              <a:rPr lang="en-US" sz="1100" b="1">
                <a:latin typeface="Arial Narrow" pitchFamily="34" charset="0"/>
              </a:rPr>
              <a:t>DFE</a:t>
            </a:r>
          </a:p>
        </p:txBody>
      </p:sp>
      <p:sp>
        <p:nvSpPr>
          <p:cNvPr id="1154173" name="Line 125"/>
          <p:cNvSpPr>
            <a:spLocks noChangeAspect="1" noChangeShapeType="1"/>
          </p:cNvSpPr>
          <p:nvPr/>
        </p:nvSpPr>
        <p:spPr bwMode="auto">
          <a:xfrm flipV="1">
            <a:off x="1820863" y="3154363"/>
            <a:ext cx="1587" cy="409575"/>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7470" name="Text Box 126"/>
          <p:cNvSpPr txBox="1">
            <a:spLocks noChangeAspect="1" noChangeArrowheads="1"/>
          </p:cNvSpPr>
          <p:nvPr/>
        </p:nvSpPr>
        <p:spPr bwMode="auto">
          <a:xfrm>
            <a:off x="1649413" y="3743325"/>
            <a:ext cx="1336675" cy="304800"/>
          </a:xfrm>
          <a:prstGeom prst="rect">
            <a:avLst/>
          </a:prstGeom>
          <a:noFill/>
          <a:ln w="12700" algn="ctr">
            <a:noFill/>
            <a:miter lim="800000"/>
            <a:headEnd/>
            <a:tailEnd/>
          </a:ln>
        </p:spPr>
        <p:txBody>
          <a:bodyPr>
            <a:spAutoFit/>
          </a:bodyPr>
          <a:lstStyle/>
          <a:p>
            <a:pPr algn="l" eaLnBrk="0" hangingPunct="0">
              <a:spcBef>
                <a:spcPct val="50000"/>
              </a:spcBef>
            </a:pPr>
            <a:r>
              <a:rPr lang="en-US" sz="1400" b="1">
                <a:solidFill>
                  <a:schemeClr val="bg1"/>
                </a:solidFill>
                <a:latin typeface="Arial Narrow" pitchFamily="34" charset="0"/>
              </a:rPr>
              <a:t>RX- PMA</a:t>
            </a:r>
          </a:p>
        </p:txBody>
      </p:sp>
      <p:sp>
        <p:nvSpPr>
          <p:cNvPr id="17471" name="Rectangle 127"/>
          <p:cNvSpPr>
            <a:spLocks noChangeArrowheads="1"/>
          </p:cNvSpPr>
          <p:nvPr/>
        </p:nvSpPr>
        <p:spPr bwMode="auto">
          <a:xfrm>
            <a:off x="381000" y="4611688"/>
            <a:ext cx="8237538" cy="2246312"/>
          </a:xfrm>
          <a:prstGeom prst="rect">
            <a:avLst/>
          </a:prstGeom>
          <a:noFill/>
          <a:ln w="9525">
            <a:noFill/>
            <a:miter lim="800000"/>
            <a:headEnd/>
            <a:tailEnd/>
          </a:ln>
        </p:spPr>
        <p:txBody>
          <a:bodyPr/>
          <a:lstStyle/>
          <a:p>
            <a:pPr marL="228600" indent="-228600" algn="l">
              <a:lnSpc>
                <a:spcPct val="95000"/>
              </a:lnSpc>
              <a:spcBef>
                <a:spcPct val="20000"/>
              </a:spcBef>
              <a:buFont typeface="Wingdings" pitchFamily="2" charset="2"/>
              <a:buChar char="§"/>
            </a:pPr>
            <a:endParaRPr lang="en-US">
              <a:latin typeface="Arial Narrow" pitchFamily="34" charset="0"/>
            </a:endParaRPr>
          </a:p>
        </p:txBody>
      </p:sp>
      <p:sp>
        <p:nvSpPr>
          <p:cNvPr id="1154176" name="Line 128"/>
          <p:cNvSpPr>
            <a:spLocks noChangeShapeType="1"/>
          </p:cNvSpPr>
          <p:nvPr/>
        </p:nvSpPr>
        <p:spPr bwMode="auto">
          <a:xfrm flipH="1">
            <a:off x="192088" y="2055813"/>
            <a:ext cx="874712" cy="3175"/>
          </a:xfrm>
          <a:prstGeom prst="line">
            <a:avLst/>
          </a:prstGeom>
          <a:noFill/>
          <a:ln w="57150">
            <a:solidFill>
              <a:schemeClr val="bg1"/>
            </a:solidFill>
            <a:round/>
            <a:headEnd type="triangle" w="med" len="med"/>
            <a:tailEnd/>
          </a:ln>
          <a:effectLst>
            <a:outerShdw dist="35921" dir="2700000" algn="ctr" rotWithShape="0">
              <a:schemeClr val="bg2"/>
            </a:outerShdw>
          </a:effectLst>
        </p:spPr>
        <p:txBody>
          <a:bodyPr/>
          <a:lstStyle/>
          <a:p>
            <a:pPr>
              <a:defRPr/>
            </a:pPr>
            <a:endParaRPr lang="en-US" dirty="0"/>
          </a:p>
        </p:txBody>
      </p:sp>
      <p:sp>
        <p:nvSpPr>
          <p:cNvPr id="1154177" name="Text Box 129"/>
          <p:cNvSpPr txBox="1">
            <a:spLocks noChangeArrowheads="1"/>
          </p:cNvSpPr>
          <p:nvPr/>
        </p:nvSpPr>
        <p:spPr bwMode="auto">
          <a:xfrm>
            <a:off x="304800" y="2349500"/>
            <a:ext cx="557213" cy="519113"/>
          </a:xfrm>
          <a:prstGeom prst="rect">
            <a:avLst/>
          </a:prstGeom>
          <a:noFill/>
          <a:ln w="12700" algn="ctr">
            <a:noFill/>
            <a:miter lim="800000"/>
            <a:headEnd/>
            <a:tailEnd/>
          </a:ln>
          <a:effectLst/>
        </p:spPr>
        <p:txBody>
          <a:bodyPr wrap="none">
            <a:spAutoFit/>
          </a:bodyPr>
          <a:lstStyle/>
          <a:p>
            <a:pPr eaLnBrk="0" hangingPunct="0">
              <a:defRPr/>
            </a:pPr>
            <a:r>
              <a:rPr lang="en-US" sz="2800" b="1" dirty="0">
                <a:solidFill>
                  <a:srgbClr val="003366"/>
                </a:solidFill>
                <a:effectLst>
                  <a:outerShdw blurRad="38100" dist="38100" dir="2700000" algn="tl">
                    <a:srgbClr val="C0C0C0"/>
                  </a:outerShdw>
                </a:effectLst>
                <a:latin typeface="Arial Narrow" pitchFamily="34" charset="0"/>
              </a:rPr>
              <a:t>Rx</a:t>
            </a:r>
          </a:p>
        </p:txBody>
      </p:sp>
      <p:sp>
        <p:nvSpPr>
          <p:cNvPr id="1154178" name="Line 130"/>
          <p:cNvSpPr>
            <a:spLocks noChangeShapeType="1"/>
          </p:cNvSpPr>
          <p:nvPr/>
        </p:nvSpPr>
        <p:spPr bwMode="auto">
          <a:xfrm flipH="1">
            <a:off x="523875" y="1951038"/>
            <a:ext cx="206375" cy="257175"/>
          </a:xfrm>
          <a:prstGeom prst="line">
            <a:avLst/>
          </a:prstGeom>
          <a:noFill/>
          <a:ln w="28575">
            <a:solidFill>
              <a:schemeClr val="bg1"/>
            </a:solidFill>
            <a:round/>
            <a:headEnd/>
            <a:tailEnd/>
          </a:ln>
          <a:effectLst>
            <a:prstShdw prst="shdw17" dist="17961" dir="2700000">
              <a:schemeClr val="bg1">
                <a:gamma/>
                <a:shade val="60000"/>
                <a:invGamma/>
              </a:schemeClr>
            </a:prstShdw>
          </a:effectLst>
        </p:spPr>
        <p:txBody>
          <a:bodyPr wrap="none" anchor="ctr">
            <a:spAutoFit/>
          </a:bodyPr>
          <a:lstStyle/>
          <a:p>
            <a:pPr>
              <a:defRPr/>
            </a:pPr>
            <a:endParaRPr lang="en-US" dirty="0"/>
          </a:p>
        </p:txBody>
      </p:sp>
      <p:sp>
        <p:nvSpPr>
          <p:cNvPr id="1154179" name="Text Box 131"/>
          <p:cNvSpPr txBox="1">
            <a:spLocks noChangeArrowheads="1"/>
          </p:cNvSpPr>
          <p:nvPr/>
        </p:nvSpPr>
        <p:spPr bwMode="auto">
          <a:xfrm>
            <a:off x="508000" y="1660525"/>
            <a:ext cx="311150" cy="366713"/>
          </a:xfrm>
          <a:prstGeom prst="rect">
            <a:avLst/>
          </a:prstGeom>
          <a:noFill/>
          <a:ln w="9525" algn="ctr">
            <a:noFill/>
            <a:miter lim="800000"/>
            <a:headEnd/>
            <a:tailEnd/>
          </a:ln>
          <a:effectLst>
            <a:outerShdw dist="35921" dir="2700000" algn="ctr" rotWithShape="0">
              <a:srgbClr val="808080"/>
            </a:outerShdw>
          </a:effectLst>
        </p:spPr>
        <p:txBody>
          <a:bodyPr wrap="none">
            <a:spAutoFit/>
          </a:bodyPr>
          <a:lstStyle/>
          <a:p>
            <a:pPr algn="l">
              <a:defRPr/>
            </a:pPr>
            <a:r>
              <a:rPr lang="en-US" dirty="0">
                <a:solidFill>
                  <a:schemeClr val="bg1"/>
                </a:solidFill>
              </a:rPr>
              <a:t>2</a:t>
            </a:r>
          </a:p>
        </p:txBody>
      </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ChangeArrowheads="1"/>
          </p:cNvSpPr>
          <p:nvPr/>
        </p:nvSpPr>
        <p:spPr bwMode="auto">
          <a:xfrm>
            <a:off x="0" y="1131888"/>
            <a:ext cx="9144000" cy="5726112"/>
          </a:xfrm>
          <a:prstGeom prst="rect">
            <a:avLst/>
          </a:prstGeom>
          <a:solidFill>
            <a:schemeClr val="bg1"/>
          </a:solidFill>
          <a:ln w="9525" algn="ctr">
            <a:noFill/>
            <a:round/>
            <a:headEnd/>
            <a:tailEnd/>
          </a:ln>
        </p:spPr>
        <p:txBody>
          <a:bodyPr wrap="none" anchor="ctr">
            <a:spAutoFit/>
          </a:bodyPr>
          <a:lstStyle/>
          <a:p>
            <a:endParaRPr lang="en-US"/>
          </a:p>
        </p:txBody>
      </p:sp>
      <p:sp>
        <p:nvSpPr>
          <p:cNvPr id="18435" name="Rectangle 118"/>
          <p:cNvSpPr>
            <a:spLocks noGrp="1" noChangeArrowheads="1"/>
          </p:cNvSpPr>
          <p:nvPr>
            <p:ph type="title"/>
          </p:nvPr>
        </p:nvSpPr>
        <p:spPr>
          <a:xfrm>
            <a:off x="457200" y="199098"/>
            <a:ext cx="8539316" cy="973394"/>
          </a:xfrm>
        </p:spPr>
        <p:txBody>
          <a:bodyPr/>
          <a:lstStyle/>
          <a:p>
            <a:pPr eaLnBrk="1" hangingPunct="1"/>
            <a:r>
              <a:rPr lang="en-US" dirty="0" smtClean="0"/>
              <a:t>7 Series Transceiver Architecture</a:t>
            </a:r>
            <a:br>
              <a:rPr lang="en-US" dirty="0" smtClean="0"/>
            </a:br>
            <a:r>
              <a:rPr lang="en-US" dirty="0" smtClean="0"/>
              <a:t>Major Supported Protocols</a:t>
            </a:r>
          </a:p>
        </p:txBody>
      </p:sp>
      <p:graphicFrame>
        <p:nvGraphicFramePr>
          <p:cNvPr id="110944" name="Group 352"/>
          <p:cNvGraphicFramePr>
            <a:graphicFrameLocks noGrp="1"/>
          </p:cNvGraphicFramePr>
          <p:nvPr>
            <p:ph idx="1"/>
          </p:nvPr>
        </p:nvGraphicFramePr>
        <p:xfrm>
          <a:off x="38100" y="1144588"/>
          <a:ext cx="9105900" cy="5693729"/>
        </p:xfrm>
        <a:graphic>
          <a:graphicData uri="http://schemas.openxmlformats.org/drawingml/2006/table">
            <a:tbl>
              <a:tblPr/>
              <a:tblGrid>
                <a:gridCol w="950132"/>
                <a:gridCol w="1235752"/>
                <a:gridCol w="1122165"/>
                <a:gridCol w="1940410"/>
                <a:gridCol w="1940410"/>
                <a:gridCol w="1917031"/>
              </a:tblGrid>
              <a:tr h="3333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b="1" i="0" u="none" strike="noStrike" cap="none" normalizeH="0" baseline="0" dirty="0" smtClean="0">
                          <a:ln>
                            <a:noFill/>
                          </a:ln>
                          <a:solidFill>
                            <a:schemeClr val="bg1"/>
                          </a:solidFill>
                          <a:effectLst/>
                          <a:latin typeface="Arial" charset="0"/>
                        </a:rPr>
                        <a:t>Market</a:t>
                      </a:r>
                      <a:endParaRPr kumimoji="0" lang="en-US" sz="1200" b="1" i="0" u="none" strike="noStrike" cap="none" normalizeH="0" baseline="0" noProof="1" smtClean="0">
                        <a:ln>
                          <a:noFill/>
                        </a:ln>
                        <a:solidFill>
                          <a:schemeClr val="bg1"/>
                        </a:solidFill>
                        <a:effectLst/>
                        <a:latin typeface="Arial"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b="1" i="0" u="none" strike="noStrike" cap="none" normalizeH="0" baseline="0" dirty="0" smtClean="0">
                          <a:ln>
                            <a:noFill/>
                          </a:ln>
                          <a:solidFill>
                            <a:schemeClr val="bg1"/>
                          </a:solidFill>
                          <a:effectLst/>
                          <a:latin typeface="Arial" charset="0"/>
                        </a:rPr>
                        <a:t>Protocol</a:t>
                      </a:r>
                      <a:endParaRPr kumimoji="0" lang="en-US" sz="1200" b="1" i="0" u="none" strike="noStrike" cap="none" normalizeH="0" baseline="0" noProof="1"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b="1" i="0" u="none" strike="noStrike" cap="none" normalizeH="0" baseline="0" dirty="0" smtClean="0">
                          <a:ln>
                            <a:noFill/>
                          </a:ln>
                          <a:solidFill>
                            <a:schemeClr val="bg1"/>
                          </a:solidFill>
                          <a:effectLst/>
                          <a:latin typeface="Arial" charset="0"/>
                        </a:rPr>
                        <a:t>GTP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b="1" i="0" u="none" strike="noStrike" cap="none" normalizeH="0" baseline="0" dirty="0" smtClean="0">
                          <a:ln>
                            <a:noFill/>
                          </a:ln>
                          <a:solidFill>
                            <a:schemeClr val="bg1"/>
                          </a:solidFill>
                          <a:effectLst/>
                          <a:latin typeface="Arial" charset="0"/>
                        </a:rPr>
                        <a:t>GTX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b="1" i="0" u="none" strike="noStrike" cap="none" normalizeH="0" baseline="0" dirty="0" smtClean="0">
                          <a:ln>
                            <a:noFill/>
                          </a:ln>
                          <a:solidFill>
                            <a:schemeClr val="bg1"/>
                          </a:solidFill>
                          <a:effectLst/>
                          <a:latin typeface="Arial" charset="0"/>
                        </a:rPr>
                        <a:t>GTX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b="1" i="0" u="none" strike="noStrike" cap="none" normalizeH="0" baseline="0" dirty="0" smtClean="0">
                          <a:ln>
                            <a:noFill/>
                          </a:ln>
                          <a:solidFill>
                            <a:schemeClr val="bg1"/>
                          </a:solidFill>
                          <a:effectLst/>
                          <a:latin typeface="Arial" charset="0"/>
                        </a:rPr>
                        <a:t>GTH</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952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General</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PCI Express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Gen1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Gen 1, 2,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alpha val="50196"/>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Gen 1, 2,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Gen 1, 2, 3</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60325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Wired</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Ethernet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1GE, 2.5GE, XAUI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1GE, 2.5GE, XAUI, RXAUI, 10GBase-R, 10G-KR, 40GE, 100GE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alpha val="50196"/>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1GE, 2.5GE, XAUI, RXAUI, 10GBase-R, 10G-KR, 40GE, 100GE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1GE, 2.5GE, XAUI, RXAUI, 10GBase-R, 10G-KR, 40GE, 100GE</a:t>
                      </a:r>
                      <a:br>
                        <a:rPr kumimoji="0" lang="en-US" sz="1100" b="0" i="0" u="none" strike="noStrike" cap="none" normalizeH="0" baseline="0" dirty="0" smtClean="0">
                          <a:ln>
                            <a:noFill/>
                          </a:ln>
                          <a:solidFill>
                            <a:schemeClr val="tx1"/>
                          </a:solidFill>
                          <a:effectLst/>
                          <a:latin typeface="Arial" charset="0"/>
                        </a:rPr>
                      </a:br>
                      <a:endParaRPr kumimoji="0" lang="en-US" sz="11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4826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SONET/OTU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OC-3/12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OC-3/12/48/192, OTU1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alpha val="50196"/>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OC-3/12/48/192, OTU1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OC-3/12/48/192, OTU1/2/3/4</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31908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Interlaken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&lt;= 3.75G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&lt;=6.5G, 12.5G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alpha val="50196"/>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&lt;=6.5G, 12.5G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&lt;=6.5G, 10.3125G, 12.5G</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29686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Custom  CEI Backplane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&lt;= 3.75G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&lt;=6.5G, EQ support for faster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alpha val="50196"/>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&lt;=6.5G, EQ support for faster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&lt;= 6.5G, CEI-11LR</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481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PON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TBD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BPON, GPON, GEPON, 10GEPON, 10GGPON (TX)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alpha val="50196"/>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BPON, GPON, GEPON, 10GEPON, 10GGPON (TX)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BPON, GPON, GEPON, 10GEPON, 10GGPON*</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4810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Wireless</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CPRI/OBSAI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0.614, 1.2, 2.4, 3.0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0.614, 1.2, 2.4, 3.0, 4.9, 6.14, 9.8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alpha val="50196"/>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0.614, 1.2, 2.4, 3.0, 4.9, 6.14, 9.8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0.614, 1.2, 2.4, 3.0, 4.9, 6.14, 9.8, 12</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29845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Serial Rapid 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Gen1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Gen1,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alpha val="50196"/>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Gen1,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Gen1, 2</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29845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Audio Video</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SDI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SD/HD/3G-SDI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SD/HD/3G-SDI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alpha val="50196"/>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SD/HD/3G-SDI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SD/HD/3G/10G-SDI</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Display 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alpha val="50196"/>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Other</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QPI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4.8, 6.4, 8.0*, 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alpha val="50196"/>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4.8, 6.4, 8.0*, 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4.8, 6.4, 8.0*, 9.6*</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2825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Fiber Chan.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1G, 2G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1G, 2G, 4G, 8G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alpha val="49804"/>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1G, 2G, 4G, 8G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1G, 2G, 4G, 8G, 10G</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2825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SATA/SAS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1.5G, 3G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1.5G, 3G (pending 6G)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alpha val="49804"/>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1.5G, 3G (pending 6G)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1.5G, 3G, (pending 6G)</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2825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100" b="0" i="0" u="none" strike="noStrike" cap="none" normalizeH="0" baseline="0" dirty="0" smtClean="0">
                        <a:ln>
                          <a:noFill/>
                        </a:ln>
                        <a:solidFill>
                          <a:schemeClr val="tx1"/>
                        </a:solidFill>
                        <a:effectLst/>
                        <a:latin typeface="Arial"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Aurora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Up to 3.75G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Up to 12.5G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7030A0">
                        <a:alpha val="49804"/>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Up to 12.5G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Up to 13.1G</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9999"/>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Power Reduction Options</a:t>
            </a:r>
            <a:endParaRPr lang="en-CA" smtClean="0"/>
          </a:p>
        </p:txBody>
      </p:sp>
      <p:sp>
        <p:nvSpPr>
          <p:cNvPr id="6" name="Content Placeholder 5"/>
          <p:cNvSpPr>
            <a:spLocks noGrp="1"/>
          </p:cNvSpPr>
          <p:nvPr>
            <p:ph idx="1"/>
          </p:nvPr>
        </p:nvSpPr>
        <p:spPr>
          <a:xfrm>
            <a:off x="176981" y="1460091"/>
            <a:ext cx="6592529" cy="2590800"/>
          </a:xfrm>
        </p:spPr>
        <p:txBody>
          <a:bodyPr>
            <a:normAutofit fontScale="85000" lnSpcReduction="10000"/>
          </a:bodyPr>
          <a:lstStyle/>
          <a:p>
            <a:pPr>
              <a:defRPr/>
            </a:pPr>
            <a:r>
              <a:rPr lang="en-US" dirty="0" smtClean="0"/>
              <a:t>Flexible clocking options</a:t>
            </a:r>
          </a:p>
          <a:p>
            <a:pPr lvl="1">
              <a:defRPr/>
            </a:pPr>
            <a:r>
              <a:rPr lang="en-US" dirty="0" smtClean="0"/>
              <a:t>Use only the QPLL for the lowest power consumption</a:t>
            </a:r>
          </a:p>
          <a:p>
            <a:pPr lvl="1">
              <a:defRPr/>
            </a:pPr>
            <a:r>
              <a:rPr lang="en-US" dirty="0" smtClean="0"/>
              <a:t>Use only the CPLLs for more flexibility</a:t>
            </a:r>
          </a:p>
          <a:p>
            <a:pPr lvl="1">
              <a:defRPr/>
            </a:pPr>
            <a:r>
              <a:rPr lang="en-US" dirty="0" smtClean="0"/>
              <a:t>Use both for maximum flexibility</a:t>
            </a:r>
          </a:p>
          <a:p>
            <a:pPr>
              <a:defRPr/>
            </a:pPr>
            <a:r>
              <a:rPr lang="en-US" dirty="0" smtClean="0"/>
              <a:t>Low Power Mode (LPM) receive mode</a:t>
            </a:r>
          </a:p>
          <a:p>
            <a:pPr lvl="1">
              <a:defRPr/>
            </a:pPr>
            <a:r>
              <a:rPr lang="en-US" dirty="0" smtClean="0"/>
              <a:t>Uses lower power linear equalization rather than high power DFE</a:t>
            </a:r>
          </a:p>
          <a:p>
            <a:pPr lvl="1">
              <a:defRPr/>
            </a:pPr>
            <a:r>
              <a:rPr lang="en-US" dirty="0" smtClean="0"/>
              <a:t>Ideal for short chip-to-chip links</a:t>
            </a:r>
          </a:p>
          <a:p>
            <a:pPr>
              <a:defRPr/>
            </a:pPr>
            <a:r>
              <a:rPr lang="en-US" dirty="0" smtClean="0"/>
              <a:t>Adjust TX CML swing for lower power</a:t>
            </a:r>
          </a:p>
          <a:p>
            <a:pPr>
              <a:defRPr/>
            </a:pPr>
            <a:endParaRPr lang="en-CA" dirty="0"/>
          </a:p>
        </p:txBody>
      </p:sp>
      <p:grpSp>
        <p:nvGrpSpPr>
          <p:cNvPr id="2" name="Group 36"/>
          <p:cNvGrpSpPr>
            <a:grpSpLocks/>
          </p:cNvGrpSpPr>
          <p:nvPr>
            <p:custDataLst>
              <p:tags r:id="rId2"/>
            </p:custDataLst>
          </p:nvPr>
        </p:nvGrpSpPr>
        <p:grpSpPr bwMode="auto">
          <a:xfrm>
            <a:off x="5678129" y="530942"/>
            <a:ext cx="3318387" cy="3576483"/>
            <a:chOff x="596900" y="4995863"/>
            <a:chExt cx="1535113" cy="1738312"/>
          </a:xfrm>
        </p:grpSpPr>
        <p:pic>
          <p:nvPicPr>
            <p:cNvPr id="19502" name="Picture 6"/>
            <p:cNvPicPr>
              <a:picLocks noChangeAspect="1" noChangeArrowheads="1"/>
            </p:cNvPicPr>
            <p:nvPr/>
          </p:nvPicPr>
          <p:blipFill>
            <a:blip r:embed="rId6"/>
            <a:srcRect/>
            <a:stretch>
              <a:fillRect/>
            </a:stretch>
          </p:blipFill>
          <p:spPr bwMode="auto">
            <a:xfrm>
              <a:off x="596900" y="4995863"/>
              <a:ext cx="1535113" cy="1738312"/>
            </a:xfrm>
            <a:prstGeom prst="rect">
              <a:avLst/>
            </a:prstGeom>
            <a:noFill/>
            <a:ln w="9525">
              <a:noFill/>
              <a:miter lim="800000"/>
              <a:headEnd/>
              <a:tailEnd/>
            </a:ln>
          </p:spPr>
        </p:pic>
        <p:sp>
          <p:nvSpPr>
            <p:cNvPr id="19503" name="Rectangle 19"/>
            <p:cNvSpPr>
              <a:spLocks noChangeArrowheads="1"/>
            </p:cNvSpPr>
            <p:nvPr/>
          </p:nvSpPr>
          <p:spPr bwMode="auto">
            <a:xfrm>
              <a:off x="1104900" y="5110163"/>
              <a:ext cx="317500" cy="177800"/>
            </a:xfrm>
            <a:prstGeom prst="rect">
              <a:avLst/>
            </a:prstGeom>
            <a:solidFill>
              <a:srgbClr val="99CCFF"/>
            </a:solidFill>
            <a:ln w="9525" algn="ctr">
              <a:noFill/>
              <a:miter lim="800000"/>
              <a:headEnd/>
              <a:tailEnd/>
            </a:ln>
          </p:spPr>
          <p:txBody>
            <a:bodyPr anchor="ctr">
              <a:spAutoFit/>
            </a:bodyPr>
            <a:lstStyle/>
            <a:p>
              <a:endParaRPr lang="en-US"/>
            </a:p>
          </p:txBody>
        </p:sp>
        <p:sp>
          <p:nvSpPr>
            <p:cNvPr id="19504" name="Rectangle 20"/>
            <p:cNvSpPr>
              <a:spLocks noChangeArrowheads="1"/>
            </p:cNvSpPr>
            <p:nvPr/>
          </p:nvSpPr>
          <p:spPr bwMode="auto">
            <a:xfrm>
              <a:off x="1104900" y="5465763"/>
              <a:ext cx="317500" cy="177800"/>
            </a:xfrm>
            <a:prstGeom prst="rect">
              <a:avLst/>
            </a:prstGeom>
            <a:solidFill>
              <a:srgbClr val="99CCFF"/>
            </a:solidFill>
            <a:ln w="9525" algn="ctr">
              <a:noFill/>
              <a:miter lim="800000"/>
              <a:headEnd/>
              <a:tailEnd/>
            </a:ln>
          </p:spPr>
          <p:txBody>
            <a:bodyPr anchor="ctr">
              <a:spAutoFit/>
            </a:bodyPr>
            <a:lstStyle/>
            <a:p>
              <a:endParaRPr lang="en-US"/>
            </a:p>
          </p:txBody>
        </p:sp>
        <p:sp>
          <p:nvSpPr>
            <p:cNvPr id="19505" name="Rectangle 21"/>
            <p:cNvSpPr>
              <a:spLocks noChangeArrowheads="1"/>
            </p:cNvSpPr>
            <p:nvPr/>
          </p:nvSpPr>
          <p:spPr bwMode="auto">
            <a:xfrm>
              <a:off x="1104900" y="5732463"/>
              <a:ext cx="317500" cy="177800"/>
            </a:xfrm>
            <a:prstGeom prst="rect">
              <a:avLst/>
            </a:prstGeom>
            <a:solidFill>
              <a:schemeClr val="tx2"/>
            </a:solidFill>
            <a:ln w="9525" algn="ctr">
              <a:noFill/>
              <a:miter lim="800000"/>
              <a:headEnd/>
              <a:tailEnd/>
            </a:ln>
          </p:spPr>
          <p:txBody>
            <a:bodyPr anchor="ctr">
              <a:spAutoFit/>
            </a:bodyPr>
            <a:lstStyle/>
            <a:p>
              <a:endParaRPr lang="en-US"/>
            </a:p>
          </p:txBody>
        </p:sp>
        <p:sp>
          <p:nvSpPr>
            <p:cNvPr id="19506" name="Rectangle 22"/>
            <p:cNvSpPr>
              <a:spLocks noChangeArrowheads="1"/>
            </p:cNvSpPr>
            <p:nvPr/>
          </p:nvSpPr>
          <p:spPr bwMode="auto">
            <a:xfrm>
              <a:off x="1104900" y="5986463"/>
              <a:ext cx="317500" cy="177800"/>
            </a:xfrm>
            <a:prstGeom prst="rect">
              <a:avLst/>
            </a:prstGeom>
            <a:solidFill>
              <a:srgbClr val="99CCFF"/>
            </a:solidFill>
            <a:ln w="9525" algn="ctr">
              <a:noFill/>
              <a:miter lim="800000"/>
              <a:headEnd/>
              <a:tailEnd/>
            </a:ln>
          </p:spPr>
          <p:txBody>
            <a:bodyPr anchor="ctr">
              <a:spAutoFit/>
            </a:bodyPr>
            <a:lstStyle/>
            <a:p>
              <a:endParaRPr lang="en-US"/>
            </a:p>
          </p:txBody>
        </p:sp>
        <p:sp>
          <p:nvSpPr>
            <p:cNvPr id="19507" name="Rectangle 23"/>
            <p:cNvSpPr>
              <a:spLocks noChangeArrowheads="1"/>
            </p:cNvSpPr>
            <p:nvPr/>
          </p:nvSpPr>
          <p:spPr bwMode="auto">
            <a:xfrm>
              <a:off x="1104900" y="6316663"/>
              <a:ext cx="317500" cy="177800"/>
            </a:xfrm>
            <a:prstGeom prst="rect">
              <a:avLst/>
            </a:prstGeom>
            <a:solidFill>
              <a:srgbClr val="99CCFF"/>
            </a:solidFill>
            <a:ln w="9525" algn="ctr">
              <a:noFill/>
              <a:miter lim="800000"/>
              <a:headEnd/>
              <a:tailEnd/>
            </a:ln>
          </p:spPr>
          <p:txBody>
            <a:bodyPr anchor="ctr">
              <a:spAutoFit/>
            </a:bodyPr>
            <a:lstStyle/>
            <a:p>
              <a:endParaRPr lang="en-US"/>
            </a:p>
          </p:txBody>
        </p:sp>
        <p:sp>
          <p:nvSpPr>
            <p:cNvPr id="19508" name="Rectangle 41"/>
            <p:cNvSpPr>
              <a:spLocks noChangeArrowheads="1"/>
            </p:cNvSpPr>
            <p:nvPr/>
          </p:nvSpPr>
          <p:spPr bwMode="auto">
            <a:xfrm>
              <a:off x="1673225" y="5146675"/>
              <a:ext cx="65088" cy="144463"/>
            </a:xfrm>
            <a:prstGeom prst="rect">
              <a:avLst/>
            </a:prstGeom>
            <a:solidFill>
              <a:srgbClr val="99CCFF"/>
            </a:solidFill>
            <a:ln w="9525" algn="ctr">
              <a:noFill/>
              <a:miter lim="800000"/>
              <a:headEnd/>
              <a:tailEnd/>
            </a:ln>
          </p:spPr>
          <p:txBody>
            <a:bodyPr anchor="ctr">
              <a:spAutoFit/>
            </a:bodyPr>
            <a:lstStyle/>
            <a:p>
              <a:endParaRPr lang="en-US"/>
            </a:p>
          </p:txBody>
        </p:sp>
        <p:sp>
          <p:nvSpPr>
            <p:cNvPr id="19509" name="Rectangle 42"/>
            <p:cNvSpPr>
              <a:spLocks noChangeArrowheads="1"/>
            </p:cNvSpPr>
            <p:nvPr/>
          </p:nvSpPr>
          <p:spPr bwMode="auto">
            <a:xfrm>
              <a:off x="1671638" y="5281613"/>
              <a:ext cx="65087" cy="144462"/>
            </a:xfrm>
            <a:prstGeom prst="rect">
              <a:avLst/>
            </a:prstGeom>
            <a:solidFill>
              <a:schemeClr val="tx2"/>
            </a:solidFill>
            <a:ln w="9525" algn="ctr">
              <a:noFill/>
              <a:miter lim="800000"/>
              <a:headEnd/>
              <a:tailEnd/>
            </a:ln>
          </p:spPr>
          <p:txBody>
            <a:bodyPr anchor="ctr">
              <a:spAutoFit/>
            </a:bodyPr>
            <a:lstStyle/>
            <a:p>
              <a:endParaRPr lang="en-US"/>
            </a:p>
          </p:txBody>
        </p:sp>
        <p:sp>
          <p:nvSpPr>
            <p:cNvPr id="19510" name="Rectangle 43"/>
            <p:cNvSpPr>
              <a:spLocks noChangeArrowheads="1"/>
            </p:cNvSpPr>
            <p:nvPr/>
          </p:nvSpPr>
          <p:spPr bwMode="auto">
            <a:xfrm>
              <a:off x="1674813" y="5495925"/>
              <a:ext cx="65087" cy="144463"/>
            </a:xfrm>
            <a:prstGeom prst="rect">
              <a:avLst/>
            </a:prstGeom>
            <a:solidFill>
              <a:srgbClr val="99CCFF"/>
            </a:solidFill>
            <a:ln w="9525" algn="ctr">
              <a:noFill/>
              <a:miter lim="800000"/>
              <a:headEnd/>
              <a:tailEnd/>
            </a:ln>
          </p:spPr>
          <p:txBody>
            <a:bodyPr anchor="ctr">
              <a:spAutoFit/>
            </a:bodyPr>
            <a:lstStyle/>
            <a:p>
              <a:endParaRPr lang="en-US"/>
            </a:p>
          </p:txBody>
        </p:sp>
        <p:sp>
          <p:nvSpPr>
            <p:cNvPr id="19511" name="Rectangle 44"/>
            <p:cNvSpPr>
              <a:spLocks noChangeArrowheads="1"/>
            </p:cNvSpPr>
            <p:nvPr/>
          </p:nvSpPr>
          <p:spPr bwMode="auto">
            <a:xfrm>
              <a:off x="1674813" y="5630863"/>
              <a:ext cx="65087" cy="144462"/>
            </a:xfrm>
            <a:prstGeom prst="rect">
              <a:avLst/>
            </a:prstGeom>
            <a:solidFill>
              <a:schemeClr val="tx2"/>
            </a:solidFill>
            <a:ln w="9525" algn="ctr">
              <a:noFill/>
              <a:miter lim="800000"/>
              <a:headEnd/>
              <a:tailEnd/>
            </a:ln>
          </p:spPr>
          <p:txBody>
            <a:bodyPr anchor="ctr">
              <a:spAutoFit/>
            </a:bodyPr>
            <a:lstStyle/>
            <a:p>
              <a:endParaRPr lang="en-US"/>
            </a:p>
          </p:txBody>
        </p:sp>
        <p:sp>
          <p:nvSpPr>
            <p:cNvPr id="19512" name="Rectangle 45"/>
            <p:cNvSpPr>
              <a:spLocks noChangeArrowheads="1"/>
            </p:cNvSpPr>
            <p:nvPr/>
          </p:nvSpPr>
          <p:spPr bwMode="auto">
            <a:xfrm>
              <a:off x="1673225" y="6013450"/>
              <a:ext cx="65088" cy="144463"/>
            </a:xfrm>
            <a:prstGeom prst="rect">
              <a:avLst/>
            </a:prstGeom>
            <a:solidFill>
              <a:srgbClr val="99CCFF"/>
            </a:solidFill>
            <a:ln w="9525" algn="ctr">
              <a:noFill/>
              <a:miter lim="800000"/>
              <a:headEnd/>
              <a:tailEnd/>
            </a:ln>
          </p:spPr>
          <p:txBody>
            <a:bodyPr anchor="ctr">
              <a:spAutoFit/>
            </a:bodyPr>
            <a:lstStyle/>
            <a:p>
              <a:endParaRPr lang="en-US"/>
            </a:p>
          </p:txBody>
        </p:sp>
        <p:sp>
          <p:nvSpPr>
            <p:cNvPr id="19513" name="Rectangle 46"/>
            <p:cNvSpPr>
              <a:spLocks noChangeArrowheads="1"/>
            </p:cNvSpPr>
            <p:nvPr/>
          </p:nvSpPr>
          <p:spPr bwMode="auto">
            <a:xfrm>
              <a:off x="1673225" y="6148388"/>
              <a:ext cx="65088" cy="144462"/>
            </a:xfrm>
            <a:prstGeom prst="rect">
              <a:avLst/>
            </a:prstGeom>
            <a:solidFill>
              <a:schemeClr val="tx2"/>
            </a:solidFill>
            <a:ln w="9525" algn="ctr">
              <a:noFill/>
              <a:miter lim="800000"/>
              <a:headEnd/>
              <a:tailEnd/>
            </a:ln>
          </p:spPr>
          <p:txBody>
            <a:bodyPr anchor="ctr">
              <a:spAutoFit/>
            </a:bodyPr>
            <a:lstStyle/>
            <a:p>
              <a:endParaRPr lang="en-US"/>
            </a:p>
          </p:txBody>
        </p:sp>
        <p:sp>
          <p:nvSpPr>
            <p:cNvPr id="19514" name="Rectangle 47"/>
            <p:cNvSpPr>
              <a:spLocks noChangeArrowheads="1"/>
            </p:cNvSpPr>
            <p:nvPr/>
          </p:nvSpPr>
          <p:spPr bwMode="auto">
            <a:xfrm>
              <a:off x="1673225" y="6365875"/>
              <a:ext cx="65088" cy="144463"/>
            </a:xfrm>
            <a:prstGeom prst="rect">
              <a:avLst/>
            </a:prstGeom>
            <a:solidFill>
              <a:srgbClr val="99CCFF"/>
            </a:solidFill>
            <a:ln w="9525" algn="ctr">
              <a:noFill/>
              <a:miter lim="800000"/>
              <a:headEnd/>
              <a:tailEnd/>
            </a:ln>
          </p:spPr>
          <p:txBody>
            <a:bodyPr anchor="ctr">
              <a:spAutoFit/>
            </a:bodyPr>
            <a:lstStyle/>
            <a:p>
              <a:endParaRPr lang="en-US"/>
            </a:p>
          </p:txBody>
        </p:sp>
        <p:sp>
          <p:nvSpPr>
            <p:cNvPr id="19515" name="Rectangle 48"/>
            <p:cNvSpPr>
              <a:spLocks noChangeArrowheads="1"/>
            </p:cNvSpPr>
            <p:nvPr/>
          </p:nvSpPr>
          <p:spPr bwMode="auto">
            <a:xfrm>
              <a:off x="1673225" y="6500813"/>
              <a:ext cx="65088" cy="144462"/>
            </a:xfrm>
            <a:prstGeom prst="rect">
              <a:avLst/>
            </a:prstGeom>
            <a:solidFill>
              <a:schemeClr val="tx2"/>
            </a:solidFill>
            <a:ln w="9525" algn="ctr">
              <a:noFill/>
              <a:miter lim="800000"/>
              <a:headEnd/>
              <a:tailEnd/>
            </a:ln>
          </p:spPr>
          <p:txBody>
            <a:bodyPr anchor="ctr">
              <a:spAutoFit/>
            </a:bodyPr>
            <a:lstStyle/>
            <a:p>
              <a:endParaRPr lang="en-US"/>
            </a:p>
          </p:txBody>
        </p:sp>
      </p:grpSp>
      <p:grpSp>
        <p:nvGrpSpPr>
          <p:cNvPr id="3" name="Group 2"/>
          <p:cNvGrpSpPr>
            <a:grpSpLocks/>
          </p:cNvGrpSpPr>
          <p:nvPr>
            <p:custDataLst>
              <p:tags r:id="rId3"/>
            </p:custDataLst>
          </p:nvPr>
        </p:nvGrpSpPr>
        <p:grpSpPr bwMode="auto">
          <a:xfrm>
            <a:off x="1295400" y="4329113"/>
            <a:ext cx="7699186" cy="2211387"/>
            <a:chOff x="0" y="4608"/>
            <a:chExt cx="5790" cy="1680"/>
          </a:xfrm>
        </p:grpSpPr>
        <p:sp>
          <p:nvSpPr>
            <p:cNvPr id="19470" name="Rectangle 3"/>
            <p:cNvSpPr>
              <a:spLocks noChangeArrowheads="1"/>
            </p:cNvSpPr>
            <p:nvPr/>
          </p:nvSpPr>
          <p:spPr bwMode="auto">
            <a:xfrm>
              <a:off x="432" y="4608"/>
              <a:ext cx="4704" cy="1680"/>
            </a:xfrm>
            <a:prstGeom prst="rect">
              <a:avLst/>
            </a:prstGeom>
            <a:solidFill>
              <a:srgbClr val="A9A9A9"/>
            </a:solidFill>
            <a:ln w="19050" algn="ctr">
              <a:solidFill>
                <a:schemeClr val="tx1"/>
              </a:solidFill>
              <a:miter lim="800000"/>
              <a:headEnd/>
              <a:tailEnd/>
            </a:ln>
          </p:spPr>
          <p:txBody>
            <a:bodyPr anchor="ctr">
              <a:spAutoFit/>
            </a:bodyPr>
            <a:lstStyle/>
            <a:p>
              <a:endParaRPr lang="en-US"/>
            </a:p>
          </p:txBody>
        </p:sp>
        <p:sp>
          <p:nvSpPr>
            <p:cNvPr id="19471" name="Rectangle 4"/>
            <p:cNvSpPr>
              <a:spLocks noChangeArrowheads="1"/>
            </p:cNvSpPr>
            <p:nvPr/>
          </p:nvSpPr>
          <p:spPr bwMode="auto">
            <a:xfrm>
              <a:off x="4368" y="4656"/>
              <a:ext cx="624" cy="432"/>
            </a:xfrm>
            <a:prstGeom prst="rect">
              <a:avLst/>
            </a:prstGeom>
            <a:noFill/>
            <a:ln w="19050" algn="ctr">
              <a:solidFill>
                <a:schemeClr val="tx1"/>
              </a:solidFill>
              <a:miter lim="800000"/>
              <a:headEnd/>
              <a:tailEnd/>
            </a:ln>
          </p:spPr>
          <p:txBody>
            <a:bodyPr anchor="ctr">
              <a:spAutoFit/>
            </a:bodyPr>
            <a:lstStyle/>
            <a:p>
              <a:endParaRPr lang="en-US"/>
            </a:p>
          </p:txBody>
        </p:sp>
        <p:sp>
          <p:nvSpPr>
            <p:cNvPr id="19472" name="Text Box 5"/>
            <p:cNvSpPr txBox="1">
              <a:spLocks noChangeArrowheads="1"/>
            </p:cNvSpPr>
            <p:nvPr/>
          </p:nvSpPr>
          <p:spPr bwMode="auto">
            <a:xfrm>
              <a:off x="4412" y="4656"/>
              <a:ext cx="500" cy="404"/>
            </a:xfrm>
            <a:prstGeom prst="rect">
              <a:avLst/>
            </a:prstGeom>
            <a:noFill/>
            <a:ln w="9525" algn="ctr">
              <a:noFill/>
              <a:miter lim="800000"/>
              <a:headEnd/>
              <a:tailEnd/>
            </a:ln>
          </p:spPr>
          <p:txBody>
            <a:bodyPr wrap="none">
              <a:spAutoFit/>
            </a:bodyPr>
            <a:lstStyle/>
            <a:p>
              <a:r>
                <a:rPr lang="en-US"/>
                <a:t>TX</a:t>
              </a:r>
            </a:p>
            <a:p>
              <a:r>
                <a:rPr lang="en-US"/>
                <a:t>Driver</a:t>
              </a:r>
            </a:p>
          </p:txBody>
        </p:sp>
        <p:sp>
          <p:nvSpPr>
            <p:cNvPr id="19473" name="Rectangle 6"/>
            <p:cNvSpPr>
              <a:spLocks noChangeArrowheads="1"/>
            </p:cNvSpPr>
            <p:nvPr/>
          </p:nvSpPr>
          <p:spPr bwMode="auto">
            <a:xfrm>
              <a:off x="4368" y="5232"/>
              <a:ext cx="624" cy="432"/>
            </a:xfrm>
            <a:prstGeom prst="rect">
              <a:avLst/>
            </a:prstGeom>
            <a:noFill/>
            <a:ln w="19050" algn="ctr">
              <a:solidFill>
                <a:schemeClr val="tx1"/>
              </a:solidFill>
              <a:miter lim="800000"/>
              <a:headEnd/>
              <a:tailEnd/>
            </a:ln>
          </p:spPr>
          <p:txBody>
            <a:bodyPr anchor="ctr">
              <a:spAutoFit/>
            </a:bodyPr>
            <a:lstStyle/>
            <a:p>
              <a:endParaRPr lang="en-US"/>
            </a:p>
          </p:txBody>
        </p:sp>
        <p:sp>
          <p:nvSpPr>
            <p:cNvPr id="19474" name="Text Box 7"/>
            <p:cNvSpPr txBox="1">
              <a:spLocks noChangeArrowheads="1"/>
            </p:cNvSpPr>
            <p:nvPr/>
          </p:nvSpPr>
          <p:spPr bwMode="auto">
            <a:xfrm>
              <a:off x="4348" y="5232"/>
              <a:ext cx="628" cy="404"/>
            </a:xfrm>
            <a:prstGeom prst="rect">
              <a:avLst/>
            </a:prstGeom>
            <a:noFill/>
            <a:ln w="9525" algn="ctr">
              <a:noFill/>
              <a:miter lim="800000"/>
              <a:headEnd/>
              <a:tailEnd/>
            </a:ln>
          </p:spPr>
          <p:txBody>
            <a:bodyPr wrap="none">
              <a:spAutoFit/>
            </a:bodyPr>
            <a:lstStyle/>
            <a:p>
              <a:r>
                <a:rPr lang="en-US"/>
                <a:t>RX</a:t>
              </a:r>
            </a:p>
            <a:p>
              <a:r>
                <a:rPr lang="en-US"/>
                <a:t>DiffAmp</a:t>
              </a:r>
            </a:p>
          </p:txBody>
        </p:sp>
        <p:sp>
          <p:nvSpPr>
            <p:cNvPr id="19475" name="Rectangle 8"/>
            <p:cNvSpPr>
              <a:spLocks noChangeArrowheads="1"/>
            </p:cNvSpPr>
            <p:nvPr/>
          </p:nvSpPr>
          <p:spPr bwMode="auto">
            <a:xfrm>
              <a:off x="3600" y="5232"/>
              <a:ext cx="624" cy="432"/>
            </a:xfrm>
            <a:prstGeom prst="rect">
              <a:avLst/>
            </a:prstGeom>
            <a:noFill/>
            <a:ln w="19050" algn="ctr">
              <a:solidFill>
                <a:schemeClr val="tx1"/>
              </a:solidFill>
              <a:miter lim="800000"/>
              <a:headEnd/>
              <a:tailEnd/>
            </a:ln>
          </p:spPr>
          <p:txBody>
            <a:bodyPr anchor="ctr">
              <a:spAutoFit/>
            </a:bodyPr>
            <a:lstStyle/>
            <a:p>
              <a:endParaRPr lang="en-US"/>
            </a:p>
          </p:txBody>
        </p:sp>
        <p:sp>
          <p:nvSpPr>
            <p:cNvPr id="19476" name="Text Box 9"/>
            <p:cNvSpPr txBox="1">
              <a:spLocks noChangeArrowheads="1"/>
            </p:cNvSpPr>
            <p:nvPr/>
          </p:nvSpPr>
          <p:spPr bwMode="auto">
            <a:xfrm>
              <a:off x="3536" y="5232"/>
              <a:ext cx="764" cy="404"/>
            </a:xfrm>
            <a:prstGeom prst="rect">
              <a:avLst/>
            </a:prstGeom>
            <a:noFill/>
            <a:ln w="9525" algn="ctr">
              <a:noFill/>
              <a:miter lim="800000"/>
              <a:headEnd/>
              <a:tailEnd/>
            </a:ln>
          </p:spPr>
          <p:txBody>
            <a:bodyPr wrap="none">
              <a:spAutoFit/>
            </a:bodyPr>
            <a:lstStyle/>
            <a:p>
              <a:r>
                <a:rPr lang="en-US"/>
                <a:t>RX</a:t>
              </a:r>
            </a:p>
            <a:p>
              <a:r>
                <a:rPr lang="en-US"/>
                <a:t>Linear EQ</a:t>
              </a:r>
            </a:p>
          </p:txBody>
        </p:sp>
        <p:sp>
          <p:nvSpPr>
            <p:cNvPr id="19477" name="Rectangle 10"/>
            <p:cNvSpPr>
              <a:spLocks noChangeArrowheads="1"/>
            </p:cNvSpPr>
            <p:nvPr/>
          </p:nvSpPr>
          <p:spPr bwMode="auto">
            <a:xfrm>
              <a:off x="2832" y="5232"/>
              <a:ext cx="624" cy="432"/>
            </a:xfrm>
            <a:prstGeom prst="rect">
              <a:avLst/>
            </a:prstGeom>
            <a:noFill/>
            <a:ln w="19050" algn="ctr">
              <a:solidFill>
                <a:schemeClr val="tx1"/>
              </a:solidFill>
              <a:miter lim="800000"/>
              <a:headEnd/>
              <a:tailEnd/>
            </a:ln>
          </p:spPr>
          <p:txBody>
            <a:bodyPr anchor="ctr">
              <a:spAutoFit/>
            </a:bodyPr>
            <a:lstStyle/>
            <a:p>
              <a:endParaRPr lang="en-US"/>
            </a:p>
          </p:txBody>
        </p:sp>
        <p:sp>
          <p:nvSpPr>
            <p:cNvPr id="19478" name="Text Box 11"/>
            <p:cNvSpPr txBox="1">
              <a:spLocks noChangeArrowheads="1"/>
            </p:cNvSpPr>
            <p:nvPr/>
          </p:nvSpPr>
          <p:spPr bwMode="auto">
            <a:xfrm>
              <a:off x="2924" y="5232"/>
              <a:ext cx="404" cy="404"/>
            </a:xfrm>
            <a:prstGeom prst="rect">
              <a:avLst/>
            </a:prstGeom>
            <a:noFill/>
            <a:ln w="9525" algn="ctr">
              <a:noFill/>
              <a:miter lim="800000"/>
              <a:headEnd/>
              <a:tailEnd/>
            </a:ln>
          </p:spPr>
          <p:txBody>
            <a:bodyPr wrap="none">
              <a:spAutoFit/>
            </a:bodyPr>
            <a:lstStyle/>
            <a:p>
              <a:r>
                <a:rPr lang="en-US"/>
                <a:t>RX</a:t>
              </a:r>
            </a:p>
            <a:p>
              <a:r>
                <a:rPr lang="en-US"/>
                <a:t>DFE</a:t>
              </a:r>
            </a:p>
          </p:txBody>
        </p:sp>
        <p:sp>
          <p:nvSpPr>
            <p:cNvPr id="19479" name="Rectangle 12"/>
            <p:cNvSpPr>
              <a:spLocks noChangeArrowheads="1"/>
            </p:cNvSpPr>
            <p:nvPr/>
          </p:nvSpPr>
          <p:spPr bwMode="auto">
            <a:xfrm>
              <a:off x="2048" y="5232"/>
              <a:ext cx="624" cy="432"/>
            </a:xfrm>
            <a:prstGeom prst="rect">
              <a:avLst/>
            </a:prstGeom>
            <a:noFill/>
            <a:ln w="19050" algn="ctr">
              <a:solidFill>
                <a:schemeClr val="tx1"/>
              </a:solidFill>
              <a:miter lim="800000"/>
              <a:headEnd/>
              <a:tailEnd/>
            </a:ln>
          </p:spPr>
          <p:txBody>
            <a:bodyPr anchor="ctr">
              <a:spAutoFit/>
            </a:bodyPr>
            <a:lstStyle/>
            <a:p>
              <a:endParaRPr lang="en-US"/>
            </a:p>
          </p:txBody>
        </p:sp>
        <p:sp>
          <p:nvSpPr>
            <p:cNvPr id="19480" name="Text Box 13"/>
            <p:cNvSpPr txBox="1">
              <a:spLocks noChangeArrowheads="1"/>
            </p:cNvSpPr>
            <p:nvPr/>
          </p:nvSpPr>
          <p:spPr bwMode="auto">
            <a:xfrm>
              <a:off x="2128" y="5232"/>
              <a:ext cx="428" cy="404"/>
            </a:xfrm>
            <a:prstGeom prst="rect">
              <a:avLst/>
            </a:prstGeom>
            <a:noFill/>
            <a:ln w="9525" algn="ctr">
              <a:noFill/>
              <a:miter lim="800000"/>
              <a:headEnd/>
              <a:tailEnd/>
            </a:ln>
          </p:spPr>
          <p:txBody>
            <a:bodyPr wrap="none">
              <a:spAutoFit/>
            </a:bodyPr>
            <a:lstStyle/>
            <a:p>
              <a:r>
                <a:rPr lang="en-US"/>
                <a:t>RX</a:t>
              </a:r>
            </a:p>
            <a:p>
              <a:r>
                <a:rPr lang="en-US"/>
                <a:t>CDR</a:t>
              </a:r>
            </a:p>
          </p:txBody>
        </p:sp>
        <p:sp>
          <p:nvSpPr>
            <p:cNvPr id="19481" name="Rectangle 14"/>
            <p:cNvSpPr>
              <a:spLocks noChangeArrowheads="1"/>
            </p:cNvSpPr>
            <p:nvPr/>
          </p:nvSpPr>
          <p:spPr bwMode="auto">
            <a:xfrm>
              <a:off x="1296" y="5232"/>
              <a:ext cx="624" cy="432"/>
            </a:xfrm>
            <a:prstGeom prst="rect">
              <a:avLst/>
            </a:prstGeom>
            <a:noFill/>
            <a:ln w="19050" algn="ctr">
              <a:solidFill>
                <a:schemeClr val="tx1"/>
              </a:solidFill>
              <a:miter lim="800000"/>
              <a:headEnd/>
              <a:tailEnd/>
            </a:ln>
          </p:spPr>
          <p:txBody>
            <a:bodyPr anchor="ctr">
              <a:spAutoFit/>
            </a:bodyPr>
            <a:lstStyle/>
            <a:p>
              <a:endParaRPr lang="en-US"/>
            </a:p>
          </p:txBody>
        </p:sp>
        <p:sp>
          <p:nvSpPr>
            <p:cNvPr id="19482" name="Text Box 15"/>
            <p:cNvSpPr txBox="1">
              <a:spLocks noChangeArrowheads="1"/>
            </p:cNvSpPr>
            <p:nvPr/>
          </p:nvSpPr>
          <p:spPr bwMode="auto">
            <a:xfrm>
              <a:off x="1360" y="5328"/>
              <a:ext cx="460" cy="231"/>
            </a:xfrm>
            <a:prstGeom prst="rect">
              <a:avLst/>
            </a:prstGeom>
            <a:noFill/>
            <a:ln w="9525" algn="ctr">
              <a:noFill/>
              <a:miter lim="800000"/>
              <a:headEnd/>
              <a:tailEnd/>
            </a:ln>
          </p:spPr>
          <p:txBody>
            <a:bodyPr wrap="none">
              <a:spAutoFit/>
            </a:bodyPr>
            <a:lstStyle/>
            <a:p>
              <a:r>
                <a:rPr lang="en-US"/>
                <a:t>SIPO</a:t>
              </a:r>
            </a:p>
          </p:txBody>
        </p:sp>
        <p:sp>
          <p:nvSpPr>
            <p:cNvPr id="19483" name="Rectangle 16"/>
            <p:cNvSpPr>
              <a:spLocks noChangeArrowheads="1"/>
            </p:cNvSpPr>
            <p:nvPr/>
          </p:nvSpPr>
          <p:spPr bwMode="auto">
            <a:xfrm>
              <a:off x="1296" y="4656"/>
              <a:ext cx="624" cy="432"/>
            </a:xfrm>
            <a:prstGeom prst="rect">
              <a:avLst/>
            </a:prstGeom>
            <a:noFill/>
            <a:ln w="19050" algn="ctr">
              <a:solidFill>
                <a:schemeClr val="tx1"/>
              </a:solidFill>
              <a:miter lim="800000"/>
              <a:headEnd/>
              <a:tailEnd/>
            </a:ln>
          </p:spPr>
          <p:txBody>
            <a:bodyPr anchor="ctr">
              <a:spAutoFit/>
            </a:bodyPr>
            <a:lstStyle/>
            <a:p>
              <a:endParaRPr lang="en-US"/>
            </a:p>
          </p:txBody>
        </p:sp>
        <p:sp>
          <p:nvSpPr>
            <p:cNvPr id="19484" name="Text Box 17"/>
            <p:cNvSpPr txBox="1">
              <a:spLocks noChangeArrowheads="1"/>
            </p:cNvSpPr>
            <p:nvPr/>
          </p:nvSpPr>
          <p:spPr bwMode="auto">
            <a:xfrm>
              <a:off x="1360" y="4752"/>
              <a:ext cx="460" cy="231"/>
            </a:xfrm>
            <a:prstGeom prst="rect">
              <a:avLst/>
            </a:prstGeom>
            <a:noFill/>
            <a:ln w="9525" algn="ctr">
              <a:noFill/>
              <a:miter lim="800000"/>
              <a:headEnd/>
              <a:tailEnd/>
            </a:ln>
          </p:spPr>
          <p:txBody>
            <a:bodyPr wrap="none">
              <a:spAutoFit/>
            </a:bodyPr>
            <a:lstStyle/>
            <a:p>
              <a:r>
                <a:rPr lang="en-US"/>
                <a:t>PISO</a:t>
              </a:r>
            </a:p>
          </p:txBody>
        </p:sp>
        <p:sp>
          <p:nvSpPr>
            <p:cNvPr id="19485" name="Rectangle 18"/>
            <p:cNvSpPr>
              <a:spLocks noChangeArrowheads="1"/>
            </p:cNvSpPr>
            <p:nvPr/>
          </p:nvSpPr>
          <p:spPr bwMode="auto">
            <a:xfrm>
              <a:off x="0" y="4608"/>
              <a:ext cx="384" cy="1680"/>
            </a:xfrm>
            <a:prstGeom prst="rect">
              <a:avLst/>
            </a:prstGeom>
            <a:noFill/>
            <a:ln w="19050" algn="ctr">
              <a:solidFill>
                <a:schemeClr val="tx1"/>
              </a:solidFill>
              <a:miter lim="800000"/>
              <a:headEnd/>
              <a:tailEnd/>
            </a:ln>
          </p:spPr>
          <p:txBody>
            <a:bodyPr anchor="ctr">
              <a:spAutoFit/>
            </a:bodyPr>
            <a:lstStyle/>
            <a:p>
              <a:endParaRPr lang="en-US"/>
            </a:p>
          </p:txBody>
        </p:sp>
        <p:sp>
          <p:nvSpPr>
            <p:cNvPr id="19486" name="Text Box 19"/>
            <p:cNvSpPr txBox="1">
              <a:spLocks noChangeArrowheads="1"/>
            </p:cNvSpPr>
            <p:nvPr/>
          </p:nvSpPr>
          <p:spPr bwMode="auto">
            <a:xfrm rot="-5400000">
              <a:off x="-433" y="5326"/>
              <a:ext cx="1404" cy="231"/>
            </a:xfrm>
            <a:prstGeom prst="rect">
              <a:avLst/>
            </a:prstGeom>
            <a:noFill/>
            <a:ln w="9525" algn="ctr">
              <a:noFill/>
              <a:miter lim="800000"/>
              <a:headEnd/>
              <a:tailEnd/>
            </a:ln>
          </p:spPr>
          <p:txBody>
            <a:bodyPr>
              <a:spAutoFit/>
            </a:bodyPr>
            <a:lstStyle/>
            <a:p>
              <a:r>
                <a:rPr lang="en-US"/>
                <a:t>FPGA Fabric</a:t>
              </a:r>
            </a:p>
          </p:txBody>
        </p:sp>
        <p:sp>
          <p:nvSpPr>
            <p:cNvPr id="19487" name="Line 20"/>
            <p:cNvSpPr>
              <a:spLocks noChangeShapeType="1"/>
            </p:cNvSpPr>
            <p:nvPr/>
          </p:nvSpPr>
          <p:spPr bwMode="auto">
            <a:xfrm>
              <a:off x="4944" y="5424"/>
              <a:ext cx="624" cy="0"/>
            </a:xfrm>
            <a:prstGeom prst="line">
              <a:avLst/>
            </a:prstGeom>
            <a:noFill/>
            <a:ln w="76200">
              <a:solidFill>
                <a:schemeClr val="tx1"/>
              </a:solidFill>
              <a:round/>
              <a:headEnd type="triangle" w="med" len="med"/>
              <a:tailEnd/>
            </a:ln>
          </p:spPr>
          <p:txBody>
            <a:bodyPr wrap="none" anchor="ctr">
              <a:spAutoFit/>
            </a:bodyPr>
            <a:lstStyle/>
            <a:p>
              <a:endParaRPr lang="en-US"/>
            </a:p>
          </p:txBody>
        </p:sp>
        <p:sp>
          <p:nvSpPr>
            <p:cNvPr id="19488" name="Line 21"/>
            <p:cNvSpPr>
              <a:spLocks noChangeShapeType="1"/>
            </p:cNvSpPr>
            <p:nvPr/>
          </p:nvSpPr>
          <p:spPr bwMode="auto">
            <a:xfrm>
              <a:off x="4992" y="4896"/>
              <a:ext cx="624" cy="0"/>
            </a:xfrm>
            <a:prstGeom prst="line">
              <a:avLst/>
            </a:prstGeom>
            <a:noFill/>
            <a:ln w="76200">
              <a:solidFill>
                <a:schemeClr val="tx1"/>
              </a:solidFill>
              <a:round/>
              <a:headEnd/>
              <a:tailEnd type="triangle" w="med" len="med"/>
            </a:ln>
          </p:spPr>
          <p:txBody>
            <a:bodyPr wrap="none" anchor="ctr">
              <a:spAutoFit/>
            </a:bodyPr>
            <a:lstStyle/>
            <a:p>
              <a:endParaRPr lang="en-US"/>
            </a:p>
          </p:txBody>
        </p:sp>
        <p:sp>
          <p:nvSpPr>
            <p:cNvPr id="19489" name="Line 22"/>
            <p:cNvSpPr>
              <a:spLocks noChangeShapeType="1"/>
            </p:cNvSpPr>
            <p:nvPr/>
          </p:nvSpPr>
          <p:spPr bwMode="auto">
            <a:xfrm>
              <a:off x="4224" y="5424"/>
              <a:ext cx="144" cy="0"/>
            </a:xfrm>
            <a:prstGeom prst="line">
              <a:avLst/>
            </a:prstGeom>
            <a:noFill/>
            <a:ln w="19050">
              <a:solidFill>
                <a:schemeClr val="tx1"/>
              </a:solidFill>
              <a:round/>
              <a:headEnd type="triangle" w="med" len="med"/>
              <a:tailEnd/>
            </a:ln>
          </p:spPr>
          <p:txBody>
            <a:bodyPr anchor="ctr">
              <a:spAutoFit/>
            </a:bodyPr>
            <a:lstStyle/>
            <a:p>
              <a:endParaRPr lang="en-US"/>
            </a:p>
          </p:txBody>
        </p:sp>
        <p:sp>
          <p:nvSpPr>
            <p:cNvPr id="19490" name="Line 23"/>
            <p:cNvSpPr>
              <a:spLocks noChangeShapeType="1"/>
            </p:cNvSpPr>
            <p:nvPr/>
          </p:nvSpPr>
          <p:spPr bwMode="auto">
            <a:xfrm>
              <a:off x="3456" y="5424"/>
              <a:ext cx="144" cy="0"/>
            </a:xfrm>
            <a:prstGeom prst="line">
              <a:avLst/>
            </a:prstGeom>
            <a:noFill/>
            <a:ln w="19050">
              <a:solidFill>
                <a:schemeClr val="tx1"/>
              </a:solidFill>
              <a:round/>
              <a:headEnd type="triangle" w="med" len="med"/>
              <a:tailEnd/>
            </a:ln>
          </p:spPr>
          <p:txBody>
            <a:bodyPr anchor="ctr">
              <a:spAutoFit/>
            </a:bodyPr>
            <a:lstStyle/>
            <a:p>
              <a:endParaRPr lang="en-US"/>
            </a:p>
          </p:txBody>
        </p:sp>
        <p:sp>
          <p:nvSpPr>
            <p:cNvPr id="19491" name="Line 24"/>
            <p:cNvSpPr>
              <a:spLocks noChangeShapeType="1"/>
            </p:cNvSpPr>
            <p:nvPr/>
          </p:nvSpPr>
          <p:spPr bwMode="auto">
            <a:xfrm>
              <a:off x="2688" y="5424"/>
              <a:ext cx="144" cy="0"/>
            </a:xfrm>
            <a:prstGeom prst="line">
              <a:avLst/>
            </a:prstGeom>
            <a:noFill/>
            <a:ln w="19050">
              <a:solidFill>
                <a:schemeClr val="tx1"/>
              </a:solidFill>
              <a:round/>
              <a:headEnd type="triangle" w="med" len="med"/>
              <a:tailEnd/>
            </a:ln>
          </p:spPr>
          <p:txBody>
            <a:bodyPr anchor="ctr">
              <a:spAutoFit/>
            </a:bodyPr>
            <a:lstStyle/>
            <a:p>
              <a:endParaRPr lang="en-US"/>
            </a:p>
          </p:txBody>
        </p:sp>
        <p:sp>
          <p:nvSpPr>
            <p:cNvPr id="19492" name="Line 25"/>
            <p:cNvSpPr>
              <a:spLocks noChangeShapeType="1"/>
            </p:cNvSpPr>
            <p:nvPr/>
          </p:nvSpPr>
          <p:spPr bwMode="auto">
            <a:xfrm>
              <a:off x="1920" y="5424"/>
              <a:ext cx="144" cy="0"/>
            </a:xfrm>
            <a:prstGeom prst="line">
              <a:avLst/>
            </a:prstGeom>
            <a:noFill/>
            <a:ln w="19050">
              <a:solidFill>
                <a:schemeClr val="tx1"/>
              </a:solidFill>
              <a:round/>
              <a:headEnd type="triangle" w="med" len="med"/>
              <a:tailEnd/>
            </a:ln>
          </p:spPr>
          <p:txBody>
            <a:bodyPr anchor="ctr">
              <a:spAutoFit/>
            </a:bodyPr>
            <a:lstStyle/>
            <a:p>
              <a:endParaRPr lang="en-US"/>
            </a:p>
          </p:txBody>
        </p:sp>
        <p:sp>
          <p:nvSpPr>
            <p:cNvPr id="19493" name="Line 26"/>
            <p:cNvSpPr>
              <a:spLocks noChangeShapeType="1"/>
            </p:cNvSpPr>
            <p:nvPr/>
          </p:nvSpPr>
          <p:spPr bwMode="auto">
            <a:xfrm>
              <a:off x="1152" y="5424"/>
              <a:ext cx="144" cy="0"/>
            </a:xfrm>
            <a:prstGeom prst="line">
              <a:avLst/>
            </a:prstGeom>
            <a:noFill/>
            <a:ln w="19050">
              <a:solidFill>
                <a:schemeClr val="tx1"/>
              </a:solidFill>
              <a:round/>
              <a:headEnd type="triangle" w="med" len="med"/>
              <a:tailEnd/>
            </a:ln>
          </p:spPr>
          <p:txBody>
            <a:bodyPr anchor="ctr">
              <a:spAutoFit/>
            </a:bodyPr>
            <a:lstStyle/>
            <a:p>
              <a:endParaRPr lang="en-US"/>
            </a:p>
          </p:txBody>
        </p:sp>
        <p:sp>
          <p:nvSpPr>
            <p:cNvPr id="19494" name="Line 27"/>
            <p:cNvSpPr>
              <a:spLocks noChangeShapeType="1"/>
            </p:cNvSpPr>
            <p:nvPr/>
          </p:nvSpPr>
          <p:spPr bwMode="auto">
            <a:xfrm>
              <a:off x="1152" y="4848"/>
              <a:ext cx="144" cy="0"/>
            </a:xfrm>
            <a:prstGeom prst="line">
              <a:avLst/>
            </a:prstGeom>
            <a:noFill/>
            <a:ln w="19050">
              <a:solidFill>
                <a:schemeClr val="tx1"/>
              </a:solidFill>
              <a:round/>
              <a:headEnd/>
              <a:tailEnd type="triangle" w="med" len="med"/>
            </a:ln>
          </p:spPr>
          <p:txBody>
            <a:bodyPr anchor="ctr">
              <a:spAutoFit/>
            </a:bodyPr>
            <a:lstStyle/>
            <a:p>
              <a:endParaRPr lang="en-US"/>
            </a:p>
          </p:txBody>
        </p:sp>
        <p:sp>
          <p:nvSpPr>
            <p:cNvPr id="19495" name="Line 28"/>
            <p:cNvSpPr>
              <a:spLocks noChangeShapeType="1"/>
            </p:cNvSpPr>
            <p:nvPr/>
          </p:nvSpPr>
          <p:spPr bwMode="auto">
            <a:xfrm>
              <a:off x="1920" y="4848"/>
              <a:ext cx="2448" cy="0"/>
            </a:xfrm>
            <a:prstGeom prst="line">
              <a:avLst/>
            </a:prstGeom>
            <a:noFill/>
            <a:ln w="19050">
              <a:solidFill>
                <a:schemeClr val="tx1"/>
              </a:solidFill>
              <a:round/>
              <a:headEnd/>
              <a:tailEnd type="triangle" w="med" len="med"/>
            </a:ln>
          </p:spPr>
          <p:txBody>
            <a:bodyPr anchor="ctr">
              <a:spAutoFit/>
            </a:bodyPr>
            <a:lstStyle/>
            <a:p>
              <a:endParaRPr lang="en-US"/>
            </a:p>
          </p:txBody>
        </p:sp>
        <p:sp>
          <p:nvSpPr>
            <p:cNvPr id="19496" name="Text Box 29"/>
            <p:cNvSpPr txBox="1">
              <a:spLocks noChangeArrowheads="1"/>
            </p:cNvSpPr>
            <p:nvPr/>
          </p:nvSpPr>
          <p:spPr bwMode="auto">
            <a:xfrm>
              <a:off x="5138" y="4944"/>
              <a:ext cx="652" cy="404"/>
            </a:xfrm>
            <a:prstGeom prst="rect">
              <a:avLst/>
            </a:prstGeom>
            <a:noFill/>
            <a:ln w="9525" algn="ctr">
              <a:noFill/>
              <a:miter lim="800000"/>
              <a:headEnd/>
              <a:tailEnd/>
            </a:ln>
          </p:spPr>
          <p:txBody>
            <a:bodyPr wrap="none">
              <a:spAutoFit/>
            </a:bodyPr>
            <a:lstStyle/>
            <a:p>
              <a:r>
                <a:rPr lang="en-US" dirty="0"/>
                <a:t>Serial</a:t>
              </a:r>
            </a:p>
            <a:p>
              <a:r>
                <a:rPr lang="en-US" dirty="0"/>
                <a:t>Channel</a:t>
              </a:r>
            </a:p>
          </p:txBody>
        </p:sp>
        <p:sp>
          <p:nvSpPr>
            <p:cNvPr id="19497" name="Rectangle 31"/>
            <p:cNvSpPr>
              <a:spLocks noChangeArrowheads="1"/>
            </p:cNvSpPr>
            <p:nvPr/>
          </p:nvSpPr>
          <p:spPr bwMode="auto">
            <a:xfrm>
              <a:off x="528" y="4656"/>
              <a:ext cx="624" cy="1008"/>
            </a:xfrm>
            <a:prstGeom prst="rect">
              <a:avLst/>
            </a:prstGeom>
            <a:noFill/>
            <a:ln w="19050" algn="ctr">
              <a:solidFill>
                <a:schemeClr val="tx1"/>
              </a:solidFill>
              <a:miter lim="800000"/>
              <a:headEnd/>
              <a:tailEnd/>
            </a:ln>
          </p:spPr>
          <p:txBody>
            <a:bodyPr anchor="ctr">
              <a:spAutoFit/>
            </a:bodyPr>
            <a:lstStyle/>
            <a:p>
              <a:endParaRPr lang="en-US"/>
            </a:p>
          </p:txBody>
        </p:sp>
        <p:sp>
          <p:nvSpPr>
            <p:cNvPr id="19498" name="Text Box 32"/>
            <p:cNvSpPr txBox="1">
              <a:spLocks noChangeArrowheads="1"/>
            </p:cNvSpPr>
            <p:nvPr/>
          </p:nvSpPr>
          <p:spPr bwMode="auto">
            <a:xfrm>
              <a:off x="592" y="4848"/>
              <a:ext cx="460" cy="577"/>
            </a:xfrm>
            <a:prstGeom prst="rect">
              <a:avLst/>
            </a:prstGeom>
            <a:noFill/>
            <a:ln w="9525" algn="ctr">
              <a:noFill/>
              <a:miter lim="800000"/>
              <a:headEnd/>
              <a:tailEnd/>
            </a:ln>
          </p:spPr>
          <p:txBody>
            <a:bodyPr wrap="none">
              <a:spAutoFit/>
            </a:bodyPr>
            <a:lstStyle/>
            <a:p>
              <a:r>
                <a:rPr lang="en-US"/>
                <a:t>Hard</a:t>
              </a:r>
            </a:p>
            <a:p>
              <a:r>
                <a:rPr lang="en-US"/>
                <a:t>PCS</a:t>
              </a:r>
            </a:p>
            <a:p>
              <a:r>
                <a:rPr lang="en-US"/>
                <a:t>Logic</a:t>
              </a:r>
            </a:p>
          </p:txBody>
        </p:sp>
        <p:sp>
          <p:nvSpPr>
            <p:cNvPr id="19499" name="Line 33"/>
            <p:cNvSpPr>
              <a:spLocks noChangeShapeType="1"/>
            </p:cNvSpPr>
            <p:nvPr/>
          </p:nvSpPr>
          <p:spPr bwMode="auto">
            <a:xfrm>
              <a:off x="1152" y="5424"/>
              <a:ext cx="144" cy="0"/>
            </a:xfrm>
            <a:prstGeom prst="line">
              <a:avLst/>
            </a:prstGeom>
            <a:noFill/>
            <a:ln w="19050">
              <a:solidFill>
                <a:schemeClr val="tx1"/>
              </a:solidFill>
              <a:round/>
              <a:headEnd type="triangle" w="med" len="med"/>
              <a:tailEnd/>
            </a:ln>
          </p:spPr>
          <p:txBody>
            <a:bodyPr anchor="ctr">
              <a:spAutoFit/>
            </a:bodyPr>
            <a:lstStyle/>
            <a:p>
              <a:endParaRPr lang="en-US"/>
            </a:p>
          </p:txBody>
        </p:sp>
        <p:sp>
          <p:nvSpPr>
            <p:cNvPr id="19500" name="Line 34"/>
            <p:cNvSpPr>
              <a:spLocks noChangeShapeType="1"/>
            </p:cNvSpPr>
            <p:nvPr/>
          </p:nvSpPr>
          <p:spPr bwMode="auto">
            <a:xfrm>
              <a:off x="384" y="5424"/>
              <a:ext cx="144" cy="0"/>
            </a:xfrm>
            <a:prstGeom prst="line">
              <a:avLst/>
            </a:prstGeom>
            <a:noFill/>
            <a:ln w="19050">
              <a:solidFill>
                <a:schemeClr val="tx1"/>
              </a:solidFill>
              <a:round/>
              <a:headEnd type="triangle" w="med" len="med"/>
              <a:tailEnd/>
            </a:ln>
          </p:spPr>
          <p:txBody>
            <a:bodyPr anchor="ctr">
              <a:spAutoFit/>
            </a:bodyPr>
            <a:lstStyle/>
            <a:p>
              <a:endParaRPr lang="en-US"/>
            </a:p>
          </p:txBody>
        </p:sp>
        <p:sp>
          <p:nvSpPr>
            <p:cNvPr id="19501" name="Line 35"/>
            <p:cNvSpPr>
              <a:spLocks noChangeShapeType="1"/>
            </p:cNvSpPr>
            <p:nvPr/>
          </p:nvSpPr>
          <p:spPr bwMode="auto">
            <a:xfrm>
              <a:off x="384" y="4848"/>
              <a:ext cx="144" cy="0"/>
            </a:xfrm>
            <a:prstGeom prst="line">
              <a:avLst/>
            </a:prstGeom>
            <a:noFill/>
            <a:ln w="19050">
              <a:solidFill>
                <a:schemeClr val="tx1"/>
              </a:solidFill>
              <a:round/>
              <a:headEnd/>
              <a:tailEnd type="triangle" w="med" len="med"/>
            </a:ln>
          </p:spPr>
          <p:txBody>
            <a:bodyPr anchor="ctr">
              <a:spAutoFit/>
            </a:bodyPr>
            <a:lstStyle/>
            <a:p>
              <a:endParaRPr lang="en-US"/>
            </a:p>
          </p:txBody>
        </p:sp>
      </p:grpSp>
      <p:sp>
        <p:nvSpPr>
          <p:cNvPr id="19462" name="Rectangle 40"/>
          <p:cNvSpPr>
            <a:spLocks noChangeArrowheads="1"/>
          </p:cNvSpPr>
          <p:nvPr/>
        </p:nvSpPr>
        <p:spPr bwMode="auto">
          <a:xfrm>
            <a:off x="6081713" y="5845175"/>
            <a:ext cx="830262" cy="568325"/>
          </a:xfrm>
          <a:prstGeom prst="rect">
            <a:avLst/>
          </a:prstGeom>
          <a:solidFill>
            <a:srgbClr val="00CC00">
              <a:alpha val="50195"/>
            </a:srgbClr>
          </a:solidFill>
          <a:ln w="19050" algn="ctr">
            <a:solidFill>
              <a:schemeClr val="tx1"/>
            </a:solidFill>
            <a:miter lim="800000"/>
            <a:headEnd/>
            <a:tailEnd/>
          </a:ln>
        </p:spPr>
        <p:txBody>
          <a:bodyPr anchor="ctr">
            <a:spAutoFit/>
          </a:bodyPr>
          <a:lstStyle/>
          <a:p>
            <a:endParaRPr lang="en-US"/>
          </a:p>
        </p:txBody>
      </p:sp>
      <p:sp>
        <p:nvSpPr>
          <p:cNvPr id="19463" name="Text Box 42"/>
          <p:cNvSpPr txBox="1">
            <a:spLocks noChangeArrowheads="1"/>
          </p:cNvSpPr>
          <p:nvPr/>
        </p:nvSpPr>
        <p:spPr bwMode="auto">
          <a:xfrm>
            <a:off x="6016740" y="5845175"/>
            <a:ext cx="928459" cy="600164"/>
          </a:xfrm>
          <a:prstGeom prst="rect">
            <a:avLst/>
          </a:prstGeom>
          <a:noFill/>
          <a:ln w="9525" algn="ctr">
            <a:noFill/>
            <a:miter lim="800000"/>
            <a:headEnd/>
            <a:tailEnd/>
          </a:ln>
        </p:spPr>
        <p:txBody>
          <a:bodyPr wrap="none">
            <a:spAutoFit/>
          </a:bodyPr>
          <a:lstStyle/>
          <a:p>
            <a:r>
              <a:rPr lang="en-US" sz="1100" b="1" dirty="0">
                <a:solidFill>
                  <a:srgbClr val="008000"/>
                </a:solidFill>
              </a:rPr>
              <a:t>RX</a:t>
            </a:r>
          </a:p>
          <a:p>
            <a:r>
              <a:rPr lang="en-US" sz="1100" b="1" dirty="0">
                <a:solidFill>
                  <a:srgbClr val="008000"/>
                </a:solidFill>
              </a:rPr>
              <a:t>Low Power</a:t>
            </a:r>
          </a:p>
          <a:p>
            <a:r>
              <a:rPr lang="en-US" sz="1100" b="1" dirty="0">
                <a:solidFill>
                  <a:srgbClr val="008000"/>
                </a:solidFill>
              </a:rPr>
              <a:t>Linear EQ</a:t>
            </a:r>
          </a:p>
        </p:txBody>
      </p:sp>
      <p:sp>
        <p:nvSpPr>
          <p:cNvPr id="19464" name="Line 43"/>
          <p:cNvSpPr>
            <a:spLocks noChangeShapeType="1"/>
          </p:cNvSpPr>
          <p:nvPr/>
        </p:nvSpPr>
        <p:spPr bwMode="auto">
          <a:xfrm>
            <a:off x="4911725" y="5403850"/>
            <a:ext cx="0" cy="693738"/>
          </a:xfrm>
          <a:prstGeom prst="line">
            <a:avLst/>
          </a:prstGeom>
          <a:noFill/>
          <a:ln w="19050">
            <a:solidFill>
              <a:srgbClr val="008000"/>
            </a:solidFill>
            <a:round/>
            <a:headEnd/>
            <a:tailEnd/>
          </a:ln>
        </p:spPr>
        <p:txBody>
          <a:bodyPr anchor="ctr">
            <a:spAutoFit/>
          </a:bodyPr>
          <a:lstStyle/>
          <a:p>
            <a:endParaRPr lang="en-US"/>
          </a:p>
        </p:txBody>
      </p:sp>
      <p:sp>
        <p:nvSpPr>
          <p:cNvPr id="19465" name="Line 44"/>
          <p:cNvSpPr>
            <a:spLocks noChangeShapeType="1"/>
          </p:cNvSpPr>
          <p:nvPr/>
        </p:nvSpPr>
        <p:spPr bwMode="auto">
          <a:xfrm>
            <a:off x="4933950" y="6097588"/>
            <a:ext cx="1147763" cy="0"/>
          </a:xfrm>
          <a:prstGeom prst="line">
            <a:avLst/>
          </a:prstGeom>
          <a:noFill/>
          <a:ln w="19050">
            <a:solidFill>
              <a:srgbClr val="008000"/>
            </a:solidFill>
            <a:round/>
            <a:headEnd/>
            <a:tailEnd/>
          </a:ln>
        </p:spPr>
        <p:txBody>
          <a:bodyPr anchor="ctr">
            <a:spAutoFit/>
          </a:bodyPr>
          <a:lstStyle/>
          <a:p>
            <a:endParaRPr lang="en-US"/>
          </a:p>
        </p:txBody>
      </p:sp>
      <p:sp>
        <p:nvSpPr>
          <p:cNvPr id="19466" name="Line 45"/>
          <p:cNvSpPr>
            <a:spLocks noChangeShapeType="1"/>
          </p:cNvSpPr>
          <p:nvPr/>
        </p:nvSpPr>
        <p:spPr bwMode="auto">
          <a:xfrm>
            <a:off x="7040563" y="5403850"/>
            <a:ext cx="0" cy="693738"/>
          </a:xfrm>
          <a:prstGeom prst="line">
            <a:avLst/>
          </a:prstGeom>
          <a:noFill/>
          <a:ln w="19050">
            <a:solidFill>
              <a:srgbClr val="008000"/>
            </a:solidFill>
            <a:round/>
            <a:headEnd/>
            <a:tailEnd/>
          </a:ln>
        </p:spPr>
        <p:txBody>
          <a:bodyPr anchor="ctr">
            <a:spAutoFit/>
          </a:bodyPr>
          <a:lstStyle/>
          <a:p>
            <a:endParaRPr lang="en-US"/>
          </a:p>
        </p:txBody>
      </p:sp>
      <p:sp>
        <p:nvSpPr>
          <p:cNvPr id="19467" name="Line 46"/>
          <p:cNvSpPr>
            <a:spLocks noChangeShapeType="1"/>
          </p:cNvSpPr>
          <p:nvPr/>
        </p:nvSpPr>
        <p:spPr bwMode="auto">
          <a:xfrm>
            <a:off x="6911975" y="6097588"/>
            <a:ext cx="128588" cy="0"/>
          </a:xfrm>
          <a:prstGeom prst="line">
            <a:avLst/>
          </a:prstGeom>
          <a:noFill/>
          <a:ln w="19050">
            <a:solidFill>
              <a:srgbClr val="008000"/>
            </a:solidFill>
            <a:round/>
            <a:headEnd type="triangle" w="med" len="med"/>
            <a:tailEnd/>
          </a:ln>
        </p:spPr>
        <p:txBody>
          <a:bodyPr anchor="ctr">
            <a:spAutoFit/>
          </a:bodyPr>
          <a:lstStyle/>
          <a:p>
            <a:endParaRPr lang="en-US"/>
          </a:p>
        </p:txBody>
      </p:sp>
      <p:sp>
        <p:nvSpPr>
          <p:cNvPr id="19468" name="Text Box 47"/>
          <p:cNvSpPr txBox="1">
            <a:spLocks noChangeArrowheads="1"/>
          </p:cNvSpPr>
          <p:nvPr/>
        </p:nvSpPr>
        <p:spPr bwMode="auto">
          <a:xfrm>
            <a:off x="5232400" y="5087938"/>
            <a:ext cx="466725" cy="631825"/>
          </a:xfrm>
          <a:prstGeom prst="rect">
            <a:avLst/>
          </a:prstGeom>
          <a:noFill/>
          <a:ln w="9525" algn="ctr">
            <a:noFill/>
            <a:miter lim="800000"/>
            <a:headEnd/>
            <a:tailEnd/>
          </a:ln>
        </p:spPr>
        <p:txBody>
          <a:bodyPr wrap="none">
            <a:spAutoFit/>
          </a:bodyPr>
          <a:lstStyle/>
          <a:p>
            <a:r>
              <a:rPr lang="en-US" sz="4400" b="1">
                <a:solidFill>
                  <a:srgbClr val="008000"/>
                </a:solidFill>
              </a:rPr>
              <a:t>X</a:t>
            </a:r>
          </a:p>
        </p:txBody>
      </p:sp>
      <p:sp>
        <p:nvSpPr>
          <p:cNvPr id="19469" name="PPTShape_0"/>
          <p:cNvSpPr txBox="1">
            <a:spLocks noChangeArrowheads="1"/>
          </p:cNvSpPr>
          <p:nvPr/>
        </p:nvSpPr>
        <p:spPr bwMode="auto">
          <a:xfrm>
            <a:off x="6284913" y="5105400"/>
            <a:ext cx="466725" cy="631825"/>
          </a:xfrm>
          <a:prstGeom prst="rect">
            <a:avLst/>
          </a:prstGeom>
          <a:noFill/>
          <a:ln w="9525" algn="ctr">
            <a:noFill/>
            <a:miter lim="800000"/>
            <a:headEnd/>
            <a:tailEnd/>
          </a:ln>
        </p:spPr>
        <p:txBody>
          <a:bodyPr wrap="none">
            <a:spAutoFit/>
          </a:bodyPr>
          <a:lstStyle/>
          <a:p>
            <a:r>
              <a:rPr lang="en-US" sz="4400" b="1">
                <a:solidFill>
                  <a:srgbClr val="008000"/>
                </a:solidFill>
              </a:rPr>
              <a:t>X</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457200" y="5105400"/>
            <a:ext cx="8382000" cy="1600200"/>
          </a:xfrm>
          <a:prstGeom prst="rect">
            <a:avLst/>
          </a:prstGeom>
          <a:noFill/>
          <a:ln w="9525">
            <a:noFill/>
            <a:miter lim="800000"/>
            <a:headEnd/>
            <a:tailEnd/>
          </a:ln>
        </p:spPr>
        <p:txBody>
          <a:bodyPr lIns="0" tIns="45708" rIns="91413" bIns="45708"/>
          <a:lstStyle/>
          <a:p>
            <a:pPr marL="228600" indent="-228600" algn="l">
              <a:spcBef>
                <a:spcPct val="20000"/>
              </a:spcBef>
              <a:buFont typeface="Wingdings" pitchFamily="2" charset="2"/>
              <a:buChar char="§"/>
            </a:pPr>
            <a:r>
              <a:rPr lang="en-US">
                <a:latin typeface="Arial Narrow" pitchFamily="34" charset="0"/>
              </a:rPr>
              <a:t>The Transceiver Wizard simplifies transceiver configuration for common protocols</a:t>
            </a:r>
          </a:p>
          <a:p>
            <a:pPr marL="571500" lvl="1" indent="-228600" algn="l">
              <a:spcBef>
                <a:spcPct val="20000"/>
              </a:spcBef>
              <a:buFontTx/>
              <a:buChar char="–"/>
            </a:pPr>
            <a:r>
              <a:rPr lang="en-US" sz="1600">
                <a:latin typeface="Arial Narrow" pitchFamily="34" charset="0"/>
              </a:rPr>
              <a:t>Ease of use, shorter design time</a:t>
            </a:r>
          </a:p>
          <a:p>
            <a:pPr marL="228600" indent="-228600" algn="l">
              <a:spcBef>
                <a:spcPct val="20000"/>
              </a:spcBef>
              <a:buFont typeface="Wingdings" pitchFamily="2" charset="2"/>
              <a:buChar char="§"/>
            </a:pPr>
            <a:r>
              <a:rPr lang="en-US" i="1">
                <a:latin typeface="Arial Narrow" pitchFamily="34" charset="0"/>
              </a:rPr>
              <a:t>Getting Started Guide</a:t>
            </a:r>
            <a:r>
              <a:rPr lang="en-US">
                <a:latin typeface="Arial Narrow" pitchFamily="34" charset="0"/>
              </a:rPr>
              <a:t> available </a:t>
            </a:r>
          </a:p>
          <a:p>
            <a:pPr marL="228600" indent="-228600" algn="l">
              <a:spcBef>
                <a:spcPct val="20000"/>
              </a:spcBef>
              <a:buFont typeface="Wingdings" pitchFamily="2" charset="2"/>
              <a:buChar char="§"/>
            </a:pPr>
            <a:r>
              <a:rPr lang="en-US" i="1">
                <a:latin typeface="Arial Narrow" pitchFamily="34" charset="0"/>
              </a:rPr>
              <a:t>Designing with Multi-Gigabit Serial I/O</a:t>
            </a:r>
            <a:r>
              <a:rPr lang="en-US">
                <a:latin typeface="Arial Narrow" pitchFamily="34" charset="0"/>
              </a:rPr>
              <a:t> course available</a:t>
            </a:r>
          </a:p>
        </p:txBody>
      </p:sp>
      <p:sp>
        <p:nvSpPr>
          <p:cNvPr id="20483" name="Rectangle 8"/>
          <p:cNvSpPr>
            <a:spLocks noGrp="1" noChangeArrowheads="1"/>
          </p:cNvSpPr>
          <p:nvPr>
            <p:ph type="title" idx="4294967295"/>
          </p:nvPr>
        </p:nvSpPr>
        <p:spPr/>
        <p:txBody>
          <a:bodyPr/>
          <a:lstStyle/>
          <a:p>
            <a:r>
              <a:rPr lang="en-US" smtClean="0"/>
              <a:t>Transceiver Wizard Overview</a:t>
            </a:r>
          </a:p>
        </p:txBody>
      </p:sp>
      <p:pic>
        <p:nvPicPr>
          <p:cNvPr id="20484" name="Picture 6"/>
          <p:cNvPicPr>
            <a:picLocks noChangeAspect="1" noChangeArrowheads="1"/>
          </p:cNvPicPr>
          <p:nvPr>
            <p:custDataLst>
              <p:tags r:id="rId2"/>
            </p:custDataLst>
          </p:nvPr>
        </p:nvPicPr>
        <p:blipFill>
          <a:blip r:embed="rId5"/>
          <a:srcRect/>
          <a:stretch>
            <a:fillRect/>
          </a:stretch>
        </p:blipFill>
        <p:spPr bwMode="auto">
          <a:xfrm>
            <a:off x="2338388" y="1358900"/>
            <a:ext cx="4227512" cy="3648075"/>
          </a:xfrm>
          <a:prstGeom prst="rect">
            <a:avLst/>
          </a:prstGeom>
          <a:noFill/>
          <a:ln w="9525" algn="ctr">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smtClean="0"/>
              <a:t>Transceiver Wizard </a:t>
            </a:r>
          </a:p>
        </p:txBody>
      </p:sp>
      <p:sp>
        <p:nvSpPr>
          <p:cNvPr id="21507" name="Rectangle 7"/>
          <p:cNvSpPr>
            <a:spLocks noChangeArrowheads="1"/>
          </p:cNvSpPr>
          <p:nvPr/>
        </p:nvSpPr>
        <p:spPr bwMode="auto">
          <a:xfrm>
            <a:off x="457200" y="4829175"/>
            <a:ext cx="8534400" cy="1752600"/>
          </a:xfrm>
          <a:prstGeom prst="rect">
            <a:avLst/>
          </a:prstGeom>
          <a:noFill/>
          <a:ln w="9525">
            <a:noFill/>
            <a:miter lim="800000"/>
            <a:headEnd/>
            <a:tailEnd/>
          </a:ln>
        </p:spPr>
        <p:txBody>
          <a:bodyPr lIns="0" tIns="45708" rIns="91413" bIns="45708"/>
          <a:lstStyle/>
          <a:p>
            <a:pPr marL="228600" indent="-228600" algn="l">
              <a:lnSpc>
                <a:spcPct val="110000"/>
              </a:lnSpc>
              <a:spcBef>
                <a:spcPct val="20000"/>
              </a:spcBef>
              <a:buFont typeface="Wingdings" pitchFamily="2" charset="2"/>
              <a:buChar char="§"/>
            </a:pPr>
            <a:r>
              <a:rPr lang="en-US" sz="2000">
                <a:latin typeface="Arial Narrow" pitchFamily="34" charset="0"/>
              </a:rPr>
              <a:t>Instantiates transceivers (including HDL wrapper)</a:t>
            </a:r>
          </a:p>
          <a:p>
            <a:pPr marL="228600" indent="-228600" algn="l">
              <a:lnSpc>
                <a:spcPct val="110000"/>
              </a:lnSpc>
              <a:spcBef>
                <a:spcPct val="20000"/>
              </a:spcBef>
              <a:buFont typeface="Wingdings" pitchFamily="2" charset="2"/>
              <a:buChar char="§"/>
            </a:pPr>
            <a:r>
              <a:rPr lang="en-US" sz="2000">
                <a:latin typeface="Arial Narrow" pitchFamily="34" charset="0"/>
              </a:rPr>
              <a:t>Steps through the configuration parameters</a:t>
            </a:r>
          </a:p>
          <a:p>
            <a:pPr marL="228600" indent="-228600" algn="l">
              <a:lnSpc>
                <a:spcPct val="110000"/>
              </a:lnSpc>
              <a:spcBef>
                <a:spcPct val="20000"/>
              </a:spcBef>
              <a:buFont typeface="Wingdings" pitchFamily="2" charset="2"/>
              <a:buChar char="§"/>
            </a:pPr>
            <a:r>
              <a:rPr lang="en-US" sz="2000">
                <a:latin typeface="Arial Narrow" pitchFamily="34" charset="0"/>
              </a:rPr>
              <a:t>Protocol-specific templates are provided for common protocols </a:t>
            </a:r>
          </a:p>
        </p:txBody>
      </p:sp>
      <p:pic>
        <p:nvPicPr>
          <p:cNvPr id="21508" name="Picture 8"/>
          <p:cNvPicPr>
            <a:picLocks noChangeAspect="1" noChangeArrowheads="1"/>
          </p:cNvPicPr>
          <p:nvPr>
            <p:custDataLst>
              <p:tags r:id="rId2"/>
            </p:custDataLst>
          </p:nvPr>
        </p:nvPicPr>
        <p:blipFill>
          <a:blip r:embed="rId5"/>
          <a:srcRect l="10606" t="8026" b="3679"/>
          <a:stretch>
            <a:fillRect/>
          </a:stretch>
        </p:blipFill>
        <p:spPr bwMode="auto">
          <a:xfrm>
            <a:off x="1524000" y="1552575"/>
            <a:ext cx="5410200" cy="3025775"/>
          </a:xfrm>
          <a:prstGeom prst="rect">
            <a:avLst/>
          </a:prstGeom>
          <a:noFill/>
          <a:ln w="12700">
            <a:noFill/>
            <a:miter lim="800000"/>
            <a:headEnd/>
            <a:tailEnd/>
          </a:ln>
        </p:spPr>
      </p:pic>
      <p:sp>
        <p:nvSpPr>
          <p:cNvPr id="21509" name="AutoShape 9"/>
          <p:cNvSpPr>
            <a:spLocks noChangeAspect="1" noChangeArrowheads="1"/>
          </p:cNvSpPr>
          <p:nvPr/>
        </p:nvSpPr>
        <p:spPr bwMode="auto">
          <a:xfrm>
            <a:off x="1524000" y="1552575"/>
            <a:ext cx="5410200" cy="3025775"/>
          </a:xfrm>
          <a:prstGeom prst="rect">
            <a:avLst/>
          </a:prstGeom>
          <a:noFill/>
          <a:ln w="9525">
            <a:noFill/>
            <a:miter lim="800000"/>
            <a:headEnd/>
            <a:tailEnd/>
          </a:ln>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smtClean="0"/>
              <a:t>ChipScope Pro Tool + IBERT</a:t>
            </a:r>
            <a:endParaRPr lang="en-US" sz="1400" smtClean="0"/>
          </a:p>
        </p:txBody>
      </p:sp>
      <p:graphicFrame>
        <p:nvGraphicFramePr>
          <p:cNvPr id="1026" name="Object 16"/>
          <p:cNvGraphicFramePr>
            <a:graphicFrameLocks noChangeAspect="1"/>
          </p:cNvGraphicFramePr>
          <p:nvPr/>
        </p:nvGraphicFramePr>
        <p:xfrm>
          <a:off x="306388" y="1616075"/>
          <a:ext cx="3630612" cy="4525963"/>
        </p:xfrm>
        <a:graphic>
          <a:graphicData uri="http://schemas.openxmlformats.org/presentationml/2006/ole">
            <p:oleObj spid="_x0000_s1026" name="Visio" r:id="rId5" imgW="5201672" imgH="6487177" progId="Visio.Drawing.11">
              <p:embed/>
            </p:oleObj>
          </a:graphicData>
        </a:graphic>
      </p:graphicFrame>
      <p:sp>
        <p:nvSpPr>
          <p:cNvPr id="1029" name="Rectangle 17"/>
          <p:cNvSpPr>
            <a:spLocks noChangeArrowheads="1"/>
          </p:cNvSpPr>
          <p:nvPr/>
        </p:nvSpPr>
        <p:spPr bwMode="auto">
          <a:xfrm>
            <a:off x="0" y="1957388"/>
            <a:ext cx="9144000" cy="0"/>
          </a:xfrm>
          <a:prstGeom prst="rect">
            <a:avLst/>
          </a:prstGeom>
          <a:noFill/>
          <a:ln w="9525" algn="ctr">
            <a:noFill/>
            <a:miter lim="800000"/>
            <a:headEnd/>
            <a:tailEnd/>
          </a:ln>
        </p:spPr>
        <p:txBody>
          <a:bodyPr wrap="none" anchor="ctr">
            <a:spAutoFit/>
          </a:bodyPr>
          <a:lstStyle/>
          <a:p>
            <a:endParaRPr lang="en-US"/>
          </a:p>
        </p:txBody>
      </p:sp>
      <p:sp>
        <p:nvSpPr>
          <p:cNvPr id="1030" name="Rectangle 18"/>
          <p:cNvSpPr>
            <a:spLocks noChangeArrowheads="1"/>
          </p:cNvSpPr>
          <p:nvPr/>
        </p:nvSpPr>
        <p:spPr bwMode="auto">
          <a:xfrm>
            <a:off x="0" y="1509713"/>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027" name="Object 19"/>
          <p:cNvGraphicFramePr>
            <a:graphicFrameLocks noChangeAspect="1"/>
          </p:cNvGraphicFramePr>
          <p:nvPr/>
        </p:nvGraphicFramePr>
        <p:xfrm>
          <a:off x="5011738" y="3981450"/>
          <a:ext cx="3581400" cy="2312988"/>
        </p:xfrm>
        <a:graphic>
          <a:graphicData uri="http://schemas.openxmlformats.org/presentationml/2006/ole">
            <p:oleObj spid="_x0000_s1027" name="Visio" r:id="rId6" imgW="6722225" imgH="4338406" progId="Visio.Drawing.11">
              <p:embed/>
            </p:oleObj>
          </a:graphicData>
        </a:graphic>
      </p:graphicFrame>
      <p:sp>
        <p:nvSpPr>
          <p:cNvPr id="1031" name="Line 20"/>
          <p:cNvSpPr>
            <a:spLocks noChangeShapeType="1"/>
          </p:cNvSpPr>
          <p:nvPr/>
        </p:nvSpPr>
        <p:spPr bwMode="auto">
          <a:xfrm>
            <a:off x="3733800" y="4343400"/>
            <a:ext cx="1219200" cy="152400"/>
          </a:xfrm>
          <a:prstGeom prst="line">
            <a:avLst/>
          </a:prstGeom>
          <a:noFill/>
          <a:ln w="38100">
            <a:solidFill>
              <a:schemeClr val="tx1"/>
            </a:solidFill>
            <a:round/>
            <a:headEnd/>
            <a:tailEnd type="stealth" w="lg" len="lg"/>
          </a:ln>
        </p:spPr>
        <p:txBody>
          <a:bodyPr anchor="ctr">
            <a:spAutoFit/>
          </a:bodyPr>
          <a:lstStyle/>
          <a:p>
            <a:endParaRPr lang="en-US"/>
          </a:p>
        </p:txBody>
      </p:sp>
      <p:sp>
        <p:nvSpPr>
          <p:cNvPr id="1032" name="Rectangle 21"/>
          <p:cNvSpPr>
            <a:spLocks noChangeArrowheads="1"/>
          </p:cNvSpPr>
          <p:nvPr/>
        </p:nvSpPr>
        <p:spPr bwMode="auto">
          <a:xfrm>
            <a:off x="4371975" y="1366838"/>
            <a:ext cx="4391025" cy="2771775"/>
          </a:xfrm>
          <a:prstGeom prst="rect">
            <a:avLst/>
          </a:prstGeom>
          <a:noFill/>
          <a:ln w="9525">
            <a:noFill/>
            <a:miter lim="800000"/>
            <a:headEnd/>
            <a:tailEnd/>
          </a:ln>
        </p:spPr>
        <p:txBody>
          <a:bodyPr lIns="0" tIns="45708" rIns="91413" bIns="45708"/>
          <a:lstStyle/>
          <a:p>
            <a:pPr marL="228600" indent="-228600" algn="l">
              <a:lnSpc>
                <a:spcPct val="90000"/>
              </a:lnSpc>
              <a:spcBef>
                <a:spcPct val="20000"/>
              </a:spcBef>
              <a:buFont typeface="Wingdings" pitchFamily="2" charset="2"/>
              <a:buChar char="§"/>
            </a:pPr>
            <a:r>
              <a:rPr lang="en-US" sz="2000">
                <a:latin typeface="Arial Narrow" pitchFamily="34" charset="0"/>
              </a:rPr>
              <a:t>Can move sampling point within the eye opening horizontally</a:t>
            </a:r>
          </a:p>
          <a:p>
            <a:pPr marL="228600" indent="-228600" algn="l">
              <a:lnSpc>
                <a:spcPct val="90000"/>
              </a:lnSpc>
              <a:spcBef>
                <a:spcPct val="20000"/>
              </a:spcBef>
              <a:buFont typeface="Wingdings" pitchFamily="2" charset="2"/>
              <a:buChar char="§"/>
            </a:pPr>
            <a:r>
              <a:rPr lang="en-US" sz="2000">
                <a:latin typeface="Arial Narrow" pitchFamily="34" charset="0"/>
              </a:rPr>
              <a:t>Can measure jitter margin vs. bit error rate for a particular channel and equalization setting</a:t>
            </a:r>
          </a:p>
          <a:p>
            <a:pPr marL="228600" indent="-228600" algn="l">
              <a:lnSpc>
                <a:spcPct val="90000"/>
              </a:lnSpc>
              <a:spcBef>
                <a:spcPct val="20000"/>
              </a:spcBef>
              <a:buFont typeface="Wingdings" pitchFamily="2" charset="2"/>
              <a:buChar char="§"/>
            </a:pPr>
            <a:r>
              <a:rPr lang="en-US" sz="2000">
                <a:latin typeface="Arial Narrow" pitchFamily="34" charset="0"/>
              </a:rPr>
              <a:t>Can sweep equalization settings to find optimal setting</a:t>
            </a:r>
          </a:p>
          <a:p>
            <a:pPr marL="228600" indent="-228600" algn="l">
              <a:lnSpc>
                <a:spcPct val="90000"/>
              </a:lnSpc>
              <a:spcBef>
                <a:spcPct val="20000"/>
              </a:spcBef>
              <a:buFont typeface="Wingdings" pitchFamily="2" charset="2"/>
              <a:buChar char="§"/>
            </a:pPr>
            <a:r>
              <a:rPr lang="en-US" sz="2000">
                <a:latin typeface="Arial Narrow" pitchFamily="34" charset="0"/>
              </a:rPr>
              <a:t>Allows easy channel margin analysis</a:t>
            </a:r>
          </a:p>
        </p:txBody>
      </p:sp>
      <p:sp>
        <p:nvSpPr>
          <p:cNvPr id="1033" name="Line 22"/>
          <p:cNvSpPr>
            <a:spLocks noChangeShapeType="1"/>
          </p:cNvSpPr>
          <p:nvPr/>
        </p:nvSpPr>
        <p:spPr bwMode="auto">
          <a:xfrm>
            <a:off x="4114800" y="4926013"/>
            <a:ext cx="0" cy="1066800"/>
          </a:xfrm>
          <a:prstGeom prst="line">
            <a:avLst/>
          </a:prstGeom>
          <a:noFill/>
          <a:ln w="38100">
            <a:solidFill>
              <a:schemeClr val="bg2"/>
            </a:solidFill>
            <a:round/>
            <a:headEnd type="triangle" w="med" len="med"/>
            <a:tailEnd type="triangle" w="med" len="med"/>
          </a:ln>
        </p:spPr>
        <p:txBody>
          <a:bodyPr anchor="ctr">
            <a:spAutoFit/>
          </a:bodyPr>
          <a:lstStyle/>
          <a:p>
            <a:endParaRPr lang="en-US"/>
          </a:p>
        </p:txBody>
      </p:sp>
      <p:sp>
        <p:nvSpPr>
          <p:cNvPr id="1034" name="Rectangle 23"/>
          <p:cNvSpPr>
            <a:spLocks noChangeArrowheads="1"/>
          </p:cNvSpPr>
          <p:nvPr/>
        </p:nvSpPr>
        <p:spPr bwMode="auto">
          <a:xfrm>
            <a:off x="4191000" y="4876800"/>
            <a:ext cx="762000" cy="1371600"/>
          </a:xfrm>
          <a:prstGeom prst="rect">
            <a:avLst/>
          </a:prstGeom>
          <a:noFill/>
          <a:ln w="9525">
            <a:noFill/>
            <a:miter lim="800000"/>
            <a:headEnd/>
            <a:tailEnd/>
          </a:ln>
        </p:spPr>
        <p:txBody>
          <a:bodyPr lIns="0"/>
          <a:lstStyle/>
          <a:p>
            <a:pPr marL="228600" indent="-228600" algn="l">
              <a:spcBef>
                <a:spcPct val="20000"/>
              </a:spcBef>
              <a:buFont typeface="Wingdings" pitchFamily="2" charset="2"/>
              <a:buNone/>
            </a:pPr>
            <a:r>
              <a:rPr lang="en-US" sz="2000">
                <a:solidFill>
                  <a:schemeClr val="bg2"/>
                </a:solidFill>
                <a:latin typeface="Arial Narrow" pitchFamily="34" charset="0"/>
              </a:rPr>
              <a:t>Bit </a:t>
            </a:r>
          </a:p>
          <a:p>
            <a:pPr marL="228600" indent="-228600" algn="l">
              <a:spcBef>
                <a:spcPct val="20000"/>
              </a:spcBef>
              <a:buFont typeface="Wingdings" pitchFamily="2" charset="2"/>
              <a:buNone/>
            </a:pPr>
            <a:r>
              <a:rPr lang="en-US" sz="2000">
                <a:solidFill>
                  <a:schemeClr val="bg2"/>
                </a:solidFill>
                <a:latin typeface="Arial Narrow" pitchFamily="34" charset="0"/>
              </a:rPr>
              <a:t>Error </a:t>
            </a:r>
          </a:p>
          <a:p>
            <a:pPr marL="228600" indent="-228600" algn="l">
              <a:spcBef>
                <a:spcPct val="20000"/>
              </a:spcBef>
              <a:buFont typeface="Wingdings" pitchFamily="2" charset="2"/>
              <a:buNone/>
            </a:pPr>
            <a:r>
              <a:rPr lang="en-US" sz="2000">
                <a:solidFill>
                  <a:schemeClr val="bg2"/>
                </a:solidFill>
                <a:latin typeface="Arial Narrow" pitchFamily="34" charset="0"/>
              </a:rPr>
              <a:t>Rate</a:t>
            </a:r>
          </a:p>
        </p:txBody>
      </p:sp>
      <p:sp>
        <p:nvSpPr>
          <p:cNvPr id="1035" name="Line 24"/>
          <p:cNvSpPr>
            <a:spLocks noChangeShapeType="1"/>
          </p:cNvSpPr>
          <p:nvPr/>
        </p:nvSpPr>
        <p:spPr bwMode="auto">
          <a:xfrm>
            <a:off x="685800" y="4953000"/>
            <a:ext cx="2743200" cy="0"/>
          </a:xfrm>
          <a:prstGeom prst="line">
            <a:avLst/>
          </a:prstGeom>
          <a:noFill/>
          <a:ln w="38100">
            <a:solidFill>
              <a:schemeClr val="bg2"/>
            </a:solidFill>
            <a:round/>
            <a:headEnd type="triangle" w="med" len="med"/>
            <a:tailEnd type="triangle" w="med" len="med"/>
          </a:ln>
        </p:spPr>
        <p:txBody>
          <a:bodyPr anchor="ctr">
            <a:spAutoFit/>
          </a:bodyPr>
          <a:lstStyle/>
          <a:p>
            <a:endParaRPr lang="en-US"/>
          </a:p>
        </p:txBody>
      </p:sp>
      <p:sp>
        <p:nvSpPr>
          <p:cNvPr id="1036" name="Rectangle 25"/>
          <p:cNvSpPr>
            <a:spLocks noChangeArrowheads="1"/>
          </p:cNvSpPr>
          <p:nvPr/>
        </p:nvSpPr>
        <p:spPr bwMode="auto">
          <a:xfrm>
            <a:off x="1371600" y="4572000"/>
            <a:ext cx="1981200" cy="457200"/>
          </a:xfrm>
          <a:prstGeom prst="rect">
            <a:avLst/>
          </a:prstGeom>
          <a:noFill/>
          <a:ln w="9525">
            <a:noFill/>
            <a:miter lim="800000"/>
            <a:headEnd/>
            <a:tailEnd/>
          </a:ln>
        </p:spPr>
        <p:txBody>
          <a:bodyPr lIns="0"/>
          <a:lstStyle/>
          <a:p>
            <a:pPr marL="228600" indent="-228600" algn="l">
              <a:spcBef>
                <a:spcPct val="20000"/>
              </a:spcBef>
              <a:buFont typeface="Wingdings" pitchFamily="2" charset="2"/>
              <a:buNone/>
            </a:pPr>
            <a:r>
              <a:rPr lang="en-US" sz="2000">
                <a:solidFill>
                  <a:schemeClr val="bg2"/>
                </a:solidFill>
                <a:latin typeface="Arial Narrow" pitchFamily="34" charset="0"/>
              </a:rPr>
              <a:t>Eye Sweep (ps)</a:t>
            </a:r>
          </a:p>
        </p:txBody>
      </p:sp>
      <p:sp>
        <p:nvSpPr>
          <p:cNvPr id="1037" name="Line 26"/>
          <p:cNvSpPr>
            <a:spLocks noChangeShapeType="1"/>
          </p:cNvSpPr>
          <p:nvPr/>
        </p:nvSpPr>
        <p:spPr bwMode="auto">
          <a:xfrm>
            <a:off x="1981200" y="5867400"/>
            <a:ext cx="304800" cy="533400"/>
          </a:xfrm>
          <a:prstGeom prst="line">
            <a:avLst/>
          </a:prstGeom>
          <a:noFill/>
          <a:ln w="38100">
            <a:solidFill>
              <a:schemeClr val="bg2"/>
            </a:solidFill>
            <a:round/>
            <a:headEnd type="triangle" w="med" len="med"/>
            <a:tailEnd/>
          </a:ln>
        </p:spPr>
        <p:txBody>
          <a:bodyPr anchor="ctr">
            <a:spAutoFit/>
          </a:bodyPr>
          <a:lstStyle/>
          <a:p>
            <a:endParaRPr lang="en-US"/>
          </a:p>
        </p:txBody>
      </p:sp>
      <p:sp>
        <p:nvSpPr>
          <p:cNvPr id="1038" name="Rectangle 27"/>
          <p:cNvSpPr>
            <a:spLocks noChangeArrowheads="1"/>
          </p:cNvSpPr>
          <p:nvPr/>
        </p:nvSpPr>
        <p:spPr bwMode="auto">
          <a:xfrm>
            <a:off x="2362200" y="6210300"/>
            <a:ext cx="2819400" cy="457200"/>
          </a:xfrm>
          <a:prstGeom prst="rect">
            <a:avLst/>
          </a:prstGeom>
          <a:noFill/>
          <a:ln w="9525">
            <a:noFill/>
            <a:miter lim="800000"/>
            <a:headEnd/>
            <a:tailEnd/>
          </a:ln>
        </p:spPr>
        <p:txBody>
          <a:bodyPr lIns="0"/>
          <a:lstStyle/>
          <a:p>
            <a:pPr marL="228600" indent="-228600" algn="l">
              <a:spcBef>
                <a:spcPct val="20000"/>
              </a:spcBef>
              <a:buFont typeface="Wingdings" pitchFamily="2" charset="2"/>
              <a:buNone/>
            </a:pPr>
            <a:r>
              <a:rPr lang="en-US" sz="2000">
                <a:solidFill>
                  <a:schemeClr val="bg2"/>
                </a:solidFill>
                <a:latin typeface="Arial Narrow" pitchFamily="34" charset="0"/>
              </a:rPr>
              <a:t>Ideal Sampler Position</a:t>
            </a:r>
          </a:p>
        </p:txBody>
      </p:sp>
    </p:spTree>
    <p:custDataLst>
      <p:tags r:id="rId2"/>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3184525" y="1693863"/>
            <a:ext cx="5856236" cy="4495800"/>
          </a:xfrm>
        </p:spPr>
        <p:txBody>
          <a:bodyPr/>
          <a:lstStyle/>
          <a:p>
            <a:pPr eaLnBrk="1" hangingPunct="1"/>
            <a:r>
              <a:rPr lang="en-US" sz="2400" dirty="0" smtClean="0"/>
              <a:t>Serial Gigabit Transceivers</a:t>
            </a:r>
          </a:p>
          <a:p>
            <a:pPr eaLnBrk="1" hangingPunct="1"/>
            <a:r>
              <a:rPr lang="en-US" sz="2400" dirty="0" smtClean="0"/>
              <a:t>PCI Express Technology Interface</a:t>
            </a:r>
          </a:p>
          <a:p>
            <a:pPr eaLnBrk="1" hangingPunct="1"/>
            <a:r>
              <a:rPr lang="en-US" sz="2400" dirty="0" smtClean="0"/>
              <a:t>XADC</a:t>
            </a:r>
          </a:p>
          <a:p>
            <a:pPr eaLnBrk="1" hangingPunct="1"/>
            <a:r>
              <a:rPr lang="en-US" sz="2400" b="1" dirty="0" smtClean="0">
                <a:solidFill>
                  <a:schemeClr val="tx2"/>
                </a:solidFill>
              </a:rPr>
              <a:t>Summary</a:t>
            </a:r>
          </a:p>
          <a:p>
            <a:pPr eaLnBrk="1" hangingPunct="1"/>
            <a:endParaRPr lang="en-US" sz="2400" b="1" dirty="0" smtClean="0">
              <a:solidFill>
                <a:schemeClr val="tx2"/>
              </a:solidFill>
            </a:endParaRPr>
          </a:p>
        </p:txBody>
      </p:sp>
      <p:sp>
        <p:nvSpPr>
          <p:cNvPr id="22531" name="Rectangle 3"/>
          <p:cNvSpPr>
            <a:spLocks noGrp="1" noChangeArrowheads="1"/>
          </p:cNvSpPr>
          <p:nvPr>
            <p:ph type="title"/>
          </p:nvPr>
        </p:nvSpPr>
        <p:spPr/>
        <p:txBody>
          <a:bodyPr/>
          <a:lstStyle/>
          <a:p>
            <a:pPr eaLnBrk="1" hangingPunct="1"/>
            <a:r>
              <a:rPr lang="en-US" smtClean="0"/>
              <a:t>Lessons</a:t>
            </a:r>
          </a:p>
        </p:txBody>
      </p:sp>
      <p:sp>
        <p:nvSpPr>
          <p:cNvPr id="1328132" name="Line 4"/>
          <p:cNvSpPr>
            <a:spLocks noChangeShapeType="1"/>
          </p:cNvSpPr>
          <p:nvPr/>
        </p:nvSpPr>
        <p:spPr bwMode="auto">
          <a:xfrm>
            <a:off x="1654175" y="3384150"/>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4"/>
          <p:cNvSpPr>
            <a:spLocks noGrp="1" noChangeArrowheads="1"/>
          </p:cNvSpPr>
          <p:nvPr>
            <p:ph type="title"/>
          </p:nvPr>
        </p:nvSpPr>
        <p:spPr/>
        <p:txBody>
          <a:bodyPr/>
          <a:lstStyle/>
          <a:p>
            <a:pPr eaLnBrk="1" hangingPunct="1"/>
            <a:r>
              <a:rPr lang="en-US" smtClean="0"/>
              <a:t>Summary</a:t>
            </a:r>
          </a:p>
        </p:txBody>
      </p:sp>
      <p:sp>
        <p:nvSpPr>
          <p:cNvPr id="23555" name="Rectangle 75"/>
          <p:cNvSpPr>
            <a:spLocks noGrp="1" noChangeArrowheads="1"/>
          </p:cNvSpPr>
          <p:nvPr>
            <p:ph type="body" idx="1"/>
          </p:nvPr>
        </p:nvSpPr>
        <p:spPr/>
        <p:txBody>
          <a:bodyPr/>
          <a:lstStyle/>
          <a:p>
            <a:pPr eaLnBrk="1" hangingPunct="1"/>
            <a:r>
              <a:rPr lang="en-IE" smtClean="0"/>
              <a:t>By fully utilizing your dedicated hardware, you can save substantial FPGA resources and improve system speed</a:t>
            </a:r>
          </a:p>
          <a:p>
            <a:pPr eaLnBrk="1" hangingPunct="1"/>
            <a:r>
              <a:rPr lang="en-IE" smtClean="0"/>
              <a:t>Almost all 7 series FPGAs provide high-speed serial transceivers</a:t>
            </a:r>
          </a:p>
          <a:p>
            <a:pPr lvl="1" eaLnBrk="1" hangingPunct="1"/>
            <a:r>
              <a:rPr lang="en-IE" smtClean="0"/>
              <a:t>Type and number vary by family; only the smallest Artix-7 devices have none</a:t>
            </a:r>
          </a:p>
          <a:p>
            <a:pPr lvl="1" eaLnBrk="1" hangingPunct="1"/>
            <a:r>
              <a:rPr lang="en-IE" smtClean="0"/>
              <a:t>All versions support a variety of protocols</a:t>
            </a:r>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title"/>
          </p:nvPr>
        </p:nvSpPr>
        <p:spPr/>
        <p:txBody>
          <a:bodyPr/>
          <a:lstStyle/>
          <a:p>
            <a:pPr eaLnBrk="1" hangingPunct="1"/>
            <a:r>
              <a:rPr lang="en-US" smtClean="0"/>
              <a:t>Objectives</a:t>
            </a:r>
          </a:p>
        </p:txBody>
      </p:sp>
      <p:sp>
        <p:nvSpPr>
          <p:cNvPr id="7171" name="Rectangle 7"/>
          <p:cNvSpPr>
            <a:spLocks noGrp="1" noChangeArrowheads="1"/>
          </p:cNvSpPr>
          <p:nvPr>
            <p:ph type="body" idx="1"/>
          </p:nvPr>
        </p:nvSpPr>
        <p:spPr/>
        <p:txBody>
          <a:bodyPr/>
          <a:lstStyle/>
          <a:p>
            <a:pPr eaLnBrk="1" hangingPunct="1">
              <a:buFont typeface="Wingdings" pitchFamily="2" charset="2"/>
              <a:buNone/>
            </a:pPr>
            <a:r>
              <a:rPr lang="en-US" b="1" smtClean="0"/>
              <a:t>After completing this module, you will be able to:</a:t>
            </a:r>
          </a:p>
          <a:p>
            <a:pPr eaLnBrk="1" hangingPunct="1"/>
            <a:r>
              <a:rPr lang="en-US" smtClean="0"/>
              <a:t>Describe the dedicated hardware IP that is included with the 7 series FPGAs</a:t>
            </a:r>
          </a:p>
          <a:p>
            <a:pPr eaLnBrk="1" hangingPunct="1"/>
            <a:endParaRPr lang="en-US" smtClean="0"/>
          </a:p>
          <a:p>
            <a:pPr eaLnBrk="1" hangingPunct="1"/>
            <a:endParaRPr lang="en-US" smtClean="0"/>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Where Can I Learn More?</a:t>
            </a:r>
          </a:p>
        </p:txBody>
      </p:sp>
      <p:sp>
        <p:nvSpPr>
          <p:cNvPr id="24579" name="Rectangle 3"/>
          <p:cNvSpPr>
            <a:spLocks noGrp="1" noChangeArrowheads="1"/>
          </p:cNvSpPr>
          <p:nvPr>
            <p:ph type="body" idx="1"/>
          </p:nvPr>
        </p:nvSpPr>
        <p:spPr>
          <a:xfrm>
            <a:off x="609600" y="1655763"/>
            <a:ext cx="7924800" cy="4495800"/>
          </a:xfrm>
        </p:spPr>
        <p:txBody>
          <a:bodyPr/>
          <a:lstStyle/>
          <a:p>
            <a:r>
              <a:rPr lang="en-US" sz="2400" b="1" dirty="0" smtClean="0"/>
              <a:t>User  Guides  </a:t>
            </a:r>
          </a:p>
          <a:p>
            <a:pPr lvl="1"/>
            <a:r>
              <a:rPr lang="en-US" i="1" u="sng" dirty="0" smtClean="0"/>
              <a:t>7 Series FPGAs GTX Transceivers User Guide, UG596</a:t>
            </a:r>
          </a:p>
          <a:p>
            <a:pPr lvl="2"/>
            <a:r>
              <a:rPr lang="en-US" dirty="0" smtClean="0"/>
              <a:t>Describes the GTX transceivers in the Kintex-7 FPGAs</a:t>
            </a:r>
          </a:p>
          <a:p>
            <a:pPr lvl="2"/>
            <a:endParaRPr lang="en-US" dirty="0" smtClean="0"/>
          </a:p>
          <a:p>
            <a:r>
              <a:rPr lang="en-US" sz="2400" b="1" dirty="0" smtClean="0"/>
              <a:t>Xilinx Education Services courses</a:t>
            </a:r>
          </a:p>
          <a:p>
            <a:pPr lvl="1"/>
            <a:r>
              <a:rPr lang="en-US" b="1" u="sng" dirty="0" smtClean="0"/>
              <a:t>www.xilinx.com/training</a:t>
            </a:r>
          </a:p>
          <a:p>
            <a:pPr lvl="2"/>
            <a:r>
              <a:rPr lang="en-US" i="1" u="sng" dirty="0" smtClean="0"/>
              <a:t>Designing with the 7 Series Families </a:t>
            </a:r>
            <a:r>
              <a:rPr lang="en-US" dirty="0" smtClean="0"/>
              <a:t>course</a:t>
            </a:r>
          </a:p>
          <a:p>
            <a:pPr lvl="2"/>
            <a:r>
              <a:rPr lang="en-US" dirty="0" smtClean="0"/>
              <a:t>Xilinx tools and architecture courses</a:t>
            </a:r>
          </a:p>
          <a:p>
            <a:pPr lvl="2"/>
            <a:r>
              <a:rPr lang="en-US" dirty="0" smtClean="0"/>
              <a:t>Hardware description language courses</a:t>
            </a:r>
          </a:p>
          <a:p>
            <a:pPr lvl="2"/>
            <a:r>
              <a:rPr lang="en-US" dirty="0" smtClean="0"/>
              <a:t>Basic FPGA architecture, Basic HDL Coding Techniques, and other Free videos!</a:t>
            </a:r>
            <a:endParaRPr lang="en-US" i="1" dirty="0" smtClean="0"/>
          </a:p>
          <a:p>
            <a:endParaRPr lang="en-US" sz="2400" b="1" i="1" dirty="0" smtClean="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838200" y="1600200"/>
            <a:ext cx="7467600" cy="4672013"/>
          </a:xfrm>
          <a:prstGeom prst="rect">
            <a:avLst/>
          </a:prstGeom>
          <a:noFill/>
          <a:ln w="9525">
            <a:noFill/>
            <a:miter lim="800000"/>
            <a:headEnd/>
            <a:tailEnd/>
          </a:ln>
        </p:spPr>
        <p:txBody>
          <a:bodyPr/>
          <a:lstStyle/>
          <a:p>
            <a:pPr algn="l"/>
            <a:r>
              <a:rPr lang="en-US" altLang="ja-JP" sz="900" dirty="0">
                <a:ea typeface="ＭＳ Ｐゴシック" pitchFamily="34" charset="-128"/>
              </a:rPr>
              <a:t>Xilinx is disclosing this Document and Intellectual </a:t>
            </a:r>
            <a:r>
              <a:rPr lang="en-US" altLang="ja-JP" sz="900" dirty="0" smtClean="0">
                <a:ea typeface="ＭＳ Ｐゴシック" pitchFamily="34" charset="-128"/>
              </a:rPr>
              <a:t>Property </a:t>
            </a:r>
            <a:r>
              <a:rPr lang="en-US" altLang="ja-JP" sz="900" dirty="0">
                <a:ea typeface="ＭＳ Ｐゴシック" pitchFamily="34" charset="-128"/>
              </a:rPr>
              <a:t>(hereinafter “the Design”) to you for use in the development of designs to operate on, or interface with Xilinx FPGAs. Except as stated herein, none of the Design may be copied, reproduced, distributed, republished, downloaded, displayed, posted, or transmitted in any form or by any means including, but not limited to, electronic, mechanical, photocopying, recording, or otherwise, without the prior written consent of Xilinx. Any unauthorized use of the Design may violate copyright laws, trademark laws, the laws of privacy and publicity, and communications regulations and statutes.</a:t>
            </a:r>
          </a:p>
          <a:p>
            <a:pPr algn="l"/>
            <a:endParaRPr lang="en-US" altLang="ja-JP" sz="900" dirty="0">
              <a:ea typeface="ＭＳ Ｐゴシック" pitchFamily="34" charset="-128"/>
            </a:endParaRPr>
          </a:p>
          <a:p>
            <a:pPr algn="l"/>
            <a:r>
              <a:rPr lang="en-US" altLang="ja-JP" sz="900" dirty="0">
                <a:ea typeface="ＭＳ Ｐゴシック" pitchFamily="34" charset="-128"/>
              </a:rPr>
              <a:t>Xilinx does not assume any liability arising out of the application or use of the Design; nor does Xilinx convey any license under its patents, copyrights, or any rights of others. You are responsible for obtaining any rights you may require for your use or implementation of the Design. Xilinx reserves the right to make changes, at any time, to the Design as deemed desirable in the sole discretion of Xilinx. Xilinx assumes no obligation to correct any errors contained herein or to advise you of any correction if such be made. Xilinx will not assume any liability for the accuracy or correctness of any engineering or technical support or assistance provided to you in connection with the Design.</a:t>
            </a:r>
          </a:p>
          <a:p>
            <a:pPr algn="l"/>
            <a:endParaRPr lang="en-US" altLang="ja-JP" sz="900" dirty="0">
              <a:ea typeface="ＭＳ Ｐゴシック" pitchFamily="34" charset="-128"/>
            </a:endParaRPr>
          </a:p>
          <a:p>
            <a:pPr algn="l"/>
            <a:r>
              <a:rPr lang="en-US" altLang="ja-JP" sz="900" dirty="0">
                <a:ea typeface="ＭＳ Ｐゴシック" pitchFamily="34" charset="-128"/>
              </a:rPr>
              <a:t>THE DESIGN IS PROVIDED “AS IS" WITH ALL FAULTS, AND THE ENTIRE RISK AS TO ITS FUNCTION AND IMPLEMENTATION IS WITH YOU. YOU ACKNOWLEDGE AND AGREE THAT YOU HAVE NOT RELIED ON ANY ORAL OR WRITTEN INFORMATION OR ADVICE, WHETHER GIVEN BY XILINX, OR ITS AGENTS OR EMPLOYEES. XILINX MAKES NO OTHER WARRANTIES, WHETHER EXPRESS, IMPLIED, OR STATUTORY, REGARDING THE DESIGN, INCLUDING ANY WARRANTIES OF MERCHANTABILITY, FITNESS FOR A PARTICULAR PURPOSE, TITLE, AND NONINFRINGEMENT OF THIRD-PARTY RIGHTS.</a:t>
            </a:r>
          </a:p>
          <a:p>
            <a:pPr algn="l"/>
            <a:endParaRPr lang="en-US" altLang="ja-JP" sz="900" dirty="0">
              <a:ea typeface="ＭＳ Ｐゴシック" pitchFamily="34" charset="-128"/>
            </a:endParaRPr>
          </a:p>
          <a:p>
            <a:pPr algn="l"/>
            <a:r>
              <a:rPr lang="en-US" altLang="ja-JP" sz="900" dirty="0">
                <a:ea typeface="ＭＳ Ｐゴシック" pitchFamily="34" charset="-128"/>
              </a:rPr>
              <a:t>IN NO EVENT WILL XILINX BE LIABLE FOR ANY CONSEQUENTIAL, INDIRECT, EXEMPLARY, SPECIAL, OR INCIDENTAL DAMAGES, INCLUDING ANY LOST DATA AND LOST PROFITS, ARISING FROM OR RELATING TO YOUR USE OF THE DESIGN, EVEN IF YOU HAVE BEEN ADVISED OF THE POSSIBILITY OF SUCH DAMAGES. THE TOTAL CUMULATIVE LIABILITY OF XILINX IN CONNECTION WITH YOUR USE OF THE DESIGN, WHETHER IN CONTRACT OR TORT OR OTHERWISE, WILL IN NO EVENT EXCEED THE AMOUNT OF FEES PAID BY YOU TO XILINX HEREUNDER FOR USE OF THE DESIGN. YOU ACKNOWLEDGE THAT THE FEES, IF ANY, REFLECT THE ALLOCATION OF RISK SET FORTH IN THIS AGREEMENT AND THAT XILINX WOULD NOT MAKE AVAILABLE THE DESIGN TO YOU WITHOUT THESE LIMITATIONS OF LIABILITY.</a:t>
            </a:r>
          </a:p>
          <a:p>
            <a:pPr algn="l"/>
            <a:endParaRPr lang="en-US" altLang="ja-JP" sz="900" dirty="0">
              <a:ea typeface="ＭＳ Ｐゴシック" pitchFamily="34" charset="-128"/>
            </a:endParaRPr>
          </a:p>
          <a:p>
            <a:pPr algn="l"/>
            <a:r>
              <a:rPr lang="en-US" altLang="ja-JP" sz="900" dirty="0">
                <a:ea typeface="ＭＳ Ｐゴシック" pitchFamily="34" charset="-128"/>
              </a:rPr>
              <a:t>The Design is not designed or intended for use in the development of on-line control equipment in hazardous environments requiring fail-safe controls, such as in the operation of nuclear facilities, aircraft navigation or communications systems, air traffic control, life support, or weapons systems (“High-Risk Applications”). Xilinx specifically disclaims any express or implied warranties of fitness for such High-Risk Applications. You represent that use of the Design in such High-Risk Applications is fully at your risk.</a:t>
            </a:r>
          </a:p>
          <a:p>
            <a:pPr algn="l"/>
            <a:endParaRPr lang="en-US" altLang="ja-JP" sz="900" dirty="0">
              <a:ea typeface="ＭＳ Ｐゴシック" pitchFamily="34" charset="-128"/>
            </a:endParaRPr>
          </a:p>
          <a:p>
            <a:pPr algn="l"/>
            <a:r>
              <a:rPr lang="en-US" altLang="ja-JP" sz="900" dirty="0">
                <a:ea typeface="ＭＳ Ｐゴシック" pitchFamily="34" charset="-128"/>
              </a:rPr>
              <a:t>© </a:t>
            </a:r>
            <a:r>
              <a:rPr lang="en-US" altLang="ja-JP" sz="900" dirty="0" smtClean="0">
                <a:ea typeface="ＭＳ Ｐゴシック" pitchFamily="34" charset="-128"/>
              </a:rPr>
              <a:t>2012 </a:t>
            </a:r>
            <a:r>
              <a:rPr lang="en-US" altLang="ja-JP" sz="900" dirty="0">
                <a:ea typeface="ＭＳ Ｐゴシック" pitchFamily="34" charset="-128"/>
              </a:rPr>
              <a:t>Xilinx, Inc. All rights reserved. XILINX, the Xilinx logo, and other designated brands included herein are trademarks of Xilinx, Inc. All other trademarks are the property of their respective owners.</a:t>
            </a:r>
            <a:endParaRPr lang="ja-JP" altLang="en-US" sz="900">
              <a:ea typeface="ＭＳ Ｐゴシック" pitchFamily="34" charset="-128"/>
            </a:endParaRPr>
          </a:p>
        </p:txBody>
      </p:sp>
      <p:sp>
        <p:nvSpPr>
          <p:cNvPr id="25603" name="Rectangle 3"/>
          <p:cNvSpPr>
            <a:spLocks noGrp="1" noChangeArrowheads="1"/>
          </p:cNvSpPr>
          <p:nvPr>
            <p:ph type="title"/>
          </p:nvPr>
        </p:nvSpPr>
        <p:spPr/>
        <p:txBody>
          <a:bodyPr/>
          <a:lstStyle/>
          <a:p>
            <a:r>
              <a:rPr lang="en-US" altLang="ja-JP" smtClean="0">
                <a:ea typeface="ＭＳ Ｐゴシック" pitchFamily="34" charset="-128"/>
              </a:rPr>
              <a:t>Trademark Information</a:t>
            </a:r>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ctrTitle"/>
          </p:nvPr>
        </p:nvSpPr>
        <p:spPr>
          <a:xfrm>
            <a:off x="125412" y="4313792"/>
            <a:ext cx="6127903" cy="1114425"/>
          </a:xfrm>
        </p:spPr>
        <p:txBody>
          <a:bodyPr/>
          <a:lstStyle/>
          <a:p>
            <a:pPr eaLnBrk="1" hangingPunct="1"/>
            <a:r>
              <a:rPr lang="en-US" dirty="0" smtClean="0"/>
              <a:t>7 Series Dedicated Hardware</a:t>
            </a:r>
          </a:p>
        </p:txBody>
      </p:sp>
      <p:sp>
        <p:nvSpPr>
          <p:cNvPr id="8195" name="Rectangle 5"/>
          <p:cNvSpPr>
            <a:spLocks noGrp="1" noChangeArrowheads="1"/>
          </p:cNvSpPr>
          <p:nvPr>
            <p:ph type="subTitle" idx="1"/>
          </p:nvPr>
        </p:nvSpPr>
        <p:spPr/>
        <p:txBody>
          <a:bodyPr/>
          <a:lstStyle/>
          <a:p>
            <a:pPr eaLnBrk="1" hangingPunct="1"/>
            <a:r>
              <a:rPr lang="en-US" smtClean="0"/>
              <a:t>Part 2</a:t>
            </a:r>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lstStyle/>
          <a:p>
            <a:pPr eaLnBrk="1" hangingPunct="1"/>
            <a:r>
              <a:rPr lang="en-US" smtClean="0"/>
              <a:t>Objectives</a:t>
            </a:r>
          </a:p>
        </p:txBody>
      </p:sp>
      <p:sp>
        <p:nvSpPr>
          <p:cNvPr id="9219" name="Rectangle 7"/>
          <p:cNvSpPr>
            <a:spLocks noGrp="1" noChangeArrowheads="1"/>
          </p:cNvSpPr>
          <p:nvPr>
            <p:ph type="body" idx="1"/>
          </p:nvPr>
        </p:nvSpPr>
        <p:spPr/>
        <p:txBody>
          <a:bodyPr/>
          <a:lstStyle/>
          <a:p>
            <a:pPr eaLnBrk="1" hangingPunct="1">
              <a:buFont typeface="Wingdings" pitchFamily="2" charset="2"/>
              <a:buNone/>
            </a:pPr>
            <a:r>
              <a:rPr lang="en-US" b="1" smtClean="0"/>
              <a:t>After completing this module, you will be able to:</a:t>
            </a:r>
          </a:p>
          <a:p>
            <a:pPr eaLnBrk="1" hangingPunct="1"/>
            <a:r>
              <a:rPr lang="en-US" smtClean="0"/>
              <a:t>Describe the dedicated hardware IP that is included with the 7 series FPGAs</a:t>
            </a:r>
          </a:p>
          <a:p>
            <a:pPr eaLnBrk="1" hangingPunct="1"/>
            <a:endParaRPr lang="en-US" smtClean="0"/>
          </a:p>
          <a:p>
            <a:pPr eaLnBrk="1" hangingPunct="1"/>
            <a:endParaRPr lang="en-US" smtClean="0"/>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3184525" y="1693863"/>
            <a:ext cx="5354791" cy="4495800"/>
          </a:xfrm>
        </p:spPr>
        <p:txBody>
          <a:bodyPr/>
          <a:lstStyle/>
          <a:p>
            <a:pPr eaLnBrk="1" hangingPunct="1"/>
            <a:r>
              <a:rPr lang="en-US" sz="2400" dirty="0" smtClean="0"/>
              <a:t>Serial Gigabit Transceivers</a:t>
            </a:r>
          </a:p>
          <a:p>
            <a:pPr eaLnBrk="1" hangingPunct="1"/>
            <a:r>
              <a:rPr lang="en-US" sz="2400" b="1" dirty="0" smtClean="0">
                <a:solidFill>
                  <a:schemeClr val="tx2"/>
                </a:solidFill>
              </a:rPr>
              <a:t>PCI Express Technology Interface</a:t>
            </a:r>
          </a:p>
          <a:p>
            <a:pPr eaLnBrk="1" hangingPunct="1"/>
            <a:r>
              <a:rPr lang="en-US" sz="2400" dirty="0" smtClean="0"/>
              <a:t>XADC</a:t>
            </a:r>
          </a:p>
          <a:p>
            <a:pPr eaLnBrk="1" hangingPunct="1"/>
            <a:r>
              <a:rPr lang="en-US" sz="2400" dirty="0" smtClean="0"/>
              <a:t>Summary</a:t>
            </a:r>
          </a:p>
          <a:p>
            <a:pPr eaLnBrk="1" hangingPunct="1"/>
            <a:endParaRPr lang="en-US" sz="2400" b="1" dirty="0" smtClean="0"/>
          </a:p>
        </p:txBody>
      </p:sp>
      <p:sp>
        <p:nvSpPr>
          <p:cNvPr id="10243" name="Rectangle 3"/>
          <p:cNvSpPr>
            <a:spLocks noGrp="1" noChangeArrowheads="1"/>
          </p:cNvSpPr>
          <p:nvPr>
            <p:ph type="title"/>
          </p:nvPr>
        </p:nvSpPr>
        <p:spPr/>
        <p:txBody>
          <a:bodyPr/>
          <a:lstStyle/>
          <a:p>
            <a:pPr eaLnBrk="1" hangingPunct="1"/>
            <a:r>
              <a:rPr lang="en-US" smtClean="0"/>
              <a:t>Lessons</a:t>
            </a:r>
          </a:p>
        </p:txBody>
      </p:sp>
      <p:sp>
        <p:nvSpPr>
          <p:cNvPr id="1321988" name="Line 4"/>
          <p:cNvSpPr>
            <a:spLocks noChangeShapeType="1"/>
          </p:cNvSpPr>
          <p:nvPr/>
        </p:nvSpPr>
        <p:spPr bwMode="auto">
          <a:xfrm>
            <a:off x="1654175" y="2400300"/>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14"/>
          <p:cNvSpPr>
            <a:spLocks noGrp="1" noChangeArrowheads="1"/>
          </p:cNvSpPr>
          <p:nvPr>
            <p:ph type="title"/>
          </p:nvPr>
        </p:nvSpPr>
        <p:spPr/>
        <p:txBody>
          <a:bodyPr/>
          <a:lstStyle/>
          <a:p>
            <a:pPr eaLnBrk="1" hangingPunct="1"/>
            <a:r>
              <a:rPr lang="en-US" smtClean="0"/>
              <a:t>PCI Express Technology Success</a:t>
            </a:r>
          </a:p>
        </p:txBody>
      </p:sp>
      <p:sp>
        <p:nvSpPr>
          <p:cNvPr id="1029" name="Rectangle 15"/>
          <p:cNvSpPr>
            <a:spLocks noGrp="1" noChangeArrowheads="1"/>
          </p:cNvSpPr>
          <p:nvPr>
            <p:ph type="body" idx="1"/>
          </p:nvPr>
        </p:nvSpPr>
        <p:spPr>
          <a:xfrm>
            <a:off x="176981" y="1600200"/>
            <a:ext cx="8513865" cy="4793226"/>
          </a:xfrm>
        </p:spPr>
        <p:txBody>
          <a:bodyPr/>
          <a:lstStyle/>
          <a:p>
            <a:pPr eaLnBrk="1" hangingPunct="1"/>
            <a:r>
              <a:rPr lang="en-US" dirty="0" smtClean="0"/>
              <a:t>PCI Express® technology is now the dominant serial I/O</a:t>
            </a:r>
          </a:p>
          <a:p>
            <a:pPr lvl="1" eaLnBrk="1" hangingPunct="1"/>
            <a:r>
              <a:rPr lang="en-US" dirty="0" smtClean="0"/>
              <a:t>Broad market adoption, not just </a:t>
            </a:r>
            <a:br>
              <a:rPr lang="en-US" dirty="0" smtClean="0"/>
            </a:br>
            <a:r>
              <a:rPr lang="en-US" dirty="0" smtClean="0"/>
              <a:t>personal computers </a:t>
            </a:r>
          </a:p>
          <a:p>
            <a:pPr eaLnBrk="1" hangingPunct="1"/>
            <a:r>
              <a:rPr lang="en-US" dirty="0" smtClean="0"/>
              <a:t>Plug-and-play capability removes </a:t>
            </a:r>
            <a:br>
              <a:rPr lang="en-US" dirty="0" smtClean="0"/>
            </a:br>
            <a:r>
              <a:rPr lang="en-US" dirty="0" smtClean="0"/>
              <a:t>technical hurdles</a:t>
            </a:r>
          </a:p>
          <a:p>
            <a:pPr lvl="1" eaLnBrk="1" hangingPunct="1"/>
            <a:r>
              <a:rPr lang="en-US" dirty="0" smtClean="0"/>
              <a:t>Full PHY/protocol compliance</a:t>
            </a:r>
          </a:p>
          <a:p>
            <a:pPr lvl="1" eaLnBrk="1" hangingPunct="1"/>
            <a:r>
              <a:rPr lang="en-US" dirty="0" smtClean="0"/>
              <a:t>Seamless interoperability between                                                                      ASSPs/ASICs/FPGAs</a:t>
            </a:r>
          </a:p>
          <a:p>
            <a:pPr eaLnBrk="1" hangingPunct="1"/>
            <a:r>
              <a:rPr lang="en-US" dirty="0" smtClean="0"/>
              <a:t>Scalable bandwidth</a:t>
            </a:r>
          </a:p>
          <a:p>
            <a:pPr lvl="1" eaLnBrk="1" hangingPunct="1"/>
            <a:r>
              <a:rPr lang="en-US" dirty="0" smtClean="0"/>
              <a:t>Gen1 (2.5Gbps), Gen2, (5.0Gbps), Gen3 (8Gbps)</a:t>
            </a:r>
          </a:p>
          <a:p>
            <a:pPr lvl="1" eaLnBrk="1" hangingPunct="1"/>
            <a:r>
              <a:rPr lang="en-US" dirty="0" smtClean="0"/>
              <a:t>Multiple lane configurations (x1, x2, x4, x8, x16)</a:t>
            </a:r>
          </a:p>
        </p:txBody>
      </p:sp>
      <p:graphicFrame>
        <p:nvGraphicFramePr>
          <p:cNvPr id="1026" name="Object 4"/>
          <p:cNvGraphicFramePr>
            <a:graphicFrameLocks noChangeAspect="1"/>
          </p:cNvGraphicFramePr>
          <p:nvPr>
            <p:ph sz="quarter" idx="4294967295"/>
          </p:nvPr>
        </p:nvGraphicFramePr>
        <p:xfrm>
          <a:off x="5764213" y="1600200"/>
          <a:ext cx="3379787" cy="2320925"/>
        </p:xfrm>
        <a:graphic>
          <a:graphicData uri="http://schemas.openxmlformats.org/presentationml/2006/ole">
            <p:oleObj spid="_x0000_s2050" name="Chart" r:id="rId5" imgW="6096090" imgH="4067243" progId="MSGraph.Chart.8">
              <p:embed followColorScheme="full"/>
            </p:oleObj>
          </a:graphicData>
        </a:graphic>
      </p:graphicFrame>
      <p:graphicFrame>
        <p:nvGraphicFramePr>
          <p:cNvPr id="1027" name="Object 5"/>
          <p:cNvGraphicFramePr>
            <a:graphicFrameLocks noChangeAspect="1"/>
          </p:cNvGraphicFramePr>
          <p:nvPr>
            <p:ph sz="quarter" idx="4294967295"/>
          </p:nvPr>
        </p:nvGraphicFramePr>
        <p:xfrm>
          <a:off x="5235677" y="2044701"/>
          <a:ext cx="3908323" cy="2607504"/>
        </p:xfrm>
        <a:graphic>
          <a:graphicData uri="http://schemas.openxmlformats.org/presentationml/2006/ole">
            <p:oleObj spid="_x0000_s2051" name="Chart" r:id="rId6" imgW="6096090" imgH="4067243" progId="MSGraph.Chart.8">
              <p:embed followColorScheme="full"/>
            </p:oleObj>
          </a:graphicData>
        </a:graphic>
      </p:graphicFrame>
      <p:sp>
        <p:nvSpPr>
          <p:cNvPr id="1221638" name="Text Box 6"/>
          <p:cNvSpPr txBox="1">
            <a:spLocks noChangeArrowheads="1"/>
          </p:cNvSpPr>
          <p:nvPr/>
        </p:nvSpPr>
        <p:spPr bwMode="auto">
          <a:xfrm>
            <a:off x="5464175" y="4560888"/>
            <a:ext cx="461963" cy="274637"/>
          </a:xfrm>
          <a:prstGeom prst="rect">
            <a:avLst/>
          </a:prstGeom>
          <a:noFill/>
          <a:ln w="12700" algn="ctr">
            <a:noFill/>
            <a:miter lim="800000"/>
            <a:headEnd/>
            <a:tailEnd/>
          </a:ln>
          <a:effectLst/>
        </p:spPr>
        <p:txBody>
          <a:bodyPr wrap="none">
            <a:spAutoFit/>
          </a:bodyPr>
          <a:lstStyle/>
          <a:p>
            <a:pPr algn="l" eaLnBrk="0" hangingPunct="0">
              <a:defRPr/>
            </a:pPr>
            <a:r>
              <a:rPr lang="en-US" sz="1200" b="1" dirty="0">
                <a:solidFill>
                  <a:schemeClr val="bg2"/>
                </a:solidFill>
                <a:effectLst>
                  <a:outerShdw blurRad="38100" dist="38100" dir="2700000" algn="tl">
                    <a:srgbClr val="C0C0C0"/>
                  </a:outerShdw>
                </a:effectLst>
                <a:latin typeface="Arial Narrow" pitchFamily="34" charset="0"/>
              </a:rPr>
              <a:t>2004</a:t>
            </a:r>
          </a:p>
        </p:txBody>
      </p:sp>
      <p:sp>
        <p:nvSpPr>
          <p:cNvPr id="1221639" name="Text Box 7"/>
          <p:cNvSpPr txBox="1">
            <a:spLocks noChangeArrowheads="1"/>
          </p:cNvSpPr>
          <p:nvPr/>
        </p:nvSpPr>
        <p:spPr bwMode="auto">
          <a:xfrm>
            <a:off x="6061075" y="4562475"/>
            <a:ext cx="461963" cy="274638"/>
          </a:xfrm>
          <a:prstGeom prst="rect">
            <a:avLst/>
          </a:prstGeom>
          <a:noFill/>
          <a:ln w="12700" algn="ctr">
            <a:noFill/>
            <a:miter lim="800000"/>
            <a:headEnd/>
            <a:tailEnd/>
          </a:ln>
          <a:effectLst/>
        </p:spPr>
        <p:txBody>
          <a:bodyPr wrap="none">
            <a:spAutoFit/>
          </a:bodyPr>
          <a:lstStyle/>
          <a:p>
            <a:pPr algn="l" eaLnBrk="0" hangingPunct="0">
              <a:defRPr/>
            </a:pPr>
            <a:r>
              <a:rPr lang="en-US" sz="1200" b="1" dirty="0">
                <a:solidFill>
                  <a:srgbClr val="003366"/>
                </a:solidFill>
                <a:effectLst>
                  <a:outerShdw blurRad="38100" dist="38100" dir="2700000" algn="tl">
                    <a:srgbClr val="C0C0C0"/>
                  </a:outerShdw>
                </a:effectLst>
                <a:latin typeface="Arial Narrow" pitchFamily="34" charset="0"/>
              </a:rPr>
              <a:t>2005</a:t>
            </a:r>
          </a:p>
        </p:txBody>
      </p:sp>
      <p:sp>
        <p:nvSpPr>
          <p:cNvPr id="1221640" name="Text Box 8"/>
          <p:cNvSpPr txBox="1">
            <a:spLocks noChangeArrowheads="1"/>
          </p:cNvSpPr>
          <p:nvPr/>
        </p:nvSpPr>
        <p:spPr bwMode="auto">
          <a:xfrm>
            <a:off x="6667500" y="4564063"/>
            <a:ext cx="461963" cy="274637"/>
          </a:xfrm>
          <a:prstGeom prst="rect">
            <a:avLst/>
          </a:prstGeom>
          <a:noFill/>
          <a:ln w="12700" algn="ctr">
            <a:noFill/>
            <a:miter lim="800000"/>
            <a:headEnd/>
            <a:tailEnd/>
          </a:ln>
          <a:effectLst/>
        </p:spPr>
        <p:txBody>
          <a:bodyPr wrap="none">
            <a:spAutoFit/>
          </a:bodyPr>
          <a:lstStyle/>
          <a:p>
            <a:pPr algn="l" eaLnBrk="0" hangingPunct="0">
              <a:defRPr/>
            </a:pPr>
            <a:r>
              <a:rPr lang="en-US" sz="1200" b="1" dirty="0">
                <a:solidFill>
                  <a:srgbClr val="CB9800"/>
                </a:solidFill>
                <a:effectLst>
                  <a:outerShdw blurRad="38100" dist="38100" dir="2700000" algn="tl">
                    <a:srgbClr val="C0C0C0"/>
                  </a:outerShdw>
                </a:effectLst>
                <a:latin typeface="Arial Narrow" pitchFamily="34" charset="0"/>
              </a:rPr>
              <a:t>2006</a:t>
            </a:r>
          </a:p>
        </p:txBody>
      </p:sp>
      <p:sp>
        <p:nvSpPr>
          <p:cNvPr id="1221641" name="Text Box 9"/>
          <p:cNvSpPr txBox="1">
            <a:spLocks noChangeArrowheads="1"/>
          </p:cNvSpPr>
          <p:nvPr/>
        </p:nvSpPr>
        <p:spPr bwMode="auto">
          <a:xfrm>
            <a:off x="7254875" y="4565650"/>
            <a:ext cx="461963" cy="274638"/>
          </a:xfrm>
          <a:prstGeom prst="rect">
            <a:avLst/>
          </a:prstGeom>
          <a:noFill/>
          <a:ln w="12700" algn="ctr">
            <a:noFill/>
            <a:miter lim="800000"/>
            <a:headEnd/>
            <a:tailEnd/>
          </a:ln>
          <a:effectLst/>
        </p:spPr>
        <p:txBody>
          <a:bodyPr wrap="none">
            <a:spAutoFit/>
          </a:bodyPr>
          <a:lstStyle/>
          <a:p>
            <a:pPr algn="l" eaLnBrk="0" hangingPunct="0">
              <a:defRPr/>
            </a:pPr>
            <a:r>
              <a:rPr lang="en-US" sz="1200" b="1" dirty="0">
                <a:solidFill>
                  <a:srgbClr val="990033"/>
                </a:solidFill>
                <a:effectLst>
                  <a:outerShdw blurRad="38100" dist="38100" dir="2700000" algn="tl">
                    <a:srgbClr val="C0C0C0"/>
                  </a:outerShdw>
                </a:effectLst>
                <a:latin typeface="Arial Narrow" pitchFamily="34" charset="0"/>
              </a:rPr>
              <a:t>2007</a:t>
            </a:r>
          </a:p>
        </p:txBody>
      </p:sp>
      <p:sp>
        <p:nvSpPr>
          <p:cNvPr id="1221642" name="Text Box 10"/>
          <p:cNvSpPr txBox="1">
            <a:spLocks noChangeArrowheads="1"/>
          </p:cNvSpPr>
          <p:nvPr/>
        </p:nvSpPr>
        <p:spPr bwMode="auto">
          <a:xfrm>
            <a:off x="7869238" y="4567238"/>
            <a:ext cx="461962" cy="274637"/>
          </a:xfrm>
          <a:prstGeom prst="rect">
            <a:avLst/>
          </a:prstGeom>
          <a:noFill/>
          <a:ln w="12700" algn="ctr">
            <a:noFill/>
            <a:miter lim="800000"/>
            <a:headEnd/>
            <a:tailEnd/>
          </a:ln>
          <a:effectLst/>
        </p:spPr>
        <p:txBody>
          <a:bodyPr wrap="none">
            <a:spAutoFit/>
          </a:bodyPr>
          <a:lstStyle/>
          <a:p>
            <a:pPr algn="l" eaLnBrk="0" hangingPunct="0">
              <a:defRPr/>
            </a:pPr>
            <a:r>
              <a:rPr lang="en-US" sz="1200" b="1" dirty="0">
                <a:solidFill>
                  <a:srgbClr val="339933"/>
                </a:solidFill>
                <a:effectLst>
                  <a:outerShdw blurRad="38100" dist="38100" dir="2700000" algn="tl">
                    <a:srgbClr val="C0C0C0"/>
                  </a:outerShdw>
                </a:effectLst>
                <a:latin typeface="Arial Narrow" pitchFamily="34" charset="0"/>
              </a:rPr>
              <a:t>2008</a:t>
            </a:r>
          </a:p>
        </p:txBody>
      </p:sp>
      <p:sp>
        <p:nvSpPr>
          <p:cNvPr id="1221643" name="Text Box 11"/>
          <p:cNvSpPr txBox="1">
            <a:spLocks noChangeArrowheads="1"/>
          </p:cNvSpPr>
          <p:nvPr/>
        </p:nvSpPr>
        <p:spPr bwMode="auto">
          <a:xfrm>
            <a:off x="8478838" y="4564063"/>
            <a:ext cx="522287" cy="274637"/>
          </a:xfrm>
          <a:prstGeom prst="rect">
            <a:avLst/>
          </a:prstGeom>
          <a:noFill/>
          <a:ln w="12700" algn="ctr">
            <a:noFill/>
            <a:miter lim="800000"/>
            <a:headEnd/>
            <a:tailEnd/>
          </a:ln>
          <a:effectLst/>
        </p:spPr>
        <p:txBody>
          <a:bodyPr>
            <a:spAutoFit/>
          </a:bodyPr>
          <a:lstStyle/>
          <a:p>
            <a:pPr algn="l" eaLnBrk="0" hangingPunct="0">
              <a:defRPr/>
            </a:pPr>
            <a:r>
              <a:rPr lang="en-US" sz="1200" b="1" dirty="0">
                <a:solidFill>
                  <a:srgbClr val="000080"/>
                </a:solidFill>
                <a:effectLst>
                  <a:outerShdw blurRad="38100" dist="38100" dir="2700000" algn="tl">
                    <a:srgbClr val="C0C0C0"/>
                  </a:outerShdw>
                </a:effectLst>
                <a:latin typeface="Arial Narrow" pitchFamily="34" charset="0"/>
              </a:rPr>
              <a:t>2009</a:t>
            </a:r>
          </a:p>
        </p:txBody>
      </p:sp>
      <p:sp>
        <p:nvSpPr>
          <p:cNvPr id="1221644" name="Text Box 12"/>
          <p:cNvSpPr txBox="1">
            <a:spLocks noChangeArrowheads="1"/>
          </p:cNvSpPr>
          <p:nvPr/>
        </p:nvSpPr>
        <p:spPr bwMode="auto">
          <a:xfrm>
            <a:off x="6345289" y="4785237"/>
            <a:ext cx="2382838" cy="304800"/>
          </a:xfrm>
          <a:prstGeom prst="rect">
            <a:avLst/>
          </a:prstGeom>
          <a:noFill/>
          <a:ln w="12700" algn="ctr">
            <a:noFill/>
            <a:miter lim="800000"/>
            <a:headEnd/>
            <a:tailEnd/>
          </a:ln>
          <a:effectLst/>
        </p:spPr>
        <p:txBody>
          <a:bodyPr wrap="none">
            <a:spAutoFit/>
          </a:bodyPr>
          <a:lstStyle/>
          <a:p>
            <a:pPr algn="l" eaLnBrk="0" hangingPunct="0">
              <a:defRPr/>
            </a:pPr>
            <a:r>
              <a:rPr lang="en-US" sz="1400" b="1" dirty="0">
                <a:effectLst>
                  <a:outerShdw blurRad="38100" dist="38100" dir="2700000" algn="tl">
                    <a:srgbClr val="C0C0C0"/>
                  </a:outerShdw>
                </a:effectLst>
                <a:latin typeface="Arial Narrow" pitchFamily="34" charset="0"/>
              </a:rPr>
              <a:t>PCI Express System Shipments</a:t>
            </a:r>
          </a:p>
        </p:txBody>
      </p:sp>
      <p:sp>
        <p:nvSpPr>
          <p:cNvPr id="1221645" name="Text Box 13"/>
          <p:cNvSpPr txBox="1">
            <a:spLocks noChangeArrowheads="1"/>
          </p:cNvSpPr>
          <p:nvPr/>
        </p:nvSpPr>
        <p:spPr bwMode="auto">
          <a:xfrm rot="-5400000">
            <a:off x="4475598" y="3236887"/>
            <a:ext cx="1382713" cy="304800"/>
          </a:xfrm>
          <a:prstGeom prst="rect">
            <a:avLst/>
          </a:prstGeom>
          <a:noFill/>
          <a:ln w="12700" algn="ctr">
            <a:noFill/>
            <a:miter lim="800000"/>
            <a:headEnd/>
            <a:tailEnd/>
          </a:ln>
          <a:effectLst/>
        </p:spPr>
        <p:txBody>
          <a:bodyPr wrap="none">
            <a:spAutoFit/>
          </a:bodyPr>
          <a:lstStyle/>
          <a:p>
            <a:pPr algn="l" eaLnBrk="0" hangingPunct="0">
              <a:defRPr/>
            </a:pPr>
            <a:r>
              <a:rPr lang="en-US" sz="1400" b="1" dirty="0">
                <a:effectLst>
                  <a:outerShdw blurRad="38100" dist="38100" dir="2700000" algn="tl">
                    <a:srgbClr val="C0C0C0"/>
                  </a:outerShdw>
                </a:effectLst>
                <a:latin typeface="Arial Narrow" pitchFamily="34" charset="0"/>
              </a:rPr>
              <a:t>Systems (Million)</a:t>
            </a:r>
          </a:p>
        </p:txBody>
      </p:sp>
    </p:spTree>
    <p:custDataLst>
      <p:tags r:id="rId2"/>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65464"/>
            <a:ext cx="6553200" cy="619432"/>
          </a:xfrm>
        </p:spPr>
        <p:txBody>
          <a:bodyPr/>
          <a:lstStyle/>
          <a:p>
            <a:r>
              <a:rPr lang="en-US" dirty="0" smtClean="0"/>
              <a:t>7 Series FPGA PCI Express Solutions</a:t>
            </a:r>
            <a:endParaRPr lang="en-US" sz="1600" dirty="0" smtClean="0"/>
          </a:p>
        </p:txBody>
      </p:sp>
      <p:sp>
        <p:nvSpPr>
          <p:cNvPr id="11267" name="TextBox 36"/>
          <p:cNvSpPr txBox="1">
            <a:spLocks noChangeArrowheads="1"/>
          </p:cNvSpPr>
          <p:nvPr/>
        </p:nvSpPr>
        <p:spPr bwMode="auto">
          <a:xfrm>
            <a:off x="1406525" y="5762625"/>
            <a:ext cx="6894513" cy="708025"/>
          </a:xfrm>
          <a:prstGeom prst="rect">
            <a:avLst/>
          </a:prstGeom>
          <a:noFill/>
          <a:ln w="9525">
            <a:noFill/>
            <a:miter lim="800000"/>
            <a:headEnd/>
            <a:tailEnd/>
          </a:ln>
        </p:spPr>
        <p:txBody>
          <a:bodyPr anchor="ctr">
            <a:spAutoFit/>
          </a:bodyPr>
          <a:lstStyle/>
          <a:p>
            <a:pPr algn="l"/>
            <a:r>
              <a:rPr lang="en-US" sz="2000" b="1">
                <a:solidFill>
                  <a:schemeClr val="accent2"/>
                </a:solidFill>
              </a:rPr>
              <a:t>Hard PCI Express block in Every 7 Series Family – </a:t>
            </a:r>
            <a:br>
              <a:rPr lang="en-US" sz="2000" b="1">
                <a:solidFill>
                  <a:schemeClr val="accent2"/>
                </a:solidFill>
              </a:rPr>
            </a:br>
            <a:r>
              <a:rPr lang="en-US" sz="2000" b="1">
                <a:solidFill>
                  <a:schemeClr val="accent2"/>
                </a:solidFill>
              </a:rPr>
              <a:t>Unified Architecture for Scalable Bandwidth </a:t>
            </a:r>
          </a:p>
        </p:txBody>
      </p:sp>
      <p:grpSp>
        <p:nvGrpSpPr>
          <p:cNvPr id="2" name="Group 45"/>
          <p:cNvGrpSpPr>
            <a:grpSpLocks/>
          </p:cNvGrpSpPr>
          <p:nvPr>
            <p:custDataLst>
              <p:tags r:id="rId2"/>
            </p:custDataLst>
          </p:nvPr>
        </p:nvGrpSpPr>
        <p:grpSpPr bwMode="auto">
          <a:xfrm>
            <a:off x="739775" y="1349375"/>
            <a:ext cx="7839075" cy="4240213"/>
            <a:chOff x="739011" y="1349565"/>
            <a:chExt cx="7840050" cy="4239675"/>
          </a:xfrm>
        </p:grpSpPr>
        <p:cxnSp>
          <p:nvCxnSpPr>
            <p:cNvPr id="5" name="Straight Connector 4"/>
            <p:cNvCxnSpPr/>
            <p:nvPr/>
          </p:nvCxnSpPr>
          <p:spPr bwMode="auto">
            <a:xfrm flipV="1">
              <a:off x="837448" y="5138447"/>
              <a:ext cx="6676268"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7" name="Straight Arrow Connector 6"/>
            <p:cNvCxnSpPr/>
            <p:nvPr/>
          </p:nvCxnSpPr>
          <p:spPr bwMode="auto">
            <a:xfrm rot="16200000" flipV="1">
              <a:off x="5832764" y="3474957"/>
              <a:ext cx="3339676" cy="12702"/>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0" name="Rectangle 9"/>
            <p:cNvSpPr/>
            <p:nvPr/>
          </p:nvSpPr>
          <p:spPr bwMode="auto">
            <a:xfrm>
              <a:off x="2430651" y="3675715"/>
              <a:ext cx="914400" cy="1463040"/>
            </a:xfrm>
            <a:prstGeom prst="rect">
              <a:avLst/>
            </a:prstGeom>
            <a:solidFill>
              <a:schemeClr val="tx2"/>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anchor="ctr"/>
            <a:lstStyle/>
            <a:p>
              <a:pPr>
                <a:lnSpc>
                  <a:spcPts val="1200"/>
                </a:lnSpc>
                <a:defRPr/>
              </a:pPr>
              <a:endParaRPr lang="en-US" dirty="0">
                <a:latin typeface="Arial" pitchFamily="34" charset="0"/>
              </a:endParaRPr>
            </a:p>
          </p:txBody>
        </p:sp>
        <p:sp>
          <p:nvSpPr>
            <p:cNvPr id="11" name="Rectangle 10"/>
            <p:cNvSpPr/>
            <p:nvPr/>
          </p:nvSpPr>
          <p:spPr bwMode="auto">
            <a:xfrm>
              <a:off x="5459726" y="2388462"/>
              <a:ext cx="914400" cy="27432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12700"/>
            </a:effectLst>
            <a:scene3d>
              <a:camera prst="orthographicFront"/>
              <a:lightRig rig="threePt" dir="t"/>
            </a:scene3d>
            <a:sp3d>
              <a:bevelT w="165100" prst="coolSlant"/>
            </a:sp3d>
          </p:spPr>
          <p:txBody>
            <a:bodyPr anchor="ctr"/>
            <a:lstStyle/>
            <a:p>
              <a:pPr>
                <a:lnSpc>
                  <a:spcPts val="1200"/>
                </a:lnSpc>
                <a:defRPr/>
              </a:pPr>
              <a:endParaRPr lang="en-US" dirty="0">
                <a:latin typeface="Arial" pitchFamily="34" charset="0"/>
              </a:endParaRPr>
            </a:p>
          </p:txBody>
        </p:sp>
        <p:sp>
          <p:nvSpPr>
            <p:cNvPr id="11277" name="TextBox 14"/>
            <p:cNvSpPr txBox="1">
              <a:spLocks noChangeArrowheads="1"/>
            </p:cNvSpPr>
            <p:nvPr/>
          </p:nvSpPr>
          <p:spPr bwMode="auto">
            <a:xfrm>
              <a:off x="2441734" y="4097230"/>
              <a:ext cx="860990" cy="797719"/>
            </a:xfrm>
            <a:prstGeom prst="rect">
              <a:avLst/>
            </a:prstGeom>
            <a:noFill/>
            <a:ln w="9525">
              <a:noFill/>
              <a:miter lim="800000"/>
              <a:headEnd/>
              <a:tailEnd/>
            </a:ln>
          </p:spPr>
          <p:txBody>
            <a:bodyPr>
              <a:spAutoFit/>
            </a:bodyPr>
            <a:lstStyle/>
            <a:p>
              <a:pPr>
                <a:lnSpc>
                  <a:spcPts val="1400"/>
                </a:lnSpc>
              </a:pPr>
              <a:r>
                <a:rPr lang="en-US" sz="1100" b="1">
                  <a:solidFill>
                    <a:schemeClr val="bg1"/>
                  </a:solidFill>
                </a:rPr>
                <a:t>X8 Gen2</a:t>
              </a:r>
            </a:p>
            <a:p>
              <a:pPr>
                <a:lnSpc>
                  <a:spcPts val="1400"/>
                </a:lnSpc>
              </a:pPr>
              <a:r>
                <a:rPr lang="en-US" sz="1100" b="1">
                  <a:solidFill>
                    <a:schemeClr val="bg1"/>
                  </a:solidFill>
                </a:rPr>
                <a:t>Root &amp; </a:t>
              </a:r>
            </a:p>
            <a:p>
              <a:pPr>
                <a:lnSpc>
                  <a:spcPts val="1400"/>
                </a:lnSpc>
              </a:pPr>
              <a:r>
                <a:rPr lang="en-US" sz="1100" b="1">
                  <a:solidFill>
                    <a:schemeClr val="bg1"/>
                  </a:solidFill>
                </a:rPr>
                <a:t>Endpoint</a:t>
              </a:r>
            </a:p>
            <a:p>
              <a:pPr>
                <a:lnSpc>
                  <a:spcPts val="1400"/>
                </a:lnSpc>
              </a:pPr>
              <a:r>
                <a:rPr lang="en-US" sz="1100" b="1">
                  <a:solidFill>
                    <a:schemeClr val="bg1"/>
                  </a:solidFill>
                </a:rPr>
                <a:t>Hard-IP</a:t>
              </a:r>
            </a:p>
          </p:txBody>
        </p:sp>
        <p:sp>
          <p:nvSpPr>
            <p:cNvPr id="16" name="Rectangle 15"/>
            <p:cNvSpPr/>
            <p:nvPr/>
          </p:nvSpPr>
          <p:spPr bwMode="auto">
            <a:xfrm>
              <a:off x="4529405" y="3674646"/>
              <a:ext cx="914400" cy="1457958"/>
            </a:xfrm>
            <a:prstGeom prst="rect">
              <a:avLst/>
            </a:prstGeom>
            <a:solidFill>
              <a:schemeClr val="tx2"/>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anchor="ctr"/>
            <a:lstStyle/>
            <a:p>
              <a:pPr>
                <a:lnSpc>
                  <a:spcPts val="1200"/>
                </a:lnSpc>
                <a:defRPr/>
              </a:pPr>
              <a:endParaRPr lang="en-US" dirty="0">
                <a:latin typeface="Arial" pitchFamily="34" charset="0"/>
              </a:endParaRPr>
            </a:p>
          </p:txBody>
        </p:sp>
        <p:sp>
          <p:nvSpPr>
            <p:cNvPr id="17" name="Rectangle 16"/>
            <p:cNvSpPr/>
            <p:nvPr/>
          </p:nvSpPr>
          <p:spPr bwMode="auto">
            <a:xfrm>
              <a:off x="6392676" y="2387891"/>
              <a:ext cx="914400" cy="2743200"/>
            </a:xfrm>
            <a:prstGeom prst="rect">
              <a:avLst/>
            </a:prstGeom>
            <a:solidFill>
              <a:schemeClr val="tx2"/>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anchor="ctr"/>
            <a:lstStyle/>
            <a:p>
              <a:pPr>
                <a:lnSpc>
                  <a:spcPts val="1200"/>
                </a:lnSpc>
                <a:defRPr/>
              </a:pPr>
              <a:endParaRPr lang="en-US" dirty="0">
                <a:latin typeface="Arial" pitchFamily="34" charset="0"/>
              </a:endParaRPr>
            </a:p>
          </p:txBody>
        </p:sp>
        <p:sp>
          <p:nvSpPr>
            <p:cNvPr id="11284" name="TextBox 17"/>
            <p:cNvSpPr txBox="1">
              <a:spLocks noChangeArrowheads="1"/>
            </p:cNvSpPr>
            <p:nvPr/>
          </p:nvSpPr>
          <p:spPr bwMode="auto">
            <a:xfrm>
              <a:off x="4528886" y="4058960"/>
              <a:ext cx="914400" cy="797719"/>
            </a:xfrm>
            <a:prstGeom prst="rect">
              <a:avLst/>
            </a:prstGeom>
            <a:noFill/>
            <a:ln w="9525">
              <a:noFill/>
              <a:miter lim="800000"/>
              <a:headEnd/>
              <a:tailEnd/>
            </a:ln>
          </p:spPr>
          <p:txBody>
            <a:bodyPr>
              <a:spAutoFit/>
            </a:bodyPr>
            <a:lstStyle/>
            <a:p>
              <a:pPr>
                <a:lnSpc>
                  <a:spcPts val="1400"/>
                </a:lnSpc>
              </a:pPr>
              <a:r>
                <a:rPr lang="en-US" sz="1100" b="1">
                  <a:solidFill>
                    <a:schemeClr val="bg1"/>
                  </a:solidFill>
                </a:rPr>
                <a:t>X8 Gen2</a:t>
              </a:r>
            </a:p>
            <a:p>
              <a:pPr>
                <a:lnSpc>
                  <a:spcPts val="1400"/>
                </a:lnSpc>
              </a:pPr>
              <a:r>
                <a:rPr lang="en-US" sz="1100" b="1">
                  <a:solidFill>
                    <a:schemeClr val="bg1"/>
                  </a:solidFill>
                </a:rPr>
                <a:t>Root &amp; </a:t>
              </a:r>
            </a:p>
            <a:p>
              <a:pPr>
                <a:lnSpc>
                  <a:spcPts val="1400"/>
                </a:lnSpc>
              </a:pPr>
              <a:r>
                <a:rPr lang="en-US" sz="1100" b="1">
                  <a:solidFill>
                    <a:schemeClr val="bg1"/>
                  </a:solidFill>
                </a:rPr>
                <a:t>Endpoint</a:t>
              </a:r>
            </a:p>
            <a:p>
              <a:pPr>
                <a:lnSpc>
                  <a:spcPts val="1400"/>
                </a:lnSpc>
              </a:pPr>
              <a:r>
                <a:rPr lang="en-US" sz="1100" b="1">
                  <a:solidFill>
                    <a:schemeClr val="bg1"/>
                  </a:solidFill>
                </a:rPr>
                <a:t>Hard-IP</a:t>
              </a:r>
            </a:p>
          </p:txBody>
        </p:sp>
        <p:sp>
          <p:nvSpPr>
            <p:cNvPr id="11285" name="TextBox 18"/>
            <p:cNvSpPr txBox="1">
              <a:spLocks noChangeArrowheads="1"/>
            </p:cNvSpPr>
            <p:nvPr/>
          </p:nvSpPr>
          <p:spPr bwMode="auto">
            <a:xfrm>
              <a:off x="5441197" y="2751030"/>
              <a:ext cx="914400" cy="990015"/>
            </a:xfrm>
            <a:prstGeom prst="rect">
              <a:avLst/>
            </a:prstGeom>
            <a:noFill/>
            <a:ln w="9525">
              <a:noFill/>
              <a:miter lim="800000"/>
              <a:headEnd/>
              <a:tailEnd/>
            </a:ln>
          </p:spPr>
          <p:txBody>
            <a:bodyPr>
              <a:spAutoFit/>
            </a:bodyPr>
            <a:lstStyle/>
            <a:p>
              <a:pPr>
                <a:lnSpc>
                  <a:spcPts val="1400"/>
                </a:lnSpc>
              </a:pPr>
              <a:r>
                <a:rPr lang="en-US" sz="1100" b="1">
                  <a:solidFill>
                    <a:schemeClr val="bg1"/>
                  </a:solidFill>
                </a:rPr>
                <a:t>X8 Gen3</a:t>
              </a:r>
            </a:p>
            <a:p>
              <a:pPr>
                <a:lnSpc>
                  <a:spcPts val="1400"/>
                </a:lnSpc>
              </a:pPr>
              <a:r>
                <a:rPr lang="en-US" sz="1100" b="1">
                  <a:solidFill>
                    <a:schemeClr val="bg1"/>
                  </a:solidFill>
                </a:rPr>
                <a:t>Root &amp; </a:t>
              </a:r>
            </a:p>
            <a:p>
              <a:pPr>
                <a:lnSpc>
                  <a:spcPts val="1400"/>
                </a:lnSpc>
              </a:pPr>
              <a:r>
                <a:rPr lang="en-US" sz="1100" b="1">
                  <a:solidFill>
                    <a:schemeClr val="bg1"/>
                  </a:solidFill>
                </a:rPr>
                <a:t>Endpoint</a:t>
              </a:r>
            </a:p>
            <a:p>
              <a:pPr>
                <a:lnSpc>
                  <a:spcPts val="1400"/>
                </a:lnSpc>
              </a:pPr>
              <a:r>
                <a:rPr lang="en-US" sz="1100" b="1">
                  <a:solidFill>
                    <a:schemeClr val="bg1"/>
                  </a:solidFill>
                </a:rPr>
                <a:t>Soft-IP</a:t>
              </a:r>
              <a:br>
                <a:rPr lang="en-US" sz="1100" b="1">
                  <a:solidFill>
                    <a:schemeClr val="bg1"/>
                  </a:solidFill>
                </a:rPr>
              </a:br>
              <a:r>
                <a:rPr lang="en-US" sz="1100" b="1">
                  <a:solidFill>
                    <a:schemeClr val="bg1"/>
                  </a:solidFill>
                </a:rPr>
                <a:t>(T devices)</a:t>
              </a:r>
            </a:p>
          </p:txBody>
        </p:sp>
        <p:sp>
          <p:nvSpPr>
            <p:cNvPr id="11286" name="TextBox 19"/>
            <p:cNvSpPr txBox="1">
              <a:spLocks noChangeArrowheads="1"/>
            </p:cNvSpPr>
            <p:nvPr/>
          </p:nvSpPr>
          <p:spPr bwMode="auto">
            <a:xfrm>
              <a:off x="6301353" y="2730768"/>
              <a:ext cx="1066800" cy="990015"/>
            </a:xfrm>
            <a:prstGeom prst="rect">
              <a:avLst/>
            </a:prstGeom>
            <a:noFill/>
            <a:ln w="9525">
              <a:noFill/>
              <a:miter lim="800000"/>
              <a:headEnd/>
              <a:tailEnd/>
            </a:ln>
          </p:spPr>
          <p:txBody>
            <a:bodyPr>
              <a:spAutoFit/>
            </a:bodyPr>
            <a:lstStyle/>
            <a:p>
              <a:pPr>
                <a:lnSpc>
                  <a:spcPts val="1400"/>
                </a:lnSpc>
              </a:pPr>
              <a:r>
                <a:rPr lang="en-US" sz="1100" b="1">
                  <a:solidFill>
                    <a:schemeClr val="bg1"/>
                  </a:solidFill>
                </a:rPr>
                <a:t>X8 Gen3</a:t>
              </a:r>
            </a:p>
            <a:p>
              <a:pPr>
                <a:lnSpc>
                  <a:spcPts val="1400"/>
                </a:lnSpc>
              </a:pPr>
              <a:r>
                <a:rPr lang="en-US" sz="1100" b="1">
                  <a:solidFill>
                    <a:schemeClr val="bg1"/>
                  </a:solidFill>
                </a:rPr>
                <a:t>Root &amp; </a:t>
              </a:r>
            </a:p>
            <a:p>
              <a:pPr>
                <a:lnSpc>
                  <a:spcPts val="1400"/>
                </a:lnSpc>
              </a:pPr>
              <a:r>
                <a:rPr lang="en-US" sz="1100" b="1">
                  <a:solidFill>
                    <a:schemeClr val="bg1"/>
                  </a:solidFill>
                </a:rPr>
                <a:t>Endpoint</a:t>
              </a:r>
            </a:p>
            <a:p>
              <a:pPr>
                <a:lnSpc>
                  <a:spcPts val="1400"/>
                </a:lnSpc>
              </a:pPr>
              <a:r>
                <a:rPr lang="en-US" sz="1100" b="1">
                  <a:solidFill>
                    <a:schemeClr val="bg1"/>
                  </a:solidFill>
                </a:rPr>
                <a:t>Hard-IP</a:t>
              </a:r>
            </a:p>
            <a:p>
              <a:pPr>
                <a:lnSpc>
                  <a:spcPts val="1400"/>
                </a:lnSpc>
              </a:pPr>
              <a:r>
                <a:rPr lang="en-US" sz="1100" b="1">
                  <a:solidFill>
                    <a:schemeClr val="bg1"/>
                  </a:solidFill>
                </a:rPr>
                <a:t>(XT devices)</a:t>
              </a:r>
            </a:p>
          </p:txBody>
        </p:sp>
        <p:cxnSp>
          <p:nvCxnSpPr>
            <p:cNvPr id="23" name="Straight Connector 22"/>
            <p:cNvCxnSpPr/>
            <p:nvPr/>
          </p:nvCxnSpPr>
          <p:spPr bwMode="auto">
            <a:xfrm>
              <a:off x="7408928" y="4716226"/>
              <a:ext cx="18258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288" name="TextBox 27"/>
            <p:cNvSpPr txBox="1">
              <a:spLocks noChangeArrowheads="1"/>
            </p:cNvSpPr>
            <p:nvPr/>
          </p:nvSpPr>
          <p:spPr bwMode="auto">
            <a:xfrm>
              <a:off x="7622220" y="4559545"/>
              <a:ext cx="956841" cy="307777"/>
            </a:xfrm>
            <a:prstGeom prst="rect">
              <a:avLst/>
            </a:prstGeom>
            <a:noFill/>
            <a:ln w="9525">
              <a:noFill/>
              <a:miter lim="800000"/>
              <a:headEnd/>
              <a:tailEnd/>
            </a:ln>
          </p:spPr>
          <p:txBody>
            <a:bodyPr>
              <a:spAutoFit/>
            </a:bodyPr>
            <a:lstStyle/>
            <a:p>
              <a:r>
                <a:rPr lang="en-US" sz="1400" b="1"/>
                <a:t>2 GB/s</a:t>
              </a:r>
            </a:p>
          </p:txBody>
        </p:sp>
        <p:cxnSp>
          <p:nvCxnSpPr>
            <p:cNvPr id="29" name="Straight Connector 28"/>
            <p:cNvCxnSpPr/>
            <p:nvPr/>
          </p:nvCxnSpPr>
          <p:spPr bwMode="auto">
            <a:xfrm>
              <a:off x="7410516" y="3652736"/>
              <a:ext cx="184173"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290" name="TextBox 29"/>
            <p:cNvSpPr txBox="1">
              <a:spLocks noChangeArrowheads="1"/>
            </p:cNvSpPr>
            <p:nvPr/>
          </p:nvSpPr>
          <p:spPr bwMode="auto">
            <a:xfrm>
              <a:off x="7609520" y="3495723"/>
              <a:ext cx="956841" cy="307777"/>
            </a:xfrm>
            <a:prstGeom prst="rect">
              <a:avLst/>
            </a:prstGeom>
            <a:noFill/>
            <a:ln w="9525">
              <a:noFill/>
              <a:miter lim="800000"/>
              <a:headEnd/>
              <a:tailEnd/>
            </a:ln>
          </p:spPr>
          <p:txBody>
            <a:bodyPr>
              <a:spAutoFit/>
            </a:bodyPr>
            <a:lstStyle/>
            <a:p>
              <a:r>
                <a:rPr lang="en-US" sz="1400" b="1"/>
                <a:t>8 GB/s</a:t>
              </a:r>
            </a:p>
          </p:txBody>
        </p:sp>
        <p:cxnSp>
          <p:nvCxnSpPr>
            <p:cNvPr id="32" name="Straight Connector 31"/>
            <p:cNvCxnSpPr/>
            <p:nvPr/>
          </p:nvCxnSpPr>
          <p:spPr bwMode="auto">
            <a:xfrm>
              <a:off x="7408928" y="2357500"/>
              <a:ext cx="18258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292" name="TextBox 32"/>
            <p:cNvSpPr txBox="1">
              <a:spLocks noChangeArrowheads="1"/>
            </p:cNvSpPr>
            <p:nvPr/>
          </p:nvSpPr>
          <p:spPr bwMode="auto">
            <a:xfrm>
              <a:off x="7622220" y="2200323"/>
              <a:ext cx="956841" cy="307777"/>
            </a:xfrm>
            <a:prstGeom prst="rect">
              <a:avLst/>
            </a:prstGeom>
            <a:noFill/>
            <a:ln w="9525">
              <a:noFill/>
              <a:miter lim="800000"/>
              <a:headEnd/>
              <a:tailEnd/>
            </a:ln>
          </p:spPr>
          <p:txBody>
            <a:bodyPr>
              <a:spAutoFit/>
            </a:bodyPr>
            <a:lstStyle/>
            <a:p>
              <a:r>
                <a:rPr lang="en-US" sz="1400" b="1"/>
                <a:t>16 GB/s</a:t>
              </a:r>
            </a:p>
          </p:txBody>
        </p:sp>
        <p:sp>
          <p:nvSpPr>
            <p:cNvPr id="11293" name="TextBox 30"/>
            <p:cNvSpPr txBox="1">
              <a:spLocks noChangeArrowheads="1"/>
            </p:cNvSpPr>
            <p:nvPr/>
          </p:nvSpPr>
          <p:spPr bwMode="auto">
            <a:xfrm>
              <a:off x="6818481" y="1349565"/>
              <a:ext cx="1371600" cy="461665"/>
            </a:xfrm>
            <a:prstGeom prst="rect">
              <a:avLst/>
            </a:prstGeom>
            <a:noFill/>
            <a:ln w="9525">
              <a:noFill/>
              <a:miter lim="800000"/>
              <a:headEnd/>
              <a:tailEnd/>
            </a:ln>
          </p:spPr>
          <p:txBody>
            <a:bodyPr>
              <a:spAutoFit/>
            </a:bodyPr>
            <a:lstStyle/>
            <a:p>
              <a:r>
                <a:rPr lang="en-US" sz="1200" b="1"/>
                <a:t>Aggregate</a:t>
              </a:r>
            </a:p>
            <a:p>
              <a:r>
                <a:rPr lang="en-US" sz="1200" b="1"/>
                <a:t>Data Rate</a:t>
              </a:r>
            </a:p>
          </p:txBody>
        </p:sp>
        <p:sp>
          <p:nvSpPr>
            <p:cNvPr id="34" name="Rectangle 33"/>
            <p:cNvSpPr/>
            <p:nvPr/>
          </p:nvSpPr>
          <p:spPr bwMode="auto">
            <a:xfrm>
              <a:off x="1226615" y="4622538"/>
              <a:ext cx="960120" cy="511294"/>
            </a:xfrm>
            <a:prstGeom prst="rect">
              <a:avLst/>
            </a:prstGeom>
            <a:solidFill>
              <a:schemeClr val="tx2"/>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anchor="ctr"/>
            <a:lstStyle/>
            <a:p>
              <a:pPr>
                <a:lnSpc>
                  <a:spcPts val="1200"/>
                </a:lnSpc>
                <a:defRPr/>
              </a:pPr>
              <a:endParaRPr lang="en-US" dirty="0">
                <a:latin typeface="Arial" pitchFamily="34" charset="0"/>
              </a:endParaRPr>
            </a:p>
          </p:txBody>
        </p:sp>
        <p:sp>
          <p:nvSpPr>
            <p:cNvPr id="14" name="TextBox 13"/>
            <p:cNvSpPr txBox="1"/>
            <p:nvPr/>
          </p:nvSpPr>
          <p:spPr>
            <a:xfrm>
              <a:off x="1086922" y="4614446"/>
              <a:ext cx="1235384" cy="553998"/>
            </a:xfrm>
            <a:prstGeom prst="rect">
              <a:avLst/>
            </a:prstGeom>
            <a:noFill/>
            <a:scene3d>
              <a:camera prst="orthographicFront"/>
              <a:lightRig rig="threePt" dir="t"/>
            </a:scene3d>
            <a:sp3d>
              <a:bevelT w="165100" prst="coolSlant"/>
            </a:sp3d>
          </p:spPr>
          <p:txBody>
            <a:bodyPr>
              <a:spAutoFit/>
            </a:bodyPr>
            <a:lstStyle/>
            <a:p>
              <a:pPr>
                <a:lnSpc>
                  <a:spcPts val="1200"/>
                </a:lnSpc>
                <a:defRPr/>
              </a:pPr>
              <a:r>
                <a:rPr lang="en-US" sz="1100" b="1" dirty="0">
                  <a:solidFill>
                    <a:schemeClr val="bg1"/>
                  </a:solidFill>
                </a:rPr>
                <a:t>X4 Gen1 Root</a:t>
              </a:r>
              <a:br>
                <a:rPr lang="en-US" sz="1100" b="1" dirty="0">
                  <a:solidFill>
                    <a:schemeClr val="bg1"/>
                  </a:solidFill>
                </a:rPr>
              </a:br>
              <a:r>
                <a:rPr lang="en-US" sz="1100" b="1" dirty="0">
                  <a:solidFill>
                    <a:schemeClr val="bg1"/>
                  </a:solidFill>
                </a:rPr>
                <a:t>&amp;  Endpoint</a:t>
              </a:r>
            </a:p>
            <a:p>
              <a:pPr>
                <a:lnSpc>
                  <a:spcPts val="1200"/>
                </a:lnSpc>
                <a:defRPr/>
              </a:pPr>
              <a:r>
                <a:rPr lang="en-US" sz="1100" b="1" dirty="0">
                  <a:solidFill>
                    <a:schemeClr val="bg1"/>
                  </a:solidFill>
                </a:rPr>
                <a:t>Hard-IP</a:t>
              </a:r>
            </a:p>
          </p:txBody>
        </p:sp>
        <p:sp>
          <p:nvSpPr>
            <p:cNvPr id="11300" name="TextBox 46"/>
            <p:cNvSpPr txBox="1">
              <a:spLocks noChangeArrowheads="1"/>
            </p:cNvSpPr>
            <p:nvPr/>
          </p:nvSpPr>
          <p:spPr bwMode="auto">
            <a:xfrm>
              <a:off x="5775359" y="2100590"/>
              <a:ext cx="1219200" cy="261610"/>
            </a:xfrm>
            <a:prstGeom prst="rect">
              <a:avLst/>
            </a:prstGeom>
            <a:noFill/>
            <a:ln w="9525">
              <a:noFill/>
              <a:miter lim="800000"/>
              <a:headEnd/>
              <a:tailEnd/>
            </a:ln>
          </p:spPr>
          <p:txBody>
            <a:bodyPr>
              <a:spAutoFit/>
            </a:bodyPr>
            <a:lstStyle/>
            <a:p>
              <a:r>
                <a:rPr lang="en-US" sz="1100" b="1"/>
                <a:t>T / XT Devices</a:t>
              </a:r>
            </a:p>
          </p:txBody>
        </p:sp>
        <p:sp>
          <p:nvSpPr>
            <p:cNvPr id="55" name="Rectangle 54"/>
            <p:cNvSpPr/>
            <p:nvPr/>
          </p:nvSpPr>
          <p:spPr bwMode="auto">
            <a:xfrm>
              <a:off x="3361728" y="2392839"/>
              <a:ext cx="914400" cy="27432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12700"/>
            </a:effectLst>
            <a:scene3d>
              <a:camera prst="orthographicFront"/>
              <a:lightRig rig="threePt" dir="t"/>
            </a:scene3d>
            <a:sp3d>
              <a:bevelT w="165100" prst="coolSlant"/>
            </a:sp3d>
          </p:spPr>
          <p:txBody>
            <a:bodyPr anchor="ctr"/>
            <a:lstStyle/>
            <a:p>
              <a:pPr>
                <a:lnSpc>
                  <a:spcPts val="1200"/>
                </a:lnSpc>
                <a:defRPr/>
              </a:pPr>
              <a:endParaRPr lang="en-US" dirty="0">
                <a:latin typeface="Arial" pitchFamily="34" charset="0"/>
              </a:endParaRPr>
            </a:p>
          </p:txBody>
        </p:sp>
        <p:sp>
          <p:nvSpPr>
            <p:cNvPr id="11304" name="TextBox 55"/>
            <p:cNvSpPr txBox="1">
              <a:spLocks noChangeArrowheads="1"/>
            </p:cNvSpPr>
            <p:nvPr/>
          </p:nvSpPr>
          <p:spPr bwMode="auto">
            <a:xfrm>
              <a:off x="3187793" y="2776430"/>
              <a:ext cx="1219200" cy="797719"/>
            </a:xfrm>
            <a:prstGeom prst="rect">
              <a:avLst/>
            </a:prstGeom>
            <a:noFill/>
            <a:ln w="9525">
              <a:noFill/>
              <a:miter lim="800000"/>
              <a:headEnd/>
              <a:tailEnd/>
            </a:ln>
          </p:spPr>
          <p:txBody>
            <a:bodyPr>
              <a:spAutoFit/>
            </a:bodyPr>
            <a:lstStyle/>
            <a:p>
              <a:pPr>
                <a:lnSpc>
                  <a:spcPts val="1400"/>
                </a:lnSpc>
              </a:pPr>
              <a:r>
                <a:rPr lang="en-US" sz="1100" b="1">
                  <a:solidFill>
                    <a:schemeClr val="bg1"/>
                  </a:solidFill>
                </a:rPr>
                <a:t>X8 Gen3</a:t>
              </a:r>
            </a:p>
            <a:p>
              <a:pPr>
                <a:lnSpc>
                  <a:spcPts val="1400"/>
                </a:lnSpc>
              </a:pPr>
              <a:r>
                <a:rPr lang="en-US" sz="1100" b="1">
                  <a:solidFill>
                    <a:schemeClr val="bg1"/>
                  </a:solidFill>
                </a:rPr>
                <a:t>Root &amp; </a:t>
              </a:r>
            </a:p>
            <a:p>
              <a:pPr>
                <a:lnSpc>
                  <a:spcPts val="1400"/>
                </a:lnSpc>
              </a:pPr>
              <a:r>
                <a:rPr lang="en-US" sz="1100" b="1">
                  <a:solidFill>
                    <a:schemeClr val="bg1"/>
                  </a:solidFill>
                </a:rPr>
                <a:t>Endpoint</a:t>
              </a:r>
            </a:p>
            <a:p>
              <a:pPr>
                <a:lnSpc>
                  <a:spcPts val="1400"/>
                </a:lnSpc>
              </a:pPr>
              <a:r>
                <a:rPr lang="en-US" sz="1100" b="1">
                  <a:solidFill>
                    <a:schemeClr val="bg1"/>
                  </a:solidFill>
                </a:rPr>
                <a:t>Soft-IP</a:t>
              </a:r>
            </a:p>
          </p:txBody>
        </p:sp>
        <p:sp>
          <p:nvSpPr>
            <p:cNvPr id="11305" name="TextBox 57"/>
            <p:cNvSpPr txBox="1">
              <a:spLocks noChangeArrowheads="1"/>
            </p:cNvSpPr>
            <p:nvPr/>
          </p:nvSpPr>
          <p:spPr bwMode="auto">
            <a:xfrm>
              <a:off x="4391461" y="3296618"/>
              <a:ext cx="1219200" cy="400110"/>
            </a:xfrm>
            <a:prstGeom prst="rect">
              <a:avLst/>
            </a:prstGeom>
            <a:noFill/>
            <a:ln w="9525">
              <a:noFill/>
              <a:miter lim="800000"/>
              <a:headEnd/>
              <a:tailEnd/>
            </a:ln>
          </p:spPr>
          <p:txBody>
            <a:bodyPr>
              <a:spAutoFit/>
            </a:bodyPr>
            <a:lstStyle/>
            <a:p>
              <a:pPr>
                <a:lnSpc>
                  <a:spcPts val="1200"/>
                </a:lnSpc>
              </a:pPr>
              <a:endParaRPr lang="en-US" sz="1100" b="1"/>
            </a:p>
            <a:p>
              <a:pPr>
                <a:lnSpc>
                  <a:spcPts val="1200"/>
                </a:lnSpc>
              </a:pPr>
              <a:r>
                <a:rPr lang="en-US" sz="1100" b="1"/>
                <a:t>T Devices</a:t>
              </a:r>
            </a:p>
          </p:txBody>
        </p:sp>
        <p:sp>
          <p:nvSpPr>
            <p:cNvPr id="35" name="Rectangle 34"/>
            <p:cNvSpPr/>
            <p:nvPr/>
          </p:nvSpPr>
          <p:spPr bwMode="auto">
            <a:xfrm>
              <a:off x="739011" y="1764268"/>
              <a:ext cx="228600" cy="2286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12700"/>
            </a:effectLst>
            <a:scene3d>
              <a:camera prst="orthographicFront"/>
              <a:lightRig rig="threePt" dir="t"/>
            </a:scene3d>
            <a:sp3d>
              <a:bevelT w="165100" prst="coolSlant"/>
            </a:sp3d>
          </p:spPr>
          <p:txBody>
            <a:bodyPr anchor="ctr"/>
            <a:lstStyle/>
            <a:p>
              <a:pPr>
                <a:lnSpc>
                  <a:spcPts val="1200"/>
                </a:lnSpc>
                <a:defRPr/>
              </a:pPr>
              <a:endParaRPr lang="en-US" dirty="0">
                <a:latin typeface="Arial" pitchFamily="34" charset="0"/>
              </a:endParaRPr>
            </a:p>
          </p:txBody>
        </p:sp>
        <p:sp>
          <p:nvSpPr>
            <p:cNvPr id="36" name="Rectangle 35"/>
            <p:cNvSpPr/>
            <p:nvPr/>
          </p:nvSpPr>
          <p:spPr bwMode="auto">
            <a:xfrm>
              <a:off x="739011" y="2069068"/>
              <a:ext cx="228600" cy="228600"/>
            </a:xfrm>
            <a:prstGeom prst="rect">
              <a:avLst/>
            </a:prstGeom>
            <a:solidFill>
              <a:schemeClr val="tx2"/>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anchor="ctr"/>
            <a:lstStyle/>
            <a:p>
              <a:pPr>
                <a:lnSpc>
                  <a:spcPts val="1200"/>
                </a:lnSpc>
                <a:defRPr/>
              </a:pPr>
              <a:endParaRPr lang="en-US" dirty="0">
                <a:latin typeface="Arial" pitchFamily="34" charset="0"/>
              </a:endParaRPr>
            </a:p>
          </p:txBody>
        </p:sp>
        <p:sp>
          <p:nvSpPr>
            <p:cNvPr id="11312" name="TextBox 37"/>
            <p:cNvSpPr txBox="1">
              <a:spLocks noChangeArrowheads="1"/>
            </p:cNvSpPr>
            <p:nvPr/>
          </p:nvSpPr>
          <p:spPr bwMode="auto">
            <a:xfrm>
              <a:off x="967611" y="1718846"/>
              <a:ext cx="801823" cy="338554"/>
            </a:xfrm>
            <a:prstGeom prst="rect">
              <a:avLst/>
            </a:prstGeom>
            <a:noFill/>
            <a:ln w="9525">
              <a:noFill/>
              <a:miter lim="800000"/>
              <a:headEnd/>
              <a:tailEnd/>
            </a:ln>
          </p:spPr>
          <p:txBody>
            <a:bodyPr wrap="none">
              <a:spAutoFit/>
            </a:bodyPr>
            <a:lstStyle/>
            <a:p>
              <a:r>
                <a:rPr lang="en-US" sz="1600"/>
                <a:t>Soft IP</a:t>
              </a:r>
            </a:p>
          </p:txBody>
        </p:sp>
        <p:sp>
          <p:nvSpPr>
            <p:cNvPr id="11313" name="TextBox 38"/>
            <p:cNvSpPr txBox="1">
              <a:spLocks noChangeArrowheads="1"/>
            </p:cNvSpPr>
            <p:nvPr/>
          </p:nvSpPr>
          <p:spPr bwMode="auto">
            <a:xfrm>
              <a:off x="967611" y="2023646"/>
              <a:ext cx="1667444" cy="338554"/>
            </a:xfrm>
            <a:prstGeom prst="rect">
              <a:avLst/>
            </a:prstGeom>
            <a:noFill/>
            <a:ln w="9525">
              <a:noFill/>
              <a:miter lim="800000"/>
              <a:headEnd/>
              <a:tailEnd/>
            </a:ln>
          </p:spPr>
          <p:txBody>
            <a:bodyPr wrap="none">
              <a:spAutoFit/>
            </a:bodyPr>
            <a:lstStyle/>
            <a:p>
              <a:r>
                <a:rPr lang="en-US" sz="1600"/>
                <a:t>Integrated Block</a:t>
              </a:r>
            </a:p>
          </p:txBody>
        </p:sp>
        <p:pic>
          <p:nvPicPr>
            <p:cNvPr id="11314" name="Picture 39" descr="Virtex7_CLR_RGB.png"/>
            <p:cNvPicPr>
              <a:picLocks noChangeAspect="1"/>
            </p:cNvPicPr>
            <p:nvPr/>
          </p:nvPicPr>
          <p:blipFill>
            <a:blip r:embed="rId5"/>
            <a:srcRect/>
            <a:stretch>
              <a:fillRect/>
            </a:stretch>
          </p:blipFill>
          <p:spPr bwMode="auto">
            <a:xfrm>
              <a:off x="5292080" y="5229200"/>
              <a:ext cx="1363386" cy="360040"/>
            </a:xfrm>
            <a:prstGeom prst="rect">
              <a:avLst/>
            </a:prstGeom>
            <a:noFill/>
            <a:ln w="9525">
              <a:noFill/>
              <a:miter lim="800000"/>
              <a:headEnd/>
              <a:tailEnd/>
            </a:ln>
          </p:spPr>
        </p:pic>
        <p:pic>
          <p:nvPicPr>
            <p:cNvPr id="11315" name="Picture 43" descr="Kintex7_CLR_RGB.png"/>
            <p:cNvPicPr>
              <a:picLocks noChangeAspect="1"/>
            </p:cNvPicPr>
            <p:nvPr/>
          </p:nvPicPr>
          <p:blipFill>
            <a:blip r:embed="rId6"/>
            <a:srcRect/>
            <a:stretch>
              <a:fillRect/>
            </a:stretch>
          </p:blipFill>
          <p:spPr bwMode="auto">
            <a:xfrm>
              <a:off x="2699792" y="5229200"/>
              <a:ext cx="1362349" cy="360040"/>
            </a:xfrm>
            <a:prstGeom prst="rect">
              <a:avLst/>
            </a:prstGeom>
            <a:noFill/>
            <a:ln w="9525">
              <a:noFill/>
              <a:miter lim="800000"/>
              <a:headEnd/>
              <a:tailEnd/>
            </a:ln>
          </p:spPr>
        </p:pic>
        <p:pic>
          <p:nvPicPr>
            <p:cNvPr id="11316" name="Picture 44" descr="Artix7_CLR_RGB.png"/>
            <p:cNvPicPr>
              <a:picLocks noChangeAspect="1"/>
            </p:cNvPicPr>
            <p:nvPr/>
          </p:nvPicPr>
          <p:blipFill>
            <a:blip r:embed="rId7"/>
            <a:srcRect/>
            <a:stretch>
              <a:fillRect/>
            </a:stretch>
          </p:blipFill>
          <p:spPr bwMode="auto">
            <a:xfrm>
              <a:off x="1043608" y="5229200"/>
              <a:ext cx="1121563" cy="360040"/>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7 Series Gen2 Integrated Block</a:t>
            </a:r>
          </a:p>
        </p:txBody>
      </p:sp>
      <p:sp>
        <p:nvSpPr>
          <p:cNvPr id="81" name="Text Placeholder 80"/>
          <p:cNvSpPr>
            <a:spLocks noGrp="1"/>
          </p:cNvSpPr>
          <p:nvPr>
            <p:ph idx="1"/>
          </p:nvPr>
        </p:nvSpPr>
        <p:spPr/>
        <p:txBody>
          <a:bodyPr>
            <a:normAutofit fontScale="85000" lnSpcReduction="10000"/>
          </a:bodyPr>
          <a:lstStyle/>
          <a:p>
            <a:pPr>
              <a:defRPr/>
            </a:pPr>
            <a:r>
              <a:rPr lang="en-US" dirty="0" smtClean="0"/>
              <a:t>Features </a:t>
            </a:r>
          </a:p>
          <a:p>
            <a:pPr lvl="1">
              <a:defRPr/>
            </a:pPr>
            <a:r>
              <a:rPr lang="en-US" dirty="0" smtClean="0"/>
              <a:t>Compliant to PCIe </a:t>
            </a:r>
            <a:r>
              <a:rPr lang="en-US" dirty="0" smtClean="0">
                <a:solidFill>
                  <a:srgbClr val="FF0000"/>
                </a:solidFill>
              </a:rPr>
              <a:t>revision 2.1</a:t>
            </a:r>
          </a:p>
          <a:p>
            <a:pPr lvl="1">
              <a:defRPr/>
            </a:pPr>
            <a:r>
              <a:rPr lang="en-US" dirty="0" smtClean="0"/>
              <a:t>Endpoint &amp; Root Port</a:t>
            </a:r>
          </a:p>
          <a:p>
            <a:pPr lvl="1">
              <a:defRPr/>
            </a:pPr>
            <a:r>
              <a:rPr lang="en-US" dirty="0" smtClean="0"/>
              <a:t>AXI user interface</a:t>
            </a:r>
          </a:p>
          <a:p>
            <a:pPr lvl="1">
              <a:defRPr/>
            </a:pPr>
            <a:r>
              <a:rPr lang="en-US" dirty="0" smtClean="0"/>
              <a:t>&lt;100ms FPGA configuration over PCI Express</a:t>
            </a:r>
          </a:p>
          <a:p>
            <a:pPr lvl="1">
              <a:defRPr/>
            </a:pPr>
            <a:r>
              <a:rPr lang="en-US" dirty="0" smtClean="0"/>
              <a:t>Easy migration from previous generation</a:t>
            </a:r>
          </a:p>
          <a:p>
            <a:pPr lvl="1">
              <a:defRPr/>
            </a:pPr>
            <a:r>
              <a:rPr lang="en-US" dirty="0" smtClean="0">
                <a:solidFill>
                  <a:srgbClr val="FF0000"/>
                </a:solidFill>
              </a:rPr>
              <a:t>End-to-end CRC</a:t>
            </a:r>
          </a:p>
          <a:p>
            <a:pPr lvl="1">
              <a:defRPr/>
            </a:pPr>
            <a:r>
              <a:rPr lang="en-US" dirty="0" smtClean="0">
                <a:solidFill>
                  <a:srgbClr val="FF0000"/>
                </a:solidFill>
              </a:rPr>
              <a:t>Advanced Error Reporting</a:t>
            </a:r>
          </a:p>
          <a:p>
            <a:pPr>
              <a:defRPr/>
            </a:pPr>
            <a:r>
              <a:rPr lang="en-US" dirty="0" smtClean="0"/>
              <a:t>Wrappers</a:t>
            </a:r>
          </a:p>
          <a:p>
            <a:pPr lvl="1">
              <a:defRPr/>
            </a:pPr>
            <a:r>
              <a:rPr lang="en-US" dirty="0" smtClean="0">
                <a:solidFill>
                  <a:srgbClr val="FF0000"/>
                </a:solidFill>
              </a:rPr>
              <a:t>Multi-Function</a:t>
            </a:r>
          </a:p>
          <a:p>
            <a:pPr lvl="1">
              <a:defRPr/>
            </a:pPr>
            <a:r>
              <a:rPr lang="en-US" dirty="0" smtClean="0">
                <a:solidFill>
                  <a:srgbClr val="FF0000"/>
                </a:solidFill>
              </a:rPr>
              <a:t>Single-Root I/O Virtualization</a:t>
            </a:r>
          </a:p>
          <a:p>
            <a:pPr>
              <a:defRPr/>
            </a:pPr>
            <a:r>
              <a:rPr lang="en-US" dirty="0" smtClean="0"/>
              <a:t>Configurations</a:t>
            </a:r>
          </a:p>
          <a:p>
            <a:pPr lvl="1">
              <a:defRPr/>
            </a:pPr>
            <a:r>
              <a:rPr lang="en-US" dirty="0" smtClean="0"/>
              <a:t>Lane Widths: x1-8</a:t>
            </a:r>
          </a:p>
          <a:p>
            <a:pPr lvl="1">
              <a:defRPr/>
            </a:pPr>
            <a:r>
              <a:rPr lang="en-US" dirty="0" smtClean="0"/>
              <a:t>Data Rates: Gen1 &amp; Gen2 (2.5/5.0 Gbps)</a:t>
            </a:r>
          </a:p>
          <a:p>
            <a:pPr lvl="1">
              <a:defRPr/>
            </a:pPr>
            <a:r>
              <a:rPr lang="en-US" dirty="0" smtClean="0"/>
              <a:t>Scales with device, GT and fabric speed</a:t>
            </a:r>
            <a:endParaRPr lang="en-US" dirty="0"/>
          </a:p>
        </p:txBody>
      </p:sp>
      <p:sp>
        <p:nvSpPr>
          <p:cNvPr id="23" name="Rectangle 4"/>
          <p:cNvSpPr>
            <a:spLocks noChangeArrowheads="1"/>
          </p:cNvSpPr>
          <p:nvPr/>
        </p:nvSpPr>
        <p:spPr bwMode="ltGray">
          <a:xfrm>
            <a:off x="4846262" y="2135208"/>
            <a:ext cx="4114800" cy="3108960"/>
          </a:xfrm>
          <a:prstGeom prst="rect">
            <a:avLst/>
          </a:prstGeom>
          <a:solidFill>
            <a:schemeClr val="tx1">
              <a:lumMod val="65000"/>
              <a:lumOff val="35000"/>
            </a:schemeClr>
          </a:solidFill>
          <a:ln w="28575">
            <a:solidFill>
              <a:schemeClr val="bg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sz="1400" dirty="0">
              <a:latin typeface="Times New Roman" pitchFamily="18" charset="0"/>
            </a:endParaRPr>
          </a:p>
        </p:txBody>
      </p:sp>
      <p:sp>
        <p:nvSpPr>
          <p:cNvPr id="24" name="Rectangle 5"/>
          <p:cNvSpPr>
            <a:spLocks noChangeArrowheads="1"/>
          </p:cNvSpPr>
          <p:nvPr/>
        </p:nvSpPr>
        <p:spPr bwMode="auto">
          <a:xfrm>
            <a:off x="4989780" y="2269123"/>
            <a:ext cx="3337560" cy="2382837"/>
          </a:xfrm>
          <a:prstGeom prst="rect">
            <a:avLst/>
          </a:prstGeom>
          <a:solidFill>
            <a:srgbClr val="8B8D09"/>
          </a:solidFill>
          <a:ln w="28575" algn="ctr">
            <a:solidFill>
              <a:schemeClr val="bg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30" name="Rectangle 6"/>
          <p:cNvSpPr>
            <a:spLocks noChangeArrowheads="1"/>
          </p:cNvSpPr>
          <p:nvPr/>
        </p:nvSpPr>
        <p:spPr bwMode="auto">
          <a:xfrm>
            <a:off x="7354888" y="2834273"/>
            <a:ext cx="808037" cy="1670050"/>
          </a:xfrm>
          <a:prstGeom prst="rect">
            <a:avLst/>
          </a:prstGeom>
          <a:solidFill>
            <a:schemeClr val="tx2"/>
          </a:solidFill>
          <a:ln w="12700" algn="ctr">
            <a:solidFill>
              <a:schemeClr val="bg1"/>
            </a:solidFill>
            <a:miter lim="800000"/>
            <a:headEnd/>
            <a:tailEnd/>
          </a:ln>
          <a:effectLst/>
          <a:scene3d>
            <a:camera prst="orthographicFront"/>
            <a:lightRig rig="threePt" dir="t"/>
          </a:scene3d>
          <a:sp3d>
            <a:bevelT/>
          </a:sp3d>
        </p:spPr>
        <p:txBody>
          <a:bodyPr anchor="ctr"/>
          <a:lstStyle/>
          <a:p>
            <a:pPr eaLnBrk="0" hangingPunct="0">
              <a:defRPr/>
            </a:pPr>
            <a:r>
              <a:rPr lang="en-US" sz="1400" dirty="0">
                <a:latin typeface="Arial Narrow" pitchFamily="34" charset="0"/>
              </a:rPr>
              <a:t>Physical Layer</a:t>
            </a:r>
          </a:p>
        </p:txBody>
      </p:sp>
      <p:sp>
        <p:nvSpPr>
          <p:cNvPr id="41" name="Rectangle 7"/>
          <p:cNvSpPr>
            <a:spLocks noChangeArrowheads="1"/>
          </p:cNvSpPr>
          <p:nvPr/>
        </p:nvSpPr>
        <p:spPr bwMode="auto">
          <a:xfrm>
            <a:off x="6375400" y="2834273"/>
            <a:ext cx="692150" cy="922337"/>
          </a:xfrm>
          <a:prstGeom prst="rect">
            <a:avLst/>
          </a:prstGeom>
          <a:solidFill>
            <a:schemeClr val="tx2"/>
          </a:solidFill>
          <a:ln w="12700" algn="ctr">
            <a:solidFill>
              <a:schemeClr val="bg1"/>
            </a:solidFill>
            <a:miter lim="800000"/>
            <a:headEnd/>
            <a:tailEnd/>
          </a:ln>
          <a:effectLst/>
          <a:scene3d>
            <a:camera prst="orthographicFront"/>
            <a:lightRig rig="threePt" dir="t"/>
          </a:scene3d>
          <a:sp3d>
            <a:bevelT/>
          </a:sp3d>
        </p:spPr>
        <p:txBody>
          <a:bodyPr anchor="ctr"/>
          <a:lstStyle/>
          <a:p>
            <a:pPr eaLnBrk="0" hangingPunct="0">
              <a:defRPr/>
            </a:pPr>
            <a:r>
              <a:rPr lang="en-US" sz="1400" dirty="0">
                <a:latin typeface="Arial Narrow" pitchFamily="34" charset="0"/>
              </a:rPr>
              <a:t>Data Link Layer</a:t>
            </a:r>
          </a:p>
        </p:txBody>
      </p:sp>
      <p:sp>
        <p:nvSpPr>
          <p:cNvPr id="42" name="Rectangle 8"/>
          <p:cNvSpPr>
            <a:spLocks noChangeArrowheads="1"/>
          </p:cNvSpPr>
          <p:nvPr/>
        </p:nvSpPr>
        <p:spPr bwMode="auto">
          <a:xfrm>
            <a:off x="5053013" y="2834273"/>
            <a:ext cx="1035050" cy="922337"/>
          </a:xfrm>
          <a:prstGeom prst="rect">
            <a:avLst/>
          </a:prstGeom>
          <a:solidFill>
            <a:schemeClr val="tx2"/>
          </a:solidFill>
          <a:ln w="12700" algn="ctr">
            <a:solidFill>
              <a:schemeClr val="bg1"/>
            </a:solidFill>
            <a:miter lim="800000"/>
            <a:headEnd/>
            <a:tailEnd/>
          </a:ln>
          <a:effectLst/>
          <a:scene3d>
            <a:camera prst="orthographicFront"/>
            <a:lightRig rig="threePt" dir="t"/>
          </a:scene3d>
          <a:sp3d>
            <a:bevelT/>
          </a:sp3d>
        </p:spPr>
        <p:txBody>
          <a:bodyPr anchor="ctr"/>
          <a:lstStyle/>
          <a:p>
            <a:pPr eaLnBrk="0" hangingPunct="0">
              <a:defRPr/>
            </a:pPr>
            <a:r>
              <a:rPr lang="en-US" sz="1400" dirty="0">
                <a:latin typeface="Arial Narrow" pitchFamily="34" charset="0"/>
              </a:rPr>
              <a:t>Transaction Layer</a:t>
            </a:r>
          </a:p>
        </p:txBody>
      </p:sp>
      <p:sp>
        <p:nvSpPr>
          <p:cNvPr id="43" name="Rectangle 9"/>
          <p:cNvSpPr>
            <a:spLocks noChangeArrowheads="1"/>
          </p:cNvSpPr>
          <p:nvPr/>
        </p:nvSpPr>
        <p:spPr bwMode="auto">
          <a:xfrm>
            <a:off x="5165725" y="4101098"/>
            <a:ext cx="1901825" cy="317500"/>
          </a:xfrm>
          <a:prstGeom prst="rect">
            <a:avLst/>
          </a:prstGeom>
          <a:solidFill>
            <a:schemeClr val="tx2"/>
          </a:solidFill>
          <a:ln w="12700" algn="ctr">
            <a:solidFill>
              <a:schemeClr val="bg1"/>
            </a:solidFill>
            <a:miter lim="800000"/>
            <a:headEnd/>
            <a:tailEnd/>
          </a:ln>
          <a:effectLst/>
          <a:scene3d>
            <a:camera prst="orthographicFront"/>
            <a:lightRig rig="threePt" dir="t"/>
          </a:scene3d>
          <a:sp3d>
            <a:bevelT/>
          </a:sp3d>
        </p:spPr>
        <p:txBody>
          <a:bodyPr anchor="ctr">
            <a:spAutoFit/>
          </a:bodyPr>
          <a:lstStyle/>
          <a:p>
            <a:pPr eaLnBrk="0" hangingPunct="0">
              <a:defRPr/>
            </a:pPr>
            <a:r>
              <a:rPr lang="en-US" sz="1400" dirty="0">
                <a:latin typeface="Arial Narrow" pitchFamily="34" charset="0"/>
              </a:rPr>
              <a:t>Configuration module</a:t>
            </a:r>
          </a:p>
        </p:txBody>
      </p:sp>
      <p:sp>
        <p:nvSpPr>
          <p:cNvPr id="48" name="AutoShape 10"/>
          <p:cNvSpPr>
            <a:spLocks noChangeArrowheads="1"/>
          </p:cNvSpPr>
          <p:nvPr/>
        </p:nvSpPr>
        <p:spPr bwMode="auto">
          <a:xfrm>
            <a:off x="8162925" y="4390023"/>
            <a:ext cx="344488" cy="173037"/>
          </a:xfrm>
          <a:prstGeom prst="leftRightArrow">
            <a:avLst>
              <a:gd name="adj1" fmla="val 56343"/>
              <a:gd name="adj2" fmla="val 54647"/>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49" name="AutoShape 11"/>
          <p:cNvSpPr>
            <a:spLocks noChangeArrowheads="1"/>
          </p:cNvSpPr>
          <p:nvPr/>
        </p:nvSpPr>
        <p:spPr bwMode="auto">
          <a:xfrm rot="5400000">
            <a:off x="5366544" y="3846304"/>
            <a:ext cx="349250" cy="169862"/>
          </a:xfrm>
          <a:prstGeom prst="leftRightArrow">
            <a:avLst>
              <a:gd name="adj1" fmla="val 56343"/>
              <a:gd name="adj2" fmla="val 56438"/>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50" name="AutoShape 12"/>
          <p:cNvSpPr>
            <a:spLocks noChangeArrowheads="1"/>
          </p:cNvSpPr>
          <p:nvPr/>
        </p:nvSpPr>
        <p:spPr bwMode="auto">
          <a:xfrm>
            <a:off x="8162925" y="3697873"/>
            <a:ext cx="344488" cy="173037"/>
          </a:xfrm>
          <a:prstGeom prst="leftRightArrow">
            <a:avLst>
              <a:gd name="adj1" fmla="val 56343"/>
              <a:gd name="adj2" fmla="val 54647"/>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51" name="AutoShape 13"/>
          <p:cNvSpPr>
            <a:spLocks noChangeArrowheads="1"/>
          </p:cNvSpPr>
          <p:nvPr/>
        </p:nvSpPr>
        <p:spPr bwMode="auto">
          <a:xfrm>
            <a:off x="8162925" y="3928060"/>
            <a:ext cx="344488" cy="173038"/>
          </a:xfrm>
          <a:prstGeom prst="leftRightArrow">
            <a:avLst>
              <a:gd name="adj1" fmla="val 56343"/>
              <a:gd name="adj2" fmla="val 54646"/>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52" name="AutoShape 14"/>
          <p:cNvSpPr>
            <a:spLocks noChangeArrowheads="1"/>
          </p:cNvSpPr>
          <p:nvPr/>
        </p:nvSpPr>
        <p:spPr bwMode="auto">
          <a:xfrm>
            <a:off x="8162925" y="4159835"/>
            <a:ext cx="344488" cy="173038"/>
          </a:xfrm>
          <a:prstGeom prst="leftRightArrow">
            <a:avLst>
              <a:gd name="adj1" fmla="val 56343"/>
              <a:gd name="adj2" fmla="val 54646"/>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53" name="AutoShape 15"/>
          <p:cNvSpPr>
            <a:spLocks noChangeArrowheads="1"/>
          </p:cNvSpPr>
          <p:nvPr/>
        </p:nvSpPr>
        <p:spPr bwMode="auto">
          <a:xfrm>
            <a:off x="8162925" y="3467685"/>
            <a:ext cx="344488" cy="173038"/>
          </a:xfrm>
          <a:prstGeom prst="leftRightArrow">
            <a:avLst>
              <a:gd name="adj1" fmla="val 56343"/>
              <a:gd name="adj2" fmla="val 54646"/>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54" name="AutoShape 16"/>
          <p:cNvSpPr>
            <a:spLocks noChangeArrowheads="1"/>
          </p:cNvSpPr>
          <p:nvPr/>
        </p:nvSpPr>
        <p:spPr bwMode="auto">
          <a:xfrm>
            <a:off x="8162925" y="2775535"/>
            <a:ext cx="344488" cy="173038"/>
          </a:xfrm>
          <a:prstGeom prst="leftRightArrow">
            <a:avLst>
              <a:gd name="adj1" fmla="val 56343"/>
              <a:gd name="adj2" fmla="val 54646"/>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55" name="AutoShape 17"/>
          <p:cNvSpPr>
            <a:spLocks noChangeArrowheads="1"/>
          </p:cNvSpPr>
          <p:nvPr/>
        </p:nvSpPr>
        <p:spPr bwMode="auto">
          <a:xfrm>
            <a:off x="8162925" y="3005723"/>
            <a:ext cx="344488" cy="173037"/>
          </a:xfrm>
          <a:prstGeom prst="leftRightArrow">
            <a:avLst>
              <a:gd name="adj1" fmla="val 56343"/>
              <a:gd name="adj2" fmla="val 54647"/>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56" name="AutoShape 18"/>
          <p:cNvSpPr>
            <a:spLocks noChangeArrowheads="1"/>
          </p:cNvSpPr>
          <p:nvPr/>
        </p:nvSpPr>
        <p:spPr bwMode="auto">
          <a:xfrm>
            <a:off x="8162925" y="3237498"/>
            <a:ext cx="344488" cy="173037"/>
          </a:xfrm>
          <a:prstGeom prst="leftRightArrow">
            <a:avLst>
              <a:gd name="adj1" fmla="val 56343"/>
              <a:gd name="adj2" fmla="val 54647"/>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57" name="AutoShape 19"/>
          <p:cNvSpPr>
            <a:spLocks noChangeArrowheads="1"/>
          </p:cNvSpPr>
          <p:nvPr/>
        </p:nvSpPr>
        <p:spPr bwMode="auto">
          <a:xfrm rot="5400000">
            <a:off x="6519069" y="3846304"/>
            <a:ext cx="349250" cy="169862"/>
          </a:xfrm>
          <a:prstGeom prst="leftRightArrow">
            <a:avLst>
              <a:gd name="adj1" fmla="val 56343"/>
              <a:gd name="adj2" fmla="val 56438"/>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58" name="Text Box 20"/>
          <p:cNvSpPr txBox="1">
            <a:spLocks noChangeArrowheads="1"/>
          </p:cNvSpPr>
          <p:nvPr/>
        </p:nvSpPr>
        <p:spPr bwMode="auto">
          <a:xfrm>
            <a:off x="5010527" y="2276872"/>
            <a:ext cx="3279775" cy="400110"/>
          </a:xfrm>
          <a:prstGeom prst="rect">
            <a:avLst/>
          </a:prstGeom>
          <a:noFill/>
          <a:ln w="12700" algn="ctr">
            <a:noFill/>
            <a:miter lim="800000"/>
            <a:headEnd/>
            <a:tailEnd/>
          </a:ln>
          <a:effectLst/>
          <a:scene3d>
            <a:camera prst="orthographicFront"/>
            <a:lightRig rig="threePt" dir="t"/>
          </a:scene3d>
          <a:sp3d>
            <a:bevelT/>
          </a:sp3d>
        </p:spPr>
        <p:txBody>
          <a:bodyPr>
            <a:spAutoFit/>
          </a:bodyPr>
          <a:lstStyle/>
          <a:p>
            <a:pPr eaLnBrk="0" hangingPunct="0">
              <a:spcBef>
                <a:spcPct val="50000"/>
              </a:spcBef>
              <a:defRPr/>
            </a:pPr>
            <a:r>
              <a:rPr lang="en-US" sz="2000" dirty="0">
                <a:solidFill>
                  <a:schemeClr val="bg1"/>
                </a:solidFill>
                <a:latin typeface="Arial Narrow" pitchFamily="34" charset="0"/>
              </a:rPr>
              <a:t>PCI Express Block</a:t>
            </a:r>
          </a:p>
        </p:txBody>
      </p:sp>
      <p:sp>
        <p:nvSpPr>
          <p:cNvPr id="59" name="AutoShape 23"/>
          <p:cNvSpPr>
            <a:spLocks noChangeArrowheads="1"/>
          </p:cNvSpPr>
          <p:nvPr/>
        </p:nvSpPr>
        <p:spPr bwMode="auto">
          <a:xfrm>
            <a:off x="7067550" y="3180348"/>
            <a:ext cx="287338" cy="230187"/>
          </a:xfrm>
          <a:prstGeom prst="leftRightArrow">
            <a:avLst>
              <a:gd name="adj1" fmla="val 56343"/>
              <a:gd name="adj2" fmla="val 34264"/>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wrap="none" anchor="ctr"/>
          <a:lstStyle/>
          <a:p>
            <a:pPr eaLnBrk="0" hangingPunct="0">
              <a:defRPr/>
            </a:pPr>
            <a:endParaRPr lang="en-US" sz="1400" dirty="0">
              <a:latin typeface="Arial Narrow" pitchFamily="34" charset="0"/>
            </a:endParaRPr>
          </a:p>
        </p:txBody>
      </p:sp>
      <p:sp>
        <p:nvSpPr>
          <p:cNvPr id="60" name="AutoShape 24"/>
          <p:cNvSpPr>
            <a:spLocks noChangeArrowheads="1"/>
          </p:cNvSpPr>
          <p:nvPr/>
        </p:nvSpPr>
        <p:spPr bwMode="auto">
          <a:xfrm>
            <a:off x="7067550" y="4101098"/>
            <a:ext cx="287338" cy="231775"/>
          </a:xfrm>
          <a:prstGeom prst="leftRightArrow">
            <a:avLst>
              <a:gd name="adj1" fmla="val 56343"/>
              <a:gd name="adj2" fmla="val 34029"/>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wrap="none" anchor="ctr"/>
          <a:lstStyle/>
          <a:p>
            <a:pPr eaLnBrk="0" hangingPunct="0">
              <a:defRPr/>
            </a:pPr>
            <a:endParaRPr lang="en-US" sz="1400" dirty="0">
              <a:latin typeface="Arial Narrow" pitchFamily="34" charset="0"/>
            </a:endParaRPr>
          </a:p>
        </p:txBody>
      </p:sp>
      <p:sp>
        <p:nvSpPr>
          <p:cNvPr id="61" name="AutoShape 25"/>
          <p:cNvSpPr>
            <a:spLocks noChangeArrowheads="1"/>
          </p:cNvSpPr>
          <p:nvPr/>
        </p:nvSpPr>
        <p:spPr bwMode="auto">
          <a:xfrm>
            <a:off x="6088063" y="3180348"/>
            <a:ext cx="287337" cy="230187"/>
          </a:xfrm>
          <a:prstGeom prst="leftRightArrow">
            <a:avLst>
              <a:gd name="adj1" fmla="val 56343"/>
              <a:gd name="adj2" fmla="val 34264"/>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wrap="none" anchor="ctr"/>
          <a:lstStyle/>
          <a:p>
            <a:pPr eaLnBrk="0" hangingPunct="0">
              <a:defRPr/>
            </a:pPr>
            <a:endParaRPr lang="en-US" sz="1400" dirty="0">
              <a:latin typeface="Arial Narrow" pitchFamily="34" charset="0"/>
            </a:endParaRPr>
          </a:p>
        </p:txBody>
      </p:sp>
      <p:sp>
        <p:nvSpPr>
          <p:cNvPr id="62" name="Rectangle 26"/>
          <p:cNvSpPr>
            <a:spLocks noChangeArrowheads="1"/>
          </p:cNvSpPr>
          <p:nvPr/>
        </p:nvSpPr>
        <p:spPr bwMode="auto">
          <a:xfrm>
            <a:off x="8507413" y="2719973"/>
            <a:ext cx="288925" cy="230187"/>
          </a:xfrm>
          <a:prstGeom prst="rect">
            <a:avLst/>
          </a:prstGeom>
          <a:solidFill>
            <a:schemeClr val="accent3">
              <a:lumMod val="65000"/>
            </a:schemeClr>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63" name="Rectangle 27"/>
          <p:cNvSpPr>
            <a:spLocks noChangeArrowheads="1"/>
          </p:cNvSpPr>
          <p:nvPr/>
        </p:nvSpPr>
        <p:spPr bwMode="auto">
          <a:xfrm>
            <a:off x="8507413" y="2950160"/>
            <a:ext cx="288925" cy="230188"/>
          </a:xfrm>
          <a:prstGeom prst="rect">
            <a:avLst/>
          </a:prstGeom>
          <a:solidFill>
            <a:schemeClr val="accent3">
              <a:lumMod val="65000"/>
            </a:schemeClr>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64" name="Rectangle 28"/>
          <p:cNvSpPr>
            <a:spLocks noChangeArrowheads="1"/>
          </p:cNvSpPr>
          <p:nvPr/>
        </p:nvSpPr>
        <p:spPr bwMode="auto">
          <a:xfrm>
            <a:off x="8507413" y="3180348"/>
            <a:ext cx="288925" cy="230187"/>
          </a:xfrm>
          <a:prstGeom prst="rect">
            <a:avLst/>
          </a:prstGeom>
          <a:solidFill>
            <a:schemeClr val="accent3">
              <a:lumMod val="65000"/>
            </a:schemeClr>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65" name="Rectangle 29"/>
          <p:cNvSpPr>
            <a:spLocks noChangeArrowheads="1"/>
          </p:cNvSpPr>
          <p:nvPr/>
        </p:nvSpPr>
        <p:spPr bwMode="auto">
          <a:xfrm>
            <a:off x="8507413" y="3410535"/>
            <a:ext cx="288925" cy="230188"/>
          </a:xfrm>
          <a:prstGeom prst="rect">
            <a:avLst/>
          </a:prstGeom>
          <a:solidFill>
            <a:schemeClr val="accent3">
              <a:lumMod val="65000"/>
            </a:schemeClr>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66" name="Rectangle 30"/>
          <p:cNvSpPr>
            <a:spLocks noChangeArrowheads="1"/>
          </p:cNvSpPr>
          <p:nvPr/>
        </p:nvSpPr>
        <p:spPr bwMode="auto">
          <a:xfrm>
            <a:off x="8507413" y="3640723"/>
            <a:ext cx="288925" cy="230187"/>
          </a:xfrm>
          <a:prstGeom prst="rect">
            <a:avLst/>
          </a:prstGeom>
          <a:solidFill>
            <a:schemeClr val="accent3">
              <a:lumMod val="65000"/>
            </a:schemeClr>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67" name="Rectangle 31"/>
          <p:cNvSpPr>
            <a:spLocks noChangeArrowheads="1"/>
          </p:cNvSpPr>
          <p:nvPr/>
        </p:nvSpPr>
        <p:spPr bwMode="auto">
          <a:xfrm>
            <a:off x="8507413" y="3870910"/>
            <a:ext cx="288925" cy="230188"/>
          </a:xfrm>
          <a:prstGeom prst="rect">
            <a:avLst/>
          </a:prstGeom>
          <a:solidFill>
            <a:schemeClr val="accent3">
              <a:lumMod val="65000"/>
            </a:schemeClr>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68" name="Rectangle 32"/>
          <p:cNvSpPr>
            <a:spLocks noChangeArrowheads="1"/>
          </p:cNvSpPr>
          <p:nvPr/>
        </p:nvSpPr>
        <p:spPr bwMode="auto">
          <a:xfrm>
            <a:off x="8507413" y="4101098"/>
            <a:ext cx="288925" cy="230187"/>
          </a:xfrm>
          <a:prstGeom prst="rect">
            <a:avLst/>
          </a:prstGeom>
          <a:solidFill>
            <a:schemeClr val="accent3">
              <a:lumMod val="65000"/>
            </a:schemeClr>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69" name="Rectangle 33"/>
          <p:cNvSpPr>
            <a:spLocks noChangeArrowheads="1"/>
          </p:cNvSpPr>
          <p:nvPr/>
        </p:nvSpPr>
        <p:spPr bwMode="auto">
          <a:xfrm>
            <a:off x="8507413" y="4331285"/>
            <a:ext cx="288925" cy="230188"/>
          </a:xfrm>
          <a:prstGeom prst="rect">
            <a:avLst/>
          </a:prstGeom>
          <a:solidFill>
            <a:schemeClr val="accent3">
              <a:lumMod val="65000"/>
            </a:schemeClr>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70" name="AutoShape 34"/>
          <p:cNvSpPr>
            <a:spLocks noChangeArrowheads="1"/>
          </p:cNvSpPr>
          <p:nvPr/>
        </p:nvSpPr>
        <p:spPr bwMode="auto">
          <a:xfrm>
            <a:off x="7222670" y="1692860"/>
            <a:ext cx="1748292" cy="312738"/>
          </a:xfrm>
          <a:prstGeom prst="wedgeRectCallout">
            <a:avLst>
              <a:gd name="adj1" fmla="val 30976"/>
              <a:gd name="adj2" fmla="val 277530"/>
            </a:avLst>
          </a:prstGeom>
          <a:solidFill>
            <a:srgbClr val="FFFFCC"/>
          </a:solidFill>
          <a:ln w="9525">
            <a:solidFill>
              <a:srgbClr val="003366"/>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defRPr/>
            </a:pPr>
            <a:r>
              <a:rPr lang="en-US" sz="1400" b="1" dirty="0">
                <a:solidFill>
                  <a:srgbClr val="003366"/>
                </a:solidFill>
              </a:rPr>
              <a:t>GTX Transceivers</a:t>
            </a:r>
          </a:p>
        </p:txBody>
      </p:sp>
      <p:sp>
        <p:nvSpPr>
          <p:cNvPr id="71" name="Text Box 35"/>
          <p:cNvSpPr txBox="1">
            <a:spLocks noChangeArrowheads="1"/>
          </p:cNvSpPr>
          <p:nvPr/>
        </p:nvSpPr>
        <p:spPr bwMode="auto">
          <a:xfrm>
            <a:off x="6605321" y="4824164"/>
            <a:ext cx="2286000" cy="366713"/>
          </a:xfrm>
          <a:prstGeom prst="rect">
            <a:avLst/>
          </a:prstGeom>
          <a:noFill/>
          <a:ln w="12700" algn="ctr">
            <a:noFill/>
            <a:miter lim="800000"/>
            <a:headEnd/>
            <a:tailEnd/>
          </a:ln>
          <a:effectLst/>
          <a:scene3d>
            <a:camera prst="orthographicFront"/>
            <a:lightRig rig="threePt" dir="t"/>
          </a:scene3d>
          <a:sp3d>
            <a:bevelT/>
          </a:sp3d>
        </p:spPr>
        <p:txBody>
          <a:bodyPr>
            <a:spAutoFit/>
          </a:bodyPr>
          <a:lstStyle/>
          <a:p>
            <a:pPr algn="r" eaLnBrk="0" hangingPunct="0">
              <a:defRPr/>
            </a:pPr>
            <a:r>
              <a:rPr lang="en-US" dirty="0">
                <a:solidFill>
                  <a:schemeClr val="bg1"/>
                </a:solidFill>
                <a:latin typeface="Arial Narrow" pitchFamily="34" charset="0"/>
              </a:rPr>
              <a:t>7 Series FPGAs</a:t>
            </a:r>
          </a:p>
        </p:txBody>
      </p:sp>
      <p:sp>
        <p:nvSpPr>
          <p:cNvPr id="72" name="AutoShape 36"/>
          <p:cNvSpPr>
            <a:spLocks noChangeArrowheads="1"/>
          </p:cNvSpPr>
          <p:nvPr/>
        </p:nvSpPr>
        <p:spPr bwMode="auto">
          <a:xfrm>
            <a:off x="8799513" y="4390023"/>
            <a:ext cx="344487" cy="173037"/>
          </a:xfrm>
          <a:prstGeom prst="leftRightArrow">
            <a:avLst>
              <a:gd name="adj1" fmla="val 56343"/>
              <a:gd name="adj2" fmla="val 54646"/>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73" name="AutoShape 37"/>
          <p:cNvSpPr>
            <a:spLocks noChangeArrowheads="1"/>
          </p:cNvSpPr>
          <p:nvPr/>
        </p:nvSpPr>
        <p:spPr bwMode="auto">
          <a:xfrm>
            <a:off x="8799513" y="3697873"/>
            <a:ext cx="344487" cy="173037"/>
          </a:xfrm>
          <a:prstGeom prst="leftRightArrow">
            <a:avLst>
              <a:gd name="adj1" fmla="val 56343"/>
              <a:gd name="adj2" fmla="val 54646"/>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74" name="AutoShape 38"/>
          <p:cNvSpPr>
            <a:spLocks noChangeArrowheads="1"/>
          </p:cNvSpPr>
          <p:nvPr/>
        </p:nvSpPr>
        <p:spPr bwMode="auto">
          <a:xfrm>
            <a:off x="8799513" y="3928060"/>
            <a:ext cx="344487" cy="173038"/>
          </a:xfrm>
          <a:prstGeom prst="leftRightArrow">
            <a:avLst>
              <a:gd name="adj1" fmla="val 56343"/>
              <a:gd name="adj2" fmla="val 54646"/>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75" name="AutoShape 39"/>
          <p:cNvSpPr>
            <a:spLocks noChangeArrowheads="1"/>
          </p:cNvSpPr>
          <p:nvPr/>
        </p:nvSpPr>
        <p:spPr bwMode="auto">
          <a:xfrm>
            <a:off x="8799513" y="4159835"/>
            <a:ext cx="344487" cy="173038"/>
          </a:xfrm>
          <a:prstGeom prst="leftRightArrow">
            <a:avLst>
              <a:gd name="adj1" fmla="val 56343"/>
              <a:gd name="adj2" fmla="val 54646"/>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76" name="AutoShape 40"/>
          <p:cNvSpPr>
            <a:spLocks noChangeArrowheads="1"/>
          </p:cNvSpPr>
          <p:nvPr/>
        </p:nvSpPr>
        <p:spPr bwMode="auto">
          <a:xfrm>
            <a:off x="8799513" y="3467685"/>
            <a:ext cx="344487" cy="173038"/>
          </a:xfrm>
          <a:prstGeom prst="leftRightArrow">
            <a:avLst>
              <a:gd name="adj1" fmla="val 56343"/>
              <a:gd name="adj2" fmla="val 54646"/>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77" name="AutoShape 41"/>
          <p:cNvSpPr>
            <a:spLocks noChangeArrowheads="1"/>
          </p:cNvSpPr>
          <p:nvPr/>
        </p:nvSpPr>
        <p:spPr bwMode="auto">
          <a:xfrm>
            <a:off x="8799513" y="2775535"/>
            <a:ext cx="344487" cy="173038"/>
          </a:xfrm>
          <a:prstGeom prst="leftRightArrow">
            <a:avLst>
              <a:gd name="adj1" fmla="val 56343"/>
              <a:gd name="adj2" fmla="val 54646"/>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78" name="AutoShape 42"/>
          <p:cNvSpPr>
            <a:spLocks noChangeArrowheads="1"/>
          </p:cNvSpPr>
          <p:nvPr/>
        </p:nvSpPr>
        <p:spPr bwMode="auto">
          <a:xfrm>
            <a:off x="8799513" y="3005723"/>
            <a:ext cx="344487" cy="173037"/>
          </a:xfrm>
          <a:prstGeom prst="leftRightArrow">
            <a:avLst>
              <a:gd name="adj1" fmla="val 56343"/>
              <a:gd name="adj2" fmla="val 54646"/>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79" name="AutoShape 43"/>
          <p:cNvSpPr>
            <a:spLocks noChangeArrowheads="1"/>
          </p:cNvSpPr>
          <p:nvPr/>
        </p:nvSpPr>
        <p:spPr bwMode="auto">
          <a:xfrm>
            <a:off x="8799513" y="3237498"/>
            <a:ext cx="344487" cy="173037"/>
          </a:xfrm>
          <a:prstGeom prst="leftRightArrow">
            <a:avLst>
              <a:gd name="adj1" fmla="val 56343"/>
              <a:gd name="adj2" fmla="val 54646"/>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sp>
        <p:nvSpPr>
          <p:cNvPr id="83" name="PPTShape_0"/>
          <p:cNvSpPr>
            <a:spLocks noChangeArrowheads="1"/>
          </p:cNvSpPr>
          <p:nvPr/>
        </p:nvSpPr>
        <p:spPr bwMode="auto">
          <a:xfrm>
            <a:off x="5157521" y="4842460"/>
            <a:ext cx="1901825" cy="317500"/>
          </a:xfrm>
          <a:prstGeom prst="rect">
            <a:avLst/>
          </a:prstGeom>
          <a:solidFill>
            <a:schemeClr val="tx2"/>
          </a:solidFill>
          <a:ln w="12700" algn="ctr">
            <a:solidFill>
              <a:schemeClr val="bg1"/>
            </a:solidFill>
            <a:miter lim="800000"/>
            <a:headEnd/>
            <a:tailEnd/>
          </a:ln>
          <a:effectLst/>
          <a:scene3d>
            <a:camera prst="orthographicFront"/>
            <a:lightRig rig="threePt" dir="t"/>
          </a:scene3d>
          <a:sp3d>
            <a:bevelT/>
          </a:sp3d>
        </p:spPr>
        <p:txBody>
          <a:bodyPr anchor="ctr">
            <a:spAutoFit/>
          </a:bodyPr>
          <a:lstStyle/>
          <a:p>
            <a:pPr eaLnBrk="0" hangingPunct="0">
              <a:defRPr/>
            </a:pPr>
            <a:r>
              <a:rPr lang="en-US" sz="1400" dirty="0">
                <a:latin typeface="Arial Narrow" pitchFamily="34" charset="0"/>
              </a:rPr>
              <a:t>Block RAM</a:t>
            </a:r>
          </a:p>
        </p:txBody>
      </p:sp>
      <p:sp>
        <p:nvSpPr>
          <p:cNvPr id="84" name="PPTShape_1"/>
          <p:cNvSpPr>
            <a:spLocks noChangeArrowheads="1"/>
          </p:cNvSpPr>
          <p:nvPr/>
        </p:nvSpPr>
        <p:spPr bwMode="auto">
          <a:xfrm rot="5400000">
            <a:off x="5883048" y="4553281"/>
            <a:ext cx="457200" cy="169862"/>
          </a:xfrm>
          <a:prstGeom prst="leftRightArrow">
            <a:avLst>
              <a:gd name="adj1" fmla="val 56343"/>
              <a:gd name="adj2" fmla="val 56438"/>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dirty="0"/>
          </a:p>
        </p:txBody>
      </p:sp>
      <p:pic>
        <p:nvPicPr>
          <p:cNvPr id="12412" name="Picture 1"/>
          <p:cNvPicPr>
            <a:picLocks noChangeAspect="1" noChangeArrowheads="1"/>
          </p:cNvPicPr>
          <p:nvPr>
            <p:custDataLst>
              <p:tags r:id="rId2"/>
            </p:custDataLst>
          </p:nvPr>
        </p:nvPicPr>
        <p:blipFill>
          <a:blip r:embed="rId9">
            <a:clrChange>
              <a:clrFrom>
                <a:srgbClr val="FFFFFF"/>
              </a:clrFrom>
              <a:clrTo>
                <a:srgbClr val="FFFFFF">
                  <a:alpha val="0"/>
                </a:srgbClr>
              </a:clrTo>
            </a:clrChange>
          </a:blip>
          <a:srcRect/>
          <a:stretch>
            <a:fillRect/>
          </a:stretch>
        </p:blipFill>
        <p:spPr bwMode="auto">
          <a:xfrm>
            <a:off x="228600" y="3625850"/>
            <a:ext cx="549275" cy="334963"/>
          </a:xfrm>
          <a:prstGeom prst="rect">
            <a:avLst/>
          </a:prstGeom>
          <a:noFill/>
          <a:ln w="9525">
            <a:noFill/>
            <a:miter lim="800000"/>
            <a:headEnd/>
            <a:tailEnd/>
          </a:ln>
        </p:spPr>
      </p:pic>
      <p:pic>
        <p:nvPicPr>
          <p:cNvPr id="12413" name="PPTShape_2"/>
          <p:cNvPicPr>
            <a:picLocks noChangeAspect="1" noChangeArrowheads="1"/>
          </p:cNvPicPr>
          <p:nvPr>
            <p:custDataLst>
              <p:tags r:id="rId3"/>
            </p:custDataLst>
          </p:nvPr>
        </p:nvPicPr>
        <p:blipFill>
          <a:blip r:embed="rId9">
            <a:clrChange>
              <a:clrFrom>
                <a:srgbClr val="FFFFFF"/>
              </a:clrFrom>
              <a:clrTo>
                <a:srgbClr val="FFFFFF">
                  <a:alpha val="0"/>
                </a:srgbClr>
              </a:clrTo>
            </a:clrChange>
          </a:blip>
          <a:srcRect/>
          <a:stretch>
            <a:fillRect/>
          </a:stretch>
        </p:blipFill>
        <p:spPr bwMode="auto">
          <a:xfrm>
            <a:off x="236538" y="4243388"/>
            <a:ext cx="547687" cy="334962"/>
          </a:xfrm>
          <a:prstGeom prst="rect">
            <a:avLst/>
          </a:prstGeom>
          <a:noFill/>
          <a:ln w="9525">
            <a:noFill/>
            <a:miter lim="800000"/>
            <a:headEnd/>
            <a:tailEnd/>
          </a:ln>
        </p:spPr>
      </p:pic>
      <p:pic>
        <p:nvPicPr>
          <p:cNvPr id="12414" name="PPTShape_3"/>
          <p:cNvPicPr>
            <a:picLocks noChangeAspect="1" noChangeArrowheads="1"/>
          </p:cNvPicPr>
          <p:nvPr>
            <p:custDataLst>
              <p:tags r:id="rId4"/>
            </p:custDataLst>
          </p:nvPr>
        </p:nvPicPr>
        <p:blipFill>
          <a:blip r:embed="rId9">
            <a:clrChange>
              <a:clrFrom>
                <a:srgbClr val="FFFFFF"/>
              </a:clrFrom>
              <a:clrTo>
                <a:srgbClr val="FFFFFF">
                  <a:alpha val="0"/>
                </a:srgbClr>
              </a:clrTo>
            </a:clrChange>
          </a:blip>
          <a:srcRect/>
          <a:stretch>
            <a:fillRect/>
          </a:stretch>
        </p:blipFill>
        <p:spPr bwMode="auto">
          <a:xfrm>
            <a:off x="228600" y="3367088"/>
            <a:ext cx="549275" cy="334962"/>
          </a:xfrm>
          <a:prstGeom prst="rect">
            <a:avLst/>
          </a:prstGeom>
          <a:noFill/>
          <a:ln w="9525">
            <a:noFill/>
            <a:miter lim="800000"/>
            <a:headEnd/>
            <a:tailEnd/>
          </a:ln>
        </p:spPr>
      </p:pic>
      <p:pic>
        <p:nvPicPr>
          <p:cNvPr id="12415" name="PPTShape_4"/>
          <p:cNvPicPr>
            <a:picLocks noChangeAspect="1" noChangeArrowheads="1"/>
          </p:cNvPicPr>
          <p:nvPr>
            <p:custDataLst>
              <p:tags r:id="rId5"/>
            </p:custDataLst>
          </p:nvPr>
        </p:nvPicPr>
        <p:blipFill>
          <a:blip r:embed="rId9">
            <a:clrChange>
              <a:clrFrom>
                <a:srgbClr val="FFFFFF"/>
              </a:clrFrom>
              <a:clrTo>
                <a:srgbClr val="FFFFFF">
                  <a:alpha val="0"/>
                </a:srgbClr>
              </a:clrTo>
            </a:clrChange>
          </a:blip>
          <a:srcRect/>
          <a:stretch>
            <a:fillRect/>
          </a:stretch>
        </p:blipFill>
        <p:spPr bwMode="auto">
          <a:xfrm>
            <a:off x="234950" y="4503738"/>
            <a:ext cx="549275" cy="334962"/>
          </a:xfrm>
          <a:prstGeom prst="rect">
            <a:avLst/>
          </a:prstGeom>
          <a:noFill/>
          <a:ln w="9525">
            <a:noFill/>
            <a:miter lim="800000"/>
            <a:headEnd/>
            <a:tailEnd/>
          </a:ln>
        </p:spPr>
      </p:pic>
      <p:pic>
        <p:nvPicPr>
          <p:cNvPr id="12416" name="PPTShape_5"/>
          <p:cNvPicPr>
            <a:picLocks noChangeAspect="1" noChangeArrowheads="1"/>
          </p:cNvPicPr>
          <p:nvPr>
            <p:custDataLst>
              <p:tags r:id="rId6"/>
            </p:custDataLst>
          </p:nvPr>
        </p:nvPicPr>
        <p:blipFill>
          <a:blip r:embed="rId9">
            <a:clrChange>
              <a:clrFrom>
                <a:srgbClr val="FFFFFF"/>
              </a:clrFrom>
              <a:clrTo>
                <a:srgbClr val="FFFFFF">
                  <a:alpha val="0"/>
                </a:srgbClr>
              </a:clrTo>
            </a:clrChange>
          </a:blip>
          <a:srcRect/>
          <a:stretch>
            <a:fillRect/>
          </a:stretch>
        </p:blipFill>
        <p:spPr bwMode="auto">
          <a:xfrm>
            <a:off x="3435350" y="1905000"/>
            <a:ext cx="549275" cy="334963"/>
          </a:xfrm>
          <a:prstGeom prst="rect">
            <a:avLst/>
          </a:prstGeom>
          <a:noFill/>
          <a:ln w="9525">
            <a:noFill/>
            <a:miter lim="800000"/>
            <a:headEnd/>
            <a:tailEnd/>
          </a:ln>
        </p:spPr>
      </p:pic>
      <p:sp>
        <p:nvSpPr>
          <p:cNvPr id="12417" name="TextBox 89"/>
          <p:cNvSpPr txBox="1">
            <a:spLocks noChangeArrowheads="1"/>
          </p:cNvSpPr>
          <p:nvPr/>
        </p:nvSpPr>
        <p:spPr bwMode="auto">
          <a:xfrm>
            <a:off x="469900" y="5949950"/>
            <a:ext cx="8674100" cy="400050"/>
          </a:xfrm>
          <a:prstGeom prst="rect">
            <a:avLst/>
          </a:prstGeom>
          <a:noFill/>
          <a:ln w="9525">
            <a:noFill/>
            <a:miter lim="800000"/>
            <a:headEnd/>
            <a:tailEnd/>
          </a:ln>
        </p:spPr>
        <p:txBody>
          <a:bodyPr>
            <a:spAutoFit/>
          </a:bodyPr>
          <a:lstStyle/>
          <a:p>
            <a:pPr algn="l"/>
            <a:r>
              <a:rPr lang="en-US" sz="2000" b="1">
                <a:solidFill>
                  <a:schemeClr val="accent2"/>
                </a:solidFill>
              </a:rPr>
              <a:t>Improved Feature Set</a:t>
            </a:r>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7 Series Gen3 Solutions</a:t>
            </a:r>
          </a:p>
        </p:txBody>
      </p:sp>
      <p:sp>
        <p:nvSpPr>
          <p:cNvPr id="60" name="Content Placeholder 2"/>
          <p:cNvSpPr>
            <a:spLocks noGrp="1"/>
          </p:cNvSpPr>
          <p:nvPr>
            <p:ph idx="1"/>
          </p:nvPr>
        </p:nvSpPr>
        <p:spPr/>
        <p:txBody>
          <a:bodyPr>
            <a:normAutofit fontScale="92500" lnSpcReduction="10000"/>
          </a:bodyPr>
          <a:lstStyle/>
          <a:p>
            <a:pPr>
              <a:defRPr/>
            </a:pPr>
            <a:r>
              <a:rPr lang="en-US" dirty="0" smtClean="0"/>
              <a:t>Soft IP</a:t>
            </a:r>
          </a:p>
          <a:p>
            <a:pPr lvl="1">
              <a:defRPr/>
            </a:pPr>
            <a:r>
              <a:rPr lang="en-US" dirty="0" smtClean="0"/>
              <a:t>Kintex-7 and Virtex-7 families</a:t>
            </a:r>
          </a:p>
          <a:p>
            <a:pPr lvl="1">
              <a:defRPr/>
            </a:pPr>
            <a:r>
              <a:rPr lang="en-US" dirty="0" smtClean="0"/>
              <a:t>Supported in -2 &amp; -3 speed grades</a:t>
            </a:r>
          </a:p>
          <a:p>
            <a:pPr lvl="1">
              <a:defRPr/>
            </a:pPr>
            <a:r>
              <a:rPr lang="en-US" dirty="0" smtClean="0"/>
              <a:t>Xilinx supplied Gen3 PCS/PMA</a:t>
            </a:r>
          </a:p>
          <a:p>
            <a:pPr lvl="2">
              <a:defRPr/>
            </a:pPr>
            <a:r>
              <a:rPr lang="en-US" dirty="0" smtClean="0"/>
              <a:t>GTX transceivers</a:t>
            </a:r>
          </a:p>
          <a:p>
            <a:pPr lvl="2">
              <a:defRPr/>
            </a:pPr>
            <a:r>
              <a:rPr lang="en-US" dirty="0" smtClean="0"/>
              <a:t>PIPE 3.0</a:t>
            </a:r>
          </a:p>
          <a:p>
            <a:pPr lvl="1">
              <a:defRPr/>
            </a:pPr>
            <a:r>
              <a:rPr lang="en-US" dirty="0" smtClean="0"/>
              <a:t>Alliance partner soft IP for Gen3</a:t>
            </a:r>
          </a:p>
          <a:p>
            <a:pPr lvl="2">
              <a:defRPr/>
            </a:pPr>
            <a:r>
              <a:rPr lang="en-US" dirty="0" smtClean="0"/>
              <a:t>Data Link layer</a:t>
            </a:r>
          </a:p>
          <a:p>
            <a:pPr lvl="2">
              <a:defRPr/>
            </a:pPr>
            <a:r>
              <a:rPr lang="en-US" dirty="0" smtClean="0"/>
              <a:t>Transaction layer</a:t>
            </a:r>
          </a:p>
          <a:p>
            <a:pPr>
              <a:defRPr/>
            </a:pPr>
            <a:r>
              <a:rPr lang="en-US" dirty="0" smtClean="0"/>
              <a:t>Hard IP</a:t>
            </a:r>
          </a:p>
          <a:p>
            <a:pPr lvl="1">
              <a:defRPr/>
            </a:pPr>
            <a:r>
              <a:rPr lang="en-US" dirty="0" smtClean="0"/>
              <a:t>Virtex-7 XT family</a:t>
            </a:r>
          </a:p>
          <a:p>
            <a:pPr lvl="1">
              <a:defRPr/>
            </a:pPr>
            <a:r>
              <a:rPr lang="en-US" dirty="0" smtClean="0"/>
              <a:t>Integrated block for PCIe Gen3</a:t>
            </a:r>
          </a:p>
          <a:p>
            <a:pPr lvl="1">
              <a:defRPr/>
            </a:pPr>
            <a:r>
              <a:rPr lang="en-US" dirty="0" smtClean="0"/>
              <a:t>Up to 8 lanes Gen3</a:t>
            </a:r>
          </a:p>
          <a:p>
            <a:pPr>
              <a:defRPr/>
            </a:pPr>
            <a:endParaRPr lang="en-US" dirty="0"/>
          </a:p>
        </p:txBody>
      </p:sp>
      <p:sp>
        <p:nvSpPr>
          <p:cNvPr id="18" name="Rectangle 3"/>
          <p:cNvSpPr>
            <a:spLocks noChangeArrowheads="1"/>
          </p:cNvSpPr>
          <p:nvPr/>
        </p:nvSpPr>
        <p:spPr bwMode="auto">
          <a:xfrm>
            <a:off x="7380312" y="1343892"/>
            <a:ext cx="1153886" cy="707572"/>
          </a:xfrm>
          <a:prstGeom prst="rect">
            <a:avLst/>
          </a:prstGeom>
          <a:solidFill>
            <a:schemeClr val="bg1">
              <a:lumMod val="85000"/>
            </a:schemeClr>
          </a:solidFill>
          <a:ln w="9525" algn="ctr">
            <a:solidFill>
              <a:schemeClr val="tx1"/>
            </a:solidFill>
            <a:miter lim="800000"/>
            <a:headEnd/>
            <a:tailEnd/>
          </a:ln>
          <a:effectLst/>
          <a:scene3d>
            <a:camera prst="orthographicFront"/>
            <a:lightRig rig="threePt" dir="t"/>
          </a:scene3d>
          <a:sp3d>
            <a:bevelT/>
          </a:sp3d>
        </p:spPr>
        <p:txBody>
          <a:bodyPr wrap="none" anchor="ctr"/>
          <a:lstStyle/>
          <a:p>
            <a:pPr>
              <a:defRPr/>
            </a:pPr>
            <a:endParaRPr lang="en-US" dirty="0"/>
          </a:p>
        </p:txBody>
      </p:sp>
      <p:sp>
        <p:nvSpPr>
          <p:cNvPr id="19" name="Rectangle 7"/>
          <p:cNvSpPr>
            <a:spLocks noChangeArrowheads="1"/>
          </p:cNvSpPr>
          <p:nvPr/>
        </p:nvSpPr>
        <p:spPr bwMode="auto">
          <a:xfrm>
            <a:off x="7593491" y="1724819"/>
            <a:ext cx="222250" cy="171450"/>
          </a:xfrm>
          <a:prstGeom prst="rect">
            <a:avLst/>
          </a:prstGeom>
          <a:solidFill>
            <a:schemeClr val="accent2"/>
          </a:solidFill>
          <a:ln w="8001" algn="ctr">
            <a:noFill/>
            <a:miter lim="800000"/>
            <a:headEnd/>
            <a:tailEnd/>
          </a:ln>
          <a:effectLst/>
          <a:scene3d>
            <a:camera prst="orthographicFront"/>
            <a:lightRig rig="threePt" dir="t"/>
          </a:scene3d>
          <a:sp3d>
            <a:bevelT/>
          </a:sp3d>
        </p:spPr>
        <p:txBody>
          <a:bodyPr/>
          <a:lstStyle/>
          <a:p>
            <a:pPr>
              <a:defRPr/>
            </a:pPr>
            <a:endParaRPr lang="en-US" dirty="0"/>
          </a:p>
        </p:txBody>
      </p:sp>
      <p:sp>
        <p:nvSpPr>
          <p:cNvPr id="20" name="Text Box 8"/>
          <p:cNvSpPr txBox="1">
            <a:spLocks noChangeArrowheads="1"/>
          </p:cNvSpPr>
          <p:nvPr/>
        </p:nvSpPr>
        <p:spPr bwMode="auto">
          <a:xfrm>
            <a:off x="7806216" y="1392502"/>
            <a:ext cx="468313" cy="304800"/>
          </a:xfrm>
          <a:prstGeom prst="rect">
            <a:avLst/>
          </a:prstGeom>
          <a:noFill/>
          <a:ln w="12700" algn="ctr">
            <a:noFill/>
            <a:miter lim="800000"/>
            <a:headEnd/>
            <a:tailEnd/>
          </a:ln>
          <a:effectLst/>
          <a:scene3d>
            <a:camera prst="orthographicFront"/>
            <a:lightRig rig="threePt" dir="t"/>
          </a:scene3d>
          <a:sp3d>
            <a:bevelT/>
          </a:sp3d>
        </p:spPr>
        <p:txBody>
          <a:bodyPr wrap="none">
            <a:spAutoFit/>
          </a:bodyPr>
          <a:lstStyle/>
          <a:p>
            <a:pPr eaLnBrk="0" hangingPunct="0">
              <a:defRPr/>
            </a:pPr>
            <a:r>
              <a:rPr lang="en-US" sz="1400" dirty="0">
                <a:latin typeface="Arial Narrow" pitchFamily="34" charset="0"/>
              </a:rPr>
              <a:t>Soft</a:t>
            </a:r>
          </a:p>
        </p:txBody>
      </p:sp>
      <p:sp>
        <p:nvSpPr>
          <p:cNvPr id="21" name="Text Box 9"/>
          <p:cNvSpPr txBox="1">
            <a:spLocks noChangeArrowheads="1"/>
          </p:cNvSpPr>
          <p:nvPr/>
        </p:nvSpPr>
        <p:spPr bwMode="auto">
          <a:xfrm>
            <a:off x="7814154" y="1650206"/>
            <a:ext cx="515937" cy="304800"/>
          </a:xfrm>
          <a:prstGeom prst="rect">
            <a:avLst/>
          </a:prstGeom>
          <a:noFill/>
          <a:ln w="12700" algn="ctr">
            <a:noFill/>
            <a:miter lim="800000"/>
            <a:headEnd/>
            <a:tailEnd/>
          </a:ln>
          <a:effectLst/>
          <a:scene3d>
            <a:camera prst="orthographicFront"/>
            <a:lightRig rig="threePt" dir="t"/>
          </a:scene3d>
          <a:sp3d>
            <a:bevelT/>
          </a:sp3d>
        </p:spPr>
        <p:txBody>
          <a:bodyPr wrap="none">
            <a:spAutoFit/>
          </a:bodyPr>
          <a:lstStyle/>
          <a:p>
            <a:pPr eaLnBrk="0" hangingPunct="0">
              <a:defRPr/>
            </a:pPr>
            <a:r>
              <a:rPr lang="en-US" sz="1400" dirty="0">
                <a:latin typeface="Arial Narrow" pitchFamily="34" charset="0"/>
              </a:rPr>
              <a:t>Hard</a:t>
            </a:r>
          </a:p>
        </p:txBody>
      </p:sp>
      <p:sp>
        <p:nvSpPr>
          <p:cNvPr id="22" name="Rectangle 10"/>
          <p:cNvSpPr>
            <a:spLocks noChangeArrowheads="1"/>
          </p:cNvSpPr>
          <p:nvPr/>
        </p:nvSpPr>
        <p:spPr bwMode="auto">
          <a:xfrm>
            <a:off x="7593491" y="1461822"/>
            <a:ext cx="222250" cy="171450"/>
          </a:xfrm>
          <a:prstGeom prst="rect">
            <a:avLst/>
          </a:prstGeom>
          <a:solidFill>
            <a:schemeClr val="accent1">
              <a:lumMod val="75000"/>
            </a:schemeClr>
          </a:solidFill>
          <a:ln w="8001" algn="ctr">
            <a:noFill/>
            <a:miter lim="800000"/>
            <a:headEnd/>
            <a:tailEnd/>
          </a:ln>
          <a:effectLst/>
          <a:scene3d>
            <a:camera prst="orthographicFront"/>
            <a:lightRig rig="threePt" dir="t"/>
          </a:scene3d>
          <a:sp3d>
            <a:bevelT/>
          </a:sp3d>
        </p:spPr>
        <p:txBody>
          <a:bodyPr/>
          <a:lstStyle/>
          <a:p>
            <a:pPr>
              <a:defRPr/>
            </a:pPr>
            <a:endParaRPr lang="en-US" dirty="0"/>
          </a:p>
        </p:txBody>
      </p:sp>
      <p:cxnSp>
        <p:nvCxnSpPr>
          <p:cNvPr id="26" name="Straight Connector 25"/>
          <p:cNvCxnSpPr/>
          <p:nvPr/>
        </p:nvCxnSpPr>
        <p:spPr bwMode="auto">
          <a:xfrm>
            <a:off x="7206141" y="1817421"/>
            <a:ext cx="914400" cy="914400"/>
          </a:xfrm>
          <a:prstGeom prst="lin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cxnSp>
      <p:grpSp>
        <p:nvGrpSpPr>
          <p:cNvPr id="2" name="Group 45"/>
          <p:cNvGrpSpPr>
            <a:grpSpLocks/>
          </p:cNvGrpSpPr>
          <p:nvPr>
            <p:custDataLst>
              <p:tags r:id="rId2"/>
            </p:custDataLst>
          </p:nvPr>
        </p:nvGrpSpPr>
        <p:grpSpPr bwMode="auto">
          <a:xfrm>
            <a:off x="4843463" y="2097088"/>
            <a:ext cx="3962400" cy="1981200"/>
            <a:chOff x="4876800" y="2108201"/>
            <a:chExt cx="3962400" cy="1981200"/>
          </a:xfrm>
        </p:grpSpPr>
        <p:sp>
          <p:nvSpPr>
            <p:cNvPr id="40" name="Rectangle 4"/>
            <p:cNvSpPr>
              <a:spLocks noChangeArrowheads="1"/>
            </p:cNvSpPr>
            <p:nvPr/>
          </p:nvSpPr>
          <p:spPr bwMode="ltGray">
            <a:xfrm>
              <a:off x="4876800" y="2108201"/>
              <a:ext cx="3671888" cy="198120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28575">
              <a:solidFill>
                <a:schemeClr val="bg1"/>
              </a:solidFill>
              <a:miter lim="800000"/>
              <a:headEnd/>
              <a:tailEnd/>
            </a:ln>
            <a:effectLst>
              <a:outerShdw dist="17961" dir="2700000" algn="ctr" rotWithShape="0">
                <a:schemeClr val="tx1"/>
              </a:outerShdw>
            </a:effectLst>
            <a:scene3d>
              <a:camera prst="orthographicFront"/>
              <a:lightRig rig="threePt" dir="t"/>
            </a:scene3d>
            <a:sp3d>
              <a:bevelT/>
            </a:sp3d>
          </p:spPr>
          <p:txBody>
            <a:bodyPr wrap="none" anchor="ctr"/>
            <a:lstStyle/>
            <a:p>
              <a:pPr>
                <a:defRPr/>
              </a:pPr>
              <a:endParaRPr lang="en-US" sz="1400" dirty="0">
                <a:latin typeface="Times New Roman" pitchFamily="18" charset="0"/>
              </a:endParaRPr>
            </a:p>
          </p:txBody>
        </p:sp>
        <p:sp>
          <p:nvSpPr>
            <p:cNvPr id="41" name="Text Box 35"/>
            <p:cNvSpPr txBox="1">
              <a:spLocks noChangeArrowheads="1"/>
            </p:cNvSpPr>
            <p:nvPr/>
          </p:nvSpPr>
          <p:spPr bwMode="auto">
            <a:xfrm>
              <a:off x="5473700" y="3693340"/>
              <a:ext cx="3098800" cy="369332"/>
            </a:xfrm>
            <a:prstGeom prst="rect">
              <a:avLst/>
            </a:prstGeom>
            <a:noFill/>
            <a:ln w="12700" algn="ctr">
              <a:noFill/>
              <a:miter lim="800000"/>
              <a:headEnd/>
              <a:tailEnd/>
            </a:ln>
            <a:effectLst/>
            <a:scene3d>
              <a:camera prst="orthographicFront"/>
              <a:lightRig rig="threePt" dir="t"/>
            </a:scene3d>
            <a:sp3d>
              <a:bevelT/>
            </a:sp3d>
          </p:spPr>
          <p:txBody>
            <a:bodyPr>
              <a:spAutoFit/>
            </a:bodyPr>
            <a:lstStyle/>
            <a:p>
              <a:pPr eaLnBrk="0" hangingPunct="0">
                <a:defRPr/>
              </a:pPr>
              <a:r>
                <a:rPr lang="en-US" b="1" dirty="0">
                  <a:solidFill>
                    <a:schemeClr val="bg1"/>
                  </a:solidFill>
                  <a:latin typeface="Arial Narrow" pitchFamily="34" charset="0"/>
                </a:rPr>
                <a:t>Kintex-7 and Virtex-7 FPGAs</a:t>
              </a:r>
            </a:p>
          </p:txBody>
        </p:sp>
        <p:sp>
          <p:nvSpPr>
            <p:cNvPr id="7" name="Rectangle 6"/>
            <p:cNvSpPr/>
            <p:nvPr/>
          </p:nvSpPr>
          <p:spPr bwMode="auto">
            <a:xfrm>
              <a:off x="7391400" y="2336800"/>
              <a:ext cx="381000" cy="914400"/>
            </a:xfrm>
            <a:prstGeom prst="rect">
              <a:avLst/>
            </a:prstGeom>
            <a:solidFill>
              <a:schemeClr val="accent1">
                <a:lumMod val="75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wrap="none" anchor="ctr"/>
            <a:lstStyle/>
            <a:p>
              <a:pPr>
                <a:spcBef>
                  <a:spcPct val="20000"/>
                </a:spcBef>
                <a:defRPr/>
              </a:pPr>
              <a:r>
                <a:rPr lang="en-US" sz="1200" b="1" dirty="0">
                  <a:solidFill>
                    <a:schemeClr val="bg1"/>
                  </a:solidFill>
                  <a:latin typeface="Arial Narrow" pitchFamily="34" charset="0"/>
                </a:rPr>
                <a:t>PCS</a:t>
              </a:r>
            </a:p>
          </p:txBody>
        </p:sp>
        <p:sp>
          <p:nvSpPr>
            <p:cNvPr id="14" name="Rectangle 13"/>
            <p:cNvSpPr/>
            <p:nvPr/>
          </p:nvSpPr>
          <p:spPr bwMode="auto">
            <a:xfrm>
              <a:off x="8077200" y="2336800"/>
              <a:ext cx="457200" cy="914400"/>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a:sp3d>
          </p:spPr>
          <p:txBody>
            <a:bodyPr wrap="none" anchor="ctr"/>
            <a:lstStyle/>
            <a:p>
              <a:pPr>
                <a:spcBef>
                  <a:spcPct val="20000"/>
                </a:spcBef>
                <a:defRPr/>
              </a:pPr>
              <a:r>
                <a:rPr lang="en-US" sz="1200" b="1" dirty="0">
                  <a:solidFill>
                    <a:schemeClr val="bg1"/>
                  </a:solidFill>
                  <a:latin typeface="Arial Narrow" pitchFamily="34" charset="0"/>
                </a:rPr>
                <a:t>PMA</a:t>
              </a:r>
            </a:p>
          </p:txBody>
        </p:sp>
        <p:sp>
          <p:nvSpPr>
            <p:cNvPr id="15" name="AutoShape 23"/>
            <p:cNvSpPr>
              <a:spLocks noChangeArrowheads="1"/>
            </p:cNvSpPr>
            <p:nvPr/>
          </p:nvSpPr>
          <p:spPr bwMode="auto">
            <a:xfrm>
              <a:off x="7772400" y="2682875"/>
              <a:ext cx="304800" cy="263525"/>
            </a:xfrm>
            <a:prstGeom prst="leftRightArrow">
              <a:avLst>
                <a:gd name="adj1" fmla="val 56343"/>
                <a:gd name="adj2" fmla="val 34264"/>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wrap="none" anchor="ctr"/>
            <a:lstStyle/>
            <a:p>
              <a:pPr eaLnBrk="0" hangingPunct="0">
                <a:defRPr/>
              </a:pPr>
              <a:endParaRPr lang="en-US" sz="1400" dirty="0">
                <a:latin typeface="Arial Narrow" pitchFamily="34" charset="0"/>
              </a:endParaRPr>
            </a:p>
          </p:txBody>
        </p:sp>
        <p:sp>
          <p:nvSpPr>
            <p:cNvPr id="42" name="Rectangle 41"/>
            <p:cNvSpPr/>
            <p:nvPr/>
          </p:nvSpPr>
          <p:spPr bwMode="auto">
            <a:xfrm>
              <a:off x="5257800" y="2260600"/>
              <a:ext cx="1905000" cy="1295400"/>
            </a:xfrm>
            <a:prstGeom prst="rect">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wrap="none"/>
            <a:lstStyle/>
            <a:p>
              <a:pPr algn="l">
                <a:spcBef>
                  <a:spcPct val="20000"/>
                </a:spcBef>
                <a:defRPr/>
              </a:pPr>
              <a:endParaRPr lang="en-US" b="1" dirty="0">
                <a:solidFill>
                  <a:schemeClr val="bg1"/>
                </a:solidFill>
              </a:endParaRPr>
            </a:p>
          </p:txBody>
        </p:sp>
        <p:sp>
          <p:nvSpPr>
            <p:cNvPr id="29" name="TextBox 28"/>
            <p:cNvSpPr txBox="1"/>
            <p:nvPr/>
          </p:nvSpPr>
          <p:spPr>
            <a:xfrm>
              <a:off x="7086600" y="3403600"/>
              <a:ext cx="686406" cy="276999"/>
            </a:xfrm>
            <a:prstGeom prst="rect">
              <a:avLst/>
            </a:prstGeom>
            <a:noFill/>
            <a:scene3d>
              <a:camera prst="orthographicFront"/>
              <a:lightRig rig="threePt" dir="t"/>
            </a:scene3d>
            <a:sp3d>
              <a:bevelT/>
            </a:sp3d>
          </p:spPr>
          <p:txBody>
            <a:bodyPr wrap="none">
              <a:spAutoFit/>
            </a:bodyPr>
            <a:lstStyle/>
            <a:p>
              <a:pPr>
                <a:defRPr/>
              </a:pPr>
              <a:r>
                <a:rPr lang="en-US" sz="1200" dirty="0">
                  <a:latin typeface="Arial Narrow" pitchFamily="34" charset="0"/>
                </a:rPr>
                <a:t>PIPE 3.0</a:t>
              </a:r>
            </a:p>
          </p:txBody>
        </p:sp>
        <p:cxnSp>
          <p:nvCxnSpPr>
            <p:cNvPr id="34" name="Straight Arrow Connector 33"/>
            <p:cNvCxnSpPr/>
            <p:nvPr/>
          </p:nvCxnSpPr>
          <p:spPr bwMode="auto">
            <a:xfrm>
              <a:off x="8534400" y="2565400"/>
              <a:ext cx="304800" cy="1588"/>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a:scene3d>
              <a:camera prst="orthographicFront"/>
              <a:lightRig rig="threePt" dir="t"/>
            </a:scene3d>
            <a:sp3d>
              <a:bevelT/>
            </a:sp3d>
          </p:spPr>
        </p:cxnSp>
        <p:cxnSp>
          <p:nvCxnSpPr>
            <p:cNvPr id="36" name="Straight Arrow Connector 35"/>
            <p:cNvCxnSpPr/>
            <p:nvPr/>
          </p:nvCxnSpPr>
          <p:spPr bwMode="auto">
            <a:xfrm flipH="1">
              <a:off x="8534400" y="2946400"/>
              <a:ext cx="304800" cy="1588"/>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a:scene3d>
              <a:camera prst="orthographicFront"/>
              <a:lightRig rig="threePt" dir="t"/>
            </a:scene3d>
            <a:sp3d>
              <a:bevelT/>
            </a:sp3d>
          </p:spPr>
        </p:cxnSp>
        <p:sp>
          <p:nvSpPr>
            <p:cNvPr id="10" name="Rectangle 7"/>
            <p:cNvSpPr>
              <a:spLocks noChangeArrowheads="1"/>
            </p:cNvSpPr>
            <p:nvPr/>
          </p:nvSpPr>
          <p:spPr bwMode="auto">
            <a:xfrm>
              <a:off x="6553200" y="2336800"/>
              <a:ext cx="528842" cy="922337"/>
            </a:xfrm>
            <a:prstGeom prst="rect">
              <a:avLst/>
            </a:prstGeom>
            <a:solidFill>
              <a:schemeClr val="accent1">
                <a:lumMod val="75000"/>
              </a:schemeClr>
            </a:solidFill>
            <a:ln w="12700" algn="ctr">
              <a:solidFill>
                <a:schemeClr val="bg1"/>
              </a:solidFill>
              <a:miter lim="800000"/>
              <a:headEnd/>
              <a:tailEnd/>
            </a:ln>
            <a:effectLst/>
            <a:scene3d>
              <a:camera prst="orthographicFront"/>
              <a:lightRig rig="threePt" dir="t"/>
            </a:scene3d>
            <a:sp3d>
              <a:bevelT/>
            </a:sp3d>
          </p:spPr>
          <p:txBody>
            <a:bodyPr anchor="ctr"/>
            <a:lstStyle/>
            <a:p>
              <a:pPr eaLnBrk="0" hangingPunct="0">
                <a:defRPr/>
              </a:pPr>
              <a:r>
                <a:rPr lang="en-US" sz="1200" dirty="0">
                  <a:latin typeface="Arial Narrow" pitchFamily="34" charset="0"/>
                </a:rPr>
                <a:t>Data Link Layer</a:t>
              </a:r>
            </a:p>
          </p:txBody>
        </p:sp>
        <p:sp>
          <p:nvSpPr>
            <p:cNvPr id="11" name="Rectangle 8"/>
            <p:cNvSpPr>
              <a:spLocks noChangeArrowheads="1"/>
            </p:cNvSpPr>
            <p:nvPr/>
          </p:nvSpPr>
          <p:spPr bwMode="auto">
            <a:xfrm>
              <a:off x="5334000" y="2336800"/>
              <a:ext cx="914400" cy="922337"/>
            </a:xfrm>
            <a:prstGeom prst="rect">
              <a:avLst/>
            </a:prstGeom>
            <a:solidFill>
              <a:schemeClr val="accent1">
                <a:lumMod val="75000"/>
              </a:schemeClr>
            </a:solidFill>
            <a:ln w="12700" algn="ctr">
              <a:solidFill>
                <a:schemeClr val="bg1"/>
              </a:solidFill>
              <a:miter lim="800000"/>
              <a:headEnd/>
              <a:tailEnd/>
            </a:ln>
            <a:effectLst/>
            <a:scene3d>
              <a:camera prst="orthographicFront"/>
              <a:lightRig rig="threePt" dir="t"/>
            </a:scene3d>
            <a:sp3d>
              <a:bevelT/>
            </a:sp3d>
          </p:spPr>
          <p:txBody>
            <a:bodyPr anchor="ctr"/>
            <a:lstStyle/>
            <a:p>
              <a:pPr eaLnBrk="0" hangingPunct="0">
                <a:defRPr/>
              </a:pPr>
              <a:r>
                <a:rPr lang="en-US" sz="1200" dirty="0">
                  <a:latin typeface="Arial Narrow" pitchFamily="34" charset="0"/>
                </a:rPr>
                <a:t>Transaction Layer</a:t>
              </a:r>
            </a:p>
          </p:txBody>
        </p:sp>
        <p:sp>
          <p:nvSpPr>
            <p:cNvPr id="16" name="AutoShape 23"/>
            <p:cNvSpPr>
              <a:spLocks noChangeArrowheads="1"/>
            </p:cNvSpPr>
            <p:nvPr/>
          </p:nvSpPr>
          <p:spPr bwMode="auto">
            <a:xfrm>
              <a:off x="7082043" y="2682875"/>
              <a:ext cx="304800" cy="263525"/>
            </a:xfrm>
            <a:prstGeom prst="leftRightArrow">
              <a:avLst>
                <a:gd name="adj1" fmla="val 56343"/>
                <a:gd name="adj2" fmla="val 34264"/>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wrap="none" anchor="ctr"/>
            <a:lstStyle/>
            <a:p>
              <a:pPr eaLnBrk="0" hangingPunct="0">
                <a:defRPr/>
              </a:pPr>
              <a:endParaRPr lang="en-US" sz="1400" dirty="0">
                <a:latin typeface="Arial Narrow" pitchFamily="34" charset="0"/>
              </a:endParaRPr>
            </a:p>
          </p:txBody>
        </p:sp>
        <p:sp>
          <p:nvSpPr>
            <p:cNvPr id="17" name="AutoShape 23"/>
            <p:cNvSpPr>
              <a:spLocks noChangeArrowheads="1"/>
            </p:cNvSpPr>
            <p:nvPr/>
          </p:nvSpPr>
          <p:spPr bwMode="auto">
            <a:xfrm>
              <a:off x="6248400" y="2682875"/>
              <a:ext cx="304800" cy="263525"/>
            </a:xfrm>
            <a:prstGeom prst="leftRightArrow">
              <a:avLst>
                <a:gd name="adj1" fmla="val 56343"/>
                <a:gd name="adj2" fmla="val 34264"/>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wrap="none" anchor="ctr"/>
            <a:lstStyle/>
            <a:p>
              <a:pPr eaLnBrk="0" hangingPunct="0">
                <a:defRPr/>
              </a:pPr>
              <a:endParaRPr lang="en-US" sz="1400" dirty="0">
                <a:latin typeface="Arial Narrow" pitchFamily="34" charset="0"/>
              </a:endParaRPr>
            </a:p>
          </p:txBody>
        </p:sp>
        <p:sp>
          <p:nvSpPr>
            <p:cNvPr id="38" name="AutoShape 23"/>
            <p:cNvSpPr>
              <a:spLocks noChangeArrowheads="1"/>
            </p:cNvSpPr>
            <p:nvPr/>
          </p:nvSpPr>
          <p:spPr bwMode="auto">
            <a:xfrm>
              <a:off x="5029200" y="2682875"/>
              <a:ext cx="304800" cy="263525"/>
            </a:xfrm>
            <a:prstGeom prst="leftRightArrow">
              <a:avLst>
                <a:gd name="adj1" fmla="val 56343"/>
                <a:gd name="adj2" fmla="val 34264"/>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wrap="none" anchor="ctr"/>
            <a:lstStyle/>
            <a:p>
              <a:pPr eaLnBrk="0" hangingPunct="0">
                <a:defRPr/>
              </a:pPr>
              <a:endParaRPr lang="en-US" sz="1400" dirty="0">
                <a:latin typeface="Arial Narrow" pitchFamily="34" charset="0"/>
              </a:endParaRPr>
            </a:p>
          </p:txBody>
        </p:sp>
        <p:sp>
          <p:nvSpPr>
            <p:cNvPr id="39" name="TextBox 38"/>
            <p:cNvSpPr txBox="1"/>
            <p:nvPr/>
          </p:nvSpPr>
          <p:spPr>
            <a:xfrm>
              <a:off x="4940300" y="2946400"/>
              <a:ext cx="396262" cy="276999"/>
            </a:xfrm>
            <a:prstGeom prst="rect">
              <a:avLst/>
            </a:prstGeom>
            <a:noFill/>
            <a:scene3d>
              <a:camera prst="orthographicFront"/>
              <a:lightRig rig="threePt" dir="t"/>
            </a:scene3d>
            <a:sp3d>
              <a:bevelT/>
            </a:sp3d>
          </p:spPr>
          <p:txBody>
            <a:bodyPr wrap="none">
              <a:spAutoFit/>
            </a:bodyPr>
            <a:lstStyle/>
            <a:p>
              <a:pPr>
                <a:defRPr/>
              </a:pPr>
              <a:r>
                <a:rPr lang="en-US" sz="1200" dirty="0">
                  <a:latin typeface="Arial Narrow" pitchFamily="34" charset="0"/>
                </a:rPr>
                <a:t>AXI</a:t>
              </a:r>
            </a:p>
          </p:txBody>
        </p:sp>
        <p:sp>
          <p:nvSpPr>
            <p:cNvPr id="43" name="Text Box 35"/>
            <p:cNvSpPr txBox="1">
              <a:spLocks noChangeArrowheads="1"/>
            </p:cNvSpPr>
            <p:nvPr/>
          </p:nvSpPr>
          <p:spPr bwMode="auto">
            <a:xfrm>
              <a:off x="5715000" y="3251200"/>
              <a:ext cx="1447800" cy="276999"/>
            </a:xfrm>
            <a:prstGeom prst="rect">
              <a:avLst/>
            </a:prstGeom>
            <a:noFill/>
            <a:ln w="12700" algn="ctr">
              <a:noFill/>
              <a:miter lim="800000"/>
              <a:headEnd/>
              <a:tailEnd/>
            </a:ln>
            <a:effectLst/>
            <a:scene3d>
              <a:camera prst="orthographicFront"/>
              <a:lightRig rig="threePt" dir="t"/>
            </a:scene3d>
            <a:sp3d>
              <a:bevelT/>
            </a:sp3d>
          </p:spPr>
          <p:txBody>
            <a:bodyPr>
              <a:spAutoFit/>
            </a:bodyPr>
            <a:lstStyle/>
            <a:p>
              <a:pPr algn="r" eaLnBrk="0" hangingPunct="0">
                <a:defRPr/>
              </a:pPr>
              <a:r>
                <a:rPr lang="en-US" sz="1200" dirty="0">
                  <a:solidFill>
                    <a:schemeClr val="bg1"/>
                  </a:solidFill>
                  <a:latin typeface="Arial Narrow" pitchFamily="34" charset="0"/>
                </a:rPr>
                <a:t>Alliance Partner IP</a:t>
              </a:r>
            </a:p>
          </p:txBody>
        </p:sp>
      </p:grpSp>
      <p:grpSp>
        <p:nvGrpSpPr>
          <p:cNvPr id="3" name="Group 57"/>
          <p:cNvGrpSpPr>
            <a:grpSpLocks/>
          </p:cNvGrpSpPr>
          <p:nvPr>
            <p:custDataLst>
              <p:tags r:id="rId3"/>
            </p:custDataLst>
          </p:nvPr>
        </p:nvGrpSpPr>
        <p:grpSpPr bwMode="auto">
          <a:xfrm>
            <a:off x="4859338" y="4224338"/>
            <a:ext cx="3962400" cy="1981200"/>
            <a:chOff x="4864100" y="4381501"/>
            <a:chExt cx="3962400" cy="1981200"/>
          </a:xfrm>
        </p:grpSpPr>
        <p:sp>
          <p:nvSpPr>
            <p:cNvPr id="30" name="Rectangle 4"/>
            <p:cNvSpPr>
              <a:spLocks noChangeArrowheads="1"/>
            </p:cNvSpPr>
            <p:nvPr/>
          </p:nvSpPr>
          <p:spPr bwMode="ltGray">
            <a:xfrm>
              <a:off x="4864100" y="4381501"/>
              <a:ext cx="3671888" cy="198120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28575">
              <a:solidFill>
                <a:schemeClr val="bg1"/>
              </a:solidFill>
              <a:miter lim="800000"/>
              <a:headEnd/>
              <a:tailEnd/>
            </a:ln>
            <a:effectLst>
              <a:outerShdw dist="17961" dir="2700000" algn="ctr" rotWithShape="0">
                <a:schemeClr val="tx1"/>
              </a:outerShdw>
            </a:effectLst>
            <a:scene3d>
              <a:camera prst="orthographicFront"/>
              <a:lightRig rig="threePt" dir="t"/>
            </a:scene3d>
            <a:sp3d>
              <a:bevelT/>
            </a:sp3d>
          </p:spPr>
          <p:txBody>
            <a:bodyPr wrap="none" anchor="ctr"/>
            <a:lstStyle/>
            <a:p>
              <a:pPr>
                <a:defRPr/>
              </a:pPr>
              <a:endParaRPr lang="en-US" sz="1400" dirty="0">
                <a:latin typeface="Times New Roman" pitchFamily="18" charset="0"/>
              </a:endParaRPr>
            </a:p>
          </p:txBody>
        </p:sp>
        <p:sp>
          <p:nvSpPr>
            <p:cNvPr id="44" name="Rectangle 43"/>
            <p:cNvSpPr/>
            <p:nvPr/>
          </p:nvSpPr>
          <p:spPr bwMode="auto">
            <a:xfrm>
              <a:off x="5245100" y="4533900"/>
              <a:ext cx="2692400" cy="1295400"/>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a:sp3d>
          </p:spPr>
          <p:txBody>
            <a:bodyPr wrap="none"/>
            <a:lstStyle/>
            <a:p>
              <a:pPr algn="l">
                <a:spcBef>
                  <a:spcPct val="20000"/>
                </a:spcBef>
                <a:defRPr/>
              </a:pPr>
              <a:endParaRPr lang="en-US" b="1" dirty="0">
                <a:solidFill>
                  <a:schemeClr val="bg1"/>
                </a:solidFill>
              </a:endParaRPr>
            </a:p>
          </p:txBody>
        </p:sp>
        <p:sp>
          <p:nvSpPr>
            <p:cNvPr id="31" name="Text Box 35"/>
            <p:cNvSpPr txBox="1">
              <a:spLocks noChangeArrowheads="1"/>
            </p:cNvSpPr>
            <p:nvPr/>
          </p:nvSpPr>
          <p:spPr bwMode="auto">
            <a:xfrm>
              <a:off x="6273800" y="5981700"/>
              <a:ext cx="2286000" cy="369332"/>
            </a:xfrm>
            <a:prstGeom prst="rect">
              <a:avLst/>
            </a:prstGeom>
            <a:noFill/>
            <a:ln w="12700" algn="ctr">
              <a:noFill/>
              <a:miter lim="800000"/>
              <a:headEnd/>
              <a:tailEnd/>
            </a:ln>
            <a:effectLst/>
            <a:scene3d>
              <a:camera prst="orthographicFront"/>
              <a:lightRig rig="threePt" dir="t"/>
            </a:scene3d>
            <a:sp3d>
              <a:bevelT/>
            </a:sp3d>
          </p:spPr>
          <p:txBody>
            <a:bodyPr>
              <a:spAutoFit/>
            </a:bodyPr>
            <a:lstStyle/>
            <a:p>
              <a:pPr algn="r" eaLnBrk="0" hangingPunct="0">
                <a:defRPr/>
              </a:pPr>
              <a:r>
                <a:rPr lang="en-US" b="1" dirty="0">
                  <a:solidFill>
                    <a:schemeClr val="bg1"/>
                  </a:solidFill>
                  <a:latin typeface="Arial Narrow" pitchFamily="34" charset="0"/>
                </a:rPr>
                <a:t>Virtex-7 XT FPGAs</a:t>
              </a:r>
            </a:p>
          </p:txBody>
        </p:sp>
        <p:sp>
          <p:nvSpPr>
            <p:cNvPr id="32" name="Rectangle 31"/>
            <p:cNvSpPr/>
            <p:nvPr/>
          </p:nvSpPr>
          <p:spPr bwMode="auto">
            <a:xfrm>
              <a:off x="7378700" y="4610100"/>
              <a:ext cx="508000" cy="914400"/>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a:sp3d>
          </p:spPr>
          <p:txBody>
            <a:bodyPr wrap="none" anchor="ctr"/>
            <a:lstStyle/>
            <a:p>
              <a:pPr>
                <a:spcBef>
                  <a:spcPct val="20000"/>
                </a:spcBef>
                <a:defRPr/>
              </a:pPr>
              <a:r>
                <a:rPr lang="en-US" sz="1200" b="1" dirty="0">
                  <a:solidFill>
                    <a:schemeClr val="bg1"/>
                  </a:solidFill>
                  <a:latin typeface="Arial Narrow" pitchFamily="34" charset="0"/>
                </a:rPr>
                <a:t>PCS</a:t>
              </a:r>
            </a:p>
          </p:txBody>
        </p:sp>
        <p:sp>
          <p:nvSpPr>
            <p:cNvPr id="33" name="Rectangle 32"/>
            <p:cNvSpPr/>
            <p:nvPr/>
          </p:nvSpPr>
          <p:spPr bwMode="auto">
            <a:xfrm>
              <a:off x="8064500" y="4610100"/>
              <a:ext cx="457200" cy="914400"/>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a:sp3d>
          </p:spPr>
          <p:txBody>
            <a:bodyPr wrap="none" anchor="ctr"/>
            <a:lstStyle/>
            <a:p>
              <a:pPr>
                <a:spcBef>
                  <a:spcPct val="20000"/>
                </a:spcBef>
                <a:defRPr/>
              </a:pPr>
              <a:r>
                <a:rPr lang="en-US" sz="1200" b="1" dirty="0">
                  <a:solidFill>
                    <a:schemeClr val="bg1"/>
                  </a:solidFill>
                  <a:latin typeface="Arial Narrow" pitchFamily="34" charset="0"/>
                </a:rPr>
                <a:t>PMA</a:t>
              </a:r>
            </a:p>
          </p:txBody>
        </p:sp>
        <p:sp>
          <p:nvSpPr>
            <p:cNvPr id="35" name="AutoShape 23"/>
            <p:cNvSpPr>
              <a:spLocks noChangeArrowheads="1"/>
            </p:cNvSpPr>
            <p:nvPr/>
          </p:nvSpPr>
          <p:spPr bwMode="auto">
            <a:xfrm>
              <a:off x="7759700" y="4956175"/>
              <a:ext cx="304800" cy="263525"/>
            </a:xfrm>
            <a:prstGeom prst="leftRightArrow">
              <a:avLst>
                <a:gd name="adj1" fmla="val 56343"/>
                <a:gd name="adj2" fmla="val 34264"/>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wrap="none" anchor="ctr"/>
            <a:lstStyle/>
            <a:p>
              <a:pPr eaLnBrk="0" hangingPunct="0">
                <a:defRPr/>
              </a:pPr>
              <a:endParaRPr lang="en-US" sz="1400" dirty="0">
                <a:latin typeface="Arial Narrow" pitchFamily="34" charset="0"/>
              </a:endParaRPr>
            </a:p>
          </p:txBody>
        </p:sp>
        <p:cxnSp>
          <p:nvCxnSpPr>
            <p:cNvPr id="47" name="Straight Arrow Connector 46"/>
            <p:cNvCxnSpPr/>
            <p:nvPr/>
          </p:nvCxnSpPr>
          <p:spPr bwMode="auto">
            <a:xfrm>
              <a:off x="8521700" y="4838700"/>
              <a:ext cx="304800" cy="1588"/>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a:scene3d>
              <a:camera prst="orthographicFront"/>
              <a:lightRig rig="threePt" dir="t"/>
            </a:scene3d>
            <a:sp3d>
              <a:bevelT/>
            </a:sp3d>
          </p:spPr>
        </p:cxnSp>
        <p:cxnSp>
          <p:nvCxnSpPr>
            <p:cNvPr id="48" name="Straight Arrow Connector 47"/>
            <p:cNvCxnSpPr/>
            <p:nvPr/>
          </p:nvCxnSpPr>
          <p:spPr bwMode="auto">
            <a:xfrm flipH="1">
              <a:off x="8521700" y="5219700"/>
              <a:ext cx="304800" cy="1588"/>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a:scene3d>
              <a:camera prst="orthographicFront"/>
              <a:lightRig rig="threePt" dir="t"/>
            </a:scene3d>
            <a:sp3d>
              <a:bevelT/>
            </a:sp3d>
          </p:spPr>
        </p:cxnSp>
        <p:sp>
          <p:nvSpPr>
            <p:cNvPr id="49" name="Rectangle 7"/>
            <p:cNvSpPr>
              <a:spLocks noChangeArrowheads="1"/>
            </p:cNvSpPr>
            <p:nvPr/>
          </p:nvSpPr>
          <p:spPr bwMode="auto">
            <a:xfrm>
              <a:off x="6540500" y="4610100"/>
              <a:ext cx="528842" cy="922337"/>
            </a:xfrm>
            <a:prstGeom prst="rect">
              <a:avLst/>
            </a:prstGeom>
            <a:solidFill>
              <a:schemeClr val="accent2"/>
            </a:solidFill>
            <a:ln w="12700" algn="ctr">
              <a:solidFill>
                <a:schemeClr val="bg1"/>
              </a:solidFill>
              <a:miter lim="800000"/>
              <a:headEnd/>
              <a:tailEnd/>
            </a:ln>
            <a:effectLst/>
            <a:scene3d>
              <a:camera prst="orthographicFront"/>
              <a:lightRig rig="threePt" dir="t"/>
            </a:scene3d>
            <a:sp3d>
              <a:bevelT/>
            </a:sp3d>
          </p:spPr>
          <p:txBody>
            <a:bodyPr anchor="ctr"/>
            <a:lstStyle/>
            <a:p>
              <a:pPr eaLnBrk="0" hangingPunct="0">
                <a:defRPr/>
              </a:pPr>
              <a:r>
                <a:rPr lang="en-US" sz="1200" dirty="0">
                  <a:solidFill>
                    <a:schemeClr val="bg1"/>
                  </a:solidFill>
                  <a:latin typeface="Arial Narrow" pitchFamily="34" charset="0"/>
                </a:rPr>
                <a:t>Data Link Layer</a:t>
              </a:r>
            </a:p>
          </p:txBody>
        </p:sp>
        <p:sp>
          <p:nvSpPr>
            <p:cNvPr id="50" name="Rectangle 8"/>
            <p:cNvSpPr>
              <a:spLocks noChangeArrowheads="1"/>
            </p:cNvSpPr>
            <p:nvPr/>
          </p:nvSpPr>
          <p:spPr bwMode="auto">
            <a:xfrm>
              <a:off x="5321300" y="4610100"/>
              <a:ext cx="914400" cy="922337"/>
            </a:xfrm>
            <a:prstGeom prst="rect">
              <a:avLst/>
            </a:prstGeom>
            <a:solidFill>
              <a:schemeClr val="accent2"/>
            </a:solidFill>
            <a:ln w="12700" algn="ctr">
              <a:solidFill>
                <a:schemeClr val="bg1"/>
              </a:solidFill>
              <a:miter lim="800000"/>
              <a:headEnd/>
              <a:tailEnd/>
            </a:ln>
            <a:effectLst/>
            <a:scene3d>
              <a:camera prst="orthographicFront"/>
              <a:lightRig rig="threePt" dir="t"/>
            </a:scene3d>
            <a:sp3d>
              <a:bevelT/>
            </a:sp3d>
          </p:spPr>
          <p:txBody>
            <a:bodyPr anchor="ctr"/>
            <a:lstStyle/>
            <a:p>
              <a:pPr eaLnBrk="0" hangingPunct="0">
                <a:defRPr/>
              </a:pPr>
              <a:r>
                <a:rPr lang="en-US" sz="1200" dirty="0">
                  <a:solidFill>
                    <a:schemeClr val="bg1"/>
                  </a:solidFill>
                  <a:latin typeface="Arial Narrow" pitchFamily="34" charset="0"/>
                </a:rPr>
                <a:t>Transaction Layer</a:t>
              </a:r>
            </a:p>
          </p:txBody>
        </p:sp>
        <p:sp>
          <p:nvSpPr>
            <p:cNvPr id="51" name="AutoShape 23"/>
            <p:cNvSpPr>
              <a:spLocks noChangeArrowheads="1"/>
            </p:cNvSpPr>
            <p:nvPr/>
          </p:nvSpPr>
          <p:spPr bwMode="auto">
            <a:xfrm>
              <a:off x="7069343" y="4956175"/>
              <a:ext cx="304800" cy="263525"/>
            </a:xfrm>
            <a:prstGeom prst="leftRightArrow">
              <a:avLst>
                <a:gd name="adj1" fmla="val 56343"/>
                <a:gd name="adj2" fmla="val 34264"/>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wrap="none" anchor="ctr"/>
            <a:lstStyle/>
            <a:p>
              <a:pPr eaLnBrk="0" hangingPunct="0">
                <a:defRPr/>
              </a:pPr>
              <a:endParaRPr lang="en-US" sz="1400" dirty="0">
                <a:latin typeface="Arial Narrow" pitchFamily="34" charset="0"/>
              </a:endParaRPr>
            </a:p>
          </p:txBody>
        </p:sp>
        <p:sp>
          <p:nvSpPr>
            <p:cNvPr id="52" name="AutoShape 23"/>
            <p:cNvSpPr>
              <a:spLocks noChangeArrowheads="1"/>
            </p:cNvSpPr>
            <p:nvPr/>
          </p:nvSpPr>
          <p:spPr bwMode="auto">
            <a:xfrm>
              <a:off x="6235700" y="4956175"/>
              <a:ext cx="304800" cy="263525"/>
            </a:xfrm>
            <a:prstGeom prst="leftRightArrow">
              <a:avLst>
                <a:gd name="adj1" fmla="val 56343"/>
                <a:gd name="adj2" fmla="val 34264"/>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wrap="none" anchor="ctr"/>
            <a:lstStyle/>
            <a:p>
              <a:pPr eaLnBrk="0" hangingPunct="0">
                <a:defRPr/>
              </a:pPr>
              <a:endParaRPr lang="en-US" sz="1400" dirty="0">
                <a:latin typeface="Arial Narrow" pitchFamily="34" charset="0"/>
              </a:endParaRPr>
            </a:p>
          </p:txBody>
        </p:sp>
        <p:sp>
          <p:nvSpPr>
            <p:cNvPr id="53" name="AutoShape 23"/>
            <p:cNvSpPr>
              <a:spLocks noChangeArrowheads="1"/>
            </p:cNvSpPr>
            <p:nvPr/>
          </p:nvSpPr>
          <p:spPr bwMode="auto">
            <a:xfrm>
              <a:off x="5016500" y="4956175"/>
              <a:ext cx="304800" cy="263525"/>
            </a:xfrm>
            <a:prstGeom prst="leftRightArrow">
              <a:avLst>
                <a:gd name="adj1" fmla="val 56343"/>
                <a:gd name="adj2" fmla="val 34264"/>
              </a:avLst>
            </a:prstGeom>
            <a:solidFill>
              <a:schemeClr val="bg1"/>
            </a:solidFill>
            <a:ln w="12700" algn="ctr">
              <a:solidFill>
                <a:schemeClr val="tx1"/>
              </a:solidFill>
              <a:miter lim="800000"/>
              <a:headEnd/>
              <a:tailEnd/>
            </a:ln>
            <a:effectLst/>
            <a:scene3d>
              <a:camera prst="orthographicFront"/>
              <a:lightRig rig="threePt" dir="t"/>
            </a:scene3d>
            <a:sp3d>
              <a:bevelT/>
            </a:sp3d>
          </p:spPr>
          <p:txBody>
            <a:bodyPr wrap="none" anchor="ctr"/>
            <a:lstStyle/>
            <a:p>
              <a:pPr eaLnBrk="0" hangingPunct="0">
                <a:defRPr/>
              </a:pPr>
              <a:endParaRPr lang="en-US" sz="1400" dirty="0">
                <a:latin typeface="Arial Narrow" pitchFamily="34" charset="0"/>
              </a:endParaRPr>
            </a:p>
          </p:txBody>
        </p:sp>
        <p:sp>
          <p:nvSpPr>
            <p:cNvPr id="54" name="TextBox 53"/>
            <p:cNvSpPr txBox="1"/>
            <p:nvPr/>
          </p:nvSpPr>
          <p:spPr>
            <a:xfrm>
              <a:off x="4925038" y="5219700"/>
              <a:ext cx="396262" cy="276999"/>
            </a:xfrm>
            <a:prstGeom prst="rect">
              <a:avLst/>
            </a:prstGeom>
            <a:noFill/>
            <a:scene3d>
              <a:camera prst="orthographicFront"/>
              <a:lightRig rig="threePt" dir="t"/>
            </a:scene3d>
            <a:sp3d>
              <a:bevelT/>
            </a:sp3d>
          </p:spPr>
          <p:txBody>
            <a:bodyPr wrap="none">
              <a:spAutoFit/>
            </a:bodyPr>
            <a:lstStyle/>
            <a:p>
              <a:pPr>
                <a:defRPr/>
              </a:pPr>
              <a:r>
                <a:rPr lang="en-US" sz="1200" dirty="0">
                  <a:latin typeface="Arial Narrow" pitchFamily="34" charset="0"/>
                </a:rPr>
                <a:t>AXI</a:t>
              </a:r>
            </a:p>
          </p:txBody>
        </p:sp>
        <p:sp>
          <p:nvSpPr>
            <p:cNvPr id="55" name="Text Box 35"/>
            <p:cNvSpPr txBox="1">
              <a:spLocks noChangeArrowheads="1"/>
            </p:cNvSpPr>
            <p:nvPr/>
          </p:nvSpPr>
          <p:spPr bwMode="auto">
            <a:xfrm>
              <a:off x="6489700" y="5524500"/>
              <a:ext cx="1447800" cy="276999"/>
            </a:xfrm>
            <a:prstGeom prst="rect">
              <a:avLst/>
            </a:prstGeom>
            <a:noFill/>
            <a:ln w="12700" algn="ctr">
              <a:noFill/>
              <a:miter lim="800000"/>
              <a:headEnd/>
              <a:tailEnd/>
            </a:ln>
            <a:effectLst/>
            <a:scene3d>
              <a:camera prst="orthographicFront"/>
              <a:lightRig rig="threePt" dir="t"/>
            </a:scene3d>
            <a:sp3d>
              <a:bevelT/>
            </a:sp3d>
          </p:spPr>
          <p:txBody>
            <a:bodyPr>
              <a:spAutoFit/>
            </a:bodyPr>
            <a:lstStyle/>
            <a:p>
              <a:pPr algn="r" eaLnBrk="0" hangingPunct="0">
                <a:defRPr/>
              </a:pPr>
              <a:r>
                <a:rPr lang="en-US" sz="1200" dirty="0">
                  <a:solidFill>
                    <a:schemeClr val="bg1"/>
                  </a:solidFill>
                  <a:latin typeface="Arial Narrow" pitchFamily="34" charset="0"/>
                </a:rPr>
                <a:t>Integrated IP</a:t>
              </a:r>
            </a:p>
          </p:txBody>
        </p:sp>
        <p:sp>
          <p:nvSpPr>
            <p:cNvPr id="57" name="Rectangle 7"/>
            <p:cNvSpPr>
              <a:spLocks noChangeArrowheads="1"/>
            </p:cNvSpPr>
            <p:nvPr/>
          </p:nvSpPr>
          <p:spPr bwMode="auto">
            <a:xfrm>
              <a:off x="7353300" y="4610100"/>
              <a:ext cx="406400" cy="922337"/>
            </a:xfrm>
            <a:prstGeom prst="rect">
              <a:avLst/>
            </a:prstGeom>
            <a:solidFill>
              <a:schemeClr val="accent2"/>
            </a:solidFill>
            <a:ln w="12700" algn="ctr">
              <a:solidFill>
                <a:schemeClr val="bg1"/>
              </a:solidFill>
              <a:miter lim="800000"/>
              <a:headEnd/>
              <a:tailEnd/>
            </a:ln>
            <a:effectLst/>
            <a:scene3d>
              <a:camera prst="orthographicFront"/>
              <a:lightRig rig="threePt" dir="t"/>
            </a:scene3d>
            <a:sp3d>
              <a:bevelT/>
            </a:sp3d>
          </p:spPr>
          <p:txBody>
            <a:bodyPr anchor="ctr"/>
            <a:lstStyle/>
            <a:p>
              <a:pPr eaLnBrk="0" hangingPunct="0">
                <a:defRPr/>
              </a:pPr>
              <a:r>
                <a:rPr lang="en-US" sz="1000" dirty="0">
                  <a:solidFill>
                    <a:schemeClr val="bg1"/>
                  </a:solidFill>
                  <a:latin typeface="Arial Narrow" pitchFamily="34" charset="0"/>
                </a:rPr>
                <a:t>PCS</a:t>
              </a:r>
            </a:p>
          </p:txBody>
        </p:sp>
      </p:gr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37"/>
          <p:cNvSpPr>
            <a:spLocks noGrp="1" noChangeArrowheads="1"/>
          </p:cNvSpPr>
          <p:nvPr>
            <p:ph type="title"/>
          </p:nvPr>
        </p:nvSpPr>
        <p:spPr/>
        <p:txBody>
          <a:bodyPr/>
          <a:lstStyle/>
          <a:p>
            <a:r>
              <a:rPr lang="en-US" smtClean="0"/>
              <a:t>7 Series PCIe AXI4 Interfaces</a:t>
            </a:r>
            <a:br>
              <a:rPr lang="en-US" smtClean="0"/>
            </a:br>
            <a:r>
              <a:rPr lang="en-US" sz="1400" smtClean="0"/>
              <a:t>Designed for Different Personas</a:t>
            </a:r>
          </a:p>
        </p:txBody>
      </p:sp>
      <p:sp>
        <p:nvSpPr>
          <p:cNvPr id="2057" name="Rectangle 38"/>
          <p:cNvSpPr>
            <a:spLocks noGrp="1" noChangeArrowheads="1"/>
          </p:cNvSpPr>
          <p:nvPr>
            <p:ph type="body" sz="half" idx="1"/>
          </p:nvPr>
        </p:nvSpPr>
        <p:spPr>
          <a:xfrm>
            <a:off x="457200" y="1295400"/>
            <a:ext cx="3810000" cy="4525963"/>
          </a:xfrm>
        </p:spPr>
        <p:txBody>
          <a:bodyPr/>
          <a:lstStyle/>
          <a:p>
            <a:r>
              <a:rPr lang="en-US" sz="1800" smtClean="0"/>
              <a:t>AXI4 – Streaming Basic</a:t>
            </a:r>
          </a:p>
          <a:p>
            <a:pPr lvl="1"/>
            <a:r>
              <a:rPr lang="en-US" sz="1600" smtClean="0"/>
              <a:t>Easy migration from Local Link</a:t>
            </a:r>
          </a:p>
          <a:p>
            <a:pPr lvl="1"/>
            <a:r>
              <a:rPr lang="en-US" sz="1600" smtClean="0"/>
              <a:t>Maximum control</a:t>
            </a:r>
          </a:p>
          <a:p>
            <a:pPr lvl="1"/>
            <a:r>
              <a:rPr lang="en-US" sz="1600" smtClean="0"/>
              <a:t>Maximum performance</a:t>
            </a:r>
          </a:p>
          <a:p>
            <a:r>
              <a:rPr lang="en-US" sz="1800" smtClean="0"/>
              <a:t>AXI4 – Streaming Enhanced</a:t>
            </a:r>
          </a:p>
          <a:p>
            <a:pPr lvl="1"/>
            <a:r>
              <a:rPr lang="en-US" sz="1600" smtClean="0"/>
              <a:t>New designs</a:t>
            </a:r>
          </a:p>
          <a:p>
            <a:pPr lvl="1"/>
            <a:r>
              <a:rPr lang="en-US" sz="1600" smtClean="0"/>
              <a:t>Minimizes design work by including common functions</a:t>
            </a:r>
          </a:p>
          <a:p>
            <a:pPr lvl="1"/>
            <a:r>
              <a:rPr lang="en-US" sz="1600" smtClean="0"/>
              <a:t>Enables high-performance</a:t>
            </a:r>
          </a:p>
          <a:p>
            <a:r>
              <a:rPr lang="en-US" sz="1800" smtClean="0"/>
              <a:t>AXI4 – Memory Mapped (MM)</a:t>
            </a:r>
          </a:p>
          <a:p>
            <a:pPr lvl="1"/>
            <a:r>
              <a:rPr lang="en-US" sz="1600" smtClean="0"/>
              <a:t>Memory Mapped Users</a:t>
            </a:r>
          </a:p>
          <a:p>
            <a:pPr lvl="1"/>
            <a:r>
              <a:rPr lang="en-US" sz="1600" smtClean="0"/>
              <a:t>Processor/EDK Users</a:t>
            </a:r>
          </a:p>
          <a:p>
            <a:pPr lvl="1"/>
            <a:r>
              <a:rPr lang="en-US" sz="1600" smtClean="0"/>
              <a:t>Migration from PLB46</a:t>
            </a:r>
          </a:p>
        </p:txBody>
      </p:sp>
      <p:sp>
        <p:nvSpPr>
          <p:cNvPr id="4068354" name="Rectangle 2"/>
          <p:cNvSpPr>
            <a:spLocks noChangeArrowheads="1"/>
          </p:cNvSpPr>
          <p:nvPr/>
        </p:nvSpPr>
        <p:spPr bwMode="auto">
          <a:xfrm>
            <a:off x="7028085" y="1397794"/>
            <a:ext cx="1319212" cy="686240"/>
          </a:xfrm>
          <a:prstGeom prst="rect">
            <a:avLst/>
          </a:prstGeom>
          <a:solidFill>
            <a:srgbClr val="969696"/>
          </a:solidFill>
          <a:ln w="1270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a:defRPr/>
            </a:pPr>
            <a:endParaRPr lang="en-US" sz="1000" dirty="0"/>
          </a:p>
        </p:txBody>
      </p:sp>
      <p:sp>
        <p:nvSpPr>
          <p:cNvPr id="4068359" name="Text Box 7"/>
          <p:cNvSpPr txBox="1">
            <a:spLocks noChangeArrowheads="1"/>
          </p:cNvSpPr>
          <p:nvPr/>
        </p:nvSpPr>
        <p:spPr bwMode="auto">
          <a:xfrm>
            <a:off x="6904673" y="1189038"/>
            <a:ext cx="1508759" cy="205316"/>
          </a:xfrm>
          <a:prstGeom prst="rect">
            <a:avLst/>
          </a:prstGeom>
          <a:noFill/>
          <a:ln w="12700">
            <a:noFill/>
            <a:miter lim="800000"/>
            <a:headEnd/>
            <a:tailEnd/>
          </a:ln>
          <a:effectLst/>
          <a:scene3d>
            <a:camera prst="orthographicFront"/>
            <a:lightRig rig="threePt" dir="t"/>
          </a:scene3d>
          <a:sp3d>
            <a:bevelT/>
          </a:sp3d>
        </p:spPr>
        <p:txBody>
          <a:bodyPr>
            <a:spAutoFit/>
          </a:bodyPr>
          <a:lstStyle/>
          <a:p>
            <a:pPr>
              <a:defRPr/>
            </a:pPr>
            <a:r>
              <a:rPr lang="en-GB" sz="1100" b="1" baseline="-25000" dirty="0">
                <a:solidFill>
                  <a:srgbClr val="C00000"/>
                </a:solidFill>
              </a:rPr>
              <a:t>PCIe Wrapper AXI-ST Basic</a:t>
            </a:r>
            <a:endParaRPr lang="en-US" sz="1100" b="1" baseline="-25000" dirty="0">
              <a:solidFill>
                <a:srgbClr val="C00000"/>
              </a:solidFill>
            </a:endParaRPr>
          </a:p>
        </p:txBody>
      </p:sp>
      <p:sp>
        <p:nvSpPr>
          <p:cNvPr id="4068364" name="Text Box 12"/>
          <p:cNvSpPr txBox="1">
            <a:spLocks noChangeArrowheads="1"/>
          </p:cNvSpPr>
          <p:nvPr/>
        </p:nvSpPr>
        <p:spPr bwMode="auto">
          <a:xfrm>
            <a:off x="6348413" y="1403566"/>
            <a:ext cx="776288" cy="200183"/>
          </a:xfrm>
          <a:prstGeom prst="rect">
            <a:avLst/>
          </a:prstGeom>
          <a:noFill/>
          <a:ln w="12700">
            <a:noFill/>
            <a:miter lim="800000"/>
            <a:headEnd/>
            <a:tailEnd/>
          </a:ln>
          <a:effectLst/>
          <a:scene3d>
            <a:camera prst="orthographicFront"/>
            <a:lightRig rig="threePt" dir="t"/>
          </a:scene3d>
          <a:sp3d>
            <a:bevelT/>
          </a:sp3d>
        </p:spPr>
        <p:txBody>
          <a:bodyPr>
            <a:spAutoFit/>
          </a:bodyPr>
          <a:lstStyle/>
          <a:p>
            <a:pPr>
              <a:defRPr/>
            </a:pPr>
            <a:r>
              <a:rPr lang="en-GB" sz="700" b="1" dirty="0"/>
              <a:t>AXI-ST TX</a:t>
            </a:r>
            <a:endParaRPr lang="en-US" sz="700" b="1" dirty="0"/>
          </a:p>
        </p:txBody>
      </p:sp>
      <p:sp>
        <p:nvSpPr>
          <p:cNvPr id="4068370" name="Rectangle 18"/>
          <p:cNvSpPr>
            <a:spLocks noChangeArrowheads="1"/>
          </p:cNvSpPr>
          <p:nvPr/>
        </p:nvSpPr>
        <p:spPr bwMode="auto">
          <a:xfrm>
            <a:off x="7407593" y="1530142"/>
            <a:ext cx="685800" cy="365995"/>
          </a:xfrm>
          <a:prstGeom prst="rect">
            <a:avLst/>
          </a:prstGeom>
          <a:solidFill>
            <a:schemeClr val="accent1"/>
          </a:solidFill>
          <a:ln w="12700">
            <a:solidFill>
              <a:schemeClr val="tx1"/>
            </a:solidFill>
            <a:miter lim="800000"/>
            <a:headEnd/>
            <a:tailEnd/>
          </a:ln>
          <a:effectLst/>
          <a:scene3d>
            <a:camera prst="orthographicFront"/>
            <a:lightRig rig="threePt" dir="t"/>
          </a:scene3d>
          <a:sp3d>
            <a:bevelT/>
          </a:sp3d>
        </p:spPr>
        <p:txBody>
          <a:bodyPr anchor="ctr">
            <a:spAutoFit/>
          </a:bodyPr>
          <a:lstStyle/>
          <a:p>
            <a:pPr>
              <a:defRPr/>
            </a:pPr>
            <a:endParaRPr lang="en-US" sz="1000" dirty="0"/>
          </a:p>
        </p:txBody>
      </p:sp>
      <p:sp>
        <p:nvSpPr>
          <p:cNvPr id="4068371" name="Text Box 19"/>
          <p:cNvSpPr txBox="1">
            <a:spLocks noChangeArrowheads="1"/>
          </p:cNvSpPr>
          <p:nvPr/>
        </p:nvSpPr>
        <p:spPr bwMode="auto">
          <a:xfrm>
            <a:off x="7429290" y="1591965"/>
            <a:ext cx="776287" cy="195050"/>
          </a:xfrm>
          <a:prstGeom prst="rect">
            <a:avLst/>
          </a:prstGeom>
          <a:noFill/>
          <a:ln w="12700">
            <a:noFill/>
            <a:miter lim="800000"/>
            <a:headEnd/>
            <a:tailEnd/>
          </a:ln>
          <a:effectLst/>
          <a:scene3d>
            <a:camera prst="orthographicFront"/>
            <a:lightRig rig="threePt" dir="t"/>
          </a:scene3d>
          <a:sp3d>
            <a:bevelT/>
          </a:sp3d>
        </p:spPr>
        <p:txBody>
          <a:bodyPr>
            <a:spAutoFit/>
          </a:bodyPr>
          <a:lstStyle/>
          <a:p>
            <a:pPr>
              <a:defRPr/>
            </a:pPr>
            <a:r>
              <a:rPr lang="en-GB" sz="1000" b="1" baseline="-25000" dirty="0"/>
              <a:t>PCIe Block</a:t>
            </a:r>
            <a:endParaRPr lang="en-US" sz="1000" b="1" baseline="-25000" dirty="0"/>
          </a:p>
        </p:txBody>
      </p:sp>
      <p:sp>
        <p:nvSpPr>
          <p:cNvPr id="4068381" name="Text Box 29"/>
          <p:cNvSpPr txBox="1">
            <a:spLocks noChangeArrowheads="1"/>
          </p:cNvSpPr>
          <p:nvPr/>
        </p:nvSpPr>
        <p:spPr bwMode="auto">
          <a:xfrm>
            <a:off x="6356033" y="1645656"/>
            <a:ext cx="776288" cy="200183"/>
          </a:xfrm>
          <a:prstGeom prst="rect">
            <a:avLst/>
          </a:prstGeom>
          <a:noFill/>
          <a:ln w="12700">
            <a:noFill/>
            <a:miter lim="800000"/>
            <a:headEnd/>
            <a:tailEnd/>
          </a:ln>
          <a:effectLst/>
          <a:scene3d>
            <a:camera prst="orthographicFront"/>
            <a:lightRig rig="threePt" dir="t"/>
          </a:scene3d>
          <a:sp3d>
            <a:bevelT/>
          </a:sp3d>
        </p:spPr>
        <p:txBody>
          <a:bodyPr>
            <a:spAutoFit/>
          </a:bodyPr>
          <a:lstStyle/>
          <a:p>
            <a:pPr>
              <a:defRPr/>
            </a:pPr>
            <a:r>
              <a:rPr lang="en-GB" sz="700" b="1" dirty="0"/>
              <a:t>AXI-ST RX</a:t>
            </a:r>
            <a:endParaRPr lang="en-US" sz="700" b="1" dirty="0"/>
          </a:p>
        </p:txBody>
      </p:sp>
      <p:sp>
        <p:nvSpPr>
          <p:cNvPr id="18" name="PPTShape_0"/>
          <p:cNvSpPr txBox="1">
            <a:spLocks noChangeArrowheads="1"/>
          </p:cNvSpPr>
          <p:nvPr/>
        </p:nvSpPr>
        <p:spPr bwMode="auto">
          <a:xfrm>
            <a:off x="8276272" y="1608485"/>
            <a:ext cx="410528" cy="200183"/>
          </a:xfrm>
          <a:prstGeom prst="rect">
            <a:avLst/>
          </a:prstGeom>
          <a:noFill/>
          <a:ln w="12700">
            <a:noFill/>
            <a:miter lim="800000"/>
            <a:headEnd/>
            <a:tailEnd/>
          </a:ln>
          <a:effectLst/>
          <a:scene3d>
            <a:camera prst="orthographicFront"/>
            <a:lightRig rig="threePt" dir="t"/>
          </a:scene3d>
          <a:sp3d>
            <a:bevelT/>
          </a:sp3d>
        </p:spPr>
        <p:txBody>
          <a:bodyPr>
            <a:spAutoFit/>
          </a:bodyPr>
          <a:lstStyle/>
          <a:p>
            <a:pPr>
              <a:defRPr/>
            </a:pPr>
            <a:r>
              <a:rPr lang="en-GB" sz="1050" b="1" baseline="-25000" dirty="0"/>
              <a:t>PCIe</a:t>
            </a:r>
            <a:endParaRPr lang="en-US" sz="1050" b="1" baseline="-25000" dirty="0"/>
          </a:p>
        </p:txBody>
      </p:sp>
      <p:graphicFrame>
        <p:nvGraphicFramePr>
          <p:cNvPr id="2050" name="Object 2"/>
          <p:cNvGraphicFramePr>
            <a:graphicFrameLocks noChangeAspect="1"/>
          </p:cNvGraphicFramePr>
          <p:nvPr/>
        </p:nvGraphicFramePr>
        <p:xfrm>
          <a:off x="6986588" y="2628900"/>
          <a:ext cx="227012" cy="381000"/>
        </p:xfrm>
        <a:graphic>
          <a:graphicData uri="http://schemas.openxmlformats.org/presentationml/2006/ole">
            <p:oleObj spid="_x0000_s3074" name="Visio" r:id="rId5" imgW="378421" imgH="636563" progId="Visio.Drawing.11">
              <p:embed/>
            </p:oleObj>
          </a:graphicData>
        </a:graphic>
      </p:graphicFrame>
      <p:sp>
        <p:nvSpPr>
          <p:cNvPr id="21" name="PPTShape_1"/>
          <p:cNvSpPr txBox="1">
            <a:spLocks noChangeArrowheads="1"/>
          </p:cNvSpPr>
          <p:nvPr/>
        </p:nvSpPr>
        <p:spPr bwMode="auto">
          <a:xfrm>
            <a:off x="6467764" y="2490615"/>
            <a:ext cx="776406" cy="174259"/>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50" b="1" baseline="-25000" dirty="0"/>
              <a:t>IW AXI-S Data</a:t>
            </a:r>
            <a:endParaRPr lang="en-US" sz="1050" b="1" baseline="-25000" dirty="0"/>
          </a:p>
        </p:txBody>
      </p:sp>
      <p:sp>
        <p:nvSpPr>
          <p:cNvPr id="22" name="Line 8"/>
          <p:cNvSpPr>
            <a:spLocks noChangeShapeType="1"/>
          </p:cNvSpPr>
          <p:nvPr/>
        </p:nvSpPr>
        <p:spPr bwMode="auto">
          <a:xfrm flipV="1">
            <a:off x="6329631" y="2657475"/>
            <a:ext cx="959313" cy="0"/>
          </a:xfrm>
          <a:prstGeom prst="line">
            <a:avLst/>
          </a:prstGeom>
          <a:noFill/>
          <a:ln w="38100">
            <a:solidFill>
              <a:schemeClr val="tx1"/>
            </a:solidFill>
            <a:round/>
            <a:headEnd type="triangle" w="med" len="med"/>
            <a:tailEnd/>
          </a:ln>
          <a:effectLst/>
          <a:scene3d>
            <a:camera prst="orthographicFront"/>
            <a:lightRig rig="threePt" dir="t"/>
          </a:scene3d>
          <a:sp3d>
            <a:bevelT/>
          </a:sp3d>
        </p:spPr>
        <p:txBody>
          <a:bodyPr/>
          <a:lstStyle/>
          <a:p>
            <a:pPr>
              <a:defRPr/>
            </a:pPr>
            <a:endParaRPr lang="en-US" sz="1000" dirty="0"/>
          </a:p>
        </p:txBody>
      </p:sp>
      <p:sp>
        <p:nvSpPr>
          <p:cNvPr id="23" name="Text Box 9"/>
          <p:cNvSpPr txBox="1">
            <a:spLocks noChangeArrowheads="1"/>
          </p:cNvSpPr>
          <p:nvPr/>
        </p:nvSpPr>
        <p:spPr bwMode="auto">
          <a:xfrm>
            <a:off x="6467764" y="3637110"/>
            <a:ext cx="776406" cy="174259"/>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50" b="1" baseline="-25000" dirty="0"/>
              <a:t>TW AXI-S Data</a:t>
            </a:r>
            <a:endParaRPr lang="en-US" sz="1050" b="1" baseline="-25000" dirty="0"/>
          </a:p>
        </p:txBody>
      </p:sp>
      <p:sp>
        <p:nvSpPr>
          <p:cNvPr id="25" name="Text Box 11"/>
          <p:cNvSpPr txBox="1">
            <a:spLocks noChangeArrowheads="1"/>
          </p:cNvSpPr>
          <p:nvPr/>
        </p:nvSpPr>
        <p:spPr bwMode="auto">
          <a:xfrm>
            <a:off x="6466812" y="2847704"/>
            <a:ext cx="776405" cy="174260"/>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50" b="1" baseline="-25000" dirty="0"/>
              <a:t>IC AXI-S Data</a:t>
            </a:r>
            <a:endParaRPr lang="en-US" sz="1050" b="1" baseline="-25000" dirty="0"/>
          </a:p>
        </p:txBody>
      </p:sp>
      <p:sp>
        <p:nvSpPr>
          <p:cNvPr id="26" name="Line 14"/>
          <p:cNvSpPr>
            <a:spLocks noChangeShapeType="1"/>
          </p:cNvSpPr>
          <p:nvPr/>
        </p:nvSpPr>
        <p:spPr bwMode="auto">
          <a:xfrm flipV="1">
            <a:off x="6329631" y="2871788"/>
            <a:ext cx="957408" cy="0"/>
          </a:xfrm>
          <a:prstGeom prst="line">
            <a:avLst/>
          </a:prstGeom>
          <a:noFill/>
          <a:ln w="38100">
            <a:solidFill>
              <a:schemeClr val="tx1"/>
            </a:solidFill>
            <a:round/>
            <a:headEnd type="triangle" w="med" len="med"/>
            <a:tailEnd/>
          </a:ln>
          <a:effectLst/>
          <a:scene3d>
            <a:camera prst="orthographicFront"/>
            <a:lightRig rig="threePt" dir="t"/>
          </a:scene3d>
          <a:sp3d>
            <a:bevelT/>
          </a:sp3d>
        </p:spPr>
        <p:txBody>
          <a:bodyPr/>
          <a:lstStyle/>
          <a:p>
            <a:pPr>
              <a:defRPr/>
            </a:pPr>
            <a:endParaRPr lang="en-US" sz="1000" dirty="0"/>
          </a:p>
        </p:txBody>
      </p:sp>
      <p:sp>
        <p:nvSpPr>
          <p:cNvPr id="27" name="Text Box 15"/>
          <p:cNvSpPr txBox="1">
            <a:spLocks noChangeArrowheads="1"/>
          </p:cNvSpPr>
          <p:nvPr/>
        </p:nvSpPr>
        <p:spPr bwMode="auto">
          <a:xfrm>
            <a:off x="6465859" y="3839937"/>
            <a:ext cx="776406" cy="174260"/>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50" b="1" baseline="-25000" dirty="0"/>
              <a:t>TR AXI-S Data</a:t>
            </a:r>
            <a:endParaRPr lang="en-US" sz="1050" b="1" baseline="-25000" dirty="0"/>
          </a:p>
        </p:txBody>
      </p:sp>
      <p:sp>
        <p:nvSpPr>
          <p:cNvPr id="29" name="PPTShape_2"/>
          <p:cNvSpPr txBox="1">
            <a:spLocks noChangeArrowheads="1"/>
          </p:cNvSpPr>
          <p:nvPr/>
        </p:nvSpPr>
        <p:spPr bwMode="auto">
          <a:xfrm>
            <a:off x="6463001" y="2669636"/>
            <a:ext cx="776405" cy="174259"/>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50" b="1" baseline="-25000" dirty="0"/>
              <a:t>IR AXI-S Data</a:t>
            </a:r>
            <a:endParaRPr lang="en-US" sz="1050" b="1" baseline="-25000" dirty="0"/>
          </a:p>
        </p:txBody>
      </p:sp>
      <p:sp>
        <p:nvSpPr>
          <p:cNvPr id="30" name="Rectangle 20"/>
          <p:cNvSpPr>
            <a:spLocks noChangeArrowheads="1"/>
          </p:cNvSpPr>
          <p:nvPr/>
        </p:nvSpPr>
        <p:spPr bwMode="auto">
          <a:xfrm>
            <a:off x="6322962" y="2265887"/>
            <a:ext cx="1966259" cy="1909238"/>
          </a:xfrm>
          <a:prstGeom prst="rect">
            <a:avLst/>
          </a:prstGeom>
          <a:solidFill>
            <a:srgbClr val="969696"/>
          </a:solidFill>
          <a:ln w="1270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a:defRPr/>
            </a:pPr>
            <a:endParaRPr lang="en-US" sz="1000" dirty="0"/>
          </a:p>
        </p:txBody>
      </p:sp>
      <p:sp>
        <p:nvSpPr>
          <p:cNvPr id="31" name="Rectangle 21"/>
          <p:cNvSpPr>
            <a:spLocks noChangeArrowheads="1"/>
          </p:cNvSpPr>
          <p:nvPr/>
        </p:nvSpPr>
        <p:spPr bwMode="auto">
          <a:xfrm>
            <a:off x="6391552" y="3299065"/>
            <a:ext cx="679236" cy="785597"/>
          </a:xfrm>
          <a:prstGeom prst="rect">
            <a:avLst/>
          </a:prstGeom>
          <a:solidFill>
            <a:schemeClr val="accent1"/>
          </a:solidFill>
          <a:ln w="12700">
            <a:solidFill>
              <a:schemeClr val="tx1"/>
            </a:solidFill>
            <a:miter lim="800000"/>
            <a:headEnd/>
            <a:tailEnd/>
          </a:ln>
          <a:effectLst/>
          <a:scene3d>
            <a:camera prst="orthographicFront"/>
            <a:lightRig rig="threePt" dir="t"/>
          </a:scene3d>
          <a:sp3d>
            <a:bevelT/>
          </a:sp3d>
        </p:spPr>
        <p:txBody>
          <a:bodyPr anchor="ctr"/>
          <a:lstStyle/>
          <a:p>
            <a:pPr>
              <a:defRPr/>
            </a:pPr>
            <a:endParaRPr lang="en-US" sz="1000" dirty="0"/>
          </a:p>
        </p:txBody>
      </p:sp>
      <p:sp>
        <p:nvSpPr>
          <p:cNvPr id="32" name="Rectangle 22"/>
          <p:cNvSpPr>
            <a:spLocks noChangeArrowheads="1"/>
          </p:cNvSpPr>
          <p:nvPr/>
        </p:nvSpPr>
        <p:spPr bwMode="auto">
          <a:xfrm>
            <a:off x="6392505" y="2358253"/>
            <a:ext cx="678283" cy="790358"/>
          </a:xfrm>
          <a:prstGeom prst="rect">
            <a:avLst/>
          </a:prstGeom>
          <a:solidFill>
            <a:schemeClr val="accent1"/>
          </a:solidFill>
          <a:ln w="12700">
            <a:solidFill>
              <a:schemeClr val="tx1"/>
            </a:solidFill>
            <a:miter lim="800000"/>
            <a:headEnd/>
            <a:tailEnd/>
          </a:ln>
          <a:effectLst/>
          <a:scene3d>
            <a:camera prst="orthographicFront"/>
            <a:lightRig rig="threePt" dir="t"/>
          </a:scene3d>
          <a:sp3d>
            <a:bevelT/>
          </a:sp3d>
        </p:spPr>
        <p:txBody>
          <a:bodyPr anchor="ctr"/>
          <a:lstStyle/>
          <a:p>
            <a:pPr>
              <a:defRPr/>
            </a:pPr>
            <a:endParaRPr lang="en-US" sz="1000" dirty="0"/>
          </a:p>
        </p:txBody>
      </p:sp>
      <p:sp>
        <p:nvSpPr>
          <p:cNvPr id="33" name="Text Box 23"/>
          <p:cNvSpPr txBox="1">
            <a:spLocks noChangeArrowheads="1"/>
          </p:cNvSpPr>
          <p:nvPr/>
        </p:nvSpPr>
        <p:spPr bwMode="auto">
          <a:xfrm>
            <a:off x="6676924" y="2057400"/>
            <a:ext cx="1508989" cy="205128"/>
          </a:xfrm>
          <a:prstGeom prst="rect">
            <a:avLst/>
          </a:prstGeom>
          <a:noFill/>
          <a:ln w="12700">
            <a:noFill/>
            <a:miter lim="800000"/>
            <a:headEnd/>
            <a:tailEnd/>
          </a:ln>
          <a:effectLst/>
          <a:scene3d>
            <a:camera prst="orthographicFront"/>
            <a:lightRig rig="threePt" dir="t"/>
          </a:scene3d>
          <a:sp3d>
            <a:bevelT/>
          </a:sp3d>
        </p:spPr>
        <p:txBody>
          <a:bodyPr>
            <a:spAutoFit/>
          </a:bodyPr>
          <a:lstStyle/>
          <a:p>
            <a:pPr>
              <a:defRPr/>
            </a:pPr>
            <a:r>
              <a:rPr lang="en-GB" sz="1100" b="1" baseline="-25000" dirty="0">
                <a:solidFill>
                  <a:srgbClr val="C00000"/>
                </a:solidFill>
              </a:rPr>
              <a:t>AXI-ST Enhanced for PCIe</a:t>
            </a:r>
          </a:p>
        </p:txBody>
      </p:sp>
      <p:sp>
        <p:nvSpPr>
          <p:cNvPr id="34" name="Text Box 24"/>
          <p:cNvSpPr txBox="1">
            <a:spLocks noChangeArrowheads="1"/>
          </p:cNvSpPr>
          <p:nvPr/>
        </p:nvSpPr>
        <p:spPr bwMode="auto">
          <a:xfrm>
            <a:off x="6339157" y="2302072"/>
            <a:ext cx="776405" cy="174259"/>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00" b="1" baseline="-25000" dirty="0"/>
              <a:t>Requestor I/F</a:t>
            </a:r>
            <a:endParaRPr lang="en-US" sz="1000" b="1" baseline="-25000" dirty="0"/>
          </a:p>
        </p:txBody>
      </p:sp>
      <p:sp>
        <p:nvSpPr>
          <p:cNvPr id="35" name="Text Box 25"/>
          <p:cNvSpPr txBox="1">
            <a:spLocks noChangeArrowheads="1"/>
          </p:cNvSpPr>
          <p:nvPr/>
        </p:nvSpPr>
        <p:spPr bwMode="auto">
          <a:xfrm>
            <a:off x="6359162" y="3246904"/>
            <a:ext cx="776406" cy="174259"/>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00" b="1" baseline="-25000" dirty="0"/>
              <a:t>Completer I/F</a:t>
            </a:r>
            <a:endParaRPr lang="en-US" sz="1000" b="1" baseline="-25000" dirty="0"/>
          </a:p>
        </p:txBody>
      </p:sp>
      <p:sp>
        <p:nvSpPr>
          <p:cNvPr id="36" name="Rectangle 26"/>
          <p:cNvSpPr>
            <a:spLocks noChangeArrowheads="1"/>
          </p:cNvSpPr>
          <p:nvPr/>
        </p:nvSpPr>
        <p:spPr bwMode="auto">
          <a:xfrm>
            <a:off x="7242264" y="2398247"/>
            <a:ext cx="419164" cy="1691176"/>
          </a:xfrm>
          <a:prstGeom prst="rect">
            <a:avLst/>
          </a:prstGeom>
          <a:solidFill>
            <a:schemeClr val="accent1"/>
          </a:solidFill>
          <a:ln w="12700">
            <a:solidFill>
              <a:schemeClr val="tx1"/>
            </a:solidFill>
            <a:miter lim="800000"/>
            <a:headEnd/>
            <a:tailEnd/>
          </a:ln>
          <a:effectLst/>
          <a:scene3d>
            <a:camera prst="orthographicFront"/>
            <a:lightRig rig="threePt" dir="t"/>
          </a:scene3d>
          <a:sp3d>
            <a:bevelT/>
          </a:sp3d>
        </p:spPr>
        <p:txBody>
          <a:bodyPr anchor="ctr"/>
          <a:lstStyle/>
          <a:p>
            <a:pPr>
              <a:defRPr/>
            </a:pPr>
            <a:endParaRPr lang="en-US" sz="1000" dirty="0"/>
          </a:p>
        </p:txBody>
      </p:sp>
      <p:sp>
        <p:nvSpPr>
          <p:cNvPr id="37" name="Text Box 27"/>
          <p:cNvSpPr txBox="1">
            <a:spLocks noChangeArrowheads="1"/>
          </p:cNvSpPr>
          <p:nvPr/>
        </p:nvSpPr>
        <p:spPr bwMode="auto">
          <a:xfrm>
            <a:off x="7063347" y="3008633"/>
            <a:ext cx="776405" cy="660854"/>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00" b="1" baseline="-25000" dirty="0"/>
              <a:t>Stream</a:t>
            </a:r>
          </a:p>
          <a:p>
            <a:pPr>
              <a:defRPr/>
            </a:pPr>
            <a:r>
              <a:rPr lang="en-GB" sz="1000" b="1" baseline="-25000" dirty="0"/>
              <a:t>Combiner</a:t>
            </a:r>
          </a:p>
          <a:p>
            <a:pPr>
              <a:defRPr/>
            </a:pPr>
            <a:r>
              <a:rPr lang="en-GB" sz="1000" b="1" baseline="-25000" dirty="0"/>
              <a:t>Splitter</a:t>
            </a:r>
          </a:p>
        </p:txBody>
      </p:sp>
      <p:sp>
        <p:nvSpPr>
          <p:cNvPr id="38" name="Rectangle 28"/>
          <p:cNvSpPr>
            <a:spLocks noChangeArrowheads="1"/>
          </p:cNvSpPr>
          <p:nvPr/>
        </p:nvSpPr>
        <p:spPr bwMode="auto">
          <a:xfrm>
            <a:off x="7885299" y="3001015"/>
            <a:ext cx="358194" cy="539919"/>
          </a:xfrm>
          <a:prstGeom prst="rect">
            <a:avLst/>
          </a:prstGeom>
          <a:solidFill>
            <a:schemeClr val="accent1"/>
          </a:solidFill>
          <a:ln w="12700">
            <a:solidFill>
              <a:schemeClr val="tx1"/>
            </a:solidFill>
            <a:miter lim="800000"/>
            <a:headEnd/>
            <a:tailEnd/>
          </a:ln>
          <a:effectLst/>
          <a:scene3d>
            <a:camera prst="orthographicFront"/>
            <a:lightRig rig="threePt" dir="t"/>
          </a:scene3d>
          <a:sp3d>
            <a:bevelT/>
          </a:sp3d>
        </p:spPr>
        <p:txBody>
          <a:bodyPr anchor="ctr"/>
          <a:lstStyle/>
          <a:p>
            <a:pPr>
              <a:defRPr/>
            </a:pPr>
            <a:endParaRPr lang="en-US" sz="1000" dirty="0"/>
          </a:p>
        </p:txBody>
      </p:sp>
      <p:sp>
        <p:nvSpPr>
          <p:cNvPr id="39" name="PPTShape_3"/>
          <p:cNvSpPr txBox="1">
            <a:spLocks noChangeArrowheads="1"/>
          </p:cNvSpPr>
          <p:nvPr/>
        </p:nvSpPr>
        <p:spPr bwMode="auto">
          <a:xfrm>
            <a:off x="7894826" y="3101000"/>
            <a:ext cx="381058" cy="293290"/>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800" b="1" baseline="-25000" dirty="0"/>
              <a:t>PCIe</a:t>
            </a:r>
          </a:p>
          <a:p>
            <a:pPr>
              <a:defRPr/>
            </a:pPr>
            <a:r>
              <a:rPr lang="en-GB" sz="800" b="1" baseline="-25000" dirty="0"/>
              <a:t>Block</a:t>
            </a:r>
            <a:endParaRPr lang="en-US" sz="800" b="1" baseline="-25000" dirty="0"/>
          </a:p>
        </p:txBody>
      </p:sp>
      <p:sp>
        <p:nvSpPr>
          <p:cNvPr id="44" name="Text Box 39"/>
          <p:cNvSpPr txBox="1">
            <a:spLocks noChangeArrowheads="1"/>
          </p:cNvSpPr>
          <p:nvPr/>
        </p:nvSpPr>
        <p:spPr bwMode="auto">
          <a:xfrm>
            <a:off x="5408423" y="2446811"/>
            <a:ext cx="979319" cy="174260"/>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700" dirty="0"/>
              <a:t>Requestor Write</a:t>
            </a:r>
            <a:endParaRPr lang="en-US" sz="700" dirty="0"/>
          </a:p>
        </p:txBody>
      </p:sp>
      <p:sp>
        <p:nvSpPr>
          <p:cNvPr id="46" name="Text Box 41"/>
          <p:cNvSpPr txBox="1">
            <a:spLocks noChangeArrowheads="1"/>
          </p:cNvSpPr>
          <p:nvPr/>
        </p:nvSpPr>
        <p:spPr bwMode="auto">
          <a:xfrm>
            <a:off x="5408423" y="3315254"/>
            <a:ext cx="933592" cy="174259"/>
          </a:xfrm>
          <a:prstGeom prst="rect">
            <a:avLst/>
          </a:prstGeom>
          <a:noFill/>
          <a:ln w="12700">
            <a:noFill/>
            <a:miter lim="800000"/>
            <a:headEnd/>
            <a:tailEnd/>
          </a:ln>
          <a:effectLst/>
          <a:scene3d>
            <a:camera prst="orthographicFront"/>
            <a:lightRig rig="threePt" dir="t"/>
          </a:scene3d>
          <a:sp3d>
            <a:bevelT/>
          </a:sp3d>
        </p:spPr>
        <p:txBody>
          <a:bodyPr/>
          <a:lstStyle/>
          <a:p>
            <a:pPr algn="r">
              <a:defRPr/>
            </a:pPr>
            <a:r>
              <a:rPr lang="en-GB" sz="700" dirty="0"/>
              <a:t>Completer Write</a:t>
            </a:r>
            <a:endParaRPr lang="en-US" sz="700" dirty="0"/>
          </a:p>
        </p:txBody>
      </p:sp>
      <p:sp>
        <p:nvSpPr>
          <p:cNvPr id="48" name="Text Box 43"/>
          <p:cNvSpPr txBox="1">
            <a:spLocks noChangeArrowheads="1"/>
          </p:cNvSpPr>
          <p:nvPr/>
        </p:nvSpPr>
        <p:spPr bwMode="auto">
          <a:xfrm>
            <a:off x="5298335" y="2778613"/>
            <a:ext cx="1097447" cy="174259"/>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700" dirty="0"/>
              <a:t>Requestor Completion</a:t>
            </a:r>
            <a:endParaRPr lang="en-US" sz="700" dirty="0"/>
          </a:p>
        </p:txBody>
      </p:sp>
      <p:sp>
        <p:nvSpPr>
          <p:cNvPr id="49" name="Text Box 45"/>
          <p:cNvSpPr txBox="1">
            <a:spLocks noChangeArrowheads="1"/>
          </p:cNvSpPr>
          <p:nvPr/>
        </p:nvSpPr>
        <p:spPr bwMode="auto">
          <a:xfrm>
            <a:off x="5257800" y="3762414"/>
            <a:ext cx="1165084" cy="175604"/>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700" dirty="0"/>
              <a:t>Completer Completion</a:t>
            </a:r>
            <a:endParaRPr lang="en-US" sz="700" dirty="0"/>
          </a:p>
        </p:txBody>
      </p:sp>
      <p:sp>
        <p:nvSpPr>
          <p:cNvPr id="51" name="Text Box 47"/>
          <p:cNvSpPr txBox="1">
            <a:spLocks noChangeArrowheads="1"/>
          </p:cNvSpPr>
          <p:nvPr/>
        </p:nvSpPr>
        <p:spPr bwMode="auto">
          <a:xfrm>
            <a:off x="5408423" y="3543790"/>
            <a:ext cx="931687" cy="174260"/>
          </a:xfrm>
          <a:prstGeom prst="rect">
            <a:avLst/>
          </a:prstGeom>
          <a:noFill/>
          <a:ln w="12700">
            <a:noFill/>
            <a:miter lim="800000"/>
            <a:headEnd/>
            <a:tailEnd/>
          </a:ln>
          <a:effectLst/>
          <a:scene3d>
            <a:camera prst="orthographicFront"/>
            <a:lightRig rig="threePt" dir="t"/>
          </a:scene3d>
          <a:sp3d>
            <a:bevelT/>
          </a:sp3d>
        </p:spPr>
        <p:txBody>
          <a:bodyPr/>
          <a:lstStyle/>
          <a:p>
            <a:pPr algn="r">
              <a:defRPr/>
            </a:pPr>
            <a:r>
              <a:rPr lang="en-GB" sz="700" dirty="0"/>
              <a:t>Completer Read</a:t>
            </a:r>
            <a:endParaRPr lang="en-US" sz="700" dirty="0"/>
          </a:p>
        </p:txBody>
      </p:sp>
      <p:sp>
        <p:nvSpPr>
          <p:cNvPr id="53" name="Text Box 71"/>
          <p:cNvSpPr txBox="1">
            <a:spLocks noChangeArrowheads="1"/>
          </p:cNvSpPr>
          <p:nvPr/>
        </p:nvSpPr>
        <p:spPr bwMode="auto">
          <a:xfrm>
            <a:off x="5408423" y="2629641"/>
            <a:ext cx="928829" cy="174260"/>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700" dirty="0"/>
              <a:t>Requestor Read</a:t>
            </a:r>
            <a:endParaRPr lang="en-US" sz="700" dirty="0"/>
          </a:p>
        </p:txBody>
      </p:sp>
      <p:graphicFrame>
        <p:nvGraphicFramePr>
          <p:cNvPr id="2051" name="Object 3"/>
          <p:cNvGraphicFramePr>
            <a:graphicFrameLocks noChangeAspect="1"/>
          </p:cNvGraphicFramePr>
          <p:nvPr/>
        </p:nvGraphicFramePr>
        <p:xfrm>
          <a:off x="6500813" y="2484438"/>
          <a:ext cx="225425" cy="382587"/>
        </p:xfrm>
        <a:graphic>
          <a:graphicData uri="http://schemas.openxmlformats.org/presentationml/2006/ole">
            <p:oleObj spid="_x0000_s3075" name="Visio" r:id="rId6" imgW="378421" imgH="636563" progId="Visio.Drawing.11">
              <p:embed/>
            </p:oleObj>
          </a:graphicData>
        </a:graphic>
      </p:graphicFrame>
      <p:graphicFrame>
        <p:nvGraphicFramePr>
          <p:cNvPr id="2052" name="Object 4"/>
          <p:cNvGraphicFramePr>
            <a:graphicFrameLocks noChangeAspect="1"/>
          </p:cNvGraphicFramePr>
          <p:nvPr/>
        </p:nvGraphicFramePr>
        <p:xfrm>
          <a:off x="6472238" y="3402013"/>
          <a:ext cx="249237" cy="407987"/>
        </p:xfrm>
        <a:graphic>
          <a:graphicData uri="http://schemas.openxmlformats.org/presentationml/2006/ole">
            <p:oleObj spid="_x0000_s3076" name="Visio" r:id="rId7" imgW="415440" imgH="679680" progId="Visio.Drawing.11">
              <p:embed/>
            </p:oleObj>
          </a:graphicData>
        </a:graphic>
      </p:graphicFrame>
      <p:sp>
        <p:nvSpPr>
          <p:cNvPr id="58" name="Text Box 76"/>
          <p:cNvSpPr txBox="1">
            <a:spLocks noChangeArrowheads="1"/>
          </p:cNvSpPr>
          <p:nvPr/>
        </p:nvSpPr>
        <p:spPr bwMode="auto">
          <a:xfrm>
            <a:off x="6430291" y="3892522"/>
            <a:ext cx="776406" cy="174259"/>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00" b="1" baseline="-25000" dirty="0"/>
              <a:t>DeMUXing</a:t>
            </a:r>
            <a:endParaRPr lang="en-US" sz="1000" b="1" baseline="-25000" dirty="0"/>
          </a:p>
        </p:txBody>
      </p:sp>
      <p:sp>
        <p:nvSpPr>
          <p:cNvPr id="62" name="PPTShape_4"/>
          <p:cNvSpPr txBox="1">
            <a:spLocks noChangeArrowheads="1"/>
          </p:cNvSpPr>
          <p:nvPr/>
        </p:nvSpPr>
        <p:spPr bwMode="auto">
          <a:xfrm>
            <a:off x="8334948" y="3140994"/>
            <a:ext cx="410590" cy="200000"/>
          </a:xfrm>
          <a:prstGeom prst="rect">
            <a:avLst/>
          </a:prstGeom>
          <a:noFill/>
          <a:ln w="12700">
            <a:noFill/>
            <a:miter lim="800000"/>
            <a:headEnd/>
            <a:tailEnd/>
          </a:ln>
          <a:effectLst/>
          <a:scene3d>
            <a:camera prst="orthographicFront"/>
            <a:lightRig rig="threePt" dir="t"/>
          </a:scene3d>
          <a:sp3d>
            <a:bevelT/>
          </a:sp3d>
        </p:spPr>
        <p:txBody>
          <a:bodyPr>
            <a:spAutoFit/>
          </a:bodyPr>
          <a:lstStyle/>
          <a:p>
            <a:pPr>
              <a:defRPr/>
            </a:pPr>
            <a:r>
              <a:rPr lang="en-GB" sz="1050" b="1" baseline="-25000" dirty="0"/>
              <a:t>PCIe</a:t>
            </a:r>
            <a:endParaRPr lang="en-US" sz="1050" b="1" baseline="-25000" dirty="0"/>
          </a:p>
        </p:txBody>
      </p:sp>
      <p:graphicFrame>
        <p:nvGraphicFramePr>
          <p:cNvPr id="2053" name="Object 5"/>
          <p:cNvGraphicFramePr>
            <a:graphicFrameLocks noChangeAspect="1"/>
          </p:cNvGraphicFramePr>
          <p:nvPr/>
        </p:nvGraphicFramePr>
        <p:xfrm>
          <a:off x="7310438" y="4852988"/>
          <a:ext cx="225425" cy="382587"/>
        </p:xfrm>
        <a:graphic>
          <a:graphicData uri="http://schemas.openxmlformats.org/presentationml/2006/ole">
            <p:oleObj spid="_x0000_s3077" name="Visio" r:id="rId8" imgW="378421" imgH="636563" progId="Visio.Drawing.11">
              <p:embed/>
            </p:oleObj>
          </a:graphicData>
        </a:graphic>
      </p:graphicFrame>
      <p:sp>
        <p:nvSpPr>
          <p:cNvPr id="69" name="PPTShape_5"/>
          <p:cNvSpPr txBox="1">
            <a:spLocks noChangeArrowheads="1"/>
          </p:cNvSpPr>
          <p:nvPr/>
        </p:nvSpPr>
        <p:spPr bwMode="auto">
          <a:xfrm>
            <a:off x="6790731" y="4715541"/>
            <a:ext cx="776165" cy="174337"/>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50" b="1" baseline="-25000" dirty="0"/>
              <a:t>IW AXI-S Data</a:t>
            </a:r>
            <a:endParaRPr lang="en-US" sz="1050" b="1" baseline="-25000" dirty="0"/>
          </a:p>
        </p:txBody>
      </p:sp>
      <p:sp>
        <p:nvSpPr>
          <p:cNvPr id="70" name="PPTShape_6"/>
          <p:cNvSpPr>
            <a:spLocks noChangeShapeType="1"/>
          </p:cNvSpPr>
          <p:nvPr/>
        </p:nvSpPr>
        <p:spPr bwMode="auto">
          <a:xfrm flipV="1">
            <a:off x="6652641" y="4883150"/>
            <a:ext cx="959016" cy="0"/>
          </a:xfrm>
          <a:prstGeom prst="line">
            <a:avLst/>
          </a:prstGeom>
          <a:noFill/>
          <a:ln w="38100">
            <a:solidFill>
              <a:schemeClr val="tx1"/>
            </a:solidFill>
            <a:round/>
            <a:headEnd type="triangle" w="med" len="med"/>
            <a:tailEnd/>
          </a:ln>
          <a:effectLst/>
          <a:scene3d>
            <a:camera prst="orthographicFront"/>
            <a:lightRig rig="threePt" dir="t"/>
          </a:scene3d>
          <a:sp3d>
            <a:bevelT/>
          </a:sp3d>
        </p:spPr>
        <p:txBody>
          <a:bodyPr/>
          <a:lstStyle/>
          <a:p>
            <a:pPr>
              <a:defRPr/>
            </a:pPr>
            <a:endParaRPr lang="en-US" sz="1000" dirty="0"/>
          </a:p>
        </p:txBody>
      </p:sp>
      <p:sp>
        <p:nvSpPr>
          <p:cNvPr id="71" name="PPTShape_7"/>
          <p:cNvSpPr txBox="1">
            <a:spLocks noChangeArrowheads="1"/>
          </p:cNvSpPr>
          <p:nvPr/>
        </p:nvSpPr>
        <p:spPr bwMode="auto">
          <a:xfrm>
            <a:off x="6790731" y="5862545"/>
            <a:ext cx="776165" cy="174337"/>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50" b="1" baseline="-25000" dirty="0"/>
              <a:t>TW AXI-S Data</a:t>
            </a:r>
            <a:endParaRPr lang="en-US" sz="1050" b="1" baseline="-25000" dirty="0"/>
          </a:p>
        </p:txBody>
      </p:sp>
      <p:sp>
        <p:nvSpPr>
          <p:cNvPr id="73" name="PPTShape_8"/>
          <p:cNvSpPr txBox="1">
            <a:spLocks noChangeArrowheads="1"/>
          </p:cNvSpPr>
          <p:nvPr/>
        </p:nvSpPr>
        <p:spPr bwMode="auto">
          <a:xfrm>
            <a:off x="6789780" y="5072789"/>
            <a:ext cx="776165" cy="174338"/>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50" b="1" baseline="-25000" dirty="0"/>
              <a:t>IC AXI-S Data</a:t>
            </a:r>
            <a:endParaRPr lang="en-US" sz="1050" b="1" baseline="-25000" dirty="0"/>
          </a:p>
        </p:txBody>
      </p:sp>
      <p:sp>
        <p:nvSpPr>
          <p:cNvPr id="74" name="PPTShape_9"/>
          <p:cNvSpPr>
            <a:spLocks noChangeShapeType="1"/>
          </p:cNvSpPr>
          <p:nvPr/>
        </p:nvSpPr>
        <p:spPr bwMode="auto">
          <a:xfrm flipV="1">
            <a:off x="6652641" y="5095875"/>
            <a:ext cx="957111" cy="0"/>
          </a:xfrm>
          <a:prstGeom prst="line">
            <a:avLst/>
          </a:prstGeom>
          <a:noFill/>
          <a:ln w="38100">
            <a:solidFill>
              <a:schemeClr val="tx1"/>
            </a:solidFill>
            <a:round/>
            <a:headEnd type="triangle" w="med" len="med"/>
            <a:tailEnd/>
          </a:ln>
          <a:effectLst/>
          <a:scene3d>
            <a:camera prst="orthographicFront"/>
            <a:lightRig rig="threePt" dir="t"/>
          </a:scene3d>
          <a:sp3d>
            <a:bevelT/>
          </a:sp3d>
        </p:spPr>
        <p:txBody>
          <a:bodyPr/>
          <a:lstStyle/>
          <a:p>
            <a:pPr>
              <a:defRPr/>
            </a:pPr>
            <a:endParaRPr lang="en-US" sz="1000" dirty="0"/>
          </a:p>
        </p:txBody>
      </p:sp>
      <p:sp>
        <p:nvSpPr>
          <p:cNvPr id="75" name="PPTShape_10"/>
          <p:cNvSpPr txBox="1">
            <a:spLocks noChangeArrowheads="1"/>
          </p:cNvSpPr>
          <p:nvPr/>
        </p:nvSpPr>
        <p:spPr bwMode="auto">
          <a:xfrm>
            <a:off x="6788827" y="6065462"/>
            <a:ext cx="776165" cy="174338"/>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50" b="1" baseline="-25000" dirty="0"/>
              <a:t>TR AXI-S Data</a:t>
            </a:r>
            <a:endParaRPr lang="en-US" sz="1050" b="1" baseline="-25000" dirty="0"/>
          </a:p>
        </p:txBody>
      </p:sp>
      <p:sp>
        <p:nvSpPr>
          <p:cNvPr id="77" name="PPTShape_11"/>
          <p:cNvSpPr txBox="1">
            <a:spLocks noChangeArrowheads="1"/>
          </p:cNvSpPr>
          <p:nvPr/>
        </p:nvSpPr>
        <p:spPr bwMode="auto">
          <a:xfrm>
            <a:off x="6785970" y="4894641"/>
            <a:ext cx="776165" cy="174337"/>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50" b="1" baseline="-25000" dirty="0"/>
              <a:t>IR AXI-S Data</a:t>
            </a:r>
            <a:endParaRPr lang="en-US" sz="1050" b="1" baseline="-25000" dirty="0"/>
          </a:p>
        </p:txBody>
      </p:sp>
      <p:sp>
        <p:nvSpPr>
          <p:cNvPr id="78" name="PPTShape_12"/>
          <p:cNvSpPr>
            <a:spLocks noChangeArrowheads="1"/>
          </p:cNvSpPr>
          <p:nvPr/>
        </p:nvSpPr>
        <p:spPr bwMode="auto">
          <a:xfrm>
            <a:off x="5776480" y="4423634"/>
            <a:ext cx="2835144" cy="1977166"/>
          </a:xfrm>
          <a:prstGeom prst="rect">
            <a:avLst/>
          </a:prstGeom>
          <a:solidFill>
            <a:srgbClr val="969696"/>
          </a:solidFill>
          <a:ln w="1270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a:defRPr/>
            </a:pPr>
            <a:endParaRPr lang="en-US" sz="1000" dirty="0"/>
          </a:p>
        </p:txBody>
      </p:sp>
      <p:sp>
        <p:nvSpPr>
          <p:cNvPr id="79" name="PPTShape_13"/>
          <p:cNvSpPr>
            <a:spLocks noChangeArrowheads="1"/>
          </p:cNvSpPr>
          <p:nvPr/>
        </p:nvSpPr>
        <p:spPr bwMode="auto">
          <a:xfrm>
            <a:off x="6714543" y="5524351"/>
            <a:ext cx="679026" cy="785946"/>
          </a:xfrm>
          <a:prstGeom prst="rect">
            <a:avLst/>
          </a:prstGeom>
          <a:solidFill>
            <a:schemeClr val="accent1"/>
          </a:solidFill>
          <a:ln w="12700">
            <a:solidFill>
              <a:schemeClr val="tx1"/>
            </a:solidFill>
            <a:miter lim="800000"/>
            <a:headEnd/>
            <a:tailEnd/>
          </a:ln>
          <a:effectLst/>
          <a:scene3d>
            <a:camera prst="orthographicFront"/>
            <a:lightRig rig="threePt" dir="t"/>
          </a:scene3d>
          <a:sp3d>
            <a:bevelT/>
          </a:sp3d>
        </p:spPr>
        <p:txBody>
          <a:bodyPr anchor="ctr"/>
          <a:lstStyle/>
          <a:p>
            <a:pPr>
              <a:defRPr/>
            </a:pPr>
            <a:endParaRPr lang="en-US" sz="1000" dirty="0"/>
          </a:p>
        </p:txBody>
      </p:sp>
      <p:sp>
        <p:nvSpPr>
          <p:cNvPr id="80" name="PPTShape_14"/>
          <p:cNvSpPr>
            <a:spLocks noChangeArrowheads="1"/>
          </p:cNvSpPr>
          <p:nvPr/>
        </p:nvSpPr>
        <p:spPr bwMode="auto">
          <a:xfrm>
            <a:off x="6715496" y="4583120"/>
            <a:ext cx="678073" cy="790709"/>
          </a:xfrm>
          <a:prstGeom prst="rect">
            <a:avLst/>
          </a:prstGeom>
          <a:solidFill>
            <a:schemeClr val="accent1"/>
          </a:solidFill>
          <a:ln w="12700">
            <a:solidFill>
              <a:schemeClr val="tx1"/>
            </a:solidFill>
            <a:miter lim="800000"/>
            <a:headEnd/>
            <a:tailEnd/>
          </a:ln>
          <a:effectLst/>
          <a:scene3d>
            <a:camera prst="orthographicFront"/>
            <a:lightRig rig="threePt" dir="t"/>
          </a:scene3d>
          <a:sp3d>
            <a:bevelT/>
          </a:sp3d>
        </p:spPr>
        <p:txBody>
          <a:bodyPr anchor="ctr"/>
          <a:lstStyle/>
          <a:p>
            <a:pPr>
              <a:defRPr/>
            </a:pPr>
            <a:endParaRPr lang="en-US" sz="1000" dirty="0"/>
          </a:p>
        </p:txBody>
      </p:sp>
      <p:sp>
        <p:nvSpPr>
          <p:cNvPr id="81" name="PPTShape_15"/>
          <p:cNvSpPr txBox="1">
            <a:spLocks noChangeArrowheads="1"/>
          </p:cNvSpPr>
          <p:nvPr/>
        </p:nvSpPr>
        <p:spPr bwMode="auto">
          <a:xfrm>
            <a:off x="6299642" y="4212285"/>
            <a:ext cx="1508522" cy="205219"/>
          </a:xfrm>
          <a:prstGeom prst="rect">
            <a:avLst/>
          </a:prstGeom>
          <a:noFill/>
          <a:ln w="12700">
            <a:noFill/>
            <a:miter lim="800000"/>
            <a:headEnd/>
            <a:tailEnd/>
          </a:ln>
          <a:effectLst/>
          <a:scene3d>
            <a:camera prst="orthographicFront"/>
            <a:lightRig rig="threePt" dir="t"/>
          </a:scene3d>
          <a:sp3d>
            <a:bevelT/>
          </a:sp3d>
        </p:spPr>
        <p:txBody>
          <a:bodyPr>
            <a:spAutoFit/>
          </a:bodyPr>
          <a:lstStyle/>
          <a:p>
            <a:pPr>
              <a:defRPr/>
            </a:pPr>
            <a:r>
              <a:rPr lang="en-GB" sz="1100" b="1" baseline="-25000" dirty="0">
                <a:solidFill>
                  <a:srgbClr val="C00000"/>
                </a:solidFill>
              </a:rPr>
              <a:t>AXI-MM for PCIe</a:t>
            </a:r>
          </a:p>
        </p:txBody>
      </p:sp>
      <p:sp>
        <p:nvSpPr>
          <p:cNvPr id="82" name="PPTShape_16"/>
          <p:cNvSpPr txBox="1">
            <a:spLocks noChangeArrowheads="1"/>
          </p:cNvSpPr>
          <p:nvPr/>
        </p:nvSpPr>
        <p:spPr bwMode="auto">
          <a:xfrm>
            <a:off x="6705973" y="4526914"/>
            <a:ext cx="776165" cy="174337"/>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00" b="1" baseline="-25000" dirty="0"/>
              <a:t>RequestorI/F</a:t>
            </a:r>
            <a:endParaRPr lang="en-US" sz="1000" b="1" baseline="-25000" dirty="0"/>
          </a:p>
        </p:txBody>
      </p:sp>
      <p:sp>
        <p:nvSpPr>
          <p:cNvPr id="83" name="PPTShape_17"/>
          <p:cNvSpPr txBox="1">
            <a:spLocks noChangeArrowheads="1"/>
          </p:cNvSpPr>
          <p:nvPr/>
        </p:nvSpPr>
        <p:spPr bwMode="auto">
          <a:xfrm>
            <a:off x="6691687" y="5480633"/>
            <a:ext cx="776165" cy="174337"/>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00" b="1" baseline="-25000" dirty="0"/>
              <a:t>Completer I/F</a:t>
            </a:r>
            <a:endParaRPr lang="en-US" sz="1000" b="1" baseline="-25000" dirty="0"/>
          </a:p>
        </p:txBody>
      </p:sp>
      <p:sp>
        <p:nvSpPr>
          <p:cNvPr id="84" name="PPTShape_18"/>
          <p:cNvSpPr>
            <a:spLocks noChangeArrowheads="1"/>
          </p:cNvSpPr>
          <p:nvPr/>
        </p:nvSpPr>
        <p:spPr bwMode="auto">
          <a:xfrm>
            <a:off x="7564992" y="4623133"/>
            <a:ext cx="419034" cy="1691927"/>
          </a:xfrm>
          <a:prstGeom prst="rect">
            <a:avLst/>
          </a:prstGeom>
          <a:solidFill>
            <a:schemeClr val="accent1"/>
          </a:solidFill>
          <a:ln w="12700">
            <a:solidFill>
              <a:schemeClr val="tx1"/>
            </a:solidFill>
            <a:miter lim="800000"/>
            <a:headEnd/>
            <a:tailEnd/>
          </a:ln>
          <a:effectLst/>
          <a:scene3d>
            <a:camera prst="orthographicFront"/>
            <a:lightRig rig="threePt" dir="t"/>
          </a:scene3d>
          <a:sp3d>
            <a:bevelT/>
          </a:sp3d>
        </p:spPr>
        <p:txBody>
          <a:bodyPr anchor="ctr"/>
          <a:lstStyle/>
          <a:p>
            <a:pPr>
              <a:defRPr/>
            </a:pPr>
            <a:endParaRPr lang="en-US" sz="1000" dirty="0"/>
          </a:p>
        </p:txBody>
      </p:sp>
      <p:sp>
        <p:nvSpPr>
          <p:cNvPr id="85" name="PPTShape_19"/>
          <p:cNvSpPr txBox="1">
            <a:spLocks noChangeArrowheads="1"/>
          </p:cNvSpPr>
          <p:nvPr/>
        </p:nvSpPr>
        <p:spPr bwMode="auto">
          <a:xfrm>
            <a:off x="7386130" y="5233789"/>
            <a:ext cx="776165" cy="661147"/>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00" b="1" baseline="-25000" dirty="0"/>
              <a:t>Stream</a:t>
            </a:r>
          </a:p>
          <a:p>
            <a:pPr>
              <a:defRPr/>
            </a:pPr>
            <a:r>
              <a:rPr lang="en-GB" sz="1000" b="1" baseline="-25000" dirty="0"/>
              <a:t>Combiner</a:t>
            </a:r>
          </a:p>
          <a:p>
            <a:pPr>
              <a:defRPr/>
            </a:pPr>
            <a:r>
              <a:rPr lang="en-GB" sz="1000" b="1" baseline="-25000" dirty="0"/>
              <a:t>Splitter</a:t>
            </a:r>
          </a:p>
        </p:txBody>
      </p:sp>
      <p:sp>
        <p:nvSpPr>
          <p:cNvPr id="86" name="PPTShape_20"/>
          <p:cNvSpPr>
            <a:spLocks noChangeArrowheads="1"/>
          </p:cNvSpPr>
          <p:nvPr/>
        </p:nvSpPr>
        <p:spPr bwMode="auto">
          <a:xfrm>
            <a:off x="8207828" y="5226168"/>
            <a:ext cx="358083" cy="540159"/>
          </a:xfrm>
          <a:prstGeom prst="rect">
            <a:avLst/>
          </a:prstGeom>
          <a:solidFill>
            <a:schemeClr val="accent1"/>
          </a:solidFill>
          <a:ln w="12700">
            <a:solidFill>
              <a:schemeClr val="tx1"/>
            </a:solidFill>
            <a:miter lim="800000"/>
            <a:headEnd/>
            <a:tailEnd/>
          </a:ln>
          <a:effectLst/>
          <a:scene3d>
            <a:camera prst="orthographicFront"/>
            <a:lightRig rig="threePt" dir="t"/>
          </a:scene3d>
          <a:sp3d>
            <a:bevelT/>
          </a:sp3d>
        </p:spPr>
        <p:txBody>
          <a:bodyPr anchor="ctr"/>
          <a:lstStyle/>
          <a:p>
            <a:pPr>
              <a:defRPr/>
            </a:pPr>
            <a:endParaRPr lang="en-US" sz="1000" dirty="0"/>
          </a:p>
        </p:txBody>
      </p:sp>
      <p:sp>
        <p:nvSpPr>
          <p:cNvPr id="87" name="PPTShape_21"/>
          <p:cNvSpPr txBox="1">
            <a:spLocks noChangeArrowheads="1"/>
          </p:cNvSpPr>
          <p:nvPr/>
        </p:nvSpPr>
        <p:spPr bwMode="auto">
          <a:xfrm>
            <a:off x="8217351" y="5326197"/>
            <a:ext cx="383798" cy="286359"/>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800" b="1" baseline="-25000" dirty="0"/>
              <a:t>PCIe</a:t>
            </a:r>
          </a:p>
          <a:p>
            <a:pPr>
              <a:defRPr/>
            </a:pPr>
            <a:r>
              <a:rPr lang="en-GB" sz="800" b="1" baseline="-25000" dirty="0"/>
              <a:t>Block</a:t>
            </a:r>
            <a:endParaRPr lang="en-US" sz="800" b="1" baseline="-25000" dirty="0"/>
          </a:p>
        </p:txBody>
      </p:sp>
      <p:graphicFrame>
        <p:nvGraphicFramePr>
          <p:cNvPr id="2054" name="Object 6"/>
          <p:cNvGraphicFramePr>
            <a:graphicFrameLocks noChangeAspect="1"/>
          </p:cNvGraphicFramePr>
          <p:nvPr/>
        </p:nvGraphicFramePr>
        <p:xfrm>
          <a:off x="6823075" y="4710113"/>
          <a:ext cx="227013" cy="381000"/>
        </p:xfrm>
        <a:graphic>
          <a:graphicData uri="http://schemas.openxmlformats.org/presentationml/2006/ole">
            <p:oleObj spid="_x0000_s3078" name="Visio" r:id="rId9" imgW="378421" imgH="636563" progId="Visio.Drawing.11">
              <p:embed/>
            </p:oleObj>
          </a:graphicData>
        </a:graphic>
      </p:graphicFrame>
      <p:graphicFrame>
        <p:nvGraphicFramePr>
          <p:cNvPr id="2055" name="Object 7"/>
          <p:cNvGraphicFramePr>
            <a:graphicFrameLocks noChangeAspect="1"/>
          </p:cNvGraphicFramePr>
          <p:nvPr/>
        </p:nvGraphicFramePr>
        <p:xfrm>
          <a:off x="6794500" y="5627688"/>
          <a:ext cx="249238" cy="407987"/>
        </p:xfrm>
        <a:graphic>
          <a:graphicData uri="http://schemas.openxmlformats.org/presentationml/2006/ole">
            <p:oleObj spid="_x0000_s3079" name="Visio" r:id="rId10" imgW="415440" imgH="679680" progId="Visio.Drawing.11">
              <p:embed/>
            </p:oleObj>
          </a:graphicData>
        </a:graphic>
      </p:graphicFrame>
      <p:sp>
        <p:nvSpPr>
          <p:cNvPr id="99" name="Text Box 75"/>
          <p:cNvSpPr txBox="1">
            <a:spLocks noChangeArrowheads="1"/>
          </p:cNvSpPr>
          <p:nvPr/>
        </p:nvSpPr>
        <p:spPr bwMode="auto">
          <a:xfrm>
            <a:off x="6805017" y="5166150"/>
            <a:ext cx="776165" cy="174338"/>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00" b="1" baseline="-25000" dirty="0"/>
              <a:t>MUXing</a:t>
            </a:r>
            <a:endParaRPr lang="en-US" sz="1000" b="1" baseline="-25000" dirty="0"/>
          </a:p>
        </p:txBody>
      </p:sp>
      <p:sp>
        <p:nvSpPr>
          <p:cNvPr id="100" name="PPTShape_22"/>
          <p:cNvSpPr txBox="1">
            <a:spLocks noChangeArrowheads="1"/>
          </p:cNvSpPr>
          <p:nvPr/>
        </p:nvSpPr>
        <p:spPr bwMode="auto">
          <a:xfrm>
            <a:off x="6761736" y="6118070"/>
            <a:ext cx="776165" cy="174337"/>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00" b="1" baseline="-25000" dirty="0"/>
              <a:t>DeMUXing</a:t>
            </a:r>
            <a:endParaRPr lang="en-US" sz="1000" b="1" baseline="-25000" dirty="0"/>
          </a:p>
        </p:txBody>
      </p:sp>
      <p:sp>
        <p:nvSpPr>
          <p:cNvPr id="104" name="PPTShape_23"/>
          <p:cNvSpPr txBox="1">
            <a:spLocks noChangeArrowheads="1"/>
          </p:cNvSpPr>
          <p:nvPr/>
        </p:nvSpPr>
        <p:spPr bwMode="auto">
          <a:xfrm>
            <a:off x="8657337" y="5366208"/>
            <a:ext cx="410463" cy="200089"/>
          </a:xfrm>
          <a:prstGeom prst="rect">
            <a:avLst/>
          </a:prstGeom>
          <a:noFill/>
          <a:ln w="12700">
            <a:noFill/>
            <a:miter lim="800000"/>
            <a:headEnd/>
            <a:tailEnd/>
          </a:ln>
          <a:effectLst/>
          <a:scene3d>
            <a:camera prst="orthographicFront"/>
            <a:lightRig rig="threePt" dir="t"/>
          </a:scene3d>
          <a:sp3d>
            <a:bevelT/>
          </a:sp3d>
        </p:spPr>
        <p:txBody>
          <a:bodyPr>
            <a:spAutoFit/>
          </a:bodyPr>
          <a:lstStyle/>
          <a:p>
            <a:pPr>
              <a:defRPr/>
            </a:pPr>
            <a:r>
              <a:rPr lang="en-GB" sz="1050" b="1" baseline="-25000" dirty="0"/>
              <a:t>PCIe</a:t>
            </a:r>
            <a:endParaRPr lang="en-US" sz="1050" b="1" baseline="-25000" dirty="0"/>
          </a:p>
        </p:txBody>
      </p:sp>
      <p:sp>
        <p:nvSpPr>
          <p:cNvPr id="107" name="PPTShape_24"/>
          <p:cNvSpPr txBox="1">
            <a:spLocks noChangeArrowheads="1"/>
          </p:cNvSpPr>
          <p:nvPr/>
        </p:nvSpPr>
        <p:spPr bwMode="auto">
          <a:xfrm>
            <a:off x="5045075" y="4423633"/>
            <a:ext cx="792355" cy="182911"/>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700" dirty="0"/>
              <a:t>Write</a:t>
            </a:r>
            <a:endParaRPr lang="en-US" sz="700" dirty="0"/>
          </a:p>
        </p:txBody>
      </p:sp>
      <p:sp>
        <p:nvSpPr>
          <p:cNvPr id="109" name="PPTShape_25"/>
          <p:cNvSpPr txBox="1">
            <a:spLocks noChangeArrowheads="1"/>
          </p:cNvSpPr>
          <p:nvPr/>
        </p:nvSpPr>
        <p:spPr bwMode="auto">
          <a:xfrm>
            <a:off x="5045075" y="4630296"/>
            <a:ext cx="792355" cy="182911"/>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700" dirty="0"/>
              <a:t>Address Write</a:t>
            </a:r>
            <a:endParaRPr lang="en-US" sz="700" dirty="0"/>
          </a:p>
        </p:txBody>
      </p:sp>
      <p:sp>
        <p:nvSpPr>
          <p:cNvPr id="111" name="PPTShape_26"/>
          <p:cNvSpPr txBox="1">
            <a:spLocks noChangeArrowheads="1"/>
          </p:cNvSpPr>
          <p:nvPr/>
        </p:nvSpPr>
        <p:spPr bwMode="auto">
          <a:xfrm>
            <a:off x="5045075" y="4972366"/>
            <a:ext cx="792355" cy="182911"/>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700" dirty="0"/>
              <a:t>Read</a:t>
            </a:r>
            <a:endParaRPr lang="en-US" sz="700" dirty="0"/>
          </a:p>
        </p:txBody>
      </p:sp>
      <p:sp>
        <p:nvSpPr>
          <p:cNvPr id="113" name="PPTShape_27"/>
          <p:cNvSpPr txBox="1">
            <a:spLocks noChangeArrowheads="1"/>
          </p:cNvSpPr>
          <p:nvPr/>
        </p:nvSpPr>
        <p:spPr bwMode="auto">
          <a:xfrm flipH="1">
            <a:off x="5045075" y="5131525"/>
            <a:ext cx="792355" cy="182911"/>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700" dirty="0"/>
              <a:t>Address Read</a:t>
            </a:r>
            <a:endParaRPr lang="en-US" sz="700" dirty="0"/>
          </a:p>
        </p:txBody>
      </p:sp>
      <p:sp>
        <p:nvSpPr>
          <p:cNvPr id="115" name="PPTShape_28"/>
          <p:cNvSpPr txBox="1">
            <a:spLocks noChangeArrowheads="1"/>
          </p:cNvSpPr>
          <p:nvPr/>
        </p:nvSpPr>
        <p:spPr bwMode="auto">
          <a:xfrm>
            <a:off x="5320145" y="4813207"/>
            <a:ext cx="422282" cy="182911"/>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700" dirty="0"/>
              <a:t>B</a:t>
            </a:r>
            <a:endParaRPr lang="en-US" sz="700" dirty="0"/>
          </a:p>
        </p:txBody>
      </p:sp>
      <p:sp>
        <p:nvSpPr>
          <p:cNvPr id="117" name="PPTShape_29"/>
          <p:cNvSpPr>
            <a:spLocks noChangeArrowheads="1"/>
          </p:cNvSpPr>
          <p:nvPr/>
        </p:nvSpPr>
        <p:spPr bwMode="auto">
          <a:xfrm>
            <a:off x="5899333" y="4557715"/>
            <a:ext cx="678073" cy="823100"/>
          </a:xfrm>
          <a:prstGeom prst="rect">
            <a:avLst/>
          </a:prstGeom>
          <a:solidFill>
            <a:schemeClr val="accent1"/>
          </a:solidFill>
          <a:ln w="12700">
            <a:solidFill>
              <a:schemeClr val="tx1"/>
            </a:solidFill>
            <a:miter lim="800000"/>
            <a:headEnd/>
            <a:tailEnd/>
          </a:ln>
          <a:effectLst/>
          <a:scene3d>
            <a:camera prst="orthographicFront"/>
            <a:lightRig rig="threePt" dir="t"/>
          </a:scene3d>
          <a:sp3d>
            <a:bevelT/>
          </a:sp3d>
        </p:spPr>
        <p:txBody>
          <a:bodyPr anchor="ctr"/>
          <a:lstStyle/>
          <a:p>
            <a:pPr>
              <a:defRPr/>
            </a:pPr>
            <a:endParaRPr lang="en-US" sz="1000" dirty="0"/>
          </a:p>
        </p:txBody>
      </p:sp>
      <p:sp>
        <p:nvSpPr>
          <p:cNvPr id="118" name="PPTShape_30"/>
          <p:cNvSpPr txBox="1">
            <a:spLocks noChangeArrowheads="1"/>
          </p:cNvSpPr>
          <p:nvPr/>
        </p:nvSpPr>
        <p:spPr bwMode="auto">
          <a:xfrm>
            <a:off x="5887904" y="4827267"/>
            <a:ext cx="776165" cy="291514"/>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00" b="1" baseline="-25000" dirty="0"/>
              <a:t>Requestor I/F</a:t>
            </a:r>
          </a:p>
          <a:p>
            <a:pPr>
              <a:defRPr/>
            </a:pPr>
            <a:r>
              <a:rPr lang="en-GB" sz="1000" baseline="-25000" dirty="0"/>
              <a:t>Memory Map</a:t>
            </a:r>
            <a:endParaRPr lang="en-US" sz="1000" b="1" baseline="-25000" dirty="0"/>
          </a:p>
        </p:txBody>
      </p:sp>
      <p:sp>
        <p:nvSpPr>
          <p:cNvPr id="119" name="PPTShape_31"/>
          <p:cNvSpPr txBox="1">
            <a:spLocks noChangeArrowheads="1"/>
          </p:cNvSpPr>
          <p:nvPr/>
        </p:nvSpPr>
        <p:spPr bwMode="auto">
          <a:xfrm>
            <a:off x="5045075" y="5399159"/>
            <a:ext cx="792355" cy="182911"/>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700" dirty="0"/>
              <a:t>Write</a:t>
            </a:r>
            <a:endParaRPr lang="en-US" sz="700" dirty="0"/>
          </a:p>
        </p:txBody>
      </p:sp>
      <p:sp>
        <p:nvSpPr>
          <p:cNvPr id="121" name="PPTShape_32"/>
          <p:cNvSpPr txBox="1">
            <a:spLocks noChangeArrowheads="1"/>
          </p:cNvSpPr>
          <p:nvPr/>
        </p:nvSpPr>
        <p:spPr bwMode="auto">
          <a:xfrm>
            <a:off x="5045075" y="5582070"/>
            <a:ext cx="792355" cy="182911"/>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700" dirty="0"/>
              <a:t>Address Write</a:t>
            </a:r>
            <a:endParaRPr lang="en-US" sz="700" dirty="0"/>
          </a:p>
        </p:txBody>
      </p:sp>
      <p:sp>
        <p:nvSpPr>
          <p:cNvPr id="123" name="PPTShape_33"/>
          <p:cNvSpPr txBox="1">
            <a:spLocks noChangeArrowheads="1"/>
          </p:cNvSpPr>
          <p:nvPr/>
        </p:nvSpPr>
        <p:spPr bwMode="auto">
          <a:xfrm>
            <a:off x="5045075" y="5971644"/>
            <a:ext cx="792355" cy="182911"/>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700" dirty="0"/>
              <a:t>Read</a:t>
            </a:r>
            <a:endParaRPr lang="en-US" sz="700" dirty="0"/>
          </a:p>
        </p:txBody>
      </p:sp>
      <p:sp>
        <p:nvSpPr>
          <p:cNvPr id="125" name="PPTShape_34"/>
          <p:cNvSpPr txBox="1">
            <a:spLocks noChangeArrowheads="1"/>
          </p:cNvSpPr>
          <p:nvPr/>
        </p:nvSpPr>
        <p:spPr bwMode="auto">
          <a:xfrm flipH="1">
            <a:off x="5045075" y="6130803"/>
            <a:ext cx="792355" cy="182911"/>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700" dirty="0"/>
              <a:t>Address Read</a:t>
            </a:r>
            <a:endParaRPr lang="en-US" sz="700" dirty="0"/>
          </a:p>
        </p:txBody>
      </p:sp>
      <p:sp>
        <p:nvSpPr>
          <p:cNvPr id="127" name="PPTShape_35"/>
          <p:cNvSpPr txBox="1">
            <a:spLocks noChangeArrowheads="1"/>
          </p:cNvSpPr>
          <p:nvPr/>
        </p:nvSpPr>
        <p:spPr bwMode="auto">
          <a:xfrm>
            <a:off x="5272634" y="5764981"/>
            <a:ext cx="392594" cy="182911"/>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700" dirty="0"/>
              <a:t>B</a:t>
            </a:r>
            <a:endParaRPr lang="en-US" sz="700" dirty="0"/>
          </a:p>
        </p:txBody>
      </p:sp>
      <p:sp>
        <p:nvSpPr>
          <p:cNvPr id="105" name="PPTShape_36"/>
          <p:cNvSpPr>
            <a:spLocks noChangeArrowheads="1"/>
          </p:cNvSpPr>
          <p:nvPr/>
        </p:nvSpPr>
        <p:spPr bwMode="auto">
          <a:xfrm>
            <a:off x="5898380" y="5524351"/>
            <a:ext cx="679026" cy="823100"/>
          </a:xfrm>
          <a:prstGeom prst="rect">
            <a:avLst/>
          </a:prstGeom>
          <a:solidFill>
            <a:schemeClr val="accent1"/>
          </a:solidFill>
          <a:ln w="12700">
            <a:solidFill>
              <a:schemeClr val="tx1"/>
            </a:solidFill>
            <a:miter lim="800000"/>
            <a:headEnd/>
            <a:tailEnd/>
          </a:ln>
          <a:effectLst/>
          <a:scene3d>
            <a:camera prst="orthographicFront"/>
            <a:lightRig rig="threePt" dir="t"/>
          </a:scene3d>
          <a:sp3d>
            <a:bevelT/>
          </a:sp3d>
        </p:spPr>
        <p:txBody>
          <a:bodyPr anchor="ctr"/>
          <a:lstStyle/>
          <a:p>
            <a:pPr>
              <a:defRPr/>
            </a:pPr>
            <a:endParaRPr lang="en-US" sz="1000" dirty="0"/>
          </a:p>
        </p:txBody>
      </p:sp>
      <p:sp>
        <p:nvSpPr>
          <p:cNvPr id="106" name="PPTShape_37"/>
          <p:cNvSpPr txBox="1">
            <a:spLocks noChangeArrowheads="1"/>
          </p:cNvSpPr>
          <p:nvPr/>
        </p:nvSpPr>
        <p:spPr bwMode="auto">
          <a:xfrm>
            <a:off x="5874677" y="5669209"/>
            <a:ext cx="776165" cy="304852"/>
          </a:xfrm>
          <a:prstGeom prst="rect">
            <a:avLst/>
          </a:prstGeom>
          <a:noFill/>
          <a:ln w="12700">
            <a:noFill/>
            <a:miter lim="800000"/>
            <a:headEnd/>
            <a:tailEnd/>
          </a:ln>
          <a:effectLst/>
          <a:scene3d>
            <a:camera prst="orthographicFront"/>
            <a:lightRig rig="threePt" dir="t"/>
          </a:scene3d>
          <a:sp3d>
            <a:bevelT/>
          </a:sp3d>
        </p:spPr>
        <p:txBody>
          <a:bodyPr/>
          <a:lstStyle/>
          <a:p>
            <a:pPr>
              <a:defRPr/>
            </a:pPr>
            <a:r>
              <a:rPr lang="en-GB" sz="1000" b="1" baseline="-25000" dirty="0"/>
              <a:t>Completer I/F</a:t>
            </a:r>
          </a:p>
          <a:p>
            <a:pPr>
              <a:defRPr/>
            </a:pPr>
            <a:r>
              <a:rPr lang="en-GB" sz="1000" baseline="-25000" dirty="0"/>
              <a:t>Memory Map</a:t>
            </a:r>
            <a:endParaRPr lang="en-US" sz="1000" b="1" baseline="-25000" dirty="0"/>
          </a:p>
        </p:txBody>
      </p:sp>
      <p:sp>
        <p:nvSpPr>
          <p:cNvPr id="2256" name="TextBox 128"/>
          <p:cNvSpPr txBox="1">
            <a:spLocks noChangeArrowheads="1"/>
          </p:cNvSpPr>
          <p:nvPr/>
        </p:nvSpPr>
        <p:spPr bwMode="auto">
          <a:xfrm>
            <a:off x="0" y="5786438"/>
            <a:ext cx="4800600" cy="708025"/>
          </a:xfrm>
          <a:prstGeom prst="rect">
            <a:avLst/>
          </a:prstGeom>
          <a:noFill/>
          <a:ln w="9525">
            <a:noFill/>
            <a:miter lim="800000"/>
            <a:headEnd/>
            <a:tailEnd/>
          </a:ln>
        </p:spPr>
        <p:txBody>
          <a:bodyPr anchor="ctr">
            <a:spAutoFit/>
          </a:bodyPr>
          <a:lstStyle/>
          <a:p>
            <a:pPr algn="l" defTabSz="576263"/>
            <a:r>
              <a:rPr lang="en-US" sz="2000" b="1">
                <a:solidFill>
                  <a:schemeClr val="accent2"/>
                </a:solidFill>
              </a:rPr>
              <a:t>    Extensive PCI Express Coverage </a:t>
            </a:r>
            <a:br>
              <a:rPr lang="en-US" sz="2000" b="1">
                <a:solidFill>
                  <a:schemeClr val="accent2"/>
                </a:solidFill>
              </a:rPr>
            </a:br>
            <a:r>
              <a:rPr lang="en-US" sz="2000" b="1">
                <a:solidFill>
                  <a:schemeClr val="accent2"/>
                </a:solidFill>
              </a:rPr>
              <a:t>    for Different User Needs</a:t>
            </a:r>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3184525" y="1693863"/>
            <a:ext cx="5576017" cy="4495800"/>
          </a:xfrm>
        </p:spPr>
        <p:txBody>
          <a:bodyPr/>
          <a:lstStyle/>
          <a:p>
            <a:pPr eaLnBrk="1" hangingPunct="1"/>
            <a:r>
              <a:rPr lang="en-US" sz="2400" b="1" dirty="0" smtClean="0">
                <a:solidFill>
                  <a:schemeClr val="tx2"/>
                </a:solidFill>
              </a:rPr>
              <a:t>Serial Gigabit Transceivers</a:t>
            </a:r>
          </a:p>
          <a:p>
            <a:pPr eaLnBrk="1" hangingPunct="1"/>
            <a:r>
              <a:rPr lang="en-US" sz="2400" dirty="0" smtClean="0"/>
              <a:t>PCI Express Technology Interface</a:t>
            </a:r>
          </a:p>
          <a:p>
            <a:pPr eaLnBrk="1" hangingPunct="1"/>
            <a:r>
              <a:rPr lang="en-US" sz="2400" dirty="0" smtClean="0"/>
              <a:t>XADC</a:t>
            </a:r>
          </a:p>
          <a:p>
            <a:pPr eaLnBrk="1" hangingPunct="1"/>
            <a:r>
              <a:rPr lang="en-US" sz="2400" dirty="0" smtClean="0"/>
              <a:t>Summary</a:t>
            </a:r>
          </a:p>
          <a:p>
            <a:pPr eaLnBrk="1" hangingPunct="1"/>
            <a:endParaRPr lang="en-US" sz="2400" dirty="0" smtClean="0"/>
          </a:p>
        </p:txBody>
      </p:sp>
      <p:sp>
        <p:nvSpPr>
          <p:cNvPr id="8195" name="Rectangle 3"/>
          <p:cNvSpPr>
            <a:spLocks noGrp="1" noChangeArrowheads="1"/>
          </p:cNvSpPr>
          <p:nvPr>
            <p:ph type="title"/>
          </p:nvPr>
        </p:nvSpPr>
        <p:spPr/>
        <p:txBody>
          <a:bodyPr/>
          <a:lstStyle/>
          <a:p>
            <a:pPr eaLnBrk="1" hangingPunct="1"/>
            <a:r>
              <a:rPr lang="en-US" smtClean="0"/>
              <a:t>Lessons</a:t>
            </a:r>
          </a:p>
        </p:txBody>
      </p:sp>
      <p:sp>
        <p:nvSpPr>
          <p:cNvPr id="1319940" name="Line 4"/>
          <p:cNvSpPr>
            <a:spLocks noChangeShapeType="1"/>
          </p:cNvSpPr>
          <p:nvPr/>
        </p:nvSpPr>
        <p:spPr bwMode="auto">
          <a:xfrm>
            <a:off x="1654175" y="1917700"/>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CORE Generator Interface Simplifies Design Tasks</a:t>
            </a:r>
          </a:p>
        </p:txBody>
      </p:sp>
      <p:sp>
        <p:nvSpPr>
          <p:cNvPr id="2370565" name="Rectangle 5"/>
          <p:cNvSpPr>
            <a:spLocks noGrp="1" noChangeArrowheads="1"/>
          </p:cNvSpPr>
          <p:nvPr>
            <p:ph idx="1"/>
          </p:nvPr>
        </p:nvSpPr>
        <p:spPr>
          <a:xfrm>
            <a:off x="457200" y="1600200"/>
            <a:ext cx="4592638" cy="4421188"/>
          </a:xfrm>
        </p:spPr>
        <p:txBody>
          <a:bodyPr>
            <a:normAutofit fontScale="92500"/>
          </a:bodyPr>
          <a:lstStyle/>
          <a:p>
            <a:pPr>
              <a:defRPr/>
            </a:pPr>
            <a:r>
              <a:rPr lang="en-US" dirty="0" smtClean="0"/>
              <a:t>Configures the PCIe Integrated Block</a:t>
            </a:r>
          </a:p>
          <a:p>
            <a:pPr lvl="1">
              <a:defRPr/>
            </a:pPr>
            <a:r>
              <a:rPr lang="en-US" dirty="0" smtClean="0"/>
              <a:t>Lane width*, link speed*, BAR settings, buffer configurations, interrupts</a:t>
            </a:r>
          </a:p>
          <a:p>
            <a:pPr>
              <a:defRPr/>
            </a:pPr>
            <a:r>
              <a:rPr lang="en-US" dirty="0" smtClean="0"/>
              <a:t>Configures the GTX transceivers for specific PCIe requirements</a:t>
            </a:r>
          </a:p>
          <a:p>
            <a:pPr lvl="1">
              <a:defRPr/>
            </a:pPr>
            <a:r>
              <a:rPr lang="en-US" dirty="0" smtClean="0"/>
              <a:t>Electrical Idle, OOB signaling, signal swing, de-emphasis, channel bonding*, data rate selection*</a:t>
            </a:r>
          </a:p>
          <a:p>
            <a:pPr>
              <a:defRPr/>
            </a:pPr>
            <a:r>
              <a:rPr lang="en-US" dirty="0" smtClean="0"/>
              <a:t>Connects PCIe, block RAM, GTX/GTP</a:t>
            </a:r>
          </a:p>
          <a:p>
            <a:pPr lvl="1">
              <a:defRPr/>
            </a:pPr>
            <a:r>
              <a:rPr lang="en-US" dirty="0" smtClean="0"/>
              <a:t>Automatically inserts pipeline registers between the PCIe block and block RAM if necessary</a:t>
            </a:r>
            <a:endParaRPr lang="en-US" dirty="0"/>
          </a:p>
        </p:txBody>
      </p:sp>
      <p:sp>
        <p:nvSpPr>
          <p:cNvPr id="14340" name="Text Box 7"/>
          <p:cNvSpPr txBox="1">
            <a:spLocks noChangeArrowheads="1"/>
          </p:cNvSpPr>
          <p:nvPr/>
        </p:nvSpPr>
        <p:spPr bwMode="auto">
          <a:xfrm>
            <a:off x="193675" y="5983288"/>
            <a:ext cx="7893050" cy="369887"/>
          </a:xfrm>
          <a:prstGeom prst="rect">
            <a:avLst/>
          </a:prstGeom>
          <a:noFill/>
          <a:ln w="9525" algn="ctr">
            <a:noFill/>
            <a:miter lim="800000"/>
            <a:headEnd/>
            <a:tailEnd/>
          </a:ln>
        </p:spPr>
        <p:txBody>
          <a:bodyPr>
            <a:spAutoFit/>
          </a:bodyPr>
          <a:lstStyle/>
          <a:p>
            <a:pPr algn="l">
              <a:spcBef>
                <a:spcPct val="50000"/>
              </a:spcBef>
            </a:pPr>
            <a:r>
              <a:rPr lang="en-US" b="1">
                <a:solidFill>
                  <a:srgbClr val="B20838"/>
                </a:solidFill>
              </a:rPr>
              <a:t>CORE Generator eliminates the complexity </a:t>
            </a:r>
          </a:p>
        </p:txBody>
      </p:sp>
      <p:pic>
        <p:nvPicPr>
          <p:cNvPr id="14341" name="Picture 3" descr="image002"/>
          <p:cNvPicPr>
            <a:picLocks noChangeAspect="1" noChangeArrowheads="1"/>
          </p:cNvPicPr>
          <p:nvPr>
            <p:custDataLst>
              <p:tags r:id="rId2"/>
            </p:custDataLst>
          </p:nvPr>
        </p:nvPicPr>
        <p:blipFill>
          <a:blip r:embed="rId5"/>
          <a:srcRect/>
          <a:stretch>
            <a:fillRect/>
          </a:stretch>
        </p:blipFill>
        <p:spPr bwMode="auto">
          <a:xfrm>
            <a:off x="5076825" y="1773238"/>
            <a:ext cx="3768725" cy="3787775"/>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3184525" y="1693863"/>
            <a:ext cx="5782494" cy="4495800"/>
          </a:xfrm>
        </p:spPr>
        <p:txBody>
          <a:bodyPr/>
          <a:lstStyle/>
          <a:p>
            <a:pPr eaLnBrk="1" hangingPunct="1"/>
            <a:r>
              <a:rPr lang="en-US" sz="2400" dirty="0" smtClean="0"/>
              <a:t>Serial Gigabit Transceivers</a:t>
            </a:r>
          </a:p>
          <a:p>
            <a:pPr eaLnBrk="1" hangingPunct="1"/>
            <a:r>
              <a:rPr lang="en-US" sz="2400" dirty="0" smtClean="0"/>
              <a:t>PCI Express Technology Interface</a:t>
            </a:r>
          </a:p>
          <a:p>
            <a:pPr eaLnBrk="1" hangingPunct="1"/>
            <a:r>
              <a:rPr lang="en-US" sz="2400" b="1" dirty="0" smtClean="0">
                <a:solidFill>
                  <a:schemeClr val="tx2"/>
                </a:solidFill>
              </a:rPr>
              <a:t>XADC</a:t>
            </a:r>
          </a:p>
          <a:p>
            <a:pPr eaLnBrk="1" hangingPunct="1"/>
            <a:r>
              <a:rPr lang="en-US" sz="2400" dirty="0" smtClean="0"/>
              <a:t>Summary</a:t>
            </a:r>
          </a:p>
          <a:p>
            <a:pPr eaLnBrk="1" hangingPunct="1"/>
            <a:endParaRPr lang="en-US" sz="2400" b="1" dirty="0" smtClean="0"/>
          </a:p>
        </p:txBody>
      </p:sp>
      <p:sp>
        <p:nvSpPr>
          <p:cNvPr id="15363" name="Rectangle 3"/>
          <p:cNvSpPr>
            <a:spLocks noGrp="1" noChangeArrowheads="1"/>
          </p:cNvSpPr>
          <p:nvPr>
            <p:ph type="title"/>
          </p:nvPr>
        </p:nvSpPr>
        <p:spPr/>
        <p:txBody>
          <a:bodyPr/>
          <a:lstStyle/>
          <a:p>
            <a:pPr eaLnBrk="1" hangingPunct="1"/>
            <a:r>
              <a:rPr lang="en-US" smtClean="0"/>
              <a:t>Lessons</a:t>
            </a:r>
          </a:p>
        </p:txBody>
      </p:sp>
      <p:sp>
        <p:nvSpPr>
          <p:cNvPr id="1326084" name="Line 4"/>
          <p:cNvSpPr>
            <a:spLocks noChangeShapeType="1"/>
          </p:cNvSpPr>
          <p:nvPr/>
        </p:nvSpPr>
        <p:spPr bwMode="auto">
          <a:xfrm>
            <a:off x="1654175" y="2905289"/>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3700" y="165100"/>
            <a:ext cx="8513763" cy="754063"/>
          </a:xfrm>
        </p:spPr>
        <p:txBody>
          <a:bodyPr/>
          <a:lstStyle/>
          <a:p>
            <a:r>
              <a:rPr lang="en-GB" smtClean="0"/>
              <a:t>XADC Block Diagram</a:t>
            </a:r>
          </a:p>
        </p:txBody>
      </p:sp>
      <p:sp>
        <p:nvSpPr>
          <p:cNvPr id="193540" name="Rectangle 4"/>
          <p:cNvSpPr>
            <a:spLocks noChangeArrowheads="1"/>
          </p:cNvSpPr>
          <p:nvPr/>
        </p:nvSpPr>
        <p:spPr bwMode="auto">
          <a:xfrm>
            <a:off x="1079500" y="1453132"/>
            <a:ext cx="6553200" cy="3884613"/>
          </a:xfrm>
          <a:prstGeom prst="rect">
            <a:avLst/>
          </a:prstGeom>
          <a:gradFill rotWithShape="0">
            <a:gsLst>
              <a:gs pos="0">
                <a:srgbClr val="FFCC00"/>
              </a:gs>
              <a:gs pos="50000">
                <a:srgbClr val="CC9900"/>
              </a:gs>
              <a:gs pos="100000">
                <a:srgbClr val="FFCC00"/>
              </a:gs>
            </a:gsLst>
            <a:lin ang="2700000" scaled="1"/>
          </a:gradFill>
          <a:ln w="28575">
            <a:solidFill>
              <a:schemeClr val="bg1"/>
            </a:solidFill>
            <a:miter lim="800000"/>
            <a:headEnd/>
            <a:tailEnd/>
          </a:ln>
          <a:effectLst>
            <a:outerShdw blurRad="50800" dist="38100" algn="l" rotWithShape="0">
              <a:prstClr val="black">
                <a:alpha val="40000"/>
              </a:prstClr>
            </a:outerShdw>
          </a:effectLst>
        </p:spPr>
        <p:txBody>
          <a:bodyPr wrap="none" anchor="ctr"/>
          <a:lstStyle/>
          <a:p>
            <a:pPr>
              <a:defRPr/>
            </a:pPr>
            <a:endParaRPr lang="en-IE" dirty="0"/>
          </a:p>
        </p:txBody>
      </p:sp>
      <p:sp>
        <p:nvSpPr>
          <p:cNvPr id="193541" name="Line 5"/>
          <p:cNvSpPr>
            <a:spLocks noChangeShapeType="1"/>
          </p:cNvSpPr>
          <p:nvPr/>
        </p:nvSpPr>
        <p:spPr bwMode="auto">
          <a:xfrm rot="10800000" flipH="1">
            <a:off x="3517900" y="2713607"/>
            <a:ext cx="533400" cy="1588"/>
          </a:xfrm>
          <a:prstGeom prst="line">
            <a:avLst/>
          </a:prstGeom>
          <a:noFill/>
          <a:ln w="38100">
            <a:solidFill>
              <a:schemeClr val="bg1"/>
            </a:solidFill>
            <a:round/>
            <a:headEnd/>
            <a:tailEnd type="triangle" w="med" len="med"/>
          </a:ln>
          <a:effectLst>
            <a:outerShdw dist="17961" dir="2700000" algn="ctr" rotWithShape="0">
              <a:schemeClr val="tx1"/>
            </a:outerShdw>
          </a:effectLst>
        </p:spPr>
        <p:txBody>
          <a:bodyPr/>
          <a:lstStyle/>
          <a:p>
            <a:pPr>
              <a:defRPr/>
            </a:pPr>
            <a:endParaRPr lang="en-IE" dirty="0"/>
          </a:p>
        </p:txBody>
      </p:sp>
      <p:sp>
        <p:nvSpPr>
          <p:cNvPr id="193542" name="Rectangle 6"/>
          <p:cNvSpPr>
            <a:spLocks noChangeArrowheads="1"/>
          </p:cNvSpPr>
          <p:nvPr/>
        </p:nvSpPr>
        <p:spPr bwMode="auto">
          <a:xfrm>
            <a:off x="1233488" y="3205732"/>
            <a:ext cx="1066800" cy="762000"/>
          </a:xfrm>
          <a:prstGeom prst="rect">
            <a:avLst/>
          </a:prstGeom>
          <a:gradFill rotWithShape="0">
            <a:gsLst>
              <a:gs pos="0">
                <a:srgbClr val="66CC66"/>
              </a:gs>
              <a:gs pos="50000">
                <a:srgbClr val="339933"/>
              </a:gs>
              <a:gs pos="100000">
                <a:srgbClr val="66CC66"/>
              </a:gs>
            </a:gsLst>
            <a:lin ang="2700000" scaled="1"/>
          </a:gradFill>
          <a:ln w="9525">
            <a:solidFill>
              <a:schemeClr val="bg1"/>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sz="1600" b="1" dirty="0">
                <a:solidFill>
                  <a:schemeClr val="bg1"/>
                </a:solidFill>
                <a:effectLst>
                  <a:outerShdw blurRad="38100" dist="38100" dir="2700000" algn="tl">
                    <a:srgbClr val="000000"/>
                  </a:outerShdw>
                </a:effectLst>
              </a:rPr>
              <a:t>On-Chip</a:t>
            </a:r>
          </a:p>
          <a:p>
            <a:pPr>
              <a:defRPr/>
            </a:pPr>
            <a:r>
              <a:rPr lang="en-US" sz="1600" b="1" dirty="0">
                <a:solidFill>
                  <a:schemeClr val="bg1"/>
                </a:solidFill>
                <a:effectLst>
                  <a:outerShdw blurRad="38100" dist="38100" dir="2700000" algn="tl">
                    <a:srgbClr val="000000"/>
                  </a:outerShdw>
                </a:effectLst>
              </a:rPr>
              <a:t>Sensors</a:t>
            </a:r>
            <a:endParaRPr lang="es-ES" sz="1600" b="1" dirty="0">
              <a:solidFill>
                <a:schemeClr val="bg1"/>
              </a:solidFill>
              <a:effectLst>
                <a:outerShdw blurRad="38100" dist="38100" dir="2700000" algn="tl">
                  <a:srgbClr val="000000"/>
                </a:outerShdw>
              </a:effectLst>
            </a:endParaRPr>
          </a:p>
        </p:txBody>
      </p:sp>
      <p:sp>
        <p:nvSpPr>
          <p:cNvPr id="193543" name="AutoShape 7"/>
          <p:cNvSpPr>
            <a:spLocks noChangeArrowheads="1"/>
          </p:cNvSpPr>
          <p:nvPr/>
        </p:nvSpPr>
        <p:spPr bwMode="auto">
          <a:xfrm>
            <a:off x="222250" y="1186432"/>
            <a:ext cx="1905000" cy="533400"/>
          </a:xfrm>
          <a:prstGeom prst="wedgeRectCallout">
            <a:avLst>
              <a:gd name="adj1" fmla="val 4596"/>
              <a:gd name="adj2" fmla="val 103191"/>
            </a:avLst>
          </a:prstGeom>
          <a:solidFill>
            <a:srgbClr val="5C8EFB"/>
          </a:solidFill>
          <a:ln w="9525">
            <a:solidFill>
              <a:schemeClr val="bg1"/>
            </a:solidFill>
            <a:miter lim="800000"/>
            <a:headEnd/>
            <a:tailEnd/>
          </a:ln>
          <a:effectLst>
            <a:outerShdw dist="35921" dir="2700000" algn="ctr" rotWithShape="0">
              <a:srgbClr val="808080"/>
            </a:outerShdw>
          </a:effectLst>
        </p:spPr>
        <p:txBody>
          <a:bodyPr/>
          <a:lstStyle/>
          <a:p>
            <a:pPr>
              <a:defRPr/>
            </a:pPr>
            <a:r>
              <a:rPr lang="en-US" sz="1400" b="1" dirty="0">
                <a:solidFill>
                  <a:schemeClr val="bg1"/>
                </a:solidFill>
                <a:effectLst>
                  <a:outerShdw blurRad="38100" dist="38100" dir="2700000" algn="tl">
                    <a:srgbClr val="000000"/>
                  </a:outerShdw>
                </a:effectLst>
              </a:rPr>
              <a:t>17 External </a:t>
            </a:r>
          </a:p>
          <a:p>
            <a:pPr>
              <a:defRPr/>
            </a:pPr>
            <a:r>
              <a:rPr lang="en-US" sz="1400" b="1" dirty="0">
                <a:solidFill>
                  <a:schemeClr val="bg1"/>
                </a:solidFill>
                <a:effectLst>
                  <a:outerShdw blurRad="38100" dist="38100" dir="2700000" algn="tl">
                    <a:srgbClr val="000000"/>
                  </a:outerShdw>
                </a:effectLst>
              </a:rPr>
              <a:t>Analog Inputs</a:t>
            </a:r>
            <a:endParaRPr lang="es-ES" sz="1400" b="1" dirty="0">
              <a:solidFill>
                <a:schemeClr val="bg1"/>
              </a:solidFill>
              <a:effectLst>
                <a:outerShdw blurRad="38100" dist="38100" dir="2700000" algn="tl">
                  <a:srgbClr val="000000"/>
                </a:outerShdw>
              </a:effectLst>
            </a:endParaRPr>
          </a:p>
        </p:txBody>
      </p:sp>
      <p:sp>
        <p:nvSpPr>
          <p:cNvPr id="193544" name="AutoShape 8"/>
          <p:cNvSpPr>
            <a:spLocks noChangeArrowheads="1"/>
          </p:cNvSpPr>
          <p:nvPr/>
        </p:nvSpPr>
        <p:spPr bwMode="auto">
          <a:xfrm>
            <a:off x="269875" y="4969445"/>
            <a:ext cx="2051050" cy="860425"/>
          </a:xfrm>
          <a:prstGeom prst="wedgeRectCallout">
            <a:avLst>
              <a:gd name="adj1" fmla="val 13635"/>
              <a:gd name="adj2" fmla="val -156616"/>
            </a:avLst>
          </a:prstGeom>
          <a:solidFill>
            <a:srgbClr val="5C8EFB"/>
          </a:solidFill>
          <a:ln w="9525">
            <a:solidFill>
              <a:schemeClr val="bg1"/>
            </a:solidFill>
            <a:miter lim="800000"/>
            <a:headEnd/>
            <a:tailEnd/>
          </a:ln>
          <a:effectLst>
            <a:outerShdw dist="35921" dir="2700000" algn="ctr" rotWithShape="0">
              <a:srgbClr val="808080"/>
            </a:outerShdw>
          </a:effectLst>
        </p:spPr>
        <p:txBody>
          <a:bodyPr/>
          <a:lstStyle/>
          <a:p>
            <a:pPr>
              <a:defRPr/>
            </a:pPr>
            <a:r>
              <a:rPr lang="en-US" sz="1400" b="1" dirty="0">
                <a:solidFill>
                  <a:schemeClr val="bg1"/>
                </a:solidFill>
                <a:effectLst>
                  <a:outerShdw blurRad="38100" dist="38100" dir="2700000" algn="tl">
                    <a:srgbClr val="000000"/>
                  </a:outerShdw>
                </a:effectLst>
              </a:rPr>
              <a:t>On-Chip Sensors</a:t>
            </a:r>
            <a:br>
              <a:rPr lang="en-US" sz="1400" b="1" dirty="0">
                <a:solidFill>
                  <a:schemeClr val="bg1"/>
                </a:solidFill>
                <a:effectLst>
                  <a:outerShdw blurRad="38100" dist="38100" dir="2700000" algn="tl">
                    <a:srgbClr val="000000"/>
                  </a:outerShdw>
                </a:effectLst>
              </a:rPr>
            </a:br>
            <a:r>
              <a:rPr lang="en-US" sz="1400" b="1" dirty="0">
                <a:solidFill>
                  <a:schemeClr val="bg1"/>
                </a:solidFill>
                <a:effectLst>
                  <a:outerShdw blurRad="38100" dist="38100" dir="2700000" algn="tl">
                    <a:srgbClr val="000000"/>
                  </a:outerShdw>
                </a:effectLst>
              </a:rPr>
              <a:t>Supplies ±1%</a:t>
            </a:r>
          </a:p>
          <a:p>
            <a:pPr>
              <a:defRPr/>
            </a:pPr>
            <a:r>
              <a:rPr lang="en-US" sz="1400" b="1" dirty="0">
                <a:solidFill>
                  <a:schemeClr val="bg1"/>
                </a:solidFill>
                <a:effectLst>
                  <a:outerShdw blurRad="38100" dist="38100" dir="2700000" algn="tl">
                    <a:srgbClr val="000000"/>
                  </a:outerShdw>
                </a:effectLst>
              </a:rPr>
              <a:t>Temperature ±4°C</a:t>
            </a:r>
            <a:endParaRPr lang="es-ES" sz="1400" b="1" dirty="0">
              <a:solidFill>
                <a:schemeClr val="bg1"/>
              </a:solidFill>
              <a:effectLst>
                <a:outerShdw blurRad="38100" dist="38100" dir="2700000" algn="tl">
                  <a:srgbClr val="000000"/>
                </a:outerShdw>
              </a:effectLst>
            </a:endParaRPr>
          </a:p>
        </p:txBody>
      </p:sp>
      <p:grpSp>
        <p:nvGrpSpPr>
          <p:cNvPr id="2" name="Group 50"/>
          <p:cNvGrpSpPr>
            <a:grpSpLocks/>
          </p:cNvGrpSpPr>
          <p:nvPr>
            <p:custDataLst>
              <p:tags r:id="rId2"/>
            </p:custDataLst>
          </p:nvPr>
        </p:nvGrpSpPr>
        <p:grpSpPr bwMode="auto">
          <a:xfrm>
            <a:off x="4024313" y="2323082"/>
            <a:ext cx="1501775" cy="746125"/>
            <a:chOff x="4024424" y="2559409"/>
            <a:chExt cx="1501555" cy="745772"/>
          </a:xfrm>
        </p:grpSpPr>
        <p:sp>
          <p:nvSpPr>
            <p:cNvPr id="193545" name="AutoShape 9"/>
            <p:cNvSpPr>
              <a:spLocks noChangeArrowheads="1"/>
            </p:cNvSpPr>
            <p:nvPr/>
          </p:nvSpPr>
          <p:spPr bwMode="auto">
            <a:xfrm rot="10800000">
              <a:off x="4024424" y="2559409"/>
              <a:ext cx="1501555" cy="745772"/>
            </a:xfrm>
            <a:prstGeom prst="homePlate">
              <a:avLst>
                <a:gd name="adj" fmla="val 65716"/>
              </a:avLst>
            </a:prstGeom>
            <a:gradFill rotWithShape="0">
              <a:gsLst>
                <a:gs pos="0">
                  <a:srgbClr val="33CC33"/>
                </a:gs>
                <a:gs pos="50000">
                  <a:srgbClr val="009900"/>
                </a:gs>
                <a:gs pos="100000">
                  <a:srgbClr val="33CC33"/>
                </a:gs>
              </a:gsLst>
              <a:lin ang="2700000" scaled="1"/>
            </a:gradFill>
            <a:ln w="12700">
              <a:solidFill>
                <a:schemeClr val="bg1"/>
              </a:solidFill>
              <a:miter lim="800000"/>
              <a:headEnd/>
              <a:tailEnd/>
            </a:ln>
            <a:effectLst>
              <a:outerShdw blurRad="50800" dist="38100" dir="2700000" algn="tl" rotWithShape="0">
                <a:prstClr val="black">
                  <a:alpha val="40000"/>
                </a:prstClr>
              </a:outerShdw>
            </a:effectLst>
          </p:spPr>
          <p:txBody>
            <a:bodyPr rot="10800000" anchor="ctr"/>
            <a:lstStyle/>
            <a:p>
              <a:pPr>
                <a:spcBef>
                  <a:spcPct val="20000"/>
                </a:spcBef>
                <a:buSzPct val="50000"/>
                <a:defRPr/>
              </a:pPr>
              <a:endParaRPr lang="en-GB" sz="2400" b="1" dirty="0">
                <a:solidFill>
                  <a:schemeClr val="bg1"/>
                </a:solidFill>
                <a:latin typeface="Times New Roman" pitchFamily="18" charset="0"/>
              </a:endParaRPr>
            </a:p>
          </p:txBody>
        </p:sp>
        <p:sp>
          <p:nvSpPr>
            <p:cNvPr id="193546" name="Text Box 10"/>
            <p:cNvSpPr txBox="1">
              <a:spLocks noChangeArrowheads="1"/>
            </p:cNvSpPr>
            <p:nvPr/>
          </p:nvSpPr>
          <p:spPr bwMode="auto">
            <a:xfrm>
              <a:off x="4560920" y="2706977"/>
              <a:ext cx="742841" cy="401447"/>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a:spcBef>
                  <a:spcPct val="20000"/>
                </a:spcBef>
                <a:buSzPct val="50000"/>
                <a:defRPr/>
              </a:pPr>
              <a:r>
                <a:rPr lang="en-GB" sz="2000" b="1" dirty="0">
                  <a:solidFill>
                    <a:schemeClr val="bg1"/>
                  </a:solidFill>
                  <a:latin typeface="Helvetica" pitchFamily="34" charset="0"/>
                </a:rPr>
                <a:t>ADC</a:t>
              </a:r>
            </a:p>
          </p:txBody>
        </p:sp>
      </p:grpSp>
      <p:sp>
        <p:nvSpPr>
          <p:cNvPr id="193547" name="AutoShape 11"/>
          <p:cNvSpPr>
            <a:spLocks noChangeArrowheads="1"/>
          </p:cNvSpPr>
          <p:nvPr/>
        </p:nvSpPr>
        <p:spPr bwMode="auto">
          <a:xfrm rot="-5400000">
            <a:off x="1781969" y="2960463"/>
            <a:ext cx="2863850" cy="61118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 name="connsiteX0" fmla="*/ 0 w 28993"/>
              <a:gd name="connsiteY0" fmla="*/ 0 h 21656"/>
              <a:gd name="connsiteX1" fmla="*/ 12793 w 28993"/>
              <a:gd name="connsiteY1" fmla="*/ 21656 h 21656"/>
              <a:gd name="connsiteX2" fmla="*/ 23593 w 28993"/>
              <a:gd name="connsiteY2" fmla="*/ 21656 h 21656"/>
              <a:gd name="connsiteX3" fmla="*/ 28993 w 28993"/>
              <a:gd name="connsiteY3" fmla="*/ 56 h 21656"/>
              <a:gd name="connsiteX4" fmla="*/ 0 w 28993"/>
              <a:gd name="connsiteY4" fmla="*/ 0 h 21656"/>
              <a:gd name="connsiteX0" fmla="*/ 0 w 28993"/>
              <a:gd name="connsiteY0" fmla="*/ 0 h 21656"/>
              <a:gd name="connsiteX1" fmla="*/ 4886 w 28993"/>
              <a:gd name="connsiteY1" fmla="*/ 21600 h 21656"/>
              <a:gd name="connsiteX2" fmla="*/ 23593 w 28993"/>
              <a:gd name="connsiteY2" fmla="*/ 21656 h 21656"/>
              <a:gd name="connsiteX3" fmla="*/ 28993 w 28993"/>
              <a:gd name="connsiteY3" fmla="*/ 56 h 21656"/>
              <a:gd name="connsiteX4" fmla="*/ 0 w 28993"/>
              <a:gd name="connsiteY4" fmla="*/ 0 h 21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3" h="21656">
                <a:moveTo>
                  <a:pt x="0" y="0"/>
                </a:moveTo>
                <a:lnTo>
                  <a:pt x="4886" y="21600"/>
                </a:lnTo>
                <a:lnTo>
                  <a:pt x="23593" y="21656"/>
                </a:lnTo>
                <a:lnTo>
                  <a:pt x="28993" y="56"/>
                </a:lnTo>
                <a:lnTo>
                  <a:pt x="0" y="0"/>
                </a:lnTo>
                <a:close/>
              </a:path>
            </a:pathLst>
          </a:custGeom>
          <a:gradFill rotWithShape="0">
            <a:gsLst>
              <a:gs pos="0">
                <a:srgbClr val="33CC33"/>
              </a:gs>
              <a:gs pos="50000">
                <a:srgbClr val="009900"/>
              </a:gs>
              <a:gs pos="100000">
                <a:srgbClr val="33CC33"/>
              </a:gs>
            </a:gsLst>
            <a:lin ang="5400000" scaled="1"/>
          </a:gradFill>
          <a:ln w="12700">
            <a:solidFill>
              <a:schemeClr val="bg1"/>
            </a:solidFill>
            <a:miter lim="800000"/>
            <a:headEnd/>
            <a:tailEnd/>
          </a:ln>
          <a:effectLst>
            <a:outerShdw blurRad="50800" dist="38100" dir="2700000" algn="tl" rotWithShape="0">
              <a:prstClr val="black">
                <a:alpha val="40000"/>
              </a:prstClr>
            </a:outerShdw>
          </a:effectLst>
        </p:spPr>
        <p:txBody>
          <a:bodyPr anchor="ctr">
            <a:spAutoFit/>
          </a:bodyPr>
          <a:lstStyle/>
          <a:p>
            <a:pPr>
              <a:defRPr/>
            </a:pPr>
            <a:endParaRPr lang="en-IE" dirty="0"/>
          </a:p>
        </p:txBody>
      </p:sp>
      <p:sp>
        <p:nvSpPr>
          <p:cNvPr id="193548" name="Line 12"/>
          <p:cNvSpPr>
            <a:spLocks noChangeShapeType="1"/>
          </p:cNvSpPr>
          <p:nvPr/>
        </p:nvSpPr>
        <p:spPr bwMode="auto">
          <a:xfrm rot="10800000" flipH="1">
            <a:off x="3517900" y="3815332"/>
            <a:ext cx="533400" cy="0"/>
          </a:xfrm>
          <a:prstGeom prst="line">
            <a:avLst/>
          </a:prstGeom>
          <a:noFill/>
          <a:ln w="38100">
            <a:solidFill>
              <a:schemeClr val="bg1"/>
            </a:solidFill>
            <a:round/>
            <a:headEnd/>
            <a:tailEnd type="triangle" w="med" len="med"/>
          </a:ln>
          <a:effectLst>
            <a:outerShdw dist="17961" dir="2700000" algn="ctr" rotWithShape="0">
              <a:schemeClr val="tx1"/>
            </a:outerShdw>
          </a:effectLst>
        </p:spPr>
        <p:txBody>
          <a:bodyPr/>
          <a:lstStyle/>
          <a:p>
            <a:pPr>
              <a:defRPr/>
            </a:pPr>
            <a:endParaRPr lang="en-IE" dirty="0"/>
          </a:p>
        </p:txBody>
      </p:sp>
      <p:grpSp>
        <p:nvGrpSpPr>
          <p:cNvPr id="3" name="Group 13"/>
          <p:cNvGrpSpPr>
            <a:grpSpLocks/>
          </p:cNvGrpSpPr>
          <p:nvPr>
            <p:custDataLst>
              <p:tags r:id="rId3"/>
            </p:custDataLst>
          </p:nvPr>
        </p:nvGrpSpPr>
        <p:grpSpPr bwMode="auto">
          <a:xfrm>
            <a:off x="1614488" y="2138932"/>
            <a:ext cx="76200" cy="398463"/>
            <a:chOff x="1105" y="1488"/>
            <a:chExt cx="48" cy="251"/>
          </a:xfrm>
        </p:grpSpPr>
        <p:sp>
          <p:nvSpPr>
            <p:cNvPr id="193550" name="Oval 14"/>
            <p:cNvSpPr>
              <a:spLocks noChangeArrowheads="1"/>
            </p:cNvSpPr>
            <p:nvPr/>
          </p:nvSpPr>
          <p:spPr bwMode="auto">
            <a:xfrm>
              <a:off x="1105" y="1704"/>
              <a:ext cx="48" cy="35"/>
            </a:xfrm>
            <a:prstGeom prst="ellipse">
              <a:avLst/>
            </a:prstGeom>
            <a:solidFill>
              <a:schemeClr val="bg1"/>
            </a:solidFill>
            <a:ln w="9525">
              <a:solidFill>
                <a:schemeClr val="bg1"/>
              </a:solidFill>
              <a:round/>
              <a:headEnd/>
              <a:tailEnd/>
            </a:ln>
            <a:effectLst>
              <a:outerShdw dist="17961" dir="2700000" algn="ctr" rotWithShape="0">
                <a:schemeClr val="tx1"/>
              </a:outerShdw>
            </a:effectLst>
          </p:spPr>
          <p:txBody>
            <a:bodyPr wrap="none" anchor="ctr"/>
            <a:lstStyle/>
            <a:p>
              <a:pPr>
                <a:defRPr/>
              </a:pPr>
              <a:endParaRPr lang="en-IE" dirty="0"/>
            </a:p>
          </p:txBody>
        </p:sp>
        <p:sp>
          <p:nvSpPr>
            <p:cNvPr id="193551" name="Oval 15"/>
            <p:cNvSpPr>
              <a:spLocks noChangeArrowheads="1"/>
            </p:cNvSpPr>
            <p:nvPr/>
          </p:nvSpPr>
          <p:spPr bwMode="auto">
            <a:xfrm>
              <a:off x="1105" y="1595"/>
              <a:ext cx="48" cy="37"/>
            </a:xfrm>
            <a:prstGeom prst="ellipse">
              <a:avLst/>
            </a:prstGeom>
            <a:solidFill>
              <a:schemeClr val="bg1"/>
            </a:solidFill>
            <a:ln w="9525">
              <a:solidFill>
                <a:schemeClr val="bg1"/>
              </a:solidFill>
              <a:round/>
              <a:headEnd/>
              <a:tailEnd/>
            </a:ln>
            <a:effectLst>
              <a:outerShdw dist="17961" dir="2700000" algn="ctr" rotWithShape="0">
                <a:schemeClr val="tx1"/>
              </a:outerShdw>
            </a:effectLst>
          </p:spPr>
          <p:txBody>
            <a:bodyPr wrap="none" anchor="ctr"/>
            <a:lstStyle/>
            <a:p>
              <a:pPr>
                <a:defRPr/>
              </a:pPr>
              <a:endParaRPr lang="en-IE" dirty="0"/>
            </a:p>
          </p:txBody>
        </p:sp>
        <p:sp>
          <p:nvSpPr>
            <p:cNvPr id="193552" name="Oval 16"/>
            <p:cNvSpPr>
              <a:spLocks noChangeArrowheads="1"/>
            </p:cNvSpPr>
            <p:nvPr/>
          </p:nvSpPr>
          <p:spPr bwMode="auto">
            <a:xfrm>
              <a:off x="1105" y="1488"/>
              <a:ext cx="48" cy="36"/>
            </a:xfrm>
            <a:prstGeom prst="ellipse">
              <a:avLst/>
            </a:prstGeom>
            <a:solidFill>
              <a:schemeClr val="bg1"/>
            </a:solidFill>
            <a:ln w="9525">
              <a:solidFill>
                <a:schemeClr val="bg1"/>
              </a:solidFill>
              <a:round/>
              <a:headEnd/>
              <a:tailEnd/>
            </a:ln>
            <a:effectLst>
              <a:outerShdw dist="17961" dir="2700000" algn="ctr" rotWithShape="0">
                <a:schemeClr val="tx1"/>
              </a:outerShdw>
            </a:effectLst>
          </p:spPr>
          <p:txBody>
            <a:bodyPr wrap="none" anchor="ctr"/>
            <a:lstStyle/>
            <a:p>
              <a:pPr>
                <a:defRPr/>
              </a:pPr>
              <a:endParaRPr lang="en-IE" dirty="0"/>
            </a:p>
          </p:txBody>
        </p:sp>
      </p:grpSp>
      <p:sp>
        <p:nvSpPr>
          <p:cNvPr id="193553" name="Line 17"/>
          <p:cNvSpPr>
            <a:spLocks noChangeShapeType="1"/>
          </p:cNvSpPr>
          <p:nvPr/>
        </p:nvSpPr>
        <p:spPr bwMode="auto">
          <a:xfrm rot="10800000" flipH="1">
            <a:off x="395288" y="2062732"/>
            <a:ext cx="2516187" cy="6350"/>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IE" dirty="0"/>
          </a:p>
        </p:txBody>
      </p:sp>
      <p:sp>
        <p:nvSpPr>
          <p:cNvPr id="193554" name="Line 18"/>
          <p:cNvSpPr>
            <a:spLocks noChangeShapeType="1"/>
          </p:cNvSpPr>
          <p:nvPr/>
        </p:nvSpPr>
        <p:spPr bwMode="auto">
          <a:xfrm rot="10800000" flipH="1">
            <a:off x="393700" y="2672332"/>
            <a:ext cx="2516188" cy="6350"/>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IE" dirty="0"/>
          </a:p>
        </p:txBody>
      </p:sp>
      <p:sp>
        <p:nvSpPr>
          <p:cNvPr id="193555" name="Line 19"/>
          <p:cNvSpPr>
            <a:spLocks noChangeShapeType="1"/>
          </p:cNvSpPr>
          <p:nvPr/>
        </p:nvSpPr>
        <p:spPr bwMode="auto">
          <a:xfrm rot="10800000" flipH="1">
            <a:off x="2300288" y="3586732"/>
            <a:ext cx="611187" cy="1588"/>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IE" dirty="0"/>
          </a:p>
        </p:txBody>
      </p:sp>
      <p:sp>
        <p:nvSpPr>
          <p:cNvPr id="193556" name="Line 20"/>
          <p:cNvSpPr>
            <a:spLocks noChangeShapeType="1"/>
          </p:cNvSpPr>
          <p:nvPr/>
        </p:nvSpPr>
        <p:spPr bwMode="auto">
          <a:xfrm rot="10800000" flipH="1">
            <a:off x="2300288" y="3815332"/>
            <a:ext cx="611187" cy="1588"/>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IE" dirty="0"/>
          </a:p>
        </p:txBody>
      </p:sp>
      <p:sp>
        <p:nvSpPr>
          <p:cNvPr id="193557" name="Text Box 21"/>
          <p:cNvSpPr txBox="1">
            <a:spLocks noChangeArrowheads="1"/>
          </p:cNvSpPr>
          <p:nvPr/>
        </p:nvSpPr>
        <p:spPr bwMode="auto">
          <a:xfrm rot="16200000">
            <a:off x="2886869" y="3065239"/>
            <a:ext cx="641350" cy="366712"/>
          </a:xfrm>
          <a:prstGeom prst="rect">
            <a:avLst/>
          </a:prstGeom>
          <a:noFill/>
          <a:ln w="12700">
            <a:noFill/>
            <a:miter lim="800000"/>
            <a:headEnd/>
            <a:tailEnd/>
          </a:ln>
          <a:effectLst>
            <a:outerShdw dist="28398" dir="3806097" algn="ctr" rotWithShape="0">
              <a:schemeClr val="tx1"/>
            </a:outerShdw>
          </a:effectLst>
        </p:spPr>
        <p:txBody>
          <a:bodyPr wrap="none">
            <a:spAutoFit/>
          </a:bodyPr>
          <a:lstStyle/>
          <a:p>
            <a:pPr>
              <a:spcBef>
                <a:spcPct val="20000"/>
              </a:spcBef>
              <a:buSzPct val="50000"/>
              <a:defRPr/>
            </a:pPr>
            <a:r>
              <a:rPr lang="en-GB" b="1" dirty="0">
                <a:solidFill>
                  <a:schemeClr val="bg1"/>
                </a:solidFill>
                <a:latin typeface="Helvetica" pitchFamily="34" charset="0"/>
              </a:rPr>
              <a:t>Mux</a:t>
            </a:r>
            <a:endParaRPr lang="en-GB" sz="2800" b="1" dirty="0">
              <a:solidFill>
                <a:schemeClr val="bg1"/>
              </a:solidFill>
              <a:latin typeface="Helvetica" pitchFamily="34" charset="0"/>
            </a:endParaRPr>
          </a:p>
        </p:txBody>
      </p:sp>
      <p:sp>
        <p:nvSpPr>
          <p:cNvPr id="193561" name="Line 25"/>
          <p:cNvSpPr>
            <a:spLocks noChangeShapeType="1"/>
          </p:cNvSpPr>
          <p:nvPr/>
        </p:nvSpPr>
        <p:spPr bwMode="auto">
          <a:xfrm rot="10800000" flipH="1">
            <a:off x="2300288" y="3358132"/>
            <a:ext cx="611187" cy="1588"/>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IE" dirty="0"/>
          </a:p>
        </p:txBody>
      </p:sp>
      <p:sp>
        <p:nvSpPr>
          <p:cNvPr id="193563" name="Line 27"/>
          <p:cNvSpPr>
            <a:spLocks noChangeShapeType="1"/>
          </p:cNvSpPr>
          <p:nvPr/>
        </p:nvSpPr>
        <p:spPr bwMode="auto">
          <a:xfrm rot="16200000" flipH="1">
            <a:off x="6261100" y="3815332"/>
            <a:ext cx="457200" cy="0"/>
          </a:xfrm>
          <a:prstGeom prst="line">
            <a:avLst/>
          </a:prstGeom>
          <a:noFill/>
          <a:ln w="57150">
            <a:solidFill>
              <a:schemeClr val="bg1"/>
            </a:solidFill>
            <a:round/>
            <a:headEnd type="triangle" w="med" len="med"/>
            <a:tailEnd type="triangle" w="med" len="med"/>
          </a:ln>
          <a:effectLst>
            <a:outerShdw dist="17961" dir="2700000" algn="ctr" rotWithShape="0">
              <a:schemeClr val="tx1"/>
            </a:outerShdw>
          </a:effectLst>
        </p:spPr>
        <p:txBody>
          <a:bodyPr/>
          <a:lstStyle/>
          <a:p>
            <a:pPr>
              <a:defRPr/>
            </a:pPr>
            <a:endParaRPr lang="en-IE" dirty="0"/>
          </a:p>
        </p:txBody>
      </p:sp>
      <p:sp>
        <p:nvSpPr>
          <p:cNvPr id="193564" name="Rectangle 28"/>
          <p:cNvSpPr>
            <a:spLocks noChangeArrowheads="1"/>
          </p:cNvSpPr>
          <p:nvPr/>
        </p:nvSpPr>
        <p:spPr bwMode="auto">
          <a:xfrm>
            <a:off x="6184900" y="2138932"/>
            <a:ext cx="1219200" cy="609600"/>
          </a:xfrm>
          <a:prstGeom prst="rect">
            <a:avLst/>
          </a:prstGeom>
          <a:gradFill rotWithShape="0">
            <a:gsLst>
              <a:gs pos="0">
                <a:srgbClr val="66CC66"/>
              </a:gs>
              <a:gs pos="50000">
                <a:srgbClr val="339933"/>
              </a:gs>
              <a:gs pos="100000">
                <a:srgbClr val="66CC66"/>
              </a:gs>
            </a:gsLst>
            <a:lin ang="2700000" scaled="1"/>
          </a:gradFill>
          <a:ln w="9525">
            <a:solidFill>
              <a:schemeClr val="bg1"/>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s-ES" sz="2400" b="1" dirty="0">
              <a:solidFill>
                <a:schemeClr val="bg1"/>
              </a:solidFill>
              <a:effectLst>
                <a:outerShdw blurRad="38100" dist="38100" dir="2700000" algn="tl">
                  <a:srgbClr val="000000"/>
                </a:outerShdw>
              </a:effectLst>
            </a:endParaRPr>
          </a:p>
        </p:txBody>
      </p:sp>
      <p:sp>
        <p:nvSpPr>
          <p:cNvPr id="193565" name="Text Box 29"/>
          <p:cNvSpPr txBox="1">
            <a:spLocks noChangeArrowheads="1"/>
          </p:cNvSpPr>
          <p:nvPr/>
        </p:nvSpPr>
        <p:spPr bwMode="auto">
          <a:xfrm>
            <a:off x="6261100" y="2118295"/>
            <a:ext cx="1135063" cy="630237"/>
          </a:xfrm>
          <a:prstGeom prst="rect">
            <a:avLst/>
          </a:prstGeom>
          <a:noFill/>
          <a:ln w="12700">
            <a:noFill/>
            <a:miter lim="800000"/>
            <a:headEnd/>
            <a:tailEnd/>
          </a:ln>
          <a:effectLst>
            <a:outerShdw dist="17961" dir="2700000" algn="ctr" rotWithShape="0">
              <a:schemeClr val="tx1"/>
            </a:outerShdw>
          </a:effectLst>
        </p:spPr>
        <p:txBody>
          <a:bodyPr>
            <a:spAutoFit/>
          </a:bodyPr>
          <a:lstStyle/>
          <a:p>
            <a:pPr>
              <a:spcBef>
                <a:spcPct val="20000"/>
              </a:spcBef>
              <a:buSzPct val="50000"/>
              <a:defRPr/>
            </a:pPr>
            <a:r>
              <a:rPr lang="en-GB" sz="1600" b="1" dirty="0">
                <a:solidFill>
                  <a:schemeClr val="bg1"/>
                </a:solidFill>
                <a:latin typeface="Helvetica" pitchFamily="34" charset="0"/>
              </a:rPr>
              <a:t>Status</a:t>
            </a:r>
          </a:p>
          <a:p>
            <a:pPr>
              <a:spcBef>
                <a:spcPct val="20000"/>
              </a:spcBef>
              <a:buSzPct val="50000"/>
              <a:defRPr/>
            </a:pPr>
            <a:r>
              <a:rPr lang="en-GB" sz="1600" b="1" dirty="0">
                <a:solidFill>
                  <a:schemeClr val="bg1"/>
                </a:solidFill>
                <a:latin typeface="Helvetica" pitchFamily="34" charset="0"/>
              </a:rPr>
              <a:t>Registers</a:t>
            </a:r>
          </a:p>
        </p:txBody>
      </p:sp>
      <p:sp>
        <p:nvSpPr>
          <p:cNvPr id="193566" name="Line 30"/>
          <p:cNvSpPr>
            <a:spLocks noChangeShapeType="1"/>
          </p:cNvSpPr>
          <p:nvPr/>
        </p:nvSpPr>
        <p:spPr bwMode="auto">
          <a:xfrm rot="5400000" flipH="1" flipV="1">
            <a:off x="6451600" y="3396232"/>
            <a:ext cx="1295400" cy="0"/>
          </a:xfrm>
          <a:prstGeom prst="line">
            <a:avLst/>
          </a:prstGeom>
          <a:noFill/>
          <a:ln w="57150">
            <a:solidFill>
              <a:schemeClr val="bg1"/>
            </a:solidFill>
            <a:round/>
            <a:headEnd type="triangle" w="med" len="med"/>
            <a:tailEnd/>
          </a:ln>
          <a:effectLst>
            <a:outerShdw dist="17961" dir="2700000" algn="ctr" rotWithShape="0">
              <a:schemeClr val="tx1"/>
            </a:outerShdw>
          </a:effectLst>
        </p:spPr>
        <p:txBody>
          <a:bodyPr/>
          <a:lstStyle/>
          <a:p>
            <a:pPr>
              <a:defRPr/>
            </a:pPr>
            <a:endParaRPr lang="en-IE" dirty="0"/>
          </a:p>
        </p:txBody>
      </p:sp>
      <p:sp>
        <p:nvSpPr>
          <p:cNvPr id="193567" name="Rectangle 31"/>
          <p:cNvSpPr>
            <a:spLocks noChangeArrowheads="1"/>
          </p:cNvSpPr>
          <p:nvPr/>
        </p:nvSpPr>
        <p:spPr bwMode="auto">
          <a:xfrm>
            <a:off x="6184900" y="2977132"/>
            <a:ext cx="1219200" cy="609600"/>
          </a:xfrm>
          <a:prstGeom prst="rect">
            <a:avLst/>
          </a:prstGeom>
          <a:gradFill rotWithShape="0">
            <a:gsLst>
              <a:gs pos="0">
                <a:srgbClr val="66CC66"/>
              </a:gs>
              <a:gs pos="50000">
                <a:srgbClr val="339933"/>
              </a:gs>
              <a:gs pos="100000">
                <a:srgbClr val="66CC66"/>
              </a:gs>
            </a:gsLst>
            <a:lin ang="2700000" scaled="1"/>
          </a:gradFill>
          <a:ln w="9525">
            <a:solidFill>
              <a:schemeClr val="bg1"/>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s-ES" sz="2400" b="1" dirty="0">
              <a:solidFill>
                <a:schemeClr val="bg1"/>
              </a:solidFill>
              <a:effectLst>
                <a:outerShdw blurRad="38100" dist="38100" dir="2700000" algn="tl">
                  <a:srgbClr val="000000"/>
                </a:outerShdw>
              </a:effectLst>
            </a:endParaRPr>
          </a:p>
        </p:txBody>
      </p:sp>
      <p:sp>
        <p:nvSpPr>
          <p:cNvPr id="193568" name="Text Box 32"/>
          <p:cNvSpPr txBox="1">
            <a:spLocks noChangeArrowheads="1"/>
          </p:cNvSpPr>
          <p:nvPr/>
        </p:nvSpPr>
        <p:spPr bwMode="auto">
          <a:xfrm>
            <a:off x="6223000" y="2958082"/>
            <a:ext cx="1162050" cy="630238"/>
          </a:xfrm>
          <a:prstGeom prst="rect">
            <a:avLst/>
          </a:prstGeom>
          <a:noFill/>
          <a:ln w="12700">
            <a:noFill/>
            <a:miter lim="800000"/>
            <a:headEnd/>
            <a:tailEnd/>
          </a:ln>
          <a:effectLst>
            <a:outerShdw dist="17961" dir="2700000" algn="ctr" rotWithShape="0">
              <a:schemeClr val="tx1"/>
            </a:outerShdw>
          </a:effectLst>
        </p:spPr>
        <p:txBody>
          <a:bodyPr>
            <a:spAutoFit/>
          </a:bodyPr>
          <a:lstStyle/>
          <a:p>
            <a:pPr>
              <a:spcBef>
                <a:spcPct val="20000"/>
              </a:spcBef>
              <a:buSzPct val="50000"/>
              <a:defRPr/>
            </a:pPr>
            <a:r>
              <a:rPr lang="en-GB" sz="1600" b="1" dirty="0">
                <a:solidFill>
                  <a:schemeClr val="bg1"/>
                </a:solidFill>
                <a:latin typeface="Helvetica" pitchFamily="34" charset="0"/>
              </a:rPr>
              <a:t>Control</a:t>
            </a:r>
          </a:p>
          <a:p>
            <a:pPr>
              <a:spcBef>
                <a:spcPct val="20000"/>
              </a:spcBef>
              <a:buSzPct val="50000"/>
              <a:defRPr/>
            </a:pPr>
            <a:r>
              <a:rPr lang="en-GB" sz="1600" b="1" dirty="0">
                <a:solidFill>
                  <a:schemeClr val="bg1"/>
                </a:solidFill>
                <a:latin typeface="Helvetica" pitchFamily="34" charset="0"/>
              </a:rPr>
              <a:t>Registers</a:t>
            </a:r>
          </a:p>
        </p:txBody>
      </p:sp>
      <p:sp>
        <p:nvSpPr>
          <p:cNvPr id="193570" name="AutoShape 34"/>
          <p:cNvSpPr>
            <a:spLocks noChangeArrowheads="1"/>
          </p:cNvSpPr>
          <p:nvPr/>
        </p:nvSpPr>
        <p:spPr bwMode="auto">
          <a:xfrm>
            <a:off x="7304088" y="1643632"/>
            <a:ext cx="1703387" cy="381000"/>
          </a:xfrm>
          <a:prstGeom prst="wedgeRectCallout">
            <a:avLst>
              <a:gd name="adj1" fmla="val -48193"/>
              <a:gd name="adj2" fmla="val 152024"/>
            </a:avLst>
          </a:prstGeom>
          <a:solidFill>
            <a:srgbClr val="5C8EFB"/>
          </a:solidFill>
          <a:ln w="9525">
            <a:solidFill>
              <a:schemeClr val="bg1"/>
            </a:solidFill>
            <a:miter lim="800000"/>
            <a:headEnd/>
            <a:tailEnd/>
          </a:ln>
          <a:effectLst>
            <a:outerShdw dist="35921" dir="2700000" algn="ctr" rotWithShape="0">
              <a:srgbClr val="808080"/>
            </a:outerShdw>
          </a:effectLst>
        </p:spPr>
        <p:txBody>
          <a:bodyPr/>
          <a:lstStyle/>
          <a:p>
            <a:pPr>
              <a:defRPr/>
            </a:pPr>
            <a:r>
              <a:rPr lang="en-US" sz="1400" b="1" dirty="0">
                <a:solidFill>
                  <a:schemeClr val="bg1"/>
                </a:solidFill>
                <a:effectLst>
                  <a:outerShdw blurRad="38100" dist="38100" dir="2700000" algn="tl">
                    <a:srgbClr val="000000"/>
                  </a:outerShdw>
                </a:effectLst>
              </a:rPr>
              <a:t>ADC Results</a:t>
            </a:r>
            <a:endParaRPr lang="es-ES" sz="1400" b="1" dirty="0">
              <a:solidFill>
                <a:schemeClr val="bg1"/>
              </a:solidFill>
              <a:effectLst>
                <a:outerShdw blurRad="38100" dist="38100" dir="2700000" algn="tl">
                  <a:srgbClr val="000000"/>
                </a:outerShdw>
              </a:effectLst>
            </a:endParaRPr>
          </a:p>
        </p:txBody>
      </p:sp>
      <p:sp>
        <p:nvSpPr>
          <p:cNvPr id="193571" name="Text Box 35"/>
          <p:cNvSpPr txBox="1">
            <a:spLocks noChangeArrowheads="1"/>
          </p:cNvSpPr>
          <p:nvPr/>
        </p:nvSpPr>
        <p:spPr bwMode="auto">
          <a:xfrm>
            <a:off x="3352800" y="1435670"/>
            <a:ext cx="1227138" cy="461962"/>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a:spcBef>
                <a:spcPct val="20000"/>
              </a:spcBef>
              <a:buSzPct val="50000"/>
              <a:defRPr/>
            </a:pPr>
            <a:r>
              <a:rPr lang="en-GB" sz="2400" b="1" dirty="0">
                <a:solidFill>
                  <a:schemeClr val="bg1"/>
                </a:solidFill>
                <a:latin typeface="Helvetica" pitchFamily="34" charset="0"/>
              </a:rPr>
              <a:t>Analog</a:t>
            </a:r>
          </a:p>
        </p:txBody>
      </p:sp>
      <p:sp>
        <p:nvSpPr>
          <p:cNvPr id="193574" name="Line 38"/>
          <p:cNvSpPr>
            <a:spLocks noChangeShapeType="1"/>
          </p:cNvSpPr>
          <p:nvPr/>
        </p:nvSpPr>
        <p:spPr bwMode="auto">
          <a:xfrm rot="16200000" flipH="1">
            <a:off x="6565900" y="4577332"/>
            <a:ext cx="457200" cy="0"/>
          </a:xfrm>
          <a:prstGeom prst="line">
            <a:avLst/>
          </a:prstGeom>
          <a:noFill/>
          <a:ln w="57150">
            <a:solidFill>
              <a:schemeClr val="bg1"/>
            </a:solidFill>
            <a:round/>
            <a:headEnd type="triangle" w="med" len="med"/>
            <a:tailEnd type="triangle" w="med" len="med"/>
          </a:ln>
          <a:effectLst>
            <a:outerShdw dist="17961" dir="2700000" algn="ctr" rotWithShape="0">
              <a:schemeClr val="tx1"/>
            </a:outerShdw>
          </a:effectLst>
        </p:spPr>
        <p:txBody>
          <a:bodyPr/>
          <a:lstStyle/>
          <a:p>
            <a:pPr>
              <a:defRPr/>
            </a:pPr>
            <a:endParaRPr lang="en-IE" dirty="0"/>
          </a:p>
        </p:txBody>
      </p:sp>
      <p:sp>
        <p:nvSpPr>
          <p:cNvPr id="193576" name="Rectangle 40"/>
          <p:cNvSpPr>
            <a:spLocks noChangeArrowheads="1"/>
          </p:cNvSpPr>
          <p:nvPr/>
        </p:nvSpPr>
        <p:spPr bwMode="auto">
          <a:xfrm>
            <a:off x="6184900" y="4729732"/>
            <a:ext cx="1219200" cy="304800"/>
          </a:xfrm>
          <a:prstGeom prst="rect">
            <a:avLst/>
          </a:prstGeom>
          <a:gradFill rotWithShape="0">
            <a:gsLst>
              <a:gs pos="0">
                <a:srgbClr val="66CC66"/>
              </a:gs>
              <a:gs pos="50000">
                <a:srgbClr val="339933"/>
              </a:gs>
              <a:gs pos="100000">
                <a:srgbClr val="66CC66"/>
              </a:gs>
            </a:gsLst>
            <a:lin ang="2700000" scaled="1"/>
          </a:gradFill>
          <a:ln w="9525">
            <a:solidFill>
              <a:schemeClr val="bg1"/>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s-ES" sz="2400" b="1" dirty="0">
              <a:solidFill>
                <a:schemeClr val="bg1"/>
              </a:solidFill>
              <a:effectLst>
                <a:outerShdw blurRad="38100" dist="38100" dir="2700000" algn="tl">
                  <a:srgbClr val="000000"/>
                </a:outerShdw>
              </a:effectLst>
            </a:endParaRPr>
          </a:p>
        </p:txBody>
      </p:sp>
      <p:sp>
        <p:nvSpPr>
          <p:cNvPr id="193577" name="Text Box 41"/>
          <p:cNvSpPr txBox="1">
            <a:spLocks noChangeArrowheads="1"/>
          </p:cNvSpPr>
          <p:nvPr/>
        </p:nvSpPr>
        <p:spPr bwMode="auto">
          <a:xfrm>
            <a:off x="6245225" y="4697982"/>
            <a:ext cx="1119188" cy="336550"/>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a:spcBef>
                <a:spcPct val="20000"/>
              </a:spcBef>
              <a:buSzPct val="50000"/>
              <a:defRPr/>
            </a:pPr>
            <a:r>
              <a:rPr lang="en-GB" sz="1600" b="1" dirty="0">
                <a:solidFill>
                  <a:schemeClr val="bg1"/>
                </a:solidFill>
                <a:latin typeface="Helvetica" pitchFamily="34" charset="0"/>
              </a:rPr>
              <a:t>Arbitrator</a:t>
            </a:r>
          </a:p>
        </p:txBody>
      </p:sp>
      <p:sp>
        <p:nvSpPr>
          <p:cNvPr id="193580" name="Rectangle 44"/>
          <p:cNvSpPr>
            <a:spLocks noChangeArrowheads="1"/>
          </p:cNvSpPr>
          <p:nvPr/>
        </p:nvSpPr>
        <p:spPr bwMode="auto">
          <a:xfrm>
            <a:off x="6184900" y="3967732"/>
            <a:ext cx="1219200" cy="381000"/>
          </a:xfrm>
          <a:prstGeom prst="rect">
            <a:avLst/>
          </a:prstGeom>
          <a:gradFill rotWithShape="0">
            <a:gsLst>
              <a:gs pos="0">
                <a:srgbClr val="66CC66"/>
              </a:gs>
              <a:gs pos="50000">
                <a:srgbClr val="339933"/>
              </a:gs>
              <a:gs pos="100000">
                <a:srgbClr val="66CC66"/>
              </a:gs>
            </a:gsLst>
            <a:lin ang="2700000" scaled="1"/>
          </a:gradFill>
          <a:ln w="9525">
            <a:solidFill>
              <a:schemeClr val="bg1"/>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s-ES" sz="2400" b="1" dirty="0">
              <a:solidFill>
                <a:schemeClr val="bg1"/>
              </a:solidFill>
              <a:effectLst>
                <a:outerShdw blurRad="38100" dist="38100" dir="2700000" algn="tl">
                  <a:srgbClr val="000000"/>
                </a:outerShdw>
              </a:effectLst>
            </a:endParaRPr>
          </a:p>
        </p:txBody>
      </p:sp>
      <p:sp>
        <p:nvSpPr>
          <p:cNvPr id="193581" name="Text Box 45"/>
          <p:cNvSpPr txBox="1">
            <a:spLocks noChangeArrowheads="1"/>
          </p:cNvSpPr>
          <p:nvPr/>
        </p:nvSpPr>
        <p:spPr bwMode="auto">
          <a:xfrm>
            <a:off x="6489700" y="3967732"/>
            <a:ext cx="666750" cy="366713"/>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a:spcBef>
                <a:spcPct val="20000"/>
              </a:spcBef>
              <a:buSzPct val="50000"/>
              <a:defRPr/>
            </a:pPr>
            <a:r>
              <a:rPr lang="en-GB" b="1" dirty="0">
                <a:solidFill>
                  <a:schemeClr val="bg1"/>
                </a:solidFill>
                <a:latin typeface="Helvetica" pitchFamily="34" charset="0"/>
              </a:rPr>
              <a:t>DRP</a:t>
            </a:r>
          </a:p>
        </p:txBody>
      </p:sp>
      <p:sp>
        <p:nvSpPr>
          <p:cNvPr id="193582" name="AutoShape 46"/>
          <p:cNvSpPr>
            <a:spLocks noChangeArrowheads="1"/>
          </p:cNvSpPr>
          <p:nvPr/>
        </p:nvSpPr>
        <p:spPr bwMode="auto">
          <a:xfrm>
            <a:off x="5181600" y="5783832"/>
            <a:ext cx="2514600" cy="533400"/>
          </a:xfrm>
          <a:prstGeom prst="wedgeRectCallout">
            <a:avLst>
              <a:gd name="adj1" fmla="val -6005"/>
              <a:gd name="adj2" fmla="val -306567"/>
            </a:avLst>
          </a:prstGeom>
          <a:solidFill>
            <a:srgbClr val="5C8EFB"/>
          </a:solidFill>
          <a:ln w="9525">
            <a:solidFill>
              <a:schemeClr val="bg1"/>
            </a:solidFill>
            <a:miter lim="800000"/>
            <a:headEnd/>
            <a:tailEnd/>
          </a:ln>
          <a:effectLst>
            <a:outerShdw dist="35921" dir="2700000" algn="ctr" rotWithShape="0">
              <a:srgbClr val="808080"/>
            </a:outerShdw>
          </a:effectLst>
        </p:spPr>
        <p:txBody>
          <a:bodyPr/>
          <a:lstStyle/>
          <a:p>
            <a:pPr>
              <a:defRPr/>
            </a:pPr>
            <a:r>
              <a:rPr lang="en-US" sz="1400" b="1" dirty="0">
                <a:solidFill>
                  <a:schemeClr val="bg1"/>
                </a:solidFill>
                <a:effectLst>
                  <a:outerShdw blurRad="38100" dist="38100" dir="2700000" algn="tl">
                    <a:srgbClr val="000000"/>
                  </a:outerShdw>
                </a:effectLst>
              </a:rPr>
              <a:t>Dynamic Reconfiguration Port Interface</a:t>
            </a:r>
            <a:endParaRPr lang="es-ES" sz="1400" b="1" dirty="0">
              <a:solidFill>
                <a:schemeClr val="bg1"/>
              </a:solidFill>
              <a:effectLst>
                <a:outerShdw blurRad="38100" dist="38100" dir="2700000" algn="tl">
                  <a:srgbClr val="000000"/>
                </a:outerShdw>
              </a:effectLst>
            </a:endParaRPr>
          </a:p>
        </p:txBody>
      </p:sp>
      <p:sp>
        <p:nvSpPr>
          <p:cNvPr id="193583" name="AutoShape 47"/>
          <p:cNvSpPr>
            <a:spLocks noChangeArrowheads="1"/>
          </p:cNvSpPr>
          <p:nvPr/>
        </p:nvSpPr>
        <p:spPr bwMode="auto">
          <a:xfrm>
            <a:off x="7712075" y="2781870"/>
            <a:ext cx="1295400" cy="1236662"/>
          </a:xfrm>
          <a:prstGeom prst="wedgeRectCallout">
            <a:avLst>
              <a:gd name="adj1" fmla="val -79584"/>
              <a:gd name="adj2" fmla="val -13560"/>
            </a:avLst>
          </a:prstGeom>
          <a:solidFill>
            <a:srgbClr val="5C8EFB"/>
          </a:solidFill>
          <a:ln w="9525">
            <a:solidFill>
              <a:schemeClr val="bg1"/>
            </a:solidFill>
            <a:miter lim="800000"/>
            <a:headEnd/>
            <a:tailEnd/>
          </a:ln>
          <a:effectLst>
            <a:outerShdw dist="35921" dir="2700000" algn="ctr" rotWithShape="0">
              <a:srgbClr val="808080"/>
            </a:outerShdw>
          </a:effectLst>
        </p:spPr>
        <p:txBody>
          <a:bodyPr/>
          <a:lstStyle/>
          <a:p>
            <a:pPr>
              <a:defRPr/>
            </a:pPr>
            <a:r>
              <a:rPr lang="en-US" sz="1400" b="1" dirty="0">
                <a:solidFill>
                  <a:schemeClr val="bg1"/>
                </a:solidFill>
                <a:effectLst>
                  <a:outerShdw blurRad="38100" dist="38100" dir="2700000" algn="tl">
                    <a:srgbClr val="000000"/>
                  </a:outerShdw>
                </a:effectLst>
              </a:rPr>
              <a:t>Define XADC Operation</a:t>
            </a:r>
            <a:br>
              <a:rPr lang="en-US" sz="1400" b="1" dirty="0">
                <a:solidFill>
                  <a:schemeClr val="bg1"/>
                </a:solidFill>
                <a:effectLst>
                  <a:outerShdw blurRad="38100" dist="38100" dir="2700000" algn="tl">
                    <a:srgbClr val="000000"/>
                  </a:outerShdw>
                </a:effectLst>
              </a:rPr>
            </a:br>
            <a:endParaRPr lang="en-US" sz="1400" b="1" dirty="0">
              <a:solidFill>
                <a:schemeClr val="bg1"/>
              </a:solidFill>
              <a:effectLst>
                <a:outerShdw blurRad="38100" dist="38100" dir="2700000" algn="tl">
                  <a:srgbClr val="000000"/>
                </a:outerShdw>
              </a:effectLst>
            </a:endParaRPr>
          </a:p>
          <a:p>
            <a:pPr>
              <a:defRPr/>
            </a:pPr>
            <a:r>
              <a:rPr lang="en-IE" sz="1400" b="1" dirty="0">
                <a:solidFill>
                  <a:schemeClr val="bg1"/>
                </a:solidFill>
                <a:effectLst>
                  <a:outerShdw blurRad="38100" dist="38100" dir="2700000" algn="tl">
                    <a:srgbClr val="000000"/>
                  </a:outerShdw>
                </a:effectLst>
              </a:rPr>
              <a:t>Initialise with</a:t>
            </a:r>
            <a:br>
              <a:rPr lang="en-IE" sz="1400" b="1" dirty="0">
                <a:solidFill>
                  <a:schemeClr val="bg1"/>
                </a:solidFill>
                <a:effectLst>
                  <a:outerShdw blurRad="38100" dist="38100" dir="2700000" algn="tl">
                    <a:srgbClr val="000000"/>
                  </a:outerShdw>
                </a:effectLst>
              </a:rPr>
            </a:br>
            <a:r>
              <a:rPr lang="en-IE" sz="1400" b="1" dirty="0">
                <a:solidFill>
                  <a:schemeClr val="bg1"/>
                </a:solidFill>
                <a:effectLst>
                  <a:outerShdw blurRad="38100" dist="38100" dir="2700000" algn="tl">
                    <a:srgbClr val="000000"/>
                  </a:outerShdw>
                </a:effectLst>
              </a:rPr>
              <a:t>Attributes</a:t>
            </a:r>
            <a:endParaRPr lang="es-ES" sz="1400" b="1" dirty="0">
              <a:solidFill>
                <a:schemeClr val="bg1"/>
              </a:solidFill>
              <a:effectLst>
                <a:outerShdw blurRad="38100" dist="38100" dir="2700000" algn="tl">
                  <a:srgbClr val="000000"/>
                </a:outerShdw>
              </a:effectLst>
            </a:endParaRPr>
          </a:p>
        </p:txBody>
      </p:sp>
      <p:sp>
        <p:nvSpPr>
          <p:cNvPr id="54" name="AutoShape 9"/>
          <p:cNvSpPr>
            <a:spLocks noChangeArrowheads="1"/>
          </p:cNvSpPr>
          <p:nvPr/>
        </p:nvSpPr>
        <p:spPr bwMode="auto">
          <a:xfrm rot="10800000">
            <a:off x="4024313" y="3469257"/>
            <a:ext cx="1501775" cy="746125"/>
          </a:xfrm>
          <a:prstGeom prst="homePlate">
            <a:avLst>
              <a:gd name="adj" fmla="val 65716"/>
            </a:avLst>
          </a:prstGeom>
          <a:gradFill rotWithShape="0">
            <a:gsLst>
              <a:gs pos="0">
                <a:srgbClr val="33CC33"/>
              </a:gs>
              <a:gs pos="50000">
                <a:srgbClr val="009900"/>
              </a:gs>
              <a:gs pos="100000">
                <a:srgbClr val="33CC33"/>
              </a:gs>
            </a:gsLst>
            <a:lin ang="2700000" scaled="1"/>
          </a:gradFill>
          <a:ln w="12700">
            <a:solidFill>
              <a:schemeClr val="bg1"/>
            </a:solidFill>
            <a:miter lim="800000"/>
            <a:headEnd/>
            <a:tailEnd/>
          </a:ln>
          <a:effectLst>
            <a:outerShdw blurRad="50800" dist="38100" dir="2700000" algn="tl" rotWithShape="0">
              <a:prstClr val="black">
                <a:alpha val="40000"/>
              </a:prstClr>
            </a:outerShdw>
          </a:effectLst>
        </p:spPr>
        <p:txBody>
          <a:bodyPr rot="10800000" anchor="ctr"/>
          <a:lstStyle/>
          <a:p>
            <a:pPr>
              <a:spcBef>
                <a:spcPct val="20000"/>
              </a:spcBef>
              <a:buSzPct val="50000"/>
              <a:defRPr/>
            </a:pPr>
            <a:endParaRPr lang="en-GB" sz="2400" b="1" dirty="0">
              <a:solidFill>
                <a:schemeClr val="bg1"/>
              </a:solidFill>
              <a:latin typeface="Times New Roman" pitchFamily="18" charset="0"/>
            </a:endParaRPr>
          </a:p>
        </p:txBody>
      </p:sp>
      <p:sp>
        <p:nvSpPr>
          <p:cNvPr id="55" name="Text Box 10"/>
          <p:cNvSpPr txBox="1">
            <a:spLocks noChangeArrowheads="1"/>
          </p:cNvSpPr>
          <p:nvPr/>
        </p:nvSpPr>
        <p:spPr bwMode="auto">
          <a:xfrm>
            <a:off x="4454525" y="3618482"/>
            <a:ext cx="955675" cy="400050"/>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a:spcBef>
                <a:spcPct val="20000"/>
              </a:spcBef>
              <a:buSzPct val="50000"/>
              <a:defRPr/>
            </a:pPr>
            <a:r>
              <a:rPr lang="en-GB" sz="2000" b="1" dirty="0">
                <a:solidFill>
                  <a:schemeClr val="bg1"/>
                </a:solidFill>
                <a:latin typeface="Helvetica" pitchFamily="34" charset="0"/>
              </a:rPr>
              <a:t>ADC 2</a:t>
            </a:r>
          </a:p>
        </p:txBody>
      </p:sp>
      <p:grpSp>
        <p:nvGrpSpPr>
          <p:cNvPr id="4" name="Group 49"/>
          <p:cNvGrpSpPr>
            <a:grpSpLocks/>
          </p:cNvGrpSpPr>
          <p:nvPr>
            <p:custDataLst>
              <p:tags r:id="rId4"/>
            </p:custDataLst>
          </p:nvPr>
        </p:nvGrpSpPr>
        <p:grpSpPr bwMode="auto">
          <a:xfrm>
            <a:off x="3443288" y="4969445"/>
            <a:ext cx="1560512" cy="612775"/>
            <a:chOff x="3390559" y="5256215"/>
            <a:chExt cx="1560025" cy="762004"/>
          </a:xfrm>
        </p:grpSpPr>
        <p:sp>
          <p:nvSpPr>
            <p:cNvPr id="49" name="AutoShape 24"/>
            <p:cNvSpPr>
              <a:spLocks noChangeArrowheads="1"/>
            </p:cNvSpPr>
            <p:nvPr/>
          </p:nvSpPr>
          <p:spPr bwMode="auto">
            <a:xfrm>
              <a:off x="3390559" y="5256215"/>
              <a:ext cx="1560025" cy="762004"/>
            </a:xfrm>
            <a:prstGeom prst="wedgeRectCallout">
              <a:avLst>
                <a:gd name="adj1" fmla="val -6334"/>
                <a:gd name="adj2" fmla="val -366038"/>
              </a:avLst>
            </a:prstGeom>
            <a:solidFill>
              <a:srgbClr val="5C8EFB"/>
            </a:solidFill>
            <a:ln w="9525">
              <a:solidFill>
                <a:schemeClr val="bg1"/>
              </a:solidFill>
              <a:miter lim="800000"/>
              <a:headEnd/>
              <a:tailEnd/>
            </a:ln>
            <a:effectLst>
              <a:outerShdw dist="35921" dir="2700000" algn="ctr" rotWithShape="0">
                <a:srgbClr val="808080"/>
              </a:outerShdw>
            </a:effectLst>
          </p:spPr>
          <p:txBody>
            <a:bodyPr/>
            <a:lstStyle/>
            <a:p>
              <a:pPr>
                <a:defRPr/>
              </a:pPr>
              <a:r>
                <a:rPr lang="en-US" sz="1400" b="1" dirty="0">
                  <a:solidFill>
                    <a:schemeClr val="bg1"/>
                  </a:solidFill>
                  <a:effectLst>
                    <a:outerShdw blurRad="38100" dist="38100" dir="2700000" algn="tl">
                      <a:srgbClr val="000000"/>
                    </a:outerShdw>
                  </a:effectLst>
                </a:rPr>
                <a:t>12 Bits</a:t>
              </a:r>
            </a:p>
            <a:p>
              <a:pPr>
                <a:defRPr/>
              </a:pPr>
              <a:r>
                <a:rPr lang="en-US" sz="1400" b="1" dirty="0">
                  <a:solidFill>
                    <a:schemeClr val="bg1"/>
                  </a:solidFill>
                  <a:effectLst>
                    <a:outerShdw blurRad="38100" dist="38100" dir="2700000" algn="tl">
                      <a:srgbClr val="000000"/>
                    </a:outerShdw>
                  </a:effectLst>
                </a:rPr>
                <a:t>1 MSPS</a:t>
              </a:r>
            </a:p>
          </p:txBody>
        </p:sp>
        <p:sp>
          <p:nvSpPr>
            <p:cNvPr id="193560" name="AutoShape 24"/>
            <p:cNvSpPr>
              <a:spLocks noChangeArrowheads="1"/>
            </p:cNvSpPr>
            <p:nvPr/>
          </p:nvSpPr>
          <p:spPr bwMode="auto">
            <a:xfrm>
              <a:off x="3390559" y="5256215"/>
              <a:ext cx="1560025" cy="762004"/>
            </a:xfrm>
            <a:prstGeom prst="wedgeRectCallout">
              <a:avLst>
                <a:gd name="adj1" fmla="val 35533"/>
                <a:gd name="adj2" fmla="val -158406"/>
              </a:avLst>
            </a:prstGeom>
            <a:solidFill>
              <a:srgbClr val="5C8EFB"/>
            </a:solidFill>
            <a:ln w="9525">
              <a:solidFill>
                <a:schemeClr val="bg1"/>
              </a:solidFill>
              <a:miter lim="800000"/>
              <a:headEnd/>
              <a:tailEnd/>
            </a:ln>
            <a:effectLst>
              <a:outerShdw dist="35921" dir="2700000" algn="ctr" rotWithShape="0">
                <a:srgbClr val="808080"/>
              </a:outerShdw>
            </a:effectLst>
          </p:spPr>
          <p:txBody>
            <a:bodyPr/>
            <a:lstStyle/>
            <a:p>
              <a:pPr>
                <a:defRPr/>
              </a:pPr>
              <a:r>
                <a:rPr lang="en-US" sz="1400" b="1" dirty="0">
                  <a:solidFill>
                    <a:schemeClr val="bg1"/>
                  </a:solidFill>
                  <a:effectLst>
                    <a:outerShdw blurRad="38100" dist="38100" dir="2700000" algn="tl">
                      <a:srgbClr val="000000"/>
                    </a:outerShdw>
                  </a:effectLst>
                </a:rPr>
                <a:t>2 x 12 Bits</a:t>
              </a:r>
            </a:p>
            <a:p>
              <a:pPr>
                <a:defRPr/>
              </a:pPr>
              <a:r>
                <a:rPr lang="en-US" sz="1400" b="1" dirty="0">
                  <a:solidFill>
                    <a:schemeClr val="bg1"/>
                  </a:solidFill>
                  <a:effectLst>
                    <a:outerShdw blurRad="38100" dist="38100" dir="2700000" algn="tl">
                      <a:srgbClr val="000000"/>
                    </a:outerShdw>
                  </a:effectLst>
                </a:rPr>
                <a:t>1 MS/s</a:t>
              </a:r>
            </a:p>
            <a:p>
              <a:pPr>
                <a:defRPr/>
              </a:pPr>
              <a:endParaRPr lang="es-ES" sz="1400" b="1" dirty="0">
                <a:solidFill>
                  <a:schemeClr val="bg1"/>
                </a:solidFill>
                <a:effectLst>
                  <a:outerShdw blurRad="38100" dist="38100" dir="2700000" algn="tl">
                    <a:srgbClr val="000000"/>
                  </a:outerShdw>
                </a:effectLst>
              </a:endParaRPr>
            </a:p>
          </p:txBody>
        </p:sp>
      </p:grpSp>
      <p:cxnSp>
        <p:nvCxnSpPr>
          <p:cNvPr id="16420" name="Straight Arrow Connector 56"/>
          <p:cNvCxnSpPr>
            <a:cxnSpLocks noChangeShapeType="1"/>
          </p:cNvCxnSpPr>
          <p:nvPr/>
        </p:nvCxnSpPr>
        <p:spPr bwMode="auto">
          <a:xfrm rot="5400000">
            <a:off x="6492876" y="5339332"/>
            <a:ext cx="608012" cy="1587"/>
          </a:xfrm>
          <a:prstGeom prst="straightConnector1">
            <a:avLst/>
          </a:prstGeom>
          <a:noFill/>
          <a:ln w="57150" algn="ctr">
            <a:solidFill>
              <a:schemeClr val="tx1"/>
            </a:solidFill>
            <a:round/>
            <a:headEnd type="triangle" w="med" len="med"/>
            <a:tailEnd type="triangle" w="med" len="med"/>
          </a:ln>
        </p:spPr>
      </p:cxnSp>
      <p:cxnSp>
        <p:nvCxnSpPr>
          <p:cNvPr id="16421" name="Straight Arrow Connector 58"/>
          <p:cNvCxnSpPr>
            <a:cxnSpLocks noChangeShapeType="1"/>
          </p:cNvCxnSpPr>
          <p:nvPr/>
        </p:nvCxnSpPr>
        <p:spPr bwMode="auto">
          <a:xfrm flipV="1">
            <a:off x="7404100" y="4880545"/>
            <a:ext cx="1004888" cy="1587"/>
          </a:xfrm>
          <a:prstGeom prst="straightConnector1">
            <a:avLst/>
          </a:prstGeom>
          <a:noFill/>
          <a:ln w="28575" algn="ctr">
            <a:solidFill>
              <a:schemeClr val="tx1"/>
            </a:solidFill>
            <a:round/>
            <a:headEnd type="triangle" w="med" len="med"/>
            <a:tailEnd type="triangle" w="med" len="med"/>
          </a:ln>
        </p:spPr>
      </p:cxnSp>
      <p:sp>
        <p:nvSpPr>
          <p:cNvPr id="16422" name="TextBox 60"/>
          <p:cNvSpPr txBox="1">
            <a:spLocks noChangeArrowheads="1"/>
          </p:cNvSpPr>
          <p:nvPr/>
        </p:nvSpPr>
        <p:spPr bwMode="auto">
          <a:xfrm>
            <a:off x="7086600" y="5402832"/>
            <a:ext cx="1851025" cy="369888"/>
          </a:xfrm>
          <a:prstGeom prst="rect">
            <a:avLst/>
          </a:prstGeom>
          <a:noFill/>
          <a:ln w="9525">
            <a:noFill/>
            <a:miter lim="800000"/>
            <a:headEnd/>
            <a:tailEnd/>
          </a:ln>
        </p:spPr>
        <p:txBody>
          <a:bodyPr>
            <a:spAutoFit/>
          </a:bodyPr>
          <a:lstStyle/>
          <a:p>
            <a:pPr algn="l"/>
            <a:r>
              <a:rPr lang="en-GB"/>
              <a:t>Interconnect</a:t>
            </a:r>
            <a:endParaRPr lang="en-IE"/>
          </a:p>
        </p:txBody>
      </p:sp>
      <p:sp>
        <p:nvSpPr>
          <p:cNvPr id="16423" name="TextBox 61"/>
          <p:cNvSpPr txBox="1">
            <a:spLocks noChangeArrowheads="1"/>
          </p:cNvSpPr>
          <p:nvPr/>
        </p:nvSpPr>
        <p:spPr bwMode="auto">
          <a:xfrm>
            <a:off x="7810500" y="4436045"/>
            <a:ext cx="838200" cy="369887"/>
          </a:xfrm>
          <a:prstGeom prst="rect">
            <a:avLst/>
          </a:prstGeom>
          <a:noFill/>
          <a:ln w="9525">
            <a:noFill/>
            <a:miter lim="800000"/>
            <a:headEnd/>
            <a:tailEnd/>
          </a:ln>
        </p:spPr>
        <p:txBody>
          <a:bodyPr>
            <a:spAutoFit/>
          </a:bodyPr>
          <a:lstStyle/>
          <a:p>
            <a:pPr algn="l"/>
            <a:r>
              <a:rPr lang="en-GB"/>
              <a:t>JTAG</a:t>
            </a:r>
            <a:endParaRPr lang="en-IE"/>
          </a:p>
        </p:txBody>
      </p:sp>
      <p:cxnSp>
        <p:nvCxnSpPr>
          <p:cNvPr id="63" name="Straight Connector 62"/>
          <p:cNvCxnSpPr/>
          <p:nvPr/>
        </p:nvCxnSpPr>
        <p:spPr bwMode="auto">
          <a:xfrm rot="5400000">
            <a:off x="3886200" y="3421632"/>
            <a:ext cx="3810000" cy="0"/>
          </a:xfrm>
          <a:prstGeom prst="line">
            <a:avLst/>
          </a:prstGeom>
          <a:solidFill>
            <a:schemeClr val="tx2"/>
          </a:solidFill>
          <a:ln w="28575" cap="flat" cmpd="sng" algn="ctr">
            <a:solidFill>
              <a:schemeClr val="bg1"/>
            </a:solidFill>
            <a:prstDash val="dash"/>
            <a:round/>
            <a:headEnd type="none" w="med" len="med"/>
            <a:tailEnd type="none" w="med" len="med"/>
          </a:ln>
          <a:effectLst>
            <a:outerShdw blurRad="50800" dist="38100" dir="2700000" algn="tl" rotWithShape="0">
              <a:prstClr val="black">
                <a:alpha val="40000"/>
              </a:prstClr>
            </a:outerShdw>
          </a:effectLst>
        </p:spPr>
      </p:cxnSp>
      <p:sp>
        <p:nvSpPr>
          <p:cNvPr id="64" name="PPTShape_0"/>
          <p:cNvSpPr txBox="1">
            <a:spLocks noChangeArrowheads="1"/>
          </p:cNvSpPr>
          <p:nvPr/>
        </p:nvSpPr>
        <p:spPr bwMode="auto">
          <a:xfrm>
            <a:off x="6146800" y="1440432"/>
            <a:ext cx="1123950" cy="461963"/>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a:spcBef>
                <a:spcPct val="20000"/>
              </a:spcBef>
              <a:buSzPct val="50000"/>
              <a:defRPr/>
            </a:pPr>
            <a:r>
              <a:rPr lang="en-GB" sz="2400" b="1" dirty="0">
                <a:solidFill>
                  <a:schemeClr val="bg1"/>
                </a:solidFill>
                <a:latin typeface="Helvetica" pitchFamily="34" charset="0"/>
              </a:rPr>
              <a:t>Digital</a:t>
            </a:r>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smtClean="0"/>
              <a:t>High Quality ADCs</a:t>
            </a:r>
            <a:endParaRPr lang="en-IE" smtClean="0"/>
          </a:p>
        </p:txBody>
      </p:sp>
      <p:sp>
        <p:nvSpPr>
          <p:cNvPr id="31747" name="Content Placeholder 2"/>
          <p:cNvSpPr>
            <a:spLocks noGrp="1"/>
          </p:cNvSpPr>
          <p:nvPr>
            <p:ph idx="1"/>
          </p:nvPr>
        </p:nvSpPr>
        <p:spPr/>
        <p:txBody>
          <a:bodyPr>
            <a:normAutofit fontScale="92500" lnSpcReduction="10000"/>
          </a:bodyPr>
          <a:lstStyle/>
          <a:p>
            <a:pPr>
              <a:defRPr/>
            </a:pPr>
            <a:r>
              <a:rPr lang="en-US" dirty="0" smtClean="0"/>
              <a:t>High resolution Analog to Digital Converters (ADCs)</a:t>
            </a:r>
          </a:p>
          <a:p>
            <a:pPr lvl="1">
              <a:defRPr/>
            </a:pPr>
            <a:r>
              <a:rPr lang="en-US" dirty="0" smtClean="0"/>
              <a:t>Factory tested and specified 12-bit accuracy with 1V input range</a:t>
            </a:r>
          </a:p>
          <a:p>
            <a:pPr lvl="2">
              <a:defRPr/>
            </a:pPr>
            <a:r>
              <a:rPr lang="en-US" dirty="0" smtClean="0"/>
              <a:t>16-bit resolution conversion</a:t>
            </a:r>
          </a:p>
          <a:p>
            <a:pPr lvl="2">
              <a:defRPr/>
            </a:pPr>
            <a:r>
              <a:rPr lang="en-US" dirty="0" smtClean="0"/>
              <a:t>Built in digital gain and offset correction / calibration</a:t>
            </a:r>
          </a:p>
          <a:p>
            <a:pPr>
              <a:defRPr/>
            </a:pPr>
            <a:r>
              <a:rPr lang="en-US" dirty="0" smtClean="0"/>
              <a:t>Fast sampling</a:t>
            </a:r>
          </a:p>
          <a:p>
            <a:pPr lvl="1">
              <a:defRPr/>
            </a:pPr>
            <a:r>
              <a:rPr lang="en-US" dirty="0" smtClean="0"/>
              <a:t>Conversion time of 1 us with support for simultaneous sampling </a:t>
            </a:r>
          </a:p>
          <a:p>
            <a:pPr lvl="1">
              <a:defRPr/>
            </a:pPr>
            <a:r>
              <a:rPr lang="en-US" dirty="0" smtClean="0"/>
              <a:t>Flexible timing modes (self and externally triggered sampling modes)</a:t>
            </a:r>
          </a:p>
          <a:p>
            <a:pPr lvl="1">
              <a:defRPr/>
            </a:pPr>
            <a:r>
              <a:rPr lang="en-US" dirty="0" smtClean="0"/>
              <a:t>Separate track/hold amplifier for each ADC ensures maximum throughput using  multiplexed analog input channels</a:t>
            </a:r>
          </a:p>
          <a:p>
            <a:pPr>
              <a:defRPr/>
            </a:pPr>
            <a:r>
              <a:rPr lang="en-US" dirty="0" smtClean="0"/>
              <a:t>Flexible analog inputs</a:t>
            </a:r>
          </a:p>
          <a:p>
            <a:pPr lvl="1">
              <a:defRPr/>
            </a:pPr>
            <a:r>
              <a:rPr lang="en-US" dirty="0" smtClean="0"/>
              <a:t>Differential analog inputs with high common mode noise rejection</a:t>
            </a:r>
          </a:p>
          <a:p>
            <a:pPr lvl="1">
              <a:defRPr/>
            </a:pPr>
            <a:r>
              <a:rPr lang="en-US" dirty="0" smtClean="0"/>
              <a:t>Support for unipolar, bipolar, and true differential input signal types </a:t>
            </a:r>
          </a:p>
          <a:p>
            <a:pPr>
              <a:defRPr/>
            </a:pPr>
            <a:r>
              <a:rPr lang="en-US" dirty="0" smtClean="0"/>
              <a:t>Available in all 7 series devices</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E" smtClean="0"/>
              <a:t>Other Features</a:t>
            </a:r>
          </a:p>
        </p:txBody>
      </p:sp>
      <p:sp>
        <p:nvSpPr>
          <p:cNvPr id="18435" name="Content Placeholder 2"/>
          <p:cNvSpPr>
            <a:spLocks noGrp="1"/>
          </p:cNvSpPr>
          <p:nvPr>
            <p:ph idx="1"/>
          </p:nvPr>
        </p:nvSpPr>
        <p:spPr/>
        <p:txBody>
          <a:bodyPr/>
          <a:lstStyle/>
          <a:p>
            <a:r>
              <a:rPr lang="en-US" smtClean="0"/>
              <a:t>Internal and external multiplexing and sampling</a:t>
            </a:r>
          </a:p>
          <a:p>
            <a:pPr lvl="1"/>
            <a:r>
              <a:rPr lang="en-US" smtClean="0"/>
              <a:t>Can sample internal power supplies and temperature</a:t>
            </a:r>
          </a:p>
          <a:p>
            <a:pPr lvl="1"/>
            <a:r>
              <a:rPr lang="en-US" smtClean="0"/>
              <a:t>Multiplexes internal sources and 17 external analog inputs</a:t>
            </a:r>
          </a:p>
          <a:p>
            <a:pPr lvl="1"/>
            <a:r>
              <a:rPr lang="en-US" smtClean="0"/>
              <a:t>Can control an external analog multiplexer to reduce pin count</a:t>
            </a:r>
          </a:p>
          <a:p>
            <a:r>
              <a:rPr lang="en-US" smtClean="0"/>
              <a:t>Flexible triggering</a:t>
            </a:r>
          </a:p>
          <a:p>
            <a:pPr lvl="1"/>
            <a:r>
              <a:rPr lang="en-US" smtClean="0"/>
              <a:t>Conversion data is stored in internal status registers</a:t>
            </a:r>
          </a:p>
          <a:p>
            <a:pPr lvl="1"/>
            <a:r>
              <a:rPr lang="en-US" smtClean="0"/>
              <a:t>Internal control registers control source selection, sampling, and alarms</a:t>
            </a:r>
          </a:p>
          <a:p>
            <a:pPr lvl="1"/>
            <a:r>
              <a:rPr lang="en-US" smtClean="0"/>
              <a:t>Registers can be accessed internally via Dynamic Reconfiguration Port (DRP)</a:t>
            </a:r>
          </a:p>
          <a:p>
            <a:pPr lvl="1"/>
            <a:r>
              <a:rPr lang="en-US" smtClean="0"/>
              <a:t>Register can be accessed via JTAG</a:t>
            </a:r>
          </a:p>
          <a:p>
            <a:pPr lvl="2"/>
            <a:r>
              <a:rPr lang="en-US" smtClean="0"/>
              <a:t>Available on power up, before configuration</a:t>
            </a:r>
          </a:p>
          <a:p>
            <a:pPr lvl="2"/>
            <a:r>
              <a:rPr lang="en-US" smtClean="0"/>
              <a:t>Accessible through ChipScope™ Pro tool GUI</a:t>
            </a:r>
          </a:p>
          <a:p>
            <a:r>
              <a:rPr lang="en-US" smtClean="0"/>
              <a:t>Operates over a wide temperature range (–40°C to +125°C) </a:t>
            </a: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3184525" y="1693863"/>
            <a:ext cx="5487527" cy="4495800"/>
          </a:xfrm>
        </p:spPr>
        <p:txBody>
          <a:bodyPr/>
          <a:lstStyle/>
          <a:p>
            <a:pPr eaLnBrk="1" hangingPunct="1"/>
            <a:r>
              <a:rPr lang="en-US" sz="2400" dirty="0" smtClean="0"/>
              <a:t>Serial Gigabit Transceivers</a:t>
            </a:r>
          </a:p>
          <a:p>
            <a:pPr eaLnBrk="1" hangingPunct="1"/>
            <a:r>
              <a:rPr lang="en-US" sz="2400" dirty="0" smtClean="0"/>
              <a:t>PCI Express Technology Interface</a:t>
            </a:r>
          </a:p>
          <a:p>
            <a:pPr eaLnBrk="1" hangingPunct="1"/>
            <a:r>
              <a:rPr lang="en-US" sz="2400" dirty="0" smtClean="0"/>
              <a:t>XADC</a:t>
            </a:r>
          </a:p>
          <a:p>
            <a:pPr eaLnBrk="1" hangingPunct="1"/>
            <a:r>
              <a:rPr lang="en-US" sz="2400" b="1" dirty="0" smtClean="0">
                <a:solidFill>
                  <a:schemeClr val="tx2"/>
                </a:solidFill>
              </a:rPr>
              <a:t>Summary</a:t>
            </a:r>
          </a:p>
          <a:p>
            <a:pPr eaLnBrk="1" hangingPunct="1"/>
            <a:endParaRPr lang="en-US" sz="2400" b="1" dirty="0" smtClean="0">
              <a:solidFill>
                <a:schemeClr val="tx2"/>
              </a:solidFill>
            </a:endParaRPr>
          </a:p>
        </p:txBody>
      </p:sp>
      <p:sp>
        <p:nvSpPr>
          <p:cNvPr id="19459" name="Rectangle 3"/>
          <p:cNvSpPr>
            <a:spLocks noGrp="1" noChangeArrowheads="1"/>
          </p:cNvSpPr>
          <p:nvPr>
            <p:ph type="title"/>
          </p:nvPr>
        </p:nvSpPr>
        <p:spPr/>
        <p:txBody>
          <a:bodyPr/>
          <a:lstStyle/>
          <a:p>
            <a:pPr eaLnBrk="1" hangingPunct="1"/>
            <a:r>
              <a:rPr lang="en-US" smtClean="0"/>
              <a:t>Lessons</a:t>
            </a:r>
          </a:p>
        </p:txBody>
      </p:sp>
      <p:sp>
        <p:nvSpPr>
          <p:cNvPr id="1328132" name="Line 4"/>
          <p:cNvSpPr>
            <a:spLocks noChangeShapeType="1"/>
          </p:cNvSpPr>
          <p:nvPr/>
        </p:nvSpPr>
        <p:spPr bwMode="auto">
          <a:xfrm>
            <a:off x="1654175" y="3384150"/>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4"/>
          <p:cNvSpPr>
            <a:spLocks noGrp="1" noChangeArrowheads="1"/>
          </p:cNvSpPr>
          <p:nvPr>
            <p:ph type="title"/>
          </p:nvPr>
        </p:nvSpPr>
        <p:spPr/>
        <p:txBody>
          <a:bodyPr/>
          <a:lstStyle/>
          <a:p>
            <a:pPr eaLnBrk="1" hangingPunct="1"/>
            <a:r>
              <a:rPr lang="en-US" smtClean="0"/>
              <a:t>Summary</a:t>
            </a:r>
          </a:p>
        </p:txBody>
      </p:sp>
      <p:sp>
        <p:nvSpPr>
          <p:cNvPr id="20483" name="Rectangle 75"/>
          <p:cNvSpPr>
            <a:spLocks noGrp="1" noChangeArrowheads="1"/>
          </p:cNvSpPr>
          <p:nvPr>
            <p:ph type="body" idx="1"/>
          </p:nvPr>
        </p:nvSpPr>
        <p:spPr/>
        <p:txBody>
          <a:bodyPr/>
          <a:lstStyle/>
          <a:p>
            <a:pPr eaLnBrk="1" hangingPunct="1"/>
            <a:r>
              <a:rPr lang="en-IE" smtClean="0"/>
              <a:t>By fully utilizing your dedicated hardware, you can save substantial FPGA resources and improve system speed</a:t>
            </a:r>
          </a:p>
          <a:p>
            <a:pPr eaLnBrk="1" hangingPunct="1"/>
            <a:r>
              <a:rPr lang="en-IE" smtClean="0"/>
              <a:t>Almost all 7 series FPGAs provide high-speed serial transceivers</a:t>
            </a:r>
          </a:p>
          <a:p>
            <a:pPr lvl="1" eaLnBrk="1" hangingPunct="1"/>
            <a:r>
              <a:rPr lang="en-IE" smtClean="0"/>
              <a:t>Type and number vary by family; only the smallest Artix-7 devices have none</a:t>
            </a:r>
          </a:p>
          <a:p>
            <a:pPr lvl="1" eaLnBrk="1" hangingPunct="1"/>
            <a:r>
              <a:rPr lang="en-IE" smtClean="0"/>
              <a:t>All versions support a variety of protocols</a:t>
            </a:r>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Where Can I Learn More?</a:t>
            </a:r>
          </a:p>
        </p:txBody>
      </p:sp>
      <p:sp>
        <p:nvSpPr>
          <p:cNvPr id="21507" name="Rectangle 3"/>
          <p:cNvSpPr>
            <a:spLocks noGrp="1" noChangeArrowheads="1"/>
          </p:cNvSpPr>
          <p:nvPr>
            <p:ph type="body" idx="1"/>
          </p:nvPr>
        </p:nvSpPr>
        <p:spPr>
          <a:xfrm>
            <a:off x="609600" y="1655763"/>
            <a:ext cx="7924800" cy="4495800"/>
          </a:xfrm>
        </p:spPr>
        <p:txBody>
          <a:bodyPr/>
          <a:lstStyle/>
          <a:p>
            <a:r>
              <a:rPr lang="en-US" sz="2400" b="1" dirty="0" smtClean="0"/>
              <a:t>User  Guides  </a:t>
            </a:r>
          </a:p>
          <a:p>
            <a:pPr lvl="1"/>
            <a:r>
              <a:rPr lang="en-US" i="1" u="sng" dirty="0" smtClean="0"/>
              <a:t>7 Series FPGAs GTX Transceivers User Guide, UG596</a:t>
            </a:r>
          </a:p>
          <a:p>
            <a:pPr lvl="2"/>
            <a:r>
              <a:rPr lang="en-US" dirty="0" smtClean="0"/>
              <a:t>Describes the GTX transceivers in the Kintex-7 FPGAs</a:t>
            </a:r>
          </a:p>
          <a:p>
            <a:pPr lvl="2"/>
            <a:endParaRPr lang="en-US" dirty="0" smtClean="0"/>
          </a:p>
          <a:p>
            <a:r>
              <a:rPr lang="en-US" sz="2400" b="1" dirty="0" smtClean="0"/>
              <a:t>Xilinx Education Services courses</a:t>
            </a:r>
          </a:p>
          <a:p>
            <a:pPr lvl="1"/>
            <a:r>
              <a:rPr lang="en-US" b="1" u="sng" dirty="0" smtClean="0"/>
              <a:t>www.xilinx.com/training</a:t>
            </a:r>
          </a:p>
          <a:p>
            <a:pPr lvl="2"/>
            <a:r>
              <a:rPr lang="en-US" i="1" u="sng" dirty="0" smtClean="0"/>
              <a:t>Designing with the 7 Series Families </a:t>
            </a:r>
            <a:r>
              <a:rPr lang="en-US" dirty="0" smtClean="0"/>
              <a:t>course</a:t>
            </a:r>
          </a:p>
          <a:p>
            <a:pPr lvl="2"/>
            <a:r>
              <a:rPr lang="en-US" dirty="0" smtClean="0"/>
              <a:t>Xilinx tools and architecture courses</a:t>
            </a:r>
          </a:p>
          <a:p>
            <a:pPr lvl="2"/>
            <a:r>
              <a:rPr lang="en-US" dirty="0" smtClean="0"/>
              <a:t>Hardware description language courses</a:t>
            </a:r>
          </a:p>
          <a:p>
            <a:pPr lvl="2"/>
            <a:r>
              <a:rPr lang="en-US" dirty="0" smtClean="0"/>
              <a:t>Basic FPGA architecture, Basic HDL Coding Techniques, and other Free videos!</a:t>
            </a:r>
            <a:endParaRPr lang="en-US" i="1" dirty="0" smtClean="0"/>
          </a:p>
          <a:p>
            <a:endParaRPr lang="en-US" sz="2400" b="1" i="1" dirty="0" smtClean="0"/>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838200" y="1600200"/>
            <a:ext cx="7467600" cy="4672013"/>
          </a:xfrm>
          <a:prstGeom prst="rect">
            <a:avLst/>
          </a:prstGeom>
          <a:noFill/>
          <a:ln w="9525">
            <a:noFill/>
            <a:miter lim="800000"/>
            <a:headEnd/>
            <a:tailEnd/>
          </a:ln>
        </p:spPr>
        <p:txBody>
          <a:bodyPr/>
          <a:lstStyle/>
          <a:p>
            <a:pPr algn="l"/>
            <a:r>
              <a:rPr lang="en-US" altLang="ja-JP" sz="900" dirty="0">
                <a:ea typeface="MS PGothic" pitchFamily="34" charset="-128"/>
              </a:rPr>
              <a:t>Xilinx is disclosing this Document and </a:t>
            </a:r>
            <a:r>
              <a:rPr lang="en-US" altLang="ja-JP" sz="900">
                <a:ea typeface="MS PGothic" pitchFamily="34" charset="-128"/>
              </a:rPr>
              <a:t>Intellectual </a:t>
            </a:r>
            <a:r>
              <a:rPr lang="en-US" altLang="ja-JP" sz="900" smtClean="0">
                <a:ea typeface="MS PGothic" pitchFamily="34" charset="-128"/>
              </a:rPr>
              <a:t>Property </a:t>
            </a:r>
            <a:r>
              <a:rPr lang="en-US" altLang="ja-JP" sz="900" dirty="0">
                <a:ea typeface="MS PGothic" pitchFamily="34" charset="-128"/>
              </a:rPr>
              <a:t>(hereinafter “the Design”) to you for use in the development of designs to operate on, or interface with Xilinx FPGAs. Except as stated herein, none of the Design may be copied, reproduced, distributed, republished, downloaded, displayed, posted, or transmitted in any form or by any means including, but not limited to, electronic, mechanical, photocopying, recording, or otherwise, without the prior written consent of Xilinx. Any unauthorized use of the Design may violate copyright laws, trademark laws, the laws of privacy and publicity, and communications regulations and statutes.</a:t>
            </a:r>
          </a:p>
          <a:p>
            <a:pPr algn="l"/>
            <a:endParaRPr lang="en-US" altLang="ja-JP" sz="900" dirty="0">
              <a:ea typeface="MS PGothic" pitchFamily="34" charset="-128"/>
            </a:endParaRPr>
          </a:p>
          <a:p>
            <a:pPr algn="l"/>
            <a:r>
              <a:rPr lang="en-US" altLang="ja-JP" sz="900" dirty="0">
                <a:ea typeface="MS PGothic" pitchFamily="34" charset="-128"/>
              </a:rPr>
              <a:t>Xilinx does not assume any liability arising out of the application or use of the Design; nor does Xilinx convey any license under its patents, copyrights, or any rights of others. You are responsible for obtaining any rights you may require for your use or implementation of the Design. Xilinx reserves the right to make changes, at any time, to the Design as deemed desirable in the sole discretion of Xilinx. Xilinx assumes no obligation to correct any errors contained herein or to advise you of any correction if such be made. Xilinx will not assume any liability for the accuracy or correctness of any engineering or technical support or assistance provided to you in connection with the Design.</a:t>
            </a:r>
          </a:p>
          <a:p>
            <a:pPr algn="l"/>
            <a:endParaRPr lang="en-US" altLang="ja-JP" sz="900" dirty="0">
              <a:ea typeface="MS PGothic" pitchFamily="34" charset="-128"/>
            </a:endParaRPr>
          </a:p>
          <a:p>
            <a:pPr algn="l"/>
            <a:r>
              <a:rPr lang="en-US" altLang="ja-JP" sz="900" dirty="0">
                <a:ea typeface="MS PGothic" pitchFamily="34" charset="-128"/>
              </a:rPr>
              <a:t>THE DESIGN IS PROVIDED “AS IS" WITH ALL FAULTS, AND THE ENTIRE RISK AS TO ITS FUNCTION AND IMPLEMENTATION IS WITH YOU. YOU ACKNOWLEDGE AND AGREE THAT YOU HAVE NOT RELIED ON ANY ORAL OR WRITTEN INFORMATION OR ADVICE, WHETHER GIVEN BY XILINX, OR ITS AGENTS OR EMPLOYEES. XILINX MAKES NO OTHER WARRANTIES, WHETHER EXPRESS, IMPLIED, OR STATUTORY, REGARDING THE DESIGN, INCLUDING ANY WARRANTIES OF MERCHANTABILITY, FITNESS FOR A PARTICULAR PURPOSE, TITLE, AND NONINFRINGEMENT OF THIRD-PARTY RIGHTS.</a:t>
            </a:r>
          </a:p>
          <a:p>
            <a:pPr algn="l"/>
            <a:endParaRPr lang="en-US" altLang="ja-JP" sz="900" dirty="0">
              <a:ea typeface="MS PGothic" pitchFamily="34" charset="-128"/>
            </a:endParaRPr>
          </a:p>
          <a:p>
            <a:pPr algn="l"/>
            <a:r>
              <a:rPr lang="en-US" altLang="ja-JP" sz="900" dirty="0">
                <a:ea typeface="MS PGothic" pitchFamily="34" charset="-128"/>
              </a:rPr>
              <a:t>IN NO EVENT WILL XILINX BE LIABLE FOR ANY CONSEQUENTIAL, INDIRECT, EXEMPLARY, SPECIAL, OR INCIDENTAL DAMAGES, INCLUDING ANY LOST DATA AND LOST PROFITS, ARISING FROM OR RELATING TO YOUR USE OF THE DESIGN, EVEN IF YOU HAVE BEEN ADVISED OF THE POSSIBILITY OF SUCH DAMAGES. THE TOTAL CUMULATIVE LIABILITY OF XILINX IN CONNECTION WITH YOUR USE OF THE DESIGN, WHETHER IN CONTRACT OR TORT OR OTHERWISE, WILL IN NO EVENT EXCEED THE AMOUNT OF FEES PAID BY YOU TO XILINX HEREUNDER FOR USE OF THE DESIGN. YOU ACKNOWLEDGE THAT THE FEES, IF ANY, REFLECT THE ALLOCATION OF RISK SET FORTH IN THIS AGREEMENT AND THAT XILINX WOULD NOT MAKE AVAILABLE THE DESIGN TO YOU WITHOUT THESE LIMITATIONS OF LIABILITY.</a:t>
            </a:r>
          </a:p>
          <a:p>
            <a:pPr algn="l"/>
            <a:endParaRPr lang="en-US" altLang="ja-JP" sz="900" dirty="0">
              <a:ea typeface="MS PGothic" pitchFamily="34" charset="-128"/>
            </a:endParaRPr>
          </a:p>
          <a:p>
            <a:pPr algn="l"/>
            <a:r>
              <a:rPr lang="en-US" altLang="ja-JP" sz="900" dirty="0">
                <a:ea typeface="MS PGothic" pitchFamily="34" charset="-128"/>
              </a:rPr>
              <a:t>The Design is not designed or intended for use in the development of on-line control equipment in hazardous environments requiring fail-safe controls, such as in the operation of nuclear facilities, aircraft navigation or communications systems, air traffic control, life support, or weapons systems (“High-Risk Applications”). Xilinx specifically disclaims any express or implied warranties of fitness for such High-Risk Applications. You represent that use of the Design in such High-Risk Applications is fully at your risk.</a:t>
            </a:r>
          </a:p>
          <a:p>
            <a:pPr algn="l"/>
            <a:endParaRPr lang="en-US" altLang="ja-JP" sz="900" dirty="0">
              <a:ea typeface="MS PGothic" pitchFamily="34" charset="-128"/>
            </a:endParaRPr>
          </a:p>
          <a:p>
            <a:pPr algn="l"/>
            <a:r>
              <a:rPr lang="en-US" altLang="ja-JP" sz="900" dirty="0">
                <a:ea typeface="MS PGothic" pitchFamily="34" charset="-128"/>
              </a:rPr>
              <a:t>© </a:t>
            </a:r>
            <a:r>
              <a:rPr lang="en-US" altLang="ja-JP" sz="900" dirty="0" smtClean="0">
                <a:ea typeface="MS PGothic" pitchFamily="34" charset="-128"/>
              </a:rPr>
              <a:t>2012 </a:t>
            </a:r>
            <a:r>
              <a:rPr lang="en-US" altLang="ja-JP" sz="900" dirty="0">
                <a:ea typeface="MS PGothic" pitchFamily="34" charset="-128"/>
              </a:rPr>
              <a:t>Xilinx, Inc. All rights reserved. XILINX, the Xilinx logo, and other designated brands included herein are trademarks of Xilinx, Inc. All other trademarks are the property of their respective owners.</a:t>
            </a:r>
            <a:endParaRPr lang="ja-JP" altLang="en-US" sz="900">
              <a:ea typeface="MS PGothic" pitchFamily="34" charset="-128"/>
            </a:endParaRPr>
          </a:p>
        </p:txBody>
      </p:sp>
      <p:sp>
        <p:nvSpPr>
          <p:cNvPr id="22531" name="Rectangle 3"/>
          <p:cNvSpPr>
            <a:spLocks noGrp="1" noChangeArrowheads="1"/>
          </p:cNvSpPr>
          <p:nvPr>
            <p:ph type="title"/>
          </p:nvPr>
        </p:nvSpPr>
        <p:spPr/>
        <p:txBody>
          <a:bodyPr/>
          <a:lstStyle/>
          <a:p>
            <a:r>
              <a:rPr lang="en-US" altLang="ja-JP" smtClean="0">
                <a:ea typeface="MS PGothic" pitchFamily="34" charset="-128"/>
              </a:rPr>
              <a:t>Trademark Information</a:t>
            </a: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7906" name="Picture 5"/>
          <p:cNvPicPr>
            <a:picLocks noChangeAspect="1" noChangeArrowheads="1"/>
          </p:cNvPicPr>
          <p:nvPr>
            <p:custDataLst>
              <p:tags r:id="rId2"/>
            </p:custDataLst>
          </p:nvPr>
        </p:nvPicPr>
        <p:blipFill>
          <a:blip r:embed="rId7"/>
          <a:srcRect/>
          <a:stretch>
            <a:fillRect/>
          </a:stretch>
        </p:blipFill>
        <p:spPr bwMode="auto">
          <a:xfrm>
            <a:off x="6248400" y="1306513"/>
            <a:ext cx="2895600" cy="1606550"/>
          </a:xfrm>
          <a:prstGeom prst="rect">
            <a:avLst/>
          </a:prstGeom>
          <a:noFill/>
          <a:ln w="9525">
            <a:noFill/>
            <a:miter lim="800000"/>
            <a:headEnd/>
            <a:tailEnd/>
          </a:ln>
          <a:effectLst>
            <a:outerShdw dist="35921" dir="2700000" algn="ctr" rotWithShape="0">
              <a:srgbClr val="808080"/>
            </a:outerShdw>
          </a:effectLst>
        </p:spPr>
      </p:pic>
      <p:pic>
        <p:nvPicPr>
          <p:cNvPr id="1147907" name="Picture 4" descr="Site Image"/>
          <p:cNvPicPr>
            <a:picLocks noChangeAspect="1" noChangeArrowheads="1"/>
          </p:cNvPicPr>
          <p:nvPr>
            <p:custDataLst>
              <p:tags r:id="rId3"/>
            </p:custDataLst>
          </p:nvPr>
        </p:nvPicPr>
        <p:blipFill>
          <a:blip r:embed="rId8"/>
          <a:srcRect/>
          <a:stretch>
            <a:fillRect/>
          </a:stretch>
        </p:blipFill>
        <p:spPr bwMode="auto">
          <a:xfrm>
            <a:off x="6248400" y="2941638"/>
            <a:ext cx="2895600" cy="1541462"/>
          </a:xfrm>
          <a:prstGeom prst="rect">
            <a:avLst/>
          </a:prstGeom>
          <a:noFill/>
          <a:ln w="9525">
            <a:noFill/>
            <a:miter lim="800000"/>
            <a:headEnd/>
            <a:tailEnd/>
          </a:ln>
          <a:effectLst>
            <a:outerShdw dist="35921" dir="2700000" algn="ctr" rotWithShape="0">
              <a:srgbClr val="808080"/>
            </a:outerShdw>
          </a:effectLst>
        </p:spPr>
      </p:pic>
      <p:sp>
        <p:nvSpPr>
          <p:cNvPr id="9220" name="Rectangle 2"/>
          <p:cNvSpPr>
            <a:spLocks noGrp="1" noChangeArrowheads="1"/>
          </p:cNvSpPr>
          <p:nvPr>
            <p:ph type="title" idx="4294967295"/>
          </p:nvPr>
        </p:nvSpPr>
        <p:spPr>
          <a:xfrm>
            <a:off x="457200" y="209550"/>
            <a:ext cx="8229600" cy="1143000"/>
          </a:xfrm>
        </p:spPr>
        <p:txBody>
          <a:bodyPr tIns="45720" rIns="91440" bIns="45720"/>
          <a:lstStyle/>
          <a:p>
            <a:pPr eaLnBrk="1" hangingPunct="1"/>
            <a:r>
              <a:rPr lang="en-US" dirty="0" smtClean="0"/>
              <a:t>Need for Higher Bandwidth</a:t>
            </a:r>
          </a:p>
        </p:txBody>
      </p:sp>
      <p:sp>
        <p:nvSpPr>
          <p:cNvPr id="9221" name="Rectangle 3"/>
          <p:cNvSpPr>
            <a:spLocks noGrp="1" noChangeArrowheads="1"/>
          </p:cNvSpPr>
          <p:nvPr>
            <p:ph type="body" idx="4294967295"/>
          </p:nvPr>
        </p:nvSpPr>
        <p:spPr>
          <a:xfrm>
            <a:off x="457200" y="1600200"/>
            <a:ext cx="6048375" cy="4524375"/>
          </a:xfrm>
        </p:spPr>
        <p:txBody>
          <a:bodyPr tIns="45720" rIns="91440" bIns="45720"/>
          <a:lstStyle/>
          <a:p>
            <a:pPr eaLnBrk="1" hangingPunct="1">
              <a:lnSpc>
                <a:spcPct val="90000"/>
              </a:lnSpc>
            </a:pPr>
            <a:r>
              <a:rPr lang="en-US" sz="2000" smtClean="0"/>
              <a:t>Modern systems require more bandwidth</a:t>
            </a:r>
          </a:p>
          <a:p>
            <a:pPr lvl="1" eaLnBrk="1" hangingPunct="1">
              <a:lnSpc>
                <a:spcPct val="90000"/>
              </a:lnSpc>
            </a:pPr>
            <a:r>
              <a:rPr lang="en-US" sz="1800" smtClean="0"/>
              <a:t>Chip-to chip on the pc-board</a:t>
            </a:r>
          </a:p>
          <a:p>
            <a:pPr lvl="1" eaLnBrk="1" hangingPunct="1">
              <a:lnSpc>
                <a:spcPct val="90000"/>
              </a:lnSpc>
            </a:pPr>
            <a:r>
              <a:rPr lang="en-US" sz="1800" smtClean="0"/>
              <a:t>Card-to-card</a:t>
            </a:r>
          </a:p>
          <a:p>
            <a:pPr lvl="1" eaLnBrk="1" hangingPunct="1">
              <a:lnSpc>
                <a:spcPct val="90000"/>
              </a:lnSpc>
            </a:pPr>
            <a:r>
              <a:rPr lang="en-US" sz="1800" smtClean="0"/>
              <a:t>Wiring between boxes</a:t>
            </a:r>
          </a:p>
          <a:p>
            <a:pPr lvl="1" eaLnBrk="1" hangingPunct="1">
              <a:lnSpc>
                <a:spcPct val="90000"/>
              </a:lnSpc>
            </a:pPr>
            <a:r>
              <a:rPr lang="en-US" sz="1800" smtClean="0"/>
              <a:t>Long distance transmission over fiber optics</a:t>
            </a:r>
          </a:p>
          <a:p>
            <a:pPr eaLnBrk="1" hangingPunct="1">
              <a:lnSpc>
                <a:spcPct val="90000"/>
              </a:lnSpc>
            </a:pPr>
            <a:r>
              <a:rPr lang="en-US" sz="2000" smtClean="0"/>
              <a:t>Parallel I/O reaches a speed limit</a:t>
            </a:r>
          </a:p>
          <a:p>
            <a:pPr lvl="1" eaLnBrk="1" hangingPunct="1">
              <a:lnSpc>
                <a:spcPct val="90000"/>
              </a:lnSpc>
            </a:pPr>
            <a:r>
              <a:rPr lang="en-US" sz="1800" smtClean="0"/>
              <a:t>&lt; 1.5 GHz for single-ended pins</a:t>
            </a:r>
          </a:p>
          <a:p>
            <a:pPr lvl="1" eaLnBrk="1" hangingPunct="1">
              <a:lnSpc>
                <a:spcPct val="90000"/>
              </a:lnSpc>
            </a:pPr>
            <a:r>
              <a:rPr lang="en-US" sz="1800" smtClean="0"/>
              <a:t>&lt; 2.0 GHz for LVDS differential pin-pairs</a:t>
            </a:r>
          </a:p>
          <a:p>
            <a:pPr lvl="1" eaLnBrk="1" hangingPunct="1">
              <a:lnSpc>
                <a:spcPct val="90000"/>
              </a:lnSpc>
            </a:pPr>
            <a:r>
              <a:rPr lang="en-US" sz="1800" smtClean="0"/>
              <a:t>Standards are getting faster</a:t>
            </a:r>
          </a:p>
          <a:p>
            <a:pPr eaLnBrk="1" hangingPunct="1">
              <a:lnSpc>
                <a:spcPct val="90000"/>
              </a:lnSpc>
            </a:pPr>
            <a:r>
              <a:rPr lang="en-US" sz="2000" smtClean="0"/>
              <a:t>Wide parallel connections pose problems</a:t>
            </a:r>
          </a:p>
          <a:p>
            <a:pPr lvl="1" eaLnBrk="1" hangingPunct="1">
              <a:lnSpc>
                <a:spcPct val="90000"/>
              </a:lnSpc>
            </a:pPr>
            <a:r>
              <a:rPr lang="en-US" sz="1800" smtClean="0"/>
              <a:t>Use too much space and power</a:t>
            </a:r>
          </a:p>
          <a:p>
            <a:pPr lvl="1" eaLnBrk="1" hangingPunct="1">
              <a:lnSpc>
                <a:spcPct val="90000"/>
              </a:lnSpc>
            </a:pPr>
            <a:r>
              <a:rPr lang="en-US" sz="1800" smtClean="0"/>
              <a:t>Unavoidable skew between data lanes</a:t>
            </a:r>
          </a:p>
          <a:p>
            <a:pPr lvl="1" eaLnBrk="1" hangingPunct="1">
              <a:lnSpc>
                <a:spcPct val="90000"/>
              </a:lnSpc>
            </a:pPr>
            <a:r>
              <a:rPr lang="en-US" sz="1800" smtClean="0"/>
              <a:t>Unavoidable skew between clock and data</a:t>
            </a:r>
          </a:p>
          <a:p>
            <a:pPr lvl="1" eaLnBrk="1" hangingPunct="1">
              <a:lnSpc>
                <a:spcPct val="90000"/>
              </a:lnSpc>
            </a:pPr>
            <a:r>
              <a:rPr lang="en-US" sz="1800" smtClean="0"/>
              <a:t>Crosstalk and other signal integrity issues</a:t>
            </a:r>
          </a:p>
          <a:p>
            <a:pPr lvl="1" eaLnBrk="1" hangingPunct="1">
              <a:lnSpc>
                <a:spcPct val="90000"/>
              </a:lnSpc>
              <a:buFontTx/>
              <a:buNone/>
            </a:pPr>
            <a:endParaRPr lang="en-US" sz="1800" smtClean="0"/>
          </a:p>
        </p:txBody>
      </p:sp>
      <p:sp>
        <p:nvSpPr>
          <p:cNvPr id="1147910" name="Text Box 6"/>
          <p:cNvSpPr txBox="1">
            <a:spLocks noChangeArrowheads="1"/>
          </p:cNvSpPr>
          <p:nvPr/>
        </p:nvSpPr>
        <p:spPr bwMode="auto">
          <a:xfrm>
            <a:off x="898525" y="5980113"/>
            <a:ext cx="184150" cy="366712"/>
          </a:xfrm>
          <a:prstGeom prst="rect">
            <a:avLst/>
          </a:prstGeom>
          <a:noFill/>
          <a:ln w="9525" algn="ctr">
            <a:noFill/>
            <a:miter lim="800000"/>
            <a:headEnd/>
            <a:tailEnd/>
          </a:ln>
          <a:effectLst>
            <a:prstShdw prst="shdw17" dist="17961" dir="2700000">
              <a:schemeClr val="tx2">
                <a:gamma/>
                <a:shade val="60000"/>
                <a:invGamma/>
              </a:schemeClr>
            </a:prstShdw>
          </a:effectLst>
        </p:spPr>
        <p:txBody>
          <a:bodyPr wrap="none">
            <a:spAutoFit/>
          </a:bodyPr>
          <a:lstStyle/>
          <a:p>
            <a:pPr algn="l">
              <a:defRPr/>
            </a:pPr>
            <a:endParaRPr lang="en-US" dirty="0"/>
          </a:p>
        </p:txBody>
      </p:sp>
      <p:pic>
        <p:nvPicPr>
          <p:cNvPr id="1147912" name="PPTShape_0" descr="35258_RRH$10"/>
          <p:cNvPicPr>
            <a:picLocks noChangeAspect="1" noChangeArrowheads="1"/>
          </p:cNvPicPr>
          <p:nvPr>
            <p:custDataLst>
              <p:tags r:id="rId4"/>
            </p:custDataLst>
          </p:nvPr>
        </p:nvPicPr>
        <p:blipFill>
          <a:blip r:embed="rId9"/>
          <a:srcRect t="8511"/>
          <a:stretch>
            <a:fillRect/>
          </a:stretch>
        </p:blipFill>
        <p:spPr bwMode="auto">
          <a:xfrm>
            <a:off x="7010400" y="4583113"/>
            <a:ext cx="1439863" cy="1828800"/>
          </a:xfrm>
          <a:prstGeom prst="rect">
            <a:avLst/>
          </a:prstGeom>
          <a:noFill/>
          <a:ln w="9525">
            <a:noFill/>
            <a:miter lim="800000"/>
            <a:headEnd/>
            <a:tailEnd/>
          </a:ln>
          <a:effectLst>
            <a:outerShdw dist="35921" dir="2700000" algn="ctr" rotWithShape="0">
              <a:srgbClr val="808080">
                <a:alpha val="50000"/>
              </a:srgbClr>
            </a:outerShdw>
          </a:effectLst>
        </p:spPr>
      </p:pic>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99" name="Text Box 43"/>
          <p:cNvSpPr txBox="1">
            <a:spLocks noChangeArrowheads="1"/>
          </p:cNvSpPr>
          <p:nvPr/>
        </p:nvSpPr>
        <p:spPr bwMode="auto">
          <a:xfrm>
            <a:off x="7453313" y="2271713"/>
            <a:ext cx="1690687" cy="244475"/>
          </a:xfrm>
          <a:prstGeom prst="rect">
            <a:avLst/>
          </a:prstGeom>
          <a:noFill/>
          <a:ln w="9525" algn="ctr">
            <a:noFill/>
            <a:miter lim="800000"/>
            <a:headEnd/>
            <a:tailEnd/>
          </a:ln>
          <a:effectLst>
            <a:prstShdw prst="shdw17" dist="17961" dir="2700000">
              <a:schemeClr val="tx2">
                <a:gamma/>
                <a:shade val="60000"/>
                <a:invGamma/>
              </a:schemeClr>
            </a:prstShdw>
          </a:effectLst>
        </p:spPr>
        <p:txBody>
          <a:bodyPr>
            <a:spAutoFit/>
          </a:bodyPr>
          <a:lstStyle/>
          <a:p>
            <a:pPr>
              <a:defRPr/>
            </a:pPr>
            <a:endParaRPr lang="en-US" sz="1000" b="1" dirty="0"/>
          </a:p>
        </p:txBody>
      </p:sp>
      <p:sp>
        <p:nvSpPr>
          <p:cNvPr id="10244" name="Line 2"/>
          <p:cNvSpPr>
            <a:spLocks noChangeShapeType="1"/>
          </p:cNvSpPr>
          <p:nvPr/>
        </p:nvSpPr>
        <p:spPr bwMode="auto">
          <a:xfrm>
            <a:off x="1633538" y="2093913"/>
            <a:ext cx="6084887" cy="0"/>
          </a:xfrm>
          <a:prstGeom prst="line">
            <a:avLst/>
          </a:prstGeom>
          <a:noFill/>
          <a:ln w="19050">
            <a:solidFill>
              <a:srgbClr val="C0C0C0"/>
            </a:solidFill>
            <a:prstDash val="sysDot"/>
            <a:round/>
            <a:headEnd/>
            <a:tailEnd/>
          </a:ln>
        </p:spPr>
        <p:txBody>
          <a:bodyPr/>
          <a:lstStyle/>
          <a:p>
            <a:endParaRPr lang="en-US"/>
          </a:p>
        </p:txBody>
      </p:sp>
      <p:sp>
        <p:nvSpPr>
          <p:cNvPr id="10245" name="PPTShape_0"/>
          <p:cNvSpPr>
            <a:spLocks noChangeShapeType="1"/>
          </p:cNvSpPr>
          <p:nvPr/>
        </p:nvSpPr>
        <p:spPr bwMode="auto">
          <a:xfrm>
            <a:off x="1638300" y="3273425"/>
            <a:ext cx="6097588" cy="0"/>
          </a:xfrm>
          <a:prstGeom prst="line">
            <a:avLst/>
          </a:prstGeom>
          <a:noFill/>
          <a:ln w="19050">
            <a:solidFill>
              <a:srgbClr val="C0C0C0"/>
            </a:solidFill>
            <a:prstDash val="sysDot"/>
            <a:round/>
            <a:headEnd/>
            <a:tailEnd/>
          </a:ln>
        </p:spPr>
        <p:txBody>
          <a:bodyPr/>
          <a:lstStyle/>
          <a:p>
            <a:endParaRPr lang="en-US"/>
          </a:p>
        </p:txBody>
      </p:sp>
      <p:sp>
        <p:nvSpPr>
          <p:cNvPr id="10246" name="Line 5"/>
          <p:cNvSpPr>
            <a:spLocks noChangeShapeType="1"/>
          </p:cNvSpPr>
          <p:nvPr/>
        </p:nvSpPr>
        <p:spPr bwMode="auto">
          <a:xfrm>
            <a:off x="1631950" y="4733925"/>
            <a:ext cx="6064250" cy="3175"/>
          </a:xfrm>
          <a:prstGeom prst="line">
            <a:avLst/>
          </a:prstGeom>
          <a:noFill/>
          <a:ln w="19050">
            <a:solidFill>
              <a:srgbClr val="C0C0C0"/>
            </a:solidFill>
            <a:prstDash val="sysDot"/>
            <a:round/>
            <a:headEnd/>
            <a:tailEnd/>
          </a:ln>
        </p:spPr>
        <p:txBody>
          <a:bodyPr/>
          <a:lstStyle/>
          <a:p>
            <a:endParaRPr lang="en-US"/>
          </a:p>
        </p:txBody>
      </p:sp>
      <p:sp>
        <p:nvSpPr>
          <p:cNvPr id="10247" name="Line 6"/>
          <p:cNvSpPr>
            <a:spLocks noChangeShapeType="1"/>
          </p:cNvSpPr>
          <p:nvPr/>
        </p:nvSpPr>
        <p:spPr bwMode="auto">
          <a:xfrm>
            <a:off x="1651000" y="3668713"/>
            <a:ext cx="6070600" cy="0"/>
          </a:xfrm>
          <a:prstGeom prst="line">
            <a:avLst/>
          </a:prstGeom>
          <a:noFill/>
          <a:ln w="19050">
            <a:solidFill>
              <a:srgbClr val="C0C0C0"/>
            </a:solidFill>
            <a:prstDash val="sysDot"/>
            <a:round/>
            <a:headEnd/>
            <a:tailEnd/>
          </a:ln>
        </p:spPr>
        <p:txBody>
          <a:bodyPr/>
          <a:lstStyle/>
          <a:p>
            <a:endParaRPr lang="en-US"/>
          </a:p>
        </p:txBody>
      </p:sp>
      <p:sp>
        <p:nvSpPr>
          <p:cNvPr id="10248" name="Line 8"/>
          <p:cNvSpPr>
            <a:spLocks noChangeShapeType="1"/>
          </p:cNvSpPr>
          <p:nvPr/>
        </p:nvSpPr>
        <p:spPr bwMode="auto">
          <a:xfrm>
            <a:off x="1643063" y="6030913"/>
            <a:ext cx="6027737" cy="1587"/>
          </a:xfrm>
          <a:prstGeom prst="line">
            <a:avLst/>
          </a:prstGeom>
          <a:noFill/>
          <a:ln w="19050">
            <a:solidFill>
              <a:srgbClr val="C0C0C0"/>
            </a:solidFill>
            <a:prstDash val="sysDot"/>
            <a:round/>
            <a:headEnd/>
            <a:tailEnd/>
          </a:ln>
        </p:spPr>
        <p:txBody>
          <a:bodyPr/>
          <a:lstStyle/>
          <a:p>
            <a:endParaRPr lang="en-US"/>
          </a:p>
        </p:txBody>
      </p:sp>
      <p:sp>
        <p:nvSpPr>
          <p:cNvPr id="10249" name="Freeform 12"/>
          <p:cNvSpPr>
            <a:spLocks/>
          </p:cNvSpPr>
          <p:nvPr/>
        </p:nvSpPr>
        <p:spPr bwMode="auto">
          <a:xfrm>
            <a:off x="1627188" y="1262063"/>
            <a:ext cx="6653212" cy="5222875"/>
          </a:xfrm>
          <a:custGeom>
            <a:avLst/>
            <a:gdLst>
              <a:gd name="T0" fmla="*/ 0 w 4091"/>
              <a:gd name="T1" fmla="*/ 0 h 2663"/>
              <a:gd name="T2" fmla="*/ 0 w 4091"/>
              <a:gd name="T3" fmla="*/ 2147483647 h 2663"/>
              <a:gd name="T4" fmla="*/ 2147483647 w 4091"/>
              <a:gd name="T5" fmla="*/ 2147483647 h 2663"/>
              <a:gd name="T6" fmla="*/ 0 60000 65536"/>
              <a:gd name="T7" fmla="*/ 0 60000 65536"/>
              <a:gd name="T8" fmla="*/ 0 60000 65536"/>
              <a:gd name="T9" fmla="*/ 0 w 4091"/>
              <a:gd name="T10" fmla="*/ 0 h 2663"/>
              <a:gd name="T11" fmla="*/ 4091 w 4091"/>
              <a:gd name="T12" fmla="*/ 2663 h 2663"/>
            </a:gdLst>
            <a:ahLst/>
            <a:cxnLst>
              <a:cxn ang="T6">
                <a:pos x="T0" y="T1"/>
              </a:cxn>
              <a:cxn ang="T7">
                <a:pos x="T2" y="T3"/>
              </a:cxn>
              <a:cxn ang="T8">
                <a:pos x="T4" y="T5"/>
              </a:cxn>
            </a:cxnLst>
            <a:rect l="T9" t="T10" r="T11" b="T12"/>
            <a:pathLst>
              <a:path w="4091" h="2663">
                <a:moveTo>
                  <a:pt x="0" y="0"/>
                </a:moveTo>
                <a:lnTo>
                  <a:pt x="0" y="2663"/>
                </a:lnTo>
                <a:lnTo>
                  <a:pt x="4091" y="2663"/>
                </a:lnTo>
              </a:path>
            </a:pathLst>
          </a:custGeom>
          <a:noFill/>
          <a:ln w="28575">
            <a:solidFill>
              <a:schemeClr val="tx1"/>
            </a:solidFill>
            <a:round/>
            <a:headEnd type="triangle" w="med" len="med"/>
            <a:tailEnd type="triangle" w="med" len="med"/>
          </a:ln>
        </p:spPr>
        <p:txBody>
          <a:bodyPr/>
          <a:lstStyle/>
          <a:p>
            <a:endParaRPr lang="en-US"/>
          </a:p>
        </p:txBody>
      </p:sp>
      <p:sp>
        <p:nvSpPr>
          <p:cNvPr id="10250" name="Text Box 14"/>
          <p:cNvSpPr txBox="1">
            <a:spLocks noChangeArrowheads="1"/>
          </p:cNvSpPr>
          <p:nvPr/>
        </p:nvSpPr>
        <p:spPr bwMode="auto">
          <a:xfrm>
            <a:off x="449263" y="4549775"/>
            <a:ext cx="1147762" cy="339725"/>
          </a:xfrm>
          <a:prstGeom prst="rect">
            <a:avLst/>
          </a:prstGeom>
          <a:noFill/>
          <a:ln w="9525">
            <a:noFill/>
            <a:miter lim="800000"/>
            <a:headEnd/>
            <a:tailEnd/>
          </a:ln>
        </p:spPr>
        <p:txBody>
          <a:bodyPr>
            <a:spAutoFit/>
          </a:bodyPr>
          <a:lstStyle/>
          <a:p>
            <a:pPr algn="r" eaLnBrk="0" hangingPunct="0">
              <a:lnSpc>
                <a:spcPct val="90000"/>
              </a:lnSpc>
              <a:spcBef>
                <a:spcPct val="50000"/>
              </a:spcBef>
            </a:pPr>
            <a:r>
              <a:rPr lang="en-US" b="1">
                <a:latin typeface="Arial Narrow" pitchFamily="34" charset="0"/>
              </a:rPr>
              <a:t>6.6 Gbps</a:t>
            </a:r>
          </a:p>
        </p:txBody>
      </p:sp>
      <p:sp>
        <p:nvSpPr>
          <p:cNvPr id="10251" name="Text Box 15"/>
          <p:cNvSpPr txBox="1">
            <a:spLocks noChangeArrowheads="1"/>
          </p:cNvSpPr>
          <p:nvPr/>
        </p:nvSpPr>
        <p:spPr bwMode="auto">
          <a:xfrm>
            <a:off x="-173038" y="3487738"/>
            <a:ext cx="1766888" cy="339725"/>
          </a:xfrm>
          <a:prstGeom prst="rect">
            <a:avLst/>
          </a:prstGeom>
          <a:noFill/>
          <a:ln w="9525">
            <a:noFill/>
            <a:miter lim="800000"/>
            <a:headEnd/>
            <a:tailEnd/>
          </a:ln>
        </p:spPr>
        <p:txBody>
          <a:bodyPr>
            <a:spAutoFit/>
          </a:bodyPr>
          <a:lstStyle/>
          <a:p>
            <a:pPr algn="r" eaLnBrk="0" hangingPunct="0">
              <a:lnSpc>
                <a:spcPct val="90000"/>
              </a:lnSpc>
              <a:spcBef>
                <a:spcPct val="50000"/>
              </a:spcBef>
            </a:pPr>
            <a:r>
              <a:rPr lang="en-US" b="1">
                <a:latin typeface="Arial Narrow" pitchFamily="34" charset="0"/>
              </a:rPr>
              <a:t>11.18 Gbps</a:t>
            </a:r>
          </a:p>
        </p:txBody>
      </p:sp>
      <p:sp>
        <p:nvSpPr>
          <p:cNvPr id="10252" name="Text Box 17"/>
          <p:cNvSpPr txBox="1">
            <a:spLocks noChangeArrowheads="1"/>
          </p:cNvSpPr>
          <p:nvPr/>
        </p:nvSpPr>
        <p:spPr bwMode="auto">
          <a:xfrm>
            <a:off x="334963" y="5861050"/>
            <a:ext cx="1252537" cy="339725"/>
          </a:xfrm>
          <a:prstGeom prst="rect">
            <a:avLst/>
          </a:prstGeom>
          <a:noFill/>
          <a:ln w="9525">
            <a:noFill/>
            <a:miter lim="800000"/>
            <a:headEnd/>
            <a:tailEnd/>
          </a:ln>
        </p:spPr>
        <p:txBody>
          <a:bodyPr>
            <a:spAutoFit/>
          </a:bodyPr>
          <a:lstStyle/>
          <a:p>
            <a:pPr algn="r" eaLnBrk="0" hangingPunct="0">
              <a:lnSpc>
                <a:spcPct val="90000"/>
              </a:lnSpc>
              <a:spcBef>
                <a:spcPct val="50000"/>
              </a:spcBef>
            </a:pPr>
            <a:r>
              <a:rPr lang="en-US" b="1">
                <a:latin typeface="Arial Narrow" pitchFamily="34" charset="0"/>
              </a:rPr>
              <a:t>3.125 Gbps</a:t>
            </a:r>
          </a:p>
        </p:txBody>
      </p:sp>
      <p:sp>
        <p:nvSpPr>
          <p:cNvPr id="10253" name="Text Box 32"/>
          <p:cNvSpPr txBox="1">
            <a:spLocks noChangeArrowheads="1"/>
          </p:cNvSpPr>
          <p:nvPr/>
        </p:nvSpPr>
        <p:spPr bwMode="auto">
          <a:xfrm>
            <a:off x="322263" y="3073400"/>
            <a:ext cx="1258887" cy="339725"/>
          </a:xfrm>
          <a:prstGeom prst="rect">
            <a:avLst/>
          </a:prstGeom>
          <a:noFill/>
          <a:ln w="9525">
            <a:noFill/>
            <a:miter lim="800000"/>
            <a:headEnd/>
            <a:tailEnd/>
          </a:ln>
        </p:spPr>
        <p:txBody>
          <a:bodyPr>
            <a:spAutoFit/>
          </a:bodyPr>
          <a:lstStyle/>
          <a:p>
            <a:pPr algn="r" eaLnBrk="0" hangingPunct="0">
              <a:lnSpc>
                <a:spcPct val="90000"/>
              </a:lnSpc>
              <a:spcBef>
                <a:spcPct val="50000"/>
              </a:spcBef>
            </a:pPr>
            <a:r>
              <a:rPr lang="en-US" b="1">
                <a:latin typeface="Arial Narrow" pitchFamily="34" charset="0"/>
              </a:rPr>
              <a:t>12.5 Gbps</a:t>
            </a:r>
          </a:p>
        </p:txBody>
      </p:sp>
      <p:pic>
        <p:nvPicPr>
          <p:cNvPr id="10254" name="Picture 12" descr="Xilinx_Spartan6_Spot"/>
          <p:cNvPicPr>
            <a:picLocks noChangeAspect="1" noChangeArrowheads="1"/>
          </p:cNvPicPr>
          <p:nvPr>
            <p:custDataLst>
              <p:tags r:id="rId2"/>
            </p:custDataLst>
          </p:nvPr>
        </p:nvPicPr>
        <p:blipFill>
          <a:blip r:embed="rId11"/>
          <a:srcRect/>
          <a:stretch>
            <a:fillRect/>
          </a:stretch>
        </p:blipFill>
        <p:spPr bwMode="auto">
          <a:xfrm>
            <a:off x="1649413" y="1309688"/>
            <a:ext cx="977900" cy="227012"/>
          </a:xfrm>
          <a:prstGeom prst="rect">
            <a:avLst/>
          </a:prstGeom>
          <a:noFill/>
          <a:ln w="9525">
            <a:noFill/>
            <a:miter lim="800000"/>
            <a:headEnd/>
            <a:tailEnd/>
          </a:ln>
        </p:spPr>
      </p:pic>
      <p:pic>
        <p:nvPicPr>
          <p:cNvPr id="10255" name="Picture 13" descr="Xilinx_Virtex6_Spot"/>
          <p:cNvPicPr>
            <a:picLocks noChangeAspect="1" noChangeArrowheads="1"/>
          </p:cNvPicPr>
          <p:nvPr>
            <p:custDataLst>
              <p:tags r:id="rId3"/>
            </p:custDataLst>
          </p:nvPr>
        </p:nvPicPr>
        <p:blipFill>
          <a:blip r:embed="rId12"/>
          <a:srcRect/>
          <a:stretch>
            <a:fillRect/>
          </a:stretch>
        </p:blipFill>
        <p:spPr bwMode="auto">
          <a:xfrm>
            <a:off x="2597150" y="1284288"/>
            <a:ext cx="1038225" cy="288925"/>
          </a:xfrm>
          <a:prstGeom prst="rect">
            <a:avLst/>
          </a:prstGeom>
          <a:noFill/>
          <a:ln w="9525">
            <a:noFill/>
            <a:miter lim="800000"/>
            <a:headEnd/>
            <a:tailEnd/>
          </a:ln>
        </p:spPr>
      </p:pic>
      <p:sp>
        <p:nvSpPr>
          <p:cNvPr id="10256" name="Oval 4"/>
          <p:cNvSpPr>
            <a:spLocks noChangeArrowheads="1"/>
          </p:cNvSpPr>
          <p:nvPr/>
        </p:nvSpPr>
        <p:spPr bwMode="auto">
          <a:xfrm>
            <a:off x="2978150" y="3554413"/>
            <a:ext cx="254000" cy="241300"/>
          </a:xfrm>
          <a:prstGeom prst="ellipse">
            <a:avLst/>
          </a:prstGeom>
          <a:solidFill>
            <a:srgbClr val="FF9999"/>
          </a:solidFill>
          <a:ln w="28575">
            <a:solidFill>
              <a:schemeClr val="tx1"/>
            </a:solidFill>
            <a:round/>
            <a:headEnd/>
            <a:tailEnd/>
          </a:ln>
        </p:spPr>
        <p:txBody>
          <a:bodyPr wrap="none"/>
          <a:lstStyle/>
          <a:p>
            <a:pPr>
              <a:lnSpc>
                <a:spcPct val="90000"/>
              </a:lnSpc>
            </a:pPr>
            <a:endParaRPr lang="es-ES" sz="2800" b="1">
              <a:latin typeface="Tahoma" pitchFamily="34" charset="0"/>
            </a:endParaRPr>
          </a:p>
        </p:txBody>
      </p:sp>
      <p:sp>
        <p:nvSpPr>
          <p:cNvPr id="173071" name="PPTShape_1"/>
          <p:cNvSpPr txBox="1">
            <a:spLocks noChangeArrowheads="1"/>
          </p:cNvSpPr>
          <p:nvPr/>
        </p:nvSpPr>
        <p:spPr bwMode="auto">
          <a:xfrm>
            <a:off x="3189288" y="3527425"/>
            <a:ext cx="558800" cy="304800"/>
          </a:xfrm>
          <a:prstGeom prst="rect">
            <a:avLst/>
          </a:prstGeom>
          <a:noFill/>
          <a:ln w="9525" algn="ctr">
            <a:noFill/>
            <a:miter lim="800000"/>
            <a:headEnd/>
            <a:tailEnd/>
          </a:ln>
          <a:effectLst>
            <a:prstShdw prst="shdw17" dist="17961" dir="2700000">
              <a:schemeClr val="tx2">
                <a:gamma/>
                <a:shade val="60000"/>
                <a:invGamma/>
              </a:schemeClr>
            </a:prstShdw>
          </a:effectLst>
        </p:spPr>
        <p:txBody>
          <a:bodyPr wrap="none">
            <a:spAutoFit/>
          </a:bodyPr>
          <a:lstStyle/>
          <a:p>
            <a:pPr>
              <a:defRPr/>
            </a:pPr>
            <a:r>
              <a:rPr lang="en-US" sz="1400" b="1" u="sng" dirty="0"/>
              <a:t>GTH</a:t>
            </a:r>
            <a:endParaRPr lang="en-US" sz="1000" b="1" dirty="0"/>
          </a:p>
        </p:txBody>
      </p:sp>
      <p:sp>
        <p:nvSpPr>
          <p:cNvPr id="10258" name="PPTShape_2"/>
          <p:cNvSpPr>
            <a:spLocks noChangeShapeType="1"/>
          </p:cNvSpPr>
          <p:nvPr/>
        </p:nvSpPr>
        <p:spPr bwMode="auto">
          <a:xfrm>
            <a:off x="1625600" y="2963863"/>
            <a:ext cx="6084888" cy="0"/>
          </a:xfrm>
          <a:prstGeom prst="line">
            <a:avLst/>
          </a:prstGeom>
          <a:noFill/>
          <a:ln w="19050">
            <a:solidFill>
              <a:srgbClr val="C0C0C0"/>
            </a:solidFill>
            <a:prstDash val="sysDot"/>
            <a:round/>
            <a:headEnd/>
            <a:tailEnd/>
          </a:ln>
        </p:spPr>
        <p:txBody>
          <a:bodyPr/>
          <a:lstStyle/>
          <a:p>
            <a:endParaRPr lang="en-US"/>
          </a:p>
        </p:txBody>
      </p:sp>
      <p:sp>
        <p:nvSpPr>
          <p:cNvPr id="10259" name="PPTShape_3"/>
          <p:cNvSpPr txBox="1">
            <a:spLocks noChangeArrowheads="1"/>
          </p:cNvSpPr>
          <p:nvPr/>
        </p:nvSpPr>
        <p:spPr bwMode="auto">
          <a:xfrm>
            <a:off x="355600" y="2700338"/>
            <a:ext cx="1258888" cy="339725"/>
          </a:xfrm>
          <a:prstGeom prst="rect">
            <a:avLst/>
          </a:prstGeom>
          <a:noFill/>
          <a:ln w="9525">
            <a:noFill/>
            <a:miter lim="800000"/>
            <a:headEnd/>
            <a:tailEnd/>
          </a:ln>
        </p:spPr>
        <p:txBody>
          <a:bodyPr>
            <a:spAutoFit/>
          </a:bodyPr>
          <a:lstStyle/>
          <a:p>
            <a:pPr algn="r" eaLnBrk="0" hangingPunct="0">
              <a:lnSpc>
                <a:spcPct val="90000"/>
              </a:lnSpc>
              <a:spcBef>
                <a:spcPct val="50000"/>
              </a:spcBef>
            </a:pPr>
            <a:r>
              <a:rPr lang="en-US" b="1">
                <a:latin typeface="Arial Narrow" pitchFamily="34" charset="0"/>
              </a:rPr>
              <a:t>13.1+ Gbps</a:t>
            </a:r>
          </a:p>
        </p:txBody>
      </p:sp>
      <p:sp>
        <p:nvSpPr>
          <p:cNvPr id="10260" name="PPTShape_4"/>
          <p:cNvSpPr>
            <a:spLocks noChangeArrowheads="1"/>
          </p:cNvSpPr>
          <p:nvPr/>
        </p:nvSpPr>
        <p:spPr bwMode="auto">
          <a:xfrm>
            <a:off x="2978150" y="4594225"/>
            <a:ext cx="254000" cy="241300"/>
          </a:xfrm>
          <a:prstGeom prst="ellipse">
            <a:avLst/>
          </a:prstGeom>
          <a:solidFill>
            <a:srgbClr val="FF9999"/>
          </a:solidFill>
          <a:ln w="28575">
            <a:solidFill>
              <a:schemeClr val="tx1"/>
            </a:solidFill>
            <a:round/>
            <a:headEnd/>
            <a:tailEnd/>
          </a:ln>
        </p:spPr>
        <p:txBody>
          <a:bodyPr wrap="none"/>
          <a:lstStyle/>
          <a:p>
            <a:pPr>
              <a:lnSpc>
                <a:spcPct val="90000"/>
              </a:lnSpc>
            </a:pPr>
            <a:endParaRPr lang="es-ES" sz="2800" b="1">
              <a:latin typeface="Tahoma" pitchFamily="34" charset="0"/>
            </a:endParaRPr>
          </a:p>
        </p:txBody>
      </p:sp>
      <p:sp>
        <p:nvSpPr>
          <p:cNvPr id="173083" name="Text Box 27"/>
          <p:cNvSpPr txBox="1">
            <a:spLocks noChangeArrowheads="1"/>
          </p:cNvSpPr>
          <p:nvPr/>
        </p:nvSpPr>
        <p:spPr bwMode="auto">
          <a:xfrm>
            <a:off x="2819400" y="4300538"/>
            <a:ext cx="549275" cy="304800"/>
          </a:xfrm>
          <a:prstGeom prst="rect">
            <a:avLst/>
          </a:prstGeom>
          <a:noFill/>
          <a:ln w="9525" algn="ctr">
            <a:noFill/>
            <a:miter lim="800000"/>
            <a:headEnd/>
            <a:tailEnd/>
          </a:ln>
          <a:effectLst>
            <a:prstShdw prst="shdw17" dist="17961" dir="2700000">
              <a:schemeClr val="tx2">
                <a:gamma/>
                <a:shade val="60000"/>
                <a:invGamma/>
              </a:schemeClr>
            </a:prstShdw>
          </a:effectLst>
        </p:spPr>
        <p:txBody>
          <a:bodyPr wrap="none">
            <a:spAutoFit/>
          </a:bodyPr>
          <a:lstStyle/>
          <a:p>
            <a:pPr>
              <a:defRPr/>
            </a:pPr>
            <a:r>
              <a:rPr lang="en-US" sz="1400" b="1" u="sng" dirty="0"/>
              <a:t>GTX</a:t>
            </a:r>
            <a:endParaRPr lang="en-US" sz="1000" b="1" dirty="0"/>
          </a:p>
        </p:txBody>
      </p:sp>
      <p:sp>
        <p:nvSpPr>
          <p:cNvPr id="10262" name="PPTShape_5"/>
          <p:cNvSpPr>
            <a:spLocks noChangeArrowheads="1"/>
          </p:cNvSpPr>
          <p:nvPr/>
        </p:nvSpPr>
        <p:spPr bwMode="auto">
          <a:xfrm>
            <a:off x="2025650" y="5889625"/>
            <a:ext cx="254000" cy="241300"/>
          </a:xfrm>
          <a:prstGeom prst="ellipse">
            <a:avLst/>
          </a:prstGeom>
          <a:solidFill>
            <a:srgbClr val="CCECFF"/>
          </a:solidFill>
          <a:ln w="28575">
            <a:solidFill>
              <a:schemeClr val="tx1"/>
            </a:solidFill>
            <a:round/>
            <a:headEnd/>
            <a:tailEnd/>
          </a:ln>
        </p:spPr>
        <p:txBody>
          <a:bodyPr wrap="none"/>
          <a:lstStyle/>
          <a:p>
            <a:pPr>
              <a:lnSpc>
                <a:spcPct val="90000"/>
              </a:lnSpc>
            </a:pPr>
            <a:endParaRPr lang="es-ES" sz="2800" b="1">
              <a:latin typeface="Tahoma" pitchFamily="34" charset="0"/>
            </a:endParaRPr>
          </a:p>
        </p:txBody>
      </p:sp>
      <p:sp>
        <p:nvSpPr>
          <p:cNvPr id="173085" name="Text Box 29"/>
          <p:cNvSpPr txBox="1">
            <a:spLocks noChangeArrowheads="1"/>
          </p:cNvSpPr>
          <p:nvPr/>
        </p:nvSpPr>
        <p:spPr bwMode="auto">
          <a:xfrm>
            <a:off x="2228850" y="6069013"/>
            <a:ext cx="549275" cy="304800"/>
          </a:xfrm>
          <a:prstGeom prst="rect">
            <a:avLst/>
          </a:prstGeom>
          <a:noFill/>
          <a:ln w="9525" algn="ctr">
            <a:noFill/>
            <a:miter lim="800000"/>
            <a:headEnd/>
            <a:tailEnd/>
          </a:ln>
          <a:effectLst>
            <a:prstShdw prst="shdw17" dist="17961" dir="2700000">
              <a:schemeClr val="tx2">
                <a:gamma/>
                <a:shade val="60000"/>
                <a:invGamma/>
              </a:schemeClr>
            </a:prstShdw>
          </a:effectLst>
        </p:spPr>
        <p:txBody>
          <a:bodyPr wrap="none">
            <a:spAutoFit/>
          </a:bodyPr>
          <a:lstStyle/>
          <a:p>
            <a:pPr>
              <a:defRPr/>
            </a:pPr>
            <a:r>
              <a:rPr lang="en-US" sz="1400" b="1" u="sng" dirty="0"/>
              <a:t>GTP</a:t>
            </a:r>
            <a:endParaRPr lang="en-US" sz="1000" b="1" dirty="0"/>
          </a:p>
        </p:txBody>
      </p:sp>
      <p:sp>
        <p:nvSpPr>
          <p:cNvPr id="10264" name="PPTShape_6"/>
          <p:cNvSpPr>
            <a:spLocks noChangeShapeType="1"/>
          </p:cNvSpPr>
          <p:nvPr/>
        </p:nvSpPr>
        <p:spPr bwMode="auto">
          <a:xfrm>
            <a:off x="1655763" y="5751513"/>
            <a:ext cx="6002337" cy="1587"/>
          </a:xfrm>
          <a:prstGeom prst="line">
            <a:avLst/>
          </a:prstGeom>
          <a:noFill/>
          <a:ln w="19050">
            <a:solidFill>
              <a:srgbClr val="C0C0C0"/>
            </a:solidFill>
            <a:prstDash val="sysDot"/>
            <a:round/>
            <a:headEnd/>
            <a:tailEnd/>
          </a:ln>
        </p:spPr>
        <p:txBody>
          <a:bodyPr/>
          <a:lstStyle/>
          <a:p>
            <a:endParaRPr lang="en-US"/>
          </a:p>
        </p:txBody>
      </p:sp>
      <p:sp>
        <p:nvSpPr>
          <p:cNvPr id="173087" name="Text Box 31"/>
          <p:cNvSpPr txBox="1">
            <a:spLocks noChangeArrowheads="1"/>
          </p:cNvSpPr>
          <p:nvPr/>
        </p:nvSpPr>
        <p:spPr bwMode="auto">
          <a:xfrm>
            <a:off x="4933950" y="5789613"/>
            <a:ext cx="549275" cy="304800"/>
          </a:xfrm>
          <a:prstGeom prst="rect">
            <a:avLst/>
          </a:prstGeom>
          <a:noFill/>
          <a:ln w="9525" algn="ctr">
            <a:noFill/>
            <a:miter lim="800000"/>
            <a:headEnd/>
            <a:tailEnd/>
          </a:ln>
          <a:effectLst>
            <a:prstShdw prst="shdw17" dist="17961" dir="2700000">
              <a:schemeClr val="tx2">
                <a:gamma/>
                <a:shade val="60000"/>
                <a:invGamma/>
              </a:schemeClr>
            </a:prstShdw>
          </a:effectLst>
        </p:spPr>
        <p:txBody>
          <a:bodyPr wrap="none">
            <a:spAutoFit/>
          </a:bodyPr>
          <a:lstStyle/>
          <a:p>
            <a:pPr>
              <a:defRPr/>
            </a:pPr>
            <a:r>
              <a:rPr lang="en-US" sz="1400" b="1" u="sng" dirty="0"/>
              <a:t>GTP</a:t>
            </a:r>
            <a:endParaRPr lang="en-US" sz="1000" b="1" dirty="0"/>
          </a:p>
        </p:txBody>
      </p:sp>
      <p:sp>
        <p:nvSpPr>
          <p:cNvPr id="10266" name="PPTShape_7"/>
          <p:cNvSpPr>
            <a:spLocks noChangeArrowheads="1"/>
          </p:cNvSpPr>
          <p:nvPr/>
        </p:nvSpPr>
        <p:spPr bwMode="auto">
          <a:xfrm>
            <a:off x="4718050" y="5622925"/>
            <a:ext cx="254000" cy="241300"/>
          </a:xfrm>
          <a:prstGeom prst="ellipse">
            <a:avLst/>
          </a:prstGeom>
          <a:solidFill>
            <a:schemeClr val="tx2"/>
          </a:solidFill>
          <a:ln w="28575">
            <a:solidFill>
              <a:schemeClr val="tx1"/>
            </a:solidFill>
            <a:round/>
            <a:headEnd/>
            <a:tailEnd/>
          </a:ln>
        </p:spPr>
        <p:txBody>
          <a:bodyPr wrap="none"/>
          <a:lstStyle/>
          <a:p>
            <a:pPr>
              <a:lnSpc>
                <a:spcPct val="90000"/>
              </a:lnSpc>
            </a:pPr>
            <a:endParaRPr lang="es-ES" sz="2800" b="1">
              <a:latin typeface="Tahoma" pitchFamily="34" charset="0"/>
            </a:endParaRPr>
          </a:p>
        </p:txBody>
      </p:sp>
      <p:sp>
        <p:nvSpPr>
          <p:cNvPr id="10267" name="PPTShape_8"/>
          <p:cNvSpPr txBox="1">
            <a:spLocks noChangeArrowheads="1"/>
          </p:cNvSpPr>
          <p:nvPr/>
        </p:nvSpPr>
        <p:spPr bwMode="auto">
          <a:xfrm>
            <a:off x="334963" y="5581650"/>
            <a:ext cx="1252537" cy="339725"/>
          </a:xfrm>
          <a:prstGeom prst="rect">
            <a:avLst/>
          </a:prstGeom>
          <a:noFill/>
          <a:ln w="9525">
            <a:noFill/>
            <a:miter lim="800000"/>
            <a:headEnd/>
            <a:tailEnd/>
          </a:ln>
        </p:spPr>
        <p:txBody>
          <a:bodyPr>
            <a:spAutoFit/>
          </a:bodyPr>
          <a:lstStyle/>
          <a:p>
            <a:pPr algn="r" eaLnBrk="0" hangingPunct="0">
              <a:lnSpc>
                <a:spcPct val="90000"/>
              </a:lnSpc>
              <a:spcBef>
                <a:spcPct val="50000"/>
              </a:spcBef>
            </a:pPr>
            <a:r>
              <a:rPr lang="en-US" b="1">
                <a:latin typeface="Arial Narrow" pitchFamily="34" charset="0"/>
              </a:rPr>
              <a:t>3.75 Gbps</a:t>
            </a:r>
          </a:p>
        </p:txBody>
      </p:sp>
      <p:sp>
        <p:nvSpPr>
          <p:cNvPr id="10268" name="PPTShape_9"/>
          <p:cNvSpPr>
            <a:spLocks noChangeArrowheads="1"/>
          </p:cNvSpPr>
          <p:nvPr/>
        </p:nvSpPr>
        <p:spPr bwMode="auto">
          <a:xfrm>
            <a:off x="6062663" y="3176588"/>
            <a:ext cx="254000" cy="241300"/>
          </a:xfrm>
          <a:prstGeom prst="ellipse">
            <a:avLst/>
          </a:prstGeom>
          <a:solidFill>
            <a:schemeClr val="bg2"/>
          </a:solidFill>
          <a:ln w="28575">
            <a:solidFill>
              <a:schemeClr val="tx1"/>
            </a:solidFill>
            <a:round/>
            <a:headEnd/>
            <a:tailEnd/>
          </a:ln>
        </p:spPr>
        <p:txBody>
          <a:bodyPr wrap="none"/>
          <a:lstStyle/>
          <a:p>
            <a:pPr>
              <a:lnSpc>
                <a:spcPct val="90000"/>
              </a:lnSpc>
            </a:pPr>
            <a:endParaRPr lang="es-ES" sz="2800" b="1">
              <a:solidFill>
                <a:schemeClr val="bg2"/>
              </a:solidFill>
              <a:latin typeface="Tahoma" pitchFamily="34" charset="0"/>
            </a:endParaRPr>
          </a:p>
        </p:txBody>
      </p:sp>
      <p:sp>
        <p:nvSpPr>
          <p:cNvPr id="10269" name="PPTShape_10"/>
          <p:cNvSpPr>
            <a:spLocks noChangeArrowheads="1"/>
          </p:cNvSpPr>
          <p:nvPr/>
        </p:nvSpPr>
        <p:spPr bwMode="auto">
          <a:xfrm>
            <a:off x="6862763" y="3176588"/>
            <a:ext cx="254000" cy="241300"/>
          </a:xfrm>
          <a:prstGeom prst="ellipse">
            <a:avLst/>
          </a:prstGeom>
          <a:solidFill>
            <a:schemeClr val="bg2"/>
          </a:solidFill>
          <a:ln w="28575">
            <a:solidFill>
              <a:schemeClr val="tx1"/>
            </a:solidFill>
            <a:round/>
            <a:headEnd/>
            <a:tailEnd/>
          </a:ln>
        </p:spPr>
        <p:txBody>
          <a:bodyPr wrap="none"/>
          <a:lstStyle/>
          <a:p>
            <a:pPr>
              <a:lnSpc>
                <a:spcPct val="90000"/>
              </a:lnSpc>
            </a:pPr>
            <a:endParaRPr lang="es-ES" sz="2800" b="1">
              <a:solidFill>
                <a:schemeClr val="bg2"/>
              </a:solidFill>
              <a:latin typeface="Tahoma" pitchFamily="34" charset="0"/>
            </a:endParaRPr>
          </a:p>
        </p:txBody>
      </p:sp>
      <p:sp>
        <p:nvSpPr>
          <p:cNvPr id="10270" name="PPTShape_11"/>
          <p:cNvSpPr>
            <a:spLocks noChangeArrowheads="1"/>
          </p:cNvSpPr>
          <p:nvPr/>
        </p:nvSpPr>
        <p:spPr bwMode="auto">
          <a:xfrm>
            <a:off x="6862763" y="2835275"/>
            <a:ext cx="254000" cy="241300"/>
          </a:xfrm>
          <a:prstGeom prst="ellipse">
            <a:avLst/>
          </a:prstGeom>
          <a:solidFill>
            <a:schemeClr val="bg2"/>
          </a:solidFill>
          <a:ln w="28575">
            <a:solidFill>
              <a:schemeClr val="tx1"/>
            </a:solidFill>
            <a:round/>
            <a:headEnd/>
            <a:tailEnd/>
          </a:ln>
        </p:spPr>
        <p:txBody>
          <a:bodyPr wrap="none"/>
          <a:lstStyle/>
          <a:p>
            <a:pPr>
              <a:lnSpc>
                <a:spcPct val="90000"/>
              </a:lnSpc>
            </a:pPr>
            <a:endParaRPr lang="es-ES" sz="2800" b="1">
              <a:solidFill>
                <a:schemeClr val="bg2"/>
              </a:solidFill>
              <a:latin typeface="Tahoma" pitchFamily="34" charset="0"/>
            </a:endParaRPr>
          </a:p>
        </p:txBody>
      </p:sp>
      <p:sp>
        <p:nvSpPr>
          <p:cNvPr id="173096" name="Text Box 40"/>
          <p:cNvSpPr txBox="1">
            <a:spLocks noChangeArrowheads="1"/>
          </p:cNvSpPr>
          <p:nvPr/>
        </p:nvSpPr>
        <p:spPr bwMode="auto">
          <a:xfrm>
            <a:off x="5940425" y="3371850"/>
            <a:ext cx="549275" cy="304800"/>
          </a:xfrm>
          <a:prstGeom prst="rect">
            <a:avLst/>
          </a:prstGeom>
          <a:noFill/>
          <a:ln w="9525" algn="ctr">
            <a:noFill/>
            <a:miter lim="800000"/>
            <a:headEnd/>
            <a:tailEnd/>
          </a:ln>
          <a:effectLst>
            <a:prstShdw prst="shdw17" dist="17961" dir="2700000">
              <a:schemeClr val="tx2">
                <a:gamma/>
                <a:shade val="60000"/>
                <a:invGamma/>
              </a:schemeClr>
            </a:prstShdw>
          </a:effectLst>
        </p:spPr>
        <p:txBody>
          <a:bodyPr wrap="none">
            <a:spAutoFit/>
          </a:bodyPr>
          <a:lstStyle/>
          <a:p>
            <a:pPr>
              <a:defRPr/>
            </a:pPr>
            <a:r>
              <a:rPr lang="en-US" sz="1400" b="1" u="sng" dirty="0"/>
              <a:t>GTX</a:t>
            </a:r>
            <a:endParaRPr lang="en-US" sz="1000" b="1" dirty="0"/>
          </a:p>
        </p:txBody>
      </p:sp>
      <p:sp>
        <p:nvSpPr>
          <p:cNvPr id="173097" name="Text Box 41"/>
          <p:cNvSpPr txBox="1">
            <a:spLocks noChangeArrowheads="1"/>
          </p:cNvSpPr>
          <p:nvPr/>
        </p:nvSpPr>
        <p:spPr bwMode="auto">
          <a:xfrm>
            <a:off x="6734175" y="3355975"/>
            <a:ext cx="549275" cy="304800"/>
          </a:xfrm>
          <a:prstGeom prst="rect">
            <a:avLst/>
          </a:prstGeom>
          <a:noFill/>
          <a:ln w="9525" algn="ctr">
            <a:noFill/>
            <a:miter lim="800000"/>
            <a:headEnd/>
            <a:tailEnd/>
          </a:ln>
          <a:effectLst>
            <a:prstShdw prst="shdw17" dist="17961" dir="2700000">
              <a:schemeClr val="tx2">
                <a:gamma/>
                <a:shade val="60000"/>
                <a:invGamma/>
              </a:schemeClr>
            </a:prstShdw>
          </a:effectLst>
        </p:spPr>
        <p:txBody>
          <a:bodyPr wrap="none">
            <a:spAutoFit/>
          </a:bodyPr>
          <a:lstStyle/>
          <a:p>
            <a:pPr>
              <a:defRPr/>
            </a:pPr>
            <a:r>
              <a:rPr lang="en-US" sz="1400" b="1" u="sng" dirty="0"/>
              <a:t>GTX</a:t>
            </a:r>
            <a:endParaRPr lang="en-US" sz="1000" b="1" dirty="0"/>
          </a:p>
        </p:txBody>
      </p:sp>
      <p:sp>
        <p:nvSpPr>
          <p:cNvPr id="173098" name="Text Box 42"/>
          <p:cNvSpPr txBox="1">
            <a:spLocks noChangeArrowheads="1"/>
          </p:cNvSpPr>
          <p:nvPr/>
        </p:nvSpPr>
        <p:spPr bwMode="auto">
          <a:xfrm>
            <a:off x="6699250" y="2541588"/>
            <a:ext cx="558800" cy="304800"/>
          </a:xfrm>
          <a:prstGeom prst="rect">
            <a:avLst/>
          </a:prstGeom>
          <a:noFill/>
          <a:ln w="9525" algn="ctr">
            <a:noFill/>
            <a:miter lim="800000"/>
            <a:headEnd/>
            <a:tailEnd/>
          </a:ln>
          <a:effectLst>
            <a:prstShdw prst="shdw17" dist="17961" dir="2700000">
              <a:schemeClr val="tx2">
                <a:gamma/>
                <a:shade val="60000"/>
                <a:invGamma/>
              </a:schemeClr>
            </a:prstShdw>
          </a:effectLst>
        </p:spPr>
        <p:txBody>
          <a:bodyPr wrap="none">
            <a:spAutoFit/>
          </a:bodyPr>
          <a:lstStyle/>
          <a:p>
            <a:pPr>
              <a:defRPr/>
            </a:pPr>
            <a:r>
              <a:rPr lang="en-US" sz="1400" b="1" u="sng" dirty="0"/>
              <a:t>GTH</a:t>
            </a:r>
            <a:endParaRPr lang="en-US" sz="1000" b="1" dirty="0"/>
          </a:p>
        </p:txBody>
      </p:sp>
      <p:sp>
        <p:nvSpPr>
          <p:cNvPr id="10274" name="Line 44"/>
          <p:cNvSpPr>
            <a:spLocks noChangeShapeType="1"/>
          </p:cNvSpPr>
          <p:nvPr/>
        </p:nvSpPr>
        <p:spPr bwMode="auto">
          <a:xfrm flipV="1">
            <a:off x="2349500" y="3389313"/>
            <a:ext cx="2979738" cy="2641600"/>
          </a:xfrm>
          <a:prstGeom prst="line">
            <a:avLst/>
          </a:prstGeom>
          <a:noFill/>
          <a:ln w="57150">
            <a:solidFill>
              <a:srgbClr val="CC00CC"/>
            </a:solidFill>
            <a:round/>
            <a:headEnd/>
            <a:tailEnd type="triangle" w="med" len="med"/>
          </a:ln>
        </p:spPr>
        <p:txBody>
          <a:bodyPr anchor="ctr">
            <a:spAutoFit/>
          </a:bodyPr>
          <a:lstStyle/>
          <a:p>
            <a:endParaRPr lang="en-US"/>
          </a:p>
        </p:txBody>
      </p:sp>
      <p:sp>
        <p:nvSpPr>
          <p:cNvPr id="10275" name="Line 45"/>
          <p:cNvSpPr>
            <a:spLocks noChangeShapeType="1"/>
          </p:cNvSpPr>
          <p:nvPr/>
        </p:nvSpPr>
        <p:spPr bwMode="auto">
          <a:xfrm flipV="1">
            <a:off x="2349500" y="5751513"/>
            <a:ext cx="2273300" cy="292100"/>
          </a:xfrm>
          <a:prstGeom prst="line">
            <a:avLst/>
          </a:prstGeom>
          <a:noFill/>
          <a:ln w="57150">
            <a:solidFill>
              <a:srgbClr val="CCECFF"/>
            </a:solidFill>
            <a:round/>
            <a:headEnd/>
            <a:tailEnd type="triangle" w="med" len="med"/>
          </a:ln>
        </p:spPr>
        <p:txBody>
          <a:bodyPr anchor="ctr">
            <a:spAutoFit/>
          </a:bodyPr>
          <a:lstStyle/>
          <a:p>
            <a:endParaRPr lang="en-US"/>
          </a:p>
        </p:txBody>
      </p:sp>
      <p:sp>
        <p:nvSpPr>
          <p:cNvPr id="10276" name="Line 46"/>
          <p:cNvSpPr>
            <a:spLocks noChangeShapeType="1"/>
          </p:cNvSpPr>
          <p:nvPr/>
        </p:nvSpPr>
        <p:spPr bwMode="auto">
          <a:xfrm flipV="1">
            <a:off x="3325813" y="3373438"/>
            <a:ext cx="2728912" cy="1246187"/>
          </a:xfrm>
          <a:prstGeom prst="line">
            <a:avLst/>
          </a:prstGeom>
          <a:noFill/>
          <a:ln w="57150">
            <a:solidFill>
              <a:srgbClr val="FF9999"/>
            </a:solidFill>
            <a:round/>
            <a:headEnd/>
            <a:tailEnd type="triangle" w="med" len="med"/>
          </a:ln>
        </p:spPr>
        <p:txBody>
          <a:bodyPr anchor="ctr">
            <a:spAutoFit/>
          </a:bodyPr>
          <a:lstStyle/>
          <a:p>
            <a:endParaRPr lang="en-US"/>
          </a:p>
        </p:txBody>
      </p:sp>
      <p:sp>
        <p:nvSpPr>
          <p:cNvPr id="10277" name="Line 47"/>
          <p:cNvSpPr>
            <a:spLocks noChangeShapeType="1"/>
          </p:cNvSpPr>
          <p:nvPr/>
        </p:nvSpPr>
        <p:spPr bwMode="auto">
          <a:xfrm flipV="1">
            <a:off x="3279775" y="2932113"/>
            <a:ext cx="3514725" cy="584200"/>
          </a:xfrm>
          <a:prstGeom prst="line">
            <a:avLst/>
          </a:prstGeom>
          <a:noFill/>
          <a:ln w="57150">
            <a:solidFill>
              <a:srgbClr val="FF9999"/>
            </a:solidFill>
            <a:round/>
            <a:headEnd/>
            <a:tailEnd type="triangle" w="med" len="med"/>
          </a:ln>
        </p:spPr>
        <p:txBody>
          <a:bodyPr anchor="ctr">
            <a:spAutoFit/>
          </a:bodyPr>
          <a:lstStyle/>
          <a:p>
            <a:endParaRPr lang="en-US"/>
          </a:p>
        </p:txBody>
      </p:sp>
      <p:sp>
        <p:nvSpPr>
          <p:cNvPr id="10278" name="PPTShape_12"/>
          <p:cNvSpPr>
            <a:spLocks noChangeArrowheads="1"/>
          </p:cNvSpPr>
          <p:nvPr/>
        </p:nvSpPr>
        <p:spPr bwMode="auto">
          <a:xfrm>
            <a:off x="5334000" y="3155950"/>
            <a:ext cx="254000" cy="241300"/>
          </a:xfrm>
          <a:prstGeom prst="ellipse">
            <a:avLst/>
          </a:prstGeom>
          <a:solidFill>
            <a:srgbClr val="CC00CC"/>
          </a:solidFill>
          <a:ln w="28575">
            <a:solidFill>
              <a:schemeClr val="tx1"/>
            </a:solidFill>
            <a:round/>
            <a:headEnd/>
            <a:tailEnd/>
          </a:ln>
        </p:spPr>
        <p:txBody>
          <a:bodyPr wrap="none"/>
          <a:lstStyle/>
          <a:p>
            <a:pPr>
              <a:lnSpc>
                <a:spcPct val="90000"/>
              </a:lnSpc>
            </a:pPr>
            <a:endParaRPr lang="es-ES" sz="2800" b="1">
              <a:solidFill>
                <a:schemeClr val="bg2"/>
              </a:solidFill>
              <a:latin typeface="Tahoma" pitchFamily="34" charset="0"/>
            </a:endParaRPr>
          </a:p>
        </p:txBody>
      </p:sp>
      <p:sp>
        <p:nvSpPr>
          <p:cNvPr id="173105" name="Text Box 49"/>
          <p:cNvSpPr txBox="1">
            <a:spLocks noChangeArrowheads="1"/>
          </p:cNvSpPr>
          <p:nvPr/>
        </p:nvSpPr>
        <p:spPr bwMode="auto">
          <a:xfrm>
            <a:off x="5243513" y="3367088"/>
            <a:ext cx="549275" cy="304800"/>
          </a:xfrm>
          <a:prstGeom prst="rect">
            <a:avLst/>
          </a:prstGeom>
          <a:noFill/>
          <a:ln w="9525" algn="ctr">
            <a:noFill/>
            <a:miter lim="800000"/>
            <a:headEnd/>
            <a:tailEnd/>
          </a:ln>
          <a:effectLst>
            <a:prstShdw prst="shdw17" dist="17961" dir="2700000">
              <a:schemeClr val="tx2">
                <a:gamma/>
                <a:shade val="60000"/>
                <a:invGamma/>
              </a:schemeClr>
            </a:prstShdw>
          </a:effectLst>
        </p:spPr>
        <p:txBody>
          <a:bodyPr wrap="none">
            <a:spAutoFit/>
          </a:bodyPr>
          <a:lstStyle/>
          <a:p>
            <a:pPr>
              <a:defRPr/>
            </a:pPr>
            <a:r>
              <a:rPr lang="en-US" sz="1400" b="1" u="sng" dirty="0"/>
              <a:t>GTX</a:t>
            </a:r>
            <a:endParaRPr lang="en-US" sz="1000" b="1" dirty="0"/>
          </a:p>
        </p:txBody>
      </p:sp>
      <p:sp>
        <p:nvSpPr>
          <p:cNvPr id="10280" name="PPTShape_13"/>
          <p:cNvSpPr>
            <a:spLocks noChangeArrowheads="1"/>
          </p:cNvSpPr>
          <p:nvPr/>
        </p:nvSpPr>
        <p:spPr bwMode="auto">
          <a:xfrm>
            <a:off x="7586663" y="1974850"/>
            <a:ext cx="254000" cy="241300"/>
          </a:xfrm>
          <a:prstGeom prst="ellipse">
            <a:avLst/>
          </a:prstGeom>
          <a:solidFill>
            <a:schemeClr val="bg2"/>
          </a:solidFill>
          <a:ln w="28575">
            <a:solidFill>
              <a:schemeClr val="tx1"/>
            </a:solidFill>
            <a:round/>
            <a:headEnd/>
            <a:tailEnd/>
          </a:ln>
        </p:spPr>
        <p:txBody>
          <a:bodyPr wrap="none"/>
          <a:lstStyle/>
          <a:p>
            <a:pPr>
              <a:lnSpc>
                <a:spcPct val="90000"/>
              </a:lnSpc>
            </a:pPr>
            <a:endParaRPr lang="es-ES" sz="2800" b="1">
              <a:solidFill>
                <a:schemeClr val="bg2"/>
              </a:solidFill>
              <a:latin typeface="Tahoma" pitchFamily="34" charset="0"/>
            </a:endParaRPr>
          </a:p>
        </p:txBody>
      </p:sp>
      <p:sp>
        <p:nvSpPr>
          <p:cNvPr id="173113" name="Text Box 57"/>
          <p:cNvSpPr txBox="1">
            <a:spLocks noChangeArrowheads="1"/>
          </p:cNvSpPr>
          <p:nvPr/>
        </p:nvSpPr>
        <p:spPr bwMode="auto">
          <a:xfrm>
            <a:off x="7793038" y="1965325"/>
            <a:ext cx="542925" cy="307975"/>
          </a:xfrm>
          <a:prstGeom prst="rect">
            <a:avLst/>
          </a:prstGeom>
          <a:noFill/>
          <a:ln w="9525" algn="ctr">
            <a:noFill/>
            <a:miter lim="800000"/>
            <a:headEnd/>
            <a:tailEnd/>
          </a:ln>
          <a:effectLst>
            <a:prstShdw prst="shdw17" dist="17961" dir="2700000">
              <a:schemeClr val="tx2">
                <a:gamma/>
                <a:shade val="60000"/>
                <a:invGamma/>
              </a:schemeClr>
            </a:prstShdw>
          </a:effectLst>
        </p:spPr>
        <p:txBody>
          <a:bodyPr wrap="none">
            <a:spAutoFit/>
          </a:bodyPr>
          <a:lstStyle/>
          <a:p>
            <a:pPr>
              <a:defRPr/>
            </a:pPr>
            <a:r>
              <a:rPr lang="en-US" sz="1400" b="1" u="sng" dirty="0"/>
              <a:t>GTZ</a:t>
            </a:r>
            <a:endParaRPr lang="en-US" sz="1000" b="1" dirty="0"/>
          </a:p>
        </p:txBody>
      </p:sp>
      <p:sp>
        <p:nvSpPr>
          <p:cNvPr id="10282" name="PPTShape_14"/>
          <p:cNvSpPr>
            <a:spLocks noChangeArrowheads="1"/>
          </p:cNvSpPr>
          <p:nvPr/>
        </p:nvSpPr>
        <p:spPr bwMode="auto">
          <a:xfrm>
            <a:off x="7599363" y="2835275"/>
            <a:ext cx="254000" cy="241300"/>
          </a:xfrm>
          <a:prstGeom prst="ellipse">
            <a:avLst/>
          </a:prstGeom>
          <a:solidFill>
            <a:schemeClr val="bg2"/>
          </a:solidFill>
          <a:ln w="28575">
            <a:solidFill>
              <a:schemeClr val="tx1"/>
            </a:solidFill>
            <a:round/>
            <a:headEnd/>
            <a:tailEnd/>
          </a:ln>
        </p:spPr>
        <p:txBody>
          <a:bodyPr wrap="none"/>
          <a:lstStyle/>
          <a:p>
            <a:pPr>
              <a:lnSpc>
                <a:spcPct val="90000"/>
              </a:lnSpc>
            </a:pPr>
            <a:endParaRPr lang="es-ES" sz="2800" b="1">
              <a:solidFill>
                <a:schemeClr val="bg2"/>
              </a:solidFill>
              <a:latin typeface="Tahoma" pitchFamily="34" charset="0"/>
            </a:endParaRPr>
          </a:p>
        </p:txBody>
      </p:sp>
      <p:sp>
        <p:nvSpPr>
          <p:cNvPr id="173116" name="Text Box 60"/>
          <p:cNvSpPr txBox="1">
            <a:spLocks noChangeArrowheads="1"/>
          </p:cNvSpPr>
          <p:nvPr/>
        </p:nvSpPr>
        <p:spPr bwMode="auto">
          <a:xfrm>
            <a:off x="7466013" y="2541588"/>
            <a:ext cx="558800" cy="304800"/>
          </a:xfrm>
          <a:prstGeom prst="rect">
            <a:avLst/>
          </a:prstGeom>
          <a:noFill/>
          <a:ln w="9525" algn="ctr">
            <a:noFill/>
            <a:miter lim="800000"/>
            <a:headEnd/>
            <a:tailEnd/>
          </a:ln>
          <a:effectLst>
            <a:prstShdw prst="shdw17" dist="17961" dir="2700000">
              <a:schemeClr val="tx2">
                <a:gamma/>
                <a:shade val="60000"/>
                <a:invGamma/>
              </a:schemeClr>
            </a:prstShdw>
          </a:effectLst>
        </p:spPr>
        <p:txBody>
          <a:bodyPr wrap="none">
            <a:spAutoFit/>
          </a:bodyPr>
          <a:lstStyle/>
          <a:p>
            <a:pPr>
              <a:defRPr/>
            </a:pPr>
            <a:r>
              <a:rPr lang="en-US" sz="1400" b="1" u="sng" dirty="0"/>
              <a:t>GTH</a:t>
            </a:r>
            <a:endParaRPr lang="en-US" sz="1000" b="1" dirty="0"/>
          </a:p>
        </p:txBody>
      </p:sp>
      <p:pic>
        <p:nvPicPr>
          <p:cNvPr id="10284" name="Picture 2" descr="C:\AT\work\parts\xilinx\v7\training\Phase2\Kintex7_CLR_RGB.png"/>
          <p:cNvPicPr>
            <a:picLocks noChangeAspect="1" noChangeArrowheads="1"/>
          </p:cNvPicPr>
          <p:nvPr>
            <p:custDataLst>
              <p:tags r:id="rId4"/>
            </p:custDataLst>
          </p:nvPr>
        </p:nvPicPr>
        <p:blipFill>
          <a:blip r:embed="rId13"/>
          <a:srcRect/>
          <a:stretch>
            <a:fillRect/>
          </a:stretch>
        </p:blipFill>
        <p:spPr bwMode="auto">
          <a:xfrm>
            <a:off x="4926013" y="1592263"/>
            <a:ext cx="1130300" cy="298450"/>
          </a:xfrm>
          <a:prstGeom prst="rect">
            <a:avLst/>
          </a:prstGeom>
          <a:noFill/>
          <a:ln w="9525">
            <a:noFill/>
            <a:miter lim="800000"/>
            <a:headEnd/>
            <a:tailEnd/>
          </a:ln>
        </p:spPr>
      </p:pic>
      <p:pic>
        <p:nvPicPr>
          <p:cNvPr id="10285" name="Picture 3" descr="C:\AT\work\parts\xilinx\v7\training\Phase2\Virtex7_CLR_RGB.png"/>
          <p:cNvPicPr>
            <a:picLocks noChangeAspect="1" noChangeArrowheads="1"/>
          </p:cNvPicPr>
          <p:nvPr>
            <p:custDataLst>
              <p:tags r:id="rId5"/>
            </p:custDataLst>
          </p:nvPr>
        </p:nvPicPr>
        <p:blipFill>
          <a:blip r:embed="rId14"/>
          <a:srcRect/>
          <a:stretch>
            <a:fillRect/>
          </a:stretch>
        </p:blipFill>
        <p:spPr bwMode="auto">
          <a:xfrm>
            <a:off x="5646738" y="1262063"/>
            <a:ext cx="1136650" cy="300037"/>
          </a:xfrm>
          <a:prstGeom prst="rect">
            <a:avLst/>
          </a:prstGeom>
          <a:noFill/>
          <a:ln w="9525">
            <a:noFill/>
            <a:miter lim="800000"/>
            <a:headEnd/>
            <a:tailEnd/>
          </a:ln>
        </p:spPr>
      </p:pic>
      <p:pic>
        <p:nvPicPr>
          <p:cNvPr id="10286" name="Picture 4" descr="C:\AT\work\parts\xilinx\v7\training\Phase2\Artix7_CLR_RGB.png"/>
          <p:cNvPicPr>
            <a:picLocks noChangeAspect="1" noChangeArrowheads="1"/>
          </p:cNvPicPr>
          <p:nvPr>
            <p:custDataLst>
              <p:tags r:id="rId6"/>
            </p:custDataLst>
          </p:nvPr>
        </p:nvPicPr>
        <p:blipFill>
          <a:blip r:embed="rId15"/>
          <a:srcRect/>
          <a:stretch>
            <a:fillRect/>
          </a:stretch>
        </p:blipFill>
        <p:spPr bwMode="auto">
          <a:xfrm>
            <a:off x="4384675" y="1252538"/>
            <a:ext cx="979488" cy="314325"/>
          </a:xfrm>
          <a:prstGeom prst="rect">
            <a:avLst/>
          </a:prstGeom>
          <a:noFill/>
          <a:ln w="9525">
            <a:noFill/>
            <a:miter lim="800000"/>
            <a:headEnd/>
            <a:tailEnd/>
          </a:ln>
        </p:spPr>
      </p:pic>
      <p:pic>
        <p:nvPicPr>
          <p:cNvPr id="10287" name="PPTShape_15" descr="C:\AT\work\parts\xilinx\v7\training\Phase2\Virtex7_CLR_RGB.png"/>
          <p:cNvPicPr>
            <a:picLocks noChangeAspect="1" noChangeArrowheads="1"/>
          </p:cNvPicPr>
          <p:nvPr>
            <p:custDataLst>
              <p:tags r:id="rId7"/>
            </p:custDataLst>
          </p:nvPr>
        </p:nvPicPr>
        <p:blipFill>
          <a:blip r:embed="rId14"/>
          <a:srcRect/>
          <a:stretch>
            <a:fillRect/>
          </a:stretch>
        </p:blipFill>
        <p:spPr bwMode="auto">
          <a:xfrm>
            <a:off x="6437313" y="1557338"/>
            <a:ext cx="1136650" cy="300037"/>
          </a:xfrm>
          <a:prstGeom prst="rect">
            <a:avLst/>
          </a:prstGeom>
          <a:noFill/>
          <a:ln w="9525">
            <a:noFill/>
            <a:miter lim="800000"/>
            <a:headEnd/>
            <a:tailEnd/>
          </a:ln>
        </p:spPr>
      </p:pic>
      <p:sp>
        <p:nvSpPr>
          <p:cNvPr id="10288" name="PPTShape_16"/>
          <p:cNvSpPr txBox="1">
            <a:spLocks noChangeArrowheads="1"/>
          </p:cNvSpPr>
          <p:nvPr/>
        </p:nvSpPr>
        <p:spPr bwMode="auto">
          <a:xfrm>
            <a:off x="287338" y="1933575"/>
            <a:ext cx="1258887" cy="339725"/>
          </a:xfrm>
          <a:prstGeom prst="rect">
            <a:avLst/>
          </a:prstGeom>
          <a:noFill/>
          <a:ln w="9525">
            <a:noFill/>
            <a:miter lim="800000"/>
            <a:headEnd/>
            <a:tailEnd/>
          </a:ln>
        </p:spPr>
        <p:txBody>
          <a:bodyPr>
            <a:spAutoFit/>
          </a:bodyPr>
          <a:lstStyle/>
          <a:p>
            <a:pPr algn="r" eaLnBrk="0" hangingPunct="0">
              <a:lnSpc>
                <a:spcPct val="90000"/>
              </a:lnSpc>
              <a:spcBef>
                <a:spcPct val="50000"/>
              </a:spcBef>
            </a:pPr>
            <a:r>
              <a:rPr lang="en-US" b="1" dirty="0">
                <a:latin typeface="Arial Narrow" pitchFamily="34" charset="0"/>
              </a:rPr>
              <a:t>28 </a:t>
            </a:r>
            <a:r>
              <a:rPr lang="en-US" b="1" dirty="0" err="1">
                <a:latin typeface="Arial Narrow" pitchFamily="34" charset="0"/>
              </a:rPr>
              <a:t>Gbps</a:t>
            </a:r>
            <a:endParaRPr lang="en-US" b="1" dirty="0">
              <a:latin typeface="Arial Narrow" pitchFamily="34" charset="0"/>
            </a:endParaRPr>
          </a:p>
        </p:txBody>
      </p:sp>
      <p:pic>
        <p:nvPicPr>
          <p:cNvPr id="10289" name="PPTShape_17" descr="C:\AT\work\parts\xilinx\v7\training\Phase2\Virtex7_CLR_RGB.png"/>
          <p:cNvPicPr>
            <a:picLocks noChangeAspect="1" noChangeArrowheads="1"/>
          </p:cNvPicPr>
          <p:nvPr>
            <p:custDataLst>
              <p:tags r:id="rId8"/>
            </p:custDataLst>
          </p:nvPr>
        </p:nvPicPr>
        <p:blipFill>
          <a:blip r:embed="rId14"/>
          <a:srcRect/>
          <a:stretch>
            <a:fillRect/>
          </a:stretch>
        </p:blipFill>
        <p:spPr bwMode="auto">
          <a:xfrm>
            <a:off x="7072313" y="1265238"/>
            <a:ext cx="1136650" cy="300037"/>
          </a:xfrm>
          <a:prstGeom prst="rect">
            <a:avLst/>
          </a:prstGeom>
          <a:noFill/>
          <a:ln w="9525">
            <a:noFill/>
            <a:miter lim="800000"/>
            <a:headEnd/>
            <a:tailEnd/>
          </a:ln>
        </p:spPr>
      </p:pic>
      <p:sp>
        <p:nvSpPr>
          <p:cNvPr id="53" name="TextBox 52"/>
          <p:cNvSpPr txBox="1"/>
          <p:nvPr/>
        </p:nvSpPr>
        <p:spPr>
          <a:xfrm>
            <a:off x="7975600" y="1231900"/>
            <a:ext cx="609600" cy="430213"/>
          </a:xfrm>
          <a:prstGeom prst="rect">
            <a:avLst/>
          </a:prstGeom>
          <a:noFill/>
        </p:spPr>
        <p:txBody>
          <a:bodyPr>
            <a:spAutoFit/>
          </a:bodyPr>
          <a:lstStyle/>
          <a:p>
            <a:pPr>
              <a:defRPr/>
            </a:pPr>
            <a:r>
              <a:rPr lang="en-US" sz="2200" dirty="0">
                <a:solidFill>
                  <a:schemeClr val="bg1">
                    <a:lumMod val="75000"/>
                  </a:schemeClr>
                </a:solidFill>
                <a:latin typeface="+mn-lt"/>
              </a:rPr>
              <a:t>HT</a:t>
            </a:r>
            <a:endParaRPr lang="en-CA" sz="2200" dirty="0">
              <a:solidFill>
                <a:schemeClr val="bg1">
                  <a:lumMod val="75000"/>
                </a:schemeClr>
              </a:solidFill>
              <a:latin typeface="+mn-lt"/>
            </a:endParaRPr>
          </a:p>
        </p:txBody>
      </p:sp>
      <p:sp>
        <p:nvSpPr>
          <p:cNvPr id="54" name="TextBox 53"/>
          <p:cNvSpPr txBox="1"/>
          <p:nvPr/>
        </p:nvSpPr>
        <p:spPr>
          <a:xfrm>
            <a:off x="7391400" y="1536700"/>
            <a:ext cx="609600" cy="430213"/>
          </a:xfrm>
          <a:prstGeom prst="rect">
            <a:avLst/>
          </a:prstGeom>
          <a:noFill/>
        </p:spPr>
        <p:txBody>
          <a:bodyPr>
            <a:spAutoFit/>
          </a:bodyPr>
          <a:lstStyle/>
          <a:p>
            <a:pPr>
              <a:defRPr/>
            </a:pPr>
            <a:r>
              <a:rPr lang="en-US" sz="2200" dirty="0">
                <a:solidFill>
                  <a:schemeClr val="bg1">
                    <a:lumMod val="75000"/>
                  </a:schemeClr>
                </a:solidFill>
                <a:latin typeface="+mn-lt"/>
              </a:rPr>
              <a:t>XT</a:t>
            </a:r>
            <a:endParaRPr lang="en-CA" sz="2200" dirty="0">
              <a:solidFill>
                <a:schemeClr val="bg1">
                  <a:lumMod val="75000"/>
                </a:schemeClr>
              </a:solidFill>
              <a:latin typeface="+mn-lt"/>
            </a:endParaRPr>
          </a:p>
        </p:txBody>
      </p:sp>
      <p:sp>
        <p:nvSpPr>
          <p:cNvPr id="52" name="Rectangle 2"/>
          <p:cNvSpPr txBox="1">
            <a:spLocks noChangeArrowheads="1"/>
          </p:cNvSpPr>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lgn="l">
              <a:lnSpc>
                <a:spcPct val="98000"/>
              </a:lnSpc>
            </a:pPr>
            <a:r>
              <a:rPr lang="en-US" sz="2800" b="1" kern="0" dirty="0" smtClean="0">
                <a:solidFill>
                  <a:srgbClr val="EE3424"/>
                </a:solidFill>
                <a:latin typeface="Arial"/>
                <a:ea typeface="+mj-ea"/>
                <a:cs typeface="+mj-cs"/>
              </a:rPr>
              <a:t>Next-Generation Serial Connectivity</a:t>
            </a:r>
            <a:endParaRPr kumimoji="0" lang="en-US" sz="2800" b="1" i="0" u="none" strike="noStrike" kern="0" cap="none" spc="0" normalizeH="0" baseline="0" noProof="0" dirty="0" smtClean="0">
              <a:ln>
                <a:noFill/>
              </a:ln>
              <a:solidFill>
                <a:schemeClr val="bg2"/>
              </a:solidFill>
              <a:effectLst/>
              <a:uLnTx/>
              <a:uFillTx/>
              <a:latin typeface="+mj-lt"/>
              <a:ea typeface="+mj-ea"/>
              <a:cs typeface="+mj-cs"/>
            </a:endParaRPr>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Multi-Gigabit Transceiver</a:t>
            </a:r>
            <a:endParaRPr lang="en-CA" smtClean="0"/>
          </a:p>
        </p:txBody>
      </p:sp>
      <p:sp>
        <p:nvSpPr>
          <p:cNvPr id="11267" name="Content Placeholder 2"/>
          <p:cNvSpPr>
            <a:spLocks noGrp="1"/>
          </p:cNvSpPr>
          <p:nvPr>
            <p:ph idx="1"/>
          </p:nvPr>
        </p:nvSpPr>
        <p:spPr>
          <a:xfrm>
            <a:off x="457200" y="1600200"/>
            <a:ext cx="8226425" cy="2084388"/>
          </a:xfrm>
        </p:spPr>
        <p:txBody>
          <a:bodyPr/>
          <a:lstStyle/>
          <a:p>
            <a:r>
              <a:rPr lang="en-US" smtClean="0"/>
              <a:t>Different families have different MGT devices</a:t>
            </a:r>
          </a:p>
          <a:p>
            <a:pPr lvl="1"/>
            <a:r>
              <a:rPr lang="en-US" smtClean="0"/>
              <a:t>Artix™-7 family: GTP</a:t>
            </a:r>
          </a:p>
          <a:p>
            <a:pPr lvl="1"/>
            <a:r>
              <a:rPr lang="en-US" smtClean="0"/>
              <a:t>Kintex™-7/Virtex®-7 family: GTX</a:t>
            </a:r>
          </a:p>
          <a:p>
            <a:pPr lvl="1"/>
            <a:r>
              <a:rPr lang="en-US" smtClean="0"/>
              <a:t>Virtex-7 XT family: Mixture of GTX and GTH</a:t>
            </a:r>
          </a:p>
          <a:p>
            <a:pPr lvl="1"/>
            <a:r>
              <a:rPr lang="en-US" smtClean="0"/>
              <a:t>Virtex-7 HT family: Mixture of GTH and GTZ</a:t>
            </a:r>
          </a:p>
          <a:p>
            <a:endParaRPr lang="en-US" smtClean="0"/>
          </a:p>
          <a:p>
            <a:endParaRPr lang="en-US" smtClean="0"/>
          </a:p>
          <a:p>
            <a:endParaRPr lang="en-US" smtClean="0"/>
          </a:p>
          <a:p>
            <a:endParaRPr lang="en-US" smtClean="0"/>
          </a:p>
          <a:p>
            <a:endParaRPr lang="en-US" smtClean="0"/>
          </a:p>
          <a:p>
            <a:endParaRPr lang="en-US" sz="1600" smtClean="0"/>
          </a:p>
          <a:p>
            <a:pPr>
              <a:buFont typeface="Wingdings" pitchFamily="2" charset="2"/>
              <a:buNone/>
            </a:pPr>
            <a:endParaRPr lang="en-US" sz="1600" smtClean="0"/>
          </a:p>
        </p:txBody>
      </p:sp>
      <p:graphicFrame>
        <p:nvGraphicFramePr>
          <p:cNvPr id="6" name="Group 330"/>
          <p:cNvGraphicFramePr>
            <a:graphicFrameLocks/>
          </p:cNvGraphicFramePr>
          <p:nvPr/>
        </p:nvGraphicFramePr>
        <p:xfrm>
          <a:off x="231775" y="3770313"/>
          <a:ext cx="8734563" cy="2541953"/>
        </p:xfrm>
        <a:graphic>
          <a:graphicData uri="http://schemas.openxmlformats.org/drawingml/2006/table">
            <a:tbl>
              <a:tblPr/>
              <a:tblGrid>
                <a:gridCol w="646745"/>
                <a:gridCol w="638147"/>
                <a:gridCol w="652020"/>
                <a:gridCol w="790747"/>
                <a:gridCol w="665893"/>
                <a:gridCol w="901729"/>
                <a:gridCol w="749130"/>
                <a:gridCol w="887856"/>
                <a:gridCol w="665893"/>
                <a:gridCol w="860111"/>
                <a:gridCol w="648736"/>
                <a:gridCol w="627556"/>
              </a:tblGrid>
              <a:tr h="373873">
                <a:tc rowSpan="2">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200" b="1" i="0" u="none" strike="noStrike" cap="none" normalizeH="0" baseline="0" dirty="0" smtClean="0">
                          <a:ln>
                            <a:noFill/>
                          </a:ln>
                          <a:solidFill>
                            <a:schemeClr val="bg1"/>
                          </a:solidFill>
                          <a:effectLst/>
                          <a:latin typeface="Arial" charset="0"/>
                        </a:rPr>
                        <a:t>Speed </a:t>
                      </a:r>
                      <a:br>
                        <a:rPr kumimoji="0" lang="en-US" sz="1200" b="1" i="0" u="none" strike="noStrike" cap="none" normalizeH="0" baseline="0" dirty="0" smtClean="0">
                          <a:ln>
                            <a:noFill/>
                          </a:ln>
                          <a:solidFill>
                            <a:schemeClr val="bg1"/>
                          </a:solidFill>
                          <a:effectLst/>
                          <a:latin typeface="Arial" charset="0"/>
                        </a:rPr>
                      </a:br>
                      <a:r>
                        <a:rPr kumimoji="0" lang="en-US" sz="1200" b="1" i="0" u="none" strike="noStrike" cap="none" normalizeH="0" baseline="0" dirty="0" smtClean="0">
                          <a:ln>
                            <a:noFill/>
                          </a:ln>
                          <a:solidFill>
                            <a:schemeClr val="bg1"/>
                          </a:solidFill>
                          <a:effectLst/>
                          <a:latin typeface="Arial" charset="0"/>
                        </a:rPr>
                        <a:t>Grade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Artix GTP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en-US"/>
                    </a:p>
                  </a:txBody>
                  <a:tcPr/>
                </a:tc>
                <a:tc gridSpan="3">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Kintex </a:t>
                      </a:r>
                      <a:br>
                        <a:rPr kumimoji="0" lang="en-US" sz="1600" b="1" i="0" u="none" strike="noStrike" cap="none" normalizeH="0" baseline="0" dirty="0" smtClean="0">
                          <a:ln>
                            <a:noFill/>
                          </a:ln>
                          <a:solidFill>
                            <a:schemeClr val="bg1"/>
                          </a:solidFill>
                          <a:effectLst/>
                          <a:latin typeface="Arial" charset="0"/>
                        </a:rPr>
                      </a:br>
                      <a:r>
                        <a:rPr kumimoji="0" lang="en-US" sz="1600" b="1" i="0" u="none" strike="noStrike" cap="none" normalizeH="0" baseline="0" dirty="0" smtClean="0">
                          <a:ln>
                            <a:noFill/>
                          </a:ln>
                          <a:solidFill>
                            <a:schemeClr val="bg1"/>
                          </a:solidFill>
                          <a:effectLst/>
                          <a:latin typeface="Arial" charset="0"/>
                        </a:rPr>
                        <a:t>GTX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200" b="1" i="0" u="none" strike="noStrike" cap="none" normalizeH="0" baseline="0" dirty="0"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800" b="1" i="0" u="none" strike="noStrike" cap="none" normalizeH="0" baseline="0" dirty="0"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Virtex </a:t>
                      </a:r>
                      <a:br>
                        <a:rPr kumimoji="0" lang="en-US" sz="1600" b="1" i="0" u="none" strike="noStrike" cap="none" normalizeH="0" baseline="0" dirty="0" smtClean="0">
                          <a:ln>
                            <a:noFill/>
                          </a:ln>
                          <a:solidFill>
                            <a:schemeClr val="bg1"/>
                          </a:solidFill>
                          <a:effectLst/>
                          <a:latin typeface="Arial" charset="0"/>
                        </a:rPr>
                      </a:br>
                      <a:r>
                        <a:rPr kumimoji="0" lang="en-US" sz="1600" b="1" i="0" u="none" strike="noStrike" cap="none" normalizeH="0" baseline="0" dirty="0" smtClean="0">
                          <a:ln>
                            <a:noFill/>
                          </a:ln>
                          <a:solidFill>
                            <a:schemeClr val="bg1"/>
                          </a:solidFill>
                          <a:effectLst/>
                          <a:latin typeface="Arial" charset="0"/>
                        </a:rPr>
                        <a:t>GTX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Virtex </a:t>
                      </a:r>
                      <a:br>
                        <a:rPr kumimoji="0" lang="en-US" sz="1600" b="1" i="0" u="none" strike="noStrike" cap="none" normalizeH="0" baseline="0" dirty="0" smtClean="0">
                          <a:ln>
                            <a:noFill/>
                          </a:ln>
                          <a:solidFill>
                            <a:schemeClr val="bg1"/>
                          </a:solidFill>
                          <a:effectLst/>
                          <a:latin typeface="Arial" charset="0"/>
                        </a:rPr>
                      </a:br>
                      <a:r>
                        <a:rPr kumimoji="0" lang="en-US" sz="1600" b="1" i="0" u="none" strike="noStrike" cap="none" normalizeH="0" baseline="0" dirty="0" smtClean="0">
                          <a:ln>
                            <a:noFill/>
                          </a:ln>
                          <a:solidFill>
                            <a:schemeClr val="bg1"/>
                          </a:solidFill>
                          <a:effectLst/>
                          <a:latin typeface="Arial" charset="0"/>
                        </a:rPr>
                        <a:t>GTH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Virtex </a:t>
                      </a:r>
                      <a:br>
                        <a:rPr kumimoji="0" lang="en-US" sz="1600" b="1" i="0" u="none" strike="noStrike" cap="none" normalizeH="0" baseline="0" dirty="0" smtClean="0">
                          <a:ln>
                            <a:noFill/>
                          </a:ln>
                          <a:solidFill>
                            <a:schemeClr val="bg1"/>
                          </a:solidFill>
                          <a:effectLst/>
                          <a:latin typeface="Arial" charset="0"/>
                        </a:rPr>
                      </a:br>
                      <a:r>
                        <a:rPr kumimoji="0" lang="en-US" sz="1600" b="1" i="0" u="none" strike="noStrike" cap="none" normalizeH="0" baseline="0" dirty="0" smtClean="0">
                          <a:ln>
                            <a:noFill/>
                          </a:ln>
                          <a:solidFill>
                            <a:schemeClr val="bg1"/>
                          </a:solidFill>
                          <a:effectLst/>
                          <a:latin typeface="Arial" charset="0"/>
                        </a:rPr>
                        <a:t>GTZ</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800" b="1" i="0" u="none" strike="noStrike" cap="none" normalizeH="0" baseline="0" dirty="0"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591965">
                <a:tc vMerge="1">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max (FF)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max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bg1"/>
                          </a:solidFill>
                          <a:effectLst/>
                          <a:latin typeface="Arial" charset="0"/>
                        </a:rPr>
                        <a:t>max</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4271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1LC/I</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0.612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3.125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0.612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0.612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0.612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10.3125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N/A</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34271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1C/I</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0.612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3.125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0.612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0.612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0.612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10.3125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TBD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TBD</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34271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2C/I</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0.612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0.612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10.3125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0.612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10.3125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0.612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13.1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28.05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28.05</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34271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3C</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0.612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0.612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0.612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13.1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28.05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sz="1400" b="0" i="0" u="none" strike="noStrike" cap="none" normalizeH="0" baseline="0" dirty="0" smtClean="0">
                          <a:ln>
                            <a:noFill/>
                          </a:ln>
                          <a:solidFill>
                            <a:srgbClr val="008CA8"/>
                          </a:solidFill>
                          <a:effectLst/>
                          <a:latin typeface="Arial" charset="0"/>
                        </a:rPr>
                        <a:t>28.05</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bl>
          </a:graphicData>
        </a:graphic>
      </p:graphicFrame>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Transceiver Quad Clocking</a:t>
            </a:r>
          </a:p>
        </p:txBody>
      </p:sp>
      <p:sp>
        <p:nvSpPr>
          <p:cNvPr id="12291" name="Rectangle 3"/>
          <p:cNvSpPr>
            <a:spLocks noGrp="1" noChangeArrowheads="1"/>
          </p:cNvSpPr>
          <p:nvPr>
            <p:ph idx="1"/>
          </p:nvPr>
        </p:nvSpPr>
        <p:spPr>
          <a:xfrm>
            <a:off x="4642055" y="1091381"/>
            <a:ext cx="4225925" cy="4799013"/>
          </a:xfrm>
        </p:spPr>
        <p:txBody>
          <a:bodyPr/>
          <a:lstStyle/>
          <a:p>
            <a:pPr eaLnBrk="1" hangingPunct="1"/>
            <a:r>
              <a:rPr lang="en-US" dirty="0" smtClean="0"/>
              <a:t>Transceivers in Quads (4 per block)</a:t>
            </a:r>
          </a:p>
          <a:p>
            <a:pPr lvl="1" eaLnBrk="1" hangingPunct="1"/>
            <a:r>
              <a:rPr lang="en-US" dirty="0" smtClean="0"/>
              <a:t>1 or 2 columns of transceivers</a:t>
            </a:r>
          </a:p>
          <a:p>
            <a:pPr>
              <a:lnSpc>
                <a:spcPct val="90000"/>
              </a:lnSpc>
            </a:pPr>
            <a:r>
              <a:rPr lang="en-US" sz="2000" b="1" dirty="0" smtClean="0"/>
              <a:t>Two types of PLLs</a:t>
            </a:r>
          </a:p>
          <a:p>
            <a:pPr lvl="1">
              <a:lnSpc>
                <a:spcPct val="90000"/>
              </a:lnSpc>
            </a:pPr>
            <a:r>
              <a:rPr lang="en-US" dirty="0" smtClean="0"/>
              <a:t>LC Tank PLL (QPLL)</a:t>
            </a:r>
          </a:p>
          <a:p>
            <a:pPr lvl="2">
              <a:lnSpc>
                <a:spcPct val="90000"/>
              </a:lnSpc>
            </a:pPr>
            <a:r>
              <a:rPr lang="en-US" dirty="0" smtClean="0"/>
              <a:t>Highest performance</a:t>
            </a:r>
          </a:p>
          <a:p>
            <a:pPr lvl="2">
              <a:lnSpc>
                <a:spcPct val="90000"/>
              </a:lnSpc>
            </a:pPr>
            <a:r>
              <a:rPr lang="en-US" sz="1600" dirty="0" smtClean="0"/>
              <a:t>LC can operate at 1/2, 1/4 and 1/8 rate</a:t>
            </a:r>
          </a:p>
          <a:p>
            <a:pPr lvl="2">
              <a:lnSpc>
                <a:spcPct val="90000"/>
              </a:lnSpc>
            </a:pPr>
            <a:r>
              <a:rPr lang="en-US" sz="1600" dirty="0" smtClean="0"/>
              <a:t>One per transceiver Quad</a:t>
            </a:r>
          </a:p>
          <a:p>
            <a:pPr lvl="1">
              <a:lnSpc>
                <a:spcPct val="90000"/>
              </a:lnSpc>
            </a:pPr>
            <a:r>
              <a:rPr lang="en-US" dirty="0" smtClean="0"/>
              <a:t>Ring Oscillator PLL (CPLL)</a:t>
            </a:r>
          </a:p>
          <a:p>
            <a:pPr lvl="2">
              <a:lnSpc>
                <a:spcPct val="90000"/>
              </a:lnSpc>
            </a:pPr>
            <a:r>
              <a:rPr lang="en-US" dirty="0" smtClean="0"/>
              <a:t>Wider range of frequencies</a:t>
            </a:r>
          </a:p>
          <a:p>
            <a:pPr lvl="2">
              <a:lnSpc>
                <a:spcPct val="90000"/>
              </a:lnSpc>
            </a:pPr>
            <a:r>
              <a:rPr lang="en-US" dirty="0" smtClean="0"/>
              <a:t>One per transceiver</a:t>
            </a:r>
          </a:p>
          <a:p>
            <a:pPr>
              <a:lnSpc>
                <a:spcPct val="90000"/>
              </a:lnSpc>
            </a:pPr>
            <a:r>
              <a:rPr lang="en-US" sz="2000" b="1" dirty="0" smtClean="0"/>
              <a:t>Flexibility</a:t>
            </a:r>
          </a:p>
          <a:p>
            <a:pPr lvl="1">
              <a:lnSpc>
                <a:spcPct val="90000"/>
              </a:lnSpc>
            </a:pPr>
            <a:r>
              <a:rPr lang="en-US" dirty="0" smtClean="0"/>
              <a:t>Each TX and RX can choose from its local ring or the common LC Tank</a:t>
            </a:r>
          </a:p>
          <a:p>
            <a:pPr lvl="2">
              <a:lnSpc>
                <a:spcPct val="90000"/>
              </a:lnSpc>
            </a:pPr>
            <a:r>
              <a:rPr lang="en-US" dirty="0" smtClean="0"/>
              <a:t>Selection can be done independently for RX and TX</a:t>
            </a:r>
          </a:p>
        </p:txBody>
      </p:sp>
      <p:pic>
        <p:nvPicPr>
          <p:cNvPr id="12292" name="Picture 4"/>
          <p:cNvPicPr>
            <a:picLocks noChangeAspect="1" noChangeArrowheads="1"/>
          </p:cNvPicPr>
          <p:nvPr>
            <p:custDataLst>
              <p:tags r:id="rId2"/>
            </p:custDataLst>
          </p:nvPr>
        </p:nvPicPr>
        <p:blipFill>
          <a:blip r:embed="rId5"/>
          <a:srcRect/>
          <a:stretch>
            <a:fillRect/>
          </a:stretch>
        </p:blipFill>
        <p:spPr bwMode="auto">
          <a:xfrm>
            <a:off x="76200" y="1422400"/>
            <a:ext cx="4291013" cy="486092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0"/>
          <p:cNvSpPr>
            <a:spLocks noGrp="1" noChangeArrowheads="1"/>
          </p:cNvSpPr>
          <p:nvPr>
            <p:ph type="title"/>
          </p:nvPr>
        </p:nvSpPr>
        <p:spPr/>
        <p:txBody>
          <a:bodyPr/>
          <a:lstStyle/>
          <a:p>
            <a:r>
              <a:rPr lang="en-US" smtClean="0"/>
              <a:t>Gigabit Transceivers Overview</a:t>
            </a:r>
          </a:p>
        </p:txBody>
      </p:sp>
      <p:sp>
        <p:nvSpPr>
          <p:cNvPr id="13315" name="Content Placeholder 79"/>
          <p:cNvSpPr>
            <a:spLocks noGrp="1"/>
          </p:cNvSpPr>
          <p:nvPr>
            <p:ph idx="1"/>
          </p:nvPr>
        </p:nvSpPr>
        <p:spPr>
          <a:xfrm>
            <a:off x="457200" y="4152900"/>
            <a:ext cx="8226425" cy="2246313"/>
          </a:xfrm>
        </p:spPr>
        <p:txBody>
          <a:bodyPr/>
          <a:lstStyle/>
          <a:p>
            <a:pPr>
              <a:lnSpc>
                <a:spcPct val="80000"/>
              </a:lnSpc>
            </a:pPr>
            <a:r>
              <a:rPr lang="en-US" smtClean="0"/>
              <a:t>Dedicated parallel-to-serial transmitter and serial-to-parallel receiver</a:t>
            </a:r>
          </a:p>
          <a:p>
            <a:pPr lvl="1">
              <a:lnSpc>
                <a:spcPct val="80000"/>
              </a:lnSpc>
            </a:pPr>
            <a:r>
              <a:rPr lang="en-US" sz="1600" smtClean="0"/>
              <a:t>Unidirectional, differential bit-serial data I/O</a:t>
            </a:r>
          </a:p>
          <a:p>
            <a:pPr lvl="1">
              <a:lnSpc>
                <a:spcPct val="80000"/>
              </a:lnSpc>
            </a:pPr>
            <a:r>
              <a:rPr lang="en-US" sz="1600" smtClean="0"/>
              <a:t>Integrated PLL-based Clock and Data Recovery (CDR)</a:t>
            </a:r>
          </a:p>
          <a:p>
            <a:pPr>
              <a:lnSpc>
                <a:spcPct val="80000"/>
              </a:lnSpc>
            </a:pPr>
            <a:r>
              <a:rPr lang="en-US" smtClean="0"/>
              <a:t>Parallel interface to the FPGA internal fabric</a:t>
            </a:r>
          </a:p>
          <a:p>
            <a:pPr lvl="1">
              <a:lnSpc>
                <a:spcPct val="80000"/>
              </a:lnSpc>
            </a:pPr>
            <a:r>
              <a:rPr lang="en-US" sz="1600" smtClean="0"/>
              <a:t>Width varies by family, protocol, and line rate from 8 to 40 bits</a:t>
            </a:r>
          </a:p>
          <a:p>
            <a:pPr>
              <a:lnSpc>
                <a:spcPct val="80000"/>
              </a:lnSpc>
            </a:pPr>
            <a:r>
              <a:rPr lang="en-US" smtClean="0"/>
              <a:t>Serial interface to the printed circuit board (differential signaling)</a:t>
            </a:r>
          </a:p>
          <a:p>
            <a:pPr lvl="1">
              <a:lnSpc>
                <a:spcPct val="80000"/>
              </a:lnSpc>
            </a:pPr>
            <a:r>
              <a:rPr lang="en-US" sz="1600" smtClean="0"/>
              <a:t>Differential Current Mode Logic (CML) </a:t>
            </a:r>
          </a:p>
          <a:p>
            <a:pPr lvl="1">
              <a:lnSpc>
                <a:spcPct val="80000"/>
              </a:lnSpc>
            </a:pPr>
            <a:r>
              <a:rPr lang="en-US" sz="1600" smtClean="0"/>
              <a:t>Two traces for the transmitter and two traces for the receiver; removes common-mode noise</a:t>
            </a:r>
            <a:endParaRPr lang="en-US" sz="200" smtClean="0"/>
          </a:p>
        </p:txBody>
      </p:sp>
      <p:sp>
        <p:nvSpPr>
          <p:cNvPr id="1150033" name="Rectangle 81"/>
          <p:cNvSpPr>
            <a:spLocks noChangeArrowheads="1"/>
          </p:cNvSpPr>
          <p:nvPr/>
        </p:nvSpPr>
        <p:spPr bwMode="ltGray">
          <a:xfrm>
            <a:off x="1524000" y="1377950"/>
            <a:ext cx="5867400" cy="2667000"/>
          </a:xfrm>
          <a:prstGeom prst="rect">
            <a:avLst/>
          </a:prstGeom>
          <a:gradFill rotWithShape="0">
            <a:gsLst>
              <a:gs pos="0">
                <a:srgbClr val="0000CC"/>
              </a:gs>
              <a:gs pos="50000">
                <a:srgbClr val="5C8EFB"/>
              </a:gs>
              <a:gs pos="100000">
                <a:srgbClr val="0000CC"/>
              </a:gs>
            </a:gsLst>
            <a:lin ang="2700000" scaled="1"/>
          </a:gradFill>
          <a:ln w="28575" algn="ctr">
            <a:solidFill>
              <a:schemeClr val="bg1"/>
            </a:solidFill>
            <a:miter lim="800000"/>
            <a:headEnd/>
            <a:tailEnd/>
          </a:ln>
          <a:effectLst>
            <a:outerShdw dist="17961" dir="2700000" algn="ctr" rotWithShape="0">
              <a:schemeClr val="tx1"/>
            </a:outerShdw>
          </a:effectLst>
        </p:spPr>
        <p:txBody>
          <a:bodyPr wrap="none" anchor="ctr"/>
          <a:lstStyle/>
          <a:p>
            <a:pPr eaLnBrk="0" hangingPunct="0">
              <a:defRPr/>
            </a:pPr>
            <a:endParaRPr lang="en-US" sz="2000" dirty="0">
              <a:latin typeface="Arial Narrow" pitchFamily="34" charset="0"/>
            </a:endParaRPr>
          </a:p>
        </p:txBody>
      </p:sp>
      <p:sp>
        <p:nvSpPr>
          <p:cNvPr id="1150035" name="Rectangle 83"/>
          <p:cNvSpPr>
            <a:spLocks noChangeArrowheads="1"/>
          </p:cNvSpPr>
          <p:nvPr/>
        </p:nvSpPr>
        <p:spPr bwMode="gray">
          <a:xfrm>
            <a:off x="6096000" y="1454150"/>
            <a:ext cx="1066800" cy="2478088"/>
          </a:xfrm>
          <a:prstGeom prst="rect">
            <a:avLst/>
          </a:prstGeom>
          <a:gradFill rotWithShape="0">
            <a:gsLst>
              <a:gs pos="0">
                <a:srgbClr val="339933"/>
              </a:gs>
              <a:gs pos="50000">
                <a:srgbClr val="66CC66"/>
              </a:gs>
              <a:gs pos="100000">
                <a:srgbClr val="339933"/>
              </a:gs>
            </a:gsLst>
            <a:lin ang="2700000" scaled="1"/>
          </a:gradFill>
          <a:ln w="9525" algn="ctr">
            <a:solidFill>
              <a:schemeClr val="bg1"/>
            </a:solidFill>
            <a:miter lim="800000"/>
            <a:headEnd/>
            <a:tailEnd/>
          </a:ln>
          <a:effectLst>
            <a:outerShdw dist="35921" dir="2700000" algn="ctr" rotWithShape="0">
              <a:schemeClr val="tx1">
                <a:alpha val="50000"/>
              </a:schemeClr>
            </a:outerShdw>
          </a:effectLst>
        </p:spPr>
        <p:txBody>
          <a:bodyPr wrap="none" anchor="ctr"/>
          <a:lstStyle/>
          <a:p>
            <a:pPr eaLnBrk="0" hangingPunct="0">
              <a:defRPr/>
            </a:pPr>
            <a:r>
              <a:rPr lang="en-US" b="1" dirty="0">
                <a:latin typeface="Arial Narrow" pitchFamily="34" charset="0"/>
              </a:rPr>
              <a:t>FPGA</a:t>
            </a:r>
          </a:p>
          <a:p>
            <a:pPr eaLnBrk="0" hangingPunct="0">
              <a:defRPr/>
            </a:pPr>
            <a:r>
              <a:rPr lang="en-US" b="1" dirty="0">
                <a:latin typeface="Arial Narrow" pitchFamily="34" charset="0"/>
              </a:rPr>
              <a:t>Fabric</a:t>
            </a:r>
          </a:p>
          <a:p>
            <a:pPr eaLnBrk="0" hangingPunct="0">
              <a:defRPr/>
            </a:pPr>
            <a:r>
              <a:rPr lang="en-US" b="1" dirty="0">
                <a:latin typeface="Arial Narrow" pitchFamily="34" charset="0"/>
              </a:rPr>
              <a:t>Interface</a:t>
            </a:r>
          </a:p>
        </p:txBody>
      </p:sp>
      <p:sp>
        <p:nvSpPr>
          <p:cNvPr id="1150036" name="Rectangle 84"/>
          <p:cNvSpPr>
            <a:spLocks noChangeArrowheads="1"/>
          </p:cNvSpPr>
          <p:nvPr/>
        </p:nvSpPr>
        <p:spPr bwMode="gray">
          <a:xfrm>
            <a:off x="1947863" y="1636713"/>
            <a:ext cx="1617662" cy="1069975"/>
          </a:xfrm>
          <a:prstGeom prst="rect">
            <a:avLst/>
          </a:prstGeom>
          <a:gradFill rotWithShape="0">
            <a:gsLst>
              <a:gs pos="0">
                <a:srgbClr val="CB9800"/>
              </a:gs>
              <a:gs pos="50000">
                <a:srgbClr val="FFCC00"/>
              </a:gs>
              <a:gs pos="100000">
                <a:srgbClr val="CB9800"/>
              </a:gs>
            </a:gsLst>
            <a:lin ang="2700000" scaled="1"/>
          </a:gradFill>
          <a:ln w="28575" algn="ctr">
            <a:solidFill>
              <a:schemeClr val="bg1"/>
            </a:solidFill>
            <a:miter lim="800000"/>
            <a:headEnd/>
            <a:tailEnd/>
          </a:ln>
          <a:effectLst>
            <a:outerShdw dist="17961" dir="2700000" algn="ctr" rotWithShape="0">
              <a:schemeClr val="tx1"/>
            </a:outerShdw>
          </a:effectLst>
        </p:spPr>
        <p:txBody>
          <a:bodyPr anchor="ctr"/>
          <a:lstStyle/>
          <a:p>
            <a:pPr eaLnBrk="0" hangingPunct="0">
              <a:defRPr/>
            </a:pPr>
            <a:endParaRPr lang="en-US" sz="1600" b="1" dirty="0">
              <a:latin typeface="Arial Narrow" pitchFamily="34" charset="0"/>
            </a:endParaRPr>
          </a:p>
        </p:txBody>
      </p:sp>
      <p:sp>
        <p:nvSpPr>
          <p:cNvPr id="1150037" name="Rectangle 85"/>
          <p:cNvSpPr>
            <a:spLocks noChangeArrowheads="1"/>
          </p:cNvSpPr>
          <p:nvPr/>
        </p:nvSpPr>
        <p:spPr bwMode="ltGray">
          <a:xfrm>
            <a:off x="3567113" y="1636713"/>
            <a:ext cx="2397125" cy="1068387"/>
          </a:xfrm>
          <a:prstGeom prst="rect">
            <a:avLst/>
          </a:prstGeom>
          <a:solidFill>
            <a:srgbClr val="B2B2B2"/>
          </a:solidFill>
          <a:ln w="28575">
            <a:solidFill>
              <a:schemeClr val="bg1"/>
            </a:solidFill>
            <a:miter lim="800000"/>
            <a:headEnd/>
            <a:tailEnd/>
          </a:ln>
          <a:effectLst>
            <a:outerShdw dist="17961" dir="2700000" algn="ctr" rotWithShape="0">
              <a:schemeClr val="tx1"/>
            </a:outerShdw>
          </a:effectLst>
        </p:spPr>
        <p:txBody>
          <a:bodyPr wrap="none" anchor="ctr"/>
          <a:lstStyle/>
          <a:p>
            <a:pPr>
              <a:defRPr/>
            </a:pPr>
            <a:endParaRPr lang="en-US" sz="2000" dirty="0">
              <a:latin typeface="Times New Roman" pitchFamily="18" charset="0"/>
            </a:endParaRPr>
          </a:p>
        </p:txBody>
      </p:sp>
      <p:sp>
        <p:nvSpPr>
          <p:cNvPr id="1150038" name="Rectangle 86"/>
          <p:cNvSpPr>
            <a:spLocks noChangeArrowheads="1"/>
          </p:cNvSpPr>
          <p:nvPr/>
        </p:nvSpPr>
        <p:spPr bwMode="gray">
          <a:xfrm>
            <a:off x="1947863" y="2706688"/>
            <a:ext cx="1617662" cy="1119187"/>
          </a:xfrm>
          <a:prstGeom prst="rect">
            <a:avLst/>
          </a:prstGeom>
          <a:gradFill rotWithShape="0">
            <a:gsLst>
              <a:gs pos="0">
                <a:srgbClr val="CB9800"/>
              </a:gs>
              <a:gs pos="50000">
                <a:srgbClr val="FFCC00"/>
              </a:gs>
              <a:gs pos="100000">
                <a:srgbClr val="CB9800"/>
              </a:gs>
            </a:gsLst>
            <a:lin ang="2700000" scaled="1"/>
          </a:gradFill>
          <a:ln w="28575" algn="ctr">
            <a:solidFill>
              <a:schemeClr val="bg1"/>
            </a:solidFill>
            <a:miter lim="800000"/>
            <a:headEnd/>
            <a:tailEnd/>
          </a:ln>
          <a:effectLst>
            <a:outerShdw dist="17961" dir="2700000" algn="ctr" rotWithShape="0">
              <a:schemeClr val="tx1"/>
            </a:outerShdw>
          </a:effectLst>
        </p:spPr>
        <p:txBody>
          <a:bodyPr anchor="ctr"/>
          <a:lstStyle/>
          <a:p>
            <a:pPr eaLnBrk="0" hangingPunct="0">
              <a:defRPr/>
            </a:pPr>
            <a:endParaRPr lang="en-US" sz="1600" b="1" dirty="0">
              <a:latin typeface="Arial Narrow" pitchFamily="34" charset="0"/>
            </a:endParaRPr>
          </a:p>
        </p:txBody>
      </p:sp>
      <p:sp>
        <p:nvSpPr>
          <p:cNvPr id="1150039" name="Rectangle 87"/>
          <p:cNvSpPr>
            <a:spLocks noChangeArrowheads="1"/>
          </p:cNvSpPr>
          <p:nvPr/>
        </p:nvSpPr>
        <p:spPr bwMode="ltGray">
          <a:xfrm>
            <a:off x="3565525" y="2705100"/>
            <a:ext cx="2398713" cy="1120775"/>
          </a:xfrm>
          <a:prstGeom prst="rect">
            <a:avLst/>
          </a:prstGeom>
          <a:solidFill>
            <a:srgbClr val="B2B2B2"/>
          </a:solidFill>
          <a:ln w="28575" algn="ctr">
            <a:solidFill>
              <a:schemeClr val="bg1"/>
            </a:solidFill>
            <a:miter lim="800000"/>
            <a:headEnd/>
            <a:tailEnd/>
          </a:ln>
          <a:effectLst>
            <a:outerShdw dist="17961" dir="2700000" algn="ctr" rotWithShape="0">
              <a:schemeClr val="tx1"/>
            </a:outerShdw>
          </a:effectLst>
        </p:spPr>
        <p:txBody>
          <a:bodyPr wrap="none" anchor="ctr"/>
          <a:lstStyle/>
          <a:p>
            <a:pPr>
              <a:defRPr/>
            </a:pPr>
            <a:endParaRPr lang="en-US" sz="2000" dirty="0">
              <a:latin typeface="Times New Roman" pitchFamily="18" charset="0"/>
            </a:endParaRPr>
          </a:p>
        </p:txBody>
      </p:sp>
      <p:sp>
        <p:nvSpPr>
          <p:cNvPr id="13322" name="Rectangle 88"/>
          <p:cNvSpPr>
            <a:spLocks noChangeArrowheads="1"/>
          </p:cNvSpPr>
          <p:nvPr/>
        </p:nvSpPr>
        <p:spPr bwMode="invGray">
          <a:xfrm>
            <a:off x="2103438" y="2852738"/>
            <a:ext cx="271462" cy="585787"/>
          </a:xfrm>
          <a:prstGeom prst="rect">
            <a:avLst/>
          </a:prstGeom>
          <a:solidFill>
            <a:schemeClr val="hlink"/>
          </a:solidFill>
          <a:ln w="28575">
            <a:solidFill>
              <a:schemeClr val="bg1"/>
            </a:solidFill>
            <a:miter lim="800000"/>
            <a:headEnd/>
            <a:tailEnd/>
          </a:ln>
        </p:spPr>
        <p:txBody>
          <a:bodyPr wrap="none" anchor="ctr"/>
          <a:lstStyle/>
          <a:p>
            <a:pPr eaLnBrk="0" hangingPunct="0"/>
            <a:endParaRPr lang="en-US" sz="1000" b="1">
              <a:solidFill>
                <a:schemeClr val="bg1"/>
              </a:solidFill>
              <a:latin typeface="Arial Narrow" pitchFamily="34" charset="0"/>
            </a:endParaRPr>
          </a:p>
        </p:txBody>
      </p:sp>
      <p:sp>
        <p:nvSpPr>
          <p:cNvPr id="1150041" name="Text Box 89"/>
          <p:cNvSpPr txBox="1">
            <a:spLocks noChangeArrowheads="1"/>
          </p:cNvSpPr>
          <p:nvPr/>
        </p:nvSpPr>
        <p:spPr bwMode="auto">
          <a:xfrm>
            <a:off x="2925763" y="3586163"/>
            <a:ext cx="593725" cy="336550"/>
          </a:xfrm>
          <a:prstGeom prst="rect">
            <a:avLst/>
          </a:prstGeom>
          <a:noFill/>
          <a:ln w="12700" algn="ctr">
            <a:noFill/>
            <a:miter lim="800000"/>
            <a:headEnd/>
            <a:tailEnd/>
          </a:ln>
          <a:effectLst/>
        </p:spPr>
        <p:txBody>
          <a:bodyPr>
            <a:spAutoFit/>
          </a:bodyPr>
          <a:lstStyle/>
          <a:p>
            <a:pPr algn="l" eaLnBrk="0" hangingPunct="0">
              <a:spcBef>
                <a:spcPct val="50000"/>
              </a:spcBef>
              <a:defRPr/>
            </a:pPr>
            <a:r>
              <a:rPr lang="en-US" sz="1600" b="1" dirty="0">
                <a:solidFill>
                  <a:schemeClr val="bg1"/>
                </a:solidFill>
                <a:effectLst>
                  <a:outerShdw blurRad="38100" dist="38100" dir="2700000" algn="tl">
                    <a:srgbClr val="C0C0C0"/>
                  </a:outerShdw>
                </a:effectLst>
                <a:latin typeface="Arial Narrow" pitchFamily="34" charset="0"/>
              </a:rPr>
              <a:t>PMA</a:t>
            </a:r>
          </a:p>
        </p:txBody>
      </p:sp>
      <p:sp>
        <p:nvSpPr>
          <p:cNvPr id="1150042" name="Text Box 90"/>
          <p:cNvSpPr txBox="1">
            <a:spLocks noChangeArrowheads="1"/>
          </p:cNvSpPr>
          <p:nvPr/>
        </p:nvSpPr>
        <p:spPr bwMode="auto">
          <a:xfrm>
            <a:off x="3659188" y="3586163"/>
            <a:ext cx="595312" cy="336550"/>
          </a:xfrm>
          <a:prstGeom prst="rect">
            <a:avLst/>
          </a:prstGeom>
          <a:noFill/>
          <a:ln w="12700" algn="ctr">
            <a:noFill/>
            <a:miter lim="800000"/>
            <a:headEnd/>
            <a:tailEnd/>
          </a:ln>
          <a:effectLst/>
        </p:spPr>
        <p:txBody>
          <a:bodyPr>
            <a:spAutoFit/>
          </a:bodyPr>
          <a:lstStyle/>
          <a:p>
            <a:pPr algn="l" eaLnBrk="0" hangingPunct="0">
              <a:spcBef>
                <a:spcPct val="50000"/>
              </a:spcBef>
              <a:defRPr/>
            </a:pPr>
            <a:r>
              <a:rPr lang="en-US" sz="1600" b="1" dirty="0">
                <a:solidFill>
                  <a:schemeClr val="bg1"/>
                </a:solidFill>
                <a:effectLst>
                  <a:outerShdw blurRad="38100" dist="38100" dir="2700000" algn="tl">
                    <a:srgbClr val="C0C0C0"/>
                  </a:outerShdw>
                </a:effectLst>
                <a:latin typeface="Arial Narrow" pitchFamily="34" charset="0"/>
              </a:rPr>
              <a:t>PCS</a:t>
            </a:r>
          </a:p>
        </p:txBody>
      </p:sp>
      <p:sp>
        <p:nvSpPr>
          <p:cNvPr id="1150043" name="Line 91"/>
          <p:cNvSpPr>
            <a:spLocks noChangeShapeType="1"/>
          </p:cNvSpPr>
          <p:nvPr/>
        </p:nvSpPr>
        <p:spPr bwMode="auto">
          <a:xfrm flipH="1">
            <a:off x="1182688" y="3141663"/>
            <a:ext cx="874712" cy="3175"/>
          </a:xfrm>
          <a:prstGeom prst="line">
            <a:avLst/>
          </a:prstGeom>
          <a:noFill/>
          <a:ln w="57150">
            <a:solidFill>
              <a:schemeClr val="bg1"/>
            </a:solidFill>
            <a:round/>
            <a:headEnd type="triangle" w="med" len="med"/>
            <a:tailEnd/>
          </a:ln>
          <a:effectLst>
            <a:outerShdw dist="35921" dir="2700000" algn="ctr" rotWithShape="0">
              <a:schemeClr val="bg2"/>
            </a:outerShdw>
          </a:effectLst>
        </p:spPr>
        <p:txBody>
          <a:bodyPr/>
          <a:lstStyle/>
          <a:p>
            <a:pPr>
              <a:defRPr/>
            </a:pPr>
            <a:endParaRPr lang="en-US" dirty="0"/>
          </a:p>
        </p:txBody>
      </p:sp>
      <p:sp>
        <p:nvSpPr>
          <p:cNvPr id="1150044" name="Line 92"/>
          <p:cNvSpPr>
            <a:spLocks noChangeShapeType="1"/>
          </p:cNvSpPr>
          <p:nvPr/>
        </p:nvSpPr>
        <p:spPr bwMode="auto">
          <a:xfrm flipH="1">
            <a:off x="4002088" y="3016250"/>
            <a:ext cx="157162" cy="0"/>
          </a:xfrm>
          <a:prstGeom prst="line">
            <a:avLst/>
          </a:prstGeom>
          <a:noFill/>
          <a:ln w="28575">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0045" name="Rectangle 93"/>
          <p:cNvSpPr>
            <a:spLocks noChangeArrowheads="1"/>
          </p:cNvSpPr>
          <p:nvPr/>
        </p:nvSpPr>
        <p:spPr bwMode="invGray">
          <a:xfrm>
            <a:off x="3719513" y="2903538"/>
            <a:ext cx="282575" cy="663575"/>
          </a:xfrm>
          <a:prstGeom prst="rect">
            <a:avLst/>
          </a:prstGeom>
          <a:solidFill>
            <a:schemeClr val="hlink"/>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endParaRPr lang="en-US" sz="1000" b="1" dirty="0">
              <a:solidFill>
                <a:schemeClr val="bg1"/>
              </a:solidFill>
              <a:latin typeface="Arial Narrow" pitchFamily="34" charset="0"/>
            </a:endParaRPr>
          </a:p>
        </p:txBody>
      </p:sp>
      <p:sp>
        <p:nvSpPr>
          <p:cNvPr id="1150046" name="Line 94"/>
          <p:cNvSpPr>
            <a:spLocks noChangeShapeType="1"/>
          </p:cNvSpPr>
          <p:nvPr/>
        </p:nvSpPr>
        <p:spPr bwMode="auto">
          <a:xfrm flipH="1">
            <a:off x="5005388" y="3187700"/>
            <a:ext cx="157162" cy="1588"/>
          </a:xfrm>
          <a:prstGeom prst="line">
            <a:avLst/>
          </a:prstGeom>
          <a:noFill/>
          <a:ln w="28575">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0047" name="Line 95"/>
          <p:cNvSpPr>
            <a:spLocks noChangeShapeType="1"/>
          </p:cNvSpPr>
          <p:nvPr/>
        </p:nvSpPr>
        <p:spPr bwMode="auto">
          <a:xfrm flipH="1">
            <a:off x="4629150" y="3187700"/>
            <a:ext cx="187325" cy="1588"/>
          </a:xfrm>
          <a:prstGeom prst="line">
            <a:avLst/>
          </a:prstGeom>
          <a:noFill/>
          <a:ln w="28575">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0048" name="Line 96"/>
          <p:cNvSpPr>
            <a:spLocks noChangeShapeType="1"/>
          </p:cNvSpPr>
          <p:nvPr/>
        </p:nvSpPr>
        <p:spPr bwMode="auto">
          <a:xfrm flipH="1">
            <a:off x="4410075" y="3132138"/>
            <a:ext cx="155575" cy="1587"/>
          </a:xfrm>
          <a:prstGeom prst="line">
            <a:avLst/>
          </a:prstGeom>
          <a:noFill/>
          <a:ln w="28575">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0049" name="Rectangle 97"/>
          <p:cNvSpPr>
            <a:spLocks noChangeArrowheads="1"/>
          </p:cNvSpPr>
          <p:nvPr/>
        </p:nvSpPr>
        <p:spPr bwMode="invGray">
          <a:xfrm>
            <a:off x="4167188" y="2874963"/>
            <a:ext cx="304800" cy="400050"/>
          </a:xfrm>
          <a:prstGeom prst="rect">
            <a:avLst/>
          </a:prstGeom>
          <a:solidFill>
            <a:schemeClr val="hlink"/>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endParaRPr lang="en-US" sz="1000" b="1" dirty="0">
              <a:solidFill>
                <a:schemeClr val="bg1"/>
              </a:solidFill>
              <a:latin typeface="Arial Narrow" pitchFamily="34" charset="0"/>
            </a:endParaRPr>
          </a:p>
        </p:txBody>
      </p:sp>
      <p:sp>
        <p:nvSpPr>
          <p:cNvPr id="13332" name="AutoShape 98"/>
          <p:cNvSpPr>
            <a:spLocks noChangeArrowheads="1"/>
          </p:cNvSpPr>
          <p:nvPr/>
        </p:nvSpPr>
        <p:spPr bwMode="auto">
          <a:xfrm rot="-5400000">
            <a:off x="4396582" y="3163094"/>
            <a:ext cx="452437" cy="111125"/>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150051" name="Line 99"/>
          <p:cNvSpPr>
            <a:spLocks noChangeShapeType="1"/>
          </p:cNvSpPr>
          <p:nvPr/>
        </p:nvSpPr>
        <p:spPr bwMode="auto">
          <a:xfrm flipH="1">
            <a:off x="5224463" y="3187700"/>
            <a:ext cx="188912" cy="1588"/>
          </a:xfrm>
          <a:prstGeom prst="line">
            <a:avLst/>
          </a:prstGeom>
          <a:noFill/>
          <a:ln w="28575">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0052" name="Rectangle 100"/>
          <p:cNvSpPr>
            <a:spLocks noChangeArrowheads="1"/>
          </p:cNvSpPr>
          <p:nvPr/>
        </p:nvSpPr>
        <p:spPr bwMode="invGray">
          <a:xfrm>
            <a:off x="4816475" y="2930525"/>
            <a:ext cx="254000" cy="344488"/>
          </a:xfrm>
          <a:prstGeom prst="rect">
            <a:avLst/>
          </a:prstGeom>
          <a:solidFill>
            <a:schemeClr val="hlink"/>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endParaRPr lang="en-US" sz="900" b="1" dirty="0">
              <a:solidFill>
                <a:schemeClr val="bg1"/>
              </a:solidFill>
              <a:latin typeface="Arial Narrow" pitchFamily="34" charset="0"/>
            </a:endParaRPr>
          </a:p>
        </p:txBody>
      </p:sp>
      <p:sp>
        <p:nvSpPr>
          <p:cNvPr id="13335" name="AutoShape 101"/>
          <p:cNvSpPr>
            <a:spLocks noChangeArrowheads="1"/>
          </p:cNvSpPr>
          <p:nvPr/>
        </p:nvSpPr>
        <p:spPr bwMode="auto">
          <a:xfrm rot="-5400000">
            <a:off x="4991894" y="3163094"/>
            <a:ext cx="452437" cy="111125"/>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150054" name="Line 102"/>
          <p:cNvSpPr>
            <a:spLocks noChangeShapeType="1"/>
          </p:cNvSpPr>
          <p:nvPr/>
        </p:nvSpPr>
        <p:spPr bwMode="auto">
          <a:xfrm flipH="1">
            <a:off x="5634038" y="3187700"/>
            <a:ext cx="155575" cy="1588"/>
          </a:xfrm>
          <a:prstGeom prst="line">
            <a:avLst/>
          </a:prstGeom>
          <a:noFill/>
          <a:ln w="28575">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0055" name="Rectangle 103"/>
          <p:cNvSpPr>
            <a:spLocks noChangeArrowheads="1"/>
          </p:cNvSpPr>
          <p:nvPr/>
        </p:nvSpPr>
        <p:spPr bwMode="invGray">
          <a:xfrm>
            <a:off x="5413375" y="3044825"/>
            <a:ext cx="282575" cy="230188"/>
          </a:xfrm>
          <a:prstGeom prst="rect">
            <a:avLst/>
          </a:prstGeom>
          <a:solidFill>
            <a:schemeClr val="hlink"/>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endParaRPr lang="en-US" sz="1000" b="1" dirty="0">
              <a:solidFill>
                <a:schemeClr val="bg1"/>
              </a:solidFill>
              <a:latin typeface="Arial Narrow" pitchFamily="34" charset="0"/>
            </a:endParaRPr>
          </a:p>
        </p:txBody>
      </p:sp>
      <p:sp>
        <p:nvSpPr>
          <p:cNvPr id="1150056" name="Line 104"/>
          <p:cNvSpPr>
            <a:spLocks noChangeShapeType="1"/>
          </p:cNvSpPr>
          <p:nvPr/>
        </p:nvSpPr>
        <p:spPr bwMode="auto">
          <a:xfrm flipH="1" flipV="1">
            <a:off x="5884863" y="3275013"/>
            <a:ext cx="211137" cy="7937"/>
          </a:xfrm>
          <a:prstGeom prst="line">
            <a:avLst/>
          </a:prstGeom>
          <a:noFill/>
          <a:ln w="28575">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3339" name="AutoShape 105"/>
          <p:cNvSpPr>
            <a:spLocks noChangeArrowheads="1"/>
          </p:cNvSpPr>
          <p:nvPr/>
        </p:nvSpPr>
        <p:spPr bwMode="auto">
          <a:xfrm rot="-5400000">
            <a:off x="5631656" y="3215482"/>
            <a:ext cx="454025" cy="112712"/>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150058" name="Freeform 106"/>
          <p:cNvSpPr>
            <a:spLocks/>
          </p:cNvSpPr>
          <p:nvPr/>
        </p:nvSpPr>
        <p:spPr bwMode="auto">
          <a:xfrm>
            <a:off x="4722813" y="3187700"/>
            <a:ext cx="439737" cy="173038"/>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28575"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0059" name="Freeform 107"/>
          <p:cNvSpPr>
            <a:spLocks/>
          </p:cNvSpPr>
          <p:nvPr/>
        </p:nvSpPr>
        <p:spPr bwMode="auto">
          <a:xfrm>
            <a:off x="5319713" y="3187700"/>
            <a:ext cx="438150" cy="173038"/>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28575"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0060" name="Freeform 108"/>
          <p:cNvSpPr>
            <a:spLocks/>
          </p:cNvSpPr>
          <p:nvPr/>
        </p:nvSpPr>
        <p:spPr bwMode="auto">
          <a:xfrm>
            <a:off x="4065588" y="3016250"/>
            <a:ext cx="501650" cy="344488"/>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28575"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grpSp>
        <p:nvGrpSpPr>
          <p:cNvPr id="2" name="Group 109"/>
          <p:cNvGrpSpPr>
            <a:grpSpLocks/>
          </p:cNvGrpSpPr>
          <p:nvPr>
            <p:custDataLst>
              <p:tags r:id="rId2"/>
            </p:custDataLst>
          </p:nvPr>
        </p:nvGrpSpPr>
        <p:grpSpPr bwMode="auto">
          <a:xfrm>
            <a:off x="3398838" y="1987550"/>
            <a:ext cx="422275" cy="131763"/>
            <a:chOff x="4896" y="2304"/>
            <a:chExt cx="480" cy="144"/>
          </a:xfrm>
        </p:grpSpPr>
        <p:sp>
          <p:nvSpPr>
            <p:cNvPr id="1150062" name="Line 110"/>
            <p:cNvSpPr>
              <a:spLocks noChangeShapeType="1"/>
            </p:cNvSpPr>
            <p:nvPr/>
          </p:nvSpPr>
          <p:spPr bwMode="auto">
            <a:xfrm flipH="1">
              <a:off x="4896" y="2448"/>
              <a:ext cx="240" cy="0"/>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0063" name="Line 111"/>
            <p:cNvSpPr>
              <a:spLocks noChangeShapeType="1"/>
            </p:cNvSpPr>
            <p:nvPr/>
          </p:nvSpPr>
          <p:spPr bwMode="auto">
            <a:xfrm flipV="1">
              <a:off x="5136" y="2304"/>
              <a:ext cx="0" cy="144"/>
            </a:xfrm>
            <a:prstGeom prst="line">
              <a:avLst/>
            </a:prstGeom>
            <a:noFill/>
            <a:ln w="28575">
              <a:solidFill>
                <a:schemeClr val="bg1"/>
              </a:solidFill>
              <a:round/>
              <a:headEnd/>
              <a:tailEnd/>
            </a:ln>
            <a:effectLst>
              <a:outerShdw dist="17961" dir="2700000" algn="ctr" rotWithShape="0">
                <a:schemeClr val="tx1"/>
              </a:outerShdw>
            </a:effectLst>
          </p:spPr>
          <p:txBody>
            <a:bodyPr/>
            <a:lstStyle/>
            <a:p>
              <a:pPr>
                <a:defRPr/>
              </a:pPr>
              <a:endParaRPr lang="en-US" dirty="0"/>
            </a:p>
          </p:txBody>
        </p:sp>
        <p:sp>
          <p:nvSpPr>
            <p:cNvPr id="1150064" name="Line 112"/>
            <p:cNvSpPr>
              <a:spLocks noChangeShapeType="1"/>
            </p:cNvSpPr>
            <p:nvPr/>
          </p:nvSpPr>
          <p:spPr bwMode="auto">
            <a:xfrm>
              <a:off x="5136" y="2304"/>
              <a:ext cx="240" cy="0"/>
            </a:xfrm>
            <a:prstGeom prst="line">
              <a:avLst/>
            </a:prstGeom>
            <a:noFill/>
            <a:ln w="28575">
              <a:solidFill>
                <a:schemeClr val="bg1"/>
              </a:solidFill>
              <a:round/>
              <a:headEnd/>
              <a:tailEnd/>
            </a:ln>
            <a:effectLst>
              <a:outerShdw dist="17961" dir="2700000" algn="ctr" rotWithShape="0">
                <a:schemeClr val="tx1"/>
              </a:outerShdw>
            </a:effectLst>
          </p:spPr>
          <p:txBody>
            <a:bodyPr/>
            <a:lstStyle/>
            <a:p>
              <a:pPr>
                <a:defRPr/>
              </a:pPr>
              <a:endParaRPr lang="en-US" dirty="0"/>
            </a:p>
          </p:txBody>
        </p:sp>
      </p:grpSp>
      <p:sp>
        <p:nvSpPr>
          <p:cNvPr id="1150065" name="Line 113"/>
          <p:cNvSpPr>
            <a:spLocks noChangeShapeType="1"/>
          </p:cNvSpPr>
          <p:nvPr/>
        </p:nvSpPr>
        <p:spPr bwMode="auto">
          <a:xfrm flipH="1">
            <a:off x="2135188" y="2116138"/>
            <a:ext cx="161925" cy="1587"/>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3345" name="Rectangle 114"/>
          <p:cNvSpPr>
            <a:spLocks noChangeArrowheads="1"/>
          </p:cNvSpPr>
          <p:nvPr/>
        </p:nvSpPr>
        <p:spPr bwMode="invGray">
          <a:xfrm>
            <a:off x="2589213" y="1831975"/>
            <a:ext cx="349250" cy="554038"/>
          </a:xfrm>
          <a:prstGeom prst="rect">
            <a:avLst/>
          </a:prstGeom>
          <a:solidFill>
            <a:schemeClr val="hlink"/>
          </a:solidFill>
          <a:ln w="28575">
            <a:solidFill>
              <a:schemeClr val="bg1"/>
            </a:solidFill>
            <a:miter lim="800000"/>
            <a:headEnd/>
            <a:tailEnd/>
          </a:ln>
        </p:spPr>
        <p:txBody>
          <a:bodyPr wrap="none" anchor="ctr"/>
          <a:lstStyle/>
          <a:p>
            <a:pPr eaLnBrk="0" hangingPunct="0"/>
            <a:endParaRPr lang="en-US" sz="1000" b="1">
              <a:solidFill>
                <a:schemeClr val="bg1"/>
              </a:solidFill>
              <a:latin typeface="Arial Narrow" pitchFamily="34" charset="0"/>
            </a:endParaRPr>
          </a:p>
        </p:txBody>
      </p:sp>
      <p:sp>
        <p:nvSpPr>
          <p:cNvPr id="1150067" name="Line 115"/>
          <p:cNvSpPr>
            <a:spLocks noChangeShapeType="1"/>
          </p:cNvSpPr>
          <p:nvPr/>
        </p:nvSpPr>
        <p:spPr bwMode="auto">
          <a:xfrm flipH="1">
            <a:off x="3948113" y="1987550"/>
            <a:ext cx="165100" cy="0"/>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0068" name="Line 116"/>
          <p:cNvSpPr>
            <a:spLocks noChangeShapeType="1"/>
          </p:cNvSpPr>
          <p:nvPr/>
        </p:nvSpPr>
        <p:spPr bwMode="auto">
          <a:xfrm flipH="1">
            <a:off x="4175125" y="2119313"/>
            <a:ext cx="163513" cy="0"/>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0069" name="Line 117"/>
          <p:cNvSpPr>
            <a:spLocks noChangeShapeType="1"/>
          </p:cNvSpPr>
          <p:nvPr/>
        </p:nvSpPr>
        <p:spPr bwMode="auto">
          <a:xfrm flipH="1" flipV="1">
            <a:off x="2938463" y="2124075"/>
            <a:ext cx="325437" cy="0"/>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0070" name="Rectangle 118"/>
          <p:cNvSpPr>
            <a:spLocks noChangeArrowheads="1"/>
          </p:cNvSpPr>
          <p:nvPr/>
        </p:nvSpPr>
        <p:spPr bwMode="invGray">
          <a:xfrm>
            <a:off x="3251200" y="1846263"/>
            <a:ext cx="147638" cy="534987"/>
          </a:xfrm>
          <a:prstGeom prst="rect">
            <a:avLst/>
          </a:prstGeom>
          <a:solidFill>
            <a:schemeClr val="hlink"/>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endParaRPr lang="en-US" sz="1000" b="1" dirty="0">
              <a:solidFill>
                <a:schemeClr val="bg1"/>
              </a:solidFill>
              <a:latin typeface="Arial Narrow" pitchFamily="34" charset="0"/>
            </a:endParaRPr>
          </a:p>
        </p:txBody>
      </p:sp>
      <p:sp>
        <p:nvSpPr>
          <p:cNvPr id="13350" name="AutoShape 119"/>
          <p:cNvSpPr>
            <a:spLocks noChangeArrowheads="1"/>
          </p:cNvSpPr>
          <p:nvPr/>
        </p:nvSpPr>
        <p:spPr bwMode="auto">
          <a:xfrm rot="-5400000">
            <a:off x="2051050" y="1831975"/>
            <a:ext cx="534988" cy="534988"/>
          </a:xfrm>
          <a:prstGeom prst="triangle">
            <a:avLst>
              <a:gd name="adj" fmla="val 50000"/>
            </a:avLst>
          </a:prstGeom>
          <a:solidFill>
            <a:schemeClr val="hlink"/>
          </a:solidFill>
          <a:ln w="28575" algn="ctr">
            <a:solidFill>
              <a:schemeClr val="bg1"/>
            </a:solidFill>
            <a:miter lim="800000"/>
            <a:headEnd/>
            <a:tailEnd/>
          </a:ln>
        </p:spPr>
        <p:txBody>
          <a:bodyPr vert="eaVert" anchor="ctr"/>
          <a:lstStyle/>
          <a:p>
            <a:pPr eaLnBrk="0" hangingPunct="0"/>
            <a:endParaRPr lang="en-US" sz="1000" b="1">
              <a:solidFill>
                <a:schemeClr val="bg1"/>
              </a:solidFill>
              <a:latin typeface="Arial Narrow" pitchFamily="34" charset="0"/>
            </a:endParaRPr>
          </a:p>
        </p:txBody>
      </p:sp>
      <p:sp>
        <p:nvSpPr>
          <p:cNvPr id="1150072" name="Text Box 120"/>
          <p:cNvSpPr txBox="1">
            <a:spLocks noChangeArrowheads="1"/>
          </p:cNvSpPr>
          <p:nvPr/>
        </p:nvSpPr>
        <p:spPr bwMode="auto">
          <a:xfrm>
            <a:off x="3043238" y="2416175"/>
            <a:ext cx="827087" cy="336550"/>
          </a:xfrm>
          <a:prstGeom prst="rect">
            <a:avLst/>
          </a:prstGeom>
          <a:noFill/>
          <a:ln w="12700" algn="ctr">
            <a:noFill/>
            <a:miter lim="800000"/>
            <a:headEnd/>
            <a:tailEnd/>
          </a:ln>
          <a:effectLst/>
        </p:spPr>
        <p:txBody>
          <a:bodyPr>
            <a:spAutoFit/>
          </a:bodyPr>
          <a:lstStyle/>
          <a:p>
            <a:pPr algn="l" eaLnBrk="0" hangingPunct="0">
              <a:spcBef>
                <a:spcPct val="50000"/>
              </a:spcBef>
              <a:defRPr/>
            </a:pPr>
            <a:r>
              <a:rPr lang="en-US" sz="1600" b="1" dirty="0">
                <a:solidFill>
                  <a:schemeClr val="bg1"/>
                </a:solidFill>
                <a:effectLst>
                  <a:outerShdw blurRad="38100" dist="38100" dir="2700000" algn="tl">
                    <a:srgbClr val="C0C0C0"/>
                  </a:outerShdw>
                </a:effectLst>
                <a:latin typeface="Arial Narrow" pitchFamily="34" charset="0"/>
              </a:rPr>
              <a:t>PMA</a:t>
            </a:r>
            <a:endParaRPr lang="en-US" sz="1600" b="1" dirty="0">
              <a:effectLst>
                <a:outerShdw blurRad="38100" dist="38100" dir="2700000" algn="tl">
                  <a:srgbClr val="C0C0C0"/>
                </a:outerShdw>
              </a:effectLst>
              <a:latin typeface="Arial Narrow" pitchFamily="34" charset="0"/>
            </a:endParaRPr>
          </a:p>
        </p:txBody>
      </p:sp>
      <p:sp>
        <p:nvSpPr>
          <p:cNvPr id="1150073" name="Rectangle 121"/>
          <p:cNvSpPr>
            <a:spLocks noChangeArrowheads="1"/>
          </p:cNvSpPr>
          <p:nvPr/>
        </p:nvSpPr>
        <p:spPr bwMode="invGray">
          <a:xfrm>
            <a:off x="3657600" y="1854200"/>
            <a:ext cx="290513" cy="265113"/>
          </a:xfrm>
          <a:prstGeom prst="rect">
            <a:avLst/>
          </a:prstGeom>
          <a:solidFill>
            <a:schemeClr val="hlink"/>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endParaRPr lang="en-US" sz="1000" b="1" dirty="0">
              <a:solidFill>
                <a:schemeClr val="bg1"/>
              </a:solidFill>
              <a:latin typeface="Arial Narrow" pitchFamily="34" charset="0"/>
            </a:endParaRPr>
          </a:p>
        </p:txBody>
      </p:sp>
      <p:sp>
        <p:nvSpPr>
          <p:cNvPr id="1150074" name="Text Box 122"/>
          <p:cNvSpPr txBox="1">
            <a:spLocks noChangeArrowheads="1"/>
          </p:cNvSpPr>
          <p:nvPr/>
        </p:nvSpPr>
        <p:spPr bwMode="auto">
          <a:xfrm>
            <a:off x="3567113" y="2422525"/>
            <a:ext cx="730250" cy="336550"/>
          </a:xfrm>
          <a:prstGeom prst="rect">
            <a:avLst/>
          </a:prstGeom>
          <a:noFill/>
          <a:ln w="12700" algn="ctr">
            <a:noFill/>
            <a:miter lim="800000"/>
            <a:headEnd/>
            <a:tailEnd/>
          </a:ln>
          <a:effectLst/>
        </p:spPr>
        <p:txBody>
          <a:bodyPr>
            <a:spAutoFit/>
          </a:bodyPr>
          <a:lstStyle/>
          <a:p>
            <a:pPr algn="l" eaLnBrk="0" hangingPunct="0">
              <a:spcBef>
                <a:spcPct val="50000"/>
              </a:spcBef>
              <a:defRPr/>
            </a:pPr>
            <a:r>
              <a:rPr lang="en-US" sz="1600" b="1" dirty="0">
                <a:solidFill>
                  <a:schemeClr val="bg1"/>
                </a:solidFill>
                <a:effectLst>
                  <a:outerShdw blurRad="38100" dist="38100" dir="2700000" algn="tl">
                    <a:srgbClr val="C0C0C0"/>
                  </a:outerShdw>
                </a:effectLst>
                <a:latin typeface="Arial Narrow" pitchFamily="34" charset="0"/>
              </a:rPr>
              <a:t>PCS</a:t>
            </a:r>
          </a:p>
        </p:txBody>
      </p:sp>
      <p:sp>
        <p:nvSpPr>
          <p:cNvPr id="13354" name="AutoShape 123"/>
          <p:cNvSpPr>
            <a:spLocks noChangeArrowheads="1"/>
          </p:cNvSpPr>
          <p:nvPr/>
        </p:nvSpPr>
        <p:spPr bwMode="auto">
          <a:xfrm rot="5400000">
            <a:off x="3854450" y="1927225"/>
            <a:ext cx="527050" cy="1143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150076" name="Rectangle 124"/>
          <p:cNvSpPr>
            <a:spLocks noChangeArrowheads="1"/>
          </p:cNvSpPr>
          <p:nvPr/>
        </p:nvSpPr>
        <p:spPr bwMode="invGray">
          <a:xfrm>
            <a:off x="4283075" y="1887538"/>
            <a:ext cx="411163" cy="635000"/>
          </a:xfrm>
          <a:prstGeom prst="rect">
            <a:avLst/>
          </a:prstGeom>
          <a:solidFill>
            <a:schemeClr val="hlink"/>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endParaRPr lang="en-US" sz="1000" b="1" dirty="0">
              <a:solidFill>
                <a:schemeClr val="bg1"/>
              </a:solidFill>
              <a:latin typeface="Arial Narrow" pitchFamily="34" charset="0"/>
            </a:endParaRPr>
          </a:p>
        </p:txBody>
      </p:sp>
      <p:sp>
        <p:nvSpPr>
          <p:cNvPr id="1150077" name="Line 125"/>
          <p:cNvSpPr>
            <a:spLocks noChangeShapeType="1"/>
          </p:cNvSpPr>
          <p:nvPr/>
        </p:nvSpPr>
        <p:spPr bwMode="auto">
          <a:xfrm flipH="1">
            <a:off x="4953000" y="2119313"/>
            <a:ext cx="163513" cy="0"/>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0078" name="Line 126"/>
          <p:cNvSpPr>
            <a:spLocks noChangeShapeType="1"/>
          </p:cNvSpPr>
          <p:nvPr/>
        </p:nvSpPr>
        <p:spPr bwMode="auto">
          <a:xfrm flipH="1">
            <a:off x="4175125" y="1819275"/>
            <a:ext cx="615950" cy="0"/>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0079" name="Rectangle 127"/>
          <p:cNvSpPr>
            <a:spLocks noChangeArrowheads="1"/>
          </p:cNvSpPr>
          <p:nvPr/>
        </p:nvSpPr>
        <p:spPr bwMode="invGray">
          <a:xfrm>
            <a:off x="5084763" y="1987550"/>
            <a:ext cx="292100" cy="298450"/>
          </a:xfrm>
          <a:prstGeom prst="rect">
            <a:avLst/>
          </a:prstGeom>
          <a:solidFill>
            <a:schemeClr val="hlink"/>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endParaRPr lang="en-US" sz="1000" b="1" dirty="0">
              <a:solidFill>
                <a:schemeClr val="bg1"/>
              </a:solidFill>
              <a:latin typeface="Arial Narrow" pitchFamily="34" charset="0"/>
            </a:endParaRPr>
          </a:p>
        </p:txBody>
      </p:sp>
      <p:sp>
        <p:nvSpPr>
          <p:cNvPr id="1150080" name="Line 128"/>
          <p:cNvSpPr>
            <a:spLocks noChangeShapeType="1"/>
          </p:cNvSpPr>
          <p:nvPr/>
        </p:nvSpPr>
        <p:spPr bwMode="auto">
          <a:xfrm flipH="1">
            <a:off x="5375275" y="2119313"/>
            <a:ext cx="161925" cy="0"/>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3360" name="AutoShape 129"/>
          <p:cNvSpPr>
            <a:spLocks noChangeArrowheads="1"/>
          </p:cNvSpPr>
          <p:nvPr/>
        </p:nvSpPr>
        <p:spPr bwMode="auto">
          <a:xfrm rot="5400000">
            <a:off x="5267326" y="2058987"/>
            <a:ext cx="527050" cy="117475"/>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grpSp>
        <p:nvGrpSpPr>
          <p:cNvPr id="3" name="Group 130"/>
          <p:cNvGrpSpPr>
            <a:grpSpLocks/>
          </p:cNvGrpSpPr>
          <p:nvPr>
            <p:custDataLst>
              <p:tags r:id="rId3"/>
            </p:custDataLst>
          </p:nvPr>
        </p:nvGrpSpPr>
        <p:grpSpPr bwMode="auto">
          <a:xfrm>
            <a:off x="4953000" y="1754188"/>
            <a:ext cx="877888" cy="166687"/>
            <a:chOff x="4896" y="2304"/>
            <a:chExt cx="480" cy="144"/>
          </a:xfrm>
        </p:grpSpPr>
        <p:sp>
          <p:nvSpPr>
            <p:cNvPr id="1150083" name="Line 131"/>
            <p:cNvSpPr>
              <a:spLocks noChangeShapeType="1"/>
            </p:cNvSpPr>
            <p:nvPr/>
          </p:nvSpPr>
          <p:spPr bwMode="auto">
            <a:xfrm flipH="1">
              <a:off x="4896" y="2448"/>
              <a:ext cx="240" cy="0"/>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0084" name="Line 132"/>
            <p:cNvSpPr>
              <a:spLocks noChangeShapeType="1"/>
            </p:cNvSpPr>
            <p:nvPr/>
          </p:nvSpPr>
          <p:spPr bwMode="auto">
            <a:xfrm flipV="1">
              <a:off x="5136" y="2304"/>
              <a:ext cx="0" cy="144"/>
            </a:xfrm>
            <a:prstGeom prst="line">
              <a:avLst/>
            </a:prstGeom>
            <a:noFill/>
            <a:ln w="28575">
              <a:solidFill>
                <a:schemeClr val="bg1"/>
              </a:solidFill>
              <a:round/>
              <a:headEnd/>
              <a:tailEnd/>
            </a:ln>
            <a:effectLst>
              <a:outerShdw dist="17961" dir="2700000" algn="ctr" rotWithShape="0">
                <a:schemeClr val="tx1"/>
              </a:outerShdw>
            </a:effectLst>
          </p:spPr>
          <p:txBody>
            <a:bodyPr/>
            <a:lstStyle/>
            <a:p>
              <a:pPr>
                <a:defRPr/>
              </a:pPr>
              <a:endParaRPr lang="en-US" dirty="0"/>
            </a:p>
          </p:txBody>
        </p:sp>
        <p:sp>
          <p:nvSpPr>
            <p:cNvPr id="1150085" name="Line 133"/>
            <p:cNvSpPr>
              <a:spLocks noChangeShapeType="1"/>
            </p:cNvSpPr>
            <p:nvPr/>
          </p:nvSpPr>
          <p:spPr bwMode="auto">
            <a:xfrm>
              <a:off x="5136" y="2304"/>
              <a:ext cx="240" cy="0"/>
            </a:xfrm>
            <a:prstGeom prst="line">
              <a:avLst/>
            </a:prstGeom>
            <a:noFill/>
            <a:ln w="28575">
              <a:solidFill>
                <a:schemeClr val="bg1"/>
              </a:solidFill>
              <a:round/>
              <a:headEnd/>
              <a:tailEnd/>
            </a:ln>
            <a:effectLst>
              <a:outerShdw dist="17961" dir="2700000" algn="ctr" rotWithShape="0">
                <a:schemeClr val="tx1"/>
              </a:outerShdw>
            </a:effectLst>
          </p:spPr>
          <p:txBody>
            <a:bodyPr/>
            <a:lstStyle/>
            <a:p>
              <a:pPr>
                <a:defRPr/>
              </a:pPr>
              <a:endParaRPr lang="en-US" dirty="0"/>
            </a:p>
          </p:txBody>
        </p:sp>
      </p:grpSp>
      <p:sp>
        <p:nvSpPr>
          <p:cNvPr id="1150086" name="Line 134"/>
          <p:cNvSpPr>
            <a:spLocks noChangeShapeType="1"/>
          </p:cNvSpPr>
          <p:nvPr/>
        </p:nvSpPr>
        <p:spPr bwMode="auto">
          <a:xfrm flipH="1">
            <a:off x="5603875" y="2252663"/>
            <a:ext cx="517525" cy="1587"/>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0087" name="Line 135"/>
          <p:cNvSpPr>
            <a:spLocks noChangeShapeType="1"/>
          </p:cNvSpPr>
          <p:nvPr/>
        </p:nvSpPr>
        <p:spPr bwMode="auto">
          <a:xfrm>
            <a:off x="5830888" y="1754188"/>
            <a:ext cx="1587" cy="266700"/>
          </a:xfrm>
          <a:prstGeom prst="line">
            <a:avLst/>
          </a:prstGeom>
          <a:noFill/>
          <a:ln w="28575">
            <a:solidFill>
              <a:schemeClr val="bg1"/>
            </a:solidFill>
            <a:round/>
            <a:headEnd/>
            <a:tailEnd/>
          </a:ln>
          <a:effectLst>
            <a:outerShdw dist="17961" dir="2700000" algn="ctr" rotWithShape="0">
              <a:schemeClr val="tx1"/>
            </a:outerShdw>
          </a:effectLst>
        </p:spPr>
        <p:txBody>
          <a:bodyPr>
            <a:spAutoFit/>
          </a:bodyPr>
          <a:lstStyle/>
          <a:p>
            <a:pPr>
              <a:defRPr/>
            </a:pPr>
            <a:endParaRPr lang="en-US" dirty="0"/>
          </a:p>
        </p:txBody>
      </p:sp>
      <p:sp>
        <p:nvSpPr>
          <p:cNvPr id="1150088" name="Line 136"/>
          <p:cNvSpPr>
            <a:spLocks noChangeShapeType="1"/>
          </p:cNvSpPr>
          <p:nvPr/>
        </p:nvSpPr>
        <p:spPr bwMode="auto">
          <a:xfrm flipH="1">
            <a:off x="5829300" y="2252663"/>
            <a:ext cx="1588" cy="233362"/>
          </a:xfrm>
          <a:prstGeom prst="line">
            <a:avLst/>
          </a:prstGeom>
          <a:noFill/>
          <a:ln w="28575">
            <a:solidFill>
              <a:schemeClr val="bg1"/>
            </a:solidFill>
            <a:round/>
            <a:headEnd/>
            <a:tailEnd/>
          </a:ln>
          <a:effectLst>
            <a:outerShdw dist="17961" dir="2700000" algn="ctr" rotWithShape="0">
              <a:schemeClr val="tx1"/>
            </a:outerShdw>
          </a:effectLst>
        </p:spPr>
        <p:txBody>
          <a:bodyPr>
            <a:spAutoFit/>
          </a:bodyPr>
          <a:lstStyle/>
          <a:p>
            <a:pPr>
              <a:defRPr/>
            </a:pPr>
            <a:endParaRPr lang="en-US" dirty="0"/>
          </a:p>
        </p:txBody>
      </p:sp>
      <p:sp>
        <p:nvSpPr>
          <p:cNvPr id="1150089" name="Line 137"/>
          <p:cNvSpPr>
            <a:spLocks noChangeShapeType="1"/>
          </p:cNvSpPr>
          <p:nvPr/>
        </p:nvSpPr>
        <p:spPr bwMode="auto">
          <a:xfrm flipH="1">
            <a:off x="5603875" y="2020888"/>
            <a:ext cx="517525" cy="0"/>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grpSp>
        <p:nvGrpSpPr>
          <p:cNvPr id="4" name="Group 138"/>
          <p:cNvGrpSpPr>
            <a:grpSpLocks/>
          </p:cNvGrpSpPr>
          <p:nvPr>
            <p:custDataLst>
              <p:tags r:id="rId4"/>
            </p:custDataLst>
          </p:nvPr>
        </p:nvGrpSpPr>
        <p:grpSpPr bwMode="auto">
          <a:xfrm flipV="1">
            <a:off x="4953000" y="2319338"/>
            <a:ext cx="227013" cy="166687"/>
            <a:chOff x="4896" y="2304"/>
            <a:chExt cx="480" cy="144"/>
          </a:xfrm>
        </p:grpSpPr>
        <p:sp>
          <p:nvSpPr>
            <p:cNvPr id="1150091" name="Line 139"/>
            <p:cNvSpPr>
              <a:spLocks noChangeShapeType="1"/>
            </p:cNvSpPr>
            <p:nvPr/>
          </p:nvSpPr>
          <p:spPr bwMode="auto">
            <a:xfrm flipH="1">
              <a:off x="4896" y="2448"/>
              <a:ext cx="242" cy="0"/>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0092" name="Line 140"/>
            <p:cNvSpPr>
              <a:spLocks noChangeShapeType="1"/>
            </p:cNvSpPr>
            <p:nvPr/>
          </p:nvSpPr>
          <p:spPr bwMode="auto">
            <a:xfrm flipV="1">
              <a:off x="5138" y="2304"/>
              <a:ext cx="0" cy="144"/>
            </a:xfrm>
            <a:prstGeom prst="line">
              <a:avLst/>
            </a:prstGeom>
            <a:noFill/>
            <a:ln w="28575">
              <a:solidFill>
                <a:schemeClr val="bg1"/>
              </a:solidFill>
              <a:round/>
              <a:headEnd/>
              <a:tailEnd/>
            </a:ln>
            <a:effectLst>
              <a:outerShdw dist="17961" dir="2700000" algn="ctr" rotWithShape="0">
                <a:schemeClr val="tx1"/>
              </a:outerShdw>
            </a:effectLst>
          </p:spPr>
          <p:txBody>
            <a:bodyPr/>
            <a:lstStyle/>
            <a:p>
              <a:pPr>
                <a:defRPr/>
              </a:pPr>
              <a:endParaRPr lang="en-US" dirty="0"/>
            </a:p>
          </p:txBody>
        </p:sp>
        <p:sp>
          <p:nvSpPr>
            <p:cNvPr id="1150093" name="Line 141"/>
            <p:cNvSpPr>
              <a:spLocks noChangeShapeType="1"/>
            </p:cNvSpPr>
            <p:nvPr/>
          </p:nvSpPr>
          <p:spPr bwMode="auto">
            <a:xfrm>
              <a:off x="5138" y="2304"/>
              <a:ext cx="238" cy="0"/>
            </a:xfrm>
            <a:prstGeom prst="line">
              <a:avLst/>
            </a:prstGeom>
            <a:noFill/>
            <a:ln w="28575">
              <a:solidFill>
                <a:schemeClr val="bg1"/>
              </a:solidFill>
              <a:round/>
              <a:headEnd/>
              <a:tailEnd/>
            </a:ln>
            <a:effectLst>
              <a:outerShdw dist="17961" dir="2700000" algn="ctr" rotWithShape="0">
                <a:schemeClr val="tx1"/>
              </a:outerShdw>
            </a:effectLst>
          </p:spPr>
          <p:txBody>
            <a:bodyPr/>
            <a:lstStyle/>
            <a:p>
              <a:pPr>
                <a:defRPr/>
              </a:pPr>
              <a:endParaRPr lang="en-US" dirty="0"/>
            </a:p>
          </p:txBody>
        </p:sp>
      </p:grpSp>
      <p:sp>
        <p:nvSpPr>
          <p:cNvPr id="1150094" name="Line 142"/>
          <p:cNvSpPr>
            <a:spLocks noChangeShapeType="1"/>
          </p:cNvSpPr>
          <p:nvPr/>
        </p:nvSpPr>
        <p:spPr bwMode="auto">
          <a:xfrm>
            <a:off x="5084763" y="2486025"/>
            <a:ext cx="746125" cy="1588"/>
          </a:xfrm>
          <a:prstGeom prst="line">
            <a:avLst/>
          </a:prstGeom>
          <a:noFill/>
          <a:ln w="28575">
            <a:solidFill>
              <a:schemeClr val="bg1"/>
            </a:solidFill>
            <a:round/>
            <a:headEnd/>
            <a:tailEnd/>
          </a:ln>
          <a:effectLst>
            <a:outerShdw dist="17961" dir="2700000" algn="ctr" rotWithShape="0">
              <a:schemeClr val="tx1"/>
            </a:outerShdw>
          </a:effectLst>
        </p:spPr>
        <p:txBody>
          <a:bodyPr>
            <a:spAutoFit/>
          </a:bodyPr>
          <a:lstStyle/>
          <a:p>
            <a:pPr>
              <a:defRPr/>
            </a:pPr>
            <a:endParaRPr lang="en-US" dirty="0"/>
          </a:p>
        </p:txBody>
      </p:sp>
      <p:sp>
        <p:nvSpPr>
          <p:cNvPr id="1150095" name="Line 143"/>
          <p:cNvSpPr>
            <a:spLocks noChangeShapeType="1"/>
          </p:cNvSpPr>
          <p:nvPr/>
        </p:nvSpPr>
        <p:spPr bwMode="auto">
          <a:xfrm>
            <a:off x="4791075" y="1819275"/>
            <a:ext cx="1588" cy="300038"/>
          </a:xfrm>
          <a:prstGeom prst="line">
            <a:avLst/>
          </a:prstGeom>
          <a:noFill/>
          <a:ln w="28575">
            <a:solidFill>
              <a:schemeClr val="bg1"/>
            </a:solidFill>
            <a:round/>
            <a:headEnd/>
            <a:tailEnd/>
          </a:ln>
          <a:effectLst>
            <a:outerShdw dist="17961" dir="2700000" algn="ctr" rotWithShape="0">
              <a:schemeClr val="tx1"/>
            </a:outerShdw>
          </a:effectLst>
        </p:spPr>
        <p:txBody>
          <a:bodyPr>
            <a:spAutoFit/>
          </a:bodyPr>
          <a:lstStyle/>
          <a:p>
            <a:pPr>
              <a:defRPr/>
            </a:pPr>
            <a:endParaRPr lang="en-US" dirty="0"/>
          </a:p>
        </p:txBody>
      </p:sp>
      <p:sp>
        <p:nvSpPr>
          <p:cNvPr id="1150096" name="Line 144"/>
          <p:cNvSpPr>
            <a:spLocks noChangeShapeType="1"/>
          </p:cNvSpPr>
          <p:nvPr/>
        </p:nvSpPr>
        <p:spPr bwMode="auto">
          <a:xfrm flipH="1">
            <a:off x="4695825" y="2119313"/>
            <a:ext cx="161925" cy="0"/>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3370" name="AutoShape 145"/>
          <p:cNvSpPr>
            <a:spLocks noChangeArrowheads="1"/>
          </p:cNvSpPr>
          <p:nvPr/>
        </p:nvSpPr>
        <p:spPr bwMode="auto">
          <a:xfrm rot="5400000">
            <a:off x="4632325" y="2060575"/>
            <a:ext cx="527050" cy="1143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150098" name="Text Box 146"/>
          <p:cNvSpPr txBox="1">
            <a:spLocks noChangeArrowheads="1"/>
          </p:cNvSpPr>
          <p:nvPr/>
        </p:nvSpPr>
        <p:spPr bwMode="auto">
          <a:xfrm>
            <a:off x="609600" y="1835150"/>
            <a:ext cx="523875" cy="519113"/>
          </a:xfrm>
          <a:prstGeom prst="rect">
            <a:avLst/>
          </a:prstGeom>
          <a:noFill/>
          <a:ln w="12700" algn="ctr">
            <a:noFill/>
            <a:miter lim="800000"/>
            <a:headEnd/>
            <a:tailEnd/>
          </a:ln>
          <a:effectLst/>
        </p:spPr>
        <p:txBody>
          <a:bodyPr wrap="none">
            <a:spAutoFit/>
          </a:bodyPr>
          <a:lstStyle/>
          <a:p>
            <a:pPr eaLnBrk="0" hangingPunct="0">
              <a:defRPr/>
            </a:pPr>
            <a:r>
              <a:rPr lang="en-US" sz="2800" b="1" dirty="0">
                <a:solidFill>
                  <a:srgbClr val="003366"/>
                </a:solidFill>
                <a:effectLst>
                  <a:outerShdw blurRad="38100" dist="38100" dir="2700000" algn="tl">
                    <a:srgbClr val="C0C0C0"/>
                  </a:outerShdw>
                </a:effectLst>
                <a:latin typeface="Arial Narrow" pitchFamily="34" charset="0"/>
              </a:rPr>
              <a:t>Tx</a:t>
            </a:r>
          </a:p>
        </p:txBody>
      </p:sp>
      <p:sp>
        <p:nvSpPr>
          <p:cNvPr id="1150099" name="Text Box 147"/>
          <p:cNvSpPr txBox="1">
            <a:spLocks noChangeArrowheads="1"/>
          </p:cNvSpPr>
          <p:nvPr/>
        </p:nvSpPr>
        <p:spPr bwMode="auto">
          <a:xfrm>
            <a:off x="609600" y="2978150"/>
            <a:ext cx="557213" cy="519113"/>
          </a:xfrm>
          <a:prstGeom prst="rect">
            <a:avLst/>
          </a:prstGeom>
          <a:noFill/>
          <a:ln w="12700" algn="ctr">
            <a:noFill/>
            <a:miter lim="800000"/>
            <a:headEnd/>
            <a:tailEnd/>
          </a:ln>
          <a:effectLst/>
        </p:spPr>
        <p:txBody>
          <a:bodyPr wrap="none">
            <a:spAutoFit/>
          </a:bodyPr>
          <a:lstStyle/>
          <a:p>
            <a:pPr eaLnBrk="0" hangingPunct="0">
              <a:defRPr/>
            </a:pPr>
            <a:r>
              <a:rPr lang="en-US" sz="2800" b="1" dirty="0">
                <a:solidFill>
                  <a:srgbClr val="003366"/>
                </a:solidFill>
                <a:effectLst>
                  <a:outerShdw blurRad="38100" dist="38100" dir="2700000" algn="tl">
                    <a:srgbClr val="C0C0C0"/>
                  </a:outerShdw>
                </a:effectLst>
                <a:latin typeface="Arial Narrow" pitchFamily="34" charset="0"/>
              </a:rPr>
              <a:t>Rx</a:t>
            </a:r>
          </a:p>
        </p:txBody>
      </p:sp>
      <p:sp>
        <p:nvSpPr>
          <p:cNvPr id="1150100" name="Line 148"/>
          <p:cNvSpPr>
            <a:spLocks noChangeShapeType="1"/>
          </p:cNvSpPr>
          <p:nvPr/>
        </p:nvSpPr>
        <p:spPr bwMode="auto">
          <a:xfrm flipH="1">
            <a:off x="1136650" y="2087563"/>
            <a:ext cx="874713" cy="4762"/>
          </a:xfrm>
          <a:prstGeom prst="line">
            <a:avLst/>
          </a:prstGeom>
          <a:noFill/>
          <a:ln w="57150">
            <a:solidFill>
              <a:schemeClr val="bg1"/>
            </a:solidFill>
            <a:round/>
            <a:headEnd/>
            <a:tailEnd type="triangle" w="med" len="med"/>
          </a:ln>
          <a:effectLst>
            <a:outerShdw dist="35921" dir="2700000" algn="ctr" rotWithShape="0">
              <a:schemeClr val="bg2"/>
            </a:outerShdw>
          </a:effectLst>
        </p:spPr>
        <p:txBody>
          <a:bodyPr/>
          <a:lstStyle/>
          <a:p>
            <a:pPr>
              <a:defRPr/>
            </a:pPr>
            <a:endParaRPr lang="en-US" dirty="0"/>
          </a:p>
        </p:txBody>
      </p:sp>
      <p:sp>
        <p:nvSpPr>
          <p:cNvPr id="1150101" name="Line 149"/>
          <p:cNvSpPr>
            <a:spLocks noChangeShapeType="1"/>
          </p:cNvSpPr>
          <p:nvPr/>
        </p:nvSpPr>
        <p:spPr bwMode="auto">
          <a:xfrm flipH="1">
            <a:off x="2782888" y="3144838"/>
            <a:ext cx="312737" cy="0"/>
          </a:xfrm>
          <a:prstGeom prst="line">
            <a:avLst/>
          </a:prstGeom>
          <a:noFill/>
          <a:ln w="28575">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0102" name="Line 150"/>
          <p:cNvSpPr>
            <a:spLocks noChangeShapeType="1"/>
          </p:cNvSpPr>
          <p:nvPr/>
        </p:nvSpPr>
        <p:spPr bwMode="auto">
          <a:xfrm flipH="1">
            <a:off x="3354388" y="3144838"/>
            <a:ext cx="312737" cy="0"/>
          </a:xfrm>
          <a:prstGeom prst="line">
            <a:avLst/>
          </a:prstGeom>
          <a:noFill/>
          <a:ln w="28575">
            <a:solidFill>
              <a:schemeClr val="bg1"/>
            </a:solidFill>
            <a:round/>
            <a:headEnd type="triangle" w="med" len="med"/>
            <a:tailEnd/>
          </a:ln>
          <a:effectLst>
            <a:outerShdw dist="17961" dir="2700000" algn="ctr" rotWithShape="0">
              <a:schemeClr val="tx1"/>
            </a:outerShdw>
          </a:effectLst>
        </p:spPr>
        <p:txBody>
          <a:bodyPr/>
          <a:lstStyle/>
          <a:p>
            <a:pPr>
              <a:defRPr/>
            </a:pPr>
            <a:endParaRPr lang="en-US" dirty="0"/>
          </a:p>
        </p:txBody>
      </p:sp>
      <p:sp>
        <p:nvSpPr>
          <p:cNvPr id="1150103" name="Rectangle 151"/>
          <p:cNvSpPr>
            <a:spLocks noChangeArrowheads="1"/>
          </p:cNvSpPr>
          <p:nvPr/>
        </p:nvSpPr>
        <p:spPr bwMode="invGray">
          <a:xfrm>
            <a:off x="3105150" y="2897188"/>
            <a:ext cx="303213" cy="461962"/>
          </a:xfrm>
          <a:prstGeom prst="rect">
            <a:avLst/>
          </a:prstGeom>
          <a:solidFill>
            <a:schemeClr val="hlink"/>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endParaRPr lang="en-US" sz="1000" b="1" dirty="0">
              <a:solidFill>
                <a:schemeClr val="bg1"/>
              </a:solidFill>
              <a:latin typeface="Arial Narrow" pitchFamily="34" charset="0"/>
            </a:endParaRPr>
          </a:p>
        </p:txBody>
      </p:sp>
      <p:sp>
        <p:nvSpPr>
          <p:cNvPr id="13377" name="AutoShape 152"/>
          <p:cNvSpPr>
            <a:spLocks noChangeArrowheads="1"/>
          </p:cNvSpPr>
          <p:nvPr/>
        </p:nvSpPr>
        <p:spPr bwMode="auto">
          <a:xfrm rot="5400000">
            <a:off x="2343150" y="2881313"/>
            <a:ext cx="585787" cy="528638"/>
          </a:xfrm>
          <a:prstGeom prst="triangle">
            <a:avLst>
              <a:gd name="adj" fmla="val 50000"/>
            </a:avLst>
          </a:prstGeom>
          <a:solidFill>
            <a:schemeClr val="hlink"/>
          </a:solidFill>
          <a:ln w="28575" algn="ctr">
            <a:solidFill>
              <a:schemeClr val="bg1"/>
            </a:solidFill>
            <a:miter lim="800000"/>
            <a:headEnd/>
            <a:tailEnd/>
          </a:ln>
        </p:spPr>
        <p:txBody>
          <a:bodyPr rot="10800000" vert="eaVert" anchor="ctr"/>
          <a:lstStyle/>
          <a:p>
            <a:pPr eaLnBrk="0" hangingPunct="0"/>
            <a:endParaRPr lang="en-US" sz="1000" b="1">
              <a:solidFill>
                <a:schemeClr val="bg1"/>
              </a:solidFill>
              <a:latin typeface="Arial Narrow" pitchFamily="34" charset="0"/>
            </a:endParaRPr>
          </a:p>
        </p:txBody>
      </p:sp>
      <p:sp>
        <p:nvSpPr>
          <p:cNvPr id="1150105" name="Line 153"/>
          <p:cNvSpPr>
            <a:spLocks noChangeShapeType="1"/>
          </p:cNvSpPr>
          <p:nvPr/>
        </p:nvSpPr>
        <p:spPr bwMode="auto">
          <a:xfrm flipH="1">
            <a:off x="1498600" y="1973263"/>
            <a:ext cx="207963" cy="258762"/>
          </a:xfrm>
          <a:prstGeom prst="line">
            <a:avLst/>
          </a:prstGeom>
          <a:noFill/>
          <a:ln w="28575">
            <a:solidFill>
              <a:schemeClr val="bg1"/>
            </a:solidFill>
            <a:round/>
            <a:headEnd/>
            <a:tailEnd/>
          </a:ln>
          <a:effectLst>
            <a:prstShdw prst="shdw17" dist="17961" dir="2700000">
              <a:schemeClr val="bg1">
                <a:gamma/>
                <a:shade val="60000"/>
                <a:invGamma/>
              </a:schemeClr>
            </a:prstShdw>
          </a:effectLst>
        </p:spPr>
        <p:txBody>
          <a:bodyPr wrap="none" anchor="ctr">
            <a:spAutoFit/>
          </a:bodyPr>
          <a:lstStyle/>
          <a:p>
            <a:pPr>
              <a:defRPr/>
            </a:pPr>
            <a:endParaRPr lang="en-US" dirty="0"/>
          </a:p>
        </p:txBody>
      </p:sp>
      <p:sp>
        <p:nvSpPr>
          <p:cNvPr id="1150106" name="Text Box 154"/>
          <p:cNvSpPr txBox="1">
            <a:spLocks noChangeArrowheads="1"/>
          </p:cNvSpPr>
          <p:nvPr/>
        </p:nvSpPr>
        <p:spPr bwMode="auto">
          <a:xfrm>
            <a:off x="1484313" y="1682750"/>
            <a:ext cx="311150" cy="366713"/>
          </a:xfrm>
          <a:prstGeom prst="rect">
            <a:avLst/>
          </a:prstGeom>
          <a:noFill/>
          <a:ln w="9525" algn="ctr">
            <a:noFill/>
            <a:miter lim="800000"/>
            <a:headEnd/>
            <a:tailEnd/>
          </a:ln>
          <a:effectLst>
            <a:outerShdw dist="35921" dir="2700000" algn="ctr" rotWithShape="0">
              <a:srgbClr val="808080"/>
            </a:outerShdw>
          </a:effectLst>
        </p:spPr>
        <p:txBody>
          <a:bodyPr wrap="none">
            <a:spAutoFit/>
          </a:bodyPr>
          <a:lstStyle/>
          <a:p>
            <a:pPr algn="l">
              <a:defRPr/>
            </a:pPr>
            <a:r>
              <a:rPr lang="en-US" dirty="0">
                <a:solidFill>
                  <a:schemeClr val="bg1"/>
                </a:solidFill>
              </a:rPr>
              <a:t>2</a:t>
            </a:r>
          </a:p>
        </p:txBody>
      </p:sp>
      <p:sp>
        <p:nvSpPr>
          <p:cNvPr id="1150107" name="Line 155"/>
          <p:cNvSpPr>
            <a:spLocks noChangeShapeType="1"/>
          </p:cNvSpPr>
          <p:nvPr/>
        </p:nvSpPr>
        <p:spPr bwMode="auto">
          <a:xfrm flipH="1">
            <a:off x="1514475" y="3036888"/>
            <a:ext cx="206375" cy="257175"/>
          </a:xfrm>
          <a:prstGeom prst="line">
            <a:avLst/>
          </a:prstGeom>
          <a:noFill/>
          <a:ln w="28575">
            <a:solidFill>
              <a:schemeClr val="bg1"/>
            </a:solidFill>
            <a:round/>
            <a:headEnd/>
            <a:tailEnd/>
          </a:ln>
          <a:effectLst>
            <a:prstShdw prst="shdw17" dist="17961" dir="2700000">
              <a:schemeClr val="bg1">
                <a:gamma/>
                <a:shade val="60000"/>
                <a:invGamma/>
              </a:schemeClr>
            </a:prstShdw>
          </a:effectLst>
        </p:spPr>
        <p:txBody>
          <a:bodyPr wrap="none" anchor="ctr">
            <a:spAutoFit/>
          </a:bodyPr>
          <a:lstStyle/>
          <a:p>
            <a:pPr>
              <a:defRPr/>
            </a:pPr>
            <a:endParaRPr lang="en-US" dirty="0"/>
          </a:p>
        </p:txBody>
      </p:sp>
      <p:sp>
        <p:nvSpPr>
          <p:cNvPr id="1150108" name="Text Box 156"/>
          <p:cNvSpPr txBox="1">
            <a:spLocks noChangeArrowheads="1"/>
          </p:cNvSpPr>
          <p:nvPr/>
        </p:nvSpPr>
        <p:spPr bwMode="auto">
          <a:xfrm>
            <a:off x="1498600" y="2746375"/>
            <a:ext cx="311150" cy="366713"/>
          </a:xfrm>
          <a:prstGeom prst="rect">
            <a:avLst/>
          </a:prstGeom>
          <a:noFill/>
          <a:ln w="9525" algn="ctr">
            <a:noFill/>
            <a:miter lim="800000"/>
            <a:headEnd/>
            <a:tailEnd/>
          </a:ln>
          <a:effectLst>
            <a:outerShdw dist="35921" dir="2700000" algn="ctr" rotWithShape="0">
              <a:srgbClr val="808080"/>
            </a:outerShdw>
          </a:effectLst>
        </p:spPr>
        <p:txBody>
          <a:bodyPr wrap="none">
            <a:spAutoFit/>
          </a:bodyPr>
          <a:lstStyle/>
          <a:p>
            <a:pPr algn="l">
              <a:defRPr/>
            </a:pPr>
            <a:r>
              <a:rPr lang="en-US" dirty="0">
                <a:solidFill>
                  <a:schemeClr val="bg1"/>
                </a:solidFill>
              </a:rPr>
              <a:t>2</a:t>
            </a:r>
          </a:p>
        </p:txBody>
      </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Transmitter Overview – PCS</a:t>
            </a:r>
          </a:p>
        </p:txBody>
      </p:sp>
      <p:sp>
        <p:nvSpPr>
          <p:cNvPr id="14339" name="Content Placeholder 62"/>
          <p:cNvSpPr>
            <a:spLocks noGrp="1"/>
          </p:cNvSpPr>
          <p:nvPr>
            <p:ph idx="1"/>
          </p:nvPr>
        </p:nvSpPr>
        <p:spPr>
          <a:xfrm>
            <a:off x="457200" y="4152900"/>
            <a:ext cx="8226425" cy="2246313"/>
          </a:xfrm>
        </p:spPr>
        <p:txBody>
          <a:bodyPr/>
          <a:lstStyle/>
          <a:p>
            <a:pPr>
              <a:lnSpc>
                <a:spcPct val="80000"/>
              </a:lnSpc>
            </a:pPr>
            <a:r>
              <a:rPr lang="en-US" sz="2400" smtClean="0"/>
              <a:t>Physical Coding Sub-layer (PCS)</a:t>
            </a:r>
          </a:p>
          <a:p>
            <a:pPr lvl="1">
              <a:lnSpc>
                <a:spcPct val="80000"/>
              </a:lnSpc>
            </a:pPr>
            <a:r>
              <a:rPr lang="en-US" smtClean="0"/>
              <a:t>Wide data widths for connection to FPGA fabric</a:t>
            </a:r>
          </a:p>
          <a:p>
            <a:pPr lvl="1">
              <a:lnSpc>
                <a:spcPct val="80000"/>
              </a:lnSpc>
            </a:pPr>
            <a:r>
              <a:rPr lang="en-US" smtClean="0"/>
              <a:t>Built-in 8b/10b encoding</a:t>
            </a:r>
          </a:p>
          <a:p>
            <a:pPr lvl="1">
              <a:lnSpc>
                <a:spcPct val="80000"/>
              </a:lnSpc>
            </a:pPr>
            <a:r>
              <a:rPr lang="en-US" smtClean="0"/>
              <a:t>Gearbox for 64b/66b and 64b/67b encoding</a:t>
            </a:r>
          </a:p>
          <a:p>
            <a:pPr lvl="1">
              <a:lnSpc>
                <a:spcPct val="80000"/>
              </a:lnSpc>
            </a:pPr>
            <a:r>
              <a:rPr lang="en-US" smtClean="0"/>
              <a:t>Pattern generator for testing link integrity</a:t>
            </a:r>
          </a:p>
          <a:p>
            <a:endParaRPr lang="en-CA" smtClean="0"/>
          </a:p>
        </p:txBody>
      </p:sp>
      <p:sp>
        <p:nvSpPr>
          <p:cNvPr id="1152003" name="Rectangle 3"/>
          <p:cNvSpPr>
            <a:spLocks noChangeAspect="1" noChangeArrowheads="1"/>
          </p:cNvSpPr>
          <p:nvPr/>
        </p:nvSpPr>
        <p:spPr bwMode="ltGray">
          <a:xfrm>
            <a:off x="1066800" y="1295400"/>
            <a:ext cx="6757988" cy="2746375"/>
          </a:xfrm>
          <a:prstGeom prst="rect">
            <a:avLst/>
          </a:prstGeom>
          <a:gradFill rotWithShape="0">
            <a:gsLst>
              <a:gs pos="0">
                <a:srgbClr val="0000CC"/>
              </a:gs>
              <a:gs pos="50000">
                <a:srgbClr val="5C8EFB"/>
              </a:gs>
              <a:gs pos="100000">
                <a:srgbClr val="0000CC"/>
              </a:gs>
            </a:gsLst>
            <a:lin ang="2700000" scaled="1"/>
          </a:gradFill>
          <a:ln w="28575" algn="ctr">
            <a:solidFill>
              <a:schemeClr val="bg1"/>
            </a:solidFill>
            <a:miter lim="800000"/>
            <a:headEnd/>
            <a:tailEnd/>
          </a:ln>
          <a:effectLst>
            <a:outerShdw dist="17961" dir="2700000" algn="ctr" rotWithShape="0">
              <a:schemeClr val="tx1"/>
            </a:outerShdw>
          </a:effectLst>
        </p:spPr>
        <p:txBody>
          <a:bodyPr wrap="none" anchor="ctr"/>
          <a:lstStyle/>
          <a:p>
            <a:pPr eaLnBrk="0" hangingPunct="0">
              <a:defRPr/>
            </a:pPr>
            <a:endParaRPr lang="en-US" sz="2000" dirty="0">
              <a:latin typeface="Arial Narrow" pitchFamily="34" charset="0"/>
            </a:endParaRPr>
          </a:p>
        </p:txBody>
      </p:sp>
      <p:sp>
        <p:nvSpPr>
          <p:cNvPr id="1152004" name="Rectangle 4"/>
          <p:cNvSpPr>
            <a:spLocks noChangeAspect="1" noChangeArrowheads="1"/>
          </p:cNvSpPr>
          <p:nvPr/>
        </p:nvSpPr>
        <p:spPr bwMode="ltGray">
          <a:xfrm>
            <a:off x="3517900" y="1412875"/>
            <a:ext cx="3409950" cy="2497138"/>
          </a:xfrm>
          <a:prstGeom prst="rect">
            <a:avLst/>
          </a:prstGeom>
          <a:gradFill>
            <a:gsLst>
              <a:gs pos="0">
                <a:srgbClr val="CB9800"/>
              </a:gs>
              <a:gs pos="50000">
                <a:srgbClr val="FFCC00"/>
              </a:gs>
              <a:gs pos="100000">
                <a:srgbClr val="CB9800"/>
              </a:gs>
            </a:gsLst>
            <a:lin ang="2700000" scaled="1"/>
          </a:gradFill>
          <a:ln w="28575" algn="ctr">
            <a:solidFill>
              <a:schemeClr val="bg1"/>
            </a:solidFill>
            <a:miter lim="800000"/>
            <a:headEnd/>
            <a:tailEnd/>
          </a:ln>
          <a:effectLst>
            <a:outerShdw dist="17961" dir="2700000" algn="ctr" rotWithShape="0">
              <a:schemeClr val="tx1"/>
            </a:outerShdw>
          </a:effectLst>
        </p:spPr>
        <p:txBody>
          <a:bodyPr wrap="none" anchor="ctr"/>
          <a:lstStyle/>
          <a:p>
            <a:pPr>
              <a:defRPr/>
            </a:pPr>
            <a:endParaRPr lang="en-US" sz="2000" dirty="0">
              <a:latin typeface="Times New Roman" pitchFamily="18" charset="0"/>
            </a:endParaRPr>
          </a:p>
        </p:txBody>
      </p:sp>
      <p:sp>
        <p:nvSpPr>
          <p:cNvPr id="1152005" name="Rectangle 5"/>
          <p:cNvSpPr>
            <a:spLocks noChangeAspect="1" noChangeArrowheads="1"/>
          </p:cNvSpPr>
          <p:nvPr/>
        </p:nvSpPr>
        <p:spPr bwMode="gray">
          <a:xfrm>
            <a:off x="1419225" y="1408113"/>
            <a:ext cx="2098675" cy="2497137"/>
          </a:xfrm>
          <a:prstGeom prst="rect">
            <a:avLst/>
          </a:prstGeom>
          <a:solidFill>
            <a:srgbClr val="B2B2B2"/>
          </a:solidFill>
          <a:ln w="28575" algn="ctr">
            <a:solidFill>
              <a:schemeClr val="bg1"/>
            </a:solidFill>
            <a:miter lim="800000"/>
            <a:headEnd/>
            <a:tailEnd/>
          </a:ln>
          <a:effectLst>
            <a:outerShdw dist="35921" dir="2700000" algn="ctr" rotWithShape="0">
              <a:schemeClr val="tx1">
                <a:alpha val="50000"/>
              </a:schemeClr>
            </a:outerShdw>
          </a:effectLst>
        </p:spPr>
        <p:txBody>
          <a:bodyPr anchor="ctr"/>
          <a:lstStyle/>
          <a:p>
            <a:pPr eaLnBrk="0" hangingPunct="0">
              <a:defRPr/>
            </a:pPr>
            <a:endParaRPr lang="en-US" sz="1600" b="1" dirty="0">
              <a:latin typeface="Arial Narrow" pitchFamily="34" charset="0"/>
            </a:endParaRPr>
          </a:p>
        </p:txBody>
      </p:sp>
      <p:grpSp>
        <p:nvGrpSpPr>
          <p:cNvPr id="2" name="Group 6"/>
          <p:cNvGrpSpPr>
            <a:grpSpLocks noChangeAspect="1"/>
          </p:cNvGrpSpPr>
          <p:nvPr>
            <p:custDataLst>
              <p:tags r:id="rId2"/>
            </p:custDataLst>
          </p:nvPr>
        </p:nvGrpSpPr>
        <p:grpSpPr bwMode="auto">
          <a:xfrm>
            <a:off x="3325813" y="2085975"/>
            <a:ext cx="301625" cy="184150"/>
            <a:chOff x="4896" y="2304"/>
            <a:chExt cx="480" cy="144"/>
          </a:xfrm>
        </p:grpSpPr>
        <p:sp>
          <p:nvSpPr>
            <p:cNvPr id="1152007" name="Line 7"/>
            <p:cNvSpPr>
              <a:spLocks noChangeAspect="1" noChangeShapeType="1"/>
            </p:cNvSpPr>
            <p:nvPr/>
          </p:nvSpPr>
          <p:spPr bwMode="auto">
            <a:xfrm flipH="1">
              <a:off x="4896" y="2448"/>
              <a:ext cx="240" cy="0"/>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08" name="Line 8"/>
            <p:cNvSpPr>
              <a:spLocks noChangeAspect="1" noChangeShapeType="1"/>
            </p:cNvSpPr>
            <p:nvPr/>
          </p:nvSpPr>
          <p:spPr bwMode="auto">
            <a:xfrm flipV="1">
              <a:off x="5136" y="2304"/>
              <a:ext cx="0" cy="144"/>
            </a:xfrm>
            <a:prstGeom prst="line">
              <a:avLst/>
            </a:prstGeom>
            <a:noFill/>
            <a:ln w="19050">
              <a:solidFill>
                <a:schemeClr val="bg1"/>
              </a:solidFill>
              <a:round/>
              <a:headEnd/>
              <a:tailEnd/>
            </a:ln>
            <a:effectLst>
              <a:outerShdw dist="17961" dir="2700000" algn="ctr" rotWithShape="0">
                <a:schemeClr val="tx1"/>
              </a:outerShdw>
            </a:effectLst>
          </p:spPr>
          <p:txBody>
            <a:bodyPr/>
            <a:lstStyle/>
            <a:p>
              <a:pPr>
                <a:defRPr/>
              </a:pPr>
              <a:endParaRPr lang="en-US" dirty="0"/>
            </a:p>
          </p:txBody>
        </p:sp>
        <p:sp>
          <p:nvSpPr>
            <p:cNvPr id="1152009" name="Line 9"/>
            <p:cNvSpPr>
              <a:spLocks noChangeAspect="1" noChangeShapeType="1"/>
            </p:cNvSpPr>
            <p:nvPr/>
          </p:nvSpPr>
          <p:spPr bwMode="auto">
            <a:xfrm>
              <a:off x="5136" y="2304"/>
              <a:ext cx="240" cy="0"/>
            </a:xfrm>
            <a:prstGeom prst="line">
              <a:avLst/>
            </a:prstGeom>
            <a:noFill/>
            <a:ln w="19050">
              <a:solidFill>
                <a:schemeClr val="bg1"/>
              </a:solidFill>
              <a:round/>
              <a:headEnd/>
              <a:tailEnd/>
            </a:ln>
            <a:effectLst>
              <a:outerShdw dist="17961" dir="2700000" algn="ctr" rotWithShape="0">
                <a:schemeClr val="tx1"/>
              </a:outerShdw>
            </a:effectLst>
          </p:spPr>
          <p:txBody>
            <a:bodyPr/>
            <a:lstStyle/>
            <a:p>
              <a:pPr>
                <a:defRPr/>
              </a:pPr>
              <a:endParaRPr lang="en-US" dirty="0"/>
            </a:p>
          </p:txBody>
        </p:sp>
      </p:grpSp>
      <p:sp>
        <p:nvSpPr>
          <p:cNvPr id="1152010" name="Line 10"/>
          <p:cNvSpPr>
            <a:spLocks noChangeAspect="1" noChangeShapeType="1"/>
          </p:cNvSpPr>
          <p:nvPr/>
        </p:nvSpPr>
        <p:spPr bwMode="auto">
          <a:xfrm flipH="1">
            <a:off x="838200" y="2273300"/>
            <a:ext cx="838200" cy="0"/>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11" name="Rectangle 11"/>
          <p:cNvSpPr>
            <a:spLocks noChangeAspect="1" noChangeArrowheads="1"/>
          </p:cNvSpPr>
          <p:nvPr/>
        </p:nvSpPr>
        <p:spPr bwMode="invGray">
          <a:xfrm>
            <a:off x="2181225" y="1903413"/>
            <a:ext cx="322263" cy="74295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TX</a:t>
            </a:r>
          </a:p>
          <a:p>
            <a:pPr eaLnBrk="0" hangingPunct="0">
              <a:defRPr/>
            </a:pPr>
            <a:r>
              <a:rPr lang="en-US" sz="1000" b="1" dirty="0">
                <a:latin typeface="Arial Narrow" pitchFamily="34" charset="0"/>
              </a:rPr>
              <a:t>OOB</a:t>
            </a:r>
          </a:p>
          <a:p>
            <a:pPr eaLnBrk="0" hangingPunct="0">
              <a:defRPr/>
            </a:pPr>
            <a:r>
              <a:rPr lang="en-US" sz="1000" b="1" dirty="0">
                <a:latin typeface="Arial Narrow" pitchFamily="34" charset="0"/>
              </a:rPr>
              <a:t>&amp;</a:t>
            </a:r>
          </a:p>
          <a:p>
            <a:pPr eaLnBrk="0" hangingPunct="0">
              <a:defRPr/>
            </a:pPr>
            <a:r>
              <a:rPr lang="en-US" sz="1000" b="1" dirty="0">
                <a:latin typeface="Arial Narrow" pitchFamily="34" charset="0"/>
              </a:rPr>
              <a:t>PCI</a:t>
            </a:r>
          </a:p>
        </p:txBody>
      </p:sp>
      <p:sp>
        <p:nvSpPr>
          <p:cNvPr id="1152012" name="Line 12"/>
          <p:cNvSpPr>
            <a:spLocks noChangeAspect="1" noChangeShapeType="1"/>
          </p:cNvSpPr>
          <p:nvPr/>
        </p:nvSpPr>
        <p:spPr bwMode="auto">
          <a:xfrm flipH="1">
            <a:off x="4021138" y="2092325"/>
            <a:ext cx="230187" cy="1588"/>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13" name="Line 13"/>
          <p:cNvSpPr>
            <a:spLocks noChangeAspect="1" noChangeShapeType="1"/>
          </p:cNvSpPr>
          <p:nvPr/>
        </p:nvSpPr>
        <p:spPr bwMode="auto">
          <a:xfrm flipH="1">
            <a:off x="4343400" y="2276475"/>
            <a:ext cx="230188" cy="1588"/>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14" name="Line 14"/>
          <p:cNvSpPr>
            <a:spLocks noChangeAspect="1" noChangeShapeType="1"/>
          </p:cNvSpPr>
          <p:nvPr/>
        </p:nvSpPr>
        <p:spPr bwMode="auto">
          <a:xfrm flipH="1">
            <a:off x="2836863" y="2271713"/>
            <a:ext cx="252412" cy="1587"/>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15" name="Rectangle 15"/>
          <p:cNvSpPr>
            <a:spLocks noChangeAspect="1" noChangeArrowheads="1"/>
          </p:cNvSpPr>
          <p:nvPr/>
        </p:nvSpPr>
        <p:spPr bwMode="invGray">
          <a:xfrm>
            <a:off x="3014663" y="1898650"/>
            <a:ext cx="303212" cy="741363"/>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PISO</a:t>
            </a:r>
          </a:p>
        </p:txBody>
      </p:sp>
      <p:sp>
        <p:nvSpPr>
          <p:cNvPr id="14350" name="AutoShape 16"/>
          <p:cNvSpPr>
            <a:spLocks noChangeAspect="1" noChangeArrowheads="1"/>
          </p:cNvSpPr>
          <p:nvPr/>
        </p:nvSpPr>
        <p:spPr bwMode="auto">
          <a:xfrm rot="-5400000">
            <a:off x="1558132" y="2018506"/>
            <a:ext cx="736600" cy="506413"/>
          </a:xfrm>
          <a:prstGeom prst="triangle">
            <a:avLst>
              <a:gd name="adj" fmla="val 50000"/>
            </a:avLst>
          </a:prstGeom>
          <a:solidFill>
            <a:srgbClr val="D9DA56"/>
          </a:solidFill>
          <a:ln w="28575" algn="ctr">
            <a:solidFill>
              <a:schemeClr val="bg1"/>
            </a:solidFill>
            <a:miter lim="800000"/>
            <a:headEnd/>
            <a:tailEnd/>
          </a:ln>
        </p:spPr>
        <p:txBody>
          <a:bodyPr vert="eaVert" anchor="ctr"/>
          <a:lstStyle/>
          <a:p>
            <a:pPr eaLnBrk="0" hangingPunct="0"/>
            <a:endParaRPr lang="en-US" sz="1200" b="1">
              <a:latin typeface="Arial Narrow" pitchFamily="34" charset="0"/>
            </a:endParaRPr>
          </a:p>
        </p:txBody>
      </p:sp>
      <p:sp>
        <p:nvSpPr>
          <p:cNvPr id="14351" name="Text Box 17"/>
          <p:cNvSpPr txBox="1">
            <a:spLocks noChangeAspect="1" noChangeArrowheads="1"/>
          </p:cNvSpPr>
          <p:nvPr/>
        </p:nvSpPr>
        <p:spPr bwMode="auto">
          <a:xfrm>
            <a:off x="1676400" y="2006600"/>
            <a:ext cx="549275" cy="457200"/>
          </a:xfrm>
          <a:prstGeom prst="rect">
            <a:avLst/>
          </a:prstGeom>
          <a:noFill/>
          <a:ln w="12700" algn="ctr">
            <a:noFill/>
            <a:miter lim="800000"/>
            <a:headEnd/>
            <a:tailEnd/>
          </a:ln>
        </p:spPr>
        <p:txBody>
          <a:bodyPr>
            <a:spAutoFit/>
          </a:bodyPr>
          <a:lstStyle/>
          <a:p>
            <a:pPr eaLnBrk="0" hangingPunct="0">
              <a:lnSpc>
                <a:spcPct val="50000"/>
              </a:lnSpc>
              <a:spcBef>
                <a:spcPct val="40000"/>
              </a:spcBef>
            </a:pPr>
            <a:endParaRPr lang="en-US" sz="1200" b="1">
              <a:latin typeface="Arial Narrow" pitchFamily="34" charset="0"/>
            </a:endParaRPr>
          </a:p>
          <a:p>
            <a:pPr eaLnBrk="0" hangingPunct="0">
              <a:lnSpc>
                <a:spcPct val="50000"/>
              </a:lnSpc>
              <a:spcBef>
                <a:spcPct val="40000"/>
              </a:spcBef>
            </a:pPr>
            <a:r>
              <a:rPr lang="en-US" sz="1000" b="1">
                <a:latin typeface="Arial Narrow" pitchFamily="34" charset="0"/>
              </a:rPr>
              <a:t>CML</a:t>
            </a:r>
          </a:p>
          <a:p>
            <a:pPr eaLnBrk="0" hangingPunct="0">
              <a:lnSpc>
                <a:spcPct val="50000"/>
              </a:lnSpc>
              <a:spcBef>
                <a:spcPct val="40000"/>
              </a:spcBef>
            </a:pPr>
            <a:r>
              <a:rPr lang="en-US" sz="1000" b="1">
                <a:latin typeface="Arial Narrow" pitchFamily="34" charset="0"/>
              </a:rPr>
              <a:t>Driver</a:t>
            </a:r>
          </a:p>
        </p:txBody>
      </p:sp>
      <p:sp>
        <p:nvSpPr>
          <p:cNvPr id="1152018" name="Line 18"/>
          <p:cNvSpPr>
            <a:spLocks noChangeAspect="1" noChangeShapeType="1"/>
          </p:cNvSpPr>
          <p:nvPr/>
        </p:nvSpPr>
        <p:spPr bwMode="auto">
          <a:xfrm flipV="1">
            <a:off x="1951038" y="2506663"/>
            <a:ext cx="1587" cy="322262"/>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4353" name="Text Box 19"/>
          <p:cNvSpPr txBox="1">
            <a:spLocks noChangeAspect="1" noChangeArrowheads="1"/>
          </p:cNvSpPr>
          <p:nvPr/>
        </p:nvSpPr>
        <p:spPr bwMode="auto">
          <a:xfrm>
            <a:off x="2555875" y="3592513"/>
            <a:ext cx="1184275" cy="396875"/>
          </a:xfrm>
          <a:prstGeom prst="rect">
            <a:avLst/>
          </a:prstGeom>
          <a:noFill/>
          <a:ln w="12700" algn="ctr">
            <a:noFill/>
            <a:miter lim="800000"/>
            <a:headEnd/>
            <a:tailEnd/>
          </a:ln>
        </p:spPr>
        <p:txBody>
          <a:bodyPr>
            <a:spAutoFit/>
          </a:bodyPr>
          <a:lstStyle/>
          <a:p>
            <a:pPr algn="l" eaLnBrk="0" hangingPunct="0">
              <a:spcBef>
                <a:spcPct val="50000"/>
              </a:spcBef>
            </a:pPr>
            <a:r>
              <a:rPr lang="en-US" sz="2000" b="1">
                <a:solidFill>
                  <a:schemeClr val="bg1"/>
                </a:solidFill>
                <a:latin typeface="Arial Narrow" pitchFamily="34" charset="0"/>
              </a:rPr>
              <a:t>Tx- PMA</a:t>
            </a:r>
            <a:endParaRPr lang="en-US" sz="2000" b="1">
              <a:latin typeface="Arial Narrow" pitchFamily="34" charset="0"/>
            </a:endParaRPr>
          </a:p>
        </p:txBody>
      </p:sp>
      <p:sp>
        <p:nvSpPr>
          <p:cNvPr id="1152020" name="Rectangle 20"/>
          <p:cNvSpPr>
            <a:spLocks noChangeAspect="1" noChangeArrowheads="1"/>
          </p:cNvSpPr>
          <p:nvPr/>
        </p:nvSpPr>
        <p:spPr bwMode="invGray">
          <a:xfrm>
            <a:off x="3586163" y="1908175"/>
            <a:ext cx="434975" cy="369888"/>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Polarity</a:t>
            </a:r>
          </a:p>
          <a:p>
            <a:pPr eaLnBrk="0" hangingPunct="0">
              <a:defRPr/>
            </a:pPr>
            <a:r>
              <a:rPr lang="en-US" sz="1000" b="1" dirty="0">
                <a:latin typeface="Arial Narrow" pitchFamily="34" charset="0"/>
              </a:rPr>
              <a:t>Control</a:t>
            </a:r>
          </a:p>
        </p:txBody>
      </p:sp>
      <p:sp>
        <p:nvSpPr>
          <p:cNvPr id="14355" name="Text Box 21"/>
          <p:cNvSpPr txBox="1">
            <a:spLocks noChangeAspect="1" noChangeArrowheads="1"/>
          </p:cNvSpPr>
          <p:nvPr/>
        </p:nvSpPr>
        <p:spPr bwMode="auto">
          <a:xfrm>
            <a:off x="3560763" y="3592513"/>
            <a:ext cx="1184275" cy="396875"/>
          </a:xfrm>
          <a:prstGeom prst="rect">
            <a:avLst/>
          </a:prstGeom>
          <a:noFill/>
          <a:ln w="12700" algn="ctr">
            <a:noFill/>
            <a:miter lim="800000"/>
            <a:headEnd/>
            <a:tailEnd/>
          </a:ln>
        </p:spPr>
        <p:txBody>
          <a:bodyPr>
            <a:spAutoFit/>
          </a:bodyPr>
          <a:lstStyle/>
          <a:p>
            <a:pPr algn="l" eaLnBrk="0" hangingPunct="0">
              <a:spcBef>
                <a:spcPct val="50000"/>
              </a:spcBef>
            </a:pPr>
            <a:r>
              <a:rPr lang="en-US" sz="2000" b="1">
                <a:solidFill>
                  <a:schemeClr val="bg1"/>
                </a:solidFill>
                <a:latin typeface="Arial Narrow" pitchFamily="34" charset="0"/>
              </a:rPr>
              <a:t>Tx- PCS</a:t>
            </a:r>
          </a:p>
        </p:txBody>
      </p:sp>
      <p:sp>
        <p:nvSpPr>
          <p:cNvPr id="14356" name="AutoShape 22"/>
          <p:cNvSpPr>
            <a:spLocks noChangeAspect="1" noChangeArrowheads="1"/>
          </p:cNvSpPr>
          <p:nvPr/>
        </p:nvSpPr>
        <p:spPr bwMode="auto">
          <a:xfrm rot="5400000">
            <a:off x="3894931" y="2007394"/>
            <a:ext cx="731838" cy="1651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152023" name="Rectangle 23"/>
          <p:cNvSpPr>
            <a:spLocks noChangeAspect="1" noChangeArrowheads="1"/>
          </p:cNvSpPr>
          <p:nvPr/>
        </p:nvSpPr>
        <p:spPr bwMode="invGray">
          <a:xfrm>
            <a:off x="4545013" y="2020888"/>
            <a:ext cx="406400" cy="671512"/>
          </a:xfrm>
          <a:prstGeom prst="rect">
            <a:avLst/>
          </a:prstGeom>
          <a:solidFill>
            <a:srgbClr val="D9DA56"/>
          </a:solidFill>
          <a:ln w="28575" algn="ctr">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Phase</a:t>
            </a:r>
          </a:p>
          <a:p>
            <a:pPr eaLnBrk="0" hangingPunct="0">
              <a:defRPr/>
            </a:pPr>
            <a:r>
              <a:rPr lang="en-US" sz="1000" b="1" dirty="0">
                <a:latin typeface="Arial Narrow" pitchFamily="34" charset="0"/>
              </a:rPr>
              <a:t>Adjust</a:t>
            </a:r>
          </a:p>
          <a:p>
            <a:pPr eaLnBrk="0" hangingPunct="0">
              <a:defRPr/>
            </a:pPr>
            <a:r>
              <a:rPr lang="en-US" sz="1000" b="1" dirty="0">
                <a:latin typeface="Arial Narrow" pitchFamily="34" charset="0"/>
              </a:rPr>
              <a:t>FIFO</a:t>
            </a:r>
          </a:p>
        </p:txBody>
      </p:sp>
      <p:sp>
        <p:nvSpPr>
          <p:cNvPr id="1152024" name="Line 24"/>
          <p:cNvSpPr>
            <a:spLocks noChangeAspect="1" noChangeShapeType="1"/>
          </p:cNvSpPr>
          <p:nvPr/>
        </p:nvSpPr>
        <p:spPr bwMode="auto">
          <a:xfrm flipH="1">
            <a:off x="5338763" y="2254250"/>
            <a:ext cx="527050" cy="1588"/>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25" name="Line 25"/>
          <p:cNvSpPr>
            <a:spLocks noChangeAspect="1" noChangeShapeType="1"/>
          </p:cNvSpPr>
          <p:nvPr/>
        </p:nvSpPr>
        <p:spPr bwMode="auto">
          <a:xfrm flipH="1">
            <a:off x="6319838" y="2365375"/>
            <a:ext cx="230187" cy="1588"/>
          </a:xfrm>
          <a:prstGeom prst="line">
            <a:avLst/>
          </a:prstGeom>
          <a:noFill/>
          <a:ln w="28575">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4360" name="AutoShape 26"/>
          <p:cNvSpPr>
            <a:spLocks noChangeAspect="1" noChangeArrowheads="1"/>
          </p:cNvSpPr>
          <p:nvPr/>
        </p:nvSpPr>
        <p:spPr bwMode="auto">
          <a:xfrm rot="5400000">
            <a:off x="6180931" y="2280444"/>
            <a:ext cx="731838" cy="1651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152027" name="Line 27"/>
          <p:cNvSpPr>
            <a:spLocks noChangeAspect="1" noChangeShapeType="1"/>
          </p:cNvSpPr>
          <p:nvPr/>
        </p:nvSpPr>
        <p:spPr bwMode="auto">
          <a:xfrm flipH="1">
            <a:off x="5349875" y="2108200"/>
            <a:ext cx="411163" cy="0"/>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28" name="Line 28"/>
          <p:cNvSpPr>
            <a:spLocks noChangeAspect="1" noChangeShapeType="1"/>
          </p:cNvSpPr>
          <p:nvPr/>
        </p:nvSpPr>
        <p:spPr bwMode="auto">
          <a:xfrm flipV="1">
            <a:off x="5764213" y="1770063"/>
            <a:ext cx="0" cy="347662"/>
          </a:xfrm>
          <a:prstGeom prst="line">
            <a:avLst/>
          </a:prstGeom>
          <a:noFill/>
          <a:ln w="19050">
            <a:solidFill>
              <a:schemeClr val="bg1"/>
            </a:solidFill>
            <a:round/>
            <a:headEnd/>
            <a:tailEnd/>
          </a:ln>
          <a:effectLst>
            <a:outerShdw dist="17961" dir="2700000" algn="ctr" rotWithShape="0">
              <a:schemeClr val="tx1"/>
            </a:outerShdw>
          </a:effectLst>
        </p:spPr>
        <p:txBody>
          <a:bodyPr/>
          <a:lstStyle/>
          <a:p>
            <a:pPr>
              <a:defRPr/>
            </a:pPr>
            <a:endParaRPr lang="en-US" dirty="0"/>
          </a:p>
        </p:txBody>
      </p:sp>
      <p:sp>
        <p:nvSpPr>
          <p:cNvPr id="1152029" name="Line 29"/>
          <p:cNvSpPr>
            <a:spLocks noChangeAspect="1" noChangeShapeType="1"/>
          </p:cNvSpPr>
          <p:nvPr/>
        </p:nvSpPr>
        <p:spPr bwMode="auto">
          <a:xfrm>
            <a:off x="5761038" y="1770063"/>
            <a:ext cx="1027112" cy="0"/>
          </a:xfrm>
          <a:prstGeom prst="line">
            <a:avLst/>
          </a:prstGeom>
          <a:noFill/>
          <a:ln w="19050">
            <a:solidFill>
              <a:schemeClr val="bg1"/>
            </a:solidFill>
            <a:round/>
            <a:headEnd/>
            <a:tailEnd/>
          </a:ln>
          <a:effectLst>
            <a:outerShdw dist="17961" dir="2700000" algn="ctr" rotWithShape="0">
              <a:schemeClr val="tx1"/>
            </a:outerShdw>
          </a:effectLst>
        </p:spPr>
        <p:txBody>
          <a:bodyPr/>
          <a:lstStyle/>
          <a:p>
            <a:pPr>
              <a:defRPr/>
            </a:pPr>
            <a:endParaRPr lang="en-US" dirty="0"/>
          </a:p>
        </p:txBody>
      </p:sp>
      <p:sp>
        <p:nvSpPr>
          <p:cNvPr id="1152030" name="Line 30"/>
          <p:cNvSpPr>
            <a:spLocks noChangeAspect="1" noChangeShapeType="1"/>
          </p:cNvSpPr>
          <p:nvPr/>
        </p:nvSpPr>
        <p:spPr bwMode="auto">
          <a:xfrm flipV="1">
            <a:off x="6121400" y="2720975"/>
            <a:ext cx="1588" cy="601663"/>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2031" name="Line 31"/>
          <p:cNvSpPr>
            <a:spLocks noChangeAspect="1" noChangeShapeType="1"/>
          </p:cNvSpPr>
          <p:nvPr/>
        </p:nvSpPr>
        <p:spPr bwMode="auto">
          <a:xfrm flipV="1">
            <a:off x="6572250" y="2697163"/>
            <a:ext cx="1588" cy="625475"/>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2032" name="Line 32"/>
          <p:cNvSpPr>
            <a:spLocks noChangeAspect="1" noChangeShapeType="1"/>
          </p:cNvSpPr>
          <p:nvPr/>
        </p:nvSpPr>
        <p:spPr bwMode="auto">
          <a:xfrm flipH="1">
            <a:off x="6675438" y="3460750"/>
            <a:ext cx="346075" cy="1588"/>
          </a:xfrm>
          <a:prstGeom prst="line">
            <a:avLst/>
          </a:prstGeom>
          <a:noFill/>
          <a:ln w="19050">
            <a:solidFill>
              <a:schemeClr val="bg1"/>
            </a:solidFill>
            <a:round/>
            <a:headEnd type="triangle" w="med" len="med"/>
            <a:tailEnd type="triangle" w="med" len="med"/>
          </a:ln>
          <a:effectLst>
            <a:outerShdw dist="17961" dir="2700000" algn="ctr" rotWithShape="0">
              <a:schemeClr val="tx1"/>
            </a:outerShdw>
          </a:effectLst>
        </p:spPr>
        <p:txBody>
          <a:bodyPr/>
          <a:lstStyle/>
          <a:p>
            <a:pPr>
              <a:defRPr/>
            </a:pPr>
            <a:endParaRPr lang="en-US" dirty="0"/>
          </a:p>
        </p:txBody>
      </p:sp>
      <p:sp>
        <p:nvSpPr>
          <p:cNvPr id="1152033" name="Line 33"/>
          <p:cNvSpPr>
            <a:spLocks noChangeAspect="1" noChangeShapeType="1"/>
          </p:cNvSpPr>
          <p:nvPr/>
        </p:nvSpPr>
        <p:spPr bwMode="auto">
          <a:xfrm flipH="1">
            <a:off x="6629400" y="2555875"/>
            <a:ext cx="573088" cy="1588"/>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34" name="Line 34"/>
          <p:cNvSpPr>
            <a:spLocks noChangeAspect="1" noChangeShapeType="1"/>
          </p:cNvSpPr>
          <p:nvPr/>
        </p:nvSpPr>
        <p:spPr bwMode="auto">
          <a:xfrm>
            <a:off x="6788150" y="1770063"/>
            <a:ext cx="1588" cy="368300"/>
          </a:xfrm>
          <a:prstGeom prst="line">
            <a:avLst/>
          </a:prstGeom>
          <a:noFill/>
          <a:ln w="19050">
            <a:solidFill>
              <a:schemeClr val="bg1"/>
            </a:solidFill>
            <a:round/>
            <a:headEnd/>
            <a:tailEnd/>
          </a:ln>
          <a:effectLst>
            <a:outerShdw dist="17961" dir="2700000" algn="ctr" rotWithShape="0">
              <a:schemeClr val="tx1"/>
            </a:outerShdw>
          </a:effectLst>
        </p:spPr>
        <p:txBody>
          <a:bodyPr>
            <a:spAutoFit/>
          </a:bodyPr>
          <a:lstStyle/>
          <a:p>
            <a:pPr>
              <a:defRPr/>
            </a:pPr>
            <a:endParaRPr lang="en-US" dirty="0"/>
          </a:p>
        </p:txBody>
      </p:sp>
      <p:sp>
        <p:nvSpPr>
          <p:cNvPr id="1152035" name="Line 35"/>
          <p:cNvSpPr>
            <a:spLocks noChangeAspect="1" noChangeShapeType="1"/>
          </p:cNvSpPr>
          <p:nvPr/>
        </p:nvSpPr>
        <p:spPr bwMode="auto">
          <a:xfrm flipH="1">
            <a:off x="6624638" y="2138363"/>
            <a:ext cx="525462" cy="1587"/>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152036" name="Rectangle 36"/>
          <p:cNvSpPr>
            <a:spLocks noChangeAspect="1" noChangeArrowheads="1"/>
          </p:cNvSpPr>
          <p:nvPr/>
        </p:nvSpPr>
        <p:spPr bwMode="gray">
          <a:xfrm>
            <a:off x="7035800" y="1412875"/>
            <a:ext cx="646113" cy="2498725"/>
          </a:xfrm>
          <a:prstGeom prst="rect">
            <a:avLst/>
          </a:prstGeom>
          <a:gradFill rotWithShape="0">
            <a:gsLst>
              <a:gs pos="0">
                <a:srgbClr val="339933"/>
              </a:gs>
              <a:gs pos="50000">
                <a:srgbClr val="66CC66"/>
              </a:gs>
              <a:gs pos="100000">
                <a:srgbClr val="339933"/>
              </a:gs>
            </a:gsLst>
            <a:lin ang="2700000" scaled="1"/>
          </a:gradFill>
          <a:ln w="9525" algn="ctr">
            <a:solidFill>
              <a:schemeClr val="bg1"/>
            </a:solidFill>
            <a:miter lim="800000"/>
            <a:headEnd/>
            <a:tailEnd/>
          </a:ln>
          <a:effectLst>
            <a:outerShdw dist="35921" dir="2700000" algn="ctr" rotWithShape="0">
              <a:schemeClr val="bg2"/>
            </a:outerShdw>
          </a:effectLst>
        </p:spPr>
        <p:txBody>
          <a:bodyPr wrap="none" anchor="ctr"/>
          <a:lstStyle/>
          <a:p>
            <a:pPr eaLnBrk="0" hangingPunct="0">
              <a:defRPr/>
            </a:pPr>
            <a:r>
              <a:rPr lang="en-US" sz="1400" b="1" dirty="0">
                <a:latin typeface="Arial Narrow" pitchFamily="34" charset="0"/>
              </a:rPr>
              <a:t>FPGA</a:t>
            </a:r>
          </a:p>
          <a:p>
            <a:pPr eaLnBrk="0" hangingPunct="0">
              <a:defRPr/>
            </a:pPr>
            <a:r>
              <a:rPr lang="en-US" sz="1400" b="1" dirty="0">
                <a:latin typeface="Arial Narrow" pitchFamily="34" charset="0"/>
              </a:rPr>
              <a:t>TX</a:t>
            </a:r>
          </a:p>
          <a:p>
            <a:pPr eaLnBrk="0" hangingPunct="0">
              <a:defRPr/>
            </a:pPr>
            <a:r>
              <a:rPr lang="en-US" sz="1400" b="1" dirty="0">
                <a:latin typeface="Arial Narrow" pitchFamily="34" charset="0"/>
              </a:rPr>
              <a:t>Interface</a:t>
            </a:r>
            <a:endParaRPr lang="en-US" sz="1600" b="1" dirty="0">
              <a:latin typeface="Arial Narrow" pitchFamily="34" charset="0"/>
            </a:endParaRPr>
          </a:p>
        </p:txBody>
      </p:sp>
      <p:sp>
        <p:nvSpPr>
          <p:cNvPr id="1152037" name="Rectangle 37"/>
          <p:cNvSpPr>
            <a:spLocks noChangeAspect="1" noChangeArrowheads="1"/>
          </p:cNvSpPr>
          <p:nvPr/>
        </p:nvSpPr>
        <p:spPr bwMode="invGray">
          <a:xfrm>
            <a:off x="5872163" y="2051050"/>
            <a:ext cx="447675" cy="646113"/>
          </a:xfrm>
          <a:prstGeom prst="rect">
            <a:avLst/>
          </a:prstGeom>
          <a:solidFill>
            <a:srgbClr val="D9DA56"/>
          </a:solidFill>
          <a:ln w="28575" algn="ctr">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8B/10B</a:t>
            </a:r>
          </a:p>
          <a:p>
            <a:pPr eaLnBrk="0" hangingPunct="0">
              <a:defRPr/>
            </a:pPr>
            <a:r>
              <a:rPr lang="en-US" sz="1000" b="1" dirty="0">
                <a:latin typeface="Arial Narrow" pitchFamily="34" charset="0"/>
              </a:rPr>
              <a:t>Decoder</a:t>
            </a:r>
          </a:p>
        </p:txBody>
      </p:sp>
      <p:sp>
        <p:nvSpPr>
          <p:cNvPr id="1152038" name="Rectangle 38"/>
          <p:cNvSpPr>
            <a:spLocks noChangeAspect="1" noChangeArrowheads="1"/>
          </p:cNvSpPr>
          <p:nvPr/>
        </p:nvSpPr>
        <p:spPr bwMode="invGray">
          <a:xfrm>
            <a:off x="2511425" y="1903413"/>
            <a:ext cx="322263" cy="742950"/>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TX</a:t>
            </a:r>
          </a:p>
          <a:p>
            <a:pPr eaLnBrk="0" hangingPunct="0">
              <a:defRPr/>
            </a:pPr>
            <a:r>
              <a:rPr lang="en-US" sz="1000" b="1" dirty="0">
                <a:latin typeface="Arial Narrow" pitchFamily="34" charset="0"/>
              </a:rPr>
              <a:t>Pre-</a:t>
            </a:r>
          </a:p>
          <a:p>
            <a:pPr eaLnBrk="0" hangingPunct="0">
              <a:defRPr/>
            </a:pPr>
            <a:r>
              <a:rPr lang="en-US" sz="1000" b="1" dirty="0">
                <a:latin typeface="Arial Narrow" pitchFamily="34" charset="0"/>
              </a:rPr>
              <a:t>emp</a:t>
            </a:r>
          </a:p>
        </p:txBody>
      </p:sp>
      <p:sp>
        <p:nvSpPr>
          <p:cNvPr id="1152039" name="Rectangle 39"/>
          <p:cNvSpPr>
            <a:spLocks noChangeAspect="1" noChangeArrowheads="1"/>
          </p:cNvSpPr>
          <p:nvPr/>
        </p:nvSpPr>
        <p:spPr bwMode="invGray">
          <a:xfrm>
            <a:off x="1717675" y="2781300"/>
            <a:ext cx="403225" cy="612775"/>
          </a:xfrm>
          <a:prstGeom prst="rect">
            <a:avLst/>
          </a:prstGeom>
          <a:solidFill>
            <a:srgbClr val="D9DA56"/>
          </a:solidFill>
          <a:ln w="28575">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endParaRPr lang="en-US" sz="1000" b="1" dirty="0">
              <a:latin typeface="Arial Narrow" pitchFamily="34" charset="0"/>
            </a:endParaRPr>
          </a:p>
          <a:p>
            <a:pPr eaLnBrk="0" hangingPunct="0">
              <a:defRPr/>
            </a:pPr>
            <a:r>
              <a:rPr lang="en-US" sz="1000" b="1" dirty="0">
                <a:latin typeface="Arial Narrow" pitchFamily="34" charset="0"/>
              </a:rPr>
              <a:t>TX </a:t>
            </a:r>
            <a:br>
              <a:rPr lang="en-US" sz="1000" b="1" dirty="0">
                <a:latin typeface="Arial Narrow" pitchFamily="34" charset="0"/>
              </a:rPr>
            </a:br>
            <a:r>
              <a:rPr lang="en-US" sz="1000" b="1" dirty="0">
                <a:latin typeface="Arial Narrow" pitchFamily="34" charset="0"/>
              </a:rPr>
              <a:t>Clock</a:t>
            </a:r>
          </a:p>
          <a:p>
            <a:pPr eaLnBrk="0" hangingPunct="0">
              <a:defRPr/>
            </a:pPr>
            <a:endParaRPr lang="en-US" sz="1000" b="1" dirty="0">
              <a:latin typeface="Arial Narrow" pitchFamily="34" charset="0"/>
            </a:endParaRPr>
          </a:p>
        </p:txBody>
      </p:sp>
      <p:sp>
        <p:nvSpPr>
          <p:cNvPr id="1152041" name="Freeform 41"/>
          <p:cNvSpPr>
            <a:spLocks noChangeAspect="1"/>
          </p:cNvSpPr>
          <p:nvPr/>
        </p:nvSpPr>
        <p:spPr bwMode="auto">
          <a:xfrm flipH="1" flipV="1">
            <a:off x="4351338" y="1847850"/>
            <a:ext cx="781050" cy="492125"/>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2042" name="Freeform 42"/>
          <p:cNvSpPr>
            <a:spLocks noChangeAspect="1"/>
          </p:cNvSpPr>
          <p:nvPr/>
        </p:nvSpPr>
        <p:spPr bwMode="auto">
          <a:xfrm flipH="1" flipV="1">
            <a:off x="5343525" y="2525713"/>
            <a:ext cx="303213" cy="455612"/>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2043" name="Freeform 43"/>
          <p:cNvSpPr>
            <a:spLocks noChangeAspect="1"/>
          </p:cNvSpPr>
          <p:nvPr/>
        </p:nvSpPr>
        <p:spPr bwMode="auto">
          <a:xfrm flipH="1" flipV="1">
            <a:off x="5345113" y="2667000"/>
            <a:ext cx="150812" cy="712788"/>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2044" name="Freeform 44"/>
          <p:cNvSpPr>
            <a:spLocks noChangeAspect="1"/>
          </p:cNvSpPr>
          <p:nvPr/>
        </p:nvSpPr>
        <p:spPr bwMode="auto">
          <a:xfrm flipH="1" flipV="1">
            <a:off x="5349875" y="2411413"/>
            <a:ext cx="411163" cy="469900"/>
          </a:xfrm>
          <a:custGeom>
            <a:avLst/>
            <a:gdLst/>
            <a:ahLst/>
            <a:cxnLst>
              <a:cxn ang="0">
                <a:pos x="0" y="0"/>
              </a:cxn>
              <a:cxn ang="0">
                <a:pos x="0" y="181"/>
              </a:cxn>
              <a:cxn ang="0">
                <a:pos x="436" y="181"/>
              </a:cxn>
            </a:cxnLst>
            <a:rect l="0" t="0" r="r" b="b"/>
            <a:pathLst>
              <a:path w="436" h="181">
                <a:moveTo>
                  <a:pt x="0" y="0"/>
                </a:moveTo>
                <a:lnTo>
                  <a:pt x="0" y="181"/>
                </a:lnTo>
                <a:lnTo>
                  <a:pt x="436" y="181"/>
                </a:lnTo>
              </a:path>
            </a:pathLst>
          </a:custGeom>
          <a:noFill/>
          <a:ln w="19050" cap="flat" cmpd="sng">
            <a:solidFill>
              <a:schemeClr val="bg1"/>
            </a:solidFill>
            <a:prstDash val="solid"/>
            <a:round/>
            <a:headEnd type="none" w="med" len="med"/>
            <a:tailEnd type="triangle" w="med" len="med"/>
          </a:ln>
          <a:effectLst>
            <a:outerShdw dist="17961" dir="2700000" algn="ctr" rotWithShape="0">
              <a:schemeClr val="tx1"/>
            </a:outerShdw>
          </a:effectLst>
        </p:spPr>
        <p:txBody>
          <a:bodyPr>
            <a:spAutoFit/>
          </a:bodyPr>
          <a:lstStyle/>
          <a:p>
            <a:pPr>
              <a:defRPr/>
            </a:pPr>
            <a:endParaRPr lang="en-US" dirty="0"/>
          </a:p>
        </p:txBody>
      </p:sp>
      <p:sp>
        <p:nvSpPr>
          <p:cNvPr id="1152045" name="Line 45"/>
          <p:cNvSpPr>
            <a:spLocks noChangeAspect="1" noChangeShapeType="1"/>
          </p:cNvSpPr>
          <p:nvPr/>
        </p:nvSpPr>
        <p:spPr bwMode="auto">
          <a:xfrm>
            <a:off x="5753100" y="2879725"/>
            <a:ext cx="1082675" cy="0"/>
          </a:xfrm>
          <a:prstGeom prst="line">
            <a:avLst/>
          </a:prstGeom>
          <a:noFill/>
          <a:ln w="19050">
            <a:solidFill>
              <a:schemeClr val="bg1"/>
            </a:solidFill>
            <a:round/>
            <a:headEnd/>
            <a:tailEnd/>
          </a:ln>
          <a:effectLst>
            <a:outerShdw dist="17961" dir="2700000" algn="ctr" rotWithShape="0">
              <a:schemeClr val="tx1"/>
            </a:outerShdw>
          </a:effectLst>
        </p:spPr>
        <p:txBody>
          <a:bodyPr/>
          <a:lstStyle/>
          <a:p>
            <a:pPr>
              <a:defRPr/>
            </a:pPr>
            <a:endParaRPr lang="en-US" dirty="0"/>
          </a:p>
        </p:txBody>
      </p:sp>
      <p:sp>
        <p:nvSpPr>
          <p:cNvPr id="1152046" name="Line 46"/>
          <p:cNvSpPr>
            <a:spLocks noChangeAspect="1" noChangeShapeType="1"/>
          </p:cNvSpPr>
          <p:nvPr/>
        </p:nvSpPr>
        <p:spPr bwMode="auto">
          <a:xfrm rot="-5400000">
            <a:off x="6553200" y="2841625"/>
            <a:ext cx="546100" cy="0"/>
          </a:xfrm>
          <a:prstGeom prst="line">
            <a:avLst/>
          </a:prstGeom>
          <a:noFill/>
          <a:ln w="19050">
            <a:solidFill>
              <a:schemeClr val="bg1"/>
            </a:solidFill>
            <a:round/>
            <a:headEnd/>
            <a:tailEnd/>
          </a:ln>
          <a:effectLst>
            <a:outerShdw dist="17961" dir="2700000" algn="ctr" rotWithShape="0">
              <a:schemeClr val="tx1"/>
            </a:outerShdw>
          </a:effectLst>
        </p:spPr>
        <p:txBody>
          <a:bodyPr/>
          <a:lstStyle/>
          <a:p>
            <a:pPr>
              <a:defRPr/>
            </a:pPr>
            <a:endParaRPr lang="en-US" dirty="0"/>
          </a:p>
        </p:txBody>
      </p:sp>
      <p:sp>
        <p:nvSpPr>
          <p:cNvPr id="1152047" name="Line 47"/>
          <p:cNvSpPr>
            <a:spLocks noChangeAspect="1" noChangeShapeType="1"/>
          </p:cNvSpPr>
          <p:nvPr/>
        </p:nvSpPr>
        <p:spPr bwMode="auto">
          <a:xfrm>
            <a:off x="5976938" y="3113088"/>
            <a:ext cx="858837" cy="0"/>
          </a:xfrm>
          <a:prstGeom prst="line">
            <a:avLst/>
          </a:prstGeom>
          <a:noFill/>
          <a:ln w="19050">
            <a:solidFill>
              <a:schemeClr val="bg1"/>
            </a:solidFill>
            <a:round/>
            <a:headEnd/>
            <a:tailEnd/>
          </a:ln>
          <a:effectLst>
            <a:outerShdw dist="17961" dir="2700000" algn="ctr" rotWithShape="0">
              <a:schemeClr val="tx1"/>
            </a:outerShdw>
          </a:effectLst>
        </p:spPr>
        <p:txBody>
          <a:bodyPr/>
          <a:lstStyle/>
          <a:p>
            <a:pPr>
              <a:defRPr/>
            </a:pPr>
            <a:endParaRPr lang="en-US" dirty="0"/>
          </a:p>
        </p:txBody>
      </p:sp>
      <p:sp>
        <p:nvSpPr>
          <p:cNvPr id="1152048" name="Line 48"/>
          <p:cNvSpPr>
            <a:spLocks noChangeAspect="1" noChangeShapeType="1"/>
          </p:cNvSpPr>
          <p:nvPr/>
        </p:nvSpPr>
        <p:spPr bwMode="auto">
          <a:xfrm flipH="1">
            <a:off x="4967288" y="2346325"/>
            <a:ext cx="274637" cy="1588"/>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lstStyle/>
          <a:p>
            <a:pPr>
              <a:defRPr/>
            </a:pPr>
            <a:endParaRPr lang="en-US" dirty="0"/>
          </a:p>
        </p:txBody>
      </p:sp>
      <p:sp>
        <p:nvSpPr>
          <p:cNvPr id="14382" name="AutoShape 49"/>
          <p:cNvSpPr>
            <a:spLocks noChangeAspect="1" noChangeArrowheads="1"/>
          </p:cNvSpPr>
          <p:nvPr/>
        </p:nvSpPr>
        <p:spPr bwMode="auto">
          <a:xfrm rot="5400000">
            <a:off x="4893469" y="2280444"/>
            <a:ext cx="731838" cy="165100"/>
          </a:xfrm>
          <a:prstGeom prst="flowChartManualOperation">
            <a:avLst/>
          </a:prstGeom>
          <a:gradFill rotWithShape="1">
            <a:gsLst>
              <a:gs pos="0">
                <a:srgbClr val="765E00"/>
              </a:gs>
              <a:gs pos="50000">
                <a:srgbClr val="FFCC00"/>
              </a:gs>
              <a:gs pos="100000">
                <a:srgbClr val="765E00"/>
              </a:gs>
            </a:gsLst>
            <a:lin ang="18900000" scaled="1"/>
          </a:gradFill>
          <a:ln w="9525" algn="ctr">
            <a:solidFill>
              <a:schemeClr val="bg1"/>
            </a:solidFill>
            <a:miter lim="800000"/>
            <a:headEnd/>
            <a:tailEnd/>
          </a:ln>
        </p:spPr>
        <p:txBody>
          <a:bodyPr anchor="ctr">
            <a:spAutoFit/>
          </a:bodyPr>
          <a:lstStyle/>
          <a:p>
            <a:endParaRPr lang="en-US"/>
          </a:p>
        </p:txBody>
      </p:sp>
      <p:sp>
        <p:nvSpPr>
          <p:cNvPr id="14383" name="Oval 50"/>
          <p:cNvSpPr>
            <a:spLocks noChangeAspect="1" noChangeArrowheads="1"/>
          </p:cNvSpPr>
          <p:nvPr/>
        </p:nvSpPr>
        <p:spPr bwMode="auto">
          <a:xfrm>
            <a:off x="5111750" y="2324100"/>
            <a:ext cx="47625" cy="46038"/>
          </a:xfrm>
          <a:prstGeom prst="ellipse">
            <a:avLst/>
          </a:prstGeom>
          <a:solidFill>
            <a:schemeClr val="tx1"/>
          </a:solidFill>
          <a:ln w="12700">
            <a:solidFill>
              <a:schemeClr val="tx1"/>
            </a:solidFill>
            <a:round/>
            <a:headEnd/>
            <a:tailEnd/>
          </a:ln>
        </p:spPr>
        <p:txBody>
          <a:bodyPr anchor="ctr">
            <a:spAutoFit/>
          </a:bodyPr>
          <a:lstStyle/>
          <a:p>
            <a:endParaRPr lang="en-US"/>
          </a:p>
        </p:txBody>
      </p:sp>
      <p:sp>
        <p:nvSpPr>
          <p:cNvPr id="14384" name="Oval 51"/>
          <p:cNvSpPr>
            <a:spLocks noChangeAspect="1" noChangeArrowheads="1"/>
          </p:cNvSpPr>
          <p:nvPr/>
        </p:nvSpPr>
        <p:spPr bwMode="auto">
          <a:xfrm>
            <a:off x="6807200" y="2854325"/>
            <a:ext cx="47625" cy="47625"/>
          </a:xfrm>
          <a:prstGeom prst="ellipse">
            <a:avLst/>
          </a:prstGeom>
          <a:solidFill>
            <a:schemeClr val="tx1"/>
          </a:solidFill>
          <a:ln w="12700">
            <a:solidFill>
              <a:schemeClr val="tx1"/>
            </a:solidFill>
            <a:round/>
            <a:headEnd/>
            <a:tailEnd/>
          </a:ln>
        </p:spPr>
        <p:txBody>
          <a:bodyPr anchor="ctr">
            <a:spAutoFit/>
          </a:bodyPr>
          <a:lstStyle/>
          <a:p>
            <a:endParaRPr lang="en-US"/>
          </a:p>
        </p:txBody>
      </p:sp>
      <p:sp>
        <p:nvSpPr>
          <p:cNvPr id="14385" name="Oval 52"/>
          <p:cNvSpPr>
            <a:spLocks noChangeAspect="1" noChangeArrowheads="1"/>
          </p:cNvSpPr>
          <p:nvPr/>
        </p:nvSpPr>
        <p:spPr bwMode="auto">
          <a:xfrm>
            <a:off x="6807200" y="2541588"/>
            <a:ext cx="47625" cy="47625"/>
          </a:xfrm>
          <a:prstGeom prst="ellipse">
            <a:avLst/>
          </a:prstGeom>
          <a:solidFill>
            <a:schemeClr val="tx1"/>
          </a:solidFill>
          <a:ln w="12700">
            <a:solidFill>
              <a:schemeClr val="tx1"/>
            </a:solidFill>
            <a:round/>
            <a:headEnd/>
            <a:tailEnd/>
          </a:ln>
        </p:spPr>
        <p:txBody>
          <a:bodyPr anchor="ctr">
            <a:spAutoFit/>
          </a:bodyPr>
          <a:lstStyle/>
          <a:p>
            <a:endParaRPr lang="en-US"/>
          </a:p>
        </p:txBody>
      </p:sp>
      <p:sp>
        <p:nvSpPr>
          <p:cNvPr id="14386" name="Oval 53"/>
          <p:cNvSpPr>
            <a:spLocks noChangeAspect="1" noChangeArrowheads="1"/>
          </p:cNvSpPr>
          <p:nvPr/>
        </p:nvSpPr>
        <p:spPr bwMode="auto">
          <a:xfrm>
            <a:off x="6777038" y="2119313"/>
            <a:ext cx="47625" cy="46037"/>
          </a:xfrm>
          <a:prstGeom prst="ellipse">
            <a:avLst/>
          </a:prstGeom>
          <a:solidFill>
            <a:schemeClr val="tx1"/>
          </a:solidFill>
          <a:ln w="12700">
            <a:solidFill>
              <a:schemeClr val="tx1"/>
            </a:solidFill>
            <a:round/>
            <a:headEnd/>
            <a:tailEnd/>
          </a:ln>
        </p:spPr>
        <p:txBody>
          <a:bodyPr anchor="ctr">
            <a:spAutoFit/>
          </a:bodyPr>
          <a:lstStyle/>
          <a:p>
            <a:endParaRPr lang="en-US"/>
          </a:p>
        </p:txBody>
      </p:sp>
      <p:grpSp>
        <p:nvGrpSpPr>
          <p:cNvPr id="3" name="Group 54"/>
          <p:cNvGrpSpPr>
            <a:grpSpLocks/>
          </p:cNvGrpSpPr>
          <p:nvPr>
            <p:custDataLst>
              <p:tags r:id="rId3"/>
            </p:custDataLst>
          </p:nvPr>
        </p:nvGrpSpPr>
        <p:grpSpPr bwMode="auto">
          <a:xfrm>
            <a:off x="4994275" y="2946400"/>
            <a:ext cx="1671638" cy="806450"/>
            <a:chOff x="3146" y="1856"/>
            <a:chExt cx="1053" cy="508"/>
          </a:xfrm>
        </p:grpSpPr>
        <p:sp>
          <p:nvSpPr>
            <p:cNvPr id="1152055" name="Rectangle 55"/>
            <p:cNvSpPr>
              <a:spLocks noChangeAspect="1" noChangeArrowheads="1"/>
            </p:cNvSpPr>
            <p:nvPr/>
          </p:nvSpPr>
          <p:spPr bwMode="invGray">
            <a:xfrm>
              <a:off x="3580" y="2093"/>
              <a:ext cx="619" cy="174"/>
            </a:xfrm>
            <a:prstGeom prst="rect">
              <a:avLst/>
            </a:prstGeom>
            <a:solidFill>
              <a:srgbClr val="D9DA56"/>
            </a:solidFill>
            <a:ln w="28575" algn="ctr">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TX PIPE Control</a:t>
              </a:r>
            </a:p>
          </p:txBody>
        </p:sp>
        <p:sp>
          <p:nvSpPr>
            <p:cNvPr id="1152056" name="Rectangle 56"/>
            <p:cNvSpPr>
              <a:spLocks noChangeAspect="1" noChangeArrowheads="1"/>
            </p:cNvSpPr>
            <p:nvPr/>
          </p:nvSpPr>
          <p:spPr bwMode="invGray">
            <a:xfrm>
              <a:off x="3500" y="1856"/>
              <a:ext cx="265" cy="202"/>
            </a:xfrm>
            <a:prstGeom prst="rect">
              <a:avLst/>
            </a:prstGeom>
            <a:solidFill>
              <a:srgbClr val="D9DA56"/>
            </a:solidFill>
            <a:ln w="28575" algn="ctr">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TX</a:t>
              </a:r>
            </a:p>
            <a:p>
              <a:pPr eaLnBrk="0" hangingPunct="0">
                <a:defRPr/>
              </a:pPr>
              <a:r>
                <a:rPr lang="en-US" sz="1000" b="1" dirty="0">
                  <a:latin typeface="Arial Narrow" pitchFamily="34" charset="0"/>
                </a:rPr>
                <a:t>Gearbox</a:t>
              </a:r>
            </a:p>
          </p:txBody>
        </p:sp>
        <p:sp>
          <p:nvSpPr>
            <p:cNvPr id="1152057" name="Rectangle 57"/>
            <p:cNvSpPr>
              <a:spLocks noChangeAspect="1" noChangeArrowheads="1"/>
            </p:cNvSpPr>
            <p:nvPr/>
          </p:nvSpPr>
          <p:spPr bwMode="invGray">
            <a:xfrm>
              <a:off x="3146" y="2131"/>
              <a:ext cx="347" cy="233"/>
            </a:xfrm>
            <a:prstGeom prst="rect">
              <a:avLst/>
            </a:prstGeom>
            <a:solidFill>
              <a:srgbClr val="D9DA56"/>
            </a:solidFill>
            <a:ln w="28575" algn="ctr">
              <a:solidFill>
                <a:schemeClr val="bg1"/>
              </a:solidFill>
              <a:miter lim="800000"/>
              <a:headEnd/>
              <a:tailEnd/>
            </a:ln>
            <a:effectLst>
              <a:outerShdw dist="12700" dir="5400000" algn="ctr" rotWithShape="0">
                <a:schemeClr val="tx1"/>
              </a:outerShdw>
            </a:effectLst>
          </p:spPr>
          <p:txBody>
            <a:bodyPr wrap="none" anchor="ctr"/>
            <a:lstStyle/>
            <a:p>
              <a:pPr eaLnBrk="0" hangingPunct="0">
                <a:defRPr/>
              </a:pPr>
              <a:r>
                <a:rPr lang="en-US" sz="1000" b="1" dirty="0">
                  <a:latin typeface="Arial Narrow" pitchFamily="34" charset="0"/>
                </a:rPr>
                <a:t>PRBS</a:t>
              </a:r>
            </a:p>
            <a:p>
              <a:pPr eaLnBrk="0" hangingPunct="0">
                <a:defRPr/>
              </a:pPr>
              <a:r>
                <a:rPr lang="en-US" sz="1000" b="1" dirty="0">
                  <a:latin typeface="Arial Narrow" pitchFamily="34" charset="0"/>
                </a:rPr>
                <a:t>Generator</a:t>
              </a:r>
            </a:p>
          </p:txBody>
        </p:sp>
      </p:grpSp>
      <p:sp>
        <p:nvSpPr>
          <p:cNvPr id="1152059" name="Text Box 59"/>
          <p:cNvSpPr txBox="1">
            <a:spLocks noChangeArrowheads="1"/>
          </p:cNvSpPr>
          <p:nvPr/>
        </p:nvSpPr>
        <p:spPr bwMode="auto">
          <a:xfrm>
            <a:off x="261938" y="1997075"/>
            <a:ext cx="523875" cy="519113"/>
          </a:xfrm>
          <a:prstGeom prst="rect">
            <a:avLst/>
          </a:prstGeom>
          <a:noFill/>
          <a:ln w="12700" algn="ctr">
            <a:noFill/>
            <a:miter lim="800000"/>
            <a:headEnd/>
            <a:tailEnd/>
          </a:ln>
          <a:effectLst/>
        </p:spPr>
        <p:txBody>
          <a:bodyPr wrap="none">
            <a:spAutoFit/>
          </a:bodyPr>
          <a:lstStyle/>
          <a:p>
            <a:pPr eaLnBrk="0" hangingPunct="0">
              <a:defRPr/>
            </a:pPr>
            <a:r>
              <a:rPr lang="en-US" sz="2800" b="1" dirty="0">
                <a:solidFill>
                  <a:srgbClr val="003366"/>
                </a:solidFill>
                <a:effectLst>
                  <a:outerShdw blurRad="38100" dist="38100" dir="2700000" algn="tl">
                    <a:srgbClr val="C0C0C0"/>
                  </a:outerShdw>
                </a:effectLst>
                <a:latin typeface="Arial Narrow" pitchFamily="34" charset="0"/>
              </a:rPr>
              <a:t>Tx</a:t>
            </a:r>
          </a:p>
        </p:txBody>
      </p:sp>
      <p:sp>
        <p:nvSpPr>
          <p:cNvPr id="1152060" name="Line 60"/>
          <p:cNvSpPr>
            <a:spLocks noChangeShapeType="1"/>
          </p:cNvSpPr>
          <p:nvPr/>
        </p:nvSpPr>
        <p:spPr bwMode="auto">
          <a:xfrm flipH="1">
            <a:off x="788988" y="2249488"/>
            <a:ext cx="874712" cy="4762"/>
          </a:xfrm>
          <a:prstGeom prst="line">
            <a:avLst/>
          </a:prstGeom>
          <a:noFill/>
          <a:ln w="57150">
            <a:solidFill>
              <a:schemeClr val="bg1"/>
            </a:solidFill>
            <a:round/>
            <a:headEnd/>
            <a:tailEnd type="triangle" w="med" len="med"/>
          </a:ln>
          <a:effectLst>
            <a:outerShdw dist="35921" dir="2700000" algn="ctr" rotWithShape="0">
              <a:schemeClr val="bg2"/>
            </a:outerShdw>
          </a:effectLst>
        </p:spPr>
        <p:txBody>
          <a:bodyPr/>
          <a:lstStyle/>
          <a:p>
            <a:pPr>
              <a:defRPr/>
            </a:pPr>
            <a:endParaRPr lang="en-US" dirty="0"/>
          </a:p>
        </p:txBody>
      </p:sp>
      <p:sp>
        <p:nvSpPr>
          <p:cNvPr id="1152061" name="Line 61"/>
          <p:cNvSpPr>
            <a:spLocks noChangeShapeType="1"/>
          </p:cNvSpPr>
          <p:nvPr/>
        </p:nvSpPr>
        <p:spPr bwMode="auto">
          <a:xfrm flipH="1">
            <a:off x="1150938" y="2135188"/>
            <a:ext cx="207962" cy="258762"/>
          </a:xfrm>
          <a:prstGeom prst="line">
            <a:avLst/>
          </a:prstGeom>
          <a:noFill/>
          <a:ln w="28575">
            <a:solidFill>
              <a:schemeClr val="bg1"/>
            </a:solidFill>
            <a:round/>
            <a:headEnd/>
            <a:tailEnd/>
          </a:ln>
          <a:effectLst>
            <a:prstShdw prst="shdw17" dist="17961" dir="2700000">
              <a:schemeClr val="bg1">
                <a:gamma/>
                <a:shade val="60000"/>
                <a:invGamma/>
              </a:schemeClr>
            </a:prstShdw>
          </a:effectLst>
        </p:spPr>
        <p:txBody>
          <a:bodyPr wrap="none" anchor="ctr">
            <a:spAutoFit/>
          </a:bodyPr>
          <a:lstStyle/>
          <a:p>
            <a:pPr>
              <a:defRPr/>
            </a:pPr>
            <a:endParaRPr lang="en-US" dirty="0"/>
          </a:p>
        </p:txBody>
      </p:sp>
      <p:sp>
        <p:nvSpPr>
          <p:cNvPr id="1152062" name="Text Box 62"/>
          <p:cNvSpPr txBox="1">
            <a:spLocks noChangeArrowheads="1"/>
          </p:cNvSpPr>
          <p:nvPr/>
        </p:nvSpPr>
        <p:spPr bwMode="auto">
          <a:xfrm>
            <a:off x="1136650" y="1844675"/>
            <a:ext cx="311150" cy="366713"/>
          </a:xfrm>
          <a:prstGeom prst="rect">
            <a:avLst/>
          </a:prstGeom>
          <a:noFill/>
          <a:ln w="9525" algn="ctr">
            <a:noFill/>
            <a:miter lim="800000"/>
            <a:headEnd/>
            <a:tailEnd/>
          </a:ln>
          <a:effectLst>
            <a:outerShdw dist="35921" dir="2700000" algn="ctr" rotWithShape="0">
              <a:srgbClr val="808080"/>
            </a:outerShdw>
          </a:effectLst>
        </p:spPr>
        <p:txBody>
          <a:bodyPr wrap="none">
            <a:spAutoFit/>
          </a:bodyPr>
          <a:lstStyle/>
          <a:p>
            <a:pPr algn="l">
              <a:defRPr/>
            </a:pPr>
            <a:r>
              <a:rPr lang="en-US" dirty="0">
                <a:solidFill>
                  <a:schemeClr val="bg1"/>
                </a:solidFill>
              </a:rPr>
              <a:t>2</a:t>
            </a:r>
          </a:p>
        </p:txBody>
      </p:sp>
      <p:sp>
        <p:nvSpPr>
          <p:cNvPr id="64" name="PPTShape_0"/>
          <p:cNvSpPr>
            <a:spLocks noChangeAspect="1" noChangeShapeType="1"/>
          </p:cNvSpPr>
          <p:nvPr/>
        </p:nvSpPr>
        <p:spPr bwMode="auto">
          <a:xfrm flipV="1">
            <a:off x="1938338" y="3382963"/>
            <a:ext cx="1587" cy="322262"/>
          </a:xfrm>
          <a:prstGeom prst="line">
            <a:avLst/>
          </a:prstGeom>
          <a:noFill/>
          <a:ln w="19050">
            <a:solidFill>
              <a:schemeClr val="bg1"/>
            </a:solidFill>
            <a:round/>
            <a:headEnd/>
            <a:tailEnd type="triangle" w="med" len="med"/>
          </a:ln>
          <a:effectLst>
            <a:outerShdw dist="17961" dir="2700000" algn="ctr" rotWithShape="0">
              <a:schemeClr val="tx1"/>
            </a:outerShdw>
          </a:effectLst>
        </p:spPr>
        <p:txBody>
          <a:bodyPr>
            <a:spAutoFit/>
          </a:bodyP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NNOTATION_COUNT" val="0"/>
  <p:tag name="ARTICULATE_SLIDE_GUID" val="cb92913b-99fd-41b9-8348-800982aca2f9"/>
  <p:tag name="AUDIO_ID" val="261"/>
  <p:tag name="ELAPSEDTIME" val="10.5"/>
  <p:tag name="ARTICULATE_SLIDE_NAV" val="1"/>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KwW8DTYO_files\slide0001_image001.jp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RhPXJjje_files\slide0001_image001.jp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WHeLn14O_files\slide0001_image001.png"/>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Vz7eHs9p_files\slide0001_image001.png"/>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BNAM3OYC_files\slide0001_image001.png"/>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tgSLxVBu_files\slide0001_image001.pn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yi5n9snO_files\slide0001_image001.png"/>
</p:tagLst>
</file>

<file path=ppt/tags/tag17.xml><?xml version="1.0" encoding="utf-8"?>
<p:tagLst xmlns:a="http://schemas.openxmlformats.org/drawingml/2006/main" xmlns:r="http://schemas.openxmlformats.org/officeDocument/2006/relationships" xmlns:p="http://schemas.openxmlformats.org/presentationml/2006/main">
  <p:tag name="ANNOTATION_COUNT" val="0"/>
  <p:tag name="ARTICULATE_SLIDE_GUID" val="22b57873-e17e-4562-b61b-7c56990e454c"/>
  <p:tag name="AUDIO_ID" val="566"/>
  <p:tag name="ELAPSEDTIME" val="36.7"/>
  <p:tag name="ARTICULATE_SLIDE_NAV" val="6"/>
</p:tagLst>
</file>

<file path=ppt/tags/tag18.xml><?xml version="1.0" encoding="utf-8"?>
<p:tagLst xmlns:a="http://schemas.openxmlformats.org/drawingml/2006/main" xmlns:r="http://schemas.openxmlformats.org/officeDocument/2006/relationships" xmlns:p="http://schemas.openxmlformats.org/presentationml/2006/main">
  <p:tag name="ANNOTATION_COUNT" val="0"/>
  <p:tag name="ARTICULATE_SLIDE_GUID" val="7395bfc3-9887-4785-af0b-d14be7c7d9e9"/>
  <p:tag name="AUDIO_ID" val="552"/>
  <p:tag name="ELAPSEDTIME" val="86.8"/>
  <p:tag name="ARTICULATE_SLIDE_NAV" val="7"/>
</p:tagLst>
</file>

<file path=ppt/tags/tag19.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2.xml><?xml version="1.0" encoding="utf-8"?>
<p:tagLst xmlns:a="http://schemas.openxmlformats.org/drawingml/2006/main" xmlns:r="http://schemas.openxmlformats.org/officeDocument/2006/relationships" xmlns:p="http://schemas.openxmlformats.org/presentationml/2006/main">
  <p:tag name="ANNOTATION_COUNT" val="0"/>
  <p:tag name="ARTICULATE_SLIDE_GUID" val="56647c5d-9e05-43b9-a739-ee64be6c1dc1"/>
  <p:tag name="AUDIO_ID" val="262"/>
  <p:tag name="ELAPSEDTIME" val="9.5"/>
  <p:tag name="ARTICULATE_SLIDE_NAV" val="2"/>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c195f870-622a-458b-b309-4f0890631796"/>
  <p:tag name="ANNOTATION_COUNT" val="0"/>
  <p:tag name="AUDIO_ID" val="472"/>
  <p:tag name="ELAPSEDTIME" val="47.0"/>
  <p:tag name="ARTICULATE_SLIDE_NAV" val="8"/>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1d96e394-05a5-4d21-b83b-b00333352ee6"/>
  <p:tag name="ANNOTATION_COUNT" val="0"/>
  <p:tag name="AUDIO_ID" val="553"/>
  <p:tag name="ELAPSEDTIME" val="83.3"/>
  <p:tag name="ARTICULATE_SLIDE_NAV" val="9"/>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28.xml><?xml version="1.0" encoding="utf-8"?>
<p:tagLst xmlns:a="http://schemas.openxmlformats.org/drawingml/2006/main" xmlns:r="http://schemas.openxmlformats.org/officeDocument/2006/relationships" xmlns:p="http://schemas.openxmlformats.org/presentationml/2006/main">
  <p:tag name="ANNOTATION_COUNT" val="0"/>
  <p:tag name="ARTICULATE_SLIDE_GUID" val="1d96e394-05a5-4d21-b83b-b00333350473"/>
  <p:tag name="AUDIO_ID" val="473"/>
  <p:tag name="ELAPSEDTIME" val="43.3"/>
  <p:tag name="ARTICULATE_SLIDE_NAV" val="10"/>
</p:tagLst>
</file>

<file path=ppt/tags/tag2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2e1e8a7e-10d1-40a4-9aba-2ef6abbb657c"/>
  <p:tag name="ANNOTATION_COUNT" val="0"/>
  <p:tag name="AUDIO_ID" val="536"/>
  <p:tag name="ELAPSEDTIME" val="13.7"/>
  <p:tag name="ARTICULATE_SLIDE_NAV" val="3"/>
</p:tagLst>
</file>

<file path=ppt/tags/tag3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3b251351-e1ad-4a60-9df7-7ad43cf7d291"/>
  <p:tag name="ANNOTATION_COUNT" val="0"/>
  <p:tag name="AUDIO_ID" val="474"/>
  <p:tag name="ELAPSEDTIME" val="37.6"/>
  <p:tag name="ARTICULATE_SLIDE_NAV" val="11"/>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34.xml><?xml version="1.0" encoding="utf-8"?>
<p:tagLst xmlns:a="http://schemas.openxmlformats.org/drawingml/2006/main" xmlns:r="http://schemas.openxmlformats.org/officeDocument/2006/relationships" xmlns:p="http://schemas.openxmlformats.org/presentationml/2006/main">
  <p:tag name="ANNOTATION_COUNT" val="0"/>
  <p:tag name="ARTICULATE_SLIDE_GUID" val="3b251351-e1ad-4a60-9df7-7ad43cf70554"/>
  <p:tag name="AUDIO_ID" val="554"/>
  <p:tag name="ELAPSEDTIME" val="38.2"/>
  <p:tag name="ARTICULATE_SLIDE_NAV" val="12"/>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10"/>
</p:tagLst>
</file>

<file path=ppt/tags/tag36.xml><?xml version="1.0" encoding="utf-8"?>
<p:tagLst xmlns:a="http://schemas.openxmlformats.org/drawingml/2006/main" xmlns:r="http://schemas.openxmlformats.org/officeDocument/2006/relationships" xmlns:p="http://schemas.openxmlformats.org/presentationml/2006/main">
  <p:tag name="ANNOTATION_COUNT" val="0"/>
  <p:tag name="ARTICULATE_SLIDE_GUID" val="d713da61-5255-477e-9acb-013cbb72b768"/>
  <p:tag name="AUDIO_ID" val="555"/>
  <p:tag name="ELAPSEDTIME" val="36.8"/>
  <p:tag name="ARTICULATE_SLIDE_NAV" val="13"/>
</p:tagLst>
</file>

<file path=ppt/tags/tag37.xml><?xml version="1.0" encoding="utf-8"?>
<p:tagLst xmlns:a="http://schemas.openxmlformats.org/drawingml/2006/main" xmlns:r="http://schemas.openxmlformats.org/officeDocument/2006/relationships" xmlns:p="http://schemas.openxmlformats.org/presentationml/2006/main">
  <p:tag name="ANNOTATION_COUNT" val="0"/>
  <p:tag name="ARTICULATE_SLIDE_GUID" val="c668ba12-1bce-4812-82ed-54e61aac1fb1"/>
  <p:tag name="AUDIO_ID" val="556"/>
  <p:tag name="ELAPSEDTIME" val="54.8"/>
  <p:tag name="ARTICULATE_SLIDE_NAV" val="14"/>
</p:tagLst>
</file>

<file path=ppt/tags/tag3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273b7879-65f0-4ab7-9fc2-ac48f44a497b"/>
  <p:tag name="ANNOTATION_COUNT" val="0"/>
  <p:tag name="AUDIO_ID" val="471"/>
  <p:tag name="ELAPSEDTIME" val="58.5"/>
  <p:tag name="ARTICULATE_SLIDE_NAV" val="4"/>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1b8e39df-ccc6-4fd3-9212-31f7db482f10"/>
  <p:tag name="ANNOTATION_COUNT" val="0"/>
  <p:tag name="AUDIO_ID" val="491"/>
  <p:tag name="ELAPSEDTIME" val="34.4"/>
  <p:tag name="ARTICULATE_SLIDE_NAV" val="15"/>
</p:tagLst>
</file>

<file path=ppt/tags/tag4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VqBySvQ8_files\slide0001_image001.png"/>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55c5886c-6684-4270-8f04-855ed3a0454f"/>
  <p:tag name="ANNOTATION_COUNT" val="0"/>
  <p:tag name="AUDIO_ID" val="492"/>
  <p:tag name="ELAPSEDTIME" val="34.3"/>
  <p:tag name="ARTICULATE_SLIDE_NAV" val="16"/>
</p:tagLst>
</file>

<file path=ppt/tags/tag4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ca53c658-6aa4-4c10-9e80-85a6435ca244"/>
  <p:tag name="ANNOTATION_COUNT" val="0"/>
  <p:tag name="AUDIO_ID" val="494"/>
  <p:tag name="ELAPSEDTIME" val="35.5"/>
  <p:tag name="ARTICULATE_SLIDE_NAV" val="17"/>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fbce6b1-05bb-409d-9f46-b9cfb41b93e9"/>
  <p:tag name="ANNOTATION_COUNT" val="0"/>
  <p:tag name="AUDIO_ID" val="540"/>
  <p:tag name="ELAPSEDTIME" val="14.3"/>
  <p:tag name="ARTICULATE_SLIDE_NAV" val="18"/>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8271a6d8-b5c0-4627-9ef6-0f3f6e339297"/>
  <p:tag name="ANNOTATION_COUNT" val="0"/>
  <p:tag name="AUDIO_ID" val="443"/>
  <p:tag name="ELAPSEDTIME" val="48.8"/>
  <p:tag name="ARTICULATE_SLIDE_NAV" val="19"/>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12645f04-dd27-4133-85ef-cb9d170d27e1"/>
  <p:tag name="ANNOTATION_COUNT" val="0"/>
  <p:tag name="AUDIO_ID" val="567"/>
  <p:tag name="ELAPSEDTIME" val="48.7"/>
  <p:tag name="ARTICULATE_SLIDE_NAV" val="20"/>
</p:tagLst>
</file>

<file path=ppt/tags/tag5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dcda1dc6-e549-4d1c-99c7-856f0c8e12d3"/>
  <p:tag name="ANNOTATION_COUNT" val="0"/>
  <p:tag name="AUDIO_ID" val="568"/>
  <p:tag name="ELAPSEDTIME" val="4.4"/>
  <p:tag name="ARTICULATE_SLIDE_NAV" val="21"/>
</p:tagLst>
</file>

<file path=ppt/tags/tag52.xml><?xml version="1.0" encoding="utf-8"?>
<p:tagLst xmlns:a="http://schemas.openxmlformats.org/drawingml/2006/main" xmlns:r="http://schemas.openxmlformats.org/officeDocument/2006/relationships" xmlns:p="http://schemas.openxmlformats.org/presentationml/2006/main">
  <p:tag name="ANNOTATION_COUNT" val="0"/>
  <p:tag name="ARTICULATE_SLIDE_GUID" val="cb92913b-99fd-41b9-8348-800982aca2f9"/>
  <p:tag name="AUDIO_ID" val="261"/>
  <p:tag name="ELAPSEDTIME" val="10.9"/>
  <p:tag name="ARTICULATE_SLIDE_NAV" val="1"/>
</p:tagLst>
</file>

<file path=ppt/tags/tag53.xml><?xml version="1.0" encoding="utf-8"?>
<p:tagLst xmlns:a="http://schemas.openxmlformats.org/drawingml/2006/main" xmlns:r="http://schemas.openxmlformats.org/officeDocument/2006/relationships" xmlns:p="http://schemas.openxmlformats.org/presentationml/2006/main">
  <p:tag name="ANNOTATION_COUNT" val="0"/>
  <p:tag name="ARTICULATE_SLIDE_GUID" val="56647c5d-9e05-43b9-a739-ee64be6c1dc1"/>
  <p:tag name="AUDIO_ID" val="262"/>
  <p:tag name="ELAPSEDTIME" val="13.5"/>
  <p:tag name="ARTICULATE_SLIDE_NAV" val="2"/>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64fde5b2-d598-4b1a-bd16-a9ceaba962b1"/>
  <p:tag name="AUDIO_ID" val="569"/>
  <p:tag name="ELAPSEDTIME" val="4.7"/>
  <p:tag name="ARTICULATE_SLIDE_NAV" val="3"/>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79cd57f0-ba88-4858-89b5-a080a492f91f"/>
  <p:tag name="AUDIO_ID" val="570"/>
  <p:tag name="ELAPSEDTIME" val="45.1"/>
  <p:tag name="ARTICULATE_SLIDE_NAV" val="4"/>
</p:tagLst>
</file>

<file path=ppt/tags/tag56.xml><?xml version="1.0" encoding="utf-8"?>
<p:tagLst xmlns:a="http://schemas.openxmlformats.org/drawingml/2006/main" xmlns:r="http://schemas.openxmlformats.org/officeDocument/2006/relationships" xmlns:p="http://schemas.openxmlformats.org/presentationml/2006/main">
  <p:tag name="AUDIO_ID" val="571"/>
  <p:tag name="ELAPSEDTIME" val="87.0"/>
  <p:tag name="ARTICULATE_SLIDE_NAV" val="5"/>
  <p:tag name="ARTICULATE_SLIDE_GUID" val="fbb1657c-e132-4b21-ae49-e3c0af16ee84"/>
</p:tagLst>
</file>

<file path=ppt/tags/tag5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8.xml><?xml version="1.0" encoding="utf-8"?>
<p:tagLst xmlns:a="http://schemas.openxmlformats.org/drawingml/2006/main" xmlns:r="http://schemas.openxmlformats.org/officeDocument/2006/relationships" xmlns:p="http://schemas.openxmlformats.org/presentationml/2006/main">
  <p:tag name="DELIMITERS" val="3.1"/>
  <p:tag name="AUDIO_ID" val="572"/>
  <p:tag name="ELAPSEDTIME" val="27.3"/>
  <p:tag name="ARTICULATE_SLIDE_NAV" val="6"/>
  <p:tag name="ARTICULATE_SLIDE_GUID" val="2bda6b0c-7e17-43f8-a16a-3e3b34876431"/>
</p:tagLst>
</file>

<file path=ppt/tags/tag5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4.xml><?xml version="1.0" encoding="utf-8"?>
<p:tagLst xmlns:a="http://schemas.openxmlformats.org/drawingml/2006/main" xmlns:r="http://schemas.openxmlformats.org/officeDocument/2006/relationships" xmlns:p="http://schemas.openxmlformats.org/presentationml/2006/main">
  <p:tag name="AUDIO_ID" val="573"/>
  <p:tag name="ELAPSEDTIME" val="40.2"/>
  <p:tag name="ARTICULATE_SLIDE_NAV" val="7"/>
  <p:tag name="ARTICULATE_SLIDE_GUID" val="fd21c20f-bb53-44f3-9ef7-13815d3b98c1"/>
</p:tagLst>
</file>

<file path=ppt/tags/tag6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7.xml><?xml version="1.0" encoding="utf-8"?>
<p:tagLst xmlns:a="http://schemas.openxmlformats.org/drawingml/2006/main" xmlns:r="http://schemas.openxmlformats.org/officeDocument/2006/relationships" xmlns:p="http://schemas.openxmlformats.org/presentationml/2006/main">
  <p:tag name="AUDIO_ID" val="574"/>
  <p:tag name="ELAPSEDTIME" val="49.2"/>
  <p:tag name="ARTICULATE_SLIDE_NAV" val="8"/>
  <p:tag name="ARTICULATE_SLIDE_GUID" val="d602c35e-b393-4f5d-bb80-021f9f5db50f"/>
</p:tagLst>
</file>

<file path=ppt/tags/tag68.xml><?xml version="1.0" encoding="utf-8"?>
<p:tagLst xmlns:a="http://schemas.openxmlformats.org/drawingml/2006/main" xmlns:r="http://schemas.openxmlformats.org/officeDocument/2006/relationships" xmlns:p="http://schemas.openxmlformats.org/presentationml/2006/main">
  <p:tag name="AUDIO_ID" val="575"/>
  <p:tag name="ELAPSEDTIME" val="31.8"/>
  <p:tag name="ARTICULATE_SLIDE_NAV" val="9"/>
  <p:tag name="ARTICULATE_SLIDE_GUID" val="9e0d6e6a-9a15-452f-877b-e31a731d4ae1"/>
</p:tagLst>
</file>

<file path=ppt/tags/tag6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i7VviCIj_files\slide0001_image001.pn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aaa98ab2-64c9-42cc-93d4-65e569a3384b"/>
  <p:tag name="AUDIO_ID" val="576"/>
  <p:tag name="ELAPSEDTIME" val="5.5"/>
  <p:tag name="ARTICULATE_SLIDE_NAV" val="10"/>
</p:tagLst>
</file>

<file path=ppt/tags/tag71.xml><?xml version="1.0" encoding="utf-8"?>
<p:tagLst xmlns:a="http://schemas.openxmlformats.org/drawingml/2006/main" xmlns:r="http://schemas.openxmlformats.org/officeDocument/2006/relationships" xmlns:p="http://schemas.openxmlformats.org/presentationml/2006/main">
  <p:tag name="AUDIO_ID" val="577"/>
  <p:tag name="ELAPSEDTIME" val="78.3"/>
  <p:tag name="ARTICULATE_SLIDE_NAV" val="11"/>
  <p:tag name="ARTICULATE_SLIDE_GUID" val="71349878-80fe-40ae-a173-735f9306d9e5"/>
</p:tagLst>
</file>

<file path=ppt/tags/tag7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5.xml><?xml version="1.0" encoding="utf-8"?>
<p:tagLst xmlns:a="http://schemas.openxmlformats.org/drawingml/2006/main" xmlns:r="http://schemas.openxmlformats.org/officeDocument/2006/relationships" xmlns:p="http://schemas.openxmlformats.org/presentationml/2006/main">
  <p:tag name="AUDIO_ID" val="578"/>
  <p:tag name="ELAPSEDTIME" val="60.0"/>
  <p:tag name="ARTICULATE_SLIDE_NAV" val="12"/>
  <p:tag name="ARTICULATE_SLIDE_GUID" val="9207e2bd-f7df-40e0-9abc-897ac2128bb4"/>
</p:tagLst>
</file>

<file path=ppt/tags/tag76.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77.xml><?xml version="1.0" encoding="utf-8"?>
<p:tagLst xmlns:a="http://schemas.openxmlformats.org/drawingml/2006/main" xmlns:r="http://schemas.openxmlformats.org/officeDocument/2006/relationships" xmlns:p="http://schemas.openxmlformats.org/presentationml/2006/main">
  <p:tag name="AUDIO_ID" val="579"/>
  <p:tag name="ELAPSEDTIME" val="68.7"/>
  <p:tag name="ARTICULATE_SLIDE_NAV" val="13"/>
  <p:tag name="ARTICULATE_SLIDE_GUID" val="c4caa6a1-6bbe-423a-b464-f103b12bb6fa"/>
</p:tagLst>
</file>

<file path=ppt/tags/tag7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5fbce6b1-05bb-409d-9f46-b9cfb41b93e9"/>
  <p:tag name="ANNOTATION_COUNT" val="0"/>
  <p:tag name="AUDIO_ID" val="540"/>
  <p:tag name="ELAPSEDTIME" val="5.0"/>
  <p:tag name="ARTICULATE_SLIDE_NAV" val="14"/>
</p:tagLst>
</file>

<file path=ppt/tags/tag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8271a6d8-b5c0-4627-9ef6-0f3f6e339297"/>
  <p:tag name="ANNOTATION_COUNT" val="0"/>
  <p:tag name="AUDIO_ID" val="443"/>
  <p:tag name="ELAPSEDTIME" val="53.7"/>
  <p:tag name="ARTICULATE_SLIDE_NAV" val="15"/>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12645f04-dd27-4133-85ef-cb9d170d27e1"/>
  <p:tag name="ANNOTATION_COUNT" val="0"/>
  <p:tag name="AUDIO_ID" val="567"/>
  <p:tag name="ELAPSEDTIME" val="44.0"/>
  <p:tag name="ARTICULATE_SLIDE_NAV" val="16"/>
</p:tagLst>
</file>

<file path=ppt/tags/tag8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dcda1dc6-e549-4d1c-99c7-856f0c8e12d3"/>
  <p:tag name="ANNOTATION_COUNT" val="0"/>
  <p:tag name="AUDIO_ID" val="568"/>
  <p:tag name="ELAPSEDTIME" val="4.6"/>
  <p:tag name="ARTICULATE_SLIDE_NAV" val="17"/>
</p:tagLst>
</file>

<file path=ppt/tags/tag9.xml><?xml version="1.0" encoding="utf-8"?>
<p:tagLst xmlns:a="http://schemas.openxmlformats.org/drawingml/2006/main" xmlns:r="http://schemas.openxmlformats.org/officeDocument/2006/relationships" xmlns:p="http://schemas.openxmlformats.org/presentationml/2006/main">
  <p:tag name="ANNOTATION_COUNT" val="0"/>
  <p:tag name="ARTICULATE_SLIDE_GUID" val="55b177b3-307a-4cbf-8d79-fc5f4bd61e9f"/>
  <p:tag name="AUDIO_ID" val="551"/>
  <p:tag name="ELAPSEDTIME" val="60.4"/>
  <p:tag name="ARTICULATE_SLIDE_NAV" val="5"/>
</p:tagLst>
</file>

<file path=ppt/theme/theme1.xml><?xml version="1.0" encoding="utf-8"?>
<a:theme xmlns:a="http://schemas.openxmlformats.org/drawingml/2006/main" name="Xilinx Template (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Xilinx Template_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Xilinx Template_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Xilinx Template_light">
  <a:themeElements>
    <a:clrScheme name="Custom 1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0000FF"/>
      </a:hlink>
      <a:folHlink>
        <a:srgbClr val="0000FF"/>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4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D46A7F71-384C-4B0A-B6CB-1869FF28952A">PowerPoint presentation (PPTX) with instructions on how to convert and build decks with the new format. </Description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7728977-9908-434E-B541-ACE470BE8020}">
  <ds:schemaRefs>
    <ds:schemaRef ds:uri="http://schemas.microsoft.com/office/2006/metadata/properties"/>
    <ds:schemaRef ds:uri="D46A7F71-384C-4B0A-B6CB-1869FF28952A"/>
  </ds:schemaRefs>
</ds:datastoreItem>
</file>

<file path=customXml/itemProps2.xml><?xml version="1.0" encoding="utf-8"?>
<ds:datastoreItem xmlns:ds="http://schemas.openxmlformats.org/officeDocument/2006/customXml" ds:itemID="{BAE20199-0012-4841-933F-A493D5C9E883}">
  <ds:schemaRefs>
    <ds:schemaRef ds:uri="http://schemas.microsoft.com/sharepoint/v3/contenttype/forms"/>
  </ds:schemaRefs>
</ds:datastoreItem>
</file>

<file path=customXml/itemProps3.xml><?xml version="1.0" encoding="utf-8"?>
<ds:datastoreItem xmlns:ds="http://schemas.openxmlformats.org/officeDocument/2006/customXml" ds:itemID="{012A3C9F-AC00-4F7F-B53D-8FC3D9D470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 Template (light)</Template>
  <TotalTime>1243</TotalTime>
  <Words>4071</Words>
  <Application>Microsoft Office PowerPoint</Application>
  <PresentationFormat>On-screen Show (4:3)</PresentationFormat>
  <Paragraphs>797</Paragraphs>
  <Slides>38</Slides>
  <Notes>38</Notes>
  <HiddenSlides>0</HiddenSlides>
  <MMClips>0</MMClips>
  <ScaleCrop>false</ScaleCrop>
  <HeadingPairs>
    <vt:vector size="6" baseType="variant">
      <vt:variant>
        <vt:lpstr>Theme</vt:lpstr>
      </vt:variant>
      <vt:variant>
        <vt:i4>13</vt:i4>
      </vt:variant>
      <vt:variant>
        <vt:lpstr>Embedded OLE Servers</vt:lpstr>
      </vt:variant>
      <vt:variant>
        <vt:i4>2</vt:i4>
      </vt:variant>
      <vt:variant>
        <vt:lpstr>Slide Titles</vt:lpstr>
      </vt:variant>
      <vt:variant>
        <vt:i4>38</vt:i4>
      </vt:variant>
    </vt:vector>
  </HeadingPairs>
  <TitlesOfParts>
    <vt:vector size="53" baseType="lpstr">
      <vt:lpstr>Xilinx Template (light)</vt:lpstr>
      <vt:lpstr>24_Xilinx Template_light</vt:lpstr>
      <vt:lpstr>Xilinx Template_light</vt:lpstr>
      <vt:lpstr>1_Xilinx Template_light</vt:lpstr>
      <vt:lpstr>2_Xilinx Template_light</vt:lpstr>
      <vt:lpstr>3_Xilinx Template_light</vt:lpstr>
      <vt:lpstr>4_Xilinx Template_light</vt:lpstr>
      <vt:lpstr>5_Xilinx Template_light</vt:lpstr>
      <vt:lpstr>6_Xilinx Template_light</vt:lpstr>
      <vt:lpstr>7_Xilinx Template_light</vt:lpstr>
      <vt:lpstr>8_Xilinx Template_light</vt:lpstr>
      <vt:lpstr>9_Xilinx Template_light</vt:lpstr>
      <vt:lpstr>12_Xilinx Template_light</vt:lpstr>
      <vt:lpstr>Visio</vt:lpstr>
      <vt:lpstr>Chart</vt:lpstr>
      <vt:lpstr>7 Series Dedicated Hardware</vt:lpstr>
      <vt:lpstr>Objectives</vt:lpstr>
      <vt:lpstr>Lessons</vt:lpstr>
      <vt:lpstr>Need for Higher Bandwidth</vt:lpstr>
      <vt:lpstr>Slide 5</vt:lpstr>
      <vt:lpstr>Multi-Gigabit Transceiver</vt:lpstr>
      <vt:lpstr>Transceiver Quad Clocking</vt:lpstr>
      <vt:lpstr>Gigabit Transceivers Overview</vt:lpstr>
      <vt:lpstr>Transmitter Overview – PCS</vt:lpstr>
      <vt:lpstr>Transmitter Overview – PMA</vt:lpstr>
      <vt:lpstr>Receiver Overview – PMA</vt:lpstr>
      <vt:lpstr>Receiver Overview – PCS</vt:lpstr>
      <vt:lpstr>7 Series Transceiver Architecture Major Supported Protocols</vt:lpstr>
      <vt:lpstr>Power Reduction Options</vt:lpstr>
      <vt:lpstr>Transceiver Wizard Overview</vt:lpstr>
      <vt:lpstr>Transceiver Wizard </vt:lpstr>
      <vt:lpstr>ChipScope Pro Tool + IBERT</vt:lpstr>
      <vt:lpstr>Lessons</vt:lpstr>
      <vt:lpstr>Summary</vt:lpstr>
      <vt:lpstr>Where Can I Learn More?</vt:lpstr>
      <vt:lpstr>Trademark Information</vt:lpstr>
      <vt:lpstr>7 Series Dedicated Hardware</vt:lpstr>
      <vt:lpstr>Objectives</vt:lpstr>
      <vt:lpstr>Lessons</vt:lpstr>
      <vt:lpstr>PCI Express Technology Success</vt:lpstr>
      <vt:lpstr>7 Series FPGA PCI Express Solutions</vt:lpstr>
      <vt:lpstr>7 Series Gen2 Integrated Block</vt:lpstr>
      <vt:lpstr>7 Series Gen3 Solutions</vt:lpstr>
      <vt:lpstr>7 Series PCIe AXI4 Interfaces Designed for Different Personas</vt:lpstr>
      <vt:lpstr>CORE Generator Interface Simplifies Design Tasks</vt:lpstr>
      <vt:lpstr>Lessons</vt:lpstr>
      <vt:lpstr>XADC Block Diagram</vt:lpstr>
      <vt:lpstr>High Quality ADCs</vt:lpstr>
      <vt:lpstr>Other Features</vt:lpstr>
      <vt:lpstr>Lessons</vt:lpstr>
      <vt:lpstr>Summary</vt:lpstr>
      <vt:lpstr>Where Can I Learn More?</vt:lpstr>
      <vt:lpstr>Trademark Information</vt:lpstr>
    </vt:vector>
  </TitlesOfParts>
  <Company>Xilinx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Xilinx Template (light) rev</dc:title>
  <dc:creator>Xilinx</dc:creator>
  <cp:keywords>Public</cp:keywords>
  <cp:lastModifiedBy>Windows User</cp:lastModifiedBy>
  <cp:revision>105</cp:revision>
  <dcterms:created xsi:type="dcterms:W3CDTF">2012-04-24T17:20:09Z</dcterms:created>
  <dcterms:modified xsi:type="dcterms:W3CDTF">2012-09-21T17:09:24Z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2e381091-bcde-4259-a186-fd3f36c0ad60</vt:lpwstr>
  </property>
  <property fmtid="{D5CDD505-2E9C-101B-9397-08002B2CF9AE}" pid="5" name="XilinxClassification">
    <vt:lpwstr>Public</vt:lpwstr>
  </property>
  <property fmtid="{D5CDD505-2E9C-101B-9397-08002B2CF9AE}" pid="6" name="XilinxVisual Markings">
    <vt:lpwstr>No</vt:lpwstr>
  </property>
  <property fmtid="{D5CDD505-2E9C-101B-9397-08002B2CF9AE}" pid="7" name="XilinxPublication Year">
    <vt:lpwstr>2012</vt:lpwstr>
  </property>
</Properties>
</file>