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tags/tag104.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ags/tag52.xml" ContentType="application/vnd.openxmlformats-officedocument.presentationml.tags+xml"/>
  <Override PartName="/ppt/notesSlides/notesSlide30.xml" ContentType="application/vnd.openxmlformats-officedocument.presentationml.notesSlide+xml"/>
  <Override PartName="/ppt/tags/tag109.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heme/theme10.xml" ContentType="application/vnd.openxmlformats-officedocument.theme+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Default Extension="emf" ContentType="image/x-emf"/>
  <Override PartName="/ppt/tags/tag68.xml" ContentType="application/vnd.openxmlformats-officedocument.presentationml.tags+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heme/theme15.xml" ContentType="application/vnd.openxmlformats-officedocument.theme+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ppt/tags/tag20.xml" ContentType="application/vnd.openxmlformats-officedocument.presentationml.tags+xml"/>
  <Override PartName="/ppt/tags/tag106.xml" ContentType="application/vnd.openxmlformats-officedocument.presentationml.tags+xml"/>
  <Override PartName="/ppt/tags/tag124.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tags/tag113.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tags/tag102.xml" ContentType="application/vnd.openxmlformats-officedocument.presentationml.tags+xml"/>
  <Override PartName="/ppt/notesSlides/notesSlide29.xml" ContentType="application/vnd.openxmlformats-officedocument.presentationml.notesSlide+xml"/>
  <Override PartName="/ppt/tags/tag120.xml" ContentType="application/vnd.openxmlformats-officedocument.presentationml.tags+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Override PartName="/ppt/tags/tag58.xml" ContentType="application/vnd.openxmlformats-officedocument.presentationml.tags+xml"/>
  <Override PartName="/ppt/notesSlides/notesSlide18.xml" ContentType="application/vnd.openxmlformats-officedocument.presentationml.notesSlide+xml"/>
  <Default Extension="xls" ContentType="application/vnd.ms-excel"/>
  <Override PartName="/ppt/tags/tag69.xml" ContentType="application/vnd.openxmlformats-officedocument.presentationml.tags+xml"/>
  <Override PartName="/ppt/tags/tag87.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notesSlides/notesSlide32.xml" ContentType="application/vnd.openxmlformats-officedocument.presentationml.notesSlide+xml"/>
  <Override PartName="/ppt/slideMasters/slideMaster13.xml" ContentType="application/vnd.openxmlformats-officedocument.presentationml.slideMaster+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tags/tag32.xml" ContentType="application/vnd.openxmlformats-officedocument.presentationml.tags+xml"/>
  <Override PartName="/ppt/notesSlides/notesSlide10.xml" ContentType="application/vnd.openxmlformats-officedocument.presentationml.notesSlide+xml"/>
  <Override PartName="/ppt/tags/tag50.xml" ContentType="application/vnd.openxmlformats-officedocument.presentationml.tags+xml"/>
  <Override PartName="/ppt/tags/tag107.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tags/tag103.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19.xml" ContentType="application/vnd.openxmlformats-officedocument.presentationml.tags+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26.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docProps/custom.xml" ContentType="application/vnd.openxmlformats-officedocument.custom-properties+xml"/>
  <Override PartName="/ppt/theme/theme14.xml" ContentType="application/vnd.openxmlformats-officedocument.theme+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ags/tag9.xml" ContentType="application/vnd.openxmlformats-officedocument.presentationml.tags+xml"/>
  <Override PartName="/ppt/tags/tag105.xml" ContentType="application/vnd.openxmlformats-officedocument.presentationml.tags+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tags/tag130.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tags/tag97.xml" ContentType="application/vnd.openxmlformats-officedocument.presentationml.tags+xml"/>
  <Override PartName="/ppt/notesSlides/notesSlide28.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notesSlides/notesSlide8.xml" ContentType="application/vnd.openxmlformats-officedocument.presentationml.notesSlide+xml"/>
  <Default Extension="vml" ContentType="application/vnd.openxmlformats-officedocument.vmlDrawing"/>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64"/>
  </p:notesMasterIdLst>
  <p:handoutMasterIdLst>
    <p:handoutMasterId r:id="rId65"/>
  </p:handout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008000"/>
    <a:srgbClr val="FFFFFF"/>
    <a:srgbClr val="965B8E"/>
    <a:srgbClr val="7B4B88"/>
    <a:srgbClr val="E9EEF1"/>
    <a:srgbClr val="91B800"/>
    <a:srgbClr val="CA1D10"/>
    <a:srgbClr val="E06262"/>
    <a:srgbClr val="CF73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8" autoAdjust="0"/>
    <p:restoredTop sz="95700" autoAdjust="0"/>
  </p:normalViewPr>
  <p:slideViewPr>
    <p:cSldViewPr snapToGrid="0" showGuides="1">
      <p:cViewPr varScale="1">
        <p:scale>
          <a:sx n="129" d="100"/>
          <a:sy n="129" d="100"/>
        </p:scale>
        <p:origin x="-1074" y="-78"/>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slide" Target="slides/slide47.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61" Type="http://schemas.openxmlformats.org/officeDocument/2006/relationships/slide" Target="slides/slide45.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presProps" Target="presProp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8/9/2012</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6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73.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118.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Rot="1" noChangeAspect="1" noChangeArrowheads="1" noTextEdit="1"/>
          </p:cNvSpPr>
          <p:nvPr>
            <p:ph type="sldImg"/>
          </p:nvPr>
        </p:nvSpPr>
        <p:spPr>
          <a:ln/>
        </p:spPr>
      </p:sp>
      <p:sp>
        <p:nvSpPr>
          <p:cNvPr id="28675"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endParaRPr lang="en-US" smtClean="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p:nvPr>
        </p:nvSpPr>
        <p:spPr>
          <a:ln/>
        </p:spPr>
      </p:sp>
      <p:sp>
        <p:nvSpPr>
          <p:cNvPr id="21507"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Rot="1" noChangeAspect="1" noChangeArrowheads="1" noTextEdit="1"/>
          </p:cNvSpPr>
          <p:nvPr>
            <p:ph type="sldImg"/>
          </p:nvPr>
        </p:nvSpPr>
        <p:spPr>
          <a:ln/>
        </p:spPr>
      </p:sp>
      <p:sp>
        <p:nvSpPr>
          <p:cNvPr id="23555" name="Rectangle 5"/>
          <p:cNvSpPr>
            <a:spLocks noGrp="1" noChangeArrowheads="1"/>
          </p:cNvSpPr>
          <p:nvPr>
            <p:ph type="body" idx="1"/>
            <p:custDataLst>
              <p:tags r:id="rId1"/>
            </p:custDataLst>
          </p:nvPr>
        </p:nvSpPr>
        <p:spPr>
          <a:noFill/>
          <a:ln/>
        </p:spPr>
        <p:txBody>
          <a:bodyPr/>
          <a:lstStyle/>
          <a:p>
            <a:r>
              <a:rPr lang="en-US" smtClean="0"/>
              <a:t>All 7 series FPGAs contain the same DSP48E1 slice. Only the number of slices and maximum frequency vary from family to family.</a:t>
            </a:r>
          </a:p>
          <a:p>
            <a:r>
              <a:rPr lang="en-US" smtClean="0"/>
              <a:t>C’ denotes the output of the optional C pipeline register. This bus is one input of the pattern detect multiplexer; the other input is the 48-bit PATTERN attribute.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custDataLst>
              <p:tags r:id="rId1"/>
            </p:custDataLst>
          </p:nvPr>
        </p:nvSpPr>
        <p:spPr>
          <a:noFill/>
          <a:ln/>
        </p:spPr>
        <p:txBody>
          <a:bodyPr/>
          <a:lstStyle/>
          <a:p>
            <a:r>
              <a:rPr lang="en-US" smtClean="0"/>
              <a:t>OPMODE of each DSP48E is individually controllable.</a:t>
            </a:r>
          </a:p>
          <a:p>
            <a:r>
              <a:rPr lang="en-US" smtClean="0"/>
              <a:t>OPMODE can change dynamically on each cycle.</a:t>
            </a:r>
          </a:p>
          <a:p>
            <a:endParaRPr lang="en-US" b="1" smtClean="0"/>
          </a:p>
          <a:p>
            <a:r>
              <a:rPr lang="en-US" b="1" smtClean="0"/>
              <a:t>Editor Note:</a:t>
            </a:r>
            <a:r>
              <a:rPr lang="en-US" smtClean="0"/>
              <a:t> Pull out table in LGP</a:t>
            </a:r>
          </a:p>
          <a:p>
            <a:endParaRPr lang="en-US" smtClean="0"/>
          </a:p>
          <a:p>
            <a:r>
              <a:rPr lang="en-US" smtClean="0"/>
              <a:t>1) Given this OPMODE table, what is the OPMODE for the following functions?</a:t>
            </a:r>
          </a:p>
          <a:p>
            <a:r>
              <a:rPr lang="en-US" smtClean="0"/>
              <a:t>C + A:B</a:t>
            </a:r>
          </a:p>
          <a:p>
            <a:pPr>
              <a:buFontTx/>
              <a:buChar char="•"/>
            </a:pPr>
            <a:r>
              <a:rPr lang="en-US" smtClean="0"/>
              <a:t>OPMODE = 011 00 11 or 000 11 11</a:t>
            </a:r>
          </a:p>
          <a:p>
            <a:r>
              <a:rPr lang="en-US" smtClean="0"/>
              <a:t>A*B + C</a:t>
            </a:r>
          </a:p>
          <a:p>
            <a:pPr>
              <a:buFontTx/>
              <a:buChar char="•"/>
            </a:pPr>
            <a:r>
              <a:rPr lang="en-US" smtClean="0"/>
              <a:t>OPMODE = 011 01 01</a:t>
            </a:r>
          </a:p>
          <a:p>
            <a:r>
              <a:rPr lang="en-US" smtClean="0"/>
              <a:t>P + C + PCIN</a:t>
            </a:r>
          </a:p>
          <a:p>
            <a:pPr>
              <a:buFontTx/>
              <a:buChar char="•"/>
            </a:pPr>
            <a:r>
              <a:rPr lang="en-US" smtClean="0"/>
              <a:t>OPMODE = 001 11 10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Rot="1" noChangeAspect="1" noChangeArrowheads="1" noTextEdit="1"/>
          </p:cNvSpPr>
          <p:nvPr>
            <p:ph type="sldImg"/>
          </p:nvPr>
        </p:nvSpPr>
        <p:spPr>
          <a:ln/>
        </p:spPr>
      </p:sp>
      <p:sp>
        <p:nvSpPr>
          <p:cNvPr id="20483"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p:nvPr>
        </p:nvSpPr>
        <p:spPr>
          <a:ln/>
        </p:spPr>
      </p:sp>
      <p:sp>
        <p:nvSpPr>
          <p:cNvPr id="26627"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ln/>
        </p:spPr>
      </p:sp>
      <p:sp>
        <p:nvSpPr>
          <p:cNvPr id="27651" name="Rectangle 5"/>
          <p:cNvSpPr>
            <a:spLocks noGrp="1" noChangeArrowheads="1"/>
          </p:cNvSpPr>
          <p:nvPr>
            <p:ph type="body" idx="1"/>
            <p:custDataLst>
              <p:tags r:id="rId1"/>
            </p:custDataLst>
          </p:nvPr>
        </p:nvSpPr>
        <p:spPr>
          <a:noFill/>
          <a:ln/>
        </p:spPr>
        <p:txBody>
          <a:bodyPr/>
          <a:lstStyle/>
          <a:p>
            <a:r>
              <a:rPr lang="en-US" smtClean="0"/>
              <a:t>The pre-adder doubles the efficiency of symmetrical filters and convolutions over previous technologies.</a:t>
            </a:r>
          </a:p>
          <a:p>
            <a:r>
              <a:rPr lang="en-US" smtClean="0"/>
              <a:t>Fine-grain access to the A and B pipelines optimizes the implementation of certain algorithms, like short FFTs and sequential complex multiplications.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smtClean="0">
              <a:ea typeface="SimSun"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ln/>
        </p:spPr>
      </p:sp>
      <p:sp>
        <p:nvSpPr>
          <p:cNvPr id="27651"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Rot="1" noChangeAspect="1" noChangeArrowheads="1" noTextEdit="1"/>
          </p:cNvSpPr>
          <p:nvPr>
            <p:ph type="sldImg"/>
          </p:nvPr>
        </p:nvSpPr>
        <p:spPr>
          <a:ln/>
        </p:spPr>
      </p:sp>
      <p:sp>
        <p:nvSpPr>
          <p:cNvPr id="29699"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p:nvPr>
        </p:nvSpPr>
        <p:spPr>
          <a:ln/>
        </p:spPr>
      </p:sp>
      <p:sp>
        <p:nvSpPr>
          <p:cNvPr id="30723"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a:ln/>
        </p:spPr>
      </p:sp>
      <p:sp>
        <p:nvSpPr>
          <p:cNvPr id="34819" name="Rectangle 5"/>
          <p:cNvSpPr>
            <a:spLocks noGrp="1" noChangeArrowheads="1"/>
          </p:cNvSpPr>
          <p:nvPr>
            <p:ph type="body" idx="1"/>
            <p:custDataLst>
              <p:tags r:id="rId1"/>
            </p:custDataLst>
          </p:nvPr>
        </p:nvSpPr>
        <p:spPr>
          <a:noFill/>
          <a:ln/>
        </p:spPr>
        <p:txBody>
          <a:bodyPr/>
          <a:lstStyle/>
          <a:p>
            <a:r>
              <a:rPr lang="en-US" smtClean="0"/>
              <a:t>Real and complex portions of each operand are needed twice—once for calculation of the real part of the result and once for calculation of the imaginary part of the result.</a:t>
            </a:r>
          </a:p>
          <a:p>
            <a:r>
              <a:rPr lang="en-US" smtClean="0"/>
              <a:t>With dynamic control, the operands can be read only once, but used over several cycles to generate the result.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Rot="1" noChangeAspect="1" noChangeArrowheads="1" noTextEdit="1"/>
          </p:cNvSpPr>
          <p:nvPr>
            <p:ph type="sldImg"/>
          </p:nvPr>
        </p:nvSpPr>
        <p:spPr>
          <a:ln/>
        </p:spPr>
      </p:sp>
      <p:sp>
        <p:nvSpPr>
          <p:cNvPr id="35843"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p:nvPr>
        </p:nvSpPr>
        <p:spPr>
          <a:ln/>
        </p:spPr>
      </p:sp>
      <p:sp>
        <p:nvSpPr>
          <p:cNvPr id="22531"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Rot="1" noChangeAspect="1" noChangeArrowheads="1" noTextEdit="1"/>
          </p:cNvSpPr>
          <p:nvPr>
            <p:ph type="sldImg"/>
          </p:nvPr>
        </p:nvSpPr>
        <p:spPr>
          <a:ln/>
        </p:spPr>
      </p:sp>
      <p:sp>
        <p:nvSpPr>
          <p:cNvPr id="24579" name="Rectangle 5"/>
          <p:cNvSpPr>
            <a:spLocks noGrp="1" noChangeArrowheads="1"/>
          </p:cNvSpPr>
          <p:nvPr>
            <p:ph type="body" idx="1"/>
            <p:custDataLst>
              <p:tags r:id="rId1"/>
            </p:custDataLst>
          </p:nvPr>
        </p:nvSpPr>
        <p:spPr>
          <a:noFill/>
          <a:ln/>
        </p:spPr>
        <p:txBody>
          <a:bodyPr/>
          <a:lstStyle/>
          <a:p>
            <a:r>
              <a:rPr lang="en-US" smtClean="0"/>
              <a:t>To implement the operation described in the previous slide, either use:</a:t>
            </a:r>
          </a:p>
          <a:p>
            <a:pPr>
              <a:buFontTx/>
              <a:buChar char="•"/>
            </a:pPr>
            <a:r>
              <a:rPr lang="en-US" smtClean="0"/>
              <a:t>A single multiplier looping through N iterations.</a:t>
            </a:r>
          </a:p>
          <a:p>
            <a:pPr>
              <a:buFontTx/>
              <a:buChar char="•"/>
            </a:pPr>
            <a:r>
              <a:rPr lang="en-US" smtClean="0"/>
              <a:t>N multipliers and adders in parallel.</a:t>
            </a:r>
          </a:p>
          <a:p>
            <a:pPr>
              <a:buFontTx/>
              <a:buChar char="•"/>
            </a:pPr>
            <a:r>
              <a:rPr lang="en-US" smtClean="0"/>
              <a:t>A combination of both.</a:t>
            </a:r>
          </a:p>
          <a:p>
            <a:r>
              <a:rPr lang="en-US" smtClean="0"/>
              <a:t>A standard DSP processor has one (or a few) multipliers; hence, it must loop through the iterations.</a:t>
            </a:r>
          </a:p>
          <a:p>
            <a:r>
              <a:rPr lang="en-US" smtClean="0"/>
              <a:t>A FPGA has many multipliers; hence, it can perform complex operations in parallel.</a:t>
            </a:r>
          </a:p>
          <a:p>
            <a:r>
              <a:rPr lang="en-US" smtClean="0"/>
              <a:t>The largest Virtex-7 XT FPGA has 3960 DSP slices that can run at 600 MHz; hence, it can perform a 3960-tap filter at 600 Million Samples per Second (MSPS).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Rot="1" noChangeAspect="1" noChangeArrowheads="1" noTextEdit="1"/>
          </p:cNvSpPr>
          <p:nvPr>
            <p:ph type="sldImg"/>
          </p:nvPr>
        </p:nvSpPr>
        <p:spPr>
          <a:ln/>
        </p:spPr>
      </p:sp>
      <p:sp>
        <p:nvSpPr>
          <p:cNvPr id="25603" name="Rectangle 5"/>
          <p:cNvSpPr>
            <a:spLocks noGrp="1" noChangeArrowheads="1"/>
          </p:cNvSpPr>
          <p:nvPr>
            <p:ph type="body" idx="1"/>
            <p:custDataLst>
              <p:tags r:id="rId1"/>
            </p:custDataLst>
          </p:nvPr>
        </p:nvSpPr>
        <p:spPr>
          <a:noFill/>
          <a:ln/>
        </p:spPr>
        <p:txBody>
          <a:bodyPr/>
          <a:lstStyle/>
          <a:p>
            <a:r>
              <a:rPr lang="en-US" smtClean="0"/>
              <a:t>In order to implement most DSP functions, certain features are required of a DSP slice:</a:t>
            </a:r>
          </a:p>
          <a:p>
            <a:pPr>
              <a:buFontTx/>
              <a:buChar char="•"/>
            </a:pPr>
            <a:r>
              <a:rPr lang="en-US" smtClean="0"/>
              <a:t>Input conditioning – including pre-addition and pipeline control.</a:t>
            </a:r>
          </a:p>
          <a:p>
            <a:pPr>
              <a:buFontTx/>
              <a:buChar char="•"/>
            </a:pPr>
            <a:r>
              <a:rPr lang="en-US" smtClean="0"/>
              <a:t>Pipelining – for maximum performance and the implementation of sample delays (Z</a:t>
            </a:r>
            <a:r>
              <a:rPr lang="en-US" baseline="30000" smtClean="0"/>
              <a:t>-1</a:t>
            </a:r>
            <a:r>
              <a:rPr lang="en-US" smtClean="0"/>
              <a:t>).</a:t>
            </a:r>
          </a:p>
          <a:p>
            <a:pPr>
              <a:buFontTx/>
              <a:buChar char="•"/>
            </a:pPr>
            <a:r>
              <a:rPr lang="en-US" smtClean="0"/>
              <a:t>Multiplication – the basis of most DSP functions.</a:t>
            </a:r>
          </a:p>
          <a:p>
            <a:pPr>
              <a:buFontTx/>
              <a:buChar char="•"/>
            </a:pPr>
            <a:r>
              <a:rPr lang="en-US" smtClean="0"/>
              <a:t>Operation control – to support different operations.</a:t>
            </a:r>
          </a:p>
          <a:p>
            <a:pPr>
              <a:buFontTx/>
              <a:buChar char="•"/>
            </a:pPr>
            <a:r>
              <a:rPr lang="en-US" smtClean="0"/>
              <a:t>Addition – for multiply-accumulation.</a:t>
            </a:r>
          </a:p>
          <a:p>
            <a:pPr>
              <a:buFontTx/>
              <a:buChar char="•"/>
            </a:pPr>
            <a:r>
              <a:rPr lang="en-US" smtClean="0"/>
              <a:t>Product register – for performance, sample delays, and accumulation.</a:t>
            </a:r>
          </a:p>
          <a:p>
            <a:pPr>
              <a:buFontTx/>
              <a:buChar char="•"/>
            </a:pPr>
            <a:r>
              <a:rPr lang="en-US" smtClean="0"/>
              <a:t>Cascade paths (not shown) – for chaining together DSP slices.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custDataLst>
              <p:tags r:id="rId1"/>
            </p:custDataLst>
          </p:nvPr>
        </p:nvSpPr>
        <p:spPr>
          <a:noFill/>
          <a:ln/>
        </p:spPr>
        <p:txBody>
          <a:bodyPr/>
          <a:lstStyle/>
          <a:p>
            <a:r>
              <a:rPr lang="en-US" smtClean="0"/>
              <a:t>This is officially called the Direct Form Type I with pipelining, but the term Systolic FIR filter keeps things simpler. The structure uses the cascade paths to exploit the DSP slice architecture. </a:t>
            </a:r>
          </a:p>
          <a:p>
            <a:r>
              <a:rPr lang="en-US" smtClean="0"/>
              <a:t>The input data is fed into a cascade of registers that act as the data buffer. Each register delivers a sample to a multiplier to be multiplied by the respective coefficient. The adder chain stores the partial products that are gradually combined to form the final result. No external logic is required to support the filter, and the structure is extendable to support any number of coefficients.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custDataLst>
              <p:tags r:id="rId1"/>
            </p:custDataLst>
          </p:nvPr>
        </p:nvSpPr>
        <p:spPr>
          <a:noFill/>
          <a:ln/>
        </p:spPr>
        <p:txBody>
          <a:bodyPr/>
          <a:lstStyle/>
          <a:p>
            <a:r>
              <a:rPr lang="en-US" smtClean="0"/>
              <a:t>The DSP slice is not only useful for DSP operations—many other operations can be implemented using this structure:</a:t>
            </a:r>
          </a:p>
          <a:p>
            <a:pPr>
              <a:buFontTx/>
              <a:buChar char="•"/>
            </a:pPr>
            <a:r>
              <a:rPr lang="en-US" smtClean="0"/>
              <a:t>Multiplication</a:t>
            </a:r>
          </a:p>
          <a:p>
            <a:pPr>
              <a:buFontTx/>
              <a:buChar char="•"/>
            </a:pPr>
            <a:r>
              <a:rPr lang="en-US" smtClean="0"/>
              <a:t>Wide adders/accumulators</a:t>
            </a:r>
          </a:p>
          <a:p>
            <a:pPr>
              <a:buFontTx/>
              <a:buChar char="•"/>
            </a:pPr>
            <a:r>
              <a:rPr lang="en-US" smtClean="0"/>
              <a:t>Pipelined adders</a:t>
            </a:r>
          </a:p>
          <a:p>
            <a:pPr>
              <a:buFontTx/>
              <a:buChar char="•"/>
            </a:pPr>
            <a:r>
              <a:rPr lang="en-US" smtClean="0"/>
              <a:t>Wide multiplexers</a:t>
            </a:r>
          </a:p>
          <a:p>
            <a:r>
              <a:rPr lang="en-US" smtClean="0"/>
              <a:t>This example illustrates how to rearrange a multi-input pipelined adder tree for implementation as an adder chain implementation, which is better suited for DSP48 slices.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7013"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600200"/>
            <a:ext cx="4037012" cy="479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9"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10"/>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 id="2147483975" r:id="rId6"/>
    <p:sldLayoutId id="2147483976" r:id="rId7"/>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11"/>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0.xml"/><Relationship Id="rId4" Type="http://schemas.openxmlformats.org/officeDocument/2006/relationships/hyperlink" Target="http://www.support.xilinx.com/products&amp;services"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Layout" Target="../slideLayouts/slideLayout6.xm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11.wmf"/><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tags" Target="../tags/tag61.xml"/><Relationship Id="rId7" Type="http://schemas.openxmlformats.org/officeDocument/2006/relationships/oleObject" Target="../embeddings/Microsoft_Office_Excel_97-2003_Worksheet1.xls"/><Relationship Id="rId2" Type="http://schemas.openxmlformats.org/officeDocument/2006/relationships/tags" Target="../tags/tag60.xml"/><Relationship Id="rId1" Type="http://schemas.openxmlformats.org/officeDocument/2006/relationships/vmlDrawing" Target="../drawings/vmlDrawing2.vml"/><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tags" Target="../tags/tag6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69.xml"/><Relationship Id="rId7"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s>
</file>

<file path=ppt/slides/_rels/slide22.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3.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13.wmf"/><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tags" Target="../tags/tag88.xml"/><Relationship Id="rId13" Type="http://schemas.openxmlformats.org/officeDocument/2006/relationships/tags" Target="../tags/tag93.xml"/><Relationship Id="rId18" Type="http://schemas.openxmlformats.org/officeDocument/2006/relationships/tags" Target="../tags/tag98.xml"/><Relationship Id="rId3" Type="http://schemas.openxmlformats.org/officeDocument/2006/relationships/tags" Target="../tags/tag83.xml"/><Relationship Id="rId21" Type="http://schemas.openxmlformats.org/officeDocument/2006/relationships/notesSlide" Target="../notesSlides/notesSlide24.xml"/><Relationship Id="rId7" Type="http://schemas.openxmlformats.org/officeDocument/2006/relationships/tags" Target="../tags/tag87.xml"/><Relationship Id="rId12" Type="http://schemas.openxmlformats.org/officeDocument/2006/relationships/tags" Target="../tags/tag92.xml"/><Relationship Id="rId17" Type="http://schemas.openxmlformats.org/officeDocument/2006/relationships/tags" Target="../tags/tag97.xml"/><Relationship Id="rId2" Type="http://schemas.openxmlformats.org/officeDocument/2006/relationships/tags" Target="../tags/tag82.xml"/><Relationship Id="rId16" Type="http://schemas.openxmlformats.org/officeDocument/2006/relationships/tags" Target="../tags/tag96.xml"/><Relationship Id="rId20" Type="http://schemas.openxmlformats.org/officeDocument/2006/relationships/slideLayout" Target="../slideLayouts/slideLayout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tags" Target="../tags/tag91.xml"/><Relationship Id="rId5" Type="http://schemas.openxmlformats.org/officeDocument/2006/relationships/tags" Target="../tags/tag85.xml"/><Relationship Id="rId15" Type="http://schemas.openxmlformats.org/officeDocument/2006/relationships/tags" Target="../tags/tag95.xml"/><Relationship Id="rId10" Type="http://schemas.openxmlformats.org/officeDocument/2006/relationships/tags" Target="../tags/tag90.xml"/><Relationship Id="rId19" Type="http://schemas.openxmlformats.org/officeDocument/2006/relationships/tags" Target="../tags/tag99.xml"/><Relationship Id="rId4" Type="http://schemas.openxmlformats.org/officeDocument/2006/relationships/tags" Target="../tags/tag84.xml"/><Relationship Id="rId9" Type="http://schemas.openxmlformats.org/officeDocument/2006/relationships/tags" Target="../tags/tag89.xml"/><Relationship Id="rId14" Type="http://schemas.openxmlformats.org/officeDocument/2006/relationships/tags" Target="../tags/tag9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0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09.xml"/><Relationship Id="rId7"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image" Target="../media/image14.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2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7.jpeg"/><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1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12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1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12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29.xml"/><Relationship Id="rId4" Type="http://schemas.openxmlformats.org/officeDocument/2006/relationships/hyperlink" Target="http://www.support.xilinx.com/products&amp;services"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6.xml"/><Relationship Id="rId5" Type="http://schemas.openxmlformats.org/officeDocument/2006/relationships/slideLayout" Target="../slideLayouts/slideLayout6.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3" Type="http://schemas.openxmlformats.org/officeDocument/2006/relationships/tags" Target="../tags/tag14.xml"/><Relationship Id="rId21" Type="http://schemas.openxmlformats.org/officeDocument/2006/relationships/notesSlide" Target="../notesSlides/notesSlide7.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tags" Target="../tags/tag26.xml"/><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36.xml"/><Relationship Id="rId7" Type="http://schemas.openxmlformats.org/officeDocument/2006/relationships/oleObject" Target="../embeddings/oleObject2.bin"/><Relationship Id="rId2" Type="http://schemas.openxmlformats.org/officeDocument/2006/relationships/tags" Target="../tags/tag35.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en-US" smtClean="0"/>
              <a:t>7 Series DSP Resources</a:t>
            </a:r>
          </a:p>
        </p:txBody>
      </p:sp>
      <p:sp>
        <p:nvSpPr>
          <p:cNvPr id="6147" name="Rectangle 5"/>
          <p:cNvSpPr>
            <a:spLocks noGrp="1" noChangeArrowheads="1"/>
          </p:cNvSpPr>
          <p:nvPr>
            <p:ph type="subTitle" idx="1"/>
          </p:nvPr>
        </p:nvSpPr>
        <p:spPr/>
        <p:txBody>
          <a:bodyPr/>
          <a:lstStyle/>
          <a:p>
            <a:pPr eaLnBrk="1" hangingPunct="1"/>
            <a:r>
              <a:rPr lang="en-US" smtClean="0"/>
              <a:t>Part 1</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3184525" y="1693863"/>
            <a:ext cx="5590765" cy="4495800"/>
          </a:xfrm>
        </p:spPr>
        <p:txBody>
          <a:bodyPr/>
          <a:lstStyle/>
          <a:p>
            <a:pPr eaLnBrk="1" hangingPunct="1"/>
            <a:r>
              <a:rPr lang="en-US" sz="2400" dirty="0" smtClean="0"/>
              <a:t>DSP Review</a:t>
            </a:r>
          </a:p>
          <a:p>
            <a:pPr eaLnBrk="1" hangingPunct="1"/>
            <a:r>
              <a:rPr lang="en-US" sz="2400" dirty="0" smtClean="0"/>
              <a:t>7 Series FPGA DSP Slice</a:t>
            </a:r>
          </a:p>
          <a:p>
            <a:pPr eaLnBrk="1" hangingPunct="1"/>
            <a:r>
              <a:rPr lang="en-US" sz="2400" dirty="0" smtClean="0"/>
              <a:t>Pre-Adder and Dynamic Pipeline Control Advantages</a:t>
            </a:r>
          </a:p>
          <a:p>
            <a:pPr eaLnBrk="1" hangingPunct="1"/>
            <a:r>
              <a:rPr lang="en-US" sz="2400" dirty="0" smtClean="0"/>
              <a:t>IP Support and Inference</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4339" name="Rectangle 3"/>
          <p:cNvSpPr>
            <a:spLocks noGrp="1" noChangeArrowheads="1"/>
          </p:cNvSpPr>
          <p:nvPr>
            <p:ph type="title"/>
          </p:nvPr>
        </p:nvSpPr>
        <p:spPr/>
        <p:txBody>
          <a:bodyPr/>
          <a:lstStyle/>
          <a:p>
            <a:pPr eaLnBrk="1" hangingPunct="1"/>
            <a:r>
              <a:rPr lang="en-US" smtClean="0"/>
              <a:t>Lessons</a:t>
            </a:r>
          </a:p>
        </p:txBody>
      </p:sp>
      <p:sp>
        <p:nvSpPr>
          <p:cNvPr id="1494020" name="Line 4"/>
          <p:cNvSpPr>
            <a:spLocks noChangeShapeType="1"/>
          </p:cNvSpPr>
          <p:nvPr/>
        </p:nvSpPr>
        <p:spPr bwMode="auto">
          <a:xfrm>
            <a:off x="1654175" y="424180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Summary</a:t>
            </a:r>
          </a:p>
        </p:txBody>
      </p:sp>
      <p:sp>
        <p:nvSpPr>
          <p:cNvPr id="15363" name="Rectangle 3"/>
          <p:cNvSpPr>
            <a:spLocks noGrp="1" noChangeArrowheads="1"/>
          </p:cNvSpPr>
          <p:nvPr>
            <p:ph type="body" idx="1"/>
          </p:nvPr>
        </p:nvSpPr>
        <p:spPr/>
        <p:txBody>
          <a:bodyPr/>
          <a:lstStyle/>
          <a:p>
            <a:r>
              <a:rPr lang="en-US" smtClean="0"/>
              <a:t>All 7 series FPGAs contain the same DSP48E1 cell</a:t>
            </a:r>
          </a:p>
          <a:p>
            <a:pPr lvl="1"/>
            <a:r>
              <a:rPr lang="en-US" smtClean="0"/>
              <a:t>The DSP48E1 is identical to the one used in the Virtex-6 FPGA</a:t>
            </a:r>
          </a:p>
          <a:p>
            <a:r>
              <a:rPr lang="en-US" smtClean="0"/>
              <a:t>The DSP48E1 cell has the following features</a:t>
            </a:r>
          </a:p>
          <a:p>
            <a:pPr lvl="1"/>
            <a:r>
              <a:rPr lang="en-US" smtClean="0"/>
              <a:t>25x18 signed multiplier</a:t>
            </a:r>
          </a:p>
          <a:p>
            <a:pPr lvl="1"/>
            <a:r>
              <a:rPr lang="en-US" smtClean="0"/>
              <a:t>48-bit add/subtract/accumulate</a:t>
            </a:r>
          </a:p>
          <a:p>
            <a:pPr lvl="1"/>
            <a:r>
              <a:rPr lang="en-US" smtClean="0"/>
              <a:t>Pipeline registers for high speed</a:t>
            </a:r>
          </a:p>
          <a:p>
            <a:pPr lvl="1"/>
            <a:r>
              <a:rPr lang="en-US" smtClean="0"/>
              <a:t>Pattern detector</a:t>
            </a:r>
          </a:p>
          <a:p>
            <a:pPr lvl="1"/>
            <a:r>
              <a:rPr lang="en-US" smtClean="0"/>
              <a:t>SIMD operators</a:t>
            </a:r>
          </a:p>
          <a:p>
            <a:pPr lvl="1"/>
            <a:r>
              <a:rPr lang="en-US" smtClean="0"/>
              <a:t>Cascade paths</a:t>
            </a:r>
          </a:p>
          <a:p>
            <a:pPr lvl="1"/>
            <a:r>
              <a:rPr lang="en-US" smtClean="0"/>
              <a:t>25 bit pre-adder</a:t>
            </a:r>
          </a:p>
          <a:p>
            <a:pPr lvl="1"/>
            <a:r>
              <a:rPr lang="en-US" smtClean="0"/>
              <a:t>Dynamic pipeline control</a:t>
            </a: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Where Can I Learn More?</a:t>
            </a:r>
          </a:p>
        </p:txBody>
      </p:sp>
      <p:sp>
        <p:nvSpPr>
          <p:cNvPr id="16387" name="Rectangle 3"/>
          <p:cNvSpPr>
            <a:spLocks noGrp="1" noChangeArrowheads="1"/>
          </p:cNvSpPr>
          <p:nvPr>
            <p:ph idx="1"/>
          </p:nvPr>
        </p:nvSpPr>
        <p:spPr>
          <a:xfrm>
            <a:off x="457200" y="1435100"/>
            <a:ext cx="7772400" cy="4605813"/>
          </a:xfrm>
        </p:spPr>
        <p:txBody>
          <a:bodyPr>
            <a:spAutoFit/>
          </a:bodyPr>
          <a:lstStyle/>
          <a:p>
            <a:pPr eaLnBrk="1" hangingPunct="1"/>
            <a:r>
              <a:rPr lang="en-US" i="1" u="sng" dirty="0" smtClean="0"/>
              <a:t>7 Series DSP48E1 Slice User Guide</a:t>
            </a:r>
          </a:p>
          <a:p>
            <a:pPr lvl="1" eaLnBrk="1" hangingPunct="1"/>
            <a:r>
              <a:rPr lang="en-US" dirty="0" smtClean="0">
                <a:sym typeface="Symbol" pitchFamily="18" charset="2"/>
              </a:rPr>
              <a:t>Slice description</a:t>
            </a:r>
          </a:p>
          <a:p>
            <a:pPr lvl="1" eaLnBrk="1" hangingPunct="1"/>
            <a:r>
              <a:rPr lang="en-US" dirty="0" smtClean="0">
                <a:sym typeface="Symbol" pitchFamily="18" charset="2"/>
              </a:rPr>
              <a:t>Design consideration</a:t>
            </a:r>
          </a:p>
          <a:p>
            <a:pPr lvl="2" eaLnBrk="1" hangingPunct="1"/>
            <a:r>
              <a:rPr lang="en-US" dirty="0" smtClean="0">
                <a:sym typeface="Symbol" pitchFamily="18" charset="2"/>
              </a:rPr>
              <a:t>How to design to optimize for power and performance</a:t>
            </a:r>
          </a:p>
          <a:p>
            <a:pPr lvl="2" eaLnBrk="1" hangingPunct="1"/>
            <a:r>
              <a:rPr lang="en-US" dirty="0" smtClean="0">
                <a:sym typeface="Symbol" pitchFamily="18" charset="2"/>
              </a:rPr>
              <a:t>How to use advanced design techniques</a:t>
            </a:r>
          </a:p>
          <a:p>
            <a:pPr lvl="1" eaLnBrk="1" hangingPunct="1"/>
            <a:r>
              <a:rPr lang="en-US" dirty="0" smtClean="0">
                <a:sym typeface="Symbol" pitchFamily="18" charset="2"/>
              </a:rPr>
              <a:t>Design recommendations for XST</a:t>
            </a:r>
          </a:p>
          <a:p>
            <a:pPr lvl="2" eaLnBrk="1" hangingPunct="1"/>
            <a:r>
              <a:rPr lang="en-US" dirty="0" smtClean="0"/>
              <a:t>This guide has example inferences of many architectural resources</a:t>
            </a:r>
          </a:p>
          <a:p>
            <a:pPr lvl="1" eaLnBrk="1" hangingPunct="1"/>
            <a:r>
              <a:rPr lang="en-US" i="1" u="sng" dirty="0" smtClean="0">
                <a:sym typeface="Symbol" pitchFamily="18" charset="2"/>
              </a:rPr>
              <a:t>XST User Guide</a:t>
            </a:r>
          </a:p>
          <a:p>
            <a:pPr lvl="2" eaLnBrk="1" hangingPunct="1"/>
            <a:r>
              <a:rPr lang="en-US" dirty="0" smtClean="0"/>
              <a:t>Refer to the Coding Techniques chapter</a:t>
            </a:r>
          </a:p>
          <a:p>
            <a:pPr eaLnBrk="1" hangingPunct="1"/>
            <a:r>
              <a:rPr lang="en-US" dirty="0" smtClean="0"/>
              <a:t>Xilinx </a:t>
            </a:r>
            <a:r>
              <a:rPr lang="en-US" dirty="0" smtClean="0">
                <a:sym typeface="Symbol" pitchFamily="18" charset="2"/>
              </a:rPr>
              <a:t>Education Services </a:t>
            </a:r>
            <a:r>
              <a:rPr lang="en-US" dirty="0" smtClean="0"/>
              <a:t>courses</a:t>
            </a:r>
          </a:p>
          <a:p>
            <a:pPr lvl="1" eaLnBrk="1" hangingPunct="1"/>
            <a:r>
              <a:rPr lang="en-US" u="sng" dirty="0" smtClean="0"/>
              <a:t>www.xilinx.com/training</a:t>
            </a:r>
            <a:endParaRPr lang="en-US" dirty="0" smtClean="0">
              <a:hlinkClick r:id="rId4"/>
            </a:endParaRPr>
          </a:p>
          <a:p>
            <a:pPr lvl="2" eaLnBrk="1" hangingPunct="1"/>
            <a:r>
              <a:rPr lang="en-US" dirty="0" smtClean="0"/>
              <a:t>Xilinx tools and architecture courses and other Free videos!</a:t>
            </a:r>
          </a:p>
          <a:p>
            <a:pPr eaLnBrk="1" hangingPunct="1"/>
            <a:endParaRPr lang="en-US" i="1" dirty="0" smtClean="0"/>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en-US" altLang="ja-JP" smtClean="0">
                <a:ea typeface="MS PGothic" pitchFamily="34" charset="-128"/>
              </a:rPr>
              <a:t>Trademark Information</a:t>
            </a:r>
          </a:p>
        </p:txBody>
      </p:sp>
      <p:sp>
        <p:nvSpPr>
          <p:cNvPr id="17411"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MS PGothic" pitchFamily="34" charset="-128"/>
              </a:rPr>
              <a:t>Xilinx is disclosing this Document and Intellectual </a:t>
            </a:r>
            <a:r>
              <a:rPr lang="en-US" altLang="ja-JP" sz="900" dirty="0" smtClean="0">
                <a:ea typeface="MS PGothic" pitchFamily="34" charset="-128"/>
              </a:rPr>
              <a:t>Property </a:t>
            </a:r>
            <a:r>
              <a:rPr lang="en-US" altLang="ja-JP" sz="900" dirty="0">
                <a:ea typeface="MS PGothic"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MS PGothic" pitchFamily="34" charset="-128"/>
            </a:endParaRPr>
          </a:p>
          <a:p>
            <a:pPr algn="l"/>
            <a:r>
              <a:rPr lang="en-US" altLang="ja-JP" sz="900" dirty="0">
                <a:ea typeface="MS PGothic"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MS PGothic" pitchFamily="34" charset="-128"/>
            </a:endParaRPr>
          </a:p>
          <a:p>
            <a:pPr algn="l"/>
            <a:r>
              <a:rPr lang="en-US" altLang="ja-JP" sz="900" dirty="0">
                <a:ea typeface="MS PGothic"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MS PGothic" pitchFamily="34" charset="-128"/>
            </a:endParaRPr>
          </a:p>
          <a:p>
            <a:pPr algn="l"/>
            <a:r>
              <a:rPr lang="en-US" altLang="ja-JP" sz="900" dirty="0">
                <a:ea typeface="MS PGothic"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MS PGothic" pitchFamily="34" charset="-128"/>
            </a:endParaRPr>
          </a:p>
          <a:p>
            <a:pPr algn="l"/>
            <a:r>
              <a:rPr lang="en-US" altLang="ja-JP" sz="900" dirty="0">
                <a:ea typeface="MS PGothic"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MS PGothic" pitchFamily="34" charset="-128"/>
            </a:endParaRPr>
          </a:p>
          <a:p>
            <a:pPr algn="l"/>
            <a:r>
              <a:rPr lang="en-US" altLang="ja-JP" sz="900" dirty="0">
                <a:ea typeface="MS PGothic" pitchFamily="34" charset="-128"/>
              </a:rPr>
              <a:t>© </a:t>
            </a:r>
            <a:r>
              <a:rPr lang="en-US" altLang="ja-JP" sz="900" dirty="0" smtClean="0">
                <a:ea typeface="MS PGothic" pitchFamily="34" charset="-128"/>
              </a:rPr>
              <a:t>2012 </a:t>
            </a:r>
            <a:r>
              <a:rPr lang="en-US" altLang="ja-JP" sz="900" dirty="0">
                <a:ea typeface="MS PGothic"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MS PGothic" pitchFamily="34" charset="-128"/>
            </a:endParaRP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ctrTitle"/>
          </p:nvPr>
        </p:nvSpPr>
        <p:spPr/>
        <p:txBody>
          <a:bodyPr/>
          <a:lstStyle/>
          <a:p>
            <a:pPr eaLnBrk="1" hangingPunct="1"/>
            <a:r>
              <a:rPr lang="en-US" smtClean="0"/>
              <a:t>7 Series DSP Resources</a:t>
            </a:r>
          </a:p>
        </p:txBody>
      </p:sp>
      <p:sp>
        <p:nvSpPr>
          <p:cNvPr id="6147" name="Rectangle 5"/>
          <p:cNvSpPr>
            <a:spLocks noGrp="1" noChangeArrowheads="1"/>
          </p:cNvSpPr>
          <p:nvPr>
            <p:ph type="subTitle" idx="1"/>
          </p:nvPr>
        </p:nvSpPr>
        <p:spPr/>
        <p:txBody>
          <a:bodyPr/>
          <a:lstStyle/>
          <a:p>
            <a:pPr eaLnBrk="1" hangingPunct="1"/>
            <a:r>
              <a:rPr lang="en-US" smtClean="0"/>
              <a:t>Part 2</a:t>
            </a:r>
          </a:p>
        </p:txBody>
      </p:sp>
    </p:spTree>
    <p:custDataLst>
      <p:tags r:id="rId1"/>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smtClean="0"/>
              <a:t>Objectives</a:t>
            </a:r>
          </a:p>
        </p:txBody>
      </p:sp>
      <p:sp>
        <p:nvSpPr>
          <p:cNvPr id="7171"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endParaRPr lang="en-US" smtClean="0"/>
          </a:p>
          <a:p>
            <a:pPr eaLnBrk="1" hangingPunct="1"/>
            <a:r>
              <a:rPr lang="en-US" smtClean="0"/>
              <a:t>Describe the DSP slice in the 7 series FPGAs</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3184525" y="1693863"/>
            <a:ext cx="5671881" cy="4495800"/>
          </a:xfrm>
        </p:spPr>
        <p:txBody>
          <a:bodyPr/>
          <a:lstStyle/>
          <a:p>
            <a:pPr eaLnBrk="1" hangingPunct="1"/>
            <a:r>
              <a:rPr lang="en-US" sz="2400" dirty="0" smtClean="0"/>
              <a:t>DSP Overview</a:t>
            </a:r>
          </a:p>
          <a:p>
            <a:pPr eaLnBrk="1" hangingPunct="1"/>
            <a:r>
              <a:rPr lang="en-US" sz="2400" b="1" dirty="0" smtClean="0">
                <a:solidFill>
                  <a:schemeClr val="tx2"/>
                </a:solidFill>
              </a:rPr>
              <a:t>7 Series FPGA DSP Slice</a:t>
            </a:r>
          </a:p>
          <a:p>
            <a:pPr eaLnBrk="1" hangingPunct="1"/>
            <a:r>
              <a:rPr lang="en-US" sz="2400" dirty="0" smtClean="0"/>
              <a:t>Pre-Adder and Dynamic Pipeline Control Advantages</a:t>
            </a:r>
          </a:p>
          <a:p>
            <a:pPr eaLnBrk="1" hangingPunct="1"/>
            <a:r>
              <a:rPr lang="en-US" sz="2400" dirty="0" smtClean="0"/>
              <a:t>IP Support and Inference</a:t>
            </a:r>
          </a:p>
          <a:p>
            <a:pPr eaLnBrk="1" hangingPunct="1"/>
            <a:r>
              <a:rPr lang="en-US" sz="2400" dirty="0" smtClean="0"/>
              <a:t>Summary</a:t>
            </a:r>
          </a:p>
          <a:p>
            <a:pPr eaLnBrk="1" hangingPunct="1"/>
            <a:endParaRPr lang="en-US" sz="2400" dirty="0" smtClean="0"/>
          </a:p>
        </p:txBody>
      </p:sp>
      <p:sp>
        <p:nvSpPr>
          <p:cNvPr id="8195" name="Rectangle 3"/>
          <p:cNvSpPr>
            <a:spLocks noGrp="1" noChangeArrowheads="1"/>
          </p:cNvSpPr>
          <p:nvPr>
            <p:ph type="title"/>
          </p:nvPr>
        </p:nvSpPr>
        <p:spPr/>
        <p:txBody>
          <a:bodyPr/>
          <a:lstStyle/>
          <a:p>
            <a:pPr eaLnBrk="1" hangingPunct="1"/>
            <a:r>
              <a:rPr lang="en-US" smtClean="0"/>
              <a:t>Lessons</a:t>
            </a:r>
          </a:p>
        </p:txBody>
      </p:sp>
      <p:sp>
        <p:nvSpPr>
          <p:cNvPr id="1485828" name="Line 4"/>
          <p:cNvSpPr>
            <a:spLocks noChangeShapeType="1"/>
          </p:cNvSpPr>
          <p:nvPr/>
        </p:nvSpPr>
        <p:spPr bwMode="auto">
          <a:xfrm>
            <a:off x="1654175" y="240030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7 Series DSP48E1 Slice</a:t>
            </a:r>
          </a:p>
        </p:txBody>
      </p:sp>
      <p:sp>
        <p:nvSpPr>
          <p:cNvPr id="9219" name="Rectangle 260" descr="Newsprint"/>
          <p:cNvSpPr>
            <a:spLocks noChangeArrowheads="1"/>
          </p:cNvSpPr>
          <p:nvPr/>
        </p:nvSpPr>
        <p:spPr bwMode="auto">
          <a:xfrm>
            <a:off x="501650" y="1400175"/>
            <a:ext cx="8385175" cy="4805363"/>
          </a:xfrm>
          <a:prstGeom prst="rect">
            <a:avLst/>
          </a:prstGeom>
          <a:noFill/>
          <a:ln w="28575" algn="ctr">
            <a:solidFill>
              <a:schemeClr val="accent1"/>
            </a:solidFill>
            <a:miter lim="800000"/>
            <a:headEnd/>
            <a:tailEnd/>
          </a:ln>
        </p:spPr>
        <p:txBody>
          <a:bodyPr wrap="none" anchor="ctr"/>
          <a:lstStyle/>
          <a:p>
            <a:endParaRPr lang="en-US"/>
          </a:p>
        </p:txBody>
      </p:sp>
      <p:sp>
        <p:nvSpPr>
          <p:cNvPr id="9220" name="Line 261"/>
          <p:cNvSpPr>
            <a:spLocks noChangeShapeType="1"/>
          </p:cNvSpPr>
          <p:nvPr/>
        </p:nvSpPr>
        <p:spPr bwMode="auto">
          <a:xfrm>
            <a:off x="5778500" y="4075113"/>
            <a:ext cx="0" cy="330200"/>
          </a:xfrm>
          <a:prstGeom prst="line">
            <a:avLst/>
          </a:prstGeom>
          <a:noFill/>
          <a:ln w="9525">
            <a:solidFill>
              <a:srgbClr val="000000"/>
            </a:solidFill>
            <a:round/>
            <a:headEnd/>
            <a:tailEnd/>
          </a:ln>
        </p:spPr>
        <p:txBody>
          <a:bodyPr/>
          <a:lstStyle/>
          <a:p>
            <a:endParaRPr lang="en-US"/>
          </a:p>
        </p:txBody>
      </p:sp>
      <p:sp>
        <p:nvSpPr>
          <p:cNvPr id="9221" name="Line 262"/>
          <p:cNvSpPr>
            <a:spLocks noChangeShapeType="1"/>
          </p:cNvSpPr>
          <p:nvPr/>
        </p:nvSpPr>
        <p:spPr bwMode="auto">
          <a:xfrm flipV="1">
            <a:off x="7369175" y="3910013"/>
            <a:ext cx="0" cy="468312"/>
          </a:xfrm>
          <a:prstGeom prst="line">
            <a:avLst/>
          </a:prstGeom>
          <a:noFill/>
          <a:ln w="9525">
            <a:solidFill>
              <a:schemeClr val="tx1"/>
            </a:solidFill>
            <a:round/>
            <a:headEnd/>
            <a:tailEnd/>
          </a:ln>
        </p:spPr>
        <p:txBody>
          <a:bodyPr>
            <a:spAutoFit/>
          </a:bodyPr>
          <a:lstStyle/>
          <a:p>
            <a:endParaRPr lang="en-US"/>
          </a:p>
        </p:txBody>
      </p:sp>
      <p:sp>
        <p:nvSpPr>
          <p:cNvPr id="9222" name="Line 263"/>
          <p:cNvSpPr>
            <a:spLocks noChangeShapeType="1"/>
          </p:cNvSpPr>
          <p:nvPr/>
        </p:nvSpPr>
        <p:spPr bwMode="auto">
          <a:xfrm flipH="1">
            <a:off x="3538538" y="3041650"/>
            <a:ext cx="360362" cy="366713"/>
          </a:xfrm>
          <a:prstGeom prst="line">
            <a:avLst/>
          </a:prstGeom>
          <a:noFill/>
          <a:ln w="9525">
            <a:solidFill>
              <a:schemeClr val="tx1"/>
            </a:solidFill>
            <a:round/>
            <a:headEnd/>
            <a:tailEnd/>
          </a:ln>
        </p:spPr>
        <p:txBody>
          <a:bodyPr>
            <a:spAutoFit/>
          </a:bodyPr>
          <a:lstStyle/>
          <a:p>
            <a:endParaRPr lang="en-US"/>
          </a:p>
        </p:txBody>
      </p:sp>
      <p:sp>
        <p:nvSpPr>
          <p:cNvPr id="9223" name="Line 264"/>
          <p:cNvSpPr>
            <a:spLocks noChangeShapeType="1"/>
          </p:cNvSpPr>
          <p:nvPr/>
        </p:nvSpPr>
        <p:spPr bwMode="auto">
          <a:xfrm flipH="1" flipV="1">
            <a:off x="3538538" y="2474913"/>
            <a:ext cx="360362" cy="279400"/>
          </a:xfrm>
          <a:prstGeom prst="line">
            <a:avLst/>
          </a:prstGeom>
          <a:noFill/>
          <a:ln w="9525">
            <a:solidFill>
              <a:schemeClr val="tx1"/>
            </a:solidFill>
            <a:round/>
            <a:headEnd/>
            <a:tailEnd/>
          </a:ln>
        </p:spPr>
        <p:txBody>
          <a:bodyPr>
            <a:spAutoFit/>
          </a:bodyPr>
          <a:lstStyle/>
          <a:p>
            <a:endParaRPr lang="en-US"/>
          </a:p>
        </p:txBody>
      </p:sp>
      <p:sp>
        <p:nvSpPr>
          <p:cNvPr id="9224" name="Line 265"/>
          <p:cNvSpPr>
            <a:spLocks noChangeShapeType="1"/>
          </p:cNvSpPr>
          <p:nvPr/>
        </p:nvSpPr>
        <p:spPr bwMode="auto">
          <a:xfrm>
            <a:off x="6429375" y="3408363"/>
            <a:ext cx="361950" cy="358775"/>
          </a:xfrm>
          <a:prstGeom prst="line">
            <a:avLst/>
          </a:prstGeom>
          <a:noFill/>
          <a:ln w="9525">
            <a:solidFill>
              <a:schemeClr val="tx1"/>
            </a:solidFill>
            <a:round/>
            <a:headEnd/>
            <a:tailEnd/>
          </a:ln>
        </p:spPr>
        <p:txBody>
          <a:bodyPr>
            <a:spAutoFit/>
          </a:bodyPr>
          <a:lstStyle/>
          <a:p>
            <a:endParaRPr lang="en-US"/>
          </a:p>
        </p:txBody>
      </p:sp>
      <p:sp>
        <p:nvSpPr>
          <p:cNvPr id="9225" name="Line 266"/>
          <p:cNvSpPr>
            <a:spLocks noChangeShapeType="1"/>
          </p:cNvSpPr>
          <p:nvPr/>
        </p:nvSpPr>
        <p:spPr bwMode="auto">
          <a:xfrm flipV="1">
            <a:off x="5418138" y="3400425"/>
            <a:ext cx="0" cy="287338"/>
          </a:xfrm>
          <a:prstGeom prst="line">
            <a:avLst/>
          </a:prstGeom>
          <a:noFill/>
          <a:ln w="9525">
            <a:solidFill>
              <a:schemeClr val="tx1"/>
            </a:solidFill>
            <a:round/>
            <a:headEnd/>
            <a:tailEnd/>
          </a:ln>
        </p:spPr>
        <p:txBody>
          <a:bodyPr wrap="none" anchor="ctr"/>
          <a:lstStyle/>
          <a:p>
            <a:endParaRPr lang="en-US"/>
          </a:p>
        </p:txBody>
      </p:sp>
      <p:sp>
        <p:nvSpPr>
          <p:cNvPr id="9226" name="Line 267"/>
          <p:cNvSpPr>
            <a:spLocks noChangeShapeType="1"/>
          </p:cNvSpPr>
          <p:nvPr/>
        </p:nvSpPr>
        <p:spPr bwMode="auto">
          <a:xfrm flipV="1">
            <a:off x="5418138" y="2827338"/>
            <a:ext cx="0" cy="285750"/>
          </a:xfrm>
          <a:prstGeom prst="line">
            <a:avLst/>
          </a:prstGeom>
          <a:noFill/>
          <a:ln w="9525">
            <a:solidFill>
              <a:schemeClr val="tx1"/>
            </a:solidFill>
            <a:round/>
            <a:headEnd/>
            <a:tailEnd/>
          </a:ln>
        </p:spPr>
        <p:txBody>
          <a:bodyPr wrap="none" anchor="ctr"/>
          <a:lstStyle/>
          <a:p>
            <a:endParaRPr lang="en-US"/>
          </a:p>
        </p:txBody>
      </p:sp>
      <p:sp>
        <p:nvSpPr>
          <p:cNvPr id="9227" name="Line 268"/>
          <p:cNvSpPr>
            <a:spLocks noChangeShapeType="1"/>
          </p:cNvSpPr>
          <p:nvPr/>
        </p:nvSpPr>
        <p:spPr bwMode="auto">
          <a:xfrm flipV="1">
            <a:off x="5418138" y="4268788"/>
            <a:ext cx="0" cy="214312"/>
          </a:xfrm>
          <a:prstGeom prst="line">
            <a:avLst/>
          </a:prstGeom>
          <a:noFill/>
          <a:ln w="9525">
            <a:solidFill>
              <a:schemeClr val="tx1"/>
            </a:solidFill>
            <a:round/>
            <a:headEnd/>
            <a:tailEnd/>
          </a:ln>
        </p:spPr>
        <p:txBody>
          <a:bodyPr wrap="none" anchor="ctr"/>
          <a:lstStyle/>
          <a:p>
            <a:endParaRPr lang="en-US"/>
          </a:p>
        </p:txBody>
      </p:sp>
      <p:sp>
        <p:nvSpPr>
          <p:cNvPr id="9228" name="Line 269"/>
          <p:cNvSpPr>
            <a:spLocks noChangeShapeType="1"/>
          </p:cNvSpPr>
          <p:nvPr/>
        </p:nvSpPr>
        <p:spPr bwMode="auto">
          <a:xfrm flipH="1">
            <a:off x="7369175" y="3263900"/>
            <a:ext cx="0" cy="358775"/>
          </a:xfrm>
          <a:prstGeom prst="line">
            <a:avLst/>
          </a:prstGeom>
          <a:noFill/>
          <a:ln w="9525">
            <a:solidFill>
              <a:schemeClr val="tx1"/>
            </a:solidFill>
            <a:round/>
            <a:headEnd/>
            <a:tailEnd/>
          </a:ln>
        </p:spPr>
        <p:txBody>
          <a:bodyPr>
            <a:spAutoFit/>
          </a:bodyPr>
          <a:lstStyle/>
          <a:p>
            <a:endParaRPr lang="en-US"/>
          </a:p>
        </p:txBody>
      </p:sp>
      <p:sp>
        <p:nvSpPr>
          <p:cNvPr id="9229" name="Rectangle 270"/>
          <p:cNvSpPr>
            <a:spLocks noChangeArrowheads="1"/>
          </p:cNvSpPr>
          <p:nvPr/>
        </p:nvSpPr>
        <p:spPr bwMode="auto">
          <a:xfrm rot="-5400000">
            <a:off x="8136732" y="5890419"/>
            <a:ext cx="482600" cy="274637"/>
          </a:xfrm>
          <a:prstGeom prst="rect">
            <a:avLst/>
          </a:prstGeom>
          <a:noFill/>
          <a:ln w="9525">
            <a:noFill/>
            <a:miter lim="800000"/>
            <a:headEnd/>
            <a:tailEnd/>
          </a:ln>
        </p:spPr>
        <p:txBody>
          <a:bodyPr wrap="none">
            <a:spAutoFit/>
          </a:bodyPr>
          <a:lstStyle/>
          <a:p>
            <a:pPr algn="l" eaLnBrk="0" hangingPunct="0"/>
            <a:r>
              <a:rPr lang="en-US" sz="1200" b="1">
                <a:latin typeface="Arial Narrow" pitchFamily="34" charset="0"/>
              </a:rPr>
              <a:t>PCIN</a:t>
            </a:r>
          </a:p>
        </p:txBody>
      </p:sp>
      <p:sp>
        <p:nvSpPr>
          <p:cNvPr id="9230" name="Line 271"/>
          <p:cNvSpPr>
            <a:spLocks noChangeShapeType="1"/>
          </p:cNvSpPr>
          <p:nvPr/>
        </p:nvSpPr>
        <p:spPr bwMode="auto">
          <a:xfrm flipH="1">
            <a:off x="5056188" y="2474913"/>
            <a:ext cx="288925" cy="0"/>
          </a:xfrm>
          <a:prstGeom prst="line">
            <a:avLst/>
          </a:prstGeom>
          <a:noFill/>
          <a:ln w="9525">
            <a:solidFill>
              <a:schemeClr val="tx1"/>
            </a:solidFill>
            <a:round/>
            <a:headEnd/>
            <a:tailEnd/>
          </a:ln>
        </p:spPr>
        <p:txBody>
          <a:bodyPr/>
          <a:lstStyle/>
          <a:p>
            <a:endParaRPr lang="en-US"/>
          </a:p>
        </p:txBody>
      </p:sp>
      <p:sp>
        <p:nvSpPr>
          <p:cNvPr id="9231" name="Text Box 272"/>
          <p:cNvSpPr txBox="1">
            <a:spLocks noChangeArrowheads="1"/>
          </p:cNvSpPr>
          <p:nvPr/>
        </p:nvSpPr>
        <p:spPr bwMode="auto">
          <a:xfrm>
            <a:off x="3835400" y="1973263"/>
            <a:ext cx="425450" cy="215900"/>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A:B</a:t>
            </a:r>
          </a:p>
        </p:txBody>
      </p:sp>
      <p:sp>
        <p:nvSpPr>
          <p:cNvPr id="9232" name="AutoShape 273"/>
          <p:cNvSpPr>
            <a:spLocks noChangeArrowheads="1"/>
          </p:cNvSpPr>
          <p:nvPr/>
        </p:nvSpPr>
        <p:spPr bwMode="auto">
          <a:xfrm rot="-5400000">
            <a:off x="5130006" y="2618582"/>
            <a:ext cx="574675" cy="1444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t>X</a:t>
            </a:r>
          </a:p>
        </p:txBody>
      </p:sp>
      <p:grpSp>
        <p:nvGrpSpPr>
          <p:cNvPr id="2" name="Group 274"/>
          <p:cNvGrpSpPr>
            <a:grpSpLocks/>
          </p:cNvGrpSpPr>
          <p:nvPr>
            <p:custDataLst>
              <p:tags r:id="rId2"/>
            </p:custDataLst>
          </p:nvPr>
        </p:nvGrpSpPr>
        <p:grpSpPr bwMode="auto">
          <a:xfrm>
            <a:off x="4478338" y="2833688"/>
            <a:ext cx="215900" cy="215900"/>
            <a:chOff x="2256" y="1872"/>
            <a:chExt cx="192" cy="192"/>
          </a:xfrm>
        </p:grpSpPr>
        <p:sp>
          <p:nvSpPr>
            <p:cNvPr id="9472" name="Rectangle 275"/>
            <p:cNvSpPr>
              <a:spLocks noChangeArrowheads="1"/>
            </p:cNvSpPr>
            <p:nvPr/>
          </p:nvSpPr>
          <p:spPr bwMode="auto">
            <a:xfrm>
              <a:off x="2256" y="1872"/>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M</a:t>
              </a:r>
            </a:p>
          </p:txBody>
        </p:sp>
        <p:sp>
          <p:nvSpPr>
            <p:cNvPr id="9473" name="Line 276"/>
            <p:cNvSpPr>
              <a:spLocks noChangeShapeType="1"/>
            </p:cNvSpPr>
            <p:nvPr/>
          </p:nvSpPr>
          <p:spPr bwMode="auto">
            <a:xfrm flipV="1">
              <a:off x="2256" y="2021"/>
              <a:ext cx="37" cy="22"/>
            </a:xfrm>
            <a:prstGeom prst="line">
              <a:avLst/>
            </a:prstGeom>
            <a:noFill/>
            <a:ln w="19050">
              <a:solidFill>
                <a:srgbClr val="CCCC00"/>
              </a:solidFill>
              <a:round/>
              <a:headEnd/>
              <a:tailEnd/>
            </a:ln>
          </p:spPr>
          <p:txBody>
            <a:bodyPr wrap="none" anchor="ctr"/>
            <a:lstStyle/>
            <a:p>
              <a:endParaRPr lang="en-US"/>
            </a:p>
          </p:txBody>
        </p:sp>
        <p:sp>
          <p:nvSpPr>
            <p:cNvPr id="9474" name="Line 277"/>
            <p:cNvSpPr>
              <a:spLocks noChangeShapeType="1"/>
            </p:cNvSpPr>
            <p:nvPr/>
          </p:nvSpPr>
          <p:spPr bwMode="auto">
            <a:xfrm flipH="1" flipV="1">
              <a:off x="2256" y="2000"/>
              <a:ext cx="37" cy="21"/>
            </a:xfrm>
            <a:prstGeom prst="line">
              <a:avLst/>
            </a:prstGeom>
            <a:noFill/>
            <a:ln w="19050">
              <a:solidFill>
                <a:srgbClr val="CCCC00"/>
              </a:solidFill>
              <a:round/>
              <a:headEnd/>
              <a:tailEnd/>
            </a:ln>
          </p:spPr>
          <p:txBody>
            <a:bodyPr wrap="none" anchor="ctr"/>
            <a:lstStyle/>
            <a:p>
              <a:endParaRPr lang="en-US"/>
            </a:p>
          </p:txBody>
        </p:sp>
      </p:grpSp>
      <p:grpSp>
        <p:nvGrpSpPr>
          <p:cNvPr id="3" name="Group 278"/>
          <p:cNvGrpSpPr>
            <a:grpSpLocks/>
          </p:cNvGrpSpPr>
          <p:nvPr>
            <p:custDataLst>
              <p:tags r:id="rId3"/>
            </p:custDataLst>
          </p:nvPr>
        </p:nvGrpSpPr>
        <p:grpSpPr bwMode="auto">
          <a:xfrm>
            <a:off x="4478338" y="3551238"/>
            <a:ext cx="215900" cy="215900"/>
            <a:chOff x="1296" y="2304"/>
            <a:chExt cx="192" cy="192"/>
          </a:xfrm>
        </p:grpSpPr>
        <p:sp>
          <p:nvSpPr>
            <p:cNvPr id="9469" name="Rectangle 279"/>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C</a:t>
              </a:r>
            </a:p>
          </p:txBody>
        </p:sp>
        <p:sp>
          <p:nvSpPr>
            <p:cNvPr id="9470" name="Line 280"/>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9471" name="Line 281"/>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9235" name="Oval 282"/>
          <p:cNvSpPr>
            <a:spLocks noChangeArrowheads="1"/>
          </p:cNvSpPr>
          <p:nvPr/>
        </p:nvSpPr>
        <p:spPr bwMode="auto">
          <a:xfrm>
            <a:off x="3754438" y="2619375"/>
            <a:ext cx="579437" cy="573088"/>
          </a:xfrm>
          <a:prstGeom prst="ellipse">
            <a:avLst/>
          </a:prstGeom>
          <a:solidFill>
            <a:srgbClr val="C0C0C0"/>
          </a:solidFill>
          <a:ln w="19050">
            <a:solidFill>
              <a:schemeClr val="tx1"/>
            </a:solidFill>
            <a:round/>
            <a:headEnd/>
            <a:tailEnd/>
          </a:ln>
        </p:spPr>
        <p:txBody>
          <a:bodyPr wrap="none" anchor="ctr"/>
          <a:lstStyle/>
          <a:p>
            <a:pPr eaLnBrk="0" hangingPunct="0"/>
            <a:r>
              <a:rPr lang="en-US" sz="1400" b="1">
                <a:latin typeface="Arial Narrow" pitchFamily="34" charset="0"/>
              </a:rPr>
              <a:t>25 X 18</a:t>
            </a:r>
          </a:p>
        </p:txBody>
      </p:sp>
      <p:sp>
        <p:nvSpPr>
          <p:cNvPr id="9236" name="Oval 283"/>
          <p:cNvSpPr>
            <a:spLocks noChangeArrowheads="1"/>
          </p:cNvSpPr>
          <p:nvPr/>
        </p:nvSpPr>
        <p:spPr bwMode="auto">
          <a:xfrm>
            <a:off x="7224713" y="3622675"/>
            <a:ext cx="288925" cy="287338"/>
          </a:xfrm>
          <a:prstGeom prst="ellipse">
            <a:avLst/>
          </a:prstGeom>
          <a:solidFill>
            <a:srgbClr val="C0C0C0"/>
          </a:solidFill>
          <a:ln w="19050">
            <a:solidFill>
              <a:schemeClr val="tx1"/>
            </a:solidFill>
            <a:round/>
            <a:headEnd/>
            <a:tailEnd/>
          </a:ln>
        </p:spPr>
        <p:txBody>
          <a:bodyPr wrap="none" anchor="ctr"/>
          <a:lstStyle/>
          <a:p>
            <a:pPr eaLnBrk="0" hangingPunct="0"/>
            <a:r>
              <a:rPr lang="en-US" sz="1600" b="1">
                <a:latin typeface="Times New Roman" pitchFamily="18" charset="0"/>
              </a:rPr>
              <a:t>=</a:t>
            </a:r>
          </a:p>
        </p:txBody>
      </p:sp>
      <p:grpSp>
        <p:nvGrpSpPr>
          <p:cNvPr id="4" name="Group 284"/>
          <p:cNvGrpSpPr>
            <a:grpSpLocks/>
          </p:cNvGrpSpPr>
          <p:nvPr>
            <p:custDataLst>
              <p:tags r:id="rId4"/>
            </p:custDataLst>
          </p:nvPr>
        </p:nvGrpSpPr>
        <p:grpSpPr bwMode="auto">
          <a:xfrm>
            <a:off x="7658100" y="3192463"/>
            <a:ext cx="217488" cy="215900"/>
            <a:chOff x="4848" y="1920"/>
            <a:chExt cx="144" cy="144"/>
          </a:xfrm>
        </p:grpSpPr>
        <p:sp>
          <p:nvSpPr>
            <p:cNvPr id="9466" name="Rectangle 285"/>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P</a:t>
              </a:r>
            </a:p>
          </p:txBody>
        </p:sp>
        <p:sp>
          <p:nvSpPr>
            <p:cNvPr id="9467" name="Line 286"/>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68" name="Line 287"/>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238" name="AutoShape 288"/>
          <p:cNvSpPr>
            <a:spLocks noChangeArrowheads="1"/>
          </p:cNvSpPr>
          <p:nvPr/>
        </p:nvSpPr>
        <p:spPr bwMode="auto">
          <a:xfrm rot="-5400000">
            <a:off x="5130800" y="3192463"/>
            <a:ext cx="573088" cy="1444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t>Y</a:t>
            </a:r>
          </a:p>
        </p:txBody>
      </p:sp>
      <p:sp>
        <p:nvSpPr>
          <p:cNvPr id="9239" name="AutoShape 289"/>
          <p:cNvSpPr>
            <a:spLocks noChangeArrowheads="1"/>
          </p:cNvSpPr>
          <p:nvPr/>
        </p:nvSpPr>
        <p:spPr bwMode="auto">
          <a:xfrm rot="-5400000">
            <a:off x="4986337" y="3902076"/>
            <a:ext cx="862013" cy="1444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t>Z</a:t>
            </a:r>
          </a:p>
        </p:txBody>
      </p:sp>
      <p:sp>
        <p:nvSpPr>
          <p:cNvPr id="9240" name="Line 290"/>
          <p:cNvSpPr>
            <a:spLocks noChangeShapeType="1"/>
          </p:cNvSpPr>
          <p:nvPr/>
        </p:nvSpPr>
        <p:spPr bwMode="auto">
          <a:xfrm flipH="1">
            <a:off x="4911725" y="2619375"/>
            <a:ext cx="433388" cy="0"/>
          </a:xfrm>
          <a:prstGeom prst="line">
            <a:avLst/>
          </a:prstGeom>
          <a:noFill/>
          <a:ln w="9525">
            <a:solidFill>
              <a:schemeClr val="tx1"/>
            </a:solidFill>
            <a:round/>
            <a:headEnd/>
            <a:tailEnd/>
          </a:ln>
        </p:spPr>
        <p:txBody>
          <a:bodyPr/>
          <a:lstStyle/>
          <a:p>
            <a:endParaRPr lang="en-US"/>
          </a:p>
        </p:txBody>
      </p:sp>
      <p:sp>
        <p:nvSpPr>
          <p:cNvPr id="9241" name="Line 291"/>
          <p:cNvSpPr>
            <a:spLocks noChangeShapeType="1"/>
          </p:cNvSpPr>
          <p:nvPr/>
        </p:nvSpPr>
        <p:spPr bwMode="auto">
          <a:xfrm flipH="1">
            <a:off x="5056188" y="2762250"/>
            <a:ext cx="288925" cy="0"/>
          </a:xfrm>
          <a:prstGeom prst="line">
            <a:avLst/>
          </a:prstGeom>
          <a:noFill/>
          <a:ln w="9525">
            <a:solidFill>
              <a:schemeClr val="tx1"/>
            </a:solidFill>
            <a:round/>
            <a:headEnd/>
            <a:tailEnd/>
          </a:ln>
        </p:spPr>
        <p:txBody>
          <a:bodyPr/>
          <a:lstStyle/>
          <a:p>
            <a:endParaRPr lang="en-US"/>
          </a:p>
        </p:txBody>
      </p:sp>
      <p:sp>
        <p:nvSpPr>
          <p:cNvPr id="9242" name="Line 292"/>
          <p:cNvSpPr>
            <a:spLocks noChangeShapeType="1"/>
          </p:cNvSpPr>
          <p:nvPr/>
        </p:nvSpPr>
        <p:spPr bwMode="auto">
          <a:xfrm flipH="1">
            <a:off x="4694238" y="2906713"/>
            <a:ext cx="650875" cy="0"/>
          </a:xfrm>
          <a:prstGeom prst="line">
            <a:avLst/>
          </a:prstGeom>
          <a:noFill/>
          <a:ln w="9525">
            <a:solidFill>
              <a:schemeClr val="tx1"/>
            </a:solidFill>
            <a:round/>
            <a:headEnd/>
            <a:tailEnd/>
          </a:ln>
        </p:spPr>
        <p:txBody>
          <a:bodyPr/>
          <a:lstStyle/>
          <a:p>
            <a:endParaRPr lang="en-US"/>
          </a:p>
        </p:txBody>
      </p:sp>
      <p:sp>
        <p:nvSpPr>
          <p:cNvPr id="9243" name="Line 293"/>
          <p:cNvSpPr>
            <a:spLocks noChangeShapeType="1"/>
          </p:cNvSpPr>
          <p:nvPr/>
        </p:nvSpPr>
        <p:spPr bwMode="auto">
          <a:xfrm flipH="1">
            <a:off x="5056188" y="3049588"/>
            <a:ext cx="288925" cy="0"/>
          </a:xfrm>
          <a:prstGeom prst="line">
            <a:avLst/>
          </a:prstGeom>
          <a:noFill/>
          <a:ln w="9525">
            <a:solidFill>
              <a:schemeClr val="tx1"/>
            </a:solidFill>
            <a:round/>
            <a:headEnd/>
            <a:tailEnd/>
          </a:ln>
        </p:spPr>
        <p:txBody>
          <a:bodyPr/>
          <a:lstStyle/>
          <a:p>
            <a:endParaRPr lang="en-US"/>
          </a:p>
        </p:txBody>
      </p:sp>
      <p:sp>
        <p:nvSpPr>
          <p:cNvPr id="9244" name="Line 294"/>
          <p:cNvSpPr>
            <a:spLocks noChangeShapeType="1"/>
          </p:cNvSpPr>
          <p:nvPr/>
        </p:nvSpPr>
        <p:spPr bwMode="auto">
          <a:xfrm flipH="1">
            <a:off x="5056188" y="3192463"/>
            <a:ext cx="288925" cy="0"/>
          </a:xfrm>
          <a:prstGeom prst="line">
            <a:avLst/>
          </a:prstGeom>
          <a:noFill/>
          <a:ln w="9525">
            <a:solidFill>
              <a:schemeClr val="tx1"/>
            </a:solidFill>
            <a:round/>
            <a:headEnd/>
            <a:tailEnd/>
          </a:ln>
        </p:spPr>
        <p:txBody>
          <a:bodyPr/>
          <a:lstStyle/>
          <a:p>
            <a:endParaRPr lang="en-US"/>
          </a:p>
        </p:txBody>
      </p:sp>
      <p:sp>
        <p:nvSpPr>
          <p:cNvPr id="9245" name="Line 295"/>
          <p:cNvSpPr>
            <a:spLocks noChangeShapeType="1"/>
          </p:cNvSpPr>
          <p:nvPr/>
        </p:nvSpPr>
        <p:spPr bwMode="auto">
          <a:xfrm flipH="1">
            <a:off x="5056188" y="3336925"/>
            <a:ext cx="288925" cy="0"/>
          </a:xfrm>
          <a:prstGeom prst="line">
            <a:avLst/>
          </a:prstGeom>
          <a:noFill/>
          <a:ln w="9525">
            <a:solidFill>
              <a:schemeClr val="tx1"/>
            </a:solidFill>
            <a:round/>
            <a:headEnd/>
            <a:tailEnd/>
          </a:ln>
        </p:spPr>
        <p:txBody>
          <a:bodyPr/>
          <a:lstStyle/>
          <a:p>
            <a:endParaRPr lang="en-US"/>
          </a:p>
        </p:txBody>
      </p:sp>
      <p:sp>
        <p:nvSpPr>
          <p:cNvPr id="9246" name="Line 296"/>
          <p:cNvSpPr>
            <a:spLocks noChangeShapeType="1"/>
          </p:cNvSpPr>
          <p:nvPr/>
        </p:nvSpPr>
        <p:spPr bwMode="auto">
          <a:xfrm flipH="1">
            <a:off x="4694238" y="3622675"/>
            <a:ext cx="650875" cy="0"/>
          </a:xfrm>
          <a:prstGeom prst="line">
            <a:avLst/>
          </a:prstGeom>
          <a:noFill/>
          <a:ln w="9525">
            <a:solidFill>
              <a:schemeClr val="tx1"/>
            </a:solidFill>
            <a:round/>
            <a:headEnd/>
            <a:tailEnd/>
          </a:ln>
        </p:spPr>
        <p:txBody>
          <a:bodyPr/>
          <a:lstStyle/>
          <a:p>
            <a:endParaRPr lang="en-US"/>
          </a:p>
        </p:txBody>
      </p:sp>
      <p:sp>
        <p:nvSpPr>
          <p:cNvPr id="9247" name="Line 297"/>
          <p:cNvSpPr>
            <a:spLocks noChangeShapeType="1"/>
          </p:cNvSpPr>
          <p:nvPr/>
        </p:nvSpPr>
        <p:spPr bwMode="auto">
          <a:xfrm flipH="1">
            <a:off x="5056188" y="3767138"/>
            <a:ext cx="288925" cy="0"/>
          </a:xfrm>
          <a:prstGeom prst="line">
            <a:avLst/>
          </a:prstGeom>
          <a:noFill/>
          <a:ln w="9525">
            <a:solidFill>
              <a:schemeClr val="tx1"/>
            </a:solidFill>
            <a:round/>
            <a:headEnd/>
            <a:tailEnd/>
          </a:ln>
        </p:spPr>
        <p:txBody>
          <a:bodyPr/>
          <a:lstStyle/>
          <a:p>
            <a:endParaRPr lang="en-US"/>
          </a:p>
        </p:txBody>
      </p:sp>
      <p:sp>
        <p:nvSpPr>
          <p:cNvPr id="9248" name="Line 298"/>
          <p:cNvSpPr>
            <a:spLocks noChangeShapeType="1"/>
          </p:cNvSpPr>
          <p:nvPr/>
        </p:nvSpPr>
        <p:spPr bwMode="auto">
          <a:xfrm flipH="1">
            <a:off x="4911725" y="3910013"/>
            <a:ext cx="433388" cy="0"/>
          </a:xfrm>
          <a:prstGeom prst="line">
            <a:avLst/>
          </a:prstGeom>
          <a:noFill/>
          <a:ln w="9525">
            <a:solidFill>
              <a:schemeClr val="tx1"/>
            </a:solidFill>
            <a:round/>
            <a:headEnd/>
            <a:tailEnd/>
          </a:ln>
        </p:spPr>
        <p:txBody>
          <a:bodyPr/>
          <a:lstStyle/>
          <a:p>
            <a:endParaRPr lang="en-US"/>
          </a:p>
        </p:txBody>
      </p:sp>
      <p:sp>
        <p:nvSpPr>
          <p:cNvPr id="9249" name="Line 299"/>
          <p:cNvSpPr>
            <a:spLocks noChangeShapeType="1"/>
          </p:cNvSpPr>
          <p:nvPr/>
        </p:nvSpPr>
        <p:spPr bwMode="auto">
          <a:xfrm flipH="1">
            <a:off x="4911725" y="4052888"/>
            <a:ext cx="433388" cy="0"/>
          </a:xfrm>
          <a:prstGeom prst="line">
            <a:avLst/>
          </a:prstGeom>
          <a:noFill/>
          <a:ln w="9525">
            <a:solidFill>
              <a:schemeClr val="tx1"/>
            </a:solidFill>
            <a:round/>
            <a:headEnd/>
            <a:tailEnd/>
          </a:ln>
        </p:spPr>
        <p:txBody>
          <a:bodyPr/>
          <a:lstStyle/>
          <a:p>
            <a:endParaRPr lang="en-US"/>
          </a:p>
        </p:txBody>
      </p:sp>
      <p:sp>
        <p:nvSpPr>
          <p:cNvPr id="9250" name="Line 300"/>
          <p:cNvSpPr>
            <a:spLocks noChangeShapeType="1"/>
          </p:cNvSpPr>
          <p:nvPr/>
        </p:nvSpPr>
        <p:spPr bwMode="auto">
          <a:xfrm flipH="1" flipV="1">
            <a:off x="5056188" y="4197350"/>
            <a:ext cx="288925" cy="0"/>
          </a:xfrm>
          <a:prstGeom prst="line">
            <a:avLst/>
          </a:prstGeom>
          <a:noFill/>
          <a:ln w="9525">
            <a:solidFill>
              <a:schemeClr val="tx1"/>
            </a:solidFill>
            <a:round/>
            <a:headEnd/>
            <a:tailEnd/>
          </a:ln>
        </p:spPr>
        <p:txBody>
          <a:bodyPr/>
          <a:lstStyle/>
          <a:p>
            <a:endParaRPr lang="en-US"/>
          </a:p>
        </p:txBody>
      </p:sp>
      <p:sp>
        <p:nvSpPr>
          <p:cNvPr id="9251" name="Line 301"/>
          <p:cNvSpPr>
            <a:spLocks noChangeShapeType="1"/>
          </p:cNvSpPr>
          <p:nvPr/>
        </p:nvSpPr>
        <p:spPr bwMode="auto">
          <a:xfrm flipH="1">
            <a:off x="5056188" y="4340225"/>
            <a:ext cx="288925" cy="0"/>
          </a:xfrm>
          <a:prstGeom prst="line">
            <a:avLst/>
          </a:prstGeom>
          <a:noFill/>
          <a:ln w="9525">
            <a:solidFill>
              <a:schemeClr val="tx1"/>
            </a:solidFill>
            <a:round/>
            <a:headEnd/>
            <a:tailEnd/>
          </a:ln>
        </p:spPr>
        <p:txBody>
          <a:bodyPr/>
          <a:lstStyle/>
          <a:p>
            <a:endParaRPr lang="en-US"/>
          </a:p>
        </p:txBody>
      </p:sp>
      <p:sp>
        <p:nvSpPr>
          <p:cNvPr id="9252" name="Line 302"/>
          <p:cNvSpPr>
            <a:spLocks noChangeShapeType="1"/>
          </p:cNvSpPr>
          <p:nvPr/>
        </p:nvSpPr>
        <p:spPr bwMode="auto">
          <a:xfrm flipH="1">
            <a:off x="5489575" y="3263900"/>
            <a:ext cx="433388" cy="0"/>
          </a:xfrm>
          <a:prstGeom prst="line">
            <a:avLst/>
          </a:prstGeom>
          <a:noFill/>
          <a:ln w="9525">
            <a:solidFill>
              <a:schemeClr val="tx1"/>
            </a:solidFill>
            <a:round/>
            <a:headEnd/>
            <a:tailEnd/>
          </a:ln>
        </p:spPr>
        <p:txBody>
          <a:bodyPr/>
          <a:lstStyle/>
          <a:p>
            <a:endParaRPr lang="en-US"/>
          </a:p>
        </p:txBody>
      </p:sp>
      <p:sp>
        <p:nvSpPr>
          <p:cNvPr id="9253" name="Line 303"/>
          <p:cNvSpPr>
            <a:spLocks noChangeShapeType="1"/>
          </p:cNvSpPr>
          <p:nvPr/>
        </p:nvSpPr>
        <p:spPr bwMode="auto">
          <a:xfrm flipH="1">
            <a:off x="5489575" y="2690813"/>
            <a:ext cx="217488" cy="0"/>
          </a:xfrm>
          <a:prstGeom prst="line">
            <a:avLst/>
          </a:prstGeom>
          <a:noFill/>
          <a:ln w="9525">
            <a:solidFill>
              <a:schemeClr val="tx1"/>
            </a:solidFill>
            <a:round/>
            <a:headEnd/>
            <a:tailEnd/>
          </a:ln>
        </p:spPr>
        <p:txBody>
          <a:bodyPr/>
          <a:lstStyle/>
          <a:p>
            <a:endParaRPr lang="en-US"/>
          </a:p>
        </p:txBody>
      </p:sp>
      <p:sp>
        <p:nvSpPr>
          <p:cNvPr id="9254" name="Line 304"/>
          <p:cNvSpPr>
            <a:spLocks noChangeShapeType="1"/>
          </p:cNvSpPr>
          <p:nvPr/>
        </p:nvSpPr>
        <p:spPr bwMode="auto">
          <a:xfrm flipH="1">
            <a:off x="5489575" y="3975100"/>
            <a:ext cx="217488" cy="0"/>
          </a:xfrm>
          <a:prstGeom prst="line">
            <a:avLst/>
          </a:prstGeom>
          <a:noFill/>
          <a:ln w="9525">
            <a:solidFill>
              <a:schemeClr val="tx1"/>
            </a:solidFill>
            <a:round/>
            <a:headEnd/>
            <a:tailEnd/>
          </a:ln>
        </p:spPr>
        <p:txBody>
          <a:bodyPr/>
          <a:lstStyle/>
          <a:p>
            <a:endParaRPr lang="en-US"/>
          </a:p>
        </p:txBody>
      </p:sp>
      <p:sp>
        <p:nvSpPr>
          <p:cNvPr id="9255" name="Line 305"/>
          <p:cNvSpPr>
            <a:spLocks noChangeShapeType="1"/>
          </p:cNvSpPr>
          <p:nvPr/>
        </p:nvSpPr>
        <p:spPr bwMode="auto">
          <a:xfrm flipH="1" flipV="1">
            <a:off x="5707063" y="2690813"/>
            <a:ext cx="360362" cy="350837"/>
          </a:xfrm>
          <a:prstGeom prst="line">
            <a:avLst/>
          </a:prstGeom>
          <a:noFill/>
          <a:ln w="9525">
            <a:solidFill>
              <a:schemeClr val="tx1"/>
            </a:solidFill>
            <a:round/>
            <a:headEnd/>
            <a:tailEnd/>
          </a:ln>
        </p:spPr>
        <p:txBody>
          <a:bodyPr>
            <a:spAutoFit/>
          </a:bodyPr>
          <a:lstStyle/>
          <a:p>
            <a:endParaRPr lang="en-US"/>
          </a:p>
        </p:txBody>
      </p:sp>
      <p:sp>
        <p:nvSpPr>
          <p:cNvPr id="9256" name="Line 306"/>
          <p:cNvSpPr>
            <a:spLocks noChangeShapeType="1"/>
          </p:cNvSpPr>
          <p:nvPr/>
        </p:nvSpPr>
        <p:spPr bwMode="auto">
          <a:xfrm flipH="1">
            <a:off x="5707063" y="3471863"/>
            <a:ext cx="360362" cy="503237"/>
          </a:xfrm>
          <a:prstGeom prst="line">
            <a:avLst/>
          </a:prstGeom>
          <a:noFill/>
          <a:ln w="9525">
            <a:solidFill>
              <a:schemeClr val="tx1"/>
            </a:solidFill>
            <a:round/>
            <a:headEnd/>
            <a:tailEnd/>
          </a:ln>
        </p:spPr>
        <p:txBody>
          <a:bodyPr>
            <a:spAutoFit/>
          </a:bodyPr>
          <a:lstStyle/>
          <a:p>
            <a:endParaRPr lang="en-US"/>
          </a:p>
        </p:txBody>
      </p:sp>
      <p:grpSp>
        <p:nvGrpSpPr>
          <p:cNvPr id="5" name="Group 307"/>
          <p:cNvGrpSpPr>
            <a:grpSpLocks/>
          </p:cNvGrpSpPr>
          <p:nvPr>
            <p:custDataLst>
              <p:tags r:id="rId5"/>
            </p:custDataLst>
          </p:nvPr>
        </p:nvGrpSpPr>
        <p:grpSpPr bwMode="auto">
          <a:xfrm>
            <a:off x="5922963" y="2978150"/>
            <a:ext cx="579437" cy="573088"/>
            <a:chOff x="3696" y="1776"/>
            <a:chExt cx="384" cy="384"/>
          </a:xfrm>
        </p:grpSpPr>
        <p:sp>
          <p:nvSpPr>
            <p:cNvPr id="9455" name="Oval 308"/>
            <p:cNvSpPr>
              <a:spLocks noChangeAspect="1" noChangeArrowheads="1"/>
            </p:cNvSpPr>
            <p:nvPr/>
          </p:nvSpPr>
          <p:spPr bwMode="auto">
            <a:xfrm>
              <a:off x="3696" y="1776"/>
              <a:ext cx="384" cy="384"/>
            </a:xfrm>
            <a:prstGeom prst="ellipse">
              <a:avLst/>
            </a:prstGeom>
            <a:solidFill>
              <a:srgbClr val="C0C0C0"/>
            </a:solidFill>
            <a:ln w="19050">
              <a:solidFill>
                <a:schemeClr val="tx1"/>
              </a:solidFill>
              <a:round/>
              <a:headEnd/>
              <a:tailEnd/>
            </a:ln>
          </p:spPr>
          <p:txBody>
            <a:bodyPr wrap="none" anchor="ctr"/>
            <a:lstStyle/>
            <a:p>
              <a:endParaRPr lang="en-US"/>
            </a:p>
          </p:txBody>
        </p:sp>
        <p:sp>
          <p:nvSpPr>
            <p:cNvPr id="9456" name="Line 309"/>
            <p:cNvSpPr>
              <a:spLocks noChangeShapeType="1"/>
            </p:cNvSpPr>
            <p:nvPr/>
          </p:nvSpPr>
          <p:spPr bwMode="auto">
            <a:xfrm>
              <a:off x="3952" y="2000"/>
              <a:ext cx="64" cy="0"/>
            </a:xfrm>
            <a:prstGeom prst="line">
              <a:avLst/>
            </a:prstGeom>
            <a:noFill/>
            <a:ln w="19050">
              <a:solidFill>
                <a:schemeClr val="tx1"/>
              </a:solidFill>
              <a:round/>
              <a:headEnd/>
              <a:tailEnd/>
            </a:ln>
          </p:spPr>
          <p:txBody>
            <a:bodyPr wrap="none" anchor="ctr"/>
            <a:lstStyle/>
            <a:p>
              <a:endParaRPr lang="en-US"/>
            </a:p>
          </p:txBody>
        </p:sp>
        <p:sp>
          <p:nvSpPr>
            <p:cNvPr id="9457" name="Line 310"/>
            <p:cNvSpPr>
              <a:spLocks noChangeShapeType="1"/>
            </p:cNvSpPr>
            <p:nvPr/>
          </p:nvSpPr>
          <p:spPr bwMode="auto">
            <a:xfrm flipV="1">
              <a:off x="3888" y="1872"/>
              <a:ext cx="128" cy="96"/>
            </a:xfrm>
            <a:prstGeom prst="line">
              <a:avLst/>
            </a:prstGeom>
            <a:noFill/>
            <a:ln w="19050">
              <a:solidFill>
                <a:schemeClr val="tx1"/>
              </a:solidFill>
              <a:round/>
              <a:headEnd/>
              <a:tailEnd/>
            </a:ln>
          </p:spPr>
          <p:txBody>
            <a:bodyPr wrap="none" anchor="ctr"/>
            <a:lstStyle/>
            <a:p>
              <a:endParaRPr lang="en-US"/>
            </a:p>
          </p:txBody>
        </p:sp>
        <p:sp>
          <p:nvSpPr>
            <p:cNvPr id="9458" name="Line 311"/>
            <p:cNvSpPr>
              <a:spLocks noChangeShapeType="1"/>
            </p:cNvSpPr>
            <p:nvPr/>
          </p:nvSpPr>
          <p:spPr bwMode="auto">
            <a:xfrm>
              <a:off x="3856" y="1872"/>
              <a:ext cx="64" cy="0"/>
            </a:xfrm>
            <a:prstGeom prst="line">
              <a:avLst/>
            </a:prstGeom>
            <a:noFill/>
            <a:ln w="19050">
              <a:solidFill>
                <a:schemeClr val="tx1"/>
              </a:solidFill>
              <a:round/>
              <a:headEnd/>
              <a:tailEnd/>
            </a:ln>
          </p:spPr>
          <p:txBody>
            <a:bodyPr wrap="none" anchor="ctr"/>
            <a:lstStyle/>
            <a:p>
              <a:endParaRPr lang="en-US"/>
            </a:p>
          </p:txBody>
        </p:sp>
        <p:sp>
          <p:nvSpPr>
            <p:cNvPr id="9459" name="Line 312"/>
            <p:cNvSpPr>
              <a:spLocks noChangeShapeType="1"/>
            </p:cNvSpPr>
            <p:nvPr/>
          </p:nvSpPr>
          <p:spPr bwMode="auto">
            <a:xfrm flipV="1">
              <a:off x="3888" y="1840"/>
              <a:ext cx="0" cy="64"/>
            </a:xfrm>
            <a:prstGeom prst="line">
              <a:avLst/>
            </a:prstGeom>
            <a:noFill/>
            <a:ln w="19050">
              <a:solidFill>
                <a:schemeClr val="tx1"/>
              </a:solidFill>
              <a:round/>
              <a:headEnd/>
              <a:tailEnd/>
            </a:ln>
          </p:spPr>
          <p:txBody>
            <a:bodyPr wrap="none" anchor="ctr"/>
            <a:lstStyle/>
            <a:p>
              <a:endParaRPr lang="en-US"/>
            </a:p>
          </p:txBody>
        </p:sp>
        <p:sp>
          <p:nvSpPr>
            <p:cNvPr id="9460" name="Line 313"/>
            <p:cNvSpPr>
              <a:spLocks noChangeShapeType="1"/>
            </p:cNvSpPr>
            <p:nvPr/>
          </p:nvSpPr>
          <p:spPr bwMode="auto">
            <a:xfrm>
              <a:off x="3760" y="1872"/>
              <a:ext cx="128" cy="96"/>
            </a:xfrm>
            <a:prstGeom prst="line">
              <a:avLst/>
            </a:prstGeom>
            <a:noFill/>
            <a:ln w="19050">
              <a:solidFill>
                <a:schemeClr val="tx1"/>
              </a:solidFill>
              <a:round/>
              <a:headEnd/>
              <a:tailEnd/>
            </a:ln>
          </p:spPr>
          <p:txBody>
            <a:bodyPr wrap="none" anchor="ctr"/>
            <a:lstStyle/>
            <a:p>
              <a:endParaRPr lang="en-US"/>
            </a:p>
          </p:txBody>
        </p:sp>
        <p:sp>
          <p:nvSpPr>
            <p:cNvPr id="9461" name="Line 314"/>
            <p:cNvSpPr>
              <a:spLocks noChangeShapeType="1"/>
            </p:cNvSpPr>
            <p:nvPr/>
          </p:nvSpPr>
          <p:spPr bwMode="auto">
            <a:xfrm flipV="1">
              <a:off x="3888" y="1968"/>
              <a:ext cx="0" cy="160"/>
            </a:xfrm>
            <a:prstGeom prst="line">
              <a:avLst/>
            </a:prstGeom>
            <a:noFill/>
            <a:ln w="19050">
              <a:solidFill>
                <a:schemeClr val="tx1"/>
              </a:solidFill>
              <a:round/>
              <a:headEnd/>
              <a:tailEnd/>
            </a:ln>
          </p:spPr>
          <p:txBody>
            <a:bodyPr wrap="none" anchor="ctr"/>
            <a:lstStyle/>
            <a:p>
              <a:endParaRPr lang="en-US"/>
            </a:p>
          </p:txBody>
        </p:sp>
        <p:sp>
          <p:nvSpPr>
            <p:cNvPr id="9462" name="AutoShape 315"/>
            <p:cNvSpPr>
              <a:spLocks noChangeArrowheads="1"/>
            </p:cNvSpPr>
            <p:nvPr/>
          </p:nvSpPr>
          <p:spPr bwMode="auto">
            <a:xfrm>
              <a:off x="3760" y="1968"/>
              <a:ext cx="64" cy="64"/>
            </a:xfrm>
            <a:prstGeom prst="flowChartDelay">
              <a:avLst/>
            </a:prstGeom>
            <a:solidFill>
              <a:srgbClr val="C0C0C0"/>
            </a:solidFill>
            <a:ln w="19050">
              <a:solidFill>
                <a:schemeClr val="tx1"/>
              </a:solidFill>
              <a:miter lim="800000"/>
              <a:headEnd/>
              <a:tailEnd/>
            </a:ln>
          </p:spPr>
          <p:txBody>
            <a:bodyPr wrap="none" anchor="ctr"/>
            <a:lstStyle/>
            <a:p>
              <a:endParaRPr lang="en-US"/>
            </a:p>
          </p:txBody>
        </p:sp>
        <p:sp>
          <p:nvSpPr>
            <p:cNvPr id="9463" name="Line 316"/>
            <p:cNvSpPr>
              <a:spLocks noChangeShapeType="1"/>
            </p:cNvSpPr>
            <p:nvPr/>
          </p:nvSpPr>
          <p:spPr bwMode="auto">
            <a:xfrm flipH="1">
              <a:off x="3728" y="1979"/>
              <a:ext cx="32" cy="0"/>
            </a:xfrm>
            <a:prstGeom prst="line">
              <a:avLst/>
            </a:prstGeom>
            <a:noFill/>
            <a:ln w="19050">
              <a:solidFill>
                <a:schemeClr val="tx1"/>
              </a:solidFill>
              <a:round/>
              <a:headEnd/>
              <a:tailEnd/>
            </a:ln>
          </p:spPr>
          <p:txBody>
            <a:bodyPr wrap="none" anchor="ctr"/>
            <a:lstStyle/>
            <a:p>
              <a:endParaRPr lang="en-US"/>
            </a:p>
          </p:txBody>
        </p:sp>
        <p:sp>
          <p:nvSpPr>
            <p:cNvPr id="9464" name="Line 317"/>
            <p:cNvSpPr>
              <a:spLocks noChangeShapeType="1"/>
            </p:cNvSpPr>
            <p:nvPr/>
          </p:nvSpPr>
          <p:spPr bwMode="auto">
            <a:xfrm flipH="1">
              <a:off x="3728" y="2021"/>
              <a:ext cx="32" cy="0"/>
            </a:xfrm>
            <a:prstGeom prst="line">
              <a:avLst/>
            </a:prstGeom>
            <a:noFill/>
            <a:ln w="19050">
              <a:solidFill>
                <a:schemeClr val="tx1"/>
              </a:solidFill>
              <a:round/>
              <a:headEnd/>
              <a:tailEnd/>
            </a:ln>
          </p:spPr>
          <p:txBody>
            <a:bodyPr wrap="none" anchor="ctr"/>
            <a:lstStyle/>
            <a:p>
              <a:endParaRPr lang="en-US"/>
            </a:p>
          </p:txBody>
        </p:sp>
        <p:sp>
          <p:nvSpPr>
            <p:cNvPr id="9465" name="Line 318"/>
            <p:cNvSpPr>
              <a:spLocks noChangeShapeType="1"/>
            </p:cNvSpPr>
            <p:nvPr/>
          </p:nvSpPr>
          <p:spPr bwMode="auto">
            <a:xfrm flipH="1">
              <a:off x="3827" y="2000"/>
              <a:ext cx="32" cy="0"/>
            </a:xfrm>
            <a:prstGeom prst="line">
              <a:avLst/>
            </a:prstGeom>
            <a:noFill/>
            <a:ln w="19050">
              <a:solidFill>
                <a:schemeClr val="tx1"/>
              </a:solidFill>
              <a:round/>
              <a:headEnd/>
              <a:tailEnd/>
            </a:ln>
          </p:spPr>
          <p:txBody>
            <a:bodyPr wrap="none" anchor="ctr"/>
            <a:lstStyle/>
            <a:p>
              <a:endParaRPr lang="en-US"/>
            </a:p>
          </p:txBody>
        </p:sp>
      </p:grpSp>
      <p:sp>
        <p:nvSpPr>
          <p:cNvPr id="9258" name="Text Box 319"/>
          <p:cNvSpPr txBox="1">
            <a:spLocks noChangeArrowheads="1"/>
          </p:cNvSpPr>
          <p:nvPr/>
        </p:nvSpPr>
        <p:spPr bwMode="auto">
          <a:xfrm>
            <a:off x="4983163" y="4010025"/>
            <a:ext cx="434975" cy="215900"/>
          </a:xfrm>
          <a:prstGeom prst="rect">
            <a:avLst/>
          </a:prstGeom>
          <a:noFill/>
          <a:ln w="28575">
            <a:noFill/>
            <a:miter lim="800000"/>
            <a:headEnd/>
            <a:tailEnd/>
          </a:ln>
        </p:spPr>
        <p:txBody>
          <a:bodyPr/>
          <a:lstStyle/>
          <a:p>
            <a:pPr eaLnBrk="0" hangingPunct="0"/>
            <a:r>
              <a:rPr lang="en-US" sz="1000" b="1">
                <a:solidFill>
                  <a:srgbClr val="000000"/>
                </a:solidFill>
                <a:latin typeface="Arial Narrow" pitchFamily="34" charset="0"/>
              </a:rPr>
              <a:t>&gt;&gt;17</a:t>
            </a:r>
          </a:p>
        </p:txBody>
      </p:sp>
      <p:sp>
        <p:nvSpPr>
          <p:cNvPr id="9259" name="Text Box 320"/>
          <p:cNvSpPr txBox="1">
            <a:spLocks noChangeArrowheads="1"/>
          </p:cNvSpPr>
          <p:nvPr/>
        </p:nvSpPr>
        <p:spPr bwMode="auto">
          <a:xfrm>
            <a:off x="4983163" y="3722688"/>
            <a:ext cx="434975" cy="215900"/>
          </a:xfrm>
          <a:prstGeom prst="rect">
            <a:avLst/>
          </a:prstGeom>
          <a:noFill/>
          <a:ln w="28575">
            <a:noFill/>
            <a:miter lim="800000"/>
            <a:headEnd/>
            <a:tailEnd/>
          </a:ln>
        </p:spPr>
        <p:txBody>
          <a:bodyPr/>
          <a:lstStyle/>
          <a:p>
            <a:pPr eaLnBrk="0" hangingPunct="0"/>
            <a:r>
              <a:rPr lang="en-US" sz="1000" b="1">
                <a:solidFill>
                  <a:srgbClr val="000000"/>
                </a:solidFill>
                <a:latin typeface="Arial Narrow" pitchFamily="34" charset="0"/>
              </a:rPr>
              <a:t>&gt;&gt;17</a:t>
            </a:r>
          </a:p>
        </p:txBody>
      </p:sp>
      <p:sp>
        <p:nvSpPr>
          <p:cNvPr id="9260" name="Text Box 321"/>
          <p:cNvSpPr txBox="1">
            <a:spLocks noChangeArrowheads="1"/>
          </p:cNvSpPr>
          <p:nvPr/>
        </p:nvSpPr>
        <p:spPr bwMode="auto">
          <a:xfrm>
            <a:off x="4838700" y="3616325"/>
            <a:ext cx="288925" cy="214313"/>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0</a:t>
            </a:r>
          </a:p>
        </p:txBody>
      </p:sp>
      <p:sp>
        <p:nvSpPr>
          <p:cNvPr id="9261" name="Text Box 322"/>
          <p:cNvSpPr txBox="1">
            <a:spLocks noChangeArrowheads="1"/>
          </p:cNvSpPr>
          <p:nvPr/>
        </p:nvSpPr>
        <p:spPr bwMode="auto">
          <a:xfrm>
            <a:off x="4838700" y="3041650"/>
            <a:ext cx="288925" cy="215900"/>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0</a:t>
            </a:r>
          </a:p>
        </p:txBody>
      </p:sp>
      <p:sp>
        <p:nvSpPr>
          <p:cNvPr id="9262" name="Text Box 323"/>
          <p:cNvSpPr txBox="1">
            <a:spLocks noChangeArrowheads="1"/>
          </p:cNvSpPr>
          <p:nvPr/>
        </p:nvSpPr>
        <p:spPr bwMode="auto">
          <a:xfrm>
            <a:off x="4838700" y="2611438"/>
            <a:ext cx="288925" cy="215900"/>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0</a:t>
            </a:r>
          </a:p>
        </p:txBody>
      </p:sp>
      <p:sp>
        <p:nvSpPr>
          <p:cNvPr id="9263" name="Text Box 324"/>
          <p:cNvSpPr txBox="1">
            <a:spLocks noChangeArrowheads="1"/>
          </p:cNvSpPr>
          <p:nvPr/>
        </p:nvSpPr>
        <p:spPr bwMode="auto">
          <a:xfrm>
            <a:off x="4838700" y="3186113"/>
            <a:ext cx="288925" cy="214312"/>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1</a:t>
            </a:r>
          </a:p>
        </p:txBody>
      </p:sp>
      <p:sp>
        <p:nvSpPr>
          <p:cNvPr id="9264" name="Line 325"/>
          <p:cNvSpPr>
            <a:spLocks noChangeShapeType="1"/>
          </p:cNvSpPr>
          <p:nvPr/>
        </p:nvSpPr>
        <p:spPr bwMode="auto">
          <a:xfrm flipV="1">
            <a:off x="5056188" y="2906713"/>
            <a:ext cx="0" cy="142875"/>
          </a:xfrm>
          <a:prstGeom prst="line">
            <a:avLst/>
          </a:prstGeom>
          <a:noFill/>
          <a:ln w="9525">
            <a:solidFill>
              <a:schemeClr val="tx1"/>
            </a:solidFill>
            <a:round/>
            <a:headEnd/>
            <a:tailEnd/>
          </a:ln>
        </p:spPr>
        <p:txBody>
          <a:bodyPr wrap="none" anchor="ctr"/>
          <a:lstStyle/>
          <a:p>
            <a:endParaRPr lang="en-US"/>
          </a:p>
        </p:txBody>
      </p:sp>
      <p:sp>
        <p:nvSpPr>
          <p:cNvPr id="9265" name="Line 326"/>
          <p:cNvSpPr>
            <a:spLocks noChangeShapeType="1"/>
          </p:cNvSpPr>
          <p:nvPr/>
        </p:nvSpPr>
        <p:spPr bwMode="auto">
          <a:xfrm flipV="1">
            <a:off x="4911725" y="3910013"/>
            <a:ext cx="0" cy="1792287"/>
          </a:xfrm>
          <a:prstGeom prst="line">
            <a:avLst/>
          </a:prstGeom>
          <a:noFill/>
          <a:ln w="9525">
            <a:solidFill>
              <a:schemeClr val="tx1"/>
            </a:solidFill>
            <a:round/>
            <a:headEnd/>
            <a:tailEnd/>
          </a:ln>
        </p:spPr>
        <p:txBody>
          <a:bodyPr wrap="none" anchor="ctr"/>
          <a:lstStyle/>
          <a:p>
            <a:endParaRPr lang="en-US"/>
          </a:p>
        </p:txBody>
      </p:sp>
      <p:sp>
        <p:nvSpPr>
          <p:cNvPr id="9266" name="Line 327"/>
          <p:cNvSpPr>
            <a:spLocks noChangeShapeType="1"/>
          </p:cNvSpPr>
          <p:nvPr/>
        </p:nvSpPr>
        <p:spPr bwMode="auto">
          <a:xfrm flipV="1">
            <a:off x="5056188" y="4197350"/>
            <a:ext cx="0" cy="1362075"/>
          </a:xfrm>
          <a:prstGeom prst="line">
            <a:avLst/>
          </a:prstGeom>
          <a:noFill/>
          <a:ln w="9525">
            <a:solidFill>
              <a:schemeClr val="tx1"/>
            </a:solidFill>
            <a:round/>
            <a:headEnd/>
            <a:tailEnd/>
          </a:ln>
        </p:spPr>
        <p:txBody>
          <a:bodyPr wrap="none" anchor="ctr"/>
          <a:lstStyle/>
          <a:p>
            <a:endParaRPr lang="en-US"/>
          </a:p>
        </p:txBody>
      </p:sp>
      <p:sp>
        <p:nvSpPr>
          <p:cNvPr id="9267" name="Line 328"/>
          <p:cNvSpPr>
            <a:spLocks noChangeShapeType="1"/>
          </p:cNvSpPr>
          <p:nvPr/>
        </p:nvSpPr>
        <p:spPr bwMode="auto">
          <a:xfrm flipH="1">
            <a:off x="4333875" y="2906713"/>
            <a:ext cx="144463" cy="0"/>
          </a:xfrm>
          <a:prstGeom prst="line">
            <a:avLst/>
          </a:prstGeom>
          <a:noFill/>
          <a:ln w="9525">
            <a:solidFill>
              <a:schemeClr val="tx1"/>
            </a:solidFill>
            <a:round/>
            <a:headEnd/>
            <a:tailEnd/>
          </a:ln>
        </p:spPr>
        <p:txBody>
          <a:bodyPr/>
          <a:lstStyle/>
          <a:p>
            <a:endParaRPr lang="en-US"/>
          </a:p>
        </p:txBody>
      </p:sp>
      <p:sp>
        <p:nvSpPr>
          <p:cNvPr id="9268" name="Line 329"/>
          <p:cNvSpPr>
            <a:spLocks noChangeShapeType="1"/>
          </p:cNvSpPr>
          <p:nvPr/>
        </p:nvSpPr>
        <p:spPr bwMode="auto">
          <a:xfrm flipV="1">
            <a:off x="5056188" y="3479800"/>
            <a:ext cx="0" cy="142875"/>
          </a:xfrm>
          <a:prstGeom prst="line">
            <a:avLst/>
          </a:prstGeom>
          <a:noFill/>
          <a:ln w="9525">
            <a:solidFill>
              <a:schemeClr val="tx1"/>
            </a:solidFill>
            <a:round/>
            <a:headEnd/>
            <a:tailEnd/>
          </a:ln>
        </p:spPr>
        <p:txBody>
          <a:bodyPr wrap="none" anchor="ctr"/>
          <a:lstStyle/>
          <a:p>
            <a:endParaRPr lang="en-US"/>
          </a:p>
        </p:txBody>
      </p:sp>
      <p:sp>
        <p:nvSpPr>
          <p:cNvPr id="9269" name="Line 330"/>
          <p:cNvSpPr>
            <a:spLocks noChangeShapeType="1"/>
          </p:cNvSpPr>
          <p:nvPr/>
        </p:nvSpPr>
        <p:spPr bwMode="auto">
          <a:xfrm flipH="1" flipV="1">
            <a:off x="5056188" y="3479800"/>
            <a:ext cx="288925" cy="0"/>
          </a:xfrm>
          <a:prstGeom prst="line">
            <a:avLst/>
          </a:prstGeom>
          <a:noFill/>
          <a:ln w="9525">
            <a:solidFill>
              <a:schemeClr val="tx1"/>
            </a:solidFill>
            <a:round/>
            <a:headEnd/>
            <a:tailEnd/>
          </a:ln>
        </p:spPr>
        <p:txBody>
          <a:bodyPr/>
          <a:lstStyle/>
          <a:p>
            <a:endParaRPr lang="en-US"/>
          </a:p>
        </p:txBody>
      </p:sp>
      <p:sp>
        <p:nvSpPr>
          <p:cNvPr id="9270" name="Line 331"/>
          <p:cNvSpPr>
            <a:spLocks noChangeShapeType="1"/>
          </p:cNvSpPr>
          <p:nvPr/>
        </p:nvSpPr>
        <p:spPr bwMode="auto">
          <a:xfrm flipH="1">
            <a:off x="4043363" y="3622675"/>
            <a:ext cx="434975" cy="0"/>
          </a:xfrm>
          <a:prstGeom prst="line">
            <a:avLst/>
          </a:prstGeom>
          <a:noFill/>
          <a:ln w="9525">
            <a:solidFill>
              <a:schemeClr val="tx1"/>
            </a:solidFill>
            <a:round/>
            <a:headEnd/>
            <a:tailEnd/>
          </a:ln>
        </p:spPr>
        <p:txBody>
          <a:bodyPr/>
          <a:lstStyle/>
          <a:p>
            <a:endParaRPr lang="en-US"/>
          </a:p>
        </p:txBody>
      </p:sp>
      <p:sp>
        <p:nvSpPr>
          <p:cNvPr id="9271" name="Text Box 332"/>
          <p:cNvSpPr txBox="1">
            <a:spLocks noChangeArrowheads="1"/>
          </p:cNvSpPr>
          <p:nvPr/>
        </p:nvSpPr>
        <p:spPr bwMode="auto">
          <a:xfrm>
            <a:off x="501650" y="3767138"/>
            <a:ext cx="217488" cy="214312"/>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C</a:t>
            </a:r>
          </a:p>
        </p:txBody>
      </p:sp>
      <p:grpSp>
        <p:nvGrpSpPr>
          <p:cNvPr id="6" name="Group 333"/>
          <p:cNvGrpSpPr>
            <a:grpSpLocks/>
          </p:cNvGrpSpPr>
          <p:nvPr>
            <p:custDataLst>
              <p:tags r:id="rId6"/>
            </p:custDataLst>
          </p:nvPr>
        </p:nvGrpSpPr>
        <p:grpSpPr bwMode="auto">
          <a:xfrm rot="-5400000">
            <a:off x="5996782" y="4410869"/>
            <a:ext cx="215900" cy="217487"/>
            <a:chOff x="4848" y="1920"/>
            <a:chExt cx="144" cy="144"/>
          </a:xfrm>
        </p:grpSpPr>
        <p:sp>
          <p:nvSpPr>
            <p:cNvPr id="9452" name="Rectangle 334"/>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vert="eaVert" wrap="none" anchor="ctr"/>
            <a:lstStyle/>
            <a:p>
              <a:pPr eaLnBrk="0" hangingPunct="0"/>
              <a:endParaRPr lang="en-US" sz="1200" b="1">
                <a:solidFill>
                  <a:schemeClr val="tx2"/>
                </a:solidFill>
                <a:latin typeface="Arial Narrow" pitchFamily="34" charset="0"/>
              </a:endParaRPr>
            </a:p>
          </p:txBody>
        </p:sp>
        <p:sp>
          <p:nvSpPr>
            <p:cNvPr id="9453" name="Line 335"/>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54" name="Line 336"/>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273" name="Line 337"/>
          <p:cNvSpPr>
            <a:spLocks noChangeShapeType="1"/>
          </p:cNvSpPr>
          <p:nvPr/>
        </p:nvSpPr>
        <p:spPr bwMode="auto">
          <a:xfrm flipH="1">
            <a:off x="6500813" y="3263900"/>
            <a:ext cx="1157287" cy="0"/>
          </a:xfrm>
          <a:prstGeom prst="line">
            <a:avLst/>
          </a:prstGeom>
          <a:noFill/>
          <a:ln w="9525">
            <a:solidFill>
              <a:schemeClr val="tx1"/>
            </a:solidFill>
            <a:round/>
            <a:headEnd/>
            <a:tailEnd/>
          </a:ln>
        </p:spPr>
        <p:txBody>
          <a:bodyPr/>
          <a:lstStyle/>
          <a:p>
            <a:endParaRPr lang="en-US"/>
          </a:p>
        </p:txBody>
      </p:sp>
      <p:grpSp>
        <p:nvGrpSpPr>
          <p:cNvPr id="7" name="Group 338"/>
          <p:cNvGrpSpPr>
            <a:grpSpLocks/>
          </p:cNvGrpSpPr>
          <p:nvPr>
            <p:custDataLst>
              <p:tags r:id="rId7"/>
            </p:custDataLst>
          </p:nvPr>
        </p:nvGrpSpPr>
        <p:grpSpPr bwMode="auto">
          <a:xfrm>
            <a:off x="7658100" y="3694113"/>
            <a:ext cx="217488" cy="215900"/>
            <a:chOff x="4848" y="1920"/>
            <a:chExt cx="144" cy="144"/>
          </a:xfrm>
        </p:grpSpPr>
        <p:sp>
          <p:nvSpPr>
            <p:cNvPr id="9449" name="Rectangle 339"/>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P</a:t>
              </a:r>
            </a:p>
          </p:txBody>
        </p:sp>
        <p:sp>
          <p:nvSpPr>
            <p:cNvPr id="9450" name="Line 340"/>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51" name="Line 341"/>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275" name="Line 342"/>
          <p:cNvSpPr>
            <a:spLocks noChangeShapeType="1"/>
          </p:cNvSpPr>
          <p:nvPr/>
        </p:nvSpPr>
        <p:spPr bwMode="auto">
          <a:xfrm flipH="1">
            <a:off x="7513638" y="3767138"/>
            <a:ext cx="144462" cy="0"/>
          </a:xfrm>
          <a:prstGeom prst="line">
            <a:avLst/>
          </a:prstGeom>
          <a:noFill/>
          <a:ln w="9525">
            <a:solidFill>
              <a:schemeClr val="tx1"/>
            </a:solidFill>
            <a:round/>
            <a:headEnd/>
            <a:tailEnd/>
          </a:ln>
        </p:spPr>
        <p:txBody>
          <a:bodyPr/>
          <a:lstStyle/>
          <a:p>
            <a:endParaRPr lang="en-US"/>
          </a:p>
        </p:txBody>
      </p:sp>
      <p:sp>
        <p:nvSpPr>
          <p:cNvPr id="9276" name="Line 343"/>
          <p:cNvSpPr>
            <a:spLocks noChangeShapeType="1"/>
          </p:cNvSpPr>
          <p:nvPr/>
        </p:nvSpPr>
        <p:spPr bwMode="auto">
          <a:xfrm flipV="1">
            <a:off x="7224713" y="4556125"/>
            <a:ext cx="0" cy="788988"/>
          </a:xfrm>
          <a:prstGeom prst="line">
            <a:avLst/>
          </a:prstGeom>
          <a:noFill/>
          <a:ln w="9525">
            <a:solidFill>
              <a:schemeClr val="tx1"/>
            </a:solidFill>
            <a:round/>
            <a:headEnd/>
            <a:tailEnd/>
          </a:ln>
        </p:spPr>
        <p:txBody>
          <a:bodyPr>
            <a:spAutoFit/>
          </a:bodyPr>
          <a:lstStyle/>
          <a:p>
            <a:endParaRPr lang="en-US"/>
          </a:p>
        </p:txBody>
      </p:sp>
      <p:sp>
        <p:nvSpPr>
          <p:cNvPr id="9277" name="Text Box 344"/>
          <p:cNvSpPr txBox="1">
            <a:spLocks noChangeArrowheads="1"/>
          </p:cNvSpPr>
          <p:nvPr/>
        </p:nvSpPr>
        <p:spPr bwMode="auto">
          <a:xfrm>
            <a:off x="4622800" y="3408363"/>
            <a:ext cx="360363" cy="214312"/>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C’</a:t>
            </a:r>
          </a:p>
        </p:txBody>
      </p:sp>
      <p:sp>
        <p:nvSpPr>
          <p:cNvPr id="9278" name="Text Box 345"/>
          <p:cNvSpPr txBox="1">
            <a:spLocks noChangeArrowheads="1"/>
          </p:cNvSpPr>
          <p:nvPr/>
        </p:nvSpPr>
        <p:spPr bwMode="auto">
          <a:xfrm rot="-5400000">
            <a:off x="6749256" y="5072857"/>
            <a:ext cx="733425" cy="217488"/>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C’</a:t>
            </a:r>
          </a:p>
        </p:txBody>
      </p:sp>
      <p:sp>
        <p:nvSpPr>
          <p:cNvPr id="9279" name="Line 346"/>
          <p:cNvSpPr>
            <a:spLocks noChangeShapeType="1"/>
          </p:cNvSpPr>
          <p:nvPr/>
        </p:nvSpPr>
        <p:spPr bwMode="auto">
          <a:xfrm flipH="1">
            <a:off x="7875588" y="3263900"/>
            <a:ext cx="1011237" cy="0"/>
          </a:xfrm>
          <a:prstGeom prst="line">
            <a:avLst/>
          </a:prstGeom>
          <a:noFill/>
          <a:ln w="9525">
            <a:solidFill>
              <a:schemeClr val="tx1"/>
            </a:solidFill>
            <a:round/>
            <a:headEnd type="triangle" w="med" len="med"/>
            <a:tailEnd/>
          </a:ln>
        </p:spPr>
        <p:txBody>
          <a:bodyPr/>
          <a:lstStyle/>
          <a:p>
            <a:endParaRPr lang="en-US"/>
          </a:p>
        </p:txBody>
      </p:sp>
      <p:sp>
        <p:nvSpPr>
          <p:cNvPr id="9280" name="Line 347"/>
          <p:cNvSpPr>
            <a:spLocks noChangeShapeType="1"/>
          </p:cNvSpPr>
          <p:nvPr/>
        </p:nvSpPr>
        <p:spPr bwMode="auto">
          <a:xfrm flipV="1">
            <a:off x="8020050" y="3186113"/>
            <a:ext cx="144463" cy="142875"/>
          </a:xfrm>
          <a:prstGeom prst="line">
            <a:avLst/>
          </a:prstGeom>
          <a:noFill/>
          <a:ln w="9525">
            <a:solidFill>
              <a:schemeClr val="tx1"/>
            </a:solidFill>
            <a:round/>
            <a:headEnd/>
            <a:tailEnd/>
          </a:ln>
        </p:spPr>
        <p:txBody>
          <a:bodyPr wrap="none" anchor="ctr"/>
          <a:lstStyle/>
          <a:p>
            <a:endParaRPr lang="en-US"/>
          </a:p>
        </p:txBody>
      </p:sp>
      <p:sp>
        <p:nvSpPr>
          <p:cNvPr id="9281" name="Text Box 348"/>
          <p:cNvSpPr txBox="1">
            <a:spLocks noChangeArrowheads="1"/>
          </p:cNvSpPr>
          <p:nvPr/>
        </p:nvSpPr>
        <p:spPr bwMode="auto">
          <a:xfrm>
            <a:off x="7875588" y="3049588"/>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48</a:t>
            </a:r>
          </a:p>
        </p:txBody>
      </p:sp>
      <p:grpSp>
        <p:nvGrpSpPr>
          <p:cNvPr id="8" name="Group 349"/>
          <p:cNvGrpSpPr>
            <a:grpSpLocks/>
          </p:cNvGrpSpPr>
          <p:nvPr>
            <p:custDataLst>
              <p:tags r:id="rId8"/>
            </p:custDataLst>
          </p:nvPr>
        </p:nvGrpSpPr>
        <p:grpSpPr bwMode="auto">
          <a:xfrm rot="-5400000">
            <a:off x="5345907" y="4410869"/>
            <a:ext cx="215900" cy="217487"/>
            <a:chOff x="4848" y="1920"/>
            <a:chExt cx="144" cy="144"/>
          </a:xfrm>
        </p:grpSpPr>
        <p:sp>
          <p:nvSpPr>
            <p:cNvPr id="9446" name="Rectangle 350"/>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vert="eaVert" wrap="none" anchor="ctr"/>
            <a:lstStyle/>
            <a:p>
              <a:pPr eaLnBrk="0" hangingPunct="0"/>
              <a:endParaRPr lang="en-US" sz="1200" b="1">
                <a:solidFill>
                  <a:schemeClr val="tx2"/>
                </a:solidFill>
                <a:latin typeface="Arial Narrow" pitchFamily="34" charset="0"/>
              </a:endParaRPr>
            </a:p>
          </p:txBody>
        </p:sp>
        <p:sp>
          <p:nvSpPr>
            <p:cNvPr id="9447" name="Line 351"/>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48" name="Line 352"/>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283" name="Line 353"/>
          <p:cNvSpPr>
            <a:spLocks noChangeShapeType="1"/>
          </p:cNvSpPr>
          <p:nvPr/>
        </p:nvSpPr>
        <p:spPr bwMode="auto">
          <a:xfrm flipV="1">
            <a:off x="5418138" y="4627563"/>
            <a:ext cx="0" cy="717550"/>
          </a:xfrm>
          <a:prstGeom prst="line">
            <a:avLst/>
          </a:prstGeom>
          <a:noFill/>
          <a:ln w="9525">
            <a:solidFill>
              <a:schemeClr val="tx1"/>
            </a:solidFill>
            <a:round/>
            <a:headEnd/>
            <a:tailEnd/>
          </a:ln>
        </p:spPr>
        <p:txBody>
          <a:bodyPr wrap="none" anchor="ctr"/>
          <a:lstStyle/>
          <a:p>
            <a:endParaRPr lang="en-US"/>
          </a:p>
        </p:txBody>
      </p:sp>
      <p:sp>
        <p:nvSpPr>
          <p:cNvPr id="9284" name="Text Box 354"/>
          <p:cNvSpPr txBox="1">
            <a:spLocks noChangeArrowheads="1"/>
          </p:cNvSpPr>
          <p:nvPr/>
        </p:nvSpPr>
        <p:spPr bwMode="auto">
          <a:xfrm rot="-5400000">
            <a:off x="4980781" y="5122069"/>
            <a:ext cx="657225" cy="217488"/>
          </a:xfrm>
          <a:prstGeom prst="rect">
            <a:avLst/>
          </a:prstGeom>
          <a:noFill/>
          <a:ln w="28575">
            <a:noFill/>
            <a:miter lim="800000"/>
            <a:headEnd/>
            <a:tailEnd/>
          </a:ln>
        </p:spPr>
        <p:txBody>
          <a:bodyPr rIns="18000"/>
          <a:lstStyle/>
          <a:p>
            <a:pPr algn="l" eaLnBrk="0" hangingPunct="0"/>
            <a:r>
              <a:rPr lang="en-US" sz="1200" b="1">
                <a:solidFill>
                  <a:srgbClr val="000000"/>
                </a:solidFill>
                <a:latin typeface="Arial Narrow" pitchFamily="34" charset="0"/>
              </a:rPr>
              <a:t>OpMode</a:t>
            </a:r>
          </a:p>
        </p:txBody>
      </p:sp>
      <p:sp>
        <p:nvSpPr>
          <p:cNvPr id="9285" name="Line 355"/>
          <p:cNvSpPr>
            <a:spLocks noChangeShapeType="1"/>
          </p:cNvSpPr>
          <p:nvPr/>
        </p:nvSpPr>
        <p:spPr bwMode="auto">
          <a:xfrm flipH="1" flipV="1">
            <a:off x="8382000" y="3767138"/>
            <a:ext cx="504825" cy="0"/>
          </a:xfrm>
          <a:prstGeom prst="line">
            <a:avLst/>
          </a:prstGeom>
          <a:noFill/>
          <a:ln w="9525">
            <a:solidFill>
              <a:schemeClr val="tx1"/>
            </a:solidFill>
            <a:round/>
            <a:headEnd type="triangle" w="med" len="med"/>
            <a:tailEnd/>
          </a:ln>
        </p:spPr>
        <p:txBody>
          <a:bodyPr/>
          <a:lstStyle/>
          <a:p>
            <a:endParaRPr lang="en-US"/>
          </a:p>
        </p:txBody>
      </p:sp>
      <p:sp>
        <p:nvSpPr>
          <p:cNvPr id="9286" name="Line 356"/>
          <p:cNvSpPr>
            <a:spLocks noChangeShapeType="1"/>
          </p:cNvSpPr>
          <p:nvPr/>
        </p:nvSpPr>
        <p:spPr bwMode="auto">
          <a:xfrm flipH="1">
            <a:off x="7875588" y="3767138"/>
            <a:ext cx="361950" cy="0"/>
          </a:xfrm>
          <a:prstGeom prst="line">
            <a:avLst/>
          </a:prstGeom>
          <a:noFill/>
          <a:ln w="9525">
            <a:solidFill>
              <a:schemeClr val="tx1"/>
            </a:solidFill>
            <a:round/>
            <a:headEnd/>
            <a:tailEnd/>
          </a:ln>
        </p:spPr>
        <p:txBody>
          <a:bodyPr/>
          <a:lstStyle/>
          <a:p>
            <a:endParaRPr lang="en-US"/>
          </a:p>
        </p:txBody>
      </p:sp>
      <p:sp>
        <p:nvSpPr>
          <p:cNvPr id="9287" name="Freeform 357"/>
          <p:cNvSpPr>
            <a:spLocks/>
          </p:cNvSpPr>
          <p:nvPr/>
        </p:nvSpPr>
        <p:spPr bwMode="auto">
          <a:xfrm>
            <a:off x="8237538" y="3694113"/>
            <a:ext cx="144462" cy="73025"/>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288" name="Line 358"/>
          <p:cNvSpPr>
            <a:spLocks noChangeShapeType="1"/>
          </p:cNvSpPr>
          <p:nvPr/>
        </p:nvSpPr>
        <p:spPr bwMode="auto">
          <a:xfrm flipV="1">
            <a:off x="5345113" y="4699000"/>
            <a:ext cx="144462" cy="142875"/>
          </a:xfrm>
          <a:prstGeom prst="line">
            <a:avLst/>
          </a:prstGeom>
          <a:noFill/>
          <a:ln w="9525">
            <a:solidFill>
              <a:schemeClr val="tx1"/>
            </a:solidFill>
            <a:round/>
            <a:headEnd/>
            <a:tailEnd/>
          </a:ln>
        </p:spPr>
        <p:txBody>
          <a:bodyPr wrap="none" anchor="ctr"/>
          <a:lstStyle/>
          <a:p>
            <a:endParaRPr lang="en-US"/>
          </a:p>
        </p:txBody>
      </p:sp>
      <p:sp>
        <p:nvSpPr>
          <p:cNvPr id="9289" name="Text Box 359"/>
          <p:cNvSpPr txBox="1">
            <a:spLocks noChangeArrowheads="1"/>
          </p:cNvSpPr>
          <p:nvPr/>
        </p:nvSpPr>
        <p:spPr bwMode="auto">
          <a:xfrm>
            <a:off x="5200650" y="4578350"/>
            <a:ext cx="217488"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7</a:t>
            </a:r>
          </a:p>
        </p:txBody>
      </p:sp>
      <p:grpSp>
        <p:nvGrpSpPr>
          <p:cNvPr id="9" name="Group 360"/>
          <p:cNvGrpSpPr>
            <a:grpSpLocks/>
          </p:cNvGrpSpPr>
          <p:nvPr>
            <p:custDataLst>
              <p:tags r:id="rId9"/>
            </p:custDataLst>
          </p:nvPr>
        </p:nvGrpSpPr>
        <p:grpSpPr bwMode="auto">
          <a:xfrm rot="-5400000">
            <a:off x="6719094" y="4410869"/>
            <a:ext cx="215900" cy="217488"/>
            <a:chOff x="4848" y="1920"/>
            <a:chExt cx="144" cy="144"/>
          </a:xfrm>
        </p:grpSpPr>
        <p:sp>
          <p:nvSpPr>
            <p:cNvPr id="9443" name="Rectangle 361"/>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vert="eaVert" wrap="none" anchor="ctr"/>
            <a:lstStyle/>
            <a:p>
              <a:pPr eaLnBrk="0" hangingPunct="0"/>
              <a:endParaRPr lang="en-US" sz="1200" b="1">
                <a:solidFill>
                  <a:schemeClr val="tx2"/>
                </a:solidFill>
                <a:latin typeface="Arial Narrow" pitchFamily="34" charset="0"/>
              </a:endParaRPr>
            </a:p>
          </p:txBody>
        </p:sp>
        <p:sp>
          <p:nvSpPr>
            <p:cNvPr id="9444" name="Line 362"/>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45" name="Line 363"/>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291" name="Line 364"/>
          <p:cNvSpPr>
            <a:spLocks noChangeShapeType="1"/>
          </p:cNvSpPr>
          <p:nvPr/>
        </p:nvSpPr>
        <p:spPr bwMode="auto">
          <a:xfrm>
            <a:off x="6791325" y="3767138"/>
            <a:ext cx="0" cy="638175"/>
          </a:xfrm>
          <a:prstGeom prst="line">
            <a:avLst/>
          </a:prstGeom>
          <a:noFill/>
          <a:ln w="9525">
            <a:solidFill>
              <a:srgbClr val="000000"/>
            </a:solidFill>
            <a:round/>
            <a:headEnd/>
            <a:tailEnd/>
          </a:ln>
        </p:spPr>
        <p:txBody>
          <a:bodyPr/>
          <a:lstStyle/>
          <a:p>
            <a:endParaRPr lang="en-US"/>
          </a:p>
        </p:txBody>
      </p:sp>
      <p:sp>
        <p:nvSpPr>
          <p:cNvPr id="9292" name="Line 365"/>
          <p:cNvSpPr>
            <a:spLocks noChangeShapeType="1"/>
          </p:cNvSpPr>
          <p:nvPr/>
        </p:nvSpPr>
        <p:spPr bwMode="auto">
          <a:xfrm flipV="1">
            <a:off x="6067425" y="4125913"/>
            <a:ext cx="0" cy="285750"/>
          </a:xfrm>
          <a:prstGeom prst="line">
            <a:avLst/>
          </a:prstGeom>
          <a:noFill/>
          <a:ln w="9525">
            <a:solidFill>
              <a:srgbClr val="000000"/>
            </a:solidFill>
            <a:round/>
            <a:headEnd/>
            <a:tailEnd/>
          </a:ln>
        </p:spPr>
        <p:txBody>
          <a:bodyPr/>
          <a:lstStyle/>
          <a:p>
            <a:endParaRPr lang="en-US"/>
          </a:p>
        </p:txBody>
      </p:sp>
      <p:sp>
        <p:nvSpPr>
          <p:cNvPr id="9293" name="Line 366"/>
          <p:cNvSpPr>
            <a:spLocks noChangeShapeType="1"/>
          </p:cNvSpPr>
          <p:nvPr/>
        </p:nvSpPr>
        <p:spPr bwMode="auto">
          <a:xfrm flipV="1">
            <a:off x="6791325" y="4627563"/>
            <a:ext cx="0" cy="717550"/>
          </a:xfrm>
          <a:prstGeom prst="line">
            <a:avLst/>
          </a:prstGeom>
          <a:noFill/>
          <a:ln w="9525">
            <a:solidFill>
              <a:srgbClr val="000000"/>
            </a:solidFill>
            <a:round/>
            <a:headEnd/>
            <a:tailEnd/>
          </a:ln>
        </p:spPr>
        <p:txBody>
          <a:bodyPr/>
          <a:lstStyle/>
          <a:p>
            <a:endParaRPr lang="en-US"/>
          </a:p>
        </p:txBody>
      </p:sp>
      <p:sp>
        <p:nvSpPr>
          <p:cNvPr id="9294" name="Line 367"/>
          <p:cNvSpPr>
            <a:spLocks noChangeShapeType="1"/>
          </p:cNvSpPr>
          <p:nvPr/>
        </p:nvSpPr>
        <p:spPr bwMode="auto">
          <a:xfrm flipV="1">
            <a:off x="6067425" y="4627563"/>
            <a:ext cx="0" cy="717550"/>
          </a:xfrm>
          <a:prstGeom prst="line">
            <a:avLst/>
          </a:prstGeom>
          <a:noFill/>
          <a:ln w="9525">
            <a:solidFill>
              <a:srgbClr val="000000"/>
            </a:solidFill>
            <a:round/>
            <a:headEnd/>
            <a:tailEnd/>
          </a:ln>
        </p:spPr>
        <p:txBody>
          <a:bodyPr/>
          <a:lstStyle/>
          <a:p>
            <a:endParaRPr lang="en-US"/>
          </a:p>
        </p:txBody>
      </p:sp>
      <p:sp>
        <p:nvSpPr>
          <p:cNvPr id="9295" name="Text Box 368"/>
          <p:cNvSpPr txBox="1">
            <a:spLocks noChangeArrowheads="1"/>
          </p:cNvSpPr>
          <p:nvPr/>
        </p:nvSpPr>
        <p:spPr bwMode="auto">
          <a:xfrm rot="-5400000">
            <a:off x="5630862" y="5122863"/>
            <a:ext cx="657225" cy="2159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CarryIn</a:t>
            </a:r>
          </a:p>
        </p:txBody>
      </p:sp>
      <p:sp>
        <p:nvSpPr>
          <p:cNvPr id="9296" name="Text Box 369"/>
          <p:cNvSpPr txBox="1">
            <a:spLocks noChangeArrowheads="1"/>
          </p:cNvSpPr>
          <p:nvPr/>
        </p:nvSpPr>
        <p:spPr bwMode="auto">
          <a:xfrm rot="-5400000">
            <a:off x="6282532" y="5039519"/>
            <a:ext cx="800100" cy="217487"/>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ALUMode</a:t>
            </a:r>
          </a:p>
        </p:txBody>
      </p:sp>
      <p:sp>
        <p:nvSpPr>
          <p:cNvPr id="9297" name="Line 370"/>
          <p:cNvSpPr>
            <a:spLocks noChangeShapeType="1"/>
          </p:cNvSpPr>
          <p:nvPr/>
        </p:nvSpPr>
        <p:spPr bwMode="auto">
          <a:xfrm flipV="1">
            <a:off x="6718300" y="4699000"/>
            <a:ext cx="144463" cy="142875"/>
          </a:xfrm>
          <a:prstGeom prst="line">
            <a:avLst/>
          </a:prstGeom>
          <a:noFill/>
          <a:ln w="9525">
            <a:solidFill>
              <a:schemeClr val="tx1"/>
            </a:solidFill>
            <a:round/>
            <a:headEnd/>
            <a:tailEnd/>
          </a:ln>
        </p:spPr>
        <p:txBody>
          <a:bodyPr wrap="none" anchor="ctr"/>
          <a:lstStyle/>
          <a:p>
            <a:endParaRPr lang="en-US"/>
          </a:p>
        </p:txBody>
      </p:sp>
      <p:sp>
        <p:nvSpPr>
          <p:cNvPr id="9298" name="Text Box 371"/>
          <p:cNvSpPr txBox="1">
            <a:spLocks noChangeArrowheads="1"/>
          </p:cNvSpPr>
          <p:nvPr/>
        </p:nvSpPr>
        <p:spPr bwMode="auto">
          <a:xfrm>
            <a:off x="6573838" y="4578350"/>
            <a:ext cx="217487"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4</a:t>
            </a:r>
          </a:p>
        </p:txBody>
      </p:sp>
      <p:sp>
        <p:nvSpPr>
          <p:cNvPr id="9299" name="Line 372"/>
          <p:cNvSpPr>
            <a:spLocks noChangeShapeType="1"/>
          </p:cNvSpPr>
          <p:nvPr/>
        </p:nvSpPr>
        <p:spPr bwMode="auto">
          <a:xfrm flipV="1">
            <a:off x="8308975" y="3263900"/>
            <a:ext cx="0" cy="2295525"/>
          </a:xfrm>
          <a:prstGeom prst="line">
            <a:avLst/>
          </a:prstGeom>
          <a:noFill/>
          <a:ln w="9525">
            <a:solidFill>
              <a:srgbClr val="000000"/>
            </a:solidFill>
            <a:round/>
            <a:headEnd/>
            <a:tailEnd/>
          </a:ln>
        </p:spPr>
        <p:txBody>
          <a:bodyPr/>
          <a:lstStyle/>
          <a:p>
            <a:endParaRPr lang="en-US"/>
          </a:p>
        </p:txBody>
      </p:sp>
      <p:sp>
        <p:nvSpPr>
          <p:cNvPr id="9300" name="Line 373"/>
          <p:cNvSpPr>
            <a:spLocks noChangeShapeType="1"/>
          </p:cNvSpPr>
          <p:nvPr/>
        </p:nvSpPr>
        <p:spPr bwMode="auto">
          <a:xfrm>
            <a:off x="5056188" y="5559425"/>
            <a:ext cx="3252787" cy="0"/>
          </a:xfrm>
          <a:prstGeom prst="line">
            <a:avLst/>
          </a:prstGeom>
          <a:noFill/>
          <a:ln w="9525">
            <a:solidFill>
              <a:srgbClr val="000000"/>
            </a:solidFill>
            <a:round/>
            <a:headEnd/>
            <a:tailEnd/>
          </a:ln>
        </p:spPr>
        <p:txBody>
          <a:bodyPr/>
          <a:lstStyle/>
          <a:p>
            <a:endParaRPr lang="en-US"/>
          </a:p>
        </p:txBody>
      </p:sp>
      <p:sp>
        <p:nvSpPr>
          <p:cNvPr id="9301" name="Line 374"/>
          <p:cNvSpPr>
            <a:spLocks noChangeShapeType="1"/>
          </p:cNvSpPr>
          <p:nvPr/>
        </p:nvSpPr>
        <p:spPr bwMode="auto">
          <a:xfrm flipV="1">
            <a:off x="8453438" y="1400175"/>
            <a:ext cx="0" cy="1863725"/>
          </a:xfrm>
          <a:prstGeom prst="line">
            <a:avLst/>
          </a:prstGeom>
          <a:noFill/>
          <a:ln w="9525">
            <a:solidFill>
              <a:srgbClr val="000000"/>
            </a:solidFill>
            <a:round/>
            <a:headEnd/>
            <a:tailEnd type="triangle" w="med" len="med"/>
          </a:ln>
        </p:spPr>
        <p:txBody>
          <a:bodyPr/>
          <a:lstStyle/>
          <a:p>
            <a:endParaRPr lang="en-US"/>
          </a:p>
        </p:txBody>
      </p:sp>
      <p:sp>
        <p:nvSpPr>
          <p:cNvPr id="9302" name="Line 375"/>
          <p:cNvSpPr>
            <a:spLocks noChangeShapeType="1"/>
          </p:cNvSpPr>
          <p:nvPr/>
        </p:nvSpPr>
        <p:spPr bwMode="auto">
          <a:xfrm flipH="1">
            <a:off x="5056188" y="2189163"/>
            <a:ext cx="3397250" cy="0"/>
          </a:xfrm>
          <a:prstGeom prst="line">
            <a:avLst/>
          </a:prstGeom>
          <a:noFill/>
          <a:ln w="9525">
            <a:solidFill>
              <a:schemeClr val="tx1"/>
            </a:solidFill>
            <a:round/>
            <a:headEnd/>
            <a:tailEnd/>
          </a:ln>
        </p:spPr>
        <p:txBody>
          <a:bodyPr/>
          <a:lstStyle/>
          <a:p>
            <a:endParaRPr lang="en-US"/>
          </a:p>
        </p:txBody>
      </p:sp>
      <p:sp>
        <p:nvSpPr>
          <p:cNvPr id="9303" name="Line 376"/>
          <p:cNvSpPr>
            <a:spLocks noChangeShapeType="1"/>
          </p:cNvSpPr>
          <p:nvPr/>
        </p:nvSpPr>
        <p:spPr bwMode="auto">
          <a:xfrm flipV="1">
            <a:off x="5056188" y="2189163"/>
            <a:ext cx="0" cy="285750"/>
          </a:xfrm>
          <a:prstGeom prst="line">
            <a:avLst/>
          </a:prstGeom>
          <a:noFill/>
          <a:ln w="9525">
            <a:solidFill>
              <a:schemeClr val="tx1"/>
            </a:solidFill>
            <a:round/>
            <a:headEnd/>
            <a:tailEnd/>
          </a:ln>
        </p:spPr>
        <p:txBody>
          <a:bodyPr wrap="none" anchor="ctr"/>
          <a:lstStyle/>
          <a:p>
            <a:endParaRPr lang="en-US"/>
          </a:p>
        </p:txBody>
      </p:sp>
      <p:sp>
        <p:nvSpPr>
          <p:cNvPr id="9304" name="Line 377"/>
          <p:cNvSpPr>
            <a:spLocks noChangeShapeType="1"/>
          </p:cNvSpPr>
          <p:nvPr/>
        </p:nvSpPr>
        <p:spPr bwMode="auto">
          <a:xfrm flipV="1">
            <a:off x="8453438" y="5702300"/>
            <a:ext cx="0" cy="503238"/>
          </a:xfrm>
          <a:prstGeom prst="line">
            <a:avLst/>
          </a:prstGeom>
          <a:noFill/>
          <a:ln w="9525">
            <a:solidFill>
              <a:schemeClr val="tx1"/>
            </a:solidFill>
            <a:round/>
            <a:headEnd/>
            <a:tailEnd/>
          </a:ln>
        </p:spPr>
        <p:txBody>
          <a:bodyPr wrap="none" anchor="ctr"/>
          <a:lstStyle/>
          <a:p>
            <a:endParaRPr lang="en-US"/>
          </a:p>
        </p:txBody>
      </p:sp>
      <p:sp>
        <p:nvSpPr>
          <p:cNvPr id="9305" name="Line 378"/>
          <p:cNvSpPr>
            <a:spLocks noChangeShapeType="1"/>
          </p:cNvSpPr>
          <p:nvPr/>
        </p:nvSpPr>
        <p:spPr bwMode="auto">
          <a:xfrm>
            <a:off x="4911725" y="5702300"/>
            <a:ext cx="3541713" cy="0"/>
          </a:xfrm>
          <a:prstGeom prst="line">
            <a:avLst/>
          </a:prstGeom>
          <a:noFill/>
          <a:ln w="9525">
            <a:solidFill>
              <a:srgbClr val="000000"/>
            </a:solidFill>
            <a:round/>
            <a:headEnd/>
            <a:tailEnd/>
          </a:ln>
        </p:spPr>
        <p:txBody>
          <a:bodyPr/>
          <a:lstStyle/>
          <a:p>
            <a:endParaRPr lang="en-US"/>
          </a:p>
        </p:txBody>
      </p:sp>
      <p:sp>
        <p:nvSpPr>
          <p:cNvPr id="9306" name="Line 379"/>
          <p:cNvSpPr>
            <a:spLocks noChangeShapeType="1"/>
          </p:cNvSpPr>
          <p:nvPr/>
        </p:nvSpPr>
        <p:spPr bwMode="auto">
          <a:xfrm flipV="1">
            <a:off x="4911725" y="2189163"/>
            <a:ext cx="0" cy="430212"/>
          </a:xfrm>
          <a:prstGeom prst="line">
            <a:avLst/>
          </a:prstGeom>
          <a:noFill/>
          <a:ln w="9525">
            <a:solidFill>
              <a:schemeClr val="tx1"/>
            </a:solidFill>
            <a:round/>
            <a:headEnd/>
            <a:tailEnd/>
          </a:ln>
        </p:spPr>
        <p:txBody>
          <a:bodyPr wrap="none" anchor="ctr"/>
          <a:lstStyle/>
          <a:p>
            <a:endParaRPr lang="en-US"/>
          </a:p>
        </p:txBody>
      </p:sp>
      <p:sp>
        <p:nvSpPr>
          <p:cNvPr id="9307" name="Line 380"/>
          <p:cNvSpPr>
            <a:spLocks noChangeShapeType="1"/>
          </p:cNvSpPr>
          <p:nvPr/>
        </p:nvSpPr>
        <p:spPr bwMode="auto">
          <a:xfrm flipH="1">
            <a:off x="2959100" y="2189163"/>
            <a:ext cx="1952625" cy="0"/>
          </a:xfrm>
          <a:prstGeom prst="line">
            <a:avLst/>
          </a:prstGeom>
          <a:noFill/>
          <a:ln w="9525">
            <a:solidFill>
              <a:schemeClr val="tx1"/>
            </a:solidFill>
            <a:round/>
            <a:headEnd/>
            <a:tailEnd/>
          </a:ln>
        </p:spPr>
        <p:txBody>
          <a:bodyPr/>
          <a:lstStyle/>
          <a:p>
            <a:endParaRPr lang="en-US"/>
          </a:p>
        </p:txBody>
      </p:sp>
      <p:sp>
        <p:nvSpPr>
          <p:cNvPr id="9308" name="Line 381"/>
          <p:cNvSpPr>
            <a:spLocks noChangeShapeType="1"/>
          </p:cNvSpPr>
          <p:nvPr/>
        </p:nvSpPr>
        <p:spPr bwMode="auto">
          <a:xfrm flipV="1">
            <a:off x="6357938" y="4125913"/>
            <a:ext cx="0" cy="1362075"/>
          </a:xfrm>
          <a:prstGeom prst="line">
            <a:avLst/>
          </a:prstGeom>
          <a:noFill/>
          <a:ln w="9525">
            <a:solidFill>
              <a:srgbClr val="000000"/>
            </a:solidFill>
            <a:round/>
            <a:headEnd/>
            <a:tailEnd/>
          </a:ln>
        </p:spPr>
        <p:txBody>
          <a:bodyPr/>
          <a:lstStyle/>
          <a:p>
            <a:endParaRPr lang="en-US"/>
          </a:p>
        </p:txBody>
      </p:sp>
      <p:sp>
        <p:nvSpPr>
          <p:cNvPr id="9309" name="Freeform 382"/>
          <p:cNvSpPr>
            <a:spLocks/>
          </p:cNvSpPr>
          <p:nvPr/>
        </p:nvSpPr>
        <p:spPr bwMode="auto">
          <a:xfrm rot="-5400000">
            <a:off x="6142038" y="5559425"/>
            <a:ext cx="287337" cy="144463"/>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10" name="Line 383"/>
          <p:cNvSpPr>
            <a:spLocks noChangeShapeType="1"/>
          </p:cNvSpPr>
          <p:nvPr/>
        </p:nvSpPr>
        <p:spPr bwMode="auto">
          <a:xfrm flipV="1">
            <a:off x="6357938" y="5775325"/>
            <a:ext cx="0" cy="430213"/>
          </a:xfrm>
          <a:prstGeom prst="line">
            <a:avLst/>
          </a:prstGeom>
          <a:noFill/>
          <a:ln w="9525">
            <a:solidFill>
              <a:schemeClr val="tx1"/>
            </a:solidFill>
            <a:round/>
            <a:headEnd/>
            <a:tailEnd/>
          </a:ln>
        </p:spPr>
        <p:txBody>
          <a:bodyPr wrap="none" anchor="ctr"/>
          <a:lstStyle/>
          <a:p>
            <a:endParaRPr lang="en-US"/>
          </a:p>
        </p:txBody>
      </p:sp>
      <p:grpSp>
        <p:nvGrpSpPr>
          <p:cNvPr id="10" name="Group 384"/>
          <p:cNvGrpSpPr>
            <a:grpSpLocks/>
          </p:cNvGrpSpPr>
          <p:nvPr>
            <p:custDataLst>
              <p:tags r:id="rId10"/>
            </p:custDataLst>
          </p:nvPr>
        </p:nvGrpSpPr>
        <p:grpSpPr bwMode="auto">
          <a:xfrm rot="-5400000">
            <a:off x="6142037" y="2617788"/>
            <a:ext cx="214313" cy="217488"/>
            <a:chOff x="4848" y="1920"/>
            <a:chExt cx="144" cy="144"/>
          </a:xfrm>
        </p:grpSpPr>
        <p:sp>
          <p:nvSpPr>
            <p:cNvPr id="9440" name="Rectangle 385"/>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P</a:t>
              </a:r>
            </a:p>
          </p:txBody>
        </p:sp>
        <p:sp>
          <p:nvSpPr>
            <p:cNvPr id="9441" name="Line 386"/>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42" name="Line 387"/>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312" name="Line 388"/>
          <p:cNvSpPr>
            <a:spLocks noChangeShapeType="1"/>
          </p:cNvSpPr>
          <p:nvPr/>
        </p:nvSpPr>
        <p:spPr bwMode="auto">
          <a:xfrm flipV="1">
            <a:off x="6213475" y="2833688"/>
            <a:ext cx="0" cy="144462"/>
          </a:xfrm>
          <a:prstGeom prst="line">
            <a:avLst/>
          </a:prstGeom>
          <a:noFill/>
          <a:ln w="9525">
            <a:solidFill>
              <a:schemeClr val="tx1"/>
            </a:solidFill>
            <a:round/>
            <a:headEnd/>
            <a:tailEnd/>
          </a:ln>
        </p:spPr>
        <p:txBody>
          <a:bodyPr wrap="none" anchor="ctr"/>
          <a:lstStyle/>
          <a:p>
            <a:endParaRPr lang="en-US"/>
          </a:p>
        </p:txBody>
      </p:sp>
      <p:sp>
        <p:nvSpPr>
          <p:cNvPr id="9313" name="Line 389"/>
          <p:cNvSpPr>
            <a:spLocks noChangeShapeType="1"/>
          </p:cNvSpPr>
          <p:nvPr/>
        </p:nvSpPr>
        <p:spPr bwMode="auto">
          <a:xfrm flipV="1">
            <a:off x="6213475" y="2260600"/>
            <a:ext cx="0" cy="358775"/>
          </a:xfrm>
          <a:prstGeom prst="line">
            <a:avLst/>
          </a:prstGeom>
          <a:noFill/>
          <a:ln w="9525">
            <a:solidFill>
              <a:schemeClr val="tx1"/>
            </a:solidFill>
            <a:round/>
            <a:headEnd/>
            <a:tailEnd/>
          </a:ln>
        </p:spPr>
        <p:txBody>
          <a:bodyPr wrap="none" anchor="ctr"/>
          <a:lstStyle/>
          <a:p>
            <a:endParaRPr lang="en-US"/>
          </a:p>
        </p:txBody>
      </p:sp>
      <p:sp>
        <p:nvSpPr>
          <p:cNvPr id="9314" name="Freeform 390"/>
          <p:cNvSpPr>
            <a:spLocks/>
          </p:cNvSpPr>
          <p:nvPr/>
        </p:nvSpPr>
        <p:spPr bwMode="auto">
          <a:xfrm rot="-5400000">
            <a:off x="6105525" y="2152650"/>
            <a:ext cx="142875" cy="73025"/>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15" name="Line 391"/>
          <p:cNvSpPr>
            <a:spLocks noChangeShapeType="1"/>
          </p:cNvSpPr>
          <p:nvPr/>
        </p:nvSpPr>
        <p:spPr bwMode="auto">
          <a:xfrm flipV="1">
            <a:off x="6213475" y="1400175"/>
            <a:ext cx="0" cy="717550"/>
          </a:xfrm>
          <a:prstGeom prst="line">
            <a:avLst/>
          </a:prstGeom>
          <a:noFill/>
          <a:ln w="9525">
            <a:solidFill>
              <a:srgbClr val="000000"/>
            </a:solidFill>
            <a:round/>
            <a:headEnd/>
            <a:tailEnd type="triangle" w="med" len="med"/>
          </a:ln>
        </p:spPr>
        <p:txBody>
          <a:bodyPr/>
          <a:lstStyle/>
          <a:p>
            <a:endParaRPr lang="en-US"/>
          </a:p>
        </p:txBody>
      </p:sp>
      <p:sp>
        <p:nvSpPr>
          <p:cNvPr id="9316" name="Line 392"/>
          <p:cNvSpPr>
            <a:spLocks noChangeShapeType="1"/>
          </p:cNvSpPr>
          <p:nvPr/>
        </p:nvSpPr>
        <p:spPr bwMode="auto">
          <a:xfrm flipV="1">
            <a:off x="5778500" y="4627563"/>
            <a:ext cx="0" cy="717550"/>
          </a:xfrm>
          <a:prstGeom prst="line">
            <a:avLst/>
          </a:prstGeom>
          <a:noFill/>
          <a:ln w="9525">
            <a:solidFill>
              <a:srgbClr val="000000"/>
            </a:solidFill>
            <a:round/>
            <a:headEnd/>
            <a:tailEnd/>
          </a:ln>
        </p:spPr>
        <p:txBody>
          <a:bodyPr/>
          <a:lstStyle/>
          <a:p>
            <a:endParaRPr lang="en-US"/>
          </a:p>
        </p:txBody>
      </p:sp>
      <p:sp>
        <p:nvSpPr>
          <p:cNvPr id="9317" name="Text Box 393"/>
          <p:cNvSpPr txBox="1">
            <a:spLocks noChangeArrowheads="1"/>
          </p:cNvSpPr>
          <p:nvPr/>
        </p:nvSpPr>
        <p:spPr bwMode="auto">
          <a:xfrm rot="-5400000">
            <a:off x="5239543" y="5009357"/>
            <a:ext cx="862013" cy="2159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CarryInSel</a:t>
            </a:r>
          </a:p>
        </p:txBody>
      </p:sp>
      <p:sp>
        <p:nvSpPr>
          <p:cNvPr id="9318" name="Line 394"/>
          <p:cNvSpPr>
            <a:spLocks noChangeShapeType="1"/>
          </p:cNvSpPr>
          <p:nvPr/>
        </p:nvSpPr>
        <p:spPr bwMode="auto">
          <a:xfrm flipV="1">
            <a:off x="5707063" y="4699000"/>
            <a:ext cx="144462" cy="142875"/>
          </a:xfrm>
          <a:prstGeom prst="line">
            <a:avLst/>
          </a:prstGeom>
          <a:noFill/>
          <a:ln w="9525">
            <a:solidFill>
              <a:schemeClr val="tx1"/>
            </a:solidFill>
            <a:round/>
            <a:headEnd/>
            <a:tailEnd/>
          </a:ln>
        </p:spPr>
        <p:txBody>
          <a:bodyPr wrap="none" anchor="ctr"/>
          <a:lstStyle/>
          <a:p>
            <a:endParaRPr lang="en-US"/>
          </a:p>
        </p:txBody>
      </p:sp>
      <p:sp>
        <p:nvSpPr>
          <p:cNvPr id="9319" name="Text Box 395"/>
          <p:cNvSpPr txBox="1">
            <a:spLocks noChangeArrowheads="1"/>
          </p:cNvSpPr>
          <p:nvPr/>
        </p:nvSpPr>
        <p:spPr bwMode="auto">
          <a:xfrm>
            <a:off x="5562600" y="4572000"/>
            <a:ext cx="2159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a:t>
            </a:r>
          </a:p>
        </p:txBody>
      </p:sp>
      <p:sp>
        <p:nvSpPr>
          <p:cNvPr id="9320" name="Rectangle 396"/>
          <p:cNvSpPr>
            <a:spLocks noChangeArrowheads="1"/>
          </p:cNvSpPr>
          <p:nvPr/>
        </p:nvSpPr>
        <p:spPr bwMode="auto">
          <a:xfrm rot="-5400000">
            <a:off x="8022432" y="1480344"/>
            <a:ext cx="622300" cy="274637"/>
          </a:xfrm>
          <a:prstGeom prst="rect">
            <a:avLst/>
          </a:prstGeom>
          <a:noFill/>
          <a:ln w="9525">
            <a:noFill/>
            <a:miter lim="800000"/>
            <a:headEnd/>
            <a:tailEnd/>
          </a:ln>
        </p:spPr>
        <p:txBody>
          <a:bodyPr wrap="none">
            <a:spAutoFit/>
          </a:bodyPr>
          <a:lstStyle/>
          <a:p>
            <a:pPr algn="r" eaLnBrk="0" hangingPunct="0"/>
            <a:r>
              <a:rPr lang="en-US" sz="1200" b="1">
                <a:latin typeface="Arial Narrow" pitchFamily="34" charset="0"/>
              </a:rPr>
              <a:t>PCOUT</a:t>
            </a:r>
          </a:p>
        </p:txBody>
      </p:sp>
      <p:grpSp>
        <p:nvGrpSpPr>
          <p:cNvPr id="11" name="Group 397"/>
          <p:cNvGrpSpPr>
            <a:grpSpLocks/>
          </p:cNvGrpSpPr>
          <p:nvPr>
            <p:custDataLst>
              <p:tags r:id="rId11"/>
            </p:custDataLst>
          </p:nvPr>
        </p:nvGrpSpPr>
        <p:grpSpPr bwMode="auto">
          <a:xfrm rot="-5400000">
            <a:off x="1803400" y="4411663"/>
            <a:ext cx="215900" cy="215900"/>
            <a:chOff x="4848" y="1920"/>
            <a:chExt cx="144" cy="144"/>
          </a:xfrm>
        </p:grpSpPr>
        <p:sp>
          <p:nvSpPr>
            <p:cNvPr id="9437" name="Rectangle 398"/>
            <p:cNvSpPr>
              <a:spLocks noChangeArrowheads="1"/>
            </p:cNvSpPr>
            <p:nvPr/>
          </p:nvSpPr>
          <p:spPr bwMode="auto">
            <a:xfrm>
              <a:off x="4848" y="1920"/>
              <a:ext cx="144" cy="144"/>
            </a:xfrm>
            <a:prstGeom prst="rect">
              <a:avLst/>
            </a:prstGeom>
            <a:solidFill>
              <a:srgbClr val="FF9900"/>
            </a:solidFill>
            <a:ln w="19050">
              <a:solidFill>
                <a:schemeClr val="tx1"/>
              </a:solidFill>
              <a:miter lim="800000"/>
              <a:headEnd/>
              <a:tailEnd/>
            </a:ln>
          </p:spPr>
          <p:txBody>
            <a:bodyPr vert="eaVert" wrap="none" anchor="ctr"/>
            <a:lstStyle/>
            <a:p>
              <a:pPr eaLnBrk="0" hangingPunct="0"/>
              <a:endParaRPr lang="en-US" sz="1200" b="1">
                <a:solidFill>
                  <a:schemeClr val="tx2"/>
                </a:solidFill>
                <a:latin typeface="Arial Narrow" pitchFamily="34" charset="0"/>
              </a:endParaRPr>
            </a:p>
          </p:txBody>
        </p:sp>
        <p:sp>
          <p:nvSpPr>
            <p:cNvPr id="9438" name="Line 399"/>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39" name="Line 400"/>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322" name="Line 401"/>
          <p:cNvSpPr>
            <a:spLocks noChangeShapeType="1"/>
          </p:cNvSpPr>
          <p:nvPr/>
        </p:nvSpPr>
        <p:spPr bwMode="auto">
          <a:xfrm flipV="1">
            <a:off x="1874838" y="3767138"/>
            <a:ext cx="0" cy="644525"/>
          </a:xfrm>
          <a:prstGeom prst="line">
            <a:avLst/>
          </a:prstGeom>
          <a:noFill/>
          <a:ln w="9525">
            <a:solidFill>
              <a:srgbClr val="000000"/>
            </a:solidFill>
            <a:round/>
            <a:headEnd/>
            <a:tailEnd/>
          </a:ln>
        </p:spPr>
        <p:txBody>
          <a:bodyPr/>
          <a:lstStyle/>
          <a:p>
            <a:endParaRPr lang="en-US"/>
          </a:p>
        </p:txBody>
      </p:sp>
      <p:sp>
        <p:nvSpPr>
          <p:cNvPr id="9323" name="Line 402"/>
          <p:cNvSpPr>
            <a:spLocks noChangeShapeType="1"/>
          </p:cNvSpPr>
          <p:nvPr/>
        </p:nvSpPr>
        <p:spPr bwMode="auto">
          <a:xfrm flipV="1">
            <a:off x="1874838" y="4627563"/>
            <a:ext cx="0" cy="717550"/>
          </a:xfrm>
          <a:prstGeom prst="line">
            <a:avLst/>
          </a:prstGeom>
          <a:noFill/>
          <a:ln w="9525">
            <a:solidFill>
              <a:srgbClr val="000000"/>
            </a:solidFill>
            <a:round/>
            <a:headEnd/>
            <a:tailEnd/>
          </a:ln>
        </p:spPr>
        <p:txBody>
          <a:bodyPr/>
          <a:lstStyle/>
          <a:p>
            <a:endParaRPr lang="en-US"/>
          </a:p>
        </p:txBody>
      </p:sp>
      <p:sp>
        <p:nvSpPr>
          <p:cNvPr id="9324" name="Text Box 403"/>
          <p:cNvSpPr txBox="1">
            <a:spLocks noChangeArrowheads="1"/>
          </p:cNvSpPr>
          <p:nvPr/>
        </p:nvSpPr>
        <p:spPr bwMode="auto">
          <a:xfrm rot="-5400000">
            <a:off x="1295400" y="4919663"/>
            <a:ext cx="942975" cy="2159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INMODE</a:t>
            </a:r>
          </a:p>
        </p:txBody>
      </p:sp>
      <p:sp>
        <p:nvSpPr>
          <p:cNvPr id="9325" name="Line 404"/>
          <p:cNvSpPr>
            <a:spLocks noChangeShapeType="1"/>
          </p:cNvSpPr>
          <p:nvPr/>
        </p:nvSpPr>
        <p:spPr bwMode="auto">
          <a:xfrm>
            <a:off x="2163763" y="2474913"/>
            <a:ext cx="1374775" cy="0"/>
          </a:xfrm>
          <a:prstGeom prst="line">
            <a:avLst/>
          </a:prstGeom>
          <a:noFill/>
          <a:ln w="9525">
            <a:solidFill>
              <a:srgbClr val="000000"/>
            </a:solidFill>
            <a:round/>
            <a:headEnd/>
            <a:tailEnd/>
          </a:ln>
        </p:spPr>
        <p:txBody>
          <a:bodyPr/>
          <a:lstStyle/>
          <a:p>
            <a:endParaRPr lang="en-US"/>
          </a:p>
        </p:txBody>
      </p:sp>
      <p:sp>
        <p:nvSpPr>
          <p:cNvPr id="9326" name="Text Box 405"/>
          <p:cNvSpPr txBox="1">
            <a:spLocks noChangeArrowheads="1"/>
          </p:cNvSpPr>
          <p:nvPr/>
        </p:nvSpPr>
        <p:spPr bwMode="auto">
          <a:xfrm>
            <a:off x="8453438" y="3257550"/>
            <a:ext cx="506412" cy="214313"/>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P</a:t>
            </a:r>
          </a:p>
        </p:txBody>
      </p:sp>
      <p:sp>
        <p:nvSpPr>
          <p:cNvPr id="9327" name="Text Box 406"/>
          <p:cNvSpPr txBox="1">
            <a:spLocks noChangeArrowheads="1"/>
          </p:cNvSpPr>
          <p:nvPr/>
        </p:nvSpPr>
        <p:spPr bwMode="auto">
          <a:xfrm>
            <a:off x="8213725" y="3759200"/>
            <a:ext cx="746125" cy="404813"/>
          </a:xfrm>
          <a:prstGeom prst="rect">
            <a:avLst/>
          </a:prstGeom>
          <a:noFill/>
          <a:ln w="28575">
            <a:noFill/>
            <a:miter lim="800000"/>
            <a:headEnd/>
            <a:tailEnd/>
          </a:ln>
        </p:spPr>
        <p:txBody>
          <a:bodyPr/>
          <a:lstStyle/>
          <a:p>
            <a:pPr algn="r" eaLnBrk="0" hangingPunct="0"/>
            <a:r>
              <a:rPr lang="en-US" sz="1000" b="1">
                <a:solidFill>
                  <a:srgbClr val="000000"/>
                </a:solidFill>
                <a:latin typeface="Arial Narrow" pitchFamily="34" charset="0"/>
              </a:rPr>
              <a:t>PATTERN_</a:t>
            </a:r>
            <a:br>
              <a:rPr lang="en-US" sz="1000" b="1">
                <a:solidFill>
                  <a:srgbClr val="000000"/>
                </a:solidFill>
                <a:latin typeface="Arial Narrow" pitchFamily="34" charset="0"/>
              </a:rPr>
            </a:br>
            <a:r>
              <a:rPr lang="en-US" sz="1000" b="1">
                <a:solidFill>
                  <a:srgbClr val="000000"/>
                </a:solidFill>
                <a:latin typeface="Arial Narrow" pitchFamily="34" charset="0"/>
              </a:rPr>
              <a:t>DETECT</a:t>
            </a:r>
          </a:p>
        </p:txBody>
      </p:sp>
      <p:sp>
        <p:nvSpPr>
          <p:cNvPr id="9328" name="Line 407"/>
          <p:cNvSpPr>
            <a:spLocks noChangeShapeType="1"/>
          </p:cNvSpPr>
          <p:nvPr/>
        </p:nvSpPr>
        <p:spPr bwMode="auto">
          <a:xfrm flipH="1" flipV="1">
            <a:off x="2959100" y="2189163"/>
            <a:ext cx="0" cy="214312"/>
          </a:xfrm>
          <a:prstGeom prst="line">
            <a:avLst/>
          </a:prstGeom>
          <a:noFill/>
          <a:ln w="9525">
            <a:solidFill>
              <a:schemeClr val="tx1"/>
            </a:solidFill>
            <a:round/>
            <a:headEnd/>
            <a:tailEnd type="triangle" w="med" len="med"/>
          </a:ln>
        </p:spPr>
        <p:txBody>
          <a:bodyPr wrap="none" anchor="ctr"/>
          <a:lstStyle/>
          <a:p>
            <a:endParaRPr lang="en-US"/>
          </a:p>
        </p:txBody>
      </p:sp>
      <p:sp>
        <p:nvSpPr>
          <p:cNvPr id="9329" name="Freeform 408"/>
          <p:cNvSpPr>
            <a:spLocks/>
          </p:cNvSpPr>
          <p:nvPr/>
        </p:nvSpPr>
        <p:spPr bwMode="auto">
          <a:xfrm rot="-5400000">
            <a:off x="2851150" y="2439988"/>
            <a:ext cx="144463"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30" name="Line 409"/>
          <p:cNvSpPr>
            <a:spLocks noChangeShapeType="1"/>
          </p:cNvSpPr>
          <p:nvPr/>
        </p:nvSpPr>
        <p:spPr bwMode="auto">
          <a:xfrm flipV="1">
            <a:off x="2959100" y="2547938"/>
            <a:ext cx="0" cy="501650"/>
          </a:xfrm>
          <a:prstGeom prst="line">
            <a:avLst/>
          </a:prstGeom>
          <a:noFill/>
          <a:ln w="9525">
            <a:solidFill>
              <a:schemeClr val="tx1"/>
            </a:solidFill>
            <a:round/>
            <a:headEnd/>
            <a:tailEnd/>
          </a:ln>
        </p:spPr>
        <p:txBody>
          <a:bodyPr wrap="none" anchor="ctr"/>
          <a:lstStyle/>
          <a:p>
            <a:endParaRPr lang="en-US"/>
          </a:p>
        </p:txBody>
      </p:sp>
      <p:sp>
        <p:nvSpPr>
          <p:cNvPr id="9331" name="Line 410"/>
          <p:cNvSpPr>
            <a:spLocks noChangeShapeType="1"/>
          </p:cNvSpPr>
          <p:nvPr/>
        </p:nvSpPr>
        <p:spPr bwMode="auto">
          <a:xfrm flipH="1" flipV="1">
            <a:off x="1079500" y="3263900"/>
            <a:ext cx="506413" cy="0"/>
          </a:xfrm>
          <a:prstGeom prst="line">
            <a:avLst/>
          </a:prstGeom>
          <a:noFill/>
          <a:ln w="9525">
            <a:solidFill>
              <a:schemeClr val="tx1"/>
            </a:solidFill>
            <a:round/>
            <a:headEnd/>
            <a:tailEnd/>
          </a:ln>
        </p:spPr>
        <p:txBody>
          <a:bodyPr/>
          <a:lstStyle/>
          <a:p>
            <a:endParaRPr lang="en-US"/>
          </a:p>
        </p:txBody>
      </p:sp>
      <p:sp>
        <p:nvSpPr>
          <p:cNvPr id="9332" name="Line 411"/>
          <p:cNvSpPr>
            <a:spLocks noChangeShapeType="1"/>
          </p:cNvSpPr>
          <p:nvPr/>
        </p:nvSpPr>
        <p:spPr bwMode="auto">
          <a:xfrm flipH="1">
            <a:off x="1152525" y="2403475"/>
            <a:ext cx="433388" cy="0"/>
          </a:xfrm>
          <a:prstGeom prst="line">
            <a:avLst/>
          </a:prstGeom>
          <a:noFill/>
          <a:ln w="9525">
            <a:solidFill>
              <a:schemeClr val="tx1"/>
            </a:solidFill>
            <a:round/>
            <a:headEnd/>
            <a:tailEnd/>
          </a:ln>
        </p:spPr>
        <p:txBody>
          <a:bodyPr/>
          <a:lstStyle/>
          <a:p>
            <a:endParaRPr lang="en-US"/>
          </a:p>
        </p:txBody>
      </p:sp>
      <p:sp>
        <p:nvSpPr>
          <p:cNvPr id="9333" name="Line 412"/>
          <p:cNvSpPr>
            <a:spLocks noChangeShapeType="1"/>
          </p:cNvSpPr>
          <p:nvPr/>
        </p:nvSpPr>
        <p:spPr bwMode="auto">
          <a:xfrm flipV="1">
            <a:off x="1079500" y="3263900"/>
            <a:ext cx="0" cy="2941638"/>
          </a:xfrm>
          <a:prstGeom prst="line">
            <a:avLst/>
          </a:prstGeom>
          <a:noFill/>
          <a:ln w="9525">
            <a:solidFill>
              <a:schemeClr val="tx1"/>
            </a:solidFill>
            <a:round/>
            <a:headEnd/>
            <a:tailEnd/>
          </a:ln>
        </p:spPr>
        <p:txBody>
          <a:bodyPr wrap="none" anchor="ctr"/>
          <a:lstStyle/>
          <a:p>
            <a:endParaRPr lang="en-US"/>
          </a:p>
        </p:txBody>
      </p:sp>
      <p:sp>
        <p:nvSpPr>
          <p:cNvPr id="9334" name="Line 413"/>
          <p:cNvSpPr>
            <a:spLocks noChangeShapeType="1"/>
          </p:cNvSpPr>
          <p:nvPr/>
        </p:nvSpPr>
        <p:spPr bwMode="auto">
          <a:xfrm flipV="1">
            <a:off x="790575" y="2403475"/>
            <a:ext cx="0" cy="3802063"/>
          </a:xfrm>
          <a:prstGeom prst="line">
            <a:avLst/>
          </a:prstGeom>
          <a:noFill/>
          <a:ln w="9525">
            <a:solidFill>
              <a:schemeClr val="tx1"/>
            </a:solidFill>
            <a:round/>
            <a:headEnd/>
            <a:tailEnd/>
          </a:ln>
        </p:spPr>
        <p:txBody>
          <a:bodyPr wrap="none" anchor="ctr"/>
          <a:lstStyle/>
          <a:p>
            <a:endParaRPr lang="en-US"/>
          </a:p>
        </p:txBody>
      </p:sp>
      <p:sp>
        <p:nvSpPr>
          <p:cNvPr id="9335" name="Rectangle 414"/>
          <p:cNvSpPr>
            <a:spLocks noChangeArrowheads="1"/>
          </p:cNvSpPr>
          <p:nvPr/>
        </p:nvSpPr>
        <p:spPr bwMode="auto">
          <a:xfrm rot="-5400000">
            <a:off x="754857" y="5852319"/>
            <a:ext cx="488950" cy="274637"/>
          </a:xfrm>
          <a:prstGeom prst="rect">
            <a:avLst/>
          </a:prstGeom>
          <a:noFill/>
          <a:ln w="9525">
            <a:noFill/>
            <a:miter lim="800000"/>
            <a:headEnd/>
            <a:tailEnd/>
          </a:ln>
        </p:spPr>
        <p:txBody>
          <a:bodyPr wrap="none">
            <a:spAutoFit/>
          </a:bodyPr>
          <a:lstStyle/>
          <a:p>
            <a:pPr algn="l" eaLnBrk="0" hangingPunct="0"/>
            <a:r>
              <a:rPr lang="en-US" sz="1200" b="1">
                <a:latin typeface="Arial Narrow" pitchFamily="34" charset="0"/>
              </a:rPr>
              <a:t>ACIN</a:t>
            </a:r>
          </a:p>
        </p:txBody>
      </p:sp>
      <p:sp>
        <p:nvSpPr>
          <p:cNvPr id="9336" name="Rectangle 415"/>
          <p:cNvSpPr>
            <a:spLocks noChangeArrowheads="1"/>
          </p:cNvSpPr>
          <p:nvPr/>
        </p:nvSpPr>
        <p:spPr bwMode="auto">
          <a:xfrm rot="-5400000">
            <a:off x="464344" y="5852319"/>
            <a:ext cx="488950" cy="274638"/>
          </a:xfrm>
          <a:prstGeom prst="rect">
            <a:avLst/>
          </a:prstGeom>
          <a:noFill/>
          <a:ln w="9525">
            <a:noFill/>
            <a:miter lim="800000"/>
            <a:headEnd/>
            <a:tailEnd/>
          </a:ln>
        </p:spPr>
        <p:txBody>
          <a:bodyPr wrap="none">
            <a:spAutoFit/>
          </a:bodyPr>
          <a:lstStyle/>
          <a:p>
            <a:pPr algn="l" eaLnBrk="0" hangingPunct="0"/>
            <a:r>
              <a:rPr lang="en-US" sz="1200" b="1">
                <a:latin typeface="Arial Narrow" pitchFamily="34" charset="0"/>
              </a:rPr>
              <a:t>BCIN</a:t>
            </a:r>
          </a:p>
        </p:txBody>
      </p:sp>
      <p:sp>
        <p:nvSpPr>
          <p:cNvPr id="9337" name="Line 416"/>
          <p:cNvSpPr>
            <a:spLocks noChangeShapeType="1"/>
          </p:cNvSpPr>
          <p:nvPr/>
        </p:nvSpPr>
        <p:spPr bwMode="auto">
          <a:xfrm flipH="1">
            <a:off x="863600" y="3121025"/>
            <a:ext cx="722313" cy="0"/>
          </a:xfrm>
          <a:prstGeom prst="line">
            <a:avLst/>
          </a:prstGeom>
          <a:noFill/>
          <a:ln w="9525">
            <a:solidFill>
              <a:schemeClr val="tx1"/>
            </a:solidFill>
            <a:round/>
            <a:headEnd/>
            <a:tailEnd/>
          </a:ln>
        </p:spPr>
        <p:txBody>
          <a:bodyPr/>
          <a:lstStyle/>
          <a:p>
            <a:endParaRPr lang="en-US"/>
          </a:p>
        </p:txBody>
      </p:sp>
      <p:sp>
        <p:nvSpPr>
          <p:cNvPr id="9338" name="Text Box 417"/>
          <p:cNvSpPr txBox="1">
            <a:spLocks noChangeArrowheads="1"/>
          </p:cNvSpPr>
          <p:nvPr/>
        </p:nvSpPr>
        <p:spPr bwMode="auto">
          <a:xfrm>
            <a:off x="501650" y="2906713"/>
            <a:ext cx="217488" cy="214312"/>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A</a:t>
            </a:r>
          </a:p>
        </p:txBody>
      </p:sp>
      <p:sp>
        <p:nvSpPr>
          <p:cNvPr id="9339" name="Text Box 418"/>
          <p:cNvSpPr txBox="1">
            <a:spLocks noChangeArrowheads="1"/>
          </p:cNvSpPr>
          <p:nvPr/>
        </p:nvSpPr>
        <p:spPr bwMode="auto">
          <a:xfrm>
            <a:off x="501650" y="2044700"/>
            <a:ext cx="217488" cy="215900"/>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B</a:t>
            </a:r>
          </a:p>
        </p:txBody>
      </p:sp>
      <p:sp>
        <p:nvSpPr>
          <p:cNvPr id="9340" name="Line 419"/>
          <p:cNvSpPr>
            <a:spLocks noChangeShapeType="1"/>
          </p:cNvSpPr>
          <p:nvPr/>
        </p:nvSpPr>
        <p:spPr bwMode="auto">
          <a:xfrm flipH="1">
            <a:off x="574675" y="2260600"/>
            <a:ext cx="433388" cy="0"/>
          </a:xfrm>
          <a:prstGeom prst="line">
            <a:avLst/>
          </a:prstGeom>
          <a:noFill/>
          <a:ln w="9525">
            <a:solidFill>
              <a:schemeClr val="tx1"/>
            </a:solidFill>
            <a:round/>
            <a:headEnd/>
            <a:tailEnd/>
          </a:ln>
        </p:spPr>
        <p:txBody>
          <a:bodyPr/>
          <a:lstStyle/>
          <a:p>
            <a:endParaRPr lang="en-US"/>
          </a:p>
        </p:txBody>
      </p:sp>
      <p:sp>
        <p:nvSpPr>
          <p:cNvPr id="9341" name="Line 420"/>
          <p:cNvSpPr>
            <a:spLocks noChangeShapeType="1"/>
          </p:cNvSpPr>
          <p:nvPr/>
        </p:nvSpPr>
        <p:spPr bwMode="auto">
          <a:xfrm flipV="1">
            <a:off x="790575" y="1400175"/>
            <a:ext cx="0" cy="501650"/>
          </a:xfrm>
          <a:prstGeom prst="line">
            <a:avLst/>
          </a:prstGeom>
          <a:noFill/>
          <a:ln w="9525">
            <a:solidFill>
              <a:schemeClr val="tx1"/>
            </a:solidFill>
            <a:round/>
            <a:headEnd/>
            <a:tailEnd type="triangle" w="med" len="med"/>
          </a:ln>
        </p:spPr>
        <p:txBody>
          <a:bodyPr wrap="none" anchor="ctr"/>
          <a:lstStyle/>
          <a:p>
            <a:endParaRPr lang="en-US"/>
          </a:p>
        </p:txBody>
      </p:sp>
      <p:sp>
        <p:nvSpPr>
          <p:cNvPr id="9342" name="Line 421"/>
          <p:cNvSpPr>
            <a:spLocks noChangeShapeType="1"/>
          </p:cNvSpPr>
          <p:nvPr/>
        </p:nvSpPr>
        <p:spPr bwMode="auto">
          <a:xfrm flipV="1">
            <a:off x="1079500" y="1400175"/>
            <a:ext cx="0" cy="1362075"/>
          </a:xfrm>
          <a:prstGeom prst="line">
            <a:avLst/>
          </a:prstGeom>
          <a:noFill/>
          <a:ln w="9525">
            <a:solidFill>
              <a:schemeClr val="tx1"/>
            </a:solidFill>
            <a:round/>
            <a:headEnd/>
            <a:tailEnd type="triangle" w="med" len="med"/>
          </a:ln>
        </p:spPr>
        <p:txBody>
          <a:bodyPr wrap="none" anchor="ctr"/>
          <a:lstStyle/>
          <a:p>
            <a:endParaRPr lang="en-US"/>
          </a:p>
        </p:txBody>
      </p:sp>
      <p:sp>
        <p:nvSpPr>
          <p:cNvPr id="9343" name="Line 422"/>
          <p:cNvSpPr>
            <a:spLocks noChangeShapeType="1"/>
          </p:cNvSpPr>
          <p:nvPr/>
        </p:nvSpPr>
        <p:spPr bwMode="auto">
          <a:xfrm>
            <a:off x="790575" y="1901825"/>
            <a:ext cx="217488" cy="0"/>
          </a:xfrm>
          <a:prstGeom prst="line">
            <a:avLst/>
          </a:prstGeom>
          <a:noFill/>
          <a:ln w="9525">
            <a:solidFill>
              <a:srgbClr val="000000"/>
            </a:solidFill>
            <a:round/>
            <a:headEnd/>
            <a:tailEnd/>
          </a:ln>
        </p:spPr>
        <p:txBody>
          <a:bodyPr/>
          <a:lstStyle/>
          <a:p>
            <a:endParaRPr lang="en-US"/>
          </a:p>
        </p:txBody>
      </p:sp>
      <p:sp>
        <p:nvSpPr>
          <p:cNvPr id="9344" name="Freeform 423"/>
          <p:cNvSpPr>
            <a:spLocks/>
          </p:cNvSpPr>
          <p:nvPr/>
        </p:nvSpPr>
        <p:spPr bwMode="auto">
          <a:xfrm>
            <a:off x="1008063" y="1830388"/>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45" name="Line 424"/>
          <p:cNvSpPr>
            <a:spLocks noChangeShapeType="1"/>
          </p:cNvSpPr>
          <p:nvPr/>
        </p:nvSpPr>
        <p:spPr bwMode="auto">
          <a:xfrm>
            <a:off x="1079500" y="2762250"/>
            <a:ext cx="1228725" cy="0"/>
          </a:xfrm>
          <a:prstGeom prst="line">
            <a:avLst/>
          </a:prstGeom>
          <a:noFill/>
          <a:ln w="9525">
            <a:solidFill>
              <a:srgbClr val="000000"/>
            </a:solidFill>
            <a:round/>
            <a:headEnd/>
            <a:tailEnd/>
          </a:ln>
        </p:spPr>
        <p:txBody>
          <a:bodyPr/>
          <a:lstStyle/>
          <a:p>
            <a:endParaRPr lang="en-US"/>
          </a:p>
        </p:txBody>
      </p:sp>
      <p:sp>
        <p:nvSpPr>
          <p:cNvPr id="9346" name="Line 425"/>
          <p:cNvSpPr>
            <a:spLocks noChangeShapeType="1"/>
          </p:cNvSpPr>
          <p:nvPr/>
        </p:nvSpPr>
        <p:spPr bwMode="auto">
          <a:xfrm flipV="1">
            <a:off x="7153275" y="4699000"/>
            <a:ext cx="144463" cy="142875"/>
          </a:xfrm>
          <a:prstGeom prst="line">
            <a:avLst/>
          </a:prstGeom>
          <a:noFill/>
          <a:ln w="9525">
            <a:solidFill>
              <a:schemeClr val="tx1"/>
            </a:solidFill>
            <a:round/>
            <a:headEnd/>
            <a:tailEnd/>
          </a:ln>
        </p:spPr>
        <p:txBody>
          <a:bodyPr wrap="none" anchor="ctr"/>
          <a:lstStyle/>
          <a:p>
            <a:endParaRPr lang="en-US"/>
          </a:p>
        </p:txBody>
      </p:sp>
      <p:sp>
        <p:nvSpPr>
          <p:cNvPr id="9347" name="Text Box 426"/>
          <p:cNvSpPr txBox="1">
            <a:spLocks noChangeArrowheads="1"/>
          </p:cNvSpPr>
          <p:nvPr/>
        </p:nvSpPr>
        <p:spPr bwMode="auto">
          <a:xfrm>
            <a:off x="6935788" y="4578350"/>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48</a:t>
            </a:r>
          </a:p>
        </p:txBody>
      </p:sp>
      <p:sp>
        <p:nvSpPr>
          <p:cNvPr id="9348" name="Line 427"/>
          <p:cNvSpPr>
            <a:spLocks noChangeShapeType="1"/>
          </p:cNvSpPr>
          <p:nvPr/>
        </p:nvSpPr>
        <p:spPr bwMode="auto">
          <a:xfrm flipV="1">
            <a:off x="3248025" y="2117725"/>
            <a:ext cx="146050" cy="142875"/>
          </a:xfrm>
          <a:prstGeom prst="line">
            <a:avLst/>
          </a:prstGeom>
          <a:noFill/>
          <a:ln w="9525">
            <a:solidFill>
              <a:schemeClr val="tx1"/>
            </a:solidFill>
            <a:round/>
            <a:headEnd/>
            <a:tailEnd/>
          </a:ln>
        </p:spPr>
        <p:txBody>
          <a:bodyPr wrap="none" anchor="ctr"/>
          <a:lstStyle/>
          <a:p>
            <a:endParaRPr lang="en-US"/>
          </a:p>
        </p:txBody>
      </p:sp>
      <p:sp>
        <p:nvSpPr>
          <p:cNvPr id="9349" name="Text Box 428"/>
          <p:cNvSpPr txBox="1">
            <a:spLocks noChangeArrowheads="1"/>
          </p:cNvSpPr>
          <p:nvPr/>
        </p:nvSpPr>
        <p:spPr bwMode="auto">
          <a:xfrm>
            <a:off x="3103563" y="1973263"/>
            <a:ext cx="361950" cy="273050"/>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48</a:t>
            </a:r>
          </a:p>
        </p:txBody>
      </p:sp>
      <p:sp>
        <p:nvSpPr>
          <p:cNvPr id="9350" name="Line 429"/>
          <p:cNvSpPr>
            <a:spLocks noChangeShapeType="1"/>
          </p:cNvSpPr>
          <p:nvPr/>
        </p:nvSpPr>
        <p:spPr bwMode="auto">
          <a:xfrm flipV="1">
            <a:off x="3248025" y="2403475"/>
            <a:ext cx="146050" cy="144463"/>
          </a:xfrm>
          <a:prstGeom prst="line">
            <a:avLst/>
          </a:prstGeom>
          <a:noFill/>
          <a:ln w="9525">
            <a:solidFill>
              <a:schemeClr val="tx1"/>
            </a:solidFill>
            <a:round/>
            <a:headEnd/>
            <a:tailEnd/>
          </a:ln>
        </p:spPr>
        <p:txBody>
          <a:bodyPr wrap="none" anchor="ctr"/>
          <a:lstStyle/>
          <a:p>
            <a:endParaRPr lang="en-US"/>
          </a:p>
        </p:txBody>
      </p:sp>
      <p:sp>
        <p:nvSpPr>
          <p:cNvPr id="9351" name="Text Box 430"/>
          <p:cNvSpPr txBox="1">
            <a:spLocks noChangeArrowheads="1"/>
          </p:cNvSpPr>
          <p:nvPr/>
        </p:nvSpPr>
        <p:spPr bwMode="auto">
          <a:xfrm>
            <a:off x="3103563" y="2257425"/>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9352" name="Line 431"/>
          <p:cNvSpPr>
            <a:spLocks noChangeShapeType="1"/>
          </p:cNvSpPr>
          <p:nvPr/>
        </p:nvSpPr>
        <p:spPr bwMode="auto">
          <a:xfrm flipV="1">
            <a:off x="3248025" y="3336925"/>
            <a:ext cx="146050" cy="142875"/>
          </a:xfrm>
          <a:prstGeom prst="line">
            <a:avLst/>
          </a:prstGeom>
          <a:noFill/>
          <a:ln w="9525">
            <a:solidFill>
              <a:schemeClr val="tx1"/>
            </a:solidFill>
            <a:round/>
            <a:headEnd/>
            <a:tailEnd/>
          </a:ln>
        </p:spPr>
        <p:txBody>
          <a:bodyPr wrap="none" anchor="ctr"/>
          <a:lstStyle/>
          <a:p>
            <a:endParaRPr lang="en-US"/>
          </a:p>
        </p:txBody>
      </p:sp>
      <p:sp>
        <p:nvSpPr>
          <p:cNvPr id="9353" name="Line 432"/>
          <p:cNvSpPr>
            <a:spLocks noChangeShapeType="1"/>
          </p:cNvSpPr>
          <p:nvPr/>
        </p:nvSpPr>
        <p:spPr bwMode="auto">
          <a:xfrm flipH="1">
            <a:off x="1152525" y="3479800"/>
            <a:ext cx="433388" cy="0"/>
          </a:xfrm>
          <a:prstGeom prst="line">
            <a:avLst/>
          </a:prstGeom>
          <a:noFill/>
          <a:ln w="9525">
            <a:solidFill>
              <a:schemeClr val="tx1"/>
            </a:solidFill>
            <a:round/>
            <a:headEnd/>
            <a:tailEnd/>
          </a:ln>
        </p:spPr>
        <p:txBody>
          <a:bodyPr/>
          <a:lstStyle/>
          <a:p>
            <a:endParaRPr lang="en-US"/>
          </a:p>
        </p:txBody>
      </p:sp>
      <p:sp>
        <p:nvSpPr>
          <p:cNvPr id="9354" name="Text Box 433"/>
          <p:cNvSpPr txBox="1">
            <a:spLocks noChangeArrowheads="1"/>
          </p:cNvSpPr>
          <p:nvPr/>
        </p:nvSpPr>
        <p:spPr bwMode="auto">
          <a:xfrm>
            <a:off x="501650" y="3263900"/>
            <a:ext cx="217488" cy="215900"/>
          </a:xfrm>
          <a:prstGeom prst="rect">
            <a:avLst/>
          </a:prstGeom>
          <a:noFill/>
          <a:ln w="28575">
            <a:noFill/>
            <a:miter lim="800000"/>
            <a:headEnd/>
            <a:tailEnd/>
          </a:ln>
        </p:spPr>
        <p:txBody>
          <a:bodyPr/>
          <a:lstStyle/>
          <a:p>
            <a:pPr eaLnBrk="0" hangingPunct="0"/>
            <a:r>
              <a:rPr lang="en-US" sz="1200" b="1">
                <a:solidFill>
                  <a:srgbClr val="000000"/>
                </a:solidFill>
                <a:latin typeface="Arial Narrow" pitchFamily="34" charset="0"/>
              </a:rPr>
              <a:t>D</a:t>
            </a:r>
          </a:p>
        </p:txBody>
      </p:sp>
      <p:sp>
        <p:nvSpPr>
          <p:cNvPr id="9355" name="Rectangle 434"/>
          <p:cNvSpPr>
            <a:spLocks noChangeArrowheads="1"/>
          </p:cNvSpPr>
          <p:nvPr/>
        </p:nvSpPr>
        <p:spPr bwMode="auto">
          <a:xfrm rot="-5400000">
            <a:off x="5626894" y="1456532"/>
            <a:ext cx="808037" cy="457200"/>
          </a:xfrm>
          <a:prstGeom prst="rect">
            <a:avLst/>
          </a:prstGeom>
          <a:noFill/>
          <a:ln w="9525">
            <a:noFill/>
            <a:miter lim="800000"/>
            <a:headEnd/>
            <a:tailEnd/>
          </a:ln>
        </p:spPr>
        <p:txBody>
          <a:bodyPr>
            <a:spAutoFit/>
          </a:bodyPr>
          <a:lstStyle/>
          <a:p>
            <a:pPr algn="r" eaLnBrk="0" hangingPunct="0"/>
            <a:r>
              <a:rPr lang="en-US" sz="1200" b="1">
                <a:latin typeface="Arial Narrow" pitchFamily="34" charset="0"/>
              </a:rPr>
              <a:t>CARRY</a:t>
            </a:r>
            <a:br>
              <a:rPr lang="en-US" sz="1200" b="1">
                <a:latin typeface="Arial Narrow" pitchFamily="34" charset="0"/>
              </a:rPr>
            </a:br>
            <a:r>
              <a:rPr lang="en-US" sz="1200" b="1">
                <a:latin typeface="Arial Narrow" pitchFamily="34" charset="0"/>
              </a:rPr>
              <a:t>CASCOUT</a:t>
            </a:r>
          </a:p>
        </p:txBody>
      </p:sp>
      <p:sp>
        <p:nvSpPr>
          <p:cNvPr id="9356" name="Line 435"/>
          <p:cNvSpPr>
            <a:spLocks noChangeShapeType="1"/>
          </p:cNvSpPr>
          <p:nvPr/>
        </p:nvSpPr>
        <p:spPr bwMode="auto">
          <a:xfrm flipH="1">
            <a:off x="8526463" y="2403475"/>
            <a:ext cx="360362" cy="0"/>
          </a:xfrm>
          <a:prstGeom prst="line">
            <a:avLst/>
          </a:prstGeom>
          <a:noFill/>
          <a:ln w="9525">
            <a:solidFill>
              <a:schemeClr val="tx1"/>
            </a:solidFill>
            <a:round/>
            <a:headEnd type="triangle" w="med" len="med"/>
            <a:tailEnd/>
          </a:ln>
        </p:spPr>
        <p:txBody>
          <a:bodyPr/>
          <a:lstStyle/>
          <a:p>
            <a:endParaRPr lang="en-US"/>
          </a:p>
        </p:txBody>
      </p:sp>
      <p:sp>
        <p:nvSpPr>
          <p:cNvPr id="9357" name="Line 436"/>
          <p:cNvSpPr>
            <a:spLocks noChangeShapeType="1"/>
          </p:cNvSpPr>
          <p:nvPr/>
        </p:nvSpPr>
        <p:spPr bwMode="auto">
          <a:xfrm flipH="1">
            <a:off x="6213475" y="2403475"/>
            <a:ext cx="2168525" cy="0"/>
          </a:xfrm>
          <a:prstGeom prst="line">
            <a:avLst/>
          </a:prstGeom>
          <a:noFill/>
          <a:ln w="9525">
            <a:solidFill>
              <a:schemeClr val="tx1"/>
            </a:solidFill>
            <a:round/>
            <a:headEnd/>
            <a:tailEnd/>
          </a:ln>
        </p:spPr>
        <p:txBody>
          <a:bodyPr/>
          <a:lstStyle/>
          <a:p>
            <a:endParaRPr lang="en-US"/>
          </a:p>
        </p:txBody>
      </p:sp>
      <p:sp>
        <p:nvSpPr>
          <p:cNvPr id="9358" name="Freeform 437"/>
          <p:cNvSpPr>
            <a:spLocks/>
          </p:cNvSpPr>
          <p:nvPr/>
        </p:nvSpPr>
        <p:spPr bwMode="auto">
          <a:xfrm>
            <a:off x="8382000" y="2332038"/>
            <a:ext cx="144463"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59" name="Text Box 438"/>
          <p:cNvSpPr txBox="1">
            <a:spLocks noChangeArrowheads="1"/>
          </p:cNvSpPr>
          <p:nvPr/>
        </p:nvSpPr>
        <p:spPr bwMode="auto">
          <a:xfrm>
            <a:off x="7731125" y="2474913"/>
            <a:ext cx="1228725" cy="215900"/>
          </a:xfrm>
          <a:prstGeom prst="rect">
            <a:avLst/>
          </a:prstGeom>
          <a:noFill/>
          <a:ln w="28575">
            <a:noFill/>
            <a:miter lim="800000"/>
            <a:headEnd/>
            <a:tailEnd/>
          </a:ln>
        </p:spPr>
        <p:txBody>
          <a:bodyPr/>
          <a:lstStyle/>
          <a:p>
            <a:pPr algn="r" eaLnBrk="0" hangingPunct="0"/>
            <a:r>
              <a:rPr lang="en-US" sz="1000" b="1">
                <a:solidFill>
                  <a:srgbClr val="000000"/>
                </a:solidFill>
                <a:latin typeface="Arial Narrow" pitchFamily="34" charset="0"/>
              </a:rPr>
              <a:t>CARRY</a:t>
            </a:r>
            <a:br>
              <a:rPr lang="en-US" sz="1000" b="1">
                <a:solidFill>
                  <a:srgbClr val="000000"/>
                </a:solidFill>
                <a:latin typeface="Arial Narrow" pitchFamily="34" charset="0"/>
              </a:rPr>
            </a:br>
            <a:r>
              <a:rPr lang="en-US" sz="1000" b="1">
                <a:solidFill>
                  <a:srgbClr val="000000"/>
                </a:solidFill>
                <a:latin typeface="Arial Narrow" pitchFamily="34" charset="0"/>
              </a:rPr>
              <a:t>OUT</a:t>
            </a:r>
          </a:p>
        </p:txBody>
      </p:sp>
      <p:sp>
        <p:nvSpPr>
          <p:cNvPr id="9360" name="Rectangle 439"/>
          <p:cNvSpPr>
            <a:spLocks noChangeArrowheads="1"/>
          </p:cNvSpPr>
          <p:nvPr/>
        </p:nvSpPr>
        <p:spPr bwMode="auto">
          <a:xfrm rot="-5400000">
            <a:off x="688182" y="1445419"/>
            <a:ext cx="628650" cy="274637"/>
          </a:xfrm>
          <a:prstGeom prst="rect">
            <a:avLst/>
          </a:prstGeom>
          <a:noFill/>
          <a:ln w="9525">
            <a:noFill/>
            <a:miter lim="800000"/>
            <a:headEnd/>
            <a:tailEnd/>
          </a:ln>
        </p:spPr>
        <p:txBody>
          <a:bodyPr wrap="none">
            <a:spAutoFit/>
          </a:bodyPr>
          <a:lstStyle/>
          <a:p>
            <a:pPr algn="r" eaLnBrk="0" hangingPunct="0"/>
            <a:r>
              <a:rPr lang="en-US" sz="1200" b="1">
                <a:latin typeface="Arial Narrow" pitchFamily="34" charset="0"/>
              </a:rPr>
              <a:t>ACOUT</a:t>
            </a:r>
          </a:p>
        </p:txBody>
      </p:sp>
      <p:sp>
        <p:nvSpPr>
          <p:cNvPr id="9361" name="Rectangle 440"/>
          <p:cNvSpPr>
            <a:spLocks noChangeArrowheads="1"/>
          </p:cNvSpPr>
          <p:nvPr/>
        </p:nvSpPr>
        <p:spPr bwMode="auto">
          <a:xfrm rot="-5400000">
            <a:off x="397669" y="1445419"/>
            <a:ext cx="628650" cy="274638"/>
          </a:xfrm>
          <a:prstGeom prst="rect">
            <a:avLst/>
          </a:prstGeom>
          <a:noFill/>
          <a:ln w="9525">
            <a:noFill/>
            <a:miter lim="800000"/>
            <a:headEnd/>
            <a:tailEnd/>
          </a:ln>
        </p:spPr>
        <p:txBody>
          <a:bodyPr wrap="none">
            <a:spAutoFit/>
          </a:bodyPr>
          <a:lstStyle/>
          <a:p>
            <a:pPr algn="r" eaLnBrk="0" hangingPunct="0"/>
            <a:r>
              <a:rPr lang="en-US" sz="1200" b="1">
                <a:latin typeface="Arial Narrow" pitchFamily="34" charset="0"/>
              </a:rPr>
              <a:t>BCOUT</a:t>
            </a:r>
          </a:p>
        </p:txBody>
      </p:sp>
      <p:sp>
        <p:nvSpPr>
          <p:cNvPr id="9362" name="Rectangle 441"/>
          <p:cNvSpPr>
            <a:spLocks noChangeArrowheads="1"/>
          </p:cNvSpPr>
          <p:nvPr/>
        </p:nvSpPr>
        <p:spPr bwMode="auto">
          <a:xfrm rot="-5400000">
            <a:off x="5818187" y="5713413"/>
            <a:ext cx="663575" cy="457200"/>
          </a:xfrm>
          <a:prstGeom prst="rect">
            <a:avLst/>
          </a:prstGeom>
          <a:noFill/>
          <a:ln w="9525">
            <a:noFill/>
            <a:miter lim="800000"/>
            <a:headEnd/>
            <a:tailEnd/>
          </a:ln>
        </p:spPr>
        <p:txBody>
          <a:bodyPr wrap="none">
            <a:spAutoFit/>
          </a:bodyPr>
          <a:lstStyle/>
          <a:p>
            <a:pPr algn="l" eaLnBrk="0" hangingPunct="0"/>
            <a:r>
              <a:rPr lang="en-US" sz="1200" b="1">
                <a:latin typeface="Arial Narrow" pitchFamily="34" charset="0"/>
              </a:rPr>
              <a:t>CARRY</a:t>
            </a:r>
            <a:br>
              <a:rPr lang="en-US" sz="1200" b="1">
                <a:latin typeface="Arial Narrow" pitchFamily="34" charset="0"/>
              </a:rPr>
            </a:br>
            <a:r>
              <a:rPr lang="en-US" sz="1200" b="1">
                <a:latin typeface="Arial Narrow" pitchFamily="34" charset="0"/>
              </a:rPr>
              <a:t>CASCIN</a:t>
            </a:r>
          </a:p>
        </p:txBody>
      </p:sp>
      <p:sp>
        <p:nvSpPr>
          <p:cNvPr id="9363" name="Line 442"/>
          <p:cNvSpPr>
            <a:spLocks noChangeShapeType="1"/>
          </p:cNvSpPr>
          <p:nvPr/>
        </p:nvSpPr>
        <p:spPr bwMode="auto">
          <a:xfrm flipV="1">
            <a:off x="2454275" y="2978150"/>
            <a:ext cx="144463" cy="142875"/>
          </a:xfrm>
          <a:prstGeom prst="line">
            <a:avLst/>
          </a:prstGeom>
          <a:noFill/>
          <a:ln w="9525">
            <a:solidFill>
              <a:schemeClr val="tx1"/>
            </a:solidFill>
            <a:round/>
            <a:headEnd/>
            <a:tailEnd/>
          </a:ln>
        </p:spPr>
        <p:txBody>
          <a:bodyPr wrap="none" anchor="ctr"/>
          <a:lstStyle/>
          <a:p>
            <a:endParaRPr lang="en-US"/>
          </a:p>
        </p:txBody>
      </p:sp>
      <p:sp>
        <p:nvSpPr>
          <p:cNvPr id="9364" name="Text Box 443"/>
          <p:cNvSpPr txBox="1">
            <a:spLocks noChangeArrowheads="1"/>
          </p:cNvSpPr>
          <p:nvPr/>
        </p:nvSpPr>
        <p:spPr bwMode="auto">
          <a:xfrm>
            <a:off x="2308225" y="2833688"/>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sp>
        <p:nvSpPr>
          <p:cNvPr id="9365" name="Line 444"/>
          <p:cNvSpPr>
            <a:spLocks noChangeShapeType="1"/>
          </p:cNvSpPr>
          <p:nvPr/>
        </p:nvSpPr>
        <p:spPr bwMode="auto">
          <a:xfrm flipV="1">
            <a:off x="2454275" y="2117725"/>
            <a:ext cx="144463" cy="142875"/>
          </a:xfrm>
          <a:prstGeom prst="line">
            <a:avLst/>
          </a:prstGeom>
          <a:noFill/>
          <a:ln w="9525">
            <a:solidFill>
              <a:schemeClr val="tx1"/>
            </a:solidFill>
            <a:round/>
            <a:headEnd/>
            <a:tailEnd/>
          </a:ln>
        </p:spPr>
        <p:txBody>
          <a:bodyPr wrap="none" anchor="ctr"/>
          <a:lstStyle/>
          <a:p>
            <a:endParaRPr lang="en-US"/>
          </a:p>
        </p:txBody>
      </p:sp>
      <p:sp>
        <p:nvSpPr>
          <p:cNvPr id="9366" name="Text Box 445"/>
          <p:cNvSpPr txBox="1">
            <a:spLocks noChangeArrowheads="1"/>
          </p:cNvSpPr>
          <p:nvPr/>
        </p:nvSpPr>
        <p:spPr bwMode="auto">
          <a:xfrm>
            <a:off x="2308225" y="1973263"/>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9367" name="Line 446"/>
          <p:cNvSpPr>
            <a:spLocks noChangeShapeType="1"/>
          </p:cNvSpPr>
          <p:nvPr/>
        </p:nvSpPr>
        <p:spPr bwMode="auto">
          <a:xfrm>
            <a:off x="2163763" y="3049588"/>
            <a:ext cx="795337" cy="0"/>
          </a:xfrm>
          <a:prstGeom prst="line">
            <a:avLst/>
          </a:prstGeom>
          <a:noFill/>
          <a:ln w="9525">
            <a:solidFill>
              <a:srgbClr val="000000"/>
            </a:solidFill>
            <a:round/>
            <a:headEnd/>
            <a:tailEnd/>
          </a:ln>
        </p:spPr>
        <p:txBody>
          <a:bodyPr/>
          <a:lstStyle/>
          <a:p>
            <a:endParaRPr lang="en-US"/>
          </a:p>
        </p:txBody>
      </p:sp>
      <p:sp>
        <p:nvSpPr>
          <p:cNvPr id="9368" name="Line 447"/>
          <p:cNvSpPr>
            <a:spLocks noChangeShapeType="1"/>
          </p:cNvSpPr>
          <p:nvPr/>
        </p:nvSpPr>
        <p:spPr bwMode="auto">
          <a:xfrm>
            <a:off x="2163763" y="2189163"/>
            <a:ext cx="795337" cy="0"/>
          </a:xfrm>
          <a:prstGeom prst="line">
            <a:avLst/>
          </a:prstGeom>
          <a:noFill/>
          <a:ln w="9525">
            <a:solidFill>
              <a:srgbClr val="000000"/>
            </a:solidFill>
            <a:round/>
            <a:headEnd/>
            <a:tailEnd type="triangle" w="med" len="med"/>
          </a:ln>
        </p:spPr>
        <p:txBody>
          <a:bodyPr/>
          <a:lstStyle/>
          <a:p>
            <a:endParaRPr lang="en-US"/>
          </a:p>
        </p:txBody>
      </p:sp>
      <p:sp>
        <p:nvSpPr>
          <p:cNvPr id="9369" name="Line 448"/>
          <p:cNvSpPr>
            <a:spLocks noChangeShapeType="1"/>
          </p:cNvSpPr>
          <p:nvPr/>
        </p:nvSpPr>
        <p:spPr bwMode="auto">
          <a:xfrm flipV="1">
            <a:off x="1296988" y="2698750"/>
            <a:ext cx="144462" cy="142875"/>
          </a:xfrm>
          <a:prstGeom prst="line">
            <a:avLst/>
          </a:prstGeom>
          <a:noFill/>
          <a:ln w="9525">
            <a:solidFill>
              <a:schemeClr val="tx1"/>
            </a:solidFill>
            <a:round/>
            <a:headEnd/>
            <a:tailEnd/>
          </a:ln>
        </p:spPr>
        <p:txBody>
          <a:bodyPr wrap="none" anchor="ctr"/>
          <a:lstStyle/>
          <a:p>
            <a:endParaRPr lang="en-US"/>
          </a:p>
        </p:txBody>
      </p:sp>
      <p:sp>
        <p:nvSpPr>
          <p:cNvPr id="9370" name="Text Box 449"/>
          <p:cNvSpPr txBox="1">
            <a:spLocks noChangeArrowheads="1"/>
          </p:cNvSpPr>
          <p:nvPr/>
        </p:nvSpPr>
        <p:spPr bwMode="auto">
          <a:xfrm>
            <a:off x="1152525" y="2547938"/>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sp>
        <p:nvSpPr>
          <p:cNvPr id="9371" name="Text Box 450"/>
          <p:cNvSpPr txBox="1">
            <a:spLocks noChangeArrowheads="1"/>
          </p:cNvSpPr>
          <p:nvPr/>
        </p:nvSpPr>
        <p:spPr bwMode="auto">
          <a:xfrm>
            <a:off x="1152525" y="1687513"/>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9372" name="Rectangle 451"/>
          <p:cNvSpPr>
            <a:spLocks noChangeArrowheads="1"/>
          </p:cNvSpPr>
          <p:nvPr/>
        </p:nvSpPr>
        <p:spPr bwMode="auto">
          <a:xfrm rot="-5400000">
            <a:off x="6047581" y="1489869"/>
            <a:ext cx="788988" cy="457200"/>
          </a:xfrm>
          <a:prstGeom prst="rect">
            <a:avLst/>
          </a:prstGeom>
          <a:noFill/>
          <a:ln w="9525">
            <a:noFill/>
            <a:miter lim="800000"/>
            <a:headEnd/>
            <a:tailEnd/>
          </a:ln>
        </p:spPr>
        <p:txBody>
          <a:bodyPr>
            <a:spAutoFit/>
          </a:bodyPr>
          <a:lstStyle/>
          <a:p>
            <a:pPr algn="r" eaLnBrk="0" hangingPunct="0"/>
            <a:r>
              <a:rPr lang="en-US" sz="1200" b="1">
                <a:latin typeface="Arial Narrow" pitchFamily="34" charset="0"/>
              </a:rPr>
              <a:t>MULT</a:t>
            </a:r>
            <a:br>
              <a:rPr lang="en-US" sz="1200" b="1">
                <a:latin typeface="Arial Narrow" pitchFamily="34" charset="0"/>
              </a:rPr>
            </a:br>
            <a:r>
              <a:rPr lang="en-US" sz="1200" b="1">
                <a:latin typeface="Arial Narrow" pitchFamily="34" charset="0"/>
              </a:rPr>
              <a:t>SIGNOUT</a:t>
            </a:r>
          </a:p>
        </p:txBody>
      </p:sp>
      <p:sp>
        <p:nvSpPr>
          <p:cNvPr id="9373" name="Line 452"/>
          <p:cNvSpPr>
            <a:spLocks noChangeShapeType="1"/>
          </p:cNvSpPr>
          <p:nvPr/>
        </p:nvSpPr>
        <p:spPr bwMode="auto">
          <a:xfrm flipV="1">
            <a:off x="6140450" y="2447925"/>
            <a:ext cx="144463" cy="142875"/>
          </a:xfrm>
          <a:prstGeom prst="line">
            <a:avLst/>
          </a:prstGeom>
          <a:noFill/>
          <a:ln w="9525">
            <a:solidFill>
              <a:schemeClr val="tx1"/>
            </a:solidFill>
            <a:round/>
            <a:headEnd/>
            <a:tailEnd/>
          </a:ln>
        </p:spPr>
        <p:txBody>
          <a:bodyPr wrap="none" anchor="ctr"/>
          <a:lstStyle/>
          <a:p>
            <a:endParaRPr lang="en-US"/>
          </a:p>
        </p:txBody>
      </p:sp>
      <p:sp>
        <p:nvSpPr>
          <p:cNvPr id="9374" name="Text Box 453"/>
          <p:cNvSpPr txBox="1">
            <a:spLocks noChangeArrowheads="1"/>
          </p:cNvSpPr>
          <p:nvPr/>
        </p:nvSpPr>
        <p:spPr bwMode="auto">
          <a:xfrm>
            <a:off x="5995988" y="2332038"/>
            <a:ext cx="217487"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6</a:t>
            </a:r>
          </a:p>
        </p:txBody>
      </p:sp>
      <p:sp>
        <p:nvSpPr>
          <p:cNvPr id="9375" name="Rectangle 454"/>
          <p:cNvSpPr>
            <a:spLocks noChangeArrowheads="1"/>
          </p:cNvSpPr>
          <p:nvPr/>
        </p:nvSpPr>
        <p:spPr bwMode="auto">
          <a:xfrm rot="-5400000">
            <a:off x="6279357" y="5738019"/>
            <a:ext cx="614362" cy="457200"/>
          </a:xfrm>
          <a:prstGeom prst="rect">
            <a:avLst/>
          </a:prstGeom>
          <a:noFill/>
          <a:ln w="9525">
            <a:noFill/>
            <a:miter lim="800000"/>
            <a:headEnd/>
            <a:tailEnd/>
          </a:ln>
        </p:spPr>
        <p:txBody>
          <a:bodyPr wrap="none">
            <a:spAutoFit/>
          </a:bodyPr>
          <a:lstStyle/>
          <a:p>
            <a:pPr algn="l" eaLnBrk="0" hangingPunct="0"/>
            <a:r>
              <a:rPr lang="en-US" sz="1200" b="1">
                <a:latin typeface="Arial Narrow" pitchFamily="34" charset="0"/>
              </a:rPr>
              <a:t>MULT</a:t>
            </a:r>
            <a:br>
              <a:rPr lang="en-US" sz="1200" b="1">
                <a:latin typeface="Arial Narrow" pitchFamily="34" charset="0"/>
              </a:rPr>
            </a:br>
            <a:r>
              <a:rPr lang="en-US" sz="1200" b="1">
                <a:latin typeface="Arial Narrow" pitchFamily="34" charset="0"/>
              </a:rPr>
              <a:t>SIGNIN</a:t>
            </a:r>
          </a:p>
        </p:txBody>
      </p:sp>
      <p:sp>
        <p:nvSpPr>
          <p:cNvPr id="9376" name="Line 455"/>
          <p:cNvSpPr>
            <a:spLocks noChangeShapeType="1"/>
          </p:cNvSpPr>
          <p:nvPr/>
        </p:nvSpPr>
        <p:spPr bwMode="auto">
          <a:xfrm flipH="1">
            <a:off x="2163763" y="3408363"/>
            <a:ext cx="1374775" cy="0"/>
          </a:xfrm>
          <a:prstGeom prst="line">
            <a:avLst/>
          </a:prstGeom>
          <a:noFill/>
          <a:ln w="9525">
            <a:solidFill>
              <a:schemeClr val="tx1"/>
            </a:solidFill>
            <a:round/>
            <a:headEnd/>
            <a:tailEnd/>
          </a:ln>
        </p:spPr>
        <p:txBody>
          <a:bodyPr/>
          <a:lstStyle/>
          <a:p>
            <a:endParaRPr lang="en-US"/>
          </a:p>
        </p:txBody>
      </p:sp>
      <p:sp>
        <p:nvSpPr>
          <p:cNvPr id="9377" name="Line 456"/>
          <p:cNvSpPr>
            <a:spLocks noChangeShapeType="1"/>
          </p:cNvSpPr>
          <p:nvPr/>
        </p:nvSpPr>
        <p:spPr bwMode="auto">
          <a:xfrm flipV="1">
            <a:off x="1296988" y="3408363"/>
            <a:ext cx="144462" cy="142875"/>
          </a:xfrm>
          <a:prstGeom prst="line">
            <a:avLst/>
          </a:prstGeom>
          <a:noFill/>
          <a:ln w="9525">
            <a:solidFill>
              <a:schemeClr val="tx1"/>
            </a:solidFill>
            <a:round/>
            <a:headEnd/>
            <a:tailEnd/>
          </a:ln>
        </p:spPr>
        <p:txBody>
          <a:bodyPr wrap="none" anchor="ctr"/>
          <a:lstStyle/>
          <a:p>
            <a:endParaRPr lang="en-US"/>
          </a:p>
        </p:txBody>
      </p:sp>
      <p:sp>
        <p:nvSpPr>
          <p:cNvPr id="9378" name="Text Box 457"/>
          <p:cNvSpPr txBox="1">
            <a:spLocks noChangeArrowheads="1"/>
          </p:cNvSpPr>
          <p:nvPr/>
        </p:nvSpPr>
        <p:spPr bwMode="auto">
          <a:xfrm>
            <a:off x="1152525" y="3263900"/>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25</a:t>
            </a:r>
          </a:p>
        </p:txBody>
      </p:sp>
      <p:sp>
        <p:nvSpPr>
          <p:cNvPr id="9379" name="Line 458"/>
          <p:cNvSpPr>
            <a:spLocks noChangeShapeType="1"/>
          </p:cNvSpPr>
          <p:nvPr/>
        </p:nvSpPr>
        <p:spPr bwMode="auto">
          <a:xfrm flipV="1">
            <a:off x="7586663" y="4556125"/>
            <a:ext cx="0" cy="788988"/>
          </a:xfrm>
          <a:prstGeom prst="line">
            <a:avLst/>
          </a:prstGeom>
          <a:noFill/>
          <a:ln w="9525">
            <a:solidFill>
              <a:schemeClr val="tx1"/>
            </a:solidFill>
            <a:round/>
            <a:headEnd/>
            <a:tailEnd/>
          </a:ln>
        </p:spPr>
        <p:txBody>
          <a:bodyPr>
            <a:spAutoFit/>
          </a:bodyPr>
          <a:lstStyle/>
          <a:p>
            <a:endParaRPr lang="en-US"/>
          </a:p>
        </p:txBody>
      </p:sp>
      <p:sp>
        <p:nvSpPr>
          <p:cNvPr id="9380" name="Text Box 459"/>
          <p:cNvSpPr txBox="1">
            <a:spLocks noChangeArrowheads="1"/>
          </p:cNvSpPr>
          <p:nvPr/>
        </p:nvSpPr>
        <p:spPr bwMode="auto">
          <a:xfrm rot="-5400000">
            <a:off x="6945312" y="4970463"/>
            <a:ext cx="1065213" cy="217488"/>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PATTERN</a:t>
            </a:r>
          </a:p>
        </p:txBody>
      </p:sp>
      <p:grpSp>
        <p:nvGrpSpPr>
          <p:cNvPr id="12" name="Group 460"/>
          <p:cNvGrpSpPr>
            <a:grpSpLocks/>
          </p:cNvGrpSpPr>
          <p:nvPr>
            <p:custDataLst>
              <p:tags r:id="rId12"/>
            </p:custDataLst>
          </p:nvPr>
        </p:nvGrpSpPr>
        <p:grpSpPr bwMode="auto">
          <a:xfrm rot="-5400000">
            <a:off x="5707063" y="4411663"/>
            <a:ext cx="215900" cy="215900"/>
            <a:chOff x="4848" y="1920"/>
            <a:chExt cx="144" cy="144"/>
          </a:xfrm>
        </p:grpSpPr>
        <p:sp>
          <p:nvSpPr>
            <p:cNvPr id="9434" name="Rectangle 461"/>
            <p:cNvSpPr>
              <a:spLocks noChangeArrowheads="1"/>
            </p:cNvSpPr>
            <p:nvPr/>
          </p:nvSpPr>
          <p:spPr bwMode="auto">
            <a:xfrm>
              <a:off x="4848" y="1920"/>
              <a:ext cx="144" cy="144"/>
            </a:xfrm>
            <a:prstGeom prst="rect">
              <a:avLst/>
            </a:prstGeom>
            <a:solidFill>
              <a:srgbClr val="0000FF"/>
            </a:solidFill>
            <a:ln w="19050">
              <a:solidFill>
                <a:schemeClr val="tx1"/>
              </a:solidFill>
              <a:miter lim="800000"/>
              <a:headEnd/>
              <a:tailEnd/>
            </a:ln>
          </p:spPr>
          <p:txBody>
            <a:bodyPr vert="eaVert" wrap="none" anchor="ctr"/>
            <a:lstStyle/>
            <a:p>
              <a:pPr eaLnBrk="0" hangingPunct="0"/>
              <a:endParaRPr lang="en-US" sz="1200" b="1">
                <a:solidFill>
                  <a:schemeClr val="tx2"/>
                </a:solidFill>
                <a:latin typeface="Arial Narrow" pitchFamily="34" charset="0"/>
              </a:endParaRPr>
            </a:p>
          </p:txBody>
        </p:sp>
        <p:sp>
          <p:nvSpPr>
            <p:cNvPr id="9435" name="Line 462"/>
            <p:cNvSpPr>
              <a:spLocks noChangeShapeType="1"/>
            </p:cNvSpPr>
            <p:nvPr/>
          </p:nvSpPr>
          <p:spPr bwMode="auto">
            <a:xfrm flipV="1">
              <a:off x="4848" y="2021"/>
              <a:ext cx="37" cy="22"/>
            </a:xfrm>
            <a:prstGeom prst="line">
              <a:avLst/>
            </a:prstGeom>
            <a:noFill/>
            <a:ln w="19050">
              <a:solidFill>
                <a:schemeClr val="tx2"/>
              </a:solidFill>
              <a:round/>
              <a:headEnd/>
              <a:tailEnd/>
            </a:ln>
          </p:spPr>
          <p:txBody>
            <a:bodyPr wrap="none" anchor="ctr"/>
            <a:lstStyle/>
            <a:p>
              <a:endParaRPr lang="en-US"/>
            </a:p>
          </p:txBody>
        </p:sp>
        <p:sp>
          <p:nvSpPr>
            <p:cNvPr id="9436" name="Line 463"/>
            <p:cNvSpPr>
              <a:spLocks noChangeShapeType="1"/>
            </p:cNvSpPr>
            <p:nvPr/>
          </p:nvSpPr>
          <p:spPr bwMode="auto">
            <a:xfrm flipH="1" flipV="1">
              <a:off x="4848" y="2000"/>
              <a:ext cx="37" cy="21"/>
            </a:xfrm>
            <a:prstGeom prst="line">
              <a:avLst/>
            </a:prstGeom>
            <a:noFill/>
            <a:ln w="19050">
              <a:solidFill>
                <a:schemeClr val="tx2"/>
              </a:solidFill>
              <a:round/>
              <a:headEnd/>
              <a:tailEnd/>
            </a:ln>
          </p:spPr>
          <p:txBody>
            <a:bodyPr wrap="none" anchor="ctr"/>
            <a:lstStyle/>
            <a:p>
              <a:endParaRPr lang="en-US"/>
            </a:p>
          </p:txBody>
        </p:sp>
      </p:grpSp>
      <p:sp>
        <p:nvSpPr>
          <p:cNvPr id="9382" name="Rectangle 464"/>
          <p:cNvSpPr>
            <a:spLocks noChangeArrowheads="1"/>
          </p:cNvSpPr>
          <p:nvPr/>
        </p:nvSpPr>
        <p:spPr bwMode="auto">
          <a:xfrm>
            <a:off x="1585913" y="1973263"/>
            <a:ext cx="577850" cy="646112"/>
          </a:xfrm>
          <a:prstGeom prst="rect">
            <a:avLst/>
          </a:prstGeom>
          <a:solidFill>
            <a:srgbClr val="FF9900"/>
          </a:solidFill>
          <a:ln w="19050" algn="ctr">
            <a:solidFill>
              <a:schemeClr val="tx1"/>
            </a:solidFill>
            <a:miter lim="800000"/>
            <a:headEnd/>
            <a:tailEnd/>
          </a:ln>
        </p:spPr>
        <p:txBody>
          <a:bodyPr wrap="none" anchor="ctr"/>
          <a:lstStyle/>
          <a:p>
            <a:pPr eaLnBrk="0" hangingPunct="0"/>
            <a:r>
              <a:rPr lang="en-US" sz="1200" b="1">
                <a:solidFill>
                  <a:schemeClr val="bg1"/>
                </a:solidFill>
                <a:latin typeface="Arial Narrow" pitchFamily="34" charset="0"/>
              </a:rPr>
              <a:t>Dual B</a:t>
            </a:r>
            <a:br>
              <a:rPr lang="en-US" sz="1200" b="1">
                <a:solidFill>
                  <a:schemeClr val="bg1"/>
                </a:solidFill>
                <a:latin typeface="Arial Narrow" pitchFamily="34" charset="0"/>
              </a:rPr>
            </a:br>
            <a:r>
              <a:rPr lang="en-US" sz="1200" b="1">
                <a:solidFill>
                  <a:schemeClr val="bg1"/>
                </a:solidFill>
                <a:latin typeface="Arial Narrow" pitchFamily="34" charset="0"/>
              </a:rPr>
              <a:t>Register</a:t>
            </a:r>
          </a:p>
        </p:txBody>
      </p:sp>
      <p:sp>
        <p:nvSpPr>
          <p:cNvPr id="9383" name="Freeform 466"/>
          <p:cNvSpPr>
            <a:spLocks/>
          </p:cNvSpPr>
          <p:nvPr/>
        </p:nvSpPr>
        <p:spPr bwMode="auto">
          <a:xfrm>
            <a:off x="1008063" y="2189163"/>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84" name="Line 467"/>
          <p:cNvSpPr>
            <a:spLocks noChangeShapeType="1"/>
          </p:cNvSpPr>
          <p:nvPr/>
        </p:nvSpPr>
        <p:spPr bwMode="auto">
          <a:xfrm flipH="1">
            <a:off x="5780088" y="4075113"/>
            <a:ext cx="158750" cy="0"/>
          </a:xfrm>
          <a:prstGeom prst="line">
            <a:avLst/>
          </a:prstGeom>
          <a:noFill/>
          <a:ln w="9525">
            <a:solidFill>
              <a:schemeClr val="tx1"/>
            </a:solidFill>
            <a:round/>
            <a:headEnd/>
            <a:tailEnd/>
          </a:ln>
        </p:spPr>
        <p:txBody>
          <a:bodyPr/>
          <a:lstStyle/>
          <a:p>
            <a:endParaRPr lang="en-US"/>
          </a:p>
        </p:txBody>
      </p:sp>
      <p:sp>
        <p:nvSpPr>
          <p:cNvPr id="9385" name="Line 468"/>
          <p:cNvSpPr>
            <a:spLocks noChangeShapeType="1"/>
          </p:cNvSpPr>
          <p:nvPr/>
        </p:nvSpPr>
        <p:spPr bwMode="auto">
          <a:xfrm flipH="1">
            <a:off x="1152525" y="2260600"/>
            <a:ext cx="433388" cy="0"/>
          </a:xfrm>
          <a:prstGeom prst="line">
            <a:avLst/>
          </a:prstGeom>
          <a:noFill/>
          <a:ln w="9525">
            <a:solidFill>
              <a:schemeClr val="tx1"/>
            </a:solidFill>
            <a:round/>
            <a:headEnd/>
            <a:tailEnd/>
          </a:ln>
        </p:spPr>
        <p:txBody>
          <a:bodyPr/>
          <a:lstStyle/>
          <a:p>
            <a:endParaRPr lang="en-US"/>
          </a:p>
        </p:txBody>
      </p:sp>
      <p:sp>
        <p:nvSpPr>
          <p:cNvPr id="9386" name="Freeform 469"/>
          <p:cNvSpPr>
            <a:spLocks/>
          </p:cNvSpPr>
          <p:nvPr/>
        </p:nvSpPr>
        <p:spPr bwMode="auto">
          <a:xfrm>
            <a:off x="1008063" y="2332038"/>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387" name="Line 470"/>
          <p:cNvSpPr>
            <a:spLocks noChangeShapeType="1"/>
          </p:cNvSpPr>
          <p:nvPr/>
        </p:nvSpPr>
        <p:spPr bwMode="auto">
          <a:xfrm flipH="1">
            <a:off x="790575" y="2403475"/>
            <a:ext cx="217488" cy="0"/>
          </a:xfrm>
          <a:prstGeom prst="line">
            <a:avLst/>
          </a:prstGeom>
          <a:noFill/>
          <a:ln w="9525">
            <a:solidFill>
              <a:schemeClr val="tx1"/>
            </a:solidFill>
            <a:round/>
            <a:headEnd/>
            <a:tailEnd/>
          </a:ln>
        </p:spPr>
        <p:txBody>
          <a:bodyPr/>
          <a:lstStyle/>
          <a:p>
            <a:endParaRPr lang="en-US"/>
          </a:p>
        </p:txBody>
      </p:sp>
      <p:sp>
        <p:nvSpPr>
          <p:cNvPr id="9388" name="AutoShape 471"/>
          <p:cNvSpPr>
            <a:spLocks noChangeArrowheads="1"/>
          </p:cNvSpPr>
          <p:nvPr/>
        </p:nvSpPr>
        <p:spPr bwMode="auto">
          <a:xfrm rot="10800000">
            <a:off x="5851525" y="3975100"/>
            <a:ext cx="722313" cy="2143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rot="10800000" wrap="none" anchor="ctr"/>
          <a:lstStyle/>
          <a:p>
            <a:pPr eaLnBrk="0" hangingPunct="0"/>
            <a:r>
              <a:rPr lang="en-US" sz="1200" b="1">
                <a:latin typeface="Arial Narrow" pitchFamily="34" charset="0"/>
              </a:rPr>
              <a:t>Carry</a:t>
            </a:r>
            <a:r>
              <a:rPr lang="en-US" sz="1200" b="1">
                <a:solidFill>
                  <a:schemeClr val="bg1"/>
                </a:solidFill>
                <a:latin typeface="Arial Narrow" pitchFamily="34" charset="0"/>
              </a:rPr>
              <a:t> </a:t>
            </a:r>
            <a:endParaRPr lang="en-US" sz="1200" b="1">
              <a:latin typeface="Arial Narrow" pitchFamily="34" charset="0"/>
            </a:endParaRPr>
          </a:p>
        </p:txBody>
      </p:sp>
      <p:sp>
        <p:nvSpPr>
          <p:cNvPr id="9389" name="Line 472"/>
          <p:cNvSpPr>
            <a:spLocks noChangeShapeType="1"/>
          </p:cNvSpPr>
          <p:nvPr/>
        </p:nvSpPr>
        <p:spPr bwMode="auto">
          <a:xfrm flipV="1">
            <a:off x="6213475" y="3551238"/>
            <a:ext cx="0" cy="420687"/>
          </a:xfrm>
          <a:prstGeom prst="line">
            <a:avLst/>
          </a:prstGeom>
          <a:noFill/>
          <a:ln w="9525">
            <a:solidFill>
              <a:schemeClr val="tx1"/>
            </a:solidFill>
            <a:round/>
            <a:headEnd/>
            <a:tailEnd/>
          </a:ln>
        </p:spPr>
        <p:txBody>
          <a:bodyPr>
            <a:spAutoFit/>
          </a:bodyPr>
          <a:lstStyle/>
          <a:p>
            <a:endParaRPr lang="en-US"/>
          </a:p>
        </p:txBody>
      </p:sp>
      <p:sp>
        <p:nvSpPr>
          <p:cNvPr id="9390" name="Line 474"/>
          <p:cNvSpPr>
            <a:spLocks noChangeShapeType="1"/>
          </p:cNvSpPr>
          <p:nvPr/>
        </p:nvSpPr>
        <p:spPr bwMode="auto">
          <a:xfrm>
            <a:off x="2163763" y="2906713"/>
            <a:ext cx="144462" cy="0"/>
          </a:xfrm>
          <a:prstGeom prst="line">
            <a:avLst/>
          </a:prstGeom>
          <a:noFill/>
          <a:ln w="9525">
            <a:solidFill>
              <a:srgbClr val="000000"/>
            </a:solidFill>
            <a:round/>
            <a:headEnd/>
            <a:tailEnd/>
          </a:ln>
        </p:spPr>
        <p:txBody>
          <a:bodyPr/>
          <a:lstStyle/>
          <a:p>
            <a:endParaRPr lang="en-US"/>
          </a:p>
        </p:txBody>
      </p:sp>
      <p:sp>
        <p:nvSpPr>
          <p:cNvPr id="9391" name="Line 475"/>
          <p:cNvSpPr>
            <a:spLocks noChangeShapeType="1"/>
          </p:cNvSpPr>
          <p:nvPr/>
        </p:nvSpPr>
        <p:spPr bwMode="auto">
          <a:xfrm flipV="1">
            <a:off x="2308225" y="2762250"/>
            <a:ext cx="0" cy="144463"/>
          </a:xfrm>
          <a:prstGeom prst="line">
            <a:avLst/>
          </a:prstGeom>
          <a:noFill/>
          <a:ln w="9525">
            <a:solidFill>
              <a:schemeClr val="tx1"/>
            </a:solidFill>
            <a:round/>
            <a:headEnd/>
            <a:tailEnd/>
          </a:ln>
        </p:spPr>
        <p:txBody>
          <a:bodyPr wrap="none" anchor="ctr"/>
          <a:lstStyle/>
          <a:p>
            <a:endParaRPr lang="en-US"/>
          </a:p>
        </p:txBody>
      </p:sp>
      <p:sp>
        <p:nvSpPr>
          <p:cNvPr id="9392" name="Line 476"/>
          <p:cNvSpPr>
            <a:spLocks noChangeShapeType="1"/>
          </p:cNvSpPr>
          <p:nvPr/>
        </p:nvSpPr>
        <p:spPr bwMode="auto">
          <a:xfrm flipV="1">
            <a:off x="1152525" y="1901825"/>
            <a:ext cx="1155700" cy="0"/>
          </a:xfrm>
          <a:prstGeom prst="line">
            <a:avLst/>
          </a:prstGeom>
          <a:noFill/>
          <a:ln w="9525">
            <a:solidFill>
              <a:srgbClr val="000000"/>
            </a:solidFill>
            <a:round/>
            <a:headEnd/>
            <a:tailEnd/>
          </a:ln>
        </p:spPr>
        <p:txBody>
          <a:bodyPr/>
          <a:lstStyle/>
          <a:p>
            <a:endParaRPr lang="en-US"/>
          </a:p>
        </p:txBody>
      </p:sp>
      <p:sp>
        <p:nvSpPr>
          <p:cNvPr id="9393" name="Line 477"/>
          <p:cNvSpPr>
            <a:spLocks noChangeShapeType="1"/>
          </p:cNvSpPr>
          <p:nvPr/>
        </p:nvSpPr>
        <p:spPr bwMode="auto">
          <a:xfrm flipV="1">
            <a:off x="1296988" y="1830388"/>
            <a:ext cx="144462" cy="142875"/>
          </a:xfrm>
          <a:prstGeom prst="line">
            <a:avLst/>
          </a:prstGeom>
          <a:noFill/>
          <a:ln w="9525">
            <a:solidFill>
              <a:schemeClr val="tx1"/>
            </a:solidFill>
            <a:round/>
            <a:headEnd/>
            <a:tailEnd/>
          </a:ln>
        </p:spPr>
        <p:txBody>
          <a:bodyPr wrap="none" anchor="ctr"/>
          <a:lstStyle/>
          <a:p>
            <a:endParaRPr lang="en-US"/>
          </a:p>
        </p:txBody>
      </p:sp>
      <p:sp>
        <p:nvSpPr>
          <p:cNvPr id="9394" name="Line 478"/>
          <p:cNvSpPr>
            <a:spLocks noChangeShapeType="1"/>
          </p:cNvSpPr>
          <p:nvPr/>
        </p:nvSpPr>
        <p:spPr bwMode="auto">
          <a:xfrm>
            <a:off x="2163763" y="2038350"/>
            <a:ext cx="144462" cy="0"/>
          </a:xfrm>
          <a:prstGeom prst="line">
            <a:avLst/>
          </a:prstGeom>
          <a:noFill/>
          <a:ln w="9525">
            <a:solidFill>
              <a:srgbClr val="000000"/>
            </a:solidFill>
            <a:round/>
            <a:headEnd/>
            <a:tailEnd/>
          </a:ln>
        </p:spPr>
        <p:txBody>
          <a:bodyPr/>
          <a:lstStyle/>
          <a:p>
            <a:endParaRPr lang="en-US"/>
          </a:p>
        </p:txBody>
      </p:sp>
      <p:sp>
        <p:nvSpPr>
          <p:cNvPr id="9395" name="Line 479"/>
          <p:cNvSpPr>
            <a:spLocks noChangeShapeType="1"/>
          </p:cNvSpPr>
          <p:nvPr/>
        </p:nvSpPr>
        <p:spPr bwMode="auto">
          <a:xfrm flipV="1">
            <a:off x="2308225" y="1901825"/>
            <a:ext cx="0" cy="136525"/>
          </a:xfrm>
          <a:prstGeom prst="line">
            <a:avLst/>
          </a:prstGeom>
          <a:noFill/>
          <a:ln w="9525">
            <a:solidFill>
              <a:schemeClr val="tx1"/>
            </a:solidFill>
            <a:round/>
            <a:headEnd/>
            <a:tailEnd/>
          </a:ln>
        </p:spPr>
        <p:txBody>
          <a:bodyPr wrap="none" anchor="ctr"/>
          <a:lstStyle/>
          <a:p>
            <a:endParaRPr lang="en-US"/>
          </a:p>
        </p:txBody>
      </p:sp>
      <p:sp>
        <p:nvSpPr>
          <p:cNvPr id="9396" name="Text Box 480"/>
          <p:cNvSpPr txBox="1">
            <a:spLocks noChangeArrowheads="1"/>
          </p:cNvSpPr>
          <p:nvPr/>
        </p:nvSpPr>
        <p:spPr bwMode="auto">
          <a:xfrm>
            <a:off x="1585913" y="4629150"/>
            <a:ext cx="217487"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5</a:t>
            </a:r>
          </a:p>
        </p:txBody>
      </p:sp>
      <p:sp>
        <p:nvSpPr>
          <p:cNvPr id="9397" name="Line 481"/>
          <p:cNvSpPr>
            <a:spLocks noChangeShapeType="1"/>
          </p:cNvSpPr>
          <p:nvPr/>
        </p:nvSpPr>
        <p:spPr bwMode="auto">
          <a:xfrm flipV="1">
            <a:off x="1803400" y="4699000"/>
            <a:ext cx="144463" cy="142875"/>
          </a:xfrm>
          <a:prstGeom prst="line">
            <a:avLst/>
          </a:prstGeom>
          <a:noFill/>
          <a:ln w="9525">
            <a:solidFill>
              <a:schemeClr val="tx1"/>
            </a:solidFill>
            <a:round/>
            <a:headEnd/>
            <a:tailEnd/>
          </a:ln>
        </p:spPr>
        <p:txBody>
          <a:bodyPr wrap="none" anchor="ctr"/>
          <a:lstStyle/>
          <a:p>
            <a:endParaRPr lang="en-US"/>
          </a:p>
        </p:txBody>
      </p:sp>
      <p:sp>
        <p:nvSpPr>
          <p:cNvPr id="9398" name="Rectangle 482"/>
          <p:cNvSpPr>
            <a:spLocks noChangeArrowheads="1"/>
          </p:cNvSpPr>
          <p:nvPr/>
        </p:nvSpPr>
        <p:spPr bwMode="auto">
          <a:xfrm>
            <a:off x="1585913" y="2833688"/>
            <a:ext cx="577850" cy="933450"/>
          </a:xfrm>
          <a:prstGeom prst="rect">
            <a:avLst/>
          </a:prstGeom>
          <a:solidFill>
            <a:srgbClr val="FF9900"/>
          </a:solidFill>
          <a:ln w="19050" algn="ctr">
            <a:solidFill>
              <a:srgbClr val="000000"/>
            </a:solidFill>
            <a:miter lim="800000"/>
            <a:headEnd/>
            <a:tailEnd/>
          </a:ln>
        </p:spPr>
        <p:txBody>
          <a:bodyPr wrap="none" anchor="ctr"/>
          <a:lstStyle/>
          <a:p>
            <a:pPr eaLnBrk="0" hangingPunct="0"/>
            <a:r>
              <a:rPr lang="en-US" sz="1200" b="1">
                <a:solidFill>
                  <a:schemeClr val="bg1"/>
                </a:solidFill>
                <a:latin typeface="Arial Narrow" pitchFamily="34" charset="0"/>
              </a:rPr>
              <a:t>Dual A, D</a:t>
            </a:r>
            <a:br>
              <a:rPr lang="en-US" sz="1200" b="1">
                <a:solidFill>
                  <a:schemeClr val="bg1"/>
                </a:solidFill>
                <a:latin typeface="Arial Narrow" pitchFamily="34" charset="0"/>
              </a:rPr>
            </a:br>
            <a:r>
              <a:rPr lang="en-US" sz="1200" b="1">
                <a:solidFill>
                  <a:schemeClr val="bg1"/>
                </a:solidFill>
                <a:latin typeface="Arial Narrow" pitchFamily="34" charset="0"/>
              </a:rPr>
              <a:t>Register</a:t>
            </a:r>
          </a:p>
          <a:p>
            <a:pPr eaLnBrk="0" hangingPunct="0"/>
            <a:r>
              <a:rPr lang="en-US" sz="1200" b="1">
                <a:solidFill>
                  <a:schemeClr val="bg1"/>
                </a:solidFill>
                <a:latin typeface="Arial Narrow" pitchFamily="34" charset="0"/>
              </a:rPr>
              <a:t>With</a:t>
            </a:r>
          </a:p>
          <a:p>
            <a:pPr eaLnBrk="0" hangingPunct="0"/>
            <a:r>
              <a:rPr lang="en-US" sz="1200" b="1">
                <a:solidFill>
                  <a:schemeClr val="bg1"/>
                </a:solidFill>
                <a:latin typeface="Arial Narrow" pitchFamily="34" charset="0"/>
              </a:rPr>
              <a:t>Pre-adder</a:t>
            </a:r>
          </a:p>
        </p:txBody>
      </p:sp>
      <p:sp>
        <p:nvSpPr>
          <p:cNvPr id="9399" name="Line 483"/>
          <p:cNvSpPr>
            <a:spLocks noChangeShapeType="1"/>
          </p:cNvSpPr>
          <p:nvPr/>
        </p:nvSpPr>
        <p:spPr bwMode="auto">
          <a:xfrm flipV="1">
            <a:off x="1296988" y="3049588"/>
            <a:ext cx="144462" cy="142875"/>
          </a:xfrm>
          <a:prstGeom prst="line">
            <a:avLst/>
          </a:prstGeom>
          <a:noFill/>
          <a:ln w="9525">
            <a:solidFill>
              <a:schemeClr val="tx1"/>
            </a:solidFill>
            <a:round/>
            <a:headEnd/>
            <a:tailEnd/>
          </a:ln>
        </p:spPr>
        <p:txBody>
          <a:bodyPr wrap="none" anchor="ctr"/>
          <a:lstStyle/>
          <a:p>
            <a:endParaRPr lang="en-US"/>
          </a:p>
        </p:txBody>
      </p:sp>
      <p:sp>
        <p:nvSpPr>
          <p:cNvPr id="9400" name="Text Box 484"/>
          <p:cNvSpPr txBox="1">
            <a:spLocks noChangeArrowheads="1"/>
          </p:cNvSpPr>
          <p:nvPr/>
        </p:nvSpPr>
        <p:spPr bwMode="auto">
          <a:xfrm>
            <a:off x="1152525" y="2906713"/>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sp>
        <p:nvSpPr>
          <p:cNvPr id="9401" name="Freeform 485"/>
          <p:cNvSpPr>
            <a:spLocks/>
          </p:cNvSpPr>
          <p:nvPr/>
        </p:nvSpPr>
        <p:spPr bwMode="auto">
          <a:xfrm>
            <a:off x="719138" y="3049588"/>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402" name="Text Box 486"/>
          <p:cNvSpPr txBox="1">
            <a:spLocks noChangeArrowheads="1"/>
          </p:cNvSpPr>
          <p:nvPr/>
        </p:nvSpPr>
        <p:spPr bwMode="auto">
          <a:xfrm>
            <a:off x="1152525" y="2044700"/>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9403" name="Line 487"/>
          <p:cNvSpPr>
            <a:spLocks noChangeShapeType="1"/>
          </p:cNvSpPr>
          <p:nvPr/>
        </p:nvSpPr>
        <p:spPr bwMode="auto">
          <a:xfrm flipV="1">
            <a:off x="1296988" y="2189163"/>
            <a:ext cx="144462" cy="142875"/>
          </a:xfrm>
          <a:prstGeom prst="line">
            <a:avLst/>
          </a:prstGeom>
          <a:noFill/>
          <a:ln w="9525">
            <a:solidFill>
              <a:schemeClr val="tx1"/>
            </a:solidFill>
            <a:round/>
            <a:headEnd/>
            <a:tailEnd/>
          </a:ln>
        </p:spPr>
        <p:txBody>
          <a:bodyPr wrap="none" anchor="ctr"/>
          <a:lstStyle/>
          <a:p>
            <a:endParaRPr lang="en-US"/>
          </a:p>
        </p:txBody>
      </p:sp>
      <p:sp>
        <p:nvSpPr>
          <p:cNvPr id="9404" name="Line 488"/>
          <p:cNvSpPr>
            <a:spLocks noChangeShapeType="1"/>
          </p:cNvSpPr>
          <p:nvPr/>
        </p:nvSpPr>
        <p:spPr bwMode="auto">
          <a:xfrm flipH="1">
            <a:off x="574675" y="3121025"/>
            <a:ext cx="144463" cy="0"/>
          </a:xfrm>
          <a:prstGeom prst="line">
            <a:avLst/>
          </a:prstGeom>
          <a:noFill/>
          <a:ln w="9525">
            <a:solidFill>
              <a:schemeClr val="tx1"/>
            </a:solidFill>
            <a:round/>
            <a:headEnd/>
            <a:tailEnd/>
          </a:ln>
        </p:spPr>
        <p:txBody>
          <a:bodyPr/>
          <a:lstStyle/>
          <a:p>
            <a:endParaRPr lang="en-US"/>
          </a:p>
        </p:txBody>
      </p:sp>
      <p:sp>
        <p:nvSpPr>
          <p:cNvPr id="9405" name="Freeform 489"/>
          <p:cNvSpPr>
            <a:spLocks/>
          </p:cNvSpPr>
          <p:nvPr/>
        </p:nvSpPr>
        <p:spPr bwMode="auto">
          <a:xfrm>
            <a:off x="1008063" y="3408363"/>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406" name="Freeform 490"/>
          <p:cNvSpPr>
            <a:spLocks/>
          </p:cNvSpPr>
          <p:nvPr/>
        </p:nvSpPr>
        <p:spPr bwMode="auto">
          <a:xfrm>
            <a:off x="719138" y="3408363"/>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407" name="Line 491"/>
          <p:cNvSpPr>
            <a:spLocks noChangeShapeType="1"/>
          </p:cNvSpPr>
          <p:nvPr/>
        </p:nvSpPr>
        <p:spPr bwMode="auto">
          <a:xfrm flipH="1">
            <a:off x="863600" y="3479800"/>
            <a:ext cx="144463" cy="0"/>
          </a:xfrm>
          <a:prstGeom prst="line">
            <a:avLst/>
          </a:prstGeom>
          <a:noFill/>
          <a:ln w="9525">
            <a:solidFill>
              <a:schemeClr val="tx1"/>
            </a:solidFill>
            <a:round/>
            <a:headEnd/>
            <a:tailEnd/>
          </a:ln>
        </p:spPr>
        <p:txBody>
          <a:bodyPr/>
          <a:lstStyle/>
          <a:p>
            <a:endParaRPr lang="en-US"/>
          </a:p>
        </p:txBody>
      </p:sp>
      <p:sp>
        <p:nvSpPr>
          <p:cNvPr id="9408" name="Line 492"/>
          <p:cNvSpPr>
            <a:spLocks noChangeShapeType="1"/>
          </p:cNvSpPr>
          <p:nvPr/>
        </p:nvSpPr>
        <p:spPr bwMode="auto">
          <a:xfrm flipH="1">
            <a:off x="574675" y="3479800"/>
            <a:ext cx="144463" cy="0"/>
          </a:xfrm>
          <a:prstGeom prst="line">
            <a:avLst/>
          </a:prstGeom>
          <a:noFill/>
          <a:ln w="9525">
            <a:solidFill>
              <a:schemeClr val="tx1"/>
            </a:solidFill>
            <a:round/>
            <a:headEnd/>
            <a:tailEnd/>
          </a:ln>
        </p:spPr>
        <p:txBody>
          <a:bodyPr/>
          <a:lstStyle/>
          <a:p>
            <a:endParaRPr lang="en-US"/>
          </a:p>
        </p:txBody>
      </p:sp>
      <p:sp>
        <p:nvSpPr>
          <p:cNvPr id="9409" name="Line 493"/>
          <p:cNvSpPr>
            <a:spLocks noChangeShapeType="1"/>
          </p:cNvSpPr>
          <p:nvPr/>
        </p:nvSpPr>
        <p:spPr bwMode="auto">
          <a:xfrm flipH="1">
            <a:off x="1152525" y="3981450"/>
            <a:ext cx="650875" cy="0"/>
          </a:xfrm>
          <a:prstGeom prst="line">
            <a:avLst/>
          </a:prstGeom>
          <a:noFill/>
          <a:ln w="9525">
            <a:solidFill>
              <a:schemeClr val="tx1"/>
            </a:solidFill>
            <a:round/>
            <a:headEnd/>
            <a:tailEnd/>
          </a:ln>
        </p:spPr>
        <p:txBody>
          <a:bodyPr/>
          <a:lstStyle/>
          <a:p>
            <a:endParaRPr lang="en-US"/>
          </a:p>
        </p:txBody>
      </p:sp>
      <p:sp>
        <p:nvSpPr>
          <p:cNvPr id="9410" name="Line 494"/>
          <p:cNvSpPr>
            <a:spLocks noChangeShapeType="1"/>
          </p:cNvSpPr>
          <p:nvPr/>
        </p:nvSpPr>
        <p:spPr bwMode="auto">
          <a:xfrm flipV="1">
            <a:off x="1296988" y="3910013"/>
            <a:ext cx="144462" cy="142875"/>
          </a:xfrm>
          <a:prstGeom prst="line">
            <a:avLst/>
          </a:prstGeom>
          <a:noFill/>
          <a:ln w="9525">
            <a:solidFill>
              <a:schemeClr val="tx1"/>
            </a:solidFill>
            <a:round/>
            <a:headEnd/>
            <a:tailEnd/>
          </a:ln>
        </p:spPr>
        <p:txBody>
          <a:bodyPr wrap="none" anchor="ctr"/>
          <a:lstStyle/>
          <a:p>
            <a:endParaRPr lang="en-US"/>
          </a:p>
        </p:txBody>
      </p:sp>
      <p:sp>
        <p:nvSpPr>
          <p:cNvPr id="9411" name="Text Box 495"/>
          <p:cNvSpPr txBox="1">
            <a:spLocks noChangeArrowheads="1"/>
          </p:cNvSpPr>
          <p:nvPr/>
        </p:nvSpPr>
        <p:spPr bwMode="auto">
          <a:xfrm>
            <a:off x="1152525" y="3767138"/>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48</a:t>
            </a:r>
          </a:p>
        </p:txBody>
      </p:sp>
      <p:sp>
        <p:nvSpPr>
          <p:cNvPr id="9412" name="Freeform 496"/>
          <p:cNvSpPr>
            <a:spLocks/>
          </p:cNvSpPr>
          <p:nvPr/>
        </p:nvSpPr>
        <p:spPr bwMode="auto">
          <a:xfrm>
            <a:off x="1008063" y="3910013"/>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413" name="Freeform 497"/>
          <p:cNvSpPr>
            <a:spLocks/>
          </p:cNvSpPr>
          <p:nvPr/>
        </p:nvSpPr>
        <p:spPr bwMode="auto">
          <a:xfrm>
            <a:off x="719138" y="3910013"/>
            <a:ext cx="144462"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414" name="Freeform 498"/>
          <p:cNvSpPr>
            <a:spLocks/>
          </p:cNvSpPr>
          <p:nvPr/>
        </p:nvSpPr>
        <p:spPr bwMode="auto">
          <a:xfrm>
            <a:off x="1803400" y="3910013"/>
            <a:ext cx="144463" cy="71437"/>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9415" name="Line 499"/>
          <p:cNvSpPr>
            <a:spLocks noChangeShapeType="1"/>
          </p:cNvSpPr>
          <p:nvPr/>
        </p:nvSpPr>
        <p:spPr bwMode="auto">
          <a:xfrm flipH="1">
            <a:off x="863600" y="3981450"/>
            <a:ext cx="144463" cy="0"/>
          </a:xfrm>
          <a:prstGeom prst="line">
            <a:avLst/>
          </a:prstGeom>
          <a:noFill/>
          <a:ln w="9525">
            <a:solidFill>
              <a:schemeClr val="tx1"/>
            </a:solidFill>
            <a:round/>
            <a:headEnd/>
            <a:tailEnd/>
          </a:ln>
        </p:spPr>
        <p:txBody>
          <a:bodyPr/>
          <a:lstStyle/>
          <a:p>
            <a:endParaRPr lang="en-US"/>
          </a:p>
        </p:txBody>
      </p:sp>
      <p:sp>
        <p:nvSpPr>
          <p:cNvPr id="9416" name="Line 500"/>
          <p:cNvSpPr>
            <a:spLocks noChangeShapeType="1"/>
          </p:cNvSpPr>
          <p:nvPr/>
        </p:nvSpPr>
        <p:spPr bwMode="auto">
          <a:xfrm flipH="1">
            <a:off x="574675" y="3981450"/>
            <a:ext cx="144463" cy="0"/>
          </a:xfrm>
          <a:prstGeom prst="line">
            <a:avLst/>
          </a:prstGeom>
          <a:noFill/>
          <a:ln w="9525">
            <a:solidFill>
              <a:schemeClr val="tx1"/>
            </a:solidFill>
            <a:round/>
            <a:headEnd/>
            <a:tailEnd/>
          </a:ln>
        </p:spPr>
        <p:txBody>
          <a:bodyPr/>
          <a:lstStyle/>
          <a:p>
            <a:endParaRPr lang="en-US"/>
          </a:p>
        </p:txBody>
      </p:sp>
      <p:sp>
        <p:nvSpPr>
          <p:cNvPr id="9417" name="Line 501"/>
          <p:cNvSpPr>
            <a:spLocks noChangeShapeType="1"/>
          </p:cNvSpPr>
          <p:nvPr/>
        </p:nvSpPr>
        <p:spPr bwMode="auto">
          <a:xfrm flipH="1">
            <a:off x="1947863" y="3981450"/>
            <a:ext cx="2095500" cy="0"/>
          </a:xfrm>
          <a:prstGeom prst="line">
            <a:avLst/>
          </a:prstGeom>
          <a:noFill/>
          <a:ln w="9525">
            <a:solidFill>
              <a:schemeClr val="tx1"/>
            </a:solidFill>
            <a:round/>
            <a:headEnd/>
            <a:tailEnd/>
          </a:ln>
        </p:spPr>
        <p:txBody>
          <a:bodyPr/>
          <a:lstStyle/>
          <a:p>
            <a:endParaRPr lang="en-US"/>
          </a:p>
        </p:txBody>
      </p:sp>
      <p:sp>
        <p:nvSpPr>
          <p:cNvPr id="9418" name="Line 502"/>
          <p:cNvSpPr>
            <a:spLocks noChangeShapeType="1"/>
          </p:cNvSpPr>
          <p:nvPr/>
        </p:nvSpPr>
        <p:spPr bwMode="auto">
          <a:xfrm flipV="1">
            <a:off x="4043363" y="3622675"/>
            <a:ext cx="0" cy="358775"/>
          </a:xfrm>
          <a:prstGeom prst="line">
            <a:avLst/>
          </a:prstGeom>
          <a:noFill/>
          <a:ln w="9525">
            <a:solidFill>
              <a:schemeClr val="tx1"/>
            </a:solidFill>
            <a:round/>
            <a:headEnd/>
            <a:tailEnd/>
          </a:ln>
        </p:spPr>
        <p:txBody>
          <a:bodyPr wrap="none" anchor="ctr"/>
          <a:lstStyle/>
          <a:p>
            <a:endParaRPr lang="en-US"/>
          </a:p>
        </p:txBody>
      </p:sp>
      <p:sp>
        <p:nvSpPr>
          <p:cNvPr id="9419" name="Line 503"/>
          <p:cNvSpPr>
            <a:spLocks noChangeShapeType="1"/>
          </p:cNvSpPr>
          <p:nvPr/>
        </p:nvSpPr>
        <p:spPr bwMode="auto">
          <a:xfrm flipV="1">
            <a:off x="8020050" y="2332038"/>
            <a:ext cx="144463" cy="142875"/>
          </a:xfrm>
          <a:prstGeom prst="line">
            <a:avLst/>
          </a:prstGeom>
          <a:noFill/>
          <a:ln w="9525">
            <a:solidFill>
              <a:schemeClr val="tx1"/>
            </a:solidFill>
            <a:round/>
            <a:headEnd/>
            <a:tailEnd/>
          </a:ln>
        </p:spPr>
        <p:txBody>
          <a:bodyPr wrap="none" anchor="ctr"/>
          <a:lstStyle/>
          <a:p>
            <a:endParaRPr lang="en-US"/>
          </a:p>
        </p:txBody>
      </p:sp>
      <p:sp>
        <p:nvSpPr>
          <p:cNvPr id="9420" name="Text Box 504"/>
          <p:cNvSpPr txBox="1">
            <a:spLocks noChangeArrowheads="1"/>
          </p:cNvSpPr>
          <p:nvPr/>
        </p:nvSpPr>
        <p:spPr bwMode="auto">
          <a:xfrm>
            <a:off x="7947025" y="2189163"/>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4</a:t>
            </a:r>
          </a:p>
        </p:txBody>
      </p:sp>
      <p:sp>
        <p:nvSpPr>
          <p:cNvPr id="9421" name="Text Box 505"/>
          <p:cNvSpPr txBox="1">
            <a:spLocks noChangeArrowheads="1"/>
          </p:cNvSpPr>
          <p:nvPr/>
        </p:nvSpPr>
        <p:spPr bwMode="auto">
          <a:xfrm>
            <a:off x="5056188" y="2762250"/>
            <a:ext cx="288925" cy="215900"/>
          </a:xfrm>
          <a:prstGeom prst="rect">
            <a:avLst/>
          </a:prstGeom>
          <a:noFill/>
          <a:ln w="28575">
            <a:noFill/>
            <a:miter lim="800000"/>
            <a:headEnd/>
            <a:tailEnd/>
          </a:ln>
        </p:spPr>
        <p:txBody>
          <a:bodyPr/>
          <a:lstStyle/>
          <a:p>
            <a:pPr eaLnBrk="0" hangingPunct="0"/>
            <a:r>
              <a:rPr lang="en-US" sz="800">
                <a:solidFill>
                  <a:srgbClr val="000000"/>
                </a:solidFill>
                <a:latin typeface="Arial Narrow" pitchFamily="34" charset="0"/>
              </a:rPr>
              <a:t>43</a:t>
            </a:r>
          </a:p>
        </p:txBody>
      </p:sp>
      <p:sp>
        <p:nvSpPr>
          <p:cNvPr id="9422" name="Text Box 506"/>
          <p:cNvSpPr txBox="1">
            <a:spLocks noChangeArrowheads="1"/>
          </p:cNvSpPr>
          <p:nvPr/>
        </p:nvSpPr>
        <p:spPr bwMode="auto">
          <a:xfrm>
            <a:off x="5056188" y="2906713"/>
            <a:ext cx="288925" cy="214312"/>
          </a:xfrm>
          <a:prstGeom prst="rect">
            <a:avLst/>
          </a:prstGeom>
          <a:noFill/>
          <a:ln w="28575">
            <a:noFill/>
            <a:miter lim="800000"/>
            <a:headEnd/>
            <a:tailEnd/>
          </a:ln>
        </p:spPr>
        <p:txBody>
          <a:bodyPr/>
          <a:lstStyle/>
          <a:p>
            <a:pPr eaLnBrk="0" hangingPunct="0"/>
            <a:r>
              <a:rPr lang="en-US" sz="800">
                <a:solidFill>
                  <a:srgbClr val="000000"/>
                </a:solidFill>
                <a:latin typeface="Arial Narrow" pitchFamily="34" charset="0"/>
              </a:rPr>
              <a:t>43</a:t>
            </a:r>
          </a:p>
        </p:txBody>
      </p:sp>
      <p:sp>
        <p:nvSpPr>
          <p:cNvPr id="9423" name="Text Box 507"/>
          <p:cNvSpPr txBox="1">
            <a:spLocks noChangeArrowheads="1"/>
          </p:cNvSpPr>
          <p:nvPr/>
        </p:nvSpPr>
        <p:spPr bwMode="auto">
          <a:xfrm>
            <a:off x="3103563" y="3190875"/>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25</a:t>
            </a:r>
          </a:p>
        </p:txBody>
      </p:sp>
      <p:sp>
        <p:nvSpPr>
          <p:cNvPr id="9424" name="Line 508"/>
          <p:cNvSpPr>
            <a:spLocks noChangeShapeType="1"/>
          </p:cNvSpPr>
          <p:nvPr/>
        </p:nvSpPr>
        <p:spPr bwMode="auto">
          <a:xfrm flipV="1">
            <a:off x="4838700" y="2833688"/>
            <a:ext cx="144463" cy="144462"/>
          </a:xfrm>
          <a:prstGeom prst="line">
            <a:avLst/>
          </a:prstGeom>
          <a:noFill/>
          <a:ln w="9525">
            <a:solidFill>
              <a:schemeClr val="tx1"/>
            </a:solidFill>
            <a:round/>
            <a:headEnd/>
            <a:tailEnd/>
          </a:ln>
        </p:spPr>
        <p:txBody>
          <a:bodyPr wrap="none" anchor="ctr"/>
          <a:lstStyle/>
          <a:p>
            <a:endParaRPr lang="en-US"/>
          </a:p>
        </p:txBody>
      </p:sp>
      <p:sp>
        <p:nvSpPr>
          <p:cNvPr id="9425" name="Text Box 509"/>
          <p:cNvSpPr txBox="1">
            <a:spLocks noChangeArrowheads="1"/>
          </p:cNvSpPr>
          <p:nvPr/>
        </p:nvSpPr>
        <p:spPr bwMode="auto">
          <a:xfrm>
            <a:off x="4694238" y="2686050"/>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a:latin typeface="Arial Narrow" pitchFamily="34" charset="0"/>
              </a:rPr>
              <a:t>86</a:t>
            </a:r>
          </a:p>
        </p:txBody>
      </p:sp>
      <p:sp>
        <p:nvSpPr>
          <p:cNvPr id="9426" name="Line 510"/>
          <p:cNvSpPr>
            <a:spLocks noChangeShapeType="1"/>
          </p:cNvSpPr>
          <p:nvPr/>
        </p:nvSpPr>
        <p:spPr bwMode="auto">
          <a:xfrm flipV="1">
            <a:off x="8020050" y="3694113"/>
            <a:ext cx="144463" cy="144462"/>
          </a:xfrm>
          <a:prstGeom prst="line">
            <a:avLst/>
          </a:prstGeom>
          <a:noFill/>
          <a:ln w="9525">
            <a:solidFill>
              <a:schemeClr val="tx1"/>
            </a:solidFill>
            <a:round/>
            <a:headEnd/>
            <a:tailEnd/>
          </a:ln>
        </p:spPr>
        <p:txBody>
          <a:bodyPr wrap="none" anchor="ctr"/>
          <a:lstStyle/>
          <a:p>
            <a:endParaRPr lang="en-US"/>
          </a:p>
        </p:txBody>
      </p:sp>
      <p:sp>
        <p:nvSpPr>
          <p:cNvPr id="9427" name="Text Box 511"/>
          <p:cNvSpPr txBox="1">
            <a:spLocks noChangeArrowheads="1"/>
          </p:cNvSpPr>
          <p:nvPr/>
        </p:nvSpPr>
        <p:spPr bwMode="auto">
          <a:xfrm>
            <a:off x="7947025" y="3551238"/>
            <a:ext cx="36195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a:t>
            </a:r>
          </a:p>
        </p:txBody>
      </p:sp>
      <p:sp>
        <p:nvSpPr>
          <p:cNvPr id="9428" name="Text Box 515"/>
          <p:cNvSpPr txBox="1">
            <a:spLocks noChangeArrowheads="1"/>
          </p:cNvSpPr>
          <p:nvPr/>
        </p:nvSpPr>
        <p:spPr bwMode="auto">
          <a:xfrm>
            <a:off x="1039813" y="4371975"/>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sp>
        <p:nvSpPr>
          <p:cNvPr id="9429" name="Line 516"/>
          <p:cNvSpPr>
            <a:spLocks noChangeShapeType="1"/>
          </p:cNvSpPr>
          <p:nvPr/>
        </p:nvSpPr>
        <p:spPr bwMode="auto">
          <a:xfrm flipV="1">
            <a:off x="1017588" y="4405313"/>
            <a:ext cx="144462" cy="142875"/>
          </a:xfrm>
          <a:prstGeom prst="line">
            <a:avLst/>
          </a:prstGeom>
          <a:noFill/>
          <a:ln w="9525">
            <a:solidFill>
              <a:schemeClr val="tx1"/>
            </a:solidFill>
            <a:round/>
            <a:headEnd/>
            <a:tailEnd/>
          </a:ln>
        </p:spPr>
        <p:txBody>
          <a:bodyPr wrap="none" anchor="ctr"/>
          <a:lstStyle/>
          <a:p>
            <a:endParaRPr lang="en-US"/>
          </a:p>
        </p:txBody>
      </p:sp>
      <p:sp>
        <p:nvSpPr>
          <p:cNvPr id="9430" name="Text Box 517"/>
          <p:cNvSpPr txBox="1">
            <a:spLocks noChangeArrowheads="1"/>
          </p:cNvSpPr>
          <p:nvPr/>
        </p:nvSpPr>
        <p:spPr bwMode="auto">
          <a:xfrm>
            <a:off x="735013" y="4371975"/>
            <a:ext cx="36195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9431" name="Line 518"/>
          <p:cNvSpPr>
            <a:spLocks noChangeShapeType="1"/>
          </p:cNvSpPr>
          <p:nvPr/>
        </p:nvSpPr>
        <p:spPr bwMode="auto">
          <a:xfrm flipV="1">
            <a:off x="712788" y="4405313"/>
            <a:ext cx="144462" cy="142875"/>
          </a:xfrm>
          <a:prstGeom prst="line">
            <a:avLst/>
          </a:prstGeom>
          <a:noFill/>
          <a:ln w="9525">
            <a:solidFill>
              <a:schemeClr val="tx1"/>
            </a:solidFill>
            <a:round/>
            <a:headEnd/>
            <a:tailEnd/>
          </a:ln>
        </p:spPr>
        <p:txBody>
          <a:bodyPr wrap="none" anchor="ctr"/>
          <a:lstStyle/>
          <a:p>
            <a:endParaRPr lang="en-US"/>
          </a:p>
        </p:txBody>
      </p:sp>
      <p:sp>
        <p:nvSpPr>
          <p:cNvPr id="1439240" name="Rectangle 520"/>
          <p:cNvSpPr>
            <a:spLocks noChangeArrowheads="1"/>
          </p:cNvSpPr>
          <p:nvPr/>
        </p:nvSpPr>
        <p:spPr bwMode="auto">
          <a:xfrm>
            <a:off x="2058988" y="4159250"/>
            <a:ext cx="2706687" cy="2278063"/>
          </a:xfrm>
          <a:prstGeom prst="rect">
            <a:avLst/>
          </a:prstGeom>
          <a:solidFill>
            <a:srgbClr val="FF9933"/>
          </a:solidFill>
          <a:ln w="9525">
            <a:solidFill>
              <a:schemeClr val="bg1"/>
            </a:solidFill>
            <a:miter lim="800000"/>
            <a:headEnd/>
            <a:tailEnd/>
          </a:ln>
          <a:effectLst>
            <a:outerShdw dist="107763" dir="2700000" algn="ctr" rotWithShape="0">
              <a:schemeClr val="bg2">
                <a:alpha val="50000"/>
              </a:schemeClr>
            </a:outerShdw>
          </a:effectLst>
        </p:spPr>
        <p:txBody>
          <a:bodyPr lIns="91428" tIns="45715" rIns="91428" bIns="45715"/>
          <a:lstStyle/>
          <a:p>
            <a:pPr marL="114300" indent="-114300" algn="l">
              <a:spcBef>
                <a:spcPct val="20000"/>
              </a:spcBef>
              <a:buFont typeface="Wingdings" pitchFamily="2" charset="2"/>
              <a:buChar char="§"/>
              <a:defRPr/>
            </a:pPr>
            <a:r>
              <a:rPr lang="en-US" sz="1500" dirty="0">
                <a:latin typeface="Arial Narrow" pitchFamily="34" charset="0"/>
              </a:rPr>
              <a:t>25x18 signed multiplier</a:t>
            </a:r>
          </a:p>
          <a:p>
            <a:pPr marL="114300" indent="-114300" algn="l">
              <a:spcBef>
                <a:spcPct val="20000"/>
              </a:spcBef>
              <a:buFont typeface="Wingdings" pitchFamily="2" charset="2"/>
              <a:buChar char="§"/>
              <a:defRPr/>
            </a:pPr>
            <a:r>
              <a:rPr lang="en-US" sz="1500" dirty="0">
                <a:latin typeface="Arial Narrow" pitchFamily="34" charset="0"/>
              </a:rPr>
              <a:t>48-bit add/subtract/accumulate</a:t>
            </a:r>
          </a:p>
          <a:p>
            <a:pPr marL="114300" indent="-114300" algn="l">
              <a:spcBef>
                <a:spcPct val="20000"/>
              </a:spcBef>
              <a:buFont typeface="Wingdings" pitchFamily="2" charset="2"/>
              <a:buChar char="§"/>
              <a:defRPr/>
            </a:pPr>
            <a:r>
              <a:rPr lang="en-US" sz="1500" dirty="0">
                <a:latin typeface="Arial Narrow" pitchFamily="34" charset="0"/>
              </a:rPr>
              <a:t>48-bit logic operations</a:t>
            </a:r>
          </a:p>
          <a:p>
            <a:pPr marL="114300" indent="-114300" algn="l">
              <a:spcBef>
                <a:spcPct val="20000"/>
              </a:spcBef>
              <a:buFont typeface="Wingdings" pitchFamily="2" charset="2"/>
              <a:buChar char="§"/>
              <a:defRPr/>
            </a:pPr>
            <a:r>
              <a:rPr lang="en-US" sz="1500" dirty="0">
                <a:latin typeface="Arial Narrow" pitchFamily="34" charset="0"/>
              </a:rPr>
              <a:t>Pipeline registers for high speed</a:t>
            </a:r>
          </a:p>
          <a:p>
            <a:pPr marL="114300" indent="-114300" algn="l">
              <a:spcBef>
                <a:spcPct val="20000"/>
              </a:spcBef>
              <a:buFont typeface="Wingdings" pitchFamily="2" charset="2"/>
              <a:buChar char="§"/>
              <a:defRPr/>
            </a:pPr>
            <a:r>
              <a:rPr lang="en-US" sz="1500" dirty="0">
                <a:latin typeface="Arial Narrow" pitchFamily="34" charset="0"/>
              </a:rPr>
              <a:t>Pattern detector</a:t>
            </a:r>
          </a:p>
          <a:p>
            <a:pPr marL="114300" indent="-114300" algn="l">
              <a:spcBef>
                <a:spcPct val="20000"/>
              </a:spcBef>
              <a:buFont typeface="Wingdings" pitchFamily="2" charset="2"/>
              <a:buChar char="§"/>
              <a:defRPr/>
            </a:pPr>
            <a:r>
              <a:rPr lang="en-US" sz="1500" dirty="0">
                <a:latin typeface="Arial Narrow" pitchFamily="34" charset="0"/>
              </a:rPr>
              <a:t>SIMD operations (12/24 bit)</a:t>
            </a:r>
          </a:p>
          <a:p>
            <a:pPr marL="114300" indent="-114300" algn="l">
              <a:spcBef>
                <a:spcPct val="20000"/>
              </a:spcBef>
              <a:buFont typeface="Wingdings" pitchFamily="2" charset="2"/>
              <a:buChar char="§"/>
              <a:defRPr/>
            </a:pPr>
            <a:r>
              <a:rPr lang="en-US" sz="1500" dirty="0">
                <a:latin typeface="Arial Narrow" pitchFamily="34" charset="0"/>
              </a:rPr>
              <a:t>Cascade paths for wide functions</a:t>
            </a:r>
          </a:p>
          <a:p>
            <a:pPr marL="114300" indent="-114300" algn="l">
              <a:spcBef>
                <a:spcPct val="20000"/>
              </a:spcBef>
              <a:buFont typeface="Wingdings" pitchFamily="2" charset="2"/>
              <a:buChar char="§"/>
              <a:defRPr/>
            </a:pPr>
            <a:r>
              <a:rPr lang="en-US" sz="1500" dirty="0">
                <a:latin typeface="Arial Narrow" pitchFamily="34" charset="0"/>
              </a:rPr>
              <a:t>Pre-adder</a:t>
            </a:r>
          </a:p>
        </p:txBody>
      </p:sp>
      <p:sp>
        <p:nvSpPr>
          <p:cNvPr id="9433" name="AutoShape 522"/>
          <p:cNvSpPr>
            <a:spLocks noChangeArrowheads="1"/>
          </p:cNvSpPr>
          <p:nvPr/>
        </p:nvSpPr>
        <p:spPr bwMode="auto">
          <a:xfrm rot="10800000">
            <a:off x="7085013" y="4386263"/>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09600" y="1206500"/>
            <a:ext cx="7924800" cy="4945063"/>
          </a:xfrm>
          <a:prstGeom prst="rect">
            <a:avLst/>
          </a:prstGeom>
          <a:noFill/>
          <a:ln w="9525">
            <a:noFill/>
            <a:miter lim="800000"/>
            <a:headEnd/>
            <a:tailEnd/>
          </a:ln>
        </p:spPr>
        <p:txBody>
          <a:bodyPr lIns="91428" tIns="45715" rIns="91428" bIns="45715"/>
          <a:lstStyle/>
          <a:p>
            <a:pPr marL="228600" indent="-228600" algn="l">
              <a:lnSpc>
                <a:spcPct val="110000"/>
              </a:lnSpc>
              <a:spcBef>
                <a:spcPct val="20000"/>
              </a:spcBef>
              <a:buFont typeface="Wingdings" pitchFamily="2" charset="2"/>
              <a:buChar char="§"/>
            </a:pPr>
            <a:endParaRPr lang="en-US" sz="2200">
              <a:latin typeface="Arial Narrow" pitchFamily="34" charset="0"/>
            </a:endParaRPr>
          </a:p>
        </p:txBody>
      </p:sp>
      <p:pic>
        <p:nvPicPr>
          <p:cNvPr id="10243" name="Picture 3"/>
          <p:cNvPicPr>
            <a:picLocks noChangeAspect="1" noChangeArrowheads="1"/>
          </p:cNvPicPr>
          <p:nvPr>
            <p:custDataLst>
              <p:tags r:id="rId2"/>
            </p:custDataLst>
          </p:nvPr>
        </p:nvPicPr>
        <p:blipFill>
          <a:blip r:embed="rId5"/>
          <a:srcRect/>
          <a:stretch>
            <a:fillRect/>
          </a:stretch>
        </p:blipFill>
        <p:spPr bwMode="auto">
          <a:xfrm>
            <a:off x="4337050" y="3586163"/>
            <a:ext cx="4265613" cy="2551112"/>
          </a:xfrm>
          <a:prstGeom prst="rect">
            <a:avLst/>
          </a:prstGeom>
          <a:noFill/>
          <a:ln w="9525">
            <a:noFill/>
            <a:miter lim="800000"/>
            <a:headEnd/>
            <a:tailEnd/>
          </a:ln>
        </p:spPr>
      </p:pic>
      <p:sp>
        <p:nvSpPr>
          <p:cNvPr id="10244" name="Rectangle 4"/>
          <p:cNvSpPr>
            <a:spLocks noChangeArrowheads="1"/>
          </p:cNvSpPr>
          <p:nvPr/>
        </p:nvSpPr>
        <p:spPr bwMode="auto">
          <a:xfrm>
            <a:off x="1089025" y="4568825"/>
            <a:ext cx="2922588" cy="1252538"/>
          </a:xfrm>
          <a:prstGeom prst="rect">
            <a:avLst/>
          </a:prstGeom>
          <a:noFill/>
          <a:ln w="12700">
            <a:noFill/>
            <a:miter lim="800000"/>
            <a:headEnd/>
            <a:tailEnd/>
          </a:ln>
        </p:spPr>
        <p:txBody>
          <a:bodyPr lIns="91428" tIns="45715" rIns="91428" bIns="45715">
            <a:spAutoFit/>
          </a:bodyPr>
          <a:lstStyle/>
          <a:p>
            <a:pPr algn="l" eaLnBrk="0" hangingPunct="0"/>
            <a:r>
              <a:rPr lang="en-US" sz="1600" b="1">
                <a:latin typeface="Arial Narrow" pitchFamily="34" charset="0"/>
              </a:rPr>
              <a:t>Normal or 17-bit right shifted with MSB fill for multi-precision arithmetic</a:t>
            </a:r>
          </a:p>
          <a:p>
            <a:pPr lvl="1" algn="l" eaLnBrk="0" hangingPunct="0">
              <a:buFontTx/>
              <a:buChar char="•"/>
            </a:pPr>
            <a:endParaRPr lang="en-US" sz="2800" b="1">
              <a:latin typeface="Arial Narrow" pitchFamily="34" charset="0"/>
            </a:endParaRPr>
          </a:p>
        </p:txBody>
      </p:sp>
      <p:sp>
        <p:nvSpPr>
          <p:cNvPr id="10245" name="Line 5"/>
          <p:cNvSpPr>
            <a:spLocks noChangeShapeType="1"/>
          </p:cNvSpPr>
          <p:nvPr/>
        </p:nvSpPr>
        <p:spPr bwMode="auto">
          <a:xfrm>
            <a:off x="3432175" y="5588000"/>
            <a:ext cx="1171575" cy="0"/>
          </a:xfrm>
          <a:prstGeom prst="line">
            <a:avLst/>
          </a:prstGeom>
          <a:noFill/>
          <a:ln w="12700">
            <a:solidFill>
              <a:schemeClr val="tx1"/>
            </a:solidFill>
            <a:round/>
            <a:headEnd/>
            <a:tailEnd type="triangle" w="med" len="med"/>
          </a:ln>
        </p:spPr>
        <p:txBody>
          <a:bodyPr anchor="ctr">
            <a:spAutoFit/>
          </a:bodyPr>
          <a:lstStyle/>
          <a:p>
            <a:endParaRPr lang="en-US"/>
          </a:p>
        </p:txBody>
      </p:sp>
      <p:sp>
        <p:nvSpPr>
          <p:cNvPr id="10246" name="Line 6"/>
          <p:cNvSpPr>
            <a:spLocks noChangeShapeType="1"/>
          </p:cNvSpPr>
          <p:nvPr/>
        </p:nvSpPr>
        <p:spPr bwMode="auto">
          <a:xfrm flipH="1" flipV="1">
            <a:off x="3194050" y="5135563"/>
            <a:ext cx="238125" cy="452437"/>
          </a:xfrm>
          <a:prstGeom prst="line">
            <a:avLst/>
          </a:prstGeom>
          <a:noFill/>
          <a:ln w="12700">
            <a:solidFill>
              <a:schemeClr val="tx1"/>
            </a:solidFill>
            <a:round/>
            <a:headEnd/>
            <a:tailEnd/>
          </a:ln>
        </p:spPr>
        <p:txBody>
          <a:bodyPr anchor="ctr">
            <a:spAutoFit/>
          </a:bodyPr>
          <a:lstStyle/>
          <a:p>
            <a:endParaRPr lang="en-US"/>
          </a:p>
        </p:txBody>
      </p:sp>
      <p:sp>
        <p:nvSpPr>
          <p:cNvPr id="10247" name="Rectangle 8"/>
          <p:cNvSpPr>
            <a:spLocks noGrp="1" noChangeArrowheads="1"/>
          </p:cNvSpPr>
          <p:nvPr>
            <p:ph type="title"/>
          </p:nvPr>
        </p:nvSpPr>
        <p:spPr>
          <a:xfrm>
            <a:off x="457200" y="228594"/>
            <a:ext cx="8229600" cy="656303"/>
          </a:xfrm>
        </p:spPr>
        <p:txBody>
          <a:bodyPr/>
          <a:lstStyle/>
          <a:p>
            <a:pPr eaLnBrk="1" hangingPunct="1"/>
            <a:r>
              <a:rPr lang="en-US" dirty="0" smtClean="0"/>
              <a:t>X, Y, and Z Multiplexers</a:t>
            </a:r>
          </a:p>
        </p:txBody>
      </p:sp>
      <p:sp>
        <p:nvSpPr>
          <p:cNvPr id="10248" name="Rectangle 7"/>
          <p:cNvSpPr>
            <a:spLocks noGrp="1" noChangeArrowheads="1"/>
          </p:cNvSpPr>
          <p:nvPr>
            <p:ph type="body" sz="half" idx="1"/>
          </p:nvPr>
        </p:nvSpPr>
        <p:spPr/>
        <p:txBody>
          <a:bodyPr/>
          <a:lstStyle/>
          <a:p>
            <a:pPr eaLnBrk="1" hangingPunct="1"/>
            <a:r>
              <a:rPr lang="en-US" sz="2000" smtClean="0"/>
              <a:t>Adder/subtractor operates on X, Y, Z and CIN operands</a:t>
            </a:r>
          </a:p>
          <a:p>
            <a:pPr lvl="1" eaLnBrk="1" hangingPunct="1"/>
            <a:r>
              <a:rPr lang="en-US" sz="1800" smtClean="0"/>
              <a:t>Table shows basic operations</a:t>
            </a:r>
          </a:p>
          <a:p>
            <a:pPr eaLnBrk="1" hangingPunct="1"/>
            <a:r>
              <a:rPr lang="en-US" sz="2000" smtClean="0"/>
              <a:t>X, Y, and Z multiplexers allow for dynamic OPMODEs</a:t>
            </a:r>
          </a:p>
          <a:p>
            <a:pPr eaLnBrk="1" hangingPunct="1"/>
            <a:r>
              <a:rPr lang="en-US" sz="2000" smtClean="0"/>
              <a:t>Multiplier output requires both X and Y multiplexers</a:t>
            </a:r>
          </a:p>
        </p:txBody>
      </p:sp>
      <p:graphicFrame>
        <p:nvGraphicFramePr>
          <p:cNvPr id="1511517" name="Group 93"/>
          <p:cNvGraphicFramePr>
            <a:graphicFrameLocks noGrp="1"/>
          </p:cNvGraphicFramePr>
          <p:nvPr>
            <p:ph sz="half" idx="2"/>
          </p:nvPr>
        </p:nvGraphicFramePr>
        <p:xfrm>
          <a:off x="4646613" y="1600200"/>
          <a:ext cx="4184650" cy="1690688"/>
        </p:xfrm>
        <a:graphic>
          <a:graphicData uri="http://schemas.openxmlformats.org/drawingml/2006/table">
            <a:tbl>
              <a:tblPr/>
              <a:tblGrid>
                <a:gridCol w="1212850"/>
                <a:gridCol w="2971800"/>
              </a:tblGrid>
              <a:tr h="2825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latin typeface="Arial" charset="0"/>
                          <a:cs typeface="Arial" charset="0"/>
                        </a:rPr>
                        <a:t>ALUMODE</a:t>
                      </a:r>
                      <a:endParaRPr kumimoji="0" lang="en-US" sz="1000" b="1" i="0" u="none" strike="noStrike" cap="none" normalizeH="0" baseline="0" dirty="0" smtClean="0">
                        <a:ln>
                          <a:noFill/>
                        </a:ln>
                        <a:solidFill>
                          <a:schemeClr val="bg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latin typeface="Arial" charset="0"/>
                          <a:cs typeface="Arial" charset="0"/>
                        </a:rPr>
                        <a:t>Operation</a:t>
                      </a:r>
                      <a:endParaRPr kumimoji="0" lang="en-US" sz="1000" b="1" i="0" u="none" strike="noStrike" cap="none" normalizeH="0" baseline="0" dirty="0" smtClean="0">
                        <a:ln>
                          <a:noFill/>
                        </a:ln>
                        <a:solidFill>
                          <a:schemeClr val="bg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825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Z + X + Y + CIN</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7813">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0001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rPr>
                        <a:t>-Z + (X + Y + CIN) – 1</a:t>
                      </a: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-Z – X – Y – CIN – 1</a:t>
                      </a: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0011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Z – (X + Y + CIN)</a:t>
                      </a: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5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Others</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Logic Operations</a:t>
                      </a: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Apply Your Knowledge</a:t>
            </a:r>
          </a:p>
        </p:txBody>
      </p:sp>
      <p:sp>
        <p:nvSpPr>
          <p:cNvPr id="1028" name="Rectangle 3"/>
          <p:cNvSpPr>
            <a:spLocks noChangeArrowheads="1"/>
          </p:cNvSpPr>
          <p:nvPr/>
        </p:nvSpPr>
        <p:spPr bwMode="auto">
          <a:xfrm>
            <a:off x="400050" y="3941763"/>
            <a:ext cx="3603625" cy="2341562"/>
          </a:xfrm>
          <a:prstGeom prst="rect">
            <a:avLst/>
          </a:prstGeom>
          <a:noFill/>
          <a:ln w="9525">
            <a:noFill/>
            <a:miter lim="800000"/>
            <a:headEnd/>
            <a:tailEnd/>
          </a:ln>
        </p:spPr>
        <p:txBody>
          <a:bodyPr lIns="91428" tIns="45715" rIns="91428" bIns="45715"/>
          <a:lstStyle/>
          <a:p>
            <a:pPr marL="228600" indent="-228600" algn="l">
              <a:lnSpc>
                <a:spcPct val="110000"/>
              </a:lnSpc>
              <a:spcBef>
                <a:spcPct val="20000"/>
              </a:spcBef>
              <a:buFont typeface="Wingdings" pitchFamily="2" charset="2"/>
              <a:buNone/>
            </a:pPr>
            <a:r>
              <a:rPr lang="en-US" sz="2200">
                <a:latin typeface="Arial Narrow" pitchFamily="34" charset="0"/>
              </a:rPr>
              <a:t>1) Given this OPMODE table, what is the OPMODE for the following functions?</a:t>
            </a:r>
          </a:p>
          <a:p>
            <a:pPr marL="571500" lvl="1" indent="-228600" algn="l">
              <a:lnSpc>
                <a:spcPct val="110000"/>
              </a:lnSpc>
              <a:spcBef>
                <a:spcPct val="20000"/>
              </a:spcBef>
              <a:buFontTx/>
              <a:buChar char="–"/>
            </a:pPr>
            <a:r>
              <a:rPr lang="en-US" sz="2000">
                <a:latin typeface="Arial Narrow" pitchFamily="34" charset="0"/>
              </a:rPr>
              <a:t>C + A:B</a:t>
            </a:r>
          </a:p>
          <a:p>
            <a:pPr marL="571500" lvl="1" indent="-228600" algn="l">
              <a:lnSpc>
                <a:spcPct val="110000"/>
              </a:lnSpc>
              <a:spcBef>
                <a:spcPct val="20000"/>
              </a:spcBef>
              <a:buFontTx/>
              <a:buChar char="–"/>
            </a:pPr>
            <a:r>
              <a:rPr lang="en-US" sz="2000">
                <a:latin typeface="Arial Narrow" pitchFamily="34" charset="0"/>
              </a:rPr>
              <a:t>A*B + C</a:t>
            </a:r>
          </a:p>
          <a:p>
            <a:pPr marL="571500" lvl="1" indent="-228600" algn="l">
              <a:lnSpc>
                <a:spcPct val="110000"/>
              </a:lnSpc>
              <a:spcBef>
                <a:spcPct val="20000"/>
              </a:spcBef>
              <a:buFontTx/>
              <a:buChar char="–"/>
            </a:pPr>
            <a:r>
              <a:rPr lang="en-US" sz="2000">
                <a:latin typeface="Arial Narrow" pitchFamily="34" charset="0"/>
              </a:rPr>
              <a:t>P + C + PCIN</a:t>
            </a:r>
          </a:p>
          <a:p>
            <a:pPr marL="228600" indent="-228600" algn="l">
              <a:lnSpc>
                <a:spcPct val="110000"/>
              </a:lnSpc>
              <a:spcBef>
                <a:spcPct val="20000"/>
              </a:spcBef>
            </a:pPr>
            <a:endParaRPr lang="en-US" sz="2200">
              <a:latin typeface="Arial Narrow" pitchFamily="34" charset="0"/>
            </a:endParaRPr>
          </a:p>
        </p:txBody>
      </p:sp>
      <p:grpSp>
        <p:nvGrpSpPr>
          <p:cNvPr id="2" name="Group 4"/>
          <p:cNvGrpSpPr>
            <a:grpSpLocks/>
          </p:cNvGrpSpPr>
          <p:nvPr>
            <p:custDataLst>
              <p:tags r:id="rId3"/>
            </p:custDataLst>
          </p:nvPr>
        </p:nvGrpSpPr>
        <p:grpSpPr bwMode="auto">
          <a:xfrm>
            <a:off x="4360863" y="2233613"/>
            <a:ext cx="4568825" cy="3994150"/>
            <a:chOff x="2747" y="1233"/>
            <a:chExt cx="2878" cy="2516"/>
          </a:xfrm>
        </p:grpSpPr>
        <p:sp>
          <p:nvSpPr>
            <p:cNvPr id="1513477" name="Rectangle 5"/>
            <p:cNvSpPr>
              <a:spLocks noChangeArrowheads="1"/>
            </p:cNvSpPr>
            <p:nvPr/>
          </p:nvSpPr>
          <p:spPr bwMode="auto">
            <a:xfrm>
              <a:off x="2768" y="1261"/>
              <a:ext cx="2857" cy="2488"/>
            </a:xfrm>
            <a:prstGeom prst="rect">
              <a:avLst/>
            </a:prstGeom>
            <a:gradFill rotWithShape="0">
              <a:gsLst>
                <a:gs pos="0">
                  <a:schemeClr val="bg2"/>
                </a:gs>
                <a:gs pos="100000">
                  <a:schemeClr val="bg2">
                    <a:gamma/>
                    <a:shade val="46275"/>
                    <a:invGamma/>
                  </a:schemeClr>
                </a:gs>
              </a:gsLst>
              <a:lin ang="2700000" scaled="1"/>
            </a:gradFill>
            <a:ln w="12700">
              <a:solidFill>
                <a:schemeClr val="tx1"/>
              </a:solidFill>
              <a:miter lim="800000"/>
              <a:headEnd/>
              <a:tailEnd/>
            </a:ln>
            <a:effectLst/>
          </p:spPr>
          <p:txBody>
            <a:bodyPr anchor="ctr">
              <a:spAutoFit/>
            </a:bodyPr>
            <a:lstStyle/>
            <a:p>
              <a:pPr>
                <a:defRPr/>
              </a:pPr>
              <a:endParaRPr lang="en-US" dirty="0"/>
            </a:p>
          </p:txBody>
        </p:sp>
        <p:graphicFrame>
          <p:nvGraphicFramePr>
            <p:cNvPr id="1026" name="Object 6"/>
            <p:cNvGraphicFramePr>
              <a:graphicFrameLocks noChangeAspect="1"/>
            </p:cNvGraphicFramePr>
            <p:nvPr/>
          </p:nvGraphicFramePr>
          <p:xfrm>
            <a:off x="2747" y="1233"/>
            <a:ext cx="2848" cy="2482"/>
          </p:xfrm>
          <a:graphic>
            <a:graphicData uri="http://schemas.openxmlformats.org/presentationml/2006/ole">
              <p:oleObj spid="_x0000_s82946" name="Worksheet" r:id="rId7" imgW="4610202" imgH="3981501" progId="Excel.Sheet.8">
                <p:embed/>
              </p:oleObj>
            </a:graphicData>
          </a:graphic>
        </p:graphicFrame>
      </p:grpSp>
      <p:sp>
        <p:nvSpPr>
          <p:cNvPr id="1030" name="Text Box 7"/>
          <p:cNvSpPr txBox="1">
            <a:spLocks noChangeArrowheads="1"/>
          </p:cNvSpPr>
          <p:nvPr/>
        </p:nvSpPr>
        <p:spPr bwMode="auto">
          <a:xfrm>
            <a:off x="4319588" y="1660525"/>
            <a:ext cx="4556125" cy="581025"/>
          </a:xfrm>
          <a:prstGeom prst="rect">
            <a:avLst/>
          </a:prstGeom>
          <a:noFill/>
          <a:ln w="6350">
            <a:noFill/>
            <a:miter lim="800000"/>
            <a:headEnd/>
            <a:tailEnd/>
          </a:ln>
        </p:spPr>
        <p:txBody>
          <a:bodyPr wrap="none" lIns="91428" tIns="45715" rIns="91428" bIns="45715" anchor="ctr">
            <a:spAutoFit/>
          </a:bodyPr>
          <a:lstStyle/>
          <a:p>
            <a:pPr eaLnBrk="0" hangingPunct="0"/>
            <a:r>
              <a:rPr lang="en-US" sz="1600" b="1"/>
              <a:t>OPMODE</a:t>
            </a:r>
            <a:r>
              <a:rPr lang="en-US" sz="1600"/>
              <a:t> </a:t>
            </a:r>
          </a:p>
          <a:p>
            <a:pPr eaLnBrk="0" hangingPunct="0"/>
            <a:r>
              <a:rPr lang="en-US" sz="1600"/>
              <a:t>Controls the behavior of X, Y, and Z multiplexers</a:t>
            </a:r>
          </a:p>
        </p:txBody>
      </p:sp>
      <p:pic>
        <p:nvPicPr>
          <p:cNvPr id="1031" name="Picture 8"/>
          <p:cNvPicPr>
            <a:picLocks noChangeAspect="1" noChangeArrowheads="1"/>
          </p:cNvPicPr>
          <p:nvPr>
            <p:custDataLst>
              <p:tags r:id="rId4"/>
            </p:custDataLst>
          </p:nvPr>
        </p:nvPicPr>
        <p:blipFill>
          <a:blip r:embed="rId8"/>
          <a:srcRect/>
          <a:stretch>
            <a:fillRect/>
          </a:stretch>
        </p:blipFill>
        <p:spPr bwMode="auto">
          <a:xfrm>
            <a:off x="217488" y="1300163"/>
            <a:ext cx="3906837" cy="2336800"/>
          </a:xfrm>
          <a:prstGeom prst="rect">
            <a:avLst/>
          </a:prstGeom>
          <a:noFill/>
          <a:ln w="9525">
            <a:noFill/>
            <a:miter lim="800000"/>
            <a:headEnd/>
            <a:tailEnd/>
          </a:ln>
        </p:spPr>
      </p:pic>
    </p:spTree>
    <p:custDataLst>
      <p:tags r:id="rId2"/>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smtClean="0"/>
              <a:t>Objectives</a:t>
            </a:r>
          </a:p>
        </p:txBody>
      </p:sp>
      <p:sp>
        <p:nvSpPr>
          <p:cNvPr id="7171"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endParaRPr lang="en-US" smtClean="0"/>
          </a:p>
          <a:p>
            <a:pPr eaLnBrk="1" hangingPunct="1"/>
            <a:r>
              <a:rPr lang="en-US" smtClean="0"/>
              <a:t>Describe the primary usage models of DSP slices</a:t>
            </a:r>
          </a:p>
          <a:p>
            <a:pPr eaLnBrk="1" hangingPunct="1"/>
            <a:r>
              <a:rPr lang="en-US" smtClean="0"/>
              <a:t>Describe the DSP slice in the 7 series FPGAs</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9"/>
          <p:cNvSpPr>
            <a:spLocks noGrp="1" noChangeArrowheads="1"/>
          </p:cNvSpPr>
          <p:nvPr>
            <p:ph type="title"/>
          </p:nvPr>
        </p:nvSpPr>
        <p:spPr/>
        <p:txBody>
          <a:bodyPr/>
          <a:lstStyle/>
          <a:p>
            <a:pPr eaLnBrk="1" hangingPunct="1"/>
            <a:r>
              <a:rPr lang="en-US" smtClean="0"/>
              <a:t>Dual B Register</a:t>
            </a:r>
          </a:p>
        </p:txBody>
      </p:sp>
      <p:sp>
        <p:nvSpPr>
          <p:cNvPr id="11267" name="Rectangle 121"/>
          <p:cNvSpPr>
            <a:spLocks noGrp="1" noChangeArrowheads="1"/>
          </p:cNvSpPr>
          <p:nvPr>
            <p:ph type="body" idx="1"/>
          </p:nvPr>
        </p:nvSpPr>
        <p:spPr>
          <a:xfrm>
            <a:off x="457200" y="1600200"/>
            <a:ext cx="5580063" cy="3138488"/>
          </a:xfrm>
        </p:spPr>
        <p:txBody>
          <a:bodyPr/>
          <a:lstStyle/>
          <a:p>
            <a:pPr eaLnBrk="1" hangingPunct="1"/>
            <a:r>
              <a:rPr lang="en-US" smtClean="0"/>
              <a:t>B input to multiplier is controlled by INMODE[4]</a:t>
            </a:r>
          </a:p>
          <a:p>
            <a:pPr lvl="1" eaLnBrk="1" hangingPunct="1"/>
            <a:r>
              <a:rPr lang="en-US" smtClean="0"/>
              <a:t>Dynamically selects B1/B2 pipeline level</a:t>
            </a:r>
          </a:p>
          <a:p>
            <a:pPr eaLnBrk="1" hangingPunct="1"/>
            <a:r>
              <a:rPr lang="en-US" smtClean="0"/>
              <a:t>B input to X MUX and BCOUT cascade outputs are statically controlled by bitstream options</a:t>
            </a:r>
          </a:p>
          <a:p>
            <a:pPr eaLnBrk="1" hangingPunct="1"/>
            <a:endParaRPr lang="en-US" smtClean="0"/>
          </a:p>
          <a:p>
            <a:pPr eaLnBrk="1" hangingPunct="1"/>
            <a:endParaRPr lang="en-US" smtClean="0"/>
          </a:p>
        </p:txBody>
      </p:sp>
      <p:sp>
        <p:nvSpPr>
          <p:cNvPr id="11268" name="Line 61"/>
          <p:cNvSpPr>
            <a:spLocks noChangeShapeType="1"/>
          </p:cNvSpPr>
          <p:nvPr/>
        </p:nvSpPr>
        <p:spPr bwMode="auto">
          <a:xfrm flipV="1">
            <a:off x="6896100" y="5643563"/>
            <a:ext cx="0" cy="457200"/>
          </a:xfrm>
          <a:prstGeom prst="line">
            <a:avLst/>
          </a:prstGeom>
          <a:noFill/>
          <a:ln w="9525">
            <a:solidFill>
              <a:schemeClr val="tx1"/>
            </a:solidFill>
            <a:round/>
            <a:headEnd/>
            <a:tailEnd/>
          </a:ln>
        </p:spPr>
        <p:txBody>
          <a:bodyPr wrap="none" anchor="ctr"/>
          <a:lstStyle/>
          <a:p>
            <a:endParaRPr lang="en-US"/>
          </a:p>
        </p:txBody>
      </p:sp>
      <p:grpSp>
        <p:nvGrpSpPr>
          <p:cNvPr id="2" name="Group 62"/>
          <p:cNvGrpSpPr>
            <a:grpSpLocks/>
          </p:cNvGrpSpPr>
          <p:nvPr>
            <p:custDataLst>
              <p:tags r:id="rId2"/>
            </p:custDataLst>
          </p:nvPr>
        </p:nvGrpSpPr>
        <p:grpSpPr bwMode="auto">
          <a:xfrm>
            <a:off x="2781300" y="5262563"/>
            <a:ext cx="457200" cy="457200"/>
            <a:chOff x="1296" y="2304"/>
            <a:chExt cx="192" cy="192"/>
          </a:xfrm>
        </p:grpSpPr>
        <p:sp>
          <p:nvSpPr>
            <p:cNvPr id="11320" name="Rectangle 63"/>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B1</a:t>
              </a:r>
            </a:p>
          </p:txBody>
        </p:sp>
        <p:sp>
          <p:nvSpPr>
            <p:cNvPr id="11321" name="Line 64"/>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11322" name="Line 65"/>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11270" name="Line 66"/>
          <p:cNvSpPr>
            <a:spLocks noChangeShapeType="1"/>
          </p:cNvSpPr>
          <p:nvPr/>
        </p:nvSpPr>
        <p:spPr bwMode="auto">
          <a:xfrm flipV="1">
            <a:off x="2476500" y="5110163"/>
            <a:ext cx="0" cy="304800"/>
          </a:xfrm>
          <a:prstGeom prst="line">
            <a:avLst/>
          </a:prstGeom>
          <a:noFill/>
          <a:ln w="9525">
            <a:solidFill>
              <a:schemeClr val="tx1"/>
            </a:solidFill>
            <a:round/>
            <a:headEnd/>
            <a:tailEnd/>
          </a:ln>
        </p:spPr>
        <p:txBody>
          <a:bodyPr wrap="none" anchor="ctr"/>
          <a:lstStyle/>
          <a:p>
            <a:endParaRPr lang="en-US"/>
          </a:p>
        </p:txBody>
      </p:sp>
      <p:sp>
        <p:nvSpPr>
          <p:cNvPr id="11271" name="Line 67"/>
          <p:cNvSpPr>
            <a:spLocks noChangeShapeType="1"/>
          </p:cNvSpPr>
          <p:nvPr/>
        </p:nvSpPr>
        <p:spPr bwMode="auto">
          <a:xfrm>
            <a:off x="1943100" y="5414963"/>
            <a:ext cx="838200" cy="0"/>
          </a:xfrm>
          <a:prstGeom prst="line">
            <a:avLst/>
          </a:prstGeom>
          <a:noFill/>
          <a:ln w="9525">
            <a:solidFill>
              <a:srgbClr val="000000"/>
            </a:solidFill>
            <a:round/>
            <a:headEnd/>
            <a:tailEnd/>
          </a:ln>
        </p:spPr>
        <p:txBody>
          <a:bodyPr/>
          <a:lstStyle/>
          <a:p>
            <a:endParaRPr lang="en-US"/>
          </a:p>
        </p:txBody>
      </p:sp>
      <p:sp>
        <p:nvSpPr>
          <p:cNvPr id="11272" name="AutoShape 68"/>
          <p:cNvSpPr>
            <a:spLocks noChangeArrowheads="1"/>
          </p:cNvSpPr>
          <p:nvPr/>
        </p:nvSpPr>
        <p:spPr bwMode="auto">
          <a:xfrm rot="-5400000">
            <a:off x="3619500" y="5186363"/>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273" name="Text Box 69"/>
          <p:cNvSpPr txBox="1">
            <a:spLocks noChangeArrowheads="1"/>
          </p:cNvSpPr>
          <p:nvPr/>
        </p:nvSpPr>
        <p:spPr bwMode="auto">
          <a:xfrm>
            <a:off x="495300" y="5033963"/>
            <a:ext cx="228600" cy="2286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B</a:t>
            </a:r>
          </a:p>
        </p:txBody>
      </p:sp>
      <p:sp>
        <p:nvSpPr>
          <p:cNvPr id="11274" name="Line 70"/>
          <p:cNvSpPr>
            <a:spLocks noChangeShapeType="1"/>
          </p:cNvSpPr>
          <p:nvPr/>
        </p:nvSpPr>
        <p:spPr bwMode="auto">
          <a:xfrm flipV="1">
            <a:off x="2171700" y="5338763"/>
            <a:ext cx="152400" cy="152400"/>
          </a:xfrm>
          <a:prstGeom prst="line">
            <a:avLst/>
          </a:prstGeom>
          <a:noFill/>
          <a:ln w="9525">
            <a:solidFill>
              <a:schemeClr val="tx1"/>
            </a:solidFill>
            <a:round/>
            <a:headEnd/>
            <a:tailEnd/>
          </a:ln>
        </p:spPr>
        <p:txBody>
          <a:bodyPr wrap="none" anchor="ctr"/>
          <a:lstStyle/>
          <a:p>
            <a:endParaRPr lang="en-US"/>
          </a:p>
        </p:txBody>
      </p:sp>
      <p:sp>
        <p:nvSpPr>
          <p:cNvPr id="11275" name="Text Box 71"/>
          <p:cNvSpPr txBox="1">
            <a:spLocks noChangeArrowheads="1"/>
          </p:cNvSpPr>
          <p:nvPr/>
        </p:nvSpPr>
        <p:spPr bwMode="auto">
          <a:xfrm>
            <a:off x="2095500" y="5102225"/>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grpSp>
        <p:nvGrpSpPr>
          <p:cNvPr id="3" name="Group 72"/>
          <p:cNvGrpSpPr>
            <a:grpSpLocks/>
          </p:cNvGrpSpPr>
          <p:nvPr>
            <p:custDataLst>
              <p:tags r:id="rId3"/>
            </p:custDataLst>
          </p:nvPr>
        </p:nvGrpSpPr>
        <p:grpSpPr bwMode="auto">
          <a:xfrm>
            <a:off x="4610100" y="5110163"/>
            <a:ext cx="457200" cy="457200"/>
            <a:chOff x="1296" y="2304"/>
            <a:chExt cx="192" cy="192"/>
          </a:xfrm>
        </p:grpSpPr>
        <p:sp>
          <p:nvSpPr>
            <p:cNvPr id="11317" name="Rectangle 73"/>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B2</a:t>
              </a:r>
            </a:p>
          </p:txBody>
        </p:sp>
        <p:sp>
          <p:nvSpPr>
            <p:cNvPr id="11318" name="Line 74"/>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11319" name="Line 75"/>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11277" name="Line 76"/>
          <p:cNvSpPr>
            <a:spLocks noChangeShapeType="1"/>
          </p:cNvSpPr>
          <p:nvPr/>
        </p:nvSpPr>
        <p:spPr bwMode="auto">
          <a:xfrm>
            <a:off x="3238500" y="5414963"/>
            <a:ext cx="609600" cy="0"/>
          </a:xfrm>
          <a:prstGeom prst="line">
            <a:avLst/>
          </a:prstGeom>
          <a:noFill/>
          <a:ln w="9525">
            <a:solidFill>
              <a:srgbClr val="000000"/>
            </a:solidFill>
            <a:round/>
            <a:headEnd/>
            <a:tailEnd/>
          </a:ln>
        </p:spPr>
        <p:txBody>
          <a:bodyPr/>
          <a:lstStyle/>
          <a:p>
            <a:endParaRPr lang="en-US"/>
          </a:p>
        </p:txBody>
      </p:sp>
      <p:sp>
        <p:nvSpPr>
          <p:cNvPr id="11278" name="Line 77"/>
          <p:cNvSpPr>
            <a:spLocks noChangeShapeType="1"/>
          </p:cNvSpPr>
          <p:nvPr/>
        </p:nvSpPr>
        <p:spPr bwMode="auto">
          <a:xfrm>
            <a:off x="4000500" y="5262563"/>
            <a:ext cx="609600" cy="0"/>
          </a:xfrm>
          <a:prstGeom prst="line">
            <a:avLst/>
          </a:prstGeom>
          <a:noFill/>
          <a:ln w="9525">
            <a:solidFill>
              <a:srgbClr val="000000"/>
            </a:solidFill>
            <a:round/>
            <a:headEnd/>
            <a:tailEnd/>
          </a:ln>
        </p:spPr>
        <p:txBody>
          <a:bodyPr/>
          <a:lstStyle/>
          <a:p>
            <a:endParaRPr lang="en-US"/>
          </a:p>
        </p:txBody>
      </p:sp>
      <p:sp>
        <p:nvSpPr>
          <p:cNvPr id="11279" name="Line 78"/>
          <p:cNvSpPr>
            <a:spLocks noChangeShapeType="1"/>
          </p:cNvSpPr>
          <p:nvPr/>
        </p:nvSpPr>
        <p:spPr bwMode="auto">
          <a:xfrm>
            <a:off x="2476500" y="5110163"/>
            <a:ext cx="1371600" cy="0"/>
          </a:xfrm>
          <a:prstGeom prst="line">
            <a:avLst/>
          </a:prstGeom>
          <a:noFill/>
          <a:ln w="9525">
            <a:solidFill>
              <a:srgbClr val="000000"/>
            </a:solidFill>
            <a:round/>
            <a:headEnd/>
            <a:tailEnd/>
          </a:ln>
        </p:spPr>
        <p:txBody>
          <a:bodyPr/>
          <a:lstStyle/>
          <a:p>
            <a:endParaRPr lang="en-US"/>
          </a:p>
        </p:txBody>
      </p:sp>
      <p:sp>
        <p:nvSpPr>
          <p:cNvPr id="11280" name="Line 79"/>
          <p:cNvSpPr>
            <a:spLocks noChangeShapeType="1"/>
          </p:cNvSpPr>
          <p:nvPr/>
        </p:nvSpPr>
        <p:spPr bwMode="auto">
          <a:xfrm flipV="1">
            <a:off x="4305300" y="4957763"/>
            <a:ext cx="0" cy="304800"/>
          </a:xfrm>
          <a:prstGeom prst="line">
            <a:avLst/>
          </a:prstGeom>
          <a:noFill/>
          <a:ln w="9525">
            <a:solidFill>
              <a:schemeClr val="tx1"/>
            </a:solidFill>
            <a:round/>
            <a:headEnd/>
            <a:tailEnd/>
          </a:ln>
        </p:spPr>
        <p:txBody>
          <a:bodyPr wrap="none" anchor="ctr"/>
          <a:lstStyle/>
          <a:p>
            <a:endParaRPr lang="en-US"/>
          </a:p>
        </p:txBody>
      </p:sp>
      <p:sp>
        <p:nvSpPr>
          <p:cNvPr id="11281" name="AutoShape 80"/>
          <p:cNvSpPr>
            <a:spLocks noChangeArrowheads="1"/>
          </p:cNvSpPr>
          <p:nvPr/>
        </p:nvSpPr>
        <p:spPr bwMode="auto">
          <a:xfrm rot="-5400000">
            <a:off x="5448300" y="5033963"/>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282" name="Line 81"/>
          <p:cNvSpPr>
            <a:spLocks noChangeShapeType="1"/>
          </p:cNvSpPr>
          <p:nvPr/>
        </p:nvSpPr>
        <p:spPr bwMode="auto">
          <a:xfrm>
            <a:off x="5067300" y="5262563"/>
            <a:ext cx="609600" cy="0"/>
          </a:xfrm>
          <a:prstGeom prst="line">
            <a:avLst/>
          </a:prstGeom>
          <a:noFill/>
          <a:ln w="9525">
            <a:solidFill>
              <a:srgbClr val="000000"/>
            </a:solidFill>
            <a:round/>
            <a:headEnd/>
            <a:tailEnd/>
          </a:ln>
        </p:spPr>
        <p:txBody>
          <a:bodyPr/>
          <a:lstStyle/>
          <a:p>
            <a:endParaRPr lang="en-US"/>
          </a:p>
        </p:txBody>
      </p:sp>
      <p:sp>
        <p:nvSpPr>
          <p:cNvPr id="11283" name="Line 82"/>
          <p:cNvSpPr>
            <a:spLocks noChangeShapeType="1"/>
          </p:cNvSpPr>
          <p:nvPr/>
        </p:nvSpPr>
        <p:spPr bwMode="auto">
          <a:xfrm>
            <a:off x="4305300" y="4957763"/>
            <a:ext cx="1371600" cy="0"/>
          </a:xfrm>
          <a:prstGeom prst="line">
            <a:avLst/>
          </a:prstGeom>
          <a:noFill/>
          <a:ln w="9525">
            <a:solidFill>
              <a:srgbClr val="000000"/>
            </a:solidFill>
            <a:round/>
            <a:headEnd/>
            <a:tailEnd/>
          </a:ln>
        </p:spPr>
        <p:txBody>
          <a:bodyPr/>
          <a:lstStyle/>
          <a:p>
            <a:endParaRPr lang="en-US"/>
          </a:p>
        </p:txBody>
      </p:sp>
      <p:sp>
        <p:nvSpPr>
          <p:cNvPr id="11284" name="Line 83"/>
          <p:cNvSpPr>
            <a:spLocks noChangeShapeType="1"/>
          </p:cNvSpPr>
          <p:nvPr/>
        </p:nvSpPr>
        <p:spPr bwMode="auto">
          <a:xfrm flipV="1">
            <a:off x="3543300" y="5414963"/>
            <a:ext cx="0" cy="304800"/>
          </a:xfrm>
          <a:prstGeom prst="line">
            <a:avLst/>
          </a:prstGeom>
          <a:noFill/>
          <a:ln w="9525">
            <a:solidFill>
              <a:schemeClr val="tx1"/>
            </a:solidFill>
            <a:round/>
            <a:headEnd/>
            <a:tailEnd/>
          </a:ln>
        </p:spPr>
        <p:txBody>
          <a:bodyPr wrap="none" anchor="ctr"/>
          <a:lstStyle/>
          <a:p>
            <a:endParaRPr lang="en-US"/>
          </a:p>
        </p:txBody>
      </p:sp>
      <p:sp>
        <p:nvSpPr>
          <p:cNvPr id="11285" name="AutoShape 84"/>
          <p:cNvSpPr>
            <a:spLocks noChangeArrowheads="1"/>
          </p:cNvSpPr>
          <p:nvPr/>
        </p:nvSpPr>
        <p:spPr bwMode="auto">
          <a:xfrm rot="-5400000">
            <a:off x="6438900" y="5338763"/>
            <a:ext cx="9144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286" name="Line 85"/>
          <p:cNvSpPr>
            <a:spLocks noChangeShapeType="1"/>
          </p:cNvSpPr>
          <p:nvPr/>
        </p:nvSpPr>
        <p:spPr bwMode="auto">
          <a:xfrm>
            <a:off x="5829300" y="5110163"/>
            <a:ext cx="990600" cy="0"/>
          </a:xfrm>
          <a:prstGeom prst="line">
            <a:avLst/>
          </a:prstGeom>
          <a:noFill/>
          <a:ln w="9525">
            <a:solidFill>
              <a:srgbClr val="000000"/>
            </a:solidFill>
            <a:round/>
            <a:headEnd/>
            <a:tailEnd/>
          </a:ln>
        </p:spPr>
        <p:txBody>
          <a:bodyPr/>
          <a:lstStyle/>
          <a:p>
            <a:endParaRPr lang="en-US"/>
          </a:p>
        </p:txBody>
      </p:sp>
      <p:sp>
        <p:nvSpPr>
          <p:cNvPr id="11287" name="Line 86"/>
          <p:cNvSpPr>
            <a:spLocks noChangeShapeType="1"/>
          </p:cNvSpPr>
          <p:nvPr/>
        </p:nvSpPr>
        <p:spPr bwMode="auto">
          <a:xfrm>
            <a:off x="3543300" y="5719763"/>
            <a:ext cx="3276600" cy="0"/>
          </a:xfrm>
          <a:prstGeom prst="line">
            <a:avLst/>
          </a:prstGeom>
          <a:noFill/>
          <a:ln w="9525">
            <a:solidFill>
              <a:srgbClr val="000000"/>
            </a:solidFill>
            <a:round/>
            <a:headEnd/>
            <a:tailEnd/>
          </a:ln>
        </p:spPr>
        <p:txBody>
          <a:bodyPr/>
          <a:lstStyle/>
          <a:p>
            <a:endParaRPr lang="en-US"/>
          </a:p>
        </p:txBody>
      </p:sp>
      <p:sp>
        <p:nvSpPr>
          <p:cNvPr id="11288" name="Line 87"/>
          <p:cNvSpPr>
            <a:spLocks noChangeShapeType="1"/>
          </p:cNvSpPr>
          <p:nvPr/>
        </p:nvSpPr>
        <p:spPr bwMode="auto">
          <a:xfrm>
            <a:off x="6591300" y="6100763"/>
            <a:ext cx="304800" cy="0"/>
          </a:xfrm>
          <a:prstGeom prst="line">
            <a:avLst/>
          </a:prstGeom>
          <a:noFill/>
          <a:ln w="9525">
            <a:solidFill>
              <a:srgbClr val="000000"/>
            </a:solidFill>
            <a:round/>
            <a:headEnd/>
            <a:tailEnd/>
          </a:ln>
        </p:spPr>
        <p:txBody>
          <a:bodyPr/>
          <a:lstStyle/>
          <a:p>
            <a:endParaRPr lang="en-US"/>
          </a:p>
        </p:txBody>
      </p:sp>
      <p:sp>
        <p:nvSpPr>
          <p:cNvPr id="11289" name="AutoShape 88"/>
          <p:cNvSpPr>
            <a:spLocks noChangeArrowheads="1"/>
          </p:cNvSpPr>
          <p:nvPr/>
        </p:nvSpPr>
        <p:spPr bwMode="auto">
          <a:xfrm rot="-5400000">
            <a:off x="1562100" y="5338763"/>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290" name="Line 89"/>
          <p:cNvSpPr>
            <a:spLocks noChangeShapeType="1"/>
          </p:cNvSpPr>
          <p:nvPr/>
        </p:nvSpPr>
        <p:spPr bwMode="auto">
          <a:xfrm>
            <a:off x="571500" y="5262563"/>
            <a:ext cx="1219200" cy="0"/>
          </a:xfrm>
          <a:prstGeom prst="line">
            <a:avLst/>
          </a:prstGeom>
          <a:noFill/>
          <a:ln w="9525">
            <a:solidFill>
              <a:srgbClr val="000000"/>
            </a:solidFill>
            <a:round/>
            <a:headEnd/>
            <a:tailEnd/>
          </a:ln>
        </p:spPr>
        <p:txBody>
          <a:bodyPr/>
          <a:lstStyle/>
          <a:p>
            <a:endParaRPr lang="en-US"/>
          </a:p>
        </p:txBody>
      </p:sp>
      <p:sp>
        <p:nvSpPr>
          <p:cNvPr id="11291" name="Line 90"/>
          <p:cNvSpPr>
            <a:spLocks noChangeShapeType="1"/>
          </p:cNvSpPr>
          <p:nvPr/>
        </p:nvSpPr>
        <p:spPr bwMode="auto">
          <a:xfrm>
            <a:off x="571500" y="5567363"/>
            <a:ext cx="1219200" cy="0"/>
          </a:xfrm>
          <a:prstGeom prst="line">
            <a:avLst/>
          </a:prstGeom>
          <a:noFill/>
          <a:ln w="9525">
            <a:solidFill>
              <a:srgbClr val="000000"/>
            </a:solidFill>
            <a:round/>
            <a:headEnd/>
            <a:tailEnd/>
          </a:ln>
        </p:spPr>
        <p:txBody>
          <a:bodyPr/>
          <a:lstStyle/>
          <a:p>
            <a:endParaRPr lang="en-US"/>
          </a:p>
        </p:txBody>
      </p:sp>
      <p:sp>
        <p:nvSpPr>
          <p:cNvPr id="11292" name="Text Box 91"/>
          <p:cNvSpPr txBox="1">
            <a:spLocks noChangeArrowheads="1"/>
          </p:cNvSpPr>
          <p:nvPr/>
        </p:nvSpPr>
        <p:spPr bwMode="auto">
          <a:xfrm>
            <a:off x="495300" y="5338763"/>
            <a:ext cx="609600" cy="1524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BCIN</a:t>
            </a:r>
          </a:p>
        </p:txBody>
      </p:sp>
      <p:sp>
        <p:nvSpPr>
          <p:cNvPr id="11293" name="Line 92"/>
          <p:cNvSpPr>
            <a:spLocks noChangeShapeType="1"/>
          </p:cNvSpPr>
          <p:nvPr/>
        </p:nvSpPr>
        <p:spPr bwMode="auto">
          <a:xfrm>
            <a:off x="6972300" y="5414963"/>
            <a:ext cx="1524000" cy="0"/>
          </a:xfrm>
          <a:prstGeom prst="line">
            <a:avLst/>
          </a:prstGeom>
          <a:noFill/>
          <a:ln w="9525">
            <a:solidFill>
              <a:srgbClr val="000000"/>
            </a:solidFill>
            <a:round/>
            <a:headEnd/>
            <a:tailEnd type="triangle" w="med" len="med"/>
          </a:ln>
        </p:spPr>
        <p:txBody>
          <a:bodyPr/>
          <a:lstStyle/>
          <a:p>
            <a:endParaRPr lang="en-US"/>
          </a:p>
        </p:txBody>
      </p:sp>
      <p:sp>
        <p:nvSpPr>
          <p:cNvPr id="11294" name="Text Box 93"/>
          <p:cNvSpPr txBox="1">
            <a:spLocks noChangeArrowheads="1"/>
          </p:cNvSpPr>
          <p:nvPr/>
        </p:nvSpPr>
        <p:spPr bwMode="auto">
          <a:xfrm>
            <a:off x="7810500" y="5186363"/>
            <a:ext cx="762000" cy="228600"/>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B MULT</a:t>
            </a:r>
          </a:p>
        </p:txBody>
      </p:sp>
      <p:sp>
        <p:nvSpPr>
          <p:cNvPr id="11295" name="AutoShape 94"/>
          <p:cNvSpPr>
            <a:spLocks noChangeArrowheads="1"/>
          </p:cNvSpPr>
          <p:nvPr/>
        </p:nvSpPr>
        <p:spPr bwMode="auto">
          <a:xfrm rot="-5400000">
            <a:off x="6591300" y="4094163"/>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296" name="Line 95"/>
          <p:cNvSpPr>
            <a:spLocks noChangeShapeType="1"/>
          </p:cNvSpPr>
          <p:nvPr/>
        </p:nvSpPr>
        <p:spPr bwMode="auto">
          <a:xfrm flipV="1">
            <a:off x="6210300" y="5186363"/>
            <a:ext cx="0" cy="533400"/>
          </a:xfrm>
          <a:prstGeom prst="line">
            <a:avLst/>
          </a:prstGeom>
          <a:noFill/>
          <a:ln w="9525">
            <a:solidFill>
              <a:schemeClr val="tx1"/>
            </a:solidFill>
            <a:round/>
            <a:headEnd/>
            <a:tailEnd/>
          </a:ln>
        </p:spPr>
        <p:txBody>
          <a:bodyPr wrap="none" anchor="ctr"/>
          <a:lstStyle/>
          <a:p>
            <a:endParaRPr lang="en-US"/>
          </a:p>
        </p:txBody>
      </p:sp>
      <p:sp>
        <p:nvSpPr>
          <p:cNvPr id="11297" name="Freeform 96"/>
          <p:cNvSpPr>
            <a:spLocks/>
          </p:cNvSpPr>
          <p:nvPr/>
        </p:nvSpPr>
        <p:spPr bwMode="auto">
          <a:xfrm rot="-5400000">
            <a:off x="6096000" y="5072063"/>
            <a:ext cx="152400" cy="76200"/>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11298" name="Line 97"/>
          <p:cNvSpPr>
            <a:spLocks noChangeShapeType="1"/>
          </p:cNvSpPr>
          <p:nvPr/>
        </p:nvSpPr>
        <p:spPr bwMode="auto">
          <a:xfrm flipV="1">
            <a:off x="6210300" y="4017963"/>
            <a:ext cx="0" cy="1016000"/>
          </a:xfrm>
          <a:prstGeom prst="line">
            <a:avLst/>
          </a:prstGeom>
          <a:noFill/>
          <a:ln w="9525">
            <a:solidFill>
              <a:schemeClr val="tx1"/>
            </a:solidFill>
            <a:round/>
            <a:headEnd/>
            <a:tailEnd/>
          </a:ln>
        </p:spPr>
        <p:txBody>
          <a:bodyPr wrap="none" anchor="ctr"/>
          <a:lstStyle/>
          <a:p>
            <a:endParaRPr lang="en-US"/>
          </a:p>
        </p:txBody>
      </p:sp>
      <p:sp>
        <p:nvSpPr>
          <p:cNvPr id="11299" name="Line 98"/>
          <p:cNvSpPr>
            <a:spLocks noChangeShapeType="1"/>
          </p:cNvSpPr>
          <p:nvPr/>
        </p:nvSpPr>
        <p:spPr bwMode="auto">
          <a:xfrm flipV="1">
            <a:off x="6515100" y="4325938"/>
            <a:ext cx="0" cy="784225"/>
          </a:xfrm>
          <a:prstGeom prst="line">
            <a:avLst/>
          </a:prstGeom>
          <a:noFill/>
          <a:ln w="9525">
            <a:solidFill>
              <a:schemeClr val="tx1"/>
            </a:solidFill>
            <a:round/>
            <a:headEnd/>
            <a:tailEnd/>
          </a:ln>
        </p:spPr>
        <p:txBody>
          <a:bodyPr wrap="none" anchor="ctr"/>
          <a:lstStyle/>
          <a:p>
            <a:endParaRPr lang="en-US"/>
          </a:p>
        </p:txBody>
      </p:sp>
      <p:sp>
        <p:nvSpPr>
          <p:cNvPr id="11300" name="Line 99"/>
          <p:cNvSpPr>
            <a:spLocks noChangeShapeType="1"/>
          </p:cNvSpPr>
          <p:nvPr/>
        </p:nvSpPr>
        <p:spPr bwMode="auto">
          <a:xfrm>
            <a:off x="6515100" y="4322763"/>
            <a:ext cx="304800" cy="0"/>
          </a:xfrm>
          <a:prstGeom prst="line">
            <a:avLst/>
          </a:prstGeom>
          <a:noFill/>
          <a:ln w="9525">
            <a:solidFill>
              <a:srgbClr val="000000"/>
            </a:solidFill>
            <a:round/>
            <a:headEnd/>
            <a:tailEnd/>
          </a:ln>
        </p:spPr>
        <p:txBody>
          <a:bodyPr/>
          <a:lstStyle/>
          <a:p>
            <a:endParaRPr lang="en-US"/>
          </a:p>
        </p:txBody>
      </p:sp>
      <p:sp>
        <p:nvSpPr>
          <p:cNvPr id="11301" name="Line 100"/>
          <p:cNvSpPr>
            <a:spLocks noChangeShapeType="1"/>
          </p:cNvSpPr>
          <p:nvPr/>
        </p:nvSpPr>
        <p:spPr bwMode="auto">
          <a:xfrm>
            <a:off x="6210300" y="4017963"/>
            <a:ext cx="609600" cy="0"/>
          </a:xfrm>
          <a:prstGeom prst="line">
            <a:avLst/>
          </a:prstGeom>
          <a:noFill/>
          <a:ln w="9525">
            <a:solidFill>
              <a:srgbClr val="000000"/>
            </a:solidFill>
            <a:round/>
            <a:headEnd/>
            <a:tailEnd/>
          </a:ln>
        </p:spPr>
        <p:txBody>
          <a:bodyPr/>
          <a:lstStyle/>
          <a:p>
            <a:endParaRPr lang="en-US"/>
          </a:p>
        </p:txBody>
      </p:sp>
      <p:sp>
        <p:nvSpPr>
          <p:cNvPr id="11302" name="Line 101"/>
          <p:cNvSpPr>
            <a:spLocks noChangeShapeType="1"/>
          </p:cNvSpPr>
          <p:nvPr/>
        </p:nvSpPr>
        <p:spPr bwMode="auto">
          <a:xfrm>
            <a:off x="6972300" y="4170363"/>
            <a:ext cx="1524000" cy="0"/>
          </a:xfrm>
          <a:prstGeom prst="line">
            <a:avLst/>
          </a:prstGeom>
          <a:noFill/>
          <a:ln w="9525">
            <a:solidFill>
              <a:srgbClr val="000000"/>
            </a:solidFill>
            <a:round/>
            <a:headEnd/>
            <a:tailEnd type="triangle" w="med" len="med"/>
          </a:ln>
        </p:spPr>
        <p:txBody>
          <a:bodyPr/>
          <a:lstStyle/>
          <a:p>
            <a:endParaRPr lang="en-US"/>
          </a:p>
        </p:txBody>
      </p:sp>
      <p:sp>
        <p:nvSpPr>
          <p:cNvPr id="11303" name="Text Box 102"/>
          <p:cNvSpPr txBox="1">
            <a:spLocks noChangeArrowheads="1"/>
          </p:cNvSpPr>
          <p:nvPr/>
        </p:nvSpPr>
        <p:spPr bwMode="auto">
          <a:xfrm>
            <a:off x="7658100" y="3941763"/>
            <a:ext cx="914400" cy="228600"/>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BCOUT</a:t>
            </a:r>
          </a:p>
        </p:txBody>
      </p:sp>
      <p:sp>
        <p:nvSpPr>
          <p:cNvPr id="11304" name="Line 103"/>
          <p:cNvSpPr>
            <a:spLocks noChangeShapeType="1"/>
          </p:cNvSpPr>
          <p:nvPr/>
        </p:nvSpPr>
        <p:spPr bwMode="auto">
          <a:xfrm>
            <a:off x="6515100" y="4779963"/>
            <a:ext cx="1981200" cy="0"/>
          </a:xfrm>
          <a:prstGeom prst="line">
            <a:avLst/>
          </a:prstGeom>
          <a:noFill/>
          <a:ln w="9525">
            <a:solidFill>
              <a:srgbClr val="000000"/>
            </a:solidFill>
            <a:round/>
            <a:headEnd/>
            <a:tailEnd type="triangle" w="med" len="med"/>
          </a:ln>
        </p:spPr>
        <p:txBody>
          <a:bodyPr/>
          <a:lstStyle/>
          <a:p>
            <a:endParaRPr lang="en-US"/>
          </a:p>
        </p:txBody>
      </p:sp>
      <p:sp>
        <p:nvSpPr>
          <p:cNvPr id="11305" name="Text Box 104"/>
          <p:cNvSpPr txBox="1">
            <a:spLocks noChangeArrowheads="1"/>
          </p:cNvSpPr>
          <p:nvPr/>
        </p:nvSpPr>
        <p:spPr bwMode="auto">
          <a:xfrm>
            <a:off x="7277100" y="4551363"/>
            <a:ext cx="1295400" cy="228600"/>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X MUX</a:t>
            </a:r>
          </a:p>
        </p:txBody>
      </p:sp>
      <p:sp>
        <p:nvSpPr>
          <p:cNvPr id="11306" name="Line 105"/>
          <p:cNvSpPr>
            <a:spLocks noChangeShapeType="1"/>
          </p:cNvSpPr>
          <p:nvPr/>
        </p:nvSpPr>
        <p:spPr bwMode="auto">
          <a:xfrm flipV="1">
            <a:off x="7048500" y="5338763"/>
            <a:ext cx="152400" cy="152400"/>
          </a:xfrm>
          <a:prstGeom prst="line">
            <a:avLst/>
          </a:prstGeom>
          <a:noFill/>
          <a:ln w="9525">
            <a:solidFill>
              <a:schemeClr val="tx1"/>
            </a:solidFill>
            <a:round/>
            <a:headEnd/>
            <a:tailEnd/>
          </a:ln>
        </p:spPr>
        <p:txBody>
          <a:bodyPr wrap="none" anchor="ctr"/>
          <a:lstStyle/>
          <a:p>
            <a:endParaRPr lang="en-US"/>
          </a:p>
        </p:txBody>
      </p:sp>
      <p:sp>
        <p:nvSpPr>
          <p:cNvPr id="11307" name="Text Box 106"/>
          <p:cNvSpPr txBox="1">
            <a:spLocks noChangeArrowheads="1"/>
          </p:cNvSpPr>
          <p:nvPr/>
        </p:nvSpPr>
        <p:spPr bwMode="auto">
          <a:xfrm>
            <a:off x="6972300" y="5102225"/>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11308" name="Line 107"/>
          <p:cNvSpPr>
            <a:spLocks noChangeShapeType="1"/>
          </p:cNvSpPr>
          <p:nvPr/>
        </p:nvSpPr>
        <p:spPr bwMode="auto">
          <a:xfrm flipV="1">
            <a:off x="7048500" y="4711700"/>
            <a:ext cx="152400" cy="152400"/>
          </a:xfrm>
          <a:prstGeom prst="line">
            <a:avLst/>
          </a:prstGeom>
          <a:noFill/>
          <a:ln w="9525">
            <a:solidFill>
              <a:schemeClr val="tx1"/>
            </a:solidFill>
            <a:round/>
            <a:headEnd/>
            <a:tailEnd/>
          </a:ln>
        </p:spPr>
        <p:txBody>
          <a:bodyPr wrap="none" anchor="ctr"/>
          <a:lstStyle/>
          <a:p>
            <a:endParaRPr lang="en-US"/>
          </a:p>
        </p:txBody>
      </p:sp>
      <p:sp>
        <p:nvSpPr>
          <p:cNvPr id="11309" name="Text Box 108"/>
          <p:cNvSpPr txBox="1">
            <a:spLocks noChangeArrowheads="1"/>
          </p:cNvSpPr>
          <p:nvPr/>
        </p:nvSpPr>
        <p:spPr bwMode="auto">
          <a:xfrm>
            <a:off x="6972300" y="4475163"/>
            <a:ext cx="38100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11310" name="Line 109"/>
          <p:cNvSpPr>
            <a:spLocks noChangeShapeType="1"/>
          </p:cNvSpPr>
          <p:nvPr/>
        </p:nvSpPr>
        <p:spPr bwMode="auto">
          <a:xfrm flipV="1">
            <a:off x="7048500" y="4102100"/>
            <a:ext cx="152400" cy="152400"/>
          </a:xfrm>
          <a:prstGeom prst="line">
            <a:avLst/>
          </a:prstGeom>
          <a:noFill/>
          <a:ln w="9525">
            <a:solidFill>
              <a:schemeClr val="tx1"/>
            </a:solidFill>
            <a:round/>
            <a:headEnd/>
            <a:tailEnd/>
          </a:ln>
        </p:spPr>
        <p:txBody>
          <a:bodyPr wrap="none" anchor="ctr"/>
          <a:lstStyle/>
          <a:p>
            <a:endParaRPr lang="en-US"/>
          </a:p>
        </p:txBody>
      </p:sp>
      <p:sp>
        <p:nvSpPr>
          <p:cNvPr id="11311" name="Text Box 110"/>
          <p:cNvSpPr txBox="1">
            <a:spLocks noChangeArrowheads="1"/>
          </p:cNvSpPr>
          <p:nvPr/>
        </p:nvSpPr>
        <p:spPr bwMode="auto">
          <a:xfrm>
            <a:off x="6972300" y="3865563"/>
            <a:ext cx="38100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18</a:t>
            </a:r>
          </a:p>
        </p:txBody>
      </p:sp>
      <p:sp>
        <p:nvSpPr>
          <p:cNvPr id="11312" name="Text Box 111"/>
          <p:cNvSpPr txBox="1">
            <a:spLocks noChangeArrowheads="1"/>
          </p:cNvSpPr>
          <p:nvPr/>
        </p:nvSpPr>
        <p:spPr bwMode="auto">
          <a:xfrm>
            <a:off x="5905500" y="5948363"/>
            <a:ext cx="762000" cy="244475"/>
          </a:xfrm>
          <a:prstGeom prst="rect">
            <a:avLst/>
          </a:prstGeom>
          <a:noFill/>
          <a:ln w="9525">
            <a:noFill/>
            <a:miter lim="800000"/>
            <a:headEnd/>
            <a:tailEnd/>
          </a:ln>
        </p:spPr>
        <p:txBody>
          <a:bodyPr>
            <a:spAutoFit/>
          </a:bodyPr>
          <a:lstStyle/>
          <a:p>
            <a:pPr algn="l" eaLnBrk="0" hangingPunct="0">
              <a:spcBef>
                <a:spcPct val="50000"/>
              </a:spcBef>
            </a:pPr>
            <a:r>
              <a:rPr lang="en-US" sz="1000">
                <a:latin typeface="Arial Narrow" pitchFamily="34" charset="0"/>
              </a:rPr>
              <a:t>INMODE[4]</a:t>
            </a:r>
          </a:p>
        </p:txBody>
      </p:sp>
      <p:sp>
        <p:nvSpPr>
          <p:cNvPr id="11313" name="AutoShape 116"/>
          <p:cNvSpPr>
            <a:spLocks noChangeArrowheads="1"/>
          </p:cNvSpPr>
          <p:nvPr/>
        </p:nvSpPr>
        <p:spPr bwMode="auto">
          <a:xfrm rot="-5400000">
            <a:off x="6111082" y="2680494"/>
            <a:ext cx="430212" cy="107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314" name="Text Box 117"/>
          <p:cNvSpPr txBox="1">
            <a:spLocks noChangeArrowheads="1"/>
          </p:cNvSpPr>
          <p:nvPr/>
        </p:nvSpPr>
        <p:spPr bwMode="auto">
          <a:xfrm>
            <a:off x="6383338" y="2573338"/>
            <a:ext cx="2298700" cy="304800"/>
          </a:xfrm>
          <a:prstGeom prst="rect">
            <a:avLst/>
          </a:prstGeom>
          <a:noFill/>
          <a:ln w="9525" algn="ctr">
            <a:noFill/>
            <a:miter lim="800000"/>
            <a:headEnd/>
            <a:tailEnd/>
          </a:ln>
        </p:spPr>
        <p:txBody>
          <a:bodyPr>
            <a:spAutoFit/>
          </a:bodyPr>
          <a:lstStyle/>
          <a:p>
            <a:pPr algn="l">
              <a:spcBef>
                <a:spcPct val="50000"/>
              </a:spcBef>
            </a:pPr>
            <a:r>
              <a:rPr lang="en-US" sz="1400"/>
              <a:t>Bitstream Controlled</a:t>
            </a:r>
          </a:p>
        </p:txBody>
      </p:sp>
      <p:sp>
        <p:nvSpPr>
          <p:cNvPr id="11315" name="AutoShape 118"/>
          <p:cNvSpPr>
            <a:spLocks noChangeArrowheads="1"/>
          </p:cNvSpPr>
          <p:nvPr/>
        </p:nvSpPr>
        <p:spPr bwMode="auto">
          <a:xfrm rot="-5400000">
            <a:off x="6111082" y="3175794"/>
            <a:ext cx="430212" cy="107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1316" name="Text Box 119"/>
          <p:cNvSpPr txBox="1">
            <a:spLocks noChangeArrowheads="1"/>
          </p:cNvSpPr>
          <p:nvPr/>
        </p:nvSpPr>
        <p:spPr bwMode="auto">
          <a:xfrm>
            <a:off x="6383338" y="3068638"/>
            <a:ext cx="2298700" cy="304800"/>
          </a:xfrm>
          <a:prstGeom prst="rect">
            <a:avLst/>
          </a:prstGeom>
          <a:noFill/>
          <a:ln w="9525" algn="ctr">
            <a:noFill/>
            <a:miter lim="800000"/>
            <a:headEnd/>
            <a:tailEnd/>
          </a:ln>
        </p:spPr>
        <p:txBody>
          <a:bodyPr>
            <a:spAutoFit/>
          </a:bodyPr>
          <a:lstStyle/>
          <a:p>
            <a:pPr algn="l">
              <a:spcBef>
                <a:spcPct val="50000"/>
              </a:spcBef>
            </a:pPr>
            <a:r>
              <a:rPr lang="en-US" sz="1400"/>
              <a:t>Dynamically Controlled</a:t>
            </a: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43342"/>
            <a:ext cx="6389688" cy="671052"/>
          </a:xfrm>
        </p:spPr>
        <p:txBody>
          <a:bodyPr/>
          <a:lstStyle/>
          <a:p>
            <a:pPr eaLnBrk="1" hangingPunct="1"/>
            <a:r>
              <a:rPr lang="en-US" dirty="0" smtClean="0"/>
              <a:t>Dual A, D, Registers and Pre-Adder</a:t>
            </a:r>
          </a:p>
        </p:txBody>
      </p:sp>
      <p:grpSp>
        <p:nvGrpSpPr>
          <p:cNvPr id="2" name="Group 4"/>
          <p:cNvGrpSpPr>
            <a:grpSpLocks/>
          </p:cNvGrpSpPr>
          <p:nvPr>
            <p:custDataLst>
              <p:tags r:id="rId2"/>
            </p:custDataLst>
          </p:nvPr>
        </p:nvGrpSpPr>
        <p:grpSpPr bwMode="auto">
          <a:xfrm>
            <a:off x="2381250" y="4222750"/>
            <a:ext cx="457200" cy="457200"/>
            <a:chOff x="1296" y="2304"/>
            <a:chExt cx="192" cy="192"/>
          </a:xfrm>
        </p:grpSpPr>
        <p:sp>
          <p:nvSpPr>
            <p:cNvPr id="12389" name="Rectangle 5"/>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A1</a:t>
              </a:r>
            </a:p>
          </p:txBody>
        </p:sp>
        <p:sp>
          <p:nvSpPr>
            <p:cNvPr id="12390" name="Line 6"/>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12391" name="Line 7"/>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12292" name="Line 8"/>
          <p:cNvSpPr>
            <a:spLocks noChangeShapeType="1"/>
          </p:cNvSpPr>
          <p:nvPr/>
        </p:nvSpPr>
        <p:spPr bwMode="auto">
          <a:xfrm flipV="1">
            <a:off x="2076450" y="4070350"/>
            <a:ext cx="0" cy="304800"/>
          </a:xfrm>
          <a:prstGeom prst="line">
            <a:avLst/>
          </a:prstGeom>
          <a:noFill/>
          <a:ln w="9525">
            <a:solidFill>
              <a:schemeClr val="tx1"/>
            </a:solidFill>
            <a:round/>
            <a:headEnd/>
            <a:tailEnd/>
          </a:ln>
        </p:spPr>
        <p:txBody>
          <a:bodyPr wrap="none" anchor="ctr"/>
          <a:lstStyle/>
          <a:p>
            <a:endParaRPr lang="en-US"/>
          </a:p>
        </p:txBody>
      </p:sp>
      <p:sp>
        <p:nvSpPr>
          <p:cNvPr id="12293" name="Line 9"/>
          <p:cNvSpPr>
            <a:spLocks noChangeShapeType="1"/>
          </p:cNvSpPr>
          <p:nvPr/>
        </p:nvSpPr>
        <p:spPr bwMode="auto">
          <a:xfrm>
            <a:off x="1543050" y="4375150"/>
            <a:ext cx="838200" cy="0"/>
          </a:xfrm>
          <a:prstGeom prst="line">
            <a:avLst/>
          </a:prstGeom>
          <a:noFill/>
          <a:ln w="9525">
            <a:solidFill>
              <a:srgbClr val="000000"/>
            </a:solidFill>
            <a:round/>
            <a:headEnd/>
            <a:tailEnd/>
          </a:ln>
        </p:spPr>
        <p:txBody>
          <a:bodyPr/>
          <a:lstStyle/>
          <a:p>
            <a:endParaRPr lang="en-US"/>
          </a:p>
        </p:txBody>
      </p:sp>
      <p:sp>
        <p:nvSpPr>
          <p:cNvPr id="12294" name="AutoShape 10"/>
          <p:cNvSpPr>
            <a:spLocks noChangeArrowheads="1"/>
          </p:cNvSpPr>
          <p:nvPr/>
        </p:nvSpPr>
        <p:spPr bwMode="auto">
          <a:xfrm rot="-5400000">
            <a:off x="3219450" y="4146550"/>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295" name="Text Box 11"/>
          <p:cNvSpPr txBox="1">
            <a:spLocks noChangeArrowheads="1"/>
          </p:cNvSpPr>
          <p:nvPr/>
        </p:nvSpPr>
        <p:spPr bwMode="auto">
          <a:xfrm>
            <a:off x="476250" y="3994150"/>
            <a:ext cx="228600" cy="2286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A</a:t>
            </a:r>
          </a:p>
        </p:txBody>
      </p:sp>
      <p:sp>
        <p:nvSpPr>
          <p:cNvPr id="12296" name="Line 12"/>
          <p:cNvSpPr>
            <a:spLocks noChangeShapeType="1"/>
          </p:cNvSpPr>
          <p:nvPr/>
        </p:nvSpPr>
        <p:spPr bwMode="auto">
          <a:xfrm flipV="1">
            <a:off x="1771650" y="4298950"/>
            <a:ext cx="152400" cy="152400"/>
          </a:xfrm>
          <a:prstGeom prst="line">
            <a:avLst/>
          </a:prstGeom>
          <a:noFill/>
          <a:ln w="9525">
            <a:solidFill>
              <a:schemeClr val="tx1"/>
            </a:solidFill>
            <a:round/>
            <a:headEnd/>
            <a:tailEnd/>
          </a:ln>
        </p:spPr>
        <p:txBody>
          <a:bodyPr wrap="none" anchor="ctr"/>
          <a:lstStyle/>
          <a:p>
            <a:endParaRPr lang="en-US"/>
          </a:p>
        </p:txBody>
      </p:sp>
      <p:sp>
        <p:nvSpPr>
          <p:cNvPr id="12297" name="Text Box 13"/>
          <p:cNvSpPr txBox="1">
            <a:spLocks noChangeArrowheads="1"/>
          </p:cNvSpPr>
          <p:nvPr/>
        </p:nvSpPr>
        <p:spPr bwMode="auto">
          <a:xfrm>
            <a:off x="1695450" y="4062413"/>
            <a:ext cx="381000" cy="274637"/>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grpSp>
        <p:nvGrpSpPr>
          <p:cNvPr id="3" name="Group 14"/>
          <p:cNvGrpSpPr>
            <a:grpSpLocks/>
          </p:cNvGrpSpPr>
          <p:nvPr>
            <p:custDataLst>
              <p:tags r:id="rId3"/>
            </p:custDataLst>
          </p:nvPr>
        </p:nvGrpSpPr>
        <p:grpSpPr bwMode="auto">
          <a:xfrm>
            <a:off x="4210050" y="4070350"/>
            <a:ext cx="457200" cy="457200"/>
            <a:chOff x="1296" y="2304"/>
            <a:chExt cx="192" cy="192"/>
          </a:xfrm>
        </p:grpSpPr>
        <p:sp>
          <p:nvSpPr>
            <p:cNvPr id="12386" name="Rectangle 15"/>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A2</a:t>
              </a:r>
            </a:p>
          </p:txBody>
        </p:sp>
        <p:sp>
          <p:nvSpPr>
            <p:cNvPr id="12387" name="Line 16"/>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12388" name="Line 17"/>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12299" name="Line 18"/>
          <p:cNvSpPr>
            <a:spLocks noChangeShapeType="1"/>
          </p:cNvSpPr>
          <p:nvPr/>
        </p:nvSpPr>
        <p:spPr bwMode="auto">
          <a:xfrm>
            <a:off x="2838450" y="4375150"/>
            <a:ext cx="609600" cy="0"/>
          </a:xfrm>
          <a:prstGeom prst="line">
            <a:avLst/>
          </a:prstGeom>
          <a:noFill/>
          <a:ln w="9525">
            <a:solidFill>
              <a:srgbClr val="000000"/>
            </a:solidFill>
            <a:round/>
            <a:headEnd/>
            <a:tailEnd/>
          </a:ln>
        </p:spPr>
        <p:txBody>
          <a:bodyPr/>
          <a:lstStyle/>
          <a:p>
            <a:endParaRPr lang="en-US"/>
          </a:p>
        </p:txBody>
      </p:sp>
      <p:sp>
        <p:nvSpPr>
          <p:cNvPr id="12300" name="Line 19"/>
          <p:cNvSpPr>
            <a:spLocks noChangeShapeType="1"/>
          </p:cNvSpPr>
          <p:nvPr/>
        </p:nvSpPr>
        <p:spPr bwMode="auto">
          <a:xfrm>
            <a:off x="3600450" y="4222750"/>
            <a:ext cx="609600" cy="0"/>
          </a:xfrm>
          <a:prstGeom prst="line">
            <a:avLst/>
          </a:prstGeom>
          <a:noFill/>
          <a:ln w="9525">
            <a:solidFill>
              <a:srgbClr val="000000"/>
            </a:solidFill>
            <a:round/>
            <a:headEnd/>
            <a:tailEnd/>
          </a:ln>
        </p:spPr>
        <p:txBody>
          <a:bodyPr/>
          <a:lstStyle/>
          <a:p>
            <a:endParaRPr lang="en-US"/>
          </a:p>
        </p:txBody>
      </p:sp>
      <p:sp>
        <p:nvSpPr>
          <p:cNvPr id="12301" name="Line 20"/>
          <p:cNvSpPr>
            <a:spLocks noChangeShapeType="1"/>
          </p:cNvSpPr>
          <p:nvPr/>
        </p:nvSpPr>
        <p:spPr bwMode="auto">
          <a:xfrm>
            <a:off x="2076450" y="4070350"/>
            <a:ext cx="1371600" cy="0"/>
          </a:xfrm>
          <a:prstGeom prst="line">
            <a:avLst/>
          </a:prstGeom>
          <a:noFill/>
          <a:ln w="9525">
            <a:solidFill>
              <a:srgbClr val="000000"/>
            </a:solidFill>
            <a:round/>
            <a:headEnd/>
            <a:tailEnd/>
          </a:ln>
        </p:spPr>
        <p:txBody>
          <a:bodyPr/>
          <a:lstStyle/>
          <a:p>
            <a:endParaRPr lang="en-US"/>
          </a:p>
        </p:txBody>
      </p:sp>
      <p:sp>
        <p:nvSpPr>
          <p:cNvPr id="12302" name="Line 21"/>
          <p:cNvSpPr>
            <a:spLocks noChangeShapeType="1"/>
          </p:cNvSpPr>
          <p:nvPr/>
        </p:nvSpPr>
        <p:spPr bwMode="auto">
          <a:xfrm flipV="1">
            <a:off x="3905250" y="3917950"/>
            <a:ext cx="0" cy="304800"/>
          </a:xfrm>
          <a:prstGeom prst="line">
            <a:avLst/>
          </a:prstGeom>
          <a:noFill/>
          <a:ln w="9525">
            <a:solidFill>
              <a:schemeClr val="tx1"/>
            </a:solidFill>
            <a:round/>
            <a:headEnd/>
            <a:tailEnd/>
          </a:ln>
        </p:spPr>
        <p:txBody>
          <a:bodyPr wrap="none" anchor="ctr"/>
          <a:lstStyle/>
          <a:p>
            <a:endParaRPr lang="en-US"/>
          </a:p>
        </p:txBody>
      </p:sp>
      <p:sp>
        <p:nvSpPr>
          <p:cNvPr id="12303" name="AutoShape 22"/>
          <p:cNvSpPr>
            <a:spLocks noChangeArrowheads="1"/>
          </p:cNvSpPr>
          <p:nvPr/>
        </p:nvSpPr>
        <p:spPr bwMode="auto">
          <a:xfrm rot="-5400000">
            <a:off x="5048250" y="3994150"/>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04" name="Line 23"/>
          <p:cNvSpPr>
            <a:spLocks noChangeShapeType="1"/>
          </p:cNvSpPr>
          <p:nvPr/>
        </p:nvSpPr>
        <p:spPr bwMode="auto">
          <a:xfrm>
            <a:off x="4667250" y="4222750"/>
            <a:ext cx="609600" cy="0"/>
          </a:xfrm>
          <a:prstGeom prst="line">
            <a:avLst/>
          </a:prstGeom>
          <a:noFill/>
          <a:ln w="9525">
            <a:solidFill>
              <a:srgbClr val="000000"/>
            </a:solidFill>
            <a:round/>
            <a:headEnd/>
            <a:tailEnd/>
          </a:ln>
        </p:spPr>
        <p:txBody>
          <a:bodyPr/>
          <a:lstStyle/>
          <a:p>
            <a:endParaRPr lang="en-US"/>
          </a:p>
        </p:txBody>
      </p:sp>
      <p:sp>
        <p:nvSpPr>
          <p:cNvPr id="12305" name="Line 24"/>
          <p:cNvSpPr>
            <a:spLocks noChangeShapeType="1"/>
          </p:cNvSpPr>
          <p:nvPr/>
        </p:nvSpPr>
        <p:spPr bwMode="auto">
          <a:xfrm>
            <a:off x="3905250" y="3917950"/>
            <a:ext cx="1371600" cy="0"/>
          </a:xfrm>
          <a:prstGeom prst="line">
            <a:avLst/>
          </a:prstGeom>
          <a:noFill/>
          <a:ln w="9525">
            <a:solidFill>
              <a:srgbClr val="000000"/>
            </a:solidFill>
            <a:round/>
            <a:headEnd/>
            <a:tailEnd/>
          </a:ln>
        </p:spPr>
        <p:txBody>
          <a:bodyPr/>
          <a:lstStyle/>
          <a:p>
            <a:endParaRPr lang="en-US"/>
          </a:p>
        </p:txBody>
      </p:sp>
      <p:sp>
        <p:nvSpPr>
          <p:cNvPr id="12306" name="Line 25"/>
          <p:cNvSpPr>
            <a:spLocks noChangeShapeType="1"/>
          </p:cNvSpPr>
          <p:nvPr/>
        </p:nvSpPr>
        <p:spPr bwMode="auto">
          <a:xfrm flipV="1">
            <a:off x="3143250" y="4375150"/>
            <a:ext cx="0" cy="304800"/>
          </a:xfrm>
          <a:prstGeom prst="line">
            <a:avLst/>
          </a:prstGeom>
          <a:noFill/>
          <a:ln w="9525">
            <a:solidFill>
              <a:schemeClr val="tx1"/>
            </a:solidFill>
            <a:round/>
            <a:headEnd/>
            <a:tailEnd/>
          </a:ln>
        </p:spPr>
        <p:txBody>
          <a:bodyPr wrap="none" anchor="ctr"/>
          <a:lstStyle/>
          <a:p>
            <a:endParaRPr lang="en-US"/>
          </a:p>
        </p:txBody>
      </p:sp>
      <p:sp>
        <p:nvSpPr>
          <p:cNvPr id="12307" name="AutoShape 26"/>
          <p:cNvSpPr>
            <a:spLocks noChangeArrowheads="1"/>
          </p:cNvSpPr>
          <p:nvPr/>
        </p:nvSpPr>
        <p:spPr bwMode="auto">
          <a:xfrm rot="-5400000">
            <a:off x="5886450" y="4298950"/>
            <a:ext cx="9144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08" name="Line 27"/>
          <p:cNvSpPr>
            <a:spLocks noChangeShapeType="1"/>
          </p:cNvSpPr>
          <p:nvPr/>
        </p:nvSpPr>
        <p:spPr bwMode="auto">
          <a:xfrm>
            <a:off x="5429250" y="4070350"/>
            <a:ext cx="838200" cy="0"/>
          </a:xfrm>
          <a:prstGeom prst="line">
            <a:avLst/>
          </a:prstGeom>
          <a:noFill/>
          <a:ln w="9525">
            <a:solidFill>
              <a:srgbClr val="000000"/>
            </a:solidFill>
            <a:round/>
            <a:headEnd/>
            <a:tailEnd/>
          </a:ln>
        </p:spPr>
        <p:txBody>
          <a:bodyPr/>
          <a:lstStyle/>
          <a:p>
            <a:endParaRPr lang="en-US"/>
          </a:p>
        </p:txBody>
      </p:sp>
      <p:sp>
        <p:nvSpPr>
          <p:cNvPr id="12309" name="Line 28"/>
          <p:cNvSpPr>
            <a:spLocks noChangeShapeType="1"/>
          </p:cNvSpPr>
          <p:nvPr/>
        </p:nvSpPr>
        <p:spPr bwMode="auto">
          <a:xfrm>
            <a:off x="3143250" y="4679950"/>
            <a:ext cx="3124200" cy="0"/>
          </a:xfrm>
          <a:prstGeom prst="line">
            <a:avLst/>
          </a:prstGeom>
          <a:noFill/>
          <a:ln w="9525">
            <a:solidFill>
              <a:srgbClr val="000000"/>
            </a:solidFill>
            <a:round/>
            <a:headEnd/>
            <a:tailEnd/>
          </a:ln>
        </p:spPr>
        <p:txBody>
          <a:bodyPr/>
          <a:lstStyle/>
          <a:p>
            <a:endParaRPr lang="en-US"/>
          </a:p>
        </p:txBody>
      </p:sp>
      <p:sp>
        <p:nvSpPr>
          <p:cNvPr id="12310" name="AutoShape 29"/>
          <p:cNvSpPr>
            <a:spLocks noChangeArrowheads="1"/>
          </p:cNvSpPr>
          <p:nvPr/>
        </p:nvSpPr>
        <p:spPr bwMode="auto">
          <a:xfrm rot="-5400000">
            <a:off x="7486650" y="5365750"/>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11" name="Line 30"/>
          <p:cNvSpPr>
            <a:spLocks noChangeShapeType="1"/>
          </p:cNvSpPr>
          <p:nvPr/>
        </p:nvSpPr>
        <p:spPr bwMode="auto">
          <a:xfrm>
            <a:off x="2838450" y="5746750"/>
            <a:ext cx="381000" cy="0"/>
          </a:xfrm>
          <a:prstGeom prst="line">
            <a:avLst/>
          </a:prstGeom>
          <a:noFill/>
          <a:ln w="9525">
            <a:solidFill>
              <a:srgbClr val="000000"/>
            </a:solidFill>
            <a:round/>
            <a:headEnd/>
            <a:tailEnd/>
          </a:ln>
        </p:spPr>
        <p:txBody>
          <a:bodyPr/>
          <a:lstStyle/>
          <a:p>
            <a:endParaRPr lang="en-US"/>
          </a:p>
        </p:txBody>
      </p:sp>
      <p:sp>
        <p:nvSpPr>
          <p:cNvPr id="12312" name="Line 31"/>
          <p:cNvSpPr>
            <a:spLocks noChangeShapeType="1"/>
          </p:cNvSpPr>
          <p:nvPr/>
        </p:nvSpPr>
        <p:spPr bwMode="auto">
          <a:xfrm>
            <a:off x="6419850" y="4375150"/>
            <a:ext cx="381000" cy="0"/>
          </a:xfrm>
          <a:prstGeom prst="line">
            <a:avLst/>
          </a:prstGeom>
          <a:noFill/>
          <a:ln w="9525">
            <a:solidFill>
              <a:srgbClr val="000000"/>
            </a:solidFill>
            <a:round/>
            <a:headEnd/>
            <a:tailEnd/>
          </a:ln>
        </p:spPr>
        <p:txBody>
          <a:bodyPr/>
          <a:lstStyle/>
          <a:p>
            <a:endParaRPr lang="en-US"/>
          </a:p>
        </p:txBody>
      </p:sp>
      <p:sp>
        <p:nvSpPr>
          <p:cNvPr id="12313" name="Line 32"/>
          <p:cNvSpPr>
            <a:spLocks noChangeShapeType="1"/>
          </p:cNvSpPr>
          <p:nvPr/>
        </p:nvSpPr>
        <p:spPr bwMode="auto">
          <a:xfrm>
            <a:off x="552450" y="5746750"/>
            <a:ext cx="2209800" cy="0"/>
          </a:xfrm>
          <a:prstGeom prst="line">
            <a:avLst/>
          </a:prstGeom>
          <a:noFill/>
          <a:ln w="9525">
            <a:solidFill>
              <a:srgbClr val="000000"/>
            </a:solidFill>
            <a:round/>
            <a:headEnd/>
            <a:tailEnd/>
          </a:ln>
        </p:spPr>
        <p:txBody>
          <a:bodyPr/>
          <a:lstStyle/>
          <a:p>
            <a:endParaRPr lang="en-US"/>
          </a:p>
        </p:txBody>
      </p:sp>
      <p:sp>
        <p:nvSpPr>
          <p:cNvPr id="12314" name="AutoShape 33"/>
          <p:cNvSpPr>
            <a:spLocks noChangeArrowheads="1"/>
          </p:cNvSpPr>
          <p:nvPr/>
        </p:nvSpPr>
        <p:spPr bwMode="auto">
          <a:xfrm rot="-5400000">
            <a:off x="1162050" y="4298950"/>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15" name="Line 34"/>
          <p:cNvSpPr>
            <a:spLocks noChangeShapeType="1"/>
          </p:cNvSpPr>
          <p:nvPr/>
        </p:nvSpPr>
        <p:spPr bwMode="auto">
          <a:xfrm>
            <a:off x="552450" y="4222750"/>
            <a:ext cx="838200" cy="0"/>
          </a:xfrm>
          <a:prstGeom prst="line">
            <a:avLst/>
          </a:prstGeom>
          <a:noFill/>
          <a:ln w="9525">
            <a:solidFill>
              <a:srgbClr val="000000"/>
            </a:solidFill>
            <a:round/>
            <a:headEnd/>
            <a:tailEnd/>
          </a:ln>
        </p:spPr>
        <p:txBody>
          <a:bodyPr/>
          <a:lstStyle/>
          <a:p>
            <a:endParaRPr lang="en-US"/>
          </a:p>
        </p:txBody>
      </p:sp>
      <p:sp>
        <p:nvSpPr>
          <p:cNvPr id="12316" name="Line 35"/>
          <p:cNvSpPr>
            <a:spLocks noChangeShapeType="1"/>
          </p:cNvSpPr>
          <p:nvPr/>
        </p:nvSpPr>
        <p:spPr bwMode="auto">
          <a:xfrm>
            <a:off x="552450" y="4527550"/>
            <a:ext cx="838200" cy="0"/>
          </a:xfrm>
          <a:prstGeom prst="line">
            <a:avLst/>
          </a:prstGeom>
          <a:noFill/>
          <a:ln w="9525">
            <a:solidFill>
              <a:srgbClr val="000000"/>
            </a:solidFill>
            <a:round/>
            <a:headEnd/>
            <a:tailEnd/>
          </a:ln>
        </p:spPr>
        <p:txBody>
          <a:bodyPr/>
          <a:lstStyle/>
          <a:p>
            <a:endParaRPr lang="en-US"/>
          </a:p>
        </p:txBody>
      </p:sp>
      <p:sp>
        <p:nvSpPr>
          <p:cNvPr id="12317" name="Text Box 36"/>
          <p:cNvSpPr txBox="1">
            <a:spLocks noChangeArrowheads="1"/>
          </p:cNvSpPr>
          <p:nvPr/>
        </p:nvSpPr>
        <p:spPr bwMode="auto">
          <a:xfrm>
            <a:off x="476250" y="4298950"/>
            <a:ext cx="609600" cy="1524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ACIN</a:t>
            </a:r>
          </a:p>
        </p:txBody>
      </p:sp>
      <p:sp>
        <p:nvSpPr>
          <p:cNvPr id="12318" name="Line 37"/>
          <p:cNvSpPr>
            <a:spLocks noChangeShapeType="1"/>
          </p:cNvSpPr>
          <p:nvPr/>
        </p:nvSpPr>
        <p:spPr bwMode="auto">
          <a:xfrm>
            <a:off x="7867650" y="5441950"/>
            <a:ext cx="685800" cy="0"/>
          </a:xfrm>
          <a:prstGeom prst="line">
            <a:avLst/>
          </a:prstGeom>
          <a:noFill/>
          <a:ln w="9525">
            <a:solidFill>
              <a:srgbClr val="000000"/>
            </a:solidFill>
            <a:round/>
            <a:headEnd/>
            <a:tailEnd type="triangle" w="med" len="med"/>
          </a:ln>
        </p:spPr>
        <p:txBody>
          <a:bodyPr/>
          <a:lstStyle/>
          <a:p>
            <a:endParaRPr lang="en-US"/>
          </a:p>
        </p:txBody>
      </p:sp>
      <p:sp>
        <p:nvSpPr>
          <p:cNvPr id="12319" name="Text Box 38"/>
          <p:cNvSpPr txBox="1">
            <a:spLocks noChangeArrowheads="1"/>
          </p:cNvSpPr>
          <p:nvPr/>
        </p:nvSpPr>
        <p:spPr bwMode="auto">
          <a:xfrm>
            <a:off x="7943850" y="5137150"/>
            <a:ext cx="762000" cy="228600"/>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A MULT</a:t>
            </a:r>
          </a:p>
        </p:txBody>
      </p:sp>
      <p:sp>
        <p:nvSpPr>
          <p:cNvPr id="12320" name="AutoShape 39"/>
          <p:cNvSpPr>
            <a:spLocks noChangeArrowheads="1"/>
          </p:cNvSpPr>
          <p:nvPr/>
        </p:nvSpPr>
        <p:spPr bwMode="auto">
          <a:xfrm rot="-5400000">
            <a:off x="6191250" y="3003550"/>
            <a:ext cx="609600" cy="15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21" name="Line 40"/>
          <p:cNvSpPr>
            <a:spLocks noChangeShapeType="1"/>
          </p:cNvSpPr>
          <p:nvPr/>
        </p:nvSpPr>
        <p:spPr bwMode="auto">
          <a:xfrm flipV="1">
            <a:off x="5810250" y="4146550"/>
            <a:ext cx="0" cy="533400"/>
          </a:xfrm>
          <a:prstGeom prst="line">
            <a:avLst/>
          </a:prstGeom>
          <a:noFill/>
          <a:ln w="9525">
            <a:solidFill>
              <a:schemeClr val="tx1"/>
            </a:solidFill>
            <a:round/>
            <a:headEnd/>
            <a:tailEnd/>
          </a:ln>
        </p:spPr>
        <p:txBody>
          <a:bodyPr wrap="none" anchor="ctr"/>
          <a:lstStyle/>
          <a:p>
            <a:endParaRPr lang="en-US"/>
          </a:p>
        </p:txBody>
      </p:sp>
      <p:sp>
        <p:nvSpPr>
          <p:cNvPr id="12322" name="Freeform 41"/>
          <p:cNvSpPr>
            <a:spLocks/>
          </p:cNvSpPr>
          <p:nvPr/>
        </p:nvSpPr>
        <p:spPr bwMode="auto">
          <a:xfrm rot="-5400000">
            <a:off x="5695950" y="4032250"/>
            <a:ext cx="152400" cy="76200"/>
          </a:xfrm>
          <a:custGeom>
            <a:avLst/>
            <a:gdLst>
              <a:gd name="T0" fmla="*/ 0 w 192"/>
              <a:gd name="T1" fmla="*/ 2147483647 h 96"/>
              <a:gd name="T2" fmla="*/ 2147483647 w 192"/>
              <a:gd name="T3" fmla="*/ 0 h 96"/>
              <a:gd name="T4" fmla="*/ 2147483647 w 192"/>
              <a:gd name="T5" fmla="*/ 2147483647 h 96"/>
              <a:gd name="T6" fmla="*/ 0 60000 65536"/>
              <a:gd name="T7" fmla="*/ 0 60000 65536"/>
              <a:gd name="T8" fmla="*/ 0 60000 65536"/>
              <a:gd name="T9" fmla="*/ 0 w 192"/>
              <a:gd name="T10" fmla="*/ 0 h 96"/>
              <a:gd name="T11" fmla="*/ 192 w 192"/>
              <a:gd name="T12" fmla="*/ 96 h 96"/>
            </a:gdLst>
            <a:ahLst/>
            <a:cxnLst>
              <a:cxn ang="T6">
                <a:pos x="T0" y="T1"/>
              </a:cxn>
              <a:cxn ang="T7">
                <a:pos x="T2" y="T3"/>
              </a:cxn>
              <a:cxn ang="T8">
                <a:pos x="T4" y="T5"/>
              </a:cxn>
            </a:cxnLst>
            <a:rect l="T9" t="T10" r="T11" b="T12"/>
            <a:pathLst>
              <a:path w="192" h="96">
                <a:moveTo>
                  <a:pt x="0" y="96"/>
                </a:moveTo>
                <a:cubicBezTo>
                  <a:pt x="32" y="48"/>
                  <a:pt x="64" y="0"/>
                  <a:pt x="96" y="0"/>
                </a:cubicBezTo>
                <a:cubicBezTo>
                  <a:pt x="128" y="0"/>
                  <a:pt x="176" y="80"/>
                  <a:pt x="192" y="96"/>
                </a:cubicBezTo>
              </a:path>
            </a:pathLst>
          </a:custGeom>
          <a:noFill/>
          <a:ln w="9525">
            <a:solidFill>
              <a:schemeClr val="tx1"/>
            </a:solidFill>
            <a:round/>
            <a:headEnd/>
            <a:tailEnd/>
          </a:ln>
        </p:spPr>
        <p:txBody>
          <a:bodyPr wrap="none" anchor="ctr"/>
          <a:lstStyle/>
          <a:p>
            <a:endParaRPr lang="en-US"/>
          </a:p>
        </p:txBody>
      </p:sp>
      <p:sp>
        <p:nvSpPr>
          <p:cNvPr id="12323" name="Line 42"/>
          <p:cNvSpPr>
            <a:spLocks noChangeShapeType="1"/>
          </p:cNvSpPr>
          <p:nvPr/>
        </p:nvSpPr>
        <p:spPr bwMode="auto">
          <a:xfrm flipV="1">
            <a:off x="5810250" y="2927350"/>
            <a:ext cx="0" cy="1066800"/>
          </a:xfrm>
          <a:prstGeom prst="line">
            <a:avLst/>
          </a:prstGeom>
          <a:noFill/>
          <a:ln w="9525">
            <a:solidFill>
              <a:schemeClr val="tx1"/>
            </a:solidFill>
            <a:round/>
            <a:headEnd/>
            <a:tailEnd/>
          </a:ln>
        </p:spPr>
        <p:txBody>
          <a:bodyPr wrap="none" anchor="ctr"/>
          <a:lstStyle/>
          <a:p>
            <a:endParaRPr lang="en-US"/>
          </a:p>
        </p:txBody>
      </p:sp>
      <p:sp>
        <p:nvSpPr>
          <p:cNvPr id="12324" name="Line 43"/>
          <p:cNvSpPr>
            <a:spLocks noChangeShapeType="1"/>
          </p:cNvSpPr>
          <p:nvPr/>
        </p:nvSpPr>
        <p:spPr bwMode="auto">
          <a:xfrm flipV="1">
            <a:off x="6115050" y="3232150"/>
            <a:ext cx="0" cy="838200"/>
          </a:xfrm>
          <a:prstGeom prst="line">
            <a:avLst/>
          </a:prstGeom>
          <a:noFill/>
          <a:ln w="9525">
            <a:solidFill>
              <a:schemeClr val="tx1"/>
            </a:solidFill>
            <a:round/>
            <a:headEnd/>
            <a:tailEnd/>
          </a:ln>
        </p:spPr>
        <p:txBody>
          <a:bodyPr wrap="none" anchor="ctr"/>
          <a:lstStyle/>
          <a:p>
            <a:endParaRPr lang="en-US"/>
          </a:p>
        </p:txBody>
      </p:sp>
      <p:sp>
        <p:nvSpPr>
          <p:cNvPr id="12325" name="Line 44"/>
          <p:cNvSpPr>
            <a:spLocks noChangeShapeType="1"/>
          </p:cNvSpPr>
          <p:nvPr/>
        </p:nvSpPr>
        <p:spPr bwMode="auto">
          <a:xfrm>
            <a:off x="6115050" y="3232150"/>
            <a:ext cx="304800" cy="0"/>
          </a:xfrm>
          <a:prstGeom prst="line">
            <a:avLst/>
          </a:prstGeom>
          <a:noFill/>
          <a:ln w="9525">
            <a:solidFill>
              <a:srgbClr val="000000"/>
            </a:solidFill>
            <a:round/>
            <a:headEnd/>
            <a:tailEnd/>
          </a:ln>
        </p:spPr>
        <p:txBody>
          <a:bodyPr/>
          <a:lstStyle/>
          <a:p>
            <a:endParaRPr lang="en-US"/>
          </a:p>
        </p:txBody>
      </p:sp>
      <p:sp>
        <p:nvSpPr>
          <p:cNvPr id="12326" name="Line 45"/>
          <p:cNvSpPr>
            <a:spLocks noChangeShapeType="1"/>
          </p:cNvSpPr>
          <p:nvPr/>
        </p:nvSpPr>
        <p:spPr bwMode="auto">
          <a:xfrm>
            <a:off x="5810250" y="2927350"/>
            <a:ext cx="609600" cy="0"/>
          </a:xfrm>
          <a:prstGeom prst="line">
            <a:avLst/>
          </a:prstGeom>
          <a:noFill/>
          <a:ln w="9525">
            <a:solidFill>
              <a:srgbClr val="000000"/>
            </a:solidFill>
            <a:round/>
            <a:headEnd/>
            <a:tailEnd/>
          </a:ln>
        </p:spPr>
        <p:txBody>
          <a:bodyPr/>
          <a:lstStyle/>
          <a:p>
            <a:endParaRPr lang="en-US"/>
          </a:p>
        </p:txBody>
      </p:sp>
      <p:sp>
        <p:nvSpPr>
          <p:cNvPr id="12327" name="Line 46"/>
          <p:cNvSpPr>
            <a:spLocks noChangeShapeType="1"/>
          </p:cNvSpPr>
          <p:nvPr/>
        </p:nvSpPr>
        <p:spPr bwMode="auto">
          <a:xfrm>
            <a:off x="6572250" y="3079750"/>
            <a:ext cx="1981200" cy="0"/>
          </a:xfrm>
          <a:prstGeom prst="line">
            <a:avLst/>
          </a:prstGeom>
          <a:noFill/>
          <a:ln w="9525">
            <a:solidFill>
              <a:srgbClr val="000000"/>
            </a:solidFill>
            <a:round/>
            <a:headEnd/>
            <a:tailEnd type="triangle" w="med" len="med"/>
          </a:ln>
        </p:spPr>
        <p:txBody>
          <a:bodyPr/>
          <a:lstStyle/>
          <a:p>
            <a:endParaRPr lang="en-US"/>
          </a:p>
        </p:txBody>
      </p:sp>
      <p:sp>
        <p:nvSpPr>
          <p:cNvPr id="12328" name="Text Box 47"/>
          <p:cNvSpPr txBox="1">
            <a:spLocks noChangeArrowheads="1"/>
          </p:cNvSpPr>
          <p:nvPr/>
        </p:nvSpPr>
        <p:spPr bwMode="auto">
          <a:xfrm>
            <a:off x="7715250" y="2851150"/>
            <a:ext cx="914400" cy="228600"/>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ACOUT</a:t>
            </a:r>
          </a:p>
        </p:txBody>
      </p:sp>
      <p:sp>
        <p:nvSpPr>
          <p:cNvPr id="12329" name="Line 48"/>
          <p:cNvSpPr>
            <a:spLocks noChangeShapeType="1"/>
          </p:cNvSpPr>
          <p:nvPr/>
        </p:nvSpPr>
        <p:spPr bwMode="auto">
          <a:xfrm>
            <a:off x="6115050" y="3689350"/>
            <a:ext cx="2438400" cy="0"/>
          </a:xfrm>
          <a:prstGeom prst="line">
            <a:avLst/>
          </a:prstGeom>
          <a:noFill/>
          <a:ln w="9525">
            <a:solidFill>
              <a:srgbClr val="000000"/>
            </a:solidFill>
            <a:round/>
            <a:headEnd/>
            <a:tailEnd type="triangle" w="med" len="med"/>
          </a:ln>
        </p:spPr>
        <p:txBody>
          <a:bodyPr/>
          <a:lstStyle/>
          <a:p>
            <a:endParaRPr lang="en-US"/>
          </a:p>
        </p:txBody>
      </p:sp>
      <p:sp>
        <p:nvSpPr>
          <p:cNvPr id="12330" name="Text Box 49"/>
          <p:cNvSpPr txBox="1">
            <a:spLocks noChangeArrowheads="1"/>
          </p:cNvSpPr>
          <p:nvPr/>
        </p:nvSpPr>
        <p:spPr bwMode="auto">
          <a:xfrm>
            <a:off x="7334250" y="3460750"/>
            <a:ext cx="1295400" cy="228600"/>
          </a:xfrm>
          <a:prstGeom prst="rect">
            <a:avLst/>
          </a:prstGeom>
          <a:noFill/>
          <a:ln w="28575">
            <a:noFill/>
            <a:miter lim="800000"/>
            <a:headEnd/>
            <a:tailEnd/>
          </a:ln>
        </p:spPr>
        <p:txBody>
          <a:bodyPr/>
          <a:lstStyle/>
          <a:p>
            <a:pPr algn="r" eaLnBrk="0" hangingPunct="0"/>
            <a:r>
              <a:rPr lang="en-US" sz="1200" b="1">
                <a:solidFill>
                  <a:srgbClr val="000000"/>
                </a:solidFill>
                <a:latin typeface="Arial Narrow" pitchFamily="34" charset="0"/>
              </a:rPr>
              <a:t>X MUX</a:t>
            </a:r>
          </a:p>
        </p:txBody>
      </p:sp>
      <p:sp>
        <p:nvSpPr>
          <p:cNvPr id="12331" name="Text Box 50"/>
          <p:cNvSpPr txBox="1">
            <a:spLocks noChangeArrowheads="1"/>
          </p:cNvSpPr>
          <p:nvPr/>
        </p:nvSpPr>
        <p:spPr bwMode="auto">
          <a:xfrm>
            <a:off x="476250" y="5518150"/>
            <a:ext cx="533400" cy="152400"/>
          </a:xfrm>
          <a:prstGeom prst="rect">
            <a:avLst/>
          </a:prstGeom>
          <a:noFill/>
          <a:ln w="28575">
            <a:noFill/>
            <a:miter lim="800000"/>
            <a:headEnd/>
            <a:tailEnd/>
          </a:ln>
        </p:spPr>
        <p:txBody>
          <a:bodyPr/>
          <a:lstStyle/>
          <a:p>
            <a:pPr algn="l" eaLnBrk="0" hangingPunct="0"/>
            <a:r>
              <a:rPr lang="en-US" sz="1200" b="1">
                <a:solidFill>
                  <a:srgbClr val="000000"/>
                </a:solidFill>
                <a:latin typeface="Arial Narrow" pitchFamily="34" charset="0"/>
              </a:rPr>
              <a:t>D</a:t>
            </a:r>
          </a:p>
        </p:txBody>
      </p:sp>
      <p:sp>
        <p:nvSpPr>
          <p:cNvPr id="12332" name="Line 51"/>
          <p:cNvSpPr>
            <a:spLocks noChangeShapeType="1"/>
          </p:cNvSpPr>
          <p:nvPr/>
        </p:nvSpPr>
        <p:spPr bwMode="auto">
          <a:xfrm flipV="1">
            <a:off x="8096250" y="5365750"/>
            <a:ext cx="152400" cy="152400"/>
          </a:xfrm>
          <a:prstGeom prst="line">
            <a:avLst/>
          </a:prstGeom>
          <a:noFill/>
          <a:ln w="9525">
            <a:solidFill>
              <a:schemeClr val="tx1"/>
            </a:solidFill>
            <a:round/>
            <a:headEnd/>
            <a:tailEnd/>
          </a:ln>
        </p:spPr>
        <p:txBody>
          <a:bodyPr wrap="none" anchor="ctr"/>
          <a:lstStyle/>
          <a:p>
            <a:endParaRPr lang="en-US"/>
          </a:p>
        </p:txBody>
      </p:sp>
      <p:sp>
        <p:nvSpPr>
          <p:cNvPr id="12333" name="Text Box 52"/>
          <p:cNvSpPr txBox="1">
            <a:spLocks noChangeArrowheads="1"/>
          </p:cNvSpPr>
          <p:nvPr/>
        </p:nvSpPr>
        <p:spPr bwMode="auto">
          <a:xfrm>
            <a:off x="8020050" y="5518150"/>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25</a:t>
            </a:r>
          </a:p>
        </p:txBody>
      </p:sp>
      <p:sp>
        <p:nvSpPr>
          <p:cNvPr id="12334" name="Line 53"/>
          <p:cNvSpPr>
            <a:spLocks noChangeShapeType="1"/>
          </p:cNvSpPr>
          <p:nvPr/>
        </p:nvSpPr>
        <p:spPr bwMode="auto">
          <a:xfrm flipV="1">
            <a:off x="6648450" y="3621088"/>
            <a:ext cx="152400" cy="152400"/>
          </a:xfrm>
          <a:prstGeom prst="line">
            <a:avLst/>
          </a:prstGeom>
          <a:noFill/>
          <a:ln w="9525">
            <a:solidFill>
              <a:schemeClr val="tx1"/>
            </a:solidFill>
            <a:round/>
            <a:headEnd/>
            <a:tailEnd/>
          </a:ln>
        </p:spPr>
        <p:txBody>
          <a:bodyPr wrap="none" anchor="ctr"/>
          <a:lstStyle/>
          <a:p>
            <a:endParaRPr lang="en-US"/>
          </a:p>
        </p:txBody>
      </p:sp>
      <p:sp>
        <p:nvSpPr>
          <p:cNvPr id="12335" name="Text Box 54"/>
          <p:cNvSpPr txBox="1">
            <a:spLocks noChangeArrowheads="1"/>
          </p:cNvSpPr>
          <p:nvPr/>
        </p:nvSpPr>
        <p:spPr bwMode="auto">
          <a:xfrm>
            <a:off x="6572250" y="3384550"/>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sp>
        <p:nvSpPr>
          <p:cNvPr id="12336" name="Line 55"/>
          <p:cNvSpPr>
            <a:spLocks noChangeShapeType="1"/>
          </p:cNvSpPr>
          <p:nvPr/>
        </p:nvSpPr>
        <p:spPr bwMode="auto">
          <a:xfrm flipV="1">
            <a:off x="6648450" y="3011488"/>
            <a:ext cx="152400" cy="152400"/>
          </a:xfrm>
          <a:prstGeom prst="line">
            <a:avLst/>
          </a:prstGeom>
          <a:noFill/>
          <a:ln w="9525">
            <a:solidFill>
              <a:schemeClr val="tx1"/>
            </a:solidFill>
            <a:round/>
            <a:headEnd/>
            <a:tailEnd/>
          </a:ln>
        </p:spPr>
        <p:txBody>
          <a:bodyPr wrap="none" anchor="ctr"/>
          <a:lstStyle/>
          <a:p>
            <a:endParaRPr lang="en-US"/>
          </a:p>
        </p:txBody>
      </p:sp>
      <p:sp>
        <p:nvSpPr>
          <p:cNvPr id="12337" name="Text Box 56"/>
          <p:cNvSpPr txBox="1">
            <a:spLocks noChangeArrowheads="1"/>
          </p:cNvSpPr>
          <p:nvPr/>
        </p:nvSpPr>
        <p:spPr bwMode="auto">
          <a:xfrm>
            <a:off x="6572250" y="2774950"/>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30</a:t>
            </a:r>
          </a:p>
        </p:txBody>
      </p:sp>
      <p:grpSp>
        <p:nvGrpSpPr>
          <p:cNvPr id="4" name="Group 57"/>
          <p:cNvGrpSpPr>
            <a:grpSpLocks/>
          </p:cNvGrpSpPr>
          <p:nvPr>
            <p:custDataLst>
              <p:tags r:id="rId4"/>
            </p:custDataLst>
          </p:nvPr>
        </p:nvGrpSpPr>
        <p:grpSpPr bwMode="auto">
          <a:xfrm>
            <a:off x="2381250" y="5594350"/>
            <a:ext cx="457200" cy="457200"/>
            <a:chOff x="1296" y="2304"/>
            <a:chExt cx="192" cy="192"/>
          </a:xfrm>
        </p:grpSpPr>
        <p:sp>
          <p:nvSpPr>
            <p:cNvPr id="12383" name="Rectangle 58"/>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D</a:t>
              </a:r>
            </a:p>
          </p:txBody>
        </p:sp>
        <p:sp>
          <p:nvSpPr>
            <p:cNvPr id="12384" name="Line 59"/>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12385" name="Line 60"/>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12339" name="AutoShape 61"/>
          <p:cNvSpPr>
            <a:spLocks noChangeArrowheads="1"/>
          </p:cNvSpPr>
          <p:nvPr/>
        </p:nvSpPr>
        <p:spPr bwMode="auto">
          <a:xfrm>
            <a:off x="3219450" y="5670550"/>
            <a:ext cx="381000" cy="381000"/>
          </a:xfrm>
          <a:prstGeom prst="flowChartDelay">
            <a:avLst/>
          </a:prstGeom>
          <a:solidFill>
            <a:srgbClr val="FFCC00"/>
          </a:solidFill>
          <a:ln w="19050" algn="ctr">
            <a:solidFill>
              <a:srgbClr val="000000"/>
            </a:solidFill>
            <a:miter lim="800000"/>
            <a:headEnd/>
            <a:tailEnd/>
          </a:ln>
        </p:spPr>
        <p:txBody>
          <a:bodyPr wrap="none" anchor="ctr"/>
          <a:lstStyle/>
          <a:p>
            <a:endParaRPr lang="en-US"/>
          </a:p>
        </p:txBody>
      </p:sp>
      <p:sp>
        <p:nvSpPr>
          <p:cNvPr id="12340" name="Line 62"/>
          <p:cNvSpPr>
            <a:spLocks noChangeShapeType="1"/>
          </p:cNvSpPr>
          <p:nvPr/>
        </p:nvSpPr>
        <p:spPr bwMode="auto">
          <a:xfrm>
            <a:off x="2914650" y="5975350"/>
            <a:ext cx="304800" cy="0"/>
          </a:xfrm>
          <a:prstGeom prst="line">
            <a:avLst/>
          </a:prstGeom>
          <a:noFill/>
          <a:ln w="9525">
            <a:solidFill>
              <a:srgbClr val="000000"/>
            </a:solidFill>
            <a:round/>
            <a:headEnd/>
            <a:tailEnd/>
          </a:ln>
        </p:spPr>
        <p:txBody>
          <a:bodyPr/>
          <a:lstStyle/>
          <a:p>
            <a:endParaRPr lang="en-US"/>
          </a:p>
        </p:txBody>
      </p:sp>
      <p:grpSp>
        <p:nvGrpSpPr>
          <p:cNvPr id="5" name="Group 63"/>
          <p:cNvGrpSpPr>
            <a:grpSpLocks/>
          </p:cNvGrpSpPr>
          <p:nvPr>
            <p:custDataLst>
              <p:tags r:id="rId5"/>
            </p:custDataLst>
          </p:nvPr>
        </p:nvGrpSpPr>
        <p:grpSpPr bwMode="auto">
          <a:xfrm>
            <a:off x="4210050" y="5365750"/>
            <a:ext cx="457200" cy="457200"/>
            <a:chOff x="1584" y="3648"/>
            <a:chExt cx="432" cy="432"/>
          </a:xfrm>
        </p:grpSpPr>
        <p:sp>
          <p:nvSpPr>
            <p:cNvPr id="12378" name="Oval 64"/>
            <p:cNvSpPr>
              <a:spLocks noChangeAspect="1" noChangeArrowheads="1"/>
            </p:cNvSpPr>
            <p:nvPr/>
          </p:nvSpPr>
          <p:spPr bwMode="auto">
            <a:xfrm>
              <a:off x="1584" y="3648"/>
              <a:ext cx="432" cy="432"/>
            </a:xfrm>
            <a:prstGeom prst="ellipse">
              <a:avLst/>
            </a:prstGeom>
            <a:solidFill>
              <a:srgbClr val="FFCC00"/>
            </a:solidFill>
            <a:ln w="19050">
              <a:solidFill>
                <a:schemeClr val="tx1"/>
              </a:solidFill>
              <a:round/>
              <a:headEnd/>
              <a:tailEnd/>
            </a:ln>
          </p:spPr>
          <p:txBody>
            <a:bodyPr wrap="none" anchor="ctr"/>
            <a:lstStyle/>
            <a:p>
              <a:endParaRPr lang="en-US"/>
            </a:p>
          </p:txBody>
        </p:sp>
        <p:sp>
          <p:nvSpPr>
            <p:cNvPr id="12379" name="Line 65"/>
            <p:cNvSpPr>
              <a:spLocks noChangeShapeType="1"/>
            </p:cNvSpPr>
            <p:nvPr/>
          </p:nvSpPr>
          <p:spPr bwMode="auto">
            <a:xfrm>
              <a:off x="1824" y="3936"/>
              <a:ext cx="96" cy="0"/>
            </a:xfrm>
            <a:prstGeom prst="line">
              <a:avLst/>
            </a:prstGeom>
            <a:noFill/>
            <a:ln w="19050">
              <a:solidFill>
                <a:schemeClr val="tx1"/>
              </a:solidFill>
              <a:round/>
              <a:headEnd/>
              <a:tailEnd/>
            </a:ln>
          </p:spPr>
          <p:txBody>
            <a:bodyPr wrap="none" anchor="ctr"/>
            <a:lstStyle/>
            <a:p>
              <a:endParaRPr lang="en-US"/>
            </a:p>
          </p:txBody>
        </p:sp>
        <p:sp>
          <p:nvSpPr>
            <p:cNvPr id="12380" name="Line 66"/>
            <p:cNvSpPr>
              <a:spLocks noChangeShapeType="1"/>
            </p:cNvSpPr>
            <p:nvPr/>
          </p:nvSpPr>
          <p:spPr bwMode="auto">
            <a:xfrm flipV="1">
              <a:off x="1680" y="3744"/>
              <a:ext cx="240" cy="240"/>
            </a:xfrm>
            <a:prstGeom prst="line">
              <a:avLst/>
            </a:prstGeom>
            <a:noFill/>
            <a:ln w="19050">
              <a:solidFill>
                <a:schemeClr val="tx1"/>
              </a:solidFill>
              <a:round/>
              <a:headEnd/>
              <a:tailEnd/>
            </a:ln>
          </p:spPr>
          <p:txBody>
            <a:bodyPr wrap="none" anchor="ctr"/>
            <a:lstStyle/>
            <a:p>
              <a:endParaRPr lang="en-US"/>
            </a:p>
          </p:txBody>
        </p:sp>
        <p:sp>
          <p:nvSpPr>
            <p:cNvPr id="12381" name="Line 67"/>
            <p:cNvSpPr>
              <a:spLocks noChangeShapeType="1"/>
            </p:cNvSpPr>
            <p:nvPr/>
          </p:nvSpPr>
          <p:spPr bwMode="auto">
            <a:xfrm>
              <a:off x="1680" y="3792"/>
              <a:ext cx="96" cy="0"/>
            </a:xfrm>
            <a:prstGeom prst="line">
              <a:avLst/>
            </a:prstGeom>
            <a:noFill/>
            <a:ln w="19050">
              <a:solidFill>
                <a:schemeClr val="tx1"/>
              </a:solidFill>
              <a:round/>
              <a:headEnd/>
              <a:tailEnd/>
            </a:ln>
          </p:spPr>
          <p:txBody>
            <a:bodyPr wrap="none" anchor="ctr"/>
            <a:lstStyle/>
            <a:p>
              <a:endParaRPr lang="en-US"/>
            </a:p>
          </p:txBody>
        </p:sp>
        <p:sp>
          <p:nvSpPr>
            <p:cNvPr id="12382" name="Line 68"/>
            <p:cNvSpPr>
              <a:spLocks noChangeShapeType="1"/>
            </p:cNvSpPr>
            <p:nvPr/>
          </p:nvSpPr>
          <p:spPr bwMode="auto">
            <a:xfrm flipV="1">
              <a:off x="1728" y="3744"/>
              <a:ext cx="0" cy="96"/>
            </a:xfrm>
            <a:prstGeom prst="line">
              <a:avLst/>
            </a:prstGeom>
            <a:noFill/>
            <a:ln w="19050">
              <a:solidFill>
                <a:schemeClr val="tx1"/>
              </a:solidFill>
              <a:round/>
              <a:headEnd/>
              <a:tailEnd/>
            </a:ln>
          </p:spPr>
          <p:txBody>
            <a:bodyPr wrap="none" anchor="ctr"/>
            <a:lstStyle/>
            <a:p>
              <a:endParaRPr lang="en-US"/>
            </a:p>
          </p:txBody>
        </p:sp>
      </p:grpSp>
      <p:sp>
        <p:nvSpPr>
          <p:cNvPr id="12342" name="AutoShape 69"/>
          <p:cNvSpPr>
            <a:spLocks noChangeArrowheads="1"/>
          </p:cNvSpPr>
          <p:nvPr/>
        </p:nvSpPr>
        <p:spPr bwMode="auto">
          <a:xfrm>
            <a:off x="6800850" y="4070350"/>
            <a:ext cx="381000" cy="381000"/>
          </a:xfrm>
          <a:prstGeom prst="flowChartDelay">
            <a:avLst/>
          </a:prstGeom>
          <a:solidFill>
            <a:srgbClr val="FFCC00"/>
          </a:solidFill>
          <a:ln w="19050" algn="ctr">
            <a:solidFill>
              <a:srgbClr val="000000"/>
            </a:solidFill>
            <a:miter lim="800000"/>
            <a:headEnd/>
            <a:tailEnd/>
          </a:ln>
        </p:spPr>
        <p:txBody>
          <a:bodyPr wrap="none" anchor="ctr"/>
          <a:lstStyle/>
          <a:p>
            <a:endParaRPr lang="en-US"/>
          </a:p>
        </p:txBody>
      </p:sp>
      <p:sp>
        <p:nvSpPr>
          <p:cNvPr id="12343" name="Line 70"/>
          <p:cNvSpPr>
            <a:spLocks noChangeShapeType="1"/>
          </p:cNvSpPr>
          <p:nvPr/>
        </p:nvSpPr>
        <p:spPr bwMode="auto">
          <a:xfrm>
            <a:off x="7181850" y="4222750"/>
            <a:ext cx="304800" cy="0"/>
          </a:xfrm>
          <a:prstGeom prst="line">
            <a:avLst/>
          </a:prstGeom>
          <a:noFill/>
          <a:ln w="9525">
            <a:solidFill>
              <a:srgbClr val="000000"/>
            </a:solidFill>
            <a:round/>
            <a:headEnd/>
            <a:tailEnd/>
          </a:ln>
        </p:spPr>
        <p:txBody>
          <a:bodyPr/>
          <a:lstStyle/>
          <a:p>
            <a:endParaRPr lang="en-US"/>
          </a:p>
        </p:txBody>
      </p:sp>
      <p:sp>
        <p:nvSpPr>
          <p:cNvPr id="12344" name="Line 71"/>
          <p:cNvSpPr>
            <a:spLocks noChangeShapeType="1"/>
          </p:cNvSpPr>
          <p:nvPr/>
        </p:nvSpPr>
        <p:spPr bwMode="auto">
          <a:xfrm>
            <a:off x="6483350" y="4108450"/>
            <a:ext cx="228600" cy="0"/>
          </a:xfrm>
          <a:prstGeom prst="line">
            <a:avLst/>
          </a:prstGeom>
          <a:noFill/>
          <a:ln w="9525">
            <a:solidFill>
              <a:srgbClr val="000000"/>
            </a:solidFill>
            <a:round/>
            <a:headEnd/>
            <a:tailEnd/>
          </a:ln>
        </p:spPr>
        <p:txBody>
          <a:bodyPr/>
          <a:lstStyle/>
          <a:p>
            <a:endParaRPr lang="en-US"/>
          </a:p>
        </p:txBody>
      </p:sp>
      <p:sp>
        <p:nvSpPr>
          <p:cNvPr id="12345" name="Line 72"/>
          <p:cNvSpPr>
            <a:spLocks noChangeShapeType="1"/>
          </p:cNvSpPr>
          <p:nvPr/>
        </p:nvSpPr>
        <p:spPr bwMode="auto">
          <a:xfrm>
            <a:off x="3600450" y="5822950"/>
            <a:ext cx="381000" cy="0"/>
          </a:xfrm>
          <a:prstGeom prst="line">
            <a:avLst/>
          </a:prstGeom>
          <a:noFill/>
          <a:ln w="9525">
            <a:solidFill>
              <a:srgbClr val="000000"/>
            </a:solidFill>
            <a:round/>
            <a:headEnd/>
            <a:tailEnd/>
          </a:ln>
        </p:spPr>
        <p:txBody>
          <a:bodyPr/>
          <a:lstStyle/>
          <a:p>
            <a:endParaRPr lang="en-US"/>
          </a:p>
        </p:txBody>
      </p:sp>
      <p:sp>
        <p:nvSpPr>
          <p:cNvPr id="12346" name="Line 73"/>
          <p:cNvSpPr>
            <a:spLocks noChangeShapeType="1"/>
          </p:cNvSpPr>
          <p:nvPr/>
        </p:nvSpPr>
        <p:spPr bwMode="auto">
          <a:xfrm flipV="1">
            <a:off x="7486650" y="4222750"/>
            <a:ext cx="0" cy="1066800"/>
          </a:xfrm>
          <a:prstGeom prst="line">
            <a:avLst/>
          </a:prstGeom>
          <a:noFill/>
          <a:ln w="9525">
            <a:solidFill>
              <a:schemeClr val="tx1"/>
            </a:solidFill>
            <a:round/>
            <a:headEnd/>
            <a:tailEnd/>
          </a:ln>
        </p:spPr>
        <p:txBody>
          <a:bodyPr wrap="none" anchor="ctr"/>
          <a:lstStyle/>
          <a:p>
            <a:endParaRPr lang="en-US"/>
          </a:p>
        </p:txBody>
      </p:sp>
      <p:sp>
        <p:nvSpPr>
          <p:cNvPr id="12347" name="Line 74"/>
          <p:cNvSpPr>
            <a:spLocks noChangeShapeType="1"/>
          </p:cNvSpPr>
          <p:nvPr/>
        </p:nvSpPr>
        <p:spPr bwMode="auto">
          <a:xfrm>
            <a:off x="3981450" y="5137150"/>
            <a:ext cx="3505200" cy="0"/>
          </a:xfrm>
          <a:prstGeom prst="line">
            <a:avLst/>
          </a:prstGeom>
          <a:noFill/>
          <a:ln w="9525">
            <a:solidFill>
              <a:srgbClr val="000000"/>
            </a:solidFill>
            <a:round/>
            <a:headEnd/>
            <a:tailEnd/>
          </a:ln>
        </p:spPr>
        <p:txBody>
          <a:bodyPr/>
          <a:lstStyle/>
          <a:p>
            <a:endParaRPr lang="en-US"/>
          </a:p>
        </p:txBody>
      </p:sp>
      <p:grpSp>
        <p:nvGrpSpPr>
          <p:cNvPr id="6" name="Group 75"/>
          <p:cNvGrpSpPr>
            <a:grpSpLocks/>
          </p:cNvGrpSpPr>
          <p:nvPr>
            <p:custDataLst>
              <p:tags r:id="rId6"/>
            </p:custDataLst>
          </p:nvPr>
        </p:nvGrpSpPr>
        <p:grpSpPr bwMode="auto">
          <a:xfrm>
            <a:off x="5810250" y="5441950"/>
            <a:ext cx="457200" cy="457200"/>
            <a:chOff x="1296" y="2304"/>
            <a:chExt cx="192" cy="192"/>
          </a:xfrm>
        </p:grpSpPr>
        <p:sp>
          <p:nvSpPr>
            <p:cNvPr id="12375" name="Rectangle 76"/>
            <p:cNvSpPr>
              <a:spLocks noChangeArrowheads="1"/>
            </p:cNvSpPr>
            <p:nvPr/>
          </p:nvSpPr>
          <p:spPr bwMode="auto">
            <a:xfrm>
              <a:off x="1296" y="2304"/>
              <a:ext cx="192" cy="192"/>
            </a:xfrm>
            <a:prstGeom prst="rect">
              <a:avLst/>
            </a:prstGeom>
            <a:solidFill>
              <a:srgbClr val="0000FF"/>
            </a:solidFill>
            <a:ln w="19050">
              <a:solidFill>
                <a:schemeClr val="tx1"/>
              </a:solidFill>
              <a:miter lim="800000"/>
              <a:headEnd/>
              <a:tailEnd/>
            </a:ln>
          </p:spPr>
          <p:txBody>
            <a:bodyPr wrap="none" anchor="ctr"/>
            <a:lstStyle/>
            <a:p>
              <a:pPr eaLnBrk="0" hangingPunct="0"/>
              <a:r>
                <a:rPr lang="en-US" sz="1200" b="1">
                  <a:solidFill>
                    <a:srgbClr val="CCCC00"/>
                  </a:solidFill>
                  <a:latin typeface="Arial Narrow" pitchFamily="34" charset="0"/>
                </a:rPr>
                <a:t>AD</a:t>
              </a:r>
            </a:p>
          </p:txBody>
        </p:sp>
        <p:sp>
          <p:nvSpPr>
            <p:cNvPr id="12376" name="Line 77"/>
            <p:cNvSpPr>
              <a:spLocks noChangeShapeType="1"/>
            </p:cNvSpPr>
            <p:nvPr/>
          </p:nvSpPr>
          <p:spPr bwMode="auto">
            <a:xfrm flipV="1">
              <a:off x="1296" y="2453"/>
              <a:ext cx="37" cy="22"/>
            </a:xfrm>
            <a:prstGeom prst="line">
              <a:avLst/>
            </a:prstGeom>
            <a:noFill/>
            <a:ln w="19050">
              <a:solidFill>
                <a:schemeClr val="tx2"/>
              </a:solidFill>
              <a:round/>
              <a:headEnd/>
              <a:tailEnd/>
            </a:ln>
          </p:spPr>
          <p:txBody>
            <a:bodyPr wrap="none" anchor="ctr"/>
            <a:lstStyle/>
            <a:p>
              <a:endParaRPr lang="en-US"/>
            </a:p>
          </p:txBody>
        </p:sp>
        <p:sp>
          <p:nvSpPr>
            <p:cNvPr id="12377" name="Line 78"/>
            <p:cNvSpPr>
              <a:spLocks noChangeShapeType="1"/>
            </p:cNvSpPr>
            <p:nvPr/>
          </p:nvSpPr>
          <p:spPr bwMode="auto">
            <a:xfrm flipH="1" flipV="1">
              <a:off x="1296" y="2432"/>
              <a:ext cx="37" cy="21"/>
            </a:xfrm>
            <a:prstGeom prst="line">
              <a:avLst/>
            </a:prstGeom>
            <a:noFill/>
            <a:ln w="19050">
              <a:solidFill>
                <a:schemeClr val="tx2"/>
              </a:solidFill>
              <a:round/>
              <a:headEnd/>
              <a:tailEnd/>
            </a:ln>
          </p:spPr>
          <p:txBody>
            <a:bodyPr wrap="none" anchor="ctr"/>
            <a:lstStyle/>
            <a:p>
              <a:endParaRPr lang="en-US"/>
            </a:p>
          </p:txBody>
        </p:sp>
      </p:grpSp>
      <p:sp>
        <p:nvSpPr>
          <p:cNvPr id="12349" name="Line 79"/>
          <p:cNvSpPr>
            <a:spLocks noChangeShapeType="1"/>
          </p:cNvSpPr>
          <p:nvPr/>
        </p:nvSpPr>
        <p:spPr bwMode="auto">
          <a:xfrm>
            <a:off x="4667250" y="5594350"/>
            <a:ext cx="1143000" cy="0"/>
          </a:xfrm>
          <a:prstGeom prst="line">
            <a:avLst/>
          </a:prstGeom>
          <a:noFill/>
          <a:ln w="9525">
            <a:solidFill>
              <a:srgbClr val="000000"/>
            </a:solidFill>
            <a:round/>
            <a:headEnd/>
            <a:tailEnd/>
          </a:ln>
        </p:spPr>
        <p:txBody>
          <a:bodyPr/>
          <a:lstStyle/>
          <a:p>
            <a:endParaRPr lang="en-US"/>
          </a:p>
        </p:txBody>
      </p:sp>
      <p:sp>
        <p:nvSpPr>
          <p:cNvPr id="12350" name="Line 80"/>
          <p:cNvSpPr>
            <a:spLocks noChangeShapeType="1"/>
          </p:cNvSpPr>
          <p:nvPr/>
        </p:nvSpPr>
        <p:spPr bwMode="auto">
          <a:xfrm>
            <a:off x="6267450" y="5594350"/>
            <a:ext cx="1447800" cy="0"/>
          </a:xfrm>
          <a:prstGeom prst="line">
            <a:avLst/>
          </a:prstGeom>
          <a:noFill/>
          <a:ln w="9525">
            <a:solidFill>
              <a:srgbClr val="000000"/>
            </a:solidFill>
            <a:round/>
            <a:headEnd/>
            <a:tailEnd/>
          </a:ln>
        </p:spPr>
        <p:txBody>
          <a:bodyPr/>
          <a:lstStyle/>
          <a:p>
            <a:endParaRPr lang="en-US"/>
          </a:p>
        </p:txBody>
      </p:sp>
      <p:sp>
        <p:nvSpPr>
          <p:cNvPr id="12351" name="Oval 81"/>
          <p:cNvSpPr>
            <a:spLocks noChangeArrowheads="1"/>
          </p:cNvSpPr>
          <p:nvPr/>
        </p:nvSpPr>
        <p:spPr bwMode="auto">
          <a:xfrm>
            <a:off x="6724650" y="4070350"/>
            <a:ext cx="76200" cy="76200"/>
          </a:xfrm>
          <a:prstGeom prst="ellipse">
            <a:avLst/>
          </a:prstGeom>
          <a:solidFill>
            <a:srgbClr val="FFCC00"/>
          </a:solidFill>
          <a:ln w="19050" algn="ctr">
            <a:solidFill>
              <a:srgbClr val="000000"/>
            </a:solidFill>
            <a:round/>
            <a:headEnd/>
            <a:tailEnd/>
          </a:ln>
        </p:spPr>
        <p:txBody>
          <a:bodyPr wrap="none" anchor="ctr"/>
          <a:lstStyle/>
          <a:p>
            <a:endParaRPr lang="en-US"/>
          </a:p>
        </p:txBody>
      </p:sp>
      <p:sp>
        <p:nvSpPr>
          <p:cNvPr id="12352" name="Line 82"/>
          <p:cNvSpPr>
            <a:spLocks noChangeShapeType="1"/>
          </p:cNvSpPr>
          <p:nvPr/>
        </p:nvSpPr>
        <p:spPr bwMode="auto">
          <a:xfrm flipV="1">
            <a:off x="4438650" y="5822950"/>
            <a:ext cx="0" cy="228600"/>
          </a:xfrm>
          <a:prstGeom prst="line">
            <a:avLst/>
          </a:prstGeom>
          <a:noFill/>
          <a:ln w="9525">
            <a:solidFill>
              <a:schemeClr val="tx1"/>
            </a:solidFill>
            <a:round/>
            <a:headEnd/>
            <a:tailEnd/>
          </a:ln>
        </p:spPr>
        <p:txBody>
          <a:bodyPr wrap="none" anchor="ctr"/>
          <a:lstStyle/>
          <a:p>
            <a:endParaRPr lang="en-US"/>
          </a:p>
        </p:txBody>
      </p:sp>
      <p:sp>
        <p:nvSpPr>
          <p:cNvPr id="12353" name="Line 83"/>
          <p:cNvSpPr>
            <a:spLocks noChangeShapeType="1"/>
          </p:cNvSpPr>
          <p:nvPr/>
        </p:nvSpPr>
        <p:spPr bwMode="auto">
          <a:xfrm flipV="1">
            <a:off x="3981450" y="5670550"/>
            <a:ext cx="228600" cy="152400"/>
          </a:xfrm>
          <a:prstGeom prst="line">
            <a:avLst/>
          </a:prstGeom>
          <a:noFill/>
          <a:ln w="9525">
            <a:solidFill>
              <a:srgbClr val="000000"/>
            </a:solidFill>
            <a:round/>
            <a:headEnd/>
            <a:tailEnd/>
          </a:ln>
        </p:spPr>
        <p:txBody>
          <a:bodyPr wrap="none" anchor="ctr"/>
          <a:lstStyle/>
          <a:p>
            <a:endParaRPr lang="en-US"/>
          </a:p>
        </p:txBody>
      </p:sp>
      <p:sp>
        <p:nvSpPr>
          <p:cNvPr id="12354" name="Line 84"/>
          <p:cNvSpPr>
            <a:spLocks noChangeShapeType="1"/>
          </p:cNvSpPr>
          <p:nvPr/>
        </p:nvSpPr>
        <p:spPr bwMode="auto">
          <a:xfrm>
            <a:off x="4286250" y="6051550"/>
            <a:ext cx="152400" cy="0"/>
          </a:xfrm>
          <a:prstGeom prst="line">
            <a:avLst/>
          </a:prstGeom>
          <a:noFill/>
          <a:ln w="9525">
            <a:solidFill>
              <a:srgbClr val="000000"/>
            </a:solidFill>
            <a:round/>
            <a:headEnd/>
            <a:tailEnd/>
          </a:ln>
        </p:spPr>
        <p:txBody>
          <a:bodyPr/>
          <a:lstStyle/>
          <a:p>
            <a:endParaRPr lang="en-US"/>
          </a:p>
        </p:txBody>
      </p:sp>
      <p:sp>
        <p:nvSpPr>
          <p:cNvPr id="12355" name="Line 85"/>
          <p:cNvSpPr>
            <a:spLocks noChangeShapeType="1"/>
          </p:cNvSpPr>
          <p:nvPr/>
        </p:nvSpPr>
        <p:spPr bwMode="auto">
          <a:xfrm>
            <a:off x="7486650" y="5289550"/>
            <a:ext cx="228600" cy="0"/>
          </a:xfrm>
          <a:prstGeom prst="line">
            <a:avLst/>
          </a:prstGeom>
          <a:noFill/>
          <a:ln w="9525">
            <a:solidFill>
              <a:srgbClr val="000000"/>
            </a:solidFill>
            <a:round/>
            <a:headEnd/>
            <a:tailEnd/>
          </a:ln>
        </p:spPr>
        <p:txBody>
          <a:bodyPr/>
          <a:lstStyle/>
          <a:p>
            <a:endParaRPr lang="en-US"/>
          </a:p>
        </p:txBody>
      </p:sp>
      <p:sp>
        <p:nvSpPr>
          <p:cNvPr id="12356" name="Line 86"/>
          <p:cNvSpPr>
            <a:spLocks noChangeShapeType="1"/>
          </p:cNvSpPr>
          <p:nvPr/>
        </p:nvSpPr>
        <p:spPr bwMode="auto">
          <a:xfrm flipV="1">
            <a:off x="3981450" y="5137150"/>
            <a:ext cx="0" cy="228600"/>
          </a:xfrm>
          <a:prstGeom prst="line">
            <a:avLst/>
          </a:prstGeom>
          <a:noFill/>
          <a:ln w="9525">
            <a:solidFill>
              <a:schemeClr val="tx1"/>
            </a:solidFill>
            <a:round/>
            <a:headEnd/>
            <a:tailEnd/>
          </a:ln>
        </p:spPr>
        <p:txBody>
          <a:bodyPr wrap="none" anchor="ctr"/>
          <a:lstStyle/>
          <a:p>
            <a:endParaRPr lang="en-US"/>
          </a:p>
        </p:txBody>
      </p:sp>
      <p:sp>
        <p:nvSpPr>
          <p:cNvPr id="12357" name="Line 87"/>
          <p:cNvSpPr>
            <a:spLocks noChangeShapeType="1"/>
          </p:cNvSpPr>
          <p:nvPr/>
        </p:nvSpPr>
        <p:spPr bwMode="auto">
          <a:xfrm>
            <a:off x="3981450" y="5365750"/>
            <a:ext cx="228600" cy="152400"/>
          </a:xfrm>
          <a:prstGeom prst="line">
            <a:avLst/>
          </a:prstGeom>
          <a:noFill/>
          <a:ln w="9525">
            <a:solidFill>
              <a:srgbClr val="000000"/>
            </a:solidFill>
            <a:round/>
            <a:headEnd/>
            <a:tailEnd/>
          </a:ln>
        </p:spPr>
        <p:txBody>
          <a:bodyPr wrap="none" anchor="ctr"/>
          <a:lstStyle/>
          <a:p>
            <a:endParaRPr lang="en-US"/>
          </a:p>
        </p:txBody>
      </p:sp>
      <p:sp>
        <p:nvSpPr>
          <p:cNvPr id="12358" name="Line 88"/>
          <p:cNvSpPr>
            <a:spLocks noChangeShapeType="1"/>
          </p:cNvSpPr>
          <p:nvPr/>
        </p:nvSpPr>
        <p:spPr bwMode="auto">
          <a:xfrm flipV="1">
            <a:off x="6343650" y="4705350"/>
            <a:ext cx="0" cy="203200"/>
          </a:xfrm>
          <a:prstGeom prst="line">
            <a:avLst/>
          </a:prstGeom>
          <a:noFill/>
          <a:ln w="9525">
            <a:solidFill>
              <a:schemeClr val="tx1"/>
            </a:solidFill>
            <a:round/>
            <a:headEnd/>
            <a:tailEnd/>
          </a:ln>
        </p:spPr>
        <p:txBody>
          <a:bodyPr wrap="none" anchor="ctr"/>
          <a:lstStyle/>
          <a:p>
            <a:endParaRPr lang="en-US"/>
          </a:p>
        </p:txBody>
      </p:sp>
      <p:sp>
        <p:nvSpPr>
          <p:cNvPr id="12359" name="Line 89"/>
          <p:cNvSpPr>
            <a:spLocks noChangeShapeType="1"/>
          </p:cNvSpPr>
          <p:nvPr/>
        </p:nvSpPr>
        <p:spPr bwMode="auto">
          <a:xfrm>
            <a:off x="6115050" y="4908550"/>
            <a:ext cx="228600" cy="0"/>
          </a:xfrm>
          <a:prstGeom prst="line">
            <a:avLst/>
          </a:prstGeom>
          <a:noFill/>
          <a:ln w="9525">
            <a:solidFill>
              <a:srgbClr val="000000"/>
            </a:solidFill>
            <a:round/>
            <a:headEnd/>
            <a:tailEnd/>
          </a:ln>
        </p:spPr>
        <p:txBody>
          <a:bodyPr/>
          <a:lstStyle/>
          <a:p>
            <a:endParaRPr lang="en-US"/>
          </a:p>
        </p:txBody>
      </p:sp>
      <p:sp>
        <p:nvSpPr>
          <p:cNvPr id="12360" name="Text Box 90"/>
          <p:cNvSpPr txBox="1">
            <a:spLocks noChangeArrowheads="1"/>
          </p:cNvSpPr>
          <p:nvPr/>
        </p:nvSpPr>
        <p:spPr bwMode="auto">
          <a:xfrm>
            <a:off x="5429250" y="4756150"/>
            <a:ext cx="762000" cy="244475"/>
          </a:xfrm>
          <a:prstGeom prst="rect">
            <a:avLst/>
          </a:prstGeom>
          <a:noFill/>
          <a:ln w="9525">
            <a:noFill/>
            <a:miter lim="800000"/>
            <a:headEnd/>
            <a:tailEnd/>
          </a:ln>
        </p:spPr>
        <p:txBody>
          <a:bodyPr>
            <a:spAutoFit/>
          </a:bodyPr>
          <a:lstStyle/>
          <a:p>
            <a:pPr algn="l" eaLnBrk="0" hangingPunct="0">
              <a:spcBef>
                <a:spcPct val="50000"/>
              </a:spcBef>
            </a:pPr>
            <a:r>
              <a:rPr lang="en-US" sz="1000">
                <a:latin typeface="Arial Narrow" pitchFamily="34" charset="0"/>
              </a:rPr>
              <a:t>INMODE[0]</a:t>
            </a:r>
          </a:p>
        </p:txBody>
      </p:sp>
      <p:sp>
        <p:nvSpPr>
          <p:cNvPr id="12361" name="Text Box 91"/>
          <p:cNvSpPr txBox="1">
            <a:spLocks noChangeArrowheads="1"/>
          </p:cNvSpPr>
          <p:nvPr/>
        </p:nvSpPr>
        <p:spPr bwMode="auto">
          <a:xfrm>
            <a:off x="6343650" y="3841750"/>
            <a:ext cx="762000" cy="244475"/>
          </a:xfrm>
          <a:prstGeom prst="rect">
            <a:avLst/>
          </a:prstGeom>
          <a:noFill/>
          <a:ln w="9525">
            <a:noFill/>
            <a:miter lim="800000"/>
            <a:headEnd/>
            <a:tailEnd/>
          </a:ln>
        </p:spPr>
        <p:txBody>
          <a:bodyPr>
            <a:spAutoFit/>
          </a:bodyPr>
          <a:lstStyle/>
          <a:p>
            <a:pPr algn="l" eaLnBrk="0" hangingPunct="0">
              <a:spcBef>
                <a:spcPct val="50000"/>
              </a:spcBef>
            </a:pPr>
            <a:r>
              <a:rPr lang="en-US" sz="1000">
                <a:latin typeface="Arial Narrow" pitchFamily="34" charset="0"/>
              </a:rPr>
              <a:t>INMODE[1]</a:t>
            </a:r>
          </a:p>
        </p:txBody>
      </p:sp>
      <p:sp>
        <p:nvSpPr>
          <p:cNvPr id="12362" name="Text Box 92"/>
          <p:cNvSpPr txBox="1">
            <a:spLocks noChangeArrowheads="1"/>
          </p:cNvSpPr>
          <p:nvPr/>
        </p:nvSpPr>
        <p:spPr bwMode="auto">
          <a:xfrm>
            <a:off x="2670175" y="6038850"/>
            <a:ext cx="762000" cy="244475"/>
          </a:xfrm>
          <a:prstGeom prst="rect">
            <a:avLst/>
          </a:prstGeom>
          <a:noFill/>
          <a:ln w="9525">
            <a:noFill/>
            <a:miter lim="800000"/>
            <a:headEnd/>
            <a:tailEnd/>
          </a:ln>
        </p:spPr>
        <p:txBody>
          <a:bodyPr>
            <a:spAutoFit/>
          </a:bodyPr>
          <a:lstStyle/>
          <a:p>
            <a:pPr algn="l" eaLnBrk="0" hangingPunct="0">
              <a:spcBef>
                <a:spcPct val="50000"/>
              </a:spcBef>
            </a:pPr>
            <a:r>
              <a:rPr lang="en-US" sz="1000">
                <a:latin typeface="Arial Narrow" pitchFamily="34" charset="0"/>
              </a:rPr>
              <a:t>INMODE[2]</a:t>
            </a:r>
          </a:p>
        </p:txBody>
      </p:sp>
      <p:sp>
        <p:nvSpPr>
          <p:cNvPr id="12363" name="Text Box 93"/>
          <p:cNvSpPr txBox="1">
            <a:spLocks noChangeArrowheads="1"/>
          </p:cNvSpPr>
          <p:nvPr/>
        </p:nvSpPr>
        <p:spPr bwMode="auto">
          <a:xfrm>
            <a:off x="3600450" y="5899150"/>
            <a:ext cx="762000" cy="244475"/>
          </a:xfrm>
          <a:prstGeom prst="rect">
            <a:avLst/>
          </a:prstGeom>
          <a:noFill/>
          <a:ln w="9525">
            <a:noFill/>
            <a:miter lim="800000"/>
            <a:headEnd/>
            <a:tailEnd/>
          </a:ln>
        </p:spPr>
        <p:txBody>
          <a:bodyPr>
            <a:spAutoFit/>
          </a:bodyPr>
          <a:lstStyle/>
          <a:p>
            <a:pPr algn="l" eaLnBrk="0" hangingPunct="0">
              <a:spcBef>
                <a:spcPct val="50000"/>
              </a:spcBef>
            </a:pPr>
            <a:r>
              <a:rPr lang="en-US" sz="1000">
                <a:latin typeface="Arial Narrow" pitchFamily="34" charset="0"/>
              </a:rPr>
              <a:t>INMODE[3]</a:t>
            </a:r>
          </a:p>
        </p:txBody>
      </p:sp>
      <p:sp>
        <p:nvSpPr>
          <p:cNvPr id="12364" name="Text Box 94"/>
          <p:cNvSpPr txBox="1">
            <a:spLocks noChangeArrowheads="1"/>
          </p:cNvSpPr>
          <p:nvPr/>
        </p:nvSpPr>
        <p:spPr bwMode="auto">
          <a:xfrm>
            <a:off x="1695450" y="5822950"/>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25</a:t>
            </a:r>
          </a:p>
        </p:txBody>
      </p:sp>
      <p:sp>
        <p:nvSpPr>
          <p:cNvPr id="12365" name="Line 95"/>
          <p:cNvSpPr>
            <a:spLocks noChangeShapeType="1"/>
          </p:cNvSpPr>
          <p:nvPr/>
        </p:nvSpPr>
        <p:spPr bwMode="auto">
          <a:xfrm flipV="1">
            <a:off x="1771650" y="5670550"/>
            <a:ext cx="152400" cy="152400"/>
          </a:xfrm>
          <a:prstGeom prst="line">
            <a:avLst/>
          </a:prstGeom>
          <a:noFill/>
          <a:ln w="9525">
            <a:solidFill>
              <a:schemeClr val="tx1"/>
            </a:solidFill>
            <a:round/>
            <a:headEnd/>
            <a:tailEnd/>
          </a:ln>
        </p:spPr>
        <p:txBody>
          <a:bodyPr wrap="none" anchor="ctr"/>
          <a:lstStyle/>
          <a:p>
            <a:endParaRPr lang="en-US"/>
          </a:p>
        </p:txBody>
      </p:sp>
      <p:sp>
        <p:nvSpPr>
          <p:cNvPr id="12366" name="Text Box 96"/>
          <p:cNvSpPr txBox="1">
            <a:spLocks noChangeArrowheads="1"/>
          </p:cNvSpPr>
          <p:nvPr/>
        </p:nvSpPr>
        <p:spPr bwMode="auto">
          <a:xfrm>
            <a:off x="5200650" y="5670550"/>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25</a:t>
            </a:r>
          </a:p>
        </p:txBody>
      </p:sp>
      <p:sp>
        <p:nvSpPr>
          <p:cNvPr id="12367" name="Line 97"/>
          <p:cNvSpPr>
            <a:spLocks noChangeShapeType="1"/>
          </p:cNvSpPr>
          <p:nvPr/>
        </p:nvSpPr>
        <p:spPr bwMode="auto">
          <a:xfrm flipV="1">
            <a:off x="5276850" y="5518150"/>
            <a:ext cx="152400" cy="152400"/>
          </a:xfrm>
          <a:prstGeom prst="line">
            <a:avLst/>
          </a:prstGeom>
          <a:noFill/>
          <a:ln w="9525">
            <a:solidFill>
              <a:schemeClr val="tx1"/>
            </a:solidFill>
            <a:round/>
            <a:headEnd/>
            <a:tailEnd/>
          </a:ln>
        </p:spPr>
        <p:txBody>
          <a:bodyPr wrap="none" anchor="ctr"/>
          <a:lstStyle/>
          <a:p>
            <a:endParaRPr lang="en-US"/>
          </a:p>
        </p:txBody>
      </p:sp>
      <p:sp>
        <p:nvSpPr>
          <p:cNvPr id="12368" name="Text Box 98"/>
          <p:cNvSpPr txBox="1">
            <a:spLocks noChangeArrowheads="1"/>
          </p:cNvSpPr>
          <p:nvPr/>
        </p:nvSpPr>
        <p:spPr bwMode="auto">
          <a:xfrm>
            <a:off x="7181850" y="4298950"/>
            <a:ext cx="381000" cy="274638"/>
          </a:xfrm>
          <a:prstGeom prst="rect">
            <a:avLst/>
          </a:prstGeom>
          <a:noFill/>
          <a:ln w="9525">
            <a:noFill/>
            <a:miter lim="800000"/>
            <a:headEnd/>
            <a:tailEnd/>
          </a:ln>
        </p:spPr>
        <p:txBody>
          <a:bodyPr>
            <a:spAutoFit/>
          </a:bodyPr>
          <a:lstStyle/>
          <a:p>
            <a:pPr algn="l" eaLnBrk="0" hangingPunct="0">
              <a:spcBef>
                <a:spcPct val="50000"/>
              </a:spcBef>
            </a:pPr>
            <a:r>
              <a:rPr lang="en-US" sz="1200" b="1">
                <a:latin typeface="Arial Narrow" pitchFamily="34" charset="0"/>
              </a:rPr>
              <a:t>25</a:t>
            </a:r>
          </a:p>
        </p:txBody>
      </p:sp>
      <p:sp>
        <p:nvSpPr>
          <p:cNvPr id="12369" name="Line 99"/>
          <p:cNvSpPr>
            <a:spLocks noChangeShapeType="1"/>
          </p:cNvSpPr>
          <p:nvPr/>
        </p:nvSpPr>
        <p:spPr bwMode="auto">
          <a:xfrm flipV="1">
            <a:off x="7258050" y="4146550"/>
            <a:ext cx="152400" cy="152400"/>
          </a:xfrm>
          <a:prstGeom prst="line">
            <a:avLst/>
          </a:prstGeom>
          <a:noFill/>
          <a:ln w="9525">
            <a:solidFill>
              <a:schemeClr val="tx1"/>
            </a:solidFill>
            <a:round/>
            <a:headEnd/>
            <a:tailEnd/>
          </a:ln>
        </p:spPr>
        <p:txBody>
          <a:bodyPr wrap="none" anchor="ctr"/>
          <a:lstStyle/>
          <a:p>
            <a:endParaRPr lang="en-US"/>
          </a:p>
        </p:txBody>
      </p:sp>
      <p:sp>
        <p:nvSpPr>
          <p:cNvPr id="12370" name="Rectangle 106"/>
          <p:cNvSpPr>
            <a:spLocks noGrp="1" noChangeArrowheads="1"/>
          </p:cNvSpPr>
          <p:nvPr>
            <p:ph type="body" idx="1"/>
          </p:nvPr>
        </p:nvSpPr>
        <p:spPr>
          <a:xfrm>
            <a:off x="457200" y="1600200"/>
            <a:ext cx="5205413" cy="2176463"/>
          </a:xfrm>
        </p:spPr>
        <p:txBody>
          <a:bodyPr/>
          <a:lstStyle/>
          <a:p>
            <a:pPr eaLnBrk="1" hangingPunct="1"/>
            <a:r>
              <a:rPr lang="en-US" sz="2000" smtClean="0"/>
              <a:t>A input to multiplier is controlled by INMODE[3:0]</a:t>
            </a:r>
          </a:p>
          <a:p>
            <a:pPr lvl="1" eaLnBrk="1" hangingPunct="1"/>
            <a:r>
              <a:rPr lang="en-US" sz="1800" smtClean="0"/>
              <a:t>Dynamically selects A1/A2 pipeline level</a:t>
            </a:r>
          </a:p>
          <a:p>
            <a:pPr lvl="1" eaLnBrk="1" hangingPunct="1"/>
            <a:r>
              <a:rPr lang="en-US" sz="1800" smtClean="0"/>
              <a:t>Dynamically selects add/subtract</a:t>
            </a:r>
          </a:p>
          <a:p>
            <a:pPr lvl="1" eaLnBrk="1" hangingPunct="1"/>
            <a:r>
              <a:rPr lang="en-US" sz="1800" smtClean="0"/>
              <a:t>Dynamically selects Zero for A or D</a:t>
            </a:r>
          </a:p>
          <a:p>
            <a:pPr eaLnBrk="1" hangingPunct="1"/>
            <a:r>
              <a:rPr lang="en-US" sz="2000" smtClean="0"/>
              <a:t>ACOUT and X MUX input are statically controlled</a:t>
            </a:r>
          </a:p>
        </p:txBody>
      </p:sp>
      <p:sp>
        <p:nvSpPr>
          <p:cNvPr id="12371" name="AutoShape 107"/>
          <p:cNvSpPr>
            <a:spLocks noChangeArrowheads="1"/>
          </p:cNvSpPr>
          <p:nvPr/>
        </p:nvSpPr>
        <p:spPr bwMode="auto">
          <a:xfrm rot="-5400000">
            <a:off x="6111082" y="1699419"/>
            <a:ext cx="430212" cy="107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1AA838"/>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72" name="Text Box 108"/>
          <p:cNvSpPr txBox="1">
            <a:spLocks noChangeArrowheads="1"/>
          </p:cNvSpPr>
          <p:nvPr/>
        </p:nvSpPr>
        <p:spPr bwMode="auto">
          <a:xfrm>
            <a:off x="6383338" y="1592263"/>
            <a:ext cx="2298700" cy="304800"/>
          </a:xfrm>
          <a:prstGeom prst="rect">
            <a:avLst/>
          </a:prstGeom>
          <a:noFill/>
          <a:ln w="9525" algn="ctr">
            <a:noFill/>
            <a:miter lim="800000"/>
            <a:headEnd/>
            <a:tailEnd/>
          </a:ln>
        </p:spPr>
        <p:txBody>
          <a:bodyPr>
            <a:spAutoFit/>
          </a:bodyPr>
          <a:lstStyle/>
          <a:p>
            <a:pPr algn="l">
              <a:spcBef>
                <a:spcPct val="50000"/>
              </a:spcBef>
            </a:pPr>
            <a:r>
              <a:rPr lang="en-US" sz="1400"/>
              <a:t>Bitstream Controlled</a:t>
            </a:r>
          </a:p>
        </p:txBody>
      </p:sp>
      <p:sp>
        <p:nvSpPr>
          <p:cNvPr id="12373" name="AutoShape 111"/>
          <p:cNvSpPr>
            <a:spLocks noChangeArrowheads="1"/>
          </p:cNvSpPr>
          <p:nvPr/>
        </p:nvSpPr>
        <p:spPr bwMode="auto">
          <a:xfrm rot="-5400000">
            <a:off x="6111082" y="2194719"/>
            <a:ext cx="430212" cy="1079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19050">
            <a:solidFill>
              <a:schemeClr val="tx1"/>
            </a:solidFill>
            <a:miter lim="800000"/>
            <a:headEnd/>
            <a:tailEnd/>
          </a:ln>
        </p:spPr>
        <p:txBody>
          <a:bodyPr vert="eaVert" wrap="none" anchor="ctr"/>
          <a:lstStyle/>
          <a:p>
            <a:pPr eaLnBrk="0" hangingPunct="0"/>
            <a:r>
              <a:rPr lang="en-US" sz="1200" b="1">
                <a:latin typeface="Arial Narrow" pitchFamily="34" charset="0"/>
              </a:rPr>
              <a:t/>
            </a:r>
            <a:br>
              <a:rPr lang="en-US" sz="1200" b="1">
                <a:latin typeface="Arial Narrow" pitchFamily="34" charset="0"/>
              </a:rPr>
            </a:br>
            <a:endParaRPr lang="en-US" sz="1200" b="1">
              <a:latin typeface="Arial Narrow" pitchFamily="34" charset="0"/>
            </a:endParaRPr>
          </a:p>
        </p:txBody>
      </p:sp>
      <p:sp>
        <p:nvSpPr>
          <p:cNvPr id="12374" name="Text Box 112"/>
          <p:cNvSpPr txBox="1">
            <a:spLocks noChangeArrowheads="1"/>
          </p:cNvSpPr>
          <p:nvPr/>
        </p:nvSpPr>
        <p:spPr bwMode="auto">
          <a:xfrm>
            <a:off x="6383338" y="2087563"/>
            <a:ext cx="2298700" cy="304800"/>
          </a:xfrm>
          <a:prstGeom prst="rect">
            <a:avLst/>
          </a:prstGeom>
          <a:noFill/>
          <a:ln w="9525" algn="ctr">
            <a:noFill/>
            <a:miter lim="800000"/>
            <a:headEnd/>
            <a:tailEnd/>
          </a:ln>
        </p:spPr>
        <p:txBody>
          <a:bodyPr>
            <a:spAutoFit/>
          </a:bodyPr>
          <a:lstStyle/>
          <a:p>
            <a:pPr algn="l">
              <a:spcBef>
                <a:spcPct val="50000"/>
              </a:spcBef>
            </a:pPr>
            <a:r>
              <a:rPr lang="en-US" sz="1400"/>
              <a:t>Dynamically Controlled</a:t>
            </a: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Aspect="1" noChangeShapeType="1"/>
          </p:cNvSpPr>
          <p:nvPr/>
        </p:nvSpPr>
        <p:spPr bwMode="auto">
          <a:xfrm flipV="1">
            <a:off x="2828925" y="3235325"/>
            <a:ext cx="0" cy="179388"/>
          </a:xfrm>
          <a:prstGeom prst="line">
            <a:avLst/>
          </a:prstGeom>
          <a:noFill/>
          <a:ln w="9525">
            <a:solidFill>
              <a:schemeClr val="tx1"/>
            </a:solidFill>
            <a:round/>
            <a:headEnd/>
            <a:tailEnd/>
          </a:ln>
        </p:spPr>
        <p:txBody>
          <a:bodyPr wrap="none" anchor="ctr"/>
          <a:lstStyle/>
          <a:p>
            <a:endParaRPr lang="en-US"/>
          </a:p>
        </p:txBody>
      </p:sp>
      <p:sp>
        <p:nvSpPr>
          <p:cNvPr id="13315" name="AutoShape 3"/>
          <p:cNvSpPr>
            <a:spLocks noChangeAspect="1" noChangeArrowheads="1"/>
          </p:cNvSpPr>
          <p:nvPr/>
        </p:nvSpPr>
        <p:spPr bwMode="auto">
          <a:xfrm rot="-5400000">
            <a:off x="875507" y="3991768"/>
            <a:ext cx="609600" cy="176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533A7"/>
          </a:solidFill>
          <a:ln w="28575">
            <a:solidFill>
              <a:schemeClr val="tx1"/>
            </a:solidFill>
            <a:miter lim="800000"/>
            <a:headEnd/>
            <a:tailEnd/>
          </a:ln>
        </p:spPr>
        <p:txBody>
          <a:bodyPr vert="eaVert" wrap="none" lIns="91436" tIns="45718" rIns="91436" bIns="45718" anchor="ctr"/>
          <a:lstStyle/>
          <a:p>
            <a:endParaRPr lang="en-US"/>
          </a:p>
        </p:txBody>
      </p:sp>
      <p:sp>
        <p:nvSpPr>
          <p:cNvPr id="13316" name="AutoShape 4"/>
          <p:cNvSpPr>
            <a:spLocks noChangeAspect="1" noChangeArrowheads="1"/>
          </p:cNvSpPr>
          <p:nvPr/>
        </p:nvSpPr>
        <p:spPr bwMode="auto">
          <a:xfrm rot="-5400000">
            <a:off x="793750" y="5368925"/>
            <a:ext cx="773113" cy="176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533A7"/>
          </a:solidFill>
          <a:ln w="28575">
            <a:solidFill>
              <a:schemeClr val="tx1"/>
            </a:solidFill>
            <a:miter lim="800000"/>
            <a:headEnd/>
            <a:tailEnd/>
          </a:ln>
        </p:spPr>
        <p:txBody>
          <a:bodyPr vert="eaVert" wrap="none" lIns="91436" tIns="45718" rIns="91436" bIns="45718" anchor="ctr"/>
          <a:lstStyle/>
          <a:p>
            <a:endParaRPr lang="en-US"/>
          </a:p>
        </p:txBody>
      </p:sp>
      <p:sp>
        <p:nvSpPr>
          <p:cNvPr id="13317" name="AutoShape 5"/>
          <p:cNvSpPr>
            <a:spLocks noChangeAspect="1" noChangeArrowheads="1"/>
          </p:cNvSpPr>
          <p:nvPr/>
        </p:nvSpPr>
        <p:spPr bwMode="auto">
          <a:xfrm rot="-5400000">
            <a:off x="837407" y="4639468"/>
            <a:ext cx="685800" cy="1762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533A7"/>
          </a:solidFill>
          <a:ln w="28575">
            <a:solidFill>
              <a:schemeClr val="tx1"/>
            </a:solidFill>
            <a:miter lim="800000"/>
            <a:headEnd/>
            <a:tailEnd/>
          </a:ln>
        </p:spPr>
        <p:txBody>
          <a:bodyPr vert="eaVert" wrap="none" lIns="91436" tIns="45718" rIns="91436" bIns="45718" anchor="ctr"/>
          <a:lstStyle/>
          <a:p>
            <a:endParaRPr lang="en-US"/>
          </a:p>
        </p:txBody>
      </p:sp>
      <p:sp>
        <p:nvSpPr>
          <p:cNvPr id="13318" name="Text Box 6"/>
          <p:cNvSpPr txBox="1">
            <a:spLocks noChangeAspect="1" noChangeArrowheads="1"/>
          </p:cNvSpPr>
          <p:nvPr/>
        </p:nvSpPr>
        <p:spPr bwMode="auto">
          <a:xfrm>
            <a:off x="1039813" y="3927475"/>
            <a:ext cx="323850"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solidFill>
                  <a:srgbClr val="CCCC00"/>
                </a:solidFill>
                <a:latin typeface="Arial Narrow" pitchFamily="34" charset="0"/>
              </a:rPr>
              <a:t>X</a:t>
            </a:r>
          </a:p>
        </p:txBody>
      </p:sp>
      <p:sp>
        <p:nvSpPr>
          <p:cNvPr id="13319" name="Text Box 7"/>
          <p:cNvSpPr txBox="1">
            <a:spLocks noChangeAspect="1" noChangeArrowheads="1"/>
          </p:cNvSpPr>
          <p:nvPr/>
        </p:nvSpPr>
        <p:spPr bwMode="auto">
          <a:xfrm>
            <a:off x="1039813" y="4583113"/>
            <a:ext cx="288925"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solidFill>
                  <a:srgbClr val="CCCC00"/>
                </a:solidFill>
                <a:latin typeface="Arial Narrow" pitchFamily="34" charset="0"/>
              </a:rPr>
              <a:t>Y</a:t>
            </a:r>
          </a:p>
        </p:txBody>
      </p:sp>
      <p:sp>
        <p:nvSpPr>
          <p:cNvPr id="13320" name="Text Box 8"/>
          <p:cNvSpPr txBox="1">
            <a:spLocks noChangeAspect="1" noChangeArrowheads="1"/>
          </p:cNvSpPr>
          <p:nvPr/>
        </p:nvSpPr>
        <p:spPr bwMode="auto">
          <a:xfrm>
            <a:off x="1039813" y="5340350"/>
            <a:ext cx="290512"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solidFill>
                  <a:srgbClr val="CCCC00"/>
                </a:solidFill>
                <a:latin typeface="Arial Narrow" pitchFamily="34" charset="0"/>
              </a:rPr>
              <a:t>Z</a:t>
            </a:r>
          </a:p>
        </p:txBody>
      </p:sp>
      <p:sp>
        <p:nvSpPr>
          <p:cNvPr id="13321" name="Line 9"/>
          <p:cNvSpPr>
            <a:spLocks noChangeAspect="1" noChangeShapeType="1"/>
          </p:cNvSpPr>
          <p:nvPr/>
        </p:nvSpPr>
        <p:spPr bwMode="auto">
          <a:xfrm>
            <a:off x="796925" y="4060825"/>
            <a:ext cx="295275" cy="0"/>
          </a:xfrm>
          <a:prstGeom prst="line">
            <a:avLst/>
          </a:prstGeom>
          <a:noFill/>
          <a:ln w="9525">
            <a:solidFill>
              <a:schemeClr val="tx1"/>
            </a:solidFill>
            <a:round/>
            <a:headEnd/>
            <a:tailEnd/>
          </a:ln>
        </p:spPr>
        <p:txBody>
          <a:bodyPr wrap="none" anchor="ctr"/>
          <a:lstStyle/>
          <a:p>
            <a:endParaRPr lang="en-US"/>
          </a:p>
        </p:txBody>
      </p:sp>
      <p:sp>
        <p:nvSpPr>
          <p:cNvPr id="13322" name="Text Box 10"/>
          <p:cNvSpPr txBox="1">
            <a:spLocks noChangeAspect="1" noChangeArrowheads="1"/>
          </p:cNvSpPr>
          <p:nvPr/>
        </p:nvSpPr>
        <p:spPr bwMode="auto">
          <a:xfrm>
            <a:off x="4483100" y="4665663"/>
            <a:ext cx="234950"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P</a:t>
            </a:r>
          </a:p>
        </p:txBody>
      </p:sp>
      <p:sp>
        <p:nvSpPr>
          <p:cNvPr id="13323" name="Line 11"/>
          <p:cNvSpPr>
            <a:spLocks noChangeAspect="1" noChangeShapeType="1"/>
          </p:cNvSpPr>
          <p:nvPr/>
        </p:nvSpPr>
        <p:spPr bwMode="auto">
          <a:xfrm>
            <a:off x="796925" y="4643438"/>
            <a:ext cx="295275" cy="0"/>
          </a:xfrm>
          <a:prstGeom prst="line">
            <a:avLst/>
          </a:prstGeom>
          <a:noFill/>
          <a:ln w="9525">
            <a:solidFill>
              <a:schemeClr val="tx1"/>
            </a:solidFill>
            <a:round/>
            <a:headEnd/>
            <a:tailEnd/>
          </a:ln>
        </p:spPr>
        <p:txBody>
          <a:bodyPr wrap="none" anchor="ctr"/>
          <a:lstStyle/>
          <a:p>
            <a:endParaRPr lang="en-US"/>
          </a:p>
        </p:txBody>
      </p:sp>
      <p:sp>
        <p:nvSpPr>
          <p:cNvPr id="13324" name="Text Box 12"/>
          <p:cNvSpPr txBox="1">
            <a:spLocks noChangeAspect="1" noChangeArrowheads="1"/>
          </p:cNvSpPr>
          <p:nvPr/>
        </p:nvSpPr>
        <p:spPr bwMode="auto">
          <a:xfrm>
            <a:off x="563563" y="4421188"/>
            <a:ext cx="354012"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0</a:t>
            </a:r>
          </a:p>
        </p:txBody>
      </p:sp>
      <p:sp>
        <p:nvSpPr>
          <p:cNvPr id="13325" name="Text Box 13"/>
          <p:cNvSpPr txBox="1">
            <a:spLocks noChangeAspect="1" noChangeArrowheads="1"/>
          </p:cNvSpPr>
          <p:nvPr/>
        </p:nvSpPr>
        <p:spPr bwMode="auto">
          <a:xfrm>
            <a:off x="587375" y="3902075"/>
            <a:ext cx="354013"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P</a:t>
            </a:r>
          </a:p>
        </p:txBody>
      </p:sp>
      <p:sp>
        <p:nvSpPr>
          <p:cNvPr id="13326" name="Line 14"/>
          <p:cNvSpPr>
            <a:spLocks noChangeAspect="1" noChangeShapeType="1"/>
          </p:cNvSpPr>
          <p:nvPr/>
        </p:nvSpPr>
        <p:spPr bwMode="auto">
          <a:xfrm>
            <a:off x="1268413" y="4071938"/>
            <a:ext cx="295275" cy="0"/>
          </a:xfrm>
          <a:prstGeom prst="line">
            <a:avLst/>
          </a:prstGeom>
          <a:noFill/>
          <a:ln w="9525">
            <a:solidFill>
              <a:schemeClr val="tx1"/>
            </a:solidFill>
            <a:round/>
            <a:headEnd/>
            <a:tailEnd/>
          </a:ln>
        </p:spPr>
        <p:txBody>
          <a:bodyPr wrap="none" anchor="ctr"/>
          <a:lstStyle/>
          <a:p>
            <a:endParaRPr lang="en-US"/>
          </a:p>
        </p:txBody>
      </p:sp>
      <p:sp>
        <p:nvSpPr>
          <p:cNvPr id="13327" name="Line 15"/>
          <p:cNvSpPr>
            <a:spLocks noChangeAspect="1" noChangeShapeType="1"/>
          </p:cNvSpPr>
          <p:nvPr/>
        </p:nvSpPr>
        <p:spPr bwMode="auto">
          <a:xfrm>
            <a:off x="1268413" y="4727575"/>
            <a:ext cx="119062" cy="0"/>
          </a:xfrm>
          <a:prstGeom prst="line">
            <a:avLst/>
          </a:prstGeom>
          <a:noFill/>
          <a:ln w="9525">
            <a:solidFill>
              <a:schemeClr val="tx1"/>
            </a:solidFill>
            <a:round/>
            <a:headEnd/>
            <a:tailEnd/>
          </a:ln>
        </p:spPr>
        <p:txBody>
          <a:bodyPr wrap="none" anchor="ctr"/>
          <a:lstStyle/>
          <a:p>
            <a:endParaRPr lang="en-US"/>
          </a:p>
        </p:txBody>
      </p:sp>
      <p:sp>
        <p:nvSpPr>
          <p:cNvPr id="13328" name="Line 16"/>
          <p:cNvSpPr>
            <a:spLocks noChangeAspect="1" noChangeShapeType="1"/>
          </p:cNvSpPr>
          <p:nvPr/>
        </p:nvSpPr>
        <p:spPr bwMode="auto">
          <a:xfrm>
            <a:off x="1268413" y="5438775"/>
            <a:ext cx="295275" cy="0"/>
          </a:xfrm>
          <a:prstGeom prst="line">
            <a:avLst/>
          </a:prstGeom>
          <a:noFill/>
          <a:ln w="9525">
            <a:solidFill>
              <a:schemeClr val="tx1"/>
            </a:solidFill>
            <a:round/>
            <a:headEnd/>
            <a:tailEnd/>
          </a:ln>
        </p:spPr>
        <p:txBody>
          <a:bodyPr wrap="none" anchor="ctr"/>
          <a:lstStyle/>
          <a:p>
            <a:endParaRPr lang="en-US"/>
          </a:p>
        </p:txBody>
      </p:sp>
      <p:sp>
        <p:nvSpPr>
          <p:cNvPr id="13329" name="Line 17"/>
          <p:cNvSpPr>
            <a:spLocks noChangeAspect="1" noChangeShapeType="1"/>
          </p:cNvSpPr>
          <p:nvPr/>
        </p:nvSpPr>
        <p:spPr bwMode="auto">
          <a:xfrm>
            <a:off x="4271963" y="4786313"/>
            <a:ext cx="176212" cy="0"/>
          </a:xfrm>
          <a:prstGeom prst="line">
            <a:avLst/>
          </a:prstGeom>
          <a:noFill/>
          <a:ln w="9525">
            <a:solidFill>
              <a:schemeClr val="tx1"/>
            </a:solidFill>
            <a:round/>
            <a:headEnd/>
            <a:tailEnd/>
          </a:ln>
        </p:spPr>
        <p:txBody>
          <a:bodyPr wrap="none" anchor="ctr"/>
          <a:lstStyle/>
          <a:p>
            <a:endParaRPr lang="en-US"/>
          </a:p>
        </p:txBody>
      </p:sp>
      <p:grpSp>
        <p:nvGrpSpPr>
          <p:cNvPr id="2" name="Group 18"/>
          <p:cNvGrpSpPr>
            <a:grpSpLocks noChangeAspect="1"/>
          </p:cNvGrpSpPr>
          <p:nvPr>
            <p:custDataLst>
              <p:tags r:id="rId2"/>
            </p:custDataLst>
          </p:nvPr>
        </p:nvGrpSpPr>
        <p:grpSpPr bwMode="auto">
          <a:xfrm>
            <a:off x="1387475" y="3298825"/>
            <a:ext cx="2884488" cy="2913063"/>
            <a:chOff x="816" y="1056"/>
            <a:chExt cx="2352" cy="2352"/>
          </a:xfrm>
        </p:grpSpPr>
        <p:sp>
          <p:nvSpPr>
            <p:cNvPr id="13438" name="Oval 19"/>
            <p:cNvSpPr>
              <a:spLocks noChangeAspect="1" noChangeArrowheads="1"/>
            </p:cNvSpPr>
            <p:nvPr/>
          </p:nvSpPr>
          <p:spPr bwMode="auto">
            <a:xfrm>
              <a:off x="816" y="1056"/>
              <a:ext cx="2352" cy="2352"/>
            </a:xfrm>
            <a:prstGeom prst="ellipse">
              <a:avLst/>
            </a:prstGeom>
            <a:solidFill>
              <a:srgbClr val="FF9933"/>
            </a:solidFill>
            <a:ln w="28575">
              <a:solidFill>
                <a:schemeClr val="tx1"/>
              </a:solidFill>
              <a:round/>
              <a:headEnd/>
              <a:tailEnd/>
            </a:ln>
          </p:spPr>
          <p:txBody>
            <a:bodyPr wrap="none" anchor="ctr"/>
            <a:lstStyle/>
            <a:p>
              <a:endParaRPr lang="en-US"/>
            </a:p>
          </p:txBody>
        </p:sp>
        <p:sp>
          <p:nvSpPr>
            <p:cNvPr id="13439" name="Line 20"/>
            <p:cNvSpPr>
              <a:spLocks noChangeAspect="1" noChangeShapeType="1"/>
            </p:cNvSpPr>
            <p:nvPr/>
          </p:nvSpPr>
          <p:spPr bwMode="auto">
            <a:xfrm>
              <a:off x="2384" y="2428"/>
              <a:ext cx="392" cy="0"/>
            </a:xfrm>
            <a:prstGeom prst="line">
              <a:avLst/>
            </a:prstGeom>
            <a:noFill/>
            <a:ln w="28575">
              <a:solidFill>
                <a:schemeClr val="tx1"/>
              </a:solidFill>
              <a:round/>
              <a:headEnd/>
              <a:tailEnd/>
            </a:ln>
          </p:spPr>
          <p:txBody>
            <a:bodyPr wrap="none" anchor="ctr"/>
            <a:lstStyle/>
            <a:p>
              <a:endParaRPr lang="en-US"/>
            </a:p>
          </p:txBody>
        </p:sp>
        <p:sp>
          <p:nvSpPr>
            <p:cNvPr id="13440" name="Line 21"/>
            <p:cNvSpPr>
              <a:spLocks noChangeAspect="1" noChangeShapeType="1"/>
            </p:cNvSpPr>
            <p:nvPr/>
          </p:nvSpPr>
          <p:spPr bwMode="auto">
            <a:xfrm flipV="1">
              <a:off x="1992" y="1644"/>
              <a:ext cx="784" cy="588"/>
            </a:xfrm>
            <a:prstGeom prst="line">
              <a:avLst/>
            </a:prstGeom>
            <a:noFill/>
            <a:ln w="28575">
              <a:solidFill>
                <a:schemeClr val="tx1"/>
              </a:solidFill>
              <a:round/>
              <a:headEnd/>
              <a:tailEnd/>
            </a:ln>
          </p:spPr>
          <p:txBody>
            <a:bodyPr wrap="none" anchor="ctr"/>
            <a:lstStyle/>
            <a:p>
              <a:endParaRPr lang="en-US"/>
            </a:p>
          </p:txBody>
        </p:sp>
        <p:sp>
          <p:nvSpPr>
            <p:cNvPr id="13441" name="Line 22"/>
            <p:cNvSpPr>
              <a:spLocks noChangeAspect="1" noChangeShapeType="1"/>
            </p:cNvSpPr>
            <p:nvPr/>
          </p:nvSpPr>
          <p:spPr bwMode="auto">
            <a:xfrm>
              <a:off x="1796" y="1644"/>
              <a:ext cx="392" cy="0"/>
            </a:xfrm>
            <a:prstGeom prst="line">
              <a:avLst/>
            </a:prstGeom>
            <a:noFill/>
            <a:ln w="28575">
              <a:solidFill>
                <a:schemeClr val="tx1"/>
              </a:solidFill>
              <a:round/>
              <a:headEnd/>
              <a:tailEnd/>
            </a:ln>
          </p:spPr>
          <p:txBody>
            <a:bodyPr wrap="none" anchor="ctr"/>
            <a:lstStyle/>
            <a:p>
              <a:endParaRPr lang="en-US"/>
            </a:p>
          </p:txBody>
        </p:sp>
        <p:sp>
          <p:nvSpPr>
            <p:cNvPr id="13442" name="Line 23"/>
            <p:cNvSpPr>
              <a:spLocks noChangeAspect="1" noChangeShapeType="1"/>
            </p:cNvSpPr>
            <p:nvPr/>
          </p:nvSpPr>
          <p:spPr bwMode="auto">
            <a:xfrm flipV="1">
              <a:off x="1992" y="1448"/>
              <a:ext cx="0" cy="392"/>
            </a:xfrm>
            <a:prstGeom prst="line">
              <a:avLst/>
            </a:prstGeom>
            <a:noFill/>
            <a:ln w="28575">
              <a:solidFill>
                <a:schemeClr val="tx1"/>
              </a:solidFill>
              <a:round/>
              <a:headEnd/>
              <a:tailEnd/>
            </a:ln>
          </p:spPr>
          <p:txBody>
            <a:bodyPr wrap="none" anchor="ctr"/>
            <a:lstStyle/>
            <a:p>
              <a:endParaRPr lang="en-US"/>
            </a:p>
          </p:txBody>
        </p:sp>
        <p:sp>
          <p:nvSpPr>
            <p:cNvPr id="13443" name="Line 24"/>
            <p:cNvSpPr>
              <a:spLocks noChangeAspect="1" noChangeShapeType="1"/>
            </p:cNvSpPr>
            <p:nvPr/>
          </p:nvSpPr>
          <p:spPr bwMode="auto">
            <a:xfrm>
              <a:off x="1208" y="1644"/>
              <a:ext cx="784" cy="588"/>
            </a:xfrm>
            <a:prstGeom prst="line">
              <a:avLst/>
            </a:prstGeom>
            <a:noFill/>
            <a:ln w="28575">
              <a:solidFill>
                <a:schemeClr val="tx1"/>
              </a:solidFill>
              <a:round/>
              <a:headEnd/>
              <a:tailEnd/>
            </a:ln>
          </p:spPr>
          <p:txBody>
            <a:bodyPr wrap="none" anchor="ctr"/>
            <a:lstStyle/>
            <a:p>
              <a:endParaRPr lang="en-US"/>
            </a:p>
          </p:txBody>
        </p:sp>
        <p:sp>
          <p:nvSpPr>
            <p:cNvPr id="13444" name="Line 25"/>
            <p:cNvSpPr>
              <a:spLocks noChangeAspect="1" noChangeShapeType="1"/>
            </p:cNvSpPr>
            <p:nvPr/>
          </p:nvSpPr>
          <p:spPr bwMode="auto">
            <a:xfrm flipV="1">
              <a:off x="1992" y="2232"/>
              <a:ext cx="0" cy="980"/>
            </a:xfrm>
            <a:prstGeom prst="line">
              <a:avLst/>
            </a:prstGeom>
            <a:noFill/>
            <a:ln w="28575">
              <a:solidFill>
                <a:schemeClr val="tx1"/>
              </a:solidFill>
              <a:round/>
              <a:headEnd/>
              <a:tailEnd/>
            </a:ln>
          </p:spPr>
          <p:txBody>
            <a:bodyPr wrap="none" anchor="ctr"/>
            <a:lstStyle/>
            <a:p>
              <a:endParaRPr lang="en-US"/>
            </a:p>
          </p:txBody>
        </p:sp>
        <p:sp>
          <p:nvSpPr>
            <p:cNvPr id="13445" name="AutoShape 26"/>
            <p:cNvSpPr>
              <a:spLocks noChangeAspect="1" noChangeArrowheads="1"/>
            </p:cNvSpPr>
            <p:nvPr/>
          </p:nvSpPr>
          <p:spPr bwMode="auto">
            <a:xfrm>
              <a:off x="1208" y="2232"/>
              <a:ext cx="392" cy="392"/>
            </a:xfrm>
            <a:prstGeom prst="flowChartDelay">
              <a:avLst/>
            </a:prstGeom>
            <a:solidFill>
              <a:schemeClr val="tx1"/>
            </a:solidFill>
            <a:ln w="9525">
              <a:solidFill>
                <a:schemeClr val="tx1"/>
              </a:solidFill>
              <a:miter lim="800000"/>
              <a:headEnd/>
              <a:tailEnd/>
            </a:ln>
          </p:spPr>
          <p:txBody>
            <a:bodyPr wrap="none" anchor="ctr"/>
            <a:lstStyle/>
            <a:p>
              <a:endParaRPr lang="en-US"/>
            </a:p>
          </p:txBody>
        </p:sp>
        <p:sp>
          <p:nvSpPr>
            <p:cNvPr id="13446" name="Line 27"/>
            <p:cNvSpPr>
              <a:spLocks noChangeAspect="1" noChangeShapeType="1"/>
            </p:cNvSpPr>
            <p:nvPr/>
          </p:nvSpPr>
          <p:spPr bwMode="auto">
            <a:xfrm flipH="1">
              <a:off x="1012" y="2297"/>
              <a:ext cx="196" cy="0"/>
            </a:xfrm>
            <a:prstGeom prst="line">
              <a:avLst/>
            </a:prstGeom>
            <a:noFill/>
            <a:ln w="19050">
              <a:solidFill>
                <a:schemeClr val="tx1"/>
              </a:solidFill>
              <a:round/>
              <a:headEnd/>
              <a:tailEnd/>
            </a:ln>
          </p:spPr>
          <p:txBody>
            <a:bodyPr wrap="none" anchor="ctr"/>
            <a:lstStyle/>
            <a:p>
              <a:endParaRPr lang="en-US"/>
            </a:p>
          </p:txBody>
        </p:sp>
        <p:sp>
          <p:nvSpPr>
            <p:cNvPr id="13447" name="Line 28"/>
            <p:cNvSpPr>
              <a:spLocks noChangeAspect="1" noChangeShapeType="1"/>
            </p:cNvSpPr>
            <p:nvPr/>
          </p:nvSpPr>
          <p:spPr bwMode="auto">
            <a:xfrm flipH="1">
              <a:off x="1012" y="2559"/>
              <a:ext cx="196" cy="0"/>
            </a:xfrm>
            <a:prstGeom prst="line">
              <a:avLst/>
            </a:prstGeom>
            <a:noFill/>
            <a:ln w="19050">
              <a:solidFill>
                <a:schemeClr val="tx1"/>
              </a:solidFill>
              <a:round/>
              <a:headEnd/>
              <a:tailEnd/>
            </a:ln>
          </p:spPr>
          <p:txBody>
            <a:bodyPr wrap="none" anchor="ctr"/>
            <a:lstStyle/>
            <a:p>
              <a:endParaRPr lang="en-US"/>
            </a:p>
          </p:txBody>
        </p:sp>
        <p:sp>
          <p:nvSpPr>
            <p:cNvPr id="13448" name="Line 29"/>
            <p:cNvSpPr>
              <a:spLocks noChangeAspect="1" noChangeShapeType="1"/>
            </p:cNvSpPr>
            <p:nvPr/>
          </p:nvSpPr>
          <p:spPr bwMode="auto">
            <a:xfrm flipH="1">
              <a:off x="1584" y="2428"/>
              <a:ext cx="196" cy="0"/>
            </a:xfrm>
            <a:prstGeom prst="line">
              <a:avLst/>
            </a:prstGeom>
            <a:noFill/>
            <a:ln w="19050">
              <a:solidFill>
                <a:schemeClr val="tx1"/>
              </a:solidFill>
              <a:round/>
              <a:headEnd/>
              <a:tailEnd/>
            </a:ln>
          </p:spPr>
          <p:txBody>
            <a:bodyPr wrap="none" anchor="ctr"/>
            <a:lstStyle/>
            <a:p>
              <a:endParaRPr lang="en-US"/>
            </a:p>
          </p:txBody>
        </p:sp>
      </p:grpSp>
      <p:sp>
        <p:nvSpPr>
          <p:cNvPr id="13331" name="Line 30"/>
          <p:cNvSpPr>
            <a:spLocks noChangeAspect="1" noChangeShapeType="1"/>
          </p:cNvSpPr>
          <p:nvPr/>
        </p:nvSpPr>
        <p:spPr bwMode="auto">
          <a:xfrm>
            <a:off x="787400" y="4230688"/>
            <a:ext cx="295275" cy="0"/>
          </a:xfrm>
          <a:prstGeom prst="line">
            <a:avLst/>
          </a:prstGeom>
          <a:noFill/>
          <a:ln w="9525">
            <a:solidFill>
              <a:schemeClr val="tx1"/>
            </a:solidFill>
            <a:round/>
            <a:headEnd/>
            <a:tailEnd/>
          </a:ln>
        </p:spPr>
        <p:txBody>
          <a:bodyPr wrap="none" anchor="ctr"/>
          <a:lstStyle/>
          <a:p>
            <a:endParaRPr lang="en-US"/>
          </a:p>
        </p:txBody>
      </p:sp>
      <p:sp>
        <p:nvSpPr>
          <p:cNvPr id="13332" name="Text Box 31"/>
          <p:cNvSpPr txBox="1">
            <a:spLocks noChangeAspect="1" noChangeArrowheads="1"/>
          </p:cNvSpPr>
          <p:nvPr/>
        </p:nvSpPr>
        <p:spPr bwMode="auto">
          <a:xfrm>
            <a:off x="409575" y="4065588"/>
            <a:ext cx="519113"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A:B</a:t>
            </a:r>
          </a:p>
        </p:txBody>
      </p:sp>
      <p:sp>
        <p:nvSpPr>
          <p:cNvPr id="13333" name="Text Box 32"/>
          <p:cNvSpPr txBox="1">
            <a:spLocks noChangeAspect="1" noChangeArrowheads="1"/>
          </p:cNvSpPr>
          <p:nvPr/>
        </p:nvSpPr>
        <p:spPr bwMode="auto">
          <a:xfrm>
            <a:off x="563563" y="4594225"/>
            <a:ext cx="354012"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1</a:t>
            </a:r>
          </a:p>
        </p:txBody>
      </p:sp>
      <p:sp>
        <p:nvSpPr>
          <p:cNvPr id="13334" name="Text Box 33"/>
          <p:cNvSpPr txBox="1">
            <a:spLocks noChangeAspect="1" noChangeArrowheads="1"/>
          </p:cNvSpPr>
          <p:nvPr/>
        </p:nvSpPr>
        <p:spPr bwMode="auto">
          <a:xfrm>
            <a:off x="592138" y="3717925"/>
            <a:ext cx="354012"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0</a:t>
            </a:r>
          </a:p>
        </p:txBody>
      </p:sp>
      <p:sp>
        <p:nvSpPr>
          <p:cNvPr id="13335" name="Line 34"/>
          <p:cNvSpPr>
            <a:spLocks noChangeAspect="1" noChangeShapeType="1"/>
          </p:cNvSpPr>
          <p:nvPr/>
        </p:nvSpPr>
        <p:spPr bwMode="auto">
          <a:xfrm>
            <a:off x="796925" y="3892550"/>
            <a:ext cx="295275" cy="0"/>
          </a:xfrm>
          <a:prstGeom prst="line">
            <a:avLst/>
          </a:prstGeom>
          <a:noFill/>
          <a:ln w="9525">
            <a:solidFill>
              <a:schemeClr val="tx1"/>
            </a:solidFill>
            <a:round/>
            <a:headEnd/>
            <a:tailEnd/>
          </a:ln>
        </p:spPr>
        <p:txBody>
          <a:bodyPr wrap="none" anchor="ctr"/>
          <a:lstStyle/>
          <a:p>
            <a:endParaRPr lang="en-US"/>
          </a:p>
        </p:txBody>
      </p:sp>
      <p:sp>
        <p:nvSpPr>
          <p:cNvPr id="13336" name="Line 35"/>
          <p:cNvSpPr>
            <a:spLocks noChangeAspect="1" noChangeShapeType="1"/>
          </p:cNvSpPr>
          <p:nvPr/>
        </p:nvSpPr>
        <p:spPr bwMode="auto">
          <a:xfrm>
            <a:off x="796925" y="5559425"/>
            <a:ext cx="295275" cy="0"/>
          </a:xfrm>
          <a:prstGeom prst="line">
            <a:avLst/>
          </a:prstGeom>
          <a:noFill/>
          <a:ln w="9525">
            <a:solidFill>
              <a:schemeClr val="tx1"/>
            </a:solidFill>
            <a:round/>
            <a:headEnd/>
            <a:tailEnd/>
          </a:ln>
        </p:spPr>
        <p:txBody>
          <a:bodyPr wrap="none" anchor="ctr"/>
          <a:lstStyle/>
          <a:p>
            <a:endParaRPr lang="en-US"/>
          </a:p>
        </p:txBody>
      </p:sp>
      <p:sp>
        <p:nvSpPr>
          <p:cNvPr id="13337" name="Text Box 36"/>
          <p:cNvSpPr txBox="1">
            <a:spLocks noChangeAspect="1" noChangeArrowheads="1"/>
          </p:cNvSpPr>
          <p:nvPr/>
        </p:nvSpPr>
        <p:spPr bwMode="auto">
          <a:xfrm>
            <a:off x="573088" y="5405438"/>
            <a:ext cx="354012"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P</a:t>
            </a:r>
          </a:p>
        </p:txBody>
      </p:sp>
      <p:sp>
        <p:nvSpPr>
          <p:cNvPr id="13338" name="Line 37"/>
          <p:cNvSpPr>
            <a:spLocks noChangeAspect="1" noChangeShapeType="1"/>
          </p:cNvSpPr>
          <p:nvPr/>
        </p:nvSpPr>
        <p:spPr bwMode="auto">
          <a:xfrm>
            <a:off x="796925" y="5676900"/>
            <a:ext cx="295275" cy="0"/>
          </a:xfrm>
          <a:prstGeom prst="line">
            <a:avLst/>
          </a:prstGeom>
          <a:noFill/>
          <a:ln w="9525">
            <a:solidFill>
              <a:schemeClr val="tx1"/>
            </a:solidFill>
            <a:round/>
            <a:headEnd/>
            <a:tailEnd/>
          </a:ln>
        </p:spPr>
        <p:txBody>
          <a:bodyPr wrap="none" anchor="ctr"/>
          <a:lstStyle/>
          <a:p>
            <a:endParaRPr lang="en-US"/>
          </a:p>
        </p:txBody>
      </p:sp>
      <p:sp>
        <p:nvSpPr>
          <p:cNvPr id="13339" name="Text Box 38"/>
          <p:cNvSpPr txBox="1">
            <a:spLocks noChangeAspect="1" noChangeArrowheads="1"/>
          </p:cNvSpPr>
          <p:nvPr/>
        </p:nvSpPr>
        <p:spPr bwMode="auto">
          <a:xfrm>
            <a:off x="374650" y="5273675"/>
            <a:ext cx="693738"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PCIN</a:t>
            </a:r>
          </a:p>
        </p:txBody>
      </p:sp>
      <p:sp>
        <p:nvSpPr>
          <p:cNvPr id="13340" name="Line 39"/>
          <p:cNvSpPr>
            <a:spLocks noChangeAspect="1" noChangeShapeType="1"/>
          </p:cNvSpPr>
          <p:nvPr/>
        </p:nvSpPr>
        <p:spPr bwMode="auto">
          <a:xfrm>
            <a:off x="796925" y="5438775"/>
            <a:ext cx="295275" cy="0"/>
          </a:xfrm>
          <a:prstGeom prst="line">
            <a:avLst/>
          </a:prstGeom>
          <a:noFill/>
          <a:ln w="9525">
            <a:solidFill>
              <a:schemeClr val="tx1"/>
            </a:solidFill>
            <a:round/>
            <a:headEnd/>
            <a:tailEnd/>
          </a:ln>
        </p:spPr>
        <p:txBody>
          <a:bodyPr wrap="none" anchor="ctr"/>
          <a:lstStyle/>
          <a:p>
            <a:endParaRPr lang="en-US"/>
          </a:p>
        </p:txBody>
      </p:sp>
      <p:sp>
        <p:nvSpPr>
          <p:cNvPr id="13341" name="Line 40"/>
          <p:cNvSpPr>
            <a:spLocks noChangeAspect="1" noChangeShapeType="1"/>
          </p:cNvSpPr>
          <p:nvPr/>
        </p:nvSpPr>
        <p:spPr bwMode="auto">
          <a:xfrm>
            <a:off x="796925" y="5321300"/>
            <a:ext cx="295275" cy="0"/>
          </a:xfrm>
          <a:prstGeom prst="line">
            <a:avLst/>
          </a:prstGeom>
          <a:noFill/>
          <a:ln w="9525">
            <a:solidFill>
              <a:schemeClr val="tx1"/>
            </a:solidFill>
            <a:round/>
            <a:headEnd/>
            <a:tailEnd/>
          </a:ln>
        </p:spPr>
        <p:txBody>
          <a:bodyPr wrap="none" anchor="ctr"/>
          <a:lstStyle/>
          <a:p>
            <a:endParaRPr lang="en-US"/>
          </a:p>
        </p:txBody>
      </p:sp>
      <p:sp>
        <p:nvSpPr>
          <p:cNvPr id="13342" name="Text Box 41"/>
          <p:cNvSpPr txBox="1">
            <a:spLocks noChangeAspect="1" noChangeArrowheads="1"/>
          </p:cNvSpPr>
          <p:nvPr/>
        </p:nvSpPr>
        <p:spPr bwMode="auto">
          <a:xfrm>
            <a:off x="596900" y="5148263"/>
            <a:ext cx="354013"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0</a:t>
            </a:r>
          </a:p>
        </p:txBody>
      </p:sp>
      <p:sp>
        <p:nvSpPr>
          <p:cNvPr id="13343" name="Text Box 42"/>
          <p:cNvSpPr txBox="1">
            <a:spLocks noChangeAspect="1" noChangeArrowheads="1"/>
          </p:cNvSpPr>
          <p:nvPr/>
        </p:nvSpPr>
        <p:spPr bwMode="auto">
          <a:xfrm>
            <a:off x="558800" y="5537200"/>
            <a:ext cx="354013" cy="304800"/>
          </a:xfrm>
          <a:prstGeom prst="rect">
            <a:avLst/>
          </a:prstGeom>
          <a:noFill/>
          <a:ln w="9525">
            <a:noFill/>
            <a:miter lim="800000"/>
            <a:headEnd/>
            <a:tailEnd/>
          </a:ln>
        </p:spPr>
        <p:txBody>
          <a:bodyPr lIns="91436" tIns="45718" rIns="91436" bIns="45718">
            <a:spAutoFit/>
          </a:bodyPr>
          <a:lstStyle/>
          <a:p>
            <a:pPr algn="l" eaLnBrk="0" hangingPunct="0">
              <a:spcBef>
                <a:spcPct val="50000"/>
              </a:spcBef>
            </a:pPr>
            <a:r>
              <a:rPr lang="en-US" sz="1400" b="1">
                <a:latin typeface="Arial Narrow" pitchFamily="34" charset="0"/>
              </a:rPr>
              <a:t>C</a:t>
            </a:r>
          </a:p>
        </p:txBody>
      </p:sp>
      <p:sp>
        <p:nvSpPr>
          <p:cNvPr id="13344" name="Text Box 43"/>
          <p:cNvSpPr txBox="1">
            <a:spLocks noChangeAspect="1" noChangeArrowheads="1"/>
          </p:cNvSpPr>
          <p:nvPr/>
        </p:nvSpPr>
        <p:spPr bwMode="auto">
          <a:xfrm>
            <a:off x="2254250" y="2713038"/>
            <a:ext cx="1114425" cy="306387"/>
          </a:xfrm>
          <a:prstGeom prst="rect">
            <a:avLst/>
          </a:prstGeom>
          <a:noFill/>
          <a:ln w="9525">
            <a:noFill/>
            <a:miter lim="800000"/>
            <a:headEnd/>
            <a:tailEnd/>
          </a:ln>
        </p:spPr>
        <p:txBody>
          <a:bodyPr lIns="45718" tIns="45718" rIns="45718" bIns="45718"/>
          <a:lstStyle/>
          <a:p>
            <a:pPr eaLnBrk="0" hangingPunct="0"/>
            <a:r>
              <a:rPr lang="en-US" altLang="en-US" sz="1200" b="1">
                <a:solidFill>
                  <a:srgbClr val="000000"/>
                </a:solidFill>
                <a:latin typeface="Arial Narrow" pitchFamily="34" charset="0"/>
              </a:rPr>
              <a:t>ALUMODE[3:0]</a:t>
            </a:r>
            <a:endParaRPr lang="en-US" altLang="en-US" sz="2400" b="1">
              <a:solidFill>
                <a:srgbClr val="000000"/>
              </a:solidFill>
              <a:latin typeface="Arial Narrow" pitchFamily="34" charset="0"/>
            </a:endParaRPr>
          </a:p>
        </p:txBody>
      </p:sp>
      <p:sp>
        <p:nvSpPr>
          <p:cNvPr id="13345" name="Line 44"/>
          <p:cNvSpPr>
            <a:spLocks noChangeAspect="1" noChangeShapeType="1"/>
          </p:cNvSpPr>
          <p:nvPr/>
        </p:nvSpPr>
        <p:spPr bwMode="auto">
          <a:xfrm flipV="1">
            <a:off x="2828925" y="2938463"/>
            <a:ext cx="0" cy="130175"/>
          </a:xfrm>
          <a:prstGeom prst="line">
            <a:avLst/>
          </a:prstGeom>
          <a:noFill/>
          <a:ln w="9525">
            <a:solidFill>
              <a:schemeClr val="tx1"/>
            </a:solidFill>
            <a:round/>
            <a:headEnd/>
            <a:tailEnd/>
          </a:ln>
        </p:spPr>
        <p:txBody>
          <a:bodyPr wrap="none" anchor="ctr"/>
          <a:lstStyle/>
          <a:p>
            <a:endParaRPr lang="en-US"/>
          </a:p>
        </p:txBody>
      </p:sp>
      <p:grpSp>
        <p:nvGrpSpPr>
          <p:cNvPr id="3" name="Group 45"/>
          <p:cNvGrpSpPr>
            <a:grpSpLocks/>
          </p:cNvGrpSpPr>
          <p:nvPr>
            <p:custDataLst>
              <p:tags r:id="rId3"/>
            </p:custDataLst>
          </p:nvPr>
        </p:nvGrpSpPr>
        <p:grpSpPr bwMode="auto">
          <a:xfrm>
            <a:off x="2627313" y="3057525"/>
            <a:ext cx="404812" cy="177800"/>
            <a:chOff x="1553" y="1084"/>
            <a:chExt cx="304" cy="133"/>
          </a:xfrm>
        </p:grpSpPr>
        <p:sp>
          <p:nvSpPr>
            <p:cNvPr id="13434" name="Rectangle 46"/>
            <p:cNvSpPr>
              <a:spLocks noChangeAspect="1" noChangeArrowheads="1"/>
            </p:cNvSpPr>
            <p:nvPr/>
          </p:nvSpPr>
          <p:spPr bwMode="auto">
            <a:xfrm>
              <a:off x="1553" y="1084"/>
              <a:ext cx="304" cy="133"/>
            </a:xfrm>
            <a:prstGeom prst="rect">
              <a:avLst/>
            </a:prstGeom>
            <a:solidFill>
              <a:srgbClr val="FF9933"/>
            </a:solidFill>
            <a:ln w="28575">
              <a:solidFill>
                <a:srgbClr val="000000"/>
              </a:solidFill>
              <a:miter lim="800000"/>
              <a:headEnd/>
              <a:tailEnd/>
            </a:ln>
          </p:spPr>
          <p:txBody>
            <a:bodyPr wrap="none" anchor="ctr"/>
            <a:lstStyle/>
            <a:p>
              <a:endParaRPr lang="en-US"/>
            </a:p>
          </p:txBody>
        </p:sp>
        <p:grpSp>
          <p:nvGrpSpPr>
            <p:cNvPr id="4" name="Group 47"/>
            <p:cNvGrpSpPr>
              <a:grpSpLocks/>
            </p:cNvGrpSpPr>
            <p:nvPr/>
          </p:nvGrpSpPr>
          <p:grpSpPr bwMode="auto">
            <a:xfrm>
              <a:off x="1553" y="1095"/>
              <a:ext cx="81" cy="110"/>
              <a:chOff x="1553" y="1084"/>
              <a:chExt cx="81" cy="110"/>
            </a:xfrm>
          </p:grpSpPr>
          <p:sp>
            <p:nvSpPr>
              <p:cNvPr id="13436" name="Line 48"/>
              <p:cNvSpPr>
                <a:spLocks noChangeAspect="1" noChangeShapeType="1"/>
              </p:cNvSpPr>
              <p:nvPr/>
            </p:nvSpPr>
            <p:spPr bwMode="auto">
              <a:xfrm>
                <a:off x="1553" y="1084"/>
                <a:ext cx="81" cy="52"/>
              </a:xfrm>
              <a:prstGeom prst="line">
                <a:avLst/>
              </a:prstGeom>
              <a:noFill/>
              <a:ln w="9525">
                <a:solidFill>
                  <a:schemeClr val="tx1"/>
                </a:solidFill>
                <a:round/>
                <a:headEnd/>
                <a:tailEnd/>
              </a:ln>
            </p:spPr>
            <p:txBody>
              <a:bodyPr wrap="none" anchor="ctr"/>
              <a:lstStyle/>
              <a:p>
                <a:endParaRPr lang="en-US"/>
              </a:p>
            </p:txBody>
          </p:sp>
          <p:sp>
            <p:nvSpPr>
              <p:cNvPr id="13437" name="Line 49"/>
              <p:cNvSpPr>
                <a:spLocks noChangeAspect="1" noChangeShapeType="1"/>
              </p:cNvSpPr>
              <p:nvPr/>
            </p:nvSpPr>
            <p:spPr bwMode="auto">
              <a:xfrm flipH="1">
                <a:off x="1553" y="1140"/>
                <a:ext cx="81" cy="54"/>
              </a:xfrm>
              <a:prstGeom prst="line">
                <a:avLst/>
              </a:prstGeom>
              <a:noFill/>
              <a:ln w="9525">
                <a:solidFill>
                  <a:schemeClr val="tx1"/>
                </a:solidFill>
                <a:round/>
                <a:headEnd/>
                <a:tailEnd/>
              </a:ln>
            </p:spPr>
            <p:txBody>
              <a:bodyPr wrap="none" anchor="ctr"/>
              <a:lstStyle/>
              <a:p>
                <a:endParaRPr lang="en-US"/>
              </a:p>
            </p:txBody>
          </p:sp>
        </p:grpSp>
      </p:grpSp>
      <p:sp>
        <p:nvSpPr>
          <p:cNvPr id="13347" name="Text Box 50"/>
          <p:cNvSpPr txBox="1">
            <a:spLocks noChangeAspect="1" noChangeArrowheads="1"/>
          </p:cNvSpPr>
          <p:nvPr/>
        </p:nvSpPr>
        <p:spPr bwMode="auto">
          <a:xfrm>
            <a:off x="681038" y="6272213"/>
            <a:ext cx="1054100" cy="290512"/>
          </a:xfrm>
          <a:prstGeom prst="rect">
            <a:avLst/>
          </a:prstGeom>
          <a:noFill/>
          <a:ln w="9525">
            <a:noFill/>
            <a:miter lim="800000"/>
            <a:headEnd/>
            <a:tailEnd/>
          </a:ln>
        </p:spPr>
        <p:txBody>
          <a:bodyPr lIns="45718" tIns="45718" rIns="45718" bIns="45718"/>
          <a:lstStyle/>
          <a:p>
            <a:pPr eaLnBrk="0" hangingPunct="0"/>
            <a:r>
              <a:rPr lang="en-US" altLang="en-US" sz="1200" b="1">
                <a:solidFill>
                  <a:srgbClr val="000000"/>
                </a:solidFill>
                <a:latin typeface="Arial Narrow" pitchFamily="34" charset="0"/>
              </a:rPr>
              <a:t>OPMODE[3:0]</a:t>
            </a:r>
            <a:endParaRPr lang="en-US" altLang="en-US" sz="2400" b="1">
              <a:solidFill>
                <a:srgbClr val="000000"/>
              </a:solidFill>
              <a:latin typeface="Arial Narrow" pitchFamily="34" charset="0"/>
            </a:endParaRPr>
          </a:p>
        </p:txBody>
      </p:sp>
      <p:sp>
        <p:nvSpPr>
          <p:cNvPr id="13348" name="Line 51"/>
          <p:cNvSpPr>
            <a:spLocks noChangeAspect="1" noChangeShapeType="1"/>
          </p:cNvSpPr>
          <p:nvPr/>
        </p:nvSpPr>
        <p:spPr bwMode="auto">
          <a:xfrm flipV="1">
            <a:off x="1196975" y="5768975"/>
            <a:ext cx="0" cy="506413"/>
          </a:xfrm>
          <a:prstGeom prst="line">
            <a:avLst/>
          </a:prstGeom>
          <a:noFill/>
          <a:ln w="9525">
            <a:solidFill>
              <a:schemeClr val="tx1"/>
            </a:solidFill>
            <a:round/>
            <a:headEnd/>
            <a:tailEnd/>
          </a:ln>
        </p:spPr>
        <p:txBody>
          <a:bodyPr wrap="none" anchor="ctr"/>
          <a:lstStyle/>
          <a:p>
            <a:endParaRPr lang="en-US"/>
          </a:p>
        </p:txBody>
      </p:sp>
      <p:grpSp>
        <p:nvGrpSpPr>
          <p:cNvPr id="5" name="Group 52"/>
          <p:cNvGrpSpPr>
            <a:grpSpLocks/>
          </p:cNvGrpSpPr>
          <p:nvPr>
            <p:custDataLst>
              <p:tags r:id="rId4"/>
            </p:custDataLst>
          </p:nvPr>
        </p:nvGrpSpPr>
        <p:grpSpPr bwMode="auto">
          <a:xfrm>
            <a:off x="1012825" y="5927725"/>
            <a:ext cx="404813" cy="177800"/>
            <a:chOff x="714" y="3228"/>
            <a:chExt cx="304" cy="133"/>
          </a:xfrm>
        </p:grpSpPr>
        <p:sp>
          <p:nvSpPr>
            <p:cNvPr id="13430" name="Rectangle 53"/>
            <p:cNvSpPr>
              <a:spLocks noChangeAspect="1" noChangeArrowheads="1"/>
            </p:cNvSpPr>
            <p:nvPr/>
          </p:nvSpPr>
          <p:spPr bwMode="auto">
            <a:xfrm>
              <a:off x="714" y="3228"/>
              <a:ext cx="304" cy="133"/>
            </a:xfrm>
            <a:prstGeom prst="rect">
              <a:avLst/>
            </a:prstGeom>
            <a:solidFill>
              <a:srgbClr val="333399"/>
            </a:solidFill>
            <a:ln w="28575">
              <a:solidFill>
                <a:schemeClr val="tx1"/>
              </a:solidFill>
              <a:miter lim="800000"/>
              <a:headEnd/>
              <a:tailEnd/>
            </a:ln>
          </p:spPr>
          <p:txBody>
            <a:bodyPr wrap="none" anchor="ctr"/>
            <a:lstStyle/>
            <a:p>
              <a:endParaRPr lang="en-US"/>
            </a:p>
          </p:txBody>
        </p:sp>
        <p:grpSp>
          <p:nvGrpSpPr>
            <p:cNvPr id="6" name="Group 54"/>
            <p:cNvGrpSpPr>
              <a:grpSpLocks/>
            </p:cNvGrpSpPr>
            <p:nvPr/>
          </p:nvGrpSpPr>
          <p:grpSpPr bwMode="auto">
            <a:xfrm>
              <a:off x="714" y="3239"/>
              <a:ext cx="81" cy="110"/>
              <a:chOff x="1553" y="1084"/>
              <a:chExt cx="81" cy="110"/>
            </a:xfrm>
          </p:grpSpPr>
          <p:sp>
            <p:nvSpPr>
              <p:cNvPr id="13432" name="Line 55"/>
              <p:cNvSpPr>
                <a:spLocks noChangeAspect="1" noChangeShapeType="1"/>
              </p:cNvSpPr>
              <p:nvPr/>
            </p:nvSpPr>
            <p:spPr bwMode="auto">
              <a:xfrm>
                <a:off x="1553" y="1084"/>
                <a:ext cx="81" cy="52"/>
              </a:xfrm>
              <a:prstGeom prst="line">
                <a:avLst/>
              </a:prstGeom>
              <a:noFill/>
              <a:ln w="9525">
                <a:solidFill>
                  <a:schemeClr val="bg1"/>
                </a:solidFill>
                <a:round/>
                <a:headEnd/>
                <a:tailEnd/>
              </a:ln>
            </p:spPr>
            <p:txBody>
              <a:bodyPr wrap="none" anchor="ctr"/>
              <a:lstStyle/>
              <a:p>
                <a:endParaRPr lang="en-US"/>
              </a:p>
            </p:txBody>
          </p:sp>
          <p:sp>
            <p:nvSpPr>
              <p:cNvPr id="13433" name="Line 56"/>
              <p:cNvSpPr>
                <a:spLocks noChangeAspect="1" noChangeShapeType="1"/>
              </p:cNvSpPr>
              <p:nvPr/>
            </p:nvSpPr>
            <p:spPr bwMode="auto">
              <a:xfrm flipH="1">
                <a:off x="1553" y="1140"/>
                <a:ext cx="81" cy="54"/>
              </a:xfrm>
              <a:prstGeom prst="line">
                <a:avLst/>
              </a:prstGeom>
              <a:noFill/>
              <a:ln w="9525">
                <a:solidFill>
                  <a:schemeClr val="bg1"/>
                </a:solidFill>
                <a:round/>
                <a:headEnd/>
                <a:tailEnd/>
              </a:ln>
            </p:spPr>
            <p:txBody>
              <a:bodyPr wrap="none" anchor="ctr"/>
              <a:lstStyle/>
              <a:p>
                <a:endParaRPr lang="en-US"/>
              </a:p>
            </p:txBody>
          </p:sp>
        </p:grpSp>
      </p:grpSp>
      <p:sp>
        <p:nvSpPr>
          <p:cNvPr id="13350" name="Line 57"/>
          <p:cNvSpPr>
            <a:spLocks noChangeShapeType="1"/>
          </p:cNvSpPr>
          <p:nvPr/>
        </p:nvSpPr>
        <p:spPr bwMode="auto">
          <a:xfrm>
            <a:off x="4478338" y="3354388"/>
            <a:ext cx="0" cy="0"/>
          </a:xfrm>
          <a:prstGeom prst="line">
            <a:avLst/>
          </a:prstGeom>
          <a:noFill/>
          <a:ln w="12700" cap="rnd">
            <a:solidFill>
              <a:srgbClr val="000000"/>
            </a:solidFill>
            <a:round/>
            <a:headEnd/>
            <a:tailEnd/>
          </a:ln>
        </p:spPr>
        <p:txBody>
          <a:bodyPr/>
          <a:lstStyle/>
          <a:p>
            <a:endParaRPr lang="en-US"/>
          </a:p>
        </p:txBody>
      </p:sp>
      <p:sp>
        <p:nvSpPr>
          <p:cNvPr id="13351" name="Line 58"/>
          <p:cNvSpPr>
            <a:spLocks noChangeShapeType="1"/>
          </p:cNvSpPr>
          <p:nvPr/>
        </p:nvSpPr>
        <p:spPr bwMode="auto">
          <a:xfrm>
            <a:off x="5264150" y="2292350"/>
            <a:ext cx="0" cy="0"/>
          </a:xfrm>
          <a:prstGeom prst="line">
            <a:avLst/>
          </a:prstGeom>
          <a:noFill/>
          <a:ln w="12700" cap="rnd">
            <a:solidFill>
              <a:srgbClr val="000000"/>
            </a:solidFill>
            <a:round/>
            <a:headEnd/>
            <a:tailEnd/>
          </a:ln>
        </p:spPr>
        <p:txBody>
          <a:bodyPr/>
          <a:lstStyle/>
          <a:p>
            <a:endParaRPr lang="en-US"/>
          </a:p>
        </p:txBody>
      </p:sp>
      <p:graphicFrame>
        <p:nvGraphicFramePr>
          <p:cNvPr id="1515579" name="Group 59"/>
          <p:cNvGraphicFramePr>
            <a:graphicFrameLocks noGrp="1"/>
          </p:cNvGraphicFramePr>
          <p:nvPr/>
        </p:nvGraphicFramePr>
        <p:xfrm>
          <a:off x="4795838" y="1751013"/>
          <a:ext cx="4152900" cy="4404292"/>
        </p:xfrm>
        <a:graphic>
          <a:graphicData uri="http://schemas.openxmlformats.org/drawingml/2006/table">
            <a:tbl>
              <a:tblPr/>
              <a:tblGrid>
                <a:gridCol w="1384300"/>
                <a:gridCol w="1384300"/>
                <a:gridCol w="1384300"/>
              </a:tblGrid>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latin typeface="Arial" charset="0"/>
                          <a:cs typeface="Arial" charset="0"/>
                        </a:rPr>
                        <a:t>Logic Unit Mode</a:t>
                      </a:r>
                      <a:endParaRPr kumimoji="0" lang="en-US" sz="1000" b="1" i="0" u="none" strike="noStrike" cap="none" normalizeH="0" baseline="0" dirty="0" smtClean="0">
                        <a:ln>
                          <a:noFill/>
                        </a:ln>
                        <a:solidFill>
                          <a:schemeClr val="bg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latin typeface="Arial" charset="0"/>
                          <a:cs typeface="Arial" charset="0"/>
                        </a:rPr>
                        <a:t>OPMODE[3:2]</a:t>
                      </a:r>
                      <a:endParaRPr kumimoji="0" lang="en-US" sz="1000" b="1" i="0" u="none" strike="noStrike" cap="none" normalizeH="0" baseline="0" dirty="0" smtClean="0">
                        <a:ln>
                          <a:noFill/>
                        </a:ln>
                        <a:solidFill>
                          <a:schemeClr val="bg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1" i="0" u="none" strike="noStrike" cap="none" normalizeH="0" baseline="0" dirty="0" smtClean="0">
                          <a:ln>
                            <a:noFill/>
                          </a:ln>
                          <a:solidFill>
                            <a:schemeClr val="bg1"/>
                          </a:solidFill>
                          <a:effectLst/>
                          <a:latin typeface="Arial" charset="0"/>
                          <a:cs typeface="Arial" charset="0"/>
                        </a:rPr>
                        <a:t>ALUMODE[3:0]</a:t>
                      </a:r>
                      <a:endParaRPr kumimoji="0" lang="en-US" sz="1000" b="1" i="0" u="none" strike="noStrike" cap="none" normalizeH="0" baseline="0" dirty="0" smtClean="0">
                        <a:ln>
                          <a:noFill/>
                        </a:ln>
                        <a:solidFill>
                          <a:schemeClr val="bg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XNOR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0101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XNOR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0111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AND Z </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AND (NOT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1101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NAND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(NOT X) 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1111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XNOR Z </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0101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XNOR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0111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OR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1100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OR (NOT Z) </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1101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X NOR Z </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(NOT X) AND Z</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10</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10000"/>
                        </a:lnSpc>
                        <a:spcBef>
                          <a:spcPct val="0"/>
                        </a:spcBef>
                        <a:spcAft>
                          <a:spcPct val="0"/>
                        </a:spcAft>
                        <a:buClrTx/>
                        <a:buSzTx/>
                        <a:buFont typeface="Wingdings" pitchFamily="2" charset="2"/>
                        <a:buNone/>
                        <a:tabLst/>
                      </a:pPr>
                      <a:r>
                        <a:rPr kumimoji="0" lang="en-US" sz="1000" b="0" i="0" u="none" strike="noStrike" cap="none" normalizeH="0" baseline="0" dirty="0" smtClean="0">
                          <a:ln>
                            <a:noFill/>
                          </a:ln>
                          <a:solidFill>
                            <a:schemeClr val="tx1"/>
                          </a:solidFill>
                          <a:effectLst/>
                          <a:latin typeface="Arial" charset="0"/>
                          <a:cs typeface="Arial" charset="0"/>
                        </a:rPr>
                        <a:t>1111</a:t>
                      </a:r>
                      <a:endParaRPr kumimoji="0" lang="en-US" sz="1000" b="0" i="0" u="none" strike="noStrike" cap="none" normalizeH="0" baseline="0" dirty="0" smtClean="0">
                        <a:ln>
                          <a:noFill/>
                        </a:ln>
                        <a:solidFill>
                          <a:schemeClr val="tx1"/>
                        </a:solidFill>
                        <a:effectLst/>
                        <a:latin typeface="Arial" charset="0"/>
                      </a:endParaRPr>
                    </a:p>
                  </a:txBody>
                  <a:tcPr marL="91436" marR="91436" marT="45718" marB="45718"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426" name="Rectangle 133"/>
          <p:cNvSpPr>
            <a:spLocks noGrp="1" noChangeArrowheads="1"/>
          </p:cNvSpPr>
          <p:nvPr>
            <p:ph type="title"/>
          </p:nvPr>
        </p:nvSpPr>
        <p:spPr/>
        <p:txBody>
          <a:bodyPr/>
          <a:lstStyle/>
          <a:p>
            <a:pPr eaLnBrk="1" hangingPunct="1"/>
            <a:r>
              <a:rPr lang="en-US" smtClean="0"/>
              <a:t>Two-Input Logic Functions</a:t>
            </a:r>
          </a:p>
        </p:txBody>
      </p:sp>
      <p:sp>
        <p:nvSpPr>
          <p:cNvPr id="13427" name="Rectangle 134"/>
          <p:cNvSpPr>
            <a:spLocks noGrp="1" noChangeArrowheads="1"/>
          </p:cNvSpPr>
          <p:nvPr>
            <p:ph type="body" idx="1"/>
          </p:nvPr>
        </p:nvSpPr>
        <p:spPr/>
        <p:txBody>
          <a:bodyPr/>
          <a:lstStyle/>
          <a:p>
            <a:pPr eaLnBrk="1" hangingPunct="1"/>
            <a:r>
              <a:rPr lang="en-US" smtClean="0"/>
              <a:t>48-bit logic operations</a:t>
            </a:r>
          </a:p>
          <a:p>
            <a:pPr lvl="1" eaLnBrk="1" hangingPunct="1"/>
            <a:r>
              <a:rPr lang="en-US" smtClean="0"/>
              <a:t>XOR, XNOR, AND, NAND, OR, </a:t>
            </a:r>
            <a:br>
              <a:rPr lang="en-US" smtClean="0"/>
            </a:br>
            <a:r>
              <a:rPr lang="en-US" smtClean="0"/>
              <a:t>NOR, NOT</a:t>
            </a:r>
          </a:p>
        </p:txBody>
      </p:sp>
      <p:sp>
        <p:nvSpPr>
          <p:cNvPr id="13428" name="Text Box 135"/>
          <p:cNvSpPr txBox="1">
            <a:spLocks noChangeArrowheads="1"/>
          </p:cNvSpPr>
          <p:nvPr/>
        </p:nvSpPr>
        <p:spPr bwMode="auto">
          <a:xfrm>
            <a:off x="5257800" y="1343025"/>
            <a:ext cx="3343275" cy="427038"/>
          </a:xfrm>
          <a:prstGeom prst="rect">
            <a:avLst/>
          </a:prstGeom>
          <a:noFill/>
          <a:ln w="28575" algn="ctr">
            <a:noFill/>
            <a:miter lim="800000"/>
            <a:headEnd/>
            <a:tailEnd/>
          </a:ln>
        </p:spPr>
        <p:txBody>
          <a:bodyPr lIns="91436" tIns="45718" rIns="91436" bIns="45718">
            <a:spAutoFit/>
          </a:bodyPr>
          <a:lstStyle/>
          <a:p>
            <a:pPr eaLnBrk="0" hangingPunct="0">
              <a:spcBef>
                <a:spcPct val="50000"/>
              </a:spcBef>
            </a:pPr>
            <a:r>
              <a:rPr lang="en-US" sz="2200" b="1">
                <a:latin typeface="Arial Narrow" pitchFamily="34" charset="0"/>
              </a:rPr>
              <a:t>ALUMODEs</a:t>
            </a:r>
          </a:p>
        </p:txBody>
      </p:sp>
      <p:sp>
        <p:nvSpPr>
          <p:cNvPr id="13429" name="Line 136"/>
          <p:cNvSpPr>
            <a:spLocks noChangeAspect="1" noChangeShapeType="1"/>
          </p:cNvSpPr>
          <p:nvPr/>
        </p:nvSpPr>
        <p:spPr bwMode="auto">
          <a:xfrm>
            <a:off x="782638" y="4751388"/>
            <a:ext cx="295275" cy="0"/>
          </a:xfrm>
          <a:prstGeom prst="line">
            <a:avLst/>
          </a:prstGeom>
          <a:noFill/>
          <a:ln w="9525">
            <a:solidFill>
              <a:schemeClr val="tx1"/>
            </a:solidFill>
            <a:round/>
            <a:headEnd/>
            <a:tailEnd/>
          </a:ln>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Pattern Detect and SIMD</a:t>
            </a:r>
          </a:p>
        </p:txBody>
      </p:sp>
      <p:sp>
        <p:nvSpPr>
          <p:cNvPr id="14339" name="Rectangle 3"/>
          <p:cNvSpPr>
            <a:spLocks noGrp="1" noChangeArrowheads="1"/>
          </p:cNvSpPr>
          <p:nvPr>
            <p:ph type="body" idx="1"/>
          </p:nvPr>
        </p:nvSpPr>
        <p:spPr>
          <a:xfrm>
            <a:off x="457200" y="1647825"/>
            <a:ext cx="8226425" cy="4799013"/>
          </a:xfrm>
        </p:spPr>
        <p:txBody>
          <a:bodyPr/>
          <a:lstStyle/>
          <a:p>
            <a:pPr eaLnBrk="1" hangingPunct="1">
              <a:lnSpc>
                <a:spcPct val="100000"/>
              </a:lnSpc>
            </a:pPr>
            <a:r>
              <a:rPr lang="en-US" sz="2000" smtClean="0"/>
              <a:t>Pattern detection</a:t>
            </a:r>
          </a:p>
          <a:p>
            <a:pPr lvl="1" eaLnBrk="1" hangingPunct="1">
              <a:lnSpc>
                <a:spcPct val="100000"/>
              </a:lnSpc>
            </a:pPr>
            <a:r>
              <a:rPr lang="en-US" sz="1800" smtClean="0"/>
              <a:t>Pattern and mask operation on output of adder</a:t>
            </a:r>
          </a:p>
          <a:p>
            <a:pPr lvl="2" eaLnBrk="1" hangingPunct="1">
              <a:lnSpc>
                <a:spcPct val="100000"/>
              </a:lnSpc>
            </a:pPr>
            <a:r>
              <a:rPr lang="en-US" sz="1600" smtClean="0"/>
              <a:t>Pattern can be constant (set by attribute) or C input</a:t>
            </a:r>
          </a:p>
          <a:p>
            <a:pPr lvl="1" eaLnBrk="1" hangingPunct="1">
              <a:lnSpc>
                <a:spcPct val="100000"/>
              </a:lnSpc>
            </a:pPr>
            <a:r>
              <a:rPr lang="en-US" sz="1800" smtClean="0"/>
              <a:t>Enables</a:t>
            </a:r>
          </a:p>
          <a:p>
            <a:pPr lvl="2" eaLnBrk="1" hangingPunct="1">
              <a:lnSpc>
                <a:spcPct val="100000"/>
              </a:lnSpc>
            </a:pPr>
            <a:r>
              <a:rPr lang="en-US" sz="1600" smtClean="0"/>
              <a:t>Symmetric rounding for multi-precision operations</a:t>
            </a:r>
          </a:p>
          <a:p>
            <a:pPr lvl="2" eaLnBrk="1" hangingPunct="1">
              <a:lnSpc>
                <a:spcPct val="100000"/>
              </a:lnSpc>
            </a:pPr>
            <a:r>
              <a:rPr lang="en-US" sz="1600" smtClean="0"/>
              <a:t>Convergent rounding</a:t>
            </a:r>
          </a:p>
          <a:p>
            <a:pPr lvl="2" eaLnBrk="1" hangingPunct="1">
              <a:lnSpc>
                <a:spcPct val="100000"/>
              </a:lnSpc>
            </a:pPr>
            <a:r>
              <a:rPr lang="en-US" sz="1600" smtClean="0"/>
              <a:t>Saturation</a:t>
            </a:r>
          </a:p>
          <a:p>
            <a:pPr lvl="2" eaLnBrk="1" hangingPunct="1">
              <a:lnSpc>
                <a:spcPct val="100000"/>
              </a:lnSpc>
            </a:pPr>
            <a:r>
              <a:rPr lang="en-US" sz="1600" smtClean="0"/>
              <a:t>Accumulator terminal count</a:t>
            </a:r>
          </a:p>
          <a:p>
            <a:pPr eaLnBrk="1" hangingPunct="1">
              <a:lnSpc>
                <a:spcPct val="100000"/>
              </a:lnSpc>
            </a:pPr>
            <a:r>
              <a:rPr lang="en-US" sz="2000" smtClean="0"/>
              <a:t>SIMD operations</a:t>
            </a:r>
          </a:p>
          <a:p>
            <a:pPr lvl="1" eaLnBrk="1" hangingPunct="1">
              <a:lnSpc>
                <a:spcPct val="100000"/>
              </a:lnSpc>
            </a:pPr>
            <a:r>
              <a:rPr lang="en-US" sz="1800" smtClean="0"/>
              <a:t>48-bit adder broken into 2x24 bits or 4x12 bits</a:t>
            </a:r>
          </a:p>
          <a:p>
            <a:pPr lvl="2" eaLnBrk="1" hangingPunct="1">
              <a:lnSpc>
                <a:spcPct val="100000"/>
              </a:lnSpc>
            </a:pPr>
            <a:r>
              <a:rPr lang="en-US" sz="1600" smtClean="0"/>
              <a:t>Allows two or four independent additions to be done</a:t>
            </a:r>
          </a:p>
          <a:p>
            <a:pPr lvl="1" eaLnBrk="1" hangingPunct="1">
              <a:lnSpc>
                <a:spcPct val="100000"/>
              </a:lnSpc>
            </a:pPr>
            <a:r>
              <a:rPr lang="en-US" sz="1800" smtClean="0"/>
              <a:t>Carry bits brought out independently and </a:t>
            </a:r>
            <a:br>
              <a:rPr lang="en-US" sz="1800" smtClean="0"/>
            </a:br>
            <a:r>
              <a:rPr lang="en-US" sz="1800" smtClean="0"/>
              <a:t>disabled between sections</a:t>
            </a:r>
          </a:p>
          <a:p>
            <a:pPr lvl="2" eaLnBrk="1" hangingPunct="1">
              <a:lnSpc>
                <a:spcPct val="100000"/>
              </a:lnSpc>
            </a:pPr>
            <a:r>
              <a:rPr lang="en-US" sz="1600" smtClean="0"/>
              <a:t>Carry bits can be cascaded between DSP48E1 </a:t>
            </a:r>
            <a:br>
              <a:rPr lang="en-US" sz="1600" smtClean="0"/>
            </a:br>
            <a:r>
              <a:rPr lang="en-US" sz="1600" smtClean="0"/>
              <a:t>slices</a:t>
            </a:r>
          </a:p>
        </p:txBody>
      </p:sp>
      <p:sp>
        <p:nvSpPr>
          <p:cNvPr id="14340" name="Oval 4"/>
          <p:cNvSpPr>
            <a:spLocks noChangeArrowheads="1"/>
          </p:cNvSpPr>
          <p:nvPr/>
        </p:nvSpPr>
        <p:spPr bwMode="auto">
          <a:xfrm>
            <a:off x="6597650" y="1714500"/>
            <a:ext cx="1016000" cy="1016000"/>
          </a:xfrm>
          <a:prstGeom prst="ellipse">
            <a:avLst/>
          </a:prstGeom>
          <a:solidFill>
            <a:srgbClr val="FF9933"/>
          </a:solidFill>
          <a:ln w="28575">
            <a:solidFill>
              <a:schemeClr val="tx1"/>
            </a:solidFill>
            <a:round/>
            <a:headEnd/>
            <a:tailEnd/>
          </a:ln>
        </p:spPr>
        <p:txBody>
          <a:bodyPr wrap="none" lIns="91421" tIns="45712" rIns="91421" bIns="45712" anchor="ctr"/>
          <a:lstStyle/>
          <a:p>
            <a:pPr eaLnBrk="0" hangingPunct="0"/>
            <a:r>
              <a:rPr lang="en-US" sz="2000">
                <a:latin typeface="Times New Roman" pitchFamily="18" charset="0"/>
              </a:rPr>
              <a:t>=</a:t>
            </a:r>
          </a:p>
        </p:txBody>
      </p:sp>
      <p:grpSp>
        <p:nvGrpSpPr>
          <p:cNvPr id="2" name="Group 5"/>
          <p:cNvGrpSpPr>
            <a:grpSpLocks/>
          </p:cNvGrpSpPr>
          <p:nvPr>
            <p:custDataLst>
              <p:tags r:id="rId2"/>
            </p:custDataLst>
          </p:nvPr>
        </p:nvGrpSpPr>
        <p:grpSpPr bwMode="auto">
          <a:xfrm>
            <a:off x="7766050" y="1749425"/>
            <a:ext cx="654050" cy="981075"/>
            <a:chOff x="793" y="1493"/>
            <a:chExt cx="407" cy="379"/>
          </a:xfrm>
        </p:grpSpPr>
        <p:sp>
          <p:nvSpPr>
            <p:cNvPr id="14346" name="Rectangle 6"/>
            <p:cNvSpPr>
              <a:spLocks noChangeArrowheads="1"/>
            </p:cNvSpPr>
            <p:nvPr/>
          </p:nvSpPr>
          <p:spPr bwMode="auto">
            <a:xfrm>
              <a:off x="793" y="1493"/>
              <a:ext cx="407" cy="379"/>
            </a:xfrm>
            <a:prstGeom prst="rect">
              <a:avLst/>
            </a:prstGeom>
            <a:solidFill>
              <a:srgbClr val="FF9933"/>
            </a:solidFill>
            <a:ln w="28575">
              <a:solidFill>
                <a:schemeClr val="tx1"/>
              </a:solidFill>
              <a:miter lim="800000"/>
              <a:headEnd/>
              <a:tailEnd/>
            </a:ln>
          </p:spPr>
          <p:txBody>
            <a:bodyPr wrap="none" lIns="91421" tIns="45712" rIns="91421" bIns="45712" anchor="ctr"/>
            <a:lstStyle/>
            <a:p>
              <a:pPr eaLnBrk="0" hangingPunct="0"/>
              <a:r>
                <a:rPr lang="en-US" sz="1200" b="1">
                  <a:latin typeface="Arial Narrow" pitchFamily="34" charset="0"/>
                </a:rPr>
                <a:t>P</a:t>
              </a:r>
            </a:p>
          </p:txBody>
        </p:sp>
        <p:sp>
          <p:nvSpPr>
            <p:cNvPr id="14347" name="Line 7"/>
            <p:cNvSpPr>
              <a:spLocks noChangeShapeType="1"/>
            </p:cNvSpPr>
            <p:nvPr/>
          </p:nvSpPr>
          <p:spPr bwMode="auto">
            <a:xfrm flipV="1">
              <a:off x="793" y="1788"/>
              <a:ext cx="79" cy="42"/>
            </a:xfrm>
            <a:prstGeom prst="line">
              <a:avLst/>
            </a:prstGeom>
            <a:noFill/>
            <a:ln w="9525">
              <a:solidFill>
                <a:schemeClr val="tx1"/>
              </a:solidFill>
              <a:round/>
              <a:headEnd/>
              <a:tailEnd/>
            </a:ln>
          </p:spPr>
          <p:txBody>
            <a:bodyPr wrap="none" anchor="ctr"/>
            <a:lstStyle/>
            <a:p>
              <a:endParaRPr lang="en-US"/>
            </a:p>
          </p:txBody>
        </p:sp>
        <p:sp>
          <p:nvSpPr>
            <p:cNvPr id="14348" name="Line 8"/>
            <p:cNvSpPr>
              <a:spLocks noChangeShapeType="1"/>
            </p:cNvSpPr>
            <p:nvPr/>
          </p:nvSpPr>
          <p:spPr bwMode="auto">
            <a:xfrm flipH="1" flipV="1">
              <a:off x="793" y="1746"/>
              <a:ext cx="79" cy="42"/>
            </a:xfrm>
            <a:prstGeom prst="line">
              <a:avLst/>
            </a:prstGeom>
            <a:noFill/>
            <a:ln w="9525">
              <a:solidFill>
                <a:schemeClr val="tx1"/>
              </a:solidFill>
              <a:round/>
              <a:headEnd/>
              <a:tailEnd/>
            </a:ln>
          </p:spPr>
          <p:txBody>
            <a:bodyPr wrap="none" anchor="ctr"/>
            <a:lstStyle/>
            <a:p>
              <a:endParaRPr lang="en-US"/>
            </a:p>
          </p:txBody>
        </p:sp>
      </p:grpSp>
      <p:sp>
        <p:nvSpPr>
          <p:cNvPr id="14342" name="Line 9"/>
          <p:cNvSpPr>
            <a:spLocks noChangeShapeType="1"/>
          </p:cNvSpPr>
          <p:nvPr/>
        </p:nvSpPr>
        <p:spPr bwMode="auto">
          <a:xfrm>
            <a:off x="7613650" y="2246313"/>
            <a:ext cx="152400" cy="0"/>
          </a:xfrm>
          <a:prstGeom prst="line">
            <a:avLst/>
          </a:prstGeom>
          <a:noFill/>
          <a:ln w="9525">
            <a:solidFill>
              <a:schemeClr val="tx1"/>
            </a:solidFill>
            <a:round/>
            <a:headEnd/>
            <a:tailEnd/>
          </a:ln>
        </p:spPr>
        <p:txBody>
          <a:bodyPr wrap="none" anchor="ctr"/>
          <a:lstStyle/>
          <a:p>
            <a:endParaRPr lang="en-US"/>
          </a:p>
        </p:txBody>
      </p:sp>
      <p:sp>
        <p:nvSpPr>
          <p:cNvPr id="14343" name="Line 10"/>
          <p:cNvSpPr>
            <a:spLocks noChangeShapeType="1"/>
          </p:cNvSpPr>
          <p:nvPr/>
        </p:nvSpPr>
        <p:spPr bwMode="auto">
          <a:xfrm>
            <a:off x="7107238" y="2730500"/>
            <a:ext cx="0" cy="304800"/>
          </a:xfrm>
          <a:prstGeom prst="line">
            <a:avLst/>
          </a:prstGeom>
          <a:noFill/>
          <a:ln w="9525">
            <a:solidFill>
              <a:schemeClr val="tx1"/>
            </a:solidFill>
            <a:round/>
            <a:headEnd/>
            <a:tailEnd/>
          </a:ln>
        </p:spPr>
        <p:txBody>
          <a:bodyPr wrap="none" anchor="ctr"/>
          <a:lstStyle/>
          <a:p>
            <a:endParaRPr lang="en-US"/>
          </a:p>
        </p:txBody>
      </p:sp>
      <p:sp>
        <p:nvSpPr>
          <p:cNvPr id="14344" name="Text Box 11"/>
          <p:cNvSpPr txBox="1">
            <a:spLocks noChangeArrowheads="1"/>
          </p:cNvSpPr>
          <p:nvPr/>
        </p:nvSpPr>
        <p:spPr bwMode="auto">
          <a:xfrm>
            <a:off x="6650038" y="3035300"/>
            <a:ext cx="904875" cy="274638"/>
          </a:xfrm>
          <a:prstGeom prst="rect">
            <a:avLst/>
          </a:prstGeom>
          <a:noFill/>
          <a:ln w="9525">
            <a:noFill/>
            <a:miter lim="800000"/>
            <a:headEnd/>
            <a:tailEnd/>
          </a:ln>
        </p:spPr>
        <p:txBody>
          <a:bodyPr lIns="91421" tIns="45712" rIns="91421" bIns="45712">
            <a:spAutoFit/>
          </a:bodyPr>
          <a:lstStyle/>
          <a:p>
            <a:pPr eaLnBrk="0" hangingPunct="0"/>
            <a:r>
              <a:rPr lang="en-US" altLang="en-US" sz="1200" b="1">
                <a:solidFill>
                  <a:srgbClr val="000000"/>
                </a:solidFill>
                <a:latin typeface="Arial Narrow" pitchFamily="34" charset="0"/>
              </a:rPr>
              <a:t>C or MC</a:t>
            </a:r>
            <a:endParaRPr lang="en-US" altLang="en-US" sz="2400" b="1">
              <a:solidFill>
                <a:srgbClr val="000000"/>
              </a:solidFill>
              <a:latin typeface="Arial Narrow" pitchFamily="34" charset="0"/>
            </a:endParaRPr>
          </a:p>
        </p:txBody>
      </p:sp>
      <p:pic>
        <p:nvPicPr>
          <p:cNvPr id="14345" name="Picture 12"/>
          <p:cNvPicPr>
            <a:picLocks noChangeAspect="1" noChangeArrowheads="1"/>
          </p:cNvPicPr>
          <p:nvPr>
            <p:custDataLst>
              <p:tags r:id="rId3"/>
            </p:custDataLst>
          </p:nvPr>
        </p:nvPicPr>
        <p:blipFill>
          <a:blip r:embed="rId6"/>
          <a:srcRect/>
          <a:stretch>
            <a:fillRect/>
          </a:stretch>
        </p:blipFill>
        <p:spPr bwMode="auto">
          <a:xfrm>
            <a:off x="5148263" y="3606800"/>
            <a:ext cx="3940175" cy="25400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Cascade Paths</a:t>
            </a:r>
          </a:p>
        </p:txBody>
      </p:sp>
      <p:sp>
        <p:nvSpPr>
          <p:cNvPr id="15363" name="Rectangle 3"/>
          <p:cNvSpPr>
            <a:spLocks noGrp="1" noChangeArrowheads="1"/>
          </p:cNvSpPr>
          <p:nvPr>
            <p:ph type="body" idx="1"/>
          </p:nvPr>
        </p:nvSpPr>
        <p:spPr/>
        <p:txBody>
          <a:bodyPr/>
          <a:lstStyle/>
          <a:p>
            <a:pPr eaLnBrk="1" hangingPunct="1"/>
            <a:r>
              <a:rPr lang="en-US" smtClean="0"/>
              <a:t>Cascade paths exist from each DSP48E1 slice to the slice above it</a:t>
            </a:r>
          </a:p>
          <a:p>
            <a:pPr lvl="1" eaLnBrk="1" hangingPunct="1"/>
            <a:r>
              <a:rPr lang="en-US" smtClean="0"/>
              <a:t>A input, B input, P output, and carry out</a:t>
            </a:r>
          </a:p>
          <a:p>
            <a:pPr lvl="2" eaLnBrk="1" hangingPunct="1"/>
            <a:r>
              <a:rPr lang="en-US" smtClean="0"/>
              <a:t>P cascade path can be shifted by 17 bits by slice above</a:t>
            </a:r>
          </a:p>
          <a:p>
            <a:pPr eaLnBrk="1" hangingPunct="1"/>
            <a:r>
              <a:rPr lang="en-US" smtClean="0"/>
              <a:t>Enables common functions with little or no additional resources</a:t>
            </a:r>
          </a:p>
          <a:p>
            <a:pPr lvl="1" eaLnBrk="1" hangingPunct="1"/>
            <a:r>
              <a:rPr lang="en-US" smtClean="0"/>
              <a:t>Wider accumulators, wider multipliers, complex multipliers, and FIR filters</a:t>
            </a:r>
          </a:p>
          <a:p>
            <a:pPr lvl="1" eaLnBrk="1" hangingPunct="1"/>
            <a:r>
              <a:rPr lang="en-US" smtClean="0"/>
              <a:t>Example: 35-bit x 25-bit multiplier with two DSP48E1s</a:t>
            </a:r>
          </a:p>
          <a:p>
            <a:pPr lvl="1" eaLnBrk="1" hangingPunct="1"/>
            <a:endParaRPr lang="en-US" smtClean="0"/>
          </a:p>
        </p:txBody>
      </p:sp>
      <p:sp>
        <p:nvSpPr>
          <p:cNvPr id="15364" name="Text Box 4"/>
          <p:cNvSpPr txBox="1">
            <a:spLocks noChangeArrowheads="1"/>
          </p:cNvSpPr>
          <p:nvPr/>
        </p:nvSpPr>
        <p:spPr bwMode="auto">
          <a:xfrm rot="10800000" flipV="1">
            <a:off x="2341563" y="5922963"/>
            <a:ext cx="687387" cy="274637"/>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0,B[16:0]</a:t>
            </a:r>
          </a:p>
        </p:txBody>
      </p:sp>
      <p:sp>
        <p:nvSpPr>
          <p:cNvPr id="15365" name="Text Box 5"/>
          <p:cNvSpPr txBox="1">
            <a:spLocks noChangeArrowheads="1"/>
          </p:cNvSpPr>
          <p:nvPr/>
        </p:nvSpPr>
        <p:spPr bwMode="auto">
          <a:xfrm rot="10800000" flipV="1">
            <a:off x="2447925" y="5618163"/>
            <a:ext cx="582613" cy="274637"/>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A[24:0]</a:t>
            </a:r>
          </a:p>
        </p:txBody>
      </p:sp>
      <p:sp>
        <p:nvSpPr>
          <p:cNvPr id="15366" name="Text Box 6"/>
          <p:cNvSpPr txBox="1">
            <a:spLocks noChangeArrowheads="1"/>
          </p:cNvSpPr>
          <p:nvPr/>
        </p:nvSpPr>
        <p:spPr bwMode="auto">
          <a:xfrm rot="10800000" flipV="1">
            <a:off x="2384425" y="4702175"/>
            <a:ext cx="652463"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B[34:17]</a:t>
            </a:r>
          </a:p>
        </p:txBody>
      </p:sp>
      <p:sp>
        <p:nvSpPr>
          <p:cNvPr id="15367" name="Rectangle 7"/>
          <p:cNvSpPr>
            <a:spLocks noChangeArrowheads="1"/>
          </p:cNvSpPr>
          <p:nvPr/>
        </p:nvSpPr>
        <p:spPr bwMode="auto">
          <a:xfrm rot="10800000" flipH="1" flipV="1">
            <a:off x="3135313" y="4127500"/>
            <a:ext cx="3581400" cy="1187450"/>
          </a:xfrm>
          <a:prstGeom prst="rect">
            <a:avLst/>
          </a:prstGeom>
          <a:gradFill rotWithShape="1">
            <a:gsLst>
              <a:gs pos="0">
                <a:srgbClr val="C0C0C0"/>
              </a:gs>
              <a:gs pos="50000">
                <a:srgbClr val="FFFFFF"/>
              </a:gs>
              <a:gs pos="100000">
                <a:srgbClr val="C0C0C0"/>
              </a:gs>
            </a:gsLst>
            <a:lin ang="2700000" scaled="1"/>
          </a:gradFill>
          <a:ln w="25400">
            <a:solidFill>
              <a:schemeClr val="tx1"/>
            </a:solidFill>
            <a:miter lim="800000"/>
            <a:headEnd/>
            <a:tailEnd/>
          </a:ln>
        </p:spPr>
        <p:txBody>
          <a:bodyPr wrap="none" lIns="91421" tIns="45712" rIns="91421" bIns="45712" anchor="ctr"/>
          <a:lstStyle/>
          <a:p>
            <a:endParaRPr lang="en-US">
              <a:latin typeface="Arial Narrow" pitchFamily="34" charset="0"/>
            </a:endParaRPr>
          </a:p>
        </p:txBody>
      </p:sp>
      <p:sp>
        <p:nvSpPr>
          <p:cNvPr id="15368" name="Line 8"/>
          <p:cNvSpPr>
            <a:spLocks noChangeShapeType="1"/>
          </p:cNvSpPr>
          <p:nvPr/>
        </p:nvSpPr>
        <p:spPr bwMode="auto">
          <a:xfrm rot="10800000" flipH="1" flipV="1">
            <a:off x="3516313" y="4400550"/>
            <a:ext cx="914400" cy="0"/>
          </a:xfrm>
          <a:prstGeom prst="line">
            <a:avLst/>
          </a:prstGeom>
          <a:noFill/>
          <a:ln w="9525">
            <a:solidFill>
              <a:schemeClr val="tx1"/>
            </a:solidFill>
            <a:round/>
            <a:headEnd/>
            <a:tailEnd type="triangle" w="med" len="med"/>
          </a:ln>
        </p:spPr>
        <p:txBody>
          <a:bodyPr/>
          <a:lstStyle/>
          <a:p>
            <a:endParaRPr lang="en-US"/>
          </a:p>
        </p:txBody>
      </p:sp>
      <p:sp>
        <p:nvSpPr>
          <p:cNvPr id="15369" name="Line 9"/>
          <p:cNvSpPr>
            <a:spLocks noChangeShapeType="1"/>
          </p:cNvSpPr>
          <p:nvPr/>
        </p:nvSpPr>
        <p:spPr bwMode="auto">
          <a:xfrm rot="10800000" flipH="1" flipV="1">
            <a:off x="3516313" y="4705350"/>
            <a:ext cx="914400" cy="0"/>
          </a:xfrm>
          <a:prstGeom prst="line">
            <a:avLst/>
          </a:prstGeom>
          <a:noFill/>
          <a:ln w="9525">
            <a:solidFill>
              <a:schemeClr val="tx1"/>
            </a:solidFill>
            <a:round/>
            <a:headEnd/>
            <a:tailEnd type="triangle" w="med" len="med"/>
          </a:ln>
        </p:spPr>
        <p:txBody>
          <a:bodyPr/>
          <a:lstStyle/>
          <a:p>
            <a:endParaRPr lang="en-US"/>
          </a:p>
        </p:txBody>
      </p:sp>
      <p:sp>
        <p:nvSpPr>
          <p:cNvPr id="15370" name="Line 10"/>
          <p:cNvSpPr>
            <a:spLocks noChangeShapeType="1"/>
          </p:cNvSpPr>
          <p:nvPr/>
        </p:nvSpPr>
        <p:spPr bwMode="auto">
          <a:xfrm rot="10800000" flipH="1" flipV="1">
            <a:off x="4811713" y="4552950"/>
            <a:ext cx="152400" cy="0"/>
          </a:xfrm>
          <a:prstGeom prst="line">
            <a:avLst/>
          </a:prstGeom>
          <a:noFill/>
          <a:ln w="9525">
            <a:solidFill>
              <a:schemeClr val="tx1"/>
            </a:solidFill>
            <a:round/>
            <a:headEnd/>
            <a:tailEnd type="triangle" w="med" len="med"/>
          </a:ln>
        </p:spPr>
        <p:txBody>
          <a:bodyPr/>
          <a:lstStyle/>
          <a:p>
            <a:endParaRPr lang="en-US"/>
          </a:p>
        </p:txBody>
      </p:sp>
      <p:sp>
        <p:nvSpPr>
          <p:cNvPr id="15371" name="Line 11"/>
          <p:cNvSpPr>
            <a:spLocks noChangeShapeType="1"/>
          </p:cNvSpPr>
          <p:nvPr/>
        </p:nvSpPr>
        <p:spPr bwMode="auto">
          <a:xfrm rot="10800000" flipH="1" flipV="1">
            <a:off x="6411913" y="4552950"/>
            <a:ext cx="304800" cy="0"/>
          </a:xfrm>
          <a:prstGeom prst="line">
            <a:avLst/>
          </a:prstGeom>
          <a:noFill/>
          <a:ln w="9525">
            <a:solidFill>
              <a:schemeClr val="tx1"/>
            </a:solidFill>
            <a:round/>
            <a:headEnd/>
            <a:tailEnd type="triangle" w="med" len="med"/>
          </a:ln>
        </p:spPr>
        <p:txBody>
          <a:bodyPr/>
          <a:lstStyle/>
          <a:p>
            <a:endParaRPr lang="en-US"/>
          </a:p>
        </p:txBody>
      </p:sp>
      <p:sp>
        <p:nvSpPr>
          <p:cNvPr id="15372" name="Text Box 12"/>
          <p:cNvSpPr txBox="1">
            <a:spLocks noChangeArrowheads="1"/>
          </p:cNvSpPr>
          <p:nvPr/>
        </p:nvSpPr>
        <p:spPr bwMode="auto">
          <a:xfrm flipH="1">
            <a:off x="3136900" y="4476750"/>
            <a:ext cx="268288"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B</a:t>
            </a:r>
          </a:p>
        </p:txBody>
      </p:sp>
      <p:sp>
        <p:nvSpPr>
          <p:cNvPr id="15373" name="Line 13"/>
          <p:cNvSpPr>
            <a:spLocks noChangeShapeType="1"/>
          </p:cNvSpPr>
          <p:nvPr/>
        </p:nvSpPr>
        <p:spPr bwMode="auto">
          <a:xfrm rot="10800000" flipH="1" flipV="1">
            <a:off x="3135313" y="4705350"/>
            <a:ext cx="381000" cy="0"/>
          </a:xfrm>
          <a:prstGeom prst="line">
            <a:avLst/>
          </a:prstGeom>
          <a:noFill/>
          <a:ln w="9525">
            <a:solidFill>
              <a:schemeClr val="tx1"/>
            </a:solidFill>
            <a:round/>
            <a:headEnd/>
            <a:tailEnd type="triangle" w="med" len="med"/>
          </a:ln>
        </p:spPr>
        <p:txBody>
          <a:bodyPr/>
          <a:lstStyle/>
          <a:p>
            <a:endParaRPr lang="en-US"/>
          </a:p>
        </p:txBody>
      </p:sp>
      <p:sp>
        <p:nvSpPr>
          <p:cNvPr id="15374" name="Text Box 14"/>
          <p:cNvSpPr txBox="1">
            <a:spLocks noChangeArrowheads="1"/>
          </p:cNvSpPr>
          <p:nvPr/>
        </p:nvSpPr>
        <p:spPr bwMode="auto">
          <a:xfrm flipH="1">
            <a:off x="6511925" y="4532313"/>
            <a:ext cx="268288" cy="274637"/>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P</a:t>
            </a:r>
          </a:p>
        </p:txBody>
      </p:sp>
      <p:sp>
        <p:nvSpPr>
          <p:cNvPr id="15375" name="Line 15"/>
          <p:cNvSpPr>
            <a:spLocks noChangeShapeType="1"/>
          </p:cNvSpPr>
          <p:nvPr/>
        </p:nvSpPr>
        <p:spPr bwMode="auto">
          <a:xfrm rot="10800000" flipH="1" flipV="1">
            <a:off x="5192713" y="4552950"/>
            <a:ext cx="304800" cy="0"/>
          </a:xfrm>
          <a:prstGeom prst="line">
            <a:avLst/>
          </a:prstGeom>
          <a:noFill/>
          <a:ln w="9525">
            <a:solidFill>
              <a:schemeClr val="tx1"/>
            </a:solidFill>
            <a:round/>
            <a:headEnd/>
            <a:tailEnd type="triangle" w="med" len="med"/>
          </a:ln>
        </p:spPr>
        <p:txBody>
          <a:bodyPr/>
          <a:lstStyle/>
          <a:p>
            <a:endParaRPr lang="en-US"/>
          </a:p>
        </p:txBody>
      </p:sp>
      <p:sp>
        <p:nvSpPr>
          <p:cNvPr id="15376" name="Line 16"/>
          <p:cNvSpPr>
            <a:spLocks noChangeShapeType="1"/>
          </p:cNvSpPr>
          <p:nvPr/>
        </p:nvSpPr>
        <p:spPr bwMode="auto">
          <a:xfrm rot="10800000" flipH="1" flipV="1">
            <a:off x="2344738" y="4705350"/>
            <a:ext cx="790575" cy="0"/>
          </a:xfrm>
          <a:prstGeom prst="line">
            <a:avLst/>
          </a:prstGeom>
          <a:noFill/>
          <a:ln w="9525">
            <a:solidFill>
              <a:schemeClr val="tx1"/>
            </a:solidFill>
            <a:round/>
            <a:headEnd/>
            <a:tailEnd type="triangle" w="med" len="med"/>
          </a:ln>
        </p:spPr>
        <p:txBody>
          <a:bodyPr/>
          <a:lstStyle/>
          <a:p>
            <a:endParaRPr lang="en-US"/>
          </a:p>
        </p:txBody>
      </p:sp>
      <p:sp>
        <p:nvSpPr>
          <p:cNvPr id="15377" name="Text Box 17"/>
          <p:cNvSpPr txBox="1">
            <a:spLocks noChangeArrowheads="1"/>
          </p:cNvSpPr>
          <p:nvPr/>
        </p:nvSpPr>
        <p:spPr bwMode="auto">
          <a:xfrm flipH="1">
            <a:off x="4116388" y="4117975"/>
            <a:ext cx="323850"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25</a:t>
            </a:r>
          </a:p>
        </p:txBody>
      </p:sp>
      <p:sp>
        <p:nvSpPr>
          <p:cNvPr id="15378" name="Text Box 18"/>
          <p:cNvSpPr txBox="1">
            <a:spLocks noChangeArrowheads="1"/>
          </p:cNvSpPr>
          <p:nvPr/>
        </p:nvSpPr>
        <p:spPr bwMode="auto">
          <a:xfrm flipH="1">
            <a:off x="4116388" y="4727575"/>
            <a:ext cx="323850"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18</a:t>
            </a:r>
          </a:p>
        </p:txBody>
      </p:sp>
      <p:sp>
        <p:nvSpPr>
          <p:cNvPr id="15379" name="Line 19"/>
          <p:cNvSpPr>
            <a:spLocks noChangeShapeType="1"/>
          </p:cNvSpPr>
          <p:nvPr/>
        </p:nvSpPr>
        <p:spPr bwMode="auto">
          <a:xfrm rot="10800000" flipH="1">
            <a:off x="5954713" y="4552950"/>
            <a:ext cx="228600" cy="0"/>
          </a:xfrm>
          <a:prstGeom prst="line">
            <a:avLst/>
          </a:prstGeom>
          <a:noFill/>
          <a:ln w="9525">
            <a:solidFill>
              <a:schemeClr val="tx1"/>
            </a:solidFill>
            <a:round/>
            <a:headEnd/>
            <a:tailEnd type="triangle" w="med" len="med"/>
          </a:ln>
        </p:spPr>
        <p:txBody>
          <a:bodyPr/>
          <a:lstStyle/>
          <a:p>
            <a:endParaRPr lang="en-US"/>
          </a:p>
        </p:txBody>
      </p:sp>
      <p:grpSp>
        <p:nvGrpSpPr>
          <p:cNvPr id="2" name="Group 20"/>
          <p:cNvGrpSpPr>
            <a:grpSpLocks/>
          </p:cNvGrpSpPr>
          <p:nvPr>
            <p:custDataLst>
              <p:tags r:id="rId2"/>
            </p:custDataLst>
          </p:nvPr>
        </p:nvGrpSpPr>
        <p:grpSpPr bwMode="auto">
          <a:xfrm rot="16200000" flipV="1">
            <a:off x="4354513" y="4324350"/>
            <a:ext cx="457200" cy="457200"/>
            <a:chOff x="4724" y="2639"/>
            <a:chExt cx="288" cy="288"/>
          </a:xfrm>
        </p:grpSpPr>
        <p:sp>
          <p:nvSpPr>
            <p:cNvPr id="15472" name="Oval 21"/>
            <p:cNvSpPr>
              <a:spLocks noChangeArrowheads="1"/>
            </p:cNvSpPr>
            <p:nvPr/>
          </p:nvSpPr>
          <p:spPr bwMode="auto">
            <a:xfrm rot="5400000" flipH="1">
              <a:off x="4724" y="2639"/>
              <a:ext cx="288" cy="288"/>
            </a:xfrm>
            <a:prstGeom prst="ellipse">
              <a:avLst/>
            </a:prstGeom>
            <a:solidFill>
              <a:srgbClr val="FF6600"/>
            </a:solidFill>
            <a:ln w="9525">
              <a:solidFill>
                <a:schemeClr val="tx1"/>
              </a:solidFill>
              <a:round/>
              <a:headEnd/>
              <a:tailEnd/>
            </a:ln>
          </p:spPr>
          <p:txBody>
            <a:bodyPr wrap="none" lIns="91421" tIns="45712" rIns="91421" bIns="45712" anchor="ctr"/>
            <a:lstStyle/>
            <a:p>
              <a:endParaRPr lang="en-US">
                <a:latin typeface="Arial Narrow" pitchFamily="34" charset="0"/>
              </a:endParaRPr>
            </a:p>
          </p:txBody>
        </p:sp>
        <p:sp>
          <p:nvSpPr>
            <p:cNvPr id="15473" name="Line 22"/>
            <p:cNvSpPr>
              <a:spLocks noChangeShapeType="1"/>
            </p:cNvSpPr>
            <p:nvPr/>
          </p:nvSpPr>
          <p:spPr bwMode="auto">
            <a:xfrm rot="5400000" flipH="1">
              <a:off x="4820" y="2735"/>
              <a:ext cx="96" cy="96"/>
            </a:xfrm>
            <a:prstGeom prst="line">
              <a:avLst/>
            </a:prstGeom>
            <a:noFill/>
            <a:ln w="9525">
              <a:solidFill>
                <a:schemeClr val="tx1"/>
              </a:solidFill>
              <a:round/>
              <a:headEnd/>
              <a:tailEnd/>
            </a:ln>
          </p:spPr>
          <p:txBody>
            <a:bodyPr/>
            <a:lstStyle/>
            <a:p>
              <a:endParaRPr lang="en-US"/>
            </a:p>
          </p:txBody>
        </p:sp>
        <p:sp>
          <p:nvSpPr>
            <p:cNvPr id="15474" name="Line 23"/>
            <p:cNvSpPr>
              <a:spLocks noChangeShapeType="1"/>
            </p:cNvSpPr>
            <p:nvPr/>
          </p:nvSpPr>
          <p:spPr bwMode="auto">
            <a:xfrm rot="5400000" flipH="1" flipV="1">
              <a:off x="4820" y="2735"/>
              <a:ext cx="96" cy="96"/>
            </a:xfrm>
            <a:prstGeom prst="line">
              <a:avLst/>
            </a:prstGeom>
            <a:noFill/>
            <a:ln w="9525">
              <a:solidFill>
                <a:schemeClr val="tx1"/>
              </a:solidFill>
              <a:round/>
              <a:headEnd/>
              <a:tailEnd/>
            </a:ln>
          </p:spPr>
          <p:txBody>
            <a:bodyPr/>
            <a:lstStyle/>
            <a:p>
              <a:endParaRPr lang="en-US"/>
            </a:p>
          </p:txBody>
        </p:sp>
      </p:grpSp>
      <p:grpSp>
        <p:nvGrpSpPr>
          <p:cNvPr id="3" name="Group 24"/>
          <p:cNvGrpSpPr>
            <a:grpSpLocks/>
          </p:cNvGrpSpPr>
          <p:nvPr>
            <p:custDataLst>
              <p:tags r:id="rId3"/>
            </p:custDataLst>
          </p:nvPr>
        </p:nvGrpSpPr>
        <p:grpSpPr bwMode="auto">
          <a:xfrm rot="16200000" flipV="1">
            <a:off x="5497513" y="4324350"/>
            <a:ext cx="457200" cy="457200"/>
            <a:chOff x="4724" y="1919"/>
            <a:chExt cx="288" cy="288"/>
          </a:xfrm>
        </p:grpSpPr>
        <p:sp>
          <p:nvSpPr>
            <p:cNvPr id="15469" name="Oval 25"/>
            <p:cNvSpPr>
              <a:spLocks noChangeArrowheads="1"/>
            </p:cNvSpPr>
            <p:nvPr/>
          </p:nvSpPr>
          <p:spPr bwMode="auto">
            <a:xfrm rot="5400000" flipH="1">
              <a:off x="4724" y="1919"/>
              <a:ext cx="288" cy="288"/>
            </a:xfrm>
            <a:prstGeom prst="ellipse">
              <a:avLst/>
            </a:prstGeom>
            <a:solidFill>
              <a:srgbClr val="FF6600"/>
            </a:solidFill>
            <a:ln w="9525">
              <a:solidFill>
                <a:schemeClr val="tx1"/>
              </a:solidFill>
              <a:round/>
              <a:headEnd/>
              <a:tailEnd/>
            </a:ln>
          </p:spPr>
          <p:txBody>
            <a:bodyPr wrap="none" lIns="91421" tIns="45712" rIns="91421" bIns="45712" anchor="ctr"/>
            <a:lstStyle/>
            <a:p>
              <a:endParaRPr lang="en-US">
                <a:latin typeface="Arial Narrow" pitchFamily="34" charset="0"/>
              </a:endParaRPr>
            </a:p>
          </p:txBody>
        </p:sp>
        <p:sp>
          <p:nvSpPr>
            <p:cNvPr id="15470" name="Line 26"/>
            <p:cNvSpPr>
              <a:spLocks noChangeShapeType="1"/>
            </p:cNvSpPr>
            <p:nvPr/>
          </p:nvSpPr>
          <p:spPr bwMode="auto">
            <a:xfrm rot="5400000" flipH="1">
              <a:off x="4820" y="2063"/>
              <a:ext cx="96" cy="0"/>
            </a:xfrm>
            <a:prstGeom prst="line">
              <a:avLst/>
            </a:prstGeom>
            <a:noFill/>
            <a:ln w="9525">
              <a:solidFill>
                <a:schemeClr val="tx1"/>
              </a:solidFill>
              <a:round/>
              <a:headEnd/>
              <a:tailEnd/>
            </a:ln>
          </p:spPr>
          <p:txBody>
            <a:bodyPr/>
            <a:lstStyle/>
            <a:p>
              <a:endParaRPr lang="en-US"/>
            </a:p>
          </p:txBody>
        </p:sp>
        <p:sp>
          <p:nvSpPr>
            <p:cNvPr id="15471" name="Line 27"/>
            <p:cNvSpPr>
              <a:spLocks noChangeShapeType="1"/>
            </p:cNvSpPr>
            <p:nvPr/>
          </p:nvSpPr>
          <p:spPr bwMode="auto">
            <a:xfrm rot="5400000" flipH="1">
              <a:off x="4868" y="2015"/>
              <a:ext cx="0" cy="96"/>
            </a:xfrm>
            <a:prstGeom prst="line">
              <a:avLst/>
            </a:prstGeom>
            <a:noFill/>
            <a:ln w="9525">
              <a:solidFill>
                <a:schemeClr val="tx1"/>
              </a:solidFill>
              <a:round/>
              <a:headEnd/>
              <a:tailEnd/>
            </a:ln>
          </p:spPr>
          <p:txBody>
            <a:bodyPr/>
            <a:lstStyle/>
            <a:p>
              <a:endParaRPr lang="en-US"/>
            </a:p>
          </p:txBody>
        </p:sp>
      </p:grpSp>
      <p:grpSp>
        <p:nvGrpSpPr>
          <p:cNvPr id="4" name="Group 28"/>
          <p:cNvGrpSpPr>
            <a:grpSpLocks/>
          </p:cNvGrpSpPr>
          <p:nvPr>
            <p:custDataLst>
              <p:tags r:id="rId4"/>
            </p:custDataLst>
          </p:nvPr>
        </p:nvGrpSpPr>
        <p:grpSpPr bwMode="auto">
          <a:xfrm flipV="1">
            <a:off x="3514725" y="4584700"/>
            <a:ext cx="228600" cy="228600"/>
            <a:chOff x="2160" y="2592"/>
            <a:chExt cx="144" cy="144"/>
          </a:xfrm>
        </p:grpSpPr>
        <p:sp>
          <p:nvSpPr>
            <p:cNvPr id="15466" name="Rectangle 29"/>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67" name="Line 30"/>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68" name="Line 31"/>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5" name="Group 32"/>
          <p:cNvGrpSpPr>
            <a:grpSpLocks/>
          </p:cNvGrpSpPr>
          <p:nvPr>
            <p:custDataLst>
              <p:tags r:id="rId5"/>
            </p:custDataLst>
          </p:nvPr>
        </p:nvGrpSpPr>
        <p:grpSpPr bwMode="auto">
          <a:xfrm flipV="1">
            <a:off x="3514725" y="4279900"/>
            <a:ext cx="228600" cy="228600"/>
            <a:chOff x="2160" y="2592"/>
            <a:chExt cx="144" cy="144"/>
          </a:xfrm>
        </p:grpSpPr>
        <p:sp>
          <p:nvSpPr>
            <p:cNvPr id="15463" name="Rectangle 33"/>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64" name="Line 34"/>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65" name="Line 35"/>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6" name="Group 36"/>
          <p:cNvGrpSpPr>
            <a:grpSpLocks/>
          </p:cNvGrpSpPr>
          <p:nvPr>
            <p:custDataLst>
              <p:tags r:id="rId6"/>
            </p:custDataLst>
          </p:nvPr>
        </p:nvGrpSpPr>
        <p:grpSpPr bwMode="auto">
          <a:xfrm flipV="1">
            <a:off x="4962525" y="4432300"/>
            <a:ext cx="228600" cy="228600"/>
            <a:chOff x="2160" y="2592"/>
            <a:chExt cx="144" cy="144"/>
          </a:xfrm>
        </p:grpSpPr>
        <p:sp>
          <p:nvSpPr>
            <p:cNvPr id="15460" name="Rectangle 37"/>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61" name="Line 38"/>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62" name="Line 39"/>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7" name="Group 40"/>
          <p:cNvGrpSpPr>
            <a:grpSpLocks/>
          </p:cNvGrpSpPr>
          <p:nvPr>
            <p:custDataLst>
              <p:tags r:id="rId7"/>
            </p:custDataLst>
          </p:nvPr>
        </p:nvGrpSpPr>
        <p:grpSpPr bwMode="auto">
          <a:xfrm flipV="1">
            <a:off x="6181725" y="4432300"/>
            <a:ext cx="228600" cy="228600"/>
            <a:chOff x="2160" y="2592"/>
            <a:chExt cx="144" cy="144"/>
          </a:xfrm>
        </p:grpSpPr>
        <p:sp>
          <p:nvSpPr>
            <p:cNvPr id="15457" name="Rectangle 41"/>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58" name="Line 42"/>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59" name="Line 43"/>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sp>
        <p:nvSpPr>
          <p:cNvPr id="15386" name="Line 44"/>
          <p:cNvSpPr>
            <a:spLocks noChangeShapeType="1"/>
          </p:cNvSpPr>
          <p:nvPr/>
        </p:nvSpPr>
        <p:spPr bwMode="auto">
          <a:xfrm rot="10800000" flipH="1" flipV="1">
            <a:off x="6716713" y="4552950"/>
            <a:ext cx="609600" cy="0"/>
          </a:xfrm>
          <a:prstGeom prst="line">
            <a:avLst/>
          </a:prstGeom>
          <a:noFill/>
          <a:ln w="9525">
            <a:solidFill>
              <a:schemeClr val="tx1"/>
            </a:solidFill>
            <a:round/>
            <a:headEnd/>
            <a:tailEnd type="triangle" w="med" len="med"/>
          </a:ln>
        </p:spPr>
        <p:txBody>
          <a:bodyPr/>
          <a:lstStyle/>
          <a:p>
            <a:endParaRPr lang="en-US"/>
          </a:p>
        </p:txBody>
      </p:sp>
      <p:grpSp>
        <p:nvGrpSpPr>
          <p:cNvPr id="8" name="Group 45"/>
          <p:cNvGrpSpPr>
            <a:grpSpLocks/>
          </p:cNvGrpSpPr>
          <p:nvPr>
            <p:custDataLst>
              <p:tags r:id="rId8"/>
            </p:custDataLst>
          </p:nvPr>
        </p:nvGrpSpPr>
        <p:grpSpPr bwMode="auto">
          <a:xfrm rot="16200000" flipV="1">
            <a:off x="5840413" y="4667250"/>
            <a:ext cx="533400" cy="762000"/>
            <a:chOff x="4388" y="1583"/>
            <a:chExt cx="336" cy="480"/>
          </a:xfrm>
        </p:grpSpPr>
        <p:sp>
          <p:nvSpPr>
            <p:cNvPr id="15454" name="Line 46"/>
            <p:cNvSpPr>
              <a:spLocks noChangeShapeType="1"/>
            </p:cNvSpPr>
            <p:nvPr/>
          </p:nvSpPr>
          <p:spPr bwMode="auto">
            <a:xfrm rot="5400000" flipH="1" flipV="1">
              <a:off x="4628" y="1967"/>
              <a:ext cx="0" cy="192"/>
            </a:xfrm>
            <a:prstGeom prst="line">
              <a:avLst/>
            </a:prstGeom>
            <a:noFill/>
            <a:ln w="9525">
              <a:solidFill>
                <a:schemeClr val="tx1"/>
              </a:solidFill>
              <a:round/>
              <a:headEnd/>
              <a:tailEnd type="triangle" w="med" len="med"/>
            </a:ln>
          </p:spPr>
          <p:txBody>
            <a:bodyPr/>
            <a:lstStyle/>
            <a:p>
              <a:endParaRPr lang="en-US"/>
            </a:p>
          </p:txBody>
        </p:sp>
        <p:sp>
          <p:nvSpPr>
            <p:cNvPr id="15455" name="Line 47"/>
            <p:cNvSpPr>
              <a:spLocks noChangeShapeType="1"/>
            </p:cNvSpPr>
            <p:nvPr/>
          </p:nvSpPr>
          <p:spPr bwMode="auto">
            <a:xfrm rot="5400000" flipH="1" flipV="1">
              <a:off x="4460" y="1511"/>
              <a:ext cx="0" cy="144"/>
            </a:xfrm>
            <a:prstGeom prst="line">
              <a:avLst/>
            </a:prstGeom>
            <a:noFill/>
            <a:ln w="9525">
              <a:solidFill>
                <a:schemeClr val="tx1"/>
              </a:solidFill>
              <a:round/>
              <a:headEnd/>
              <a:tailEnd/>
            </a:ln>
          </p:spPr>
          <p:txBody>
            <a:bodyPr/>
            <a:lstStyle/>
            <a:p>
              <a:endParaRPr lang="en-US"/>
            </a:p>
          </p:txBody>
        </p:sp>
        <p:sp>
          <p:nvSpPr>
            <p:cNvPr id="15456" name="Line 48"/>
            <p:cNvSpPr>
              <a:spLocks noChangeShapeType="1"/>
            </p:cNvSpPr>
            <p:nvPr/>
          </p:nvSpPr>
          <p:spPr bwMode="auto">
            <a:xfrm rot="5400000">
              <a:off x="4292" y="1823"/>
              <a:ext cx="480" cy="0"/>
            </a:xfrm>
            <a:prstGeom prst="line">
              <a:avLst/>
            </a:prstGeom>
            <a:noFill/>
            <a:ln w="9525">
              <a:solidFill>
                <a:schemeClr val="tx1"/>
              </a:solidFill>
              <a:round/>
              <a:headEnd/>
              <a:tailEnd/>
            </a:ln>
          </p:spPr>
          <p:txBody>
            <a:bodyPr/>
            <a:lstStyle/>
            <a:p>
              <a:endParaRPr lang="en-US"/>
            </a:p>
          </p:txBody>
        </p:sp>
      </p:grpSp>
      <p:sp>
        <p:nvSpPr>
          <p:cNvPr id="15388" name="Rectangle 49"/>
          <p:cNvSpPr>
            <a:spLocks noChangeArrowheads="1"/>
          </p:cNvSpPr>
          <p:nvPr/>
        </p:nvSpPr>
        <p:spPr bwMode="auto">
          <a:xfrm rot="10800000" flipH="1" flipV="1">
            <a:off x="3135313" y="5346700"/>
            <a:ext cx="3581400" cy="1187450"/>
          </a:xfrm>
          <a:prstGeom prst="rect">
            <a:avLst/>
          </a:prstGeom>
          <a:gradFill rotWithShape="1">
            <a:gsLst>
              <a:gs pos="0">
                <a:srgbClr val="C0C0C0"/>
              </a:gs>
              <a:gs pos="50000">
                <a:srgbClr val="FFFFFF"/>
              </a:gs>
              <a:gs pos="100000">
                <a:srgbClr val="C0C0C0"/>
              </a:gs>
            </a:gsLst>
            <a:lin ang="2700000" scaled="1"/>
          </a:gradFill>
          <a:ln w="25400">
            <a:solidFill>
              <a:schemeClr val="tx1"/>
            </a:solidFill>
            <a:miter lim="800000"/>
            <a:headEnd/>
            <a:tailEnd/>
          </a:ln>
        </p:spPr>
        <p:txBody>
          <a:bodyPr wrap="none" lIns="91421" tIns="45712" rIns="91421" bIns="45712" anchor="ctr"/>
          <a:lstStyle/>
          <a:p>
            <a:endParaRPr lang="en-US">
              <a:latin typeface="Arial Narrow" pitchFamily="34" charset="0"/>
            </a:endParaRPr>
          </a:p>
        </p:txBody>
      </p:sp>
      <p:sp>
        <p:nvSpPr>
          <p:cNvPr id="15389" name="Line 50"/>
          <p:cNvSpPr>
            <a:spLocks noChangeShapeType="1"/>
          </p:cNvSpPr>
          <p:nvPr/>
        </p:nvSpPr>
        <p:spPr bwMode="auto">
          <a:xfrm rot="10800000" flipH="1" flipV="1">
            <a:off x="3516313" y="5619750"/>
            <a:ext cx="914400" cy="0"/>
          </a:xfrm>
          <a:prstGeom prst="line">
            <a:avLst/>
          </a:prstGeom>
          <a:noFill/>
          <a:ln w="9525">
            <a:solidFill>
              <a:schemeClr val="tx1"/>
            </a:solidFill>
            <a:round/>
            <a:headEnd/>
            <a:tailEnd type="triangle" w="med" len="med"/>
          </a:ln>
        </p:spPr>
        <p:txBody>
          <a:bodyPr/>
          <a:lstStyle/>
          <a:p>
            <a:endParaRPr lang="en-US"/>
          </a:p>
        </p:txBody>
      </p:sp>
      <p:sp>
        <p:nvSpPr>
          <p:cNvPr id="15390" name="Line 51"/>
          <p:cNvSpPr>
            <a:spLocks noChangeShapeType="1"/>
          </p:cNvSpPr>
          <p:nvPr/>
        </p:nvSpPr>
        <p:spPr bwMode="auto">
          <a:xfrm rot="10800000" flipH="1" flipV="1">
            <a:off x="3516313" y="5924550"/>
            <a:ext cx="914400" cy="0"/>
          </a:xfrm>
          <a:prstGeom prst="line">
            <a:avLst/>
          </a:prstGeom>
          <a:noFill/>
          <a:ln w="9525">
            <a:solidFill>
              <a:schemeClr val="tx1"/>
            </a:solidFill>
            <a:round/>
            <a:headEnd/>
            <a:tailEnd type="triangle" w="med" len="med"/>
          </a:ln>
        </p:spPr>
        <p:txBody>
          <a:bodyPr/>
          <a:lstStyle/>
          <a:p>
            <a:endParaRPr lang="en-US"/>
          </a:p>
        </p:txBody>
      </p:sp>
      <p:sp>
        <p:nvSpPr>
          <p:cNvPr id="15391" name="Line 52"/>
          <p:cNvSpPr>
            <a:spLocks noChangeShapeType="1"/>
          </p:cNvSpPr>
          <p:nvPr/>
        </p:nvSpPr>
        <p:spPr bwMode="auto">
          <a:xfrm rot="10800000" flipH="1" flipV="1">
            <a:off x="4811713" y="5772150"/>
            <a:ext cx="152400" cy="0"/>
          </a:xfrm>
          <a:prstGeom prst="line">
            <a:avLst/>
          </a:prstGeom>
          <a:noFill/>
          <a:ln w="9525">
            <a:solidFill>
              <a:schemeClr val="tx1"/>
            </a:solidFill>
            <a:round/>
            <a:headEnd/>
            <a:tailEnd type="triangle" w="med" len="med"/>
          </a:ln>
        </p:spPr>
        <p:txBody>
          <a:bodyPr/>
          <a:lstStyle/>
          <a:p>
            <a:endParaRPr lang="en-US"/>
          </a:p>
        </p:txBody>
      </p:sp>
      <p:sp>
        <p:nvSpPr>
          <p:cNvPr id="15392" name="Line 53"/>
          <p:cNvSpPr>
            <a:spLocks noChangeShapeType="1"/>
          </p:cNvSpPr>
          <p:nvPr/>
        </p:nvSpPr>
        <p:spPr bwMode="auto">
          <a:xfrm rot="10800000" flipH="1" flipV="1">
            <a:off x="6411913" y="5772150"/>
            <a:ext cx="304800" cy="0"/>
          </a:xfrm>
          <a:prstGeom prst="line">
            <a:avLst/>
          </a:prstGeom>
          <a:noFill/>
          <a:ln w="9525">
            <a:solidFill>
              <a:schemeClr val="tx1"/>
            </a:solidFill>
            <a:round/>
            <a:headEnd/>
            <a:tailEnd type="triangle" w="med" len="med"/>
          </a:ln>
        </p:spPr>
        <p:txBody>
          <a:bodyPr/>
          <a:lstStyle/>
          <a:p>
            <a:endParaRPr lang="en-US"/>
          </a:p>
        </p:txBody>
      </p:sp>
      <p:sp>
        <p:nvSpPr>
          <p:cNvPr id="15393" name="Text Box 54"/>
          <p:cNvSpPr txBox="1">
            <a:spLocks noChangeArrowheads="1"/>
          </p:cNvSpPr>
          <p:nvPr/>
        </p:nvSpPr>
        <p:spPr bwMode="auto">
          <a:xfrm flipH="1">
            <a:off x="3136900" y="5695950"/>
            <a:ext cx="268288"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B</a:t>
            </a:r>
          </a:p>
        </p:txBody>
      </p:sp>
      <p:sp>
        <p:nvSpPr>
          <p:cNvPr id="15394" name="Line 55"/>
          <p:cNvSpPr>
            <a:spLocks noChangeShapeType="1"/>
          </p:cNvSpPr>
          <p:nvPr/>
        </p:nvSpPr>
        <p:spPr bwMode="auto">
          <a:xfrm rot="10800000" flipH="1" flipV="1">
            <a:off x="3135313" y="5924550"/>
            <a:ext cx="381000" cy="0"/>
          </a:xfrm>
          <a:prstGeom prst="line">
            <a:avLst/>
          </a:prstGeom>
          <a:noFill/>
          <a:ln w="9525">
            <a:solidFill>
              <a:schemeClr val="tx1"/>
            </a:solidFill>
            <a:round/>
            <a:headEnd/>
            <a:tailEnd type="triangle" w="med" len="med"/>
          </a:ln>
        </p:spPr>
        <p:txBody>
          <a:bodyPr/>
          <a:lstStyle/>
          <a:p>
            <a:endParaRPr lang="en-US"/>
          </a:p>
        </p:txBody>
      </p:sp>
      <p:sp>
        <p:nvSpPr>
          <p:cNvPr id="15395" name="Text Box 56"/>
          <p:cNvSpPr txBox="1">
            <a:spLocks noChangeArrowheads="1"/>
          </p:cNvSpPr>
          <p:nvPr/>
        </p:nvSpPr>
        <p:spPr bwMode="auto">
          <a:xfrm flipH="1">
            <a:off x="6511925" y="5751513"/>
            <a:ext cx="268288" cy="274637"/>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P</a:t>
            </a:r>
          </a:p>
        </p:txBody>
      </p:sp>
      <p:sp>
        <p:nvSpPr>
          <p:cNvPr id="15396" name="Line 57"/>
          <p:cNvSpPr>
            <a:spLocks noChangeShapeType="1"/>
          </p:cNvSpPr>
          <p:nvPr/>
        </p:nvSpPr>
        <p:spPr bwMode="auto">
          <a:xfrm rot="10800000" flipH="1" flipV="1">
            <a:off x="3135313" y="5619750"/>
            <a:ext cx="381000" cy="0"/>
          </a:xfrm>
          <a:prstGeom prst="line">
            <a:avLst/>
          </a:prstGeom>
          <a:noFill/>
          <a:ln w="9525">
            <a:solidFill>
              <a:schemeClr val="tx1"/>
            </a:solidFill>
            <a:round/>
            <a:headEnd/>
            <a:tailEnd type="triangle" w="med" len="med"/>
          </a:ln>
        </p:spPr>
        <p:txBody>
          <a:bodyPr/>
          <a:lstStyle/>
          <a:p>
            <a:endParaRPr lang="en-US"/>
          </a:p>
        </p:txBody>
      </p:sp>
      <p:sp>
        <p:nvSpPr>
          <p:cNvPr id="15397" name="Line 58"/>
          <p:cNvSpPr>
            <a:spLocks noChangeShapeType="1"/>
          </p:cNvSpPr>
          <p:nvPr/>
        </p:nvSpPr>
        <p:spPr bwMode="auto">
          <a:xfrm rot="10800000" flipH="1" flipV="1">
            <a:off x="5192713" y="5772150"/>
            <a:ext cx="304800" cy="0"/>
          </a:xfrm>
          <a:prstGeom prst="line">
            <a:avLst/>
          </a:prstGeom>
          <a:noFill/>
          <a:ln w="9525">
            <a:solidFill>
              <a:schemeClr val="tx1"/>
            </a:solidFill>
            <a:round/>
            <a:headEnd/>
            <a:tailEnd type="triangle" w="med" len="med"/>
          </a:ln>
        </p:spPr>
        <p:txBody>
          <a:bodyPr/>
          <a:lstStyle/>
          <a:p>
            <a:endParaRPr lang="en-US"/>
          </a:p>
        </p:txBody>
      </p:sp>
      <p:sp>
        <p:nvSpPr>
          <p:cNvPr id="15398" name="Text Box 59"/>
          <p:cNvSpPr txBox="1">
            <a:spLocks noChangeArrowheads="1"/>
          </p:cNvSpPr>
          <p:nvPr/>
        </p:nvSpPr>
        <p:spPr bwMode="auto">
          <a:xfrm flipH="1">
            <a:off x="3136900" y="5391150"/>
            <a:ext cx="268288"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A</a:t>
            </a:r>
          </a:p>
        </p:txBody>
      </p:sp>
      <p:sp>
        <p:nvSpPr>
          <p:cNvPr id="15399" name="Line 60"/>
          <p:cNvSpPr>
            <a:spLocks noChangeShapeType="1"/>
          </p:cNvSpPr>
          <p:nvPr/>
        </p:nvSpPr>
        <p:spPr bwMode="auto">
          <a:xfrm rot="10800000" flipH="1" flipV="1">
            <a:off x="2308225" y="5924550"/>
            <a:ext cx="827088" cy="0"/>
          </a:xfrm>
          <a:prstGeom prst="line">
            <a:avLst/>
          </a:prstGeom>
          <a:noFill/>
          <a:ln w="9525">
            <a:solidFill>
              <a:schemeClr val="tx1"/>
            </a:solidFill>
            <a:round/>
            <a:headEnd/>
            <a:tailEnd type="triangle" w="med" len="med"/>
          </a:ln>
        </p:spPr>
        <p:txBody>
          <a:bodyPr/>
          <a:lstStyle/>
          <a:p>
            <a:endParaRPr lang="en-US"/>
          </a:p>
        </p:txBody>
      </p:sp>
      <p:sp>
        <p:nvSpPr>
          <p:cNvPr id="15400" name="Line 61"/>
          <p:cNvSpPr>
            <a:spLocks noChangeShapeType="1"/>
          </p:cNvSpPr>
          <p:nvPr/>
        </p:nvSpPr>
        <p:spPr bwMode="auto">
          <a:xfrm rot="10800000" flipH="1" flipV="1">
            <a:off x="2320925" y="5619750"/>
            <a:ext cx="814388" cy="0"/>
          </a:xfrm>
          <a:prstGeom prst="line">
            <a:avLst/>
          </a:prstGeom>
          <a:noFill/>
          <a:ln w="9525">
            <a:solidFill>
              <a:schemeClr val="tx1"/>
            </a:solidFill>
            <a:round/>
            <a:headEnd/>
            <a:tailEnd type="triangle" w="med" len="med"/>
          </a:ln>
        </p:spPr>
        <p:txBody>
          <a:bodyPr/>
          <a:lstStyle/>
          <a:p>
            <a:endParaRPr lang="en-US"/>
          </a:p>
        </p:txBody>
      </p:sp>
      <p:sp>
        <p:nvSpPr>
          <p:cNvPr id="15401" name="Text Box 62"/>
          <p:cNvSpPr txBox="1">
            <a:spLocks noChangeArrowheads="1"/>
          </p:cNvSpPr>
          <p:nvPr/>
        </p:nvSpPr>
        <p:spPr bwMode="auto">
          <a:xfrm flipH="1">
            <a:off x="4116388" y="5337175"/>
            <a:ext cx="323850"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25</a:t>
            </a:r>
          </a:p>
        </p:txBody>
      </p:sp>
      <p:sp>
        <p:nvSpPr>
          <p:cNvPr id="15402" name="Text Box 63"/>
          <p:cNvSpPr txBox="1">
            <a:spLocks noChangeArrowheads="1"/>
          </p:cNvSpPr>
          <p:nvPr/>
        </p:nvSpPr>
        <p:spPr bwMode="auto">
          <a:xfrm flipH="1">
            <a:off x="4116388" y="5946775"/>
            <a:ext cx="323850"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18</a:t>
            </a:r>
          </a:p>
        </p:txBody>
      </p:sp>
      <p:sp>
        <p:nvSpPr>
          <p:cNvPr id="15403" name="Line 64"/>
          <p:cNvSpPr>
            <a:spLocks noChangeShapeType="1"/>
          </p:cNvSpPr>
          <p:nvPr/>
        </p:nvSpPr>
        <p:spPr bwMode="auto">
          <a:xfrm rot="10800000" flipH="1">
            <a:off x="5954713" y="5772150"/>
            <a:ext cx="228600" cy="0"/>
          </a:xfrm>
          <a:prstGeom prst="line">
            <a:avLst/>
          </a:prstGeom>
          <a:noFill/>
          <a:ln w="9525">
            <a:solidFill>
              <a:schemeClr val="tx1"/>
            </a:solidFill>
            <a:round/>
            <a:headEnd/>
            <a:tailEnd type="triangle" w="med" len="med"/>
          </a:ln>
        </p:spPr>
        <p:txBody>
          <a:bodyPr/>
          <a:lstStyle/>
          <a:p>
            <a:endParaRPr lang="en-US"/>
          </a:p>
        </p:txBody>
      </p:sp>
      <p:grpSp>
        <p:nvGrpSpPr>
          <p:cNvPr id="9" name="Group 65"/>
          <p:cNvGrpSpPr>
            <a:grpSpLocks/>
          </p:cNvGrpSpPr>
          <p:nvPr>
            <p:custDataLst>
              <p:tags r:id="rId9"/>
            </p:custDataLst>
          </p:nvPr>
        </p:nvGrpSpPr>
        <p:grpSpPr bwMode="auto">
          <a:xfrm rot="16200000" flipV="1">
            <a:off x="4354513" y="5543550"/>
            <a:ext cx="457200" cy="457200"/>
            <a:chOff x="4724" y="2639"/>
            <a:chExt cx="288" cy="288"/>
          </a:xfrm>
        </p:grpSpPr>
        <p:sp>
          <p:nvSpPr>
            <p:cNvPr id="15451" name="Oval 66"/>
            <p:cNvSpPr>
              <a:spLocks noChangeArrowheads="1"/>
            </p:cNvSpPr>
            <p:nvPr/>
          </p:nvSpPr>
          <p:spPr bwMode="auto">
            <a:xfrm rot="5400000" flipH="1">
              <a:off x="4724" y="2639"/>
              <a:ext cx="288" cy="288"/>
            </a:xfrm>
            <a:prstGeom prst="ellipse">
              <a:avLst/>
            </a:prstGeom>
            <a:solidFill>
              <a:srgbClr val="FF6600"/>
            </a:solidFill>
            <a:ln w="9525">
              <a:solidFill>
                <a:schemeClr val="tx1"/>
              </a:solidFill>
              <a:round/>
              <a:headEnd/>
              <a:tailEnd/>
            </a:ln>
          </p:spPr>
          <p:txBody>
            <a:bodyPr wrap="none" lIns="91421" tIns="45712" rIns="91421" bIns="45712" anchor="ctr"/>
            <a:lstStyle/>
            <a:p>
              <a:endParaRPr lang="en-US">
                <a:latin typeface="Arial Narrow" pitchFamily="34" charset="0"/>
              </a:endParaRPr>
            </a:p>
          </p:txBody>
        </p:sp>
        <p:sp>
          <p:nvSpPr>
            <p:cNvPr id="15452" name="Line 67"/>
            <p:cNvSpPr>
              <a:spLocks noChangeShapeType="1"/>
            </p:cNvSpPr>
            <p:nvPr/>
          </p:nvSpPr>
          <p:spPr bwMode="auto">
            <a:xfrm rot="5400000" flipH="1">
              <a:off x="4820" y="2735"/>
              <a:ext cx="96" cy="96"/>
            </a:xfrm>
            <a:prstGeom prst="line">
              <a:avLst/>
            </a:prstGeom>
            <a:noFill/>
            <a:ln w="9525">
              <a:solidFill>
                <a:schemeClr val="tx1"/>
              </a:solidFill>
              <a:round/>
              <a:headEnd/>
              <a:tailEnd/>
            </a:ln>
          </p:spPr>
          <p:txBody>
            <a:bodyPr/>
            <a:lstStyle/>
            <a:p>
              <a:endParaRPr lang="en-US"/>
            </a:p>
          </p:txBody>
        </p:sp>
        <p:sp>
          <p:nvSpPr>
            <p:cNvPr id="15453" name="Line 68"/>
            <p:cNvSpPr>
              <a:spLocks noChangeShapeType="1"/>
            </p:cNvSpPr>
            <p:nvPr/>
          </p:nvSpPr>
          <p:spPr bwMode="auto">
            <a:xfrm rot="5400000" flipH="1" flipV="1">
              <a:off x="4820" y="2735"/>
              <a:ext cx="96" cy="96"/>
            </a:xfrm>
            <a:prstGeom prst="line">
              <a:avLst/>
            </a:prstGeom>
            <a:noFill/>
            <a:ln w="9525">
              <a:solidFill>
                <a:schemeClr val="tx1"/>
              </a:solidFill>
              <a:round/>
              <a:headEnd/>
              <a:tailEnd/>
            </a:ln>
          </p:spPr>
          <p:txBody>
            <a:bodyPr/>
            <a:lstStyle/>
            <a:p>
              <a:endParaRPr lang="en-US"/>
            </a:p>
          </p:txBody>
        </p:sp>
      </p:grpSp>
      <p:grpSp>
        <p:nvGrpSpPr>
          <p:cNvPr id="10" name="Group 69"/>
          <p:cNvGrpSpPr>
            <a:grpSpLocks/>
          </p:cNvGrpSpPr>
          <p:nvPr>
            <p:custDataLst>
              <p:tags r:id="rId10"/>
            </p:custDataLst>
          </p:nvPr>
        </p:nvGrpSpPr>
        <p:grpSpPr bwMode="auto">
          <a:xfrm rot="16200000" flipV="1">
            <a:off x="5497513" y="5543550"/>
            <a:ext cx="457200" cy="457200"/>
            <a:chOff x="4724" y="1919"/>
            <a:chExt cx="288" cy="288"/>
          </a:xfrm>
        </p:grpSpPr>
        <p:sp>
          <p:nvSpPr>
            <p:cNvPr id="15448" name="Oval 70"/>
            <p:cNvSpPr>
              <a:spLocks noChangeArrowheads="1"/>
            </p:cNvSpPr>
            <p:nvPr/>
          </p:nvSpPr>
          <p:spPr bwMode="auto">
            <a:xfrm rot="5400000" flipH="1">
              <a:off x="4724" y="1919"/>
              <a:ext cx="288" cy="288"/>
            </a:xfrm>
            <a:prstGeom prst="ellipse">
              <a:avLst/>
            </a:prstGeom>
            <a:solidFill>
              <a:srgbClr val="FF6600"/>
            </a:solidFill>
            <a:ln w="9525">
              <a:solidFill>
                <a:schemeClr val="tx1"/>
              </a:solidFill>
              <a:round/>
              <a:headEnd/>
              <a:tailEnd/>
            </a:ln>
          </p:spPr>
          <p:txBody>
            <a:bodyPr wrap="none" lIns="91421" tIns="45712" rIns="91421" bIns="45712" anchor="ctr"/>
            <a:lstStyle/>
            <a:p>
              <a:endParaRPr lang="en-US">
                <a:latin typeface="Arial Narrow" pitchFamily="34" charset="0"/>
              </a:endParaRPr>
            </a:p>
          </p:txBody>
        </p:sp>
        <p:sp>
          <p:nvSpPr>
            <p:cNvPr id="15449" name="Line 71"/>
            <p:cNvSpPr>
              <a:spLocks noChangeShapeType="1"/>
            </p:cNvSpPr>
            <p:nvPr/>
          </p:nvSpPr>
          <p:spPr bwMode="auto">
            <a:xfrm rot="5400000" flipH="1">
              <a:off x="4820" y="2063"/>
              <a:ext cx="96" cy="0"/>
            </a:xfrm>
            <a:prstGeom prst="line">
              <a:avLst/>
            </a:prstGeom>
            <a:noFill/>
            <a:ln w="9525">
              <a:solidFill>
                <a:schemeClr val="tx1"/>
              </a:solidFill>
              <a:round/>
              <a:headEnd/>
              <a:tailEnd/>
            </a:ln>
          </p:spPr>
          <p:txBody>
            <a:bodyPr/>
            <a:lstStyle/>
            <a:p>
              <a:endParaRPr lang="en-US"/>
            </a:p>
          </p:txBody>
        </p:sp>
        <p:sp>
          <p:nvSpPr>
            <p:cNvPr id="15450" name="Line 72"/>
            <p:cNvSpPr>
              <a:spLocks noChangeShapeType="1"/>
            </p:cNvSpPr>
            <p:nvPr/>
          </p:nvSpPr>
          <p:spPr bwMode="auto">
            <a:xfrm rot="5400000" flipH="1">
              <a:off x="4868" y="2015"/>
              <a:ext cx="0" cy="96"/>
            </a:xfrm>
            <a:prstGeom prst="line">
              <a:avLst/>
            </a:prstGeom>
            <a:noFill/>
            <a:ln w="9525">
              <a:solidFill>
                <a:schemeClr val="tx1"/>
              </a:solidFill>
              <a:round/>
              <a:headEnd/>
              <a:tailEnd/>
            </a:ln>
          </p:spPr>
          <p:txBody>
            <a:bodyPr/>
            <a:lstStyle/>
            <a:p>
              <a:endParaRPr lang="en-US"/>
            </a:p>
          </p:txBody>
        </p:sp>
      </p:grpSp>
      <p:grpSp>
        <p:nvGrpSpPr>
          <p:cNvPr id="11" name="Group 73"/>
          <p:cNvGrpSpPr>
            <a:grpSpLocks/>
          </p:cNvGrpSpPr>
          <p:nvPr>
            <p:custDataLst>
              <p:tags r:id="rId11"/>
            </p:custDataLst>
          </p:nvPr>
        </p:nvGrpSpPr>
        <p:grpSpPr bwMode="auto">
          <a:xfrm flipV="1">
            <a:off x="3514725" y="5803900"/>
            <a:ext cx="228600" cy="228600"/>
            <a:chOff x="2160" y="2592"/>
            <a:chExt cx="144" cy="144"/>
          </a:xfrm>
        </p:grpSpPr>
        <p:sp>
          <p:nvSpPr>
            <p:cNvPr id="15445" name="Rectangle 74"/>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46" name="Line 75"/>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47" name="Line 76"/>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12" name="Group 77"/>
          <p:cNvGrpSpPr>
            <a:grpSpLocks/>
          </p:cNvGrpSpPr>
          <p:nvPr>
            <p:custDataLst>
              <p:tags r:id="rId12"/>
            </p:custDataLst>
          </p:nvPr>
        </p:nvGrpSpPr>
        <p:grpSpPr bwMode="auto">
          <a:xfrm flipV="1">
            <a:off x="3514725" y="5499100"/>
            <a:ext cx="228600" cy="228600"/>
            <a:chOff x="2160" y="2592"/>
            <a:chExt cx="144" cy="144"/>
          </a:xfrm>
        </p:grpSpPr>
        <p:sp>
          <p:nvSpPr>
            <p:cNvPr id="15442" name="Rectangle 78"/>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43" name="Line 79"/>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44" name="Line 80"/>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13" name="Group 81"/>
          <p:cNvGrpSpPr>
            <a:grpSpLocks/>
          </p:cNvGrpSpPr>
          <p:nvPr>
            <p:custDataLst>
              <p:tags r:id="rId13"/>
            </p:custDataLst>
          </p:nvPr>
        </p:nvGrpSpPr>
        <p:grpSpPr bwMode="auto">
          <a:xfrm flipV="1">
            <a:off x="4962525" y="5651500"/>
            <a:ext cx="228600" cy="228600"/>
            <a:chOff x="2160" y="2592"/>
            <a:chExt cx="144" cy="144"/>
          </a:xfrm>
        </p:grpSpPr>
        <p:sp>
          <p:nvSpPr>
            <p:cNvPr id="15439" name="Rectangle 82"/>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40" name="Line 83"/>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41" name="Line 84"/>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14" name="Group 85"/>
          <p:cNvGrpSpPr>
            <a:grpSpLocks/>
          </p:cNvGrpSpPr>
          <p:nvPr>
            <p:custDataLst>
              <p:tags r:id="rId14"/>
            </p:custDataLst>
          </p:nvPr>
        </p:nvGrpSpPr>
        <p:grpSpPr bwMode="auto">
          <a:xfrm flipV="1">
            <a:off x="6181725" y="5651500"/>
            <a:ext cx="228600" cy="228600"/>
            <a:chOff x="2160" y="2592"/>
            <a:chExt cx="144" cy="144"/>
          </a:xfrm>
        </p:grpSpPr>
        <p:sp>
          <p:nvSpPr>
            <p:cNvPr id="15436" name="Rectangle 86"/>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37" name="Line 87"/>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38" name="Line 88"/>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sp>
        <p:nvSpPr>
          <p:cNvPr id="15410" name="Line 89"/>
          <p:cNvSpPr>
            <a:spLocks noChangeShapeType="1"/>
          </p:cNvSpPr>
          <p:nvPr/>
        </p:nvSpPr>
        <p:spPr bwMode="auto">
          <a:xfrm rot="10800000" flipH="1" flipV="1">
            <a:off x="6716713" y="5772150"/>
            <a:ext cx="609600" cy="0"/>
          </a:xfrm>
          <a:prstGeom prst="line">
            <a:avLst/>
          </a:prstGeom>
          <a:noFill/>
          <a:ln w="9525">
            <a:solidFill>
              <a:schemeClr val="tx1"/>
            </a:solidFill>
            <a:round/>
            <a:headEnd/>
            <a:tailEnd type="triangle" w="med" len="med"/>
          </a:ln>
        </p:spPr>
        <p:txBody>
          <a:bodyPr/>
          <a:lstStyle/>
          <a:p>
            <a:endParaRPr lang="en-US"/>
          </a:p>
        </p:txBody>
      </p:sp>
      <p:grpSp>
        <p:nvGrpSpPr>
          <p:cNvPr id="15" name="Group 90"/>
          <p:cNvGrpSpPr>
            <a:grpSpLocks/>
          </p:cNvGrpSpPr>
          <p:nvPr>
            <p:custDataLst>
              <p:tags r:id="rId15"/>
            </p:custDataLst>
          </p:nvPr>
        </p:nvGrpSpPr>
        <p:grpSpPr bwMode="auto">
          <a:xfrm flipV="1">
            <a:off x="3895725" y="4584700"/>
            <a:ext cx="228600" cy="228600"/>
            <a:chOff x="2160" y="2592"/>
            <a:chExt cx="144" cy="144"/>
          </a:xfrm>
        </p:grpSpPr>
        <p:sp>
          <p:nvSpPr>
            <p:cNvPr id="15433" name="Rectangle 91"/>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34" name="Line 92"/>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35" name="Line 93"/>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sp>
        <p:nvSpPr>
          <p:cNvPr id="15412" name="Line 94"/>
          <p:cNvSpPr>
            <a:spLocks noChangeShapeType="1"/>
          </p:cNvSpPr>
          <p:nvPr/>
        </p:nvSpPr>
        <p:spPr bwMode="auto">
          <a:xfrm flipH="1" flipV="1">
            <a:off x="6488113" y="5314950"/>
            <a:ext cx="0" cy="457200"/>
          </a:xfrm>
          <a:prstGeom prst="line">
            <a:avLst/>
          </a:prstGeom>
          <a:noFill/>
          <a:ln w="9525">
            <a:solidFill>
              <a:schemeClr val="tx1"/>
            </a:solidFill>
            <a:round/>
            <a:headEnd/>
            <a:tailEnd type="triangle" w="med" len="med"/>
          </a:ln>
        </p:spPr>
        <p:txBody>
          <a:bodyPr/>
          <a:lstStyle/>
          <a:p>
            <a:endParaRPr lang="en-US"/>
          </a:p>
        </p:txBody>
      </p:sp>
      <p:sp>
        <p:nvSpPr>
          <p:cNvPr id="15413" name="Text Box 95"/>
          <p:cNvSpPr txBox="1">
            <a:spLocks noChangeArrowheads="1"/>
          </p:cNvSpPr>
          <p:nvPr/>
        </p:nvSpPr>
        <p:spPr bwMode="auto">
          <a:xfrm rot="10800000" flipH="1" flipV="1">
            <a:off x="5718175" y="4856163"/>
            <a:ext cx="720725" cy="274637"/>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SHIFT 17</a:t>
            </a:r>
          </a:p>
        </p:txBody>
      </p:sp>
      <p:sp>
        <p:nvSpPr>
          <p:cNvPr id="15414" name="Text Box 96"/>
          <p:cNvSpPr txBox="1">
            <a:spLocks noChangeArrowheads="1"/>
          </p:cNvSpPr>
          <p:nvPr/>
        </p:nvSpPr>
        <p:spPr bwMode="auto">
          <a:xfrm>
            <a:off x="6662738" y="5997575"/>
            <a:ext cx="1303337" cy="274638"/>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P[16:0] = OUT[16:0]</a:t>
            </a:r>
          </a:p>
        </p:txBody>
      </p:sp>
      <p:sp>
        <p:nvSpPr>
          <p:cNvPr id="15415" name="Text Box 97"/>
          <p:cNvSpPr txBox="1">
            <a:spLocks noChangeArrowheads="1"/>
          </p:cNvSpPr>
          <p:nvPr/>
        </p:nvSpPr>
        <p:spPr bwMode="auto">
          <a:xfrm>
            <a:off x="6858000" y="4611688"/>
            <a:ext cx="1574800" cy="274637"/>
          </a:xfrm>
          <a:prstGeom prst="rect">
            <a:avLst/>
          </a:prstGeom>
          <a:noFill/>
          <a:ln w="9525">
            <a:noFill/>
            <a:miter lim="800000"/>
            <a:headEnd/>
            <a:tailEnd/>
          </a:ln>
        </p:spPr>
        <p:txBody>
          <a:bodyPr lIns="91421" tIns="45712" rIns="91421" bIns="45712">
            <a:spAutoFit/>
          </a:bodyPr>
          <a:lstStyle/>
          <a:p>
            <a:pPr algn="l"/>
            <a:r>
              <a:rPr lang="en-US" sz="1200">
                <a:latin typeface="Arial Narrow" pitchFamily="34" charset="0"/>
              </a:rPr>
              <a:t>P[42:0] = OUT[59:17]</a:t>
            </a:r>
          </a:p>
        </p:txBody>
      </p:sp>
      <p:grpSp>
        <p:nvGrpSpPr>
          <p:cNvPr id="16" name="Group 98"/>
          <p:cNvGrpSpPr>
            <a:grpSpLocks/>
          </p:cNvGrpSpPr>
          <p:nvPr>
            <p:custDataLst>
              <p:tags r:id="rId16"/>
            </p:custDataLst>
          </p:nvPr>
        </p:nvGrpSpPr>
        <p:grpSpPr bwMode="auto">
          <a:xfrm>
            <a:off x="3327400" y="4400550"/>
            <a:ext cx="874713" cy="1219200"/>
            <a:chOff x="2185" y="1747"/>
            <a:chExt cx="551" cy="768"/>
          </a:xfrm>
        </p:grpSpPr>
        <p:sp>
          <p:nvSpPr>
            <p:cNvPr id="15427" name="Line 99"/>
            <p:cNvSpPr>
              <a:spLocks noChangeShapeType="1"/>
            </p:cNvSpPr>
            <p:nvPr/>
          </p:nvSpPr>
          <p:spPr bwMode="auto">
            <a:xfrm rot="16200000" flipV="1">
              <a:off x="2640" y="2419"/>
              <a:ext cx="192" cy="0"/>
            </a:xfrm>
            <a:prstGeom prst="line">
              <a:avLst/>
            </a:prstGeom>
            <a:noFill/>
            <a:ln w="9525">
              <a:solidFill>
                <a:schemeClr val="tx1"/>
              </a:solidFill>
              <a:round/>
              <a:headEnd/>
              <a:tailEnd type="triangle" w="med" len="med"/>
            </a:ln>
          </p:spPr>
          <p:txBody>
            <a:bodyPr/>
            <a:lstStyle/>
            <a:p>
              <a:endParaRPr lang="en-US"/>
            </a:p>
          </p:txBody>
        </p:sp>
        <p:sp>
          <p:nvSpPr>
            <p:cNvPr id="15428" name="Text Box 100"/>
            <p:cNvSpPr txBox="1">
              <a:spLocks noChangeArrowheads="1"/>
            </p:cNvSpPr>
            <p:nvPr/>
          </p:nvSpPr>
          <p:spPr bwMode="auto">
            <a:xfrm flipH="1">
              <a:off x="2185" y="2063"/>
              <a:ext cx="305" cy="173"/>
            </a:xfrm>
            <a:prstGeom prst="rect">
              <a:avLst/>
            </a:prstGeom>
            <a:noFill/>
            <a:ln w="9525">
              <a:noFill/>
              <a:miter lim="800000"/>
              <a:headEnd/>
              <a:tailEnd/>
            </a:ln>
          </p:spPr>
          <p:txBody>
            <a:bodyPr wrap="none" lIns="91421" tIns="45712" rIns="91421" bIns="45712">
              <a:spAutoFit/>
            </a:bodyPr>
            <a:lstStyle/>
            <a:p>
              <a:pPr algn="l"/>
              <a:r>
                <a:rPr lang="en-US" sz="1200">
                  <a:latin typeface="Arial Narrow" pitchFamily="34" charset="0"/>
                </a:rPr>
                <a:t>ACIN</a:t>
              </a:r>
            </a:p>
          </p:txBody>
        </p:sp>
        <p:sp>
          <p:nvSpPr>
            <p:cNvPr id="15429" name="Line 101"/>
            <p:cNvSpPr>
              <a:spLocks noChangeShapeType="1"/>
            </p:cNvSpPr>
            <p:nvPr/>
          </p:nvSpPr>
          <p:spPr bwMode="auto">
            <a:xfrm rot="10800000" flipH="1" flipV="1">
              <a:off x="2208" y="1747"/>
              <a:ext cx="96" cy="0"/>
            </a:xfrm>
            <a:prstGeom prst="line">
              <a:avLst/>
            </a:prstGeom>
            <a:noFill/>
            <a:ln w="9525">
              <a:solidFill>
                <a:schemeClr val="tx1"/>
              </a:solidFill>
              <a:round/>
              <a:headEnd/>
              <a:tailEnd type="triangle" w="med" len="med"/>
            </a:ln>
          </p:spPr>
          <p:txBody>
            <a:bodyPr/>
            <a:lstStyle/>
            <a:p>
              <a:endParaRPr lang="en-US"/>
            </a:p>
          </p:txBody>
        </p:sp>
        <p:sp>
          <p:nvSpPr>
            <p:cNvPr id="15430" name="Line 102"/>
            <p:cNvSpPr>
              <a:spLocks noChangeShapeType="1"/>
            </p:cNvSpPr>
            <p:nvPr/>
          </p:nvSpPr>
          <p:spPr bwMode="auto">
            <a:xfrm rot="16200000" flipV="1">
              <a:off x="2688" y="2275"/>
              <a:ext cx="96" cy="0"/>
            </a:xfrm>
            <a:prstGeom prst="line">
              <a:avLst/>
            </a:prstGeom>
            <a:noFill/>
            <a:ln w="9525">
              <a:solidFill>
                <a:schemeClr val="tx1"/>
              </a:solidFill>
              <a:round/>
              <a:headEnd/>
              <a:tailEnd/>
            </a:ln>
          </p:spPr>
          <p:txBody>
            <a:bodyPr/>
            <a:lstStyle/>
            <a:p>
              <a:endParaRPr lang="en-US"/>
            </a:p>
          </p:txBody>
        </p:sp>
        <p:sp>
          <p:nvSpPr>
            <p:cNvPr id="15431" name="Line 103"/>
            <p:cNvSpPr>
              <a:spLocks noChangeShapeType="1"/>
            </p:cNvSpPr>
            <p:nvPr/>
          </p:nvSpPr>
          <p:spPr bwMode="auto">
            <a:xfrm rot="16200000" flipV="1">
              <a:off x="2472" y="1963"/>
              <a:ext cx="0" cy="528"/>
            </a:xfrm>
            <a:prstGeom prst="line">
              <a:avLst/>
            </a:prstGeom>
            <a:noFill/>
            <a:ln w="9525">
              <a:solidFill>
                <a:schemeClr val="tx1"/>
              </a:solidFill>
              <a:round/>
              <a:headEnd/>
              <a:tailEnd/>
            </a:ln>
          </p:spPr>
          <p:txBody>
            <a:bodyPr/>
            <a:lstStyle/>
            <a:p>
              <a:endParaRPr lang="en-US"/>
            </a:p>
          </p:txBody>
        </p:sp>
        <p:sp>
          <p:nvSpPr>
            <p:cNvPr id="15432" name="Line 104"/>
            <p:cNvSpPr>
              <a:spLocks noChangeShapeType="1"/>
            </p:cNvSpPr>
            <p:nvPr/>
          </p:nvSpPr>
          <p:spPr bwMode="auto">
            <a:xfrm rot="-5400000">
              <a:off x="1968" y="1987"/>
              <a:ext cx="480" cy="0"/>
            </a:xfrm>
            <a:prstGeom prst="line">
              <a:avLst/>
            </a:prstGeom>
            <a:noFill/>
            <a:ln w="9525">
              <a:solidFill>
                <a:schemeClr val="tx1"/>
              </a:solidFill>
              <a:round/>
              <a:headEnd/>
              <a:tailEnd/>
            </a:ln>
          </p:spPr>
          <p:txBody>
            <a:bodyPr/>
            <a:lstStyle/>
            <a:p>
              <a:endParaRPr lang="en-US"/>
            </a:p>
          </p:txBody>
        </p:sp>
      </p:grpSp>
      <p:grpSp>
        <p:nvGrpSpPr>
          <p:cNvPr id="17" name="Group 105"/>
          <p:cNvGrpSpPr>
            <a:grpSpLocks/>
          </p:cNvGrpSpPr>
          <p:nvPr>
            <p:custDataLst>
              <p:tags r:id="rId17"/>
            </p:custDataLst>
          </p:nvPr>
        </p:nvGrpSpPr>
        <p:grpSpPr bwMode="auto">
          <a:xfrm flipV="1">
            <a:off x="6869113" y="5695950"/>
            <a:ext cx="228600" cy="228600"/>
            <a:chOff x="2160" y="2592"/>
            <a:chExt cx="144" cy="144"/>
          </a:xfrm>
        </p:grpSpPr>
        <p:sp>
          <p:nvSpPr>
            <p:cNvPr id="15424" name="Rectangle 106"/>
            <p:cNvSpPr>
              <a:spLocks noChangeArrowheads="1"/>
            </p:cNvSpPr>
            <p:nvPr/>
          </p:nvSpPr>
          <p:spPr bwMode="auto">
            <a:xfrm rot="5400000" flipH="1">
              <a:off x="2160" y="2592"/>
              <a:ext cx="144" cy="144"/>
            </a:xfrm>
            <a:prstGeom prst="rect">
              <a:avLst/>
            </a:prstGeom>
            <a:solidFill>
              <a:srgbClr val="000080"/>
            </a:solidFill>
            <a:ln w="9525">
              <a:solidFill>
                <a:schemeClr val="bg1"/>
              </a:solidFill>
              <a:miter lim="800000"/>
              <a:headEnd/>
              <a:tailEnd/>
            </a:ln>
          </p:spPr>
          <p:txBody>
            <a:bodyPr wrap="none" anchor="ctr"/>
            <a:lstStyle/>
            <a:p>
              <a:endParaRPr lang="en-US"/>
            </a:p>
          </p:txBody>
        </p:sp>
        <p:sp>
          <p:nvSpPr>
            <p:cNvPr id="15425" name="Line 107"/>
            <p:cNvSpPr>
              <a:spLocks noChangeShapeType="1"/>
            </p:cNvSpPr>
            <p:nvPr/>
          </p:nvSpPr>
          <p:spPr bwMode="auto">
            <a:xfrm rot="5400000" flipH="1">
              <a:off x="2160" y="2640"/>
              <a:ext cx="48" cy="48"/>
            </a:xfrm>
            <a:prstGeom prst="line">
              <a:avLst/>
            </a:prstGeom>
            <a:noFill/>
            <a:ln w="9525">
              <a:solidFill>
                <a:schemeClr val="bg1"/>
              </a:solidFill>
              <a:round/>
              <a:headEnd/>
              <a:tailEnd/>
            </a:ln>
          </p:spPr>
          <p:txBody>
            <a:bodyPr/>
            <a:lstStyle/>
            <a:p>
              <a:endParaRPr lang="en-US"/>
            </a:p>
          </p:txBody>
        </p:sp>
        <p:sp>
          <p:nvSpPr>
            <p:cNvPr id="15426" name="Line 108"/>
            <p:cNvSpPr>
              <a:spLocks noChangeShapeType="1"/>
            </p:cNvSpPr>
            <p:nvPr/>
          </p:nvSpPr>
          <p:spPr bwMode="auto">
            <a:xfrm rot="5400000">
              <a:off x="2160" y="2688"/>
              <a:ext cx="48" cy="48"/>
            </a:xfrm>
            <a:prstGeom prst="line">
              <a:avLst/>
            </a:prstGeom>
            <a:noFill/>
            <a:ln w="9525">
              <a:solidFill>
                <a:schemeClr val="bg1"/>
              </a:solidFill>
              <a:round/>
              <a:headEnd/>
              <a:tailEnd/>
            </a:ln>
          </p:spPr>
          <p:txBody>
            <a:bodyPr/>
            <a:lstStyle/>
            <a:p>
              <a:endParaRPr lang="en-US"/>
            </a:p>
          </p:txBody>
        </p:sp>
      </p:grpSp>
      <p:grpSp>
        <p:nvGrpSpPr>
          <p:cNvPr id="18" name="Group 109"/>
          <p:cNvGrpSpPr>
            <a:grpSpLocks/>
          </p:cNvGrpSpPr>
          <p:nvPr>
            <p:custDataLst>
              <p:tags r:id="rId18"/>
            </p:custDataLst>
          </p:nvPr>
        </p:nvGrpSpPr>
        <p:grpSpPr bwMode="auto">
          <a:xfrm>
            <a:off x="1104900" y="4256088"/>
            <a:ext cx="1273175" cy="838200"/>
            <a:chOff x="2688" y="384"/>
            <a:chExt cx="802" cy="528"/>
          </a:xfrm>
        </p:grpSpPr>
        <p:sp>
          <p:nvSpPr>
            <p:cNvPr id="15422" name="Rectangle 110"/>
            <p:cNvSpPr>
              <a:spLocks noChangeArrowheads="1"/>
            </p:cNvSpPr>
            <p:nvPr/>
          </p:nvSpPr>
          <p:spPr bwMode="auto">
            <a:xfrm>
              <a:off x="2688" y="384"/>
              <a:ext cx="775" cy="528"/>
            </a:xfrm>
            <a:prstGeom prst="rect">
              <a:avLst/>
            </a:prstGeom>
            <a:solidFill>
              <a:srgbClr val="FFFF66"/>
            </a:solidFill>
            <a:ln w="25400">
              <a:solidFill>
                <a:schemeClr val="tx1"/>
              </a:solidFill>
              <a:miter lim="800000"/>
              <a:headEnd/>
              <a:tailEnd/>
            </a:ln>
          </p:spPr>
          <p:txBody>
            <a:bodyPr wrap="none" anchor="ctr"/>
            <a:lstStyle/>
            <a:p>
              <a:endParaRPr lang="en-US"/>
            </a:p>
          </p:txBody>
        </p:sp>
        <p:sp>
          <p:nvSpPr>
            <p:cNvPr id="15423" name="Text Box 111"/>
            <p:cNvSpPr txBox="1">
              <a:spLocks noChangeArrowheads="1"/>
            </p:cNvSpPr>
            <p:nvPr/>
          </p:nvSpPr>
          <p:spPr bwMode="auto">
            <a:xfrm flipH="1">
              <a:off x="2693" y="431"/>
              <a:ext cx="797" cy="422"/>
            </a:xfrm>
            <a:prstGeom prst="rect">
              <a:avLst/>
            </a:prstGeom>
            <a:noFill/>
            <a:ln w="9525">
              <a:noFill/>
              <a:miter lim="800000"/>
              <a:headEnd/>
              <a:tailEnd/>
            </a:ln>
          </p:spPr>
          <p:txBody>
            <a:bodyPr wrap="none" lIns="91421" tIns="45712" rIns="91421" bIns="45712">
              <a:spAutoFit/>
            </a:bodyPr>
            <a:lstStyle/>
            <a:p>
              <a:pPr algn="l"/>
              <a:r>
                <a:rPr lang="en-US" sz="1400">
                  <a:latin typeface="Arial Narrow" pitchFamily="34" charset="0"/>
                </a:rPr>
                <a:t>DSP48_1</a:t>
              </a:r>
            </a:p>
            <a:p>
              <a:pPr algn="l"/>
              <a:r>
                <a:rPr lang="en-US" sz="1200">
                  <a:latin typeface="Arial Narrow" pitchFamily="34" charset="0"/>
                </a:rPr>
                <a:t>OPMODE 0010101</a:t>
              </a:r>
            </a:p>
            <a:p>
              <a:pPr algn="l"/>
              <a:r>
                <a:rPr lang="en-US" sz="1200">
                  <a:latin typeface="Arial Narrow" pitchFamily="34" charset="0"/>
                </a:rPr>
                <a:t>ALUMODE 0000</a:t>
              </a:r>
            </a:p>
          </p:txBody>
        </p:sp>
      </p:grpSp>
      <p:grpSp>
        <p:nvGrpSpPr>
          <p:cNvPr id="19" name="Group 112"/>
          <p:cNvGrpSpPr>
            <a:grpSpLocks/>
          </p:cNvGrpSpPr>
          <p:nvPr>
            <p:custDataLst>
              <p:tags r:id="rId19"/>
            </p:custDataLst>
          </p:nvPr>
        </p:nvGrpSpPr>
        <p:grpSpPr bwMode="auto">
          <a:xfrm>
            <a:off x="1104900" y="5475288"/>
            <a:ext cx="1274763" cy="838200"/>
            <a:chOff x="2688" y="384"/>
            <a:chExt cx="803" cy="528"/>
          </a:xfrm>
        </p:grpSpPr>
        <p:sp>
          <p:nvSpPr>
            <p:cNvPr id="15420" name="Rectangle 113"/>
            <p:cNvSpPr>
              <a:spLocks noChangeArrowheads="1"/>
            </p:cNvSpPr>
            <p:nvPr/>
          </p:nvSpPr>
          <p:spPr bwMode="auto">
            <a:xfrm>
              <a:off x="2688" y="384"/>
              <a:ext cx="775" cy="528"/>
            </a:xfrm>
            <a:prstGeom prst="rect">
              <a:avLst/>
            </a:prstGeom>
            <a:solidFill>
              <a:srgbClr val="FFFF66"/>
            </a:solidFill>
            <a:ln w="25400">
              <a:solidFill>
                <a:schemeClr val="tx1"/>
              </a:solidFill>
              <a:miter lim="800000"/>
              <a:headEnd/>
              <a:tailEnd/>
            </a:ln>
          </p:spPr>
          <p:txBody>
            <a:bodyPr wrap="none" anchor="ctr"/>
            <a:lstStyle/>
            <a:p>
              <a:endParaRPr lang="en-US"/>
            </a:p>
          </p:txBody>
        </p:sp>
        <p:sp>
          <p:nvSpPr>
            <p:cNvPr id="15421" name="Text Box 114"/>
            <p:cNvSpPr txBox="1">
              <a:spLocks noChangeArrowheads="1"/>
            </p:cNvSpPr>
            <p:nvPr/>
          </p:nvSpPr>
          <p:spPr bwMode="auto">
            <a:xfrm flipH="1">
              <a:off x="2694" y="431"/>
              <a:ext cx="797" cy="422"/>
            </a:xfrm>
            <a:prstGeom prst="rect">
              <a:avLst/>
            </a:prstGeom>
            <a:noFill/>
            <a:ln w="9525">
              <a:noFill/>
              <a:miter lim="800000"/>
              <a:headEnd/>
              <a:tailEnd/>
            </a:ln>
          </p:spPr>
          <p:txBody>
            <a:bodyPr wrap="none" lIns="91421" tIns="45712" rIns="91421" bIns="45712">
              <a:spAutoFit/>
            </a:bodyPr>
            <a:lstStyle/>
            <a:p>
              <a:pPr algn="l"/>
              <a:r>
                <a:rPr lang="en-US" sz="1400">
                  <a:latin typeface="Arial Narrow" pitchFamily="34" charset="0"/>
                </a:rPr>
                <a:t>DSP48_0</a:t>
              </a:r>
            </a:p>
            <a:p>
              <a:pPr algn="l"/>
              <a:r>
                <a:rPr lang="en-US" sz="1200">
                  <a:latin typeface="Arial Narrow" pitchFamily="34" charset="0"/>
                </a:rPr>
                <a:t>OPMODE 0000101</a:t>
              </a:r>
            </a:p>
            <a:p>
              <a:pPr algn="l"/>
              <a:r>
                <a:rPr lang="en-US" sz="1200">
                  <a:latin typeface="Arial Narrow" pitchFamily="34" charset="0"/>
                </a:rPr>
                <a:t>ALUMODE 0000</a:t>
              </a:r>
            </a:p>
          </p:txBody>
        </p:sp>
      </p:gr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184525" y="1693863"/>
            <a:ext cx="5635010" cy="4495800"/>
          </a:xfrm>
        </p:spPr>
        <p:txBody>
          <a:bodyPr/>
          <a:lstStyle/>
          <a:p>
            <a:pPr eaLnBrk="1" hangingPunct="1"/>
            <a:r>
              <a:rPr lang="en-US" sz="2400" dirty="0" smtClean="0"/>
              <a:t>DSP Review</a:t>
            </a:r>
          </a:p>
          <a:p>
            <a:pPr eaLnBrk="1" hangingPunct="1"/>
            <a:r>
              <a:rPr lang="en-US" sz="2400" dirty="0" smtClean="0"/>
              <a:t>7 Series FPGA DSP Slice</a:t>
            </a:r>
          </a:p>
          <a:p>
            <a:pPr eaLnBrk="1" hangingPunct="1"/>
            <a:r>
              <a:rPr lang="en-US" sz="2400" dirty="0" smtClean="0"/>
              <a:t>Pre-Adder and Dynamic Pipeline Control Advantages</a:t>
            </a:r>
          </a:p>
          <a:p>
            <a:pPr eaLnBrk="1" hangingPunct="1"/>
            <a:r>
              <a:rPr lang="en-US" sz="2400" dirty="0" smtClean="0"/>
              <a:t>IP Support and Inference</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16387" name="Rectangle 3"/>
          <p:cNvSpPr>
            <a:spLocks noGrp="1" noChangeArrowheads="1"/>
          </p:cNvSpPr>
          <p:nvPr>
            <p:ph type="title"/>
          </p:nvPr>
        </p:nvSpPr>
        <p:spPr/>
        <p:txBody>
          <a:bodyPr/>
          <a:lstStyle/>
          <a:p>
            <a:pPr eaLnBrk="1" hangingPunct="1"/>
            <a:r>
              <a:rPr lang="en-US" smtClean="0"/>
              <a:t>Lessons</a:t>
            </a:r>
          </a:p>
        </p:txBody>
      </p:sp>
      <p:sp>
        <p:nvSpPr>
          <p:cNvPr id="1494020" name="Line 4"/>
          <p:cNvSpPr>
            <a:spLocks noChangeShapeType="1"/>
          </p:cNvSpPr>
          <p:nvPr/>
        </p:nvSpPr>
        <p:spPr bwMode="auto">
          <a:xfrm>
            <a:off x="1654175" y="424180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Summary</a:t>
            </a:r>
          </a:p>
        </p:txBody>
      </p:sp>
      <p:sp>
        <p:nvSpPr>
          <p:cNvPr id="17411" name="Rectangle 3"/>
          <p:cNvSpPr>
            <a:spLocks noGrp="1" noChangeArrowheads="1"/>
          </p:cNvSpPr>
          <p:nvPr>
            <p:ph type="body" idx="1"/>
          </p:nvPr>
        </p:nvSpPr>
        <p:spPr/>
        <p:txBody>
          <a:bodyPr/>
          <a:lstStyle/>
          <a:p>
            <a:r>
              <a:rPr lang="en-US" smtClean="0"/>
              <a:t>All 7 series FPGAs contain the same DSP48E1 cell</a:t>
            </a:r>
          </a:p>
          <a:p>
            <a:pPr lvl="1"/>
            <a:r>
              <a:rPr lang="en-US" smtClean="0"/>
              <a:t>The DSP48E1 is identical to the one used in the Virtex-6 FPGA</a:t>
            </a:r>
          </a:p>
          <a:p>
            <a:r>
              <a:rPr lang="en-US" smtClean="0"/>
              <a:t>The DSP48E1 cell has the following features</a:t>
            </a:r>
          </a:p>
          <a:p>
            <a:pPr lvl="1"/>
            <a:r>
              <a:rPr lang="en-US" smtClean="0"/>
              <a:t>25x18 signed multiplier</a:t>
            </a:r>
          </a:p>
          <a:p>
            <a:pPr lvl="1"/>
            <a:r>
              <a:rPr lang="en-US" smtClean="0"/>
              <a:t>48-bit add/subtract/accumulate</a:t>
            </a:r>
          </a:p>
          <a:p>
            <a:pPr lvl="1"/>
            <a:r>
              <a:rPr lang="en-US" smtClean="0"/>
              <a:t>Pipeline registers for high speed</a:t>
            </a:r>
          </a:p>
          <a:p>
            <a:pPr lvl="1"/>
            <a:r>
              <a:rPr lang="en-US" smtClean="0"/>
              <a:t>Pattern detector</a:t>
            </a:r>
          </a:p>
          <a:p>
            <a:pPr lvl="1"/>
            <a:r>
              <a:rPr lang="en-US" smtClean="0"/>
              <a:t>SIMD operators</a:t>
            </a:r>
          </a:p>
          <a:p>
            <a:pPr lvl="1"/>
            <a:r>
              <a:rPr lang="en-US" smtClean="0"/>
              <a:t>Cascade paths</a:t>
            </a:r>
          </a:p>
          <a:p>
            <a:pPr lvl="1"/>
            <a:r>
              <a:rPr lang="en-US" smtClean="0"/>
              <a:t>25 bit pre-adder</a:t>
            </a:r>
          </a:p>
          <a:p>
            <a:pPr lvl="1"/>
            <a:r>
              <a:rPr lang="en-US" smtClean="0"/>
              <a:t>Dynamic pipeline control</a:t>
            </a: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ja-JP" smtClean="0">
                <a:ea typeface="MS PGothic" pitchFamily="34" charset="-128"/>
              </a:rPr>
              <a:t>Trademark Information</a:t>
            </a:r>
          </a:p>
        </p:txBody>
      </p:sp>
      <p:sp>
        <p:nvSpPr>
          <p:cNvPr id="18435"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MS PGothic" pitchFamily="34" charset="-128"/>
              </a:rPr>
              <a:t>Xilinx is disclosing this Document and Intellectual </a:t>
            </a:r>
            <a:r>
              <a:rPr lang="en-US" altLang="ja-JP" sz="900" dirty="0" smtClean="0">
                <a:ea typeface="MS PGothic" pitchFamily="34" charset="-128"/>
              </a:rPr>
              <a:t>Property </a:t>
            </a:r>
            <a:r>
              <a:rPr lang="en-US" altLang="ja-JP" sz="900" dirty="0">
                <a:ea typeface="MS PGothic"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MS PGothic" pitchFamily="34" charset="-128"/>
            </a:endParaRPr>
          </a:p>
          <a:p>
            <a:pPr algn="l"/>
            <a:r>
              <a:rPr lang="en-US" altLang="ja-JP" sz="900" dirty="0">
                <a:ea typeface="MS PGothic"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MS PGothic" pitchFamily="34" charset="-128"/>
            </a:endParaRPr>
          </a:p>
          <a:p>
            <a:pPr algn="l"/>
            <a:r>
              <a:rPr lang="en-US" altLang="ja-JP" sz="900" dirty="0">
                <a:ea typeface="MS PGothic"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MS PGothic" pitchFamily="34" charset="-128"/>
            </a:endParaRPr>
          </a:p>
          <a:p>
            <a:pPr algn="l"/>
            <a:r>
              <a:rPr lang="en-US" altLang="ja-JP" sz="900" dirty="0">
                <a:ea typeface="MS PGothic"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MS PGothic" pitchFamily="34" charset="-128"/>
            </a:endParaRPr>
          </a:p>
          <a:p>
            <a:pPr algn="l"/>
            <a:r>
              <a:rPr lang="en-US" altLang="ja-JP" sz="900" dirty="0">
                <a:ea typeface="MS PGothic"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MS PGothic" pitchFamily="34" charset="-128"/>
            </a:endParaRPr>
          </a:p>
          <a:p>
            <a:pPr algn="l"/>
            <a:r>
              <a:rPr lang="en-US" altLang="ja-JP" sz="900" dirty="0">
                <a:ea typeface="MS PGothic" pitchFamily="34" charset="-128"/>
              </a:rPr>
              <a:t>© </a:t>
            </a:r>
            <a:r>
              <a:rPr lang="en-US" altLang="ja-JP" sz="900" dirty="0" smtClean="0">
                <a:ea typeface="MS PGothic" pitchFamily="34" charset="-128"/>
              </a:rPr>
              <a:t>2012 </a:t>
            </a:r>
            <a:r>
              <a:rPr lang="en-US" altLang="ja-JP" sz="900" dirty="0">
                <a:ea typeface="MS PGothic"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MS PGothic" pitchFamily="34" charset="-128"/>
            </a:endParaRPr>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smtClean="0"/>
              <a:t>7 Series DSP Resources</a:t>
            </a:r>
          </a:p>
        </p:txBody>
      </p:sp>
      <p:sp>
        <p:nvSpPr>
          <p:cNvPr id="5123" name="Rectangle 5"/>
          <p:cNvSpPr>
            <a:spLocks noGrp="1" noChangeArrowheads="1"/>
          </p:cNvSpPr>
          <p:nvPr>
            <p:ph type="subTitle" idx="1"/>
          </p:nvPr>
        </p:nvSpPr>
        <p:spPr/>
        <p:txBody>
          <a:bodyPr/>
          <a:lstStyle/>
          <a:p>
            <a:pPr eaLnBrk="1" hangingPunct="1"/>
            <a:r>
              <a:rPr lang="en-US" smtClean="0"/>
              <a:t>Part 3</a:t>
            </a: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Objectives</a:t>
            </a:r>
          </a:p>
        </p:txBody>
      </p:sp>
      <p:sp>
        <p:nvSpPr>
          <p:cNvPr id="6147"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endParaRPr lang="en-US" smtClean="0"/>
          </a:p>
          <a:p>
            <a:pPr eaLnBrk="1" hangingPunct="1"/>
            <a:r>
              <a:rPr lang="en-US" smtClean="0"/>
              <a:t>Describe the basic usage models of DSP slices</a:t>
            </a:r>
          </a:p>
          <a:p>
            <a:pPr eaLnBrk="1" hangingPunct="1"/>
            <a:r>
              <a:rPr lang="en-US" smtClean="0"/>
              <a:t>Describe the DSP slice in the 7 series FPGAs</a:t>
            </a:r>
          </a:p>
          <a:p>
            <a:pPr eaLnBrk="1" hangingPunct="1"/>
            <a:endParaRPr lang="en-US" smtClean="0"/>
          </a:p>
          <a:p>
            <a:pPr eaLnBrk="1" hangingPunct="1"/>
            <a:endParaRPr lang="en-US" smtClean="0"/>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3184525" y="1693863"/>
            <a:ext cx="5531772" cy="4495800"/>
          </a:xfrm>
        </p:spPr>
        <p:txBody>
          <a:bodyPr/>
          <a:lstStyle/>
          <a:p>
            <a:pPr eaLnBrk="1" hangingPunct="1"/>
            <a:r>
              <a:rPr lang="en-US" sz="2400" b="1" dirty="0" smtClean="0">
                <a:solidFill>
                  <a:schemeClr val="tx2"/>
                </a:solidFill>
              </a:rPr>
              <a:t>DSP Overview</a:t>
            </a:r>
          </a:p>
          <a:p>
            <a:pPr eaLnBrk="1" hangingPunct="1"/>
            <a:r>
              <a:rPr lang="en-US" sz="2400" dirty="0" smtClean="0"/>
              <a:t>7 Series FPGA DSP Slice</a:t>
            </a:r>
          </a:p>
          <a:p>
            <a:pPr eaLnBrk="1" hangingPunct="1"/>
            <a:r>
              <a:rPr lang="en-US" sz="2400" dirty="0" smtClean="0"/>
              <a:t>Pre-Adder and Dynamic Pipeline Control Advantages</a:t>
            </a:r>
          </a:p>
          <a:p>
            <a:pPr eaLnBrk="1" hangingPunct="1"/>
            <a:r>
              <a:rPr lang="en-US" sz="2400" dirty="0" smtClean="0"/>
              <a:t>IP Support and Inference</a:t>
            </a:r>
          </a:p>
          <a:p>
            <a:pPr eaLnBrk="1" hangingPunct="1"/>
            <a:r>
              <a:rPr lang="en-US" sz="2400" dirty="0" smtClean="0"/>
              <a:t>Summary</a:t>
            </a:r>
          </a:p>
          <a:p>
            <a:pPr eaLnBrk="1" hangingPunct="1"/>
            <a:endParaRPr lang="en-US" sz="2400" dirty="0" smtClean="0"/>
          </a:p>
        </p:txBody>
      </p:sp>
      <p:sp>
        <p:nvSpPr>
          <p:cNvPr id="8195" name="Rectangle 3"/>
          <p:cNvSpPr>
            <a:spLocks noGrp="1" noChangeArrowheads="1"/>
          </p:cNvSpPr>
          <p:nvPr>
            <p:ph type="title"/>
          </p:nvPr>
        </p:nvSpPr>
        <p:spPr/>
        <p:txBody>
          <a:bodyPr/>
          <a:lstStyle/>
          <a:p>
            <a:pPr eaLnBrk="1" hangingPunct="1"/>
            <a:r>
              <a:rPr lang="en-US" smtClean="0"/>
              <a:t>Lessons</a:t>
            </a:r>
          </a:p>
        </p:txBody>
      </p:sp>
      <p:sp>
        <p:nvSpPr>
          <p:cNvPr id="1145860" name="Line 4"/>
          <p:cNvSpPr>
            <a:spLocks noChangeShapeType="1"/>
          </p:cNvSpPr>
          <p:nvPr/>
        </p:nvSpPr>
        <p:spPr bwMode="auto">
          <a:xfrm>
            <a:off x="1654175" y="192881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184525" y="1693863"/>
            <a:ext cx="5701378" cy="4495800"/>
          </a:xfrm>
        </p:spPr>
        <p:txBody>
          <a:bodyPr/>
          <a:lstStyle/>
          <a:p>
            <a:pPr eaLnBrk="1" hangingPunct="1"/>
            <a:r>
              <a:rPr lang="en-US" sz="2400" dirty="0" smtClean="0"/>
              <a:t>DSP Overview</a:t>
            </a:r>
          </a:p>
          <a:p>
            <a:pPr eaLnBrk="1" hangingPunct="1"/>
            <a:r>
              <a:rPr lang="en-US" sz="2400" dirty="0" smtClean="0"/>
              <a:t>7 Series FPGA DSP Slice</a:t>
            </a:r>
          </a:p>
          <a:p>
            <a:pPr eaLnBrk="1" hangingPunct="1"/>
            <a:r>
              <a:rPr lang="en-US" sz="2400" b="1" dirty="0" smtClean="0">
                <a:solidFill>
                  <a:schemeClr val="tx2"/>
                </a:solidFill>
              </a:rPr>
              <a:t>Pre-Adder and Dynamic Pipeline Control Advantages</a:t>
            </a:r>
          </a:p>
          <a:p>
            <a:pPr eaLnBrk="1" hangingPunct="1"/>
            <a:r>
              <a:rPr lang="en-US" sz="2400" dirty="0" smtClean="0"/>
              <a:t>IP Support and Inference</a:t>
            </a:r>
          </a:p>
          <a:p>
            <a:pPr eaLnBrk="1" hangingPunct="1"/>
            <a:r>
              <a:rPr lang="en-US" sz="2400" dirty="0" smtClean="0"/>
              <a:t>Summary</a:t>
            </a:r>
          </a:p>
          <a:p>
            <a:pPr eaLnBrk="1" hangingPunct="1"/>
            <a:endParaRPr lang="en-US" sz="2400" dirty="0" smtClean="0"/>
          </a:p>
        </p:txBody>
      </p:sp>
      <p:sp>
        <p:nvSpPr>
          <p:cNvPr id="7171" name="Rectangle 3"/>
          <p:cNvSpPr>
            <a:spLocks noGrp="1" noChangeArrowheads="1"/>
          </p:cNvSpPr>
          <p:nvPr>
            <p:ph type="title"/>
          </p:nvPr>
        </p:nvSpPr>
        <p:spPr/>
        <p:txBody>
          <a:bodyPr/>
          <a:lstStyle/>
          <a:p>
            <a:pPr eaLnBrk="1" hangingPunct="1"/>
            <a:r>
              <a:rPr lang="en-US" smtClean="0"/>
              <a:t>Lessons</a:t>
            </a:r>
          </a:p>
        </p:txBody>
      </p:sp>
      <p:sp>
        <p:nvSpPr>
          <p:cNvPr id="1537028" name="Line 4"/>
          <p:cNvSpPr>
            <a:spLocks noChangeShapeType="1"/>
          </p:cNvSpPr>
          <p:nvPr/>
        </p:nvSpPr>
        <p:spPr bwMode="auto">
          <a:xfrm>
            <a:off x="1654175" y="2905125"/>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pPr eaLnBrk="1" hangingPunct="1"/>
            <a:r>
              <a:rPr lang="en-US" smtClean="0"/>
              <a:t>Pre-Adder</a:t>
            </a:r>
          </a:p>
        </p:txBody>
      </p:sp>
      <p:sp>
        <p:nvSpPr>
          <p:cNvPr id="8195" name="Rectangle 5"/>
          <p:cNvSpPr>
            <a:spLocks noGrp="1" noChangeArrowheads="1"/>
          </p:cNvSpPr>
          <p:nvPr>
            <p:ph type="body" idx="1"/>
          </p:nvPr>
        </p:nvSpPr>
        <p:spPr/>
        <p:txBody>
          <a:bodyPr/>
          <a:lstStyle/>
          <a:p>
            <a:pPr eaLnBrk="1" hangingPunct="1"/>
            <a:r>
              <a:rPr lang="en-US" smtClean="0"/>
              <a:t>The pre-adder can add or subtract the two 25-bit operands on the A and the D inputs before the result drives the multiplier</a:t>
            </a:r>
          </a:p>
          <a:p>
            <a:pPr eaLnBrk="1" hangingPunct="1"/>
            <a:r>
              <a:rPr lang="en-US" smtClean="0"/>
              <a:t>Benefits</a:t>
            </a:r>
          </a:p>
          <a:p>
            <a:pPr lvl="1" eaLnBrk="1" hangingPunct="1"/>
            <a:r>
              <a:rPr lang="en-US" sz="1800" smtClean="0"/>
              <a:t>Perfect for operations using symmetrical coefficients</a:t>
            </a:r>
          </a:p>
          <a:p>
            <a:pPr lvl="1" eaLnBrk="1" hangingPunct="1"/>
            <a:r>
              <a:rPr lang="en-US" sz="1800" smtClean="0"/>
              <a:t>Doubles the efficiency of symmetric FIR and symmetric IIR and transpose convolution filters</a:t>
            </a:r>
          </a:p>
          <a:p>
            <a:pPr lvl="1" eaLnBrk="1" hangingPunct="1"/>
            <a:r>
              <a:rPr lang="en-US" sz="1800" smtClean="0"/>
              <a:t>Half the power consumption compared to architectures without a pre-adder</a:t>
            </a:r>
          </a:p>
          <a:p>
            <a:pPr lvl="1" eaLnBrk="1" hangingPunct="1"/>
            <a:r>
              <a:rPr lang="en-US" sz="1800" smtClean="0"/>
              <a:t>Smaller total logic footprint</a:t>
            </a:r>
          </a:p>
          <a:p>
            <a:pPr lvl="1" eaLnBrk="1" hangingPunct="1"/>
            <a:r>
              <a:rPr lang="en-US" sz="1800" smtClean="0"/>
              <a:t>A small change with a big benefit</a:t>
            </a: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7"/>
          <p:cNvSpPr>
            <a:spLocks noGrp="1" noChangeArrowheads="1"/>
          </p:cNvSpPr>
          <p:nvPr>
            <p:ph type="title"/>
          </p:nvPr>
        </p:nvSpPr>
        <p:spPr/>
        <p:txBody>
          <a:bodyPr/>
          <a:lstStyle/>
          <a:p>
            <a:pPr eaLnBrk="1" hangingPunct="1"/>
            <a:r>
              <a:rPr lang="en-US" smtClean="0"/>
              <a:t>Symmetrical Filters</a:t>
            </a:r>
          </a:p>
        </p:txBody>
      </p:sp>
      <p:sp>
        <p:nvSpPr>
          <p:cNvPr id="9219" name="Rectangle 68"/>
          <p:cNvSpPr>
            <a:spLocks noGrp="1" noChangeArrowheads="1"/>
          </p:cNvSpPr>
          <p:nvPr>
            <p:ph type="body" idx="1"/>
          </p:nvPr>
        </p:nvSpPr>
        <p:spPr/>
        <p:txBody>
          <a:bodyPr/>
          <a:lstStyle/>
          <a:p>
            <a:pPr eaLnBrk="1" hangingPunct="1"/>
            <a:r>
              <a:rPr lang="en-US" smtClean="0"/>
              <a:t>When the coefficients are symmetrical</a:t>
            </a:r>
          </a:p>
          <a:p>
            <a:pPr lvl="1" eaLnBrk="1" hangingPunct="1"/>
            <a:r>
              <a:rPr lang="en-US" smtClean="0"/>
              <a:t>The pre-adders either reduce the number of multiplications by 50% or double the sample rate</a:t>
            </a:r>
          </a:p>
          <a:p>
            <a:pPr lvl="1" eaLnBrk="1" hangingPunct="1"/>
            <a:r>
              <a:rPr lang="en-US" smtClean="0"/>
              <a:t>Factorizing the taps replaces one multiplication by a pre-addition </a:t>
            </a:r>
            <a:br>
              <a:rPr lang="en-US" smtClean="0"/>
            </a:br>
            <a:r>
              <a:rPr lang="en-US" smtClean="0"/>
              <a:t>(or pre-subtraction)</a:t>
            </a:r>
          </a:p>
        </p:txBody>
      </p:sp>
      <p:grpSp>
        <p:nvGrpSpPr>
          <p:cNvPr id="2" name="Group 69"/>
          <p:cNvGrpSpPr>
            <a:grpSpLocks/>
          </p:cNvGrpSpPr>
          <p:nvPr>
            <p:custDataLst>
              <p:tags r:id="rId2"/>
            </p:custDataLst>
          </p:nvPr>
        </p:nvGrpSpPr>
        <p:grpSpPr bwMode="auto">
          <a:xfrm>
            <a:off x="990600" y="3886200"/>
            <a:ext cx="3505200" cy="1676400"/>
            <a:chOff x="528" y="2256"/>
            <a:chExt cx="2208" cy="1056"/>
          </a:xfrm>
        </p:grpSpPr>
        <p:grpSp>
          <p:nvGrpSpPr>
            <p:cNvPr id="3" name="Group 70"/>
            <p:cNvGrpSpPr>
              <a:grpSpLocks/>
            </p:cNvGrpSpPr>
            <p:nvPr/>
          </p:nvGrpSpPr>
          <p:grpSpPr bwMode="auto">
            <a:xfrm>
              <a:off x="528" y="2256"/>
              <a:ext cx="2208" cy="1056"/>
              <a:chOff x="777" y="2400"/>
              <a:chExt cx="2256" cy="1008"/>
            </a:xfrm>
          </p:grpSpPr>
          <p:sp>
            <p:nvSpPr>
              <p:cNvPr id="9249" name="Line 71"/>
              <p:cNvSpPr>
                <a:spLocks noChangeShapeType="1"/>
              </p:cNvSpPr>
              <p:nvPr/>
            </p:nvSpPr>
            <p:spPr bwMode="auto">
              <a:xfrm>
                <a:off x="790" y="3257"/>
                <a:ext cx="12" cy="1"/>
              </a:xfrm>
              <a:prstGeom prst="line">
                <a:avLst/>
              </a:prstGeom>
              <a:noFill/>
              <a:ln w="0">
                <a:solidFill>
                  <a:srgbClr val="FF0000"/>
                </a:solidFill>
                <a:round/>
                <a:headEnd/>
                <a:tailEnd/>
              </a:ln>
            </p:spPr>
            <p:txBody>
              <a:bodyPr/>
              <a:lstStyle/>
              <a:p>
                <a:endParaRPr lang="en-US"/>
              </a:p>
            </p:txBody>
          </p:sp>
          <p:sp>
            <p:nvSpPr>
              <p:cNvPr id="9250" name="Freeform 72"/>
              <p:cNvSpPr>
                <a:spLocks/>
              </p:cNvSpPr>
              <p:nvPr/>
            </p:nvSpPr>
            <p:spPr bwMode="auto">
              <a:xfrm>
                <a:off x="796" y="2412"/>
                <a:ext cx="2225" cy="984"/>
              </a:xfrm>
              <a:custGeom>
                <a:avLst/>
                <a:gdLst>
                  <a:gd name="T0" fmla="*/ 0 w 2225"/>
                  <a:gd name="T1" fmla="*/ 7 h 1520"/>
                  <a:gd name="T2" fmla="*/ 73 w 2225"/>
                  <a:gd name="T3" fmla="*/ 7 h 1520"/>
                  <a:gd name="T4" fmla="*/ 147 w 2225"/>
                  <a:gd name="T5" fmla="*/ 7 h 1520"/>
                  <a:gd name="T6" fmla="*/ 223 w 2225"/>
                  <a:gd name="T7" fmla="*/ 7 h 1520"/>
                  <a:gd name="T8" fmla="*/ 297 w 2225"/>
                  <a:gd name="T9" fmla="*/ 6 h 1520"/>
                  <a:gd name="T10" fmla="*/ 370 w 2225"/>
                  <a:gd name="T11" fmla="*/ 6 h 1520"/>
                  <a:gd name="T12" fmla="*/ 444 w 2225"/>
                  <a:gd name="T13" fmla="*/ 6 h 1520"/>
                  <a:gd name="T14" fmla="*/ 518 w 2225"/>
                  <a:gd name="T15" fmla="*/ 6 h 1520"/>
                  <a:gd name="T16" fmla="*/ 594 w 2225"/>
                  <a:gd name="T17" fmla="*/ 8 h 1520"/>
                  <a:gd name="T18" fmla="*/ 668 w 2225"/>
                  <a:gd name="T19" fmla="*/ 8 h 1520"/>
                  <a:gd name="T20" fmla="*/ 741 w 2225"/>
                  <a:gd name="T21" fmla="*/ 8 h 1520"/>
                  <a:gd name="T22" fmla="*/ 815 w 2225"/>
                  <a:gd name="T23" fmla="*/ 7 h 1520"/>
                  <a:gd name="T24" fmla="*/ 888 w 2225"/>
                  <a:gd name="T25" fmla="*/ 5 h 1520"/>
                  <a:gd name="T26" fmla="*/ 965 w 2225"/>
                  <a:gd name="T27" fmla="*/ 3 h 1520"/>
                  <a:gd name="T28" fmla="*/ 1039 w 2225"/>
                  <a:gd name="T29" fmla="*/ 1 h 1520"/>
                  <a:gd name="T30" fmla="*/ 1112 w 2225"/>
                  <a:gd name="T31" fmla="*/ 0 h 1520"/>
                  <a:gd name="T32" fmla="*/ 1186 w 2225"/>
                  <a:gd name="T33" fmla="*/ 1 h 1520"/>
                  <a:gd name="T34" fmla="*/ 1259 w 2225"/>
                  <a:gd name="T35" fmla="*/ 3 h 1520"/>
                  <a:gd name="T36" fmla="*/ 1336 w 2225"/>
                  <a:gd name="T37" fmla="*/ 5 h 1520"/>
                  <a:gd name="T38" fmla="*/ 1409 w 2225"/>
                  <a:gd name="T39" fmla="*/ 7 h 1520"/>
                  <a:gd name="T40" fmla="*/ 1483 w 2225"/>
                  <a:gd name="T41" fmla="*/ 8 h 1520"/>
                  <a:gd name="T42" fmla="*/ 1557 w 2225"/>
                  <a:gd name="T43" fmla="*/ 8 h 1520"/>
                  <a:gd name="T44" fmla="*/ 1630 w 2225"/>
                  <a:gd name="T45" fmla="*/ 8 h 1520"/>
                  <a:gd name="T46" fmla="*/ 1707 w 2225"/>
                  <a:gd name="T47" fmla="*/ 6 h 1520"/>
                  <a:gd name="T48" fmla="*/ 1780 w 2225"/>
                  <a:gd name="T49" fmla="*/ 6 h 1520"/>
                  <a:gd name="T50" fmla="*/ 1854 w 2225"/>
                  <a:gd name="T51" fmla="*/ 6 h 1520"/>
                  <a:gd name="T52" fmla="*/ 1927 w 2225"/>
                  <a:gd name="T53" fmla="*/ 6 h 1520"/>
                  <a:gd name="T54" fmla="*/ 2001 w 2225"/>
                  <a:gd name="T55" fmla="*/ 7 h 1520"/>
                  <a:gd name="T56" fmla="*/ 2078 w 2225"/>
                  <a:gd name="T57" fmla="*/ 7 h 1520"/>
                  <a:gd name="T58" fmla="*/ 2151 w 2225"/>
                  <a:gd name="T59" fmla="*/ 7 h 1520"/>
                  <a:gd name="T60" fmla="*/ 2225 w 2225"/>
                  <a:gd name="T61" fmla="*/ 7 h 15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25"/>
                  <a:gd name="T94" fmla="*/ 0 h 1520"/>
                  <a:gd name="T95" fmla="*/ 2225 w 2225"/>
                  <a:gd name="T96" fmla="*/ 1520 h 15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25" h="1520">
                    <a:moveTo>
                      <a:pt x="0" y="1323"/>
                    </a:moveTo>
                    <a:lnTo>
                      <a:pt x="73" y="1341"/>
                    </a:lnTo>
                    <a:lnTo>
                      <a:pt x="147" y="1341"/>
                    </a:lnTo>
                    <a:lnTo>
                      <a:pt x="223" y="1317"/>
                    </a:lnTo>
                    <a:lnTo>
                      <a:pt x="297" y="1263"/>
                    </a:lnTo>
                    <a:lnTo>
                      <a:pt x="370" y="1209"/>
                    </a:lnTo>
                    <a:lnTo>
                      <a:pt x="444" y="1203"/>
                    </a:lnTo>
                    <a:lnTo>
                      <a:pt x="518" y="1275"/>
                    </a:lnTo>
                    <a:lnTo>
                      <a:pt x="594" y="1401"/>
                    </a:lnTo>
                    <a:lnTo>
                      <a:pt x="668" y="1520"/>
                    </a:lnTo>
                    <a:lnTo>
                      <a:pt x="741" y="1520"/>
                    </a:lnTo>
                    <a:lnTo>
                      <a:pt x="815" y="1341"/>
                    </a:lnTo>
                    <a:lnTo>
                      <a:pt x="888" y="970"/>
                    </a:lnTo>
                    <a:lnTo>
                      <a:pt x="965" y="521"/>
                    </a:lnTo>
                    <a:lnTo>
                      <a:pt x="1039" y="143"/>
                    </a:lnTo>
                    <a:lnTo>
                      <a:pt x="1112" y="0"/>
                    </a:lnTo>
                    <a:lnTo>
                      <a:pt x="1186" y="143"/>
                    </a:lnTo>
                    <a:lnTo>
                      <a:pt x="1259" y="521"/>
                    </a:lnTo>
                    <a:lnTo>
                      <a:pt x="1336" y="970"/>
                    </a:lnTo>
                    <a:lnTo>
                      <a:pt x="1409" y="1341"/>
                    </a:lnTo>
                    <a:lnTo>
                      <a:pt x="1483" y="1520"/>
                    </a:lnTo>
                    <a:lnTo>
                      <a:pt x="1557" y="1520"/>
                    </a:lnTo>
                    <a:lnTo>
                      <a:pt x="1630" y="1401"/>
                    </a:lnTo>
                    <a:lnTo>
                      <a:pt x="1707" y="1275"/>
                    </a:lnTo>
                    <a:lnTo>
                      <a:pt x="1780" y="1203"/>
                    </a:lnTo>
                    <a:lnTo>
                      <a:pt x="1854" y="1209"/>
                    </a:lnTo>
                    <a:lnTo>
                      <a:pt x="1927" y="1263"/>
                    </a:lnTo>
                    <a:lnTo>
                      <a:pt x="2001" y="1317"/>
                    </a:lnTo>
                    <a:lnTo>
                      <a:pt x="2078" y="1341"/>
                    </a:lnTo>
                    <a:lnTo>
                      <a:pt x="2151" y="1341"/>
                    </a:lnTo>
                    <a:lnTo>
                      <a:pt x="2225" y="1323"/>
                    </a:lnTo>
                  </a:path>
                </a:pathLst>
              </a:custGeom>
              <a:noFill/>
              <a:ln w="0">
                <a:solidFill>
                  <a:srgbClr val="0033CC"/>
                </a:solidFill>
                <a:prstDash val="solid"/>
                <a:round/>
                <a:headEnd/>
                <a:tailEnd/>
              </a:ln>
            </p:spPr>
            <p:txBody>
              <a:bodyPr/>
              <a:lstStyle/>
              <a:p>
                <a:endParaRPr lang="en-US"/>
              </a:p>
            </p:txBody>
          </p:sp>
          <p:sp>
            <p:nvSpPr>
              <p:cNvPr id="9251" name="Oval 73"/>
              <p:cNvSpPr>
                <a:spLocks noChangeArrowheads="1"/>
              </p:cNvSpPr>
              <p:nvPr/>
            </p:nvSpPr>
            <p:spPr bwMode="auto">
              <a:xfrm>
                <a:off x="786" y="3257"/>
                <a:ext cx="19" cy="23"/>
              </a:xfrm>
              <a:prstGeom prst="ellipse">
                <a:avLst/>
              </a:prstGeom>
              <a:solidFill>
                <a:srgbClr val="FFFFFF"/>
              </a:solidFill>
              <a:ln w="0">
                <a:solidFill>
                  <a:srgbClr val="FF0000"/>
                </a:solidFill>
                <a:round/>
                <a:headEnd/>
                <a:tailEnd/>
              </a:ln>
            </p:spPr>
            <p:txBody>
              <a:bodyPr/>
              <a:lstStyle/>
              <a:p>
                <a:endParaRPr lang="en-US"/>
              </a:p>
            </p:txBody>
          </p:sp>
          <p:sp>
            <p:nvSpPr>
              <p:cNvPr id="9252" name="Oval 74"/>
              <p:cNvSpPr>
                <a:spLocks noChangeArrowheads="1"/>
              </p:cNvSpPr>
              <p:nvPr/>
            </p:nvSpPr>
            <p:spPr bwMode="auto">
              <a:xfrm>
                <a:off x="860" y="3269"/>
                <a:ext cx="18" cy="23"/>
              </a:xfrm>
              <a:prstGeom prst="ellipse">
                <a:avLst/>
              </a:prstGeom>
              <a:solidFill>
                <a:srgbClr val="FFFFFF"/>
              </a:solidFill>
              <a:ln w="0">
                <a:solidFill>
                  <a:srgbClr val="FF0000"/>
                </a:solidFill>
                <a:round/>
                <a:headEnd/>
                <a:tailEnd/>
              </a:ln>
            </p:spPr>
            <p:txBody>
              <a:bodyPr/>
              <a:lstStyle/>
              <a:p>
                <a:endParaRPr lang="en-US"/>
              </a:p>
            </p:txBody>
          </p:sp>
          <p:sp>
            <p:nvSpPr>
              <p:cNvPr id="9253" name="Oval 75"/>
              <p:cNvSpPr>
                <a:spLocks noChangeArrowheads="1"/>
              </p:cNvSpPr>
              <p:nvPr/>
            </p:nvSpPr>
            <p:spPr bwMode="auto">
              <a:xfrm>
                <a:off x="934" y="3269"/>
                <a:ext cx="18" cy="23"/>
              </a:xfrm>
              <a:prstGeom prst="ellipse">
                <a:avLst/>
              </a:prstGeom>
              <a:solidFill>
                <a:srgbClr val="FFFFFF"/>
              </a:solidFill>
              <a:ln w="0">
                <a:solidFill>
                  <a:srgbClr val="FF0000"/>
                </a:solidFill>
                <a:round/>
                <a:headEnd/>
                <a:tailEnd/>
              </a:ln>
            </p:spPr>
            <p:txBody>
              <a:bodyPr/>
              <a:lstStyle/>
              <a:p>
                <a:endParaRPr lang="en-US"/>
              </a:p>
            </p:txBody>
          </p:sp>
          <p:sp>
            <p:nvSpPr>
              <p:cNvPr id="9254" name="Oval 76"/>
              <p:cNvSpPr>
                <a:spLocks noChangeArrowheads="1"/>
              </p:cNvSpPr>
              <p:nvPr/>
            </p:nvSpPr>
            <p:spPr bwMode="auto">
              <a:xfrm>
                <a:off x="1010" y="3253"/>
                <a:ext cx="19" cy="23"/>
              </a:xfrm>
              <a:prstGeom prst="ellipse">
                <a:avLst/>
              </a:prstGeom>
              <a:solidFill>
                <a:srgbClr val="FFFFFF"/>
              </a:solidFill>
              <a:ln w="0">
                <a:solidFill>
                  <a:srgbClr val="FF0000"/>
                </a:solidFill>
                <a:round/>
                <a:headEnd/>
                <a:tailEnd/>
              </a:ln>
            </p:spPr>
            <p:txBody>
              <a:bodyPr/>
              <a:lstStyle/>
              <a:p>
                <a:endParaRPr lang="en-US"/>
              </a:p>
            </p:txBody>
          </p:sp>
          <p:sp>
            <p:nvSpPr>
              <p:cNvPr id="9255" name="Oval 77"/>
              <p:cNvSpPr>
                <a:spLocks noChangeArrowheads="1"/>
              </p:cNvSpPr>
              <p:nvPr/>
            </p:nvSpPr>
            <p:spPr bwMode="auto">
              <a:xfrm>
                <a:off x="1084" y="3218"/>
                <a:ext cx="18" cy="24"/>
              </a:xfrm>
              <a:prstGeom prst="ellipse">
                <a:avLst/>
              </a:prstGeom>
              <a:solidFill>
                <a:srgbClr val="FFFFFF"/>
              </a:solidFill>
              <a:ln w="0">
                <a:solidFill>
                  <a:srgbClr val="FF0000"/>
                </a:solidFill>
                <a:round/>
                <a:headEnd/>
                <a:tailEnd/>
              </a:ln>
            </p:spPr>
            <p:txBody>
              <a:bodyPr/>
              <a:lstStyle/>
              <a:p>
                <a:endParaRPr lang="en-US"/>
              </a:p>
            </p:txBody>
          </p:sp>
          <p:sp>
            <p:nvSpPr>
              <p:cNvPr id="9256" name="Oval 78"/>
              <p:cNvSpPr>
                <a:spLocks noChangeArrowheads="1"/>
              </p:cNvSpPr>
              <p:nvPr/>
            </p:nvSpPr>
            <p:spPr bwMode="auto">
              <a:xfrm>
                <a:off x="1157" y="3183"/>
                <a:ext cx="19" cy="24"/>
              </a:xfrm>
              <a:prstGeom prst="ellipse">
                <a:avLst/>
              </a:prstGeom>
              <a:solidFill>
                <a:srgbClr val="FFFFFF"/>
              </a:solidFill>
              <a:ln w="0">
                <a:solidFill>
                  <a:srgbClr val="FF0000"/>
                </a:solidFill>
                <a:round/>
                <a:headEnd/>
                <a:tailEnd/>
              </a:ln>
            </p:spPr>
            <p:txBody>
              <a:bodyPr/>
              <a:lstStyle/>
              <a:p>
                <a:endParaRPr lang="en-US"/>
              </a:p>
            </p:txBody>
          </p:sp>
          <p:sp>
            <p:nvSpPr>
              <p:cNvPr id="9257" name="Oval 79"/>
              <p:cNvSpPr>
                <a:spLocks noChangeArrowheads="1"/>
              </p:cNvSpPr>
              <p:nvPr/>
            </p:nvSpPr>
            <p:spPr bwMode="auto">
              <a:xfrm>
                <a:off x="1231" y="3179"/>
                <a:ext cx="18" cy="24"/>
              </a:xfrm>
              <a:prstGeom prst="ellipse">
                <a:avLst/>
              </a:prstGeom>
              <a:solidFill>
                <a:srgbClr val="FFFFFF"/>
              </a:solidFill>
              <a:ln w="0">
                <a:solidFill>
                  <a:srgbClr val="FF0000"/>
                </a:solidFill>
                <a:round/>
                <a:headEnd/>
                <a:tailEnd/>
              </a:ln>
            </p:spPr>
            <p:txBody>
              <a:bodyPr/>
              <a:lstStyle/>
              <a:p>
                <a:endParaRPr lang="en-US"/>
              </a:p>
            </p:txBody>
          </p:sp>
          <p:sp>
            <p:nvSpPr>
              <p:cNvPr id="9258" name="Oval 80"/>
              <p:cNvSpPr>
                <a:spLocks noChangeArrowheads="1"/>
              </p:cNvSpPr>
              <p:nvPr/>
            </p:nvSpPr>
            <p:spPr bwMode="auto">
              <a:xfrm>
                <a:off x="1304" y="3226"/>
                <a:ext cx="19" cy="23"/>
              </a:xfrm>
              <a:prstGeom prst="ellipse">
                <a:avLst/>
              </a:prstGeom>
              <a:solidFill>
                <a:srgbClr val="FFFFFF"/>
              </a:solidFill>
              <a:ln w="0">
                <a:solidFill>
                  <a:srgbClr val="FF0000"/>
                </a:solidFill>
                <a:round/>
                <a:headEnd/>
                <a:tailEnd/>
              </a:ln>
            </p:spPr>
            <p:txBody>
              <a:bodyPr/>
              <a:lstStyle/>
              <a:p>
                <a:endParaRPr lang="en-US"/>
              </a:p>
            </p:txBody>
          </p:sp>
          <p:sp>
            <p:nvSpPr>
              <p:cNvPr id="9259" name="Oval 81"/>
              <p:cNvSpPr>
                <a:spLocks noChangeArrowheads="1"/>
              </p:cNvSpPr>
              <p:nvPr/>
            </p:nvSpPr>
            <p:spPr bwMode="auto">
              <a:xfrm>
                <a:off x="1381" y="3308"/>
                <a:ext cx="18" cy="22"/>
              </a:xfrm>
              <a:prstGeom prst="ellipse">
                <a:avLst/>
              </a:prstGeom>
              <a:solidFill>
                <a:srgbClr val="FFFFFF"/>
              </a:solidFill>
              <a:ln w="0">
                <a:solidFill>
                  <a:srgbClr val="FF0000"/>
                </a:solidFill>
                <a:round/>
                <a:headEnd/>
                <a:tailEnd/>
              </a:ln>
            </p:spPr>
            <p:txBody>
              <a:bodyPr/>
              <a:lstStyle/>
              <a:p>
                <a:endParaRPr lang="en-US"/>
              </a:p>
            </p:txBody>
          </p:sp>
          <p:sp>
            <p:nvSpPr>
              <p:cNvPr id="9260" name="Oval 82"/>
              <p:cNvSpPr>
                <a:spLocks noChangeArrowheads="1"/>
              </p:cNvSpPr>
              <p:nvPr/>
            </p:nvSpPr>
            <p:spPr bwMode="auto">
              <a:xfrm>
                <a:off x="1455" y="3385"/>
                <a:ext cx="18" cy="23"/>
              </a:xfrm>
              <a:prstGeom prst="ellipse">
                <a:avLst/>
              </a:prstGeom>
              <a:solidFill>
                <a:srgbClr val="FFFFFF"/>
              </a:solidFill>
              <a:ln w="0">
                <a:solidFill>
                  <a:srgbClr val="FF0000"/>
                </a:solidFill>
                <a:round/>
                <a:headEnd/>
                <a:tailEnd/>
              </a:ln>
            </p:spPr>
            <p:txBody>
              <a:bodyPr/>
              <a:lstStyle/>
              <a:p>
                <a:endParaRPr lang="en-US"/>
              </a:p>
            </p:txBody>
          </p:sp>
          <p:sp>
            <p:nvSpPr>
              <p:cNvPr id="9261" name="Oval 83"/>
              <p:cNvSpPr>
                <a:spLocks noChangeArrowheads="1"/>
              </p:cNvSpPr>
              <p:nvPr/>
            </p:nvSpPr>
            <p:spPr bwMode="auto">
              <a:xfrm>
                <a:off x="1528" y="3385"/>
                <a:ext cx="19" cy="23"/>
              </a:xfrm>
              <a:prstGeom prst="ellipse">
                <a:avLst/>
              </a:prstGeom>
              <a:solidFill>
                <a:srgbClr val="FFFFFF"/>
              </a:solidFill>
              <a:ln w="0">
                <a:solidFill>
                  <a:srgbClr val="FF0000"/>
                </a:solidFill>
                <a:round/>
                <a:headEnd/>
                <a:tailEnd/>
              </a:ln>
            </p:spPr>
            <p:txBody>
              <a:bodyPr/>
              <a:lstStyle/>
              <a:p>
                <a:endParaRPr lang="en-US"/>
              </a:p>
            </p:txBody>
          </p:sp>
          <p:sp>
            <p:nvSpPr>
              <p:cNvPr id="9262" name="Oval 84"/>
              <p:cNvSpPr>
                <a:spLocks noChangeArrowheads="1"/>
              </p:cNvSpPr>
              <p:nvPr/>
            </p:nvSpPr>
            <p:spPr bwMode="auto">
              <a:xfrm>
                <a:off x="1602" y="3269"/>
                <a:ext cx="18" cy="23"/>
              </a:xfrm>
              <a:prstGeom prst="ellipse">
                <a:avLst/>
              </a:prstGeom>
              <a:solidFill>
                <a:srgbClr val="FFFFFF"/>
              </a:solidFill>
              <a:ln w="0">
                <a:solidFill>
                  <a:srgbClr val="FF0000"/>
                </a:solidFill>
                <a:round/>
                <a:headEnd/>
                <a:tailEnd/>
              </a:ln>
            </p:spPr>
            <p:txBody>
              <a:bodyPr/>
              <a:lstStyle/>
              <a:p>
                <a:endParaRPr lang="en-US"/>
              </a:p>
            </p:txBody>
          </p:sp>
          <p:sp>
            <p:nvSpPr>
              <p:cNvPr id="9263" name="Oval 85"/>
              <p:cNvSpPr>
                <a:spLocks noChangeArrowheads="1"/>
              </p:cNvSpPr>
              <p:nvPr/>
            </p:nvSpPr>
            <p:spPr bwMode="auto">
              <a:xfrm>
                <a:off x="1675" y="3028"/>
                <a:ext cx="19" cy="23"/>
              </a:xfrm>
              <a:prstGeom prst="ellipse">
                <a:avLst/>
              </a:prstGeom>
              <a:solidFill>
                <a:srgbClr val="FFFFFF"/>
              </a:solidFill>
              <a:ln w="0">
                <a:solidFill>
                  <a:srgbClr val="FF0000"/>
                </a:solidFill>
                <a:round/>
                <a:headEnd/>
                <a:tailEnd/>
              </a:ln>
            </p:spPr>
            <p:txBody>
              <a:bodyPr/>
              <a:lstStyle/>
              <a:p>
                <a:endParaRPr lang="en-US"/>
              </a:p>
            </p:txBody>
          </p:sp>
          <p:sp>
            <p:nvSpPr>
              <p:cNvPr id="9264" name="Oval 86"/>
              <p:cNvSpPr>
                <a:spLocks noChangeArrowheads="1"/>
              </p:cNvSpPr>
              <p:nvPr/>
            </p:nvSpPr>
            <p:spPr bwMode="auto">
              <a:xfrm>
                <a:off x="1752" y="2738"/>
                <a:ext cx="18" cy="23"/>
              </a:xfrm>
              <a:prstGeom prst="ellipse">
                <a:avLst/>
              </a:prstGeom>
              <a:solidFill>
                <a:srgbClr val="FFFFFF"/>
              </a:solidFill>
              <a:ln w="0">
                <a:solidFill>
                  <a:srgbClr val="FF0000"/>
                </a:solidFill>
                <a:round/>
                <a:headEnd/>
                <a:tailEnd/>
              </a:ln>
            </p:spPr>
            <p:txBody>
              <a:bodyPr/>
              <a:lstStyle/>
              <a:p>
                <a:endParaRPr lang="en-US"/>
              </a:p>
            </p:txBody>
          </p:sp>
          <p:sp>
            <p:nvSpPr>
              <p:cNvPr id="9265" name="Oval 87"/>
              <p:cNvSpPr>
                <a:spLocks noChangeArrowheads="1"/>
              </p:cNvSpPr>
              <p:nvPr/>
            </p:nvSpPr>
            <p:spPr bwMode="auto">
              <a:xfrm>
                <a:off x="1825" y="2493"/>
                <a:ext cx="19" cy="23"/>
              </a:xfrm>
              <a:prstGeom prst="ellipse">
                <a:avLst/>
              </a:prstGeom>
              <a:solidFill>
                <a:srgbClr val="FFFFFF"/>
              </a:solidFill>
              <a:ln w="0">
                <a:solidFill>
                  <a:srgbClr val="FF0000"/>
                </a:solidFill>
                <a:round/>
                <a:headEnd/>
                <a:tailEnd/>
              </a:ln>
            </p:spPr>
            <p:txBody>
              <a:bodyPr/>
              <a:lstStyle/>
              <a:p>
                <a:endParaRPr lang="en-US"/>
              </a:p>
            </p:txBody>
          </p:sp>
          <p:sp>
            <p:nvSpPr>
              <p:cNvPr id="9266" name="Oval 88"/>
              <p:cNvSpPr>
                <a:spLocks noChangeArrowheads="1"/>
              </p:cNvSpPr>
              <p:nvPr/>
            </p:nvSpPr>
            <p:spPr bwMode="auto">
              <a:xfrm>
                <a:off x="1899" y="2400"/>
                <a:ext cx="18" cy="23"/>
              </a:xfrm>
              <a:prstGeom prst="ellipse">
                <a:avLst/>
              </a:prstGeom>
              <a:solidFill>
                <a:srgbClr val="FFFFFF"/>
              </a:solidFill>
              <a:ln w="0">
                <a:solidFill>
                  <a:srgbClr val="FF0000"/>
                </a:solidFill>
                <a:round/>
                <a:headEnd/>
                <a:tailEnd/>
              </a:ln>
            </p:spPr>
            <p:txBody>
              <a:bodyPr/>
              <a:lstStyle/>
              <a:p>
                <a:endParaRPr lang="en-US"/>
              </a:p>
            </p:txBody>
          </p:sp>
          <p:sp>
            <p:nvSpPr>
              <p:cNvPr id="9267" name="Oval 89"/>
              <p:cNvSpPr>
                <a:spLocks noChangeArrowheads="1"/>
              </p:cNvSpPr>
              <p:nvPr/>
            </p:nvSpPr>
            <p:spPr bwMode="auto">
              <a:xfrm>
                <a:off x="1973" y="2493"/>
                <a:ext cx="18" cy="23"/>
              </a:xfrm>
              <a:prstGeom prst="ellipse">
                <a:avLst/>
              </a:prstGeom>
              <a:solidFill>
                <a:srgbClr val="FFFFFF"/>
              </a:solidFill>
              <a:ln w="0">
                <a:solidFill>
                  <a:srgbClr val="FF0000"/>
                </a:solidFill>
                <a:round/>
                <a:headEnd/>
                <a:tailEnd/>
              </a:ln>
            </p:spPr>
            <p:txBody>
              <a:bodyPr/>
              <a:lstStyle/>
              <a:p>
                <a:endParaRPr lang="en-US"/>
              </a:p>
            </p:txBody>
          </p:sp>
          <p:sp>
            <p:nvSpPr>
              <p:cNvPr id="9268" name="Oval 90"/>
              <p:cNvSpPr>
                <a:spLocks noChangeArrowheads="1"/>
              </p:cNvSpPr>
              <p:nvPr/>
            </p:nvSpPr>
            <p:spPr bwMode="auto">
              <a:xfrm>
                <a:off x="2046" y="2738"/>
                <a:ext cx="18" cy="23"/>
              </a:xfrm>
              <a:prstGeom prst="ellipse">
                <a:avLst/>
              </a:prstGeom>
              <a:solidFill>
                <a:srgbClr val="FFFFFF"/>
              </a:solidFill>
              <a:ln w="0">
                <a:solidFill>
                  <a:srgbClr val="FF0000"/>
                </a:solidFill>
                <a:round/>
                <a:headEnd/>
                <a:tailEnd/>
              </a:ln>
            </p:spPr>
            <p:txBody>
              <a:bodyPr/>
              <a:lstStyle/>
              <a:p>
                <a:endParaRPr lang="en-US"/>
              </a:p>
            </p:txBody>
          </p:sp>
          <p:sp>
            <p:nvSpPr>
              <p:cNvPr id="9269" name="Oval 91"/>
              <p:cNvSpPr>
                <a:spLocks noChangeArrowheads="1"/>
              </p:cNvSpPr>
              <p:nvPr/>
            </p:nvSpPr>
            <p:spPr bwMode="auto">
              <a:xfrm>
                <a:off x="2123" y="3028"/>
                <a:ext cx="18" cy="23"/>
              </a:xfrm>
              <a:prstGeom prst="ellipse">
                <a:avLst/>
              </a:prstGeom>
              <a:solidFill>
                <a:srgbClr val="FFFFFF"/>
              </a:solidFill>
              <a:ln w="0">
                <a:solidFill>
                  <a:srgbClr val="FF0000"/>
                </a:solidFill>
                <a:round/>
                <a:headEnd/>
                <a:tailEnd/>
              </a:ln>
            </p:spPr>
            <p:txBody>
              <a:bodyPr/>
              <a:lstStyle/>
              <a:p>
                <a:endParaRPr lang="en-US"/>
              </a:p>
            </p:txBody>
          </p:sp>
          <p:sp>
            <p:nvSpPr>
              <p:cNvPr id="9270" name="Oval 92"/>
              <p:cNvSpPr>
                <a:spLocks noChangeArrowheads="1"/>
              </p:cNvSpPr>
              <p:nvPr/>
            </p:nvSpPr>
            <p:spPr bwMode="auto">
              <a:xfrm>
                <a:off x="2196" y="3269"/>
                <a:ext cx="19" cy="23"/>
              </a:xfrm>
              <a:prstGeom prst="ellipse">
                <a:avLst/>
              </a:prstGeom>
              <a:solidFill>
                <a:srgbClr val="FFFFFF"/>
              </a:solidFill>
              <a:ln w="0">
                <a:solidFill>
                  <a:srgbClr val="FF0000"/>
                </a:solidFill>
                <a:round/>
                <a:headEnd/>
                <a:tailEnd/>
              </a:ln>
            </p:spPr>
            <p:txBody>
              <a:bodyPr/>
              <a:lstStyle/>
              <a:p>
                <a:endParaRPr lang="en-US"/>
              </a:p>
            </p:txBody>
          </p:sp>
          <p:sp>
            <p:nvSpPr>
              <p:cNvPr id="9271" name="Oval 93"/>
              <p:cNvSpPr>
                <a:spLocks noChangeArrowheads="1"/>
              </p:cNvSpPr>
              <p:nvPr/>
            </p:nvSpPr>
            <p:spPr bwMode="auto">
              <a:xfrm>
                <a:off x="2270" y="3385"/>
                <a:ext cx="18" cy="23"/>
              </a:xfrm>
              <a:prstGeom prst="ellipse">
                <a:avLst/>
              </a:prstGeom>
              <a:solidFill>
                <a:srgbClr val="FFFFFF"/>
              </a:solidFill>
              <a:ln w="0">
                <a:solidFill>
                  <a:srgbClr val="FF0000"/>
                </a:solidFill>
                <a:round/>
                <a:headEnd/>
                <a:tailEnd/>
              </a:ln>
            </p:spPr>
            <p:txBody>
              <a:bodyPr/>
              <a:lstStyle/>
              <a:p>
                <a:endParaRPr lang="en-US"/>
              </a:p>
            </p:txBody>
          </p:sp>
          <p:sp>
            <p:nvSpPr>
              <p:cNvPr id="9272" name="Oval 94"/>
              <p:cNvSpPr>
                <a:spLocks noChangeArrowheads="1"/>
              </p:cNvSpPr>
              <p:nvPr/>
            </p:nvSpPr>
            <p:spPr bwMode="auto">
              <a:xfrm>
                <a:off x="2343" y="3385"/>
                <a:ext cx="19" cy="23"/>
              </a:xfrm>
              <a:prstGeom prst="ellipse">
                <a:avLst/>
              </a:prstGeom>
              <a:solidFill>
                <a:srgbClr val="FFFFFF"/>
              </a:solidFill>
              <a:ln w="0">
                <a:solidFill>
                  <a:srgbClr val="FF0000"/>
                </a:solidFill>
                <a:round/>
                <a:headEnd/>
                <a:tailEnd/>
              </a:ln>
            </p:spPr>
            <p:txBody>
              <a:bodyPr/>
              <a:lstStyle/>
              <a:p>
                <a:endParaRPr lang="en-US"/>
              </a:p>
            </p:txBody>
          </p:sp>
          <p:sp>
            <p:nvSpPr>
              <p:cNvPr id="9273" name="Oval 95"/>
              <p:cNvSpPr>
                <a:spLocks noChangeArrowheads="1"/>
              </p:cNvSpPr>
              <p:nvPr/>
            </p:nvSpPr>
            <p:spPr bwMode="auto">
              <a:xfrm>
                <a:off x="2417" y="3308"/>
                <a:ext cx="18" cy="22"/>
              </a:xfrm>
              <a:prstGeom prst="ellipse">
                <a:avLst/>
              </a:prstGeom>
              <a:solidFill>
                <a:srgbClr val="FFFFFF"/>
              </a:solidFill>
              <a:ln w="0">
                <a:solidFill>
                  <a:srgbClr val="FF0000"/>
                </a:solidFill>
                <a:round/>
                <a:headEnd/>
                <a:tailEnd/>
              </a:ln>
            </p:spPr>
            <p:txBody>
              <a:bodyPr/>
              <a:lstStyle/>
              <a:p>
                <a:endParaRPr lang="en-US"/>
              </a:p>
            </p:txBody>
          </p:sp>
          <p:sp>
            <p:nvSpPr>
              <p:cNvPr id="9274" name="Oval 96"/>
              <p:cNvSpPr>
                <a:spLocks noChangeArrowheads="1"/>
              </p:cNvSpPr>
              <p:nvPr/>
            </p:nvSpPr>
            <p:spPr bwMode="auto">
              <a:xfrm>
                <a:off x="2494" y="3226"/>
                <a:ext cx="18" cy="23"/>
              </a:xfrm>
              <a:prstGeom prst="ellipse">
                <a:avLst/>
              </a:prstGeom>
              <a:solidFill>
                <a:srgbClr val="FFFFFF"/>
              </a:solidFill>
              <a:ln w="0">
                <a:solidFill>
                  <a:srgbClr val="FF0000"/>
                </a:solidFill>
                <a:round/>
                <a:headEnd/>
                <a:tailEnd/>
              </a:ln>
            </p:spPr>
            <p:txBody>
              <a:bodyPr/>
              <a:lstStyle/>
              <a:p>
                <a:endParaRPr lang="en-US"/>
              </a:p>
            </p:txBody>
          </p:sp>
          <p:sp>
            <p:nvSpPr>
              <p:cNvPr id="9275" name="Oval 97"/>
              <p:cNvSpPr>
                <a:spLocks noChangeArrowheads="1"/>
              </p:cNvSpPr>
              <p:nvPr/>
            </p:nvSpPr>
            <p:spPr bwMode="auto">
              <a:xfrm>
                <a:off x="2567" y="3179"/>
                <a:ext cx="18" cy="24"/>
              </a:xfrm>
              <a:prstGeom prst="ellipse">
                <a:avLst/>
              </a:prstGeom>
              <a:solidFill>
                <a:srgbClr val="FFFFFF"/>
              </a:solidFill>
              <a:ln w="0">
                <a:solidFill>
                  <a:srgbClr val="FF0000"/>
                </a:solidFill>
                <a:round/>
                <a:headEnd/>
                <a:tailEnd/>
              </a:ln>
            </p:spPr>
            <p:txBody>
              <a:bodyPr/>
              <a:lstStyle/>
              <a:p>
                <a:endParaRPr lang="en-US"/>
              </a:p>
            </p:txBody>
          </p:sp>
          <p:sp>
            <p:nvSpPr>
              <p:cNvPr id="9276" name="Oval 98"/>
              <p:cNvSpPr>
                <a:spLocks noChangeArrowheads="1"/>
              </p:cNvSpPr>
              <p:nvPr/>
            </p:nvSpPr>
            <p:spPr bwMode="auto">
              <a:xfrm>
                <a:off x="2641" y="3183"/>
                <a:ext cx="18" cy="24"/>
              </a:xfrm>
              <a:prstGeom prst="ellipse">
                <a:avLst/>
              </a:prstGeom>
              <a:solidFill>
                <a:srgbClr val="FFFFFF"/>
              </a:solidFill>
              <a:ln w="0">
                <a:solidFill>
                  <a:srgbClr val="FF0000"/>
                </a:solidFill>
                <a:round/>
                <a:headEnd/>
                <a:tailEnd/>
              </a:ln>
            </p:spPr>
            <p:txBody>
              <a:bodyPr/>
              <a:lstStyle/>
              <a:p>
                <a:endParaRPr lang="en-US"/>
              </a:p>
            </p:txBody>
          </p:sp>
          <p:sp>
            <p:nvSpPr>
              <p:cNvPr id="9277" name="Oval 99"/>
              <p:cNvSpPr>
                <a:spLocks noChangeArrowheads="1"/>
              </p:cNvSpPr>
              <p:nvPr/>
            </p:nvSpPr>
            <p:spPr bwMode="auto">
              <a:xfrm>
                <a:off x="2714" y="3218"/>
                <a:ext cx="19" cy="24"/>
              </a:xfrm>
              <a:prstGeom prst="ellipse">
                <a:avLst/>
              </a:prstGeom>
              <a:solidFill>
                <a:srgbClr val="FFFFFF"/>
              </a:solidFill>
              <a:ln w="0">
                <a:solidFill>
                  <a:srgbClr val="FF0000"/>
                </a:solidFill>
                <a:round/>
                <a:headEnd/>
                <a:tailEnd/>
              </a:ln>
            </p:spPr>
            <p:txBody>
              <a:bodyPr/>
              <a:lstStyle/>
              <a:p>
                <a:endParaRPr lang="en-US"/>
              </a:p>
            </p:txBody>
          </p:sp>
          <p:sp>
            <p:nvSpPr>
              <p:cNvPr id="9278" name="Oval 100"/>
              <p:cNvSpPr>
                <a:spLocks noChangeArrowheads="1"/>
              </p:cNvSpPr>
              <p:nvPr/>
            </p:nvSpPr>
            <p:spPr bwMode="auto">
              <a:xfrm>
                <a:off x="2788" y="3253"/>
                <a:ext cx="18" cy="23"/>
              </a:xfrm>
              <a:prstGeom prst="ellipse">
                <a:avLst/>
              </a:prstGeom>
              <a:solidFill>
                <a:srgbClr val="FFFFFF"/>
              </a:solidFill>
              <a:ln w="0">
                <a:solidFill>
                  <a:srgbClr val="FF0000"/>
                </a:solidFill>
                <a:round/>
                <a:headEnd/>
                <a:tailEnd/>
              </a:ln>
            </p:spPr>
            <p:txBody>
              <a:bodyPr/>
              <a:lstStyle/>
              <a:p>
                <a:endParaRPr lang="en-US"/>
              </a:p>
            </p:txBody>
          </p:sp>
          <p:sp>
            <p:nvSpPr>
              <p:cNvPr id="9279" name="Oval 101"/>
              <p:cNvSpPr>
                <a:spLocks noChangeArrowheads="1"/>
              </p:cNvSpPr>
              <p:nvPr/>
            </p:nvSpPr>
            <p:spPr bwMode="auto">
              <a:xfrm>
                <a:off x="2864" y="3269"/>
                <a:ext cx="19" cy="23"/>
              </a:xfrm>
              <a:prstGeom prst="ellipse">
                <a:avLst/>
              </a:prstGeom>
              <a:solidFill>
                <a:srgbClr val="FFFFFF"/>
              </a:solidFill>
              <a:ln w="0">
                <a:solidFill>
                  <a:srgbClr val="FF0000"/>
                </a:solidFill>
                <a:round/>
                <a:headEnd/>
                <a:tailEnd/>
              </a:ln>
            </p:spPr>
            <p:txBody>
              <a:bodyPr/>
              <a:lstStyle/>
              <a:p>
                <a:endParaRPr lang="en-US"/>
              </a:p>
            </p:txBody>
          </p:sp>
          <p:sp>
            <p:nvSpPr>
              <p:cNvPr id="9280" name="Oval 102"/>
              <p:cNvSpPr>
                <a:spLocks noChangeArrowheads="1"/>
              </p:cNvSpPr>
              <p:nvPr/>
            </p:nvSpPr>
            <p:spPr bwMode="auto">
              <a:xfrm>
                <a:off x="2938" y="3269"/>
                <a:ext cx="18" cy="23"/>
              </a:xfrm>
              <a:prstGeom prst="ellipse">
                <a:avLst/>
              </a:prstGeom>
              <a:solidFill>
                <a:srgbClr val="FFFFFF"/>
              </a:solidFill>
              <a:ln w="0">
                <a:solidFill>
                  <a:srgbClr val="FF0000"/>
                </a:solidFill>
                <a:round/>
                <a:headEnd/>
                <a:tailEnd/>
              </a:ln>
            </p:spPr>
            <p:txBody>
              <a:bodyPr/>
              <a:lstStyle/>
              <a:p>
                <a:endParaRPr lang="en-US"/>
              </a:p>
            </p:txBody>
          </p:sp>
          <p:sp>
            <p:nvSpPr>
              <p:cNvPr id="9281" name="Oval 103"/>
              <p:cNvSpPr>
                <a:spLocks noChangeArrowheads="1"/>
              </p:cNvSpPr>
              <p:nvPr/>
            </p:nvSpPr>
            <p:spPr bwMode="auto">
              <a:xfrm>
                <a:off x="3011" y="3257"/>
                <a:ext cx="19" cy="23"/>
              </a:xfrm>
              <a:prstGeom prst="ellipse">
                <a:avLst/>
              </a:prstGeom>
              <a:solidFill>
                <a:srgbClr val="FFFFFF"/>
              </a:solidFill>
              <a:ln w="0">
                <a:solidFill>
                  <a:srgbClr val="FF0000"/>
                </a:solidFill>
                <a:round/>
                <a:headEnd/>
                <a:tailEnd/>
              </a:ln>
            </p:spPr>
            <p:txBody>
              <a:bodyPr/>
              <a:lstStyle/>
              <a:p>
                <a:endParaRPr lang="en-US"/>
              </a:p>
            </p:txBody>
          </p:sp>
          <p:sp>
            <p:nvSpPr>
              <p:cNvPr id="9282" name="Line 104"/>
              <p:cNvSpPr>
                <a:spLocks noChangeShapeType="1"/>
              </p:cNvSpPr>
              <p:nvPr/>
            </p:nvSpPr>
            <p:spPr bwMode="auto">
              <a:xfrm>
                <a:off x="777" y="3249"/>
                <a:ext cx="2256" cy="0"/>
              </a:xfrm>
              <a:prstGeom prst="line">
                <a:avLst/>
              </a:prstGeom>
              <a:noFill/>
              <a:ln w="9525">
                <a:solidFill>
                  <a:schemeClr val="tx1"/>
                </a:solidFill>
                <a:round/>
                <a:headEnd/>
                <a:tailEnd/>
              </a:ln>
            </p:spPr>
            <p:txBody>
              <a:bodyPr wrap="none" anchor="ctr"/>
              <a:lstStyle/>
              <a:p>
                <a:endParaRPr lang="en-US"/>
              </a:p>
            </p:txBody>
          </p:sp>
        </p:grpSp>
        <p:sp>
          <p:nvSpPr>
            <p:cNvPr id="9245" name="Text Box 105"/>
            <p:cNvSpPr txBox="1">
              <a:spLocks noChangeArrowheads="1"/>
            </p:cNvSpPr>
            <p:nvPr/>
          </p:nvSpPr>
          <p:spPr bwMode="auto">
            <a:xfrm>
              <a:off x="960" y="2351"/>
              <a:ext cx="264" cy="192"/>
            </a:xfrm>
            <a:prstGeom prst="rect">
              <a:avLst/>
            </a:prstGeom>
            <a:noFill/>
            <a:ln w="9525">
              <a:noFill/>
              <a:miter lim="800000"/>
              <a:headEnd/>
              <a:tailEnd/>
            </a:ln>
          </p:spPr>
          <p:txBody>
            <a:bodyPr wrap="none">
              <a:spAutoFit/>
            </a:bodyPr>
            <a:lstStyle/>
            <a:p>
              <a:pPr algn="l" eaLnBrk="0" hangingPunct="0"/>
              <a:r>
                <a:rPr lang="en-US" sz="1400">
                  <a:latin typeface="Arial Narrow" pitchFamily="34" charset="0"/>
                </a:rPr>
                <a:t>k13</a:t>
              </a:r>
            </a:p>
          </p:txBody>
        </p:sp>
        <p:sp>
          <p:nvSpPr>
            <p:cNvPr id="9246" name="Line 106"/>
            <p:cNvSpPr>
              <a:spLocks noChangeShapeType="1"/>
            </p:cNvSpPr>
            <p:nvPr/>
          </p:nvSpPr>
          <p:spPr bwMode="auto">
            <a:xfrm>
              <a:off x="1200" y="2496"/>
              <a:ext cx="240" cy="96"/>
            </a:xfrm>
            <a:prstGeom prst="line">
              <a:avLst/>
            </a:prstGeom>
            <a:noFill/>
            <a:ln w="9525">
              <a:solidFill>
                <a:schemeClr val="tx1"/>
              </a:solidFill>
              <a:round/>
              <a:headEnd/>
              <a:tailEnd type="triangle" w="med" len="med"/>
            </a:ln>
          </p:spPr>
          <p:txBody>
            <a:bodyPr wrap="none" anchor="ctr"/>
            <a:lstStyle/>
            <a:p>
              <a:endParaRPr lang="en-US"/>
            </a:p>
          </p:txBody>
        </p:sp>
        <p:sp>
          <p:nvSpPr>
            <p:cNvPr id="9247" name="Text Box 107"/>
            <p:cNvSpPr txBox="1">
              <a:spLocks noChangeArrowheads="1"/>
            </p:cNvSpPr>
            <p:nvPr/>
          </p:nvSpPr>
          <p:spPr bwMode="auto">
            <a:xfrm>
              <a:off x="1968" y="2351"/>
              <a:ext cx="264" cy="192"/>
            </a:xfrm>
            <a:prstGeom prst="rect">
              <a:avLst/>
            </a:prstGeom>
            <a:noFill/>
            <a:ln w="9525">
              <a:noFill/>
              <a:miter lim="800000"/>
              <a:headEnd/>
              <a:tailEnd/>
            </a:ln>
          </p:spPr>
          <p:txBody>
            <a:bodyPr wrap="none">
              <a:spAutoFit/>
            </a:bodyPr>
            <a:lstStyle/>
            <a:p>
              <a:pPr algn="l" eaLnBrk="0" hangingPunct="0"/>
              <a:r>
                <a:rPr lang="en-US" sz="1400">
                  <a:latin typeface="Arial Narrow" pitchFamily="34" charset="0"/>
                </a:rPr>
                <a:t>k17</a:t>
              </a:r>
            </a:p>
          </p:txBody>
        </p:sp>
        <p:sp>
          <p:nvSpPr>
            <p:cNvPr id="9248" name="Line 108"/>
            <p:cNvSpPr>
              <a:spLocks noChangeShapeType="1"/>
            </p:cNvSpPr>
            <p:nvPr/>
          </p:nvSpPr>
          <p:spPr bwMode="auto">
            <a:xfrm flipH="1">
              <a:off x="1824" y="2496"/>
              <a:ext cx="192" cy="96"/>
            </a:xfrm>
            <a:prstGeom prst="line">
              <a:avLst/>
            </a:prstGeom>
            <a:noFill/>
            <a:ln w="9525">
              <a:solidFill>
                <a:schemeClr val="tx1"/>
              </a:solidFill>
              <a:round/>
              <a:headEnd/>
              <a:tailEnd type="triangle" w="med" len="med"/>
            </a:ln>
          </p:spPr>
          <p:txBody>
            <a:bodyPr wrap="none" anchor="ctr"/>
            <a:lstStyle/>
            <a:p>
              <a:endParaRPr lang="en-US"/>
            </a:p>
          </p:txBody>
        </p:sp>
      </p:grpSp>
      <p:sp>
        <p:nvSpPr>
          <p:cNvPr id="9221" name="Text Box 109"/>
          <p:cNvSpPr txBox="1">
            <a:spLocks noChangeArrowheads="1"/>
          </p:cNvSpPr>
          <p:nvPr/>
        </p:nvSpPr>
        <p:spPr bwMode="auto">
          <a:xfrm>
            <a:off x="5105400" y="4037013"/>
            <a:ext cx="2998788" cy="641350"/>
          </a:xfrm>
          <a:prstGeom prst="rect">
            <a:avLst/>
          </a:prstGeom>
          <a:noFill/>
          <a:ln w="9525">
            <a:noFill/>
            <a:miter lim="800000"/>
            <a:headEnd/>
            <a:tailEnd/>
          </a:ln>
        </p:spPr>
        <p:txBody>
          <a:bodyPr wrap="none">
            <a:spAutoFit/>
          </a:bodyPr>
          <a:lstStyle/>
          <a:p>
            <a:pPr algn="l" eaLnBrk="0" hangingPunct="0"/>
            <a:r>
              <a:rPr lang="en-US">
                <a:latin typeface="Arial Narrow" pitchFamily="34" charset="0"/>
              </a:rPr>
              <a:t>Non symmetrical filter (k13</a:t>
            </a:r>
            <a:r>
              <a:rPr lang="en-US">
                <a:latin typeface="Arial Narrow" pitchFamily="34" charset="0"/>
                <a:cs typeface="Times New Roman" pitchFamily="18" charset="0"/>
              </a:rPr>
              <a:t>≠k17)</a:t>
            </a:r>
            <a:r>
              <a:rPr lang="en-US">
                <a:latin typeface="Arial Narrow" pitchFamily="34" charset="0"/>
              </a:rPr>
              <a:t> :</a:t>
            </a:r>
          </a:p>
          <a:p>
            <a:pPr algn="l" eaLnBrk="0" hangingPunct="0"/>
            <a:r>
              <a:rPr lang="en-US">
                <a:latin typeface="Arial Narrow" pitchFamily="34" charset="0"/>
              </a:rPr>
              <a:t>(tap13×k13) + (tap17×k17)</a:t>
            </a:r>
          </a:p>
        </p:txBody>
      </p:sp>
      <p:sp>
        <p:nvSpPr>
          <p:cNvPr id="9222" name="Text Box 110"/>
          <p:cNvSpPr txBox="1">
            <a:spLocks noChangeArrowheads="1"/>
          </p:cNvSpPr>
          <p:nvPr/>
        </p:nvSpPr>
        <p:spPr bwMode="auto">
          <a:xfrm>
            <a:off x="5105400" y="5307013"/>
            <a:ext cx="2617788" cy="641350"/>
          </a:xfrm>
          <a:prstGeom prst="rect">
            <a:avLst/>
          </a:prstGeom>
          <a:noFill/>
          <a:ln w="9525">
            <a:noFill/>
            <a:miter lim="800000"/>
            <a:headEnd/>
            <a:tailEnd/>
          </a:ln>
        </p:spPr>
        <p:txBody>
          <a:bodyPr wrap="none">
            <a:spAutoFit/>
          </a:bodyPr>
          <a:lstStyle/>
          <a:p>
            <a:pPr algn="l" eaLnBrk="0" hangingPunct="0"/>
            <a:r>
              <a:rPr lang="en-US">
                <a:latin typeface="Arial Narrow" pitchFamily="34" charset="0"/>
              </a:rPr>
              <a:t>Symmetrical filter (k13=k17) :</a:t>
            </a:r>
          </a:p>
          <a:p>
            <a:pPr algn="l" eaLnBrk="0" hangingPunct="0"/>
            <a:r>
              <a:rPr lang="en-US">
                <a:latin typeface="Arial Narrow" pitchFamily="34" charset="0"/>
              </a:rPr>
              <a:t>(tap13+tap17) × k13</a:t>
            </a:r>
          </a:p>
        </p:txBody>
      </p:sp>
      <p:grpSp>
        <p:nvGrpSpPr>
          <p:cNvPr id="4" name="Group 111"/>
          <p:cNvGrpSpPr>
            <a:grpSpLocks/>
          </p:cNvGrpSpPr>
          <p:nvPr>
            <p:custDataLst>
              <p:tags r:id="rId3"/>
            </p:custDataLst>
          </p:nvPr>
        </p:nvGrpSpPr>
        <p:grpSpPr bwMode="auto">
          <a:xfrm>
            <a:off x="5105400" y="4648200"/>
            <a:ext cx="1295400" cy="152400"/>
            <a:chOff x="3120" y="2736"/>
            <a:chExt cx="816" cy="96"/>
          </a:xfrm>
        </p:grpSpPr>
        <p:sp>
          <p:nvSpPr>
            <p:cNvPr id="9241" name="Line 112"/>
            <p:cNvSpPr>
              <a:spLocks noChangeShapeType="1"/>
            </p:cNvSpPr>
            <p:nvPr/>
          </p:nvSpPr>
          <p:spPr bwMode="auto">
            <a:xfrm>
              <a:off x="3120" y="2736"/>
              <a:ext cx="96" cy="96"/>
            </a:xfrm>
            <a:prstGeom prst="line">
              <a:avLst/>
            </a:prstGeom>
            <a:noFill/>
            <a:ln w="12700">
              <a:solidFill>
                <a:schemeClr val="tx1"/>
              </a:solidFill>
              <a:round/>
              <a:headEnd/>
              <a:tailEnd/>
            </a:ln>
          </p:spPr>
          <p:txBody>
            <a:bodyPr>
              <a:spAutoFit/>
            </a:bodyPr>
            <a:lstStyle/>
            <a:p>
              <a:endParaRPr lang="en-US"/>
            </a:p>
          </p:txBody>
        </p:sp>
        <p:sp>
          <p:nvSpPr>
            <p:cNvPr id="9242" name="Line 113"/>
            <p:cNvSpPr>
              <a:spLocks noChangeShapeType="1"/>
            </p:cNvSpPr>
            <p:nvPr/>
          </p:nvSpPr>
          <p:spPr bwMode="auto">
            <a:xfrm>
              <a:off x="3216" y="2832"/>
              <a:ext cx="624" cy="0"/>
            </a:xfrm>
            <a:prstGeom prst="line">
              <a:avLst/>
            </a:prstGeom>
            <a:noFill/>
            <a:ln w="12700">
              <a:solidFill>
                <a:schemeClr val="tx1"/>
              </a:solidFill>
              <a:round/>
              <a:headEnd/>
              <a:tailEnd/>
            </a:ln>
          </p:spPr>
          <p:txBody>
            <a:bodyPr>
              <a:spAutoFit/>
            </a:bodyPr>
            <a:lstStyle/>
            <a:p>
              <a:endParaRPr lang="en-US"/>
            </a:p>
          </p:txBody>
        </p:sp>
        <p:sp>
          <p:nvSpPr>
            <p:cNvPr id="9243" name="Line 114"/>
            <p:cNvSpPr>
              <a:spLocks noChangeShapeType="1"/>
            </p:cNvSpPr>
            <p:nvPr/>
          </p:nvSpPr>
          <p:spPr bwMode="auto">
            <a:xfrm flipV="1">
              <a:off x="3840" y="2736"/>
              <a:ext cx="96" cy="96"/>
            </a:xfrm>
            <a:prstGeom prst="line">
              <a:avLst/>
            </a:prstGeom>
            <a:noFill/>
            <a:ln w="12700">
              <a:solidFill>
                <a:schemeClr val="tx1"/>
              </a:solidFill>
              <a:round/>
              <a:headEnd/>
              <a:tailEnd/>
            </a:ln>
          </p:spPr>
          <p:txBody>
            <a:bodyPr>
              <a:spAutoFit/>
            </a:bodyPr>
            <a:lstStyle/>
            <a:p>
              <a:endParaRPr lang="en-US"/>
            </a:p>
          </p:txBody>
        </p:sp>
      </p:grpSp>
      <p:grpSp>
        <p:nvGrpSpPr>
          <p:cNvPr id="5" name="Group 115"/>
          <p:cNvGrpSpPr>
            <a:grpSpLocks/>
          </p:cNvGrpSpPr>
          <p:nvPr>
            <p:custDataLst>
              <p:tags r:id="rId4"/>
            </p:custDataLst>
          </p:nvPr>
        </p:nvGrpSpPr>
        <p:grpSpPr bwMode="auto">
          <a:xfrm>
            <a:off x="6553200" y="4648200"/>
            <a:ext cx="1295400" cy="152400"/>
            <a:chOff x="3120" y="2736"/>
            <a:chExt cx="816" cy="96"/>
          </a:xfrm>
        </p:grpSpPr>
        <p:sp>
          <p:nvSpPr>
            <p:cNvPr id="9238" name="Line 116"/>
            <p:cNvSpPr>
              <a:spLocks noChangeShapeType="1"/>
            </p:cNvSpPr>
            <p:nvPr/>
          </p:nvSpPr>
          <p:spPr bwMode="auto">
            <a:xfrm>
              <a:off x="3120" y="2736"/>
              <a:ext cx="96" cy="96"/>
            </a:xfrm>
            <a:prstGeom prst="line">
              <a:avLst/>
            </a:prstGeom>
            <a:noFill/>
            <a:ln w="12700">
              <a:solidFill>
                <a:schemeClr val="tx1"/>
              </a:solidFill>
              <a:round/>
              <a:headEnd/>
              <a:tailEnd/>
            </a:ln>
          </p:spPr>
          <p:txBody>
            <a:bodyPr>
              <a:spAutoFit/>
            </a:bodyPr>
            <a:lstStyle/>
            <a:p>
              <a:endParaRPr lang="en-US"/>
            </a:p>
          </p:txBody>
        </p:sp>
        <p:sp>
          <p:nvSpPr>
            <p:cNvPr id="9239" name="Line 117"/>
            <p:cNvSpPr>
              <a:spLocks noChangeShapeType="1"/>
            </p:cNvSpPr>
            <p:nvPr/>
          </p:nvSpPr>
          <p:spPr bwMode="auto">
            <a:xfrm>
              <a:off x="3216" y="2832"/>
              <a:ext cx="624" cy="0"/>
            </a:xfrm>
            <a:prstGeom prst="line">
              <a:avLst/>
            </a:prstGeom>
            <a:noFill/>
            <a:ln w="12700">
              <a:solidFill>
                <a:schemeClr val="tx1"/>
              </a:solidFill>
              <a:round/>
              <a:headEnd/>
              <a:tailEnd/>
            </a:ln>
          </p:spPr>
          <p:txBody>
            <a:bodyPr>
              <a:spAutoFit/>
            </a:bodyPr>
            <a:lstStyle/>
            <a:p>
              <a:endParaRPr lang="en-US"/>
            </a:p>
          </p:txBody>
        </p:sp>
        <p:sp>
          <p:nvSpPr>
            <p:cNvPr id="9240" name="Line 118"/>
            <p:cNvSpPr>
              <a:spLocks noChangeShapeType="1"/>
            </p:cNvSpPr>
            <p:nvPr/>
          </p:nvSpPr>
          <p:spPr bwMode="auto">
            <a:xfrm flipV="1">
              <a:off x="3840" y="2736"/>
              <a:ext cx="96" cy="96"/>
            </a:xfrm>
            <a:prstGeom prst="line">
              <a:avLst/>
            </a:prstGeom>
            <a:noFill/>
            <a:ln w="12700">
              <a:solidFill>
                <a:schemeClr val="tx1"/>
              </a:solidFill>
              <a:round/>
              <a:headEnd/>
              <a:tailEnd/>
            </a:ln>
          </p:spPr>
          <p:txBody>
            <a:bodyPr>
              <a:spAutoFit/>
            </a:bodyPr>
            <a:lstStyle/>
            <a:p>
              <a:endParaRPr lang="en-US"/>
            </a:p>
          </p:txBody>
        </p:sp>
      </p:grpSp>
      <p:sp>
        <p:nvSpPr>
          <p:cNvPr id="9225" name="Text Box 119"/>
          <p:cNvSpPr txBox="1">
            <a:spLocks noChangeArrowheads="1"/>
          </p:cNvSpPr>
          <p:nvPr/>
        </p:nvSpPr>
        <p:spPr bwMode="auto">
          <a:xfrm>
            <a:off x="5410200" y="4876800"/>
            <a:ext cx="2703513" cy="396875"/>
          </a:xfrm>
          <a:prstGeom prst="rect">
            <a:avLst/>
          </a:prstGeom>
          <a:noFill/>
          <a:ln w="12700">
            <a:noFill/>
            <a:miter lim="800000"/>
            <a:headEnd/>
            <a:tailEnd/>
          </a:ln>
        </p:spPr>
        <p:txBody>
          <a:bodyPr wrap="none">
            <a:spAutoFit/>
          </a:bodyPr>
          <a:lstStyle/>
          <a:p>
            <a:pPr algn="l" eaLnBrk="0" hangingPunct="0"/>
            <a:r>
              <a:rPr lang="en-US" sz="2000" b="1">
                <a:latin typeface="Arial Narrow" pitchFamily="34" charset="0"/>
              </a:rPr>
              <a:t>2 mults and one post-add</a:t>
            </a:r>
            <a:endParaRPr lang="en-US" sz="2000">
              <a:latin typeface="Arial Narrow" pitchFamily="34" charset="0"/>
            </a:endParaRPr>
          </a:p>
        </p:txBody>
      </p:sp>
      <p:grpSp>
        <p:nvGrpSpPr>
          <p:cNvPr id="6" name="Group 120"/>
          <p:cNvGrpSpPr>
            <a:grpSpLocks/>
          </p:cNvGrpSpPr>
          <p:nvPr>
            <p:custDataLst>
              <p:tags r:id="rId5"/>
            </p:custDataLst>
          </p:nvPr>
        </p:nvGrpSpPr>
        <p:grpSpPr bwMode="auto">
          <a:xfrm>
            <a:off x="5181600" y="5943600"/>
            <a:ext cx="1295400" cy="152400"/>
            <a:chOff x="3120" y="2736"/>
            <a:chExt cx="816" cy="96"/>
          </a:xfrm>
        </p:grpSpPr>
        <p:sp>
          <p:nvSpPr>
            <p:cNvPr id="9235" name="Line 121"/>
            <p:cNvSpPr>
              <a:spLocks noChangeShapeType="1"/>
            </p:cNvSpPr>
            <p:nvPr/>
          </p:nvSpPr>
          <p:spPr bwMode="auto">
            <a:xfrm>
              <a:off x="3120" y="2736"/>
              <a:ext cx="96" cy="96"/>
            </a:xfrm>
            <a:prstGeom prst="line">
              <a:avLst/>
            </a:prstGeom>
            <a:noFill/>
            <a:ln w="12700">
              <a:solidFill>
                <a:schemeClr val="tx1"/>
              </a:solidFill>
              <a:round/>
              <a:headEnd/>
              <a:tailEnd/>
            </a:ln>
          </p:spPr>
          <p:txBody>
            <a:bodyPr>
              <a:spAutoFit/>
            </a:bodyPr>
            <a:lstStyle/>
            <a:p>
              <a:endParaRPr lang="en-US"/>
            </a:p>
          </p:txBody>
        </p:sp>
        <p:sp>
          <p:nvSpPr>
            <p:cNvPr id="9236" name="Line 122"/>
            <p:cNvSpPr>
              <a:spLocks noChangeShapeType="1"/>
            </p:cNvSpPr>
            <p:nvPr/>
          </p:nvSpPr>
          <p:spPr bwMode="auto">
            <a:xfrm>
              <a:off x="3216" y="2832"/>
              <a:ext cx="624" cy="0"/>
            </a:xfrm>
            <a:prstGeom prst="line">
              <a:avLst/>
            </a:prstGeom>
            <a:noFill/>
            <a:ln w="12700">
              <a:solidFill>
                <a:schemeClr val="tx1"/>
              </a:solidFill>
              <a:round/>
              <a:headEnd/>
              <a:tailEnd/>
            </a:ln>
          </p:spPr>
          <p:txBody>
            <a:bodyPr>
              <a:spAutoFit/>
            </a:bodyPr>
            <a:lstStyle/>
            <a:p>
              <a:endParaRPr lang="en-US"/>
            </a:p>
          </p:txBody>
        </p:sp>
        <p:sp>
          <p:nvSpPr>
            <p:cNvPr id="9237" name="Line 123"/>
            <p:cNvSpPr>
              <a:spLocks noChangeShapeType="1"/>
            </p:cNvSpPr>
            <p:nvPr/>
          </p:nvSpPr>
          <p:spPr bwMode="auto">
            <a:xfrm flipV="1">
              <a:off x="3840" y="2736"/>
              <a:ext cx="96" cy="96"/>
            </a:xfrm>
            <a:prstGeom prst="line">
              <a:avLst/>
            </a:prstGeom>
            <a:noFill/>
            <a:ln w="12700">
              <a:solidFill>
                <a:schemeClr val="tx1"/>
              </a:solidFill>
              <a:round/>
              <a:headEnd/>
              <a:tailEnd/>
            </a:ln>
          </p:spPr>
          <p:txBody>
            <a:bodyPr>
              <a:spAutoFit/>
            </a:bodyPr>
            <a:lstStyle/>
            <a:p>
              <a:endParaRPr lang="en-US"/>
            </a:p>
          </p:txBody>
        </p:sp>
      </p:grpSp>
      <p:sp>
        <p:nvSpPr>
          <p:cNvPr id="9227" name="Text Box 124"/>
          <p:cNvSpPr txBox="1">
            <a:spLocks noChangeArrowheads="1"/>
          </p:cNvSpPr>
          <p:nvPr/>
        </p:nvSpPr>
        <p:spPr bwMode="auto">
          <a:xfrm>
            <a:off x="5410200" y="6096000"/>
            <a:ext cx="1122363" cy="396875"/>
          </a:xfrm>
          <a:prstGeom prst="rect">
            <a:avLst/>
          </a:prstGeom>
          <a:noFill/>
          <a:ln w="12700">
            <a:noFill/>
            <a:miter lim="800000"/>
            <a:headEnd/>
            <a:tailEnd/>
          </a:ln>
        </p:spPr>
        <p:txBody>
          <a:bodyPr wrap="none">
            <a:spAutoFit/>
          </a:bodyPr>
          <a:lstStyle/>
          <a:p>
            <a:pPr algn="l" eaLnBrk="0" hangingPunct="0"/>
            <a:r>
              <a:rPr lang="en-US" sz="2000" b="1">
                <a:latin typeface="Arial Narrow" pitchFamily="34" charset="0"/>
              </a:rPr>
              <a:t>1 pre-add</a:t>
            </a:r>
          </a:p>
        </p:txBody>
      </p:sp>
      <p:sp>
        <p:nvSpPr>
          <p:cNvPr id="9228" name="Text Box 125"/>
          <p:cNvSpPr txBox="1">
            <a:spLocks noChangeArrowheads="1"/>
          </p:cNvSpPr>
          <p:nvPr/>
        </p:nvSpPr>
        <p:spPr bwMode="auto">
          <a:xfrm>
            <a:off x="4648200" y="3590925"/>
            <a:ext cx="2905125" cy="396875"/>
          </a:xfrm>
          <a:prstGeom prst="rect">
            <a:avLst/>
          </a:prstGeom>
          <a:noFill/>
          <a:ln w="12700">
            <a:noFill/>
            <a:miter lim="800000"/>
            <a:headEnd/>
            <a:tailEnd/>
          </a:ln>
        </p:spPr>
        <p:txBody>
          <a:bodyPr wrap="none">
            <a:spAutoFit/>
          </a:bodyPr>
          <a:lstStyle/>
          <a:p>
            <a:pPr algn="l" eaLnBrk="0" hangingPunct="0"/>
            <a:r>
              <a:rPr lang="en-US" sz="2000" b="1">
                <a:solidFill>
                  <a:srgbClr val="0000FF"/>
                </a:solidFill>
                <a:latin typeface="Arial Narrow" pitchFamily="34" charset="0"/>
              </a:rPr>
              <a:t>Symmetrical Filter Example</a:t>
            </a:r>
          </a:p>
        </p:txBody>
      </p:sp>
      <p:sp>
        <p:nvSpPr>
          <p:cNvPr id="9229" name="Text Box 126"/>
          <p:cNvSpPr txBox="1">
            <a:spLocks noChangeArrowheads="1"/>
          </p:cNvSpPr>
          <p:nvPr/>
        </p:nvSpPr>
        <p:spPr bwMode="auto">
          <a:xfrm>
            <a:off x="6629400" y="6096000"/>
            <a:ext cx="796925" cy="396875"/>
          </a:xfrm>
          <a:prstGeom prst="rect">
            <a:avLst/>
          </a:prstGeom>
          <a:noFill/>
          <a:ln w="12700">
            <a:noFill/>
            <a:miter lim="800000"/>
            <a:headEnd/>
            <a:tailEnd/>
          </a:ln>
        </p:spPr>
        <p:txBody>
          <a:bodyPr wrap="none">
            <a:spAutoFit/>
          </a:bodyPr>
          <a:lstStyle/>
          <a:p>
            <a:pPr algn="l" eaLnBrk="0" hangingPunct="0"/>
            <a:r>
              <a:rPr lang="en-US" sz="2000" b="1">
                <a:latin typeface="Arial Narrow" pitchFamily="34" charset="0"/>
              </a:rPr>
              <a:t>1 mult</a:t>
            </a:r>
          </a:p>
        </p:txBody>
      </p:sp>
      <p:grpSp>
        <p:nvGrpSpPr>
          <p:cNvPr id="7" name="Group 127"/>
          <p:cNvGrpSpPr>
            <a:grpSpLocks/>
          </p:cNvGrpSpPr>
          <p:nvPr>
            <p:custDataLst>
              <p:tags r:id="rId6"/>
            </p:custDataLst>
          </p:nvPr>
        </p:nvGrpSpPr>
        <p:grpSpPr bwMode="auto">
          <a:xfrm>
            <a:off x="6553200" y="5943600"/>
            <a:ext cx="685800" cy="152400"/>
            <a:chOff x="4128" y="3552"/>
            <a:chExt cx="432" cy="96"/>
          </a:xfrm>
        </p:grpSpPr>
        <p:sp>
          <p:nvSpPr>
            <p:cNvPr id="9232" name="Line 128"/>
            <p:cNvSpPr>
              <a:spLocks noChangeShapeType="1"/>
            </p:cNvSpPr>
            <p:nvPr/>
          </p:nvSpPr>
          <p:spPr bwMode="auto">
            <a:xfrm>
              <a:off x="4128" y="3552"/>
              <a:ext cx="96" cy="96"/>
            </a:xfrm>
            <a:prstGeom prst="line">
              <a:avLst/>
            </a:prstGeom>
            <a:noFill/>
            <a:ln w="12700">
              <a:solidFill>
                <a:schemeClr val="tx1"/>
              </a:solidFill>
              <a:round/>
              <a:headEnd/>
              <a:tailEnd/>
            </a:ln>
          </p:spPr>
          <p:txBody>
            <a:bodyPr>
              <a:spAutoFit/>
            </a:bodyPr>
            <a:lstStyle/>
            <a:p>
              <a:endParaRPr lang="en-US"/>
            </a:p>
          </p:txBody>
        </p:sp>
        <p:sp>
          <p:nvSpPr>
            <p:cNvPr id="9233" name="Line 129"/>
            <p:cNvSpPr>
              <a:spLocks noChangeShapeType="1"/>
            </p:cNvSpPr>
            <p:nvPr/>
          </p:nvSpPr>
          <p:spPr bwMode="auto">
            <a:xfrm>
              <a:off x="4224" y="3648"/>
              <a:ext cx="240" cy="0"/>
            </a:xfrm>
            <a:prstGeom prst="line">
              <a:avLst/>
            </a:prstGeom>
            <a:noFill/>
            <a:ln w="12700">
              <a:solidFill>
                <a:schemeClr val="tx1"/>
              </a:solidFill>
              <a:round/>
              <a:headEnd/>
              <a:tailEnd/>
            </a:ln>
          </p:spPr>
          <p:txBody>
            <a:bodyPr>
              <a:spAutoFit/>
            </a:bodyPr>
            <a:lstStyle/>
            <a:p>
              <a:endParaRPr lang="en-US"/>
            </a:p>
          </p:txBody>
        </p:sp>
        <p:sp>
          <p:nvSpPr>
            <p:cNvPr id="9234" name="Line 130"/>
            <p:cNvSpPr>
              <a:spLocks noChangeShapeType="1"/>
            </p:cNvSpPr>
            <p:nvPr/>
          </p:nvSpPr>
          <p:spPr bwMode="auto">
            <a:xfrm flipV="1">
              <a:off x="4464" y="3552"/>
              <a:ext cx="96" cy="96"/>
            </a:xfrm>
            <a:prstGeom prst="line">
              <a:avLst/>
            </a:prstGeom>
            <a:noFill/>
            <a:ln w="12700">
              <a:solidFill>
                <a:schemeClr val="tx1"/>
              </a:solidFill>
              <a:round/>
              <a:headEnd/>
              <a:tailEnd/>
            </a:ln>
          </p:spPr>
          <p:txBody>
            <a:bodyPr>
              <a:spAutoFit/>
            </a:bodyPr>
            <a:lstStyle/>
            <a:p>
              <a:endParaRPr lang="en-US"/>
            </a:p>
          </p:txBody>
        </p:sp>
      </p:grpSp>
      <p:sp>
        <p:nvSpPr>
          <p:cNvPr id="9231" name="Text Box 131"/>
          <p:cNvSpPr txBox="1">
            <a:spLocks noChangeArrowheads="1"/>
          </p:cNvSpPr>
          <p:nvPr/>
        </p:nvSpPr>
        <p:spPr bwMode="auto">
          <a:xfrm>
            <a:off x="187325" y="5978525"/>
            <a:ext cx="4025900" cy="366713"/>
          </a:xfrm>
          <a:prstGeom prst="rect">
            <a:avLst/>
          </a:prstGeom>
          <a:noFill/>
          <a:ln w="9525" algn="ctr">
            <a:noFill/>
            <a:miter lim="800000"/>
            <a:headEnd/>
            <a:tailEnd/>
          </a:ln>
        </p:spPr>
        <p:txBody>
          <a:bodyPr wrap="none">
            <a:spAutoFit/>
          </a:bodyPr>
          <a:lstStyle/>
          <a:p>
            <a:pPr algn="l"/>
            <a:r>
              <a:rPr lang="en-US" b="1">
                <a:solidFill>
                  <a:schemeClr val="accent2"/>
                </a:solidFill>
                <a:latin typeface="Arial Narrow" pitchFamily="34" charset="0"/>
              </a:rPr>
              <a:t>Direct benefit: saves 50% of the DSP slices</a:t>
            </a:r>
            <a:endParaRPr lang="en-US">
              <a:solidFill>
                <a:schemeClr val="accent2"/>
              </a:solidFill>
              <a:latin typeface="Arial Narrow" pitchFamily="34" charset="0"/>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Six-Tap Transpose FIR Filter Without Pre-Adder</a:t>
            </a:r>
          </a:p>
        </p:txBody>
      </p:sp>
      <p:sp>
        <p:nvSpPr>
          <p:cNvPr id="10243" name="Rectangle 3"/>
          <p:cNvSpPr>
            <a:spLocks noChangeArrowheads="1"/>
          </p:cNvSpPr>
          <p:nvPr/>
        </p:nvSpPr>
        <p:spPr bwMode="auto">
          <a:xfrm>
            <a:off x="0" y="2493963"/>
            <a:ext cx="9144000" cy="0"/>
          </a:xfrm>
          <a:prstGeom prst="rect">
            <a:avLst/>
          </a:prstGeom>
          <a:noFill/>
          <a:ln w="12700">
            <a:noFill/>
            <a:miter lim="800000"/>
            <a:headEnd/>
            <a:tailEnd/>
          </a:ln>
        </p:spPr>
        <p:txBody>
          <a:bodyPr wrap="none" anchor="ctr">
            <a:spAutoFit/>
          </a:bodyPr>
          <a:lstStyle/>
          <a:p>
            <a:endParaRPr lang="en-US"/>
          </a:p>
        </p:txBody>
      </p:sp>
      <p:sp>
        <p:nvSpPr>
          <p:cNvPr id="10244" name="Rectangle 4"/>
          <p:cNvSpPr>
            <a:spLocks noChangeArrowheads="1"/>
          </p:cNvSpPr>
          <p:nvPr/>
        </p:nvSpPr>
        <p:spPr bwMode="auto">
          <a:xfrm>
            <a:off x="0" y="2543175"/>
            <a:ext cx="9144000" cy="0"/>
          </a:xfrm>
          <a:prstGeom prst="rect">
            <a:avLst/>
          </a:prstGeom>
          <a:noFill/>
          <a:ln w="12700">
            <a:noFill/>
            <a:miter lim="800000"/>
            <a:headEnd/>
            <a:tailEnd/>
          </a:ln>
        </p:spPr>
        <p:txBody>
          <a:bodyPr wrap="none" anchor="ctr">
            <a:spAutoFit/>
          </a:bodyPr>
          <a:lstStyle/>
          <a:p>
            <a:endParaRPr lang="en-US"/>
          </a:p>
        </p:txBody>
      </p:sp>
      <p:sp>
        <p:nvSpPr>
          <p:cNvPr id="10245" name="Rectangle 5"/>
          <p:cNvSpPr>
            <a:spLocks noGrp="1" noChangeArrowheads="1"/>
          </p:cNvSpPr>
          <p:nvPr>
            <p:ph type="body" idx="4294967295"/>
          </p:nvPr>
        </p:nvSpPr>
        <p:spPr>
          <a:xfrm>
            <a:off x="2328863" y="6000750"/>
            <a:ext cx="6400800" cy="685800"/>
          </a:xfrm>
          <a:noFill/>
        </p:spPr>
        <p:txBody>
          <a:bodyPr/>
          <a:lstStyle/>
          <a:p>
            <a:pPr eaLnBrk="1" hangingPunct="1">
              <a:buFont typeface="Wingdings" pitchFamily="2" charset="2"/>
              <a:buNone/>
            </a:pPr>
            <a:r>
              <a:rPr lang="en-US" smtClean="0"/>
              <a:t>Uses six legacy DSP slices (without pre-adder)</a:t>
            </a:r>
            <a:endParaRPr lang="en-US" sz="3100" smtClean="0"/>
          </a:p>
        </p:txBody>
      </p:sp>
      <p:sp>
        <p:nvSpPr>
          <p:cNvPr id="10246" name="AutoShape 6"/>
          <p:cNvSpPr>
            <a:spLocks noChangeArrowheads="1"/>
          </p:cNvSpPr>
          <p:nvPr/>
        </p:nvSpPr>
        <p:spPr bwMode="auto">
          <a:xfrm>
            <a:off x="377825" y="2373313"/>
            <a:ext cx="1381125" cy="3490912"/>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0247" name="AutoShape 7"/>
          <p:cNvSpPr>
            <a:spLocks noChangeArrowheads="1"/>
          </p:cNvSpPr>
          <p:nvPr/>
        </p:nvSpPr>
        <p:spPr bwMode="auto">
          <a:xfrm>
            <a:off x="1784350" y="2374900"/>
            <a:ext cx="1381125" cy="3490913"/>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0248" name="AutoShape 8"/>
          <p:cNvSpPr>
            <a:spLocks noChangeArrowheads="1"/>
          </p:cNvSpPr>
          <p:nvPr/>
        </p:nvSpPr>
        <p:spPr bwMode="auto">
          <a:xfrm>
            <a:off x="3190875" y="2376488"/>
            <a:ext cx="1381125" cy="3490912"/>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0249" name="AutoShape 9"/>
          <p:cNvSpPr>
            <a:spLocks noChangeArrowheads="1"/>
          </p:cNvSpPr>
          <p:nvPr/>
        </p:nvSpPr>
        <p:spPr bwMode="auto">
          <a:xfrm>
            <a:off x="4597400" y="2378075"/>
            <a:ext cx="1381125" cy="3490913"/>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0250" name="AutoShape 10"/>
          <p:cNvSpPr>
            <a:spLocks noChangeArrowheads="1"/>
          </p:cNvSpPr>
          <p:nvPr/>
        </p:nvSpPr>
        <p:spPr bwMode="auto">
          <a:xfrm>
            <a:off x="6003925" y="2379663"/>
            <a:ext cx="1381125" cy="3490912"/>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0251" name="AutoShape 11"/>
          <p:cNvSpPr>
            <a:spLocks noChangeArrowheads="1"/>
          </p:cNvSpPr>
          <p:nvPr/>
        </p:nvSpPr>
        <p:spPr bwMode="auto">
          <a:xfrm>
            <a:off x="7410450" y="2381250"/>
            <a:ext cx="1381125" cy="3490913"/>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cxnSp>
        <p:nvCxnSpPr>
          <p:cNvPr id="10252" name="AutoShape 12"/>
          <p:cNvCxnSpPr>
            <a:cxnSpLocks noChangeShapeType="1"/>
            <a:stCxn id="10311" idx="6"/>
            <a:endCxn id="10268" idx="2"/>
          </p:cNvCxnSpPr>
          <p:nvPr/>
        </p:nvCxnSpPr>
        <p:spPr bwMode="auto">
          <a:xfrm flipV="1">
            <a:off x="5489575" y="5426075"/>
            <a:ext cx="1022350" cy="1588"/>
          </a:xfrm>
          <a:prstGeom prst="straightConnector1">
            <a:avLst/>
          </a:prstGeom>
          <a:noFill/>
          <a:ln w="12700">
            <a:solidFill>
              <a:schemeClr val="tx1"/>
            </a:solidFill>
            <a:round/>
            <a:headEnd/>
            <a:tailEnd type="triangle" w="med" len="med"/>
          </a:ln>
        </p:spPr>
      </p:cxnSp>
      <p:sp>
        <p:nvSpPr>
          <p:cNvPr id="10253" name="Oval 13"/>
          <p:cNvSpPr>
            <a:spLocks noChangeArrowheads="1"/>
          </p:cNvSpPr>
          <p:nvPr/>
        </p:nvSpPr>
        <p:spPr bwMode="auto">
          <a:xfrm>
            <a:off x="882650" y="4075113"/>
            <a:ext cx="417513"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0254" name="Oval 14"/>
          <p:cNvSpPr>
            <a:spLocks noChangeArrowheads="1"/>
          </p:cNvSpPr>
          <p:nvPr/>
        </p:nvSpPr>
        <p:spPr bwMode="auto">
          <a:xfrm>
            <a:off x="2251075" y="4075113"/>
            <a:ext cx="430213"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0255" name="Oval 15"/>
          <p:cNvSpPr>
            <a:spLocks noChangeArrowheads="1"/>
          </p:cNvSpPr>
          <p:nvPr/>
        </p:nvSpPr>
        <p:spPr bwMode="auto">
          <a:xfrm>
            <a:off x="3690938" y="4071938"/>
            <a:ext cx="420687"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0256" name="Oval 16"/>
          <p:cNvSpPr>
            <a:spLocks noChangeArrowheads="1"/>
          </p:cNvSpPr>
          <p:nvPr/>
        </p:nvSpPr>
        <p:spPr bwMode="auto">
          <a:xfrm>
            <a:off x="6510338" y="4076700"/>
            <a:ext cx="423862"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0257" name="Text Box 17"/>
          <p:cNvSpPr txBox="1">
            <a:spLocks noChangeArrowheads="1"/>
          </p:cNvSpPr>
          <p:nvPr/>
        </p:nvSpPr>
        <p:spPr bwMode="auto">
          <a:xfrm>
            <a:off x="217488" y="4110038"/>
            <a:ext cx="460375"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0</a:t>
            </a:r>
          </a:p>
        </p:txBody>
      </p:sp>
      <p:cxnSp>
        <p:nvCxnSpPr>
          <p:cNvPr id="10258" name="AutoShape 18"/>
          <p:cNvCxnSpPr>
            <a:cxnSpLocks noChangeShapeType="1"/>
            <a:stCxn id="10257" idx="3"/>
            <a:endCxn id="10253" idx="2"/>
          </p:cNvCxnSpPr>
          <p:nvPr/>
        </p:nvCxnSpPr>
        <p:spPr bwMode="auto">
          <a:xfrm>
            <a:off x="677863" y="4278313"/>
            <a:ext cx="204787" cy="0"/>
          </a:xfrm>
          <a:prstGeom prst="straightConnector1">
            <a:avLst/>
          </a:prstGeom>
          <a:noFill/>
          <a:ln w="12700">
            <a:solidFill>
              <a:schemeClr val="tx1"/>
            </a:solidFill>
            <a:round/>
            <a:headEnd/>
            <a:tailEnd type="triangle" w="med" len="med"/>
          </a:ln>
        </p:spPr>
      </p:cxnSp>
      <p:sp>
        <p:nvSpPr>
          <p:cNvPr id="10259" name="Text Box 19"/>
          <p:cNvSpPr txBox="1">
            <a:spLocks noChangeArrowheads="1"/>
          </p:cNvSpPr>
          <p:nvPr/>
        </p:nvSpPr>
        <p:spPr bwMode="auto">
          <a:xfrm>
            <a:off x="1719263" y="4110038"/>
            <a:ext cx="344487"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1</a:t>
            </a:r>
          </a:p>
        </p:txBody>
      </p:sp>
      <p:cxnSp>
        <p:nvCxnSpPr>
          <p:cNvPr id="10260" name="AutoShape 20"/>
          <p:cNvCxnSpPr>
            <a:cxnSpLocks noChangeShapeType="1"/>
            <a:stCxn id="10259" idx="3"/>
            <a:endCxn id="10254" idx="2"/>
          </p:cNvCxnSpPr>
          <p:nvPr/>
        </p:nvCxnSpPr>
        <p:spPr bwMode="auto">
          <a:xfrm>
            <a:off x="2063750" y="4278313"/>
            <a:ext cx="187325" cy="0"/>
          </a:xfrm>
          <a:prstGeom prst="straightConnector1">
            <a:avLst/>
          </a:prstGeom>
          <a:noFill/>
          <a:ln w="12700">
            <a:solidFill>
              <a:schemeClr val="tx1"/>
            </a:solidFill>
            <a:round/>
            <a:headEnd/>
            <a:tailEnd type="triangle" w="med" len="med"/>
          </a:ln>
        </p:spPr>
      </p:cxnSp>
      <p:sp>
        <p:nvSpPr>
          <p:cNvPr id="10261" name="Text Box 21"/>
          <p:cNvSpPr txBox="1">
            <a:spLocks noChangeArrowheads="1"/>
          </p:cNvSpPr>
          <p:nvPr/>
        </p:nvSpPr>
        <p:spPr bwMode="auto">
          <a:xfrm>
            <a:off x="3286125" y="4102100"/>
            <a:ext cx="306388"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2</a:t>
            </a:r>
          </a:p>
        </p:txBody>
      </p:sp>
      <p:sp>
        <p:nvSpPr>
          <p:cNvPr id="10262" name="Text Box 22"/>
          <p:cNvSpPr txBox="1">
            <a:spLocks noChangeArrowheads="1"/>
          </p:cNvSpPr>
          <p:nvPr/>
        </p:nvSpPr>
        <p:spPr bwMode="auto">
          <a:xfrm>
            <a:off x="5788025" y="4108450"/>
            <a:ext cx="460375"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1</a:t>
            </a:r>
          </a:p>
        </p:txBody>
      </p:sp>
      <p:cxnSp>
        <p:nvCxnSpPr>
          <p:cNvPr id="10263" name="AutoShape 23"/>
          <p:cNvCxnSpPr>
            <a:cxnSpLocks noChangeShapeType="1"/>
            <a:stCxn id="10261" idx="3"/>
            <a:endCxn id="10255" idx="2"/>
          </p:cNvCxnSpPr>
          <p:nvPr/>
        </p:nvCxnSpPr>
        <p:spPr bwMode="auto">
          <a:xfrm>
            <a:off x="3592513" y="4270375"/>
            <a:ext cx="98425" cy="4763"/>
          </a:xfrm>
          <a:prstGeom prst="straightConnector1">
            <a:avLst/>
          </a:prstGeom>
          <a:noFill/>
          <a:ln w="12700">
            <a:solidFill>
              <a:schemeClr val="tx1"/>
            </a:solidFill>
            <a:round/>
            <a:headEnd/>
            <a:tailEnd type="triangle" w="med" len="med"/>
          </a:ln>
        </p:spPr>
      </p:cxnSp>
      <p:cxnSp>
        <p:nvCxnSpPr>
          <p:cNvPr id="10264" name="AutoShape 24"/>
          <p:cNvCxnSpPr>
            <a:cxnSpLocks noChangeShapeType="1"/>
            <a:stCxn id="10262" idx="3"/>
            <a:endCxn id="10256" idx="2"/>
          </p:cNvCxnSpPr>
          <p:nvPr/>
        </p:nvCxnSpPr>
        <p:spPr bwMode="auto">
          <a:xfrm>
            <a:off x="6248400" y="4276725"/>
            <a:ext cx="261938" cy="3175"/>
          </a:xfrm>
          <a:prstGeom prst="straightConnector1">
            <a:avLst/>
          </a:prstGeom>
          <a:noFill/>
          <a:ln w="12700">
            <a:solidFill>
              <a:schemeClr val="tx1"/>
            </a:solidFill>
            <a:round/>
            <a:headEnd/>
            <a:tailEnd type="triangle" w="med" len="med"/>
          </a:ln>
        </p:spPr>
      </p:cxnSp>
      <p:sp>
        <p:nvSpPr>
          <p:cNvPr id="10265" name="Oval 25"/>
          <p:cNvSpPr>
            <a:spLocks noChangeArrowheads="1"/>
          </p:cNvSpPr>
          <p:nvPr/>
        </p:nvSpPr>
        <p:spPr bwMode="auto">
          <a:xfrm>
            <a:off x="884238" y="5222875"/>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sp>
        <p:nvSpPr>
          <p:cNvPr id="10266" name="Oval 26"/>
          <p:cNvSpPr>
            <a:spLocks noChangeArrowheads="1"/>
          </p:cNvSpPr>
          <p:nvPr/>
        </p:nvSpPr>
        <p:spPr bwMode="auto">
          <a:xfrm>
            <a:off x="2290763" y="5222875"/>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sp>
        <p:nvSpPr>
          <p:cNvPr id="10267" name="Oval 27"/>
          <p:cNvSpPr>
            <a:spLocks noChangeArrowheads="1"/>
          </p:cNvSpPr>
          <p:nvPr/>
        </p:nvSpPr>
        <p:spPr bwMode="auto">
          <a:xfrm>
            <a:off x="3702050" y="5222875"/>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sp>
        <p:nvSpPr>
          <p:cNvPr id="10268" name="Oval 28"/>
          <p:cNvSpPr>
            <a:spLocks noChangeArrowheads="1"/>
          </p:cNvSpPr>
          <p:nvPr/>
        </p:nvSpPr>
        <p:spPr bwMode="auto">
          <a:xfrm>
            <a:off x="6511925" y="5222875"/>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0269" name="AutoShape 29"/>
          <p:cNvCxnSpPr>
            <a:cxnSpLocks noChangeShapeType="1"/>
            <a:stCxn id="10253" idx="4"/>
            <a:endCxn id="10265" idx="0"/>
          </p:cNvCxnSpPr>
          <p:nvPr/>
        </p:nvCxnSpPr>
        <p:spPr bwMode="auto">
          <a:xfrm flipH="1">
            <a:off x="1074738" y="4481513"/>
            <a:ext cx="17462" cy="741362"/>
          </a:xfrm>
          <a:prstGeom prst="straightConnector1">
            <a:avLst/>
          </a:prstGeom>
          <a:noFill/>
          <a:ln w="12700">
            <a:solidFill>
              <a:schemeClr val="tx1"/>
            </a:solidFill>
            <a:round/>
            <a:headEnd/>
            <a:tailEnd type="triangle" w="med" len="med"/>
          </a:ln>
        </p:spPr>
      </p:cxnSp>
      <p:cxnSp>
        <p:nvCxnSpPr>
          <p:cNvPr id="10270" name="AutoShape 30"/>
          <p:cNvCxnSpPr>
            <a:cxnSpLocks noChangeShapeType="1"/>
            <a:stCxn id="10254" idx="4"/>
            <a:endCxn id="10266" idx="0"/>
          </p:cNvCxnSpPr>
          <p:nvPr/>
        </p:nvCxnSpPr>
        <p:spPr bwMode="auto">
          <a:xfrm>
            <a:off x="2466975" y="4481513"/>
            <a:ext cx="14288" cy="741362"/>
          </a:xfrm>
          <a:prstGeom prst="straightConnector1">
            <a:avLst/>
          </a:prstGeom>
          <a:noFill/>
          <a:ln w="12700">
            <a:solidFill>
              <a:schemeClr val="tx1"/>
            </a:solidFill>
            <a:round/>
            <a:headEnd/>
            <a:tailEnd type="triangle" w="med" len="med"/>
          </a:ln>
        </p:spPr>
      </p:cxnSp>
      <p:cxnSp>
        <p:nvCxnSpPr>
          <p:cNvPr id="10271" name="AutoShape 31"/>
          <p:cNvCxnSpPr>
            <a:cxnSpLocks noChangeShapeType="1"/>
            <a:stCxn id="10255" idx="4"/>
            <a:endCxn id="10267" idx="0"/>
          </p:cNvCxnSpPr>
          <p:nvPr/>
        </p:nvCxnSpPr>
        <p:spPr bwMode="auto">
          <a:xfrm flipH="1">
            <a:off x="3892550" y="4478338"/>
            <a:ext cx="9525" cy="744537"/>
          </a:xfrm>
          <a:prstGeom prst="straightConnector1">
            <a:avLst/>
          </a:prstGeom>
          <a:noFill/>
          <a:ln w="12700">
            <a:solidFill>
              <a:schemeClr val="tx1"/>
            </a:solidFill>
            <a:round/>
            <a:headEnd/>
            <a:tailEnd type="triangle" w="med" len="med"/>
          </a:ln>
        </p:spPr>
      </p:cxnSp>
      <p:cxnSp>
        <p:nvCxnSpPr>
          <p:cNvPr id="10272" name="AutoShape 32"/>
          <p:cNvCxnSpPr>
            <a:cxnSpLocks noChangeShapeType="1"/>
            <a:stCxn id="10256" idx="4"/>
            <a:endCxn id="10268" idx="0"/>
          </p:cNvCxnSpPr>
          <p:nvPr/>
        </p:nvCxnSpPr>
        <p:spPr bwMode="auto">
          <a:xfrm flipH="1">
            <a:off x="6702425" y="4483100"/>
            <a:ext cx="20638" cy="739775"/>
          </a:xfrm>
          <a:prstGeom prst="straightConnector1">
            <a:avLst/>
          </a:prstGeom>
          <a:noFill/>
          <a:ln w="12700">
            <a:solidFill>
              <a:schemeClr val="tx1"/>
            </a:solidFill>
            <a:round/>
            <a:headEnd/>
            <a:tailEnd type="triangle" w="med" len="med"/>
          </a:ln>
        </p:spPr>
      </p:cxnSp>
      <p:cxnSp>
        <p:nvCxnSpPr>
          <p:cNvPr id="10273" name="AutoShape 33"/>
          <p:cNvCxnSpPr>
            <a:cxnSpLocks noChangeShapeType="1"/>
            <a:stCxn id="10265" idx="6"/>
            <a:endCxn id="10266" idx="2"/>
          </p:cNvCxnSpPr>
          <p:nvPr/>
        </p:nvCxnSpPr>
        <p:spPr bwMode="auto">
          <a:xfrm>
            <a:off x="1265238" y="5426075"/>
            <a:ext cx="1025525" cy="0"/>
          </a:xfrm>
          <a:prstGeom prst="straightConnector1">
            <a:avLst/>
          </a:prstGeom>
          <a:noFill/>
          <a:ln w="12700">
            <a:solidFill>
              <a:schemeClr val="tx1"/>
            </a:solidFill>
            <a:round/>
            <a:headEnd/>
            <a:tailEnd type="triangle" w="med" len="med"/>
          </a:ln>
        </p:spPr>
      </p:cxnSp>
      <p:cxnSp>
        <p:nvCxnSpPr>
          <p:cNvPr id="10274" name="AutoShape 34"/>
          <p:cNvCxnSpPr>
            <a:cxnSpLocks noChangeShapeType="1"/>
            <a:stCxn id="10266" idx="6"/>
            <a:endCxn id="10267" idx="2"/>
          </p:cNvCxnSpPr>
          <p:nvPr/>
        </p:nvCxnSpPr>
        <p:spPr bwMode="auto">
          <a:xfrm>
            <a:off x="2671763" y="5426075"/>
            <a:ext cx="1030287" cy="0"/>
          </a:xfrm>
          <a:prstGeom prst="straightConnector1">
            <a:avLst/>
          </a:prstGeom>
          <a:noFill/>
          <a:ln w="12700">
            <a:solidFill>
              <a:schemeClr val="tx1"/>
            </a:solidFill>
            <a:round/>
            <a:headEnd/>
            <a:tailEnd type="triangle" w="med" len="med"/>
          </a:ln>
        </p:spPr>
      </p:cxnSp>
      <p:cxnSp>
        <p:nvCxnSpPr>
          <p:cNvPr id="10275" name="AutoShape 35"/>
          <p:cNvCxnSpPr>
            <a:cxnSpLocks noChangeShapeType="1"/>
            <a:stCxn id="10267" idx="6"/>
            <a:endCxn id="10311" idx="2"/>
          </p:cNvCxnSpPr>
          <p:nvPr/>
        </p:nvCxnSpPr>
        <p:spPr bwMode="auto">
          <a:xfrm>
            <a:off x="4083050" y="5426075"/>
            <a:ext cx="1025525" cy="1588"/>
          </a:xfrm>
          <a:prstGeom prst="straightConnector1">
            <a:avLst/>
          </a:prstGeom>
          <a:noFill/>
          <a:ln w="12700">
            <a:solidFill>
              <a:schemeClr val="tx1"/>
            </a:solidFill>
            <a:round/>
            <a:headEnd/>
            <a:tailEnd type="triangle" w="med" len="med"/>
          </a:ln>
        </p:spPr>
      </p:cxnSp>
      <p:sp>
        <p:nvSpPr>
          <p:cNvPr id="10276" name="Text Box 36"/>
          <p:cNvSpPr txBox="1">
            <a:spLocks noChangeArrowheads="1"/>
          </p:cNvSpPr>
          <p:nvPr/>
        </p:nvSpPr>
        <p:spPr bwMode="auto">
          <a:xfrm>
            <a:off x="8229600" y="6124575"/>
            <a:ext cx="692150" cy="304800"/>
          </a:xfrm>
          <a:prstGeom prst="rect">
            <a:avLst/>
          </a:prstGeom>
          <a:noFill/>
          <a:ln w="12700">
            <a:noFill/>
            <a:miter lim="800000"/>
            <a:headEnd/>
            <a:tailEnd/>
          </a:ln>
        </p:spPr>
        <p:txBody>
          <a:bodyPr>
            <a:spAutoFit/>
          </a:bodyPr>
          <a:lstStyle/>
          <a:p>
            <a:pPr algn="l" eaLnBrk="0" hangingPunct="0">
              <a:spcBef>
                <a:spcPct val="50000"/>
              </a:spcBef>
            </a:pPr>
            <a:r>
              <a:rPr lang="en-US" sz="1400">
                <a:latin typeface="Arial Narrow" pitchFamily="34" charset="0"/>
              </a:rPr>
              <a:t>y(n-4)</a:t>
            </a:r>
          </a:p>
        </p:txBody>
      </p:sp>
      <p:cxnSp>
        <p:nvCxnSpPr>
          <p:cNvPr id="10277" name="AutoShape 37"/>
          <p:cNvCxnSpPr>
            <a:cxnSpLocks noChangeShapeType="1"/>
            <a:stCxn id="10268" idx="6"/>
            <a:endCxn id="10294" idx="2"/>
          </p:cNvCxnSpPr>
          <p:nvPr/>
        </p:nvCxnSpPr>
        <p:spPr bwMode="auto">
          <a:xfrm>
            <a:off x="6892925" y="5426075"/>
            <a:ext cx="1039813" cy="0"/>
          </a:xfrm>
          <a:prstGeom prst="straightConnector1">
            <a:avLst/>
          </a:prstGeom>
          <a:noFill/>
          <a:ln w="12700">
            <a:solidFill>
              <a:schemeClr val="tx1"/>
            </a:solidFill>
            <a:round/>
            <a:headEnd/>
            <a:tailEnd type="triangle" w="med" len="med"/>
          </a:ln>
        </p:spPr>
      </p:cxnSp>
      <p:sp>
        <p:nvSpPr>
          <p:cNvPr id="10278" name="Rectangle 38"/>
          <p:cNvSpPr>
            <a:spLocks noChangeArrowheads="1"/>
          </p:cNvSpPr>
          <p:nvPr/>
        </p:nvSpPr>
        <p:spPr bwMode="auto">
          <a:xfrm>
            <a:off x="882650" y="4675188"/>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79" name="Rectangle 39"/>
          <p:cNvSpPr>
            <a:spLocks noChangeArrowheads="1"/>
          </p:cNvSpPr>
          <p:nvPr/>
        </p:nvSpPr>
        <p:spPr bwMode="auto">
          <a:xfrm>
            <a:off x="2251075" y="4675188"/>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80" name="Rectangle 40"/>
          <p:cNvSpPr>
            <a:spLocks noChangeArrowheads="1"/>
          </p:cNvSpPr>
          <p:nvPr/>
        </p:nvSpPr>
        <p:spPr bwMode="auto">
          <a:xfrm>
            <a:off x="3667125" y="4675188"/>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81" name="Rectangle 41"/>
          <p:cNvSpPr>
            <a:spLocks noChangeArrowheads="1"/>
          </p:cNvSpPr>
          <p:nvPr/>
        </p:nvSpPr>
        <p:spPr bwMode="auto">
          <a:xfrm>
            <a:off x="6511925" y="4675188"/>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82" name="Rectangle 42"/>
          <p:cNvSpPr>
            <a:spLocks noChangeArrowheads="1"/>
          </p:cNvSpPr>
          <p:nvPr/>
        </p:nvSpPr>
        <p:spPr bwMode="auto">
          <a:xfrm>
            <a:off x="1303338" y="5253038"/>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0283" name="AutoShape 43"/>
          <p:cNvCxnSpPr>
            <a:cxnSpLocks noChangeShapeType="1"/>
            <a:stCxn id="10285" idx="4"/>
            <a:endCxn id="10321" idx="0"/>
          </p:cNvCxnSpPr>
          <p:nvPr/>
        </p:nvCxnSpPr>
        <p:spPr bwMode="auto">
          <a:xfrm>
            <a:off x="2465388" y="1836738"/>
            <a:ext cx="3175" cy="1731962"/>
          </a:xfrm>
          <a:prstGeom prst="straightConnector1">
            <a:avLst/>
          </a:prstGeom>
          <a:noFill/>
          <a:ln w="12700">
            <a:solidFill>
              <a:schemeClr val="tx1"/>
            </a:solidFill>
            <a:round/>
            <a:headEnd/>
            <a:tailEnd type="triangle" w="med" len="med"/>
          </a:ln>
        </p:spPr>
      </p:cxnSp>
      <p:cxnSp>
        <p:nvCxnSpPr>
          <p:cNvPr id="10284" name="AutoShape 44"/>
          <p:cNvCxnSpPr>
            <a:cxnSpLocks noChangeShapeType="1"/>
            <a:stCxn id="10286" idx="4"/>
            <a:endCxn id="10322" idx="0"/>
          </p:cNvCxnSpPr>
          <p:nvPr/>
        </p:nvCxnSpPr>
        <p:spPr bwMode="auto">
          <a:xfrm flipH="1">
            <a:off x="3898900" y="1836738"/>
            <a:ext cx="6350" cy="1733550"/>
          </a:xfrm>
          <a:prstGeom prst="straightConnector1">
            <a:avLst/>
          </a:prstGeom>
          <a:noFill/>
          <a:ln w="12700">
            <a:solidFill>
              <a:schemeClr val="tx1"/>
            </a:solidFill>
            <a:round/>
            <a:headEnd/>
            <a:tailEnd type="triangle" w="med" len="med"/>
          </a:ln>
        </p:spPr>
      </p:cxnSp>
      <p:sp>
        <p:nvSpPr>
          <p:cNvPr id="10285" name="Oval 45"/>
          <p:cNvSpPr>
            <a:spLocks noChangeArrowheads="1"/>
          </p:cNvSpPr>
          <p:nvPr/>
        </p:nvSpPr>
        <p:spPr bwMode="auto">
          <a:xfrm>
            <a:off x="2425700" y="1760538"/>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0286" name="Oval 46"/>
          <p:cNvSpPr>
            <a:spLocks noChangeArrowheads="1"/>
          </p:cNvSpPr>
          <p:nvPr/>
        </p:nvSpPr>
        <p:spPr bwMode="auto">
          <a:xfrm>
            <a:off x="3865563" y="1760538"/>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cxnSp>
        <p:nvCxnSpPr>
          <p:cNvPr id="10287" name="AutoShape 47"/>
          <p:cNvCxnSpPr>
            <a:cxnSpLocks noChangeShapeType="1"/>
            <a:stCxn id="10286" idx="2"/>
            <a:endCxn id="10285" idx="6"/>
          </p:cNvCxnSpPr>
          <p:nvPr/>
        </p:nvCxnSpPr>
        <p:spPr bwMode="auto">
          <a:xfrm rot="10800000">
            <a:off x="2505075" y="1798638"/>
            <a:ext cx="1360488" cy="0"/>
          </a:xfrm>
          <a:prstGeom prst="straightConnector1">
            <a:avLst/>
          </a:prstGeom>
          <a:noFill/>
          <a:ln w="12700">
            <a:solidFill>
              <a:schemeClr val="tx1"/>
            </a:solidFill>
            <a:round/>
            <a:headEnd/>
            <a:tailEnd/>
          </a:ln>
        </p:spPr>
      </p:cxnSp>
      <p:sp>
        <p:nvSpPr>
          <p:cNvPr id="10288" name="Rectangle 48"/>
          <p:cNvSpPr>
            <a:spLocks noChangeArrowheads="1"/>
          </p:cNvSpPr>
          <p:nvPr/>
        </p:nvSpPr>
        <p:spPr bwMode="auto">
          <a:xfrm>
            <a:off x="2719388" y="5251450"/>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89" name="Rectangle 49"/>
          <p:cNvSpPr>
            <a:spLocks noChangeArrowheads="1"/>
          </p:cNvSpPr>
          <p:nvPr/>
        </p:nvSpPr>
        <p:spPr bwMode="auto">
          <a:xfrm>
            <a:off x="4121150" y="5251450"/>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90" name="Rectangle 50"/>
          <p:cNvSpPr>
            <a:spLocks noChangeArrowheads="1"/>
          </p:cNvSpPr>
          <p:nvPr/>
        </p:nvSpPr>
        <p:spPr bwMode="auto">
          <a:xfrm>
            <a:off x="6934200" y="5251450"/>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0291" name="Oval 51"/>
          <p:cNvSpPr>
            <a:spLocks noChangeArrowheads="1"/>
          </p:cNvSpPr>
          <p:nvPr/>
        </p:nvSpPr>
        <p:spPr bwMode="auto">
          <a:xfrm>
            <a:off x="7929563" y="4110038"/>
            <a:ext cx="420687"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0292" name="Text Box 52"/>
          <p:cNvSpPr txBox="1">
            <a:spLocks noChangeArrowheads="1"/>
          </p:cNvSpPr>
          <p:nvPr/>
        </p:nvSpPr>
        <p:spPr bwMode="auto">
          <a:xfrm>
            <a:off x="7407275" y="4148138"/>
            <a:ext cx="306388"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0</a:t>
            </a:r>
          </a:p>
        </p:txBody>
      </p:sp>
      <p:cxnSp>
        <p:nvCxnSpPr>
          <p:cNvPr id="10293" name="AutoShape 53"/>
          <p:cNvCxnSpPr>
            <a:cxnSpLocks noChangeShapeType="1"/>
            <a:stCxn id="10292" idx="3"/>
            <a:endCxn id="10291" idx="2"/>
          </p:cNvCxnSpPr>
          <p:nvPr/>
        </p:nvCxnSpPr>
        <p:spPr bwMode="auto">
          <a:xfrm flipV="1">
            <a:off x="7713663" y="4313238"/>
            <a:ext cx="215900" cy="3175"/>
          </a:xfrm>
          <a:prstGeom prst="straightConnector1">
            <a:avLst/>
          </a:prstGeom>
          <a:noFill/>
          <a:ln w="12700">
            <a:solidFill>
              <a:schemeClr val="tx1"/>
            </a:solidFill>
            <a:round/>
            <a:headEnd/>
            <a:tailEnd type="triangle" w="med" len="med"/>
          </a:ln>
        </p:spPr>
      </p:cxnSp>
      <p:sp>
        <p:nvSpPr>
          <p:cNvPr id="10294" name="Oval 54"/>
          <p:cNvSpPr>
            <a:spLocks noChangeArrowheads="1"/>
          </p:cNvSpPr>
          <p:nvPr/>
        </p:nvSpPr>
        <p:spPr bwMode="auto">
          <a:xfrm>
            <a:off x="7932738" y="5222875"/>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0295" name="AutoShape 55"/>
          <p:cNvCxnSpPr>
            <a:cxnSpLocks noChangeShapeType="1"/>
            <a:stCxn id="10291" idx="4"/>
            <a:endCxn id="10294" idx="0"/>
          </p:cNvCxnSpPr>
          <p:nvPr/>
        </p:nvCxnSpPr>
        <p:spPr bwMode="auto">
          <a:xfrm flipH="1">
            <a:off x="8123238" y="4516438"/>
            <a:ext cx="17462" cy="706437"/>
          </a:xfrm>
          <a:prstGeom prst="straightConnector1">
            <a:avLst/>
          </a:prstGeom>
          <a:noFill/>
          <a:ln w="12700">
            <a:solidFill>
              <a:schemeClr val="tx1"/>
            </a:solidFill>
            <a:round/>
            <a:headEnd/>
            <a:tailEnd type="triangle" w="med" len="med"/>
          </a:ln>
        </p:spPr>
      </p:cxnSp>
      <p:sp>
        <p:nvSpPr>
          <p:cNvPr id="10296" name="Rectangle 56"/>
          <p:cNvSpPr>
            <a:spLocks noChangeArrowheads="1"/>
          </p:cNvSpPr>
          <p:nvPr/>
        </p:nvSpPr>
        <p:spPr bwMode="auto">
          <a:xfrm>
            <a:off x="7929563" y="4713288"/>
            <a:ext cx="420687"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0297" name="AutoShape 57"/>
          <p:cNvCxnSpPr>
            <a:cxnSpLocks noChangeShapeType="1"/>
            <a:stCxn id="10294" idx="6"/>
            <a:endCxn id="10276" idx="0"/>
          </p:cNvCxnSpPr>
          <p:nvPr/>
        </p:nvCxnSpPr>
        <p:spPr bwMode="auto">
          <a:xfrm>
            <a:off x="8313738" y="5426075"/>
            <a:ext cx="261937" cy="698500"/>
          </a:xfrm>
          <a:prstGeom prst="bentConnector2">
            <a:avLst/>
          </a:prstGeom>
          <a:noFill/>
          <a:ln w="12700">
            <a:solidFill>
              <a:schemeClr val="tx1"/>
            </a:solidFill>
            <a:miter lim="800000"/>
            <a:headEnd/>
            <a:tailEnd type="triangle" w="med" len="med"/>
          </a:ln>
        </p:spPr>
      </p:cxnSp>
      <p:sp>
        <p:nvSpPr>
          <p:cNvPr id="10298" name="Rectangle 58"/>
          <p:cNvSpPr>
            <a:spLocks noChangeArrowheads="1"/>
          </p:cNvSpPr>
          <p:nvPr/>
        </p:nvSpPr>
        <p:spPr bwMode="auto">
          <a:xfrm>
            <a:off x="8351838" y="5260975"/>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0299" name="AutoShape 59"/>
          <p:cNvCxnSpPr>
            <a:cxnSpLocks noChangeShapeType="1"/>
            <a:stCxn id="10300" idx="4"/>
            <a:endCxn id="10319" idx="0"/>
          </p:cNvCxnSpPr>
          <p:nvPr/>
        </p:nvCxnSpPr>
        <p:spPr bwMode="auto">
          <a:xfrm rot="5400000">
            <a:off x="230188" y="2700338"/>
            <a:ext cx="1730375" cy="3175"/>
          </a:xfrm>
          <a:prstGeom prst="bentConnector3">
            <a:avLst>
              <a:gd name="adj1" fmla="val 50000"/>
            </a:avLst>
          </a:prstGeom>
          <a:noFill/>
          <a:ln w="12700">
            <a:solidFill>
              <a:schemeClr val="tx1"/>
            </a:solidFill>
            <a:miter lim="800000"/>
            <a:headEnd/>
            <a:tailEnd type="triangle" w="med" len="med"/>
          </a:ln>
        </p:spPr>
      </p:cxnSp>
      <p:sp>
        <p:nvSpPr>
          <p:cNvPr id="10300" name="Oval 60"/>
          <p:cNvSpPr>
            <a:spLocks noChangeArrowheads="1"/>
          </p:cNvSpPr>
          <p:nvPr/>
        </p:nvSpPr>
        <p:spPr bwMode="auto">
          <a:xfrm>
            <a:off x="1057275" y="1760538"/>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cxnSp>
        <p:nvCxnSpPr>
          <p:cNvPr id="10301" name="AutoShape 61"/>
          <p:cNvCxnSpPr>
            <a:cxnSpLocks noChangeShapeType="1"/>
            <a:stCxn id="10300" idx="6"/>
            <a:endCxn id="10285" idx="2"/>
          </p:cNvCxnSpPr>
          <p:nvPr/>
        </p:nvCxnSpPr>
        <p:spPr bwMode="auto">
          <a:xfrm>
            <a:off x="1136650" y="1798638"/>
            <a:ext cx="1289050" cy="0"/>
          </a:xfrm>
          <a:prstGeom prst="straightConnector1">
            <a:avLst/>
          </a:prstGeom>
          <a:noFill/>
          <a:ln w="12700">
            <a:solidFill>
              <a:schemeClr val="tx1"/>
            </a:solidFill>
            <a:round/>
            <a:headEnd/>
            <a:tailEnd/>
          </a:ln>
        </p:spPr>
      </p:cxnSp>
      <p:cxnSp>
        <p:nvCxnSpPr>
          <p:cNvPr id="10302" name="AutoShape 62"/>
          <p:cNvCxnSpPr>
            <a:cxnSpLocks noChangeShapeType="1"/>
            <a:stCxn id="10303" idx="6"/>
            <a:endCxn id="10325" idx="0"/>
          </p:cNvCxnSpPr>
          <p:nvPr/>
        </p:nvCxnSpPr>
        <p:spPr bwMode="auto">
          <a:xfrm>
            <a:off x="6765925" y="1800225"/>
            <a:ext cx="1368425" cy="1774825"/>
          </a:xfrm>
          <a:prstGeom prst="bentConnector2">
            <a:avLst/>
          </a:prstGeom>
          <a:noFill/>
          <a:ln w="12700">
            <a:solidFill>
              <a:schemeClr val="tx1"/>
            </a:solidFill>
            <a:miter lim="800000"/>
            <a:headEnd/>
            <a:tailEnd type="triangle" w="med" len="med"/>
          </a:ln>
        </p:spPr>
      </p:cxnSp>
      <p:sp>
        <p:nvSpPr>
          <p:cNvPr id="10303" name="Oval 63"/>
          <p:cNvSpPr>
            <a:spLocks noChangeArrowheads="1"/>
          </p:cNvSpPr>
          <p:nvPr/>
        </p:nvSpPr>
        <p:spPr bwMode="auto">
          <a:xfrm>
            <a:off x="6686550" y="1762125"/>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cxnSp>
        <p:nvCxnSpPr>
          <p:cNvPr id="10304" name="AutoShape 64"/>
          <p:cNvCxnSpPr>
            <a:cxnSpLocks noChangeShapeType="1"/>
            <a:stCxn id="10303" idx="4"/>
            <a:endCxn id="10324" idx="0"/>
          </p:cNvCxnSpPr>
          <p:nvPr/>
        </p:nvCxnSpPr>
        <p:spPr bwMode="auto">
          <a:xfrm flipH="1">
            <a:off x="6719888" y="1838325"/>
            <a:ext cx="6350" cy="1735138"/>
          </a:xfrm>
          <a:prstGeom prst="straightConnector1">
            <a:avLst/>
          </a:prstGeom>
          <a:noFill/>
          <a:ln w="12700">
            <a:solidFill>
              <a:schemeClr val="tx1"/>
            </a:solidFill>
            <a:round/>
            <a:headEnd/>
            <a:tailEnd type="triangle" w="med" len="med"/>
          </a:ln>
        </p:spPr>
      </p:cxnSp>
      <p:cxnSp>
        <p:nvCxnSpPr>
          <p:cNvPr id="10305" name="AutoShape 65"/>
          <p:cNvCxnSpPr>
            <a:cxnSpLocks noChangeShapeType="1"/>
            <a:endCxn id="10300" idx="2"/>
          </p:cNvCxnSpPr>
          <p:nvPr/>
        </p:nvCxnSpPr>
        <p:spPr bwMode="auto">
          <a:xfrm rot="16200000" flipH="1">
            <a:off x="513556" y="1254919"/>
            <a:ext cx="300038" cy="787400"/>
          </a:xfrm>
          <a:prstGeom prst="bentConnector2">
            <a:avLst/>
          </a:prstGeom>
          <a:noFill/>
          <a:ln w="12700">
            <a:solidFill>
              <a:schemeClr val="tx1"/>
            </a:solidFill>
            <a:miter lim="800000"/>
            <a:headEnd/>
            <a:tailEnd type="triangle" w="med" len="med"/>
          </a:ln>
        </p:spPr>
      </p:cxnSp>
      <p:sp>
        <p:nvSpPr>
          <p:cNvPr id="10306" name="Text Box 66"/>
          <p:cNvSpPr txBox="1">
            <a:spLocks noChangeArrowheads="1"/>
          </p:cNvSpPr>
          <p:nvPr/>
        </p:nvSpPr>
        <p:spPr bwMode="auto">
          <a:xfrm>
            <a:off x="153988" y="5262563"/>
            <a:ext cx="460375"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0</a:t>
            </a:r>
            <a:endParaRPr lang="en-US" sz="1600" baseline="-25000">
              <a:latin typeface="Bookman" pitchFamily="18" charset="0"/>
            </a:endParaRPr>
          </a:p>
        </p:txBody>
      </p:sp>
      <p:cxnSp>
        <p:nvCxnSpPr>
          <p:cNvPr id="10307" name="AutoShape 67"/>
          <p:cNvCxnSpPr>
            <a:cxnSpLocks noChangeShapeType="1"/>
            <a:stCxn id="10306" idx="3"/>
            <a:endCxn id="10265" idx="2"/>
          </p:cNvCxnSpPr>
          <p:nvPr/>
        </p:nvCxnSpPr>
        <p:spPr bwMode="auto">
          <a:xfrm flipV="1">
            <a:off x="614363" y="5426075"/>
            <a:ext cx="269875" cy="4763"/>
          </a:xfrm>
          <a:prstGeom prst="straightConnector1">
            <a:avLst/>
          </a:prstGeom>
          <a:noFill/>
          <a:ln w="12700">
            <a:solidFill>
              <a:schemeClr val="tx1"/>
            </a:solidFill>
            <a:round/>
            <a:headEnd/>
            <a:tailEnd type="triangle" w="med" len="med"/>
          </a:ln>
        </p:spPr>
      </p:cxnSp>
      <p:sp>
        <p:nvSpPr>
          <p:cNvPr id="10308" name="Oval 68"/>
          <p:cNvSpPr>
            <a:spLocks noChangeArrowheads="1"/>
          </p:cNvSpPr>
          <p:nvPr/>
        </p:nvSpPr>
        <p:spPr bwMode="auto">
          <a:xfrm>
            <a:off x="5097463" y="4073525"/>
            <a:ext cx="420687"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0309" name="Text Box 69"/>
          <p:cNvSpPr txBox="1">
            <a:spLocks noChangeArrowheads="1"/>
          </p:cNvSpPr>
          <p:nvPr/>
        </p:nvSpPr>
        <p:spPr bwMode="auto">
          <a:xfrm>
            <a:off x="4597400" y="4103688"/>
            <a:ext cx="306388"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2</a:t>
            </a:r>
          </a:p>
        </p:txBody>
      </p:sp>
      <p:cxnSp>
        <p:nvCxnSpPr>
          <p:cNvPr id="10310" name="AutoShape 70"/>
          <p:cNvCxnSpPr>
            <a:cxnSpLocks noChangeShapeType="1"/>
            <a:stCxn id="10309" idx="3"/>
            <a:endCxn id="10308" idx="2"/>
          </p:cNvCxnSpPr>
          <p:nvPr/>
        </p:nvCxnSpPr>
        <p:spPr bwMode="auto">
          <a:xfrm>
            <a:off x="4903788" y="4271963"/>
            <a:ext cx="193675" cy="4762"/>
          </a:xfrm>
          <a:prstGeom prst="straightConnector1">
            <a:avLst/>
          </a:prstGeom>
          <a:noFill/>
          <a:ln w="12700">
            <a:solidFill>
              <a:schemeClr val="tx1"/>
            </a:solidFill>
            <a:round/>
            <a:headEnd/>
            <a:tailEnd type="triangle" w="med" len="med"/>
          </a:ln>
        </p:spPr>
      </p:cxnSp>
      <p:sp>
        <p:nvSpPr>
          <p:cNvPr id="10311" name="Oval 71"/>
          <p:cNvSpPr>
            <a:spLocks noChangeArrowheads="1"/>
          </p:cNvSpPr>
          <p:nvPr/>
        </p:nvSpPr>
        <p:spPr bwMode="auto">
          <a:xfrm>
            <a:off x="5108575" y="5224463"/>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0312" name="AutoShape 72"/>
          <p:cNvCxnSpPr>
            <a:cxnSpLocks noChangeShapeType="1"/>
            <a:stCxn id="10308" idx="4"/>
            <a:endCxn id="10311" idx="0"/>
          </p:cNvCxnSpPr>
          <p:nvPr/>
        </p:nvCxnSpPr>
        <p:spPr bwMode="auto">
          <a:xfrm flipH="1">
            <a:off x="5299075" y="4479925"/>
            <a:ext cx="9525" cy="744538"/>
          </a:xfrm>
          <a:prstGeom prst="straightConnector1">
            <a:avLst/>
          </a:prstGeom>
          <a:noFill/>
          <a:ln w="12700">
            <a:solidFill>
              <a:schemeClr val="tx1"/>
            </a:solidFill>
            <a:round/>
            <a:headEnd/>
            <a:tailEnd type="triangle" w="med" len="med"/>
          </a:ln>
        </p:spPr>
      </p:cxnSp>
      <p:sp>
        <p:nvSpPr>
          <p:cNvPr id="10313" name="Rectangle 73"/>
          <p:cNvSpPr>
            <a:spLocks noChangeArrowheads="1"/>
          </p:cNvSpPr>
          <p:nvPr/>
        </p:nvSpPr>
        <p:spPr bwMode="auto">
          <a:xfrm>
            <a:off x="5073650" y="4676775"/>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0314" name="AutoShape 74"/>
          <p:cNvCxnSpPr>
            <a:cxnSpLocks noChangeShapeType="1"/>
            <a:stCxn id="10315" idx="4"/>
            <a:endCxn id="10323" idx="0"/>
          </p:cNvCxnSpPr>
          <p:nvPr/>
        </p:nvCxnSpPr>
        <p:spPr bwMode="auto">
          <a:xfrm>
            <a:off x="5311775" y="1838325"/>
            <a:ext cx="1588" cy="1733550"/>
          </a:xfrm>
          <a:prstGeom prst="straightConnector1">
            <a:avLst/>
          </a:prstGeom>
          <a:noFill/>
          <a:ln w="12700">
            <a:solidFill>
              <a:schemeClr val="tx1"/>
            </a:solidFill>
            <a:round/>
            <a:headEnd/>
            <a:tailEnd type="triangle" w="med" len="med"/>
          </a:ln>
        </p:spPr>
      </p:cxnSp>
      <p:sp>
        <p:nvSpPr>
          <p:cNvPr id="10315" name="Oval 75"/>
          <p:cNvSpPr>
            <a:spLocks noChangeArrowheads="1"/>
          </p:cNvSpPr>
          <p:nvPr/>
        </p:nvSpPr>
        <p:spPr bwMode="auto">
          <a:xfrm>
            <a:off x="5272088" y="1762125"/>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0316" name="Rectangle 76"/>
          <p:cNvSpPr>
            <a:spLocks noChangeArrowheads="1"/>
          </p:cNvSpPr>
          <p:nvPr/>
        </p:nvSpPr>
        <p:spPr bwMode="auto">
          <a:xfrm>
            <a:off x="5527675" y="5253038"/>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0317" name="AutoShape 77"/>
          <p:cNvCxnSpPr>
            <a:cxnSpLocks noChangeShapeType="1"/>
            <a:stCxn id="10286" idx="6"/>
            <a:endCxn id="10315" idx="2"/>
          </p:cNvCxnSpPr>
          <p:nvPr/>
        </p:nvCxnSpPr>
        <p:spPr bwMode="auto">
          <a:xfrm>
            <a:off x="3944938" y="1798638"/>
            <a:ext cx="1327150" cy="1587"/>
          </a:xfrm>
          <a:prstGeom prst="straightConnector1">
            <a:avLst/>
          </a:prstGeom>
          <a:noFill/>
          <a:ln w="12700">
            <a:solidFill>
              <a:schemeClr val="tx1"/>
            </a:solidFill>
            <a:round/>
            <a:headEnd/>
            <a:tailEnd/>
          </a:ln>
        </p:spPr>
      </p:cxnSp>
      <p:cxnSp>
        <p:nvCxnSpPr>
          <p:cNvPr id="10318" name="AutoShape 78"/>
          <p:cNvCxnSpPr>
            <a:cxnSpLocks noChangeShapeType="1"/>
            <a:stCxn id="10315" idx="6"/>
            <a:endCxn id="10303" idx="2"/>
          </p:cNvCxnSpPr>
          <p:nvPr/>
        </p:nvCxnSpPr>
        <p:spPr bwMode="auto">
          <a:xfrm>
            <a:off x="5351463" y="1800225"/>
            <a:ext cx="1335087" cy="0"/>
          </a:xfrm>
          <a:prstGeom prst="straightConnector1">
            <a:avLst/>
          </a:prstGeom>
          <a:noFill/>
          <a:ln w="12700">
            <a:solidFill>
              <a:schemeClr val="tx1"/>
            </a:solidFill>
            <a:round/>
            <a:headEnd/>
            <a:tailEnd/>
          </a:ln>
        </p:spPr>
      </p:cxnSp>
      <p:sp>
        <p:nvSpPr>
          <p:cNvPr id="10319" name="Rectangle 79"/>
          <p:cNvSpPr>
            <a:spLocks noChangeArrowheads="1"/>
          </p:cNvSpPr>
          <p:nvPr/>
        </p:nvSpPr>
        <p:spPr bwMode="auto">
          <a:xfrm>
            <a:off x="882650" y="3567113"/>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cxnSp>
        <p:nvCxnSpPr>
          <p:cNvPr id="10320" name="AutoShape 80"/>
          <p:cNvCxnSpPr>
            <a:cxnSpLocks noChangeShapeType="1"/>
          </p:cNvCxnSpPr>
          <p:nvPr/>
        </p:nvCxnSpPr>
        <p:spPr bwMode="auto">
          <a:xfrm flipH="1">
            <a:off x="1092200" y="3884613"/>
            <a:ext cx="1588" cy="190500"/>
          </a:xfrm>
          <a:prstGeom prst="straightConnector1">
            <a:avLst/>
          </a:prstGeom>
          <a:noFill/>
          <a:ln w="12700">
            <a:solidFill>
              <a:schemeClr val="tx1"/>
            </a:solidFill>
            <a:round/>
            <a:headEnd/>
            <a:tailEnd type="triangle" w="med" len="med"/>
          </a:ln>
        </p:spPr>
      </p:cxnSp>
      <p:sp>
        <p:nvSpPr>
          <p:cNvPr id="10321" name="Rectangle 81"/>
          <p:cNvSpPr>
            <a:spLocks noChangeArrowheads="1"/>
          </p:cNvSpPr>
          <p:nvPr/>
        </p:nvSpPr>
        <p:spPr bwMode="auto">
          <a:xfrm>
            <a:off x="2257425" y="3568700"/>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sp>
        <p:nvSpPr>
          <p:cNvPr id="10322" name="Rectangle 82"/>
          <p:cNvSpPr>
            <a:spLocks noChangeArrowheads="1"/>
          </p:cNvSpPr>
          <p:nvPr/>
        </p:nvSpPr>
        <p:spPr bwMode="auto">
          <a:xfrm>
            <a:off x="3687763" y="3570288"/>
            <a:ext cx="420687"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sp>
        <p:nvSpPr>
          <p:cNvPr id="10323" name="Rectangle 83"/>
          <p:cNvSpPr>
            <a:spLocks noChangeArrowheads="1"/>
          </p:cNvSpPr>
          <p:nvPr/>
        </p:nvSpPr>
        <p:spPr bwMode="auto">
          <a:xfrm>
            <a:off x="5102225" y="3571875"/>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sp>
        <p:nvSpPr>
          <p:cNvPr id="10324" name="Rectangle 84"/>
          <p:cNvSpPr>
            <a:spLocks noChangeArrowheads="1"/>
          </p:cNvSpPr>
          <p:nvPr/>
        </p:nvSpPr>
        <p:spPr bwMode="auto">
          <a:xfrm>
            <a:off x="6508750" y="3573463"/>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sp>
        <p:nvSpPr>
          <p:cNvPr id="10325" name="Rectangle 85"/>
          <p:cNvSpPr>
            <a:spLocks noChangeArrowheads="1"/>
          </p:cNvSpPr>
          <p:nvPr/>
        </p:nvSpPr>
        <p:spPr bwMode="auto">
          <a:xfrm>
            <a:off x="7923213" y="3575050"/>
            <a:ext cx="420687"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cxnSp>
        <p:nvCxnSpPr>
          <p:cNvPr id="10326" name="AutoShape 86"/>
          <p:cNvCxnSpPr>
            <a:cxnSpLocks noChangeShapeType="1"/>
            <a:stCxn id="10321" idx="2"/>
            <a:endCxn id="10254" idx="0"/>
          </p:cNvCxnSpPr>
          <p:nvPr/>
        </p:nvCxnSpPr>
        <p:spPr bwMode="auto">
          <a:xfrm flipH="1">
            <a:off x="2466975" y="3886200"/>
            <a:ext cx="1588" cy="188913"/>
          </a:xfrm>
          <a:prstGeom prst="straightConnector1">
            <a:avLst/>
          </a:prstGeom>
          <a:noFill/>
          <a:ln w="12700">
            <a:solidFill>
              <a:schemeClr val="tx1"/>
            </a:solidFill>
            <a:round/>
            <a:headEnd/>
            <a:tailEnd type="triangle" w="med" len="med"/>
          </a:ln>
        </p:spPr>
      </p:cxnSp>
      <p:cxnSp>
        <p:nvCxnSpPr>
          <p:cNvPr id="10327" name="AutoShape 87"/>
          <p:cNvCxnSpPr>
            <a:cxnSpLocks noChangeShapeType="1"/>
            <a:stCxn id="10322" idx="2"/>
            <a:endCxn id="10255" idx="0"/>
          </p:cNvCxnSpPr>
          <p:nvPr/>
        </p:nvCxnSpPr>
        <p:spPr bwMode="auto">
          <a:xfrm>
            <a:off x="3898900" y="3887788"/>
            <a:ext cx="3175" cy="184150"/>
          </a:xfrm>
          <a:prstGeom prst="straightConnector1">
            <a:avLst/>
          </a:prstGeom>
          <a:noFill/>
          <a:ln w="12700">
            <a:solidFill>
              <a:schemeClr val="tx1"/>
            </a:solidFill>
            <a:round/>
            <a:headEnd/>
            <a:tailEnd type="triangle" w="med" len="med"/>
          </a:ln>
        </p:spPr>
      </p:cxnSp>
      <p:cxnSp>
        <p:nvCxnSpPr>
          <p:cNvPr id="10328" name="AutoShape 88"/>
          <p:cNvCxnSpPr>
            <a:cxnSpLocks noChangeShapeType="1"/>
            <a:stCxn id="10323" idx="2"/>
            <a:endCxn id="10308" idx="0"/>
          </p:cNvCxnSpPr>
          <p:nvPr/>
        </p:nvCxnSpPr>
        <p:spPr bwMode="auto">
          <a:xfrm flipH="1">
            <a:off x="5308600" y="3889375"/>
            <a:ext cx="4763" cy="184150"/>
          </a:xfrm>
          <a:prstGeom prst="straightConnector1">
            <a:avLst/>
          </a:prstGeom>
          <a:noFill/>
          <a:ln w="12700">
            <a:solidFill>
              <a:schemeClr val="tx1"/>
            </a:solidFill>
            <a:round/>
            <a:headEnd/>
            <a:tailEnd type="triangle" w="med" len="med"/>
          </a:ln>
        </p:spPr>
      </p:cxnSp>
      <p:cxnSp>
        <p:nvCxnSpPr>
          <p:cNvPr id="10329" name="AutoShape 89"/>
          <p:cNvCxnSpPr>
            <a:cxnSpLocks noChangeShapeType="1"/>
            <a:stCxn id="10324" idx="2"/>
            <a:endCxn id="10256" idx="0"/>
          </p:cNvCxnSpPr>
          <p:nvPr/>
        </p:nvCxnSpPr>
        <p:spPr bwMode="auto">
          <a:xfrm>
            <a:off x="6719888" y="3890963"/>
            <a:ext cx="3175" cy="185737"/>
          </a:xfrm>
          <a:prstGeom prst="straightConnector1">
            <a:avLst/>
          </a:prstGeom>
          <a:noFill/>
          <a:ln w="12700">
            <a:solidFill>
              <a:schemeClr val="tx1"/>
            </a:solidFill>
            <a:round/>
            <a:headEnd/>
            <a:tailEnd type="triangle" w="med" len="med"/>
          </a:ln>
        </p:spPr>
      </p:cxnSp>
      <p:cxnSp>
        <p:nvCxnSpPr>
          <p:cNvPr id="10330" name="AutoShape 90"/>
          <p:cNvCxnSpPr>
            <a:cxnSpLocks noChangeShapeType="1"/>
            <a:stCxn id="10325" idx="2"/>
            <a:endCxn id="10291" idx="0"/>
          </p:cNvCxnSpPr>
          <p:nvPr/>
        </p:nvCxnSpPr>
        <p:spPr bwMode="auto">
          <a:xfrm>
            <a:off x="8134350" y="3892550"/>
            <a:ext cx="6350" cy="217488"/>
          </a:xfrm>
          <a:prstGeom prst="straightConnector1">
            <a:avLst/>
          </a:prstGeom>
          <a:noFill/>
          <a:ln w="12700">
            <a:solidFill>
              <a:schemeClr val="tx1"/>
            </a:solidFill>
            <a:round/>
            <a:headEnd/>
            <a:tailEnd type="triangle" w="med" len="med"/>
          </a:ln>
        </p:spPr>
      </p:cxnSp>
      <p:sp>
        <p:nvSpPr>
          <p:cNvPr id="10331" name="Text Box 91"/>
          <p:cNvSpPr txBox="1">
            <a:spLocks noChangeArrowheads="1"/>
          </p:cNvSpPr>
          <p:nvPr/>
        </p:nvSpPr>
        <p:spPr bwMode="auto">
          <a:xfrm>
            <a:off x="7494588" y="3932238"/>
            <a:ext cx="530225" cy="244475"/>
          </a:xfrm>
          <a:prstGeom prst="rect">
            <a:avLst/>
          </a:prstGeom>
          <a:solidFill>
            <a:srgbClr val="FFFF99">
              <a:alpha val="39999"/>
            </a:srgbClr>
          </a:solidFill>
          <a:ln w="12700">
            <a:noFill/>
            <a:miter lim="800000"/>
            <a:headEnd/>
            <a:tailEnd/>
          </a:ln>
        </p:spPr>
        <p:txBody>
          <a:bodyPr wrap="none">
            <a:spAutoFit/>
          </a:bodyPr>
          <a:lstStyle/>
          <a:p>
            <a:pPr algn="l" eaLnBrk="0" hangingPunct="0"/>
            <a:r>
              <a:rPr lang="en-US" sz="1000" b="1"/>
              <a:t>x(n-2)</a:t>
            </a:r>
          </a:p>
        </p:txBody>
      </p:sp>
      <p:sp>
        <p:nvSpPr>
          <p:cNvPr id="10332" name="Text Box 92"/>
          <p:cNvSpPr txBox="1">
            <a:spLocks noChangeArrowheads="1"/>
          </p:cNvSpPr>
          <p:nvPr/>
        </p:nvSpPr>
        <p:spPr bwMode="auto">
          <a:xfrm>
            <a:off x="6045200" y="4416425"/>
            <a:ext cx="530225" cy="244475"/>
          </a:xfrm>
          <a:prstGeom prst="rect">
            <a:avLst/>
          </a:prstGeom>
          <a:solidFill>
            <a:srgbClr val="FFFF99">
              <a:alpha val="39999"/>
            </a:srgbClr>
          </a:solidFill>
          <a:ln w="12700">
            <a:noFill/>
            <a:miter lim="800000"/>
            <a:headEnd/>
            <a:tailEnd/>
          </a:ln>
        </p:spPr>
        <p:txBody>
          <a:bodyPr wrap="none">
            <a:spAutoFit/>
          </a:bodyPr>
          <a:lstStyle/>
          <a:p>
            <a:pPr algn="l" eaLnBrk="0" hangingPunct="0"/>
            <a:r>
              <a:rPr lang="en-US" sz="1000" b="1"/>
              <a:t>x(n-3)</a:t>
            </a:r>
          </a:p>
        </p:txBody>
      </p:sp>
      <p:sp>
        <p:nvSpPr>
          <p:cNvPr id="10333" name="Text Box 93"/>
          <p:cNvSpPr txBox="1">
            <a:spLocks noChangeArrowheads="1"/>
          </p:cNvSpPr>
          <p:nvPr/>
        </p:nvSpPr>
        <p:spPr bwMode="auto">
          <a:xfrm>
            <a:off x="4660900" y="4440238"/>
            <a:ext cx="530225" cy="244475"/>
          </a:xfrm>
          <a:prstGeom prst="rect">
            <a:avLst/>
          </a:prstGeom>
          <a:solidFill>
            <a:srgbClr val="FFFF99">
              <a:alpha val="39999"/>
            </a:srgbClr>
          </a:solidFill>
          <a:ln w="12700">
            <a:noFill/>
            <a:miter lim="800000"/>
            <a:headEnd/>
            <a:tailEnd/>
          </a:ln>
        </p:spPr>
        <p:txBody>
          <a:bodyPr wrap="none">
            <a:spAutoFit/>
          </a:bodyPr>
          <a:lstStyle/>
          <a:p>
            <a:pPr algn="l" eaLnBrk="0" hangingPunct="0"/>
            <a:r>
              <a:rPr lang="en-US" sz="1000" b="1"/>
              <a:t>x(n-4)</a:t>
            </a:r>
          </a:p>
        </p:txBody>
      </p:sp>
      <p:sp>
        <p:nvSpPr>
          <p:cNvPr id="10334" name="Text Box 94"/>
          <p:cNvSpPr txBox="1">
            <a:spLocks noChangeArrowheads="1"/>
          </p:cNvSpPr>
          <p:nvPr/>
        </p:nvSpPr>
        <p:spPr bwMode="auto">
          <a:xfrm>
            <a:off x="3221038" y="4418013"/>
            <a:ext cx="530225" cy="244475"/>
          </a:xfrm>
          <a:prstGeom prst="rect">
            <a:avLst/>
          </a:prstGeom>
          <a:solidFill>
            <a:srgbClr val="FFFF99">
              <a:alpha val="39999"/>
            </a:srgbClr>
          </a:solidFill>
          <a:ln w="12700">
            <a:noFill/>
            <a:miter lim="800000"/>
            <a:headEnd/>
            <a:tailEnd/>
          </a:ln>
        </p:spPr>
        <p:txBody>
          <a:bodyPr wrap="none">
            <a:spAutoFit/>
          </a:bodyPr>
          <a:lstStyle/>
          <a:p>
            <a:pPr algn="l" eaLnBrk="0" hangingPunct="0"/>
            <a:r>
              <a:rPr lang="en-US" sz="1000" b="1"/>
              <a:t>x(n-5)</a:t>
            </a:r>
          </a:p>
        </p:txBody>
      </p:sp>
      <p:sp>
        <p:nvSpPr>
          <p:cNvPr id="10335" name="Text Box 95"/>
          <p:cNvSpPr txBox="1">
            <a:spLocks noChangeArrowheads="1"/>
          </p:cNvSpPr>
          <p:nvPr/>
        </p:nvSpPr>
        <p:spPr bwMode="auto">
          <a:xfrm>
            <a:off x="1795463" y="4414838"/>
            <a:ext cx="530225" cy="244475"/>
          </a:xfrm>
          <a:prstGeom prst="rect">
            <a:avLst/>
          </a:prstGeom>
          <a:solidFill>
            <a:srgbClr val="FFFF99">
              <a:alpha val="39999"/>
            </a:srgbClr>
          </a:solidFill>
          <a:ln w="12700">
            <a:noFill/>
            <a:miter lim="800000"/>
            <a:headEnd/>
            <a:tailEnd/>
          </a:ln>
        </p:spPr>
        <p:txBody>
          <a:bodyPr wrap="none">
            <a:spAutoFit/>
          </a:bodyPr>
          <a:lstStyle/>
          <a:p>
            <a:pPr algn="l" eaLnBrk="0" hangingPunct="0"/>
            <a:r>
              <a:rPr lang="en-US" sz="1000" b="1"/>
              <a:t>x(n-6)</a:t>
            </a:r>
          </a:p>
        </p:txBody>
      </p:sp>
      <p:sp>
        <p:nvSpPr>
          <p:cNvPr id="10336" name="Text Box 96"/>
          <p:cNvSpPr txBox="1">
            <a:spLocks noChangeArrowheads="1"/>
          </p:cNvSpPr>
          <p:nvPr/>
        </p:nvSpPr>
        <p:spPr bwMode="auto">
          <a:xfrm>
            <a:off x="455613" y="4414838"/>
            <a:ext cx="530225" cy="244475"/>
          </a:xfrm>
          <a:prstGeom prst="rect">
            <a:avLst/>
          </a:prstGeom>
          <a:solidFill>
            <a:srgbClr val="FFFF99">
              <a:alpha val="39999"/>
            </a:srgbClr>
          </a:solidFill>
          <a:ln w="12700">
            <a:noFill/>
            <a:miter lim="800000"/>
            <a:headEnd/>
            <a:tailEnd/>
          </a:ln>
        </p:spPr>
        <p:txBody>
          <a:bodyPr wrap="none">
            <a:spAutoFit/>
          </a:bodyPr>
          <a:lstStyle/>
          <a:p>
            <a:pPr algn="l" eaLnBrk="0" hangingPunct="0"/>
            <a:r>
              <a:rPr lang="en-US" sz="1000" b="1"/>
              <a:t>x(n-7)</a:t>
            </a:r>
          </a:p>
        </p:txBody>
      </p:sp>
      <p:sp>
        <p:nvSpPr>
          <p:cNvPr id="10337" name="Text Box 97"/>
          <p:cNvSpPr txBox="1">
            <a:spLocks noChangeArrowheads="1"/>
          </p:cNvSpPr>
          <p:nvPr/>
        </p:nvSpPr>
        <p:spPr bwMode="auto">
          <a:xfrm>
            <a:off x="76200" y="1219200"/>
            <a:ext cx="539750" cy="304800"/>
          </a:xfrm>
          <a:prstGeom prst="rect">
            <a:avLst/>
          </a:prstGeom>
          <a:noFill/>
          <a:ln w="12700">
            <a:noFill/>
            <a:miter lim="800000"/>
            <a:headEnd/>
            <a:tailEnd/>
          </a:ln>
        </p:spPr>
        <p:txBody>
          <a:bodyPr>
            <a:spAutoFit/>
          </a:bodyPr>
          <a:lstStyle/>
          <a:p>
            <a:pPr algn="l" eaLnBrk="0" hangingPunct="0">
              <a:spcBef>
                <a:spcPct val="50000"/>
              </a:spcBef>
            </a:pPr>
            <a:r>
              <a:rPr lang="en-US" sz="1400">
                <a:latin typeface="Arial Narrow" pitchFamily="34" charset="0"/>
              </a:rPr>
              <a:t>x(n)</a:t>
            </a: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3348" y="213846"/>
            <a:ext cx="8519652" cy="1143000"/>
          </a:xfrm>
        </p:spPr>
        <p:txBody>
          <a:bodyPr/>
          <a:lstStyle/>
          <a:p>
            <a:pPr eaLnBrk="1" hangingPunct="1"/>
            <a:r>
              <a:rPr lang="en-US" dirty="0" smtClean="0"/>
              <a:t>Six-Tap Transpose FIR Filter Using the Pre-Adder</a:t>
            </a:r>
          </a:p>
        </p:txBody>
      </p:sp>
      <p:sp>
        <p:nvSpPr>
          <p:cNvPr id="11267" name="Rectangle 5"/>
          <p:cNvSpPr>
            <a:spLocks noGrp="1" noChangeArrowheads="1"/>
          </p:cNvSpPr>
          <p:nvPr>
            <p:ph type="body" idx="1"/>
          </p:nvPr>
        </p:nvSpPr>
        <p:spPr>
          <a:xfrm>
            <a:off x="1676400" y="5791200"/>
            <a:ext cx="5562600" cy="685800"/>
          </a:xfrm>
          <a:noFill/>
        </p:spPr>
        <p:txBody>
          <a:bodyPr/>
          <a:lstStyle/>
          <a:p>
            <a:pPr eaLnBrk="1" hangingPunct="1">
              <a:lnSpc>
                <a:spcPct val="90000"/>
              </a:lnSpc>
              <a:buFont typeface="Wingdings" pitchFamily="2" charset="2"/>
              <a:buNone/>
            </a:pPr>
            <a:r>
              <a:rPr lang="en-US" sz="2000" smtClean="0"/>
              <a:t>	Optimized implementation supported by XST </a:t>
            </a:r>
          </a:p>
          <a:p>
            <a:pPr eaLnBrk="1" hangingPunct="1">
              <a:lnSpc>
                <a:spcPct val="90000"/>
              </a:lnSpc>
              <a:buFont typeface="Wingdings" pitchFamily="2" charset="2"/>
              <a:buNone/>
            </a:pPr>
            <a:r>
              <a:rPr lang="en-US" sz="2000" smtClean="0"/>
              <a:t>    using only three slices instead of six</a:t>
            </a:r>
            <a:endParaRPr lang="en-US" sz="2600" smtClean="0"/>
          </a:p>
        </p:txBody>
      </p:sp>
      <p:sp>
        <p:nvSpPr>
          <p:cNvPr id="11268" name="AutoShape 6"/>
          <p:cNvSpPr>
            <a:spLocks noChangeArrowheads="1"/>
          </p:cNvSpPr>
          <p:nvPr/>
        </p:nvSpPr>
        <p:spPr bwMode="auto">
          <a:xfrm>
            <a:off x="5467350" y="2265363"/>
            <a:ext cx="1766888" cy="3379787"/>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1269" name="AutoShape 7"/>
          <p:cNvSpPr>
            <a:spLocks noChangeArrowheads="1"/>
          </p:cNvSpPr>
          <p:nvPr/>
        </p:nvSpPr>
        <p:spPr bwMode="auto">
          <a:xfrm>
            <a:off x="1935163" y="2265363"/>
            <a:ext cx="1766887" cy="3341687"/>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1270" name="AutoShape 8"/>
          <p:cNvSpPr>
            <a:spLocks noChangeArrowheads="1"/>
          </p:cNvSpPr>
          <p:nvPr/>
        </p:nvSpPr>
        <p:spPr bwMode="auto">
          <a:xfrm>
            <a:off x="3702050" y="2265363"/>
            <a:ext cx="1766888" cy="3379787"/>
          </a:xfrm>
          <a:prstGeom prst="roundRect">
            <a:avLst>
              <a:gd name="adj" fmla="val 16667"/>
            </a:avLst>
          </a:prstGeom>
          <a:gradFill rotWithShape="1">
            <a:gsLst>
              <a:gs pos="0">
                <a:srgbClr val="EAEAEA">
                  <a:alpha val="39998"/>
                </a:srgbClr>
              </a:gs>
              <a:gs pos="100000">
                <a:srgbClr val="808080"/>
              </a:gs>
            </a:gsLst>
            <a:lin ang="5400000" scaled="1"/>
          </a:gradFill>
          <a:ln w="12700">
            <a:solidFill>
              <a:schemeClr val="tx1"/>
            </a:solidFill>
            <a:round/>
            <a:headEnd/>
            <a:tailEnd/>
          </a:ln>
        </p:spPr>
        <p:txBody>
          <a:bodyPr anchor="ctr">
            <a:spAutoFit/>
          </a:bodyPr>
          <a:lstStyle/>
          <a:p>
            <a:endParaRPr lang="en-US"/>
          </a:p>
        </p:txBody>
      </p:sp>
      <p:sp>
        <p:nvSpPr>
          <p:cNvPr id="11271" name="Text Box 9"/>
          <p:cNvSpPr txBox="1">
            <a:spLocks noChangeArrowheads="1"/>
          </p:cNvSpPr>
          <p:nvPr/>
        </p:nvSpPr>
        <p:spPr bwMode="auto">
          <a:xfrm>
            <a:off x="1384300" y="1244600"/>
            <a:ext cx="539750" cy="304800"/>
          </a:xfrm>
          <a:prstGeom prst="rect">
            <a:avLst/>
          </a:prstGeom>
          <a:noFill/>
          <a:ln w="12700">
            <a:noFill/>
            <a:miter lim="800000"/>
            <a:headEnd/>
            <a:tailEnd/>
          </a:ln>
        </p:spPr>
        <p:txBody>
          <a:bodyPr>
            <a:spAutoFit/>
          </a:bodyPr>
          <a:lstStyle/>
          <a:p>
            <a:pPr algn="l" eaLnBrk="0" hangingPunct="0">
              <a:spcBef>
                <a:spcPct val="50000"/>
              </a:spcBef>
            </a:pPr>
            <a:r>
              <a:rPr lang="en-US" sz="1400">
                <a:latin typeface="Arial Narrow" pitchFamily="34" charset="0"/>
              </a:rPr>
              <a:t>x(n)</a:t>
            </a:r>
          </a:p>
        </p:txBody>
      </p:sp>
      <p:sp>
        <p:nvSpPr>
          <p:cNvPr id="11272" name="Oval 10"/>
          <p:cNvSpPr>
            <a:spLocks noChangeArrowheads="1"/>
          </p:cNvSpPr>
          <p:nvPr/>
        </p:nvSpPr>
        <p:spPr bwMode="auto">
          <a:xfrm>
            <a:off x="2809875" y="3956050"/>
            <a:ext cx="420688"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sp>
        <p:nvSpPr>
          <p:cNvPr id="11273" name="Oval 11"/>
          <p:cNvSpPr>
            <a:spLocks noChangeArrowheads="1"/>
          </p:cNvSpPr>
          <p:nvPr/>
        </p:nvSpPr>
        <p:spPr bwMode="auto">
          <a:xfrm>
            <a:off x="4621213" y="3960813"/>
            <a:ext cx="423862"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cxnSp>
        <p:nvCxnSpPr>
          <p:cNvPr id="11274" name="AutoShape 12"/>
          <p:cNvCxnSpPr>
            <a:cxnSpLocks noChangeShapeType="1"/>
            <a:stCxn id="11312" idx="4"/>
            <a:endCxn id="11273" idx="0"/>
          </p:cNvCxnSpPr>
          <p:nvPr/>
        </p:nvCxnSpPr>
        <p:spPr bwMode="auto">
          <a:xfrm>
            <a:off x="4833938" y="3402013"/>
            <a:ext cx="0" cy="558800"/>
          </a:xfrm>
          <a:prstGeom prst="straightConnector1">
            <a:avLst/>
          </a:prstGeom>
          <a:noFill/>
          <a:ln w="12700">
            <a:solidFill>
              <a:schemeClr val="tx1"/>
            </a:solidFill>
            <a:round/>
            <a:headEnd/>
            <a:tailEnd type="triangle" w="med" len="med"/>
          </a:ln>
        </p:spPr>
      </p:cxnSp>
      <p:sp>
        <p:nvSpPr>
          <p:cNvPr id="11275" name="Text Box 13"/>
          <p:cNvSpPr txBox="1">
            <a:spLocks noChangeArrowheads="1"/>
          </p:cNvSpPr>
          <p:nvPr/>
        </p:nvSpPr>
        <p:spPr bwMode="auto">
          <a:xfrm>
            <a:off x="1897063" y="3994150"/>
            <a:ext cx="306387"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2</a:t>
            </a:r>
          </a:p>
        </p:txBody>
      </p:sp>
      <p:sp>
        <p:nvSpPr>
          <p:cNvPr id="11276" name="Text Box 14"/>
          <p:cNvSpPr txBox="1">
            <a:spLocks noChangeArrowheads="1"/>
          </p:cNvSpPr>
          <p:nvPr/>
        </p:nvSpPr>
        <p:spPr bwMode="auto">
          <a:xfrm>
            <a:off x="3509963" y="3992563"/>
            <a:ext cx="460375"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1</a:t>
            </a:r>
          </a:p>
        </p:txBody>
      </p:sp>
      <p:cxnSp>
        <p:nvCxnSpPr>
          <p:cNvPr id="11277" name="AutoShape 15"/>
          <p:cNvCxnSpPr>
            <a:cxnSpLocks noChangeShapeType="1"/>
            <a:stCxn id="11275" idx="3"/>
            <a:endCxn id="11272" idx="2"/>
          </p:cNvCxnSpPr>
          <p:nvPr/>
        </p:nvCxnSpPr>
        <p:spPr bwMode="auto">
          <a:xfrm flipV="1">
            <a:off x="2203450" y="4159250"/>
            <a:ext cx="606425" cy="3175"/>
          </a:xfrm>
          <a:prstGeom prst="straightConnector1">
            <a:avLst/>
          </a:prstGeom>
          <a:noFill/>
          <a:ln w="12700">
            <a:solidFill>
              <a:schemeClr val="tx1"/>
            </a:solidFill>
            <a:round/>
            <a:headEnd/>
            <a:tailEnd type="triangle" w="med" len="med"/>
          </a:ln>
        </p:spPr>
      </p:cxnSp>
      <p:cxnSp>
        <p:nvCxnSpPr>
          <p:cNvPr id="11278" name="AutoShape 16"/>
          <p:cNvCxnSpPr>
            <a:cxnSpLocks noChangeShapeType="1"/>
            <a:stCxn id="11276" idx="3"/>
            <a:endCxn id="11273" idx="2"/>
          </p:cNvCxnSpPr>
          <p:nvPr/>
        </p:nvCxnSpPr>
        <p:spPr bwMode="auto">
          <a:xfrm>
            <a:off x="3970338" y="4160838"/>
            <a:ext cx="650875" cy="3175"/>
          </a:xfrm>
          <a:prstGeom prst="straightConnector1">
            <a:avLst/>
          </a:prstGeom>
          <a:noFill/>
          <a:ln w="12700">
            <a:solidFill>
              <a:schemeClr val="tx1"/>
            </a:solidFill>
            <a:round/>
            <a:headEnd/>
            <a:tailEnd type="triangle" w="med" len="med"/>
          </a:ln>
        </p:spPr>
      </p:cxnSp>
      <p:sp>
        <p:nvSpPr>
          <p:cNvPr id="11279" name="Oval 17"/>
          <p:cNvSpPr>
            <a:spLocks noChangeArrowheads="1"/>
          </p:cNvSpPr>
          <p:nvPr/>
        </p:nvSpPr>
        <p:spPr bwMode="auto">
          <a:xfrm>
            <a:off x="2820988" y="5106988"/>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sp>
        <p:nvSpPr>
          <p:cNvPr id="11280" name="Oval 18"/>
          <p:cNvSpPr>
            <a:spLocks noChangeArrowheads="1"/>
          </p:cNvSpPr>
          <p:nvPr/>
        </p:nvSpPr>
        <p:spPr bwMode="auto">
          <a:xfrm>
            <a:off x="4622800" y="5106988"/>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1281" name="AutoShape 19"/>
          <p:cNvCxnSpPr>
            <a:cxnSpLocks noChangeShapeType="1"/>
            <a:stCxn id="11272" idx="4"/>
            <a:endCxn id="11279" idx="0"/>
          </p:cNvCxnSpPr>
          <p:nvPr/>
        </p:nvCxnSpPr>
        <p:spPr bwMode="auto">
          <a:xfrm flipH="1">
            <a:off x="3011488" y="4362450"/>
            <a:ext cx="9525" cy="744538"/>
          </a:xfrm>
          <a:prstGeom prst="straightConnector1">
            <a:avLst/>
          </a:prstGeom>
          <a:noFill/>
          <a:ln w="12700">
            <a:solidFill>
              <a:schemeClr val="tx1"/>
            </a:solidFill>
            <a:round/>
            <a:headEnd/>
            <a:tailEnd type="triangle" w="med" len="med"/>
          </a:ln>
        </p:spPr>
      </p:cxnSp>
      <p:cxnSp>
        <p:nvCxnSpPr>
          <p:cNvPr id="11282" name="AutoShape 20"/>
          <p:cNvCxnSpPr>
            <a:cxnSpLocks noChangeShapeType="1"/>
            <a:stCxn id="11273" idx="4"/>
            <a:endCxn id="11280" idx="0"/>
          </p:cNvCxnSpPr>
          <p:nvPr/>
        </p:nvCxnSpPr>
        <p:spPr bwMode="auto">
          <a:xfrm flipH="1">
            <a:off x="4813300" y="4367213"/>
            <a:ext cx="20638" cy="739775"/>
          </a:xfrm>
          <a:prstGeom prst="straightConnector1">
            <a:avLst/>
          </a:prstGeom>
          <a:noFill/>
          <a:ln w="12700">
            <a:solidFill>
              <a:schemeClr val="tx1"/>
            </a:solidFill>
            <a:round/>
            <a:headEnd/>
            <a:tailEnd type="triangle" w="med" len="med"/>
          </a:ln>
        </p:spPr>
      </p:cxnSp>
      <p:cxnSp>
        <p:nvCxnSpPr>
          <p:cNvPr id="11283" name="AutoShape 21"/>
          <p:cNvCxnSpPr>
            <a:cxnSpLocks noChangeShapeType="1"/>
            <a:stCxn id="11279" idx="6"/>
            <a:endCxn id="11280" idx="2"/>
          </p:cNvCxnSpPr>
          <p:nvPr/>
        </p:nvCxnSpPr>
        <p:spPr bwMode="auto">
          <a:xfrm>
            <a:off x="3201988" y="5310188"/>
            <a:ext cx="1420812" cy="0"/>
          </a:xfrm>
          <a:prstGeom prst="straightConnector1">
            <a:avLst/>
          </a:prstGeom>
          <a:noFill/>
          <a:ln w="12700">
            <a:solidFill>
              <a:schemeClr val="tx1"/>
            </a:solidFill>
            <a:round/>
            <a:headEnd/>
            <a:tailEnd type="triangle" w="med" len="med"/>
          </a:ln>
        </p:spPr>
      </p:cxnSp>
      <p:sp>
        <p:nvSpPr>
          <p:cNvPr id="11284" name="Text Box 22"/>
          <p:cNvSpPr txBox="1">
            <a:spLocks noChangeArrowheads="1"/>
          </p:cNvSpPr>
          <p:nvPr/>
        </p:nvSpPr>
        <p:spPr bwMode="auto">
          <a:xfrm>
            <a:off x="6650038" y="6008688"/>
            <a:ext cx="692150" cy="304800"/>
          </a:xfrm>
          <a:prstGeom prst="rect">
            <a:avLst/>
          </a:prstGeom>
          <a:noFill/>
          <a:ln w="12700">
            <a:noFill/>
            <a:miter lim="800000"/>
            <a:headEnd/>
            <a:tailEnd/>
          </a:ln>
        </p:spPr>
        <p:txBody>
          <a:bodyPr>
            <a:spAutoFit/>
          </a:bodyPr>
          <a:lstStyle/>
          <a:p>
            <a:pPr algn="l" eaLnBrk="0" hangingPunct="0">
              <a:spcBef>
                <a:spcPct val="50000"/>
              </a:spcBef>
            </a:pPr>
            <a:r>
              <a:rPr lang="en-US" sz="1400">
                <a:latin typeface="Arial Narrow" pitchFamily="34" charset="0"/>
              </a:rPr>
              <a:t>y(n-4)</a:t>
            </a:r>
          </a:p>
        </p:txBody>
      </p:sp>
      <p:cxnSp>
        <p:nvCxnSpPr>
          <p:cNvPr id="11285" name="AutoShape 23"/>
          <p:cNvCxnSpPr>
            <a:cxnSpLocks noChangeShapeType="1"/>
            <a:stCxn id="11280" idx="6"/>
            <a:endCxn id="11297" idx="2"/>
          </p:cNvCxnSpPr>
          <p:nvPr/>
        </p:nvCxnSpPr>
        <p:spPr bwMode="auto">
          <a:xfrm>
            <a:off x="5003800" y="5310188"/>
            <a:ext cx="1349375" cy="0"/>
          </a:xfrm>
          <a:prstGeom prst="straightConnector1">
            <a:avLst/>
          </a:prstGeom>
          <a:noFill/>
          <a:ln w="12700">
            <a:solidFill>
              <a:schemeClr val="tx1"/>
            </a:solidFill>
            <a:round/>
            <a:headEnd/>
            <a:tailEnd type="triangle" w="med" len="med"/>
          </a:ln>
        </p:spPr>
      </p:cxnSp>
      <p:sp>
        <p:nvSpPr>
          <p:cNvPr id="11286" name="Rectangle 24"/>
          <p:cNvSpPr>
            <a:spLocks noChangeArrowheads="1"/>
          </p:cNvSpPr>
          <p:nvPr/>
        </p:nvSpPr>
        <p:spPr bwMode="auto">
          <a:xfrm>
            <a:off x="2220913" y="2390775"/>
            <a:ext cx="368300"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sp>
        <p:nvSpPr>
          <p:cNvPr id="11287" name="Rectangle 25"/>
          <p:cNvSpPr>
            <a:spLocks noChangeArrowheads="1"/>
          </p:cNvSpPr>
          <p:nvPr/>
        </p:nvSpPr>
        <p:spPr bwMode="auto">
          <a:xfrm>
            <a:off x="4622800" y="3494088"/>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288" name="Rectangle 26"/>
          <p:cNvSpPr>
            <a:spLocks noChangeArrowheads="1"/>
          </p:cNvSpPr>
          <p:nvPr/>
        </p:nvSpPr>
        <p:spPr bwMode="auto">
          <a:xfrm>
            <a:off x="2817813" y="4559300"/>
            <a:ext cx="420687"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289" name="Rectangle 27"/>
          <p:cNvSpPr>
            <a:spLocks noChangeArrowheads="1"/>
          </p:cNvSpPr>
          <p:nvPr/>
        </p:nvSpPr>
        <p:spPr bwMode="auto">
          <a:xfrm>
            <a:off x="4622800" y="4559300"/>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290" name="Oval 28"/>
          <p:cNvSpPr>
            <a:spLocks noChangeArrowheads="1"/>
          </p:cNvSpPr>
          <p:nvPr/>
        </p:nvSpPr>
        <p:spPr bwMode="auto">
          <a:xfrm>
            <a:off x="2032000" y="1755775"/>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sp>
        <p:nvSpPr>
          <p:cNvPr id="11291" name="Rectangle 29"/>
          <p:cNvSpPr>
            <a:spLocks noChangeArrowheads="1"/>
          </p:cNvSpPr>
          <p:nvPr/>
        </p:nvSpPr>
        <p:spPr bwMode="auto">
          <a:xfrm>
            <a:off x="3240088" y="5135563"/>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292" name="Rectangle 30"/>
          <p:cNvSpPr>
            <a:spLocks noChangeArrowheads="1"/>
          </p:cNvSpPr>
          <p:nvPr/>
        </p:nvSpPr>
        <p:spPr bwMode="auto">
          <a:xfrm>
            <a:off x="5045075" y="5135563"/>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293" name="Oval 31"/>
          <p:cNvSpPr>
            <a:spLocks noChangeArrowheads="1"/>
          </p:cNvSpPr>
          <p:nvPr/>
        </p:nvSpPr>
        <p:spPr bwMode="auto">
          <a:xfrm>
            <a:off x="6350000" y="3994150"/>
            <a:ext cx="420688"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X</a:t>
            </a:r>
          </a:p>
        </p:txBody>
      </p:sp>
      <p:cxnSp>
        <p:nvCxnSpPr>
          <p:cNvPr id="11294" name="AutoShape 32"/>
          <p:cNvCxnSpPr>
            <a:cxnSpLocks noChangeShapeType="1"/>
            <a:stCxn id="11318" idx="4"/>
            <a:endCxn id="11293" idx="0"/>
          </p:cNvCxnSpPr>
          <p:nvPr/>
        </p:nvCxnSpPr>
        <p:spPr bwMode="auto">
          <a:xfrm>
            <a:off x="6556375" y="3414713"/>
            <a:ext cx="4763" cy="579437"/>
          </a:xfrm>
          <a:prstGeom prst="straightConnector1">
            <a:avLst/>
          </a:prstGeom>
          <a:noFill/>
          <a:ln w="12700">
            <a:solidFill>
              <a:schemeClr val="tx1"/>
            </a:solidFill>
            <a:round/>
            <a:headEnd/>
            <a:tailEnd type="triangle" w="med" len="med"/>
          </a:ln>
        </p:spPr>
      </p:cxnSp>
      <p:sp>
        <p:nvSpPr>
          <p:cNvPr id="11295" name="Text Box 33"/>
          <p:cNvSpPr txBox="1">
            <a:spLocks noChangeArrowheads="1"/>
          </p:cNvSpPr>
          <p:nvPr/>
        </p:nvSpPr>
        <p:spPr bwMode="auto">
          <a:xfrm>
            <a:off x="5383213" y="4032250"/>
            <a:ext cx="306387"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k</a:t>
            </a:r>
            <a:r>
              <a:rPr lang="en-US" sz="1600" baseline="-25000">
                <a:latin typeface="Bookman" pitchFamily="18" charset="0"/>
              </a:rPr>
              <a:t>0</a:t>
            </a:r>
          </a:p>
        </p:txBody>
      </p:sp>
      <p:cxnSp>
        <p:nvCxnSpPr>
          <p:cNvPr id="11296" name="AutoShape 34"/>
          <p:cNvCxnSpPr>
            <a:cxnSpLocks noChangeShapeType="1"/>
            <a:stCxn id="11295" idx="3"/>
            <a:endCxn id="11293" idx="2"/>
          </p:cNvCxnSpPr>
          <p:nvPr/>
        </p:nvCxnSpPr>
        <p:spPr bwMode="auto">
          <a:xfrm flipV="1">
            <a:off x="5689600" y="4197350"/>
            <a:ext cx="660400" cy="3175"/>
          </a:xfrm>
          <a:prstGeom prst="straightConnector1">
            <a:avLst/>
          </a:prstGeom>
          <a:noFill/>
          <a:ln w="12700">
            <a:solidFill>
              <a:schemeClr val="tx1"/>
            </a:solidFill>
            <a:round/>
            <a:headEnd/>
            <a:tailEnd type="triangle" w="med" len="med"/>
          </a:ln>
        </p:spPr>
      </p:cxnSp>
      <p:sp>
        <p:nvSpPr>
          <p:cNvPr id="11297" name="Oval 35"/>
          <p:cNvSpPr>
            <a:spLocks noChangeArrowheads="1"/>
          </p:cNvSpPr>
          <p:nvPr/>
        </p:nvSpPr>
        <p:spPr bwMode="auto">
          <a:xfrm>
            <a:off x="6353175" y="5106988"/>
            <a:ext cx="381000"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1298" name="AutoShape 36"/>
          <p:cNvCxnSpPr>
            <a:cxnSpLocks noChangeShapeType="1"/>
            <a:stCxn id="11293" idx="4"/>
            <a:endCxn id="11297" idx="0"/>
          </p:cNvCxnSpPr>
          <p:nvPr/>
        </p:nvCxnSpPr>
        <p:spPr bwMode="auto">
          <a:xfrm flipH="1">
            <a:off x="6543675" y="4400550"/>
            <a:ext cx="17463" cy="706438"/>
          </a:xfrm>
          <a:prstGeom prst="straightConnector1">
            <a:avLst/>
          </a:prstGeom>
          <a:noFill/>
          <a:ln w="12700">
            <a:solidFill>
              <a:schemeClr val="tx1"/>
            </a:solidFill>
            <a:round/>
            <a:headEnd/>
            <a:tailEnd type="triangle" w="med" len="med"/>
          </a:ln>
        </p:spPr>
      </p:cxnSp>
      <p:sp>
        <p:nvSpPr>
          <p:cNvPr id="11299" name="Rectangle 37"/>
          <p:cNvSpPr>
            <a:spLocks noChangeArrowheads="1"/>
          </p:cNvSpPr>
          <p:nvPr/>
        </p:nvSpPr>
        <p:spPr bwMode="auto">
          <a:xfrm>
            <a:off x="6348413" y="3532188"/>
            <a:ext cx="420687"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300" name="Rectangle 38"/>
          <p:cNvSpPr>
            <a:spLocks noChangeArrowheads="1"/>
          </p:cNvSpPr>
          <p:nvPr/>
        </p:nvSpPr>
        <p:spPr bwMode="auto">
          <a:xfrm>
            <a:off x="6350000" y="4597400"/>
            <a:ext cx="420688"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1301" name="AutoShape 39"/>
          <p:cNvCxnSpPr>
            <a:cxnSpLocks noChangeShapeType="1"/>
            <a:stCxn id="11297" idx="6"/>
            <a:endCxn id="11284" idx="0"/>
          </p:cNvCxnSpPr>
          <p:nvPr/>
        </p:nvCxnSpPr>
        <p:spPr bwMode="auto">
          <a:xfrm>
            <a:off x="6734175" y="5310188"/>
            <a:ext cx="261938" cy="698500"/>
          </a:xfrm>
          <a:prstGeom prst="bentConnector2">
            <a:avLst/>
          </a:prstGeom>
          <a:noFill/>
          <a:ln w="12700">
            <a:solidFill>
              <a:schemeClr val="tx1"/>
            </a:solidFill>
            <a:miter lim="800000"/>
            <a:headEnd/>
            <a:tailEnd type="triangle" w="med" len="med"/>
          </a:ln>
        </p:spPr>
      </p:cxnSp>
      <p:sp>
        <p:nvSpPr>
          <p:cNvPr id="11302" name="Rectangle 40"/>
          <p:cNvSpPr>
            <a:spLocks noChangeArrowheads="1"/>
          </p:cNvSpPr>
          <p:nvPr/>
        </p:nvSpPr>
        <p:spPr bwMode="auto">
          <a:xfrm>
            <a:off x="6772275" y="5145088"/>
            <a:ext cx="38417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1303" name="AutoShape 41"/>
          <p:cNvCxnSpPr>
            <a:cxnSpLocks noChangeShapeType="1"/>
            <a:stCxn id="11304" idx="6"/>
            <a:endCxn id="11320" idx="0"/>
          </p:cNvCxnSpPr>
          <p:nvPr/>
        </p:nvCxnSpPr>
        <p:spPr bwMode="auto">
          <a:xfrm>
            <a:off x="5289550" y="1795463"/>
            <a:ext cx="1709738" cy="960437"/>
          </a:xfrm>
          <a:prstGeom prst="bentConnector2">
            <a:avLst/>
          </a:prstGeom>
          <a:noFill/>
          <a:ln w="12700">
            <a:solidFill>
              <a:schemeClr val="tx1"/>
            </a:solidFill>
            <a:miter lim="800000"/>
            <a:headEnd/>
            <a:tailEnd type="triangle" w="med" len="med"/>
          </a:ln>
        </p:spPr>
      </p:cxnSp>
      <p:sp>
        <p:nvSpPr>
          <p:cNvPr id="11304" name="Oval 42"/>
          <p:cNvSpPr>
            <a:spLocks noChangeArrowheads="1"/>
          </p:cNvSpPr>
          <p:nvPr/>
        </p:nvSpPr>
        <p:spPr bwMode="auto">
          <a:xfrm>
            <a:off x="5210175" y="1757363"/>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cxnSp>
        <p:nvCxnSpPr>
          <p:cNvPr id="11305" name="AutoShape 43"/>
          <p:cNvCxnSpPr>
            <a:cxnSpLocks noChangeShapeType="1"/>
            <a:stCxn id="11327" idx="2"/>
            <a:endCxn id="11290" idx="6"/>
          </p:cNvCxnSpPr>
          <p:nvPr/>
        </p:nvCxnSpPr>
        <p:spPr bwMode="auto">
          <a:xfrm rot="10800000">
            <a:off x="2111375" y="1793875"/>
            <a:ext cx="1295400" cy="3175"/>
          </a:xfrm>
          <a:prstGeom prst="bentConnector3">
            <a:avLst>
              <a:gd name="adj1" fmla="val 50000"/>
            </a:avLst>
          </a:prstGeom>
          <a:noFill/>
          <a:ln w="12700">
            <a:solidFill>
              <a:schemeClr val="tx1"/>
            </a:solidFill>
            <a:miter lim="800000"/>
            <a:headEnd/>
            <a:tailEnd/>
          </a:ln>
        </p:spPr>
      </p:cxnSp>
      <p:cxnSp>
        <p:nvCxnSpPr>
          <p:cNvPr id="11306" name="AutoShape 44"/>
          <p:cNvCxnSpPr>
            <a:cxnSpLocks noChangeShapeType="1"/>
            <a:stCxn id="11304" idx="4"/>
            <a:endCxn id="11311" idx="0"/>
          </p:cNvCxnSpPr>
          <p:nvPr/>
        </p:nvCxnSpPr>
        <p:spPr bwMode="auto">
          <a:xfrm>
            <a:off x="5249863" y="1833563"/>
            <a:ext cx="3175" cy="908050"/>
          </a:xfrm>
          <a:prstGeom prst="straightConnector1">
            <a:avLst/>
          </a:prstGeom>
          <a:noFill/>
          <a:ln w="12700">
            <a:solidFill>
              <a:schemeClr val="tx1"/>
            </a:solidFill>
            <a:round/>
            <a:headEnd/>
            <a:tailEnd type="triangle" w="med" len="med"/>
          </a:ln>
        </p:spPr>
      </p:cxnSp>
      <p:cxnSp>
        <p:nvCxnSpPr>
          <p:cNvPr id="11307" name="AutoShape 45"/>
          <p:cNvCxnSpPr>
            <a:cxnSpLocks noChangeShapeType="1"/>
            <a:stCxn id="11271" idx="2"/>
            <a:endCxn id="11290" idx="2"/>
          </p:cNvCxnSpPr>
          <p:nvPr/>
        </p:nvCxnSpPr>
        <p:spPr bwMode="auto">
          <a:xfrm rot="16200000" flipH="1">
            <a:off x="1720850" y="1482725"/>
            <a:ext cx="244475" cy="377825"/>
          </a:xfrm>
          <a:prstGeom prst="bentConnector2">
            <a:avLst/>
          </a:prstGeom>
          <a:noFill/>
          <a:ln w="12700">
            <a:solidFill>
              <a:schemeClr val="tx1"/>
            </a:solidFill>
            <a:miter lim="800000"/>
            <a:headEnd/>
            <a:tailEnd type="triangle" w="med" len="med"/>
          </a:ln>
        </p:spPr>
      </p:cxnSp>
      <p:sp>
        <p:nvSpPr>
          <p:cNvPr id="11308" name="Text Box 46"/>
          <p:cNvSpPr txBox="1">
            <a:spLocks noChangeArrowheads="1"/>
          </p:cNvSpPr>
          <p:nvPr/>
        </p:nvSpPr>
        <p:spPr bwMode="auto">
          <a:xfrm>
            <a:off x="2084388" y="5141913"/>
            <a:ext cx="460375" cy="336550"/>
          </a:xfrm>
          <a:prstGeom prst="rect">
            <a:avLst/>
          </a:prstGeom>
          <a:noFill/>
          <a:ln w="12700">
            <a:noFill/>
            <a:miter lim="800000"/>
            <a:headEnd/>
            <a:tailEnd/>
          </a:ln>
        </p:spPr>
        <p:txBody>
          <a:bodyPr lIns="0" rIns="0">
            <a:spAutoFit/>
          </a:bodyPr>
          <a:lstStyle/>
          <a:p>
            <a:pPr algn="r" eaLnBrk="0" hangingPunct="0">
              <a:spcBef>
                <a:spcPct val="50000"/>
              </a:spcBef>
            </a:pPr>
            <a:r>
              <a:rPr lang="en-US" sz="1600">
                <a:latin typeface="Bookman" pitchFamily="18" charset="0"/>
              </a:rPr>
              <a:t>0</a:t>
            </a:r>
            <a:endParaRPr lang="en-US" sz="1600" baseline="-25000">
              <a:latin typeface="Bookman" pitchFamily="18" charset="0"/>
            </a:endParaRPr>
          </a:p>
        </p:txBody>
      </p:sp>
      <p:cxnSp>
        <p:nvCxnSpPr>
          <p:cNvPr id="11309" name="AutoShape 47"/>
          <p:cNvCxnSpPr>
            <a:cxnSpLocks noChangeShapeType="1"/>
            <a:stCxn id="11308" idx="3"/>
            <a:endCxn id="11279" idx="2"/>
          </p:cNvCxnSpPr>
          <p:nvPr/>
        </p:nvCxnSpPr>
        <p:spPr bwMode="auto">
          <a:xfrm>
            <a:off x="2544763" y="5310188"/>
            <a:ext cx="276225" cy="0"/>
          </a:xfrm>
          <a:prstGeom prst="straightConnector1">
            <a:avLst/>
          </a:prstGeom>
          <a:noFill/>
          <a:ln w="12700">
            <a:solidFill>
              <a:schemeClr val="tx1"/>
            </a:solidFill>
            <a:round/>
            <a:headEnd/>
            <a:tailEnd type="triangle" w="med" len="med"/>
          </a:ln>
        </p:spPr>
      </p:cxnSp>
      <p:sp>
        <p:nvSpPr>
          <p:cNvPr id="11310" name="Rectangle 48"/>
          <p:cNvSpPr>
            <a:spLocks noChangeArrowheads="1"/>
          </p:cNvSpPr>
          <p:nvPr/>
        </p:nvSpPr>
        <p:spPr bwMode="auto">
          <a:xfrm>
            <a:off x="3911600" y="2395538"/>
            <a:ext cx="35242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wrap="none"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sp>
        <p:nvSpPr>
          <p:cNvPr id="11311" name="Rectangle 49"/>
          <p:cNvSpPr>
            <a:spLocks noChangeArrowheads="1"/>
          </p:cNvSpPr>
          <p:nvPr/>
        </p:nvSpPr>
        <p:spPr bwMode="auto">
          <a:xfrm>
            <a:off x="5076825" y="2741613"/>
            <a:ext cx="35242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wrap="none"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312" name="Oval 50"/>
          <p:cNvSpPr>
            <a:spLocks noChangeArrowheads="1"/>
          </p:cNvSpPr>
          <p:nvPr/>
        </p:nvSpPr>
        <p:spPr bwMode="auto">
          <a:xfrm>
            <a:off x="4638675" y="2995613"/>
            <a:ext cx="390525"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1313" name="AutoShape 51"/>
          <p:cNvCxnSpPr>
            <a:cxnSpLocks noChangeShapeType="1"/>
            <a:stCxn id="11310" idx="3"/>
            <a:endCxn id="11312" idx="2"/>
          </p:cNvCxnSpPr>
          <p:nvPr/>
        </p:nvCxnSpPr>
        <p:spPr bwMode="auto">
          <a:xfrm>
            <a:off x="4264025" y="2554288"/>
            <a:ext cx="374650" cy="644525"/>
          </a:xfrm>
          <a:prstGeom prst="bentConnector3">
            <a:avLst>
              <a:gd name="adj1" fmla="val 50000"/>
            </a:avLst>
          </a:prstGeom>
          <a:noFill/>
          <a:ln w="12700">
            <a:solidFill>
              <a:schemeClr val="tx1"/>
            </a:solidFill>
            <a:miter lim="800000"/>
            <a:headEnd/>
            <a:tailEnd type="triangle" w="med" len="med"/>
          </a:ln>
        </p:spPr>
      </p:cxnSp>
      <p:cxnSp>
        <p:nvCxnSpPr>
          <p:cNvPr id="11314" name="AutoShape 52"/>
          <p:cNvCxnSpPr>
            <a:cxnSpLocks noChangeShapeType="1"/>
            <a:stCxn id="11311" idx="2"/>
            <a:endCxn id="11312" idx="6"/>
          </p:cNvCxnSpPr>
          <p:nvPr/>
        </p:nvCxnSpPr>
        <p:spPr bwMode="auto">
          <a:xfrm rot="5400000">
            <a:off x="5071269" y="3017044"/>
            <a:ext cx="139700" cy="223838"/>
          </a:xfrm>
          <a:prstGeom prst="bentConnector2">
            <a:avLst/>
          </a:prstGeom>
          <a:noFill/>
          <a:ln w="12700">
            <a:solidFill>
              <a:schemeClr val="tx1"/>
            </a:solidFill>
            <a:miter lim="800000"/>
            <a:headEnd/>
            <a:tailEnd type="triangle" w="med" len="med"/>
          </a:ln>
        </p:spPr>
      </p:cxnSp>
      <p:sp>
        <p:nvSpPr>
          <p:cNvPr id="11315" name="Rectangle 53"/>
          <p:cNvSpPr>
            <a:spLocks noChangeArrowheads="1"/>
          </p:cNvSpPr>
          <p:nvPr/>
        </p:nvSpPr>
        <p:spPr bwMode="auto">
          <a:xfrm>
            <a:off x="5688013" y="2395538"/>
            <a:ext cx="35242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wrap="none" anchor="ctr">
            <a:spAutoFit/>
          </a:bodyPr>
          <a:lstStyle/>
          <a:p>
            <a:pPr eaLnBrk="0" hangingPunct="0"/>
            <a:r>
              <a:rPr lang="en-US" sz="1400" b="1">
                <a:latin typeface="Arial Narrow" pitchFamily="34" charset="0"/>
              </a:rPr>
              <a:t>z</a:t>
            </a:r>
            <a:r>
              <a:rPr lang="en-US" sz="1400" b="1" baseline="30000">
                <a:latin typeface="Arial Narrow" pitchFamily="34" charset="0"/>
              </a:rPr>
              <a:t>-2</a:t>
            </a:r>
          </a:p>
        </p:txBody>
      </p:sp>
      <p:cxnSp>
        <p:nvCxnSpPr>
          <p:cNvPr id="11316" name="AutoShape 54"/>
          <p:cNvCxnSpPr>
            <a:cxnSpLocks noChangeShapeType="1"/>
            <a:stCxn id="11315" idx="3"/>
            <a:endCxn id="11318" idx="2"/>
          </p:cNvCxnSpPr>
          <p:nvPr/>
        </p:nvCxnSpPr>
        <p:spPr bwMode="auto">
          <a:xfrm>
            <a:off x="6040438" y="2554288"/>
            <a:ext cx="320675" cy="657225"/>
          </a:xfrm>
          <a:prstGeom prst="bentConnector3">
            <a:avLst>
              <a:gd name="adj1" fmla="val 50000"/>
            </a:avLst>
          </a:prstGeom>
          <a:noFill/>
          <a:ln w="12700">
            <a:solidFill>
              <a:schemeClr val="tx1"/>
            </a:solidFill>
            <a:miter lim="800000"/>
            <a:headEnd/>
            <a:tailEnd type="triangle" w="med" len="med"/>
          </a:ln>
        </p:spPr>
      </p:cxnSp>
      <p:cxnSp>
        <p:nvCxnSpPr>
          <p:cNvPr id="11317" name="AutoShape 55"/>
          <p:cNvCxnSpPr>
            <a:cxnSpLocks noChangeShapeType="1"/>
            <a:stCxn id="11310" idx="3"/>
            <a:endCxn id="11315" idx="1"/>
          </p:cNvCxnSpPr>
          <p:nvPr/>
        </p:nvCxnSpPr>
        <p:spPr bwMode="auto">
          <a:xfrm>
            <a:off x="4264025" y="2554288"/>
            <a:ext cx="1423988" cy="0"/>
          </a:xfrm>
          <a:prstGeom prst="straightConnector1">
            <a:avLst/>
          </a:prstGeom>
          <a:noFill/>
          <a:ln w="12700">
            <a:solidFill>
              <a:schemeClr val="tx1"/>
            </a:solidFill>
            <a:round/>
            <a:headEnd/>
            <a:tailEnd type="triangle" w="med" len="med"/>
          </a:ln>
        </p:spPr>
      </p:cxnSp>
      <p:sp>
        <p:nvSpPr>
          <p:cNvPr id="11318" name="Oval 56"/>
          <p:cNvSpPr>
            <a:spLocks noChangeArrowheads="1"/>
          </p:cNvSpPr>
          <p:nvPr/>
        </p:nvSpPr>
        <p:spPr bwMode="auto">
          <a:xfrm>
            <a:off x="6361113" y="3008313"/>
            <a:ext cx="390525"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1319" name="AutoShape 57"/>
          <p:cNvCxnSpPr>
            <a:cxnSpLocks noChangeShapeType="1"/>
            <a:stCxn id="11320" idx="2"/>
            <a:endCxn id="11318" idx="6"/>
          </p:cNvCxnSpPr>
          <p:nvPr/>
        </p:nvCxnSpPr>
        <p:spPr bwMode="auto">
          <a:xfrm rot="5400000">
            <a:off x="6806406" y="3018632"/>
            <a:ext cx="138113" cy="247650"/>
          </a:xfrm>
          <a:prstGeom prst="bentConnector2">
            <a:avLst/>
          </a:prstGeom>
          <a:noFill/>
          <a:ln w="12700">
            <a:solidFill>
              <a:schemeClr val="tx1"/>
            </a:solidFill>
            <a:miter lim="800000"/>
            <a:headEnd/>
            <a:tailEnd type="triangle" w="med" len="med"/>
          </a:ln>
        </p:spPr>
      </p:cxnSp>
      <p:sp>
        <p:nvSpPr>
          <p:cNvPr id="11320" name="Rectangle 58"/>
          <p:cNvSpPr>
            <a:spLocks noChangeArrowheads="1"/>
          </p:cNvSpPr>
          <p:nvPr/>
        </p:nvSpPr>
        <p:spPr bwMode="auto">
          <a:xfrm>
            <a:off x="6823075" y="2755900"/>
            <a:ext cx="35242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wrap="none"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cxnSp>
        <p:nvCxnSpPr>
          <p:cNvPr id="11321" name="AutoShape 59"/>
          <p:cNvCxnSpPr>
            <a:cxnSpLocks noChangeShapeType="1"/>
            <a:stCxn id="11290" idx="4"/>
            <a:endCxn id="11286" idx="1"/>
          </p:cNvCxnSpPr>
          <p:nvPr/>
        </p:nvCxnSpPr>
        <p:spPr bwMode="auto">
          <a:xfrm rot="16200000" flipH="1">
            <a:off x="1787526" y="2116137"/>
            <a:ext cx="717550" cy="149225"/>
          </a:xfrm>
          <a:prstGeom prst="bentConnector2">
            <a:avLst/>
          </a:prstGeom>
          <a:noFill/>
          <a:ln w="12700">
            <a:solidFill>
              <a:schemeClr val="tx1"/>
            </a:solidFill>
            <a:miter lim="800000"/>
            <a:headEnd/>
            <a:tailEnd type="triangle" w="med" len="med"/>
          </a:ln>
        </p:spPr>
      </p:cxnSp>
      <p:cxnSp>
        <p:nvCxnSpPr>
          <p:cNvPr id="11322" name="AutoShape 60"/>
          <p:cNvCxnSpPr>
            <a:cxnSpLocks noChangeShapeType="1"/>
            <a:stCxn id="11286" idx="3"/>
            <a:endCxn id="11310" idx="1"/>
          </p:cNvCxnSpPr>
          <p:nvPr/>
        </p:nvCxnSpPr>
        <p:spPr bwMode="auto">
          <a:xfrm>
            <a:off x="2589213" y="2549525"/>
            <a:ext cx="1322387" cy="4763"/>
          </a:xfrm>
          <a:prstGeom prst="straightConnector1">
            <a:avLst/>
          </a:prstGeom>
          <a:noFill/>
          <a:ln w="12700">
            <a:solidFill>
              <a:schemeClr val="tx1"/>
            </a:solidFill>
            <a:round/>
            <a:headEnd/>
            <a:tailEnd type="triangle" w="med" len="med"/>
          </a:ln>
        </p:spPr>
      </p:cxnSp>
      <p:sp>
        <p:nvSpPr>
          <p:cNvPr id="11323" name="Rectangle 61"/>
          <p:cNvSpPr>
            <a:spLocks noChangeArrowheads="1"/>
          </p:cNvSpPr>
          <p:nvPr/>
        </p:nvSpPr>
        <p:spPr bwMode="auto">
          <a:xfrm>
            <a:off x="3270250" y="2736850"/>
            <a:ext cx="352425"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wrap="none"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324" name="Oval 62"/>
          <p:cNvSpPr>
            <a:spLocks noChangeArrowheads="1"/>
          </p:cNvSpPr>
          <p:nvPr/>
        </p:nvSpPr>
        <p:spPr bwMode="auto">
          <a:xfrm>
            <a:off x="2832100" y="2990850"/>
            <a:ext cx="390525" cy="406400"/>
          </a:xfrm>
          <a:prstGeom prst="ellipse">
            <a:avLst/>
          </a:prstGeom>
          <a:gradFill rotWithShape="1">
            <a:gsLst>
              <a:gs pos="0">
                <a:srgbClr val="FF9933"/>
              </a:gs>
              <a:gs pos="100000">
                <a:srgbClr val="CC6600"/>
              </a:gs>
            </a:gsLst>
            <a:lin ang="5400000" scaled="1"/>
          </a:gradFill>
          <a:ln w="12700">
            <a:solidFill>
              <a:schemeClr val="tx1"/>
            </a:solidFill>
            <a:round/>
            <a:headEnd/>
            <a:tailEnd/>
          </a:ln>
        </p:spPr>
        <p:txBody>
          <a:bodyPr anchor="ctr">
            <a:spAutoFit/>
          </a:bodyPr>
          <a:lstStyle/>
          <a:p>
            <a:pPr eaLnBrk="0" hangingPunct="0"/>
            <a:r>
              <a:rPr lang="en-US" sz="1400" b="1">
                <a:latin typeface="Arial Black" pitchFamily="34" charset="0"/>
              </a:rPr>
              <a:t>+</a:t>
            </a:r>
          </a:p>
        </p:txBody>
      </p:sp>
      <p:cxnSp>
        <p:nvCxnSpPr>
          <p:cNvPr id="11325" name="AutoShape 63"/>
          <p:cNvCxnSpPr>
            <a:cxnSpLocks noChangeShapeType="1"/>
            <a:stCxn id="11323" idx="2"/>
            <a:endCxn id="11324" idx="6"/>
          </p:cNvCxnSpPr>
          <p:nvPr/>
        </p:nvCxnSpPr>
        <p:spPr bwMode="auto">
          <a:xfrm rot="5400000">
            <a:off x="3264694" y="3012281"/>
            <a:ext cx="139700" cy="223838"/>
          </a:xfrm>
          <a:prstGeom prst="bentConnector2">
            <a:avLst/>
          </a:prstGeom>
          <a:noFill/>
          <a:ln w="12700">
            <a:solidFill>
              <a:schemeClr val="tx1"/>
            </a:solidFill>
            <a:miter lim="800000"/>
            <a:headEnd/>
            <a:tailEnd type="triangle" w="med" len="med"/>
          </a:ln>
        </p:spPr>
      </p:cxnSp>
      <p:cxnSp>
        <p:nvCxnSpPr>
          <p:cNvPr id="11326" name="AutoShape 64"/>
          <p:cNvCxnSpPr>
            <a:cxnSpLocks noChangeShapeType="1"/>
            <a:stCxn id="11286" idx="3"/>
            <a:endCxn id="11324" idx="2"/>
          </p:cNvCxnSpPr>
          <p:nvPr/>
        </p:nvCxnSpPr>
        <p:spPr bwMode="auto">
          <a:xfrm>
            <a:off x="2589213" y="2549525"/>
            <a:ext cx="242887" cy="644525"/>
          </a:xfrm>
          <a:prstGeom prst="bentConnector3">
            <a:avLst>
              <a:gd name="adj1" fmla="val 49671"/>
            </a:avLst>
          </a:prstGeom>
          <a:noFill/>
          <a:ln w="12700">
            <a:solidFill>
              <a:schemeClr val="tx1"/>
            </a:solidFill>
            <a:miter lim="800000"/>
            <a:headEnd/>
            <a:tailEnd type="triangle" w="med" len="med"/>
          </a:ln>
        </p:spPr>
      </p:cxnSp>
      <p:sp>
        <p:nvSpPr>
          <p:cNvPr id="11327" name="Oval 65"/>
          <p:cNvSpPr>
            <a:spLocks noChangeArrowheads="1"/>
          </p:cNvSpPr>
          <p:nvPr/>
        </p:nvSpPr>
        <p:spPr bwMode="auto">
          <a:xfrm>
            <a:off x="3406775" y="1758950"/>
            <a:ext cx="79375" cy="76200"/>
          </a:xfrm>
          <a:prstGeom prst="ellipse">
            <a:avLst/>
          </a:prstGeom>
          <a:solidFill>
            <a:schemeClr val="tx1"/>
          </a:solidFill>
          <a:ln w="12700">
            <a:solidFill>
              <a:schemeClr val="tx1"/>
            </a:solidFill>
            <a:round/>
            <a:headEnd/>
            <a:tailEnd/>
          </a:ln>
        </p:spPr>
        <p:txBody>
          <a:bodyPr anchor="ctr">
            <a:spAutoFit/>
          </a:bodyPr>
          <a:lstStyle/>
          <a:p>
            <a:endParaRPr lang="en-US"/>
          </a:p>
        </p:txBody>
      </p:sp>
      <p:cxnSp>
        <p:nvCxnSpPr>
          <p:cNvPr id="11328" name="AutoShape 66"/>
          <p:cNvCxnSpPr>
            <a:cxnSpLocks noChangeShapeType="1"/>
            <a:stCxn id="11327" idx="6"/>
            <a:endCxn id="11304" idx="2"/>
          </p:cNvCxnSpPr>
          <p:nvPr/>
        </p:nvCxnSpPr>
        <p:spPr bwMode="auto">
          <a:xfrm flipV="1">
            <a:off x="3486150" y="1795463"/>
            <a:ext cx="1724025" cy="1587"/>
          </a:xfrm>
          <a:prstGeom prst="bentConnector3">
            <a:avLst>
              <a:gd name="adj1" fmla="val 50000"/>
            </a:avLst>
          </a:prstGeom>
          <a:noFill/>
          <a:ln w="12700">
            <a:solidFill>
              <a:schemeClr val="tx1"/>
            </a:solidFill>
            <a:miter lim="800000"/>
            <a:headEnd/>
            <a:tailEnd/>
          </a:ln>
        </p:spPr>
      </p:cxnSp>
      <p:cxnSp>
        <p:nvCxnSpPr>
          <p:cNvPr id="11329" name="AutoShape 67"/>
          <p:cNvCxnSpPr>
            <a:cxnSpLocks noChangeShapeType="1"/>
            <a:stCxn id="11327" idx="4"/>
            <a:endCxn id="11323" idx="0"/>
          </p:cNvCxnSpPr>
          <p:nvPr/>
        </p:nvCxnSpPr>
        <p:spPr bwMode="auto">
          <a:xfrm>
            <a:off x="3446463" y="1835150"/>
            <a:ext cx="0" cy="901700"/>
          </a:xfrm>
          <a:prstGeom prst="straightConnector1">
            <a:avLst/>
          </a:prstGeom>
          <a:noFill/>
          <a:ln w="12700">
            <a:solidFill>
              <a:schemeClr val="tx1"/>
            </a:solidFill>
            <a:round/>
            <a:headEnd/>
            <a:tailEnd type="triangle" w="med" len="med"/>
          </a:ln>
        </p:spPr>
      </p:cxnSp>
      <p:cxnSp>
        <p:nvCxnSpPr>
          <p:cNvPr id="11330" name="AutoShape 68"/>
          <p:cNvCxnSpPr>
            <a:cxnSpLocks noChangeShapeType="1"/>
            <a:stCxn id="11324" idx="4"/>
            <a:endCxn id="11272" idx="0"/>
          </p:cNvCxnSpPr>
          <p:nvPr/>
        </p:nvCxnSpPr>
        <p:spPr bwMode="auto">
          <a:xfrm flipH="1">
            <a:off x="3021013" y="3397250"/>
            <a:ext cx="6350" cy="558800"/>
          </a:xfrm>
          <a:prstGeom prst="straightConnector1">
            <a:avLst/>
          </a:prstGeom>
          <a:noFill/>
          <a:ln w="12700">
            <a:solidFill>
              <a:schemeClr val="tx1"/>
            </a:solidFill>
            <a:round/>
            <a:headEnd/>
            <a:tailEnd type="triangle" w="med" len="med"/>
          </a:ln>
        </p:spPr>
      </p:cxnSp>
      <p:sp>
        <p:nvSpPr>
          <p:cNvPr id="11331" name="Rectangle 69"/>
          <p:cNvSpPr>
            <a:spLocks noChangeArrowheads="1"/>
          </p:cNvSpPr>
          <p:nvPr/>
        </p:nvSpPr>
        <p:spPr bwMode="auto">
          <a:xfrm>
            <a:off x="2811463" y="3489325"/>
            <a:ext cx="420687" cy="317500"/>
          </a:xfrm>
          <a:prstGeom prst="rect">
            <a:avLst/>
          </a:prstGeom>
          <a:gradFill rotWithShape="1">
            <a:gsLst>
              <a:gs pos="0">
                <a:srgbClr val="99CC00"/>
              </a:gs>
              <a:gs pos="100000">
                <a:srgbClr val="669900"/>
              </a:gs>
            </a:gsLst>
            <a:lin ang="5400000" scaled="1"/>
          </a:gradFill>
          <a:ln w="12700">
            <a:solidFill>
              <a:schemeClr val="tx1"/>
            </a:solidFill>
            <a:miter lim="800000"/>
            <a:headEnd/>
            <a:tailEnd/>
          </a:ln>
        </p:spPr>
        <p:txBody>
          <a:bodyPr anchor="ctr">
            <a:spAutoFit/>
          </a:bodyPr>
          <a:lstStyle/>
          <a:p>
            <a:pPr eaLnBrk="0" hangingPunct="0"/>
            <a:r>
              <a:rPr lang="en-US" sz="1400" b="1">
                <a:latin typeface="Arial Narrow" pitchFamily="34" charset="0"/>
              </a:rPr>
              <a:t>z</a:t>
            </a:r>
            <a:r>
              <a:rPr lang="en-US" sz="1400" b="1" baseline="30000">
                <a:latin typeface="Arial Narrow" pitchFamily="34" charset="0"/>
              </a:rPr>
              <a:t>-1</a:t>
            </a:r>
          </a:p>
        </p:txBody>
      </p:sp>
      <p:sp>
        <p:nvSpPr>
          <p:cNvPr id="11332" name="Text Box 70"/>
          <p:cNvSpPr txBox="1">
            <a:spLocks noChangeArrowheads="1"/>
          </p:cNvSpPr>
          <p:nvPr/>
        </p:nvSpPr>
        <p:spPr bwMode="auto">
          <a:xfrm>
            <a:off x="5424488" y="3813175"/>
            <a:ext cx="1166812" cy="274638"/>
          </a:xfrm>
          <a:prstGeom prst="rect">
            <a:avLst/>
          </a:prstGeom>
          <a:solidFill>
            <a:srgbClr val="FFFF99">
              <a:alpha val="50195"/>
            </a:srgbClr>
          </a:solidFill>
          <a:ln w="12700">
            <a:noFill/>
            <a:miter lim="800000"/>
            <a:headEnd/>
            <a:tailEnd/>
          </a:ln>
        </p:spPr>
        <p:txBody>
          <a:bodyPr>
            <a:spAutoFit/>
          </a:bodyPr>
          <a:lstStyle/>
          <a:p>
            <a:pPr algn="l" eaLnBrk="0" hangingPunct="0"/>
            <a:r>
              <a:rPr lang="en-US" sz="1200" b="1"/>
              <a:t>x(n-7)+x(n-2)</a:t>
            </a:r>
          </a:p>
        </p:txBody>
      </p:sp>
      <p:sp>
        <p:nvSpPr>
          <p:cNvPr id="11333" name="Text Box 71"/>
          <p:cNvSpPr txBox="1">
            <a:spLocks noChangeArrowheads="1"/>
          </p:cNvSpPr>
          <p:nvPr/>
        </p:nvSpPr>
        <p:spPr bwMode="auto">
          <a:xfrm>
            <a:off x="3697288" y="3776663"/>
            <a:ext cx="1187450" cy="274637"/>
          </a:xfrm>
          <a:prstGeom prst="rect">
            <a:avLst/>
          </a:prstGeom>
          <a:solidFill>
            <a:srgbClr val="FFFF99">
              <a:alpha val="50195"/>
            </a:srgbClr>
          </a:solidFill>
          <a:ln w="12700">
            <a:noFill/>
            <a:miter lim="800000"/>
            <a:headEnd/>
            <a:tailEnd/>
          </a:ln>
        </p:spPr>
        <p:txBody>
          <a:bodyPr>
            <a:spAutoFit/>
          </a:bodyPr>
          <a:lstStyle/>
          <a:p>
            <a:pPr algn="l" eaLnBrk="0" hangingPunct="0"/>
            <a:r>
              <a:rPr lang="en-US" sz="1200" b="1"/>
              <a:t>x(n-6)+x(n-3)</a:t>
            </a:r>
          </a:p>
        </p:txBody>
      </p:sp>
      <p:sp>
        <p:nvSpPr>
          <p:cNvPr id="11334" name="Text Box 72"/>
          <p:cNvSpPr txBox="1">
            <a:spLocks noChangeArrowheads="1"/>
          </p:cNvSpPr>
          <p:nvPr/>
        </p:nvSpPr>
        <p:spPr bwMode="auto">
          <a:xfrm>
            <a:off x="1917700" y="3762375"/>
            <a:ext cx="1187450" cy="274638"/>
          </a:xfrm>
          <a:prstGeom prst="rect">
            <a:avLst/>
          </a:prstGeom>
          <a:solidFill>
            <a:srgbClr val="FFFF99">
              <a:alpha val="50195"/>
            </a:srgbClr>
          </a:solidFill>
          <a:ln w="12700">
            <a:noFill/>
            <a:miter lim="800000"/>
            <a:headEnd/>
            <a:tailEnd/>
          </a:ln>
        </p:spPr>
        <p:txBody>
          <a:bodyPr>
            <a:spAutoFit/>
          </a:bodyPr>
          <a:lstStyle/>
          <a:p>
            <a:pPr algn="l" eaLnBrk="0" hangingPunct="0"/>
            <a:r>
              <a:rPr lang="en-US" sz="1200" b="1"/>
              <a:t>x(n-5)+x(n-4)</a:t>
            </a:r>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pPr eaLnBrk="1" hangingPunct="1"/>
            <a:r>
              <a:rPr lang="en-US" smtClean="0"/>
              <a:t>Dynamic Pipeline Control</a:t>
            </a:r>
          </a:p>
        </p:txBody>
      </p:sp>
      <p:sp>
        <p:nvSpPr>
          <p:cNvPr id="12291" name="Rectangle 5"/>
          <p:cNvSpPr>
            <a:spLocks noGrp="1" noChangeArrowheads="1"/>
          </p:cNvSpPr>
          <p:nvPr>
            <p:ph type="body" idx="1"/>
          </p:nvPr>
        </p:nvSpPr>
        <p:spPr/>
        <p:txBody>
          <a:bodyPr/>
          <a:lstStyle/>
          <a:p>
            <a:pPr eaLnBrk="1" hangingPunct="1"/>
            <a:r>
              <a:rPr lang="en-US" smtClean="0"/>
              <a:t>The 7 series FPGA DSP slice has dynamic pipeline control on the A and B registers</a:t>
            </a:r>
          </a:p>
          <a:p>
            <a:pPr lvl="1" eaLnBrk="1" hangingPunct="1"/>
            <a:r>
              <a:rPr lang="en-US" smtClean="0"/>
              <a:t>User can select which of the two pipeline registers to use for calculations on a clock-by-clock basis</a:t>
            </a:r>
          </a:p>
          <a:p>
            <a:pPr eaLnBrk="1" hangingPunct="1"/>
            <a:r>
              <a:rPr lang="en-US" smtClean="0"/>
              <a:t>Benefits</a:t>
            </a:r>
          </a:p>
          <a:p>
            <a:pPr lvl="1" eaLnBrk="1" hangingPunct="1"/>
            <a:r>
              <a:rPr lang="en-US" smtClean="0"/>
              <a:t>Allows an operation to reuse the same operand in subsequent cycles</a:t>
            </a:r>
          </a:p>
        </p:txBody>
      </p:sp>
    </p:spTree>
    <p:custDataLst>
      <p:tags r:id="rId1"/>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50716"/>
            <a:ext cx="7859713" cy="678426"/>
          </a:xfrm>
        </p:spPr>
        <p:txBody>
          <a:bodyPr/>
          <a:lstStyle/>
          <a:p>
            <a:pPr eaLnBrk="1" hangingPunct="1"/>
            <a:r>
              <a:rPr lang="en-US" dirty="0" smtClean="0"/>
              <a:t>Application: Sequential Complex Multiply</a:t>
            </a:r>
          </a:p>
        </p:txBody>
      </p:sp>
      <p:sp>
        <p:nvSpPr>
          <p:cNvPr id="13315" name="Rectangle 3"/>
          <p:cNvSpPr>
            <a:spLocks noChangeArrowheads="1"/>
          </p:cNvSpPr>
          <p:nvPr/>
        </p:nvSpPr>
        <p:spPr bwMode="auto">
          <a:xfrm>
            <a:off x="838200" y="1423988"/>
            <a:ext cx="6013450" cy="1004887"/>
          </a:xfrm>
          <a:prstGeom prst="rect">
            <a:avLst/>
          </a:prstGeom>
          <a:noFill/>
          <a:ln w="12700">
            <a:noFill/>
            <a:miter lim="800000"/>
            <a:headEnd/>
            <a:tailEnd/>
          </a:ln>
        </p:spPr>
        <p:txBody>
          <a:bodyPr wrap="none" anchor="ctr">
            <a:spAutoFit/>
          </a:bodyPr>
          <a:lstStyle/>
          <a:p>
            <a:pPr marL="117475" indent="-117475" algn="l">
              <a:tabLst>
                <a:tab pos="914400" algn="l"/>
              </a:tabLst>
            </a:pPr>
            <a:r>
              <a:rPr lang="en-US" sz="1200" b="1">
                <a:latin typeface="Helvetica" pitchFamily="34" charset="0"/>
                <a:cs typeface="Times New Roman" pitchFamily="18" charset="0"/>
              </a:rPr>
              <a:t>Complex Multiply</a:t>
            </a:r>
            <a:endParaRPr lang="en-US" sz="900" b="1">
              <a:latin typeface="Arial Narrow" pitchFamily="34" charset="0"/>
            </a:endParaRPr>
          </a:p>
          <a:p>
            <a:pPr marL="117475" indent="-117475" algn="l" eaLnBrk="0" hangingPunct="0">
              <a:buFont typeface="Arial" charset="0"/>
              <a:buChar char="•"/>
              <a:tabLst>
                <a:tab pos="914400" algn="l"/>
              </a:tabLst>
            </a:pPr>
            <a:r>
              <a:rPr lang="it-IT" sz="1200">
                <a:latin typeface="Helvetica" pitchFamily="34" charset="0"/>
                <a:cs typeface="Times New Roman" pitchFamily="18" charset="0"/>
              </a:rPr>
              <a:t>(A + ai) * (B + bi) = (AB-ab) + (Ab+aB)i</a:t>
            </a:r>
            <a:endParaRPr lang="en-US" sz="900">
              <a:latin typeface="Arial Narrow" pitchFamily="34" charset="0"/>
            </a:endParaRPr>
          </a:p>
          <a:p>
            <a:pPr marL="117475" indent="-117475" algn="l" eaLnBrk="0" hangingPunct="0">
              <a:buFont typeface="Arial" charset="0"/>
              <a:buChar char="•"/>
              <a:tabLst>
                <a:tab pos="914400" algn="l"/>
              </a:tabLst>
            </a:pPr>
            <a:r>
              <a:rPr lang="en-US" sz="1200">
                <a:latin typeface="Helvetica" pitchFamily="34" charset="0"/>
                <a:cs typeface="Times New Roman" pitchFamily="18" charset="0"/>
              </a:rPr>
              <a:t>Use the two AB registers to locally store the real and imaginary parts of the operands</a:t>
            </a:r>
            <a:endParaRPr lang="en-US" sz="900">
              <a:latin typeface="Arial Narrow" pitchFamily="34" charset="0"/>
            </a:endParaRPr>
          </a:p>
          <a:p>
            <a:pPr marL="117475" indent="-117475" algn="l" eaLnBrk="0" hangingPunct="0">
              <a:buFont typeface="Arial Narrow" pitchFamily="34" charset="0"/>
              <a:buChar char="–"/>
              <a:tabLst>
                <a:tab pos="914400" algn="l"/>
              </a:tabLst>
            </a:pPr>
            <a:r>
              <a:rPr lang="en-US" sz="1200">
                <a:latin typeface="Helvetica" pitchFamily="34" charset="0"/>
                <a:cs typeface="Times New Roman" pitchFamily="18" charset="0"/>
              </a:rPr>
              <a:t>Read each component of the complex operands out of memory only once</a:t>
            </a:r>
            <a:endParaRPr lang="en-US" sz="900">
              <a:latin typeface="Arial Narrow" pitchFamily="34" charset="0"/>
            </a:endParaRPr>
          </a:p>
          <a:p>
            <a:pPr marL="117475" indent="-117475" algn="l" eaLnBrk="0" hangingPunct="0">
              <a:buFont typeface="Arial Narrow" pitchFamily="34" charset="0"/>
              <a:buChar char="–"/>
              <a:tabLst>
                <a:tab pos="914400" algn="l"/>
              </a:tabLst>
            </a:pPr>
            <a:r>
              <a:rPr lang="en-US" sz="1200">
                <a:latin typeface="Helvetica" pitchFamily="34" charset="0"/>
                <a:cs typeface="Times New Roman" pitchFamily="18" charset="0"/>
              </a:rPr>
              <a:t>Fewer memory reads because A, a, B, and b are then stored locally</a:t>
            </a:r>
            <a:endParaRPr lang="en-US"/>
          </a:p>
        </p:txBody>
      </p:sp>
      <p:sp>
        <p:nvSpPr>
          <p:cNvPr id="13316" name="Rectangle 4"/>
          <p:cNvSpPr>
            <a:spLocks noChangeArrowheads="1"/>
          </p:cNvSpPr>
          <p:nvPr/>
        </p:nvSpPr>
        <p:spPr bwMode="auto">
          <a:xfrm>
            <a:off x="0" y="2608263"/>
            <a:ext cx="9144000" cy="0"/>
          </a:xfrm>
          <a:prstGeom prst="rect">
            <a:avLst/>
          </a:prstGeom>
          <a:noFill/>
          <a:ln w="12700">
            <a:noFill/>
            <a:miter lim="800000"/>
            <a:headEnd/>
            <a:tailEnd/>
          </a:ln>
        </p:spPr>
        <p:txBody>
          <a:bodyPr wrap="none" anchor="ctr">
            <a:spAutoFit/>
          </a:bodyPr>
          <a:lstStyle/>
          <a:p>
            <a:endParaRPr lang="en-US"/>
          </a:p>
        </p:txBody>
      </p:sp>
      <p:sp>
        <p:nvSpPr>
          <p:cNvPr id="13317" name="Text Box 5"/>
          <p:cNvSpPr txBox="1">
            <a:spLocks noChangeArrowheads="1"/>
          </p:cNvSpPr>
          <p:nvPr/>
        </p:nvSpPr>
        <p:spPr bwMode="auto">
          <a:xfrm>
            <a:off x="4419600" y="2705100"/>
            <a:ext cx="3921125" cy="701675"/>
          </a:xfrm>
          <a:prstGeom prst="rect">
            <a:avLst/>
          </a:prstGeom>
          <a:noFill/>
          <a:ln w="12700">
            <a:noFill/>
            <a:miter lim="800000"/>
            <a:headEnd/>
            <a:tailEnd/>
          </a:ln>
        </p:spPr>
        <p:txBody>
          <a:bodyPr wrap="none">
            <a:spAutoFit/>
          </a:bodyPr>
          <a:lstStyle/>
          <a:p>
            <a:pPr algn="l" eaLnBrk="0" hangingPunct="0"/>
            <a:r>
              <a:rPr lang="en-US" sz="2000" i="1">
                <a:solidFill>
                  <a:srgbClr val="0000FF"/>
                </a:solidFill>
                <a:latin typeface="Arial Narrow" pitchFamily="34" charset="0"/>
              </a:rPr>
              <a:t>Dynamic routing is controlled by an FSM</a:t>
            </a:r>
          </a:p>
          <a:p>
            <a:pPr algn="l" eaLnBrk="0" hangingPunct="0"/>
            <a:r>
              <a:rPr lang="en-US" sz="2000" i="1">
                <a:solidFill>
                  <a:srgbClr val="0000FF"/>
                </a:solidFill>
                <a:latin typeface="Arial Narrow" pitchFamily="34" charset="0"/>
              </a:rPr>
              <a:t>updating the INMODE register on the fly</a:t>
            </a:r>
            <a:endParaRPr lang="en-US" sz="2000" u="sng">
              <a:solidFill>
                <a:srgbClr val="0000FF"/>
              </a:solidFill>
              <a:latin typeface="Arial Narrow" pitchFamily="34" charset="0"/>
            </a:endParaRPr>
          </a:p>
        </p:txBody>
      </p:sp>
      <p:sp>
        <p:nvSpPr>
          <p:cNvPr id="13318" name="Text Box 6"/>
          <p:cNvSpPr txBox="1">
            <a:spLocks noChangeArrowheads="1"/>
          </p:cNvSpPr>
          <p:nvPr/>
        </p:nvSpPr>
        <p:spPr bwMode="auto">
          <a:xfrm>
            <a:off x="5707063" y="5334000"/>
            <a:ext cx="3033712" cy="1006475"/>
          </a:xfrm>
          <a:prstGeom prst="rect">
            <a:avLst/>
          </a:prstGeom>
          <a:noFill/>
          <a:ln w="9525" algn="ctr">
            <a:noFill/>
            <a:miter lim="800000"/>
            <a:headEnd/>
            <a:tailEnd/>
          </a:ln>
        </p:spPr>
        <p:txBody>
          <a:bodyPr wrap="none">
            <a:spAutoFit/>
          </a:bodyPr>
          <a:lstStyle/>
          <a:p>
            <a:pPr algn="l"/>
            <a:r>
              <a:rPr lang="en-US" sz="2000" b="1">
                <a:solidFill>
                  <a:schemeClr val="accent2"/>
                </a:solidFill>
              </a:rPr>
              <a:t>Needs only four clocks </a:t>
            </a:r>
          </a:p>
          <a:p>
            <a:pPr algn="l"/>
            <a:r>
              <a:rPr lang="en-US" sz="2000" b="1">
                <a:solidFill>
                  <a:schemeClr val="accent2"/>
                </a:solidFill>
              </a:rPr>
              <a:t>for 18-bit data</a:t>
            </a:r>
          </a:p>
          <a:p>
            <a:pPr algn="l"/>
            <a:r>
              <a:rPr lang="en-US" sz="2000" b="1">
                <a:solidFill>
                  <a:schemeClr val="accent2"/>
                </a:solidFill>
              </a:rPr>
              <a:t>using a single slice</a:t>
            </a:r>
          </a:p>
        </p:txBody>
      </p:sp>
      <p:grpSp>
        <p:nvGrpSpPr>
          <p:cNvPr id="2" name="Group 7"/>
          <p:cNvGrpSpPr>
            <a:grpSpLocks noChangeAspect="1"/>
          </p:cNvGrpSpPr>
          <p:nvPr>
            <p:custDataLst>
              <p:tags r:id="rId2"/>
            </p:custDataLst>
          </p:nvPr>
        </p:nvGrpSpPr>
        <p:grpSpPr bwMode="auto">
          <a:xfrm>
            <a:off x="1676400" y="2476500"/>
            <a:ext cx="4953000" cy="3975100"/>
            <a:chOff x="1056" y="1440"/>
            <a:chExt cx="3120" cy="2504"/>
          </a:xfrm>
        </p:grpSpPr>
        <p:sp>
          <p:nvSpPr>
            <p:cNvPr id="13320" name="AutoShape 8"/>
            <p:cNvSpPr>
              <a:spLocks noChangeAspect="1" noChangeArrowheads="1" noTextEdit="1"/>
            </p:cNvSpPr>
            <p:nvPr/>
          </p:nvSpPr>
          <p:spPr bwMode="auto">
            <a:xfrm>
              <a:off x="1056" y="1440"/>
              <a:ext cx="3120" cy="2488"/>
            </a:xfrm>
            <a:prstGeom prst="rect">
              <a:avLst/>
            </a:prstGeom>
            <a:noFill/>
            <a:ln w="9525">
              <a:noFill/>
              <a:miter lim="800000"/>
              <a:headEnd/>
              <a:tailEnd/>
            </a:ln>
          </p:spPr>
          <p:txBody>
            <a:bodyPr/>
            <a:lstStyle/>
            <a:p>
              <a:endParaRPr lang="en-US"/>
            </a:p>
          </p:txBody>
        </p:sp>
        <p:grpSp>
          <p:nvGrpSpPr>
            <p:cNvPr id="3" name="Group 9"/>
            <p:cNvGrpSpPr>
              <a:grpSpLocks/>
            </p:cNvGrpSpPr>
            <p:nvPr/>
          </p:nvGrpSpPr>
          <p:grpSpPr bwMode="auto">
            <a:xfrm>
              <a:off x="1552" y="2968"/>
              <a:ext cx="136" cy="204"/>
              <a:chOff x="1552" y="2968"/>
              <a:chExt cx="136" cy="204"/>
            </a:xfrm>
          </p:grpSpPr>
          <p:grpSp>
            <p:nvGrpSpPr>
              <p:cNvPr id="4" name="Group 10"/>
              <p:cNvGrpSpPr>
                <a:grpSpLocks/>
              </p:cNvGrpSpPr>
              <p:nvPr/>
            </p:nvGrpSpPr>
            <p:grpSpPr bwMode="auto">
              <a:xfrm>
                <a:off x="1552" y="2968"/>
                <a:ext cx="136" cy="204"/>
                <a:chOff x="1552" y="2968"/>
                <a:chExt cx="136" cy="204"/>
              </a:xfrm>
            </p:grpSpPr>
            <p:sp>
              <p:nvSpPr>
                <p:cNvPr id="13520" name="Rectangle 11"/>
                <p:cNvSpPr>
                  <a:spLocks noChangeArrowheads="1"/>
                </p:cNvSpPr>
                <p:nvPr/>
              </p:nvSpPr>
              <p:spPr bwMode="auto">
                <a:xfrm>
                  <a:off x="1552" y="2968"/>
                  <a:ext cx="136" cy="204"/>
                </a:xfrm>
                <a:prstGeom prst="rect">
                  <a:avLst/>
                </a:prstGeom>
                <a:solidFill>
                  <a:srgbClr val="0533A7"/>
                </a:solidFill>
                <a:ln w="9525">
                  <a:noFill/>
                  <a:miter lim="800000"/>
                  <a:headEnd/>
                  <a:tailEnd/>
                </a:ln>
              </p:spPr>
              <p:txBody>
                <a:bodyPr/>
                <a:lstStyle/>
                <a:p>
                  <a:endParaRPr lang="en-US"/>
                </a:p>
              </p:txBody>
            </p:sp>
            <p:sp>
              <p:nvSpPr>
                <p:cNvPr id="13521" name="Rectangle 12"/>
                <p:cNvSpPr>
                  <a:spLocks noChangeArrowheads="1"/>
                </p:cNvSpPr>
                <p:nvPr/>
              </p:nvSpPr>
              <p:spPr bwMode="auto">
                <a:xfrm>
                  <a:off x="1552" y="2968"/>
                  <a:ext cx="136" cy="204"/>
                </a:xfrm>
                <a:prstGeom prst="rect">
                  <a:avLst/>
                </a:prstGeom>
                <a:noFill/>
                <a:ln w="20638" cap="rnd">
                  <a:solidFill>
                    <a:srgbClr val="000000"/>
                  </a:solidFill>
                  <a:miter lim="800000"/>
                  <a:headEnd/>
                  <a:tailEnd/>
                </a:ln>
              </p:spPr>
              <p:txBody>
                <a:bodyPr/>
                <a:lstStyle/>
                <a:p>
                  <a:endParaRPr lang="en-US"/>
                </a:p>
              </p:txBody>
            </p:sp>
          </p:grpSp>
          <p:sp>
            <p:nvSpPr>
              <p:cNvPr id="13517" name="Rectangle 13"/>
              <p:cNvSpPr>
                <a:spLocks noChangeArrowheads="1"/>
              </p:cNvSpPr>
              <p:nvPr/>
            </p:nvSpPr>
            <p:spPr bwMode="auto">
              <a:xfrm>
                <a:off x="1614" y="3033"/>
                <a:ext cx="4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A</a:t>
                </a:r>
                <a:endParaRPr lang="en-US"/>
              </a:p>
            </p:txBody>
          </p:sp>
          <p:sp>
            <p:nvSpPr>
              <p:cNvPr id="13518" name="Line 14"/>
              <p:cNvSpPr>
                <a:spLocks noChangeShapeType="1"/>
              </p:cNvSpPr>
              <p:nvPr/>
            </p:nvSpPr>
            <p:spPr bwMode="auto">
              <a:xfrm flipV="1">
                <a:off x="1552" y="3127"/>
                <a:ext cx="26" cy="22"/>
              </a:xfrm>
              <a:prstGeom prst="line">
                <a:avLst/>
              </a:prstGeom>
              <a:noFill/>
              <a:ln w="7938" cap="rnd">
                <a:solidFill>
                  <a:srgbClr val="CCCC00"/>
                </a:solidFill>
                <a:round/>
                <a:headEnd/>
                <a:tailEnd/>
              </a:ln>
            </p:spPr>
            <p:txBody>
              <a:bodyPr/>
              <a:lstStyle/>
              <a:p>
                <a:endParaRPr lang="en-US"/>
              </a:p>
            </p:txBody>
          </p:sp>
          <p:sp>
            <p:nvSpPr>
              <p:cNvPr id="13519" name="Line 15"/>
              <p:cNvSpPr>
                <a:spLocks noChangeShapeType="1"/>
              </p:cNvSpPr>
              <p:nvPr/>
            </p:nvSpPr>
            <p:spPr bwMode="auto">
              <a:xfrm flipH="1" flipV="1">
                <a:off x="1552" y="3104"/>
                <a:ext cx="26" cy="23"/>
              </a:xfrm>
              <a:prstGeom prst="line">
                <a:avLst/>
              </a:prstGeom>
              <a:noFill/>
              <a:ln w="7938" cap="rnd">
                <a:solidFill>
                  <a:srgbClr val="CCCC00"/>
                </a:solidFill>
                <a:round/>
                <a:headEnd/>
                <a:tailEnd/>
              </a:ln>
            </p:spPr>
            <p:txBody>
              <a:bodyPr/>
              <a:lstStyle/>
              <a:p>
                <a:endParaRPr lang="en-US"/>
              </a:p>
            </p:txBody>
          </p:sp>
        </p:grpSp>
        <p:grpSp>
          <p:nvGrpSpPr>
            <p:cNvPr id="5" name="Group 16"/>
            <p:cNvGrpSpPr>
              <a:grpSpLocks/>
            </p:cNvGrpSpPr>
            <p:nvPr/>
          </p:nvGrpSpPr>
          <p:grpSpPr bwMode="auto">
            <a:xfrm>
              <a:off x="1560" y="3386"/>
              <a:ext cx="136" cy="205"/>
              <a:chOff x="1560" y="3386"/>
              <a:chExt cx="136" cy="205"/>
            </a:xfrm>
          </p:grpSpPr>
          <p:grpSp>
            <p:nvGrpSpPr>
              <p:cNvPr id="6" name="Group 17"/>
              <p:cNvGrpSpPr>
                <a:grpSpLocks/>
              </p:cNvGrpSpPr>
              <p:nvPr/>
            </p:nvGrpSpPr>
            <p:grpSpPr bwMode="auto">
              <a:xfrm>
                <a:off x="1560" y="3386"/>
                <a:ext cx="136" cy="205"/>
                <a:chOff x="1560" y="3386"/>
                <a:chExt cx="136" cy="205"/>
              </a:xfrm>
            </p:grpSpPr>
            <p:sp>
              <p:nvSpPr>
                <p:cNvPr id="13514" name="Rectangle 18"/>
                <p:cNvSpPr>
                  <a:spLocks noChangeArrowheads="1"/>
                </p:cNvSpPr>
                <p:nvPr/>
              </p:nvSpPr>
              <p:spPr bwMode="auto">
                <a:xfrm>
                  <a:off x="1560" y="3386"/>
                  <a:ext cx="136" cy="205"/>
                </a:xfrm>
                <a:prstGeom prst="rect">
                  <a:avLst/>
                </a:prstGeom>
                <a:solidFill>
                  <a:srgbClr val="0533A7"/>
                </a:solidFill>
                <a:ln w="9525">
                  <a:noFill/>
                  <a:miter lim="800000"/>
                  <a:headEnd/>
                  <a:tailEnd/>
                </a:ln>
              </p:spPr>
              <p:txBody>
                <a:bodyPr/>
                <a:lstStyle/>
                <a:p>
                  <a:endParaRPr lang="en-US"/>
                </a:p>
              </p:txBody>
            </p:sp>
            <p:sp>
              <p:nvSpPr>
                <p:cNvPr id="13515" name="Rectangle 19"/>
                <p:cNvSpPr>
                  <a:spLocks noChangeArrowheads="1"/>
                </p:cNvSpPr>
                <p:nvPr/>
              </p:nvSpPr>
              <p:spPr bwMode="auto">
                <a:xfrm>
                  <a:off x="1560" y="3386"/>
                  <a:ext cx="136" cy="205"/>
                </a:xfrm>
                <a:prstGeom prst="rect">
                  <a:avLst/>
                </a:prstGeom>
                <a:noFill/>
                <a:ln w="20638" cap="rnd">
                  <a:solidFill>
                    <a:srgbClr val="000000"/>
                  </a:solidFill>
                  <a:miter lim="800000"/>
                  <a:headEnd/>
                  <a:tailEnd/>
                </a:ln>
              </p:spPr>
              <p:txBody>
                <a:bodyPr/>
                <a:lstStyle/>
                <a:p>
                  <a:endParaRPr lang="en-US"/>
                </a:p>
              </p:txBody>
            </p:sp>
          </p:grpSp>
          <p:sp>
            <p:nvSpPr>
              <p:cNvPr id="13511" name="Rectangle 20"/>
              <p:cNvSpPr>
                <a:spLocks noChangeArrowheads="1"/>
              </p:cNvSpPr>
              <p:nvPr/>
            </p:nvSpPr>
            <p:spPr bwMode="auto">
              <a:xfrm>
                <a:off x="1626" y="3452"/>
                <a:ext cx="3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a</a:t>
                </a:r>
                <a:endParaRPr lang="en-US"/>
              </a:p>
            </p:txBody>
          </p:sp>
          <p:sp>
            <p:nvSpPr>
              <p:cNvPr id="13512" name="Line 21"/>
              <p:cNvSpPr>
                <a:spLocks noChangeShapeType="1"/>
              </p:cNvSpPr>
              <p:nvPr/>
            </p:nvSpPr>
            <p:spPr bwMode="auto">
              <a:xfrm flipV="1">
                <a:off x="1560" y="3545"/>
                <a:ext cx="26" cy="23"/>
              </a:xfrm>
              <a:prstGeom prst="line">
                <a:avLst/>
              </a:prstGeom>
              <a:noFill/>
              <a:ln w="7938" cap="rnd">
                <a:solidFill>
                  <a:srgbClr val="CCCC00"/>
                </a:solidFill>
                <a:round/>
                <a:headEnd/>
                <a:tailEnd/>
              </a:ln>
            </p:spPr>
            <p:txBody>
              <a:bodyPr/>
              <a:lstStyle/>
              <a:p>
                <a:endParaRPr lang="en-US"/>
              </a:p>
            </p:txBody>
          </p:sp>
          <p:sp>
            <p:nvSpPr>
              <p:cNvPr id="13513" name="Line 22"/>
              <p:cNvSpPr>
                <a:spLocks noChangeShapeType="1"/>
              </p:cNvSpPr>
              <p:nvPr/>
            </p:nvSpPr>
            <p:spPr bwMode="auto">
              <a:xfrm flipH="1" flipV="1">
                <a:off x="1560" y="3523"/>
                <a:ext cx="26" cy="22"/>
              </a:xfrm>
              <a:prstGeom prst="line">
                <a:avLst/>
              </a:prstGeom>
              <a:noFill/>
              <a:ln w="7938" cap="rnd">
                <a:solidFill>
                  <a:srgbClr val="CCCC00"/>
                </a:solidFill>
                <a:round/>
                <a:headEnd/>
                <a:tailEnd/>
              </a:ln>
            </p:spPr>
            <p:txBody>
              <a:bodyPr/>
              <a:lstStyle/>
              <a:p>
                <a:endParaRPr lang="en-US"/>
              </a:p>
            </p:txBody>
          </p:sp>
        </p:grpSp>
        <p:sp>
          <p:nvSpPr>
            <p:cNvPr id="13323" name="Freeform 23"/>
            <p:cNvSpPr>
              <a:spLocks noEditPoints="1"/>
            </p:cNvSpPr>
            <p:nvPr/>
          </p:nvSpPr>
          <p:spPr bwMode="auto">
            <a:xfrm>
              <a:off x="1097" y="3419"/>
              <a:ext cx="463" cy="34"/>
            </a:xfrm>
            <a:custGeom>
              <a:avLst/>
              <a:gdLst>
                <a:gd name="T0" fmla="*/ 0 w 463"/>
                <a:gd name="T1" fmla="*/ 14 h 34"/>
                <a:gd name="T2" fmla="*/ 434 w 463"/>
                <a:gd name="T3" fmla="*/ 14 h 34"/>
                <a:gd name="T4" fmla="*/ 434 w 463"/>
                <a:gd name="T5" fmla="*/ 20 h 34"/>
                <a:gd name="T6" fmla="*/ 0 w 463"/>
                <a:gd name="T7" fmla="*/ 20 h 34"/>
                <a:gd name="T8" fmla="*/ 0 w 463"/>
                <a:gd name="T9" fmla="*/ 14 h 34"/>
                <a:gd name="T10" fmla="*/ 428 w 463"/>
                <a:gd name="T11" fmla="*/ 0 h 34"/>
                <a:gd name="T12" fmla="*/ 463 w 463"/>
                <a:gd name="T13" fmla="*/ 17 h 34"/>
                <a:gd name="T14" fmla="*/ 428 w 463"/>
                <a:gd name="T15" fmla="*/ 34 h 34"/>
                <a:gd name="T16" fmla="*/ 428 w 463"/>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3"/>
                <a:gd name="T28" fmla="*/ 0 h 34"/>
                <a:gd name="T29" fmla="*/ 463 w 463"/>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3" h="34">
                  <a:moveTo>
                    <a:pt x="0" y="14"/>
                  </a:moveTo>
                  <a:lnTo>
                    <a:pt x="434" y="14"/>
                  </a:lnTo>
                  <a:lnTo>
                    <a:pt x="434" y="20"/>
                  </a:lnTo>
                  <a:lnTo>
                    <a:pt x="0" y="20"/>
                  </a:lnTo>
                  <a:lnTo>
                    <a:pt x="0" y="14"/>
                  </a:lnTo>
                  <a:close/>
                  <a:moveTo>
                    <a:pt x="428" y="0"/>
                  </a:moveTo>
                  <a:lnTo>
                    <a:pt x="463" y="17"/>
                  </a:lnTo>
                  <a:lnTo>
                    <a:pt x="428" y="34"/>
                  </a:lnTo>
                  <a:lnTo>
                    <a:pt x="42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24" name="Freeform 24"/>
            <p:cNvSpPr>
              <a:spLocks noEditPoints="1"/>
            </p:cNvSpPr>
            <p:nvPr/>
          </p:nvSpPr>
          <p:spPr bwMode="auto">
            <a:xfrm>
              <a:off x="1265" y="3024"/>
              <a:ext cx="295" cy="34"/>
            </a:xfrm>
            <a:custGeom>
              <a:avLst/>
              <a:gdLst>
                <a:gd name="T0" fmla="*/ 0 w 295"/>
                <a:gd name="T1" fmla="*/ 14 h 34"/>
                <a:gd name="T2" fmla="*/ 266 w 295"/>
                <a:gd name="T3" fmla="*/ 14 h 34"/>
                <a:gd name="T4" fmla="*/ 266 w 295"/>
                <a:gd name="T5" fmla="*/ 20 h 34"/>
                <a:gd name="T6" fmla="*/ 0 w 295"/>
                <a:gd name="T7" fmla="*/ 20 h 34"/>
                <a:gd name="T8" fmla="*/ 0 w 295"/>
                <a:gd name="T9" fmla="*/ 14 h 34"/>
                <a:gd name="T10" fmla="*/ 260 w 295"/>
                <a:gd name="T11" fmla="*/ 0 h 34"/>
                <a:gd name="T12" fmla="*/ 295 w 295"/>
                <a:gd name="T13" fmla="*/ 17 h 34"/>
                <a:gd name="T14" fmla="*/ 260 w 295"/>
                <a:gd name="T15" fmla="*/ 34 h 34"/>
                <a:gd name="T16" fmla="*/ 260 w 295"/>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5"/>
                <a:gd name="T28" fmla="*/ 0 h 34"/>
                <a:gd name="T29" fmla="*/ 295 w 29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5" h="34">
                  <a:moveTo>
                    <a:pt x="0" y="14"/>
                  </a:moveTo>
                  <a:lnTo>
                    <a:pt x="266" y="14"/>
                  </a:lnTo>
                  <a:lnTo>
                    <a:pt x="266" y="20"/>
                  </a:lnTo>
                  <a:lnTo>
                    <a:pt x="0" y="20"/>
                  </a:lnTo>
                  <a:lnTo>
                    <a:pt x="0" y="14"/>
                  </a:lnTo>
                  <a:close/>
                  <a:moveTo>
                    <a:pt x="260" y="0"/>
                  </a:moveTo>
                  <a:lnTo>
                    <a:pt x="295" y="17"/>
                  </a:lnTo>
                  <a:lnTo>
                    <a:pt x="260" y="34"/>
                  </a:lnTo>
                  <a:lnTo>
                    <a:pt x="260"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25" name="Line 25"/>
            <p:cNvSpPr>
              <a:spLocks noChangeShapeType="1"/>
            </p:cNvSpPr>
            <p:nvPr/>
          </p:nvSpPr>
          <p:spPr bwMode="auto">
            <a:xfrm>
              <a:off x="1265" y="3041"/>
              <a:ext cx="0" cy="395"/>
            </a:xfrm>
            <a:prstGeom prst="line">
              <a:avLst/>
            </a:prstGeom>
            <a:noFill/>
            <a:ln w="9525">
              <a:solidFill>
                <a:srgbClr val="000000"/>
              </a:solidFill>
              <a:round/>
              <a:headEnd/>
              <a:tailEnd/>
            </a:ln>
          </p:spPr>
          <p:txBody>
            <a:bodyPr/>
            <a:lstStyle/>
            <a:p>
              <a:endParaRPr lang="en-US"/>
            </a:p>
          </p:txBody>
        </p:sp>
        <p:sp>
          <p:nvSpPr>
            <p:cNvPr id="13326" name="Freeform 26"/>
            <p:cNvSpPr>
              <a:spLocks noEditPoints="1"/>
            </p:cNvSpPr>
            <p:nvPr/>
          </p:nvSpPr>
          <p:spPr bwMode="auto">
            <a:xfrm>
              <a:off x="1587" y="2783"/>
              <a:ext cx="34" cy="172"/>
            </a:xfrm>
            <a:custGeom>
              <a:avLst/>
              <a:gdLst>
                <a:gd name="T0" fmla="*/ 20 w 34"/>
                <a:gd name="T1" fmla="*/ 0 h 172"/>
                <a:gd name="T2" fmla="*/ 20 w 34"/>
                <a:gd name="T3" fmla="*/ 144 h 172"/>
                <a:gd name="T4" fmla="*/ 14 w 34"/>
                <a:gd name="T5" fmla="*/ 144 h 172"/>
                <a:gd name="T6" fmla="*/ 14 w 34"/>
                <a:gd name="T7" fmla="*/ 0 h 172"/>
                <a:gd name="T8" fmla="*/ 20 w 34"/>
                <a:gd name="T9" fmla="*/ 0 h 172"/>
                <a:gd name="T10" fmla="*/ 34 w 34"/>
                <a:gd name="T11" fmla="*/ 138 h 172"/>
                <a:gd name="T12" fmla="*/ 17 w 34"/>
                <a:gd name="T13" fmla="*/ 172 h 172"/>
                <a:gd name="T14" fmla="*/ 0 w 34"/>
                <a:gd name="T15" fmla="*/ 138 h 172"/>
                <a:gd name="T16" fmla="*/ 34 w 34"/>
                <a:gd name="T17" fmla="*/ 138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72"/>
                <a:gd name="T29" fmla="*/ 34 w 34"/>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72">
                  <a:moveTo>
                    <a:pt x="20" y="0"/>
                  </a:moveTo>
                  <a:lnTo>
                    <a:pt x="20" y="144"/>
                  </a:lnTo>
                  <a:lnTo>
                    <a:pt x="14" y="144"/>
                  </a:lnTo>
                  <a:lnTo>
                    <a:pt x="14" y="0"/>
                  </a:lnTo>
                  <a:lnTo>
                    <a:pt x="20" y="0"/>
                  </a:lnTo>
                  <a:close/>
                  <a:moveTo>
                    <a:pt x="34" y="138"/>
                  </a:moveTo>
                  <a:lnTo>
                    <a:pt x="17" y="172"/>
                  </a:lnTo>
                  <a:lnTo>
                    <a:pt x="0" y="138"/>
                  </a:lnTo>
                  <a:lnTo>
                    <a:pt x="34" y="138"/>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27" name="Freeform 27"/>
            <p:cNvSpPr>
              <a:spLocks noEditPoints="1"/>
            </p:cNvSpPr>
            <p:nvPr/>
          </p:nvSpPr>
          <p:spPr bwMode="auto">
            <a:xfrm>
              <a:off x="1604" y="3598"/>
              <a:ext cx="34" cy="147"/>
            </a:xfrm>
            <a:custGeom>
              <a:avLst/>
              <a:gdLst>
                <a:gd name="T0" fmla="*/ 14 w 34"/>
                <a:gd name="T1" fmla="*/ 147 h 147"/>
                <a:gd name="T2" fmla="*/ 14 w 34"/>
                <a:gd name="T3" fmla="*/ 29 h 147"/>
                <a:gd name="T4" fmla="*/ 20 w 34"/>
                <a:gd name="T5" fmla="*/ 29 h 147"/>
                <a:gd name="T6" fmla="*/ 20 w 34"/>
                <a:gd name="T7" fmla="*/ 147 h 147"/>
                <a:gd name="T8" fmla="*/ 14 w 34"/>
                <a:gd name="T9" fmla="*/ 147 h 147"/>
                <a:gd name="T10" fmla="*/ 0 w 34"/>
                <a:gd name="T11" fmla="*/ 34 h 147"/>
                <a:gd name="T12" fmla="*/ 17 w 34"/>
                <a:gd name="T13" fmla="*/ 0 h 147"/>
                <a:gd name="T14" fmla="*/ 34 w 34"/>
                <a:gd name="T15" fmla="*/ 34 h 147"/>
                <a:gd name="T16" fmla="*/ 0 w 34"/>
                <a:gd name="T17" fmla="*/ 34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47"/>
                <a:gd name="T29" fmla="*/ 34 w 34"/>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47">
                  <a:moveTo>
                    <a:pt x="14" y="147"/>
                  </a:moveTo>
                  <a:lnTo>
                    <a:pt x="14" y="29"/>
                  </a:lnTo>
                  <a:lnTo>
                    <a:pt x="20" y="29"/>
                  </a:lnTo>
                  <a:lnTo>
                    <a:pt x="20" y="147"/>
                  </a:lnTo>
                  <a:lnTo>
                    <a:pt x="14" y="147"/>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28" name="Line 28"/>
            <p:cNvSpPr>
              <a:spLocks noChangeShapeType="1"/>
            </p:cNvSpPr>
            <p:nvPr/>
          </p:nvSpPr>
          <p:spPr bwMode="auto">
            <a:xfrm flipH="1">
              <a:off x="1097" y="3745"/>
              <a:ext cx="524" cy="0"/>
            </a:xfrm>
            <a:prstGeom prst="line">
              <a:avLst/>
            </a:prstGeom>
            <a:noFill/>
            <a:ln w="9525">
              <a:solidFill>
                <a:srgbClr val="000000"/>
              </a:solidFill>
              <a:round/>
              <a:headEnd/>
              <a:tailEnd/>
            </a:ln>
          </p:spPr>
          <p:txBody>
            <a:bodyPr/>
            <a:lstStyle/>
            <a:p>
              <a:endParaRPr lang="en-US"/>
            </a:p>
          </p:txBody>
        </p:sp>
        <p:sp>
          <p:nvSpPr>
            <p:cNvPr id="13329" name="Line 29"/>
            <p:cNvSpPr>
              <a:spLocks noChangeShapeType="1"/>
            </p:cNvSpPr>
            <p:nvPr/>
          </p:nvSpPr>
          <p:spPr bwMode="auto">
            <a:xfrm flipH="1">
              <a:off x="1097" y="2779"/>
              <a:ext cx="507" cy="0"/>
            </a:xfrm>
            <a:prstGeom prst="line">
              <a:avLst/>
            </a:prstGeom>
            <a:noFill/>
            <a:ln w="9525">
              <a:solidFill>
                <a:srgbClr val="000000"/>
              </a:solidFill>
              <a:round/>
              <a:headEnd/>
              <a:tailEnd/>
            </a:ln>
          </p:spPr>
          <p:txBody>
            <a:bodyPr/>
            <a:lstStyle/>
            <a:p>
              <a:endParaRPr lang="en-US"/>
            </a:p>
          </p:txBody>
        </p:sp>
        <p:sp>
          <p:nvSpPr>
            <p:cNvPr id="13330" name="Rectangle 30"/>
            <p:cNvSpPr>
              <a:spLocks noChangeArrowheads="1"/>
            </p:cNvSpPr>
            <p:nvPr/>
          </p:nvSpPr>
          <p:spPr bwMode="auto">
            <a:xfrm>
              <a:off x="1122" y="3283"/>
              <a:ext cx="6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A</a:t>
              </a:r>
              <a:endParaRPr lang="en-US"/>
            </a:p>
          </p:txBody>
        </p:sp>
        <p:sp>
          <p:nvSpPr>
            <p:cNvPr id="13331" name="Rectangle 31"/>
            <p:cNvSpPr>
              <a:spLocks noChangeArrowheads="1"/>
            </p:cNvSpPr>
            <p:nvPr/>
          </p:nvSpPr>
          <p:spPr bwMode="auto">
            <a:xfrm>
              <a:off x="1135" y="3594"/>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CEA2</a:t>
              </a:r>
              <a:endParaRPr lang="en-US"/>
            </a:p>
          </p:txBody>
        </p:sp>
        <p:sp>
          <p:nvSpPr>
            <p:cNvPr id="13332" name="Rectangle 32"/>
            <p:cNvSpPr>
              <a:spLocks noChangeArrowheads="1"/>
            </p:cNvSpPr>
            <p:nvPr/>
          </p:nvSpPr>
          <p:spPr bwMode="auto">
            <a:xfrm>
              <a:off x="1135" y="2634"/>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CEA1</a:t>
              </a:r>
              <a:endParaRPr lang="en-US"/>
            </a:p>
          </p:txBody>
        </p:sp>
        <p:sp>
          <p:nvSpPr>
            <p:cNvPr id="13333" name="Freeform 33"/>
            <p:cNvSpPr>
              <a:spLocks noEditPoints="1"/>
            </p:cNvSpPr>
            <p:nvPr/>
          </p:nvSpPr>
          <p:spPr bwMode="auto">
            <a:xfrm>
              <a:off x="1696" y="3024"/>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34" name="Freeform 34"/>
            <p:cNvSpPr>
              <a:spLocks noEditPoints="1"/>
            </p:cNvSpPr>
            <p:nvPr/>
          </p:nvSpPr>
          <p:spPr bwMode="auto">
            <a:xfrm>
              <a:off x="1696" y="3419"/>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7" name="Group 35"/>
            <p:cNvGrpSpPr>
              <a:grpSpLocks/>
            </p:cNvGrpSpPr>
            <p:nvPr/>
          </p:nvGrpSpPr>
          <p:grpSpPr bwMode="auto">
            <a:xfrm>
              <a:off x="2246" y="2869"/>
              <a:ext cx="165" cy="739"/>
              <a:chOff x="2246" y="2869"/>
              <a:chExt cx="165" cy="739"/>
            </a:xfrm>
          </p:grpSpPr>
          <p:sp>
            <p:nvSpPr>
              <p:cNvPr id="13508" name="Freeform 36"/>
              <p:cNvSpPr>
                <a:spLocks/>
              </p:cNvSpPr>
              <p:nvPr/>
            </p:nvSpPr>
            <p:spPr bwMode="auto">
              <a:xfrm>
                <a:off x="2246" y="2869"/>
                <a:ext cx="165" cy="739"/>
              </a:xfrm>
              <a:custGeom>
                <a:avLst/>
                <a:gdLst>
                  <a:gd name="T0" fmla="*/ 0 w 165"/>
                  <a:gd name="T1" fmla="*/ 739 h 739"/>
                  <a:gd name="T2" fmla="*/ 165 w 165"/>
                  <a:gd name="T3" fmla="*/ 554 h 739"/>
                  <a:gd name="T4" fmla="*/ 165 w 165"/>
                  <a:gd name="T5" fmla="*/ 185 h 739"/>
                  <a:gd name="T6" fmla="*/ 0 w 165"/>
                  <a:gd name="T7" fmla="*/ 0 h 739"/>
                  <a:gd name="T8" fmla="*/ 0 w 165"/>
                  <a:gd name="T9" fmla="*/ 739 h 739"/>
                  <a:gd name="T10" fmla="*/ 0 60000 65536"/>
                  <a:gd name="T11" fmla="*/ 0 60000 65536"/>
                  <a:gd name="T12" fmla="*/ 0 60000 65536"/>
                  <a:gd name="T13" fmla="*/ 0 60000 65536"/>
                  <a:gd name="T14" fmla="*/ 0 60000 65536"/>
                  <a:gd name="T15" fmla="*/ 0 w 165"/>
                  <a:gd name="T16" fmla="*/ 0 h 739"/>
                  <a:gd name="T17" fmla="*/ 165 w 165"/>
                  <a:gd name="T18" fmla="*/ 739 h 739"/>
                </a:gdLst>
                <a:ahLst/>
                <a:cxnLst>
                  <a:cxn ang="T10">
                    <a:pos x="T0" y="T1"/>
                  </a:cxn>
                  <a:cxn ang="T11">
                    <a:pos x="T2" y="T3"/>
                  </a:cxn>
                  <a:cxn ang="T12">
                    <a:pos x="T4" y="T5"/>
                  </a:cxn>
                  <a:cxn ang="T13">
                    <a:pos x="T6" y="T7"/>
                  </a:cxn>
                  <a:cxn ang="T14">
                    <a:pos x="T8" y="T9"/>
                  </a:cxn>
                </a:cxnLst>
                <a:rect l="T15" t="T16" r="T17" b="T18"/>
                <a:pathLst>
                  <a:path w="165" h="739">
                    <a:moveTo>
                      <a:pt x="0" y="739"/>
                    </a:moveTo>
                    <a:lnTo>
                      <a:pt x="165" y="554"/>
                    </a:lnTo>
                    <a:lnTo>
                      <a:pt x="165" y="185"/>
                    </a:lnTo>
                    <a:lnTo>
                      <a:pt x="0" y="0"/>
                    </a:lnTo>
                    <a:lnTo>
                      <a:pt x="0" y="739"/>
                    </a:lnTo>
                    <a:close/>
                  </a:path>
                </a:pathLst>
              </a:custGeom>
              <a:solidFill>
                <a:srgbClr val="CCCC00"/>
              </a:solidFill>
              <a:ln w="9525">
                <a:noFill/>
                <a:round/>
                <a:headEnd/>
                <a:tailEnd/>
              </a:ln>
            </p:spPr>
            <p:txBody>
              <a:bodyPr/>
              <a:lstStyle/>
              <a:p>
                <a:endParaRPr lang="en-US"/>
              </a:p>
            </p:txBody>
          </p:sp>
          <p:sp>
            <p:nvSpPr>
              <p:cNvPr id="13509" name="Freeform 37"/>
              <p:cNvSpPr>
                <a:spLocks/>
              </p:cNvSpPr>
              <p:nvPr/>
            </p:nvSpPr>
            <p:spPr bwMode="auto">
              <a:xfrm>
                <a:off x="2246" y="2869"/>
                <a:ext cx="165" cy="739"/>
              </a:xfrm>
              <a:custGeom>
                <a:avLst/>
                <a:gdLst>
                  <a:gd name="T0" fmla="*/ 0 w 165"/>
                  <a:gd name="T1" fmla="*/ 739 h 739"/>
                  <a:gd name="T2" fmla="*/ 165 w 165"/>
                  <a:gd name="T3" fmla="*/ 554 h 739"/>
                  <a:gd name="T4" fmla="*/ 165 w 165"/>
                  <a:gd name="T5" fmla="*/ 185 h 739"/>
                  <a:gd name="T6" fmla="*/ 0 w 165"/>
                  <a:gd name="T7" fmla="*/ 0 h 739"/>
                  <a:gd name="T8" fmla="*/ 0 w 165"/>
                  <a:gd name="T9" fmla="*/ 739 h 739"/>
                  <a:gd name="T10" fmla="*/ 0 60000 65536"/>
                  <a:gd name="T11" fmla="*/ 0 60000 65536"/>
                  <a:gd name="T12" fmla="*/ 0 60000 65536"/>
                  <a:gd name="T13" fmla="*/ 0 60000 65536"/>
                  <a:gd name="T14" fmla="*/ 0 60000 65536"/>
                  <a:gd name="T15" fmla="*/ 0 w 165"/>
                  <a:gd name="T16" fmla="*/ 0 h 739"/>
                  <a:gd name="T17" fmla="*/ 165 w 165"/>
                  <a:gd name="T18" fmla="*/ 739 h 739"/>
                </a:gdLst>
                <a:ahLst/>
                <a:cxnLst>
                  <a:cxn ang="T10">
                    <a:pos x="T0" y="T1"/>
                  </a:cxn>
                  <a:cxn ang="T11">
                    <a:pos x="T2" y="T3"/>
                  </a:cxn>
                  <a:cxn ang="T12">
                    <a:pos x="T4" y="T5"/>
                  </a:cxn>
                  <a:cxn ang="T13">
                    <a:pos x="T6" y="T7"/>
                  </a:cxn>
                  <a:cxn ang="T14">
                    <a:pos x="T8" y="T9"/>
                  </a:cxn>
                </a:cxnLst>
                <a:rect l="T15" t="T16" r="T17" b="T18"/>
                <a:pathLst>
                  <a:path w="165" h="739">
                    <a:moveTo>
                      <a:pt x="0" y="739"/>
                    </a:moveTo>
                    <a:lnTo>
                      <a:pt x="165" y="554"/>
                    </a:lnTo>
                    <a:lnTo>
                      <a:pt x="165" y="185"/>
                    </a:lnTo>
                    <a:lnTo>
                      <a:pt x="0" y="0"/>
                    </a:lnTo>
                    <a:lnTo>
                      <a:pt x="0" y="739"/>
                    </a:lnTo>
                    <a:close/>
                  </a:path>
                </a:pathLst>
              </a:custGeom>
              <a:noFill/>
              <a:ln w="9525" cap="rnd">
                <a:solidFill>
                  <a:srgbClr val="000000"/>
                </a:solidFill>
                <a:prstDash val="solid"/>
                <a:miter lim="800000"/>
                <a:headEnd/>
                <a:tailEnd/>
              </a:ln>
            </p:spPr>
            <p:txBody>
              <a:bodyPr/>
              <a:lstStyle/>
              <a:p>
                <a:endParaRPr lang="en-US"/>
              </a:p>
            </p:txBody>
          </p:sp>
        </p:grpSp>
        <p:sp>
          <p:nvSpPr>
            <p:cNvPr id="13336" name="Line 38"/>
            <p:cNvSpPr>
              <a:spLocks noChangeShapeType="1"/>
            </p:cNvSpPr>
            <p:nvPr/>
          </p:nvSpPr>
          <p:spPr bwMode="auto">
            <a:xfrm>
              <a:off x="2411" y="3213"/>
              <a:ext cx="246" cy="0"/>
            </a:xfrm>
            <a:prstGeom prst="line">
              <a:avLst/>
            </a:prstGeom>
            <a:noFill/>
            <a:ln w="9525">
              <a:solidFill>
                <a:srgbClr val="000000"/>
              </a:solidFill>
              <a:round/>
              <a:headEnd/>
              <a:tailEnd/>
            </a:ln>
          </p:spPr>
          <p:txBody>
            <a:bodyPr/>
            <a:lstStyle/>
            <a:p>
              <a:endParaRPr lang="en-US"/>
            </a:p>
          </p:txBody>
        </p:sp>
        <p:sp>
          <p:nvSpPr>
            <p:cNvPr id="13337" name="Line 39"/>
            <p:cNvSpPr>
              <a:spLocks noChangeShapeType="1"/>
            </p:cNvSpPr>
            <p:nvPr/>
          </p:nvSpPr>
          <p:spPr bwMode="auto">
            <a:xfrm>
              <a:off x="1920" y="3911"/>
              <a:ext cx="406" cy="0"/>
            </a:xfrm>
            <a:prstGeom prst="line">
              <a:avLst/>
            </a:prstGeom>
            <a:noFill/>
            <a:ln w="9525">
              <a:solidFill>
                <a:srgbClr val="000000"/>
              </a:solidFill>
              <a:round/>
              <a:headEnd/>
              <a:tailEnd/>
            </a:ln>
          </p:spPr>
          <p:txBody>
            <a:bodyPr/>
            <a:lstStyle/>
            <a:p>
              <a:endParaRPr lang="en-US"/>
            </a:p>
          </p:txBody>
        </p:sp>
        <p:sp>
          <p:nvSpPr>
            <p:cNvPr id="13338" name="Freeform 40"/>
            <p:cNvSpPr>
              <a:spLocks noEditPoints="1"/>
            </p:cNvSpPr>
            <p:nvPr/>
          </p:nvSpPr>
          <p:spPr bwMode="auto">
            <a:xfrm>
              <a:off x="2314" y="3523"/>
              <a:ext cx="34" cy="388"/>
            </a:xfrm>
            <a:custGeom>
              <a:avLst/>
              <a:gdLst>
                <a:gd name="T0" fmla="*/ 15 w 34"/>
                <a:gd name="T1" fmla="*/ 388 h 388"/>
                <a:gd name="T2" fmla="*/ 15 w 34"/>
                <a:gd name="T3" fmla="*/ 28 h 388"/>
                <a:gd name="T4" fmla="*/ 20 w 34"/>
                <a:gd name="T5" fmla="*/ 28 h 388"/>
                <a:gd name="T6" fmla="*/ 20 w 34"/>
                <a:gd name="T7" fmla="*/ 388 h 388"/>
                <a:gd name="T8" fmla="*/ 15 w 34"/>
                <a:gd name="T9" fmla="*/ 388 h 388"/>
                <a:gd name="T10" fmla="*/ 0 w 34"/>
                <a:gd name="T11" fmla="*/ 34 h 388"/>
                <a:gd name="T12" fmla="*/ 17 w 34"/>
                <a:gd name="T13" fmla="*/ 0 h 388"/>
                <a:gd name="T14" fmla="*/ 34 w 34"/>
                <a:gd name="T15" fmla="*/ 34 h 388"/>
                <a:gd name="T16" fmla="*/ 0 w 34"/>
                <a:gd name="T17" fmla="*/ 34 h 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388"/>
                <a:gd name="T29" fmla="*/ 34 w 34"/>
                <a:gd name="T30" fmla="*/ 388 h 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388">
                  <a:moveTo>
                    <a:pt x="15" y="388"/>
                  </a:moveTo>
                  <a:lnTo>
                    <a:pt x="15" y="28"/>
                  </a:lnTo>
                  <a:lnTo>
                    <a:pt x="20" y="28"/>
                  </a:lnTo>
                  <a:lnTo>
                    <a:pt x="20" y="388"/>
                  </a:lnTo>
                  <a:lnTo>
                    <a:pt x="15" y="388"/>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39" name="Rectangle 41"/>
            <p:cNvSpPr>
              <a:spLocks noChangeArrowheads="1"/>
            </p:cNvSpPr>
            <p:nvPr/>
          </p:nvSpPr>
          <p:spPr bwMode="auto">
            <a:xfrm>
              <a:off x="1914" y="3771"/>
              <a:ext cx="3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INMODE</a:t>
              </a:r>
              <a:endParaRPr lang="en-US"/>
            </a:p>
          </p:txBody>
        </p:sp>
        <p:grpSp>
          <p:nvGrpSpPr>
            <p:cNvPr id="8" name="Group 42"/>
            <p:cNvGrpSpPr>
              <a:grpSpLocks/>
            </p:cNvGrpSpPr>
            <p:nvPr/>
          </p:nvGrpSpPr>
          <p:grpSpPr bwMode="auto">
            <a:xfrm>
              <a:off x="1559" y="1801"/>
              <a:ext cx="136" cy="204"/>
              <a:chOff x="1559" y="1801"/>
              <a:chExt cx="136" cy="204"/>
            </a:xfrm>
          </p:grpSpPr>
          <p:grpSp>
            <p:nvGrpSpPr>
              <p:cNvPr id="9" name="Group 43"/>
              <p:cNvGrpSpPr>
                <a:grpSpLocks/>
              </p:cNvGrpSpPr>
              <p:nvPr/>
            </p:nvGrpSpPr>
            <p:grpSpPr bwMode="auto">
              <a:xfrm>
                <a:off x="1559" y="1801"/>
                <a:ext cx="136" cy="204"/>
                <a:chOff x="1559" y="1801"/>
                <a:chExt cx="136" cy="204"/>
              </a:xfrm>
            </p:grpSpPr>
            <p:sp>
              <p:nvSpPr>
                <p:cNvPr id="13506" name="Rectangle 44"/>
                <p:cNvSpPr>
                  <a:spLocks noChangeArrowheads="1"/>
                </p:cNvSpPr>
                <p:nvPr/>
              </p:nvSpPr>
              <p:spPr bwMode="auto">
                <a:xfrm>
                  <a:off x="1559" y="1801"/>
                  <a:ext cx="136" cy="204"/>
                </a:xfrm>
                <a:prstGeom prst="rect">
                  <a:avLst/>
                </a:prstGeom>
                <a:solidFill>
                  <a:srgbClr val="0533A7"/>
                </a:solidFill>
                <a:ln w="9525">
                  <a:noFill/>
                  <a:miter lim="800000"/>
                  <a:headEnd/>
                  <a:tailEnd/>
                </a:ln>
              </p:spPr>
              <p:txBody>
                <a:bodyPr/>
                <a:lstStyle/>
                <a:p>
                  <a:endParaRPr lang="en-US"/>
                </a:p>
              </p:txBody>
            </p:sp>
            <p:sp>
              <p:nvSpPr>
                <p:cNvPr id="13507" name="Rectangle 45"/>
                <p:cNvSpPr>
                  <a:spLocks noChangeArrowheads="1"/>
                </p:cNvSpPr>
                <p:nvPr/>
              </p:nvSpPr>
              <p:spPr bwMode="auto">
                <a:xfrm>
                  <a:off x="1559" y="1801"/>
                  <a:ext cx="136" cy="204"/>
                </a:xfrm>
                <a:prstGeom prst="rect">
                  <a:avLst/>
                </a:prstGeom>
                <a:noFill/>
                <a:ln w="20638" cap="rnd">
                  <a:solidFill>
                    <a:srgbClr val="000000"/>
                  </a:solidFill>
                  <a:miter lim="800000"/>
                  <a:headEnd/>
                  <a:tailEnd/>
                </a:ln>
              </p:spPr>
              <p:txBody>
                <a:bodyPr/>
                <a:lstStyle/>
                <a:p>
                  <a:endParaRPr lang="en-US"/>
                </a:p>
              </p:txBody>
            </p:sp>
          </p:grpSp>
          <p:sp>
            <p:nvSpPr>
              <p:cNvPr id="13503" name="Rectangle 46"/>
              <p:cNvSpPr>
                <a:spLocks noChangeArrowheads="1"/>
              </p:cNvSpPr>
              <p:nvPr/>
            </p:nvSpPr>
            <p:spPr bwMode="auto">
              <a:xfrm>
                <a:off x="1621" y="1866"/>
                <a:ext cx="4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B</a:t>
                </a:r>
                <a:endParaRPr lang="en-US"/>
              </a:p>
            </p:txBody>
          </p:sp>
          <p:sp>
            <p:nvSpPr>
              <p:cNvPr id="13504" name="Line 47"/>
              <p:cNvSpPr>
                <a:spLocks noChangeShapeType="1"/>
              </p:cNvSpPr>
              <p:nvPr/>
            </p:nvSpPr>
            <p:spPr bwMode="auto">
              <a:xfrm flipV="1">
                <a:off x="1559" y="1960"/>
                <a:ext cx="26" cy="23"/>
              </a:xfrm>
              <a:prstGeom prst="line">
                <a:avLst/>
              </a:prstGeom>
              <a:noFill/>
              <a:ln w="7938" cap="rnd">
                <a:solidFill>
                  <a:srgbClr val="CCCC00"/>
                </a:solidFill>
                <a:round/>
                <a:headEnd/>
                <a:tailEnd/>
              </a:ln>
            </p:spPr>
            <p:txBody>
              <a:bodyPr/>
              <a:lstStyle/>
              <a:p>
                <a:endParaRPr lang="en-US"/>
              </a:p>
            </p:txBody>
          </p:sp>
          <p:sp>
            <p:nvSpPr>
              <p:cNvPr id="13505" name="Line 48"/>
              <p:cNvSpPr>
                <a:spLocks noChangeShapeType="1"/>
              </p:cNvSpPr>
              <p:nvPr/>
            </p:nvSpPr>
            <p:spPr bwMode="auto">
              <a:xfrm flipH="1" flipV="1">
                <a:off x="1559" y="1937"/>
                <a:ext cx="26" cy="23"/>
              </a:xfrm>
              <a:prstGeom prst="line">
                <a:avLst/>
              </a:prstGeom>
              <a:noFill/>
              <a:ln w="7938" cap="rnd">
                <a:solidFill>
                  <a:srgbClr val="CCCC00"/>
                </a:solidFill>
                <a:round/>
                <a:headEnd/>
                <a:tailEnd/>
              </a:ln>
            </p:spPr>
            <p:txBody>
              <a:bodyPr/>
              <a:lstStyle/>
              <a:p>
                <a:endParaRPr lang="en-US"/>
              </a:p>
            </p:txBody>
          </p:sp>
        </p:grpSp>
        <p:grpSp>
          <p:nvGrpSpPr>
            <p:cNvPr id="10" name="Group 49"/>
            <p:cNvGrpSpPr>
              <a:grpSpLocks/>
            </p:cNvGrpSpPr>
            <p:nvPr/>
          </p:nvGrpSpPr>
          <p:grpSpPr bwMode="auto">
            <a:xfrm>
              <a:off x="1567" y="2220"/>
              <a:ext cx="136" cy="204"/>
              <a:chOff x="1567" y="2220"/>
              <a:chExt cx="136" cy="204"/>
            </a:xfrm>
          </p:grpSpPr>
          <p:grpSp>
            <p:nvGrpSpPr>
              <p:cNvPr id="11" name="Group 50"/>
              <p:cNvGrpSpPr>
                <a:grpSpLocks/>
              </p:cNvGrpSpPr>
              <p:nvPr/>
            </p:nvGrpSpPr>
            <p:grpSpPr bwMode="auto">
              <a:xfrm>
                <a:off x="1567" y="2220"/>
                <a:ext cx="136" cy="204"/>
                <a:chOff x="1567" y="2220"/>
                <a:chExt cx="136" cy="204"/>
              </a:xfrm>
            </p:grpSpPr>
            <p:sp>
              <p:nvSpPr>
                <p:cNvPr id="13500" name="Rectangle 51"/>
                <p:cNvSpPr>
                  <a:spLocks noChangeArrowheads="1"/>
                </p:cNvSpPr>
                <p:nvPr/>
              </p:nvSpPr>
              <p:spPr bwMode="auto">
                <a:xfrm>
                  <a:off x="1567" y="2220"/>
                  <a:ext cx="136" cy="204"/>
                </a:xfrm>
                <a:prstGeom prst="rect">
                  <a:avLst/>
                </a:prstGeom>
                <a:solidFill>
                  <a:srgbClr val="0533A7"/>
                </a:solidFill>
                <a:ln w="9525">
                  <a:noFill/>
                  <a:miter lim="800000"/>
                  <a:headEnd/>
                  <a:tailEnd/>
                </a:ln>
              </p:spPr>
              <p:txBody>
                <a:bodyPr/>
                <a:lstStyle/>
                <a:p>
                  <a:endParaRPr lang="en-US"/>
                </a:p>
              </p:txBody>
            </p:sp>
            <p:sp>
              <p:nvSpPr>
                <p:cNvPr id="13501" name="Rectangle 52"/>
                <p:cNvSpPr>
                  <a:spLocks noChangeArrowheads="1"/>
                </p:cNvSpPr>
                <p:nvPr/>
              </p:nvSpPr>
              <p:spPr bwMode="auto">
                <a:xfrm>
                  <a:off x="1567" y="2220"/>
                  <a:ext cx="136" cy="204"/>
                </a:xfrm>
                <a:prstGeom prst="rect">
                  <a:avLst/>
                </a:prstGeom>
                <a:noFill/>
                <a:ln w="20638" cap="rnd">
                  <a:solidFill>
                    <a:srgbClr val="000000"/>
                  </a:solidFill>
                  <a:miter lim="800000"/>
                  <a:headEnd/>
                  <a:tailEnd/>
                </a:ln>
              </p:spPr>
              <p:txBody>
                <a:bodyPr/>
                <a:lstStyle/>
                <a:p>
                  <a:endParaRPr lang="en-US"/>
                </a:p>
              </p:txBody>
            </p:sp>
          </p:grpSp>
          <p:sp>
            <p:nvSpPr>
              <p:cNvPr id="13497" name="Rectangle 53"/>
              <p:cNvSpPr>
                <a:spLocks noChangeArrowheads="1"/>
              </p:cNvSpPr>
              <p:nvPr/>
            </p:nvSpPr>
            <p:spPr bwMode="auto">
              <a:xfrm>
                <a:off x="1632" y="2285"/>
                <a:ext cx="36"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b</a:t>
                </a:r>
                <a:endParaRPr lang="en-US"/>
              </a:p>
            </p:txBody>
          </p:sp>
          <p:sp>
            <p:nvSpPr>
              <p:cNvPr id="13498" name="Line 54"/>
              <p:cNvSpPr>
                <a:spLocks noChangeShapeType="1"/>
              </p:cNvSpPr>
              <p:nvPr/>
            </p:nvSpPr>
            <p:spPr bwMode="auto">
              <a:xfrm flipV="1">
                <a:off x="1567" y="2378"/>
                <a:ext cx="26" cy="23"/>
              </a:xfrm>
              <a:prstGeom prst="line">
                <a:avLst/>
              </a:prstGeom>
              <a:noFill/>
              <a:ln w="7938" cap="rnd">
                <a:solidFill>
                  <a:srgbClr val="CCCC00"/>
                </a:solidFill>
                <a:round/>
                <a:headEnd/>
                <a:tailEnd/>
              </a:ln>
            </p:spPr>
            <p:txBody>
              <a:bodyPr/>
              <a:lstStyle/>
              <a:p>
                <a:endParaRPr lang="en-US"/>
              </a:p>
            </p:txBody>
          </p:sp>
          <p:sp>
            <p:nvSpPr>
              <p:cNvPr id="13499" name="Line 55"/>
              <p:cNvSpPr>
                <a:spLocks noChangeShapeType="1"/>
              </p:cNvSpPr>
              <p:nvPr/>
            </p:nvSpPr>
            <p:spPr bwMode="auto">
              <a:xfrm flipH="1" flipV="1">
                <a:off x="1567" y="2356"/>
                <a:ext cx="26" cy="22"/>
              </a:xfrm>
              <a:prstGeom prst="line">
                <a:avLst/>
              </a:prstGeom>
              <a:noFill/>
              <a:ln w="7938" cap="rnd">
                <a:solidFill>
                  <a:srgbClr val="CCCC00"/>
                </a:solidFill>
                <a:round/>
                <a:headEnd/>
                <a:tailEnd/>
              </a:ln>
            </p:spPr>
            <p:txBody>
              <a:bodyPr/>
              <a:lstStyle/>
              <a:p>
                <a:endParaRPr lang="en-US"/>
              </a:p>
            </p:txBody>
          </p:sp>
        </p:grpSp>
        <p:sp>
          <p:nvSpPr>
            <p:cNvPr id="13342" name="Freeform 56"/>
            <p:cNvSpPr>
              <a:spLocks noEditPoints="1"/>
            </p:cNvSpPr>
            <p:nvPr/>
          </p:nvSpPr>
          <p:spPr bwMode="auto">
            <a:xfrm>
              <a:off x="1104" y="2252"/>
              <a:ext cx="463" cy="34"/>
            </a:xfrm>
            <a:custGeom>
              <a:avLst/>
              <a:gdLst>
                <a:gd name="T0" fmla="*/ 0 w 463"/>
                <a:gd name="T1" fmla="*/ 14 h 34"/>
                <a:gd name="T2" fmla="*/ 434 w 463"/>
                <a:gd name="T3" fmla="*/ 14 h 34"/>
                <a:gd name="T4" fmla="*/ 434 w 463"/>
                <a:gd name="T5" fmla="*/ 20 h 34"/>
                <a:gd name="T6" fmla="*/ 0 w 463"/>
                <a:gd name="T7" fmla="*/ 20 h 34"/>
                <a:gd name="T8" fmla="*/ 0 w 463"/>
                <a:gd name="T9" fmla="*/ 14 h 34"/>
                <a:gd name="T10" fmla="*/ 429 w 463"/>
                <a:gd name="T11" fmla="*/ 0 h 34"/>
                <a:gd name="T12" fmla="*/ 463 w 463"/>
                <a:gd name="T13" fmla="*/ 17 h 34"/>
                <a:gd name="T14" fmla="*/ 429 w 463"/>
                <a:gd name="T15" fmla="*/ 34 h 34"/>
                <a:gd name="T16" fmla="*/ 429 w 463"/>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3"/>
                <a:gd name="T28" fmla="*/ 0 h 34"/>
                <a:gd name="T29" fmla="*/ 463 w 463"/>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3" h="34">
                  <a:moveTo>
                    <a:pt x="0" y="14"/>
                  </a:moveTo>
                  <a:lnTo>
                    <a:pt x="434" y="14"/>
                  </a:lnTo>
                  <a:lnTo>
                    <a:pt x="434" y="20"/>
                  </a:lnTo>
                  <a:lnTo>
                    <a:pt x="0" y="20"/>
                  </a:lnTo>
                  <a:lnTo>
                    <a:pt x="0" y="14"/>
                  </a:lnTo>
                  <a:close/>
                  <a:moveTo>
                    <a:pt x="429" y="0"/>
                  </a:moveTo>
                  <a:lnTo>
                    <a:pt x="463" y="17"/>
                  </a:lnTo>
                  <a:lnTo>
                    <a:pt x="429" y="34"/>
                  </a:lnTo>
                  <a:lnTo>
                    <a:pt x="429"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43" name="Freeform 57"/>
            <p:cNvSpPr>
              <a:spLocks noEditPoints="1"/>
            </p:cNvSpPr>
            <p:nvPr/>
          </p:nvSpPr>
          <p:spPr bwMode="auto">
            <a:xfrm>
              <a:off x="1272" y="1857"/>
              <a:ext cx="295" cy="34"/>
            </a:xfrm>
            <a:custGeom>
              <a:avLst/>
              <a:gdLst>
                <a:gd name="T0" fmla="*/ 0 w 295"/>
                <a:gd name="T1" fmla="*/ 14 h 34"/>
                <a:gd name="T2" fmla="*/ 266 w 295"/>
                <a:gd name="T3" fmla="*/ 14 h 34"/>
                <a:gd name="T4" fmla="*/ 266 w 295"/>
                <a:gd name="T5" fmla="*/ 20 h 34"/>
                <a:gd name="T6" fmla="*/ 0 w 295"/>
                <a:gd name="T7" fmla="*/ 20 h 34"/>
                <a:gd name="T8" fmla="*/ 0 w 295"/>
                <a:gd name="T9" fmla="*/ 14 h 34"/>
                <a:gd name="T10" fmla="*/ 261 w 295"/>
                <a:gd name="T11" fmla="*/ 0 h 34"/>
                <a:gd name="T12" fmla="*/ 295 w 295"/>
                <a:gd name="T13" fmla="*/ 17 h 34"/>
                <a:gd name="T14" fmla="*/ 261 w 295"/>
                <a:gd name="T15" fmla="*/ 34 h 34"/>
                <a:gd name="T16" fmla="*/ 261 w 295"/>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5"/>
                <a:gd name="T28" fmla="*/ 0 h 34"/>
                <a:gd name="T29" fmla="*/ 295 w 29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5" h="34">
                  <a:moveTo>
                    <a:pt x="0" y="14"/>
                  </a:moveTo>
                  <a:lnTo>
                    <a:pt x="266" y="14"/>
                  </a:lnTo>
                  <a:lnTo>
                    <a:pt x="266" y="20"/>
                  </a:lnTo>
                  <a:lnTo>
                    <a:pt x="0" y="20"/>
                  </a:lnTo>
                  <a:lnTo>
                    <a:pt x="0" y="14"/>
                  </a:lnTo>
                  <a:close/>
                  <a:moveTo>
                    <a:pt x="261" y="0"/>
                  </a:moveTo>
                  <a:lnTo>
                    <a:pt x="295" y="17"/>
                  </a:lnTo>
                  <a:lnTo>
                    <a:pt x="261" y="34"/>
                  </a:lnTo>
                  <a:lnTo>
                    <a:pt x="261"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44" name="Line 58"/>
            <p:cNvSpPr>
              <a:spLocks noChangeShapeType="1"/>
            </p:cNvSpPr>
            <p:nvPr/>
          </p:nvSpPr>
          <p:spPr bwMode="auto">
            <a:xfrm>
              <a:off x="1272" y="1874"/>
              <a:ext cx="0" cy="395"/>
            </a:xfrm>
            <a:prstGeom prst="line">
              <a:avLst/>
            </a:prstGeom>
            <a:noFill/>
            <a:ln w="9525">
              <a:solidFill>
                <a:srgbClr val="000000"/>
              </a:solidFill>
              <a:round/>
              <a:headEnd/>
              <a:tailEnd/>
            </a:ln>
          </p:spPr>
          <p:txBody>
            <a:bodyPr/>
            <a:lstStyle/>
            <a:p>
              <a:endParaRPr lang="en-US"/>
            </a:p>
          </p:txBody>
        </p:sp>
        <p:sp>
          <p:nvSpPr>
            <p:cNvPr id="13345" name="Freeform 59"/>
            <p:cNvSpPr>
              <a:spLocks noEditPoints="1"/>
            </p:cNvSpPr>
            <p:nvPr/>
          </p:nvSpPr>
          <p:spPr bwMode="auto">
            <a:xfrm>
              <a:off x="1594" y="1617"/>
              <a:ext cx="34" cy="171"/>
            </a:xfrm>
            <a:custGeom>
              <a:avLst/>
              <a:gdLst>
                <a:gd name="T0" fmla="*/ 20 w 34"/>
                <a:gd name="T1" fmla="*/ 0 h 171"/>
                <a:gd name="T2" fmla="*/ 20 w 34"/>
                <a:gd name="T3" fmla="*/ 143 h 171"/>
                <a:gd name="T4" fmla="*/ 14 w 34"/>
                <a:gd name="T5" fmla="*/ 143 h 171"/>
                <a:gd name="T6" fmla="*/ 14 w 34"/>
                <a:gd name="T7" fmla="*/ 0 h 171"/>
                <a:gd name="T8" fmla="*/ 20 w 34"/>
                <a:gd name="T9" fmla="*/ 0 h 171"/>
                <a:gd name="T10" fmla="*/ 34 w 34"/>
                <a:gd name="T11" fmla="*/ 137 h 171"/>
                <a:gd name="T12" fmla="*/ 17 w 34"/>
                <a:gd name="T13" fmla="*/ 171 h 171"/>
                <a:gd name="T14" fmla="*/ 0 w 34"/>
                <a:gd name="T15" fmla="*/ 137 h 171"/>
                <a:gd name="T16" fmla="*/ 34 w 34"/>
                <a:gd name="T17" fmla="*/ 137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71"/>
                <a:gd name="T29" fmla="*/ 34 w 34"/>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71">
                  <a:moveTo>
                    <a:pt x="20" y="0"/>
                  </a:moveTo>
                  <a:lnTo>
                    <a:pt x="20" y="143"/>
                  </a:lnTo>
                  <a:lnTo>
                    <a:pt x="14" y="143"/>
                  </a:lnTo>
                  <a:lnTo>
                    <a:pt x="14" y="0"/>
                  </a:lnTo>
                  <a:lnTo>
                    <a:pt x="20" y="0"/>
                  </a:lnTo>
                  <a:close/>
                  <a:moveTo>
                    <a:pt x="34" y="137"/>
                  </a:moveTo>
                  <a:lnTo>
                    <a:pt x="17" y="171"/>
                  </a:lnTo>
                  <a:lnTo>
                    <a:pt x="0" y="137"/>
                  </a:lnTo>
                  <a:lnTo>
                    <a:pt x="34" y="137"/>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46" name="Freeform 60"/>
            <p:cNvSpPr>
              <a:spLocks noEditPoints="1"/>
            </p:cNvSpPr>
            <p:nvPr/>
          </p:nvSpPr>
          <p:spPr bwMode="auto">
            <a:xfrm>
              <a:off x="1611" y="2432"/>
              <a:ext cx="34" cy="146"/>
            </a:xfrm>
            <a:custGeom>
              <a:avLst/>
              <a:gdLst>
                <a:gd name="T0" fmla="*/ 14 w 34"/>
                <a:gd name="T1" fmla="*/ 146 h 146"/>
                <a:gd name="T2" fmla="*/ 14 w 34"/>
                <a:gd name="T3" fmla="*/ 28 h 146"/>
                <a:gd name="T4" fmla="*/ 20 w 34"/>
                <a:gd name="T5" fmla="*/ 28 h 146"/>
                <a:gd name="T6" fmla="*/ 20 w 34"/>
                <a:gd name="T7" fmla="*/ 146 h 146"/>
                <a:gd name="T8" fmla="*/ 14 w 34"/>
                <a:gd name="T9" fmla="*/ 146 h 146"/>
                <a:gd name="T10" fmla="*/ 0 w 34"/>
                <a:gd name="T11" fmla="*/ 34 h 146"/>
                <a:gd name="T12" fmla="*/ 17 w 34"/>
                <a:gd name="T13" fmla="*/ 0 h 146"/>
                <a:gd name="T14" fmla="*/ 34 w 34"/>
                <a:gd name="T15" fmla="*/ 34 h 146"/>
                <a:gd name="T16" fmla="*/ 0 w 34"/>
                <a:gd name="T17" fmla="*/ 34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46"/>
                <a:gd name="T29" fmla="*/ 34 w 34"/>
                <a:gd name="T30" fmla="*/ 146 h 1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46">
                  <a:moveTo>
                    <a:pt x="14" y="146"/>
                  </a:moveTo>
                  <a:lnTo>
                    <a:pt x="14" y="28"/>
                  </a:lnTo>
                  <a:lnTo>
                    <a:pt x="20" y="28"/>
                  </a:lnTo>
                  <a:lnTo>
                    <a:pt x="20" y="146"/>
                  </a:lnTo>
                  <a:lnTo>
                    <a:pt x="14" y="146"/>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47" name="Line 61"/>
            <p:cNvSpPr>
              <a:spLocks noChangeShapeType="1"/>
            </p:cNvSpPr>
            <p:nvPr/>
          </p:nvSpPr>
          <p:spPr bwMode="auto">
            <a:xfrm flipH="1">
              <a:off x="1104" y="2578"/>
              <a:ext cx="524" cy="0"/>
            </a:xfrm>
            <a:prstGeom prst="line">
              <a:avLst/>
            </a:prstGeom>
            <a:noFill/>
            <a:ln w="9525">
              <a:solidFill>
                <a:srgbClr val="000000"/>
              </a:solidFill>
              <a:round/>
              <a:headEnd/>
              <a:tailEnd/>
            </a:ln>
          </p:spPr>
          <p:txBody>
            <a:bodyPr/>
            <a:lstStyle/>
            <a:p>
              <a:endParaRPr lang="en-US"/>
            </a:p>
          </p:txBody>
        </p:sp>
        <p:sp>
          <p:nvSpPr>
            <p:cNvPr id="13348" name="Line 62"/>
            <p:cNvSpPr>
              <a:spLocks noChangeShapeType="1"/>
            </p:cNvSpPr>
            <p:nvPr/>
          </p:nvSpPr>
          <p:spPr bwMode="auto">
            <a:xfrm flipH="1">
              <a:off x="1104" y="1612"/>
              <a:ext cx="507" cy="0"/>
            </a:xfrm>
            <a:prstGeom prst="line">
              <a:avLst/>
            </a:prstGeom>
            <a:noFill/>
            <a:ln w="9525">
              <a:solidFill>
                <a:srgbClr val="000000"/>
              </a:solidFill>
              <a:round/>
              <a:headEnd/>
              <a:tailEnd/>
            </a:ln>
          </p:spPr>
          <p:txBody>
            <a:bodyPr/>
            <a:lstStyle/>
            <a:p>
              <a:endParaRPr lang="en-US"/>
            </a:p>
          </p:txBody>
        </p:sp>
        <p:sp>
          <p:nvSpPr>
            <p:cNvPr id="13349" name="Rectangle 63"/>
            <p:cNvSpPr>
              <a:spLocks noChangeArrowheads="1"/>
            </p:cNvSpPr>
            <p:nvPr/>
          </p:nvSpPr>
          <p:spPr bwMode="auto">
            <a:xfrm>
              <a:off x="1129" y="2116"/>
              <a:ext cx="6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B</a:t>
              </a:r>
              <a:endParaRPr lang="en-US"/>
            </a:p>
          </p:txBody>
        </p:sp>
        <p:sp>
          <p:nvSpPr>
            <p:cNvPr id="13350" name="Rectangle 64"/>
            <p:cNvSpPr>
              <a:spLocks noChangeArrowheads="1"/>
            </p:cNvSpPr>
            <p:nvPr/>
          </p:nvSpPr>
          <p:spPr bwMode="auto">
            <a:xfrm>
              <a:off x="1142" y="2427"/>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CEB2</a:t>
              </a:r>
              <a:endParaRPr lang="en-US"/>
            </a:p>
          </p:txBody>
        </p:sp>
        <p:sp>
          <p:nvSpPr>
            <p:cNvPr id="13351" name="Rectangle 65"/>
            <p:cNvSpPr>
              <a:spLocks noChangeArrowheads="1"/>
            </p:cNvSpPr>
            <p:nvPr/>
          </p:nvSpPr>
          <p:spPr bwMode="auto">
            <a:xfrm>
              <a:off x="1142" y="1467"/>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CEB1</a:t>
              </a:r>
              <a:endParaRPr lang="en-US"/>
            </a:p>
          </p:txBody>
        </p:sp>
        <p:sp>
          <p:nvSpPr>
            <p:cNvPr id="13352" name="Freeform 66"/>
            <p:cNvSpPr>
              <a:spLocks noEditPoints="1"/>
            </p:cNvSpPr>
            <p:nvPr/>
          </p:nvSpPr>
          <p:spPr bwMode="auto">
            <a:xfrm>
              <a:off x="1703" y="1857"/>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53" name="Freeform 67"/>
            <p:cNvSpPr>
              <a:spLocks noEditPoints="1"/>
            </p:cNvSpPr>
            <p:nvPr/>
          </p:nvSpPr>
          <p:spPr bwMode="auto">
            <a:xfrm>
              <a:off x="1703" y="2252"/>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12" name="Group 68"/>
            <p:cNvGrpSpPr>
              <a:grpSpLocks/>
            </p:cNvGrpSpPr>
            <p:nvPr/>
          </p:nvGrpSpPr>
          <p:grpSpPr bwMode="auto">
            <a:xfrm>
              <a:off x="2253" y="1703"/>
              <a:ext cx="166" cy="738"/>
              <a:chOff x="2253" y="1703"/>
              <a:chExt cx="166" cy="738"/>
            </a:xfrm>
          </p:grpSpPr>
          <p:sp>
            <p:nvSpPr>
              <p:cNvPr id="13494" name="Freeform 69"/>
              <p:cNvSpPr>
                <a:spLocks/>
              </p:cNvSpPr>
              <p:nvPr/>
            </p:nvSpPr>
            <p:spPr bwMode="auto">
              <a:xfrm>
                <a:off x="2253" y="1703"/>
                <a:ext cx="166" cy="738"/>
              </a:xfrm>
              <a:custGeom>
                <a:avLst/>
                <a:gdLst>
                  <a:gd name="T0" fmla="*/ 0 w 166"/>
                  <a:gd name="T1" fmla="*/ 738 h 738"/>
                  <a:gd name="T2" fmla="*/ 166 w 166"/>
                  <a:gd name="T3" fmla="*/ 553 h 738"/>
                  <a:gd name="T4" fmla="*/ 166 w 166"/>
                  <a:gd name="T5" fmla="*/ 184 h 738"/>
                  <a:gd name="T6" fmla="*/ 0 w 166"/>
                  <a:gd name="T7" fmla="*/ 0 h 738"/>
                  <a:gd name="T8" fmla="*/ 0 w 166"/>
                  <a:gd name="T9" fmla="*/ 738 h 738"/>
                  <a:gd name="T10" fmla="*/ 0 60000 65536"/>
                  <a:gd name="T11" fmla="*/ 0 60000 65536"/>
                  <a:gd name="T12" fmla="*/ 0 60000 65536"/>
                  <a:gd name="T13" fmla="*/ 0 60000 65536"/>
                  <a:gd name="T14" fmla="*/ 0 60000 65536"/>
                  <a:gd name="T15" fmla="*/ 0 w 166"/>
                  <a:gd name="T16" fmla="*/ 0 h 738"/>
                  <a:gd name="T17" fmla="*/ 166 w 166"/>
                  <a:gd name="T18" fmla="*/ 738 h 738"/>
                </a:gdLst>
                <a:ahLst/>
                <a:cxnLst>
                  <a:cxn ang="T10">
                    <a:pos x="T0" y="T1"/>
                  </a:cxn>
                  <a:cxn ang="T11">
                    <a:pos x="T2" y="T3"/>
                  </a:cxn>
                  <a:cxn ang="T12">
                    <a:pos x="T4" y="T5"/>
                  </a:cxn>
                  <a:cxn ang="T13">
                    <a:pos x="T6" y="T7"/>
                  </a:cxn>
                  <a:cxn ang="T14">
                    <a:pos x="T8" y="T9"/>
                  </a:cxn>
                </a:cxnLst>
                <a:rect l="T15" t="T16" r="T17" b="T18"/>
                <a:pathLst>
                  <a:path w="166" h="738">
                    <a:moveTo>
                      <a:pt x="0" y="738"/>
                    </a:moveTo>
                    <a:lnTo>
                      <a:pt x="166" y="553"/>
                    </a:lnTo>
                    <a:lnTo>
                      <a:pt x="166" y="184"/>
                    </a:lnTo>
                    <a:lnTo>
                      <a:pt x="0" y="0"/>
                    </a:lnTo>
                    <a:lnTo>
                      <a:pt x="0" y="738"/>
                    </a:lnTo>
                    <a:close/>
                  </a:path>
                </a:pathLst>
              </a:custGeom>
              <a:solidFill>
                <a:srgbClr val="CCCC00"/>
              </a:solidFill>
              <a:ln w="9525">
                <a:noFill/>
                <a:round/>
                <a:headEnd/>
                <a:tailEnd/>
              </a:ln>
            </p:spPr>
            <p:txBody>
              <a:bodyPr/>
              <a:lstStyle/>
              <a:p>
                <a:endParaRPr lang="en-US"/>
              </a:p>
            </p:txBody>
          </p:sp>
          <p:sp>
            <p:nvSpPr>
              <p:cNvPr id="13495" name="Freeform 70"/>
              <p:cNvSpPr>
                <a:spLocks/>
              </p:cNvSpPr>
              <p:nvPr/>
            </p:nvSpPr>
            <p:spPr bwMode="auto">
              <a:xfrm>
                <a:off x="2253" y="1703"/>
                <a:ext cx="166" cy="738"/>
              </a:xfrm>
              <a:custGeom>
                <a:avLst/>
                <a:gdLst>
                  <a:gd name="T0" fmla="*/ 0 w 166"/>
                  <a:gd name="T1" fmla="*/ 738 h 738"/>
                  <a:gd name="T2" fmla="*/ 166 w 166"/>
                  <a:gd name="T3" fmla="*/ 553 h 738"/>
                  <a:gd name="T4" fmla="*/ 166 w 166"/>
                  <a:gd name="T5" fmla="*/ 184 h 738"/>
                  <a:gd name="T6" fmla="*/ 0 w 166"/>
                  <a:gd name="T7" fmla="*/ 0 h 738"/>
                  <a:gd name="T8" fmla="*/ 0 w 166"/>
                  <a:gd name="T9" fmla="*/ 738 h 738"/>
                  <a:gd name="T10" fmla="*/ 0 60000 65536"/>
                  <a:gd name="T11" fmla="*/ 0 60000 65536"/>
                  <a:gd name="T12" fmla="*/ 0 60000 65536"/>
                  <a:gd name="T13" fmla="*/ 0 60000 65536"/>
                  <a:gd name="T14" fmla="*/ 0 60000 65536"/>
                  <a:gd name="T15" fmla="*/ 0 w 166"/>
                  <a:gd name="T16" fmla="*/ 0 h 738"/>
                  <a:gd name="T17" fmla="*/ 166 w 166"/>
                  <a:gd name="T18" fmla="*/ 738 h 738"/>
                </a:gdLst>
                <a:ahLst/>
                <a:cxnLst>
                  <a:cxn ang="T10">
                    <a:pos x="T0" y="T1"/>
                  </a:cxn>
                  <a:cxn ang="T11">
                    <a:pos x="T2" y="T3"/>
                  </a:cxn>
                  <a:cxn ang="T12">
                    <a:pos x="T4" y="T5"/>
                  </a:cxn>
                  <a:cxn ang="T13">
                    <a:pos x="T6" y="T7"/>
                  </a:cxn>
                  <a:cxn ang="T14">
                    <a:pos x="T8" y="T9"/>
                  </a:cxn>
                </a:cxnLst>
                <a:rect l="T15" t="T16" r="T17" b="T18"/>
                <a:pathLst>
                  <a:path w="166" h="738">
                    <a:moveTo>
                      <a:pt x="0" y="738"/>
                    </a:moveTo>
                    <a:lnTo>
                      <a:pt x="166" y="553"/>
                    </a:lnTo>
                    <a:lnTo>
                      <a:pt x="166" y="184"/>
                    </a:lnTo>
                    <a:lnTo>
                      <a:pt x="0" y="0"/>
                    </a:lnTo>
                    <a:lnTo>
                      <a:pt x="0" y="738"/>
                    </a:lnTo>
                    <a:close/>
                  </a:path>
                </a:pathLst>
              </a:custGeom>
              <a:noFill/>
              <a:ln w="9525" cap="rnd">
                <a:solidFill>
                  <a:srgbClr val="000000"/>
                </a:solidFill>
                <a:prstDash val="solid"/>
                <a:miter lim="800000"/>
                <a:headEnd/>
                <a:tailEnd/>
              </a:ln>
            </p:spPr>
            <p:txBody>
              <a:bodyPr/>
              <a:lstStyle/>
              <a:p>
                <a:endParaRPr lang="en-US"/>
              </a:p>
            </p:txBody>
          </p:sp>
        </p:grpSp>
        <p:sp>
          <p:nvSpPr>
            <p:cNvPr id="13355" name="Line 71"/>
            <p:cNvSpPr>
              <a:spLocks noChangeShapeType="1"/>
            </p:cNvSpPr>
            <p:nvPr/>
          </p:nvSpPr>
          <p:spPr bwMode="auto">
            <a:xfrm>
              <a:off x="2419" y="2046"/>
              <a:ext cx="238" cy="0"/>
            </a:xfrm>
            <a:prstGeom prst="line">
              <a:avLst/>
            </a:prstGeom>
            <a:noFill/>
            <a:ln w="9525">
              <a:solidFill>
                <a:srgbClr val="000000"/>
              </a:solidFill>
              <a:round/>
              <a:headEnd/>
              <a:tailEnd/>
            </a:ln>
          </p:spPr>
          <p:txBody>
            <a:bodyPr/>
            <a:lstStyle/>
            <a:p>
              <a:endParaRPr lang="en-US"/>
            </a:p>
          </p:txBody>
        </p:sp>
        <p:sp>
          <p:nvSpPr>
            <p:cNvPr id="13356" name="Line 72"/>
            <p:cNvSpPr>
              <a:spLocks noChangeShapeType="1"/>
            </p:cNvSpPr>
            <p:nvPr/>
          </p:nvSpPr>
          <p:spPr bwMode="auto">
            <a:xfrm>
              <a:off x="1927" y="2744"/>
              <a:ext cx="406" cy="0"/>
            </a:xfrm>
            <a:prstGeom prst="line">
              <a:avLst/>
            </a:prstGeom>
            <a:noFill/>
            <a:ln w="9525">
              <a:solidFill>
                <a:srgbClr val="000000"/>
              </a:solidFill>
              <a:round/>
              <a:headEnd/>
              <a:tailEnd/>
            </a:ln>
          </p:spPr>
          <p:txBody>
            <a:bodyPr/>
            <a:lstStyle/>
            <a:p>
              <a:endParaRPr lang="en-US"/>
            </a:p>
          </p:txBody>
        </p:sp>
        <p:sp>
          <p:nvSpPr>
            <p:cNvPr id="13357" name="Freeform 73"/>
            <p:cNvSpPr>
              <a:spLocks noEditPoints="1"/>
            </p:cNvSpPr>
            <p:nvPr/>
          </p:nvSpPr>
          <p:spPr bwMode="auto">
            <a:xfrm>
              <a:off x="2321" y="2356"/>
              <a:ext cx="34" cy="388"/>
            </a:xfrm>
            <a:custGeom>
              <a:avLst/>
              <a:gdLst>
                <a:gd name="T0" fmla="*/ 15 w 34"/>
                <a:gd name="T1" fmla="*/ 388 h 388"/>
                <a:gd name="T2" fmla="*/ 15 w 34"/>
                <a:gd name="T3" fmla="*/ 28 h 388"/>
                <a:gd name="T4" fmla="*/ 20 w 34"/>
                <a:gd name="T5" fmla="*/ 28 h 388"/>
                <a:gd name="T6" fmla="*/ 20 w 34"/>
                <a:gd name="T7" fmla="*/ 388 h 388"/>
                <a:gd name="T8" fmla="*/ 15 w 34"/>
                <a:gd name="T9" fmla="*/ 388 h 388"/>
                <a:gd name="T10" fmla="*/ 0 w 34"/>
                <a:gd name="T11" fmla="*/ 34 h 388"/>
                <a:gd name="T12" fmla="*/ 17 w 34"/>
                <a:gd name="T13" fmla="*/ 0 h 388"/>
                <a:gd name="T14" fmla="*/ 34 w 34"/>
                <a:gd name="T15" fmla="*/ 34 h 388"/>
                <a:gd name="T16" fmla="*/ 0 w 34"/>
                <a:gd name="T17" fmla="*/ 34 h 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388"/>
                <a:gd name="T29" fmla="*/ 34 w 34"/>
                <a:gd name="T30" fmla="*/ 388 h 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388">
                  <a:moveTo>
                    <a:pt x="15" y="388"/>
                  </a:moveTo>
                  <a:lnTo>
                    <a:pt x="15" y="28"/>
                  </a:lnTo>
                  <a:lnTo>
                    <a:pt x="20" y="28"/>
                  </a:lnTo>
                  <a:lnTo>
                    <a:pt x="20" y="388"/>
                  </a:lnTo>
                  <a:lnTo>
                    <a:pt x="15" y="388"/>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58" name="Rectangle 74"/>
            <p:cNvSpPr>
              <a:spLocks noChangeArrowheads="1"/>
            </p:cNvSpPr>
            <p:nvPr/>
          </p:nvSpPr>
          <p:spPr bwMode="auto">
            <a:xfrm>
              <a:off x="1921" y="2605"/>
              <a:ext cx="367"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INMODE</a:t>
              </a:r>
              <a:endParaRPr lang="en-US"/>
            </a:p>
          </p:txBody>
        </p:sp>
        <p:sp>
          <p:nvSpPr>
            <p:cNvPr id="13359" name="Freeform 75"/>
            <p:cNvSpPr>
              <a:spLocks noEditPoints="1"/>
            </p:cNvSpPr>
            <p:nvPr/>
          </p:nvSpPr>
          <p:spPr bwMode="auto">
            <a:xfrm>
              <a:off x="2844" y="2755"/>
              <a:ext cx="173" cy="215"/>
            </a:xfrm>
            <a:custGeom>
              <a:avLst/>
              <a:gdLst>
                <a:gd name="T0" fmla="*/ 0 w 173"/>
                <a:gd name="T1" fmla="*/ 211 h 215"/>
                <a:gd name="T2" fmla="*/ 154 w 173"/>
                <a:gd name="T3" fmla="*/ 20 h 215"/>
                <a:gd name="T4" fmla="*/ 158 w 173"/>
                <a:gd name="T5" fmla="*/ 24 h 215"/>
                <a:gd name="T6" fmla="*/ 4 w 173"/>
                <a:gd name="T7" fmla="*/ 215 h 215"/>
                <a:gd name="T8" fmla="*/ 0 w 173"/>
                <a:gd name="T9" fmla="*/ 211 h 215"/>
                <a:gd name="T10" fmla="*/ 139 w 173"/>
                <a:gd name="T11" fmla="*/ 16 h 215"/>
                <a:gd name="T12" fmla="*/ 173 w 173"/>
                <a:gd name="T13" fmla="*/ 0 h 215"/>
                <a:gd name="T14" fmla="*/ 165 w 173"/>
                <a:gd name="T15" fmla="*/ 37 h 215"/>
                <a:gd name="T16" fmla="*/ 139 w 173"/>
                <a:gd name="T17" fmla="*/ 16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215"/>
                <a:gd name="T29" fmla="*/ 173 w 173"/>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215">
                  <a:moveTo>
                    <a:pt x="0" y="211"/>
                  </a:moveTo>
                  <a:lnTo>
                    <a:pt x="154" y="20"/>
                  </a:lnTo>
                  <a:lnTo>
                    <a:pt x="158" y="24"/>
                  </a:lnTo>
                  <a:lnTo>
                    <a:pt x="4" y="215"/>
                  </a:lnTo>
                  <a:lnTo>
                    <a:pt x="0" y="211"/>
                  </a:lnTo>
                  <a:close/>
                  <a:moveTo>
                    <a:pt x="139" y="16"/>
                  </a:moveTo>
                  <a:lnTo>
                    <a:pt x="173" y="0"/>
                  </a:lnTo>
                  <a:lnTo>
                    <a:pt x="165" y="37"/>
                  </a:lnTo>
                  <a:lnTo>
                    <a:pt x="139" y="16"/>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60" name="Freeform 76"/>
            <p:cNvSpPr>
              <a:spLocks noEditPoints="1"/>
            </p:cNvSpPr>
            <p:nvPr/>
          </p:nvSpPr>
          <p:spPr bwMode="auto">
            <a:xfrm>
              <a:off x="2655" y="2044"/>
              <a:ext cx="362" cy="534"/>
            </a:xfrm>
            <a:custGeom>
              <a:avLst/>
              <a:gdLst>
                <a:gd name="T0" fmla="*/ 5 w 362"/>
                <a:gd name="T1" fmla="*/ 0 h 534"/>
                <a:gd name="T2" fmla="*/ 349 w 362"/>
                <a:gd name="T3" fmla="*/ 509 h 534"/>
                <a:gd name="T4" fmla="*/ 344 w 362"/>
                <a:gd name="T5" fmla="*/ 512 h 534"/>
                <a:gd name="T6" fmla="*/ 0 w 362"/>
                <a:gd name="T7" fmla="*/ 3 h 534"/>
                <a:gd name="T8" fmla="*/ 5 w 362"/>
                <a:gd name="T9" fmla="*/ 0 h 534"/>
                <a:gd name="T10" fmla="*/ 358 w 362"/>
                <a:gd name="T11" fmla="*/ 496 h 534"/>
                <a:gd name="T12" fmla="*/ 362 w 362"/>
                <a:gd name="T13" fmla="*/ 534 h 534"/>
                <a:gd name="T14" fmla="*/ 329 w 362"/>
                <a:gd name="T15" fmla="*/ 515 h 534"/>
                <a:gd name="T16" fmla="*/ 358 w 362"/>
                <a:gd name="T17" fmla="*/ 496 h 5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2"/>
                <a:gd name="T28" fmla="*/ 0 h 534"/>
                <a:gd name="T29" fmla="*/ 362 w 362"/>
                <a:gd name="T30" fmla="*/ 534 h 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2" h="534">
                  <a:moveTo>
                    <a:pt x="5" y="0"/>
                  </a:moveTo>
                  <a:lnTo>
                    <a:pt x="349" y="509"/>
                  </a:lnTo>
                  <a:lnTo>
                    <a:pt x="344" y="512"/>
                  </a:lnTo>
                  <a:lnTo>
                    <a:pt x="0" y="3"/>
                  </a:lnTo>
                  <a:lnTo>
                    <a:pt x="5" y="0"/>
                  </a:lnTo>
                  <a:close/>
                  <a:moveTo>
                    <a:pt x="358" y="496"/>
                  </a:moveTo>
                  <a:lnTo>
                    <a:pt x="362" y="534"/>
                  </a:lnTo>
                  <a:lnTo>
                    <a:pt x="329" y="515"/>
                  </a:lnTo>
                  <a:lnTo>
                    <a:pt x="358" y="496"/>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13" name="Group 77"/>
            <p:cNvGrpSpPr>
              <a:grpSpLocks/>
            </p:cNvGrpSpPr>
            <p:nvPr/>
          </p:nvGrpSpPr>
          <p:grpSpPr bwMode="auto">
            <a:xfrm>
              <a:off x="2983" y="2549"/>
              <a:ext cx="176" cy="240"/>
              <a:chOff x="2983" y="2549"/>
              <a:chExt cx="176" cy="240"/>
            </a:xfrm>
          </p:grpSpPr>
          <p:sp>
            <p:nvSpPr>
              <p:cNvPr id="13492" name="Oval 78"/>
              <p:cNvSpPr>
                <a:spLocks noChangeArrowheads="1"/>
              </p:cNvSpPr>
              <p:nvPr/>
            </p:nvSpPr>
            <p:spPr bwMode="auto">
              <a:xfrm>
                <a:off x="2983" y="2549"/>
                <a:ext cx="176" cy="240"/>
              </a:xfrm>
              <a:prstGeom prst="ellipse">
                <a:avLst/>
              </a:prstGeom>
              <a:solidFill>
                <a:srgbClr val="446B94"/>
              </a:solidFill>
              <a:ln w="0">
                <a:solidFill>
                  <a:srgbClr val="000000"/>
                </a:solidFill>
                <a:round/>
                <a:headEnd/>
                <a:tailEnd/>
              </a:ln>
            </p:spPr>
            <p:txBody>
              <a:bodyPr/>
              <a:lstStyle/>
              <a:p>
                <a:endParaRPr lang="en-US"/>
              </a:p>
            </p:txBody>
          </p:sp>
          <p:sp>
            <p:nvSpPr>
              <p:cNvPr id="13493" name="Oval 79"/>
              <p:cNvSpPr>
                <a:spLocks noChangeArrowheads="1"/>
              </p:cNvSpPr>
              <p:nvPr/>
            </p:nvSpPr>
            <p:spPr bwMode="auto">
              <a:xfrm>
                <a:off x="2983" y="2549"/>
                <a:ext cx="176" cy="240"/>
              </a:xfrm>
              <a:prstGeom prst="ellipse">
                <a:avLst/>
              </a:prstGeom>
              <a:noFill/>
              <a:ln w="9525" cap="rnd">
                <a:solidFill>
                  <a:srgbClr val="000000"/>
                </a:solidFill>
                <a:round/>
                <a:headEnd/>
                <a:tailEnd/>
              </a:ln>
            </p:spPr>
            <p:txBody>
              <a:bodyPr/>
              <a:lstStyle/>
              <a:p>
                <a:endParaRPr lang="en-US"/>
              </a:p>
            </p:txBody>
          </p:sp>
        </p:grpSp>
        <p:sp>
          <p:nvSpPr>
            <p:cNvPr id="13362" name="Rectangle 80"/>
            <p:cNvSpPr>
              <a:spLocks noChangeArrowheads="1"/>
            </p:cNvSpPr>
            <p:nvPr/>
          </p:nvSpPr>
          <p:spPr bwMode="auto">
            <a:xfrm>
              <a:off x="3065" y="2608"/>
              <a:ext cx="6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X</a:t>
              </a:r>
              <a:endParaRPr lang="en-US"/>
            </a:p>
          </p:txBody>
        </p:sp>
        <p:sp>
          <p:nvSpPr>
            <p:cNvPr id="13363" name="Freeform 81"/>
            <p:cNvSpPr>
              <a:spLocks noEditPoints="1"/>
            </p:cNvSpPr>
            <p:nvPr/>
          </p:nvSpPr>
          <p:spPr bwMode="auto">
            <a:xfrm>
              <a:off x="3172" y="2635"/>
              <a:ext cx="218" cy="34"/>
            </a:xfrm>
            <a:custGeom>
              <a:avLst/>
              <a:gdLst>
                <a:gd name="T0" fmla="*/ 0 w 218"/>
                <a:gd name="T1" fmla="*/ 14 h 34"/>
                <a:gd name="T2" fmla="*/ 190 w 218"/>
                <a:gd name="T3" fmla="*/ 14 h 34"/>
                <a:gd name="T4" fmla="*/ 190 w 218"/>
                <a:gd name="T5" fmla="*/ 20 h 34"/>
                <a:gd name="T6" fmla="*/ 0 w 218"/>
                <a:gd name="T7" fmla="*/ 20 h 34"/>
                <a:gd name="T8" fmla="*/ 0 w 218"/>
                <a:gd name="T9" fmla="*/ 14 h 34"/>
                <a:gd name="T10" fmla="*/ 184 w 218"/>
                <a:gd name="T11" fmla="*/ 0 h 34"/>
                <a:gd name="T12" fmla="*/ 218 w 218"/>
                <a:gd name="T13" fmla="*/ 17 h 34"/>
                <a:gd name="T14" fmla="*/ 184 w 218"/>
                <a:gd name="T15" fmla="*/ 34 h 34"/>
                <a:gd name="T16" fmla="*/ 184 w 218"/>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34"/>
                <a:gd name="T29" fmla="*/ 218 w 218"/>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34">
                  <a:moveTo>
                    <a:pt x="0" y="14"/>
                  </a:moveTo>
                  <a:lnTo>
                    <a:pt x="190" y="14"/>
                  </a:lnTo>
                  <a:lnTo>
                    <a:pt x="190" y="20"/>
                  </a:lnTo>
                  <a:lnTo>
                    <a:pt x="0" y="20"/>
                  </a:lnTo>
                  <a:lnTo>
                    <a:pt x="0" y="14"/>
                  </a:lnTo>
                  <a:close/>
                  <a:moveTo>
                    <a:pt x="184" y="0"/>
                  </a:moveTo>
                  <a:lnTo>
                    <a:pt x="218" y="17"/>
                  </a:lnTo>
                  <a:lnTo>
                    <a:pt x="184" y="34"/>
                  </a:lnTo>
                  <a:lnTo>
                    <a:pt x="184"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14" name="Group 82"/>
            <p:cNvGrpSpPr>
              <a:grpSpLocks/>
            </p:cNvGrpSpPr>
            <p:nvPr/>
          </p:nvGrpSpPr>
          <p:grpSpPr bwMode="auto">
            <a:xfrm>
              <a:off x="3395" y="2603"/>
              <a:ext cx="136" cy="204"/>
              <a:chOff x="3395" y="2603"/>
              <a:chExt cx="136" cy="204"/>
            </a:xfrm>
          </p:grpSpPr>
          <p:grpSp>
            <p:nvGrpSpPr>
              <p:cNvPr id="15" name="Group 83"/>
              <p:cNvGrpSpPr>
                <a:grpSpLocks/>
              </p:cNvGrpSpPr>
              <p:nvPr/>
            </p:nvGrpSpPr>
            <p:grpSpPr bwMode="auto">
              <a:xfrm>
                <a:off x="3395" y="2603"/>
                <a:ext cx="136" cy="204"/>
                <a:chOff x="3395" y="2603"/>
                <a:chExt cx="136" cy="204"/>
              </a:xfrm>
            </p:grpSpPr>
            <p:sp>
              <p:nvSpPr>
                <p:cNvPr id="13490" name="Rectangle 84"/>
                <p:cNvSpPr>
                  <a:spLocks noChangeArrowheads="1"/>
                </p:cNvSpPr>
                <p:nvPr/>
              </p:nvSpPr>
              <p:spPr bwMode="auto">
                <a:xfrm>
                  <a:off x="3395" y="2603"/>
                  <a:ext cx="136" cy="204"/>
                </a:xfrm>
                <a:prstGeom prst="rect">
                  <a:avLst/>
                </a:prstGeom>
                <a:solidFill>
                  <a:srgbClr val="0533A7"/>
                </a:solidFill>
                <a:ln w="9525">
                  <a:noFill/>
                  <a:miter lim="800000"/>
                  <a:headEnd/>
                  <a:tailEnd/>
                </a:ln>
              </p:spPr>
              <p:txBody>
                <a:bodyPr/>
                <a:lstStyle/>
                <a:p>
                  <a:endParaRPr lang="en-US"/>
                </a:p>
              </p:txBody>
            </p:sp>
            <p:sp>
              <p:nvSpPr>
                <p:cNvPr id="13491" name="Rectangle 85"/>
                <p:cNvSpPr>
                  <a:spLocks noChangeArrowheads="1"/>
                </p:cNvSpPr>
                <p:nvPr/>
              </p:nvSpPr>
              <p:spPr bwMode="auto">
                <a:xfrm>
                  <a:off x="3395" y="2603"/>
                  <a:ext cx="136" cy="204"/>
                </a:xfrm>
                <a:prstGeom prst="rect">
                  <a:avLst/>
                </a:prstGeom>
                <a:noFill/>
                <a:ln w="20638" cap="rnd">
                  <a:solidFill>
                    <a:srgbClr val="000000"/>
                  </a:solidFill>
                  <a:miter lim="800000"/>
                  <a:headEnd/>
                  <a:tailEnd/>
                </a:ln>
              </p:spPr>
              <p:txBody>
                <a:bodyPr/>
                <a:lstStyle/>
                <a:p>
                  <a:endParaRPr lang="en-US"/>
                </a:p>
              </p:txBody>
            </p:sp>
          </p:grpSp>
          <p:sp>
            <p:nvSpPr>
              <p:cNvPr id="13487" name="Rectangle 86"/>
              <p:cNvSpPr>
                <a:spLocks noChangeArrowheads="1"/>
              </p:cNvSpPr>
              <p:nvPr/>
            </p:nvSpPr>
            <p:spPr bwMode="auto">
              <a:xfrm>
                <a:off x="3452" y="2667"/>
                <a:ext cx="52"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m</a:t>
                </a:r>
                <a:endParaRPr lang="en-US"/>
              </a:p>
            </p:txBody>
          </p:sp>
          <p:sp>
            <p:nvSpPr>
              <p:cNvPr id="13488" name="Line 87"/>
              <p:cNvSpPr>
                <a:spLocks noChangeShapeType="1"/>
              </p:cNvSpPr>
              <p:nvPr/>
            </p:nvSpPr>
            <p:spPr bwMode="auto">
              <a:xfrm flipV="1">
                <a:off x="3395" y="2762"/>
                <a:ext cx="26" cy="22"/>
              </a:xfrm>
              <a:prstGeom prst="line">
                <a:avLst/>
              </a:prstGeom>
              <a:noFill/>
              <a:ln w="7938" cap="rnd">
                <a:solidFill>
                  <a:srgbClr val="CCCC00"/>
                </a:solidFill>
                <a:round/>
                <a:headEnd/>
                <a:tailEnd/>
              </a:ln>
            </p:spPr>
            <p:txBody>
              <a:bodyPr/>
              <a:lstStyle/>
              <a:p>
                <a:endParaRPr lang="en-US"/>
              </a:p>
            </p:txBody>
          </p:sp>
          <p:sp>
            <p:nvSpPr>
              <p:cNvPr id="13489" name="Line 88"/>
              <p:cNvSpPr>
                <a:spLocks noChangeShapeType="1"/>
              </p:cNvSpPr>
              <p:nvPr/>
            </p:nvSpPr>
            <p:spPr bwMode="auto">
              <a:xfrm flipH="1" flipV="1">
                <a:off x="3395" y="2739"/>
                <a:ext cx="26" cy="23"/>
              </a:xfrm>
              <a:prstGeom prst="line">
                <a:avLst/>
              </a:prstGeom>
              <a:noFill/>
              <a:ln w="7938" cap="rnd">
                <a:solidFill>
                  <a:srgbClr val="CCCC00"/>
                </a:solidFill>
                <a:round/>
                <a:headEnd/>
                <a:tailEnd/>
              </a:ln>
            </p:spPr>
            <p:txBody>
              <a:bodyPr/>
              <a:lstStyle/>
              <a:p>
                <a:endParaRPr lang="en-US"/>
              </a:p>
            </p:txBody>
          </p:sp>
        </p:grpSp>
        <p:sp>
          <p:nvSpPr>
            <p:cNvPr id="13365" name="Freeform 89"/>
            <p:cNvSpPr>
              <a:spLocks noEditPoints="1"/>
            </p:cNvSpPr>
            <p:nvPr/>
          </p:nvSpPr>
          <p:spPr bwMode="auto">
            <a:xfrm>
              <a:off x="3537" y="2635"/>
              <a:ext cx="218" cy="34"/>
            </a:xfrm>
            <a:custGeom>
              <a:avLst/>
              <a:gdLst>
                <a:gd name="T0" fmla="*/ 0 w 218"/>
                <a:gd name="T1" fmla="*/ 15 h 34"/>
                <a:gd name="T2" fmla="*/ 190 w 218"/>
                <a:gd name="T3" fmla="*/ 15 h 34"/>
                <a:gd name="T4" fmla="*/ 190 w 218"/>
                <a:gd name="T5" fmla="*/ 20 h 34"/>
                <a:gd name="T6" fmla="*/ 0 w 218"/>
                <a:gd name="T7" fmla="*/ 20 h 34"/>
                <a:gd name="T8" fmla="*/ 0 w 218"/>
                <a:gd name="T9" fmla="*/ 15 h 34"/>
                <a:gd name="T10" fmla="*/ 184 w 218"/>
                <a:gd name="T11" fmla="*/ 0 h 34"/>
                <a:gd name="T12" fmla="*/ 218 w 218"/>
                <a:gd name="T13" fmla="*/ 17 h 34"/>
                <a:gd name="T14" fmla="*/ 184 w 218"/>
                <a:gd name="T15" fmla="*/ 34 h 34"/>
                <a:gd name="T16" fmla="*/ 184 w 218"/>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34"/>
                <a:gd name="T29" fmla="*/ 218 w 218"/>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34">
                  <a:moveTo>
                    <a:pt x="0" y="15"/>
                  </a:moveTo>
                  <a:lnTo>
                    <a:pt x="190" y="15"/>
                  </a:lnTo>
                  <a:lnTo>
                    <a:pt x="190" y="20"/>
                  </a:lnTo>
                  <a:lnTo>
                    <a:pt x="0" y="20"/>
                  </a:lnTo>
                  <a:lnTo>
                    <a:pt x="0" y="15"/>
                  </a:lnTo>
                  <a:close/>
                  <a:moveTo>
                    <a:pt x="184" y="0"/>
                  </a:moveTo>
                  <a:lnTo>
                    <a:pt x="218" y="17"/>
                  </a:lnTo>
                  <a:lnTo>
                    <a:pt x="184" y="34"/>
                  </a:lnTo>
                  <a:lnTo>
                    <a:pt x="184"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16" name="Group 90"/>
            <p:cNvGrpSpPr>
              <a:grpSpLocks/>
            </p:cNvGrpSpPr>
            <p:nvPr/>
          </p:nvGrpSpPr>
          <p:grpSpPr bwMode="auto">
            <a:xfrm>
              <a:off x="3747" y="2532"/>
              <a:ext cx="201" cy="240"/>
              <a:chOff x="3747" y="2532"/>
              <a:chExt cx="201" cy="240"/>
            </a:xfrm>
          </p:grpSpPr>
          <p:sp>
            <p:nvSpPr>
              <p:cNvPr id="13484" name="Oval 91"/>
              <p:cNvSpPr>
                <a:spLocks noChangeArrowheads="1"/>
              </p:cNvSpPr>
              <p:nvPr/>
            </p:nvSpPr>
            <p:spPr bwMode="auto">
              <a:xfrm>
                <a:off x="3747" y="2532"/>
                <a:ext cx="201" cy="240"/>
              </a:xfrm>
              <a:prstGeom prst="ellipse">
                <a:avLst/>
              </a:prstGeom>
              <a:solidFill>
                <a:srgbClr val="446B94"/>
              </a:solidFill>
              <a:ln w="0">
                <a:solidFill>
                  <a:srgbClr val="000000"/>
                </a:solidFill>
                <a:round/>
                <a:headEnd/>
                <a:tailEnd/>
              </a:ln>
            </p:spPr>
            <p:txBody>
              <a:bodyPr/>
              <a:lstStyle/>
              <a:p>
                <a:endParaRPr lang="en-US"/>
              </a:p>
            </p:txBody>
          </p:sp>
          <p:sp>
            <p:nvSpPr>
              <p:cNvPr id="13485" name="Oval 92"/>
              <p:cNvSpPr>
                <a:spLocks noChangeArrowheads="1"/>
              </p:cNvSpPr>
              <p:nvPr/>
            </p:nvSpPr>
            <p:spPr bwMode="auto">
              <a:xfrm>
                <a:off x="3747" y="2532"/>
                <a:ext cx="201" cy="240"/>
              </a:xfrm>
              <a:prstGeom prst="ellipse">
                <a:avLst/>
              </a:prstGeom>
              <a:noFill/>
              <a:ln w="9525" cap="rnd">
                <a:solidFill>
                  <a:srgbClr val="000000"/>
                </a:solidFill>
                <a:round/>
                <a:headEnd/>
                <a:tailEnd/>
              </a:ln>
            </p:spPr>
            <p:txBody>
              <a:bodyPr/>
              <a:lstStyle/>
              <a:p>
                <a:endParaRPr lang="en-US"/>
              </a:p>
            </p:txBody>
          </p:sp>
        </p:grpSp>
        <p:sp>
          <p:nvSpPr>
            <p:cNvPr id="13367" name="Rectangle 93"/>
            <p:cNvSpPr>
              <a:spLocks noChangeArrowheads="1"/>
            </p:cNvSpPr>
            <p:nvPr/>
          </p:nvSpPr>
          <p:spPr bwMode="auto">
            <a:xfrm>
              <a:off x="3833" y="2591"/>
              <a:ext cx="7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 </a:t>
              </a:r>
              <a:endParaRPr lang="en-US"/>
            </a:p>
          </p:txBody>
        </p:sp>
        <p:sp>
          <p:nvSpPr>
            <p:cNvPr id="13368" name="Freeform 94"/>
            <p:cNvSpPr>
              <a:spLocks noEditPoints="1"/>
            </p:cNvSpPr>
            <p:nvPr/>
          </p:nvSpPr>
          <p:spPr bwMode="auto">
            <a:xfrm>
              <a:off x="3948" y="2635"/>
              <a:ext cx="219" cy="34"/>
            </a:xfrm>
            <a:custGeom>
              <a:avLst/>
              <a:gdLst>
                <a:gd name="T0" fmla="*/ 0 w 219"/>
                <a:gd name="T1" fmla="*/ 15 h 34"/>
                <a:gd name="T2" fmla="*/ 190 w 219"/>
                <a:gd name="T3" fmla="*/ 15 h 34"/>
                <a:gd name="T4" fmla="*/ 190 w 219"/>
                <a:gd name="T5" fmla="*/ 20 h 34"/>
                <a:gd name="T6" fmla="*/ 0 w 219"/>
                <a:gd name="T7" fmla="*/ 20 h 34"/>
                <a:gd name="T8" fmla="*/ 0 w 219"/>
                <a:gd name="T9" fmla="*/ 15 h 34"/>
                <a:gd name="T10" fmla="*/ 185 w 219"/>
                <a:gd name="T11" fmla="*/ 0 h 34"/>
                <a:gd name="T12" fmla="*/ 219 w 219"/>
                <a:gd name="T13" fmla="*/ 17 h 34"/>
                <a:gd name="T14" fmla="*/ 185 w 219"/>
                <a:gd name="T15" fmla="*/ 34 h 34"/>
                <a:gd name="T16" fmla="*/ 185 w 219"/>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9"/>
                <a:gd name="T28" fmla="*/ 0 h 34"/>
                <a:gd name="T29" fmla="*/ 219 w 21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9" h="34">
                  <a:moveTo>
                    <a:pt x="0" y="15"/>
                  </a:moveTo>
                  <a:lnTo>
                    <a:pt x="190" y="15"/>
                  </a:lnTo>
                  <a:lnTo>
                    <a:pt x="190" y="20"/>
                  </a:lnTo>
                  <a:lnTo>
                    <a:pt x="0" y="20"/>
                  </a:lnTo>
                  <a:lnTo>
                    <a:pt x="0" y="15"/>
                  </a:lnTo>
                  <a:close/>
                  <a:moveTo>
                    <a:pt x="185" y="0"/>
                  </a:moveTo>
                  <a:lnTo>
                    <a:pt x="219" y="17"/>
                  </a:lnTo>
                  <a:lnTo>
                    <a:pt x="185" y="34"/>
                  </a:lnTo>
                  <a:lnTo>
                    <a:pt x="185"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69" name="Rectangle 95"/>
            <p:cNvSpPr>
              <a:spLocks noChangeArrowheads="1"/>
            </p:cNvSpPr>
            <p:nvPr/>
          </p:nvSpPr>
          <p:spPr bwMode="auto">
            <a:xfrm>
              <a:off x="2792" y="3125"/>
              <a:ext cx="9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USE_DPORT=FALSE</a:t>
              </a:r>
              <a:endParaRPr lang="en-US"/>
            </a:p>
          </p:txBody>
        </p:sp>
        <p:sp>
          <p:nvSpPr>
            <p:cNvPr id="13370" name="Freeform 96"/>
            <p:cNvSpPr>
              <a:spLocks noEditPoints="1"/>
            </p:cNvSpPr>
            <p:nvPr/>
          </p:nvSpPr>
          <p:spPr bwMode="auto">
            <a:xfrm>
              <a:off x="2655" y="2973"/>
              <a:ext cx="188" cy="241"/>
            </a:xfrm>
            <a:custGeom>
              <a:avLst/>
              <a:gdLst>
                <a:gd name="T0" fmla="*/ 0 w 188"/>
                <a:gd name="T1" fmla="*/ 238 h 241"/>
                <a:gd name="T2" fmla="*/ 14 w 188"/>
                <a:gd name="T3" fmla="*/ 220 h 241"/>
                <a:gd name="T4" fmla="*/ 19 w 188"/>
                <a:gd name="T5" fmla="*/ 223 h 241"/>
                <a:gd name="T6" fmla="*/ 5 w 188"/>
                <a:gd name="T7" fmla="*/ 241 h 241"/>
                <a:gd name="T8" fmla="*/ 0 w 188"/>
                <a:gd name="T9" fmla="*/ 238 h 241"/>
                <a:gd name="T10" fmla="*/ 24 w 188"/>
                <a:gd name="T11" fmla="*/ 206 h 241"/>
                <a:gd name="T12" fmla="*/ 38 w 188"/>
                <a:gd name="T13" fmla="*/ 188 h 241"/>
                <a:gd name="T14" fmla="*/ 43 w 188"/>
                <a:gd name="T15" fmla="*/ 192 h 241"/>
                <a:gd name="T16" fmla="*/ 29 w 188"/>
                <a:gd name="T17" fmla="*/ 210 h 241"/>
                <a:gd name="T18" fmla="*/ 24 w 188"/>
                <a:gd name="T19" fmla="*/ 206 h 241"/>
                <a:gd name="T20" fmla="*/ 49 w 188"/>
                <a:gd name="T21" fmla="*/ 175 h 241"/>
                <a:gd name="T22" fmla="*/ 62 w 188"/>
                <a:gd name="T23" fmla="*/ 157 h 241"/>
                <a:gd name="T24" fmla="*/ 67 w 188"/>
                <a:gd name="T25" fmla="*/ 160 h 241"/>
                <a:gd name="T26" fmla="*/ 53 w 188"/>
                <a:gd name="T27" fmla="*/ 178 h 241"/>
                <a:gd name="T28" fmla="*/ 49 w 188"/>
                <a:gd name="T29" fmla="*/ 175 h 241"/>
                <a:gd name="T30" fmla="*/ 73 w 188"/>
                <a:gd name="T31" fmla="*/ 144 h 241"/>
                <a:gd name="T32" fmla="*/ 87 w 188"/>
                <a:gd name="T33" fmla="*/ 126 h 241"/>
                <a:gd name="T34" fmla="*/ 91 w 188"/>
                <a:gd name="T35" fmla="*/ 129 h 241"/>
                <a:gd name="T36" fmla="*/ 77 w 188"/>
                <a:gd name="T37" fmla="*/ 147 h 241"/>
                <a:gd name="T38" fmla="*/ 73 w 188"/>
                <a:gd name="T39" fmla="*/ 144 h 241"/>
                <a:gd name="T40" fmla="*/ 97 w 188"/>
                <a:gd name="T41" fmla="*/ 112 h 241"/>
                <a:gd name="T42" fmla="*/ 111 w 188"/>
                <a:gd name="T43" fmla="*/ 94 h 241"/>
                <a:gd name="T44" fmla="*/ 115 w 188"/>
                <a:gd name="T45" fmla="*/ 98 h 241"/>
                <a:gd name="T46" fmla="*/ 102 w 188"/>
                <a:gd name="T47" fmla="*/ 116 h 241"/>
                <a:gd name="T48" fmla="*/ 97 w 188"/>
                <a:gd name="T49" fmla="*/ 112 h 241"/>
                <a:gd name="T50" fmla="*/ 121 w 188"/>
                <a:gd name="T51" fmla="*/ 81 h 241"/>
                <a:gd name="T52" fmla="*/ 135 w 188"/>
                <a:gd name="T53" fmla="*/ 63 h 241"/>
                <a:gd name="T54" fmla="*/ 140 w 188"/>
                <a:gd name="T55" fmla="*/ 66 h 241"/>
                <a:gd name="T56" fmla="*/ 126 w 188"/>
                <a:gd name="T57" fmla="*/ 84 h 241"/>
                <a:gd name="T58" fmla="*/ 121 w 188"/>
                <a:gd name="T59" fmla="*/ 81 h 241"/>
                <a:gd name="T60" fmla="*/ 146 w 188"/>
                <a:gd name="T61" fmla="*/ 49 h 241"/>
                <a:gd name="T62" fmla="*/ 159 w 188"/>
                <a:gd name="T63" fmla="*/ 31 h 241"/>
                <a:gd name="T64" fmla="*/ 164 w 188"/>
                <a:gd name="T65" fmla="*/ 35 h 241"/>
                <a:gd name="T66" fmla="*/ 150 w 188"/>
                <a:gd name="T67" fmla="*/ 53 h 241"/>
                <a:gd name="T68" fmla="*/ 146 w 188"/>
                <a:gd name="T69" fmla="*/ 49 h 241"/>
                <a:gd name="T70" fmla="*/ 170 w 188"/>
                <a:gd name="T71" fmla="*/ 18 h 241"/>
                <a:gd name="T72" fmla="*/ 184 w 188"/>
                <a:gd name="T73" fmla="*/ 0 h 241"/>
                <a:gd name="T74" fmla="*/ 188 w 188"/>
                <a:gd name="T75" fmla="*/ 3 h 241"/>
                <a:gd name="T76" fmla="*/ 174 w 188"/>
                <a:gd name="T77" fmla="*/ 21 h 241"/>
                <a:gd name="T78" fmla="*/ 170 w 188"/>
                <a:gd name="T79" fmla="*/ 18 h 2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8"/>
                <a:gd name="T121" fmla="*/ 0 h 241"/>
                <a:gd name="T122" fmla="*/ 188 w 188"/>
                <a:gd name="T123" fmla="*/ 241 h 2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8" h="241">
                  <a:moveTo>
                    <a:pt x="0" y="238"/>
                  </a:moveTo>
                  <a:lnTo>
                    <a:pt x="14" y="220"/>
                  </a:lnTo>
                  <a:lnTo>
                    <a:pt x="19" y="223"/>
                  </a:lnTo>
                  <a:lnTo>
                    <a:pt x="5" y="241"/>
                  </a:lnTo>
                  <a:lnTo>
                    <a:pt x="0" y="238"/>
                  </a:lnTo>
                  <a:close/>
                  <a:moveTo>
                    <a:pt x="24" y="206"/>
                  </a:moveTo>
                  <a:lnTo>
                    <a:pt x="38" y="188"/>
                  </a:lnTo>
                  <a:lnTo>
                    <a:pt x="43" y="192"/>
                  </a:lnTo>
                  <a:lnTo>
                    <a:pt x="29" y="210"/>
                  </a:lnTo>
                  <a:lnTo>
                    <a:pt x="24" y="206"/>
                  </a:lnTo>
                  <a:close/>
                  <a:moveTo>
                    <a:pt x="49" y="175"/>
                  </a:moveTo>
                  <a:lnTo>
                    <a:pt x="62" y="157"/>
                  </a:lnTo>
                  <a:lnTo>
                    <a:pt x="67" y="160"/>
                  </a:lnTo>
                  <a:lnTo>
                    <a:pt x="53" y="178"/>
                  </a:lnTo>
                  <a:lnTo>
                    <a:pt x="49" y="175"/>
                  </a:lnTo>
                  <a:close/>
                  <a:moveTo>
                    <a:pt x="73" y="144"/>
                  </a:moveTo>
                  <a:lnTo>
                    <a:pt x="87" y="126"/>
                  </a:lnTo>
                  <a:lnTo>
                    <a:pt x="91" y="129"/>
                  </a:lnTo>
                  <a:lnTo>
                    <a:pt x="77" y="147"/>
                  </a:lnTo>
                  <a:lnTo>
                    <a:pt x="73" y="144"/>
                  </a:lnTo>
                  <a:close/>
                  <a:moveTo>
                    <a:pt x="97" y="112"/>
                  </a:moveTo>
                  <a:lnTo>
                    <a:pt x="111" y="94"/>
                  </a:lnTo>
                  <a:lnTo>
                    <a:pt x="115" y="98"/>
                  </a:lnTo>
                  <a:lnTo>
                    <a:pt x="102" y="116"/>
                  </a:lnTo>
                  <a:lnTo>
                    <a:pt x="97" y="112"/>
                  </a:lnTo>
                  <a:close/>
                  <a:moveTo>
                    <a:pt x="121" y="81"/>
                  </a:moveTo>
                  <a:lnTo>
                    <a:pt x="135" y="63"/>
                  </a:lnTo>
                  <a:lnTo>
                    <a:pt x="140" y="66"/>
                  </a:lnTo>
                  <a:lnTo>
                    <a:pt x="126" y="84"/>
                  </a:lnTo>
                  <a:lnTo>
                    <a:pt x="121" y="81"/>
                  </a:lnTo>
                  <a:close/>
                  <a:moveTo>
                    <a:pt x="146" y="49"/>
                  </a:moveTo>
                  <a:lnTo>
                    <a:pt x="159" y="31"/>
                  </a:lnTo>
                  <a:lnTo>
                    <a:pt x="164" y="35"/>
                  </a:lnTo>
                  <a:lnTo>
                    <a:pt x="150" y="53"/>
                  </a:lnTo>
                  <a:lnTo>
                    <a:pt x="146" y="49"/>
                  </a:lnTo>
                  <a:close/>
                  <a:moveTo>
                    <a:pt x="170" y="18"/>
                  </a:moveTo>
                  <a:lnTo>
                    <a:pt x="184" y="0"/>
                  </a:lnTo>
                  <a:lnTo>
                    <a:pt x="188" y="3"/>
                  </a:lnTo>
                  <a:lnTo>
                    <a:pt x="174" y="21"/>
                  </a:lnTo>
                  <a:lnTo>
                    <a:pt x="170" y="18"/>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17" name="Group 97"/>
            <p:cNvGrpSpPr>
              <a:grpSpLocks/>
            </p:cNvGrpSpPr>
            <p:nvPr/>
          </p:nvGrpSpPr>
          <p:grpSpPr bwMode="auto">
            <a:xfrm>
              <a:off x="1552" y="2968"/>
              <a:ext cx="136" cy="204"/>
              <a:chOff x="1552" y="2968"/>
              <a:chExt cx="136" cy="204"/>
            </a:xfrm>
          </p:grpSpPr>
          <p:sp>
            <p:nvSpPr>
              <p:cNvPr id="13482" name="Rectangle 98"/>
              <p:cNvSpPr>
                <a:spLocks noChangeArrowheads="1"/>
              </p:cNvSpPr>
              <p:nvPr/>
            </p:nvSpPr>
            <p:spPr bwMode="auto">
              <a:xfrm>
                <a:off x="1552" y="2968"/>
                <a:ext cx="136" cy="204"/>
              </a:xfrm>
              <a:prstGeom prst="rect">
                <a:avLst/>
              </a:prstGeom>
              <a:solidFill>
                <a:srgbClr val="0533A7"/>
              </a:solidFill>
              <a:ln w="9525">
                <a:noFill/>
                <a:miter lim="800000"/>
                <a:headEnd/>
                <a:tailEnd/>
              </a:ln>
            </p:spPr>
            <p:txBody>
              <a:bodyPr/>
              <a:lstStyle/>
              <a:p>
                <a:endParaRPr lang="en-US"/>
              </a:p>
            </p:txBody>
          </p:sp>
          <p:sp>
            <p:nvSpPr>
              <p:cNvPr id="13483" name="Rectangle 99"/>
              <p:cNvSpPr>
                <a:spLocks noChangeArrowheads="1"/>
              </p:cNvSpPr>
              <p:nvPr/>
            </p:nvSpPr>
            <p:spPr bwMode="auto">
              <a:xfrm>
                <a:off x="1552" y="2968"/>
                <a:ext cx="136" cy="204"/>
              </a:xfrm>
              <a:prstGeom prst="rect">
                <a:avLst/>
              </a:prstGeom>
              <a:noFill/>
              <a:ln w="20638" cap="rnd">
                <a:solidFill>
                  <a:srgbClr val="000000"/>
                </a:solidFill>
                <a:miter lim="800000"/>
                <a:headEnd/>
                <a:tailEnd/>
              </a:ln>
            </p:spPr>
            <p:txBody>
              <a:bodyPr/>
              <a:lstStyle/>
              <a:p>
                <a:endParaRPr lang="en-US"/>
              </a:p>
            </p:txBody>
          </p:sp>
        </p:grpSp>
        <p:sp>
          <p:nvSpPr>
            <p:cNvPr id="13372" name="Rectangle 100"/>
            <p:cNvSpPr>
              <a:spLocks noChangeArrowheads="1"/>
            </p:cNvSpPr>
            <p:nvPr/>
          </p:nvSpPr>
          <p:spPr bwMode="auto">
            <a:xfrm>
              <a:off x="1614" y="3033"/>
              <a:ext cx="4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A</a:t>
              </a:r>
              <a:endParaRPr lang="en-US"/>
            </a:p>
          </p:txBody>
        </p:sp>
        <p:sp>
          <p:nvSpPr>
            <p:cNvPr id="13373" name="Line 101"/>
            <p:cNvSpPr>
              <a:spLocks noChangeShapeType="1"/>
            </p:cNvSpPr>
            <p:nvPr/>
          </p:nvSpPr>
          <p:spPr bwMode="auto">
            <a:xfrm flipV="1">
              <a:off x="1552" y="3127"/>
              <a:ext cx="26" cy="22"/>
            </a:xfrm>
            <a:prstGeom prst="line">
              <a:avLst/>
            </a:prstGeom>
            <a:noFill/>
            <a:ln w="7938" cap="rnd">
              <a:solidFill>
                <a:srgbClr val="CCCC00"/>
              </a:solidFill>
              <a:round/>
              <a:headEnd/>
              <a:tailEnd/>
            </a:ln>
          </p:spPr>
          <p:txBody>
            <a:bodyPr/>
            <a:lstStyle/>
            <a:p>
              <a:endParaRPr lang="en-US"/>
            </a:p>
          </p:txBody>
        </p:sp>
        <p:sp>
          <p:nvSpPr>
            <p:cNvPr id="13374" name="Line 102"/>
            <p:cNvSpPr>
              <a:spLocks noChangeShapeType="1"/>
            </p:cNvSpPr>
            <p:nvPr/>
          </p:nvSpPr>
          <p:spPr bwMode="auto">
            <a:xfrm flipH="1" flipV="1">
              <a:off x="1552" y="3104"/>
              <a:ext cx="26" cy="23"/>
            </a:xfrm>
            <a:prstGeom prst="line">
              <a:avLst/>
            </a:prstGeom>
            <a:noFill/>
            <a:ln w="7938" cap="rnd">
              <a:solidFill>
                <a:srgbClr val="CCCC00"/>
              </a:solidFill>
              <a:round/>
              <a:headEnd/>
              <a:tailEnd/>
            </a:ln>
          </p:spPr>
          <p:txBody>
            <a:bodyPr/>
            <a:lstStyle/>
            <a:p>
              <a:endParaRPr lang="en-US"/>
            </a:p>
          </p:txBody>
        </p:sp>
        <p:grpSp>
          <p:nvGrpSpPr>
            <p:cNvPr id="18" name="Group 103"/>
            <p:cNvGrpSpPr>
              <a:grpSpLocks/>
            </p:cNvGrpSpPr>
            <p:nvPr/>
          </p:nvGrpSpPr>
          <p:grpSpPr bwMode="auto">
            <a:xfrm>
              <a:off x="1552" y="2968"/>
              <a:ext cx="136" cy="204"/>
              <a:chOff x="1552" y="2968"/>
              <a:chExt cx="136" cy="204"/>
            </a:xfrm>
          </p:grpSpPr>
          <p:sp>
            <p:nvSpPr>
              <p:cNvPr id="13480" name="Rectangle 104"/>
              <p:cNvSpPr>
                <a:spLocks noChangeArrowheads="1"/>
              </p:cNvSpPr>
              <p:nvPr/>
            </p:nvSpPr>
            <p:spPr bwMode="auto">
              <a:xfrm>
                <a:off x="1552" y="2968"/>
                <a:ext cx="136" cy="204"/>
              </a:xfrm>
              <a:prstGeom prst="rect">
                <a:avLst/>
              </a:prstGeom>
              <a:solidFill>
                <a:srgbClr val="0533A7"/>
              </a:solidFill>
              <a:ln w="9525">
                <a:noFill/>
                <a:miter lim="800000"/>
                <a:headEnd/>
                <a:tailEnd/>
              </a:ln>
            </p:spPr>
            <p:txBody>
              <a:bodyPr/>
              <a:lstStyle/>
              <a:p>
                <a:endParaRPr lang="en-US"/>
              </a:p>
            </p:txBody>
          </p:sp>
          <p:sp>
            <p:nvSpPr>
              <p:cNvPr id="13481" name="Rectangle 105"/>
              <p:cNvSpPr>
                <a:spLocks noChangeArrowheads="1"/>
              </p:cNvSpPr>
              <p:nvPr/>
            </p:nvSpPr>
            <p:spPr bwMode="auto">
              <a:xfrm>
                <a:off x="1552" y="2968"/>
                <a:ext cx="136" cy="204"/>
              </a:xfrm>
              <a:prstGeom prst="rect">
                <a:avLst/>
              </a:prstGeom>
              <a:noFill/>
              <a:ln w="20638" cap="rnd">
                <a:solidFill>
                  <a:srgbClr val="000000"/>
                </a:solidFill>
                <a:miter lim="800000"/>
                <a:headEnd/>
                <a:tailEnd/>
              </a:ln>
            </p:spPr>
            <p:txBody>
              <a:bodyPr/>
              <a:lstStyle/>
              <a:p>
                <a:endParaRPr lang="en-US"/>
              </a:p>
            </p:txBody>
          </p:sp>
        </p:grpSp>
        <p:sp>
          <p:nvSpPr>
            <p:cNvPr id="13376" name="Rectangle 106"/>
            <p:cNvSpPr>
              <a:spLocks noChangeArrowheads="1"/>
            </p:cNvSpPr>
            <p:nvPr/>
          </p:nvSpPr>
          <p:spPr bwMode="auto">
            <a:xfrm>
              <a:off x="1614" y="3033"/>
              <a:ext cx="4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A</a:t>
              </a:r>
              <a:endParaRPr lang="en-US"/>
            </a:p>
          </p:txBody>
        </p:sp>
        <p:sp>
          <p:nvSpPr>
            <p:cNvPr id="13377" name="Line 107"/>
            <p:cNvSpPr>
              <a:spLocks noChangeShapeType="1"/>
            </p:cNvSpPr>
            <p:nvPr/>
          </p:nvSpPr>
          <p:spPr bwMode="auto">
            <a:xfrm flipV="1">
              <a:off x="1552" y="3127"/>
              <a:ext cx="26" cy="22"/>
            </a:xfrm>
            <a:prstGeom prst="line">
              <a:avLst/>
            </a:prstGeom>
            <a:noFill/>
            <a:ln w="7938" cap="rnd">
              <a:solidFill>
                <a:srgbClr val="CCCC00"/>
              </a:solidFill>
              <a:round/>
              <a:headEnd/>
              <a:tailEnd/>
            </a:ln>
          </p:spPr>
          <p:txBody>
            <a:bodyPr/>
            <a:lstStyle/>
            <a:p>
              <a:endParaRPr lang="en-US"/>
            </a:p>
          </p:txBody>
        </p:sp>
        <p:sp>
          <p:nvSpPr>
            <p:cNvPr id="13378" name="Line 108"/>
            <p:cNvSpPr>
              <a:spLocks noChangeShapeType="1"/>
            </p:cNvSpPr>
            <p:nvPr/>
          </p:nvSpPr>
          <p:spPr bwMode="auto">
            <a:xfrm flipH="1" flipV="1">
              <a:off x="1552" y="3104"/>
              <a:ext cx="26" cy="23"/>
            </a:xfrm>
            <a:prstGeom prst="line">
              <a:avLst/>
            </a:prstGeom>
            <a:noFill/>
            <a:ln w="7938" cap="rnd">
              <a:solidFill>
                <a:srgbClr val="CCCC00"/>
              </a:solidFill>
              <a:round/>
              <a:headEnd/>
              <a:tailEnd/>
            </a:ln>
          </p:spPr>
          <p:txBody>
            <a:bodyPr/>
            <a:lstStyle/>
            <a:p>
              <a:endParaRPr lang="en-US"/>
            </a:p>
          </p:txBody>
        </p:sp>
        <p:grpSp>
          <p:nvGrpSpPr>
            <p:cNvPr id="19" name="Group 109"/>
            <p:cNvGrpSpPr>
              <a:grpSpLocks/>
            </p:cNvGrpSpPr>
            <p:nvPr/>
          </p:nvGrpSpPr>
          <p:grpSpPr bwMode="auto">
            <a:xfrm>
              <a:off x="1560" y="3386"/>
              <a:ext cx="136" cy="205"/>
              <a:chOff x="1560" y="3386"/>
              <a:chExt cx="136" cy="205"/>
            </a:xfrm>
          </p:grpSpPr>
          <p:sp>
            <p:nvSpPr>
              <p:cNvPr id="13478" name="Rectangle 110"/>
              <p:cNvSpPr>
                <a:spLocks noChangeArrowheads="1"/>
              </p:cNvSpPr>
              <p:nvPr/>
            </p:nvSpPr>
            <p:spPr bwMode="auto">
              <a:xfrm>
                <a:off x="1560" y="3386"/>
                <a:ext cx="136" cy="205"/>
              </a:xfrm>
              <a:prstGeom prst="rect">
                <a:avLst/>
              </a:prstGeom>
              <a:solidFill>
                <a:srgbClr val="0533A7"/>
              </a:solidFill>
              <a:ln w="9525">
                <a:noFill/>
                <a:miter lim="800000"/>
                <a:headEnd/>
                <a:tailEnd/>
              </a:ln>
            </p:spPr>
            <p:txBody>
              <a:bodyPr/>
              <a:lstStyle/>
              <a:p>
                <a:endParaRPr lang="en-US"/>
              </a:p>
            </p:txBody>
          </p:sp>
          <p:sp>
            <p:nvSpPr>
              <p:cNvPr id="13479" name="Rectangle 111"/>
              <p:cNvSpPr>
                <a:spLocks noChangeArrowheads="1"/>
              </p:cNvSpPr>
              <p:nvPr/>
            </p:nvSpPr>
            <p:spPr bwMode="auto">
              <a:xfrm>
                <a:off x="1560" y="3386"/>
                <a:ext cx="136" cy="205"/>
              </a:xfrm>
              <a:prstGeom prst="rect">
                <a:avLst/>
              </a:prstGeom>
              <a:noFill/>
              <a:ln w="20638" cap="rnd">
                <a:solidFill>
                  <a:srgbClr val="000000"/>
                </a:solidFill>
                <a:miter lim="800000"/>
                <a:headEnd/>
                <a:tailEnd/>
              </a:ln>
            </p:spPr>
            <p:txBody>
              <a:bodyPr/>
              <a:lstStyle/>
              <a:p>
                <a:endParaRPr lang="en-US"/>
              </a:p>
            </p:txBody>
          </p:sp>
        </p:grpSp>
        <p:sp>
          <p:nvSpPr>
            <p:cNvPr id="13380" name="Rectangle 112"/>
            <p:cNvSpPr>
              <a:spLocks noChangeArrowheads="1"/>
            </p:cNvSpPr>
            <p:nvPr/>
          </p:nvSpPr>
          <p:spPr bwMode="auto">
            <a:xfrm>
              <a:off x="1626" y="3452"/>
              <a:ext cx="3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a</a:t>
              </a:r>
              <a:endParaRPr lang="en-US"/>
            </a:p>
          </p:txBody>
        </p:sp>
        <p:sp>
          <p:nvSpPr>
            <p:cNvPr id="13381" name="Line 113"/>
            <p:cNvSpPr>
              <a:spLocks noChangeShapeType="1"/>
            </p:cNvSpPr>
            <p:nvPr/>
          </p:nvSpPr>
          <p:spPr bwMode="auto">
            <a:xfrm flipV="1">
              <a:off x="1560" y="3545"/>
              <a:ext cx="26" cy="23"/>
            </a:xfrm>
            <a:prstGeom prst="line">
              <a:avLst/>
            </a:prstGeom>
            <a:noFill/>
            <a:ln w="7938" cap="rnd">
              <a:solidFill>
                <a:srgbClr val="CCCC00"/>
              </a:solidFill>
              <a:round/>
              <a:headEnd/>
              <a:tailEnd/>
            </a:ln>
          </p:spPr>
          <p:txBody>
            <a:bodyPr/>
            <a:lstStyle/>
            <a:p>
              <a:endParaRPr lang="en-US"/>
            </a:p>
          </p:txBody>
        </p:sp>
        <p:sp>
          <p:nvSpPr>
            <p:cNvPr id="13382" name="Line 114"/>
            <p:cNvSpPr>
              <a:spLocks noChangeShapeType="1"/>
            </p:cNvSpPr>
            <p:nvPr/>
          </p:nvSpPr>
          <p:spPr bwMode="auto">
            <a:xfrm flipH="1" flipV="1">
              <a:off x="1560" y="3523"/>
              <a:ext cx="26" cy="22"/>
            </a:xfrm>
            <a:prstGeom prst="line">
              <a:avLst/>
            </a:prstGeom>
            <a:noFill/>
            <a:ln w="7938" cap="rnd">
              <a:solidFill>
                <a:srgbClr val="CCCC00"/>
              </a:solidFill>
              <a:round/>
              <a:headEnd/>
              <a:tailEnd/>
            </a:ln>
          </p:spPr>
          <p:txBody>
            <a:bodyPr/>
            <a:lstStyle/>
            <a:p>
              <a:endParaRPr lang="en-US"/>
            </a:p>
          </p:txBody>
        </p:sp>
        <p:grpSp>
          <p:nvGrpSpPr>
            <p:cNvPr id="20" name="Group 115"/>
            <p:cNvGrpSpPr>
              <a:grpSpLocks/>
            </p:cNvGrpSpPr>
            <p:nvPr/>
          </p:nvGrpSpPr>
          <p:grpSpPr bwMode="auto">
            <a:xfrm>
              <a:off x="1560" y="3386"/>
              <a:ext cx="136" cy="205"/>
              <a:chOff x="1560" y="3386"/>
              <a:chExt cx="136" cy="205"/>
            </a:xfrm>
          </p:grpSpPr>
          <p:sp>
            <p:nvSpPr>
              <p:cNvPr id="13476" name="Rectangle 116"/>
              <p:cNvSpPr>
                <a:spLocks noChangeArrowheads="1"/>
              </p:cNvSpPr>
              <p:nvPr/>
            </p:nvSpPr>
            <p:spPr bwMode="auto">
              <a:xfrm>
                <a:off x="1560" y="3386"/>
                <a:ext cx="136" cy="205"/>
              </a:xfrm>
              <a:prstGeom prst="rect">
                <a:avLst/>
              </a:prstGeom>
              <a:solidFill>
                <a:srgbClr val="0533A7"/>
              </a:solidFill>
              <a:ln w="9525">
                <a:noFill/>
                <a:miter lim="800000"/>
                <a:headEnd/>
                <a:tailEnd/>
              </a:ln>
            </p:spPr>
            <p:txBody>
              <a:bodyPr/>
              <a:lstStyle/>
              <a:p>
                <a:endParaRPr lang="en-US"/>
              </a:p>
            </p:txBody>
          </p:sp>
          <p:sp>
            <p:nvSpPr>
              <p:cNvPr id="13477" name="Rectangle 117"/>
              <p:cNvSpPr>
                <a:spLocks noChangeArrowheads="1"/>
              </p:cNvSpPr>
              <p:nvPr/>
            </p:nvSpPr>
            <p:spPr bwMode="auto">
              <a:xfrm>
                <a:off x="1560" y="3386"/>
                <a:ext cx="136" cy="205"/>
              </a:xfrm>
              <a:prstGeom prst="rect">
                <a:avLst/>
              </a:prstGeom>
              <a:noFill/>
              <a:ln w="20638" cap="rnd">
                <a:solidFill>
                  <a:srgbClr val="000000"/>
                </a:solidFill>
                <a:miter lim="800000"/>
                <a:headEnd/>
                <a:tailEnd/>
              </a:ln>
            </p:spPr>
            <p:txBody>
              <a:bodyPr/>
              <a:lstStyle/>
              <a:p>
                <a:endParaRPr lang="en-US"/>
              </a:p>
            </p:txBody>
          </p:sp>
        </p:grpSp>
        <p:sp>
          <p:nvSpPr>
            <p:cNvPr id="13384" name="Rectangle 118"/>
            <p:cNvSpPr>
              <a:spLocks noChangeArrowheads="1"/>
            </p:cNvSpPr>
            <p:nvPr/>
          </p:nvSpPr>
          <p:spPr bwMode="auto">
            <a:xfrm>
              <a:off x="1626" y="3452"/>
              <a:ext cx="3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a</a:t>
              </a:r>
              <a:endParaRPr lang="en-US"/>
            </a:p>
          </p:txBody>
        </p:sp>
        <p:sp>
          <p:nvSpPr>
            <p:cNvPr id="13385" name="Line 119"/>
            <p:cNvSpPr>
              <a:spLocks noChangeShapeType="1"/>
            </p:cNvSpPr>
            <p:nvPr/>
          </p:nvSpPr>
          <p:spPr bwMode="auto">
            <a:xfrm flipV="1">
              <a:off x="1560" y="3545"/>
              <a:ext cx="26" cy="23"/>
            </a:xfrm>
            <a:prstGeom prst="line">
              <a:avLst/>
            </a:prstGeom>
            <a:noFill/>
            <a:ln w="7938" cap="rnd">
              <a:solidFill>
                <a:srgbClr val="CCCC00"/>
              </a:solidFill>
              <a:round/>
              <a:headEnd/>
              <a:tailEnd/>
            </a:ln>
          </p:spPr>
          <p:txBody>
            <a:bodyPr/>
            <a:lstStyle/>
            <a:p>
              <a:endParaRPr lang="en-US"/>
            </a:p>
          </p:txBody>
        </p:sp>
        <p:sp>
          <p:nvSpPr>
            <p:cNvPr id="13386" name="Line 120"/>
            <p:cNvSpPr>
              <a:spLocks noChangeShapeType="1"/>
            </p:cNvSpPr>
            <p:nvPr/>
          </p:nvSpPr>
          <p:spPr bwMode="auto">
            <a:xfrm flipH="1" flipV="1">
              <a:off x="1560" y="3523"/>
              <a:ext cx="26" cy="22"/>
            </a:xfrm>
            <a:prstGeom prst="line">
              <a:avLst/>
            </a:prstGeom>
            <a:noFill/>
            <a:ln w="7938" cap="rnd">
              <a:solidFill>
                <a:srgbClr val="CCCC00"/>
              </a:solidFill>
              <a:round/>
              <a:headEnd/>
              <a:tailEnd/>
            </a:ln>
          </p:spPr>
          <p:txBody>
            <a:bodyPr/>
            <a:lstStyle/>
            <a:p>
              <a:endParaRPr lang="en-US"/>
            </a:p>
          </p:txBody>
        </p:sp>
        <p:sp>
          <p:nvSpPr>
            <p:cNvPr id="13387" name="Freeform 121"/>
            <p:cNvSpPr>
              <a:spLocks noEditPoints="1"/>
            </p:cNvSpPr>
            <p:nvPr/>
          </p:nvSpPr>
          <p:spPr bwMode="auto">
            <a:xfrm>
              <a:off x="1097" y="3419"/>
              <a:ext cx="463" cy="34"/>
            </a:xfrm>
            <a:custGeom>
              <a:avLst/>
              <a:gdLst>
                <a:gd name="T0" fmla="*/ 0 w 463"/>
                <a:gd name="T1" fmla="*/ 14 h 34"/>
                <a:gd name="T2" fmla="*/ 434 w 463"/>
                <a:gd name="T3" fmla="*/ 14 h 34"/>
                <a:gd name="T4" fmla="*/ 434 w 463"/>
                <a:gd name="T5" fmla="*/ 20 h 34"/>
                <a:gd name="T6" fmla="*/ 0 w 463"/>
                <a:gd name="T7" fmla="*/ 20 h 34"/>
                <a:gd name="T8" fmla="*/ 0 w 463"/>
                <a:gd name="T9" fmla="*/ 14 h 34"/>
                <a:gd name="T10" fmla="*/ 428 w 463"/>
                <a:gd name="T11" fmla="*/ 0 h 34"/>
                <a:gd name="T12" fmla="*/ 463 w 463"/>
                <a:gd name="T13" fmla="*/ 17 h 34"/>
                <a:gd name="T14" fmla="*/ 428 w 463"/>
                <a:gd name="T15" fmla="*/ 34 h 34"/>
                <a:gd name="T16" fmla="*/ 428 w 463"/>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3"/>
                <a:gd name="T28" fmla="*/ 0 h 34"/>
                <a:gd name="T29" fmla="*/ 463 w 463"/>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3" h="34">
                  <a:moveTo>
                    <a:pt x="0" y="14"/>
                  </a:moveTo>
                  <a:lnTo>
                    <a:pt x="434" y="14"/>
                  </a:lnTo>
                  <a:lnTo>
                    <a:pt x="434" y="20"/>
                  </a:lnTo>
                  <a:lnTo>
                    <a:pt x="0" y="20"/>
                  </a:lnTo>
                  <a:lnTo>
                    <a:pt x="0" y="14"/>
                  </a:lnTo>
                  <a:close/>
                  <a:moveTo>
                    <a:pt x="428" y="0"/>
                  </a:moveTo>
                  <a:lnTo>
                    <a:pt x="463" y="17"/>
                  </a:lnTo>
                  <a:lnTo>
                    <a:pt x="428" y="34"/>
                  </a:lnTo>
                  <a:lnTo>
                    <a:pt x="428"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88" name="Freeform 122"/>
            <p:cNvSpPr>
              <a:spLocks noEditPoints="1"/>
            </p:cNvSpPr>
            <p:nvPr/>
          </p:nvSpPr>
          <p:spPr bwMode="auto">
            <a:xfrm>
              <a:off x="1265" y="3024"/>
              <a:ext cx="295" cy="34"/>
            </a:xfrm>
            <a:custGeom>
              <a:avLst/>
              <a:gdLst>
                <a:gd name="T0" fmla="*/ 0 w 295"/>
                <a:gd name="T1" fmla="*/ 14 h 34"/>
                <a:gd name="T2" fmla="*/ 266 w 295"/>
                <a:gd name="T3" fmla="*/ 14 h 34"/>
                <a:gd name="T4" fmla="*/ 266 w 295"/>
                <a:gd name="T5" fmla="*/ 20 h 34"/>
                <a:gd name="T6" fmla="*/ 0 w 295"/>
                <a:gd name="T7" fmla="*/ 20 h 34"/>
                <a:gd name="T8" fmla="*/ 0 w 295"/>
                <a:gd name="T9" fmla="*/ 14 h 34"/>
                <a:gd name="T10" fmla="*/ 260 w 295"/>
                <a:gd name="T11" fmla="*/ 0 h 34"/>
                <a:gd name="T12" fmla="*/ 295 w 295"/>
                <a:gd name="T13" fmla="*/ 17 h 34"/>
                <a:gd name="T14" fmla="*/ 260 w 295"/>
                <a:gd name="T15" fmla="*/ 34 h 34"/>
                <a:gd name="T16" fmla="*/ 260 w 295"/>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5"/>
                <a:gd name="T28" fmla="*/ 0 h 34"/>
                <a:gd name="T29" fmla="*/ 295 w 29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5" h="34">
                  <a:moveTo>
                    <a:pt x="0" y="14"/>
                  </a:moveTo>
                  <a:lnTo>
                    <a:pt x="266" y="14"/>
                  </a:lnTo>
                  <a:lnTo>
                    <a:pt x="266" y="20"/>
                  </a:lnTo>
                  <a:lnTo>
                    <a:pt x="0" y="20"/>
                  </a:lnTo>
                  <a:lnTo>
                    <a:pt x="0" y="14"/>
                  </a:lnTo>
                  <a:close/>
                  <a:moveTo>
                    <a:pt x="260" y="0"/>
                  </a:moveTo>
                  <a:lnTo>
                    <a:pt x="295" y="17"/>
                  </a:lnTo>
                  <a:lnTo>
                    <a:pt x="260" y="34"/>
                  </a:lnTo>
                  <a:lnTo>
                    <a:pt x="260"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89" name="Line 123"/>
            <p:cNvSpPr>
              <a:spLocks noChangeShapeType="1"/>
            </p:cNvSpPr>
            <p:nvPr/>
          </p:nvSpPr>
          <p:spPr bwMode="auto">
            <a:xfrm>
              <a:off x="1265" y="3041"/>
              <a:ext cx="0" cy="395"/>
            </a:xfrm>
            <a:prstGeom prst="line">
              <a:avLst/>
            </a:prstGeom>
            <a:noFill/>
            <a:ln w="9525">
              <a:solidFill>
                <a:srgbClr val="000000"/>
              </a:solidFill>
              <a:round/>
              <a:headEnd/>
              <a:tailEnd/>
            </a:ln>
          </p:spPr>
          <p:txBody>
            <a:bodyPr/>
            <a:lstStyle/>
            <a:p>
              <a:endParaRPr lang="en-US"/>
            </a:p>
          </p:txBody>
        </p:sp>
        <p:sp>
          <p:nvSpPr>
            <p:cNvPr id="13390" name="Freeform 124"/>
            <p:cNvSpPr>
              <a:spLocks noEditPoints="1"/>
            </p:cNvSpPr>
            <p:nvPr/>
          </p:nvSpPr>
          <p:spPr bwMode="auto">
            <a:xfrm>
              <a:off x="1587" y="2783"/>
              <a:ext cx="34" cy="172"/>
            </a:xfrm>
            <a:custGeom>
              <a:avLst/>
              <a:gdLst>
                <a:gd name="T0" fmla="*/ 20 w 34"/>
                <a:gd name="T1" fmla="*/ 0 h 172"/>
                <a:gd name="T2" fmla="*/ 20 w 34"/>
                <a:gd name="T3" fmla="*/ 144 h 172"/>
                <a:gd name="T4" fmla="*/ 14 w 34"/>
                <a:gd name="T5" fmla="*/ 144 h 172"/>
                <a:gd name="T6" fmla="*/ 14 w 34"/>
                <a:gd name="T7" fmla="*/ 0 h 172"/>
                <a:gd name="T8" fmla="*/ 20 w 34"/>
                <a:gd name="T9" fmla="*/ 0 h 172"/>
                <a:gd name="T10" fmla="*/ 34 w 34"/>
                <a:gd name="T11" fmla="*/ 138 h 172"/>
                <a:gd name="T12" fmla="*/ 17 w 34"/>
                <a:gd name="T13" fmla="*/ 172 h 172"/>
                <a:gd name="T14" fmla="*/ 0 w 34"/>
                <a:gd name="T15" fmla="*/ 138 h 172"/>
                <a:gd name="T16" fmla="*/ 34 w 34"/>
                <a:gd name="T17" fmla="*/ 138 h 1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72"/>
                <a:gd name="T29" fmla="*/ 34 w 34"/>
                <a:gd name="T30" fmla="*/ 172 h 1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72">
                  <a:moveTo>
                    <a:pt x="20" y="0"/>
                  </a:moveTo>
                  <a:lnTo>
                    <a:pt x="20" y="144"/>
                  </a:lnTo>
                  <a:lnTo>
                    <a:pt x="14" y="144"/>
                  </a:lnTo>
                  <a:lnTo>
                    <a:pt x="14" y="0"/>
                  </a:lnTo>
                  <a:lnTo>
                    <a:pt x="20" y="0"/>
                  </a:lnTo>
                  <a:close/>
                  <a:moveTo>
                    <a:pt x="34" y="138"/>
                  </a:moveTo>
                  <a:lnTo>
                    <a:pt x="17" y="172"/>
                  </a:lnTo>
                  <a:lnTo>
                    <a:pt x="0" y="138"/>
                  </a:lnTo>
                  <a:lnTo>
                    <a:pt x="34" y="138"/>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91" name="Freeform 125"/>
            <p:cNvSpPr>
              <a:spLocks noEditPoints="1"/>
            </p:cNvSpPr>
            <p:nvPr/>
          </p:nvSpPr>
          <p:spPr bwMode="auto">
            <a:xfrm>
              <a:off x="1604" y="3598"/>
              <a:ext cx="34" cy="147"/>
            </a:xfrm>
            <a:custGeom>
              <a:avLst/>
              <a:gdLst>
                <a:gd name="T0" fmla="*/ 14 w 34"/>
                <a:gd name="T1" fmla="*/ 147 h 147"/>
                <a:gd name="T2" fmla="*/ 14 w 34"/>
                <a:gd name="T3" fmla="*/ 29 h 147"/>
                <a:gd name="T4" fmla="*/ 20 w 34"/>
                <a:gd name="T5" fmla="*/ 29 h 147"/>
                <a:gd name="T6" fmla="*/ 20 w 34"/>
                <a:gd name="T7" fmla="*/ 147 h 147"/>
                <a:gd name="T8" fmla="*/ 14 w 34"/>
                <a:gd name="T9" fmla="*/ 147 h 147"/>
                <a:gd name="T10" fmla="*/ 0 w 34"/>
                <a:gd name="T11" fmla="*/ 34 h 147"/>
                <a:gd name="T12" fmla="*/ 17 w 34"/>
                <a:gd name="T13" fmla="*/ 0 h 147"/>
                <a:gd name="T14" fmla="*/ 34 w 34"/>
                <a:gd name="T15" fmla="*/ 34 h 147"/>
                <a:gd name="T16" fmla="*/ 0 w 34"/>
                <a:gd name="T17" fmla="*/ 34 h 1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47"/>
                <a:gd name="T29" fmla="*/ 34 w 34"/>
                <a:gd name="T30" fmla="*/ 147 h 1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47">
                  <a:moveTo>
                    <a:pt x="14" y="147"/>
                  </a:moveTo>
                  <a:lnTo>
                    <a:pt x="14" y="29"/>
                  </a:lnTo>
                  <a:lnTo>
                    <a:pt x="20" y="29"/>
                  </a:lnTo>
                  <a:lnTo>
                    <a:pt x="20" y="147"/>
                  </a:lnTo>
                  <a:lnTo>
                    <a:pt x="14" y="147"/>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92" name="Line 126"/>
            <p:cNvSpPr>
              <a:spLocks noChangeShapeType="1"/>
            </p:cNvSpPr>
            <p:nvPr/>
          </p:nvSpPr>
          <p:spPr bwMode="auto">
            <a:xfrm flipH="1">
              <a:off x="1097" y="3745"/>
              <a:ext cx="524" cy="0"/>
            </a:xfrm>
            <a:prstGeom prst="line">
              <a:avLst/>
            </a:prstGeom>
            <a:noFill/>
            <a:ln w="9525">
              <a:solidFill>
                <a:srgbClr val="000000"/>
              </a:solidFill>
              <a:round/>
              <a:headEnd/>
              <a:tailEnd/>
            </a:ln>
          </p:spPr>
          <p:txBody>
            <a:bodyPr/>
            <a:lstStyle/>
            <a:p>
              <a:endParaRPr lang="en-US"/>
            </a:p>
          </p:txBody>
        </p:sp>
        <p:sp>
          <p:nvSpPr>
            <p:cNvPr id="13393" name="Line 127"/>
            <p:cNvSpPr>
              <a:spLocks noChangeShapeType="1"/>
            </p:cNvSpPr>
            <p:nvPr/>
          </p:nvSpPr>
          <p:spPr bwMode="auto">
            <a:xfrm flipH="1">
              <a:off x="1097" y="2779"/>
              <a:ext cx="507" cy="0"/>
            </a:xfrm>
            <a:prstGeom prst="line">
              <a:avLst/>
            </a:prstGeom>
            <a:noFill/>
            <a:ln w="9525">
              <a:solidFill>
                <a:srgbClr val="000000"/>
              </a:solidFill>
              <a:round/>
              <a:headEnd/>
              <a:tailEnd/>
            </a:ln>
          </p:spPr>
          <p:txBody>
            <a:bodyPr/>
            <a:lstStyle/>
            <a:p>
              <a:endParaRPr lang="en-US"/>
            </a:p>
          </p:txBody>
        </p:sp>
        <p:sp>
          <p:nvSpPr>
            <p:cNvPr id="13394" name="Rectangle 128"/>
            <p:cNvSpPr>
              <a:spLocks noChangeArrowheads="1"/>
            </p:cNvSpPr>
            <p:nvPr/>
          </p:nvSpPr>
          <p:spPr bwMode="auto">
            <a:xfrm>
              <a:off x="1122" y="3283"/>
              <a:ext cx="6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A</a:t>
              </a:r>
              <a:endParaRPr lang="en-US"/>
            </a:p>
          </p:txBody>
        </p:sp>
        <p:sp>
          <p:nvSpPr>
            <p:cNvPr id="13395" name="Rectangle 129"/>
            <p:cNvSpPr>
              <a:spLocks noChangeArrowheads="1"/>
            </p:cNvSpPr>
            <p:nvPr/>
          </p:nvSpPr>
          <p:spPr bwMode="auto">
            <a:xfrm>
              <a:off x="1135" y="3594"/>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CEA2</a:t>
              </a:r>
              <a:endParaRPr lang="en-US"/>
            </a:p>
          </p:txBody>
        </p:sp>
        <p:sp>
          <p:nvSpPr>
            <p:cNvPr id="13396" name="Rectangle 130"/>
            <p:cNvSpPr>
              <a:spLocks noChangeArrowheads="1"/>
            </p:cNvSpPr>
            <p:nvPr/>
          </p:nvSpPr>
          <p:spPr bwMode="auto">
            <a:xfrm>
              <a:off x="1135" y="2634"/>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CEA1</a:t>
              </a:r>
              <a:endParaRPr lang="en-US"/>
            </a:p>
          </p:txBody>
        </p:sp>
        <p:sp>
          <p:nvSpPr>
            <p:cNvPr id="13397" name="Freeform 131"/>
            <p:cNvSpPr>
              <a:spLocks noEditPoints="1"/>
            </p:cNvSpPr>
            <p:nvPr/>
          </p:nvSpPr>
          <p:spPr bwMode="auto">
            <a:xfrm>
              <a:off x="1696" y="3024"/>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398" name="Freeform 132"/>
            <p:cNvSpPr>
              <a:spLocks noEditPoints="1"/>
            </p:cNvSpPr>
            <p:nvPr/>
          </p:nvSpPr>
          <p:spPr bwMode="auto">
            <a:xfrm>
              <a:off x="1696" y="3419"/>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21" name="Group 133"/>
            <p:cNvGrpSpPr>
              <a:grpSpLocks/>
            </p:cNvGrpSpPr>
            <p:nvPr/>
          </p:nvGrpSpPr>
          <p:grpSpPr bwMode="auto">
            <a:xfrm>
              <a:off x="2246" y="2869"/>
              <a:ext cx="165" cy="739"/>
              <a:chOff x="2246" y="2869"/>
              <a:chExt cx="165" cy="739"/>
            </a:xfrm>
          </p:grpSpPr>
          <p:sp>
            <p:nvSpPr>
              <p:cNvPr id="13474" name="Freeform 134"/>
              <p:cNvSpPr>
                <a:spLocks/>
              </p:cNvSpPr>
              <p:nvPr/>
            </p:nvSpPr>
            <p:spPr bwMode="auto">
              <a:xfrm>
                <a:off x="2246" y="2869"/>
                <a:ext cx="165" cy="739"/>
              </a:xfrm>
              <a:custGeom>
                <a:avLst/>
                <a:gdLst>
                  <a:gd name="T0" fmla="*/ 0 w 165"/>
                  <a:gd name="T1" fmla="*/ 739 h 739"/>
                  <a:gd name="T2" fmla="*/ 165 w 165"/>
                  <a:gd name="T3" fmla="*/ 554 h 739"/>
                  <a:gd name="T4" fmla="*/ 165 w 165"/>
                  <a:gd name="T5" fmla="*/ 185 h 739"/>
                  <a:gd name="T6" fmla="*/ 0 w 165"/>
                  <a:gd name="T7" fmla="*/ 0 h 739"/>
                  <a:gd name="T8" fmla="*/ 0 w 165"/>
                  <a:gd name="T9" fmla="*/ 739 h 739"/>
                  <a:gd name="T10" fmla="*/ 0 60000 65536"/>
                  <a:gd name="T11" fmla="*/ 0 60000 65536"/>
                  <a:gd name="T12" fmla="*/ 0 60000 65536"/>
                  <a:gd name="T13" fmla="*/ 0 60000 65536"/>
                  <a:gd name="T14" fmla="*/ 0 60000 65536"/>
                  <a:gd name="T15" fmla="*/ 0 w 165"/>
                  <a:gd name="T16" fmla="*/ 0 h 739"/>
                  <a:gd name="T17" fmla="*/ 165 w 165"/>
                  <a:gd name="T18" fmla="*/ 739 h 739"/>
                </a:gdLst>
                <a:ahLst/>
                <a:cxnLst>
                  <a:cxn ang="T10">
                    <a:pos x="T0" y="T1"/>
                  </a:cxn>
                  <a:cxn ang="T11">
                    <a:pos x="T2" y="T3"/>
                  </a:cxn>
                  <a:cxn ang="T12">
                    <a:pos x="T4" y="T5"/>
                  </a:cxn>
                  <a:cxn ang="T13">
                    <a:pos x="T6" y="T7"/>
                  </a:cxn>
                  <a:cxn ang="T14">
                    <a:pos x="T8" y="T9"/>
                  </a:cxn>
                </a:cxnLst>
                <a:rect l="T15" t="T16" r="T17" b="T18"/>
                <a:pathLst>
                  <a:path w="165" h="739">
                    <a:moveTo>
                      <a:pt x="0" y="739"/>
                    </a:moveTo>
                    <a:lnTo>
                      <a:pt x="165" y="554"/>
                    </a:lnTo>
                    <a:lnTo>
                      <a:pt x="165" y="185"/>
                    </a:lnTo>
                    <a:lnTo>
                      <a:pt x="0" y="0"/>
                    </a:lnTo>
                    <a:lnTo>
                      <a:pt x="0" y="739"/>
                    </a:lnTo>
                    <a:close/>
                  </a:path>
                </a:pathLst>
              </a:custGeom>
              <a:solidFill>
                <a:srgbClr val="CCCC00"/>
              </a:solidFill>
              <a:ln w="9525">
                <a:noFill/>
                <a:round/>
                <a:headEnd/>
                <a:tailEnd/>
              </a:ln>
            </p:spPr>
            <p:txBody>
              <a:bodyPr/>
              <a:lstStyle/>
              <a:p>
                <a:endParaRPr lang="en-US"/>
              </a:p>
            </p:txBody>
          </p:sp>
          <p:sp>
            <p:nvSpPr>
              <p:cNvPr id="13475" name="Freeform 135"/>
              <p:cNvSpPr>
                <a:spLocks/>
              </p:cNvSpPr>
              <p:nvPr/>
            </p:nvSpPr>
            <p:spPr bwMode="auto">
              <a:xfrm>
                <a:off x="2246" y="2869"/>
                <a:ext cx="165" cy="739"/>
              </a:xfrm>
              <a:custGeom>
                <a:avLst/>
                <a:gdLst>
                  <a:gd name="T0" fmla="*/ 0 w 165"/>
                  <a:gd name="T1" fmla="*/ 739 h 739"/>
                  <a:gd name="T2" fmla="*/ 165 w 165"/>
                  <a:gd name="T3" fmla="*/ 554 h 739"/>
                  <a:gd name="T4" fmla="*/ 165 w 165"/>
                  <a:gd name="T5" fmla="*/ 185 h 739"/>
                  <a:gd name="T6" fmla="*/ 0 w 165"/>
                  <a:gd name="T7" fmla="*/ 0 h 739"/>
                  <a:gd name="T8" fmla="*/ 0 w 165"/>
                  <a:gd name="T9" fmla="*/ 739 h 739"/>
                  <a:gd name="T10" fmla="*/ 0 60000 65536"/>
                  <a:gd name="T11" fmla="*/ 0 60000 65536"/>
                  <a:gd name="T12" fmla="*/ 0 60000 65536"/>
                  <a:gd name="T13" fmla="*/ 0 60000 65536"/>
                  <a:gd name="T14" fmla="*/ 0 60000 65536"/>
                  <a:gd name="T15" fmla="*/ 0 w 165"/>
                  <a:gd name="T16" fmla="*/ 0 h 739"/>
                  <a:gd name="T17" fmla="*/ 165 w 165"/>
                  <a:gd name="T18" fmla="*/ 739 h 739"/>
                </a:gdLst>
                <a:ahLst/>
                <a:cxnLst>
                  <a:cxn ang="T10">
                    <a:pos x="T0" y="T1"/>
                  </a:cxn>
                  <a:cxn ang="T11">
                    <a:pos x="T2" y="T3"/>
                  </a:cxn>
                  <a:cxn ang="T12">
                    <a:pos x="T4" y="T5"/>
                  </a:cxn>
                  <a:cxn ang="T13">
                    <a:pos x="T6" y="T7"/>
                  </a:cxn>
                  <a:cxn ang="T14">
                    <a:pos x="T8" y="T9"/>
                  </a:cxn>
                </a:cxnLst>
                <a:rect l="T15" t="T16" r="T17" b="T18"/>
                <a:pathLst>
                  <a:path w="165" h="739">
                    <a:moveTo>
                      <a:pt x="0" y="739"/>
                    </a:moveTo>
                    <a:lnTo>
                      <a:pt x="165" y="554"/>
                    </a:lnTo>
                    <a:lnTo>
                      <a:pt x="165" y="185"/>
                    </a:lnTo>
                    <a:lnTo>
                      <a:pt x="0" y="0"/>
                    </a:lnTo>
                    <a:lnTo>
                      <a:pt x="0" y="739"/>
                    </a:lnTo>
                    <a:close/>
                  </a:path>
                </a:pathLst>
              </a:custGeom>
              <a:noFill/>
              <a:ln w="9525" cap="rnd">
                <a:solidFill>
                  <a:srgbClr val="000000"/>
                </a:solidFill>
                <a:prstDash val="solid"/>
                <a:miter lim="800000"/>
                <a:headEnd/>
                <a:tailEnd/>
              </a:ln>
            </p:spPr>
            <p:txBody>
              <a:bodyPr/>
              <a:lstStyle/>
              <a:p>
                <a:endParaRPr lang="en-US"/>
              </a:p>
            </p:txBody>
          </p:sp>
        </p:grpSp>
        <p:sp>
          <p:nvSpPr>
            <p:cNvPr id="13400" name="Line 136"/>
            <p:cNvSpPr>
              <a:spLocks noChangeShapeType="1"/>
            </p:cNvSpPr>
            <p:nvPr/>
          </p:nvSpPr>
          <p:spPr bwMode="auto">
            <a:xfrm>
              <a:off x="2411" y="3213"/>
              <a:ext cx="246" cy="0"/>
            </a:xfrm>
            <a:prstGeom prst="line">
              <a:avLst/>
            </a:prstGeom>
            <a:noFill/>
            <a:ln w="9525">
              <a:solidFill>
                <a:srgbClr val="000000"/>
              </a:solidFill>
              <a:round/>
              <a:headEnd/>
              <a:tailEnd/>
            </a:ln>
          </p:spPr>
          <p:txBody>
            <a:bodyPr/>
            <a:lstStyle/>
            <a:p>
              <a:endParaRPr lang="en-US"/>
            </a:p>
          </p:txBody>
        </p:sp>
        <p:sp>
          <p:nvSpPr>
            <p:cNvPr id="13401" name="Line 137"/>
            <p:cNvSpPr>
              <a:spLocks noChangeShapeType="1"/>
            </p:cNvSpPr>
            <p:nvPr/>
          </p:nvSpPr>
          <p:spPr bwMode="auto">
            <a:xfrm>
              <a:off x="1920" y="3911"/>
              <a:ext cx="406" cy="0"/>
            </a:xfrm>
            <a:prstGeom prst="line">
              <a:avLst/>
            </a:prstGeom>
            <a:noFill/>
            <a:ln w="9525">
              <a:solidFill>
                <a:srgbClr val="000000"/>
              </a:solidFill>
              <a:round/>
              <a:headEnd/>
              <a:tailEnd/>
            </a:ln>
          </p:spPr>
          <p:txBody>
            <a:bodyPr/>
            <a:lstStyle/>
            <a:p>
              <a:endParaRPr lang="en-US"/>
            </a:p>
          </p:txBody>
        </p:sp>
        <p:sp>
          <p:nvSpPr>
            <p:cNvPr id="13402" name="Freeform 138"/>
            <p:cNvSpPr>
              <a:spLocks noEditPoints="1"/>
            </p:cNvSpPr>
            <p:nvPr/>
          </p:nvSpPr>
          <p:spPr bwMode="auto">
            <a:xfrm>
              <a:off x="2314" y="3523"/>
              <a:ext cx="34" cy="388"/>
            </a:xfrm>
            <a:custGeom>
              <a:avLst/>
              <a:gdLst>
                <a:gd name="T0" fmla="*/ 15 w 34"/>
                <a:gd name="T1" fmla="*/ 388 h 388"/>
                <a:gd name="T2" fmla="*/ 15 w 34"/>
                <a:gd name="T3" fmla="*/ 28 h 388"/>
                <a:gd name="T4" fmla="*/ 20 w 34"/>
                <a:gd name="T5" fmla="*/ 28 h 388"/>
                <a:gd name="T6" fmla="*/ 20 w 34"/>
                <a:gd name="T7" fmla="*/ 388 h 388"/>
                <a:gd name="T8" fmla="*/ 15 w 34"/>
                <a:gd name="T9" fmla="*/ 388 h 388"/>
                <a:gd name="T10" fmla="*/ 0 w 34"/>
                <a:gd name="T11" fmla="*/ 34 h 388"/>
                <a:gd name="T12" fmla="*/ 17 w 34"/>
                <a:gd name="T13" fmla="*/ 0 h 388"/>
                <a:gd name="T14" fmla="*/ 34 w 34"/>
                <a:gd name="T15" fmla="*/ 34 h 388"/>
                <a:gd name="T16" fmla="*/ 0 w 34"/>
                <a:gd name="T17" fmla="*/ 34 h 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388"/>
                <a:gd name="T29" fmla="*/ 34 w 34"/>
                <a:gd name="T30" fmla="*/ 388 h 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388">
                  <a:moveTo>
                    <a:pt x="15" y="388"/>
                  </a:moveTo>
                  <a:lnTo>
                    <a:pt x="15" y="28"/>
                  </a:lnTo>
                  <a:lnTo>
                    <a:pt x="20" y="28"/>
                  </a:lnTo>
                  <a:lnTo>
                    <a:pt x="20" y="388"/>
                  </a:lnTo>
                  <a:lnTo>
                    <a:pt x="15" y="388"/>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03" name="Rectangle 139"/>
            <p:cNvSpPr>
              <a:spLocks noChangeArrowheads="1"/>
            </p:cNvSpPr>
            <p:nvPr/>
          </p:nvSpPr>
          <p:spPr bwMode="auto">
            <a:xfrm>
              <a:off x="2097" y="3771"/>
              <a:ext cx="1" cy="173"/>
            </a:xfrm>
            <a:prstGeom prst="rect">
              <a:avLst/>
            </a:prstGeom>
            <a:noFill/>
            <a:ln w="9525">
              <a:noFill/>
              <a:miter lim="800000"/>
              <a:headEnd/>
              <a:tailEnd/>
            </a:ln>
          </p:spPr>
          <p:txBody>
            <a:bodyPr wrap="none" lIns="0" tIns="0" rIns="0" bIns="0">
              <a:spAutoFit/>
            </a:bodyPr>
            <a:lstStyle/>
            <a:p>
              <a:endParaRPr lang="en-US"/>
            </a:p>
          </p:txBody>
        </p:sp>
        <p:grpSp>
          <p:nvGrpSpPr>
            <p:cNvPr id="22" name="Group 140"/>
            <p:cNvGrpSpPr>
              <a:grpSpLocks/>
            </p:cNvGrpSpPr>
            <p:nvPr/>
          </p:nvGrpSpPr>
          <p:grpSpPr bwMode="auto">
            <a:xfrm>
              <a:off x="1559" y="1801"/>
              <a:ext cx="136" cy="204"/>
              <a:chOff x="1559" y="1801"/>
              <a:chExt cx="136" cy="204"/>
            </a:xfrm>
          </p:grpSpPr>
          <p:sp>
            <p:nvSpPr>
              <p:cNvPr id="13472" name="Rectangle 141"/>
              <p:cNvSpPr>
                <a:spLocks noChangeArrowheads="1"/>
              </p:cNvSpPr>
              <p:nvPr/>
            </p:nvSpPr>
            <p:spPr bwMode="auto">
              <a:xfrm>
                <a:off x="1559" y="1801"/>
                <a:ext cx="136" cy="204"/>
              </a:xfrm>
              <a:prstGeom prst="rect">
                <a:avLst/>
              </a:prstGeom>
              <a:solidFill>
                <a:srgbClr val="0533A7"/>
              </a:solidFill>
              <a:ln w="9525">
                <a:noFill/>
                <a:miter lim="800000"/>
                <a:headEnd/>
                <a:tailEnd/>
              </a:ln>
            </p:spPr>
            <p:txBody>
              <a:bodyPr/>
              <a:lstStyle/>
              <a:p>
                <a:endParaRPr lang="en-US"/>
              </a:p>
            </p:txBody>
          </p:sp>
          <p:sp>
            <p:nvSpPr>
              <p:cNvPr id="13473" name="Rectangle 142"/>
              <p:cNvSpPr>
                <a:spLocks noChangeArrowheads="1"/>
              </p:cNvSpPr>
              <p:nvPr/>
            </p:nvSpPr>
            <p:spPr bwMode="auto">
              <a:xfrm>
                <a:off x="1559" y="1801"/>
                <a:ext cx="136" cy="204"/>
              </a:xfrm>
              <a:prstGeom prst="rect">
                <a:avLst/>
              </a:prstGeom>
              <a:noFill/>
              <a:ln w="20638" cap="rnd">
                <a:solidFill>
                  <a:srgbClr val="000000"/>
                </a:solidFill>
                <a:miter lim="800000"/>
                <a:headEnd/>
                <a:tailEnd/>
              </a:ln>
            </p:spPr>
            <p:txBody>
              <a:bodyPr/>
              <a:lstStyle/>
              <a:p>
                <a:endParaRPr lang="en-US"/>
              </a:p>
            </p:txBody>
          </p:sp>
        </p:grpSp>
        <p:sp>
          <p:nvSpPr>
            <p:cNvPr id="13405" name="Rectangle 143"/>
            <p:cNvSpPr>
              <a:spLocks noChangeArrowheads="1"/>
            </p:cNvSpPr>
            <p:nvPr/>
          </p:nvSpPr>
          <p:spPr bwMode="auto">
            <a:xfrm>
              <a:off x="1621" y="1866"/>
              <a:ext cx="4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B</a:t>
              </a:r>
              <a:endParaRPr lang="en-US"/>
            </a:p>
          </p:txBody>
        </p:sp>
        <p:sp>
          <p:nvSpPr>
            <p:cNvPr id="13406" name="Line 144"/>
            <p:cNvSpPr>
              <a:spLocks noChangeShapeType="1"/>
            </p:cNvSpPr>
            <p:nvPr/>
          </p:nvSpPr>
          <p:spPr bwMode="auto">
            <a:xfrm flipV="1">
              <a:off x="1559" y="1960"/>
              <a:ext cx="26" cy="23"/>
            </a:xfrm>
            <a:prstGeom prst="line">
              <a:avLst/>
            </a:prstGeom>
            <a:noFill/>
            <a:ln w="7938" cap="rnd">
              <a:solidFill>
                <a:srgbClr val="CCCC00"/>
              </a:solidFill>
              <a:round/>
              <a:headEnd/>
              <a:tailEnd/>
            </a:ln>
          </p:spPr>
          <p:txBody>
            <a:bodyPr/>
            <a:lstStyle/>
            <a:p>
              <a:endParaRPr lang="en-US"/>
            </a:p>
          </p:txBody>
        </p:sp>
        <p:sp>
          <p:nvSpPr>
            <p:cNvPr id="13407" name="Line 145"/>
            <p:cNvSpPr>
              <a:spLocks noChangeShapeType="1"/>
            </p:cNvSpPr>
            <p:nvPr/>
          </p:nvSpPr>
          <p:spPr bwMode="auto">
            <a:xfrm flipH="1" flipV="1">
              <a:off x="1559" y="1937"/>
              <a:ext cx="26" cy="23"/>
            </a:xfrm>
            <a:prstGeom prst="line">
              <a:avLst/>
            </a:prstGeom>
            <a:noFill/>
            <a:ln w="7938" cap="rnd">
              <a:solidFill>
                <a:srgbClr val="CCCC00"/>
              </a:solidFill>
              <a:round/>
              <a:headEnd/>
              <a:tailEnd/>
            </a:ln>
          </p:spPr>
          <p:txBody>
            <a:bodyPr/>
            <a:lstStyle/>
            <a:p>
              <a:endParaRPr lang="en-US"/>
            </a:p>
          </p:txBody>
        </p:sp>
        <p:grpSp>
          <p:nvGrpSpPr>
            <p:cNvPr id="23" name="Group 146"/>
            <p:cNvGrpSpPr>
              <a:grpSpLocks/>
            </p:cNvGrpSpPr>
            <p:nvPr/>
          </p:nvGrpSpPr>
          <p:grpSpPr bwMode="auto">
            <a:xfrm>
              <a:off x="1559" y="1801"/>
              <a:ext cx="136" cy="204"/>
              <a:chOff x="1559" y="1801"/>
              <a:chExt cx="136" cy="204"/>
            </a:xfrm>
          </p:grpSpPr>
          <p:sp>
            <p:nvSpPr>
              <p:cNvPr id="13470" name="Rectangle 147"/>
              <p:cNvSpPr>
                <a:spLocks noChangeArrowheads="1"/>
              </p:cNvSpPr>
              <p:nvPr/>
            </p:nvSpPr>
            <p:spPr bwMode="auto">
              <a:xfrm>
                <a:off x="1559" y="1801"/>
                <a:ext cx="136" cy="204"/>
              </a:xfrm>
              <a:prstGeom prst="rect">
                <a:avLst/>
              </a:prstGeom>
              <a:solidFill>
                <a:srgbClr val="0533A7"/>
              </a:solidFill>
              <a:ln w="9525">
                <a:noFill/>
                <a:miter lim="800000"/>
                <a:headEnd/>
                <a:tailEnd/>
              </a:ln>
            </p:spPr>
            <p:txBody>
              <a:bodyPr/>
              <a:lstStyle/>
              <a:p>
                <a:endParaRPr lang="en-US"/>
              </a:p>
            </p:txBody>
          </p:sp>
          <p:sp>
            <p:nvSpPr>
              <p:cNvPr id="13471" name="Rectangle 148"/>
              <p:cNvSpPr>
                <a:spLocks noChangeArrowheads="1"/>
              </p:cNvSpPr>
              <p:nvPr/>
            </p:nvSpPr>
            <p:spPr bwMode="auto">
              <a:xfrm>
                <a:off x="1559" y="1801"/>
                <a:ext cx="136" cy="204"/>
              </a:xfrm>
              <a:prstGeom prst="rect">
                <a:avLst/>
              </a:prstGeom>
              <a:noFill/>
              <a:ln w="20638" cap="rnd">
                <a:solidFill>
                  <a:srgbClr val="000000"/>
                </a:solidFill>
                <a:miter lim="800000"/>
                <a:headEnd/>
                <a:tailEnd/>
              </a:ln>
            </p:spPr>
            <p:txBody>
              <a:bodyPr/>
              <a:lstStyle/>
              <a:p>
                <a:endParaRPr lang="en-US"/>
              </a:p>
            </p:txBody>
          </p:sp>
        </p:grpSp>
        <p:sp>
          <p:nvSpPr>
            <p:cNvPr id="13409" name="Rectangle 149"/>
            <p:cNvSpPr>
              <a:spLocks noChangeArrowheads="1"/>
            </p:cNvSpPr>
            <p:nvPr/>
          </p:nvSpPr>
          <p:spPr bwMode="auto">
            <a:xfrm>
              <a:off x="1621" y="1866"/>
              <a:ext cx="43"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B</a:t>
              </a:r>
              <a:endParaRPr lang="en-US"/>
            </a:p>
          </p:txBody>
        </p:sp>
        <p:sp>
          <p:nvSpPr>
            <p:cNvPr id="13410" name="Line 150"/>
            <p:cNvSpPr>
              <a:spLocks noChangeShapeType="1"/>
            </p:cNvSpPr>
            <p:nvPr/>
          </p:nvSpPr>
          <p:spPr bwMode="auto">
            <a:xfrm flipV="1">
              <a:off x="1559" y="1960"/>
              <a:ext cx="26" cy="23"/>
            </a:xfrm>
            <a:prstGeom prst="line">
              <a:avLst/>
            </a:prstGeom>
            <a:noFill/>
            <a:ln w="7938" cap="rnd">
              <a:solidFill>
                <a:srgbClr val="CCCC00"/>
              </a:solidFill>
              <a:round/>
              <a:headEnd/>
              <a:tailEnd/>
            </a:ln>
          </p:spPr>
          <p:txBody>
            <a:bodyPr/>
            <a:lstStyle/>
            <a:p>
              <a:endParaRPr lang="en-US"/>
            </a:p>
          </p:txBody>
        </p:sp>
        <p:sp>
          <p:nvSpPr>
            <p:cNvPr id="13411" name="Line 151"/>
            <p:cNvSpPr>
              <a:spLocks noChangeShapeType="1"/>
            </p:cNvSpPr>
            <p:nvPr/>
          </p:nvSpPr>
          <p:spPr bwMode="auto">
            <a:xfrm flipH="1" flipV="1">
              <a:off x="1559" y="1937"/>
              <a:ext cx="26" cy="23"/>
            </a:xfrm>
            <a:prstGeom prst="line">
              <a:avLst/>
            </a:prstGeom>
            <a:noFill/>
            <a:ln w="7938" cap="rnd">
              <a:solidFill>
                <a:srgbClr val="CCCC00"/>
              </a:solidFill>
              <a:round/>
              <a:headEnd/>
              <a:tailEnd/>
            </a:ln>
          </p:spPr>
          <p:txBody>
            <a:bodyPr/>
            <a:lstStyle/>
            <a:p>
              <a:endParaRPr lang="en-US"/>
            </a:p>
          </p:txBody>
        </p:sp>
        <p:grpSp>
          <p:nvGrpSpPr>
            <p:cNvPr id="24" name="Group 152"/>
            <p:cNvGrpSpPr>
              <a:grpSpLocks/>
            </p:cNvGrpSpPr>
            <p:nvPr/>
          </p:nvGrpSpPr>
          <p:grpSpPr bwMode="auto">
            <a:xfrm>
              <a:off x="1567" y="2220"/>
              <a:ext cx="136" cy="204"/>
              <a:chOff x="1567" y="2220"/>
              <a:chExt cx="136" cy="204"/>
            </a:xfrm>
          </p:grpSpPr>
          <p:sp>
            <p:nvSpPr>
              <p:cNvPr id="13468" name="Rectangle 153"/>
              <p:cNvSpPr>
                <a:spLocks noChangeArrowheads="1"/>
              </p:cNvSpPr>
              <p:nvPr/>
            </p:nvSpPr>
            <p:spPr bwMode="auto">
              <a:xfrm>
                <a:off x="1567" y="2220"/>
                <a:ext cx="136" cy="204"/>
              </a:xfrm>
              <a:prstGeom prst="rect">
                <a:avLst/>
              </a:prstGeom>
              <a:solidFill>
                <a:srgbClr val="0533A7"/>
              </a:solidFill>
              <a:ln w="9525">
                <a:noFill/>
                <a:miter lim="800000"/>
                <a:headEnd/>
                <a:tailEnd/>
              </a:ln>
            </p:spPr>
            <p:txBody>
              <a:bodyPr/>
              <a:lstStyle/>
              <a:p>
                <a:endParaRPr lang="en-US"/>
              </a:p>
            </p:txBody>
          </p:sp>
          <p:sp>
            <p:nvSpPr>
              <p:cNvPr id="13469" name="Rectangle 154"/>
              <p:cNvSpPr>
                <a:spLocks noChangeArrowheads="1"/>
              </p:cNvSpPr>
              <p:nvPr/>
            </p:nvSpPr>
            <p:spPr bwMode="auto">
              <a:xfrm>
                <a:off x="1567" y="2220"/>
                <a:ext cx="136" cy="204"/>
              </a:xfrm>
              <a:prstGeom prst="rect">
                <a:avLst/>
              </a:prstGeom>
              <a:noFill/>
              <a:ln w="20638" cap="rnd">
                <a:solidFill>
                  <a:srgbClr val="000000"/>
                </a:solidFill>
                <a:miter lim="800000"/>
                <a:headEnd/>
                <a:tailEnd/>
              </a:ln>
            </p:spPr>
            <p:txBody>
              <a:bodyPr/>
              <a:lstStyle/>
              <a:p>
                <a:endParaRPr lang="en-US"/>
              </a:p>
            </p:txBody>
          </p:sp>
        </p:grpSp>
        <p:sp>
          <p:nvSpPr>
            <p:cNvPr id="13413" name="Rectangle 155"/>
            <p:cNvSpPr>
              <a:spLocks noChangeArrowheads="1"/>
            </p:cNvSpPr>
            <p:nvPr/>
          </p:nvSpPr>
          <p:spPr bwMode="auto">
            <a:xfrm>
              <a:off x="1632" y="2285"/>
              <a:ext cx="36"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b</a:t>
              </a:r>
              <a:endParaRPr lang="en-US"/>
            </a:p>
          </p:txBody>
        </p:sp>
        <p:sp>
          <p:nvSpPr>
            <p:cNvPr id="13414" name="Line 156"/>
            <p:cNvSpPr>
              <a:spLocks noChangeShapeType="1"/>
            </p:cNvSpPr>
            <p:nvPr/>
          </p:nvSpPr>
          <p:spPr bwMode="auto">
            <a:xfrm flipV="1">
              <a:off x="1567" y="2378"/>
              <a:ext cx="26" cy="23"/>
            </a:xfrm>
            <a:prstGeom prst="line">
              <a:avLst/>
            </a:prstGeom>
            <a:noFill/>
            <a:ln w="7938" cap="rnd">
              <a:solidFill>
                <a:srgbClr val="CCCC00"/>
              </a:solidFill>
              <a:round/>
              <a:headEnd/>
              <a:tailEnd/>
            </a:ln>
          </p:spPr>
          <p:txBody>
            <a:bodyPr/>
            <a:lstStyle/>
            <a:p>
              <a:endParaRPr lang="en-US"/>
            </a:p>
          </p:txBody>
        </p:sp>
        <p:sp>
          <p:nvSpPr>
            <p:cNvPr id="13415" name="Line 157"/>
            <p:cNvSpPr>
              <a:spLocks noChangeShapeType="1"/>
            </p:cNvSpPr>
            <p:nvPr/>
          </p:nvSpPr>
          <p:spPr bwMode="auto">
            <a:xfrm flipH="1" flipV="1">
              <a:off x="1567" y="2356"/>
              <a:ext cx="26" cy="22"/>
            </a:xfrm>
            <a:prstGeom prst="line">
              <a:avLst/>
            </a:prstGeom>
            <a:noFill/>
            <a:ln w="7938" cap="rnd">
              <a:solidFill>
                <a:srgbClr val="CCCC00"/>
              </a:solidFill>
              <a:round/>
              <a:headEnd/>
              <a:tailEnd/>
            </a:ln>
          </p:spPr>
          <p:txBody>
            <a:bodyPr/>
            <a:lstStyle/>
            <a:p>
              <a:endParaRPr lang="en-US"/>
            </a:p>
          </p:txBody>
        </p:sp>
        <p:grpSp>
          <p:nvGrpSpPr>
            <p:cNvPr id="25" name="Group 158"/>
            <p:cNvGrpSpPr>
              <a:grpSpLocks/>
            </p:cNvGrpSpPr>
            <p:nvPr/>
          </p:nvGrpSpPr>
          <p:grpSpPr bwMode="auto">
            <a:xfrm>
              <a:off x="1567" y="2220"/>
              <a:ext cx="136" cy="204"/>
              <a:chOff x="1567" y="2220"/>
              <a:chExt cx="136" cy="204"/>
            </a:xfrm>
          </p:grpSpPr>
          <p:sp>
            <p:nvSpPr>
              <p:cNvPr id="13466" name="Rectangle 159"/>
              <p:cNvSpPr>
                <a:spLocks noChangeArrowheads="1"/>
              </p:cNvSpPr>
              <p:nvPr/>
            </p:nvSpPr>
            <p:spPr bwMode="auto">
              <a:xfrm>
                <a:off x="1567" y="2220"/>
                <a:ext cx="136" cy="204"/>
              </a:xfrm>
              <a:prstGeom prst="rect">
                <a:avLst/>
              </a:prstGeom>
              <a:solidFill>
                <a:srgbClr val="0533A7"/>
              </a:solidFill>
              <a:ln w="9525">
                <a:noFill/>
                <a:miter lim="800000"/>
                <a:headEnd/>
                <a:tailEnd/>
              </a:ln>
            </p:spPr>
            <p:txBody>
              <a:bodyPr/>
              <a:lstStyle/>
              <a:p>
                <a:endParaRPr lang="en-US"/>
              </a:p>
            </p:txBody>
          </p:sp>
          <p:sp>
            <p:nvSpPr>
              <p:cNvPr id="13467" name="Rectangle 160"/>
              <p:cNvSpPr>
                <a:spLocks noChangeArrowheads="1"/>
              </p:cNvSpPr>
              <p:nvPr/>
            </p:nvSpPr>
            <p:spPr bwMode="auto">
              <a:xfrm>
                <a:off x="1567" y="2220"/>
                <a:ext cx="136" cy="204"/>
              </a:xfrm>
              <a:prstGeom prst="rect">
                <a:avLst/>
              </a:prstGeom>
              <a:noFill/>
              <a:ln w="20638" cap="rnd">
                <a:solidFill>
                  <a:srgbClr val="000000"/>
                </a:solidFill>
                <a:miter lim="800000"/>
                <a:headEnd/>
                <a:tailEnd/>
              </a:ln>
            </p:spPr>
            <p:txBody>
              <a:bodyPr/>
              <a:lstStyle/>
              <a:p>
                <a:endParaRPr lang="en-US"/>
              </a:p>
            </p:txBody>
          </p:sp>
        </p:grpSp>
        <p:sp>
          <p:nvSpPr>
            <p:cNvPr id="13417" name="Rectangle 161"/>
            <p:cNvSpPr>
              <a:spLocks noChangeArrowheads="1"/>
            </p:cNvSpPr>
            <p:nvPr/>
          </p:nvSpPr>
          <p:spPr bwMode="auto">
            <a:xfrm>
              <a:off x="1632" y="2285"/>
              <a:ext cx="36"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b</a:t>
              </a:r>
              <a:endParaRPr lang="en-US"/>
            </a:p>
          </p:txBody>
        </p:sp>
        <p:sp>
          <p:nvSpPr>
            <p:cNvPr id="13418" name="Line 162"/>
            <p:cNvSpPr>
              <a:spLocks noChangeShapeType="1"/>
            </p:cNvSpPr>
            <p:nvPr/>
          </p:nvSpPr>
          <p:spPr bwMode="auto">
            <a:xfrm flipV="1">
              <a:off x="1567" y="2378"/>
              <a:ext cx="26" cy="23"/>
            </a:xfrm>
            <a:prstGeom prst="line">
              <a:avLst/>
            </a:prstGeom>
            <a:noFill/>
            <a:ln w="7938" cap="rnd">
              <a:solidFill>
                <a:srgbClr val="CCCC00"/>
              </a:solidFill>
              <a:round/>
              <a:headEnd/>
              <a:tailEnd/>
            </a:ln>
          </p:spPr>
          <p:txBody>
            <a:bodyPr/>
            <a:lstStyle/>
            <a:p>
              <a:endParaRPr lang="en-US"/>
            </a:p>
          </p:txBody>
        </p:sp>
        <p:sp>
          <p:nvSpPr>
            <p:cNvPr id="13419" name="Line 163"/>
            <p:cNvSpPr>
              <a:spLocks noChangeShapeType="1"/>
            </p:cNvSpPr>
            <p:nvPr/>
          </p:nvSpPr>
          <p:spPr bwMode="auto">
            <a:xfrm flipH="1" flipV="1">
              <a:off x="1567" y="2356"/>
              <a:ext cx="26" cy="22"/>
            </a:xfrm>
            <a:prstGeom prst="line">
              <a:avLst/>
            </a:prstGeom>
            <a:noFill/>
            <a:ln w="7938" cap="rnd">
              <a:solidFill>
                <a:srgbClr val="CCCC00"/>
              </a:solidFill>
              <a:round/>
              <a:headEnd/>
              <a:tailEnd/>
            </a:ln>
          </p:spPr>
          <p:txBody>
            <a:bodyPr/>
            <a:lstStyle/>
            <a:p>
              <a:endParaRPr lang="en-US"/>
            </a:p>
          </p:txBody>
        </p:sp>
        <p:sp>
          <p:nvSpPr>
            <p:cNvPr id="13420" name="Freeform 164"/>
            <p:cNvSpPr>
              <a:spLocks noEditPoints="1"/>
            </p:cNvSpPr>
            <p:nvPr/>
          </p:nvSpPr>
          <p:spPr bwMode="auto">
            <a:xfrm>
              <a:off x="1104" y="2252"/>
              <a:ext cx="463" cy="34"/>
            </a:xfrm>
            <a:custGeom>
              <a:avLst/>
              <a:gdLst>
                <a:gd name="T0" fmla="*/ 0 w 463"/>
                <a:gd name="T1" fmla="*/ 14 h 34"/>
                <a:gd name="T2" fmla="*/ 434 w 463"/>
                <a:gd name="T3" fmla="*/ 14 h 34"/>
                <a:gd name="T4" fmla="*/ 434 w 463"/>
                <a:gd name="T5" fmla="*/ 20 h 34"/>
                <a:gd name="T6" fmla="*/ 0 w 463"/>
                <a:gd name="T7" fmla="*/ 20 h 34"/>
                <a:gd name="T8" fmla="*/ 0 w 463"/>
                <a:gd name="T9" fmla="*/ 14 h 34"/>
                <a:gd name="T10" fmla="*/ 429 w 463"/>
                <a:gd name="T11" fmla="*/ 0 h 34"/>
                <a:gd name="T12" fmla="*/ 463 w 463"/>
                <a:gd name="T13" fmla="*/ 17 h 34"/>
                <a:gd name="T14" fmla="*/ 429 w 463"/>
                <a:gd name="T15" fmla="*/ 34 h 34"/>
                <a:gd name="T16" fmla="*/ 429 w 463"/>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63"/>
                <a:gd name="T28" fmla="*/ 0 h 34"/>
                <a:gd name="T29" fmla="*/ 463 w 463"/>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63" h="34">
                  <a:moveTo>
                    <a:pt x="0" y="14"/>
                  </a:moveTo>
                  <a:lnTo>
                    <a:pt x="434" y="14"/>
                  </a:lnTo>
                  <a:lnTo>
                    <a:pt x="434" y="20"/>
                  </a:lnTo>
                  <a:lnTo>
                    <a:pt x="0" y="20"/>
                  </a:lnTo>
                  <a:lnTo>
                    <a:pt x="0" y="14"/>
                  </a:lnTo>
                  <a:close/>
                  <a:moveTo>
                    <a:pt x="429" y="0"/>
                  </a:moveTo>
                  <a:lnTo>
                    <a:pt x="463" y="17"/>
                  </a:lnTo>
                  <a:lnTo>
                    <a:pt x="429" y="34"/>
                  </a:lnTo>
                  <a:lnTo>
                    <a:pt x="429"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21" name="Freeform 165"/>
            <p:cNvSpPr>
              <a:spLocks noEditPoints="1"/>
            </p:cNvSpPr>
            <p:nvPr/>
          </p:nvSpPr>
          <p:spPr bwMode="auto">
            <a:xfrm>
              <a:off x="1272" y="1857"/>
              <a:ext cx="295" cy="34"/>
            </a:xfrm>
            <a:custGeom>
              <a:avLst/>
              <a:gdLst>
                <a:gd name="T0" fmla="*/ 0 w 295"/>
                <a:gd name="T1" fmla="*/ 14 h 34"/>
                <a:gd name="T2" fmla="*/ 266 w 295"/>
                <a:gd name="T3" fmla="*/ 14 h 34"/>
                <a:gd name="T4" fmla="*/ 266 w 295"/>
                <a:gd name="T5" fmla="*/ 20 h 34"/>
                <a:gd name="T6" fmla="*/ 0 w 295"/>
                <a:gd name="T7" fmla="*/ 20 h 34"/>
                <a:gd name="T8" fmla="*/ 0 w 295"/>
                <a:gd name="T9" fmla="*/ 14 h 34"/>
                <a:gd name="T10" fmla="*/ 261 w 295"/>
                <a:gd name="T11" fmla="*/ 0 h 34"/>
                <a:gd name="T12" fmla="*/ 295 w 295"/>
                <a:gd name="T13" fmla="*/ 17 h 34"/>
                <a:gd name="T14" fmla="*/ 261 w 295"/>
                <a:gd name="T15" fmla="*/ 34 h 34"/>
                <a:gd name="T16" fmla="*/ 261 w 295"/>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5"/>
                <a:gd name="T28" fmla="*/ 0 h 34"/>
                <a:gd name="T29" fmla="*/ 295 w 295"/>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5" h="34">
                  <a:moveTo>
                    <a:pt x="0" y="14"/>
                  </a:moveTo>
                  <a:lnTo>
                    <a:pt x="266" y="14"/>
                  </a:lnTo>
                  <a:lnTo>
                    <a:pt x="266" y="20"/>
                  </a:lnTo>
                  <a:lnTo>
                    <a:pt x="0" y="20"/>
                  </a:lnTo>
                  <a:lnTo>
                    <a:pt x="0" y="14"/>
                  </a:lnTo>
                  <a:close/>
                  <a:moveTo>
                    <a:pt x="261" y="0"/>
                  </a:moveTo>
                  <a:lnTo>
                    <a:pt x="295" y="17"/>
                  </a:lnTo>
                  <a:lnTo>
                    <a:pt x="261" y="34"/>
                  </a:lnTo>
                  <a:lnTo>
                    <a:pt x="261"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22" name="Line 166"/>
            <p:cNvSpPr>
              <a:spLocks noChangeShapeType="1"/>
            </p:cNvSpPr>
            <p:nvPr/>
          </p:nvSpPr>
          <p:spPr bwMode="auto">
            <a:xfrm>
              <a:off x="1272" y="1874"/>
              <a:ext cx="0" cy="395"/>
            </a:xfrm>
            <a:prstGeom prst="line">
              <a:avLst/>
            </a:prstGeom>
            <a:noFill/>
            <a:ln w="9525">
              <a:solidFill>
                <a:srgbClr val="000000"/>
              </a:solidFill>
              <a:round/>
              <a:headEnd/>
              <a:tailEnd/>
            </a:ln>
          </p:spPr>
          <p:txBody>
            <a:bodyPr/>
            <a:lstStyle/>
            <a:p>
              <a:endParaRPr lang="en-US"/>
            </a:p>
          </p:txBody>
        </p:sp>
        <p:sp>
          <p:nvSpPr>
            <p:cNvPr id="13423" name="Freeform 167"/>
            <p:cNvSpPr>
              <a:spLocks noEditPoints="1"/>
            </p:cNvSpPr>
            <p:nvPr/>
          </p:nvSpPr>
          <p:spPr bwMode="auto">
            <a:xfrm>
              <a:off x="1594" y="1617"/>
              <a:ext cx="34" cy="171"/>
            </a:xfrm>
            <a:custGeom>
              <a:avLst/>
              <a:gdLst>
                <a:gd name="T0" fmla="*/ 20 w 34"/>
                <a:gd name="T1" fmla="*/ 0 h 171"/>
                <a:gd name="T2" fmla="*/ 20 w 34"/>
                <a:gd name="T3" fmla="*/ 143 h 171"/>
                <a:gd name="T4" fmla="*/ 14 w 34"/>
                <a:gd name="T5" fmla="*/ 143 h 171"/>
                <a:gd name="T6" fmla="*/ 14 w 34"/>
                <a:gd name="T7" fmla="*/ 0 h 171"/>
                <a:gd name="T8" fmla="*/ 20 w 34"/>
                <a:gd name="T9" fmla="*/ 0 h 171"/>
                <a:gd name="T10" fmla="*/ 34 w 34"/>
                <a:gd name="T11" fmla="*/ 137 h 171"/>
                <a:gd name="T12" fmla="*/ 17 w 34"/>
                <a:gd name="T13" fmla="*/ 171 h 171"/>
                <a:gd name="T14" fmla="*/ 0 w 34"/>
                <a:gd name="T15" fmla="*/ 137 h 171"/>
                <a:gd name="T16" fmla="*/ 34 w 34"/>
                <a:gd name="T17" fmla="*/ 137 h 1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71"/>
                <a:gd name="T29" fmla="*/ 34 w 34"/>
                <a:gd name="T30" fmla="*/ 171 h 1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71">
                  <a:moveTo>
                    <a:pt x="20" y="0"/>
                  </a:moveTo>
                  <a:lnTo>
                    <a:pt x="20" y="143"/>
                  </a:lnTo>
                  <a:lnTo>
                    <a:pt x="14" y="143"/>
                  </a:lnTo>
                  <a:lnTo>
                    <a:pt x="14" y="0"/>
                  </a:lnTo>
                  <a:lnTo>
                    <a:pt x="20" y="0"/>
                  </a:lnTo>
                  <a:close/>
                  <a:moveTo>
                    <a:pt x="34" y="137"/>
                  </a:moveTo>
                  <a:lnTo>
                    <a:pt x="17" y="171"/>
                  </a:lnTo>
                  <a:lnTo>
                    <a:pt x="0" y="137"/>
                  </a:lnTo>
                  <a:lnTo>
                    <a:pt x="34" y="137"/>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24" name="Freeform 168"/>
            <p:cNvSpPr>
              <a:spLocks noEditPoints="1"/>
            </p:cNvSpPr>
            <p:nvPr/>
          </p:nvSpPr>
          <p:spPr bwMode="auto">
            <a:xfrm>
              <a:off x="1611" y="2432"/>
              <a:ext cx="34" cy="146"/>
            </a:xfrm>
            <a:custGeom>
              <a:avLst/>
              <a:gdLst>
                <a:gd name="T0" fmla="*/ 14 w 34"/>
                <a:gd name="T1" fmla="*/ 146 h 146"/>
                <a:gd name="T2" fmla="*/ 14 w 34"/>
                <a:gd name="T3" fmla="*/ 28 h 146"/>
                <a:gd name="T4" fmla="*/ 20 w 34"/>
                <a:gd name="T5" fmla="*/ 28 h 146"/>
                <a:gd name="T6" fmla="*/ 20 w 34"/>
                <a:gd name="T7" fmla="*/ 146 h 146"/>
                <a:gd name="T8" fmla="*/ 14 w 34"/>
                <a:gd name="T9" fmla="*/ 146 h 146"/>
                <a:gd name="T10" fmla="*/ 0 w 34"/>
                <a:gd name="T11" fmla="*/ 34 h 146"/>
                <a:gd name="T12" fmla="*/ 17 w 34"/>
                <a:gd name="T13" fmla="*/ 0 h 146"/>
                <a:gd name="T14" fmla="*/ 34 w 34"/>
                <a:gd name="T15" fmla="*/ 34 h 146"/>
                <a:gd name="T16" fmla="*/ 0 w 34"/>
                <a:gd name="T17" fmla="*/ 34 h 1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46"/>
                <a:gd name="T29" fmla="*/ 34 w 34"/>
                <a:gd name="T30" fmla="*/ 146 h 1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46">
                  <a:moveTo>
                    <a:pt x="14" y="146"/>
                  </a:moveTo>
                  <a:lnTo>
                    <a:pt x="14" y="28"/>
                  </a:lnTo>
                  <a:lnTo>
                    <a:pt x="20" y="28"/>
                  </a:lnTo>
                  <a:lnTo>
                    <a:pt x="20" y="146"/>
                  </a:lnTo>
                  <a:lnTo>
                    <a:pt x="14" y="146"/>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25" name="Line 169"/>
            <p:cNvSpPr>
              <a:spLocks noChangeShapeType="1"/>
            </p:cNvSpPr>
            <p:nvPr/>
          </p:nvSpPr>
          <p:spPr bwMode="auto">
            <a:xfrm flipH="1">
              <a:off x="1104" y="2578"/>
              <a:ext cx="524" cy="0"/>
            </a:xfrm>
            <a:prstGeom prst="line">
              <a:avLst/>
            </a:prstGeom>
            <a:noFill/>
            <a:ln w="9525">
              <a:solidFill>
                <a:srgbClr val="000000"/>
              </a:solidFill>
              <a:round/>
              <a:headEnd/>
              <a:tailEnd/>
            </a:ln>
          </p:spPr>
          <p:txBody>
            <a:bodyPr/>
            <a:lstStyle/>
            <a:p>
              <a:endParaRPr lang="en-US"/>
            </a:p>
          </p:txBody>
        </p:sp>
        <p:sp>
          <p:nvSpPr>
            <p:cNvPr id="13426" name="Line 170"/>
            <p:cNvSpPr>
              <a:spLocks noChangeShapeType="1"/>
            </p:cNvSpPr>
            <p:nvPr/>
          </p:nvSpPr>
          <p:spPr bwMode="auto">
            <a:xfrm flipH="1">
              <a:off x="1104" y="1612"/>
              <a:ext cx="507" cy="0"/>
            </a:xfrm>
            <a:prstGeom prst="line">
              <a:avLst/>
            </a:prstGeom>
            <a:noFill/>
            <a:ln w="9525">
              <a:solidFill>
                <a:srgbClr val="000000"/>
              </a:solidFill>
              <a:round/>
              <a:headEnd/>
              <a:tailEnd/>
            </a:ln>
          </p:spPr>
          <p:txBody>
            <a:bodyPr/>
            <a:lstStyle/>
            <a:p>
              <a:endParaRPr lang="en-US"/>
            </a:p>
          </p:txBody>
        </p:sp>
        <p:sp>
          <p:nvSpPr>
            <p:cNvPr id="13427" name="Rectangle 171"/>
            <p:cNvSpPr>
              <a:spLocks noChangeArrowheads="1"/>
            </p:cNvSpPr>
            <p:nvPr/>
          </p:nvSpPr>
          <p:spPr bwMode="auto">
            <a:xfrm>
              <a:off x="1129" y="2116"/>
              <a:ext cx="6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B</a:t>
              </a:r>
              <a:endParaRPr lang="en-US"/>
            </a:p>
          </p:txBody>
        </p:sp>
        <p:sp>
          <p:nvSpPr>
            <p:cNvPr id="13428" name="Rectangle 172"/>
            <p:cNvSpPr>
              <a:spLocks noChangeArrowheads="1"/>
            </p:cNvSpPr>
            <p:nvPr/>
          </p:nvSpPr>
          <p:spPr bwMode="auto">
            <a:xfrm>
              <a:off x="1142" y="2427"/>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CEB2</a:t>
              </a:r>
              <a:endParaRPr lang="en-US"/>
            </a:p>
          </p:txBody>
        </p:sp>
        <p:sp>
          <p:nvSpPr>
            <p:cNvPr id="13429" name="Rectangle 173"/>
            <p:cNvSpPr>
              <a:spLocks noChangeArrowheads="1"/>
            </p:cNvSpPr>
            <p:nvPr/>
          </p:nvSpPr>
          <p:spPr bwMode="auto">
            <a:xfrm>
              <a:off x="1142" y="1467"/>
              <a:ext cx="240"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CEB1</a:t>
              </a:r>
              <a:endParaRPr lang="en-US"/>
            </a:p>
          </p:txBody>
        </p:sp>
        <p:sp>
          <p:nvSpPr>
            <p:cNvPr id="13430" name="Freeform 174"/>
            <p:cNvSpPr>
              <a:spLocks noEditPoints="1"/>
            </p:cNvSpPr>
            <p:nvPr/>
          </p:nvSpPr>
          <p:spPr bwMode="auto">
            <a:xfrm>
              <a:off x="1703" y="1857"/>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31" name="Freeform 175"/>
            <p:cNvSpPr>
              <a:spLocks noEditPoints="1"/>
            </p:cNvSpPr>
            <p:nvPr/>
          </p:nvSpPr>
          <p:spPr bwMode="auto">
            <a:xfrm>
              <a:off x="1703" y="2252"/>
              <a:ext cx="550" cy="34"/>
            </a:xfrm>
            <a:custGeom>
              <a:avLst/>
              <a:gdLst>
                <a:gd name="T0" fmla="*/ 0 w 550"/>
                <a:gd name="T1" fmla="*/ 14 h 34"/>
                <a:gd name="T2" fmla="*/ 521 w 550"/>
                <a:gd name="T3" fmla="*/ 14 h 34"/>
                <a:gd name="T4" fmla="*/ 521 w 550"/>
                <a:gd name="T5" fmla="*/ 20 h 34"/>
                <a:gd name="T6" fmla="*/ 0 w 550"/>
                <a:gd name="T7" fmla="*/ 20 h 34"/>
                <a:gd name="T8" fmla="*/ 0 w 550"/>
                <a:gd name="T9" fmla="*/ 14 h 34"/>
                <a:gd name="T10" fmla="*/ 516 w 550"/>
                <a:gd name="T11" fmla="*/ 0 h 34"/>
                <a:gd name="T12" fmla="*/ 550 w 550"/>
                <a:gd name="T13" fmla="*/ 17 h 34"/>
                <a:gd name="T14" fmla="*/ 516 w 550"/>
                <a:gd name="T15" fmla="*/ 34 h 34"/>
                <a:gd name="T16" fmla="*/ 516 w 550"/>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0"/>
                <a:gd name="T28" fmla="*/ 0 h 34"/>
                <a:gd name="T29" fmla="*/ 550 w 550"/>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0" h="34">
                  <a:moveTo>
                    <a:pt x="0" y="14"/>
                  </a:moveTo>
                  <a:lnTo>
                    <a:pt x="521" y="14"/>
                  </a:lnTo>
                  <a:lnTo>
                    <a:pt x="521" y="20"/>
                  </a:lnTo>
                  <a:lnTo>
                    <a:pt x="0" y="20"/>
                  </a:lnTo>
                  <a:lnTo>
                    <a:pt x="0" y="14"/>
                  </a:lnTo>
                  <a:close/>
                  <a:moveTo>
                    <a:pt x="516" y="0"/>
                  </a:moveTo>
                  <a:lnTo>
                    <a:pt x="550" y="17"/>
                  </a:lnTo>
                  <a:lnTo>
                    <a:pt x="516" y="34"/>
                  </a:lnTo>
                  <a:lnTo>
                    <a:pt x="516"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26" name="Group 176"/>
            <p:cNvGrpSpPr>
              <a:grpSpLocks/>
            </p:cNvGrpSpPr>
            <p:nvPr/>
          </p:nvGrpSpPr>
          <p:grpSpPr bwMode="auto">
            <a:xfrm>
              <a:off x="2253" y="1703"/>
              <a:ext cx="166" cy="738"/>
              <a:chOff x="2253" y="1703"/>
              <a:chExt cx="166" cy="738"/>
            </a:xfrm>
          </p:grpSpPr>
          <p:sp>
            <p:nvSpPr>
              <p:cNvPr id="13464" name="Freeform 177"/>
              <p:cNvSpPr>
                <a:spLocks/>
              </p:cNvSpPr>
              <p:nvPr/>
            </p:nvSpPr>
            <p:spPr bwMode="auto">
              <a:xfrm>
                <a:off x="2253" y="1703"/>
                <a:ext cx="166" cy="738"/>
              </a:xfrm>
              <a:custGeom>
                <a:avLst/>
                <a:gdLst>
                  <a:gd name="T0" fmla="*/ 0 w 166"/>
                  <a:gd name="T1" fmla="*/ 738 h 738"/>
                  <a:gd name="T2" fmla="*/ 166 w 166"/>
                  <a:gd name="T3" fmla="*/ 553 h 738"/>
                  <a:gd name="T4" fmla="*/ 166 w 166"/>
                  <a:gd name="T5" fmla="*/ 184 h 738"/>
                  <a:gd name="T6" fmla="*/ 0 w 166"/>
                  <a:gd name="T7" fmla="*/ 0 h 738"/>
                  <a:gd name="T8" fmla="*/ 0 w 166"/>
                  <a:gd name="T9" fmla="*/ 738 h 738"/>
                  <a:gd name="T10" fmla="*/ 0 60000 65536"/>
                  <a:gd name="T11" fmla="*/ 0 60000 65536"/>
                  <a:gd name="T12" fmla="*/ 0 60000 65536"/>
                  <a:gd name="T13" fmla="*/ 0 60000 65536"/>
                  <a:gd name="T14" fmla="*/ 0 60000 65536"/>
                  <a:gd name="T15" fmla="*/ 0 w 166"/>
                  <a:gd name="T16" fmla="*/ 0 h 738"/>
                  <a:gd name="T17" fmla="*/ 166 w 166"/>
                  <a:gd name="T18" fmla="*/ 738 h 738"/>
                </a:gdLst>
                <a:ahLst/>
                <a:cxnLst>
                  <a:cxn ang="T10">
                    <a:pos x="T0" y="T1"/>
                  </a:cxn>
                  <a:cxn ang="T11">
                    <a:pos x="T2" y="T3"/>
                  </a:cxn>
                  <a:cxn ang="T12">
                    <a:pos x="T4" y="T5"/>
                  </a:cxn>
                  <a:cxn ang="T13">
                    <a:pos x="T6" y="T7"/>
                  </a:cxn>
                  <a:cxn ang="T14">
                    <a:pos x="T8" y="T9"/>
                  </a:cxn>
                </a:cxnLst>
                <a:rect l="T15" t="T16" r="T17" b="T18"/>
                <a:pathLst>
                  <a:path w="166" h="738">
                    <a:moveTo>
                      <a:pt x="0" y="738"/>
                    </a:moveTo>
                    <a:lnTo>
                      <a:pt x="166" y="553"/>
                    </a:lnTo>
                    <a:lnTo>
                      <a:pt x="166" y="184"/>
                    </a:lnTo>
                    <a:lnTo>
                      <a:pt x="0" y="0"/>
                    </a:lnTo>
                    <a:lnTo>
                      <a:pt x="0" y="738"/>
                    </a:lnTo>
                    <a:close/>
                  </a:path>
                </a:pathLst>
              </a:custGeom>
              <a:solidFill>
                <a:srgbClr val="CCCC00"/>
              </a:solidFill>
              <a:ln w="9525">
                <a:noFill/>
                <a:round/>
                <a:headEnd/>
                <a:tailEnd/>
              </a:ln>
            </p:spPr>
            <p:txBody>
              <a:bodyPr/>
              <a:lstStyle/>
              <a:p>
                <a:endParaRPr lang="en-US"/>
              </a:p>
            </p:txBody>
          </p:sp>
          <p:sp>
            <p:nvSpPr>
              <p:cNvPr id="13465" name="Freeform 178"/>
              <p:cNvSpPr>
                <a:spLocks/>
              </p:cNvSpPr>
              <p:nvPr/>
            </p:nvSpPr>
            <p:spPr bwMode="auto">
              <a:xfrm>
                <a:off x="2253" y="1703"/>
                <a:ext cx="166" cy="738"/>
              </a:xfrm>
              <a:custGeom>
                <a:avLst/>
                <a:gdLst>
                  <a:gd name="T0" fmla="*/ 0 w 166"/>
                  <a:gd name="T1" fmla="*/ 738 h 738"/>
                  <a:gd name="T2" fmla="*/ 166 w 166"/>
                  <a:gd name="T3" fmla="*/ 553 h 738"/>
                  <a:gd name="T4" fmla="*/ 166 w 166"/>
                  <a:gd name="T5" fmla="*/ 184 h 738"/>
                  <a:gd name="T6" fmla="*/ 0 w 166"/>
                  <a:gd name="T7" fmla="*/ 0 h 738"/>
                  <a:gd name="T8" fmla="*/ 0 w 166"/>
                  <a:gd name="T9" fmla="*/ 738 h 738"/>
                  <a:gd name="T10" fmla="*/ 0 60000 65536"/>
                  <a:gd name="T11" fmla="*/ 0 60000 65536"/>
                  <a:gd name="T12" fmla="*/ 0 60000 65536"/>
                  <a:gd name="T13" fmla="*/ 0 60000 65536"/>
                  <a:gd name="T14" fmla="*/ 0 60000 65536"/>
                  <a:gd name="T15" fmla="*/ 0 w 166"/>
                  <a:gd name="T16" fmla="*/ 0 h 738"/>
                  <a:gd name="T17" fmla="*/ 166 w 166"/>
                  <a:gd name="T18" fmla="*/ 738 h 738"/>
                </a:gdLst>
                <a:ahLst/>
                <a:cxnLst>
                  <a:cxn ang="T10">
                    <a:pos x="T0" y="T1"/>
                  </a:cxn>
                  <a:cxn ang="T11">
                    <a:pos x="T2" y="T3"/>
                  </a:cxn>
                  <a:cxn ang="T12">
                    <a:pos x="T4" y="T5"/>
                  </a:cxn>
                  <a:cxn ang="T13">
                    <a:pos x="T6" y="T7"/>
                  </a:cxn>
                  <a:cxn ang="T14">
                    <a:pos x="T8" y="T9"/>
                  </a:cxn>
                </a:cxnLst>
                <a:rect l="T15" t="T16" r="T17" b="T18"/>
                <a:pathLst>
                  <a:path w="166" h="738">
                    <a:moveTo>
                      <a:pt x="0" y="738"/>
                    </a:moveTo>
                    <a:lnTo>
                      <a:pt x="166" y="553"/>
                    </a:lnTo>
                    <a:lnTo>
                      <a:pt x="166" y="184"/>
                    </a:lnTo>
                    <a:lnTo>
                      <a:pt x="0" y="0"/>
                    </a:lnTo>
                    <a:lnTo>
                      <a:pt x="0" y="738"/>
                    </a:lnTo>
                    <a:close/>
                  </a:path>
                </a:pathLst>
              </a:custGeom>
              <a:noFill/>
              <a:ln w="9525" cap="rnd">
                <a:solidFill>
                  <a:srgbClr val="000000"/>
                </a:solidFill>
                <a:prstDash val="solid"/>
                <a:miter lim="800000"/>
                <a:headEnd/>
                <a:tailEnd/>
              </a:ln>
            </p:spPr>
            <p:txBody>
              <a:bodyPr/>
              <a:lstStyle/>
              <a:p>
                <a:endParaRPr lang="en-US"/>
              </a:p>
            </p:txBody>
          </p:sp>
        </p:grpSp>
        <p:sp>
          <p:nvSpPr>
            <p:cNvPr id="13433" name="Line 179"/>
            <p:cNvSpPr>
              <a:spLocks noChangeShapeType="1"/>
            </p:cNvSpPr>
            <p:nvPr/>
          </p:nvSpPr>
          <p:spPr bwMode="auto">
            <a:xfrm>
              <a:off x="2419" y="2046"/>
              <a:ext cx="238" cy="0"/>
            </a:xfrm>
            <a:prstGeom prst="line">
              <a:avLst/>
            </a:prstGeom>
            <a:noFill/>
            <a:ln w="9525">
              <a:solidFill>
                <a:srgbClr val="000000"/>
              </a:solidFill>
              <a:round/>
              <a:headEnd/>
              <a:tailEnd/>
            </a:ln>
          </p:spPr>
          <p:txBody>
            <a:bodyPr/>
            <a:lstStyle/>
            <a:p>
              <a:endParaRPr lang="en-US"/>
            </a:p>
          </p:txBody>
        </p:sp>
        <p:sp>
          <p:nvSpPr>
            <p:cNvPr id="13434" name="Line 180"/>
            <p:cNvSpPr>
              <a:spLocks noChangeShapeType="1"/>
            </p:cNvSpPr>
            <p:nvPr/>
          </p:nvSpPr>
          <p:spPr bwMode="auto">
            <a:xfrm>
              <a:off x="1927" y="2744"/>
              <a:ext cx="406" cy="0"/>
            </a:xfrm>
            <a:prstGeom prst="line">
              <a:avLst/>
            </a:prstGeom>
            <a:noFill/>
            <a:ln w="9525">
              <a:solidFill>
                <a:srgbClr val="000000"/>
              </a:solidFill>
              <a:round/>
              <a:headEnd/>
              <a:tailEnd/>
            </a:ln>
          </p:spPr>
          <p:txBody>
            <a:bodyPr/>
            <a:lstStyle/>
            <a:p>
              <a:endParaRPr lang="en-US"/>
            </a:p>
          </p:txBody>
        </p:sp>
        <p:sp>
          <p:nvSpPr>
            <p:cNvPr id="13435" name="Freeform 181"/>
            <p:cNvSpPr>
              <a:spLocks noEditPoints="1"/>
            </p:cNvSpPr>
            <p:nvPr/>
          </p:nvSpPr>
          <p:spPr bwMode="auto">
            <a:xfrm>
              <a:off x="2321" y="2356"/>
              <a:ext cx="34" cy="388"/>
            </a:xfrm>
            <a:custGeom>
              <a:avLst/>
              <a:gdLst>
                <a:gd name="T0" fmla="*/ 15 w 34"/>
                <a:gd name="T1" fmla="*/ 388 h 388"/>
                <a:gd name="T2" fmla="*/ 15 w 34"/>
                <a:gd name="T3" fmla="*/ 28 h 388"/>
                <a:gd name="T4" fmla="*/ 20 w 34"/>
                <a:gd name="T5" fmla="*/ 28 h 388"/>
                <a:gd name="T6" fmla="*/ 20 w 34"/>
                <a:gd name="T7" fmla="*/ 388 h 388"/>
                <a:gd name="T8" fmla="*/ 15 w 34"/>
                <a:gd name="T9" fmla="*/ 388 h 388"/>
                <a:gd name="T10" fmla="*/ 0 w 34"/>
                <a:gd name="T11" fmla="*/ 34 h 388"/>
                <a:gd name="T12" fmla="*/ 17 w 34"/>
                <a:gd name="T13" fmla="*/ 0 h 388"/>
                <a:gd name="T14" fmla="*/ 34 w 34"/>
                <a:gd name="T15" fmla="*/ 34 h 388"/>
                <a:gd name="T16" fmla="*/ 0 w 34"/>
                <a:gd name="T17" fmla="*/ 34 h 3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388"/>
                <a:gd name="T29" fmla="*/ 34 w 34"/>
                <a:gd name="T30" fmla="*/ 388 h 3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388">
                  <a:moveTo>
                    <a:pt x="15" y="388"/>
                  </a:moveTo>
                  <a:lnTo>
                    <a:pt x="15" y="28"/>
                  </a:lnTo>
                  <a:lnTo>
                    <a:pt x="20" y="28"/>
                  </a:lnTo>
                  <a:lnTo>
                    <a:pt x="20" y="388"/>
                  </a:lnTo>
                  <a:lnTo>
                    <a:pt x="15" y="388"/>
                  </a:lnTo>
                  <a:close/>
                  <a:moveTo>
                    <a:pt x="0" y="34"/>
                  </a:moveTo>
                  <a:lnTo>
                    <a:pt x="17" y="0"/>
                  </a:lnTo>
                  <a:lnTo>
                    <a:pt x="34" y="34"/>
                  </a:lnTo>
                  <a:lnTo>
                    <a:pt x="0" y="34"/>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36" name="Rectangle 182"/>
            <p:cNvSpPr>
              <a:spLocks noChangeArrowheads="1"/>
            </p:cNvSpPr>
            <p:nvPr/>
          </p:nvSpPr>
          <p:spPr bwMode="auto">
            <a:xfrm>
              <a:off x="2105" y="2605"/>
              <a:ext cx="1" cy="173"/>
            </a:xfrm>
            <a:prstGeom prst="rect">
              <a:avLst/>
            </a:prstGeom>
            <a:noFill/>
            <a:ln w="9525">
              <a:noFill/>
              <a:miter lim="800000"/>
              <a:headEnd/>
              <a:tailEnd/>
            </a:ln>
          </p:spPr>
          <p:txBody>
            <a:bodyPr wrap="none" lIns="0" tIns="0" rIns="0" bIns="0">
              <a:spAutoFit/>
            </a:bodyPr>
            <a:lstStyle/>
            <a:p>
              <a:endParaRPr lang="en-US"/>
            </a:p>
          </p:txBody>
        </p:sp>
        <p:sp>
          <p:nvSpPr>
            <p:cNvPr id="13437" name="Freeform 183"/>
            <p:cNvSpPr>
              <a:spLocks noEditPoints="1"/>
            </p:cNvSpPr>
            <p:nvPr/>
          </p:nvSpPr>
          <p:spPr bwMode="auto">
            <a:xfrm>
              <a:off x="2844" y="2755"/>
              <a:ext cx="173" cy="215"/>
            </a:xfrm>
            <a:custGeom>
              <a:avLst/>
              <a:gdLst>
                <a:gd name="T0" fmla="*/ 0 w 173"/>
                <a:gd name="T1" fmla="*/ 211 h 215"/>
                <a:gd name="T2" fmla="*/ 154 w 173"/>
                <a:gd name="T3" fmla="*/ 20 h 215"/>
                <a:gd name="T4" fmla="*/ 158 w 173"/>
                <a:gd name="T5" fmla="*/ 24 h 215"/>
                <a:gd name="T6" fmla="*/ 4 w 173"/>
                <a:gd name="T7" fmla="*/ 215 h 215"/>
                <a:gd name="T8" fmla="*/ 0 w 173"/>
                <a:gd name="T9" fmla="*/ 211 h 215"/>
                <a:gd name="T10" fmla="*/ 139 w 173"/>
                <a:gd name="T11" fmla="*/ 16 h 215"/>
                <a:gd name="T12" fmla="*/ 173 w 173"/>
                <a:gd name="T13" fmla="*/ 0 h 215"/>
                <a:gd name="T14" fmla="*/ 165 w 173"/>
                <a:gd name="T15" fmla="*/ 37 h 215"/>
                <a:gd name="T16" fmla="*/ 139 w 173"/>
                <a:gd name="T17" fmla="*/ 16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
                <a:gd name="T28" fmla="*/ 0 h 215"/>
                <a:gd name="T29" fmla="*/ 173 w 173"/>
                <a:gd name="T30" fmla="*/ 215 h 2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 h="215">
                  <a:moveTo>
                    <a:pt x="0" y="211"/>
                  </a:moveTo>
                  <a:lnTo>
                    <a:pt x="154" y="20"/>
                  </a:lnTo>
                  <a:lnTo>
                    <a:pt x="158" y="24"/>
                  </a:lnTo>
                  <a:lnTo>
                    <a:pt x="4" y="215"/>
                  </a:lnTo>
                  <a:lnTo>
                    <a:pt x="0" y="211"/>
                  </a:lnTo>
                  <a:close/>
                  <a:moveTo>
                    <a:pt x="139" y="16"/>
                  </a:moveTo>
                  <a:lnTo>
                    <a:pt x="173" y="0"/>
                  </a:lnTo>
                  <a:lnTo>
                    <a:pt x="165" y="37"/>
                  </a:lnTo>
                  <a:lnTo>
                    <a:pt x="139" y="16"/>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38" name="Freeform 184"/>
            <p:cNvSpPr>
              <a:spLocks noEditPoints="1"/>
            </p:cNvSpPr>
            <p:nvPr/>
          </p:nvSpPr>
          <p:spPr bwMode="auto">
            <a:xfrm>
              <a:off x="2655" y="2044"/>
              <a:ext cx="362" cy="534"/>
            </a:xfrm>
            <a:custGeom>
              <a:avLst/>
              <a:gdLst>
                <a:gd name="T0" fmla="*/ 5 w 362"/>
                <a:gd name="T1" fmla="*/ 0 h 534"/>
                <a:gd name="T2" fmla="*/ 349 w 362"/>
                <a:gd name="T3" fmla="*/ 509 h 534"/>
                <a:gd name="T4" fmla="*/ 344 w 362"/>
                <a:gd name="T5" fmla="*/ 512 h 534"/>
                <a:gd name="T6" fmla="*/ 0 w 362"/>
                <a:gd name="T7" fmla="*/ 3 h 534"/>
                <a:gd name="T8" fmla="*/ 5 w 362"/>
                <a:gd name="T9" fmla="*/ 0 h 534"/>
                <a:gd name="T10" fmla="*/ 358 w 362"/>
                <a:gd name="T11" fmla="*/ 496 h 534"/>
                <a:gd name="T12" fmla="*/ 362 w 362"/>
                <a:gd name="T13" fmla="*/ 534 h 534"/>
                <a:gd name="T14" fmla="*/ 329 w 362"/>
                <a:gd name="T15" fmla="*/ 515 h 534"/>
                <a:gd name="T16" fmla="*/ 358 w 362"/>
                <a:gd name="T17" fmla="*/ 496 h 5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2"/>
                <a:gd name="T28" fmla="*/ 0 h 534"/>
                <a:gd name="T29" fmla="*/ 362 w 362"/>
                <a:gd name="T30" fmla="*/ 534 h 5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2" h="534">
                  <a:moveTo>
                    <a:pt x="5" y="0"/>
                  </a:moveTo>
                  <a:lnTo>
                    <a:pt x="349" y="509"/>
                  </a:lnTo>
                  <a:lnTo>
                    <a:pt x="344" y="512"/>
                  </a:lnTo>
                  <a:lnTo>
                    <a:pt x="0" y="3"/>
                  </a:lnTo>
                  <a:lnTo>
                    <a:pt x="5" y="0"/>
                  </a:lnTo>
                  <a:close/>
                  <a:moveTo>
                    <a:pt x="358" y="496"/>
                  </a:moveTo>
                  <a:lnTo>
                    <a:pt x="362" y="534"/>
                  </a:lnTo>
                  <a:lnTo>
                    <a:pt x="329" y="515"/>
                  </a:lnTo>
                  <a:lnTo>
                    <a:pt x="358" y="496"/>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27" name="Group 185"/>
            <p:cNvGrpSpPr>
              <a:grpSpLocks/>
            </p:cNvGrpSpPr>
            <p:nvPr/>
          </p:nvGrpSpPr>
          <p:grpSpPr bwMode="auto">
            <a:xfrm>
              <a:off x="2983" y="2549"/>
              <a:ext cx="176" cy="240"/>
              <a:chOff x="2983" y="2549"/>
              <a:chExt cx="176" cy="240"/>
            </a:xfrm>
          </p:grpSpPr>
          <p:sp>
            <p:nvSpPr>
              <p:cNvPr id="13462" name="Oval 186"/>
              <p:cNvSpPr>
                <a:spLocks noChangeArrowheads="1"/>
              </p:cNvSpPr>
              <p:nvPr/>
            </p:nvSpPr>
            <p:spPr bwMode="auto">
              <a:xfrm>
                <a:off x="2983" y="2549"/>
                <a:ext cx="176" cy="240"/>
              </a:xfrm>
              <a:prstGeom prst="ellipse">
                <a:avLst/>
              </a:prstGeom>
              <a:solidFill>
                <a:srgbClr val="446B94"/>
              </a:solidFill>
              <a:ln w="0">
                <a:solidFill>
                  <a:srgbClr val="000000"/>
                </a:solidFill>
                <a:round/>
                <a:headEnd/>
                <a:tailEnd/>
              </a:ln>
            </p:spPr>
            <p:txBody>
              <a:bodyPr/>
              <a:lstStyle/>
              <a:p>
                <a:endParaRPr lang="en-US"/>
              </a:p>
            </p:txBody>
          </p:sp>
          <p:sp>
            <p:nvSpPr>
              <p:cNvPr id="13463" name="Oval 187"/>
              <p:cNvSpPr>
                <a:spLocks noChangeArrowheads="1"/>
              </p:cNvSpPr>
              <p:nvPr/>
            </p:nvSpPr>
            <p:spPr bwMode="auto">
              <a:xfrm>
                <a:off x="2983" y="2549"/>
                <a:ext cx="176" cy="240"/>
              </a:xfrm>
              <a:prstGeom prst="ellipse">
                <a:avLst/>
              </a:prstGeom>
              <a:noFill/>
              <a:ln w="9525" cap="rnd">
                <a:solidFill>
                  <a:srgbClr val="000000"/>
                </a:solidFill>
                <a:round/>
                <a:headEnd/>
                <a:tailEnd/>
              </a:ln>
            </p:spPr>
            <p:txBody>
              <a:bodyPr/>
              <a:lstStyle/>
              <a:p>
                <a:endParaRPr lang="en-US"/>
              </a:p>
            </p:txBody>
          </p:sp>
        </p:grpSp>
        <p:sp>
          <p:nvSpPr>
            <p:cNvPr id="13440" name="Rectangle 188"/>
            <p:cNvSpPr>
              <a:spLocks noChangeArrowheads="1"/>
            </p:cNvSpPr>
            <p:nvPr/>
          </p:nvSpPr>
          <p:spPr bwMode="auto">
            <a:xfrm>
              <a:off x="3065" y="2608"/>
              <a:ext cx="61"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X</a:t>
              </a:r>
              <a:endParaRPr lang="en-US"/>
            </a:p>
          </p:txBody>
        </p:sp>
        <p:sp>
          <p:nvSpPr>
            <p:cNvPr id="13441" name="Freeform 189"/>
            <p:cNvSpPr>
              <a:spLocks noEditPoints="1"/>
            </p:cNvSpPr>
            <p:nvPr/>
          </p:nvSpPr>
          <p:spPr bwMode="auto">
            <a:xfrm>
              <a:off x="3172" y="2635"/>
              <a:ext cx="218" cy="34"/>
            </a:xfrm>
            <a:custGeom>
              <a:avLst/>
              <a:gdLst>
                <a:gd name="T0" fmla="*/ 0 w 218"/>
                <a:gd name="T1" fmla="*/ 14 h 34"/>
                <a:gd name="T2" fmla="*/ 190 w 218"/>
                <a:gd name="T3" fmla="*/ 14 h 34"/>
                <a:gd name="T4" fmla="*/ 190 w 218"/>
                <a:gd name="T5" fmla="*/ 20 h 34"/>
                <a:gd name="T6" fmla="*/ 0 w 218"/>
                <a:gd name="T7" fmla="*/ 20 h 34"/>
                <a:gd name="T8" fmla="*/ 0 w 218"/>
                <a:gd name="T9" fmla="*/ 14 h 34"/>
                <a:gd name="T10" fmla="*/ 184 w 218"/>
                <a:gd name="T11" fmla="*/ 0 h 34"/>
                <a:gd name="T12" fmla="*/ 218 w 218"/>
                <a:gd name="T13" fmla="*/ 17 h 34"/>
                <a:gd name="T14" fmla="*/ 184 w 218"/>
                <a:gd name="T15" fmla="*/ 34 h 34"/>
                <a:gd name="T16" fmla="*/ 184 w 218"/>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34"/>
                <a:gd name="T29" fmla="*/ 218 w 218"/>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34">
                  <a:moveTo>
                    <a:pt x="0" y="14"/>
                  </a:moveTo>
                  <a:lnTo>
                    <a:pt x="190" y="14"/>
                  </a:lnTo>
                  <a:lnTo>
                    <a:pt x="190" y="20"/>
                  </a:lnTo>
                  <a:lnTo>
                    <a:pt x="0" y="20"/>
                  </a:lnTo>
                  <a:lnTo>
                    <a:pt x="0" y="14"/>
                  </a:lnTo>
                  <a:close/>
                  <a:moveTo>
                    <a:pt x="184" y="0"/>
                  </a:moveTo>
                  <a:lnTo>
                    <a:pt x="218" y="17"/>
                  </a:lnTo>
                  <a:lnTo>
                    <a:pt x="184" y="34"/>
                  </a:lnTo>
                  <a:lnTo>
                    <a:pt x="184"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28" name="Group 190"/>
            <p:cNvGrpSpPr>
              <a:grpSpLocks/>
            </p:cNvGrpSpPr>
            <p:nvPr/>
          </p:nvGrpSpPr>
          <p:grpSpPr bwMode="auto">
            <a:xfrm>
              <a:off x="3395" y="2603"/>
              <a:ext cx="136" cy="204"/>
              <a:chOff x="3395" y="2603"/>
              <a:chExt cx="136" cy="204"/>
            </a:xfrm>
          </p:grpSpPr>
          <p:sp>
            <p:nvSpPr>
              <p:cNvPr id="13460" name="Rectangle 191"/>
              <p:cNvSpPr>
                <a:spLocks noChangeArrowheads="1"/>
              </p:cNvSpPr>
              <p:nvPr/>
            </p:nvSpPr>
            <p:spPr bwMode="auto">
              <a:xfrm>
                <a:off x="3395" y="2603"/>
                <a:ext cx="136" cy="204"/>
              </a:xfrm>
              <a:prstGeom prst="rect">
                <a:avLst/>
              </a:prstGeom>
              <a:solidFill>
                <a:srgbClr val="0533A7"/>
              </a:solidFill>
              <a:ln w="9525">
                <a:noFill/>
                <a:miter lim="800000"/>
                <a:headEnd/>
                <a:tailEnd/>
              </a:ln>
            </p:spPr>
            <p:txBody>
              <a:bodyPr/>
              <a:lstStyle/>
              <a:p>
                <a:endParaRPr lang="en-US"/>
              </a:p>
            </p:txBody>
          </p:sp>
          <p:sp>
            <p:nvSpPr>
              <p:cNvPr id="13461" name="Rectangle 192"/>
              <p:cNvSpPr>
                <a:spLocks noChangeArrowheads="1"/>
              </p:cNvSpPr>
              <p:nvPr/>
            </p:nvSpPr>
            <p:spPr bwMode="auto">
              <a:xfrm>
                <a:off x="3395" y="2603"/>
                <a:ext cx="136" cy="204"/>
              </a:xfrm>
              <a:prstGeom prst="rect">
                <a:avLst/>
              </a:prstGeom>
              <a:noFill/>
              <a:ln w="20638" cap="rnd">
                <a:solidFill>
                  <a:srgbClr val="000000"/>
                </a:solidFill>
                <a:miter lim="800000"/>
                <a:headEnd/>
                <a:tailEnd/>
              </a:ln>
            </p:spPr>
            <p:txBody>
              <a:bodyPr/>
              <a:lstStyle/>
              <a:p>
                <a:endParaRPr lang="en-US"/>
              </a:p>
            </p:txBody>
          </p:sp>
        </p:grpSp>
        <p:sp>
          <p:nvSpPr>
            <p:cNvPr id="13443" name="Rectangle 193"/>
            <p:cNvSpPr>
              <a:spLocks noChangeArrowheads="1"/>
            </p:cNvSpPr>
            <p:nvPr/>
          </p:nvSpPr>
          <p:spPr bwMode="auto">
            <a:xfrm>
              <a:off x="3452" y="2667"/>
              <a:ext cx="52"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m</a:t>
              </a:r>
              <a:endParaRPr lang="en-US"/>
            </a:p>
          </p:txBody>
        </p:sp>
        <p:sp>
          <p:nvSpPr>
            <p:cNvPr id="13444" name="Line 194"/>
            <p:cNvSpPr>
              <a:spLocks noChangeShapeType="1"/>
            </p:cNvSpPr>
            <p:nvPr/>
          </p:nvSpPr>
          <p:spPr bwMode="auto">
            <a:xfrm flipV="1">
              <a:off x="3395" y="2762"/>
              <a:ext cx="26" cy="22"/>
            </a:xfrm>
            <a:prstGeom prst="line">
              <a:avLst/>
            </a:prstGeom>
            <a:noFill/>
            <a:ln w="7938" cap="rnd">
              <a:solidFill>
                <a:srgbClr val="CCCC00"/>
              </a:solidFill>
              <a:round/>
              <a:headEnd/>
              <a:tailEnd/>
            </a:ln>
          </p:spPr>
          <p:txBody>
            <a:bodyPr/>
            <a:lstStyle/>
            <a:p>
              <a:endParaRPr lang="en-US"/>
            </a:p>
          </p:txBody>
        </p:sp>
        <p:sp>
          <p:nvSpPr>
            <p:cNvPr id="13445" name="Line 195"/>
            <p:cNvSpPr>
              <a:spLocks noChangeShapeType="1"/>
            </p:cNvSpPr>
            <p:nvPr/>
          </p:nvSpPr>
          <p:spPr bwMode="auto">
            <a:xfrm flipH="1" flipV="1">
              <a:off x="3395" y="2739"/>
              <a:ext cx="26" cy="23"/>
            </a:xfrm>
            <a:prstGeom prst="line">
              <a:avLst/>
            </a:prstGeom>
            <a:noFill/>
            <a:ln w="7938" cap="rnd">
              <a:solidFill>
                <a:srgbClr val="CCCC00"/>
              </a:solidFill>
              <a:round/>
              <a:headEnd/>
              <a:tailEnd/>
            </a:ln>
          </p:spPr>
          <p:txBody>
            <a:bodyPr/>
            <a:lstStyle/>
            <a:p>
              <a:endParaRPr lang="en-US"/>
            </a:p>
          </p:txBody>
        </p:sp>
        <p:grpSp>
          <p:nvGrpSpPr>
            <p:cNvPr id="29" name="Group 196"/>
            <p:cNvGrpSpPr>
              <a:grpSpLocks/>
            </p:cNvGrpSpPr>
            <p:nvPr/>
          </p:nvGrpSpPr>
          <p:grpSpPr bwMode="auto">
            <a:xfrm>
              <a:off x="3395" y="2603"/>
              <a:ext cx="136" cy="204"/>
              <a:chOff x="3395" y="2603"/>
              <a:chExt cx="136" cy="204"/>
            </a:xfrm>
          </p:grpSpPr>
          <p:sp>
            <p:nvSpPr>
              <p:cNvPr id="13458" name="Rectangle 197"/>
              <p:cNvSpPr>
                <a:spLocks noChangeArrowheads="1"/>
              </p:cNvSpPr>
              <p:nvPr/>
            </p:nvSpPr>
            <p:spPr bwMode="auto">
              <a:xfrm>
                <a:off x="3395" y="2603"/>
                <a:ext cx="136" cy="204"/>
              </a:xfrm>
              <a:prstGeom prst="rect">
                <a:avLst/>
              </a:prstGeom>
              <a:solidFill>
                <a:srgbClr val="0533A7"/>
              </a:solidFill>
              <a:ln w="9525">
                <a:noFill/>
                <a:miter lim="800000"/>
                <a:headEnd/>
                <a:tailEnd/>
              </a:ln>
            </p:spPr>
            <p:txBody>
              <a:bodyPr/>
              <a:lstStyle/>
              <a:p>
                <a:endParaRPr lang="en-US"/>
              </a:p>
            </p:txBody>
          </p:sp>
          <p:sp>
            <p:nvSpPr>
              <p:cNvPr id="13459" name="Rectangle 198"/>
              <p:cNvSpPr>
                <a:spLocks noChangeArrowheads="1"/>
              </p:cNvSpPr>
              <p:nvPr/>
            </p:nvSpPr>
            <p:spPr bwMode="auto">
              <a:xfrm>
                <a:off x="3395" y="2603"/>
                <a:ext cx="136" cy="204"/>
              </a:xfrm>
              <a:prstGeom prst="rect">
                <a:avLst/>
              </a:prstGeom>
              <a:noFill/>
              <a:ln w="20638" cap="rnd">
                <a:solidFill>
                  <a:srgbClr val="000000"/>
                </a:solidFill>
                <a:miter lim="800000"/>
                <a:headEnd/>
                <a:tailEnd/>
              </a:ln>
            </p:spPr>
            <p:txBody>
              <a:bodyPr/>
              <a:lstStyle/>
              <a:p>
                <a:endParaRPr lang="en-US"/>
              </a:p>
            </p:txBody>
          </p:sp>
        </p:grpSp>
        <p:sp>
          <p:nvSpPr>
            <p:cNvPr id="13447" name="Rectangle 199"/>
            <p:cNvSpPr>
              <a:spLocks noChangeArrowheads="1"/>
            </p:cNvSpPr>
            <p:nvPr/>
          </p:nvSpPr>
          <p:spPr bwMode="auto">
            <a:xfrm>
              <a:off x="3452" y="2667"/>
              <a:ext cx="52" cy="86"/>
            </a:xfrm>
            <a:prstGeom prst="rect">
              <a:avLst/>
            </a:prstGeom>
            <a:noFill/>
            <a:ln w="9525">
              <a:noFill/>
              <a:miter lim="800000"/>
              <a:headEnd/>
              <a:tailEnd/>
            </a:ln>
          </p:spPr>
          <p:txBody>
            <a:bodyPr wrap="none" lIns="0" tIns="0" rIns="0" bIns="0">
              <a:spAutoFit/>
            </a:bodyPr>
            <a:lstStyle/>
            <a:p>
              <a:r>
                <a:rPr lang="en-US" sz="900" b="1">
                  <a:solidFill>
                    <a:srgbClr val="CCCC00"/>
                  </a:solidFill>
                  <a:latin typeface="Arial Narrow" pitchFamily="34" charset="0"/>
                </a:rPr>
                <a:t>m</a:t>
              </a:r>
              <a:endParaRPr lang="en-US"/>
            </a:p>
          </p:txBody>
        </p:sp>
        <p:sp>
          <p:nvSpPr>
            <p:cNvPr id="13448" name="Line 200"/>
            <p:cNvSpPr>
              <a:spLocks noChangeShapeType="1"/>
            </p:cNvSpPr>
            <p:nvPr/>
          </p:nvSpPr>
          <p:spPr bwMode="auto">
            <a:xfrm flipV="1">
              <a:off x="3395" y="2762"/>
              <a:ext cx="26" cy="22"/>
            </a:xfrm>
            <a:prstGeom prst="line">
              <a:avLst/>
            </a:prstGeom>
            <a:noFill/>
            <a:ln w="7938" cap="rnd">
              <a:solidFill>
                <a:srgbClr val="CCCC00"/>
              </a:solidFill>
              <a:round/>
              <a:headEnd/>
              <a:tailEnd/>
            </a:ln>
          </p:spPr>
          <p:txBody>
            <a:bodyPr/>
            <a:lstStyle/>
            <a:p>
              <a:endParaRPr lang="en-US"/>
            </a:p>
          </p:txBody>
        </p:sp>
        <p:sp>
          <p:nvSpPr>
            <p:cNvPr id="13449" name="Line 201"/>
            <p:cNvSpPr>
              <a:spLocks noChangeShapeType="1"/>
            </p:cNvSpPr>
            <p:nvPr/>
          </p:nvSpPr>
          <p:spPr bwMode="auto">
            <a:xfrm flipH="1" flipV="1">
              <a:off x="3395" y="2739"/>
              <a:ext cx="26" cy="23"/>
            </a:xfrm>
            <a:prstGeom prst="line">
              <a:avLst/>
            </a:prstGeom>
            <a:noFill/>
            <a:ln w="7938" cap="rnd">
              <a:solidFill>
                <a:srgbClr val="CCCC00"/>
              </a:solidFill>
              <a:round/>
              <a:headEnd/>
              <a:tailEnd/>
            </a:ln>
          </p:spPr>
          <p:txBody>
            <a:bodyPr/>
            <a:lstStyle/>
            <a:p>
              <a:endParaRPr lang="en-US"/>
            </a:p>
          </p:txBody>
        </p:sp>
        <p:sp>
          <p:nvSpPr>
            <p:cNvPr id="13450" name="Freeform 202"/>
            <p:cNvSpPr>
              <a:spLocks noEditPoints="1"/>
            </p:cNvSpPr>
            <p:nvPr/>
          </p:nvSpPr>
          <p:spPr bwMode="auto">
            <a:xfrm>
              <a:off x="3537" y="2635"/>
              <a:ext cx="218" cy="34"/>
            </a:xfrm>
            <a:custGeom>
              <a:avLst/>
              <a:gdLst>
                <a:gd name="T0" fmla="*/ 0 w 218"/>
                <a:gd name="T1" fmla="*/ 15 h 34"/>
                <a:gd name="T2" fmla="*/ 190 w 218"/>
                <a:gd name="T3" fmla="*/ 15 h 34"/>
                <a:gd name="T4" fmla="*/ 190 w 218"/>
                <a:gd name="T5" fmla="*/ 20 h 34"/>
                <a:gd name="T6" fmla="*/ 0 w 218"/>
                <a:gd name="T7" fmla="*/ 20 h 34"/>
                <a:gd name="T8" fmla="*/ 0 w 218"/>
                <a:gd name="T9" fmla="*/ 15 h 34"/>
                <a:gd name="T10" fmla="*/ 184 w 218"/>
                <a:gd name="T11" fmla="*/ 0 h 34"/>
                <a:gd name="T12" fmla="*/ 218 w 218"/>
                <a:gd name="T13" fmla="*/ 17 h 34"/>
                <a:gd name="T14" fmla="*/ 184 w 218"/>
                <a:gd name="T15" fmla="*/ 34 h 34"/>
                <a:gd name="T16" fmla="*/ 184 w 218"/>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8"/>
                <a:gd name="T28" fmla="*/ 0 h 34"/>
                <a:gd name="T29" fmla="*/ 218 w 218"/>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8" h="34">
                  <a:moveTo>
                    <a:pt x="0" y="15"/>
                  </a:moveTo>
                  <a:lnTo>
                    <a:pt x="190" y="15"/>
                  </a:lnTo>
                  <a:lnTo>
                    <a:pt x="190" y="20"/>
                  </a:lnTo>
                  <a:lnTo>
                    <a:pt x="0" y="20"/>
                  </a:lnTo>
                  <a:lnTo>
                    <a:pt x="0" y="15"/>
                  </a:lnTo>
                  <a:close/>
                  <a:moveTo>
                    <a:pt x="184" y="0"/>
                  </a:moveTo>
                  <a:lnTo>
                    <a:pt x="218" y="17"/>
                  </a:lnTo>
                  <a:lnTo>
                    <a:pt x="184" y="34"/>
                  </a:lnTo>
                  <a:lnTo>
                    <a:pt x="184" y="0"/>
                  </a:lnTo>
                  <a:close/>
                </a:path>
              </a:pathLst>
            </a:custGeom>
            <a:solidFill>
              <a:srgbClr val="000000"/>
            </a:solidFill>
            <a:ln w="1588" cap="flat">
              <a:solidFill>
                <a:srgbClr val="000000"/>
              </a:solidFill>
              <a:prstDash val="solid"/>
              <a:bevel/>
              <a:headEnd/>
              <a:tailEnd/>
            </a:ln>
          </p:spPr>
          <p:txBody>
            <a:bodyPr/>
            <a:lstStyle/>
            <a:p>
              <a:endParaRPr lang="en-US"/>
            </a:p>
          </p:txBody>
        </p:sp>
        <p:grpSp>
          <p:nvGrpSpPr>
            <p:cNvPr id="30" name="Group 203"/>
            <p:cNvGrpSpPr>
              <a:grpSpLocks/>
            </p:cNvGrpSpPr>
            <p:nvPr/>
          </p:nvGrpSpPr>
          <p:grpSpPr bwMode="auto">
            <a:xfrm>
              <a:off x="3747" y="2532"/>
              <a:ext cx="201" cy="240"/>
              <a:chOff x="3747" y="2532"/>
              <a:chExt cx="201" cy="240"/>
            </a:xfrm>
          </p:grpSpPr>
          <p:sp>
            <p:nvSpPr>
              <p:cNvPr id="13456" name="Oval 204"/>
              <p:cNvSpPr>
                <a:spLocks noChangeArrowheads="1"/>
              </p:cNvSpPr>
              <p:nvPr/>
            </p:nvSpPr>
            <p:spPr bwMode="auto">
              <a:xfrm>
                <a:off x="3747" y="2532"/>
                <a:ext cx="201" cy="240"/>
              </a:xfrm>
              <a:prstGeom prst="ellipse">
                <a:avLst/>
              </a:prstGeom>
              <a:solidFill>
                <a:srgbClr val="446B94"/>
              </a:solidFill>
              <a:ln w="0">
                <a:solidFill>
                  <a:srgbClr val="000000"/>
                </a:solidFill>
                <a:round/>
                <a:headEnd/>
                <a:tailEnd/>
              </a:ln>
            </p:spPr>
            <p:txBody>
              <a:bodyPr/>
              <a:lstStyle/>
              <a:p>
                <a:endParaRPr lang="en-US"/>
              </a:p>
            </p:txBody>
          </p:sp>
          <p:sp>
            <p:nvSpPr>
              <p:cNvPr id="13457" name="Oval 205"/>
              <p:cNvSpPr>
                <a:spLocks noChangeArrowheads="1"/>
              </p:cNvSpPr>
              <p:nvPr/>
            </p:nvSpPr>
            <p:spPr bwMode="auto">
              <a:xfrm>
                <a:off x="3747" y="2532"/>
                <a:ext cx="201" cy="240"/>
              </a:xfrm>
              <a:prstGeom prst="ellipse">
                <a:avLst/>
              </a:prstGeom>
              <a:noFill/>
              <a:ln w="9525" cap="rnd">
                <a:solidFill>
                  <a:srgbClr val="000000"/>
                </a:solidFill>
                <a:round/>
                <a:headEnd/>
                <a:tailEnd/>
              </a:ln>
            </p:spPr>
            <p:txBody>
              <a:bodyPr/>
              <a:lstStyle/>
              <a:p>
                <a:endParaRPr lang="en-US"/>
              </a:p>
            </p:txBody>
          </p:sp>
        </p:grpSp>
        <p:sp>
          <p:nvSpPr>
            <p:cNvPr id="13452" name="Rectangle 206"/>
            <p:cNvSpPr>
              <a:spLocks noChangeArrowheads="1"/>
            </p:cNvSpPr>
            <p:nvPr/>
          </p:nvSpPr>
          <p:spPr bwMode="auto">
            <a:xfrm>
              <a:off x="3833" y="2591"/>
              <a:ext cx="79"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 </a:t>
              </a:r>
              <a:endParaRPr lang="en-US"/>
            </a:p>
          </p:txBody>
        </p:sp>
        <p:sp>
          <p:nvSpPr>
            <p:cNvPr id="13453" name="Freeform 207"/>
            <p:cNvSpPr>
              <a:spLocks noEditPoints="1"/>
            </p:cNvSpPr>
            <p:nvPr/>
          </p:nvSpPr>
          <p:spPr bwMode="auto">
            <a:xfrm>
              <a:off x="3948" y="2635"/>
              <a:ext cx="219" cy="34"/>
            </a:xfrm>
            <a:custGeom>
              <a:avLst/>
              <a:gdLst>
                <a:gd name="T0" fmla="*/ 0 w 219"/>
                <a:gd name="T1" fmla="*/ 15 h 34"/>
                <a:gd name="T2" fmla="*/ 190 w 219"/>
                <a:gd name="T3" fmla="*/ 15 h 34"/>
                <a:gd name="T4" fmla="*/ 190 w 219"/>
                <a:gd name="T5" fmla="*/ 20 h 34"/>
                <a:gd name="T6" fmla="*/ 0 w 219"/>
                <a:gd name="T7" fmla="*/ 20 h 34"/>
                <a:gd name="T8" fmla="*/ 0 w 219"/>
                <a:gd name="T9" fmla="*/ 15 h 34"/>
                <a:gd name="T10" fmla="*/ 185 w 219"/>
                <a:gd name="T11" fmla="*/ 0 h 34"/>
                <a:gd name="T12" fmla="*/ 219 w 219"/>
                <a:gd name="T13" fmla="*/ 17 h 34"/>
                <a:gd name="T14" fmla="*/ 185 w 219"/>
                <a:gd name="T15" fmla="*/ 34 h 34"/>
                <a:gd name="T16" fmla="*/ 185 w 219"/>
                <a:gd name="T17" fmla="*/ 0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9"/>
                <a:gd name="T28" fmla="*/ 0 h 34"/>
                <a:gd name="T29" fmla="*/ 219 w 21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9" h="34">
                  <a:moveTo>
                    <a:pt x="0" y="15"/>
                  </a:moveTo>
                  <a:lnTo>
                    <a:pt x="190" y="15"/>
                  </a:lnTo>
                  <a:lnTo>
                    <a:pt x="190" y="20"/>
                  </a:lnTo>
                  <a:lnTo>
                    <a:pt x="0" y="20"/>
                  </a:lnTo>
                  <a:lnTo>
                    <a:pt x="0" y="15"/>
                  </a:lnTo>
                  <a:close/>
                  <a:moveTo>
                    <a:pt x="185" y="0"/>
                  </a:moveTo>
                  <a:lnTo>
                    <a:pt x="219" y="17"/>
                  </a:lnTo>
                  <a:lnTo>
                    <a:pt x="185" y="34"/>
                  </a:lnTo>
                  <a:lnTo>
                    <a:pt x="185" y="0"/>
                  </a:lnTo>
                  <a:close/>
                </a:path>
              </a:pathLst>
            </a:custGeom>
            <a:solidFill>
              <a:srgbClr val="000000"/>
            </a:solidFill>
            <a:ln w="1588" cap="flat">
              <a:solidFill>
                <a:srgbClr val="000000"/>
              </a:solidFill>
              <a:prstDash val="solid"/>
              <a:bevel/>
              <a:headEnd/>
              <a:tailEnd/>
            </a:ln>
          </p:spPr>
          <p:txBody>
            <a:bodyPr/>
            <a:lstStyle/>
            <a:p>
              <a:endParaRPr lang="en-US"/>
            </a:p>
          </p:txBody>
        </p:sp>
        <p:sp>
          <p:nvSpPr>
            <p:cNvPr id="13454" name="Rectangle 208"/>
            <p:cNvSpPr>
              <a:spLocks noChangeArrowheads="1"/>
            </p:cNvSpPr>
            <p:nvPr/>
          </p:nvSpPr>
          <p:spPr bwMode="auto">
            <a:xfrm>
              <a:off x="2792" y="3125"/>
              <a:ext cx="903" cy="134"/>
            </a:xfrm>
            <a:prstGeom prst="rect">
              <a:avLst/>
            </a:prstGeom>
            <a:noFill/>
            <a:ln w="9525">
              <a:noFill/>
              <a:miter lim="800000"/>
              <a:headEnd/>
              <a:tailEnd/>
            </a:ln>
          </p:spPr>
          <p:txBody>
            <a:bodyPr wrap="none" lIns="0" tIns="0" rIns="0" bIns="0">
              <a:spAutoFit/>
            </a:bodyPr>
            <a:lstStyle/>
            <a:p>
              <a:r>
                <a:rPr lang="en-US" sz="1400">
                  <a:solidFill>
                    <a:srgbClr val="000000"/>
                  </a:solidFill>
                  <a:latin typeface="Arial Narrow" pitchFamily="34" charset="0"/>
                </a:rPr>
                <a:t>USE_DPORT=FALSE</a:t>
              </a:r>
              <a:endParaRPr lang="en-US"/>
            </a:p>
          </p:txBody>
        </p:sp>
        <p:sp>
          <p:nvSpPr>
            <p:cNvPr id="13455" name="Freeform 209"/>
            <p:cNvSpPr>
              <a:spLocks noEditPoints="1"/>
            </p:cNvSpPr>
            <p:nvPr/>
          </p:nvSpPr>
          <p:spPr bwMode="auto">
            <a:xfrm>
              <a:off x="2655" y="2973"/>
              <a:ext cx="188" cy="241"/>
            </a:xfrm>
            <a:custGeom>
              <a:avLst/>
              <a:gdLst>
                <a:gd name="T0" fmla="*/ 0 w 188"/>
                <a:gd name="T1" fmla="*/ 238 h 241"/>
                <a:gd name="T2" fmla="*/ 14 w 188"/>
                <a:gd name="T3" fmla="*/ 220 h 241"/>
                <a:gd name="T4" fmla="*/ 19 w 188"/>
                <a:gd name="T5" fmla="*/ 223 h 241"/>
                <a:gd name="T6" fmla="*/ 5 w 188"/>
                <a:gd name="T7" fmla="*/ 241 h 241"/>
                <a:gd name="T8" fmla="*/ 0 w 188"/>
                <a:gd name="T9" fmla="*/ 238 h 241"/>
                <a:gd name="T10" fmla="*/ 24 w 188"/>
                <a:gd name="T11" fmla="*/ 206 h 241"/>
                <a:gd name="T12" fmla="*/ 38 w 188"/>
                <a:gd name="T13" fmla="*/ 188 h 241"/>
                <a:gd name="T14" fmla="*/ 43 w 188"/>
                <a:gd name="T15" fmla="*/ 192 h 241"/>
                <a:gd name="T16" fmla="*/ 29 w 188"/>
                <a:gd name="T17" fmla="*/ 210 h 241"/>
                <a:gd name="T18" fmla="*/ 24 w 188"/>
                <a:gd name="T19" fmla="*/ 206 h 241"/>
                <a:gd name="T20" fmla="*/ 49 w 188"/>
                <a:gd name="T21" fmla="*/ 175 h 241"/>
                <a:gd name="T22" fmla="*/ 62 w 188"/>
                <a:gd name="T23" fmla="*/ 157 h 241"/>
                <a:gd name="T24" fmla="*/ 67 w 188"/>
                <a:gd name="T25" fmla="*/ 160 h 241"/>
                <a:gd name="T26" fmla="*/ 53 w 188"/>
                <a:gd name="T27" fmla="*/ 178 h 241"/>
                <a:gd name="T28" fmla="*/ 49 w 188"/>
                <a:gd name="T29" fmla="*/ 175 h 241"/>
                <a:gd name="T30" fmla="*/ 73 w 188"/>
                <a:gd name="T31" fmla="*/ 144 h 241"/>
                <a:gd name="T32" fmla="*/ 87 w 188"/>
                <a:gd name="T33" fmla="*/ 126 h 241"/>
                <a:gd name="T34" fmla="*/ 91 w 188"/>
                <a:gd name="T35" fmla="*/ 129 h 241"/>
                <a:gd name="T36" fmla="*/ 77 w 188"/>
                <a:gd name="T37" fmla="*/ 147 h 241"/>
                <a:gd name="T38" fmla="*/ 73 w 188"/>
                <a:gd name="T39" fmla="*/ 144 h 241"/>
                <a:gd name="T40" fmla="*/ 97 w 188"/>
                <a:gd name="T41" fmla="*/ 112 h 241"/>
                <a:gd name="T42" fmla="*/ 111 w 188"/>
                <a:gd name="T43" fmla="*/ 94 h 241"/>
                <a:gd name="T44" fmla="*/ 115 w 188"/>
                <a:gd name="T45" fmla="*/ 98 h 241"/>
                <a:gd name="T46" fmla="*/ 102 w 188"/>
                <a:gd name="T47" fmla="*/ 116 h 241"/>
                <a:gd name="T48" fmla="*/ 97 w 188"/>
                <a:gd name="T49" fmla="*/ 112 h 241"/>
                <a:gd name="T50" fmla="*/ 121 w 188"/>
                <a:gd name="T51" fmla="*/ 81 h 241"/>
                <a:gd name="T52" fmla="*/ 135 w 188"/>
                <a:gd name="T53" fmla="*/ 63 h 241"/>
                <a:gd name="T54" fmla="*/ 140 w 188"/>
                <a:gd name="T55" fmla="*/ 66 h 241"/>
                <a:gd name="T56" fmla="*/ 126 w 188"/>
                <a:gd name="T57" fmla="*/ 84 h 241"/>
                <a:gd name="T58" fmla="*/ 121 w 188"/>
                <a:gd name="T59" fmla="*/ 81 h 241"/>
                <a:gd name="T60" fmla="*/ 146 w 188"/>
                <a:gd name="T61" fmla="*/ 49 h 241"/>
                <a:gd name="T62" fmla="*/ 159 w 188"/>
                <a:gd name="T63" fmla="*/ 31 h 241"/>
                <a:gd name="T64" fmla="*/ 164 w 188"/>
                <a:gd name="T65" fmla="*/ 35 h 241"/>
                <a:gd name="T66" fmla="*/ 150 w 188"/>
                <a:gd name="T67" fmla="*/ 53 h 241"/>
                <a:gd name="T68" fmla="*/ 146 w 188"/>
                <a:gd name="T69" fmla="*/ 49 h 241"/>
                <a:gd name="T70" fmla="*/ 170 w 188"/>
                <a:gd name="T71" fmla="*/ 18 h 241"/>
                <a:gd name="T72" fmla="*/ 184 w 188"/>
                <a:gd name="T73" fmla="*/ 0 h 241"/>
                <a:gd name="T74" fmla="*/ 188 w 188"/>
                <a:gd name="T75" fmla="*/ 3 h 241"/>
                <a:gd name="T76" fmla="*/ 174 w 188"/>
                <a:gd name="T77" fmla="*/ 21 h 241"/>
                <a:gd name="T78" fmla="*/ 170 w 188"/>
                <a:gd name="T79" fmla="*/ 18 h 2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8"/>
                <a:gd name="T121" fmla="*/ 0 h 241"/>
                <a:gd name="T122" fmla="*/ 188 w 188"/>
                <a:gd name="T123" fmla="*/ 241 h 2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8" h="241">
                  <a:moveTo>
                    <a:pt x="0" y="238"/>
                  </a:moveTo>
                  <a:lnTo>
                    <a:pt x="14" y="220"/>
                  </a:lnTo>
                  <a:lnTo>
                    <a:pt x="19" y="223"/>
                  </a:lnTo>
                  <a:lnTo>
                    <a:pt x="5" y="241"/>
                  </a:lnTo>
                  <a:lnTo>
                    <a:pt x="0" y="238"/>
                  </a:lnTo>
                  <a:close/>
                  <a:moveTo>
                    <a:pt x="24" y="206"/>
                  </a:moveTo>
                  <a:lnTo>
                    <a:pt x="38" y="188"/>
                  </a:lnTo>
                  <a:lnTo>
                    <a:pt x="43" y="192"/>
                  </a:lnTo>
                  <a:lnTo>
                    <a:pt x="29" y="210"/>
                  </a:lnTo>
                  <a:lnTo>
                    <a:pt x="24" y="206"/>
                  </a:lnTo>
                  <a:close/>
                  <a:moveTo>
                    <a:pt x="49" y="175"/>
                  </a:moveTo>
                  <a:lnTo>
                    <a:pt x="62" y="157"/>
                  </a:lnTo>
                  <a:lnTo>
                    <a:pt x="67" y="160"/>
                  </a:lnTo>
                  <a:lnTo>
                    <a:pt x="53" y="178"/>
                  </a:lnTo>
                  <a:lnTo>
                    <a:pt x="49" y="175"/>
                  </a:lnTo>
                  <a:close/>
                  <a:moveTo>
                    <a:pt x="73" y="144"/>
                  </a:moveTo>
                  <a:lnTo>
                    <a:pt x="87" y="126"/>
                  </a:lnTo>
                  <a:lnTo>
                    <a:pt x="91" y="129"/>
                  </a:lnTo>
                  <a:lnTo>
                    <a:pt x="77" y="147"/>
                  </a:lnTo>
                  <a:lnTo>
                    <a:pt x="73" y="144"/>
                  </a:lnTo>
                  <a:close/>
                  <a:moveTo>
                    <a:pt x="97" y="112"/>
                  </a:moveTo>
                  <a:lnTo>
                    <a:pt x="111" y="94"/>
                  </a:lnTo>
                  <a:lnTo>
                    <a:pt x="115" y="98"/>
                  </a:lnTo>
                  <a:lnTo>
                    <a:pt x="102" y="116"/>
                  </a:lnTo>
                  <a:lnTo>
                    <a:pt x="97" y="112"/>
                  </a:lnTo>
                  <a:close/>
                  <a:moveTo>
                    <a:pt x="121" y="81"/>
                  </a:moveTo>
                  <a:lnTo>
                    <a:pt x="135" y="63"/>
                  </a:lnTo>
                  <a:lnTo>
                    <a:pt x="140" y="66"/>
                  </a:lnTo>
                  <a:lnTo>
                    <a:pt x="126" y="84"/>
                  </a:lnTo>
                  <a:lnTo>
                    <a:pt x="121" y="81"/>
                  </a:lnTo>
                  <a:close/>
                  <a:moveTo>
                    <a:pt x="146" y="49"/>
                  </a:moveTo>
                  <a:lnTo>
                    <a:pt x="159" y="31"/>
                  </a:lnTo>
                  <a:lnTo>
                    <a:pt x="164" y="35"/>
                  </a:lnTo>
                  <a:lnTo>
                    <a:pt x="150" y="53"/>
                  </a:lnTo>
                  <a:lnTo>
                    <a:pt x="146" y="49"/>
                  </a:lnTo>
                  <a:close/>
                  <a:moveTo>
                    <a:pt x="170" y="18"/>
                  </a:moveTo>
                  <a:lnTo>
                    <a:pt x="184" y="0"/>
                  </a:lnTo>
                  <a:lnTo>
                    <a:pt x="188" y="3"/>
                  </a:lnTo>
                  <a:lnTo>
                    <a:pt x="174" y="21"/>
                  </a:lnTo>
                  <a:lnTo>
                    <a:pt x="170" y="18"/>
                  </a:lnTo>
                  <a:close/>
                </a:path>
              </a:pathLst>
            </a:custGeom>
            <a:solidFill>
              <a:srgbClr val="000000"/>
            </a:solidFill>
            <a:ln w="1588" cap="flat">
              <a:solidFill>
                <a:srgbClr val="000000"/>
              </a:solidFill>
              <a:prstDash val="solid"/>
              <a:bevel/>
              <a:headEnd/>
              <a:tailEnd/>
            </a:ln>
          </p:spPr>
          <p:txBody>
            <a:bodyPr/>
            <a:lstStyle/>
            <a:p>
              <a:endParaRPr lang="en-US"/>
            </a:p>
          </p:txBody>
        </p:sp>
      </p:grpSp>
    </p:spTree>
    <p:custDataLst>
      <p:tags r:id="rId1"/>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Application: Sequential Large Multiply</a:t>
            </a:r>
          </a:p>
        </p:txBody>
      </p:sp>
      <p:sp>
        <p:nvSpPr>
          <p:cNvPr id="14339" name="Rectangle 3"/>
          <p:cNvSpPr>
            <a:spLocks noChangeArrowheads="1"/>
          </p:cNvSpPr>
          <p:nvPr/>
        </p:nvSpPr>
        <p:spPr bwMode="auto">
          <a:xfrm>
            <a:off x="1100138" y="1636713"/>
            <a:ext cx="7496175" cy="1006475"/>
          </a:xfrm>
          <a:prstGeom prst="rect">
            <a:avLst/>
          </a:prstGeom>
          <a:noFill/>
          <a:ln w="12700">
            <a:noFill/>
            <a:miter lim="800000"/>
            <a:headEnd/>
            <a:tailEnd/>
          </a:ln>
        </p:spPr>
        <p:txBody>
          <a:bodyPr wrap="none" anchor="ctr">
            <a:spAutoFit/>
          </a:bodyPr>
          <a:lstStyle/>
          <a:p>
            <a:pPr algn="l" eaLnBrk="0" hangingPunct="0">
              <a:tabLst>
                <a:tab pos="914400" algn="l"/>
              </a:tabLst>
            </a:pPr>
            <a:r>
              <a:rPr lang="en-US" sz="2000" b="1"/>
              <a:t>Four-step large multiplication</a:t>
            </a:r>
            <a:endParaRPr lang="en-US" sz="2000"/>
          </a:p>
          <a:p>
            <a:pPr algn="l" eaLnBrk="0" hangingPunct="0">
              <a:tabLst>
                <a:tab pos="914400" algn="l"/>
              </a:tabLst>
            </a:pPr>
            <a:r>
              <a:rPr lang="en-US" sz="2000"/>
              <a:t>42 bits * 34 bits = (A:a) * (B:b) = </a:t>
            </a:r>
          </a:p>
          <a:p>
            <a:pPr algn="l" eaLnBrk="0" hangingPunct="0">
              <a:tabLst>
                <a:tab pos="914400" algn="l"/>
              </a:tabLst>
            </a:pPr>
            <a:r>
              <a:rPr lang="en-US" sz="2000"/>
              <a:t>	A*B + sh17(A*0b + B*00000000a + sh17(0b*00000000a)</a:t>
            </a:r>
          </a:p>
        </p:txBody>
      </p:sp>
      <p:sp>
        <p:nvSpPr>
          <p:cNvPr id="14340" name="Rectangle 4"/>
          <p:cNvSpPr>
            <a:spLocks noChangeArrowheads="1"/>
          </p:cNvSpPr>
          <p:nvPr/>
        </p:nvSpPr>
        <p:spPr bwMode="auto">
          <a:xfrm>
            <a:off x="0" y="2760663"/>
            <a:ext cx="9144000" cy="0"/>
          </a:xfrm>
          <a:prstGeom prst="rect">
            <a:avLst/>
          </a:prstGeom>
          <a:noFill/>
          <a:ln w="12700">
            <a:noFill/>
            <a:miter lim="800000"/>
            <a:headEnd/>
            <a:tailEnd/>
          </a:ln>
        </p:spPr>
        <p:txBody>
          <a:bodyPr wrap="none" anchor="ctr">
            <a:spAutoFit/>
          </a:bodyPr>
          <a:lstStyle/>
          <a:p>
            <a:endParaRPr lang="en-US"/>
          </a:p>
        </p:txBody>
      </p:sp>
      <p:sp>
        <p:nvSpPr>
          <p:cNvPr id="14341" name="Rectangle 5"/>
          <p:cNvSpPr>
            <a:spLocks noChangeArrowheads="1"/>
          </p:cNvSpPr>
          <p:nvPr/>
        </p:nvSpPr>
        <p:spPr bwMode="auto">
          <a:xfrm>
            <a:off x="0" y="2809875"/>
            <a:ext cx="9144000" cy="0"/>
          </a:xfrm>
          <a:prstGeom prst="rect">
            <a:avLst/>
          </a:prstGeom>
          <a:noFill/>
          <a:ln w="12700">
            <a:noFill/>
            <a:miter lim="800000"/>
            <a:headEnd/>
            <a:tailEnd/>
          </a:ln>
        </p:spPr>
        <p:txBody>
          <a:bodyPr wrap="none" anchor="ctr">
            <a:spAutoFit/>
          </a:bodyPr>
          <a:lstStyle/>
          <a:p>
            <a:endParaRPr lang="en-US"/>
          </a:p>
        </p:txBody>
      </p:sp>
      <p:pic>
        <p:nvPicPr>
          <p:cNvPr id="14342" name="Picture 6"/>
          <p:cNvPicPr>
            <a:picLocks noChangeAspect="1" noChangeArrowheads="1"/>
          </p:cNvPicPr>
          <p:nvPr>
            <p:custDataLst>
              <p:tags r:id="rId2"/>
            </p:custDataLst>
          </p:nvPr>
        </p:nvPicPr>
        <p:blipFill>
          <a:blip r:embed="rId5"/>
          <a:srcRect b="45320"/>
          <a:stretch>
            <a:fillRect/>
          </a:stretch>
        </p:blipFill>
        <p:spPr bwMode="auto">
          <a:xfrm>
            <a:off x="457200" y="3238500"/>
            <a:ext cx="8458200" cy="1546225"/>
          </a:xfrm>
          <a:prstGeom prst="rect">
            <a:avLst/>
          </a:prstGeom>
          <a:noFill/>
          <a:ln w="12700">
            <a:noFill/>
            <a:miter lim="800000"/>
            <a:headEnd/>
            <a:tailEnd/>
          </a:ln>
        </p:spPr>
      </p:pic>
      <p:sp>
        <p:nvSpPr>
          <p:cNvPr id="14343" name="Text Box 7"/>
          <p:cNvSpPr txBox="1">
            <a:spLocks noChangeArrowheads="1"/>
          </p:cNvSpPr>
          <p:nvPr/>
        </p:nvSpPr>
        <p:spPr bwMode="auto">
          <a:xfrm>
            <a:off x="609600" y="5715000"/>
            <a:ext cx="7848600" cy="396875"/>
          </a:xfrm>
          <a:prstGeom prst="rect">
            <a:avLst/>
          </a:prstGeom>
          <a:noFill/>
          <a:ln w="9525" algn="ctr">
            <a:noFill/>
            <a:miter lim="800000"/>
            <a:headEnd/>
            <a:tailEnd/>
          </a:ln>
        </p:spPr>
        <p:txBody>
          <a:bodyPr>
            <a:spAutoFit/>
          </a:bodyPr>
          <a:lstStyle/>
          <a:p>
            <a:pPr algn="l"/>
            <a:r>
              <a:rPr lang="en-US" sz="2000" b="1">
                <a:solidFill>
                  <a:schemeClr val="accent2"/>
                </a:solidFill>
              </a:rPr>
              <a:t>Needs only four clocks for 18-bit data using a single slice</a:t>
            </a: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3184525" y="1693863"/>
            <a:ext cx="5775120" cy="4495800"/>
          </a:xfrm>
        </p:spPr>
        <p:txBody>
          <a:bodyPr/>
          <a:lstStyle/>
          <a:p>
            <a:pPr eaLnBrk="1" hangingPunct="1"/>
            <a:r>
              <a:rPr lang="en-US" sz="2400" dirty="0" smtClean="0"/>
              <a:t>DSP Review</a:t>
            </a:r>
          </a:p>
          <a:p>
            <a:pPr eaLnBrk="1" hangingPunct="1"/>
            <a:r>
              <a:rPr lang="en-US" sz="2400" dirty="0" smtClean="0"/>
              <a:t>7 Series FPGA DSP Slice</a:t>
            </a:r>
          </a:p>
          <a:p>
            <a:pPr eaLnBrk="1" hangingPunct="1"/>
            <a:r>
              <a:rPr lang="en-US" sz="2400" dirty="0" smtClean="0"/>
              <a:t>Pre-Adder and Dynamic Pipeline Control Advantages</a:t>
            </a:r>
          </a:p>
          <a:p>
            <a:pPr eaLnBrk="1" hangingPunct="1"/>
            <a:r>
              <a:rPr lang="en-US" sz="2400" b="1" dirty="0" smtClean="0">
                <a:solidFill>
                  <a:schemeClr val="tx2"/>
                </a:solidFill>
              </a:rPr>
              <a:t>IP Support and Inference</a:t>
            </a:r>
          </a:p>
          <a:p>
            <a:pPr eaLnBrk="1" hangingPunct="1"/>
            <a:r>
              <a:rPr lang="en-US" sz="2400" dirty="0" smtClean="0"/>
              <a:t>Summary</a:t>
            </a:r>
          </a:p>
          <a:p>
            <a:pPr eaLnBrk="1" hangingPunct="1"/>
            <a:endParaRPr lang="en-US" sz="2400" dirty="0" smtClean="0"/>
          </a:p>
        </p:txBody>
      </p:sp>
      <p:sp>
        <p:nvSpPr>
          <p:cNvPr id="15363" name="Rectangle 3"/>
          <p:cNvSpPr>
            <a:spLocks noGrp="1" noChangeArrowheads="1"/>
          </p:cNvSpPr>
          <p:nvPr>
            <p:ph type="title"/>
          </p:nvPr>
        </p:nvSpPr>
        <p:spPr/>
        <p:txBody>
          <a:bodyPr/>
          <a:lstStyle/>
          <a:p>
            <a:pPr eaLnBrk="1" hangingPunct="1"/>
            <a:r>
              <a:rPr lang="en-US" smtClean="0"/>
              <a:t>Lessons</a:t>
            </a:r>
          </a:p>
        </p:txBody>
      </p:sp>
      <p:sp>
        <p:nvSpPr>
          <p:cNvPr id="1491972" name="Line 4"/>
          <p:cNvSpPr>
            <a:spLocks noChangeShapeType="1"/>
          </p:cNvSpPr>
          <p:nvPr/>
        </p:nvSpPr>
        <p:spPr bwMode="auto">
          <a:xfrm>
            <a:off x="1714500" y="374015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IP Support and Inference</a:t>
            </a:r>
          </a:p>
        </p:txBody>
      </p:sp>
      <p:sp>
        <p:nvSpPr>
          <p:cNvPr id="16387" name="Content Placeholder 2"/>
          <p:cNvSpPr>
            <a:spLocks noGrp="1"/>
          </p:cNvSpPr>
          <p:nvPr>
            <p:ph idx="1"/>
          </p:nvPr>
        </p:nvSpPr>
        <p:spPr/>
        <p:txBody>
          <a:bodyPr/>
          <a:lstStyle/>
          <a:p>
            <a:pPr eaLnBrk="1" hangingPunct="1"/>
            <a:r>
              <a:rPr lang="en-US" smtClean="0"/>
              <a:t>Some basic functions can be inferred</a:t>
            </a:r>
          </a:p>
          <a:p>
            <a:pPr lvl="1" eaLnBrk="1" hangingPunct="1"/>
            <a:r>
              <a:rPr lang="en-US" smtClean="0"/>
              <a:t>Example: Multiplier, Multiply-Accumulate, …</a:t>
            </a:r>
          </a:p>
          <a:p>
            <a:pPr eaLnBrk="1" hangingPunct="1"/>
            <a:r>
              <a:rPr lang="en-US" smtClean="0"/>
              <a:t>Other functions are supported through the CORE Generator™ interface</a:t>
            </a:r>
          </a:p>
          <a:p>
            <a:pPr lvl="1" eaLnBrk="1" hangingPunct="1"/>
            <a:r>
              <a:rPr lang="en-US" smtClean="0"/>
              <a:t>Examples: FFT, FIR Compiler, and DDS Compiler</a:t>
            </a:r>
          </a:p>
          <a:p>
            <a:pPr eaLnBrk="1" hangingPunct="1"/>
            <a:r>
              <a:rPr lang="en-US" smtClean="0"/>
              <a:t>New IP cores become available with each service pack</a:t>
            </a:r>
          </a:p>
          <a:p>
            <a:pPr lvl="1" eaLnBrk="1" hangingPunct="1"/>
            <a:r>
              <a:rPr lang="en-US" smtClean="0"/>
              <a:t>Visit the IP Center for information on the newest IP cores</a:t>
            </a:r>
          </a:p>
          <a:p>
            <a:pPr marL="1143000" lvl="2" indent="-228600" eaLnBrk="1" hangingPunct="1"/>
            <a:r>
              <a:rPr lang="en-US" u="sng" smtClean="0"/>
              <a:t>www.xilinx.com/ipcenter</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47675" y="6400800"/>
            <a:ext cx="1622425"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 Source: Jan Rabaey, BWRC</a:t>
            </a:r>
          </a:p>
        </p:txBody>
      </p:sp>
      <p:pic>
        <p:nvPicPr>
          <p:cNvPr id="9219" name="Picture 3" descr="1_dsp copy"/>
          <p:cNvPicPr>
            <a:picLocks noChangeAspect="1" noChangeArrowheads="1"/>
          </p:cNvPicPr>
          <p:nvPr>
            <p:custDataLst>
              <p:tags r:id="rId2"/>
            </p:custDataLst>
          </p:nvPr>
        </p:nvPicPr>
        <p:blipFill>
          <a:blip r:embed="rId5"/>
          <a:srcRect l="15511" t="13838" r="2328" b="16438"/>
          <a:stretch>
            <a:fillRect/>
          </a:stretch>
        </p:blipFill>
        <p:spPr bwMode="auto">
          <a:xfrm>
            <a:off x="828675" y="1219200"/>
            <a:ext cx="7396163" cy="4905375"/>
          </a:xfrm>
          <a:prstGeom prst="rect">
            <a:avLst/>
          </a:prstGeom>
          <a:noFill/>
          <a:ln w="9525">
            <a:noFill/>
            <a:miter lim="800000"/>
            <a:headEnd/>
            <a:tailEnd/>
          </a:ln>
        </p:spPr>
      </p:pic>
      <p:sp>
        <p:nvSpPr>
          <p:cNvPr id="1420292" name="Text Box 4"/>
          <p:cNvSpPr txBox="1">
            <a:spLocks noChangeArrowheads="1"/>
          </p:cNvSpPr>
          <p:nvPr/>
        </p:nvSpPr>
        <p:spPr bwMode="invGray">
          <a:xfrm>
            <a:off x="1123950" y="6096000"/>
            <a:ext cx="6324600" cy="336550"/>
          </a:xfrm>
          <a:prstGeom prst="rect">
            <a:avLst/>
          </a:prstGeom>
          <a:solidFill>
            <a:schemeClr val="bg1"/>
          </a:solidFill>
          <a:ln w="25400">
            <a:noFill/>
            <a:miter lim="800000"/>
            <a:headEnd/>
            <a:tailEnd/>
          </a:ln>
          <a:effectLst/>
        </p:spPr>
        <p:txBody>
          <a:bodyPr>
            <a:spAutoFit/>
          </a:bodyPr>
          <a:lstStyle/>
          <a:p>
            <a:pPr algn="l" eaLnBrk="0" hangingPunct="0">
              <a:defRPr/>
            </a:pPr>
            <a:r>
              <a:rPr lang="en-US" sz="1600" b="1" dirty="0">
                <a:effectLst>
                  <a:outerShdw blurRad="38100" dist="38100" dir="2700000" algn="tl">
                    <a:srgbClr val="C0C0C0"/>
                  </a:outerShdw>
                </a:effectLst>
              </a:rPr>
              <a:t>1960          1970           1980          1990         2000          2010</a:t>
            </a:r>
          </a:p>
        </p:txBody>
      </p:sp>
      <p:sp>
        <p:nvSpPr>
          <p:cNvPr id="9221" name="Freeform 5"/>
          <p:cNvSpPr>
            <a:spLocks/>
          </p:cNvSpPr>
          <p:nvPr/>
        </p:nvSpPr>
        <p:spPr bwMode="auto">
          <a:xfrm>
            <a:off x="1836738" y="3341688"/>
            <a:ext cx="5002212" cy="1976437"/>
          </a:xfrm>
          <a:custGeom>
            <a:avLst/>
            <a:gdLst>
              <a:gd name="T0" fmla="*/ 0 w 3222"/>
              <a:gd name="T1" fmla="*/ 2147483647 h 1542"/>
              <a:gd name="T2" fmla="*/ 2147483647 w 3222"/>
              <a:gd name="T3" fmla="*/ 2147483647 h 1542"/>
              <a:gd name="T4" fmla="*/ 2147483647 w 3222"/>
              <a:gd name="T5" fmla="*/ 0 h 1542"/>
              <a:gd name="T6" fmla="*/ 0 60000 65536"/>
              <a:gd name="T7" fmla="*/ 0 60000 65536"/>
              <a:gd name="T8" fmla="*/ 0 60000 65536"/>
              <a:gd name="T9" fmla="*/ 0 w 3222"/>
              <a:gd name="T10" fmla="*/ 0 h 1542"/>
              <a:gd name="T11" fmla="*/ 3222 w 3222"/>
              <a:gd name="T12" fmla="*/ 1542 h 1542"/>
            </a:gdLst>
            <a:ahLst/>
            <a:cxnLst>
              <a:cxn ang="T6">
                <a:pos x="T0" y="T1"/>
              </a:cxn>
              <a:cxn ang="T7">
                <a:pos x="T2" y="T3"/>
              </a:cxn>
              <a:cxn ang="T8">
                <a:pos x="T4" y="T5"/>
              </a:cxn>
            </a:cxnLst>
            <a:rect l="T9" t="T10" r="T11" b="T12"/>
            <a:pathLst>
              <a:path w="3222" h="1542">
                <a:moveTo>
                  <a:pt x="0" y="1542"/>
                </a:moveTo>
                <a:cubicBezTo>
                  <a:pt x="1057" y="1028"/>
                  <a:pt x="2115" y="515"/>
                  <a:pt x="2652" y="258"/>
                </a:cubicBezTo>
                <a:cubicBezTo>
                  <a:pt x="3189" y="1"/>
                  <a:pt x="3028" y="88"/>
                  <a:pt x="3222" y="0"/>
                </a:cubicBezTo>
              </a:path>
            </a:pathLst>
          </a:custGeom>
          <a:noFill/>
          <a:ln w="12700" cap="flat" cmpd="sng">
            <a:noFill/>
            <a:prstDash val="solid"/>
            <a:round/>
            <a:headEnd/>
            <a:tailEnd/>
          </a:ln>
        </p:spPr>
        <p:txBody>
          <a:bodyPr wrap="none" anchor="ctr">
            <a:spAutoFit/>
          </a:bodyPr>
          <a:lstStyle/>
          <a:p>
            <a:endParaRPr lang="en-US"/>
          </a:p>
        </p:txBody>
      </p:sp>
      <p:sp>
        <p:nvSpPr>
          <p:cNvPr id="9222" name="Text Box 6"/>
          <p:cNvSpPr txBox="1">
            <a:spLocks noChangeArrowheads="1"/>
          </p:cNvSpPr>
          <p:nvPr/>
        </p:nvSpPr>
        <p:spPr bwMode="gray">
          <a:xfrm>
            <a:off x="5657850" y="3895725"/>
            <a:ext cx="1047750" cy="266700"/>
          </a:xfrm>
          <a:prstGeom prst="rect">
            <a:avLst/>
          </a:prstGeom>
          <a:noFill/>
          <a:ln w="25400">
            <a:noFill/>
            <a:miter lim="800000"/>
            <a:headEnd/>
            <a:tailEnd/>
          </a:ln>
        </p:spPr>
        <p:txBody>
          <a:bodyPr wrap="none"/>
          <a:lstStyle/>
          <a:p>
            <a:pPr algn="l" eaLnBrk="0" hangingPunct="0"/>
            <a:r>
              <a:rPr lang="en-US" sz="1600" b="1"/>
              <a:t>DSP/GPP</a:t>
            </a:r>
            <a:r>
              <a:rPr lang="en-US" sz="2800" b="1"/>
              <a:t>*</a:t>
            </a:r>
          </a:p>
        </p:txBody>
      </p:sp>
      <p:sp>
        <p:nvSpPr>
          <p:cNvPr id="9223" name="Freeform 7"/>
          <p:cNvSpPr>
            <a:spLocks/>
          </p:cNvSpPr>
          <p:nvPr/>
        </p:nvSpPr>
        <p:spPr bwMode="auto">
          <a:xfrm>
            <a:off x="4306888" y="1597025"/>
            <a:ext cx="2495550" cy="2406650"/>
          </a:xfrm>
          <a:custGeom>
            <a:avLst/>
            <a:gdLst>
              <a:gd name="T0" fmla="*/ 0 w 1565"/>
              <a:gd name="T1" fmla="*/ 2147483647 h 1571"/>
              <a:gd name="T2" fmla="*/ 2147483647 w 1565"/>
              <a:gd name="T3" fmla="*/ 0 h 1571"/>
              <a:gd name="T4" fmla="*/ 2147483647 w 1565"/>
              <a:gd name="T5" fmla="*/ 2147483647 h 1571"/>
              <a:gd name="T6" fmla="*/ 2147483647 w 1565"/>
              <a:gd name="T7" fmla="*/ 2147483647 h 1571"/>
              <a:gd name="T8" fmla="*/ 2147483647 w 1565"/>
              <a:gd name="T9" fmla="*/ 2147483647 h 1571"/>
              <a:gd name="T10" fmla="*/ 2147483647 w 1565"/>
              <a:gd name="T11" fmla="*/ 2147483647 h 1571"/>
              <a:gd name="T12" fmla="*/ 0 w 1565"/>
              <a:gd name="T13" fmla="*/ 2147483647 h 1571"/>
              <a:gd name="T14" fmla="*/ 0 60000 65536"/>
              <a:gd name="T15" fmla="*/ 0 60000 65536"/>
              <a:gd name="T16" fmla="*/ 0 60000 65536"/>
              <a:gd name="T17" fmla="*/ 0 60000 65536"/>
              <a:gd name="T18" fmla="*/ 0 60000 65536"/>
              <a:gd name="T19" fmla="*/ 0 60000 65536"/>
              <a:gd name="T20" fmla="*/ 0 60000 65536"/>
              <a:gd name="T21" fmla="*/ 0 w 1565"/>
              <a:gd name="T22" fmla="*/ 0 h 1571"/>
              <a:gd name="T23" fmla="*/ 1565 w 1565"/>
              <a:gd name="T24" fmla="*/ 1571 h 15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5" h="1571">
                <a:moveTo>
                  <a:pt x="0" y="1092"/>
                </a:moveTo>
                <a:lnTo>
                  <a:pt x="1565" y="0"/>
                </a:lnTo>
                <a:lnTo>
                  <a:pt x="1556" y="1229"/>
                </a:lnTo>
                <a:lnTo>
                  <a:pt x="1247" y="1281"/>
                </a:lnTo>
                <a:lnTo>
                  <a:pt x="782" y="1375"/>
                </a:lnTo>
                <a:lnTo>
                  <a:pt x="167" y="1571"/>
                </a:lnTo>
                <a:lnTo>
                  <a:pt x="0" y="1092"/>
                </a:lnTo>
                <a:close/>
              </a:path>
            </a:pathLst>
          </a:custGeom>
          <a:solidFill>
            <a:srgbClr val="00CCFF">
              <a:alpha val="52156"/>
            </a:srgbClr>
          </a:solidFill>
          <a:ln w="12700" cap="flat" cmpd="sng">
            <a:noFill/>
            <a:prstDash val="solid"/>
            <a:round/>
            <a:headEnd type="none" w="med" len="med"/>
            <a:tailEnd type="none" w="med" len="med"/>
          </a:ln>
        </p:spPr>
        <p:txBody>
          <a:bodyPr>
            <a:spAutoFit/>
          </a:bodyPr>
          <a:lstStyle/>
          <a:p>
            <a:endParaRPr lang="en-US"/>
          </a:p>
        </p:txBody>
      </p:sp>
      <p:sp>
        <p:nvSpPr>
          <p:cNvPr id="9224" name="Freeform 8"/>
          <p:cNvSpPr>
            <a:spLocks/>
          </p:cNvSpPr>
          <p:nvPr/>
        </p:nvSpPr>
        <p:spPr bwMode="auto">
          <a:xfrm>
            <a:off x="3865563" y="3546475"/>
            <a:ext cx="2936875" cy="2352675"/>
          </a:xfrm>
          <a:custGeom>
            <a:avLst/>
            <a:gdLst>
              <a:gd name="T0" fmla="*/ 0 w 1890"/>
              <a:gd name="T1" fmla="*/ 2147483647 h 1536"/>
              <a:gd name="T2" fmla="*/ 2147483647 w 1890"/>
              <a:gd name="T3" fmla="*/ 2147483647 h 1536"/>
              <a:gd name="T4" fmla="*/ 2147483647 w 1890"/>
              <a:gd name="T5" fmla="*/ 0 h 1536"/>
              <a:gd name="T6" fmla="*/ 2147483647 w 1890"/>
              <a:gd name="T7" fmla="*/ 2147483647 h 1536"/>
              <a:gd name="T8" fmla="*/ 2147483647 w 1890"/>
              <a:gd name="T9" fmla="*/ 2147483647 h 1536"/>
              <a:gd name="T10" fmla="*/ 2147483647 w 1890"/>
              <a:gd name="T11" fmla="*/ 2147483647 h 1536"/>
              <a:gd name="T12" fmla="*/ 2147483647 w 1890"/>
              <a:gd name="T13" fmla="*/ 2147483647 h 1536"/>
              <a:gd name="T14" fmla="*/ 0 60000 65536"/>
              <a:gd name="T15" fmla="*/ 0 60000 65536"/>
              <a:gd name="T16" fmla="*/ 0 60000 65536"/>
              <a:gd name="T17" fmla="*/ 0 60000 65536"/>
              <a:gd name="T18" fmla="*/ 0 60000 65536"/>
              <a:gd name="T19" fmla="*/ 0 60000 65536"/>
              <a:gd name="T20" fmla="*/ 0 60000 65536"/>
              <a:gd name="T21" fmla="*/ 0 w 1890"/>
              <a:gd name="T22" fmla="*/ 0 h 1536"/>
              <a:gd name="T23" fmla="*/ 1890 w 1890"/>
              <a:gd name="T24" fmla="*/ 1536 h 15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0" h="1536">
                <a:moveTo>
                  <a:pt x="0" y="1536"/>
                </a:moveTo>
                <a:lnTo>
                  <a:pt x="1890" y="1536"/>
                </a:lnTo>
                <a:lnTo>
                  <a:pt x="1890" y="0"/>
                </a:lnTo>
                <a:lnTo>
                  <a:pt x="1132" y="146"/>
                </a:lnTo>
                <a:lnTo>
                  <a:pt x="525" y="317"/>
                </a:lnTo>
                <a:lnTo>
                  <a:pt x="51" y="517"/>
                </a:lnTo>
                <a:lnTo>
                  <a:pt x="65" y="1536"/>
                </a:lnTo>
              </a:path>
            </a:pathLst>
          </a:custGeom>
          <a:solidFill>
            <a:srgbClr val="FFCC00">
              <a:alpha val="39999"/>
            </a:srgbClr>
          </a:solidFill>
          <a:ln w="12700" cap="flat" cmpd="sng">
            <a:noFill/>
            <a:prstDash val="solid"/>
            <a:round/>
            <a:headEnd type="none" w="med" len="med"/>
            <a:tailEnd type="none" w="med" len="med"/>
          </a:ln>
        </p:spPr>
        <p:txBody>
          <a:bodyPr wrap="none" anchor="ctr"/>
          <a:lstStyle/>
          <a:p>
            <a:endParaRPr lang="en-US"/>
          </a:p>
        </p:txBody>
      </p:sp>
      <p:sp>
        <p:nvSpPr>
          <p:cNvPr id="1420297" name="Text Box 9"/>
          <p:cNvSpPr txBox="1">
            <a:spLocks noChangeArrowheads="1"/>
          </p:cNvSpPr>
          <p:nvPr/>
        </p:nvSpPr>
        <p:spPr bwMode="auto">
          <a:xfrm>
            <a:off x="4565650" y="4589463"/>
            <a:ext cx="1636713" cy="825500"/>
          </a:xfrm>
          <a:prstGeom prst="rect">
            <a:avLst/>
          </a:prstGeom>
          <a:noFill/>
          <a:ln w="12700">
            <a:noFill/>
            <a:miter lim="800000"/>
            <a:headEnd/>
            <a:tailEnd/>
          </a:ln>
          <a:effectLst/>
        </p:spPr>
        <p:txBody>
          <a:bodyPr>
            <a:spAutoFit/>
          </a:bodyPr>
          <a:lstStyle/>
          <a:p>
            <a:pPr eaLnBrk="0" hangingPunct="0">
              <a:spcBef>
                <a:spcPct val="50000"/>
              </a:spcBef>
              <a:defRPr/>
            </a:pPr>
            <a:r>
              <a:rPr lang="en-US" sz="1600" b="1" dirty="0">
                <a:effectLst>
                  <a:outerShdw blurRad="38100" dist="38100" dir="2700000" algn="tl">
                    <a:srgbClr val="C0C0C0"/>
                  </a:outerShdw>
                </a:effectLst>
              </a:rPr>
              <a:t>Traditional Processor Architectures</a:t>
            </a:r>
          </a:p>
        </p:txBody>
      </p:sp>
      <p:sp>
        <p:nvSpPr>
          <p:cNvPr id="1420298" name="Text Box 10"/>
          <p:cNvSpPr txBox="1">
            <a:spLocks noChangeArrowheads="1"/>
          </p:cNvSpPr>
          <p:nvPr/>
        </p:nvSpPr>
        <p:spPr bwMode="auto">
          <a:xfrm>
            <a:off x="5418138" y="3298825"/>
            <a:ext cx="1277937"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algn="l" eaLnBrk="0" hangingPunct="0">
              <a:spcBef>
                <a:spcPct val="50000"/>
              </a:spcBef>
              <a:defRPr/>
            </a:pPr>
            <a:r>
              <a:rPr lang="en-US" sz="1200" b="1" dirty="0"/>
              <a:t>SD/HD Video</a:t>
            </a:r>
          </a:p>
        </p:txBody>
      </p:sp>
      <p:sp>
        <p:nvSpPr>
          <p:cNvPr id="1420299" name="Text Box 11"/>
          <p:cNvSpPr txBox="1">
            <a:spLocks noChangeArrowheads="1"/>
          </p:cNvSpPr>
          <p:nvPr/>
        </p:nvSpPr>
        <p:spPr bwMode="auto">
          <a:xfrm>
            <a:off x="5391150" y="2733675"/>
            <a:ext cx="644525"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algn="l" eaLnBrk="0" hangingPunct="0">
              <a:spcBef>
                <a:spcPct val="50000"/>
              </a:spcBef>
              <a:defRPr/>
            </a:pPr>
            <a:r>
              <a:rPr lang="en-US" sz="1200" b="1" dirty="0"/>
              <a:t>Radar</a:t>
            </a:r>
          </a:p>
        </p:txBody>
      </p:sp>
      <p:sp>
        <p:nvSpPr>
          <p:cNvPr id="1420300" name="Text Box 12"/>
          <p:cNvSpPr txBox="1">
            <a:spLocks noChangeArrowheads="1"/>
          </p:cNvSpPr>
          <p:nvPr/>
        </p:nvSpPr>
        <p:spPr bwMode="auto">
          <a:xfrm>
            <a:off x="5905500" y="2530475"/>
            <a:ext cx="858838"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algn="l" eaLnBrk="0" hangingPunct="0">
              <a:spcBef>
                <a:spcPct val="50000"/>
              </a:spcBef>
              <a:defRPr/>
            </a:pPr>
            <a:r>
              <a:rPr lang="en-US" sz="1200" b="1" dirty="0"/>
              <a:t>Imaging</a:t>
            </a:r>
          </a:p>
        </p:txBody>
      </p:sp>
      <p:sp>
        <p:nvSpPr>
          <p:cNvPr id="1420301" name="Text Box 13"/>
          <p:cNvSpPr txBox="1">
            <a:spLocks noChangeArrowheads="1"/>
          </p:cNvSpPr>
          <p:nvPr/>
        </p:nvSpPr>
        <p:spPr bwMode="auto">
          <a:xfrm>
            <a:off x="5584825" y="2420938"/>
            <a:ext cx="514350" cy="304800"/>
          </a:xfrm>
          <a:prstGeom prst="rect">
            <a:avLst/>
          </a:prstGeom>
          <a:noFill/>
          <a:ln w="12700">
            <a:noFill/>
            <a:miter lim="800000"/>
            <a:headEnd/>
            <a:tailEnd/>
          </a:ln>
          <a:effectLst>
            <a:outerShdw dist="17961" dir="2700000" algn="ctr" rotWithShape="0">
              <a:schemeClr val="bg1"/>
            </a:outerShdw>
          </a:effectLst>
        </p:spPr>
        <p:txBody>
          <a:bodyPr>
            <a:spAutoFit/>
          </a:bodyPr>
          <a:lstStyle/>
          <a:p>
            <a:pPr algn="l" eaLnBrk="0" hangingPunct="0">
              <a:spcBef>
                <a:spcPct val="50000"/>
              </a:spcBef>
              <a:defRPr/>
            </a:pPr>
            <a:r>
              <a:rPr lang="en-US" sz="1400" b="1" dirty="0"/>
              <a:t>3G</a:t>
            </a:r>
          </a:p>
        </p:txBody>
      </p:sp>
      <p:sp>
        <p:nvSpPr>
          <p:cNvPr id="1420302" name="Text Box 14"/>
          <p:cNvSpPr txBox="1">
            <a:spLocks noChangeArrowheads="1"/>
          </p:cNvSpPr>
          <p:nvPr/>
        </p:nvSpPr>
        <p:spPr bwMode="auto">
          <a:xfrm>
            <a:off x="6330950" y="1943100"/>
            <a:ext cx="509588"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algn="l" eaLnBrk="0" hangingPunct="0">
              <a:spcBef>
                <a:spcPct val="50000"/>
              </a:spcBef>
              <a:defRPr/>
            </a:pPr>
            <a:r>
              <a:rPr lang="en-US" sz="1200" b="1" dirty="0"/>
              <a:t>4G</a:t>
            </a:r>
          </a:p>
        </p:txBody>
      </p:sp>
      <p:sp>
        <p:nvSpPr>
          <p:cNvPr id="1420303" name="Text Box 15"/>
          <p:cNvSpPr txBox="1">
            <a:spLocks noChangeArrowheads="1"/>
          </p:cNvSpPr>
          <p:nvPr/>
        </p:nvSpPr>
        <p:spPr bwMode="auto">
          <a:xfrm>
            <a:off x="6010275" y="2362200"/>
            <a:ext cx="1014413"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200" b="1" dirty="0"/>
              <a:t>SDR</a:t>
            </a:r>
          </a:p>
        </p:txBody>
      </p:sp>
      <p:sp>
        <p:nvSpPr>
          <p:cNvPr id="1420304" name="Text Box 16"/>
          <p:cNvSpPr txBox="1">
            <a:spLocks noChangeArrowheads="1"/>
          </p:cNvSpPr>
          <p:nvPr/>
        </p:nvSpPr>
        <p:spPr bwMode="auto">
          <a:xfrm>
            <a:off x="4899025" y="3124200"/>
            <a:ext cx="512763" cy="519113"/>
          </a:xfrm>
          <a:prstGeom prst="rect">
            <a:avLst/>
          </a:prstGeom>
          <a:noFill/>
          <a:ln w="12700">
            <a:noFill/>
            <a:miter lim="800000"/>
            <a:headEnd/>
            <a:tailEnd/>
          </a:ln>
          <a:effectLst>
            <a:outerShdw dist="17961" dir="2700000" algn="ctr" rotWithShape="0">
              <a:schemeClr val="bg1"/>
            </a:outerShdw>
          </a:effectLst>
        </p:spPr>
        <p:txBody>
          <a:bodyPr>
            <a:spAutoFit/>
          </a:bodyPr>
          <a:lstStyle/>
          <a:p>
            <a:pPr algn="l" eaLnBrk="0" hangingPunct="0">
              <a:spcBef>
                <a:spcPct val="50000"/>
              </a:spcBef>
              <a:defRPr/>
            </a:pPr>
            <a:endParaRPr lang="en-US" sz="2800" b="1" noProof="1">
              <a:latin typeface="Arial Narrow" pitchFamily="34" charset="0"/>
            </a:endParaRPr>
          </a:p>
        </p:txBody>
      </p:sp>
      <p:sp>
        <p:nvSpPr>
          <p:cNvPr id="9233" name="Line 17"/>
          <p:cNvSpPr>
            <a:spLocks noChangeShapeType="1"/>
          </p:cNvSpPr>
          <p:nvPr/>
        </p:nvSpPr>
        <p:spPr bwMode="auto">
          <a:xfrm>
            <a:off x="1071563" y="5772150"/>
            <a:ext cx="5676900" cy="1588"/>
          </a:xfrm>
          <a:prstGeom prst="line">
            <a:avLst/>
          </a:prstGeom>
          <a:noFill/>
          <a:ln w="9525">
            <a:solidFill>
              <a:schemeClr val="bg2"/>
            </a:solidFill>
            <a:prstDash val="sysDot"/>
            <a:round/>
            <a:headEnd/>
            <a:tailEnd/>
          </a:ln>
        </p:spPr>
        <p:txBody>
          <a:bodyPr/>
          <a:lstStyle/>
          <a:p>
            <a:endParaRPr lang="en-US"/>
          </a:p>
        </p:txBody>
      </p:sp>
      <p:sp>
        <p:nvSpPr>
          <p:cNvPr id="9234" name="Line 18"/>
          <p:cNvSpPr>
            <a:spLocks noChangeShapeType="1"/>
          </p:cNvSpPr>
          <p:nvPr/>
        </p:nvSpPr>
        <p:spPr bwMode="auto">
          <a:xfrm>
            <a:off x="1071563" y="5467350"/>
            <a:ext cx="5676900" cy="1588"/>
          </a:xfrm>
          <a:prstGeom prst="line">
            <a:avLst/>
          </a:prstGeom>
          <a:noFill/>
          <a:ln w="9525">
            <a:solidFill>
              <a:schemeClr val="bg2"/>
            </a:solidFill>
            <a:prstDash val="sysDot"/>
            <a:round/>
            <a:headEnd/>
            <a:tailEnd/>
          </a:ln>
        </p:spPr>
        <p:txBody>
          <a:bodyPr/>
          <a:lstStyle/>
          <a:p>
            <a:endParaRPr lang="en-US"/>
          </a:p>
        </p:txBody>
      </p:sp>
      <p:sp>
        <p:nvSpPr>
          <p:cNvPr id="9235" name="Line 19"/>
          <p:cNvSpPr>
            <a:spLocks noChangeShapeType="1"/>
          </p:cNvSpPr>
          <p:nvPr/>
        </p:nvSpPr>
        <p:spPr bwMode="auto">
          <a:xfrm>
            <a:off x="1071563" y="5156200"/>
            <a:ext cx="5676900" cy="1588"/>
          </a:xfrm>
          <a:prstGeom prst="line">
            <a:avLst/>
          </a:prstGeom>
          <a:noFill/>
          <a:ln w="9525">
            <a:solidFill>
              <a:schemeClr val="bg2"/>
            </a:solidFill>
            <a:prstDash val="sysDot"/>
            <a:round/>
            <a:headEnd/>
            <a:tailEnd/>
          </a:ln>
        </p:spPr>
        <p:txBody>
          <a:bodyPr/>
          <a:lstStyle/>
          <a:p>
            <a:endParaRPr lang="en-US"/>
          </a:p>
        </p:txBody>
      </p:sp>
      <p:sp>
        <p:nvSpPr>
          <p:cNvPr id="9236" name="Line 20"/>
          <p:cNvSpPr>
            <a:spLocks noChangeShapeType="1"/>
          </p:cNvSpPr>
          <p:nvPr/>
        </p:nvSpPr>
        <p:spPr bwMode="auto">
          <a:xfrm>
            <a:off x="1071563" y="4843463"/>
            <a:ext cx="5676900" cy="1587"/>
          </a:xfrm>
          <a:prstGeom prst="line">
            <a:avLst/>
          </a:prstGeom>
          <a:noFill/>
          <a:ln w="9525">
            <a:solidFill>
              <a:schemeClr val="bg2"/>
            </a:solidFill>
            <a:prstDash val="sysDot"/>
            <a:round/>
            <a:headEnd/>
            <a:tailEnd/>
          </a:ln>
        </p:spPr>
        <p:txBody>
          <a:bodyPr/>
          <a:lstStyle/>
          <a:p>
            <a:endParaRPr lang="en-US"/>
          </a:p>
        </p:txBody>
      </p:sp>
      <p:sp>
        <p:nvSpPr>
          <p:cNvPr id="9237" name="Line 21"/>
          <p:cNvSpPr>
            <a:spLocks noChangeShapeType="1"/>
          </p:cNvSpPr>
          <p:nvPr/>
        </p:nvSpPr>
        <p:spPr bwMode="auto">
          <a:xfrm>
            <a:off x="1071563" y="4540250"/>
            <a:ext cx="5676900" cy="1588"/>
          </a:xfrm>
          <a:prstGeom prst="line">
            <a:avLst/>
          </a:prstGeom>
          <a:noFill/>
          <a:ln w="9525">
            <a:solidFill>
              <a:schemeClr val="bg2"/>
            </a:solidFill>
            <a:prstDash val="sysDot"/>
            <a:round/>
            <a:headEnd/>
            <a:tailEnd/>
          </a:ln>
        </p:spPr>
        <p:txBody>
          <a:bodyPr/>
          <a:lstStyle/>
          <a:p>
            <a:endParaRPr lang="en-US"/>
          </a:p>
        </p:txBody>
      </p:sp>
      <p:sp>
        <p:nvSpPr>
          <p:cNvPr id="9238" name="Line 22"/>
          <p:cNvSpPr>
            <a:spLocks noChangeShapeType="1"/>
          </p:cNvSpPr>
          <p:nvPr/>
        </p:nvSpPr>
        <p:spPr bwMode="auto">
          <a:xfrm>
            <a:off x="1071563" y="3611563"/>
            <a:ext cx="5676900" cy="1587"/>
          </a:xfrm>
          <a:prstGeom prst="line">
            <a:avLst/>
          </a:prstGeom>
          <a:noFill/>
          <a:ln w="9525">
            <a:solidFill>
              <a:schemeClr val="bg2"/>
            </a:solidFill>
            <a:prstDash val="sysDot"/>
            <a:round/>
            <a:headEnd/>
            <a:tailEnd/>
          </a:ln>
        </p:spPr>
        <p:txBody>
          <a:bodyPr/>
          <a:lstStyle/>
          <a:p>
            <a:endParaRPr lang="en-US"/>
          </a:p>
        </p:txBody>
      </p:sp>
      <p:sp>
        <p:nvSpPr>
          <p:cNvPr id="9239" name="Line 23"/>
          <p:cNvSpPr>
            <a:spLocks noChangeShapeType="1"/>
          </p:cNvSpPr>
          <p:nvPr/>
        </p:nvSpPr>
        <p:spPr bwMode="auto">
          <a:xfrm>
            <a:off x="1071563" y="3302000"/>
            <a:ext cx="5676900" cy="0"/>
          </a:xfrm>
          <a:prstGeom prst="line">
            <a:avLst/>
          </a:prstGeom>
          <a:noFill/>
          <a:ln w="9525">
            <a:solidFill>
              <a:schemeClr val="bg2"/>
            </a:solidFill>
            <a:prstDash val="sysDot"/>
            <a:round/>
            <a:headEnd/>
            <a:tailEnd/>
          </a:ln>
        </p:spPr>
        <p:txBody>
          <a:bodyPr/>
          <a:lstStyle/>
          <a:p>
            <a:endParaRPr lang="en-US"/>
          </a:p>
        </p:txBody>
      </p:sp>
      <p:sp>
        <p:nvSpPr>
          <p:cNvPr id="9240" name="Line 24"/>
          <p:cNvSpPr>
            <a:spLocks noChangeShapeType="1"/>
          </p:cNvSpPr>
          <p:nvPr/>
        </p:nvSpPr>
        <p:spPr bwMode="auto">
          <a:xfrm>
            <a:off x="1071563" y="2987675"/>
            <a:ext cx="5676900" cy="1588"/>
          </a:xfrm>
          <a:prstGeom prst="line">
            <a:avLst/>
          </a:prstGeom>
          <a:noFill/>
          <a:ln w="9525">
            <a:solidFill>
              <a:schemeClr val="bg2"/>
            </a:solidFill>
            <a:prstDash val="sysDot"/>
            <a:round/>
            <a:headEnd/>
            <a:tailEnd/>
          </a:ln>
        </p:spPr>
        <p:txBody>
          <a:bodyPr/>
          <a:lstStyle/>
          <a:p>
            <a:endParaRPr lang="en-US"/>
          </a:p>
        </p:txBody>
      </p:sp>
      <p:sp>
        <p:nvSpPr>
          <p:cNvPr id="9241" name="Line 25"/>
          <p:cNvSpPr>
            <a:spLocks noChangeShapeType="1"/>
          </p:cNvSpPr>
          <p:nvPr/>
        </p:nvSpPr>
        <p:spPr bwMode="auto">
          <a:xfrm>
            <a:off x="1071563" y="2684463"/>
            <a:ext cx="5676900" cy="0"/>
          </a:xfrm>
          <a:prstGeom prst="line">
            <a:avLst/>
          </a:prstGeom>
          <a:noFill/>
          <a:ln w="9525">
            <a:solidFill>
              <a:schemeClr val="bg2"/>
            </a:solidFill>
            <a:prstDash val="sysDot"/>
            <a:round/>
            <a:headEnd/>
            <a:tailEnd/>
          </a:ln>
        </p:spPr>
        <p:txBody>
          <a:bodyPr/>
          <a:lstStyle/>
          <a:p>
            <a:endParaRPr lang="en-US"/>
          </a:p>
        </p:txBody>
      </p:sp>
      <p:sp>
        <p:nvSpPr>
          <p:cNvPr id="9242" name="Line 26"/>
          <p:cNvSpPr>
            <a:spLocks noChangeShapeType="1"/>
          </p:cNvSpPr>
          <p:nvPr/>
        </p:nvSpPr>
        <p:spPr bwMode="auto">
          <a:xfrm>
            <a:off x="1071563" y="3916363"/>
            <a:ext cx="5676900" cy="1587"/>
          </a:xfrm>
          <a:prstGeom prst="line">
            <a:avLst/>
          </a:prstGeom>
          <a:noFill/>
          <a:ln w="9525">
            <a:solidFill>
              <a:schemeClr val="bg2"/>
            </a:solidFill>
            <a:prstDash val="sysDot"/>
            <a:round/>
            <a:headEnd/>
            <a:tailEnd/>
          </a:ln>
        </p:spPr>
        <p:txBody>
          <a:bodyPr/>
          <a:lstStyle/>
          <a:p>
            <a:endParaRPr lang="en-US"/>
          </a:p>
        </p:txBody>
      </p:sp>
      <p:sp>
        <p:nvSpPr>
          <p:cNvPr id="9243" name="Line 27"/>
          <p:cNvSpPr>
            <a:spLocks noChangeShapeType="1"/>
          </p:cNvSpPr>
          <p:nvPr/>
        </p:nvSpPr>
        <p:spPr bwMode="auto">
          <a:xfrm>
            <a:off x="1058863" y="2092325"/>
            <a:ext cx="5676900" cy="0"/>
          </a:xfrm>
          <a:prstGeom prst="line">
            <a:avLst/>
          </a:prstGeom>
          <a:noFill/>
          <a:ln w="9525">
            <a:solidFill>
              <a:schemeClr val="bg2"/>
            </a:solidFill>
            <a:prstDash val="sysDot"/>
            <a:round/>
            <a:headEnd/>
            <a:tailEnd/>
          </a:ln>
        </p:spPr>
        <p:txBody>
          <a:bodyPr/>
          <a:lstStyle/>
          <a:p>
            <a:endParaRPr lang="en-US"/>
          </a:p>
        </p:txBody>
      </p:sp>
      <p:sp>
        <p:nvSpPr>
          <p:cNvPr id="9244" name="Line 28"/>
          <p:cNvSpPr>
            <a:spLocks noChangeShapeType="1"/>
          </p:cNvSpPr>
          <p:nvPr/>
        </p:nvSpPr>
        <p:spPr bwMode="auto">
          <a:xfrm>
            <a:off x="1063625" y="1782763"/>
            <a:ext cx="5675313" cy="0"/>
          </a:xfrm>
          <a:prstGeom prst="line">
            <a:avLst/>
          </a:prstGeom>
          <a:noFill/>
          <a:ln w="9525">
            <a:solidFill>
              <a:schemeClr val="bg2"/>
            </a:solidFill>
            <a:prstDash val="sysDot"/>
            <a:round/>
            <a:headEnd/>
            <a:tailEnd/>
          </a:ln>
        </p:spPr>
        <p:txBody>
          <a:bodyPr/>
          <a:lstStyle/>
          <a:p>
            <a:endParaRPr lang="en-US"/>
          </a:p>
        </p:txBody>
      </p:sp>
      <p:sp>
        <p:nvSpPr>
          <p:cNvPr id="1420317" name="Text Box 29"/>
          <p:cNvSpPr txBox="1">
            <a:spLocks noChangeArrowheads="1"/>
          </p:cNvSpPr>
          <p:nvPr/>
        </p:nvSpPr>
        <p:spPr bwMode="auto">
          <a:xfrm rot="-5400000">
            <a:off x="-1467644" y="3580607"/>
            <a:ext cx="4335463" cy="641350"/>
          </a:xfrm>
          <a:prstGeom prst="rect">
            <a:avLst/>
          </a:prstGeom>
          <a:noFill/>
          <a:ln w="25400">
            <a:noFill/>
            <a:miter lim="800000"/>
            <a:headEnd/>
            <a:tailEnd/>
          </a:ln>
          <a:effectLst/>
        </p:spPr>
        <p:txBody>
          <a:bodyPr>
            <a:spAutoFit/>
          </a:bodyPr>
          <a:lstStyle/>
          <a:p>
            <a:pPr eaLnBrk="0" hangingPunct="0">
              <a:defRPr/>
            </a:pPr>
            <a:r>
              <a:rPr lang="en-US" sz="2000" b="1" dirty="0">
                <a:effectLst>
                  <a:outerShdw blurRad="38100" dist="38100" dir="2700000" algn="tl">
                    <a:srgbClr val="C0C0C0"/>
                  </a:outerShdw>
                </a:effectLst>
              </a:rPr>
              <a:t>Performance </a:t>
            </a:r>
          </a:p>
          <a:p>
            <a:pPr eaLnBrk="0" hangingPunct="0">
              <a:defRPr/>
            </a:pPr>
            <a:r>
              <a:rPr lang="en-US" sz="1600" b="1" dirty="0">
                <a:effectLst>
                  <a:outerShdw blurRad="38100" dist="38100" dir="2700000" algn="tl">
                    <a:srgbClr val="C0C0C0"/>
                  </a:outerShdw>
                </a:effectLst>
              </a:rPr>
              <a:t>(Algorithmic &amp; Processor Forecast)</a:t>
            </a:r>
          </a:p>
        </p:txBody>
      </p:sp>
      <p:sp>
        <p:nvSpPr>
          <p:cNvPr id="9246" name="Rectangle 30"/>
          <p:cNvSpPr>
            <a:spLocks noChangeArrowheads="1"/>
          </p:cNvSpPr>
          <p:nvPr/>
        </p:nvSpPr>
        <p:spPr bwMode="auto">
          <a:xfrm>
            <a:off x="1071563" y="2382838"/>
            <a:ext cx="6043612" cy="3700462"/>
          </a:xfrm>
          <a:prstGeom prst="rect">
            <a:avLst/>
          </a:prstGeom>
          <a:noFill/>
          <a:ln w="9525">
            <a:noFill/>
            <a:miter lim="800000"/>
            <a:headEnd/>
            <a:tailEnd/>
          </a:ln>
        </p:spPr>
        <p:txBody>
          <a:bodyPr/>
          <a:lstStyle/>
          <a:p>
            <a:endParaRPr lang="en-US"/>
          </a:p>
        </p:txBody>
      </p:sp>
      <p:sp>
        <p:nvSpPr>
          <p:cNvPr id="1420321" name="Text Box 33"/>
          <p:cNvSpPr txBox="1">
            <a:spLocks noChangeArrowheads="1"/>
          </p:cNvSpPr>
          <p:nvPr/>
        </p:nvSpPr>
        <p:spPr bwMode="auto">
          <a:xfrm rot="-2083250">
            <a:off x="1960563" y="3481388"/>
            <a:ext cx="2716212" cy="366712"/>
          </a:xfrm>
          <a:prstGeom prst="rect">
            <a:avLst/>
          </a:prstGeom>
          <a:noFill/>
          <a:ln w="12700">
            <a:noFill/>
            <a:miter lim="800000"/>
            <a:headEnd/>
            <a:tailEnd/>
          </a:ln>
          <a:effectLst/>
        </p:spPr>
        <p:txBody>
          <a:bodyPr>
            <a:spAutoFit/>
          </a:bodyPr>
          <a:lstStyle/>
          <a:p>
            <a:pPr algn="l" eaLnBrk="0" hangingPunct="0">
              <a:spcBef>
                <a:spcPct val="50000"/>
              </a:spcBef>
              <a:defRPr/>
            </a:pPr>
            <a:r>
              <a:rPr lang="en-US" b="1" dirty="0">
                <a:solidFill>
                  <a:srgbClr val="0000CC"/>
                </a:solidFill>
                <a:effectLst>
                  <a:outerShdw blurRad="38100" dist="38100" dir="2700000" algn="tl">
                    <a:srgbClr val="C0C0C0"/>
                  </a:outerShdw>
                </a:effectLst>
              </a:rPr>
              <a:t>Algorithm Complexity</a:t>
            </a:r>
          </a:p>
        </p:txBody>
      </p:sp>
      <p:sp>
        <p:nvSpPr>
          <p:cNvPr id="9248" name="AutoShape 35"/>
          <p:cNvSpPr>
            <a:spLocks/>
          </p:cNvSpPr>
          <p:nvPr/>
        </p:nvSpPr>
        <p:spPr bwMode="auto">
          <a:xfrm>
            <a:off x="6932613" y="1765300"/>
            <a:ext cx="228600" cy="1828800"/>
          </a:xfrm>
          <a:prstGeom prst="rightBrace">
            <a:avLst>
              <a:gd name="adj1" fmla="val 66667"/>
              <a:gd name="adj2" fmla="val 50000"/>
            </a:avLst>
          </a:prstGeom>
          <a:noFill/>
          <a:ln w="12700">
            <a:solidFill>
              <a:srgbClr val="000099"/>
            </a:solidFill>
            <a:round/>
            <a:headEnd/>
            <a:tailEnd/>
          </a:ln>
        </p:spPr>
        <p:txBody>
          <a:bodyPr wrap="none" anchor="ctr">
            <a:spAutoFit/>
          </a:bodyPr>
          <a:lstStyle/>
          <a:p>
            <a:endParaRPr lang="en-US"/>
          </a:p>
        </p:txBody>
      </p:sp>
      <p:sp>
        <p:nvSpPr>
          <p:cNvPr id="9249" name="Text Box 36"/>
          <p:cNvSpPr txBox="1">
            <a:spLocks noChangeArrowheads="1"/>
          </p:cNvSpPr>
          <p:nvPr/>
        </p:nvSpPr>
        <p:spPr bwMode="auto">
          <a:xfrm>
            <a:off x="7161213" y="2298700"/>
            <a:ext cx="1752600" cy="915988"/>
          </a:xfrm>
          <a:prstGeom prst="rect">
            <a:avLst/>
          </a:prstGeom>
          <a:noFill/>
          <a:ln w="12700" algn="ctr">
            <a:noFill/>
            <a:miter lim="800000"/>
            <a:headEnd/>
            <a:tailEnd/>
          </a:ln>
        </p:spPr>
        <p:txBody>
          <a:bodyPr>
            <a:spAutoFit/>
          </a:bodyPr>
          <a:lstStyle/>
          <a:p>
            <a:pPr algn="l" eaLnBrk="0" hangingPunct="0"/>
            <a:r>
              <a:rPr lang="en-US" b="1"/>
              <a:t>Need a solution </a:t>
            </a:r>
          </a:p>
          <a:p>
            <a:pPr algn="l" eaLnBrk="0" hangingPunct="0"/>
            <a:r>
              <a:rPr lang="en-US" b="1"/>
              <a:t>to fill the gap</a:t>
            </a:r>
          </a:p>
        </p:txBody>
      </p:sp>
      <p:sp>
        <p:nvSpPr>
          <p:cNvPr id="1420325" name="AutoShape 37"/>
          <p:cNvSpPr>
            <a:spLocks noChangeArrowheads="1"/>
          </p:cNvSpPr>
          <p:nvPr/>
        </p:nvSpPr>
        <p:spPr bwMode="gray">
          <a:xfrm>
            <a:off x="1579563" y="1270000"/>
            <a:ext cx="3236912" cy="1338263"/>
          </a:xfrm>
          <a:prstGeom prst="roundRect">
            <a:avLst>
              <a:gd name="adj" fmla="val 16667"/>
            </a:avLst>
          </a:prstGeom>
          <a:gradFill rotWithShape="0">
            <a:gsLst>
              <a:gs pos="0">
                <a:srgbClr val="3399FF"/>
              </a:gs>
              <a:gs pos="50000">
                <a:srgbClr val="0000CC"/>
              </a:gs>
              <a:gs pos="100000">
                <a:srgbClr val="3399FF"/>
              </a:gs>
            </a:gsLst>
            <a:lin ang="2700000" scaled="1"/>
          </a:gradFill>
          <a:ln w="28575">
            <a:solidFill>
              <a:schemeClr val="bg1"/>
            </a:solidFill>
            <a:round/>
            <a:headEnd/>
            <a:tailEnd/>
          </a:ln>
          <a:effectLst>
            <a:outerShdw dist="45791" dir="3378596" algn="ctr" rotWithShape="0">
              <a:schemeClr val="bg2">
                <a:alpha val="50000"/>
              </a:schemeClr>
            </a:outerShdw>
          </a:effectLst>
        </p:spPr>
        <p:txBody>
          <a:bodyPr anchor="ctr">
            <a:spAutoFit/>
          </a:bodyPr>
          <a:lstStyle/>
          <a:p>
            <a:pPr eaLnBrk="0" hangingPunct="0">
              <a:defRPr/>
            </a:pPr>
            <a:r>
              <a:rPr lang="en-US" b="1" dirty="0">
                <a:solidFill>
                  <a:schemeClr val="bg1"/>
                </a:solidFill>
                <a:effectLst>
                  <a:outerShdw blurRad="38100" dist="38100" dir="2700000" algn="tl">
                    <a:srgbClr val="000000"/>
                  </a:outerShdw>
                </a:effectLst>
              </a:rPr>
              <a:t>Performance requirements </a:t>
            </a:r>
          </a:p>
          <a:p>
            <a:pPr eaLnBrk="0" hangingPunct="0">
              <a:defRPr/>
            </a:pPr>
            <a:r>
              <a:rPr lang="en-US" b="1" dirty="0">
                <a:solidFill>
                  <a:schemeClr val="bg1"/>
                </a:solidFill>
                <a:effectLst>
                  <a:outerShdw blurRad="38100" dist="38100" dir="2700000" algn="tl">
                    <a:srgbClr val="000000"/>
                  </a:outerShdw>
                </a:effectLst>
              </a:rPr>
              <a:t>are outpacing traditional </a:t>
            </a:r>
          </a:p>
          <a:p>
            <a:pPr eaLnBrk="0" hangingPunct="0">
              <a:defRPr/>
            </a:pPr>
            <a:r>
              <a:rPr lang="en-US" b="1" dirty="0">
                <a:solidFill>
                  <a:schemeClr val="bg1"/>
                </a:solidFill>
                <a:effectLst>
                  <a:outerShdw blurRad="38100" dist="38100" dir="2700000" algn="tl">
                    <a:srgbClr val="000000"/>
                  </a:outerShdw>
                </a:effectLst>
              </a:rPr>
              <a:t>DSP solutions</a:t>
            </a:r>
          </a:p>
        </p:txBody>
      </p:sp>
      <p:sp>
        <p:nvSpPr>
          <p:cNvPr id="1420326" name="Text Box 38"/>
          <p:cNvSpPr txBox="1">
            <a:spLocks noChangeArrowheads="1"/>
          </p:cNvSpPr>
          <p:nvPr/>
        </p:nvSpPr>
        <p:spPr bwMode="auto">
          <a:xfrm>
            <a:off x="5934075" y="2133600"/>
            <a:ext cx="685800" cy="274638"/>
          </a:xfrm>
          <a:prstGeom prst="rect">
            <a:avLst/>
          </a:prstGeom>
          <a:noFill/>
          <a:ln w="12700">
            <a:noFill/>
            <a:miter lim="800000"/>
            <a:headEnd/>
            <a:tailEnd/>
          </a:ln>
          <a:effectLst>
            <a:outerShdw dist="17961" dir="2700000" algn="ctr" rotWithShape="0">
              <a:schemeClr val="bg1"/>
            </a:outerShdw>
          </a:effectLst>
        </p:spPr>
        <p:txBody>
          <a:bodyPr>
            <a:spAutoFit/>
          </a:bodyPr>
          <a:lstStyle/>
          <a:p>
            <a:pPr eaLnBrk="0" hangingPunct="0">
              <a:spcBef>
                <a:spcPct val="50000"/>
              </a:spcBef>
              <a:defRPr/>
            </a:pPr>
            <a:r>
              <a:rPr lang="en-US" sz="1200" b="1" dirty="0"/>
              <a:t>LTE</a:t>
            </a:r>
          </a:p>
        </p:txBody>
      </p:sp>
      <p:sp>
        <p:nvSpPr>
          <p:cNvPr id="9252" name="Rectangle 40"/>
          <p:cNvSpPr>
            <a:spLocks noGrp="1" noChangeArrowheads="1"/>
          </p:cNvSpPr>
          <p:nvPr>
            <p:ph type="title"/>
          </p:nvPr>
        </p:nvSpPr>
        <p:spPr/>
        <p:txBody>
          <a:bodyPr/>
          <a:lstStyle/>
          <a:p>
            <a:pPr eaLnBrk="1" hangingPunct="1"/>
            <a:r>
              <a:rPr lang="en-US" smtClean="0"/>
              <a:t>Growing DSP Performance Gap</a:t>
            </a: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Text Box 2"/>
          <p:cNvSpPr txBox="1">
            <a:spLocks noChangeArrowheads="1"/>
          </p:cNvSpPr>
          <p:nvPr/>
        </p:nvSpPr>
        <p:spPr bwMode="auto">
          <a:xfrm>
            <a:off x="960438" y="1744663"/>
            <a:ext cx="3744912" cy="430371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200" dirty="0"/>
              <a:t>-------------------------------------------------------------------</a:t>
            </a:r>
          </a:p>
          <a:p>
            <a:pPr algn="l" eaLnBrk="0" hangingPunct="0">
              <a:defRPr/>
            </a:pPr>
            <a:r>
              <a:rPr lang="en-US" sz="1200" dirty="0"/>
              <a:t>-- Example: 16x16 Multiplier, inputs registered once, </a:t>
            </a:r>
          </a:p>
          <a:p>
            <a:pPr algn="l" eaLnBrk="0" hangingPunct="0">
              <a:defRPr/>
            </a:pPr>
            <a:r>
              <a:rPr lang="en-US" sz="1200" dirty="0"/>
              <a:t>-- outputs twice</a:t>
            </a:r>
          </a:p>
          <a:p>
            <a:pPr algn="l" eaLnBrk="0" hangingPunct="0">
              <a:defRPr/>
            </a:pPr>
            <a:r>
              <a:rPr lang="en-US" sz="1200" dirty="0"/>
              <a:t>--          Matches 1 DSP48 slice</a:t>
            </a:r>
          </a:p>
          <a:p>
            <a:pPr algn="l" eaLnBrk="0" hangingPunct="0">
              <a:defRPr/>
            </a:pPr>
            <a:r>
              <a:rPr lang="en-US" sz="1200" dirty="0"/>
              <a:t>--          OpMode(Z,Y,X):Subtract</a:t>
            </a:r>
          </a:p>
          <a:p>
            <a:pPr algn="l" eaLnBrk="0" hangingPunct="0">
              <a:defRPr/>
            </a:pPr>
            <a:r>
              <a:rPr lang="en-US" sz="1200" dirty="0"/>
              <a:t>--            (xxx,01,01):0</a:t>
            </a:r>
          </a:p>
          <a:p>
            <a:pPr algn="l" eaLnBrk="0" hangingPunct="0">
              <a:defRPr/>
            </a:pPr>
            <a:r>
              <a:rPr lang="en-US" sz="1200" dirty="0"/>
              <a:t>-------------------------------------------------------------------</a:t>
            </a:r>
          </a:p>
          <a:p>
            <a:pPr algn="l" eaLnBrk="0" hangingPunct="0">
              <a:defRPr/>
            </a:pPr>
            <a:r>
              <a:rPr lang="en-US" sz="1200" dirty="0"/>
              <a:t>p1 &lt;= a1*b1;</a:t>
            </a:r>
          </a:p>
          <a:p>
            <a:pPr algn="l" eaLnBrk="0" hangingPunct="0">
              <a:defRPr/>
            </a:pPr>
            <a:endParaRPr lang="en-US" sz="1200" dirty="0"/>
          </a:p>
          <a:p>
            <a:pPr algn="l" eaLnBrk="0" hangingPunct="0">
              <a:defRPr/>
            </a:pPr>
            <a:r>
              <a:rPr lang="en-US" sz="1200" dirty="0"/>
              <a:t>  process (clk) is</a:t>
            </a:r>
          </a:p>
          <a:p>
            <a:pPr algn="l" eaLnBrk="0" hangingPunct="0">
              <a:defRPr/>
            </a:pPr>
            <a:r>
              <a:rPr lang="en-US" sz="1200" dirty="0"/>
              <a:t>  begin</a:t>
            </a:r>
          </a:p>
          <a:p>
            <a:pPr algn="l" eaLnBrk="0" hangingPunct="0">
              <a:defRPr/>
            </a:pPr>
            <a:r>
              <a:rPr lang="en-US" sz="1200" dirty="0"/>
              <a:t>    if clk'event and clk = '1' then</a:t>
            </a:r>
          </a:p>
          <a:p>
            <a:pPr algn="l" eaLnBrk="0" hangingPunct="0">
              <a:defRPr/>
            </a:pPr>
            <a:r>
              <a:rPr lang="en-US" sz="1200" dirty="0"/>
              <a:t>      if rst = '1' then</a:t>
            </a:r>
          </a:p>
          <a:p>
            <a:pPr algn="l" eaLnBrk="0" hangingPunct="0">
              <a:defRPr/>
            </a:pPr>
            <a:r>
              <a:rPr lang="en-US" sz="1200" dirty="0"/>
              <a:t>        a1 &lt;= (others =&gt; '0');</a:t>
            </a:r>
          </a:p>
          <a:p>
            <a:pPr algn="l" eaLnBrk="0" hangingPunct="0">
              <a:defRPr/>
            </a:pPr>
            <a:r>
              <a:rPr lang="en-US" sz="1200" dirty="0"/>
              <a:t>        b1 &lt;= (others =&gt; '0');</a:t>
            </a:r>
          </a:p>
          <a:p>
            <a:pPr algn="l" eaLnBrk="0" hangingPunct="0">
              <a:defRPr/>
            </a:pPr>
            <a:r>
              <a:rPr lang="en-US" sz="1200" dirty="0"/>
              <a:t>        p  &lt;= (others =&gt; '0');</a:t>
            </a:r>
          </a:p>
          <a:p>
            <a:pPr algn="l" eaLnBrk="0" hangingPunct="0">
              <a:defRPr/>
            </a:pPr>
            <a:r>
              <a:rPr lang="en-US" sz="1200" dirty="0"/>
              <a:t>      elsif ce = '1' then</a:t>
            </a:r>
          </a:p>
          <a:p>
            <a:pPr algn="l" eaLnBrk="0" hangingPunct="0">
              <a:defRPr/>
            </a:pPr>
            <a:r>
              <a:rPr lang="en-US" sz="1200" dirty="0"/>
              <a:t>        a1 &lt;= a;</a:t>
            </a:r>
          </a:p>
          <a:p>
            <a:pPr algn="l" eaLnBrk="0" hangingPunct="0">
              <a:defRPr/>
            </a:pPr>
            <a:r>
              <a:rPr lang="en-US" sz="1200" dirty="0"/>
              <a:t>        b1 &lt;= b;</a:t>
            </a:r>
          </a:p>
          <a:p>
            <a:pPr algn="l" eaLnBrk="0" hangingPunct="0">
              <a:defRPr/>
            </a:pPr>
            <a:r>
              <a:rPr lang="en-US" sz="1200" dirty="0"/>
              <a:t>        p  &lt;= p1;</a:t>
            </a:r>
          </a:p>
          <a:p>
            <a:pPr algn="l" eaLnBrk="0" hangingPunct="0">
              <a:defRPr/>
            </a:pPr>
            <a:r>
              <a:rPr lang="en-US" sz="1200" dirty="0"/>
              <a:t>      end if;</a:t>
            </a:r>
          </a:p>
          <a:p>
            <a:pPr algn="l" eaLnBrk="0" hangingPunct="0">
              <a:defRPr/>
            </a:pPr>
            <a:r>
              <a:rPr lang="en-US" sz="1200" dirty="0"/>
              <a:t>    end if;</a:t>
            </a:r>
          </a:p>
          <a:p>
            <a:pPr algn="l" eaLnBrk="0" hangingPunct="0">
              <a:defRPr/>
            </a:pPr>
            <a:r>
              <a:rPr lang="en-US" sz="1200" dirty="0"/>
              <a:t>  end process;</a:t>
            </a:r>
          </a:p>
        </p:txBody>
      </p:sp>
      <p:sp>
        <p:nvSpPr>
          <p:cNvPr id="1548291" name="Text Box 3"/>
          <p:cNvSpPr txBox="1">
            <a:spLocks noChangeArrowheads="1"/>
          </p:cNvSpPr>
          <p:nvPr/>
        </p:nvSpPr>
        <p:spPr bwMode="auto">
          <a:xfrm>
            <a:off x="5018088" y="1741488"/>
            <a:ext cx="3314700" cy="430371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200" dirty="0"/>
              <a:t>///////////////////////////////////////////////////////////////////</a:t>
            </a:r>
          </a:p>
          <a:p>
            <a:pPr algn="l" eaLnBrk="0" hangingPunct="0">
              <a:defRPr/>
            </a:pPr>
            <a:r>
              <a:rPr lang="en-US" sz="1200" dirty="0"/>
              <a:t>// Example: 16x16 Multiplier, inputs registered </a:t>
            </a:r>
          </a:p>
          <a:p>
            <a:pPr algn="l" eaLnBrk="0" hangingPunct="0">
              <a:defRPr/>
            </a:pPr>
            <a:r>
              <a:rPr lang="en-US" sz="1200" dirty="0"/>
              <a:t>// once, outputs twice</a:t>
            </a:r>
          </a:p>
          <a:p>
            <a:pPr algn="l" eaLnBrk="0" hangingPunct="0">
              <a:defRPr/>
            </a:pPr>
            <a:r>
              <a:rPr lang="en-US" sz="1200" dirty="0"/>
              <a:t>//          Matches 1 DSP48 slice</a:t>
            </a:r>
          </a:p>
          <a:p>
            <a:pPr algn="l" eaLnBrk="0" hangingPunct="0">
              <a:defRPr/>
            </a:pPr>
            <a:r>
              <a:rPr lang="en-US" sz="1200" dirty="0"/>
              <a:t>//          OpMode(Z,Y,X):Subtract</a:t>
            </a:r>
          </a:p>
          <a:p>
            <a:pPr algn="l" eaLnBrk="0" hangingPunct="0">
              <a:defRPr/>
            </a:pPr>
            <a:r>
              <a:rPr lang="en-US" sz="1200" dirty="0"/>
              <a:t>//            (xxx,01,01):0</a:t>
            </a:r>
          </a:p>
          <a:p>
            <a:pPr algn="l" eaLnBrk="0" hangingPunct="0">
              <a:defRPr/>
            </a:pPr>
            <a:r>
              <a:rPr lang="en-US" sz="1200" dirty="0"/>
              <a:t>///////////////////////////////////////////////////////////////////</a:t>
            </a:r>
          </a:p>
          <a:p>
            <a:pPr algn="l" eaLnBrk="0" hangingPunct="0">
              <a:defRPr/>
            </a:pPr>
            <a:endParaRPr lang="en-US" sz="1200" dirty="0"/>
          </a:p>
          <a:p>
            <a:pPr algn="l" eaLnBrk="0" hangingPunct="0">
              <a:defRPr/>
            </a:pPr>
            <a:r>
              <a:rPr lang="en-US" sz="1200" dirty="0"/>
              <a:t>  assign p1 = a1*b1;</a:t>
            </a:r>
          </a:p>
          <a:p>
            <a:pPr algn="l" eaLnBrk="0" hangingPunct="0">
              <a:defRPr/>
            </a:pPr>
            <a:endParaRPr lang="en-US" sz="1200" dirty="0"/>
          </a:p>
          <a:p>
            <a:pPr algn="l" eaLnBrk="0" hangingPunct="0">
              <a:defRPr/>
            </a:pPr>
            <a:r>
              <a:rPr lang="en-US" sz="1200" dirty="0"/>
              <a:t>  always @(posedge clk)</a:t>
            </a:r>
          </a:p>
          <a:p>
            <a:pPr algn="l" eaLnBrk="0" hangingPunct="0">
              <a:defRPr/>
            </a:pPr>
            <a:r>
              <a:rPr lang="en-US" sz="1200" dirty="0"/>
              <a:t>    if (rst == 1'b1)</a:t>
            </a:r>
          </a:p>
          <a:p>
            <a:pPr algn="l" eaLnBrk="0" hangingPunct="0">
              <a:defRPr/>
            </a:pPr>
            <a:r>
              <a:rPr lang="en-US" sz="1200" dirty="0"/>
              <a:t>        begin</a:t>
            </a:r>
          </a:p>
          <a:p>
            <a:pPr algn="l" eaLnBrk="0" hangingPunct="0">
              <a:defRPr/>
            </a:pPr>
            <a:r>
              <a:rPr lang="en-US" sz="1200" dirty="0"/>
              <a:t>          a1 &lt;= 0;</a:t>
            </a:r>
          </a:p>
          <a:p>
            <a:pPr algn="l" eaLnBrk="0" hangingPunct="0">
              <a:defRPr/>
            </a:pPr>
            <a:r>
              <a:rPr lang="en-US" sz="1200" dirty="0"/>
              <a:t>          b1 &lt;= 0;</a:t>
            </a:r>
          </a:p>
          <a:p>
            <a:pPr algn="l" eaLnBrk="0" hangingPunct="0">
              <a:defRPr/>
            </a:pPr>
            <a:r>
              <a:rPr lang="en-US" sz="1200" dirty="0"/>
              <a:t>          p &lt;= 0;</a:t>
            </a:r>
          </a:p>
          <a:p>
            <a:pPr algn="l" eaLnBrk="0" hangingPunct="0">
              <a:defRPr/>
            </a:pPr>
            <a:r>
              <a:rPr lang="en-US" sz="1200" dirty="0"/>
              <a:t>        end</a:t>
            </a:r>
          </a:p>
          <a:p>
            <a:pPr algn="l" eaLnBrk="0" hangingPunct="0">
              <a:defRPr/>
            </a:pPr>
            <a:r>
              <a:rPr lang="en-US" sz="1200" dirty="0"/>
              <a:t>    else if (ce == 1'b1)</a:t>
            </a:r>
          </a:p>
          <a:p>
            <a:pPr algn="l" eaLnBrk="0" hangingPunct="0">
              <a:defRPr/>
            </a:pPr>
            <a:r>
              <a:rPr lang="en-US" sz="1200" dirty="0"/>
              <a:t>        begin</a:t>
            </a:r>
          </a:p>
          <a:p>
            <a:pPr algn="l" eaLnBrk="0" hangingPunct="0">
              <a:defRPr/>
            </a:pPr>
            <a:r>
              <a:rPr lang="en-US" sz="1200" dirty="0"/>
              <a:t>          a1 &lt;= a;</a:t>
            </a:r>
          </a:p>
          <a:p>
            <a:pPr algn="l" eaLnBrk="0" hangingPunct="0">
              <a:defRPr/>
            </a:pPr>
            <a:r>
              <a:rPr lang="en-US" sz="1200" dirty="0"/>
              <a:t>          b1 &lt;= b;</a:t>
            </a:r>
          </a:p>
          <a:p>
            <a:pPr algn="l" eaLnBrk="0" hangingPunct="0">
              <a:defRPr/>
            </a:pPr>
            <a:r>
              <a:rPr lang="en-US" sz="1200" dirty="0"/>
              <a:t>          p  &lt;= p1;</a:t>
            </a:r>
          </a:p>
          <a:p>
            <a:pPr algn="l" eaLnBrk="0" hangingPunct="0">
              <a:defRPr/>
            </a:pPr>
            <a:r>
              <a:rPr lang="en-US" sz="1200" dirty="0"/>
              <a:t>        end</a:t>
            </a:r>
          </a:p>
        </p:txBody>
      </p:sp>
      <p:sp>
        <p:nvSpPr>
          <p:cNvPr id="17412" name="Rectangle 4"/>
          <p:cNvSpPr>
            <a:spLocks noGrp="1" noChangeArrowheads="1"/>
          </p:cNvSpPr>
          <p:nvPr>
            <p:ph type="title"/>
          </p:nvPr>
        </p:nvSpPr>
        <p:spPr/>
        <p:txBody>
          <a:bodyPr/>
          <a:lstStyle/>
          <a:p>
            <a:pPr eaLnBrk="1" hangingPunct="1"/>
            <a:r>
              <a:rPr lang="en-US" smtClean="0"/>
              <a:t>Inferring a 16 x 16 Multiplier</a:t>
            </a:r>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Text Box 2"/>
          <p:cNvSpPr txBox="1">
            <a:spLocks noChangeArrowheads="1"/>
          </p:cNvSpPr>
          <p:nvPr/>
        </p:nvSpPr>
        <p:spPr bwMode="auto">
          <a:xfrm>
            <a:off x="719138" y="1776413"/>
            <a:ext cx="3956050" cy="357346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200" dirty="0"/>
              <a:t>------------------------------------------------------------</a:t>
            </a:r>
          </a:p>
          <a:p>
            <a:pPr algn="l" eaLnBrk="0" hangingPunct="0">
              <a:defRPr/>
            </a:pPr>
            <a:r>
              <a:rPr lang="en-US" sz="1200" dirty="0"/>
              <a:t>-- Example: Multiply add function, single level of register</a:t>
            </a:r>
          </a:p>
          <a:p>
            <a:pPr algn="l" eaLnBrk="0" hangingPunct="0">
              <a:defRPr/>
            </a:pPr>
            <a:r>
              <a:rPr lang="en-US" sz="1200" dirty="0"/>
              <a:t>--          Matches 1 DSP48 slice</a:t>
            </a:r>
          </a:p>
          <a:p>
            <a:pPr algn="l" eaLnBrk="0" hangingPunct="0">
              <a:defRPr/>
            </a:pPr>
            <a:r>
              <a:rPr lang="en-US" sz="1200" dirty="0"/>
              <a:t>--          OpMode(Z,Y,X):Subtract</a:t>
            </a:r>
          </a:p>
          <a:p>
            <a:pPr algn="l" eaLnBrk="0" hangingPunct="0">
              <a:defRPr/>
            </a:pPr>
            <a:r>
              <a:rPr lang="en-US" sz="1200" dirty="0"/>
              <a:t>--            (011,01,01):0</a:t>
            </a:r>
          </a:p>
          <a:p>
            <a:pPr algn="l" eaLnBrk="0" hangingPunct="0">
              <a:defRPr/>
            </a:pPr>
            <a:r>
              <a:rPr lang="en-US" sz="1200" dirty="0"/>
              <a:t>------------------------------------------------------------</a:t>
            </a:r>
          </a:p>
          <a:p>
            <a:pPr algn="l" eaLnBrk="0" hangingPunct="0">
              <a:defRPr/>
            </a:pPr>
            <a:endParaRPr lang="en-US" sz="1200" dirty="0"/>
          </a:p>
          <a:p>
            <a:pPr algn="l" eaLnBrk="0" hangingPunct="0">
              <a:defRPr/>
            </a:pPr>
            <a:r>
              <a:rPr lang="en-US" sz="1200" dirty="0"/>
              <a:t>p1 &lt;= a*b + c;</a:t>
            </a:r>
          </a:p>
          <a:p>
            <a:pPr algn="l" eaLnBrk="0" hangingPunct="0">
              <a:defRPr/>
            </a:pPr>
            <a:endParaRPr lang="en-US" sz="1200" dirty="0"/>
          </a:p>
          <a:p>
            <a:pPr algn="l" eaLnBrk="0" hangingPunct="0">
              <a:defRPr/>
            </a:pPr>
            <a:r>
              <a:rPr lang="en-US" sz="1200" dirty="0"/>
              <a:t>  process (clk) is</a:t>
            </a:r>
          </a:p>
          <a:p>
            <a:pPr algn="l" eaLnBrk="0" hangingPunct="0">
              <a:defRPr/>
            </a:pPr>
            <a:r>
              <a:rPr lang="en-US" sz="1200" dirty="0"/>
              <a:t>  begin</a:t>
            </a:r>
          </a:p>
          <a:p>
            <a:pPr algn="l" eaLnBrk="0" hangingPunct="0">
              <a:defRPr/>
            </a:pPr>
            <a:r>
              <a:rPr lang="en-US" sz="1200" dirty="0"/>
              <a:t>    if clk'event and clk = '1' then</a:t>
            </a:r>
          </a:p>
          <a:p>
            <a:pPr algn="l" eaLnBrk="0" hangingPunct="0">
              <a:defRPr/>
            </a:pPr>
            <a:r>
              <a:rPr lang="en-US" sz="1200" dirty="0"/>
              <a:t>      if rst = '1' then</a:t>
            </a:r>
          </a:p>
          <a:p>
            <a:pPr algn="l" eaLnBrk="0" hangingPunct="0">
              <a:defRPr/>
            </a:pPr>
            <a:r>
              <a:rPr lang="en-US" sz="1200" dirty="0"/>
              <a:t>        p &lt;= (others =&gt; '0');</a:t>
            </a:r>
          </a:p>
          <a:p>
            <a:pPr algn="l" eaLnBrk="0" hangingPunct="0">
              <a:defRPr/>
            </a:pPr>
            <a:r>
              <a:rPr lang="en-US" sz="1200" dirty="0"/>
              <a:t>      elsif ce = '1' then</a:t>
            </a:r>
          </a:p>
          <a:p>
            <a:pPr algn="l" eaLnBrk="0" hangingPunct="0">
              <a:defRPr/>
            </a:pPr>
            <a:r>
              <a:rPr lang="en-US" sz="1200" dirty="0"/>
              <a:t>        p &lt;= p1;</a:t>
            </a:r>
          </a:p>
          <a:p>
            <a:pPr algn="l" eaLnBrk="0" hangingPunct="0">
              <a:defRPr/>
            </a:pPr>
            <a:r>
              <a:rPr lang="en-US" sz="1200" dirty="0"/>
              <a:t>      end if;</a:t>
            </a:r>
          </a:p>
          <a:p>
            <a:pPr algn="l" eaLnBrk="0" hangingPunct="0">
              <a:defRPr/>
            </a:pPr>
            <a:r>
              <a:rPr lang="en-US" sz="1200" dirty="0"/>
              <a:t>    end if;</a:t>
            </a:r>
          </a:p>
          <a:p>
            <a:pPr algn="l" eaLnBrk="0" hangingPunct="0">
              <a:defRPr/>
            </a:pPr>
            <a:r>
              <a:rPr lang="en-US" sz="1200" dirty="0"/>
              <a:t>  end process;</a:t>
            </a:r>
          </a:p>
        </p:txBody>
      </p:sp>
      <p:sp>
        <p:nvSpPr>
          <p:cNvPr id="1550339" name="Text Box 3"/>
          <p:cNvSpPr txBox="1">
            <a:spLocks noChangeArrowheads="1"/>
          </p:cNvSpPr>
          <p:nvPr/>
        </p:nvSpPr>
        <p:spPr bwMode="auto">
          <a:xfrm>
            <a:off x="4873625" y="2052638"/>
            <a:ext cx="3940175" cy="2843212"/>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200" dirty="0"/>
              <a:t>////////////////////////////////////////////////////////////</a:t>
            </a:r>
          </a:p>
          <a:p>
            <a:pPr algn="l" eaLnBrk="0" hangingPunct="0">
              <a:defRPr/>
            </a:pPr>
            <a:r>
              <a:rPr lang="en-US" sz="1200" dirty="0"/>
              <a:t>// Example: Multiply add function, single level of register</a:t>
            </a:r>
          </a:p>
          <a:p>
            <a:pPr algn="l" eaLnBrk="0" hangingPunct="0">
              <a:defRPr/>
            </a:pPr>
            <a:r>
              <a:rPr lang="en-US" sz="1200" dirty="0"/>
              <a:t>//          Matches 1 DSP48 slice</a:t>
            </a:r>
          </a:p>
          <a:p>
            <a:pPr algn="l" eaLnBrk="0" hangingPunct="0">
              <a:defRPr/>
            </a:pPr>
            <a:r>
              <a:rPr lang="en-US" sz="1200" dirty="0"/>
              <a:t>//          OpMode(Z,Y,X):Subtract</a:t>
            </a:r>
          </a:p>
          <a:p>
            <a:pPr algn="l" eaLnBrk="0" hangingPunct="0">
              <a:defRPr/>
            </a:pPr>
            <a:r>
              <a:rPr lang="en-US" sz="1200" dirty="0"/>
              <a:t>//            (011,01,01):0</a:t>
            </a:r>
          </a:p>
          <a:p>
            <a:pPr algn="l" eaLnBrk="0" hangingPunct="0">
              <a:defRPr/>
            </a:pPr>
            <a:r>
              <a:rPr lang="en-US" sz="1200" dirty="0"/>
              <a:t>////////////////////////////////////////////////////////////</a:t>
            </a:r>
          </a:p>
          <a:p>
            <a:pPr algn="l" eaLnBrk="0" hangingPunct="0">
              <a:defRPr/>
            </a:pPr>
            <a:endParaRPr lang="en-US" sz="1200" dirty="0"/>
          </a:p>
          <a:p>
            <a:pPr algn="l" eaLnBrk="0" hangingPunct="0">
              <a:defRPr/>
            </a:pPr>
            <a:r>
              <a:rPr lang="en-US" sz="1200" dirty="0"/>
              <a:t>assign p1 = a*b + c;</a:t>
            </a:r>
          </a:p>
          <a:p>
            <a:pPr algn="l" eaLnBrk="0" hangingPunct="0">
              <a:defRPr/>
            </a:pPr>
            <a:endParaRPr lang="en-US" sz="1200" dirty="0"/>
          </a:p>
          <a:p>
            <a:pPr algn="l" eaLnBrk="0" hangingPunct="0">
              <a:defRPr/>
            </a:pPr>
            <a:r>
              <a:rPr lang="en-US" sz="1200" dirty="0"/>
              <a:t>  always @(posedge clk) </a:t>
            </a:r>
          </a:p>
          <a:p>
            <a:pPr algn="l" eaLnBrk="0" hangingPunct="0">
              <a:defRPr/>
            </a:pPr>
            <a:r>
              <a:rPr lang="en-US" sz="1200" dirty="0"/>
              <a:t>    if (rst == 1'b1)</a:t>
            </a:r>
          </a:p>
          <a:p>
            <a:pPr algn="l" eaLnBrk="0" hangingPunct="0">
              <a:defRPr/>
            </a:pPr>
            <a:r>
              <a:rPr lang="en-US" sz="1200" dirty="0"/>
              <a:t>      p &lt;= 0;</a:t>
            </a:r>
          </a:p>
          <a:p>
            <a:pPr algn="l" eaLnBrk="0" hangingPunct="0">
              <a:defRPr/>
            </a:pPr>
            <a:r>
              <a:rPr lang="en-US" sz="1200" dirty="0"/>
              <a:t>    else if (ce == 1'b1) begin</a:t>
            </a:r>
          </a:p>
          <a:p>
            <a:pPr algn="l" eaLnBrk="0" hangingPunct="0">
              <a:defRPr/>
            </a:pPr>
            <a:r>
              <a:rPr lang="en-US" sz="1200" dirty="0"/>
              <a:t>      p &lt;= p1;</a:t>
            </a:r>
          </a:p>
          <a:p>
            <a:pPr algn="l" eaLnBrk="0" hangingPunct="0">
              <a:defRPr/>
            </a:pPr>
            <a:r>
              <a:rPr lang="en-US" sz="1200" dirty="0"/>
              <a:t>    end</a:t>
            </a:r>
          </a:p>
        </p:txBody>
      </p:sp>
      <p:sp>
        <p:nvSpPr>
          <p:cNvPr id="18436" name="Rectangle 4"/>
          <p:cNvSpPr>
            <a:spLocks noGrp="1" noChangeArrowheads="1"/>
          </p:cNvSpPr>
          <p:nvPr>
            <p:ph type="title"/>
          </p:nvPr>
        </p:nvSpPr>
        <p:spPr/>
        <p:txBody>
          <a:bodyPr/>
          <a:lstStyle/>
          <a:p>
            <a:pPr eaLnBrk="1" hangingPunct="1"/>
            <a:r>
              <a:rPr lang="en-US" smtClean="0"/>
              <a:t>Inferring a Multiply Accumulate (MACC)</a:t>
            </a:r>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2386" name="Text Box 2"/>
          <p:cNvSpPr txBox="1">
            <a:spLocks noChangeArrowheads="1"/>
          </p:cNvSpPr>
          <p:nvPr/>
        </p:nvSpPr>
        <p:spPr bwMode="auto">
          <a:xfrm>
            <a:off x="1049338" y="1744663"/>
            <a:ext cx="3294062" cy="43719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000" dirty="0"/>
              <a:t>------------------------------------------------------------------------</a:t>
            </a:r>
          </a:p>
          <a:p>
            <a:pPr algn="l" eaLnBrk="0" hangingPunct="0">
              <a:defRPr/>
            </a:pPr>
            <a:r>
              <a:rPr lang="en-US" sz="1000" dirty="0"/>
              <a:t>-- Example: 16 bit adder 2 inputs, input and output </a:t>
            </a:r>
          </a:p>
          <a:p>
            <a:pPr algn="l" eaLnBrk="0" hangingPunct="0">
              <a:defRPr/>
            </a:pPr>
            <a:r>
              <a:rPr lang="en-US" sz="1000" dirty="0"/>
              <a:t>-- registered once</a:t>
            </a:r>
          </a:p>
          <a:p>
            <a:pPr algn="l" eaLnBrk="0" hangingPunct="0">
              <a:defRPr/>
            </a:pPr>
            <a:r>
              <a:rPr lang="en-US" sz="1000" dirty="0"/>
              <a:t>--   Mapping to DSP48 should be driven by timing as </a:t>
            </a:r>
          </a:p>
          <a:p>
            <a:pPr algn="l" eaLnBrk="0" hangingPunct="0">
              <a:defRPr/>
            </a:pPr>
            <a:r>
              <a:rPr lang="en-US" sz="1000" dirty="0"/>
              <a:t>--  DSP48 are limited resources.  The -use_dsp48 XST </a:t>
            </a:r>
          </a:p>
          <a:p>
            <a:pPr algn="l" eaLnBrk="0" hangingPunct="0">
              <a:defRPr/>
            </a:pPr>
            <a:r>
              <a:rPr lang="en-US" sz="1000" dirty="0"/>
              <a:t>--  switch must be set to YES</a:t>
            </a:r>
          </a:p>
          <a:p>
            <a:pPr algn="l" eaLnBrk="0" hangingPunct="0">
              <a:defRPr/>
            </a:pPr>
            <a:r>
              <a:rPr lang="en-US" sz="1000" dirty="0"/>
              <a:t>--   Matches 1 DSP48 slice</a:t>
            </a:r>
          </a:p>
          <a:p>
            <a:pPr algn="l" eaLnBrk="0" hangingPunct="0">
              <a:defRPr/>
            </a:pPr>
            <a:r>
              <a:rPr lang="en-US" sz="1000" dirty="0"/>
              <a:t>--          OpMode(Z,Y,X):Subtract</a:t>
            </a:r>
          </a:p>
          <a:p>
            <a:pPr algn="l" eaLnBrk="0" hangingPunct="0">
              <a:defRPr/>
            </a:pPr>
            <a:r>
              <a:rPr lang="en-US" sz="1000" dirty="0"/>
              <a:t>--            (000,11,11):0 or</a:t>
            </a:r>
          </a:p>
          <a:p>
            <a:pPr algn="l" eaLnBrk="0" hangingPunct="0">
              <a:defRPr/>
            </a:pPr>
            <a:r>
              <a:rPr lang="en-US" sz="1000" dirty="0"/>
              <a:t>--            (011,00,11):0</a:t>
            </a:r>
          </a:p>
          <a:p>
            <a:pPr algn="l" eaLnBrk="0" hangingPunct="0">
              <a:defRPr/>
            </a:pPr>
            <a:r>
              <a:rPr lang="en-US" sz="1000" dirty="0"/>
              <a:t>------------------------------------------------------------------------</a:t>
            </a:r>
          </a:p>
          <a:p>
            <a:pPr algn="l" eaLnBrk="0" hangingPunct="0">
              <a:defRPr/>
            </a:pPr>
            <a:endParaRPr lang="en-US" sz="1000" dirty="0"/>
          </a:p>
          <a:p>
            <a:pPr algn="l" eaLnBrk="0" hangingPunct="0">
              <a:defRPr/>
            </a:pPr>
            <a:r>
              <a:rPr lang="en-US" sz="1000" dirty="0"/>
              <a:t>p1 &lt;= a1 + b1;</a:t>
            </a:r>
          </a:p>
          <a:p>
            <a:pPr algn="l" eaLnBrk="0" hangingPunct="0">
              <a:defRPr/>
            </a:pPr>
            <a:endParaRPr lang="en-US" sz="1000" dirty="0"/>
          </a:p>
          <a:p>
            <a:pPr algn="l" eaLnBrk="0" hangingPunct="0">
              <a:defRPr/>
            </a:pPr>
            <a:r>
              <a:rPr lang="en-US" sz="1000" dirty="0"/>
              <a:t>  process (clk) is</a:t>
            </a:r>
          </a:p>
          <a:p>
            <a:pPr algn="l" eaLnBrk="0" hangingPunct="0">
              <a:defRPr/>
            </a:pPr>
            <a:r>
              <a:rPr lang="en-US" sz="1000" dirty="0"/>
              <a:t>  begin</a:t>
            </a:r>
          </a:p>
          <a:p>
            <a:pPr algn="l" eaLnBrk="0" hangingPunct="0">
              <a:defRPr/>
            </a:pPr>
            <a:r>
              <a:rPr lang="en-US" sz="1000" dirty="0"/>
              <a:t>    if clk'event and clk = '1' then</a:t>
            </a:r>
          </a:p>
          <a:p>
            <a:pPr algn="l" eaLnBrk="0" hangingPunct="0">
              <a:defRPr/>
            </a:pPr>
            <a:r>
              <a:rPr lang="en-US" sz="1000" dirty="0"/>
              <a:t>      if rst = '1' then</a:t>
            </a:r>
          </a:p>
          <a:p>
            <a:pPr algn="l" eaLnBrk="0" hangingPunct="0">
              <a:defRPr/>
            </a:pPr>
            <a:r>
              <a:rPr lang="en-US" sz="1000" dirty="0"/>
              <a:t>        p  &lt;= (others =&gt; '0');</a:t>
            </a:r>
          </a:p>
          <a:p>
            <a:pPr algn="l" eaLnBrk="0" hangingPunct="0">
              <a:defRPr/>
            </a:pPr>
            <a:r>
              <a:rPr lang="en-US" sz="1000" dirty="0"/>
              <a:t>        a1 &lt;= (others =&gt; '0');</a:t>
            </a:r>
          </a:p>
          <a:p>
            <a:pPr algn="l" eaLnBrk="0" hangingPunct="0">
              <a:defRPr/>
            </a:pPr>
            <a:r>
              <a:rPr lang="en-US" sz="1000" dirty="0"/>
              <a:t>        b1 &lt;= (others =&gt; '0');</a:t>
            </a:r>
          </a:p>
          <a:p>
            <a:pPr algn="l" eaLnBrk="0" hangingPunct="0">
              <a:defRPr/>
            </a:pPr>
            <a:r>
              <a:rPr lang="en-US" sz="1000" dirty="0"/>
              <a:t>      elsif ce = '1' then</a:t>
            </a:r>
          </a:p>
          <a:p>
            <a:pPr algn="l" eaLnBrk="0" hangingPunct="0">
              <a:defRPr/>
            </a:pPr>
            <a:r>
              <a:rPr lang="en-US" sz="1000" dirty="0"/>
              <a:t>        a1 &lt;= a;</a:t>
            </a:r>
          </a:p>
          <a:p>
            <a:pPr algn="l" eaLnBrk="0" hangingPunct="0">
              <a:defRPr/>
            </a:pPr>
            <a:r>
              <a:rPr lang="en-US" sz="1000" dirty="0"/>
              <a:t>        b1 &lt;= b;</a:t>
            </a:r>
          </a:p>
          <a:p>
            <a:pPr algn="l" eaLnBrk="0" hangingPunct="0">
              <a:defRPr/>
            </a:pPr>
            <a:r>
              <a:rPr lang="en-US" sz="1000" dirty="0"/>
              <a:t>        p &lt;= p1;</a:t>
            </a:r>
          </a:p>
          <a:p>
            <a:pPr algn="l" eaLnBrk="0" hangingPunct="0">
              <a:defRPr/>
            </a:pPr>
            <a:r>
              <a:rPr lang="en-US" sz="1000" dirty="0"/>
              <a:t>      end if;</a:t>
            </a:r>
          </a:p>
          <a:p>
            <a:pPr algn="l" eaLnBrk="0" hangingPunct="0">
              <a:defRPr/>
            </a:pPr>
            <a:r>
              <a:rPr lang="en-US" sz="1000" dirty="0"/>
              <a:t>    end if;</a:t>
            </a:r>
          </a:p>
          <a:p>
            <a:pPr algn="l" eaLnBrk="0" hangingPunct="0">
              <a:defRPr/>
            </a:pPr>
            <a:r>
              <a:rPr lang="en-US" sz="1000" dirty="0"/>
              <a:t>  end process;</a:t>
            </a:r>
          </a:p>
        </p:txBody>
      </p:sp>
      <p:sp>
        <p:nvSpPr>
          <p:cNvPr id="1552387" name="Text Box 3"/>
          <p:cNvSpPr txBox="1">
            <a:spLocks noChangeArrowheads="1"/>
          </p:cNvSpPr>
          <p:nvPr/>
        </p:nvSpPr>
        <p:spPr bwMode="auto">
          <a:xfrm>
            <a:off x="4657725" y="1820863"/>
            <a:ext cx="3313113" cy="42195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000" dirty="0"/>
              <a:t>////////////////////////////////////////////////////////////////////////</a:t>
            </a:r>
          </a:p>
          <a:p>
            <a:pPr algn="l" eaLnBrk="0" hangingPunct="0">
              <a:defRPr/>
            </a:pPr>
            <a:r>
              <a:rPr lang="en-US" sz="1000" dirty="0"/>
              <a:t>// Example: 16 bit adder 2 inputs, input and output </a:t>
            </a:r>
          </a:p>
          <a:p>
            <a:pPr algn="l" eaLnBrk="0" hangingPunct="0">
              <a:defRPr/>
            </a:pPr>
            <a:r>
              <a:rPr lang="en-US" sz="1000" dirty="0"/>
              <a:t>// registered once</a:t>
            </a:r>
          </a:p>
          <a:p>
            <a:pPr algn="l" eaLnBrk="0" hangingPunct="0">
              <a:defRPr/>
            </a:pPr>
            <a:r>
              <a:rPr lang="en-US" sz="1000" dirty="0"/>
              <a:t>//   Mapping to DSP48 should be driven by timing as </a:t>
            </a:r>
          </a:p>
          <a:p>
            <a:pPr algn="l" eaLnBrk="0" hangingPunct="0">
              <a:defRPr/>
            </a:pPr>
            <a:r>
              <a:rPr lang="en-US" sz="1000" dirty="0"/>
              <a:t>//   DSP48 are limited resources.  The -use_dsp48 XST </a:t>
            </a:r>
          </a:p>
          <a:p>
            <a:pPr algn="l" eaLnBrk="0" hangingPunct="0">
              <a:defRPr/>
            </a:pPr>
            <a:r>
              <a:rPr lang="en-US" sz="1000" dirty="0"/>
              <a:t>//   switch must be set to YES</a:t>
            </a:r>
          </a:p>
          <a:p>
            <a:pPr algn="l" eaLnBrk="0" hangingPunct="0">
              <a:defRPr/>
            </a:pPr>
            <a:r>
              <a:rPr lang="en-US" sz="1000" dirty="0"/>
              <a:t>//   Matches 1 DSP48 slice</a:t>
            </a:r>
          </a:p>
          <a:p>
            <a:pPr algn="l" eaLnBrk="0" hangingPunct="0">
              <a:defRPr/>
            </a:pPr>
            <a:r>
              <a:rPr lang="en-US" sz="1000" dirty="0"/>
              <a:t>//          OpMode(Z,Y,X):Subtract</a:t>
            </a:r>
          </a:p>
          <a:p>
            <a:pPr algn="l" eaLnBrk="0" hangingPunct="0">
              <a:defRPr/>
            </a:pPr>
            <a:r>
              <a:rPr lang="en-US" sz="1000" dirty="0"/>
              <a:t>//            (000,11,11):0 or</a:t>
            </a:r>
          </a:p>
          <a:p>
            <a:pPr algn="l" eaLnBrk="0" hangingPunct="0">
              <a:defRPr/>
            </a:pPr>
            <a:r>
              <a:rPr lang="en-US" sz="1000" dirty="0"/>
              <a:t>//            (011,00,11):0</a:t>
            </a:r>
          </a:p>
          <a:p>
            <a:pPr algn="l" eaLnBrk="0" hangingPunct="0">
              <a:defRPr/>
            </a:pPr>
            <a:r>
              <a:rPr lang="en-US" sz="1000" dirty="0"/>
              <a:t>////////////////////////////////////////////////////////////////////////</a:t>
            </a:r>
          </a:p>
          <a:p>
            <a:pPr algn="l" eaLnBrk="0" hangingPunct="0">
              <a:defRPr/>
            </a:pPr>
            <a:endParaRPr lang="en-US" sz="1000" dirty="0"/>
          </a:p>
          <a:p>
            <a:pPr algn="l" eaLnBrk="0" hangingPunct="0">
              <a:defRPr/>
            </a:pPr>
            <a:r>
              <a:rPr lang="en-US" sz="1000" dirty="0"/>
              <a:t>assign p1 = a1 + b1;</a:t>
            </a:r>
          </a:p>
          <a:p>
            <a:pPr algn="l" eaLnBrk="0" hangingPunct="0">
              <a:defRPr/>
            </a:pPr>
            <a:endParaRPr lang="en-US" sz="1000" dirty="0"/>
          </a:p>
          <a:p>
            <a:pPr algn="l" eaLnBrk="0" hangingPunct="0">
              <a:defRPr/>
            </a:pPr>
            <a:r>
              <a:rPr lang="en-US" sz="1000" dirty="0"/>
              <a:t>  always @(posedge clk) </a:t>
            </a:r>
          </a:p>
          <a:p>
            <a:pPr algn="l" eaLnBrk="0" hangingPunct="0">
              <a:defRPr/>
            </a:pPr>
            <a:r>
              <a:rPr lang="en-US" sz="1000" dirty="0"/>
              <a:t>    if (rst == 1'b1)</a:t>
            </a:r>
          </a:p>
          <a:p>
            <a:pPr algn="l" eaLnBrk="0" hangingPunct="0">
              <a:defRPr/>
            </a:pPr>
            <a:r>
              <a:rPr lang="en-US" sz="1000" dirty="0"/>
              <a:t>        begin</a:t>
            </a:r>
          </a:p>
          <a:p>
            <a:pPr algn="l" eaLnBrk="0" hangingPunct="0">
              <a:defRPr/>
            </a:pPr>
            <a:r>
              <a:rPr lang="en-US" sz="1000" dirty="0"/>
              <a:t>          p  &lt;= 0;</a:t>
            </a:r>
          </a:p>
          <a:p>
            <a:pPr algn="l" eaLnBrk="0" hangingPunct="0">
              <a:defRPr/>
            </a:pPr>
            <a:r>
              <a:rPr lang="en-US" sz="1000" dirty="0"/>
              <a:t>          a1 &lt;= 0;</a:t>
            </a:r>
          </a:p>
          <a:p>
            <a:pPr algn="l" eaLnBrk="0" hangingPunct="0">
              <a:defRPr/>
            </a:pPr>
            <a:r>
              <a:rPr lang="en-US" sz="1000" dirty="0"/>
              <a:t>          b1 &lt;= 0;</a:t>
            </a:r>
          </a:p>
          <a:p>
            <a:pPr algn="l" eaLnBrk="0" hangingPunct="0">
              <a:defRPr/>
            </a:pPr>
            <a:r>
              <a:rPr lang="en-US" sz="1000" dirty="0"/>
              <a:t>        end</a:t>
            </a:r>
          </a:p>
          <a:p>
            <a:pPr algn="l" eaLnBrk="0" hangingPunct="0">
              <a:defRPr/>
            </a:pPr>
            <a:r>
              <a:rPr lang="en-US" sz="1000" dirty="0"/>
              <a:t>    else if (ce == 1'b1)</a:t>
            </a:r>
          </a:p>
          <a:p>
            <a:pPr algn="l" eaLnBrk="0" hangingPunct="0">
              <a:defRPr/>
            </a:pPr>
            <a:r>
              <a:rPr lang="en-US" sz="1000" dirty="0"/>
              <a:t>        begin</a:t>
            </a:r>
          </a:p>
          <a:p>
            <a:pPr algn="l" eaLnBrk="0" hangingPunct="0">
              <a:defRPr/>
            </a:pPr>
            <a:r>
              <a:rPr lang="en-US" sz="1000" dirty="0"/>
              <a:t>          a1 &lt;= a;</a:t>
            </a:r>
          </a:p>
          <a:p>
            <a:pPr algn="l" eaLnBrk="0" hangingPunct="0">
              <a:defRPr/>
            </a:pPr>
            <a:r>
              <a:rPr lang="en-US" sz="1000" dirty="0"/>
              <a:t>          b1 &lt;= b;</a:t>
            </a:r>
          </a:p>
          <a:p>
            <a:pPr algn="l" eaLnBrk="0" hangingPunct="0">
              <a:defRPr/>
            </a:pPr>
            <a:r>
              <a:rPr lang="en-US" sz="1000" dirty="0"/>
              <a:t>          p &lt;= p1;</a:t>
            </a:r>
          </a:p>
          <a:p>
            <a:pPr algn="l" eaLnBrk="0" hangingPunct="0">
              <a:defRPr/>
            </a:pPr>
            <a:r>
              <a:rPr lang="en-US" sz="1000" dirty="0"/>
              <a:t>    end</a:t>
            </a:r>
          </a:p>
        </p:txBody>
      </p:sp>
      <p:sp>
        <p:nvSpPr>
          <p:cNvPr id="19460" name="Rectangle 4"/>
          <p:cNvSpPr>
            <a:spLocks noGrp="1" noChangeArrowheads="1"/>
          </p:cNvSpPr>
          <p:nvPr>
            <p:ph type="title"/>
          </p:nvPr>
        </p:nvSpPr>
        <p:spPr/>
        <p:txBody>
          <a:bodyPr/>
          <a:lstStyle/>
          <a:p>
            <a:pPr eaLnBrk="1" hangingPunct="1"/>
            <a:r>
              <a:rPr lang="en-US" smtClean="0"/>
              <a:t>Inferring a 2-Input Adder</a:t>
            </a:r>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Text Box 2"/>
          <p:cNvSpPr txBox="1">
            <a:spLocks noChangeArrowheads="1"/>
          </p:cNvSpPr>
          <p:nvPr/>
        </p:nvSpPr>
        <p:spPr bwMode="auto">
          <a:xfrm>
            <a:off x="628650" y="1563688"/>
            <a:ext cx="3492500" cy="4610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900" dirty="0"/>
              <a:t>-------------------------------------------------------------------------------</a:t>
            </a:r>
          </a:p>
          <a:p>
            <a:pPr algn="l" eaLnBrk="0" hangingPunct="0">
              <a:defRPr/>
            </a:pPr>
            <a:r>
              <a:rPr lang="en-US" sz="900" dirty="0"/>
              <a:t>-- Example: Loadable Multiply Accumulate with one level </a:t>
            </a:r>
          </a:p>
          <a:p>
            <a:pPr algn="l" eaLnBrk="0" hangingPunct="0">
              <a:defRPr/>
            </a:pPr>
            <a:r>
              <a:rPr lang="en-US" sz="900" dirty="0"/>
              <a:t>--  of registers</a:t>
            </a:r>
          </a:p>
          <a:p>
            <a:pPr algn="l" eaLnBrk="0" hangingPunct="0">
              <a:defRPr/>
            </a:pPr>
            <a:r>
              <a:rPr lang="en-US" sz="900" dirty="0"/>
              <a:t>--          Map into 1 DSP48 slice</a:t>
            </a:r>
          </a:p>
          <a:p>
            <a:pPr algn="l" eaLnBrk="0" hangingPunct="0">
              <a:defRPr/>
            </a:pPr>
            <a:r>
              <a:rPr lang="en-US" sz="900" dirty="0"/>
              <a:t>--          Funtion: OpMode(Z,Y,X):Subtract</a:t>
            </a:r>
          </a:p>
          <a:p>
            <a:pPr algn="l" eaLnBrk="0" hangingPunct="0">
              <a:defRPr/>
            </a:pPr>
            <a:r>
              <a:rPr lang="en-US" sz="900" dirty="0"/>
              <a:t>--          - load     (011,00,00):0</a:t>
            </a:r>
          </a:p>
          <a:p>
            <a:pPr algn="l" eaLnBrk="0" hangingPunct="0">
              <a:defRPr/>
            </a:pPr>
            <a:r>
              <a:rPr lang="en-US" sz="900" dirty="0"/>
              <a:t>--          - mult_acc (010,01,01):0</a:t>
            </a:r>
          </a:p>
          <a:p>
            <a:pPr algn="l" eaLnBrk="0" hangingPunct="0">
              <a:defRPr/>
            </a:pPr>
            <a:r>
              <a:rPr lang="en-US" sz="900" dirty="0"/>
              <a:t>-- Restriction: Since C input of DSP48 slice is used, then </a:t>
            </a:r>
          </a:p>
          <a:p>
            <a:pPr algn="l" eaLnBrk="0" hangingPunct="0">
              <a:defRPr/>
            </a:pPr>
            <a:r>
              <a:rPr lang="en-US" sz="900" dirty="0"/>
              <a:t>-- adjacent DSP cannot se a different c input (c input are </a:t>
            </a:r>
          </a:p>
          <a:p>
            <a:pPr algn="l" eaLnBrk="0" hangingPunct="0">
              <a:defRPr/>
            </a:pPr>
            <a:r>
              <a:rPr lang="en-US" sz="900" dirty="0"/>
              <a:t>--  shared between 2 adjacent DSP48 slices)</a:t>
            </a:r>
          </a:p>
          <a:p>
            <a:pPr algn="l" eaLnBrk="0" hangingPunct="0">
              <a:defRPr/>
            </a:pPr>
            <a:r>
              <a:rPr lang="en-US" sz="900" dirty="0"/>
              <a:t>-- Expected mapping:</a:t>
            </a:r>
          </a:p>
          <a:p>
            <a:pPr algn="l" eaLnBrk="0" hangingPunct="0">
              <a:defRPr/>
            </a:pPr>
            <a:r>
              <a:rPr lang="en-US" sz="900" dirty="0"/>
              <a:t>--          AREG: no, BREG: no, CREG: no, MREG: no, PREG: yes</a:t>
            </a:r>
          </a:p>
          <a:p>
            <a:pPr algn="l" eaLnBrk="0" hangingPunct="0">
              <a:defRPr/>
            </a:pPr>
            <a:r>
              <a:rPr lang="en-US" sz="900" dirty="0"/>
              <a:t>-------------------------------------------------------------------------------</a:t>
            </a:r>
          </a:p>
          <a:p>
            <a:pPr algn="l" eaLnBrk="0" hangingPunct="0">
              <a:defRPr/>
            </a:pPr>
            <a:endParaRPr lang="en-US" sz="900" dirty="0"/>
          </a:p>
          <a:p>
            <a:pPr algn="l" eaLnBrk="0" hangingPunct="0">
              <a:defRPr/>
            </a:pPr>
            <a:r>
              <a:rPr lang="en-US" sz="900" dirty="0"/>
              <a:t>  with load select p_tmp &lt;= signed(c) when '1' ,</a:t>
            </a:r>
          </a:p>
          <a:p>
            <a:pPr algn="l" eaLnBrk="0" hangingPunct="0">
              <a:defRPr/>
            </a:pPr>
            <a:r>
              <a:rPr lang="en-US" sz="900" dirty="0"/>
              <a:t>    p_reg + a1*b1 when others;</a:t>
            </a:r>
          </a:p>
          <a:p>
            <a:pPr algn="l" eaLnBrk="0" hangingPunct="0">
              <a:defRPr/>
            </a:pPr>
            <a:endParaRPr lang="en-US" sz="900" dirty="0"/>
          </a:p>
          <a:p>
            <a:pPr algn="l" eaLnBrk="0" hangingPunct="0">
              <a:defRPr/>
            </a:pPr>
            <a:r>
              <a:rPr lang="en-US" sz="900" dirty="0"/>
              <a:t>  process(clk)</a:t>
            </a:r>
          </a:p>
          <a:p>
            <a:pPr algn="l" eaLnBrk="0" hangingPunct="0">
              <a:defRPr/>
            </a:pPr>
            <a:r>
              <a:rPr lang="en-US" sz="900" dirty="0"/>
              <a:t>  begin</a:t>
            </a:r>
          </a:p>
          <a:p>
            <a:pPr algn="l" eaLnBrk="0" hangingPunct="0">
              <a:defRPr/>
            </a:pPr>
            <a:r>
              <a:rPr lang="en-US" sz="900" dirty="0"/>
              <a:t>    if clk'event and clk = '1' then</a:t>
            </a:r>
          </a:p>
          <a:p>
            <a:pPr algn="l" eaLnBrk="0" hangingPunct="0">
              <a:defRPr/>
            </a:pPr>
            <a:r>
              <a:rPr lang="en-US" sz="900" dirty="0"/>
              <a:t>      if p_rst = '1' then</a:t>
            </a:r>
          </a:p>
          <a:p>
            <a:pPr algn="l" eaLnBrk="0" hangingPunct="0">
              <a:defRPr/>
            </a:pPr>
            <a:r>
              <a:rPr lang="en-US" sz="900" dirty="0"/>
              <a:t>        p_reg &lt;= (others =&gt; '0');</a:t>
            </a:r>
          </a:p>
          <a:p>
            <a:pPr algn="l" eaLnBrk="0" hangingPunct="0">
              <a:defRPr/>
            </a:pPr>
            <a:r>
              <a:rPr lang="en-US" sz="900" dirty="0"/>
              <a:t>        a1 &lt;= (others =&gt; '0');</a:t>
            </a:r>
          </a:p>
          <a:p>
            <a:pPr algn="l" eaLnBrk="0" hangingPunct="0">
              <a:defRPr/>
            </a:pPr>
            <a:r>
              <a:rPr lang="en-US" sz="900" dirty="0"/>
              <a:t>        b1 &lt;= (others =&gt; '0');</a:t>
            </a:r>
          </a:p>
          <a:p>
            <a:pPr algn="l" eaLnBrk="0" hangingPunct="0">
              <a:defRPr/>
            </a:pPr>
            <a:r>
              <a:rPr lang="en-US" sz="900" dirty="0"/>
              <a:t>      elsif p_ce = '1' then</a:t>
            </a:r>
          </a:p>
          <a:p>
            <a:pPr algn="l" eaLnBrk="0" hangingPunct="0">
              <a:defRPr/>
            </a:pPr>
            <a:r>
              <a:rPr lang="en-US" sz="900" dirty="0"/>
              <a:t>        p_reg &lt;= p_tmp;</a:t>
            </a:r>
          </a:p>
          <a:p>
            <a:pPr algn="l" eaLnBrk="0" hangingPunct="0">
              <a:defRPr/>
            </a:pPr>
            <a:r>
              <a:rPr lang="en-US" sz="900" dirty="0"/>
              <a:t>        a1 &lt;= signed(a);</a:t>
            </a:r>
          </a:p>
          <a:p>
            <a:pPr algn="l" eaLnBrk="0" hangingPunct="0">
              <a:defRPr/>
            </a:pPr>
            <a:r>
              <a:rPr lang="en-US" sz="900" dirty="0"/>
              <a:t>        b1 &lt;= signed(b);</a:t>
            </a:r>
          </a:p>
          <a:p>
            <a:pPr algn="l" eaLnBrk="0" hangingPunct="0">
              <a:defRPr/>
            </a:pPr>
            <a:r>
              <a:rPr lang="en-US" sz="900" dirty="0"/>
              <a:t>      end if;</a:t>
            </a:r>
          </a:p>
          <a:p>
            <a:pPr algn="l" eaLnBrk="0" hangingPunct="0">
              <a:defRPr/>
            </a:pPr>
            <a:r>
              <a:rPr lang="en-US" sz="900" dirty="0"/>
              <a:t>    end if;</a:t>
            </a:r>
          </a:p>
          <a:p>
            <a:pPr algn="l" eaLnBrk="0" hangingPunct="0">
              <a:defRPr/>
            </a:pPr>
            <a:r>
              <a:rPr lang="en-US" sz="900" dirty="0"/>
              <a:t>  end process;</a:t>
            </a:r>
          </a:p>
          <a:p>
            <a:pPr algn="l" eaLnBrk="0" hangingPunct="0">
              <a:defRPr/>
            </a:pPr>
            <a:endParaRPr lang="en-US" sz="900" dirty="0"/>
          </a:p>
          <a:p>
            <a:pPr algn="l" eaLnBrk="0" hangingPunct="0">
              <a:defRPr/>
            </a:pPr>
            <a:r>
              <a:rPr lang="en-US" sz="900" dirty="0"/>
              <a:t>  p &lt;= std_logic_vector(p_reg);</a:t>
            </a:r>
          </a:p>
        </p:txBody>
      </p:sp>
      <p:sp>
        <p:nvSpPr>
          <p:cNvPr id="1556483" name="Text Box 3"/>
          <p:cNvSpPr txBox="1">
            <a:spLocks noChangeArrowheads="1"/>
          </p:cNvSpPr>
          <p:nvPr/>
        </p:nvSpPr>
        <p:spPr bwMode="auto">
          <a:xfrm>
            <a:off x="4467225" y="1743075"/>
            <a:ext cx="3649663" cy="4219575"/>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spAutoFit/>
          </a:bodyPr>
          <a:lstStyle/>
          <a:p>
            <a:pPr algn="l" eaLnBrk="0" hangingPunct="0">
              <a:defRPr/>
            </a:pPr>
            <a:r>
              <a:rPr lang="en-US" sz="1000" dirty="0"/>
              <a:t>///////////////////////////////////////////////////////////////////////////////</a:t>
            </a:r>
          </a:p>
          <a:p>
            <a:pPr algn="l" eaLnBrk="0" hangingPunct="0">
              <a:defRPr/>
            </a:pPr>
            <a:r>
              <a:rPr lang="en-US" sz="1000" dirty="0"/>
              <a:t>// Example: Loadable Multiply Accumulate with one level </a:t>
            </a:r>
          </a:p>
          <a:p>
            <a:pPr algn="l" eaLnBrk="0" hangingPunct="0">
              <a:defRPr/>
            </a:pPr>
            <a:r>
              <a:rPr lang="en-US" sz="1000" dirty="0"/>
              <a:t>//  of registers</a:t>
            </a:r>
          </a:p>
          <a:p>
            <a:pPr algn="l" eaLnBrk="0" hangingPunct="0">
              <a:defRPr/>
            </a:pPr>
            <a:r>
              <a:rPr lang="en-US" sz="1000" dirty="0"/>
              <a:t>//          Map into 1 DSP48 slice</a:t>
            </a:r>
          </a:p>
          <a:p>
            <a:pPr algn="l" eaLnBrk="0" hangingPunct="0">
              <a:defRPr/>
            </a:pPr>
            <a:r>
              <a:rPr lang="en-US" sz="1000" dirty="0"/>
              <a:t>//          Funtion: OpMode(Z,Y,X):Subtract</a:t>
            </a:r>
          </a:p>
          <a:p>
            <a:pPr algn="l" eaLnBrk="0" hangingPunct="0">
              <a:defRPr/>
            </a:pPr>
            <a:r>
              <a:rPr lang="en-US" sz="1000" dirty="0"/>
              <a:t>//          - load     (011,00,00):0</a:t>
            </a:r>
          </a:p>
          <a:p>
            <a:pPr algn="l" eaLnBrk="0" hangingPunct="0">
              <a:defRPr/>
            </a:pPr>
            <a:r>
              <a:rPr lang="en-US" sz="1000" dirty="0"/>
              <a:t>//          - mult_acc (010,01,01):0</a:t>
            </a:r>
          </a:p>
          <a:p>
            <a:pPr algn="l" eaLnBrk="0" hangingPunct="0">
              <a:defRPr/>
            </a:pPr>
            <a:r>
              <a:rPr lang="en-US" sz="1000" dirty="0"/>
              <a:t>// Restriction: Since C input of DSP48 slice is used, then </a:t>
            </a:r>
          </a:p>
          <a:p>
            <a:pPr algn="l" eaLnBrk="0" hangingPunct="0">
              <a:defRPr/>
            </a:pPr>
            <a:r>
              <a:rPr lang="en-US" sz="1000" dirty="0"/>
              <a:t>//  adjacent DSP cannot use a different c input (c input are </a:t>
            </a:r>
          </a:p>
          <a:p>
            <a:pPr algn="l" eaLnBrk="0" hangingPunct="0">
              <a:defRPr/>
            </a:pPr>
            <a:r>
              <a:rPr lang="en-US" sz="1000" dirty="0"/>
              <a:t>//   shared between 2 adjacent DSP48 slices)</a:t>
            </a:r>
          </a:p>
          <a:p>
            <a:pPr algn="l" eaLnBrk="0" hangingPunct="0">
              <a:defRPr/>
            </a:pPr>
            <a:r>
              <a:rPr lang="en-US" sz="1000" dirty="0"/>
              <a:t>// Expected mapping:</a:t>
            </a:r>
          </a:p>
          <a:p>
            <a:pPr algn="l" eaLnBrk="0" hangingPunct="0">
              <a:defRPr/>
            </a:pPr>
            <a:r>
              <a:rPr lang="en-US" sz="1000" dirty="0"/>
              <a:t>//     AREG: no, BREG: no, CREG: no, MREG: no, PREG: yes</a:t>
            </a:r>
          </a:p>
          <a:p>
            <a:pPr algn="l" eaLnBrk="0" hangingPunct="0">
              <a:defRPr/>
            </a:pPr>
            <a:r>
              <a:rPr lang="en-US" sz="1000" dirty="0"/>
              <a:t>///////////////////////////////////////////////////////////////////////////////</a:t>
            </a:r>
          </a:p>
          <a:p>
            <a:pPr algn="l" eaLnBrk="0" hangingPunct="0">
              <a:defRPr/>
            </a:pPr>
            <a:endParaRPr lang="en-US" sz="1000" dirty="0"/>
          </a:p>
          <a:p>
            <a:pPr algn="l" eaLnBrk="0" hangingPunct="0">
              <a:defRPr/>
            </a:pPr>
            <a:r>
              <a:rPr lang="en-US" sz="1000" dirty="0"/>
              <a:t>  assign p_tmp = load ? c:p + a1*b1;     </a:t>
            </a:r>
          </a:p>
          <a:p>
            <a:pPr algn="l" eaLnBrk="0" hangingPunct="0">
              <a:defRPr/>
            </a:pPr>
            <a:endParaRPr lang="en-US" sz="1000" dirty="0"/>
          </a:p>
          <a:p>
            <a:pPr algn="l" eaLnBrk="0" hangingPunct="0">
              <a:defRPr/>
            </a:pPr>
            <a:r>
              <a:rPr lang="en-US" sz="1000" dirty="0"/>
              <a:t>  always @(posedge clk) </a:t>
            </a:r>
          </a:p>
          <a:p>
            <a:pPr algn="l" eaLnBrk="0" hangingPunct="0">
              <a:defRPr/>
            </a:pPr>
            <a:r>
              <a:rPr lang="en-US" sz="1000" dirty="0"/>
              <a:t>    if (p_rst == 1'b1) begin</a:t>
            </a:r>
          </a:p>
          <a:p>
            <a:pPr algn="l" eaLnBrk="0" hangingPunct="0">
              <a:defRPr/>
            </a:pPr>
            <a:r>
              <a:rPr lang="en-US" sz="1000" dirty="0"/>
              <a:t>      p &lt;= 0;</a:t>
            </a:r>
          </a:p>
          <a:p>
            <a:pPr algn="l" eaLnBrk="0" hangingPunct="0">
              <a:defRPr/>
            </a:pPr>
            <a:r>
              <a:rPr lang="en-US" sz="1000" dirty="0"/>
              <a:t>      a1 &lt;=0;</a:t>
            </a:r>
          </a:p>
          <a:p>
            <a:pPr algn="l" eaLnBrk="0" hangingPunct="0">
              <a:defRPr/>
            </a:pPr>
            <a:r>
              <a:rPr lang="en-US" sz="1000" dirty="0"/>
              <a:t>      b1 &lt;=0;</a:t>
            </a:r>
          </a:p>
          <a:p>
            <a:pPr algn="l" eaLnBrk="0" hangingPunct="0">
              <a:defRPr/>
            </a:pPr>
            <a:r>
              <a:rPr lang="en-US" sz="1000" dirty="0"/>
              <a:t>    end</a:t>
            </a:r>
          </a:p>
          <a:p>
            <a:pPr algn="l" eaLnBrk="0" hangingPunct="0">
              <a:defRPr/>
            </a:pPr>
            <a:r>
              <a:rPr lang="en-US" sz="1000" dirty="0"/>
              <a:t>    else if (p_ce == 1'b1) begin</a:t>
            </a:r>
          </a:p>
          <a:p>
            <a:pPr algn="l" eaLnBrk="0" hangingPunct="0">
              <a:defRPr/>
            </a:pPr>
            <a:r>
              <a:rPr lang="en-US" sz="1000" dirty="0"/>
              <a:t>      p &lt;= p_tmp;</a:t>
            </a:r>
          </a:p>
          <a:p>
            <a:pPr algn="l" eaLnBrk="0" hangingPunct="0">
              <a:defRPr/>
            </a:pPr>
            <a:r>
              <a:rPr lang="en-US" sz="1000" dirty="0"/>
              <a:t>      a1 &lt;=a;</a:t>
            </a:r>
          </a:p>
          <a:p>
            <a:pPr algn="l" eaLnBrk="0" hangingPunct="0">
              <a:defRPr/>
            </a:pPr>
            <a:r>
              <a:rPr lang="en-US" sz="1000" dirty="0"/>
              <a:t>      b1 &lt;= b;</a:t>
            </a:r>
          </a:p>
          <a:p>
            <a:pPr algn="l" eaLnBrk="0" hangingPunct="0">
              <a:defRPr/>
            </a:pPr>
            <a:r>
              <a:rPr lang="en-US" sz="1000" dirty="0"/>
              <a:t>    end</a:t>
            </a:r>
          </a:p>
        </p:txBody>
      </p:sp>
      <p:sp>
        <p:nvSpPr>
          <p:cNvPr id="20484" name="Rectangle 4"/>
          <p:cNvSpPr>
            <a:spLocks noGrp="1" noChangeArrowheads="1"/>
          </p:cNvSpPr>
          <p:nvPr>
            <p:ph type="title"/>
          </p:nvPr>
        </p:nvSpPr>
        <p:spPr/>
        <p:txBody>
          <a:bodyPr/>
          <a:lstStyle/>
          <a:p>
            <a:pPr eaLnBrk="1" hangingPunct="1"/>
            <a:r>
              <a:rPr lang="en-US" smtClean="0"/>
              <a:t>Inferring a Loadable MACC</a:t>
            </a:r>
          </a:p>
        </p:txBody>
      </p:sp>
    </p:spTree>
    <p:custDataLst>
      <p:tags r:id="rId1"/>
    </p:custData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3184525" y="1693863"/>
            <a:ext cx="5804617" cy="4495800"/>
          </a:xfrm>
        </p:spPr>
        <p:txBody>
          <a:bodyPr/>
          <a:lstStyle/>
          <a:p>
            <a:pPr eaLnBrk="1" hangingPunct="1"/>
            <a:r>
              <a:rPr lang="en-US" sz="2400" dirty="0" smtClean="0"/>
              <a:t>DSP Review</a:t>
            </a:r>
          </a:p>
          <a:p>
            <a:pPr eaLnBrk="1" hangingPunct="1"/>
            <a:r>
              <a:rPr lang="en-US" sz="2400" dirty="0" smtClean="0"/>
              <a:t>7 Series FPGA DSP Slice</a:t>
            </a:r>
          </a:p>
          <a:p>
            <a:pPr eaLnBrk="1" hangingPunct="1"/>
            <a:r>
              <a:rPr lang="en-US" sz="2400" dirty="0" smtClean="0"/>
              <a:t>Pre-Adder and Dynamic Pipeline Control Advantages</a:t>
            </a:r>
          </a:p>
          <a:p>
            <a:pPr eaLnBrk="1" hangingPunct="1"/>
            <a:r>
              <a:rPr lang="en-US" sz="2400" dirty="0" smtClean="0"/>
              <a:t>IP Support and Inference</a:t>
            </a:r>
          </a:p>
          <a:p>
            <a:pPr eaLnBrk="1" hangingPunct="1"/>
            <a:r>
              <a:rPr lang="en-US" sz="2400" b="1" dirty="0" smtClean="0">
                <a:solidFill>
                  <a:schemeClr val="tx2"/>
                </a:solidFill>
              </a:rPr>
              <a:t>Summary</a:t>
            </a:r>
          </a:p>
          <a:p>
            <a:pPr eaLnBrk="1" hangingPunct="1"/>
            <a:endParaRPr lang="en-US" sz="2400" b="1" dirty="0" smtClean="0">
              <a:solidFill>
                <a:schemeClr val="tx2"/>
              </a:solidFill>
            </a:endParaRPr>
          </a:p>
        </p:txBody>
      </p:sp>
      <p:sp>
        <p:nvSpPr>
          <p:cNvPr id="21507" name="Rectangle 3"/>
          <p:cNvSpPr>
            <a:spLocks noGrp="1" noChangeArrowheads="1"/>
          </p:cNvSpPr>
          <p:nvPr>
            <p:ph type="title"/>
          </p:nvPr>
        </p:nvSpPr>
        <p:spPr/>
        <p:txBody>
          <a:bodyPr/>
          <a:lstStyle/>
          <a:p>
            <a:pPr eaLnBrk="1" hangingPunct="1"/>
            <a:r>
              <a:rPr lang="en-US" smtClean="0"/>
              <a:t>Lessons</a:t>
            </a:r>
          </a:p>
        </p:txBody>
      </p:sp>
      <p:sp>
        <p:nvSpPr>
          <p:cNvPr id="1494020" name="Line 4"/>
          <p:cNvSpPr>
            <a:spLocks noChangeShapeType="1"/>
          </p:cNvSpPr>
          <p:nvPr/>
        </p:nvSpPr>
        <p:spPr bwMode="auto">
          <a:xfrm>
            <a:off x="1654175" y="424180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Summary</a:t>
            </a:r>
          </a:p>
        </p:txBody>
      </p:sp>
      <p:sp>
        <p:nvSpPr>
          <p:cNvPr id="47107" name="Rectangle 3"/>
          <p:cNvSpPr>
            <a:spLocks noGrp="1" noChangeArrowheads="1"/>
          </p:cNvSpPr>
          <p:nvPr>
            <p:ph type="body" idx="1"/>
          </p:nvPr>
        </p:nvSpPr>
        <p:spPr/>
        <p:txBody>
          <a:bodyPr>
            <a:normAutofit fontScale="92500" lnSpcReduction="10000"/>
          </a:bodyPr>
          <a:lstStyle/>
          <a:p>
            <a:pPr>
              <a:defRPr/>
            </a:pPr>
            <a:r>
              <a:rPr lang="en-US" dirty="0" smtClean="0"/>
              <a:t>All 7 series FPGAs contain the same DSP48E1 cell</a:t>
            </a:r>
          </a:p>
          <a:p>
            <a:pPr lvl="1">
              <a:defRPr/>
            </a:pPr>
            <a:r>
              <a:rPr lang="en-US" dirty="0" smtClean="0"/>
              <a:t>The DSP48E1 is identical to the one used in the Virtex-6 FPGA</a:t>
            </a:r>
          </a:p>
          <a:p>
            <a:pPr>
              <a:defRPr/>
            </a:pPr>
            <a:r>
              <a:rPr lang="en-US" dirty="0" smtClean="0"/>
              <a:t>The DSP48E1 cell has the following features</a:t>
            </a:r>
          </a:p>
          <a:p>
            <a:pPr lvl="1">
              <a:defRPr/>
            </a:pPr>
            <a:r>
              <a:rPr lang="en-US" dirty="0" smtClean="0"/>
              <a:t>25x18 signed multiplier</a:t>
            </a:r>
          </a:p>
          <a:p>
            <a:pPr lvl="1">
              <a:defRPr/>
            </a:pPr>
            <a:r>
              <a:rPr lang="en-US" dirty="0" smtClean="0"/>
              <a:t>48-bit add/subtract/accumulate</a:t>
            </a:r>
          </a:p>
          <a:p>
            <a:pPr lvl="1">
              <a:defRPr/>
            </a:pPr>
            <a:r>
              <a:rPr lang="en-US" dirty="0" smtClean="0"/>
              <a:t>Pipeline registers for high speed</a:t>
            </a:r>
          </a:p>
          <a:p>
            <a:pPr lvl="1">
              <a:defRPr/>
            </a:pPr>
            <a:r>
              <a:rPr lang="en-US" dirty="0" smtClean="0"/>
              <a:t>Pattern detector</a:t>
            </a:r>
          </a:p>
          <a:p>
            <a:pPr lvl="1">
              <a:defRPr/>
            </a:pPr>
            <a:r>
              <a:rPr lang="en-US" dirty="0" smtClean="0"/>
              <a:t>SIMD operators</a:t>
            </a:r>
          </a:p>
          <a:p>
            <a:pPr lvl="1">
              <a:defRPr/>
            </a:pPr>
            <a:r>
              <a:rPr lang="en-US" dirty="0" smtClean="0"/>
              <a:t>Cascade paths</a:t>
            </a:r>
          </a:p>
          <a:p>
            <a:pPr lvl="1">
              <a:defRPr/>
            </a:pPr>
            <a:r>
              <a:rPr lang="en-US" dirty="0" smtClean="0"/>
              <a:t>25 bit pre-adder</a:t>
            </a:r>
          </a:p>
          <a:p>
            <a:pPr lvl="1">
              <a:defRPr/>
            </a:pPr>
            <a:r>
              <a:rPr lang="en-US" dirty="0" smtClean="0"/>
              <a:t>Dynamic pipeline control</a:t>
            </a:r>
          </a:p>
          <a:p>
            <a:pPr>
              <a:defRPr/>
            </a:pPr>
            <a:r>
              <a:rPr lang="en-US" dirty="0" smtClean="0"/>
              <a:t>DSP48E1 slices can be inferred, instantiated or accessed using IP cores</a:t>
            </a:r>
          </a:p>
          <a:p>
            <a:pPr lvl="1">
              <a:defRPr/>
            </a:pPr>
            <a:endParaRPr lang="en-US" dirty="0" smtClean="0"/>
          </a:p>
        </p:txBody>
      </p:sp>
    </p:spTree>
    <p:custDataLst>
      <p:tags r:id="rId1"/>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Where Can I Learn More?</a:t>
            </a:r>
          </a:p>
        </p:txBody>
      </p:sp>
      <p:sp>
        <p:nvSpPr>
          <p:cNvPr id="23555" name="Rectangle 3"/>
          <p:cNvSpPr>
            <a:spLocks noGrp="1" noChangeArrowheads="1"/>
          </p:cNvSpPr>
          <p:nvPr>
            <p:ph idx="1"/>
          </p:nvPr>
        </p:nvSpPr>
        <p:spPr>
          <a:xfrm>
            <a:off x="457200" y="1435100"/>
            <a:ext cx="7772400" cy="4632037"/>
          </a:xfrm>
        </p:spPr>
        <p:txBody>
          <a:bodyPr>
            <a:spAutoFit/>
          </a:bodyPr>
          <a:lstStyle/>
          <a:p>
            <a:pPr eaLnBrk="1" hangingPunct="1"/>
            <a:r>
              <a:rPr lang="en-US" i="1" u="sng" dirty="0" smtClean="0"/>
              <a:t>7 Series DSP48E1 Slice User Guide</a:t>
            </a:r>
          </a:p>
          <a:p>
            <a:pPr lvl="1" eaLnBrk="1" hangingPunct="1"/>
            <a:r>
              <a:rPr lang="en-US" dirty="0" smtClean="0">
                <a:sym typeface="Symbol" pitchFamily="18" charset="2"/>
              </a:rPr>
              <a:t>Slice description</a:t>
            </a:r>
          </a:p>
          <a:p>
            <a:pPr lvl="1" eaLnBrk="1" hangingPunct="1"/>
            <a:r>
              <a:rPr lang="en-US" dirty="0" smtClean="0">
                <a:sym typeface="Symbol" pitchFamily="18" charset="2"/>
              </a:rPr>
              <a:t>Design consideration</a:t>
            </a:r>
          </a:p>
          <a:p>
            <a:pPr lvl="2" eaLnBrk="1" hangingPunct="1"/>
            <a:r>
              <a:rPr lang="en-US" dirty="0" smtClean="0">
                <a:sym typeface="Symbol" pitchFamily="18" charset="2"/>
              </a:rPr>
              <a:t>How to design to optimize for power and performance</a:t>
            </a:r>
          </a:p>
          <a:p>
            <a:pPr lvl="2" eaLnBrk="1" hangingPunct="1"/>
            <a:r>
              <a:rPr lang="en-US" dirty="0" smtClean="0">
                <a:sym typeface="Symbol" pitchFamily="18" charset="2"/>
              </a:rPr>
              <a:t>How to use advanced design techniques</a:t>
            </a:r>
          </a:p>
          <a:p>
            <a:pPr lvl="1" eaLnBrk="1" hangingPunct="1"/>
            <a:r>
              <a:rPr lang="en-US" dirty="0" smtClean="0">
                <a:sym typeface="Symbol" pitchFamily="18" charset="2"/>
              </a:rPr>
              <a:t>Design recommendations for XST</a:t>
            </a:r>
          </a:p>
          <a:p>
            <a:pPr lvl="2" eaLnBrk="1" hangingPunct="1"/>
            <a:r>
              <a:rPr lang="en-US" dirty="0" smtClean="0"/>
              <a:t>This guide has example inferences of many architectural resources</a:t>
            </a:r>
          </a:p>
          <a:p>
            <a:pPr lvl="1" eaLnBrk="1" hangingPunct="1"/>
            <a:r>
              <a:rPr lang="en-US" i="1" u="sng" dirty="0" smtClean="0">
                <a:sym typeface="Symbol" pitchFamily="18" charset="2"/>
              </a:rPr>
              <a:t>XST User Guide</a:t>
            </a:r>
          </a:p>
          <a:p>
            <a:pPr lvl="2" eaLnBrk="1" hangingPunct="1"/>
            <a:r>
              <a:rPr lang="en-US" dirty="0" smtClean="0"/>
              <a:t>Refer to the Coding Techniques chapter</a:t>
            </a:r>
          </a:p>
          <a:p>
            <a:pPr eaLnBrk="1" hangingPunct="1"/>
            <a:r>
              <a:rPr lang="en-US" dirty="0" smtClean="0"/>
              <a:t>Xilinx </a:t>
            </a:r>
            <a:r>
              <a:rPr lang="en-US" dirty="0" smtClean="0">
                <a:sym typeface="Symbol" pitchFamily="18" charset="2"/>
              </a:rPr>
              <a:t>Education Services </a:t>
            </a:r>
            <a:r>
              <a:rPr lang="en-US" dirty="0" smtClean="0"/>
              <a:t>courses</a:t>
            </a:r>
          </a:p>
          <a:p>
            <a:pPr lvl="1" eaLnBrk="1" hangingPunct="1"/>
            <a:r>
              <a:rPr lang="en-US" u="sng" dirty="0" smtClean="0"/>
              <a:t>www.xilinx.com/training</a:t>
            </a:r>
            <a:endParaRPr lang="en-US" dirty="0" smtClean="0">
              <a:hlinkClick r:id="rId4"/>
            </a:endParaRPr>
          </a:p>
          <a:p>
            <a:pPr lvl="2" eaLnBrk="1" hangingPunct="1"/>
            <a:r>
              <a:rPr lang="en-US" dirty="0" smtClean="0"/>
              <a:t>Xilinx tools and architecture courses and other Free videos!</a:t>
            </a:r>
          </a:p>
          <a:p>
            <a:pPr eaLnBrk="1" hangingPunct="1"/>
            <a:endParaRPr lang="en-US" i="1" dirty="0" smtClean="0"/>
          </a:p>
        </p:txBody>
      </p:sp>
    </p:spTree>
    <p:custDataLst>
      <p:tags r:id="rId1"/>
    </p:custData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p:txBody>
          <a:bodyPr/>
          <a:lstStyle/>
          <a:p>
            <a:pPr eaLnBrk="1" hangingPunct="1"/>
            <a:r>
              <a:rPr lang="en-US" altLang="ja-JP" smtClean="0">
                <a:ea typeface="MS PGothic" pitchFamily="34" charset="-128"/>
              </a:rPr>
              <a:t>Trademark Information</a:t>
            </a:r>
          </a:p>
        </p:txBody>
      </p:sp>
      <p:sp>
        <p:nvSpPr>
          <p:cNvPr id="24579"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MS PGothic" pitchFamily="34" charset="-128"/>
              </a:rPr>
              <a:t>Xilinx is disclosing this Document and Intellectual </a:t>
            </a:r>
            <a:r>
              <a:rPr lang="en-US" altLang="ja-JP" sz="900" dirty="0" smtClean="0">
                <a:ea typeface="MS PGothic" pitchFamily="34" charset="-128"/>
              </a:rPr>
              <a:t>Property </a:t>
            </a:r>
            <a:r>
              <a:rPr lang="en-US" altLang="ja-JP" sz="900" dirty="0">
                <a:ea typeface="MS PGothic"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MS PGothic" pitchFamily="34" charset="-128"/>
            </a:endParaRPr>
          </a:p>
          <a:p>
            <a:pPr algn="l"/>
            <a:r>
              <a:rPr lang="en-US" altLang="ja-JP" sz="900" dirty="0">
                <a:ea typeface="MS PGothic"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MS PGothic" pitchFamily="34" charset="-128"/>
            </a:endParaRPr>
          </a:p>
          <a:p>
            <a:pPr algn="l"/>
            <a:r>
              <a:rPr lang="en-US" altLang="ja-JP" sz="900" dirty="0">
                <a:ea typeface="MS PGothic"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MS PGothic" pitchFamily="34" charset="-128"/>
            </a:endParaRPr>
          </a:p>
          <a:p>
            <a:pPr algn="l"/>
            <a:r>
              <a:rPr lang="en-US" altLang="ja-JP" sz="900" dirty="0">
                <a:ea typeface="MS PGothic"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MS PGothic" pitchFamily="34" charset="-128"/>
            </a:endParaRPr>
          </a:p>
          <a:p>
            <a:pPr algn="l"/>
            <a:r>
              <a:rPr lang="en-US" altLang="ja-JP" sz="900" dirty="0">
                <a:ea typeface="MS PGothic"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MS PGothic" pitchFamily="34" charset="-128"/>
            </a:endParaRPr>
          </a:p>
          <a:p>
            <a:pPr algn="l"/>
            <a:r>
              <a:rPr lang="en-US" altLang="ja-JP" sz="900">
                <a:ea typeface="MS PGothic" pitchFamily="34" charset="-128"/>
              </a:rPr>
              <a:t>© </a:t>
            </a:r>
            <a:r>
              <a:rPr lang="en-US" altLang="ja-JP" sz="900" smtClean="0">
                <a:ea typeface="MS PGothic" pitchFamily="34" charset="-128"/>
              </a:rPr>
              <a:t>2012 </a:t>
            </a:r>
            <a:r>
              <a:rPr lang="en-US" altLang="ja-JP" sz="900" dirty="0">
                <a:ea typeface="MS PGothic"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MS PGothic" pitchFamily="34" charset="-128"/>
            </a:endParaRP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Typical DSP Operation</a:t>
            </a:r>
          </a:p>
        </p:txBody>
      </p:sp>
      <p:sp>
        <p:nvSpPr>
          <p:cNvPr id="10243" name="Rectangle 3"/>
          <p:cNvSpPr>
            <a:spLocks noGrp="1" noChangeArrowheads="1"/>
          </p:cNvSpPr>
          <p:nvPr>
            <p:ph type="body" idx="1"/>
          </p:nvPr>
        </p:nvSpPr>
        <p:spPr/>
        <p:txBody>
          <a:bodyPr/>
          <a:lstStyle/>
          <a:p>
            <a:pPr eaLnBrk="1" hangingPunct="1"/>
            <a:r>
              <a:rPr lang="en-US" smtClean="0"/>
              <a:t>Diagram of a typical FIR filter</a:t>
            </a:r>
          </a:p>
          <a:p>
            <a:pPr lvl="1" eaLnBrk="1" hangingPunct="1"/>
            <a:r>
              <a:rPr lang="en-US" smtClean="0"/>
              <a:t>Parallel computing process by nature</a:t>
            </a:r>
          </a:p>
          <a:p>
            <a:pPr lvl="1" eaLnBrk="1" hangingPunct="1"/>
            <a:r>
              <a:rPr lang="en-US" smtClean="0"/>
              <a:t>N number of taps</a:t>
            </a:r>
          </a:p>
          <a:p>
            <a:pPr lvl="1" eaLnBrk="1" hangingPunct="1"/>
            <a:r>
              <a:rPr lang="en-US" smtClean="0"/>
              <a:t>N multiplications should happen in parallel</a:t>
            </a:r>
          </a:p>
        </p:txBody>
      </p:sp>
      <p:sp>
        <p:nvSpPr>
          <p:cNvPr id="10244" name="Rectangle 4"/>
          <p:cNvSpPr>
            <a:spLocks noChangeArrowheads="1"/>
          </p:cNvSpPr>
          <p:nvPr/>
        </p:nvSpPr>
        <p:spPr bwMode="auto">
          <a:xfrm>
            <a:off x="5505450" y="4049713"/>
            <a:ext cx="381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245" name="Rectangle 5"/>
          <p:cNvSpPr>
            <a:spLocks noChangeArrowheads="1"/>
          </p:cNvSpPr>
          <p:nvPr/>
        </p:nvSpPr>
        <p:spPr bwMode="auto">
          <a:xfrm>
            <a:off x="6267450" y="4049713"/>
            <a:ext cx="381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246" name="Rectangle 6"/>
          <p:cNvSpPr>
            <a:spLocks noChangeArrowheads="1"/>
          </p:cNvSpPr>
          <p:nvPr/>
        </p:nvSpPr>
        <p:spPr bwMode="auto">
          <a:xfrm>
            <a:off x="7029450" y="4049713"/>
            <a:ext cx="381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247" name="Rectangle 7"/>
          <p:cNvSpPr>
            <a:spLocks noChangeArrowheads="1"/>
          </p:cNvSpPr>
          <p:nvPr/>
        </p:nvSpPr>
        <p:spPr bwMode="auto">
          <a:xfrm>
            <a:off x="8172450" y="4049713"/>
            <a:ext cx="381000" cy="381000"/>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10248" name="Text Box 8"/>
          <p:cNvSpPr txBox="1">
            <a:spLocks noChangeArrowheads="1"/>
          </p:cNvSpPr>
          <p:nvPr/>
        </p:nvSpPr>
        <p:spPr bwMode="auto">
          <a:xfrm>
            <a:off x="1162050" y="4151313"/>
            <a:ext cx="395288" cy="519112"/>
          </a:xfrm>
          <a:prstGeom prst="rect">
            <a:avLst/>
          </a:prstGeom>
          <a:noFill/>
          <a:ln w="9525">
            <a:noFill/>
            <a:miter lim="800000"/>
            <a:headEnd/>
            <a:tailEnd/>
          </a:ln>
        </p:spPr>
        <p:txBody>
          <a:bodyPr wrap="none">
            <a:spAutoFit/>
          </a:bodyPr>
          <a:lstStyle/>
          <a:p>
            <a:pPr algn="l" eaLnBrk="0" hangingPunct="0"/>
            <a:r>
              <a:rPr lang="en-US" sz="2800" b="1">
                <a:sym typeface="Symbol" pitchFamily="18" charset="2"/>
              </a:rPr>
              <a:t></a:t>
            </a:r>
            <a:endParaRPr lang="en-US" sz="2800" b="1"/>
          </a:p>
        </p:txBody>
      </p:sp>
      <p:sp>
        <p:nvSpPr>
          <p:cNvPr id="10249" name="Text Box 9"/>
          <p:cNvSpPr txBox="1">
            <a:spLocks noChangeArrowheads="1"/>
          </p:cNvSpPr>
          <p:nvPr/>
        </p:nvSpPr>
        <p:spPr bwMode="auto">
          <a:xfrm>
            <a:off x="1085850" y="3998913"/>
            <a:ext cx="614363" cy="304800"/>
          </a:xfrm>
          <a:prstGeom prst="rect">
            <a:avLst/>
          </a:prstGeom>
          <a:noFill/>
          <a:ln w="9525">
            <a:noFill/>
            <a:miter lim="800000"/>
            <a:headEnd/>
            <a:tailEnd/>
          </a:ln>
        </p:spPr>
        <p:txBody>
          <a:bodyPr wrap="none">
            <a:spAutoFit/>
          </a:bodyPr>
          <a:lstStyle/>
          <a:p>
            <a:pPr algn="l" eaLnBrk="0" hangingPunct="0"/>
            <a:r>
              <a:rPr lang="en-US" sz="1400"/>
              <a:t>i=N-1</a:t>
            </a:r>
          </a:p>
        </p:txBody>
      </p:sp>
      <p:sp>
        <p:nvSpPr>
          <p:cNvPr id="10250" name="Text Box 10"/>
          <p:cNvSpPr txBox="1">
            <a:spLocks noChangeArrowheads="1"/>
          </p:cNvSpPr>
          <p:nvPr/>
        </p:nvSpPr>
        <p:spPr bwMode="auto">
          <a:xfrm>
            <a:off x="1162050" y="4532313"/>
            <a:ext cx="427038" cy="304800"/>
          </a:xfrm>
          <a:prstGeom prst="rect">
            <a:avLst/>
          </a:prstGeom>
          <a:noFill/>
          <a:ln w="9525">
            <a:noFill/>
            <a:miter lim="800000"/>
            <a:headEnd/>
            <a:tailEnd/>
          </a:ln>
        </p:spPr>
        <p:txBody>
          <a:bodyPr wrap="none">
            <a:spAutoFit/>
          </a:bodyPr>
          <a:lstStyle/>
          <a:p>
            <a:pPr algn="l" eaLnBrk="0" hangingPunct="0"/>
            <a:r>
              <a:rPr lang="en-US" sz="1400"/>
              <a:t>i=0</a:t>
            </a:r>
          </a:p>
        </p:txBody>
      </p:sp>
      <p:sp>
        <p:nvSpPr>
          <p:cNvPr id="10251" name="Text Box 11"/>
          <p:cNvSpPr txBox="1">
            <a:spLocks noChangeArrowheads="1"/>
          </p:cNvSpPr>
          <p:nvPr/>
        </p:nvSpPr>
        <p:spPr bwMode="auto">
          <a:xfrm>
            <a:off x="1543050" y="4227513"/>
            <a:ext cx="925513" cy="396875"/>
          </a:xfrm>
          <a:prstGeom prst="rect">
            <a:avLst/>
          </a:prstGeom>
          <a:noFill/>
          <a:ln w="9525">
            <a:noFill/>
            <a:miter lim="800000"/>
            <a:headEnd/>
            <a:tailEnd/>
          </a:ln>
        </p:spPr>
        <p:txBody>
          <a:bodyPr wrap="none">
            <a:spAutoFit/>
          </a:bodyPr>
          <a:lstStyle/>
          <a:p>
            <a:pPr algn="l" eaLnBrk="0" hangingPunct="0"/>
            <a:r>
              <a:rPr lang="en-US" sz="2000" b="1"/>
              <a:t>k</a:t>
            </a:r>
            <a:r>
              <a:rPr lang="en-US" sz="2000" b="1" baseline="-25000"/>
              <a:t>i</a:t>
            </a:r>
            <a:r>
              <a:rPr lang="en-US" sz="2000" b="1"/>
              <a:t>.X</a:t>
            </a:r>
            <a:r>
              <a:rPr lang="en-US" sz="2000" b="1" baseline="-25000"/>
              <a:t>(n-i)</a:t>
            </a:r>
          </a:p>
        </p:txBody>
      </p:sp>
      <p:sp>
        <p:nvSpPr>
          <p:cNvPr id="10252" name="Text Box 12"/>
          <p:cNvSpPr txBox="1">
            <a:spLocks noChangeArrowheads="1"/>
          </p:cNvSpPr>
          <p:nvPr/>
        </p:nvSpPr>
        <p:spPr bwMode="auto">
          <a:xfrm>
            <a:off x="414338" y="4202113"/>
            <a:ext cx="823912" cy="396875"/>
          </a:xfrm>
          <a:prstGeom prst="rect">
            <a:avLst/>
          </a:prstGeom>
          <a:noFill/>
          <a:ln w="9525">
            <a:noFill/>
            <a:miter lim="800000"/>
            <a:headEnd/>
            <a:tailEnd/>
          </a:ln>
        </p:spPr>
        <p:txBody>
          <a:bodyPr wrap="none">
            <a:spAutoFit/>
          </a:bodyPr>
          <a:lstStyle/>
          <a:p>
            <a:pPr algn="l" eaLnBrk="0" hangingPunct="0"/>
            <a:r>
              <a:rPr lang="en-US" sz="2000" b="1"/>
              <a:t>Y</a:t>
            </a:r>
            <a:r>
              <a:rPr lang="en-US" sz="2000" b="1" baseline="-25000"/>
              <a:t>(n</a:t>
            </a:r>
            <a:r>
              <a:rPr lang="en-US" b="1" baseline="-25000"/>
              <a:t>)  </a:t>
            </a:r>
            <a:r>
              <a:rPr lang="en-US" b="1"/>
              <a:t>=</a:t>
            </a:r>
            <a:r>
              <a:rPr lang="en-US" b="1" baseline="-25000"/>
              <a:t> </a:t>
            </a:r>
          </a:p>
        </p:txBody>
      </p:sp>
      <p:sp>
        <p:nvSpPr>
          <p:cNvPr id="10253" name="Text Box 13"/>
          <p:cNvSpPr txBox="1">
            <a:spLocks noChangeArrowheads="1"/>
          </p:cNvSpPr>
          <p:nvPr/>
        </p:nvSpPr>
        <p:spPr bwMode="auto">
          <a:xfrm>
            <a:off x="400050" y="3590925"/>
            <a:ext cx="2259013" cy="336550"/>
          </a:xfrm>
          <a:prstGeom prst="rect">
            <a:avLst/>
          </a:prstGeom>
          <a:noFill/>
          <a:ln w="9525">
            <a:noFill/>
            <a:miter lim="800000"/>
            <a:headEnd/>
            <a:tailEnd/>
          </a:ln>
        </p:spPr>
        <p:txBody>
          <a:bodyPr wrap="none">
            <a:spAutoFit/>
          </a:bodyPr>
          <a:lstStyle/>
          <a:p>
            <a:pPr algn="l" eaLnBrk="0" hangingPunct="0"/>
            <a:r>
              <a:rPr lang="en-US" sz="1600" i="1"/>
              <a:t>Viewed as an Equation</a:t>
            </a:r>
          </a:p>
        </p:txBody>
      </p:sp>
      <p:sp>
        <p:nvSpPr>
          <p:cNvPr id="10254" name="Text Box 14"/>
          <p:cNvSpPr txBox="1">
            <a:spLocks noChangeArrowheads="1"/>
          </p:cNvSpPr>
          <p:nvPr/>
        </p:nvSpPr>
        <p:spPr bwMode="auto">
          <a:xfrm>
            <a:off x="5734050" y="3590925"/>
            <a:ext cx="2112963" cy="336550"/>
          </a:xfrm>
          <a:prstGeom prst="rect">
            <a:avLst/>
          </a:prstGeom>
          <a:noFill/>
          <a:ln w="9525">
            <a:noFill/>
            <a:miter lim="800000"/>
            <a:headEnd/>
            <a:tailEnd/>
          </a:ln>
        </p:spPr>
        <p:txBody>
          <a:bodyPr wrap="none">
            <a:spAutoFit/>
          </a:bodyPr>
          <a:lstStyle/>
          <a:p>
            <a:pPr algn="l" eaLnBrk="0" hangingPunct="0"/>
            <a:r>
              <a:rPr lang="en-US" sz="1600" i="1"/>
              <a:t>Viewed as a Diagram</a:t>
            </a:r>
          </a:p>
        </p:txBody>
      </p:sp>
      <p:sp>
        <p:nvSpPr>
          <p:cNvPr id="10255" name="Line 15"/>
          <p:cNvSpPr>
            <a:spLocks noChangeShapeType="1"/>
          </p:cNvSpPr>
          <p:nvPr/>
        </p:nvSpPr>
        <p:spPr bwMode="auto">
          <a:xfrm flipH="1" flipV="1">
            <a:off x="1924050" y="4659313"/>
            <a:ext cx="228600" cy="381000"/>
          </a:xfrm>
          <a:prstGeom prst="line">
            <a:avLst/>
          </a:prstGeom>
          <a:noFill/>
          <a:ln w="9525">
            <a:solidFill>
              <a:srgbClr val="CC0099"/>
            </a:solidFill>
            <a:round/>
            <a:headEnd/>
            <a:tailEnd type="triangle" w="med" len="med"/>
          </a:ln>
        </p:spPr>
        <p:txBody>
          <a:bodyPr wrap="none" anchor="ctr"/>
          <a:lstStyle/>
          <a:p>
            <a:endParaRPr lang="en-US"/>
          </a:p>
        </p:txBody>
      </p:sp>
      <p:sp>
        <p:nvSpPr>
          <p:cNvPr id="10256" name="Text Box 16"/>
          <p:cNvSpPr txBox="1">
            <a:spLocks noChangeArrowheads="1"/>
          </p:cNvSpPr>
          <p:nvPr/>
        </p:nvSpPr>
        <p:spPr bwMode="auto">
          <a:xfrm>
            <a:off x="1924050" y="5040313"/>
            <a:ext cx="787400" cy="304800"/>
          </a:xfrm>
          <a:prstGeom prst="rect">
            <a:avLst/>
          </a:prstGeom>
          <a:noFill/>
          <a:ln w="9525">
            <a:noFill/>
            <a:miter lim="800000"/>
            <a:headEnd/>
            <a:tailEnd/>
          </a:ln>
        </p:spPr>
        <p:txBody>
          <a:bodyPr wrap="none">
            <a:spAutoFit/>
          </a:bodyPr>
          <a:lstStyle/>
          <a:p>
            <a:pPr algn="l" eaLnBrk="0" hangingPunct="0"/>
            <a:r>
              <a:rPr lang="en-US" sz="1400">
                <a:solidFill>
                  <a:srgbClr val="CC0099"/>
                </a:solidFill>
              </a:rPr>
              <a:t>Multiply</a:t>
            </a:r>
          </a:p>
        </p:txBody>
      </p:sp>
      <p:sp>
        <p:nvSpPr>
          <p:cNvPr id="10257" name="Line 17"/>
          <p:cNvSpPr>
            <a:spLocks noChangeShapeType="1"/>
          </p:cNvSpPr>
          <p:nvPr/>
        </p:nvSpPr>
        <p:spPr bwMode="auto">
          <a:xfrm flipV="1">
            <a:off x="1085850" y="4811713"/>
            <a:ext cx="228600" cy="304800"/>
          </a:xfrm>
          <a:prstGeom prst="line">
            <a:avLst/>
          </a:prstGeom>
          <a:noFill/>
          <a:ln w="9525">
            <a:solidFill>
              <a:srgbClr val="CC0099"/>
            </a:solidFill>
            <a:round/>
            <a:headEnd/>
            <a:tailEnd type="triangle" w="med" len="med"/>
          </a:ln>
        </p:spPr>
        <p:txBody>
          <a:bodyPr wrap="none" anchor="ctr"/>
          <a:lstStyle/>
          <a:p>
            <a:endParaRPr lang="en-US"/>
          </a:p>
        </p:txBody>
      </p:sp>
      <p:sp>
        <p:nvSpPr>
          <p:cNvPr id="10258" name="Text Box 18"/>
          <p:cNvSpPr txBox="1">
            <a:spLocks noChangeArrowheads="1"/>
          </p:cNvSpPr>
          <p:nvPr/>
        </p:nvSpPr>
        <p:spPr bwMode="auto">
          <a:xfrm>
            <a:off x="517525" y="5116513"/>
            <a:ext cx="1162050" cy="517525"/>
          </a:xfrm>
          <a:prstGeom prst="rect">
            <a:avLst/>
          </a:prstGeom>
          <a:noFill/>
          <a:ln w="9525">
            <a:noFill/>
            <a:miter lim="800000"/>
            <a:headEnd/>
            <a:tailEnd/>
          </a:ln>
        </p:spPr>
        <p:txBody>
          <a:bodyPr wrap="none">
            <a:spAutoFit/>
          </a:bodyPr>
          <a:lstStyle/>
          <a:p>
            <a:pPr eaLnBrk="0" hangingPunct="0"/>
            <a:r>
              <a:rPr lang="en-US" sz="1400">
                <a:solidFill>
                  <a:srgbClr val="CC0099"/>
                </a:solidFill>
              </a:rPr>
              <a:t>Accumulate </a:t>
            </a:r>
          </a:p>
          <a:p>
            <a:pPr eaLnBrk="0" hangingPunct="0"/>
            <a:r>
              <a:rPr lang="en-US" sz="1400">
                <a:solidFill>
                  <a:srgbClr val="CC0099"/>
                </a:solidFill>
              </a:rPr>
              <a:t>N times</a:t>
            </a:r>
          </a:p>
        </p:txBody>
      </p:sp>
      <p:sp>
        <p:nvSpPr>
          <p:cNvPr id="10259" name="Text Box 19"/>
          <p:cNvSpPr txBox="1">
            <a:spLocks noChangeArrowheads="1"/>
          </p:cNvSpPr>
          <p:nvPr/>
        </p:nvSpPr>
        <p:spPr bwMode="auto">
          <a:xfrm>
            <a:off x="5505450" y="4049713"/>
            <a:ext cx="393700" cy="304800"/>
          </a:xfrm>
          <a:prstGeom prst="rect">
            <a:avLst/>
          </a:prstGeom>
          <a:noFill/>
          <a:ln w="9525">
            <a:noFill/>
            <a:miter lim="800000"/>
            <a:headEnd/>
            <a:tailEnd/>
          </a:ln>
        </p:spPr>
        <p:txBody>
          <a:bodyPr wrap="none">
            <a:spAutoFit/>
          </a:bodyPr>
          <a:lstStyle/>
          <a:p>
            <a:pPr algn="l" eaLnBrk="0" hangingPunct="0"/>
            <a:r>
              <a:rPr lang="en-US" sz="1400"/>
              <a:t>Z</a:t>
            </a:r>
            <a:r>
              <a:rPr lang="en-US" sz="1400" baseline="30000"/>
              <a:t>-1</a:t>
            </a:r>
            <a:endParaRPr lang="en-US" sz="1400"/>
          </a:p>
        </p:txBody>
      </p:sp>
      <p:sp>
        <p:nvSpPr>
          <p:cNvPr id="10260" name="Line 20"/>
          <p:cNvSpPr>
            <a:spLocks noChangeShapeType="1"/>
          </p:cNvSpPr>
          <p:nvPr/>
        </p:nvSpPr>
        <p:spPr bwMode="auto">
          <a:xfrm>
            <a:off x="5124450" y="4125913"/>
            <a:ext cx="381000" cy="0"/>
          </a:xfrm>
          <a:prstGeom prst="line">
            <a:avLst/>
          </a:prstGeom>
          <a:noFill/>
          <a:ln w="9525">
            <a:solidFill>
              <a:schemeClr val="tx1"/>
            </a:solidFill>
            <a:round/>
            <a:headEnd/>
            <a:tailEnd/>
          </a:ln>
        </p:spPr>
        <p:txBody>
          <a:bodyPr wrap="none" anchor="ctr"/>
          <a:lstStyle/>
          <a:p>
            <a:endParaRPr lang="en-US"/>
          </a:p>
        </p:txBody>
      </p:sp>
      <p:sp>
        <p:nvSpPr>
          <p:cNvPr id="10261" name="Line 21"/>
          <p:cNvSpPr>
            <a:spLocks noChangeShapeType="1"/>
          </p:cNvSpPr>
          <p:nvPr/>
        </p:nvSpPr>
        <p:spPr bwMode="auto">
          <a:xfrm>
            <a:off x="5353050" y="4125913"/>
            <a:ext cx="0" cy="457200"/>
          </a:xfrm>
          <a:prstGeom prst="line">
            <a:avLst/>
          </a:prstGeom>
          <a:noFill/>
          <a:ln w="9525">
            <a:solidFill>
              <a:schemeClr val="tx1"/>
            </a:solidFill>
            <a:round/>
            <a:headEnd/>
            <a:tailEnd/>
          </a:ln>
        </p:spPr>
        <p:txBody>
          <a:bodyPr wrap="none" anchor="ctr"/>
          <a:lstStyle/>
          <a:p>
            <a:endParaRPr lang="en-US"/>
          </a:p>
        </p:txBody>
      </p:sp>
      <p:sp>
        <p:nvSpPr>
          <p:cNvPr id="10262" name="Oval 22"/>
          <p:cNvSpPr>
            <a:spLocks noChangeArrowheads="1"/>
          </p:cNvSpPr>
          <p:nvPr/>
        </p:nvSpPr>
        <p:spPr bwMode="auto">
          <a:xfrm>
            <a:off x="5200650" y="4583113"/>
            <a:ext cx="304800" cy="304800"/>
          </a:xfrm>
          <a:prstGeom prst="ellipse">
            <a:avLst/>
          </a:prstGeom>
          <a:solidFill>
            <a:srgbClr val="FF6600"/>
          </a:solidFill>
          <a:ln w="9525">
            <a:solidFill>
              <a:schemeClr val="tx1"/>
            </a:solidFill>
            <a:round/>
            <a:headEnd/>
            <a:tailEnd/>
          </a:ln>
        </p:spPr>
        <p:txBody>
          <a:bodyPr wrap="none" anchor="ctr"/>
          <a:lstStyle/>
          <a:p>
            <a:endParaRPr lang="en-US"/>
          </a:p>
        </p:txBody>
      </p:sp>
      <p:sp>
        <p:nvSpPr>
          <p:cNvPr id="10263" name="Line 23"/>
          <p:cNvSpPr>
            <a:spLocks noChangeShapeType="1"/>
          </p:cNvSpPr>
          <p:nvPr/>
        </p:nvSpPr>
        <p:spPr bwMode="auto">
          <a:xfrm>
            <a:off x="5276850" y="4659313"/>
            <a:ext cx="152400" cy="152400"/>
          </a:xfrm>
          <a:prstGeom prst="line">
            <a:avLst/>
          </a:prstGeom>
          <a:noFill/>
          <a:ln w="9525">
            <a:solidFill>
              <a:schemeClr val="tx1"/>
            </a:solidFill>
            <a:round/>
            <a:headEnd/>
            <a:tailEnd/>
          </a:ln>
        </p:spPr>
        <p:txBody>
          <a:bodyPr wrap="none" anchor="ctr"/>
          <a:lstStyle/>
          <a:p>
            <a:endParaRPr lang="en-US"/>
          </a:p>
        </p:txBody>
      </p:sp>
      <p:sp>
        <p:nvSpPr>
          <p:cNvPr id="10264" name="Line 24"/>
          <p:cNvSpPr>
            <a:spLocks noChangeShapeType="1"/>
          </p:cNvSpPr>
          <p:nvPr/>
        </p:nvSpPr>
        <p:spPr bwMode="auto">
          <a:xfrm flipH="1">
            <a:off x="5276850" y="4659313"/>
            <a:ext cx="152400" cy="152400"/>
          </a:xfrm>
          <a:prstGeom prst="line">
            <a:avLst/>
          </a:prstGeom>
          <a:noFill/>
          <a:ln w="9525">
            <a:solidFill>
              <a:schemeClr val="tx1"/>
            </a:solidFill>
            <a:round/>
            <a:headEnd/>
            <a:tailEnd/>
          </a:ln>
        </p:spPr>
        <p:txBody>
          <a:bodyPr wrap="none" anchor="ctr"/>
          <a:lstStyle/>
          <a:p>
            <a:endParaRPr lang="en-US"/>
          </a:p>
        </p:txBody>
      </p:sp>
      <p:sp>
        <p:nvSpPr>
          <p:cNvPr id="10265" name="Line 25"/>
          <p:cNvSpPr>
            <a:spLocks noChangeShapeType="1"/>
          </p:cNvSpPr>
          <p:nvPr/>
        </p:nvSpPr>
        <p:spPr bwMode="auto">
          <a:xfrm>
            <a:off x="5353050" y="4887913"/>
            <a:ext cx="0" cy="228600"/>
          </a:xfrm>
          <a:prstGeom prst="line">
            <a:avLst/>
          </a:prstGeom>
          <a:noFill/>
          <a:ln w="9525">
            <a:solidFill>
              <a:schemeClr val="tx1"/>
            </a:solidFill>
            <a:round/>
            <a:headEnd/>
            <a:tailEnd/>
          </a:ln>
        </p:spPr>
        <p:txBody>
          <a:bodyPr wrap="none" anchor="ctr"/>
          <a:lstStyle/>
          <a:p>
            <a:endParaRPr lang="en-US"/>
          </a:p>
        </p:txBody>
      </p:sp>
      <p:sp>
        <p:nvSpPr>
          <p:cNvPr id="10266" name="Line 26"/>
          <p:cNvSpPr>
            <a:spLocks noChangeShapeType="1"/>
          </p:cNvSpPr>
          <p:nvPr/>
        </p:nvSpPr>
        <p:spPr bwMode="auto">
          <a:xfrm flipH="1">
            <a:off x="5048250" y="4735513"/>
            <a:ext cx="152400" cy="0"/>
          </a:xfrm>
          <a:prstGeom prst="line">
            <a:avLst/>
          </a:prstGeom>
          <a:noFill/>
          <a:ln w="9525">
            <a:solidFill>
              <a:schemeClr val="tx1"/>
            </a:solidFill>
            <a:round/>
            <a:headEnd/>
            <a:tailEnd/>
          </a:ln>
        </p:spPr>
        <p:txBody>
          <a:bodyPr wrap="none" anchor="ctr"/>
          <a:lstStyle/>
          <a:p>
            <a:endParaRPr lang="en-US"/>
          </a:p>
        </p:txBody>
      </p:sp>
      <p:sp>
        <p:nvSpPr>
          <p:cNvPr id="10267" name="Text Box 27"/>
          <p:cNvSpPr txBox="1">
            <a:spLocks noChangeArrowheads="1"/>
          </p:cNvSpPr>
          <p:nvPr/>
        </p:nvSpPr>
        <p:spPr bwMode="auto">
          <a:xfrm>
            <a:off x="4743450" y="4556125"/>
            <a:ext cx="363538" cy="336550"/>
          </a:xfrm>
          <a:prstGeom prst="rect">
            <a:avLst/>
          </a:prstGeom>
          <a:noFill/>
          <a:ln w="9525">
            <a:noFill/>
            <a:miter lim="800000"/>
            <a:headEnd/>
            <a:tailEnd/>
          </a:ln>
        </p:spPr>
        <p:txBody>
          <a:bodyPr wrap="none">
            <a:spAutoFit/>
          </a:bodyPr>
          <a:lstStyle/>
          <a:p>
            <a:pPr algn="l" eaLnBrk="0" hangingPunct="0"/>
            <a:r>
              <a:rPr lang="en-US" sz="1600"/>
              <a:t>k</a:t>
            </a:r>
            <a:r>
              <a:rPr lang="en-US" sz="1600" baseline="-25000"/>
              <a:t>0</a:t>
            </a:r>
          </a:p>
        </p:txBody>
      </p:sp>
      <p:sp>
        <p:nvSpPr>
          <p:cNvPr id="10268" name="Text Box 28"/>
          <p:cNvSpPr txBox="1">
            <a:spLocks noChangeArrowheads="1"/>
          </p:cNvSpPr>
          <p:nvPr/>
        </p:nvSpPr>
        <p:spPr bwMode="auto">
          <a:xfrm>
            <a:off x="6267450" y="4049713"/>
            <a:ext cx="393700" cy="304800"/>
          </a:xfrm>
          <a:prstGeom prst="rect">
            <a:avLst/>
          </a:prstGeom>
          <a:noFill/>
          <a:ln w="9525">
            <a:noFill/>
            <a:miter lim="800000"/>
            <a:headEnd/>
            <a:tailEnd/>
          </a:ln>
        </p:spPr>
        <p:txBody>
          <a:bodyPr wrap="none">
            <a:spAutoFit/>
          </a:bodyPr>
          <a:lstStyle/>
          <a:p>
            <a:pPr algn="l" eaLnBrk="0" hangingPunct="0"/>
            <a:r>
              <a:rPr lang="en-US" sz="1400"/>
              <a:t>Z</a:t>
            </a:r>
            <a:r>
              <a:rPr lang="en-US" sz="1400" baseline="30000"/>
              <a:t>-1</a:t>
            </a:r>
            <a:endParaRPr lang="en-US" sz="1400"/>
          </a:p>
        </p:txBody>
      </p:sp>
      <p:sp>
        <p:nvSpPr>
          <p:cNvPr id="10269" name="Line 29"/>
          <p:cNvSpPr>
            <a:spLocks noChangeShapeType="1"/>
          </p:cNvSpPr>
          <p:nvPr/>
        </p:nvSpPr>
        <p:spPr bwMode="auto">
          <a:xfrm>
            <a:off x="5886450" y="4125913"/>
            <a:ext cx="381000" cy="0"/>
          </a:xfrm>
          <a:prstGeom prst="line">
            <a:avLst/>
          </a:prstGeom>
          <a:noFill/>
          <a:ln w="9525">
            <a:solidFill>
              <a:schemeClr val="tx1"/>
            </a:solidFill>
            <a:round/>
            <a:headEnd/>
            <a:tailEnd/>
          </a:ln>
        </p:spPr>
        <p:txBody>
          <a:bodyPr wrap="none" anchor="ctr"/>
          <a:lstStyle/>
          <a:p>
            <a:endParaRPr lang="en-US"/>
          </a:p>
        </p:txBody>
      </p:sp>
      <p:sp>
        <p:nvSpPr>
          <p:cNvPr id="10270" name="Line 30"/>
          <p:cNvSpPr>
            <a:spLocks noChangeShapeType="1"/>
          </p:cNvSpPr>
          <p:nvPr/>
        </p:nvSpPr>
        <p:spPr bwMode="auto">
          <a:xfrm>
            <a:off x="6115050" y="4125913"/>
            <a:ext cx="0" cy="457200"/>
          </a:xfrm>
          <a:prstGeom prst="line">
            <a:avLst/>
          </a:prstGeom>
          <a:noFill/>
          <a:ln w="9525">
            <a:solidFill>
              <a:schemeClr val="tx1"/>
            </a:solidFill>
            <a:round/>
            <a:headEnd/>
            <a:tailEnd/>
          </a:ln>
        </p:spPr>
        <p:txBody>
          <a:bodyPr wrap="none" anchor="ctr"/>
          <a:lstStyle/>
          <a:p>
            <a:endParaRPr lang="en-US"/>
          </a:p>
        </p:txBody>
      </p:sp>
      <p:sp>
        <p:nvSpPr>
          <p:cNvPr id="10271" name="Oval 31"/>
          <p:cNvSpPr>
            <a:spLocks noChangeArrowheads="1"/>
          </p:cNvSpPr>
          <p:nvPr/>
        </p:nvSpPr>
        <p:spPr bwMode="auto">
          <a:xfrm>
            <a:off x="5962650" y="4583113"/>
            <a:ext cx="304800" cy="304800"/>
          </a:xfrm>
          <a:prstGeom prst="ellipse">
            <a:avLst/>
          </a:prstGeom>
          <a:solidFill>
            <a:srgbClr val="FF6600"/>
          </a:solidFill>
          <a:ln w="9525">
            <a:solidFill>
              <a:schemeClr val="tx1"/>
            </a:solidFill>
            <a:round/>
            <a:headEnd/>
            <a:tailEnd/>
          </a:ln>
        </p:spPr>
        <p:txBody>
          <a:bodyPr wrap="none" anchor="ctr"/>
          <a:lstStyle/>
          <a:p>
            <a:endParaRPr lang="en-US"/>
          </a:p>
        </p:txBody>
      </p:sp>
      <p:sp>
        <p:nvSpPr>
          <p:cNvPr id="10272" name="Line 32"/>
          <p:cNvSpPr>
            <a:spLocks noChangeShapeType="1"/>
          </p:cNvSpPr>
          <p:nvPr/>
        </p:nvSpPr>
        <p:spPr bwMode="auto">
          <a:xfrm>
            <a:off x="6038850" y="4659313"/>
            <a:ext cx="152400" cy="152400"/>
          </a:xfrm>
          <a:prstGeom prst="line">
            <a:avLst/>
          </a:prstGeom>
          <a:noFill/>
          <a:ln w="9525">
            <a:solidFill>
              <a:schemeClr val="tx1"/>
            </a:solidFill>
            <a:round/>
            <a:headEnd/>
            <a:tailEnd/>
          </a:ln>
        </p:spPr>
        <p:txBody>
          <a:bodyPr wrap="none" anchor="ctr"/>
          <a:lstStyle/>
          <a:p>
            <a:endParaRPr lang="en-US"/>
          </a:p>
        </p:txBody>
      </p:sp>
      <p:sp>
        <p:nvSpPr>
          <p:cNvPr id="10273" name="Line 33"/>
          <p:cNvSpPr>
            <a:spLocks noChangeShapeType="1"/>
          </p:cNvSpPr>
          <p:nvPr/>
        </p:nvSpPr>
        <p:spPr bwMode="auto">
          <a:xfrm flipH="1">
            <a:off x="6038850" y="4659313"/>
            <a:ext cx="152400" cy="152400"/>
          </a:xfrm>
          <a:prstGeom prst="line">
            <a:avLst/>
          </a:prstGeom>
          <a:noFill/>
          <a:ln w="9525">
            <a:solidFill>
              <a:schemeClr val="tx1"/>
            </a:solidFill>
            <a:round/>
            <a:headEnd/>
            <a:tailEnd/>
          </a:ln>
        </p:spPr>
        <p:txBody>
          <a:bodyPr wrap="none" anchor="ctr"/>
          <a:lstStyle/>
          <a:p>
            <a:endParaRPr lang="en-US"/>
          </a:p>
        </p:txBody>
      </p:sp>
      <p:sp>
        <p:nvSpPr>
          <p:cNvPr id="10274" name="Line 34"/>
          <p:cNvSpPr>
            <a:spLocks noChangeShapeType="1"/>
          </p:cNvSpPr>
          <p:nvPr/>
        </p:nvSpPr>
        <p:spPr bwMode="auto">
          <a:xfrm>
            <a:off x="6115050" y="4887913"/>
            <a:ext cx="0" cy="228600"/>
          </a:xfrm>
          <a:prstGeom prst="line">
            <a:avLst/>
          </a:prstGeom>
          <a:noFill/>
          <a:ln w="9525">
            <a:solidFill>
              <a:schemeClr val="tx1"/>
            </a:solidFill>
            <a:round/>
            <a:headEnd/>
            <a:tailEnd/>
          </a:ln>
        </p:spPr>
        <p:txBody>
          <a:bodyPr wrap="none" anchor="ctr"/>
          <a:lstStyle/>
          <a:p>
            <a:endParaRPr lang="en-US"/>
          </a:p>
        </p:txBody>
      </p:sp>
      <p:sp>
        <p:nvSpPr>
          <p:cNvPr id="10275" name="Line 35"/>
          <p:cNvSpPr>
            <a:spLocks noChangeShapeType="1"/>
          </p:cNvSpPr>
          <p:nvPr/>
        </p:nvSpPr>
        <p:spPr bwMode="auto">
          <a:xfrm flipH="1">
            <a:off x="5810250" y="4735513"/>
            <a:ext cx="152400" cy="0"/>
          </a:xfrm>
          <a:prstGeom prst="line">
            <a:avLst/>
          </a:prstGeom>
          <a:noFill/>
          <a:ln w="9525">
            <a:solidFill>
              <a:schemeClr val="tx1"/>
            </a:solidFill>
            <a:round/>
            <a:headEnd/>
            <a:tailEnd/>
          </a:ln>
        </p:spPr>
        <p:txBody>
          <a:bodyPr wrap="none" anchor="ctr"/>
          <a:lstStyle/>
          <a:p>
            <a:endParaRPr lang="en-US"/>
          </a:p>
        </p:txBody>
      </p:sp>
      <p:sp>
        <p:nvSpPr>
          <p:cNvPr id="10276" name="Text Box 36"/>
          <p:cNvSpPr txBox="1">
            <a:spLocks noChangeArrowheads="1"/>
          </p:cNvSpPr>
          <p:nvPr/>
        </p:nvSpPr>
        <p:spPr bwMode="auto">
          <a:xfrm>
            <a:off x="5505450" y="4556125"/>
            <a:ext cx="363538" cy="336550"/>
          </a:xfrm>
          <a:prstGeom prst="rect">
            <a:avLst/>
          </a:prstGeom>
          <a:noFill/>
          <a:ln w="9525">
            <a:noFill/>
            <a:miter lim="800000"/>
            <a:headEnd/>
            <a:tailEnd/>
          </a:ln>
        </p:spPr>
        <p:txBody>
          <a:bodyPr wrap="none">
            <a:spAutoFit/>
          </a:bodyPr>
          <a:lstStyle/>
          <a:p>
            <a:pPr algn="l" eaLnBrk="0" hangingPunct="0"/>
            <a:r>
              <a:rPr lang="en-US" sz="1600"/>
              <a:t>k</a:t>
            </a:r>
            <a:r>
              <a:rPr lang="en-US" sz="1600" baseline="-25000"/>
              <a:t>1</a:t>
            </a:r>
          </a:p>
        </p:txBody>
      </p:sp>
      <p:sp>
        <p:nvSpPr>
          <p:cNvPr id="10277" name="Text Box 37"/>
          <p:cNvSpPr txBox="1">
            <a:spLocks noChangeArrowheads="1"/>
          </p:cNvSpPr>
          <p:nvPr/>
        </p:nvSpPr>
        <p:spPr bwMode="auto">
          <a:xfrm>
            <a:off x="7029450" y="4049713"/>
            <a:ext cx="393700" cy="304800"/>
          </a:xfrm>
          <a:prstGeom prst="rect">
            <a:avLst/>
          </a:prstGeom>
          <a:noFill/>
          <a:ln w="9525">
            <a:noFill/>
            <a:miter lim="800000"/>
            <a:headEnd/>
            <a:tailEnd/>
          </a:ln>
        </p:spPr>
        <p:txBody>
          <a:bodyPr wrap="none">
            <a:spAutoFit/>
          </a:bodyPr>
          <a:lstStyle/>
          <a:p>
            <a:pPr algn="l" eaLnBrk="0" hangingPunct="0"/>
            <a:r>
              <a:rPr lang="en-US" sz="1400"/>
              <a:t>Z</a:t>
            </a:r>
            <a:r>
              <a:rPr lang="en-US" sz="1400" baseline="30000"/>
              <a:t>-1</a:t>
            </a:r>
            <a:endParaRPr lang="en-US" sz="1400"/>
          </a:p>
        </p:txBody>
      </p:sp>
      <p:sp>
        <p:nvSpPr>
          <p:cNvPr id="10278" name="Line 38"/>
          <p:cNvSpPr>
            <a:spLocks noChangeShapeType="1"/>
          </p:cNvSpPr>
          <p:nvPr/>
        </p:nvSpPr>
        <p:spPr bwMode="auto">
          <a:xfrm>
            <a:off x="6648450" y="4125913"/>
            <a:ext cx="381000" cy="0"/>
          </a:xfrm>
          <a:prstGeom prst="line">
            <a:avLst/>
          </a:prstGeom>
          <a:noFill/>
          <a:ln w="9525">
            <a:solidFill>
              <a:schemeClr val="tx1"/>
            </a:solidFill>
            <a:round/>
            <a:headEnd/>
            <a:tailEnd/>
          </a:ln>
        </p:spPr>
        <p:txBody>
          <a:bodyPr wrap="none" anchor="ctr"/>
          <a:lstStyle/>
          <a:p>
            <a:endParaRPr lang="en-US"/>
          </a:p>
        </p:txBody>
      </p:sp>
      <p:sp>
        <p:nvSpPr>
          <p:cNvPr id="10279" name="Line 39"/>
          <p:cNvSpPr>
            <a:spLocks noChangeShapeType="1"/>
          </p:cNvSpPr>
          <p:nvPr/>
        </p:nvSpPr>
        <p:spPr bwMode="auto">
          <a:xfrm>
            <a:off x="6877050" y="4125913"/>
            <a:ext cx="0" cy="457200"/>
          </a:xfrm>
          <a:prstGeom prst="line">
            <a:avLst/>
          </a:prstGeom>
          <a:noFill/>
          <a:ln w="9525">
            <a:solidFill>
              <a:schemeClr val="tx1"/>
            </a:solidFill>
            <a:round/>
            <a:headEnd/>
            <a:tailEnd/>
          </a:ln>
        </p:spPr>
        <p:txBody>
          <a:bodyPr wrap="none" anchor="ctr"/>
          <a:lstStyle/>
          <a:p>
            <a:endParaRPr lang="en-US"/>
          </a:p>
        </p:txBody>
      </p:sp>
      <p:sp>
        <p:nvSpPr>
          <p:cNvPr id="10280" name="Oval 40"/>
          <p:cNvSpPr>
            <a:spLocks noChangeArrowheads="1"/>
          </p:cNvSpPr>
          <p:nvPr/>
        </p:nvSpPr>
        <p:spPr bwMode="auto">
          <a:xfrm>
            <a:off x="6724650" y="4583113"/>
            <a:ext cx="304800" cy="304800"/>
          </a:xfrm>
          <a:prstGeom prst="ellipse">
            <a:avLst/>
          </a:prstGeom>
          <a:solidFill>
            <a:srgbClr val="FF6600"/>
          </a:solidFill>
          <a:ln w="9525">
            <a:solidFill>
              <a:schemeClr val="tx1"/>
            </a:solidFill>
            <a:round/>
            <a:headEnd/>
            <a:tailEnd/>
          </a:ln>
        </p:spPr>
        <p:txBody>
          <a:bodyPr wrap="none" anchor="ctr"/>
          <a:lstStyle/>
          <a:p>
            <a:endParaRPr lang="en-US"/>
          </a:p>
        </p:txBody>
      </p:sp>
      <p:sp>
        <p:nvSpPr>
          <p:cNvPr id="10281" name="Line 41"/>
          <p:cNvSpPr>
            <a:spLocks noChangeShapeType="1"/>
          </p:cNvSpPr>
          <p:nvPr/>
        </p:nvSpPr>
        <p:spPr bwMode="auto">
          <a:xfrm>
            <a:off x="6800850" y="4659313"/>
            <a:ext cx="152400" cy="152400"/>
          </a:xfrm>
          <a:prstGeom prst="line">
            <a:avLst/>
          </a:prstGeom>
          <a:noFill/>
          <a:ln w="9525">
            <a:solidFill>
              <a:schemeClr val="tx1"/>
            </a:solidFill>
            <a:round/>
            <a:headEnd/>
            <a:tailEnd/>
          </a:ln>
        </p:spPr>
        <p:txBody>
          <a:bodyPr wrap="none" anchor="ctr"/>
          <a:lstStyle/>
          <a:p>
            <a:endParaRPr lang="en-US"/>
          </a:p>
        </p:txBody>
      </p:sp>
      <p:sp>
        <p:nvSpPr>
          <p:cNvPr id="10282" name="Line 42"/>
          <p:cNvSpPr>
            <a:spLocks noChangeShapeType="1"/>
          </p:cNvSpPr>
          <p:nvPr/>
        </p:nvSpPr>
        <p:spPr bwMode="auto">
          <a:xfrm flipH="1">
            <a:off x="6800850" y="4659313"/>
            <a:ext cx="152400" cy="152400"/>
          </a:xfrm>
          <a:prstGeom prst="line">
            <a:avLst/>
          </a:prstGeom>
          <a:noFill/>
          <a:ln w="9525">
            <a:solidFill>
              <a:schemeClr val="tx1"/>
            </a:solidFill>
            <a:round/>
            <a:headEnd/>
            <a:tailEnd/>
          </a:ln>
        </p:spPr>
        <p:txBody>
          <a:bodyPr wrap="none" anchor="ctr"/>
          <a:lstStyle/>
          <a:p>
            <a:endParaRPr lang="en-US"/>
          </a:p>
        </p:txBody>
      </p:sp>
      <p:sp>
        <p:nvSpPr>
          <p:cNvPr id="10283" name="Line 43"/>
          <p:cNvSpPr>
            <a:spLocks noChangeShapeType="1"/>
          </p:cNvSpPr>
          <p:nvPr/>
        </p:nvSpPr>
        <p:spPr bwMode="auto">
          <a:xfrm>
            <a:off x="6877050" y="4887913"/>
            <a:ext cx="0" cy="228600"/>
          </a:xfrm>
          <a:prstGeom prst="line">
            <a:avLst/>
          </a:prstGeom>
          <a:noFill/>
          <a:ln w="9525">
            <a:solidFill>
              <a:schemeClr val="tx1"/>
            </a:solidFill>
            <a:round/>
            <a:headEnd/>
            <a:tailEnd/>
          </a:ln>
        </p:spPr>
        <p:txBody>
          <a:bodyPr wrap="none" anchor="ctr"/>
          <a:lstStyle/>
          <a:p>
            <a:endParaRPr lang="en-US"/>
          </a:p>
        </p:txBody>
      </p:sp>
      <p:sp>
        <p:nvSpPr>
          <p:cNvPr id="10284" name="Line 44"/>
          <p:cNvSpPr>
            <a:spLocks noChangeShapeType="1"/>
          </p:cNvSpPr>
          <p:nvPr/>
        </p:nvSpPr>
        <p:spPr bwMode="auto">
          <a:xfrm flipH="1">
            <a:off x="6572250" y="4735513"/>
            <a:ext cx="152400" cy="0"/>
          </a:xfrm>
          <a:prstGeom prst="line">
            <a:avLst/>
          </a:prstGeom>
          <a:noFill/>
          <a:ln w="9525">
            <a:solidFill>
              <a:schemeClr val="tx1"/>
            </a:solidFill>
            <a:round/>
            <a:headEnd/>
            <a:tailEnd/>
          </a:ln>
        </p:spPr>
        <p:txBody>
          <a:bodyPr wrap="none" anchor="ctr"/>
          <a:lstStyle/>
          <a:p>
            <a:endParaRPr lang="en-US"/>
          </a:p>
        </p:txBody>
      </p:sp>
      <p:sp>
        <p:nvSpPr>
          <p:cNvPr id="10285" name="Text Box 45"/>
          <p:cNvSpPr txBox="1">
            <a:spLocks noChangeArrowheads="1"/>
          </p:cNvSpPr>
          <p:nvPr/>
        </p:nvSpPr>
        <p:spPr bwMode="auto">
          <a:xfrm>
            <a:off x="6267450" y="4556125"/>
            <a:ext cx="363538" cy="336550"/>
          </a:xfrm>
          <a:prstGeom prst="rect">
            <a:avLst/>
          </a:prstGeom>
          <a:noFill/>
          <a:ln w="9525">
            <a:noFill/>
            <a:miter lim="800000"/>
            <a:headEnd/>
            <a:tailEnd/>
          </a:ln>
        </p:spPr>
        <p:txBody>
          <a:bodyPr wrap="none">
            <a:spAutoFit/>
          </a:bodyPr>
          <a:lstStyle/>
          <a:p>
            <a:pPr algn="l" eaLnBrk="0" hangingPunct="0"/>
            <a:r>
              <a:rPr lang="en-US" sz="1600"/>
              <a:t>k</a:t>
            </a:r>
            <a:r>
              <a:rPr lang="en-US" sz="1600" baseline="-25000"/>
              <a:t>2</a:t>
            </a:r>
          </a:p>
        </p:txBody>
      </p:sp>
      <p:sp>
        <p:nvSpPr>
          <p:cNvPr id="10286" name="Line 46"/>
          <p:cNvSpPr>
            <a:spLocks noChangeShapeType="1"/>
          </p:cNvSpPr>
          <p:nvPr/>
        </p:nvSpPr>
        <p:spPr bwMode="auto">
          <a:xfrm>
            <a:off x="7410450" y="4125913"/>
            <a:ext cx="304800" cy="0"/>
          </a:xfrm>
          <a:prstGeom prst="line">
            <a:avLst/>
          </a:prstGeom>
          <a:noFill/>
          <a:ln w="9525">
            <a:solidFill>
              <a:schemeClr val="tx1"/>
            </a:solidFill>
            <a:round/>
            <a:headEnd/>
            <a:tailEnd/>
          </a:ln>
        </p:spPr>
        <p:txBody>
          <a:bodyPr wrap="none" anchor="ctr"/>
          <a:lstStyle/>
          <a:p>
            <a:endParaRPr lang="en-US"/>
          </a:p>
        </p:txBody>
      </p:sp>
      <p:sp>
        <p:nvSpPr>
          <p:cNvPr id="10287" name="Line 47"/>
          <p:cNvSpPr>
            <a:spLocks noChangeShapeType="1"/>
          </p:cNvSpPr>
          <p:nvPr/>
        </p:nvSpPr>
        <p:spPr bwMode="auto">
          <a:xfrm>
            <a:off x="7639050" y="4125913"/>
            <a:ext cx="0" cy="457200"/>
          </a:xfrm>
          <a:prstGeom prst="line">
            <a:avLst/>
          </a:prstGeom>
          <a:noFill/>
          <a:ln w="9525">
            <a:solidFill>
              <a:schemeClr val="tx1"/>
            </a:solidFill>
            <a:round/>
            <a:headEnd/>
            <a:tailEnd/>
          </a:ln>
        </p:spPr>
        <p:txBody>
          <a:bodyPr wrap="none" anchor="ctr"/>
          <a:lstStyle/>
          <a:p>
            <a:endParaRPr lang="en-US"/>
          </a:p>
        </p:txBody>
      </p:sp>
      <p:sp>
        <p:nvSpPr>
          <p:cNvPr id="10288" name="Oval 48"/>
          <p:cNvSpPr>
            <a:spLocks noChangeArrowheads="1"/>
          </p:cNvSpPr>
          <p:nvPr/>
        </p:nvSpPr>
        <p:spPr bwMode="auto">
          <a:xfrm>
            <a:off x="7486650" y="4583113"/>
            <a:ext cx="304800" cy="304800"/>
          </a:xfrm>
          <a:prstGeom prst="ellipse">
            <a:avLst/>
          </a:prstGeom>
          <a:solidFill>
            <a:srgbClr val="FF6600"/>
          </a:solidFill>
          <a:ln w="9525">
            <a:solidFill>
              <a:schemeClr val="tx1"/>
            </a:solidFill>
            <a:round/>
            <a:headEnd/>
            <a:tailEnd/>
          </a:ln>
        </p:spPr>
        <p:txBody>
          <a:bodyPr wrap="none" anchor="ctr"/>
          <a:lstStyle/>
          <a:p>
            <a:endParaRPr lang="en-US"/>
          </a:p>
        </p:txBody>
      </p:sp>
      <p:sp>
        <p:nvSpPr>
          <p:cNvPr id="10289" name="Line 49"/>
          <p:cNvSpPr>
            <a:spLocks noChangeShapeType="1"/>
          </p:cNvSpPr>
          <p:nvPr/>
        </p:nvSpPr>
        <p:spPr bwMode="auto">
          <a:xfrm>
            <a:off x="7562850" y="4659313"/>
            <a:ext cx="152400" cy="152400"/>
          </a:xfrm>
          <a:prstGeom prst="line">
            <a:avLst/>
          </a:prstGeom>
          <a:noFill/>
          <a:ln w="9525">
            <a:solidFill>
              <a:schemeClr val="tx1"/>
            </a:solidFill>
            <a:round/>
            <a:headEnd/>
            <a:tailEnd/>
          </a:ln>
        </p:spPr>
        <p:txBody>
          <a:bodyPr wrap="none" anchor="ctr"/>
          <a:lstStyle/>
          <a:p>
            <a:endParaRPr lang="en-US"/>
          </a:p>
        </p:txBody>
      </p:sp>
      <p:sp>
        <p:nvSpPr>
          <p:cNvPr id="10290" name="Line 50"/>
          <p:cNvSpPr>
            <a:spLocks noChangeShapeType="1"/>
          </p:cNvSpPr>
          <p:nvPr/>
        </p:nvSpPr>
        <p:spPr bwMode="auto">
          <a:xfrm flipH="1">
            <a:off x="7562850" y="4659313"/>
            <a:ext cx="152400" cy="152400"/>
          </a:xfrm>
          <a:prstGeom prst="line">
            <a:avLst/>
          </a:prstGeom>
          <a:noFill/>
          <a:ln w="9525">
            <a:solidFill>
              <a:schemeClr val="tx1"/>
            </a:solidFill>
            <a:round/>
            <a:headEnd/>
            <a:tailEnd/>
          </a:ln>
        </p:spPr>
        <p:txBody>
          <a:bodyPr wrap="none" anchor="ctr"/>
          <a:lstStyle/>
          <a:p>
            <a:endParaRPr lang="en-US"/>
          </a:p>
        </p:txBody>
      </p:sp>
      <p:sp>
        <p:nvSpPr>
          <p:cNvPr id="10291" name="Line 51"/>
          <p:cNvSpPr>
            <a:spLocks noChangeShapeType="1"/>
          </p:cNvSpPr>
          <p:nvPr/>
        </p:nvSpPr>
        <p:spPr bwMode="auto">
          <a:xfrm>
            <a:off x="7639050" y="4887913"/>
            <a:ext cx="0" cy="228600"/>
          </a:xfrm>
          <a:prstGeom prst="line">
            <a:avLst/>
          </a:prstGeom>
          <a:noFill/>
          <a:ln w="9525">
            <a:solidFill>
              <a:schemeClr val="tx1"/>
            </a:solidFill>
            <a:round/>
            <a:headEnd/>
            <a:tailEnd/>
          </a:ln>
        </p:spPr>
        <p:txBody>
          <a:bodyPr wrap="none" anchor="ctr"/>
          <a:lstStyle/>
          <a:p>
            <a:endParaRPr lang="en-US"/>
          </a:p>
        </p:txBody>
      </p:sp>
      <p:sp>
        <p:nvSpPr>
          <p:cNvPr id="10292" name="Line 52"/>
          <p:cNvSpPr>
            <a:spLocks noChangeShapeType="1"/>
          </p:cNvSpPr>
          <p:nvPr/>
        </p:nvSpPr>
        <p:spPr bwMode="auto">
          <a:xfrm flipH="1">
            <a:off x="7334250" y="4735513"/>
            <a:ext cx="152400" cy="0"/>
          </a:xfrm>
          <a:prstGeom prst="line">
            <a:avLst/>
          </a:prstGeom>
          <a:noFill/>
          <a:ln w="9525">
            <a:solidFill>
              <a:schemeClr val="tx1"/>
            </a:solidFill>
            <a:round/>
            <a:headEnd/>
            <a:tailEnd/>
          </a:ln>
        </p:spPr>
        <p:txBody>
          <a:bodyPr wrap="none" anchor="ctr"/>
          <a:lstStyle/>
          <a:p>
            <a:endParaRPr lang="en-US"/>
          </a:p>
        </p:txBody>
      </p:sp>
      <p:sp>
        <p:nvSpPr>
          <p:cNvPr id="10293" name="Text Box 53"/>
          <p:cNvSpPr txBox="1">
            <a:spLocks noChangeArrowheads="1"/>
          </p:cNvSpPr>
          <p:nvPr/>
        </p:nvSpPr>
        <p:spPr bwMode="auto">
          <a:xfrm>
            <a:off x="7029450" y="4556125"/>
            <a:ext cx="363538" cy="336550"/>
          </a:xfrm>
          <a:prstGeom prst="rect">
            <a:avLst/>
          </a:prstGeom>
          <a:noFill/>
          <a:ln w="9525">
            <a:noFill/>
            <a:miter lim="800000"/>
            <a:headEnd/>
            <a:tailEnd/>
          </a:ln>
        </p:spPr>
        <p:txBody>
          <a:bodyPr wrap="none">
            <a:spAutoFit/>
          </a:bodyPr>
          <a:lstStyle/>
          <a:p>
            <a:pPr algn="l" eaLnBrk="0" hangingPunct="0"/>
            <a:r>
              <a:rPr lang="en-US" sz="1600"/>
              <a:t>k</a:t>
            </a:r>
            <a:r>
              <a:rPr lang="en-US" sz="1600" baseline="-25000"/>
              <a:t>3</a:t>
            </a:r>
          </a:p>
        </p:txBody>
      </p:sp>
      <p:sp>
        <p:nvSpPr>
          <p:cNvPr id="10294" name="Text Box 54"/>
          <p:cNvSpPr txBox="1">
            <a:spLocks noChangeArrowheads="1"/>
          </p:cNvSpPr>
          <p:nvPr/>
        </p:nvSpPr>
        <p:spPr bwMode="auto">
          <a:xfrm>
            <a:off x="8172450" y="4049713"/>
            <a:ext cx="393700" cy="304800"/>
          </a:xfrm>
          <a:prstGeom prst="rect">
            <a:avLst/>
          </a:prstGeom>
          <a:noFill/>
          <a:ln w="9525">
            <a:noFill/>
            <a:miter lim="800000"/>
            <a:headEnd/>
            <a:tailEnd/>
          </a:ln>
        </p:spPr>
        <p:txBody>
          <a:bodyPr wrap="none">
            <a:spAutoFit/>
          </a:bodyPr>
          <a:lstStyle/>
          <a:p>
            <a:pPr algn="l" eaLnBrk="0" hangingPunct="0"/>
            <a:r>
              <a:rPr lang="en-US" sz="1400"/>
              <a:t>Z</a:t>
            </a:r>
            <a:r>
              <a:rPr lang="en-US" sz="1400" baseline="30000"/>
              <a:t>-1</a:t>
            </a:r>
            <a:endParaRPr lang="en-US" sz="1400"/>
          </a:p>
        </p:txBody>
      </p:sp>
      <p:sp>
        <p:nvSpPr>
          <p:cNvPr id="10295" name="Line 55"/>
          <p:cNvSpPr>
            <a:spLocks noChangeShapeType="1"/>
          </p:cNvSpPr>
          <p:nvPr/>
        </p:nvSpPr>
        <p:spPr bwMode="auto">
          <a:xfrm>
            <a:off x="8553450" y="4125913"/>
            <a:ext cx="228600" cy="0"/>
          </a:xfrm>
          <a:prstGeom prst="line">
            <a:avLst/>
          </a:prstGeom>
          <a:noFill/>
          <a:ln w="9525">
            <a:solidFill>
              <a:schemeClr val="tx1"/>
            </a:solidFill>
            <a:round/>
            <a:headEnd/>
            <a:tailEnd/>
          </a:ln>
        </p:spPr>
        <p:txBody>
          <a:bodyPr wrap="none" anchor="ctr"/>
          <a:lstStyle/>
          <a:p>
            <a:endParaRPr lang="en-US"/>
          </a:p>
        </p:txBody>
      </p:sp>
      <p:sp>
        <p:nvSpPr>
          <p:cNvPr id="10296" name="Line 56"/>
          <p:cNvSpPr>
            <a:spLocks noChangeShapeType="1"/>
          </p:cNvSpPr>
          <p:nvPr/>
        </p:nvSpPr>
        <p:spPr bwMode="auto">
          <a:xfrm>
            <a:off x="8782050" y="4125913"/>
            <a:ext cx="0" cy="457200"/>
          </a:xfrm>
          <a:prstGeom prst="line">
            <a:avLst/>
          </a:prstGeom>
          <a:noFill/>
          <a:ln w="9525">
            <a:solidFill>
              <a:schemeClr val="tx1"/>
            </a:solidFill>
            <a:round/>
            <a:headEnd/>
            <a:tailEnd/>
          </a:ln>
        </p:spPr>
        <p:txBody>
          <a:bodyPr wrap="none" anchor="ctr"/>
          <a:lstStyle/>
          <a:p>
            <a:endParaRPr lang="en-US"/>
          </a:p>
        </p:txBody>
      </p:sp>
      <p:sp>
        <p:nvSpPr>
          <p:cNvPr id="10297" name="Oval 57"/>
          <p:cNvSpPr>
            <a:spLocks noChangeArrowheads="1"/>
          </p:cNvSpPr>
          <p:nvPr/>
        </p:nvSpPr>
        <p:spPr bwMode="auto">
          <a:xfrm>
            <a:off x="8629650" y="4583113"/>
            <a:ext cx="304800" cy="304800"/>
          </a:xfrm>
          <a:prstGeom prst="ellipse">
            <a:avLst/>
          </a:prstGeom>
          <a:solidFill>
            <a:srgbClr val="FF6600"/>
          </a:solidFill>
          <a:ln w="9525">
            <a:solidFill>
              <a:schemeClr val="tx1"/>
            </a:solidFill>
            <a:round/>
            <a:headEnd/>
            <a:tailEnd/>
          </a:ln>
        </p:spPr>
        <p:txBody>
          <a:bodyPr wrap="none" anchor="ctr"/>
          <a:lstStyle/>
          <a:p>
            <a:endParaRPr lang="en-US"/>
          </a:p>
        </p:txBody>
      </p:sp>
      <p:sp>
        <p:nvSpPr>
          <p:cNvPr id="10298" name="Line 58"/>
          <p:cNvSpPr>
            <a:spLocks noChangeShapeType="1"/>
          </p:cNvSpPr>
          <p:nvPr/>
        </p:nvSpPr>
        <p:spPr bwMode="auto">
          <a:xfrm>
            <a:off x="8705850" y="4659313"/>
            <a:ext cx="152400" cy="152400"/>
          </a:xfrm>
          <a:prstGeom prst="line">
            <a:avLst/>
          </a:prstGeom>
          <a:noFill/>
          <a:ln w="9525">
            <a:solidFill>
              <a:schemeClr val="tx1"/>
            </a:solidFill>
            <a:round/>
            <a:headEnd/>
            <a:tailEnd/>
          </a:ln>
        </p:spPr>
        <p:txBody>
          <a:bodyPr wrap="none" anchor="ctr"/>
          <a:lstStyle/>
          <a:p>
            <a:endParaRPr lang="en-US"/>
          </a:p>
        </p:txBody>
      </p:sp>
      <p:sp>
        <p:nvSpPr>
          <p:cNvPr id="10299" name="Line 59"/>
          <p:cNvSpPr>
            <a:spLocks noChangeShapeType="1"/>
          </p:cNvSpPr>
          <p:nvPr/>
        </p:nvSpPr>
        <p:spPr bwMode="auto">
          <a:xfrm flipH="1">
            <a:off x="8705850" y="4659313"/>
            <a:ext cx="152400" cy="152400"/>
          </a:xfrm>
          <a:prstGeom prst="line">
            <a:avLst/>
          </a:prstGeom>
          <a:noFill/>
          <a:ln w="9525">
            <a:solidFill>
              <a:schemeClr val="tx1"/>
            </a:solidFill>
            <a:round/>
            <a:headEnd/>
            <a:tailEnd/>
          </a:ln>
        </p:spPr>
        <p:txBody>
          <a:bodyPr wrap="none" anchor="ctr"/>
          <a:lstStyle/>
          <a:p>
            <a:endParaRPr lang="en-US"/>
          </a:p>
        </p:txBody>
      </p:sp>
      <p:sp>
        <p:nvSpPr>
          <p:cNvPr id="10300" name="Line 60"/>
          <p:cNvSpPr>
            <a:spLocks noChangeShapeType="1"/>
          </p:cNvSpPr>
          <p:nvPr/>
        </p:nvSpPr>
        <p:spPr bwMode="auto">
          <a:xfrm>
            <a:off x="8782050" y="4887913"/>
            <a:ext cx="0" cy="228600"/>
          </a:xfrm>
          <a:prstGeom prst="line">
            <a:avLst/>
          </a:prstGeom>
          <a:noFill/>
          <a:ln w="9525">
            <a:solidFill>
              <a:schemeClr val="tx1"/>
            </a:solidFill>
            <a:round/>
            <a:headEnd/>
            <a:tailEnd/>
          </a:ln>
        </p:spPr>
        <p:txBody>
          <a:bodyPr wrap="none" anchor="ctr"/>
          <a:lstStyle/>
          <a:p>
            <a:endParaRPr lang="en-US"/>
          </a:p>
        </p:txBody>
      </p:sp>
      <p:sp>
        <p:nvSpPr>
          <p:cNvPr id="10301" name="Line 61"/>
          <p:cNvSpPr>
            <a:spLocks noChangeShapeType="1"/>
          </p:cNvSpPr>
          <p:nvPr/>
        </p:nvSpPr>
        <p:spPr bwMode="auto">
          <a:xfrm flipH="1">
            <a:off x="8477250" y="4735513"/>
            <a:ext cx="152400" cy="0"/>
          </a:xfrm>
          <a:prstGeom prst="line">
            <a:avLst/>
          </a:prstGeom>
          <a:noFill/>
          <a:ln w="9525">
            <a:solidFill>
              <a:schemeClr val="tx1"/>
            </a:solidFill>
            <a:round/>
            <a:headEnd/>
            <a:tailEnd/>
          </a:ln>
        </p:spPr>
        <p:txBody>
          <a:bodyPr wrap="none" anchor="ctr"/>
          <a:lstStyle/>
          <a:p>
            <a:endParaRPr lang="en-US"/>
          </a:p>
        </p:txBody>
      </p:sp>
      <p:sp>
        <p:nvSpPr>
          <p:cNvPr id="10302" name="Text Box 62"/>
          <p:cNvSpPr txBox="1">
            <a:spLocks noChangeArrowheads="1"/>
          </p:cNvSpPr>
          <p:nvPr/>
        </p:nvSpPr>
        <p:spPr bwMode="auto">
          <a:xfrm>
            <a:off x="8096250" y="4581525"/>
            <a:ext cx="511175" cy="336550"/>
          </a:xfrm>
          <a:prstGeom prst="rect">
            <a:avLst/>
          </a:prstGeom>
          <a:noFill/>
          <a:ln w="9525">
            <a:noFill/>
            <a:miter lim="800000"/>
            <a:headEnd/>
            <a:tailEnd/>
          </a:ln>
        </p:spPr>
        <p:txBody>
          <a:bodyPr wrap="none">
            <a:spAutoFit/>
          </a:bodyPr>
          <a:lstStyle/>
          <a:p>
            <a:pPr algn="l" eaLnBrk="0" hangingPunct="0"/>
            <a:r>
              <a:rPr lang="en-US" sz="1600"/>
              <a:t>k</a:t>
            </a:r>
            <a:r>
              <a:rPr lang="en-US" sz="1600" baseline="-25000"/>
              <a:t>N-1</a:t>
            </a:r>
          </a:p>
        </p:txBody>
      </p:sp>
      <p:sp>
        <p:nvSpPr>
          <p:cNvPr id="10303" name="Line 63"/>
          <p:cNvSpPr>
            <a:spLocks noChangeShapeType="1"/>
          </p:cNvSpPr>
          <p:nvPr/>
        </p:nvSpPr>
        <p:spPr bwMode="auto">
          <a:xfrm>
            <a:off x="8020050" y="4125913"/>
            <a:ext cx="152400" cy="0"/>
          </a:xfrm>
          <a:prstGeom prst="line">
            <a:avLst/>
          </a:prstGeom>
          <a:noFill/>
          <a:ln w="9525">
            <a:solidFill>
              <a:schemeClr val="tx1"/>
            </a:solidFill>
            <a:round/>
            <a:headEnd/>
            <a:tailEnd/>
          </a:ln>
        </p:spPr>
        <p:txBody>
          <a:bodyPr wrap="none" anchor="ctr"/>
          <a:lstStyle/>
          <a:p>
            <a:endParaRPr lang="en-US"/>
          </a:p>
        </p:txBody>
      </p:sp>
      <p:sp>
        <p:nvSpPr>
          <p:cNvPr id="10304" name="Text Box 64"/>
          <p:cNvSpPr txBox="1">
            <a:spLocks noChangeArrowheads="1"/>
          </p:cNvSpPr>
          <p:nvPr/>
        </p:nvSpPr>
        <p:spPr bwMode="auto">
          <a:xfrm>
            <a:off x="4743450" y="3895725"/>
            <a:ext cx="490538" cy="336550"/>
          </a:xfrm>
          <a:prstGeom prst="rect">
            <a:avLst/>
          </a:prstGeom>
          <a:noFill/>
          <a:ln w="9525">
            <a:noFill/>
            <a:miter lim="800000"/>
            <a:headEnd/>
            <a:tailEnd/>
          </a:ln>
        </p:spPr>
        <p:txBody>
          <a:bodyPr wrap="none">
            <a:spAutoFit/>
          </a:bodyPr>
          <a:lstStyle/>
          <a:p>
            <a:pPr algn="l" eaLnBrk="0" hangingPunct="0"/>
            <a:r>
              <a:rPr lang="en-US" sz="1600"/>
              <a:t>X</a:t>
            </a:r>
            <a:r>
              <a:rPr lang="en-US" sz="1600" baseline="-25000"/>
              <a:t>(n)</a:t>
            </a:r>
          </a:p>
        </p:txBody>
      </p:sp>
      <p:sp>
        <p:nvSpPr>
          <p:cNvPr id="10305" name="Text Box 65"/>
          <p:cNvSpPr txBox="1">
            <a:spLocks noChangeArrowheads="1"/>
          </p:cNvSpPr>
          <p:nvPr/>
        </p:nvSpPr>
        <p:spPr bwMode="auto">
          <a:xfrm>
            <a:off x="6927850" y="5078413"/>
            <a:ext cx="395288" cy="519112"/>
          </a:xfrm>
          <a:prstGeom prst="rect">
            <a:avLst/>
          </a:prstGeom>
          <a:noFill/>
          <a:ln w="9525">
            <a:noFill/>
            <a:miter lim="800000"/>
            <a:headEnd/>
            <a:tailEnd/>
          </a:ln>
        </p:spPr>
        <p:txBody>
          <a:bodyPr wrap="none">
            <a:spAutoFit/>
          </a:bodyPr>
          <a:lstStyle/>
          <a:p>
            <a:pPr algn="l" eaLnBrk="0" hangingPunct="0"/>
            <a:r>
              <a:rPr lang="en-US" sz="2800">
                <a:sym typeface="Symbol" pitchFamily="18" charset="2"/>
              </a:rPr>
              <a:t></a:t>
            </a:r>
            <a:endParaRPr lang="en-US" sz="2800"/>
          </a:p>
        </p:txBody>
      </p:sp>
      <p:sp>
        <p:nvSpPr>
          <p:cNvPr id="10306" name="Rectangle 66"/>
          <p:cNvSpPr>
            <a:spLocks noChangeArrowheads="1"/>
          </p:cNvSpPr>
          <p:nvPr/>
        </p:nvSpPr>
        <p:spPr bwMode="auto">
          <a:xfrm>
            <a:off x="5276850" y="5116513"/>
            <a:ext cx="3581400" cy="457200"/>
          </a:xfrm>
          <a:prstGeom prst="rect">
            <a:avLst/>
          </a:prstGeom>
          <a:noFill/>
          <a:ln w="9525">
            <a:solidFill>
              <a:schemeClr val="tx1"/>
            </a:solidFill>
            <a:miter lim="800000"/>
            <a:headEnd/>
            <a:tailEnd/>
          </a:ln>
        </p:spPr>
        <p:txBody>
          <a:bodyPr wrap="none" anchor="ctr"/>
          <a:lstStyle/>
          <a:p>
            <a:endParaRPr lang="en-US"/>
          </a:p>
        </p:txBody>
      </p:sp>
      <p:sp>
        <p:nvSpPr>
          <p:cNvPr id="10307" name="Line 67"/>
          <p:cNvSpPr>
            <a:spLocks noChangeShapeType="1"/>
          </p:cNvSpPr>
          <p:nvPr/>
        </p:nvSpPr>
        <p:spPr bwMode="auto">
          <a:xfrm>
            <a:off x="7105650" y="5573713"/>
            <a:ext cx="0" cy="304800"/>
          </a:xfrm>
          <a:prstGeom prst="line">
            <a:avLst/>
          </a:prstGeom>
          <a:noFill/>
          <a:ln w="9525">
            <a:solidFill>
              <a:schemeClr val="tx1"/>
            </a:solidFill>
            <a:round/>
            <a:headEnd/>
            <a:tailEnd/>
          </a:ln>
        </p:spPr>
        <p:txBody>
          <a:bodyPr wrap="none" anchor="ctr"/>
          <a:lstStyle/>
          <a:p>
            <a:endParaRPr lang="en-US"/>
          </a:p>
        </p:txBody>
      </p:sp>
      <p:sp>
        <p:nvSpPr>
          <p:cNvPr id="10308" name="Rectangle 68"/>
          <p:cNvSpPr>
            <a:spLocks noChangeArrowheads="1"/>
          </p:cNvSpPr>
          <p:nvPr/>
        </p:nvSpPr>
        <p:spPr bwMode="auto">
          <a:xfrm>
            <a:off x="7105650" y="5648325"/>
            <a:ext cx="490538" cy="336550"/>
          </a:xfrm>
          <a:prstGeom prst="rect">
            <a:avLst/>
          </a:prstGeom>
          <a:noFill/>
          <a:ln w="9525">
            <a:noFill/>
            <a:miter lim="800000"/>
            <a:headEnd/>
            <a:tailEnd/>
          </a:ln>
        </p:spPr>
        <p:txBody>
          <a:bodyPr wrap="none">
            <a:spAutoFit/>
          </a:bodyPr>
          <a:lstStyle/>
          <a:p>
            <a:pPr algn="l" eaLnBrk="0" hangingPunct="0"/>
            <a:r>
              <a:rPr lang="en-US" sz="1600"/>
              <a:t>Y</a:t>
            </a:r>
            <a:r>
              <a:rPr lang="en-US" sz="1600" baseline="-25000"/>
              <a:t>(n)</a:t>
            </a:r>
          </a:p>
        </p:txBody>
      </p:sp>
      <p:sp>
        <p:nvSpPr>
          <p:cNvPr id="10309" name="Line 69"/>
          <p:cNvSpPr>
            <a:spLocks noChangeShapeType="1"/>
          </p:cNvSpPr>
          <p:nvPr/>
        </p:nvSpPr>
        <p:spPr bwMode="auto">
          <a:xfrm flipV="1">
            <a:off x="4789488" y="4278313"/>
            <a:ext cx="715962" cy="34925"/>
          </a:xfrm>
          <a:prstGeom prst="line">
            <a:avLst/>
          </a:prstGeom>
          <a:noFill/>
          <a:ln w="9525">
            <a:solidFill>
              <a:srgbClr val="CC0099"/>
            </a:solidFill>
            <a:round/>
            <a:headEnd/>
            <a:tailEnd type="triangle" w="med" len="med"/>
          </a:ln>
        </p:spPr>
        <p:txBody>
          <a:bodyPr wrap="none" anchor="ctr"/>
          <a:lstStyle/>
          <a:p>
            <a:endParaRPr lang="en-US"/>
          </a:p>
        </p:txBody>
      </p:sp>
      <p:sp>
        <p:nvSpPr>
          <p:cNvPr id="10310" name="Text Box 70"/>
          <p:cNvSpPr txBox="1">
            <a:spLocks noChangeArrowheads="1"/>
          </p:cNvSpPr>
          <p:nvPr/>
        </p:nvSpPr>
        <p:spPr bwMode="auto">
          <a:xfrm>
            <a:off x="3981450" y="5192713"/>
            <a:ext cx="787400" cy="304800"/>
          </a:xfrm>
          <a:prstGeom prst="rect">
            <a:avLst/>
          </a:prstGeom>
          <a:noFill/>
          <a:ln w="9525">
            <a:noFill/>
            <a:miter lim="800000"/>
            <a:headEnd/>
            <a:tailEnd/>
          </a:ln>
        </p:spPr>
        <p:txBody>
          <a:bodyPr wrap="none">
            <a:spAutoFit/>
          </a:bodyPr>
          <a:lstStyle/>
          <a:p>
            <a:pPr algn="l" eaLnBrk="0" hangingPunct="0"/>
            <a:r>
              <a:rPr lang="en-US" sz="1400">
                <a:solidFill>
                  <a:srgbClr val="CC0099"/>
                </a:solidFill>
              </a:rPr>
              <a:t>Multiply</a:t>
            </a:r>
          </a:p>
        </p:txBody>
      </p:sp>
      <p:sp>
        <p:nvSpPr>
          <p:cNvPr id="10311" name="Text Box 71"/>
          <p:cNvSpPr txBox="1">
            <a:spLocks noChangeArrowheads="1"/>
          </p:cNvSpPr>
          <p:nvPr/>
        </p:nvSpPr>
        <p:spPr bwMode="auto">
          <a:xfrm>
            <a:off x="4133850" y="4106863"/>
            <a:ext cx="962025" cy="517525"/>
          </a:xfrm>
          <a:prstGeom prst="rect">
            <a:avLst/>
          </a:prstGeom>
          <a:noFill/>
          <a:ln w="9525">
            <a:noFill/>
            <a:miter lim="800000"/>
            <a:headEnd/>
            <a:tailEnd/>
          </a:ln>
        </p:spPr>
        <p:txBody>
          <a:bodyPr wrap="none">
            <a:spAutoFit/>
          </a:bodyPr>
          <a:lstStyle/>
          <a:p>
            <a:pPr algn="l" eaLnBrk="0" hangingPunct="0"/>
            <a:r>
              <a:rPr lang="en-US" sz="1400">
                <a:solidFill>
                  <a:srgbClr val="CC0099"/>
                </a:solidFill>
              </a:rPr>
              <a:t>Delay</a:t>
            </a:r>
          </a:p>
          <a:p>
            <a:pPr algn="l" eaLnBrk="0" hangingPunct="0"/>
            <a:r>
              <a:rPr lang="en-US" sz="1400">
                <a:solidFill>
                  <a:srgbClr val="CC0099"/>
                </a:solidFill>
              </a:rPr>
              <a:t>(Register)</a:t>
            </a:r>
          </a:p>
        </p:txBody>
      </p:sp>
      <p:sp>
        <p:nvSpPr>
          <p:cNvPr id="10312" name="Line 72"/>
          <p:cNvSpPr>
            <a:spLocks noChangeShapeType="1"/>
          </p:cNvSpPr>
          <p:nvPr/>
        </p:nvSpPr>
        <p:spPr bwMode="auto">
          <a:xfrm flipV="1">
            <a:off x="4667250" y="4887913"/>
            <a:ext cx="533400" cy="304800"/>
          </a:xfrm>
          <a:prstGeom prst="line">
            <a:avLst/>
          </a:prstGeom>
          <a:noFill/>
          <a:ln w="9525">
            <a:solidFill>
              <a:srgbClr val="CC0099"/>
            </a:solidFill>
            <a:round/>
            <a:headEnd/>
            <a:tailEnd type="triangle" w="med" len="med"/>
          </a:ln>
        </p:spPr>
        <p:txBody>
          <a:bodyPr wrap="none" anchor="ctr"/>
          <a:lstStyle/>
          <a:p>
            <a:endParaRPr lang="en-US"/>
          </a:p>
        </p:txBody>
      </p:sp>
      <p:sp>
        <p:nvSpPr>
          <p:cNvPr id="10313" name="Line 73"/>
          <p:cNvSpPr>
            <a:spLocks noChangeShapeType="1"/>
          </p:cNvSpPr>
          <p:nvPr/>
        </p:nvSpPr>
        <p:spPr bwMode="auto">
          <a:xfrm flipH="1" flipV="1">
            <a:off x="7334250" y="5649913"/>
            <a:ext cx="533400" cy="228600"/>
          </a:xfrm>
          <a:prstGeom prst="line">
            <a:avLst/>
          </a:prstGeom>
          <a:noFill/>
          <a:ln w="9525">
            <a:solidFill>
              <a:srgbClr val="CC0099"/>
            </a:solidFill>
            <a:round/>
            <a:headEnd/>
            <a:tailEnd type="triangle" w="med" len="med"/>
          </a:ln>
        </p:spPr>
        <p:txBody>
          <a:bodyPr wrap="none" anchor="ctr"/>
          <a:lstStyle/>
          <a:p>
            <a:endParaRPr lang="en-US"/>
          </a:p>
        </p:txBody>
      </p:sp>
      <p:sp>
        <p:nvSpPr>
          <p:cNvPr id="10314" name="Text Box 74"/>
          <p:cNvSpPr txBox="1">
            <a:spLocks noChangeArrowheads="1"/>
          </p:cNvSpPr>
          <p:nvPr/>
        </p:nvSpPr>
        <p:spPr bwMode="auto">
          <a:xfrm>
            <a:off x="7867650" y="5780088"/>
            <a:ext cx="1082675" cy="304800"/>
          </a:xfrm>
          <a:prstGeom prst="rect">
            <a:avLst/>
          </a:prstGeom>
          <a:noFill/>
          <a:ln w="9525">
            <a:noFill/>
            <a:miter lim="800000"/>
            <a:headEnd/>
            <a:tailEnd/>
          </a:ln>
        </p:spPr>
        <p:txBody>
          <a:bodyPr wrap="none">
            <a:spAutoFit/>
          </a:bodyPr>
          <a:lstStyle/>
          <a:p>
            <a:pPr algn="l" eaLnBrk="0" hangingPunct="0"/>
            <a:r>
              <a:rPr lang="en-US" sz="1400">
                <a:solidFill>
                  <a:srgbClr val="CC0099"/>
                </a:solidFill>
              </a:rPr>
              <a:t>Summation</a:t>
            </a:r>
          </a:p>
        </p:txBody>
      </p:sp>
      <p:sp>
        <p:nvSpPr>
          <p:cNvPr id="10315" name="Line 75"/>
          <p:cNvSpPr>
            <a:spLocks noChangeShapeType="1"/>
          </p:cNvSpPr>
          <p:nvPr/>
        </p:nvSpPr>
        <p:spPr bwMode="auto">
          <a:xfrm flipH="1">
            <a:off x="1771650" y="4125913"/>
            <a:ext cx="304800" cy="228600"/>
          </a:xfrm>
          <a:prstGeom prst="line">
            <a:avLst/>
          </a:prstGeom>
          <a:noFill/>
          <a:ln w="9525">
            <a:solidFill>
              <a:srgbClr val="CC0099"/>
            </a:solidFill>
            <a:round/>
            <a:headEnd/>
            <a:tailEnd type="triangle" w="med" len="med"/>
          </a:ln>
        </p:spPr>
        <p:txBody>
          <a:bodyPr wrap="none" anchor="ctr"/>
          <a:lstStyle/>
          <a:p>
            <a:endParaRPr lang="en-US"/>
          </a:p>
        </p:txBody>
      </p:sp>
      <p:sp>
        <p:nvSpPr>
          <p:cNvPr id="10316" name="Text Box 76"/>
          <p:cNvSpPr txBox="1">
            <a:spLocks noChangeArrowheads="1"/>
          </p:cNvSpPr>
          <p:nvPr/>
        </p:nvSpPr>
        <p:spPr bwMode="auto">
          <a:xfrm>
            <a:off x="2076450" y="3973513"/>
            <a:ext cx="1112838" cy="304800"/>
          </a:xfrm>
          <a:prstGeom prst="rect">
            <a:avLst/>
          </a:prstGeom>
          <a:noFill/>
          <a:ln w="9525">
            <a:noFill/>
            <a:miter lim="800000"/>
            <a:headEnd/>
            <a:tailEnd/>
          </a:ln>
        </p:spPr>
        <p:txBody>
          <a:bodyPr wrap="none">
            <a:spAutoFit/>
          </a:bodyPr>
          <a:lstStyle/>
          <a:p>
            <a:pPr algn="l" eaLnBrk="0" hangingPunct="0"/>
            <a:r>
              <a:rPr lang="en-US" sz="1400">
                <a:solidFill>
                  <a:srgbClr val="CC0099"/>
                </a:solidFill>
              </a:rPr>
              <a:t>Coefficients</a:t>
            </a:r>
          </a:p>
        </p:txBody>
      </p:sp>
      <p:sp>
        <p:nvSpPr>
          <p:cNvPr id="10317" name="Line 77"/>
          <p:cNvSpPr>
            <a:spLocks noChangeShapeType="1"/>
          </p:cNvSpPr>
          <p:nvPr/>
        </p:nvSpPr>
        <p:spPr bwMode="auto">
          <a:xfrm flipV="1">
            <a:off x="4438650" y="4735513"/>
            <a:ext cx="304800" cy="76200"/>
          </a:xfrm>
          <a:prstGeom prst="line">
            <a:avLst/>
          </a:prstGeom>
          <a:noFill/>
          <a:ln w="9525">
            <a:solidFill>
              <a:srgbClr val="CC0099"/>
            </a:solidFill>
            <a:round/>
            <a:headEnd/>
            <a:tailEnd type="triangle" w="med" len="med"/>
          </a:ln>
        </p:spPr>
        <p:txBody>
          <a:bodyPr wrap="none" anchor="ctr"/>
          <a:lstStyle/>
          <a:p>
            <a:endParaRPr lang="en-US"/>
          </a:p>
        </p:txBody>
      </p:sp>
      <p:sp>
        <p:nvSpPr>
          <p:cNvPr id="10318" name="Text Box 78"/>
          <p:cNvSpPr txBox="1">
            <a:spLocks noChangeArrowheads="1"/>
          </p:cNvSpPr>
          <p:nvPr/>
        </p:nvSpPr>
        <p:spPr bwMode="auto">
          <a:xfrm>
            <a:off x="3524250" y="4659313"/>
            <a:ext cx="1023938" cy="304800"/>
          </a:xfrm>
          <a:prstGeom prst="rect">
            <a:avLst/>
          </a:prstGeom>
          <a:noFill/>
          <a:ln w="9525">
            <a:noFill/>
            <a:miter lim="800000"/>
            <a:headEnd/>
            <a:tailEnd/>
          </a:ln>
        </p:spPr>
        <p:txBody>
          <a:bodyPr wrap="none">
            <a:spAutoFit/>
          </a:bodyPr>
          <a:lstStyle/>
          <a:p>
            <a:pPr algn="l" eaLnBrk="0" hangingPunct="0"/>
            <a:r>
              <a:rPr lang="en-US" sz="1400">
                <a:solidFill>
                  <a:srgbClr val="CC0099"/>
                </a:solidFill>
              </a:rPr>
              <a:t>Coefficient</a:t>
            </a:r>
          </a:p>
        </p:txBody>
      </p:sp>
      <p:sp>
        <p:nvSpPr>
          <p:cNvPr id="10319" name="Line 79"/>
          <p:cNvSpPr>
            <a:spLocks noChangeShapeType="1"/>
          </p:cNvSpPr>
          <p:nvPr/>
        </p:nvSpPr>
        <p:spPr bwMode="auto">
          <a:xfrm>
            <a:off x="7791450" y="4125913"/>
            <a:ext cx="152400" cy="0"/>
          </a:xfrm>
          <a:prstGeom prst="line">
            <a:avLst/>
          </a:prstGeom>
          <a:noFill/>
          <a:ln w="28575">
            <a:solidFill>
              <a:schemeClr val="tx1"/>
            </a:solidFill>
            <a:prstDash val="sysDot"/>
            <a:round/>
            <a:headEnd/>
            <a:tailEnd/>
          </a:ln>
        </p:spPr>
        <p:txBody>
          <a:bodyP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3"/>
          <p:cNvSpPr>
            <a:spLocks noGrp="1" noChangeArrowheads="1"/>
          </p:cNvSpPr>
          <p:nvPr>
            <p:ph type="title"/>
          </p:nvPr>
        </p:nvSpPr>
        <p:spPr/>
        <p:txBody>
          <a:bodyPr/>
          <a:lstStyle/>
          <a:p>
            <a:pPr eaLnBrk="1" hangingPunct="1"/>
            <a:r>
              <a:rPr lang="en-US" smtClean="0"/>
              <a:t>Sequential vs. Parallel DSP Processing</a:t>
            </a:r>
          </a:p>
        </p:txBody>
      </p:sp>
      <p:sp>
        <p:nvSpPr>
          <p:cNvPr id="1422410" name="Text Box 74"/>
          <p:cNvSpPr txBox="1">
            <a:spLocks noChangeArrowheads="1"/>
          </p:cNvSpPr>
          <p:nvPr/>
        </p:nvSpPr>
        <p:spPr bwMode="auto">
          <a:xfrm>
            <a:off x="1762125" y="4694238"/>
            <a:ext cx="893763" cy="304800"/>
          </a:xfrm>
          <a:prstGeom prst="rect">
            <a:avLst/>
          </a:prstGeom>
          <a:noFill/>
          <a:ln w="12700">
            <a:noFill/>
            <a:miter lim="800000"/>
            <a:headEnd/>
            <a:tailEnd/>
          </a:ln>
          <a:effectLst/>
        </p:spPr>
        <p:txBody>
          <a:bodyPr wrap="none">
            <a:spAutoFit/>
          </a:bodyPr>
          <a:lstStyle/>
          <a:p>
            <a:pPr algn="l" eaLnBrk="0" hangingPunct="0">
              <a:defRPr/>
            </a:pPr>
            <a:r>
              <a:rPr lang="en-US" sz="1400" dirty="0">
                <a:effectLst>
                  <a:outerShdw blurRad="38100" dist="38100" dir="2700000" algn="tl">
                    <a:srgbClr val="C0C0C0"/>
                  </a:outerShdw>
                </a:effectLst>
              </a:rPr>
              <a:t>Data Out</a:t>
            </a:r>
          </a:p>
        </p:txBody>
      </p:sp>
      <p:sp>
        <p:nvSpPr>
          <p:cNvPr id="1422411" name="Text Box 75"/>
          <p:cNvSpPr txBox="1">
            <a:spLocks noChangeArrowheads="1"/>
          </p:cNvSpPr>
          <p:nvPr/>
        </p:nvSpPr>
        <p:spPr bwMode="auto">
          <a:xfrm>
            <a:off x="2316163" y="3519488"/>
            <a:ext cx="1509712" cy="317500"/>
          </a:xfrm>
          <a:prstGeom prst="rect">
            <a:avLst/>
          </a:prstGeom>
          <a:solidFill>
            <a:schemeClr val="bg1"/>
          </a:solidFill>
          <a:ln w="12700">
            <a:solidFill>
              <a:schemeClr val="bg1"/>
            </a:solidFill>
            <a:miter lim="800000"/>
            <a:headEnd/>
            <a:tailEnd/>
          </a:ln>
          <a:effectLst/>
        </p:spPr>
        <p:txBody>
          <a:bodyPr wrap="none">
            <a:spAutoFit/>
          </a:bodyPr>
          <a:lstStyle/>
          <a:p>
            <a:pPr algn="l" eaLnBrk="0" hangingPunct="0">
              <a:defRPr/>
            </a:pPr>
            <a:r>
              <a:rPr lang="en-US" sz="1400" dirty="0">
                <a:effectLst>
                  <a:outerShdw blurRad="38100" dist="38100" dir="2700000" algn="tl">
                    <a:srgbClr val="C0C0C0"/>
                  </a:outerShdw>
                </a:effectLst>
              </a:rPr>
              <a:t>Single-MAC Unit</a:t>
            </a:r>
          </a:p>
        </p:txBody>
      </p:sp>
      <p:sp>
        <p:nvSpPr>
          <p:cNvPr id="1422412" name="Text Box 76"/>
          <p:cNvSpPr txBox="1">
            <a:spLocks noChangeArrowheads="1"/>
          </p:cNvSpPr>
          <p:nvPr/>
        </p:nvSpPr>
        <p:spPr bwMode="auto">
          <a:xfrm>
            <a:off x="519113" y="3062288"/>
            <a:ext cx="1123950" cy="317500"/>
          </a:xfrm>
          <a:prstGeom prst="rect">
            <a:avLst/>
          </a:prstGeom>
          <a:solidFill>
            <a:schemeClr val="bg1"/>
          </a:solidFill>
          <a:ln w="12700">
            <a:solidFill>
              <a:schemeClr val="bg1"/>
            </a:solidFill>
            <a:miter lim="800000"/>
            <a:headEnd/>
            <a:tailEnd/>
          </a:ln>
          <a:effectLst/>
        </p:spPr>
        <p:txBody>
          <a:bodyPr wrap="none">
            <a:spAutoFit/>
          </a:bodyPr>
          <a:lstStyle/>
          <a:p>
            <a:pPr algn="l" eaLnBrk="0" hangingPunct="0">
              <a:defRPr/>
            </a:pPr>
            <a:r>
              <a:rPr lang="en-US" sz="1400" dirty="0">
                <a:effectLst>
                  <a:outerShdw blurRad="38100" dist="38100" dir="2700000" algn="tl">
                    <a:srgbClr val="C0C0C0"/>
                  </a:outerShdw>
                </a:effectLst>
              </a:rPr>
              <a:t>Coefficients</a:t>
            </a:r>
          </a:p>
        </p:txBody>
      </p:sp>
      <p:sp>
        <p:nvSpPr>
          <p:cNvPr id="11270" name="Line 77"/>
          <p:cNvSpPr>
            <a:spLocks noChangeShapeType="1"/>
          </p:cNvSpPr>
          <p:nvPr/>
        </p:nvSpPr>
        <p:spPr bwMode="auto">
          <a:xfrm>
            <a:off x="3990975" y="2257425"/>
            <a:ext cx="0" cy="3276600"/>
          </a:xfrm>
          <a:prstGeom prst="line">
            <a:avLst/>
          </a:prstGeom>
          <a:noFill/>
          <a:ln w="28575">
            <a:solidFill>
              <a:srgbClr val="9D9D9D"/>
            </a:solidFill>
            <a:prstDash val="dash"/>
            <a:round/>
            <a:headEnd/>
            <a:tailEnd/>
          </a:ln>
        </p:spPr>
        <p:txBody>
          <a:bodyPr anchor="ctr">
            <a:spAutoFit/>
          </a:bodyPr>
          <a:lstStyle/>
          <a:p>
            <a:endParaRPr lang="en-US"/>
          </a:p>
        </p:txBody>
      </p:sp>
      <p:grpSp>
        <p:nvGrpSpPr>
          <p:cNvPr id="2" name="Group 144"/>
          <p:cNvGrpSpPr>
            <a:grpSpLocks/>
          </p:cNvGrpSpPr>
          <p:nvPr>
            <p:custDataLst>
              <p:tags r:id="rId2"/>
            </p:custDataLst>
          </p:nvPr>
        </p:nvGrpSpPr>
        <p:grpSpPr bwMode="auto">
          <a:xfrm>
            <a:off x="300038" y="5000625"/>
            <a:ext cx="3546475" cy="685800"/>
            <a:chOff x="189" y="3150"/>
            <a:chExt cx="2234" cy="432"/>
          </a:xfrm>
        </p:grpSpPr>
        <p:sp>
          <p:nvSpPr>
            <p:cNvPr id="1422415" name="AutoShape 79"/>
            <p:cNvSpPr>
              <a:spLocks noChangeArrowheads="1"/>
            </p:cNvSpPr>
            <p:nvPr/>
          </p:nvSpPr>
          <p:spPr bwMode="ltGray">
            <a:xfrm>
              <a:off x="189" y="3150"/>
              <a:ext cx="2234" cy="432"/>
            </a:xfrm>
            <a:prstGeom prst="roundRect">
              <a:avLst>
                <a:gd name="adj" fmla="val 16667"/>
              </a:avLst>
            </a:prstGeom>
            <a:gradFill rotWithShape="0">
              <a:gsLst>
                <a:gs pos="0">
                  <a:srgbClr val="0000CC"/>
                </a:gs>
                <a:gs pos="50000">
                  <a:srgbClr val="5C8EFB"/>
                </a:gs>
                <a:gs pos="100000">
                  <a:srgbClr val="0000CC"/>
                </a:gs>
              </a:gsLst>
              <a:lin ang="2700000" scaled="1"/>
            </a:gradFill>
            <a:ln w="28575">
              <a:solidFill>
                <a:schemeClr val="bg1"/>
              </a:solidFill>
              <a:round/>
              <a:headEnd/>
              <a:tailEnd/>
            </a:ln>
            <a:effectLst>
              <a:outerShdw dist="53882" dir="2700000" algn="ctr" rotWithShape="0">
                <a:schemeClr val="bg2">
                  <a:alpha val="50000"/>
                </a:schemeClr>
              </a:outerShdw>
            </a:effectLst>
          </p:spPr>
          <p:txBody>
            <a:bodyPr anchor="ctr">
              <a:spAutoFit/>
            </a:bodyPr>
            <a:lstStyle/>
            <a:p>
              <a:pPr>
                <a:defRPr/>
              </a:pPr>
              <a:endParaRPr lang="en-US" dirty="0"/>
            </a:p>
          </p:txBody>
        </p:sp>
        <p:sp>
          <p:nvSpPr>
            <p:cNvPr id="1422416" name="Text Box 80"/>
            <p:cNvSpPr txBox="1">
              <a:spLocks noChangeArrowheads="1"/>
            </p:cNvSpPr>
            <p:nvPr/>
          </p:nvSpPr>
          <p:spPr bwMode="ltGray">
            <a:xfrm>
              <a:off x="603" y="3166"/>
              <a:ext cx="586" cy="212"/>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sz="1600" b="1" i="1" dirty="0">
                  <a:solidFill>
                    <a:schemeClr val="bg1"/>
                  </a:solidFill>
                  <a:effectLst>
                    <a:outerShdw blurRad="38100" dist="38100" dir="2700000" algn="tl">
                      <a:srgbClr val="C0C0C0"/>
                    </a:outerShdw>
                  </a:effectLst>
                </a:rPr>
                <a:t>1.2 GHz</a:t>
              </a:r>
            </a:p>
          </p:txBody>
        </p:sp>
        <p:sp>
          <p:nvSpPr>
            <p:cNvPr id="1422417" name="Text Box 81"/>
            <p:cNvSpPr txBox="1">
              <a:spLocks noChangeArrowheads="1"/>
            </p:cNvSpPr>
            <p:nvPr/>
          </p:nvSpPr>
          <p:spPr bwMode="ltGray">
            <a:xfrm>
              <a:off x="224" y="3345"/>
              <a:ext cx="1310" cy="21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sz="1600" b="1" dirty="0">
                  <a:solidFill>
                    <a:schemeClr val="bg1"/>
                  </a:solidFill>
                </a:rPr>
                <a:t>  </a:t>
              </a:r>
              <a:r>
                <a:rPr lang="en-US" sz="1600" b="1" i="1" dirty="0">
                  <a:solidFill>
                    <a:schemeClr val="bg1"/>
                  </a:solidFill>
                  <a:effectLst>
                    <a:outerShdw blurRad="38100" dist="38100" dir="2700000" algn="tl">
                      <a:srgbClr val="C0C0C0"/>
                    </a:outerShdw>
                  </a:effectLst>
                </a:rPr>
                <a:t>3960 clock cycles</a:t>
              </a:r>
              <a:r>
                <a:rPr lang="en-US" sz="1600" b="1" dirty="0">
                  <a:solidFill>
                    <a:schemeClr val="bg1"/>
                  </a:solidFill>
                </a:rPr>
                <a:t> </a:t>
              </a:r>
            </a:p>
          </p:txBody>
        </p:sp>
        <p:sp>
          <p:nvSpPr>
            <p:cNvPr id="11334" name="Line 82"/>
            <p:cNvSpPr>
              <a:spLocks noChangeShapeType="1"/>
            </p:cNvSpPr>
            <p:nvPr/>
          </p:nvSpPr>
          <p:spPr bwMode="ltGray">
            <a:xfrm>
              <a:off x="275" y="3368"/>
              <a:ext cx="1159" cy="0"/>
            </a:xfrm>
            <a:prstGeom prst="line">
              <a:avLst/>
            </a:prstGeom>
            <a:noFill/>
            <a:ln w="19050">
              <a:solidFill>
                <a:schemeClr val="bg1"/>
              </a:solidFill>
              <a:round/>
              <a:headEnd/>
              <a:tailEnd/>
            </a:ln>
          </p:spPr>
          <p:txBody>
            <a:bodyPr anchor="ctr">
              <a:spAutoFit/>
            </a:bodyPr>
            <a:lstStyle/>
            <a:p>
              <a:endParaRPr lang="en-US"/>
            </a:p>
          </p:txBody>
        </p:sp>
        <p:sp>
          <p:nvSpPr>
            <p:cNvPr id="1422419" name="Text Box 83"/>
            <p:cNvSpPr txBox="1">
              <a:spLocks noChangeArrowheads="1"/>
            </p:cNvSpPr>
            <p:nvPr/>
          </p:nvSpPr>
          <p:spPr bwMode="ltGray">
            <a:xfrm>
              <a:off x="1435" y="3239"/>
              <a:ext cx="920" cy="233"/>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b="1" i="1" dirty="0">
                  <a:solidFill>
                    <a:schemeClr val="bg1"/>
                  </a:solidFill>
                  <a:effectLst>
                    <a:outerShdw blurRad="38100" dist="38100" dir="2700000" algn="tl">
                      <a:srgbClr val="C0C0C0"/>
                    </a:outerShdw>
                  </a:effectLst>
                </a:rPr>
                <a:t>= 303 KSPS</a:t>
              </a:r>
            </a:p>
          </p:txBody>
        </p:sp>
      </p:grpSp>
      <p:sp>
        <p:nvSpPr>
          <p:cNvPr id="11272" name="Rectangle 84"/>
          <p:cNvSpPr>
            <a:spLocks noChangeArrowheads="1"/>
          </p:cNvSpPr>
          <p:nvPr/>
        </p:nvSpPr>
        <p:spPr bwMode="auto">
          <a:xfrm>
            <a:off x="639763" y="3748088"/>
            <a:ext cx="914400" cy="990600"/>
          </a:xfrm>
          <a:prstGeom prst="rect">
            <a:avLst/>
          </a:prstGeom>
          <a:solidFill>
            <a:schemeClr val="bg1"/>
          </a:solidFill>
          <a:ln w="12700">
            <a:noFill/>
            <a:miter lim="800000"/>
            <a:headEnd/>
            <a:tailEnd/>
          </a:ln>
        </p:spPr>
        <p:txBody>
          <a:bodyPr wrap="none" anchor="ctr">
            <a:spAutoFit/>
          </a:bodyPr>
          <a:lstStyle/>
          <a:p>
            <a:endParaRPr lang="en-US"/>
          </a:p>
        </p:txBody>
      </p:sp>
      <p:sp>
        <p:nvSpPr>
          <p:cNvPr id="1422421" name="Text Box 85"/>
          <p:cNvSpPr txBox="1">
            <a:spLocks noChangeArrowheads="1"/>
          </p:cNvSpPr>
          <p:nvPr/>
        </p:nvSpPr>
        <p:spPr bwMode="auto">
          <a:xfrm>
            <a:off x="484188" y="3671888"/>
            <a:ext cx="1146175" cy="742950"/>
          </a:xfrm>
          <a:prstGeom prst="rect">
            <a:avLst/>
          </a:prstGeom>
          <a:solidFill>
            <a:schemeClr val="bg1"/>
          </a:solidFill>
          <a:ln w="12700">
            <a:solidFill>
              <a:schemeClr val="bg1"/>
            </a:solidFill>
            <a:miter lim="800000"/>
            <a:headEnd/>
            <a:tailEnd/>
          </a:ln>
          <a:effectLst/>
        </p:spPr>
        <p:txBody>
          <a:bodyPr>
            <a:spAutoFit/>
          </a:bodyPr>
          <a:lstStyle/>
          <a:p>
            <a:pPr algn="r" eaLnBrk="0" hangingPunct="0">
              <a:defRPr/>
            </a:pPr>
            <a:r>
              <a:rPr lang="en-US" sz="1400" dirty="0">
                <a:effectLst>
                  <a:outerShdw blurRad="38100" dist="38100" dir="2700000" algn="tl">
                    <a:srgbClr val="C0C0C0"/>
                  </a:outerShdw>
                </a:effectLst>
              </a:rPr>
              <a:t>3960 clock cycles </a:t>
            </a:r>
            <a:br>
              <a:rPr lang="en-US" sz="1400" dirty="0">
                <a:effectLst>
                  <a:outerShdw blurRad="38100" dist="38100" dir="2700000" algn="tl">
                    <a:srgbClr val="C0C0C0"/>
                  </a:outerShdw>
                </a:effectLst>
              </a:rPr>
            </a:br>
            <a:r>
              <a:rPr lang="en-US" sz="1400" dirty="0">
                <a:effectLst>
                  <a:outerShdw blurRad="38100" dist="38100" dir="2700000" algn="tl">
                    <a:srgbClr val="C0C0C0"/>
                  </a:outerShdw>
                </a:effectLst>
              </a:rPr>
              <a:t>needed</a:t>
            </a:r>
          </a:p>
        </p:txBody>
      </p:sp>
      <p:sp>
        <p:nvSpPr>
          <p:cNvPr id="1422422" name="Rectangle 86"/>
          <p:cNvSpPr>
            <a:spLocks noChangeArrowheads="1"/>
          </p:cNvSpPr>
          <p:nvPr/>
        </p:nvSpPr>
        <p:spPr bwMode="auto">
          <a:xfrm>
            <a:off x="1857375" y="2486025"/>
            <a:ext cx="720725" cy="336550"/>
          </a:xfrm>
          <a:prstGeom prst="rect">
            <a:avLst/>
          </a:prstGeom>
          <a:noFill/>
          <a:ln w="12700">
            <a:noFill/>
            <a:miter lim="800000"/>
            <a:headEnd/>
            <a:tailEnd/>
          </a:ln>
          <a:effectLst/>
        </p:spPr>
        <p:txBody>
          <a:bodyPr wrap="none">
            <a:spAutoFit/>
          </a:bodyPr>
          <a:lstStyle/>
          <a:p>
            <a:pPr algn="l" eaLnBrk="0" hangingPunct="0">
              <a:defRPr/>
            </a:pPr>
            <a:r>
              <a:rPr lang="en-US" sz="1600" dirty="0">
                <a:effectLst>
                  <a:outerShdw blurRad="38100" dist="38100" dir="2700000" algn="tl">
                    <a:srgbClr val="C0C0C0"/>
                  </a:outerShdw>
                </a:effectLst>
                <a:latin typeface="Arial Narrow" pitchFamily="34" charset="0"/>
              </a:rPr>
              <a:t>Data In</a:t>
            </a:r>
          </a:p>
        </p:txBody>
      </p:sp>
      <p:sp>
        <p:nvSpPr>
          <p:cNvPr id="11275" name="Line 87"/>
          <p:cNvSpPr>
            <a:spLocks noChangeShapeType="1"/>
          </p:cNvSpPr>
          <p:nvPr/>
        </p:nvSpPr>
        <p:spPr bwMode="auto">
          <a:xfrm>
            <a:off x="2195513" y="2757488"/>
            <a:ext cx="0" cy="304800"/>
          </a:xfrm>
          <a:prstGeom prst="line">
            <a:avLst/>
          </a:prstGeom>
          <a:noFill/>
          <a:ln w="19050">
            <a:solidFill>
              <a:srgbClr val="9D9D9D"/>
            </a:solidFill>
            <a:round/>
            <a:headEnd/>
            <a:tailEnd type="triangle" w="med" len="med"/>
          </a:ln>
        </p:spPr>
        <p:txBody>
          <a:bodyPr>
            <a:spAutoFit/>
          </a:bodyPr>
          <a:lstStyle/>
          <a:p>
            <a:endParaRPr lang="en-US"/>
          </a:p>
        </p:txBody>
      </p:sp>
      <p:sp>
        <p:nvSpPr>
          <p:cNvPr id="11276" name="Line 88"/>
          <p:cNvSpPr>
            <a:spLocks noChangeShapeType="1"/>
          </p:cNvSpPr>
          <p:nvPr/>
        </p:nvSpPr>
        <p:spPr bwMode="auto">
          <a:xfrm>
            <a:off x="1630363" y="3214688"/>
            <a:ext cx="304800" cy="0"/>
          </a:xfrm>
          <a:prstGeom prst="line">
            <a:avLst/>
          </a:prstGeom>
          <a:noFill/>
          <a:ln w="19050">
            <a:solidFill>
              <a:srgbClr val="9D9D9D"/>
            </a:solidFill>
            <a:round/>
            <a:headEnd/>
            <a:tailEnd type="triangle" w="med" len="med"/>
          </a:ln>
        </p:spPr>
        <p:txBody>
          <a:bodyPr>
            <a:spAutoFit/>
          </a:bodyPr>
          <a:lstStyle/>
          <a:p>
            <a:endParaRPr lang="en-US"/>
          </a:p>
        </p:txBody>
      </p:sp>
      <p:sp>
        <p:nvSpPr>
          <p:cNvPr id="11277" name="Line 89"/>
          <p:cNvSpPr>
            <a:spLocks noChangeShapeType="1"/>
          </p:cNvSpPr>
          <p:nvPr/>
        </p:nvSpPr>
        <p:spPr bwMode="auto">
          <a:xfrm>
            <a:off x="2195513" y="3367088"/>
            <a:ext cx="0" cy="304800"/>
          </a:xfrm>
          <a:prstGeom prst="line">
            <a:avLst/>
          </a:prstGeom>
          <a:noFill/>
          <a:ln w="19050">
            <a:solidFill>
              <a:srgbClr val="9D9D9D"/>
            </a:solidFill>
            <a:round/>
            <a:headEnd/>
            <a:tailEnd type="triangle" w="med" len="med"/>
          </a:ln>
        </p:spPr>
        <p:txBody>
          <a:bodyPr>
            <a:spAutoFit/>
          </a:bodyPr>
          <a:lstStyle/>
          <a:p>
            <a:endParaRPr lang="en-US"/>
          </a:p>
        </p:txBody>
      </p:sp>
      <p:sp>
        <p:nvSpPr>
          <p:cNvPr id="11278" name="Line 90"/>
          <p:cNvSpPr>
            <a:spLocks noChangeShapeType="1"/>
          </p:cNvSpPr>
          <p:nvPr/>
        </p:nvSpPr>
        <p:spPr bwMode="auto">
          <a:xfrm>
            <a:off x="2195513" y="3976688"/>
            <a:ext cx="0" cy="304800"/>
          </a:xfrm>
          <a:prstGeom prst="line">
            <a:avLst/>
          </a:prstGeom>
          <a:noFill/>
          <a:ln w="19050">
            <a:solidFill>
              <a:srgbClr val="9D9D9D"/>
            </a:solidFill>
            <a:round/>
            <a:headEnd/>
            <a:tailEnd type="triangle" w="med" len="med"/>
          </a:ln>
        </p:spPr>
        <p:txBody>
          <a:bodyPr>
            <a:spAutoFit/>
          </a:bodyPr>
          <a:lstStyle/>
          <a:p>
            <a:endParaRPr lang="en-US"/>
          </a:p>
        </p:txBody>
      </p:sp>
      <p:sp>
        <p:nvSpPr>
          <p:cNvPr id="11279" name="Line 91"/>
          <p:cNvSpPr>
            <a:spLocks noChangeShapeType="1"/>
          </p:cNvSpPr>
          <p:nvPr/>
        </p:nvSpPr>
        <p:spPr bwMode="auto">
          <a:xfrm>
            <a:off x="2195513" y="4433888"/>
            <a:ext cx="0" cy="304800"/>
          </a:xfrm>
          <a:prstGeom prst="line">
            <a:avLst/>
          </a:prstGeom>
          <a:noFill/>
          <a:ln w="19050">
            <a:solidFill>
              <a:srgbClr val="9D9D9D"/>
            </a:solidFill>
            <a:round/>
            <a:headEnd/>
            <a:tailEnd type="triangle" w="med" len="med"/>
          </a:ln>
        </p:spPr>
        <p:txBody>
          <a:bodyPr>
            <a:spAutoFit/>
          </a:bodyPr>
          <a:lstStyle/>
          <a:p>
            <a:endParaRPr lang="en-US"/>
          </a:p>
        </p:txBody>
      </p:sp>
      <p:grpSp>
        <p:nvGrpSpPr>
          <p:cNvPr id="3" name="Group 92"/>
          <p:cNvGrpSpPr>
            <a:grpSpLocks/>
          </p:cNvGrpSpPr>
          <p:nvPr>
            <p:custDataLst>
              <p:tags r:id="rId3"/>
            </p:custDataLst>
          </p:nvPr>
        </p:nvGrpSpPr>
        <p:grpSpPr bwMode="auto">
          <a:xfrm>
            <a:off x="1630363" y="3976688"/>
            <a:ext cx="304800" cy="381000"/>
            <a:chOff x="1152" y="2592"/>
            <a:chExt cx="192" cy="240"/>
          </a:xfrm>
        </p:grpSpPr>
        <p:sp>
          <p:nvSpPr>
            <p:cNvPr id="11329" name="Freeform 93"/>
            <p:cNvSpPr>
              <a:spLocks/>
            </p:cNvSpPr>
            <p:nvPr/>
          </p:nvSpPr>
          <p:spPr bwMode="auto">
            <a:xfrm>
              <a:off x="1152" y="2592"/>
              <a:ext cx="192" cy="240"/>
            </a:xfrm>
            <a:custGeom>
              <a:avLst/>
              <a:gdLst>
                <a:gd name="T0" fmla="*/ 192 w 192"/>
                <a:gd name="T1" fmla="*/ 240 h 240"/>
                <a:gd name="T2" fmla="*/ 0 w 192"/>
                <a:gd name="T3" fmla="*/ 240 h 240"/>
                <a:gd name="T4" fmla="*/ 0 w 192"/>
                <a:gd name="T5" fmla="*/ 0 h 240"/>
                <a:gd name="T6" fmla="*/ 144 w 192"/>
                <a:gd name="T7" fmla="*/ 0 h 240"/>
                <a:gd name="T8" fmla="*/ 0 60000 65536"/>
                <a:gd name="T9" fmla="*/ 0 60000 65536"/>
                <a:gd name="T10" fmla="*/ 0 60000 65536"/>
                <a:gd name="T11" fmla="*/ 0 60000 65536"/>
                <a:gd name="T12" fmla="*/ 0 w 192"/>
                <a:gd name="T13" fmla="*/ 0 h 240"/>
                <a:gd name="T14" fmla="*/ 192 w 192"/>
                <a:gd name="T15" fmla="*/ 240 h 240"/>
              </a:gdLst>
              <a:ahLst/>
              <a:cxnLst>
                <a:cxn ang="T8">
                  <a:pos x="T0" y="T1"/>
                </a:cxn>
                <a:cxn ang="T9">
                  <a:pos x="T2" y="T3"/>
                </a:cxn>
                <a:cxn ang="T10">
                  <a:pos x="T4" y="T5"/>
                </a:cxn>
                <a:cxn ang="T11">
                  <a:pos x="T6" y="T7"/>
                </a:cxn>
              </a:cxnLst>
              <a:rect l="T12" t="T13" r="T14" b="T15"/>
              <a:pathLst>
                <a:path w="192" h="240">
                  <a:moveTo>
                    <a:pt x="192" y="240"/>
                  </a:moveTo>
                  <a:lnTo>
                    <a:pt x="0" y="240"/>
                  </a:lnTo>
                  <a:lnTo>
                    <a:pt x="0" y="0"/>
                  </a:lnTo>
                  <a:lnTo>
                    <a:pt x="144" y="0"/>
                  </a:lnTo>
                </a:path>
              </a:pathLst>
            </a:custGeom>
            <a:noFill/>
            <a:ln w="28575" cap="flat" cmpd="sng">
              <a:solidFill>
                <a:srgbClr val="9D9D9D"/>
              </a:solidFill>
              <a:prstDash val="solid"/>
              <a:round/>
              <a:headEnd type="none" w="med" len="med"/>
              <a:tailEnd type="none" w="med" len="med"/>
            </a:ln>
          </p:spPr>
          <p:txBody>
            <a:bodyPr>
              <a:spAutoFit/>
            </a:bodyPr>
            <a:lstStyle/>
            <a:p>
              <a:endParaRPr lang="en-US"/>
            </a:p>
          </p:txBody>
        </p:sp>
        <p:sp>
          <p:nvSpPr>
            <p:cNvPr id="11330" name="Line 94"/>
            <p:cNvSpPr>
              <a:spLocks noChangeShapeType="1"/>
            </p:cNvSpPr>
            <p:nvPr/>
          </p:nvSpPr>
          <p:spPr bwMode="auto">
            <a:xfrm>
              <a:off x="1200" y="2592"/>
              <a:ext cx="144" cy="0"/>
            </a:xfrm>
            <a:prstGeom prst="line">
              <a:avLst/>
            </a:prstGeom>
            <a:noFill/>
            <a:ln w="12700">
              <a:solidFill>
                <a:srgbClr val="9D9D9D"/>
              </a:solidFill>
              <a:round/>
              <a:headEnd/>
              <a:tailEnd type="triangle" w="med" len="med"/>
            </a:ln>
          </p:spPr>
          <p:txBody>
            <a:bodyPr>
              <a:spAutoFit/>
            </a:bodyPr>
            <a:lstStyle/>
            <a:p>
              <a:endParaRPr lang="en-US"/>
            </a:p>
          </p:txBody>
        </p:sp>
      </p:grpSp>
      <p:sp>
        <p:nvSpPr>
          <p:cNvPr id="1422431" name="Oval 95"/>
          <p:cNvSpPr>
            <a:spLocks noChangeArrowheads="1"/>
          </p:cNvSpPr>
          <p:nvPr/>
        </p:nvSpPr>
        <p:spPr bwMode="auto">
          <a:xfrm>
            <a:off x="2005013" y="3062288"/>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eaLnBrk="0" hangingPunct="0">
              <a:defRPr/>
            </a:pPr>
            <a:r>
              <a:rPr lang="en-US" sz="2000" b="1" dirty="0">
                <a:solidFill>
                  <a:schemeClr val="bg1"/>
                </a:solidFill>
                <a:effectLst>
                  <a:outerShdw blurRad="38100" dist="38100" dir="2700000" algn="tl">
                    <a:srgbClr val="000000"/>
                  </a:outerShdw>
                </a:effectLst>
                <a:latin typeface="Arial Narrow" pitchFamily="34" charset="0"/>
              </a:rPr>
              <a:t>X</a:t>
            </a:r>
            <a:endParaRPr lang="es-ES" sz="2000" b="1" dirty="0">
              <a:solidFill>
                <a:schemeClr val="bg1"/>
              </a:solidFill>
              <a:effectLst>
                <a:outerShdw blurRad="38100" dist="38100" dir="2700000" algn="tl">
                  <a:srgbClr val="000000"/>
                </a:outerShdw>
              </a:effectLst>
              <a:latin typeface="Arial Narrow" pitchFamily="34" charset="0"/>
            </a:endParaRPr>
          </a:p>
        </p:txBody>
      </p:sp>
      <p:sp>
        <p:nvSpPr>
          <p:cNvPr id="1422432" name="Oval 96"/>
          <p:cNvSpPr>
            <a:spLocks noChangeArrowheads="1"/>
          </p:cNvSpPr>
          <p:nvPr/>
        </p:nvSpPr>
        <p:spPr bwMode="auto">
          <a:xfrm>
            <a:off x="2008188" y="3671888"/>
            <a:ext cx="384175" cy="384175"/>
          </a:xfrm>
          <a:prstGeom prst="ellipse">
            <a:avLst/>
          </a:prstGeom>
          <a:solidFill>
            <a:srgbClr val="66CC66"/>
          </a:solidFill>
          <a:ln w="28575">
            <a:solidFill>
              <a:srgbClr val="339933"/>
            </a:solidFill>
            <a:round/>
            <a:headEnd/>
            <a:tailEnd/>
          </a:ln>
          <a:effectLst/>
        </p:spPr>
        <p:txBody>
          <a:bodyPr wrap="none" lIns="0" tIns="0" rIns="0" bIns="0" anchor="ctr" anchorCtr="1"/>
          <a:lstStyle/>
          <a:p>
            <a:pPr eaLnBrk="0" hangingPunct="0">
              <a:defRPr/>
            </a:pPr>
            <a:r>
              <a:rPr lang="en-US" sz="2800" b="1" dirty="0">
                <a:solidFill>
                  <a:schemeClr val="bg1"/>
                </a:solidFill>
                <a:effectLst>
                  <a:outerShdw blurRad="38100" dist="38100" dir="2700000" algn="tl">
                    <a:srgbClr val="000000"/>
                  </a:outerShdw>
                </a:effectLst>
                <a:latin typeface="Arial Narrow" pitchFamily="34" charset="0"/>
              </a:rPr>
              <a:t>+</a:t>
            </a:r>
            <a:endParaRPr lang="es-ES" sz="2800" b="1" dirty="0">
              <a:solidFill>
                <a:schemeClr val="bg1"/>
              </a:solidFill>
              <a:effectLst>
                <a:outerShdw blurRad="38100" dist="38100" dir="2700000" algn="tl">
                  <a:srgbClr val="000000"/>
                </a:outerShdw>
              </a:effectLst>
              <a:latin typeface="Arial Narrow" pitchFamily="34" charset="0"/>
            </a:endParaRPr>
          </a:p>
        </p:txBody>
      </p:sp>
      <p:sp>
        <p:nvSpPr>
          <p:cNvPr id="1422433" name="Rectangle 97"/>
          <p:cNvSpPr>
            <a:spLocks noChangeArrowheads="1"/>
          </p:cNvSpPr>
          <p:nvPr/>
        </p:nvSpPr>
        <p:spPr bwMode="auto">
          <a:xfrm>
            <a:off x="1938338" y="4281488"/>
            <a:ext cx="530225" cy="228600"/>
          </a:xfrm>
          <a:prstGeom prst="rect">
            <a:avLst/>
          </a:prstGeom>
          <a:solidFill>
            <a:srgbClr val="CC9900"/>
          </a:solidFill>
          <a:ln w="28575">
            <a:solidFill>
              <a:schemeClr val="bg2"/>
            </a:solidFill>
            <a:miter lim="800000"/>
            <a:headEnd/>
            <a:tailEnd/>
          </a:ln>
          <a:effectLst/>
        </p:spPr>
        <p:txBody>
          <a:bodyPr wrap="none" anchor="ctr"/>
          <a:lstStyle/>
          <a:p>
            <a:pPr eaLnBrk="0" hangingPunct="0">
              <a:defRPr/>
            </a:pPr>
            <a:r>
              <a:rPr lang="en-US" sz="1200" b="1" dirty="0">
                <a:solidFill>
                  <a:schemeClr val="bg1"/>
                </a:solidFill>
                <a:effectLst>
                  <a:outerShdw blurRad="38100" dist="38100" dir="2700000" algn="tl">
                    <a:srgbClr val="000000"/>
                  </a:outerShdw>
                </a:effectLst>
              </a:rPr>
              <a:t>Reg</a:t>
            </a:r>
            <a:endParaRPr lang="es-ES" sz="1200" b="1" dirty="0">
              <a:solidFill>
                <a:schemeClr val="bg1"/>
              </a:solidFill>
              <a:effectLst>
                <a:outerShdw blurRad="38100" dist="38100" dir="2700000" algn="tl">
                  <a:srgbClr val="000000"/>
                </a:outerShdw>
              </a:effectLst>
            </a:endParaRPr>
          </a:p>
        </p:txBody>
      </p:sp>
      <p:grpSp>
        <p:nvGrpSpPr>
          <p:cNvPr id="4" name="Group 145"/>
          <p:cNvGrpSpPr>
            <a:grpSpLocks/>
          </p:cNvGrpSpPr>
          <p:nvPr>
            <p:custDataLst>
              <p:tags r:id="rId4"/>
            </p:custDataLst>
          </p:nvPr>
        </p:nvGrpSpPr>
        <p:grpSpPr bwMode="auto">
          <a:xfrm>
            <a:off x="4797425" y="4972050"/>
            <a:ext cx="3425825" cy="708025"/>
            <a:chOff x="3022" y="3132"/>
            <a:chExt cx="2158" cy="446"/>
          </a:xfrm>
        </p:grpSpPr>
        <p:sp>
          <p:nvSpPr>
            <p:cNvPr id="1422435" name="AutoShape 99"/>
            <p:cNvSpPr>
              <a:spLocks noChangeArrowheads="1"/>
            </p:cNvSpPr>
            <p:nvPr/>
          </p:nvSpPr>
          <p:spPr bwMode="ltGray">
            <a:xfrm>
              <a:off x="3022" y="3132"/>
              <a:ext cx="2158" cy="432"/>
            </a:xfrm>
            <a:prstGeom prst="roundRect">
              <a:avLst>
                <a:gd name="adj" fmla="val 16667"/>
              </a:avLst>
            </a:prstGeom>
            <a:gradFill rotWithShape="0">
              <a:gsLst>
                <a:gs pos="0">
                  <a:srgbClr val="0000CC"/>
                </a:gs>
                <a:gs pos="50000">
                  <a:srgbClr val="5C8EFB"/>
                </a:gs>
                <a:gs pos="100000">
                  <a:srgbClr val="0000CC"/>
                </a:gs>
              </a:gsLst>
              <a:lin ang="2700000" scaled="1"/>
            </a:gradFill>
            <a:ln w="28575">
              <a:solidFill>
                <a:schemeClr val="bg1"/>
              </a:solidFill>
              <a:round/>
              <a:headEnd/>
              <a:tailEnd/>
            </a:ln>
            <a:effectLst>
              <a:outerShdw dist="53882" dir="2700000" algn="ctr" rotWithShape="0">
                <a:schemeClr val="bg2">
                  <a:alpha val="50000"/>
                </a:schemeClr>
              </a:outerShdw>
            </a:effectLst>
          </p:spPr>
          <p:txBody>
            <a:bodyPr anchor="ctr">
              <a:spAutoFit/>
            </a:bodyPr>
            <a:lstStyle/>
            <a:p>
              <a:pPr>
                <a:defRPr/>
              </a:pPr>
              <a:endParaRPr lang="en-US" dirty="0"/>
            </a:p>
          </p:txBody>
        </p:sp>
        <p:sp>
          <p:nvSpPr>
            <p:cNvPr id="1422436" name="Text Box 100"/>
            <p:cNvSpPr txBox="1">
              <a:spLocks noChangeArrowheads="1"/>
            </p:cNvSpPr>
            <p:nvPr/>
          </p:nvSpPr>
          <p:spPr bwMode="ltGray">
            <a:xfrm>
              <a:off x="3407" y="3148"/>
              <a:ext cx="664" cy="212"/>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sz="1600" b="1" i="1" dirty="0">
                  <a:solidFill>
                    <a:schemeClr val="bg1"/>
                  </a:solidFill>
                  <a:effectLst>
                    <a:outerShdw blurRad="38100" dist="38100" dir="2700000" algn="tl">
                      <a:srgbClr val="C0C0C0"/>
                    </a:outerShdw>
                  </a:effectLst>
                </a:rPr>
                <a:t>600 MHz </a:t>
              </a:r>
            </a:p>
          </p:txBody>
        </p:sp>
        <p:sp>
          <p:nvSpPr>
            <p:cNvPr id="1422437" name="Text Box 101"/>
            <p:cNvSpPr txBox="1">
              <a:spLocks noChangeArrowheads="1"/>
            </p:cNvSpPr>
            <p:nvPr/>
          </p:nvSpPr>
          <p:spPr bwMode="ltGray">
            <a:xfrm>
              <a:off x="3119" y="3366"/>
              <a:ext cx="1086" cy="212"/>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sz="1600" b="1" dirty="0">
                  <a:solidFill>
                    <a:schemeClr val="bg1"/>
                  </a:solidFill>
                </a:rPr>
                <a:t>     </a:t>
              </a:r>
              <a:r>
                <a:rPr lang="en-US" sz="1600" b="1" i="1" dirty="0">
                  <a:solidFill>
                    <a:schemeClr val="bg1"/>
                  </a:solidFill>
                  <a:effectLst>
                    <a:outerShdw blurRad="38100" dist="38100" dir="2700000" algn="tl">
                      <a:srgbClr val="C0C0C0"/>
                    </a:outerShdw>
                  </a:effectLst>
                </a:rPr>
                <a:t>1 clock cycle</a:t>
              </a:r>
            </a:p>
          </p:txBody>
        </p:sp>
        <p:sp>
          <p:nvSpPr>
            <p:cNvPr id="11327" name="Line 102"/>
            <p:cNvSpPr>
              <a:spLocks noChangeShapeType="1"/>
            </p:cNvSpPr>
            <p:nvPr/>
          </p:nvSpPr>
          <p:spPr bwMode="ltGray">
            <a:xfrm>
              <a:off x="3119" y="3350"/>
              <a:ext cx="1104" cy="0"/>
            </a:xfrm>
            <a:prstGeom prst="line">
              <a:avLst/>
            </a:prstGeom>
            <a:noFill/>
            <a:ln w="19050">
              <a:solidFill>
                <a:schemeClr val="bg1"/>
              </a:solidFill>
              <a:round/>
              <a:headEnd/>
              <a:tailEnd/>
            </a:ln>
          </p:spPr>
          <p:txBody>
            <a:bodyPr anchor="ctr">
              <a:spAutoFit/>
            </a:bodyPr>
            <a:lstStyle/>
            <a:p>
              <a:endParaRPr lang="en-US"/>
            </a:p>
          </p:txBody>
        </p:sp>
        <p:sp>
          <p:nvSpPr>
            <p:cNvPr id="1422439" name="Text Box 103"/>
            <p:cNvSpPr txBox="1">
              <a:spLocks noChangeArrowheads="1"/>
            </p:cNvSpPr>
            <p:nvPr/>
          </p:nvSpPr>
          <p:spPr bwMode="ltGray">
            <a:xfrm>
              <a:off x="4175" y="3221"/>
              <a:ext cx="968" cy="231"/>
            </a:xfrm>
            <a:prstGeom prst="rect">
              <a:avLst/>
            </a:prstGeom>
            <a:noFill/>
            <a:ln w="12700">
              <a:noFill/>
              <a:miter lim="800000"/>
              <a:headEnd/>
              <a:tailEnd/>
            </a:ln>
            <a:effectLst>
              <a:outerShdw dist="17961" dir="2700000" algn="ctr" rotWithShape="0">
                <a:schemeClr val="tx1"/>
              </a:outerShdw>
            </a:effectLst>
          </p:spPr>
          <p:txBody>
            <a:bodyPr wrap="none">
              <a:spAutoFit/>
            </a:bodyPr>
            <a:lstStyle/>
            <a:p>
              <a:pPr algn="l" eaLnBrk="0" hangingPunct="0">
                <a:defRPr/>
              </a:pPr>
              <a:r>
                <a:rPr lang="en-US" b="1" i="1" dirty="0">
                  <a:solidFill>
                    <a:schemeClr val="bg1"/>
                  </a:solidFill>
                  <a:effectLst>
                    <a:outerShdw blurRad="38100" dist="38100" dir="2700000" algn="tl">
                      <a:srgbClr val="C0C0C0"/>
                    </a:outerShdw>
                  </a:effectLst>
                </a:rPr>
                <a:t>=  600 MSPS</a:t>
              </a:r>
            </a:p>
          </p:txBody>
        </p:sp>
      </p:grpSp>
      <p:sp>
        <p:nvSpPr>
          <p:cNvPr id="1422440" name="Text Box 104"/>
          <p:cNvSpPr txBox="1">
            <a:spLocks noChangeArrowheads="1"/>
          </p:cNvSpPr>
          <p:nvPr/>
        </p:nvSpPr>
        <p:spPr bwMode="auto">
          <a:xfrm>
            <a:off x="6134100" y="4391025"/>
            <a:ext cx="893763" cy="304800"/>
          </a:xfrm>
          <a:prstGeom prst="rect">
            <a:avLst/>
          </a:prstGeom>
          <a:noFill/>
          <a:ln w="12700">
            <a:noFill/>
            <a:miter lim="800000"/>
            <a:headEnd/>
            <a:tailEnd/>
          </a:ln>
          <a:effectLst/>
        </p:spPr>
        <p:txBody>
          <a:bodyPr wrap="none">
            <a:spAutoFit/>
          </a:bodyPr>
          <a:lstStyle/>
          <a:p>
            <a:pPr algn="l" eaLnBrk="0" hangingPunct="0">
              <a:defRPr/>
            </a:pPr>
            <a:r>
              <a:rPr lang="en-US" sz="1400" dirty="0">
                <a:effectLst>
                  <a:outerShdw blurRad="38100" dist="38100" dir="2700000" algn="tl">
                    <a:srgbClr val="C0C0C0"/>
                  </a:outerShdw>
                </a:effectLst>
              </a:rPr>
              <a:t>Data Out</a:t>
            </a:r>
          </a:p>
        </p:txBody>
      </p:sp>
      <p:sp>
        <p:nvSpPr>
          <p:cNvPr id="1422441" name="Text Box 105"/>
          <p:cNvSpPr txBox="1">
            <a:spLocks noChangeArrowheads="1"/>
          </p:cNvSpPr>
          <p:nvPr/>
        </p:nvSpPr>
        <p:spPr bwMode="auto">
          <a:xfrm>
            <a:off x="4424363" y="1873250"/>
            <a:ext cx="4197350" cy="654050"/>
          </a:xfrm>
          <a:prstGeom prst="rect">
            <a:avLst/>
          </a:prstGeom>
          <a:solidFill>
            <a:schemeClr val="bg1"/>
          </a:solidFill>
          <a:ln w="12700">
            <a:solidFill>
              <a:schemeClr val="bg1"/>
            </a:solidFill>
            <a:miter lim="800000"/>
            <a:headEnd/>
            <a:tailEnd/>
          </a:ln>
          <a:effectLst/>
        </p:spPr>
        <p:txBody>
          <a:bodyPr wrap="none">
            <a:spAutoFit/>
          </a:bodyPr>
          <a:lstStyle/>
          <a:p>
            <a:pPr eaLnBrk="0" hangingPunct="0">
              <a:defRPr/>
            </a:pPr>
            <a:r>
              <a:rPr lang="en-US" b="1" dirty="0">
                <a:effectLst>
                  <a:outerShdw blurRad="38100" dist="38100" dir="2700000" algn="tl">
                    <a:srgbClr val="C0C0C0"/>
                  </a:outerShdw>
                </a:effectLst>
              </a:rPr>
              <a:t>FPGA - Fully Parallel Implementation</a:t>
            </a:r>
          </a:p>
          <a:p>
            <a:pPr eaLnBrk="0" hangingPunct="0">
              <a:defRPr/>
            </a:pPr>
            <a:r>
              <a:rPr lang="en-US" b="1" dirty="0">
                <a:effectLst>
                  <a:outerShdw blurRad="38100" dist="38100" dir="2700000" algn="tl">
                    <a:srgbClr val="C0C0C0"/>
                  </a:outerShdw>
                </a:effectLst>
              </a:rPr>
              <a:t>(7 Series FPGA)</a:t>
            </a:r>
          </a:p>
        </p:txBody>
      </p:sp>
      <p:sp>
        <p:nvSpPr>
          <p:cNvPr id="1422442" name="Text Box 106"/>
          <p:cNvSpPr txBox="1">
            <a:spLocks noChangeArrowheads="1"/>
          </p:cNvSpPr>
          <p:nvPr/>
        </p:nvSpPr>
        <p:spPr bwMode="auto">
          <a:xfrm>
            <a:off x="4375150" y="4087813"/>
            <a:ext cx="1535113" cy="523875"/>
          </a:xfrm>
          <a:prstGeom prst="rect">
            <a:avLst/>
          </a:prstGeom>
          <a:noFill/>
          <a:ln w="12700">
            <a:solidFill>
              <a:schemeClr val="bg1"/>
            </a:solidFill>
            <a:miter lim="800000"/>
            <a:headEnd/>
            <a:tailEnd/>
          </a:ln>
          <a:effectLst/>
        </p:spPr>
        <p:txBody>
          <a:bodyPr>
            <a:spAutoFit/>
          </a:bodyPr>
          <a:lstStyle/>
          <a:p>
            <a:pPr algn="l" eaLnBrk="0" hangingPunct="0">
              <a:defRPr/>
            </a:pPr>
            <a:r>
              <a:rPr lang="en-US" sz="1400" dirty="0">
                <a:effectLst>
                  <a:outerShdw blurRad="38100" dist="38100" dir="2700000" algn="tl">
                    <a:srgbClr val="C0C0C0"/>
                  </a:outerShdw>
                </a:effectLst>
              </a:rPr>
              <a:t>3960 operations </a:t>
            </a:r>
            <a:br>
              <a:rPr lang="en-US" sz="1400" dirty="0">
                <a:effectLst>
                  <a:outerShdw blurRad="38100" dist="38100" dir="2700000" algn="tl">
                    <a:srgbClr val="C0C0C0"/>
                  </a:outerShdw>
                </a:effectLst>
              </a:rPr>
            </a:br>
            <a:r>
              <a:rPr lang="en-US" sz="1400" dirty="0">
                <a:effectLst>
                  <a:outerShdw blurRad="38100" dist="38100" dir="2700000" algn="tl">
                    <a:srgbClr val="C0C0C0"/>
                  </a:outerShdw>
                </a:effectLst>
              </a:rPr>
              <a:t>in 1 clock cycle</a:t>
            </a:r>
          </a:p>
        </p:txBody>
      </p:sp>
      <p:sp>
        <p:nvSpPr>
          <p:cNvPr id="1422443" name="Text Box 107"/>
          <p:cNvSpPr txBox="1">
            <a:spLocks noChangeArrowheads="1"/>
          </p:cNvSpPr>
          <p:nvPr/>
        </p:nvSpPr>
        <p:spPr bwMode="auto">
          <a:xfrm>
            <a:off x="4054475" y="2640013"/>
            <a:ext cx="762000" cy="530225"/>
          </a:xfrm>
          <a:prstGeom prst="rect">
            <a:avLst/>
          </a:prstGeom>
          <a:solidFill>
            <a:schemeClr val="bg1"/>
          </a:solidFill>
          <a:ln w="12700">
            <a:solidFill>
              <a:schemeClr val="bg1"/>
            </a:solidFill>
            <a:miter lim="800000"/>
            <a:headEnd/>
            <a:tailEnd/>
          </a:ln>
          <a:effectLst/>
        </p:spPr>
        <p:txBody>
          <a:bodyPr>
            <a:spAutoFit/>
          </a:bodyPr>
          <a:lstStyle/>
          <a:p>
            <a:pPr algn="l" eaLnBrk="0" hangingPunct="0">
              <a:defRPr/>
            </a:pPr>
            <a:r>
              <a:rPr lang="en-US" sz="1400" dirty="0">
                <a:effectLst>
                  <a:outerShdw blurRad="38100" dist="38100" dir="2700000" algn="tl">
                    <a:srgbClr val="C0C0C0"/>
                  </a:outerShdw>
                </a:effectLst>
              </a:rPr>
              <a:t>Data In</a:t>
            </a:r>
          </a:p>
        </p:txBody>
      </p:sp>
      <p:sp>
        <p:nvSpPr>
          <p:cNvPr id="11289" name="Line 108"/>
          <p:cNvSpPr>
            <a:spLocks noChangeShapeType="1"/>
          </p:cNvSpPr>
          <p:nvPr/>
        </p:nvSpPr>
        <p:spPr bwMode="auto">
          <a:xfrm flipH="1">
            <a:off x="4787900" y="2841625"/>
            <a:ext cx="4763" cy="319088"/>
          </a:xfrm>
          <a:prstGeom prst="line">
            <a:avLst/>
          </a:prstGeom>
          <a:noFill/>
          <a:ln w="19050">
            <a:solidFill>
              <a:srgbClr val="9D9D9D"/>
            </a:solidFill>
            <a:round/>
            <a:headEnd/>
            <a:tailEnd type="triangle" w="med" len="med"/>
          </a:ln>
        </p:spPr>
        <p:txBody>
          <a:bodyPr>
            <a:spAutoFit/>
          </a:bodyPr>
          <a:lstStyle/>
          <a:p>
            <a:endParaRPr lang="en-US"/>
          </a:p>
        </p:txBody>
      </p:sp>
      <p:sp>
        <p:nvSpPr>
          <p:cNvPr id="11290" name="Line 109"/>
          <p:cNvSpPr>
            <a:spLocks noChangeShapeType="1"/>
          </p:cNvSpPr>
          <p:nvPr/>
        </p:nvSpPr>
        <p:spPr bwMode="auto">
          <a:xfrm>
            <a:off x="4676775" y="2838450"/>
            <a:ext cx="3840163" cy="6350"/>
          </a:xfrm>
          <a:prstGeom prst="line">
            <a:avLst/>
          </a:prstGeom>
          <a:noFill/>
          <a:ln w="19050">
            <a:solidFill>
              <a:srgbClr val="9D9D9D"/>
            </a:solidFill>
            <a:round/>
            <a:headEnd/>
            <a:tailEnd/>
          </a:ln>
        </p:spPr>
        <p:txBody>
          <a:bodyPr>
            <a:spAutoFit/>
          </a:bodyPr>
          <a:lstStyle/>
          <a:p>
            <a:endParaRPr lang="en-US"/>
          </a:p>
        </p:txBody>
      </p:sp>
      <p:sp>
        <p:nvSpPr>
          <p:cNvPr id="11291" name="Line 110"/>
          <p:cNvSpPr>
            <a:spLocks noChangeShapeType="1"/>
          </p:cNvSpPr>
          <p:nvPr/>
        </p:nvSpPr>
        <p:spPr bwMode="auto">
          <a:xfrm>
            <a:off x="4811713" y="3554413"/>
            <a:ext cx="1485900" cy="390525"/>
          </a:xfrm>
          <a:prstGeom prst="line">
            <a:avLst/>
          </a:prstGeom>
          <a:noFill/>
          <a:ln w="19050">
            <a:solidFill>
              <a:srgbClr val="9D9D9D"/>
            </a:solidFill>
            <a:round/>
            <a:headEnd/>
            <a:tailEnd type="triangle" w="med" len="med"/>
          </a:ln>
        </p:spPr>
        <p:txBody>
          <a:bodyPr>
            <a:spAutoFit/>
          </a:bodyPr>
          <a:lstStyle/>
          <a:p>
            <a:endParaRPr lang="en-US"/>
          </a:p>
        </p:txBody>
      </p:sp>
      <p:sp>
        <p:nvSpPr>
          <p:cNvPr id="1422447" name="Oval 111"/>
          <p:cNvSpPr>
            <a:spLocks noChangeArrowheads="1"/>
          </p:cNvSpPr>
          <p:nvPr/>
        </p:nvSpPr>
        <p:spPr bwMode="auto">
          <a:xfrm>
            <a:off x="4583113" y="3173413"/>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eaLnBrk="0" hangingPunct="0">
              <a:defRPr/>
            </a:pPr>
            <a:r>
              <a:rPr lang="en-US" sz="2000" b="1" dirty="0">
                <a:solidFill>
                  <a:schemeClr val="bg1"/>
                </a:solidFill>
                <a:effectLst>
                  <a:outerShdw blurRad="38100" dist="38100" dir="2700000" algn="tl">
                    <a:srgbClr val="000000"/>
                  </a:outerShdw>
                </a:effectLst>
                <a:latin typeface="Arial Narrow" pitchFamily="34" charset="0"/>
              </a:rPr>
              <a:t>X</a:t>
            </a:r>
            <a:endParaRPr lang="es-ES" sz="2000" b="1" dirty="0">
              <a:solidFill>
                <a:schemeClr val="bg1"/>
              </a:solidFill>
              <a:effectLst>
                <a:outerShdw blurRad="38100" dist="38100" dir="2700000" algn="tl">
                  <a:srgbClr val="000000"/>
                </a:outerShdw>
              </a:effectLst>
              <a:latin typeface="Arial Narrow" pitchFamily="34" charset="0"/>
            </a:endParaRPr>
          </a:p>
        </p:txBody>
      </p:sp>
      <p:sp>
        <p:nvSpPr>
          <p:cNvPr id="11293" name="Line 112"/>
          <p:cNvSpPr>
            <a:spLocks noChangeShapeType="1"/>
          </p:cNvSpPr>
          <p:nvPr/>
        </p:nvSpPr>
        <p:spPr bwMode="auto">
          <a:xfrm>
            <a:off x="6488113" y="3478213"/>
            <a:ext cx="0" cy="304800"/>
          </a:xfrm>
          <a:prstGeom prst="line">
            <a:avLst/>
          </a:prstGeom>
          <a:noFill/>
          <a:ln w="19050">
            <a:solidFill>
              <a:srgbClr val="9D9D9D"/>
            </a:solidFill>
            <a:round/>
            <a:headEnd/>
            <a:tailEnd type="triangle" w="med" len="med"/>
          </a:ln>
        </p:spPr>
        <p:txBody>
          <a:bodyPr>
            <a:spAutoFit/>
          </a:bodyPr>
          <a:lstStyle/>
          <a:p>
            <a:endParaRPr lang="en-US"/>
          </a:p>
        </p:txBody>
      </p:sp>
      <p:sp>
        <p:nvSpPr>
          <p:cNvPr id="1422449" name="Oval 113"/>
          <p:cNvSpPr>
            <a:spLocks noChangeArrowheads="1"/>
          </p:cNvSpPr>
          <p:nvPr/>
        </p:nvSpPr>
        <p:spPr bwMode="auto">
          <a:xfrm>
            <a:off x="6297613" y="3783013"/>
            <a:ext cx="360362" cy="384175"/>
          </a:xfrm>
          <a:prstGeom prst="ellipse">
            <a:avLst/>
          </a:prstGeom>
          <a:solidFill>
            <a:srgbClr val="66CC66"/>
          </a:solidFill>
          <a:ln w="28575">
            <a:solidFill>
              <a:srgbClr val="339933"/>
            </a:solidFill>
            <a:round/>
            <a:headEnd/>
            <a:tailEnd/>
          </a:ln>
          <a:effectLst/>
        </p:spPr>
        <p:txBody>
          <a:bodyPr wrap="none" lIns="0" tIns="0" rIns="0" bIns="0" anchor="ctr" anchorCtr="1"/>
          <a:lstStyle/>
          <a:p>
            <a:pPr eaLnBrk="0" hangingPunct="0">
              <a:defRPr/>
            </a:pPr>
            <a:r>
              <a:rPr lang="en-US" sz="2800" b="1" dirty="0">
                <a:solidFill>
                  <a:schemeClr val="bg1"/>
                </a:solidFill>
                <a:effectLst>
                  <a:outerShdw blurRad="38100" dist="38100" dir="2700000" algn="tl">
                    <a:srgbClr val="000000"/>
                  </a:outerShdw>
                </a:effectLst>
                <a:latin typeface="Arial Narrow" pitchFamily="34" charset="0"/>
              </a:rPr>
              <a:t>+</a:t>
            </a:r>
            <a:endParaRPr lang="es-ES" sz="2800" b="1" dirty="0">
              <a:solidFill>
                <a:schemeClr val="bg1"/>
              </a:solidFill>
              <a:effectLst>
                <a:outerShdw blurRad="38100" dist="38100" dir="2700000" algn="tl">
                  <a:srgbClr val="000000"/>
                </a:outerShdw>
              </a:effectLst>
              <a:latin typeface="Arial Narrow" pitchFamily="34" charset="0"/>
            </a:endParaRPr>
          </a:p>
        </p:txBody>
      </p:sp>
      <p:sp>
        <p:nvSpPr>
          <p:cNvPr id="11295" name="Line 114"/>
          <p:cNvSpPr>
            <a:spLocks noChangeShapeType="1"/>
          </p:cNvSpPr>
          <p:nvPr/>
        </p:nvSpPr>
        <p:spPr bwMode="auto">
          <a:xfrm flipH="1">
            <a:off x="6657975" y="3554413"/>
            <a:ext cx="1811338" cy="427037"/>
          </a:xfrm>
          <a:prstGeom prst="line">
            <a:avLst/>
          </a:prstGeom>
          <a:noFill/>
          <a:ln w="19050">
            <a:solidFill>
              <a:srgbClr val="9D9D9D"/>
            </a:solidFill>
            <a:round/>
            <a:headEnd/>
            <a:tailEnd type="triangle" w="med" len="med"/>
          </a:ln>
        </p:spPr>
        <p:txBody>
          <a:bodyPr>
            <a:spAutoFit/>
          </a:bodyPr>
          <a:lstStyle/>
          <a:p>
            <a:endParaRPr lang="en-US"/>
          </a:p>
        </p:txBody>
      </p:sp>
      <p:sp>
        <p:nvSpPr>
          <p:cNvPr id="11296" name="Line 115"/>
          <p:cNvSpPr>
            <a:spLocks noChangeShapeType="1"/>
          </p:cNvSpPr>
          <p:nvPr/>
        </p:nvSpPr>
        <p:spPr bwMode="auto">
          <a:xfrm>
            <a:off x="6508750" y="4160838"/>
            <a:ext cx="0" cy="304800"/>
          </a:xfrm>
          <a:prstGeom prst="line">
            <a:avLst/>
          </a:prstGeom>
          <a:noFill/>
          <a:ln w="19050">
            <a:solidFill>
              <a:srgbClr val="9D9D9D"/>
            </a:solidFill>
            <a:round/>
            <a:headEnd/>
            <a:tailEnd type="triangle" w="med" len="med"/>
          </a:ln>
        </p:spPr>
        <p:txBody>
          <a:bodyPr>
            <a:spAutoFit/>
          </a:bodyPr>
          <a:lstStyle/>
          <a:p>
            <a:endParaRPr lang="en-US"/>
          </a:p>
        </p:txBody>
      </p:sp>
      <p:sp>
        <p:nvSpPr>
          <p:cNvPr id="11297" name="Line 116"/>
          <p:cNvSpPr>
            <a:spLocks noChangeShapeType="1"/>
          </p:cNvSpPr>
          <p:nvPr/>
        </p:nvSpPr>
        <p:spPr bwMode="auto">
          <a:xfrm flipV="1">
            <a:off x="4392613" y="3344863"/>
            <a:ext cx="184150" cy="0"/>
          </a:xfrm>
          <a:prstGeom prst="line">
            <a:avLst/>
          </a:prstGeom>
          <a:noFill/>
          <a:ln w="19050">
            <a:solidFill>
              <a:srgbClr val="9D9D9D"/>
            </a:solidFill>
            <a:round/>
            <a:headEnd/>
            <a:tailEnd type="triangle" w="med" len="med"/>
          </a:ln>
        </p:spPr>
        <p:txBody>
          <a:bodyPr>
            <a:spAutoFit/>
          </a:bodyPr>
          <a:lstStyle/>
          <a:p>
            <a:endParaRPr lang="en-US"/>
          </a:p>
        </p:txBody>
      </p:sp>
      <p:sp>
        <p:nvSpPr>
          <p:cNvPr id="1422453" name="Text Box 117"/>
          <p:cNvSpPr txBox="1">
            <a:spLocks noChangeArrowheads="1"/>
          </p:cNvSpPr>
          <p:nvPr/>
        </p:nvSpPr>
        <p:spPr bwMode="auto">
          <a:xfrm>
            <a:off x="4116388" y="3197225"/>
            <a:ext cx="457200" cy="244475"/>
          </a:xfrm>
          <a:prstGeom prst="rect">
            <a:avLst/>
          </a:prstGeom>
          <a:noFill/>
          <a:ln w="12700">
            <a:noFill/>
            <a:miter lim="800000"/>
            <a:headEnd/>
            <a:tailEnd/>
          </a:ln>
          <a:effectLst/>
        </p:spPr>
        <p:txBody>
          <a:bodyPr>
            <a:spAutoFit/>
          </a:bodyPr>
          <a:lstStyle/>
          <a:p>
            <a:pPr algn="l" eaLnBrk="0" hangingPunct="0">
              <a:defRPr/>
            </a:pPr>
            <a:r>
              <a:rPr lang="en-US" sz="1000" b="1" dirty="0">
                <a:effectLst>
                  <a:outerShdw blurRad="38100" dist="38100" dir="2700000" algn="tl">
                    <a:srgbClr val="C0C0C0"/>
                  </a:outerShdw>
                </a:effectLst>
              </a:rPr>
              <a:t>C0</a:t>
            </a:r>
          </a:p>
        </p:txBody>
      </p:sp>
      <p:sp>
        <p:nvSpPr>
          <p:cNvPr id="1422454" name="Text Box 118"/>
          <p:cNvSpPr txBox="1">
            <a:spLocks noChangeArrowheads="1"/>
          </p:cNvSpPr>
          <p:nvPr/>
        </p:nvSpPr>
        <p:spPr bwMode="auto">
          <a:xfrm>
            <a:off x="5448300" y="3144838"/>
            <a:ext cx="533400" cy="336550"/>
          </a:xfrm>
          <a:prstGeom prst="rect">
            <a:avLst/>
          </a:prstGeom>
          <a:noFill/>
          <a:ln w="12700">
            <a:noFill/>
            <a:miter lim="800000"/>
            <a:headEnd/>
            <a:tailEnd/>
          </a:ln>
          <a:effectLst/>
        </p:spPr>
        <p:txBody>
          <a:bodyPr>
            <a:spAutoFit/>
          </a:bodyPr>
          <a:lstStyle/>
          <a:p>
            <a:pPr algn="l" eaLnBrk="0" hangingPunct="0">
              <a:defRPr/>
            </a:pPr>
            <a:r>
              <a:rPr lang="en-US" sz="1600" dirty="0">
                <a:solidFill>
                  <a:srgbClr val="0000CC"/>
                </a:solidFill>
                <a:effectLst>
                  <a:outerShdw blurRad="38100" dist="38100" dir="2700000" algn="tl">
                    <a:srgbClr val="C0C0C0"/>
                  </a:outerShdw>
                </a:effectLst>
                <a:latin typeface="Arial Narrow" pitchFamily="34" charset="0"/>
              </a:rPr>
              <a:t>C0</a:t>
            </a:r>
          </a:p>
        </p:txBody>
      </p:sp>
      <p:sp>
        <p:nvSpPr>
          <p:cNvPr id="11300" name="Line 119"/>
          <p:cNvSpPr>
            <a:spLocks noChangeShapeType="1"/>
          </p:cNvSpPr>
          <p:nvPr/>
        </p:nvSpPr>
        <p:spPr bwMode="auto">
          <a:xfrm>
            <a:off x="5626100" y="2846388"/>
            <a:ext cx="0" cy="314325"/>
          </a:xfrm>
          <a:prstGeom prst="line">
            <a:avLst/>
          </a:prstGeom>
          <a:noFill/>
          <a:ln w="19050">
            <a:solidFill>
              <a:srgbClr val="9D9D9D"/>
            </a:solidFill>
            <a:round/>
            <a:headEnd/>
            <a:tailEnd type="triangle" w="med" len="med"/>
          </a:ln>
        </p:spPr>
        <p:txBody>
          <a:bodyPr>
            <a:spAutoFit/>
          </a:bodyPr>
          <a:lstStyle/>
          <a:p>
            <a:endParaRPr lang="en-US"/>
          </a:p>
        </p:txBody>
      </p:sp>
      <p:sp>
        <p:nvSpPr>
          <p:cNvPr id="1422456" name="Oval 120"/>
          <p:cNvSpPr>
            <a:spLocks noChangeArrowheads="1"/>
          </p:cNvSpPr>
          <p:nvPr/>
        </p:nvSpPr>
        <p:spPr bwMode="auto">
          <a:xfrm>
            <a:off x="5421313" y="3173413"/>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eaLnBrk="0" hangingPunct="0">
              <a:defRPr/>
            </a:pPr>
            <a:r>
              <a:rPr lang="en-US" sz="2000" b="1" dirty="0">
                <a:solidFill>
                  <a:schemeClr val="bg1"/>
                </a:solidFill>
                <a:effectLst>
                  <a:outerShdw blurRad="38100" dist="38100" dir="2700000" algn="tl">
                    <a:srgbClr val="000000"/>
                  </a:outerShdw>
                </a:effectLst>
                <a:latin typeface="Arial Narrow" pitchFamily="34" charset="0"/>
              </a:rPr>
              <a:t>X</a:t>
            </a:r>
            <a:endParaRPr lang="es-ES" sz="2000" b="1" dirty="0">
              <a:solidFill>
                <a:schemeClr val="bg1"/>
              </a:solidFill>
              <a:effectLst>
                <a:outerShdw blurRad="38100" dist="38100" dir="2700000" algn="tl">
                  <a:srgbClr val="000000"/>
                </a:outerShdw>
              </a:effectLst>
              <a:latin typeface="Arial Narrow" pitchFamily="34" charset="0"/>
            </a:endParaRPr>
          </a:p>
        </p:txBody>
      </p:sp>
      <p:sp>
        <p:nvSpPr>
          <p:cNvPr id="11302" name="Line 121"/>
          <p:cNvSpPr>
            <a:spLocks noChangeShapeType="1"/>
          </p:cNvSpPr>
          <p:nvPr/>
        </p:nvSpPr>
        <p:spPr bwMode="auto">
          <a:xfrm flipV="1">
            <a:off x="5235575" y="3343275"/>
            <a:ext cx="184150" cy="0"/>
          </a:xfrm>
          <a:prstGeom prst="line">
            <a:avLst/>
          </a:prstGeom>
          <a:noFill/>
          <a:ln w="19050">
            <a:solidFill>
              <a:srgbClr val="9D9D9D"/>
            </a:solidFill>
            <a:round/>
            <a:headEnd/>
            <a:tailEnd type="triangle" w="med" len="med"/>
          </a:ln>
        </p:spPr>
        <p:txBody>
          <a:bodyPr>
            <a:spAutoFit/>
          </a:bodyPr>
          <a:lstStyle/>
          <a:p>
            <a:endParaRPr lang="en-US"/>
          </a:p>
        </p:txBody>
      </p:sp>
      <p:sp>
        <p:nvSpPr>
          <p:cNvPr id="1422458" name="Text Box 122"/>
          <p:cNvSpPr txBox="1">
            <a:spLocks noChangeArrowheads="1"/>
          </p:cNvSpPr>
          <p:nvPr/>
        </p:nvSpPr>
        <p:spPr bwMode="auto">
          <a:xfrm>
            <a:off x="4964113" y="3192463"/>
            <a:ext cx="381000" cy="244475"/>
          </a:xfrm>
          <a:prstGeom prst="rect">
            <a:avLst/>
          </a:prstGeom>
          <a:noFill/>
          <a:ln w="12700">
            <a:noFill/>
            <a:miter lim="800000"/>
            <a:headEnd/>
            <a:tailEnd/>
          </a:ln>
          <a:effectLst/>
        </p:spPr>
        <p:txBody>
          <a:bodyPr>
            <a:spAutoFit/>
          </a:bodyPr>
          <a:lstStyle/>
          <a:p>
            <a:pPr algn="l" eaLnBrk="0" hangingPunct="0">
              <a:defRPr/>
            </a:pPr>
            <a:r>
              <a:rPr lang="en-US" sz="1000" b="1" dirty="0">
                <a:effectLst>
                  <a:outerShdw blurRad="38100" dist="38100" dir="2700000" algn="tl">
                    <a:srgbClr val="C0C0C0"/>
                  </a:outerShdw>
                </a:effectLst>
              </a:rPr>
              <a:t>C1</a:t>
            </a:r>
          </a:p>
        </p:txBody>
      </p:sp>
      <p:sp>
        <p:nvSpPr>
          <p:cNvPr id="11304" name="Line 123"/>
          <p:cNvSpPr>
            <a:spLocks noChangeShapeType="1"/>
          </p:cNvSpPr>
          <p:nvPr/>
        </p:nvSpPr>
        <p:spPr bwMode="auto">
          <a:xfrm>
            <a:off x="6459538" y="2846388"/>
            <a:ext cx="4762" cy="314325"/>
          </a:xfrm>
          <a:prstGeom prst="line">
            <a:avLst/>
          </a:prstGeom>
          <a:noFill/>
          <a:ln w="19050">
            <a:solidFill>
              <a:srgbClr val="9D9D9D"/>
            </a:solidFill>
            <a:round/>
            <a:headEnd/>
            <a:tailEnd type="triangle" w="med" len="med"/>
          </a:ln>
        </p:spPr>
        <p:txBody>
          <a:bodyPr>
            <a:spAutoFit/>
          </a:bodyPr>
          <a:lstStyle/>
          <a:p>
            <a:endParaRPr lang="en-US"/>
          </a:p>
        </p:txBody>
      </p:sp>
      <p:sp>
        <p:nvSpPr>
          <p:cNvPr id="1422460" name="Oval 124"/>
          <p:cNvSpPr>
            <a:spLocks noChangeArrowheads="1"/>
          </p:cNvSpPr>
          <p:nvPr/>
        </p:nvSpPr>
        <p:spPr bwMode="auto">
          <a:xfrm>
            <a:off x="6259513" y="3173413"/>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eaLnBrk="0" hangingPunct="0">
              <a:defRPr/>
            </a:pPr>
            <a:r>
              <a:rPr lang="en-US" sz="2000" b="1" dirty="0">
                <a:solidFill>
                  <a:schemeClr val="bg1"/>
                </a:solidFill>
                <a:effectLst>
                  <a:outerShdw blurRad="38100" dist="38100" dir="2700000" algn="tl">
                    <a:srgbClr val="000000"/>
                  </a:outerShdw>
                </a:effectLst>
                <a:latin typeface="Arial Narrow" pitchFamily="34" charset="0"/>
              </a:rPr>
              <a:t>X</a:t>
            </a:r>
            <a:endParaRPr lang="es-ES" sz="2000" b="1" dirty="0">
              <a:solidFill>
                <a:schemeClr val="bg1"/>
              </a:solidFill>
              <a:effectLst>
                <a:outerShdw blurRad="38100" dist="38100" dir="2700000" algn="tl">
                  <a:srgbClr val="000000"/>
                </a:outerShdw>
              </a:effectLst>
              <a:latin typeface="Arial Narrow" pitchFamily="34" charset="0"/>
            </a:endParaRPr>
          </a:p>
        </p:txBody>
      </p:sp>
      <p:sp>
        <p:nvSpPr>
          <p:cNvPr id="11306" name="Line 125"/>
          <p:cNvSpPr>
            <a:spLocks noChangeShapeType="1"/>
          </p:cNvSpPr>
          <p:nvPr/>
        </p:nvSpPr>
        <p:spPr bwMode="auto">
          <a:xfrm flipV="1">
            <a:off x="6059488" y="3349625"/>
            <a:ext cx="184150" cy="0"/>
          </a:xfrm>
          <a:prstGeom prst="line">
            <a:avLst/>
          </a:prstGeom>
          <a:noFill/>
          <a:ln w="19050">
            <a:solidFill>
              <a:srgbClr val="9D9D9D"/>
            </a:solidFill>
            <a:round/>
            <a:headEnd/>
            <a:tailEnd type="triangle" w="med" len="med"/>
          </a:ln>
        </p:spPr>
        <p:txBody>
          <a:bodyPr>
            <a:spAutoFit/>
          </a:bodyPr>
          <a:lstStyle/>
          <a:p>
            <a:endParaRPr lang="en-US"/>
          </a:p>
        </p:txBody>
      </p:sp>
      <p:sp>
        <p:nvSpPr>
          <p:cNvPr id="1422462" name="Text Box 126"/>
          <p:cNvSpPr txBox="1">
            <a:spLocks noChangeArrowheads="1"/>
          </p:cNvSpPr>
          <p:nvPr/>
        </p:nvSpPr>
        <p:spPr bwMode="auto">
          <a:xfrm>
            <a:off x="5807075" y="3197225"/>
            <a:ext cx="533400" cy="244475"/>
          </a:xfrm>
          <a:prstGeom prst="rect">
            <a:avLst/>
          </a:prstGeom>
          <a:noFill/>
          <a:ln w="12700">
            <a:noFill/>
            <a:miter lim="800000"/>
            <a:headEnd/>
            <a:tailEnd/>
          </a:ln>
          <a:effectLst/>
        </p:spPr>
        <p:txBody>
          <a:bodyPr>
            <a:spAutoFit/>
          </a:bodyPr>
          <a:lstStyle/>
          <a:p>
            <a:pPr algn="l" eaLnBrk="0" hangingPunct="0">
              <a:defRPr/>
            </a:pPr>
            <a:r>
              <a:rPr lang="en-US" sz="1000" b="1" dirty="0">
                <a:effectLst>
                  <a:outerShdw blurRad="38100" dist="38100" dir="2700000" algn="tl">
                    <a:srgbClr val="C0C0C0"/>
                  </a:outerShdw>
                </a:effectLst>
              </a:rPr>
              <a:t>C2</a:t>
            </a:r>
          </a:p>
        </p:txBody>
      </p:sp>
      <p:sp>
        <p:nvSpPr>
          <p:cNvPr id="11308" name="Line 127"/>
          <p:cNvSpPr>
            <a:spLocks noChangeShapeType="1"/>
          </p:cNvSpPr>
          <p:nvPr/>
        </p:nvSpPr>
        <p:spPr bwMode="auto">
          <a:xfrm>
            <a:off x="7302500" y="2846388"/>
            <a:ext cx="0" cy="314325"/>
          </a:xfrm>
          <a:prstGeom prst="line">
            <a:avLst/>
          </a:prstGeom>
          <a:noFill/>
          <a:ln w="19050">
            <a:solidFill>
              <a:srgbClr val="9D9D9D"/>
            </a:solidFill>
            <a:round/>
            <a:headEnd/>
            <a:tailEnd type="triangle" w="med" len="med"/>
          </a:ln>
        </p:spPr>
        <p:txBody>
          <a:bodyPr>
            <a:spAutoFit/>
          </a:bodyPr>
          <a:lstStyle/>
          <a:p>
            <a:endParaRPr lang="en-US"/>
          </a:p>
        </p:txBody>
      </p:sp>
      <p:sp>
        <p:nvSpPr>
          <p:cNvPr id="1422464" name="Oval 128"/>
          <p:cNvSpPr>
            <a:spLocks noChangeArrowheads="1"/>
          </p:cNvSpPr>
          <p:nvPr/>
        </p:nvSpPr>
        <p:spPr bwMode="auto">
          <a:xfrm>
            <a:off x="7097713" y="3173413"/>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eaLnBrk="0" hangingPunct="0">
              <a:defRPr/>
            </a:pPr>
            <a:r>
              <a:rPr lang="en-US" sz="2000" b="1" dirty="0">
                <a:solidFill>
                  <a:schemeClr val="bg1"/>
                </a:solidFill>
                <a:effectLst>
                  <a:outerShdw blurRad="38100" dist="38100" dir="2700000" algn="tl">
                    <a:srgbClr val="000000"/>
                  </a:outerShdw>
                </a:effectLst>
                <a:latin typeface="Arial Narrow" pitchFamily="34" charset="0"/>
              </a:rPr>
              <a:t>X</a:t>
            </a:r>
            <a:endParaRPr lang="es-ES" sz="2000" b="1" dirty="0">
              <a:solidFill>
                <a:schemeClr val="bg1"/>
              </a:solidFill>
              <a:effectLst>
                <a:outerShdw blurRad="38100" dist="38100" dir="2700000" algn="tl">
                  <a:srgbClr val="000000"/>
                </a:outerShdw>
              </a:effectLst>
              <a:latin typeface="Arial Narrow" pitchFamily="34" charset="0"/>
            </a:endParaRPr>
          </a:p>
        </p:txBody>
      </p:sp>
      <p:sp>
        <p:nvSpPr>
          <p:cNvPr id="11310" name="Line 129"/>
          <p:cNvSpPr>
            <a:spLocks noChangeShapeType="1"/>
          </p:cNvSpPr>
          <p:nvPr/>
        </p:nvSpPr>
        <p:spPr bwMode="auto">
          <a:xfrm flipV="1">
            <a:off x="6916738" y="3338513"/>
            <a:ext cx="184150" cy="0"/>
          </a:xfrm>
          <a:prstGeom prst="line">
            <a:avLst/>
          </a:prstGeom>
          <a:noFill/>
          <a:ln w="19050">
            <a:solidFill>
              <a:srgbClr val="9D9D9D"/>
            </a:solidFill>
            <a:round/>
            <a:headEnd/>
            <a:tailEnd type="triangle" w="med" len="med"/>
          </a:ln>
        </p:spPr>
        <p:txBody>
          <a:bodyPr>
            <a:spAutoFit/>
          </a:bodyPr>
          <a:lstStyle/>
          <a:p>
            <a:endParaRPr lang="en-US"/>
          </a:p>
        </p:txBody>
      </p:sp>
      <p:sp>
        <p:nvSpPr>
          <p:cNvPr id="1422466" name="Text Box 130"/>
          <p:cNvSpPr txBox="1">
            <a:spLocks noChangeArrowheads="1"/>
          </p:cNvSpPr>
          <p:nvPr/>
        </p:nvSpPr>
        <p:spPr bwMode="auto">
          <a:xfrm>
            <a:off x="6635750" y="3192463"/>
            <a:ext cx="533400" cy="244475"/>
          </a:xfrm>
          <a:prstGeom prst="rect">
            <a:avLst/>
          </a:prstGeom>
          <a:noFill/>
          <a:ln w="12700">
            <a:noFill/>
            <a:miter lim="800000"/>
            <a:headEnd/>
            <a:tailEnd/>
          </a:ln>
          <a:effectLst/>
        </p:spPr>
        <p:txBody>
          <a:bodyPr>
            <a:spAutoFit/>
          </a:bodyPr>
          <a:lstStyle/>
          <a:p>
            <a:pPr algn="l" eaLnBrk="0" hangingPunct="0">
              <a:defRPr/>
            </a:pPr>
            <a:r>
              <a:rPr lang="en-US" sz="1000" b="1" dirty="0">
                <a:effectLst>
                  <a:outerShdw blurRad="38100" dist="38100" dir="2700000" algn="tl">
                    <a:srgbClr val="C0C0C0"/>
                  </a:outerShdw>
                </a:effectLst>
              </a:rPr>
              <a:t>C3</a:t>
            </a:r>
          </a:p>
        </p:txBody>
      </p:sp>
      <p:sp>
        <p:nvSpPr>
          <p:cNvPr id="11312" name="Line 131"/>
          <p:cNvSpPr>
            <a:spLocks noChangeShapeType="1"/>
          </p:cNvSpPr>
          <p:nvPr/>
        </p:nvSpPr>
        <p:spPr bwMode="auto">
          <a:xfrm>
            <a:off x="8507413" y="2840038"/>
            <a:ext cx="0" cy="304800"/>
          </a:xfrm>
          <a:prstGeom prst="line">
            <a:avLst/>
          </a:prstGeom>
          <a:noFill/>
          <a:ln w="19050">
            <a:solidFill>
              <a:srgbClr val="9D9D9D"/>
            </a:solidFill>
            <a:round/>
            <a:headEnd/>
            <a:tailEnd type="triangle" w="med" len="med"/>
          </a:ln>
        </p:spPr>
        <p:txBody>
          <a:bodyPr>
            <a:spAutoFit/>
          </a:bodyPr>
          <a:lstStyle/>
          <a:p>
            <a:endParaRPr lang="en-US"/>
          </a:p>
        </p:txBody>
      </p:sp>
      <p:sp>
        <p:nvSpPr>
          <p:cNvPr id="1422468" name="Oval 132"/>
          <p:cNvSpPr>
            <a:spLocks noChangeArrowheads="1"/>
          </p:cNvSpPr>
          <p:nvPr/>
        </p:nvSpPr>
        <p:spPr bwMode="auto">
          <a:xfrm>
            <a:off x="8316913" y="3154363"/>
            <a:ext cx="384175" cy="384175"/>
          </a:xfrm>
          <a:prstGeom prst="ellipse">
            <a:avLst/>
          </a:prstGeom>
          <a:solidFill>
            <a:srgbClr val="5C8EFB"/>
          </a:solidFill>
          <a:ln w="28575">
            <a:solidFill>
              <a:srgbClr val="0000CC"/>
            </a:solidFill>
            <a:round/>
            <a:headEnd/>
            <a:tailEnd/>
          </a:ln>
          <a:effectLst/>
        </p:spPr>
        <p:txBody>
          <a:bodyPr wrap="none" lIns="0" tIns="0" rIns="0" bIns="0" anchor="ctr" anchorCtr="1"/>
          <a:lstStyle/>
          <a:p>
            <a:pPr eaLnBrk="0" hangingPunct="0">
              <a:defRPr/>
            </a:pPr>
            <a:r>
              <a:rPr lang="en-US" sz="2000" b="1" dirty="0">
                <a:solidFill>
                  <a:schemeClr val="bg1"/>
                </a:solidFill>
                <a:effectLst>
                  <a:outerShdw blurRad="38100" dist="38100" dir="2700000" algn="tl">
                    <a:srgbClr val="000000"/>
                  </a:outerShdw>
                </a:effectLst>
                <a:latin typeface="Arial Narrow" pitchFamily="34" charset="0"/>
              </a:rPr>
              <a:t>X</a:t>
            </a:r>
            <a:endParaRPr lang="es-ES" sz="2000" b="1" dirty="0">
              <a:solidFill>
                <a:schemeClr val="bg1"/>
              </a:solidFill>
              <a:effectLst>
                <a:outerShdw blurRad="38100" dist="38100" dir="2700000" algn="tl">
                  <a:srgbClr val="000000"/>
                </a:outerShdw>
              </a:effectLst>
              <a:latin typeface="Arial Narrow" pitchFamily="34" charset="0"/>
            </a:endParaRPr>
          </a:p>
        </p:txBody>
      </p:sp>
      <p:sp>
        <p:nvSpPr>
          <p:cNvPr id="11314" name="Line 133"/>
          <p:cNvSpPr>
            <a:spLocks noChangeShapeType="1"/>
          </p:cNvSpPr>
          <p:nvPr/>
        </p:nvSpPr>
        <p:spPr bwMode="auto">
          <a:xfrm flipV="1">
            <a:off x="8126413" y="3316288"/>
            <a:ext cx="184150" cy="0"/>
          </a:xfrm>
          <a:prstGeom prst="line">
            <a:avLst/>
          </a:prstGeom>
          <a:noFill/>
          <a:ln w="19050">
            <a:solidFill>
              <a:srgbClr val="9D9D9D"/>
            </a:solidFill>
            <a:round/>
            <a:headEnd/>
            <a:tailEnd type="triangle" w="med" len="med"/>
          </a:ln>
        </p:spPr>
        <p:txBody>
          <a:bodyPr>
            <a:spAutoFit/>
          </a:bodyPr>
          <a:lstStyle/>
          <a:p>
            <a:endParaRPr lang="en-US"/>
          </a:p>
        </p:txBody>
      </p:sp>
      <p:sp>
        <p:nvSpPr>
          <p:cNvPr id="1422470" name="Text Box 134"/>
          <p:cNvSpPr txBox="1">
            <a:spLocks noChangeArrowheads="1"/>
          </p:cNvSpPr>
          <p:nvPr/>
        </p:nvSpPr>
        <p:spPr bwMode="auto">
          <a:xfrm>
            <a:off x="7707313" y="3173413"/>
            <a:ext cx="609600" cy="274637"/>
          </a:xfrm>
          <a:prstGeom prst="rect">
            <a:avLst/>
          </a:prstGeom>
          <a:noFill/>
          <a:ln w="12700">
            <a:noFill/>
            <a:miter lim="800000"/>
            <a:headEnd/>
            <a:tailEnd/>
          </a:ln>
          <a:effectLst/>
        </p:spPr>
        <p:txBody>
          <a:bodyPr>
            <a:spAutoFit/>
          </a:bodyPr>
          <a:lstStyle/>
          <a:p>
            <a:pPr algn="l" eaLnBrk="0" hangingPunct="0">
              <a:defRPr/>
            </a:pPr>
            <a:r>
              <a:rPr lang="en-US" sz="1200" b="1" dirty="0">
                <a:effectLst>
                  <a:outerShdw blurRad="38100" dist="38100" dir="2700000" algn="tl">
                    <a:srgbClr val="C0C0C0"/>
                  </a:outerShdw>
                </a:effectLst>
                <a:latin typeface="Arial Narrow" pitchFamily="34" charset="0"/>
              </a:rPr>
              <a:t>C2015</a:t>
            </a:r>
          </a:p>
        </p:txBody>
      </p:sp>
      <p:sp>
        <p:nvSpPr>
          <p:cNvPr id="11316" name="Text Box 135"/>
          <p:cNvSpPr txBox="1">
            <a:spLocks noChangeArrowheads="1"/>
          </p:cNvSpPr>
          <p:nvPr/>
        </p:nvSpPr>
        <p:spPr bwMode="auto">
          <a:xfrm>
            <a:off x="7478713" y="3097213"/>
            <a:ext cx="433387" cy="396875"/>
          </a:xfrm>
          <a:prstGeom prst="rect">
            <a:avLst/>
          </a:prstGeom>
          <a:noFill/>
          <a:ln w="9525" algn="ctr">
            <a:noFill/>
            <a:miter lim="800000"/>
            <a:headEnd/>
            <a:tailEnd/>
          </a:ln>
        </p:spPr>
        <p:txBody>
          <a:bodyPr>
            <a:spAutoFit/>
          </a:bodyPr>
          <a:lstStyle/>
          <a:p>
            <a:pPr marL="342900" indent="-342900" algn="l" eaLnBrk="0" hangingPunct="0">
              <a:spcBef>
                <a:spcPct val="20000"/>
              </a:spcBef>
              <a:buSzPct val="105000"/>
              <a:buFont typeface="Arial" charset="0"/>
              <a:buNone/>
            </a:pPr>
            <a:r>
              <a:rPr lang="en-US" sz="2000">
                <a:solidFill>
                  <a:srgbClr val="0000CC"/>
                </a:solidFill>
              </a:rPr>
              <a:t>…</a:t>
            </a:r>
          </a:p>
        </p:txBody>
      </p:sp>
      <p:sp>
        <p:nvSpPr>
          <p:cNvPr id="11317" name="Line 136"/>
          <p:cNvSpPr>
            <a:spLocks noChangeShapeType="1"/>
          </p:cNvSpPr>
          <p:nvPr/>
        </p:nvSpPr>
        <p:spPr bwMode="auto">
          <a:xfrm>
            <a:off x="5649913" y="3554413"/>
            <a:ext cx="714375" cy="276225"/>
          </a:xfrm>
          <a:prstGeom prst="line">
            <a:avLst/>
          </a:prstGeom>
          <a:noFill/>
          <a:ln w="19050">
            <a:solidFill>
              <a:srgbClr val="9D9D9D"/>
            </a:solidFill>
            <a:round/>
            <a:headEnd/>
            <a:tailEnd type="triangle" w="med" len="med"/>
          </a:ln>
        </p:spPr>
        <p:txBody>
          <a:bodyPr>
            <a:spAutoFit/>
          </a:bodyPr>
          <a:lstStyle/>
          <a:p>
            <a:endParaRPr lang="en-US"/>
          </a:p>
        </p:txBody>
      </p:sp>
      <p:sp>
        <p:nvSpPr>
          <p:cNvPr id="11318" name="Line 137"/>
          <p:cNvSpPr>
            <a:spLocks noChangeShapeType="1"/>
          </p:cNvSpPr>
          <p:nvPr/>
        </p:nvSpPr>
        <p:spPr bwMode="auto">
          <a:xfrm flipH="1">
            <a:off x="6581775" y="3554413"/>
            <a:ext cx="744538" cy="274637"/>
          </a:xfrm>
          <a:prstGeom prst="line">
            <a:avLst/>
          </a:prstGeom>
          <a:noFill/>
          <a:ln w="19050">
            <a:solidFill>
              <a:srgbClr val="9D9D9D"/>
            </a:solidFill>
            <a:round/>
            <a:headEnd/>
            <a:tailEnd type="triangle" w="med" len="med"/>
          </a:ln>
        </p:spPr>
        <p:txBody>
          <a:bodyPr>
            <a:spAutoFit/>
          </a:bodyPr>
          <a:lstStyle/>
          <a:p>
            <a:endParaRPr lang="en-US"/>
          </a:p>
        </p:txBody>
      </p:sp>
      <p:sp>
        <p:nvSpPr>
          <p:cNvPr id="1422474" name="Rectangle 138"/>
          <p:cNvSpPr>
            <a:spLocks noChangeArrowheads="1"/>
          </p:cNvSpPr>
          <p:nvPr/>
        </p:nvSpPr>
        <p:spPr bwMode="auto">
          <a:xfrm rot="5400000">
            <a:off x="4995862" y="2767013"/>
            <a:ext cx="301625" cy="152400"/>
          </a:xfrm>
          <a:prstGeom prst="rect">
            <a:avLst/>
          </a:prstGeom>
          <a:solidFill>
            <a:srgbClr val="CC9900"/>
          </a:solidFill>
          <a:ln w="28575">
            <a:solidFill>
              <a:schemeClr val="bg2"/>
            </a:solidFill>
            <a:miter lim="800000"/>
            <a:headEnd/>
            <a:tailEnd/>
          </a:ln>
          <a:effectLst/>
        </p:spPr>
        <p:txBody>
          <a:bodyPr wrap="none" anchor="ctr"/>
          <a:lstStyle/>
          <a:p>
            <a:pPr eaLnBrk="0" hangingPunct="0">
              <a:defRPr/>
            </a:pPr>
            <a:r>
              <a:rPr lang="en-US" sz="900" b="1" dirty="0">
                <a:solidFill>
                  <a:schemeClr val="bg1"/>
                </a:solidFill>
                <a:effectLst>
                  <a:outerShdw blurRad="38100" dist="38100" dir="2700000" algn="tl">
                    <a:srgbClr val="000000"/>
                  </a:outerShdw>
                </a:effectLst>
              </a:rPr>
              <a:t>Reg</a:t>
            </a:r>
            <a:endParaRPr lang="es-ES" sz="900" b="1" dirty="0">
              <a:solidFill>
                <a:schemeClr val="bg1"/>
              </a:solidFill>
              <a:effectLst>
                <a:outerShdw blurRad="38100" dist="38100" dir="2700000" algn="tl">
                  <a:srgbClr val="000000"/>
                </a:outerShdw>
              </a:effectLst>
            </a:endParaRPr>
          </a:p>
        </p:txBody>
      </p:sp>
      <p:sp>
        <p:nvSpPr>
          <p:cNvPr id="1422475" name="Rectangle 139"/>
          <p:cNvSpPr>
            <a:spLocks noChangeArrowheads="1"/>
          </p:cNvSpPr>
          <p:nvPr/>
        </p:nvSpPr>
        <p:spPr bwMode="auto">
          <a:xfrm rot="5400000">
            <a:off x="5872162" y="2760663"/>
            <a:ext cx="301625" cy="152400"/>
          </a:xfrm>
          <a:prstGeom prst="rect">
            <a:avLst/>
          </a:prstGeom>
          <a:solidFill>
            <a:srgbClr val="CC9900"/>
          </a:solidFill>
          <a:ln w="28575">
            <a:solidFill>
              <a:schemeClr val="bg2"/>
            </a:solidFill>
            <a:miter lim="800000"/>
            <a:headEnd/>
            <a:tailEnd/>
          </a:ln>
          <a:effectLst/>
        </p:spPr>
        <p:txBody>
          <a:bodyPr wrap="none" anchor="ctr"/>
          <a:lstStyle/>
          <a:p>
            <a:pPr eaLnBrk="0" hangingPunct="0">
              <a:defRPr/>
            </a:pPr>
            <a:r>
              <a:rPr lang="en-US" sz="900" b="1" dirty="0">
                <a:solidFill>
                  <a:schemeClr val="bg1"/>
                </a:solidFill>
                <a:effectLst>
                  <a:outerShdw blurRad="38100" dist="38100" dir="2700000" algn="tl">
                    <a:srgbClr val="000000"/>
                  </a:outerShdw>
                </a:effectLst>
              </a:rPr>
              <a:t>Reg</a:t>
            </a:r>
            <a:endParaRPr lang="es-ES" sz="900" b="1" dirty="0">
              <a:solidFill>
                <a:schemeClr val="bg1"/>
              </a:solidFill>
              <a:effectLst>
                <a:outerShdw blurRad="38100" dist="38100" dir="2700000" algn="tl">
                  <a:srgbClr val="000000"/>
                </a:outerShdw>
              </a:effectLst>
            </a:endParaRPr>
          </a:p>
        </p:txBody>
      </p:sp>
      <p:sp>
        <p:nvSpPr>
          <p:cNvPr id="1422476" name="Rectangle 140"/>
          <p:cNvSpPr>
            <a:spLocks noChangeArrowheads="1"/>
          </p:cNvSpPr>
          <p:nvPr/>
        </p:nvSpPr>
        <p:spPr bwMode="auto">
          <a:xfrm rot="5400000">
            <a:off x="6672262" y="2767013"/>
            <a:ext cx="301625" cy="152400"/>
          </a:xfrm>
          <a:prstGeom prst="rect">
            <a:avLst/>
          </a:prstGeom>
          <a:solidFill>
            <a:srgbClr val="CC9900"/>
          </a:solidFill>
          <a:ln w="28575">
            <a:solidFill>
              <a:schemeClr val="bg2"/>
            </a:solidFill>
            <a:miter lim="800000"/>
            <a:headEnd/>
            <a:tailEnd/>
          </a:ln>
          <a:effectLst/>
        </p:spPr>
        <p:txBody>
          <a:bodyPr wrap="none" anchor="ctr"/>
          <a:lstStyle/>
          <a:p>
            <a:pPr eaLnBrk="0" hangingPunct="0">
              <a:defRPr/>
            </a:pPr>
            <a:r>
              <a:rPr lang="en-US" sz="900" b="1" dirty="0">
                <a:solidFill>
                  <a:schemeClr val="bg1"/>
                </a:solidFill>
                <a:effectLst>
                  <a:outerShdw blurRad="38100" dist="38100" dir="2700000" algn="tl">
                    <a:srgbClr val="000000"/>
                  </a:outerShdw>
                </a:effectLst>
              </a:rPr>
              <a:t>Reg</a:t>
            </a:r>
            <a:endParaRPr lang="es-ES" sz="900" b="1" dirty="0">
              <a:solidFill>
                <a:schemeClr val="bg1"/>
              </a:solidFill>
              <a:effectLst>
                <a:outerShdw blurRad="38100" dist="38100" dir="2700000" algn="tl">
                  <a:srgbClr val="000000"/>
                </a:outerShdw>
              </a:effectLst>
            </a:endParaRPr>
          </a:p>
        </p:txBody>
      </p:sp>
      <p:sp>
        <p:nvSpPr>
          <p:cNvPr id="1422477" name="Rectangle 141"/>
          <p:cNvSpPr>
            <a:spLocks noChangeArrowheads="1"/>
          </p:cNvSpPr>
          <p:nvPr/>
        </p:nvSpPr>
        <p:spPr bwMode="auto">
          <a:xfrm rot="5400000">
            <a:off x="7937500" y="2790826"/>
            <a:ext cx="301625" cy="152400"/>
          </a:xfrm>
          <a:prstGeom prst="rect">
            <a:avLst/>
          </a:prstGeom>
          <a:solidFill>
            <a:srgbClr val="CC9900"/>
          </a:solidFill>
          <a:ln w="28575">
            <a:solidFill>
              <a:schemeClr val="bg2"/>
            </a:solidFill>
            <a:miter lim="800000"/>
            <a:headEnd/>
            <a:tailEnd/>
          </a:ln>
          <a:effectLst/>
        </p:spPr>
        <p:txBody>
          <a:bodyPr wrap="none" anchor="ctr"/>
          <a:lstStyle/>
          <a:p>
            <a:pPr eaLnBrk="0" hangingPunct="0">
              <a:defRPr/>
            </a:pPr>
            <a:r>
              <a:rPr lang="en-US" sz="900" b="1" dirty="0">
                <a:solidFill>
                  <a:schemeClr val="bg1"/>
                </a:solidFill>
                <a:effectLst>
                  <a:outerShdw blurRad="38100" dist="38100" dir="2700000" algn="tl">
                    <a:srgbClr val="000000"/>
                  </a:outerShdw>
                </a:effectLst>
              </a:rPr>
              <a:t>Reg</a:t>
            </a:r>
            <a:endParaRPr lang="es-ES" sz="900" b="1" dirty="0">
              <a:solidFill>
                <a:schemeClr val="bg1"/>
              </a:solidFill>
              <a:effectLst>
                <a:outerShdw blurRad="38100" dist="38100" dir="2700000" algn="tl">
                  <a:srgbClr val="000000"/>
                </a:outerShdw>
              </a:effectLst>
            </a:endParaRPr>
          </a:p>
        </p:txBody>
      </p:sp>
      <p:sp>
        <p:nvSpPr>
          <p:cNvPr id="1422479" name="Text Box 143"/>
          <p:cNvSpPr txBox="1">
            <a:spLocks noChangeArrowheads="1"/>
          </p:cNvSpPr>
          <p:nvPr/>
        </p:nvSpPr>
        <p:spPr bwMode="auto">
          <a:xfrm>
            <a:off x="104775" y="1647825"/>
            <a:ext cx="4267200" cy="928688"/>
          </a:xfrm>
          <a:prstGeom prst="rect">
            <a:avLst/>
          </a:prstGeom>
          <a:solidFill>
            <a:schemeClr val="bg1"/>
          </a:solidFill>
          <a:ln w="12700">
            <a:solidFill>
              <a:schemeClr val="bg1"/>
            </a:solidFill>
            <a:miter lim="800000"/>
            <a:headEnd/>
            <a:tailEnd/>
          </a:ln>
          <a:effectLst/>
        </p:spPr>
        <p:txBody>
          <a:bodyPr>
            <a:spAutoFit/>
          </a:bodyPr>
          <a:lstStyle/>
          <a:p>
            <a:pPr eaLnBrk="0" hangingPunct="0">
              <a:defRPr/>
            </a:pPr>
            <a:r>
              <a:rPr lang="en-US" b="1" dirty="0">
                <a:effectLst>
                  <a:outerShdw blurRad="38100" dist="38100" dir="2700000" algn="tl">
                    <a:srgbClr val="C0C0C0"/>
                  </a:outerShdw>
                </a:effectLst>
              </a:rPr>
              <a:t>Standard DSP Processor – Sequential</a:t>
            </a:r>
          </a:p>
          <a:p>
            <a:pPr eaLnBrk="0" hangingPunct="0">
              <a:defRPr/>
            </a:pPr>
            <a:r>
              <a:rPr lang="en-US" b="1" dirty="0">
                <a:effectLst>
                  <a:outerShdw blurRad="38100" dist="38100" dir="2700000" algn="tl">
                    <a:srgbClr val="C0C0C0"/>
                  </a:outerShdw>
                </a:effectLst>
              </a:rPr>
              <a:t>(Generic DSP)</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69"/>
          <p:cNvSpPr>
            <a:spLocks noGrp="1" noChangeArrowheads="1"/>
          </p:cNvSpPr>
          <p:nvPr>
            <p:ph type="title"/>
          </p:nvPr>
        </p:nvSpPr>
        <p:spPr/>
        <p:txBody>
          <a:bodyPr/>
          <a:lstStyle/>
          <a:p>
            <a:pPr eaLnBrk="1" hangingPunct="1"/>
            <a:r>
              <a:rPr lang="en-US" smtClean="0"/>
              <a:t>DSP Slice Features</a:t>
            </a:r>
          </a:p>
        </p:txBody>
      </p:sp>
      <p:sp>
        <p:nvSpPr>
          <p:cNvPr id="1436942" name="Rectangle 270"/>
          <p:cNvSpPr>
            <a:spLocks noChangeArrowheads="1"/>
          </p:cNvSpPr>
          <p:nvPr/>
        </p:nvSpPr>
        <p:spPr bwMode="auto">
          <a:xfrm>
            <a:off x="673100" y="1666875"/>
            <a:ext cx="7915275" cy="3810000"/>
          </a:xfrm>
          <a:prstGeom prst="rect">
            <a:avLst/>
          </a:prstGeom>
          <a:gradFill rotWithShape="0">
            <a:gsLst>
              <a:gs pos="0">
                <a:srgbClr val="C0C0C0"/>
              </a:gs>
              <a:gs pos="50000">
                <a:schemeClr val="bg1"/>
              </a:gs>
              <a:gs pos="100000">
                <a:srgbClr val="C0C0C0"/>
              </a:gs>
            </a:gsLst>
            <a:lin ang="2700000" scaled="1"/>
          </a:gradFill>
          <a:ln w="25400">
            <a:solidFill>
              <a:srgbClr val="0000FF"/>
            </a:solidFill>
            <a:prstDash val="dash"/>
            <a:miter lim="800000"/>
            <a:headEnd/>
            <a:tailEnd/>
          </a:ln>
          <a:effectLst/>
        </p:spPr>
        <p:txBody>
          <a:bodyPr anchor="ctr">
            <a:spAutoFit/>
          </a:bodyPr>
          <a:lstStyle/>
          <a:p>
            <a:pPr>
              <a:defRPr/>
            </a:pPr>
            <a:endParaRPr lang="en-US" dirty="0"/>
          </a:p>
        </p:txBody>
      </p:sp>
      <p:sp>
        <p:nvSpPr>
          <p:cNvPr id="12292" name="Text Box 276"/>
          <p:cNvSpPr txBox="1">
            <a:spLocks noChangeArrowheads="1"/>
          </p:cNvSpPr>
          <p:nvPr/>
        </p:nvSpPr>
        <p:spPr bwMode="auto">
          <a:xfrm>
            <a:off x="1939925" y="5715000"/>
            <a:ext cx="6645275" cy="822325"/>
          </a:xfrm>
          <a:prstGeom prst="rect">
            <a:avLst/>
          </a:prstGeom>
          <a:noFill/>
          <a:ln w="9525">
            <a:noFill/>
            <a:miter lim="800000"/>
            <a:headEnd/>
            <a:tailEnd/>
          </a:ln>
        </p:spPr>
        <p:txBody>
          <a:bodyPr>
            <a:spAutoFit/>
          </a:bodyPr>
          <a:lstStyle/>
          <a:p>
            <a:pPr algn="l" eaLnBrk="0" hangingPunct="0"/>
            <a:r>
              <a:rPr lang="en-US" sz="2400" b="1">
                <a:latin typeface="Arial Narrow" pitchFamily="34" charset="0"/>
              </a:rPr>
              <a:t>Z</a:t>
            </a:r>
            <a:r>
              <a:rPr lang="en-US" sz="2400" b="1" baseline="30000">
                <a:latin typeface="Arial Narrow" pitchFamily="34" charset="0"/>
              </a:rPr>
              <a:t>-1                       </a:t>
            </a:r>
            <a:r>
              <a:rPr lang="en-US" sz="2400" b="1">
                <a:latin typeface="Arial Narrow" pitchFamily="34" charset="0"/>
              </a:rPr>
              <a:t>MULT          Z</a:t>
            </a:r>
            <a:r>
              <a:rPr lang="en-US" sz="2000" b="1" baseline="30000">
                <a:latin typeface="Arial Narrow" pitchFamily="34" charset="0"/>
              </a:rPr>
              <a:t>-1</a:t>
            </a:r>
            <a:r>
              <a:rPr lang="en-US" sz="2400" b="1">
                <a:latin typeface="Arial Narrow" pitchFamily="34" charset="0"/>
              </a:rPr>
              <a:t>                   ADD            </a:t>
            </a:r>
            <a:r>
              <a:rPr lang="en-US" sz="2000">
                <a:latin typeface="Arial Narrow" pitchFamily="34" charset="0"/>
              </a:rPr>
              <a:t> </a:t>
            </a:r>
            <a:r>
              <a:rPr lang="en-US" sz="2400" b="1">
                <a:latin typeface="Arial Narrow" pitchFamily="34" charset="0"/>
              </a:rPr>
              <a:t>Z</a:t>
            </a:r>
            <a:r>
              <a:rPr lang="en-US" sz="2000" b="1" baseline="30000">
                <a:latin typeface="Arial Narrow" pitchFamily="34" charset="0"/>
              </a:rPr>
              <a:t>-1</a:t>
            </a:r>
          </a:p>
          <a:p>
            <a:pPr algn="l" eaLnBrk="0" hangingPunct="0"/>
            <a:r>
              <a:rPr lang="en-US" sz="2400" b="1">
                <a:latin typeface="Arial Narrow" pitchFamily="34" charset="0"/>
              </a:rPr>
              <a:t>Z</a:t>
            </a:r>
            <a:r>
              <a:rPr lang="en-US" sz="2000" b="1" baseline="30000">
                <a:latin typeface="Arial Narrow" pitchFamily="34" charset="0"/>
              </a:rPr>
              <a:t>-2</a:t>
            </a:r>
          </a:p>
        </p:txBody>
      </p:sp>
      <p:sp>
        <p:nvSpPr>
          <p:cNvPr id="12293" name="Line 277"/>
          <p:cNvSpPr>
            <a:spLocks noChangeAspect="1" noChangeShapeType="1"/>
          </p:cNvSpPr>
          <p:nvPr/>
        </p:nvSpPr>
        <p:spPr bwMode="auto">
          <a:xfrm>
            <a:off x="5768975" y="2841625"/>
            <a:ext cx="352425" cy="1588"/>
          </a:xfrm>
          <a:prstGeom prst="line">
            <a:avLst/>
          </a:prstGeom>
          <a:noFill/>
          <a:ln w="15875">
            <a:solidFill>
              <a:srgbClr val="000000"/>
            </a:solidFill>
            <a:round/>
            <a:headEnd/>
            <a:tailEnd/>
          </a:ln>
        </p:spPr>
        <p:txBody>
          <a:bodyPr/>
          <a:lstStyle/>
          <a:p>
            <a:endParaRPr lang="en-US"/>
          </a:p>
        </p:txBody>
      </p:sp>
      <p:sp>
        <p:nvSpPr>
          <p:cNvPr id="12294" name="Line 278"/>
          <p:cNvSpPr>
            <a:spLocks noChangeShapeType="1"/>
          </p:cNvSpPr>
          <p:nvPr/>
        </p:nvSpPr>
        <p:spPr bwMode="auto">
          <a:xfrm>
            <a:off x="4237038" y="3040063"/>
            <a:ext cx="1531937" cy="1587"/>
          </a:xfrm>
          <a:prstGeom prst="line">
            <a:avLst/>
          </a:prstGeom>
          <a:noFill/>
          <a:ln w="15875">
            <a:solidFill>
              <a:schemeClr val="tx1"/>
            </a:solidFill>
            <a:round/>
            <a:headEnd/>
            <a:tailEnd/>
          </a:ln>
        </p:spPr>
        <p:txBody>
          <a:bodyPr/>
          <a:lstStyle/>
          <a:p>
            <a:endParaRPr lang="en-US"/>
          </a:p>
        </p:txBody>
      </p:sp>
      <p:sp>
        <p:nvSpPr>
          <p:cNvPr id="12295" name="Line 279"/>
          <p:cNvSpPr>
            <a:spLocks noChangeAspect="1" noChangeShapeType="1"/>
          </p:cNvSpPr>
          <p:nvPr/>
        </p:nvSpPr>
        <p:spPr bwMode="auto">
          <a:xfrm>
            <a:off x="6348413" y="3435350"/>
            <a:ext cx="2541587" cy="1588"/>
          </a:xfrm>
          <a:prstGeom prst="line">
            <a:avLst/>
          </a:prstGeom>
          <a:noFill/>
          <a:ln w="15875">
            <a:solidFill>
              <a:srgbClr val="000000"/>
            </a:solidFill>
            <a:round/>
            <a:headEnd/>
            <a:tailEnd type="triangle" w="med" len="med"/>
          </a:ln>
        </p:spPr>
        <p:txBody>
          <a:bodyPr/>
          <a:lstStyle/>
          <a:p>
            <a:endParaRPr lang="en-US"/>
          </a:p>
        </p:txBody>
      </p:sp>
      <p:sp>
        <p:nvSpPr>
          <p:cNvPr id="12296" name="Line 280"/>
          <p:cNvSpPr>
            <a:spLocks noChangeShapeType="1"/>
          </p:cNvSpPr>
          <p:nvPr/>
        </p:nvSpPr>
        <p:spPr bwMode="auto">
          <a:xfrm flipV="1">
            <a:off x="5311775" y="2973388"/>
            <a:ext cx="152400" cy="133350"/>
          </a:xfrm>
          <a:prstGeom prst="line">
            <a:avLst/>
          </a:prstGeom>
          <a:noFill/>
          <a:ln w="9525">
            <a:solidFill>
              <a:schemeClr val="tx1"/>
            </a:solidFill>
            <a:round/>
            <a:headEnd/>
            <a:tailEnd/>
          </a:ln>
        </p:spPr>
        <p:txBody>
          <a:bodyPr/>
          <a:lstStyle/>
          <a:p>
            <a:endParaRPr lang="en-US"/>
          </a:p>
        </p:txBody>
      </p:sp>
      <p:sp>
        <p:nvSpPr>
          <p:cNvPr id="12297" name="Text Box 281"/>
          <p:cNvSpPr txBox="1">
            <a:spLocks noChangeArrowheads="1"/>
          </p:cNvSpPr>
          <p:nvPr/>
        </p:nvSpPr>
        <p:spPr bwMode="auto">
          <a:xfrm>
            <a:off x="5235575" y="2809875"/>
            <a:ext cx="300038"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36</a:t>
            </a:r>
          </a:p>
        </p:txBody>
      </p:sp>
      <p:sp>
        <p:nvSpPr>
          <p:cNvPr id="12298" name="Line 282"/>
          <p:cNvSpPr>
            <a:spLocks noChangeShapeType="1"/>
          </p:cNvSpPr>
          <p:nvPr/>
        </p:nvSpPr>
        <p:spPr bwMode="auto">
          <a:xfrm flipH="1" flipV="1">
            <a:off x="6119813" y="2836863"/>
            <a:ext cx="1082675" cy="1427162"/>
          </a:xfrm>
          <a:prstGeom prst="line">
            <a:avLst/>
          </a:prstGeom>
          <a:noFill/>
          <a:ln w="15875">
            <a:solidFill>
              <a:schemeClr val="tx1"/>
            </a:solidFill>
            <a:round/>
            <a:headEnd/>
            <a:tailEnd/>
          </a:ln>
        </p:spPr>
        <p:txBody>
          <a:bodyPr/>
          <a:lstStyle/>
          <a:p>
            <a:endParaRPr lang="en-US"/>
          </a:p>
        </p:txBody>
      </p:sp>
      <p:sp>
        <p:nvSpPr>
          <p:cNvPr id="12299" name="Line 283"/>
          <p:cNvSpPr>
            <a:spLocks noChangeShapeType="1"/>
          </p:cNvSpPr>
          <p:nvPr/>
        </p:nvSpPr>
        <p:spPr bwMode="auto">
          <a:xfrm flipV="1">
            <a:off x="5768975" y="2841625"/>
            <a:ext cx="1588" cy="201613"/>
          </a:xfrm>
          <a:prstGeom prst="line">
            <a:avLst/>
          </a:prstGeom>
          <a:noFill/>
          <a:ln w="15875">
            <a:solidFill>
              <a:schemeClr val="tx1"/>
            </a:solidFill>
            <a:round/>
            <a:headEnd/>
            <a:tailEnd/>
          </a:ln>
        </p:spPr>
        <p:txBody>
          <a:bodyPr/>
          <a:lstStyle/>
          <a:p>
            <a:endParaRPr lang="en-US"/>
          </a:p>
        </p:txBody>
      </p:sp>
      <p:sp>
        <p:nvSpPr>
          <p:cNvPr id="12300" name="Line 284"/>
          <p:cNvSpPr>
            <a:spLocks noChangeShapeType="1"/>
          </p:cNvSpPr>
          <p:nvPr/>
        </p:nvSpPr>
        <p:spPr bwMode="auto">
          <a:xfrm flipH="1" flipV="1">
            <a:off x="5870575" y="2973388"/>
            <a:ext cx="1588" cy="265112"/>
          </a:xfrm>
          <a:prstGeom prst="line">
            <a:avLst/>
          </a:prstGeom>
          <a:noFill/>
          <a:ln w="9525">
            <a:solidFill>
              <a:schemeClr val="tx1"/>
            </a:solidFill>
            <a:round/>
            <a:headEnd/>
            <a:tailEnd/>
          </a:ln>
        </p:spPr>
        <p:txBody>
          <a:bodyPr wrap="none" anchor="ctr"/>
          <a:lstStyle/>
          <a:p>
            <a:endParaRPr lang="en-US"/>
          </a:p>
        </p:txBody>
      </p:sp>
      <p:grpSp>
        <p:nvGrpSpPr>
          <p:cNvPr id="2" name="Group 285"/>
          <p:cNvGrpSpPr>
            <a:grpSpLocks/>
          </p:cNvGrpSpPr>
          <p:nvPr>
            <p:custDataLst>
              <p:tags r:id="rId2"/>
            </p:custDataLst>
          </p:nvPr>
        </p:nvGrpSpPr>
        <p:grpSpPr bwMode="auto">
          <a:xfrm>
            <a:off x="5614988" y="3568700"/>
            <a:ext cx="739775" cy="1555750"/>
            <a:chOff x="3263" y="2110"/>
            <a:chExt cx="466" cy="980"/>
          </a:xfrm>
        </p:grpSpPr>
        <p:sp>
          <p:nvSpPr>
            <p:cNvPr id="12492" name="Line 286"/>
            <p:cNvSpPr>
              <a:spLocks noChangeShapeType="1"/>
            </p:cNvSpPr>
            <p:nvPr/>
          </p:nvSpPr>
          <p:spPr bwMode="auto">
            <a:xfrm flipH="1" flipV="1">
              <a:off x="3424" y="2110"/>
              <a:ext cx="0" cy="166"/>
            </a:xfrm>
            <a:prstGeom prst="line">
              <a:avLst/>
            </a:prstGeom>
            <a:noFill/>
            <a:ln w="9525">
              <a:solidFill>
                <a:schemeClr val="tx1"/>
              </a:solidFill>
              <a:round/>
              <a:headEnd/>
              <a:tailEnd/>
            </a:ln>
          </p:spPr>
          <p:txBody>
            <a:bodyPr wrap="none" anchor="ctr"/>
            <a:lstStyle/>
            <a:p>
              <a:endParaRPr lang="en-US"/>
            </a:p>
          </p:txBody>
        </p:sp>
        <p:grpSp>
          <p:nvGrpSpPr>
            <p:cNvPr id="3" name="Group 287"/>
            <p:cNvGrpSpPr>
              <a:grpSpLocks/>
            </p:cNvGrpSpPr>
            <p:nvPr/>
          </p:nvGrpSpPr>
          <p:grpSpPr bwMode="auto">
            <a:xfrm>
              <a:off x="3263" y="2608"/>
              <a:ext cx="466" cy="482"/>
              <a:chOff x="3263" y="2608"/>
              <a:chExt cx="466" cy="482"/>
            </a:xfrm>
          </p:grpSpPr>
          <p:sp>
            <p:nvSpPr>
              <p:cNvPr id="12494" name="Line 288"/>
              <p:cNvSpPr>
                <a:spLocks noChangeShapeType="1"/>
              </p:cNvSpPr>
              <p:nvPr/>
            </p:nvSpPr>
            <p:spPr bwMode="auto">
              <a:xfrm flipV="1">
                <a:off x="3424" y="2858"/>
                <a:ext cx="0" cy="124"/>
              </a:xfrm>
              <a:prstGeom prst="line">
                <a:avLst/>
              </a:prstGeom>
              <a:noFill/>
              <a:ln w="9525">
                <a:solidFill>
                  <a:schemeClr val="tx1"/>
                </a:solidFill>
                <a:round/>
                <a:headEnd/>
                <a:tailEnd/>
              </a:ln>
            </p:spPr>
            <p:txBody>
              <a:bodyPr wrap="none" anchor="ctr"/>
              <a:lstStyle/>
              <a:p>
                <a:endParaRPr lang="en-US"/>
              </a:p>
            </p:txBody>
          </p:sp>
          <p:grpSp>
            <p:nvGrpSpPr>
              <p:cNvPr id="4" name="Group 289"/>
              <p:cNvGrpSpPr>
                <a:grpSpLocks/>
              </p:cNvGrpSpPr>
              <p:nvPr/>
            </p:nvGrpSpPr>
            <p:grpSpPr bwMode="auto">
              <a:xfrm>
                <a:off x="3263" y="2608"/>
                <a:ext cx="466" cy="482"/>
                <a:chOff x="3263" y="2608"/>
                <a:chExt cx="466" cy="482"/>
              </a:xfrm>
            </p:grpSpPr>
            <p:sp>
              <p:nvSpPr>
                <p:cNvPr id="12496" name="Line 290"/>
                <p:cNvSpPr>
                  <a:spLocks noChangeShapeType="1"/>
                </p:cNvSpPr>
                <p:nvPr/>
              </p:nvSpPr>
              <p:spPr bwMode="auto">
                <a:xfrm flipH="1" flipV="1">
                  <a:off x="3424" y="2608"/>
                  <a:ext cx="0" cy="173"/>
                </a:xfrm>
                <a:prstGeom prst="line">
                  <a:avLst/>
                </a:prstGeom>
                <a:noFill/>
                <a:ln w="9525">
                  <a:solidFill>
                    <a:schemeClr val="tx1"/>
                  </a:solidFill>
                  <a:round/>
                  <a:headEnd/>
                  <a:tailEnd/>
                </a:ln>
              </p:spPr>
              <p:txBody>
                <a:bodyPr wrap="none" anchor="ctr"/>
                <a:lstStyle/>
                <a:p>
                  <a:endParaRPr lang="en-US"/>
                </a:p>
              </p:txBody>
            </p:sp>
            <p:sp>
              <p:nvSpPr>
                <p:cNvPr id="12497" name="Text Box 291"/>
                <p:cNvSpPr txBox="1">
                  <a:spLocks noChangeAspect="1" noChangeArrowheads="1"/>
                </p:cNvSpPr>
                <p:nvPr/>
              </p:nvSpPr>
              <p:spPr bwMode="auto">
                <a:xfrm>
                  <a:off x="3281" y="2982"/>
                  <a:ext cx="448" cy="108"/>
                </a:xfrm>
                <a:prstGeom prst="rect">
                  <a:avLst/>
                </a:prstGeom>
                <a:noFill/>
                <a:ln w="9525">
                  <a:noFill/>
                  <a:miter lim="800000"/>
                  <a:headEnd/>
                  <a:tailEnd/>
                </a:ln>
              </p:spPr>
              <p:txBody>
                <a:bodyPr lIns="9144" tIns="9144" rIns="9144" bIns="9144">
                  <a:spAutoFit/>
                </a:bodyPr>
                <a:lstStyle/>
                <a:p>
                  <a:pPr eaLnBrk="0" hangingPunct="0"/>
                  <a:r>
                    <a:rPr lang="en-US" sz="1000" b="1">
                      <a:solidFill>
                        <a:srgbClr val="000000"/>
                      </a:solidFill>
                      <a:latin typeface="Arial Narrow" pitchFamily="34" charset="0"/>
                    </a:rPr>
                    <a:t>OpMode</a:t>
                  </a:r>
                </a:p>
              </p:txBody>
            </p:sp>
            <p:sp>
              <p:nvSpPr>
                <p:cNvPr id="12498" name="Rectangle 292"/>
                <p:cNvSpPr>
                  <a:spLocks noChangeAspect="1" noChangeArrowheads="1"/>
                </p:cNvSpPr>
                <p:nvPr/>
              </p:nvSpPr>
              <p:spPr bwMode="auto">
                <a:xfrm>
                  <a:off x="3263" y="2751"/>
                  <a:ext cx="328" cy="121"/>
                </a:xfrm>
                <a:prstGeom prst="rect">
                  <a:avLst/>
                </a:prstGeom>
                <a:solidFill>
                  <a:schemeClr val="accent2"/>
                </a:solidFill>
                <a:ln w="28575">
                  <a:solidFill>
                    <a:srgbClr val="000000"/>
                  </a:solidFill>
                  <a:miter lim="800000"/>
                  <a:headEnd/>
                  <a:tailEnd/>
                </a:ln>
              </p:spPr>
              <p:txBody>
                <a:bodyPr wrap="none" anchor="ctr"/>
                <a:lstStyle/>
                <a:p>
                  <a:endParaRPr lang="en-US"/>
                </a:p>
              </p:txBody>
            </p:sp>
            <p:sp>
              <p:nvSpPr>
                <p:cNvPr id="12499" name="Line 293"/>
                <p:cNvSpPr>
                  <a:spLocks noChangeAspect="1" noChangeShapeType="1"/>
                </p:cNvSpPr>
                <p:nvPr/>
              </p:nvSpPr>
              <p:spPr bwMode="auto">
                <a:xfrm>
                  <a:off x="3263" y="2760"/>
                  <a:ext cx="87" cy="38"/>
                </a:xfrm>
                <a:prstGeom prst="line">
                  <a:avLst/>
                </a:prstGeom>
                <a:noFill/>
                <a:ln w="9525">
                  <a:solidFill>
                    <a:schemeClr val="tx1"/>
                  </a:solidFill>
                  <a:round/>
                  <a:headEnd/>
                  <a:tailEnd/>
                </a:ln>
              </p:spPr>
              <p:txBody>
                <a:bodyPr wrap="none" anchor="ctr"/>
                <a:lstStyle/>
                <a:p>
                  <a:endParaRPr lang="en-US"/>
                </a:p>
              </p:txBody>
            </p:sp>
            <p:sp>
              <p:nvSpPr>
                <p:cNvPr id="12500" name="Line 294"/>
                <p:cNvSpPr>
                  <a:spLocks noChangeAspect="1" noChangeShapeType="1"/>
                </p:cNvSpPr>
                <p:nvPr/>
              </p:nvSpPr>
              <p:spPr bwMode="auto">
                <a:xfrm flipH="1">
                  <a:off x="3263" y="2802"/>
                  <a:ext cx="87" cy="39"/>
                </a:xfrm>
                <a:prstGeom prst="line">
                  <a:avLst/>
                </a:prstGeom>
                <a:noFill/>
                <a:ln w="9525">
                  <a:solidFill>
                    <a:schemeClr val="tx1"/>
                  </a:solidFill>
                  <a:round/>
                  <a:headEnd/>
                  <a:tailEnd/>
                </a:ln>
              </p:spPr>
              <p:txBody>
                <a:bodyPr wrap="none" anchor="ctr"/>
                <a:lstStyle/>
                <a:p>
                  <a:endParaRPr lang="en-US"/>
                </a:p>
              </p:txBody>
            </p:sp>
            <p:sp>
              <p:nvSpPr>
                <p:cNvPr id="12501" name="Line 295"/>
                <p:cNvSpPr>
                  <a:spLocks noChangeShapeType="1"/>
                </p:cNvSpPr>
                <p:nvPr/>
              </p:nvSpPr>
              <p:spPr bwMode="auto">
                <a:xfrm flipV="1">
                  <a:off x="3373" y="2899"/>
                  <a:ext cx="91" cy="83"/>
                </a:xfrm>
                <a:prstGeom prst="line">
                  <a:avLst/>
                </a:prstGeom>
                <a:noFill/>
                <a:ln w="9525">
                  <a:solidFill>
                    <a:schemeClr val="tx1"/>
                  </a:solidFill>
                  <a:round/>
                  <a:headEnd/>
                  <a:tailEnd/>
                </a:ln>
              </p:spPr>
              <p:txBody>
                <a:bodyPr wrap="none" anchor="ctr"/>
                <a:lstStyle/>
                <a:p>
                  <a:endParaRPr lang="en-US"/>
                </a:p>
              </p:txBody>
            </p:sp>
            <p:sp>
              <p:nvSpPr>
                <p:cNvPr id="12502" name="Text Box 296"/>
                <p:cNvSpPr txBox="1">
                  <a:spLocks noChangeArrowheads="1"/>
                </p:cNvSpPr>
                <p:nvPr/>
              </p:nvSpPr>
              <p:spPr bwMode="auto">
                <a:xfrm>
                  <a:off x="3424" y="2872"/>
                  <a:ext cx="152" cy="154"/>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7</a:t>
                  </a:r>
                </a:p>
              </p:txBody>
            </p:sp>
          </p:grpSp>
        </p:grpSp>
      </p:grpSp>
      <p:sp>
        <p:nvSpPr>
          <p:cNvPr id="12302" name="Line 297"/>
          <p:cNvSpPr>
            <a:spLocks noChangeShapeType="1"/>
          </p:cNvSpPr>
          <p:nvPr/>
        </p:nvSpPr>
        <p:spPr bwMode="auto">
          <a:xfrm flipH="1" flipV="1">
            <a:off x="5567363" y="1927225"/>
            <a:ext cx="2895600" cy="1588"/>
          </a:xfrm>
          <a:prstGeom prst="line">
            <a:avLst/>
          </a:prstGeom>
          <a:noFill/>
          <a:ln w="15875">
            <a:solidFill>
              <a:schemeClr val="tx1"/>
            </a:solidFill>
            <a:round/>
            <a:headEnd/>
            <a:tailEnd/>
          </a:ln>
        </p:spPr>
        <p:txBody>
          <a:bodyPr/>
          <a:lstStyle/>
          <a:p>
            <a:endParaRPr lang="en-US"/>
          </a:p>
        </p:txBody>
      </p:sp>
      <p:sp>
        <p:nvSpPr>
          <p:cNvPr id="12303" name="Line 298"/>
          <p:cNvSpPr>
            <a:spLocks noChangeShapeType="1"/>
          </p:cNvSpPr>
          <p:nvPr/>
        </p:nvSpPr>
        <p:spPr bwMode="auto">
          <a:xfrm>
            <a:off x="5567363" y="1917700"/>
            <a:ext cx="1587" cy="727075"/>
          </a:xfrm>
          <a:prstGeom prst="line">
            <a:avLst/>
          </a:prstGeom>
          <a:noFill/>
          <a:ln w="15875">
            <a:solidFill>
              <a:schemeClr val="tx1"/>
            </a:solidFill>
            <a:round/>
            <a:headEnd/>
            <a:tailEnd/>
          </a:ln>
        </p:spPr>
        <p:txBody>
          <a:bodyPr/>
          <a:lstStyle/>
          <a:p>
            <a:endParaRPr lang="en-US"/>
          </a:p>
        </p:txBody>
      </p:sp>
      <p:sp>
        <p:nvSpPr>
          <p:cNvPr id="12304" name="Line 299"/>
          <p:cNvSpPr>
            <a:spLocks noChangeShapeType="1"/>
          </p:cNvSpPr>
          <p:nvPr/>
        </p:nvSpPr>
        <p:spPr bwMode="auto">
          <a:xfrm>
            <a:off x="5567363" y="2644775"/>
            <a:ext cx="150812" cy="1588"/>
          </a:xfrm>
          <a:prstGeom prst="line">
            <a:avLst/>
          </a:prstGeom>
          <a:noFill/>
          <a:ln w="15875">
            <a:solidFill>
              <a:schemeClr val="tx1"/>
            </a:solidFill>
            <a:round/>
            <a:headEnd/>
            <a:tailEnd/>
          </a:ln>
        </p:spPr>
        <p:txBody>
          <a:bodyPr/>
          <a:lstStyle/>
          <a:p>
            <a:endParaRPr lang="en-US"/>
          </a:p>
        </p:txBody>
      </p:sp>
      <p:grpSp>
        <p:nvGrpSpPr>
          <p:cNvPr id="5" name="Group 300"/>
          <p:cNvGrpSpPr>
            <a:grpSpLocks/>
          </p:cNvGrpSpPr>
          <p:nvPr>
            <p:custDataLst>
              <p:tags r:id="rId3"/>
            </p:custDataLst>
          </p:nvPr>
        </p:nvGrpSpPr>
        <p:grpSpPr bwMode="auto">
          <a:xfrm>
            <a:off x="7007225" y="1679575"/>
            <a:ext cx="300038" cy="304800"/>
            <a:chOff x="1440" y="930"/>
            <a:chExt cx="190" cy="222"/>
          </a:xfrm>
        </p:grpSpPr>
        <p:sp>
          <p:nvSpPr>
            <p:cNvPr id="12490" name="Line 301"/>
            <p:cNvSpPr>
              <a:spLocks noChangeShapeType="1"/>
            </p:cNvSpPr>
            <p:nvPr/>
          </p:nvSpPr>
          <p:spPr bwMode="auto">
            <a:xfrm flipV="1">
              <a:off x="1488" y="1056"/>
              <a:ext cx="96" cy="96"/>
            </a:xfrm>
            <a:prstGeom prst="line">
              <a:avLst/>
            </a:prstGeom>
            <a:noFill/>
            <a:ln w="9525">
              <a:solidFill>
                <a:schemeClr val="tx1"/>
              </a:solidFill>
              <a:round/>
              <a:headEnd/>
              <a:tailEnd/>
            </a:ln>
          </p:spPr>
          <p:txBody>
            <a:bodyPr wrap="none" anchor="ctr"/>
            <a:lstStyle/>
            <a:p>
              <a:endParaRPr lang="en-US"/>
            </a:p>
          </p:txBody>
        </p:sp>
        <p:sp>
          <p:nvSpPr>
            <p:cNvPr id="12491" name="Text Box 302"/>
            <p:cNvSpPr txBox="1">
              <a:spLocks noChangeArrowheads="1"/>
            </p:cNvSpPr>
            <p:nvPr/>
          </p:nvSpPr>
          <p:spPr bwMode="auto">
            <a:xfrm>
              <a:off x="1440" y="930"/>
              <a:ext cx="190" cy="178"/>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48</a:t>
              </a:r>
            </a:p>
          </p:txBody>
        </p:sp>
      </p:grpSp>
      <p:sp>
        <p:nvSpPr>
          <p:cNvPr id="12306" name="Line 303"/>
          <p:cNvSpPr>
            <a:spLocks noChangeShapeType="1"/>
          </p:cNvSpPr>
          <p:nvPr/>
        </p:nvSpPr>
        <p:spPr bwMode="auto">
          <a:xfrm>
            <a:off x="5414963" y="1917700"/>
            <a:ext cx="1587" cy="858838"/>
          </a:xfrm>
          <a:prstGeom prst="line">
            <a:avLst/>
          </a:prstGeom>
          <a:noFill/>
          <a:ln w="15875">
            <a:solidFill>
              <a:schemeClr val="tx1"/>
            </a:solidFill>
            <a:round/>
            <a:headEnd/>
            <a:tailEnd/>
          </a:ln>
        </p:spPr>
        <p:txBody>
          <a:bodyPr/>
          <a:lstStyle/>
          <a:p>
            <a:endParaRPr lang="en-US"/>
          </a:p>
        </p:txBody>
      </p:sp>
      <p:sp>
        <p:nvSpPr>
          <p:cNvPr id="12307" name="Line 304"/>
          <p:cNvSpPr>
            <a:spLocks noChangeShapeType="1"/>
          </p:cNvSpPr>
          <p:nvPr/>
        </p:nvSpPr>
        <p:spPr bwMode="auto">
          <a:xfrm flipH="1">
            <a:off x="2814638" y="1908175"/>
            <a:ext cx="2609850" cy="9525"/>
          </a:xfrm>
          <a:prstGeom prst="line">
            <a:avLst/>
          </a:prstGeom>
          <a:noFill/>
          <a:ln w="15875">
            <a:solidFill>
              <a:schemeClr val="tx1"/>
            </a:solidFill>
            <a:round/>
            <a:headEnd/>
            <a:tailEnd/>
          </a:ln>
        </p:spPr>
        <p:txBody>
          <a:bodyPr/>
          <a:lstStyle/>
          <a:p>
            <a:endParaRPr lang="en-US"/>
          </a:p>
        </p:txBody>
      </p:sp>
      <p:sp>
        <p:nvSpPr>
          <p:cNvPr id="12308" name="Line 305"/>
          <p:cNvSpPr>
            <a:spLocks noChangeShapeType="1"/>
          </p:cNvSpPr>
          <p:nvPr/>
        </p:nvSpPr>
        <p:spPr bwMode="auto">
          <a:xfrm>
            <a:off x="3005138" y="1917700"/>
            <a:ext cx="1587" cy="528638"/>
          </a:xfrm>
          <a:prstGeom prst="line">
            <a:avLst/>
          </a:prstGeom>
          <a:noFill/>
          <a:ln w="15875">
            <a:solidFill>
              <a:schemeClr val="tx1"/>
            </a:solidFill>
            <a:round/>
            <a:headEnd/>
            <a:tailEnd/>
          </a:ln>
        </p:spPr>
        <p:txBody>
          <a:bodyPr/>
          <a:lstStyle/>
          <a:p>
            <a:endParaRPr lang="en-US"/>
          </a:p>
        </p:txBody>
      </p:sp>
      <p:sp>
        <p:nvSpPr>
          <p:cNvPr id="12309" name="Line 306"/>
          <p:cNvSpPr>
            <a:spLocks noChangeShapeType="1"/>
          </p:cNvSpPr>
          <p:nvPr/>
        </p:nvSpPr>
        <p:spPr bwMode="auto">
          <a:xfrm>
            <a:off x="2828925" y="1917700"/>
            <a:ext cx="1588" cy="1716088"/>
          </a:xfrm>
          <a:prstGeom prst="line">
            <a:avLst/>
          </a:prstGeom>
          <a:noFill/>
          <a:ln w="15875">
            <a:solidFill>
              <a:schemeClr val="tx1"/>
            </a:solidFill>
            <a:round/>
            <a:headEnd/>
            <a:tailEnd/>
          </a:ln>
        </p:spPr>
        <p:txBody>
          <a:bodyPr/>
          <a:lstStyle/>
          <a:p>
            <a:endParaRPr lang="en-US"/>
          </a:p>
        </p:txBody>
      </p:sp>
      <p:sp>
        <p:nvSpPr>
          <p:cNvPr id="12310" name="Text Box 307"/>
          <p:cNvSpPr txBox="1">
            <a:spLocks noChangeAspect="1" noChangeArrowheads="1"/>
          </p:cNvSpPr>
          <p:nvPr/>
        </p:nvSpPr>
        <p:spPr bwMode="auto">
          <a:xfrm>
            <a:off x="3581400" y="1722438"/>
            <a:ext cx="901700" cy="244475"/>
          </a:xfrm>
          <a:prstGeom prst="rect">
            <a:avLst/>
          </a:prstGeom>
          <a:noFill/>
          <a:ln w="9525">
            <a:noFill/>
            <a:miter lim="800000"/>
            <a:headEnd/>
            <a:tailEnd/>
          </a:ln>
        </p:spPr>
        <p:txBody>
          <a:bodyPr>
            <a:spAutoFit/>
          </a:bodyPr>
          <a:lstStyle/>
          <a:p>
            <a:pPr eaLnBrk="0" hangingPunct="0"/>
            <a:r>
              <a:rPr lang="en-US" sz="1000" b="1">
                <a:solidFill>
                  <a:srgbClr val="000000"/>
                </a:solidFill>
                <a:latin typeface="Arial Narrow" pitchFamily="34" charset="0"/>
              </a:rPr>
              <a:t>A:B</a:t>
            </a:r>
          </a:p>
        </p:txBody>
      </p:sp>
      <p:grpSp>
        <p:nvGrpSpPr>
          <p:cNvPr id="6" name="Group 308"/>
          <p:cNvGrpSpPr>
            <a:grpSpLocks/>
          </p:cNvGrpSpPr>
          <p:nvPr>
            <p:custDataLst>
              <p:tags r:id="rId4"/>
            </p:custDataLst>
          </p:nvPr>
        </p:nvGrpSpPr>
        <p:grpSpPr bwMode="auto">
          <a:xfrm>
            <a:off x="3238500" y="1679575"/>
            <a:ext cx="300038" cy="304800"/>
            <a:chOff x="1440" y="930"/>
            <a:chExt cx="190" cy="222"/>
          </a:xfrm>
        </p:grpSpPr>
        <p:sp>
          <p:nvSpPr>
            <p:cNvPr id="12488" name="Line 309"/>
            <p:cNvSpPr>
              <a:spLocks noChangeShapeType="1"/>
            </p:cNvSpPr>
            <p:nvPr/>
          </p:nvSpPr>
          <p:spPr bwMode="auto">
            <a:xfrm flipV="1">
              <a:off x="1488" y="1056"/>
              <a:ext cx="96" cy="96"/>
            </a:xfrm>
            <a:prstGeom prst="line">
              <a:avLst/>
            </a:prstGeom>
            <a:noFill/>
            <a:ln w="9525">
              <a:solidFill>
                <a:schemeClr val="tx1"/>
              </a:solidFill>
              <a:round/>
              <a:headEnd/>
              <a:tailEnd/>
            </a:ln>
          </p:spPr>
          <p:txBody>
            <a:bodyPr wrap="none" anchor="ctr"/>
            <a:lstStyle/>
            <a:p>
              <a:endParaRPr lang="en-US"/>
            </a:p>
          </p:txBody>
        </p:sp>
        <p:sp>
          <p:nvSpPr>
            <p:cNvPr id="12489" name="Text Box 310"/>
            <p:cNvSpPr txBox="1">
              <a:spLocks noChangeArrowheads="1"/>
            </p:cNvSpPr>
            <p:nvPr/>
          </p:nvSpPr>
          <p:spPr bwMode="auto">
            <a:xfrm>
              <a:off x="1440" y="930"/>
              <a:ext cx="190" cy="178"/>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48</a:t>
              </a:r>
            </a:p>
          </p:txBody>
        </p:sp>
      </p:grpSp>
      <p:sp>
        <p:nvSpPr>
          <p:cNvPr id="12312" name="Line 311"/>
          <p:cNvSpPr>
            <a:spLocks noChangeAspect="1" noChangeShapeType="1"/>
          </p:cNvSpPr>
          <p:nvPr/>
        </p:nvSpPr>
        <p:spPr bwMode="auto">
          <a:xfrm>
            <a:off x="5894388" y="3419475"/>
            <a:ext cx="407987" cy="1588"/>
          </a:xfrm>
          <a:prstGeom prst="line">
            <a:avLst/>
          </a:prstGeom>
          <a:noFill/>
          <a:ln w="15875">
            <a:solidFill>
              <a:srgbClr val="000000"/>
            </a:solidFill>
            <a:round/>
            <a:headEnd/>
            <a:tailEnd/>
          </a:ln>
        </p:spPr>
        <p:txBody>
          <a:bodyPr/>
          <a:lstStyle/>
          <a:p>
            <a:endParaRPr lang="en-US"/>
          </a:p>
        </p:txBody>
      </p:sp>
      <p:sp>
        <p:nvSpPr>
          <p:cNvPr id="12313" name="Line 312"/>
          <p:cNvSpPr>
            <a:spLocks noChangeShapeType="1"/>
          </p:cNvSpPr>
          <p:nvPr/>
        </p:nvSpPr>
        <p:spPr bwMode="auto">
          <a:xfrm flipH="1">
            <a:off x="5595938" y="3313113"/>
            <a:ext cx="131762" cy="1587"/>
          </a:xfrm>
          <a:prstGeom prst="line">
            <a:avLst/>
          </a:prstGeom>
          <a:noFill/>
          <a:ln w="15875">
            <a:solidFill>
              <a:schemeClr val="tx1"/>
            </a:solidFill>
            <a:round/>
            <a:headEnd/>
            <a:tailEnd/>
          </a:ln>
        </p:spPr>
        <p:txBody>
          <a:bodyPr/>
          <a:lstStyle/>
          <a:p>
            <a:endParaRPr lang="en-US"/>
          </a:p>
        </p:txBody>
      </p:sp>
      <p:sp>
        <p:nvSpPr>
          <p:cNvPr id="12314" name="Rectangle 313"/>
          <p:cNvSpPr>
            <a:spLocks noChangeArrowheads="1"/>
          </p:cNvSpPr>
          <p:nvPr/>
        </p:nvSpPr>
        <p:spPr bwMode="auto">
          <a:xfrm>
            <a:off x="5416550" y="3182938"/>
            <a:ext cx="241300"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0</a:t>
            </a:r>
          </a:p>
        </p:txBody>
      </p:sp>
      <p:sp>
        <p:nvSpPr>
          <p:cNvPr id="12315" name="Rectangle 314"/>
          <p:cNvSpPr>
            <a:spLocks noChangeArrowheads="1"/>
          </p:cNvSpPr>
          <p:nvPr/>
        </p:nvSpPr>
        <p:spPr bwMode="auto">
          <a:xfrm>
            <a:off x="5416550" y="2784475"/>
            <a:ext cx="241300"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0</a:t>
            </a:r>
          </a:p>
        </p:txBody>
      </p:sp>
      <p:grpSp>
        <p:nvGrpSpPr>
          <p:cNvPr id="7" name="Group 315"/>
          <p:cNvGrpSpPr>
            <a:grpSpLocks/>
          </p:cNvGrpSpPr>
          <p:nvPr>
            <p:custDataLst>
              <p:tags r:id="rId5"/>
            </p:custDataLst>
          </p:nvPr>
        </p:nvGrpSpPr>
        <p:grpSpPr bwMode="auto">
          <a:xfrm>
            <a:off x="4999038" y="2798763"/>
            <a:ext cx="300037" cy="298450"/>
            <a:chOff x="2938" y="1308"/>
            <a:chExt cx="189" cy="188"/>
          </a:xfrm>
        </p:grpSpPr>
        <p:sp>
          <p:nvSpPr>
            <p:cNvPr id="12486" name="Text Box 316"/>
            <p:cNvSpPr txBox="1">
              <a:spLocks noChangeArrowheads="1"/>
            </p:cNvSpPr>
            <p:nvPr/>
          </p:nvSpPr>
          <p:spPr bwMode="auto">
            <a:xfrm>
              <a:off x="2938" y="1308"/>
              <a:ext cx="189" cy="154"/>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72</a:t>
              </a:r>
            </a:p>
          </p:txBody>
        </p:sp>
        <p:sp>
          <p:nvSpPr>
            <p:cNvPr id="12487" name="Line 317"/>
            <p:cNvSpPr>
              <a:spLocks noChangeShapeType="1"/>
            </p:cNvSpPr>
            <p:nvPr/>
          </p:nvSpPr>
          <p:spPr bwMode="auto">
            <a:xfrm flipV="1">
              <a:off x="3004" y="1412"/>
              <a:ext cx="96" cy="84"/>
            </a:xfrm>
            <a:prstGeom prst="line">
              <a:avLst/>
            </a:prstGeom>
            <a:noFill/>
            <a:ln w="9525">
              <a:solidFill>
                <a:schemeClr val="tx1"/>
              </a:solidFill>
              <a:round/>
              <a:headEnd/>
              <a:tailEnd/>
            </a:ln>
          </p:spPr>
          <p:txBody>
            <a:bodyPr/>
            <a:lstStyle/>
            <a:p>
              <a:endParaRPr lang="en-US"/>
            </a:p>
          </p:txBody>
        </p:sp>
      </p:grpSp>
      <p:sp>
        <p:nvSpPr>
          <p:cNvPr id="12317" name="Line 318"/>
          <p:cNvSpPr>
            <a:spLocks noChangeShapeType="1"/>
          </p:cNvSpPr>
          <p:nvPr/>
        </p:nvSpPr>
        <p:spPr bwMode="auto">
          <a:xfrm flipV="1">
            <a:off x="5264150" y="3171825"/>
            <a:ext cx="504825" cy="1588"/>
          </a:xfrm>
          <a:prstGeom prst="line">
            <a:avLst/>
          </a:prstGeom>
          <a:noFill/>
          <a:ln w="15875">
            <a:solidFill>
              <a:schemeClr val="tx1"/>
            </a:solidFill>
            <a:round/>
            <a:headEnd/>
            <a:tailEnd/>
          </a:ln>
        </p:spPr>
        <p:txBody>
          <a:bodyPr/>
          <a:lstStyle/>
          <a:p>
            <a:endParaRPr lang="en-US"/>
          </a:p>
        </p:txBody>
      </p:sp>
      <p:sp>
        <p:nvSpPr>
          <p:cNvPr id="12318" name="Line 319"/>
          <p:cNvSpPr>
            <a:spLocks noChangeShapeType="1"/>
          </p:cNvSpPr>
          <p:nvPr/>
        </p:nvSpPr>
        <p:spPr bwMode="auto">
          <a:xfrm flipV="1">
            <a:off x="5311775" y="3106738"/>
            <a:ext cx="152400" cy="131762"/>
          </a:xfrm>
          <a:prstGeom prst="line">
            <a:avLst/>
          </a:prstGeom>
          <a:noFill/>
          <a:ln w="9525">
            <a:solidFill>
              <a:schemeClr val="tx1"/>
            </a:solidFill>
            <a:round/>
            <a:headEnd/>
            <a:tailEnd/>
          </a:ln>
        </p:spPr>
        <p:txBody>
          <a:bodyPr/>
          <a:lstStyle/>
          <a:p>
            <a:endParaRPr lang="en-US"/>
          </a:p>
        </p:txBody>
      </p:sp>
      <p:grpSp>
        <p:nvGrpSpPr>
          <p:cNvPr id="8" name="Group 320"/>
          <p:cNvGrpSpPr>
            <a:grpSpLocks/>
          </p:cNvGrpSpPr>
          <p:nvPr>
            <p:custDataLst>
              <p:tags r:id="rId6"/>
            </p:custDataLst>
          </p:nvPr>
        </p:nvGrpSpPr>
        <p:grpSpPr bwMode="auto">
          <a:xfrm>
            <a:off x="5715000" y="3106738"/>
            <a:ext cx="231775" cy="593725"/>
            <a:chOff x="3326" y="1819"/>
            <a:chExt cx="146" cy="374"/>
          </a:xfrm>
        </p:grpSpPr>
        <p:sp>
          <p:nvSpPr>
            <p:cNvPr id="12484" name="AutoShape 321"/>
            <p:cNvSpPr>
              <a:spLocks noChangeArrowheads="1"/>
            </p:cNvSpPr>
            <p:nvPr/>
          </p:nvSpPr>
          <p:spPr bwMode="auto">
            <a:xfrm rot="-5400000">
              <a:off x="3213" y="1934"/>
              <a:ext cx="374" cy="14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5 w 21600"/>
                <a:gd name="T13" fmla="*/ 4500 h 21600"/>
                <a:gd name="T14" fmla="*/ 17095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en-US"/>
            </a:p>
          </p:txBody>
        </p:sp>
        <p:sp>
          <p:nvSpPr>
            <p:cNvPr id="12485" name="Text Box 322"/>
            <p:cNvSpPr txBox="1">
              <a:spLocks noChangeArrowheads="1"/>
            </p:cNvSpPr>
            <p:nvPr/>
          </p:nvSpPr>
          <p:spPr bwMode="auto">
            <a:xfrm>
              <a:off x="3326" y="1902"/>
              <a:ext cx="146" cy="154"/>
            </a:xfrm>
            <a:prstGeom prst="rect">
              <a:avLst/>
            </a:prstGeom>
            <a:noFill/>
            <a:ln w="9525">
              <a:noFill/>
              <a:miter lim="800000"/>
              <a:headEnd/>
              <a:tailEnd/>
            </a:ln>
          </p:spPr>
          <p:txBody>
            <a:bodyPr>
              <a:spAutoFit/>
            </a:bodyPr>
            <a:lstStyle/>
            <a:p>
              <a:pPr algn="l" eaLnBrk="0" hangingPunct="0">
                <a:spcBef>
                  <a:spcPct val="50000"/>
                </a:spcBef>
              </a:pPr>
              <a:r>
                <a:rPr lang="en-US" sz="1000" b="1">
                  <a:latin typeface="Arial Narrow" pitchFamily="34" charset="0"/>
                </a:rPr>
                <a:t>Y</a:t>
              </a:r>
            </a:p>
          </p:txBody>
        </p:sp>
      </p:grpSp>
      <p:sp>
        <p:nvSpPr>
          <p:cNvPr id="12320" name="Line 323"/>
          <p:cNvSpPr>
            <a:spLocks noChangeShapeType="1"/>
          </p:cNvSpPr>
          <p:nvPr/>
        </p:nvSpPr>
        <p:spPr bwMode="auto">
          <a:xfrm flipV="1">
            <a:off x="5264150" y="3030538"/>
            <a:ext cx="1588" cy="150812"/>
          </a:xfrm>
          <a:prstGeom prst="line">
            <a:avLst/>
          </a:prstGeom>
          <a:noFill/>
          <a:ln w="15875">
            <a:solidFill>
              <a:schemeClr val="tx1"/>
            </a:solidFill>
            <a:round/>
            <a:headEnd/>
            <a:tailEnd/>
          </a:ln>
        </p:spPr>
        <p:txBody>
          <a:bodyPr/>
          <a:lstStyle/>
          <a:p>
            <a:endParaRPr lang="en-US"/>
          </a:p>
        </p:txBody>
      </p:sp>
      <p:sp>
        <p:nvSpPr>
          <p:cNvPr id="12321" name="Text Box 324"/>
          <p:cNvSpPr txBox="1">
            <a:spLocks noChangeArrowheads="1"/>
          </p:cNvSpPr>
          <p:nvPr/>
        </p:nvSpPr>
        <p:spPr bwMode="auto">
          <a:xfrm>
            <a:off x="5240338" y="3157538"/>
            <a:ext cx="300037"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36</a:t>
            </a:r>
          </a:p>
        </p:txBody>
      </p:sp>
      <p:sp>
        <p:nvSpPr>
          <p:cNvPr id="12322" name="AutoShape 325"/>
          <p:cNvSpPr>
            <a:spLocks noChangeArrowheads="1"/>
          </p:cNvSpPr>
          <p:nvPr/>
        </p:nvSpPr>
        <p:spPr bwMode="auto">
          <a:xfrm rot="-5400000">
            <a:off x="5568156" y="2728119"/>
            <a:ext cx="528638"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en-US"/>
          </a:p>
        </p:txBody>
      </p:sp>
      <p:sp>
        <p:nvSpPr>
          <p:cNvPr id="12323" name="Text Box 326"/>
          <p:cNvSpPr txBox="1">
            <a:spLocks noChangeArrowheads="1"/>
          </p:cNvSpPr>
          <p:nvPr/>
        </p:nvSpPr>
        <p:spPr bwMode="auto">
          <a:xfrm>
            <a:off x="5715000" y="2709863"/>
            <a:ext cx="231775" cy="244475"/>
          </a:xfrm>
          <a:prstGeom prst="rect">
            <a:avLst/>
          </a:prstGeom>
          <a:noFill/>
          <a:ln w="9525">
            <a:noFill/>
            <a:miter lim="800000"/>
            <a:headEnd/>
            <a:tailEnd/>
          </a:ln>
        </p:spPr>
        <p:txBody>
          <a:bodyPr>
            <a:spAutoFit/>
          </a:bodyPr>
          <a:lstStyle/>
          <a:p>
            <a:pPr algn="l" eaLnBrk="0" hangingPunct="0">
              <a:spcBef>
                <a:spcPct val="50000"/>
              </a:spcBef>
            </a:pPr>
            <a:r>
              <a:rPr lang="en-US" sz="1000" b="1">
                <a:latin typeface="Arial Narrow" pitchFamily="34" charset="0"/>
              </a:rPr>
              <a:t>X</a:t>
            </a:r>
          </a:p>
        </p:txBody>
      </p:sp>
      <p:sp>
        <p:nvSpPr>
          <p:cNvPr id="12324" name="Line 327"/>
          <p:cNvSpPr>
            <a:spLocks noChangeShapeType="1"/>
          </p:cNvSpPr>
          <p:nvPr/>
        </p:nvSpPr>
        <p:spPr bwMode="auto">
          <a:xfrm flipH="1">
            <a:off x="5595938" y="2913063"/>
            <a:ext cx="131762" cy="1587"/>
          </a:xfrm>
          <a:prstGeom prst="line">
            <a:avLst/>
          </a:prstGeom>
          <a:noFill/>
          <a:ln w="15875">
            <a:solidFill>
              <a:schemeClr val="tx1"/>
            </a:solidFill>
            <a:round/>
            <a:headEnd/>
            <a:tailEnd/>
          </a:ln>
        </p:spPr>
        <p:txBody>
          <a:bodyPr/>
          <a:lstStyle/>
          <a:p>
            <a:endParaRPr lang="en-US"/>
          </a:p>
        </p:txBody>
      </p:sp>
      <p:sp>
        <p:nvSpPr>
          <p:cNvPr id="12325" name="Line 328"/>
          <p:cNvSpPr>
            <a:spLocks noChangeShapeType="1"/>
          </p:cNvSpPr>
          <p:nvPr/>
        </p:nvSpPr>
        <p:spPr bwMode="auto">
          <a:xfrm>
            <a:off x="5130800" y="4162425"/>
            <a:ext cx="587375" cy="1588"/>
          </a:xfrm>
          <a:prstGeom prst="line">
            <a:avLst/>
          </a:prstGeom>
          <a:noFill/>
          <a:ln w="15875">
            <a:solidFill>
              <a:schemeClr val="tx1"/>
            </a:solidFill>
            <a:round/>
            <a:headEnd/>
            <a:tailEnd/>
          </a:ln>
        </p:spPr>
        <p:txBody>
          <a:bodyPr/>
          <a:lstStyle/>
          <a:p>
            <a:endParaRPr lang="en-US"/>
          </a:p>
        </p:txBody>
      </p:sp>
      <p:sp>
        <p:nvSpPr>
          <p:cNvPr id="12326" name="Line 329"/>
          <p:cNvSpPr>
            <a:spLocks noChangeShapeType="1"/>
          </p:cNvSpPr>
          <p:nvPr/>
        </p:nvSpPr>
        <p:spPr bwMode="auto">
          <a:xfrm>
            <a:off x="5340350" y="4425950"/>
            <a:ext cx="377825" cy="1588"/>
          </a:xfrm>
          <a:prstGeom prst="line">
            <a:avLst/>
          </a:prstGeom>
          <a:noFill/>
          <a:ln w="15875">
            <a:solidFill>
              <a:schemeClr val="tx1"/>
            </a:solidFill>
            <a:round/>
            <a:headEnd/>
            <a:tailEnd/>
          </a:ln>
        </p:spPr>
        <p:txBody>
          <a:bodyPr/>
          <a:lstStyle/>
          <a:p>
            <a:endParaRPr lang="en-US"/>
          </a:p>
        </p:txBody>
      </p:sp>
      <p:sp>
        <p:nvSpPr>
          <p:cNvPr id="12327" name="Line 330"/>
          <p:cNvSpPr>
            <a:spLocks noChangeShapeType="1"/>
          </p:cNvSpPr>
          <p:nvPr/>
        </p:nvSpPr>
        <p:spPr bwMode="auto">
          <a:xfrm flipH="1">
            <a:off x="4960938" y="3568700"/>
            <a:ext cx="757237" cy="1588"/>
          </a:xfrm>
          <a:prstGeom prst="line">
            <a:avLst/>
          </a:prstGeom>
          <a:noFill/>
          <a:ln w="15875">
            <a:solidFill>
              <a:schemeClr val="tx1"/>
            </a:solidFill>
            <a:round/>
            <a:headEnd/>
            <a:tailEnd/>
          </a:ln>
        </p:spPr>
        <p:txBody>
          <a:bodyPr/>
          <a:lstStyle/>
          <a:p>
            <a:endParaRPr lang="en-US"/>
          </a:p>
        </p:txBody>
      </p:sp>
      <p:sp>
        <p:nvSpPr>
          <p:cNvPr id="12328" name="Line 331"/>
          <p:cNvSpPr>
            <a:spLocks noChangeShapeType="1"/>
          </p:cNvSpPr>
          <p:nvPr/>
        </p:nvSpPr>
        <p:spPr bwMode="auto">
          <a:xfrm>
            <a:off x="4970463" y="3568700"/>
            <a:ext cx="1587" cy="196850"/>
          </a:xfrm>
          <a:prstGeom prst="line">
            <a:avLst/>
          </a:prstGeom>
          <a:noFill/>
          <a:ln w="15875">
            <a:solidFill>
              <a:schemeClr val="tx1"/>
            </a:solidFill>
            <a:round/>
            <a:headEnd/>
            <a:tailEnd/>
          </a:ln>
        </p:spPr>
        <p:txBody>
          <a:bodyPr/>
          <a:lstStyle/>
          <a:p>
            <a:endParaRPr lang="en-US"/>
          </a:p>
        </p:txBody>
      </p:sp>
      <p:sp>
        <p:nvSpPr>
          <p:cNvPr id="12329" name="Rectangle 332"/>
          <p:cNvSpPr>
            <a:spLocks noChangeArrowheads="1"/>
          </p:cNvSpPr>
          <p:nvPr/>
        </p:nvSpPr>
        <p:spPr bwMode="auto">
          <a:xfrm>
            <a:off x="5416550" y="3743325"/>
            <a:ext cx="241300"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0</a:t>
            </a:r>
          </a:p>
        </p:txBody>
      </p:sp>
      <p:sp>
        <p:nvSpPr>
          <p:cNvPr id="12330" name="Text Box 333"/>
          <p:cNvSpPr txBox="1">
            <a:spLocks noChangeAspect="1" noChangeArrowheads="1"/>
          </p:cNvSpPr>
          <p:nvPr/>
        </p:nvSpPr>
        <p:spPr bwMode="auto">
          <a:xfrm>
            <a:off x="5064125" y="3890963"/>
            <a:ext cx="712788" cy="155575"/>
          </a:xfrm>
          <a:prstGeom prst="rect">
            <a:avLst/>
          </a:prstGeom>
          <a:noFill/>
          <a:ln w="9525">
            <a:noFill/>
            <a:miter lim="800000"/>
            <a:headEnd/>
            <a:tailEnd/>
          </a:ln>
        </p:spPr>
        <p:txBody>
          <a:bodyPr lIns="9144" tIns="9144" rIns="9144" bIns="9144">
            <a:spAutoFit/>
          </a:bodyPr>
          <a:lstStyle/>
          <a:p>
            <a:pPr eaLnBrk="0" hangingPunct="0"/>
            <a:r>
              <a:rPr lang="en-US" sz="900" b="1">
                <a:solidFill>
                  <a:srgbClr val="000000"/>
                </a:solidFill>
                <a:latin typeface="Arial Narrow" pitchFamily="34" charset="0"/>
              </a:rPr>
              <a:t>17-bit shift</a:t>
            </a:r>
          </a:p>
        </p:txBody>
      </p:sp>
      <p:sp>
        <p:nvSpPr>
          <p:cNvPr id="12331" name="Text Box 334"/>
          <p:cNvSpPr txBox="1">
            <a:spLocks noChangeAspect="1" noChangeArrowheads="1"/>
          </p:cNvSpPr>
          <p:nvPr/>
        </p:nvSpPr>
        <p:spPr bwMode="auto">
          <a:xfrm>
            <a:off x="5064125" y="4156075"/>
            <a:ext cx="712788" cy="155575"/>
          </a:xfrm>
          <a:prstGeom prst="rect">
            <a:avLst/>
          </a:prstGeom>
          <a:noFill/>
          <a:ln w="9525">
            <a:noFill/>
            <a:miter lim="800000"/>
            <a:headEnd/>
            <a:tailEnd/>
          </a:ln>
        </p:spPr>
        <p:txBody>
          <a:bodyPr lIns="9144" tIns="9144" rIns="9144" bIns="9144">
            <a:spAutoFit/>
          </a:bodyPr>
          <a:lstStyle/>
          <a:p>
            <a:pPr eaLnBrk="0" hangingPunct="0"/>
            <a:r>
              <a:rPr lang="en-US" sz="900" b="1">
                <a:solidFill>
                  <a:srgbClr val="000000"/>
                </a:solidFill>
                <a:latin typeface="Arial Narrow" pitchFamily="34" charset="0"/>
              </a:rPr>
              <a:t>17-bit shift</a:t>
            </a:r>
          </a:p>
        </p:txBody>
      </p:sp>
      <p:sp>
        <p:nvSpPr>
          <p:cNvPr id="12332" name="Line 335"/>
          <p:cNvSpPr>
            <a:spLocks noChangeShapeType="1"/>
          </p:cNvSpPr>
          <p:nvPr/>
        </p:nvSpPr>
        <p:spPr bwMode="auto">
          <a:xfrm flipH="1">
            <a:off x="5595938" y="3865563"/>
            <a:ext cx="131762" cy="1587"/>
          </a:xfrm>
          <a:prstGeom prst="line">
            <a:avLst/>
          </a:prstGeom>
          <a:noFill/>
          <a:ln w="15875">
            <a:solidFill>
              <a:schemeClr val="tx1"/>
            </a:solidFill>
            <a:round/>
            <a:headEnd/>
            <a:tailEnd/>
          </a:ln>
        </p:spPr>
        <p:txBody>
          <a:bodyPr/>
          <a:lstStyle/>
          <a:p>
            <a:endParaRPr lang="en-US"/>
          </a:p>
        </p:txBody>
      </p:sp>
      <p:sp>
        <p:nvSpPr>
          <p:cNvPr id="12333" name="Line 336"/>
          <p:cNvSpPr>
            <a:spLocks noChangeShapeType="1"/>
          </p:cNvSpPr>
          <p:nvPr/>
        </p:nvSpPr>
        <p:spPr bwMode="auto">
          <a:xfrm flipH="1">
            <a:off x="5414963" y="2776538"/>
            <a:ext cx="303212" cy="1587"/>
          </a:xfrm>
          <a:prstGeom prst="line">
            <a:avLst/>
          </a:prstGeom>
          <a:noFill/>
          <a:ln w="15875">
            <a:solidFill>
              <a:schemeClr val="tx1"/>
            </a:solidFill>
            <a:round/>
            <a:headEnd/>
            <a:tailEnd/>
          </a:ln>
        </p:spPr>
        <p:txBody>
          <a:bodyPr/>
          <a:lstStyle/>
          <a:p>
            <a:endParaRPr lang="en-US"/>
          </a:p>
        </p:txBody>
      </p:sp>
      <p:sp>
        <p:nvSpPr>
          <p:cNvPr id="12334" name="Text Box 337"/>
          <p:cNvSpPr txBox="1">
            <a:spLocks noChangeAspect="1" noChangeArrowheads="1"/>
          </p:cNvSpPr>
          <p:nvPr/>
        </p:nvSpPr>
        <p:spPr bwMode="auto">
          <a:xfrm>
            <a:off x="247650" y="2238375"/>
            <a:ext cx="225425" cy="304800"/>
          </a:xfrm>
          <a:prstGeom prst="rect">
            <a:avLst/>
          </a:prstGeom>
          <a:noFill/>
          <a:ln w="9525">
            <a:noFill/>
            <a:miter lim="800000"/>
            <a:headEnd/>
            <a:tailEnd/>
          </a:ln>
        </p:spPr>
        <p:txBody>
          <a:bodyPr>
            <a:spAutoFit/>
          </a:bodyPr>
          <a:lstStyle/>
          <a:p>
            <a:pPr eaLnBrk="0" hangingPunct="0"/>
            <a:r>
              <a:rPr lang="en-US" sz="1400" b="1">
                <a:latin typeface="Arial Narrow" pitchFamily="34" charset="0"/>
              </a:rPr>
              <a:t>A</a:t>
            </a:r>
          </a:p>
        </p:txBody>
      </p:sp>
      <p:sp>
        <p:nvSpPr>
          <p:cNvPr id="12335" name="Line 340"/>
          <p:cNvSpPr>
            <a:spLocks noChangeShapeType="1"/>
          </p:cNvSpPr>
          <p:nvPr/>
        </p:nvSpPr>
        <p:spPr bwMode="auto">
          <a:xfrm flipV="1">
            <a:off x="5133975" y="4030663"/>
            <a:ext cx="1588" cy="1252537"/>
          </a:xfrm>
          <a:prstGeom prst="line">
            <a:avLst/>
          </a:prstGeom>
          <a:noFill/>
          <a:ln w="15875">
            <a:solidFill>
              <a:schemeClr val="tx1"/>
            </a:solidFill>
            <a:round/>
            <a:headEnd/>
            <a:tailEnd/>
          </a:ln>
        </p:spPr>
        <p:txBody>
          <a:bodyPr/>
          <a:lstStyle/>
          <a:p>
            <a:endParaRPr lang="en-US"/>
          </a:p>
        </p:txBody>
      </p:sp>
      <p:sp>
        <p:nvSpPr>
          <p:cNvPr id="12336" name="Line 341"/>
          <p:cNvSpPr>
            <a:spLocks noChangeAspect="1" noChangeShapeType="1"/>
          </p:cNvSpPr>
          <p:nvPr/>
        </p:nvSpPr>
        <p:spPr bwMode="auto">
          <a:xfrm flipV="1">
            <a:off x="8453438" y="1935163"/>
            <a:ext cx="1587" cy="1493837"/>
          </a:xfrm>
          <a:prstGeom prst="line">
            <a:avLst/>
          </a:prstGeom>
          <a:noFill/>
          <a:ln w="15875">
            <a:solidFill>
              <a:schemeClr val="tx1"/>
            </a:solidFill>
            <a:round/>
            <a:headEnd/>
            <a:tailEnd/>
          </a:ln>
        </p:spPr>
        <p:txBody>
          <a:bodyPr wrap="none" anchor="ctr"/>
          <a:lstStyle/>
          <a:p>
            <a:endParaRPr lang="en-US"/>
          </a:p>
        </p:txBody>
      </p:sp>
      <p:sp>
        <p:nvSpPr>
          <p:cNvPr id="12337" name="Line 344"/>
          <p:cNvSpPr>
            <a:spLocks noChangeShapeType="1"/>
          </p:cNvSpPr>
          <p:nvPr/>
        </p:nvSpPr>
        <p:spPr bwMode="auto">
          <a:xfrm>
            <a:off x="5130800" y="4030663"/>
            <a:ext cx="587375" cy="1587"/>
          </a:xfrm>
          <a:prstGeom prst="line">
            <a:avLst/>
          </a:prstGeom>
          <a:noFill/>
          <a:ln w="15875">
            <a:solidFill>
              <a:schemeClr val="tx1"/>
            </a:solidFill>
            <a:round/>
            <a:headEnd/>
            <a:tailEnd/>
          </a:ln>
        </p:spPr>
        <p:txBody>
          <a:bodyPr/>
          <a:lstStyle/>
          <a:p>
            <a:endParaRPr lang="en-US"/>
          </a:p>
        </p:txBody>
      </p:sp>
      <p:sp>
        <p:nvSpPr>
          <p:cNvPr id="12338" name="Line 347"/>
          <p:cNvSpPr>
            <a:spLocks noChangeShapeType="1"/>
          </p:cNvSpPr>
          <p:nvPr/>
        </p:nvSpPr>
        <p:spPr bwMode="auto">
          <a:xfrm>
            <a:off x="1595438" y="3633788"/>
            <a:ext cx="1600200" cy="1587"/>
          </a:xfrm>
          <a:prstGeom prst="line">
            <a:avLst/>
          </a:prstGeom>
          <a:noFill/>
          <a:ln w="15875">
            <a:solidFill>
              <a:schemeClr val="tx1"/>
            </a:solidFill>
            <a:round/>
            <a:headEnd/>
            <a:tailEnd/>
          </a:ln>
        </p:spPr>
        <p:txBody>
          <a:bodyPr wrap="none" anchor="ctr"/>
          <a:lstStyle/>
          <a:p>
            <a:endParaRPr lang="en-US"/>
          </a:p>
        </p:txBody>
      </p:sp>
      <p:grpSp>
        <p:nvGrpSpPr>
          <p:cNvPr id="9" name="Group 348"/>
          <p:cNvGrpSpPr>
            <a:grpSpLocks/>
          </p:cNvGrpSpPr>
          <p:nvPr>
            <p:custDataLst>
              <p:tags r:id="rId7"/>
            </p:custDataLst>
          </p:nvPr>
        </p:nvGrpSpPr>
        <p:grpSpPr bwMode="auto">
          <a:xfrm>
            <a:off x="2933700" y="3394075"/>
            <a:ext cx="300038" cy="306388"/>
            <a:chOff x="1440" y="930"/>
            <a:chExt cx="190" cy="222"/>
          </a:xfrm>
        </p:grpSpPr>
        <p:sp>
          <p:nvSpPr>
            <p:cNvPr id="12482" name="Line 349"/>
            <p:cNvSpPr>
              <a:spLocks noChangeShapeType="1"/>
            </p:cNvSpPr>
            <p:nvPr/>
          </p:nvSpPr>
          <p:spPr bwMode="auto">
            <a:xfrm flipV="1">
              <a:off x="1488" y="1056"/>
              <a:ext cx="96" cy="96"/>
            </a:xfrm>
            <a:prstGeom prst="line">
              <a:avLst/>
            </a:prstGeom>
            <a:noFill/>
            <a:ln w="9525">
              <a:solidFill>
                <a:schemeClr val="tx1"/>
              </a:solidFill>
              <a:round/>
              <a:headEnd/>
              <a:tailEnd/>
            </a:ln>
          </p:spPr>
          <p:txBody>
            <a:bodyPr wrap="none" anchor="ctr"/>
            <a:lstStyle/>
            <a:p>
              <a:endParaRPr lang="en-US"/>
            </a:p>
          </p:txBody>
        </p:sp>
        <p:sp>
          <p:nvSpPr>
            <p:cNvPr id="12483" name="Text Box 350"/>
            <p:cNvSpPr txBox="1">
              <a:spLocks noChangeArrowheads="1"/>
            </p:cNvSpPr>
            <p:nvPr/>
          </p:nvSpPr>
          <p:spPr bwMode="auto">
            <a:xfrm>
              <a:off x="1440" y="930"/>
              <a:ext cx="190" cy="177"/>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25</a:t>
              </a:r>
            </a:p>
          </p:txBody>
        </p:sp>
      </p:grpSp>
      <p:sp>
        <p:nvSpPr>
          <p:cNvPr id="12340" name="Line 351"/>
          <p:cNvSpPr>
            <a:spLocks noChangeShapeType="1"/>
          </p:cNvSpPr>
          <p:nvPr/>
        </p:nvSpPr>
        <p:spPr bwMode="auto">
          <a:xfrm flipH="1">
            <a:off x="3187700" y="3221038"/>
            <a:ext cx="417513" cy="417512"/>
          </a:xfrm>
          <a:prstGeom prst="line">
            <a:avLst/>
          </a:prstGeom>
          <a:noFill/>
          <a:ln w="15875">
            <a:solidFill>
              <a:schemeClr val="tx1"/>
            </a:solidFill>
            <a:round/>
            <a:headEnd/>
            <a:tailEnd/>
          </a:ln>
        </p:spPr>
        <p:txBody>
          <a:bodyPr anchor="ctr">
            <a:spAutoFit/>
          </a:bodyPr>
          <a:lstStyle/>
          <a:p>
            <a:endParaRPr lang="en-US"/>
          </a:p>
        </p:txBody>
      </p:sp>
      <p:sp>
        <p:nvSpPr>
          <p:cNvPr id="12341" name="Line 352"/>
          <p:cNvSpPr>
            <a:spLocks noChangeShapeType="1"/>
          </p:cNvSpPr>
          <p:nvPr/>
        </p:nvSpPr>
        <p:spPr bwMode="auto">
          <a:xfrm flipV="1">
            <a:off x="3028950" y="2390775"/>
            <a:ext cx="150813" cy="131763"/>
          </a:xfrm>
          <a:prstGeom prst="line">
            <a:avLst/>
          </a:prstGeom>
          <a:noFill/>
          <a:ln w="9525">
            <a:solidFill>
              <a:schemeClr val="tx1"/>
            </a:solidFill>
            <a:round/>
            <a:headEnd/>
            <a:tailEnd/>
          </a:ln>
        </p:spPr>
        <p:txBody>
          <a:bodyPr wrap="none" anchor="ctr"/>
          <a:lstStyle/>
          <a:p>
            <a:endParaRPr lang="en-US"/>
          </a:p>
        </p:txBody>
      </p:sp>
      <p:sp>
        <p:nvSpPr>
          <p:cNvPr id="12342" name="Text Box 353"/>
          <p:cNvSpPr txBox="1">
            <a:spLocks noChangeArrowheads="1"/>
          </p:cNvSpPr>
          <p:nvPr/>
        </p:nvSpPr>
        <p:spPr bwMode="auto">
          <a:xfrm>
            <a:off x="2952750" y="2216150"/>
            <a:ext cx="300038"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18</a:t>
            </a:r>
          </a:p>
        </p:txBody>
      </p:sp>
      <p:sp>
        <p:nvSpPr>
          <p:cNvPr id="12343" name="Line 354"/>
          <p:cNvSpPr>
            <a:spLocks noChangeShapeType="1"/>
          </p:cNvSpPr>
          <p:nvPr/>
        </p:nvSpPr>
        <p:spPr bwMode="auto">
          <a:xfrm flipV="1">
            <a:off x="4757738" y="3343275"/>
            <a:ext cx="1587" cy="196850"/>
          </a:xfrm>
          <a:prstGeom prst="line">
            <a:avLst/>
          </a:prstGeom>
          <a:noFill/>
          <a:ln w="9525">
            <a:solidFill>
              <a:schemeClr val="tx1"/>
            </a:solidFill>
            <a:round/>
            <a:headEnd/>
            <a:tailEnd/>
          </a:ln>
        </p:spPr>
        <p:txBody>
          <a:bodyPr wrap="none" anchor="ctr"/>
          <a:lstStyle/>
          <a:p>
            <a:endParaRPr lang="en-US"/>
          </a:p>
        </p:txBody>
      </p:sp>
      <p:grpSp>
        <p:nvGrpSpPr>
          <p:cNvPr id="10" name="Group 355"/>
          <p:cNvGrpSpPr>
            <a:grpSpLocks/>
          </p:cNvGrpSpPr>
          <p:nvPr>
            <p:custDataLst>
              <p:tags r:id="rId8"/>
            </p:custDataLst>
          </p:nvPr>
        </p:nvGrpSpPr>
        <p:grpSpPr bwMode="auto">
          <a:xfrm>
            <a:off x="4381500" y="2543175"/>
            <a:ext cx="739775" cy="908050"/>
            <a:chOff x="2486" y="1464"/>
            <a:chExt cx="466" cy="572"/>
          </a:xfrm>
        </p:grpSpPr>
        <p:sp>
          <p:nvSpPr>
            <p:cNvPr id="12474" name="Rectangle 356"/>
            <p:cNvSpPr>
              <a:spLocks noChangeArrowheads="1"/>
            </p:cNvSpPr>
            <p:nvPr/>
          </p:nvSpPr>
          <p:spPr bwMode="auto">
            <a:xfrm>
              <a:off x="2561" y="1603"/>
              <a:ext cx="309" cy="433"/>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12475" name="Text Box 357"/>
            <p:cNvSpPr txBox="1">
              <a:spLocks noChangeArrowheads="1"/>
            </p:cNvSpPr>
            <p:nvPr/>
          </p:nvSpPr>
          <p:spPr bwMode="auto">
            <a:xfrm>
              <a:off x="2541" y="1612"/>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a:latin typeface="Arial Narrow" pitchFamily="34" charset="0"/>
                </a:rPr>
                <a:t>CE</a:t>
              </a:r>
              <a:endParaRPr lang="en-US" sz="1000" b="1">
                <a:solidFill>
                  <a:schemeClr val="tx2"/>
                </a:solidFill>
                <a:latin typeface="Arial Narrow" pitchFamily="34" charset="0"/>
              </a:endParaRPr>
            </a:p>
          </p:txBody>
        </p:sp>
        <p:sp>
          <p:nvSpPr>
            <p:cNvPr id="12476" name="Line 358"/>
            <p:cNvSpPr>
              <a:spLocks noChangeShapeType="1"/>
            </p:cNvSpPr>
            <p:nvPr/>
          </p:nvSpPr>
          <p:spPr bwMode="auto">
            <a:xfrm>
              <a:off x="2561" y="1902"/>
              <a:ext cx="103" cy="54"/>
            </a:xfrm>
            <a:prstGeom prst="line">
              <a:avLst/>
            </a:prstGeom>
            <a:noFill/>
            <a:ln w="9525">
              <a:solidFill>
                <a:schemeClr val="tx1"/>
              </a:solidFill>
              <a:round/>
              <a:headEnd/>
              <a:tailEnd/>
            </a:ln>
          </p:spPr>
          <p:txBody>
            <a:bodyPr wrap="none" anchor="ctr"/>
            <a:lstStyle/>
            <a:p>
              <a:endParaRPr lang="en-US"/>
            </a:p>
          </p:txBody>
        </p:sp>
        <p:sp>
          <p:nvSpPr>
            <p:cNvPr id="12477" name="Line 359"/>
            <p:cNvSpPr>
              <a:spLocks noChangeShapeType="1"/>
            </p:cNvSpPr>
            <p:nvPr/>
          </p:nvSpPr>
          <p:spPr bwMode="auto">
            <a:xfrm flipH="1">
              <a:off x="2561" y="1957"/>
              <a:ext cx="103" cy="48"/>
            </a:xfrm>
            <a:prstGeom prst="line">
              <a:avLst/>
            </a:prstGeom>
            <a:noFill/>
            <a:ln w="9525">
              <a:solidFill>
                <a:schemeClr val="tx1"/>
              </a:solidFill>
              <a:round/>
              <a:headEnd/>
              <a:tailEnd/>
            </a:ln>
          </p:spPr>
          <p:txBody>
            <a:bodyPr wrap="none" anchor="ctr"/>
            <a:lstStyle/>
            <a:p>
              <a:endParaRPr lang="en-US"/>
            </a:p>
          </p:txBody>
        </p:sp>
        <p:sp>
          <p:nvSpPr>
            <p:cNvPr id="12478" name="Text Box 360"/>
            <p:cNvSpPr txBox="1">
              <a:spLocks noChangeArrowheads="1"/>
            </p:cNvSpPr>
            <p:nvPr/>
          </p:nvSpPr>
          <p:spPr bwMode="auto">
            <a:xfrm>
              <a:off x="2574" y="1464"/>
              <a:ext cx="378" cy="127"/>
            </a:xfrm>
            <a:prstGeom prst="rect">
              <a:avLst/>
            </a:prstGeom>
            <a:noFill/>
            <a:ln w="9525">
              <a:noFill/>
              <a:miter lim="800000"/>
              <a:headEnd/>
              <a:tailEnd/>
            </a:ln>
          </p:spPr>
          <p:txBody>
            <a:bodyPr lIns="9144" tIns="9144" rIns="9144" bIns="9144">
              <a:spAutoFit/>
            </a:bodyPr>
            <a:lstStyle/>
            <a:p>
              <a:pPr algn="l" eaLnBrk="0" hangingPunct="0">
                <a:spcBef>
                  <a:spcPct val="50000"/>
                </a:spcBef>
              </a:pPr>
              <a:r>
                <a:rPr lang="en-US" sz="1000" b="1">
                  <a:solidFill>
                    <a:schemeClr val="tx2"/>
                  </a:solidFill>
                  <a:latin typeface="Arial Narrow" pitchFamily="34" charset="0"/>
                </a:rPr>
                <a:t> </a:t>
              </a:r>
              <a:r>
                <a:rPr lang="en-US" sz="1200" b="1">
                  <a:latin typeface="Arial Narrow" pitchFamily="34" charset="0"/>
                </a:rPr>
                <a:t>M REG</a:t>
              </a:r>
              <a:endParaRPr lang="en-US" sz="1000" b="1">
                <a:latin typeface="Arial Narrow" pitchFamily="34" charset="0"/>
              </a:endParaRPr>
            </a:p>
          </p:txBody>
        </p:sp>
        <p:sp>
          <p:nvSpPr>
            <p:cNvPr id="12479" name="Text Box 361"/>
            <p:cNvSpPr txBox="1">
              <a:spLocks noChangeArrowheads="1"/>
            </p:cNvSpPr>
            <p:nvPr/>
          </p:nvSpPr>
          <p:spPr bwMode="auto">
            <a:xfrm>
              <a:off x="2541" y="1720"/>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D</a:t>
              </a:r>
              <a:endParaRPr lang="en-US" sz="1000" b="1">
                <a:solidFill>
                  <a:schemeClr val="tx2"/>
                </a:solidFill>
                <a:latin typeface="Arial Narrow" pitchFamily="34" charset="0"/>
              </a:endParaRPr>
            </a:p>
          </p:txBody>
        </p:sp>
        <p:sp>
          <p:nvSpPr>
            <p:cNvPr id="12480" name="Text Box 362"/>
            <p:cNvSpPr txBox="1">
              <a:spLocks noChangeArrowheads="1"/>
            </p:cNvSpPr>
            <p:nvPr/>
          </p:nvSpPr>
          <p:spPr bwMode="auto">
            <a:xfrm>
              <a:off x="2721" y="1720"/>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Q</a:t>
              </a:r>
              <a:endParaRPr lang="en-US" sz="1000" b="1">
                <a:solidFill>
                  <a:schemeClr val="tx2"/>
                </a:solidFill>
                <a:latin typeface="Arial Narrow" pitchFamily="34" charset="0"/>
              </a:endParaRPr>
            </a:p>
          </p:txBody>
        </p:sp>
        <p:sp>
          <p:nvSpPr>
            <p:cNvPr id="12481" name="Line 363"/>
            <p:cNvSpPr>
              <a:spLocks noChangeShapeType="1"/>
            </p:cNvSpPr>
            <p:nvPr/>
          </p:nvSpPr>
          <p:spPr bwMode="auto">
            <a:xfrm flipV="1">
              <a:off x="2486" y="1669"/>
              <a:ext cx="78" cy="1"/>
            </a:xfrm>
            <a:prstGeom prst="line">
              <a:avLst/>
            </a:prstGeom>
            <a:noFill/>
            <a:ln w="9525">
              <a:solidFill>
                <a:schemeClr val="tx1"/>
              </a:solidFill>
              <a:round/>
              <a:headEnd/>
              <a:tailEnd/>
            </a:ln>
          </p:spPr>
          <p:txBody>
            <a:bodyPr wrap="none" anchor="ctr"/>
            <a:lstStyle/>
            <a:p>
              <a:endParaRPr lang="en-US"/>
            </a:p>
          </p:txBody>
        </p:sp>
      </p:grpSp>
      <p:sp>
        <p:nvSpPr>
          <p:cNvPr id="12345" name="Line 364"/>
          <p:cNvSpPr>
            <a:spLocks noChangeShapeType="1"/>
          </p:cNvSpPr>
          <p:nvPr/>
        </p:nvSpPr>
        <p:spPr bwMode="auto">
          <a:xfrm flipV="1">
            <a:off x="7521575" y="3756025"/>
            <a:ext cx="1588" cy="196850"/>
          </a:xfrm>
          <a:prstGeom prst="line">
            <a:avLst/>
          </a:prstGeom>
          <a:noFill/>
          <a:ln w="9525">
            <a:solidFill>
              <a:schemeClr val="tx1"/>
            </a:solidFill>
            <a:round/>
            <a:headEnd/>
            <a:tailEnd/>
          </a:ln>
        </p:spPr>
        <p:txBody>
          <a:bodyPr wrap="none" anchor="ctr"/>
          <a:lstStyle/>
          <a:p>
            <a:endParaRPr lang="en-US"/>
          </a:p>
        </p:txBody>
      </p:sp>
      <p:grpSp>
        <p:nvGrpSpPr>
          <p:cNvPr id="11" name="Group 365"/>
          <p:cNvGrpSpPr>
            <a:grpSpLocks/>
          </p:cNvGrpSpPr>
          <p:nvPr>
            <p:custDataLst>
              <p:tags r:id="rId9"/>
            </p:custDataLst>
          </p:nvPr>
        </p:nvGrpSpPr>
        <p:grpSpPr bwMode="auto">
          <a:xfrm>
            <a:off x="7388225" y="2952750"/>
            <a:ext cx="730250" cy="908050"/>
            <a:chOff x="4244" y="1722"/>
            <a:chExt cx="460" cy="572"/>
          </a:xfrm>
        </p:grpSpPr>
        <p:sp>
          <p:nvSpPr>
            <p:cNvPr id="12466" name="Line 366"/>
            <p:cNvSpPr>
              <a:spLocks noChangeShapeType="1"/>
            </p:cNvSpPr>
            <p:nvPr/>
          </p:nvSpPr>
          <p:spPr bwMode="auto">
            <a:xfrm flipV="1">
              <a:off x="4244" y="1921"/>
              <a:ext cx="78" cy="1"/>
            </a:xfrm>
            <a:prstGeom prst="line">
              <a:avLst/>
            </a:prstGeom>
            <a:noFill/>
            <a:ln w="9525">
              <a:solidFill>
                <a:schemeClr val="tx1"/>
              </a:solidFill>
              <a:round/>
              <a:headEnd/>
              <a:tailEnd/>
            </a:ln>
          </p:spPr>
          <p:txBody>
            <a:bodyPr wrap="none" anchor="ctr"/>
            <a:lstStyle/>
            <a:p>
              <a:endParaRPr lang="en-US"/>
            </a:p>
          </p:txBody>
        </p:sp>
        <p:sp>
          <p:nvSpPr>
            <p:cNvPr id="12467" name="Rectangle 367"/>
            <p:cNvSpPr>
              <a:spLocks noChangeArrowheads="1"/>
            </p:cNvSpPr>
            <p:nvPr/>
          </p:nvSpPr>
          <p:spPr bwMode="auto">
            <a:xfrm>
              <a:off x="4313" y="1861"/>
              <a:ext cx="309" cy="433"/>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12468" name="Text Box 368"/>
            <p:cNvSpPr txBox="1">
              <a:spLocks noChangeArrowheads="1"/>
            </p:cNvSpPr>
            <p:nvPr/>
          </p:nvSpPr>
          <p:spPr bwMode="auto">
            <a:xfrm>
              <a:off x="4293" y="1870"/>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a:latin typeface="Arial Narrow" pitchFamily="34" charset="0"/>
                </a:rPr>
                <a:t>CE</a:t>
              </a:r>
              <a:endParaRPr lang="en-US" sz="1000" b="1">
                <a:solidFill>
                  <a:schemeClr val="tx2"/>
                </a:solidFill>
                <a:latin typeface="Arial Narrow" pitchFamily="34" charset="0"/>
              </a:endParaRPr>
            </a:p>
          </p:txBody>
        </p:sp>
        <p:sp>
          <p:nvSpPr>
            <p:cNvPr id="12469" name="Line 369"/>
            <p:cNvSpPr>
              <a:spLocks noChangeShapeType="1"/>
            </p:cNvSpPr>
            <p:nvPr/>
          </p:nvSpPr>
          <p:spPr bwMode="auto">
            <a:xfrm>
              <a:off x="4313" y="2160"/>
              <a:ext cx="103" cy="54"/>
            </a:xfrm>
            <a:prstGeom prst="line">
              <a:avLst/>
            </a:prstGeom>
            <a:noFill/>
            <a:ln w="9525">
              <a:solidFill>
                <a:schemeClr val="tx1"/>
              </a:solidFill>
              <a:round/>
              <a:headEnd/>
              <a:tailEnd/>
            </a:ln>
          </p:spPr>
          <p:txBody>
            <a:bodyPr wrap="none" anchor="ctr"/>
            <a:lstStyle/>
            <a:p>
              <a:endParaRPr lang="en-US"/>
            </a:p>
          </p:txBody>
        </p:sp>
        <p:sp>
          <p:nvSpPr>
            <p:cNvPr id="12470" name="Line 370"/>
            <p:cNvSpPr>
              <a:spLocks noChangeShapeType="1"/>
            </p:cNvSpPr>
            <p:nvPr/>
          </p:nvSpPr>
          <p:spPr bwMode="auto">
            <a:xfrm flipH="1">
              <a:off x="4313" y="2215"/>
              <a:ext cx="103" cy="48"/>
            </a:xfrm>
            <a:prstGeom prst="line">
              <a:avLst/>
            </a:prstGeom>
            <a:noFill/>
            <a:ln w="9525">
              <a:solidFill>
                <a:schemeClr val="tx1"/>
              </a:solidFill>
              <a:round/>
              <a:headEnd/>
              <a:tailEnd/>
            </a:ln>
          </p:spPr>
          <p:txBody>
            <a:bodyPr wrap="none" anchor="ctr"/>
            <a:lstStyle/>
            <a:p>
              <a:endParaRPr lang="en-US"/>
            </a:p>
          </p:txBody>
        </p:sp>
        <p:sp>
          <p:nvSpPr>
            <p:cNvPr id="12471" name="Text Box 371"/>
            <p:cNvSpPr txBox="1">
              <a:spLocks noChangeArrowheads="1"/>
            </p:cNvSpPr>
            <p:nvPr/>
          </p:nvSpPr>
          <p:spPr bwMode="auto">
            <a:xfrm>
              <a:off x="4326" y="1722"/>
              <a:ext cx="378" cy="127"/>
            </a:xfrm>
            <a:prstGeom prst="rect">
              <a:avLst/>
            </a:prstGeom>
            <a:noFill/>
            <a:ln w="9525">
              <a:noFill/>
              <a:miter lim="800000"/>
              <a:headEnd/>
              <a:tailEnd/>
            </a:ln>
          </p:spPr>
          <p:txBody>
            <a:bodyPr lIns="9144" tIns="9144" rIns="9144" bIns="9144">
              <a:spAutoFit/>
            </a:bodyPr>
            <a:lstStyle/>
            <a:p>
              <a:pPr algn="l" eaLnBrk="0" hangingPunct="0">
                <a:spcBef>
                  <a:spcPct val="50000"/>
                </a:spcBef>
              </a:pPr>
              <a:r>
                <a:rPr lang="en-US" sz="1000" b="1">
                  <a:solidFill>
                    <a:schemeClr val="tx2"/>
                  </a:solidFill>
                  <a:latin typeface="Arial Narrow" pitchFamily="34" charset="0"/>
                </a:rPr>
                <a:t> </a:t>
              </a:r>
              <a:r>
                <a:rPr lang="en-US" sz="1200" b="1">
                  <a:latin typeface="Arial Narrow" pitchFamily="34" charset="0"/>
                </a:rPr>
                <a:t>P REG</a:t>
              </a:r>
              <a:endParaRPr lang="en-US" sz="1000" b="1">
                <a:latin typeface="Arial Narrow" pitchFamily="34" charset="0"/>
              </a:endParaRPr>
            </a:p>
          </p:txBody>
        </p:sp>
        <p:sp>
          <p:nvSpPr>
            <p:cNvPr id="12472" name="Text Box 372"/>
            <p:cNvSpPr txBox="1">
              <a:spLocks noChangeArrowheads="1"/>
            </p:cNvSpPr>
            <p:nvPr/>
          </p:nvSpPr>
          <p:spPr bwMode="auto">
            <a:xfrm>
              <a:off x="4293" y="1978"/>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D</a:t>
              </a:r>
              <a:endParaRPr lang="en-US" sz="1000" b="1">
                <a:solidFill>
                  <a:schemeClr val="tx2"/>
                </a:solidFill>
                <a:latin typeface="Arial Narrow" pitchFamily="34" charset="0"/>
              </a:endParaRPr>
            </a:p>
          </p:txBody>
        </p:sp>
        <p:sp>
          <p:nvSpPr>
            <p:cNvPr id="12473" name="Text Box 373"/>
            <p:cNvSpPr txBox="1">
              <a:spLocks noChangeArrowheads="1"/>
            </p:cNvSpPr>
            <p:nvPr/>
          </p:nvSpPr>
          <p:spPr bwMode="auto">
            <a:xfrm>
              <a:off x="4473" y="1978"/>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Q</a:t>
              </a:r>
              <a:endParaRPr lang="en-US" sz="1000" b="1">
                <a:solidFill>
                  <a:schemeClr val="tx2"/>
                </a:solidFill>
                <a:latin typeface="Arial Narrow" pitchFamily="34" charset="0"/>
              </a:endParaRPr>
            </a:p>
          </p:txBody>
        </p:sp>
      </p:grpSp>
      <p:sp>
        <p:nvSpPr>
          <p:cNvPr id="12347" name="Text Box 374"/>
          <p:cNvSpPr txBox="1">
            <a:spLocks noChangeAspect="1" noChangeArrowheads="1"/>
          </p:cNvSpPr>
          <p:nvPr/>
        </p:nvSpPr>
        <p:spPr bwMode="auto">
          <a:xfrm>
            <a:off x="246063" y="2943225"/>
            <a:ext cx="228600" cy="304800"/>
          </a:xfrm>
          <a:prstGeom prst="rect">
            <a:avLst/>
          </a:prstGeom>
          <a:noFill/>
          <a:ln w="9525">
            <a:noFill/>
            <a:miter lim="800000"/>
            <a:headEnd/>
            <a:tailEnd/>
          </a:ln>
        </p:spPr>
        <p:txBody>
          <a:bodyPr>
            <a:spAutoFit/>
          </a:bodyPr>
          <a:lstStyle/>
          <a:p>
            <a:pPr eaLnBrk="0" hangingPunct="0"/>
            <a:r>
              <a:rPr lang="en-US" sz="1400" b="1">
                <a:latin typeface="Arial Narrow" pitchFamily="34" charset="0"/>
              </a:rPr>
              <a:t>B</a:t>
            </a:r>
          </a:p>
        </p:txBody>
      </p:sp>
      <p:sp>
        <p:nvSpPr>
          <p:cNvPr id="12348" name="Line 375"/>
          <p:cNvSpPr>
            <a:spLocks noChangeShapeType="1"/>
          </p:cNvSpPr>
          <p:nvPr/>
        </p:nvSpPr>
        <p:spPr bwMode="auto">
          <a:xfrm>
            <a:off x="1201738" y="2446338"/>
            <a:ext cx="1989137" cy="1587"/>
          </a:xfrm>
          <a:prstGeom prst="line">
            <a:avLst/>
          </a:prstGeom>
          <a:noFill/>
          <a:ln w="15875">
            <a:solidFill>
              <a:schemeClr val="tx1"/>
            </a:solidFill>
            <a:round/>
            <a:headEnd/>
            <a:tailEnd/>
          </a:ln>
        </p:spPr>
        <p:txBody>
          <a:bodyPr wrap="none" anchor="ctr"/>
          <a:lstStyle/>
          <a:p>
            <a:endParaRPr lang="en-US"/>
          </a:p>
        </p:txBody>
      </p:sp>
      <p:sp>
        <p:nvSpPr>
          <p:cNvPr id="12349" name="Line 377"/>
          <p:cNvSpPr>
            <a:spLocks noChangeShapeType="1"/>
          </p:cNvSpPr>
          <p:nvPr/>
        </p:nvSpPr>
        <p:spPr bwMode="auto">
          <a:xfrm>
            <a:off x="3184525" y="2441575"/>
            <a:ext cx="417513" cy="407988"/>
          </a:xfrm>
          <a:prstGeom prst="line">
            <a:avLst/>
          </a:prstGeom>
          <a:noFill/>
          <a:ln w="15875">
            <a:solidFill>
              <a:schemeClr val="tx1"/>
            </a:solidFill>
            <a:round/>
            <a:headEnd/>
            <a:tailEnd/>
          </a:ln>
        </p:spPr>
        <p:txBody>
          <a:bodyPr anchor="ctr">
            <a:spAutoFit/>
          </a:bodyPr>
          <a:lstStyle/>
          <a:p>
            <a:endParaRPr lang="en-US"/>
          </a:p>
        </p:txBody>
      </p:sp>
      <p:sp>
        <p:nvSpPr>
          <p:cNvPr id="12350" name="Oval 401"/>
          <p:cNvSpPr>
            <a:spLocks noChangeArrowheads="1"/>
          </p:cNvSpPr>
          <p:nvPr/>
        </p:nvSpPr>
        <p:spPr bwMode="auto">
          <a:xfrm>
            <a:off x="3257550" y="2508250"/>
            <a:ext cx="1044575" cy="1044575"/>
          </a:xfrm>
          <a:prstGeom prst="ellipse">
            <a:avLst/>
          </a:prstGeom>
          <a:solidFill>
            <a:srgbClr val="FF9933"/>
          </a:solidFill>
          <a:ln w="25400">
            <a:solidFill>
              <a:schemeClr val="tx1"/>
            </a:solidFill>
            <a:round/>
            <a:headEnd/>
            <a:tailEnd/>
          </a:ln>
        </p:spPr>
        <p:txBody>
          <a:bodyPr anchor="ctr">
            <a:spAutoFit/>
          </a:bodyPr>
          <a:lstStyle/>
          <a:p>
            <a:endParaRPr lang="en-US"/>
          </a:p>
        </p:txBody>
      </p:sp>
      <p:sp>
        <p:nvSpPr>
          <p:cNvPr id="12351" name="Line 402"/>
          <p:cNvSpPr>
            <a:spLocks noChangeShapeType="1"/>
          </p:cNvSpPr>
          <p:nvPr/>
        </p:nvSpPr>
        <p:spPr bwMode="auto">
          <a:xfrm>
            <a:off x="3570288" y="2822575"/>
            <a:ext cx="417512" cy="417513"/>
          </a:xfrm>
          <a:prstGeom prst="line">
            <a:avLst/>
          </a:prstGeom>
          <a:noFill/>
          <a:ln w="28575">
            <a:solidFill>
              <a:schemeClr val="tx1"/>
            </a:solidFill>
            <a:round/>
            <a:headEnd/>
            <a:tailEnd/>
          </a:ln>
        </p:spPr>
        <p:txBody>
          <a:bodyPr anchor="ctr">
            <a:spAutoFit/>
          </a:bodyPr>
          <a:lstStyle/>
          <a:p>
            <a:endParaRPr lang="en-US"/>
          </a:p>
        </p:txBody>
      </p:sp>
      <p:sp>
        <p:nvSpPr>
          <p:cNvPr id="12352" name="Line 403"/>
          <p:cNvSpPr>
            <a:spLocks noChangeShapeType="1"/>
          </p:cNvSpPr>
          <p:nvPr/>
        </p:nvSpPr>
        <p:spPr bwMode="auto">
          <a:xfrm flipH="1">
            <a:off x="3570288" y="2822575"/>
            <a:ext cx="417512" cy="417513"/>
          </a:xfrm>
          <a:prstGeom prst="line">
            <a:avLst/>
          </a:prstGeom>
          <a:noFill/>
          <a:ln w="28575">
            <a:solidFill>
              <a:schemeClr val="tx1"/>
            </a:solidFill>
            <a:round/>
            <a:headEnd/>
            <a:tailEnd/>
          </a:ln>
        </p:spPr>
        <p:txBody>
          <a:bodyPr anchor="ctr">
            <a:spAutoFit/>
          </a:bodyPr>
          <a:lstStyle/>
          <a:p>
            <a:endParaRPr lang="en-US"/>
          </a:p>
        </p:txBody>
      </p:sp>
      <p:grpSp>
        <p:nvGrpSpPr>
          <p:cNvPr id="12" name="Group 404"/>
          <p:cNvGrpSpPr>
            <a:grpSpLocks/>
          </p:cNvGrpSpPr>
          <p:nvPr>
            <p:custDataLst>
              <p:tags r:id="rId10"/>
            </p:custDataLst>
          </p:nvPr>
        </p:nvGrpSpPr>
        <p:grpSpPr bwMode="auto">
          <a:xfrm>
            <a:off x="8039100" y="3190875"/>
            <a:ext cx="300038" cy="306388"/>
            <a:chOff x="1440" y="929"/>
            <a:chExt cx="190" cy="223"/>
          </a:xfrm>
        </p:grpSpPr>
        <p:sp>
          <p:nvSpPr>
            <p:cNvPr id="12464" name="Line 405"/>
            <p:cNvSpPr>
              <a:spLocks noChangeShapeType="1"/>
            </p:cNvSpPr>
            <p:nvPr/>
          </p:nvSpPr>
          <p:spPr bwMode="auto">
            <a:xfrm flipV="1">
              <a:off x="1488" y="1056"/>
              <a:ext cx="96" cy="96"/>
            </a:xfrm>
            <a:prstGeom prst="line">
              <a:avLst/>
            </a:prstGeom>
            <a:noFill/>
            <a:ln w="9525">
              <a:solidFill>
                <a:schemeClr val="tx1"/>
              </a:solidFill>
              <a:round/>
              <a:headEnd/>
              <a:tailEnd/>
            </a:ln>
          </p:spPr>
          <p:txBody>
            <a:bodyPr wrap="none" anchor="ctr"/>
            <a:lstStyle/>
            <a:p>
              <a:endParaRPr lang="en-US"/>
            </a:p>
          </p:txBody>
        </p:sp>
        <p:sp>
          <p:nvSpPr>
            <p:cNvPr id="12465" name="Text Box 406"/>
            <p:cNvSpPr txBox="1">
              <a:spLocks noChangeArrowheads="1"/>
            </p:cNvSpPr>
            <p:nvPr/>
          </p:nvSpPr>
          <p:spPr bwMode="auto">
            <a:xfrm>
              <a:off x="1440" y="929"/>
              <a:ext cx="190" cy="178"/>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48</a:t>
              </a:r>
            </a:p>
          </p:txBody>
        </p:sp>
      </p:grpSp>
      <p:sp>
        <p:nvSpPr>
          <p:cNvPr id="12354" name="Line 407"/>
          <p:cNvSpPr>
            <a:spLocks noChangeShapeType="1"/>
          </p:cNvSpPr>
          <p:nvPr/>
        </p:nvSpPr>
        <p:spPr bwMode="auto">
          <a:xfrm>
            <a:off x="5948363" y="4071938"/>
            <a:ext cx="207962" cy="1587"/>
          </a:xfrm>
          <a:prstGeom prst="line">
            <a:avLst/>
          </a:prstGeom>
          <a:noFill/>
          <a:ln w="15875">
            <a:solidFill>
              <a:schemeClr val="tx1"/>
            </a:solidFill>
            <a:round/>
            <a:headEnd/>
            <a:tailEnd/>
          </a:ln>
        </p:spPr>
        <p:txBody>
          <a:bodyPr/>
          <a:lstStyle/>
          <a:p>
            <a:endParaRPr lang="en-US"/>
          </a:p>
        </p:txBody>
      </p:sp>
      <p:sp>
        <p:nvSpPr>
          <p:cNvPr id="12355" name="Line 408"/>
          <p:cNvSpPr>
            <a:spLocks noChangeShapeType="1"/>
          </p:cNvSpPr>
          <p:nvPr/>
        </p:nvSpPr>
        <p:spPr bwMode="auto">
          <a:xfrm>
            <a:off x="1295400" y="4946650"/>
            <a:ext cx="3686175" cy="1588"/>
          </a:xfrm>
          <a:prstGeom prst="line">
            <a:avLst/>
          </a:prstGeom>
          <a:noFill/>
          <a:ln w="15875">
            <a:solidFill>
              <a:schemeClr val="tx1"/>
            </a:solidFill>
            <a:round/>
            <a:headEnd/>
            <a:tailEnd/>
          </a:ln>
        </p:spPr>
        <p:txBody>
          <a:bodyPr wrap="none" anchor="ctr"/>
          <a:lstStyle/>
          <a:p>
            <a:endParaRPr lang="en-US"/>
          </a:p>
        </p:txBody>
      </p:sp>
      <p:sp>
        <p:nvSpPr>
          <p:cNvPr id="12356" name="Line 409"/>
          <p:cNvSpPr>
            <a:spLocks noChangeShapeType="1"/>
          </p:cNvSpPr>
          <p:nvPr/>
        </p:nvSpPr>
        <p:spPr bwMode="auto">
          <a:xfrm flipV="1">
            <a:off x="4972050" y="3733800"/>
            <a:ext cx="1588" cy="1212850"/>
          </a:xfrm>
          <a:prstGeom prst="line">
            <a:avLst/>
          </a:prstGeom>
          <a:noFill/>
          <a:ln w="15875">
            <a:solidFill>
              <a:schemeClr val="tx1"/>
            </a:solidFill>
            <a:round/>
            <a:headEnd/>
            <a:tailEnd/>
          </a:ln>
        </p:spPr>
        <p:txBody>
          <a:bodyPr/>
          <a:lstStyle/>
          <a:p>
            <a:endParaRPr lang="en-US"/>
          </a:p>
        </p:txBody>
      </p:sp>
      <p:sp>
        <p:nvSpPr>
          <p:cNvPr id="12357" name="Line 410"/>
          <p:cNvSpPr>
            <a:spLocks noChangeShapeType="1"/>
          </p:cNvSpPr>
          <p:nvPr/>
        </p:nvSpPr>
        <p:spPr bwMode="auto">
          <a:xfrm>
            <a:off x="4981575" y="3733800"/>
            <a:ext cx="738188" cy="1588"/>
          </a:xfrm>
          <a:prstGeom prst="line">
            <a:avLst/>
          </a:prstGeom>
          <a:noFill/>
          <a:ln w="15875">
            <a:solidFill>
              <a:schemeClr val="tx1"/>
            </a:solidFill>
            <a:round/>
            <a:headEnd/>
            <a:tailEnd/>
          </a:ln>
        </p:spPr>
        <p:txBody>
          <a:bodyPr/>
          <a:lstStyle/>
          <a:p>
            <a:endParaRPr lang="en-US"/>
          </a:p>
        </p:txBody>
      </p:sp>
      <p:sp>
        <p:nvSpPr>
          <p:cNvPr id="12358" name="Text Box 411"/>
          <p:cNvSpPr txBox="1">
            <a:spLocks noChangeAspect="1" noChangeArrowheads="1"/>
          </p:cNvSpPr>
          <p:nvPr/>
        </p:nvSpPr>
        <p:spPr bwMode="auto">
          <a:xfrm>
            <a:off x="246063" y="4352925"/>
            <a:ext cx="228600" cy="304800"/>
          </a:xfrm>
          <a:prstGeom prst="rect">
            <a:avLst/>
          </a:prstGeom>
          <a:noFill/>
          <a:ln w="9525">
            <a:noFill/>
            <a:miter lim="800000"/>
            <a:headEnd/>
            <a:tailEnd/>
          </a:ln>
        </p:spPr>
        <p:txBody>
          <a:bodyPr>
            <a:spAutoFit/>
          </a:bodyPr>
          <a:lstStyle/>
          <a:p>
            <a:pPr eaLnBrk="0" hangingPunct="0"/>
            <a:r>
              <a:rPr lang="en-US" sz="1400" b="1">
                <a:latin typeface="Arial Narrow" pitchFamily="34" charset="0"/>
              </a:rPr>
              <a:t>D</a:t>
            </a:r>
          </a:p>
        </p:txBody>
      </p:sp>
      <p:sp>
        <p:nvSpPr>
          <p:cNvPr id="12359" name="Line 412"/>
          <p:cNvSpPr>
            <a:spLocks noChangeShapeType="1"/>
          </p:cNvSpPr>
          <p:nvPr/>
        </p:nvSpPr>
        <p:spPr bwMode="auto">
          <a:xfrm flipV="1">
            <a:off x="6629400" y="2362200"/>
            <a:ext cx="1588" cy="2144713"/>
          </a:xfrm>
          <a:prstGeom prst="line">
            <a:avLst/>
          </a:prstGeom>
          <a:noFill/>
          <a:ln w="9525">
            <a:solidFill>
              <a:schemeClr val="tx1"/>
            </a:solidFill>
            <a:round/>
            <a:headEnd/>
            <a:tailEnd/>
          </a:ln>
        </p:spPr>
        <p:txBody>
          <a:bodyPr wrap="none" anchor="ctr"/>
          <a:lstStyle/>
          <a:p>
            <a:endParaRPr lang="en-US"/>
          </a:p>
        </p:txBody>
      </p:sp>
      <p:sp>
        <p:nvSpPr>
          <p:cNvPr id="12360" name="Text Box 413"/>
          <p:cNvSpPr txBox="1">
            <a:spLocks noChangeAspect="1" noChangeArrowheads="1"/>
          </p:cNvSpPr>
          <p:nvPr/>
        </p:nvSpPr>
        <p:spPr bwMode="auto">
          <a:xfrm>
            <a:off x="6184337" y="2194180"/>
            <a:ext cx="900112" cy="244475"/>
          </a:xfrm>
          <a:prstGeom prst="rect">
            <a:avLst/>
          </a:prstGeom>
          <a:noFill/>
          <a:ln w="9525">
            <a:noFill/>
            <a:miter lim="800000"/>
            <a:headEnd/>
            <a:tailEnd/>
          </a:ln>
        </p:spPr>
        <p:txBody>
          <a:bodyPr>
            <a:spAutoFit/>
          </a:bodyPr>
          <a:lstStyle/>
          <a:p>
            <a:pPr eaLnBrk="0" hangingPunct="0"/>
            <a:r>
              <a:rPr lang="en-US" sz="1000" b="1" dirty="0" err="1">
                <a:solidFill>
                  <a:srgbClr val="000000"/>
                </a:solidFill>
                <a:latin typeface="Arial Narrow" pitchFamily="34" charset="0"/>
              </a:rPr>
              <a:t>ALUMode</a:t>
            </a:r>
            <a:endParaRPr lang="en-US" sz="1000" b="1" dirty="0">
              <a:solidFill>
                <a:srgbClr val="000000"/>
              </a:solidFill>
              <a:latin typeface="Arial Narrow" pitchFamily="34" charset="0"/>
            </a:endParaRPr>
          </a:p>
        </p:txBody>
      </p:sp>
      <p:grpSp>
        <p:nvGrpSpPr>
          <p:cNvPr id="13" name="Group 414"/>
          <p:cNvGrpSpPr>
            <a:grpSpLocks/>
          </p:cNvGrpSpPr>
          <p:nvPr>
            <p:custDataLst>
              <p:tags r:id="rId11"/>
            </p:custDataLst>
          </p:nvPr>
        </p:nvGrpSpPr>
        <p:grpSpPr bwMode="auto">
          <a:xfrm>
            <a:off x="6370638" y="2474913"/>
            <a:ext cx="520700" cy="192087"/>
            <a:chOff x="3733" y="1361"/>
            <a:chExt cx="328" cy="121"/>
          </a:xfrm>
        </p:grpSpPr>
        <p:sp>
          <p:nvSpPr>
            <p:cNvPr id="12461" name="Rectangle 415"/>
            <p:cNvSpPr>
              <a:spLocks noChangeAspect="1" noChangeArrowheads="1"/>
            </p:cNvSpPr>
            <p:nvPr/>
          </p:nvSpPr>
          <p:spPr bwMode="auto">
            <a:xfrm>
              <a:off x="3733" y="1361"/>
              <a:ext cx="328" cy="121"/>
            </a:xfrm>
            <a:prstGeom prst="rect">
              <a:avLst/>
            </a:prstGeom>
            <a:solidFill>
              <a:schemeClr val="accent2"/>
            </a:solidFill>
            <a:ln w="28575">
              <a:solidFill>
                <a:srgbClr val="000000"/>
              </a:solidFill>
              <a:miter lim="800000"/>
              <a:headEnd/>
              <a:tailEnd/>
            </a:ln>
          </p:spPr>
          <p:txBody>
            <a:bodyPr wrap="none" anchor="ctr"/>
            <a:lstStyle/>
            <a:p>
              <a:endParaRPr lang="en-US"/>
            </a:p>
          </p:txBody>
        </p:sp>
        <p:sp>
          <p:nvSpPr>
            <p:cNvPr id="12462" name="Line 416"/>
            <p:cNvSpPr>
              <a:spLocks noChangeAspect="1" noChangeShapeType="1"/>
            </p:cNvSpPr>
            <p:nvPr/>
          </p:nvSpPr>
          <p:spPr bwMode="auto">
            <a:xfrm>
              <a:off x="3745" y="1372"/>
              <a:ext cx="87" cy="38"/>
            </a:xfrm>
            <a:prstGeom prst="line">
              <a:avLst/>
            </a:prstGeom>
            <a:noFill/>
            <a:ln w="9525">
              <a:solidFill>
                <a:schemeClr val="tx1"/>
              </a:solidFill>
              <a:round/>
              <a:headEnd/>
              <a:tailEnd/>
            </a:ln>
          </p:spPr>
          <p:txBody>
            <a:bodyPr wrap="none" anchor="ctr"/>
            <a:lstStyle/>
            <a:p>
              <a:endParaRPr lang="en-US"/>
            </a:p>
          </p:txBody>
        </p:sp>
        <p:sp>
          <p:nvSpPr>
            <p:cNvPr id="12463" name="Line 417"/>
            <p:cNvSpPr>
              <a:spLocks noChangeAspect="1" noChangeShapeType="1"/>
            </p:cNvSpPr>
            <p:nvPr/>
          </p:nvSpPr>
          <p:spPr bwMode="auto">
            <a:xfrm flipH="1">
              <a:off x="3745" y="1410"/>
              <a:ext cx="87" cy="39"/>
            </a:xfrm>
            <a:prstGeom prst="line">
              <a:avLst/>
            </a:prstGeom>
            <a:noFill/>
            <a:ln w="9525">
              <a:solidFill>
                <a:schemeClr val="tx1"/>
              </a:solidFill>
              <a:round/>
              <a:headEnd/>
              <a:tailEnd/>
            </a:ln>
          </p:spPr>
          <p:txBody>
            <a:bodyPr wrap="none" anchor="ctr"/>
            <a:lstStyle/>
            <a:p>
              <a:endParaRPr lang="en-US"/>
            </a:p>
          </p:txBody>
        </p:sp>
      </p:grpSp>
      <p:grpSp>
        <p:nvGrpSpPr>
          <p:cNvPr id="14" name="Group 418"/>
          <p:cNvGrpSpPr>
            <a:grpSpLocks/>
          </p:cNvGrpSpPr>
          <p:nvPr>
            <p:custDataLst>
              <p:tags r:id="rId12"/>
            </p:custDataLst>
          </p:nvPr>
        </p:nvGrpSpPr>
        <p:grpSpPr bwMode="auto">
          <a:xfrm>
            <a:off x="6249988" y="4260850"/>
            <a:ext cx="712787" cy="427038"/>
            <a:chOff x="3567" y="2570"/>
            <a:chExt cx="449" cy="269"/>
          </a:xfrm>
        </p:grpSpPr>
        <p:sp>
          <p:nvSpPr>
            <p:cNvPr id="12455" name="Text Box 419"/>
            <p:cNvSpPr txBox="1">
              <a:spLocks noChangeAspect="1" noChangeArrowheads="1"/>
            </p:cNvSpPr>
            <p:nvPr/>
          </p:nvSpPr>
          <p:spPr bwMode="auto">
            <a:xfrm>
              <a:off x="3567" y="2731"/>
              <a:ext cx="449" cy="108"/>
            </a:xfrm>
            <a:prstGeom prst="rect">
              <a:avLst/>
            </a:prstGeom>
            <a:noFill/>
            <a:ln w="9525">
              <a:noFill/>
              <a:miter lim="800000"/>
              <a:headEnd/>
              <a:tailEnd/>
            </a:ln>
          </p:spPr>
          <p:txBody>
            <a:bodyPr lIns="9144" tIns="9144" rIns="9144" bIns="9144">
              <a:spAutoFit/>
            </a:bodyPr>
            <a:lstStyle/>
            <a:p>
              <a:pPr eaLnBrk="0" hangingPunct="0"/>
              <a:r>
                <a:rPr lang="en-US" sz="1000" b="1">
                  <a:solidFill>
                    <a:srgbClr val="000000"/>
                  </a:solidFill>
                  <a:latin typeface="Arial Narrow" pitchFamily="34" charset="0"/>
                </a:rPr>
                <a:t>CarryIn</a:t>
              </a:r>
            </a:p>
          </p:txBody>
        </p:sp>
        <p:sp>
          <p:nvSpPr>
            <p:cNvPr id="12456" name="Line 420"/>
            <p:cNvSpPr>
              <a:spLocks noChangeShapeType="1"/>
            </p:cNvSpPr>
            <p:nvPr/>
          </p:nvSpPr>
          <p:spPr bwMode="auto">
            <a:xfrm flipV="1">
              <a:off x="3806" y="2650"/>
              <a:ext cx="0" cy="83"/>
            </a:xfrm>
            <a:prstGeom prst="line">
              <a:avLst/>
            </a:prstGeom>
            <a:noFill/>
            <a:ln w="9525">
              <a:solidFill>
                <a:schemeClr val="tx1"/>
              </a:solidFill>
              <a:round/>
              <a:headEnd/>
              <a:tailEnd/>
            </a:ln>
          </p:spPr>
          <p:txBody>
            <a:bodyPr wrap="none" anchor="ctr"/>
            <a:lstStyle/>
            <a:p>
              <a:endParaRPr lang="en-US"/>
            </a:p>
          </p:txBody>
        </p:sp>
        <p:grpSp>
          <p:nvGrpSpPr>
            <p:cNvPr id="15" name="Group 421"/>
            <p:cNvGrpSpPr>
              <a:grpSpLocks/>
            </p:cNvGrpSpPr>
            <p:nvPr/>
          </p:nvGrpSpPr>
          <p:grpSpPr bwMode="auto">
            <a:xfrm>
              <a:off x="3645" y="2570"/>
              <a:ext cx="328" cy="121"/>
              <a:chOff x="3645" y="2570"/>
              <a:chExt cx="328" cy="121"/>
            </a:xfrm>
          </p:grpSpPr>
          <p:sp>
            <p:nvSpPr>
              <p:cNvPr id="12458" name="Rectangle 422"/>
              <p:cNvSpPr>
                <a:spLocks noChangeAspect="1" noChangeArrowheads="1"/>
              </p:cNvSpPr>
              <p:nvPr/>
            </p:nvSpPr>
            <p:spPr bwMode="auto">
              <a:xfrm>
                <a:off x="3645" y="2570"/>
                <a:ext cx="328" cy="121"/>
              </a:xfrm>
              <a:prstGeom prst="rect">
                <a:avLst/>
              </a:prstGeom>
              <a:solidFill>
                <a:schemeClr val="accent2"/>
              </a:solidFill>
              <a:ln w="28575">
                <a:solidFill>
                  <a:srgbClr val="000000"/>
                </a:solidFill>
                <a:miter lim="800000"/>
                <a:headEnd/>
                <a:tailEnd/>
              </a:ln>
            </p:spPr>
            <p:txBody>
              <a:bodyPr wrap="none" anchor="ctr"/>
              <a:lstStyle/>
              <a:p>
                <a:endParaRPr lang="en-US"/>
              </a:p>
            </p:txBody>
          </p:sp>
          <p:sp>
            <p:nvSpPr>
              <p:cNvPr id="12459" name="Line 423"/>
              <p:cNvSpPr>
                <a:spLocks noChangeAspect="1" noChangeShapeType="1"/>
              </p:cNvSpPr>
              <p:nvPr/>
            </p:nvSpPr>
            <p:spPr bwMode="auto">
              <a:xfrm>
                <a:off x="3645" y="2579"/>
                <a:ext cx="87" cy="38"/>
              </a:xfrm>
              <a:prstGeom prst="line">
                <a:avLst/>
              </a:prstGeom>
              <a:noFill/>
              <a:ln w="9525">
                <a:solidFill>
                  <a:schemeClr val="tx1"/>
                </a:solidFill>
                <a:round/>
                <a:headEnd/>
                <a:tailEnd/>
              </a:ln>
            </p:spPr>
            <p:txBody>
              <a:bodyPr wrap="none" anchor="ctr"/>
              <a:lstStyle/>
              <a:p>
                <a:endParaRPr lang="en-US"/>
              </a:p>
            </p:txBody>
          </p:sp>
          <p:sp>
            <p:nvSpPr>
              <p:cNvPr id="12460" name="Line 424"/>
              <p:cNvSpPr>
                <a:spLocks noChangeAspect="1" noChangeShapeType="1"/>
              </p:cNvSpPr>
              <p:nvPr/>
            </p:nvSpPr>
            <p:spPr bwMode="auto">
              <a:xfrm flipH="1">
                <a:off x="3645" y="2621"/>
                <a:ext cx="87" cy="39"/>
              </a:xfrm>
              <a:prstGeom prst="line">
                <a:avLst/>
              </a:prstGeom>
              <a:noFill/>
              <a:ln w="9525">
                <a:solidFill>
                  <a:schemeClr val="tx1"/>
                </a:solidFill>
                <a:round/>
                <a:headEnd/>
                <a:tailEnd/>
              </a:ln>
            </p:spPr>
            <p:txBody>
              <a:bodyPr wrap="none" anchor="ctr"/>
              <a:lstStyle/>
              <a:p>
                <a:endParaRPr lang="en-US"/>
              </a:p>
            </p:txBody>
          </p:sp>
        </p:grpSp>
      </p:grpSp>
      <p:grpSp>
        <p:nvGrpSpPr>
          <p:cNvPr id="16" name="Group 425"/>
          <p:cNvGrpSpPr>
            <a:grpSpLocks/>
          </p:cNvGrpSpPr>
          <p:nvPr>
            <p:custDataLst>
              <p:tags r:id="rId13"/>
            </p:custDataLst>
          </p:nvPr>
        </p:nvGrpSpPr>
        <p:grpSpPr bwMode="auto">
          <a:xfrm>
            <a:off x="5699125" y="3729038"/>
            <a:ext cx="257175" cy="346075"/>
            <a:chOff x="3316" y="2211"/>
            <a:chExt cx="162" cy="218"/>
          </a:xfrm>
        </p:grpSpPr>
        <p:sp>
          <p:nvSpPr>
            <p:cNvPr id="12452" name="Line 426"/>
            <p:cNvSpPr>
              <a:spLocks noChangeShapeType="1"/>
            </p:cNvSpPr>
            <p:nvPr/>
          </p:nvSpPr>
          <p:spPr bwMode="auto">
            <a:xfrm flipV="1">
              <a:off x="3360" y="2211"/>
              <a:ext cx="0" cy="213"/>
            </a:xfrm>
            <a:prstGeom prst="line">
              <a:avLst/>
            </a:prstGeom>
            <a:noFill/>
            <a:ln w="15875">
              <a:solidFill>
                <a:schemeClr val="tx1"/>
              </a:solidFill>
              <a:round/>
              <a:headEnd/>
              <a:tailEnd/>
            </a:ln>
          </p:spPr>
          <p:txBody>
            <a:bodyPr/>
            <a:lstStyle/>
            <a:p>
              <a:endParaRPr lang="en-US"/>
            </a:p>
          </p:txBody>
        </p:sp>
        <p:sp>
          <p:nvSpPr>
            <p:cNvPr id="12453" name="Line 427"/>
            <p:cNvSpPr>
              <a:spLocks noChangeShapeType="1"/>
            </p:cNvSpPr>
            <p:nvPr/>
          </p:nvSpPr>
          <p:spPr bwMode="auto">
            <a:xfrm flipH="1">
              <a:off x="3357" y="2429"/>
              <a:ext cx="121" cy="0"/>
            </a:xfrm>
            <a:prstGeom prst="line">
              <a:avLst/>
            </a:prstGeom>
            <a:noFill/>
            <a:ln w="15875">
              <a:solidFill>
                <a:schemeClr val="tx1"/>
              </a:solidFill>
              <a:round/>
              <a:headEnd/>
              <a:tailEnd/>
            </a:ln>
          </p:spPr>
          <p:txBody>
            <a:bodyPr/>
            <a:lstStyle/>
            <a:p>
              <a:endParaRPr lang="en-US"/>
            </a:p>
          </p:txBody>
        </p:sp>
        <p:sp>
          <p:nvSpPr>
            <p:cNvPr id="12454" name="Line 428"/>
            <p:cNvSpPr>
              <a:spLocks noChangeShapeType="1"/>
            </p:cNvSpPr>
            <p:nvPr/>
          </p:nvSpPr>
          <p:spPr bwMode="auto">
            <a:xfrm flipH="1">
              <a:off x="3316" y="2216"/>
              <a:ext cx="48" cy="0"/>
            </a:xfrm>
            <a:prstGeom prst="line">
              <a:avLst/>
            </a:prstGeom>
            <a:noFill/>
            <a:ln w="15875">
              <a:solidFill>
                <a:schemeClr val="tx1"/>
              </a:solidFill>
              <a:round/>
              <a:headEnd/>
              <a:tailEnd/>
            </a:ln>
          </p:spPr>
          <p:txBody>
            <a:bodyPr/>
            <a:lstStyle/>
            <a:p>
              <a:endParaRPr lang="en-US"/>
            </a:p>
          </p:txBody>
        </p:sp>
      </p:grpSp>
      <p:grpSp>
        <p:nvGrpSpPr>
          <p:cNvPr id="17" name="Group 429"/>
          <p:cNvGrpSpPr>
            <a:grpSpLocks/>
          </p:cNvGrpSpPr>
          <p:nvPr>
            <p:custDataLst>
              <p:tags r:id="rId14"/>
            </p:custDataLst>
          </p:nvPr>
        </p:nvGrpSpPr>
        <p:grpSpPr bwMode="auto">
          <a:xfrm>
            <a:off x="6977063" y="4903788"/>
            <a:ext cx="300037" cy="314325"/>
            <a:chOff x="1439" y="928"/>
            <a:chExt cx="190" cy="224"/>
          </a:xfrm>
        </p:grpSpPr>
        <p:sp>
          <p:nvSpPr>
            <p:cNvPr id="12450" name="Line 430"/>
            <p:cNvSpPr>
              <a:spLocks noChangeShapeType="1"/>
            </p:cNvSpPr>
            <p:nvPr/>
          </p:nvSpPr>
          <p:spPr bwMode="auto">
            <a:xfrm flipV="1">
              <a:off x="1488" y="1056"/>
              <a:ext cx="96" cy="96"/>
            </a:xfrm>
            <a:prstGeom prst="line">
              <a:avLst/>
            </a:prstGeom>
            <a:noFill/>
            <a:ln w="9525">
              <a:solidFill>
                <a:schemeClr val="tx1"/>
              </a:solidFill>
              <a:round/>
              <a:headEnd/>
              <a:tailEnd/>
            </a:ln>
          </p:spPr>
          <p:txBody>
            <a:bodyPr wrap="none" anchor="ctr"/>
            <a:lstStyle/>
            <a:p>
              <a:endParaRPr lang="en-US"/>
            </a:p>
          </p:txBody>
        </p:sp>
        <p:sp>
          <p:nvSpPr>
            <p:cNvPr id="12451" name="Text Box 431"/>
            <p:cNvSpPr txBox="1">
              <a:spLocks noChangeArrowheads="1"/>
            </p:cNvSpPr>
            <p:nvPr/>
          </p:nvSpPr>
          <p:spPr bwMode="auto">
            <a:xfrm>
              <a:off x="1439" y="928"/>
              <a:ext cx="190" cy="174"/>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48</a:t>
              </a:r>
            </a:p>
          </p:txBody>
        </p:sp>
      </p:grpSp>
      <p:sp>
        <p:nvSpPr>
          <p:cNvPr id="12365" name="Line 432"/>
          <p:cNvSpPr>
            <a:spLocks noChangeShapeType="1"/>
          </p:cNvSpPr>
          <p:nvPr/>
        </p:nvSpPr>
        <p:spPr bwMode="auto">
          <a:xfrm>
            <a:off x="8359775" y="3433763"/>
            <a:ext cx="1588" cy="1727200"/>
          </a:xfrm>
          <a:prstGeom prst="line">
            <a:avLst/>
          </a:prstGeom>
          <a:noFill/>
          <a:ln w="15875">
            <a:solidFill>
              <a:schemeClr val="tx1"/>
            </a:solidFill>
            <a:round/>
            <a:headEnd/>
            <a:tailEnd/>
          </a:ln>
        </p:spPr>
        <p:txBody>
          <a:bodyPr/>
          <a:lstStyle/>
          <a:p>
            <a:endParaRPr lang="en-US"/>
          </a:p>
        </p:txBody>
      </p:sp>
      <p:sp>
        <p:nvSpPr>
          <p:cNvPr id="12366" name="Line 433"/>
          <p:cNvSpPr>
            <a:spLocks noChangeShapeType="1"/>
          </p:cNvSpPr>
          <p:nvPr/>
        </p:nvSpPr>
        <p:spPr bwMode="auto">
          <a:xfrm flipH="1">
            <a:off x="5341938" y="5156200"/>
            <a:ext cx="3017837" cy="1588"/>
          </a:xfrm>
          <a:prstGeom prst="line">
            <a:avLst/>
          </a:prstGeom>
          <a:noFill/>
          <a:ln w="15875">
            <a:solidFill>
              <a:schemeClr val="tx1"/>
            </a:solidFill>
            <a:round/>
            <a:headEnd/>
            <a:tailEnd/>
          </a:ln>
        </p:spPr>
        <p:txBody>
          <a:bodyPr/>
          <a:lstStyle/>
          <a:p>
            <a:endParaRPr lang="en-US"/>
          </a:p>
        </p:txBody>
      </p:sp>
      <p:sp>
        <p:nvSpPr>
          <p:cNvPr id="12367" name="Line 434"/>
          <p:cNvSpPr>
            <a:spLocks noChangeShapeType="1"/>
          </p:cNvSpPr>
          <p:nvPr/>
        </p:nvSpPr>
        <p:spPr bwMode="auto">
          <a:xfrm flipV="1">
            <a:off x="5341938" y="4305300"/>
            <a:ext cx="1587" cy="850900"/>
          </a:xfrm>
          <a:prstGeom prst="line">
            <a:avLst/>
          </a:prstGeom>
          <a:noFill/>
          <a:ln w="15875">
            <a:solidFill>
              <a:schemeClr val="tx1"/>
            </a:solidFill>
            <a:round/>
            <a:headEnd/>
            <a:tailEnd/>
          </a:ln>
        </p:spPr>
        <p:txBody>
          <a:bodyPr/>
          <a:lstStyle/>
          <a:p>
            <a:endParaRPr lang="en-US"/>
          </a:p>
        </p:txBody>
      </p:sp>
      <p:sp>
        <p:nvSpPr>
          <p:cNvPr id="12368" name="AutoShape 435"/>
          <p:cNvSpPr>
            <a:spLocks noChangeArrowheads="1"/>
          </p:cNvSpPr>
          <p:nvPr/>
        </p:nvSpPr>
        <p:spPr bwMode="auto">
          <a:xfrm rot="-5400000">
            <a:off x="5430044" y="3963194"/>
            <a:ext cx="808038" cy="2286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28575">
            <a:solidFill>
              <a:schemeClr val="tx1"/>
            </a:solidFill>
            <a:miter lim="800000"/>
            <a:headEnd/>
            <a:tailEnd/>
          </a:ln>
        </p:spPr>
        <p:txBody>
          <a:bodyPr vert="eaVert" wrap="none" anchor="ctr"/>
          <a:lstStyle/>
          <a:p>
            <a:endParaRPr lang="en-US"/>
          </a:p>
        </p:txBody>
      </p:sp>
      <p:sp>
        <p:nvSpPr>
          <p:cNvPr id="12369" name="Line 436"/>
          <p:cNvSpPr>
            <a:spLocks noChangeShapeType="1"/>
          </p:cNvSpPr>
          <p:nvPr/>
        </p:nvSpPr>
        <p:spPr bwMode="auto">
          <a:xfrm>
            <a:off x="5341938" y="4311650"/>
            <a:ext cx="377825" cy="1588"/>
          </a:xfrm>
          <a:prstGeom prst="line">
            <a:avLst/>
          </a:prstGeom>
          <a:noFill/>
          <a:ln w="15875">
            <a:solidFill>
              <a:schemeClr val="tx1"/>
            </a:solidFill>
            <a:round/>
            <a:headEnd/>
            <a:tailEnd/>
          </a:ln>
        </p:spPr>
        <p:txBody>
          <a:bodyPr/>
          <a:lstStyle/>
          <a:p>
            <a:endParaRPr lang="en-US"/>
          </a:p>
        </p:txBody>
      </p:sp>
      <p:sp>
        <p:nvSpPr>
          <p:cNvPr id="12370" name="Text Box 437"/>
          <p:cNvSpPr txBox="1">
            <a:spLocks noChangeArrowheads="1"/>
          </p:cNvSpPr>
          <p:nvPr/>
        </p:nvSpPr>
        <p:spPr bwMode="auto">
          <a:xfrm>
            <a:off x="5715000" y="3971925"/>
            <a:ext cx="231775" cy="244475"/>
          </a:xfrm>
          <a:prstGeom prst="rect">
            <a:avLst/>
          </a:prstGeom>
          <a:noFill/>
          <a:ln w="9525">
            <a:noFill/>
            <a:miter lim="800000"/>
            <a:headEnd/>
            <a:tailEnd/>
          </a:ln>
        </p:spPr>
        <p:txBody>
          <a:bodyPr>
            <a:spAutoFit/>
          </a:bodyPr>
          <a:lstStyle/>
          <a:p>
            <a:pPr algn="l" eaLnBrk="0" hangingPunct="0">
              <a:spcBef>
                <a:spcPct val="50000"/>
              </a:spcBef>
            </a:pPr>
            <a:r>
              <a:rPr lang="en-US" sz="1000" b="1">
                <a:latin typeface="Arial Narrow" pitchFamily="34" charset="0"/>
              </a:rPr>
              <a:t>Z</a:t>
            </a:r>
          </a:p>
        </p:txBody>
      </p:sp>
      <p:grpSp>
        <p:nvGrpSpPr>
          <p:cNvPr id="18" name="Group 438"/>
          <p:cNvGrpSpPr>
            <a:grpSpLocks/>
          </p:cNvGrpSpPr>
          <p:nvPr>
            <p:custDataLst>
              <p:tags r:id="rId15"/>
            </p:custDataLst>
          </p:nvPr>
        </p:nvGrpSpPr>
        <p:grpSpPr bwMode="auto">
          <a:xfrm>
            <a:off x="1831975" y="4416425"/>
            <a:ext cx="739775" cy="908050"/>
            <a:chOff x="2486" y="1464"/>
            <a:chExt cx="466" cy="572"/>
          </a:xfrm>
        </p:grpSpPr>
        <p:sp>
          <p:nvSpPr>
            <p:cNvPr id="12442" name="Rectangle 439"/>
            <p:cNvSpPr>
              <a:spLocks noChangeArrowheads="1"/>
            </p:cNvSpPr>
            <p:nvPr/>
          </p:nvSpPr>
          <p:spPr bwMode="auto">
            <a:xfrm>
              <a:off x="2561" y="1603"/>
              <a:ext cx="309" cy="433"/>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12443" name="Text Box 440"/>
            <p:cNvSpPr txBox="1">
              <a:spLocks noChangeArrowheads="1"/>
            </p:cNvSpPr>
            <p:nvPr/>
          </p:nvSpPr>
          <p:spPr bwMode="auto">
            <a:xfrm>
              <a:off x="2541" y="1612"/>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a:latin typeface="Arial Narrow" pitchFamily="34" charset="0"/>
                </a:rPr>
                <a:t>CE</a:t>
              </a:r>
              <a:endParaRPr lang="en-US" sz="1000" b="1">
                <a:solidFill>
                  <a:schemeClr val="tx2"/>
                </a:solidFill>
                <a:latin typeface="Arial Narrow" pitchFamily="34" charset="0"/>
              </a:endParaRPr>
            </a:p>
          </p:txBody>
        </p:sp>
        <p:sp>
          <p:nvSpPr>
            <p:cNvPr id="12444" name="Line 441"/>
            <p:cNvSpPr>
              <a:spLocks noChangeShapeType="1"/>
            </p:cNvSpPr>
            <p:nvPr/>
          </p:nvSpPr>
          <p:spPr bwMode="auto">
            <a:xfrm>
              <a:off x="2561" y="1902"/>
              <a:ext cx="103" cy="54"/>
            </a:xfrm>
            <a:prstGeom prst="line">
              <a:avLst/>
            </a:prstGeom>
            <a:noFill/>
            <a:ln w="9525">
              <a:solidFill>
                <a:schemeClr val="tx1"/>
              </a:solidFill>
              <a:round/>
              <a:headEnd/>
              <a:tailEnd/>
            </a:ln>
          </p:spPr>
          <p:txBody>
            <a:bodyPr wrap="none" anchor="ctr"/>
            <a:lstStyle/>
            <a:p>
              <a:endParaRPr lang="en-US"/>
            </a:p>
          </p:txBody>
        </p:sp>
        <p:sp>
          <p:nvSpPr>
            <p:cNvPr id="12445" name="Line 442"/>
            <p:cNvSpPr>
              <a:spLocks noChangeShapeType="1"/>
            </p:cNvSpPr>
            <p:nvPr/>
          </p:nvSpPr>
          <p:spPr bwMode="auto">
            <a:xfrm flipH="1">
              <a:off x="2561" y="1957"/>
              <a:ext cx="103" cy="48"/>
            </a:xfrm>
            <a:prstGeom prst="line">
              <a:avLst/>
            </a:prstGeom>
            <a:noFill/>
            <a:ln w="9525">
              <a:solidFill>
                <a:schemeClr val="tx1"/>
              </a:solidFill>
              <a:round/>
              <a:headEnd/>
              <a:tailEnd/>
            </a:ln>
          </p:spPr>
          <p:txBody>
            <a:bodyPr wrap="none" anchor="ctr"/>
            <a:lstStyle/>
            <a:p>
              <a:endParaRPr lang="en-US"/>
            </a:p>
          </p:txBody>
        </p:sp>
        <p:sp>
          <p:nvSpPr>
            <p:cNvPr id="12446" name="Text Box 443"/>
            <p:cNvSpPr txBox="1">
              <a:spLocks noChangeArrowheads="1"/>
            </p:cNvSpPr>
            <p:nvPr/>
          </p:nvSpPr>
          <p:spPr bwMode="auto">
            <a:xfrm>
              <a:off x="2574" y="1464"/>
              <a:ext cx="378" cy="127"/>
            </a:xfrm>
            <a:prstGeom prst="rect">
              <a:avLst/>
            </a:prstGeom>
            <a:noFill/>
            <a:ln w="9525">
              <a:noFill/>
              <a:miter lim="800000"/>
              <a:headEnd/>
              <a:tailEnd/>
            </a:ln>
          </p:spPr>
          <p:txBody>
            <a:bodyPr lIns="9144" tIns="9144" rIns="9144" bIns="9144">
              <a:spAutoFit/>
            </a:bodyPr>
            <a:lstStyle/>
            <a:p>
              <a:pPr algn="l" eaLnBrk="0" hangingPunct="0">
                <a:spcBef>
                  <a:spcPct val="50000"/>
                </a:spcBef>
              </a:pPr>
              <a:r>
                <a:rPr lang="en-US" sz="1000" b="1">
                  <a:solidFill>
                    <a:schemeClr val="tx2"/>
                  </a:solidFill>
                  <a:latin typeface="Arial Narrow" pitchFamily="34" charset="0"/>
                </a:rPr>
                <a:t> </a:t>
              </a:r>
              <a:r>
                <a:rPr lang="en-US" sz="1200" b="1">
                  <a:latin typeface="Arial Narrow" pitchFamily="34" charset="0"/>
                </a:rPr>
                <a:t>C REG</a:t>
              </a:r>
              <a:endParaRPr lang="en-US" sz="1000" b="1">
                <a:latin typeface="Arial Narrow" pitchFamily="34" charset="0"/>
              </a:endParaRPr>
            </a:p>
          </p:txBody>
        </p:sp>
        <p:sp>
          <p:nvSpPr>
            <p:cNvPr id="12447" name="Text Box 444"/>
            <p:cNvSpPr txBox="1">
              <a:spLocks noChangeArrowheads="1"/>
            </p:cNvSpPr>
            <p:nvPr/>
          </p:nvSpPr>
          <p:spPr bwMode="auto">
            <a:xfrm>
              <a:off x="2541" y="1720"/>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D</a:t>
              </a:r>
              <a:endParaRPr lang="en-US" sz="1000" b="1">
                <a:solidFill>
                  <a:schemeClr val="tx2"/>
                </a:solidFill>
                <a:latin typeface="Arial Narrow" pitchFamily="34" charset="0"/>
              </a:endParaRPr>
            </a:p>
          </p:txBody>
        </p:sp>
        <p:sp>
          <p:nvSpPr>
            <p:cNvPr id="12448" name="Text Box 445"/>
            <p:cNvSpPr txBox="1">
              <a:spLocks noChangeArrowheads="1"/>
            </p:cNvSpPr>
            <p:nvPr/>
          </p:nvSpPr>
          <p:spPr bwMode="auto">
            <a:xfrm>
              <a:off x="2721" y="1720"/>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Q</a:t>
              </a:r>
              <a:endParaRPr lang="en-US" sz="1000" b="1">
                <a:solidFill>
                  <a:schemeClr val="tx2"/>
                </a:solidFill>
                <a:latin typeface="Arial Narrow" pitchFamily="34" charset="0"/>
              </a:endParaRPr>
            </a:p>
          </p:txBody>
        </p:sp>
        <p:sp>
          <p:nvSpPr>
            <p:cNvPr id="12449" name="Line 446"/>
            <p:cNvSpPr>
              <a:spLocks noChangeShapeType="1"/>
            </p:cNvSpPr>
            <p:nvPr/>
          </p:nvSpPr>
          <p:spPr bwMode="auto">
            <a:xfrm flipV="1">
              <a:off x="2486" y="1669"/>
              <a:ext cx="78" cy="1"/>
            </a:xfrm>
            <a:prstGeom prst="line">
              <a:avLst/>
            </a:prstGeom>
            <a:noFill/>
            <a:ln w="9525">
              <a:solidFill>
                <a:schemeClr val="tx1"/>
              </a:solidFill>
              <a:round/>
              <a:headEnd/>
              <a:tailEnd/>
            </a:ln>
          </p:spPr>
          <p:txBody>
            <a:bodyPr wrap="none" anchor="ctr"/>
            <a:lstStyle/>
            <a:p>
              <a:endParaRPr lang="en-US"/>
            </a:p>
          </p:txBody>
        </p:sp>
      </p:grpSp>
      <p:sp>
        <p:nvSpPr>
          <p:cNvPr id="12372" name="Line 449"/>
          <p:cNvSpPr>
            <a:spLocks noChangeShapeType="1"/>
          </p:cNvSpPr>
          <p:nvPr/>
        </p:nvSpPr>
        <p:spPr bwMode="auto">
          <a:xfrm>
            <a:off x="2654300" y="3011488"/>
            <a:ext cx="1588" cy="615950"/>
          </a:xfrm>
          <a:prstGeom prst="line">
            <a:avLst/>
          </a:prstGeom>
          <a:noFill/>
          <a:ln w="15875">
            <a:solidFill>
              <a:schemeClr val="tx1"/>
            </a:solidFill>
            <a:round/>
            <a:headEnd/>
            <a:tailEnd/>
          </a:ln>
        </p:spPr>
        <p:txBody>
          <a:bodyPr/>
          <a:lstStyle/>
          <a:p>
            <a:endParaRPr lang="en-US"/>
          </a:p>
        </p:txBody>
      </p:sp>
      <p:sp>
        <p:nvSpPr>
          <p:cNvPr id="12373" name="Line 464"/>
          <p:cNvSpPr>
            <a:spLocks noChangeShapeType="1"/>
          </p:cNvSpPr>
          <p:nvPr/>
        </p:nvSpPr>
        <p:spPr bwMode="auto">
          <a:xfrm flipH="1">
            <a:off x="5589588" y="3459163"/>
            <a:ext cx="131762" cy="1587"/>
          </a:xfrm>
          <a:prstGeom prst="line">
            <a:avLst/>
          </a:prstGeom>
          <a:noFill/>
          <a:ln w="15875">
            <a:solidFill>
              <a:schemeClr val="tx1"/>
            </a:solidFill>
            <a:round/>
            <a:headEnd/>
            <a:tailEnd/>
          </a:ln>
        </p:spPr>
        <p:txBody>
          <a:bodyPr/>
          <a:lstStyle/>
          <a:p>
            <a:endParaRPr lang="en-US"/>
          </a:p>
        </p:txBody>
      </p:sp>
      <p:sp>
        <p:nvSpPr>
          <p:cNvPr id="12374" name="Rectangle 465"/>
          <p:cNvSpPr>
            <a:spLocks noChangeArrowheads="1"/>
          </p:cNvSpPr>
          <p:nvPr/>
        </p:nvSpPr>
        <p:spPr bwMode="auto">
          <a:xfrm>
            <a:off x="5411788" y="3332163"/>
            <a:ext cx="241300"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1</a:t>
            </a:r>
          </a:p>
        </p:txBody>
      </p:sp>
      <p:sp>
        <p:nvSpPr>
          <p:cNvPr id="12375" name="Line 466"/>
          <p:cNvSpPr>
            <a:spLocks noChangeShapeType="1"/>
          </p:cNvSpPr>
          <p:nvPr/>
        </p:nvSpPr>
        <p:spPr bwMode="auto">
          <a:xfrm flipV="1">
            <a:off x="6153150" y="3521075"/>
            <a:ext cx="476250" cy="552450"/>
          </a:xfrm>
          <a:prstGeom prst="line">
            <a:avLst/>
          </a:prstGeom>
          <a:noFill/>
          <a:ln w="15875">
            <a:solidFill>
              <a:schemeClr val="tx1"/>
            </a:solidFill>
            <a:round/>
            <a:headEnd/>
            <a:tailEnd/>
          </a:ln>
        </p:spPr>
        <p:txBody>
          <a:bodyPr/>
          <a:lstStyle/>
          <a:p>
            <a:endParaRPr lang="en-US"/>
          </a:p>
        </p:txBody>
      </p:sp>
      <p:grpSp>
        <p:nvGrpSpPr>
          <p:cNvPr id="19" name="Group 467"/>
          <p:cNvGrpSpPr>
            <a:grpSpLocks/>
          </p:cNvGrpSpPr>
          <p:nvPr>
            <p:custDataLst>
              <p:tags r:id="rId16"/>
            </p:custDataLst>
          </p:nvPr>
        </p:nvGrpSpPr>
        <p:grpSpPr bwMode="auto">
          <a:xfrm>
            <a:off x="6115050" y="2962275"/>
            <a:ext cx="1033463" cy="1033463"/>
            <a:chOff x="3674" y="1728"/>
            <a:chExt cx="651" cy="651"/>
          </a:xfrm>
        </p:grpSpPr>
        <p:sp>
          <p:nvSpPr>
            <p:cNvPr id="12428" name="Oval 468"/>
            <p:cNvSpPr>
              <a:spLocks noChangeArrowheads="1"/>
            </p:cNvSpPr>
            <p:nvPr/>
          </p:nvSpPr>
          <p:spPr bwMode="auto">
            <a:xfrm>
              <a:off x="3674" y="1728"/>
              <a:ext cx="651" cy="651"/>
            </a:xfrm>
            <a:prstGeom prst="ellipse">
              <a:avLst/>
            </a:prstGeom>
            <a:solidFill>
              <a:schemeClr val="bg1"/>
            </a:solidFill>
            <a:ln w="25400">
              <a:solidFill>
                <a:schemeClr val="tx1"/>
              </a:solidFill>
              <a:round/>
              <a:headEnd/>
              <a:tailEnd/>
            </a:ln>
          </p:spPr>
          <p:txBody>
            <a:bodyPr anchor="ctr">
              <a:spAutoFit/>
            </a:bodyPr>
            <a:lstStyle/>
            <a:p>
              <a:endParaRPr lang="en-US"/>
            </a:p>
          </p:txBody>
        </p:sp>
        <p:grpSp>
          <p:nvGrpSpPr>
            <p:cNvPr id="20" name="Group 469"/>
            <p:cNvGrpSpPr>
              <a:grpSpLocks/>
            </p:cNvGrpSpPr>
            <p:nvPr/>
          </p:nvGrpSpPr>
          <p:grpSpPr bwMode="auto">
            <a:xfrm>
              <a:off x="3914" y="1809"/>
              <a:ext cx="161" cy="160"/>
              <a:chOff x="3818" y="1952"/>
              <a:chExt cx="240" cy="240"/>
            </a:xfrm>
          </p:grpSpPr>
          <p:sp>
            <p:nvSpPr>
              <p:cNvPr id="12440" name="Line 470"/>
              <p:cNvSpPr>
                <a:spLocks noChangeShapeType="1"/>
              </p:cNvSpPr>
              <p:nvPr/>
            </p:nvSpPr>
            <p:spPr bwMode="auto">
              <a:xfrm>
                <a:off x="3938" y="1952"/>
                <a:ext cx="0" cy="240"/>
              </a:xfrm>
              <a:prstGeom prst="line">
                <a:avLst/>
              </a:prstGeom>
              <a:noFill/>
              <a:ln w="25400">
                <a:solidFill>
                  <a:schemeClr val="tx1"/>
                </a:solidFill>
                <a:round/>
                <a:headEnd/>
                <a:tailEnd/>
              </a:ln>
            </p:spPr>
            <p:txBody>
              <a:bodyPr/>
              <a:lstStyle/>
              <a:p>
                <a:endParaRPr lang="en-US"/>
              </a:p>
            </p:txBody>
          </p:sp>
          <p:sp>
            <p:nvSpPr>
              <p:cNvPr id="12441" name="Line 471"/>
              <p:cNvSpPr>
                <a:spLocks noChangeShapeType="1"/>
              </p:cNvSpPr>
              <p:nvPr/>
            </p:nvSpPr>
            <p:spPr bwMode="auto">
              <a:xfrm rot="5400000">
                <a:off x="3938" y="1946"/>
                <a:ext cx="0" cy="240"/>
              </a:xfrm>
              <a:prstGeom prst="line">
                <a:avLst/>
              </a:prstGeom>
              <a:noFill/>
              <a:ln w="25400">
                <a:solidFill>
                  <a:schemeClr val="tx1"/>
                </a:solidFill>
                <a:round/>
                <a:headEnd/>
                <a:tailEnd/>
              </a:ln>
            </p:spPr>
            <p:txBody>
              <a:bodyPr/>
              <a:lstStyle/>
              <a:p>
                <a:endParaRPr lang="en-US"/>
              </a:p>
            </p:txBody>
          </p:sp>
        </p:grpSp>
        <p:grpSp>
          <p:nvGrpSpPr>
            <p:cNvPr id="21" name="Group 472"/>
            <p:cNvGrpSpPr>
              <a:grpSpLocks/>
            </p:cNvGrpSpPr>
            <p:nvPr/>
          </p:nvGrpSpPr>
          <p:grpSpPr bwMode="auto">
            <a:xfrm>
              <a:off x="3756" y="2116"/>
              <a:ext cx="188" cy="92"/>
              <a:chOff x="3756" y="2111"/>
              <a:chExt cx="188" cy="92"/>
            </a:xfrm>
          </p:grpSpPr>
          <p:sp>
            <p:nvSpPr>
              <p:cNvPr id="12436" name="AutoShape 473"/>
              <p:cNvSpPr>
                <a:spLocks noChangeArrowheads="1"/>
              </p:cNvSpPr>
              <p:nvPr/>
            </p:nvSpPr>
            <p:spPr bwMode="auto">
              <a:xfrm>
                <a:off x="3802" y="2111"/>
                <a:ext cx="92" cy="92"/>
              </a:xfrm>
              <a:prstGeom prst="flowChartDelay">
                <a:avLst/>
              </a:prstGeom>
              <a:noFill/>
              <a:ln w="25400">
                <a:solidFill>
                  <a:schemeClr val="tx1"/>
                </a:solidFill>
                <a:miter lim="800000"/>
                <a:headEnd/>
                <a:tailEnd/>
              </a:ln>
            </p:spPr>
            <p:txBody>
              <a:bodyPr wrap="none" anchor="ctr"/>
              <a:lstStyle/>
              <a:p>
                <a:endParaRPr lang="en-US"/>
              </a:p>
            </p:txBody>
          </p:sp>
          <p:sp>
            <p:nvSpPr>
              <p:cNvPr id="12437" name="Line 474"/>
              <p:cNvSpPr>
                <a:spLocks noChangeShapeType="1"/>
              </p:cNvSpPr>
              <p:nvPr/>
            </p:nvSpPr>
            <p:spPr bwMode="auto">
              <a:xfrm flipH="1">
                <a:off x="3756" y="2127"/>
                <a:ext cx="46" cy="0"/>
              </a:xfrm>
              <a:prstGeom prst="line">
                <a:avLst/>
              </a:prstGeom>
              <a:noFill/>
              <a:ln w="25400">
                <a:solidFill>
                  <a:schemeClr val="tx1"/>
                </a:solidFill>
                <a:round/>
                <a:headEnd/>
                <a:tailEnd/>
              </a:ln>
            </p:spPr>
            <p:txBody>
              <a:bodyPr wrap="none" anchor="ctr"/>
              <a:lstStyle/>
              <a:p>
                <a:endParaRPr lang="en-US"/>
              </a:p>
            </p:txBody>
          </p:sp>
          <p:sp>
            <p:nvSpPr>
              <p:cNvPr id="12438" name="Line 475"/>
              <p:cNvSpPr>
                <a:spLocks noChangeShapeType="1"/>
              </p:cNvSpPr>
              <p:nvPr/>
            </p:nvSpPr>
            <p:spPr bwMode="auto">
              <a:xfrm flipH="1">
                <a:off x="3756" y="2188"/>
                <a:ext cx="46" cy="0"/>
              </a:xfrm>
              <a:prstGeom prst="line">
                <a:avLst/>
              </a:prstGeom>
              <a:noFill/>
              <a:ln w="25400">
                <a:solidFill>
                  <a:schemeClr val="tx1"/>
                </a:solidFill>
                <a:round/>
                <a:headEnd/>
                <a:tailEnd/>
              </a:ln>
            </p:spPr>
            <p:txBody>
              <a:bodyPr wrap="none" anchor="ctr"/>
              <a:lstStyle/>
              <a:p>
                <a:endParaRPr lang="en-US"/>
              </a:p>
            </p:txBody>
          </p:sp>
          <p:sp>
            <p:nvSpPr>
              <p:cNvPr id="12439" name="Line 476"/>
              <p:cNvSpPr>
                <a:spLocks noChangeShapeType="1"/>
              </p:cNvSpPr>
              <p:nvPr/>
            </p:nvSpPr>
            <p:spPr bwMode="auto">
              <a:xfrm flipH="1">
                <a:off x="3898" y="2157"/>
                <a:ext cx="46" cy="0"/>
              </a:xfrm>
              <a:prstGeom prst="line">
                <a:avLst/>
              </a:prstGeom>
              <a:noFill/>
              <a:ln w="25400">
                <a:solidFill>
                  <a:schemeClr val="tx1"/>
                </a:solidFill>
                <a:round/>
                <a:headEnd/>
                <a:tailEnd/>
              </a:ln>
            </p:spPr>
            <p:txBody>
              <a:bodyPr wrap="none" anchor="ctr"/>
              <a:lstStyle/>
              <a:p>
                <a:endParaRPr lang="en-US"/>
              </a:p>
            </p:txBody>
          </p:sp>
        </p:grpSp>
        <p:sp>
          <p:nvSpPr>
            <p:cNvPr id="12431" name="Line 477"/>
            <p:cNvSpPr>
              <a:spLocks noChangeShapeType="1"/>
            </p:cNvSpPr>
            <p:nvPr/>
          </p:nvSpPr>
          <p:spPr bwMode="auto">
            <a:xfrm rot="5400000">
              <a:off x="4158" y="2089"/>
              <a:ext cx="0" cy="156"/>
            </a:xfrm>
            <a:prstGeom prst="line">
              <a:avLst/>
            </a:prstGeom>
            <a:noFill/>
            <a:ln w="25400">
              <a:solidFill>
                <a:schemeClr val="tx1"/>
              </a:solidFill>
              <a:round/>
              <a:headEnd/>
              <a:tailEnd/>
            </a:ln>
          </p:spPr>
          <p:txBody>
            <a:bodyPr/>
            <a:lstStyle/>
            <a:p>
              <a:endParaRPr lang="en-US"/>
            </a:p>
          </p:txBody>
        </p:sp>
        <p:grpSp>
          <p:nvGrpSpPr>
            <p:cNvPr id="22" name="Group 478"/>
            <p:cNvGrpSpPr>
              <a:grpSpLocks/>
            </p:cNvGrpSpPr>
            <p:nvPr/>
          </p:nvGrpSpPr>
          <p:grpSpPr bwMode="auto">
            <a:xfrm>
              <a:off x="3767" y="1905"/>
              <a:ext cx="428" cy="411"/>
              <a:chOff x="3767" y="1905"/>
              <a:chExt cx="428" cy="411"/>
            </a:xfrm>
          </p:grpSpPr>
          <p:sp>
            <p:nvSpPr>
              <p:cNvPr id="12433" name="Line 479"/>
              <p:cNvSpPr>
                <a:spLocks noChangeShapeType="1"/>
              </p:cNvSpPr>
              <p:nvPr/>
            </p:nvSpPr>
            <p:spPr bwMode="auto">
              <a:xfrm rot="16200000" flipV="1">
                <a:off x="3793" y="1879"/>
                <a:ext cx="180" cy="231"/>
              </a:xfrm>
              <a:prstGeom prst="line">
                <a:avLst/>
              </a:prstGeom>
              <a:noFill/>
              <a:ln w="12700">
                <a:solidFill>
                  <a:schemeClr val="tx1"/>
                </a:solidFill>
                <a:round/>
                <a:headEnd/>
                <a:tailEnd/>
              </a:ln>
            </p:spPr>
            <p:txBody>
              <a:bodyPr/>
              <a:lstStyle/>
              <a:p>
                <a:endParaRPr lang="en-US"/>
              </a:p>
            </p:txBody>
          </p:sp>
          <p:sp>
            <p:nvSpPr>
              <p:cNvPr id="12434" name="Line 480"/>
              <p:cNvSpPr>
                <a:spLocks noChangeShapeType="1"/>
              </p:cNvSpPr>
              <p:nvPr/>
            </p:nvSpPr>
            <p:spPr bwMode="auto">
              <a:xfrm rot="5400000">
                <a:off x="4007" y="1900"/>
                <a:ext cx="177" cy="198"/>
              </a:xfrm>
              <a:prstGeom prst="line">
                <a:avLst/>
              </a:prstGeom>
              <a:noFill/>
              <a:ln w="12700">
                <a:solidFill>
                  <a:schemeClr val="tx1"/>
                </a:solidFill>
                <a:round/>
                <a:headEnd/>
                <a:tailEnd/>
              </a:ln>
            </p:spPr>
            <p:txBody>
              <a:bodyPr/>
              <a:lstStyle/>
              <a:p>
                <a:endParaRPr lang="en-US"/>
              </a:p>
            </p:txBody>
          </p:sp>
          <p:sp>
            <p:nvSpPr>
              <p:cNvPr id="12435" name="Line 481"/>
              <p:cNvSpPr>
                <a:spLocks noChangeShapeType="1"/>
              </p:cNvSpPr>
              <p:nvPr/>
            </p:nvSpPr>
            <p:spPr bwMode="auto">
              <a:xfrm rot="16200000" flipH="1">
                <a:off x="3882" y="2197"/>
                <a:ext cx="235" cy="4"/>
              </a:xfrm>
              <a:prstGeom prst="line">
                <a:avLst/>
              </a:prstGeom>
              <a:noFill/>
              <a:ln w="12700">
                <a:solidFill>
                  <a:schemeClr val="tx1"/>
                </a:solidFill>
                <a:round/>
                <a:headEnd/>
                <a:tailEnd/>
              </a:ln>
            </p:spPr>
            <p:txBody>
              <a:bodyPr/>
              <a:lstStyle/>
              <a:p>
                <a:endParaRPr lang="en-US"/>
              </a:p>
            </p:txBody>
          </p:sp>
        </p:grpSp>
      </p:grpSp>
      <p:sp>
        <p:nvSpPr>
          <p:cNvPr id="12377" name="Text Box 482"/>
          <p:cNvSpPr txBox="1">
            <a:spLocks noChangeArrowheads="1"/>
          </p:cNvSpPr>
          <p:nvPr/>
        </p:nvSpPr>
        <p:spPr bwMode="auto">
          <a:xfrm>
            <a:off x="6435725" y="2651125"/>
            <a:ext cx="241300" cy="244475"/>
          </a:xfrm>
          <a:prstGeom prst="rect">
            <a:avLst/>
          </a:prstGeom>
          <a:noFill/>
          <a:ln w="9525">
            <a:noFill/>
            <a:miter lim="800000"/>
            <a:headEnd/>
            <a:tailEnd/>
          </a:ln>
        </p:spPr>
        <p:txBody>
          <a:bodyPr wrap="none">
            <a:spAutoFit/>
          </a:bodyPr>
          <a:lstStyle/>
          <a:p>
            <a:pPr algn="l" eaLnBrk="0" hangingPunct="0"/>
            <a:r>
              <a:rPr lang="en-US" sz="1000" b="1">
                <a:latin typeface="Arial Narrow" pitchFamily="34" charset="0"/>
              </a:rPr>
              <a:t>4</a:t>
            </a:r>
          </a:p>
        </p:txBody>
      </p:sp>
      <p:sp>
        <p:nvSpPr>
          <p:cNvPr id="12378" name="Line 483"/>
          <p:cNvSpPr>
            <a:spLocks noChangeShapeType="1"/>
          </p:cNvSpPr>
          <p:nvPr/>
        </p:nvSpPr>
        <p:spPr bwMode="auto">
          <a:xfrm flipV="1">
            <a:off x="6546850" y="2778125"/>
            <a:ext cx="152400" cy="133350"/>
          </a:xfrm>
          <a:prstGeom prst="line">
            <a:avLst/>
          </a:prstGeom>
          <a:noFill/>
          <a:ln w="9525">
            <a:solidFill>
              <a:schemeClr val="tx1"/>
            </a:solidFill>
            <a:round/>
            <a:headEnd/>
            <a:tailEnd/>
          </a:ln>
        </p:spPr>
        <p:txBody>
          <a:bodyPr/>
          <a:lstStyle/>
          <a:p>
            <a:endParaRPr lang="en-US"/>
          </a:p>
        </p:txBody>
      </p:sp>
      <p:sp>
        <p:nvSpPr>
          <p:cNvPr id="12379" name="Oval 488"/>
          <p:cNvSpPr>
            <a:spLocks noChangeArrowheads="1"/>
          </p:cNvSpPr>
          <p:nvPr/>
        </p:nvSpPr>
        <p:spPr bwMode="auto">
          <a:xfrm>
            <a:off x="7127875" y="4117975"/>
            <a:ext cx="457200" cy="457200"/>
          </a:xfrm>
          <a:prstGeom prst="ellipse">
            <a:avLst/>
          </a:prstGeom>
          <a:solidFill>
            <a:schemeClr val="bg1"/>
          </a:solidFill>
          <a:ln w="25400">
            <a:solidFill>
              <a:schemeClr val="tx1"/>
            </a:solidFill>
            <a:round/>
            <a:headEnd/>
            <a:tailEnd/>
          </a:ln>
        </p:spPr>
        <p:txBody>
          <a:bodyPr wrap="none" anchor="ctr"/>
          <a:lstStyle/>
          <a:p>
            <a:pPr eaLnBrk="0" hangingPunct="0"/>
            <a:r>
              <a:rPr lang="en-US" sz="2000">
                <a:latin typeface="Times New Roman" pitchFamily="18" charset="0"/>
              </a:rPr>
              <a:t>=</a:t>
            </a:r>
          </a:p>
        </p:txBody>
      </p:sp>
      <p:sp>
        <p:nvSpPr>
          <p:cNvPr id="12380" name="Line 489"/>
          <p:cNvSpPr>
            <a:spLocks noChangeShapeType="1"/>
          </p:cNvSpPr>
          <p:nvPr/>
        </p:nvSpPr>
        <p:spPr bwMode="auto">
          <a:xfrm flipH="1" flipV="1">
            <a:off x="8464550" y="4352925"/>
            <a:ext cx="393700" cy="1588"/>
          </a:xfrm>
          <a:prstGeom prst="line">
            <a:avLst/>
          </a:prstGeom>
          <a:noFill/>
          <a:ln w="9525">
            <a:solidFill>
              <a:schemeClr val="tx1"/>
            </a:solidFill>
            <a:round/>
            <a:headEnd type="triangle" w="med" len="med"/>
            <a:tailEnd/>
          </a:ln>
        </p:spPr>
        <p:txBody>
          <a:bodyPr wrap="none" anchor="ctr"/>
          <a:lstStyle/>
          <a:p>
            <a:endParaRPr lang="en-US"/>
          </a:p>
        </p:txBody>
      </p:sp>
      <p:sp>
        <p:nvSpPr>
          <p:cNvPr id="12381" name="Freeform 490"/>
          <p:cNvSpPr>
            <a:spLocks/>
          </p:cNvSpPr>
          <p:nvPr/>
        </p:nvSpPr>
        <p:spPr bwMode="auto">
          <a:xfrm>
            <a:off x="7578725" y="4352925"/>
            <a:ext cx="685800" cy="4763"/>
          </a:xfrm>
          <a:custGeom>
            <a:avLst/>
            <a:gdLst>
              <a:gd name="T0" fmla="*/ 2147483647 w 432"/>
              <a:gd name="T1" fmla="*/ 0 h 3"/>
              <a:gd name="T2" fmla="*/ 0 w 432"/>
              <a:gd name="T3" fmla="*/ 2147483647 h 3"/>
              <a:gd name="T4" fmla="*/ 0 60000 65536"/>
              <a:gd name="T5" fmla="*/ 0 60000 65536"/>
              <a:gd name="T6" fmla="*/ 0 w 432"/>
              <a:gd name="T7" fmla="*/ 0 h 3"/>
              <a:gd name="T8" fmla="*/ 432 w 432"/>
              <a:gd name="T9" fmla="*/ 3 h 3"/>
            </a:gdLst>
            <a:ahLst/>
            <a:cxnLst>
              <a:cxn ang="T4">
                <a:pos x="T0" y="T1"/>
              </a:cxn>
              <a:cxn ang="T5">
                <a:pos x="T2" y="T3"/>
              </a:cxn>
            </a:cxnLst>
            <a:rect l="T6" t="T7" r="T8" b="T9"/>
            <a:pathLst>
              <a:path w="432" h="3">
                <a:moveTo>
                  <a:pt x="432" y="0"/>
                </a:moveTo>
                <a:lnTo>
                  <a:pt x="0" y="3"/>
                </a:lnTo>
              </a:path>
            </a:pathLst>
          </a:custGeom>
          <a:noFill/>
          <a:ln w="9525">
            <a:solidFill>
              <a:schemeClr val="tx1"/>
            </a:solidFill>
            <a:round/>
            <a:headEnd type="none" w="med" len="med"/>
            <a:tailEnd type="none" w="med" len="med"/>
          </a:ln>
        </p:spPr>
        <p:txBody>
          <a:bodyPr wrap="none" anchor="ctr"/>
          <a:lstStyle/>
          <a:p>
            <a:endParaRPr lang="en-US"/>
          </a:p>
        </p:txBody>
      </p:sp>
      <p:sp>
        <p:nvSpPr>
          <p:cNvPr id="12382" name="Freeform 491"/>
          <p:cNvSpPr>
            <a:spLocks/>
          </p:cNvSpPr>
          <p:nvPr/>
        </p:nvSpPr>
        <p:spPr bwMode="auto">
          <a:xfrm>
            <a:off x="8267700" y="4268788"/>
            <a:ext cx="196850" cy="80962"/>
          </a:xfrm>
          <a:custGeom>
            <a:avLst/>
            <a:gdLst>
              <a:gd name="T0" fmla="*/ 0 w 124"/>
              <a:gd name="T1" fmla="*/ 2147483647 h 51"/>
              <a:gd name="T2" fmla="*/ 2147483647 w 124"/>
              <a:gd name="T3" fmla="*/ 2147483647 h 51"/>
              <a:gd name="T4" fmla="*/ 2147483647 w 124"/>
              <a:gd name="T5" fmla="*/ 2147483647 h 51"/>
              <a:gd name="T6" fmla="*/ 2147483647 w 124"/>
              <a:gd name="T7" fmla="*/ 2147483647 h 51"/>
              <a:gd name="T8" fmla="*/ 0 60000 65536"/>
              <a:gd name="T9" fmla="*/ 0 60000 65536"/>
              <a:gd name="T10" fmla="*/ 0 60000 65536"/>
              <a:gd name="T11" fmla="*/ 0 60000 65536"/>
              <a:gd name="T12" fmla="*/ 0 w 124"/>
              <a:gd name="T13" fmla="*/ 0 h 51"/>
              <a:gd name="T14" fmla="*/ 124 w 124"/>
              <a:gd name="T15" fmla="*/ 51 h 51"/>
            </a:gdLst>
            <a:ahLst/>
            <a:cxnLst>
              <a:cxn ang="T8">
                <a:pos x="T0" y="T1"/>
              </a:cxn>
              <a:cxn ang="T9">
                <a:pos x="T2" y="T3"/>
              </a:cxn>
              <a:cxn ang="T10">
                <a:pos x="T4" y="T5"/>
              </a:cxn>
              <a:cxn ang="T11">
                <a:pos x="T6" y="T7"/>
              </a:cxn>
            </a:cxnLst>
            <a:rect l="T12" t="T13" r="T14" b="T15"/>
            <a:pathLst>
              <a:path w="124" h="51">
                <a:moveTo>
                  <a:pt x="0" y="51"/>
                </a:moveTo>
                <a:cubicBezTo>
                  <a:pt x="6" y="44"/>
                  <a:pt x="22" y="16"/>
                  <a:pt x="36" y="9"/>
                </a:cubicBezTo>
                <a:cubicBezTo>
                  <a:pt x="50" y="2"/>
                  <a:pt x="71" y="0"/>
                  <a:pt x="86" y="7"/>
                </a:cubicBezTo>
                <a:cubicBezTo>
                  <a:pt x="101" y="14"/>
                  <a:pt x="116" y="42"/>
                  <a:pt x="124" y="51"/>
                </a:cubicBezTo>
              </a:path>
            </a:pathLst>
          </a:custGeom>
          <a:noFill/>
          <a:ln w="9525">
            <a:solidFill>
              <a:schemeClr val="tx1"/>
            </a:solidFill>
            <a:round/>
            <a:headEnd type="none" w="med" len="med"/>
            <a:tailEnd type="none" w="med" len="med"/>
          </a:ln>
        </p:spPr>
        <p:txBody>
          <a:bodyPr wrap="none" anchor="ctr"/>
          <a:lstStyle/>
          <a:p>
            <a:endParaRPr lang="en-US"/>
          </a:p>
        </p:txBody>
      </p:sp>
      <p:sp>
        <p:nvSpPr>
          <p:cNvPr id="12383" name="Line 492"/>
          <p:cNvSpPr>
            <a:spLocks noChangeShapeType="1"/>
          </p:cNvSpPr>
          <p:nvPr/>
        </p:nvSpPr>
        <p:spPr bwMode="auto">
          <a:xfrm flipV="1">
            <a:off x="7358063" y="4564063"/>
            <a:ext cx="1587" cy="161925"/>
          </a:xfrm>
          <a:prstGeom prst="line">
            <a:avLst/>
          </a:prstGeom>
          <a:noFill/>
          <a:ln w="15875">
            <a:solidFill>
              <a:schemeClr val="tx1"/>
            </a:solidFill>
            <a:round/>
            <a:headEnd/>
            <a:tailEnd/>
          </a:ln>
        </p:spPr>
        <p:txBody>
          <a:bodyPr/>
          <a:lstStyle/>
          <a:p>
            <a:endParaRPr lang="en-US"/>
          </a:p>
        </p:txBody>
      </p:sp>
      <p:sp>
        <p:nvSpPr>
          <p:cNvPr id="12384" name="Text Box 493"/>
          <p:cNvSpPr txBox="1">
            <a:spLocks noChangeAspect="1" noChangeArrowheads="1"/>
          </p:cNvSpPr>
          <p:nvPr/>
        </p:nvSpPr>
        <p:spPr bwMode="auto">
          <a:xfrm>
            <a:off x="6861175" y="4691063"/>
            <a:ext cx="1008063" cy="228600"/>
          </a:xfrm>
          <a:prstGeom prst="rect">
            <a:avLst/>
          </a:prstGeom>
          <a:noFill/>
          <a:ln w="9525">
            <a:noFill/>
            <a:miter lim="800000"/>
            <a:headEnd/>
            <a:tailEnd/>
          </a:ln>
        </p:spPr>
        <p:txBody>
          <a:bodyPr>
            <a:spAutoFit/>
          </a:bodyPr>
          <a:lstStyle/>
          <a:p>
            <a:pPr eaLnBrk="0" hangingPunct="0"/>
            <a:r>
              <a:rPr lang="en-US" sz="900" b="1">
                <a:latin typeface="Arial Narrow" pitchFamily="34" charset="0"/>
              </a:rPr>
              <a:t>C or MC</a:t>
            </a:r>
            <a:endParaRPr lang="en-US" sz="700" b="1">
              <a:solidFill>
                <a:schemeClr val="bg1"/>
              </a:solidFill>
              <a:latin typeface="Arial Narrow" pitchFamily="34" charset="0"/>
            </a:endParaRPr>
          </a:p>
        </p:txBody>
      </p:sp>
      <p:grpSp>
        <p:nvGrpSpPr>
          <p:cNvPr id="23" name="Group 494"/>
          <p:cNvGrpSpPr>
            <a:grpSpLocks/>
          </p:cNvGrpSpPr>
          <p:nvPr>
            <p:custDataLst>
              <p:tags r:id="rId17"/>
            </p:custDataLst>
          </p:nvPr>
        </p:nvGrpSpPr>
        <p:grpSpPr bwMode="auto">
          <a:xfrm>
            <a:off x="7840663" y="4248150"/>
            <a:ext cx="176212" cy="284163"/>
            <a:chOff x="4731" y="2469"/>
            <a:chExt cx="144" cy="233"/>
          </a:xfrm>
        </p:grpSpPr>
        <p:sp>
          <p:nvSpPr>
            <p:cNvPr id="12425" name="Rectangle 495"/>
            <p:cNvSpPr>
              <a:spLocks noChangeAspect="1" noChangeArrowheads="1"/>
            </p:cNvSpPr>
            <p:nvPr/>
          </p:nvSpPr>
          <p:spPr bwMode="auto">
            <a:xfrm>
              <a:off x="4731" y="2469"/>
              <a:ext cx="144" cy="233"/>
            </a:xfrm>
            <a:prstGeom prst="rect">
              <a:avLst/>
            </a:prstGeom>
            <a:solidFill>
              <a:schemeClr val="accent2"/>
            </a:solidFill>
            <a:ln w="28575">
              <a:solidFill>
                <a:srgbClr val="000000"/>
              </a:solidFill>
              <a:miter lim="800000"/>
              <a:headEnd/>
              <a:tailEnd/>
            </a:ln>
          </p:spPr>
          <p:txBody>
            <a:bodyPr wrap="none" anchor="ctr"/>
            <a:lstStyle/>
            <a:p>
              <a:endParaRPr lang="en-US"/>
            </a:p>
          </p:txBody>
        </p:sp>
        <p:sp>
          <p:nvSpPr>
            <p:cNvPr id="12426" name="Line 496"/>
            <p:cNvSpPr>
              <a:spLocks noChangeShapeType="1"/>
            </p:cNvSpPr>
            <p:nvPr/>
          </p:nvSpPr>
          <p:spPr bwMode="auto">
            <a:xfrm flipV="1">
              <a:off x="4734" y="2637"/>
              <a:ext cx="66" cy="39"/>
            </a:xfrm>
            <a:prstGeom prst="line">
              <a:avLst/>
            </a:prstGeom>
            <a:noFill/>
            <a:ln w="9525">
              <a:solidFill>
                <a:schemeClr val="tx1"/>
              </a:solidFill>
              <a:round/>
              <a:headEnd/>
              <a:tailEnd/>
            </a:ln>
          </p:spPr>
          <p:txBody>
            <a:bodyPr>
              <a:spAutoFit/>
            </a:bodyPr>
            <a:lstStyle/>
            <a:p>
              <a:endParaRPr lang="en-US"/>
            </a:p>
          </p:txBody>
        </p:sp>
        <p:sp>
          <p:nvSpPr>
            <p:cNvPr id="12427" name="Line 497"/>
            <p:cNvSpPr>
              <a:spLocks noChangeShapeType="1"/>
            </p:cNvSpPr>
            <p:nvPr/>
          </p:nvSpPr>
          <p:spPr bwMode="auto">
            <a:xfrm>
              <a:off x="4731" y="2598"/>
              <a:ext cx="72" cy="39"/>
            </a:xfrm>
            <a:prstGeom prst="line">
              <a:avLst/>
            </a:prstGeom>
            <a:noFill/>
            <a:ln w="9525">
              <a:solidFill>
                <a:schemeClr val="tx1"/>
              </a:solidFill>
              <a:round/>
              <a:headEnd/>
              <a:tailEnd/>
            </a:ln>
          </p:spPr>
          <p:txBody>
            <a:bodyPr>
              <a:spAutoFit/>
            </a:bodyPr>
            <a:lstStyle/>
            <a:p>
              <a:endParaRPr lang="en-US"/>
            </a:p>
          </p:txBody>
        </p:sp>
      </p:grpSp>
      <p:grpSp>
        <p:nvGrpSpPr>
          <p:cNvPr id="24" name="Group 504"/>
          <p:cNvGrpSpPr>
            <a:grpSpLocks/>
          </p:cNvGrpSpPr>
          <p:nvPr>
            <p:custDataLst>
              <p:tags r:id="rId18"/>
            </p:custDataLst>
          </p:nvPr>
        </p:nvGrpSpPr>
        <p:grpSpPr bwMode="auto">
          <a:xfrm>
            <a:off x="1828800" y="1943100"/>
            <a:ext cx="739775" cy="2174875"/>
            <a:chOff x="1130" y="1080"/>
            <a:chExt cx="466" cy="1370"/>
          </a:xfrm>
        </p:grpSpPr>
        <p:grpSp>
          <p:nvGrpSpPr>
            <p:cNvPr id="25" name="Group 505"/>
            <p:cNvGrpSpPr>
              <a:grpSpLocks/>
            </p:cNvGrpSpPr>
            <p:nvPr/>
          </p:nvGrpSpPr>
          <p:grpSpPr bwMode="auto">
            <a:xfrm>
              <a:off x="1130" y="1080"/>
              <a:ext cx="460" cy="1370"/>
              <a:chOff x="1082" y="1086"/>
              <a:chExt cx="460" cy="1370"/>
            </a:xfrm>
          </p:grpSpPr>
          <p:sp>
            <p:nvSpPr>
              <p:cNvPr id="12405" name="Line 506"/>
              <p:cNvSpPr>
                <a:spLocks noChangeShapeType="1"/>
              </p:cNvSpPr>
              <p:nvPr/>
            </p:nvSpPr>
            <p:spPr bwMode="auto">
              <a:xfrm flipV="1">
                <a:off x="1316" y="2332"/>
                <a:ext cx="0" cy="124"/>
              </a:xfrm>
              <a:prstGeom prst="line">
                <a:avLst/>
              </a:prstGeom>
              <a:noFill/>
              <a:ln w="9525">
                <a:solidFill>
                  <a:schemeClr val="tx1"/>
                </a:solidFill>
                <a:round/>
                <a:headEnd/>
                <a:tailEnd/>
              </a:ln>
            </p:spPr>
            <p:txBody>
              <a:bodyPr wrap="none" anchor="ctr"/>
              <a:lstStyle/>
              <a:p>
                <a:endParaRPr lang="en-US"/>
              </a:p>
            </p:txBody>
          </p:sp>
          <p:grpSp>
            <p:nvGrpSpPr>
              <p:cNvPr id="26" name="Group 507"/>
              <p:cNvGrpSpPr>
                <a:grpSpLocks/>
              </p:cNvGrpSpPr>
              <p:nvPr/>
            </p:nvGrpSpPr>
            <p:grpSpPr bwMode="auto">
              <a:xfrm>
                <a:off x="1082" y="1837"/>
                <a:ext cx="460" cy="571"/>
                <a:chOff x="986" y="1837"/>
                <a:chExt cx="460" cy="571"/>
              </a:xfrm>
            </p:grpSpPr>
            <p:sp>
              <p:nvSpPr>
                <p:cNvPr id="12416" name="Rectangle 508"/>
                <p:cNvSpPr>
                  <a:spLocks noChangeArrowheads="1"/>
                </p:cNvSpPr>
                <p:nvPr/>
              </p:nvSpPr>
              <p:spPr bwMode="auto">
                <a:xfrm>
                  <a:off x="1061" y="1975"/>
                  <a:ext cx="309" cy="433"/>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12417" name="Text Box 509"/>
                <p:cNvSpPr txBox="1">
                  <a:spLocks noChangeArrowheads="1"/>
                </p:cNvSpPr>
                <p:nvPr/>
              </p:nvSpPr>
              <p:spPr bwMode="auto">
                <a:xfrm>
                  <a:off x="1041" y="1984"/>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a:latin typeface="Arial Narrow" pitchFamily="34" charset="0"/>
                    </a:rPr>
                    <a:t>CE</a:t>
                  </a:r>
                  <a:endParaRPr lang="en-US" sz="1000" b="1">
                    <a:solidFill>
                      <a:schemeClr val="tx2"/>
                    </a:solidFill>
                    <a:latin typeface="Arial Narrow" pitchFamily="34" charset="0"/>
                  </a:endParaRPr>
                </a:p>
              </p:txBody>
            </p:sp>
            <p:sp>
              <p:nvSpPr>
                <p:cNvPr id="12418" name="Line 510"/>
                <p:cNvSpPr>
                  <a:spLocks noChangeShapeType="1"/>
                </p:cNvSpPr>
                <p:nvPr/>
              </p:nvSpPr>
              <p:spPr bwMode="auto">
                <a:xfrm>
                  <a:off x="1061" y="2274"/>
                  <a:ext cx="103" cy="54"/>
                </a:xfrm>
                <a:prstGeom prst="line">
                  <a:avLst/>
                </a:prstGeom>
                <a:noFill/>
                <a:ln w="9525">
                  <a:solidFill>
                    <a:schemeClr val="tx1"/>
                  </a:solidFill>
                  <a:round/>
                  <a:headEnd/>
                  <a:tailEnd/>
                </a:ln>
              </p:spPr>
              <p:txBody>
                <a:bodyPr wrap="none" anchor="ctr"/>
                <a:lstStyle/>
                <a:p>
                  <a:endParaRPr lang="en-US"/>
                </a:p>
              </p:txBody>
            </p:sp>
            <p:sp>
              <p:nvSpPr>
                <p:cNvPr id="12419" name="Line 511"/>
                <p:cNvSpPr>
                  <a:spLocks noChangeShapeType="1"/>
                </p:cNvSpPr>
                <p:nvPr/>
              </p:nvSpPr>
              <p:spPr bwMode="auto">
                <a:xfrm flipH="1">
                  <a:off x="1061" y="2329"/>
                  <a:ext cx="103" cy="48"/>
                </a:xfrm>
                <a:prstGeom prst="line">
                  <a:avLst/>
                </a:prstGeom>
                <a:noFill/>
                <a:ln w="9525">
                  <a:solidFill>
                    <a:schemeClr val="tx1"/>
                  </a:solidFill>
                  <a:round/>
                  <a:headEnd/>
                  <a:tailEnd/>
                </a:ln>
              </p:spPr>
              <p:txBody>
                <a:bodyPr wrap="none" anchor="ctr"/>
                <a:lstStyle/>
                <a:p>
                  <a:endParaRPr lang="en-US"/>
                </a:p>
              </p:txBody>
            </p:sp>
            <p:sp>
              <p:nvSpPr>
                <p:cNvPr id="12420" name="Text Box 512"/>
                <p:cNvSpPr txBox="1">
                  <a:spLocks noChangeArrowheads="1"/>
                </p:cNvSpPr>
                <p:nvPr/>
              </p:nvSpPr>
              <p:spPr bwMode="auto">
                <a:xfrm>
                  <a:off x="1061" y="1837"/>
                  <a:ext cx="378" cy="127"/>
                </a:xfrm>
                <a:prstGeom prst="rect">
                  <a:avLst/>
                </a:prstGeom>
                <a:noFill/>
                <a:ln w="9525">
                  <a:noFill/>
                  <a:miter lim="800000"/>
                  <a:headEnd/>
                  <a:tailEnd/>
                </a:ln>
              </p:spPr>
              <p:txBody>
                <a:bodyPr lIns="9144" tIns="9144" rIns="9144" bIns="9144">
                  <a:spAutoFit/>
                </a:bodyPr>
                <a:lstStyle/>
                <a:p>
                  <a:pPr algn="l" eaLnBrk="0" hangingPunct="0">
                    <a:spcBef>
                      <a:spcPct val="50000"/>
                    </a:spcBef>
                  </a:pPr>
                  <a:r>
                    <a:rPr lang="en-US" sz="1000" b="1">
                      <a:solidFill>
                        <a:schemeClr val="tx2"/>
                      </a:solidFill>
                      <a:latin typeface="Arial Narrow" pitchFamily="34" charset="0"/>
                    </a:rPr>
                    <a:t> </a:t>
                  </a:r>
                  <a:r>
                    <a:rPr lang="en-US" sz="1200" b="1">
                      <a:latin typeface="Arial Narrow" pitchFamily="34" charset="0"/>
                    </a:rPr>
                    <a:t>A REG</a:t>
                  </a:r>
                  <a:endParaRPr lang="en-US" sz="1000" b="1">
                    <a:latin typeface="Arial Narrow" pitchFamily="34" charset="0"/>
                  </a:endParaRPr>
                </a:p>
              </p:txBody>
            </p:sp>
            <p:sp>
              <p:nvSpPr>
                <p:cNvPr id="12421" name="Text Box 513"/>
                <p:cNvSpPr txBox="1">
                  <a:spLocks noChangeArrowheads="1"/>
                </p:cNvSpPr>
                <p:nvPr/>
              </p:nvSpPr>
              <p:spPr bwMode="auto">
                <a:xfrm>
                  <a:off x="1041" y="2092"/>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D</a:t>
                  </a:r>
                  <a:endParaRPr lang="en-US" sz="1000" b="1">
                    <a:solidFill>
                      <a:schemeClr val="tx2"/>
                    </a:solidFill>
                    <a:latin typeface="Arial Narrow" pitchFamily="34" charset="0"/>
                  </a:endParaRPr>
                </a:p>
              </p:txBody>
            </p:sp>
            <p:sp>
              <p:nvSpPr>
                <p:cNvPr id="12422" name="Text Box 514"/>
                <p:cNvSpPr txBox="1">
                  <a:spLocks noChangeArrowheads="1"/>
                </p:cNvSpPr>
                <p:nvPr/>
              </p:nvSpPr>
              <p:spPr bwMode="auto">
                <a:xfrm>
                  <a:off x="1221" y="2092"/>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Q</a:t>
                  </a:r>
                  <a:endParaRPr lang="en-US" sz="1000" b="1">
                    <a:solidFill>
                      <a:schemeClr val="tx2"/>
                    </a:solidFill>
                    <a:latin typeface="Arial Narrow" pitchFamily="34" charset="0"/>
                  </a:endParaRPr>
                </a:p>
              </p:txBody>
            </p:sp>
            <p:sp>
              <p:nvSpPr>
                <p:cNvPr id="12423" name="Line 515"/>
                <p:cNvSpPr>
                  <a:spLocks noChangeShapeType="1"/>
                </p:cNvSpPr>
                <p:nvPr/>
              </p:nvSpPr>
              <p:spPr bwMode="auto">
                <a:xfrm flipV="1">
                  <a:off x="986" y="2041"/>
                  <a:ext cx="78" cy="1"/>
                </a:xfrm>
                <a:prstGeom prst="line">
                  <a:avLst/>
                </a:prstGeom>
                <a:noFill/>
                <a:ln w="9525">
                  <a:solidFill>
                    <a:schemeClr val="tx1"/>
                  </a:solidFill>
                  <a:round/>
                  <a:headEnd/>
                  <a:tailEnd/>
                </a:ln>
              </p:spPr>
              <p:txBody>
                <a:bodyPr wrap="none" anchor="ctr"/>
                <a:lstStyle/>
                <a:p>
                  <a:endParaRPr lang="en-US"/>
                </a:p>
              </p:txBody>
            </p:sp>
            <p:sp>
              <p:nvSpPr>
                <p:cNvPr id="12424" name="Text Box 516"/>
                <p:cNvSpPr txBox="1">
                  <a:spLocks noChangeArrowheads="1"/>
                </p:cNvSpPr>
                <p:nvPr/>
              </p:nvSpPr>
              <p:spPr bwMode="auto">
                <a:xfrm>
                  <a:off x="1009" y="2183"/>
                  <a:ext cx="380" cy="125"/>
                </a:xfrm>
                <a:prstGeom prst="rect">
                  <a:avLst/>
                </a:prstGeom>
                <a:noFill/>
                <a:ln w="9525">
                  <a:noFill/>
                  <a:miter lim="800000"/>
                  <a:headEnd/>
                  <a:tailEnd/>
                </a:ln>
              </p:spPr>
              <p:txBody>
                <a:bodyPr>
                  <a:spAutoFit/>
                </a:bodyPr>
                <a:lstStyle/>
                <a:p>
                  <a:pPr algn="r" eaLnBrk="0" hangingPunct="0">
                    <a:lnSpc>
                      <a:spcPct val="70000"/>
                    </a:lnSpc>
                    <a:spcBef>
                      <a:spcPct val="50000"/>
                    </a:spcBef>
                  </a:pPr>
                  <a:r>
                    <a:rPr lang="en-US" sz="1000" b="1">
                      <a:latin typeface="Arial Narrow" pitchFamily="34" charset="0"/>
                    </a:rPr>
                    <a:t>2-Deep</a:t>
                  </a:r>
                </a:p>
              </p:txBody>
            </p:sp>
          </p:grpSp>
          <p:sp>
            <p:nvSpPr>
              <p:cNvPr id="12407" name="Line 517"/>
              <p:cNvSpPr>
                <a:spLocks noChangeShapeType="1"/>
              </p:cNvSpPr>
              <p:nvPr/>
            </p:nvSpPr>
            <p:spPr bwMode="auto">
              <a:xfrm flipV="1">
                <a:off x="1316" y="1585"/>
                <a:ext cx="0" cy="124"/>
              </a:xfrm>
              <a:prstGeom prst="line">
                <a:avLst/>
              </a:prstGeom>
              <a:noFill/>
              <a:ln w="9525">
                <a:solidFill>
                  <a:schemeClr val="tx1"/>
                </a:solidFill>
                <a:round/>
                <a:headEnd/>
                <a:tailEnd/>
              </a:ln>
            </p:spPr>
            <p:txBody>
              <a:bodyPr wrap="none" anchor="ctr"/>
              <a:lstStyle/>
              <a:p>
                <a:endParaRPr lang="en-US"/>
              </a:p>
            </p:txBody>
          </p:sp>
          <p:sp>
            <p:nvSpPr>
              <p:cNvPr id="12408" name="Rectangle 518"/>
              <p:cNvSpPr>
                <a:spLocks noChangeArrowheads="1"/>
              </p:cNvSpPr>
              <p:nvPr/>
            </p:nvSpPr>
            <p:spPr bwMode="auto">
              <a:xfrm>
                <a:off x="1163" y="1225"/>
                <a:ext cx="309" cy="433"/>
              </a:xfrm>
              <a:prstGeom prst="rect">
                <a:avLst/>
              </a:prstGeom>
              <a:solidFill>
                <a:schemeClr val="accent2"/>
              </a:solidFill>
              <a:ln w="28575">
                <a:solidFill>
                  <a:schemeClr val="tx1"/>
                </a:solidFill>
                <a:miter lim="800000"/>
                <a:headEnd/>
                <a:tailEnd/>
              </a:ln>
            </p:spPr>
            <p:txBody>
              <a:bodyPr wrap="none" anchor="ctr"/>
              <a:lstStyle/>
              <a:p>
                <a:endParaRPr lang="en-US"/>
              </a:p>
            </p:txBody>
          </p:sp>
          <p:sp>
            <p:nvSpPr>
              <p:cNvPr id="12409" name="Text Box 519"/>
              <p:cNvSpPr txBox="1">
                <a:spLocks noChangeArrowheads="1"/>
              </p:cNvSpPr>
              <p:nvPr/>
            </p:nvSpPr>
            <p:spPr bwMode="auto">
              <a:xfrm>
                <a:off x="1143" y="1234"/>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a:latin typeface="Arial Narrow" pitchFamily="34" charset="0"/>
                  </a:rPr>
                  <a:t>CE</a:t>
                </a:r>
                <a:endParaRPr lang="en-US" sz="1000" b="1">
                  <a:solidFill>
                    <a:schemeClr val="tx2"/>
                  </a:solidFill>
                  <a:latin typeface="Arial Narrow" pitchFamily="34" charset="0"/>
                </a:endParaRPr>
              </a:p>
            </p:txBody>
          </p:sp>
          <p:sp>
            <p:nvSpPr>
              <p:cNvPr id="12410" name="Line 520"/>
              <p:cNvSpPr>
                <a:spLocks noChangeShapeType="1"/>
              </p:cNvSpPr>
              <p:nvPr/>
            </p:nvSpPr>
            <p:spPr bwMode="auto">
              <a:xfrm>
                <a:off x="1163" y="1524"/>
                <a:ext cx="103" cy="54"/>
              </a:xfrm>
              <a:prstGeom prst="line">
                <a:avLst/>
              </a:prstGeom>
              <a:noFill/>
              <a:ln w="9525">
                <a:solidFill>
                  <a:schemeClr val="tx1"/>
                </a:solidFill>
                <a:round/>
                <a:headEnd/>
                <a:tailEnd/>
              </a:ln>
            </p:spPr>
            <p:txBody>
              <a:bodyPr wrap="none" anchor="ctr"/>
              <a:lstStyle/>
              <a:p>
                <a:endParaRPr lang="en-US"/>
              </a:p>
            </p:txBody>
          </p:sp>
          <p:sp>
            <p:nvSpPr>
              <p:cNvPr id="12411" name="Line 521"/>
              <p:cNvSpPr>
                <a:spLocks noChangeShapeType="1"/>
              </p:cNvSpPr>
              <p:nvPr/>
            </p:nvSpPr>
            <p:spPr bwMode="auto">
              <a:xfrm flipH="1">
                <a:off x="1163" y="1579"/>
                <a:ext cx="103" cy="48"/>
              </a:xfrm>
              <a:prstGeom prst="line">
                <a:avLst/>
              </a:prstGeom>
              <a:noFill/>
              <a:ln w="9525">
                <a:solidFill>
                  <a:schemeClr val="tx1"/>
                </a:solidFill>
                <a:round/>
                <a:headEnd/>
                <a:tailEnd/>
              </a:ln>
            </p:spPr>
            <p:txBody>
              <a:bodyPr wrap="none" anchor="ctr"/>
              <a:lstStyle/>
              <a:p>
                <a:endParaRPr lang="en-US"/>
              </a:p>
            </p:txBody>
          </p:sp>
          <p:sp>
            <p:nvSpPr>
              <p:cNvPr id="12412" name="Text Box 522"/>
              <p:cNvSpPr txBox="1">
                <a:spLocks noChangeArrowheads="1"/>
              </p:cNvSpPr>
              <p:nvPr/>
            </p:nvSpPr>
            <p:spPr bwMode="auto">
              <a:xfrm>
                <a:off x="1151" y="1086"/>
                <a:ext cx="378" cy="127"/>
              </a:xfrm>
              <a:prstGeom prst="rect">
                <a:avLst/>
              </a:prstGeom>
              <a:noFill/>
              <a:ln w="9525">
                <a:noFill/>
                <a:miter lim="800000"/>
                <a:headEnd/>
                <a:tailEnd/>
              </a:ln>
            </p:spPr>
            <p:txBody>
              <a:bodyPr lIns="9144" tIns="9144" rIns="9144" bIns="9144">
                <a:spAutoFit/>
              </a:bodyPr>
              <a:lstStyle/>
              <a:p>
                <a:pPr algn="l" eaLnBrk="0" hangingPunct="0">
                  <a:spcBef>
                    <a:spcPct val="50000"/>
                  </a:spcBef>
                </a:pPr>
                <a:r>
                  <a:rPr lang="en-US" sz="1000" b="1">
                    <a:solidFill>
                      <a:schemeClr val="tx2"/>
                    </a:solidFill>
                    <a:latin typeface="Arial Narrow" pitchFamily="34" charset="0"/>
                  </a:rPr>
                  <a:t> </a:t>
                </a:r>
                <a:r>
                  <a:rPr lang="en-US" sz="1200" b="1">
                    <a:latin typeface="Arial Narrow" pitchFamily="34" charset="0"/>
                  </a:rPr>
                  <a:t>B REG</a:t>
                </a:r>
                <a:endParaRPr lang="en-US" sz="1000" b="1">
                  <a:latin typeface="Arial Narrow" pitchFamily="34" charset="0"/>
                </a:endParaRPr>
              </a:p>
            </p:txBody>
          </p:sp>
          <p:sp>
            <p:nvSpPr>
              <p:cNvPr id="12413" name="Text Box 523"/>
              <p:cNvSpPr txBox="1">
                <a:spLocks noChangeArrowheads="1"/>
              </p:cNvSpPr>
              <p:nvPr/>
            </p:nvSpPr>
            <p:spPr bwMode="auto">
              <a:xfrm>
                <a:off x="1143" y="1342"/>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D</a:t>
                </a:r>
                <a:endParaRPr lang="en-US" sz="1000" b="1">
                  <a:solidFill>
                    <a:schemeClr val="tx2"/>
                  </a:solidFill>
                  <a:latin typeface="Arial Narrow" pitchFamily="34" charset="0"/>
                </a:endParaRPr>
              </a:p>
            </p:txBody>
          </p:sp>
          <p:sp>
            <p:nvSpPr>
              <p:cNvPr id="12414" name="Line 524"/>
              <p:cNvSpPr>
                <a:spLocks noChangeShapeType="1"/>
              </p:cNvSpPr>
              <p:nvPr/>
            </p:nvSpPr>
            <p:spPr bwMode="auto">
              <a:xfrm flipV="1">
                <a:off x="1088" y="1291"/>
                <a:ext cx="78" cy="1"/>
              </a:xfrm>
              <a:prstGeom prst="line">
                <a:avLst/>
              </a:prstGeom>
              <a:noFill/>
              <a:ln w="9525">
                <a:solidFill>
                  <a:schemeClr val="tx1"/>
                </a:solidFill>
                <a:round/>
                <a:headEnd/>
                <a:tailEnd/>
              </a:ln>
            </p:spPr>
            <p:txBody>
              <a:bodyPr wrap="none" anchor="ctr"/>
              <a:lstStyle/>
              <a:p>
                <a:endParaRPr lang="en-US"/>
              </a:p>
            </p:txBody>
          </p:sp>
          <p:sp>
            <p:nvSpPr>
              <p:cNvPr id="12415" name="Text Box 525"/>
              <p:cNvSpPr txBox="1">
                <a:spLocks noChangeArrowheads="1"/>
              </p:cNvSpPr>
              <p:nvPr/>
            </p:nvSpPr>
            <p:spPr bwMode="auto">
              <a:xfrm>
                <a:off x="1111" y="1433"/>
                <a:ext cx="380" cy="125"/>
              </a:xfrm>
              <a:prstGeom prst="rect">
                <a:avLst/>
              </a:prstGeom>
              <a:noFill/>
              <a:ln w="9525">
                <a:noFill/>
                <a:miter lim="800000"/>
                <a:headEnd/>
                <a:tailEnd/>
              </a:ln>
            </p:spPr>
            <p:txBody>
              <a:bodyPr>
                <a:spAutoFit/>
              </a:bodyPr>
              <a:lstStyle/>
              <a:p>
                <a:pPr algn="r" eaLnBrk="0" hangingPunct="0">
                  <a:lnSpc>
                    <a:spcPct val="70000"/>
                  </a:lnSpc>
                  <a:spcBef>
                    <a:spcPct val="50000"/>
                  </a:spcBef>
                </a:pPr>
                <a:r>
                  <a:rPr lang="en-US" sz="1000" b="1">
                    <a:latin typeface="Arial Narrow" pitchFamily="34" charset="0"/>
                  </a:rPr>
                  <a:t>2-Deep</a:t>
                </a:r>
              </a:p>
            </p:txBody>
          </p:sp>
        </p:grpSp>
        <p:sp>
          <p:nvSpPr>
            <p:cNvPr id="12404" name="Text Box 526"/>
            <p:cNvSpPr txBox="1">
              <a:spLocks noChangeArrowheads="1"/>
            </p:cNvSpPr>
            <p:nvPr/>
          </p:nvSpPr>
          <p:spPr bwMode="auto">
            <a:xfrm>
              <a:off x="1371" y="1336"/>
              <a:ext cx="225" cy="125"/>
            </a:xfrm>
            <a:prstGeom prst="rect">
              <a:avLst/>
            </a:prstGeom>
            <a:noFill/>
            <a:ln w="9525">
              <a:noFill/>
              <a:miter lim="800000"/>
              <a:headEnd/>
              <a:tailEnd/>
            </a:ln>
          </p:spPr>
          <p:txBody>
            <a:bodyPr>
              <a:spAutoFit/>
            </a:bodyPr>
            <a:lstStyle/>
            <a:p>
              <a:pPr algn="l" eaLnBrk="0" hangingPunct="0">
                <a:lnSpc>
                  <a:spcPct val="70000"/>
                </a:lnSpc>
                <a:spcBef>
                  <a:spcPct val="50000"/>
                </a:spcBef>
              </a:pPr>
              <a:r>
                <a:rPr lang="en-US" sz="1000" b="1">
                  <a:latin typeface="Arial Narrow" pitchFamily="34" charset="0"/>
                </a:rPr>
                <a:t>Q</a:t>
              </a:r>
              <a:endParaRPr lang="en-US" sz="1000" b="1">
                <a:solidFill>
                  <a:schemeClr val="tx2"/>
                </a:solidFill>
                <a:latin typeface="Arial Narrow" pitchFamily="34" charset="0"/>
              </a:endParaRPr>
            </a:p>
          </p:txBody>
        </p:sp>
      </p:grpSp>
      <p:grpSp>
        <p:nvGrpSpPr>
          <p:cNvPr id="27" name="Group 527"/>
          <p:cNvGrpSpPr>
            <a:grpSpLocks/>
          </p:cNvGrpSpPr>
          <p:nvPr>
            <p:custDataLst>
              <p:tags r:id="rId19"/>
            </p:custDataLst>
          </p:nvPr>
        </p:nvGrpSpPr>
        <p:grpSpPr bwMode="auto">
          <a:xfrm>
            <a:off x="8345488" y="3044825"/>
            <a:ext cx="1008062" cy="1490663"/>
            <a:chOff x="5257" y="1918"/>
            <a:chExt cx="635" cy="939"/>
          </a:xfrm>
        </p:grpSpPr>
        <p:sp>
          <p:nvSpPr>
            <p:cNvPr id="12401" name="Text Box 528"/>
            <p:cNvSpPr txBox="1">
              <a:spLocks noChangeAspect="1" noChangeArrowheads="1"/>
            </p:cNvSpPr>
            <p:nvPr/>
          </p:nvSpPr>
          <p:spPr bwMode="auto">
            <a:xfrm>
              <a:off x="5555" y="1918"/>
              <a:ext cx="221" cy="192"/>
            </a:xfrm>
            <a:prstGeom prst="rect">
              <a:avLst/>
            </a:prstGeom>
            <a:noFill/>
            <a:ln w="9525">
              <a:noFill/>
              <a:miter lim="800000"/>
              <a:headEnd/>
              <a:tailEnd/>
            </a:ln>
          </p:spPr>
          <p:txBody>
            <a:bodyPr>
              <a:spAutoFit/>
            </a:bodyPr>
            <a:lstStyle/>
            <a:p>
              <a:pPr eaLnBrk="0" hangingPunct="0"/>
              <a:r>
                <a:rPr lang="en-US" sz="1400" b="1">
                  <a:latin typeface="Arial Narrow" pitchFamily="34" charset="0"/>
                </a:rPr>
                <a:t>P</a:t>
              </a:r>
              <a:endParaRPr lang="en-US" sz="1000" b="1">
                <a:solidFill>
                  <a:schemeClr val="bg1"/>
                </a:solidFill>
                <a:latin typeface="Arial Narrow" pitchFamily="34" charset="0"/>
              </a:endParaRPr>
            </a:p>
          </p:txBody>
        </p:sp>
        <p:sp>
          <p:nvSpPr>
            <p:cNvPr id="12402" name="Text Box 529"/>
            <p:cNvSpPr txBox="1">
              <a:spLocks noChangeAspect="1" noChangeArrowheads="1"/>
            </p:cNvSpPr>
            <p:nvPr/>
          </p:nvSpPr>
          <p:spPr bwMode="auto">
            <a:xfrm>
              <a:off x="5257" y="2607"/>
              <a:ext cx="635" cy="250"/>
            </a:xfrm>
            <a:prstGeom prst="rect">
              <a:avLst/>
            </a:prstGeom>
            <a:noFill/>
            <a:ln w="9525">
              <a:noFill/>
              <a:miter lim="800000"/>
              <a:headEnd/>
              <a:tailEnd/>
            </a:ln>
          </p:spPr>
          <p:txBody>
            <a:bodyPr>
              <a:spAutoFit/>
            </a:bodyPr>
            <a:lstStyle/>
            <a:p>
              <a:pPr eaLnBrk="0" hangingPunct="0"/>
              <a:r>
                <a:rPr lang="en-US" sz="1000" b="1">
                  <a:latin typeface="Arial Narrow" pitchFamily="34" charset="0"/>
                </a:rPr>
                <a:t>PATTERN DETECT</a:t>
              </a:r>
              <a:endParaRPr lang="en-US" sz="800" b="1">
                <a:solidFill>
                  <a:schemeClr val="bg1"/>
                </a:solidFill>
                <a:latin typeface="Arial Narrow" pitchFamily="34" charset="0"/>
              </a:endParaRPr>
            </a:p>
          </p:txBody>
        </p:sp>
      </p:grpSp>
      <p:sp>
        <p:nvSpPr>
          <p:cNvPr id="12388" name="Oval 530"/>
          <p:cNvSpPr>
            <a:spLocks noChangeArrowheads="1"/>
          </p:cNvSpPr>
          <p:nvPr/>
        </p:nvSpPr>
        <p:spPr bwMode="auto">
          <a:xfrm>
            <a:off x="1625600" y="1524000"/>
            <a:ext cx="1066800" cy="5016500"/>
          </a:xfrm>
          <a:prstGeom prst="ellipse">
            <a:avLst/>
          </a:prstGeom>
          <a:noFill/>
          <a:ln w="25400">
            <a:solidFill>
              <a:srgbClr val="FF00FF"/>
            </a:solidFill>
            <a:round/>
            <a:headEnd/>
            <a:tailEnd/>
          </a:ln>
        </p:spPr>
        <p:txBody>
          <a:bodyPr anchor="ctr">
            <a:spAutoFit/>
          </a:bodyPr>
          <a:lstStyle/>
          <a:p>
            <a:endParaRPr lang="en-US"/>
          </a:p>
        </p:txBody>
      </p:sp>
      <p:sp>
        <p:nvSpPr>
          <p:cNvPr id="12389" name="Oval 531"/>
          <p:cNvSpPr>
            <a:spLocks noChangeArrowheads="1"/>
          </p:cNvSpPr>
          <p:nvPr/>
        </p:nvSpPr>
        <p:spPr bwMode="auto">
          <a:xfrm>
            <a:off x="3200400" y="1981200"/>
            <a:ext cx="1143000" cy="4560888"/>
          </a:xfrm>
          <a:prstGeom prst="ellipse">
            <a:avLst/>
          </a:prstGeom>
          <a:noFill/>
          <a:ln w="25400">
            <a:solidFill>
              <a:srgbClr val="FF00FF"/>
            </a:solidFill>
            <a:round/>
            <a:headEnd/>
            <a:tailEnd/>
          </a:ln>
        </p:spPr>
        <p:txBody>
          <a:bodyPr anchor="ctr">
            <a:spAutoFit/>
          </a:bodyPr>
          <a:lstStyle/>
          <a:p>
            <a:endParaRPr lang="en-US"/>
          </a:p>
        </p:txBody>
      </p:sp>
      <p:sp>
        <p:nvSpPr>
          <p:cNvPr id="12390" name="Oval 532"/>
          <p:cNvSpPr>
            <a:spLocks noChangeArrowheads="1"/>
          </p:cNvSpPr>
          <p:nvPr/>
        </p:nvSpPr>
        <p:spPr bwMode="auto">
          <a:xfrm>
            <a:off x="4419600" y="1981200"/>
            <a:ext cx="838200" cy="4560888"/>
          </a:xfrm>
          <a:prstGeom prst="ellipse">
            <a:avLst/>
          </a:prstGeom>
          <a:noFill/>
          <a:ln w="25400">
            <a:solidFill>
              <a:srgbClr val="FF00FF"/>
            </a:solidFill>
            <a:round/>
            <a:headEnd/>
            <a:tailEnd/>
          </a:ln>
        </p:spPr>
        <p:txBody>
          <a:bodyPr anchor="ctr">
            <a:spAutoFit/>
          </a:bodyPr>
          <a:lstStyle/>
          <a:p>
            <a:endParaRPr lang="en-US"/>
          </a:p>
        </p:txBody>
      </p:sp>
      <p:sp>
        <p:nvSpPr>
          <p:cNvPr id="12391" name="Oval 533"/>
          <p:cNvSpPr>
            <a:spLocks noChangeArrowheads="1"/>
          </p:cNvSpPr>
          <p:nvPr/>
        </p:nvSpPr>
        <p:spPr bwMode="auto">
          <a:xfrm>
            <a:off x="6054725" y="2057400"/>
            <a:ext cx="1143000" cy="4560888"/>
          </a:xfrm>
          <a:prstGeom prst="ellipse">
            <a:avLst/>
          </a:prstGeom>
          <a:noFill/>
          <a:ln w="25400">
            <a:solidFill>
              <a:srgbClr val="FF00FF"/>
            </a:solidFill>
            <a:round/>
            <a:headEnd/>
            <a:tailEnd/>
          </a:ln>
        </p:spPr>
        <p:txBody>
          <a:bodyPr anchor="ctr">
            <a:spAutoFit/>
          </a:bodyPr>
          <a:lstStyle/>
          <a:p>
            <a:endParaRPr lang="en-US"/>
          </a:p>
        </p:txBody>
      </p:sp>
      <p:sp>
        <p:nvSpPr>
          <p:cNvPr id="12392" name="Oval 534"/>
          <p:cNvSpPr>
            <a:spLocks noChangeArrowheads="1"/>
          </p:cNvSpPr>
          <p:nvPr/>
        </p:nvSpPr>
        <p:spPr bwMode="auto">
          <a:xfrm>
            <a:off x="7467600" y="1981200"/>
            <a:ext cx="838200" cy="4560888"/>
          </a:xfrm>
          <a:prstGeom prst="ellipse">
            <a:avLst/>
          </a:prstGeom>
          <a:noFill/>
          <a:ln w="25400">
            <a:solidFill>
              <a:srgbClr val="FF00FF"/>
            </a:solidFill>
            <a:round/>
            <a:headEnd/>
            <a:tailEnd/>
          </a:ln>
        </p:spPr>
        <p:txBody>
          <a:bodyPr anchor="ctr">
            <a:spAutoFit/>
          </a:bodyPr>
          <a:lstStyle/>
          <a:p>
            <a:endParaRPr lang="en-US"/>
          </a:p>
        </p:txBody>
      </p:sp>
      <p:sp>
        <p:nvSpPr>
          <p:cNvPr id="12393" name="Text Box 536"/>
          <p:cNvSpPr txBox="1">
            <a:spLocks noChangeAspect="1" noChangeArrowheads="1"/>
          </p:cNvSpPr>
          <p:nvPr/>
        </p:nvSpPr>
        <p:spPr bwMode="auto">
          <a:xfrm>
            <a:off x="246063" y="3648075"/>
            <a:ext cx="228600" cy="304800"/>
          </a:xfrm>
          <a:prstGeom prst="rect">
            <a:avLst/>
          </a:prstGeom>
          <a:noFill/>
          <a:ln w="9525">
            <a:noFill/>
            <a:miter lim="800000"/>
            <a:headEnd/>
            <a:tailEnd/>
          </a:ln>
        </p:spPr>
        <p:txBody>
          <a:bodyPr>
            <a:spAutoFit/>
          </a:bodyPr>
          <a:lstStyle/>
          <a:p>
            <a:pPr eaLnBrk="0" hangingPunct="0"/>
            <a:r>
              <a:rPr lang="en-US" sz="1400" b="1">
                <a:latin typeface="Arial Narrow" pitchFamily="34" charset="0"/>
              </a:rPr>
              <a:t>C</a:t>
            </a:r>
          </a:p>
        </p:txBody>
      </p:sp>
      <p:sp>
        <p:nvSpPr>
          <p:cNvPr id="12394" name="Line 539"/>
          <p:cNvSpPr>
            <a:spLocks noChangeShapeType="1"/>
          </p:cNvSpPr>
          <p:nvPr/>
        </p:nvSpPr>
        <p:spPr bwMode="auto">
          <a:xfrm>
            <a:off x="525463" y="2413000"/>
            <a:ext cx="654050" cy="0"/>
          </a:xfrm>
          <a:prstGeom prst="line">
            <a:avLst/>
          </a:prstGeom>
          <a:noFill/>
          <a:ln w="15875">
            <a:solidFill>
              <a:schemeClr val="tx1"/>
            </a:solidFill>
            <a:round/>
            <a:headEnd/>
            <a:tailEnd/>
          </a:ln>
        </p:spPr>
        <p:txBody>
          <a:bodyPr wrap="none" anchor="ctr"/>
          <a:lstStyle/>
          <a:p>
            <a:endParaRPr lang="en-US"/>
          </a:p>
        </p:txBody>
      </p:sp>
      <p:sp>
        <p:nvSpPr>
          <p:cNvPr id="12395" name="Line 540"/>
          <p:cNvSpPr>
            <a:spLocks noChangeShapeType="1"/>
          </p:cNvSpPr>
          <p:nvPr/>
        </p:nvSpPr>
        <p:spPr bwMode="auto">
          <a:xfrm>
            <a:off x="525463" y="3098800"/>
            <a:ext cx="654050" cy="0"/>
          </a:xfrm>
          <a:prstGeom prst="line">
            <a:avLst/>
          </a:prstGeom>
          <a:noFill/>
          <a:ln w="15875">
            <a:solidFill>
              <a:schemeClr val="tx1"/>
            </a:solidFill>
            <a:round/>
            <a:headEnd/>
            <a:tailEnd/>
          </a:ln>
        </p:spPr>
        <p:txBody>
          <a:bodyPr wrap="none" anchor="ctr"/>
          <a:lstStyle/>
          <a:p>
            <a:endParaRPr lang="en-US"/>
          </a:p>
        </p:txBody>
      </p:sp>
      <p:sp>
        <p:nvSpPr>
          <p:cNvPr id="12396" name="Line 541"/>
          <p:cNvSpPr>
            <a:spLocks noChangeShapeType="1"/>
          </p:cNvSpPr>
          <p:nvPr/>
        </p:nvSpPr>
        <p:spPr bwMode="auto">
          <a:xfrm>
            <a:off x="512763" y="3810000"/>
            <a:ext cx="654050" cy="0"/>
          </a:xfrm>
          <a:prstGeom prst="line">
            <a:avLst/>
          </a:prstGeom>
          <a:noFill/>
          <a:ln w="15875">
            <a:solidFill>
              <a:schemeClr val="tx1"/>
            </a:solidFill>
            <a:round/>
            <a:headEnd/>
            <a:tailEnd/>
          </a:ln>
        </p:spPr>
        <p:txBody>
          <a:bodyPr wrap="none" anchor="ctr"/>
          <a:lstStyle/>
          <a:p>
            <a:endParaRPr lang="en-US"/>
          </a:p>
        </p:txBody>
      </p:sp>
      <p:sp>
        <p:nvSpPr>
          <p:cNvPr id="12397" name="Line 542"/>
          <p:cNvSpPr>
            <a:spLocks noChangeShapeType="1"/>
          </p:cNvSpPr>
          <p:nvPr/>
        </p:nvSpPr>
        <p:spPr bwMode="auto">
          <a:xfrm>
            <a:off x="512763" y="4521200"/>
            <a:ext cx="654050" cy="0"/>
          </a:xfrm>
          <a:prstGeom prst="line">
            <a:avLst/>
          </a:prstGeom>
          <a:noFill/>
          <a:ln w="15875">
            <a:solidFill>
              <a:schemeClr val="tx1"/>
            </a:solidFill>
            <a:round/>
            <a:headEnd/>
            <a:tailEnd/>
          </a:ln>
        </p:spPr>
        <p:txBody>
          <a:bodyPr wrap="none" anchor="ctr"/>
          <a:lstStyle/>
          <a:p>
            <a:endParaRPr lang="en-US"/>
          </a:p>
        </p:txBody>
      </p:sp>
      <p:sp>
        <p:nvSpPr>
          <p:cNvPr id="12398" name="Rectangle 537"/>
          <p:cNvSpPr>
            <a:spLocks noChangeArrowheads="1"/>
          </p:cNvSpPr>
          <p:nvPr/>
        </p:nvSpPr>
        <p:spPr bwMode="auto">
          <a:xfrm rot="-5400000">
            <a:off x="-316707" y="3215482"/>
            <a:ext cx="3116263" cy="660400"/>
          </a:xfrm>
          <a:prstGeom prst="rect">
            <a:avLst/>
          </a:prstGeom>
          <a:solidFill>
            <a:schemeClr val="accent1"/>
          </a:solidFill>
          <a:ln w="9525" algn="ctr">
            <a:solidFill>
              <a:schemeClr val="tx1"/>
            </a:solidFill>
            <a:miter lim="800000"/>
            <a:headEnd/>
            <a:tailEnd/>
          </a:ln>
        </p:spPr>
        <p:txBody>
          <a:bodyPr anchor="ctr"/>
          <a:lstStyle/>
          <a:p>
            <a:r>
              <a:rPr lang="en-US"/>
              <a:t>Input Conditioning</a:t>
            </a:r>
          </a:p>
        </p:txBody>
      </p:sp>
      <p:sp>
        <p:nvSpPr>
          <p:cNvPr id="12399" name="Oval 543"/>
          <p:cNvSpPr>
            <a:spLocks noChangeArrowheads="1"/>
          </p:cNvSpPr>
          <p:nvPr/>
        </p:nvSpPr>
        <p:spPr bwMode="auto">
          <a:xfrm>
            <a:off x="5270500" y="1981200"/>
            <a:ext cx="838200" cy="4560888"/>
          </a:xfrm>
          <a:prstGeom prst="ellipse">
            <a:avLst/>
          </a:prstGeom>
          <a:noFill/>
          <a:ln w="25400">
            <a:solidFill>
              <a:srgbClr val="FF00FF"/>
            </a:solidFill>
            <a:round/>
            <a:headEnd/>
            <a:tailEnd/>
          </a:ln>
        </p:spPr>
        <p:txBody>
          <a:bodyPr anchor="ctr">
            <a:spAutoFit/>
          </a:bodyPr>
          <a:lstStyle/>
          <a:p>
            <a:endParaRPr lang="en-US"/>
          </a:p>
        </p:txBody>
      </p:sp>
      <p:sp>
        <p:nvSpPr>
          <p:cNvPr id="12400" name="Text Box 544"/>
          <p:cNvSpPr txBox="1">
            <a:spLocks noChangeArrowheads="1"/>
          </p:cNvSpPr>
          <p:nvPr/>
        </p:nvSpPr>
        <p:spPr bwMode="auto">
          <a:xfrm>
            <a:off x="5359400" y="5476875"/>
            <a:ext cx="669925" cy="822325"/>
          </a:xfrm>
          <a:prstGeom prst="rect">
            <a:avLst/>
          </a:prstGeom>
          <a:noFill/>
          <a:ln w="9525" algn="ctr">
            <a:noFill/>
            <a:miter lim="800000"/>
            <a:headEnd/>
            <a:tailEnd/>
          </a:ln>
        </p:spPr>
        <p:txBody>
          <a:bodyPr wrap="none">
            <a:spAutoFit/>
          </a:bodyPr>
          <a:lstStyle/>
          <a:p>
            <a:r>
              <a:rPr lang="en-US" sz="2400" b="1">
                <a:latin typeface="Arial Narrow" pitchFamily="34" charset="0"/>
              </a:rPr>
              <a:t>OP</a:t>
            </a:r>
          </a:p>
          <a:p>
            <a:r>
              <a:rPr lang="en-US" sz="2400" b="1">
                <a:latin typeface="Arial Narrow" pitchFamily="34" charset="0"/>
              </a:rPr>
              <a:t>CTL</a:t>
            </a: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0688" y="269099"/>
            <a:ext cx="7924800" cy="615797"/>
          </a:xfrm>
        </p:spPr>
        <p:txBody>
          <a:bodyPr/>
          <a:lstStyle/>
          <a:p>
            <a:pPr eaLnBrk="1" hangingPunct="1"/>
            <a:r>
              <a:rPr lang="en-US" dirty="0" smtClean="0"/>
              <a:t>FIR Filter Mapped to DSP Slices</a:t>
            </a:r>
          </a:p>
        </p:txBody>
      </p:sp>
      <p:sp>
        <p:nvSpPr>
          <p:cNvPr id="13315" name="Rectangle 3"/>
          <p:cNvSpPr>
            <a:spLocks noChangeArrowheads="1"/>
          </p:cNvSpPr>
          <p:nvPr/>
        </p:nvSpPr>
        <p:spPr bwMode="auto">
          <a:xfrm>
            <a:off x="431800" y="3429000"/>
            <a:ext cx="1447800" cy="1803400"/>
          </a:xfrm>
          <a:prstGeom prst="rect">
            <a:avLst/>
          </a:prstGeom>
          <a:noFill/>
          <a:ln w="12700">
            <a:noFill/>
            <a:miter lim="800000"/>
            <a:headEnd/>
            <a:tailEnd/>
          </a:ln>
        </p:spPr>
        <p:txBody>
          <a:bodyPr>
            <a:spAutoFit/>
          </a:bodyPr>
          <a:lstStyle/>
          <a:p>
            <a:pPr algn="l" eaLnBrk="0" hangingPunct="0"/>
            <a:r>
              <a:rPr kumimoji="1" lang="en-US" sz="1600">
                <a:latin typeface="Arial Narrow" pitchFamily="34" charset="0"/>
              </a:rPr>
              <a:t>Coefficients are from left to right, causing the latency to be as large and grow with the increase of coefficients</a:t>
            </a:r>
          </a:p>
        </p:txBody>
      </p:sp>
      <p:sp>
        <p:nvSpPr>
          <p:cNvPr id="13316" name="Rectangle 4"/>
          <p:cNvSpPr>
            <a:spLocks noChangeArrowheads="1"/>
          </p:cNvSpPr>
          <p:nvPr/>
        </p:nvSpPr>
        <p:spPr bwMode="auto">
          <a:xfrm>
            <a:off x="438150" y="1755775"/>
            <a:ext cx="3429000" cy="825500"/>
          </a:xfrm>
          <a:prstGeom prst="rect">
            <a:avLst/>
          </a:prstGeom>
          <a:noFill/>
          <a:ln w="12700">
            <a:noFill/>
            <a:miter lim="800000"/>
            <a:headEnd/>
            <a:tailEnd/>
          </a:ln>
        </p:spPr>
        <p:txBody>
          <a:bodyPr>
            <a:spAutoFit/>
          </a:bodyPr>
          <a:lstStyle/>
          <a:p>
            <a:pPr algn="l" eaLnBrk="0" hangingPunct="0"/>
            <a:r>
              <a:rPr kumimoji="1" lang="en-US" altLang="ja-JP" sz="1600">
                <a:latin typeface="Arial Narrow" pitchFamily="34" charset="0"/>
                <a:ea typeface="MS PGothic" pitchFamily="34" charset="-128"/>
              </a:rPr>
              <a:t>The input time delay series is created inside the DSP slice for maximum performance irrespective of the number of coefficients</a:t>
            </a:r>
            <a:endParaRPr kumimoji="1" lang="en-US" sz="1600">
              <a:latin typeface="Arial Narrow" pitchFamily="34" charset="0"/>
            </a:endParaRPr>
          </a:p>
        </p:txBody>
      </p:sp>
      <p:sp>
        <p:nvSpPr>
          <p:cNvPr id="13317" name="Rectangle 7"/>
          <p:cNvSpPr>
            <a:spLocks noChangeArrowheads="1"/>
          </p:cNvSpPr>
          <p:nvPr/>
        </p:nvSpPr>
        <p:spPr bwMode="auto">
          <a:xfrm>
            <a:off x="4724400" y="4922838"/>
            <a:ext cx="2236788" cy="1314450"/>
          </a:xfrm>
          <a:prstGeom prst="rect">
            <a:avLst/>
          </a:prstGeom>
          <a:noFill/>
          <a:ln w="12700">
            <a:noFill/>
            <a:miter lim="800000"/>
            <a:headEnd/>
            <a:tailEnd/>
          </a:ln>
        </p:spPr>
        <p:txBody>
          <a:bodyPr>
            <a:spAutoFit/>
          </a:bodyPr>
          <a:lstStyle/>
          <a:p>
            <a:pPr eaLnBrk="0" hangingPunct="0"/>
            <a:r>
              <a:rPr kumimoji="1" lang="en-US" altLang="ja-JP" sz="1600">
                <a:latin typeface="Arial Narrow" pitchFamily="34" charset="0"/>
                <a:ea typeface="MS PGothic" pitchFamily="34" charset="-128"/>
              </a:rPr>
              <a:t>Dedicated cascade connections (PCOUT and PCIN) are exploited to achieve maximum performance </a:t>
            </a:r>
            <a:endParaRPr kumimoji="1" lang="en-US" sz="1600">
              <a:latin typeface="Arial Narrow" pitchFamily="34" charset="0"/>
            </a:endParaRPr>
          </a:p>
        </p:txBody>
      </p:sp>
      <p:sp>
        <p:nvSpPr>
          <p:cNvPr id="13318" name="Rectangle 8"/>
          <p:cNvSpPr>
            <a:spLocks noChangeArrowheads="1"/>
          </p:cNvSpPr>
          <p:nvPr/>
        </p:nvSpPr>
        <p:spPr bwMode="auto">
          <a:xfrm>
            <a:off x="5308600" y="1727200"/>
            <a:ext cx="3225800" cy="825500"/>
          </a:xfrm>
          <a:prstGeom prst="rect">
            <a:avLst/>
          </a:prstGeom>
          <a:noFill/>
          <a:ln w="12700">
            <a:noFill/>
            <a:miter lim="800000"/>
            <a:headEnd/>
            <a:tailEnd/>
          </a:ln>
        </p:spPr>
        <p:txBody>
          <a:bodyPr>
            <a:spAutoFit/>
          </a:bodyPr>
          <a:lstStyle/>
          <a:p>
            <a:pPr algn="l" eaLnBrk="0" hangingPunct="0"/>
            <a:r>
              <a:rPr kumimoji="1" lang="en-US" altLang="ja-JP" sz="1600">
                <a:latin typeface="Arial Narrow" pitchFamily="34" charset="0"/>
                <a:ea typeface="MS PGothic" pitchFamily="34" charset="-128"/>
              </a:rPr>
              <a:t>This filter structure, while referred to as a Systolic FIR filter, is really a Direct Form Type I with one extra stage of pipelining</a:t>
            </a:r>
            <a:endParaRPr kumimoji="1" lang="en-US" sz="1600">
              <a:latin typeface="Arial Narrow" pitchFamily="34" charset="0"/>
            </a:endParaRPr>
          </a:p>
        </p:txBody>
      </p:sp>
      <p:sp>
        <p:nvSpPr>
          <p:cNvPr id="13319" name="Freeform 9"/>
          <p:cNvSpPr>
            <a:spLocks/>
          </p:cNvSpPr>
          <p:nvPr/>
        </p:nvSpPr>
        <p:spPr bwMode="auto">
          <a:xfrm>
            <a:off x="3098800" y="2578100"/>
            <a:ext cx="533400" cy="381000"/>
          </a:xfrm>
          <a:custGeom>
            <a:avLst/>
            <a:gdLst>
              <a:gd name="T0" fmla="*/ 0 w 336"/>
              <a:gd name="T1" fmla="*/ 0 h 240"/>
              <a:gd name="T2" fmla="*/ 2147483647 w 336"/>
              <a:gd name="T3" fmla="*/ 2147483647 h 240"/>
              <a:gd name="T4" fmla="*/ 0 60000 65536"/>
              <a:gd name="T5" fmla="*/ 0 60000 65536"/>
              <a:gd name="T6" fmla="*/ 0 w 336"/>
              <a:gd name="T7" fmla="*/ 0 h 240"/>
              <a:gd name="T8" fmla="*/ 336 w 336"/>
              <a:gd name="T9" fmla="*/ 240 h 240"/>
            </a:gdLst>
            <a:ahLst/>
            <a:cxnLst>
              <a:cxn ang="T4">
                <a:pos x="T0" y="T1"/>
              </a:cxn>
              <a:cxn ang="T5">
                <a:pos x="T2" y="T3"/>
              </a:cxn>
            </a:cxnLst>
            <a:rect l="T6" t="T7" r="T8" b="T9"/>
            <a:pathLst>
              <a:path w="336" h="240">
                <a:moveTo>
                  <a:pt x="0" y="0"/>
                </a:moveTo>
                <a:lnTo>
                  <a:pt x="336" y="240"/>
                </a:lnTo>
              </a:path>
            </a:pathLst>
          </a:custGeom>
          <a:noFill/>
          <a:ln w="25400">
            <a:solidFill>
              <a:schemeClr val="tx1"/>
            </a:solidFill>
            <a:round/>
            <a:headEnd/>
            <a:tailEnd type="oval" w="med" len="med"/>
          </a:ln>
        </p:spPr>
        <p:txBody>
          <a:bodyPr>
            <a:spAutoFit/>
          </a:bodyPr>
          <a:lstStyle/>
          <a:p>
            <a:endParaRPr lang="en-US"/>
          </a:p>
        </p:txBody>
      </p:sp>
      <p:sp>
        <p:nvSpPr>
          <p:cNvPr id="13320" name="Line 10"/>
          <p:cNvSpPr>
            <a:spLocks noChangeShapeType="1"/>
          </p:cNvSpPr>
          <p:nvPr/>
        </p:nvSpPr>
        <p:spPr bwMode="auto">
          <a:xfrm flipV="1">
            <a:off x="1714500" y="3797300"/>
            <a:ext cx="381000" cy="228600"/>
          </a:xfrm>
          <a:prstGeom prst="line">
            <a:avLst/>
          </a:prstGeom>
          <a:noFill/>
          <a:ln w="25400">
            <a:solidFill>
              <a:schemeClr val="tx1"/>
            </a:solidFill>
            <a:round/>
            <a:headEnd/>
            <a:tailEnd type="oval" w="med" len="med"/>
          </a:ln>
        </p:spPr>
        <p:txBody>
          <a:bodyPr>
            <a:spAutoFit/>
          </a:bodyPr>
          <a:lstStyle/>
          <a:p>
            <a:endParaRPr lang="en-US"/>
          </a:p>
        </p:txBody>
      </p:sp>
      <p:sp>
        <p:nvSpPr>
          <p:cNvPr id="13321" name="Freeform 11"/>
          <p:cNvSpPr>
            <a:spLocks/>
          </p:cNvSpPr>
          <p:nvPr/>
        </p:nvSpPr>
        <p:spPr bwMode="auto">
          <a:xfrm>
            <a:off x="4864100" y="4521200"/>
            <a:ext cx="723900" cy="457200"/>
          </a:xfrm>
          <a:custGeom>
            <a:avLst/>
            <a:gdLst>
              <a:gd name="T0" fmla="*/ 2147483647 w 456"/>
              <a:gd name="T1" fmla="*/ 2147483647 h 288"/>
              <a:gd name="T2" fmla="*/ 0 w 456"/>
              <a:gd name="T3" fmla="*/ 0 h 288"/>
              <a:gd name="T4" fmla="*/ 0 60000 65536"/>
              <a:gd name="T5" fmla="*/ 0 60000 65536"/>
              <a:gd name="T6" fmla="*/ 0 w 456"/>
              <a:gd name="T7" fmla="*/ 0 h 288"/>
              <a:gd name="T8" fmla="*/ 456 w 456"/>
              <a:gd name="T9" fmla="*/ 288 h 288"/>
            </a:gdLst>
            <a:ahLst/>
            <a:cxnLst>
              <a:cxn ang="T4">
                <a:pos x="T0" y="T1"/>
              </a:cxn>
              <a:cxn ang="T5">
                <a:pos x="T2" y="T3"/>
              </a:cxn>
            </a:cxnLst>
            <a:rect l="T6" t="T7" r="T8" b="T9"/>
            <a:pathLst>
              <a:path w="456" h="288">
                <a:moveTo>
                  <a:pt x="456" y="288"/>
                </a:moveTo>
                <a:lnTo>
                  <a:pt x="0" y="0"/>
                </a:lnTo>
              </a:path>
            </a:pathLst>
          </a:custGeom>
          <a:noFill/>
          <a:ln w="25400">
            <a:solidFill>
              <a:schemeClr val="tx1"/>
            </a:solidFill>
            <a:round/>
            <a:headEnd/>
            <a:tailEnd type="oval" w="med" len="med"/>
          </a:ln>
        </p:spPr>
        <p:txBody>
          <a:bodyPr>
            <a:spAutoFit/>
          </a:bodyPr>
          <a:lstStyle/>
          <a:p>
            <a:endParaRPr lang="en-US"/>
          </a:p>
        </p:txBody>
      </p:sp>
      <p:sp>
        <p:nvSpPr>
          <p:cNvPr id="13322" name="Freeform 12"/>
          <p:cNvSpPr>
            <a:spLocks/>
          </p:cNvSpPr>
          <p:nvPr/>
        </p:nvSpPr>
        <p:spPr bwMode="auto">
          <a:xfrm>
            <a:off x="6731000" y="2578100"/>
            <a:ext cx="723900" cy="419100"/>
          </a:xfrm>
          <a:custGeom>
            <a:avLst/>
            <a:gdLst>
              <a:gd name="T0" fmla="*/ 2147483647 w 456"/>
              <a:gd name="T1" fmla="*/ 0 h 264"/>
              <a:gd name="T2" fmla="*/ 0 w 456"/>
              <a:gd name="T3" fmla="*/ 2147483647 h 264"/>
              <a:gd name="T4" fmla="*/ 0 60000 65536"/>
              <a:gd name="T5" fmla="*/ 0 60000 65536"/>
              <a:gd name="T6" fmla="*/ 0 w 456"/>
              <a:gd name="T7" fmla="*/ 0 h 264"/>
              <a:gd name="T8" fmla="*/ 456 w 456"/>
              <a:gd name="T9" fmla="*/ 264 h 264"/>
            </a:gdLst>
            <a:ahLst/>
            <a:cxnLst>
              <a:cxn ang="T4">
                <a:pos x="T0" y="T1"/>
              </a:cxn>
              <a:cxn ang="T5">
                <a:pos x="T2" y="T3"/>
              </a:cxn>
            </a:cxnLst>
            <a:rect l="T6" t="T7" r="T8" b="T9"/>
            <a:pathLst>
              <a:path w="456" h="264">
                <a:moveTo>
                  <a:pt x="456" y="0"/>
                </a:moveTo>
                <a:lnTo>
                  <a:pt x="0" y="264"/>
                </a:lnTo>
              </a:path>
            </a:pathLst>
          </a:custGeom>
          <a:noFill/>
          <a:ln w="25400">
            <a:solidFill>
              <a:schemeClr val="tx1"/>
            </a:solidFill>
            <a:round/>
            <a:headEnd/>
            <a:tailEnd type="oval" w="med" len="med"/>
          </a:ln>
        </p:spPr>
        <p:txBody>
          <a:bodyPr>
            <a:spAutoFit/>
          </a:bodyPr>
          <a:lstStyle/>
          <a:p>
            <a:endParaRPr lang="en-US"/>
          </a:p>
        </p:txBody>
      </p:sp>
      <p:sp>
        <p:nvSpPr>
          <p:cNvPr id="13323" name="Freeform 13"/>
          <p:cNvSpPr>
            <a:spLocks/>
          </p:cNvSpPr>
          <p:nvPr/>
        </p:nvSpPr>
        <p:spPr bwMode="auto">
          <a:xfrm>
            <a:off x="6108700" y="2552700"/>
            <a:ext cx="1371600" cy="1612900"/>
          </a:xfrm>
          <a:custGeom>
            <a:avLst/>
            <a:gdLst>
              <a:gd name="T0" fmla="*/ 2147483647 w 864"/>
              <a:gd name="T1" fmla="*/ 0 h 1016"/>
              <a:gd name="T2" fmla="*/ 0 w 864"/>
              <a:gd name="T3" fmla="*/ 2147483647 h 1016"/>
              <a:gd name="T4" fmla="*/ 0 60000 65536"/>
              <a:gd name="T5" fmla="*/ 0 60000 65536"/>
              <a:gd name="T6" fmla="*/ 0 w 864"/>
              <a:gd name="T7" fmla="*/ 0 h 1016"/>
              <a:gd name="T8" fmla="*/ 864 w 864"/>
              <a:gd name="T9" fmla="*/ 1016 h 1016"/>
            </a:gdLst>
            <a:ahLst/>
            <a:cxnLst>
              <a:cxn ang="T4">
                <a:pos x="T0" y="T1"/>
              </a:cxn>
              <a:cxn ang="T5">
                <a:pos x="T2" y="T3"/>
              </a:cxn>
            </a:cxnLst>
            <a:rect l="T6" t="T7" r="T8" b="T9"/>
            <a:pathLst>
              <a:path w="864" h="1016">
                <a:moveTo>
                  <a:pt x="864" y="0"/>
                </a:moveTo>
                <a:lnTo>
                  <a:pt x="0" y="1016"/>
                </a:lnTo>
              </a:path>
            </a:pathLst>
          </a:custGeom>
          <a:noFill/>
          <a:ln w="25400">
            <a:solidFill>
              <a:schemeClr val="tx1"/>
            </a:solidFill>
            <a:round/>
            <a:headEnd/>
            <a:tailEnd type="oval" w="med" len="med"/>
          </a:ln>
        </p:spPr>
        <p:txBody>
          <a:bodyPr>
            <a:spAutoFit/>
          </a:bodyPr>
          <a:lstStyle/>
          <a:p>
            <a:endParaRPr lang="en-US"/>
          </a:p>
        </p:txBody>
      </p:sp>
      <p:grpSp>
        <p:nvGrpSpPr>
          <p:cNvPr id="2" name="Group 15"/>
          <p:cNvGrpSpPr>
            <a:grpSpLocks noChangeAspect="1"/>
          </p:cNvGrpSpPr>
          <p:nvPr>
            <p:custDataLst>
              <p:tags r:id="rId2"/>
            </p:custDataLst>
          </p:nvPr>
        </p:nvGrpSpPr>
        <p:grpSpPr bwMode="auto">
          <a:xfrm>
            <a:off x="604838" y="2728913"/>
            <a:ext cx="8237537" cy="2427287"/>
            <a:chOff x="381" y="1719"/>
            <a:chExt cx="5189" cy="1529"/>
          </a:xfrm>
        </p:grpSpPr>
        <p:sp>
          <p:nvSpPr>
            <p:cNvPr id="13325" name="AutoShape 16"/>
            <p:cNvSpPr>
              <a:spLocks noChangeAspect="1" noChangeArrowheads="1" noTextEdit="1"/>
            </p:cNvSpPr>
            <p:nvPr/>
          </p:nvSpPr>
          <p:spPr bwMode="auto">
            <a:xfrm>
              <a:off x="381" y="1719"/>
              <a:ext cx="5189" cy="1529"/>
            </a:xfrm>
            <a:prstGeom prst="rect">
              <a:avLst/>
            </a:prstGeom>
            <a:noFill/>
            <a:ln w="9525">
              <a:noFill/>
              <a:miter lim="800000"/>
              <a:headEnd/>
              <a:tailEnd/>
            </a:ln>
          </p:spPr>
          <p:txBody>
            <a:bodyPr/>
            <a:lstStyle/>
            <a:p>
              <a:endParaRPr lang="en-US"/>
            </a:p>
          </p:txBody>
        </p:sp>
        <p:grpSp>
          <p:nvGrpSpPr>
            <p:cNvPr id="3" name="Group 17"/>
            <p:cNvGrpSpPr>
              <a:grpSpLocks/>
            </p:cNvGrpSpPr>
            <p:nvPr/>
          </p:nvGrpSpPr>
          <p:grpSpPr bwMode="auto">
            <a:xfrm>
              <a:off x="1022" y="1745"/>
              <a:ext cx="3898" cy="1205"/>
              <a:chOff x="1022" y="1745"/>
              <a:chExt cx="3898" cy="1205"/>
            </a:xfrm>
          </p:grpSpPr>
          <p:sp>
            <p:nvSpPr>
              <p:cNvPr id="13367" name="Freeform 18"/>
              <p:cNvSpPr>
                <a:spLocks/>
              </p:cNvSpPr>
              <p:nvPr/>
            </p:nvSpPr>
            <p:spPr bwMode="auto">
              <a:xfrm>
                <a:off x="1074" y="1902"/>
                <a:ext cx="119" cy="119"/>
              </a:xfrm>
              <a:custGeom>
                <a:avLst/>
                <a:gdLst>
                  <a:gd name="T0" fmla="*/ 0 w 477"/>
                  <a:gd name="T1" fmla="*/ 0 h 477"/>
                  <a:gd name="T2" fmla="*/ 0 w 477"/>
                  <a:gd name="T3" fmla="*/ 0 h 477"/>
                  <a:gd name="T4" fmla="*/ 0 w 477"/>
                  <a:gd name="T5" fmla="*/ 0 h 477"/>
                  <a:gd name="T6" fmla="*/ 0 60000 65536"/>
                  <a:gd name="T7" fmla="*/ 0 60000 65536"/>
                  <a:gd name="T8" fmla="*/ 0 60000 65536"/>
                  <a:gd name="T9" fmla="*/ 0 w 477"/>
                  <a:gd name="T10" fmla="*/ 0 h 477"/>
                  <a:gd name="T11" fmla="*/ 477 w 477"/>
                  <a:gd name="T12" fmla="*/ 477 h 477"/>
                </a:gdLst>
                <a:ahLst/>
                <a:cxnLst>
                  <a:cxn ang="T6">
                    <a:pos x="T0" y="T1"/>
                  </a:cxn>
                  <a:cxn ang="T7">
                    <a:pos x="T2" y="T3"/>
                  </a:cxn>
                  <a:cxn ang="T8">
                    <a:pos x="T4" y="T5"/>
                  </a:cxn>
                </a:cxnLst>
                <a:rect l="T9" t="T10" r="T11" b="T12"/>
                <a:pathLst>
                  <a:path w="477" h="477">
                    <a:moveTo>
                      <a:pt x="477" y="0"/>
                    </a:moveTo>
                    <a:lnTo>
                      <a:pt x="220" y="259"/>
                    </a:lnTo>
                    <a:lnTo>
                      <a:pt x="0" y="477"/>
                    </a:lnTo>
                  </a:path>
                </a:pathLst>
              </a:custGeom>
              <a:noFill/>
              <a:ln w="14288">
                <a:solidFill>
                  <a:srgbClr val="000000"/>
                </a:solidFill>
                <a:prstDash val="solid"/>
                <a:round/>
                <a:headEnd/>
                <a:tailEnd/>
              </a:ln>
            </p:spPr>
            <p:txBody>
              <a:bodyPr/>
              <a:lstStyle/>
              <a:p>
                <a:endParaRPr lang="en-US"/>
              </a:p>
            </p:txBody>
          </p:sp>
          <p:sp>
            <p:nvSpPr>
              <p:cNvPr id="13368" name="Freeform 19"/>
              <p:cNvSpPr>
                <a:spLocks/>
              </p:cNvSpPr>
              <p:nvPr/>
            </p:nvSpPr>
            <p:spPr bwMode="auto">
              <a:xfrm>
                <a:off x="4785" y="2627"/>
                <a:ext cx="119" cy="119"/>
              </a:xfrm>
              <a:custGeom>
                <a:avLst/>
                <a:gdLst>
                  <a:gd name="T0" fmla="*/ 0 w 477"/>
                  <a:gd name="T1" fmla="*/ 0 h 477"/>
                  <a:gd name="T2" fmla="*/ 0 w 477"/>
                  <a:gd name="T3" fmla="*/ 0 h 477"/>
                  <a:gd name="T4" fmla="*/ 0 w 477"/>
                  <a:gd name="T5" fmla="*/ 0 h 477"/>
                  <a:gd name="T6" fmla="*/ 0 60000 65536"/>
                  <a:gd name="T7" fmla="*/ 0 60000 65536"/>
                  <a:gd name="T8" fmla="*/ 0 60000 65536"/>
                  <a:gd name="T9" fmla="*/ 0 w 477"/>
                  <a:gd name="T10" fmla="*/ 0 h 477"/>
                  <a:gd name="T11" fmla="*/ 477 w 477"/>
                  <a:gd name="T12" fmla="*/ 477 h 477"/>
                </a:gdLst>
                <a:ahLst/>
                <a:cxnLst>
                  <a:cxn ang="T6">
                    <a:pos x="T0" y="T1"/>
                  </a:cxn>
                  <a:cxn ang="T7">
                    <a:pos x="T2" y="T3"/>
                  </a:cxn>
                  <a:cxn ang="T8">
                    <a:pos x="T4" y="T5"/>
                  </a:cxn>
                </a:cxnLst>
                <a:rect l="T9" t="T10" r="T11" b="T12"/>
                <a:pathLst>
                  <a:path w="477" h="477">
                    <a:moveTo>
                      <a:pt x="477" y="0"/>
                    </a:moveTo>
                    <a:lnTo>
                      <a:pt x="221" y="259"/>
                    </a:lnTo>
                    <a:lnTo>
                      <a:pt x="0" y="477"/>
                    </a:lnTo>
                  </a:path>
                </a:pathLst>
              </a:custGeom>
              <a:noFill/>
              <a:ln w="14288">
                <a:solidFill>
                  <a:srgbClr val="000000"/>
                </a:solidFill>
                <a:prstDash val="solid"/>
                <a:round/>
                <a:headEnd/>
                <a:tailEnd/>
              </a:ln>
            </p:spPr>
            <p:txBody>
              <a:bodyPr/>
              <a:lstStyle/>
              <a:p>
                <a:endParaRPr lang="en-US"/>
              </a:p>
            </p:txBody>
          </p:sp>
          <p:sp>
            <p:nvSpPr>
              <p:cNvPr id="13369" name="Freeform 20"/>
              <p:cNvSpPr>
                <a:spLocks/>
              </p:cNvSpPr>
              <p:nvPr/>
            </p:nvSpPr>
            <p:spPr bwMode="auto">
              <a:xfrm>
                <a:off x="2432" y="1969"/>
                <a:ext cx="119" cy="647"/>
              </a:xfrm>
              <a:custGeom>
                <a:avLst/>
                <a:gdLst>
                  <a:gd name="T0" fmla="*/ 0 w 474"/>
                  <a:gd name="T1" fmla="*/ 0 h 2589"/>
                  <a:gd name="T2" fmla="*/ 0 w 474"/>
                  <a:gd name="T3" fmla="*/ 0 h 2589"/>
                  <a:gd name="T4" fmla="*/ 0 w 474"/>
                  <a:gd name="T5" fmla="*/ 0 h 2589"/>
                  <a:gd name="T6" fmla="*/ 0 60000 65536"/>
                  <a:gd name="T7" fmla="*/ 0 60000 65536"/>
                  <a:gd name="T8" fmla="*/ 0 60000 65536"/>
                  <a:gd name="T9" fmla="*/ 0 w 474"/>
                  <a:gd name="T10" fmla="*/ 0 h 2589"/>
                  <a:gd name="T11" fmla="*/ 474 w 474"/>
                  <a:gd name="T12" fmla="*/ 2589 h 2589"/>
                </a:gdLst>
                <a:ahLst/>
                <a:cxnLst>
                  <a:cxn ang="T6">
                    <a:pos x="T0" y="T1"/>
                  </a:cxn>
                  <a:cxn ang="T7">
                    <a:pos x="T2" y="T3"/>
                  </a:cxn>
                  <a:cxn ang="T8">
                    <a:pos x="T4" y="T5"/>
                  </a:cxn>
                </a:cxnLst>
                <a:rect l="T9" t="T10" r="T11" b="T12"/>
                <a:pathLst>
                  <a:path w="474" h="2589">
                    <a:moveTo>
                      <a:pt x="474" y="2589"/>
                    </a:moveTo>
                    <a:lnTo>
                      <a:pt x="0" y="2589"/>
                    </a:lnTo>
                    <a:lnTo>
                      <a:pt x="0" y="0"/>
                    </a:lnTo>
                  </a:path>
                </a:pathLst>
              </a:custGeom>
              <a:noFill/>
              <a:ln w="25400">
                <a:solidFill>
                  <a:srgbClr val="000000"/>
                </a:solidFill>
                <a:prstDash val="solid"/>
                <a:round/>
                <a:headEnd/>
                <a:tailEnd/>
              </a:ln>
            </p:spPr>
            <p:txBody>
              <a:bodyPr/>
              <a:lstStyle/>
              <a:p>
                <a:endParaRPr lang="en-US"/>
              </a:p>
            </p:txBody>
          </p:sp>
          <p:sp>
            <p:nvSpPr>
              <p:cNvPr id="13370" name="Line 21"/>
              <p:cNvSpPr>
                <a:spLocks noChangeShapeType="1"/>
              </p:cNvSpPr>
              <p:nvPr/>
            </p:nvSpPr>
            <p:spPr bwMode="auto">
              <a:xfrm>
                <a:off x="1548" y="1969"/>
                <a:ext cx="1" cy="663"/>
              </a:xfrm>
              <a:prstGeom prst="line">
                <a:avLst/>
              </a:prstGeom>
              <a:noFill/>
              <a:ln w="25400">
                <a:solidFill>
                  <a:srgbClr val="000000"/>
                </a:solidFill>
                <a:round/>
                <a:headEnd/>
                <a:tailEnd/>
              </a:ln>
            </p:spPr>
            <p:txBody>
              <a:bodyPr/>
              <a:lstStyle/>
              <a:p>
                <a:endParaRPr lang="en-US"/>
              </a:p>
            </p:txBody>
          </p:sp>
          <p:sp>
            <p:nvSpPr>
              <p:cNvPr id="13371" name="Line 22"/>
              <p:cNvSpPr>
                <a:spLocks noChangeShapeType="1"/>
              </p:cNvSpPr>
              <p:nvPr/>
            </p:nvSpPr>
            <p:spPr bwMode="auto">
              <a:xfrm>
                <a:off x="1504" y="2779"/>
                <a:ext cx="170" cy="1"/>
              </a:xfrm>
              <a:prstGeom prst="line">
                <a:avLst/>
              </a:prstGeom>
              <a:noFill/>
              <a:ln w="25400">
                <a:solidFill>
                  <a:srgbClr val="000000"/>
                </a:solidFill>
                <a:round/>
                <a:headEnd/>
                <a:tailEnd/>
              </a:ln>
            </p:spPr>
            <p:txBody>
              <a:bodyPr/>
              <a:lstStyle/>
              <a:p>
                <a:endParaRPr lang="en-US"/>
              </a:p>
            </p:txBody>
          </p:sp>
          <p:sp>
            <p:nvSpPr>
              <p:cNvPr id="13372" name="Freeform 23"/>
              <p:cNvSpPr>
                <a:spLocks/>
              </p:cNvSpPr>
              <p:nvPr/>
            </p:nvSpPr>
            <p:spPr bwMode="auto">
              <a:xfrm>
                <a:off x="2657" y="2692"/>
                <a:ext cx="776" cy="82"/>
              </a:xfrm>
              <a:custGeom>
                <a:avLst/>
                <a:gdLst>
                  <a:gd name="T0" fmla="*/ 0 w 3105"/>
                  <a:gd name="T1" fmla="*/ 0 h 331"/>
                  <a:gd name="T2" fmla="*/ 0 w 3105"/>
                  <a:gd name="T3" fmla="*/ 0 h 331"/>
                  <a:gd name="T4" fmla="*/ 0 w 3105"/>
                  <a:gd name="T5" fmla="*/ 0 h 331"/>
                  <a:gd name="T6" fmla="*/ 0 w 3105"/>
                  <a:gd name="T7" fmla="*/ 0 h 331"/>
                  <a:gd name="T8" fmla="*/ 0 w 3105"/>
                  <a:gd name="T9" fmla="*/ 0 h 331"/>
                  <a:gd name="T10" fmla="*/ 0 60000 65536"/>
                  <a:gd name="T11" fmla="*/ 0 60000 65536"/>
                  <a:gd name="T12" fmla="*/ 0 60000 65536"/>
                  <a:gd name="T13" fmla="*/ 0 60000 65536"/>
                  <a:gd name="T14" fmla="*/ 0 60000 65536"/>
                  <a:gd name="T15" fmla="*/ 0 w 3105"/>
                  <a:gd name="T16" fmla="*/ 0 h 331"/>
                  <a:gd name="T17" fmla="*/ 3105 w 3105"/>
                  <a:gd name="T18" fmla="*/ 331 h 331"/>
                </a:gdLst>
                <a:ahLst/>
                <a:cxnLst>
                  <a:cxn ang="T10">
                    <a:pos x="T0" y="T1"/>
                  </a:cxn>
                  <a:cxn ang="T11">
                    <a:pos x="T2" y="T3"/>
                  </a:cxn>
                  <a:cxn ang="T12">
                    <a:pos x="T4" y="T5"/>
                  </a:cxn>
                  <a:cxn ang="T13">
                    <a:pos x="T6" y="T7"/>
                  </a:cxn>
                  <a:cxn ang="T14">
                    <a:pos x="T8" y="T9"/>
                  </a:cxn>
                </a:cxnLst>
                <a:rect l="T15" t="T16" r="T17" b="T18"/>
                <a:pathLst>
                  <a:path w="3105" h="331">
                    <a:moveTo>
                      <a:pt x="3105" y="331"/>
                    </a:moveTo>
                    <a:lnTo>
                      <a:pt x="1837" y="331"/>
                    </a:lnTo>
                    <a:lnTo>
                      <a:pt x="1837" y="0"/>
                    </a:lnTo>
                    <a:lnTo>
                      <a:pt x="1202" y="0"/>
                    </a:lnTo>
                    <a:lnTo>
                      <a:pt x="0" y="0"/>
                    </a:lnTo>
                  </a:path>
                </a:pathLst>
              </a:custGeom>
              <a:noFill/>
              <a:ln w="25400">
                <a:solidFill>
                  <a:srgbClr val="000000"/>
                </a:solidFill>
                <a:prstDash val="solid"/>
                <a:round/>
                <a:headEnd/>
                <a:tailEnd/>
              </a:ln>
            </p:spPr>
            <p:txBody>
              <a:bodyPr/>
              <a:lstStyle/>
              <a:p>
                <a:endParaRPr lang="en-US"/>
              </a:p>
            </p:txBody>
          </p:sp>
          <p:sp>
            <p:nvSpPr>
              <p:cNvPr id="13373" name="Line 24"/>
              <p:cNvSpPr>
                <a:spLocks noChangeShapeType="1"/>
              </p:cNvSpPr>
              <p:nvPr/>
            </p:nvSpPr>
            <p:spPr bwMode="auto">
              <a:xfrm>
                <a:off x="2224" y="2240"/>
                <a:ext cx="95" cy="1"/>
              </a:xfrm>
              <a:prstGeom prst="line">
                <a:avLst/>
              </a:prstGeom>
              <a:noFill/>
              <a:ln w="25400">
                <a:solidFill>
                  <a:srgbClr val="000000"/>
                </a:solidFill>
                <a:round/>
                <a:headEnd/>
                <a:tailEnd/>
              </a:ln>
            </p:spPr>
            <p:txBody>
              <a:bodyPr/>
              <a:lstStyle/>
              <a:p>
                <a:endParaRPr lang="en-US"/>
              </a:p>
            </p:txBody>
          </p:sp>
          <p:sp>
            <p:nvSpPr>
              <p:cNvPr id="13374" name="Freeform 25"/>
              <p:cNvSpPr>
                <a:spLocks/>
              </p:cNvSpPr>
              <p:nvPr/>
            </p:nvSpPr>
            <p:spPr bwMode="auto">
              <a:xfrm>
                <a:off x="4487" y="2690"/>
                <a:ext cx="433" cy="2"/>
              </a:xfrm>
              <a:custGeom>
                <a:avLst/>
                <a:gdLst>
                  <a:gd name="T0" fmla="*/ 0 w 1732"/>
                  <a:gd name="T1" fmla="*/ 0 h 6"/>
                  <a:gd name="T2" fmla="*/ 0 w 1732"/>
                  <a:gd name="T3" fmla="*/ 0 h 6"/>
                  <a:gd name="T4" fmla="*/ 0 w 1732"/>
                  <a:gd name="T5" fmla="*/ 0 h 6"/>
                  <a:gd name="T6" fmla="*/ 0 w 1732"/>
                  <a:gd name="T7" fmla="*/ 0 h 6"/>
                  <a:gd name="T8" fmla="*/ 0 60000 65536"/>
                  <a:gd name="T9" fmla="*/ 0 60000 65536"/>
                  <a:gd name="T10" fmla="*/ 0 60000 65536"/>
                  <a:gd name="T11" fmla="*/ 0 60000 65536"/>
                  <a:gd name="T12" fmla="*/ 0 w 1732"/>
                  <a:gd name="T13" fmla="*/ 0 h 6"/>
                  <a:gd name="T14" fmla="*/ 1732 w 1732"/>
                  <a:gd name="T15" fmla="*/ 6 h 6"/>
                </a:gdLst>
                <a:ahLst/>
                <a:cxnLst>
                  <a:cxn ang="T8">
                    <a:pos x="T0" y="T1"/>
                  </a:cxn>
                  <a:cxn ang="T9">
                    <a:pos x="T2" y="T3"/>
                  </a:cxn>
                  <a:cxn ang="T10">
                    <a:pos x="T4" y="T5"/>
                  </a:cxn>
                  <a:cxn ang="T11">
                    <a:pos x="T6" y="T7"/>
                  </a:cxn>
                </a:cxnLst>
                <a:rect l="T12" t="T13" r="T14" b="T15"/>
                <a:pathLst>
                  <a:path w="1732" h="6">
                    <a:moveTo>
                      <a:pt x="1732" y="6"/>
                    </a:moveTo>
                    <a:lnTo>
                      <a:pt x="1411" y="6"/>
                    </a:lnTo>
                    <a:lnTo>
                      <a:pt x="988" y="6"/>
                    </a:lnTo>
                    <a:lnTo>
                      <a:pt x="0" y="0"/>
                    </a:lnTo>
                  </a:path>
                </a:pathLst>
              </a:custGeom>
              <a:noFill/>
              <a:ln w="25400">
                <a:solidFill>
                  <a:srgbClr val="000000"/>
                </a:solidFill>
                <a:prstDash val="solid"/>
                <a:round/>
                <a:headEnd/>
                <a:tailEnd/>
              </a:ln>
            </p:spPr>
            <p:txBody>
              <a:bodyPr/>
              <a:lstStyle/>
              <a:p>
                <a:endParaRPr lang="en-US"/>
              </a:p>
            </p:txBody>
          </p:sp>
          <p:sp>
            <p:nvSpPr>
              <p:cNvPr id="13375" name="Line 26"/>
              <p:cNvSpPr>
                <a:spLocks noChangeShapeType="1"/>
              </p:cNvSpPr>
              <p:nvPr/>
            </p:nvSpPr>
            <p:spPr bwMode="auto">
              <a:xfrm>
                <a:off x="4002" y="2240"/>
                <a:ext cx="94" cy="1"/>
              </a:xfrm>
              <a:prstGeom prst="line">
                <a:avLst/>
              </a:prstGeom>
              <a:noFill/>
              <a:ln w="25400">
                <a:solidFill>
                  <a:srgbClr val="000000"/>
                </a:solidFill>
                <a:round/>
                <a:headEnd/>
                <a:tailEnd/>
              </a:ln>
            </p:spPr>
            <p:txBody>
              <a:bodyPr/>
              <a:lstStyle/>
              <a:p>
                <a:endParaRPr lang="en-US"/>
              </a:p>
            </p:txBody>
          </p:sp>
          <p:sp>
            <p:nvSpPr>
              <p:cNvPr id="13376" name="Freeform 27"/>
              <p:cNvSpPr>
                <a:spLocks/>
              </p:cNvSpPr>
              <p:nvPr/>
            </p:nvSpPr>
            <p:spPr bwMode="auto">
              <a:xfrm>
                <a:off x="1022" y="1966"/>
                <a:ext cx="2306" cy="1"/>
              </a:xfrm>
              <a:custGeom>
                <a:avLst/>
                <a:gdLst>
                  <a:gd name="T0" fmla="*/ 0 w 9223"/>
                  <a:gd name="T1" fmla="*/ 0 h 1"/>
                  <a:gd name="T2" fmla="*/ 0 w 9223"/>
                  <a:gd name="T3" fmla="*/ 0 h 1"/>
                  <a:gd name="T4" fmla="*/ 0 w 9223"/>
                  <a:gd name="T5" fmla="*/ 0 h 1"/>
                  <a:gd name="T6" fmla="*/ 0 w 9223"/>
                  <a:gd name="T7" fmla="*/ 0 h 1"/>
                  <a:gd name="T8" fmla="*/ 0 w 9223"/>
                  <a:gd name="T9" fmla="*/ 0 h 1"/>
                  <a:gd name="T10" fmla="*/ 0 w 9223"/>
                  <a:gd name="T11" fmla="*/ 0 h 1"/>
                  <a:gd name="T12" fmla="*/ 0 w 9223"/>
                  <a:gd name="T13" fmla="*/ 0 h 1"/>
                  <a:gd name="T14" fmla="*/ 0 w 9223"/>
                  <a:gd name="T15" fmla="*/ 0 h 1"/>
                  <a:gd name="T16" fmla="*/ 0 60000 65536"/>
                  <a:gd name="T17" fmla="*/ 0 60000 65536"/>
                  <a:gd name="T18" fmla="*/ 0 60000 65536"/>
                  <a:gd name="T19" fmla="*/ 0 60000 65536"/>
                  <a:gd name="T20" fmla="*/ 0 60000 65536"/>
                  <a:gd name="T21" fmla="*/ 0 60000 65536"/>
                  <a:gd name="T22" fmla="*/ 0 60000 65536"/>
                  <a:gd name="T23" fmla="*/ 0 60000 65536"/>
                  <a:gd name="T24" fmla="*/ 0 w 9223"/>
                  <a:gd name="T25" fmla="*/ 0 h 1"/>
                  <a:gd name="T26" fmla="*/ 9223 w 9223"/>
                  <a:gd name="T27" fmla="*/ 1 h 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23" h="1">
                    <a:moveTo>
                      <a:pt x="0" y="0"/>
                    </a:moveTo>
                    <a:lnTo>
                      <a:pt x="429" y="0"/>
                    </a:lnTo>
                    <a:lnTo>
                      <a:pt x="919" y="0"/>
                    </a:lnTo>
                    <a:lnTo>
                      <a:pt x="4206" y="0"/>
                    </a:lnTo>
                    <a:lnTo>
                      <a:pt x="4452" y="0"/>
                    </a:lnTo>
                    <a:lnTo>
                      <a:pt x="7741" y="0"/>
                    </a:lnTo>
                    <a:lnTo>
                      <a:pt x="8035" y="0"/>
                    </a:lnTo>
                    <a:lnTo>
                      <a:pt x="9223" y="0"/>
                    </a:lnTo>
                  </a:path>
                </a:pathLst>
              </a:custGeom>
              <a:noFill/>
              <a:ln w="25400">
                <a:solidFill>
                  <a:srgbClr val="000000"/>
                </a:solidFill>
                <a:prstDash val="solid"/>
                <a:round/>
                <a:headEnd/>
                <a:tailEnd/>
              </a:ln>
            </p:spPr>
            <p:txBody>
              <a:bodyPr/>
              <a:lstStyle/>
              <a:p>
                <a:endParaRPr lang="en-US"/>
              </a:p>
            </p:txBody>
          </p:sp>
          <p:sp>
            <p:nvSpPr>
              <p:cNvPr id="13377" name="Freeform 28"/>
              <p:cNvSpPr>
                <a:spLocks/>
              </p:cNvSpPr>
              <p:nvPr/>
            </p:nvSpPr>
            <p:spPr bwMode="auto">
              <a:xfrm>
                <a:off x="3605" y="2690"/>
                <a:ext cx="719" cy="89"/>
              </a:xfrm>
              <a:custGeom>
                <a:avLst/>
                <a:gdLst>
                  <a:gd name="T0" fmla="*/ 0 w 2874"/>
                  <a:gd name="T1" fmla="*/ 0 h 354"/>
                  <a:gd name="T2" fmla="*/ 0 w 2874"/>
                  <a:gd name="T3" fmla="*/ 0 h 354"/>
                  <a:gd name="T4" fmla="*/ 0 w 2874"/>
                  <a:gd name="T5" fmla="*/ 0 h 354"/>
                  <a:gd name="T6" fmla="*/ 0 w 2874"/>
                  <a:gd name="T7" fmla="*/ 0 h 354"/>
                  <a:gd name="T8" fmla="*/ 0 w 2874"/>
                  <a:gd name="T9" fmla="*/ 0 h 354"/>
                  <a:gd name="T10" fmla="*/ 0 60000 65536"/>
                  <a:gd name="T11" fmla="*/ 0 60000 65536"/>
                  <a:gd name="T12" fmla="*/ 0 60000 65536"/>
                  <a:gd name="T13" fmla="*/ 0 60000 65536"/>
                  <a:gd name="T14" fmla="*/ 0 60000 65536"/>
                  <a:gd name="T15" fmla="*/ 0 w 2874"/>
                  <a:gd name="T16" fmla="*/ 0 h 354"/>
                  <a:gd name="T17" fmla="*/ 2874 w 2874"/>
                  <a:gd name="T18" fmla="*/ 354 h 354"/>
                </a:gdLst>
                <a:ahLst/>
                <a:cxnLst>
                  <a:cxn ang="T10">
                    <a:pos x="T0" y="T1"/>
                  </a:cxn>
                  <a:cxn ang="T11">
                    <a:pos x="T2" y="T3"/>
                  </a:cxn>
                  <a:cxn ang="T12">
                    <a:pos x="T4" y="T5"/>
                  </a:cxn>
                  <a:cxn ang="T13">
                    <a:pos x="T6" y="T7"/>
                  </a:cxn>
                  <a:cxn ang="T14">
                    <a:pos x="T8" y="T9"/>
                  </a:cxn>
                </a:cxnLst>
                <a:rect l="T15" t="T16" r="T17" b="T18"/>
                <a:pathLst>
                  <a:path w="2874" h="354">
                    <a:moveTo>
                      <a:pt x="2874" y="354"/>
                    </a:moveTo>
                    <a:lnTo>
                      <a:pt x="1643" y="354"/>
                    </a:lnTo>
                    <a:lnTo>
                      <a:pt x="1643" y="0"/>
                    </a:lnTo>
                    <a:lnTo>
                      <a:pt x="989" y="0"/>
                    </a:lnTo>
                    <a:lnTo>
                      <a:pt x="0" y="0"/>
                    </a:lnTo>
                  </a:path>
                </a:pathLst>
              </a:custGeom>
              <a:noFill/>
              <a:ln w="25400">
                <a:solidFill>
                  <a:srgbClr val="000000"/>
                </a:solidFill>
                <a:prstDash val="solid"/>
                <a:round/>
                <a:headEnd/>
                <a:tailEnd/>
              </a:ln>
            </p:spPr>
            <p:txBody>
              <a:bodyPr/>
              <a:lstStyle/>
              <a:p>
                <a:endParaRPr lang="en-US"/>
              </a:p>
            </p:txBody>
          </p:sp>
          <p:sp>
            <p:nvSpPr>
              <p:cNvPr id="13378" name="Freeform 29"/>
              <p:cNvSpPr>
                <a:spLocks/>
              </p:cNvSpPr>
              <p:nvPr/>
            </p:nvSpPr>
            <p:spPr bwMode="auto">
              <a:xfrm>
                <a:off x="3328" y="1966"/>
                <a:ext cx="114" cy="652"/>
              </a:xfrm>
              <a:custGeom>
                <a:avLst/>
                <a:gdLst>
                  <a:gd name="T0" fmla="*/ 0 w 457"/>
                  <a:gd name="T1" fmla="*/ 0 h 2607"/>
                  <a:gd name="T2" fmla="*/ 0 w 457"/>
                  <a:gd name="T3" fmla="*/ 0 h 2607"/>
                  <a:gd name="T4" fmla="*/ 0 w 457"/>
                  <a:gd name="T5" fmla="*/ 0 h 2607"/>
                  <a:gd name="T6" fmla="*/ 0 60000 65536"/>
                  <a:gd name="T7" fmla="*/ 0 60000 65536"/>
                  <a:gd name="T8" fmla="*/ 0 60000 65536"/>
                  <a:gd name="T9" fmla="*/ 0 w 457"/>
                  <a:gd name="T10" fmla="*/ 0 h 2607"/>
                  <a:gd name="T11" fmla="*/ 457 w 457"/>
                  <a:gd name="T12" fmla="*/ 2607 h 2607"/>
                </a:gdLst>
                <a:ahLst/>
                <a:cxnLst>
                  <a:cxn ang="T6">
                    <a:pos x="T0" y="T1"/>
                  </a:cxn>
                  <a:cxn ang="T7">
                    <a:pos x="T2" y="T3"/>
                  </a:cxn>
                  <a:cxn ang="T8">
                    <a:pos x="T4" y="T5"/>
                  </a:cxn>
                </a:cxnLst>
                <a:rect l="T9" t="T10" r="T11" b="T12"/>
                <a:pathLst>
                  <a:path w="457" h="2607">
                    <a:moveTo>
                      <a:pt x="0" y="0"/>
                    </a:moveTo>
                    <a:lnTo>
                      <a:pt x="0" y="2607"/>
                    </a:lnTo>
                    <a:lnTo>
                      <a:pt x="457" y="2607"/>
                    </a:lnTo>
                  </a:path>
                </a:pathLst>
              </a:custGeom>
              <a:noFill/>
              <a:ln w="25400">
                <a:solidFill>
                  <a:srgbClr val="000000"/>
                </a:solidFill>
                <a:prstDash val="solid"/>
                <a:round/>
                <a:headEnd/>
                <a:tailEnd/>
              </a:ln>
            </p:spPr>
            <p:txBody>
              <a:bodyPr/>
              <a:lstStyle/>
              <a:p>
                <a:endParaRPr lang="en-US"/>
              </a:p>
            </p:txBody>
          </p:sp>
          <p:sp>
            <p:nvSpPr>
              <p:cNvPr id="13379" name="Line 30"/>
              <p:cNvSpPr>
                <a:spLocks noChangeShapeType="1"/>
              </p:cNvSpPr>
              <p:nvPr/>
            </p:nvSpPr>
            <p:spPr bwMode="auto">
              <a:xfrm>
                <a:off x="1341" y="2240"/>
                <a:ext cx="94" cy="1"/>
              </a:xfrm>
              <a:prstGeom prst="line">
                <a:avLst/>
              </a:prstGeom>
              <a:noFill/>
              <a:ln w="25400">
                <a:solidFill>
                  <a:srgbClr val="000000"/>
                </a:solidFill>
                <a:round/>
                <a:headEnd/>
                <a:tailEnd/>
              </a:ln>
            </p:spPr>
            <p:txBody>
              <a:bodyPr/>
              <a:lstStyle/>
              <a:p>
                <a:endParaRPr lang="en-US"/>
              </a:p>
            </p:txBody>
          </p:sp>
          <p:sp>
            <p:nvSpPr>
              <p:cNvPr id="13380" name="Freeform 31"/>
              <p:cNvSpPr>
                <a:spLocks/>
              </p:cNvSpPr>
              <p:nvPr/>
            </p:nvSpPr>
            <p:spPr bwMode="auto">
              <a:xfrm>
                <a:off x="3328" y="1966"/>
                <a:ext cx="991" cy="648"/>
              </a:xfrm>
              <a:custGeom>
                <a:avLst/>
                <a:gdLst>
                  <a:gd name="T0" fmla="*/ 0 w 3966"/>
                  <a:gd name="T1" fmla="*/ 0 h 2588"/>
                  <a:gd name="T2" fmla="*/ 0 w 3966"/>
                  <a:gd name="T3" fmla="*/ 0 h 2588"/>
                  <a:gd name="T4" fmla="*/ 0 w 3966"/>
                  <a:gd name="T5" fmla="*/ 0 h 2588"/>
                  <a:gd name="T6" fmla="*/ 0 w 3966"/>
                  <a:gd name="T7" fmla="*/ 0 h 2588"/>
                  <a:gd name="T8" fmla="*/ 0 w 3966"/>
                  <a:gd name="T9" fmla="*/ 0 h 2588"/>
                  <a:gd name="T10" fmla="*/ 0 w 3966"/>
                  <a:gd name="T11" fmla="*/ 0 h 2588"/>
                  <a:gd name="T12" fmla="*/ 0 60000 65536"/>
                  <a:gd name="T13" fmla="*/ 0 60000 65536"/>
                  <a:gd name="T14" fmla="*/ 0 60000 65536"/>
                  <a:gd name="T15" fmla="*/ 0 60000 65536"/>
                  <a:gd name="T16" fmla="*/ 0 60000 65536"/>
                  <a:gd name="T17" fmla="*/ 0 60000 65536"/>
                  <a:gd name="T18" fmla="*/ 0 w 3966"/>
                  <a:gd name="T19" fmla="*/ 0 h 2588"/>
                  <a:gd name="T20" fmla="*/ 3966 w 3966"/>
                  <a:gd name="T21" fmla="*/ 2588 h 2588"/>
                </a:gdLst>
                <a:ahLst/>
                <a:cxnLst>
                  <a:cxn ang="T12">
                    <a:pos x="T0" y="T1"/>
                  </a:cxn>
                  <a:cxn ang="T13">
                    <a:pos x="T2" y="T3"/>
                  </a:cxn>
                  <a:cxn ang="T14">
                    <a:pos x="T4" y="T5"/>
                  </a:cxn>
                  <a:cxn ang="T15">
                    <a:pos x="T6" y="T7"/>
                  </a:cxn>
                  <a:cxn ang="T16">
                    <a:pos x="T8" y="T9"/>
                  </a:cxn>
                  <a:cxn ang="T17">
                    <a:pos x="T10" y="T11"/>
                  </a:cxn>
                </a:cxnLst>
                <a:rect l="T18" t="T19" r="T20" b="T21"/>
                <a:pathLst>
                  <a:path w="3966" h="2588">
                    <a:moveTo>
                      <a:pt x="3966" y="2588"/>
                    </a:moveTo>
                    <a:lnTo>
                      <a:pt x="3527" y="2588"/>
                    </a:lnTo>
                    <a:lnTo>
                      <a:pt x="3527" y="7"/>
                    </a:lnTo>
                    <a:lnTo>
                      <a:pt x="2339" y="0"/>
                    </a:lnTo>
                    <a:lnTo>
                      <a:pt x="2100" y="0"/>
                    </a:lnTo>
                    <a:lnTo>
                      <a:pt x="0" y="0"/>
                    </a:lnTo>
                  </a:path>
                </a:pathLst>
              </a:custGeom>
              <a:noFill/>
              <a:ln w="25400">
                <a:solidFill>
                  <a:srgbClr val="000000"/>
                </a:solidFill>
                <a:prstDash val="solid"/>
                <a:round/>
                <a:headEnd/>
                <a:tailEnd/>
              </a:ln>
            </p:spPr>
            <p:txBody>
              <a:bodyPr/>
              <a:lstStyle/>
              <a:p>
                <a:endParaRPr lang="en-US"/>
              </a:p>
            </p:txBody>
          </p:sp>
          <p:sp>
            <p:nvSpPr>
              <p:cNvPr id="13381" name="Line 32"/>
              <p:cNvSpPr>
                <a:spLocks noChangeShapeType="1"/>
              </p:cNvSpPr>
              <p:nvPr/>
            </p:nvSpPr>
            <p:spPr bwMode="auto">
              <a:xfrm>
                <a:off x="3120" y="2240"/>
                <a:ext cx="95" cy="1"/>
              </a:xfrm>
              <a:prstGeom prst="line">
                <a:avLst/>
              </a:prstGeom>
              <a:noFill/>
              <a:ln w="25400">
                <a:solidFill>
                  <a:srgbClr val="000000"/>
                </a:solidFill>
                <a:round/>
                <a:headEnd/>
                <a:tailEnd/>
              </a:ln>
            </p:spPr>
            <p:txBody>
              <a:bodyPr/>
              <a:lstStyle/>
              <a:p>
                <a:endParaRPr lang="en-US"/>
              </a:p>
            </p:txBody>
          </p:sp>
          <p:sp>
            <p:nvSpPr>
              <p:cNvPr id="13382" name="Line 33"/>
              <p:cNvSpPr>
                <a:spLocks noChangeShapeType="1"/>
              </p:cNvSpPr>
              <p:nvPr/>
            </p:nvSpPr>
            <p:spPr bwMode="auto">
              <a:xfrm flipV="1">
                <a:off x="2957" y="2167"/>
                <a:ext cx="1" cy="69"/>
              </a:xfrm>
              <a:prstGeom prst="line">
                <a:avLst/>
              </a:prstGeom>
              <a:noFill/>
              <a:ln w="25400">
                <a:solidFill>
                  <a:srgbClr val="1228ED"/>
                </a:solidFill>
                <a:round/>
                <a:headEnd/>
                <a:tailEnd/>
              </a:ln>
            </p:spPr>
            <p:txBody>
              <a:bodyPr/>
              <a:lstStyle/>
              <a:p>
                <a:endParaRPr lang="en-US"/>
              </a:p>
            </p:txBody>
          </p:sp>
          <p:sp>
            <p:nvSpPr>
              <p:cNvPr id="13383" name="Line 34"/>
              <p:cNvSpPr>
                <a:spLocks noChangeShapeType="1"/>
              </p:cNvSpPr>
              <p:nvPr/>
            </p:nvSpPr>
            <p:spPr bwMode="auto">
              <a:xfrm flipH="1">
                <a:off x="3301" y="1745"/>
                <a:ext cx="57" cy="1"/>
              </a:xfrm>
              <a:prstGeom prst="line">
                <a:avLst/>
              </a:prstGeom>
              <a:noFill/>
              <a:ln w="25400">
                <a:solidFill>
                  <a:srgbClr val="1228ED"/>
                </a:solidFill>
                <a:round/>
                <a:headEnd/>
                <a:tailEnd/>
              </a:ln>
            </p:spPr>
            <p:txBody>
              <a:bodyPr/>
              <a:lstStyle/>
              <a:p>
                <a:endParaRPr lang="en-US"/>
              </a:p>
            </p:txBody>
          </p:sp>
          <p:sp>
            <p:nvSpPr>
              <p:cNvPr id="13384" name="Line 35"/>
              <p:cNvSpPr>
                <a:spLocks noChangeShapeType="1"/>
              </p:cNvSpPr>
              <p:nvPr/>
            </p:nvSpPr>
            <p:spPr bwMode="auto">
              <a:xfrm flipH="1">
                <a:off x="3184" y="1745"/>
                <a:ext cx="53" cy="1"/>
              </a:xfrm>
              <a:prstGeom prst="line">
                <a:avLst/>
              </a:prstGeom>
              <a:noFill/>
              <a:ln w="25400">
                <a:solidFill>
                  <a:srgbClr val="1228ED"/>
                </a:solidFill>
                <a:round/>
                <a:headEnd/>
                <a:tailEnd/>
              </a:ln>
            </p:spPr>
            <p:txBody>
              <a:bodyPr/>
              <a:lstStyle/>
              <a:p>
                <a:endParaRPr lang="en-US"/>
              </a:p>
            </p:txBody>
          </p:sp>
          <p:sp>
            <p:nvSpPr>
              <p:cNvPr id="13385" name="Line 36"/>
              <p:cNvSpPr>
                <a:spLocks noChangeShapeType="1"/>
              </p:cNvSpPr>
              <p:nvPr/>
            </p:nvSpPr>
            <p:spPr bwMode="auto">
              <a:xfrm flipH="1">
                <a:off x="3427" y="1745"/>
                <a:ext cx="42" cy="1"/>
              </a:xfrm>
              <a:prstGeom prst="line">
                <a:avLst/>
              </a:prstGeom>
              <a:noFill/>
              <a:ln w="25400">
                <a:solidFill>
                  <a:srgbClr val="1228ED"/>
                </a:solidFill>
                <a:round/>
                <a:headEnd/>
                <a:tailEnd/>
              </a:ln>
            </p:spPr>
            <p:txBody>
              <a:bodyPr/>
              <a:lstStyle/>
              <a:p>
                <a:endParaRPr lang="en-US"/>
              </a:p>
            </p:txBody>
          </p:sp>
          <p:sp>
            <p:nvSpPr>
              <p:cNvPr id="13386" name="Freeform 37"/>
              <p:cNvSpPr>
                <a:spLocks/>
              </p:cNvSpPr>
              <p:nvPr/>
            </p:nvSpPr>
            <p:spPr bwMode="auto">
              <a:xfrm>
                <a:off x="3030" y="1745"/>
                <a:ext cx="25" cy="32"/>
              </a:xfrm>
              <a:custGeom>
                <a:avLst/>
                <a:gdLst>
                  <a:gd name="T0" fmla="*/ 0 w 97"/>
                  <a:gd name="T1" fmla="*/ 0 h 125"/>
                  <a:gd name="T2" fmla="*/ 0 w 97"/>
                  <a:gd name="T3" fmla="*/ 0 h 125"/>
                  <a:gd name="T4" fmla="*/ 0 w 97"/>
                  <a:gd name="T5" fmla="*/ 0 h 125"/>
                  <a:gd name="T6" fmla="*/ 0 60000 65536"/>
                  <a:gd name="T7" fmla="*/ 0 60000 65536"/>
                  <a:gd name="T8" fmla="*/ 0 60000 65536"/>
                  <a:gd name="T9" fmla="*/ 0 w 97"/>
                  <a:gd name="T10" fmla="*/ 0 h 125"/>
                  <a:gd name="T11" fmla="*/ 97 w 97"/>
                  <a:gd name="T12" fmla="*/ 125 h 125"/>
                </a:gdLst>
                <a:ahLst/>
                <a:cxnLst>
                  <a:cxn ang="T6">
                    <a:pos x="T0" y="T1"/>
                  </a:cxn>
                  <a:cxn ang="T7">
                    <a:pos x="T2" y="T3"/>
                  </a:cxn>
                  <a:cxn ang="T8">
                    <a:pos x="T4" y="T5"/>
                  </a:cxn>
                </a:cxnLst>
                <a:rect l="T9" t="T10" r="T11" b="T12"/>
                <a:pathLst>
                  <a:path w="97" h="125">
                    <a:moveTo>
                      <a:pt x="97" y="0"/>
                    </a:moveTo>
                    <a:lnTo>
                      <a:pt x="0" y="0"/>
                    </a:lnTo>
                    <a:lnTo>
                      <a:pt x="0" y="125"/>
                    </a:lnTo>
                  </a:path>
                </a:pathLst>
              </a:custGeom>
              <a:noFill/>
              <a:ln w="25400">
                <a:solidFill>
                  <a:srgbClr val="1228ED"/>
                </a:solidFill>
                <a:prstDash val="solid"/>
                <a:round/>
                <a:headEnd/>
                <a:tailEnd/>
              </a:ln>
            </p:spPr>
            <p:txBody>
              <a:bodyPr/>
              <a:lstStyle/>
              <a:p>
                <a:endParaRPr lang="en-US"/>
              </a:p>
            </p:txBody>
          </p:sp>
          <p:sp>
            <p:nvSpPr>
              <p:cNvPr id="13387" name="Freeform 38"/>
              <p:cNvSpPr>
                <a:spLocks/>
              </p:cNvSpPr>
              <p:nvPr/>
            </p:nvSpPr>
            <p:spPr bwMode="auto">
              <a:xfrm>
                <a:off x="2957" y="1908"/>
                <a:ext cx="1" cy="81"/>
              </a:xfrm>
              <a:custGeom>
                <a:avLst/>
                <a:gdLst>
                  <a:gd name="T0" fmla="*/ 0 w 1"/>
                  <a:gd name="T1" fmla="*/ 0 h 321"/>
                  <a:gd name="T2" fmla="*/ 0 w 1"/>
                  <a:gd name="T3" fmla="*/ 0 h 321"/>
                  <a:gd name="T4" fmla="*/ 0 w 1"/>
                  <a:gd name="T5" fmla="*/ 0 h 321"/>
                  <a:gd name="T6" fmla="*/ 0 60000 65536"/>
                  <a:gd name="T7" fmla="*/ 0 60000 65536"/>
                  <a:gd name="T8" fmla="*/ 0 60000 65536"/>
                  <a:gd name="T9" fmla="*/ 0 w 1"/>
                  <a:gd name="T10" fmla="*/ 0 h 321"/>
                  <a:gd name="T11" fmla="*/ 1 w 1"/>
                  <a:gd name="T12" fmla="*/ 321 h 321"/>
                </a:gdLst>
                <a:ahLst/>
                <a:cxnLst>
                  <a:cxn ang="T6">
                    <a:pos x="T0" y="T1"/>
                  </a:cxn>
                  <a:cxn ang="T7">
                    <a:pos x="T2" y="T3"/>
                  </a:cxn>
                  <a:cxn ang="T8">
                    <a:pos x="T4" y="T5"/>
                  </a:cxn>
                </a:cxnLst>
                <a:rect l="T9" t="T10" r="T11" b="T12"/>
                <a:pathLst>
                  <a:path w="1" h="321">
                    <a:moveTo>
                      <a:pt x="0" y="321"/>
                    </a:moveTo>
                    <a:lnTo>
                      <a:pt x="0" y="233"/>
                    </a:lnTo>
                    <a:lnTo>
                      <a:pt x="0" y="0"/>
                    </a:lnTo>
                  </a:path>
                </a:pathLst>
              </a:custGeom>
              <a:noFill/>
              <a:ln w="25400">
                <a:solidFill>
                  <a:srgbClr val="1228ED"/>
                </a:solidFill>
                <a:prstDash val="solid"/>
                <a:round/>
                <a:headEnd/>
                <a:tailEnd/>
              </a:ln>
            </p:spPr>
            <p:txBody>
              <a:bodyPr/>
              <a:lstStyle/>
              <a:p>
                <a:endParaRPr lang="en-US"/>
              </a:p>
            </p:txBody>
          </p:sp>
          <p:sp>
            <p:nvSpPr>
              <p:cNvPr id="13388" name="Line 39"/>
              <p:cNvSpPr>
                <a:spLocks noChangeShapeType="1"/>
              </p:cNvSpPr>
              <p:nvPr/>
            </p:nvSpPr>
            <p:spPr bwMode="auto">
              <a:xfrm flipH="1">
                <a:off x="3064" y="1745"/>
                <a:ext cx="53" cy="1"/>
              </a:xfrm>
              <a:prstGeom prst="line">
                <a:avLst/>
              </a:prstGeom>
              <a:noFill/>
              <a:ln w="25400">
                <a:solidFill>
                  <a:srgbClr val="1228ED"/>
                </a:solidFill>
                <a:round/>
                <a:headEnd/>
                <a:tailEnd/>
              </a:ln>
            </p:spPr>
            <p:txBody>
              <a:bodyPr/>
              <a:lstStyle/>
              <a:p>
                <a:endParaRPr lang="en-US"/>
              </a:p>
            </p:txBody>
          </p:sp>
          <p:sp>
            <p:nvSpPr>
              <p:cNvPr id="13389" name="Line 40"/>
              <p:cNvSpPr>
                <a:spLocks noChangeShapeType="1"/>
              </p:cNvSpPr>
              <p:nvPr/>
            </p:nvSpPr>
            <p:spPr bwMode="auto">
              <a:xfrm flipV="1">
                <a:off x="2957" y="2043"/>
                <a:ext cx="1" cy="68"/>
              </a:xfrm>
              <a:prstGeom prst="line">
                <a:avLst/>
              </a:prstGeom>
              <a:noFill/>
              <a:ln w="25400">
                <a:solidFill>
                  <a:srgbClr val="1228ED"/>
                </a:solidFill>
                <a:round/>
                <a:headEnd/>
                <a:tailEnd/>
              </a:ln>
            </p:spPr>
            <p:txBody>
              <a:bodyPr/>
              <a:lstStyle/>
              <a:p>
                <a:endParaRPr lang="en-US"/>
              </a:p>
            </p:txBody>
          </p:sp>
          <p:sp>
            <p:nvSpPr>
              <p:cNvPr id="13390" name="Freeform 41"/>
              <p:cNvSpPr>
                <a:spLocks/>
              </p:cNvSpPr>
              <p:nvPr/>
            </p:nvSpPr>
            <p:spPr bwMode="auto">
              <a:xfrm>
                <a:off x="2957" y="2669"/>
                <a:ext cx="1" cy="71"/>
              </a:xfrm>
              <a:custGeom>
                <a:avLst/>
                <a:gdLst>
                  <a:gd name="T0" fmla="*/ 0 w 1"/>
                  <a:gd name="T1" fmla="*/ 0 h 283"/>
                  <a:gd name="T2" fmla="*/ 0 w 1"/>
                  <a:gd name="T3" fmla="*/ 0 h 283"/>
                  <a:gd name="T4" fmla="*/ 0 w 1"/>
                  <a:gd name="T5" fmla="*/ 0 h 283"/>
                  <a:gd name="T6" fmla="*/ 0 60000 65536"/>
                  <a:gd name="T7" fmla="*/ 0 60000 65536"/>
                  <a:gd name="T8" fmla="*/ 0 60000 65536"/>
                  <a:gd name="T9" fmla="*/ 0 w 1"/>
                  <a:gd name="T10" fmla="*/ 0 h 283"/>
                  <a:gd name="T11" fmla="*/ 1 w 1"/>
                  <a:gd name="T12" fmla="*/ 283 h 283"/>
                </a:gdLst>
                <a:ahLst/>
                <a:cxnLst>
                  <a:cxn ang="T6">
                    <a:pos x="T0" y="T1"/>
                  </a:cxn>
                  <a:cxn ang="T7">
                    <a:pos x="T2" y="T3"/>
                  </a:cxn>
                  <a:cxn ang="T8">
                    <a:pos x="T4" y="T5"/>
                  </a:cxn>
                </a:cxnLst>
                <a:rect l="T9" t="T10" r="T11" b="T12"/>
                <a:pathLst>
                  <a:path w="1" h="283">
                    <a:moveTo>
                      <a:pt x="0" y="0"/>
                    </a:moveTo>
                    <a:lnTo>
                      <a:pt x="0" y="92"/>
                    </a:lnTo>
                    <a:lnTo>
                      <a:pt x="0" y="283"/>
                    </a:lnTo>
                  </a:path>
                </a:pathLst>
              </a:custGeom>
              <a:noFill/>
              <a:ln w="25400">
                <a:solidFill>
                  <a:srgbClr val="1228ED"/>
                </a:solidFill>
                <a:prstDash val="solid"/>
                <a:round/>
                <a:headEnd/>
                <a:tailEnd/>
              </a:ln>
            </p:spPr>
            <p:txBody>
              <a:bodyPr/>
              <a:lstStyle/>
              <a:p>
                <a:endParaRPr lang="en-US"/>
              </a:p>
            </p:txBody>
          </p:sp>
          <p:sp>
            <p:nvSpPr>
              <p:cNvPr id="13391" name="Line 42"/>
              <p:cNvSpPr>
                <a:spLocks noChangeShapeType="1"/>
              </p:cNvSpPr>
              <p:nvPr/>
            </p:nvSpPr>
            <p:spPr bwMode="auto">
              <a:xfrm flipV="1">
                <a:off x="2957" y="2545"/>
                <a:ext cx="1" cy="68"/>
              </a:xfrm>
              <a:prstGeom prst="line">
                <a:avLst/>
              </a:prstGeom>
              <a:noFill/>
              <a:ln w="25400">
                <a:solidFill>
                  <a:srgbClr val="1228ED"/>
                </a:solidFill>
                <a:round/>
                <a:headEnd/>
                <a:tailEnd/>
              </a:ln>
            </p:spPr>
            <p:txBody>
              <a:bodyPr/>
              <a:lstStyle/>
              <a:p>
                <a:endParaRPr lang="en-US"/>
              </a:p>
            </p:txBody>
          </p:sp>
          <p:sp>
            <p:nvSpPr>
              <p:cNvPr id="13392" name="Freeform 43"/>
              <p:cNvSpPr>
                <a:spLocks/>
              </p:cNvSpPr>
              <p:nvPr/>
            </p:nvSpPr>
            <p:spPr bwMode="auto">
              <a:xfrm>
                <a:off x="3030" y="1962"/>
                <a:ext cx="1" cy="70"/>
              </a:xfrm>
              <a:custGeom>
                <a:avLst/>
                <a:gdLst>
                  <a:gd name="T0" fmla="*/ 0 w 1"/>
                  <a:gd name="T1" fmla="*/ 0 h 277"/>
                  <a:gd name="T2" fmla="*/ 0 w 1"/>
                  <a:gd name="T3" fmla="*/ 0 h 277"/>
                  <a:gd name="T4" fmla="*/ 0 w 1"/>
                  <a:gd name="T5" fmla="*/ 0 h 277"/>
                  <a:gd name="T6" fmla="*/ 0 60000 65536"/>
                  <a:gd name="T7" fmla="*/ 0 60000 65536"/>
                  <a:gd name="T8" fmla="*/ 0 60000 65536"/>
                  <a:gd name="T9" fmla="*/ 0 w 1"/>
                  <a:gd name="T10" fmla="*/ 0 h 277"/>
                  <a:gd name="T11" fmla="*/ 1 w 1"/>
                  <a:gd name="T12" fmla="*/ 277 h 277"/>
                </a:gdLst>
                <a:ahLst/>
                <a:cxnLst>
                  <a:cxn ang="T6">
                    <a:pos x="T0" y="T1"/>
                  </a:cxn>
                  <a:cxn ang="T7">
                    <a:pos x="T2" y="T3"/>
                  </a:cxn>
                  <a:cxn ang="T8">
                    <a:pos x="T4" y="T5"/>
                  </a:cxn>
                </a:cxnLst>
                <a:rect l="T9" t="T10" r="T11" b="T12"/>
                <a:pathLst>
                  <a:path w="1" h="277">
                    <a:moveTo>
                      <a:pt x="0" y="277"/>
                    </a:moveTo>
                    <a:lnTo>
                      <a:pt x="0" y="17"/>
                    </a:lnTo>
                    <a:lnTo>
                      <a:pt x="0" y="0"/>
                    </a:lnTo>
                  </a:path>
                </a:pathLst>
              </a:custGeom>
              <a:noFill/>
              <a:ln w="25400">
                <a:solidFill>
                  <a:srgbClr val="1228ED"/>
                </a:solidFill>
                <a:prstDash val="solid"/>
                <a:round/>
                <a:headEnd/>
                <a:tailEnd/>
              </a:ln>
            </p:spPr>
            <p:txBody>
              <a:bodyPr/>
              <a:lstStyle/>
              <a:p>
                <a:endParaRPr lang="en-US"/>
              </a:p>
            </p:txBody>
          </p:sp>
          <p:sp>
            <p:nvSpPr>
              <p:cNvPr id="13393" name="Line 44"/>
              <p:cNvSpPr>
                <a:spLocks noChangeShapeType="1"/>
              </p:cNvSpPr>
              <p:nvPr/>
            </p:nvSpPr>
            <p:spPr bwMode="auto">
              <a:xfrm flipH="1">
                <a:off x="3946" y="1745"/>
                <a:ext cx="52" cy="1"/>
              </a:xfrm>
              <a:prstGeom prst="line">
                <a:avLst/>
              </a:prstGeom>
              <a:noFill/>
              <a:ln w="25400">
                <a:solidFill>
                  <a:srgbClr val="1228ED"/>
                </a:solidFill>
                <a:round/>
                <a:headEnd/>
                <a:tailEnd/>
              </a:ln>
            </p:spPr>
            <p:txBody>
              <a:bodyPr/>
              <a:lstStyle/>
              <a:p>
                <a:endParaRPr lang="en-US"/>
              </a:p>
            </p:txBody>
          </p:sp>
          <p:sp>
            <p:nvSpPr>
              <p:cNvPr id="13394" name="Line 45"/>
              <p:cNvSpPr>
                <a:spLocks noChangeShapeType="1"/>
              </p:cNvSpPr>
              <p:nvPr/>
            </p:nvSpPr>
            <p:spPr bwMode="auto">
              <a:xfrm flipH="1">
                <a:off x="2787" y="1746"/>
                <a:ext cx="76" cy="1"/>
              </a:xfrm>
              <a:prstGeom prst="line">
                <a:avLst/>
              </a:prstGeom>
              <a:noFill/>
              <a:ln w="25400">
                <a:solidFill>
                  <a:srgbClr val="1228ED"/>
                </a:solidFill>
                <a:round/>
                <a:headEnd/>
                <a:tailEnd/>
              </a:ln>
            </p:spPr>
            <p:txBody>
              <a:bodyPr/>
              <a:lstStyle/>
              <a:p>
                <a:endParaRPr lang="en-US"/>
              </a:p>
            </p:txBody>
          </p:sp>
          <p:sp>
            <p:nvSpPr>
              <p:cNvPr id="13395" name="Line 46"/>
              <p:cNvSpPr>
                <a:spLocks noChangeShapeType="1"/>
              </p:cNvSpPr>
              <p:nvPr/>
            </p:nvSpPr>
            <p:spPr bwMode="auto">
              <a:xfrm>
                <a:off x="3030" y="2095"/>
                <a:ext cx="1" cy="77"/>
              </a:xfrm>
              <a:prstGeom prst="line">
                <a:avLst/>
              </a:prstGeom>
              <a:noFill/>
              <a:ln w="25400">
                <a:solidFill>
                  <a:srgbClr val="1228ED"/>
                </a:solidFill>
                <a:round/>
                <a:headEnd/>
                <a:tailEnd/>
              </a:ln>
            </p:spPr>
            <p:txBody>
              <a:bodyPr/>
              <a:lstStyle/>
              <a:p>
                <a:endParaRPr lang="en-US"/>
              </a:p>
            </p:txBody>
          </p:sp>
          <p:sp>
            <p:nvSpPr>
              <p:cNvPr id="13396" name="Freeform 47"/>
              <p:cNvSpPr>
                <a:spLocks/>
              </p:cNvSpPr>
              <p:nvPr/>
            </p:nvSpPr>
            <p:spPr bwMode="auto">
              <a:xfrm>
                <a:off x="2920" y="1746"/>
                <a:ext cx="37" cy="25"/>
              </a:xfrm>
              <a:custGeom>
                <a:avLst/>
                <a:gdLst>
                  <a:gd name="T0" fmla="*/ 0 w 147"/>
                  <a:gd name="T1" fmla="*/ 0 h 100"/>
                  <a:gd name="T2" fmla="*/ 0 w 147"/>
                  <a:gd name="T3" fmla="*/ 0 h 100"/>
                  <a:gd name="T4" fmla="*/ 0 w 147"/>
                  <a:gd name="T5" fmla="*/ 0 h 100"/>
                  <a:gd name="T6" fmla="*/ 0 60000 65536"/>
                  <a:gd name="T7" fmla="*/ 0 60000 65536"/>
                  <a:gd name="T8" fmla="*/ 0 60000 65536"/>
                  <a:gd name="T9" fmla="*/ 0 w 147"/>
                  <a:gd name="T10" fmla="*/ 0 h 100"/>
                  <a:gd name="T11" fmla="*/ 147 w 147"/>
                  <a:gd name="T12" fmla="*/ 100 h 100"/>
                </a:gdLst>
                <a:ahLst/>
                <a:cxnLst>
                  <a:cxn ang="T6">
                    <a:pos x="T0" y="T1"/>
                  </a:cxn>
                  <a:cxn ang="T7">
                    <a:pos x="T2" y="T3"/>
                  </a:cxn>
                  <a:cxn ang="T8">
                    <a:pos x="T4" y="T5"/>
                  </a:cxn>
                </a:cxnLst>
                <a:rect l="T9" t="T10" r="T11" b="T12"/>
                <a:pathLst>
                  <a:path w="147" h="100">
                    <a:moveTo>
                      <a:pt x="147" y="100"/>
                    </a:moveTo>
                    <a:lnTo>
                      <a:pt x="147" y="0"/>
                    </a:lnTo>
                    <a:lnTo>
                      <a:pt x="0" y="0"/>
                    </a:lnTo>
                  </a:path>
                </a:pathLst>
              </a:custGeom>
              <a:noFill/>
              <a:ln w="25400">
                <a:solidFill>
                  <a:srgbClr val="1228ED"/>
                </a:solidFill>
                <a:prstDash val="solid"/>
                <a:round/>
                <a:headEnd/>
                <a:tailEnd/>
              </a:ln>
            </p:spPr>
            <p:txBody>
              <a:bodyPr/>
              <a:lstStyle/>
              <a:p>
                <a:endParaRPr lang="en-US"/>
              </a:p>
            </p:txBody>
          </p:sp>
          <p:sp>
            <p:nvSpPr>
              <p:cNvPr id="13397" name="Line 48"/>
              <p:cNvSpPr>
                <a:spLocks noChangeShapeType="1"/>
              </p:cNvSpPr>
              <p:nvPr/>
            </p:nvSpPr>
            <p:spPr bwMode="auto">
              <a:xfrm>
                <a:off x="3030" y="2228"/>
                <a:ext cx="1" cy="69"/>
              </a:xfrm>
              <a:prstGeom prst="line">
                <a:avLst/>
              </a:prstGeom>
              <a:noFill/>
              <a:ln w="25400">
                <a:solidFill>
                  <a:srgbClr val="1228ED"/>
                </a:solidFill>
                <a:round/>
                <a:headEnd/>
                <a:tailEnd/>
              </a:ln>
            </p:spPr>
            <p:txBody>
              <a:bodyPr/>
              <a:lstStyle/>
              <a:p>
                <a:endParaRPr lang="en-US"/>
              </a:p>
            </p:txBody>
          </p:sp>
          <p:sp>
            <p:nvSpPr>
              <p:cNvPr id="13398" name="Line 49"/>
              <p:cNvSpPr>
                <a:spLocks noChangeShapeType="1"/>
              </p:cNvSpPr>
              <p:nvPr/>
            </p:nvSpPr>
            <p:spPr bwMode="auto">
              <a:xfrm flipV="1">
                <a:off x="2957" y="2436"/>
                <a:ext cx="1" cy="54"/>
              </a:xfrm>
              <a:prstGeom prst="line">
                <a:avLst/>
              </a:prstGeom>
              <a:noFill/>
              <a:ln w="25400">
                <a:solidFill>
                  <a:srgbClr val="1228ED"/>
                </a:solidFill>
                <a:round/>
                <a:headEnd/>
                <a:tailEnd/>
              </a:ln>
            </p:spPr>
            <p:txBody>
              <a:bodyPr/>
              <a:lstStyle/>
              <a:p>
                <a:endParaRPr lang="en-US"/>
              </a:p>
            </p:txBody>
          </p:sp>
          <p:sp>
            <p:nvSpPr>
              <p:cNvPr id="13399" name="Line 50"/>
              <p:cNvSpPr>
                <a:spLocks noChangeShapeType="1"/>
              </p:cNvSpPr>
              <p:nvPr/>
            </p:nvSpPr>
            <p:spPr bwMode="auto">
              <a:xfrm>
                <a:off x="3912" y="2095"/>
                <a:ext cx="1" cy="77"/>
              </a:xfrm>
              <a:prstGeom prst="line">
                <a:avLst/>
              </a:prstGeom>
              <a:noFill/>
              <a:ln w="25400">
                <a:solidFill>
                  <a:srgbClr val="1228ED"/>
                </a:solidFill>
                <a:round/>
                <a:headEnd/>
                <a:tailEnd/>
              </a:ln>
            </p:spPr>
            <p:txBody>
              <a:bodyPr/>
              <a:lstStyle/>
              <a:p>
                <a:endParaRPr lang="en-US"/>
              </a:p>
            </p:txBody>
          </p:sp>
          <p:sp>
            <p:nvSpPr>
              <p:cNvPr id="13400" name="Line 51"/>
              <p:cNvSpPr>
                <a:spLocks noChangeShapeType="1"/>
              </p:cNvSpPr>
              <p:nvPr/>
            </p:nvSpPr>
            <p:spPr bwMode="auto">
              <a:xfrm>
                <a:off x="3030" y="2359"/>
                <a:ext cx="1" cy="65"/>
              </a:xfrm>
              <a:prstGeom prst="line">
                <a:avLst/>
              </a:prstGeom>
              <a:noFill/>
              <a:ln w="25400">
                <a:solidFill>
                  <a:srgbClr val="1228ED"/>
                </a:solidFill>
                <a:round/>
                <a:headEnd/>
                <a:tailEnd/>
              </a:ln>
            </p:spPr>
            <p:txBody>
              <a:bodyPr/>
              <a:lstStyle/>
              <a:p>
                <a:endParaRPr lang="en-US"/>
              </a:p>
            </p:txBody>
          </p:sp>
          <p:sp>
            <p:nvSpPr>
              <p:cNvPr id="13401" name="Line 52"/>
              <p:cNvSpPr>
                <a:spLocks noChangeShapeType="1"/>
              </p:cNvSpPr>
              <p:nvPr/>
            </p:nvSpPr>
            <p:spPr bwMode="auto">
              <a:xfrm flipV="1">
                <a:off x="2957" y="2292"/>
                <a:ext cx="1" cy="80"/>
              </a:xfrm>
              <a:prstGeom prst="line">
                <a:avLst/>
              </a:prstGeom>
              <a:noFill/>
              <a:ln w="25400">
                <a:solidFill>
                  <a:srgbClr val="1228ED"/>
                </a:solidFill>
                <a:round/>
                <a:headEnd/>
                <a:tailEnd/>
              </a:ln>
            </p:spPr>
            <p:txBody>
              <a:bodyPr/>
              <a:lstStyle/>
              <a:p>
                <a:endParaRPr lang="en-US"/>
              </a:p>
            </p:txBody>
          </p:sp>
          <p:sp>
            <p:nvSpPr>
              <p:cNvPr id="13402" name="Freeform 53"/>
              <p:cNvSpPr>
                <a:spLocks/>
              </p:cNvSpPr>
              <p:nvPr/>
            </p:nvSpPr>
            <p:spPr bwMode="auto">
              <a:xfrm>
                <a:off x="3852" y="1908"/>
                <a:ext cx="1" cy="80"/>
              </a:xfrm>
              <a:custGeom>
                <a:avLst/>
                <a:gdLst>
                  <a:gd name="T0" fmla="*/ 0 w 1"/>
                  <a:gd name="T1" fmla="*/ 0 h 321"/>
                  <a:gd name="T2" fmla="*/ 0 w 1"/>
                  <a:gd name="T3" fmla="*/ 0 h 321"/>
                  <a:gd name="T4" fmla="*/ 0 w 1"/>
                  <a:gd name="T5" fmla="*/ 0 h 321"/>
                  <a:gd name="T6" fmla="*/ 0 60000 65536"/>
                  <a:gd name="T7" fmla="*/ 0 60000 65536"/>
                  <a:gd name="T8" fmla="*/ 0 60000 65536"/>
                  <a:gd name="T9" fmla="*/ 0 w 1"/>
                  <a:gd name="T10" fmla="*/ 0 h 321"/>
                  <a:gd name="T11" fmla="*/ 1 w 1"/>
                  <a:gd name="T12" fmla="*/ 321 h 321"/>
                </a:gdLst>
                <a:ahLst/>
                <a:cxnLst>
                  <a:cxn ang="T6">
                    <a:pos x="T0" y="T1"/>
                  </a:cxn>
                  <a:cxn ang="T7">
                    <a:pos x="T2" y="T3"/>
                  </a:cxn>
                  <a:cxn ang="T8">
                    <a:pos x="T4" y="T5"/>
                  </a:cxn>
                </a:cxnLst>
                <a:rect l="T9" t="T10" r="T11" b="T12"/>
                <a:pathLst>
                  <a:path w="1" h="321">
                    <a:moveTo>
                      <a:pt x="0" y="321"/>
                    </a:moveTo>
                    <a:lnTo>
                      <a:pt x="0" y="235"/>
                    </a:lnTo>
                    <a:lnTo>
                      <a:pt x="0" y="0"/>
                    </a:lnTo>
                  </a:path>
                </a:pathLst>
              </a:custGeom>
              <a:noFill/>
              <a:ln w="25400">
                <a:solidFill>
                  <a:srgbClr val="1228ED"/>
                </a:solidFill>
                <a:prstDash val="solid"/>
                <a:round/>
                <a:headEnd/>
                <a:tailEnd/>
              </a:ln>
            </p:spPr>
            <p:txBody>
              <a:bodyPr/>
              <a:lstStyle/>
              <a:p>
                <a:endParaRPr lang="en-US"/>
              </a:p>
            </p:txBody>
          </p:sp>
          <p:sp>
            <p:nvSpPr>
              <p:cNvPr id="13403" name="Line 54"/>
              <p:cNvSpPr>
                <a:spLocks noChangeShapeType="1"/>
              </p:cNvSpPr>
              <p:nvPr/>
            </p:nvSpPr>
            <p:spPr bwMode="auto">
              <a:xfrm flipV="1">
                <a:off x="3852" y="2167"/>
                <a:ext cx="1" cy="69"/>
              </a:xfrm>
              <a:prstGeom prst="line">
                <a:avLst/>
              </a:prstGeom>
              <a:noFill/>
              <a:ln w="25400">
                <a:solidFill>
                  <a:srgbClr val="1228ED"/>
                </a:solidFill>
                <a:round/>
                <a:headEnd/>
                <a:tailEnd/>
              </a:ln>
            </p:spPr>
            <p:txBody>
              <a:bodyPr/>
              <a:lstStyle/>
              <a:p>
                <a:endParaRPr lang="en-US"/>
              </a:p>
            </p:txBody>
          </p:sp>
          <p:sp>
            <p:nvSpPr>
              <p:cNvPr id="13404" name="Line 55"/>
              <p:cNvSpPr>
                <a:spLocks noChangeShapeType="1"/>
              </p:cNvSpPr>
              <p:nvPr/>
            </p:nvSpPr>
            <p:spPr bwMode="auto">
              <a:xfrm flipV="1">
                <a:off x="3852" y="2043"/>
                <a:ext cx="1" cy="68"/>
              </a:xfrm>
              <a:prstGeom prst="line">
                <a:avLst/>
              </a:prstGeom>
              <a:noFill/>
              <a:ln w="25400">
                <a:solidFill>
                  <a:srgbClr val="1228ED"/>
                </a:solidFill>
                <a:round/>
                <a:headEnd/>
                <a:tailEnd/>
              </a:ln>
            </p:spPr>
            <p:txBody>
              <a:bodyPr/>
              <a:lstStyle/>
              <a:p>
                <a:endParaRPr lang="en-US"/>
              </a:p>
            </p:txBody>
          </p:sp>
          <p:sp>
            <p:nvSpPr>
              <p:cNvPr id="13405" name="Line 56"/>
              <p:cNvSpPr>
                <a:spLocks noChangeShapeType="1"/>
              </p:cNvSpPr>
              <p:nvPr/>
            </p:nvSpPr>
            <p:spPr bwMode="auto">
              <a:xfrm>
                <a:off x="3030" y="2602"/>
                <a:ext cx="1" cy="69"/>
              </a:xfrm>
              <a:prstGeom prst="line">
                <a:avLst/>
              </a:prstGeom>
              <a:noFill/>
              <a:ln w="25400">
                <a:solidFill>
                  <a:srgbClr val="1228ED"/>
                </a:solidFill>
                <a:round/>
                <a:headEnd/>
                <a:tailEnd/>
              </a:ln>
            </p:spPr>
            <p:txBody>
              <a:bodyPr/>
              <a:lstStyle/>
              <a:p>
                <a:endParaRPr lang="en-US"/>
              </a:p>
            </p:txBody>
          </p:sp>
          <p:sp>
            <p:nvSpPr>
              <p:cNvPr id="13406" name="Freeform 57"/>
              <p:cNvSpPr>
                <a:spLocks/>
              </p:cNvSpPr>
              <p:nvPr/>
            </p:nvSpPr>
            <p:spPr bwMode="auto">
              <a:xfrm>
                <a:off x="3852" y="2668"/>
                <a:ext cx="1" cy="71"/>
              </a:xfrm>
              <a:custGeom>
                <a:avLst/>
                <a:gdLst>
                  <a:gd name="T0" fmla="*/ 0 w 1"/>
                  <a:gd name="T1" fmla="*/ 0 h 283"/>
                  <a:gd name="T2" fmla="*/ 0 w 1"/>
                  <a:gd name="T3" fmla="*/ 0 h 283"/>
                  <a:gd name="T4" fmla="*/ 0 w 1"/>
                  <a:gd name="T5" fmla="*/ 0 h 283"/>
                  <a:gd name="T6" fmla="*/ 0 60000 65536"/>
                  <a:gd name="T7" fmla="*/ 0 60000 65536"/>
                  <a:gd name="T8" fmla="*/ 0 60000 65536"/>
                  <a:gd name="T9" fmla="*/ 0 w 1"/>
                  <a:gd name="T10" fmla="*/ 0 h 283"/>
                  <a:gd name="T11" fmla="*/ 1 w 1"/>
                  <a:gd name="T12" fmla="*/ 283 h 283"/>
                </a:gdLst>
                <a:ahLst/>
                <a:cxnLst>
                  <a:cxn ang="T6">
                    <a:pos x="T0" y="T1"/>
                  </a:cxn>
                  <a:cxn ang="T7">
                    <a:pos x="T2" y="T3"/>
                  </a:cxn>
                  <a:cxn ang="T8">
                    <a:pos x="T4" y="T5"/>
                  </a:cxn>
                </a:cxnLst>
                <a:rect l="T9" t="T10" r="T11" b="T12"/>
                <a:pathLst>
                  <a:path w="1" h="283">
                    <a:moveTo>
                      <a:pt x="0" y="0"/>
                    </a:moveTo>
                    <a:lnTo>
                      <a:pt x="0" y="88"/>
                    </a:lnTo>
                    <a:lnTo>
                      <a:pt x="0" y="283"/>
                    </a:lnTo>
                  </a:path>
                </a:pathLst>
              </a:custGeom>
              <a:noFill/>
              <a:ln w="25400">
                <a:solidFill>
                  <a:srgbClr val="1228ED"/>
                </a:solidFill>
                <a:prstDash val="solid"/>
                <a:round/>
                <a:headEnd/>
                <a:tailEnd/>
              </a:ln>
            </p:spPr>
            <p:txBody>
              <a:bodyPr/>
              <a:lstStyle/>
              <a:p>
                <a:endParaRPr lang="en-US"/>
              </a:p>
            </p:txBody>
          </p:sp>
          <p:sp>
            <p:nvSpPr>
              <p:cNvPr id="13407" name="Line 58"/>
              <p:cNvSpPr>
                <a:spLocks noChangeShapeType="1"/>
              </p:cNvSpPr>
              <p:nvPr/>
            </p:nvSpPr>
            <p:spPr bwMode="auto">
              <a:xfrm flipV="1">
                <a:off x="3852" y="2544"/>
                <a:ext cx="1" cy="68"/>
              </a:xfrm>
              <a:prstGeom prst="line">
                <a:avLst/>
              </a:prstGeom>
              <a:noFill/>
              <a:ln w="25400">
                <a:solidFill>
                  <a:srgbClr val="1228ED"/>
                </a:solidFill>
                <a:round/>
                <a:headEnd/>
                <a:tailEnd/>
              </a:ln>
            </p:spPr>
            <p:txBody>
              <a:bodyPr/>
              <a:lstStyle/>
              <a:p>
                <a:endParaRPr lang="en-US"/>
              </a:p>
            </p:txBody>
          </p:sp>
          <p:sp>
            <p:nvSpPr>
              <p:cNvPr id="13408" name="Line 59"/>
              <p:cNvSpPr>
                <a:spLocks noChangeShapeType="1"/>
              </p:cNvSpPr>
              <p:nvPr/>
            </p:nvSpPr>
            <p:spPr bwMode="auto">
              <a:xfrm flipV="1">
                <a:off x="3852" y="2436"/>
                <a:ext cx="1" cy="53"/>
              </a:xfrm>
              <a:prstGeom prst="line">
                <a:avLst/>
              </a:prstGeom>
              <a:noFill/>
              <a:ln w="25400">
                <a:solidFill>
                  <a:srgbClr val="1228ED"/>
                </a:solidFill>
                <a:round/>
                <a:headEnd/>
                <a:tailEnd/>
              </a:ln>
            </p:spPr>
            <p:txBody>
              <a:bodyPr/>
              <a:lstStyle/>
              <a:p>
                <a:endParaRPr lang="en-US"/>
              </a:p>
            </p:txBody>
          </p:sp>
          <p:sp>
            <p:nvSpPr>
              <p:cNvPr id="13409" name="Line 60"/>
              <p:cNvSpPr>
                <a:spLocks noChangeShapeType="1"/>
              </p:cNvSpPr>
              <p:nvPr/>
            </p:nvSpPr>
            <p:spPr bwMode="auto">
              <a:xfrm flipV="1">
                <a:off x="3852" y="2292"/>
                <a:ext cx="1" cy="80"/>
              </a:xfrm>
              <a:prstGeom prst="line">
                <a:avLst/>
              </a:prstGeom>
              <a:noFill/>
              <a:ln w="25400">
                <a:solidFill>
                  <a:srgbClr val="1228ED"/>
                </a:solidFill>
                <a:round/>
                <a:headEnd/>
                <a:tailEnd/>
              </a:ln>
            </p:spPr>
            <p:txBody>
              <a:bodyPr/>
              <a:lstStyle/>
              <a:p>
                <a:endParaRPr lang="en-US"/>
              </a:p>
            </p:txBody>
          </p:sp>
          <p:sp>
            <p:nvSpPr>
              <p:cNvPr id="13410" name="Line 61"/>
              <p:cNvSpPr>
                <a:spLocks noChangeShapeType="1"/>
              </p:cNvSpPr>
              <p:nvPr/>
            </p:nvSpPr>
            <p:spPr bwMode="auto">
              <a:xfrm>
                <a:off x="3912" y="2359"/>
                <a:ext cx="1" cy="65"/>
              </a:xfrm>
              <a:prstGeom prst="line">
                <a:avLst/>
              </a:prstGeom>
              <a:noFill/>
              <a:ln w="25400">
                <a:solidFill>
                  <a:srgbClr val="1228ED"/>
                </a:solidFill>
                <a:round/>
                <a:headEnd/>
                <a:tailEnd/>
              </a:ln>
            </p:spPr>
            <p:txBody>
              <a:bodyPr/>
              <a:lstStyle/>
              <a:p>
                <a:endParaRPr lang="en-US"/>
              </a:p>
            </p:txBody>
          </p:sp>
          <p:sp>
            <p:nvSpPr>
              <p:cNvPr id="13411" name="Line 62"/>
              <p:cNvSpPr>
                <a:spLocks noChangeShapeType="1"/>
              </p:cNvSpPr>
              <p:nvPr/>
            </p:nvSpPr>
            <p:spPr bwMode="auto">
              <a:xfrm>
                <a:off x="3030" y="2479"/>
                <a:ext cx="1" cy="68"/>
              </a:xfrm>
              <a:prstGeom prst="line">
                <a:avLst/>
              </a:prstGeom>
              <a:noFill/>
              <a:ln w="25400">
                <a:solidFill>
                  <a:srgbClr val="1228ED"/>
                </a:solidFill>
                <a:round/>
                <a:headEnd/>
                <a:tailEnd/>
              </a:ln>
            </p:spPr>
            <p:txBody>
              <a:bodyPr/>
              <a:lstStyle/>
              <a:p>
                <a:endParaRPr lang="en-US"/>
              </a:p>
            </p:txBody>
          </p:sp>
          <p:sp>
            <p:nvSpPr>
              <p:cNvPr id="13412" name="Freeform 63"/>
              <p:cNvSpPr>
                <a:spLocks/>
              </p:cNvSpPr>
              <p:nvPr/>
            </p:nvSpPr>
            <p:spPr bwMode="auto">
              <a:xfrm>
                <a:off x="3912" y="1745"/>
                <a:ext cx="24" cy="32"/>
              </a:xfrm>
              <a:custGeom>
                <a:avLst/>
                <a:gdLst>
                  <a:gd name="T0" fmla="*/ 0 w 97"/>
                  <a:gd name="T1" fmla="*/ 0 h 125"/>
                  <a:gd name="T2" fmla="*/ 0 w 97"/>
                  <a:gd name="T3" fmla="*/ 0 h 125"/>
                  <a:gd name="T4" fmla="*/ 0 w 97"/>
                  <a:gd name="T5" fmla="*/ 0 h 125"/>
                  <a:gd name="T6" fmla="*/ 0 60000 65536"/>
                  <a:gd name="T7" fmla="*/ 0 60000 65536"/>
                  <a:gd name="T8" fmla="*/ 0 60000 65536"/>
                  <a:gd name="T9" fmla="*/ 0 w 97"/>
                  <a:gd name="T10" fmla="*/ 0 h 125"/>
                  <a:gd name="T11" fmla="*/ 97 w 97"/>
                  <a:gd name="T12" fmla="*/ 125 h 125"/>
                </a:gdLst>
                <a:ahLst/>
                <a:cxnLst>
                  <a:cxn ang="T6">
                    <a:pos x="T0" y="T1"/>
                  </a:cxn>
                  <a:cxn ang="T7">
                    <a:pos x="T2" y="T3"/>
                  </a:cxn>
                  <a:cxn ang="T8">
                    <a:pos x="T4" y="T5"/>
                  </a:cxn>
                </a:cxnLst>
                <a:rect l="T9" t="T10" r="T11" b="T12"/>
                <a:pathLst>
                  <a:path w="97" h="125">
                    <a:moveTo>
                      <a:pt x="97" y="0"/>
                    </a:moveTo>
                    <a:lnTo>
                      <a:pt x="0" y="0"/>
                    </a:lnTo>
                    <a:lnTo>
                      <a:pt x="0" y="125"/>
                    </a:lnTo>
                  </a:path>
                </a:pathLst>
              </a:custGeom>
              <a:noFill/>
              <a:ln w="25400">
                <a:solidFill>
                  <a:srgbClr val="1228ED"/>
                </a:solidFill>
                <a:prstDash val="solid"/>
                <a:round/>
                <a:headEnd/>
                <a:tailEnd/>
              </a:ln>
            </p:spPr>
            <p:txBody>
              <a:bodyPr/>
              <a:lstStyle/>
              <a:p>
                <a:endParaRPr lang="en-US"/>
              </a:p>
            </p:txBody>
          </p:sp>
          <p:sp>
            <p:nvSpPr>
              <p:cNvPr id="13413" name="Line 64"/>
              <p:cNvSpPr>
                <a:spLocks noChangeShapeType="1"/>
              </p:cNvSpPr>
              <p:nvPr/>
            </p:nvSpPr>
            <p:spPr bwMode="auto">
              <a:xfrm>
                <a:off x="3912" y="2228"/>
                <a:ext cx="1" cy="69"/>
              </a:xfrm>
              <a:prstGeom prst="line">
                <a:avLst/>
              </a:prstGeom>
              <a:noFill/>
              <a:ln w="25400">
                <a:solidFill>
                  <a:srgbClr val="1228ED"/>
                </a:solidFill>
                <a:round/>
                <a:headEnd/>
                <a:tailEnd/>
              </a:ln>
            </p:spPr>
            <p:txBody>
              <a:bodyPr/>
              <a:lstStyle/>
              <a:p>
                <a:endParaRPr lang="en-US"/>
              </a:p>
            </p:txBody>
          </p:sp>
          <p:sp>
            <p:nvSpPr>
              <p:cNvPr id="13414" name="Freeform 65"/>
              <p:cNvSpPr>
                <a:spLocks/>
              </p:cNvSpPr>
              <p:nvPr/>
            </p:nvSpPr>
            <p:spPr bwMode="auto">
              <a:xfrm>
                <a:off x="3912" y="1962"/>
                <a:ext cx="1" cy="70"/>
              </a:xfrm>
              <a:custGeom>
                <a:avLst/>
                <a:gdLst>
                  <a:gd name="T0" fmla="*/ 0 w 1"/>
                  <a:gd name="T1" fmla="*/ 0 h 277"/>
                  <a:gd name="T2" fmla="*/ 0 w 1"/>
                  <a:gd name="T3" fmla="*/ 0 h 277"/>
                  <a:gd name="T4" fmla="*/ 0 w 1"/>
                  <a:gd name="T5" fmla="*/ 0 h 277"/>
                  <a:gd name="T6" fmla="*/ 0 60000 65536"/>
                  <a:gd name="T7" fmla="*/ 0 60000 65536"/>
                  <a:gd name="T8" fmla="*/ 0 60000 65536"/>
                  <a:gd name="T9" fmla="*/ 0 w 1"/>
                  <a:gd name="T10" fmla="*/ 0 h 277"/>
                  <a:gd name="T11" fmla="*/ 1 w 1"/>
                  <a:gd name="T12" fmla="*/ 277 h 277"/>
                </a:gdLst>
                <a:ahLst/>
                <a:cxnLst>
                  <a:cxn ang="T6">
                    <a:pos x="T0" y="T1"/>
                  </a:cxn>
                  <a:cxn ang="T7">
                    <a:pos x="T2" y="T3"/>
                  </a:cxn>
                  <a:cxn ang="T8">
                    <a:pos x="T4" y="T5"/>
                  </a:cxn>
                </a:cxnLst>
                <a:rect l="T9" t="T10" r="T11" b="T12"/>
                <a:pathLst>
                  <a:path w="1" h="277">
                    <a:moveTo>
                      <a:pt x="0" y="0"/>
                    </a:moveTo>
                    <a:lnTo>
                      <a:pt x="0" y="17"/>
                    </a:lnTo>
                    <a:lnTo>
                      <a:pt x="0" y="277"/>
                    </a:lnTo>
                  </a:path>
                </a:pathLst>
              </a:custGeom>
              <a:noFill/>
              <a:ln w="25400">
                <a:solidFill>
                  <a:srgbClr val="1228ED"/>
                </a:solidFill>
                <a:prstDash val="solid"/>
                <a:round/>
                <a:headEnd/>
                <a:tailEnd/>
              </a:ln>
            </p:spPr>
            <p:txBody>
              <a:bodyPr/>
              <a:lstStyle/>
              <a:p>
                <a:endParaRPr lang="en-US"/>
              </a:p>
            </p:txBody>
          </p:sp>
          <p:sp>
            <p:nvSpPr>
              <p:cNvPr id="13415" name="Line 66"/>
              <p:cNvSpPr>
                <a:spLocks noChangeShapeType="1"/>
              </p:cNvSpPr>
              <p:nvPr/>
            </p:nvSpPr>
            <p:spPr bwMode="auto">
              <a:xfrm>
                <a:off x="3030" y="1832"/>
                <a:ext cx="1" cy="68"/>
              </a:xfrm>
              <a:prstGeom prst="line">
                <a:avLst/>
              </a:prstGeom>
              <a:noFill/>
              <a:ln w="25400">
                <a:solidFill>
                  <a:srgbClr val="1228ED"/>
                </a:solidFill>
                <a:round/>
                <a:headEnd/>
                <a:tailEnd/>
              </a:ln>
            </p:spPr>
            <p:txBody>
              <a:bodyPr/>
              <a:lstStyle/>
              <a:p>
                <a:endParaRPr lang="en-US"/>
              </a:p>
            </p:txBody>
          </p:sp>
          <p:sp>
            <p:nvSpPr>
              <p:cNvPr id="13416" name="Line 67"/>
              <p:cNvSpPr>
                <a:spLocks noChangeShapeType="1"/>
              </p:cNvSpPr>
              <p:nvPr/>
            </p:nvSpPr>
            <p:spPr bwMode="auto">
              <a:xfrm>
                <a:off x="3912" y="1833"/>
                <a:ext cx="1" cy="67"/>
              </a:xfrm>
              <a:prstGeom prst="line">
                <a:avLst/>
              </a:prstGeom>
              <a:noFill/>
              <a:ln w="25400">
                <a:solidFill>
                  <a:srgbClr val="1228ED"/>
                </a:solidFill>
                <a:round/>
                <a:headEnd/>
                <a:tailEnd/>
              </a:ln>
            </p:spPr>
            <p:txBody>
              <a:bodyPr/>
              <a:lstStyle/>
              <a:p>
                <a:endParaRPr lang="en-US"/>
              </a:p>
            </p:txBody>
          </p:sp>
          <p:sp>
            <p:nvSpPr>
              <p:cNvPr id="13417" name="Line 68"/>
              <p:cNvSpPr>
                <a:spLocks noChangeShapeType="1"/>
              </p:cNvSpPr>
              <p:nvPr/>
            </p:nvSpPr>
            <p:spPr bwMode="auto">
              <a:xfrm flipV="1">
                <a:off x="3852" y="1810"/>
                <a:ext cx="1" cy="40"/>
              </a:xfrm>
              <a:prstGeom prst="line">
                <a:avLst/>
              </a:prstGeom>
              <a:noFill/>
              <a:ln w="25400">
                <a:solidFill>
                  <a:srgbClr val="1228ED"/>
                </a:solidFill>
                <a:round/>
                <a:headEnd/>
                <a:tailEnd/>
              </a:ln>
            </p:spPr>
            <p:txBody>
              <a:bodyPr/>
              <a:lstStyle/>
              <a:p>
                <a:endParaRPr lang="en-US"/>
              </a:p>
            </p:txBody>
          </p:sp>
          <p:sp>
            <p:nvSpPr>
              <p:cNvPr id="13418" name="Line 69"/>
              <p:cNvSpPr>
                <a:spLocks noChangeShapeType="1"/>
              </p:cNvSpPr>
              <p:nvPr/>
            </p:nvSpPr>
            <p:spPr bwMode="auto">
              <a:xfrm flipH="1">
                <a:off x="4437" y="1745"/>
                <a:ext cx="63" cy="1"/>
              </a:xfrm>
              <a:prstGeom prst="line">
                <a:avLst/>
              </a:prstGeom>
              <a:noFill/>
              <a:ln w="25400">
                <a:solidFill>
                  <a:srgbClr val="1228ED"/>
                </a:solidFill>
                <a:round/>
                <a:headEnd/>
                <a:tailEnd/>
              </a:ln>
            </p:spPr>
            <p:txBody>
              <a:bodyPr/>
              <a:lstStyle/>
              <a:p>
                <a:endParaRPr lang="en-US"/>
              </a:p>
            </p:txBody>
          </p:sp>
          <p:sp>
            <p:nvSpPr>
              <p:cNvPr id="13419" name="Line 70"/>
              <p:cNvSpPr>
                <a:spLocks noChangeShapeType="1"/>
              </p:cNvSpPr>
              <p:nvPr/>
            </p:nvSpPr>
            <p:spPr bwMode="auto">
              <a:xfrm flipH="1">
                <a:off x="4309" y="1745"/>
                <a:ext cx="41" cy="1"/>
              </a:xfrm>
              <a:prstGeom prst="line">
                <a:avLst/>
              </a:prstGeom>
              <a:noFill/>
              <a:ln w="25400">
                <a:solidFill>
                  <a:srgbClr val="1228ED"/>
                </a:solidFill>
                <a:round/>
                <a:headEnd/>
                <a:tailEnd/>
              </a:ln>
            </p:spPr>
            <p:txBody>
              <a:bodyPr/>
              <a:lstStyle/>
              <a:p>
                <a:endParaRPr lang="en-US"/>
              </a:p>
            </p:txBody>
          </p:sp>
          <p:sp>
            <p:nvSpPr>
              <p:cNvPr id="13420" name="Freeform 71"/>
              <p:cNvSpPr>
                <a:spLocks/>
              </p:cNvSpPr>
              <p:nvPr/>
            </p:nvSpPr>
            <p:spPr bwMode="auto">
              <a:xfrm>
                <a:off x="4698" y="1745"/>
                <a:ext cx="36" cy="25"/>
              </a:xfrm>
              <a:custGeom>
                <a:avLst/>
                <a:gdLst>
                  <a:gd name="T0" fmla="*/ 0 w 147"/>
                  <a:gd name="T1" fmla="*/ 0 h 99"/>
                  <a:gd name="T2" fmla="*/ 0 w 147"/>
                  <a:gd name="T3" fmla="*/ 0 h 99"/>
                  <a:gd name="T4" fmla="*/ 0 w 147"/>
                  <a:gd name="T5" fmla="*/ 0 h 99"/>
                  <a:gd name="T6" fmla="*/ 0 60000 65536"/>
                  <a:gd name="T7" fmla="*/ 0 60000 65536"/>
                  <a:gd name="T8" fmla="*/ 0 60000 65536"/>
                  <a:gd name="T9" fmla="*/ 0 w 147"/>
                  <a:gd name="T10" fmla="*/ 0 h 99"/>
                  <a:gd name="T11" fmla="*/ 147 w 147"/>
                  <a:gd name="T12" fmla="*/ 99 h 99"/>
                </a:gdLst>
                <a:ahLst/>
                <a:cxnLst>
                  <a:cxn ang="T6">
                    <a:pos x="T0" y="T1"/>
                  </a:cxn>
                  <a:cxn ang="T7">
                    <a:pos x="T2" y="T3"/>
                  </a:cxn>
                  <a:cxn ang="T8">
                    <a:pos x="T4" y="T5"/>
                  </a:cxn>
                </a:cxnLst>
                <a:rect l="T9" t="T10" r="T11" b="T12"/>
                <a:pathLst>
                  <a:path w="147" h="99">
                    <a:moveTo>
                      <a:pt x="147" y="99"/>
                    </a:moveTo>
                    <a:lnTo>
                      <a:pt x="147" y="0"/>
                    </a:lnTo>
                    <a:lnTo>
                      <a:pt x="0" y="0"/>
                    </a:lnTo>
                  </a:path>
                </a:pathLst>
              </a:custGeom>
              <a:noFill/>
              <a:ln w="25400">
                <a:solidFill>
                  <a:srgbClr val="1228ED"/>
                </a:solidFill>
                <a:prstDash val="solid"/>
                <a:round/>
                <a:headEnd/>
                <a:tailEnd/>
              </a:ln>
            </p:spPr>
            <p:txBody>
              <a:bodyPr/>
              <a:lstStyle/>
              <a:p>
                <a:endParaRPr lang="en-US"/>
              </a:p>
            </p:txBody>
          </p:sp>
          <p:sp>
            <p:nvSpPr>
              <p:cNvPr id="13421" name="Line 72"/>
              <p:cNvSpPr>
                <a:spLocks noChangeShapeType="1"/>
              </p:cNvSpPr>
              <p:nvPr/>
            </p:nvSpPr>
            <p:spPr bwMode="auto">
              <a:xfrm flipH="1">
                <a:off x="4564" y="1745"/>
                <a:ext cx="77" cy="1"/>
              </a:xfrm>
              <a:prstGeom prst="line">
                <a:avLst/>
              </a:prstGeom>
              <a:noFill/>
              <a:ln w="25400">
                <a:solidFill>
                  <a:srgbClr val="1228ED"/>
                </a:solidFill>
                <a:round/>
                <a:headEnd/>
                <a:tailEnd/>
              </a:ln>
            </p:spPr>
            <p:txBody>
              <a:bodyPr/>
              <a:lstStyle/>
              <a:p>
                <a:endParaRPr lang="en-US"/>
              </a:p>
            </p:txBody>
          </p:sp>
          <p:sp>
            <p:nvSpPr>
              <p:cNvPr id="13422" name="Line 73"/>
              <p:cNvSpPr>
                <a:spLocks noChangeShapeType="1"/>
              </p:cNvSpPr>
              <p:nvPr/>
            </p:nvSpPr>
            <p:spPr bwMode="auto">
              <a:xfrm flipV="1">
                <a:off x="4734" y="1908"/>
                <a:ext cx="1" cy="80"/>
              </a:xfrm>
              <a:prstGeom prst="line">
                <a:avLst/>
              </a:prstGeom>
              <a:noFill/>
              <a:ln w="25400">
                <a:solidFill>
                  <a:srgbClr val="1228ED"/>
                </a:solidFill>
                <a:round/>
                <a:headEnd/>
                <a:tailEnd/>
              </a:ln>
            </p:spPr>
            <p:txBody>
              <a:bodyPr/>
              <a:lstStyle/>
              <a:p>
                <a:endParaRPr lang="en-US"/>
              </a:p>
            </p:txBody>
          </p:sp>
          <p:sp>
            <p:nvSpPr>
              <p:cNvPr id="13423" name="Line 74"/>
              <p:cNvSpPr>
                <a:spLocks noChangeShapeType="1"/>
              </p:cNvSpPr>
              <p:nvPr/>
            </p:nvSpPr>
            <p:spPr bwMode="auto">
              <a:xfrm flipV="1">
                <a:off x="4734" y="2043"/>
                <a:ext cx="1" cy="68"/>
              </a:xfrm>
              <a:prstGeom prst="line">
                <a:avLst/>
              </a:prstGeom>
              <a:noFill/>
              <a:ln w="25400">
                <a:solidFill>
                  <a:srgbClr val="1228ED"/>
                </a:solidFill>
                <a:round/>
                <a:headEnd/>
                <a:tailEnd/>
              </a:ln>
            </p:spPr>
            <p:txBody>
              <a:bodyPr/>
              <a:lstStyle/>
              <a:p>
                <a:endParaRPr lang="en-US"/>
              </a:p>
            </p:txBody>
          </p:sp>
          <p:sp>
            <p:nvSpPr>
              <p:cNvPr id="13424" name="Line 75"/>
              <p:cNvSpPr>
                <a:spLocks noChangeShapeType="1"/>
              </p:cNvSpPr>
              <p:nvPr/>
            </p:nvSpPr>
            <p:spPr bwMode="auto">
              <a:xfrm flipV="1">
                <a:off x="4734" y="2167"/>
                <a:ext cx="1" cy="69"/>
              </a:xfrm>
              <a:prstGeom prst="line">
                <a:avLst/>
              </a:prstGeom>
              <a:noFill/>
              <a:ln w="25400">
                <a:solidFill>
                  <a:srgbClr val="1228ED"/>
                </a:solidFill>
                <a:round/>
                <a:headEnd/>
                <a:tailEnd/>
              </a:ln>
            </p:spPr>
            <p:txBody>
              <a:bodyPr/>
              <a:lstStyle/>
              <a:p>
                <a:endParaRPr lang="en-US"/>
              </a:p>
            </p:txBody>
          </p:sp>
          <p:sp>
            <p:nvSpPr>
              <p:cNvPr id="13425" name="Line 76"/>
              <p:cNvSpPr>
                <a:spLocks noChangeShapeType="1"/>
              </p:cNvSpPr>
              <p:nvPr/>
            </p:nvSpPr>
            <p:spPr bwMode="auto">
              <a:xfrm flipV="1">
                <a:off x="4734" y="2292"/>
                <a:ext cx="1" cy="80"/>
              </a:xfrm>
              <a:prstGeom prst="line">
                <a:avLst/>
              </a:prstGeom>
              <a:noFill/>
              <a:ln w="25400">
                <a:solidFill>
                  <a:srgbClr val="1228ED"/>
                </a:solidFill>
                <a:round/>
                <a:headEnd/>
                <a:tailEnd/>
              </a:ln>
            </p:spPr>
            <p:txBody>
              <a:bodyPr/>
              <a:lstStyle/>
              <a:p>
                <a:endParaRPr lang="en-US"/>
              </a:p>
            </p:txBody>
          </p:sp>
          <p:sp>
            <p:nvSpPr>
              <p:cNvPr id="13426" name="Line 77"/>
              <p:cNvSpPr>
                <a:spLocks noChangeShapeType="1"/>
              </p:cNvSpPr>
              <p:nvPr/>
            </p:nvSpPr>
            <p:spPr bwMode="auto">
              <a:xfrm flipV="1">
                <a:off x="4734" y="2436"/>
                <a:ext cx="1" cy="53"/>
              </a:xfrm>
              <a:prstGeom prst="line">
                <a:avLst/>
              </a:prstGeom>
              <a:noFill/>
              <a:ln w="25400">
                <a:solidFill>
                  <a:srgbClr val="1228ED"/>
                </a:solidFill>
                <a:round/>
                <a:headEnd/>
                <a:tailEnd/>
              </a:ln>
            </p:spPr>
            <p:txBody>
              <a:bodyPr/>
              <a:lstStyle/>
              <a:p>
                <a:endParaRPr lang="en-US"/>
              </a:p>
            </p:txBody>
          </p:sp>
          <p:sp>
            <p:nvSpPr>
              <p:cNvPr id="13427" name="Line 78"/>
              <p:cNvSpPr>
                <a:spLocks noChangeShapeType="1"/>
              </p:cNvSpPr>
              <p:nvPr/>
            </p:nvSpPr>
            <p:spPr bwMode="auto">
              <a:xfrm flipV="1">
                <a:off x="4734" y="2544"/>
                <a:ext cx="1" cy="68"/>
              </a:xfrm>
              <a:prstGeom prst="line">
                <a:avLst/>
              </a:prstGeom>
              <a:noFill/>
              <a:ln w="25400">
                <a:solidFill>
                  <a:srgbClr val="1228ED"/>
                </a:solidFill>
                <a:round/>
                <a:headEnd/>
                <a:tailEnd/>
              </a:ln>
            </p:spPr>
            <p:txBody>
              <a:bodyPr/>
              <a:lstStyle/>
              <a:p>
                <a:endParaRPr lang="en-US"/>
              </a:p>
            </p:txBody>
          </p:sp>
          <p:sp>
            <p:nvSpPr>
              <p:cNvPr id="13428" name="Freeform 79"/>
              <p:cNvSpPr>
                <a:spLocks/>
              </p:cNvSpPr>
              <p:nvPr/>
            </p:nvSpPr>
            <p:spPr bwMode="auto">
              <a:xfrm>
                <a:off x="4734" y="2668"/>
                <a:ext cx="1" cy="71"/>
              </a:xfrm>
              <a:custGeom>
                <a:avLst/>
                <a:gdLst>
                  <a:gd name="T0" fmla="*/ 0 w 1"/>
                  <a:gd name="T1" fmla="*/ 0 h 283"/>
                  <a:gd name="T2" fmla="*/ 0 w 1"/>
                  <a:gd name="T3" fmla="*/ 0 h 283"/>
                  <a:gd name="T4" fmla="*/ 0 w 1"/>
                  <a:gd name="T5" fmla="*/ 0 h 283"/>
                  <a:gd name="T6" fmla="*/ 0 60000 65536"/>
                  <a:gd name="T7" fmla="*/ 0 60000 65536"/>
                  <a:gd name="T8" fmla="*/ 0 60000 65536"/>
                  <a:gd name="T9" fmla="*/ 0 w 1"/>
                  <a:gd name="T10" fmla="*/ 0 h 283"/>
                  <a:gd name="T11" fmla="*/ 1 w 1"/>
                  <a:gd name="T12" fmla="*/ 283 h 283"/>
                </a:gdLst>
                <a:ahLst/>
                <a:cxnLst>
                  <a:cxn ang="T6">
                    <a:pos x="T0" y="T1"/>
                  </a:cxn>
                  <a:cxn ang="T7">
                    <a:pos x="T2" y="T3"/>
                  </a:cxn>
                  <a:cxn ang="T8">
                    <a:pos x="T4" y="T5"/>
                  </a:cxn>
                </a:cxnLst>
                <a:rect l="T9" t="T10" r="T11" b="T12"/>
                <a:pathLst>
                  <a:path w="1" h="283">
                    <a:moveTo>
                      <a:pt x="0" y="283"/>
                    </a:moveTo>
                    <a:lnTo>
                      <a:pt x="0" y="94"/>
                    </a:lnTo>
                    <a:lnTo>
                      <a:pt x="0" y="0"/>
                    </a:lnTo>
                  </a:path>
                </a:pathLst>
              </a:custGeom>
              <a:noFill/>
              <a:ln w="25400">
                <a:solidFill>
                  <a:srgbClr val="1228ED"/>
                </a:solidFill>
                <a:prstDash val="solid"/>
                <a:round/>
                <a:headEnd/>
                <a:tailEnd/>
              </a:ln>
            </p:spPr>
            <p:txBody>
              <a:bodyPr/>
              <a:lstStyle/>
              <a:p>
                <a:endParaRPr lang="en-US"/>
              </a:p>
            </p:txBody>
          </p:sp>
          <p:sp>
            <p:nvSpPr>
              <p:cNvPr id="13429" name="Freeform 80"/>
              <p:cNvSpPr>
                <a:spLocks/>
              </p:cNvSpPr>
              <p:nvPr/>
            </p:nvSpPr>
            <p:spPr bwMode="auto">
              <a:xfrm>
                <a:off x="3816" y="1745"/>
                <a:ext cx="36" cy="25"/>
              </a:xfrm>
              <a:custGeom>
                <a:avLst/>
                <a:gdLst>
                  <a:gd name="T0" fmla="*/ 0 w 147"/>
                  <a:gd name="T1" fmla="*/ 0 h 99"/>
                  <a:gd name="T2" fmla="*/ 0 w 147"/>
                  <a:gd name="T3" fmla="*/ 0 h 99"/>
                  <a:gd name="T4" fmla="*/ 0 w 147"/>
                  <a:gd name="T5" fmla="*/ 0 h 99"/>
                  <a:gd name="T6" fmla="*/ 0 60000 65536"/>
                  <a:gd name="T7" fmla="*/ 0 60000 65536"/>
                  <a:gd name="T8" fmla="*/ 0 60000 65536"/>
                  <a:gd name="T9" fmla="*/ 0 w 147"/>
                  <a:gd name="T10" fmla="*/ 0 h 99"/>
                  <a:gd name="T11" fmla="*/ 147 w 147"/>
                  <a:gd name="T12" fmla="*/ 99 h 99"/>
                </a:gdLst>
                <a:ahLst/>
                <a:cxnLst>
                  <a:cxn ang="T6">
                    <a:pos x="T0" y="T1"/>
                  </a:cxn>
                  <a:cxn ang="T7">
                    <a:pos x="T2" y="T3"/>
                  </a:cxn>
                  <a:cxn ang="T8">
                    <a:pos x="T4" y="T5"/>
                  </a:cxn>
                </a:cxnLst>
                <a:rect l="T9" t="T10" r="T11" b="T12"/>
                <a:pathLst>
                  <a:path w="147" h="99">
                    <a:moveTo>
                      <a:pt x="147" y="99"/>
                    </a:moveTo>
                    <a:lnTo>
                      <a:pt x="147" y="0"/>
                    </a:lnTo>
                    <a:lnTo>
                      <a:pt x="0" y="0"/>
                    </a:lnTo>
                  </a:path>
                </a:pathLst>
              </a:custGeom>
              <a:noFill/>
              <a:ln w="25400">
                <a:solidFill>
                  <a:srgbClr val="1228ED"/>
                </a:solidFill>
                <a:prstDash val="solid"/>
                <a:round/>
                <a:headEnd/>
                <a:tailEnd/>
              </a:ln>
            </p:spPr>
            <p:txBody>
              <a:bodyPr/>
              <a:lstStyle/>
              <a:p>
                <a:endParaRPr lang="en-US"/>
              </a:p>
            </p:txBody>
          </p:sp>
          <p:sp>
            <p:nvSpPr>
              <p:cNvPr id="13430" name="Line 81"/>
              <p:cNvSpPr>
                <a:spLocks noChangeShapeType="1"/>
              </p:cNvSpPr>
              <p:nvPr/>
            </p:nvSpPr>
            <p:spPr bwMode="auto">
              <a:xfrm flipH="1">
                <a:off x="4183" y="1745"/>
                <a:ext cx="57" cy="1"/>
              </a:xfrm>
              <a:prstGeom prst="line">
                <a:avLst/>
              </a:prstGeom>
              <a:noFill/>
              <a:ln w="25400">
                <a:solidFill>
                  <a:srgbClr val="1228ED"/>
                </a:solidFill>
                <a:round/>
                <a:headEnd/>
                <a:tailEnd/>
              </a:ln>
            </p:spPr>
            <p:txBody>
              <a:bodyPr/>
              <a:lstStyle/>
              <a:p>
                <a:endParaRPr lang="en-US"/>
              </a:p>
            </p:txBody>
          </p:sp>
          <p:sp>
            <p:nvSpPr>
              <p:cNvPr id="13431" name="Line 82"/>
              <p:cNvSpPr>
                <a:spLocks noChangeShapeType="1"/>
              </p:cNvSpPr>
              <p:nvPr/>
            </p:nvSpPr>
            <p:spPr bwMode="auto">
              <a:xfrm flipV="1">
                <a:off x="4734" y="1810"/>
                <a:ext cx="1" cy="40"/>
              </a:xfrm>
              <a:prstGeom prst="line">
                <a:avLst/>
              </a:prstGeom>
              <a:noFill/>
              <a:ln w="25400">
                <a:solidFill>
                  <a:srgbClr val="1228ED"/>
                </a:solidFill>
                <a:round/>
                <a:headEnd/>
                <a:tailEnd/>
              </a:ln>
            </p:spPr>
            <p:txBody>
              <a:bodyPr/>
              <a:lstStyle/>
              <a:p>
                <a:endParaRPr lang="en-US"/>
              </a:p>
            </p:txBody>
          </p:sp>
          <p:sp>
            <p:nvSpPr>
              <p:cNvPr id="13432" name="Freeform 83"/>
              <p:cNvSpPr>
                <a:spLocks/>
              </p:cNvSpPr>
              <p:nvPr/>
            </p:nvSpPr>
            <p:spPr bwMode="auto">
              <a:xfrm>
                <a:off x="1251" y="1746"/>
                <a:ext cx="25" cy="31"/>
              </a:xfrm>
              <a:custGeom>
                <a:avLst/>
                <a:gdLst>
                  <a:gd name="T0" fmla="*/ 0 w 96"/>
                  <a:gd name="T1" fmla="*/ 0 h 125"/>
                  <a:gd name="T2" fmla="*/ 0 w 96"/>
                  <a:gd name="T3" fmla="*/ 0 h 125"/>
                  <a:gd name="T4" fmla="*/ 0 w 96"/>
                  <a:gd name="T5" fmla="*/ 0 h 125"/>
                  <a:gd name="T6" fmla="*/ 0 60000 65536"/>
                  <a:gd name="T7" fmla="*/ 0 60000 65536"/>
                  <a:gd name="T8" fmla="*/ 0 60000 65536"/>
                  <a:gd name="T9" fmla="*/ 0 w 96"/>
                  <a:gd name="T10" fmla="*/ 0 h 125"/>
                  <a:gd name="T11" fmla="*/ 96 w 96"/>
                  <a:gd name="T12" fmla="*/ 125 h 125"/>
                </a:gdLst>
                <a:ahLst/>
                <a:cxnLst>
                  <a:cxn ang="T6">
                    <a:pos x="T0" y="T1"/>
                  </a:cxn>
                  <a:cxn ang="T7">
                    <a:pos x="T2" y="T3"/>
                  </a:cxn>
                  <a:cxn ang="T8">
                    <a:pos x="T4" y="T5"/>
                  </a:cxn>
                </a:cxnLst>
                <a:rect l="T9" t="T10" r="T11" b="T12"/>
                <a:pathLst>
                  <a:path w="96" h="125">
                    <a:moveTo>
                      <a:pt x="96" y="0"/>
                    </a:moveTo>
                    <a:lnTo>
                      <a:pt x="0" y="0"/>
                    </a:lnTo>
                    <a:lnTo>
                      <a:pt x="0" y="125"/>
                    </a:lnTo>
                  </a:path>
                </a:pathLst>
              </a:custGeom>
              <a:noFill/>
              <a:ln w="25400">
                <a:solidFill>
                  <a:srgbClr val="1228ED"/>
                </a:solidFill>
                <a:prstDash val="solid"/>
                <a:round/>
                <a:headEnd/>
                <a:tailEnd/>
              </a:ln>
            </p:spPr>
            <p:txBody>
              <a:bodyPr/>
              <a:lstStyle/>
              <a:p>
                <a:endParaRPr lang="en-US"/>
              </a:p>
            </p:txBody>
          </p:sp>
          <p:sp>
            <p:nvSpPr>
              <p:cNvPr id="13433" name="Line 84"/>
              <p:cNvSpPr>
                <a:spLocks noChangeShapeType="1"/>
              </p:cNvSpPr>
              <p:nvPr/>
            </p:nvSpPr>
            <p:spPr bwMode="auto">
              <a:xfrm flipH="1">
                <a:off x="3555" y="1745"/>
                <a:ext cx="64" cy="1"/>
              </a:xfrm>
              <a:prstGeom prst="line">
                <a:avLst/>
              </a:prstGeom>
              <a:noFill/>
              <a:ln w="25400">
                <a:solidFill>
                  <a:srgbClr val="1228ED"/>
                </a:solidFill>
                <a:round/>
                <a:headEnd/>
                <a:tailEnd/>
              </a:ln>
            </p:spPr>
            <p:txBody>
              <a:bodyPr/>
              <a:lstStyle/>
              <a:p>
                <a:endParaRPr lang="en-US"/>
              </a:p>
            </p:txBody>
          </p:sp>
          <p:sp>
            <p:nvSpPr>
              <p:cNvPr id="13434" name="Freeform 85"/>
              <p:cNvSpPr>
                <a:spLocks/>
              </p:cNvSpPr>
              <p:nvPr/>
            </p:nvSpPr>
            <p:spPr bwMode="auto">
              <a:xfrm>
                <a:off x="1251" y="1963"/>
                <a:ext cx="1" cy="69"/>
              </a:xfrm>
              <a:custGeom>
                <a:avLst/>
                <a:gdLst>
                  <a:gd name="T0" fmla="*/ 0 w 1"/>
                  <a:gd name="T1" fmla="*/ 0 h 277"/>
                  <a:gd name="T2" fmla="*/ 0 w 1"/>
                  <a:gd name="T3" fmla="*/ 0 h 277"/>
                  <a:gd name="T4" fmla="*/ 0 w 1"/>
                  <a:gd name="T5" fmla="*/ 0 h 277"/>
                  <a:gd name="T6" fmla="*/ 0 60000 65536"/>
                  <a:gd name="T7" fmla="*/ 0 60000 65536"/>
                  <a:gd name="T8" fmla="*/ 0 60000 65536"/>
                  <a:gd name="T9" fmla="*/ 0 w 1"/>
                  <a:gd name="T10" fmla="*/ 0 h 277"/>
                  <a:gd name="T11" fmla="*/ 1 w 1"/>
                  <a:gd name="T12" fmla="*/ 277 h 277"/>
                </a:gdLst>
                <a:ahLst/>
                <a:cxnLst>
                  <a:cxn ang="T6">
                    <a:pos x="T0" y="T1"/>
                  </a:cxn>
                  <a:cxn ang="T7">
                    <a:pos x="T2" y="T3"/>
                  </a:cxn>
                  <a:cxn ang="T8">
                    <a:pos x="T4" y="T5"/>
                  </a:cxn>
                </a:cxnLst>
                <a:rect l="T9" t="T10" r="T11" b="T12"/>
                <a:pathLst>
                  <a:path w="1" h="277">
                    <a:moveTo>
                      <a:pt x="0" y="0"/>
                    </a:moveTo>
                    <a:lnTo>
                      <a:pt x="0" y="15"/>
                    </a:lnTo>
                    <a:lnTo>
                      <a:pt x="0" y="277"/>
                    </a:lnTo>
                  </a:path>
                </a:pathLst>
              </a:custGeom>
              <a:noFill/>
              <a:ln w="25400">
                <a:solidFill>
                  <a:srgbClr val="1228ED"/>
                </a:solidFill>
                <a:prstDash val="solid"/>
                <a:round/>
                <a:headEnd/>
                <a:tailEnd/>
              </a:ln>
            </p:spPr>
            <p:txBody>
              <a:bodyPr/>
              <a:lstStyle/>
              <a:p>
                <a:endParaRPr lang="en-US"/>
              </a:p>
            </p:txBody>
          </p:sp>
          <p:sp>
            <p:nvSpPr>
              <p:cNvPr id="13435" name="Line 86"/>
              <p:cNvSpPr>
                <a:spLocks noChangeShapeType="1"/>
              </p:cNvSpPr>
              <p:nvPr/>
            </p:nvSpPr>
            <p:spPr bwMode="auto">
              <a:xfrm>
                <a:off x="1251" y="2096"/>
                <a:ext cx="1" cy="77"/>
              </a:xfrm>
              <a:prstGeom prst="line">
                <a:avLst/>
              </a:prstGeom>
              <a:noFill/>
              <a:ln w="25400">
                <a:solidFill>
                  <a:srgbClr val="1228ED"/>
                </a:solidFill>
                <a:round/>
                <a:headEnd/>
                <a:tailEnd/>
              </a:ln>
            </p:spPr>
            <p:txBody>
              <a:bodyPr/>
              <a:lstStyle/>
              <a:p>
                <a:endParaRPr lang="en-US"/>
              </a:p>
            </p:txBody>
          </p:sp>
          <p:sp>
            <p:nvSpPr>
              <p:cNvPr id="13436" name="Line 87"/>
              <p:cNvSpPr>
                <a:spLocks noChangeShapeType="1"/>
              </p:cNvSpPr>
              <p:nvPr/>
            </p:nvSpPr>
            <p:spPr bwMode="auto">
              <a:xfrm>
                <a:off x="1251" y="2359"/>
                <a:ext cx="1" cy="66"/>
              </a:xfrm>
              <a:prstGeom prst="line">
                <a:avLst/>
              </a:prstGeom>
              <a:noFill/>
              <a:ln w="25400">
                <a:solidFill>
                  <a:srgbClr val="1228ED"/>
                </a:solidFill>
                <a:round/>
                <a:headEnd/>
                <a:tailEnd/>
              </a:ln>
            </p:spPr>
            <p:txBody>
              <a:bodyPr/>
              <a:lstStyle/>
              <a:p>
                <a:endParaRPr lang="en-US"/>
              </a:p>
            </p:txBody>
          </p:sp>
          <p:sp>
            <p:nvSpPr>
              <p:cNvPr id="13437" name="Line 88"/>
              <p:cNvSpPr>
                <a:spLocks noChangeShapeType="1"/>
              </p:cNvSpPr>
              <p:nvPr/>
            </p:nvSpPr>
            <p:spPr bwMode="auto">
              <a:xfrm>
                <a:off x="1251" y="2479"/>
                <a:ext cx="1" cy="68"/>
              </a:xfrm>
              <a:prstGeom prst="line">
                <a:avLst/>
              </a:prstGeom>
              <a:noFill/>
              <a:ln w="25400">
                <a:solidFill>
                  <a:srgbClr val="1228ED"/>
                </a:solidFill>
                <a:round/>
                <a:headEnd/>
                <a:tailEnd/>
              </a:ln>
            </p:spPr>
            <p:txBody>
              <a:bodyPr/>
              <a:lstStyle/>
              <a:p>
                <a:endParaRPr lang="en-US"/>
              </a:p>
            </p:txBody>
          </p:sp>
          <p:sp>
            <p:nvSpPr>
              <p:cNvPr id="13438" name="Line 89"/>
              <p:cNvSpPr>
                <a:spLocks noChangeShapeType="1"/>
              </p:cNvSpPr>
              <p:nvPr/>
            </p:nvSpPr>
            <p:spPr bwMode="auto">
              <a:xfrm>
                <a:off x="1251" y="2603"/>
                <a:ext cx="1" cy="68"/>
              </a:xfrm>
              <a:prstGeom prst="line">
                <a:avLst/>
              </a:prstGeom>
              <a:noFill/>
              <a:ln w="25400">
                <a:solidFill>
                  <a:srgbClr val="1228ED"/>
                </a:solidFill>
                <a:round/>
                <a:headEnd/>
                <a:tailEnd/>
              </a:ln>
            </p:spPr>
            <p:txBody>
              <a:bodyPr/>
              <a:lstStyle/>
              <a:p>
                <a:endParaRPr lang="en-US"/>
              </a:p>
            </p:txBody>
          </p:sp>
          <p:sp>
            <p:nvSpPr>
              <p:cNvPr id="13439" name="Line 90"/>
              <p:cNvSpPr>
                <a:spLocks noChangeShapeType="1"/>
              </p:cNvSpPr>
              <p:nvPr/>
            </p:nvSpPr>
            <p:spPr bwMode="auto">
              <a:xfrm>
                <a:off x="1251" y="2228"/>
                <a:ext cx="1" cy="70"/>
              </a:xfrm>
              <a:prstGeom prst="line">
                <a:avLst/>
              </a:prstGeom>
              <a:noFill/>
              <a:ln w="25400">
                <a:solidFill>
                  <a:srgbClr val="1228ED"/>
                </a:solidFill>
                <a:round/>
                <a:headEnd/>
                <a:tailEnd/>
              </a:ln>
            </p:spPr>
            <p:txBody>
              <a:bodyPr/>
              <a:lstStyle/>
              <a:p>
                <a:endParaRPr lang="en-US"/>
              </a:p>
            </p:txBody>
          </p:sp>
          <p:sp>
            <p:nvSpPr>
              <p:cNvPr id="13440" name="Line 91"/>
              <p:cNvSpPr>
                <a:spLocks noChangeShapeType="1"/>
              </p:cNvSpPr>
              <p:nvPr/>
            </p:nvSpPr>
            <p:spPr bwMode="auto">
              <a:xfrm>
                <a:off x="1251" y="1833"/>
                <a:ext cx="1" cy="67"/>
              </a:xfrm>
              <a:prstGeom prst="line">
                <a:avLst/>
              </a:prstGeom>
              <a:noFill/>
              <a:ln w="25400">
                <a:solidFill>
                  <a:srgbClr val="1228ED"/>
                </a:solidFill>
                <a:round/>
                <a:headEnd/>
                <a:tailEnd/>
              </a:ln>
            </p:spPr>
            <p:txBody>
              <a:bodyPr/>
              <a:lstStyle/>
              <a:p>
                <a:endParaRPr lang="en-US"/>
              </a:p>
            </p:txBody>
          </p:sp>
          <p:sp>
            <p:nvSpPr>
              <p:cNvPr id="13441" name="Line 92"/>
              <p:cNvSpPr>
                <a:spLocks noChangeShapeType="1"/>
              </p:cNvSpPr>
              <p:nvPr/>
            </p:nvSpPr>
            <p:spPr bwMode="auto">
              <a:xfrm flipH="1">
                <a:off x="3683" y="1745"/>
                <a:ext cx="76" cy="1"/>
              </a:xfrm>
              <a:prstGeom prst="line">
                <a:avLst/>
              </a:prstGeom>
              <a:noFill/>
              <a:ln w="25400">
                <a:solidFill>
                  <a:srgbClr val="1228ED"/>
                </a:solidFill>
                <a:round/>
                <a:headEnd/>
                <a:tailEnd/>
              </a:ln>
            </p:spPr>
            <p:txBody>
              <a:bodyPr/>
              <a:lstStyle/>
              <a:p>
                <a:endParaRPr lang="en-US"/>
              </a:p>
            </p:txBody>
          </p:sp>
          <p:sp>
            <p:nvSpPr>
              <p:cNvPr id="13442" name="Line 93"/>
              <p:cNvSpPr>
                <a:spLocks noChangeShapeType="1"/>
              </p:cNvSpPr>
              <p:nvPr/>
            </p:nvSpPr>
            <p:spPr bwMode="auto">
              <a:xfrm flipH="1">
                <a:off x="2169" y="1746"/>
                <a:ext cx="52" cy="1"/>
              </a:xfrm>
              <a:prstGeom prst="line">
                <a:avLst/>
              </a:prstGeom>
              <a:noFill/>
              <a:ln w="25400">
                <a:solidFill>
                  <a:srgbClr val="1228ED"/>
                </a:solidFill>
                <a:round/>
                <a:headEnd/>
                <a:tailEnd/>
              </a:ln>
            </p:spPr>
            <p:txBody>
              <a:bodyPr/>
              <a:lstStyle/>
              <a:p>
                <a:endParaRPr lang="en-US"/>
              </a:p>
            </p:txBody>
          </p:sp>
          <p:sp>
            <p:nvSpPr>
              <p:cNvPr id="13443" name="Freeform 94"/>
              <p:cNvSpPr>
                <a:spLocks/>
              </p:cNvSpPr>
              <p:nvPr/>
            </p:nvSpPr>
            <p:spPr bwMode="auto">
              <a:xfrm>
                <a:off x="2135" y="1746"/>
                <a:ext cx="24" cy="31"/>
              </a:xfrm>
              <a:custGeom>
                <a:avLst/>
                <a:gdLst>
                  <a:gd name="T0" fmla="*/ 0 w 98"/>
                  <a:gd name="T1" fmla="*/ 0 h 125"/>
                  <a:gd name="T2" fmla="*/ 0 w 98"/>
                  <a:gd name="T3" fmla="*/ 0 h 125"/>
                  <a:gd name="T4" fmla="*/ 0 w 98"/>
                  <a:gd name="T5" fmla="*/ 0 h 125"/>
                  <a:gd name="T6" fmla="*/ 0 60000 65536"/>
                  <a:gd name="T7" fmla="*/ 0 60000 65536"/>
                  <a:gd name="T8" fmla="*/ 0 60000 65536"/>
                  <a:gd name="T9" fmla="*/ 0 w 98"/>
                  <a:gd name="T10" fmla="*/ 0 h 125"/>
                  <a:gd name="T11" fmla="*/ 98 w 98"/>
                  <a:gd name="T12" fmla="*/ 125 h 125"/>
                </a:gdLst>
                <a:ahLst/>
                <a:cxnLst>
                  <a:cxn ang="T6">
                    <a:pos x="T0" y="T1"/>
                  </a:cxn>
                  <a:cxn ang="T7">
                    <a:pos x="T2" y="T3"/>
                  </a:cxn>
                  <a:cxn ang="T8">
                    <a:pos x="T4" y="T5"/>
                  </a:cxn>
                </a:cxnLst>
                <a:rect l="T9" t="T10" r="T11" b="T12"/>
                <a:pathLst>
                  <a:path w="98" h="125">
                    <a:moveTo>
                      <a:pt x="98" y="0"/>
                    </a:moveTo>
                    <a:lnTo>
                      <a:pt x="0" y="0"/>
                    </a:lnTo>
                    <a:lnTo>
                      <a:pt x="0" y="125"/>
                    </a:lnTo>
                  </a:path>
                </a:pathLst>
              </a:custGeom>
              <a:noFill/>
              <a:ln w="25400">
                <a:solidFill>
                  <a:srgbClr val="1228ED"/>
                </a:solidFill>
                <a:prstDash val="solid"/>
                <a:round/>
                <a:headEnd/>
                <a:tailEnd/>
              </a:ln>
            </p:spPr>
            <p:txBody>
              <a:bodyPr/>
              <a:lstStyle/>
              <a:p>
                <a:endParaRPr lang="en-US"/>
              </a:p>
            </p:txBody>
          </p:sp>
          <p:sp>
            <p:nvSpPr>
              <p:cNvPr id="13444" name="Line 95"/>
              <p:cNvSpPr>
                <a:spLocks noChangeShapeType="1"/>
              </p:cNvSpPr>
              <p:nvPr/>
            </p:nvSpPr>
            <p:spPr bwMode="auto">
              <a:xfrm flipH="1">
                <a:off x="2288" y="1746"/>
                <a:ext cx="54" cy="1"/>
              </a:xfrm>
              <a:prstGeom prst="line">
                <a:avLst/>
              </a:prstGeom>
              <a:noFill/>
              <a:ln w="25400">
                <a:solidFill>
                  <a:srgbClr val="1228ED"/>
                </a:solidFill>
                <a:round/>
                <a:headEnd/>
                <a:tailEnd/>
              </a:ln>
            </p:spPr>
            <p:txBody>
              <a:bodyPr/>
              <a:lstStyle/>
              <a:p>
                <a:endParaRPr lang="en-US"/>
              </a:p>
            </p:txBody>
          </p:sp>
          <p:sp>
            <p:nvSpPr>
              <p:cNvPr id="13445" name="Line 96"/>
              <p:cNvSpPr>
                <a:spLocks noChangeShapeType="1"/>
              </p:cNvSpPr>
              <p:nvPr/>
            </p:nvSpPr>
            <p:spPr bwMode="auto">
              <a:xfrm flipH="1">
                <a:off x="2659" y="1746"/>
                <a:ext cx="64" cy="1"/>
              </a:xfrm>
              <a:prstGeom prst="line">
                <a:avLst/>
              </a:prstGeom>
              <a:noFill/>
              <a:ln w="25400">
                <a:solidFill>
                  <a:srgbClr val="1228ED"/>
                </a:solidFill>
                <a:round/>
                <a:headEnd/>
                <a:tailEnd/>
              </a:ln>
            </p:spPr>
            <p:txBody>
              <a:bodyPr/>
              <a:lstStyle/>
              <a:p>
                <a:endParaRPr lang="en-US"/>
              </a:p>
            </p:txBody>
          </p:sp>
          <p:sp>
            <p:nvSpPr>
              <p:cNvPr id="13446" name="Line 97"/>
              <p:cNvSpPr>
                <a:spLocks noChangeShapeType="1"/>
              </p:cNvSpPr>
              <p:nvPr/>
            </p:nvSpPr>
            <p:spPr bwMode="auto">
              <a:xfrm flipH="1">
                <a:off x="2405" y="1746"/>
                <a:ext cx="58" cy="1"/>
              </a:xfrm>
              <a:prstGeom prst="line">
                <a:avLst/>
              </a:prstGeom>
              <a:noFill/>
              <a:ln w="25400">
                <a:solidFill>
                  <a:srgbClr val="1228ED"/>
                </a:solidFill>
                <a:round/>
                <a:headEnd/>
                <a:tailEnd/>
              </a:ln>
            </p:spPr>
            <p:txBody>
              <a:bodyPr/>
              <a:lstStyle/>
              <a:p>
                <a:endParaRPr lang="en-US"/>
              </a:p>
            </p:txBody>
          </p:sp>
          <p:sp>
            <p:nvSpPr>
              <p:cNvPr id="13447" name="Line 98"/>
              <p:cNvSpPr>
                <a:spLocks noChangeShapeType="1"/>
              </p:cNvSpPr>
              <p:nvPr/>
            </p:nvSpPr>
            <p:spPr bwMode="auto">
              <a:xfrm flipH="1">
                <a:off x="2531" y="1746"/>
                <a:ext cx="42" cy="1"/>
              </a:xfrm>
              <a:prstGeom prst="line">
                <a:avLst/>
              </a:prstGeom>
              <a:noFill/>
              <a:ln w="25400">
                <a:solidFill>
                  <a:srgbClr val="1228ED"/>
                </a:solidFill>
                <a:round/>
                <a:headEnd/>
                <a:tailEnd/>
              </a:ln>
            </p:spPr>
            <p:txBody>
              <a:bodyPr/>
              <a:lstStyle/>
              <a:p>
                <a:endParaRPr lang="en-US"/>
              </a:p>
            </p:txBody>
          </p:sp>
          <p:sp>
            <p:nvSpPr>
              <p:cNvPr id="13448" name="Line 99"/>
              <p:cNvSpPr>
                <a:spLocks noChangeShapeType="1"/>
              </p:cNvSpPr>
              <p:nvPr/>
            </p:nvSpPr>
            <p:spPr bwMode="auto">
              <a:xfrm flipH="1">
                <a:off x="1405" y="1746"/>
                <a:ext cx="53" cy="1"/>
              </a:xfrm>
              <a:prstGeom prst="line">
                <a:avLst/>
              </a:prstGeom>
              <a:noFill/>
              <a:ln w="25400">
                <a:solidFill>
                  <a:srgbClr val="1228ED"/>
                </a:solidFill>
                <a:round/>
                <a:headEnd/>
                <a:tailEnd/>
              </a:ln>
            </p:spPr>
            <p:txBody>
              <a:bodyPr/>
              <a:lstStyle/>
              <a:p>
                <a:endParaRPr lang="en-US"/>
              </a:p>
            </p:txBody>
          </p:sp>
          <p:sp>
            <p:nvSpPr>
              <p:cNvPr id="13449" name="Line 100"/>
              <p:cNvSpPr>
                <a:spLocks noChangeShapeType="1"/>
              </p:cNvSpPr>
              <p:nvPr/>
            </p:nvSpPr>
            <p:spPr bwMode="auto">
              <a:xfrm flipH="1">
                <a:off x="1522" y="1746"/>
                <a:ext cx="57" cy="1"/>
              </a:xfrm>
              <a:prstGeom prst="line">
                <a:avLst/>
              </a:prstGeom>
              <a:noFill/>
              <a:ln w="25400">
                <a:solidFill>
                  <a:srgbClr val="1228ED"/>
                </a:solidFill>
                <a:round/>
                <a:headEnd/>
                <a:tailEnd/>
              </a:ln>
            </p:spPr>
            <p:txBody>
              <a:bodyPr/>
              <a:lstStyle/>
              <a:p>
                <a:endParaRPr lang="en-US"/>
              </a:p>
            </p:txBody>
          </p:sp>
          <p:sp>
            <p:nvSpPr>
              <p:cNvPr id="13450" name="Line 101"/>
              <p:cNvSpPr>
                <a:spLocks noChangeShapeType="1"/>
              </p:cNvSpPr>
              <p:nvPr/>
            </p:nvSpPr>
            <p:spPr bwMode="auto">
              <a:xfrm flipH="1">
                <a:off x="1903" y="1746"/>
                <a:ext cx="77" cy="1"/>
              </a:xfrm>
              <a:prstGeom prst="line">
                <a:avLst/>
              </a:prstGeom>
              <a:noFill/>
              <a:ln w="25400">
                <a:solidFill>
                  <a:srgbClr val="1228ED"/>
                </a:solidFill>
                <a:round/>
                <a:headEnd/>
                <a:tailEnd/>
              </a:ln>
            </p:spPr>
            <p:txBody>
              <a:bodyPr/>
              <a:lstStyle/>
              <a:p>
                <a:endParaRPr lang="en-US"/>
              </a:p>
            </p:txBody>
          </p:sp>
          <p:sp>
            <p:nvSpPr>
              <p:cNvPr id="13451" name="Line 102"/>
              <p:cNvSpPr>
                <a:spLocks noChangeShapeType="1"/>
              </p:cNvSpPr>
              <p:nvPr/>
            </p:nvSpPr>
            <p:spPr bwMode="auto">
              <a:xfrm flipH="1">
                <a:off x="1776" y="1746"/>
                <a:ext cx="64" cy="1"/>
              </a:xfrm>
              <a:prstGeom prst="line">
                <a:avLst/>
              </a:prstGeom>
              <a:noFill/>
              <a:ln w="25400">
                <a:solidFill>
                  <a:srgbClr val="1228ED"/>
                </a:solidFill>
                <a:round/>
                <a:headEnd/>
                <a:tailEnd/>
              </a:ln>
            </p:spPr>
            <p:txBody>
              <a:bodyPr/>
              <a:lstStyle/>
              <a:p>
                <a:endParaRPr lang="en-US"/>
              </a:p>
            </p:txBody>
          </p:sp>
          <p:sp>
            <p:nvSpPr>
              <p:cNvPr id="13452" name="Line 103"/>
              <p:cNvSpPr>
                <a:spLocks noChangeShapeType="1"/>
              </p:cNvSpPr>
              <p:nvPr/>
            </p:nvSpPr>
            <p:spPr bwMode="auto">
              <a:xfrm flipH="1">
                <a:off x="1648" y="1746"/>
                <a:ext cx="41" cy="1"/>
              </a:xfrm>
              <a:prstGeom prst="line">
                <a:avLst/>
              </a:prstGeom>
              <a:noFill/>
              <a:ln w="25400">
                <a:solidFill>
                  <a:srgbClr val="1228ED"/>
                </a:solidFill>
                <a:round/>
                <a:headEnd/>
                <a:tailEnd/>
              </a:ln>
            </p:spPr>
            <p:txBody>
              <a:bodyPr/>
              <a:lstStyle/>
              <a:p>
                <a:endParaRPr lang="en-US"/>
              </a:p>
            </p:txBody>
          </p:sp>
          <p:sp>
            <p:nvSpPr>
              <p:cNvPr id="13453" name="Line 104"/>
              <p:cNvSpPr>
                <a:spLocks noChangeShapeType="1"/>
              </p:cNvSpPr>
              <p:nvPr/>
            </p:nvSpPr>
            <p:spPr bwMode="auto">
              <a:xfrm flipH="1">
                <a:off x="4066" y="1745"/>
                <a:ext cx="53" cy="1"/>
              </a:xfrm>
              <a:prstGeom prst="line">
                <a:avLst/>
              </a:prstGeom>
              <a:noFill/>
              <a:ln w="25400">
                <a:solidFill>
                  <a:srgbClr val="1228ED"/>
                </a:solidFill>
                <a:round/>
                <a:headEnd/>
                <a:tailEnd/>
              </a:ln>
            </p:spPr>
            <p:txBody>
              <a:bodyPr/>
              <a:lstStyle/>
              <a:p>
                <a:endParaRPr lang="en-US"/>
              </a:p>
            </p:txBody>
          </p:sp>
          <p:sp>
            <p:nvSpPr>
              <p:cNvPr id="13454" name="Line 105"/>
              <p:cNvSpPr>
                <a:spLocks noChangeShapeType="1"/>
              </p:cNvSpPr>
              <p:nvPr/>
            </p:nvSpPr>
            <p:spPr bwMode="auto">
              <a:xfrm>
                <a:off x="3912" y="2479"/>
                <a:ext cx="1" cy="68"/>
              </a:xfrm>
              <a:prstGeom prst="line">
                <a:avLst/>
              </a:prstGeom>
              <a:noFill/>
              <a:ln w="25400">
                <a:solidFill>
                  <a:srgbClr val="1228ED"/>
                </a:solidFill>
                <a:round/>
                <a:headEnd/>
                <a:tailEnd/>
              </a:ln>
            </p:spPr>
            <p:txBody>
              <a:bodyPr/>
              <a:lstStyle/>
              <a:p>
                <a:endParaRPr lang="en-US"/>
              </a:p>
            </p:txBody>
          </p:sp>
          <p:sp>
            <p:nvSpPr>
              <p:cNvPr id="13455" name="Line 106"/>
              <p:cNvSpPr>
                <a:spLocks noChangeShapeType="1"/>
              </p:cNvSpPr>
              <p:nvPr/>
            </p:nvSpPr>
            <p:spPr bwMode="auto">
              <a:xfrm>
                <a:off x="3912" y="2602"/>
                <a:ext cx="1" cy="69"/>
              </a:xfrm>
              <a:prstGeom prst="line">
                <a:avLst/>
              </a:prstGeom>
              <a:noFill/>
              <a:ln w="25400">
                <a:solidFill>
                  <a:srgbClr val="1228ED"/>
                </a:solidFill>
                <a:round/>
                <a:headEnd/>
                <a:tailEnd/>
              </a:ln>
            </p:spPr>
            <p:txBody>
              <a:bodyPr/>
              <a:lstStyle/>
              <a:p>
                <a:endParaRPr lang="en-US"/>
              </a:p>
            </p:txBody>
          </p:sp>
          <p:sp>
            <p:nvSpPr>
              <p:cNvPr id="13456" name="Line 107"/>
              <p:cNvSpPr>
                <a:spLocks noChangeShapeType="1"/>
              </p:cNvSpPr>
              <p:nvPr/>
            </p:nvSpPr>
            <p:spPr bwMode="auto">
              <a:xfrm flipV="1">
                <a:off x="2957" y="1810"/>
                <a:ext cx="1" cy="40"/>
              </a:xfrm>
              <a:prstGeom prst="line">
                <a:avLst/>
              </a:prstGeom>
              <a:noFill/>
              <a:ln w="25400">
                <a:solidFill>
                  <a:srgbClr val="1228ED"/>
                </a:solidFill>
                <a:round/>
                <a:headEnd/>
                <a:tailEnd/>
              </a:ln>
            </p:spPr>
            <p:txBody>
              <a:bodyPr/>
              <a:lstStyle/>
              <a:p>
                <a:endParaRPr lang="en-US"/>
              </a:p>
            </p:txBody>
          </p:sp>
          <p:sp>
            <p:nvSpPr>
              <p:cNvPr id="13457" name="Freeform 108"/>
              <p:cNvSpPr>
                <a:spLocks/>
              </p:cNvSpPr>
              <p:nvPr/>
            </p:nvSpPr>
            <p:spPr bwMode="auto">
              <a:xfrm>
                <a:off x="2135" y="1963"/>
                <a:ext cx="1" cy="69"/>
              </a:xfrm>
              <a:custGeom>
                <a:avLst/>
                <a:gdLst>
                  <a:gd name="T0" fmla="*/ 0 w 1"/>
                  <a:gd name="T1" fmla="*/ 0 h 277"/>
                  <a:gd name="T2" fmla="*/ 0 w 1"/>
                  <a:gd name="T3" fmla="*/ 0 h 277"/>
                  <a:gd name="T4" fmla="*/ 0 w 1"/>
                  <a:gd name="T5" fmla="*/ 0 h 277"/>
                  <a:gd name="T6" fmla="*/ 0 60000 65536"/>
                  <a:gd name="T7" fmla="*/ 0 60000 65536"/>
                  <a:gd name="T8" fmla="*/ 0 60000 65536"/>
                  <a:gd name="T9" fmla="*/ 0 w 1"/>
                  <a:gd name="T10" fmla="*/ 0 h 277"/>
                  <a:gd name="T11" fmla="*/ 1 w 1"/>
                  <a:gd name="T12" fmla="*/ 277 h 277"/>
                </a:gdLst>
                <a:ahLst/>
                <a:cxnLst>
                  <a:cxn ang="T6">
                    <a:pos x="T0" y="T1"/>
                  </a:cxn>
                  <a:cxn ang="T7">
                    <a:pos x="T2" y="T3"/>
                  </a:cxn>
                  <a:cxn ang="T8">
                    <a:pos x="T4" y="T5"/>
                  </a:cxn>
                </a:cxnLst>
                <a:rect l="T9" t="T10" r="T11" b="T12"/>
                <a:pathLst>
                  <a:path w="1" h="277">
                    <a:moveTo>
                      <a:pt x="0" y="0"/>
                    </a:moveTo>
                    <a:lnTo>
                      <a:pt x="0" y="15"/>
                    </a:lnTo>
                    <a:lnTo>
                      <a:pt x="0" y="277"/>
                    </a:lnTo>
                  </a:path>
                </a:pathLst>
              </a:custGeom>
              <a:noFill/>
              <a:ln w="25400">
                <a:solidFill>
                  <a:srgbClr val="1228ED"/>
                </a:solidFill>
                <a:prstDash val="solid"/>
                <a:round/>
                <a:headEnd/>
                <a:tailEnd/>
              </a:ln>
            </p:spPr>
            <p:txBody>
              <a:bodyPr/>
              <a:lstStyle/>
              <a:p>
                <a:endParaRPr lang="en-US"/>
              </a:p>
            </p:txBody>
          </p:sp>
          <p:sp>
            <p:nvSpPr>
              <p:cNvPr id="13458" name="Freeform 109"/>
              <p:cNvSpPr>
                <a:spLocks/>
              </p:cNvSpPr>
              <p:nvPr/>
            </p:nvSpPr>
            <p:spPr bwMode="auto">
              <a:xfrm>
                <a:off x="2073" y="1908"/>
                <a:ext cx="1" cy="81"/>
              </a:xfrm>
              <a:custGeom>
                <a:avLst/>
                <a:gdLst>
                  <a:gd name="T0" fmla="*/ 0 w 1"/>
                  <a:gd name="T1" fmla="*/ 0 h 321"/>
                  <a:gd name="T2" fmla="*/ 0 w 1"/>
                  <a:gd name="T3" fmla="*/ 0 h 321"/>
                  <a:gd name="T4" fmla="*/ 0 w 1"/>
                  <a:gd name="T5" fmla="*/ 0 h 321"/>
                  <a:gd name="T6" fmla="*/ 0 60000 65536"/>
                  <a:gd name="T7" fmla="*/ 0 60000 65536"/>
                  <a:gd name="T8" fmla="*/ 0 60000 65536"/>
                  <a:gd name="T9" fmla="*/ 0 w 1"/>
                  <a:gd name="T10" fmla="*/ 0 h 321"/>
                  <a:gd name="T11" fmla="*/ 1 w 1"/>
                  <a:gd name="T12" fmla="*/ 321 h 321"/>
                </a:gdLst>
                <a:ahLst/>
                <a:cxnLst>
                  <a:cxn ang="T6">
                    <a:pos x="T0" y="T1"/>
                  </a:cxn>
                  <a:cxn ang="T7">
                    <a:pos x="T2" y="T3"/>
                  </a:cxn>
                  <a:cxn ang="T8">
                    <a:pos x="T4" y="T5"/>
                  </a:cxn>
                </a:cxnLst>
                <a:rect l="T9" t="T10" r="T11" b="T12"/>
                <a:pathLst>
                  <a:path w="1" h="321">
                    <a:moveTo>
                      <a:pt x="0" y="321"/>
                    </a:moveTo>
                    <a:lnTo>
                      <a:pt x="0" y="233"/>
                    </a:lnTo>
                    <a:lnTo>
                      <a:pt x="0" y="0"/>
                    </a:lnTo>
                  </a:path>
                </a:pathLst>
              </a:custGeom>
              <a:noFill/>
              <a:ln w="25400">
                <a:solidFill>
                  <a:srgbClr val="1228ED"/>
                </a:solidFill>
                <a:prstDash val="solid"/>
                <a:round/>
                <a:headEnd/>
                <a:tailEnd/>
              </a:ln>
            </p:spPr>
            <p:txBody>
              <a:bodyPr/>
              <a:lstStyle/>
              <a:p>
                <a:endParaRPr lang="en-US"/>
              </a:p>
            </p:txBody>
          </p:sp>
          <p:sp>
            <p:nvSpPr>
              <p:cNvPr id="13459" name="Line 110"/>
              <p:cNvSpPr>
                <a:spLocks noChangeShapeType="1"/>
              </p:cNvSpPr>
              <p:nvPr/>
            </p:nvSpPr>
            <p:spPr bwMode="auto">
              <a:xfrm>
                <a:off x="2135" y="2096"/>
                <a:ext cx="1" cy="77"/>
              </a:xfrm>
              <a:prstGeom prst="line">
                <a:avLst/>
              </a:prstGeom>
              <a:noFill/>
              <a:ln w="25400">
                <a:solidFill>
                  <a:srgbClr val="1228ED"/>
                </a:solidFill>
                <a:round/>
                <a:headEnd/>
                <a:tailEnd/>
              </a:ln>
            </p:spPr>
            <p:txBody>
              <a:bodyPr/>
              <a:lstStyle/>
              <a:p>
                <a:endParaRPr lang="en-US"/>
              </a:p>
            </p:txBody>
          </p:sp>
          <p:sp>
            <p:nvSpPr>
              <p:cNvPr id="13460" name="Line 111"/>
              <p:cNvSpPr>
                <a:spLocks noChangeShapeType="1"/>
              </p:cNvSpPr>
              <p:nvPr/>
            </p:nvSpPr>
            <p:spPr bwMode="auto">
              <a:xfrm flipV="1">
                <a:off x="2073" y="2167"/>
                <a:ext cx="1" cy="69"/>
              </a:xfrm>
              <a:prstGeom prst="line">
                <a:avLst/>
              </a:prstGeom>
              <a:noFill/>
              <a:ln w="25400">
                <a:solidFill>
                  <a:srgbClr val="1228ED"/>
                </a:solidFill>
                <a:round/>
                <a:headEnd/>
                <a:tailEnd/>
              </a:ln>
            </p:spPr>
            <p:txBody>
              <a:bodyPr/>
              <a:lstStyle/>
              <a:p>
                <a:endParaRPr lang="en-US"/>
              </a:p>
            </p:txBody>
          </p:sp>
          <p:sp>
            <p:nvSpPr>
              <p:cNvPr id="13461" name="Freeform 112"/>
              <p:cNvSpPr>
                <a:spLocks/>
              </p:cNvSpPr>
              <p:nvPr/>
            </p:nvSpPr>
            <p:spPr bwMode="auto">
              <a:xfrm>
                <a:off x="2037" y="1746"/>
                <a:ext cx="36" cy="25"/>
              </a:xfrm>
              <a:custGeom>
                <a:avLst/>
                <a:gdLst>
                  <a:gd name="T0" fmla="*/ 0 w 146"/>
                  <a:gd name="T1" fmla="*/ 0 h 100"/>
                  <a:gd name="T2" fmla="*/ 0 w 146"/>
                  <a:gd name="T3" fmla="*/ 0 h 100"/>
                  <a:gd name="T4" fmla="*/ 0 w 146"/>
                  <a:gd name="T5" fmla="*/ 0 h 100"/>
                  <a:gd name="T6" fmla="*/ 0 60000 65536"/>
                  <a:gd name="T7" fmla="*/ 0 60000 65536"/>
                  <a:gd name="T8" fmla="*/ 0 60000 65536"/>
                  <a:gd name="T9" fmla="*/ 0 w 146"/>
                  <a:gd name="T10" fmla="*/ 0 h 100"/>
                  <a:gd name="T11" fmla="*/ 146 w 146"/>
                  <a:gd name="T12" fmla="*/ 100 h 100"/>
                </a:gdLst>
                <a:ahLst/>
                <a:cxnLst>
                  <a:cxn ang="T6">
                    <a:pos x="T0" y="T1"/>
                  </a:cxn>
                  <a:cxn ang="T7">
                    <a:pos x="T2" y="T3"/>
                  </a:cxn>
                  <a:cxn ang="T8">
                    <a:pos x="T4" y="T5"/>
                  </a:cxn>
                </a:cxnLst>
                <a:rect l="T9" t="T10" r="T11" b="T12"/>
                <a:pathLst>
                  <a:path w="146" h="100">
                    <a:moveTo>
                      <a:pt x="146" y="100"/>
                    </a:moveTo>
                    <a:lnTo>
                      <a:pt x="146" y="0"/>
                    </a:lnTo>
                    <a:lnTo>
                      <a:pt x="0" y="0"/>
                    </a:lnTo>
                  </a:path>
                </a:pathLst>
              </a:custGeom>
              <a:noFill/>
              <a:ln w="25400">
                <a:solidFill>
                  <a:srgbClr val="1228ED"/>
                </a:solidFill>
                <a:prstDash val="solid"/>
                <a:round/>
                <a:headEnd/>
                <a:tailEnd/>
              </a:ln>
            </p:spPr>
            <p:txBody>
              <a:bodyPr/>
              <a:lstStyle/>
              <a:p>
                <a:endParaRPr lang="en-US"/>
              </a:p>
            </p:txBody>
          </p:sp>
          <p:sp>
            <p:nvSpPr>
              <p:cNvPr id="13462" name="Line 113"/>
              <p:cNvSpPr>
                <a:spLocks noChangeShapeType="1"/>
              </p:cNvSpPr>
              <p:nvPr/>
            </p:nvSpPr>
            <p:spPr bwMode="auto">
              <a:xfrm flipV="1">
                <a:off x="2073" y="2043"/>
                <a:ext cx="1" cy="68"/>
              </a:xfrm>
              <a:prstGeom prst="line">
                <a:avLst/>
              </a:prstGeom>
              <a:noFill/>
              <a:ln w="25400">
                <a:solidFill>
                  <a:srgbClr val="1228ED"/>
                </a:solidFill>
                <a:round/>
                <a:headEnd/>
                <a:tailEnd/>
              </a:ln>
            </p:spPr>
            <p:txBody>
              <a:bodyPr/>
              <a:lstStyle/>
              <a:p>
                <a:endParaRPr lang="en-US"/>
              </a:p>
            </p:txBody>
          </p:sp>
          <p:sp>
            <p:nvSpPr>
              <p:cNvPr id="13463" name="Line 114"/>
              <p:cNvSpPr>
                <a:spLocks noChangeShapeType="1"/>
              </p:cNvSpPr>
              <p:nvPr/>
            </p:nvSpPr>
            <p:spPr bwMode="auto">
              <a:xfrm>
                <a:off x="2135" y="2359"/>
                <a:ext cx="1" cy="66"/>
              </a:xfrm>
              <a:prstGeom prst="line">
                <a:avLst/>
              </a:prstGeom>
              <a:noFill/>
              <a:ln w="25400">
                <a:solidFill>
                  <a:srgbClr val="1228ED"/>
                </a:solidFill>
                <a:round/>
                <a:headEnd/>
                <a:tailEnd/>
              </a:ln>
            </p:spPr>
            <p:txBody>
              <a:bodyPr/>
              <a:lstStyle/>
              <a:p>
                <a:endParaRPr lang="en-US"/>
              </a:p>
            </p:txBody>
          </p:sp>
          <p:sp>
            <p:nvSpPr>
              <p:cNvPr id="13464" name="Line 115"/>
              <p:cNvSpPr>
                <a:spLocks noChangeShapeType="1"/>
              </p:cNvSpPr>
              <p:nvPr/>
            </p:nvSpPr>
            <p:spPr bwMode="auto">
              <a:xfrm flipV="1">
                <a:off x="2073" y="2436"/>
                <a:ext cx="1" cy="54"/>
              </a:xfrm>
              <a:prstGeom prst="line">
                <a:avLst/>
              </a:prstGeom>
              <a:noFill/>
              <a:ln w="25400">
                <a:solidFill>
                  <a:srgbClr val="1228ED"/>
                </a:solidFill>
                <a:round/>
                <a:headEnd/>
                <a:tailEnd/>
              </a:ln>
            </p:spPr>
            <p:txBody>
              <a:bodyPr/>
              <a:lstStyle/>
              <a:p>
                <a:endParaRPr lang="en-US"/>
              </a:p>
            </p:txBody>
          </p:sp>
          <p:sp>
            <p:nvSpPr>
              <p:cNvPr id="13465" name="Line 116"/>
              <p:cNvSpPr>
                <a:spLocks noChangeShapeType="1"/>
              </p:cNvSpPr>
              <p:nvPr/>
            </p:nvSpPr>
            <p:spPr bwMode="auto">
              <a:xfrm flipV="1">
                <a:off x="2073" y="2292"/>
                <a:ext cx="1" cy="80"/>
              </a:xfrm>
              <a:prstGeom prst="line">
                <a:avLst/>
              </a:prstGeom>
              <a:noFill/>
              <a:ln w="25400">
                <a:solidFill>
                  <a:srgbClr val="1228ED"/>
                </a:solidFill>
                <a:round/>
                <a:headEnd/>
                <a:tailEnd/>
              </a:ln>
            </p:spPr>
            <p:txBody>
              <a:bodyPr/>
              <a:lstStyle/>
              <a:p>
                <a:endParaRPr lang="en-US"/>
              </a:p>
            </p:txBody>
          </p:sp>
          <p:sp>
            <p:nvSpPr>
              <p:cNvPr id="13466" name="Line 117"/>
              <p:cNvSpPr>
                <a:spLocks noChangeShapeType="1"/>
              </p:cNvSpPr>
              <p:nvPr/>
            </p:nvSpPr>
            <p:spPr bwMode="auto">
              <a:xfrm>
                <a:off x="2135" y="2603"/>
                <a:ext cx="1" cy="68"/>
              </a:xfrm>
              <a:prstGeom prst="line">
                <a:avLst/>
              </a:prstGeom>
              <a:noFill/>
              <a:ln w="25400">
                <a:solidFill>
                  <a:srgbClr val="1228ED"/>
                </a:solidFill>
                <a:round/>
                <a:headEnd/>
                <a:tailEnd/>
              </a:ln>
            </p:spPr>
            <p:txBody>
              <a:bodyPr/>
              <a:lstStyle/>
              <a:p>
                <a:endParaRPr lang="en-US"/>
              </a:p>
            </p:txBody>
          </p:sp>
          <p:sp>
            <p:nvSpPr>
              <p:cNvPr id="13467" name="Freeform 118"/>
              <p:cNvSpPr>
                <a:spLocks/>
              </p:cNvSpPr>
              <p:nvPr/>
            </p:nvSpPr>
            <p:spPr bwMode="auto">
              <a:xfrm>
                <a:off x="2073" y="2669"/>
                <a:ext cx="1" cy="71"/>
              </a:xfrm>
              <a:custGeom>
                <a:avLst/>
                <a:gdLst>
                  <a:gd name="T0" fmla="*/ 0 w 1"/>
                  <a:gd name="T1" fmla="*/ 0 h 283"/>
                  <a:gd name="T2" fmla="*/ 0 w 1"/>
                  <a:gd name="T3" fmla="*/ 0 h 283"/>
                  <a:gd name="T4" fmla="*/ 0 w 1"/>
                  <a:gd name="T5" fmla="*/ 0 h 283"/>
                  <a:gd name="T6" fmla="*/ 0 60000 65536"/>
                  <a:gd name="T7" fmla="*/ 0 60000 65536"/>
                  <a:gd name="T8" fmla="*/ 0 60000 65536"/>
                  <a:gd name="T9" fmla="*/ 0 w 1"/>
                  <a:gd name="T10" fmla="*/ 0 h 283"/>
                  <a:gd name="T11" fmla="*/ 1 w 1"/>
                  <a:gd name="T12" fmla="*/ 283 h 283"/>
                </a:gdLst>
                <a:ahLst/>
                <a:cxnLst>
                  <a:cxn ang="T6">
                    <a:pos x="T0" y="T1"/>
                  </a:cxn>
                  <a:cxn ang="T7">
                    <a:pos x="T2" y="T3"/>
                  </a:cxn>
                  <a:cxn ang="T8">
                    <a:pos x="T4" y="T5"/>
                  </a:cxn>
                </a:cxnLst>
                <a:rect l="T9" t="T10" r="T11" b="T12"/>
                <a:pathLst>
                  <a:path w="1" h="283">
                    <a:moveTo>
                      <a:pt x="0" y="283"/>
                    </a:moveTo>
                    <a:lnTo>
                      <a:pt x="0" y="104"/>
                    </a:lnTo>
                    <a:lnTo>
                      <a:pt x="0" y="0"/>
                    </a:lnTo>
                  </a:path>
                </a:pathLst>
              </a:custGeom>
              <a:noFill/>
              <a:ln w="25400">
                <a:solidFill>
                  <a:srgbClr val="1228ED"/>
                </a:solidFill>
                <a:prstDash val="solid"/>
                <a:round/>
                <a:headEnd/>
                <a:tailEnd/>
              </a:ln>
            </p:spPr>
            <p:txBody>
              <a:bodyPr/>
              <a:lstStyle/>
              <a:p>
                <a:endParaRPr lang="en-US"/>
              </a:p>
            </p:txBody>
          </p:sp>
          <p:sp>
            <p:nvSpPr>
              <p:cNvPr id="13468" name="Line 119"/>
              <p:cNvSpPr>
                <a:spLocks noChangeShapeType="1"/>
              </p:cNvSpPr>
              <p:nvPr/>
            </p:nvSpPr>
            <p:spPr bwMode="auto">
              <a:xfrm flipV="1">
                <a:off x="2073" y="2545"/>
                <a:ext cx="1" cy="68"/>
              </a:xfrm>
              <a:prstGeom prst="line">
                <a:avLst/>
              </a:prstGeom>
              <a:noFill/>
              <a:ln w="25400">
                <a:solidFill>
                  <a:srgbClr val="1228ED"/>
                </a:solidFill>
                <a:round/>
                <a:headEnd/>
                <a:tailEnd/>
              </a:ln>
            </p:spPr>
            <p:txBody>
              <a:bodyPr/>
              <a:lstStyle/>
              <a:p>
                <a:endParaRPr lang="en-US"/>
              </a:p>
            </p:txBody>
          </p:sp>
          <p:sp>
            <p:nvSpPr>
              <p:cNvPr id="13469" name="Line 120"/>
              <p:cNvSpPr>
                <a:spLocks noChangeShapeType="1"/>
              </p:cNvSpPr>
              <p:nvPr/>
            </p:nvSpPr>
            <p:spPr bwMode="auto">
              <a:xfrm>
                <a:off x="2135" y="2479"/>
                <a:ext cx="1" cy="68"/>
              </a:xfrm>
              <a:prstGeom prst="line">
                <a:avLst/>
              </a:prstGeom>
              <a:noFill/>
              <a:ln w="25400">
                <a:solidFill>
                  <a:srgbClr val="1228ED"/>
                </a:solidFill>
                <a:round/>
                <a:headEnd/>
                <a:tailEnd/>
              </a:ln>
            </p:spPr>
            <p:txBody>
              <a:bodyPr/>
              <a:lstStyle/>
              <a:p>
                <a:endParaRPr lang="en-US"/>
              </a:p>
            </p:txBody>
          </p:sp>
          <p:sp>
            <p:nvSpPr>
              <p:cNvPr id="13470" name="Line 121"/>
              <p:cNvSpPr>
                <a:spLocks noChangeShapeType="1"/>
              </p:cNvSpPr>
              <p:nvPr/>
            </p:nvSpPr>
            <p:spPr bwMode="auto">
              <a:xfrm>
                <a:off x="4430" y="2948"/>
                <a:ext cx="60" cy="1"/>
              </a:xfrm>
              <a:prstGeom prst="line">
                <a:avLst/>
              </a:prstGeom>
              <a:noFill/>
              <a:ln w="25400">
                <a:solidFill>
                  <a:srgbClr val="1228ED"/>
                </a:solidFill>
                <a:round/>
                <a:headEnd/>
                <a:tailEnd/>
              </a:ln>
            </p:spPr>
            <p:txBody>
              <a:bodyPr/>
              <a:lstStyle/>
              <a:p>
                <a:endParaRPr lang="en-US"/>
              </a:p>
            </p:txBody>
          </p:sp>
          <p:sp>
            <p:nvSpPr>
              <p:cNvPr id="13471" name="Line 122"/>
              <p:cNvSpPr>
                <a:spLocks noChangeShapeType="1"/>
              </p:cNvSpPr>
              <p:nvPr/>
            </p:nvSpPr>
            <p:spPr bwMode="auto">
              <a:xfrm>
                <a:off x="2135" y="2228"/>
                <a:ext cx="1" cy="70"/>
              </a:xfrm>
              <a:prstGeom prst="line">
                <a:avLst/>
              </a:prstGeom>
              <a:noFill/>
              <a:ln w="25400">
                <a:solidFill>
                  <a:srgbClr val="1228ED"/>
                </a:solidFill>
                <a:round/>
                <a:headEnd/>
                <a:tailEnd/>
              </a:ln>
            </p:spPr>
            <p:txBody>
              <a:bodyPr/>
              <a:lstStyle/>
              <a:p>
                <a:endParaRPr lang="en-US"/>
              </a:p>
            </p:txBody>
          </p:sp>
          <p:sp>
            <p:nvSpPr>
              <p:cNvPr id="13472" name="Line 123"/>
              <p:cNvSpPr>
                <a:spLocks noChangeShapeType="1"/>
              </p:cNvSpPr>
              <p:nvPr/>
            </p:nvSpPr>
            <p:spPr bwMode="auto">
              <a:xfrm>
                <a:off x="2135" y="1833"/>
                <a:ext cx="1" cy="67"/>
              </a:xfrm>
              <a:prstGeom prst="line">
                <a:avLst/>
              </a:prstGeom>
              <a:noFill/>
              <a:ln w="25400">
                <a:solidFill>
                  <a:srgbClr val="1228ED"/>
                </a:solidFill>
                <a:round/>
                <a:headEnd/>
                <a:tailEnd/>
              </a:ln>
            </p:spPr>
            <p:txBody>
              <a:bodyPr/>
              <a:lstStyle/>
              <a:p>
                <a:endParaRPr lang="en-US"/>
              </a:p>
            </p:txBody>
          </p:sp>
          <p:sp>
            <p:nvSpPr>
              <p:cNvPr id="13473" name="Line 124"/>
              <p:cNvSpPr>
                <a:spLocks noChangeShapeType="1"/>
              </p:cNvSpPr>
              <p:nvPr/>
            </p:nvSpPr>
            <p:spPr bwMode="auto">
              <a:xfrm flipV="1">
                <a:off x="2073" y="1810"/>
                <a:ext cx="1" cy="40"/>
              </a:xfrm>
              <a:prstGeom prst="line">
                <a:avLst/>
              </a:prstGeom>
              <a:noFill/>
              <a:ln w="25400">
                <a:solidFill>
                  <a:srgbClr val="1228ED"/>
                </a:solidFill>
                <a:round/>
                <a:headEnd/>
                <a:tailEnd/>
              </a:ln>
            </p:spPr>
            <p:txBody>
              <a:bodyPr/>
              <a:lstStyle/>
              <a:p>
                <a:endParaRPr lang="en-US"/>
              </a:p>
            </p:txBody>
          </p:sp>
          <p:sp>
            <p:nvSpPr>
              <p:cNvPr id="13474" name="Line 125"/>
              <p:cNvSpPr>
                <a:spLocks noChangeShapeType="1"/>
              </p:cNvSpPr>
              <p:nvPr/>
            </p:nvSpPr>
            <p:spPr bwMode="auto">
              <a:xfrm flipH="1">
                <a:off x="1285" y="1746"/>
                <a:ext cx="53" cy="1"/>
              </a:xfrm>
              <a:prstGeom prst="line">
                <a:avLst/>
              </a:prstGeom>
              <a:noFill/>
              <a:ln w="25400">
                <a:solidFill>
                  <a:srgbClr val="1228ED"/>
                </a:solidFill>
                <a:round/>
                <a:headEnd/>
                <a:tailEnd/>
              </a:ln>
            </p:spPr>
            <p:txBody>
              <a:bodyPr/>
              <a:lstStyle/>
              <a:p>
                <a:endParaRPr lang="en-US"/>
              </a:p>
            </p:txBody>
          </p:sp>
          <p:sp>
            <p:nvSpPr>
              <p:cNvPr id="13475" name="Line 126"/>
              <p:cNvSpPr>
                <a:spLocks noChangeShapeType="1"/>
              </p:cNvSpPr>
              <p:nvPr/>
            </p:nvSpPr>
            <p:spPr bwMode="auto">
              <a:xfrm>
                <a:off x="2529" y="2949"/>
                <a:ext cx="61" cy="1"/>
              </a:xfrm>
              <a:prstGeom prst="line">
                <a:avLst/>
              </a:prstGeom>
              <a:noFill/>
              <a:ln w="25400">
                <a:solidFill>
                  <a:srgbClr val="1228ED"/>
                </a:solidFill>
                <a:round/>
                <a:headEnd/>
                <a:tailEnd/>
              </a:ln>
            </p:spPr>
            <p:txBody>
              <a:bodyPr/>
              <a:lstStyle/>
              <a:p>
                <a:endParaRPr lang="en-US"/>
              </a:p>
            </p:txBody>
          </p:sp>
          <p:sp>
            <p:nvSpPr>
              <p:cNvPr id="13476" name="Line 127"/>
              <p:cNvSpPr>
                <a:spLocks noChangeShapeType="1"/>
              </p:cNvSpPr>
              <p:nvPr/>
            </p:nvSpPr>
            <p:spPr bwMode="auto">
              <a:xfrm>
                <a:off x="2652" y="2949"/>
                <a:ext cx="60" cy="1"/>
              </a:xfrm>
              <a:prstGeom prst="line">
                <a:avLst/>
              </a:prstGeom>
              <a:noFill/>
              <a:ln w="25400">
                <a:solidFill>
                  <a:srgbClr val="1228ED"/>
                </a:solidFill>
                <a:round/>
                <a:headEnd/>
                <a:tailEnd/>
              </a:ln>
            </p:spPr>
            <p:txBody>
              <a:bodyPr/>
              <a:lstStyle/>
              <a:p>
                <a:endParaRPr lang="en-US"/>
              </a:p>
            </p:txBody>
          </p:sp>
          <p:sp>
            <p:nvSpPr>
              <p:cNvPr id="13477" name="Line 128"/>
              <p:cNvSpPr>
                <a:spLocks noChangeShapeType="1"/>
              </p:cNvSpPr>
              <p:nvPr/>
            </p:nvSpPr>
            <p:spPr bwMode="auto">
              <a:xfrm flipV="1">
                <a:off x="2073" y="2784"/>
                <a:ext cx="1" cy="72"/>
              </a:xfrm>
              <a:prstGeom prst="line">
                <a:avLst/>
              </a:prstGeom>
              <a:noFill/>
              <a:ln w="25400">
                <a:solidFill>
                  <a:srgbClr val="1228ED"/>
                </a:solidFill>
                <a:round/>
                <a:headEnd/>
                <a:tailEnd/>
              </a:ln>
            </p:spPr>
            <p:txBody>
              <a:bodyPr/>
              <a:lstStyle/>
              <a:p>
                <a:endParaRPr lang="en-US"/>
              </a:p>
            </p:txBody>
          </p:sp>
          <p:sp>
            <p:nvSpPr>
              <p:cNvPr id="13478" name="Freeform 129"/>
              <p:cNvSpPr>
                <a:spLocks/>
              </p:cNvSpPr>
              <p:nvPr/>
            </p:nvSpPr>
            <p:spPr bwMode="auto">
              <a:xfrm>
                <a:off x="2017" y="2912"/>
                <a:ext cx="56" cy="37"/>
              </a:xfrm>
              <a:custGeom>
                <a:avLst/>
                <a:gdLst>
                  <a:gd name="T0" fmla="*/ 0 w 224"/>
                  <a:gd name="T1" fmla="*/ 0 h 147"/>
                  <a:gd name="T2" fmla="*/ 0 w 224"/>
                  <a:gd name="T3" fmla="*/ 0 h 147"/>
                  <a:gd name="T4" fmla="*/ 0 w 224"/>
                  <a:gd name="T5" fmla="*/ 0 h 147"/>
                  <a:gd name="T6" fmla="*/ 0 60000 65536"/>
                  <a:gd name="T7" fmla="*/ 0 60000 65536"/>
                  <a:gd name="T8" fmla="*/ 0 60000 65536"/>
                  <a:gd name="T9" fmla="*/ 0 w 224"/>
                  <a:gd name="T10" fmla="*/ 0 h 147"/>
                  <a:gd name="T11" fmla="*/ 224 w 224"/>
                  <a:gd name="T12" fmla="*/ 147 h 147"/>
                </a:gdLst>
                <a:ahLst/>
                <a:cxnLst>
                  <a:cxn ang="T6">
                    <a:pos x="T0" y="T1"/>
                  </a:cxn>
                  <a:cxn ang="T7">
                    <a:pos x="T2" y="T3"/>
                  </a:cxn>
                  <a:cxn ang="T8">
                    <a:pos x="T4" y="T5"/>
                  </a:cxn>
                </a:cxnLst>
                <a:rect l="T9" t="T10" r="T11" b="T12"/>
                <a:pathLst>
                  <a:path w="224" h="147">
                    <a:moveTo>
                      <a:pt x="0" y="147"/>
                    </a:moveTo>
                    <a:lnTo>
                      <a:pt x="224" y="147"/>
                    </a:lnTo>
                    <a:lnTo>
                      <a:pt x="224" y="0"/>
                    </a:lnTo>
                  </a:path>
                </a:pathLst>
              </a:custGeom>
              <a:noFill/>
              <a:ln w="25400">
                <a:solidFill>
                  <a:srgbClr val="1228ED"/>
                </a:solidFill>
                <a:prstDash val="solid"/>
                <a:round/>
                <a:headEnd/>
                <a:tailEnd/>
              </a:ln>
            </p:spPr>
            <p:txBody>
              <a:bodyPr/>
              <a:lstStyle/>
              <a:p>
                <a:endParaRPr lang="en-US"/>
              </a:p>
            </p:txBody>
          </p:sp>
          <p:sp>
            <p:nvSpPr>
              <p:cNvPr id="13479" name="Freeform 130"/>
              <p:cNvSpPr>
                <a:spLocks/>
              </p:cNvSpPr>
              <p:nvPr/>
            </p:nvSpPr>
            <p:spPr bwMode="auto">
              <a:xfrm>
                <a:off x="2135" y="2857"/>
                <a:ext cx="14" cy="92"/>
              </a:xfrm>
              <a:custGeom>
                <a:avLst/>
                <a:gdLst>
                  <a:gd name="T0" fmla="*/ 0 w 55"/>
                  <a:gd name="T1" fmla="*/ 0 h 367"/>
                  <a:gd name="T2" fmla="*/ 0 w 55"/>
                  <a:gd name="T3" fmla="*/ 0 h 367"/>
                  <a:gd name="T4" fmla="*/ 0 w 55"/>
                  <a:gd name="T5" fmla="*/ 0 h 367"/>
                  <a:gd name="T6" fmla="*/ 0 60000 65536"/>
                  <a:gd name="T7" fmla="*/ 0 60000 65536"/>
                  <a:gd name="T8" fmla="*/ 0 60000 65536"/>
                  <a:gd name="T9" fmla="*/ 0 w 55"/>
                  <a:gd name="T10" fmla="*/ 0 h 367"/>
                  <a:gd name="T11" fmla="*/ 55 w 55"/>
                  <a:gd name="T12" fmla="*/ 367 h 367"/>
                </a:gdLst>
                <a:ahLst/>
                <a:cxnLst>
                  <a:cxn ang="T6">
                    <a:pos x="T0" y="T1"/>
                  </a:cxn>
                  <a:cxn ang="T7">
                    <a:pos x="T2" y="T3"/>
                  </a:cxn>
                  <a:cxn ang="T8">
                    <a:pos x="T4" y="T5"/>
                  </a:cxn>
                </a:cxnLst>
                <a:rect l="T9" t="T10" r="T11" b="T12"/>
                <a:pathLst>
                  <a:path w="55" h="367">
                    <a:moveTo>
                      <a:pt x="0" y="0"/>
                    </a:moveTo>
                    <a:lnTo>
                      <a:pt x="0" y="367"/>
                    </a:lnTo>
                    <a:lnTo>
                      <a:pt x="55" y="367"/>
                    </a:lnTo>
                  </a:path>
                </a:pathLst>
              </a:custGeom>
              <a:noFill/>
              <a:ln w="25400">
                <a:solidFill>
                  <a:srgbClr val="1228ED"/>
                </a:solidFill>
                <a:prstDash val="solid"/>
                <a:round/>
                <a:headEnd/>
                <a:tailEnd/>
              </a:ln>
            </p:spPr>
            <p:txBody>
              <a:bodyPr/>
              <a:lstStyle/>
              <a:p>
                <a:endParaRPr lang="en-US"/>
              </a:p>
            </p:txBody>
          </p:sp>
          <p:sp>
            <p:nvSpPr>
              <p:cNvPr id="13480" name="Line 131"/>
              <p:cNvSpPr>
                <a:spLocks noChangeShapeType="1"/>
              </p:cNvSpPr>
              <p:nvPr/>
            </p:nvSpPr>
            <p:spPr bwMode="auto">
              <a:xfrm>
                <a:off x="2159" y="2949"/>
                <a:ext cx="51" cy="1"/>
              </a:xfrm>
              <a:prstGeom prst="line">
                <a:avLst/>
              </a:prstGeom>
              <a:noFill/>
              <a:ln w="25400">
                <a:solidFill>
                  <a:srgbClr val="1228ED"/>
                </a:solidFill>
                <a:round/>
                <a:headEnd/>
                <a:tailEnd/>
              </a:ln>
            </p:spPr>
            <p:txBody>
              <a:bodyPr/>
              <a:lstStyle/>
              <a:p>
                <a:endParaRPr lang="en-US"/>
              </a:p>
            </p:txBody>
          </p:sp>
          <p:sp>
            <p:nvSpPr>
              <p:cNvPr id="13481" name="Line 132"/>
              <p:cNvSpPr>
                <a:spLocks noChangeShapeType="1"/>
              </p:cNvSpPr>
              <p:nvPr/>
            </p:nvSpPr>
            <p:spPr bwMode="auto">
              <a:xfrm>
                <a:off x="2275" y="2949"/>
                <a:ext cx="63" cy="1"/>
              </a:xfrm>
              <a:prstGeom prst="line">
                <a:avLst/>
              </a:prstGeom>
              <a:noFill/>
              <a:ln w="25400">
                <a:solidFill>
                  <a:srgbClr val="1228ED"/>
                </a:solidFill>
                <a:round/>
                <a:headEnd/>
                <a:tailEnd/>
              </a:ln>
            </p:spPr>
            <p:txBody>
              <a:bodyPr/>
              <a:lstStyle/>
              <a:p>
                <a:endParaRPr lang="en-US"/>
              </a:p>
            </p:txBody>
          </p:sp>
          <p:sp>
            <p:nvSpPr>
              <p:cNvPr id="13482" name="Line 133"/>
              <p:cNvSpPr>
                <a:spLocks noChangeShapeType="1"/>
              </p:cNvSpPr>
              <p:nvPr/>
            </p:nvSpPr>
            <p:spPr bwMode="auto">
              <a:xfrm>
                <a:off x="2399" y="2949"/>
                <a:ext cx="65" cy="1"/>
              </a:xfrm>
              <a:prstGeom prst="line">
                <a:avLst/>
              </a:prstGeom>
              <a:noFill/>
              <a:ln w="25400">
                <a:solidFill>
                  <a:srgbClr val="1228ED"/>
                </a:solidFill>
                <a:round/>
                <a:headEnd/>
                <a:tailEnd/>
              </a:ln>
            </p:spPr>
            <p:txBody>
              <a:bodyPr/>
              <a:lstStyle/>
              <a:p>
                <a:endParaRPr lang="en-US"/>
              </a:p>
            </p:txBody>
          </p:sp>
          <p:sp>
            <p:nvSpPr>
              <p:cNvPr id="13483" name="Line 134"/>
              <p:cNvSpPr>
                <a:spLocks noChangeShapeType="1"/>
              </p:cNvSpPr>
              <p:nvPr/>
            </p:nvSpPr>
            <p:spPr bwMode="auto">
              <a:xfrm>
                <a:off x="1769" y="2949"/>
                <a:ext cx="60" cy="1"/>
              </a:xfrm>
              <a:prstGeom prst="line">
                <a:avLst/>
              </a:prstGeom>
              <a:noFill/>
              <a:ln w="25400">
                <a:solidFill>
                  <a:srgbClr val="1228ED"/>
                </a:solidFill>
                <a:round/>
                <a:headEnd/>
                <a:tailEnd/>
              </a:ln>
            </p:spPr>
            <p:txBody>
              <a:bodyPr/>
              <a:lstStyle/>
              <a:p>
                <a:endParaRPr lang="en-US"/>
              </a:p>
            </p:txBody>
          </p:sp>
          <p:sp>
            <p:nvSpPr>
              <p:cNvPr id="13484" name="Line 135"/>
              <p:cNvSpPr>
                <a:spLocks noChangeShapeType="1"/>
              </p:cNvSpPr>
              <p:nvPr/>
            </p:nvSpPr>
            <p:spPr bwMode="auto">
              <a:xfrm>
                <a:off x="1893" y="2949"/>
                <a:ext cx="61" cy="1"/>
              </a:xfrm>
              <a:prstGeom prst="line">
                <a:avLst/>
              </a:prstGeom>
              <a:noFill/>
              <a:ln w="25400">
                <a:solidFill>
                  <a:srgbClr val="1228ED"/>
                </a:solidFill>
                <a:round/>
                <a:headEnd/>
                <a:tailEnd/>
              </a:ln>
            </p:spPr>
            <p:txBody>
              <a:bodyPr/>
              <a:lstStyle/>
              <a:p>
                <a:endParaRPr lang="en-US"/>
              </a:p>
            </p:txBody>
          </p:sp>
          <p:sp>
            <p:nvSpPr>
              <p:cNvPr id="13485" name="Line 136"/>
              <p:cNvSpPr>
                <a:spLocks noChangeShapeType="1"/>
              </p:cNvSpPr>
              <p:nvPr/>
            </p:nvSpPr>
            <p:spPr bwMode="auto">
              <a:xfrm>
                <a:off x="1515" y="2949"/>
                <a:ext cx="65" cy="1"/>
              </a:xfrm>
              <a:prstGeom prst="line">
                <a:avLst/>
              </a:prstGeom>
              <a:noFill/>
              <a:ln w="25400">
                <a:solidFill>
                  <a:srgbClr val="1228ED"/>
                </a:solidFill>
                <a:round/>
                <a:headEnd/>
                <a:tailEnd/>
              </a:ln>
            </p:spPr>
            <p:txBody>
              <a:bodyPr/>
              <a:lstStyle/>
              <a:p>
                <a:endParaRPr lang="en-US"/>
              </a:p>
            </p:txBody>
          </p:sp>
          <p:sp>
            <p:nvSpPr>
              <p:cNvPr id="13486" name="Line 137"/>
              <p:cNvSpPr>
                <a:spLocks noChangeShapeType="1"/>
              </p:cNvSpPr>
              <p:nvPr/>
            </p:nvSpPr>
            <p:spPr bwMode="auto">
              <a:xfrm>
                <a:off x="1392" y="2949"/>
                <a:ext cx="63" cy="1"/>
              </a:xfrm>
              <a:prstGeom prst="line">
                <a:avLst/>
              </a:prstGeom>
              <a:noFill/>
              <a:ln w="25400">
                <a:solidFill>
                  <a:srgbClr val="1228ED"/>
                </a:solidFill>
                <a:round/>
                <a:headEnd/>
                <a:tailEnd/>
              </a:ln>
            </p:spPr>
            <p:txBody>
              <a:bodyPr/>
              <a:lstStyle/>
              <a:p>
                <a:endParaRPr lang="en-US"/>
              </a:p>
            </p:txBody>
          </p:sp>
          <p:sp>
            <p:nvSpPr>
              <p:cNvPr id="13487" name="Line 138"/>
              <p:cNvSpPr>
                <a:spLocks noChangeShapeType="1"/>
              </p:cNvSpPr>
              <p:nvPr/>
            </p:nvSpPr>
            <p:spPr bwMode="auto">
              <a:xfrm>
                <a:off x="1645" y="2949"/>
                <a:ext cx="61" cy="1"/>
              </a:xfrm>
              <a:prstGeom prst="line">
                <a:avLst/>
              </a:prstGeom>
              <a:noFill/>
              <a:ln w="25400">
                <a:solidFill>
                  <a:srgbClr val="1228ED"/>
                </a:solidFill>
                <a:round/>
                <a:headEnd/>
                <a:tailEnd/>
              </a:ln>
            </p:spPr>
            <p:txBody>
              <a:bodyPr/>
              <a:lstStyle/>
              <a:p>
                <a:endParaRPr lang="en-US"/>
              </a:p>
            </p:txBody>
          </p:sp>
          <p:sp>
            <p:nvSpPr>
              <p:cNvPr id="13488" name="Line 139"/>
              <p:cNvSpPr>
                <a:spLocks noChangeShapeType="1"/>
              </p:cNvSpPr>
              <p:nvPr/>
            </p:nvSpPr>
            <p:spPr bwMode="auto">
              <a:xfrm>
                <a:off x="3548" y="2948"/>
                <a:ext cx="60" cy="1"/>
              </a:xfrm>
              <a:prstGeom prst="line">
                <a:avLst/>
              </a:prstGeom>
              <a:noFill/>
              <a:ln w="25400">
                <a:solidFill>
                  <a:srgbClr val="1228ED"/>
                </a:solidFill>
                <a:round/>
                <a:headEnd/>
                <a:tailEnd/>
              </a:ln>
            </p:spPr>
            <p:txBody>
              <a:bodyPr/>
              <a:lstStyle/>
              <a:p>
                <a:endParaRPr lang="en-US"/>
              </a:p>
            </p:txBody>
          </p:sp>
          <p:sp>
            <p:nvSpPr>
              <p:cNvPr id="13489" name="Freeform 140"/>
              <p:cNvSpPr>
                <a:spLocks/>
              </p:cNvSpPr>
              <p:nvPr/>
            </p:nvSpPr>
            <p:spPr bwMode="auto">
              <a:xfrm>
                <a:off x="1251" y="2857"/>
                <a:ext cx="14" cy="92"/>
              </a:xfrm>
              <a:custGeom>
                <a:avLst/>
                <a:gdLst>
                  <a:gd name="T0" fmla="*/ 0 w 55"/>
                  <a:gd name="T1" fmla="*/ 0 h 367"/>
                  <a:gd name="T2" fmla="*/ 0 w 55"/>
                  <a:gd name="T3" fmla="*/ 0 h 367"/>
                  <a:gd name="T4" fmla="*/ 0 w 55"/>
                  <a:gd name="T5" fmla="*/ 0 h 367"/>
                  <a:gd name="T6" fmla="*/ 0 60000 65536"/>
                  <a:gd name="T7" fmla="*/ 0 60000 65536"/>
                  <a:gd name="T8" fmla="*/ 0 60000 65536"/>
                  <a:gd name="T9" fmla="*/ 0 w 55"/>
                  <a:gd name="T10" fmla="*/ 0 h 367"/>
                  <a:gd name="T11" fmla="*/ 55 w 55"/>
                  <a:gd name="T12" fmla="*/ 367 h 367"/>
                </a:gdLst>
                <a:ahLst/>
                <a:cxnLst>
                  <a:cxn ang="T6">
                    <a:pos x="T0" y="T1"/>
                  </a:cxn>
                  <a:cxn ang="T7">
                    <a:pos x="T2" y="T3"/>
                  </a:cxn>
                  <a:cxn ang="T8">
                    <a:pos x="T4" y="T5"/>
                  </a:cxn>
                </a:cxnLst>
                <a:rect l="T9" t="T10" r="T11" b="T12"/>
                <a:pathLst>
                  <a:path w="55" h="367">
                    <a:moveTo>
                      <a:pt x="0" y="0"/>
                    </a:moveTo>
                    <a:lnTo>
                      <a:pt x="0" y="367"/>
                    </a:lnTo>
                    <a:lnTo>
                      <a:pt x="55" y="367"/>
                    </a:lnTo>
                  </a:path>
                </a:pathLst>
              </a:custGeom>
              <a:noFill/>
              <a:ln w="25400">
                <a:solidFill>
                  <a:srgbClr val="1228ED"/>
                </a:solidFill>
                <a:prstDash val="solid"/>
                <a:round/>
                <a:headEnd/>
                <a:tailEnd/>
              </a:ln>
            </p:spPr>
            <p:txBody>
              <a:bodyPr/>
              <a:lstStyle/>
              <a:p>
                <a:endParaRPr lang="en-US"/>
              </a:p>
            </p:txBody>
          </p:sp>
          <p:sp>
            <p:nvSpPr>
              <p:cNvPr id="13490" name="Line 141"/>
              <p:cNvSpPr>
                <a:spLocks noChangeShapeType="1"/>
              </p:cNvSpPr>
              <p:nvPr/>
            </p:nvSpPr>
            <p:spPr bwMode="auto">
              <a:xfrm>
                <a:off x="1276" y="2949"/>
                <a:ext cx="50" cy="1"/>
              </a:xfrm>
              <a:prstGeom prst="line">
                <a:avLst/>
              </a:prstGeom>
              <a:noFill/>
              <a:ln w="25400">
                <a:solidFill>
                  <a:srgbClr val="1228ED"/>
                </a:solidFill>
                <a:round/>
                <a:headEnd/>
                <a:tailEnd/>
              </a:ln>
            </p:spPr>
            <p:txBody>
              <a:bodyPr/>
              <a:lstStyle/>
              <a:p>
                <a:endParaRPr lang="en-US"/>
              </a:p>
            </p:txBody>
          </p:sp>
          <p:sp>
            <p:nvSpPr>
              <p:cNvPr id="13491" name="Line 142"/>
              <p:cNvSpPr>
                <a:spLocks noChangeShapeType="1"/>
              </p:cNvSpPr>
              <p:nvPr/>
            </p:nvSpPr>
            <p:spPr bwMode="auto">
              <a:xfrm flipV="1">
                <a:off x="4734" y="2783"/>
                <a:ext cx="1" cy="72"/>
              </a:xfrm>
              <a:prstGeom prst="line">
                <a:avLst/>
              </a:prstGeom>
              <a:noFill/>
              <a:ln w="25400">
                <a:solidFill>
                  <a:srgbClr val="1228ED"/>
                </a:solidFill>
                <a:round/>
                <a:headEnd/>
                <a:tailEnd/>
              </a:ln>
            </p:spPr>
            <p:txBody>
              <a:bodyPr/>
              <a:lstStyle/>
              <a:p>
                <a:endParaRPr lang="en-US"/>
              </a:p>
            </p:txBody>
          </p:sp>
          <p:sp>
            <p:nvSpPr>
              <p:cNvPr id="13492" name="Freeform 143"/>
              <p:cNvSpPr>
                <a:spLocks/>
              </p:cNvSpPr>
              <p:nvPr/>
            </p:nvSpPr>
            <p:spPr bwMode="auto">
              <a:xfrm>
                <a:off x="4678" y="2912"/>
                <a:ext cx="56" cy="36"/>
              </a:xfrm>
              <a:custGeom>
                <a:avLst/>
                <a:gdLst>
                  <a:gd name="T0" fmla="*/ 0 w 224"/>
                  <a:gd name="T1" fmla="*/ 0 h 147"/>
                  <a:gd name="T2" fmla="*/ 0 w 224"/>
                  <a:gd name="T3" fmla="*/ 0 h 147"/>
                  <a:gd name="T4" fmla="*/ 0 w 224"/>
                  <a:gd name="T5" fmla="*/ 0 h 147"/>
                  <a:gd name="T6" fmla="*/ 0 60000 65536"/>
                  <a:gd name="T7" fmla="*/ 0 60000 65536"/>
                  <a:gd name="T8" fmla="*/ 0 60000 65536"/>
                  <a:gd name="T9" fmla="*/ 0 w 224"/>
                  <a:gd name="T10" fmla="*/ 0 h 147"/>
                  <a:gd name="T11" fmla="*/ 224 w 224"/>
                  <a:gd name="T12" fmla="*/ 147 h 147"/>
                </a:gdLst>
                <a:ahLst/>
                <a:cxnLst>
                  <a:cxn ang="T6">
                    <a:pos x="T0" y="T1"/>
                  </a:cxn>
                  <a:cxn ang="T7">
                    <a:pos x="T2" y="T3"/>
                  </a:cxn>
                  <a:cxn ang="T8">
                    <a:pos x="T4" y="T5"/>
                  </a:cxn>
                </a:cxnLst>
                <a:rect l="T9" t="T10" r="T11" b="T12"/>
                <a:pathLst>
                  <a:path w="224" h="147">
                    <a:moveTo>
                      <a:pt x="0" y="147"/>
                    </a:moveTo>
                    <a:lnTo>
                      <a:pt x="224" y="147"/>
                    </a:lnTo>
                    <a:lnTo>
                      <a:pt x="224" y="0"/>
                    </a:lnTo>
                  </a:path>
                </a:pathLst>
              </a:custGeom>
              <a:noFill/>
              <a:ln w="25400">
                <a:solidFill>
                  <a:srgbClr val="1228ED"/>
                </a:solidFill>
                <a:prstDash val="solid"/>
                <a:round/>
                <a:headEnd/>
                <a:tailEnd/>
              </a:ln>
            </p:spPr>
            <p:txBody>
              <a:bodyPr/>
              <a:lstStyle/>
              <a:p>
                <a:endParaRPr lang="en-US"/>
              </a:p>
            </p:txBody>
          </p:sp>
          <p:sp>
            <p:nvSpPr>
              <p:cNvPr id="13493" name="Line 144"/>
              <p:cNvSpPr>
                <a:spLocks noChangeShapeType="1"/>
              </p:cNvSpPr>
              <p:nvPr/>
            </p:nvSpPr>
            <p:spPr bwMode="auto">
              <a:xfrm>
                <a:off x="3294" y="2948"/>
                <a:ext cx="66" cy="1"/>
              </a:xfrm>
              <a:prstGeom prst="line">
                <a:avLst/>
              </a:prstGeom>
              <a:noFill/>
              <a:ln w="25400">
                <a:solidFill>
                  <a:srgbClr val="1228ED"/>
                </a:solidFill>
                <a:round/>
                <a:headEnd/>
                <a:tailEnd/>
              </a:ln>
            </p:spPr>
            <p:txBody>
              <a:bodyPr/>
              <a:lstStyle/>
              <a:p>
                <a:endParaRPr lang="en-US"/>
              </a:p>
            </p:txBody>
          </p:sp>
          <p:sp>
            <p:nvSpPr>
              <p:cNvPr id="13494" name="Line 145"/>
              <p:cNvSpPr>
                <a:spLocks noChangeShapeType="1"/>
              </p:cNvSpPr>
              <p:nvPr/>
            </p:nvSpPr>
            <p:spPr bwMode="auto">
              <a:xfrm>
                <a:off x="4554" y="2948"/>
                <a:ext cx="61" cy="1"/>
              </a:xfrm>
              <a:prstGeom prst="line">
                <a:avLst/>
              </a:prstGeom>
              <a:noFill/>
              <a:ln w="25400">
                <a:solidFill>
                  <a:srgbClr val="1228ED"/>
                </a:solidFill>
                <a:round/>
                <a:headEnd/>
                <a:tailEnd/>
              </a:ln>
            </p:spPr>
            <p:txBody>
              <a:bodyPr/>
              <a:lstStyle/>
              <a:p>
                <a:endParaRPr lang="en-US"/>
              </a:p>
            </p:txBody>
          </p:sp>
          <p:sp>
            <p:nvSpPr>
              <p:cNvPr id="13495" name="Line 146"/>
              <p:cNvSpPr>
                <a:spLocks noChangeShapeType="1"/>
              </p:cNvSpPr>
              <p:nvPr/>
            </p:nvSpPr>
            <p:spPr bwMode="auto">
              <a:xfrm>
                <a:off x="4306" y="2948"/>
                <a:ext cx="61" cy="1"/>
              </a:xfrm>
              <a:prstGeom prst="line">
                <a:avLst/>
              </a:prstGeom>
              <a:noFill/>
              <a:ln w="25400">
                <a:solidFill>
                  <a:srgbClr val="1228ED"/>
                </a:solidFill>
                <a:round/>
                <a:headEnd/>
                <a:tailEnd/>
              </a:ln>
            </p:spPr>
            <p:txBody>
              <a:bodyPr/>
              <a:lstStyle/>
              <a:p>
                <a:endParaRPr lang="en-US"/>
              </a:p>
            </p:txBody>
          </p:sp>
          <p:sp>
            <p:nvSpPr>
              <p:cNvPr id="13496" name="Line 147"/>
              <p:cNvSpPr>
                <a:spLocks noChangeShapeType="1"/>
              </p:cNvSpPr>
              <p:nvPr/>
            </p:nvSpPr>
            <p:spPr bwMode="auto">
              <a:xfrm>
                <a:off x="4053" y="2948"/>
                <a:ext cx="63" cy="1"/>
              </a:xfrm>
              <a:prstGeom prst="line">
                <a:avLst/>
              </a:prstGeom>
              <a:noFill/>
              <a:ln w="25400">
                <a:solidFill>
                  <a:srgbClr val="1228ED"/>
                </a:solidFill>
                <a:round/>
                <a:headEnd/>
                <a:tailEnd/>
              </a:ln>
            </p:spPr>
            <p:txBody>
              <a:bodyPr/>
              <a:lstStyle/>
              <a:p>
                <a:endParaRPr lang="en-US"/>
              </a:p>
            </p:txBody>
          </p:sp>
          <p:sp>
            <p:nvSpPr>
              <p:cNvPr id="13497" name="Line 148"/>
              <p:cNvSpPr>
                <a:spLocks noChangeShapeType="1"/>
              </p:cNvSpPr>
              <p:nvPr/>
            </p:nvSpPr>
            <p:spPr bwMode="auto">
              <a:xfrm>
                <a:off x="3936" y="2948"/>
                <a:ext cx="51" cy="1"/>
              </a:xfrm>
              <a:prstGeom prst="line">
                <a:avLst/>
              </a:prstGeom>
              <a:noFill/>
              <a:ln w="25400">
                <a:solidFill>
                  <a:srgbClr val="1228ED"/>
                </a:solidFill>
                <a:round/>
                <a:headEnd/>
                <a:tailEnd/>
              </a:ln>
            </p:spPr>
            <p:txBody>
              <a:bodyPr/>
              <a:lstStyle/>
              <a:p>
                <a:endParaRPr lang="en-US"/>
              </a:p>
            </p:txBody>
          </p:sp>
          <p:sp>
            <p:nvSpPr>
              <p:cNvPr id="13498" name="Freeform 149"/>
              <p:cNvSpPr>
                <a:spLocks/>
              </p:cNvSpPr>
              <p:nvPr/>
            </p:nvSpPr>
            <p:spPr bwMode="auto">
              <a:xfrm>
                <a:off x="3912" y="2856"/>
                <a:ext cx="14" cy="92"/>
              </a:xfrm>
              <a:custGeom>
                <a:avLst/>
                <a:gdLst>
                  <a:gd name="T0" fmla="*/ 0 w 54"/>
                  <a:gd name="T1" fmla="*/ 0 h 367"/>
                  <a:gd name="T2" fmla="*/ 0 w 54"/>
                  <a:gd name="T3" fmla="*/ 0 h 367"/>
                  <a:gd name="T4" fmla="*/ 0 w 54"/>
                  <a:gd name="T5" fmla="*/ 0 h 367"/>
                  <a:gd name="T6" fmla="*/ 0 60000 65536"/>
                  <a:gd name="T7" fmla="*/ 0 60000 65536"/>
                  <a:gd name="T8" fmla="*/ 0 60000 65536"/>
                  <a:gd name="T9" fmla="*/ 0 w 54"/>
                  <a:gd name="T10" fmla="*/ 0 h 367"/>
                  <a:gd name="T11" fmla="*/ 54 w 54"/>
                  <a:gd name="T12" fmla="*/ 367 h 367"/>
                </a:gdLst>
                <a:ahLst/>
                <a:cxnLst>
                  <a:cxn ang="T6">
                    <a:pos x="T0" y="T1"/>
                  </a:cxn>
                  <a:cxn ang="T7">
                    <a:pos x="T2" y="T3"/>
                  </a:cxn>
                  <a:cxn ang="T8">
                    <a:pos x="T4" y="T5"/>
                  </a:cxn>
                </a:cxnLst>
                <a:rect l="T9" t="T10" r="T11" b="T12"/>
                <a:pathLst>
                  <a:path w="54" h="367">
                    <a:moveTo>
                      <a:pt x="0" y="0"/>
                    </a:moveTo>
                    <a:lnTo>
                      <a:pt x="0" y="367"/>
                    </a:lnTo>
                    <a:lnTo>
                      <a:pt x="54" y="367"/>
                    </a:lnTo>
                  </a:path>
                </a:pathLst>
              </a:custGeom>
              <a:noFill/>
              <a:ln w="25400">
                <a:solidFill>
                  <a:srgbClr val="1228ED"/>
                </a:solidFill>
                <a:prstDash val="solid"/>
                <a:round/>
                <a:headEnd/>
                <a:tailEnd/>
              </a:ln>
            </p:spPr>
            <p:txBody>
              <a:bodyPr/>
              <a:lstStyle/>
              <a:p>
                <a:endParaRPr lang="en-US"/>
              </a:p>
            </p:txBody>
          </p:sp>
          <p:sp>
            <p:nvSpPr>
              <p:cNvPr id="13499" name="Line 150"/>
              <p:cNvSpPr>
                <a:spLocks noChangeShapeType="1"/>
              </p:cNvSpPr>
              <p:nvPr/>
            </p:nvSpPr>
            <p:spPr bwMode="auto">
              <a:xfrm>
                <a:off x="4176" y="2948"/>
                <a:ext cx="65" cy="1"/>
              </a:xfrm>
              <a:prstGeom prst="line">
                <a:avLst/>
              </a:prstGeom>
              <a:noFill/>
              <a:ln w="25400">
                <a:solidFill>
                  <a:srgbClr val="1228ED"/>
                </a:solidFill>
                <a:round/>
                <a:headEnd/>
                <a:tailEnd/>
              </a:ln>
            </p:spPr>
            <p:txBody>
              <a:bodyPr/>
              <a:lstStyle/>
              <a:p>
                <a:endParaRPr lang="en-US"/>
              </a:p>
            </p:txBody>
          </p:sp>
          <p:sp>
            <p:nvSpPr>
              <p:cNvPr id="13500" name="Line 151"/>
              <p:cNvSpPr>
                <a:spLocks noChangeShapeType="1"/>
              </p:cNvSpPr>
              <p:nvPr/>
            </p:nvSpPr>
            <p:spPr bwMode="auto">
              <a:xfrm flipV="1">
                <a:off x="3852" y="2783"/>
                <a:ext cx="1" cy="72"/>
              </a:xfrm>
              <a:prstGeom prst="line">
                <a:avLst/>
              </a:prstGeom>
              <a:noFill/>
              <a:ln w="25400">
                <a:solidFill>
                  <a:srgbClr val="1228ED"/>
                </a:solidFill>
                <a:round/>
                <a:headEnd/>
                <a:tailEnd/>
              </a:ln>
            </p:spPr>
            <p:txBody>
              <a:bodyPr/>
              <a:lstStyle/>
              <a:p>
                <a:endParaRPr lang="en-US"/>
              </a:p>
            </p:txBody>
          </p:sp>
          <p:sp>
            <p:nvSpPr>
              <p:cNvPr id="13501" name="Line 152"/>
              <p:cNvSpPr>
                <a:spLocks noChangeShapeType="1"/>
              </p:cNvSpPr>
              <p:nvPr/>
            </p:nvSpPr>
            <p:spPr bwMode="auto">
              <a:xfrm>
                <a:off x="3672" y="2948"/>
                <a:ext cx="61" cy="1"/>
              </a:xfrm>
              <a:prstGeom prst="line">
                <a:avLst/>
              </a:prstGeom>
              <a:noFill/>
              <a:ln w="25400">
                <a:solidFill>
                  <a:srgbClr val="1228ED"/>
                </a:solidFill>
                <a:round/>
                <a:headEnd/>
                <a:tailEnd/>
              </a:ln>
            </p:spPr>
            <p:txBody>
              <a:bodyPr/>
              <a:lstStyle/>
              <a:p>
                <a:endParaRPr lang="en-US"/>
              </a:p>
            </p:txBody>
          </p:sp>
          <p:sp>
            <p:nvSpPr>
              <p:cNvPr id="13502" name="Freeform 153"/>
              <p:cNvSpPr>
                <a:spLocks/>
              </p:cNvSpPr>
              <p:nvPr/>
            </p:nvSpPr>
            <p:spPr bwMode="auto">
              <a:xfrm>
                <a:off x="2901" y="2912"/>
                <a:ext cx="56" cy="37"/>
              </a:xfrm>
              <a:custGeom>
                <a:avLst/>
                <a:gdLst>
                  <a:gd name="T0" fmla="*/ 0 w 225"/>
                  <a:gd name="T1" fmla="*/ 0 h 147"/>
                  <a:gd name="T2" fmla="*/ 0 w 225"/>
                  <a:gd name="T3" fmla="*/ 0 h 147"/>
                  <a:gd name="T4" fmla="*/ 0 w 225"/>
                  <a:gd name="T5" fmla="*/ 0 h 147"/>
                  <a:gd name="T6" fmla="*/ 0 60000 65536"/>
                  <a:gd name="T7" fmla="*/ 0 60000 65536"/>
                  <a:gd name="T8" fmla="*/ 0 60000 65536"/>
                  <a:gd name="T9" fmla="*/ 0 w 225"/>
                  <a:gd name="T10" fmla="*/ 0 h 147"/>
                  <a:gd name="T11" fmla="*/ 225 w 225"/>
                  <a:gd name="T12" fmla="*/ 147 h 147"/>
                </a:gdLst>
                <a:ahLst/>
                <a:cxnLst>
                  <a:cxn ang="T6">
                    <a:pos x="T0" y="T1"/>
                  </a:cxn>
                  <a:cxn ang="T7">
                    <a:pos x="T2" y="T3"/>
                  </a:cxn>
                  <a:cxn ang="T8">
                    <a:pos x="T4" y="T5"/>
                  </a:cxn>
                </a:cxnLst>
                <a:rect l="T9" t="T10" r="T11" b="T12"/>
                <a:pathLst>
                  <a:path w="225" h="147">
                    <a:moveTo>
                      <a:pt x="0" y="147"/>
                    </a:moveTo>
                    <a:lnTo>
                      <a:pt x="225" y="147"/>
                    </a:lnTo>
                    <a:lnTo>
                      <a:pt x="225" y="0"/>
                    </a:lnTo>
                  </a:path>
                </a:pathLst>
              </a:custGeom>
              <a:noFill/>
              <a:ln w="25400">
                <a:solidFill>
                  <a:srgbClr val="1228ED"/>
                </a:solidFill>
                <a:prstDash val="solid"/>
                <a:round/>
                <a:headEnd/>
                <a:tailEnd/>
              </a:ln>
            </p:spPr>
            <p:txBody>
              <a:bodyPr/>
              <a:lstStyle/>
              <a:p>
                <a:endParaRPr lang="en-US"/>
              </a:p>
            </p:txBody>
          </p:sp>
          <p:sp>
            <p:nvSpPr>
              <p:cNvPr id="13503" name="Freeform 154"/>
              <p:cNvSpPr>
                <a:spLocks/>
              </p:cNvSpPr>
              <p:nvPr/>
            </p:nvSpPr>
            <p:spPr bwMode="auto">
              <a:xfrm>
                <a:off x="3796" y="2912"/>
                <a:ext cx="56" cy="36"/>
              </a:xfrm>
              <a:custGeom>
                <a:avLst/>
                <a:gdLst>
                  <a:gd name="T0" fmla="*/ 0 w 224"/>
                  <a:gd name="T1" fmla="*/ 0 h 147"/>
                  <a:gd name="T2" fmla="*/ 0 w 224"/>
                  <a:gd name="T3" fmla="*/ 0 h 147"/>
                  <a:gd name="T4" fmla="*/ 0 w 224"/>
                  <a:gd name="T5" fmla="*/ 0 h 147"/>
                  <a:gd name="T6" fmla="*/ 0 60000 65536"/>
                  <a:gd name="T7" fmla="*/ 0 60000 65536"/>
                  <a:gd name="T8" fmla="*/ 0 60000 65536"/>
                  <a:gd name="T9" fmla="*/ 0 w 224"/>
                  <a:gd name="T10" fmla="*/ 0 h 147"/>
                  <a:gd name="T11" fmla="*/ 224 w 224"/>
                  <a:gd name="T12" fmla="*/ 147 h 147"/>
                </a:gdLst>
                <a:ahLst/>
                <a:cxnLst>
                  <a:cxn ang="T6">
                    <a:pos x="T0" y="T1"/>
                  </a:cxn>
                  <a:cxn ang="T7">
                    <a:pos x="T2" y="T3"/>
                  </a:cxn>
                  <a:cxn ang="T8">
                    <a:pos x="T4" y="T5"/>
                  </a:cxn>
                </a:cxnLst>
                <a:rect l="T9" t="T10" r="T11" b="T12"/>
                <a:pathLst>
                  <a:path w="224" h="147">
                    <a:moveTo>
                      <a:pt x="0" y="147"/>
                    </a:moveTo>
                    <a:lnTo>
                      <a:pt x="224" y="147"/>
                    </a:lnTo>
                    <a:lnTo>
                      <a:pt x="224" y="0"/>
                    </a:lnTo>
                  </a:path>
                </a:pathLst>
              </a:custGeom>
              <a:noFill/>
              <a:ln w="25400">
                <a:solidFill>
                  <a:srgbClr val="1228ED"/>
                </a:solidFill>
                <a:prstDash val="solid"/>
                <a:round/>
                <a:headEnd/>
                <a:tailEnd/>
              </a:ln>
            </p:spPr>
            <p:txBody>
              <a:bodyPr/>
              <a:lstStyle/>
              <a:p>
                <a:endParaRPr lang="en-US"/>
              </a:p>
            </p:txBody>
          </p:sp>
          <p:sp>
            <p:nvSpPr>
              <p:cNvPr id="13504" name="Freeform 155"/>
              <p:cNvSpPr>
                <a:spLocks/>
              </p:cNvSpPr>
              <p:nvPr/>
            </p:nvSpPr>
            <p:spPr bwMode="auto">
              <a:xfrm>
                <a:off x="3030" y="2856"/>
                <a:ext cx="14" cy="92"/>
              </a:xfrm>
              <a:custGeom>
                <a:avLst/>
                <a:gdLst>
                  <a:gd name="T0" fmla="*/ 0 w 55"/>
                  <a:gd name="T1" fmla="*/ 0 h 367"/>
                  <a:gd name="T2" fmla="*/ 0 w 55"/>
                  <a:gd name="T3" fmla="*/ 0 h 367"/>
                  <a:gd name="T4" fmla="*/ 0 w 55"/>
                  <a:gd name="T5" fmla="*/ 0 h 367"/>
                  <a:gd name="T6" fmla="*/ 0 60000 65536"/>
                  <a:gd name="T7" fmla="*/ 0 60000 65536"/>
                  <a:gd name="T8" fmla="*/ 0 60000 65536"/>
                  <a:gd name="T9" fmla="*/ 0 w 55"/>
                  <a:gd name="T10" fmla="*/ 0 h 367"/>
                  <a:gd name="T11" fmla="*/ 55 w 55"/>
                  <a:gd name="T12" fmla="*/ 367 h 367"/>
                </a:gdLst>
                <a:ahLst/>
                <a:cxnLst>
                  <a:cxn ang="T6">
                    <a:pos x="T0" y="T1"/>
                  </a:cxn>
                  <a:cxn ang="T7">
                    <a:pos x="T2" y="T3"/>
                  </a:cxn>
                  <a:cxn ang="T8">
                    <a:pos x="T4" y="T5"/>
                  </a:cxn>
                </a:cxnLst>
                <a:rect l="T9" t="T10" r="T11" b="T12"/>
                <a:pathLst>
                  <a:path w="55" h="367">
                    <a:moveTo>
                      <a:pt x="0" y="0"/>
                    </a:moveTo>
                    <a:lnTo>
                      <a:pt x="0" y="367"/>
                    </a:lnTo>
                    <a:lnTo>
                      <a:pt x="55" y="367"/>
                    </a:lnTo>
                  </a:path>
                </a:pathLst>
              </a:custGeom>
              <a:noFill/>
              <a:ln w="25400">
                <a:solidFill>
                  <a:srgbClr val="1228ED"/>
                </a:solidFill>
                <a:prstDash val="solid"/>
                <a:round/>
                <a:headEnd/>
                <a:tailEnd/>
              </a:ln>
            </p:spPr>
            <p:txBody>
              <a:bodyPr/>
              <a:lstStyle/>
              <a:p>
                <a:endParaRPr lang="en-US"/>
              </a:p>
            </p:txBody>
          </p:sp>
          <p:sp>
            <p:nvSpPr>
              <p:cNvPr id="13505" name="Line 156"/>
              <p:cNvSpPr>
                <a:spLocks noChangeShapeType="1"/>
              </p:cNvSpPr>
              <p:nvPr/>
            </p:nvSpPr>
            <p:spPr bwMode="auto">
              <a:xfrm>
                <a:off x="3171" y="2948"/>
                <a:ext cx="63" cy="1"/>
              </a:xfrm>
              <a:prstGeom prst="line">
                <a:avLst/>
              </a:prstGeom>
              <a:noFill/>
              <a:ln w="25400">
                <a:solidFill>
                  <a:srgbClr val="1228ED"/>
                </a:solidFill>
                <a:round/>
                <a:headEnd/>
                <a:tailEnd/>
              </a:ln>
            </p:spPr>
            <p:txBody>
              <a:bodyPr/>
              <a:lstStyle/>
              <a:p>
                <a:endParaRPr lang="en-US"/>
              </a:p>
            </p:txBody>
          </p:sp>
          <p:sp>
            <p:nvSpPr>
              <p:cNvPr id="13506" name="Line 157"/>
              <p:cNvSpPr>
                <a:spLocks noChangeShapeType="1"/>
              </p:cNvSpPr>
              <p:nvPr/>
            </p:nvSpPr>
            <p:spPr bwMode="auto">
              <a:xfrm>
                <a:off x="3424" y="2948"/>
                <a:ext cx="62" cy="1"/>
              </a:xfrm>
              <a:prstGeom prst="line">
                <a:avLst/>
              </a:prstGeom>
              <a:noFill/>
              <a:ln w="25400">
                <a:solidFill>
                  <a:srgbClr val="1228ED"/>
                </a:solidFill>
                <a:round/>
                <a:headEnd/>
                <a:tailEnd/>
              </a:ln>
            </p:spPr>
            <p:txBody>
              <a:bodyPr/>
              <a:lstStyle/>
              <a:p>
                <a:endParaRPr lang="en-US"/>
              </a:p>
            </p:txBody>
          </p:sp>
          <p:sp>
            <p:nvSpPr>
              <p:cNvPr id="13507" name="Line 158"/>
              <p:cNvSpPr>
                <a:spLocks noChangeShapeType="1"/>
              </p:cNvSpPr>
              <p:nvPr/>
            </p:nvSpPr>
            <p:spPr bwMode="auto">
              <a:xfrm flipV="1">
                <a:off x="2957" y="2784"/>
                <a:ext cx="1" cy="72"/>
              </a:xfrm>
              <a:prstGeom prst="line">
                <a:avLst/>
              </a:prstGeom>
              <a:noFill/>
              <a:ln w="25400">
                <a:solidFill>
                  <a:srgbClr val="1228ED"/>
                </a:solidFill>
                <a:round/>
                <a:headEnd/>
                <a:tailEnd/>
              </a:ln>
            </p:spPr>
            <p:txBody>
              <a:bodyPr/>
              <a:lstStyle/>
              <a:p>
                <a:endParaRPr lang="en-US"/>
              </a:p>
            </p:txBody>
          </p:sp>
          <p:sp>
            <p:nvSpPr>
              <p:cNvPr id="13508" name="Line 159"/>
              <p:cNvSpPr>
                <a:spLocks noChangeShapeType="1"/>
              </p:cNvSpPr>
              <p:nvPr/>
            </p:nvSpPr>
            <p:spPr bwMode="auto">
              <a:xfrm>
                <a:off x="2777" y="2949"/>
                <a:ext cx="61" cy="1"/>
              </a:xfrm>
              <a:prstGeom prst="line">
                <a:avLst/>
              </a:prstGeom>
              <a:noFill/>
              <a:ln w="25400">
                <a:solidFill>
                  <a:srgbClr val="1228ED"/>
                </a:solidFill>
                <a:round/>
                <a:headEnd/>
                <a:tailEnd/>
              </a:ln>
            </p:spPr>
            <p:txBody>
              <a:bodyPr/>
              <a:lstStyle/>
              <a:p>
                <a:endParaRPr lang="en-US"/>
              </a:p>
            </p:txBody>
          </p:sp>
          <p:sp>
            <p:nvSpPr>
              <p:cNvPr id="13509" name="Line 160"/>
              <p:cNvSpPr>
                <a:spLocks noChangeShapeType="1"/>
              </p:cNvSpPr>
              <p:nvPr/>
            </p:nvSpPr>
            <p:spPr bwMode="auto">
              <a:xfrm>
                <a:off x="3912" y="2726"/>
                <a:ext cx="1" cy="74"/>
              </a:xfrm>
              <a:prstGeom prst="line">
                <a:avLst/>
              </a:prstGeom>
              <a:noFill/>
              <a:ln w="25400">
                <a:solidFill>
                  <a:srgbClr val="1228ED"/>
                </a:solidFill>
                <a:round/>
                <a:headEnd/>
                <a:tailEnd/>
              </a:ln>
            </p:spPr>
            <p:txBody>
              <a:bodyPr/>
              <a:lstStyle/>
              <a:p>
                <a:endParaRPr lang="en-US"/>
              </a:p>
            </p:txBody>
          </p:sp>
          <p:sp>
            <p:nvSpPr>
              <p:cNvPr id="13510" name="Line 161"/>
              <p:cNvSpPr>
                <a:spLocks noChangeShapeType="1"/>
              </p:cNvSpPr>
              <p:nvPr/>
            </p:nvSpPr>
            <p:spPr bwMode="auto">
              <a:xfrm>
                <a:off x="3055" y="2948"/>
                <a:ext cx="50" cy="1"/>
              </a:xfrm>
              <a:prstGeom prst="line">
                <a:avLst/>
              </a:prstGeom>
              <a:noFill/>
              <a:ln w="25400">
                <a:solidFill>
                  <a:srgbClr val="1228ED"/>
                </a:solidFill>
                <a:round/>
                <a:headEnd/>
                <a:tailEnd/>
              </a:ln>
            </p:spPr>
            <p:txBody>
              <a:bodyPr/>
              <a:lstStyle/>
              <a:p>
                <a:endParaRPr lang="en-US"/>
              </a:p>
            </p:txBody>
          </p:sp>
          <p:sp>
            <p:nvSpPr>
              <p:cNvPr id="13511" name="Line 162"/>
              <p:cNvSpPr>
                <a:spLocks noChangeShapeType="1"/>
              </p:cNvSpPr>
              <p:nvPr/>
            </p:nvSpPr>
            <p:spPr bwMode="auto">
              <a:xfrm>
                <a:off x="1251" y="2727"/>
                <a:ext cx="1" cy="73"/>
              </a:xfrm>
              <a:prstGeom prst="line">
                <a:avLst/>
              </a:prstGeom>
              <a:noFill/>
              <a:ln w="25400">
                <a:solidFill>
                  <a:srgbClr val="1228ED"/>
                </a:solidFill>
                <a:round/>
                <a:headEnd/>
                <a:tailEnd/>
              </a:ln>
            </p:spPr>
            <p:txBody>
              <a:bodyPr/>
              <a:lstStyle/>
              <a:p>
                <a:endParaRPr lang="en-US"/>
              </a:p>
            </p:txBody>
          </p:sp>
          <p:sp>
            <p:nvSpPr>
              <p:cNvPr id="13512" name="Line 163"/>
              <p:cNvSpPr>
                <a:spLocks noChangeShapeType="1"/>
              </p:cNvSpPr>
              <p:nvPr/>
            </p:nvSpPr>
            <p:spPr bwMode="auto">
              <a:xfrm>
                <a:off x="2135" y="2727"/>
                <a:ext cx="1" cy="73"/>
              </a:xfrm>
              <a:prstGeom prst="line">
                <a:avLst/>
              </a:prstGeom>
              <a:noFill/>
              <a:ln w="25400">
                <a:solidFill>
                  <a:srgbClr val="1228ED"/>
                </a:solidFill>
                <a:round/>
                <a:headEnd/>
                <a:tailEnd/>
              </a:ln>
            </p:spPr>
            <p:txBody>
              <a:bodyPr/>
              <a:lstStyle/>
              <a:p>
                <a:endParaRPr lang="en-US"/>
              </a:p>
            </p:txBody>
          </p:sp>
          <p:sp>
            <p:nvSpPr>
              <p:cNvPr id="13513" name="Line 164"/>
              <p:cNvSpPr>
                <a:spLocks noChangeShapeType="1"/>
              </p:cNvSpPr>
              <p:nvPr/>
            </p:nvSpPr>
            <p:spPr bwMode="auto">
              <a:xfrm>
                <a:off x="3030" y="2726"/>
                <a:ext cx="1" cy="74"/>
              </a:xfrm>
              <a:prstGeom prst="line">
                <a:avLst/>
              </a:prstGeom>
              <a:noFill/>
              <a:ln w="25400">
                <a:solidFill>
                  <a:srgbClr val="1228ED"/>
                </a:solidFill>
                <a:round/>
                <a:headEnd/>
                <a:tailEnd/>
              </a:ln>
            </p:spPr>
            <p:txBody>
              <a:bodyPr/>
              <a:lstStyle/>
              <a:p>
                <a:endParaRPr lang="en-US"/>
              </a:p>
            </p:txBody>
          </p:sp>
          <p:sp>
            <p:nvSpPr>
              <p:cNvPr id="13514" name="Line 165"/>
              <p:cNvSpPr>
                <a:spLocks noChangeShapeType="1"/>
              </p:cNvSpPr>
              <p:nvPr/>
            </p:nvSpPr>
            <p:spPr bwMode="auto">
              <a:xfrm flipH="1">
                <a:off x="1549" y="2632"/>
                <a:ext cx="120" cy="1"/>
              </a:xfrm>
              <a:prstGeom prst="line">
                <a:avLst/>
              </a:prstGeom>
              <a:noFill/>
              <a:ln w="28575">
                <a:solidFill>
                  <a:srgbClr val="000000"/>
                </a:solidFill>
                <a:round/>
                <a:headEnd/>
                <a:tailEnd/>
              </a:ln>
            </p:spPr>
            <p:txBody>
              <a:bodyPr/>
              <a:lstStyle/>
              <a:p>
                <a:endParaRPr lang="en-US"/>
              </a:p>
            </p:txBody>
          </p:sp>
          <p:sp>
            <p:nvSpPr>
              <p:cNvPr id="13515" name="Freeform 166"/>
              <p:cNvSpPr>
                <a:spLocks/>
              </p:cNvSpPr>
              <p:nvPr/>
            </p:nvSpPr>
            <p:spPr bwMode="auto">
              <a:xfrm>
                <a:off x="1838" y="2695"/>
                <a:ext cx="708" cy="75"/>
              </a:xfrm>
              <a:custGeom>
                <a:avLst/>
                <a:gdLst>
                  <a:gd name="T0" fmla="*/ 0 w 2833"/>
                  <a:gd name="T1" fmla="*/ 0 h 300"/>
                  <a:gd name="T2" fmla="*/ 0 w 2833"/>
                  <a:gd name="T3" fmla="*/ 0 h 300"/>
                  <a:gd name="T4" fmla="*/ 0 w 2833"/>
                  <a:gd name="T5" fmla="*/ 0 h 300"/>
                  <a:gd name="T6" fmla="*/ 0 w 2833"/>
                  <a:gd name="T7" fmla="*/ 0 h 300"/>
                  <a:gd name="T8" fmla="*/ 0 w 2833"/>
                  <a:gd name="T9" fmla="*/ 0 h 300"/>
                  <a:gd name="T10" fmla="*/ 0 w 2833"/>
                  <a:gd name="T11" fmla="*/ 0 h 300"/>
                  <a:gd name="T12" fmla="*/ 0 60000 65536"/>
                  <a:gd name="T13" fmla="*/ 0 60000 65536"/>
                  <a:gd name="T14" fmla="*/ 0 60000 65536"/>
                  <a:gd name="T15" fmla="*/ 0 60000 65536"/>
                  <a:gd name="T16" fmla="*/ 0 60000 65536"/>
                  <a:gd name="T17" fmla="*/ 0 60000 65536"/>
                  <a:gd name="T18" fmla="*/ 0 w 2833"/>
                  <a:gd name="T19" fmla="*/ 0 h 300"/>
                  <a:gd name="T20" fmla="*/ 2833 w 2833"/>
                  <a:gd name="T21" fmla="*/ 300 h 300"/>
                </a:gdLst>
                <a:ahLst/>
                <a:cxnLst>
                  <a:cxn ang="T12">
                    <a:pos x="T0" y="T1"/>
                  </a:cxn>
                  <a:cxn ang="T13">
                    <a:pos x="T2" y="T3"/>
                  </a:cxn>
                  <a:cxn ang="T14">
                    <a:pos x="T4" y="T5"/>
                  </a:cxn>
                  <a:cxn ang="T15">
                    <a:pos x="T6" y="T7"/>
                  </a:cxn>
                  <a:cxn ang="T16">
                    <a:pos x="T8" y="T9"/>
                  </a:cxn>
                  <a:cxn ang="T17">
                    <a:pos x="T10" y="T11"/>
                  </a:cxn>
                </a:cxnLst>
                <a:rect l="T18" t="T19" r="T20" b="T21"/>
                <a:pathLst>
                  <a:path w="2833" h="300">
                    <a:moveTo>
                      <a:pt x="0" y="24"/>
                    </a:moveTo>
                    <a:lnTo>
                      <a:pt x="402" y="0"/>
                    </a:lnTo>
                    <a:lnTo>
                      <a:pt x="940" y="0"/>
                    </a:lnTo>
                    <a:lnTo>
                      <a:pt x="1528" y="0"/>
                    </a:lnTo>
                    <a:lnTo>
                      <a:pt x="1528" y="300"/>
                    </a:lnTo>
                    <a:lnTo>
                      <a:pt x="2833" y="300"/>
                    </a:lnTo>
                  </a:path>
                </a:pathLst>
              </a:custGeom>
              <a:noFill/>
              <a:ln w="28575">
                <a:solidFill>
                  <a:srgbClr val="000000"/>
                </a:solidFill>
                <a:prstDash val="solid"/>
                <a:round/>
                <a:headEnd/>
                <a:tailEnd/>
              </a:ln>
            </p:spPr>
            <p:txBody>
              <a:bodyPr/>
              <a:lstStyle/>
              <a:p>
                <a:endParaRPr lang="en-US"/>
              </a:p>
            </p:txBody>
          </p:sp>
          <p:sp>
            <p:nvSpPr>
              <p:cNvPr id="13516" name="Freeform 167"/>
              <p:cNvSpPr>
                <a:spLocks noEditPoints="1"/>
              </p:cNvSpPr>
              <p:nvPr/>
            </p:nvSpPr>
            <p:spPr bwMode="auto">
              <a:xfrm>
                <a:off x="1435" y="2127"/>
                <a:ext cx="226" cy="226"/>
              </a:xfrm>
              <a:custGeom>
                <a:avLst/>
                <a:gdLst>
                  <a:gd name="T0" fmla="*/ 0 w 904"/>
                  <a:gd name="T1" fmla="*/ 0 h 903"/>
                  <a:gd name="T2" fmla="*/ 0 w 904"/>
                  <a:gd name="T3" fmla="*/ 0 h 903"/>
                  <a:gd name="T4" fmla="*/ 0 w 904"/>
                  <a:gd name="T5" fmla="*/ 0 h 903"/>
                  <a:gd name="T6" fmla="*/ 0 w 904"/>
                  <a:gd name="T7" fmla="*/ 0 h 903"/>
                  <a:gd name="T8" fmla="*/ 0 w 904"/>
                  <a:gd name="T9" fmla="*/ 0 h 903"/>
                  <a:gd name="T10" fmla="*/ 0 w 904"/>
                  <a:gd name="T11" fmla="*/ 0 h 903"/>
                  <a:gd name="T12" fmla="*/ 0 w 904"/>
                  <a:gd name="T13" fmla="*/ 0 h 903"/>
                  <a:gd name="T14" fmla="*/ 0 w 904"/>
                  <a:gd name="T15" fmla="*/ 0 h 903"/>
                  <a:gd name="T16" fmla="*/ 0 w 904"/>
                  <a:gd name="T17" fmla="*/ 0 h 903"/>
                  <a:gd name="T18" fmla="*/ 0 w 904"/>
                  <a:gd name="T19" fmla="*/ 0 h 903"/>
                  <a:gd name="T20" fmla="*/ 0 w 904"/>
                  <a:gd name="T21" fmla="*/ 0 h 903"/>
                  <a:gd name="T22" fmla="*/ 0 w 904"/>
                  <a:gd name="T23" fmla="*/ 0 h 903"/>
                  <a:gd name="T24" fmla="*/ 0 w 904"/>
                  <a:gd name="T25" fmla="*/ 0 h 903"/>
                  <a:gd name="T26" fmla="*/ 0 w 904"/>
                  <a:gd name="T27" fmla="*/ 0 h 903"/>
                  <a:gd name="T28" fmla="*/ 0 w 904"/>
                  <a:gd name="T29" fmla="*/ 0 h 903"/>
                  <a:gd name="T30" fmla="*/ 0 w 904"/>
                  <a:gd name="T31" fmla="*/ 0 h 903"/>
                  <a:gd name="T32" fmla="*/ 0 w 904"/>
                  <a:gd name="T33" fmla="*/ 0 h 903"/>
                  <a:gd name="T34" fmla="*/ 0 w 904"/>
                  <a:gd name="T35" fmla="*/ 0 h 903"/>
                  <a:gd name="T36" fmla="*/ 0 w 904"/>
                  <a:gd name="T37" fmla="*/ 0 h 903"/>
                  <a:gd name="T38" fmla="*/ 0 w 904"/>
                  <a:gd name="T39" fmla="*/ 0 h 903"/>
                  <a:gd name="T40" fmla="*/ 0 w 904"/>
                  <a:gd name="T41" fmla="*/ 0 h 903"/>
                  <a:gd name="T42" fmla="*/ 0 w 904"/>
                  <a:gd name="T43" fmla="*/ 0 h 903"/>
                  <a:gd name="T44" fmla="*/ 0 w 904"/>
                  <a:gd name="T45" fmla="*/ 0 h 903"/>
                  <a:gd name="T46" fmla="*/ 0 w 904"/>
                  <a:gd name="T47" fmla="*/ 0 h 903"/>
                  <a:gd name="T48" fmla="*/ 0 w 904"/>
                  <a:gd name="T49" fmla="*/ 0 h 903"/>
                  <a:gd name="T50" fmla="*/ 0 w 904"/>
                  <a:gd name="T51" fmla="*/ 0 h 903"/>
                  <a:gd name="T52" fmla="*/ 0 w 904"/>
                  <a:gd name="T53" fmla="*/ 0 h 903"/>
                  <a:gd name="T54" fmla="*/ 0 w 904"/>
                  <a:gd name="T55" fmla="*/ 0 h 903"/>
                  <a:gd name="T56" fmla="*/ 0 w 904"/>
                  <a:gd name="T57" fmla="*/ 0 h 903"/>
                  <a:gd name="T58" fmla="*/ 0 w 904"/>
                  <a:gd name="T59" fmla="*/ 0 h 903"/>
                  <a:gd name="T60" fmla="*/ 0 w 904"/>
                  <a:gd name="T61" fmla="*/ 0 h 903"/>
                  <a:gd name="T62" fmla="*/ 0 w 904"/>
                  <a:gd name="T63" fmla="*/ 0 h 903"/>
                  <a:gd name="T64" fmla="*/ 0 w 904"/>
                  <a:gd name="T65" fmla="*/ 0 h 903"/>
                  <a:gd name="T66" fmla="*/ 0 w 904"/>
                  <a:gd name="T67" fmla="*/ 0 h 903"/>
                  <a:gd name="T68" fmla="*/ 0 w 904"/>
                  <a:gd name="T69" fmla="*/ 0 h 903"/>
                  <a:gd name="T70" fmla="*/ 0 w 904"/>
                  <a:gd name="T71" fmla="*/ 0 h 903"/>
                  <a:gd name="T72" fmla="*/ 0 w 904"/>
                  <a:gd name="T73" fmla="*/ 0 h 903"/>
                  <a:gd name="T74" fmla="*/ 0 w 904"/>
                  <a:gd name="T75" fmla="*/ 0 h 903"/>
                  <a:gd name="T76" fmla="*/ 0 w 904"/>
                  <a:gd name="T77" fmla="*/ 0 h 903"/>
                  <a:gd name="T78" fmla="*/ 0 w 904"/>
                  <a:gd name="T79" fmla="*/ 0 h 903"/>
                  <a:gd name="T80" fmla="*/ 0 w 904"/>
                  <a:gd name="T81" fmla="*/ 0 h 903"/>
                  <a:gd name="T82" fmla="*/ 0 w 904"/>
                  <a:gd name="T83" fmla="*/ 0 h 903"/>
                  <a:gd name="T84" fmla="*/ 0 w 904"/>
                  <a:gd name="T85" fmla="*/ 0 h 903"/>
                  <a:gd name="T86" fmla="*/ 0 w 904"/>
                  <a:gd name="T87" fmla="*/ 0 h 903"/>
                  <a:gd name="T88" fmla="*/ 0 w 904"/>
                  <a:gd name="T89" fmla="*/ 0 h 903"/>
                  <a:gd name="T90" fmla="*/ 0 w 904"/>
                  <a:gd name="T91" fmla="*/ 0 h 903"/>
                  <a:gd name="T92" fmla="*/ 0 w 904"/>
                  <a:gd name="T93" fmla="*/ 0 h 903"/>
                  <a:gd name="T94" fmla="*/ 0 w 904"/>
                  <a:gd name="T95" fmla="*/ 0 h 903"/>
                  <a:gd name="T96" fmla="*/ 0 w 904"/>
                  <a:gd name="T97" fmla="*/ 0 h 903"/>
                  <a:gd name="T98" fmla="*/ 0 w 904"/>
                  <a:gd name="T99" fmla="*/ 0 h 903"/>
                  <a:gd name="T100" fmla="*/ 0 w 904"/>
                  <a:gd name="T101" fmla="*/ 0 h 903"/>
                  <a:gd name="T102" fmla="*/ 0 w 904"/>
                  <a:gd name="T103" fmla="*/ 0 h 903"/>
                  <a:gd name="T104" fmla="*/ 0 w 904"/>
                  <a:gd name="T105" fmla="*/ 0 h 903"/>
                  <a:gd name="T106" fmla="*/ 0 w 904"/>
                  <a:gd name="T107" fmla="*/ 0 h 903"/>
                  <a:gd name="T108" fmla="*/ 0 w 904"/>
                  <a:gd name="T109" fmla="*/ 0 h 903"/>
                  <a:gd name="T110" fmla="*/ 0 w 904"/>
                  <a:gd name="T111" fmla="*/ 0 h 9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4"/>
                  <a:gd name="T169" fmla="*/ 0 h 903"/>
                  <a:gd name="T170" fmla="*/ 904 w 904"/>
                  <a:gd name="T171" fmla="*/ 903 h 9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4" h="903">
                    <a:moveTo>
                      <a:pt x="772" y="771"/>
                    </a:moveTo>
                    <a:lnTo>
                      <a:pt x="786" y="754"/>
                    </a:lnTo>
                    <a:lnTo>
                      <a:pt x="802" y="737"/>
                    </a:lnTo>
                    <a:lnTo>
                      <a:pt x="815" y="718"/>
                    </a:lnTo>
                    <a:lnTo>
                      <a:pt x="822" y="709"/>
                    </a:lnTo>
                    <a:lnTo>
                      <a:pt x="829" y="701"/>
                    </a:lnTo>
                    <a:lnTo>
                      <a:pt x="852" y="663"/>
                    </a:lnTo>
                    <a:lnTo>
                      <a:pt x="856" y="653"/>
                    </a:lnTo>
                    <a:lnTo>
                      <a:pt x="858" y="647"/>
                    </a:lnTo>
                    <a:lnTo>
                      <a:pt x="861" y="643"/>
                    </a:lnTo>
                    <a:lnTo>
                      <a:pt x="871" y="625"/>
                    </a:lnTo>
                    <a:lnTo>
                      <a:pt x="878" y="604"/>
                    </a:lnTo>
                    <a:lnTo>
                      <a:pt x="881" y="593"/>
                    </a:lnTo>
                    <a:lnTo>
                      <a:pt x="885" y="584"/>
                    </a:lnTo>
                    <a:lnTo>
                      <a:pt x="887" y="573"/>
                    </a:lnTo>
                    <a:lnTo>
                      <a:pt x="890" y="562"/>
                    </a:lnTo>
                    <a:lnTo>
                      <a:pt x="895" y="541"/>
                    </a:lnTo>
                    <a:lnTo>
                      <a:pt x="899" y="518"/>
                    </a:lnTo>
                    <a:lnTo>
                      <a:pt x="899" y="512"/>
                    </a:lnTo>
                    <a:lnTo>
                      <a:pt x="899" y="509"/>
                    </a:lnTo>
                    <a:lnTo>
                      <a:pt x="900" y="507"/>
                    </a:lnTo>
                    <a:lnTo>
                      <a:pt x="902" y="497"/>
                    </a:lnTo>
                    <a:lnTo>
                      <a:pt x="903" y="474"/>
                    </a:lnTo>
                    <a:lnTo>
                      <a:pt x="903" y="462"/>
                    </a:lnTo>
                    <a:lnTo>
                      <a:pt x="904" y="452"/>
                    </a:lnTo>
                    <a:lnTo>
                      <a:pt x="902" y="405"/>
                    </a:lnTo>
                    <a:lnTo>
                      <a:pt x="895" y="361"/>
                    </a:lnTo>
                    <a:lnTo>
                      <a:pt x="885" y="319"/>
                    </a:lnTo>
                    <a:lnTo>
                      <a:pt x="871" y="278"/>
                    </a:lnTo>
                    <a:lnTo>
                      <a:pt x="852" y="238"/>
                    </a:lnTo>
                    <a:lnTo>
                      <a:pt x="829" y="202"/>
                    </a:lnTo>
                    <a:lnTo>
                      <a:pt x="802" y="166"/>
                    </a:lnTo>
                    <a:lnTo>
                      <a:pt x="772" y="133"/>
                    </a:lnTo>
                    <a:lnTo>
                      <a:pt x="754" y="117"/>
                    </a:lnTo>
                    <a:lnTo>
                      <a:pt x="737" y="102"/>
                    </a:lnTo>
                    <a:lnTo>
                      <a:pt x="718" y="87"/>
                    </a:lnTo>
                    <a:lnTo>
                      <a:pt x="701" y="75"/>
                    </a:lnTo>
                    <a:lnTo>
                      <a:pt x="663" y="52"/>
                    </a:lnTo>
                    <a:lnTo>
                      <a:pt x="643" y="42"/>
                    </a:lnTo>
                    <a:lnTo>
                      <a:pt x="625" y="33"/>
                    </a:lnTo>
                    <a:lnTo>
                      <a:pt x="583" y="19"/>
                    </a:lnTo>
                    <a:lnTo>
                      <a:pt x="561" y="13"/>
                    </a:lnTo>
                    <a:lnTo>
                      <a:pt x="540" y="8"/>
                    </a:lnTo>
                    <a:lnTo>
                      <a:pt x="497" y="2"/>
                    </a:lnTo>
                    <a:lnTo>
                      <a:pt x="474" y="0"/>
                    </a:lnTo>
                    <a:lnTo>
                      <a:pt x="452" y="0"/>
                    </a:lnTo>
                    <a:lnTo>
                      <a:pt x="405" y="2"/>
                    </a:lnTo>
                    <a:lnTo>
                      <a:pt x="361" y="8"/>
                    </a:lnTo>
                    <a:lnTo>
                      <a:pt x="319" y="19"/>
                    </a:lnTo>
                    <a:lnTo>
                      <a:pt x="278" y="33"/>
                    </a:lnTo>
                    <a:lnTo>
                      <a:pt x="238" y="52"/>
                    </a:lnTo>
                    <a:lnTo>
                      <a:pt x="202" y="75"/>
                    </a:lnTo>
                    <a:lnTo>
                      <a:pt x="165" y="102"/>
                    </a:lnTo>
                    <a:lnTo>
                      <a:pt x="133" y="133"/>
                    </a:lnTo>
                    <a:lnTo>
                      <a:pt x="102" y="166"/>
                    </a:lnTo>
                    <a:lnTo>
                      <a:pt x="75" y="202"/>
                    </a:lnTo>
                    <a:lnTo>
                      <a:pt x="52" y="238"/>
                    </a:lnTo>
                    <a:lnTo>
                      <a:pt x="33" y="278"/>
                    </a:lnTo>
                    <a:lnTo>
                      <a:pt x="19" y="319"/>
                    </a:lnTo>
                    <a:lnTo>
                      <a:pt x="8" y="361"/>
                    </a:lnTo>
                    <a:lnTo>
                      <a:pt x="2" y="405"/>
                    </a:lnTo>
                    <a:lnTo>
                      <a:pt x="0" y="452"/>
                    </a:lnTo>
                    <a:lnTo>
                      <a:pt x="0" y="474"/>
                    </a:lnTo>
                    <a:lnTo>
                      <a:pt x="2" y="497"/>
                    </a:lnTo>
                    <a:lnTo>
                      <a:pt x="4" y="518"/>
                    </a:lnTo>
                    <a:lnTo>
                      <a:pt x="8" y="541"/>
                    </a:lnTo>
                    <a:lnTo>
                      <a:pt x="12" y="562"/>
                    </a:lnTo>
                    <a:lnTo>
                      <a:pt x="19" y="584"/>
                    </a:lnTo>
                    <a:lnTo>
                      <a:pt x="25" y="604"/>
                    </a:lnTo>
                    <a:lnTo>
                      <a:pt x="33" y="625"/>
                    </a:lnTo>
                    <a:lnTo>
                      <a:pt x="42" y="643"/>
                    </a:lnTo>
                    <a:lnTo>
                      <a:pt x="52" y="663"/>
                    </a:lnTo>
                    <a:lnTo>
                      <a:pt x="75" y="701"/>
                    </a:lnTo>
                    <a:lnTo>
                      <a:pt x="87" y="718"/>
                    </a:lnTo>
                    <a:lnTo>
                      <a:pt x="102" y="737"/>
                    </a:lnTo>
                    <a:lnTo>
                      <a:pt x="116" y="754"/>
                    </a:lnTo>
                    <a:lnTo>
                      <a:pt x="133" y="771"/>
                    </a:lnTo>
                    <a:lnTo>
                      <a:pt x="165" y="801"/>
                    </a:lnTo>
                    <a:lnTo>
                      <a:pt x="202" y="829"/>
                    </a:lnTo>
                    <a:lnTo>
                      <a:pt x="238" y="851"/>
                    </a:lnTo>
                    <a:lnTo>
                      <a:pt x="278" y="870"/>
                    </a:lnTo>
                    <a:lnTo>
                      <a:pt x="319" y="885"/>
                    </a:lnTo>
                    <a:lnTo>
                      <a:pt x="361" y="895"/>
                    </a:lnTo>
                    <a:lnTo>
                      <a:pt x="405" y="901"/>
                    </a:lnTo>
                    <a:lnTo>
                      <a:pt x="452" y="903"/>
                    </a:lnTo>
                    <a:lnTo>
                      <a:pt x="462" y="902"/>
                    </a:lnTo>
                    <a:lnTo>
                      <a:pt x="474" y="902"/>
                    </a:lnTo>
                    <a:lnTo>
                      <a:pt x="497" y="901"/>
                    </a:lnTo>
                    <a:lnTo>
                      <a:pt x="540" y="895"/>
                    </a:lnTo>
                    <a:lnTo>
                      <a:pt x="561" y="890"/>
                    </a:lnTo>
                    <a:lnTo>
                      <a:pt x="572" y="887"/>
                    </a:lnTo>
                    <a:lnTo>
                      <a:pt x="583" y="885"/>
                    </a:lnTo>
                    <a:lnTo>
                      <a:pt x="625" y="870"/>
                    </a:lnTo>
                    <a:lnTo>
                      <a:pt x="643" y="861"/>
                    </a:lnTo>
                    <a:lnTo>
                      <a:pt x="648" y="858"/>
                    </a:lnTo>
                    <a:lnTo>
                      <a:pt x="653" y="856"/>
                    </a:lnTo>
                    <a:lnTo>
                      <a:pt x="663" y="851"/>
                    </a:lnTo>
                    <a:lnTo>
                      <a:pt x="701" y="829"/>
                    </a:lnTo>
                    <a:lnTo>
                      <a:pt x="709" y="821"/>
                    </a:lnTo>
                    <a:lnTo>
                      <a:pt x="718" y="815"/>
                    </a:lnTo>
                    <a:lnTo>
                      <a:pt x="737" y="801"/>
                    </a:lnTo>
                    <a:lnTo>
                      <a:pt x="754" y="786"/>
                    </a:lnTo>
                    <a:lnTo>
                      <a:pt x="772" y="771"/>
                    </a:lnTo>
                    <a:close/>
                    <a:moveTo>
                      <a:pt x="449" y="456"/>
                    </a:moveTo>
                    <a:lnTo>
                      <a:pt x="230" y="235"/>
                    </a:lnTo>
                    <a:lnTo>
                      <a:pt x="449" y="456"/>
                    </a:lnTo>
                    <a:lnTo>
                      <a:pt x="670" y="235"/>
                    </a:lnTo>
                    <a:lnTo>
                      <a:pt x="449" y="456"/>
                    </a:lnTo>
                    <a:lnTo>
                      <a:pt x="670" y="676"/>
                    </a:lnTo>
                    <a:lnTo>
                      <a:pt x="449" y="456"/>
                    </a:lnTo>
                    <a:lnTo>
                      <a:pt x="230" y="676"/>
                    </a:lnTo>
                    <a:lnTo>
                      <a:pt x="449" y="456"/>
                    </a:lnTo>
                    <a:close/>
                  </a:path>
                </a:pathLst>
              </a:custGeom>
              <a:solidFill>
                <a:srgbClr val="FF6600"/>
              </a:solidFill>
              <a:ln w="9525">
                <a:noFill/>
                <a:round/>
                <a:headEnd/>
                <a:tailEnd/>
              </a:ln>
            </p:spPr>
            <p:txBody>
              <a:bodyPr/>
              <a:lstStyle/>
              <a:p>
                <a:endParaRPr lang="en-US"/>
              </a:p>
            </p:txBody>
          </p:sp>
          <p:sp>
            <p:nvSpPr>
              <p:cNvPr id="13517" name="Freeform 168"/>
              <p:cNvSpPr>
                <a:spLocks/>
              </p:cNvSpPr>
              <p:nvPr/>
            </p:nvSpPr>
            <p:spPr bwMode="auto">
              <a:xfrm>
                <a:off x="1435" y="2127"/>
                <a:ext cx="226" cy="226"/>
              </a:xfrm>
              <a:custGeom>
                <a:avLst/>
                <a:gdLst>
                  <a:gd name="T0" fmla="*/ 0 w 904"/>
                  <a:gd name="T1" fmla="*/ 0 h 903"/>
                  <a:gd name="T2" fmla="*/ 0 w 904"/>
                  <a:gd name="T3" fmla="*/ 0 h 903"/>
                  <a:gd name="T4" fmla="*/ 0 w 904"/>
                  <a:gd name="T5" fmla="*/ 0 h 903"/>
                  <a:gd name="T6" fmla="*/ 0 w 904"/>
                  <a:gd name="T7" fmla="*/ 0 h 903"/>
                  <a:gd name="T8" fmla="*/ 0 w 904"/>
                  <a:gd name="T9" fmla="*/ 0 h 903"/>
                  <a:gd name="T10" fmla="*/ 0 w 904"/>
                  <a:gd name="T11" fmla="*/ 0 h 903"/>
                  <a:gd name="T12" fmla="*/ 0 w 904"/>
                  <a:gd name="T13" fmla="*/ 0 h 903"/>
                  <a:gd name="T14" fmla="*/ 0 w 904"/>
                  <a:gd name="T15" fmla="*/ 0 h 903"/>
                  <a:gd name="T16" fmla="*/ 0 w 904"/>
                  <a:gd name="T17" fmla="*/ 0 h 903"/>
                  <a:gd name="T18" fmla="*/ 0 w 904"/>
                  <a:gd name="T19" fmla="*/ 0 h 903"/>
                  <a:gd name="T20" fmla="*/ 0 w 904"/>
                  <a:gd name="T21" fmla="*/ 0 h 903"/>
                  <a:gd name="T22" fmla="*/ 0 w 904"/>
                  <a:gd name="T23" fmla="*/ 0 h 903"/>
                  <a:gd name="T24" fmla="*/ 0 w 904"/>
                  <a:gd name="T25" fmla="*/ 0 h 903"/>
                  <a:gd name="T26" fmla="*/ 0 w 904"/>
                  <a:gd name="T27" fmla="*/ 0 h 903"/>
                  <a:gd name="T28" fmla="*/ 0 w 904"/>
                  <a:gd name="T29" fmla="*/ 0 h 903"/>
                  <a:gd name="T30" fmla="*/ 0 w 904"/>
                  <a:gd name="T31" fmla="*/ 0 h 903"/>
                  <a:gd name="T32" fmla="*/ 0 w 904"/>
                  <a:gd name="T33" fmla="*/ 0 h 903"/>
                  <a:gd name="T34" fmla="*/ 0 w 904"/>
                  <a:gd name="T35" fmla="*/ 0 h 903"/>
                  <a:gd name="T36" fmla="*/ 0 w 904"/>
                  <a:gd name="T37" fmla="*/ 0 h 903"/>
                  <a:gd name="T38" fmla="*/ 0 w 904"/>
                  <a:gd name="T39" fmla="*/ 0 h 903"/>
                  <a:gd name="T40" fmla="*/ 0 w 904"/>
                  <a:gd name="T41" fmla="*/ 0 h 903"/>
                  <a:gd name="T42" fmla="*/ 0 w 904"/>
                  <a:gd name="T43" fmla="*/ 0 h 903"/>
                  <a:gd name="T44" fmla="*/ 0 w 904"/>
                  <a:gd name="T45" fmla="*/ 0 h 903"/>
                  <a:gd name="T46" fmla="*/ 0 w 904"/>
                  <a:gd name="T47" fmla="*/ 0 h 903"/>
                  <a:gd name="T48" fmla="*/ 0 w 904"/>
                  <a:gd name="T49" fmla="*/ 0 h 903"/>
                  <a:gd name="T50" fmla="*/ 0 w 904"/>
                  <a:gd name="T51" fmla="*/ 0 h 903"/>
                  <a:gd name="T52" fmla="*/ 0 w 904"/>
                  <a:gd name="T53" fmla="*/ 0 h 903"/>
                  <a:gd name="T54" fmla="*/ 0 w 904"/>
                  <a:gd name="T55" fmla="*/ 0 h 903"/>
                  <a:gd name="T56" fmla="*/ 0 w 904"/>
                  <a:gd name="T57" fmla="*/ 0 h 903"/>
                  <a:gd name="T58" fmla="*/ 0 w 904"/>
                  <a:gd name="T59" fmla="*/ 0 h 903"/>
                  <a:gd name="T60" fmla="*/ 0 w 904"/>
                  <a:gd name="T61" fmla="*/ 0 h 903"/>
                  <a:gd name="T62" fmla="*/ 0 w 904"/>
                  <a:gd name="T63" fmla="*/ 0 h 903"/>
                  <a:gd name="T64" fmla="*/ 0 w 904"/>
                  <a:gd name="T65" fmla="*/ 0 h 903"/>
                  <a:gd name="T66" fmla="*/ 0 w 904"/>
                  <a:gd name="T67" fmla="*/ 0 h 903"/>
                  <a:gd name="T68" fmla="*/ 0 w 904"/>
                  <a:gd name="T69" fmla="*/ 0 h 903"/>
                  <a:gd name="T70" fmla="*/ 0 w 904"/>
                  <a:gd name="T71" fmla="*/ 0 h 903"/>
                  <a:gd name="T72" fmla="*/ 0 w 904"/>
                  <a:gd name="T73" fmla="*/ 0 h 903"/>
                  <a:gd name="T74" fmla="*/ 0 w 904"/>
                  <a:gd name="T75" fmla="*/ 0 h 903"/>
                  <a:gd name="T76" fmla="*/ 0 w 904"/>
                  <a:gd name="T77" fmla="*/ 0 h 903"/>
                  <a:gd name="T78" fmla="*/ 0 w 904"/>
                  <a:gd name="T79" fmla="*/ 0 h 903"/>
                  <a:gd name="T80" fmla="*/ 0 w 904"/>
                  <a:gd name="T81" fmla="*/ 0 h 903"/>
                  <a:gd name="T82" fmla="*/ 0 w 904"/>
                  <a:gd name="T83" fmla="*/ 0 h 903"/>
                  <a:gd name="T84" fmla="*/ 0 w 904"/>
                  <a:gd name="T85" fmla="*/ 0 h 903"/>
                  <a:gd name="T86" fmla="*/ 0 w 904"/>
                  <a:gd name="T87" fmla="*/ 0 h 903"/>
                  <a:gd name="T88" fmla="*/ 0 w 904"/>
                  <a:gd name="T89" fmla="*/ 0 h 903"/>
                  <a:gd name="T90" fmla="*/ 0 w 904"/>
                  <a:gd name="T91" fmla="*/ 0 h 903"/>
                  <a:gd name="T92" fmla="*/ 0 w 904"/>
                  <a:gd name="T93" fmla="*/ 0 h 903"/>
                  <a:gd name="T94" fmla="*/ 0 w 904"/>
                  <a:gd name="T95" fmla="*/ 0 h 903"/>
                  <a:gd name="T96" fmla="*/ 0 w 904"/>
                  <a:gd name="T97" fmla="*/ 0 h 903"/>
                  <a:gd name="T98" fmla="*/ 0 w 904"/>
                  <a:gd name="T99" fmla="*/ 0 h 903"/>
                  <a:gd name="T100" fmla="*/ 0 w 904"/>
                  <a:gd name="T101" fmla="*/ 0 h 9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4"/>
                  <a:gd name="T154" fmla="*/ 0 h 903"/>
                  <a:gd name="T155" fmla="*/ 904 w 904"/>
                  <a:gd name="T156" fmla="*/ 903 h 9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4" h="903">
                    <a:moveTo>
                      <a:pt x="772" y="771"/>
                    </a:moveTo>
                    <a:lnTo>
                      <a:pt x="754" y="786"/>
                    </a:lnTo>
                    <a:lnTo>
                      <a:pt x="737" y="801"/>
                    </a:lnTo>
                    <a:lnTo>
                      <a:pt x="718" y="815"/>
                    </a:lnTo>
                    <a:lnTo>
                      <a:pt x="709" y="821"/>
                    </a:lnTo>
                    <a:lnTo>
                      <a:pt x="701" y="829"/>
                    </a:lnTo>
                    <a:lnTo>
                      <a:pt x="663" y="851"/>
                    </a:lnTo>
                    <a:lnTo>
                      <a:pt x="653" y="856"/>
                    </a:lnTo>
                    <a:lnTo>
                      <a:pt x="648" y="858"/>
                    </a:lnTo>
                    <a:lnTo>
                      <a:pt x="643" y="861"/>
                    </a:lnTo>
                    <a:lnTo>
                      <a:pt x="625" y="870"/>
                    </a:lnTo>
                    <a:lnTo>
                      <a:pt x="583" y="885"/>
                    </a:lnTo>
                    <a:lnTo>
                      <a:pt x="572" y="887"/>
                    </a:lnTo>
                    <a:lnTo>
                      <a:pt x="561" y="890"/>
                    </a:lnTo>
                    <a:lnTo>
                      <a:pt x="540" y="895"/>
                    </a:lnTo>
                    <a:lnTo>
                      <a:pt x="497" y="901"/>
                    </a:lnTo>
                    <a:lnTo>
                      <a:pt x="474" y="902"/>
                    </a:lnTo>
                    <a:lnTo>
                      <a:pt x="462" y="902"/>
                    </a:lnTo>
                    <a:lnTo>
                      <a:pt x="452" y="903"/>
                    </a:lnTo>
                    <a:lnTo>
                      <a:pt x="405" y="901"/>
                    </a:lnTo>
                    <a:lnTo>
                      <a:pt x="361" y="895"/>
                    </a:lnTo>
                    <a:lnTo>
                      <a:pt x="319" y="885"/>
                    </a:lnTo>
                    <a:lnTo>
                      <a:pt x="278" y="870"/>
                    </a:lnTo>
                    <a:lnTo>
                      <a:pt x="238" y="851"/>
                    </a:lnTo>
                    <a:lnTo>
                      <a:pt x="202" y="829"/>
                    </a:lnTo>
                    <a:lnTo>
                      <a:pt x="165" y="801"/>
                    </a:lnTo>
                    <a:lnTo>
                      <a:pt x="133" y="771"/>
                    </a:lnTo>
                    <a:lnTo>
                      <a:pt x="116" y="754"/>
                    </a:lnTo>
                    <a:lnTo>
                      <a:pt x="102" y="737"/>
                    </a:lnTo>
                    <a:lnTo>
                      <a:pt x="87" y="718"/>
                    </a:lnTo>
                    <a:lnTo>
                      <a:pt x="75" y="701"/>
                    </a:lnTo>
                    <a:lnTo>
                      <a:pt x="52" y="663"/>
                    </a:lnTo>
                    <a:lnTo>
                      <a:pt x="42" y="643"/>
                    </a:lnTo>
                    <a:lnTo>
                      <a:pt x="33" y="625"/>
                    </a:lnTo>
                    <a:lnTo>
                      <a:pt x="25" y="604"/>
                    </a:lnTo>
                    <a:lnTo>
                      <a:pt x="19" y="584"/>
                    </a:lnTo>
                    <a:lnTo>
                      <a:pt x="12" y="562"/>
                    </a:lnTo>
                    <a:lnTo>
                      <a:pt x="8" y="541"/>
                    </a:lnTo>
                    <a:lnTo>
                      <a:pt x="4" y="518"/>
                    </a:lnTo>
                    <a:lnTo>
                      <a:pt x="2" y="497"/>
                    </a:lnTo>
                    <a:lnTo>
                      <a:pt x="0" y="474"/>
                    </a:lnTo>
                    <a:lnTo>
                      <a:pt x="0" y="452"/>
                    </a:lnTo>
                    <a:lnTo>
                      <a:pt x="2" y="405"/>
                    </a:lnTo>
                    <a:lnTo>
                      <a:pt x="8" y="361"/>
                    </a:lnTo>
                    <a:lnTo>
                      <a:pt x="19" y="319"/>
                    </a:lnTo>
                    <a:lnTo>
                      <a:pt x="33" y="278"/>
                    </a:lnTo>
                    <a:lnTo>
                      <a:pt x="52" y="238"/>
                    </a:lnTo>
                    <a:lnTo>
                      <a:pt x="75" y="202"/>
                    </a:lnTo>
                    <a:lnTo>
                      <a:pt x="102" y="166"/>
                    </a:lnTo>
                    <a:lnTo>
                      <a:pt x="133" y="133"/>
                    </a:lnTo>
                    <a:lnTo>
                      <a:pt x="165" y="102"/>
                    </a:lnTo>
                    <a:lnTo>
                      <a:pt x="202" y="75"/>
                    </a:lnTo>
                    <a:lnTo>
                      <a:pt x="238" y="52"/>
                    </a:lnTo>
                    <a:lnTo>
                      <a:pt x="278" y="33"/>
                    </a:lnTo>
                    <a:lnTo>
                      <a:pt x="319" y="19"/>
                    </a:lnTo>
                    <a:lnTo>
                      <a:pt x="361" y="8"/>
                    </a:lnTo>
                    <a:lnTo>
                      <a:pt x="405" y="2"/>
                    </a:lnTo>
                    <a:lnTo>
                      <a:pt x="452" y="0"/>
                    </a:lnTo>
                    <a:lnTo>
                      <a:pt x="474" y="0"/>
                    </a:lnTo>
                    <a:lnTo>
                      <a:pt x="497" y="2"/>
                    </a:lnTo>
                    <a:lnTo>
                      <a:pt x="540" y="8"/>
                    </a:lnTo>
                    <a:lnTo>
                      <a:pt x="561" y="13"/>
                    </a:lnTo>
                    <a:lnTo>
                      <a:pt x="583" y="19"/>
                    </a:lnTo>
                    <a:lnTo>
                      <a:pt x="625" y="33"/>
                    </a:lnTo>
                    <a:lnTo>
                      <a:pt x="643" y="42"/>
                    </a:lnTo>
                    <a:lnTo>
                      <a:pt x="663" y="52"/>
                    </a:lnTo>
                    <a:lnTo>
                      <a:pt x="701" y="75"/>
                    </a:lnTo>
                    <a:lnTo>
                      <a:pt x="718" y="87"/>
                    </a:lnTo>
                    <a:lnTo>
                      <a:pt x="737" y="102"/>
                    </a:lnTo>
                    <a:lnTo>
                      <a:pt x="754" y="117"/>
                    </a:lnTo>
                    <a:lnTo>
                      <a:pt x="772" y="133"/>
                    </a:lnTo>
                    <a:lnTo>
                      <a:pt x="802" y="166"/>
                    </a:lnTo>
                    <a:lnTo>
                      <a:pt x="829" y="202"/>
                    </a:lnTo>
                    <a:lnTo>
                      <a:pt x="852" y="238"/>
                    </a:lnTo>
                    <a:lnTo>
                      <a:pt x="871" y="278"/>
                    </a:lnTo>
                    <a:lnTo>
                      <a:pt x="885" y="319"/>
                    </a:lnTo>
                    <a:lnTo>
                      <a:pt x="895" y="361"/>
                    </a:lnTo>
                    <a:lnTo>
                      <a:pt x="902" y="405"/>
                    </a:lnTo>
                    <a:lnTo>
                      <a:pt x="904" y="452"/>
                    </a:lnTo>
                    <a:lnTo>
                      <a:pt x="903" y="462"/>
                    </a:lnTo>
                    <a:lnTo>
                      <a:pt x="903" y="474"/>
                    </a:lnTo>
                    <a:lnTo>
                      <a:pt x="902" y="497"/>
                    </a:lnTo>
                    <a:lnTo>
                      <a:pt x="900" y="507"/>
                    </a:lnTo>
                    <a:lnTo>
                      <a:pt x="899" y="509"/>
                    </a:lnTo>
                    <a:lnTo>
                      <a:pt x="899" y="512"/>
                    </a:lnTo>
                    <a:lnTo>
                      <a:pt x="899" y="518"/>
                    </a:lnTo>
                    <a:lnTo>
                      <a:pt x="895" y="541"/>
                    </a:lnTo>
                    <a:lnTo>
                      <a:pt x="890" y="562"/>
                    </a:lnTo>
                    <a:lnTo>
                      <a:pt x="887" y="573"/>
                    </a:lnTo>
                    <a:lnTo>
                      <a:pt x="885" y="584"/>
                    </a:lnTo>
                    <a:lnTo>
                      <a:pt x="881" y="593"/>
                    </a:lnTo>
                    <a:lnTo>
                      <a:pt x="878" y="604"/>
                    </a:lnTo>
                    <a:lnTo>
                      <a:pt x="871" y="625"/>
                    </a:lnTo>
                    <a:lnTo>
                      <a:pt x="861" y="643"/>
                    </a:lnTo>
                    <a:lnTo>
                      <a:pt x="858" y="647"/>
                    </a:lnTo>
                    <a:lnTo>
                      <a:pt x="856" y="653"/>
                    </a:lnTo>
                    <a:lnTo>
                      <a:pt x="852" y="663"/>
                    </a:lnTo>
                    <a:lnTo>
                      <a:pt x="829" y="701"/>
                    </a:lnTo>
                    <a:lnTo>
                      <a:pt x="822" y="709"/>
                    </a:lnTo>
                    <a:lnTo>
                      <a:pt x="815" y="718"/>
                    </a:lnTo>
                    <a:lnTo>
                      <a:pt x="802" y="737"/>
                    </a:lnTo>
                    <a:lnTo>
                      <a:pt x="786" y="754"/>
                    </a:lnTo>
                    <a:lnTo>
                      <a:pt x="772" y="771"/>
                    </a:lnTo>
                  </a:path>
                </a:pathLst>
              </a:custGeom>
              <a:noFill/>
              <a:ln w="11113">
                <a:solidFill>
                  <a:srgbClr val="000000"/>
                </a:solidFill>
                <a:prstDash val="solid"/>
                <a:round/>
                <a:headEnd/>
                <a:tailEnd/>
              </a:ln>
            </p:spPr>
            <p:txBody>
              <a:bodyPr/>
              <a:lstStyle/>
              <a:p>
                <a:endParaRPr lang="en-US"/>
              </a:p>
            </p:txBody>
          </p:sp>
          <p:sp>
            <p:nvSpPr>
              <p:cNvPr id="13518" name="Line 169"/>
              <p:cNvSpPr>
                <a:spLocks noChangeShapeType="1"/>
              </p:cNvSpPr>
              <p:nvPr/>
            </p:nvSpPr>
            <p:spPr bwMode="auto">
              <a:xfrm flipH="1">
                <a:off x="1493" y="2241"/>
                <a:ext cx="55" cy="55"/>
              </a:xfrm>
              <a:prstGeom prst="line">
                <a:avLst/>
              </a:prstGeom>
              <a:noFill/>
              <a:ln w="15875">
                <a:solidFill>
                  <a:srgbClr val="000000"/>
                </a:solidFill>
                <a:round/>
                <a:headEnd/>
                <a:tailEnd/>
              </a:ln>
            </p:spPr>
            <p:txBody>
              <a:bodyPr/>
              <a:lstStyle/>
              <a:p>
                <a:endParaRPr lang="en-US"/>
              </a:p>
            </p:txBody>
          </p:sp>
          <p:sp>
            <p:nvSpPr>
              <p:cNvPr id="13519" name="Line 170"/>
              <p:cNvSpPr>
                <a:spLocks noChangeShapeType="1"/>
              </p:cNvSpPr>
              <p:nvPr/>
            </p:nvSpPr>
            <p:spPr bwMode="auto">
              <a:xfrm flipH="1" flipV="1">
                <a:off x="1548" y="2241"/>
                <a:ext cx="55" cy="55"/>
              </a:xfrm>
              <a:prstGeom prst="line">
                <a:avLst/>
              </a:prstGeom>
              <a:noFill/>
              <a:ln w="15875">
                <a:solidFill>
                  <a:srgbClr val="000000"/>
                </a:solidFill>
                <a:round/>
                <a:headEnd/>
                <a:tailEnd/>
              </a:ln>
            </p:spPr>
            <p:txBody>
              <a:bodyPr/>
              <a:lstStyle/>
              <a:p>
                <a:endParaRPr lang="en-US"/>
              </a:p>
            </p:txBody>
          </p:sp>
          <p:sp>
            <p:nvSpPr>
              <p:cNvPr id="13520" name="Line 171"/>
              <p:cNvSpPr>
                <a:spLocks noChangeShapeType="1"/>
              </p:cNvSpPr>
              <p:nvPr/>
            </p:nvSpPr>
            <p:spPr bwMode="auto">
              <a:xfrm flipV="1">
                <a:off x="1548" y="2186"/>
                <a:ext cx="55" cy="55"/>
              </a:xfrm>
              <a:prstGeom prst="line">
                <a:avLst/>
              </a:prstGeom>
              <a:noFill/>
              <a:ln w="15875">
                <a:solidFill>
                  <a:srgbClr val="000000"/>
                </a:solidFill>
                <a:round/>
                <a:headEnd/>
                <a:tailEnd/>
              </a:ln>
            </p:spPr>
            <p:txBody>
              <a:bodyPr/>
              <a:lstStyle/>
              <a:p>
                <a:endParaRPr lang="en-US"/>
              </a:p>
            </p:txBody>
          </p:sp>
          <p:sp>
            <p:nvSpPr>
              <p:cNvPr id="13521" name="Line 172"/>
              <p:cNvSpPr>
                <a:spLocks noChangeShapeType="1"/>
              </p:cNvSpPr>
              <p:nvPr/>
            </p:nvSpPr>
            <p:spPr bwMode="auto">
              <a:xfrm>
                <a:off x="1493" y="2186"/>
                <a:ext cx="55" cy="55"/>
              </a:xfrm>
              <a:prstGeom prst="line">
                <a:avLst/>
              </a:prstGeom>
              <a:noFill/>
              <a:ln w="15875">
                <a:solidFill>
                  <a:srgbClr val="000000"/>
                </a:solidFill>
                <a:round/>
                <a:headEnd/>
                <a:tailEnd/>
              </a:ln>
            </p:spPr>
            <p:txBody>
              <a:bodyPr/>
              <a:lstStyle/>
              <a:p>
                <a:endParaRPr lang="en-US"/>
              </a:p>
            </p:txBody>
          </p:sp>
          <p:sp>
            <p:nvSpPr>
              <p:cNvPr id="13522" name="Rectangle 173"/>
              <p:cNvSpPr>
                <a:spLocks noChangeArrowheads="1"/>
              </p:cNvSpPr>
              <p:nvPr/>
            </p:nvSpPr>
            <p:spPr bwMode="auto">
              <a:xfrm>
                <a:off x="1900" y="2637"/>
                <a:ext cx="78" cy="115"/>
              </a:xfrm>
              <a:prstGeom prst="rect">
                <a:avLst/>
              </a:prstGeom>
              <a:solidFill>
                <a:srgbClr val="008000"/>
              </a:solidFill>
              <a:ln w="9525">
                <a:noFill/>
                <a:miter lim="800000"/>
                <a:headEnd/>
                <a:tailEnd/>
              </a:ln>
            </p:spPr>
            <p:txBody>
              <a:bodyPr/>
              <a:lstStyle/>
              <a:p>
                <a:endParaRPr lang="en-US"/>
              </a:p>
            </p:txBody>
          </p:sp>
          <p:sp>
            <p:nvSpPr>
              <p:cNvPr id="13523" name="Rectangle 174"/>
              <p:cNvSpPr>
                <a:spLocks noChangeArrowheads="1"/>
              </p:cNvSpPr>
              <p:nvPr/>
            </p:nvSpPr>
            <p:spPr bwMode="auto">
              <a:xfrm>
                <a:off x="1902" y="2639"/>
                <a:ext cx="74" cy="111"/>
              </a:xfrm>
              <a:prstGeom prst="rect">
                <a:avLst/>
              </a:prstGeom>
              <a:noFill/>
              <a:ln w="7938">
                <a:solidFill>
                  <a:srgbClr val="000000"/>
                </a:solidFill>
                <a:miter lim="800000"/>
                <a:headEnd/>
                <a:tailEnd/>
              </a:ln>
            </p:spPr>
            <p:txBody>
              <a:bodyPr/>
              <a:lstStyle/>
              <a:p>
                <a:endParaRPr lang="en-US"/>
              </a:p>
            </p:txBody>
          </p:sp>
          <p:sp>
            <p:nvSpPr>
              <p:cNvPr id="13524" name="Rectangle 175"/>
              <p:cNvSpPr>
                <a:spLocks noChangeArrowheads="1"/>
              </p:cNvSpPr>
              <p:nvPr/>
            </p:nvSpPr>
            <p:spPr bwMode="auto">
              <a:xfrm>
                <a:off x="1491" y="2402"/>
                <a:ext cx="115" cy="78"/>
              </a:xfrm>
              <a:prstGeom prst="rect">
                <a:avLst/>
              </a:prstGeom>
              <a:solidFill>
                <a:srgbClr val="008000"/>
              </a:solidFill>
              <a:ln w="9525">
                <a:noFill/>
                <a:miter lim="800000"/>
                <a:headEnd/>
                <a:tailEnd/>
              </a:ln>
            </p:spPr>
            <p:txBody>
              <a:bodyPr/>
              <a:lstStyle/>
              <a:p>
                <a:endParaRPr lang="en-US"/>
              </a:p>
            </p:txBody>
          </p:sp>
          <p:sp>
            <p:nvSpPr>
              <p:cNvPr id="13525" name="Rectangle 176"/>
              <p:cNvSpPr>
                <a:spLocks noChangeArrowheads="1"/>
              </p:cNvSpPr>
              <p:nvPr/>
            </p:nvSpPr>
            <p:spPr bwMode="auto">
              <a:xfrm>
                <a:off x="1493" y="2404"/>
                <a:ext cx="111" cy="74"/>
              </a:xfrm>
              <a:prstGeom prst="rect">
                <a:avLst/>
              </a:prstGeom>
              <a:noFill/>
              <a:ln w="7938">
                <a:solidFill>
                  <a:srgbClr val="000000"/>
                </a:solidFill>
                <a:miter lim="800000"/>
                <a:headEnd/>
                <a:tailEnd/>
              </a:ln>
            </p:spPr>
            <p:txBody>
              <a:bodyPr/>
              <a:lstStyle/>
              <a:p>
                <a:endParaRPr lang="en-US"/>
              </a:p>
            </p:txBody>
          </p:sp>
          <p:sp>
            <p:nvSpPr>
              <p:cNvPr id="13526" name="Rectangle 177"/>
              <p:cNvSpPr>
                <a:spLocks noChangeArrowheads="1"/>
              </p:cNvSpPr>
              <p:nvPr/>
            </p:nvSpPr>
            <p:spPr bwMode="auto">
              <a:xfrm>
                <a:off x="1366" y="1904"/>
                <a:ext cx="78" cy="115"/>
              </a:xfrm>
              <a:prstGeom prst="rect">
                <a:avLst/>
              </a:prstGeom>
              <a:solidFill>
                <a:srgbClr val="008000"/>
              </a:solidFill>
              <a:ln w="9525">
                <a:noFill/>
                <a:miter lim="800000"/>
                <a:headEnd/>
                <a:tailEnd/>
              </a:ln>
            </p:spPr>
            <p:txBody>
              <a:bodyPr/>
              <a:lstStyle/>
              <a:p>
                <a:endParaRPr lang="en-US"/>
              </a:p>
            </p:txBody>
          </p:sp>
          <p:sp>
            <p:nvSpPr>
              <p:cNvPr id="13527" name="Rectangle 178"/>
              <p:cNvSpPr>
                <a:spLocks noChangeArrowheads="1"/>
              </p:cNvSpPr>
              <p:nvPr/>
            </p:nvSpPr>
            <p:spPr bwMode="auto">
              <a:xfrm>
                <a:off x="1368" y="1906"/>
                <a:ext cx="74" cy="111"/>
              </a:xfrm>
              <a:prstGeom prst="rect">
                <a:avLst/>
              </a:prstGeom>
              <a:noFill/>
              <a:ln w="7938">
                <a:solidFill>
                  <a:srgbClr val="000000"/>
                </a:solidFill>
                <a:miter lim="800000"/>
                <a:headEnd/>
                <a:tailEnd/>
              </a:ln>
            </p:spPr>
            <p:txBody>
              <a:bodyPr/>
              <a:lstStyle/>
              <a:p>
                <a:endParaRPr lang="en-US"/>
              </a:p>
            </p:txBody>
          </p:sp>
          <p:sp>
            <p:nvSpPr>
              <p:cNvPr id="13528" name="Freeform 179"/>
              <p:cNvSpPr>
                <a:spLocks noEditPoints="1"/>
              </p:cNvSpPr>
              <p:nvPr/>
            </p:nvSpPr>
            <p:spPr bwMode="auto">
              <a:xfrm>
                <a:off x="2319" y="2127"/>
                <a:ext cx="226" cy="226"/>
              </a:xfrm>
              <a:custGeom>
                <a:avLst/>
                <a:gdLst>
                  <a:gd name="T0" fmla="*/ 0 w 903"/>
                  <a:gd name="T1" fmla="*/ 0 h 903"/>
                  <a:gd name="T2" fmla="*/ 0 w 903"/>
                  <a:gd name="T3" fmla="*/ 0 h 903"/>
                  <a:gd name="T4" fmla="*/ 0 w 903"/>
                  <a:gd name="T5" fmla="*/ 0 h 903"/>
                  <a:gd name="T6" fmla="*/ 0 w 903"/>
                  <a:gd name="T7" fmla="*/ 0 h 903"/>
                  <a:gd name="T8" fmla="*/ 0 w 903"/>
                  <a:gd name="T9" fmla="*/ 0 h 903"/>
                  <a:gd name="T10" fmla="*/ 0 w 903"/>
                  <a:gd name="T11" fmla="*/ 0 h 903"/>
                  <a:gd name="T12" fmla="*/ 0 w 903"/>
                  <a:gd name="T13" fmla="*/ 0 h 903"/>
                  <a:gd name="T14" fmla="*/ 0 w 903"/>
                  <a:gd name="T15" fmla="*/ 0 h 903"/>
                  <a:gd name="T16" fmla="*/ 0 w 903"/>
                  <a:gd name="T17" fmla="*/ 0 h 903"/>
                  <a:gd name="T18" fmla="*/ 0 w 903"/>
                  <a:gd name="T19" fmla="*/ 0 h 903"/>
                  <a:gd name="T20" fmla="*/ 0 w 903"/>
                  <a:gd name="T21" fmla="*/ 0 h 903"/>
                  <a:gd name="T22" fmla="*/ 0 w 903"/>
                  <a:gd name="T23" fmla="*/ 0 h 903"/>
                  <a:gd name="T24" fmla="*/ 0 w 903"/>
                  <a:gd name="T25" fmla="*/ 0 h 903"/>
                  <a:gd name="T26" fmla="*/ 0 w 903"/>
                  <a:gd name="T27" fmla="*/ 0 h 903"/>
                  <a:gd name="T28" fmla="*/ 0 w 903"/>
                  <a:gd name="T29" fmla="*/ 0 h 903"/>
                  <a:gd name="T30" fmla="*/ 0 w 903"/>
                  <a:gd name="T31" fmla="*/ 0 h 903"/>
                  <a:gd name="T32" fmla="*/ 0 w 903"/>
                  <a:gd name="T33" fmla="*/ 0 h 903"/>
                  <a:gd name="T34" fmla="*/ 0 w 903"/>
                  <a:gd name="T35" fmla="*/ 0 h 903"/>
                  <a:gd name="T36" fmla="*/ 0 w 903"/>
                  <a:gd name="T37" fmla="*/ 0 h 903"/>
                  <a:gd name="T38" fmla="*/ 0 w 903"/>
                  <a:gd name="T39" fmla="*/ 0 h 903"/>
                  <a:gd name="T40" fmla="*/ 0 w 903"/>
                  <a:gd name="T41" fmla="*/ 0 h 903"/>
                  <a:gd name="T42" fmla="*/ 0 w 903"/>
                  <a:gd name="T43" fmla="*/ 0 h 903"/>
                  <a:gd name="T44" fmla="*/ 0 w 903"/>
                  <a:gd name="T45" fmla="*/ 0 h 903"/>
                  <a:gd name="T46" fmla="*/ 0 w 903"/>
                  <a:gd name="T47" fmla="*/ 0 h 903"/>
                  <a:gd name="T48" fmla="*/ 0 w 903"/>
                  <a:gd name="T49" fmla="*/ 0 h 903"/>
                  <a:gd name="T50" fmla="*/ 0 w 903"/>
                  <a:gd name="T51" fmla="*/ 0 h 903"/>
                  <a:gd name="T52" fmla="*/ 0 w 903"/>
                  <a:gd name="T53" fmla="*/ 0 h 903"/>
                  <a:gd name="T54" fmla="*/ 0 w 903"/>
                  <a:gd name="T55" fmla="*/ 0 h 903"/>
                  <a:gd name="T56" fmla="*/ 0 w 903"/>
                  <a:gd name="T57" fmla="*/ 0 h 903"/>
                  <a:gd name="T58" fmla="*/ 0 w 903"/>
                  <a:gd name="T59" fmla="*/ 0 h 903"/>
                  <a:gd name="T60" fmla="*/ 0 w 903"/>
                  <a:gd name="T61" fmla="*/ 0 h 903"/>
                  <a:gd name="T62" fmla="*/ 0 w 903"/>
                  <a:gd name="T63" fmla="*/ 0 h 903"/>
                  <a:gd name="T64" fmla="*/ 0 w 903"/>
                  <a:gd name="T65" fmla="*/ 0 h 903"/>
                  <a:gd name="T66" fmla="*/ 0 w 903"/>
                  <a:gd name="T67" fmla="*/ 0 h 903"/>
                  <a:gd name="T68" fmla="*/ 0 w 903"/>
                  <a:gd name="T69" fmla="*/ 0 h 903"/>
                  <a:gd name="T70" fmla="*/ 0 w 903"/>
                  <a:gd name="T71" fmla="*/ 0 h 903"/>
                  <a:gd name="T72" fmla="*/ 0 w 903"/>
                  <a:gd name="T73" fmla="*/ 0 h 903"/>
                  <a:gd name="T74" fmla="*/ 0 w 903"/>
                  <a:gd name="T75" fmla="*/ 0 h 903"/>
                  <a:gd name="T76" fmla="*/ 0 w 903"/>
                  <a:gd name="T77" fmla="*/ 0 h 903"/>
                  <a:gd name="T78" fmla="*/ 0 w 903"/>
                  <a:gd name="T79" fmla="*/ 0 h 903"/>
                  <a:gd name="T80" fmla="*/ 0 w 903"/>
                  <a:gd name="T81" fmla="*/ 0 h 903"/>
                  <a:gd name="T82" fmla="*/ 0 w 903"/>
                  <a:gd name="T83" fmla="*/ 0 h 903"/>
                  <a:gd name="T84" fmla="*/ 0 w 903"/>
                  <a:gd name="T85" fmla="*/ 0 h 903"/>
                  <a:gd name="T86" fmla="*/ 0 w 903"/>
                  <a:gd name="T87" fmla="*/ 0 h 903"/>
                  <a:gd name="T88" fmla="*/ 0 w 903"/>
                  <a:gd name="T89" fmla="*/ 0 h 903"/>
                  <a:gd name="T90" fmla="*/ 0 w 903"/>
                  <a:gd name="T91" fmla="*/ 0 h 903"/>
                  <a:gd name="T92" fmla="*/ 0 w 903"/>
                  <a:gd name="T93" fmla="*/ 0 h 903"/>
                  <a:gd name="T94" fmla="*/ 0 w 903"/>
                  <a:gd name="T95" fmla="*/ 0 h 903"/>
                  <a:gd name="T96" fmla="*/ 0 w 903"/>
                  <a:gd name="T97" fmla="*/ 0 h 903"/>
                  <a:gd name="T98" fmla="*/ 0 w 903"/>
                  <a:gd name="T99" fmla="*/ 0 h 903"/>
                  <a:gd name="T100" fmla="*/ 0 w 903"/>
                  <a:gd name="T101" fmla="*/ 0 h 903"/>
                  <a:gd name="T102" fmla="*/ 0 w 903"/>
                  <a:gd name="T103" fmla="*/ 0 h 903"/>
                  <a:gd name="T104" fmla="*/ 0 w 903"/>
                  <a:gd name="T105" fmla="*/ 0 h 903"/>
                  <a:gd name="T106" fmla="*/ 0 w 903"/>
                  <a:gd name="T107" fmla="*/ 0 h 903"/>
                  <a:gd name="T108" fmla="*/ 0 w 903"/>
                  <a:gd name="T109" fmla="*/ 0 h 903"/>
                  <a:gd name="T110" fmla="*/ 0 w 903"/>
                  <a:gd name="T111" fmla="*/ 0 h 9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3"/>
                  <a:gd name="T169" fmla="*/ 0 h 903"/>
                  <a:gd name="T170" fmla="*/ 903 w 903"/>
                  <a:gd name="T171" fmla="*/ 903 h 9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3" h="903">
                    <a:moveTo>
                      <a:pt x="771" y="771"/>
                    </a:moveTo>
                    <a:lnTo>
                      <a:pt x="786" y="754"/>
                    </a:lnTo>
                    <a:lnTo>
                      <a:pt x="801" y="737"/>
                    </a:lnTo>
                    <a:lnTo>
                      <a:pt x="815" y="718"/>
                    </a:lnTo>
                    <a:lnTo>
                      <a:pt x="821" y="709"/>
                    </a:lnTo>
                    <a:lnTo>
                      <a:pt x="829" y="701"/>
                    </a:lnTo>
                    <a:lnTo>
                      <a:pt x="851" y="663"/>
                    </a:lnTo>
                    <a:lnTo>
                      <a:pt x="856" y="653"/>
                    </a:lnTo>
                    <a:lnTo>
                      <a:pt x="858" y="647"/>
                    </a:lnTo>
                    <a:lnTo>
                      <a:pt x="861" y="643"/>
                    </a:lnTo>
                    <a:lnTo>
                      <a:pt x="870" y="625"/>
                    </a:lnTo>
                    <a:lnTo>
                      <a:pt x="877" y="604"/>
                    </a:lnTo>
                    <a:lnTo>
                      <a:pt x="881" y="593"/>
                    </a:lnTo>
                    <a:lnTo>
                      <a:pt x="885" y="584"/>
                    </a:lnTo>
                    <a:lnTo>
                      <a:pt x="887" y="573"/>
                    </a:lnTo>
                    <a:lnTo>
                      <a:pt x="890" y="562"/>
                    </a:lnTo>
                    <a:lnTo>
                      <a:pt x="895" y="541"/>
                    </a:lnTo>
                    <a:lnTo>
                      <a:pt x="898" y="518"/>
                    </a:lnTo>
                    <a:lnTo>
                      <a:pt x="898" y="512"/>
                    </a:lnTo>
                    <a:lnTo>
                      <a:pt x="898" y="509"/>
                    </a:lnTo>
                    <a:lnTo>
                      <a:pt x="899" y="507"/>
                    </a:lnTo>
                    <a:lnTo>
                      <a:pt x="901" y="497"/>
                    </a:lnTo>
                    <a:lnTo>
                      <a:pt x="902" y="474"/>
                    </a:lnTo>
                    <a:lnTo>
                      <a:pt x="902" y="462"/>
                    </a:lnTo>
                    <a:lnTo>
                      <a:pt x="903" y="452"/>
                    </a:lnTo>
                    <a:lnTo>
                      <a:pt x="901" y="405"/>
                    </a:lnTo>
                    <a:lnTo>
                      <a:pt x="895" y="361"/>
                    </a:lnTo>
                    <a:lnTo>
                      <a:pt x="885" y="319"/>
                    </a:lnTo>
                    <a:lnTo>
                      <a:pt x="870" y="278"/>
                    </a:lnTo>
                    <a:lnTo>
                      <a:pt x="851" y="238"/>
                    </a:lnTo>
                    <a:lnTo>
                      <a:pt x="829" y="202"/>
                    </a:lnTo>
                    <a:lnTo>
                      <a:pt x="801" y="166"/>
                    </a:lnTo>
                    <a:lnTo>
                      <a:pt x="771" y="133"/>
                    </a:lnTo>
                    <a:lnTo>
                      <a:pt x="754" y="117"/>
                    </a:lnTo>
                    <a:lnTo>
                      <a:pt x="737" y="102"/>
                    </a:lnTo>
                    <a:lnTo>
                      <a:pt x="718" y="87"/>
                    </a:lnTo>
                    <a:lnTo>
                      <a:pt x="700" y="75"/>
                    </a:lnTo>
                    <a:lnTo>
                      <a:pt x="663" y="52"/>
                    </a:lnTo>
                    <a:lnTo>
                      <a:pt x="643" y="42"/>
                    </a:lnTo>
                    <a:lnTo>
                      <a:pt x="624" y="33"/>
                    </a:lnTo>
                    <a:lnTo>
                      <a:pt x="583" y="19"/>
                    </a:lnTo>
                    <a:lnTo>
                      <a:pt x="561" y="13"/>
                    </a:lnTo>
                    <a:lnTo>
                      <a:pt x="540" y="8"/>
                    </a:lnTo>
                    <a:lnTo>
                      <a:pt x="496" y="2"/>
                    </a:lnTo>
                    <a:lnTo>
                      <a:pt x="473" y="0"/>
                    </a:lnTo>
                    <a:lnTo>
                      <a:pt x="452" y="0"/>
                    </a:lnTo>
                    <a:lnTo>
                      <a:pt x="405" y="2"/>
                    </a:lnTo>
                    <a:lnTo>
                      <a:pt x="361" y="8"/>
                    </a:lnTo>
                    <a:lnTo>
                      <a:pt x="318" y="19"/>
                    </a:lnTo>
                    <a:lnTo>
                      <a:pt x="278" y="33"/>
                    </a:lnTo>
                    <a:lnTo>
                      <a:pt x="238" y="52"/>
                    </a:lnTo>
                    <a:lnTo>
                      <a:pt x="202" y="75"/>
                    </a:lnTo>
                    <a:lnTo>
                      <a:pt x="165" y="102"/>
                    </a:lnTo>
                    <a:lnTo>
                      <a:pt x="133" y="133"/>
                    </a:lnTo>
                    <a:lnTo>
                      <a:pt x="102" y="166"/>
                    </a:lnTo>
                    <a:lnTo>
                      <a:pt x="75" y="202"/>
                    </a:lnTo>
                    <a:lnTo>
                      <a:pt x="52" y="238"/>
                    </a:lnTo>
                    <a:lnTo>
                      <a:pt x="33" y="278"/>
                    </a:lnTo>
                    <a:lnTo>
                      <a:pt x="18" y="319"/>
                    </a:lnTo>
                    <a:lnTo>
                      <a:pt x="8" y="361"/>
                    </a:lnTo>
                    <a:lnTo>
                      <a:pt x="2" y="405"/>
                    </a:lnTo>
                    <a:lnTo>
                      <a:pt x="0" y="452"/>
                    </a:lnTo>
                    <a:lnTo>
                      <a:pt x="0" y="474"/>
                    </a:lnTo>
                    <a:lnTo>
                      <a:pt x="2" y="497"/>
                    </a:lnTo>
                    <a:lnTo>
                      <a:pt x="4" y="518"/>
                    </a:lnTo>
                    <a:lnTo>
                      <a:pt x="8" y="541"/>
                    </a:lnTo>
                    <a:lnTo>
                      <a:pt x="12" y="562"/>
                    </a:lnTo>
                    <a:lnTo>
                      <a:pt x="18" y="584"/>
                    </a:lnTo>
                    <a:lnTo>
                      <a:pt x="25" y="604"/>
                    </a:lnTo>
                    <a:lnTo>
                      <a:pt x="33" y="625"/>
                    </a:lnTo>
                    <a:lnTo>
                      <a:pt x="41" y="643"/>
                    </a:lnTo>
                    <a:lnTo>
                      <a:pt x="52" y="663"/>
                    </a:lnTo>
                    <a:lnTo>
                      <a:pt x="75" y="701"/>
                    </a:lnTo>
                    <a:lnTo>
                      <a:pt x="87" y="718"/>
                    </a:lnTo>
                    <a:lnTo>
                      <a:pt x="102" y="737"/>
                    </a:lnTo>
                    <a:lnTo>
                      <a:pt x="116" y="754"/>
                    </a:lnTo>
                    <a:lnTo>
                      <a:pt x="133" y="771"/>
                    </a:lnTo>
                    <a:lnTo>
                      <a:pt x="165" y="801"/>
                    </a:lnTo>
                    <a:lnTo>
                      <a:pt x="202" y="829"/>
                    </a:lnTo>
                    <a:lnTo>
                      <a:pt x="238" y="851"/>
                    </a:lnTo>
                    <a:lnTo>
                      <a:pt x="278" y="870"/>
                    </a:lnTo>
                    <a:lnTo>
                      <a:pt x="318" y="885"/>
                    </a:lnTo>
                    <a:lnTo>
                      <a:pt x="361" y="895"/>
                    </a:lnTo>
                    <a:lnTo>
                      <a:pt x="405" y="901"/>
                    </a:lnTo>
                    <a:lnTo>
                      <a:pt x="452" y="903"/>
                    </a:lnTo>
                    <a:lnTo>
                      <a:pt x="462" y="902"/>
                    </a:lnTo>
                    <a:lnTo>
                      <a:pt x="473" y="902"/>
                    </a:lnTo>
                    <a:lnTo>
                      <a:pt x="496" y="901"/>
                    </a:lnTo>
                    <a:lnTo>
                      <a:pt x="540" y="895"/>
                    </a:lnTo>
                    <a:lnTo>
                      <a:pt x="561" y="890"/>
                    </a:lnTo>
                    <a:lnTo>
                      <a:pt x="571" y="887"/>
                    </a:lnTo>
                    <a:lnTo>
                      <a:pt x="583" y="885"/>
                    </a:lnTo>
                    <a:lnTo>
                      <a:pt x="624" y="870"/>
                    </a:lnTo>
                    <a:lnTo>
                      <a:pt x="643" y="861"/>
                    </a:lnTo>
                    <a:lnTo>
                      <a:pt x="647" y="858"/>
                    </a:lnTo>
                    <a:lnTo>
                      <a:pt x="653" y="856"/>
                    </a:lnTo>
                    <a:lnTo>
                      <a:pt x="663" y="851"/>
                    </a:lnTo>
                    <a:lnTo>
                      <a:pt x="700" y="829"/>
                    </a:lnTo>
                    <a:lnTo>
                      <a:pt x="709" y="821"/>
                    </a:lnTo>
                    <a:lnTo>
                      <a:pt x="718" y="815"/>
                    </a:lnTo>
                    <a:lnTo>
                      <a:pt x="737" y="801"/>
                    </a:lnTo>
                    <a:lnTo>
                      <a:pt x="754" y="786"/>
                    </a:lnTo>
                    <a:lnTo>
                      <a:pt x="771" y="771"/>
                    </a:lnTo>
                    <a:close/>
                    <a:moveTo>
                      <a:pt x="448" y="456"/>
                    </a:moveTo>
                    <a:lnTo>
                      <a:pt x="230" y="235"/>
                    </a:lnTo>
                    <a:lnTo>
                      <a:pt x="448" y="456"/>
                    </a:lnTo>
                    <a:lnTo>
                      <a:pt x="669" y="235"/>
                    </a:lnTo>
                    <a:lnTo>
                      <a:pt x="448" y="456"/>
                    </a:lnTo>
                    <a:lnTo>
                      <a:pt x="669" y="676"/>
                    </a:lnTo>
                    <a:lnTo>
                      <a:pt x="448" y="456"/>
                    </a:lnTo>
                    <a:lnTo>
                      <a:pt x="230" y="676"/>
                    </a:lnTo>
                    <a:lnTo>
                      <a:pt x="448" y="456"/>
                    </a:lnTo>
                    <a:close/>
                  </a:path>
                </a:pathLst>
              </a:custGeom>
              <a:solidFill>
                <a:srgbClr val="FF6600"/>
              </a:solidFill>
              <a:ln w="9525">
                <a:noFill/>
                <a:round/>
                <a:headEnd/>
                <a:tailEnd/>
              </a:ln>
            </p:spPr>
            <p:txBody>
              <a:bodyPr/>
              <a:lstStyle/>
              <a:p>
                <a:endParaRPr lang="en-US"/>
              </a:p>
            </p:txBody>
          </p:sp>
          <p:sp>
            <p:nvSpPr>
              <p:cNvPr id="13529" name="Freeform 180"/>
              <p:cNvSpPr>
                <a:spLocks/>
              </p:cNvSpPr>
              <p:nvPr/>
            </p:nvSpPr>
            <p:spPr bwMode="auto">
              <a:xfrm>
                <a:off x="2319" y="2127"/>
                <a:ext cx="226" cy="226"/>
              </a:xfrm>
              <a:custGeom>
                <a:avLst/>
                <a:gdLst>
                  <a:gd name="T0" fmla="*/ 0 w 903"/>
                  <a:gd name="T1" fmla="*/ 0 h 903"/>
                  <a:gd name="T2" fmla="*/ 0 w 903"/>
                  <a:gd name="T3" fmla="*/ 0 h 903"/>
                  <a:gd name="T4" fmla="*/ 0 w 903"/>
                  <a:gd name="T5" fmla="*/ 0 h 903"/>
                  <a:gd name="T6" fmla="*/ 0 w 903"/>
                  <a:gd name="T7" fmla="*/ 0 h 903"/>
                  <a:gd name="T8" fmla="*/ 0 w 903"/>
                  <a:gd name="T9" fmla="*/ 0 h 903"/>
                  <a:gd name="T10" fmla="*/ 0 w 903"/>
                  <a:gd name="T11" fmla="*/ 0 h 903"/>
                  <a:gd name="T12" fmla="*/ 0 w 903"/>
                  <a:gd name="T13" fmla="*/ 0 h 903"/>
                  <a:gd name="T14" fmla="*/ 0 w 903"/>
                  <a:gd name="T15" fmla="*/ 0 h 903"/>
                  <a:gd name="T16" fmla="*/ 0 w 903"/>
                  <a:gd name="T17" fmla="*/ 0 h 903"/>
                  <a:gd name="T18" fmla="*/ 0 w 903"/>
                  <a:gd name="T19" fmla="*/ 0 h 903"/>
                  <a:gd name="T20" fmla="*/ 0 w 903"/>
                  <a:gd name="T21" fmla="*/ 0 h 903"/>
                  <a:gd name="T22" fmla="*/ 0 w 903"/>
                  <a:gd name="T23" fmla="*/ 0 h 903"/>
                  <a:gd name="T24" fmla="*/ 0 w 903"/>
                  <a:gd name="T25" fmla="*/ 0 h 903"/>
                  <a:gd name="T26" fmla="*/ 0 w 903"/>
                  <a:gd name="T27" fmla="*/ 0 h 903"/>
                  <a:gd name="T28" fmla="*/ 0 w 903"/>
                  <a:gd name="T29" fmla="*/ 0 h 903"/>
                  <a:gd name="T30" fmla="*/ 0 w 903"/>
                  <a:gd name="T31" fmla="*/ 0 h 903"/>
                  <a:gd name="T32" fmla="*/ 0 w 903"/>
                  <a:gd name="T33" fmla="*/ 0 h 903"/>
                  <a:gd name="T34" fmla="*/ 0 w 903"/>
                  <a:gd name="T35" fmla="*/ 0 h 903"/>
                  <a:gd name="T36" fmla="*/ 0 w 903"/>
                  <a:gd name="T37" fmla="*/ 0 h 903"/>
                  <a:gd name="T38" fmla="*/ 0 w 903"/>
                  <a:gd name="T39" fmla="*/ 0 h 903"/>
                  <a:gd name="T40" fmla="*/ 0 w 903"/>
                  <a:gd name="T41" fmla="*/ 0 h 903"/>
                  <a:gd name="T42" fmla="*/ 0 w 903"/>
                  <a:gd name="T43" fmla="*/ 0 h 903"/>
                  <a:gd name="T44" fmla="*/ 0 w 903"/>
                  <a:gd name="T45" fmla="*/ 0 h 903"/>
                  <a:gd name="T46" fmla="*/ 0 w 903"/>
                  <a:gd name="T47" fmla="*/ 0 h 903"/>
                  <a:gd name="T48" fmla="*/ 0 w 903"/>
                  <a:gd name="T49" fmla="*/ 0 h 903"/>
                  <a:gd name="T50" fmla="*/ 0 w 903"/>
                  <a:gd name="T51" fmla="*/ 0 h 903"/>
                  <a:gd name="T52" fmla="*/ 0 w 903"/>
                  <a:gd name="T53" fmla="*/ 0 h 903"/>
                  <a:gd name="T54" fmla="*/ 0 w 903"/>
                  <a:gd name="T55" fmla="*/ 0 h 903"/>
                  <a:gd name="T56" fmla="*/ 0 w 903"/>
                  <a:gd name="T57" fmla="*/ 0 h 903"/>
                  <a:gd name="T58" fmla="*/ 0 w 903"/>
                  <a:gd name="T59" fmla="*/ 0 h 903"/>
                  <a:gd name="T60" fmla="*/ 0 w 903"/>
                  <a:gd name="T61" fmla="*/ 0 h 903"/>
                  <a:gd name="T62" fmla="*/ 0 w 903"/>
                  <a:gd name="T63" fmla="*/ 0 h 903"/>
                  <a:gd name="T64" fmla="*/ 0 w 903"/>
                  <a:gd name="T65" fmla="*/ 0 h 903"/>
                  <a:gd name="T66" fmla="*/ 0 w 903"/>
                  <a:gd name="T67" fmla="*/ 0 h 903"/>
                  <a:gd name="T68" fmla="*/ 0 w 903"/>
                  <a:gd name="T69" fmla="*/ 0 h 903"/>
                  <a:gd name="T70" fmla="*/ 0 w 903"/>
                  <a:gd name="T71" fmla="*/ 0 h 903"/>
                  <a:gd name="T72" fmla="*/ 0 w 903"/>
                  <a:gd name="T73" fmla="*/ 0 h 903"/>
                  <a:gd name="T74" fmla="*/ 0 w 903"/>
                  <a:gd name="T75" fmla="*/ 0 h 903"/>
                  <a:gd name="T76" fmla="*/ 0 w 903"/>
                  <a:gd name="T77" fmla="*/ 0 h 903"/>
                  <a:gd name="T78" fmla="*/ 0 w 903"/>
                  <a:gd name="T79" fmla="*/ 0 h 903"/>
                  <a:gd name="T80" fmla="*/ 0 w 903"/>
                  <a:gd name="T81" fmla="*/ 0 h 903"/>
                  <a:gd name="T82" fmla="*/ 0 w 903"/>
                  <a:gd name="T83" fmla="*/ 0 h 903"/>
                  <a:gd name="T84" fmla="*/ 0 w 903"/>
                  <a:gd name="T85" fmla="*/ 0 h 903"/>
                  <a:gd name="T86" fmla="*/ 0 w 903"/>
                  <a:gd name="T87" fmla="*/ 0 h 903"/>
                  <a:gd name="T88" fmla="*/ 0 w 903"/>
                  <a:gd name="T89" fmla="*/ 0 h 903"/>
                  <a:gd name="T90" fmla="*/ 0 w 903"/>
                  <a:gd name="T91" fmla="*/ 0 h 903"/>
                  <a:gd name="T92" fmla="*/ 0 w 903"/>
                  <a:gd name="T93" fmla="*/ 0 h 903"/>
                  <a:gd name="T94" fmla="*/ 0 w 903"/>
                  <a:gd name="T95" fmla="*/ 0 h 903"/>
                  <a:gd name="T96" fmla="*/ 0 w 903"/>
                  <a:gd name="T97" fmla="*/ 0 h 903"/>
                  <a:gd name="T98" fmla="*/ 0 w 903"/>
                  <a:gd name="T99" fmla="*/ 0 h 903"/>
                  <a:gd name="T100" fmla="*/ 0 w 903"/>
                  <a:gd name="T101" fmla="*/ 0 h 9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3"/>
                  <a:gd name="T154" fmla="*/ 0 h 903"/>
                  <a:gd name="T155" fmla="*/ 903 w 903"/>
                  <a:gd name="T156" fmla="*/ 903 h 9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3" h="903">
                    <a:moveTo>
                      <a:pt x="771" y="771"/>
                    </a:moveTo>
                    <a:lnTo>
                      <a:pt x="754" y="786"/>
                    </a:lnTo>
                    <a:lnTo>
                      <a:pt x="737" y="801"/>
                    </a:lnTo>
                    <a:lnTo>
                      <a:pt x="718" y="815"/>
                    </a:lnTo>
                    <a:lnTo>
                      <a:pt x="709" y="821"/>
                    </a:lnTo>
                    <a:lnTo>
                      <a:pt x="700" y="829"/>
                    </a:lnTo>
                    <a:lnTo>
                      <a:pt x="663" y="851"/>
                    </a:lnTo>
                    <a:lnTo>
                      <a:pt x="653" y="856"/>
                    </a:lnTo>
                    <a:lnTo>
                      <a:pt x="647" y="858"/>
                    </a:lnTo>
                    <a:lnTo>
                      <a:pt x="643" y="861"/>
                    </a:lnTo>
                    <a:lnTo>
                      <a:pt x="624" y="870"/>
                    </a:lnTo>
                    <a:lnTo>
                      <a:pt x="583" y="885"/>
                    </a:lnTo>
                    <a:lnTo>
                      <a:pt x="571" y="887"/>
                    </a:lnTo>
                    <a:lnTo>
                      <a:pt x="561" y="890"/>
                    </a:lnTo>
                    <a:lnTo>
                      <a:pt x="540" y="895"/>
                    </a:lnTo>
                    <a:lnTo>
                      <a:pt x="496" y="901"/>
                    </a:lnTo>
                    <a:lnTo>
                      <a:pt x="473" y="902"/>
                    </a:lnTo>
                    <a:lnTo>
                      <a:pt x="462" y="902"/>
                    </a:lnTo>
                    <a:lnTo>
                      <a:pt x="452" y="903"/>
                    </a:lnTo>
                    <a:lnTo>
                      <a:pt x="405" y="901"/>
                    </a:lnTo>
                    <a:lnTo>
                      <a:pt x="361" y="895"/>
                    </a:lnTo>
                    <a:lnTo>
                      <a:pt x="318" y="885"/>
                    </a:lnTo>
                    <a:lnTo>
                      <a:pt x="278" y="870"/>
                    </a:lnTo>
                    <a:lnTo>
                      <a:pt x="238" y="851"/>
                    </a:lnTo>
                    <a:lnTo>
                      <a:pt x="202" y="829"/>
                    </a:lnTo>
                    <a:lnTo>
                      <a:pt x="165" y="801"/>
                    </a:lnTo>
                    <a:lnTo>
                      <a:pt x="133" y="771"/>
                    </a:lnTo>
                    <a:lnTo>
                      <a:pt x="116" y="754"/>
                    </a:lnTo>
                    <a:lnTo>
                      <a:pt x="102" y="737"/>
                    </a:lnTo>
                    <a:lnTo>
                      <a:pt x="87" y="718"/>
                    </a:lnTo>
                    <a:lnTo>
                      <a:pt x="75" y="701"/>
                    </a:lnTo>
                    <a:lnTo>
                      <a:pt x="52" y="663"/>
                    </a:lnTo>
                    <a:lnTo>
                      <a:pt x="41" y="643"/>
                    </a:lnTo>
                    <a:lnTo>
                      <a:pt x="33" y="625"/>
                    </a:lnTo>
                    <a:lnTo>
                      <a:pt x="25" y="604"/>
                    </a:lnTo>
                    <a:lnTo>
                      <a:pt x="18" y="584"/>
                    </a:lnTo>
                    <a:lnTo>
                      <a:pt x="12" y="562"/>
                    </a:lnTo>
                    <a:lnTo>
                      <a:pt x="8" y="541"/>
                    </a:lnTo>
                    <a:lnTo>
                      <a:pt x="4" y="518"/>
                    </a:lnTo>
                    <a:lnTo>
                      <a:pt x="2" y="497"/>
                    </a:lnTo>
                    <a:lnTo>
                      <a:pt x="0" y="474"/>
                    </a:lnTo>
                    <a:lnTo>
                      <a:pt x="0" y="452"/>
                    </a:lnTo>
                    <a:lnTo>
                      <a:pt x="2" y="405"/>
                    </a:lnTo>
                    <a:lnTo>
                      <a:pt x="8" y="361"/>
                    </a:lnTo>
                    <a:lnTo>
                      <a:pt x="18" y="319"/>
                    </a:lnTo>
                    <a:lnTo>
                      <a:pt x="33" y="278"/>
                    </a:lnTo>
                    <a:lnTo>
                      <a:pt x="52" y="238"/>
                    </a:lnTo>
                    <a:lnTo>
                      <a:pt x="75" y="202"/>
                    </a:lnTo>
                    <a:lnTo>
                      <a:pt x="102" y="166"/>
                    </a:lnTo>
                    <a:lnTo>
                      <a:pt x="133" y="133"/>
                    </a:lnTo>
                    <a:lnTo>
                      <a:pt x="165" y="102"/>
                    </a:lnTo>
                    <a:lnTo>
                      <a:pt x="202" y="75"/>
                    </a:lnTo>
                    <a:lnTo>
                      <a:pt x="238" y="52"/>
                    </a:lnTo>
                    <a:lnTo>
                      <a:pt x="278" y="33"/>
                    </a:lnTo>
                    <a:lnTo>
                      <a:pt x="318" y="19"/>
                    </a:lnTo>
                    <a:lnTo>
                      <a:pt x="361" y="8"/>
                    </a:lnTo>
                    <a:lnTo>
                      <a:pt x="405" y="2"/>
                    </a:lnTo>
                    <a:lnTo>
                      <a:pt x="452" y="0"/>
                    </a:lnTo>
                    <a:lnTo>
                      <a:pt x="473" y="0"/>
                    </a:lnTo>
                    <a:lnTo>
                      <a:pt x="496" y="2"/>
                    </a:lnTo>
                    <a:lnTo>
                      <a:pt x="540" y="8"/>
                    </a:lnTo>
                    <a:lnTo>
                      <a:pt x="561" y="13"/>
                    </a:lnTo>
                    <a:lnTo>
                      <a:pt x="583" y="19"/>
                    </a:lnTo>
                    <a:lnTo>
                      <a:pt x="624" y="33"/>
                    </a:lnTo>
                    <a:lnTo>
                      <a:pt x="643" y="42"/>
                    </a:lnTo>
                    <a:lnTo>
                      <a:pt x="663" y="52"/>
                    </a:lnTo>
                    <a:lnTo>
                      <a:pt x="700" y="75"/>
                    </a:lnTo>
                    <a:lnTo>
                      <a:pt x="718" y="87"/>
                    </a:lnTo>
                    <a:lnTo>
                      <a:pt x="737" y="102"/>
                    </a:lnTo>
                    <a:lnTo>
                      <a:pt x="754" y="117"/>
                    </a:lnTo>
                    <a:lnTo>
                      <a:pt x="771" y="133"/>
                    </a:lnTo>
                    <a:lnTo>
                      <a:pt x="801" y="166"/>
                    </a:lnTo>
                    <a:lnTo>
                      <a:pt x="829" y="202"/>
                    </a:lnTo>
                    <a:lnTo>
                      <a:pt x="851" y="238"/>
                    </a:lnTo>
                    <a:lnTo>
                      <a:pt x="870" y="278"/>
                    </a:lnTo>
                    <a:lnTo>
                      <a:pt x="885" y="319"/>
                    </a:lnTo>
                    <a:lnTo>
                      <a:pt x="895" y="361"/>
                    </a:lnTo>
                    <a:lnTo>
                      <a:pt x="901" y="405"/>
                    </a:lnTo>
                    <a:lnTo>
                      <a:pt x="903" y="452"/>
                    </a:lnTo>
                    <a:lnTo>
                      <a:pt x="902" y="462"/>
                    </a:lnTo>
                    <a:lnTo>
                      <a:pt x="902" y="474"/>
                    </a:lnTo>
                    <a:lnTo>
                      <a:pt x="901" y="497"/>
                    </a:lnTo>
                    <a:lnTo>
                      <a:pt x="899" y="507"/>
                    </a:lnTo>
                    <a:lnTo>
                      <a:pt x="898" y="509"/>
                    </a:lnTo>
                    <a:lnTo>
                      <a:pt x="898" y="512"/>
                    </a:lnTo>
                    <a:lnTo>
                      <a:pt x="898" y="518"/>
                    </a:lnTo>
                    <a:lnTo>
                      <a:pt x="895" y="541"/>
                    </a:lnTo>
                    <a:lnTo>
                      <a:pt x="890" y="562"/>
                    </a:lnTo>
                    <a:lnTo>
                      <a:pt x="887" y="573"/>
                    </a:lnTo>
                    <a:lnTo>
                      <a:pt x="885" y="584"/>
                    </a:lnTo>
                    <a:lnTo>
                      <a:pt x="881" y="593"/>
                    </a:lnTo>
                    <a:lnTo>
                      <a:pt x="877" y="604"/>
                    </a:lnTo>
                    <a:lnTo>
                      <a:pt x="870" y="625"/>
                    </a:lnTo>
                    <a:lnTo>
                      <a:pt x="861" y="643"/>
                    </a:lnTo>
                    <a:lnTo>
                      <a:pt x="858" y="647"/>
                    </a:lnTo>
                    <a:lnTo>
                      <a:pt x="856" y="653"/>
                    </a:lnTo>
                    <a:lnTo>
                      <a:pt x="851" y="663"/>
                    </a:lnTo>
                    <a:lnTo>
                      <a:pt x="829" y="701"/>
                    </a:lnTo>
                    <a:lnTo>
                      <a:pt x="821" y="709"/>
                    </a:lnTo>
                    <a:lnTo>
                      <a:pt x="815" y="718"/>
                    </a:lnTo>
                    <a:lnTo>
                      <a:pt x="801" y="737"/>
                    </a:lnTo>
                    <a:lnTo>
                      <a:pt x="786" y="754"/>
                    </a:lnTo>
                    <a:lnTo>
                      <a:pt x="771" y="771"/>
                    </a:lnTo>
                  </a:path>
                </a:pathLst>
              </a:custGeom>
              <a:noFill/>
              <a:ln w="11113">
                <a:solidFill>
                  <a:srgbClr val="000000"/>
                </a:solidFill>
                <a:prstDash val="solid"/>
                <a:round/>
                <a:headEnd/>
                <a:tailEnd/>
              </a:ln>
            </p:spPr>
            <p:txBody>
              <a:bodyPr/>
              <a:lstStyle/>
              <a:p>
                <a:endParaRPr lang="en-US"/>
              </a:p>
            </p:txBody>
          </p:sp>
          <p:sp>
            <p:nvSpPr>
              <p:cNvPr id="13530" name="Line 181"/>
              <p:cNvSpPr>
                <a:spLocks noChangeShapeType="1"/>
              </p:cNvSpPr>
              <p:nvPr/>
            </p:nvSpPr>
            <p:spPr bwMode="auto">
              <a:xfrm flipH="1">
                <a:off x="2377" y="2241"/>
                <a:ext cx="54" cy="55"/>
              </a:xfrm>
              <a:prstGeom prst="line">
                <a:avLst/>
              </a:prstGeom>
              <a:noFill/>
              <a:ln w="15875">
                <a:solidFill>
                  <a:srgbClr val="000000"/>
                </a:solidFill>
                <a:round/>
                <a:headEnd/>
                <a:tailEnd/>
              </a:ln>
            </p:spPr>
            <p:txBody>
              <a:bodyPr/>
              <a:lstStyle/>
              <a:p>
                <a:endParaRPr lang="en-US"/>
              </a:p>
            </p:txBody>
          </p:sp>
          <p:sp>
            <p:nvSpPr>
              <p:cNvPr id="13531" name="Line 182"/>
              <p:cNvSpPr>
                <a:spLocks noChangeShapeType="1"/>
              </p:cNvSpPr>
              <p:nvPr/>
            </p:nvSpPr>
            <p:spPr bwMode="auto">
              <a:xfrm flipH="1" flipV="1">
                <a:off x="2431" y="2241"/>
                <a:ext cx="56" cy="55"/>
              </a:xfrm>
              <a:prstGeom prst="line">
                <a:avLst/>
              </a:prstGeom>
              <a:noFill/>
              <a:ln w="15875">
                <a:solidFill>
                  <a:srgbClr val="000000"/>
                </a:solidFill>
                <a:round/>
                <a:headEnd/>
                <a:tailEnd/>
              </a:ln>
            </p:spPr>
            <p:txBody>
              <a:bodyPr/>
              <a:lstStyle/>
              <a:p>
                <a:endParaRPr lang="en-US"/>
              </a:p>
            </p:txBody>
          </p:sp>
          <p:sp>
            <p:nvSpPr>
              <p:cNvPr id="13532" name="Line 183"/>
              <p:cNvSpPr>
                <a:spLocks noChangeShapeType="1"/>
              </p:cNvSpPr>
              <p:nvPr/>
            </p:nvSpPr>
            <p:spPr bwMode="auto">
              <a:xfrm flipV="1">
                <a:off x="2431" y="2186"/>
                <a:ext cx="56" cy="55"/>
              </a:xfrm>
              <a:prstGeom prst="line">
                <a:avLst/>
              </a:prstGeom>
              <a:noFill/>
              <a:ln w="15875">
                <a:solidFill>
                  <a:srgbClr val="000000"/>
                </a:solidFill>
                <a:round/>
                <a:headEnd/>
                <a:tailEnd/>
              </a:ln>
            </p:spPr>
            <p:txBody>
              <a:bodyPr/>
              <a:lstStyle/>
              <a:p>
                <a:endParaRPr lang="en-US"/>
              </a:p>
            </p:txBody>
          </p:sp>
          <p:sp>
            <p:nvSpPr>
              <p:cNvPr id="13533" name="Line 184"/>
              <p:cNvSpPr>
                <a:spLocks noChangeShapeType="1"/>
              </p:cNvSpPr>
              <p:nvPr/>
            </p:nvSpPr>
            <p:spPr bwMode="auto">
              <a:xfrm>
                <a:off x="2377" y="2186"/>
                <a:ext cx="54" cy="55"/>
              </a:xfrm>
              <a:prstGeom prst="line">
                <a:avLst/>
              </a:prstGeom>
              <a:noFill/>
              <a:ln w="15875">
                <a:solidFill>
                  <a:srgbClr val="000000"/>
                </a:solidFill>
                <a:round/>
                <a:headEnd/>
                <a:tailEnd/>
              </a:ln>
            </p:spPr>
            <p:txBody>
              <a:bodyPr/>
              <a:lstStyle/>
              <a:p>
                <a:endParaRPr lang="en-US"/>
              </a:p>
            </p:txBody>
          </p:sp>
          <p:sp>
            <p:nvSpPr>
              <p:cNvPr id="13534" name="Freeform 185"/>
              <p:cNvSpPr>
                <a:spLocks noEditPoints="1"/>
              </p:cNvSpPr>
              <p:nvPr/>
            </p:nvSpPr>
            <p:spPr bwMode="auto">
              <a:xfrm>
                <a:off x="2552" y="2549"/>
                <a:ext cx="164" cy="284"/>
              </a:xfrm>
              <a:custGeom>
                <a:avLst/>
                <a:gdLst>
                  <a:gd name="T0" fmla="*/ 0 w 658"/>
                  <a:gd name="T1" fmla="*/ 0 h 1135"/>
                  <a:gd name="T2" fmla="*/ 0 w 658"/>
                  <a:gd name="T3" fmla="*/ 0 h 1135"/>
                  <a:gd name="T4" fmla="*/ 0 w 658"/>
                  <a:gd name="T5" fmla="*/ 0 h 1135"/>
                  <a:gd name="T6" fmla="*/ 0 w 658"/>
                  <a:gd name="T7" fmla="*/ 0 h 1135"/>
                  <a:gd name="T8" fmla="*/ 0 w 658"/>
                  <a:gd name="T9" fmla="*/ 0 h 1135"/>
                  <a:gd name="T10" fmla="*/ 0 w 658"/>
                  <a:gd name="T11" fmla="*/ 0 h 1135"/>
                  <a:gd name="T12" fmla="*/ 0 w 658"/>
                  <a:gd name="T13" fmla="*/ 0 h 1135"/>
                  <a:gd name="T14" fmla="*/ 0 w 658"/>
                  <a:gd name="T15" fmla="*/ 0 h 1135"/>
                  <a:gd name="T16" fmla="*/ 0 w 658"/>
                  <a:gd name="T17" fmla="*/ 0 h 1135"/>
                  <a:gd name="T18" fmla="*/ 0 w 658"/>
                  <a:gd name="T19" fmla="*/ 0 h 1135"/>
                  <a:gd name="T20" fmla="*/ 0 w 658"/>
                  <a:gd name="T21" fmla="*/ 0 h 1135"/>
                  <a:gd name="T22" fmla="*/ 0 w 658"/>
                  <a:gd name="T23" fmla="*/ 0 h 1135"/>
                  <a:gd name="T24" fmla="*/ 0 w 658"/>
                  <a:gd name="T25" fmla="*/ 0 h 1135"/>
                  <a:gd name="T26" fmla="*/ 0 w 658"/>
                  <a:gd name="T27" fmla="*/ 0 h 11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8"/>
                  <a:gd name="T43" fmla="*/ 0 h 1135"/>
                  <a:gd name="T44" fmla="*/ 658 w 658"/>
                  <a:gd name="T45" fmla="*/ 1135 h 11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8" h="1135">
                    <a:moveTo>
                      <a:pt x="658" y="0"/>
                    </a:moveTo>
                    <a:lnTo>
                      <a:pt x="0" y="0"/>
                    </a:lnTo>
                    <a:lnTo>
                      <a:pt x="0" y="1135"/>
                    </a:lnTo>
                    <a:lnTo>
                      <a:pt x="658" y="1135"/>
                    </a:lnTo>
                    <a:lnTo>
                      <a:pt x="658" y="0"/>
                    </a:lnTo>
                    <a:close/>
                    <a:moveTo>
                      <a:pt x="320" y="561"/>
                    </a:moveTo>
                    <a:lnTo>
                      <a:pt x="153" y="561"/>
                    </a:lnTo>
                    <a:lnTo>
                      <a:pt x="320" y="561"/>
                    </a:lnTo>
                    <a:lnTo>
                      <a:pt x="320" y="398"/>
                    </a:lnTo>
                    <a:lnTo>
                      <a:pt x="320" y="561"/>
                    </a:lnTo>
                    <a:lnTo>
                      <a:pt x="479" y="561"/>
                    </a:lnTo>
                    <a:lnTo>
                      <a:pt x="320" y="561"/>
                    </a:lnTo>
                    <a:lnTo>
                      <a:pt x="320" y="724"/>
                    </a:lnTo>
                    <a:lnTo>
                      <a:pt x="320" y="561"/>
                    </a:lnTo>
                    <a:close/>
                  </a:path>
                </a:pathLst>
              </a:custGeom>
              <a:solidFill>
                <a:srgbClr val="FFFFFF"/>
              </a:solidFill>
              <a:ln w="9525">
                <a:noFill/>
                <a:round/>
                <a:headEnd/>
                <a:tailEnd/>
              </a:ln>
            </p:spPr>
            <p:txBody>
              <a:bodyPr/>
              <a:lstStyle/>
              <a:p>
                <a:endParaRPr lang="en-US"/>
              </a:p>
            </p:txBody>
          </p:sp>
          <p:sp>
            <p:nvSpPr>
              <p:cNvPr id="13535" name="Line 186"/>
              <p:cNvSpPr>
                <a:spLocks noChangeShapeType="1"/>
              </p:cNvSpPr>
              <p:nvPr/>
            </p:nvSpPr>
            <p:spPr bwMode="auto">
              <a:xfrm>
                <a:off x="2590" y="2690"/>
                <a:ext cx="42" cy="1"/>
              </a:xfrm>
              <a:prstGeom prst="line">
                <a:avLst/>
              </a:prstGeom>
              <a:noFill/>
              <a:ln w="14288">
                <a:solidFill>
                  <a:srgbClr val="000000"/>
                </a:solidFill>
                <a:round/>
                <a:headEnd/>
                <a:tailEnd/>
              </a:ln>
            </p:spPr>
            <p:txBody>
              <a:bodyPr/>
              <a:lstStyle/>
              <a:p>
                <a:endParaRPr lang="en-US"/>
              </a:p>
            </p:txBody>
          </p:sp>
          <p:sp>
            <p:nvSpPr>
              <p:cNvPr id="13536" name="Line 187"/>
              <p:cNvSpPr>
                <a:spLocks noChangeShapeType="1"/>
              </p:cNvSpPr>
              <p:nvPr/>
            </p:nvSpPr>
            <p:spPr bwMode="auto">
              <a:xfrm>
                <a:off x="2632" y="2690"/>
                <a:ext cx="1" cy="40"/>
              </a:xfrm>
              <a:prstGeom prst="line">
                <a:avLst/>
              </a:prstGeom>
              <a:noFill/>
              <a:ln w="14288">
                <a:solidFill>
                  <a:srgbClr val="000000"/>
                </a:solidFill>
                <a:round/>
                <a:headEnd/>
                <a:tailEnd/>
              </a:ln>
            </p:spPr>
            <p:txBody>
              <a:bodyPr/>
              <a:lstStyle/>
              <a:p>
                <a:endParaRPr lang="en-US"/>
              </a:p>
            </p:txBody>
          </p:sp>
          <p:sp>
            <p:nvSpPr>
              <p:cNvPr id="13537" name="Line 188"/>
              <p:cNvSpPr>
                <a:spLocks noChangeShapeType="1"/>
              </p:cNvSpPr>
              <p:nvPr/>
            </p:nvSpPr>
            <p:spPr bwMode="auto">
              <a:xfrm flipH="1">
                <a:off x="2632" y="2690"/>
                <a:ext cx="40" cy="1"/>
              </a:xfrm>
              <a:prstGeom prst="line">
                <a:avLst/>
              </a:prstGeom>
              <a:noFill/>
              <a:ln w="14288">
                <a:solidFill>
                  <a:srgbClr val="000000"/>
                </a:solidFill>
                <a:round/>
                <a:headEnd/>
                <a:tailEnd/>
              </a:ln>
            </p:spPr>
            <p:txBody>
              <a:bodyPr/>
              <a:lstStyle/>
              <a:p>
                <a:endParaRPr lang="en-US"/>
              </a:p>
            </p:txBody>
          </p:sp>
          <p:sp>
            <p:nvSpPr>
              <p:cNvPr id="13538" name="Line 189"/>
              <p:cNvSpPr>
                <a:spLocks noChangeShapeType="1"/>
              </p:cNvSpPr>
              <p:nvPr/>
            </p:nvSpPr>
            <p:spPr bwMode="auto">
              <a:xfrm flipV="1">
                <a:off x="2632" y="2649"/>
                <a:ext cx="1" cy="41"/>
              </a:xfrm>
              <a:prstGeom prst="line">
                <a:avLst/>
              </a:prstGeom>
              <a:noFill/>
              <a:ln w="14288">
                <a:solidFill>
                  <a:srgbClr val="000000"/>
                </a:solidFill>
                <a:round/>
                <a:headEnd/>
                <a:tailEnd/>
              </a:ln>
            </p:spPr>
            <p:txBody>
              <a:bodyPr/>
              <a:lstStyle/>
              <a:p>
                <a:endParaRPr lang="en-US"/>
              </a:p>
            </p:txBody>
          </p:sp>
          <p:sp>
            <p:nvSpPr>
              <p:cNvPr id="13539" name="Rectangle 190"/>
              <p:cNvSpPr>
                <a:spLocks noChangeArrowheads="1"/>
              </p:cNvSpPr>
              <p:nvPr/>
            </p:nvSpPr>
            <p:spPr bwMode="auto">
              <a:xfrm>
                <a:off x="2556" y="2553"/>
                <a:ext cx="156" cy="276"/>
              </a:xfrm>
              <a:prstGeom prst="rect">
                <a:avLst/>
              </a:prstGeom>
              <a:noFill/>
              <a:ln w="14288">
                <a:solidFill>
                  <a:srgbClr val="000000"/>
                </a:solidFill>
                <a:miter lim="800000"/>
                <a:headEnd/>
                <a:tailEnd/>
              </a:ln>
            </p:spPr>
            <p:txBody>
              <a:bodyPr/>
              <a:lstStyle/>
              <a:p>
                <a:endParaRPr lang="en-US"/>
              </a:p>
            </p:txBody>
          </p:sp>
          <p:sp>
            <p:nvSpPr>
              <p:cNvPr id="13540" name="Rectangle 191"/>
              <p:cNvSpPr>
                <a:spLocks noChangeArrowheads="1"/>
              </p:cNvSpPr>
              <p:nvPr/>
            </p:nvSpPr>
            <p:spPr bwMode="auto">
              <a:xfrm>
                <a:off x="2788" y="2633"/>
                <a:ext cx="78" cy="114"/>
              </a:xfrm>
              <a:prstGeom prst="rect">
                <a:avLst/>
              </a:prstGeom>
              <a:solidFill>
                <a:srgbClr val="008000"/>
              </a:solidFill>
              <a:ln w="9525">
                <a:noFill/>
                <a:miter lim="800000"/>
                <a:headEnd/>
                <a:tailEnd/>
              </a:ln>
            </p:spPr>
            <p:txBody>
              <a:bodyPr/>
              <a:lstStyle/>
              <a:p>
                <a:endParaRPr lang="en-US"/>
              </a:p>
            </p:txBody>
          </p:sp>
          <p:sp>
            <p:nvSpPr>
              <p:cNvPr id="13541" name="Rectangle 192"/>
              <p:cNvSpPr>
                <a:spLocks noChangeArrowheads="1"/>
              </p:cNvSpPr>
              <p:nvPr/>
            </p:nvSpPr>
            <p:spPr bwMode="auto">
              <a:xfrm>
                <a:off x="2790" y="2635"/>
                <a:ext cx="74" cy="110"/>
              </a:xfrm>
              <a:prstGeom prst="rect">
                <a:avLst/>
              </a:prstGeom>
              <a:noFill/>
              <a:ln w="7938">
                <a:solidFill>
                  <a:srgbClr val="000000"/>
                </a:solidFill>
                <a:miter lim="800000"/>
                <a:headEnd/>
                <a:tailEnd/>
              </a:ln>
            </p:spPr>
            <p:txBody>
              <a:bodyPr/>
              <a:lstStyle/>
              <a:p>
                <a:endParaRPr lang="en-US"/>
              </a:p>
            </p:txBody>
          </p:sp>
          <p:sp>
            <p:nvSpPr>
              <p:cNvPr id="13542" name="Rectangle 193"/>
              <p:cNvSpPr>
                <a:spLocks noChangeArrowheads="1"/>
              </p:cNvSpPr>
              <p:nvPr/>
            </p:nvSpPr>
            <p:spPr bwMode="auto">
              <a:xfrm>
                <a:off x="2375" y="2402"/>
                <a:ext cx="114" cy="78"/>
              </a:xfrm>
              <a:prstGeom prst="rect">
                <a:avLst/>
              </a:prstGeom>
              <a:solidFill>
                <a:srgbClr val="008000"/>
              </a:solidFill>
              <a:ln w="9525">
                <a:noFill/>
                <a:miter lim="800000"/>
                <a:headEnd/>
                <a:tailEnd/>
              </a:ln>
            </p:spPr>
            <p:txBody>
              <a:bodyPr/>
              <a:lstStyle/>
              <a:p>
                <a:endParaRPr lang="en-US"/>
              </a:p>
            </p:txBody>
          </p:sp>
          <p:sp>
            <p:nvSpPr>
              <p:cNvPr id="13543" name="Rectangle 194"/>
              <p:cNvSpPr>
                <a:spLocks noChangeArrowheads="1"/>
              </p:cNvSpPr>
              <p:nvPr/>
            </p:nvSpPr>
            <p:spPr bwMode="auto">
              <a:xfrm>
                <a:off x="2377" y="2404"/>
                <a:ext cx="110" cy="74"/>
              </a:xfrm>
              <a:prstGeom prst="rect">
                <a:avLst/>
              </a:prstGeom>
              <a:noFill/>
              <a:ln w="7938">
                <a:solidFill>
                  <a:srgbClr val="000000"/>
                </a:solidFill>
                <a:miter lim="800000"/>
                <a:headEnd/>
                <a:tailEnd/>
              </a:ln>
            </p:spPr>
            <p:txBody>
              <a:bodyPr/>
              <a:lstStyle/>
              <a:p>
                <a:endParaRPr lang="en-US"/>
              </a:p>
            </p:txBody>
          </p:sp>
          <p:sp>
            <p:nvSpPr>
              <p:cNvPr id="13544" name="Rectangle 195"/>
              <p:cNvSpPr>
                <a:spLocks noChangeArrowheads="1"/>
              </p:cNvSpPr>
              <p:nvPr/>
            </p:nvSpPr>
            <p:spPr bwMode="auto">
              <a:xfrm>
                <a:off x="2176" y="1909"/>
                <a:ext cx="78" cy="114"/>
              </a:xfrm>
              <a:prstGeom prst="rect">
                <a:avLst/>
              </a:prstGeom>
              <a:solidFill>
                <a:srgbClr val="008000"/>
              </a:solidFill>
              <a:ln w="9525">
                <a:noFill/>
                <a:miter lim="800000"/>
                <a:headEnd/>
                <a:tailEnd/>
              </a:ln>
            </p:spPr>
            <p:txBody>
              <a:bodyPr/>
              <a:lstStyle/>
              <a:p>
                <a:endParaRPr lang="en-US"/>
              </a:p>
            </p:txBody>
          </p:sp>
          <p:sp>
            <p:nvSpPr>
              <p:cNvPr id="13545" name="Rectangle 196"/>
              <p:cNvSpPr>
                <a:spLocks noChangeArrowheads="1"/>
              </p:cNvSpPr>
              <p:nvPr/>
            </p:nvSpPr>
            <p:spPr bwMode="auto">
              <a:xfrm>
                <a:off x="2178" y="1911"/>
                <a:ext cx="74" cy="110"/>
              </a:xfrm>
              <a:prstGeom prst="rect">
                <a:avLst/>
              </a:prstGeom>
              <a:noFill/>
              <a:ln w="7938">
                <a:solidFill>
                  <a:srgbClr val="000000"/>
                </a:solidFill>
                <a:miter lim="800000"/>
                <a:headEnd/>
                <a:tailEnd/>
              </a:ln>
            </p:spPr>
            <p:txBody>
              <a:bodyPr/>
              <a:lstStyle/>
              <a:p>
                <a:endParaRPr lang="en-US"/>
              </a:p>
            </p:txBody>
          </p:sp>
          <p:sp>
            <p:nvSpPr>
              <p:cNvPr id="13546" name="Freeform 197"/>
              <p:cNvSpPr>
                <a:spLocks noEditPoints="1"/>
              </p:cNvSpPr>
              <p:nvPr/>
            </p:nvSpPr>
            <p:spPr bwMode="auto">
              <a:xfrm>
                <a:off x="3215" y="2127"/>
                <a:ext cx="226" cy="226"/>
              </a:xfrm>
              <a:custGeom>
                <a:avLst/>
                <a:gdLst>
                  <a:gd name="T0" fmla="*/ 0 w 904"/>
                  <a:gd name="T1" fmla="*/ 0 h 903"/>
                  <a:gd name="T2" fmla="*/ 0 w 904"/>
                  <a:gd name="T3" fmla="*/ 0 h 903"/>
                  <a:gd name="T4" fmla="*/ 0 w 904"/>
                  <a:gd name="T5" fmla="*/ 0 h 903"/>
                  <a:gd name="T6" fmla="*/ 0 w 904"/>
                  <a:gd name="T7" fmla="*/ 0 h 903"/>
                  <a:gd name="T8" fmla="*/ 0 w 904"/>
                  <a:gd name="T9" fmla="*/ 0 h 903"/>
                  <a:gd name="T10" fmla="*/ 0 w 904"/>
                  <a:gd name="T11" fmla="*/ 0 h 903"/>
                  <a:gd name="T12" fmla="*/ 0 w 904"/>
                  <a:gd name="T13" fmla="*/ 0 h 903"/>
                  <a:gd name="T14" fmla="*/ 0 w 904"/>
                  <a:gd name="T15" fmla="*/ 0 h 903"/>
                  <a:gd name="T16" fmla="*/ 0 w 904"/>
                  <a:gd name="T17" fmla="*/ 0 h 903"/>
                  <a:gd name="T18" fmla="*/ 0 w 904"/>
                  <a:gd name="T19" fmla="*/ 0 h 903"/>
                  <a:gd name="T20" fmla="*/ 0 w 904"/>
                  <a:gd name="T21" fmla="*/ 0 h 903"/>
                  <a:gd name="T22" fmla="*/ 0 w 904"/>
                  <a:gd name="T23" fmla="*/ 0 h 903"/>
                  <a:gd name="T24" fmla="*/ 0 w 904"/>
                  <a:gd name="T25" fmla="*/ 0 h 903"/>
                  <a:gd name="T26" fmla="*/ 0 w 904"/>
                  <a:gd name="T27" fmla="*/ 0 h 903"/>
                  <a:gd name="T28" fmla="*/ 0 w 904"/>
                  <a:gd name="T29" fmla="*/ 0 h 903"/>
                  <a:gd name="T30" fmla="*/ 0 w 904"/>
                  <a:gd name="T31" fmla="*/ 0 h 903"/>
                  <a:gd name="T32" fmla="*/ 0 w 904"/>
                  <a:gd name="T33" fmla="*/ 0 h 903"/>
                  <a:gd name="T34" fmla="*/ 0 w 904"/>
                  <a:gd name="T35" fmla="*/ 0 h 903"/>
                  <a:gd name="T36" fmla="*/ 0 w 904"/>
                  <a:gd name="T37" fmla="*/ 0 h 903"/>
                  <a:gd name="T38" fmla="*/ 0 w 904"/>
                  <a:gd name="T39" fmla="*/ 0 h 903"/>
                  <a:gd name="T40" fmla="*/ 0 w 904"/>
                  <a:gd name="T41" fmla="*/ 0 h 903"/>
                  <a:gd name="T42" fmla="*/ 0 w 904"/>
                  <a:gd name="T43" fmla="*/ 0 h 903"/>
                  <a:gd name="T44" fmla="*/ 0 w 904"/>
                  <a:gd name="T45" fmla="*/ 0 h 903"/>
                  <a:gd name="T46" fmla="*/ 0 w 904"/>
                  <a:gd name="T47" fmla="*/ 0 h 903"/>
                  <a:gd name="T48" fmla="*/ 0 w 904"/>
                  <a:gd name="T49" fmla="*/ 0 h 903"/>
                  <a:gd name="T50" fmla="*/ 0 w 904"/>
                  <a:gd name="T51" fmla="*/ 0 h 903"/>
                  <a:gd name="T52" fmla="*/ 0 w 904"/>
                  <a:gd name="T53" fmla="*/ 0 h 903"/>
                  <a:gd name="T54" fmla="*/ 0 w 904"/>
                  <a:gd name="T55" fmla="*/ 0 h 903"/>
                  <a:gd name="T56" fmla="*/ 0 w 904"/>
                  <a:gd name="T57" fmla="*/ 0 h 903"/>
                  <a:gd name="T58" fmla="*/ 0 w 904"/>
                  <a:gd name="T59" fmla="*/ 0 h 903"/>
                  <a:gd name="T60" fmla="*/ 0 w 904"/>
                  <a:gd name="T61" fmla="*/ 0 h 903"/>
                  <a:gd name="T62" fmla="*/ 0 w 904"/>
                  <a:gd name="T63" fmla="*/ 0 h 903"/>
                  <a:gd name="T64" fmla="*/ 0 w 904"/>
                  <a:gd name="T65" fmla="*/ 0 h 903"/>
                  <a:gd name="T66" fmla="*/ 0 w 904"/>
                  <a:gd name="T67" fmla="*/ 0 h 903"/>
                  <a:gd name="T68" fmla="*/ 0 w 904"/>
                  <a:gd name="T69" fmla="*/ 0 h 903"/>
                  <a:gd name="T70" fmla="*/ 0 w 904"/>
                  <a:gd name="T71" fmla="*/ 0 h 903"/>
                  <a:gd name="T72" fmla="*/ 0 w 904"/>
                  <a:gd name="T73" fmla="*/ 0 h 903"/>
                  <a:gd name="T74" fmla="*/ 0 w 904"/>
                  <a:gd name="T75" fmla="*/ 0 h 903"/>
                  <a:gd name="T76" fmla="*/ 0 w 904"/>
                  <a:gd name="T77" fmla="*/ 0 h 903"/>
                  <a:gd name="T78" fmla="*/ 0 w 904"/>
                  <a:gd name="T79" fmla="*/ 0 h 903"/>
                  <a:gd name="T80" fmla="*/ 0 w 904"/>
                  <a:gd name="T81" fmla="*/ 0 h 903"/>
                  <a:gd name="T82" fmla="*/ 0 w 904"/>
                  <a:gd name="T83" fmla="*/ 0 h 903"/>
                  <a:gd name="T84" fmla="*/ 0 w 904"/>
                  <a:gd name="T85" fmla="*/ 0 h 903"/>
                  <a:gd name="T86" fmla="*/ 0 w 904"/>
                  <a:gd name="T87" fmla="*/ 0 h 903"/>
                  <a:gd name="T88" fmla="*/ 0 w 904"/>
                  <a:gd name="T89" fmla="*/ 0 h 903"/>
                  <a:gd name="T90" fmla="*/ 0 w 904"/>
                  <a:gd name="T91" fmla="*/ 0 h 903"/>
                  <a:gd name="T92" fmla="*/ 0 w 904"/>
                  <a:gd name="T93" fmla="*/ 0 h 903"/>
                  <a:gd name="T94" fmla="*/ 0 w 904"/>
                  <a:gd name="T95" fmla="*/ 0 h 903"/>
                  <a:gd name="T96" fmla="*/ 0 w 904"/>
                  <a:gd name="T97" fmla="*/ 0 h 903"/>
                  <a:gd name="T98" fmla="*/ 0 w 904"/>
                  <a:gd name="T99" fmla="*/ 0 h 903"/>
                  <a:gd name="T100" fmla="*/ 0 w 904"/>
                  <a:gd name="T101" fmla="*/ 0 h 903"/>
                  <a:gd name="T102" fmla="*/ 0 w 904"/>
                  <a:gd name="T103" fmla="*/ 0 h 903"/>
                  <a:gd name="T104" fmla="*/ 0 w 904"/>
                  <a:gd name="T105" fmla="*/ 0 h 903"/>
                  <a:gd name="T106" fmla="*/ 0 w 904"/>
                  <a:gd name="T107" fmla="*/ 0 h 903"/>
                  <a:gd name="T108" fmla="*/ 0 w 904"/>
                  <a:gd name="T109" fmla="*/ 0 h 903"/>
                  <a:gd name="T110" fmla="*/ 0 w 904"/>
                  <a:gd name="T111" fmla="*/ 0 h 9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4"/>
                  <a:gd name="T169" fmla="*/ 0 h 903"/>
                  <a:gd name="T170" fmla="*/ 904 w 904"/>
                  <a:gd name="T171" fmla="*/ 903 h 9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4" h="903">
                    <a:moveTo>
                      <a:pt x="772" y="771"/>
                    </a:moveTo>
                    <a:lnTo>
                      <a:pt x="786" y="754"/>
                    </a:lnTo>
                    <a:lnTo>
                      <a:pt x="802" y="737"/>
                    </a:lnTo>
                    <a:lnTo>
                      <a:pt x="815" y="718"/>
                    </a:lnTo>
                    <a:lnTo>
                      <a:pt x="822" y="709"/>
                    </a:lnTo>
                    <a:lnTo>
                      <a:pt x="829" y="700"/>
                    </a:lnTo>
                    <a:lnTo>
                      <a:pt x="852" y="663"/>
                    </a:lnTo>
                    <a:lnTo>
                      <a:pt x="856" y="653"/>
                    </a:lnTo>
                    <a:lnTo>
                      <a:pt x="858" y="647"/>
                    </a:lnTo>
                    <a:lnTo>
                      <a:pt x="861" y="643"/>
                    </a:lnTo>
                    <a:lnTo>
                      <a:pt x="871" y="625"/>
                    </a:lnTo>
                    <a:lnTo>
                      <a:pt x="878" y="604"/>
                    </a:lnTo>
                    <a:lnTo>
                      <a:pt x="881" y="593"/>
                    </a:lnTo>
                    <a:lnTo>
                      <a:pt x="885" y="584"/>
                    </a:lnTo>
                    <a:lnTo>
                      <a:pt x="887" y="572"/>
                    </a:lnTo>
                    <a:lnTo>
                      <a:pt x="890" y="562"/>
                    </a:lnTo>
                    <a:lnTo>
                      <a:pt x="896" y="541"/>
                    </a:lnTo>
                    <a:lnTo>
                      <a:pt x="899" y="518"/>
                    </a:lnTo>
                    <a:lnTo>
                      <a:pt x="899" y="512"/>
                    </a:lnTo>
                    <a:lnTo>
                      <a:pt x="899" y="509"/>
                    </a:lnTo>
                    <a:lnTo>
                      <a:pt x="900" y="507"/>
                    </a:lnTo>
                    <a:lnTo>
                      <a:pt x="902" y="496"/>
                    </a:lnTo>
                    <a:lnTo>
                      <a:pt x="903" y="474"/>
                    </a:lnTo>
                    <a:lnTo>
                      <a:pt x="903" y="462"/>
                    </a:lnTo>
                    <a:lnTo>
                      <a:pt x="904" y="452"/>
                    </a:lnTo>
                    <a:lnTo>
                      <a:pt x="902" y="405"/>
                    </a:lnTo>
                    <a:lnTo>
                      <a:pt x="896" y="361"/>
                    </a:lnTo>
                    <a:lnTo>
                      <a:pt x="885" y="319"/>
                    </a:lnTo>
                    <a:lnTo>
                      <a:pt x="871" y="278"/>
                    </a:lnTo>
                    <a:lnTo>
                      <a:pt x="852" y="238"/>
                    </a:lnTo>
                    <a:lnTo>
                      <a:pt x="829" y="202"/>
                    </a:lnTo>
                    <a:lnTo>
                      <a:pt x="802" y="165"/>
                    </a:lnTo>
                    <a:lnTo>
                      <a:pt x="772" y="133"/>
                    </a:lnTo>
                    <a:lnTo>
                      <a:pt x="754" y="117"/>
                    </a:lnTo>
                    <a:lnTo>
                      <a:pt x="737" y="102"/>
                    </a:lnTo>
                    <a:lnTo>
                      <a:pt x="719" y="87"/>
                    </a:lnTo>
                    <a:lnTo>
                      <a:pt x="701" y="75"/>
                    </a:lnTo>
                    <a:lnTo>
                      <a:pt x="663" y="52"/>
                    </a:lnTo>
                    <a:lnTo>
                      <a:pt x="644" y="42"/>
                    </a:lnTo>
                    <a:lnTo>
                      <a:pt x="625" y="33"/>
                    </a:lnTo>
                    <a:lnTo>
                      <a:pt x="583" y="19"/>
                    </a:lnTo>
                    <a:lnTo>
                      <a:pt x="561" y="12"/>
                    </a:lnTo>
                    <a:lnTo>
                      <a:pt x="541" y="8"/>
                    </a:lnTo>
                    <a:lnTo>
                      <a:pt x="497" y="2"/>
                    </a:lnTo>
                    <a:lnTo>
                      <a:pt x="474" y="0"/>
                    </a:lnTo>
                    <a:lnTo>
                      <a:pt x="452" y="0"/>
                    </a:lnTo>
                    <a:lnTo>
                      <a:pt x="405" y="2"/>
                    </a:lnTo>
                    <a:lnTo>
                      <a:pt x="361" y="8"/>
                    </a:lnTo>
                    <a:lnTo>
                      <a:pt x="319" y="19"/>
                    </a:lnTo>
                    <a:lnTo>
                      <a:pt x="278" y="33"/>
                    </a:lnTo>
                    <a:lnTo>
                      <a:pt x="239" y="52"/>
                    </a:lnTo>
                    <a:lnTo>
                      <a:pt x="202" y="75"/>
                    </a:lnTo>
                    <a:lnTo>
                      <a:pt x="166" y="102"/>
                    </a:lnTo>
                    <a:lnTo>
                      <a:pt x="133" y="133"/>
                    </a:lnTo>
                    <a:lnTo>
                      <a:pt x="102" y="165"/>
                    </a:lnTo>
                    <a:lnTo>
                      <a:pt x="75" y="202"/>
                    </a:lnTo>
                    <a:lnTo>
                      <a:pt x="52" y="238"/>
                    </a:lnTo>
                    <a:lnTo>
                      <a:pt x="33" y="278"/>
                    </a:lnTo>
                    <a:lnTo>
                      <a:pt x="19" y="319"/>
                    </a:lnTo>
                    <a:lnTo>
                      <a:pt x="8" y="361"/>
                    </a:lnTo>
                    <a:lnTo>
                      <a:pt x="2" y="405"/>
                    </a:lnTo>
                    <a:lnTo>
                      <a:pt x="0" y="452"/>
                    </a:lnTo>
                    <a:lnTo>
                      <a:pt x="0" y="474"/>
                    </a:lnTo>
                    <a:lnTo>
                      <a:pt x="2" y="496"/>
                    </a:lnTo>
                    <a:lnTo>
                      <a:pt x="4" y="518"/>
                    </a:lnTo>
                    <a:lnTo>
                      <a:pt x="8" y="541"/>
                    </a:lnTo>
                    <a:lnTo>
                      <a:pt x="13" y="562"/>
                    </a:lnTo>
                    <a:lnTo>
                      <a:pt x="19" y="584"/>
                    </a:lnTo>
                    <a:lnTo>
                      <a:pt x="25" y="604"/>
                    </a:lnTo>
                    <a:lnTo>
                      <a:pt x="33" y="625"/>
                    </a:lnTo>
                    <a:lnTo>
                      <a:pt x="42" y="643"/>
                    </a:lnTo>
                    <a:lnTo>
                      <a:pt x="52" y="663"/>
                    </a:lnTo>
                    <a:lnTo>
                      <a:pt x="75" y="700"/>
                    </a:lnTo>
                    <a:lnTo>
                      <a:pt x="88" y="718"/>
                    </a:lnTo>
                    <a:lnTo>
                      <a:pt x="102" y="737"/>
                    </a:lnTo>
                    <a:lnTo>
                      <a:pt x="117" y="754"/>
                    </a:lnTo>
                    <a:lnTo>
                      <a:pt x="133" y="771"/>
                    </a:lnTo>
                    <a:lnTo>
                      <a:pt x="166" y="801"/>
                    </a:lnTo>
                    <a:lnTo>
                      <a:pt x="202" y="829"/>
                    </a:lnTo>
                    <a:lnTo>
                      <a:pt x="239" y="851"/>
                    </a:lnTo>
                    <a:lnTo>
                      <a:pt x="278" y="870"/>
                    </a:lnTo>
                    <a:lnTo>
                      <a:pt x="319" y="885"/>
                    </a:lnTo>
                    <a:lnTo>
                      <a:pt x="361" y="895"/>
                    </a:lnTo>
                    <a:lnTo>
                      <a:pt x="405" y="901"/>
                    </a:lnTo>
                    <a:lnTo>
                      <a:pt x="452" y="903"/>
                    </a:lnTo>
                    <a:lnTo>
                      <a:pt x="462" y="902"/>
                    </a:lnTo>
                    <a:lnTo>
                      <a:pt x="474" y="902"/>
                    </a:lnTo>
                    <a:lnTo>
                      <a:pt x="497" y="901"/>
                    </a:lnTo>
                    <a:lnTo>
                      <a:pt x="541" y="895"/>
                    </a:lnTo>
                    <a:lnTo>
                      <a:pt x="561" y="890"/>
                    </a:lnTo>
                    <a:lnTo>
                      <a:pt x="572" y="887"/>
                    </a:lnTo>
                    <a:lnTo>
                      <a:pt x="583" y="885"/>
                    </a:lnTo>
                    <a:lnTo>
                      <a:pt x="625" y="870"/>
                    </a:lnTo>
                    <a:lnTo>
                      <a:pt x="644" y="861"/>
                    </a:lnTo>
                    <a:lnTo>
                      <a:pt x="648" y="858"/>
                    </a:lnTo>
                    <a:lnTo>
                      <a:pt x="653" y="856"/>
                    </a:lnTo>
                    <a:lnTo>
                      <a:pt x="663" y="851"/>
                    </a:lnTo>
                    <a:lnTo>
                      <a:pt x="701" y="829"/>
                    </a:lnTo>
                    <a:lnTo>
                      <a:pt x="709" y="821"/>
                    </a:lnTo>
                    <a:lnTo>
                      <a:pt x="719" y="815"/>
                    </a:lnTo>
                    <a:lnTo>
                      <a:pt x="737" y="801"/>
                    </a:lnTo>
                    <a:lnTo>
                      <a:pt x="754" y="786"/>
                    </a:lnTo>
                    <a:lnTo>
                      <a:pt x="772" y="771"/>
                    </a:lnTo>
                    <a:close/>
                    <a:moveTo>
                      <a:pt x="449" y="456"/>
                    </a:moveTo>
                    <a:lnTo>
                      <a:pt x="230" y="235"/>
                    </a:lnTo>
                    <a:lnTo>
                      <a:pt x="449" y="456"/>
                    </a:lnTo>
                    <a:lnTo>
                      <a:pt x="670" y="235"/>
                    </a:lnTo>
                    <a:lnTo>
                      <a:pt x="449" y="456"/>
                    </a:lnTo>
                    <a:lnTo>
                      <a:pt x="670" y="676"/>
                    </a:lnTo>
                    <a:lnTo>
                      <a:pt x="449" y="456"/>
                    </a:lnTo>
                    <a:lnTo>
                      <a:pt x="230" y="676"/>
                    </a:lnTo>
                    <a:lnTo>
                      <a:pt x="449" y="456"/>
                    </a:lnTo>
                    <a:close/>
                  </a:path>
                </a:pathLst>
              </a:custGeom>
              <a:solidFill>
                <a:srgbClr val="FF6600"/>
              </a:solidFill>
              <a:ln w="9525">
                <a:noFill/>
                <a:round/>
                <a:headEnd/>
                <a:tailEnd/>
              </a:ln>
            </p:spPr>
            <p:txBody>
              <a:bodyPr/>
              <a:lstStyle/>
              <a:p>
                <a:endParaRPr lang="en-US"/>
              </a:p>
            </p:txBody>
          </p:sp>
          <p:sp>
            <p:nvSpPr>
              <p:cNvPr id="13547" name="Freeform 198"/>
              <p:cNvSpPr>
                <a:spLocks/>
              </p:cNvSpPr>
              <p:nvPr/>
            </p:nvSpPr>
            <p:spPr bwMode="auto">
              <a:xfrm>
                <a:off x="3215" y="2127"/>
                <a:ext cx="226" cy="226"/>
              </a:xfrm>
              <a:custGeom>
                <a:avLst/>
                <a:gdLst>
                  <a:gd name="T0" fmla="*/ 0 w 904"/>
                  <a:gd name="T1" fmla="*/ 0 h 903"/>
                  <a:gd name="T2" fmla="*/ 0 w 904"/>
                  <a:gd name="T3" fmla="*/ 0 h 903"/>
                  <a:gd name="T4" fmla="*/ 0 w 904"/>
                  <a:gd name="T5" fmla="*/ 0 h 903"/>
                  <a:gd name="T6" fmla="*/ 0 w 904"/>
                  <a:gd name="T7" fmla="*/ 0 h 903"/>
                  <a:gd name="T8" fmla="*/ 0 w 904"/>
                  <a:gd name="T9" fmla="*/ 0 h 903"/>
                  <a:gd name="T10" fmla="*/ 0 w 904"/>
                  <a:gd name="T11" fmla="*/ 0 h 903"/>
                  <a:gd name="T12" fmla="*/ 0 w 904"/>
                  <a:gd name="T13" fmla="*/ 0 h 903"/>
                  <a:gd name="T14" fmla="*/ 0 w 904"/>
                  <a:gd name="T15" fmla="*/ 0 h 903"/>
                  <a:gd name="T16" fmla="*/ 0 w 904"/>
                  <a:gd name="T17" fmla="*/ 0 h 903"/>
                  <a:gd name="T18" fmla="*/ 0 w 904"/>
                  <a:gd name="T19" fmla="*/ 0 h 903"/>
                  <a:gd name="T20" fmla="*/ 0 w 904"/>
                  <a:gd name="T21" fmla="*/ 0 h 903"/>
                  <a:gd name="T22" fmla="*/ 0 w 904"/>
                  <a:gd name="T23" fmla="*/ 0 h 903"/>
                  <a:gd name="T24" fmla="*/ 0 w 904"/>
                  <a:gd name="T25" fmla="*/ 0 h 903"/>
                  <a:gd name="T26" fmla="*/ 0 w 904"/>
                  <a:gd name="T27" fmla="*/ 0 h 903"/>
                  <a:gd name="T28" fmla="*/ 0 w 904"/>
                  <a:gd name="T29" fmla="*/ 0 h 903"/>
                  <a:gd name="T30" fmla="*/ 0 w 904"/>
                  <a:gd name="T31" fmla="*/ 0 h 903"/>
                  <a:gd name="T32" fmla="*/ 0 w 904"/>
                  <a:gd name="T33" fmla="*/ 0 h 903"/>
                  <a:gd name="T34" fmla="*/ 0 w 904"/>
                  <a:gd name="T35" fmla="*/ 0 h 903"/>
                  <a:gd name="T36" fmla="*/ 0 w 904"/>
                  <a:gd name="T37" fmla="*/ 0 h 903"/>
                  <a:gd name="T38" fmla="*/ 0 w 904"/>
                  <a:gd name="T39" fmla="*/ 0 h 903"/>
                  <a:gd name="T40" fmla="*/ 0 w 904"/>
                  <a:gd name="T41" fmla="*/ 0 h 903"/>
                  <a:gd name="T42" fmla="*/ 0 w 904"/>
                  <a:gd name="T43" fmla="*/ 0 h 903"/>
                  <a:gd name="T44" fmla="*/ 0 w 904"/>
                  <a:gd name="T45" fmla="*/ 0 h 903"/>
                  <a:gd name="T46" fmla="*/ 0 w 904"/>
                  <a:gd name="T47" fmla="*/ 0 h 903"/>
                  <a:gd name="T48" fmla="*/ 0 w 904"/>
                  <a:gd name="T49" fmla="*/ 0 h 903"/>
                  <a:gd name="T50" fmla="*/ 0 w 904"/>
                  <a:gd name="T51" fmla="*/ 0 h 903"/>
                  <a:gd name="T52" fmla="*/ 0 w 904"/>
                  <a:gd name="T53" fmla="*/ 0 h 903"/>
                  <a:gd name="T54" fmla="*/ 0 w 904"/>
                  <a:gd name="T55" fmla="*/ 0 h 903"/>
                  <a:gd name="T56" fmla="*/ 0 w 904"/>
                  <a:gd name="T57" fmla="*/ 0 h 903"/>
                  <a:gd name="T58" fmla="*/ 0 w 904"/>
                  <a:gd name="T59" fmla="*/ 0 h 903"/>
                  <a:gd name="T60" fmla="*/ 0 w 904"/>
                  <a:gd name="T61" fmla="*/ 0 h 903"/>
                  <a:gd name="T62" fmla="*/ 0 w 904"/>
                  <a:gd name="T63" fmla="*/ 0 h 903"/>
                  <a:gd name="T64" fmla="*/ 0 w 904"/>
                  <a:gd name="T65" fmla="*/ 0 h 903"/>
                  <a:gd name="T66" fmla="*/ 0 w 904"/>
                  <a:gd name="T67" fmla="*/ 0 h 903"/>
                  <a:gd name="T68" fmla="*/ 0 w 904"/>
                  <a:gd name="T69" fmla="*/ 0 h 903"/>
                  <a:gd name="T70" fmla="*/ 0 w 904"/>
                  <a:gd name="T71" fmla="*/ 0 h 903"/>
                  <a:gd name="T72" fmla="*/ 0 w 904"/>
                  <a:gd name="T73" fmla="*/ 0 h 903"/>
                  <a:gd name="T74" fmla="*/ 0 w 904"/>
                  <a:gd name="T75" fmla="*/ 0 h 903"/>
                  <a:gd name="T76" fmla="*/ 0 w 904"/>
                  <a:gd name="T77" fmla="*/ 0 h 903"/>
                  <a:gd name="T78" fmla="*/ 0 w 904"/>
                  <a:gd name="T79" fmla="*/ 0 h 903"/>
                  <a:gd name="T80" fmla="*/ 0 w 904"/>
                  <a:gd name="T81" fmla="*/ 0 h 903"/>
                  <a:gd name="T82" fmla="*/ 0 w 904"/>
                  <a:gd name="T83" fmla="*/ 0 h 903"/>
                  <a:gd name="T84" fmla="*/ 0 w 904"/>
                  <a:gd name="T85" fmla="*/ 0 h 903"/>
                  <a:gd name="T86" fmla="*/ 0 w 904"/>
                  <a:gd name="T87" fmla="*/ 0 h 903"/>
                  <a:gd name="T88" fmla="*/ 0 w 904"/>
                  <a:gd name="T89" fmla="*/ 0 h 903"/>
                  <a:gd name="T90" fmla="*/ 0 w 904"/>
                  <a:gd name="T91" fmla="*/ 0 h 903"/>
                  <a:gd name="T92" fmla="*/ 0 w 904"/>
                  <a:gd name="T93" fmla="*/ 0 h 903"/>
                  <a:gd name="T94" fmla="*/ 0 w 904"/>
                  <a:gd name="T95" fmla="*/ 0 h 903"/>
                  <a:gd name="T96" fmla="*/ 0 w 904"/>
                  <a:gd name="T97" fmla="*/ 0 h 903"/>
                  <a:gd name="T98" fmla="*/ 0 w 904"/>
                  <a:gd name="T99" fmla="*/ 0 h 903"/>
                  <a:gd name="T100" fmla="*/ 0 w 904"/>
                  <a:gd name="T101" fmla="*/ 0 h 9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4"/>
                  <a:gd name="T154" fmla="*/ 0 h 903"/>
                  <a:gd name="T155" fmla="*/ 904 w 904"/>
                  <a:gd name="T156" fmla="*/ 903 h 9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4" h="903">
                    <a:moveTo>
                      <a:pt x="772" y="771"/>
                    </a:moveTo>
                    <a:lnTo>
                      <a:pt x="754" y="786"/>
                    </a:lnTo>
                    <a:lnTo>
                      <a:pt x="737" y="801"/>
                    </a:lnTo>
                    <a:lnTo>
                      <a:pt x="719" y="815"/>
                    </a:lnTo>
                    <a:lnTo>
                      <a:pt x="709" y="821"/>
                    </a:lnTo>
                    <a:lnTo>
                      <a:pt x="701" y="829"/>
                    </a:lnTo>
                    <a:lnTo>
                      <a:pt x="663" y="851"/>
                    </a:lnTo>
                    <a:lnTo>
                      <a:pt x="653" y="856"/>
                    </a:lnTo>
                    <a:lnTo>
                      <a:pt x="648" y="858"/>
                    </a:lnTo>
                    <a:lnTo>
                      <a:pt x="644" y="861"/>
                    </a:lnTo>
                    <a:lnTo>
                      <a:pt x="625" y="870"/>
                    </a:lnTo>
                    <a:lnTo>
                      <a:pt x="583" y="885"/>
                    </a:lnTo>
                    <a:lnTo>
                      <a:pt x="572" y="887"/>
                    </a:lnTo>
                    <a:lnTo>
                      <a:pt x="561" y="890"/>
                    </a:lnTo>
                    <a:lnTo>
                      <a:pt x="541" y="895"/>
                    </a:lnTo>
                    <a:lnTo>
                      <a:pt x="497" y="901"/>
                    </a:lnTo>
                    <a:lnTo>
                      <a:pt x="474" y="902"/>
                    </a:lnTo>
                    <a:lnTo>
                      <a:pt x="462" y="902"/>
                    </a:lnTo>
                    <a:lnTo>
                      <a:pt x="452" y="903"/>
                    </a:lnTo>
                    <a:lnTo>
                      <a:pt x="405" y="901"/>
                    </a:lnTo>
                    <a:lnTo>
                      <a:pt x="361" y="895"/>
                    </a:lnTo>
                    <a:lnTo>
                      <a:pt x="319" y="885"/>
                    </a:lnTo>
                    <a:lnTo>
                      <a:pt x="278" y="870"/>
                    </a:lnTo>
                    <a:lnTo>
                      <a:pt x="239" y="851"/>
                    </a:lnTo>
                    <a:lnTo>
                      <a:pt x="202" y="829"/>
                    </a:lnTo>
                    <a:lnTo>
                      <a:pt x="166" y="801"/>
                    </a:lnTo>
                    <a:lnTo>
                      <a:pt x="133" y="771"/>
                    </a:lnTo>
                    <a:lnTo>
                      <a:pt x="117" y="754"/>
                    </a:lnTo>
                    <a:lnTo>
                      <a:pt x="102" y="737"/>
                    </a:lnTo>
                    <a:lnTo>
                      <a:pt x="88" y="718"/>
                    </a:lnTo>
                    <a:lnTo>
                      <a:pt x="75" y="700"/>
                    </a:lnTo>
                    <a:lnTo>
                      <a:pt x="52" y="663"/>
                    </a:lnTo>
                    <a:lnTo>
                      <a:pt x="42" y="643"/>
                    </a:lnTo>
                    <a:lnTo>
                      <a:pt x="33" y="625"/>
                    </a:lnTo>
                    <a:lnTo>
                      <a:pt x="25" y="604"/>
                    </a:lnTo>
                    <a:lnTo>
                      <a:pt x="19" y="584"/>
                    </a:lnTo>
                    <a:lnTo>
                      <a:pt x="13" y="562"/>
                    </a:lnTo>
                    <a:lnTo>
                      <a:pt x="8" y="541"/>
                    </a:lnTo>
                    <a:lnTo>
                      <a:pt x="4" y="518"/>
                    </a:lnTo>
                    <a:lnTo>
                      <a:pt x="2" y="496"/>
                    </a:lnTo>
                    <a:lnTo>
                      <a:pt x="0" y="474"/>
                    </a:lnTo>
                    <a:lnTo>
                      <a:pt x="0" y="452"/>
                    </a:lnTo>
                    <a:lnTo>
                      <a:pt x="2" y="405"/>
                    </a:lnTo>
                    <a:lnTo>
                      <a:pt x="8" y="361"/>
                    </a:lnTo>
                    <a:lnTo>
                      <a:pt x="19" y="319"/>
                    </a:lnTo>
                    <a:lnTo>
                      <a:pt x="33" y="278"/>
                    </a:lnTo>
                    <a:lnTo>
                      <a:pt x="52" y="238"/>
                    </a:lnTo>
                    <a:lnTo>
                      <a:pt x="75" y="202"/>
                    </a:lnTo>
                    <a:lnTo>
                      <a:pt x="102" y="165"/>
                    </a:lnTo>
                    <a:lnTo>
                      <a:pt x="133" y="133"/>
                    </a:lnTo>
                    <a:lnTo>
                      <a:pt x="166" y="102"/>
                    </a:lnTo>
                    <a:lnTo>
                      <a:pt x="202" y="75"/>
                    </a:lnTo>
                    <a:lnTo>
                      <a:pt x="239" y="52"/>
                    </a:lnTo>
                    <a:lnTo>
                      <a:pt x="278" y="33"/>
                    </a:lnTo>
                    <a:lnTo>
                      <a:pt x="319" y="19"/>
                    </a:lnTo>
                    <a:lnTo>
                      <a:pt x="361" y="8"/>
                    </a:lnTo>
                    <a:lnTo>
                      <a:pt x="405" y="2"/>
                    </a:lnTo>
                    <a:lnTo>
                      <a:pt x="452" y="0"/>
                    </a:lnTo>
                    <a:lnTo>
                      <a:pt x="474" y="0"/>
                    </a:lnTo>
                    <a:lnTo>
                      <a:pt x="497" y="2"/>
                    </a:lnTo>
                    <a:lnTo>
                      <a:pt x="541" y="8"/>
                    </a:lnTo>
                    <a:lnTo>
                      <a:pt x="561" y="12"/>
                    </a:lnTo>
                    <a:lnTo>
                      <a:pt x="583" y="19"/>
                    </a:lnTo>
                    <a:lnTo>
                      <a:pt x="625" y="33"/>
                    </a:lnTo>
                    <a:lnTo>
                      <a:pt x="644" y="42"/>
                    </a:lnTo>
                    <a:lnTo>
                      <a:pt x="663" y="52"/>
                    </a:lnTo>
                    <a:lnTo>
                      <a:pt x="701" y="75"/>
                    </a:lnTo>
                    <a:lnTo>
                      <a:pt x="719" y="87"/>
                    </a:lnTo>
                    <a:lnTo>
                      <a:pt x="737" y="102"/>
                    </a:lnTo>
                    <a:lnTo>
                      <a:pt x="754" y="117"/>
                    </a:lnTo>
                    <a:lnTo>
                      <a:pt x="772" y="133"/>
                    </a:lnTo>
                    <a:lnTo>
                      <a:pt x="802" y="165"/>
                    </a:lnTo>
                    <a:lnTo>
                      <a:pt x="829" y="202"/>
                    </a:lnTo>
                    <a:lnTo>
                      <a:pt x="852" y="238"/>
                    </a:lnTo>
                    <a:lnTo>
                      <a:pt x="871" y="278"/>
                    </a:lnTo>
                    <a:lnTo>
                      <a:pt x="885" y="319"/>
                    </a:lnTo>
                    <a:lnTo>
                      <a:pt x="896" y="361"/>
                    </a:lnTo>
                    <a:lnTo>
                      <a:pt x="902" y="405"/>
                    </a:lnTo>
                    <a:lnTo>
                      <a:pt x="904" y="452"/>
                    </a:lnTo>
                    <a:lnTo>
                      <a:pt x="903" y="462"/>
                    </a:lnTo>
                    <a:lnTo>
                      <a:pt x="903" y="474"/>
                    </a:lnTo>
                    <a:lnTo>
                      <a:pt x="902" y="496"/>
                    </a:lnTo>
                    <a:lnTo>
                      <a:pt x="900" y="507"/>
                    </a:lnTo>
                    <a:lnTo>
                      <a:pt x="899" y="509"/>
                    </a:lnTo>
                    <a:lnTo>
                      <a:pt x="899" y="512"/>
                    </a:lnTo>
                    <a:lnTo>
                      <a:pt x="899" y="518"/>
                    </a:lnTo>
                    <a:lnTo>
                      <a:pt x="896" y="541"/>
                    </a:lnTo>
                    <a:lnTo>
                      <a:pt x="890" y="562"/>
                    </a:lnTo>
                    <a:lnTo>
                      <a:pt x="887" y="572"/>
                    </a:lnTo>
                    <a:lnTo>
                      <a:pt x="885" y="584"/>
                    </a:lnTo>
                    <a:lnTo>
                      <a:pt x="881" y="593"/>
                    </a:lnTo>
                    <a:lnTo>
                      <a:pt x="878" y="604"/>
                    </a:lnTo>
                    <a:lnTo>
                      <a:pt x="871" y="625"/>
                    </a:lnTo>
                    <a:lnTo>
                      <a:pt x="861" y="643"/>
                    </a:lnTo>
                    <a:lnTo>
                      <a:pt x="858" y="647"/>
                    </a:lnTo>
                    <a:lnTo>
                      <a:pt x="856" y="653"/>
                    </a:lnTo>
                    <a:lnTo>
                      <a:pt x="852" y="663"/>
                    </a:lnTo>
                    <a:lnTo>
                      <a:pt x="829" y="700"/>
                    </a:lnTo>
                    <a:lnTo>
                      <a:pt x="822" y="709"/>
                    </a:lnTo>
                    <a:lnTo>
                      <a:pt x="815" y="718"/>
                    </a:lnTo>
                    <a:lnTo>
                      <a:pt x="802" y="737"/>
                    </a:lnTo>
                    <a:lnTo>
                      <a:pt x="786" y="754"/>
                    </a:lnTo>
                    <a:lnTo>
                      <a:pt x="772" y="771"/>
                    </a:lnTo>
                  </a:path>
                </a:pathLst>
              </a:custGeom>
              <a:noFill/>
              <a:ln w="11113">
                <a:solidFill>
                  <a:srgbClr val="000000"/>
                </a:solidFill>
                <a:prstDash val="solid"/>
                <a:round/>
                <a:headEnd/>
                <a:tailEnd/>
              </a:ln>
            </p:spPr>
            <p:txBody>
              <a:bodyPr/>
              <a:lstStyle/>
              <a:p>
                <a:endParaRPr lang="en-US"/>
              </a:p>
            </p:txBody>
          </p:sp>
          <p:sp>
            <p:nvSpPr>
              <p:cNvPr id="13548" name="Line 199"/>
              <p:cNvSpPr>
                <a:spLocks noChangeShapeType="1"/>
              </p:cNvSpPr>
              <p:nvPr/>
            </p:nvSpPr>
            <p:spPr bwMode="auto">
              <a:xfrm flipH="1">
                <a:off x="3272" y="2241"/>
                <a:ext cx="55" cy="55"/>
              </a:xfrm>
              <a:prstGeom prst="line">
                <a:avLst/>
              </a:prstGeom>
              <a:noFill/>
              <a:ln w="15875">
                <a:solidFill>
                  <a:srgbClr val="000000"/>
                </a:solidFill>
                <a:round/>
                <a:headEnd/>
                <a:tailEnd/>
              </a:ln>
            </p:spPr>
            <p:txBody>
              <a:bodyPr/>
              <a:lstStyle/>
              <a:p>
                <a:endParaRPr lang="en-US"/>
              </a:p>
            </p:txBody>
          </p:sp>
          <p:sp>
            <p:nvSpPr>
              <p:cNvPr id="13549" name="Line 200"/>
              <p:cNvSpPr>
                <a:spLocks noChangeShapeType="1"/>
              </p:cNvSpPr>
              <p:nvPr/>
            </p:nvSpPr>
            <p:spPr bwMode="auto">
              <a:xfrm flipH="1" flipV="1">
                <a:off x="3327" y="2241"/>
                <a:ext cx="55" cy="55"/>
              </a:xfrm>
              <a:prstGeom prst="line">
                <a:avLst/>
              </a:prstGeom>
              <a:noFill/>
              <a:ln w="15875">
                <a:solidFill>
                  <a:srgbClr val="000000"/>
                </a:solidFill>
                <a:round/>
                <a:headEnd/>
                <a:tailEnd/>
              </a:ln>
            </p:spPr>
            <p:txBody>
              <a:bodyPr/>
              <a:lstStyle/>
              <a:p>
                <a:endParaRPr lang="en-US"/>
              </a:p>
            </p:txBody>
          </p:sp>
          <p:sp>
            <p:nvSpPr>
              <p:cNvPr id="13550" name="Line 201"/>
              <p:cNvSpPr>
                <a:spLocks noChangeShapeType="1"/>
              </p:cNvSpPr>
              <p:nvPr/>
            </p:nvSpPr>
            <p:spPr bwMode="auto">
              <a:xfrm flipV="1">
                <a:off x="3327" y="2186"/>
                <a:ext cx="55" cy="55"/>
              </a:xfrm>
              <a:prstGeom prst="line">
                <a:avLst/>
              </a:prstGeom>
              <a:noFill/>
              <a:ln w="15875">
                <a:solidFill>
                  <a:srgbClr val="000000"/>
                </a:solidFill>
                <a:round/>
                <a:headEnd/>
                <a:tailEnd/>
              </a:ln>
            </p:spPr>
            <p:txBody>
              <a:bodyPr/>
              <a:lstStyle/>
              <a:p>
                <a:endParaRPr lang="en-US"/>
              </a:p>
            </p:txBody>
          </p:sp>
          <p:sp>
            <p:nvSpPr>
              <p:cNvPr id="13551" name="Line 202"/>
              <p:cNvSpPr>
                <a:spLocks noChangeShapeType="1"/>
              </p:cNvSpPr>
              <p:nvPr/>
            </p:nvSpPr>
            <p:spPr bwMode="auto">
              <a:xfrm>
                <a:off x="3272" y="2186"/>
                <a:ext cx="55" cy="55"/>
              </a:xfrm>
              <a:prstGeom prst="line">
                <a:avLst/>
              </a:prstGeom>
              <a:noFill/>
              <a:ln w="15875">
                <a:solidFill>
                  <a:srgbClr val="000000"/>
                </a:solidFill>
                <a:round/>
                <a:headEnd/>
                <a:tailEnd/>
              </a:ln>
            </p:spPr>
            <p:txBody>
              <a:bodyPr/>
              <a:lstStyle/>
              <a:p>
                <a:endParaRPr lang="en-US"/>
              </a:p>
            </p:txBody>
          </p:sp>
          <p:sp>
            <p:nvSpPr>
              <p:cNvPr id="13552" name="Freeform 203"/>
              <p:cNvSpPr>
                <a:spLocks noEditPoints="1"/>
              </p:cNvSpPr>
              <p:nvPr/>
            </p:nvSpPr>
            <p:spPr bwMode="auto">
              <a:xfrm>
                <a:off x="3441" y="2548"/>
                <a:ext cx="164" cy="283"/>
              </a:xfrm>
              <a:custGeom>
                <a:avLst/>
                <a:gdLst>
                  <a:gd name="T0" fmla="*/ 0 w 658"/>
                  <a:gd name="T1" fmla="*/ 0 h 1135"/>
                  <a:gd name="T2" fmla="*/ 0 w 658"/>
                  <a:gd name="T3" fmla="*/ 0 h 1135"/>
                  <a:gd name="T4" fmla="*/ 0 w 658"/>
                  <a:gd name="T5" fmla="*/ 0 h 1135"/>
                  <a:gd name="T6" fmla="*/ 0 w 658"/>
                  <a:gd name="T7" fmla="*/ 0 h 1135"/>
                  <a:gd name="T8" fmla="*/ 0 w 658"/>
                  <a:gd name="T9" fmla="*/ 0 h 1135"/>
                  <a:gd name="T10" fmla="*/ 0 w 658"/>
                  <a:gd name="T11" fmla="*/ 0 h 1135"/>
                  <a:gd name="T12" fmla="*/ 0 w 658"/>
                  <a:gd name="T13" fmla="*/ 0 h 1135"/>
                  <a:gd name="T14" fmla="*/ 0 w 658"/>
                  <a:gd name="T15" fmla="*/ 0 h 1135"/>
                  <a:gd name="T16" fmla="*/ 0 w 658"/>
                  <a:gd name="T17" fmla="*/ 0 h 1135"/>
                  <a:gd name="T18" fmla="*/ 0 w 658"/>
                  <a:gd name="T19" fmla="*/ 0 h 1135"/>
                  <a:gd name="T20" fmla="*/ 0 w 658"/>
                  <a:gd name="T21" fmla="*/ 0 h 1135"/>
                  <a:gd name="T22" fmla="*/ 0 w 658"/>
                  <a:gd name="T23" fmla="*/ 0 h 1135"/>
                  <a:gd name="T24" fmla="*/ 0 w 658"/>
                  <a:gd name="T25" fmla="*/ 0 h 1135"/>
                  <a:gd name="T26" fmla="*/ 0 w 658"/>
                  <a:gd name="T27" fmla="*/ 0 h 11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8"/>
                  <a:gd name="T43" fmla="*/ 0 h 1135"/>
                  <a:gd name="T44" fmla="*/ 658 w 658"/>
                  <a:gd name="T45" fmla="*/ 1135 h 11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8" h="1135">
                    <a:moveTo>
                      <a:pt x="658" y="0"/>
                    </a:moveTo>
                    <a:lnTo>
                      <a:pt x="0" y="0"/>
                    </a:lnTo>
                    <a:lnTo>
                      <a:pt x="0" y="1135"/>
                    </a:lnTo>
                    <a:lnTo>
                      <a:pt x="658" y="1135"/>
                    </a:lnTo>
                    <a:lnTo>
                      <a:pt x="658" y="0"/>
                    </a:lnTo>
                    <a:close/>
                    <a:moveTo>
                      <a:pt x="321" y="561"/>
                    </a:moveTo>
                    <a:lnTo>
                      <a:pt x="153" y="561"/>
                    </a:lnTo>
                    <a:lnTo>
                      <a:pt x="321" y="561"/>
                    </a:lnTo>
                    <a:lnTo>
                      <a:pt x="321" y="398"/>
                    </a:lnTo>
                    <a:lnTo>
                      <a:pt x="321" y="561"/>
                    </a:lnTo>
                    <a:lnTo>
                      <a:pt x="479" y="561"/>
                    </a:lnTo>
                    <a:lnTo>
                      <a:pt x="321" y="561"/>
                    </a:lnTo>
                    <a:lnTo>
                      <a:pt x="321" y="723"/>
                    </a:lnTo>
                    <a:lnTo>
                      <a:pt x="321" y="561"/>
                    </a:lnTo>
                    <a:close/>
                  </a:path>
                </a:pathLst>
              </a:custGeom>
              <a:solidFill>
                <a:srgbClr val="FFFFFF"/>
              </a:solidFill>
              <a:ln w="9525">
                <a:noFill/>
                <a:round/>
                <a:headEnd/>
                <a:tailEnd/>
              </a:ln>
            </p:spPr>
            <p:txBody>
              <a:bodyPr/>
              <a:lstStyle/>
              <a:p>
                <a:endParaRPr lang="en-US"/>
              </a:p>
            </p:txBody>
          </p:sp>
          <p:sp>
            <p:nvSpPr>
              <p:cNvPr id="13553" name="Line 204"/>
              <p:cNvSpPr>
                <a:spLocks noChangeShapeType="1"/>
              </p:cNvSpPr>
              <p:nvPr/>
            </p:nvSpPr>
            <p:spPr bwMode="auto">
              <a:xfrm>
                <a:off x="3479" y="2688"/>
                <a:ext cx="42" cy="1"/>
              </a:xfrm>
              <a:prstGeom prst="line">
                <a:avLst/>
              </a:prstGeom>
              <a:noFill/>
              <a:ln w="14288">
                <a:solidFill>
                  <a:srgbClr val="000000"/>
                </a:solidFill>
                <a:round/>
                <a:headEnd/>
                <a:tailEnd/>
              </a:ln>
            </p:spPr>
            <p:txBody>
              <a:bodyPr/>
              <a:lstStyle/>
              <a:p>
                <a:endParaRPr lang="en-US"/>
              </a:p>
            </p:txBody>
          </p:sp>
          <p:sp>
            <p:nvSpPr>
              <p:cNvPr id="13554" name="Line 205"/>
              <p:cNvSpPr>
                <a:spLocks noChangeShapeType="1"/>
              </p:cNvSpPr>
              <p:nvPr/>
            </p:nvSpPr>
            <p:spPr bwMode="auto">
              <a:xfrm>
                <a:off x="3521" y="2688"/>
                <a:ext cx="1" cy="41"/>
              </a:xfrm>
              <a:prstGeom prst="line">
                <a:avLst/>
              </a:prstGeom>
              <a:noFill/>
              <a:ln w="14288">
                <a:solidFill>
                  <a:srgbClr val="000000"/>
                </a:solidFill>
                <a:round/>
                <a:headEnd/>
                <a:tailEnd/>
              </a:ln>
            </p:spPr>
            <p:txBody>
              <a:bodyPr/>
              <a:lstStyle/>
              <a:p>
                <a:endParaRPr lang="en-US"/>
              </a:p>
            </p:txBody>
          </p:sp>
          <p:sp>
            <p:nvSpPr>
              <p:cNvPr id="13555" name="Line 206"/>
              <p:cNvSpPr>
                <a:spLocks noChangeShapeType="1"/>
              </p:cNvSpPr>
              <p:nvPr/>
            </p:nvSpPr>
            <p:spPr bwMode="auto">
              <a:xfrm flipH="1">
                <a:off x="3521" y="2688"/>
                <a:ext cx="40" cy="1"/>
              </a:xfrm>
              <a:prstGeom prst="line">
                <a:avLst/>
              </a:prstGeom>
              <a:noFill/>
              <a:ln w="14288">
                <a:solidFill>
                  <a:srgbClr val="000000"/>
                </a:solidFill>
                <a:round/>
                <a:headEnd/>
                <a:tailEnd/>
              </a:ln>
            </p:spPr>
            <p:txBody>
              <a:bodyPr/>
              <a:lstStyle/>
              <a:p>
                <a:endParaRPr lang="en-US"/>
              </a:p>
            </p:txBody>
          </p:sp>
          <p:sp>
            <p:nvSpPr>
              <p:cNvPr id="13556" name="Line 207"/>
              <p:cNvSpPr>
                <a:spLocks noChangeShapeType="1"/>
              </p:cNvSpPr>
              <p:nvPr/>
            </p:nvSpPr>
            <p:spPr bwMode="auto">
              <a:xfrm flipV="1">
                <a:off x="3521" y="2647"/>
                <a:ext cx="1" cy="41"/>
              </a:xfrm>
              <a:prstGeom prst="line">
                <a:avLst/>
              </a:prstGeom>
              <a:noFill/>
              <a:ln w="14288">
                <a:solidFill>
                  <a:srgbClr val="000000"/>
                </a:solidFill>
                <a:round/>
                <a:headEnd/>
                <a:tailEnd/>
              </a:ln>
            </p:spPr>
            <p:txBody>
              <a:bodyPr/>
              <a:lstStyle/>
              <a:p>
                <a:endParaRPr lang="en-US"/>
              </a:p>
            </p:txBody>
          </p:sp>
          <p:sp>
            <p:nvSpPr>
              <p:cNvPr id="13557" name="Rectangle 208"/>
              <p:cNvSpPr>
                <a:spLocks noChangeArrowheads="1"/>
              </p:cNvSpPr>
              <p:nvPr/>
            </p:nvSpPr>
            <p:spPr bwMode="auto">
              <a:xfrm>
                <a:off x="3445" y="2552"/>
                <a:ext cx="156" cy="275"/>
              </a:xfrm>
              <a:prstGeom prst="rect">
                <a:avLst/>
              </a:prstGeom>
              <a:noFill/>
              <a:ln w="14288">
                <a:solidFill>
                  <a:srgbClr val="000000"/>
                </a:solidFill>
                <a:miter lim="800000"/>
                <a:headEnd/>
                <a:tailEnd/>
              </a:ln>
            </p:spPr>
            <p:txBody>
              <a:bodyPr/>
              <a:lstStyle/>
              <a:p>
                <a:endParaRPr lang="en-US"/>
              </a:p>
            </p:txBody>
          </p:sp>
          <p:sp>
            <p:nvSpPr>
              <p:cNvPr id="13558" name="Rectangle 209"/>
              <p:cNvSpPr>
                <a:spLocks noChangeArrowheads="1"/>
              </p:cNvSpPr>
              <p:nvPr/>
            </p:nvSpPr>
            <p:spPr bwMode="auto">
              <a:xfrm>
                <a:off x="3683" y="2632"/>
                <a:ext cx="79" cy="115"/>
              </a:xfrm>
              <a:prstGeom prst="rect">
                <a:avLst/>
              </a:prstGeom>
              <a:solidFill>
                <a:srgbClr val="008000"/>
              </a:solidFill>
              <a:ln w="9525">
                <a:noFill/>
                <a:miter lim="800000"/>
                <a:headEnd/>
                <a:tailEnd/>
              </a:ln>
            </p:spPr>
            <p:txBody>
              <a:bodyPr/>
              <a:lstStyle/>
              <a:p>
                <a:endParaRPr lang="en-US"/>
              </a:p>
            </p:txBody>
          </p:sp>
          <p:sp>
            <p:nvSpPr>
              <p:cNvPr id="13559" name="Rectangle 210"/>
              <p:cNvSpPr>
                <a:spLocks noChangeArrowheads="1"/>
              </p:cNvSpPr>
              <p:nvPr/>
            </p:nvSpPr>
            <p:spPr bwMode="auto">
              <a:xfrm>
                <a:off x="3685" y="2634"/>
                <a:ext cx="75" cy="111"/>
              </a:xfrm>
              <a:prstGeom prst="rect">
                <a:avLst/>
              </a:prstGeom>
              <a:noFill/>
              <a:ln w="7938">
                <a:solidFill>
                  <a:srgbClr val="000000"/>
                </a:solidFill>
                <a:miter lim="800000"/>
                <a:headEnd/>
                <a:tailEnd/>
              </a:ln>
            </p:spPr>
            <p:txBody>
              <a:bodyPr/>
              <a:lstStyle/>
              <a:p>
                <a:endParaRPr lang="en-US"/>
              </a:p>
            </p:txBody>
          </p:sp>
          <p:sp>
            <p:nvSpPr>
              <p:cNvPr id="13560" name="Rectangle 211"/>
              <p:cNvSpPr>
                <a:spLocks noChangeArrowheads="1"/>
              </p:cNvSpPr>
              <p:nvPr/>
            </p:nvSpPr>
            <p:spPr bwMode="auto">
              <a:xfrm>
                <a:off x="3270" y="2402"/>
                <a:ext cx="115" cy="78"/>
              </a:xfrm>
              <a:prstGeom prst="rect">
                <a:avLst/>
              </a:prstGeom>
              <a:solidFill>
                <a:srgbClr val="008000"/>
              </a:solidFill>
              <a:ln w="9525">
                <a:noFill/>
                <a:miter lim="800000"/>
                <a:headEnd/>
                <a:tailEnd/>
              </a:ln>
            </p:spPr>
            <p:txBody>
              <a:bodyPr/>
              <a:lstStyle/>
              <a:p>
                <a:endParaRPr lang="en-US"/>
              </a:p>
            </p:txBody>
          </p:sp>
          <p:sp>
            <p:nvSpPr>
              <p:cNvPr id="13561" name="Rectangle 212"/>
              <p:cNvSpPr>
                <a:spLocks noChangeArrowheads="1"/>
              </p:cNvSpPr>
              <p:nvPr/>
            </p:nvSpPr>
            <p:spPr bwMode="auto">
              <a:xfrm>
                <a:off x="3272" y="2404"/>
                <a:ext cx="111" cy="74"/>
              </a:xfrm>
              <a:prstGeom prst="rect">
                <a:avLst/>
              </a:prstGeom>
              <a:noFill/>
              <a:ln w="7938">
                <a:solidFill>
                  <a:srgbClr val="000000"/>
                </a:solidFill>
                <a:miter lim="800000"/>
                <a:headEnd/>
                <a:tailEnd/>
              </a:ln>
            </p:spPr>
            <p:txBody>
              <a:bodyPr/>
              <a:lstStyle/>
              <a:p>
                <a:endParaRPr lang="en-US"/>
              </a:p>
            </p:txBody>
          </p:sp>
          <p:sp>
            <p:nvSpPr>
              <p:cNvPr id="13562" name="Freeform 213"/>
              <p:cNvSpPr>
                <a:spLocks noEditPoints="1"/>
              </p:cNvSpPr>
              <p:nvPr/>
            </p:nvSpPr>
            <p:spPr bwMode="auto">
              <a:xfrm>
                <a:off x="4096" y="2127"/>
                <a:ext cx="226" cy="226"/>
              </a:xfrm>
              <a:custGeom>
                <a:avLst/>
                <a:gdLst>
                  <a:gd name="T0" fmla="*/ 0 w 904"/>
                  <a:gd name="T1" fmla="*/ 0 h 903"/>
                  <a:gd name="T2" fmla="*/ 0 w 904"/>
                  <a:gd name="T3" fmla="*/ 0 h 903"/>
                  <a:gd name="T4" fmla="*/ 0 w 904"/>
                  <a:gd name="T5" fmla="*/ 0 h 903"/>
                  <a:gd name="T6" fmla="*/ 0 w 904"/>
                  <a:gd name="T7" fmla="*/ 0 h 903"/>
                  <a:gd name="T8" fmla="*/ 0 w 904"/>
                  <a:gd name="T9" fmla="*/ 0 h 903"/>
                  <a:gd name="T10" fmla="*/ 0 w 904"/>
                  <a:gd name="T11" fmla="*/ 0 h 903"/>
                  <a:gd name="T12" fmla="*/ 0 w 904"/>
                  <a:gd name="T13" fmla="*/ 0 h 903"/>
                  <a:gd name="T14" fmla="*/ 0 w 904"/>
                  <a:gd name="T15" fmla="*/ 0 h 903"/>
                  <a:gd name="T16" fmla="*/ 0 w 904"/>
                  <a:gd name="T17" fmla="*/ 0 h 903"/>
                  <a:gd name="T18" fmla="*/ 0 w 904"/>
                  <a:gd name="T19" fmla="*/ 0 h 903"/>
                  <a:gd name="T20" fmla="*/ 0 w 904"/>
                  <a:gd name="T21" fmla="*/ 0 h 903"/>
                  <a:gd name="T22" fmla="*/ 0 w 904"/>
                  <a:gd name="T23" fmla="*/ 0 h 903"/>
                  <a:gd name="T24" fmla="*/ 0 w 904"/>
                  <a:gd name="T25" fmla="*/ 0 h 903"/>
                  <a:gd name="T26" fmla="*/ 0 w 904"/>
                  <a:gd name="T27" fmla="*/ 0 h 903"/>
                  <a:gd name="T28" fmla="*/ 0 w 904"/>
                  <a:gd name="T29" fmla="*/ 0 h 903"/>
                  <a:gd name="T30" fmla="*/ 0 w 904"/>
                  <a:gd name="T31" fmla="*/ 0 h 903"/>
                  <a:gd name="T32" fmla="*/ 0 w 904"/>
                  <a:gd name="T33" fmla="*/ 0 h 903"/>
                  <a:gd name="T34" fmla="*/ 0 w 904"/>
                  <a:gd name="T35" fmla="*/ 0 h 903"/>
                  <a:gd name="T36" fmla="*/ 0 w 904"/>
                  <a:gd name="T37" fmla="*/ 0 h 903"/>
                  <a:gd name="T38" fmla="*/ 0 w 904"/>
                  <a:gd name="T39" fmla="*/ 0 h 903"/>
                  <a:gd name="T40" fmla="*/ 0 w 904"/>
                  <a:gd name="T41" fmla="*/ 0 h 903"/>
                  <a:gd name="T42" fmla="*/ 0 w 904"/>
                  <a:gd name="T43" fmla="*/ 0 h 903"/>
                  <a:gd name="T44" fmla="*/ 0 w 904"/>
                  <a:gd name="T45" fmla="*/ 0 h 903"/>
                  <a:gd name="T46" fmla="*/ 0 w 904"/>
                  <a:gd name="T47" fmla="*/ 0 h 903"/>
                  <a:gd name="T48" fmla="*/ 0 w 904"/>
                  <a:gd name="T49" fmla="*/ 0 h 903"/>
                  <a:gd name="T50" fmla="*/ 0 w 904"/>
                  <a:gd name="T51" fmla="*/ 0 h 903"/>
                  <a:gd name="T52" fmla="*/ 0 w 904"/>
                  <a:gd name="T53" fmla="*/ 0 h 903"/>
                  <a:gd name="T54" fmla="*/ 0 w 904"/>
                  <a:gd name="T55" fmla="*/ 0 h 903"/>
                  <a:gd name="T56" fmla="*/ 0 w 904"/>
                  <a:gd name="T57" fmla="*/ 0 h 903"/>
                  <a:gd name="T58" fmla="*/ 0 w 904"/>
                  <a:gd name="T59" fmla="*/ 0 h 903"/>
                  <a:gd name="T60" fmla="*/ 0 w 904"/>
                  <a:gd name="T61" fmla="*/ 0 h 903"/>
                  <a:gd name="T62" fmla="*/ 0 w 904"/>
                  <a:gd name="T63" fmla="*/ 0 h 903"/>
                  <a:gd name="T64" fmla="*/ 0 w 904"/>
                  <a:gd name="T65" fmla="*/ 0 h 903"/>
                  <a:gd name="T66" fmla="*/ 0 w 904"/>
                  <a:gd name="T67" fmla="*/ 0 h 903"/>
                  <a:gd name="T68" fmla="*/ 0 w 904"/>
                  <a:gd name="T69" fmla="*/ 0 h 903"/>
                  <a:gd name="T70" fmla="*/ 0 w 904"/>
                  <a:gd name="T71" fmla="*/ 0 h 903"/>
                  <a:gd name="T72" fmla="*/ 0 w 904"/>
                  <a:gd name="T73" fmla="*/ 0 h 903"/>
                  <a:gd name="T74" fmla="*/ 0 w 904"/>
                  <a:gd name="T75" fmla="*/ 0 h 903"/>
                  <a:gd name="T76" fmla="*/ 0 w 904"/>
                  <a:gd name="T77" fmla="*/ 0 h 903"/>
                  <a:gd name="T78" fmla="*/ 0 w 904"/>
                  <a:gd name="T79" fmla="*/ 0 h 903"/>
                  <a:gd name="T80" fmla="*/ 0 w 904"/>
                  <a:gd name="T81" fmla="*/ 0 h 903"/>
                  <a:gd name="T82" fmla="*/ 0 w 904"/>
                  <a:gd name="T83" fmla="*/ 0 h 903"/>
                  <a:gd name="T84" fmla="*/ 0 w 904"/>
                  <a:gd name="T85" fmla="*/ 0 h 903"/>
                  <a:gd name="T86" fmla="*/ 0 w 904"/>
                  <a:gd name="T87" fmla="*/ 0 h 903"/>
                  <a:gd name="T88" fmla="*/ 0 w 904"/>
                  <a:gd name="T89" fmla="*/ 0 h 903"/>
                  <a:gd name="T90" fmla="*/ 0 w 904"/>
                  <a:gd name="T91" fmla="*/ 0 h 903"/>
                  <a:gd name="T92" fmla="*/ 0 w 904"/>
                  <a:gd name="T93" fmla="*/ 0 h 903"/>
                  <a:gd name="T94" fmla="*/ 0 w 904"/>
                  <a:gd name="T95" fmla="*/ 0 h 903"/>
                  <a:gd name="T96" fmla="*/ 0 w 904"/>
                  <a:gd name="T97" fmla="*/ 0 h 903"/>
                  <a:gd name="T98" fmla="*/ 0 w 904"/>
                  <a:gd name="T99" fmla="*/ 0 h 903"/>
                  <a:gd name="T100" fmla="*/ 0 w 904"/>
                  <a:gd name="T101" fmla="*/ 0 h 903"/>
                  <a:gd name="T102" fmla="*/ 0 w 904"/>
                  <a:gd name="T103" fmla="*/ 0 h 903"/>
                  <a:gd name="T104" fmla="*/ 0 w 904"/>
                  <a:gd name="T105" fmla="*/ 0 h 903"/>
                  <a:gd name="T106" fmla="*/ 0 w 904"/>
                  <a:gd name="T107" fmla="*/ 0 h 903"/>
                  <a:gd name="T108" fmla="*/ 0 w 904"/>
                  <a:gd name="T109" fmla="*/ 0 h 903"/>
                  <a:gd name="T110" fmla="*/ 0 w 904"/>
                  <a:gd name="T111" fmla="*/ 0 h 9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04"/>
                  <a:gd name="T169" fmla="*/ 0 h 903"/>
                  <a:gd name="T170" fmla="*/ 904 w 904"/>
                  <a:gd name="T171" fmla="*/ 903 h 90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04" h="903">
                    <a:moveTo>
                      <a:pt x="772" y="771"/>
                    </a:moveTo>
                    <a:lnTo>
                      <a:pt x="787" y="754"/>
                    </a:lnTo>
                    <a:lnTo>
                      <a:pt x="802" y="737"/>
                    </a:lnTo>
                    <a:lnTo>
                      <a:pt x="816" y="718"/>
                    </a:lnTo>
                    <a:lnTo>
                      <a:pt x="822" y="709"/>
                    </a:lnTo>
                    <a:lnTo>
                      <a:pt x="829" y="700"/>
                    </a:lnTo>
                    <a:lnTo>
                      <a:pt x="852" y="663"/>
                    </a:lnTo>
                    <a:lnTo>
                      <a:pt x="856" y="653"/>
                    </a:lnTo>
                    <a:lnTo>
                      <a:pt x="859" y="647"/>
                    </a:lnTo>
                    <a:lnTo>
                      <a:pt x="862" y="643"/>
                    </a:lnTo>
                    <a:lnTo>
                      <a:pt x="871" y="625"/>
                    </a:lnTo>
                    <a:lnTo>
                      <a:pt x="878" y="604"/>
                    </a:lnTo>
                    <a:lnTo>
                      <a:pt x="881" y="593"/>
                    </a:lnTo>
                    <a:lnTo>
                      <a:pt x="886" y="584"/>
                    </a:lnTo>
                    <a:lnTo>
                      <a:pt x="888" y="572"/>
                    </a:lnTo>
                    <a:lnTo>
                      <a:pt x="891" y="562"/>
                    </a:lnTo>
                    <a:lnTo>
                      <a:pt x="896" y="541"/>
                    </a:lnTo>
                    <a:lnTo>
                      <a:pt x="899" y="518"/>
                    </a:lnTo>
                    <a:lnTo>
                      <a:pt x="899" y="512"/>
                    </a:lnTo>
                    <a:lnTo>
                      <a:pt x="899" y="509"/>
                    </a:lnTo>
                    <a:lnTo>
                      <a:pt x="900" y="507"/>
                    </a:lnTo>
                    <a:lnTo>
                      <a:pt x="902" y="496"/>
                    </a:lnTo>
                    <a:lnTo>
                      <a:pt x="903" y="474"/>
                    </a:lnTo>
                    <a:lnTo>
                      <a:pt x="903" y="462"/>
                    </a:lnTo>
                    <a:lnTo>
                      <a:pt x="904" y="452"/>
                    </a:lnTo>
                    <a:lnTo>
                      <a:pt x="902" y="405"/>
                    </a:lnTo>
                    <a:lnTo>
                      <a:pt x="896" y="361"/>
                    </a:lnTo>
                    <a:lnTo>
                      <a:pt x="886" y="319"/>
                    </a:lnTo>
                    <a:lnTo>
                      <a:pt x="871" y="278"/>
                    </a:lnTo>
                    <a:lnTo>
                      <a:pt x="852" y="238"/>
                    </a:lnTo>
                    <a:lnTo>
                      <a:pt x="829" y="202"/>
                    </a:lnTo>
                    <a:lnTo>
                      <a:pt x="802" y="165"/>
                    </a:lnTo>
                    <a:lnTo>
                      <a:pt x="772" y="133"/>
                    </a:lnTo>
                    <a:lnTo>
                      <a:pt x="754" y="117"/>
                    </a:lnTo>
                    <a:lnTo>
                      <a:pt x="738" y="102"/>
                    </a:lnTo>
                    <a:lnTo>
                      <a:pt x="719" y="87"/>
                    </a:lnTo>
                    <a:lnTo>
                      <a:pt x="701" y="75"/>
                    </a:lnTo>
                    <a:lnTo>
                      <a:pt x="664" y="52"/>
                    </a:lnTo>
                    <a:lnTo>
                      <a:pt x="644" y="42"/>
                    </a:lnTo>
                    <a:lnTo>
                      <a:pt x="625" y="33"/>
                    </a:lnTo>
                    <a:lnTo>
                      <a:pt x="584" y="19"/>
                    </a:lnTo>
                    <a:lnTo>
                      <a:pt x="562" y="12"/>
                    </a:lnTo>
                    <a:lnTo>
                      <a:pt x="541" y="8"/>
                    </a:lnTo>
                    <a:lnTo>
                      <a:pt x="497" y="2"/>
                    </a:lnTo>
                    <a:lnTo>
                      <a:pt x="474" y="0"/>
                    </a:lnTo>
                    <a:lnTo>
                      <a:pt x="452" y="0"/>
                    </a:lnTo>
                    <a:lnTo>
                      <a:pt x="406" y="2"/>
                    </a:lnTo>
                    <a:lnTo>
                      <a:pt x="362" y="8"/>
                    </a:lnTo>
                    <a:lnTo>
                      <a:pt x="319" y="19"/>
                    </a:lnTo>
                    <a:lnTo>
                      <a:pt x="278" y="33"/>
                    </a:lnTo>
                    <a:lnTo>
                      <a:pt x="239" y="52"/>
                    </a:lnTo>
                    <a:lnTo>
                      <a:pt x="202" y="75"/>
                    </a:lnTo>
                    <a:lnTo>
                      <a:pt x="166" y="102"/>
                    </a:lnTo>
                    <a:lnTo>
                      <a:pt x="134" y="133"/>
                    </a:lnTo>
                    <a:lnTo>
                      <a:pt x="102" y="165"/>
                    </a:lnTo>
                    <a:lnTo>
                      <a:pt x="75" y="202"/>
                    </a:lnTo>
                    <a:lnTo>
                      <a:pt x="52" y="238"/>
                    </a:lnTo>
                    <a:lnTo>
                      <a:pt x="34" y="278"/>
                    </a:lnTo>
                    <a:lnTo>
                      <a:pt x="19" y="319"/>
                    </a:lnTo>
                    <a:lnTo>
                      <a:pt x="9" y="361"/>
                    </a:lnTo>
                    <a:lnTo>
                      <a:pt x="3" y="405"/>
                    </a:lnTo>
                    <a:lnTo>
                      <a:pt x="0" y="452"/>
                    </a:lnTo>
                    <a:lnTo>
                      <a:pt x="0" y="474"/>
                    </a:lnTo>
                    <a:lnTo>
                      <a:pt x="3" y="496"/>
                    </a:lnTo>
                    <a:lnTo>
                      <a:pt x="5" y="518"/>
                    </a:lnTo>
                    <a:lnTo>
                      <a:pt x="9" y="541"/>
                    </a:lnTo>
                    <a:lnTo>
                      <a:pt x="13" y="562"/>
                    </a:lnTo>
                    <a:lnTo>
                      <a:pt x="19" y="584"/>
                    </a:lnTo>
                    <a:lnTo>
                      <a:pt x="25" y="604"/>
                    </a:lnTo>
                    <a:lnTo>
                      <a:pt x="34" y="625"/>
                    </a:lnTo>
                    <a:lnTo>
                      <a:pt x="42" y="643"/>
                    </a:lnTo>
                    <a:lnTo>
                      <a:pt x="52" y="663"/>
                    </a:lnTo>
                    <a:lnTo>
                      <a:pt x="75" y="700"/>
                    </a:lnTo>
                    <a:lnTo>
                      <a:pt x="88" y="718"/>
                    </a:lnTo>
                    <a:lnTo>
                      <a:pt x="102" y="737"/>
                    </a:lnTo>
                    <a:lnTo>
                      <a:pt x="117" y="754"/>
                    </a:lnTo>
                    <a:lnTo>
                      <a:pt x="134" y="771"/>
                    </a:lnTo>
                    <a:lnTo>
                      <a:pt x="166" y="801"/>
                    </a:lnTo>
                    <a:lnTo>
                      <a:pt x="202" y="829"/>
                    </a:lnTo>
                    <a:lnTo>
                      <a:pt x="239" y="851"/>
                    </a:lnTo>
                    <a:lnTo>
                      <a:pt x="278" y="870"/>
                    </a:lnTo>
                    <a:lnTo>
                      <a:pt x="319" y="885"/>
                    </a:lnTo>
                    <a:lnTo>
                      <a:pt x="362" y="895"/>
                    </a:lnTo>
                    <a:lnTo>
                      <a:pt x="406" y="901"/>
                    </a:lnTo>
                    <a:lnTo>
                      <a:pt x="452" y="903"/>
                    </a:lnTo>
                    <a:lnTo>
                      <a:pt x="463" y="902"/>
                    </a:lnTo>
                    <a:lnTo>
                      <a:pt x="474" y="902"/>
                    </a:lnTo>
                    <a:lnTo>
                      <a:pt x="497" y="901"/>
                    </a:lnTo>
                    <a:lnTo>
                      <a:pt x="541" y="895"/>
                    </a:lnTo>
                    <a:lnTo>
                      <a:pt x="562" y="890"/>
                    </a:lnTo>
                    <a:lnTo>
                      <a:pt x="572" y="887"/>
                    </a:lnTo>
                    <a:lnTo>
                      <a:pt x="584" y="885"/>
                    </a:lnTo>
                    <a:lnTo>
                      <a:pt x="625" y="870"/>
                    </a:lnTo>
                    <a:lnTo>
                      <a:pt x="644" y="861"/>
                    </a:lnTo>
                    <a:lnTo>
                      <a:pt x="648" y="858"/>
                    </a:lnTo>
                    <a:lnTo>
                      <a:pt x="653" y="856"/>
                    </a:lnTo>
                    <a:lnTo>
                      <a:pt x="664" y="851"/>
                    </a:lnTo>
                    <a:lnTo>
                      <a:pt x="701" y="829"/>
                    </a:lnTo>
                    <a:lnTo>
                      <a:pt x="710" y="821"/>
                    </a:lnTo>
                    <a:lnTo>
                      <a:pt x="719" y="815"/>
                    </a:lnTo>
                    <a:lnTo>
                      <a:pt x="738" y="801"/>
                    </a:lnTo>
                    <a:lnTo>
                      <a:pt x="754" y="786"/>
                    </a:lnTo>
                    <a:lnTo>
                      <a:pt x="772" y="771"/>
                    </a:lnTo>
                    <a:close/>
                    <a:moveTo>
                      <a:pt x="449" y="456"/>
                    </a:moveTo>
                    <a:lnTo>
                      <a:pt x="231" y="235"/>
                    </a:lnTo>
                    <a:lnTo>
                      <a:pt x="449" y="456"/>
                    </a:lnTo>
                    <a:lnTo>
                      <a:pt x="670" y="235"/>
                    </a:lnTo>
                    <a:lnTo>
                      <a:pt x="449" y="456"/>
                    </a:lnTo>
                    <a:lnTo>
                      <a:pt x="670" y="676"/>
                    </a:lnTo>
                    <a:lnTo>
                      <a:pt x="449" y="456"/>
                    </a:lnTo>
                    <a:lnTo>
                      <a:pt x="231" y="676"/>
                    </a:lnTo>
                    <a:lnTo>
                      <a:pt x="449" y="456"/>
                    </a:lnTo>
                    <a:close/>
                  </a:path>
                </a:pathLst>
              </a:custGeom>
              <a:solidFill>
                <a:srgbClr val="FF6600"/>
              </a:solidFill>
              <a:ln w="9525">
                <a:noFill/>
                <a:round/>
                <a:headEnd/>
                <a:tailEnd/>
              </a:ln>
            </p:spPr>
            <p:txBody>
              <a:bodyPr/>
              <a:lstStyle/>
              <a:p>
                <a:endParaRPr lang="en-US"/>
              </a:p>
            </p:txBody>
          </p:sp>
          <p:sp>
            <p:nvSpPr>
              <p:cNvPr id="13563" name="Freeform 214"/>
              <p:cNvSpPr>
                <a:spLocks/>
              </p:cNvSpPr>
              <p:nvPr/>
            </p:nvSpPr>
            <p:spPr bwMode="auto">
              <a:xfrm>
                <a:off x="4096" y="2127"/>
                <a:ext cx="226" cy="226"/>
              </a:xfrm>
              <a:custGeom>
                <a:avLst/>
                <a:gdLst>
                  <a:gd name="T0" fmla="*/ 0 w 904"/>
                  <a:gd name="T1" fmla="*/ 0 h 903"/>
                  <a:gd name="T2" fmla="*/ 0 w 904"/>
                  <a:gd name="T3" fmla="*/ 0 h 903"/>
                  <a:gd name="T4" fmla="*/ 0 w 904"/>
                  <a:gd name="T5" fmla="*/ 0 h 903"/>
                  <a:gd name="T6" fmla="*/ 0 w 904"/>
                  <a:gd name="T7" fmla="*/ 0 h 903"/>
                  <a:gd name="T8" fmla="*/ 0 w 904"/>
                  <a:gd name="T9" fmla="*/ 0 h 903"/>
                  <a:gd name="T10" fmla="*/ 0 w 904"/>
                  <a:gd name="T11" fmla="*/ 0 h 903"/>
                  <a:gd name="T12" fmla="*/ 0 w 904"/>
                  <a:gd name="T13" fmla="*/ 0 h 903"/>
                  <a:gd name="T14" fmla="*/ 0 w 904"/>
                  <a:gd name="T15" fmla="*/ 0 h 903"/>
                  <a:gd name="T16" fmla="*/ 0 w 904"/>
                  <a:gd name="T17" fmla="*/ 0 h 903"/>
                  <a:gd name="T18" fmla="*/ 0 w 904"/>
                  <a:gd name="T19" fmla="*/ 0 h 903"/>
                  <a:gd name="T20" fmla="*/ 0 w 904"/>
                  <a:gd name="T21" fmla="*/ 0 h 903"/>
                  <a:gd name="T22" fmla="*/ 0 w 904"/>
                  <a:gd name="T23" fmla="*/ 0 h 903"/>
                  <a:gd name="T24" fmla="*/ 0 w 904"/>
                  <a:gd name="T25" fmla="*/ 0 h 903"/>
                  <a:gd name="T26" fmla="*/ 0 w 904"/>
                  <a:gd name="T27" fmla="*/ 0 h 903"/>
                  <a:gd name="T28" fmla="*/ 0 w 904"/>
                  <a:gd name="T29" fmla="*/ 0 h 903"/>
                  <a:gd name="T30" fmla="*/ 0 w 904"/>
                  <a:gd name="T31" fmla="*/ 0 h 903"/>
                  <a:gd name="T32" fmla="*/ 0 w 904"/>
                  <a:gd name="T33" fmla="*/ 0 h 903"/>
                  <a:gd name="T34" fmla="*/ 0 w 904"/>
                  <a:gd name="T35" fmla="*/ 0 h 903"/>
                  <a:gd name="T36" fmla="*/ 0 w 904"/>
                  <a:gd name="T37" fmla="*/ 0 h 903"/>
                  <a:gd name="T38" fmla="*/ 0 w 904"/>
                  <a:gd name="T39" fmla="*/ 0 h 903"/>
                  <a:gd name="T40" fmla="*/ 0 w 904"/>
                  <a:gd name="T41" fmla="*/ 0 h 903"/>
                  <a:gd name="T42" fmla="*/ 0 w 904"/>
                  <a:gd name="T43" fmla="*/ 0 h 903"/>
                  <a:gd name="T44" fmla="*/ 0 w 904"/>
                  <a:gd name="T45" fmla="*/ 0 h 903"/>
                  <a:gd name="T46" fmla="*/ 0 w 904"/>
                  <a:gd name="T47" fmla="*/ 0 h 903"/>
                  <a:gd name="T48" fmla="*/ 0 w 904"/>
                  <a:gd name="T49" fmla="*/ 0 h 903"/>
                  <a:gd name="T50" fmla="*/ 0 w 904"/>
                  <a:gd name="T51" fmla="*/ 0 h 903"/>
                  <a:gd name="T52" fmla="*/ 0 w 904"/>
                  <a:gd name="T53" fmla="*/ 0 h 903"/>
                  <a:gd name="T54" fmla="*/ 0 w 904"/>
                  <a:gd name="T55" fmla="*/ 0 h 903"/>
                  <a:gd name="T56" fmla="*/ 0 w 904"/>
                  <a:gd name="T57" fmla="*/ 0 h 903"/>
                  <a:gd name="T58" fmla="*/ 0 w 904"/>
                  <a:gd name="T59" fmla="*/ 0 h 903"/>
                  <a:gd name="T60" fmla="*/ 0 w 904"/>
                  <a:gd name="T61" fmla="*/ 0 h 903"/>
                  <a:gd name="T62" fmla="*/ 0 w 904"/>
                  <a:gd name="T63" fmla="*/ 0 h 903"/>
                  <a:gd name="T64" fmla="*/ 0 w 904"/>
                  <a:gd name="T65" fmla="*/ 0 h 903"/>
                  <a:gd name="T66" fmla="*/ 0 w 904"/>
                  <a:gd name="T67" fmla="*/ 0 h 903"/>
                  <a:gd name="T68" fmla="*/ 0 w 904"/>
                  <a:gd name="T69" fmla="*/ 0 h 903"/>
                  <a:gd name="T70" fmla="*/ 0 w 904"/>
                  <a:gd name="T71" fmla="*/ 0 h 903"/>
                  <a:gd name="T72" fmla="*/ 0 w 904"/>
                  <a:gd name="T73" fmla="*/ 0 h 903"/>
                  <a:gd name="T74" fmla="*/ 0 w 904"/>
                  <a:gd name="T75" fmla="*/ 0 h 903"/>
                  <a:gd name="T76" fmla="*/ 0 w 904"/>
                  <a:gd name="T77" fmla="*/ 0 h 903"/>
                  <a:gd name="T78" fmla="*/ 0 w 904"/>
                  <a:gd name="T79" fmla="*/ 0 h 903"/>
                  <a:gd name="T80" fmla="*/ 0 w 904"/>
                  <a:gd name="T81" fmla="*/ 0 h 903"/>
                  <a:gd name="T82" fmla="*/ 0 w 904"/>
                  <a:gd name="T83" fmla="*/ 0 h 903"/>
                  <a:gd name="T84" fmla="*/ 0 w 904"/>
                  <a:gd name="T85" fmla="*/ 0 h 903"/>
                  <a:gd name="T86" fmla="*/ 0 w 904"/>
                  <a:gd name="T87" fmla="*/ 0 h 903"/>
                  <a:gd name="T88" fmla="*/ 0 w 904"/>
                  <a:gd name="T89" fmla="*/ 0 h 903"/>
                  <a:gd name="T90" fmla="*/ 0 w 904"/>
                  <a:gd name="T91" fmla="*/ 0 h 903"/>
                  <a:gd name="T92" fmla="*/ 0 w 904"/>
                  <a:gd name="T93" fmla="*/ 0 h 903"/>
                  <a:gd name="T94" fmla="*/ 0 w 904"/>
                  <a:gd name="T95" fmla="*/ 0 h 903"/>
                  <a:gd name="T96" fmla="*/ 0 w 904"/>
                  <a:gd name="T97" fmla="*/ 0 h 903"/>
                  <a:gd name="T98" fmla="*/ 0 w 904"/>
                  <a:gd name="T99" fmla="*/ 0 h 903"/>
                  <a:gd name="T100" fmla="*/ 0 w 904"/>
                  <a:gd name="T101" fmla="*/ 0 h 90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04"/>
                  <a:gd name="T154" fmla="*/ 0 h 903"/>
                  <a:gd name="T155" fmla="*/ 904 w 904"/>
                  <a:gd name="T156" fmla="*/ 903 h 90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04" h="903">
                    <a:moveTo>
                      <a:pt x="772" y="771"/>
                    </a:moveTo>
                    <a:lnTo>
                      <a:pt x="754" y="786"/>
                    </a:lnTo>
                    <a:lnTo>
                      <a:pt x="738" y="801"/>
                    </a:lnTo>
                    <a:lnTo>
                      <a:pt x="719" y="815"/>
                    </a:lnTo>
                    <a:lnTo>
                      <a:pt x="710" y="821"/>
                    </a:lnTo>
                    <a:lnTo>
                      <a:pt x="701" y="829"/>
                    </a:lnTo>
                    <a:lnTo>
                      <a:pt x="664" y="851"/>
                    </a:lnTo>
                    <a:lnTo>
                      <a:pt x="653" y="856"/>
                    </a:lnTo>
                    <a:lnTo>
                      <a:pt x="648" y="858"/>
                    </a:lnTo>
                    <a:lnTo>
                      <a:pt x="644" y="861"/>
                    </a:lnTo>
                    <a:lnTo>
                      <a:pt x="625" y="870"/>
                    </a:lnTo>
                    <a:lnTo>
                      <a:pt x="584" y="885"/>
                    </a:lnTo>
                    <a:lnTo>
                      <a:pt x="572" y="887"/>
                    </a:lnTo>
                    <a:lnTo>
                      <a:pt x="562" y="890"/>
                    </a:lnTo>
                    <a:lnTo>
                      <a:pt x="541" y="895"/>
                    </a:lnTo>
                    <a:lnTo>
                      <a:pt x="497" y="901"/>
                    </a:lnTo>
                    <a:lnTo>
                      <a:pt x="474" y="902"/>
                    </a:lnTo>
                    <a:lnTo>
                      <a:pt x="463" y="902"/>
                    </a:lnTo>
                    <a:lnTo>
                      <a:pt x="452" y="903"/>
                    </a:lnTo>
                    <a:lnTo>
                      <a:pt x="406" y="901"/>
                    </a:lnTo>
                    <a:lnTo>
                      <a:pt x="362" y="895"/>
                    </a:lnTo>
                    <a:lnTo>
                      <a:pt x="319" y="885"/>
                    </a:lnTo>
                    <a:lnTo>
                      <a:pt x="278" y="870"/>
                    </a:lnTo>
                    <a:lnTo>
                      <a:pt x="239" y="851"/>
                    </a:lnTo>
                    <a:lnTo>
                      <a:pt x="202" y="829"/>
                    </a:lnTo>
                    <a:lnTo>
                      <a:pt x="166" y="801"/>
                    </a:lnTo>
                    <a:lnTo>
                      <a:pt x="134" y="771"/>
                    </a:lnTo>
                    <a:lnTo>
                      <a:pt x="117" y="754"/>
                    </a:lnTo>
                    <a:lnTo>
                      <a:pt x="102" y="737"/>
                    </a:lnTo>
                    <a:lnTo>
                      <a:pt x="88" y="718"/>
                    </a:lnTo>
                    <a:lnTo>
                      <a:pt x="75" y="700"/>
                    </a:lnTo>
                    <a:lnTo>
                      <a:pt x="52" y="663"/>
                    </a:lnTo>
                    <a:lnTo>
                      <a:pt x="42" y="643"/>
                    </a:lnTo>
                    <a:lnTo>
                      <a:pt x="34" y="625"/>
                    </a:lnTo>
                    <a:lnTo>
                      <a:pt x="25" y="604"/>
                    </a:lnTo>
                    <a:lnTo>
                      <a:pt x="19" y="584"/>
                    </a:lnTo>
                    <a:lnTo>
                      <a:pt x="13" y="562"/>
                    </a:lnTo>
                    <a:lnTo>
                      <a:pt x="9" y="541"/>
                    </a:lnTo>
                    <a:lnTo>
                      <a:pt x="5" y="518"/>
                    </a:lnTo>
                    <a:lnTo>
                      <a:pt x="3" y="496"/>
                    </a:lnTo>
                    <a:lnTo>
                      <a:pt x="0" y="474"/>
                    </a:lnTo>
                    <a:lnTo>
                      <a:pt x="0" y="452"/>
                    </a:lnTo>
                    <a:lnTo>
                      <a:pt x="3" y="405"/>
                    </a:lnTo>
                    <a:lnTo>
                      <a:pt x="9" y="361"/>
                    </a:lnTo>
                    <a:lnTo>
                      <a:pt x="19" y="319"/>
                    </a:lnTo>
                    <a:lnTo>
                      <a:pt x="34" y="278"/>
                    </a:lnTo>
                    <a:lnTo>
                      <a:pt x="52" y="238"/>
                    </a:lnTo>
                    <a:lnTo>
                      <a:pt x="75" y="202"/>
                    </a:lnTo>
                    <a:lnTo>
                      <a:pt x="102" y="165"/>
                    </a:lnTo>
                    <a:lnTo>
                      <a:pt x="134" y="133"/>
                    </a:lnTo>
                    <a:lnTo>
                      <a:pt x="166" y="102"/>
                    </a:lnTo>
                    <a:lnTo>
                      <a:pt x="202" y="75"/>
                    </a:lnTo>
                    <a:lnTo>
                      <a:pt x="239" y="52"/>
                    </a:lnTo>
                    <a:lnTo>
                      <a:pt x="278" y="33"/>
                    </a:lnTo>
                    <a:lnTo>
                      <a:pt x="319" y="19"/>
                    </a:lnTo>
                    <a:lnTo>
                      <a:pt x="362" y="8"/>
                    </a:lnTo>
                    <a:lnTo>
                      <a:pt x="406" y="2"/>
                    </a:lnTo>
                    <a:lnTo>
                      <a:pt x="452" y="0"/>
                    </a:lnTo>
                    <a:lnTo>
                      <a:pt x="474" y="0"/>
                    </a:lnTo>
                    <a:lnTo>
                      <a:pt x="497" y="2"/>
                    </a:lnTo>
                    <a:lnTo>
                      <a:pt x="541" y="8"/>
                    </a:lnTo>
                    <a:lnTo>
                      <a:pt x="562" y="12"/>
                    </a:lnTo>
                    <a:lnTo>
                      <a:pt x="584" y="19"/>
                    </a:lnTo>
                    <a:lnTo>
                      <a:pt x="625" y="33"/>
                    </a:lnTo>
                    <a:lnTo>
                      <a:pt x="644" y="42"/>
                    </a:lnTo>
                    <a:lnTo>
                      <a:pt x="664" y="52"/>
                    </a:lnTo>
                    <a:lnTo>
                      <a:pt x="701" y="75"/>
                    </a:lnTo>
                    <a:lnTo>
                      <a:pt x="719" y="87"/>
                    </a:lnTo>
                    <a:lnTo>
                      <a:pt x="738" y="102"/>
                    </a:lnTo>
                    <a:lnTo>
                      <a:pt x="754" y="117"/>
                    </a:lnTo>
                    <a:lnTo>
                      <a:pt x="772" y="133"/>
                    </a:lnTo>
                    <a:lnTo>
                      <a:pt x="802" y="165"/>
                    </a:lnTo>
                    <a:lnTo>
                      <a:pt x="829" y="202"/>
                    </a:lnTo>
                    <a:lnTo>
                      <a:pt x="852" y="238"/>
                    </a:lnTo>
                    <a:lnTo>
                      <a:pt x="871" y="278"/>
                    </a:lnTo>
                    <a:lnTo>
                      <a:pt x="886" y="319"/>
                    </a:lnTo>
                    <a:lnTo>
                      <a:pt x="896" y="361"/>
                    </a:lnTo>
                    <a:lnTo>
                      <a:pt x="902" y="405"/>
                    </a:lnTo>
                    <a:lnTo>
                      <a:pt x="904" y="452"/>
                    </a:lnTo>
                    <a:lnTo>
                      <a:pt x="903" y="462"/>
                    </a:lnTo>
                    <a:lnTo>
                      <a:pt x="903" y="474"/>
                    </a:lnTo>
                    <a:lnTo>
                      <a:pt x="902" y="496"/>
                    </a:lnTo>
                    <a:lnTo>
                      <a:pt x="900" y="507"/>
                    </a:lnTo>
                    <a:lnTo>
                      <a:pt x="899" y="509"/>
                    </a:lnTo>
                    <a:lnTo>
                      <a:pt x="899" y="512"/>
                    </a:lnTo>
                    <a:lnTo>
                      <a:pt x="899" y="518"/>
                    </a:lnTo>
                    <a:lnTo>
                      <a:pt x="896" y="541"/>
                    </a:lnTo>
                    <a:lnTo>
                      <a:pt x="891" y="562"/>
                    </a:lnTo>
                    <a:lnTo>
                      <a:pt x="888" y="572"/>
                    </a:lnTo>
                    <a:lnTo>
                      <a:pt x="886" y="584"/>
                    </a:lnTo>
                    <a:lnTo>
                      <a:pt x="881" y="593"/>
                    </a:lnTo>
                    <a:lnTo>
                      <a:pt x="878" y="604"/>
                    </a:lnTo>
                    <a:lnTo>
                      <a:pt x="871" y="625"/>
                    </a:lnTo>
                    <a:lnTo>
                      <a:pt x="862" y="643"/>
                    </a:lnTo>
                    <a:lnTo>
                      <a:pt x="859" y="647"/>
                    </a:lnTo>
                    <a:lnTo>
                      <a:pt x="856" y="653"/>
                    </a:lnTo>
                    <a:lnTo>
                      <a:pt x="852" y="663"/>
                    </a:lnTo>
                    <a:lnTo>
                      <a:pt x="829" y="700"/>
                    </a:lnTo>
                    <a:lnTo>
                      <a:pt x="822" y="709"/>
                    </a:lnTo>
                    <a:lnTo>
                      <a:pt x="816" y="718"/>
                    </a:lnTo>
                    <a:lnTo>
                      <a:pt x="802" y="737"/>
                    </a:lnTo>
                    <a:lnTo>
                      <a:pt x="787" y="754"/>
                    </a:lnTo>
                    <a:lnTo>
                      <a:pt x="772" y="771"/>
                    </a:lnTo>
                  </a:path>
                </a:pathLst>
              </a:custGeom>
              <a:noFill/>
              <a:ln w="11113">
                <a:solidFill>
                  <a:srgbClr val="000000"/>
                </a:solidFill>
                <a:prstDash val="solid"/>
                <a:round/>
                <a:headEnd/>
                <a:tailEnd/>
              </a:ln>
            </p:spPr>
            <p:txBody>
              <a:bodyPr/>
              <a:lstStyle/>
              <a:p>
                <a:endParaRPr lang="en-US"/>
              </a:p>
            </p:txBody>
          </p:sp>
          <p:sp>
            <p:nvSpPr>
              <p:cNvPr id="13564" name="Line 215"/>
              <p:cNvSpPr>
                <a:spLocks noChangeShapeType="1"/>
              </p:cNvSpPr>
              <p:nvPr/>
            </p:nvSpPr>
            <p:spPr bwMode="auto">
              <a:xfrm flipH="1">
                <a:off x="4154" y="2241"/>
                <a:ext cx="55" cy="55"/>
              </a:xfrm>
              <a:prstGeom prst="line">
                <a:avLst/>
              </a:prstGeom>
              <a:noFill/>
              <a:ln w="15875">
                <a:solidFill>
                  <a:srgbClr val="000000"/>
                </a:solidFill>
                <a:round/>
                <a:headEnd/>
                <a:tailEnd/>
              </a:ln>
            </p:spPr>
            <p:txBody>
              <a:bodyPr/>
              <a:lstStyle/>
              <a:p>
                <a:endParaRPr lang="en-US"/>
              </a:p>
            </p:txBody>
          </p:sp>
          <p:sp>
            <p:nvSpPr>
              <p:cNvPr id="13565" name="Line 216"/>
              <p:cNvSpPr>
                <a:spLocks noChangeShapeType="1"/>
              </p:cNvSpPr>
              <p:nvPr/>
            </p:nvSpPr>
            <p:spPr bwMode="auto">
              <a:xfrm flipH="1" flipV="1">
                <a:off x="4209" y="2241"/>
                <a:ext cx="55" cy="55"/>
              </a:xfrm>
              <a:prstGeom prst="line">
                <a:avLst/>
              </a:prstGeom>
              <a:noFill/>
              <a:ln w="15875">
                <a:solidFill>
                  <a:srgbClr val="000000"/>
                </a:solidFill>
                <a:round/>
                <a:headEnd/>
                <a:tailEnd/>
              </a:ln>
            </p:spPr>
            <p:txBody>
              <a:bodyPr/>
              <a:lstStyle/>
              <a:p>
                <a:endParaRPr lang="en-US"/>
              </a:p>
            </p:txBody>
          </p:sp>
          <p:sp>
            <p:nvSpPr>
              <p:cNvPr id="13566" name="Line 217"/>
              <p:cNvSpPr>
                <a:spLocks noChangeShapeType="1"/>
              </p:cNvSpPr>
              <p:nvPr/>
            </p:nvSpPr>
            <p:spPr bwMode="auto">
              <a:xfrm flipV="1">
                <a:off x="4209" y="2186"/>
                <a:ext cx="55" cy="55"/>
              </a:xfrm>
              <a:prstGeom prst="line">
                <a:avLst/>
              </a:prstGeom>
              <a:noFill/>
              <a:ln w="15875">
                <a:solidFill>
                  <a:srgbClr val="000000"/>
                </a:solidFill>
                <a:round/>
                <a:headEnd/>
                <a:tailEnd/>
              </a:ln>
            </p:spPr>
            <p:txBody>
              <a:bodyPr/>
              <a:lstStyle/>
              <a:p>
                <a:endParaRPr lang="en-US"/>
              </a:p>
            </p:txBody>
          </p:sp>
        </p:grpSp>
        <p:sp>
          <p:nvSpPr>
            <p:cNvPr id="13327" name="Line 218"/>
            <p:cNvSpPr>
              <a:spLocks noChangeShapeType="1"/>
            </p:cNvSpPr>
            <p:nvPr/>
          </p:nvSpPr>
          <p:spPr bwMode="auto">
            <a:xfrm>
              <a:off x="4154" y="2186"/>
              <a:ext cx="55" cy="55"/>
            </a:xfrm>
            <a:prstGeom prst="line">
              <a:avLst/>
            </a:prstGeom>
            <a:noFill/>
            <a:ln w="15875">
              <a:solidFill>
                <a:srgbClr val="000000"/>
              </a:solidFill>
              <a:round/>
              <a:headEnd/>
              <a:tailEnd/>
            </a:ln>
          </p:spPr>
          <p:txBody>
            <a:bodyPr/>
            <a:lstStyle/>
            <a:p>
              <a:endParaRPr lang="en-US"/>
            </a:p>
          </p:txBody>
        </p:sp>
        <p:sp>
          <p:nvSpPr>
            <p:cNvPr id="13328" name="Freeform 219"/>
            <p:cNvSpPr>
              <a:spLocks noEditPoints="1"/>
            </p:cNvSpPr>
            <p:nvPr/>
          </p:nvSpPr>
          <p:spPr bwMode="auto">
            <a:xfrm>
              <a:off x="4323" y="2548"/>
              <a:ext cx="164" cy="283"/>
            </a:xfrm>
            <a:custGeom>
              <a:avLst/>
              <a:gdLst>
                <a:gd name="T0" fmla="*/ 0 w 659"/>
                <a:gd name="T1" fmla="*/ 0 h 1135"/>
                <a:gd name="T2" fmla="*/ 0 w 659"/>
                <a:gd name="T3" fmla="*/ 0 h 1135"/>
                <a:gd name="T4" fmla="*/ 0 w 659"/>
                <a:gd name="T5" fmla="*/ 0 h 1135"/>
                <a:gd name="T6" fmla="*/ 0 w 659"/>
                <a:gd name="T7" fmla="*/ 0 h 1135"/>
                <a:gd name="T8" fmla="*/ 0 w 659"/>
                <a:gd name="T9" fmla="*/ 0 h 1135"/>
                <a:gd name="T10" fmla="*/ 0 w 659"/>
                <a:gd name="T11" fmla="*/ 0 h 1135"/>
                <a:gd name="T12" fmla="*/ 0 w 659"/>
                <a:gd name="T13" fmla="*/ 0 h 1135"/>
                <a:gd name="T14" fmla="*/ 0 w 659"/>
                <a:gd name="T15" fmla="*/ 0 h 1135"/>
                <a:gd name="T16" fmla="*/ 0 w 659"/>
                <a:gd name="T17" fmla="*/ 0 h 1135"/>
                <a:gd name="T18" fmla="*/ 0 w 659"/>
                <a:gd name="T19" fmla="*/ 0 h 1135"/>
                <a:gd name="T20" fmla="*/ 0 w 659"/>
                <a:gd name="T21" fmla="*/ 0 h 1135"/>
                <a:gd name="T22" fmla="*/ 0 w 659"/>
                <a:gd name="T23" fmla="*/ 0 h 1135"/>
                <a:gd name="T24" fmla="*/ 0 w 659"/>
                <a:gd name="T25" fmla="*/ 0 h 1135"/>
                <a:gd name="T26" fmla="*/ 0 w 659"/>
                <a:gd name="T27" fmla="*/ 0 h 11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9"/>
                <a:gd name="T43" fmla="*/ 0 h 1135"/>
                <a:gd name="T44" fmla="*/ 659 w 659"/>
                <a:gd name="T45" fmla="*/ 1135 h 11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9" h="1135">
                  <a:moveTo>
                    <a:pt x="659" y="0"/>
                  </a:moveTo>
                  <a:lnTo>
                    <a:pt x="0" y="0"/>
                  </a:lnTo>
                  <a:lnTo>
                    <a:pt x="0" y="1135"/>
                  </a:lnTo>
                  <a:lnTo>
                    <a:pt x="659" y="1135"/>
                  </a:lnTo>
                  <a:lnTo>
                    <a:pt x="659" y="0"/>
                  </a:lnTo>
                  <a:close/>
                  <a:moveTo>
                    <a:pt x="321" y="561"/>
                  </a:moveTo>
                  <a:lnTo>
                    <a:pt x="154" y="561"/>
                  </a:lnTo>
                  <a:lnTo>
                    <a:pt x="321" y="561"/>
                  </a:lnTo>
                  <a:lnTo>
                    <a:pt x="321" y="398"/>
                  </a:lnTo>
                  <a:lnTo>
                    <a:pt x="321" y="561"/>
                  </a:lnTo>
                  <a:lnTo>
                    <a:pt x="480" y="561"/>
                  </a:lnTo>
                  <a:lnTo>
                    <a:pt x="321" y="561"/>
                  </a:lnTo>
                  <a:lnTo>
                    <a:pt x="321" y="723"/>
                  </a:lnTo>
                  <a:lnTo>
                    <a:pt x="321" y="561"/>
                  </a:lnTo>
                  <a:close/>
                </a:path>
              </a:pathLst>
            </a:custGeom>
            <a:solidFill>
              <a:srgbClr val="FFFFFF"/>
            </a:solidFill>
            <a:ln w="9525">
              <a:noFill/>
              <a:round/>
              <a:headEnd/>
              <a:tailEnd/>
            </a:ln>
          </p:spPr>
          <p:txBody>
            <a:bodyPr/>
            <a:lstStyle/>
            <a:p>
              <a:endParaRPr lang="en-US"/>
            </a:p>
          </p:txBody>
        </p:sp>
        <p:sp>
          <p:nvSpPr>
            <p:cNvPr id="13329" name="Line 220"/>
            <p:cNvSpPr>
              <a:spLocks noChangeShapeType="1"/>
            </p:cNvSpPr>
            <p:nvPr/>
          </p:nvSpPr>
          <p:spPr bwMode="auto">
            <a:xfrm>
              <a:off x="4361" y="2688"/>
              <a:ext cx="42" cy="1"/>
            </a:xfrm>
            <a:prstGeom prst="line">
              <a:avLst/>
            </a:prstGeom>
            <a:noFill/>
            <a:ln w="14288">
              <a:solidFill>
                <a:srgbClr val="000000"/>
              </a:solidFill>
              <a:round/>
              <a:headEnd/>
              <a:tailEnd/>
            </a:ln>
          </p:spPr>
          <p:txBody>
            <a:bodyPr/>
            <a:lstStyle/>
            <a:p>
              <a:endParaRPr lang="en-US"/>
            </a:p>
          </p:txBody>
        </p:sp>
        <p:sp>
          <p:nvSpPr>
            <p:cNvPr id="13330" name="Line 221"/>
            <p:cNvSpPr>
              <a:spLocks noChangeShapeType="1"/>
            </p:cNvSpPr>
            <p:nvPr/>
          </p:nvSpPr>
          <p:spPr bwMode="auto">
            <a:xfrm>
              <a:off x="4403" y="2688"/>
              <a:ext cx="1" cy="41"/>
            </a:xfrm>
            <a:prstGeom prst="line">
              <a:avLst/>
            </a:prstGeom>
            <a:noFill/>
            <a:ln w="14288">
              <a:solidFill>
                <a:srgbClr val="000000"/>
              </a:solidFill>
              <a:round/>
              <a:headEnd/>
              <a:tailEnd/>
            </a:ln>
          </p:spPr>
          <p:txBody>
            <a:bodyPr/>
            <a:lstStyle/>
            <a:p>
              <a:endParaRPr lang="en-US"/>
            </a:p>
          </p:txBody>
        </p:sp>
        <p:sp>
          <p:nvSpPr>
            <p:cNvPr id="13331" name="Line 222"/>
            <p:cNvSpPr>
              <a:spLocks noChangeShapeType="1"/>
            </p:cNvSpPr>
            <p:nvPr/>
          </p:nvSpPr>
          <p:spPr bwMode="auto">
            <a:xfrm flipH="1">
              <a:off x="4403" y="2688"/>
              <a:ext cx="39" cy="1"/>
            </a:xfrm>
            <a:prstGeom prst="line">
              <a:avLst/>
            </a:prstGeom>
            <a:noFill/>
            <a:ln w="14288">
              <a:solidFill>
                <a:srgbClr val="000000"/>
              </a:solidFill>
              <a:round/>
              <a:headEnd/>
              <a:tailEnd/>
            </a:ln>
          </p:spPr>
          <p:txBody>
            <a:bodyPr/>
            <a:lstStyle/>
            <a:p>
              <a:endParaRPr lang="en-US"/>
            </a:p>
          </p:txBody>
        </p:sp>
        <p:sp>
          <p:nvSpPr>
            <p:cNvPr id="13332" name="Line 223"/>
            <p:cNvSpPr>
              <a:spLocks noChangeShapeType="1"/>
            </p:cNvSpPr>
            <p:nvPr/>
          </p:nvSpPr>
          <p:spPr bwMode="auto">
            <a:xfrm flipV="1">
              <a:off x="4403" y="2647"/>
              <a:ext cx="1" cy="41"/>
            </a:xfrm>
            <a:prstGeom prst="line">
              <a:avLst/>
            </a:prstGeom>
            <a:noFill/>
            <a:ln w="14288">
              <a:solidFill>
                <a:srgbClr val="000000"/>
              </a:solidFill>
              <a:round/>
              <a:headEnd/>
              <a:tailEnd/>
            </a:ln>
          </p:spPr>
          <p:txBody>
            <a:bodyPr/>
            <a:lstStyle/>
            <a:p>
              <a:endParaRPr lang="en-US"/>
            </a:p>
          </p:txBody>
        </p:sp>
        <p:sp>
          <p:nvSpPr>
            <p:cNvPr id="13333" name="Rectangle 224"/>
            <p:cNvSpPr>
              <a:spLocks noChangeArrowheads="1"/>
            </p:cNvSpPr>
            <p:nvPr/>
          </p:nvSpPr>
          <p:spPr bwMode="auto">
            <a:xfrm>
              <a:off x="4327" y="2552"/>
              <a:ext cx="156" cy="275"/>
            </a:xfrm>
            <a:prstGeom prst="rect">
              <a:avLst/>
            </a:prstGeom>
            <a:noFill/>
            <a:ln w="14288">
              <a:solidFill>
                <a:srgbClr val="000000"/>
              </a:solidFill>
              <a:miter lim="800000"/>
              <a:headEnd/>
              <a:tailEnd/>
            </a:ln>
          </p:spPr>
          <p:txBody>
            <a:bodyPr/>
            <a:lstStyle/>
            <a:p>
              <a:endParaRPr lang="en-US"/>
            </a:p>
          </p:txBody>
        </p:sp>
        <p:sp>
          <p:nvSpPr>
            <p:cNvPr id="13334" name="Rectangle 225"/>
            <p:cNvSpPr>
              <a:spLocks noChangeArrowheads="1"/>
            </p:cNvSpPr>
            <p:nvPr/>
          </p:nvSpPr>
          <p:spPr bwMode="auto">
            <a:xfrm>
              <a:off x="4565" y="2632"/>
              <a:ext cx="78" cy="115"/>
            </a:xfrm>
            <a:prstGeom prst="rect">
              <a:avLst/>
            </a:prstGeom>
            <a:solidFill>
              <a:srgbClr val="008000"/>
            </a:solidFill>
            <a:ln w="9525">
              <a:noFill/>
              <a:miter lim="800000"/>
              <a:headEnd/>
              <a:tailEnd/>
            </a:ln>
          </p:spPr>
          <p:txBody>
            <a:bodyPr/>
            <a:lstStyle/>
            <a:p>
              <a:endParaRPr lang="en-US"/>
            </a:p>
          </p:txBody>
        </p:sp>
        <p:sp>
          <p:nvSpPr>
            <p:cNvPr id="13335" name="Rectangle 226"/>
            <p:cNvSpPr>
              <a:spLocks noChangeArrowheads="1"/>
            </p:cNvSpPr>
            <p:nvPr/>
          </p:nvSpPr>
          <p:spPr bwMode="auto">
            <a:xfrm>
              <a:off x="4567" y="2634"/>
              <a:ext cx="74" cy="111"/>
            </a:xfrm>
            <a:prstGeom prst="rect">
              <a:avLst/>
            </a:prstGeom>
            <a:noFill/>
            <a:ln w="7938">
              <a:solidFill>
                <a:srgbClr val="000000"/>
              </a:solidFill>
              <a:miter lim="800000"/>
              <a:headEnd/>
              <a:tailEnd/>
            </a:ln>
          </p:spPr>
          <p:txBody>
            <a:bodyPr/>
            <a:lstStyle/>
            <a:p>
              <a:endParaRPr lang="en-US"/>
            </a:p>
          </p:txBody>
        </p:sp>
        <p:sp>
          <p:nvSpPr>
            <p:cNvPr id="13336" name="Rectangle 227"/>
            <p:cNvSpPr>
              <a:spLocks noChangeArrowheads="1"/>
            </p:cNvSpPr>
            <p:nvPr/>
          </p:nvSpPr>
          <p:spPr bwMode="auto">
            <a:xfrm>
              <a:off x="4152" y="2402"/>
              <a:ext cx="115" cy="78"/>
            </a:xfrm>
            <a:prstGeom prst="rect">
              <a:avLst/>
            </a:prstGeom>
            <a:solidFill>
              <a:srgbClr val="008000"/>
            </a:solidFill>
            <a:ln w="9525">
              <a:noFill/>
              <a:miter lim="800000"/>
              <a:headEnd/>
              <a:tailEnd/>
            </a:ln>
          </p:spPr>
          <p:txBody>
            <a:bodyPr/>
            <a:lstStyle/>
            <a:p>
              <a:endParaRPr lang="en-US"/>
            </a:p>
          </p:txBody>
        </p:sp>
        <p:sp>
          <p:nvSpPr>
            <p:cNvPr id="13337" name="Rectangle 228"/>
            <p:cNvSpPr>
              <a:spLocks noChangeArrowheads="1"/>
            </p:cNvSpPr>
            <p:nvPr/>
          </p:nvSpPr>
          <p:spPr bwMode="auto">
            <a:xfrm>
              <a:off x="4154" y="2404"/>
              <a:ext cx="111" cy="74"/>
            </a:xfrm>
            <a:prstGeom prst="rect">
              <a:avLst/>
            </a:prstGeom>
            <a:noFill/>
            <a:ln w="7938">
              <a:solidFill>
                <a:srgbClr val="000000"/>
              </a:solidFill>
              <a:miter lim="800000"/>
              <a:headEnd/>
              <a:tailEnd/>
            </a:ln>
          </p:spPr>
          <p:txBody>
            <a:bodyPr/>
            <a:lstStyle/>
            <a:p>
              <a:endParaRPr lang="en-US"/>
            </a:p>
          </p:txBody>
        </p:sp>
        <p:sp>
          <p:nvSpPr>
            <p:cNvPr id="13338" name="Rectangle 229"/>
            <p:cNvSpPr>
              <a:spLocks noChangeArrowheads="1"/>
            </p:cNvSpPr>
            <p:nvPr/>
          </p:nvSpPr>
          <p:spPr bwMode="auto">
            <a:xfrm>
              <a:off x="1282" y="2254"/>
              <a:ext cx="161" cy="128"/>
            </a:xfrm>
            <a:prstGeom prst="rect">
              <a:avLst/>
            </a:prstGeom>
            <a:noFill/>
            <a:ln w="9525">
              <a:noFill/>
              <a:miter lim="800000"/>
              <a:headEnd/>
              <a:tailEnd/>
            </a:ln>
          </p:spPr>
          <p:txBody>
            <a:bodyPr wrap="none" lIns="0" tIns="0" rIns="0" bIns="0">
              <a:spAutoFit/>
            </a:bodyPr>
            <a:lstStyle/>
            <a:p>
              <a:pPr eaLnBrk="0" hangingPunct="0"/>
              <a:r>
                <a:rPr lang="en-US" sz="1200" b="1">
                  <a:solidFill>
                    <a:srgbClr val="000000"/>
                  </a:solidFill>
                </a:rPr>
                <a:t>K0</a:t>
              </a:r>
              <a:endParaRPr lang="en-US" sz="2400" b="1" i="1">
                <a:latin typeface="Times New Roman" pitchFamily="18" charset="0"/>
              </a:endParaRPr>
            </a:p>
          </p:txBody>
        </p:sp>
        <p:sp>
          <p:nvSpPr>
            <p:cNvPr id="13339" name="Rectangle 230"/>
            <p:cNvSpPr>
              <a:spLocks noChangeArrowheads="1"/>
            </p:cNvSpPr>
            <p:nvPr/>
          </p:nvSpPr>
          <p:spPr bwMode="auto">
            <a:xfrm>
              <a:off x="2174" y="2254"/>
              <a:ext cx="161" cy="128"/>
            </a:xfrm>
            <a:prstGeom prst="rect">
              <a:avLst/>
            </a:prstGeom>
            <a:noFill/>
            <a:ln w="9525">
              <a:noFill/>
              <a:miter lim="800000"/>
              <a:headEnd/>
              <a:tailEnd/>
            </a:ln>
          </p:spPr>
          <p:txBody>
            <a:bodyPr wrap="none" lIns="0" tIns="0" rIns="0" bIns="0">
              <a:spAutoFit/>
            </a:bodyPr>
            <a:lstStyle/>
            <a:p>
              <a:pPr eaLnBrk="0" hangingPunct="0"/>
              <a:r>
                <a:rPr lang="en-US" sz="1200" b="1">
                  <a:solidFill>
                    <a:srgbClr val="000000"/>
                  </a:solidFill>
                </a:rPr>
                <a:t>K1</a:t>
              </a:r>
              <a:endParaRPr lang="en-US" sz="2400" b="1" i="1">
                <a:latin typeface="Times New Roman" pitchFamily="18" charset="0"/>
              </a:endParaRPr>
            </a:p>
          </p:txBody>
        </p:sp>
        <p:sp>
          <p:nvSpPr>
            <p:cNvPr id="13340" name="Rectangle 231"/>
            <p:cNvSpPr>
              <a:spLocks noChangeArrowheads="1"/>
            </p:cNvSpPr>
            <p:nvPr/>
          </p:nvSpPr>
          <p:spPr bwMode="auto">
            <a:xfrm>
              <a:off x="3073" y="2256"/>
              <a:ext cx="161" cy="128"/>
            </a:xfrm>
            <a:prstGeom prst="rect">
              <a:avLst/>
            </a:prstGeom>
            <a:noFill/>
            <a:ln w="9525">
              <a:noFill/>
              <a:miter lim="800000"/>
              <a:headEnd/>
              <a:tailEnd/>
            </a:ln>
          </p:spPr>
          <p:txBody>
            <a:bodyPr wrap="none" lIns="0" tIns="0" rIns="0" bIns="0">
              <a:spAutoFit/>
            </a:bodyPr>
            <a:lstStyle/>
            <a:p>
              <a:pPr eaLnBrk="0" hangingPunct="0"/>
              <a:r>
                <a:rPr lang="en-US" sz="1200" b="1">
                  <a:solidFill>
                    <a:srgbClr val="000000"/>
                  </a:solidFill>
                </a:rPr>
                <a:t>K2</a:t>
              </a:r>
              <a:endParaRPr lang="en-US" sz="2400" b="1" i="1">
                <a:latin typeface="Times New Roman" pitchFamily="18" charset="0"/>
              </a:endParaRPr>
            </a:p>
          </p:txBody>
        </p:sp>
        <p:sp>
          <p:nvSpPr>
            <p:cNvPr id="13341" name="Rectangle 232"/>
            <p:cNvSpPr>
              <a:spLocks noChangeArrowheads="1"/>
            </p:cNvSpPr>
            <p:nvPr/>
          </p:nvSpPr>
          <p:spPr bwMode="auto">
            <a:xfrm>
              <a:off x="3964" y="2256"/>
              <a:ext cx="161" cy="128"/>
            </a:xfrm>
            <a:prstGeom prst="rect">
              <a:avLst/>
            </a:prstGeom>
            <a:noFill/>
            <a:ln w="9525">
              <a:noFill/>
              <a:miter lim="800000"/>
              <a:headEnd/>
              <a:tailEnd/>
            </a:ln>
          </p:spPr>
          <p:txBody>
            <a:bodyPr wrap="none" lIns="0" tIns="0" rIns="0" bIns="0">
              <a:spAutoFit/>
            </a:bodyPr>
            <a:lstStyle/>
            <a:p>
              <a:pPr eaLnBrk="0" hangingPunct="0"/>
              <a:r>
                <a:rPr lang="en-US" sz="1200" b="1">
                  <a:solidFill>
                    <a:srgbClr val="000000"/>
                  </a:solidFill>
                </a:rPr>
                <a:t>K3</a:t>
              </a:r>
              <a:endParaRPr lang="en-US" sz="2400" b="1" i="1">
                <a:latin typeface="Times New Roman" pitchFamily="18" charset="0"/>
              </a:endParaRPr>
            </a:p>
          </p:txBody>
        </p:sp>
        <p:sp>
          <p:nvSpPr>
            <p:cNvPr id="13342" name="Freeform 233"/>
            <p:cNvSpPr>
              <a:spLocks noEditPoints="1"/>
            </p:cNvSpPr>
            <p:nvPr/>
          </p:nvSpPr>
          <p:spPr bwMode="auto">
            <a:xfrm>
              <a:off x="1674" y="2558"/>
              <a:ext cx="164" cy="284"/>
            </a:xfrm>
            <a:custGeom>
              <a:avLst/>
              <a:gdLst>
                <a:gd name="T0" fmla="*/ 0 w 658"/>
                <a:gd name="T1" fmla="*/ 0 h 1134"/>
                <a:gd name="T2" fmla="*/ 0 w 658"/>
                <a:gd name="T3" fmla="*/ 0 h 1134"/>
                <a:gd name="T4" fmla="*/ 0 w 658"/>
                <a:gd name="T5" fmla="*/ 0 h 1134"/>
                <a:gd name="T6" fmla="*/ 0 w 658"/>
                <a:gd name="T7" fmla="*/ 0 h 1134"/>
                <a:gd name="T8" fmla="*/ 0 w 658"/>
                <a:gd name="T9" fmla="*/ 0 h 1134"/>
                <a:gd name="T10" fmla="*/ 0 w 658"/>
                <a:gd name="T11" fmla="*/ 0 h 1134"/>
                <a:gd name="T12" fmla="*/ 0 w 658"/>
                <a:gd name="T13" fmla="*/ 0 h 1134"/>
                <a:gd name="T14" fmla="*/ 0 w 658"/>
                <a:gd name="T15" fmla="*/ 0 h 1134"/>
                <a:gd name="T16" fmla="*/ 0 w 658"/>
                <a:gd name="T17" fmla="*/ 0 h 1134"/>
                <a:gd name="T18" fmla="*/ 0 w 658"/>
                <a:gd name="T19" fmla="*/ 0 h 1134"/>
                <a:gd name="T20" fmla="*/ 0 w 658"/>
                <a:gd name="T21" fmla="*/ 0 h 1134"/>
                <a:gd name="T22" fmla="*/ 0 w 658"/>
                <a:gd name="T23" fmla="*/ 0 h 1134"/>
                <a:gd name="T24" fmla="*/ 0 w 658"/>
                <a:gd name="T25" fmla="*/ 0 h 1134"/>
                <a:gd name="T26" fmla="*/ 0 w 658"/>
                <a:gd name="T27" fmla="*/ 0 h 11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58"/>
                <a:gd name="T43" fmla="*/ 0 h 1134"/>
                <a:gd name="T44" fmla="*/ 658 w 658"/>
                <a:gd name="T45" fmla="*/ 1134 h 11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58" h="1134">
                  <a:moveTo>
                    <a:pt x="658" y="0"/>
                  </a:moveTo>
                  <a:lnTo>
                    <a:pt x="0" y="0"/>
                  </a:lnTo>
                  <a:lnTo>
                    <a:pt x="0" y="1134"/>
                  </a:lnTo>
                  <a:lnTo>
                    <a:pt x="658" y="1134"/>
                  </a:lnTo>
                  <a:lnTo>
                    <a:pt x="658" y="0"/>
                  </a:lnTo>
                  <a:close/>
                  <a:moveTo>
                    <a:pt x="321" y="561"/>
                  </a:moveTo>
                  <a:lnTo>
                    <a:pt x="153" y="561"/>
                  </a:lnTo>
                  <a:lnTo>
                    <a:pt x="321" y="561"/>
                  </a:lnTo>
                  <a:lnTo>
                    <a:pt x="321" y="397"/>
                  </a:lnTo>
                  <a:lnTo>
                    <a:pt x="321" y="561"/>
                  </a:lnTo>
                  <a:lnTo>
                    <a:pt x="479" y="561"/>
                  </a:lnTo>
                  <a:lnTo>
                    <a:pt x="321" y="561"/>
                  </a:lnTo>
                  <a:lnTo>
                    <a:pt x="321" y="723"/>
                  </a:lnTo>
                  <a:lnTo>
                    <a:pt x="321" y="561"/>
                  </a:lnTo>
                  <a:close/>
                </a:path>
              </a:pathLst>
            </a:custGeom>
            <a:solidFill>
              <a:srgbClr val="FFFFFF"/>
            </a:solidFill>
            <a:ln w="9525">
              <a:noFill/>
              <a:round/>
              <a:headEnd/>
              <a:tailEnd/>
            </a:ln>
          </p:spPr>
          <p:txBody>
            <a:bodyPr/>
            <a:lstStyle/>
            <a:p>
              <a:endParaRPr lang="en-US"/>
            </a:p>
          </p:txBody>
        </p:sp>
        <p:sp>
          <p:nvSpPr>
            <p:cNvPr id="13343" name="Line 234"/>
            <p:cNvSpPr>
              <a:spLocks noChangeShapeType="1"/>
            </p:cNvSpPr>
            <p:nvPr/>
          </p:nvSpPr>
          <p:spPr bwMode="auto">
            <a:xfrm>
              <a:off x="1712" y="2699"/>
              <a:ext cx="42" cy="1"/>
            </a:xfrm>
            <a:prstGeom prst="line">
              <a:avLst/>
            </a:prstGeom>
            <a:noFill/>
            <a:ln w="14288">
              <a:solidFill>
                <a:srgbClr val="000000"/>
              </a:solidFill>
              <a:round/>
              <a:headEnd/>
              <a:tailEnd/>
            </a:ln>
          </p:spPr>
          <p:txBody>
            <a:bodyPr/>
            <a:lstStyle/>
            <a:p>
              <a:endParaRPr lang="en-US"/>
            </a:p>
          </p:txBody>
        </p:sp>
        <p:sp>
          <p:nvSpPr>
            <p:cNvPr id="13344" name="Line 235"/>
            <p:cNvSpPr>
              <a:spLocks noChangeShapeType="1"/>
            </p:cNvSpPr>
            <p:nvPr/>
          </p:nvSpPr>
          <p:spPr bwMode="auto">
            <a:xfrm>
              <a:off x="1754" y="2699"/>
              <a:ext cx="1" cy="40"/>
            </a:xfrm>
            <a:prstGeom prst="line">
              <a:avLst/>
            </a:prstGeom>
            <a:noFill/>
            <a:ln w="14288">
              <a:solidFill>
                <a:srgbClr val="000000"/>
              </a:solidFill>
              <a:round/>
              <a:headEnd/>
              <a:tailEnd/>
            </a:ln>
          </p:spPr>
          <p:txBody>
            <a:bodyPr/>
            <a:lstStyle/>
            <a:p>
              <a:endParaRPr lang="en-US"/>
            </a:p>
          </p:txBody>
        </p:sp>
        <p:sp>
          <p:nvSpPr>
            <p:cNvPr id="13345" name="Line 236"/>
            <p:cNvSpPr>
              <a:spLocks noChangeShapeType="1"/>
            </p:cNvSpPr>
            <p:nvPr/>
          </p:nvSpPr>
          <p:spPr bwMode="auto">
            <a:xfrm flipH="1">
              <a:off x="1754" y="2699"/>
              <a:ext cx="39" cy="1"/>
            </a:xfrm>
            <a:prstGeom prst="line">
              <a:avLst/>
            </a:prstGeom>
            <a:noFill/>
            <a:ln w="14288">
              <a:solidFill>
                <a:srgbClr val="000000"/>
              </a:solidFill>
              <a:round/>
              <a:headEnd/>
              <a:tailEnd/>
            </a:ln>
          </p:spPr>
          <p:txBody>
            <a:bodyPr/>
            <a:lstStyle/>
            <a:p>
              <a:endParaRPr lang="en-US"/>
            </a:p>
          </p:txBody>
        </p:sp>
        <p:sp>
          <p:nvSpPr>
            <p:cNvPr id="13346" name="Line 237"/>
            <p:cNvSpPr>
              <a:spLocks noChangeShapeType="1"/>
            </p:cNvSpPr>
            <p:nvPr/>
          </p:nvSpPr>
          <p:spPr bwMode="auto">
            <a:xfrm flipV="1">
              <a:off x="1754" y="2658"/>
              <a:ext cx="1" cy="41"/>
            </a:xfrm>
            <a:prstGeom prst="line">
              <a:avLst/>
            </a:prstGeom>
            <a:noFill/>
            <a:ln w="14288">
              <a:solidFill>
                <a:srgbClr val="000000"/>
              </a:solidFill>
              <a:round/>
              <a:headEnd/>
              <a:tailEnd/>
            </a:ln>
          </p:spPr>
          <p:txBody>
            <a:bodyPr/>
            <a:lstStyle/>
            <a:p>
              <a:endParaRPr lang="en-US"/>
            </a:p>
          </p:txBody>
        </p:sp>
        <p:sp>
          <p:nvSpPr>
            <p:cNvPr id="13347" name="Rectangle 238"/>
            <p:cNvSpPr>
              <a:spLocks noChangeArrowheads="1"/>
            </p:cNvSpPr>
            <p:nvPr/>
          </p:nvSpPr>
          <p:spPr bwMode="auto">
            <a:xfrm>
              <a:off x="1678" y="2562"/>
              <a:ext cx="156" cy="276"/>
            </a:xfrm>
            <a:prstGeom prst="rect">
              <a:avLst/>
            </a:prstGeom>
            <a:noFill/>
            <a:ln w="14288">
              <a:solidFill>
                <a:srgbClr val="000000"/>
              </a:solidFill>
              <a:miter lim="800000"/>
              <a:headEnd/>
              <a:tailEnd/>
            </a:ln>
          </p:spPr>
          <p:txBody>
            <a:bodyPr/>
            <a:lstStyle/>
            <a:p>
              <a:endParaRPr lang="en-US"/>
            </a:p>
          </p:txBody>
        </p:sp>
        <p:sp>
          <p:nvSpPr>
            <p:cNvPr id="13348" name="Rectangle 239"/>
            <p:cNvSpPr>
              <a:spLocks noChangeArrowheads="1"/>
            </p:cNvSpPr>
            <p:nvPr/>
          </p:nvSpPr>
          <p:spPr bwMode="auto">
            <a:xfrm>
              <a:off x="1408" y="2728"/>
              <a:ext cx="95" cy="128"/>
            </a:xfrm>
            <a:prstGeom prst="rect">
              <a:avLst/>
            </a:prstGeom>
            <a:noFill/>
            <a:ln w="9525">
              <a:noFill/>
              <a:miter lim="800000"/>
              <a:headEnd/>
              <a:tailEnd/>
            </a:ln>
          </p:spPr>
          <p:txBody>
            <a:bodyPr wrap="none" lIns="0" tIns="0" rIns="0" bIns="0">
              <a:spAutoFit/>
            </a:bodyPr>
            <a:lstStyle/>
            <a:p>
              <a:pPr eaLnBrk="0" hangingPunct="0"/>
              <a:r>
                <a:rPr lang="en-US" sz="1200" b="1">
                  <a:solidFill>
                    <a:srgbClr val="000000"/>
                  </a:solidFill>
                </a:rPr>
                <a:t>0</a:t>
              </a:r>
              <a:endParaRPr lang="en-US" sz="2400" b="1" i="1">
                <a:latin typeface="Times New Roman" pitchFamily="18" charset="0"/>
              </a:endParaRPr>
            </a:p>
          </p:txBody>
        </p:sp>
        <p:sp>
          <p:nvSpPr>
            <p:cNvPr id="13349" name="Rectangle 240"/>
            <p:cNvSpPr>
              <a:spLocks noChangeArrowheads="1"/>
            </p:cNvSpPr>
            <p:nvPr/>
          </p:nvSpPr>
          <p:spPr bwMode="auto">
            <a:xfrm>
              <a:off x="2301" y="1909"/>
              <a:ext cx="78" cy="114"/>
            </a:xfrm>
            <a:prstGeom prst="rect">
              <a:avLst/>
            </a:prstGeom>
            <a:solidFill>
              <a:srgbClr val="008000"/>
            </a:solidFill>
            <a:ln w="9525">
              <a:noFill/>
              <a:miter lim="800000"/>
              <a:headEnd/>
              <a:tailEnd/>
            </a:ln>
          </p:spPr>
          <p:txBody>
            <a:bodyPr/>
            <a:lstStyle/>
            <a:p>
              <a:endParaRPr lang="en-US"/>
            </a:p>
          </p:txBody>
        </p:sp>
        <p:sp>
          <p:nvSpPr>
            <p:cNvPr id="13350" name="Rectangle 241"/>
            <p:cNvSpPr>
              <a:spLocks noChangeArrowheads="1"/>
            </p:cNvSpPr>
            <p:nvPr/>
          </p:nvSpPr>
          <p:spPr bwMode="auto">
            <a:xfrm>
              <a:off x="2303" y="1911"/>
              <a:ext cx="74" cy="110"/>
            </a:xfrm>
            <a:prstGeom prst="rect">
              <a:avLst/>
            </a:prstGeom>
            <a:noFill/>
            <a:ln w="7938">
              <a:solidFill>
                <a:srgbClr val="000000"/>
              </a:solidFill>
              <a:miter lim="800000"/>
              <a:headEnd/>
              <a:tailEnd/>
            </a:ln>
          </p:spPr>
          <p:txBody>
            <a:bodyPr/>
            <a:lstStyle/>
            <a:p>
              <a:endParaRPr lang="en-US"/>
            </a:p>
          </p:txBody>
        </p:sp>
        <p:sp>
          <p:nvSpPr>
            <p:cNvPr id="13351" name="Rectangle 242"/>
            <p:cNvSpPr>
              <a:spLocks noChangeArrowheads="1"/>
            </p:cNvSpPr>
            <p:nvPr/>
          </p:nvSpPr>
          <p:spPr bwMode="auto">
            <a:xfrm>
              <a:off x="3078" y="1909"/>
              <a:ext cx="78" cy="114"/>
            </a:xfrm>
            <a:prstGeom prst="rect">
              <a:avLst/>
            </a:prstGeom>
            <a:solidFill>
              <a:srgbClr val="008000"/>
            </a:solidFill>
            <a:ln w="9525">
              <a:noFill/>
              <a:miter lim="800000"/>
              <a:headEnd/>
              <a:tailEnd/>
            </a:ln>
          </p:spPr>
          <p:txBody>
            <a:bodyPr/>
            <a:lstStyle/>
            <a:p>
              <a:endParaRPr lang="en-US"/>
            </a:p>
          </p:txBody>
        </p:sp>
        <p:sp>
          <p:nvSpPr>
            <p:cNvPr id="13352" name="Rectangle 243"/>
            <p:cNvSpPr>
              <a:spLocks noChangeArrowheads="1"/>
            </p:cNvSpPr>
            <p:nvPr/>
          </p:nvSpPr>
          <p:spPr bwMode="auto">
            <a:xfrm>
              <a:off x="3080" y="1911"/>
              <a:ext cx="74" cy="110"/>
            </a:xfrm>
            <a:prstGeom prst="rect">
              <a:avLst/>
            </a:prstGeom>
            <a:noFill/>
            <a:ln w="7938">
              <a:solidFill>
                <a:srgbClr val="000000"/>
              </a:solidFill>
              <a:miter lim="800000"/>
              <a:headEnd/>
              <a:tailEnd/>
            </a:ln>
          </p:spPr>
          <p:txBody>
            <a:bodyPr/>
            <a:lstStyle/>
            <a:p>
              <a:endParaRPr lang="en-US"/>
            </a:p>
          </p:txBody>
        </p:sp>
        <p:sp>
          <p:nvSpPr>
            <p:cNvPr id="13353" name="Rectangle 244"/>
            <p:cNvSpPr>
              <a:spLocks noChangeArrowheads="1"/>
            </p:cNvSpPr>
            <p:nvPr/>
          </p:nvSpPr>
          <p:spPr bwMode="auto">
            <a:xfrm>
              <a:off x="3203" y="1909"/>
              <a:ext cx="78" cy="114"/>
            </a:xfrm>
            <a:prstGeom prst="rect">
              <a:avLst/>
            </a:prstGeom>
            <a:solidFill>
              <a:srgbClr val="008000"/>
            </a:solidFill>
            <a:ln w="9525">
              <a:noFill/>
              <a:miter lim="800000"/>
              <a:headEnd/>
              <a:tailEnd/>
            </a:ln>
          </p:spPr>
          <p:txBody>
            <a:bodyPr/>
            <a:lstStyle/>
            <a:p>
              <a:endParaRPr lang="en-US"/>
            </a:p>
          </p:txBody>
        </p:sp>
        <p:sp>
          <p:nvSpPr>
            <p:cNvPr id="13354" name="Rectangle 245"/>
            <p:cNvSpPr>
              <a:spLocks noChangeArrowheads="1"/>
            </p:cNvSpPr>
            <p:nvPr/>
          </p:nvSpPr>
          <p:spPr bwMode="auto">
            <a:xfrm>
              <a:off x="3205" y="1911"/>
              <a:ext cx="74" cy="110"/>
            </a:xfrm>
            <a:prstGeom prst="rect">
              <a:avLst/>
            </a:prstGeom>
            <a:noFill/>
            <a:ln w="7938">
              <a:solidFill>
                <a:srgbClr val="000000"/>
              </a:solidFill>
              <a:miter lim="800000"/>
              <a:headEnd/>
              <a:tailEnd/>
            </a:ln>
          </p:spPr>
          <p:txBody>
            <a:bodyPr/>
            <a:lstStyle/>
            <a:p>
              <a:endParaRPr lang="en-US"/>
            </a:p>
          </p:txBody>
        </p:sp>
        <p:sp>
          <p:nvSpPr>
            <p:cNvPr id="13355" name="Rectangle 246"/>
            <p:cNvSpPr>
              <a:spLocks noChangeArrowheads="1"/>
            </p:cNvSpPr>
            <p:nvPr/>
          </p:nvSpPr>
          <p:spPr bwMode="auto">
            <a:xfrm>
              <a:off x="3951" y="1910"/>
              <a:ext cx="78" cy="114"/>
            </a:xfrm>
            <a:prstGeom prst="rect">
              <a:avLst/>
            </a:prstGeom>
            <a:solidFill>
              <a:srgbClr val="008000"/>
            </a:solidFill>
            <a:ln w="9525">
              <a:noFill/>
              <a:miter lim="800000"/>
              <a:headEnd/>
              <a:tailEnd/>
            </a:ln>
          </p:spPr>
          <p:txBody>
            <a:bodyPr/>
            <a:lstStyle/>
            <a:p>
              <a:endParaRPr lang="en-US"/>
            </a:p>
          </p:txBody>
        </p:sp>
        <p:sp>
          <p:nvSpPr>
            <p:cNvPr id="13356" name="Rectangle 247"/>
            <p:cNvSpPr>
              <a:spLocks noChangeArrowheads="1"/>
            </p:cNvSpPr>
            <p:nvPr/>
          </p:nvSpPr>
          <p:spPr bwMode="auto">
            <a:xfrm>
              <a:off x="3953" y="1912"/>
              <a:ext cx="74" cy="110"/>
            </a:xfrm>
            <a:prstGeom prst="rect">
              <a:avLst/>
            </a:prstGeom>
            <a:noFill/>
            <a:ln w="7938">
              <a:solidFill>
                <a:srgbClr val="000000"/>
              </a:solidFill>
              <a:miter lim="800000"/>
              <a:headEnd/>
              <a:tailEnd/>
            </a:ln>
          </p:spPr>
          <p:txBody>
            <a:bodyPr/>
            <a:lstStyle/>
            <a:p>
              <a:endParaRPr lang="en-US"/>
            </a:p>
          </p:txBody>
        </p:sp>
        <p:sp>
          <p:nvSpPr>
            <p:cNvPr id="13357" name="Rectangle 248"/>
            <p:cNvSpPr>
              <a:spLocks noChangeArrowheads="1"/>
            </p:cNvSpPr>
            <p:nvPr/>
          </p:nvSpPr>
          <p:spPr bwMode="auto">
            <a:xfrm>
              <a:off x="4076" y="1910"/>
              <a:ext cx="78" cy="114"/>
            </a:xfrm>
            <a:prstGeom prst="rect">
              <a:avLst/>
            </a:prstGeom>
            <a:solidFill>
              <a:srgbClr val="008000"/>
            </a:solidFill>
            <a:ln w="9525">
              <a:noFill/>
              <a:miter lim="800000"/>
              <a:headEnd/>
              <a:tailEnd/>
            </a:ln>
          </p:spPr>
          <p:txBody>
            <a:bodyPr/>
            <a:lstStyle/>
            <a:p>
              <a:endParaRPr lang="en-US"/>
            </a:p>
          </p:txBody>
        </p:sp>
        <p:sp>
          <p:nvSpPr>
            <p:cNvPr id="13358" name="Rectangle 249"/>
            <p:cNvSpPr>
              <a:spLocks noChangeArrowheads="1"/>
            </p:cNvSpPr>
            <p:nvPr/>
          </p:nvSpPr>
          <p:spPr bwMode="auto">
            <a:xfrm>
              <a:off x="4078" y="1912"/>
              <a:ext cx="74" cy="110"/>
            </a:xfrm>
            <a:prstGeom prst="rect">
              <a:avLst/>
            </a:prstGeom>
            <a:noFill/>
            <a:ln w="7938">
              <a:solidFill>
                <a:srgbClr val="000000"/>
              </a:solidFill>
              <a:miter lim="800000"/>
              <a:headEnd/>
              <a:tailEnd/>
            </a:ln>
          </p:spPr>
          <p:txBody>
            <a:bodyPr/>
            <a:lstStyle/>
            <a:p>
              <a:endParaRPr lang="en-US"/>
            </a:p>
          </p:txBody>
        </p:sp>
        <p:sp>
          <p:nvSpPr>
            <p:cNvPr id="13359" name="Rectangle 250"/>
            <p:cNvSpPr>
              <a:spLocks noChangeArrowheads="1"/>
            </p:cNvSpPr>
            <p:nvPr/>
          </p:nvSpPr>
          <p:spPr bwMode="auto">
            <a:xfrm>
              <a:off x="2260" y="2988"/>
              <a:ext cx="654"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DSP48E1 Slice</a:t>
              </a:r>
              <a:endParaRPr lang="en-US" sz="2400" b="1" i="1">
                <a:latin typeface="Times New Roman" pitchFamily="18" charset="0"/>
              </a:endParaRPr>
            </a:p>
          </p:txBody>
        </p:sp>
        <p:sp>
          <p:nvSpPr>
            <p:cNvPr id="13360" name="Rectangle 251"/>
            <p:cNvSpPr>
              <a:spLocks noChangeArrowheads="1"/>
            </p:cNvSpPr>
            <p:nvPr/>
          </p:nvSpPr>
          <p:spPr bwMode="auto">
            <a:xfrm>
              <a:off x="2172" y="3108"/>
              <a:ext cx="826"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opmode = 0010101</a:t>
              </a:r>
              <a:endParaRPr lang="en-US" sz="2400" b="1" i="1">
                <a:latin typeface="Times New Roman" pitchFamily="18" charset="0"/>
              </a:endParaRPr>
            </a:p>
          </p:txBody>
        </p:sp>
        <p:sp>
          <p:nvSpPr>
            <p:cNvPr id="13361" name="Rectangle 252"/>
            <p:cNvSpPr>
              <a:spLocks noChangeArrowheads="1"/>
            </p:cNvSpPr>
            <p:nvPr/>
          </p:nvSpPr>
          <p:spPr bwMode="auto">
            <a:xfrm>
              <a:off x="1372" y="2985"/>
              <a:ext cx="654"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DSP48E1 Slice</a:t>
              </a:r>
              <a:endParaRPr lang="en-US" sz="2400" b="1" i="1">
                <a:latin typeface="Times New Roman" pitchFamily="18" charset="0"/>
              </a:endParaRPr>
            </a:p>
          </p:txBody>
        </p:sp>
        <p:sp>
          <p:nvSpPr>
            <p:cNvPr id="13362" name="Rectangle 253"/>
            <p:cNvSpPr>
              <a:spLocks noChangeArrowheads="1"/>
            </p:cNvSpPr>
            <p:nvPr/>
          </p:nvSpPr>
          <p:spPr bwMode="auto">
            <a:xfrm>
              <a:off x="1284" y="3105"/>
              <a:ext cx="826"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opmode = 0000101</a:t>
              </a:r>
              <a:endParaRPr lang="en-US" sz="2400" b="1" i="1">
                <a:latin typeface="Times New Roman" pitchFamily="18" charset="0"/>
              </a:endParaRPr>
            </a:p>
          </p:txBody>
        </p:sp>
        <p:sp>
          <p:nvSpPr>
            <p:cNvPr id="13363" name="Rectangle 254"/>
            <p:cNvSpPr>
              <a:spLocks noChangeArrowheads="1"/>
            </p:cNvSpPr>
            <p:nvPr/>
          </p:nvSpPr>
          <p:spPr bwMode="auto">
            <a:xfrm>
              <a:off x="805" y="1900"/>
              <a:ext cx="165"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x(n)</a:t>
              </a:r>
              <a:endParaRPr lang="en-US" sz="2400" b="1" i="1">
                <a:latin typeface="Times New Roman" pitchFamily="18" charset="0"/>
              </a:endParaRPr>
            </a:p>
          </p:txBody>
        </p:sp>
        <p:sp>
          <p:nvSpPr>
            <p:cNvPr id="13364" name="Rectangle 255"/>
            <p:cNvSpPr>
              <a:spLocks noChangeArrowheads="1"/>
            </p:cNvSpPr>
            <p:nvPr/>
          </p:nvSpPr>
          <p:spPr bwMode="auto">
            <a:xfrm>
              <a:off x="5020" y="2635"/>
              <a:ext cx="165" cy="115"/>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y(n)</a:t>
              </a:r>
              <a:endParaRPr lang="en-US" sz="2400" b="1" i="1">
                <a:latin typeface="Times New Roman" pitchFamily="18" charset="0"/>
              </a:endParaRPr>
            </a:p>
          </p:txBody>
        </p:sp>
        <p:sp>
          <p:nvSpPr>
            <p:cNvPr id="13365" name="Rectangle 256"/>
            <p:cNvSpPr>
              <a:spLocks noChangeArrowheads="1"/>
            </p:cNvSpPr>
            <p:nvPr/>
          </p:nvSpPr>
          <p:spPr bwMode="auto">
            <a:xfrm>
              <a:off x="4830" y="2727"/>
              <a:ext cx="142" cy="128"/>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38</a:t>
              </a:r>
              <a:endParaRPr lang="en-US" sz="2400" b="1" i="1">
                <a:latin typeface="Times New Roman" pitchFamily="18" charset="0"/>
              </a:endParaRPr>
            </a:p>
          </p:txBody>
        </p:sp>
        <p:sp>
          <p:nvSpPr>
            <p:cNvPr id="13366" name="Rectangle 257"/>
            <p:cNvSpPr>
              <a:spLocks noChangeArrowheads="1"/>
            </p:cNvSpPr>
            <p:nvPr/>
          </p:nvSpPr>
          <p:spPr bwMode="auto">
            <a:xfrm>
              <a:off x="1044" y="1821"/>
              <a:ext cx="142" cy="128"/>
            </a:xfrm>
            <a:prstGeom prst="rect">
              <a:avLst/>
            </a:prstGeom>
            <a:noFill/>
            <a:ln w="9525">
              <a:noFill/>
              <a:miter lim="800000"/>
              <a:headEnd/>
              <a:tailEnd/>
            </a:ln>
          </p:spPr>
          <p:txBody>
            <a:bodyPr wrap="none" lIns="0" tIns="0" rIns="0" bIns="0">
              <a:spAutoFit/>
            </a:bodyPr>
            <a:lstStyle/>
            <a:p>
              <a:pPr eaLnBrk="0" hangingPunct="0"/>
              <a:r>
                <a:rPr lang="en-US" sz="1200">
                  <a:solidFill>
                    <a:srgbClr val="000000"/>
                  </a:solidFill>
                </a:rPr>
                <a:t>18</a:t>
              </a:r>
              <a:endParaRPr lang="en-US" sz="2400" b="1" i="1">
                <a:latin typeface="Times New Roman" pitchFamily="18" charset="0"/>
              </a:endParaRPr>
            </a:p>
          </p:txBody>
        </p:sp>
      </p:gr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365125" y="326044"/>
            <a:ext cx="7924800" cy="662089"/>
          </a:xfrm>
        </p:spPr>
        <p:txBody>
          <a:bodyPr/>
          <a:lstStyle/>
          <a:p>
            <a:pPr eaLnBrk="1" hangingPunct="1"/>
            <a:r>
              <a:rPr lang="en-US" dirty="0" smtClean="0"/>
              <a:t>Non-DSP Functions (Addition)</a:t>
            </a:r>
          </a:p>
        </p:txBody>
      </p:sp>
      <p:graphicFrame>
        <p:nvGraphicFramePr>
          <p:cNvPr id="1026" name="Object 3"/>
          <p:cNvGraphicFramePr>
            <a:graphicFrameLocks noChangeAspect="1"/>
          </p:cNvGraphicFramePr>
          <p:nvPr/>
        </p:nvGraphicFramePr>
        <p:xfrm>
          <a:off x="4622800" y="2589213"/>
          <a:ext cx="4940300" cy="1016000"/>
        </p:xfrm>
        <a:graphic>
          <a:graphicData uri="http://schemas.openxmlformats.org/presentationml/2006/ole">
            <p:oleObj spid="_x0000_s81922" name="Flash Movie" r:id="rId6" imgW="4939560" imgH="1015920" progId="">
              <p:embed/>
            </p:oleObj>
          </a:graphicData>
        </a:graphic>
      </p:graphicFrame>
      <p:graphicFrame>
        <p:nvGraphicFramePr>
          <p:cNvPr id="1027" name="Object 4"/>
          <p:cNvGraphicFramePr>
            <a:graphicFrameLocks noChangeAspect="1"/>
          </p:cNvGraphicFramePr>
          <p:nvPr/>
        </p:nvGraphicFramePr>
        <p:xfrm>
          <a:off x="-157163" y="2563813"/>
          <a:ext cx="2925763" cy="1817687"/>
        </p:xfrm>
        <a:graphic>
          <a:graphicData uri="http://schemas.openxmlformats.org/presentationml/2006/ole">
            <p:oleObj spid="_x0000_s81923" name="Flash Movie" r:id="rId7" imgW="2925360" imgH="1818000" progId="">
              <p:embed/>
            </p:oleObj>
          </a:graphicData>
        </a:graphic>
      </p:graphicFrame>
      <p:sp>
        <p:nvSpPr>
          <p:cNvPr id="1030" name="Rectangle 5"/>
          <p:cNvSpPr>
            <a:spLocks noChangeArrowheads="1"/>
          </p:cNvSpPr>
          <p:nvPr/>
        </p:nvSpPr>
        <p:spPr bwMode="auto">
          <a:xfrm>
            <a:off x="657225" y="1717675"/>
            <a:ext cx="1920875" cy="730250"/>
          </a:xfrm>
          <a:prstGeom prst="rect">
            <a:avLst/>
          </a:prstGeom>
          <a:noFill/>
          <a:ln w="12700">
            <a:noFill/>
            <a:miter lim="800000"/>
            <a:headEnd/>
            <a:tailEnd/>
          </a:ln>
        </p:spPr>
        <p:txBody>
          <a:bodyPr>
            <a:spAutoFit/>
          </a:bodyPr>
          <a:lstStyle/>
          <a:p>
            <a:pPr algn="l" eaLnBrk="0" hangingPunct="0"/>
            <a:r>
              <a:rPr kumimoji="1" lang="en-US" altLang="ja-JP" sz="1400" b="1">
                <a:latin typeface="Arial Narrow" pitchFamily="34" charset="0"/>
                <a:ea typeface="MS PGothic" pitchFamily="34" charset="-128"/>
              </a:rPr>
              <a:t>START:</a:t>
            </a:r>
            <a:r>
              <a:rPr kumimoji="1" lang="en-US" altLang="ja-JP" sz="1400">
                <a:latin typeface="Arial Narrow" pitchFamily="34" charset="0"/>
                <a:ea typeface="MS PGothic" pitchFamily="34" charset="-128"/>
              </a:rPr>
              <a:t> This is the typical adder tree found in many signal processing designs</a:t>
            </a:r>
            <a:endParaRPr kumimoji="1" lang="en-US" sz="1400">
              <a:latin typeface="Arial Narrow" pitchFamily="34" charset="0"/>
            </a:endParaRPr>
          </a:p>
        </p:txBody>
      </p:sp>
      <p:graphicFrame>
        <p:nvGraphicFramePr>
          <p:cNvPr id="1028" name="Object 6"/>
          <p:cNvGraphicFramePr>
            <a:graphicFrameLocks noChangeAspect="1"/>
          </p:cNvGraphicFramePr>
          <p:nvPr/>
        </p:nvGraphicFramePr>
        <p:xfrm>
          <a:off x="2222500" y="2597150"/>
          <a:ext cx="2943225" cy="1689100"/>
        </p:xfrm>
        <a:graphic>
          <a:graphicData uri="http://schemas.openxmlformats.org/presentationml/2006/ole">
            <p:oleObj spid="_x0000_s81924" name="Flash Movie" r:id="rId8" imgW="2926800" imgH="1830600" progId="">
              <p:embed/>
            </p:oleObj>
          </a:graphicData>
        </a:graphic>
      </p:graphicFrame>
      <p:sp>
        <p:nvSpPr>
          <p:cNvPr id="1544199" name="Oval 7"/>
          <p:cNvSpPr>
            <a:spLocks noChangeArrowheads="1"/>
          </p:cNvSpPr>
          <p:nvPr/>
        </p:nvSpPr>
        <p:spPr bwMode="auto">
          <a:xfrm>
            <a:off x="3068638" y="1943100"/>
            <a:ext cx="411162" cy="377825"/>
          </a:xfrm>
          <a:prstGeom prst="ellipse">
            <a:avLst/>
          </a:prstGeom>
          <a:solidFill>
            <a:srgbClr val="FFFF99"/>
          </a:solidFill>
          <a:ln w="25400">
            <a:solidFill>
              <a:schemeClr val="tx1"/>
            </a:solidFill>
            <a:round/>
            <a:headEnd/>
            <a:tailEnd/>
          </a:ln>
          <a:effectLst>
            <a:outerShdw dist="35921" dir="2700000" algn="ctr" rotWithShape="0">
              <a:schemeClr val="bg2"/>
            </a:outerShdw>
          </a:effectLst>
        </p:spPr>
        <p:txBody>
          <a:bodyPr anchor="ctr">
            <a:spAutoFit/>
          </a:bodyPr>
          <a:lstStyle/>
          <a:p>
            <a:pPr>
              <a:defRPr/>
            </a:pPr>
            <a:endParaRPr lang="en-US" dirty="0"/>
          </a:p>
        </p:txBody>
      </p:sp>
      <p:sp>
        <p:nvSpPr>
          <p:cNvPr id="1032" name="Rectangle 8"/>
          <p:cNvSpPr>
            <a:spLocks noChangeArrowheads="1"/>
          </p:cNvSpPr>
          <p:nvPr/>
        </p:nvSpPr>
        <p:spPr bwMode="auto">
          <a:xfrm>
            <a:off x="3111500" y="1905000"/>
            <a:ext cx="323850" cy="457200"/>
          </a:xfrm>
          <a:prstGeom prst="rect">
            <a:avLst/>
          </a:prstGeom>
          <a:noFill/>
          <a:ln w="12700">
            <a:noFill/>
            <a:miter lim="800000"/>
            <a:headEnd/>
            <a:tailEnd/>
          </a:ln>
        </p:spPr>
        <p:txBody>
          <a:bodyPr wrap="none">
            <a:spAutoFit/>
          </a:bodyPr>
          <a:lstStyle/>
          <a:p>
            <a:pPr algn="l" eaLnBrk="0" hangingPunct="0"/>
            <a:r>
              <a:rPr lang="en-US" sz="2400">
                <a:latin typeface="Arial Narrow" pitchFamily="34" charset="0"/>
              </a:rPr>
              <a:t>1</a:t>
            </a:r>
          </a:p>
        </p:txBody>
      </p:sp>
      <p:sp>
        <p:nvSpPr>
          <p:cNvPr id="1544201" name="Oval 9"/>
          <p:cNvSpPr>
            <a:spLocks noChangeArrowheads="1"/>
          </p:cNvSpPr>
          <p:nvPr/>
        </p:nvSpPr>
        <p:spPr bwMode="auto">
          <a:xfrm>
            <a:off x="5743575" y="1943100"/>
            <a:ext cx="411163" cy="377825"/>
          </a:xfrm>
          <a:prstGeom prst="ellipse">
            <a:avLst/>
          </a:prstGeom>
          <a:solidFill>
            <a:srgbClr val="FFFF99"/>
          </a:solidFill>
          <a:ln w="25400">
            <a:solidFill>
              <a:schemeClr val="tx1"/>
            </a:solidFill>
            <a:round/>
            <a:headEnd/>
            <a:tailEnd/>
          </a:ln>
          <a:effectLst>
            <a:outerShdw dist="35921" dir="2700000" algn="ctr" rotWithShape="0">
              <a:schemeClr val="bg2"/>
            </a:outerShdw>
          </a:effectLst>
        </p:spPr>
        <p:txBody>
          <a:bodyPr anchor="ctr">
            <a:spAutoFit/>
          </a:bodyPr>
          <a:lstStyle/>
          <a:p>
            <a:pPr>
              <a:defRPr/>
            </a:pPr>
            <a:endParaRPr lang="en-US" dirty="0"/>
          </a:p>
        </p:txBody>
      </p:sp>
      <p:sp>
        <p:nvSpPr>
          <p:cNvPr id="1034" name="Rectangle 10"/>
          <p:cNvSpPr>
            <a:spLocks noChangeArrowheads="1"/>
          </p:cNvSpPr>
          <p:nvPr/>
        </p:nvSpPr>
        <p:spPr bwMode="auto">
          <a:xfrm>
            <a:off x="5786438" y="1892300"/>
            <a:ext cx="323850" cy="457200"/>
          </a:xfrm>
          <a:prstGeom prst="rect">
            <a:avLst/>
          </a:prstGeom>
          <a:noFill/>
          <a:ln w="12700">
            <a:noFill/>
            <a:miter lim="800000"/>
            <a:headEnd/>
            <a:tailEnd/>
          </a:ln>
        </p:spPr>
        <p:txBody>
          <a:bodyPr wrap="none">
            <a:spAutoFit/>
          </a:bodyPr>
          <a:lstStyle/>
          <a:p>
            <a:pPr algn="l" eaLnBrk="0" hangingPunct="0"/>
            <a:r>
              <a:rPr lang="en-US" sz="2400">
                <a:latin typeface="Arial Narrow" pitchFamily="34" charset="0"/>
              </a:rPr>
              <a:t>2</a:t>
            </a:r>
          </a:p>
        </p:txBody>
      </p:sp>
      <p:sp>
        <p:nvSpPr>
          <p:cNvPr id="1544203" name="Oval 11"/>
          <p:cNvSpPr>
            <a:spLocks noChangeArrowheads="1"/>
          </p:cNvSpPr>
          <p:nvPr/>
        </p:nvSpPr>
        <p:spPr bwMode="auto">
          <a:xfrm>
            <a:off x="942975" y="4332288"/>
            <a:ext cx="411163" cy="377825"/>
          </a:xfrm>
          <a:prstGeom prst="ellipse">
            <a:avLst/>
          </a:prstGeom>
          <a:solidFill>
            <a:srgbClr val="FFFF99"/>
          </a:solidFill>
          <a:ln w="25400">
            <a:solidFill>
              <a:schemeClr val="tx1"/>
            </a:solidFill>
            <a:round/>
            <a:headEnd/>
            <a:tailEnd/>
          </a:ln>
          <a:effectLst>
            <a:outerShdw dist="35921" dir="2700000" algn="ctr" rotWithShape="0">
              <a:schemeClr val="bg2"/>
            </a:outerShdw>
          </a:effectLst>
        </p:spPr>
        <p:txBody>
          <a:bodyPr anchor="ctr">
            <a:spAutoFit/>
          </a:bodyPr>
          <a:lstStyle/>
          <a:p>
            <a:pPr>
              <a:defRPr/>
            </a:pPr>
            <a:endParaRPr lang="en-US" dirty="0"/>
          </a:p>
        </p:txBody>
      </p:sp>
      <p:sp>
        <p:nvSpPr>
          <p:cNvPr id="1036" name="Rectangle 12"/>
          <p:cNvSpPr>
            <a:spLocks noChangeArrowheads="1"/>
          </p:cNvSpPr>
          <p:nvPr/>
        </p:nvSpPr>
        <p:spPr bwMode="auto">
          <a:xfrm>
            <a:off x="985838" y="4281488"/>
            <a:ext cx="323850" cy="457200"/>
          </a:xfrm>
          <a:prstGeom prst="rect">
            <a:avLst/>
          </a:prstGeom>
          <a:noFill/>
          <a:ln w="12700">
            <a:noFill/>
            <a:miter lim="800000"/>
            <a:headEnd/>
            <a:tailEnd/>
          </a:ln>
        </p:spPr>
        <p:txBody>
          <a:bodyPr wrap="none">
            <a:spAutoFit/>
          </a:bodyPr>
          <a:lstStyle/>
          <a:p>
            <a:pPr algn="l" eaLnBrk="0" hangingPunct="0"/>
            <a:r>
              <a:rPr lang="en-US" sz="2400">
                <a:latin typeface="Arial Narrow" pitchFamily="34" charset="0"/>
              </a:rPr>
              <a:t>3</a:t>
            </a:r>
          </a:p>
        </p:txBody>
      </p:sp>
      <p:sp>
        <p:nvSpPr>
          <p:cNvPr id="1544205" name="AutoShape 13"/>
          <p:cNvSpPr>
            <a:spLocks noChangeArrowheads="1"/>
          </p:cNvSpPr>
          <p:nvPr/>
        </p:nvSpPr>
        <p:spPr bwMode="auto">
          <a:xfrm>
            <a:off x="2917825" y="3946525"/>
            <a:ext cx="617538" cy="377825"/>
          </a:xfrm>
          <a:prstGeom prst="rightArrow">
            <a:avLst>
              <a:gd name="adj1" fmla="val 50000"/>
              <a:gd name="adj2" fmla="val 40861"/>
            </a:avLst>
          </a:prstGeom>
          <a:solidFill>
            <a:srgbClr val="FFFF99"/>
          </a:solidFill>
          <a:ln w="25400">
            <a:solidFill>
              <a:schemeClr val="tx1"/>
            </a:solidFill>
            <a:miter lim="800000"/>
            <a:headEnd/>
            <a:tailEnd/>
          </a:ln>
          <a:effectLst>
            <a:outerShdw dist="35921" dir="2700000" algn="ctr" rotWithShape="0">
              <a:schemeClr val="bg2"/>
            </a:outerShdw>
          </a:effectLst>
        </p:spPr>
        <p:txBody>
          <a:bodyPr anchor="ctr">
            <a:spAutoFit/>
          </a:bodyPr>
          <a:lstStyle/>
          <a:p>
            <a:pPr>
              <a:defRPr/>
            </a:pPr>
            <a:endParaRPr lang="en-US" dirty="0"/>
          </a:p>
        </p:txBody>
      </p:sp>
      <p:sp>
        <p:nvSpPr>
          <p:cNvPr id="1544206" name="Rectangle 14"/>
          <p:cNvSpPr>
            <a:spLocks noChangeArrowheads="1"/>
          </p:cNvSpPr>
          <p:nvPr/>
        </p:nvSpPr>
        <p:spPr bwMode="auto">
          <a:xfrm>
            <a:off x="5262563" y="4033838"/>
            <a:ext cx="1439862" cy="188912"/>
          </a:xfrm>
          <a:prstGeom prst="rect">
            <a:avLst/>
          </a:prstGeom>
          <a:solidFill>
            <a:srgbClr val="FFFF99"/>
          </a:solidFill>
          <a:ln w="25400">
            <a:solidFill>
              <a:schemeClr val="tx1"/>
            </a:solidFill>
            <a:miter lim="800000"/>
            <a:headEnd/>
            <a:tailEnd/>
          </a:ln>
          <a:effectLst>
            <a:outerShdw dist="35921" dir="2700000" algn="ctr" rotWithShape="0">
              <a:schemeClr val="bg2"/>
            </a:outerShdw>
          </a:effectLst>
        </p:spPr>
        <p:txBody>
          <a:bodyPr anchor="ctr">
            <a:spAutoFit/>
          </a:bodyPr>
          <a:lstStyle/>
          <a:p>
            <a:pPr>
              <a:defRPr/>
            </a:pPr>
            <a:endParaRPr lang="en-US" dirty="0"/>
          </a:p>
        </p:txBody>
      </p:sp>
      <p:sp>
        <p:nvSpPr>
          <p:cNvPr id="1544207" name="AutoShape 15"/>
          <p:cNvSpPr>
            <a:spLocks noChangeArrowheads="1"/>
          </p:cNvSpPr>
          <p:nvPr/>
        </p:nvSpPr>
        <p:spPr bwMode="auto">
          <a:xfrm rot="-5370587">
            <a:off x="6351588" y="3733800"/>
            <a:ext cx="566737" cy="411163"/>
          </a:xfrm>
          <a:prstGeom prst="rightArrow">
            <a:avLst>
              <a:gd name="adj1" fmla="val 50000"/>
              <a:gd name="adj2" fmla="val 34459"/>
            </a:avLst>
          </a:prstGeom>
          <a:solidFill>
            <a:srgbClr val="FFFF99"/>
          </a:solidFill>
          <a:ln w="25400">
            <a:solidFill>
              <a:schemeClr val="tx1"/>
            </a:solidFill>
            <a:miter lim="800000"/>
            <a:headEnd/>
            <a:tailEnd/>
          </a:ln>
          <a:effectLst>
            <a:outerShdw dist="35921" dir="2700000" algn="ctr" rotWithShape="0">
              <a:schemeClr val="bg2"/>
            </a:outerShdw>
          </a:effectLst>
        </p:spPr>
        <p:txBody>
          <a:bodyPr wrap="none" anchor="ctr">
            <a:spAutoFit/>
          </a:bodyPr>
          <a:lstStyle/>
          <a:p>
            <a:pPr>
              <a:defRPr/>
            </a:pPr>
            <a:endParaRPr lang="en-US" dirty="0"/>
          </a:p>
        </p:txBody>
      </p:sp>
      <p:sp>
        <p:nvSpPr>
          <p:cNvPr id="1040" name="Rectangle 16"/>
          <p:cNvSpPr>
            <a:spLocks noChangeArrowheads="1"/>
          </p:cNvSpPr>
          <p:nvPr/>
        </p:nvSpPr>
        <p:spPr bwMode="auto">
          <a:xfrm>
            <a:off x="6372225" y="4044950"/>
            <a:ext cx="274638" cy="166688"/>
          </a:xfrm>
          <a:prstGeom prst="rect">
            <a:avLst/>
          </a:prstGeom>
          <a:solidFill>
            <a:srgbClr val="FFFF99"/>
          </a:solidFill>
          <a:ln w="12700">
            <a:noFill/>
            <a:miter lim="800000"/>
            <a:headEnd/>
            <a:tailEnd/>
          </a:ln>
        </p:spPr>
        <p:txBody>
          <a:bodyPr anchor="ctr">
            <a:spAutoFit/>
          </a:bodyPr>
          <a:lstStyle/>
          <a:p>
            <a:endParaRPr lang="en-US"/>
          </a:p>
        </p:txBody>
      </p:sp>
      <p:sp>
        <p:nvSpPr>
          <p:cNvPr id="1544209" name="Rectangle 17"/>
          <p:cNvSpPr>
            <a:spLocks noChangeArrowheads="1"/>
          </p:cNvSpPr>
          <p:nvPr/>
        </p:nvSpPr>
        <p:spPr bwMode="auto">
          <a:xfrm rot="-5400000">
            <a:off x="7310438" y="4298950"/>
            <a:ext cx="1320800" cy="206375"/>
          </a:xfrm>
          <a:prstGeom prst="rect">
            <a:avLst/>
          </a:prstGeom>
          <a:solidFill>
            <a:srgbClr val="FFFF99"/>
          </a:solidFill>
          <a:ln w="25400">
            <a:solidFill>
              <a:schemeClr val="tx1"/>
            </a:solidFill>
            <a:miter lim="800000"/>
            <a:headEnd/>
            <a:tailEnd/>
          </a:ln>
          <a:effectLst>
            <a:outerShdw dist="35921" dir="2700000" algn="ctr" rotWithShape="0">
              <a:schemeClr val="bg2"/>
            </a:outerShdw>
          </a:effectLst>
        </p:spPr>
        <p:txBody>
          <a:bodyPr anchor="ctr">
            <a:spAutoFit/>
          </a:bodyPr>
          <a:lstStyle/>
          <a:p>
            <a:pPr>
              <a:defRPr/>
            </a:pPr>
            <a:endParaRPr lang="en-US" dirty="0"/>
          </a:p>
        </p:txBody>
      </p:sp>
      <p:sp>
        <p:nvSpPr>
          <p:cNvPr id="1544210" name="AutoShape 18"/>
          <p:cNvSpPr>
            <a:spLocks noChangeArrowheads="1"/>
          </p:cNvSpPr>
          <p:nvPr/>
        </p:nvSpPr>
        <p:spPr bwMode="auto">
          <a:xfrm rot="-10770587">
            <a:off x="7456488" y="4813300"/>
            <a:ext cx="617537" cy="376238"/>
          </a:xfrm>
          <a:prstGeom prst="rightArrow">
            <a:avLst>
              <a:gd name="adj1" fmla="val 50000"/>
              <a:gd name="adj2" fmla="val 41034"/>
            </a:avLst>
          </a:prstGeom>
          <a:solidFill>
            <a:srgbClr val="FFFF99"/>
          </a:solidFill>
          <a:ln w="25400">
            <a:solidFill>
              <a:schemeClr val="tx1"/>
            </a:solidFill>
            <a:miter lim="800000"/>
            <a:headEnd/>
            <a:tailEnd/>
          </a:ln>
          <a:effectLst>
            <a:outerShdw dist="35921" dir="2700000" algn="ctr" rotWithShape="0">
              <a:schemeClr val="bg2"/>
            </a:outerShdw>
          </a:effectLst>
        </p:spPr>
        <p:txBody>
          <a:bodyPr wrap="none" anchor="ctr">
            <a:spAutoFit/>
          </a:bodyPr>
          <a:lstStyle/>
          <a:p>
            <a:pPr>
              <a:defRPr/>
            </a:pPr>
            <a:endParaRPr lang="en-US" dirty="0"/>
          </a:p>
        </p:txBody>
      </p:sp>
      <p:sp>
        <p:nvSpPr>
          <p:cNvPr id="1043" name="Rectangle 19"/>
          <p:cNvSpPr>
            <a:spLocks noChangeArrowheads="1"/>
          </p:cNvSpPr>
          <p:nvPr/>
        </p:nvSpPr>
        <p:spPr bwMode="auto">
          <a:xfrm rot="-5400000">
            <a:off x="7893050" y="4889501"/>
            <a:ext cx="166687" cy="188912"/>
          </a:xfrm>
          <a:prstGeom prst="rect">
            <a:avLst/>
          </a:prstGeom>
          <a:solidFill>
            <a:srgbClr val="FFFF99"/>
          </a:solidFill>
          <a:ln w="12700">
            <a:noFill/>
            <a:miter lim="800000"/>
            <a:headEnd/>
            <a:tailEnd/>
          </a:ln>
        </p:spPr>
        <p:txBody>
          <a:bodyPr anchor="ctr">
            <a:spAutoFit/>
          </a:bodyPr>
          <a:lstStyle/>
          <a:p>
            <a:endParaRPr lang="en-US"/>
          </a:p>
        </p:txBody>
      </p:sp>
      <p:sp>
        <p:nvSpPr>
          <p:cNvPr id="1044" name="Rectangle 20"/>
          <p:cNvSpPr>
            <a:spLocks noChangeArrowheads="1"/>
          </p:cNvSpPr>
          <p:nvPr/>
        </p:nvSpPr>
        <p:spPr bwMode="auto">
          <a:xfrm>
            <a:off x="3538538" y="1677988"/>
            <a:ext cx="1989137" cy="942975"/>
          </a:xfrm>
          <a:prstGeom prst="rect">
            <a:avLst/>
          </a:prstGeom>
          <a:noFill/>
          <a:ln w="12700">
            <a:noFill/>
            <a:miter lim="800000"/>
            <a:headEnd/>
            <a:tailEnd/>
          </a:ln>
        </p:spPr>
        <p:txBody>
          <a:bodyPr>
            <a:spAutoFit/>
          </a:bodyPr>
          <a:lstStyle/>
          <a:p>
            <a:pPr algn="l" eaLnBrk="0" hangingPunct="0"/>
            <a:r>
              <a:rPr kumimoji="1" lang="en-US" altLang="ja-JP" sz="1400" b="1">
                <a:latin typeface="Arial Narrow" pitchFamily="34" charset="0"/>
                <a:ea typeface="MS PGothic" pitchFamily="34" charset="-128"/>
              </a:rPr>
              <a:t>Remove</a:t>
            </a:r>
            <a:r>
              <a:rPr kumimoji="1" lang="en-US" altLang="ja-JP" sz="1400">
                <a:latin typeface="Arial Narrow" pitchFamily="34" charset="0"/>
                <a:ea typeface="MS PGothic" pitchFamily="34" charset="-128"/>
              </a:rPr>
              <a:t> all </a:t>
            </a:r>
            <a:r>
              <a:rPr kumimoji="1" lang="en-US" altLang="ja-JP" sz="1400" b="1">
                <a:latin typeface="Arial Narrow" pitchFamily="34" charset="0"/>
                <a:ea typeface="MS PGothic" pitchFamily="34" charset="-128"/>
              </a:rPr>
              <a:t>pipelining</a:t>
            </a:r>
            <a:r>
              <a:rPr kumimoji="1" lang="en-US" altLang="ja-JP" sz="1400">
                <a:latin typeface="Arial Narrow" pitchFamily="34" charset="0"/>
                <a:ea typeface="MS PGothic" pitchFamily="34" charset="-128"/>
              </a:rPr>
              <a:t> from the tree. This makes it easier to understand and visualize the changes</a:t>
            </a:r>
            <a:endParaRPr kumimoji="1" lang="en-US" sz="1400">
              <a:latin typeface="Arial Narrow" pitchFamily="34" charset="0"/>
            </a:endParaRPr>
          </a:p>
        </p:txBody>
      </p:sp>
      <p:sp>
        <p:nvSpPr>
          <p:cNvPr id="1045" name="Rectangle 21"/>
          <p:cNvSpPr>
            <a:spLocks noChangeArrowheads="1"/>
          </p:cNvSpPr>
          <p:nvPr/>
        </p:nvSpPr>
        <p:spPr bwMode="auto">
          <a:xfrm>
            <a:off x="6438900" y="1679575"/>
            <a:ext cx="1989138" cy="942975"/>
          </a:xfrm>
          <a:prstGeom prst="rect">
            <a:avLst/>
          </a:prstGeom>
          <a:noFill/>
          <a:ln w="12700">
            <a:noFill/>
            <a:miter lim="800000"/>
            <a:headEnd/>
            <a:tailEnd/>
          </a:ln>
        </p:spPr>
        <p:txBody>
          <a:bodyPr>
            <a:spAutoFit/>
          </a:bodyPr>
          <a:lstStyle/>
          <a:p>
            <a:pPr algn="l" eaLnBrk="0" hangingPunct="0"/>
            <a:r>
              <a:rPr kumimoji="1" lang="en-US" altLang="ja-JP" sz="1400" b="1">
                <a:latin typeface="Arial Narrow" pitchFamily="34" charset="0"/>
                <a:ea typeface="MS PGothic" pitchFamily="34" charset="-128"/>
              </a:rPr>
              <a:t>Rearrange</a:t>
            </a:r>
            <a:r>
              <a:rPr kumimoji="1" lang="en-US" altLang="ja-JP" sz="1400">
                <a:latin typeface="Arial Narrow" pitchFamily="34" charset="0"/>
                <a:ea typeface="MS PGothic" pitchFamily="34" charset="-128"/>
              </a:rPr>
              <a:t> the tree. Notice that functionally has not changed. The diagram has just been redrawn</a:t>
            </a:r>
            <a:endParaRPr kumimoji="1" lang="en-US" sz="1400">
              <a:latin typeface="Arial Narrow" pitchFamily="34" charset="0"/>
            </a:endParaRPr>
          </a:p>
        </p:txBody>
      </p:sp>
      <p:sp>
        <p:nvSpPr>
          <p:cNvPr id="1046" name="Rectangle 22"/>
          <p:cNvSpPr>
            <a:spLocks noChangeArrowheads="1"/>
          </p:cNvSpPr>
          <p:nvPr/>
        </p:nvSpPr>
        <p:spPr bwMode="auto">
          <a:xfrm>
            <a:off x="635000" y="4811713"/>
            <a:ext cx="2125663" cy="1368425"/>
          </a:xfrm>
          <a:prstGeom prst="rect">
            <a:avLst/>
          </a:prstGeom>
          <a:noFill/>
          <a:ln w="12700">
            <a:noFill/>
            <a:miter lim="800000"/>
            <a:headEnd/>
            <a:tailEnd/>
          </a:ln>
        </p:spPr>
        <p:txBody>
          <a:bodyPr>
            <a:spAutoFit/>
          </a:bodyPr>
          <a:lstStyle/>
          <a:p>
            <a:pPr algn="l" eaLnBrk="0" hangingPunct="0"/>
            <a:r>
              <a:rPr kumimoji="1" lang="en-US" altLang="ja-JP" sz="1400" b="1">
                <a:latin typeface="Arial Narrow" pitchFamily="34" charset="0"/>
                <a:ea typeface="MS PGothic" pitchFamily="34" charset="-128"/>
              </a:rPr>
              <a:t>Pipelining</a:t>
            </a:r>
            <a:r>
              <a:rPr kumimoji="1" lang="en-US" altLang="ja-JP" sz="1400">
                <a:latin typeface="Arial Narrow" pitchFamily="34" charset="0"/>
                <a:ea typeface="MS PGothic" pitchFamily="34" charset="-128"/>
              </a:rPr>
              <a:t> is required for performance. Adding one in the chain requires one in the data path delay as well. Determining mapping to DSP48E is easy now</a:t>
            </a:r>
            <a:endParaRPr kumimoji="1" lang="en-US" sz="1400">
              <a:latin typeface="Arial Narrow" pitchFamily="34" charset="0"/>
            </a:endParaRPr>
          </a:p>
        </p:txBody>
      </p:sp>
      <p:grpSp>
        <p:nvGrpSpPr>
          <p:cNvPr id="2" name="Group 23"/>
          <p:cNvGrpSpPr>
            <a:grpSpLocks noChangeAspect="1"/>
          </p:cNvGrpSpPr>
          <p:nvPr>
            <p:custDataLst>
              <p:tags r:id="rId3"/>
            </p:custDataLst>
          </p:nvPr>
        </p:nvGrpSpPr>
        <p:grpSpPr bwMode="auto">
          <a:xfrm>
            <a:off x="2062163" y="4791075"/>
            <a:ext cx="6218237" cy="1462088"/>
            <a:chOff x="1299" y="3018"/>
            <a:chExt cx="3917" cy="921"/>
          </a:xfrm>
        </p:grpSpPr>
        <p:sp>
          <p:nvSpPr>
            <p:cNvPr id="1048" name="AutoShape 24"/>
            <p:cNvSpPr>
              <a:spLocks noChangeAspect="1" noChangeArrowheads="1" noTextEdit="1"/>
            </p:cNvSpPr>
            <p:nvPr/>
          </p:nvSpPr>
          <p:spPr bwMode="auto">
            <a:xfrm>
              <a:off x="1299" y="3018"/>
              <a:ext cx="3917" cy="921"/>
            </a:xfrm>
            <a:prstGeom prst="rect">
              <a:avLst/>
            </a:prstGeom>
            <a:noFill/>
            <a:ln w="9525">
              <a:noFill/>
              <a:miter lim="800000"/>
              <a:headEnd/>
              <a:tailEnd/>
            </a:ln>
          </p:spPr>
          <p:txBody>
            <a:bodyPr/>
            <a:lstStyle/>
            <a:p>
              <a:endParaRPr lang="en-US"/>
            </a:p>
          </p:txBody>
        </p:sp>
        <p:sp>
          <p:nvSpPr>
            <p:cNvPr id="1049" name="Freeform 25"/>
            <p:cNvSpPr>
              <a:spLocks/>
            </p:cNvSpPr>
            <p:nvPr/>
          </p:nvSpPr>
          <p:spPr bwMode="auto">
            <a:xfrm>
              <a:off x="3733" y="3538"/>
              <a:ext cx="563" cy="64"/>
            </a:xfrm>
            <a:custGeom>
              <a:avLst/>
              <a:gdLst>
                <a:gd name="T0" fmla="*/ 0 w 2815"/>
                <a:gd name="T1" fmla="*/ 0 h 381"/>
                <a:gd name="T2" fmla="*/ 0 w 2815"/>
                <a:gd name="T3" fmla="*/ 0 h 381"/>
                <a:gd name="T4" fmla="*/ 0 w 2815"/>
                <a:gd name="T5" fmla="*/ 0 h 381"/>
                <a:gd name="T6" fmla="*/ 0 w 2815"/>
                <a:gd name="T7" fmla="*/ 0 h 381"/>
                <a:gd name="T8" fmla="*/ 0 w 2815"/>
                <a:gd name="T9" fmla="*/ 0 h 381"/>
                <a:gd name="T10" fmla="*/ 0 60000 65536"/>
                <a:gd name="T11" fmla="*/ 0 60000 65536"/>
                <a:gd name="T12" fmla="*/ 0 60000 65536"/>
                <a:gd name="T13" fmla="*/ 0 60000 65536"/>
                <a:gd name="T14" fmla="*/ 0 60000 65536"/>
                <a:gd name="T15" fmla="*/ 0 w 2815"/>
                <a:gd name="T16" fmla="*/ 0 h 381"/>
                <a:gd name="T17" fmla="*/ 2815 w 2815"/>
                <a:gd name="T18" fmla="*/ 381 h 381"/>
              </a:gdLst>
              <a:ahLst/>
              <a:cxnLst>
                <a:cxn ang="T10">
                  <a:pos x="T0" y="T1"/>
                </a:cxn>
                <a:cxn ang="T11">
                  <a:pos x="T2" y="T3"/>
                </a:cxn>
                <a:cxn ang="T12">
                  <a:pos x="T4" y="T5"/>
                </a:cxn>
                <a:cxn ang="T13">
                  <a:pos x="T6" y="T7"/>
                </a:cxn>
                <a:cxn ang="T14">
                  <a:pos x="T8" y="T9"/>
                </a:cxn>
              </a:cxnLst>
              <a:rect l="T15" t="T16" r="T17" b="T18"/>
              <a:pathLst>
                <a:path w="2815" h="381">
                  <a:moveTo>
                    <a:pt x="2815" y="381"/>
                  </a:moveTo>
                  <a:lnTo>
                    <a:pt x="1609" y="381"/>
                  </a:lnTo>
                  <a:lnTo>
                    <a:pt x="1609" y="0"/>
                  </a:lnTo>
                  <a:lnTo>
                    <a:pt x="968" y="0"/>
                  </a:lnTo>
                  <a:lnTo>
                    <a:pt x="0" y="0"/>
                  </a:lnTo>
                </a:path>
              </a:pathLst>
            </a:custGeom>
            <a:noFill/>
            <a:ln w="20638">
              <a:solidFill>
                <a:srgbClr val="000000"/>
              </a:solidFill>
              <a:prstDash val="solid"/>
              <a:round/>
              <a:headEnd/>
              <a:tailEnd/>
            </a:ln>
          </p:spPr>
          <p:txBody>
            <a:bodyPr/>
            <a:lstStyle/>
            <a:p>
              <a:endParaRPr lang="en-US"/>
            </a:p>
          </p:txBody>
        </p:sp>
        <p:sp>
          <p:nvSpPr>
            <p:cNvPr id="1050" name="Freeform 26"/>
            <p:cNvSpPr>
              <a:spLocks/>
            </p:cNvSpPr>
            <p:nvPr/>
          </p:nvSpPr>
          <p:spPr bwMode="auto">
            <a:xfrm>
              <a:off x="4425" y="3538"/>
              <a:ext cx="247" cy="1"/>
            </a:xfrm>
            <a:custGeom>
              <a:avLst/>
              <a:gdLst>
                <a:gd name="T0" fmla="*/ 0 w 1239"/>
                <a:gd name="T1" fmla="*/ 0 h 5"/>
                <a:gd name="T2" fmla="*/ 0 w 1239"/>
                <a:gd name="T3" fmla="*/ 0 h 5"/>
                <a:gd name="T4" fmla="*/ 0 w 1239"/>
                <a:gd name="T5" fmla="*/ 0 h 5"/>
                <a:gd name="T6" fmla="*/ 0 60000 65536"/>
                <a:gd name="T7" fmla="*/ 0 60000 65536"/>
                <a:gd name="T8" fmla="*/ 0 60000 65536"/>
                <a:gd name="T9" fmla="*/ 0 w 1239"/>
                <a:gd name="T10" fmla="*/ 0 h 5"/>
                <a:gd name="T11" fmla="*/ 1239 w 1239"/>
                <a:gd name="T12" fmla="*/ 5 h 5"/>
              </a:gdLst>
              <a:ahLst/>
              <a:cxnLst>
                <a:cxn ang="T6">
                  <a:pos x="T0" y="T1"/>
                </a:cxn>
                <a:cxn ang="T7">
                  <a:pos x="T2" y="T3"/>
                </a:cxn>
                <a:cxn ang="T8">
                  <a:pos x="T4" y="T5"/>
                </a:cxn>
              </a:cxnLst>
              <a:rect l="T9" t="T10" r="T11" b="T12"/>
              <a:pathLst>
                <a:path w="1239" h="5">
                  <a:moveTo>
                    <a:pt x="1239" y="5"/>
                  </a:moveTo>
                  <a:lnTo>
                    <a:pt x="969" y="5"/>
                  </a:lnTo>
                  <a:lnTo>
                    <a:pt x="0" y="0"/>
                  </a:lnTo>
                </a:path>
              </a:pathLst>
            </a:custGeom>
            <a:noFill/>
            <a:ln w="20638">
              <a:solidFill>
                <a:srgbClr val="000000"/>
              </a:solidFill>
              <a:prstDash val="solid"/>
              <a:round/>
              <a:headEnd/>
              <a:tailEnd/>
            </a:ln>
          </p:spPr>
          <p:txBody>
            <a:bodyPr/>
            <a:lstStyle/>
            <a:p>
              <a:endParaRPr lang="en-US"/>
            </a:p>
          </p:txBody>
        </p:sp>
        <p:sp>
          <p:nvSpPr>
            <p:cNvPr id="1051" name="Line 27"/>
            <p:cNvSpPr>
              <a:spLocks noChangeShapeType="1"/>
            </p:cNvSpPr>
            <p:nvPr/>
          </p:nvSpPr>
          <p:spPr bwMode="auto">
            <a:xfrm flipH="1">
              <a:off x="4672" y="3539"/>
              <a:ext cx="56" cy="1"/>
            </a:xfrm>
            <a:prstGeom prst="line">
              <a:avLst/>
            </a:prstGeom>
            <a:noFill/>
            <a:ln w="20638">
              <a:solidFill>
                <a:srgbClr val="000000"/>
              </a:solidFill>
              <a:round/>
              <a:headEnd/>
              <a:tailEnd/>
            </a:ln>
          </p:spPr>
          <p:txBody>
            <a:bodyPr/>
            <a:lstStyle/>
            <a:p>
              <a:endParaRPr lang="en-US"/>
            </a:p>
          </p:txBody>
        </p:sp>
        <p:sp>
          <p:nvSpPr>
            <p:cNvPr id="1052" name="Freeform 28"/>
            <p:cNvSpPr>
              <a:spLocks/>
            </p:cNvSpPr>
            <p:nvPr/>
          </p:nvSpPr>
          <p:spPr bwMode="auto">
            <a:xfrm>
              <a:off x="2813" y="3197"/>
              <a:ext cx="94" cy="288"/>
            </a:xfrm>
            <a:custGeom>
              <a:avLst/>
              <a:gdLst>
                <a:gd name="T0" fmla="*/ 0 w 467"/>
                <a:gd name="T1" fmla="*/ 0 h 1723"/>
                <a:gd name="T2" fmla="*/ 0 w 467"/>
                <a:gd name="T3" fmla="*/ 0 h 1723"/>
                <a:gd name="T4" fmla="*/ 0 w 467"/>
                <a:gd name="T5" fmla="*/ 0 h 1723"/>
                <a:gd name="T6" fmla="*/ 0 60000 65536"/>
                <a:gd name="T7" fmla="*/ 0 60000 65536"/>
                <a:gd name="T8" fmla="*/ 0 60000 65536"/>
                <a:gd name="T9" fmla="*/ 0 w 467"/>
                <a:gd name="T10" fmla="*/ 0 h 1723"/>
                <a:gd name="T11" fmla="*/ 467 w 467"/>
                <a:gd name="T12" fmla="*/ 1723 h 1723"/>
              </a:gdLst>
              <a:ahLst/>
              <a:cxnLst>
                <a:cxn ang="T6">
                  <a:pos x="T0" y="T1"/>
                </a:cxn>
                <a:cxn ang="T7">
                  <a:pos x="T2" y="T3"/>
                </a:cxn>
                <a:cxn ang="T8">
                  <a:pos x="T4" y="T5"/>
                </a:cxn>
              </a:cxnLst>
              <a:rect l="T9" t="T10" r="T11" b="T12"/>
              <a:pathLst>
                <a:path w="467" h="1723">
                  <a:moveTo>
                    <a:pt x="467" y="1723"/>
                  </a:moveTo>
                  <a:lnTo>
                    <a:pt x="0" y="1723"/>
                  </a:lnTo>
                  <a:lnTo>
                    <a:pt x="0" y="0"/>
                  </a:lnTo>
                </a:path>
              </a:pathLst>
            </a:custGeom>
            <a:noFill/>
            <a:ln w="20638">
              <a:solidFill>
                <a:srgbClr val="000000"/>
              </a:solidFill>
              <a:prstDash val="solid"/>
              <a:round/>
              <a:headEnd/>
              <a:tailEnd/>
            </a:ln>
          </p:spPr>
          <p:txBody>
            <a:bodyPr/>
            <a:lstStyle/>
            <a:p>
              <a:endParaRPr lang="en-US"/>
            </a:p>
          </p:txBody>
        </p:sp>
        <p:sp>
          <p:nvSpPr>
            <p:cNvPr id="1053" name="Line 29"/>
            <p:cNvSpPr>
              <a:spLocks noChangeShapeType="1"/>
            </p:cNvSpPr>
            <p:nvPr/>
          </p:nvSpPr>
          <p:spPr bwMode="auto">
            <a:xfrm>
              <a:off x="2086" y="3602"/>
              <a:ext cx="133" cy="1"/>
            </a:xfrm>
            <a:prstGeom prst="line">
              <a:avLst/>
            </a:prstGeom>
            <a:noFill/>
            <a:ln w="20638">
              <a:solidFill>
                <a:srgbClr val="000000"/>
              </a:solidFill>
              <a:round/>
              <a:headEnd/>
              <a:tailEnd/>
            </a:ln>
          </p:spPr>
          <p:txBody>
            <a:bodyPr/>
            <a:lstStyle/>
            <a:p>
              <a:endParaRPr lang="en-US"/>
            </a:p>
          </p:txBody>
        </p:sp>
        <p:sp>
          <p:nvSpPr>
            <p:cNvPr id="1054" name="Line 30"/>
            <p:cNvSpPr>
              <a:spLocks noChangeShapeType="1"/>
            </p:cNvSpPr>
            <p:nvPr/>
          </p:nvSpPr>
          <p:spPr bwMode="auto">
            <a:xfrm>
              <a:off x="2121" y="3197"/>
              <a:ext cx="1" cy="299"/>
            </a:xfrm>
            <a:prstGeom prst="line">
              <a:avLst/>
            </a:prstGeom>
            <a:noFill/>
            <a:ln w="20638">
              <a:solidFill>
                <a:srgbClr val="000000"/>
              </a:solidFill>
              <a:round/>
              <a:headEnd/>
              <a:tailEnd/>
            </a:ln>
          </p:spPr>
          <p:txBody>
            <a:bodyPr/>
            <a:lstStyle/>
            <a:p>
              <a:endParaRPr lang="en-US"/>
            </a:p>
          </p:txBody>
        </p:sp>
        <p:sp>
          <p:nvSpPr>
            <p:cNvPr id="1055" name="Freeform 31"/>
            <p:cNvSpPr>
              <a:spLocks/>
            </p:cNvSpPr>
            <p:nvPr/>
          </p:nvSpPr>
          <p:spPr bwMode="auto">
            <a:xfrm>
              <a:off x="1821" y="3196"/>
              <a:ext cx="1694" cy="1"/>
            </a:xfrm>
            <a:custGeom>
              <a:avLst/>
              <a:gdLst>
                <a:gd name="T0" fmla="*/ 0 w 8471"/>
                <a:gd name="T1" fmla="*/ 0 h 1"/>
                <a:gd name="T2" fmla="*/ 0 w 8471"/>
                <a:gd name="T3" fmla="*/ 0 h 1"/>
                <a:gd name="T4" fmla="*/ 0 w 8471"/>
                <a:gd name="T5" fmla="*/ 0 h 1"/>
                <a:gd name="T6" fmla="*/ 0 w 8471"/>
                <a:gd name="T7" fmla="*/ 0 h 1"/>
                <a:gd name="T8" fmla="*/ 0 w 8471"/>
                <a:gd name="T9" fmla="*/ 0 h 1"/>
                <a:gd name="T10" fmla="*/ 0 w 8471"/>
                <a:gd name="T11" fmla="*/ 0 h 1"/>
                <a:gd name="T12" fmla="*/ 0 w 8471"/>
                <a:gd name="T13" fmla="*/ 0 h 1"/>
                <a:gd name="T14" fmla="*/ 0 60000 65536"/>
                <a:gd name="T15" fmla="*/ 0 60000 65536"/>
                <a:gd name="T16" fmla="*/ 0 60000 65536"/>
                <a:gd name="T17" fmla="*/ 0 60000 65536"/>
                <a:gd name="T18" fmla="*/ 0 60000 65536"/>
                <a:gd name="T19" fmla="*/ 0 60000 65536"/>
                <a:gd name="T20" fmla="*/ 0 60000 65536"/>
                <a:gd name="T21" fmla="*/ 0 w 8471"/>
                <a:gd name="T22" fmla="*/ 0 h 1"/>
                <a:gd name="T23" fmla="*/ 8471 w 8471"/>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471" h="1">
                  <a:moveTo>
                    <a:pt x="0" y="0"/>
                  </a:moveTo>
                  <a:lnTo>
                    <a:pt x="333" y="0"/>
                  </a:lnTo>
                  <a:lnTo>
                    <a:pt x="3555" y="0"/>
                  </a:lnTo>
                  <a:lnTo>
                    <a:pt x="3797" y="0"/>
                  </a:lnTo>
                  <a:lnTo>
                    <a:pt x="7019" y="0"/>
                  </a:lnTo>
                  <a:lnTo>
                    <a:pt x="7307" y="0"/>
                  </a:lnTo>
                  <a:lnTo>
                    <a:pt x="8471" y="0"/>
                  </a:lnTo>
                </a:path>
              </a:pathLst>
            </a:custGeom>
            <a:noFill/>
            <a:ln w="20638">
              <a:solidFill>
                <a:srgbClr val="000000"/>
              </a:solidFill>
              <a:prstDash val="solid"/>
              <a:round/>
              <a:headEnd/>
              <a:tailEnd/>
            </a:ln>
          </p:spPr>
          <p:txBody>
            <a:bodyPr/>
            <a:lstStyle/>
            <a:p>
              <a:endParaRPr lang="en-US"/>
            </a:p>
          </p:txBody>
        </p:sp>
        <p:sp>
          <p:nvSpPr>
            <p:cNvPr id="1056" name="Freeform 32"/>
            <p:cNvSpPr>
              <a:spLocks/>
            </p:cNvSpPr>
            <p:nvPr/>
          </p:nvSpPr>
          <p:spPr bwMode="auto">
            <a:xfrm>
              <a:off x="3515" y="3196"/>
              <a:ext cx="90" cy="290"/>
            </a:xfrm>
            <a:custGeom>
              <a:avLst/>
              <a:gdLst>
                <a:gd name="T0" fmla="*/ 0 w 449"/>
                <a:gd name="T1" fmla="*/ 0 h 1744"/>
                <a:gd name="T2" fmla="*/ 0 w 449"/>
                <a:gd name="T3" fmla="*/ 0 h 1744"/>
                <a:gd name="T4" fmla="*/ 0 w 449"/>
                <a:gd name="T5" fmla="*/ 0 h 1744"/>
                <a:gd name="T6" fmla="*/ 0 60000 65536"/>
                <a:gd name="T7" fmla="*/ 0 60000 65536"/>
                <a:gd name="T8" fmla="*/ 0 60000 65536"/>
                <a:gd name="T9" fmla="*/ 0 w 449"/>
                <a:gd name="T10" fmla="*/ 0 h 1744"/>
                <a:gd name="T11" fmla="*/ 449 w 449"/>
                <a:gd name="T12" fmla="*/ 1744 h 1744"/>
              </a:gdLst>
              <a:ahLst/>
              <a:cxnLst>
                <a:cxn ang="T6">
                  <a:pos x="T0" y="T1"/>
                </a:cxn>
                <a:cxn ang="T7">
                  <a:pos x="T2" y="T3"/>
                </a:cxn>
                <a:cxn ang="T8">
                  <a:pos x="T4" y="T5"/>
                </a:cxn>
              </a:cxnLst>
              <a:rect l="T9" t="T10" r="T11" b="T12"/>
              <a:pathLst>
                <a:path w="449" h="1744">
                  <a:moveTo>
                    <a:pt x="0" y="0"/>
                  </a:moveTo>
                  <a:lnTo>
                    <a:pt x="0" y="1744"/>
                  </a:lnTo>
                  <a:lnTo>
                    <a:pt x="449" y="1744"/>
                  </a:lnTo>
                </a:path>
              </a:pathLst>
            </a:custGeom>
            <a:noFill/>
            <a:ln w="20638">
              <a:solidFill>
                <a:srgbClr val="000000"/>
              </a:solidFill>
              <a:prstDash val="solid"/>
              <a:round/>
              <a:headEnd/>
              <a:tailEnd/>
            </a:ln>
          </p:spPr>
          <p:txBody>
            <a:bodyPr/>
            <a:lstStyle/>
            <a:p>
              <a:endParaRPr lang="en-US"/>
            </a:p>
          </p:txBody>
        </p:sp>
        <p:sp>
          <p:nvSpPr>
            <p:cNvPr id="1057" name="Freeform 33"/>
            <p:cNvSpPr>
              <a:spLocks/>
            </p:cNvSpPr>
            <p:nvPr/>
          </p:nvSpPr>
          <p:spPr bwMode="auto">
            <a:xfrm>
              <a:off x="2989" y="3539"/>
              <a:ext cx="609" cy="59"/>
            </a:xfrm>
            <a:custGeom>
              <a:avLst/>
              <a:gdLst>
                <a:gd name="T0" fmla="*/ 0 w 3042"/>
                <a:gd name="T1" fmla="*/ 0 h 356"/>
                <a:gd name="T2" fmla="*/ 0 w 3042"/>
                <a:gd name="T3" fmla="*/ 0 h 356"/>
                <a:gd name="T4" fmla="*/ 0 w 3042"/>
                <a:gd name="T5" fmla="*/ 0 h 356"/>
                <a:gd name="T6" fmla="*/ 0 w 3042"/>
                <a:gd name="T7" fmla="*/ 0 h 356"/>
                <a:gd name="T8" fmla="*/ 0 w 3042"/>
                <a:gd name="T9" fmla="*/ 0 h 356"/>
                <a:gd name="T10" fmla="*/ 0 60000 65536"/>
                <a:gd name="T11" fmla="*/ 0 60000 65536"/>
                <a:gd name="T12" fmla="*/ 0 60000 65536"/>
                <a:gd name="T13" fmla="*/ 0 60000 65536"/>
                <a:gd name="T14" fmla="*/ 0 60000 65536"/>
                <a:gd name="T15" fmla="*/ 0 w 3042"/>
                <a:gd name="T16" fmla="*/ 0 h 356"/>
                <a:gd name="T17" fmla="*/ 3042 w 3042"/>
                <a:gd name="T18" fmla="*/ 356 h 356"/>
              </a:gdLst>
              <a:ahLst/>
              <a:cxnLst>
                <a:cxn ang="T10">
                  <a:pos x="T0" y="T1"/>
                </a:cxn>
                <a:cxn ang="T11">
                  <a:pos x="T2" y="T3"/>
                </a:cxn>
                <a:cxn ang="T12">
                  <a:pos x="T4" y="T5"/>
                </a:cxn>
                <a:cxn ang="T13">
                  <a:pos x="T6" y="T7"/>
                </a:cxn>
                <a:cxn ang="T14">
                  <a:pos x="T8" y="T9"/>
                </a:cxn>
              </a:cxnLst>
              <a:rect l="T15" t="T16" r="T17" b="T18"/>
              <a:pathLst>
                <a:path w="3042" h="356">
                  <a:moveTo>
                    <a:pt x="0" y="0"/>
                  </a:moveTo>
                  <a:lnTo>
                    <a:pt x="1178" y="0"/>
                  </a:lnTo>
                  <a:lnTo>
                    <a:pt x="1800" y="0"/>
                  </a:lnTo>
                  <a:lnTo>
                    <a:pt x="1800" y="356"/>
                  </a:lnTo>
                  <a:lnTo>
                    <a:pt x="3042" y="356"/>
                  </a:lnTo>
                </a:path>
              </a:pathLst>
            </a:custGeom>
            <a:noFill/>
            <a:ln w="20638">
              <a:solidFill>
                <a:srgbClr val="000000"/>
              </a:solidFill>
              <a:prstDash val="solid"/>
              <a:round/>
              <a:headEnd/>
              <a:tailEnd/>
            </a:ln>
          </p:spPr>
          <p:txBody>
            <a:bodyPr/>
            <a:lstStyle/>
            <a:p>
              <a:endParaRPr lang="en-US"/>
            </a:p>
          </p:txBody>
        </p:sp>
        <p:sp>
          <p:nvSpPr>
            <p:cNvPr id="1058" name="Freeform 34"/>
            <p:cNvSpPr>
              <a:spLocks/>
            </p:cNvSpPr>
            <p:nvPr/>
          </p:nvSpPr>
          <p:spPr bwMode="auto">
            <a:xfrm>
              <a:off x="3515" y="3196"/>
              <a:ext cx="778" cy="287"/>
            </a:xfrm>
            <a:custGeom>
              <a:avLst/>
              <a:gdLst>
                <a:gd name="T0" fmla="*/ 0 w 3888"/>
                <a:gd name="T1" fmla="*/ 0 h 1723"/>
                <a:gd name="T2" fmla="*/ 0 w 3888"/>
                <a:gd name="T3" fmla="*/ 0 h 1723"/>
                <a:gd name="T4" fmla="*/ 0 w 3888"/>
                <a:gd name="T5" fmla="*/ 0 h 1723"/>
                <a:gd name="T6" fmla="*/ 0 w 3888"/>
                <a:gd name="T7" fmla="*/ 0 h 1723"/>
                <a:gd name="T8" fmla="*/ 0 w 3888"/>
                <a:gd name="T9" fmla="*/ 0 h 1723"/>
                <a:gd name="T10" fmla="*/ 0 w 3888"/>
                <a:gd name="T11" fmla="*/ 0 h 1723"/>
                <a:gd name="T12" fmla="*/ 0 60000 65536"/>
                <a:gd name="T13" fmla="*/ 0 60000 65536"/>
                <a:gd name="T14" fmla="*/ 0 60000 65536"/>
                <a:gd name="T15" fmla="*/ 0 60000 65536"/>
                <a:gd name="T16" fmla="*/ 0 60000 65536"/>
                <a:gd name="T17" fmla="*/ 0 60000 65536"/>
                <a:gd name="T18" fmla="*/ 0 w 3888"/>
                <a:gd name="T19" fmla="*/ 0 h 1723"/>
                <a:gd name="T20" fmla="*/ 3888 w 3888"/>
                <a:gd name="T21" fmla="*/ 1723 h 1723"/>
              </a:gdLst>
              <a:ahLst/>
              <a:cxnLst>
                <a:cxn ang="T12">
                  <a:pos x="T0" y="T1"/>
                </a:cxn>
                <a:cxn ang="T13">
                  <a:pos x="T2" y="T3"/>
                </a:cxn>
                <a:cxn ang="T14">
                  <a:pos x="T4" y="T5"/>
                </a:cxn>
                <a:cxn ang="T15">
                  <a:pos x="T6" y="T7"/>
                </a:cxn>
                <a:cxn ang="T16">
                  <a:pos x="T8" y="T9"/>
                </a:cxn>
                <a:cxn ang="T17">
                  <a:pos x="T10" y="T11"/>
                </a:cxn>
              </a:cxnLst>
              <a:rect l="T18" t="T19" r="T20" b="T21"/>
              <a:pathLst>
                <a:path w="3888" h="1723">
                  <a:moveTo>
                    <a:pt x="0" y="0"/>
                  </a:moveTo>
                  <a:lnTo>
                    <a:pt x="2058" y="0"/>
                  </a:lnTo>
                  <a:lnTo>
                    <a:pt x="2292" y="0"/>
                  </a:lnTo>
                  <a:lnTo>
                    <a:pt x="3457" y="9"/>
                  </a:lnTo>
                  <a:lnTo>
                    <a:pt x="3457" y="1723"/>
                  </a:lnTo>
                  <a:lnTo>
                    <a:pt x="3888" y="1723"/>
                  </a:lnTo>
                </a:path>
              </a:pathLst>
            </a:custGeom>
            <a:noFill/>
            <a:ln w="20638">
              <a:solidFill>
                <a:srgbClr val="000000"/>
              </a:solidFill>
              <a:prstDash val="solid"/>
              <a:round/>
              <a:headEnd/>
              <a:tailEnd/>
            </a:ln>
          </p:spPr>
          <p:txBody>
            <a:bodyPr/>
            <a:lstStyle/>
            <a:p>
              <a:endParaRPr lang="en-US"/>
            </a:p>
          </p:txBody>
        </p:sp>
        <p:sp>
          <p:nvSpPr>
            <p:cNvPr id="1059" name="Line 35"/>
            <p:cNvSpPr>
              <a:spLocks noChangeShapeType="1"/>
            </p:cNvSpPr>
            <p:nvPr/>
          </p:nvSpPr>
          <p:spPr bwMode="auto">
            <a:xfrm>
              <a:off x="1758" y="3196"/>
              <a:ext cx="63" cy="1"/>
            </a:xfrm>
            <a:prstGeom prst="line">
              <a:avLst/>
            </a:prstGeom>
            <a:noFill/>
            <a:ln w="20638">
              <a:solidFill>
                <a:srgbClr val="000000"/>
              </a:solidFill>
              <a:round/>
              <a:headEnd/>
              <a:tailEnd/>
            </a:ln>
          </p:spPr>
          <p:txBody>
            <a:bodyPr/>
            <a:lstStyle/>
            <a:p>
              <a:endParaRPr lang="en-US"/>
            </a:p>
          </p:txBody>
        </p:sp>
        <p:sp>
          <p:nvSpPr>
            <p:cNvPr id="1060" name="Line 36"/>
            <p:cNvSpPr>
              <a:spLocks noChangeShapeType="1"/>
            </p:cNvSpPr>
            <p:nvPr/>
          </p:nvSpPr>
          <p:spPr bwMode="auto">
            <a:xfrm flipH="1">
              <a:off x="2992" y="3037"/>
              <a:ext cx="50" cy="1"/>
            </a:xfrm>
            <a:prstGeom prst="line">
              <a:avLst/>
            </a:prstGeom>
            <a:noFill/>
            <a:ln w="20638">
              <a:solidFill>
                <a:srgbClr val="1228ED"/>
              </a:solidFill>
              <a:round/>
              <a:headEnd/>
              <a:tailEnd/>
            </a:ln>
          </p:spPr>
          <p:txBody>
            <a:bodyPr/>
            <a:lstStyle/>
            <a:p>
              <a:endParaRPr lang="en-US"/>
            </a:p>
          </p:txBody>
        </p:sp>
        <p:sp>
          <p:nvSpPr>
            <p:cNvPr id="1061" name="Freeform 37"/>
            <p:cNvSpPr>
              <a:spLocks/>
            </p:cNvSpPr>
            <p:nvPr/>
          </p:nvSpPr>
          <p:spPr bwMode="auto">
            <a:xfrm>
              <a:off x="2581" y="3037"/>
              <a:ext cx="18" cy="23"/>
            </a:xfrm>
            <a:custGeom>
              <a:avLst/>
              <a:gdLst>
                <a:gd name="T0" fmla="*/ 0 w 94"/>
                <a:gd name="T1" fmla="*/ 0 h 135"/>
                <a:gd name="T2" fmla="*/ 0 w 94"/>
                <a:gd name="T3" fmla="*/ 0 h 135"/>
                <a:gd name="T4" fmla="*/ 0 w 94"/>
                <a:gd name="T5" fmla="*/ 0 h 135"/>
                <a:gd name="T6" fmla="*/ 0 60000 65536"/>
                <a:gd name="T7" fmla="*/ 0 60000 65536"/>
                <a:gd name="T8" fmla="*/ 0 60000 65536"/>
                <a:gd name="T9" fmla="*/ 0 w 94"/>
                <a:gd name="T10" fmla="*/ 0 h 135"/>
                <a:gd name="T11" fmla="*/ 94 w 94"/>
                <a:gd name="T12" fmla="*/ 135 h 135"/>
              </a:gdLst>
              <a:ahLst/>
              <a:cxnLst>
                <a:cxn ang="T6">
                  <a:pos x="T0" y="T1"/>
                </a:cxn>
                <a:cxn ang="T7">
                  <a:pos x="T2" y="T3"/>
                </a:cxn>
                <a:cxn ang="T8">
                  <a:pos x="T4" y="T5"/>
                </a:cxn>
              </a:cxnLst>
              <a:rect l="T9" t="T10" r="T11" b="T12"/>
              <a:pathLst>
                <a:path w="94" h="135">
                  <a:moveTo>
                    <a:pt x="94" y="0"/>
                  </a:moveTo>
                  <a:lnTo>
                    <a:pt x="0" y="0"/>
                  </a:lnTo>
                  <a:lnTo>
                    <a:pt x="0" y="135"/>
                  </a:lnTo>
                </a:path>
              </a:pathLst>
            </a:custGeom>
            <a:noFill/>
            <a:ln w="20638">
              <a:solidFill>
                <a:srgbClr val="1228ED"/>
              </a:solidFill>
              <a:prstDash val="solid"/>
              <a:round/>
              <a:headEnd/>
              <a:tailEnd/>
            </a:ln>
          </p:spPr>
          <p:txBody>
            <a:bodyPr/>
            <a:lstStyle/>
            <a:p>
              <a:endParaRPr lang="en-US"/>
            </a:p>
          </p:txBody>
        </p:sp>
        <p:sp>
          <p:nvSpPr>
            <p:cNvPr id="1062" name="Line 38"/>
            <p:cNvSpPr>
              <a:spLocks noChangeShapeType="1"/>
            </p:cNvSpPr>
            <p:nvPr/>
          </p:nvSpPr>
          <p:spPr bwMode="auto">
            <a:xfrm flipH="1">
              <a:off x="2607" y="3037"/>
              <a:ext cx="41" cy="1"/>
            </a:xfrm>
            <a:prstGeom prst="line">
              <a:avLst/>
            </a:prstGeom>
            <a:noFill/>
            <a:ln w="20638">
              <a:solidFill>
                <a:srgbClr val="1228ED"/>
              </a:solidFill>
              <a:round/>
              <a:headEnd/>
              <a:tailEnd/>
            </a:ln>
          </p:spPr>
          <p:txBody>
            <a:bodyPr/>
            <a:lstStyle/>
            <a:p>
              <a:endParaRPr lang="en-US"/>
            </a:p>
          </p:txBody>
        </p:sp>
        <p:sp>
          <p:nvSpPr>
            <p:cNvPr id="1063" name="Freeform 39"/>
            <p:cNvSpPr>
              <a:spLocks/>
            </p:cNvSpPr>
            <p:nvPr/>
          </p:nvSpPr>
          <p:spPr bwMode="auto">
            <a:xfrm>
              <a:off x="2503" y="3037"/>
              <a:ext cx="29" cy="18"/>
            </a:xfrm>
            <a:custGeom>
              <a:avLst/>
              <a:gdLst>
                <a:gd name="T0" fmla="*/ 0 w 144"/>
                <a:gd name="T1" fmla="*/ 0 h 107"/>
                <a:gd name="T2" fmla="*/ 0 w 144"/>
                <a:gd name="T3" fmla="*/ 0 h 107"/>
                <a:gd name="T4" fmla="*/ 0 w 144"/>
                <a:gd name="T5" fmla="*/ 0 h 107"/>
                <a:gd name="T6" fmla="*/ 0 60000 65536"/>
                <a:gd name="T7" fmla="*/ 0 60000 65536"/>
                <a:gd name="T8" fmla="*/ 0 60000 65536"/>
                <a:gd name="T9" fmla="*/ 0 w 144"/>
                <a:gd name="T10" fmla="*/ 0 h 107"/>
                <a:gd name="T11" fmla="*/ 144 w 144"/>
                <a:gd name="T12" fmla="*/ 107 h 107"/>
              </a:gdLst>
              <a:ahLst/>
              <a:cxnLst>
                <a:cxn ang="T6">
                  <a:pos x="T0" y="T1"/>
                </a:cxn>
                <a:cxn ang="T7">
                  <a:pos x="T2" y="T3"/>
                </a:cxn>
                <a:cxn ang="T8">
                  <a:pos x="T4" y="T5"/>
                </a:cxn>
              </a:cxnLst>
              <a:rect l="T9" t="T10" r="T11" b="T12"/>
              <a:pathLst>
                <a:path w="144" h="107">
                  <a:moveTo>
                    <a:pt x="144" y="107"/>
                  </a:moveTo>
                  <a:lnTo>
                    <a:pt x="144" y="0"/>
                  </a:lnTo>
                  <a:lnTo>
                    <a:pt x="0" y="0"/>
                  </a:lnTo>
                </a:path>
              </a:pathLst>
            </a:custGeom>
            <a:noFill/>
            <a:ln w="20638">
              <a:solidFill>
                <a:srgbClr val="1228ED"/>
              </a:solidFill>
              <a:prstDash val="solid"/>
              <a:round/>
              <a:headEnd/>
              <a:tailEnd/>
            </a:ln>
          </p:spPr>
          <p:txBody>
            <a:bodyPr/>
            <a:lstStyle/>
            <a:p>
              <a:endParaRPr lang="en-US"/>
            </a:p>
          </p:txBody>
        </p:sp>
        <p:sp>
          <p:nvSpPr>
            <p:cNvPr id="1064" name="Line 40"/>
            <p:cNvSpPr>
              <a:spLocks noChangeShapeType="1"/>
            </p:cNvSpPr>
            <p:nvPr/>
          </p:nvSpPr>
          <p:spPr bwMode="auto">
            <a:xfrm flipV="1">
              <a:off x="3225" y="3083"/>
              <a:ext cx="1" cy="29"/>
            </a:xfrm>
            <a:prstGeom prst="line">
              <a:avLst/>
            </a:prstGeom>
            <a:noFill/>
            <a:ln w="20638">
              <a:solidFill>
                <a:srgbClr val="1228ED"/>
              </a:solidFill>
              <a:round/>
              <a:headEnd/>
              <a:tailEnd/>
            </a:ln>
          </p:spPr>
          <p:txBody>
            <a:bodyPr/>
            <a:lstStyle/>
            <a:p>
              <a:endParaRPr lang="en-US"/>
            </a:p>
          </p:txBody>
        </p:sp>
        <p:sp>
          <p:nvSpPr>
            <p:cNvPr id="1065" name="Line 41"/>
            <p:cNvSpPr>
              <a:spLocks noChangeShapeType="1"/>
            </p:cNvSpPr>
            <p:nvPr/>
          </p:nvSpPr>
          <p:spPr bwMode="auto">
            <a:xfrm>
              <a:off x="3283" y="3288"/>
              <a:ext cx="1" cy="59"/>
            </a:xfrm>
            <a:prstGeom prst="line">
              <a:avLst/>
            </a:prstGeom>
            <a:noFill/>
            <a:ln w="20638">
              <a:solidFill>
                <a:srgbClr val="1228ED"/>
              </a:solidFill>
              <a:round/>
              <a:headEnd/>
              <a:tailEnd/>
            </a:ln>
          </p:spPr>
          <p:txBody>
            <a:bodyPr/>
            <a:lstStyle/>
            <a:p>
              <a:endParaRPr lang="en-US"/>
            </a:p>
          </p:txBody>
        </p:sp>
        <p:sp>
          <p:nvSpPr>
            <p:cNvPr id="1066" name="Line 42"/>
            <p:cNvSpPr>
              <a:spLocks noChangeShapeType="1"/>
            </p:cNvSpPr>
            <p:nvPr/>
          </p:nvSpPr>
          <p:spPr bwMode="auto">
            <a:xfrm flipV="1">
              <a:off x="3225" y="3251"/>
              <a:ext cx="1" cy="58"/>
            </a:xfrm>
            <a:prstGeom prst="line">
              <a:avLst/>
            </a:prstGeom>
            <a:noFill/>
            <a:ln w="20638">
              <a:solidFill>
                <a:srgbClr val="1228ED"/>
              </a:solidFill>
              <a:round/>
              <a:headEnd/>
              <a:tailEnd/>
            </a:ln>
          </p:spPr>
          <p:txBody>
            <a:bodyPr/>
            <a:lstStyle/>
            <a:p>
              <a:endParaRPr lang="en-US"/>
            </a:p>
          </p:txBody>
        </p:sp>
        <p:sp>
          <p:nvSpPr>
            <p:cNvPr id="1067" name="Line 43"/>
            <p:cNvSpPr>
              <a:spLocks noChangeShapeType="1"/>
            </p:cNvSpPr>
            <p:nvPr/>
          </p:nvSpPr>
          <p:spPr bwMode="auto">
            <a:xfrm flipH="1">
              <a:off x="2299" y="3037"/>
              <a:ext cx="50" cy="1"/>
            </a:xfrm>
            <a:prstGeom prst="line">
              <a:avLst/>
            </a:prstGeom>
            <a:noFill/>
            <a:ln w="20638">
              <a:solidFill>
                <a:srgbClr val="1228ED"/>
              </a:solidFill>
              <a:round/>
              <a:headEnd/>
              <a:tailEnd/>
            </a:ln>
          </p:spPr>
          <p:txBody>
            <a:bodyPr/>
            <a:lstStyle/>
            <a:p>
              <a:endParaRPr lang="en-US"/>
            </a:p>
          </p:txBody>
        </p:sp>
        <p:sp>
          <p:nvSpPr>
            <p:cNvPr id="1068" name="Freeform 44"/>
            <p:cNvSpPr>
              <a:spLocks/>
            </p:cNvSpPr>
            <p:nvPr/>
          </p:nvSpPr>
          <p:spPr bwMode="auto">
            <a:xfrm>
              <a:off x="3225" y="3154"/>
              <a:ext cx="1" cy="58"/>
            </a:xfrm>
            <a:custGeom>
              <a:avLst/>
              <a:gdLst>
                <a:gd name="T0" fmla="*/ 0 w 1"/>
                <a:gd name="T1" fmla="*/ 0 h 347"/>
                <a:gd name="T2" fmla="*/ 0 w 1"/>
                <a:gd name="T3" fmla="*/ 0 h 347"/>
                <a:gd name="T4" fmla="*/ 0 w 1"/>
                <a:gd name="T5" fmla="*/ 0 h 347"/>
                <a:gd name="T6" fmla="*/ 0 60000 65536"/>
                <a:gd name="T7" fmla="*/ 0 60000 65536"/>
                <a:gd name="T8" fmla="*/ 0 60000 65536"/>
                <a:gd name="T9" fmla="*/ 0 w 1"/>
                <a:gd name="T10" fmla="*/ 0 h 347"/>
                <a:gd name="T11" fmla="*/ 1 w 1"/>
                <a:gd name="T12" fmla="*/ 347 h 347"/>
              </a:gdLst>
              <a:ahLst/>
              <a:cxnLst>
                <a:cxn ang="T6">
                  <a:pos x="T0" y="T1"/>
                </a:cxn>
                <a:cxn ang="T7">
                  <a:pos x="T2" y="T3"/>
                </a:cxn>
                <a:cxn ang="T8">
                  <a:pos x="T4" y="T5"/>
                </a:cxn>
              </a:cxnLst>
              <a:rect l="T9" t="T10" r="T11" b="T12"/>
              <a:pathLst>
                <a:path w="1" h="347">
                  <a:moveTo>
                    <a:pt x="0" y="0"/>
                  </a:moveTo>
                  <a:lnTo>
                    <a:pt x="0" y="251"/>
                  </a:lnTo>
                  <a:lnTo>
                    <a:pt x="0" y="347"/>
                  </a:lnTo>
                </a:path>
              </a:pathLst>
            </a:custGeom>
            <a:noFill/>
            <a:ln w="20638">
              <a:solidFill>
                <a:srgbClr val="1228ED"/>
              </a:solidFill>
              <a:prstDash val="solid"/>
              <a:round/>
              <a:headEnd/>
              <a:tailEnd/>
            </a:ln>
          </p:spPr>
          <p:txBody>
            <a:bodyPr/>
            <a:lstStyle/>
            <a:p>
              <a:endParaRPr lang="en-US"/>
            </a:p>
          </p:txBody>
        </p:sp>
        <p:sp>
          <p:nvSpPr>
            <p:cNvPr id="1069" name="Freeform 45"/>
            <p:cNvSpPr>
              <a:spLocks/>
            </p:cNvSpPr>
            <p:nvPr/>
          </p:nvSpPr>
          <p:spPr bwMode="auto">
            <a:xfrm>
              <a:off x="3283" y="3193"/>
              <a:ext cx="1" cy="50"/>
            </a:xfrm>
            <a:custGeom>
              <a:avLst/>
              <a:gdLst>
                <a:gd name="T0" fmla="*/ 0 w 1"/>
                <a:gd name="T1" fmla="*/ 0 h 298"/>
                <a:gd name="T2" fmla="*/ 0 w 1"/>
                <a:gd name="T3" fmla="*/ 0 h 298"/>
                <a:gd name="T4" fmla="*/ 0 w 1"/>
                <a:gd name="T5" fmla="*/ 0 h 298"/>
                <a:gd name="T6" fmla="*/ 0 60000 65536"/>
                <a:gd name="T7" fmla="*/ 0 60000 65536"/>
                <a:gd name="T8" fmla="*/ 0 60000 65536"/>
                <a:gd name="T9" fmla="*/ 0 w 1"/>
                <a:gd name="T10" fmla="*/ 0 h 298"/>
                <a:gd name="T11" fmla="*/ 1 w 1"/>
                <a:gd name="T12" fmla="*/ 298 h 298"/>
              </a:gdLst>
              <a:ahLst/>
              <a:cxnLst>
                <a:cxn ang="T6">
                  <a:pos x="T0" y="T1"/>
                </a:cxn>
                <a:cxn ang="T7">
                  <a:pos x="T2" y="T3"/>
                </a:cxn>
                <a:cxn ang="T8">
                  <a:pos x="T4" y="T5"/>
                </a:cxn>
              </a:cxnLst>
              <a:rect l="T9" t="T10" r="T11" b="T12"/>
              <a:pathLst>
                <a:path w="1" h="298">
                  <a:moveTo>
                    <a:pt x="0" y="0"/>
                  </a:moveTo>
                  <a:lnTo>
                    <a:pt x="0" y="16"/>
                  </a:lnTo>
                  <a:lnTo>
                    <a:pt x="0" y="298"/>
                  </a:lnTo>
                </a:path>
              </a:pathLst>
            </a:custGeom>
            <a:noFill/>
            <a:ln w="20638">
              <a:solidFill>
                <a:srgbClr val="1228ED"/>
              </a:solidFill>
              <a:prstDash val="solid"/>
              <a:round/>
              <a:headEnd/>
              <a:tailEnd/>
            </a:ln>
          </p:spPr>
          <p:txBody>
            <a:bodyPr/>
            <a:lstStyle/>
            <a:p>
              <a:endParaRPr lang="en-US"/>
            </a:p>
          </p:txBody>
        </p:sp>
        <p:sp>
          <p:nvSpPr>
            <p:cNvPr id="1070" name="Line 46"/>
            <p:cNvSpPr>
              <a:spLocks noChangeShapeType="1"/>
            </p:cNvSpPr>
            <p:nvPr/>
          </p:nvSpPr>
          <p:spPr bwMode="auto">
            <a:xfrm>
              <a:off x="3283" y="3099"/>
              <a:ext cx="1" cy="49"/>
            </a:xfrm>
            <a:prstGeom prst="line">
              <a:avLst/>
            </a:prstGeom>
            <a:noFill/>
            <a:ln w="20638">
              <a:solidFill>
                <a:srgbClr val="1228ED"/>
              </a:solidFill>
              <a:round/>
              <a:headEnd/>
              <a:tailEnd/>
            </a:ln>
          </p:spPr>
          <p:txBody>
            <a:bodyPr/>
            <a:lstStyle/>
            <a:p>
              <a:endParaRPr lang="en-US"/>
            </a:p>
          </p:txBody>
        </p:sp>
        <p:sp>
          <p:nvSpPr>
            <p:cNvPr id="1071" name="Line 47"/>
            <p:cNvSpPr>
              <a:spLocks noChangeShapeType="1"/>
            </p:cNvSpPr>
            <p:nvPr/>
          </p:nvSpPr>
          <p:spPr bwMode="auto">
            <a:xfrm flipV="1">
              <a:off x="2532" y="3251"/>
              <a:ext cx="1" cy="58"/>
            </a:xfrm>
            <a:prstGeom prst="line">
              <a:avLst/>
            </a:prstGeom>
            <a:noFill/>
            <a:ln w="20638">
              <a:solidFill>
                <a:srgbClr val="1228ED"/>
              </a:solidFill>
              <a:round/>
              <a:headEnd/>
              <a:tailEnd/>
            </a:ln>
          </p:spPr>
          <p:txBody>
            <a:bodyPr/>
            <a:lstStyle/>
            <a:p>
              <a:endParaRPr lang="en-US"/>
            </a:p>
          </p:txBody>
        </p:sp>
        <p:sp>
          <p:nvSpPr>
            <p:cNvPr id="1072" name="Line 48"/>
            <p:cNvSpPr>
              <a:spLocks noChangeShapeType="1"/>
            </p:cNvSpPr>
            <p:nvPr/>
          </p:nvSpPr>
          <p:spPr bwMode="auto">
            <a:xfrm>
              <a:off x="2581" y="3289"/>
              <a:ext cx="1" cy="58"/>
            </a:xfrm>
            <a:prstGeom prst="line">
              <a:avLst/>
            </a:prstGeom>
            <a:noFill/>
            <a:ln w="20638">
              <a:solidFill>
                <a:srgbClr val="1228ED"/>
              </a:solidFill>
              <a:round/>
              <a:headEnd/>
              <a:tailEnd/>
            </a:ln>
          </p:spPr>
          <p:txBody>
            <a:bodyPr/>
            <a:lstStyle/>
            <a:p>
              <a:endParaRPr lang="en-US"/>
            </a:p>
          </p:txBody>
        </p:sp>
        <p:sp>
          <p:nvSpPr>
            <p:cNvPr id="1073" name="Line 49"/>
            <p:cNvSpPr>
              <a:spLocks noChangeShapeType="1"/>
            </p:cNvSpPr>
            <p:nvPr/>
          </p:nvSpPr>
          <p:spPr bwMode="auto">
            <a:xfrm flipH="1">
              <a:off x="2198" y="3037"/>
              <a:ext cx="33" cy="1"/>
            </a:xfrm>
            <a:prstGeom prst="line">
              <a:avLst/>
            </a:prstGeom>
            <a:noFill/>
            <a:ln w="20638">
              <a:solidFill>
                <a:srgbClr val="1228ED"/>
              </a:solidFill>
              <a:round/>
              <a:headEnd/>
              <a:tailEnd/>
            </a:ln>
          </p:spPr>
          <p:txBody>
            <a:bodyPr/>
            <a:lstStyle/>
            <a:p>
              <a:endParaRPr lang="en-US"/>
            </a:p>
          </p:txBody>
        </p:sp>
        <p:sp>
          <p:nvSpPr>
            <p:cNvPr id="1074" name="Line 50"/>
            <p:cNvSpPr>
              <a:spLocks noChangeShapeType="1"/>
            </p:cNvSpPr>
            <p:nvPr/>
          </p:nvSpPr>
          <p:spPr bwMode="auto">
            <a:xfrm>
              <a:off x="2581" y="3100"/>
              <a:ext cx="1" cy="48"/>
            </a:xfrm>
            <a:prstGeom prst="line">
              <a:avLst/>
            </a:prstGeom>
            <a:noFill/>
            <a:ln w="20638">
              <a:solidFill>
                <a:srgbClr val="1228ED"/>
              </a:solidFill>
              <a:round/>
              <a:headEnd/>
              <a:tailEnd/>
            </a:ln>
          </p:spPr>
          <p:txBody>
            <a:bodyPr/>
            <a:lstStyle/>
            <a:p>
              <a:endParaRPr lang="en-US"/>
            </a:p>
          </p:txBody>
        </p:sp>
        <p:sp>
          <p:nvSpPr>
            <p:cNvPr id="1075" name="Line 51"/>
            <p:cNvSpPr>
              <a:spLocks noChangeShapeType="1"/>
            </p:cNvSpPr>
            <p:nvPr/>
          </p:nvSpPr>
          <p:spPr bwMode="auto">
            <a:xfrm>
              <a:off x="2581" y="3475"/>
              <a:ext cx="1" cy="49"/>
            </a:xfrm>
            <a:prstGeom prst="line">
              <a:avLst/>
            </a:prstGeom>
            <a:noFill/>
            <a:ln w="20638">
              <a:solidFill>
                <a:srgbClr val="1228ED"/>
              </a:solidFill>
              <a:round/>
              <a:headEnd/>
              <a:tailEnd/>
            </a:ln>
          </p:spPr>
          <p:txBody>
            <a:bodyPr/>
            <a:lstStyle/>
            <a:p>
              <a:endParaRPr lang="en-US"/>
            </a:p>
          </p:txBody>
        </p:sp>
        <p:sp>
          <p:nvSpPr>
            <p:cNvPr id="1076" name="Line 52"/>
            <p:cNvSpPr>
              <a:spLocks noChangeShapeType="1"/>
            </p:cNvSpPr>
            <p:nvPr/>
          </p:nvSpPr>
          <p:spPr bwMode="auto">
            <a:xfrm flipV="1">
              <a:off x="2532" y="3605"/>
              <a:ext cx="1" cy="52"/>
            </a:xfrm>
            <a:prstGeom prst="line">
              <a:avLst/>
            </a:prstGeom>
            <a:noFill/>
            <a:ln w="20638">
              <a:solidFill>
                <a:srgbClr val="1228ED"/>
              </a:solidFill>
              <a:round/>
              <a:headEnd/>
              <a:tailEnd/>
            </a:ln>
          </p:spPr>
          <p:txBody>
            <a:bodyPr/>
            <a:lstStyle/>
            <a:p>
              <a:endParaRPr lang="en-US"/>
            </a:p>
          </p:txBody>
        </p:sp>
        <p:sp>
          <p:nvSpPr>
            <p:cNvPr id="1077" name="Line 53"/>
            <p:cNvSpPr>
              <a:spLocks noChangeShapeType="1"/>
            </p:cNvSpPr>
            <p:nvPr/>
          </p:nvSpPr>
          <p:spPr bwMode="auto">
            <a:xfrm flipV="1">
              <a:off x="2532" y="3430"/>
              <a:ext cx="1" cy="52"/>
            </a:xfrm>
            <a:prstGeom prst="line">
              <a:avLst/>
            </a:prstGeom>
            <a:noFill/>
            <a:ln w="20638">
              <a:solidFill>
                <a:srgbClr val="1228ED"/>
              </a:solidFill>
              <a:round/>
              <a:headEnd/>
              <a:tailEnd/>
            </a:ln>
          </p:spPr>
          <p:txBody>
            <a:bodyPr/>
            <a:lstStyle/>
            <a:p>
              <a:endParaRPr lang="en-US"/>
            </a:p>
          </p:txBody>
        </p:sp>
        <p:sp>
          <p:nvSpPr>
            <p:cNvPr id="1078" name="Line 54"/>
            <p:cNvSpPr>
              <a:spLocks noChangeShapeType="1"/>
            </p:cNvSpPr>
            <p:nvPr/>
          </p:nvSpPr>
          <p:spPr bwMode="auto">
            <a:xfrm flipH="1">
              <a:off x="2891" y="3037"/>
              <a:ext cx="33" cy="1"/>
            </a:xfrm>
            <a:prstGeom prst="line">
              <a:avLst/>
            </a:prstGeom>
            <a:noFill/>
            <a:ln w="20638">
              <a:solidFill>
                <a:srgbClr val="1228ED"/>
              </a:solidFill>
              <a:round/>
              <a:headEnd/>
              <a:tailEnd/>
            </a:ln>
          </p:spPr>
          <p:txBody>
            <a:bodyPr/>
            <a:lstStyle/>
            <a:p>
              <a:endParaRPr lang="en-US"/>
            </a:p>
          </p:txBody>
        </p:sp>
        <p:sp>
          <p:nvSpPr>
            <p:cNvPr id="1079" name="Freeform 55"/>
            <p:cNvSpPr>
              <a:spLocks/>
            </p:cNvSpPr>
            <p:nvPr/>
          </p:nvSpPr>
          <p:spPr bwMode="auto">
            <a:xfrm>
              <a:off x="3196" y="3037"/>
              <a:ext cx="29" cy="18"/>
            </a:xfrm>
            <a:custGeom>
              <a:avLst/>
              <a:gdLst>
                <a:gd name="T0" fmla="*/ 0 w 144"/>
                <a:gd name="T1" fmla="*/ 0 h 107"/>
                <a:gd name="T2" fmla="*/ 0 w 144"/>
                <a:gd name="T3" fmla="*/ 0 h 107"/>
                <a:gd name="T4" fmla="*/ 0 w 144"/>
                <a:gd name="T5" fmla="*/ 0 h 107"/>
                <a:gd name="T6" fmla="*/ 0 60000 65536"/>
                <a:gd name="T7" fmla="*/ 0 60000 65536"/>
                <a:gd name="T8" fmla="*/ 0 60000 65536"/>
                <a:gd name="T9" fmla="*/ 0 w 144"/>
                <a:gd name="T10" fmla="*/ 0 h 107"/>
                <a:gd name="T11" fmla="*/ 144 w 144"/>
                <a:gd name="T12" fmla="*/ 107 h 107"/>
              </a:gdLst>
              <a:ahLst/>
              <a:cxnLst>
                <a:cxn ang="T6">
                  <a:pos x="T0" y="T1"/>
                </a:cxn>
                <a:cxn ang="T7">
                  <a:pos x="T2" y="T3"/>
                </a:cxn>
                <a:cxn ang="T8">
                  <a:pos x="T4" y="T5"/>
                </a:cxn>
              </a:cxnLst>
              <a:rect l="T9" t="T10" r="T11" b="T12"/>
              <a:pathLst>
                <a:path w="144" h="107">
                  <a:moveTo>
                    <a:pt x="144" y="107"/>
                  </a:moveTo>
                  <a:lnTo>
                    <a:pt x="144" y="0"/>
                  </a:lnTo>
                  <a:lnTo>
                    <a:pt x="0" y="0"/>
                  </a:lnTo>
                </a:path>
              </a:pathLst>
            </a:custGeom>
            <a:noFill/>
            <a:ln w="20638">
              <a:solidFill>
                <a:srgbClr val="1228ED"/>
              </a:solidFill>
              <a:prstDash val="solid"/>
              <a:round/>
              <a:headEnd/>
              <a:tailEnd/>
            </a:ln>
          </p:spPr>
          <p:txBody>
            <a:bodyPr/>
            <a:lstStyle/>
            <a:p>
              <a:endParaRPr lang="en-US"/>
            </a:p>
          </p:txBody>
        </p:sp>
        <p:sp>
          <p:nvSpPr>
            <p:cNvPr id="1080" name="Line 56"/>
            <p:cNvSpPr>
              <a:spLocks noChangeShapeType="1"/>
            </p:cNvSpPr>
            <p:nvPr/>
          </p:nvSpPr>
          <p:spPr bwMode="auto">
            <a:xfrm>
              <a:off x="2197" y="3724"/>
              <a:ext cx="48" cy="1"/>
            </a:xfrm>
            <a:prstGeom prst="line">
              <a:avLst/>
            </a:prstGeom>
            <a:noFill/>
            <a:ln w="20638">
              <a:solidFill>
                <a:srgbClr val="1228ED"/>
              </a:solidFill>
              <a:round/>
              <a:headEnd/>
              <a:tailEnd/>
            </a:ln>
          </p:spPr>
          <p:txBody>
            <a:bodyPr/>
            <a:lstStyle/>
            <a:p>
              <a:endParaRPr lang="en-US"/>
            </a:p>
          </p:txBody>
        </p:sp>
        <p:sp>
          <p:nvSpPr>
            <p:cNvPr id="1081" name="Line 57"/>
            <p:cNvSpPr>
              <a:spLocks noChangeShapeType="1"/>
            </p:cNvSpPr>
            <p:nvPr/>
          </p:nvSpPr>
          <p:spPr bwMode="auto">
            <a:xfrm>
              <a:off x="2294" y="3724"/>
              <a:ext cx="46" cy="1"/>
            </a:xfrm>
            <a:prstGeom prst="line">
              <a:avLst/>
            </a:prstGeom>
            <a:noFill/>
            <a:ln w="20638">
              <a:solidFill>
                <a:srgbClr val="1228ED"/>
              </a:solidFill>
              <a:round/>
              <a:headEnd/>
              <a:tailEnd/>
            </a:ln>
          </p:spPr>
          <p:txBody>
            <a:bodyPr/>
            <a:lstStyle/>
            <a:p>
              <a:endParaRPr lang="en-US"/>
            </a:p>
          </p:txBody>
        </p:sp>
        <p:sp>
          <p:nvSpPr>
            <p:cNvPr id="1082" name="Freeform 58"/>
            <p:cNvSpPr>
              <a:spLocks/>
            </p:cNvSpPr>
            <p:nvPr/>
          </p:nvSpPr>
          <p:spPr bwMode="auto">
            <a:xfrm>
              <a:off x="2581" y="3658"/>
              <a:ext cx="10" cy="66"/>
            </a:xfrm>
            <a:custGeom>
              <a:avLst/>
              <a:gdLst>
                <a:gd name="T0" fmla="*/ 0 w 54"/>
                <a:gd name="T1" fmla="*/ 0 h 396"/>
                <a:gd name="T2" fmla="*/ 0 w 54"/>
                <a:gd name="T3" fmla="*/ 0 h 396"/>
                <a:gd name="T4" fmla="*/ 0 w 54"/>
                <a:gd name="T5" fmla="*/ 0 h 396"/>
                <a:gd name="T6" fmla="*/ 0 60000 65536"/>
                <a:gd name="T7" fmla="*/ 0 60000 65536"/>
                <a:gd name="T8" fmla="*/ 0 60000 65536"/>
                <a:gd name="T9" fmla="*/ 0 w 54"/>
                <a:gd name="T10" fmla="*/ 0 h 396"/>
                <a:gd name="T11" fmla="*/ 54 w 54"/>
                <a:gd name="T12" fmla="*/ 396 h 396"/>
              </a:gdLst>
              <a:ahLst/>
              <a:cxnLst>
                <a:cxn ang="T6">
                  <a:pos x="T0" y="T1"/>
                </a:cxn>
                <a:cxn ang="T7">
                  <a:pos x="T2" y="T3"/>
                </a:cxn>
                <a:cxn ang="T8">
                  <a:pos x="T4" y="T5"/>
                </a:cxn>
              </a:cxnLst>
              <a:rect l="T9" t="T10" r="T11" b="T12"/>
              <a:pathLst>
                <a:path w="54" h="396">
                  <a:moveTo>
                    <a:pt x="0" y="0"/>
                  </a:moveTo>
                  <a:lnTo>
                    <a:pt x="0" y="396"/>
                  </a:lnTo>
                  <a:lnTo>
                    <a:pt x="54" y="396"/>
                  </a:lnTo>
                </a:path>
              </a:pathLst>
            </a:custGeom>
            <a:noFill/>
            <a:ln w="20638">
              <a:solidFill>
                <a:srgbClr val="1228ED"/>
              </a:solidFill>
              <a:prstDash val="solid"/>
              <a:round/>
              <a:headEnd/>
              <a:tailEnd/>
            </a:ln>
          </p:spPr>
          <p:txBody>
            <a:bodyPr/>
            <a:lstStyle/>
            <a:p>
              <a:endParaRPr lang="en-US"/>
            </a:p>
          </p:txBody>
        </p:sp>
        <p:sp>
          <p:nvSpPr>
            <p:cNvPr id="1083" name="Freeform 59"/>
            <p:cNvSpPr>
              <a:spLocks/>
            </p:cNvSpPr>
            <p:nvPr/>
          </p:nvSpPr>
          <p:spPr bwMode="auto">
            <a:xfrm>
              <a:off x="2581" y="3193"/>
              <a:ext cx="1" cy="50"/>
            </a:xfrm>
            <a:custGeom>
              <a:avLst/>
              <a:gdLst>
                <a:gd name="T0" fmla="*/ 0 w 1"/>
                <a:gd name="T1" fmla="*/ 0 h 299"/>
                <a:gd name="T2" fmla="*/ 0 w 1"/>
                <a:gd name="T3" fmla="*/ 0 h 299"/>
                <a:gd name="T4" fmla="*/ 0 w 1"/>
                <a:gd name="T5" fmla="*/ 0 h 299"/>
                <a:gd name="T6" fmla="*/ 0 60000 65536"/>
                <a:gd name="T7" fmla="*/ 0 60000 65536"/>
                <a:gd name="T8" fmla="*/ 0 60000 65536"/>
                <a:gd name="T9" fmla="*/ 0 w 1"/>
                <a:gd name="T10" fmla="*/ 0 h 299"/>
                <a:gd name="T11" fmla="*/ 1 w 1"/>
                <a:gd name="T12" fmla="*/ 299 h 299"/>
              </a:gdLst>
              <a:ahLst/>
              <a:cxnLst>
                <a:cxn ang="T6">
                  <a:pos x="T0" y="T1"/>
                </a:cxn>
                <a:cxn ang="T7">
                  <a:pos x="T2" y="T3"/>
                </a:cxn>
                <a:cxn ang="T8">
                  <a:pos x="T4" y="T5"/>
                </a:cxn>
              </a:cxnLst>
              <a:rect l="T9" t="T10" r="T11" b="T12"/>
              <a:pathLst>
                <a:path w="1" h="299">
                  <a:moveTo>
                    <a:pt x="0" y="0"/>
                  </a:moveTo>
                  <a:lnTo>
                    <a:pt x="0" y="15"/>
                  </a:lnTo>
                  <a:lnTo>
                    <a:pt x="0" y="299"/>
                  </a:lnTo>
                </a:path>
              </a:pathLst>
            </a:custGeom>
            <a:noFill/>
            <a:ln w="20638">
              <a:solidFill>
                <a:srgbClr val="1228ED"/>
              </a:solidFill>
              <a:prstDash val="solid"/>
              <a:round/>
              <a:headEnd/>
              <a:tailEnd/>
            </a:ln>
          </p:spPr>
          <p:txBody>
            <a:bodyPr/>
            <a:lstStyle/>
            <a:p>
              <a:endParaRPr lang="en-US"/>
            </a:p>
          </p:txBody>
        </p:sp>
        <p:sp>
          <p:nvSpPr>
            <p:cNvPr id="1084" name="Line 60"/>
            <p:cNvSpPr>
              <a:spLocks noChangeShapeType="1"/>
            </p:cNvSpPr>
            <p:nvPr/>
          </p:nvSpPr>
          <p:spPr bwMode="auto">
            <a:xfrm flipH="1">
              <a:off x="3092" y="3037"/>
              <a:ext cx="59" cy="1"/>
            </a:xfrm>
            <a:prstGeom prst="line">
              <a:avLst/>
            </a:prstGeom>
            <a:noFill/>
            <a:ln w="20638">
              <a:solidFill>
                <a:srgbClr val="1228ED"/>
              </a:solidFill>
              <a:round/>
              <a:headEnd/>
              <a:tailEnd/>
            </a:ln>
          </p:spPr>
          <p:txBody>
            <a:bodyPr/>
            <a:lstStyle/>
            <a:p>
              <a:endParaRPr lang="en-US"/>
            </a:p>
          </p:txBody>
        </p:sp>
        <p:sp>
          <p:nvSpPr>
            <p:cNvPr id="1085" name="Line 61"/>
            <p:cNvSpPr>
              <a:spLocks noChangeShapeType="1"/>
            </p:cNvSpPr>
            <p:nvPr/>
          </p:nvSpPr>
          <p:spPr bwMode="auto">
            <a:xfrm flipH="1">
              <a:off x="2793" y="3037"/>
              <a:ext cx="45" cy="1"/>
            </a:xfrm>
            <a:prstGeom prst="line">
              <a:avLst/>
            </a:prstGeom>
            <a:noFill/>
            <a:ln w="20638">
              <a:solidFill>
                <a:srgbClr val="1228ED"/>
              </a:solidFill>
              <a:round/>
              <a:headEnd/>
              <a:tailEnd/>
            </a:ln>
          </p:spPr>
          <p:txBody>
            <a:bodyPr/>
            <a:lstStyle/>
            <a:p>
              <a:endParaRPr lang="en-US"/>
            </a:p>
          </p:txBody>
        </p:sp>
        <p:sp>
          <p:nvSpPr>
            <p:cNvPr id="1086" name="Line 62"/>
            <p:cNvSpPr>
              <a:spLocks noChangeShapeType="1"/>
            </p:cNvSpPr>
            <p:nvPr/>
          </p:nvSpPr>
          <p:spPr bwMode="auto">
            <a:xfrm flipV="1">
              <a:off x="3225" y="3605"/>
              <a:ext cx="1" cy="52"/>
            </a:xfrm>
            <a:prstGeom prst="line">
              <a:avLst/>
            </a:prstGeom>
            <a:noFill/>
            <a:ln w="20638">
              <a:solidFill>
                <a:srgbClr val="1228ED"/>
              </a:solidFill>
              <a:round/>
              <a:headEnd/>
              <a:tailEnd/>
            </a:ln>
          </p:spPr>
          <p:txBody>
            <a:bodyPr/>
            <a:lstStyle/>
            <a:p>
              <a:endParaRPr lang="en-US"/>
            </a:p>
          </p:txBody>
        </p:sp>
        <p:sp>
          <p:nvSpPr>
            <p:cNvPr id="1087" name="Line 63"/>
            <p:cNvSpPr>
              <a:spLocks noChangeShapeType="1"/>
            </p:cNvSpPr>
            <p:nvPr/>
          </p:nvSpPr>
          <p:spPr bwMode="auto">
            <a:xfrm>
              <a:off x="3283" y="3475"/>
              <a:ext cx="1" cy="49"/>
            </a:xfrm>
            <a:prstGeom prst="line">
              <a:avLst/>
            </a:prstGeom>
            <a:noFill/>
            <a:ln w="20638">
              <a:solidFill>
                <a:srgbClr val="1228ED"/>
              </a:solidFill>
              <a:round/>
              <a:headEnd/>
              <a:tailEnd/>
            </a:ln>
          </p:spPr>
          <p:txBody>
            <a:bodyPr/>
            <a:lstStyle/>
            <a:p>
              <a:endParaRPr lang="en-US"/>
            </a:p>
          </p:txBody>
        </p:sp>
        <p:sp>
          <p:nvSpPr>
            <p:cNvPr id="1088" name="Line 64"/>
            <p:cNvSpPr>
              <a:spLocks noChangeShapeType="1"/>
            </p:cNvSpPr>
            <p:nvPr/>
          </p:nvSpPr>
          <p:spPr bwMode="auto">
            <a:xfrm flipV="1">
              <a:off x="2532" y="3083"/>
              <a:ext cx="1" cy="29"/>
            </a:xfrm>
            <a:prstGeom prst="line">
              <a:avLst/>
            </a:prstGeom>
            <a:noFill/>
            <a:ln w="20638">
              <a:solidFill>
                <a:srgbClr val="1228ED"/>
              </a:solidFill>
              <a:round/>
              <a:headEnd/>
              <a:tailEnd/>
            </a:ln>
          </p:spPr>
          <p:txBody>
            <a:bodyPr/>
            <a:lstStyle/>
            <a:p>
              <a:endParaRPr lang="en-US"/>
            </a:p>
          </p:txBody>
        </p:sp>
        <p:sp>
          <p:nvSpPr>
            <p:cNvPr id="1089" name="Freeform 65"/>
            <p:cNvSpPr>
              <a:spLocks/>
            </p:cNvSpPr>
            <p:nvPr/>
          </p:nvSpPr>
          <p:spPr bwMode="auto">
            <a:xfrm>
              <a:off x="2532" y="3154"/>
              <a:ext cx="1" cy="58"/>
            </a:xfrm>
            <a:custGeom>
              <a:avLst/>
              <a:gdLst>
                <a:gd name="T0" fmla="*/ 0 w 1"/>
                <a:gd name="T1" fmla="*/ 0 h 347"/>
                <a:gd name="T2" fmla="*/ 0 w 1"/>
                <a:gd name="T3" fmla="*/ 0 h 347"/>
                <a:gd name="T4" fmla="*/ 0 w 1"/>
                <a:gd name="T5" fmla="*/ 0 h 347"/>
                <a:gd name="T6" fmla="*/ 0 60000 65536"/>
                <a:gd name="T7" fmla="*/ 0 60000 65536"/>
                <a:gd name="T8" fmla="*/ 0 60000 65536"/>
                <a:gd name="T9" fmla="*/ 0 w 1"/>
                <a:gd name="T10" fmla="*/ 0 h 347"/>
                <a:gd name="T11" fmla="*/ 1 w 1"/>
                <a:gd name="T12" fmla="*/ 347 h 347"/>
              </a:gdLst>
              <a:ahLst/>
              <a:cxnLst>
                <a:cxn ang="T6">
                  <a:pos x="T0" y="T1"/>
                </a:cxn>
                <a:cxn ang="T7">
                  <a:pos x="T2" y="T3"/>
                </a:cxn>
                <a:cxn ang="T8">
                  <a:pos x="T4" y="T5"/>
                </a:cxn>
              </a:cxnLst>
              <a:rect l="T9" t="T10" r="T11" b="T12"/>
              <a:pathLst>
                <a:path w="1" h="347">
                  <a:moveTo>
                    <a:pt x="0" y="347"/>
                  </a:moveTo>
                  <a:lnTo>
                    <a:pt x="0" y="251"/>
                  </a:lnTo>
                  <a:lnTo>
                    <a:pt x="0" y="0"/>
                  </a:lnTo>
                </a:path>
              </a:pathLst>
            </a:custGeom>
            <a:noFill/>
            <a:ln w="20638">
              <a:solidFill>
                <a:srgbClr val="1228ED"/>
              </a:solidFill>
              <a:prstDash val="solid"/>
              <a:round/>
              <a:headEnd/>
              <a:tailEnd/>
            </a:ln>
          </p:spPr>
          <p:txBody>
            <a:bodyPr/>
            <a:lstStyle/>
            <a:p>
              <a:endParaRPr lang="en-US"/>
            </a:p>
          </p:txBody>
        </p:sp>
        <p:sp>
          <p:nvSpPr>
            <p:cNvPr id="1090" name="Line 66"/>
            <p:cNvSpPr>
              <a:spLocks noChangeShapeType="1"/>
            </p:cNvSpPr>
            <p:nvPr/>
          </p:nvSpPr>
          <p:spPr bwMode="auto">
            <a:xfrm flipV="1">
              <a:off x="3225" y="3430"/>
              <a:ext cx="1" cy="52"/>
            </a:xfrm>
            <a:prstGeom prst="line">
              <a:avLst/>
            </a:prstGeom>
            <a:noFill/>
            <a:ln w="20638">
              <a:solidFill>
                <a:srgbClr val="1228ED"/>
              </a:solidFill>
              <a:round/>
              <a:headEnd/>
              <a:tailEnd/>
            </a:ln>
          </p:spPr>
          <p:txBody>
            <a:bodyPr/>
            <a:lstStyle/>
            <a:p>
              <a:endParaRPr lang="en-US"/>
            </a:p>
          </p:txBody>
        </p:sp>
        <p:sp>
          <p:nvSpPr>
            <p:cNvPr id="1091" name="Line 67"/>
            <p:cNvSpPr>
              <a:spLocks noChangeShapeType="1"/>
            </p:cNvSpPr>
            <p:nvPr/>
          </p:nvSpPr>
          <p:spPr bwMode="auto">
            <a:xfrm flipH="1">
              <a:off x="2399" y="3037"/>
              <a:ext cx="60" cy="1"/>
            </a:xfrm>
            <a:prstGeom prst="line">
              <a:avLst/>
            </a:prstGeom>
            <a:noFill/>
            <a:ln w="20638">
              <a:solidFill>
                <a:srgbClr val="1228ED"/>
              </a:solidFill>
              <a:round/>
              <a:headEnd/>
              <a:tailEnd/>
            </a:ln>
          </p:spPr>
          <p:txBody>
            <a:bodyPr/>
            <a:lstStyle/>
            <a:p>
              <a:endParaRPr lang="en-US"/>
            </a:p>
          </p:txBody>
        </p:sp>
        <p:sp>
          <p:nvSpPr>
            <p:cNvPr id="1092" name="Line 68"/>
            <p:cNvSpPr>
              <a:spLocks noChangeShapeType="1"/>
            </p:cNvSpPr>
            <p:nvPr/>
          </p:nvSpPr>
          <p:spPr bwMode="auto">
            <a:xfrm>
              <a:off x="2787" y="3724"/>
              <a:ext cx="52" cy="1"/>
            </a:xfrm>
            <a:prstGeom prst="line">
              <a:avLst/>
            </a:prstGeom>
            <a:noFill/>
            <a:ln w="20638">
              <a:solidFill>
                <a:srgbClr val="1228ED"/>
              </a:solidFill>
              <a:round/>
              <a:headEnd/>
              <a:tailEnd/>
            </a:ln>
          </p:spPr>
          <p:txBody>
            <a:bodyPr/>
            <a:lstStyle/>
            <a:p>
              <a:endParaRPr lang="en-US"/>
            </a:p>
          </p:txBody>
        </p:sp>
        <p:sp>
          <p:nvSpPr>
            <p:cNvPr id="1093" name="Line 69"/>
            <p:cNvSpPr>
              <a:spLocks noChangeShapeType="1"/>
            </p:cNvSpPr>
            <p:nvPr/>
          </p:nvSpPr>
          <p:spPr bwMode="auto">
            <a:xfrm>
              <a:off x="2889" y="3724"/>
              <a:ext cx="48" cy="1"/>
            </a:xfrm>
            <a:prstGeom prst="line">
              <a:avLst/>
            </a:prstGeom>
            <a:noFill/>
            <a:ln w="20638">
              <a:solidFill>
                <a:srgbClr val="1228ED"/>
              </a:solidFill>
              <a:round/>
              <a:headEnd/>
              <a:tailEnd/>
            </a:ln>
          </p:spPr>
          <p:txBody>
            <a:bodyPr/>
            <a:lstStyle/>
            <a:p>
              <a:endParaRPr lang="en-US"/>
            </a:p>
          </p:txBody>
        </p:sp>
        <p:sp>
          <p:nvSpPr>
            <p:cNvPr id="1094" name="Freeform 70"/>
            <p:cNvSpPr>
              <a:spLocks/>
            </p:cNvSpPr>
            <p:nvPr/>
          </p:nvSpPr>
          <p:spPr bwMode="auto">
            <a:xfrm>
              <a:off x="3181" y="3697"/>
              <a:ext cx="44" cy="27"/>
            </a:xfrm>
            <a:custGeom>
              <a:avLst/>
              <a:gdLst>
                <a:gd name="T0" fmla="*/ 0 w 220"/>
                <a:gd name="T1" fmla="*/ 0 h 158"/>
                <a:gd name="T2" fmla="*/ 0 w 220"/>
                <a:gd name="T3" fmla="*/ 0 h 158"/>
                <a:gd name="T4" fmla="*/ 0 w 220"/>
                <a:gd name="T5" fmla="*/ 0 h 158"/>
                <a:gd name="T6" fmla="*/ 0 60000 65536"/>
                <a:gd name="T7" fmla="*/ 0 60000 65536"/>
                <a:gd name="T8" fmla="*/ 0 60000 65536"/>
                <a:gd name="T9" fmla="*/ 0 w 220"/>
                <a:gd name="T10" fmla="*/ 0 h 158"/>
                <a:gd name="T11" fmla="*/ 220 w 220"/>
                <a:gd name="T12" fmla="*/ 158 h 158"/>
              </a:gdLst>
              <a:ahLst/>
              <a:cxnLst>
                <a:cxn ang="T6">
                  <a:pos x="T0" y="T1"/>
                </a:cxn>
                <a:cxn ang="T7">
                  <a:pos x="T2" y="T3"/>
                </a:cxn>
                <a:cxn ang="T8">
                  <a:pos x="T4" y="T5"/>
                </a:cxn>
              </a:cxnLst>
              <a:rect l="T9" t="T10" r="T11" b="T12"/>
              <a:pathLst>
                <a:path w="220" h="158">
                  <a:moveTo>
                    <a:pt x="0" y="158"/>
                  </a:moveTo>
                  <a:lnTo>
                    <a:pt x="220" y="158"/>
                  </a:lnTo>
                  <a:lnTo>
                    <a:pt x="220" y="0"/>
                  </a:lnTo>
                </a:path>
              </a:pathLst>
            </a:custGeom>
            <a:noFill/>
            <a:ln w="20638">
              <a:solidFill>
                <a:srgbClr val="1228ED"/>
              </a:solidFill>
              <a:prstDash val="solid"/>
              <a:round/>
              <a:headEnd/>
              <a:tailEnd/>
            </a:ln>
          </p:spPr>
          <p:txBody>
            <a:bodyPr/>
            <a:lstStyle/>
            <a:p>
              <a:endParaRPr lang="en-US"/>
            </a:p>
          </p:txBody>
        </p:sp>
        <p:sp>
          <p:nvSpPr>
            <p:cNvPr id="1095" name="Freeform 71"/>
            <p:cNvSpPr>
              <a:spLocks/>
            </p:cNvSpPr>
            <p:nvPr/>
          </p:nvSpPr>
          <p:spPr bwMode="auto">
            <a:xfrm>
              <a:off x="3283" y="3657"/>
              <a:ext cx="10" cy="66"/>
            </a:xfrm>
            <a:custGeom>
              <a:avLst/>
              <a:gdLst>
                <a:gd name="T0" fmla="*/ 0 w 54"/>
                <a:gd name="T1" fmla="*/ 0 h 396"/>
                <a:gd name="T2" fmla="*/ 0 w 54"/>
                <a:gd name="T3" fmla="*/ 0 h 396"/>
                <a:gd name="T4" fmla="*/ 0 w 54"/>
                <a:gd name="T5" fmla="*/ 0 h 396"/>
                <a:gd name="T6" fmla="*/ 0 60000 65536"/>
                <a:gd name="T7" fmla="*/ 0 60000 65536"/>
                <a:gd name="T8" fmla="*/ 0 60000 65536"/>
                <a:gd name="T9" fmla="*/ 0 w 54"/>
                <a:gd name="T10" fmla="*/ 0 h 396"/>
                <a:gd name="T11" fmla="*/ 54 w 54"/>
                <a:gd name="T12" fmla="*/ 396 h 396"/>
              </a:gdLst>
              <a:ahLst/>
              <a:cxnLst>
                <a:cxn ang="T6">
                  <a:pos x="T0" y="T1"/>
                </a:cxn>
                <a:cxn ang="T7">
                  <a:pos x="T2" y="T3"/>
                </a:cxn>
                <a:cxn ang="T8">
                  <a:pos x="T4" y="T5"/>
                </a:cxn>
              </a:cxnLst>
              <a:rect l="T9" t="T10" r="T11" b="T12"/>
              <a:pathLst>
                <a:path w="54" h="396">
                  <a:moveTo>
                    <a:pt x="0" y="0"/>
                  </a:moveTo>
                  <a:lnTo>
                    <a:pt x="0" y="396"/>
                  </a:lnTo>
                  <a:lnTo>
                    <a:pt x="54" y="396"/>
                  </a:lnTo>
                </a:path>
              </a:pathLst>
            </a:custGeom>
            <a:noFill/>
            <a:ln w="20638">
              <a:solidFill>
                <a:srgbClr val="1228ED"/>
              </a:solidFill>
              <a:prstDash val="solid"/>
              <a:round/>
              <a:headEnd/>
              <a:tailEnd/>
            </a:ln>
          </p:spPr>
          <p:txBody>
            <a:bodyPr/>
            <a:lstStyle/>
            <a:p>
              <a:endParaRPr lang="en-US"/>
            </a:p>
          </p:txBody>
        </p:sp>
        <p:sp>
          <p:nvSpPr>
            <p:cNvPr id="1096" name="Line 72"/>
            <p:cNvSpPr>
              <a:spLocks noChangeShapeType="1"/>
            </p:cNvSpPr>
            <p:nvPr/>
          </p:nvSpPr>
          <p:spPr bwMode="auto">
            <a:xfrm>
              <a:off x="3084" y="3724"/>
              <a:ext cx="47" cy="1"/>
            </a:xfrm>
            <a:prstGeom prst="line">
              <a:avLst/>
            </a:prstGeom>
            <a:noFill/>
            <a:ln w="20638">
              <a:solidFill>
                <a:srgbClr val="1228ED"/>
              </a:solidFill>
              <a:round/>
              <a:headEnd/>
              <a:tailEnd/>
            </a:ln>
          </p:spPr>
          <p:txBody>
            <a:bodyPr/>
            <a:lstStyle/>
            <a:p>
              <a:endParaRPr lang="en-US"/>
            </a:p>
          </p:txBody>
        </p:sp>
        <p:sp>
          <p:nvSpPr>
            <p:cNvPr id="1097" name="Line 73"/>
            <p:cNvSpPr>
              <a:spLocks noChangeShapeType="1"/>
            </p:cNvSpPr>
            <p:nvPr/>
          </p:nvSpPr>
          <p:spPr bwMode="auto">
            <a:xfrm>
              <a:off x="2581" y="3564"/>
              <a:ext cx="1" cy="53"/>
            </a:xfrm>
            <a:prstGeom prst="line">
              <a:avLst/>
            </a:prstGeom>
            <a:noFill/>
            <a:ln w="20638">
              <a:solidFill>
                <a:srgbClr val="1228ED"/>
              </a:solidFill>
              <a:round/>
              <a:headEnd/>
              <a:tailEnd/>
            </a:ln>
          </p:spPr>
          <p:txBody>
            <a:bodyPr/>
            <a:lstStyle/>
            <a:p>
              <a:endParaRPr lang="en-US"/>
            </a:p>
          </p:txBody>
        </p:sp>
        <p:sp>
          <p:nvSpPr>
            <p:cNvPr id="1098" name="Freeform 74"/>
            <p:cNvSpPr>
              <a:spLocks/>
            </p:cNvSpPr>
            <p:nvPr/>
          </p:nvSpPr>
          <p:spPr bwMode="auto">
            <a:xfrm>
              <a:off x="2532" y="3523"/>
              <a:ext cx="1" cy="50"/>
            </a:xfrm>
            <a:custGeom>
              <a:avLst/>
              <a:gdLst>
                <a:gd name="T0" fmla="*/ 0 w 1"/>
                <a:gd name="T1" fmla="*/ 0 h 305"/>
                <a:gd name="T2" fmla="*/ 0 w 1"/>
                <a:gd name="T3" fmla="*/ 0 h 305"/>
                <a:gd name="T4" fmla="*/ 0 w 1"/>
                <a:gd name="T5" fmla="*/ 0 h 305"/>
                <a:gd name="T6" fmla="*/ 0 60000 65536"/>
                <a:gd name="T7" fmla="*/ 0 60000 65536"/>
                <a:gd name="T8" fmla="*/ 0 60000 65536"/>
                <a:gd name="T9" fmla="*/ 0 w 1"/>
                <a:gd name="T10" fmla="*/ 0 h 305"/>
                <a:gd name="T11" fmla="*/ 1 w 1"/>
                <a:gd name="T12" fmla="*/ 305 h 305"/>
              </a:gdLst>
              <a:ahLst/>
              <a:cxnLst>
                <a:cxn ang="T6">
                  <a:pos x="T0" y="T1"/>
                </a:cxn>
                <a:cxn ang="T7">
                  <a:pos x="T2" y="T3"/>
                </a:cxn>
                <a:cxn ang="T8">
                  <a:pos x="T4" y="T5"/>
                </a:cxn>
              </a:cxnLst>
              <a:rect l="T9" t="T10" r="T11" b="T12"/>
              <a:pathLst>
                <a:path w="1" h="305">
                  <a:moveTo>
                    <a:pt x="0" y="305"/>
                  </a:moveTo>
                  <a:lnTo>
                    <a:pt x="0" y="113"/>
                  </a:lnTo>
                  <a:lnTo>
                    <a:pt x="0" y="0"/>
                  </a:lnTo>
                </a:path>
              </a:pathLst>
            </a:custGeom>
            <a:noFill/>
            <a:ln w="20638">
              <a:solidFill>
                <a:srgbClr val="1228ED"/>
              </a:solidFill>
              <a:prstDash val="solid"/>
              <a:round/>
              <a:headEnd/>
              <a:tailEnd/>
            </a:ln>
          </p:spPr>
          <p:txBody>
            <a:bodyPr/>
            <a:lstStyle/>
            <a:p>
              <a:endParaRPr lang="en-US"/>
            </a:p>
          </p:txBody>
        </p:sp>
        <p:sp>
          <p:nvSpPr>
            <p:cNvPr id="1099" name="Line 75"/>
            <p:cNvSpPr>
              <a:spLocks noChangeShapeType="1"/>
            </p:cNvSpPr>
            <p:nvPr/>
          </p:nvSpPr>
          <p:spPr bwMode="auto">
            <a:xfrm>
              <a:off x="2691" y="3724"/>
              <a:ext cx="49" cy="1"/>
            </a:xfrm>
            <a:prstGeom prst="line">
              <a:avLst/>
            </a:prstGeom>
            <a:noFill/>
            <a:ln w="20638">
              <a:solidFill>
                <a:srgbClr val="1228ED"/>
              </a:solidFill>
              <a:round/>
              <a:headEnd/>
              <a:tailEnd/>
            </a:ln>
          </p:spPr>
          <p:txBody>
            <a:bodyPr/>
            <a:lstStyle/>
            <a:p>
              <a:endParaRPr lang="en-US"/>
            </a:p>
          </p:txBody>
        </p:sp>
        <p:sp>
          <p:nvSpPr>
            <p:cNvPr id="1100" name="Line 76"/>
            <p:cNvSpPr>
              <a:spLocks noChangeShapeType="1"/>
            </p:cNvSpPr>
            <p:nvPr/>
          </p:nvSpPr>
          <p:spPr bwMode="auto">
            <a:xfrm>
              <a:off x="2581" y="3384"/>
              <a:ext cx="1" cy="50"/>
            </a:xfrm>
            <a:prstGeom prst="line">
              <a:avLst/>
            </a:prstGeom>
            <a:noFill/>
            <a:ln w="20638">
              <a:solidFill>
                <a:srgbClr val="1228ED"/>
              </a:solidFill>
              <a:round/>
              <a:headEnd/>
              <a:tailEnd/>
            </a:ln>
          </p:spPr>
          <p:txBody>
            <a:bodyPr/>
            <a:lstStyle/>
            <a:p>
              <a:endParaRPr lang="en-US"/>
            </a:p>
          </p:txBody>
        </p:sp>
        <p:sp>
          <p:nvSpPr>
            <p:cNvPr id="1101" name="Line 77"/>
            <p:cNvSpPr>
              <a:spLocks noChangeShapeType="1"/>
            </p:cNvSpPr>
            <p:nvPr/>
          </p:nvSpPr>
          <p:spPr bwMode="auto">
            <a:xfrm flipH="1">
              <a:off x="2701" y="3037"/>
              <a:ext cx="41" cy="1"/>
            </a:xfrm>
            <a:prstGeom prst="line">
              <a:avLst/>
            </a:prstGeom>
            <a:noFill/>
            <a:ln w="20638">
              <a:solidFill>
                <a:srgbClr val="1228ED"/>
              </a:solidFill>
              <a:round/>
              <a:headEnd/>
              <a:tailEnd/>
            </a:ln>
          </p:spPr>
          <p:txBody>
            <a:bodyPr/>
            <a:lstStyle/>
            <a:p>
              <a:endParaRPr lang="en-US"/>
            </a:p>
          </p:txBody>
        </p:sp>
        <p:sp>
          <p:nvSpPr>
            <p:cNvPr id="1102" name="Line 78"/>
            <p:cNvSpPr>
              <a:spLocks noChangeShapeType="1"/>
            </p:cNvSpPr>
            <p:nvPr/>
          </p:nvSpPr>
          <p:spPr bwMode="auto">
            <a:xfrm>
              <a:off x="3283" y="3384"/>
              <a:ext cx="1" cy="50"/>
            </a:xfrm>
            <a:prstGeom prst="line">
              <a:avLst/>
            </a:prstGeom>
            <a:noFill/>
            <a:ln w="20638">
              <a:solidFill>
                <a:srgbClr val="1228ED"/>
              </a:solidFill>
              <a:round/>
              <a:headEnd/>
              <a:tailEnd/>
            </a:ln>
          </p:spPr>
          <p:txBody>
            <a:bodyPr/>
            <a:lstStyle/>
            <a:p>
              <a:endParaRPr lang="en-US"/>
            </a:p>
          </p:txBody>
        </p:sp>
        <p:sp>
          <p:nvSpPr>
            <p:cNvPr id="1103" name="Line 79"/>
            <p:cNvSpPr>
              <a:spLocks noChangeShapeType="1"/>
            </p:cNvSpPr>
            <p:nvPr/>
          </p:nvSpPr>
          <p:spPr bwMode="auto">
            <a:xfrm flipV="1">
              <a:off x="3225" y="3340"/>
              <a:ext cx="1" cy="54"/>
            </a:xfrm>
            <a:prstGeom prst="line">
              <a:avLst/>
            </a:prstGeom>
            <a:noFill/>
            <a:ln w="20638">
              <a:solidFill>
                <a:srgbClr val="1228ED"/>
              </a:solidFill>
              <a:round/>
              <a:headEnd/>
              <a:tailEnd/>
            </a:ln>
          </p:spPr>
          <p:txBody>
            <a:bodyPr/>
            <a:lstStyle/>
            <a:p>
              <a:endParaRPr lang="en-US"/>
            </a:p>
          </p:txBody>
        </p:sp>
        <p:sp>
          <p:nvSpPr>
            <p:cNvPr id="1104" name="Line 80"/>
            <p:cNvSpPr>
              <a:spLocks noChangeShapeType="1"/>
            </p:cNvSpPr>
            <p:nvPr/>
          </p:nvSpPr>
          <p:spPr bwMode="auto">
            <a:xfrm flipV="1">
              <a:off x="2532" y="3340"/>
              <a:ext cx="1" cy="54"/>
            </a:xfrm>
            <a:prstGeom prst="line">
              <a:avLst/>
            </a:prstGeom>
            <a:noFill/>
            <a:ln w="20638">
              <a:solidFill>
                <a:srgbClr val="1228ED"/>
              </a:solidFill>
              <a:round/>
              <a:headEnd/>
              <a:tailEnd/>
            </a:ln>
          </p:spPr>
          <p:txBody>
            <a:bodyPr/>
            <a:lstStyle/>
            <a:p>
              <a:endParaRPr lang="en-US"/>
            </a:p>
          </p:txBody>
        </p:sp>
        <p:sp>
          <p:nvSpPr>
            <p:cNvPr id="1105" name="Line 81"/>
            <p:cNvSpPr>
              <a:spLocks noChangeShapeType="1"/>
            </p:cNvSpPr>
            <p:nvPr/>
          </p:nvSpPr>
          <p:spPr bwMode="auto">
            <a:xfrm flipH="1">
              <a:off x="1914" y="3037"/>
              <a:ext cx="41" cy="1"/>
            </a:xfrm>
            <a:prstGeom prst="line">
              <a:avLst/>
            </a:prstGeom>
            <a:noFill/>
            <a:ln w="20638">
              <a:solidFill>
                <a:srgbClr val="1228ED"/>
              </a:solidFill>
              <a:round/>
              <a:headEnd/>
              <a:tailEnd/>
            </a:ln>
          </p:spPr>
          <p:txBody>
            <a:bodyPr/>
            <a:lstStyle/>
            <a:p>
              <a:endParaRPr lang="en-US"/>
            </a:p>
          </p:txBody>
        </p:sp>
        <p:sp>
          <p:nvSpPr>
            <p:cNvPr id="1106" name="Freeform 82"/>
            <p:cNvSpPr>
              <a:spLocks/>
            </p:cNvSpPr>
            <p:nvPr/>
          </p:nvSpPr>
          <p:spPr bwMode="auto">
            <a:xfrm>
              <a:off x="1888" y="3037"/>
              <a:ext cx="19" cy="23"/>
            </a:xfrm>
            <a:custGeom>
              <a:avLst/>
              <a:gdLst>
                <a:gd name="T0" fmla="*/ 0 w 94"/>
                <a:gd name="T1" fmla="*/ 0 h 135"/>
                <a:gd name="T2" fmla="*/ 0 w 94"/>
                <a:gd name="T3" fmla="*/ 0 h 135"/>
                <a:gd name="T4" fmla="*/ 0 w 94"/>
                <a:gd name="T5" fmla="*/ 0 h 135"/>
                <a:gd name="T6" fmla="*/ 0 60000 65536"/>
                <a:gd name="T7" fmla="*/ 0 60000 65536"/>
                <a:gd name="T8" fmla="*/ 0 60000 65536"/>
                <a:gd name="T9" fmla="*/ 0 w 94"/>
                <a:gd name="T10" fmla="*/ 0 h 135"/>
                <a:gd name="T11" fmla="*/ 94 w 94"/>
                <a:gd name="T12" fmla="*/ 135 h 135"/>
              </a:gdLst>
              <a:ahLst/>
              <a:cxnLst>
                <a:cxn ang="T6">
                  <a:pos x="T0" y="T1"/>
                </a:cxn>
                <a:cxn ang="T7">
                  <a:pos x="T2" y="T3"/>
                </a:cxn>
                <a:cxn ang="T8">
                  <a:pos x="T4" y="T5"/>
                </a:cxn>
              </a:cxnLst>
              <a:rect l="T9" t="T10" r="T11" b="T12"/>
              <a:pathLst>
                <a:path w="94" h="135">
                  <a:moveTo>
                    <a:pt x="94" y="0"/>
                  </a:moveTo>
                  <a:lnTo>
                    <a:pt x="0" y="0"/>
                  </a:lnTo>
                  <a:lnTo>
                    <a:pt x="0" y="135"/>
                  </a:lnTo>
                </a:path>
              </a:pathLst>
            </a:custGeom>
            <a:noFill/>
            <a:ln w="20638">
              <a:solidFill>
                <a:srgbClr val="1228ED"/>
              </a:solidFill>
              <a:prstDash val="solid"/>
              <a:round/>
              <a:headEnd/>
              <a:tailEnd/>
            </a:ln>
          </p:spPr>
          <p:txBody>
            <a:bodyPr/>
            <a:lstStyle/>
            <a:p>
              <a:endParaRPr lang="en-US"/>
            </a:p>
          </p:txBody>
        </p:sp>
        <p:sp>
          <p:nvSpPr>
            <p:cNvPr id="1107" name="Line 83"/>
            <p:cNvSpPr>
              <a:spLocks noChangeShapeType="1"/>
            </p:cNvSpPr>
            <p:nvPr/>
          </p:nvSpPr>
          <p:spPr bwMode="auto">
            <a:xfrm flipH="1">
              <a:off x="2008" y="3037"/>
              <a:ext cx="42" cy="1"/>
            </a:xfrm>
            <a:prstGeom prst="line">
              <a:avLst/>
            </a:prstGeom>
            <a:noFill/>
            <a:ln w="20638">
              <a:solidFill>
                <a:srgbClr val="1228ED"/>
              </a:solidFill>
              <a:round/>
              <a:headEnd/>
              <a:tailEnd/>
            </a:ln>
          </p:spPr>
          <p:txBody>
            <a:bodyPr/>
            <a:lstStyle/>
            <a:p>
              <a:endParaRPr lang="en-US"/>
            </a:p>
          </p:txBody>
        </p:sp>
        <p:sp>
          <p:nvSpPr>
            <p:cNvPr id="1108" name="Line 84"/>
            <p:cNvSpPr>
              <a:spLocks noChangeShapeType="1"/>
            </p:cNvSpPr>
            <p:nvPr/>
          </p:nvSpPr>
          <p:spPr bwMode="auto">
            <a:xfrm>
              <a:off x="2599" y="3724"/>
              <a:ext cx="40" cy="1"/>
            </a:xfrm>
            <a:prstGeom prst="line">
              <a:avLst/>
            </a:prstGeom>
            <a:noFill/>
            <a:ln w="20638">
              <a:solidFill>
                <a:srgbClr val="1228ED"/>
              </a:solidFill>
              <a:round/>
              <a:headEnd/>
              <a:tailEnd/>
            </a:ln>
          </p:spPr>
          <p:txBody>
            <a:bodyPr/>
            <a:lstStyle/>
            <a:p>
              <a:endParaRPr lang="en-US"/>
            </a:p>
          </p:txBody>
        </p:sp>
        <p:sp>
          <p:nvSpPr>
            <p:cNvPr id="1109" name="Line 85"/>
            <p:cNvSpPr>
              <a:spLocks noChangeShapeType="1"/>
            </p:cNvSpPr>
            <p:nvPr/>
          </p:nvSpPr>
          <p:spPr bwMode="auto">
            <a:xfrm>
              <a:off x="1888" y="3289"/>
              <a:ext cx="1" cy="58"/>
            </a:xfrm>
            <a:prstGeom prst="line">
              <a:avLst/>
            </a:prstGeom>
            <a:noFill/>
            <a:ln w="20638">
              <a:solidFill>
                <a:srgbClr val="1228ED"/>
              </a:solidFill>
              <a:round/>
              <a:headEnd/>
              <a:tailEnd/>
            </a:ln>
          </p:spPr>
          <p:txBody>
            <a:bodyPr/>
            <a:lstStyle/>
            <a:p>
              <a:endParaRPr lang="en-US"/>
            </a:p>
          </p:txBody>
        </p:sp>
        <p:sp>
          <p:nvSpPr>
            <p:cNvPr id="1110" name="Freeform 86"/>
            <p:cNvSpPr>
              <a:spLocks/>
            </p:cNvSpPr>
            <p:nvPr/>
          </p:nvSpPr>
          <p:spPr bwMode="auto">
            <a:xfrm>
              <a:off x="1888" y="3193"/>
              <a:ext cx="1" cy="50"/>
            </a:xfrm>
            <a:custGeom>
              <a:avLst/>
              <a:gdLst>
                <a:gd name="T0" fmla="*/ 0 w 1"/>
                <a:gd name="T1" fmla="*/ 0 h 299"/>
                <a:gd name="T2" fmla="*/ 0 w 1"/>
                <a:gd name="T3" fmla="*/ 0 h 299"/>
                <a:gd name="T4" fmla="*/ 0 w 1"/>
                <a:gd name="T5" fmla="*/ 0 h 299"/>
                <a:gd name="T6" fmla="*/ 0 60000 65536"/>
                <a:gd name="T7" fmla="*/ 0 60000 65536"/>
                <a:gd name="T8" fmla="*/ 0 60000 65536"/>
                <a:gd name="T9" fmla="*/ 0 w 1"/>
                <a:gd name="T10" fmla="*/ 0 h 299"/>
                <a:gd name="T11" fmla="*/ 1 w 1"/>
                <a:gd name="T12" fmla="*/ 299 h 299"/>
              </a:gdLst>
              <a:ahLst/>
              <a:cxnLst>
                <a:cxn ang="T6">
                  <a:pos x="T0" y="T1"/>
                </a:cxn>
                <a:cxn ang="T7">
                  <a:pos x="T2" y="T3"/>
                </a:cxn>
                <a:cxn ang="T8">
                  <a:pos x="T4" y="T5"/>
                </a:cxn>
              </a:cxnLst>
              <a:rect l="T9" t="T10" r="T11" b="T12"/>
              <a:pathLst>
                <a:path w="1" h="299">
                  <a:moveTo>
                    <a:pt x="0" y="0"/>
                  </a:moveTo>
                  <a:lnTo>
                    <a:pt x="0" y="15"/>
                  </a:lnTo>
                  <a:lnTo>
                    <a:pt x="0" y="299"/>
                  </a:lnTo>
                </a:path>
              </a:pathLst>
            </a:custGeom>
            <a:noFill/>
            <a:ln w="20638">
              <a:solidFill>
                <a:srgbClr val="1228ED"/>
              </a:solidFill>
              <a:prstDash val="solid"/>
              <a:round/>
              <a:headEnd/>
              <a:tailEnd/>
            </a:ln>
          </p:spPr>
          <p:txBody>
            <a:bodyPr/>
            <a:lstStyle/>
            <a:p>
              <a:endParaRPr lang="en-US"/>
            </a:p>
          </p:txBody>
        </p:sp>
        <p:sp>
          <p:nvSpPr>
            <p:cNvPr id="1111" name="Line 87"/>
            <p:cNvSpPr>
              <a:spLocks noChangeShapeType="1"/>
            </p:cNvSpPr>
            <p:nvPr/>
          </p:nvSpPr>
          <p:spPr bwMode="auto">
            <a:xfrm>
              <a:off x="1888" y="3100"/>
              <a:ext cx="1" cy="48"/>
            </a:xfrm>
            <a:prstGeom prst="line">
              <a:avLst/>
            </a:prstGeom>
            <a:noFill/>
            <a:ln w="20638">
              <a:solidFill>
                <a:srgbClr val="1228ED"/>
              </a:solidFill>
              <a:round/>
              <a:headEnd/>
              <a:tailEnd/>
            </a:ln>
          </p:spPr>
          <p:txBody>
            <a:bodyPr/>
            <a:lstStyle/>
            <a:p>
              <a:endParaRPr lang="en-US"/>
            </a:p>
          </p:txBody>
        </p:sp>
        <p:sp>
          <p:nvSpPr>
            <p:cNvPr id="1112" name="Line 88"/>
            <p:cNvSpPr>
              <a:spLocks noChangeShapeType="1"/>
            </p:cNvSpPr>
            <p:nvPr/>
          </p:nvSpPr>
          <p:spPr bwMode="auto">
            <a:xfrm>
              <a:off x="1888" y="3564"/>
              <a:ext cx="1" cy="53"/>
            </a:xfrm>
            <a:prstGeom prst="line">
              <a:avLst/>
            </a:prstGeom>
            <a:noFill/>
            <a:ln w="20638">
              <a:solidFill>
                <a:srgbClr val="1228ED"/>
              </a:solidFill>
              <a:round/>
              <a:headEnd/>
              <a:tailEnd/>
            </a:ln>
          </p:spPr>
          <p:txBody>
            <a:bodyPr/>
            <a:lstStyle/>
            <a:p>
              <a:endParaRPr lang="en-US"/>
            </a:p>
          </p:txBody>
        </p:sp>
        <p:sp>
          <p:nvSpPr>
            <p:cNvPr id="1113" name="Freeform 89"/>
            <p:cNvSpPr>
              <a:spLocks/>
            </p:cNvSpPr>
            <p:nvPr/>
          </p:nvSpPr>
          <p:spPr bwMode="auto">
            <a:xfrm>
              <a:off x="3283" y="3037"/>
              <a:ext cx="19" cy="22"/>
            </a:xfrm>
            <a:custGeom>
              <a:avLst/>
              <a:gdLst>
                <a:gd name="T0" fmla="*/ 0 w 95"/>
                <a:gd name="T1" fmla="*/ 0 h 135"/>
                <a:gd name="T2" fmla="*/ 0 w 95"/>
                <a:gd name="T3" fmla="*/ 0 h 135"/>
                <a:gd name="T4" fmla="*/ 0 w 95"/>
                <a:gd name="T5" fmla="*/ 0 h 135"/>
                <a:gd name="T6" fmla="*/ 0 60000 65536"/>
                <a:gd name="T7" fmla="*/ 0 60000 65536"/>
                <a:gd name="T8" fmla="*/ 0 60000 65536"/>
                <a:gd name="T9" fmla="*/ 0 w 95"/>
                <a:gd name="T10" fmla="*/ 0 h 135"/>
                <a:gd name="T11" fmla="*/ 95 w 95"/>
                <a:gd name="T12" fmla="*/ 135 h 135"/>
              </a:gdLst>
              <a:ahLst/>
              <a:cxnLst>
                <a:cxn ang="T6">
                  <a:pos x="T0" y="T1"/>
                </a:cxn>
                <a:cxn ang="T7">
                  <a:pos x="T2" y="T3"/>
                </a:cxn>
                <a:cxn ang="T8">
                  <a:pos x="T4" y="T5"/>
                </a:cxn>
              </a:cxnLst>
              <a:rect l="T9" t="T10" r="T11" b="T12"/>
              <a:pathLst>
                <a:path w="95" h="135">
                  <a:moveTo>
                    <a:pt x="95" y="0"/>
                  </a:moveTo>
                  <a:lnTo>
                    <a:pt x="0" y="0"/>
                  </a:lnTo>
                  <a:lnTo>
                    <a:pt x="0" y="135"/>
                  </a:lnTo>
                </a:path>
              </a:pathLst>
            </a:custGeom>
            <a:noFill/>
            <a:ln w="20638">
              <a:solidFill>
                <a:srgbClr val="1228ED"/>
              </a:solidFill>
              <a:prstDash val="solid"/>
              <a:round/>
              <a:headEnd/>
              <a:tailEnd/>
            </a:ln>
          </p:spPr>
          <p:txBody>
            <a:bodyPr/>
            <a:lstStyle/>
            <a:p>
              <a:endParaRPr lang="en-US"/>
            </a:p>
          </p:txBody>
        </p:sp>
        <p:sp>
          <p:nvSpPr>
            <p:cNvPr id="1114" name="Line 90"/>
            <p:cNvSpPr>
              <a:spLocks noChangeShapeType="1"/>
            </p:cNvSpPr>
            <p:nvPr/>
          </p:nvSpPr>
          <p:spPr bwMode="auto">
            <a:xfrm>
              <a:off x="1998" y="3724"/>
              <a:ext cx="49" cy="1"/>
            </a:xfrm>
            <a:prstGeom prst="line">
              <a:avLst/>
            </a:prstGeom>
            <a:noFill/>
            <a:ln w="20638">
              <a:solidFill>
                <a:srgbClr val="1228ED"/>
              </a:solidFill>
              <a:round/>
              <a:headEnd/>
              <a:tailEnd/>
            </a:ln>
          </p:spPr>
          <p:txBody>
            <a:bodyPr/>
            <a:lstStyle/>
            <a:p>
              <a:endParaRPr lang="en-US"/>
            </a:p>
          </p:txBody>
        </p:sp>
        <p:sp>
          <p:nvSpPr>
            <p:cNvPr id="1115" name="Line 91"/>
            <p:cNvSpPr>
              <a:spLocks noChangeShapeType="1"/>
            </p:cNvSpPr>
            <p:nvPr/>
          </p:nvSpPr>
          <p:spPr bwMode="auto">
            <a:xfrm>
              <a:off x="1907" y="3724"/>
              <a:ext cx="39" cy="1"/>
            </a:xfrm>
            <a:prstGeom prst="line">
              <a:avLst/>
            </a:prstGeom>
            <a:noFill/>
            <a:ln w="20638">
              <a:solidFill>
                <a:srgbClr val="1228ED"/>
              </a:solidFill>
              <a:round/>
              <a:headEnd/>
              <a:tailEnd/>
            </a:ln>
          </p:spPr>
          <p:txBody>
            <a:bodyPr/>
            <a:lstStyle/>
            <a:p>
              <a:endParaRPr lang="en-US"/>
            </a:p>
          </p:txBody>
        </p:sp>
        <p:sp>
          <p:nvSpPr>
            <p:cNvPr id="1116" name="Freeform 92"/>
            <p:cNvSpPr>
              <a:spLocks/>
            </p:cNvSpPr>
            <p:nvPr/>
          </p:nvSpPr>
          <p:spPr bwMode="auto">
            <a:xfrm>
              <a:off x="1888" y="3658"/>
              <a:ext cx="11" cy="66"/>
            </a:xfrm>
            <a:custGeom>
              <a:avLst/>
              <a:gdLst>
                <a:gd name="T0" fmla="*/ 0 w 54"/>
                <a:gd name="T1" fmla="*/ 0 h 396"/>
                <a:gd name="T2" fmla="*/ 0 w 54"/>
                <a:gd name="T3" fmla="*/ 0 h 396"/>
                <a:gd name="T4" fmla="*/ 0 w 54"/>
                <a:gd name="T5" fmla="*/ 0 h 396"/>
                <a:gd name="T6" fmla="*/ 0 60000 65536"/>
                <a:gd name="T7" fmla="*/ 0 60000 65536"/>
                <a:gd name="T8" fmla="*/ 0 60000 65536"/>
                <a:gd name="T9" fmla="*/ 0 w 54"/>
                <a:gd name="T10" fmla="*/ 0 h 396"/>
                <a:gd name="T11" fmla="*/ 54 w 54"/>
                <a:gd name="T12" fmla="*/ 396 h 396"/>
              </a:gdLst>
              <a:ahLst/>
              <a:cxnLst>
                <a:cxn ang="T6">
                  <a:pos x="T0" y="T1"/>
                </a:cxn>
                <a:cxn ang="T7">
                  <a:pos x="T2" y="T3"/>
                </a:cxn>
                <a:cxn ang="T8">
                  <a:pos x="T4" y="T5"/>
                </a:cxn>
              </a:cxnLst>
              <a:rect l="T9" t="T10" r="T11" b="T12"/>
              <a:pathLst>
                <a:path w="54" h="396">
                  <a:moveTo>
                    <a:pt x="0" y="0"/>
                  </a:moveTo>
                  <a:lnTo>
                    <a:pt x="0" y="396"/>
                  </a:lnTo>
                  <a:lnTo>
                    <a:pt x="54" y="396"/>
                  </a:lnTo>
                </a:path>
              </a:pathLst>
            </a:custGeom>
            <a:noFill/>
            <a:ln w="20638">
              <a:solidFill>
                <a:srgbClr val="1228ED"/>
              </a:solidFill>
              <a:prstDash val="solid"/>
              <a:round/>
              <a:headEnd/>
              <a:tailEnd/>
            </a:ln>
          </p:spPr>
          <p:txBody>
            <a:bodyPr/>
            <a:lstStyle/>
            <a:p>
              <a:endParaRPr lang="en-US"/>
            </a:p>
          </p:txBody>
        </p:sp>
        <p:sp>
          <p:nvSpPr>
            <p:cNvPr id="1117" name="Line 93"/>
            <p:cNvSpPr>
              <a:spLocks noChangeShapeType="1"/>
            </p:cNvSpPr>
            <p:nvPr/>
          </p:nvSpPr>
          <p:spPr bwMode="auto">
            <a:xfrm>
              <a:off x="1888" y="3384"/>
              <a:ext cx="1" cy="50"/>
            </a:xfrm>
            <a:prstGeom prst="line">
              <a:avLst/>
            </a:prstGeom>
            <a:noFill/>
            <a:ln w="20638">
              <a:solidFill>
                <a:srgbClr val="1228ED"/>
              </a:solidFill>
              <a:round/>
              <a:headEnd/>
              <a:tailEnd/>
            </a:ln>
          </p:spPr>
          <p:txBody>
            <a:bodyPr/>
            <a:lstStyle/>
            <a:p>
              <a:endParaRPr lang="en-US"/>
            </a:p>
          </p:txBody>
        </p:sp>
        <p:sp>
          <p:nvSpPr>
            <p:cNvPr id="1118" name="Freeform 94"/>
            <p:cNvSpPr>
              <a:spLocks/>
            </p:cNvSpPr>
            <p:nvPr/>
          </p:nvSpPr>
          <p:spPr bwMode="auto">
            <a:xfrm>
              <a:off x="2488" y="3697"/>
              <a:ext cx="44" cy="27"/>
            </a:xfrm>
            <a:custGeom>
              <a:avLst/>
              <a:gdLst>
                <a:gd name="T0" fmla="*/ 0 w 220"/>
                <a:gd name="T1" fmla="*/ 0 h 158"/>
                <a:gd name="T2" fmla="*/ 0 w 220"/>
                <a:gd name="T3" fmla="*/ 0 h 158"/>
                <a:gd name="T4" fmla="*/ 0 w 220"/>
                <a:gd name="T5" fmla="*/ 0 h 158"/>
                <a:gd name="T6" fmla="*/ 0 60000 65536"/>
                <a:gd name="T7" fmla="*/ 0 60000 65536"/>
                <a:gd name="T8" fmla="*/ 0 60000 65536"/>
                <a:gd name="T9" fmla="*/ 0 w 220"/>
                <a:gd name="T10" fmla="*/ 0 h 158"/>
                <a:gd name="T11" fmla="*/ 220 w 220"/>
                <a:gd name="T12" fmla="*/ 158 h 158"/>
              </a:gdLst>
              <a:ahLst/>
              <a:cxnLst>
                <a:cxn ang="T6">
                  <a:pos x="T0" y="T1"/>
                </a:cxn>
                <a:cxn ang="T7">
                  <a:pos x="T2" y="T3"/>
                </a:cxn>
                <a:cxn ang="T8">
                  <a:pos x="T4" y="T5"/>
                </a:cxn>
              </a:cxnLst>
              <a:rect l="T9" t="T10" r="T11" b="T12"/>
              <a:pathLst>
                <a:path w="220" h="158">
                  <a:moveTo>
                    <a:pt x="0" y="158"/>
                  </a:moveTo>
                  <a:lnTo>
                    <a:pt x="220" y="158"/>
                  </a:lnTo>
                  <a:lnTo>
                    <a:pt x="220" y="0"/>
                  </a:lnTo>
                </a:path>
              </a:pathLst>
            </a:custGeom>
            <a:noFill/>
            <a:ln w="20638">
              <a:solidFill>
                <a:srgbClr val="1228ED"/>
              </a:solidFill>
              <a:prstDash val="solid"/>
              <a:round/>
              <a:headEnd/>
              <a:tailEnd/>
            </a:ln>
          </p:spPr>
          <p:txBody>
            <a:bodyPr/>
            <a:lstStyle/>
            <a:p>
              <a:endParaRPr lang="en-US"/>
            </a:p>
          </p:txBody>
        </p:sp>
        <p:sp>
          <p:nvSpPr>
            <p:cNvPr id="1119" name="Line 95"/>
            <p:cNvSpPr>
              <a:spLocks noChangeShapeType="1"/>
            </p:cNvSpPr>
            <p:nvPr/>
          </p:nvSpPr>
          <p:spPr bwMode="auto">
            <a:xfrm>
              <a:off x="2094" y="3724"/>
              <a:ext cx="52" cy="1"/>
            </a:xfrm>
            <a:prstGeom prst="line">
              <a:avLst/>
            </a:prstGeom>
            <a:noFill/>
            <a:ln w="20638">
              <a:solidFill>
                <a:srgbClr val="1228ED"/>
              </a:solidFill>
              <a:round/>
              <a:headEnd/>
              <a:tailEnd/>
            </a:ln>
          </p:spPr>
          <p:txBody>
            <a:bodyPr/>
            <a:lstStyle/>
            <a:p>
              <a:endParaRPr lang="en-US"/>
            </a:p>
          </p:txBody>
        </p:sp>
        <p:sp>
          <p:nvSpPr>
            <p:cNvPr id="1120" name="Line 96"/>
            <p:cNvSpPr>
              <a:spLocks noChangeShapeType="1"/>
            </p:cNvSpPr>
            <p:nvPr/>
          </p:nvSpPr>
          <p:spPr bwMode="auto">
            <a:xfrm>
              <a:off x="2391" y="3724"/>
              <a:ext cx="48" cy="1"/>
            </a:xfrm>
            <a:prstGeom prst="line">
              <a:avLst/>
            </a:prstGeom>
            <a:noFill/>
            <a:ln w="20638">
              <a:solidFill>
                <a:srgbClr val="1228ED"/>
              </a:solidFill>
              <a:round/>
              <a:headEnd/>
              <a:tailEnd/>
            </a:ln>
          </p:spPr>
          <p:txBody>
            <a:bodyPr/>
            <a:lstStyle/>
            <a:p>
              <a:endParaRPr lang="en-US"/>
            </a:p>
          </p:txBody>
        </p:sp>
        <p:sp>
          <p:nvSpPr>
            <p:cNvPr id="1121" name="Freeform 97"/>
            <p:cNvSpPr>
              <a:spLocks/>
            </p:cNvSpPr>
            <p:nvPr/>
          </p:nvSpPr>
          <p:spPr bwMode="auto">
            <a:xfrm>
              <a:off x="3225" y="3523"/>
              <a:ext cx="1" cy="50"/>
            </a:xfrm>
            <a:custGeom>
              <a:avLst/>
              <a:gdLst>
                <a:gd name="T0" fmla="*/ 0 w 1"/>
                <a:gd name="T1" fmla="*/ 0 h 305"/>
                <a:gd name="T2" fmla="*/ 0 w 1"/>
                <a:gd name="T3" fmla="*/ 0 h 305"/>
                <a:gd name="T4" fmla="*/ 0 w 1"/>
                <a:gd name="T5" fmla="*/ 0 h 305"/>
                <a:gd name="T6" fmla="*/ 0 60000 65536"/>
                <a:gd name="T7" fmla="*/ 0 60000 65536"/>
                <a:gd name="T8" fmla="*/ 0 60000 65536"/>
                <a:gd name="T9" fmla="*/ 0 w 1"/>
                <a:gd name="T10" fmla="*/ 0 h 305"/>
                <a:gd name="T11" fmla="*/ 1 w 1"/>
                <a:gd name="T12" fmla="*/ 305 h 305"/>
              </a:gdLst>
              <a:ahLst/>
              <a:cxnLst>
                <a:cxn ang="T6">
                  <a:pos x="T0" y="T1"/>
                </a:cxn>
                <a:cxn ang="T7">
                  <a:pos x="T2" y="T3"/>
                </a:cxn>
                <a:cxn ang="T8">
                  <a:pos x="T4" y="T5"/>
                </a:cxn>
              </a:cxnLst>
              <a:rect l="T9" t="T10" r="T11" b="T12"/>
              <a:pathLst>
                <a:path w="1" h="305">
                  <a:moveTo>
                    <a:pt x="0" y="0"/>
                  </a:moveTo>
                  <a:lnTo>
                    <a:pt x="0" y="99"/>
                  </a:lnTo>
                  <a:lnTo>
                    <a:pt x="0" y="305"/>
                  </a:lnTo>
                </a:path>
              </a:pathLst>
            </a:custGeom>
            <a:noFill/>
            <a:ln w="20638">
              <a:solidFill>
                <a:srgbClr val="1228ED"/>
              </a:solidFill>
              <a:prstDash val="solid"/>
              <a:round/>
              <a:headEnd/>
              <a:tailEnd/>
            </a:ln>
          </p:spPr>
          <p:txBody>
            <a:bodyPr/>
            <a:lstStyle/>
            <a:p>
              <a:endParaRPr lang="en-US"/>
            </a:p>
          </p:txBody>
        </p:sp>
        <p:sp>
          <p:nvSpPr>
            <p:cNvPr id="1122" name="Line 98"/>
            <p:cNvSpPr>
              <a:spLocks noChangeShapeType="1"/>
            </p:cNvSpPr>
            <p:nvPr/>
          </p:nvSpPr>
          <p:spPr bwMode="auto">
            <a:xfrm flipH="1">
              <a:off x="2100" y="3037"/>
              <a:ext cx="45" cy="1"/>
            </a:xfrm>
            <a:prstGeom prst="line">
              <a:avLst/>
            </a:prstGeom>
            <a:noFill/>
            <a:ln w="20638">
              <a:solidFill>
                <a:srgbClr val="1228ED"/>
              </a:solidFill>
              <a:round/>
              <a:headEnd/>
              <a:tailEnd/>
            </a:ln>
          </p:spPr>
          <p:txBody>
            <a:bodyPr/>
            <a:lstStyle/>
            <a:p>
              <a:endParaRPr lang="en-US"/>
            </a:p>
          </p:txBody>
        </p:sp>
        <p:sp>
          <p:nvSpPr>
            <p:cNvPr id="1123" name="Freeform 99"/>
            <p:cNvSpPr>
              <a:spLocks/>
            </p:cNvSpPr>
            <p:nvPr/>
          </p:nvSpPr>
          <p:spPr bwMode="auto">
            <a:xfrm>
              <a:off x="4590" y="3037"/>
              <a:ext cx="28" cy="18"/>
            </a:xfrm>
            <a:custGeom>
              <a:avLst/>
              <a:gdLst>
                <a:gd name="T0" fmla="*/ 0 w 144"/>
                <a:gd name="T1" fmla="*/ 0 h 108"/>
                <a:gd name="T2" fmla="*/ 0 w 144"/>
                <a:gd name="T3" fmla="*/ 0 h 108"/>
                <a:gd name="T4" fmla="*/ 0 w 144"/>
                <a:gd name="T5" fmla="*/ 0 h 108"/>
                <a:gd name="T6" fmla="*/ 0 60000 65536"/>
                <a:gd name="T7" fmla="*/ 0 60000 65536"/>
                <a:gd name="T8" fmla="*/ 0 60000 65536"/>
                <a:gd name="T9" fmla="*/ 0 w 144"/>
                <a:gd name="T10" fmla="*/ 0 h 108"/>
                <a:gd name="T11" fmla="*/ 144 w 144"/>
                <a:gd name="T12" fmla="*/ 108 h 108"/>
              </a:gdLst>
              <a:ahLst/>
              <a:cxnLst>
                <a:cxn ang="T6">
                  <a:pos x="T0" y="T1"/>
                </a:cxn>
                <a:cxn ang="T7">
                  <a:pos x="T2" y="T3"/>
                </a:cxn>
                <a:cxn ang="T8">
                  <a:pos x="T4" y="T5"/>
                </a:cxn>
              </a:cxnLst>
              <a:rect l="T9" t="T10" r="T11" b="T12"/>
              <a:pathLst>
                <a:path w="144" h="108">
                  <a:moveTo>
                    <a:pt x="144" y="108"/>
                  </a:moveTo>
                  <a:lnTo>
                    <a:pt x="144" y="0"/>
                  </a:lnTo>
                  <a:lnTo>
                    <a:pt x="0" y="0"/>
                  </a:lnTo>
                </a:path>
              </a:pathLst>
            </a:custGeom>
            <a:noFill/>
            <a:ln w="20638">
              <a:solidFill>
                <a:srgbClr val="1228ED"/>
              </a:solidFill>
              <a:prstDash val="solid"/>
              <a:round/>
              <a:headEnd/>
              <a:tailEnd/>
            </a:ln>
          </p:spPr>
          <p:txBody>
            <a:bodyPr/>
            <a:lstStyle/>
            <a:p>
              <a:endParaRPr lang="en-US"/>
            </a:p>
          </p:txBody>
        </p:sp>
        <p:sp>
          <p:nvSpPr>
            <p:cNvPr id="1124" name="Line 100"/>
            <p:cNvSpPr>
              <a:spLocks noChangeShapeType="1"/>
            </p:cNvSpPr>
            <p:nvPr/>
          </p:nvSpPr>
          <p:spPr bwMode="auto">
            <a:xfrm flipH="1">
              <a:off x="4485" y="3037"/>
              <a:ext cx="60" cy="1"/>
            </a:xfrm>
            <a:prstGeom prst="line">
              <a:avLst/>
            </a:prstGeom>
            <a:noFill/>
            <a:ln w="20638">
              <a:solidFill>
                <a:srgbClr val="1228ED"/>
              </a:solidFill>
              <a:round/>
              <a:headEnd/>
              <a:tailEnd/>
            </a:ln>
          </p:spPr>
          <p:txBody>
            <a:bodyPr/>
            <a:lstStyle/>
            <a:p>
              <a:endParaRPr lang="en-US"/>
            </a:p>
          </p:txBody>
        </p:sp>
        <p:sp>
          <p:nvSpPr>
            <p:cNvPr id="1125" name="Line 101"/>
            <p:cNvSpPr>
              <a:spLocks noChangeShapeType="1"/>
            </p:cNvSpPr>
            <p:nvPr/>
          </p:nvSpPr>
          <p:spPr bwMode="auto">
            <a:xfrm flipV="1">
              <a:off x="4618" y="3251"/>
              <a:ext cx="1" cy="58"/>
            </a:xfrm>
            <a:prstGeom prst="line">
              <a:avLst/>
            </a:prstGeom>
            <a:noFill/>
            <a:ln w="20638">
              <a:solidFill>
                <a:srgbClr val="1228ED"/>
              </a:solidFill>
              <a:round/>
              <a:headEnd/>
              <a:tailEnd/>
            </a:ln>
          </p:spPr>
          <p:txBody>
            <a:bodyPr/>
            <a:lstStyle/>
            <a:p>
              <a:endParaRPr lang="en-US"/>
            </a:p>
          </p:txBody>
        </p:sp>
        <p:sp>
          <p:nvSpPr>
            <p:cNvPr id="1126" name="Line 102"/>
            <p:cNvSpPr>
              <a:spLocks noChangeShapeType="1"/>
            </p:cNvSpPr>
            <p:nvPr/>
          </p:nvSpPr>
          <p:spPr bwMode="auto">
            <a:xfrm flipV="1">
              <a:off x="4618" y="3154"/>
              <a:ext cx="1" cy="57"/>
            </a:xfrm>
            <a:prstGeom prst="line">
              <a:avLst/>
            </a:prstGeom>
            <a:noFill/>
            <a:ln w="20638">
              <a:solidFill>
                <a:srgbClr val="1228ED"/>
              </a:solidFill>
              <a:round/>
              <a:headEnd/>
              <a:tailEnd/>
            </a:ln>
          </p:spPr>
          <p:txBody>
            <a:bodyPr/>
            <a:lstStyle/>
            <a:p>
              <a:endParaRPr lang="en-US"/>
            </a:p>
          </p:txBody>
        </p:sp>
        <p:sp>
          <p:nvSpPr>
            <p:cNvPr id="1127" name="Line 103"/>
            <p:cNvSpPr>
              <a:spLocks noChangeShapeType="1"/>
            </p:cNvSpPr>
            <p:nvPr/>
          </p:nvSpPr>
          <p:spPr bwMode="auto">
            <a:xfrm flipV="1">
              <a:off x="4618" y="3083"/>
              <a:ext cx="1" cy="29"/>
            </a:xfrm>
            <a:prstGeom prst="line">
              <a:avLst/>
            </a:prstGeom>
            <a:noFill/>
            <a:ln w="20638">
              <a:solidFill>
                <a:srgbClr val="1228ED"/>
              </a:solidFill>
              <a:round/>
              <a:headEnd/>
              <a:tailEnd/>
            </a:ln>
          </p:spPr>
          <p:txBody>
            <a:bodyPr/>
            <a:lstStyle/>
            <a:p>
              <a:endParaRPr lang="en-US"/>
            </a:p>
          </p:txBody>
        </p:sp>
        <p:sp>
          <p:nvSpPr>
            <p:cNvPr id="1128" name="Line 104"/>
            <p:cNvSpPr>
              <a:spLocks noChangeShapeType="1"/>
            </p:cNvSpPr>
            <p:nvPr/>
          </p:nvSpPr>
          <p:spPr bwMode="auto">
            <a:xfrm>
              <a:off x="3283" y="3564"/>
              <a:ext cx="1" cy="53"/>
            </a:xfrm>
            <a:prstGeom prst="line">
              <a:avLst/>
            </a:prstGeom>
            <a:noFill/>
            <a:ln w="20638">
              <a:solidFill>
                <a:srgbClr val="1228ED"/>
              </a:solidFill>
              <a:round/>
              <a:headEnd/>
              <a:tailEnd/>
            </a:ln>
          </p:spPr>
          <p:txBody>
            <a:bodyPr/>
            <a:lstStyle/>
            <a:p>
              <a:endParaRPr lang="en-US"/>
            </a:p>
          </p:txBody>
        </p:sp>
        <p:sp>
          <p:nvSpPr>
            <p:cNvPr id="1129" name="Line 105"/>
            <p:cNvSpPr>
              <a:spLocks noChangeShapeType="1"/>
            </p:cNvSpPr>
            <p:nvPr/>
          </p:nvSpPr>
          <p:spPr bwMode="auto">
            <a:xfrm>
              <a:off x="2986" y="3724"/>
              <a:ext cx="47" cy="1"/>
            </a:xfrm>
            <a:prstGeom prst="line">
              <a:avLst/>
            </a:prstGeom>
            <a:noFill/>
            <a:ln w="20638">
              <a:solidFill>
                <a:srgbClr val="1228ED"/>
              </a:solidFill>
              <a:round/>
              <a:headEnd/>
              <a:tailEnd/>
            </a:ln>
          </p:spPr>
          <p:txBody>
            <a:bodyPr/>
            <a:lstStyle/>
            <a:p>
              <a:endParaRPr lang="en-US"/>
            </a:p>
          </p:txBody>
        </p:sp>
        <p:sp>
          <p:nvSpPr>
            <p:cNvPr id="1130" name="Freeform 106"/>
            <p:cNvSpPr>
              <a:spLocks/>
            </p:cNvSpPr>
            <p:nvPr/>
          </p:nvSpPr>
          <p:spPr bwMode="auto">
            <a:xfrm>
              <a:off x="4618" y="3522"/>
              <a:ext cx="1" cy="51"/>
            </a:xfrm>
            <a:custGeom>
              <a:avLst/>
              <a:gdLst>
                <a:gd name="T0" fmla="*/ 0 w 1"/>
                <a:gd name="T1" fmla="*/ 0 h 305"/>
                <a:gd name="T2" fmla="*/ 0 w 1"/>
                <a:gd name="T3" fmla="*/ 0 h 305"/>
                <a:gd name="T4" fmla="*/ 0 w 1"/>
                <a:gd name="T5" fmla="*/ 0 h 305"/>
                <a:gd name="T6" fmla="*/ 0 60000 65536"/>
                <a:gd name="T7" fmla="*/ 0 60000 65536"/>
                <a:gd name="T8" fmla="*/ 0 60000 65536"/>
                <a:gd name="T9" fmla="*/ 0 w 1"/>
                <a:gd name="T10" fmla="*/ 0 h 305"/>
                <a:gd name="T11" fmla="*/ 1 w 1"/>
                <a:gd name="T12" fmla="*/ 305 h 305"/>
              </a:gdLst>
              <a:ahLst/>
              <a:cxnLst>
                <a:cxn ang="T6">
                  <a:pos x="T0" y="T1"/>
                </a:cxn>
                <a:cxn ang="T7">
                  <a:pos x="T2" y="T3"/>
                </a:cxn>
                <a:cxn ang="T8">
                  <a:pos x="T4" y="T5"/>
                </a:cxn>
              </a:cxnLst>
              <a:rect l="T9" t="T10" r="T11" b="T12"/>
              <a:pathLst>
                <a:path w="1" h="305">
                  <a:moveTo>
                    <a:pt x="0" y="0"/>
                  </a:moveTo>
                  <a:lnTo>
                    <a:pt x="0" y="101"/>
                  </a:lnTo>
                  <a:lnTo>
                    <a:pt x="0" y="305"/>
                  </a:lnTo>
                </a:path>
              </a:pathLst>
            </a:custGeom>
            <a:noFill/>
            <a:ln w="20638">
              <a:solidFill>
                <a:srgbClr val="1228ED"/>
              </a:solidFill>
              <a:prstDash val="solid"/>
              <a:round/>
              <a:headEnd/>
              <a:tailEnd/>
            </a:ln>
          </p:spPr>
          <p:txBody>
            <a:bodyPr/>
            <a:lstStyle/>
            <a:p>
              <a:endParaRPr lang="en-US"/>
            </a:p>
          </p:txBody>
        </p:sp>
        <p:sp>
          <p:nvSpPr>
            <p:cNvPr id="1131" name="Line 107"/>
            <p:cNvSpPr>
              <a:spLocks noChangeShapeType="1"/>
            </p:cNvSpPr>
            <p:nvPr/>
          </p:nvSpPr>
          <p:spPr bwMode="auto">
            <a:xfrm flipV="1">
              <a:off x="4618" y="3605"/>
              <a:ext cx="1" cy="52"/>
            </a:xfrm>
            <a:prstGeom prst="line">
              <a:avLst/>
            </a:prstGeom>
            <a:noFill/>
            <a:ln w="20638">
              <a:solidFill>
                <a:srgbClr val="1228ED"/>
              </a:solidFill>
              <a:round/>
              <a:headEnd/>
              <a:tailEnd/>
            </a:ln>
          </p:spPr>
          <p:txBody>
            <a:bodyPr/>
            <a:lstStyle/>
            <a:p>
              <a:endParaRPr lang="en-US"/>
            </a:p>
          </p:txBody>
        </p:sp>
        <p:sp>
          <p:nvSpPr>
            <p:cNvPr id="1132" name="Line 108"/>
            <p:cNvSpPr>
              <a:spLocks noChangeShapeType="1"/>
            </p:cNvSpPr>
            <p:nvPr/>
          </p:nvSpPr>
          <p:spPr bwMode="auto">
            <a:xfrm flipV="1">
              <a:off x="4618" y="3430"/>
              <a:ext cx="1" cy="52"/>
            </a:xfrm>
            <a:prstGeom prst="line">
              <a:avLst/>
            </a:prstGeom>
            <a:noFill/>
            <a:ln w="20638">
              <a:solidFill>
                <a:srgbClr val="1228ED"/>
              </a:solidFill>
              <a:round/>
              <a:headEnd/>
              <a:tailEnd/>
            </a:ln>
          </p:spPr>
          <p:txBody>
            <a:bodyPr/>
            <a:lstStyle/>
            <a:p>
              <a:endParaRPr lang="en-US"/>
            </a:p>
          </p:txBody>
        </p:sp>
        <p:sp>
          <p:nvSpPr>
            <p:cNvPr id="1133" name="Freeform 109"/>
            <p:cNvSpPr>
              <a:spLocks/>
            </p:cNvSpPr>
            <p:nvPr/>
          </p:nvSpPr>
          <p:spPr bwMode="auto">
            <a:xfrm>
              <a:off x="4574" y="3697"/>
              <a:ext cx="44" cy="26"/>
            </a:xfrm>
            <a:custGeom>
              <a:avLst/>
              <a:gdLst>
                <a:gd name="T0" fmla="*/ 0 w 220"/>
                <a:gd name="T1" fmla="*/ 0 h 158"/>
                <a:gd name="T2" fmla="*/ 0 w 220"/>
                <a:gd name="T3" fmla="*/ 0 h 158"/>
                <a:gd name="T4" fmla="*/ 0 w 220"/>
                <a:gd name="T5" fmla="*/ 0 h 158"/>
                <a:gd name="T6" fmla="*/ 0 60000 65536"/>
                <a:gd name="T7" fmla="*/ 0 60000 65536"/>
                <a:gd name="T8" fmla="*/ 0 60000 65536"/>
                <a:gd name="T9" fmla="*/ 0 w 220"/>
                <a:gd name="T10" fmla="*/ 0 h 158"/>
                <a:gd name="T11" fmla="*/ 220 w 220"/>
                <a:gd name="T12" fmla="*/ 158 h 158"/>
              </a:gdLst>
              <a:ahLst/>
              <a:cxnLst>
                <a:cxn ang="T6">
                  <a:pos x="T0" y="T1"/>
                </a:cxn>
                <a:cxn ang="T7">
                  <a:pos x="T2" y="T3"/>
                </a:cxn>
                <a:cxn ang="T8">
                  <a:pos x="T4" y="T5"/>
                </a:cxn>
              </a:cxnLst>
              <a:rect l="T9" t="T10" r="T11" b="T12"/>
              <a:pathLst>
                <a:path w="220" h="158">
                  <a:moveTo>
                    <a:pt x="0" y="158"/>
                  </a:moveTo>
                  <a:lnTo>
                    <a:pt x="220" y="158"/>
                  </a:lnTo>
                  <a:lnTo>
                    <a:pt x="220" y="0"/>
                  </a:lnTo>
                </a:path>
              </a:pathLst>
            </a:custGeom>
            <a:noFill/>
            <a:ln w="20638">
              <a:solidFill>
                <a:srgbClr val="1228ED"/>
              </a:solidFill>
              <a:prstDash val="solid"/>
              <a:round/>
              <a:headEnd/>
              <a:tailEnd/>
            </a:ln>
          </p:spPr>
          <p:txBody>
            <a:bodyPr/>
            <a:lstStyle/>
            <a:p>
              <a:endParaRPr lang="en-US"/>
            </a:p>
          </p:txBody>
        </p:sp>
        <p:sp>
          <p:nvSpPr>
            <p:cNvPr id="1134" name="Line 110"/>
            <p:cNvSpPr>
              <a:spLocks noChangeShapeType="1"/>
            </p:cNvSpPr>
            <p:nvPr/>
          </p:nvSpPr>
          <p:spPr bwMode="auto">
            <a:xfrm>
              <a:off x="4477" y="3723"/>
              <a:ext cx="48" cy="1"/>
            </a:xfrm>
            <a:prstGeom prst="line">
              <a:avLst/>
            </a:prstGeom>
            <a:noFill/>
            <a:ln w="20638">
              <a:solidFill>
                <a:srgbClr val="1228ED"/>
              </a:solidFill>
              <a:round/>
              <a:headEnd/>
              <a:tailEnd/>
            </a:ln>
          </p:spPr>
          <p:txBody>
            <a:bodyPr/>
            <a:lstStyle/>
            <a:p>
              <a:endParaRPr lang="en-US"/>
            </a:p>
          </p:txBody>
        </p:sp>
        <p:sp>
          <p:nvSpPr>
            <p:cNvPr id="1135" name="Line 111"/>
            <p:cNvSpPr>
              <a:spLocks noChangeShapeType="1"/>
            </p:cNvSpPr>
            <p:nvPr/>
          </p:nvSpPr>
          <p:spPr bwMode="auto">
            <a:xfrm flipV="1">
              <a:off x="4618" y="3340"/>
              <a:ext cx="1" cy="53"/>
            </a:xfrm>
            <a:prstGeom prst="line">
              <a:avLst/>
            </a:prstGeom>
            <a:noFill/>
            <a:ln w="20638">
              <a:solidFill>
                <a:srgbClr val="1228ED"/>
              </a:solidFill>
              <a:round/>
              <a:headEnd/>
              <a:tailEnd/>
            </a:ln>
          </p:spPr>
          <p:txBody>
            <a:bodyPr/>
            <a:lstStyle/>
            <a:p>
              <a:endParaRPr lang="en-US"/>
            </a:p>
          </p:txBody>
        </p:sp>
        <p:sp>
          <p:nvSpPr>
            <p:cNvPr id="1136" name="Line 112"/>
            <p:cNvSpPr>
              <a:spLocks noChangeShapeType="1"/>
            </p:cNvSpPr>
            <p:nvPr/>
          </p:nvSpPr>
          <p:spPr bwMode="auto">
            <a:xfrm flipH="1">
              <a:off x="4285" y="3037"/>
              <a:ext cx="32" cy="1"/>
            </a:xfrm>
            <a:prstGeom prst="line">
              <a:avLst/>
            </a:prstGeom>
            <a:noFill/>
            <a:ln w="20638">
              <a:solidFill>
                <a:srgbClr val="1228ED"/>
              </a:solidFill>
              <a:round/>
              <a:headEnd/>
              <a:tailEnd/>
            </a:ln>
          </p:spPr>
          <p:txBody>
            <a:bodyPr/>
            <a:lstStyle/>
            <a:p>
              <a:endParaRPr lang="en-US"/>
            </a:p>
          </p:txBody>
        </p:sp>
        <p:sp>
          <p:nvSpPr>
            <p:cNvPr id="1137" name="Line 113"/>
            <p:cNvSpPr>
              <a:spLocks noChangeShapeType="1"/>
            </p:cNvSpPr>
            <p:nvPr/>
          </p:nvSpPr>
          <p:spPr bwMode="auto">
            <a:xfrm flipH="1">
              <a:off x="4186" y="3037"/>
              <a:ext cx="45" cy="1"/>
            </a:xfrm>
            <a:prstGeom prst="line">
              <a:avLst/>
            </a:prstGeom>
            <a:noFill/>
            <a:ln w="20638">
              <a:solidFill>
                <a:srgbClr val="1228ED"/>
              </a:solidFill>
              <a:round/>
              <a:headEnd/>
              <a:tailEnd/>
            </a:ln>
          </p:spPr>
          <p:txBody>
            <a:bodyPr/>
            <a:lstStyle/>
            <a:p>
              <a:endParaRPr lang="en-US"/>
            </a:p>
          </p:txBody>
        </p:sp>
        <p:sp>
          <p:nvSpPr>
            <p:cNvPr id="1138" name="Line 114"/>
            <p:cNvSpPr>
              <a:spLocks noChangeShapeType="1"/>
            </p:cNvSpPr>
            <p:nvPr/>
          </p:nvSpPr>
          <p:spPr bwMode="auto">
            <a:xfrm flipH="1">
              <a:off x="4385" y="3037"/>
              <a:ext cx="50" cy="1"/>
            </a:xfrm>
            <a:prstGeom prst="line">
              <a:avLst/>
            </a:prstGeom>
            <a:noFill/>
            <a:ln w="20638">
              <a:solidFill>
                <a:srgbClr val="1228ED"/>
              </a:solidFill>
              <a:round/>
              <a:headEnd/>
              <a:tailEnd/>
            </a:ln>
          </p:spPr>
          <p:txBody>
            <a:bodyPr/>
            <a:lstStyle/>
            <a:p>
              <a:endParaRPr lang="en-US"/>
            </a:p>
          </p:txBody>
        </p:sp>
        <p:sp>
          <p:nvSpPr>
            <p:cNvPr id="1139" name="Line 115"/>
            <p:cNvSpPr>
              <a:spLocks noChangeShapeType="1"/>
            </p:cNvSpPr>
            <p:nvPr/>
          </p:nvSpPr>
          <p:spPr bwMode="auto">
            <a:xfrm flipH="1">
              <a:off x="4000" y="3037"/>
              <a:ext cx="41" cy="1"/>
            </a:xfrm>
            <a:prstGeom prst="line">
              <a:avLst/>
            </a:prstGeom>
            <a:noFill/>
            <a:ln w="20638">
              <a:solidFill>
                <a:srgbClr val="1228ED"/>
              </a:solidFill>
              <a:round/>
              <a:headEnd/>
              <a:tailEnd/>
            </a:ln>
          </p:spPr>
          <p:txBody>
            <a:bodyPr/>
            <a:lstStyle/>
            <a:p>
              <a:endParaRPr lang="en-US"/>
            </a:p>
          </p:txBody>
        </p:sp>
        <p:sp>
          <p:nvSpPr>
            <p:cNvPr id="1140" name="Line 116"/>
            <p:cNvSpPr>
              <a:spLocks noChangeShapeType="1"/>
            </p:cNvSpPr>
            <p:nvPr/>
          </p:nvSpPr>
          <p:spPr bwMode="auto">
            <a:xfrm flipH="1">
              <a:off x="4094" y="3037"/>
              <a:ext cx="42" cy="1"/>
            </a:xfrm>
            <a:prstGeom prst="line">
              <a:avLst/>
            </a:prstGeom>
            <a:noFill/>
            <a:ln w="20638">
              <a:solidFill>
                <a:srgbClr val="1228ED"/>
              </a:solidFill>
              <a:round/>
              <a:headEnd/>
              <a:tailEnd/>
            </a:ln>
          </p:spPr>
          <p:txBody>
            <a:bodyPr/>
            <a:lstStyle/>
            <a:p>
              <a:endParaRPr lang="en-US"/>
            </a:p>
          </p:txBody>
        </p:sp>
        <p:sp>
          <p:nvSpPr>
            <p:cNvPr id="1141" name="Freeform 117"/>
            <p:cNvSpPr>
              <a:spLocks/>
            </p:cNvSpPr>
            <p:nvPr/>
          </p:nvSpPr>
          <p:spPr bwMode="auto">
            <a:xfrm>
              <a:off x="3974" y="3037"/>
              <a:ext cx="19" cy="22"/>
            </a:xfrm>
            <a:custGeom>
              <a:avLst/>
              <a:gdLst>
                <a:gd name="T0" fmla="*/ 0 w 95"/>
                <a:gd name="T1" fmla="*/ 0 h 135"/>
                <a:gd name="T2" fmla="*/ 0 w 95"/>
                <a:gd name="T3" fmla="*/ 0 h 135"/>
                <a:gd name="T4" fmla="*/ 0 w 95"/>
                <a:gd name="T5" fmla="*/ 0 h 135"/>
                <a:gd name="T6" fmla="*/ 0 60000 65536"/>
                <a:gd name="T7" fmla="*/ 0 60000 65536"/>
                <a:gd name="T8" fmla="*/ 0 60000 65536"/>
                <a:gd name="T9" fmla="*/ 0 w 95"/>
                <a:gd name="T10" fmla="*/ 0 h 135"/>
                <a:gd name="T11" fmla="*/ 95 w 95"/>
                <a:gd name="T12" fmla="*/ 135 h 135"/>
              </a:gdLst>
              <a:ahLst/>
              <a:cxnLst>
                <a:cxn ang="T6">
                  <a:pos x="T0" y="T1"/>
                </a:cxn>
                <a:cxn ang="T7">
                  <a:pos x="T2" y="T3"/>
                </a:cxn>
                <a:cxn ang="T8">
                  <a:pos x="T4" y="T5"/>
                </a:cxn>
              </a:cxnLst>
              <a:rect l="T9" t="T10" r="T11" b="T12"/>
              <a:pathLst>
                <a:path w="95" h="135">
                  <a:moveTo>
                    <a:pt x="95" y="0"/>
                  </a:moveTo>
                  <a:lnTo>
                    <a:pt x="0" y="0"/>
                  </a:lnTo>
                  <a:lnTo>
                    <a:pt x="0" y="135"/>
                  </a:lnTo>
                </a:path>
              </a:pathLst>
            </a:custGeom>
            <a:noFill/>
            <a:ln w="20638">
              <a:solidFill>
                <a:srgbClr val="1228ED"/>
              </a:solidFill>
              <a:prstDash val="solid"/>
              <a:round/>
              <a:headEnd/>
              <a:tailEnd/>
            </a:ln>
          </p:spPr>
          <p:txBody>
            <a:bodyPr/>
            <a:lstStyle/>
            <a:p>
              <a:endParaRPr lang="en-US"/>
            </a:p>
          </p:txBody>
        </p:sp>
        <p:sp>
          <p:nvSpPr>
            <p:cNvPr id="1142" name="Freeform 118"/>
            <p:cNvSpPr>
              <a:spLocks/>
            </p:cNvSpPr>
            <p:nvPr/>
          </p:nvSpPr>
          <p:spPr bwMode="auto">
            <a:xfrm>
              <a:off x="3898" y="3037"/>
              <a:ext cx="29" cy="18"/>
            </a:xfrm>
            <a:custGeom>
              <a:avLst/>
              <a:gdLst>
                <a:gd name="T0" fmla="*/ 0 w 144"/>
                <a:gd name="T1" fmla="*/ 0 h 108"/>
                <a:gd name="T2" fmla="*/ 0 w 144"/>
                <a:gd name="T3" fmla="*/ 0 h 108"/>
                <a:gd name="T4" fmla="*/ 0 w 144"/>
                <a:gd name="T5" fmla="*/ 0 h 108"/>
                <a:gd name="T6" fmla="*/ 0 60000 65536"/>
                <a:gd name="T7" fmla="*/ 0 60000 65536"/>
                <a:gd name="T8" fmla="*/ 0 60000 65536"/>
                <a:gd name="T9" fmla="*/ 0 w 144"/>
                <a:gd name="T10" fmla="*/ 0 h 108"/>
                <a:gd name="T11" fmla="*/ 144 w 144"/>
                <a:gd name="T12" fmla="*/ 108 h 108"/>
              </a:gdLst>
              <a:ahLst/>
              <a:cxnLst>
                <a:cxn ang="T6">
                  <a:pos x="T0" y="T1"/>
                </a:cxn>
                <a:cxn ang="T7">
                  <a:pos x="T2" y="T3"/>
                </a:cxn>
                <a:cxn ang="T8">
                  <a:pos x="T4" y="T5"/>
                </a:cxn>
              </a:cxnLst>
              <a:rect l="T9" t="T10" r="T11" b="T12"/>
              <a:pathLst>
                <a:path w="144" h="108">
                  <a:moveTo>
                    <a:pt x="144" y="108"/>
                  </a:moveTo>
                  <a:lnTo>
                    <a:pt x="144" y="0"/>
                  </a:lnTo>
                  <a:lnTo>
                    <a:pt x="0" y="0"/>
                  </a:lnTo>
                </a:path>
              </a:pathLst>
            </a:custGeom>
            <a:noFill/>
            <a:ln w="20638">
              <a:solidFill>
                <a:srgbClr val="1228ED"/>
              </a:solidFill>
              <a:prstDash val="solid"/>
              <a:round/>
              <a:headEnd/>
              <a:tailEnd/>
            </a:ln>
          </p:spPr>
          <p:txBody>
            <a:bodyPr/>
            <a:lstStyle/>
            <a:p>
              <a:endParaRPr lang="en-US"/>
            </a:p>
          </p:txBody>
        </p:sp>
        <p:sp>
          <p:nvSpPr>
            <p:cNvPr id="1143" name="Line 119"/>
            <p:cNvSpPr>
              <a:spLocks noChangeShapeType="1"/>
            </p:cNvSpPr>
            <p:nvPr/>
          </p:nvSpPr>
          <p:spPr bwMode="auto">
            <a:xfrm flipV="1">
              <a:off x="3927" y="3083"/>
              <a:ext cx="1" cy="29"/>
            </a:xfrm>
            <a:prstGeom prst="line">
              <a:avLst/>
            </a:prstGeom>
            <a:noFill/>
            <a:ln w="20638">
              <a:solidFill>
                <a:srgbClr val="1228ED"/>
              </a:solidFill>
              <a:round/>
              <a:headEnd/>
              <a:tailEnd/>
            </a:ln>
          </p:spPr>
          <p:txBody>
            <a:bodyPr/>
            <a:lstStyle/>
            <a:p>
              <a:endParaRPr lang="en-US"/>
            </a:p>
          </p:txBody>
        </p:sp>
        <p:sp>
          <p:nvSpPr>
            <p:cNvPr id="1144" name="Line 120"/>
            <p:cNvSpPr>
              <a:spLocks noChangeShapeType="1"/>
            </p:cNvSpPr>
            <p:nvPr/>
          </p:nvSpPr>
          <p:spPr bwMode="auto">
            <a:xfrm>
              <a:off x="3974" y="3100"/>
              <a:ext cx="1" cy="48"/>
            </a:xfrm>
            <a:prstGeom prst="line">
              <a:avLst/>
            </a:prstGeom>
            <a:noFill/>
            <a:ln w="20638">
              <a:solidFill>
                <a:srgbClr val="1228ED"/>
              </a:solidFill>
              <a:round/>
              <a:headEnd/>
              <a:tailEnd/>
            </a:ln>
          </p:spPr>
          <p:txBody>
            <a:bodyPr/>
            <a:lstStyle/>
            <a:p>
              <a:endParaRPr lang="en-US"/>
            </a:p>
          </p:txBody>
        </p:sp>
        <p:sp>
          <p:nvSpPr>
            <p:cNvPr id="1145" name="Line 121"/>
            <p:cNvSpPr>
              <a:spLocks noChangeShapeType="1"/>
            </p:cNvSpPr>
            <p:nvPr/>
          </p:nvSpPr>
          <p:spPr bwMode="auto">
            <a:xfrm>
              <a:off x="1888" y="3475"/>
              <a:ext cx="1" cy="49"/>
            </a:xfrm>
            <a:prstGeom prst="line">
              <a:avLst/>
            </a:prstGeom>
            <a:noFill/>
            <a:ln w="20638">
              <a:solidFill>
                <a:srgbClr val="1228ED"/>
              </a:solidFill>
              <a:round/>
              <a:headEnd/>
              <a:tailEnd/>
            </a:ln>
          </p:spPr>
          <p:txBody>
            <a:bodyPr/>
            <a:lstStyle/>
            <a:p>
              <a:endParaRPr lang="en-US"/>
            </a:p>
          </p:txBody>
        </p:sp>
        <p:sp>
          <p:nvSpPr>
            <p:cNvPr id="1146" name="Freeform 122"/>
            <p:cNvSpPr>
              <a:spLocks/>
            </p:cNvSpPr>
            <p:nvPr/>
          </p:nvSpPr>
          <p:spPr bwMode="auto">
            <a:xfrm>
              <a:off x="3927" y="3154"/>
              <a:ext cx="1" cy="57"/>
            </a:xfrm>
            <a:custGeom>
              <a:avLst/>
              <a:gdLst>
                <a:gd name="T0" fmla="*/ 0 w 1"/>
                <a:gd name="T1" fmla="*/ 0 h 346"/>
                <a:gd name="T2" fmla="*/ 0 w 1"/>
                <a:gd name="T3" fmla="*/ 0 h 346"/>
                <a:gd name="T4" fmla="*/ 0 w 1"/>
                <a:gd name="T5" fmla="*/ 0 h 346"/>
                <a:gd name="T6" fmla="*/ 0 60000 65536"/>
                <a:gd name="T7" fmla="*/ 0 60000 65536"/>
                <a:gd name="T8" fmla="*/ 0 60000 65536"/>
                <a:gd name="T9" fmla="*/ 0 w 1"/>
                <a:gd name="T10" fmla="*/ 0 h 346"/>
                <a:gd name="T11" fmla="*/ 1 w 1"/>
                <a:gd name="T12" fmla="*/ 346 h 346"/>
              </a:gdLst>
              <a:ahLst/>
              <a:cxnLst>
                <a:cxn ang="T6">
                  <a:pos x="T0" y="T1"/>
                </a:cxn>
                <a:cxn ang="T7">
                  <a:pos x="T2" y="T3"/>
                </a:cxn>
                <a:cxn ang="T8">
                  <a:pos x="T4" y="T5"/>
                </a:cxn>
              </a:cxnLst>
              <a:rect l="T9" t="T10" r="T11" b="T12"/>
              <a:pathLst>
                <a:path w="1" h="346">
                  <a:moveTo>
                    <a:pt x="0" y="346"/>
                  </a:moveTo>
                  <a:lnTo>
                    <a:pt x="0" y="252"/>
                  </a:lnTo>
                  <a:lnTo>
                    <a:pt x="0" y="0"/>
                  </a:lnTo>
                </a:path>
              </a:pathLst>
            </a:custGeom>
            <a:noFill/>
            <a:ln w="20638">
              <a:solidFill>
                <a:srgbClr val="1228ED"/>
              </a:solidFill>
              <a:prstDash val="solid"/>
              <a:round/>
              <a:headEnd/>
              <a:tailEnd/>
            </a:ln>
          </p:spPr>
          <p:txBody>
            <a:bodyPr/>
            <a:lstStyle/>
            <a:p>
              <a:endParaRPr lang="en-US"/>
            </a:p>
          </p:txBody>
        </p:sp>
        <p:sp>
          <p:nvSpPr>
            <p:cNvPr id="1147" name="Freeform 123"/>
            <p:cNvSpPr>
              <a:spLocks/>
            </p:cNvSpPr>
            <p:nvPr/>
          </p:nvSpPr>
          <p:spPr bwMode="auto">
            <a:xfrm>
              <a:off x="3974" y="3193"/>
              <a:ext cx="1" cy="50"/>
            </a:xfrm>
            <a:custGeom>
              <a:avLst/>
              <a:gdLst>
                <a:gd name="T0" fmla="*/ 0 w 1"/>
                <a:gd name="T1" fmla="*/ 0 h 298"/>
                <a:gd name="T2" fmla="*/ 0 w 1"/>
                <a:gd name="T3" fmla="*/ 0 h 298"/>
                <a:gd name="T4" fmla="*/ 0 w 1"/>
                <a:gd name="T5" fmla="*/ 0 h 298"/>
                <a:gd name="T6" fmla="*/ 0 60000 65536"/>
                <a:gd name="T7" fmla="*/ 0 60000 65536"/>
                <a:gd name="T8" fmla="*/ 0 60000 65536"/>
                <a:gd name="T9" fmla="*/ 0 w 1"/>
                <a:gd name="T10" fmla="*/ 0 h 298"/>
                <a:gd name="T11" fmla="*/ 1 w 1"/>
                <a:gd name="T12" fmla="*/ 298 h 298"/>
              </a:gdLst>
              <a:ahLst/>
              <a:cxnLst>
                <a:cxn ang="T6">
                  <a:pos x="T0" y="T1"/>
                </a:cxn>
                <a:cxn ang="T7">
                  <a:pos x="T2" y="T3"/>
                </a:cxn>
                <a:cxn ang="T8">
                  <a:pos x="T4" y="T5"/>
                </a:cxn>
              </a:cxnLst>
              <a:rect l="T9" t="T10" r="T11" b="T12"/>
              <a:pathLst>
                <a:path w="1" h="298">
                  <a:moveTo>
                    <a:pt x="0" y="0"/>
                  </a:moveTo>
                  <a:lnTo>
                    <a:pt x="0" y="16"/>
                  </a:lnTo>
                  <a:lnTo>
                    <a:pt x="0" y="298"/>
                  </a:lnTo>
                </a:path>
              </a:pathLst>
            </a:custGeom>
            <a:noFill/>
            <a:ln w="20638">
              <a:solidFill>
                <a:srgbClr val="1228ED"/>
              </a:solidFill>
              <a:prstDash val="solid"/>
              <a:round/>
              <a:headEnd/>
              <a:tailEnd/>
            </a:ln>
          </p:spPr>
          <p:txBody>
            <a:bodyPr/>
            <a:lstStyle/>
            <a:p>
              <a:endParaRPr lang="en-US"/>
            </a:p>
          </p:txBody>
        </p:sp>
        <p:sp>
          <p:nvSpPr>
            <p:cNvPr id="1148" name="Line 124"/>
            <p:cNvSpPr>
              <a:spLocks noChangeShapeType="1"/>
            </p:cNvSpPr>
            <p:nvPr/>
          </p:nvSpPr>
          <p:spPr bwMode="auto">
            <a:xfrm flipV="1">
              <a:off x="3927" y="3251"/>
              <a:ext cx="1" cy="58"/>
            </a:xfrm>
            <a:prstGeom prst="line">
              <a:avLst/>
            </a:prstGeom>
            <a:noFill/>
            <a:ln w="20638">
              <a:solidFill>
                <a:srgbClr val="1228ED"/>
              </a:solidFill>
              <a:round/>
              <a:headEnd/>
              <a:tailEnd/>
            </a:ln>
          </p:spPr>
          <p:txBody>
            <a:bodyPr/>
            <a:lstStyle/>
            <a:p>
              <a:endParaRPr lang="en-US"/>
            </a:p>
          </p:txBody>
        </p:sp>
        <p:sp>
          <p:nvSpPr>
            <p:cNvPr id="1149" name="Line 125"/>
            <p:cNvSpPr>
              <a:spLocks noChangeShapeType="1"/>
            </p:cNvSpPr>
            <p:nvPr/>
          </p:nvSpPr>
          <p:spPr bwMode="auto">
            <a:xfrm>
              <a:off x="3974" y="3288"/>
              <a:ext cx="1" cy="59"/>
            </a:xfrm>
            <a:prstGeom prst="line">
              <a:avLst/>
            </a:prstGeom>
            <a:noFill/>
            <a:ln w="20638">
              <a:solidFill>
                <a:srgbClr val="1228ED"/>
              </a:solidFill>
              <a:round/>
              <a:headEnd/>
              <a:tailEnd/>
            </a:ln>
          </p:spPr>
          <p:txBody>
            <a:bodyPr/>
            <a:lstStyle/>
            <a:p>
              <a:endParaRPr lang="en-US"/>
            </a:p>
          </p:txBody>
        </p:sp>
        <p:sp>
          <p:nvSpPr>
            <p:cNvPr id="1150" name="Line 126"/>
            <p:cNvSpPr>
              <a:spLocks noChangeShapeType="1"/>
            </p:cNvSpPr>
            <p:nvPr/>
          </p:nvSpPr>
          <p:spPr bwMode="auto">
            <a:xfrm flipH="1">
              <a:off x="3694" y="3037"/>
              <a:ext cx="50" cy="1"/>
            </a:xfrm>
            <a:prstGeom prst="line">
              <a:avLst/>
            </a:prstGeom>
            <a:noFill/>
            <a:ln w="20638">
              <a:solidFill>
                <a:srgbClr val="1228ED"/>
              </a:solidFill>
              <a:round/>
              <a:headEnd/>
              <a:tailEnd/>
            </a:ln>
          </p:spPr>
          <p:txBody>
            <a:bodyPr/>
            <a:lstStyle/>
            <a:p>
              <a:endParaRPr lang="en-US"/>
            </a:p>
          </p:txBody>
        </p:sp>
        <p:sp>
          <p:nvSpPr>
            <p:cNvPr id="1151" name="Line 127"/>
            <p:cNvSpPr>
              <a:spLocks noChangeShapeType="1"/>
            </p:cNvSpPr>
            <p:nvPr/>
          </p:nvSpPr>
          <p:spPr bwMode="auto">
            <a:xfrm flipH="1">
              <a:off x="3794" y="3037"/>
              <a:ext cx="60" cy="1"/>
            </a:xfrm>
            <a:prstGeom prst="line">
              <a:avLst/>
            </a:prstGeom>
            <a:noFill/>
            <a:ln w="20638">
              <a:solidFill>
                <a:srgbClr val="1228ED"/>
              </a:solidFill>
              <a:round/>
              <a:headEnd/>
              <a:tailEnd/>
            </a:ln>
          </p:spPr>
          <p:txBody>
            <a:bodyPr/>
            <a:lstStyle/>
            <a:p>
              <a:endParaRPr lang="en-US"/>
            </a:p>
          </p:txBody>
        </p:sp>
        <p:sp>
          <p:nvSpPr>
            <p:cNvPr id="1152" name="Line 128"/>
            <p:cNvSpPr>
              <a:spLocks noChangeShapeType="1"/>
            </p:cNvSpPr>
            <p:nvPr/>
          </p:nvSpPr>
          <p:spPr bwMode="auto">
            <a:xfrm flipH="1">
              <a:off x="3495" y="3037"/>
              <a:ext cx="45" cy="1"/>
            </a:xfrm>
            <a:prstGeom prst="line">
              <a:avLst/>
            </a:prstGeom>
            <a:noFill/>
            <a:ln w="20638">
              <a:solidFill>
                <a:srgbClr val="1228ED"/>
              </a:solidFill>
              <a:round/>
              <a:headEnd/>
              <a:tailEnd/>
            </a:ln>
          </p:spPr>
          <p:txBody>
            <a:bodyPr/>
            <a:lstStyle/>
            <a:p>
              <a:endParaRPr lang="en-US"/>
            </a:p>
          </p:txBody>
        </p:sp>
        <p:sp>
          <p:nvSpPr>
            <p:cNvPr id="1153" name="Line 129"/>
            <p:cNvSpPr>
              <a:spLocks noChangeShapeType="1"/>
            </p:cNvSpPr>
            <p:nvPr/>
          </p:nvSpPr>
          <p:spPr bwMode="auto">
            <a:xfrm flipH="1">
              <a:off x="3403" y="3037"/>
              <a:ext cx="42" cy="1"/>
            </a:xfrm>
            <a:prstGeom prst="line">
              <a:avLst/>
            </a:prstGeom>
            <a:noFill/>
            <a:ln w="20638">
              <a:solidFill>
                <a:srgbClr val="1228ED"/>
              </a:solidFill>
              <a:round/>
              <a:headEnd/>
              <a:tailEnd/>
            </a:ln>
          </p:spPr>
          <p:txBody>
            <a:bodyPr/>
            <a:lstStyle/>
            <a:p>
              <a:endParaRPr lang="en-US"/>
            </a:p>
          </p:txBody>
        </p:sp>
        <p:sp>
          <p:nvSpPr>
            <p:cNvPr id="1154" name="Line 130"/>
            <p:cNvSpPr>
              <a:spLocks noChangeShapeType="1"/>
            </p:cNvSpPr>
            <p:nvPr/>
          </p:nvSpPr>
          <p:spPr bwMode="auto">
            <a:xfrm flipH="1">
              <a:off x="3309" y="3037"/>
              <a:ext cx="41" cy="1"/>
            </a:xfrm>
            <a:prstGeom prst="line">
              <a:avLst/>
            </a:prstGeom>
            <a:noFill/>
            <a:ln w="20638">
              <a:solidFill>
                <a:srgbClr val="1228ED"/>
              </a:solidFill>
              <a:round/>
              <a:headEnd/>
              <a:tailEnd/>
            </a:ln>
          </p:spPr>
          <p:txBody>
            <a:bodyPr/>
            <a:lstStyle/>
            <a:p>
              <a:endParaRPr lang="en-US"/>
            </a:p>
          </p:txBody>
        </p:sp>
        <p:sp>
          <p:nvSpPr>
            <p:cNvPr id="1155" name="Line 131"/>
            <p:cNvSpPr>
              <a:spLocks noChangeShapeType="1"/>
            </p:cNvSpPr>
            <p:nvPr/>
          </p:nvSpPr>
          <p:spPr bwMode="auto">
            <a:xfrm flipH="1">
              <a:off x="3593" y="3037"/>
              <a:ext cx="33" cy="1"/>
            </a:xfrm>
            <a:prstGeom prst="line">
              <a:avLst/>
            </a:prstGeom>
            <a:noFill/>
            <a:ln w="20638">
              <a:solidFill>
                <a:srgbClr val="1228ED"/>
              </a:solidFill>
              <a:round/>
              <a:headEnd/>
              <a:tailEnd/>
            </a:ln>
          </p:spPr>
          <p:txBody>
            <a:bodyPr/>
            <a:lstStyle/>
            <a:p>
              <a:endParaRPr lang="en-US"/>
            </a:p>
          </p:txBody>
        </p:sp>
        <p:sp>
          <p:nvSpPr>
            <p:cNvPr id="1156" name="Line 132"/>
            <p:cNvSpPr>
              <a:spLocks noChangeShapeType="1"/>
            </p:cNvSpPr>
            <p:nvPr/>
          </p:nvSpPr>
          <p:spPr bwMode="auto">
            <a:xfrm>
              <a:off x="3393" y="3723"/>
              <a:ext cx="49" cy="1"/>
            </a:xfrm>
            <a:prstGeom prst="line">
              <a:avLst/>
            </a:prstGeom>
            <a:noFill/>
            <a:ln w="20638">
              <a:solidFill>
                <a:srgbClr val="1228ED"/>
              </a:solidFill>
              <a:round/>
              <a:headEnd/>
              <a:tailEnd/>
            </a:ln>
          </p:spPr>
          <p:txBody>
            <a:bodyPr/>
            <a:lstStyle/>
            <a:p>
              <a:endParaRPr lang="en-US"/>
            </a:p>
          </p:txBody>
        </p:sp>
        <p:sp>
          <p:nvSpPr>
            <p:cNvPr id="1157" name="Line 133"/>
            <p:cNvSpPr>
              <a:spLocks noChangeShapeType="1"/>
            </p:cNvSpPr>
            <p:nvPr/>
          </p:nvSpPr>
          <p:spPr bwMode="auto">
            <a:xfrm>
              <a:off x="3489" y="3723"/>
              <a:ext cx="52" cy="1"/>
            </a:xfrm>
            <a:prstGeom prst="line">
              <a:avLst/>
            </a:prstGeom>
            <a:noFill/>
            <a:ln w="20638">
              <a:solidFill>
                <a:srgbClr val="1228ED"/>
              </a:solidFill>
              <a:round/>
              <a:headEnd/>
              <a:tailEnd/>
            </a:ln>
          </p:spPr>
          <p:txBody>
            <a:bodyPr/>
            <a:lstStyle/>
            <a:p>
              <a:endParaRPr lang="en-US"/>
            </a:p>
          </p:txBody>
        </p:sp>
        <p:sp>
          <p:nvSpPr>
            <p:cNvPr id="1158" name="Line 134"/>
            <p:cNvSpPr>
              <a:spLocks noChangeShapeType="1"/>
            </p:cNvSpPr>
            <p:nvPr/>
          </p:nvSpPr>
          <p:spPr bwMode="auto">
            <a:xfrm>
              <a:off x="3688" y="3723"/>
              <a:ext cx="47" cy="1"/>
            </a:xfrm>
            <a:prstGeom prst="line">
              <a:avLst/>
            </a:prstGeom>
            <a:noFill/>
            <a:ln w="20638">
              <a:solidFill>
                <a:srgbClr val="1228ED"/>
              </a:solidFill>
              <a:round/>
              <a:headEnd/>
              <a:tailEnd/>
            </a:ln>
          </p:spPr>
          <p:txBody>
            <a:bodyPr/>
            <a:lstStyle/>
            <a:p>
              <a:endParaRPr lang="en-US"/>
            </a:p>
          </p:txBody>
        </p:sp>
        <p:sp>
          <p:nvSpPr>
            <p:cNvPr id="1159" name="Line 135"/>
            <p:cNvSpPr>
              <a:spLocks noChangeShapeType="1"/>
            </p:cNvSpPr>
            <p:nvPr/>
          </p:nvSpPr>
          <p:spPr bwMode="auto">
            <a:xfrm>
              <a:off x="3786" y="3723"/>
              <a:ext cx="47" cy="1"/>
            </a:xfrm>
            <a:prstGeom prst="line">
              <a:avLst/>
            </a:prstGeom>
            <a:noFill/>
            <a:ln w="20638">
              <a:solidFill>
                <a:srgbClr val="1228ED"/>
              </a:solidFill>
              <a:round/>
              <a:headEnd/>
              <a:tailEnd/>
            </a:ln>
          </p:spPr>
          <p:txBody>
            <a:bodyPr/>
            <a:lstStyle/>
            <a:p>
              <a:endParaRPr lang="en-US"/>
            </a:p>
          </p:txBody>
        </p:sp>
        <p:sp>
          <p:nvSpPr>
            <p:cNvPr id="1160" name="Line 136"/>
            <p:cNvSpPr>
              <a:spLocks noChangeShapeType="1"/>
            </p:cNvSpPr>
            <p:nvPr/>
          </p:nvSpPr>
          <p:spPr bwMode="auto">
            <a:xfrm>
              <a:off x="3592" y="3723"/>
              <a:ext cx="47" cy="1"/>
            </a:xfrm>
            <a:prstGeom prst="line">
              <a:avLst/>
            </a:prstGeom>
            <a:noFill/>
            <a:ln w="20638">
              <a:solidFill>
                <a:srgbClr val="1228ED"/>
              </a:solidFill>
              <a:round/>
              <a:headEnd/>
              <a:tailEnd/>
            </a:ln>
          </p:spPr>
          <p:txBody>
            <a:bodyPr/>
            <a:lstStyle/>
            <a:p>
              <a:endParaRPr lang="en-US"/>
            </a:p>
          </p:txBody>
        </p:sp>
        <p:sp>
          <p:nvSpPr>
            <p:cNvPr id="1161" name="Freeform 137"/>
            <p:cNvSpPr>
              <a:spLocks/>
            </p:cNvSpPr>
            <p:nvPr/>
          </p:nvSpPr>
          <p:spPr bwMode="auto">
            <a:xfrm>
              <a:off x="3974" y="3657"/>
              <a:ext cx="11" cy="66"/>
            </a:xfrm>
            <a:custGeom>
              <a:avLst/>
              <a:gdLst>
                <a:gd name="T0" fmla="*/ 0 w 55"/>
                <a:gd name="T1" fmla="*/ 0 h 396"/>
                <a:gd name="T2" fmla="*/ 0 w 55"/>
                <a:gd name="T3" fmla="*/ 0 h 396"/>
                <a:gd name="T4" fmla="*/ 0 w 55"/>
                <a:gd name="T5" fmla="*/ 0 h 396"/>
                <a:gd name="T6" fmla="*/ 0 60000 65536"/>
                <a:gd name="T7" fmla="*/ 0 60000 65536"/>
                <a:gd name="T8" fmla="*/ 0 60000 65536"/>
                <a:gd name="T9" fmla="*/ 0 w 55"/>
                <a:gd name="T10" fmla="*/ 0 h 396"/>
                <a:gd name="T11" fmla="*/ 55 w 55"/>
                <a:gd name="T12" fmla="*/ 396 h 396"/>
              </a:gdLst>
              <a:ahLst/>
              <a:cxnLst>
                <a:cxn ang="T6">
                  <a:pos x="T0" y="T1"/>
                </a:cxn>
                <a:cxn ang="T7">
                  <a:pos x="T2" y="T3"/>
                </a:cxn>
                <a:cxn ang="T8">
                  <a:pos x="T4" y="T5"/>
                </a:cxn>
              </a:cxnLst>
              <a:rect l="T9" t="T10" r="T11" b="T12"/>
              <a:pathLst>
                <a:path w="55" h="396">
                  <a:moveTo>
                    <a:pt x="0" y="0"/>
                  </a:moveTo>
                  <a:lnTo>
                    <a:pt x="0" y="396"/>
                  </a:lnTo>
                  <a:lnTo>
                    <a:pt x="55" y="396"/>
                  </a:lnTo>
                </a:path>
              </a:pathLst>
            </a:custGeom>
            <a:noFill/>
            <a:ln w="20638">
              <a:solidFill>
                <a:srgbClr val="1228ED"/>
              </a:solidFill>
              <a:prstDash val="solid"/>
              <a:round/>
              <a:headEnd/>
              <a:tailEnd/>
            </a:ln>
          </p:spPr>
          <p:txBody>
            <a:bodyPr/>
            <a:lstStyle/>
            <a:p>
              <a:endParaRPr lang="en-US"/>
            </a:p>
          </p:txBody>
        </p:sp>
        <p:sp>
          <p:nvSpPr>
            <p:cNvPr id="1162" name="Line 138"/>
            <p:cNvSpPr>
              <a:spLocks noChangeShapeType="1"/>
            </p:cNvSpPr>
            <p:nvPr/>
          </p:nvSpPr>
          <p:spPr bwMode="auto">
            <a:xfrm>
              <a:off x="4084" y="3723"/>
              <a:ext cx="49" cy="1"/>
            </a:xfrm>
            <a:prstGeom prst="line">
              <a:avLst/>
            </a:prstGeom>
            <a:noFill/>
            <a:ln w="20638">
              <a:solidFill>
                <a:srgbClr val="1228ED"/>
              </a:solidFill>
              <a:round/>
              <a:headEnd/>
              <a:tailEnd/>
            </a:ln>
          </p:spPr>
          <p:txBody>
            <a:bodyPr/>
            <a:lstStyle/>
            <a:p>
              <a:endParaRPr lang="en-US"/>
            </a:p>
          </p:txBody>
        </p:sp>
        <p:sp>
          <p:nvSpPr>
            <p:cNvPr id="1163" name="Line 139"/>
            <p:cNvSpPr>
              <a:spLocks noChangeShapeType="1"/>
            </p:cNvSpPr>
            <p:nvPr/>
          </p:nvSpPr>
          <p:spPr bwMode="auto">
            <a:xfrm>
              <a:off x="3974" y="3475"/>
              <a:ext cx="1" cy="49"/>
            </a:xfrm>
            <a:prstGeom prst="line">
              <a:avLst/>
            </a:prstGeom>
            <a:noFill/>
            <a:ln w="20638">
              <a:solidFill>
                <a:srgbClr val="1228ED"/>
              </a:solidFill>
              <a:round/>
              <a:headEnd/>
              <a:tailEnd/>
            </a:ln>
          </p:spPr>
          <p:txBody>
            <a:bodyPr/>
            <a:lstStyle/>
            <a:p>
              <a:endParaRPr lang="en-US"/>
            </a:p>
          </p:txBody>
        </p:sp>
        <p:sp>
          <p:nvSpPr>
            <p:cNvPr id="1164" name="Freeform 140"/>
            <p:cNvSpPr>
              <a:spLocks/>
            </p:cNvSpPr>
            <p:nvPr/>
          </p:nvSpPr>
          <p:spPr bwMode="auto">
            <a:xfrm>
              <a:off x="3927" y="3522"/>
              <a:ext cx="1" cy="51"/>
            </a:xfrm>
            <a:custGeom>
              <a:avLst/>
              <a:gdLst>
                <a:gd name="T0" fmla="*/ 0 w 1"/>
                <a:gd name="T1" fmla="*/ 0 h 305"/>
                <a:gd name="T2" fmla="*/ 0 w 1"/>
                <a:gd name="T3" fmla="*/ 0 h 305"/>
                <a:gd name="T4" fmla="*/ 0 w 1"/>
                <a:gd name="T5" fmla="*/ 0 h 305"/>
                <a:gd name="T6" fmla="*/ 0 60000 65536"/>
                <a:gd name="T7" fmla="*/ 0 60000 65536"/>
                <a:gd name="T8" fmla="*/ 0 60000 65536"/>
                <a:gd name="T9" fmla="*/ 0 w 1"/>
                <a:gd name="T10" fmla="*/ 0 h 305"/>
                <a:gd name="T11" fmla="*/ 1 w 1"/>
                <a:gd name="T12" fmla="*/ 305 h 305"/>
              </a:gdLst>
              <a:ahLst/>
              <a:cxnLst>
                <a:cxn ang="T6">
                  <a:pos x="T0" y="T1"/>
                </a:cxn>
                <a:cxn ang="T7">
                  <a:pos x="T2" y="T3"/>
                </a:cxn>
                <a:cxn ang="T8">
                  <a:pos x="T4" y="T5"/>
                </a:cxn>
              </a:cxnLst>
              <a:rect l="T9" t="T10" r="T11" b="T12"/>
              <a:pathLst>
                <a:path w="1" h="305">
                  <a:moveTo>
                    <a:pt x="0" y="0"/>
                  </a:moveTo>
                  <a:lnTo>
                    <a:pt x="0" y="96"/>
                  </a:lnTo>
                  <a:lnTo>
                    <a:pt x="0" y="305"/>
                  </a:lnTo>
                </a:path>
              </a:pathLst>
            </a:custGeom>
            <a:noFill/>
            <a:ln w="20638">
              <a:solidFill>
                <a:srgbClr val="1228ED"/>
              </a:solidFill>
              <a:prstDash val="solid"/>
              <a:round/>
              <a:headEnd/>
              <a:tailEnd/>
            </a:ln>
          </p:spPr>
          <p:txBody>
            <a:bodyPr/>
            <a:lstStyle/>
            <a:p>
              <a:endParaRPr lang="en-US"/>
            </a:p>
          </p:txBody>
        </p:sp>
        <p:sp>
          <p:nvSpPr>
            <p:cNvPr id="1165" name="Line 141"/>
            <p:cNvSpPr>
              <a:spLocks noChangeShapeType="1"/>
            </p:cNvSpPr>
            <p:nvPr/>
          </p:nvSpPr>
          <p:spPr bwMode="auto">
            <a:xfrm flipV="1">
              <a:off x="3927" y="3605"/>
              <a:ext cx="1" cy="52"/>
            </a:xfrm>
            <a:prstGeom prst="line">
              <a:avLst/>
            </a:prstGeom>
            <a:noFill/>
            <a:ln w="20638">
              <a:solidFill>
                <a:srgbClr val="1228ED"/>
              </a:solidFill>
              <a:round/>
              <a:headEnd/>
              <a:tailEnd/>
            </a:ln>
          </p:spPr>
          <p:txBody>
            <a:bodyPr/>
            <a:lstStyle/>
            <a:p>
              <a:endParaRPr lang="en-US"/>
            </a:p>
          </p:txBody>
        </p:sp>
        <p:sp>
          <p:nvSpPr>
            <p:cNvPr id="1166" name="Line 142"/>
            <p:cNvSpPr>
              <a:spLocks noChangeShapeType="1"/>
            </p:cNvSpPr>
            <p:nvPr/>
          </p:nvSpPr>
          <p:spPr bwMode="auto">
            <a:xfrm>
              <a:off x="3974" y="3564"/>
              <a:ext cx="1" cy="53"/>
            </a:xfrm>
            <a:prstGeom prst="line">
              <a:avLst/>
            </a:prstGeom>
            <a:noFill/>
            <a:ln w="20638">
              <a:solidFill>
                <a:srgbClr val="1228ED"/>
              </a:solidFill>
              <a:round/>
              <a:headEnd/>
              <a:tailEnd/>
            </a:ln>
          </p:spPr>
          <p:txBody>
            <a:bodyPr/>
            <a:lstStyle/>
            <a:p>
              <a:endParaRPr lang="en-US"/>
            </a:p>
          </p:txBody>
        </p:sp>
        <p:sp>
          <p:nvSpPr>
            <p:cNvPr id="1167" name="Line 143"/>
            <p:cNvSpPr>
              <a:spLocks noChangeShapeType="1"/>
            </p:cNvSpPr>
            <p:nvPr/>
          </p:nvSpPr>
          <p:spPr bwMode="auto">
            <a:xfrm flipV="1">
              <a:off x="3927" y="3430"/>
              <a:ext cx="1" cy="52"/>
            </a:xfrm>
            <a:prstGeom prst="line">
              <a:avLst/>
            </a:prstGeom>
            <a:noFill/>
            <a:ln w="20638">
              <a:solidFill>
                <a:srgbClr val="1228ED"/>
              </a:solidFill>
              <a:round/>
              <a:headEnd/>
              <a:tailEnd/>
            </a:ln>
          </p:spPr>
          <p:txBody>
            <a:bodyPr/>
            <a:lstStyle/>
            <a:p>
              <a:endParaRPr lang="en-US"/>
            </a:p>
          </p:txBody>
        </p:sp>
        <p:sp>
          <p:nvSpPr>
            <p:cNvPr id="1168" name="Line 144"/>
            <p:cNvSpPr>
              <a:spLocks noChangeShapeType="1"/>
            </p:cNvSpPr>
            <p:nvPr/>
          </p:nvSpPr>
          <p:spPr bwMode="auto">
            <a:xfrm>
              <a:off x="3993" y="3723"/>
              <a:ext cx="39" cy="1"/>
            </a:xfrm>
            <a:prstGeom prst="line">
              <a:avLst/>
            </a:prstGeom>
            <a:noFill/>
            <a:ln w="20638">
              <a:solidFill>
                <a:srgbClr val="1228ED"/>
              </a:solidFill>
              <a:round/>
              <a:headEnd/>
              <a:tailEnd/>
            </a:ln>
          </p:spPr>
          <p:txBody>
            <a:bodyPr/>
            <a:lstStyle/>
            <a:p>
              <a:endParaRPr lang="en-US"/>
            </a:p>
          </p:txBody>
        </p:sp>
        <p:sp>
          <p:nvSpPr>
            <p:cNvPr id="1169" name="Line 145"/>
            <p:cNvSpPr>
              <a:spLocks noChangeShapeType="1"/>
            </p:cNvSpPr>
            <p:nvPr/>
          </p:nvSpPr>
          <p:spPr bwMode="auto">
            <a:xfrm>
              <a:off x="4180" y="3723"/>
              <a:ext cx="52" cy="1"/>
            </a:xfrm>
            <a:prstGeom prst="line">
              <a:avLst/>
            </a:prstGeom>
            <a:noFill/>
            <a:ln w="20638">
              <a:solidFill>
                <a:srgbClr val="1228ED"/>
              </a:solidFill>
              <a:round/>
              <a:headEnd/>
              <a:tailEnd/>
            </a:ln>
          </p:spPr>
          <p:txBody>
            <a:bodyPr/>
            <a:lstStyle/>
            <a:p>
              <a:endParaRPr lang="en-US"/>
            </a:p>
          </p:txBody>
        </p:sp>
        <p:sp>
          <p:nvSpPr>
            <p:cNvPr id="1170" name="Line 146"/>
            <p:cNvSpPr>
              <a:spLocks noChangeShapeType="1"/>
            </p:cNvSpPr>
            <p:nvPr/>
          </p:nvSpPr>
          <p:spPr bwMode="auto">
            <a:xfrm>
              <a:off x="4283" y="3723"/>
              <a:ext cx="48" cy="1"/>
            </a:xfrm>
            <a:prstGeom prst="line">
              <a:avLst/>
            </a:prstGeom>
            <a:noFill/>
            <a:ln w="20638">
              <a:solidFill>
                <a:srgbClr val="1228ED"/>
              </a:solidFill>
              <a:round/>
              <a:headEnd/>
              <a:tailEnd/>
            </a:ln>
          </p:spPr>
          <p:txBody>
            <a:bodyPr/>
            <a:lstStyle/>
            <a:p>
              <a:endParaRPr lang="en-US"/>
            </a:p>
          </p:txBody>
        </p:sp>
        <p:sp>
          <p:nvSpPr>
            <p:cNvPr id="1171" name="Line 147"/>
            <p:cNvSpPr>
              <a:spLocks noChangeShapeType="1"/>
            </p:cNvSpPr>
            <p:nvPr/>
          </p:nvSpPr>
          <p:spPr bwMode="auto">
            <a:xfrm>
              <a:off x="4380" y="3723"/>
              <a:ext cx="46" cy="1"/>
            </a:xfrm>
            <a:prstGeom prst="line">
              <a:avLst/>
            </a:prstGeom>
            <a:noFill/>
            <a:ln w="20638">
              <a:solidFill>
                <a:srgbClr val="1228ED"/>
              </a:solidFill>
              <a:round/>
              <a:headEnd/>
              <a:tailEnd/>
            </a:ln>
          </p:spPr>
          <p:txBody>
            <a:bodyPr/>
            <a:lstStyle/>
            <a:p>
              <a:endParaRPr lang="en-US"/>
            </a:p>
          </p:txBody>
        </p:sp>
        <p:sp>
          <p:nvSpPr>
            <p:cNvPr id="1172" name="Line 148"/>
            <p:cNvSpPr>
              <a:spLocks noChangeShapeType="1"/>
            </p:cNvSpPr>
            <p:nvPr/>
          </p:nvSpPr>
          <p:spPr bwMode="auto">
            <a:xfrm flipV="1">
              <a:off x="3927" y="3340"/>
              <a:ext cx="1" cy="53"/>
            </a:xfrm>
            <a:prstGeom prst="line">
              <a:avLst/>
            </a:prstGeom>
            <a:noFill/>
            <a:ln w="20638">
              <a:solidFill>
                <a:srgbClr val="1228ED"/>
              </a:solidFill>
              <a:round/>
              <a:headEnd/>
              <a:tailEnd/>
            </a:ln>
          </p:spPr>
          <p:txBody>
            <a:bodyPr/>
            <a:lstStyle/>
            <a:p>
              <a:endParaRPr lang="en-US"/>
            </a:p>
          </p:txBody>
        </p:sp>
        <p:sp>
          <p:nvSpPr>
            <p:cNvPr id="1173" name="Freeform 149"/>
            <p:cNvSpPr>
              <a:spLocks/>
            </p:cNvSpPr>
            <p:nvPr/>
          </p:nvSpPr>
          <p:spPr bwMode="auto">
            <a:xfrm>
              <a:off x="3883" y="3697"/>
              <a:ext cx="44" cy="26"/>
            </a:xfrm>
            <a:custGeom>
              <a:avLst/>
              <a:gdLst>
                <a:gd name="T0" fmla="*/ 0 w 220"/>
                <a:gd name="T1" fmla="*/ 0 h 158"/>
                <a:gd name="T2" fmla="*/ 0 w 220"/>
                <a:gd name="T3" fmla="*/ 0 h 158"/>
                <a:gd name="T4" fmla="*/ 0 w 220"/>
                <a:gd name="T5" fmla="*/ 0 h 158"/>
                <a:gd name="T6" fmla="*/ 0 60000 65536"/>
                <a:gd name="T7" fmla="*/ 0 60000 65536"/>
                <a:gd name="T8" fmla="*/ 0 60000 65536"/>
                <a:gd name="T9" fmla="*/ 0 w 220"/>
                <a:gd name="T10" fmla="*/ 0 h 158"/>
                <a:gd name="T11" fmla="*/ 220 w 220"/>
                <a:gd name="T12" fmla="*/ 158 h 158"/>
              </a:gdLst>
              <a:ahLst/>
              <a:cxnLst>
                <a:cxn ang="T6">
                  <a:pos x="T0" y="T1"/>
                </a:cxn>
                <a:cxn ang="T7">
                  <a:pos x="T2" y="T3"/>
                </a:cxn>
                <a:cxn ang="T8">
                  <a:pos x="T4" y="T5"/>
                </a:cxn>
              </a:cxnLst>
              <a:rect l="T9" t="T10" r="T11" b="T12"/>
              <a:pathLst>
                <a:path w="220" h="158">
                  <a:moveTo>
                    <a:pt x="0" y="158"/>
                  </a:moveTo>
                  <a:lnTo>
                    <a:pt x="220" y="158"/>
                  </a:lnTo>
                  <a:lnTo>
                    <a:pt x="220" y="0"/>
                  </a:lnTo>
                </a:path>
              </a:pathLst>
            </a:custGeom>
            <a:noFill/>
            <a:ln w="20638">
              <a:solidFill>
                <a:srgbClr val="1228ED"/>
              </a:solidFill>
              <a:prstDash val="solid"/>
              <a:round/>
              <a:headEnd/>
              <a:tailEnd/>
            </a:ln>
          </p:spPr>
          <p:txBody>
            <a:bodyPr/>
            <a:lstStyle/>
            <a:p>
              <a:endParaRPr lang="en-US"/>
            </a:p>
          </p:txBody>
        </p:sp>
        <p:sp>
          <p:nvSpPr>
            <p:cNvPr id="1174" name="Line 150"/>
            <p:cNvSpPr>
              <a:spLocks noChangeShapeType="1"/>
            </p:cNvSpPr>
            <p:nvPr/>
          </p:nvSpPr>
          <p:spPr bwMode="auto">
            <a:xfrm>
              <a:off x="3974" y="3384"/>
              <a:ext cx="1" cy="50"/>
            </a:xfrm>
            <a:prstGeom prst="line">
              <a:avLst/>
            </a:prstGeom>
            <a:noFill/>
            <a:ln w="20638">
              <a:solidFill>
                <a:srgbClr val="1228ED"/>
              </a:solidFill>
              <a:round/>
              <a:headEnd/>
              <a:tailEnd/>
            </a:ln>
          </p:spPr>
          <p:txBody>
            <a:bodyPr/>
            <a:lstStyle/>
            <a:p>
              <a:endParaRPr lang="en-US"/>
            </a:p>
          </p:txBody>
        </p:sp>
        <p:sp>
          <p:nvSpPr>
            <p:cNvPr id="1175" name="Line 151"/>
            <p:cNvSpPr>
              <a:spLocks noChangeShapeType="1"/>
            </p:cNvSpPr>
            <p:nvPr/>
          </p:nvSpPr>
          <p:spPr bwMode="auto">
            <a:xfrm>
              <a:off x="3302" y="3723"/>
              <a:ext cx="39" cy="1"/>
            </a:xfrm>
            <a:prstGeom prst="line">
              <a:avLst/>
            </a:prstGeom>
            <a:noFill/>
            <a:ln w="20638">
              <a:solidFill>
                <a:srgbClr val="1228ED"/>
              </a:solidFill>
              <a:round/>
              <a:headEnd/>
              <a:tailEnd/>
            </a:ln>
          </p:spPr>
          <p:txBody>
            <a:bodyPr/>
            <a:lstStyle/>
            <a:p>
              <a:endParaRPr lang="en-US"/>
            </a:p>
          </p:txBody>
        </p:sp>
        <p:sp>
          <p:nvSpPr>
            <p:cNvPr id="1176" name="Line 152"/>
            <p:cNvSpPr>
              <a:spLocks noChangeShapeType="1"/>
            </p:cNvSpPr>
            <p:nvPr/>
          </p:nvSpPr>
          <p:spPr bwMode="auto">
            <a:xfrm flipH="1">
              <a:off x="2121" y="3496"/>
              <a:ext cx="94" cy="1"/>
            </a:xfrm>
            <a:prstGeom prst="line">
              <a:avLst/>
            </a:prstGeom>
            <a:noFill/>
            <a:ln w="22225">
              <a:solidFill>
                <a:srgbClr val="000000"/>
              </a:solidFill>
              <a:round/>
              <a:headEnd/>
              <a:tailEnd/>
            </a:ln>
          </p:spPr>
          <p:txBody>
            <a:bodyPr/>
            <a:lstStyle/>
            <a:p>
              <a:endParaRPr lang="en-US"/>
            </a:p>
          </p:txBody>
        </p:sp>
        <p:sp>
          <p:nvSpPr>
            <p:cNvPr id="1177" name="Freeform 153"/>
            <p:cNvSpPr>
              <a:spLocks/>
            </p:cNvSpPr>
            <p:nvPr/>
          </p:nvSpPr>
          <p:spPr bwMode="auto">
            <a:xfrm>
              <a:off x="2348" y="3541"/>
              <a:ext cx="555" cy="54"/>
            </a:xfrm>
            <a:custGeom>
              <a:avLst/>
              <a:gdLst>
                <a:gd name="T0" fmla="*/ 0 w 2776"/>
                <a:gd name="T1" fmla="*/ 0 h 323"/>
                <a:gd name="T2" fmla="*/ 0 w 2776"/>
                <a:gd name="T3" fmla="*/ 0 h 323"/>
                <a:gd name="T4" fmla="*/ 0 w 2776"/>
                <a:gd name="T5" fmla="*/ 0 h 323"/>
                <a:gd name="T6" fmla="*/ 0 w 2776"/>
                <a:gd name="T7" fmla="*/ 0 h 323"/>
                <a:gd name="T8" fmla="*/ 0 w 2776"/>
                <a:gd name="T9" fmla="*/ 0 h 323"/>
                <a:gd name="T10" fmla="*/ 0 w 2776"/>
                <a:gd name="T11" fmla="*/ 0 h 323"/>
                <a:gd name="T12" fmla="*/ 0 60000 65536"/>
                <a:gd name="T13" fmla="*/ 0 60000 65536"/>
                <a:gd name="T14" fmla="*/ 0 60000 65536"/>
                <a:gd name="T15" fmla="*/ 0 60000 65536"/>
                <a:gd name="T16" fmla="*/ 0 60000 65536"/>
                <a:gd name="T17" fmla="*/ 0 60000 65536"/>
                <a:gd name="T18" fmla="*/ 0 w 2776"/>
                <a:gd name="T19" fmla="*/ 0 h 323"/>
                <a:gd name="T20" fmla="*/ 2776 w 2776"/>
                <a:gd name="T21" fmla="*/ 323 h 323"/>
              </a:gdLst>
              <a:ahLst/>
              <a:cxnLst>
                <a:cxn ang="T12">
                  <a:pos x="T0" y="T1"/>
                </a:cxn>
                <a:cxn ang="T13">
                  <a:pos x="T2" y="T3"/>
                </a:cxn>
                <a:cxn ang="T14">
                  <a:pos x="T4" y="T5"/>
                </a:cxn>
                <a:cxn ang="T15">
                  <a:pos x="T6" y="T7"/>
                </a:cxn>
                <a:cxn ang="T16">
                  <a:pos x="T8" y="T9"/>
                </a:cxn>
                <a:cxn ang="T17">
                  <a:pos x="T10" y="T11"/>
                </a:cxn>
              </a:cxnLst>
              <a:rect l="T18" t="T19" r="T20" b="T21"/>
              <a:pathLst>
                <a:path w="2776" h="323">
                  <a:moveTo>
                    <a:pt x="2776" y="323"/>
                  </a:moveTo>
                  <a:lnTo>
                    <a:pt x="1498" y="323"/>
                  </a:lnTo>
                  <a:lnTo>
                    <a:pt x="1498" y="0"/>
                  </a:lnTo>
                  <a:lnTo>
                    <a:pt x="922" y="0"/>
                  </a:lnTo>
                  <a:lnTo>
                    <a:pt x="395" y="0"/>
                  </a:lnTo>
                  <a:lnTo>
                    <a:pt x="0" y="25"/>
                  </a:lnTo>
                </a:path>
              </a:pathLst>
            </a:custGeom>
            <a:noFill/>
            <a:ln w="22225">
              <a:solidFill>
                <a:srgbClr val="000000"/>
              </a:solidFill>
              <a:prstDash val="solid"/>
              <a:round/>
              <a:headEnd/>
              <a:tailEnd/>
            </a:ln>
          </p:spPr>
          <p:txBody>
            <a:bodyPr/>
            <a:lstStyle/>
            <a:p>
              <a:endParaRPr lang="en-US"/>
            </a:p>
          </p:txBody>
        </p:sp>
        <p:sp>
          <p:nvSpPr>
            <p:cNvPr id="1178" name="Rectangle 154"/>
            <p:cNvSpPr>
              <a:spLocks noChangeArrowheads="1"/>
            </p:cNvSpPr>
            <p:nvPr/>
          </p:nvSpPr>
          <p:spPr bwMode="auto">
            <a:xfrm>
              <a:off x="2396" y="3500"/>
              <a:ext cx="61" cy="82"/>
            </a:xfrm>
            <a:prstGeom prst="rect">
              <a:avLst/>
            </a:prstGeom>
            <a:solidFill>
              <a:srgbClr val="008000"/>
            </a:solidFill>
            <a:ln w="9525">
              <a:noFill/>
              <a:miter lim="800000"/>
              <a:headEnd/>
              <a:tailEnd/>
            </a:ln>
          </p:spPr>
          <p:txBody>
            <a:bodyPr/>
            <a:lstStyle/>
            <a:p>
              <a:endParaRPr lang="en-US"/>
            </a:p>
          </p:txBody>
        </p:sp>
        <p:sp>
          <p:nvSpPr>
            <p:cNvPr id="1179" name="Rectangle 155"/>
            <p:cNvSpPr>
              <a:spLocks noChangeArrowheads="1"/>
            </p:cNvSpPr>
            <p:nvPr/>
          </p:nvSpPr>
          <p:spPr bwMode="auto">
            <a:xfrm>
              <a:off x="2398" y="3502"/>
              <a:ext cx="57" cy="78"/>
            </a:xfrm>
            <a:prstGeom prst="rect">
              <a:avLst/>
            </a:prstGeom>
            <a:noFill/>
            <a:ln w="6350">
              <a:solidFill>
                <a:srgbClr val="000000"/>
              </a:solidFill>
              <a:miter lim="800000"/>
              <a:headEnd/>
              <a:tailEnd/>
            </a:ln>
          </p:spPr>
          <p:txBody>
            <a:bodyPr/>
            <a:lstStyle/>
            <a:p>
              <a:endParaRPr lang="en-US"/>
            </a:p>
          </p:txBody>
        </p:sp>
        <p:sp>
          <p:nvSpPr>
            <p:cNvPr id="1180" name="Rectangle 156"/>
            <p:cNvSpPr>
              <a:spLocks noChangeArrowheads="1"/>
            </p:cNvSpPr>
            <p:nvPr/>
          </p:nvSpPr>
          <p:spPr bwMode="auto">
            <a:xfrm>
              <a:off x="1978" y="3151"/>
              <a:ext cx="61" cy="82"/>
            </a:xfrm>
            <a:prstGeom prst="rect">
              <a:avLst/>
            </a:prstGeom>
            <a:solidFill>
              <a:srgbClr val="008000"/>
            </a:solidFill>
            <a:ln w="9525">
              <a:noFill/>
              <a:miter lim="800000"/>
              <a:headEnd/>
              <a:tailEnd/>
            </a:ln>
          </p:spPr>
          <p:txBody>
            <a:bodyPr/>
            <a:lstStyle/>
            <a:p>
              <a:endParaRPr lang="en-US"/>
            </a:p>
          </p:txBody>
        </p:sp>
        <p:sp>
          <p:nvSpPr>
            <p:cNvPr id="1181" name="Rectangle 157"/>
            <p:cNvSpPr>
              <a:spLocks noChangeArrowheads="1"/>
            </p:cNvSpPr>
            <p:nvPr/>
          </p:nvSpPr>
          <p:spPr bwMode="auto">
            <a:xfrm>
              <a:off x="1980" y="3153"/>
              <a:ext cx="57" cy="78"/>
            </a:xfrm>
            <a:prstGeom prst="rect">
              <a:avLst/>
            </a:prstGeom>
            <a:noFill/>
            <a:ln w="6350">
              <a:solidFill>
                <a:srgbClr val="000000"/>
              </a:solidFill>
              <a:miter lim="800000"/>
              <a:headEnd/>
              <a:tailEnd/>
            </a:ln>
          </p:spPr>
          <p:txBody>
            <a:bodyPr/>
            <a:lstStyle/>
            <a:p>
              <a:endParaRPr lang="en-US"/>
            </a:p>
          </p:txBody>
        </p:sp>
        <p:sp>
          <p:nvSpPr>
            <p:cNvPr id="1182" name="Freeform 158"/>
            <p:cNvSpPr>
              <a:spLocks noEditPoints="1"/>
            </p:cNvSpPr>
            <p:nvPr/>
          </p:nvSpPr>
          <p:spPr bwMode="auto">
            <a:xfrm>
              <a:off x="2907" y="3437"/>
              <a:ext cx="129" cy="204"/>
            </a:xfrm>
            <a:custGeom>
              <a:avLst/>
              <a:gdLst>
                <a:gd name="T0" fmla="*/ 0 w 645"/>
                <a:gd name="T1" fmla="*/ 0 h 1224"/>
                <a:gd name="T2" fmla="*/ 0 w 645"/>
                <a:gd name="T3" fmla="*/ 0 h 1224"/>
                <a:gd name="T4" fmla="*/ 0 w 645"/>
                <a:gd name="T5" fmla="*/ 0 h 1224"/>
                <a:gd name="T6" fmla="*/ 0 w 645"/>
                <a:gd name="T7" fmla="*/ 0 h 1224"/>
                <a:gd name="T8" fmla="*/ 0 w 645"/>
                <a:gd name="T9" fmla="*/ 0 h 1224"/>
                <a:gd name="T10" fmla="*/ 0 w 645"/>
                <a:gd name="T11" fmla="*/ 0 h 1224"/>
                <a:gd name="T12" fmla="*/ 0 w 645"/>
                <a:gd name="T13" fmla="*/ 0 h 1224"/>
                <a:gd name="T14" fmla="*/ 0 w 645"/>
                <a:gd name="T15" fmla="*/ 0 h 1224"/>
                <a:gd name="T16" fmla="*/ 0 w 645"/>
                <a:gd name="T17" fmla="*/ 0 h 1224"/>
                <a:gd name="T18" fmla="*/ 0 w 645"/>
                <a:gd name="T19" fmla="*/ 0 h 1224"/>
                <a:gd name="T20" fmla="*/ 0 w 645"/>
                <a:gd name="T21" fmla="*/ 0 h 1224"/>
                <a:gd name="T22" fmla="*/ 0 w 645"/>
                <a:gd name="T23" fmla="*/ 0 h 1224"/>
                <a:gd name="T24" fmla="*/ 0 w 645"/>
                <a:gd name="T25" fmla="*/ 0 h 1224"/>
                <a:gd name="T26" fmla="*/ 0 w 645"/>
                <a:gd name="T27" fmla="*/ 0 h 1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5"/>
                <a:gd name="T43" fmla="*/ 0 h 1224"/>
                <a:gd name="T44" fmla="*/ 645 w 645"/>
                <a:gd name="T45" fmla="*/ 1224 h 12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5" h="1224">
                  <a:moveTo>
                    <a:pt x="645" y="0"/>
                  </a:moveTo>
                  <a:lnTo>
                    <a:pt x="0" y="0"/>
                  </a:lnTo>
                  <a:lnTo>
                    <a:pt x="0" y="1224"/>
                  </a:lnTo>
                  <a:lnTo>
                    <a:pt x="645" y="1224"/>
                  </a:lnTo>
                  <a:lnTo>
                    <a:pt x="645" y="0"/>
                  </a:lnTo>
                  <a:close/>
                  <a:moveTo>
                    <a:pt x="314" y="605"/>
                  </a:moveTo>
                  <a:lnTo>
                    <a:pt x="150" y="605"/>
                  </a:lnTo>
                  <a:lnTo>
                    <a:pt x="314" y="605"/>
                  </a:lnTo>
                  <a:lnTo>
                    <a:pt x="314" y="429"/>
                  </a:lnTo>
                  <a:lnTo>
                    <a:pt x="314" y="605"/>
                  </a:lnTo>
                  <a:lnTo>
                    <a:pt x="469" y="605"/>
                  </a:lnTo>
                  <a:lnTo>
                    <a:pt x="314" y="605"/>
                  </a:lnTo>
                  <a:lnTo>
                    <a:pt x="314" y="780"/>
                  </a:lnTo>
                  <a:lnTo>
                    <a:pt x="314" y="605"/>
                  </a:lnTo>
                  <a:close/>
                </a:path>
              </a:pathLst>
            </a:custGeom>
            <a:solidFill>
              <a:srgbClr val="FFFFFF"/>
            </a:solidFill>
            <a:ln w="9525">
              <a:noFill/>
              <a:round/>
              <a:headEnd/>
              <a:tailEnd/>
            </a:ln>
          </p:spPr>
          <p:txBody>
            <a:bodyPr/>
            <a:lstStyle/>
            <a:p>
              <a:endParaRPr lang="en-US"/>
            </a:p>
          </p:txBody>
        </p:sp>
        <p:sp>
          <p:nvSpPr>
            <p:cNvPr id="1183" name="Line 159"/>
            <p:cNvSpPr>
              <a:spLocks noChangeShapeType="1"/>
            </p:cNvSpPr>
            <p:nvPr/>
          </p:nvSpPr>
          <p:spPr bwMode="auto">
            <a:xfrm>
              <a:off x="2937" y="3538"/>
              <a:ext cx="33" cy="1"/>
            </a:xfrm>
            <a:prstGeom prst="line">
              <a:avLst/>
            </a:prstGeom>
            <a:noFill/>
            <a:ln w="11113">
              <a:solidFill>
                <a:srgbClr val="000000"/>
              </a:solidFill>
              <a:round/>
              <a:headEnd/>
              <a:tailEnd/>
            </a:ln>
          </p:spPr>
          <p:txBody>
            <a:bodyPr/>
            <a:lstStyle/>
            <a:p>
              <a:endParaRPr lang="en-US"/>
            </a:p>
          </p:txBody>
        </p:sp>
        <p:sp>
          <p:nvSpPr>
            <p:cNvPr id="1184" name="Line 160"/>
            <p:cNvSpPr>
              <a:spLocks noChangeShapeType="1"/>
            </p:cNvSpPr>
            <p:nvPr/>
          </p:nvSpPr>
          <p:spPr bwMode="auto">
            <a:xfrm>
              <a:off x="2970" y="3538"/>
              <a:ext cx="1" cy="29"/>
            </a:xfrm>
            <a:prstGeom prst="line">
              <a:avLst/>
            </a:prstGeom>
            <a:noFill/>
            <a:ln w="11113">
              <a:solidFill>
                <a:srgbClr val="000000"/>
              </a:solidFill>
              <a:round/>
              <a:headEnd/>
              <a:tailEnd/>
            </a:ln>
          </p:spPr>
          <p:txBody>
            <a:bodyPr/>
            <a:lstStyle/>
            <a:p>
              <a:endParaRPr lang="en-US"/>
            </a:p>
          </p:txBody>
        </p:sp>
        <p:sp>
          <p:nvSpPr>
            <p:cNvPr id="1185" name="Line 161"/>
            <p:cNvSpPr>
              <a:spLocks noChangeShapeType="1"/>
            </p:cNvSpPr>
            <p:nvPr/>
          </p:nvSpPr>
          <p:spPr bwMode="auto">
            <a:xfrm flipH="1">
              <a:off x="2970" y="3538"/>
              <a:ext cx="31" cy="1"/>
            </a:xfrm>
            <a:prstGeom prst="line">
              <a:avLst/>
            </a:prstGeom>
            <a:noFill/>
            <a:ln w="11113">
              <a:solidFill>
                <a:srgbClr val="000000"/>
              </a:solidFill>
              <a:round/>
              <a:headEnd/>
              <a:tailEnd/>
            </a:ln>
          </p:spPr>
          <p:txBody>
            <a:bodyPr/>
            <a:lstStyle/>
            <a:p>
              <a:endParaRPr lang="en-US"/>
            </a:p>
          </p:txBody>
        </p:sp>
        <p:sp>
          <p:nvSpPr>
            <p:cNvPr id="1186" name="Line 162"/>
            <p:cNvSpPr>
              <a:spLocks noChangeShapeType="1"/>
            </p:cNvSpPr>
            <p:nvPr/>
          </p:nvSpPr>
          <p:spPr bwMode="auto">
            <a:xfrm flipV="1">
              <a:off x="2970" y="3508"/>
              <a:ext cx="1" cy="30"/>
            </a:xfrm>
            <a:prstGeom prst="line">
              <a:avLst/>
            </a:prstGeom>
            <a:noFill/>
            <a:ln w="11113">
              <a:solidFill>
                <a:srgbClr val="000000"/>
              </a:solidFill>
              <a:round/>
              <a:headEnd/>
              <a:tailEnd/>
            </a:ln>
          </p:spPr>
          <p:txBody>
            <a:bodyPr/>
            <a:lstStyle/>
            <a:p>
              <a:endParaRPr lang="en-US"/>
            </a:p>
          </p:txBody>
        </p:sp>
        <p:sp>
          <p:nvSpPr>
            <p:cNvPr id="1187" name="Rectangle 163"/>
            <p:cNvSpPr>
              <a:spLocks noChangeArrowheads="1"/>
            </p:cNvSpPr>
            <p:nvPr/>
          </p:nvSpPr>
          <p:spPr bwMode="auto">
            <a:xfrm>
              <a:off x="2910" y="3440"/>
              <a:ext cx="123" cy="198"/>
            </a:xfrm>
            <a:prstGeom prst="rect">
              <a:avLst/>
            </a:prstGeom>
            <a:noFill/>
            <a:ln w="11113">
              <a:solidFill>
                <a:srgbClr val="000000"/>
              </a:solidFill>
              <a:miter lim="800000"/>
              <a:headEnd/>
              <a:tailEnd/>
            </a:ln>
          </p:spPr>
          <p:txBody>
            <a:bodyPr/>
            <a:lstStyle/>
            <a:p>
              <a:endParaRPr lang="en-US"/>
            </a:p>
          </p:txBody>
        </p:sp>
        <p:sp>
          <p:nvSpPr>
            <p:cNvPr id="1188" name="Rectangle 164"/>
            <p:cNvSpPr>
              <a:spLocks noChangeArrowheads="1"/>
            </p:cNvSpPr>
            <p:nvPr/>
          </p:nvSpPr>
          <p:spPr bwMode="auto">
            <a:xfrm>
              <a:off x="3092" y="3497"/>
              <a:ext cx="62" cy="82"/>
            </a:xfrm>
            <a:prstGeom prst="rect">
              <a:avLst/>
            </a:prstGeom>
            <a:solidFill>
              <a:srgbClr val="008000"/>
            </a:solidFill>
            <a:ln w="9525">
              <a:noFill/>
              <a:miter lim="800000"/>
              <a:headEnd/>
              <a:tailEnd/>
            </a:ln>
          </p:spPr>
          <p:txBody>
            <a:bodyPr/>
            <a:lstStyle/>
            <a:p>
              <a:endParaRPr lang="en-US"/>
            </a:p>
          </p:txBody>
        </p:sp>
        <p:sp>
          <p:nvSpPr>
            <p:cNvPr id="1189" name="Rectangle 165"/>
            <p:cNvSpPr>
              <a:spLocks noChangeArrowheads="1"/>
            </p:cNvSpPr>
            <p:nvPr/>
          </p:nvSpPr>
          <p:spPr bwMode="auto">
            <a:xfrm>
              <a:off x="3094" y="3499"/>
              <a:ext cx="58" cy="78"/>
            </a:xfrm>
            <a:prstGeom prst="rect">
              <a:avLst/>
            </a:prstGeom>
            <a:noFill/>
            <a:ln w="6350">
              <a:solidFill>
                <a:srgbClr val="000000"/>
              </a:solidFill>
              <a:miter lim="800000"/>
              <a:headEnd/>
              <a:tailEnd/>
            </a:ln>
          </p:spPr>
          <p:txBody>
            <a:bodyPr/>
            <a:lstStyle/>
            <a:p>
              <a:endParaRPr lang="en-US"/>
            </a:p>
          </p:txBody>
        </p:sp>
        <p:sp>
          <p:nvSpPr>
            <p:cNvPr id="1190" name="Rectangle 166"/>
            <p:cNvSpPr>
              <a:spLocks noChangeArrowheads="1"/>
            </p:cNvSpPr>
            <p:nvPr/>
          </p:nvSpPr>
          <p:spPr bwMode="auto">
            <a:xfrm>
              <a:off x="2613" y="3154"/>
              <a:ext cx="61" cy="83"/>
            </a:xfrm>
            <a:prstGeom prst="rect">
              <a:avLst/>
            </a:prstGeom>
            <a:solidFill>
              <a:srgbClr val="008000"/>
            </a:solidFill>
            <a:ln w="9525">
              <a:noFill/>
              <a:miter lim="800000"/>
              <a:headEnd/>
              <a:tailEnd/>
            </a:ln>
          </p:spPr>
          <p:txBody>
            <a:bodyPr/>
            <a:lstStyle/>
            <a:p>
              <a:endParaRPr lang="en-US"/>
            </a:p>
          </p:txBody>
        </p:sp>
        <p:sp>
          <p:nvSpPr>
            <p:cNvPr id="1191" name="Rectangle 167"/>
            <p:cNvSpPr>
              <a:spLocks noChangeArrowheads="1"/>
            </p:cNvSpPr>
            <p:nvPr/>
          </p:nvSpPr>
          <p:spPr bwMode="auto">
            <a:xfrm>
              <a:off x="2615" y="3156"/>
              <a:ext cx="57" cy="79"/>
            </a:xfrm>
            <a:prstGeom prst="rect">
              <a:avLst/>
            </a:prstGeom>
            <a:noFill/>
            <a:ln w="6350">
              <a:solidFill>
                <a:srgbClr val="000000"/>
              </a:solidFill>
              <a:miter lim="800000"/>
              <a:headEnd/>
              <a:tailEnd/>
            </a:ln>
          </p:spPr>
          <p:txBody>
            <a:bodyPr/>
            <a:lstStyle/>
            <a:p>
              <a:endParaRPr lang="en-US"/>
            </a:p>
          </p:txBody>
        </p:sp>
        <p:sp>
          <p:nvSpPr>
            <p:cNvPr id="1192" name="Freeform 168"/>
            <p:cNvSpPr>
              <a:spLocks noEditPoints="1"/>
            </p:cNvSpPr>
            <p:nvPr/>
          </p:nvSpPr>
          <p:spPr bwMode="auto">
            <a:xfrm>
              <a:off x="3604" y="3436"/>
              <a:ext cx="129" cy="204"/>
            </a:xfrm>
            <a:custGeom>
              <a:avLst/>
              <a:gdLst>
                <a:gd name="T0" fmla="*/ 0 w 645"/>
                <a:gd name="T1" fmla="*/ 0 h 1223"/>
                <a:gd name="T2" fmla="*/ 0 w 645"/>
                <a:gd name="T3" fmla="*/ 0 h 1223"/>
                <a:gd name="T4" fmla="*/ 0 w 645"/>
                <a:gd name="T5" fmla="*/ 0 h 1223"/>
                <a:gd name="T6" fmla="*/ 0 w 645"/>
                <a:gd name="T7" fmla="*/ 0 h 1223"/>
                <a:gd name="T8" fmla="*/ 0 w 645"/>
                <a:gd name="T9" fmla="*/ 0 h 1223"/>
                <a:gd name="T10" fmla="*/ 0 w 645"/>
                <a:gd name="T11" fmla="*/ 0 h 1223"/>
                <a:gd name="T12" fmla="*/ 0 w 645"/>
                <a:gd name="T13" fmla="*/ 0 h 1223"/>
                <a:gd name="T14" fmla="*/ 0 w 645"/>
                <a:gd name="T15" fmla="*/ 0 h 1223"/>
                <a:gd name="T16" fmla="*/ 0 w 645"/>
                <a:gd name="T17" fmla="*/ 0 h 1223"/>
                <a:gd name="T18" fmla="*/ 0 w 645"/>
                <a:gd name="T19" fmla="*/ 0 h 1223"/>
                <a:gd name="T20" fmla="*/ 0 w 645"/>
                <a:gd name="T21" fmla="*/ 0 h 1223"/>
                <a:gd name="T22" fmla="*/ 0 w 645"/>
                <a:gd name="T23" fmla="*/ 0 h 1223"/>
                <a:gd name="T24" fmla="*/ 0 w 645"/>
                <a:gd name="T25" fmla="*/ 0 h 1223"/>
                <a:gd name="T26" fmla="*/ 0 w 645"/>
                <a:gd name="T27" fmla="*/ 0 h 12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5"/>
                <a:gd name="T43" fmla="*/ 0 h 1223"/>
                <a:gd name="T44" fmla="*/ 645 w 645"/>
                <a:gd name="T45" fmla="*/ 1223 h 12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5" h="1223">
                  <a:moveTo>
                    <a:pt x="645" y="0"/>
                  </a:moveTo>
                  <a:lnTo>
                    <a:pt x="0" y="0"/>
                  </a:lnTo>
                  <a:lnTo>
                    <a:pt x="0" y="1223"/>
                  </a:lnTo>
                  <a:lnTo>
                    <a:pt x="645" y="1223"/>
                  </a:lnTo>
                  <a:lnTo>
                    <a:pt x="645" y="0"/>
                  </a:lnTo>
                  <a:close/>
                  <a:moveTo>
                    <a:pt x="314" y="605"/>
                  </a:moveTo>
                  <a:lnTo>
                    <a:pt x="150" y="605"/>
                  </a:lnTo>
                  <a:lnTo>
                    <a:pt x="314" y="605"/>
                  </a:lnTo>
                  <a:lnTo>
                    <a:pt x="314" y="428"/>
                  </a:lnTo>
                  <a:lnTo>
                    <a:pt x="314" y="605"/>
                  </a:lnTo>
                  <a:lnTo>
                    <a:pt x="470" y="605"/>
                  </a:lnTo>
                  <a:lnTo>
                    <a:pt x="314" y="605"/>
                  </a:lnTo>
                  <a:lnTo>
                    <a:pt x="314" y="780"/>
                  </a:lnTo>
                  <a:lnTo>
                    <a:pt x="314" y="605"/>
                  </a:lnTo>
                  <a:close/>
                </a:path>
              </a:pathLst>
            </a:custGeom>
            <a:solidFill>
              <a:srgbClr val="FFFFFF"/>
            </a:solidFill>
            <a:ln w="9525">
              <a:noFill/>
              <a:round/>
              <a:headEnd/>
              <a:tailEnd/>
            </a:ln>
          </p:spPr>
          <p:txBody>
            <a:bodyPr/>
            <a:lstStyle/>
            <a:p>
              <a:endParaRPr lang="en-US"/>
            </a:p>
          </p:txBody>
        </p:sp>
        <p:sp>
          <p:nvSpPr>
            <p:cNvPr id="1193" name="Line 169"/>
            <p:cNvSpPr>
              <a:spLocks noChangeShapeType="1"/>
            </p:cNvSpPr>
            <p:nvPr/>
          </p:nvSpPr>
          <p:spPr bwMode="auto">
            <a:xfrm>
              <a:off x="3634" y="3537"/>
              <a:ext cx="33" cy="1"/>
            </a:xfrm>
            <a:prstGeom prst="line">
              <a:avLst/>
            </a:prstGeom>
            <a:noFill/>
            <a:ln w="11113">
              <a:solidFill>
                <a:srgbClr val="000000"/>
              </a:solidFill>
              <a:round/>
              <a:headEnd/>
              <a:tailEnd/>
            </a:ln>
          </p:spPr>
          <p:txBody>
            <a:bodyPr/>
            <a:lstStyle/>
            <a:p>
              <a:endParaRPr lang="en-US"/>
            </a:p>
          </p:txBody>
        </p:sp>
        <p:sp>
          <p:nvSpPr>
            <p:cNvPr id="1194" name="Line 170"/>
            <p:cNvSpPr>
              <a:spLocks noChangeShapeType="1"/>
            </p:cNvSpPr>
            <p:nvPr/>
          </p:nvSpPr>
          <p:spPr bwMode="auto">
            <a:xfrm>
              <a:off x="3667" y="3537"/>
              <a:ext cx="1" cy="29"/>
            </a:xfrm>
            <a:prstGeom prst="line">
              <a:avLst/>
            </a:prstGeom>
            <a:noFill/>
            <a:ln w="11113">
              <a:solidFill>
                <a:srgbClr val="000000"/>
              </a:solidFill>
              <a:round/>
              <a:headEnd/>
              <a:tailEnd/>
            </a:ln>
          </p:spPr>
          <p:txBody>
            <a:bodyPr/>
            <a:lstStyle/>
            <a:p>
              <a:endParaRPr lang="en-US"/>
            </a:p>
          </p:txBody>
        </p:sp>
        <p:sp>
          <p:nvSpPr>
            <p:cNvPr id="1195" name="Line 171"/>
            <p:cNvSpPr>
              <a:spLocks noChangeShapeType="1"/>
            </p:cNvSpPr>
            <p:nvPr/>
          </p:nvSpPr>
          <p:spPr bwMode="auto">
            <a:xfrm flipH="1">
              <a:off x="3667" y="3537"/>
              <a:ext cx="31" cy="1"/>
            </a:xfrm>
            <a:prstGeom prst="line">
              <a:avLst/>
            </a:prstGeom>
            <a:noFill/>
            <a:ln w="11113">
              <a:solidFill>
                <a:srgbClr val="000000"/>
              </a:solidFill>
              <a:round/>
              <a:headEnd/>
              <a:tailEnd/>
            </a:ln>
          </p:spPr>
          <p:txBody>
            <a:bodyPr/>
            <a:lstStyle/>
            <a:p>
              <a:endParaRPr lang="en-US"/>
            </a:p>
          </p:txBody>
        </p:sp>
        <p:sp>
          <p:nvSpPr>
            <p:cNvPr id="1196" name="Line 172"/>
            <p:cNvSpPr>
              <a:spLocks noChangeShapeType="1"/>
            </p:cNvSpPr>
            <p:nvPr/>
          </p:nvSpPr>
          <p:spPr bwMode="auto">
            <a:xfrm flipV="1">
              <a:off x="3667" y="3507"/>
              <a:ext cx="1" cy="30"/>
            </a:xfrm>
            <a:prstGeom prst="line">
              <a:avLst/>
            </a:prstGeom>
            <a:noFill/>
            <a:ln w="11113">
              <a:solidFill>
                <a:srgbClr val="000000"/>
              </a:solidFill>
              <a:round/>
              <a:headEnd/>
              <a:tailEnd/>
            </a:ln>
          </p:spPr>
          <p:txBody>
            <a:bodyPr/>
            <a:lstStyle/>
            <a:p>
              <a:endParaRPr lang="en-US"/>
            </a:p>
          </p:txBody>
        </p:sp>
        <p:sp>
          <p:nvSpPr>
            <p:cNvPr id="1197" name="Rectangle 173"/>
            <p:cNvSpPr>
              <a:spLocks noChangeArrowheads="1"/>
            </p:cNvSpPr>
            <p:nvPr/>
          </p:nvSpPr>
          <p:spPr bwMode="auto">
            <a:xfrm>
              <a:off x="3607" y="3439"/>
              <a:ext cx="123" cy="198"/>
            </a:xfrm>
            <a:prstGeom prst="rect">
              <a:avLst/>
            </a:prstGeom>
            <a:noFill/>
            <a:ln w="11113">
              <a:solidFill>
                <a:srgbClr val="000000"/>
              </a:solidFill>
              <a:miter lim="800000"/>
              <a:headEnd/>
              <a:tailEnd/>
            </a:ln>
          </p:spPr>
          <p:txBody>
            <a:bodyPr/>
            <a:lstStyle/>
            <a:p>
              <a:endParaRPr lang="en-US"/>
            </a:p>
          </p:txBody>
        </p:sp>
        <p:sp>
          <p:nvSpPr>
            <p:cNvPr id="1198" name="Rectangle 174"/>
            <p:cNvSpPr>
              <a:spLocks noChangeArrowheads="1"/>
            </p:cNvSpPr>
            <p:nvPr/>
          </p:nvSpPr>
          <p:spPr bwMode="auto">
            <a:xfrm>
              <a:off x="3794" y="3496"/>
              <a:ext cx="62" cy="82"/>
            </a:xfrm>
            <a:prstGeom prst="rect">
              <a:avLst/>
            </a:prstGeom>
            <a:solidFill>
              <a:srgbClr val="008000"/>
            </a:solidFill>
            <a:ln w="9525">
              <a:noFill/>
              <a:miter lim="800000"/>
              <a:headEnd/>
              <a:tailEnd/>
            </a:ln>
          </p:spPr>
          <p:txBody>
            <a:bodyPr/>
            <a:lstStyle/>
            <a:p>
              <a:endParaRPr lang="en-US"/>
            </a:p>
          </p:txBody>
        </p:sp>
        <p:sp>
          <p:nvSpPr>
            <p:cNvPr id="1199" name="Rectangle 175"/>
            <p:cNvSpPr>
              <a:spLocks noChangeArrowheads="1"/>
            </p:cNvSpPr>
            <p:nvPr/>
          </p:nvSpPr>
          <p:spPr bwMode="auto">
            <a:xfrm>
              <a:off x="3796" y="3498"/>
              <a:ext cx="58" cy="78"/>
            </a:xfrm>
            <a:prstGeom prst="rect">
              <a:avLst/>
            </a:prstGeom>
            <a:noFill/>
            <a:ln w="6350">
              <a:solidFill>
                <a:srgbClr val="000000"/>
              </a:solidFill>
              <a:miter lim="800000"/>
              <a:headEnd/>
              <a:tailEnd/>
            </a:ln>
          </p:spPr>
          <p:txBody>
            <a:bodyPr/>
            <a:lstStyle/>
            <a:p>
              <a:endParaRPr lang="en-US"/>
            </a:p>
          </p:txBody>
        </p:sp>
        <p:sp>
          <p:nvSpPr>
            <p:cNvPr id="1200" name="Freeform 176"/>
            <p:cNvSpPr>
              <a:spLocks noEditPoints="1"/>
            </p:cNvSpPr>
            <p:nvPr/>
          </p:nvSpPr>
          <p:spPr bwMode="auto">
            <a:xfrm>
              <a:off x="4296" y="3436"/>
              <a:ext cx="129" cy="204"/>
            </a:xfrm>
            <a:custGeom>
              <a:avLst/>
              <a:gdLst>
                <a:gd name="T0" fmla="*/ 0 w 645"/>
                <a:gd name="T1" fmla="*/ 0 h 1223"/>
                <a:gd name="T2" fmla="*/ 0 w 645"/>
                <a:gd name="T3" fmla="*/ 0 h 1223"/>
                <a:gd name="T4" fmla="*/ 0 w 645"/>
                <a:gd name="T5" fmla="*/ 0 h 1223"/>
                <a:gd name="T6" fmla="*/ 0 w 645"/>
                <a:gd name="T7" fmla="*/ 0 h 1223"/>
                <a:gd name="T8" fmla="*/ 0 w 645"/>
                <a:gd name="T9" fmla="*/ 0 h 1223"/>
                <a:gd name="T10" fmla="*/ 0 w 645"/>
                <a:gd name="T11" fmla="*/ 0 h 1223"/>
                <a:gd name="T12" fmla="*/ 0 w 645"/>
                <a:gd name="T13" fmla="*/ 0 h 1223"/>
                <a:gd name="T14" fmla="*/ 0 w 645"/>
                <a:gd name="T15" fmla="*/ 0 h 1223"/>
                <a:gd name="T16" fmla="*/ 0 w 645"/>
                <a:gd name="T17" fmla="*/ 0 h 1223"/>
                <a:gd name="T18" fmla="*/ 0 w 645"/>
                <a:gd name="T19" fmla="*/ 0 h 1223"/>
                <a:gd name="T20" fmla="*/ 0 w 645"/>
                <a:gd name="T21" fmla="*/ 0 h 1223"/>
                <a:gd name="T22" fmla="*/ 0 w 645"/>
                <a:gd name="T23" fmla="*/ 0 h 1223"/>
                <a:gd name="T24" fmla="*/ 0 w 645"/>
                <a:gd name="T25" fmla="*/ 0 h 1223"/>
                <a:gd name="T26" fmla="*/ 0 w 645"/>
                <a:gd name="T27" fmla="*/ 0 h 12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5"/>
                <a:gd name="T43" fmla="*/ 0 h 1223"/>
                <a:gd name="T44" fmla="*/ 645 w 645"/>
                <a:gd name="T45" fmla="*/ 1223 h 12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5" h="1223">
                  <a:moveTo>
                    <a:pt x="645" y="0"/>
                  </a:moveTo>
                  <a:lnTo>
                    <a:pt x="0" y="0"/>
                  </a:lnTo>
                  <a:lnTo>
                    <a:pt x="0" y="1223"/>
                  </a:lnTo>
                  <a:lnTo>
                    <a:pt x="645" y="1223"/>
                  </a:lnTo>
                  <a:lnTo>
                    <a:pt x="645" y="0"/>
                  </a:lnTo>
                  <a:close/>
                  <a:moveTo>
                    <a:pt x="314" y="605"/>
                  </a:moveTo>
                  <a:lnTo>
                    <a:pt x="150" y="605"/>
                  </a:lnTo>
                  <a:lnTo>
                    <a:pt x="314" y="605"/>
                  </a:lnTo>
                  <a:lnTo>
                    <a:pt x="314" y="428"/>
                  </a:lnTo>
                  <a:lnTo>
                    <a:pt x="314" y="605"/>
                  </a:lnTo>
                  <a:lnTo>
                    <a:pt x="469" y="605"/>
                  </a:lnTo>
                  <a:lnTo>
                    <a:pt x="314" y="605"/>
                  </a:lnTo>
                  <a:lnTo>
                    <a:pt x="314" y="780"/>
                  </a:lnTo>
                  <a:lnTo>
                    <a:pt x="314" y="605"/>
                  </a:lnTo>
                  <a:close/>
                </a:path>
              </a:pathLst>
            </a:custGeom>
            <a:solidFill>
              <a:srgbClr val="FFFFFF"/>
            </a:solidFill>
            <a:ln w="9525">
              <a:noFill/>
              <a:round/>
              <a:headEnd/>
              <a:tailEnd/>
            </a:ln>
          </p:spPr>
          <p:txBody>
            <a:bodyPr/>
            <a:lstStyle/>
            <a:p>
              <a:endParaRPr lang="en-US"/>
            </a:p>
          </p:txBody>
        </p:sp>
        <p:sp>
          <p:nvSpPr>
            <p:cNvPr id="1201" name="Line 177"/>
            <p:cNvSpPr>
              <a:spLocks noChangeShapeType="1"/>
            </p:cNvSpPr>
            <p:nvPr/>
          </p:nvSpPr>
          <p:spPr bwMode="auto">
            <a:xfrm>
              <a:off x="4326" y="3537"/>
              <a:ext cx="32" cy="1"/>
            </a:xfrm>
            <a:prstGeom prst="line">
              <a:avLst/>
            </a:prstGeom>
            <a:noFill/>
            <a:ln w="11113">
              <a:solidFill>
                <a:srgbClr val="000000"/>
              </a:solidFill>
              <a:round/>
              <a:headEnd/>
              <a:tailEnd/>
            </a:ln>
          </p:spPr>
          <p:txBody>
            <a:bodyPr/>
            <a:lstStyle/>
            <a:p>
              <a:endParaRPr lang="en-US"/>
            </a:p>
          </p:txBody>
        </p:sp>
        <p:sp>
          <p:nvSpPr>
            <p:cNvPr id="1202" name="Line 178"/>
            <p:cNvSpPr>
              <a:spLocks noChangeShapeType="1"/>
            </p:cNvSpPr>
            <p:nvPr/>
          </p:nvSpPr>
          <p:spPr bwMode="auto">
            <a:xfrm>
              <a:off x="4358" y="3537"/>
              <a:ext cx="1" cy="29"/>
            </a:xfrm>
            <a:prstGeom prst="line">
              <a:avLst/>
            </a:prstGeom>
            <a:noFill/>
            <a:ln w="11113">
              <a:solidFill>
                <a:srgbClr val="000000"/>
              </a:solidFill>
              <a:round/>
              <a:headEnd/>
              <a:tailEnd/>
            </a:ln>
          </p:spPr>
          <p:txBody>
            <a:bodyPr/>
            <a:lstStyle/>
            <a:p>
              <a:endParaRPr lang="en-US"/>
            </a:p>
          </p:txBody>
        </p:sp>
        <p:sp>
          <p:nvSpPr>
            <p:cNvPr id="1203" name="Line 179"/>
            <p:cNvSpPr>
              <a:spLocks noChangeShapeType="1"/>
            </p:cNvSpPr>
            <p:nvPr/>
          </p:nvSpPr>
          <p:spPr bwMode="auto">
            <a:xfrm flipH="1">
              <a:off x="4358" y="3537"/>
              <a:ext cx="31" cy="1"/>
            </a:xfrm>
            <a:prstGeom prst="line">
              <a:avLst/>
            </a:prstGeom>
            <a:noFill/>
            <a:ln w="11113">
              <a:solidFill>
                <a:srgbClr val="000000"/>
              </a:solidFill>
              <a:round/>
              <a:headEnd/>
              <a:tailEnd/>
            </a:ln>
          </p:spPr>
          <p:txBody>
            <a:bodyPr/>
            <a:lstStyle/>
            <a:p>
              <a:endParaRPr lang="en-US"/>
            </a:p>
          </p:txBody>
        </p:sp>
        <p:sp>
          <p:nvSpPr>
            <p:cNvPr id="1204" name="Line 180"/>
            <p:cNvSpPr>
              <a:spLocks noChangeShapeType="1"/>
            </p:cNvSpPr>
            <p:nvPr/>
          </p:nvSpPr>
          <p:spPr bwMode="auto">
            <a:xfrm flipV="1">
              <a:off x="4358" y="3507"/>
              <a:ext cx="1" cy="30"/>
            </a:xfrm>
            <a:prstGeom prst="line">
              <a:avLst/>
            </a:prstGeom>
            <a:noFill/>
            <a:ln w="11113">
              <a:solidFill>
                <a:srgbClr val="000000"/>
              </a:solidFill>
              <a:round/>
              <a:headEnd/>
              <a:tailEnd/>
            </a:ln>
          </p:spPr>
          <p:txBody>
            <a:bodyPr/>
            <a:lstStyle/>
            <a:p>
              <a:endParaRPr lang="en-US"/>
            </a:p>
          </p:txBody>
        </p:sp>
        <p:sp>
          <p:nvSpPr>
            <p:cNvPr id="1205" name="Rectangle 181"/>
            <p:cNvSpPr>
              <a:spLocks noChangeArrowheads="1"/>
            </p:cNvSpPr>
            <p:nvPr/>
          </p:nvSpPr>
          <p:spPr bwMode="auto">
            <a:xfrm>
              <a:off x="4299" y="3439"/>
              <a:ext cx="123" cy="198"/>
            </a:xfrm>
            <a:prstGeom prst="rect">
              <a:avLst/>
            </a:prstGeom>
            <a:noFill/>
            <a:ln w="11113">
              <a:solidFill>
                <a:srgbClr val="000000"/>
              </a:solidFill>
              <a:miter lim="800000"/>
              <a:headEnd/>
              <a:tailEnd/>
            </a:ln>
          </p:spPr>
          <p:txBody>
            <a:bodyPr/>
            <a:lstStyle/>
            <a:p>
              <a:endParaRPr lang="en-US"/>
            </a:p>
          </p:txBody>
        </p:sp>
        <p:sp>
          <p:nvSpPr>
            <p:cNvPr id="1206" name="Rectangle 182"/>
            <p:cNvSpPr>
              <a:spLocks noChangeArrowheads="1"/>
            </p:cNvSpPr>
            <p:nvPr/>
          </p:nvSpPr>
          <p:spPr bwMode="auto">
            <a:xfrm>
              <a:off x="4486" y="3496"/>
              <a:ext cx="61" cy="82"/>
            </a:xfrm>
            <a:prstGeom prst="rect">
              <a:avLst/>
            </a:prstGeom>
            <a:solidFill>
              <a:srgbClr val="008000"/>
            </a:solidFill>
            <a:ln w="9525">
              <a:noFill/>
              <a:miter lim="800000"/>
              <a:headEnd/>
              <a:tailEnd/>
            </a:ln>
          </p:spPr>
          <p:txBody>
            <a:bodyPr/>
            <a:lstStyle/>
            <a:p>
              <a:endParaRPr lang="en-US"/>
            </a:p>
          </p:txBody>
        </p:sp>
        <p:sp>
          <p:nvSpPr>
            <p:cNvPr id="1207" name="Rectangle 183"/>
            <p:cNvSpPr>
              <a:spLocks noChangeArrowheads="1"/>
            </p:cNvSpPr>
            <p:nvPr/>
          </p:nvSpPr>
          <p:spPr bwMode="auto">
            <a:xfrm>
              <a:off x="4488" y="3498"/>
              <a:ext cx="57" cy="78"/>
            </a:xfrm>
            <a:prstGeom prst="rect">
              <a:avLst/>
            </a:prstGeom>
            <a:noFill/>
            <a:ln w="6350">
              <a:solidFill>
                <a:srgbClr val="000000"/>
              </a:solidFill>
              <a:miter lim="800000"/>
              <a:headEnd/>
              <a:tailEnd/>
            </a:ln>
          </p:spPr>
          <p:txBody>
            <a:bodyPr/>
            <a:lstStyle/>
            <a:p>
              <a:endParaRPr lang="en-US"/>
            </a:p>
          </p:txBody>
        </p:sp>
        <p:sp>
          <p:nvSpPr>
            <p:cNvPr id="1208" name="Freeform 184"/>
            <p:cNvSpPr>
              <a:spLocks noEditPoints="1"/>
            </p:cNvSpPr>
            <p:nvPr/>
          </p:nvSpPr>
          <p:spPr bwMode="auto">
            <a:xfrm>
              <a:off x="2219" y="3443"/>
              <a:ext cx="129" cy="204"/>
            </a:xfrm>
            <a:custGeom>
              <a:avLst/>
              <a:gdLst>
                <a:gd name="T0" fmla="*/ 0 w 645"/>
                <a:gd name="T1" fmla="*/ 0 h 1224"/>
                <a:gd name="T2" fmla="*/ 0 w 645"/>
                <a:gd name="T3" fmla="*/ 0 h 1224"/>
                <a:gd name="T4" fmla="*/ 0 w 645"/>
                <a:gd name="T5" fmla="*/ 0 h 1224"/>
                <a:gd name="T6" fmla="*/ 0 w 645"/>
                <a:gd name="T7" fmla="*/ 0 h 1224"/>
                <a:gd name="T8" fmla="*/ 0 w 645"/>
                <a:gd name="T9" fmla="*/ 0 h 1224"/>
                <a:gd name="T10" fmla="*/ 0 w 645"/>
                <a:gd name="T11" fmla="*/ 0 h 1224"/>
                <a:gd name="T12" fmla="*/ 0 w 645"/>
                <a:gd name="T13" fmla="*/ 0 h 1224"/>
                <a:gd name="T14" fmla="*/ 0 w 645"/>
                <a:gd name="T15" fmla="*/ 0 h 1224"/>
                <a:gd name="T16" fmla="*/ 0 w 645"/>
                <a:gd name="T17" fmla="*/ 0 h 1224"/>
                <a:gd name="T18" fmla="*/ 0 w 645"/>
                <a:gd name="T19" fmla="*/ 0 h 1224"/>
                <a:gd name="T20" fmla="*/ 0 w 645"/>
                <a:gd name="T21" fmla="*/ 0 h 1224"/>
                <a:gd name="T22" fmla="*/ 0 w 645"/>
                <a:gd name="T23" fmla="*/ 0 h 1224"/>
                <a:gd name="T24" fmla="*/ 0 w 645"/>
                <a:gd name="T25" fmla="*/ 0 h 1224"/>
                <a:gd name="T26" fmla="*/ 0 w 645"/>
                <a:gd name="T27" fmla="*/ 0 h 1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5"/>
                <a:gd name="T43" fmla="*/ 0 h 1224"/>
                <a:gd name="T44" fmla="*/ 645 w 645"/>
                <a:gd name="T45" fmla="*/ 1224 h 12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5" h="1224">
                  <a:moveTo>
                    <a:pt x="645" y="0"/>
                  </a:moveTo>
                  <a:lnTo>
                    <a:pt x="0" y="0"/>
                  </a:lnTo>
                  <a:lnTo>
                    <a:pt x="0" y="1224"/>
                  </a:lnTo>
                  <a:lnTo>
                    <a:pt x="645" y="1224"/>
                  </a:lnTo>
                  <a:lnTo>
                    <a:pt x="645" y="0"/>
                  </a:lnTo>
                  <a:close/>
                  <a:moveTo>
                    <a:pt x="314" y="605"/>
                  </a:moveTo>
                  <a:lnTo>
                    <a:pt x="150" y="605"/>
                  </a:lnTo>
                  <a:lnTo>
                    <a:pt x="314" y="605"/>
                  </a:lnTo>
                  <a:lnTo>
                    <a:pt x="314" y="429"/>
                  </a:lnTo>
                  <a:lnTo>
                    <a:pt x="314" y="605"/>
                  </a:lnTo>
                  <a:lnTo>
                    <a:pt x="469" y="605"/>
                  </a:lnTo>
                  <a:lnTo>
                    <a:pt x="314" y="605"/>
                  </a:lnTo>
                  <a:lnTo>
                    <a:pt x="314" y="781"/>
                  </a:lnTo>
                  <a:lnTo>
                    <a:pt x="314" y="605"/>
                  </a:lnTo>
                  <a:close/>
                </a:path>
              </a:pathLst>
            </a:custGeom>
            <a:solidFill>
              <a:srgbClr val="FFFFFF"/>
            </a:solidFill>
            <a:ln w="9525">
              <a:noFill/>
              <a:round/>
              <a:headEnd/>
              <a:tailEnd/>
            </a:ln>
          </p:spPr>
          <p:txBody>
            <a:bodyPr/>
            <a:lstStyle/>
            <a:p>
              <a:endParaRPr lang="en-US"/>
            </a:p>
          </p:txBody>
        </p:sp>
        <p:sp>
          <p:nvSpPr>
            <p:cNvPr id="1209" name="Line 185"/>
            <p:cNvSpPr>
              <a:spLocks noChangeShapeType="1"/>
            </p:cNvSpPr>
            <p:nvPr/>
          </p:nvSpPr>
          <p:spPr bwMode="auto">
            <a:xfrm>
              <a:off x="2249" y="3544"/>
              <a:ext cx="33" cy="1"/>
            </a:xfrm>
            <a:prstGeom prst="line">
              <a:avLst/>
            </a:prstGeom>
            <a:noFill/>
            <a:ln w="11113">
              <a:solidFill>
                <a:srgbClr val="000000"/>
              </a:solidFill>
              <a:round/>
              <a:headEnd/>
              <a:tailEnd/>
            </a:ln>
          </p:spPr>
          <p:txBody>
            <a:bodyPr/>
            <a:lstStyle/>
            <a:p>
              <a:endParaRPr lang="en-US"/>
            </a:p>
          </p:txBody>
        </p:sp>
        <p:sp>
          <p:nvSpPr>
            <p:cNvPr id="1210" name="Line 186"/>
            <p:cNvSpPr>
              <a:spLocks noChangeShapeType="1"/>
            </p:cNvSpPr>
            <p:nvPr/>
          </p:nvSpPr>
          <p:spPr bwMode="auto">
            <a:xfrm>
              <a:off x="2282" y="3544"/>
              <a:ext cx="1" cy="29"/>
            </a:xfrm>
            <a:prstGeom prst="line">
              <a:avLst/>
            </a:prstGeom>
            <a:noFill/>
            <a:ln w="11113">
              <a:solidFill>
                <a:srgbClr val="000000"/>
              </a:solidFill>
              <a:round/>
              <a:headEnd/>
              <a:tailEnd/>
            </a:ln>
          </p:spPr>
          <p:txBody>
            <a:bodyPr/>
            <a:lstStyle/>
            <a:p>
              <a:endParaRPr lang="en-US"/>
            </a:p>
          </p:txBody>
        </p:sp>
        <p:sp>
          <p:nvSpPr>
            <p:cNvPr id="1211" name="Line 187"/>
            <p:cNvSpPr>
              <a:spLocks noChangeShapeType="1"/>
            </p:cNvSpPr>
            <p:nvPr/>
          </p:nvSpPr>
          <p:spPr bwMode="auto">
            <a:xfrm flipH="1">
              <a:off x="2282" y="3544"/>
              <a:ext cx="31" cy="1"/>
            </a:xfrm>
            <a:prstGeom prst="line">
              <a:avLst/>
            </a:prstGeom>
            <a:noFill/>
            <a:ln w="11113">
              <a:solidFill>
                <a:srgbClr val="000000"/>
              </a:solidFill>
              <a:round/>
              <a:headEnd/>
              <a:tailEnd/>
            </a:ln>
          </p:spPr>
          <p:txBody>
            <a:bodyPr/>
            <a:lstStyle/>
            <a:p>
              <a:endParaRPr lang="en-US"/>
            </a:p>
          </p:txBody>
        </p:sp>
        <p:sp>
          <p:nvSpPr>
            <p:cNvPr id="1212" name="Line 188"/>
            <p:cNvSpPr>
              <a:spLocks noChangeShapeType="1"/>
            </p:cNvSpPr>
            <p:nvPr/>
          </p:nvSpPr>
          <p:spPr bwMode="auto">
            <a:xfrm flipV="1">
              <a:off x="2282" y="3515"/>
              <a:ext cx="1" cy="29"/>
            </a:xfrm>
            <a:prstGeom prst="line">
              <a:avLst/>
            </a:prstGeom>
            <a:noFill/>
            <a:ln w="11113">
              <a:solidFill>
                <a:srgbClr val="000000"/>
              </a:solidFill>
              <a:round/>
              <a:headEnd/>
              <a:tailEnd/>
            </a:ln>
          </p:spPr>
          <p:txBody>
            <a:bodyPr/>
            <a:lstStyle/>
            <a:p>
              <a:endParaRPr lang="en-US"/>
            </a:p>
          </p:txBody>
        </p:sp>
        <p:sp>
          <p:nvSpPr>
            <p:cNvPr id="1213" name="Rectangle 189"/>
            <p:cNvSpPr>
              <a:spLocks noChangeArrowheads="1"/>
            </p:cNvSpPr>
            <p:nvPr/>
          </p:nvSpPr>
          <p:spPr bwMode="auto">
            <a:xfrm>
              <a:off x="2222" y="3446"/>
              <a:ext cx="123" cy="198"/>
            </a:xfrm>
            <a:prstGeom prst="rect">
              <a:avLst/>
            </a:prstGeom>
            <a:noFill/>
            <a:ln w="11113">
              <a:solidFill>
                <a:srgbClr val="000000"/>
              </a:solidFill>
              <a:miter lim="800000"/>
              <a:headEnd/>
              <a:tailEnd/>
            </a:ln>
          </p:spPr>
          <p:txBody>
            <a:bodyPr/>
            <a:lstStyle/>
            <a:p>
              <a:endParaRPr lang="en-US"/>
            </a:p>
          </p:txBody>
        </p:sp>
        <p:sp>
          <p:nvSpPr>
            <p:cNvPr id="1214" name="Rectangle 190"/>
            <p:cNvSpPr>
              <a:spLocks noChangeArrowheads="1"/>
            </p:cNvSpPr>
            <p:nvPr/>
          </p:nvSpPr>
          <p:spPr bwMode="auto">
            <a:xfrm>
              <a:off x="2010" y="3565"/>
              <a:ext cx="75" cy="96"/>
            </a:xfrm>
            <a:prstGeom prst="rect">
              <a:avLst/>
            </a:prstGeom>
            <a:noFill/>
            <a:ln w="9525">
              <a:noFill/>
              <a:miter lim="800000"/>
              <a:headEnd/>
              <a:tailEnd/>
            </a:ln>
          </p:spPr>
          <p:txBody>
            <a:bodyPr wrap="none" lIns="0" tIns="0" rIns="0" bIns="0">
              <a:spAutoFit/>
            </a:bodyPr>
            <a:lstStyle/>
            <a:p>
              <a:pPr eaLnBrk="0" hangingPunct="0"/>
              <a:r>
                <a:rPr lang="en-US" sz="800" b="1">
                  <a:solidFill>
                    <a:srgbClr val="000000"/>
                  </a:solidFill>
                </a:rPr>
                <a:t>0</a:t>
              </a:r>
              <a:endParaRPr lang="en-US" sz="2400" b="1" i="1">
                <a:latin typeface="Times New Roman" pitchFamily="18" charset="0"/>
              </a:endParaRPr>
            </a:p>
          </p:txBody>
        </p:sp>
        <p:sp>
          <p:nvSpPr>
            <p:cNvPr id="1215" name="Rectangle 191"/>
            <p:cNvSpPr>
              <a:spLocks noChangeArrowheads="1"/>
            </p:cNvSpPr>
            <p:nvPr/>
          </p:nvSpPr>
          <p:spPr bwMode="auto">
            <a:xfrm>
              <a:off x="2711" y="3154"/>
              <a:ext cx="61" cy="83"/>
            </a:xfrm>
            <a:prstGeom prst="rect">
              <a:avLst/>
            </a:prstGeom>
            <a:solidFill>
              <a:srgbClr val="008000"/>
            </a:solidFill>
            <a:ln w="9525">
              <a:noFill/>
              <a:miter lim="800000"/>
              <a:headEnd/>
              <a:tailEnd/>
            </a:ln>
          </p:spPr>
          <p:txBody>
            <a:bodyPr/>
            <a:lstStyle/>
            <a:p>
              <a:endParaRPr lang="en-US"/>
            </a:p>
          </p:txBody>
        </p:sp>
        <p:sp>
          <p:nvSpPr>
            <p:cNvPr id="1216" name="Rectangle 192"/>
            <p:cNvSpPr>
              <a:spLocks noChangeArrowheads="1"/>
            </p:cNvSpPr>
            <p:nvPr/>
          </p:nvSpPr>
          <p:spPr bwMode="auto">
            <a:xfrm>
              <a:off x="2713" y="3156"/>
              <a:ext cx="57" cy="79"/>
            </a:xfrm>
            <a:prstGeom prst="rect">
              <a:avLst/>
            </a:prstGeom>
            <a:noFill/>
            <a:ln w="6350">
              <a:solidFill>
                <a:srgbClr val="000000"/>
              </a:solidFill>
              <a:miter lim="800000"/>
              <a:headEnd/>
              <a:tailEnd/>
            </a:ln>
          </p:spPr>
          <p:txBody>
            <a:bodyPr/>
            <a:lstStyle/>
            <a:p>
              <a:endParaRPr lang="en-US"/>
            </a:p>
          </p:txBody>
        </p:sp>
        <p:sp>
          <p:nvSpPr>
            <p:cNvPr id="1217" name="Rectangle 193"/>
            <p:cNvSpPr>
              <a:spLocks noChangeArrowheads="1"/>
            </p:cNvSpPr>
            <p:nvPr/>
          </p:nvSpPr>
          <p:spPr bwMode="auto">
            <a:xfrm>
              <a:off x="3320" y="3154"/>
              <a:ext cx="61" cy="83"/>
            </a:xfrm>
            <a:prstGeom prst="rect">
              <a:avLst/>
            </a:prstGeom>
            <a:solidFill>
              <a:srgbClr val="008000"/>
            </a:solidFill>
            <a:ln w="9525">
              <a:noFill/>
              <a:miter lim="800000"/>
              <a:headEnd/>
              <a:tailEnd/>
            </a:ln>
          </p:spPr>
          <p:txBody>
            <a:bodyPr/>
            <a:lstStyle/>
            <a:p>
              <a:endParaRPr lang="en-US"/>
            </a:p>
          </p:txBody>
        </p:sp>
        <p:sp>
          <p:nvSpPr>
            <p:cNvPr id="1218" name="Rectangle 194"/>
            <p:cNvSpPr>
              <a:spLocks noChangeArrowheads="1"/>
            </p:cNvSpPr>
            <p:nvPr/>
          </p:nvSpPr>
          <p:spPr bwMode="auto">
            <a:xfrm>
              <a:off x="3322" y="3156"/>
              <a:ext cx="57" cy="79"/>
            </a:xfrm>
            <a:prstGeom prst="rect">
              <a:avLst/>
            </a:prstGeom>
            <a:noFill/>
            <a:ln w="6350">
              <a:solidFill>
                <a:srgbClr val="000000"/>
              </a:solidFill>
              <a:miter lim="800000"/>
              <a:headEnd/>
              <a:tailEnd/>
            </a:ln>
          </p:spPr>
          <p:txBody>
            <a:bodyPr/>
            <a:lstStyle/>
            <a:p>
              <a:endParaRPr lang="en-US"/>
            </a:p>
          </p:txBody>
        </p:sp>
        <p:sp>
          <p:nvSpPr>
            <p:cNvPr id="1219" name="Rectangle 195"/>
            <p:cNvSpPr>
              <a:spLocks noChangeArrowheads="1"/>
            </p:cNvSpPr>
            <p:nvPr/>
          </p:nvSpPr>
          <p:spPr bwMode="auto">
            <a:xfrm>
              <a:off x="3418" y="3154"/>
              <a:ext cx="61" cy="83"/>
            </a:xfrm>
            <a:prstGeom prst="rect">
              <a:avLst/>
            </a:prstGeom>
            <a:solidFill>
              <a:srgbClr val="008000"/>
            </a:solidFill>
            <a:ln w="9525">
              <a:noFill/>
              <a:miter lim="800000"/>
              <a:headEnd/>
              <a:tailEnd/>
            </a:ln>
          </p:spPr>
          <p:txBody>
            <a:bodyPr/>
            <a:lstStyle/>
            <a:p>
              <a:endParaRPr lang="en-US"/>
            </a:p>
          </p:txBody>
        </p:sp>
        <p:sp>
          <p:nvSpPr>
            <p:cNvPr id="1220" name="Rectangle 196"/>
            <p:cNvSpPr>
              <a:spLocks noChangeArrowheads="1"/>
            </p:cNvSpPr>
            <p:nvPr/>
          </p:nvSpPr>
          <p:spPr bwMode="auto">
            <a:xfrm>
              <a:off x="3420" y="3156"/>
              <a:ext cx="57" cy="79"/>
            </a:xfrm>
            <a:prstGeom prst="rect">
              <a:avLst/>
            </a:prstGeom>
            <a:noFill/>
            <a:ln w="6350">
              <a:solidFill>
                <a:srgbClr val="000000"/>
              </a:solidFill>
              <a:miter lim="800000"/>
              <a:headEnd/>
              <a:tailEnd/>
            </a:ln>
          </p:spPr>
          <p:txBody>
            <a:bodyPr/>
            <a:lstStyle/>
            <a:p>
              <a:endParaRPr lang="en-US"/>
            </a:p>
          </p:txBody>
        </p:sp>
        <p:sp>
          <p:nvSpPr>
            <p:cNvPr id="1221" name="Rectangle 197"/>
            <p:cNvSpPr>
              <a:spLocks noChangeArrowheads="1"/>
            </p:cNvSpPr>
            <p:nvPr/>
          </p:nvSpPr>
          <p:spPr bwMode="auto">
            <a:xfrm>
              <a:off x="4004" y="3155"/>
              <a:ext cx="61" cy="83"/>
            </a:xfrm>
            <a:prstGeom prst="rect">
              <a:avLst/>
            </a:prstGeom>
            <a:solidFill>
              <a:srgbClr val="008000"/>
            </a:solidFill>
            <a:ln w="9525">
              <a:noFill/>
              <a:miter lim="800000"/>
              <a:headEnd/>
              <a:tailEnd/>
            </a:ln>
          </p:spPr>
          <p:txBody>
            <a:bodyPr/>
            <a:lstStyle/>
            <a:p>
              <a:endParaRPr lang="en-US"/>
            </a:p>
          </p:txBody>
        </p:sp>
        <p:sp>
          <p:nvSpPr>
            <p:cNvPr id="1222" name="Rectangle 198"/>
            <p:cNvSpPr>
              <a:spLocks noChangeArrowheads="1"/>
            </p:cNvSpPr>
            <p:nvPr/>
          </p:nvSpPr>
          <p:spPr bwMode="auto">
            <a:xfrm>
              <a:off x="4006" y="3157"/>
              <a:ext cx="57" cy="79"/>
            </a:xfrm>
            <a:prstGeom prst="rect">
              <a:avLst/>
            </a:prstGeom>
            <a:noFill/>
            <a:ln w="6350">
              <a:solidFill>
                <a:srgbClr val="000000"/>
              </a:solidFill>
              <a:miter lim="800000"/>
              <a:headEnd/>
              <a:tailEnd/>
            </a:ln>
          </p:spPr>
          <p:txBody>
            <a:bodyPr/>
            <a:lstStyle/>
            <a:p>
              <a:endParaRPr lang="en-US"/>
            </a:p>
          </p:txBody>
        </p:sp>
        <p:sp>
          <p:nvSpPr>
            <p:cNvPr id="1223" name="Rectangle 199"/>
            <p:cNvSpPr>
              <a:spLocks noChangeArrowheads="1"/>
            </p:cNvSpPr>
            <p:nvPr/>
          </p:nvSpPr>
          <p:spPr bwMode="auto">
            <a:xfrm>
              <a:off x="4102" y="3155"/>
              <a:ext cx="61" cy="83"/>
            </a:xfrm>
            <a:prstGeom prst="rect">
              <a:avLst/>
            </a:prstGeom>
            <a:solidFill>
              <a:srgbClr val="008000"/>
            </a:solidFill>
            <a:ln w="9525">
              <a:noFill/>
              <a:miter lim="800000"/>
              <a:headEnd/>
              <a:tailEnd/>
            </a:ln>
          </p:spPr>
          <p:txBody>
            <a:bodyPr/>
            <a:lstStyle/>
            <a:p>
              <a:endParaRPr lang="en-US"/>
            </a:p>
          </p:txBody>
        </p:sp>
        <p:sp>
          <p:nvSpPr>
            <p:cNvPr id="1224" name="Rectangle 200"/>
            <p:cNvSpPr>
              <a:spLocks noChangeArrowheads="1"/>
            </p:cNvSpPr>
            <p:nvPr/>
          </p:nvSpPr>
          <p:spPr bwMode="auto">
            <a:xfrm>
              <a:off x="4104" y="3157"/>
              <a:ext cx="57" cy="79"/>
            </a:xfrm>
            <a:prstGeom prst="rect">
              <a:avLst/>
            </a:prstGeom>
            <a:noFill/>
            <a:ln w="6350">
              <a:solidFill>
                <a:srgbClr val="000000"/>
              </a:solidFill>
              <a:miter lim="800000"/>
              <a:headEnd/>
              <a:tailEnd/>
            </a:ln>
          </p:spPr>
          <p:txBody>
            <a:bodyPr/>
            <a:lstStyle/>
            <a:p>
              <a:endParaRPr lang="en-US"/>
            </a:p>
          </p:txBody>
        </p:sp>
        <p:sp>
          <p:nvSpPr>
            <p:cNvPr id="1225" name="Rectangle 201"/>
            <p:cNvSpPr>
              <a:spLocks noChangeArrowheads="1"/>
            </p:cNvSpPr>
            <p:nvPr/>
          </p:nvSpPr>
          <p:spPr bwMode="auto">
            <a:xfrm>
              <a:off x="2733" y="3751"/>
              <a:ext cx="404" cy="7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rPr>
                <a:t>DSP48E Slice</a:t>
              </a:r>
              <a:endParaRPr lang="en-US" sz="2400" b="1" i="1">
                <a:latin typeface="Times New Roman" pitchFamily="18" charset="0"/>
              </a:endParaRPr>
            </a:p>
          </p:txBody>
        </p:sp>
        <p:sp>
          <p:nvSpPr>
            <p:cNvPr id="1226" name="Rectangle 202"/>
            <p:cNvSpPr>
              <a:spLocks noChangeArrowheads="1"/>
            </p:cNvSpPr>
            <p:nvPr/>
          </p:nvSpPr>
          <p:spPr bwMode="auto">
            <a:xfrm>
              <a:off x="2654" y="3838"/>
              <a:ext cx="558" cy="7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rPr>
                <a:t>opmode = 0010101</a:t>
              </a:r>
              <a:endParaRPr lang="en-US" sz="2400" b="1" i="1">
                <a:latin typeface="Times New Roman" pitchFamily="18" charset="0"/>
              </a:endParaRPr>
            </a:p>
          </p:txBody>
        </p:sp>
        <p:sp>
          <p:nvSpPr>
            <p:cNvPr id="1227" name="Rectangle 203"/>
            <p:cNvSpPr>
              <a:spLocks noChangeArrowheads="1"/>
            </p:cNvSpPr>
            <p:nvPr/>
          </p:nvSpPr>
          <p:spPr bwMode="auto">
            <a:xfrm>
              <a:off x="2036" y="3749"/>
              <a:ext cx="404" cy="7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rPr>
                <a:t>DSP48E Slice</a:t>
              </a:r>
              <a:endParaRPr lang="en-US" sz="2400" b="1" i="1">
                <a:latin typeface="Times New Roman" pitchFamily="18" charset="0"/>
              </a:endParaRPr>
            </a:p>
          </p:txBody>
        </p:sp>
        <p:sp>
          <p:nvSpPr>
            <p:cNvPr id="1228" name="Rectangle 204"/>
            <p:cNvSpPr>
              <a:spLocks noChangeArrowheads="1"/>
            </p:cNvSpPr>
            <p:nvPr/>
          </p:nvSpPr>
          <p:spPr bwMode="auto">
            <a:xfrm>
              <a:off x="1958" y="3836"/>
              <a:ext cx="558" cy="77"/>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rPr>
                <a:t>opmode = 0000101</a:t>
              </a:r>
              <a:endParaRPr lang="en-US" sz="2400" b="1" i="1">
                <a:latin typeface="Times New Roman" pitchFamily="18" charset="0"/>
              </a:endParaRPr>
            </a:p>
          </p:txBody>
        </p:sp>
        <p:sp>
          <p:nvSpPr>
            <p:cNvPr id="1229" name="Rectangle 205"/>
            <p:cNvSpPr>
              <a:spLocks noChangeArrowheads="1"/>
            </p:cNvSpPr>
            <p:nvPr/>
          </p:nvSpPr>
          <p:spPr bwMode="auto">
            <a:xfrm>
              <a:off x="1653" y="3148"/>
              <a:ext cx="87" cy="9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rPr>
                <a:t>in</a:t>
              </a:r>
              <a:endParaRPr lang="en-US" sz="2400" b="1" i="1">
                <a:latin typeface="Times New Roman" pitchFamily="18" charset="0"/>
              </a:endParaRPr>
            </a:p>
          </p:txBody>
        </p:sp>
        <p:sp>
          <p:nvSpPr>
            <p:cNvPr id="1230" name="Rectangle 206"/>
            <p:cNvSpPr>
              <a:spLocks noChangeArrowheads="1"/>
            </p:cNvSpPr>
            <p:nvPr/>
          </p:nvSpPr>
          <p:spPr bwMode="auto">
            <a:xfrm>
              <a:off x="4784" y="3498"/>
              <a:ext cx="131" cy="96"/>
            </a:xfrm>
            <a:prstGeom prst="rect">
              <a:avLst/>
            </a:prstGeom>
            <a:noFill/>
            <a:ln w="9525">
              <a:noFill/>
              <a:miter lim="800000"/>
              <a:headEnd/>
              <a:tailEnd/>
            </a:ln>
          </p:spPr>
          <p:txBody>
            <a:bodyPr wrap="none" lIns="0" tIns="0" rIns="0" bIns="0">
              <a:spAutoFit/>
            </a:bodyPr>
            <a:lstStyle/>
            <a:p>
              <a:pPr eaLnBrk="0" hangingPunct="0"/>
              <a:r>
                <a:rPr lang="en-US" sz="800">
                  <a:solidFill>
                    <a:srgbClr val="000000"/>
                  </a:solidFill>
                </a:rPr>
                <a:t>out</a:t>
              </a:r>
              <a:endParaRPr lang="en-US" sz="2400" b="1" i="1">
                <a:latin typeface="Times New Roman" pitchFamily="18" charset="0"/>
              </a:endParaRPr>
            </a:p>
          </p:txBody>
        </p:sp>
      </p:grpSp>
    </p:spTree>
    <p:custDataLst>
      <p:tags r:id="rId2"/>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1f979565-2212-49fd-a89c-125aeda0a24e"/>
  <p:tag name="AUDIO_ID" val="261"/>
  <p:tag name="ELAPSEDTIME" val="16.0"/>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0.xml><?xml version="1.0" encoding="utf-8"?>
<p:tagLst xmlns:a="http://schemas.openxmlformats.org/drawingml/2006/main" xmlns:r="http://schemas.openxmlformats.org/officeDocument/2006/relationships" xmlns:p="http://schemas.openxmlformats.org/presentationml/2006/main">
  <p:tag name="ARTICULATE_SLIDE_GUID" val="0179dd02-666f-46ea-abb5-c92921a0eed7"/>
  <p:tag name="AUDIO_ID" val="609"/>
  <p:tag name="ELAPSEDTIME" val="4.4"/>
  <p:tag name="ARTICULATE_SLIDE_NAV" val="12"/>
</p:tagLst>
</file>

<file path=ppt/tags/tag101.xml><?xml version="1.0" encoding="utf-8"?>
<p:tagLst xmlns:a="http://schemas.openxmlformats.org/drawingml/2006/main" xmlns:r="http://schemas.openxmlformats.org/officeDocument/2006/relationships" xmlns:p="http://schemas.openxmlformats.org/presentationml/2006/main">
  <p:tag name="ARTICULATE_SLIDE_GUID" val="90ae33fb-4dc1-4444-9974-725b0fedfb30"/>
  <p:tag name="AUDIO_ID" val="610"/>
  <p:tag name="ELAPSEDTIME" val="61.4"/>
  <p:tag name="ARTICULATE_SLIDE_NAV" val="13"/>
</p:tagLst>
</file>

<file path=ppt/tags/tag102.xml><?xml version="1.0" encoding="utf-8"?>
<p:tagLst xmlns:a="http://schemas.openxmlformats.org/drawingml/2006/main" xmlns:r="http://schemas.openxmlformats.org/officeDocument/2006/relationships" xmlns:p="http://schemas.openxmlformats.org/presentationml/2006/main">
  <p:tag name="ARTICULATE_SLIDE_GUID" val="7c442b01-53ea-4f04-a47c-4a284e8c9ce2"/>
  <p:tag name="AUDIO_ID" val="637"/>
  <p:tag name="ELAPSEDTIME" val="4.5"/>
  <p:tag name="ARTICULATE_SLIDE_NAV" val="14"/>
</p:tagLst>
</file>

<file path=ppt/tags/tag103.xml><?xml version="1.0" encoding="utf-8"?>
<p:tagLst xmlns:a="http://schemas.openxmlformats.org/drawingml/2006/main" xmlns:r="http://schemas.openxmlformats.org/officeDocument/2006/relationships" xmlns:p="http://schemas.openxmlformats.org/presentationml/2006/main">
  <p:tag name="ARTICULATE_SLIDE_GUID" val="80b6ca51-3ea5-40ae-a47a-8f5280ef946a"/>
  <p:tag name="AUDIO_ID" val="261"/>
  <p:tag name="ELAPSEDTIME" val="17.4"/>
  <p:tag name="ARTICULATE_SLIDE_NAV"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GUID" val="52757f14-a292-4ff6-93e2-44b4a539cade"/>
  <p:tag name="AUDIO_ID" val="262"/>
  <p:tag name="ELAPSEDTIME" val="12.3"/>
  <p:tag name="ARTICULATE_SLIDE_NAV" val="2"/>
</p:tagLst>
</file>

<file path=ppt/tags/tag105.xml><?xml version="1.0" encoding="utf-8"?>
<p:tagLst xmlns:a="http://schemas.openxmlformats.org/drawingml/2006/main" xmlns:r="http://schemas.openxmlformats.org/officeDocument/2006/relationships" xmlns:p="http://schemas.openxmlformats.org/presentationml/2006/main">
  <p:tag name="ARTICULATE_SLIDE_GUID" val="fe7f1f0e-a18c-4ae7-b6e4-6c209329257b"/>
  <p:tag name="AUDIO_ID" val="621"/>
  <p:tag name="ELAPSEDTIME" val="17.3"/>
  <p:tag name="ARTICULATE_SLIDE_NAV" val="3"/>
</p:tagLst>
</file>

<file path=ppt/tags/tag106.xml><?xml version="1.0" encoding="utf-8"?>
<p:tagLst xmlns:a="http://schemas.openxmlformats.org/drawingml/2006/main" xmlns:r="http://schemas.openxmlformats.org/officeDocument/2006/relationships" xmlns:p="http://schemas.openxmlformats.org/presentationml/2006/main">
  <p:tag name="ARTICULATE_SLIDE_GUID" val="e47ebbd5-35d3-45c0-9a6b-39bae9e829f6"/>
  <p:tag name="AUDIO_ID" val="581"/>
  <p:tag name="ELAPSEDTIME" val="28.5"/>
  <p:tag name="ARTICULATE_SLIDE_NAV" val="4"/>
</p:tagLst>
</file>

<file path=ppt/tags/tag107.xml><?xml version="1.0" encoding="utf-8"?>
<p:tagLst xmlns:a="http://schemas.openxmlformats.org/drawingml/2006/main" xmlns:r="http://schemas.openxmlformats.org/officeDocument/2006/relationships" xmlns:p="http://schemas.openxmlformats.org/presentationml/2006/main">
  <p:tag name="ARTICULATE_SLIDE_GUID" val="9ac25cf9-9ada-47cc-a51c-6f845b08fa14"/>
  <p:tag name="AUDIO_ID" val="586"/>
  <p:tag name="ELAPSEDTIME" val="41.7"/>
  <p:tag name="ARTICULATE_SLIDE_NAV" val="5"/>
</p:tagLst>
</file>

<file path=ppt/tags/tag10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0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0"/>
</p:tagLst>
</file>

<file path=ppt/tags/tag11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GUID" val="103cd197-d802-4b5c-b6f7-cdd0d0612ad2"/>
  <p:tag name="AUDIO_ID" val="631"/>
  <p:tag name="ELAPSEDTIME" val="27.4"/>
  <p:tag name="ARTICULATE_SLIDE_NAV" val="6"/>
</p:tagLst>
</file>

<file path=ppt/tags/tag114.xml><?xml version="1.0" encoding="utf-8"?>
<p:tagLst xmlns:a="http://schemas.openxmlformats.org/drawingml/2006/main" xmlns:r="http://schemas.openxmlformats.org/officeDocument/2006/relationships" xmlns:p="http://schemas.openxmlformats.org/presentationml/2006/main">
  <p:tag name="ARTICULATE_SLIDE_GUID" val="bbffbd6b-08f5-4e67-8f09-41641dbf2a7b"/>
  <p:tag name="AUDIO_ID" val="632"/>
  <p:tag name="ELAPSEDTIME" val="26.3"/>
  <p:tag name="ARTICULATE_SLIDE_NAV" val="7"/>
</p:tagLst>
</file>

<file path=ppt/tags/tag115.xml><?xml version="1.0" encoding="utf-8"?>
<p:tagLst xmlns:a="http://schemas.openxmlformats.org/drawingml/2006/main" xmlns:r="http://schemas.openxmlformats.org/officeDocument/2006/relationships" xmlns:p="http://schemas.openxmlformats.org/presentationml/2006/main">
  <p:tag name="ARTICULATE_SLIDE_GUID" val="e47ebbd5-35d3-45c0-9a6b-39bae9e80633"/>
  <p:tag name="AUDIO_ID" val="633"/>
  <p:tag name="ELAPSEDTIME" val="18.2"/>
  <p:tag name="ARTICULATE_SLIDE_NAV" val="8"/>
</p:tagLst>
</file>

<file path=ppt/tags/tag116.xml><?xml version="1.0" encoding="utf-8"?>
<p:tagLst xmlns:a="http://schemas.openxmlformats.org/drawingml/2006/main" xmlns:r="http://schemas.openxmlformats.org/officeDocument/2006/relationships" xmlns:p="http://schemas.openxmlformats.org/presentationml/2006/main">
  <p:tag name="ARTICULATE_SLIDE_GUID" val="c37a22d7-c79c-484d-9e5d-8fcaa68a344c"/>
  <p:tag name="AUDIO_ID" val="588"/>
  <p:tag name="ELAPSEDTIME" val="90.0"/>
  <p:tag name="ARTICULATE_SLIDE_NAV" val="9"/>
</p:tagLst>
</file>

<file path=ppt/tags/tag1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1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19.xml><?xml version="1.0" encoding="utf-8"?>
<p:tagLst xmlns:a="http://schemas.openxmlformats.org/drawingml/2006/main" xmlns:r="http://schemas.openxmlformats.org/officeDocument/2006/relationships" xmlns:p="http://schemas.openxmlformats.org/presentationml/2006/main">
  <p:tag name="ARTICULATE_SLIDE_GUID" val="6567172d-38d6-4969-a943-885142429cbc"/>
  <p:tag name="AUDIO_ID" val="589"/>
  <p:tag name="ELAPSEDTIME" val="66.4"/>
  <p:tag name="ARTICULATE_SLIDE_NAV" val="10"/>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9bd48419-309b-4fda-9a07-5e73d666e7c6"/>
  <p:tag name="AUDIO_ID" val="582"/>
  <p:tag name="ELAPSEDTIME" val="67.1"/>
  <p:tag name="ARTICULATE_SLIDE_NAV" val="7"/>
</p:tagLst>
</file>

<file path=ppt/tags/tag1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1.xml><?xml version="1.0" encoding="utf-8"?>
<p:tagLst xmlns:a="http://schemas.openxmlformats.org/drawingml/2006/main" xmlns:r="http://schemas.openxmlformats.org/officeDocument/2006/relationships" xmlns:p="http://schemas.openxmlformats.org/presentationml/2006/main">
  <p:tag name="ARTICULATE_SLIDE_GUID" val="abcf63e7-819b-4f14-b705-1f5ac4a028ed"/>
  <p:tag name="AUDIO_ID" val="608"/>
  <p:tag name="ELAPSEDTIME" val="8.0"/>
  <p:tag name="ARTICULATE_SLIDE_NAV" val="11"/>
</p:tagLst>
</file>

<file path=ppt/tags/tag122.xml><?xml version="1.0" encoding="utf-8"?>
<p:tagLst xmlns:a="http://schemas.openxmlformats.org/drawingml/2006/main" xmlns:r="http://schemas.openxmlformats.org/officeDocument/2006/relationships" xmlns:p="http://schemas.openxmlformats.org/presentationml/2006/main">
  <p:tag name="ARTICULATE_SLIDE_GUID" val="e971cb7e-4d41-4f81-a895-625c8de27b82"/>
  <p:tag name="AUDIO_ID" val="636"/>
  <p:tag name="ELAPSEDTIME" val="30.1"/>
  <p:tag name="ARTICULATE_SLIDE_NAV" val="12"/>
</p:tagLst>
</file>

<file path=ppt/tags/tag123.xml><?xml version="1.0" encoding="utf-8"?>
<p:tagLst xmlns:a="http://schemas.openxmlformats.org/drawingml/2006/main" xmlns:r="http://schemas.openxmlformats.org/officeDocument/2006/relationships" xmlns:p="http://schemas.openxmlformats.org/presentationml/2006/main">
  <p:tag name="ARTICULATE_SLIDE_GUID" val="00189943-62f8-4ea3-b87e-603fad42554c"/>
  <p:tag name="AUDIO_ID" val="626"/>
  <p:tag name="ELAPSEDTIME" val="25.1"/>
  <p:tag name="ARTICULATE_SLIDE_NAV" val="13"/>
</p:tagLst>
</file>

<file path=ppt/tags/tag124.xml><?xml version="1.0" encoding="utf-8"?>
<p:tagLst xmlns:a="http://schemas.openxmlformats.org/drawingml/2006/main" xmlns:r="http://schemas.openxmlformats.org/officeDocument/2006/relationships" xmlns:p="http://schemas.openxmlformats.org/presentationml/2006/main">
  <p:tag name="ARTICULATE_SLIDE_GUID" val="6d734067-a4e7-4240-8b46-aa321d640f2d"/>
  <p:tag name="AUDIO_ID" val="627"/>
  <p:tag name="ELAPSEDTIME" val="15.7"/>
  <p:tag name="ARTICULATE_SLIDE_NAV" val="14"/>
</p:tagLst>
</file>

<file path=ppt/tags/tag125.xml><?xml version="1.0" encoding="utf-8"?>
<p:tagLst xmlns:a="http://schemas.openxmlformats.org/drawingml/2006/main" xmlns:r="http://schemas.openxmlformats.org/officeDocument/2006/relationships" xmlns:p="http://schemas.openxmlformats.org/presentationml/2006/main">
  <p:tag name="ARTICULATE_SLIDE_GUID" val="707a4706-e90c-4e01-9605-2ccca28b336f"/>
  <p:tag name="AUDIO_ID" val="628"/>
  <p:tag name="ELAPSEDTIME" val="38.5"/>
  <p:tag name="ARTICULATE_SLIDE_NAV" val="15"/>
</p:tagLst>
</file>

<file path=ppt/tags/tag126.xml><?xml version="1.0" encoding="utf-8"?>
<p:tagLst xmlns:a="http://schemas.openxmlformats.org/drawingml/2006/main" xmlns:r="http://schemas.openxmlformats.org/officeDocument/2006/relationships" xmlns:p="http://schemas.openxmlformats.org/presentationml/2006/main">
  <p:tag name="ARTICULATE_SLIDE_GUID" val="3738face-be06-416f-a522-d6a998b910a5"/>
  <p:tag name="AUDIO_ID" val="630"/>
  <p:tag name="ELAPSEDTIME" val="44.1"/>
  <p:tag name="ARTICULATE_SLIDE_NAV" val="16"/>
</p:tagLst>
</file>

<file path=ppt/tags/tag127.xml><?xml version="1.0" encoding="utf-8"?>
<p:tagLst xmlns:a="http://schemas.openxmlformats.org/drawingml/2006/main" xmlns:r="http://schemas.openxmlformats.org/officeDocument/2006/relationships" xmlns:p="http://schemas.openxmlformats.org/presentationml/2006/main">
  <p:tag name="ARTICULATE_SLIDE_GUID" val="0179dd02-666f-46ea-abb5-c92921a0eed7"/>
  <p:tag name="AUDIO_ID" val="609"/>
  <p:tag name="ELAPSEDTIME" val="7.3"/>
  <p:tag name="ARTICULATE_SLIDE_NAV" val="17"/>
</p:tagLst>
</file>

<file path=ppt/tags/tag128.xml><?xml version="1.0" encoding="utf-8"?>
<p:tagLst xmlns:a="http://schemas.openxmlformats.org/drawingml/2006/main" xmlns:r="http://schemas.openxmlformats.org/officeDocument/2006/relationships" xmlns:p="http://schemas.openxmlformats.org/presentationml/2006/main">
  <p:tag name="ARTICULATE_SLIDE_GUID" val="a2a9e828-62a4-403f-a405-f91c063f49cb"/>
  <p:tag name="AUDIO_ID" val="610"/>
  <p:tag name="ELAPSEDTIME" val="48.0"/>
  <p:tag name="ARTICULATE_SLIDE_NAV" val="18"/>
</p:tagLst>
</file>

<file path=ppt/tags/tag129.xml><?xml version="1.0" encoding="utf-8"?>
<p:tagLst xmlns:a="http://schemas.openxmlformats.org/drawingml/2006/main" xmlns:r="http://schemas.openxmlformats.org/officeDocument/2006/relationships" xmlns:p="http://schemas.openxmlformats.org/presentationml/2006/main">
  <p:tag name="ARTICULATE_SLIDE_GUID" val="18b3c8a9-99fd-4b7d-aff3-3e4ccd1c14cc"/>
  <p:tag name="AUDIO_ID" val="638"/>
  <p:tag name="ELAPSEDTIME" val="53.8"/>
  <p:tag name="ARTICULATE_SLIDE_NAV" val="19"/>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0.xml><?xml version="1.0" encoding="utf-8"?>
<p:tagLst xmlns:a="http://schemas.openxmlformats.org/drawingml/2006/main" xmlns:r="http://schemas.openxmlformats.org/officeDocument/2006/relationships" xmlns:p="http://schemas.openxmlformats.org/presentationml/2006/main">
  <p:tag name="ARTICULATE_SLIDE_GUID" val="7c442b01-53ea-4f04-a47c-4a284e8c9ce2"/>
  <p:tag name="AUDIO_ID" val="637"/>
  <p:tag name="ELAPSEDTIME" val="4.3"/>
  <p:tag name="ARTICULATE_SLIDE_NAV" val="20"/>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7d2705ee-05e5-4770-8419-6c2e2fb3cbed"/>
  <p:tag name="AUDIO_ID" val="262"/>
  <p:tag name="ELAPSEDTIME" val="12.5"/>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9.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08fdde06-b4e6-4bff-b8a4-07223a5d4fb9"/>
  <p:tag name="AUDIO_ID" val="470"/>
  <p:tag name="ELAPSEDTIME" val="12.3"/>
  <p:tag name="ARTICULATE_SLIDE_NAV" val="3"/>
</p:tagLst>
</file>

<file path=ppt/tags/tag3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MARGIN_1" val="0"/>
  <p:tag name="MARGIN_2" val="36"/>
  <p:tag name="MARGIN_3" val="72"/>
  <p:tag name="MARGIN_4" val="108"/>
  <p:tag name="MARGIN_5" val="144"/>
  <p:tag name="FONT_SIZE" val="10"/>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e8ae171e-58bd-4865-a9c2-bacd3b7a5df1"/>
  <p:tag name="AUDIO_ID" val="625"/>
  <p:tag name="ELAPSEDTIME" val="53.8"/>
  <p:tag name="ARTICULATE_SLIDE_NAV" val="8"/>
</p:tagLst>
</file>

<file path=ppt/tags/tag3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4.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8c04413a-9475-4649-a4cb-8cdfd95f2cef"/>
  <p:tag name="AUDIO_ID" val="624"/>
  <p:tag name="ELAPSEDTIME" val="69.4"/>
  <p:tag name="ARTICULATE_SLIDE_NAV" val="9"/>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0"/>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0179dd02-666f-46ea-abb5-c92921a0eed7"/>
  <p:tag name="AUDIO_ID" val="609"/>
  <p:tag name="ELAPSEDTIME" val="11.8"/>
  <p:tag name="ARTICULATE_SLIDE_NAV" val="10"/>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90ae33fb-4dc1-4444-9974-725b0fedfb30"/>
  <p:tag name="AUDIO_ID" val="610"/>
  <p:tag name="ELAPSEDTIME" val="41.1"/>
  <p:tag name="ARTICULATE_SLIDE_NAV" val="11"/>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64bff54b-5494-423e-a353-d23ab8f404c5"/>
  <p:tag name="AUDIO_ID" val="574"/>
  <p:tag name="ELAPSEDTIME" val="34.3"/>
  <p:tag name="ARTICULATE_SLIDE_NAV" val="4"/>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18b3c8a9-99fd-4b7d-aff3-3e4ccd1c14cc"/>
  <p:tag name="AUDIO_ID" val="636"/>
  <p:tag name="ELAPSEDTIME" val="63.0"/>
  <p:tag name="ARTICULATE_SLIDE_NAV" val="12"/>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7c442b01-53ea-4f04-a47c-4a284e8c9ce2"/>
  <p:tag name="AUDIO_ID" val="637"/>
  <p:tag name="ELAPSEDTIME" val="4.5"/>
  <p:tag name="ARTICULATE_SLIDE_NAV" val="13"/>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1f979565-2212-49fd-a89c-125aeda0a24e"/>
  <p:tag name="AUDIO_ID" val="261"/>
  <p:tag name="ELAPSEDTIME" val="14.7"/>
  <p:tag name="ARTICULATE_SLIDE_NAV" val="1"/>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7d2705ee-05e5-4770-8419-6c2e2fb3cbed"/>
  <p:tag name="AUDIO_ID" val="262"/>
  <p:tag name="ELAPSEDTIME" val="9.4"/>
  <p:tag name="ARTICULATE_SLIDE_NAV" val="2"/>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872d3f57-e350-49ca-b555-cb6ee247a96e"/>
  <p:tag name="AUDIO_ID" val="638"/>
  <p:tag name="ELAPSEDTIME" val="24.8"/>
  <p:tag name="ARTICULATE_SLIDE_NAV" val="3"/>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3652d50-383a-495f-9580-394a5bc398c5"/>
  <p:tag name="AUDIO_ID" val="639"/>
  <p:tag name="ELAPSEDTIME" val="87.5"/>
  <p:tag name="ARTICULATE_SLIDE_NAV" val="4"/>
</p:tagLst>
</file>

<file path=ppt/tags/tag4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4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58.xml><?xml version="1.0" encoding="utf-8"?>
<p:tagLst xmlns:a="http://schemas.openxmlformats.org/drawingml/2006/main" xmlns:r="http://schemas.openxmlformats.org/officeDocument/2006/relationships" xmlns:p="http://schemas.openxmlformats.org/presentationml/2006/main">
  <p:tag name="AUDIO_ID" val="640"/>
  <p:tag name="ELAPSEDTIME" val="35.7"/>
  <p:tag name="ARTICULATE_SLIDE_NAV" val="5"/>
  <p:tag name="ARTICULATE_SLIDE_GUID" val="6811d3b2-e3da-42ea-92fb-f5d7c0fb2be7"/>
</p:tagLst>
</file>

<file path=ppt/tags/tag59.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ca029287-a640-4752-9089-0f769a088823"/>
  <p:tag name="AUDIO_ID" val="635"/>
  <p:tag name="ELAPSEDTIME" val="40.6"/>
  <p:tag name="ARTICULATE_SLIDE_NAV" val="5"/>
</p:tagLst>
</file>

<file path=ppt/tags/tag60.xml><?xml version="1.0" encoding="utf-8"?>
<p:tagLst xmlns:a="http://schemas.openxmlformats.org/drawingml/2006/main" xmlns:r="http://schemas.openxmlformats.org/officeDocument/2006/relationships" xmlns:p="http://schemas.openxmlformats.org/presentationml/2006/main">
  <p:tag name="AUDIO_ID" val="641"/>
  <p:tag name="ELAPSEDTIME" val="123.0"/>
  <p:tag name="ARTICULATE_SLIDE_NAV" val="6"/>
  <p:tag name="ARTICULATE_SLIDE_GUID" val="5ee087e1-da21-4218-b1d6-2e98ac0b7529"/>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2.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6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MARGIN_1" val="0"/>
  <p:tag name="MARGIN_2" val="36"/>
  <p:tag name="MARGIN_3" val="72"/>
  <p:tag name="MARGIN_4" val="108"/>
  <p:tag name="MARGIN_5" val="144"/>
  <p:tag name="FONT_SIZE" val="10"/>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d376385c-a386-4dbc-93f8-c83ee79f47a5"/>
  <p:tag name="AUDIO_ID" val="642"/>
  <p:tag name="ELAPSEDTIME" val="58.4"/>
  <p:tag name="ARTICULATE_SLIDE_NAV" val="7"/>
</p:tagLst>
</file>

<file path=ppt/tags/tag6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f98bdb24-9aa5-4f6e-897e-914a77d2232f"/>
  <p:tag name="AUDIO_ID" val="643"/>
  <p:tag name="ELAPSEDTIME" val="51.5"/>
  <p:tag name="ARTICULATE_SLIDE_NAV" val="8"/>
</p:tagLst>
</file>

<file path=ppt/tags/tag6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6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5c820e51-945b-481c-a28b-fd04e9b1f76a"/>
  <p:tag name="AUDIO_ID" val="575"/>
  <p:tag name="ELAPSEDTIME" val="79.4"/>
  <p:tag name="ARTICULATE_SLIDE_NAV" val="6"/>
</p:tagLst>
</file>

<file path=ppt/tags/tag7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3.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74.xml><?xml version="1.0" encoding="utf-8"?>
<p:tagLst xmlns:a="http://schemas.openxmlformats.org/drawingml/2006/main" xmlns:r="http://schemas.openxmlformats.org/officeDocument/2006/relationships" xmlns:p="http://schemas.openxmlformats.org/presentationml/2006/main">
  <p:tag name="AUDIO_ID" val="644"/>
  <p:tag name="ELAPSEDTIME" val="23.1"/>
  <p:tag name="ARTICULATE_SLIDE_NAV" val="9"/>
  <p:tag name="ARTICULATE_SLIDE_GUID" val="1533c389-4770-4d0a-9209-6c2a40bc6c25"/>
</p:tagLst>
</file>

<file path=ppt/tags/tag7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78.xml><?xml version="1.0" encoding="utf-8"?>
<p:tagLst xmlns:a="http://schemas.openxmlformats.org/drawingml/2006/main" xmlns:r="http://schemas.openxmlformats.org/officeDocument/2006/relationships" xmlns:p="http://schemas.openxmlformats.org/presentationml/2006/main">
  <p:tag name="AUDIO_ID" val="645"/>
  <p:tag name="ELAPSEDTIME" val="60.7"/>
  <p:tag name="ARTICULATE_SLIDE_NAV" val="10"/>
  <p:tag name="ARTICULATE_SLIDE_GUID" val="5114a593-5983-4908-871b-d80b82c58a23"/>
</p:tagLst>
</file>

<file path=ppt/tags/tag7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80.xml><?xml version="1.0" encoding="utf-8"?>
<p:tagLst xmlns:a="http://schemas.openxmlformats.org/drawingml/2006/main" xmlns:r="http://schemas.openxmlformats.org/officeDocument/2006/relationships" xmlns:p="http://schemas.openxmlformats.org/presentationml/2006/main">
  <p:tag name="ARTICULATE_IMAGE_RECOLOR" val="0"/>
  <p:tag name="ARTICULATE_PUBLISH_MODE" val="1"/>
</p:tagLst>
</file>

<file path=ppt/tags/tag81.xml><?xml version="1.0" encoding="utf-8"?>
<p:tagLst xmlns:a="http://schemas.openxmlformats.org/drawingml/2006/main" xmlns:r="http://schemas.openxmlformats.org/officeDocument/2006/relationships" xmlns:p="http://schemas.openxmlformats.org/presentationml/2006/main">
  <p:tag name="AUDIO_ID" val="646"/>
  <p:tag name="ELAPSEDTIME" val="65.9"/>
  <p:tag name="ARTICULATE_SLIDE_NAV" val="11"/>
  <p:tag name="ARTICULATE_SLIDE_GUID" val="efb51539-b3dc-440e-b50e-8d41acb63fb3"/>
</p:tagLst>
</file>

<file path=ppt/tags/tag8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8.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8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0.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1.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2.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3.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4.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5.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7.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98.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99.xml><?xml version="1.0" encoding="utf-8"?>
<p:tagLst xmlns:a="http://schemas.openxmlformats.org/drawingml/2006/main" xmlns:r="http://schemas.openxmlformats.org/officeDocument/2006/relationships" xmlns:p="http://schemas.openxmlformats.org/presentationml/2006/main">
  <p:tag name="ARTICULATE_PUBLISH_MODE" val="2"/>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2.xml><?xml version="1.0" encoding="utf-8"?>
<ds:datastoreItem xmlns:ds="http://schemas.openxmlformats.org/officeDocument/2006/customXml" ds:itemID="{BAE20199-0012-4841-933F-A493D5C9E883}">
  <ds:schemaRefs>
    <ds:schemaRef ds:uri="http://schemas.microsoft.com/sharepoint/v3/contenttype/forms"/>
  </ds:schemaRefs>
</ds:datastoreItem>
</file>

<file path=customXml/itemProps3.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1246</TotalTime>
  <Words>5639</Words>
  <Application>Microsoft Office PowerPoint</Application>
  <PresentationFormat>On-screen Show (4:3)</PresentationFormat>
  <Paragraphs>1038</Paragraphs>
  <Slides>47</Slides>
  <Notes>47</Notes>
  <HiddenSlides>0</HiddenSlides>
  <MMClips>0</MMClips>
  <ScaleCrop>false</ScaleCrop>
  <HeadingPairs>
    <vt:vector size="6" baseType="variant">
      <vt:variant>
        <vt:lpstr>Theme</vt:lpstr>
      </vt:variant>
      <vt:variant>
        <vt:i4>13</vt:i4>
      </vt:variant>
      <vt:variant>
        <vt:lpstr>Embedded OLE Servers</vt:lpstr>
      </vt:variant>
      <vt:variant>
        <vt:i4>2</vt:i4>
      </vt:variant>
      <vt:variant>
        <vt:lpstr>Slide Titles</vt:lpstr>
      </vt:variant>
      <vt:variant>
        <vt:i4>47</vt:i4>
      </vt:variant>
    </vt:vector>
  </HeadingPairs>
  <TitlesOfParts>
    <vt:vector size="62"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Flash Movie</vt:lpstr>
      <vt:lpstr>Worksheet</vt:lpstr>
      <vt:lpstr>7 Series DSP Resources</vt:lpstr>
      <vt:lpstr>Objectives</vt:lpstr>
      <vt:lpstr>Lessons</vt:lpstr>
      <vt:lpstr>Growing DSP Performance Gap</vt:lpstr>
      <vt:lpstr>Typical DSP Operation</vt:lpstr>
      <vt:lpstr>Sequential vs. Parallel DSP Processing</vt:lpstr>
      <vt:lpstr>DSP Slice Features</vt:lpstr>
      <vt:lpstr>FIR Filter Mapped to DSP Slices</vt:lpstr>
      <vt:lpstr>Non-DSP Functions (Addition)</vt:lpstr>
      <vt:lpstr>Lessons</vt:lpstr>
      <vt:lpstr>Summary</vt:lpstr>
      <vt:lpstr>Where Can I Learn More?</vt:lpstr>
      <vt:lpstr>Trademark Information</vt:lpstr>
      <vt:lpstr>7 Series DSP Resources</vt:lpstr>
      <vt:lpstr>Objectives</vt:lpstr>
      <vt:lpstr>Lessons</vt:lpstr>
      <vt:lpstr>7 Series DSP48E1 Slice</vt:lpstr>
      <vt:lpstr>X, Y, and Z Multiplexers</vt:lpstr>
      <vt:lpstr>Apply Your Knowledge</vt:lpstr>
      <vt:lpstr>Dual B Register</vt:lpstr>
      <vt:lpstr>Dual A, D, Registers and Pre-Adder</vt:lpstr>
      <vt:lpstr>Two-Input Logic Functions</vt:lpstr>
      <vt:lpstr>Pattern Detect and SIMD</vt:lpstr>
      <vt:lpstr>Cascade Paths</vt:lpstr>
      <vt:lpstr>Lessons</vt:lpstr>
      <vt:lpstr>Summary</vt:lpstr>
      <vt:lpstr>Trademark Information</vt:lpstr>
      <vt:lpstr>7 Series DSP Resources</vt:lpstr>
      <vt:lpstr>Objectives</vt:lpstr>
      <vt:lpstr>Lessons</vt:lpstr>
      <vt:lpstr>Pre-Adder</vt:lpstr>
      <vt:lpstr>Symmetrical Filters</vt:lpstr>
      <vt:lpstr>Six-Tap Transpose FIR Filter Without Pre-Adder</vt:lpstr>
      <vt:lpstr>Six-Tap Transpose FIR Filter Using the Pre-Adder</vt:lpstr>
      <vt:lpstr>Dynamic Pipeline Control</vt:lpstr>
      <vt:lpstr>Application: Sequential Complex Multiply</vt:lpstr>
      <vt:lpstr>Application: Sequential Large Multiply</vt:lpstr>
      <vt:lpstr>Lessons</vt:lpstr>
      <vt:lpstr>IP Support and Inference</vt:lpstr>
      <vt:lpstr>Inferring a 16 x 16 Multiplier</vt:lpstr>
      <vt:lpstr>Inferring a Multiply Accumulate (MACC)</vt:lpstr>
      <vt:lpstr>Inferring a 2-Input Adder</vt:lpstr>
      <vt:lpstr>Inferring a Loadable MACC</vt:lpstr>
      <vt:lpstr>Lessons</vt:lpstr>
      <vt:lpstr>Summary</vt:lpstr>
      <vt:lpstr>Where Can I Learn More?</vt:lpstr>
      <vt:lpstr>Trademark Information</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Windows User</cp:lastModifiedBy>
  <cp:revision>103</cp:revision>
  <dcterms:created xsi:type="dcterms:W3CDTF">2012-04-24T17:20:09Z</dcterms:created>
  <dcterms:modified xsi:type="dcterms:W3CDTF">2012-08-09T22:18:43Z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430425c8-2804-4323-8c69-cbcc79be489d</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