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tags/tag38.xml" ContentType="application/vnd.openxmlformats-officedocument.presentationml.tags+xml"/>
  <Override PartName="/ppt/tags/tag56.xml" ContentType="application/vnd.openxmlformats-officedocument.presentationml.tags+xml"/>
  <Override PartName="/ppt/notesSlides/notesSlide34.xml" ContentType="application/vnd.openxmlformats-officedocument.presentationml.notesSlide+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ppt/tags/tag63.xml" ContentType="application/vnd.openxmlformats-officedocument.presentationml.tags+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theme/theme14.xml" ContentType="application/vnd.openxmlformats-officedocument.theme+xml"/>
  <Override PartName="/ppt/notesSlides/notesSlide12.xml" ContentType="application/vnd.openxmlformats-officedocument.presentationml.notesSlide+xml"/>
  <Override PartName="/ppt/tags/tag34.xml" ContentType="application/vnd.openxmlformats-officedocument.presentationml.tags+xml"/>
  <Override PartName="/ppt/tags/tag52.xml" ContentType="application/vnd.openxmlformats-officedocument.presentationml.tags+xml"/>
  <Override PartName="/ppt/notesSlides/notesSlide30.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41.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heme/theme10.xml" ContentType="application/vnd.openxmlformats-officedocument.theme+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tags/tag39.xml" ContentType="application/vnd.openxmlformats-officedocument.presentationml.tags+xml"/>
  <Override PartName="/ppt/notesSlides/notesSlide28.xml" ContentType="application/vnd.openxmlformats-officedocument.presentationml.notesSlide+xml"/>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ppt/tags/tag57.xml" ContentType="application/vnd.openxmlformats-officedocument.presentationml.tags+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theme/theme15.xml" ContentType="application/vnd.openxmlformats-officedocument.theme+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53.xml" ContentType="application/vnd.openxmlformats-officedocument.presentationml.tags+xml"/>
  <Override PartName="/ppt/notesSlides/notesSlide31.xml" ContentType="application/vnd.openxmlformats-officedocument.presentationml.notesSlide+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theme/theme7.xml" ContentType="application/vnd.openxmlformats-officedocument.theme+xml"/>
  <Override PartName="/ppt/theme/theme11.xml" ContentType="application/vnd.openxmlformats-officedocument.theme+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tags/tag58.xml" ContentType="application/vnd.openxmlformats-officedocument.presentationml.tags+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tags/tag54.xml" ContentType="application/vnd.openxmlformats-officedocument.presentationml.tags+xml"/>
  <Override PartName="/ppt/notesSlides/notesSlide32.xml" ContentType="application/vnd.openxmlformats-officedocument.presentationml.notesSlide+xml"/>
  <Override PartName="/ppt/tags/tag65.xml" ContentType="application/vnd.openxmlformats-officedocument.presentationml.tags+xml"/>
  <Override PartName="/ppt/slideMasters/slideMaster13.xml" ContentType="application/vnd.openxmlformats-officedocument.presentationml.slideMaster+xml"/>
  <Override PartName="/ppt/commentAuthors.xml" ContentType="application/vnd.openxmlformats-officedocument.presentationml.commentAuthors+xml"/>
  <Override PartName="/ppt/tags/tag1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43.xml" ContentType="application/vnd.openxmlformats-officedocument.presentationml.tags+xml"/>
  <Override PartName="/ppt/tags/tag61.xml" ContentType="application/vnd.openxmlformats-officedocument.presentationml.tags+xml"/>
  <Override PartName="/ppt/slideMasters/slideMaster6.xml" ContentType="application/vnd.openxmlformats-officedocument.presentationml.slideMaster+xml"/>
  <Override PartName="/ppt/theme/theme8.xml" ContentType="application/vnd.openxmlformats-officedocument.theme+xml"/>
  <Override PartName="/ppt/theme/theme12.xml" ContentType="application/vnd.openxmlformats-officedocument.theme+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charts/chart1.xml" ContentType="application/vnd.openxmlformats-officedocument.drawingml.char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tags/tag3.xml" ContentType="application/vnd.openxmlformats-officedocument.presentationml.tags+xml"/>
  <Override PartName="/ppt/tags/tag59.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26.xml" ContentType="application/vnd.openxmlformats-officedocument.presentationml.notesSlide+xml"/>
  <Override PartName="/ppt/tags/tag48.xml" ContentType="application/vnd.openxmlformats-officedocument.presentationml.tags+xml"/>
  <Override PartName="/ppt/tags/tag66.xml" ContentType="application/vnd.openxmlformats-officedocument.presentationml.tags+xml"/>
  <Override PartName="/ppt/slides/slide20.xml" ContentType="application/vnd.openxmlformats-officedocument.presentationml.slide+xml"/>
  <Override PartName="/ppt/tags/tag26.xml" ContentType="application/vnd.openxmlformats-officedocument.presentationml.tags+xml"/>
  <Override PartName="/ppt/notesSlides/notesSlide22.xml" ContentType="application/vnd.openxmlformats-officedocument.presentationml.notesSlide+xml"/>
  <Override PartName="/ppt/tags/tag55.xml" ContentType="application/vnd.openxmlformats-officedocument.presentationml.tags+xml"/>
  <Override PartName="/ppt/notesSlides/notesSlide33.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950" r:id="rId5"/>
    <p:sldMasterId id="2147483952" r:id="rId6"/>
    <p:sldMasterId id="2147483954" r:id="rId7"/>
    <p:sldMasterId id="2147483956" r:id="rId8"/>
    <p:sldMasterId id="2147483958" r:id="rId9"/>
    <p:sldMasterId id="2147483960" r:id="rId10"/>
    <p:sldMasterId id="2147483962" r:id="rId11"/>
    <p:sldMasterId id="2147483964" r:id="rId12"/>
    <p:sldMasterId id="2147483966" r:id="rId13"/>
    <p:sldMasterId id="2147483968" r:id="rId14"/>
    <p:sldMasterId id="2147483972" r:id="rId15"/>
    <p:sldMasterId id="2147483974" r:id="rId16"/>
  </p:sldMasterIdLst>
  <p:notesMasterIdLst>
    <p:notesMasterId r:id="rId53"/>
  </p:notesMasterIdLst>
  <p:handoutMasterIdLst>
    <p:handoutMasterId r:id="rId54"/>
  </p:handout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Lst>
  <p:sldSz cx="9144000" cy="6858000" type="screen4x3"/>
  <p:notesSz cx="9305925" cy="7019925"/>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46A"/>
    <a:srgbClr val="008000"/>
    <a:srgbClr val="FFFFFF"/>
    <a:srgbClr val="965B8E"/>
    <a:srgbClr val="7B4B88"/>
    <a:srgbClr val="E9EEF1"/>
    <a:srgbClr val="91B800"/>
    <a:srgbClr val="CA1D10"/>
    <a:srgbClr val="E06262"/>
    <a:srgbClr val="CF737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4168" autoAdjust="0"/>
    <p:restoredTop sz="95700" autoAdjust="0"/>
  </p:normalViewPr>
  <p:slideViewPr>
    <p:cSldViewPr snapToGrid="0" showGuides="1">
      <p:cViewPr varScale="1">
        <p:scale>
          <a:sx n="135" d="100"/>
          <a:sy n="135" d="100"/>
        </p:scale>
        <p:origin x="-1728" y="-96"/>
      </p:cViewPr>
      <p:guideLst>
        <p:guide orient="horz" pos="2160"/>
        <p:guide orient="horz" pos="836"/>
        <p:guide pos="5481"/>
        <p:guide pos="288"/>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27" d="100"/>
          <a:sy n="127" d="100"/>
        </p:scale>
        <p:origin x="-1020" y="-102"/>
      </p:cViewPr>
      <p:guideLst>
        <p:guide orient="horz" pos="2211"/>
        <p:guide pos="2931"/>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slide" Target="slides/slide34.xml"/><Relationship Id="rId55"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4.xml"/><Relationship Id="rId29" Type="http://schemas.openxmlformats.org/officeDocument/2006/relationships/slide" Target="slides/slide13.xml"/><Relationship Id="rId41" Type="http://schemas.openxmlformats.org/officeDocument/2006/relationships/slide" Target="slides/slide25.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slide" Target="slides/slide35.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2" Type="http://schemas.openxmlformats.org/officeDocument/2006/relationships/oleObject" Target="file:///C:\Documents%20and%20Settings\adrianc\Desktop\TSC\DRAM%20Fcst%20By%20Technology%20-%20iSuppli%20Q409.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plotArea>
      <c:layout>
        <c:manualLayout>
          <c:layoutTarget val="inner"/>
          <c:xMode val="edge"/>
          <c:yMode val="edge"/>
          <c:x val="0.1306512198270299"/>
          <c:y val="3.900709219858161E-2"/>
          <c:w val="0.82151413450367894"/>
          <c:h val="0.84922572178477695"/>
        </c:manualLayout>
      </c:layout>
      <c:barChart>
        <c:barDir val="col"/>
        <c:grouping val="clustered"/>
        <c:ser>
          <c:idx val="0"/>
          <c:order val="0"/>
          <c:tx>
            <c:strRef>
              <c:f>'DRAM Forecast - Q4''09'!$D$60</c:f>
              <c:strCache>
                <c:ptCount val="1"/>
                <c:pt idx="0">
                  <c:v>DDR3</c:v>
                </c:pt>
              </c:strCache>
            </c:strRef>
          </c:tx>
          <c:spPr>
            <a:solidFill>
              <a:schemeClr val="accent2"/>
            </a:solidFill>
          </c:spPr>
          <c:cat>
            <c:numRef>
              <c:f>'DRAM Forecast - Q4''09'!$E$59:$K$59</c:f>
              <c:numCache>
                <c:formatCode>General</c:formatCode>
                <c:ptCount val="7"/>
                <c:pt idx="0">
                  <c:v>2007</c:v>
                </c:pt>
                <c:pt idx="1">
                  <c:v>2008</c:v>
                </c:pt>
                <c:pt idx="2">
                  <c:v>2009</c:v>
                </c:pt>
                <c:pt idx="3">
                  <c:v>2010</c:v>
                </c:pt>
                <c:pt idx="4">
                  <c:v>2011</c:v>
                </c:pt>
                <c:pt idx="5">
                  <c:v>2012</c:v>
                </c:pt>
                <c:pt idx="6">
                  <c:v>2013</c:v>
                </c:pt>
              </c:numCache>
            </c:numRef>
          </c:cat>
          <c:val>
            <c:numRef>
              <c:f>'DRAM Forecast - Q4''09'!$E$60:$K$60</c:f>
              <c:numCache>
                <c:formatCode>_(* #,##0.0_);_(* \(#,##0.0\);_(* "-"??_);_(@_)</c:formatCode>
                <c:ptCount val="7"/>
                <c:pt idx="0" formatCode="General">
                  <c:v>0</c:v>
                </c:pt>
                <c:pt idx="1">
                  <c:v>182.85000000000107</c:v>
                </c:pt>
                <c:pt idx="2">
                  <c:v>2087.5387410319158</c:v>
                </c:pt>
                <c:pt idx="3">
                  <c:v>6648.3638476863707</c:v>
                </c:pt>
                <c:pt idx="4">
                  <c:v>9461.3713236194872</c:v>
                </c:pt>
                <c:pt idx="5">
                  <c:v>12646.85661755322</c:v>
                </c:pt>
                <c:pt idx="6">
                  <c:v>17852.290124779625</c:v>
                </c:pt>
              </c:numCache>
            </c:numRef>
          </c:val>
        </c:ser>
        <c:ser>
          <c:idx val="1"/>
          <c:order val="1"/>
          <c:tx>
            <c:strRef>
              <c:f>'DRAM Forecast - Q4''09'!$D$61</c:f>
              <c:strCache>
                <c:ptCount val="1"/>
                <c:pt idx="0">
                  <c:v>DDR2</c:v>
                </c:pt>
              </c:strCache>
            </c:strRef>
          </c:tx>
          <c:spPr>
            <a:solidFill>
              <a:srgbClr val="002060"/>
            </a:solidFill>
          </c:spPr>
          <c:cat>
            <c:numRef>
              <c:f>'DRAM Forecast - Q4''09'!$E$59:$K$59</c:f>
              <c:numCache>
                <c:formatCode>General</c:formatCode>
                <c:ptCount val="7"/>
                <c:pt idx="0">
                  <c:v>2007</c:v>
                </c:pt>
                <c:pt idx="1">
                  <c:v>2008</c:v>
                </c:pt>
                <c:pt idx="2">
                  <c:v>2009</c:v>
                </c:pt>
                <c:pt idx="3">
                  <c:v>2010</c:v>
                </c:pt>
                <c:pt idx="4">
                  <c:v>2011</c:v>
                </c:pt>
                <c:pt idx="5">
                  <c:v>2012</c:v>
                </c:pt>
                <c:pt idx="6">
                  <c:v>2013</c:v>
                </c:pt>
              </c:numCache>
            </c:numRef>
          </c:cat>
          <c:val>
            <c:numRef>
              <c:f>'DRAM Forecast - Q4''09'!$E$61:$K$61</c:f>
              <c:numCache>
                <c:formatCode>_(* #,##0.0_);_(* \(#,##0.0\);_(* "-"??_);_(@_)</c:formatCode>
                <c:ptCount val="7"/>
                <c:pt idx="0">
                  <c:v>7608.5</c:v>
                </c:pt>
                <c:pt idx="1">
                  <c:v>9139.4599999996426</c:v>
                </c:pt>
                <c:pt idx="2">
                  <c:v>6955.7514930243324</c:v>
                </c:pt>
                <c:pt idx="3">
                  <c:v>3672.7130553123779</c:v>
                </c:pt>
                <c:pt idx="4">
                  <c:v>2257.7358548238553</c:v>
                </c:pt>
                <c:pt idx="5">
                  <c:v>1843.19605024061</c:v>
                </c:pt>
                <c:pt idx="6">
                  <c:v>1701.1629904959348</c:v>
                </c:pt>
              </c:numCache>
            </c:numRef>
          </c:val>
        </c:ser>
        <c:ser>
          <c:idx val="2"/>
          <c:order val="2"/>
          <c:tx>
            <c:strRef>
              <c:f>'DRAM Forecast - Q4''09'!$D$62</c:f>
              <c:strCache>
                <c:ptCount val="1"/>
                <c:pt idx="0">
                  <c:v>Mobile</c:v>
                </c:pt>
              </c:strCache>
            </c:strRef>
          </c:tx>
          <c:spPr>
            <a:solidFill>
              <a:srgbClr val="00B050"/>
            </a:solidFill>
          </c:spPr>
          <c:cat>
            <c:numRef>
              <c:f>'DRAM Forecast - Q4''09'!$E$59:$K$59</c:f>
              <c:numCache>
                <c:formatCode>General</c:formatCode>
                <c:ptCount val="7"/>
                <c:pt idx="0">
                  <c:v>2007</c:v>
                </c:pt>
                <c:pt idx="1">
                  <c:v>2008</c:v>
                </c:pt>
                <c:pt idx="2">
                  <c:v>2009</c:v>
                </c:pt>
                <c:pt idx="3">
                  <c:v>2010</c:v>
                </c:pt>
                <c:pt idx="4">
                  <c:v>2011</c:v>
                </c:pt>
                <c:pt idx="5">
                  <c:v>2012</c:v>
                </c:pt>
                <c:pt idx="6">
                  <c:v>2013</c:v>
                </c:pt>
              </c:numCache>
            </c:numRef>
          </c:cat>
          <c:val>
            <c:numRef>
              <c:f>'DRAM Forecast - Q4''09'!$E$62:$K$62</c:f>
              <c:numCache>
                <c:formatCode>_(* #,##0.0_);_(* \(#,##0.0\);_(* "-"??_);_(@_)</c:formatCode>
                <c:ptCount val="7"/>
                <c:pt idx="0">
                  <c:v>777</c:v>
                </c:pt>
                <c:pt idx="1">
                  <c:v>903</c:v>
                </c:pt>
                <c:pt idx="2">
                  <c:v>987.36826330261749</c:v>
                </c:pt>
                <c:pt idx="3">
                  <c:v>981.13057321131055</c:v>
                </c:pt>
                <c:pt idx="4">
                  <c:v>1149.2741634138808</c:v>
                </c:pt>
                <c:pt idx="5">
                  <c:v>1244.9391393784294</c:v>
                </c:pt>
                <c:pt idx="6">
                  <c:v>1335.2934113981598</c:v>
                </c:pt>
              </c:numCache>
            </c:numRef>
          </c:val>
        </c:ser>
        <c:axId val="135149056"/>
        <c:axId val="135271552"/>
      </c:barChart>
      <c:catAx>
        <c:axId val="135149056"/>
        <c:scaling>
          <c:orientation val="minMax"/>
        </c:scaling>
        <c:axPos val="b"/>
        <c:numFmt formatCode="General" sourceLinked="1"/>
        <c:tickLblPos val="nextTo"/>
        <c:crossAx val="135271552"/>
        <c:crosses val="autoZero"/>
        <c:auto val="1"/>
        <c:lblAlgn val="ctr"/>
        <c:lblOffset val="100"/>
      </c:catAx>
      <c:valAx>
        <c:axId val="135271552"/>
        <c:scaling>
          <c:orientation val="minMax"/>
        </c:scaling>
        <c:axPos val="l"/>
        <c:majorGridlines/>
        <c:numFmt formatCode="General" sourceLinked="1"/>
        <c:tickLblPos val="nextTo"/>
        <c:crossAx val="135149056"/>
        <c:crosses val="autoZero"/>
        <c:crossBetween val="between"/>
      </c:valAx>
      <c:spPr>
        <a:solidFill>
          <a:schemeClr val="bg1"/>
        </a:solidFill>
      </c:spPr>
    </c:plotArea>
    <c:legend>
      <c:legendPos val="r"/>
      <c:layout>
        <c:manualLayout>
          <c:xMode val="edge"/>
          <c:yMode val="edge"/>
          <c:x val="0.16254786799191123"/>
          <c:y val="9.7181269894454692E-2"/>
          <c:w val="0.17624994621573944"/>
          <c:h val="0.22407689730273125"/>
        </c:manualLayout>
      </c:layout>
      <c:spPr>
        <a:solidFill>
          <a:schemeClr val="bg1"/>
        </a:solidFill>
      </c:spPr>
      <c:txPr>
        <a:bodyPr/>
        <a:lstStyle/>
        <a:p>
          <a:pPr>
            <a:defRPr sz="1100"/>
          </a:pPr>
          <a:endParaRPr lang="en-US"/>
        </a:p>
      </c:txPr>
    </c:legend>
    <c:plotVisOnly val="1"/>
  </c:chart>
  <c:spPr>
    <a:solidFill>
      <a:srgbClr val="C2D1D3"/>
    </a:solidFill>
  </c:spPr>
  <c:externalData r:id="rId2"/>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32971" cy="350532"/>
          </a:xfrm>
          <a:prstGeom prst="rect">
            <a:avLst/>
          </a:prstGeom>
        </p:spPr>
        <p:txBody>
          <a:bodyPr vert="horz" lIns="88277" tIns="44137" rIns="88277" bIns="44137" rtlCol="0"/>
          <a:lstStyle>
            <a:lvl1pPr algn="l">
              <a:defRPr sz="1200"/>
            </a:lvl1pPr>
          </a:lstStyle>
          <a:p>
            <a:endParaRPr lang="en-US"/>
          </a:p>
        </p:txBody>
      </p:sp>
      <p:sp>
        <p:nvSpPr>
          <p:cNvPr id="3" name="Date Placeholder 2"/>
          <p:cNvSpPr>
            <a:spLocks noGrp="1"/>
          </p:cNvSpPr>
          <p:nvPr>
            <p:ph type="dt" sz="quarter" idx="1"/>
          </p:nvPr>
        </p:nvSpPr>
        <p:spPr>
          <a:xfrm>
            <a:off x="5270937" y="0"/>
            <a:ext cx="4032971" cy="350532"/>
          </a:xfrm>
          <a:prstGeom prst="rect">
            <a:avLst/>
          </a:prstGeom>
        </p:spPr>
        <p:txBody>
          <a:bodyPr vert="horz" lIns="88277" tIns="44137" rIns="88277" bIns="44137" rtlCol="0"/>
          <a:lstStyle>
            <a:lvl1pPr algn="r">
              <a:defRPr sz="1200"/>
            </a:lvl1pPr>
          </a:lstStyle>
          <a:p>
            <a:fld id="{3603A3DC-285A-48EF-A6A9-13284B292DDB}" type="datetimeFigureOut">
              <a:rPr lang="en-US" smtClean="0"/>
              <a:pPr/>
              <a:t>8/9/2012</a:t>
            </a:fld>
            <a:endParaRPr lang="en-US"/>
          </a:p>
        </p:txBody>
      </p:sp>
      <p:sp>
        <p:nvSpPr>
          <p:cNvPr id="4" name="Footer Placeholder 3"/>
          <p:cNvSpPr>
            <a:spLocks noGrp="1"/>
          </p:cNvSpPr>
          <p:nvPr>
            <p:ph type="ftr" sz="quarter" idx="2"/>
          </p:nvPr>
        </p:nvSpPr>
        <p:spPr>
          <a:xfrm>
            <a:off x="2" y="6668235"/>
            <a:ext cx="4032971" cy="350532"/>
          </a:xfrm>
          <a:prstGeom prst="rect">
            <a:avLst/>
          </a:prstGeom>
        </p:spPr>
        <p:txBody>
          <a:bodyPr vert="horz" lIns="88277" tIns="44137" rIns="88277" bIns="44137" rtlCol="0" anchor="b"/>
          <a:lstStyle>
            <a:lvl1pPr algn="l">
              <a:defRPr sz="1200"/>
            </a:lvl1pPr>
          </a:lstStyle>
          <a:p>
            <a:endParaRPr lang="en-US"/>
          </a:p>
        </p:txBody>
      </p:sp>
      <p:sp>
        <p:nvSpPr>
          <p:cNvPr id="5" name="Slide Number Placeholder 4"/>
          <p:cNvSpPr>
            <a:spLocks noGrp="1"/>
          </p:cNvSpPr>
          <p:nvPr>
            <p:ph type="sldNum" sz="quarter" idx="3"/>
          </p:nvPr>
        </p:nvSpPr>
        <p:spPr>
          <a:xfrm>
            <a:off x="5270937" y="6668235"/>
            <a:ext cx="4032971" cy="350532"/>
          </a:xfrm>
          <a:prstGeom prst="rect">
            <a:avLst/>
          </a:prstGeom>
        </p:spPr>
        <p:txBody>
          <a:bodyPr vert="horz" lIns="88277" tIns="44137" rIns="88277" bIns="44137" rtlCol="0" anchor="b"/>
          <a:lstStyle>
            <a:lvl1pPr algn="r">
              <a:defRPr sz="1200"/>
            </a:lvl1pPr>
          </a:lstStyle>
          <a:p>
            <a:fld id="{31C9CEC6-6AD2-4F32-A6B2-F8D8783008D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4032971" cy="350532"/>
          </a:xfrm>
          <a:prstGeom prst="rect">
            <a:avLst/>
          </a:prstGeom>
          <a:noFill/>
          <a:ln w="9525">
            <a:noFill/>
            <a:miter lim="800000"/>
            <a:headEnd/>
            <a:tailEnd/>
          </a:ln>
          <a:effectLst/>
        </p:spPr>
        <p:txBody>
          <a:bodyPr vert="horz" wrap="square" lIns="93318" tIns="46658" rIns="93318" bIns="46658" numCol="1" anchor="t" anchorCtr="0" compatLnSpc="1">
            <a:prstTxWarp prst="textNoShape">
              <a:avLst/>
            </a:prstTxWarp>
          </a:bodyPr>
          <a:lstStyle>
            <a:lvl1pPr algn="l" defTabSz="933339">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5270937" y="0"/>
            <a:ext cx="4032971" cy="350532"/>
          </a:xfrm>
          <a:prstGeom prst="rect">
            <a:avLst/>
          </a:prstGeom>
          <a:noFill/>
          <a:ln w="9525">
            <a:noFill/>
            <a:miter lim="800000"/>
            <a:headEnd/>
            <a:tailEnd/>
          </a:ln>
          <a:effectLst/>
        </p:spPr>
        <p:txBody>
          <a:bodyPr vert="horz" wrap="square" lIns="93318" tIns="46658" rIns="93318" bIns="46658" numCol="1" anchor="t" anchorCtr="0" compatLnSpc="1">
            <a:prstTxWarp prst="textNoShape">
              <a:avLst/>
            </a:prstTxWarp>
          </a:bodyPr>
          <a:lstStyle>
            <a:lvl1pPr algn="r" defTabSz="933339">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897188" y="523875"/>
            <a:ext cx="3511550" cy="263525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930998" y="3334699"/>
            <a:ext cx="7443933" cy="3158268"/>
          </a:xfrm>
          <a:prstGeom prst="rect">
            <a:avLst/>
          </a:prstGeom>
          <a:noFill/>
          <a:ln w="9525">
            <a:noFill/>
            <a:miter lim="800000"/>
            <a:headEnd/>
            <a:tailEnd/>
          </a:ln>
          <a:effectLst/>
        </p:spPr>
        <p:txBody>
          <a:bodyPr vert="horz" wrap="square" lIns="93318" tIns="46658" rIns="93318" bIns="466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6668235"/>
            <a:ext cx="4032971" cy="350532"/>
          </a:xfrm>
          <a:prstGeom prst="rect">
            <a:avLst/>
          </a:prstGeom>
          <a:noFill/>
          <a:ln w="9525">
            <a:noFill/>
            <a:miter lim="800000"/>
            <a:headEnd/>
            <a:tailEnd/>
          </a:ln>
          <a:effectLst/>
        </p:spPr>
        <p:txBody>
          <a:bodyPr vert="horz" wrap="square" lIns="93318" tIns="46658" rIns="93318" bIns="46658" numCol="1" anchor="b" anchorCtr="0" compatLnSpc="1">
            <a:prstTxWarp prst="textNoShape">
              <a:avLst/>
            </a:prstTxWarp>
          </a:bodyPr>
          <a:lstStyle>
            <a:lvl1pPr algn="l" defTabSz="933339">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55.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58.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6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64.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endParaRPr lang="en-US" smtClean="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custDataLst>
              <p:tags r:id="rId1"/>
            </p:custDataLst>
          </p:nvPr>
        </p:nvSpPr>
        <p:spPr>
          <a:noFill/>
          <a:ln/>
        </p:spPr>
        <p:txBody>
          <a:bodyPr/>
          <a:lstStyle/>
          <a:p>
            <a:r>
              <a:rPr lang="en-US" smtClean="0"/>
              <a:t>The full solution for managing the DQ/DQS relationship is provided primarily within the I/O and CMT columns.</a:t>
            </a:r>
          </a:p>
          <a:p>
            <a:r>
              <a:rPr lang="en-US" smtClean="0"/>
              <a:t>The PLL is used to generate a reference for the PHASER_IN and PHASER_OUT blocks.</a:t>
            </a:r>
          </a:p>
          <a:p>
            <a:r>
              <a:rPr lang="en-US" smtClean="0"/>
              <a:t>The PHASER_IN monitors the incoming DQS during memory reads to generate the ISERDES clocks. The ISERDES clocks are placed in the middle of the DQ data eye. This is done dynamically and is stable across process temperature and voltage. </a:t>
            </a:r>
          </a:p>
          <a:p>
            <a:r>
              <a:rPr lang="en-US" smtClean="0"/>
              <a:t>Similarly, the PHASER_OUT uses the PLL reference to generate the OSERDES clock for the DQ. It also generates the DQS, which must be ½ bit period out of phase. This is done with extremely low jitter and duty cycle distortion. </a:t>
            </a:r>
          </a:p>
          <a:p>
            <a:r>
              <a:rPr lang="en-US" smtClean="0"/>
              <a:t>The ISERDES transfers the capture data in a 1:4 mode to the hard IN_FIFO block, and the OSERDES transmits the data in 4:1 mode from the hard OUT_FIFO block.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52195" y="186094"/>
            <a:ext cx="4287403" cy="1828518"/>
          </a:xfrm>
          <a:ln/>
        </p:spPr>
      </p:sp>
      <p:sp>
        <p:nvSpPr>
          <p:cNvPr id="32771" name="Notes Placeholder 4"/>
          <p:cNvSpPr>
            <a:spLocks noGrp="1"/>
          </p:cNvSpPr>
          <p:nvPr>
            <p:ph type="body" idx="1"/>
            <p:custDataLst>
              <p:tags r:id="rId1"/>
            </p:custDataLst>
          </p:nvPr>
        </p:nvSpPr>
        <p:spPr>
          <a:noFill/>
          <a:ln/>
        </p:spPr>
        <p:txBody>
          <a:bodyPr/>
          <a:lstStyle/>
          <a:p>
            <a:r>
              <a:rPr lang="en-US" smtClean="0"/>
              <a:t>For each byte lane, the DQS and DQS# must be placed on the specified pins.</a:t>
            </a:r>
          </a:p>
          <a:p>
            <a:r>
              <a:rPr lang="en-US" smtClean="0"/>
              <a:t>The 8 or 9 DQs that are associated with a DQS and DQS# pair must be placed on the DQ pins in the byte lane.</a:t>
            </a:r>
          </a:p>
          <a:p>
            <a:pPr>
              <a:buFontTx/>
              <a:buChar char="•"/>
            </a:pPr>
            <a:r>
              <a:rPr lang="en-US" smtClean="0"/>
              <a:t>Which DQ is placed on which pin is arbitrary; the user can swap pins to improve board routability.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563666" y="525864"/>
            <a:ext cx="6178593" cy="2632922"/>
          </a:xfrm>
          <a:ln/>
        </p:spPr>
      </p:sp>
      <p:sp>
        <p:nvSpPr>
          <p:cNvPr id="33795" name="Notes Placeholder 5"/>
          <p:cNvSpPr>
            <a:spLocks noGrp="1"/>
          </p:cNvSpPr>
          <p:nvPr>
            <p:ph type="body" idx="1"/>
            <p:custDataLst>
              <p:tags r:id="rId1"/>
            </p:custDataLst>
          </p:nvPr>
        </p:nvSpPr>
        <p:spPr>
          <a:noFill/>
          <a:ln/>
        </p:spPr>
        <p:txBody>
          <a:bodyPr/>
          <a:lstStyle/>
          <a:p>
            <a:pPr>
              <a:buFont typeface="+mj-lt"/>
              <a:buNone/>
            </a:pPr>
            <a:r>
              <a:rPr lang="en-US" smtClean="0"/>
              <a:t>For read data, the ISERDES captures the data and deserializes it at a 1:4 deserialization rate. For a data rate at 1866 Mbps, this is four bits at 466 MHz.</a:t>
            </a:r>
          </a:p>
          <a:p>
            <a:pPr>
              <a:buFont typeface="+mj-lt"/>
              <a:buNone/>
            </a:pPr>
            <a:r>
              <a:rPr lang="en-US" smtClean="0"/>
              <a:t>The captured data is on a clock generated by the PHASER_IN block; a separate clock exists for each byte lane.</a:t>
            </a:r>
          </a:p>
          <a:p>
            <a:pPr>
              <a:buFont typeface="+mj-lt"/>
              <a:buNone/>
            </a:pPr>
            <a:r>
              <a:rPr lang="en-US" smtClean="0"/>
              <a:t>The remainder of the memory controller (and the user interface) usually runs on a single clock. It is therefore required to have clock-crossing FIFOs that bring this data into a single domain. This is the function of the FIFO_IN block.</a:t>
            </a:r>
          </a:p>
          <a:p>
            <a:pPr>
              <a:buFont typeface="+mj-lt"/>
              <a:buNone/>
            </a:pPr>
            <a:r>
              <a:rPr lang="en-US" smtClean="0"/>
              <a:t>In addition to clock crossing, the FIFO_IN can also do an additional (optional) 1:2 deserialization. Thus for a data rate at 1866 Mbps, the data for each bit in the byte lane is presented as 8 bits at 233 MHz.</a:t>
            </a:r>
          </a:p>
          <a:p>
            <a:pPr>
              <a:buFontTx/>
              <a:buChar char="•"/>
            </a:pPr>
            <a:r>
              <a:rPr lang="en-US" smtClean="0"/>
              <a:t>The 1:2 deserialization in the FIFO_IN can be disabled so that lower speed memory controllers can use narrower datapaths.</a:t>
            </a:r>
          </a:p>
          <a:p>
            <a:r>
              <a:rPr lang="en-US" smtClean="0"/>
              <a:t>The FIFO_OUT block does the same operation in reverse for the write data.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Rot="1" noChangeAspect="1" noChangeArrowheads="1" noTextEdit="1"/>
          </p:cNvSpPr>
          <p:nvPr>
            <p:ph type="sldImg"/>
          </p:nvPr>
        </p:nvSpPr>
        <p:spPr>
          <a:ln/>
        </p:spPr>
      </p:sp>
      <p:sp>
        <p:nvSpPr>
          <p:cNvPr id="35843" name="Rectangle 6"/>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2740025" y="319088"/>
            <a:ext cx="3813175" cy="2860675"/>
          </a:xfrm>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pPr eaLnBrk="1" hangingPunct="1"/>
            <a:endParaRPr lang="ja-JP"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endParaRPr lang="en-US" smtClean="0">
              <a:ea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custDataLst>
              <p:tags r:id="rId1"/>
            </p:custDataLst>
          </p:nvPr>
        </p:nvSpPr>
        <p:spPr>
          <a:noFill/>
          <a:ln/>
        </p:spPr>
        <p:txBody>
          <a:bodyPr/>
          <a:lstStyle/>
          <a:p>
            <a:r>
              <a:rPr lang="en-US" smtClean="0"/>
              <a:t>While SDRAMs provide exceptional memory density and excellent data throughput, they are complex devices.</a:t>
            </a:r>
          </a:p>
          <a:p>
            <a:r>
              <a:rPr lang="en-US" smtClean="0"/>
              <a:t>Accessing data is a multi-step process involving opening and closing pages, performing refreshes, etc.</a:t>
            </a:r>
          </a:p>
          <a:p>
            <a:r>
              <a:rPr lang="en-US" smtClean="0"/>
              <a:t>Different applications may need different paradigms for managing these operations. For example, the address bit ordering, which determines the organization of the pages and banks, can have a significant impact on performance; video and packet applications may be better served by different orderings.</a:t>
            </a:r>
          </a:p>
          <a:p>
            <a:r>
              <a:rPr lang="en-US" smtClean="0"/>
              <a:t>As a result, it makes the most sense to implement this aspect of the memory controller in the FPGA fabric.</a:t>
            </a:r>
          </a:p>
          <a:p>
            <a:r>
              <a:rPr lang="en-US" smtClean="0"/>
              <a:t>The soft controller, though, can take advantage of the dedicated resources provided by the IO and CMT columns for managing the physical layer.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custDataLst>
              <p:tags r:id="rId1"/>
            </p:custDataLst>
          </p:nvPr>
        </p:nvSpPr>
        <p:spPr>
          <a:noFill/>
          <a:ln/>
        </p:spPr>
        <p:txBody>
          <a:bodyPr/>
          <a:lstStyle/>
          <a:p>
            <a:r>
              <a:rPr lang="en-US" smtClean="0"/>
              <a:t>A controller that performs all the required operations is provided through the Memory Interface Generator.</a:t>
            </a:r>
          </a:p>
          <a:p>
            <a:r>
              <a:rPr lang="en-US" smtClean="0"/>
              <a:t>This controller performs all the operations to translate the user interface requirements to the commands required for the DDR3 SDRAM.</a:t>
            </a:r>
          </a:p>
          <a:p>
            <a:r>
              <a:rPr lang="en-US" smtClean="0"/>
              <a:t>The memory controller is leveraged from the Virtex-6 FPGA MIG memory controller, but utilizes the new I/O and CMT column resources for the PHY layer.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custDataLst>
              <p:tags r:id="rId1"/>
            </p:custDataLst>
          </p:nvPr>
        </p:nvSpPr>
        <p:spPr>
          <a:noFill/>
          <a:ln/>
        </p:spPr>
        <p:txBody>
          <a:bodyPr/>
          <a:lstStyle/>
          <a:p>
            <a:r>
              <a:rPr lang="en-US" smtClean="0"/>
              <a:t>The AXI4 bus protocol is becoming the de facto standard for all FPGA IP. It provides a set of bus protocols that range from streaming interfaces to simple slave interfaces to complex split transaction interfaces.</a:t>
            </a:r>
          </a:p>
          <a:p>
            <a:r>
              <a:rPr lang="en-US" smtClean="0"/>
              <a:t>AXI4 will be the basis for all future embedded design solutions; all IP will eventually move to AXI4, and can be accessed via “shims” until the migration is complete.</a:t>
            </a:r>
          </a:p>
          <a:p>
            <a:r>
              <a:rPr lang="en-US" smtClean="0"/>
              <a:t>All new designs should consider using the AXI4 user interface.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custDataLst>
              <p:tags r:id="rId1"/>
            </p:custDataLst>
          </p:nvPr>
        </p:nvSpPr>
        <p:spPr>
          <a:noFill/>
          <a:ln/>
        </p:spPr>
        <p:txBody>
          <a:bodyPr/>
          <a:lstStyle/>
          <a:p>
            <a:r>
              <a:rPr lang="en-US" smtClean="0"/>
              <a:t>AXI4 interconnect blocks are provided by Xilinx as IP.</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Rot="1" noChangeAspect="1" noChangeArrowheads="1" noTextEdit="1"/>
          </p:cNvSpPr>
          <p:nvPr>
            <p:ph type="sldImg"/>
          </p:nvPr>
        </p:nvSpPr>
        <p:spPr>
          <a:ln/>
        </p:spPr>
      </p:sp>
      <p:sp>
        <p:nvSpPr>
          <p:cNvPr id="34819" name="Rectangle 5"/>
          <p:cNvSpPr>
            <a:spLocks noGrp="1" noChangeArrowheads="1"/>
          </p:cNvSpPr>
          <p:nvPr>
            <p:ph type="body" idx="1"/>
            <p:custDataLst>
              <p:tags r:id="rId1"/>
            </p:custDataLst>
          </p:nvPr>
        </p:nvSpPr>
        <p:spPr>
          <a:noFill/>
          <a:ln/>
        </p:spPr>
        <p:txBody>
          <a:bodyPr/>
          <a:lstStyle/>
          <a:p>
            <a:r>
              <a:rPr lang="en-US" smtClean="0"/>
              <a:t>AW: Is RLDRAM II going to be supported – it currently is not available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Rot="1" noChangeAspect="1" noChangeArrowheads="1" noTextEdit="1"/>
          </p:cNvSpPr>
          <p:nvPr>
            <p:ph type="sldImg"/>
          </p:nvPr>
        </p:nvSpPr>
        <p:spPr>
          <a:ln/>
        </p:spPr>
      </p:sp>
      <p:sp>
        <p:nvSpPr>
          <p:cNvPr id="35843" name="Rectangle 5"/>
          <p:cNvSpPr>
            <a:spLocks noGrp="1" noChangeArrowheads="1"/>
          </p:cNvSpPr>
          <p:nvPr>
            <p:ph type="body" idx="1"/>
            <p:custDataLst>
              <p:tags r:id="rId1"/>
            </p:custDataLst>
          </p:nvPr>
        </p:nvSpPr>
        <p:spPr>
          <a:noFill/>
          <a:ln/>
        </p:spPr>
        <p:txBody>
          <a:bodyPr/>
          <a:lstStyle/>
          <a:p>
            <a:r>
              <a:rPr lang="en-US" smtClean="0"/>
              <a:t>After launching the MIG from the CORE Generator interface, use the wizard to set the system and memory parameters.</a:t>
            </a:r>
          </a:p>
          <a:p>
            <a:r>
              <a:rPr lang="en-US" smtClean="0"/>
              <a:t>The wizard generates the RTL and UCF files, which are the HDL code and constraints files. </a:t>
            </a:r>
          </a:p>
          <a:p>
            <a:r>
              <a:rPr lang="en-US" smtClean="0"/>
              <a:t>These are generated from a library of hardware-verified designs and your inputs are used to directly modify these files.</a:t>
            </a:r>
          </a:p>
          <a:p>
            <a:r>
              <a:rPr lang="en-US" smtClean="0"/>
              <a:t>The code is not encrypted and you have the flexibility to change and customize the RTL files.</a:t>
            </a:r>
          </a:p>
          <a:p>
            <a:r>
              <a:rPr lang="en-US" smtClean="0"/>
              <a:t>After the optional code change, you can perform additional simulations.</a:t>
            </a:r>
          </a:p>
          <a:p>
            <a:r>
              <a:rPr lang="en-US" smtClean="0"/>
              <a:t>The next step is to import the files in the ISE software project followed by synthesis, place and route, timing simulation if needed, and, finally, verification in hardware.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Rot="1" noChangeAspect="1" noChangeArrowheads="1" noTextEdit="1"/>
          </p:cNvSpPr>
          <p:nvPr>
            <p:ph type="sldImg"/>
          </p:nvPr>
        </p:nvSpPr>
        <p:spPr>
          <a:ln/>
        </p:spPr>
      </p:sp>
      <p:sp>
        <p:nvSpPr>
          <p:cNvPr id="36867" name="Rectangle 5"/>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Rot="1" noChangeAspect="1" noChangeArrowheads="1" noTextEdit="1"/>
          </p:cNvSpPr>
          <p:nvPr>
            <p:ph type="sldImg"/>
          </p:nvPr>
        </p:nvSpPr>
        <p:spPr>
          <a:ln/>
        </p:spPr>
      </p:sp>
      <p:sp>
        <p:nvSpPr>
          <p:cNvPr id="37891" name="Rectangle 5"/>
          <p:cNvSpPr>
            <a:spLocks noGrp="1" noChangeArrowheads="1"/>
          </p:cNvSpPr>
          <p:nvPr>
            <p:ph type="body" idx="1"/>
            <p:custDataLst>
              <p:tags r:id="rId1"/>
            </p:custDataLst>
          </p:nvPr>
        </p:nvSpPr>
        <p:spPr>
          <a:noFill/>
          <a:ln/>
        </p:spPr>
        <p:txBody>
          <a:bodyPr/>
          <a:lstStyle/>
          <a:p>
            <a:r>
              <a:rPr lang="en-US" smtClean="0"/>
              <a:t>Here is where you choose what memory devices and configuration you want to use. </a:t>
            </a:r>
          </a:p>
          <a:p>
            <a:r>
              <a:rPr lang="en-US" smtClean="0"/>
              <a:t>Many of the more common chips and DIMMs can be chosen from the drop-down list. Parts from different manufacturers are often compatible, so even if you are using a different part, one of the selections in the drop-down list may be appropriate.</a:t>
            </a:r>
          </a:p>
          <a:p>
            <a:r>
              <a:rPr lang="en-US" smtClean="0"/>
              <a:t>If necessary, you can create a custom part by entering all the timing parameters in the “Create Custom Part” page.</a:t>
            </a:r>
          </a:p>
          <a:p>
            <a:r>
              <a:rPr lang="en-US" smtClean="0"/>
              <a:t>The tool determines how many parts (and hence DQS pairs) are used from the Data Width selection.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Rot="1" noChangeAspect="1" noChangeArrowheads="1" noTextEdit="1"/>
          </p:cNvSpPr>
          <p:nvPr>
            <p:ph type="sldImg"/>
          </p:nvPr>
        </p:nvSpPr>
        <p:spPr>
          <a:ln/>
        </p:spPr>
      </p:sp>
      <p:sp>
        <p:nvSpPr>
          <p:cNvPr id="38915" name="Rectangle 5"/>
          <p:cNvSpPr>
            <a:spLocks noGrp="1" noChangeArrowheads="1"/>
          </p:cNvSpPr>
          <p:nvPr>
            <p:ph type="body" idx="1"/>
            <p:custDataLst>
              <p:tags r:id="rId1"/>
            </p:custDataLst>
          </p:nvPr>
        </p:nvSpPr>
        <p:spPr>
          <a:noFill/>
          <a:ln/>
        </p:spPr>
        <p:txBody>
          <a:bodyPr/>
          <a:lstStyle/>
          <a:p>
            <a:r>
              <a:rPr lang="en-US" smtClean="0"/>
              <a:t>The wizard allows you to customize the AXI4 interface if it was selected earlier. The data width, address width, and ID width are configurable.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Rot="1" noChangeAspect="1" noChangeArrowheads="1" noTextEdit="1"/>
          </p:cNvSpPr>
          <p:nvPr>
            <p:ph type="sldImg"/>
          </p:nvPr>
        </p:nvSpPr>
        <p:spPr>
          <a:ln/>
        </p:spPr>
      </p:sp>
      <p:sp>
        <p:nvSpPr>
          <p:cNvPr id="39939" name="Rectangle 5"/>
          <p:cNvSpPr>
            <a:spLocks noGrp="1" noChangeArrowheads="1"/>
          </p:cNvSpPr>
          <p:nvPr>
            <p:ph type="body" idx="1"/>
            <p:custDataLst>
              <p:tags r:id="rId1"/>
            </p:custDataLst>
          </p:nvPr>
        </p:nvSpPr>
        <p:spPr>
          <a:noFill/>
          <a:ln/>
        </p:spPr>
        <p:txBody>
          <a:bodyPr/>
          <a:lstStyle/>
          <a:p>
            <a:r>
              <a:rPr lang="en-US" smtClean="0"/>
              <a:t>The wizard enables you to set a variety of options like the burst type and termination options.</a:t>
            </a:r>
          </a:p>
          <a:p>
            <a:r>
              <a:rPr lang="en-US" smtClean="0"/>
              <a:t>Some of these options (burst type) will be sent to the DDR3 SDRAM’s mode register on startup.</a:t>
            </a:r>
          </a:p>
          <a:p>
            <a:r>
              <a:rPr lang="en-US" smtClean="0"/>
              <a:t>This page also allows you to determine how the flat address presented to the user will be mapped to banks, rows, and columns.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Rot="1" noChangeAspect="1" noChangeArrowheads="1" noTextEdit="1"/>
          </p:cNvSpPr>
          <p:nvPr>
            <p:ph type="sldImg"/>
          </p:nvPr>
        </p:nvSpPr>
        <p:spPr>
          <a:ln/>
        </p:spPr>
      </p:sp>
      <p:sp>
        <p:nvSpPr>
          <p:cNvPr id="40963" name="Rectangle 5"/>
          <p:cNvSpPr>
            <a:spLocks noGrp="1" noChangeArrowheads="1"/>
          </p:cNvSpPr>
          <p:nvPr>
            <p:ph type="body" idx="1"/>
            <p:custDataLst>
              <p:tags r:id="rId1"/>
            </p:custDataLst>
          </p:nvPr>
        </p:nvSpPr>
        <p:spPr>
          <a:noFill/>
          <a:ln/>
        </p:spPr>
        <p:txBody>
          <a:bodyPr/>
          <a:lstStyle/>
          <a:p>
            <a:r>
              <a:rPr lang="en-US" smtClean="0"/>
              <a:t>This page allows you to configure how what kind of system clock will be used and whether to use the internal Vref.</a:t>
            </a:r>
          </a:p>
          <a:p>
            <a:r>
              <a:rPr lang="en-US" smtClean="0"/>
              <a:t>If the internal Vref is not used, then the VREF pins on the FPGA must be used. This will prevent having four byte lanes in a bank.</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Rot="1" noChangeAspect="1" noChangeArrowheads="1" noTextEdit="1"/>
          </p:cNvSpPr>
          <p:nvPr>
            <p:ph type="sldImg"/>
          </p:nvPr>
        </p:nvSpPr>
        <p:spPr>
          <a:ln/>
        </p:spPr>
      </p:sp>
      <p:sp>
        <p:nvSpPr>
          <p:cNvPr id="41987" name="Rectangle 5"/>
          <p:cNvSpPr>
            <a:spLocks noGrp="1" noChangeArrowheads="1"/>
          </p:cNvSpPr>
          <p:nvPr>
            <p:ph type="body" idx="1"/>
            <p:custDataLst>
              <p:tags r:id="rId1"/>
            </p:custDataLst>
          </p:nvPr>
        </p:nvSpPr>
        <p:spPr>
          <a:noFill/>
          <a:ln/>
        </p:spPr>
        <p:txBody>
          <a:bodyPr/>
          <a:lstStyle/>
          <a:p>
            <a:r>
              <a:rPr lang="en-US" smtClean="0"/>
              <a:t>Bank selection for the I/O assignments is one of the more important assignments because it determines the board layout and is recommended before any board layout plans are done.</a:t>
            </a:r>
          </a:p>
          <a:p>
            <a:r>
              <a:rPr lang="en-US" smtClean="0"/>
              <a:t>Because the pin mapping within each byte lane is fixed (aside from DQ pin swapping within the byte lane), pin selection is relatively simple.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Rot="1" noChangeAspect="1" noChangeArrowheads="1" noTextEdit="1"/>
          </p:cNvSpPr>
          <p:nvPr>
            <p:ph type="sldImg"/>
          </p:nvPr>
        </p:nvSpPr>
        <p:spPr>
          <a:ln/>
        </p:spPr>
      </p:sp>
      <p:sp>
        <p:nvSpPr>
          <p:cNvPr id="44035" name="Rectangle 6"/>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2740025" y="319088"/>
            <a:ext cx="3813175" cy="2860675"/>
          </a:xfrm>
          <a:ln/>
        </p:spPr>
      </p:sp>
      <p:sp>
        <p:nvSpPr>
          <p:cNvPr id="4505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pPr eaLnBrk="1" hangingPunct="1"/>
            <a:endParaRPr lang="ja-JP"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custDataLst>
              <p:tags r:id="rId1"/>
            </p:custDataLst>
          </p:nvPr>
        </p:nvSpPr>
        <p:spPr>
          <a:noFill/>
          <a:ln/>
        </p:spPr>
        <p:txBody>
          <a:bodyPr/>
          <a:lstStyle/>
          <a:p>
            <a:r>
              <a:rPr lang="en-US" smtClean="0"/>
              <a:t>It is clear form market data that DDR3 is the highest volume DRAM technology and will be so for the coming years.</a:t>
            </a:r>
          </a:p>
          <a:p>
            <a:r>
              <a:rPr lang="en-US" smtClean="0"/>
              <a:t>DDR2 is the legacy technology and there may be some interest for new FPGA designs in the low end for compatibility with legacy products. But this interest will quickly fade away as prices for DDR2 will start to increase in the near future.</a:t>
            </a:r>
          </a:p>
          <a:p>
            <a:r>
              <a:rPr lang="en-US" smtClean="0"/>
              <a:t>Mobile DRAM or LPDDR with the latest LPDDR2 at 1.2V will become more popular especially in handsets and with volumes increasing will be more attractive in other applications where FPGA s are used.</a:t>
            </a:r>
          </a:p>
        </p:txBody>
      </p:sp>
      <p:sp>
        <p:nvSpPr>
          <p:cNvPr id="25603" name="Slide Image Placeholder 4"/>
          <p:cNvSpPr>
            <a:spLocks noGrp="1" noRot="1" noChangeAspect="1" noTextEdit="1"/>
          </p:cNvSpPr>
          <p:nvPr>
            <p:ph type="sldImg"/>
          </p:nvPr>
        </p:nvSpPr>
        <p:spP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custDataLst>
              <p:tags r:id="rId1"/>
            </p:custDataLst>
          </p:nvPr>
        </p:nvSpPr>
        <p:spPr>
          <a:noFill/>
          <a:ln/>
        </p:spPr>
        <p:txBody>
          <a:bodyPr/>
          <a:lstStyle/>
          <a:p>
            <a:r>
              <a:rPr lang="en-US" smtClean="0"/>
              <a:t>In addition to the QDR-II+ SRAMs, the specialty DRAMs like the RLDRAM are widely used in networking as a tradeoff between the commodity DRAM like the DDR3 and SRAMs like the QDR-II+. They offer DRAM-like density with closer to SRAM performance in random accesses. They are used mainly for packet buffering.</a:t>
            </a:r>
          </a:p>
          <a:p>
            <a:endParaRPr lang="en-US" smtClean="0"/>
          </a:p>
          <a:p>
            <a:endParaRPr lang="en-US" smtClean="0"/>
          </a:p>
        </p:txBody>
      </p:sp>
      <p:sp>
        <p:nvSpPr>
          <p:cNvPr id="26627" name="Slide Image Placeholder 4"/>
          <p:cNvSpPr>
            <a:spLocks noGrp="1" noRot="1" noChangeAspect="1" noTextEdit="1"/>
          </p:cNvSpPr>
          <p:nvPr>
            <p:ph type="sldImg"/>
          </p:nvPr>
        </p:nvSpPr>
        <p:spPr>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custDataLst>
              <p:tags r:id="rId1"/>
            </p:custDataLst>
          </p:nvPr>
        </p:nvSpPr>
        <p:spPr>
          <a:noFill/>
          <a:ln/>
        </p:spPr>
        <p:txBody>
          <a:bodyPr/>
          <a:lstStyle/>
          <a:p>
            <a:r>
              <a:rPr lang="en-US" smtClean="0"/>
              <a:t>Overall system performance can often be highly dependent on available memory bandwidth. Thus, there is a continual push for higher and higher bandwidths from all three memory technologies (DDR3, QDR II+, RLDRAM).</a:t>
            </a:r>
          </a:p>
          <a:p>
            <a:r>
              <a:rPr lang="en-US" smtClean="0"/>
              <a:t>The rate of increase of memory bandwidth per pin has far outstripped the overall increase in performance of the FPGA fabric.</a:t>
            </a:r>
          </a:p>
          <a:p>
            <a:r>
              <a:rPr lang="en-US" smtClean="0"/>
              <a:t>Conventional methods (using the FPGA fabric to implement high-speed memory controllers) are not sufficient.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custDataLst>
              <p:tags r:id="rId1"/>
            </p:custDataLst>
          </p:nvPr>
        </p:nvSpPr>
        <p:spPr>
          <a:noFill/>
          <a:ln/>
        </p:spPr>
        <p:txBody>
          <a:bodyPr/>
          <a:lstStyle/>
          <a:p>
            <a:r>
              <a:rPr lang="en-US" smtClean="0"/>
              <a:t>To support the highest DDR3 data rates, the I/O pre-driver voltage, VCCAUX_IO, should be increased to 2.0V from 1.8V. This option is only available for certain devices in certain packages.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custDataLst>
              <p:tags r:id="rId1"/>
            </p:custDataLst>
          </p:nvPr>
        </p:nvSpPr>
        <p:spPr>
          <a:noFill/>
          <a:ln/>
        </p:spPr>
        <p:txBody>
          <a:bodyPr/>
          <a:lstStyle/>
          <a:p>
            <a:r>
              <a:rPr lang="en-US" smtClean="0"/>
              <a:t>QDR II+ SRAMs have a similar concept; the read lane timing is related to a differential return clock (CQ and CQ_n). The phase of these clocks is generated by the QDRII+ devices.</a:t>
            </a:r>
            <a:endParaRPr lang="en-CA"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spect="1" noChangeArrowheads="1"/>
          </p:cNvPicPr>
          <p:nvPr userDrawn="1"/>
        </p:nvPicPr>
        <p:blipFill>
          <a:blip r:embed="rId2"/>
          <a:srcRect/>
          <a:stretch>
            <a:fillRect/>
          </a:stretch>
        </p:blipFill>
        <p:spPr bwMode="auto">
          <a:xfrm>
            <a:off x="1522" y="0"/>
            <a:ext cx="9140956" cy="6858000"/>
          </a:xfrm>
          <a:prstGeom prst="rect">
            <a:avLst/>
          </a:prstGeom>
          <a:noFill/>
        </p:spPr>
      </p:pic>
      <p:sp>
        <p:nvSpPr>
          <p:cNvPr id="19462" name="Rectangle 6"/>
          <p:cNvSpPr>
            <a:spLocks noGrp="1" noChangeArrowheads="1"/>
          </p:cNvSpPr>
          <p:nvPr>
            <p:ph type="subTitle" sz="quarter" idx="1"/>
          </p:nvPr>
        </p:nvSpPr>
        <p:spPr>
          <a:xfrm>
            <a:off x="136525" y="5680630"/>
            <a:ext cx="4972050" cy="676275"/>
          </a:xfrm>
        </p:spPr>
        <p:txBody>
          <a:bodyPr lIns="91440" anchor="ctr"/>
          <a:lstStyle>
            <a:lvl1pPr marL="0" indent="0">
              <a:lnSpc>
                <a:spcPct val="90000"/>
              </a:lnSpc>
              <a:spcBef>
                <a:spcPct val="0"/>
              </a:spcBef>
              <a:buFont typeface="Wingdings" pitchFamily="2" charset="2"/>
              <a:buNone/>
              <a:defRPr>
                <a:solidFill>
                  <a:schemeClr val="tx1"/>
                </a:solidFill>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25413" y="4313792"/>
            <a:ext cx="4876800" cy="1114425"/>
          </a:xfrm>
        </p:spPr>
        <p:txBody>
          <a:bodyPr lIns="91440"/>
          <a:lstStyle>
            <a:lvl1pPr>
              <a:lnSpc>
                <a:spcPct val="100000"/>
              </a:lnSpc>
              <a:defRPr>
                <a:solidFill>
                  <a:schemeClr val="bg2"/>
                </a:solidFill>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4146172" y="1068534"/>
            <a:ext cx="4344270" cy="1307592"/>
          </a:xfrm>
          <a:prstGeom prst="rect">
            <a:avLst/>
          </a:prstGeom>
        </p:spPr>
      </p:pic>
      <p:sp>
        <p:nvSpPr>
          <p:cNvPr id="9"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3364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
        <p:nvSpPr>
          <p:cNvPr id="5" name="Title 4"/>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9144000"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1"/>
            <a:ext cx="9144000"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Page </a:t>
            </a:r>
            <a:fld id="{060BD193-E118-4B16-863C-C8C12C675E3E}" type="slidenum">
              <a:rPr lang="en-US" smtClean="0"/>
              <a:pPr>
                <a:defRPr/>
              </a:pPr>
              <a:t>‹#›</a:t>
            </a:fld>
            <a:endParaRPr lang="en-US" dirty="0"/>
          </a:p>
        </p:txBody>
      </p:sp>
      <p:sp>
        <p:nvSpPr>
          <p:cNvPr id="8"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810000"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848476" y="1600200"/>
            <a:ext cx="3852612"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Rectangle 23"/>
          <p:cNvSpPr>
            <a:spLocks noGrp="1" noChangeArrowheads="1"/>
          </p:cNvSpPr>
          <p:nvPr>
            <p:ph type="sldNum" sz="quarter" idx="10"/>
          </p:nvPr>
        </p:nvSpPr>
        <p:spPr>
          <a:xfrm>
            <a:off x="457200" y="6577013"/>
            <a:ext cx="838200" cy="244475"/>
          </a:xfrm>
          <a:prstGeom prst="rect">
            <a:avLst/>
          </a:prstGeom>
          <a:ln/>
        </p:spPr>
        <p:txBody>
          <a:bodyPr/>
          <a:lstStyle>
            <a:lvl1pPr>
              <a:defRPr/>
            </a:lvl1pPr>
          </a:lstStyle>
          <a:p>
            <a:pPr>
              <a:defRPr/>
            </a:pPr>
            <a:r>
              <a:rPr lang="en-US" dirty="0"/>
              <a:t>Page </a:t>
            </a:r>
            <a:fld id="{99D29FBF-A473-46DA-BC14-675AC1C8F9A5}" type="slidenum">
              <a:rPr lang="en-US"/>
              <a:pPr>
                <a:defRPr/>
              </a:pPr>
              <a:t>‹#›</a:t>
            </a:fld>
            <a:endParaRPr lang="en-US" dirty="0"/>
          </a:p>
        </p:txBody>
      </p:sp>
      <p:sp>
        <p:nvSpPr>
          <p:cNvPr id="6"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457200" y="6577013"/>
            <a:ext cx="838200" cy="244475"/>
          </a:xfrm>
          <a:prstGeom prst="rect">
            <a:avLst/>
          </a:prstGeom>
          <a:ln/>
        </p:spPr>
        <p:txBody>
          <a:bodyPr/>
          <a:lstStyle>
            <a:lvl1pPr>
              <a:defRPr/>
            </a:lvl1pPr>
          </a:lstStyle>
          <a:p>
            <a:pPr>
              <a:defRPr/>
            </a:pPr>
            <a:r>
              <a:rPr lang="en-US"/>
              <a:t>Page </a:t>
            </a:r>
            <a:fld id="{48005198-8FB0-4BE5-A5FF-99FA69737174}" type="slidenum">
              <a:rPr lang="en-US"/>
              <a:pPr>
                <a:defRPr/>
              </a:pPr>
              <a:t>‹#›</a:t>
            </a:fld>
            <a:endParaRPr lang="en-US"/>
          </a:p>
        </p:txBody>
      </p:sp>
      <p:sp>
        <p:nvSpPr>
          <p:cNvPr id="4"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7990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6613" y="1600200"/>
            <a:ext cx="4037012" cy="47990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10.xml"/><Relationship Id="rId4" Type="http://schemas.openxmlformats.org/officeDocument/2006/relationships/image" Target="../media/image3.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heme" Target="../theme/theme13.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2.xml"/><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3.xml"/><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4.xml"/><Relationship Id="rId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5.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6.xml"/><Relationship Id="rId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7.xml"/><Relationship Id="rId4"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8.xml"/><Relationship Id="rId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9.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9"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457200" y="1600200"/>
            <a:ext cx="8225554"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p:ph type="sldNum" sz="quarter" idx="4"/>
          </p:nvPr>
        </p:nvSpPr>
        <p:spPr>
          <a:xfrm>
            <a:off x="457200" y="6580372"/>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Page </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10"/>
          <a:stretch>
            <a:fillRect/>
          </a:stretch>
        </p:blipFill>
        <p:spPr>
          <a:xfrm>
            <a:off x="5922580" y="6623976"/>
            <a:ext cx="3108960" cy="157267"/>
          </a:xfrm>
          <a:prstGeom prst="rect">
            <a:avLst/>
          </a:prstGeom>
        </p:spPr>
      </p:pic>
      <p:sp>
        <p:nvSpPr>
          <p:cNvPr id="17"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 id="2147483975" r:id="rId6"/>
    <p:sldLayoutId id="2147483976" r:id="rId7"/>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11"/>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Red Header"/>
          <p:cNvPicPr>
            <a:picLocks noChangeAspect="1" noChangeArrowheads="1"/>
          </p:cNvPicPr>
          <p:nvPr/>
        </p:nvPicPr>
        <p:blipFill>
          <a:blip r:embed="rId2" cstate="print"/>
          <a:srcRect/>
          <a:stretch>
            <a:fillRect/>
          </a:stretch>
        </p:blipFill>
        <p:spPr bwMode="auto">
          <a:xfrm>
            <a:off x="0" y="0"/>
            <a:ext cx="9144000" cy="1195388"/>
          </a:xfrm>
          <a:prstGeom prst="rect">
            <a:avLst/>
          </a:prstGeom>
          <a:noFill/>
          <a:ln w="9525">
            <a:noFill/>
            <a:miter lim="800000"/>
            <a:headEnd/>
            <a:tailEnd/>
          </a:ln>
        </p:spPr>
      </p:pic>
      <p:sp>
        <p:nvSpPr>
          <p:cNvPr id="7171" name="Rectangle 3"/>
          <p:cNvSpPr>
            <a:spLocks noGrp="1" noChangeArrowheads="1"/>
          </p:cNvSpPr>
          <p:nvPr>
            <p:ph type="title"/>
          </p:nvPr>
        </p:nvSpPr>
        <p:spPr bwMode="auto">
          <a:xfrm>
            <a:off x="457200" y="0"/>
            <a:ext cx="8229600" cy="1143000"/>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7172" name="Rectangle 4"/>
          <p:cNvSpPr>
            <a:spLocks noGrp="1" noChangeArrowheads="1"/>
          </p:cNvSpPr>
          <p:nvPr>
            <p:ph type="body" idx="1"/>
          </p:nvPr>
        </p:nvSpPr>
        <p:spPr bwMode="auto">
          <a:xfrm>
            <a:off x="457200" y="1600200"/>
            <a:ext cx="7772400"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5349" name="Rectangle 5"/>
          <p:cNvSpPr>
            <a:spLocks noGrp="1" noChangeArrowheads="1"/>
          </p:cNvSpPr>
          <p:nvPr>
            <p:ph type="sldNum" sz="quarter" idx="4"/>
          </p:nvPr>
        </p:nvSpPr>
        <p:spPr bwMode="auto">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800">
                <a:solidFill>
                  <a:srgbClr val="008CA8"/>
                </a:solidFill>
                <a:latin typeface="+mn-lt"/>
              </a:defRPr>
            </a:lvl1pPr>
          </a:lstStyle>
          <a:p>
            <a:pPr>
              <a:defRPr/>
            </a:pPr>
            <a:r>
              <a:rPr lang="en-US"/>
              <a:t>Page </a:t>
            </a:r>
            <a:fld id="{05942E87-3AA1-4550-9D3F-AEE85EED6869}" type="slidenum">
              <a:rPr lang="en-US"/>
              <a:pPr>
                <a:defRPr/>
              </a:pPr>
              <a:t>‹#›</a:t>
            </a:fld>
            <a:endParaRPr lang="en-US"/>
          </a:p>
        </p:txBody>
      </p:sp>
      <p:pic>
        <p:nvPicPr>
          <p:cNvPr id="7175" name="Picture 7" descr="Xilinx_Logo_corp_RGB"/>
          <p:cNvPicPr>
            <a:picLocks noChangeAspect="1" noChangeArrowheads="1"/>
          </p:cNvPicPr>
          <p:nvPr/>
        </p:nvPicPr>
        <p:blipFill>
          <a:blip r:embed="rId3" cstate="print"/>
          <a:srcRect/>
          <a:stretch>
            <a:fillRect/>
          </a:stretch>
        </p:blipFill>
        <p:spPr bwMode="auto">
          <a:xfrm>
            <a:off x="8077200" y="6537325"/>
            <a:ext cx="914400" cy="1762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Font typeface="Wingdings" pitchFamily="2" charset="2"/>
        <a:buChar char="§"/>
        <a:defRPr sz="2000" b="1">
          <a:solidFill>
            <a:schemeClr val="tx2"/>
          </a:solidFill>
          <a:latin typeface="+mn-lt"/>
          <a:ea typeface="+mn-ea"/>
          <a:cs typeface="+mn-cs"/>
        </a:defRPr>
      </a:lvl1pPr>
      <a:lvl2pPr marL="571500" indent="-228600" algn="l" rtl="0" eaLnBrk="0" fontAlgn="base" hangingPunct="0">
        <a:lnSpc>
          <a:spcPct val="110000"/>
        </a:lnSpc>
        <a:spcBef>
          <a:spcPct val="20000"/>
        </a:spcBef>
        <a:spcAft>
          <a:spcPct val="0"/>
        </a:spcAft>
        <a:buChar char="–"/>
        <a:defRPr>
          <a:solidFill>
            <a:schemeClr val="tx1"/>
          </a:solidFill>
          <a:latin typeface="+mn-lt"/>
        </a:defRPr>
      </a:lvl2pPr>
      <a:lvl3pPr marL="855663" indent="-169863" algn="l" rtl="0" eaLnBrk="0" fontAlgn="base" hangingPunct="0">
        <a:lnSpc>
          <a:spcPct val="110000"/>
        </a:lnSpc>
        <a:spcBef>
          <a:spcPct val="20000"/>
        </a:spcBef>
        <a:spcAft>
          <a:spcPct val="0"/>
        </a:spcAft>
        <a:buChar char="•"/>
        <a:defRPr sz="1600">
          <a:solidFill>
            <a:schemeClr val="tx1"/>
          </a:solidFill>
          <a:latin typeface="+mn-lt"/>
        </a:defRPr>
      </a:lvl3pPr>
      <a:lvl4pPr marL="1546225" indent="-174625" algn="l" rtl="0" eaLnBrk="0" fontAlgn="base" hangingPunct="0">
        <a:lnSpc>
          <a:spcPct val="110000"/>
        </a:lnSpc>
        <a:spcBef>
          <a:spcPct val="20000"/>
        </a:spcBef>
        <a:spcAft>
          <a:spcPct val="0"/>
        </a:spcAft>
        <a:buFont typeface="Wingdings" pitchFamily="2" charset="2"/>
        <a:buChar char="§"/>
        <a:defRPr sz="1400">
          <a:solidFill>
            <a:schemeClr val="tx1"/>
          </a:solidFill>
          <a:latin typeface="+mn-lt"/>
        </a:defRPr>
      </a:lvl4pPr>
      <a:lvl5pPr marL="2003425" indent="-174625" algn="l" rtl="0" eaLnBrk="0" fontAlgn="base" hangingPunct="0">
        <a:lnSpc>
          <a:spcPct val="110000"/>
        </a:lnSpc>
        <a:spcBef>
          <a:spcPct val="20000"/>
        </a:spcBef>
        <a:spcAft>
          <a:spcPct val="0"/>
        </a:spcAft>
        <a:buChar char="»"/>
        <a:defRPr sz="1200">
          <a:solidFill>
            <a:schemeClr val="tx1"/>
          </a:solidFill>
          <a:latin typeface="+mn-lt"/>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Red Header"/>
          <p:cNvPicPr>
            <a:picLocks noChangeAspect="1" noChangeArrowheads="1"/>
          </p:cNvPicPr>
          <p:nvPr/>
        </p:nvPicPr>
        <p:blipFill>
          <a:blip r:embed="rId2" cstate="print"/>
          <a:srcRect/>
          <a:stretch>
            <a:fillRect/>
          </a:stretch>
        </p:blipFill>
        <p:spPr bwMode="auto">
          <a:xfrm>
            <a:off x="0" y="0"/>
            <a:ext cx="9144000" cy="1195388"/>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0"/>
            <a:ext cx="8229600" cy="1143000"/>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600200"/>
            <a:ext cx="7772400"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5349" name="Rectangle 5"/>
          <p:cNvSpPr>
            <a:spLocks noGrp="1" noChangeArrowheads="1"/>
          </p:cNvSpPr>
          <p:nvPr>
            <p:ph type="sldNum" sz="quarter" idx="4"/>
          </p:nvPr>
        </p:nvSpPr>
        <p:spPr bwMode="auto">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800">
                <a:solidFill>
                  <a:schemeClr val="tx2"/>
                </a:solidFill>
                <a:latin typeface="+mn-lt"/>
              </a:defRPr>
            </a:lvl1pPr>
          </a:lstStyle>
          <a:p>
            <a:pPr>
              <a:defRPr/>
            </a:pPr>
            <a:r>
              <a:rPr lang="en-US">
                <a:solidFill>
                  <a:srgbClr val="008CA8"/>
                </a:solidFill>
              </a:rPr>
              <a:t>Page </a:t>
            </a:r>
            <a:fld id="{C7D963C0-E4A5-4FC1-9692-8C18D5EAB75F}" type="slidenum">
              <a:rPr lang="en-US">
                <a:solidFill>
                  <a:srgbClr val="008CA8"/>
                </a:solidFill>
              </a:rPr>
              <a:pPr>
                <a:defRPr/>
              </a:pPr>
              <a:t>‹#›</a:t>
            </a:fld>
            <a:endParaRPr lang="en-US">
              <a:solidFill>
                <a:srgbClr val="008CA8"/>
              </a:solidFill>
            </a:endParaRPr>
          </a:p>
        </p:txBody>
      </p:sp>
      <p:pic>
        <p:nvPicPr>
          <p:cNvPr id="1031" name="Picture 7" descr="Xilinx_Logo_corp_RGB"/>
          <p:cNvPicPr>
            <a:picLocks noChangeAspect="1" noChangeArrowheads="1"/>
          </p:cNvPicPr>
          <p:nvPr/>
        </p:nvPicPr>
        <p:blipFill>
          <a:blip r:embed="rId3" cstate="print"/>
          <a:srcRect/>
          <a:stretch>
            <a:fillRect/>
          </a:stretch>
        </p:blipFill>
        <p:spPr bwMode="auto">
          <a:xfrm>
            <a:off x="8077200" y="6537325"/>
            <a:ext cx="914400" cy="1762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Font typeface="Wingdings" pitchFamily="2" charset="2"/>
        <a:buChar char="§"/>
        <a:defRPr sz="2000" b="1">
          <a:solidFill>
            <a:schemeClr val="tx2"/>
          </a:solidFill>
          <a:latin typeface="+mn-lt"/>
          <a:ea typeface="+mn-ea"/>
          <a:cs typeface="+mn-cs"/>
        </a:defRPr>
      </a:lvl1pPr>
      <a:lvl2pPr marL="571500" indent="-228600" algn="l" rtl="0" eaLnBrk="0" fontAlgn="base" hangingPunct="0">
        <a:lnSpc>
          <a:spcPct val="110000"/>
        </a:lnSpc>
        <a:spcBef>
          <a:spcPct val="20000"/>
        </a:spcBef>
        <a:spcAft>
          <a:spcPct val="0"/>
        </a:spcAft>
        <a:buChar char="–"/>
        <a:defRPr>
          <a:solidFill>
            <a:schemeClr val="tx1"/>
          </a:solidFill>
          <a:latin typeface="+mn-lt"/>
        </a:defRPr>
      </a:lvl2pPr>
      <a:lvl3pPr marL="855663" indent="-169863" algn="l" rtl="0" eaLnBrk="0" fontAlgn="base" hangingPunct="0">
        <a:lnSpc>
          <a:spcPct val="110000"/>
        </a:lnSpc>
        <a:spcBef>
          <a:spcPct val="20000"/>
        </a:spcBef>
        <a:spcAft>
          <a:spcPct val="0"/>
        </a:spcAft>
        <a:buChar char="•"/>
        <a:defRPr sz="1600">
          <a:solidFill>
            <a:schemeClr val="tx1"/>
          </a:solidFill>
          <a:latin typeface="+mn-lt"/>
        </a:defRPr>
      </a:lvl3pPr>
      <a:lvl4pPr marL="1546225" indent="-174625" algn="l" rtl="0" eaLnBrk="0" fontAlgn="base" hangingPunct="0">
        <a:lnSpc>
          <a:spcPct val="110000"/>
        </a:lnSpc>
        <a:spcBef>
          <a:spcPct val="20000"/>
        </a:spcBef>
        <a:spcAft>
          <a:spcPct val="0"/>
        </a:spcAft>
        <a:buFont typeface="Wingdings" pitchFamily="2" charset="2"/>
        <a:buChar char="§"/>
        <a:defRPr sz="1400">
          <a:solidFill>
            <a:schemeClr val="tx1"/>
          </a:solidFill>
          <a:latin typeface="+mn-lt"/>
        </a:defRPr>
      </a:lvl4pPr>
      <a:lvl5pPr marL="2003425" indent="-174625" algn="l" rtl="0" eaLnBrk="0" fontAlgn="base" hangingPunct="0">
        <a:lnSpc>
          <a:spcPct val="110000"/>
        </a:lnSpc>
        <a:spcBef>
          <a:spcPct val="20000"/>
        </a:spcBef>
        <a:spcAft>
          <a:spcPct val="0"/>
        </a:spcAft>
        <a:buChar char="»"/>
        <a:defRPr sz="1200">
          <a:solidFill>
            <a:schemeClr val="tx1"/>
          </a:solidFill>
          <a:latin typeface="+mn-lt"/>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2" descr="Red Header"/>
          <p:cNvPicPr>
            <a:picLocks noChangeAspect="1" noChangeArrowheads="1"/>
          </p:cNvPicPr>
          <p:nvPr/>
        </p:nvPicPr>
        <p:blipFill>
          <a:blip r:embed="rId2" cstate="print"/>
          <a:srcRect/>
          <a:stretch>
            <a:fillRect/>
          </a:stretch>
        </p:blipFill>
        <p:spPr bwMode="auto">
          <a:xfrm>
            <a:off x="0" y="0"/>
            <a:ext cx="9144000" cy="1195388"/>
          </a:xfrm>
          <a:prstGeom prst="rect">
            <a:avLst/>
          </a:prstGeom>
          <a:noFill/>
          <a:ln w="9525">
            <a:noFill/>
            <a:miter lim="800000"/>
            <a:headEnd/>
            <a:tailEnd/>
          </a:ln>
        </p:spPr>
      </p:pic>
      <p:sp>
        <p:nvSpPr>
          <p:cNvPr id="1027" name="Rectangle 3"/>
          <p:cNvSpPr>
            <a:spLocks noGrp="1" noChangeArrowheads="1"/>
          </p:cNvSpPr>
          <p:nvPr>
            <p:ph type="title"/>
          </p:nvPr>
        </p:nvSpPr>
        <p:spPr bwMode="white">
          <a:xfrm>
            <a:off x="457200" y="0"/>
            <a:ext cx="8229600" cy="1143000"/>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600200"/>
            <a:ext cx="7772400"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5349" name="Rectangle 5"/>
          <p:cNvSpPr>
            <a:spLocks noGrp="1" noChangeArrowheads="1"/>
          </p:cNvSpPr>
          <p:nvPr>
            <p:ph type="sldNum" sz="quarter" idx="4"/>
          </p:nvPr>
        </p:nvSpPr>
        <p:spPr bwMode="auto">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a:defRPr sz="800">
                <a:solidFill>
                  <a:schemeClr val="tx2"/>
                </a:solidFill>
                <a:latin typeface="Arial" charset="0"/>
              </a:defRPr>
            </a:lvl1pPr>
          </a:lstStyle>
          <a:p>
            <a:pPr>
              <a:defRPr/>
            </a:pPr>
            <a:r>
              <a:rPr lang="en-US" dirty="0">
                <a:solidFill>
                  <a:srgbClr val="008CA8"/>
                </a:solidFill>
              </a:rPr>
              <a:t>Page </a:t>
            </a:r>
            <a:fld id="{EB7E20EF-3263-4E36-877A-F36C06FCD8F4}" type="slidenum">
              <a:rPr lang="en-US">
                <a:solidFill>
                  <a:srgbClr val="008CA8"/>
                </a:solidFill>
              </a:rPr>
              <a:pPr>
                <a:defRPr/>
              </a:pPr>
              <a:t>‹#›</a:t>
            </a:fld>
            <a:endParaRPr lang="en-US" dirty="0">
              <a:solidFill>
                <a:srgbClr val="008CA8"/>
              </a:solidFill>
            </a:endParaRPr>
          </a:p>
        </p:txBody>
      </p:sp>
      <p:pic>
        <p:nvPicPr>
          <p:cNvPr id="1031" name="Picture 7" descr="Xilinx_Logo_corp_RGB"/>
          <p:cNvPicPr>
            <a:picLocks noChangeAspect="1" noChangeArrowheads="1"/>
          </p:cNvPicPr>
          <p:nvPr/>
        </p:nvPicPr>
        <p:blipFill>
          <a:blip r:embed="rId3" cstate="print"/>
          <a:srcRect/>
          <a:stretch>
            <a:fillRect/>
          </a:stretch>
        </p:blipFill>
        <p:spPr bwMode="auto">
          <a:xfrm>
            <a:off x="8077200" y="6537325"/>
            <a:ext cx="914400" cy="1762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Font typeface="Wingdings" pitchFamily="2" charset="2"/>
        <a:buChar char="§"/>
        <a:defRPr sz="2000" b="1">
          <a:solidFill>
            <a:schemeClr val="tx2"/>
          </a:solidFill>
          <a:latin typeface="+mn-lt"/>
          <a:ea typeface="+mn-ea"/>
          <a:cs typeface="+mn-cs"/>
        </a:defRPr>
      </a:lvl1pPr>
      <a:lvl2pPr marL="571500" indent="-228600" algn="l" rtl="0" eaLnBrk="0" fontAlgn="base" hangingPunct="0">
        <a:lnSpc>
          <a:spcPct val="110000"/>
        </a:lnSpc>
        <a:spcBef>
          <a:spcPct val="20000"/>
        </a:spcBef>
        <a:spcAft>
          <a:spcPct val="0"/>
        </a:spcAft>
        <a:buChar char="–"/>
        <a:defRPr>
          <a:solidFill>
            <a:schemeClr val="tx1"/>
          </a:solidFill>
          <a:latin typeface="+mn-lt"/>
        </a:defRPr>
      </a:lvl2pPr>
      <a:lvl3pPr marL="855663" indent="-169863" algn="l" rtl="0" eaLnBrk="0" fontAlgn="base" hangingPunct="0">
        <a:lnSpc>
          <a:spcPct val="110000"/>
        </a:lnSpc>
        <a:spcBef>
          <a:spcPct val="20000"/>
        </a:spcBef>
        <a:spcAft>
          <a:spcPct val="0"/>
        </a:spcAft>
        <a:buChar char="•"/>
        <a:defRPr sz="1600">
          <a:solidFill>
            <a:schemeClr val="tx1"/>
          </a:solidFill>
          <a:latin typeface="+mn-lt"/>
        </a:defRPr>
      </a:lvl3pPr>
      <a:lvl4pPr marL="1546225" indent="-174625" algn="l" rtl="0" eaLnBrk="0" fontAlgn="base" hangingPunct="0">
        <a:lnSpc>
          <a:spcPct val="110000"/>
        </a:lnSpc>
        <a:spcBef>
          <a:spcPct val="20000"/>
        </a:spcBef>
        <a:spcAft>
          <a:spcPct val="0"/>
        </a:spcAft>
        <a:buFont typeface="Wingdings" pitchFamily="2" charset="2"/>
        <a:buChar char="§"/>
        <a:defRPr sz="1400">
          <a:solidFill>
            <a:schemeClr val="tx1"/>
          </a:solidFill>
          <a:latin typeface="+mn-lt"/>
        </a:defRPr>
      </a:lvl4pPr>
      <a:lvl5pPr marL="2003425" indent="-174625" algn="l" rtl="0" eaLnBrk="0" fontAlgn="base" hangingPunct="0">
        <a:lnSpc>
          <a:spcPct val="110000"/>
        </a:lnSpc>
        <a:spcBef>
          <a:spcPct val="20000"/>
        </a:spcBef>
        <a:spcAft>
          <a:spcPct val="0"/>
        </a:spcAft>
        <a:buChar char="»"/>
        <a:defRPr sz="1200">
          <a:solidFill>
            <a:schemeClr val="tx1"/>
          </a:solidFill>
          <a:latin typeface="+mn-lt"/>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17930"/>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11.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3.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2.png"/><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4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14.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15.pn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16.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17.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18.png"/><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19.pn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6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0.xml"/><Relationship Id="rId7" Type="http://schemas.openxmlformats.org/officeDocument/2006/relationships/notesSlide" Target="../notesSlides/notesSlide6.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Layout" Target="../slideLayouts/slideLayout6.xml"/><Relationship Id="rId11" Type="http://schemas.openxmlformats.org/officeDocument/2006/relationships/image" Target="../media/image10.jpeg"/><Relationship Id="rId5" Type="http://schemas.openxmlformats.org/officeDocument/2006/relationships/tags" Target="../tags/tag12.xml"/><Relationship Id="rId10" Type="http://schemas.openxmlformats.org/officeDocument/2006/relationships/image" Target="../media/image9.jpeg"/><Relationship Id="rId4" Type="http://schemas.openxmlformats.org/officeDocument/2006/relationships/tags" Target="../tags/tag11.xml"/><Relationship Id="rId9"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125412" y="4313792"/>
            <a:ext cx="7123419" cy="1114425"/>
          </a:xfrm>
        </p:spPr>
        <p:txBody>
          <a:bodyPr/>
          <a:lstStyle/>
          <a:p>
            <a:pPr eaLnBrk="1" hangingPunct="1"/>
            <a:r>
              <a:rPr lang="en-US" dirty="0" smtClean="0"/>
              <a:t>7 Series Memory Controllers</a:t>
            </a:r>
          </a:p>
        </p:txBody>
      </p:sp>
      <p:sp>
        <p:nvSpPr>
          <p:cNvPr id="5123" name="Rectangle 5"/>
          <p:cNvSpPr>
            <a:spLocks noGrp="1" noChangeArrowheads="1"/>
          </p:cNvSpPr>
          <p:nvPr>
            <p:ph type="subTitle" idx="1"/>
          </p:nvPr>
        </p:nvSpPr>
        <p:spPr/>
        <p:txBody>
          <a:bodyPr/>
          <a:lstStyle/>
          <a:p>
            <a:pPr eaLnBrk="1" hangingPunct="1"/>
            <a:r>
              <a:rPr lang="en-US" smtClean="0"/>
              <a:t>Part 1</a:t>
            </a:r>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p:txBody>
          <a:bodyPr/>
          <a:lstStyle/>
          <a:p>
            <a:r>
              <a:rPr lang="en-US" smtClean="0">
                <a:solidFill>
                  <a:srgbClr val="FFFFFF"/>
                </a:solidFill>
              </a:rPr>
              <a:t>PHASER_IN and PHASER_OUT</a:t>
            </a:r>
            <a:endParaRPr lang="en-US" smtClean="0"/>
          </a:p>
        </p:txBody>
      </p:sp>
      <p:sp>
        <p:nvSpPr>
          <p:cNvPr id="14339" name="Text Box 4"/>
          <p:cNvSpPr txBox="1">
            <a:spLocks noChangeArrowheads="1"/>
          </p:cNvSpPr>
          <p:nvPr/>
        </p:nvSpPr>
        <p:spPr bwMode="auto">
          <a:xfrm>
            <a:off x="608013" y="6197600"/>
            <a:ext cx="7900987" cy="369888"/>
          </a:xfrm>
          <a:prstGeom prst="rect">
            <a:avLst/>
          </a:prstGeom>
          <a:noFill/>
          <a:ln w="9525" algn="ctr">
            <a:noFill/>
            <a:miter lim="800000"/>
            <a:headEnd/>
            <a:tailEnd/>
          </a:ln>
        </p:spPr>
        <p:txBody>
          <a:bodyPr wrap="none">
            <a:spAutoFit/>
          </a:bodyPr>
          <a:lstStyle/>
          <a:p>
            <a:pPr algn="l"/>
            <a:r>
              <a:rPr lang="en-US" b="1">
                <a:solidFill>
                  <a:schemeClr val="accent2"/>
                </a:solidFill>
              </a:rPr>
              <a:t>Clock management tile and I/O tightly coupled for higher performance</a:t>
            </a:r>
          </a:p>
        </p:txBody>
      </p:sp>
      <p:grpSp>
        <p:nvGrpSpPr>
          <p:cNvPr id="2" name="Group 62"/>
          <p:cNvGrpSpPr>
            <a:grpSpLocks noChangeAspect="1"/>
          </p:cNvGrpSpPr>
          <p:nvPr>
            <p:custDataLst>
              <p:tags r:id="rId2"/>
            </p:custDataLst>
          </p:nvPr>
        </p:nvGrpSpPr>
        <p:grpSpPr bwMode="auto">
          <a:xfrm>
            <a:off x="893763" y="1408113"/>
            <a:ext cx="8070850" cy="4757737"/>
            <a:chOff x="28609" y="1234220"/>
            <a:chExt cx="8966889" cy="5286375"/>
          </a:xfrm>
        </p:grpSpPr>
        <p:pic>
          <p:nvPicPr>
            <p:cNvPr id="14344" name="Picture 2"/>
            <p:cNvPicPr>
              <a:picLocks noChangeAspect="1" noChangeArrowheads="1"/>
            </p:cNvPicPr>
            <p:nvPr/>
          </p:nvPicPr>
          <p:blipFill>
            <a:blip r:embed="rId5"/>
            <a:srcRect r="56068"/>
            <a:stretch>
              <a:fillRect/>
            </a:stretch>
          </p:blipFill>
          <p:spPr bwMode="auto">
            <a:xfrm>
              <a:off x="28609" y="1234220"/>
              <a:ext cx="3936809" cy="5286375"/>
            </a:xfrm>
            <a:prstGeom prst="rect">
              <a:avLst/>
            </a:prstGeom>
            <a:noFill/>
            <a:ln w="9525">
              <a:noFill/>
              <a:miter lim="800000"/>
              <a:headEnd/>
              <a:tailEnd/>
            </a:ln>
          </p:spPr>
        </p:pic>
        <p:pic>
          <p:nvPicPr>
            <p:cNvPr id="14345" name="Picture 2"/>
            <p:cNvPicPr>
              <a:picLocks noChangeAspect="1" noChangeArrowheads="1"/>
            </p:cNvPicPr>
            <p:nvPr/>
          </p:nvPicPr>
          <p:blipFill>
            <a:blip r:embed="rId5"/>
            <a:srcRect l="43745" r="24532"/>
            <a:stretch>
              <a:fillRect/>
            </a:stretch>
          </p:blipFill>
          <p:spPr bwMode="auto">
            <a:xfrm>
              <a:off x="3961313" y="1234220"/>
              <a:ext cx="2842788" cy="5286375"/>
            </a:xfrm>
            <a:prstGeom prst="rect">
              <a:avLst/>
            </a:prstGeom>
            <a:noFill/>
            <a:ln w="9525">
              <a:noFill/>
              <a:miter lim="800000"/>
              <a:headEnd/>
              <a:tailEnd/>
            </a:ln>
          </p:spPr>
        </p:pic>
        <p:pic>
          <p:nvPicPr>
            <p:cNvPr id="14346" name="Picture 2"/>
            <p:cNvPicPr>
              <a:picLocks noChangeAspect="1" noChangeArrowheads="1"/>
            </p:cNvPicPr>
            <p:nvPr/>
          </p:nvPicPr>
          <p:blipFill>
            <a:blip r:embed="rId5"/>
            <a:srcRect l="75485"/>
            <a:stretch>
              <a:fillRect/>
            </a:stretch>
          </p:blipFill>
          <p:spPr bwMode="auto">
            <a:xfrm>
              <a:off x="6798569" y="1234220"/>
              <a:ext cx="2196929" cy="5286375"/>
            </a:xfrm>
            <a:prstGeom prst="rect">
              <a:avLst/>
            </a:prstGeom>
            <a:noFill/>
            <a:ln w="9525">
              <a:noFill/>
              <a:miter lim="800000"/>
              <a:headEnd/>
              <a:tailEnd/>
            </a:ln>
          </p:spPr>
        </p:pic>
      </p:grpSp>
      <p:sp>
        <p:nvSpPr>
          <p:cNvPr id="14341" name="TextBox 87"/>
          <p:cNvSpPr txBox="1">
            <a:spLocks noChangeArrowheads="1"/>
          </p:cNvSpPr>
          <p:nvPr/>
        </p:nvSpPr>
        <p:spPr bwMode="auto">
          <a:xfrm>
            <a:off x="71438" y="5219700"/>
            <a:ext cx="1008062" cy="307975"/>
          </a:xfrm>
          <a:prstGeom prst="rect">
            <a:avLst/>
          </a:prstGeom>
          <a:noFill/>
          <a:ln w="9525">
            <a:noFill/>
            <a:miter lim="800000"/>
            <a:headEnd/>
            <a:tailEnd/>
          </a:ln>
        </p:spPr>
        <p:txBody>
          <a:bodyPr>
            <a:spAutoFit/>
          </a:bodyPr>
          <a:lstStyle/>
          <a:p>
            <a:r>
              <a:rPr lang="en-US" sz="1400"/>
              <a:t>DQS</a:t>
            </a:r>
          </a:p>
        </p:txBody>
      </p:sp>
      <p:sp>
        <p:nvSpPr>
          <p:cNvPr id="14342" name="TextBox 88"/>
          <p:cNvSpPr txBox="1">
            <a:spLocks noChangeArrowheads="1"/>
          </p:cNvSpPr>
          <p:nvPr/>
        </p:nvSpPr>
        <p:spPr bwMode="auto">
          <a:xfrm>
            <a:off x="104775" y="3446463"/>
            <a:ext cx="1008063" cy="306387"/>
          </a:xfrm>
          <a:prstGeom prst="rect">
            <a:avLst/>
          </a:prstGeom>
          <a:noFill/>
          <a:ln w="9525">
            <a:noFill/>
            <a:miter lim="800000"/>
            <a:headEnd/>
            <a:tailEnd/>
          </a:ln>
        </p:spPr>
        <p:txBody>
          <a:bodyPr>
            <a:spAutoFit/>
          </a:bodyPr>
          <a:lstStyle/>
          <a:p>
            <a:r>
              <a:rPr lang="en-US" sz="1400"/>
              <a:t>DQ</a:t>
            </a:r>
          </a:p>
        </p:txBody>
      </p:sp>
      <p:sp>
        <p:nvSpPr>
          <p:cNvPr id="14343" name="TextBox 89"/>
          <p:cNvSpPr txBox="1">
            <a:spLocks noChangeArrowheads="1"/>
          </p:cNvSpPr>
          <p:nvPr/>
        </p:nvSpPr>
        <p:spPr bwMode="auto">
          <a:xfrm>
            <a:off x="71438" y="1897063"/>
            <a:ext cx="1008062" cy="307975"/>
          </a:xfrm>
          <a:prstGeom prst="rect">
            <a:avLst/>
          </a:prstGeom>
          <a:noFill/>
          <a:ln w="9525">
            <a:noFill/>
            <a:miter lim="800000"/>
            <a:headEnd/>
            <a:tailEnd/>
          </a:ln>
        </p:spPr>
        <p:txBody>
          <a:bodyPr>
            <a:spAutoFit/>
          </a:bodyPr>
          <a:lstStyle/>
          <a:p>
            <a:r>
              <a:rPr lang="en-US" sz="1400"/>
              <a:t>Clock IN</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Byte Lane Support</a:t>
            </a:r>
          </a:p>
        </p:txBody>
      </p:sp>
      <p:sp>
        <p:nvSpPr>
          <p:cNvPr id="15363" name="Rectangle 3"/>
          <p:cNvSpPr>
            <a:spLocks noGrp="1" noChangeArrowheads="1"/>
          </p:cNvSpPr>
          <p:nvPr>
            <p:ph idx="1"/>
          </p:nvPr>
        </p:nvSpPr>
        <p:spPr/>
        <p:txBody>
          <a:bodyPr/>
          <a:lstStyle/>
          <a:p>
            <a:r>
              <a:rPr lang="en-US" smtClean="0"/>
              <a:t>Each byte lane contains 12 pins</a:t>
            </a:r>
          </a:p>
          <a:p>
            <a:pPr lvl="1"/>
            <a:r>
              <a:rPr lang="en-US" smtClean="0"/>
              <a:t>8 (or 9) DQ data pins</a:t>
            </a:r>
          </a:p>
          <a:p>
            <a:pPr lvl="1"/>
            <a:r>
              <a:rPr lang="en-US" smtClean="0"/>
              <a:t>2 DQS / DQS# clock capable pins</a:t>
            </a:r>
          </a:p>
          <a:p>
            <a:pPr lvl="1"/>
            <a:r>
              <a:rPr lang="en-US" smtClean="0"/>
              <a:t>1 DM data mask pin</a:t>
            </a:r>
          </a:p>
          <a:p>
            <a:r>
              <a:rPr lang="en-US" smtClean="0"/>
              <a:t>Each I/O bank supports four byte lanes</a:t>
            </a:r>
          </a:p>
          <a:p>
            <a:pPr lvl="1"/>
            <a:r>
              <a:rPr lang="en-US" smtClean="0"/>
              <a:t>Enabled by larger 50 I/O bank</a:t>
            </a:r>
          </a:p>
          <a:p>
            <a:pPr lvl="1"/>
            <a:r>
              <a:rPr lang="en-US" smtClean="0"/>
              <a:t>Within each byte lane, pins are pre-defined</a:t>
            </a:r>
          </a:p>
          <a:p>
            <a:pPr lvl="2"/>
            <a:r>
              <a:rPr lang="en-US" smtClean="0"/>
              <a:t>See pinout  tables for correct connections</a:t>
            </a:r>
          </a:p>
          <a:p>
            <a:r>
              <a:rPr lang="en-US" smtClean="0"/>
              <a:t>To support four lanes in one bank, you must use</a:t>
            </a:r>
            <a:br>
              <a:rPr lang="en-US" smtClean="0"/>
            </a:br>
            <a:r>
              <a:rPr lang="en-US" smtClean="0"/>
              <a:t>an internally generated V</a:t>
            </a:r>
            <a:r>
              <a:rPr lang="en-US" baseline="-25000" smtClean="0"/>
              <a:t>REF</a:t>
            </a:r>
          </a:p>
          <a:p>
            <a:pPr lvl="1"/>
            <a:r>
              <a:rPr lang="en-US" smtClean="0"/>
              <a:t>Not enough pins available for external V</a:t>
            </a:r>
            <a:r>
              <a:rPr lang="en-US" baseline="-25000" smtClean="0"/>
              <a:t>REF </a:t>
            </a:r>
            <a:r>
              <a:rPr lang="en-US" smtClean="0"/>
              <a:t/>
            </a:r>
            <a:br>
              <a:rPr lang="en-US" smtClean="0"/>
            </a:br>
            <a:endParaRPr lang="en-US" baseline="-25000" smtClean="0"/>
          </a:p>
        </p:txBody>
      </p:sp>
      <p:sp>
        <p:nvSpPr>
          <p:cNvPr id="4" name="Rectangle 26"/>
          <p:cNvSpPr>
            <a:spLocks noChangeArrowheads="1"/>
          </p:cNvSpPr>
          <p:nvPr/>
        </p:nvSpPr>
        <p:spPr bwMode="auto">
          <a:xfrm>
            <a:off x="6156325" y="1989138"/>
            <a:ext cx="2468563" cy="2286000"/>
          </a:xfrm>
          <a:prstGeom prst="rect">
            <a:avLst/>
          </a:prstGeom>
          <a:solidFill>
            <a:schemeClr val="tx2">
              <a:lumMod val="20000"/>
              <a:lumOff val="80000"/>
            </a:schemeClr>
          </a:solidFill>
          <a:ln w="28575" algn="ctr">
            <a:solidFill>
              <a:schemeClr val="tx2"/>
            </a:solidFill>
            <a:miter lim="800000"/>
            <a:headEnd/>
            <a:tailEnd/>
          </a:ln>
          <a:effectLst/>
        </p:spPr>
        <p:txBody>
          <a:bodyPr anchor="ctr">
            <a:spAutoFit/>
          </a:bodyPr>
          <a:lstStyle/>
          <a:p>
            <a:pPr algn="l" eaLnBrk="0" hangingPunct="0">
              <a:defRPr/>
            </a:pPr>
            <a:endParaRPr lang="en-US" sz="1400" dirty="0">
              <a:solidFill>
                <a:srgbClr val="000000"/>
              </a:solidFill>
              <a:latin typeface="Arial Narrow" pitchFamily="34" charset="0"/>
            </a:endParaRPr>
          </a:p>
        </p:txBody>
      </p:sp>
      <p:sp>
        <p:nvSpPr>
          <p:cNvPr id="15365" name="TextBox 4"/>
          <p:cNvSpPr txBox="1">
            <a:spLocks noChangeArrowheads="1"/>
          </p:cNvSpPr>
          <p:nvPr/>
        </p:nvSpPr>
        <p:spPr bwMode="auto">
          <a:xfrm>
            <a:off x="6156325" y="4437063"/>
            <a:ext cx="2447925" cy="830262"/>
          </a:xfrm>
          <a:prstGeom prst="rect">
            <a:avLst/>
          </a:prstGeom>
          <a:noFill/>
          <a:ln w="9525">
            <a:noFill/>
            <a:miter lim="800000"/>
            <a:headEnd/>
            <a:tailEnd/>
          </a:ln>
        </p:spPr>
        <p:txBody>
          <a:bodyPr>
            <a:spAutoFit/>
          </a:bodyPr>
          <a:lstStyle/>
          <a:p>
            <a:r>
              <a:rPr lang="en-US" sz="1600" i="1">
                <a:solidFill>
                  <a:schemeClr val="accent2"/>
                </a:solidFill>
              </a:rPr>
              <a:t>7 Series FPGAs</a:t>
            </a:r>
          </a:p>
          <a:p>
            <a:r>
              <a:rPr lang="en-US" sz="1600" i="1">
                <a:solidFill>
                  <a:schemeClr val="accent2"/>
                </a:solidFill>
              </a:rPr>
              <a:t>50 pin IO Bank</a:t>
            </a:r>
          </a:p>
          <a:p>
            <a:r>
              <a:rPr lang="en-US" sz="1600" i="1">
                <a:solidFill>
                  <a:schemeClr val="accent2"/>
                </a:solidFill>
              </a:rPr>
              <a:t>Up to 4 Bytes/IO bank</a:t>
            </a:r>
          </a:p>
        </p:txBody>
      </p:sp>
      <p:sp>
        <p:nvSpPr>
          <p:cNvPr id="6" name="Text Box 197"/>
          <p:cNvSpPr txBox="1">
            <a:spLocks noChangeArrowheads="1"/>
          </p:cNvSpPr>
          <p:nvPr/>
        </p:nvSpPr>
        <p:spPr bwMode="auto">
          <a:xfrm>
            <a:off x="6156325" y="1989138"/>
            <a:ext cx="2447925" cy="584200"/>
          </a:xfrm>
          <a:prstGeom prst="rect">
            <a:avLst/>
          </a:prstGeom>
          <a:solidFill>
            <a:schemeClr val="tx2">
              <a:lumMod val="40000"/>
              <a:lumOff val="60000"/>
            </a:schemeClr>
          </a:solidFill>
          <a:ln w="9525">
            <a:solidFill>
              <a:schemeClr val="tx2">
                <a:lumMod val="50000"/>
              </a:schemeClr>
            </a:solidFill>
            <a:miter lim="800000"/>
            <a:headEnd/>
            <a:tailEnd/>
          </a:ln>
          <a:effectLst/>
        </p:spPr>
        <p:txBody>
          <a:bodyPr>
            <a:spAutoFit/>
          </a:bodyPr>
          <a:lstStyle/>
          <a:p>
            <a:pPr algn="l">
              <a:defRPr/>
            </a:pPr>
            <a:endParaRPr lang="en-US" sz="1600" dirty="0">
              <a:latin typeface="Arial" charset="0"/>
            </a:endParaRPr>
          </a:p>
          <a:p>
            <a:pPr algn="l">
              <a:defRPr/>
            </a:pPr>
            <a:r>
              <a:rPr lang="en-US" sz="1600" dirty="0">
                <a:latin typeface="Arial" charset="0"/>
              </a:rPr>
              <a:t>Byte 0</a:t>
            </a:r>
          </a:p>
        </p:txBody>
      </p:sp>
      <p:sp>
        <p:nvSpPr>
          <p:cNvPr id="12" name="PPTShape_0"/>
          <p:cNvSpPr txBox="1">
            <a:spLocks noChangeArrowheads="1"/>
          </p:cNvSpPr>
          <p:nvPr/>
        </p:nvSpPr>
        <p:spPr bwMode="auto">
          <a:xfrm>
            <a:off x="6156325" y="2565400"/>
            <a:ext cx="2447925" cy="584200"/>
          </a:xfrm>
          <a:prstGeom prst="rect">
            <a:avLst/>
          </a:prstGeom>
          <a:solidFill>
            <a:schemeClr val="tx2">
              <a:lumMod val="40000"/>
              <a:lumOff val="60000"/>
            </a:schemeClr>
          </a:solidFill>
          <a:ln w="9525">
            <a:solidFill>
              <a:schemeClr val="tx2">
                <a:lumMod val="50000"/>
              </a:schemeClr>
            </a:solidFill>
            <a:miter lim="800000"/>
            <a:headEnd/>
            <a:tailEnd/>
          </a:ln>
          <a:effectLst/>
        </p:spPr>
        <p:txBody>
          <a:bodyPr>
            <a:spAutoFit/>
          </a:bodyPr>
          <a:lstStyle/>
          <a:p>
            <a:pPr algn="l">
              <a:defRPr/>
            </a:pPr>
            <a:endParaRPr lang="en-US" sz="1600" dirty="0">
              <a:latin typeface="Arial" charset="0"/>
            </a:endParaRPr>
          </a:p>
          <a:p>
            <a:pPr algn="l">
              <a:defRPr/>
            </a:pPr>
            <a:r>
              <a:rPr lang="en-US" sz="1600" dirty="0">
                <a:latin typeface="Arial" charset="0"/>
              </a:rPr>
              <a:t>Byte 1</a:t>
            </a:r>
          </a:p>
        </p:txBody>
      </p:sp>
      <p:sp>
        <p:nvSpPr>
          <p:cNvPr id="13" name="PPTShape_1"/>
          <p:cNvSpPr txBox="1">
            <a:spLocks noChangeArrowheads="1"/>
          </p:cNvSpPr>
          <p:nvPr/>
        </p:nvSpPr>
        <p:spPr bwMode="auto">
          <a:xfrm>
            <a:off x="6156325" y="3141663"/>
            <a:ext cx="2447925" cy="584200"/>
          </a:xfrm>
          <a:prstGeom prst="rect">
            <a:avLst/>
          </a:prstGeom>
          <a:solidFill>
            <a:schemeClr val="tx2">
              <a:lumMod val="40000"/>
              <a:lumOff val="60000"/>
            </a:schemeClr>
          </a:solidFill>
          <a:ln w="9525">
            <a:solidFill>
              <a:schemeClr val="tx2">
                <a:lumMod val="50000"/>
              </a:schemeClr>
            </a:solidFill>
            <a:miter lim="800000"/>
            <a:headEnd/>
            <a:tailEnd/>
          </a:ln>
          <a:effectLst/>
        </p:spPr>
        <p:txBody>
          <a:bodyPr>
            <a:spAutoFit/>
          </a:bodyPr>
          <a:lstStyle/>
          <a:p>
            <a:pPr algn="l">
              <a:defRPr/>
            </a:pPr>
            <a:endParaRPr lang="en-US" sz="1600" dirty="0">
              <a:latin typeface="Arial" charset="0"/>
            </a:endParaRPr>
          </a:p>
          <a:p>
            <a:pPr algn="l">
              <a:defRPr/>
            </a:pPr>
            <a:r>
              <a:rPr lang="en-US" sz="1600" dirty="0">
                <a:latin typeface="Arial" charset="0"/>
              </a:rPr>
              <a:t>Byte 2</a:t>
            </a:r>
          </a:p>
        </p:txBody>
      </p:sp>
      <p:sp>
        <p:nvSpPr>
          <p:cNvPr id="14" name="PPTShape_2"/>
          <p:cNvSpPr txBox="1">
            <a:spLocks noChangeArrowheads="1"/>
          </p:cNvSpPr>
          <p:nvPr/>
        </p:nvSpPr>
        <p:spPr bwMode="auto">
          <a:xfrm>
            <a:off x="6156325" y="3716338"/>
            <a:ext cx="2447925" cy="585787"/>
          </a:xfrm>
          <a:prstGeom prst="rect">
            <a:avLst/>
          </a:prstGeom>
          <a:solidFill>
            <a:schemeClr val="tx2">
              <a:lumMod val="40000"/>
              <a:lumOff val="60000"/>
            </a:schemeClr>
          </a:solidFill>
          <a:ln w="9525">
            <a:solidFill>
              <a:schemeClr val="tx2">
                <a:lumMod val="50000"/>
              </a:schemeClr>
            </a:solidFill>
            <a:miter lim="800000"/>
            <a:headEnd/>
            <a:tailEnd/>
          </a:ln>
          <a:effectLst/>
        </p:spPr>
        <p:txBody>
          <a:bodyPr>
            <a:spAutoFit/>
          </a:bodyPr>
          <a:lstStyle/>
          <a:p>
            <a:pPr algn="l">
              <a:defRPr/>
            </a:pPr>
            <a:endParaRPr lang="en-US" sz="1600" dirty="0">
              <a:latin typeface="Arial" charset="0"/>
            </a:endParaRPr>
          </a:p>
          <a:p>
            <a:pPr algn="l">
              <a:defRPr/>
            </a:pPr>
            <a:r>
              <a:rPr lang="en-US" sz="1600" dirty="0">
                <a:latin typeface="Arial" charset="0"/>
              </a:rPr>
              <a:t>Byte 3</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IO FIFO Blocks</a:t>
            </a:r>
          </a:p>
        </p:txBody>
      </p:sp>
      <p:sp>
        <p:nvSpPr>
          <p:cNvPr id="595971" name="Rectangle 3"/>
          <p:cNvSpPr>
            <a:spLocks noGrp="1" noChangeArrowheads="1"/>
          </p:cNvSpPr>
          <p:nvPr>
            <p:ph idx="1"/>
          </p:nvPr>
        </p:nvSpPr>
        <p:spPr>
          <a:xfrm>
            <a:off x="457200" y="1600200"/>
            <a:ext cx="5214938" cy="4799013"/>
          </a:xfrm>
        </p:spPr>
        <p:txBody>
          <a:bodyPr>
            <a:normAutofit fontScale="85000" lnSpcReduction="10000"/>
          </a:bodyPr>
          <a:lstStyle/>
          <a:p>
            <a:pPr>
              <a:defRPr/>
            </a:pPr>
            <a:r>
              <a:rPr lang="en-US" dirty="0" smtClean="0"/>
              <a:t>Data captured/generated by the ISERDES/ OSERDES is running at ½ the rate of the SDRAM</a:t>
            </a:r>
          </a:p>
          <a:p>
            <a:pPr lvl="1">
              <a:defRPr/>
            </a:pPr>
            <a:r>
              <a:rPr lang="en-US" dirty="0" smtClean="0"/>
              <a:t>The read and write data are on separate clocks</a:t>
            </a:r>
          </a:p>
          <a:p>
            <a:pPr>
              <a:defRPr/>
            </a:pPr>
            <a:r>
              <a:rPr lang="en-US" dirty="0" smtClean="0"/>
              <a:t>The data must be brought into the I/O fabric</a:t>
            </a:r>
          </a:p>
          <a:p>
            <a:pPr lvl="1">
              <a:defRPr/>
            </a:pPr>
            <a:r>
              <a:rPr lang="en-US" dirty="0" smtClean="0"/>
              <a:t>Needs to be at a lower clock rate</a:t>
            </a:r>
          </a:p>
          <a:p>
            <a:pPr lvl="1">
              <a:defRPr/>
            </a:pPr>
            <a:r>
              <a:rPr lang="en-US" dirty="0" smtClean="0"/>
              <a:t>All byte lanes need to be on a common clock</a:t>
            </a:r>
          </a:p>
          <a:p>
            <a:pPr lvl="1">
              <a:defRPr/>
            </a:pPr>
            <a:r>
              <a:rPr lang="en-US" dirty="0" smtClean="0"/>
              <a:t>Managed by the IN_FIFO and OUT_FIFO blocks</a:t>
            </a:r>
          </a:p>
          <a:p>
            <a:pPr>
              <a:defRPr/>
            </a:pPr>
            <a:r>
              <a:rPr lang="en-US" dirty="0" smtClean="0"/>
              <a:t>IO FIFO Clocking</a:t>
            </a:r>
          </a:p>
          <a:p>
            <a:pPr lvl="1">
              <a:defRPr/>
            </a:pPr>
            <a:r>
              <a:rPr lang="en-US" dirty="0" smtClean="0"/>
              <a:t>Uses DQS PHY aligned clock on I/O side </a:t>
            </a:r>
          </a:p>
          <a:p>
            <a:pPr>
              <a:defRPr/>
            </a:pPr>
            <a:r>
              <a:rPr lang="en-US" dirty="0" smtClean="0"/>
              <a:t>Uses fixed fabric clock on the fabric side</a:t>
            </a:r>
          </a:p>
          <a:p>
            <a:pPr lvl="1">
              <a:defRPr/>
            </a:pPr>
            <a:r>
              <a:rPr lang="en-US" dirty="0" smtClean="0"/>
              <a:t>Eases fabric design and decouples from I/O side</a:t>
            </a:r>
          </a:p>
          <a:p>
            <a:pPr>
              <a:defRPr/>
            </a:pPr>
            <a:r>
              <a:rPr lang="en-US" dirty="0" smtClean="0"/>
              <a:t>Provide 1:2 / 2:1 serialization/deserialization</a:t>
            </a:r>
          </a:p>
          <a:p>
            <a:pPr lvl="1">
              <a:defRPr/>
            </a:pPr>
            <a:r>
              <a:rPr lang="en-US" dirty="0" smtClean="0"/>
              <a:t>233-MHz fabric clock for 1866 Mbps I/O rate</a:t>
            </a:r>
          </a:p>
        </p:txBody>
      </p:sp>
      <p:sp>
        <p:nvSpPr>
          <p:cNvPr id="16388" name="PPTShape_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16389" name="Picture 2"/>
          <p:cNvPicPr>
            <a:picLocks noChangeAspect="1" noChangeArrowheads="1"/>
          </p:cNvPicPr>
          <p:nvPr>
            <p:custDataLst>
              <p:tags r:id="rId2"/>
            </p:custDataLst>
          </p:nvPr>
        </p:nvPicPr>
        <p:blipFill>
          <a:blip r:embed="rId6"/>
          <a:srcRect/>
          <a:stretch>
            <a:fillRect/>
          </a:stretch>
        </p:blipFill>
        <p:spPr bwMode="auto">
          <a:xfrm>
            <a:off x="5565775" y="1404938"/>
            <a:ext cx="3543300" cy="2311400"/>
          </a:xfrm>
          <a:prstGeom prst="rect">
            <a:avLst/>
          </a:prstGeom>
          <a:noFill/>
          <a:ln w="9525">
            <a:noFill/>
            <a:miter lim="800000"/>
            <a:headEnd/>
            <a:tailEnd/>
          </a:ln>
        </p:spPr>
      </p:pic>
      <p:pic>
        <p:nvPicPr>
          <p:cNvPr id="16390" name="Picture 3"/>
          <p:cNvPicPr>
            <a:picLocks noChangeAspect="1" noChangeArrowheads="1"/>
          </p:cNvPicPr>
          <p:nvPr>
            <p:custDataLst>
              <p:tags r:id="rId3"/>
            </p:custDataLst>
          </p:nvPr>
        </p:nvPicPr>
        <p:blipFill>
          <a:blip r:embed="rId7"/>
          <a:srcRect/>
          <a:stretch>
            <a:fillRect/>
          </a:stretch>
        </p:blipFill>
        <p:spPr bwMode="auto">
          <a:xfrm>
            <a:off x="5518150" y="3875088"/>
            <a:ext cx="3582988" cy="2311400"/>
          </a:xfrm>
          <a:prstGeom prst="rect">
            <a:avLst/>
          </a:prstGeom>
          <a:noFill/>
          <a:ln w="9525">
            <a:noFill/>
            <a:miter lim="800000"/>
            <a:headEnd/>
            <a:tailEnd/>
          </a:ln>
        </p:spPr>
      </p:pic>
      <p:sp>
        <p:nvSpPr>
          <p:cNvPr id="16391" name="TextBox 20"/>
          <p:cNvSpPr txBox="1">
            <a:spLocks noChangeArrowheads="1"/>
          </p:cNvSpPr>
          <p:nvPr/>
        </p:nvSpPr>
        <p:spPr bwMode="auto">
          <a:xfrm>
            <a:off x="5797550" y="1176338"/>
            <a:ext cx="3024188" cy="307975"/>
          </a:xfrm>
          <a:prstGeom prst="rect">
            <a:avLst/>
          </a:prstGeom>
          <a:noFill/>
          <a:ln w="9525">
            <a:noFill/>
            <a:miter lim="800000"/>
            <a:headEnd/>
            <a:tailEnd/>
          </a:ln>
        </p:spPr>
        <p:txBody>
          <a:bodyPr>
            <a:spAutoFit/>
          </a:bodyPr>
          <a:lstStyle/>
          <a:p>
            <a:r>
              <a:rPr lang="en-US" sz="1400"/>
              <a:t>IN FIFO per byte group</a:t>
            </a:r>
          </a:p>
        </p:txBody>
      </p:sp>
      <p:sp>
        <p:nvSpPr>
          <p:cNvPr id="16392" name="TextBox 21"/>
          <p:cNvSpPr txBox="1">
            <a:spLocks noChangeArrowheads="1"/>
          </p:cNvSpPr>
          <p:nvPr/>
        </p:nvSpPr>
        <p:spPr bwMode="auto">
          <a:xfrm>
            <a:off x="5797550" y="3644900"/>
            <a:ext cx="3024188" cy="307975"/>
          </a:xfrm>
          <a:prstGeom prst="rect">
            <a:avLst/>
          </a:prstGeom>
          <a:noFill/>
          <a:ln w="9525">
            <a:noFill/>
            <a:miter lim="800000"/>
            <a:headEnd/>
            <a:tailEnd/>
          </a:ln>
        </p:spPr>
        <p:txBody>
          <a:bodyPr>
            <a:spAutoFit/>
          </a:bodyPr>
          <a:lstStyle/>
          <a:p>
            <a:r>
              <a:rPr lang="en-US" sz="1400"/>
              <a:t>OUT FIFO per byte group</a:t>
            </a:r>
          </a:p>
        </p:txBody>
      </p:sp>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3184525" y="1693863"/>
            <a:ext cx="5273675" cy="4495800"/>
          </a:xfrm>
        </p:spPr>
        <p:txBody>
          <a:bodyPr/>
          <a:lstStyle/>
          <a:p>
            <a:pPr eaLnBrk="1" hangingPunct="1"/>
            <a:r>
              <a:rPr lang="en-US" sz="2400" dirty="0" smtClean="0"/>
              <a:t>Overview</a:t>
            </a:r>
          </a:p>
          <a:p>
            <a:pPr eaLnBrk="1" hangingPunct="1"/>
            <a:r>
              <a:rPr lang="en-US" sz="2400" dirty="0" err="1" smtClean="0"/>
              <a:t>Phaser</a:t>
            </a:r>
            <a:r>
              <a:rPr lang="en-US" sz="2400" dirty="0" smtClean="0"/>
              <a:t> and I/O FIFOs</a:t>
            </a:r>
          </a:p>
          <a:p>
            <a:pPr eaLnBrk="1" hangingPunct="1"/>
            <a:r>
              <a:rPr lang="en-US" sz="2400" dirty="0" smtClean="0"/>
              <a:t>Memory Controller </a:t>
            </a:r>
          </a:p>
          <a:p>
            <a:pPr eaLnBrk="1" hangingPunct="1"/>
            <a:r>
              <a:rPr lang="en-US" sz="2400" dirty="0" smtClean="0"/>
              <a:t>Memory Interface Generator (MIG)</a:t>
            </a:r>
          </a:p>
          <a:p>
            <a:pPr eaLnBrk="1" hangingPunct="1"/>
            <a:r>
              <a:rPr lang="en-US" sz="2400" b="1" dirty="0" smtClean="0">
                <a:solidFill>
                  <a:schemeClr val="tx2"/>
                </a:solidFill>
              </a:rPr>
              <a:t>Summary</a:t>
            </a:r>
          </a:p>
          <a:p>
            <a:pPr eaLnBrk="1" hangingPunct="1"/>
            <a:endParaRPr lang="en-US" sz="2400" dirty="0" smtClean="0"/>
          </a:p>
        </p:txBody>
      </p:sp>
      <p:sp>
        <p:nvSpPr>
          <p:cNvPr id="17411" name="Rectangle 3"/>
          <p:cNvSpPr>
            <a:spLocks noGrp="1" noChangeArrowheads="1"/>
          </p:cNvSpPr>
          <p:nvPr>
            <p:ph type="title"/>
          </p:nvPr>
        </p:nvSpPr>
        <p:spPr/>
        <p:txBody>
          <a:bodyPr/>
          <a:lstStyle/>
          <a:p>
            <a:pPr eaLnBrk="1" hangingPunct="1"/>
            <a:r>
              <a:rPr lang="en-US" smtClean="0"/>
              <a:t>Lessons</a:t>
            </a:r>
          </a:p>
        </p:txBody>
      </p:sp>
      <p:sp>
        <p:nvSpPr>
          <p:cNvPr id="1324036" name="Line 4"/>
          <p:cNvSpPr>
            <a:spLocks noChangeShapeType="1"/>
          </p:cNvSpPr>
          <p:nvPr/>
        </p:nvSpPr>
        <p:spPr bwMode="auto">
          <a:xfrm>
            <a:off x="1654175" y="3821113"/>
            <a:ext cx="1196975" cy="0"/>
          </a:xfrm>
          <a:prstGeom prst="line">
            <a:avLst/>
          </a:prstGeom>
          <a:noFill/>
          <a:ln w="57150">
            <a:solidFill>
              <a:schemeClr val="tx2"/>
            </a:solidFill>
            <a:round/>
            <a:headEnd type="none" w="sm" len="sm"/>
            <a:tailEnd type="triangle" w="med" len="med"/>
          </a:ln>
          <a:effectLst>
            <a:prstShdw prst="shdw17" dist="17961" dir="2700000">
              <a:schemeClr val="tx2">
                <a:gamma/>
                <a:shade val="60000"/>
                <a:invGamma/>
              </a:schemeClr>
            </a:prstShdw>
          </a:effectLst>
        </p:spPr>
        <p:txBody>
          <a:bodyPr wrap="none" anchor="ctr"/>
          <a:lstStyle/>
          <a:p>
            <a:pPr>
              <a:defRPr/>
            </a:pPr>
            <a:endParaRPr lang="en-US" dirty="0">
              <a:latin typeface="Arial" charset="0"/>
            </a:endParaRPr>
          </a:p>
        </p:txBody>
      </p:sp>
    </p:spTree>
    <p:custDataLst>
      <p:tags r:id="rId1"/>
    </p:custData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title"/>
          </p:nvPr>
        </p:nvSpPr>
        <p:spPr/>
        <p:txBody>
          <a:bodyPr/>
          <a:lstStyle/>
          <a:p>
            <a:pPr eaLnBrk="1" hangingPunct="1"/>
            <a:r>
              <a:rPr lang="en-US" smtClean="0"/>
              <a:t>Summary</a:t>
            </a:r>
          </a:p>
        </p:txBody>
      </p:sp>
      <p:sp>
        <p:nvSpPr>
          <p:cNvPr id="18435" name="Rectangle 6"/>
          <p:cNvSpPr>
            <a:spLocks noGrp="1" noChangeArrowheads="1"/>
          </p:cNvSpPr>
          <p:nvPr>
            <p:ph type="body" idx="1"/>
          </p:nvPr>
        </p:nvSpPr>
        <p:spPr/>
        <p:txBody>
          <a:bodyPr/>
          <a:lstStyle/>
          <a:p>
            <a:pPr eaLnBrk="1" hangingPunct="1"/>
            <a:r>
              <a:rPr lang="en-US" smtClean="0"/>
              <a:t>All 7 series FPGAs have dedicated hard logic for implementing the physical layers of high-speed DDR3 and QDR II+ memory controllers</a:t>
            </a:r>
          </a:p>
          <a:p>
            <a:pPr lvl="1" eaLnBrk="1" hangingPunct="1"/>
            <a:r>
              <a:rPr lang="en-US" smtClean="0"/>
              <a:t>PHASER_IN, PHASER_OUT, FIFO_IN, and FIFO_OUT</a:t>
            </a:r>
          </a:p>
          <a:p>
            <a:pPr eaLnBrk="1" hangingPunct="1"/>
            <a:r>
              <a:rPr lang="en-US" smtClean="0"/>
              <a:t>These blocks work in conjunction with the other logic in the I/O and CMT columns to generate complete PHY layers for these memories</a:t>
            </a:r>
          </a:p>
          <a:p>
            <a:pPr lvl="1" eaLnBrk="1" hangingPunct="1"/>
            <a:r>
              <a:rPr lang="en-US" smtClean="0"/>
              <a:t>ISERDES, OSERDES, PLL</a:t>
            </a:r>
          </a:p>
        </p:txBody>
      </p:sp>
    </p:spTree>
    <p:custDataLst>
      <p:tags r:id="rId1"/>
    </p:custData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Where Can I Learn More?</a:t>
            </a:r>
          </a:p>
        </p:txBody>
      </p:sp>
      <p:sp>
        <p:nvSpPr>
          <p:cNvPr id="19459" name="Rectangle 3"/>
          <p:cNvSpPr>
            <a:spLocks noGrp="1" noChangeArrowheads="1"/>
          </p:cNvSpPr>
          <p:nvPr>
            <p:ph type="body" idx="1"/>
          </p:nvPr>
        </p:nvSpPr>
        <p:spPr>
          <a:xfrm>
            <a:off x="609600" y="1655763"/>
            <a:ext cx="7924800" cy="4495800"/>
          </a:xfrm>
        </p:spPr>
        <p:txBody>
          <a:bodyPr/>
          <a:lstStyle/>
          <a:p>
            <a:r>
              <a:rPr lang="en-US" sz="2400" b="1" dirty="0" smtClean="0"/>
              <a:t>User  Guides  </a:t>
            </a:r>
          </a:p>
          <a:p>
            <a:pPr lvl="1"/>
            <a:r>
              <a:rPr lang="en-US" i="1" u="sng" dirty="0" smtClean="0"/>
              <a:t>7 Series FPGAs Memory Interface Solutions User Guide, UG596</a:t>
            </a:r>
          </a:p>
          <a:p>
            <a:pPr lvl="2"/>
            <a:r>
              <a:rPr lang="en-US" dirty="0" smtClean="0"/>
              <a:t>Describes the complete clocking structures</a:t>
            </a:r>
          </a:p>
          <a:p>
            <a:pPr lvl="2"/>
            <a:endParaRPr lang="en-US" dirty="0" smtClean="0"/>
          </a:p>
          <a:p>
            <a:r>
              <a:rPr lang="en-US" sz="2400" b="1" dirty="0" smtClean="0"/>
              <a:t>Xilinx Education Services courses</a:t>
            </a:r>
          </a:p>
          <a:p>
            <a:pPr lvl="1"/>
            <a:r>
              <a:rPr lang="en-US" b="1" u="sng" dirty="0" smtClean="0"/>
              <a:t>www.xilinx.com/training</a:t>
            </a:r>
          </a:p>
          <a:p>
            <a:pPr lvl="2"/>
            <a:r>
              <a:rPr lang="en-US" i="1" u="sng" dirty="0" smtClean="0"/>
              <a:t>Designing with the 7 Series Families </a:t>
            </a:r>
            <a:r>
              <a:rPr lang="en-US" dirty="0" smtClean="0"/>
              <a:t>course</a:t>
            </a:r>
          </a:p>
          <a:p>
            <a:pPr lvl="2"/>
            <a:r>
              <a:rPr lang="en-US" dirty="0" smtClean="0"/>
              <a:t>Xilinx tools and architecture courses</a:t>
            </a:r>
          </a:p>
          <a:p>
            <a:pPr lvl="2"/>
            <a:r>
              <a:rPr lang="en-US" dirty="0" smtClean="0"/>
              <a:t>Hardware description language courses</a:t>
            </a:r>
          </a:p>
          <a:p>
            <a:pPr lvl="2"/>
            <a:r>
              <a:rPr lang="en-US" dirty="0" smtClean="0"/>
              <a:t>Basic FPGA architecture, Basic HDL Coding Techniques, and other Free Videos!</a:t>
            </a:r>
            <a:endParaRPr lang="en-US" i="1" dirty="0" smtClean="0"/>
          </a:p>
          <a:p>
            <a:endParaRPr lang="en-US" sz="2400" b="1" i="1" dirty="0" smtClean="0"/>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838200" y="1600200"/>
            <a:ext cx="7467600" cy="4672013"/>
          </a:xfrm>
          <a:prstGeom prst="rect">
            <a:avLst/>
          </a:prstGeom>
          <a:noFill/>
          <a:ln w="9525">
            <a:noFill/>
            <a:miter lim="800000"/>
            <a:headEnd/>
            <a:tailEnd/>
          </a:ln>
        </p:spPr>
        <p:txBody>
          <a:bodyPr/>
          <a:lstStyle/>
          <a:p>
            <a:pPr algn="l"/>
            <a:r>
              <a:rPr lang="en-US" altLang="ja-JP" sz="900" dirty="0">
                <a:ea typeface="ＭＳ Ｐゴシック" pitchFamily="34" charset="-128"/>
              </a:rPr>
              <a:t>Xilinx is disclosing this Document and Intellectual </a:t>
            </a:r>
            <a:r>
              <a:rPr lang="en-US" altLang="ja-JP" sz="900" dirty="0" smtClean="0">
                <a:ea typeface="ＭＳ Ｐゴシック" pitchFamily="34" charset="-128"/>
              </a:rPr>
              <a:t>Property </a:t>
            </a:r>
            <a:r>
              <a:rPr lang="en-US" altLang="ja-JP" sz="900" dirty="0">
                <a:ea typeface="ＭＳ Ｐゴシック" pitchFamily="34" charset="-128"/>
              </a:rPr>
              <a:t>(hereinafter “the Design”) to you for use in the development of designs to operate on, or interface with Xilinx FPGAs. Except as stated herein, none of the Design may be copied, reproduced, distributed, republished, downloaded, displayed, posted, or transmitted in any form or by any means including, but not limited to, electronic, mechanical, photocopying, recording, or otherwise, without the prior written consent of Xilinx. Any unauthorized use of the Design may violate copyright laws, trademark laws, the laws of privacy and publicity, and communications regulations and statutes.</a:t>
            </a:r>
          </a:p>
          <a:p>
            <a:pPr algn="l"/>
            <a:endParaRPr lang="en-US" altLang="ja-JP" sz="900" dirty="0">
              <a:ea typeface="ＭＳ Ｐゴシック" pitchFamily="34" charset="-128"/>
            </a:endParaRPr>
          </a:p>
          <a:p>
            <a:pPr algn="l"/>
            <a:r>
              <a:rPr lang="en-US" altLang="ja-JP" sz="900" dirty="0">
                <a:ea typeface="ＭＳ Ｐゴシック" pitchFamily="34" charset="-128"/>
              </a:rPr>
              <a:t>Xilinx does not assume any liability arising out of the application or use of the Design; nor does Xilinx convey any license under its patents, copyrights, or any rights of others. You are responsible for obtaining any rights you may require for your use or implementation of the Design. Xilinx reserves the right to make changes, at any time, to the Design as deemed desirable in the sole discretion of Xilinx. Xilinx assumes no obligation to correct any errors contained herein or to advise you of any correction if such be made. Xilinx will not assume any liability for the accuracy or correctness of any engineering or technical support or assistance provided to you in connection with the Design.</a:t>
            </a:r>
          </a:p>
          <a:p>
            <a:pPr algn="l"/>
            <a:endParaRPr lang="en-US" altLang="ja-JP" sz="900" dirty="0">
              <a:ea typeface="ＭＳ Ｐゴシック" pitchFamily="34" charset="-128"/>
            </a:endParaRPr>
          </a:p>
          <a:p>
            <a:pPr algn="l"/>
            <a:r>
              <a:rPr lang="en-US" altLang="ja-JP" sz="900" dirty="0">
                <a:ea typeface="ＭＳ Ｐゴシック" pitchFamily="34" charset="-128"/>
              </a:rPr>
              <a:t>THE DESIGN IS PROVIDED “AS IS" WITH ALL FAULTS, AND THE ENTIRE RISK AS TO ITS FUNCTION AND IMPLEMENTATION IS WITH YOU. YOU ACKNOWLEDGE AND AGREE THAT YOU HAVE NOT RELIED ON ANY ORAL OR WRITTEN INFORMATION OR ADVICE, WHETHER GIVEN BY XILINX, OR ITS AGENTS OR EMPLOYEES. XILINX MAKES NO OTHER WARRANTIES, WHETHER EXPRESS, IMPLIED, OR STATUTORY, REGARDING THE DESIGN, INCLUDING ANY WARRANTIES OF MERCHANTABILITY, FITNESS FOR A PARTICULAR PURPOSE, TITLE, AND NONINFRINGEMENT OF THIRD-PARTY RIGHTS.</a:t>
            </a:r>
          </a:p>
          <a:p>
            <a:pPr algn="l"/>
            <a:endParaRPr lang="en-US" altLang="ja-JP" sz="900" dirty="0">
              <a:ea typeface="ＭＳ Ｐゴシック" pitchFamily="34" charset="-128"/>
            </a:endParaRPr>
          </a:p>
          <a:p>
            <a:pPr algn="l"/>
            <a:r>
              <a:rPr lang="en-US" altLang="ja-JP" sz="900" dirty="0">
                <a:ea typeface="ＭＳ Ｐゴシック" pitchFamily="34" charset="-128"/>
              </a:rPr>
              <a:t>IN NO EVENT WILL XILINX BE LIABLE FOR ANY CONSEQUENTIAL, INDIRECT, EXEMPLARY, SPECIAL, OR INCIDENTAL DAMAGES, INCLUDING ANY LOST DATA AND LOST PROFITS, ARISING FROM OR RELATING TO YOUR USE OF THE DESIGN, EVEN IF YOU HAVE BEEN ADVISED OF THE POSSIBILITY OF SUCH DAMAGES. THE TOTAL CUMULATIVE LIABILITY OF XILINX IN CONNECTION WITH YOUR USE OF THE DESIGN, WHETHER IN CONTRACT OR TORT OR OTHERWISE, WILL IN NO EVENT EXCEED THE AMOUNT OF FEES PAID BY YOU TO XILINX HEREUNDER FOR USE OF THE DESIGN. YOU ACKNOWLEDGE THAT THE FEES, IF ANY, REFLECT THE ALLOCATION OF RISK SET FORTH IN THIS AGREEMENT AND THAT XILINX WOULD NOT MAKE AVAILABLE THE DESIGN TO YOU WITHOUT THESE LIMITATIONS OF LIABILITY.</a:t>
            </a:r>
          </a:p>
          <a:p>
            <a:pPr algn="l"/>
            <a:endParaRPr lang="en-US" altLang="ja-JP" sz="900" dirty="0">
              <a:ea typeface="ＭＳ Ｐゴシック" pitchFamily="34" charset="-128"/>
            </a:endParaRPr>
          </a:p>
          <a:p>
            <a:pPr algn="l"/>
            <a:r>
              <a:rPr lang="en-US" altLang="ja-JP" sz="900" dirty="0">
                <a:ea typeface="ＭＳ Ｐゴシック" pitchFamily="34" charset="-128"/>
              </a:rPr>
              <a:t>The Design is not designed or intended for use in the development of on-line control equipment in hazardous environments requiring fail-safe controls, such as in the operation of nuclear facilities, aircraft navigation or communications systems, air traffic control, life support, or weapons systems (“High-Risk Applications”). Xilinx specifically disclaims any express or implied warranties of fitness for such High-Risk Applications. You represent that use of the Design in such High-Risk Applications is fully at your risk.</a:t>
            </a:r>
          </a:p>
          <a:p>
            <a:pPr algn="l"/>
            <a:endParaRPr lang="en-US" altLang="ja-JP" sz="900" dirty="0">
              <a:ea typeface="ＭＳ Ｐゴシック" pitchFamily="34" charset="-128"/>
            </a:endParaRPr>
          </a:p>
          <a:p>
            <a:pPr algn="l"/>
            <a:r>
              <a:rPr lang="en-US" altLang="ja-JP" sz="900" dirty="0">
                <a:ea typeface="ＭＳ Ｐゴシック" pitchFamily="34" charset="-128"/>
              </a:rPr>
              <a:t>© </a:t>
            </a:r>
            <a:r>
              <a:rPr lang="en-US" altLang="ja-JP" sz="900" dirty="0" smtClean="0">
                <a:ea typeface="ＭＳ Ｐゴシック" pitchFamily="34" charset="-128"/>
              </a:rPr>
              <a:t>2012 </a:t>
            </a:r>
            <a:r>
              <a:rPr lang="en-US" altLang="ja-JP" sz="900" dirty="0">
                <a:ea typeface="ＭＳ Ｐゴシック" pitchFamily="34" charset="-128"/>
              </a:rPr>
              <a:t>Xilinx, Inc. All rights reserved. XILINX, the Xilinx logo, and other designated brands included herein are trademarks of Xilinx, Inc. All other trademarks are the property of their respective owners.</a:t>
            </a:r>
            <a:endParaRPr lang="ja-JP" altLang="en-US" sz="900">
              <a:ea typeface="ＭＳ Ｐゴシック" pitchFamily="34" charset="-128"/>
            </a:endParaRPr>
          </a:p>
        </p:txBody>
      </p:sp>
      <p:sp>
        <p:nvSpPr>
          <p:cNvPr id="20483" name="Rectangle 3"/>
          <p:cNvSpPr>
            <a:spLocks noGrp="1" noChangeArrowheads="1"/>
          </p:cNvSpPr>
          <p:nvPr>
            <p:ph type="title"/>
          </p:nvPr>
        </p:nvSpPr>
        <p:spPr/>
        <p:txBody>
          <a:bodyPr/>
          <a:lstStyle/>
          <a:p>
            <a:r>
              <a:rPr lang="en-US" altLang="ja-JP" smtClean="0">
                <a:ea typeface="ＭＳ Ｐゴシック" pitchFamily="34" charset="-128"/>
              </a:rPr>
              <a:t>Trademark Information</a:t>
            </a:r>
          </a:p>
        </p:txBody>
      </p:sp>
    </p:spTree>
    <p:custDataLst>
      <p:tags r:id="rId1"/>
    </p:custData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125412" y="4313792"/>
            <a:ext cx="6282761" cy="1114425"/>
          </a:xfrm>
        </p:spPr>
        <p:txBody>
          <a:bodyPr/>
          <a:lstStyle/>
          <a:p>
            <a:pPr eaLnBrk="1" hangingPunct="1"/>
            <a:r>
              <a:rPr lang="en-US" dirty="0" smtClean="0"/>
              <a:t>7 Series Memory Controllers</a:t>
            </a:r>
          </a:p>
        </p:txBody>
      </p:sp>
      <p:sp>
        <p:nvSpPr>
          <p:cNvPr id="5123" name="Rectangle 5"/>
          <p:cNvSpPr>
            <a:spLocks noGrp="1" noChangeArrowheads="1"/>
          </p:cNvSpPr>
          <p:nvPr>
            <p:ph type="subTitle" idx="1"/>
          </p:nvPr>
        </p:nvSpPr>
        <p:spPr/>
        <p:txBody>
          <a:bodyPr/>
          <a:lstStyle/>
          <a:p>
            <a:pPr eaLnBrk="1" hangingPunct="1"/>
            <a:r>
              <a:rPr lang="en-US" smtClean="0"/>
              <a:t>Part 2</a:t>
            </a:r>
          </a:p>
        </p:txBody>
      </p:sp>
    </p:spTree>
    <p:custDataLst>
      <p:tags r:id="rId1"/>
    </p:custData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en-US" smtClean="0"/>
              <a:t>Objectives</a:t>
            </a:r>
          </a:p>
        </p:txBody>
      </p:sp>
      <p:sp>
        <p:nvSpPr>
          <p:cNvPr id="6147" name="Rectangle 5"/>
          <p:cNvSpPr>
            <a:spLocks noGrp="1" noChangeArrowheads="1"/>
          </p:cNvSpPr>
          <p:nvPr>
            <p:ph type="body" idx="1"/>
          </p:nvPr>
        </p:nvSpPr>
        <p:spPr/>
        <p:txBody>
          <a:bodyPr/>
          <a:lstStyle/>
          <a:p>
            <a:pPr eaLnBrk="1" hangingPunct="1">
              <a:buFont typeface="Wingdings" pitchFamily="2" charset="2"/>
              <a:buNone/>
            </a:pPr>
            <a:r>
              <a:rPr lang="en-US" b="1" smtClean="0"/>
              <a:t>After completing this module, you will be able to:</a:t>
            </a:r>
          </a:p>
          <a:p>
            <a:pPr eaLnBrk="1" hangingPunct="1"/>
            <a:r>
              <a:rPr lang="en-US" smtClean="0"/>
              <a:t>Describe the Memory Interface Generator (MIG) design flow</a:t>
            </a:r>
          </a:p>
          <a:p>
            <a:pPr eaLnBrk="1" hangingPunct="1"/>
            <a:endParaRPr lang="en-US" smtClean="0"/>
          </a:p>
          <a:p>
            <a:pPr eaLnBrk="1" hangingPunct="1"/>
            <a:endParaRPr lang="en-US" smtClean="0"/>
          </a:p>
          <a:p>
            <a:pPr eaLnBrk="1" hangingPunct="1"/>
            <a:endParaRPr lang="en-US" smtClean="0"/>
          </a:p>
        </p:txBody>
      </p:sp>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3184525" y="1693863"/>
            <a:ext cx="5583391" cy="4495800"/>
          </a:xfrm>
        </p:spPr>
        <p:txBody>
          <a:bodyPr/>
          <a:lstStyle/>
          <a:p>
            <a:pPr eaLnBrk="1" hangingPunct="1"/>
            <a:r>
              <a:rPr lang="en-US" sz="2400" dirty="0" smtClean="0"/>
              <a:t>Overview</a:t>
            </a:r>
          </a:p>
          <a:p>
            <a:pPr eaLnBrk="1" hangingPunct="1"/>
            <a:r>
              <a:rPr lang="en-US" sz="2400" dirty="0" err="1" smtClean="0"/>
              <a:t>Phaser</a:t>
            </a:r>
            <a:r>
              <a:rPr lang="en-US" sz="2400" dirty="0" smtClean="0"/>
              <a:t> and I/O FIFOs</a:t>
            </a:r>
          </a:p>
          <a:p>
            <a:pPr eaLnBrk="1" hangingPunct="1"/>
            <a:r>
              <a:rPr lang="en-US" sz="2400" b="1" dirty="0" smtClean="0">
                <a:solidFill>
                  <a:schemeClr val="tx2"/>
                </a:solidFill>
              </a:rPr>
              <a:t>Memory Controller </a:t>
            </a:r>
          </a:p>
          <a:p>
            <a:pPr eaLnBrk="1" hangingPunct="1"/>
            <a:r>
              <a:rPr lang="en-US" sz="2400" dirty="0" smtClean="0"/>
              <a:t>Memory Interface Generator (MIG)</a:t>
            </a:r>
          </a:p>
          <a:p>
            <a:pPr eaLnBrk="1" hangingPunct="1"/>
            <a:r>
              <a:rPr lang="en-US" sz="2400" dirty="0" smtClean="0"/>
              <a:t>Summary</a:t>
            </a:r>
          </a:p>
          <a:p>
            <a:pPr eaLnBrk="1" hangingPunct="1"/>
            <a:endParaRPr lang="en-US" sz="2400" dirty="0" smtClean="0"/>
          </a:p>
        </p:txBody>
      </p:sp>
      <p:sp>
        <p:nvSpPr>
          <p:cNvPr id="7171" name="Rectangle 3"/>
          <p:cNvSpPr>
            <a:spLocks noGrp="1" noChangeArrowheads="1"/>
          </p:cNvSpPr>
          <p:nvPr>
            <p:ph type="title"/>
          </p:nvPr>
        </p:nvSpPr>
        <p:spPr/>
        <p:txBody>
          <a:bodyPr/>
          <a:lstStyle/>
          <a:p>
            <a:pPr eaLnBrk="1" hangingPunct="1"/>
            <a:r>
              <a:rPr lang="en-US" smtClean="0"/>
              <a:t>Lessons</a:t>
            </a:r>
          </a:p>
        </p:txBody>
      </p:sp>
      <p:sp>
        <p:nvSpPr>
          <p:cNvPr id="1324036" name="Line 4"/>
          <p:cNvSpPr>
            <a:spLocks noChangeShapeType="1"/>
          </p:cNvSpPr>
          <p:nvPr/>
        </p:nvSpPr>
        <p:spPr bwMode="auto">
          <a:xfrm>
            <a:off x="1654175" y="2873375"/>
            <a:ext cx="1196975" cy="0"/>
          </a:xfrm>
          <a:prstGeom prst="line">
            <a:avLst/>
          </a:prstGeom>
          <a:noFill/>
          <a:ln w="57150">
            <a:solidFill>
              <a:schemeClr val="tx2"/>
            </a:solidFill>
            <a:round/>
            <a:headEnd type="none" w="sm" len="sm"/>
            <a:tailEnd type="triangle" w="med" len="med"/>
          </a:ln>
          <a:effectLst>
            <a:prstShdw prst="shdw17" dist="17961" dir="2700000">
              <a:schemeClr val="tx2">
                <a:gamma/>
                <a:shade val="60000"/>
                <a:invGamma/>
              </a:schemeClr>
            </a:prstShdw>
          </a:effectLst>
        </p:spPr>
        <p:txBody>
          <a:bodyPr wrap="none" anchor="ctr"/>
          <a:lstStyle/>
          <a:p>
            <a:pPr>
              <a:defRPr/>
            </a:pPr>
            <a:endParaRPr lang="en-US" dirty="0">
              <a:latin typeface="Arial" charset="0"/>
            </a:endParaRPr>
          </a:p>
        </p:txBody>
      </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en-US" smtClean="0"/>
              <a:t>Objectives</a:t>
            </a:r>
          </a:p>
        </p:txBody>
      </p:sp>
      <p:sp>
        <p:nvSpPr>
          <p:cNvPr id="6147" name="Rectangle 5"/>
          <p:cNvSpPr>
            <a:spLocks noGrp="1" noChangeArrowheads="1"/>
          </p:cNvSpPr>
          <p:nvPr>
            <p:ph type="body" idx="1"/>
          </p:nvPr>
        </p:nvSpPr>
        <p:spPr/>
        <p:txBody>
          <a:bodyPr/>
          <a:lstStyle/>
          <a:p>
            <a:pPr eaLnBrk="1" hangingPunct="1">
              <a:buFont typeface="Wingdings" pitchFamily="2" charset="2"/>
              <a:buNone/>
            </a:pPr>
            <a:r>
              <a:rPr lang="en-US" b="1" smtClean="0"/>
              <a:t>After completing this module, you will be able to:</a:t>
            </a:r>
          </a:p>
          <a:p>
            <a:pPr eaLnBrk="1" hangingPunct="1"/>
            <a:r>
              <a:rPr lang="en-US" smtClean="0"/>
              <a:t>Describe the new I/O features for supporting high speed memory controllers</a:t>
            </a:r>
          </a:p>
          <a:p>
            <a:pPr eaLnBrk="1" hangingPunct="1"/>
            <a:endParaRPr lang="en-US" smtClean="0"/>
          </a:p>
          <a:p>
            <a:pPr eaLnBrk="1" hangingPunct="1"/>
            <a:endParaRPr lang="en-US" smtClean="0"/>
          </a:p>
        </p:txBody>
      </p:sp>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Memory Controller Operations</a:t>
            </a:r>
          </a:p>
        </p:txBody>
      </p:sp>
      <p:sp>
        <p:nvSpPr>
          <p:cNvPr id="3" name="Content Placeholder 2"/>
          <p:cNvSpPr>
            <a:spLocks noGrp="1"/>
          </p:cNvSpPr>
          <p:nvPr>
            <p:ph idx="1"/>
          </p:nvPr>
        </p:nvSpPr>
        <p:spPr/>
        <p:txBody>
          <a:bodyPr>
            <a:normAutofit fontScale="92500" lnSpcReduction="20000"/>
          </a:bodyPr>
          <a:lstStyle/>
          <a:p>
            <a:pPr>
              <a:defRPr/>
            </a:pPr>
            <a:r>
              <a:rPr lang="en-US" dirty="0" smtClean="0"/>
              <a:t>Users normally want external memory to be a single flat memory space</a:t>
            </a:r>
          </a:p>
          <a:p>
            <a:pPr>
              <a:defRPr/>
            </a:pPr>
            <a:r>
              <a:rPr lang="en-US" dirty="0" smtClean="0"/>
              <a:t>DDR3 SDRAM is organized into banks, pages, and words</a:t>
            </a:r>
          </a:p>
          <a:p>
            <a:pPr lvl="1">
              <a:defRPr/>
            </a:pPr>
            <a:r>
              <a:rPr lang="en-US" dirty="0" smtClean="0"/>
              <a:t>Different operations are required to access data</a:t>
            </a:r>
          </a:p>
          <a:p>
            <a:pPr lvl="2">
              <a:defRPr/>
            </a:pPr>
            <a:r>
              <a:rPr lang="en-US" dirty="0" smtClean="0"/>
              <a:t>ACTIVATE to open a page in a bank</a:t>
            </a:r>
          </a:p>
          <a:p>
            <a:pPr lvl="2">
              <a:defRPr/>
            </a:pPr>
            <a:r>
              <a:rPr lang="en-US" dirty="0" smtClean="0"/>
              <a:t>PRECHARGE to close a page in a bank</a:t>
            </a:r>
          </a:p>
          <a:p>
            <a:pPr lvl="2">
              <a:defRPr/>
            </a:pPr>
            <a:r>
              <a:rPr lang="en-US" dirty="0" smtClean="0"/>
              <a:t>READ/WRITE to access/modify data in an open page</a:t>
            </a:r>
          </a:p>
          <a:p>
            <a:pPr lvl="2">
              <a:defRPr/>
            </a:pPr>
            <a:r>
              <a:rPr lang="en-US" dirty="0" smtClean="0"/>
              <a:t>REFRESH to refresh the dynamic RAM cells</a:t>
            </a:r>
          </a:p>
          <a:p>
            <a:pPr lvl="1">
              <a:defRPr/>
            </a:pPr>
            <a:r>
              <a:rPr lang="en-US" dirty="0" smtClean="0"/>
              <a:t>Timing between commands is complex and crucial</a:t>
            </a:r>
          </a:p>
          <a:p>
            <a:pPr lvl="2">
              <a:defRPr/>
            </a:pPr>
            <a:r>
              <a:rPr lang="en-US" dirty="0" smtClean="0"/>
              <a:t>ACTIVATE to READ, READ to WRITE, for example</a:t>
            </a:r>
          </a:p>
          <a:p>
            <a:pPr>
              <a:defRPr/>
            </a:pPr>
            <a:r>
              <a:rPr lang="en-US" dirty="0" smtClean="0"/>
              <a:t>Page management is complex and can have a significant impact on overall performance</a:t>
            </a:r>
          </a:p>
          <a:p>
            <a:pPr lvl="1">
              <a:defRPr/>
            </a:pPr>
            <a:r>
              <a:rPr lang="en-US" dirty="0" smtClean="0"/>
              <a:t>No one page management policy is ideal for all applications</a:t>
            </a:r>
          </a:p>
          <a:p>
            <a:pPr>
              <a:defRPr/>
            </a:pPr>
            <a:r>
              <a:rPr lang="en-US" dirty="0" smtClean="0"/>
              <a:t>This is an ideal application for fabric logic</a:t>
            </a:r>
          </a:p>
          <a:p>
            <a:pPr>
              <a:defRPr/>
            </a:pPr>
            <a:endParaRPr lang="en-US" dirty="0"/>
          </a:p>
        </p:txBody>
      </p:sp>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MIG Memory Controller</a:t>
            </a:r>
          </a:p>
        </p:txBody>
      </p:sp>
      <p:sp>
        <p:nvSpPr>
          <p:cNvPr id="9219" name="Content Placeholder 2"/>
          <p:cNvSpPr>
            <a:spLocks noGrp="1"/>
          </p:cNvSpPr>
          <p:nvPr>
            <p:ph idx="1"/>
          </p:nvPr>
        </p:nvSpPr>
        <p:spPr>
          <a:xfrm>
            <a:off x="457200" y="1600200"/>
            <a:ext cx="5903913" cy="4799013"/>
          </a:xfrm>
        </p:spPr>
        <p:txBody>
          <a:bodyPr/>
          <a:lstStyle/>
          <a:p>
            <a:r>
              <a:rPr lang="en-US" smtClean="0"/>
              <a:t>A DDR3 memory controller is provided through the Memory Interface Generator</a:t>
            </a:r>
          </a:p>
          <a:p>
            <a:r>
              <a:rPr lang="en-US" smtClean="0"/>
              <a:t>Leveraged from the Virtex®-6 FPGA DDR3 reordering controller architecture</a:t>
            </a:r>
          </a:p>
          <a:p>
            <a:pPr lvl="1"/>
            <a:r>
              <a:rPr lang="en-US" smtClean="0"/>
              <a:t>Programmable bank machines for high efficiency</a:t>
            </a:r>
          </a:p>
          <a:p>
            <a:r>
              <a:rPr lang="en-US" smtClean="0"/>
              <a:t>Advanced features</a:t>
            </a:r>
          </a:p>
          <a:p>
            <a:pPr lvl="1"/>
            <a:r>
              <a:rPr lang="en-US" smtClean="0"/>
              <a:t>One quarter rate for higher data rates (up to 1866 Mbps) with the 28-nm fabric speed</a:t>
            </a:r>
          </a:p>
          <a:p>
            <a:pPr lvl="1"/>
            <a:r>
              <a:rPr lang="en-US" smtClean="0"/>
              <a:t>Self refresh for lower memory power  consumption</a:t>
            </a:r>
          </a:p>
          <a:p>
            <a:pPr>
              <a:buFont typeface="Wingdings" pitchFamily="2" charset="2"/>
              <a:buNone/>
            </a:pPr>
            <a:endParaRPr lang="en-CA" smtClean="0"/>
          </a:p>
          <a:p>
            <a:endParaRPr lang="en-US" smtClean="0"/>
          </a:p>
        </p:txBody>
      </p:sp>
      <p:sp>
        <p:nvSpPr>
          <p:cNvPr id="4" name="Rectangle 3"/>
          <p:cNvSpPr/>
          <p:nvPr/>
        </p:nvSpPr>
        <p:spPr>
          <a:xfrm>
            <a:off x="6588125" y="1744663"/>
            <a:ext cx="2232025" cy="1800225"/>
          </a:xfrm>
          <a:prstGeom prst="rect">
            <a:avLst/>
          </a:prstGeom>
          <a:solidFill>
            <a:schemeClr val="bg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en-US" sz="1400" dirty="0">
              <a:solidFill>
                <a:srgbClr val="FFFFFF"/>
              </a:solidFill>
            </a:endParaRPr>
          </a:p>
        </p:txBody>
      </p:sp>
      <p:sp>
        <p:nvSpPr>
          <p:cNvPr id="5" name="Rectangle 4"/>
          <p:cNvSpPr/>
          <p:nvPr/>
        </p:nvSpPr>
        <p:spPr>
          <a:xfrm>
            <a:off x="6948488" y="1816100"/>
            <a:ext cx="1511300" cy="1446213"/>
          </a:xfrm>
          <a:prstGeom prst="rect">
            <a:avLst/>
          </a:prstGeom>
        </p:spPr>
        <p:txBody>
          <a:bodyPr>
            <a:spAutoFit/>
          </a:bodyPr>
          <a:lstStyle/>
          <a:p>
            <a:pPr algn="l" eaLnBrk="0" hangingPunct="0">
              <a:spcBef>
                <a:spcPct val="20000"/>
              </a:spcBef>
              <a:defRPr/>
            </a:pPr>
            <a:r>
              <a:rPr lang="en-US" sz="1400" b="1" dirty="0">
                <a:solidFill>
                  <a:srgbClr val="000000"/>
                </a:solidFill>
                <a:latin typeface="+mj-lt"/>
              </a:rPr>
              <a:t>DDR3 Memory Controller</a:t>
            </a:r>
          </a:p>
          <a:p>
            <a:pPr algn="l" eaLnBrk="0" hangingPunct="0">
              <a:spcBef>
                <a:spcPct val="20000"/>
              </a:spcBef>
              <a:defRPr/>
            </a:pPr>
            <a:endParaRPr lang="en-US" sz="1400" b="1" dirty="0">
              <a:solidFill>
                <a:srgbClr val="000000"/>
              </a:solidFill>
              <a:latin typeface="+mj-lt"/>
            </a:endParaRPr>
          </a:p>
          <a:p>
            <a:pPr algn="l" eaLnBrk="0" hangingPunct="0">
              <a:spcBef>
                <a:spcPct val="20000"/>
              </a:spcBef>
              <a:defRPr/>
            </a:pPr>
            <a:r>
              <a:rPr lang="en-US" sz="1200" b="1" dirty="0">
                <a:solidFill>
                  <a:srgbClr val="000000"/>
                </a:solidFill>
                <a:latin typeface="+mj-lt"/>
              </a:rPr>
              <a:t>Reordering</a:t>
            </a:r>
          </a:p>
          <a:p>
            <a:pPr algn="l" eaLnBrk="0" hangingPunct="0">
              <a:spcBef>
                <a:spcPct val="20000"/>
              </a:spcBef>
              <a:defRPr/>
            </a:pPr>
            <a:r>
              <a:rPr lang="en-US" sz="1200" b="1" dirty="0">
                <a:solidFill>
                  <a:srgbClr val="000000"/>
                </a:solidFill>
                <a:latin typeface="+mj-lt"/>
              </a:rPr>
              <a:t>Bank Machines</a:t>
            </a:r>
          </a:p>
          <a:p>
            <a:pPr algn="l" eaLnBrk="0" hangingPunct="0">
              <a:spcBef>
                <a:spcPct val="20000"/>
              </a:spcBef>
              <a:defRPr/>
            </a:pPr>
            <a:r>
              <a:rPr lang="en-US" sz="1200" b="1" dirty="0">
                <a:solidFill>
                  <a:srgbClr val="000000"/>
                </a:solidFill>
                <a:latin typeface="+mj-lt"/>
              </a:rPr>
              <a:t>¼  Rate</a:t>
            </a:r>
          </a:p>
        </p:txBody>
      </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User Interfaces</a:t>
            </a:r>
          </a:p>
        </p:txBody>
      </p:sp>
      <p:sp>
        <p:nvSpPr>
          <p:cNvPr id="10243" name="Rectangle 3"/>
          <p:cNvSpPr>
            <a:spLocks noGrp="1" noChangeArrowheads="1"/>
          </p:cNvSpPr>
          <p:nvPr>
            <p:ph type="body" idx="1"/>
          </p:nvPr>
        </p:nvSpPr>
        <p:spPr/>
        <p:txBody>
          <a:bodyPr/>
          <a:lstStyle/>
          <a:p>
            <a:r>
              <a:rPr lang="en-US" smtClean="0"/>
              <a:t>Two user interfaces are provided by the MIG memory controller</a:t>
            </a:r>
          </a:p>
          <a:p>
            <a:pPr lvl="1"/>
            <a:r>
              <a:rPr lang="en-US" smtClean="0"/>
              <a:t>Native user interface</a:t>
            </a:r>
          </a:p>
          <a:p>
            <a:pPr lvl="2"/>
            <a:r>
              <a:rPr lang="en-US" smtClean="0"/>
              <a:t>Leveraged from the Virtex-6 FPGA MIG memory controller</a:t>
            </a:r>
          </a:p>
          <a:p>
            <a:pPr lvl="2"/>
            <a:r>
              <a:rPr lang="en-US" smtClean="0"/>
              <a:t>Can be used in legacy designs</a:t>
            </a:r>
          </a:p>
          <a:p>
            <a:pPr lvl="1"/>
            <a:r>
              <a:rPr lang="en-US" smtClean="0"/>
              <a:t>AXI4 Interface</a:t>
            </a:r>
          </a:p>
          <a:p>
            <a:pPr lvl="2"/>
            <a:r>
              <a:rPr lang="en-US" smtClean="0"/>
              <a:t>Utilizes the AXI4 protocol</a:t>
            </a:r>
          </a:p>
          <a:p>
            <a:pPr lvl="2"/>
            <a:r>
              <a:rPr lang="en-US" smtClean="0"/>
              <a:t>Xilinx recommends for new designs</a:t>
            </a:r>
          </a:p>
          <a:p>
            <a:pPr lvl="2"/>
            <a:r>
              <a:rPr lang="en-US" smtClean="0"/>
              <a:t>Required for multi-port designs</a:t>
            </a:r>
          </a:p>
          <a:p>
            <a:r>
              <a:rPr lang="en-US" smtClean="0"/>
              <a:t>Both solutions provide a single high-speed, wide interface to the memory controller</a:t>
            </a:r>
          </a:p>
        </p:txBody>
      </p:sp>
    </p:spTree>
    <p:custDataLst>
      <p:tags r:id="rId1"/>
    </p:custData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Multi-Port Support</a:t>
            </a:r>
          </a:p>
        </p:txBody>
      </p:sp>
      <p:sp>
        <p:nvSpPr>
          <p:cNvPr id="11267" name="Content Placeholder 2"/>
          <p:cNvSpPr>
            <a:spLocks noGrp="1"/>
          </p:cNvSpPr>
          <p:nvPr>
            <p:ph idx="1"/>
          </p:nvPr>
        </p:nvSpPr>
        <p:spPr/>
        <p:txBody>
          <a:bodyPr/>
          <a:lstStyle/>
          <a:p>
            <a:r>
              <a:rPr lang="en-US" smtClean="0"/>
              <a:t>AXI4 is, by nature, a point-to-point protocol</a:t>
            </a:r>
          </a:p>
          <a:p>
            <a:pPr lvl="1"/>
            <a:r>
              <a:rPr lang="en-US" smtClean="0"/>
              <a:t>Complex systems are built using AXI interconnect blocks</a:t>
            </a:r>
          </a:p>
          <a:p>
            <a:r>
              <a:rPr lang="en-US" smtClean="0"/>
              <a:t>An AXI4 interconnect block can be used to create a multi-port memory controller</a:t>
            </a:r>
          </a:p>
          <a:p>
            <a:pPr lvl="1"/>
            <a:r>
              <a:rPr lang="en-US" smtClean="0"/>
              <a:t>Provides a configurable number of AXI4 protocol user ports</a:t>
            </a:r>
            <a:endParaRPr lang="en-CA" smtClean="0"/>
          </a:p>
          <a:p>
            <a:pPr lvl="1"/>
            <a:r>
              <a:rPr lang="en-US" smtClean="0"/>
              <a:t>Each port is independent, but accesses underlying memory controller</a:t>
            </a:r>
          </a:p>
          <a:p>
            <a:pPr lvl="2"/>
            <a:r>
              <a:rPr lang="en-US" smtClean="0"/>
              <a:t>Different clocks and port widths are supported</a:t>
            </a:r>
          </a:p>
          <a:p>
            <a:pPr>
              <a:buFont typeface="Wingdings" pitchFamily="2" charset="2"/>
              <a:buNone/>
            </a:pPr>
            <a:endParaRPr lang="en-US" smtClean="0"/>
          </a:p>
        </p:txBody>
      </p:sp>
      <p:sp>
        <p:nvSpPr>
          <p:cNvPr id="11268" name="AutoShape 6"/>
          <p:cNvSpPr>
            <a:spLocks noChangeArrowheads="1"/>
          </p:cNvSpPr>
          <p:nvPr/>
        </p:nvSpPr>
        <p:spPr bwMode="auto">
          <a:xfrm>
            <a:off x="4752975" y="5118100"/>
            <a:ext cx="677863" cy="611188"/>
          </a:xfrm>
          <a:prstGeom prst="rightArrow">
            <a:avLst>
              <a:gd name="adj1" fmla="val 50000"/>
              <a:gd name="adj2" fmla="val 61375"/>
            </a:avLst>
          </a:prstGeom>
          <a:solidFill>
            <a:schemeClr val="tx2"/>
          </a:solidFill>
          <a:ln w="12700" algn="ctr">
            <a:solidFill>
              <a:srgbClr val="002060"/>
            </a:solidFill>
            <a:miter lim="800000"/>
            <a:headEnd/>
            <a:tailEnd/>
          </a:ln>
        </p:spPr>
        <p:txBody>
          <a:bodyPr anchor="ctr">
            <a:spAutoFit/>
          </a:bodyPr>
          <a:lstStyle/>
          <a:p>
            <a:pPr algn="l" eaLnBrk="0" hangingPunct="0"/>
            <a:endParaRPr lang="en-US" sz="1400">
              <a:solidFill>
                <a:srgbClr val="000000"/>
              </a:solidFill>
              <a:latin typeface="Arial Narrow" pitchFamily="34" charset="0"/>
            </a:endParaRPr>
          </a:p>
        </p:txBody>
      </p:sp>
      <p:sp>
        <p:nvSpPr>
          <p:cNvPr id="11269" name="Rectangle 7"/>
          <p:cNvSpPr>
            <a:spLocks noChangeArrowheads="1"/>
          </p:cNvSpPr>
          <p:nvPr/>
        </p:nvSpPr>
        <p:spPr bwMode="auto">
          <a:xfrm>
            <a:off x="5435600" y="4440238"/>
            <a:ext cx="1333500" cy="1951037"/>
          </a:xfrm>
          <a:prstGeom prst="rect">
            <a:avLst/>
          </a:prstGeom>
          <a:solidFill>
            <a:schemeClr val="accent2"/>
          </a:solidFill>
          <a:ln w="12700" algn="ctr">
            <a:solidFill>
              <a:schemeClr val="tx1"/>
            </a:solidFill>
            <a:miter lim="800000"/>
            <a:headEnd/>
            <a:tailEnd/>
          </a:ln>
        </p:spPr>
        <p:txBody>
          <a:bodyPr anchor="ctr"/>
          <a:lstStyle/>
          <a:p>
            <a:pPr eaLnBrk="0" hangingPunct="0"/>
            <a:r>
              <a:rPr lang="en-US" b="1">
                <a:solidFill>
                  <a:srgbClr val="000000"/>
                </a:solidFill>
                <a:latin typeface="Arial Narrow" pitchFamily="34" charset="0"/>
              </a:rPr>
              <a:t>Memory Controller</a:t>
            </a:r>
          </a:p>
        </p:txBody>
      </p:sp>
      <p:sp>
        <p:nvSpPr>
          <p:cNvPr id="11270" name="Text Box 9"/>
          <p:cNvSpPr txBox="1">
            <a:spLocks noChangeArrowheads="1"/>
          </p:cNvSpPr>
          <p:nvPr/>
        </p:nvSpPr>
        <p:spPr bwMode="auto">
          <a:xfrm>
            <a:off x="7223125" y="5148263"/>
            <a:ext cx="911225" cy="633412"/>
          </a:xfrm>
          <a:prstGeom prst="rect">
            <a:avLst/>
          </a:prstGeom>
          <a:noFill/>
          <a:ln w="9525" algn="ctr">
            <a:noFill/>
            <a:miter lim="800000"/>
            <a:headEnd/>
            <a:tailEnd/>
          </a:ln>
        </p:spPr>
        <p:txBody>
          <a:bodyPr>
            <a:spAutoFit/>
          </a:bodyPr>
          <a:lstStyle/>
          <a:p>
            <a:pPr eaLnBrk="0" hangingPunct="0">
              <a:spcBef>
                <a:spcPct val="20000"/>
              </a:spcBef>
            </a:pPr>
            <a:r>
              <a:rPr lang="en-US" sz="1600" b="1">
                <a:solidFill>
                  <a:srgbClr val="000000"/>
                </a:solidFill>
                <a:latin typeface="Arial Narrow" pitchFamily="34" charset="0"/>
              </a:rPr>
              <a:t>External</a:t>
            </a:r>
          </a:p>
          <a:p>
            <a:pPr eaLnBrk="0" hangingPunct="0">
              <a:spcBef>
                <a:spcPct val="20000"/>
              </a:spcBef>
            </a:pPr>
            <a:r>
              <a:rPr lang="en-US" sz="1600" b="1">
                <a:solidFill>
                  <a:srgbClr val="000000"/>
                </a:solidFill>
                <a:latin typeface="Arial Narrow" pitchFamily="34" charset="0"/>
              </a:rPr>
              <a:t> Memory</a:t>
            </a:r>
          </a:p>
        </p:txBody>
      </p:sp>
      <p:sp>
        <p:nvSpPr>
          <p:cNvPr id="11271" name="AutoShape 10"/>
          <p:cNvSpPr>
            <a:spLocks noChangeArrowheads="1"/>
          </p:cNvSpPr>
          <p:nvPr/>
        </p:nvSpPr>
        <p:spPr bwMode="auto">
          <a:xfrm>
            <a:off x="6802438" y="5295900"/>
            <a:ext cx="371475" cy="228600"/>
          </a:xfrm>
          <a:prstGeom prst="rightArrow">
            <a:avLst>
              <a:gd name="adj1" fmla="val 50000"/>
              <a:gd name="adj2" fmla="val 40617"/>
            </a:avLst>
          </a:prstGeom>
          <a:solidFill>
            <a:schemeClr val="tx2"/>
          </a:solidFill>
          <a:ln w="12700" algn="ctr">
            <a:solidFill>
              <a:schemeClr val="tx2"/>
            </a:solidFill>
            <a:miter lim="800000"/>
            <a:headEnd/>
            <a:tailEnd/>
          </a:ln>
        </p:spPr>
        <p:txBody>
          <a:bodyPr anchor="ctr">
            <a:spAutoFit/>
          </a:bodyPr>
          <a:lstStyle/>
          <a:p>
            <a:pPr algn="l" eaLnBrk="0" hangingPunct="0"/>
            <a:endParaRPr lang="en-US" sz="1400">
              <a:solidFill>
                <a:srgbClr val="000000"/>
              </a:solidFill>
              <a:latin typeface="Arial Narrow" pitchFamily="34" charset="0"/>
            </a:endParaRPr>
          </a:p>
        </p:txBody>
      </p:sp>
      <p:sp>
        <p:nvSpPr>
          <p:cNvPr id="11272" name="AutoShape 17"/>
          <p:cNvSpPr>
            <a:spLocks noChangeArrowheads="1"/>
          </p:cNvSpPr>
          <p:nvPr/>
        </p:nvSpPr>
        <p:spPr bwMode="auto">
          <a:xfrm>
            <a:off x="2425700" y="4522788"/>
            <a:ext cx="709613" cy="209550"/>
          </a:xfrm>
          <a:prstGeom prst="rightArrow">
            <a:avLst>
              <a:gd name="adj1" fmla="val 50000"/>
              <a:gd name="adj2" fmla="val 84643"/>
            </a:avLst>
          </a:prstGeom>
          <a:solidFill>
            <a:schemeClr val="tx2"/>
          </a:solidFill>
          <a:ln w="12700" algn="ctr">
            <a:solidFill>
              <a:schemeClr val="tx2"/>
            </a:solidFill>
            <a:miter lim="800000"/>
            <a:headEnd/>
            <a:tailEnd/>
          </a:ln>
        </p:spPr>
        <p:txBody>
          <a:bodyPr anchor="ctr">
            <a:spAutoFit/>
          </a:bodyPr>
          <a:lstStyle/>
          <a:p>
            <a:pPr algn="l" eaLnBrk="0" hangingPunct="0"/>
            <a:endParaRPr lang="en-US" sz="1400">
              <a:solidFill>
                <a:srgbClr val="000000"/>
              </a:solidFill>
              <a:latin typeface="Arial Narrow" pitchFamily="34" charset="0"/>
            </a:endParaRPr>
          </a:p>
        </p:txBody>
      </p:sp>
      <p:sp>
        <p:nvSpPr>
          <p:cNvPr id="11273" name="AutoShape 19"/>
          <p:cNvSpPr>
            <a:spLocks noChangeArrowheads="1"/>
          </p:cNvSpPr>
          <p:nvPr/>
        </p:nvSpPr>
        <p:spPr bwMode="auto">
          <a:xfrm>
            <a:off x="2420938" y="5064125"/>
            <a:ext cx="709612" cy="209550"/>
          </a:xfrm>
          <a:prstGeom prst="rightArrow">
            <a:avLst>
              <a:gd name="adj1" fmla="val 50000"/>
              <a:gd name="adj2" fmla="val 84643"/>
            </a:avLst>
          </a:prstGeom>
          <a:solidFill>
            <a:schemeClr val="tx2"/>
          </a:solidFill>
          <a:ln w="12700" algn="ctr">
            <a:solidFill>
              <a:schemeClr val="tx2"/>
            </a:solidFill>
            <a:miter lim="800000"/>
            <a:headEnd/>
            <a:tailEnd/>
          </a:ln>
        </p:spPr>
        <p:txBody>
          <a:bodyPr anchor="ctr">
            <a:spAutoFit/>
          </a:bodyPr>
          <a:lstStyle/>
          <a:p>
            <a:pPr algn="l" eaLnBrk="0" hangingPunct="0"/>
            <a:endParaRPr lang="en-US" sz="1400">
              <a:solidFill>
                <a:srgbClr val="000000"/>
              </a:solidFill>
              <a:latin typeface="Arial Narrow" pitchFamily="34" charset="0"/>
            </a:endParaRPr>
          </a:p>
        </p:txBody>
      </p:sp>
      <p:sp>
        <p:nvSpPr>
          <p:cNvPr id="11274" name="AutoShape 21"/>
          <p:cNvSpPr>
            <a:spLocks noChangeArrowheads="1"/>
          </p:cNvSpPr>
          <p:nvPr/>
        </p:nvSpPr>
        <p:spPr bwMode="auto">
          <a:xfrm>
            <a:off x="2411413" y="5500688"/>
            <a:ext cx="709612" cy="209550"/>
          </a:xfrm>
          <a:prstGeom prst="rightArrow">
            <a:avLst>
              <a:gd name="adj1" fmla="val 50000"/>
              <a:gd name="adj2" fmla="val 84643"/>
            </a:avLst>
          </a:prstGeom>
          <a:solidFill>
            <a:schemeClr val="tx2"/>
          </a:solidFill>
          <a:ln w="12700" algn="ctr">
            <a:solidFill>
              <a:schemeClr val="tx2"/>
            </a:solidFill>
            <a:miter lim="800000"/>
            <a:headEnd/>
            <a:tailEnd/>
          </a:ln>
        </p:spPr>
        <p:txBody>
          <a:bodyPr anchor="ctr">
            <a:spAutoFit/>
          </a:bodyPr>
          <a:lstStyle/>
          <a:p>
            <a:pPr algn="l" eaLnBrk="0" hangingPunct="0"/>
            <a:endParaRPr lang="en-US" sz="1400">
              <a:solidFill>
                <a:srgbClr val="000000"/>
              </a:solidFill>
              <a:latin typeface="Arial Narrow" pitchFamily="34" charset="0"/>
            </a:endParaRPr>
          </a:p>
        </p:txBody>
      </p:sp>
      <p:sp>
        <p:nvSpPr>
          <p:cNvPr id="11275" name="AutoShape 22"/>
          <p:cNvSpPr>
            <a:spLocks noChangeArrowheads="1"/>
          </p:cNvSpPr>
          <p:nvPr/>
        </p:nvSpPr>
        <p:spPr bwMode="auto">
          <a:xfrm>
            <a:off x="2427288" y="5948363"/>
            <a:ext cx="709612" cy="209550"/>
          </a:xfrm>
          <a:prstGeom prst="rightArrow">
            <a:avLst>
              <a:gd name="adj1" fmla="val 50000"/>
              <a:gd name="adj2" fmla="val 84643"/>
            </a:avLst>
          </a:prstGeom>
          <a:solidFill>
            <a:schemeClr val="tx2"/>
          </a:solidFill>
          <a:ln w="12700" algn="ctr">
            <a:solidFill>
              <a:schemeClr val="tx2"/>
            </a:solidFill>
            <a:miter lim="800000"/>
            <a:headEnd/>
            <a:tailEnd/>
          </a:ln>
        </p:spPr>
        <p:txBody>
          <a:bodyPr anchor="ctr">
            <a:spAutoFit/>
          </a:bodyPr>
          <a:lstStyle/>
          <a:p>
            <a:pPr algn="l" eaLnBrk="0" hangingPunct="0"/>
            <a:endParaRPr lang="en-US" sz="1400">
              <a:solidFill>
                <a:srgbClr val="000000"/>
              </a:solidFill>
              <a:latin typeface="Arial Narrow" pitchFamily="34" charset="0"/>
            </a:endParaRPr>
          </a:p>
        </p:txBody>
      </p:sp>
      <p:sp>
        <p:nvSpPr>
          <p:cNvPr id="11276" name="Rectangle 5"/>
          <p:cNvSpPr>
            <a:spLocks noChangeArrowheads="1"/>
          </p:cNvSpPr>
          <p:nvPr/>
        </p:nvSpPr>
        <p:spPr bwMode="auto">
          <a:xfrm>
            <a:off x="3136900" y="4448175"/>
            <a:ext cx="1611313" cy="1947863"/>
          </a:xfrm>
          <a:prstGeom prst="rect">
            <a:avLst/>
          </a:prstGeom>
          <a:solidFill>
            <a:schemeClr val="accent1"/>
          </a:solidFill>
          <a:ln w="12700" algn="ctr">
            <a:solidFill>
              <a:schemeClr val="tx1"/>
            </a:solidFill>
            <a:miter lim="800000"/>
            <a:headEnd/>
            <a:tailEnd/>
          </a:ln>
        </p:spPr>
        <p:txBody>
          <a:bodyPr anchor="ctr"/>
          <a:lstStyle/>
          <a:p>
            <a:pPr eaLnBrk="0" hangingPunct="0"/>
            <a:r>
              <a:rPr lang="en-US" sz="2000" b="1">
                <a:solidFill>
                  <a:srgbClr val="000000"/>
                </a:solidFill>
                <a:latin typeface="Arial Narrow" pitchFamily="34" charset="0"/>
              </a:rPr>
              <a:t>AXI 4Interconnect Block</a:t>
            </a:r>
          </a:p>
        </p:txBody>
      </p:sp>
      <p:sp>
        <p:nvSpPr>
          <p:cNvPr id="11277" name="Left Brace 30"/>
          <p:cNvSpPr>
            <a:spLocks/>
          </p:cNvSpPr>
          <p:nvPr/>
        </p:nvSpPr>
        <p:spPr bwMode="auto">
          <a:xfrm>
            <a:off x="1801813" y="4495800"/>
            <a:ext cx="439737" cy="1676400"/>
          </a:xfrm>
          <a:prstGeom prst="leftBrace">
            <a:avLst>
              <a:gd name="adj1" fmla="val 62250"/>
              <a:gd name="adj2" fmla="val 50000"/>
            </a:avLst>
          </a:prstGeom>
          <a:noFill/>
          <a:ln w="44450" algn="ctr">
            <a:solidFill>
              <a:schemeClr val="tx1"/>
            </a:solidFill>
            <a:round/>
            <a:headEnd/>
            <a:tailEnd/>
          </a:ln>
        </p:spPr>
        <p:txBody>
          <a:bodyPr wrap="none" anchor="ctr">
            <a:spAutoFit/>
          </a:bodyPr>
          <a:lstStyle/>
          <a:p>
            <a:endParaRPr lang="en-CA"/>
          </a:p>
        </p:txBody>
      </p:sp>
      <p:sp>
        <p:nvSpPr>
          <p:cNvPr id="11278" name="PPTShape_0"/>
          <p:cNvSpPr txBox="1">
            <a:spLocks noChangeArrowheads="1"/>
          </p:cNvSpPr>
          <p:nvPr/>
        </p:nvSpPr>
        <p:spPr bwMode="auto">
          <a:xfrm>
            <a:off x="703263" y="4892675"/>
            <a:ext cx="1030287" cy="830263"/>
          </a:xfrm>
          <a:prstGeom prst="rect">
            <a:avLst/>
          </a:prstGeom>
          <a:noFill/>
          <a:ln w="9525" algn="ctr">
            <a:noFill/>
            <a:miter lim="800000"/>
            <a:headEnd/>
            <a:tailEnd/>
          </a:ln>
        </p:spPr>
        <p:txBody>
          <a:bodyPr>
            <a:spAutoFit/>
          </a:bodyPr>
          <a:lstStyle/>
          <a:p>
            <a:pPr eaLnBrk="0" hangingPunct="0">
              <a:spcBef>
                <a:spcPct val="20000"/>
              </a:spcBef>
            </a:pPr>
            <a:r>
              <a:rPr lang="en-US" sz="1600" b="1">
                <a:solidFill>
                  <a:srgbClr val="000000"/>
                </a:solidFill>
                <a:latin typeface="Arial Narrow" pitchFamily="34" charset="0"/>
              </a:rPr>
              <a:t>AXI4 User Interface Ports</a:t>
            </a:r>
          </a:p>
        </p:txBody>
      </p:sp>
      <p:sp>
        <p:nvSpPr>
          <p:cNvPr id="11279" name="PPTShape_1"/>
          <p:cNvSpPr txBox="1">
            <a:spLocks noChangeArrowheads="1"/>
          </p:cNvSpPr>
          <p:nvPr/>
        </p:nvSpPr>
        <p:spPr bwMode="auto">
          <a:xfrm>
            <a:off x="4632325" y="5705475"/>
            <a:ext cx="911225" cy="339725"/>
          </a:xfrm>
          <a:prstGeom prst="rect">
            <a:avLst/>
          </a:prstGeom>
          <a:noFill/>
          <a:ln w="9525" algn="ctr">
            <a:noFill/>
            <a:miter lim="800000"/>
            <a:headEnd/>
            <a:tailEnd/>
          </a:ln>
        </p:spPr>
        <p:txBody>
          <a:bodyPr>
            <a:spAutoFit/>
          </a:bodyPr>
          <a:lstStyle/>
          <a:p>
            <a:pPr eaLnBrk="0" hangingPunct="0">
              <a:spcBef>
                <a:spcPct val="20000"/>
              </a:spcBef>
            </a:pPr>
            <a:r>
              <a:rPr lang="en-US" sz="1600" b="1">
                <a:solidFill>
                  <a:srgbClr val="000000"/>
                </a:solidFill>
                <a:latin typeface="Arial Narrow" pitchFamily="34" charset="0"/>
              </a:rPr>
              <a:t>AXI4</a:t>
            </a:r>
          </a:p>
        </p:txBody>
      </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3184525" y="1693863"/>
            <a:ext cx="5450656" cy="4495800"/>
          </a:xfrm>
        </p:spPr>
        <p:txBody>
          <a:bodyPr/>
          <a:lstStyle/>
          <a:p>
            <a:pPr eaLnBrk="1" hangingPunct="1"/>
            <a:r>
              <a:rPr lang="en-US" sz="2400" dirty="0" smtClean="0"/>
              <a:t>Overview</a:t>
            </a:r>
          </a:p>
          <a:p>
            <a:pPr eaLnBrk="1" hangingPunct="1"/>
            <a:r>
              <a:rPr lang="en-US" sz="2400" dirty="0" err="1" smtClean="0"/>
              <a:t>Phaser</a:t>
            </a:r>
            <a:r>
              <a:rPr lang="en-US" sz="2400" dirty="0" smtClean="0"/>
              <a:t> and I/O FIFOs</a:t>
            </a:r>
          </a:p>
          <a:p>
            <a:pPr eaLnBrk="1" hangingPunct="1"/>
            <a:r>
              <a:rPr lang="en-US" sz="2400" dirty="0" smtClean="0"/>
              <a:t>Memory Controller </a:t>
            </a:r>
          </a:p>
          <a:p>
            <a:pPr eaLnBrk="1" hangingPunct="1"/>
            <a:r>
              <a:rPr lang="en-US" sz="2400" b="1" dirty="0" smtClean="0">
                <a:solidFill>
                  <a:schemeClr val="tx2"/>
                </a:solidFill>
              </a:rPr>
              <a:t>Memory Interface Generator (MIG)</a:t>
            </a:r>
          </a:p>
          <a:p>
            <a:pPr eaLnBrk="1" hangingPunct="1"/>
            <a:r>
              <a:rPr lang="en-US" sz="2400" dirty="0" smtClean="0"/>
              <a:t>Summary</a:t>
            </a:r>
          </a:p>
          <a:p>
            <a:pPr eaLnBrk="1" hangingPunct="1"/>
            <a:endParaRPr lang="en-US" sz="2400" dirty="0" smtClean="0"/>
          </a:p>
        </p:txBody>
      </p:sp>
      <p:sp>
        <p:nvSpPr>
          <p:cNvPr id="12291" name="Rectangle 3"/>
          <p:cNvSpPr>
            <a:spLocks noGrp="1" noChangeArrowheads="1"/>
          </p:cNvSpPr>
          <p:nvPr>
            <p:ph type="title"/>
          </p:nvPr>
        </p:nvSpPr>
        <p:spPr/>
        <p:txBody>
          <a:bodyPr/>
          <a:lstStyle/>
          <a:p>
            <a:pPr eaLnBrk="1" hangingPunct="1"/>
            <a:r>
              <a:rPr lang="en-US" smtClean="0"/>
              <a:t>Lessons</a:t>
            </a:r>
          </a:p>
        </p:txBody>
      </p:sp>
      <p:sp>
        <p:nvSpPr>
          <p:cNvPr id="1324036" name="Line 4"/>
          <p:cNvSpPr>
            <a:spLocks noChangeShapeType="1"/>
          </p:cNvSpPr>
          <p:nvPr/>
        </p:nvSpPr>
        <p:spPr bwMode="auto">
          <a:xfrm>
            <a:off x="1654175" y="3363913"/>
            <a:ext cx="1196975" cy="0"/>
          </a:xfrm>
          <a:prstGeom prst="line">
            <a:avLst/>
          </a:prstGeom>
          <a:noFill/>
          <a:ln w="57150">
            <a:solidFill>
              <a:schemeClr val="tx2"/>
            </a:solidFill>
            <a:round/>
            <a:headEnd type="none" w="sm" len="sm"/>
            <a:tailEnd type="triangle" w="med" len="med"/>
          </a:ln>
          <a:effectLst>
            <a:prstShdw prst="shdw17" dist="17961" dir="2700000">
              <a:schemeClr val="tx2">
                <a:gamma/>
                <a:shade val="60000"/>
                <a:invGamma/>
              </a:schemeClr>
            </a:prstShdw>
          </a:effectLst>
        </p:spPr>
        <p:txBody>
          <a:bodyPr wrap="none" anchor="ctr"/>
          <a:lstStyle/>
          <a:p>
            <a:pPr>
              <a:defRPr/>
            </a:pPr>
            <a:endParaRPr lang="en-US" dirty="0">
              <a:latin typeface="Arial" charset="0"/>
            </a:endParaRPr>
          </a:p>
        </p:txBody>
      </p:sp>
    </p:spTree>
    <p:custDataLst>
      <p:tags r:id="rId1"/>
    </p:custData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title"/>
          </p:nvPr>
        </p:nvSpPr>
        <p:spPr/>
        <p:txBody>
          <a:bodyPr/>
          <a:lstStyle/>
          <a:p>
            <a:pPr eaLnBrk="1" hangingPunct="1"/>
            <a:r>
              <a:rPr lang="en-US" smtClean="0"/>
              <a:t>Memory Interface Generator  (MIG)</a:t>
            </a:r>
          </a:p>
        </p:txBody>
      </p:sp>
      <p:sp>
        <p:nvSpPr>
          <p:cNvPr id="13315" name="Rectangle 7"/>
          <p:cNvSpPr>
            <a:spLocks noGrp="1" noChangeArrowheads="1"/>
          </p:cNvSpPr>
          <p:nvPr>
            <p:ph type="body" idx="1"/>
          </p:nvPr>
        </p:nvSpPr>
        <p:spPr/>
        <p:txBody>
          <a:bodyPr/>
          <a:lstStyle/>
          <a:p>
            <a:pPr eaLnBrk="1" hangingPunct="1"/>
            <a:r>
              <a:rPr lang="en-US" smtClean="0"/>
              <a:t>Customize your memory controller and interface design</a:t>
            </a:r>
          </a:p>
          <a:p>
            <a:pPr lvl="1" eaLnBrk="1" hangingPunct="1"/>
            <a:r>
              <a:rPr lang="en-US" smtClean="0"/>
              <a:t>Memory architecture, data rate, bus width</a:t>
            </a:r>
          </a:p>
          <a:p>
            <a:pPr lvl="1" eaLnBrk="1" hangingPunct="1"/>
            <a:r>
              <a:rPr lang="en-US" smtClean="0"/>
              <a:t>CAS latency, burst length</a:t>
            </a:r>
          </a:p>
          <a:p>
            <a:pPr lvl="1" eaLnBrk="1" hangingPunct="1"/>
            <a:r>
              <a:rPr lang="en-US" smtClean="0"/>
              <a:t>I/O bank assignments</a:t>
            </a:r>
          </a:p>
          <a:p>
            <a:pPr lvl="1" eaLnBrk="1" hangingPunct="1"/>
            <a:r>
              <a:rPr lang="en-US" smtClean="0"/>
              <a:t>Generates RTL source code and UCF from hardware-verified IP</a:t>
            </a:r>
          </a:p>
          <a:p>
            <a:pPr eaLnBrk="1" hangingPunct="1"/>
            <a:r>
              <a:rPr lang="en-US" smtClean="0"/>
              <a:t>Delivered as part of the ISE® software (CORE Generator™ interface)</a:t>
            </a:r>
          </a:p>
          <a:p>
            <a:pPr eaLnBrk="1" hangingPunct="1"/>
            <a:r>
              <a:rPr lang="en-US" smtClean="0"/>
              <a:t>Memory interfaces supported for 7 series FPGAs</a:t>
            </a:r>
          </a:p>
          <a:p>
            <a:pPr lvl="1" eaLnBrk="1" hangingPunct="1"/>
            <a:r>
              <a:rPr lang="en-US" smtClean="0"/>
              <a:t>DDR3 SDRAM</a:t>
            </a:r>
          </a:p>
          <a:p>
            <a:pPr lvl="1" eaLnBrk="1" hangingPunct="1"/>
            <a:r>
              <a:rPr lang="en-US" smtClean="0"/>
              <a:t>QDRII+ SRAM</a:t>
            </a:r>
          </a:p>
          <a:p>
            <a:pPr lvl="1" eaLnBrk="1" hangingPunct="1"/>
            <a:r>
              <a:rPr lang="en-US" smtClean="0"/>
              <a:t>RLDRAM II</a:t>
            </a:r>
          </a:p>
          <a:p>
            <a:pPr eaLnBrk="1" hangingPunct="1"/>
            <a:endParaRPr lang="en-US" smtClean="0"/>
          </a:p>
        </p:txBody>
      </p:sp>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812800" y="3297238"/>
            <a:ext cx="3429000" cy="2959100"/>
          </a:xfrm>
          <a:prstGeom prst="rect">
            <a:avLst/>
          </a:prstGeom>
          <a:solidFill>
            <a:schemeClr val="accent1"/>
          </a:solidFill>
          <a:ln w="12700">
            <a:solidFill>
              <a:schemeClr val="tx1"/>
            </a:solidFill>
            <a:miter lim="800000"/>
            <a:headEnd/>
            <a:tailEnd/>
          </a:ln>
        </p:spPr>
        <p:txBody>
          <a:bodyPr anchor="ctr">
            <a:spAutoFit/>
          </a:bodyPr>
          <a:lstStyle/>
          <a:p>
            <a:endParaRPr lang="en-US"/>
          </a:p>
        </p:txBody>
      </p:sp>
      <p:sp>
        <p:nvSpPr>
          <p:cNvPr id="14339" name="Rectangle 31"/>
          <p:cNvSpPr>
            <a:spLocks noGrp="1" noChangeArrowheads="1"/>
          </p:cNvSpPr>
          <p:nvPr>
            <p:ph type="title"/>
          </p:nvPr>
        </p:nvSpPr>
        <p:spPr/>
        <p:txBody>
          <a:bodyPr/>
          <a:lstStyle/>
          <a:p>
            <a:pPr eaLnBrk="1" hangingPunct="1"/>
            <a:r>
              <a:rPr lang="en-US" smtClean="0"/>
              <a:t>MIG Design Flow</a:t>
            </a:r>
          </a:p>
        </p:txBody>
      </p:sp>
      <p:sp>
        <p:nvSpPr>
          <p:cNvPr id="14340" name="Line 4"/>
          <p:cNvSpPr>
            <a:spLocks noChangeShapeType="1"/>
          </p:cNvSpPr>
          <p:nvPr/>
        </p:nvSpPr>
        <p:spPr bwMode="auto">
          <a:xfrm flipH="1">
            <a:off x="2527300" y="2725738"/>
            <a:ext cx="0" cy="228600"/>
          </a:xfrm>
          <a:prstGeom prst="line">
            <a:avLst/>
          </a:prstGeom>
          <a:noFill/>
          <a:ln w="12700">
            <a:solidFill>
              <a:schemeClr val="tx1"/>
            </a:solidFill>
            <a:round/>
            <a:headEnd/>
            <a:tailEnd type="triangle" w="med" len="med"/>
          </a:ln>
        </p:spPr>
        <p:txBody>
          <a:bodyPr>
            <a:spAutoFit/>
          </a:bodyPr>
          <a:lstStyle/>
          <a:p>
            <a:endParaRPr lang="en-US"/>
          </a:p>
        </p:txBody>
      </p:sp>
      <p:sp>
        <p:nvSpPr>
          <p:cNvPr id="14341" name="Line 5"/>
          <p:cNvSpPr>
            <a:spLocks noChangeShapeType="1"/>
          </p:cNvSpPr>
          <p:nvPr/>
        </p:nvSpPr>
        <p:spPr bwMode="auto">
          <a:xfrm>
            <a:off x="6985000" y="3297238"/>
            <a:ext cx="1588" cy="347662"/>
          </a:xfrm>
          <a:prstGeom prst="line">
            <a:avLst/>
          </a:prstGeom>
          <a:noFill/>
          <a:ln w="12700">
            <a:solidFill>
              <a:schemeClr val="tx1"/>
            </a:solidFill>
            <a:round/>
            <a:headEnd/>
            <a:tailEnd type="triangle" w="med" len="med"/>
          </a:ln>
        </p:spPr>
        <p:txBody>
          <a:bodyPr>
            <a:spAutoFit/>
          </a:bodyPr>
          <a:lstStyle/>
          <a:p>
            <a:endParaRPr lang="en-US"/>
          </a:p>
        </p:txBody>
      </p:sp>
      <p:sp>
        <p:nvSpPr>
          <p:cNvPr id="14342" name="Text Box 6"/>
          <p:cNvSpPr txBox="1">
            <a:spLocks noChangeArrowheads="1"/>
          </p:cNvSpPr>
          <p:nvPr/>
        </p:nvSpPr>
        <p:spPr bwMode="auto">
          <a:xfrm>
            <a:off x="1155700" y="5354638"/>
            <a:ext cx="2743200" cy="317500"/>
          </a:xfrm>
          <a:prstGeom prst="rect">
            <a:avLst/>
          </a:prstGeom>
          <a:solidFill>
            <a:schemeClr val="folHlink"/>
          </a:solidFill>
          <a:ln w="12700">
            <a:solidFill>
              <a:schemeClr val="tx1"/>
            </a:solidFill>
            <a:miter lim="800000"/>
            <a:headEnd/>
            <a:tailEnd/>
          </a:ln>
        </p:spPr>
        <p:txBody>
          <a:bodyPr>
            <a:spAutoFit/>
          </a:bodyPr>
          <a:lstStyle/>
          <a:p>
            <a:pPr eaLnBrk="0" hangingPunct="0"/>
            <a:r>
              <a:rPr lang="en-US" sz="1400">
                <a:solidFill>
                  <a:schemeClr val="bg1"/>
                </a:solidFill>
                <a:latin typeface="Arial Narrow" pitchFamily="34" charset="0"/>
              </a:rPr>
              <a:t>Perform functional simulation </a:t>
            </a:r>
          </a:p>
        </p:txBody>
      </p:sp>
      <p:sp>
        <p:nvSpPr>
          <p:cNvPr id="14343" name="Line 7"/>
          <p:cNvSpPr>
            <a:spLocks noChangeShapeType="1"/>
          </p:cNvSpPr>
          <p:nvPr/>
        </p:nvSpPr>
        <p:spPr bwMode="auto">
          <a:xfrm flipH="1">
            <a:off x="6985000" y="4440238"/>
            <a:ext cx="1588" cy="342900"/>
          </a:xfrm>
          <a:prstGeom prst="line">
            <a:avLst/>
          </a:prstGeom>
          <a:noFill/>
          <a:ln w="12700">
            <a:solidFill>
              <a:schemeClr val="tx1"/>
            </a:solidFill>
            <a:round/>
            <a:headEnd/>
            <a:tailEnd type="triangle" w="med" len="med"/>
          </a:ln>
        </p:spPr>
        <p:txBody>
          <a:bodyPr>
            <a:spAutoFit/>
          </a:bodyPr>
          <a:lstStyle/>
          <a:p>
            <a:endParaRPr lang="en-US"/>
          </a:p>
        </p:txBody>
      </p:sp>
      <p:sp>
        <p:nvSpPr>
          <p:cNvPr id="14344" name="Text Box 8"/>
          <p:cNvSpPr txBox="1">
            <a:spLocks noChangeArrowheads="1"/>
          </p:cNvSpPr>
          <p:nvPr/>
        </p:nvSpPr>
        <p:spPr bwMode="auto">
          <a:xfrm>
            <a:off x="1081088" y="2190750"/>
            <a:ext cx="2905125" cy="530225"/>
          </a:xfrm>
          <a:prstGeom prst="rect">
            <a:avLst/>
          </a:prstGeom>
          <a:solidFill>
            <a:schemeClr val="folHlink"/>
          </a:solidFill>
          <a:ln w="12700">
            <a:solidFill>
              <a:schemeClr val="tx1"/>
            </a:solidFill>
            <a:miter lim="800000"/>
            <a:headEnd/>
            <a:tailEnd/>
          </a:ln>
        </p:spPr>
        <p:txBody>
          <a:bodyPr>
            <a:spAutoFit/>
          </a:bodyPr>
          <a:lstStyle/>
          <a:p>
            <a:pPr eaLnBrk="0" hangingPunct="0"/>
            <a:r>
              <a:rPr lang="en-US" sz="1400">
                <a:solidFill>
                  <a:schemeClr val="bg1"/>
                </a:solidFill>
                <a:latin typeface="Arial Narrow" pitchFamily="34" charset="0"/>
              </a:rPr>
              <a:t>Run MIG, choose your memory parameters and generate rtl and ucf files</a:t>
            </a:r>
          </a:p>
        </p:txBody>
      </p:sp>
      <p:sp>
        <p:nvSpPr>
          <p:cNvPr id="14345" name="Line 9"/>
          <p:cNvSpPr>
            <a:spLocks noChangeShapeType="1"/>
          </p:cNvSpPr>
          <p:nvPr/>
        </p:nvSpPr>
        <p:spPr bwMode="auto">
          <a:xfrm>
            <a:off x="2755900" y="3068638"/>
            <a:ext cx="2286000" cy="0"/>
          </a:xfrm>
          <a:prstGeom prst="line">
            <a:avLst/>
          </a:prstGeom>
          <a:noFill/>
          <a:ln w="12700">
            <a:solidFill>
              <a:schemeClr val="tx1"/>
            </a:solidFill>
            <a:round/>
            <a:headEnd type="triangle" w="med" len="med"/>
            <a:tailEnd/>
          </a:ln>
        </p:spPr>
        <p:txBody>
          <a:bodyPr>
            <a:spAutoFit/>
          </a:bodyPr>
          <a:lstStyle/>
          <a:p>
            <a:endParaRPr lang="en-US"/>
          </a:p>
        </p:txBody>
      </p:sp>
      <p:sp>
        <p:nvSpPr>
          <p:cNvPr id="14346" name="Line 10"/>
          <p:cNvSpPr>
            <a:spLocks noChangeShapeType="1"/>
          </p:cNvSpPr>
          <p:nvPr/>
        </p:nvSpPr>
        <p:spPr bwMode="auto">
          <a:xfrm flipH="1" flipV="1">
            <a:off x="5041900" y="2268538"/>
            <a:ext cx="0" cy="3200400"/>
          </a:xfrm>
          <a:prstGeom prst="line">
            <a:avLst/>
          </a:prstGeom>
          <a:noFill/>
          <a:ln w="12700">
            <a:solidFill>
              <a:schemeClr val="tx1"/>
            </a:solidFill>
            <a:round/>
            <a:headEnd/>
            <a:tailEnd/>
          </a:ln>
        </p:spPr>
        <p:txBody>
          <a:bodyPr>
            <a:spAutoFit/>
          </a:bodyPr>
          <a:lstStyle/>
          <a:p>
            <a:endParaRPr lang="en-US"/>
          </a:p>
        </p:txBody>
      </p:sp>
      <p:sp>
        <p:nvSpPr>
          <p:cNvPr id="14347" name="Line 11"/>
          <p:cNvSpPr>
            <a:spLocks noChangeShapeType="1"/>
          </p:cNvSpPr>
          <p:nvPr/>
        </p:nvSpPr>
        <p:spPr bwMode="auto">
          <a:xfrm>
            <a:off x="5041900" y="2268538"/>
            <a:ext cx="685800" cy="0"/>
          </a:xfrm>
          <a:prstGeom prst="line">
            <a:avLst/>
          </a:prstGeom>
          <a:noFill/>
          <a:ln w="12700">
            <a:solidFill>
              <a:schemeClr val="tx1"/>
            </a:solidFill>
            <a:round/>
            <a:headEnd/>
            <a:tailEnd type="triangle" w="med" len="med"/>
          </a:ln>
        </p:spPr>
        <p:txBody>
          <a:bodyPr>
            <a:spAutoFit/>
          </a:bodyPr>
          <a:lstStyle/>
          <a:p>
            <a:endParaRPr lang="en-US"/>
          </a:p>
        </p:txBody>
      </p:sp>
      <p:sp>
        <p:nvSpPr>
          <p:cNvPr id="14348" name="Line 12"/>
          <p:cNvSpPr>
            <a:spLocks noChangeShapeType="1"/>
          </p:cNvSpPr>
          <p:nvPr/>
        </p:nvSpPr>
        <p:spPr bwMode="auto">
          <a:xfrm flipH="1">
            <a:off x="6985000" y="5011738"/>
            <a:ext cx="1588" cy="342900"/>
          </a:xfrm>
          <a:prstGeom prst="line">
            <a:avLst/>
          </a:prstGeom>
          <a:noFill/>
          <a:ln w="12700">
            <a:solidFill>
              <a:schemeClr val="tx1"/>
            </a:solidFill>
            <a:round/>
            <a:headEnd/>
            <a:tailEnd type="triangle" w="med" len="med"/>
          </a:ln>
        </p:spPr>
        <p:txBody>
          <a:bodyPr>
            <a:spAutoFit/>
          </a:bodyPr>
          <a:lstStyle/>
          <a:p>
            <a:endParaRPr lang="en-US"/>
          </a:p>
        </p:txBody>
      </p:sp>
      <p:sp>
        <p:nvSpPr>
          <p:cNvPr id="14349" name="Line 13"/>
          <p:cNvSpPr>
            <a:spLocks noChangeShapeType="1"/>
          </p:cNvSpPr>
          <p:nvPr/>
        </p:nvSpPr>
        <p:spPr bwMode="auto">
          <a:xfrm flipH="1">
            <a:off x="6985000" y="3868738"/>
            <a:ext cx="0" cy="342900"/>
          </a:xfrm>
          <a:prstGeom prst="line">
            <a:avLst/>
          </a:prstGeom>
          <a:noFill/>
          <a:ln w="12700">
            <a:solidFill>
              <a:schemeClr val="tx1"/>
            </a:solidFill>
            <a:round/>
            <a:headEnd/>
            <a:tailEnd type="triangle" w="med" len="med"/>
          </a:ln>
        </p:spPr>
        <p:txBody>
          <a:bodyPr>
            <a:spAutoFit/>
          </a:bodyPr>
          <a:lstStyle/>
          <a:p>
            <a:endParaRPr lang="en-US"/>
          </a:p>
        </p:txBody>
      </p:sp>
      <p:sp>
        <p:nvSpPr>
          <p:cNvPr id="14350" name="Line 14"/>
          <p:cNvSpPr>
            <a:spLocks noChangeShapeType="1"/>
          </p:cNvSpPr>
          <p:nvPr/>
        </p:nvSpPr>
        <p:spPr bwMode="auto">
          <a:xfrm flipH="1">
            <a:off x="2519363" y="3182938"/>
            <a:ext cx="7937" cy="668337"/>
          </a:xfrm>
          <a:prstGeom prst="line">
            <a:avLst/>
          </a:prstGeom>
          <a:noFill/>
          <a:ln w="12700">
            <a:solidFill>
              <a:schemeClr val="tx1"/>
            </a:solidFill>
            <a:round/>
            <a:headEnd/>
            <a:tailEnd type="triangle" w="med" len="med"/>
          </a:ln>
        </p:spPr>
        <p:txBody>
          <a:bodyPr>
            <a:spAutoFit/>
          </a:bodyPr>
          <a:lstStyle/>
          <a:p>
            <a:endParaRPr lang="en-US"/>
          </a:p>
        </p:txBody>
      </p:sp>
      <p:sp>
        <p:nvSpPr>
          <p:cNvPr id="14351" name="AutoShape 15"/>
          <p:cNvSpPr>
            <a:spLocks noChangeArrowheads="1"/>
          </p:cNvSpPr>
          <p:nvPr/>
        </p:nvSpPr>
        <p:spPr bwMode="auto">
          <a:xfrm>
            <a:off x="2298700" y="2954338"/>
            <a:ext cx="457200" cy="228600"/>
          </a:xfrm>
          <a:prstGeom prst="flowChartDecision">
            <a:avLst/>
          </a:prstGeom>
          <a:solidFill>
            <a:schemeClr val="folHlink"/>
          </a:solidFill>
          <a:ln w="12700">
            <a:solidFill>
              <a:schemeClr val="tx1"/>
            </a:solidFill>
            <a:miter lim="800000"/>
            <a:headEnd/>
            <a:tailEnd/>
          </a:ln>
        </p:spPr>
        <p:txBody>
          <a:bodyPr anchor="ctr">
            <a:spAutoFit/>
          </a:bodyPr>
          <a:lstStyle/>
          <a:p>
            <a:endParaRPr lang="en-US"/>
          </a:p>
        </p:txBody>
      </p:sp>
      <p:sp>
        <p:nvSpPr>
          <p:cNvPr id="14352" name="Line 16"/>
          <p:cNvSpPr>
            <a:spLocks noChangeShapeType="1"/>
          </p:cNvSpPr>
          <p:nvPr/>
        </p:nvSpPr>
        <p:spPr bwMode="auto">
          <a:xfrm>
            <a:off x="3898900" y="5468938"/>
            <a:ext cx="1143000" cy="0"/>
          </a:xfrm>
          <a:prstGeom prst="line">
            <a:avLst/>
          </a:prstGeom>
          <a:noFill/>
          <a:ln w="12700">
            <a:solidFill>
              <a:schemeClr val="tx1"/>
            </a:solidFill>
            <a:round/>
            <a:headEnd/>
            <a:tailEnd/>
          </a:ln>
        </p:spPr>
        <p:txBody>
          <a:bodyPr>
            <a:spAutoFit/>
          </a:bodyPr>
          <a:lstStyle/>
          <a:p>
            <a:endParaRPr lang="en-US"/>
          </a:p>
        </p:txBody>
      </p:sp>
      <p:sp>
        <p:nvSpPr>
          <p:cNvPr id="14353" name="Text Box 17"/>
          <p:cNvSpPr txBox="1">
            <a:spLocks noChangeArrowheads="1"/>
          </p:cNvSpPr>
          <p:nvPr/>
        </p:nvSpPr>
        <p:spPr bwMode="auto">
          <a:xfrm>
            <a:off x="1155700" y="5811838"/>
            <a:ext cx="2597150" cy="304800"/>
          </a:xfrm>
          <a:prstGeom prst="rect">
            <a:avLst/>
          </a:prstGeom>
          <a:noFill/>
          <a:ln w="12700">
            <a:noFill/>
            <a:miter lim="800000"/>
            <a:headEnd/>
            <a:tailEnd/>
          </a:ln>
        </p:spPr>
        <p:txBody>
          <a:bodyPr>
            <a:spAutoFit/>
          </a:bodyPr>
          <a:lstStyle/>
          <a:p>
            <a:pPr eaLnBrk="0" hangingPunct="0">
              <a:spcBef>
                <a:spcPct val="50000"/>
              </a:spcBef>
            </a:pPr>
            <a:r>
              <a:rPr lang="en-US" sz="1400"/>
              <a:t>Optional RTL customization</a:t>
            </a:r>
          </a:p>
        </p:txBody>
      </p:sp>
      <p:sp>
        <p:nvSpPr>
          <p:cNvPr id="14354" name="Line 18"/>
          <p:cNvSpPr>
            <a:spLocks noChangeShapeType="1"/>
          </p:cNvSpPr>
          <p:nvPr/>
        </p:nvSpPr>
        <p:spPr bwMode="auto">
          <a:xfrm>
            <a:off x="2527300" y="4916488"/>
            <a:ext cx="1588" cy="452437"/>
          </a:xfrm>
          <a:prstGeom prst="line">
            <a:avLst/>
          </a:prstGeom>
          <a:noFill/>
          <a:ln w="12700">
            <a:solidFill>
              <a:schemeClr val="tx1"/>
            </a:solidFill>
            <a:round/>
            <a:headEnd/>
            <a:tailEnd type="triangle" w="med" len="med"/>
          </a:ln>
        </p:spPr>
        <p:txBody>
          <a:bodyPr>
            <a:spAutoFit/>
          </a:bodyPr>
          <a:lstStyle/>
          <a:p>
            <a:endParaRPr lang="en-US"/>
          </a:p>
        </p:txBody>
      </p:sp>
      <p:sp>
        <p:nvSpPr>
          <p:cNvPr id="14355" name="Text Box 19"/>
          <p:cNvSpPr txBox="1">
            <a:spLocks noChangeArrowheads="1"/>
          </p:cNvSpPr>
          <p:nvPr/>
        </p:nvSpPr>
        <p:spPr bwMode="auto">
          <a:xfrm>
            <a:off x="1155700" y="4392613"/>
            <a:ext cx="2754313" cy="530225"/>
          </a:xfrm>
          <a:prstGeom prst="rect">
            <a:avLst/>
          </a:prstGeom>
          <a:solidFill>
            <a:schemeClr val="folHlink"/>
          </a:solidFill>
          <a:ln w="12700">
            <a:solidFill>
              <a:schemeClr val="tx1"/>
            </a:solidFill>
            <a:miter lim="800000"/>
            <a:headEnd/>
            <a:tailEnd/>
          </a:ln>
        </p:spPr>
        <p:txBody>
          <a:bodyPr>
            <a:spAutoFit/>
          </a:bodyPr>
          <a:lstStyle/>
          <a:p>
            <a:pPr eaLnBrk="0" hangingPunct="0"/>
            <a:r>
              <a:rPr lang="en-US" sz="1400">
                <a:solidFill>
                  <a:schemeClr val="bg1"/>
                </a:solidFill>
                <a:latin typeface="Arial Narrow" pitchFamily="34" charset="0"/>
              </a:rPr>
              <a:t>Integrate/customize MIG memory RTL testbench</a:t>
            </a:r>
          </a:p>
        </p:txBody>
      </p:sp>
      <p:sp>
        <p:nvSpPr>
          <p:cNvPr id="14356" name="Line 20"/>
          <p:cNvSpPr>
            <a:spLocks noChangeShapeType="1"/>
          </p:cNvSpPr>
          <p:nvPr/>
        </p:nvSpPr>
        <p:spPr bwMode="auto">
          <a:xfrm>
            <a:off x="2527300" y="4164013"/>
            <a:ext cx="0" cy="228600"/>
          </a:xfrm>
          <a:prstGeom prst="line">
            <a:avLst/>
          </a:prstGeom>
          <a:noFill/>
          <a:ln w="12700">
            <a:solidFill>
              <a:schemeClr val="tx1"/>
            </a:solidFill>
            <a:round/>
            <a:headEnd/>
            <a:tailEnd type="triangle" w="med" len="med"/>
          </a:ln>
        </p:spPr>
        <p:txBody>
          <a:bodyPr>
            <a:spAutoFit/>
          </a:bodyPr>
          <a:lstStyle/>
          <a:p>
            <a:endParaRPr lang="en-US"/>
          </a:p>
        </p:txBody>
      </p:sp>
      <p:sp>
        <p:nvSpPr>
          <p:cNvPr id="14357" name="Text Box 21"/>
          <p:cNvSpPr txBox="1">
            <a:spLocks noChangeArrowheads="1"/>
          </p:cNvSpPr>
          <p:nvPr/>
        </p:nvSpPr>
        <p:spPr bwMode="auto">
          <a:xfrm>
            <a:off x="1155700" y="3840163"/>
            <a:ext cx="2754313" cy="317500"/>
          </a:xfrm>
          <a:prstGeom prst="rect">
            <a:avLst/>
          </a:prstGeom>
          <a:solidFill>
            <a:schemeClr val="folHlink"/>
          </a:solidFill>
          <a:ln w="12700">
            <a:solidFill>
              <a:schemeClr val="tx1"/>
            </a:solidFill>
            <a:miter lim="800000"/>
            <a:headEnd/>
            <a:tailEnd/>
          </a:ln>
        </p:spPr>
        <p:txBody>
          <a:bodyPr>
            <a:spAutoFit/>
          </a:bodyPr>
          <a:lstStyle/>
          <a:p>
            <a:pPr eaLnBrk="0" hangingPunct="0"/>
            <a:r>
              <a:rPr lang="en-US" sz="1400">
                <a:solidFill>
                  <a:schemeClr val="bg1"/>
                </a:solidFill>
                <a:latin typeface="Arial Narrow" pitchFamily="34" charset="0"/>
              </a:rPr>
              <a:t>Customize MIG design</a:t>
            </a:r>
          </a:p>
        </p:txBody>
      </p:sp>
      <p:sp>
        <p:nvSpPr>
          <p:cNvPr id="14358" name="Line 22"/>
          <p:cNvSpPr>
            <a:spLocks noChangeShapeType="1"/>
          </p:cNvSpPr>
          <p:nvPr/>
        </p:nvSpPr>
        <p:spPr bwMode="auto">
          <a:xfrm flipH="1">
            <a:off x="2527300" y="1847850"/>
            <a:ext cx="0" cy="342900"/>
          </a:xfrm>
          <a:prstGeom prst="line">
            <a:avLst/>
          </a:prstGeom>
          <a:noFill/>
          <a:ln w="12700">
            <a:solidFill>
              <a:schemeClr val="tx1"/>
            </a:solidFill>
            <a:round/>
            <a:headEnd/>
            <a:tailEnd type="triangle" w="med" len="med"/>
          </a:ln>
        </p:spPr>
        <p:txBody>
          <a:bodyPr>
            <a:spAutoFit/>
          </a:bodyPr>
          <a:lstStyle/>
          <a:p>
            <a:endParaRPr lang="en-US"/>
          </a:p>
        </p:txBody>
      </p:sp>
      <p:sp>
        <p:nvSpPr>
          <p:cNvPr id="14359" name="Text Box 23"/>
          <p:cNvSpPr txBox="1">
            <a:spLocks noChangeArrowheads="1"/>
          </p:cNvSpPr>
          <p:nvPr/>
        </p:nvSpPr>
        <p:spPr bwMode="auto">
          <a:xfrm>
            <a:off x="1081088" y="1504950"/>
            <a:ext cx="2905125" cy="317500"/>
          </a:xfrm>
          <a:prstGeom prst="rect">
            <a:avLst/>
          </a:prstGeom>
          <a:solidFill>
            <a:schemeClr val="folHlink"/>
          </a:solidFill>
          <a:ln w="12700">
            <a:solidFill>
              <a:schemeClr val="tx1"/>
            </a:solidFill>
            <a:miter lim="800000"/>
            <a:headEnd/>
            <a:tailEnd/>
          </a:ln>
        </p:spPr>
        <p:txBody>
          <a:bodyPr>
            <a:spAutoFit/>
          </a:bodyPr>
          <a:lstStyle/>
          <a:p>
            <a:pPr eaLnBrk="0" hangingPunct="0"/>
            <a:r>
              <a:rPr lang="en-US" sz="1400">
                <a:solidFill>
                  <a:schemeClr val="bg1"/>
                </a:solidFill>
                <a:latin typeface="Arial Narrow" pitchFamily="34" charset="0"/>
              </a:rPr>
              <a:t>Open CORE Generator interface</a:t>
            </a:r>
          </a:p>
        </p:txBody>
      </p:sp>
      <p:sp>
        <p:nvSpPr>
          <p:cNvPr id="14360" name="Line 24"/>
          <p:cNvSpPr>
            <a:spLocks noChangeShapeType="1"/>
          </p:cNvSpPr>
          <p:nvPr/>
        </p:nvSpPr>
        <p:spPr bwMode="auto">
          <a:xfrm flipH="1">
            <a:off x="6985000" y="2497138"/>
            <a:ext cx="1588" cy="342900"/>
          </a:xfrm>
          <a:prstGeom prst="line">
            <a:avLst/>
          </a:prstGeom>
          <a:noFill/>
          <a:ln w="12700">
            <a:solidFill>
              <a:schemeClr val="tx1"/>
            </a:solidFill>
            <a:round/>
            <a:headEnd/>
            <a:tailEnd type="triangle" w="med" len="med"/>
          </a:ln>
        </p:spPr>
        <p:txBody>
          <a:bodyPr>
            <a:spAutoFit/>
          </a:bodyPr>
          <a:lstStyle/>
          <a:p>
            <a:endParaRPr lang="en-US"/>
          </a:p>
        </p:txBody>
      </p:sp>
      <p:sp>
        <p:nvSpPr>
          <p:cNvPr id="14361" name="Text Box 25"/>
          <p:cNvSpPr txBox="1">
            <a:spLocks noChangeArrowheads="1"/>
          </p:cNvSpPr>
          <p:nvPr/>
        </p:nvSpPr>
        <p:spPr bwMode="auto">
          <a:xfrm>
            <a:off x="5727700" y="4211638"/>
            <a:ext cx="2628900" cy="317500"/>
          </a:xfrm>
          <a:prstGeom prst="rect">
            <a:avLst/>
          </a:prstGeom>
          <a:solidFill>
            <a:schemeClr val="folHlink"/>
          </a:solidFill>
          <a:ln w="12700">
            <a:solidFill>
              <a:schemeClr val="tx1"/>
            </a:solidFill>
            <a:miter lim="800000"/>
            <a:headEnd/>
            <a:tailEnd/>
          </a:ln>
        </p:spPr>
        <p:txBody>
          <a:bodyPr>
            <a:spAutoFit/>
          </a:bodyPr>
          <a:lstStyle/>
          <a:p>
            <a:pPr eaLnBrk="0" hangingPunct="0"/>
            <a:r>
              <a:rPr lang="en-US" sz="1400">
                <a:solidFill>
                  <a:schemeClr val="bg1"/>
                </a:solidFill>
                <a:latin typeface="Arial Narrow" pitchFamily="34" charset="0"/>
              </a:rPr>
              <a:t>Place and route design</a:t>
            </a:r>
          </a:p>
        </p:txBody>
      </p:sp>
      <p:sp>
        <p:nvSpPr>
          <p:cNvPr id="14362" name="Text Box 26"/>
          <p:cNvSpPr txBox="1">
            <a:spLocks noChangeArrowheads="1"/>
          </p:cNvSpPr>
          <p:nvPr/>
        </p:nvSpPr>
        <p:spPr bwMode="auto">
          <a:xfrm>
            <a:off x="5727700" y="4783138"/>
            <a:ext cx="2628900" cy="317500"/>
          </a:xfrm>
          <a:prstGeom prst="rect">
            <a:avLst/>
          </a:prstGeom>
          <a:solidFill>
            <a:schemeClr val="folHlink"/>
          </a:solidFill>
          <a:ln w="12700">
            <a:solidFill>
              <a:schemeClr val="tx1"/>
            </a:solidFill>
            <a:miter lim="800000"/>
            <a:headEnd/>
            <a:tailEnd/>
          </a:ln>
        </p:spPr>
        <p:txBody>
          <a:bodyPr>
            <a:spAutoFit/>
          </a:bodyPr>
          <a:lstStyle/>
          <a:p>
            <a:pPr eaLnBrk="0" hangingPunct="0"/>
            <a:r>
              <a:rPr lang="en-US" sz="1400">
                <a:solidFill>
                  <a:schemeClr val="bg1"/>
                </a:solidFill>
                <a:latin typeface="Arial Narrow" pitchFamily="34" charset="0"/>
              </a:rPr>
              <a:t>Timing simulation </a:t>
            </a:r>
          </a:p>
        </p:txBody>
      </p:sp>
      <p:sp>
        <p:nvSpPr>
          <p:cNvPr id="14363" name="Text Box 27"/>
          <p:cNvSpPr txBox="1">
            <a:spLocks noChangeArrowheads="1"/>
          </p:cNvSpPr>
          <p:nvPr/>
        </p:nvSpPr>
        <p:spPr bwMode="auto">
          <a:xfrm>
            <a:off x="5727700" y="3640138"/>
            <a:ext cx="2628900" cy="317500"/>
          </a:xfrm>
          <a:prstGeom prst="rect">
            <a:avLst/>
          </a:prstGeom>
          <a:solidFill>
            <a:schemeClr val="folHlink"/>
          </a:solidFill>
          <a:ln w="12700">
            <a:solidFill>
              <a:schemeClr val="tx1"/>
            </a:solidFill>
            <a:miter lim="800000"/>
            <a:headEnd/>
            <a:tailEnd/>
          </a:ln>
        </p:spPr>
        <p:txBody>
          <a:bodyPr>
            <a:spAutoFit/>
          </a:bodyPr>
          <a:lstStyle/>
          <a:p>
            <a:pPr eaLnBrk="0" hangingPunct="0"/>
            <a:r>
              <a:rPr lang="en-US" sz="1400">
                <a:solidFill>
                  <a:schemeClr val="bg1"/>
                </a:solidFill>
                <a:latin typeface="Arial Narrow" pitchFamily="34" charset="0"/>
              </a:rPr>
              <a:t>Synthesize design </a:t>
            </a:r>
          </a:p>
        </p:txBody>
      </p:sp>
      <p:sp>
        <p:nvSpPr>
          <p:cNvPr id="14364" name="Text Box 28"/>
          <p:cNvSpPr txBox="1">
            <a:spLocks noChangeArrowheads="1"/>
          </p:cNvSpPr>
          <p:nvPr/>
        </p:nvSpPr>
        <p:spPr bwMode="auto">
          <a:xfrm>
            <a:off x="5727700" y="2840038"/>
            <a:ext cx="2603500" cy="530225"/>
          </a:xfrm>
          <a:prstGeom prst="rect">
            <a:avLst/>
          </a:prstGeom>
          <a:solidFill>
            <a:schemeClr val="folHlink"/>
          </a:solidFill>
          <a:ln w="12700">
            <a:solidFill>
              <a:schemeClr val="tx1"/>
            </a:solidFill>
            <a:miter lim="800000"/>
            <a:headEnd/>
            <a:tailEnd/>
          </a:ln>
        </p:spPr>
        <p:txBody>
          <a:bodyPr>
            <a:spAutoFit/>
          </a:bodyPr>
          <a:lstStyle/>
          <a:p>
            <a:pPr eaLnBrk="0" hangingPunct="0"/>
            <a:r>
              <a:rPr lang="en-US" sz="1400">
                <a:solidFill>
                  <a:schemeClr val="bg1"/>
                </a:solidFill>
                <a:latin typeface="Arial Narrow" pitchFamily="34" charset="0"/>
              </a:rPr>
              <a:t>Import RTL and build options into ISE project</a:t>
            </a:r>
          </a:p>
        </p:txBody>
      </p:sp>
      <p:sp>
        <p:nvSpPr>
          <p:cNvPr id="14365" name="Text Box 29"/>
          <p:cNvSpPr txBox="1">
            <a:spLocks noChangeArrowheads="1"/>
          </p:cNvSpPr>
          <p:nvPr/>
        </p:nvSpPr>
        <p:spPr bwMode="auto">
          <a:xfrm>
            <a:off x="5727700" y="5354638"/>
            <a:ext cx="2628900" cy="317500"/>
          </a:xfrm>
          <a:prstGeom prst="rect">
            <a:avLst/>
          </a:prstGeom>
          <a:solidFill>
            <a:schemeClr val="folHlink"/>
          </a:solidFill>
          <a:ln w="12700">
            <a:solidFill>
              <a:schemeClr val="tx1"/>
            </a:solidFill>
            <a:miter lim="800000"/>
            <a:headEnd/>
            <a:tailEnd/>
          </a:ln>
        </p:spPr>
        <p:txBody>
          <a:bodyPr>
            <a:spAutoFit/>
          </a:bodyPr>
          <a:lstStyle/>
          <a:p>
            <a:pPr eaLnBrk="0" hangingPunct="0"/>
            <a:r>
              <a:rPr lang="en-US" sz="1400">
                <a:solidFill>
                  <a:schemeClr val="bg1"/>
                </a:solidFill>
                <a:latin typeface="Arial Narrow" pitchFamily="34" charset="0"/>
              </a:rPr>
              <a:t>Verify in hardware </a:t>
            </a:r>
          </a:p>
        </p:txBody>
      </p:sp>
      <p:sp>
        <p:nvSpPr>
          <p:cNvPr id="14366" name="Text Box 30"/>
          <p:cNvSpPr txBox="1">
            <a:spLocks noChangeArrowheads="1"/>
          </p:cNvSpPr>
          <p:nvPr/>
        </p:nvSpPr>
        <p:spPr bwMode="auto">
          <a:xfrm>
            <a:off x="5727700" y="2039938"/>
            <a:ext cx="2603500" cy="530225"/>
          </a:xfrm>
          <a:prstGeom prst="rect">
            <a:avLst/>
          </a:prstGeom>
          <a:solidFill>
            <a:schemeClr val="folHlink"/>
          </a:solidFill>
          <a:ln w="12700">
            <a:solidFill>
              <a:schemeClr val="tx1"/>
            </a:solidFill>
            <a:miter lim="800000"/>
            <a:headEnd/>
            <a:tailEnd/>
          </a:ln>
        </p:spPr>
        <p:txBody>
          <a:bodyPr>
            <a:spAutoFit/>
          </a:bodyPr>
          <a:lstStyle/>
          <a:p>
            <a:pPr eaLnBrk="0" hangingPunct="0"/>
            <a:r>
              <a:rPr lang="en-US" sz="1400">
                <a:solidFill>
                  <a:schemeClr val="bg1"/>
                </a:solidFill>
                <a:latin typeface="Arial Narrow" pitchFamily="34" charset="0"/>
              </a:rPr>
              <a:t>Integrate MIG .ucf constraints to overall design constraints file</a:t>
            </a:r>
          </a:p>
        </p:txBody>
      </p:sp>
    </p:spTree>
    <p:custDataLst>
      <p:tags r:id="rId1"/>
    </p:custData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6"/>
          <p:cNvPicPr>
            <a:picLocks noChangeAspect="1" noChangeArrowheads="1"/>
          </p:cNvPicPr>
          <p:nvPr>
            <p:custDataLst>
              <p:tags r:id="rId2"/>
            </p:custDataLst>
          </p:nvPr>
        </p:nvPicPr>
        <p:blipFill>
          <a:blip r:embed="rId5"/>
          <a:srcRect/>
          <a:stretch>
            <a:fillRect/>
          </a:stretch>
        </p:blipFill>
        <p:spPr bwMode="auto">
          <a:xfrm>
            <a:off x="347663" y="1541463"/>
            <a:ext cx="6713537" cy="4813300"/>
          </a:xfrm>
          <a:prstGeom prst="rect">
            <a:avLst/>
          </a:prstGeom>
          <a:noFill/>
          <a:ln w="9525" algn="ctr">
            <a:noFill/>
            <a:miter lim="800000"/>
            <a:headEnd/>
            <a:tailEnd/>
          </a:ln>
        </p:spPr>
      </p:pic>
      <p:sp>
        <p:nvSpPr>
          <p:cNvPr id="15363" name="Rectangle 3"/>
          <p:cNvSpPr>
            <a:spLocks noGrp="1" noChangeArrowheads="1"/>
          </p:cNvSpPr>
          <p:nvPr>
            <p:ph type="title"/>
          </p:nvPr>
        </p:nvSpPr>
        <p:spPr>
          <a:xfrm>
            <a:off x="457200" y="228594"/>
            <a:ext cx="7843838" cy="1143000"/>
          </a:xfrm>
        </p:spPr>
        <p:txBody>
          <a:bodyPr/>
          <a:lstStyle/>
          <a:p>
            <a:pPr eaLnBrk="1" hangingPunct="1"/>
            <a:r>
              <a:rPr lang="en-US" dirty="0" smtClean="0"/>
              <a:t>MIG Runs Through the CORE Generator Interface</a:t>
            </a:r>
          </a:p>
        </p:txBody>
      </p:sp>
      <p:sp>
        <p:nvSpPr>
          <p:cNvPr id="15364" name="Text Box 4"/>
          <p:cNvSpPr txBox="1">
            <a:spLocks noChangeArrowheads="1"/>
          </p:cNvSpPr>
          <p:nvPr/>
        </p:nvSpPr>
        <p:spPr bwMode="auto">
          <a:xfrm>
            <a:off x="7021513" y="3086100"/>
            <a:ext cx="2038350" cy="1631950"/>
          </a:xfrm>
          <a:prstGeom prst="rect">
            <a:avLst/>
          </a:prstGeom>
          <a:noFill/>
          <a:ln w="12700">
            <a:noFill/>
            <a:miter lim="800000"/>
            <a:headEnd/>
            <a:tailEnd/>
          </a:ln>
        </p:spPr>
        <p:txBody>
          <a:bodyPr>
            <a:spAutoFit/>
          </a:bodyPr>
          <a:lstStyle/>
          <a:p>
            <a:pPr algn="l" eaLnBrk="0" hangingPunct="0">
              <a:spcBef>
                <a:spcPct val="50000"/>
              </a:spcBef>
              <a:buFont typeface="Wingdings" pitchFamily="2" charset="2"/>
              <a:buNone/>
            </a:pPr>
            <a:r>
              <a:rPr lang="en-US" sz="2000" b="1">
                <a:latin typeface="Arial Narrow" pitchFamily="34" charset="0"/>
              </a:rPr>
              <a:t>Settings for the CORE Generator interface for device and design entry</a:t>
            </a:r>
            <a:endParaRPr lang="en-US" sz="2000" b="1"/>
          </a:p>
        </p:txBody>
      </p:sp>
      <p:sp>
        <p:nvSpPr>
          <p:cNvPr id="15365" name="Oval 5"/>
          <p:cNvSpPr>
            <a:spLocks noChangeArrowheads="1"/>
          </p:cNvSpPr>
          <p:nvPr/>
        </p:nvSpPr>
        <p:spPr bwMode="auto">
          <a:xfrm>
            <a:off x="1509713" y="3078163"/>
            <a:ext cx="4876800" cy="1371600"/>
          </a:xfrm>
          <a:prstGeom prst="ellipse">
            <a:avLst/>
          </a:prstGeom>
          <a:solidFill>
            <a:schemeClr val="accent1">
              <a:alpha val="0"/>
            </a:schemeClr>
          </a:solidFill>
          <a:ln w="38100">
            <a:solidFill>
              <a:srgbClr val="FF0000"/>
            </a:solidFill>
            <a:round/>
            <a:headEnd/>
            <a:tailEnd/>
          </a:ln>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6"/>
          <p:cNvPicPr>
            <a:picLocks noChangeAspect="1" noChangeArrowheads="1"/>
          </p:cNvPicPr>
          <p:nvPr>
            <p:custDataLst>
              <p:tags r:id="rId2"/>
            </p:custDataLst>
          </p:nvPr>
        </p:nvPicPr>
        <p:blipFill>
          <a:blip r:embed="rId5"/>
          <a:srcRect/>
          <a:stretch>
            <a:fillRect/>
          </a:stretch>
        </p:blipFill>
        <p:spPr bwMode="auto">
          <a:xfrm>
            <a:off x="2043113" y="1570038"/>
            <a:ext cx="6594475" cy="4914900"/>
          </a:xfrm>
          <a:prstGeom prst="rect">
            <a:avLst/>
          </a:prstGeom>
          <a:noFill/>
          <a:ln w="9525" algn="ctr">
            <a:noFill/>
            <a:miter lim="800000"/>
            <a:headEnd/>
            <a:tailEnd/>
          </a:ln>
        </p:spPr>
      </p:pic>
      <p:sp>
        <p:nvSpPr>
          <p:cNvPr id="16387" name="Rectangle 3"/>
          <p:cNvSpPr>
            <a:spLocks noGrp="1" noChangeArrowheads="1"/>
          </p:cNvSpPr>
          <p:nvPr>
            <p:ph type="title"/>
          </p:nvPr>
        </p:nvSpPr>
        <p:spPr/>
        <p:txBody>
          <a:bodyPr/>
          <a:lstStyle/>
          <a:p>
            <a:pPr eaLnBrk="1" hangingPunct="1"/>
            <a:r>
              <a:rPr lang="en-US" sz="3200" smtClean="0"/>
              <a:t>MIG Memory Selection</a:t>
            </a:r>
          </a:p>
        </p:txBody>
      </p:sp>
      <p:sp>
        <p:nvSpPr>
          <p:cNvPr id="16388" name="Text Box 4"/>
          <p:cNvSpPr txBox="1">
            <a:spLocks noChangeArrowheads="1"/>
          </p:cNvSpPr>
          <p:nvPr/>
        </p:nvSpPr>
        <p:spPr bwMode="auto">
          <a:xfrm>
            <a:off x="152400" y="2117725"/>
            <a:ext cx="1905000" cy="1311275"/>
          </a:xfrm>
          <a:prstGeom prst="rect">
            <a:avLst/>
          </a:prstGeom>
          <a:noFill/>
          <a:ln w="12700">
            <a:noFill/>
            <a:miter lim="800000"/>
            <a:headEnd/>
            <a:tailEnd/>
          </a:ln>
        </p:spPr>
        <p:txBody>
          <a:bodyPr>
            <a:spAutoFit/>
          </a:bodyPr>
          <a:lstStyle/>
          <a:p>
            <a:pPr algn="l" eaLnBrk="0" hangingPunct="0">
              <a:spcBef>
                <a:spcPct val="50000"/>
              </a:spcBef>
              <a:buFont typeface="Wingdings" pitchFamily="2" charset="2"/>
              <a:buNone/>
            </a:pPr>
            <a:r>
              <a:rPr lang="en-US" sz="2000" b="1">
                <a:latin typeface="Arial Narrow" pitchFamily="34" charset="0"/>
              </a:rPr>
              <a:t>Check marks to indicate which step you are on and what is next</a:t>
            </a:r>
          </a:p>
        </p:txBody>
      </p:sp>
      <p:sp>
        <p:nvSpPr>
          <p:cNvPr id="16389" name="Oval 5"/>
          <p:cNvSpPr>
            <a:spLocks noChangeArrowheads="1"/>
          </p:cNvSpPr>
          <p:nvPr/>
        </p:nvSpPr>
        <p:spPr bwMode="auto">
          <a:xfrm>
            <a:off x="2014538" y="2438400"/>
            <a:ext cx="1812925" cy="830263"/>
          </a:xfrm>
          <a:prstGeom prst="ellipse">
            <a:avLst/>
          </a:prstGeom>
          <a:noFill/>
          <a:ln w="38100">
            <a:solidFill>
              <a:schemeClr val="bg2"/>
            </a:solidFill>
            <a:round/>
            <a:headEnd/>
            <a:tailEnd/>
          </a:ln>
        </p:spPr>
        <p:txBody>
          <a:bodyPr anchor="ct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13846"/>
            <a:ext cx="7843838" cy="597310"/>
          </a:xfrm>
        </p:spPr>
        <p:txBody>
          <a:bodyPr/>
          <a:lstStyle/>
          <a:p>
            <a:pPr eaLnBrk="1" hangingPunct="1"/>
            <a:r>
              <a:rPr lang="en-US" sz="3200" dirty="0" smtClean="0"/>
              <a:t>AXI Interface Options</a:t>
            </a:r>
          </a:p>
        </p:txBody>
      </p:sp>
      <p:sp>
        <p:nvSpPr>
          <p:cNvPr id="17411" name="Text Box 4"/>
          <p:cNvSpPr txBox="1">
            <a:spLocks noChangeArrowheads="1"/>
          </p:cNvSpPr>
          <p:nvPr/>
        </p:nvSpPr>
        <p:spPr bwMode="auto">
          <a:xfrm>
            <a:off x="6781800" y="2514600"/>
            <a:ext cx="2159000" cy="1016000"/>
          </a:xfrm>
          <a:prstGeom prst="rect">
            <a:avLst/>
          </a:prstGeom>
          <a:noFill/>
          <a:ln w="12700">
            <a:noFill/>
            <a:miter lim="800000"/>
            <a:headEnd/>
            <a:tailEnd/>
          </a:ln>
        </p:spPr>
        <p:txBody>
          <a:bodyPr>
            <a:spAutoFit/>
          </a:bodyPr>
          <a:lstStyle/>
          <a:p>
            <a:pPr algn="l" eaLnBrk="0" hangingPunct="0">
              <a:spcBef>
                <a:spcPct val="50000"/>
              </a:spcBef>
              <a:buFont typeface="Wingdings" pitchFamily="2" charset="2"/>
              <a:buNone/>
            </a:pPr>
            <a:r>
              <a:rPr lang="en-US" sz="2000" b="1">
                <a:latin typeface="Arial Narrow" pitchFamily="34" charset="0"/>
              </a:rPr>
              <a:t>Options for the AXI4 user interface, if selected</a:t>
            </a:r>
          </a:p>
        </p:txBody>
      </p:sp>
      <p:pic>
        <p:nvPicPr>
          <p:cNvPr id="17412" name="Picture 5"/>
          <p:cNvPicPr>
            <a:picLocks noChangeAspect="1" noChangeArrowheads="1"/>
          </p:cNvPicPr>
          <p:nvPr>
            <p:custDataLst>
              <p:tags r:id="rId2"/>
            </p:custDataLst>
          </p:nvPr>
        </p:nvPicPr>
        <p:blipFill>
          <a:blip r:embed="rId5"/>
          <a:srcRect/>
          <a:stretch>
            <a:fillRect/>
          </a:stretch>
        </p:blipFill>
        <p:spPr bwMode="auto">
          <a:xfrm>
            <a:off x="247650" y="1433513"/>
            <a:ext cx="6481763" cy="4832350"/>
          </a:xfrm>
          <a:prstGeom prst="rect">
            <a:avLst/>
          </a:prstGeom>
          <a:noFill/>
          <a:ln w="9525" algn="ctr">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3184525" y="1693863"/>
            <a:ext cx="5502275" cy="4495800"/>
          </a:xfrm>
        </p:spPr>
        <p:txBody>
          <a:bodyPr/>
          <a:lstStyle/>
          <a:p>
            <a:pPr eaLnBrk="1" hangingPunct="1"/>
            <a:r>
              <a:rPr lang="en-US" sz="2400" b="1" dirty="0" smtClean="0">
                <a:solidFill>
                  <a:schemeClr val="tx2"/>
                </a:solidFill>
              </a:rPr>
              <a:t>Overview</a:t>
            </a:r>
          </a:p>
          <a:p>
            <a:pPr eaLnBrk="1" hangingPunct="1"/>
            <a:r>
              <a:rPr lang="en-US" sz="2400" dirty="0" err="1" smtClean="0"/>
              <a:t>Phaser</a:t>
            </a:r>
            <a:r>
              <a:rPr lang="en-US" sz="2400" dirty="0" smtClean="0"/>
              <a:t> and I/O FIFOs</a:t>
            </a:r>
          </a:p>
          <a:p>
            <a:pPr eaLnBrk="1" hangingPunct="1"/>
            <a:r>
              <a:rPr lang="en-US" sz="2400" dirty="0" smtClean="0"/>
              <a:t>Memory Controller </a:t>
            </a:r>
          </a:p>
          <a:p>
            <a:pPr eaLnBrk="1" hangingPunct="1"/>
            <a:r>
              <a:rPr lang="en-US" sz="2400" dirty="0" smtClean="0"/>
              <a:t>Memory Interface Generator (MIG)</a:t>
            </a:r>
          </a:p>
          <a:p>
            <a:pPr eaLnBrk="1" hangingPunct="1"/>
            <a:r>
              <a:rPr lang="en-US" sz="2400" dirty="0" smtClean="0"/>
              <a:t>Summary</a:t>
            </a:r>
          </a:p>
          <a:p>
            <a:pPr eaLnBrk="1" hangingPunct="1"/>
            <a:endParaRPr lang="en-US" sz="2400" dirty="0" smtClean="0"/>
          </a:p>
        </p:txBody>
      </p:sp>
      <p:sp>
        <p:nvSpPr>
          <p:cNvPr id="7171" name="Rectangle 3"/>
          <p:cNvSpPr>
            <a:spLocks noGrp="1" noChangeArrowheads="1"/>
          </p:cNvSpPr>
          <p:nvPr>
            <p:ph type="title"/>
          </p:nvPr>
        </p:nvSpPr>
        <p:spPr/>
        <p:txBody>
          <a:bodyPr/>
          <a:lstStyle/>
          <a:p>
            <a:pPr eaLnBrk="1" hangingPunct="1"/>
            <a:r>
              <a:rPr lang="en-US" smtClean="0"/>
              <a:t>Lessons</a:t>
            </a:r>
          </a:p>
        </p:txBody>
      </p:sp>
      <p:sp>
        <p:nvSpPr>
          <p:cNvPr id="1324036" name="Line 4"/>
          <p:cNvSpPr>
            <a:spLocks noChangeShapeType="1"/>
          </p:cNvSpPr>
          <p:nvPr/>
        </p:nvSpPr>
        <p:spPr bwMode="auto">
          <a:xfrm>
            <a:off x="1654175" y="1941513"/>
            <a:ext cx="1196975" cy="0"/>
          </a:xfrm>
          <a:prstGeom prst="line">
            <a:avLst/>
          </a:prstGeom>
          <a:noFill/>
          <a:ln w="57150">
            <a:solidFill>
              <a:schemeClr val="tx2"/>
            </a:solidFill>
            <a:round/>
            <a:headEnd type="none" w="sm" len="sm"/>
            <a:tailEnd type="triangle" w="med" len="med"/>
          </a:ln>
          <a:effectLst>
            <a:prstShdw prst="shdw17" dist="17961" dir="2700000">
              <a:schemeClr val="tx2">
                <a:gamma/>
                <a:shade val="60000"/>
                <a:invGamma/>
              </a:schemeClr>
            </a:prstShdw>
          </a:effectLst>
        </p:spPr>
        <p:txBody>
          <a:bodyPr wrap="none" anchor="ctr"/>
          <a:lstStyle/>
          <a:p>
            <a:pPr>
              <a:defRPr/>
            </a:pPr>
            <a:endParaRPr lang="en-US" dirty="0">
              <a:latin typeface="Arial" charset="0"/>
            </a:endParaRPr>
          </a:p>
        </p:txBody>
      </p:sp>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13846"/>
            <a:ext cx="7843838" cy="685800"/>
          </a:xfrm>
        </p:spPr>
        <p:txBody>
          <a:bodyPr/>
          <a:lstStyle/>
          <a:p>
            <a:pPr eaLnBrk="1" hangingPunct="1"/>
            <a:r>
              <a:rPr lang="en-US" sz="3200" dirty="0" smtClean="0"/>
              <a:t>MIG Memory Options</a:t>
            </a:r>
          </a:p>
        </p:txBody>
      </p:sp>
      <p:sp>
        <p:nvSpPr>
          <p:cNvPr id="18435" name="Text Box 4"/>
          <p:cNvSpPr txBox="1">
            <a:spLocks noChangeArrowheads="1"/>
          </p:cNvSpPr>
          <p:nvPr/>
        </p:nvSpPr>
        <p:spPr bwMode="auto">
          <a:xfrm>
            <a:off x="6781800" y="2514600"/>
            <a:ext cx="1905000" cy="1006475"/>
          </a:xfrm>
          <a:prstGeom prst="rect">
            <a:avLst/>
          </a:prstGeom>
          <a:noFill/>
          <a:ln w="12700">
            <a:noFill/>
            <a:miter lim="800000"/>
            <a:headEnd/>
            <a:tailEnd/>
          </a:ln>
        </p:spPr>
        <p:txBody>
          <a:bodyPr>
            <a:spAutoFit/>
          </a:bodyPr>
          <a:lstStyle/>
          <a:p>
            <a:pPr algn="l" eaLnBrk="0" hangingPunct="0">
              <a:spcBef>
                <a:spcPct val="50000"/>
              </a:spcBef>
              <a:buFont typeface="Wingdings" pitchFamily="2" charset="2"/>
              <a:buNone/>
            </a:pPr>
            <a:r>
              <a:rPr lang="en-US" sz="2000" b="1">
                <a:latin typeface="Arial Narrow" pitchFamily="34" charset="0"/>
              </a:rPr>
              <a:t>Options for DDR3 mode register settings</a:t>
            </a:r>
          </a:p>
        </p:txBody>
      </p:sp>
      <p:pic>
        <p:nvPicPr>
          <p:cNvPr id="18436" name="Picture 2"/>
          <p:cNvPicPr>
            <a:picLocks noChangeAspect="1" noChangeArrowheads="1"/>
          </p:cNvPicPr>
          <p:nvPr>
            <p:custDataLst>
              <p:tags r:id="rId2"/>
            </p:custDataLst>
          </p:nvPr>
        </p:nvPicPr>
        <p:blipFill>
          <a:blip r:embed="rId5"/>
          <a:srcRect/>
          <a:stretch>
            <a:fillRect/>
          </a:stretch>
        </p:blipFill>
        <p:spPr bwMode="auto">
          <a:xfrm>
            <a:off x="333375" y="1450975"/>
            <a:ext cx="6254750" cy="4662488"/>
          </a:xfrm>
          <a:prstGeom prst="rect">
            <a:avLst/>
          </a:prstGeom>
          <a:noFill/>
          <a:ln w="9525" algn="ctr">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z="3200" smtClean="0"/>
              <a:t>MIG FPGA Options</a:t>
            </a:r>
          </a:p>
        </p:txBody>
      </p:sp>
      <p:sp>
        <p:nvSpPr>
          <p:cNvPr id="19459" name="Text Box 4"/>
          <p:cNvSpPr txBox="1">
            <a:spLocks noChangeArrowheads="1"/>
          </p:cNvSpPr>
          <p:nvPr/>
        </p:nvSpPr>
        <p:spPr bwMode="auto">
          <a:xfrm>
            <a:off x="6934200" y="2495550"/>
            <a:ext cx="1905000" cy="1311275"/>
          </a:xfrm>
          <a:prstGeom prst="rect">
            <a:avLst/>
          </a:prstGeom>
          <a:noFill/>
          <a:ln w="12700">
            <a:noFill/>
            <a:miter lim="800000"/>
            <a:headEnd/>
            <a:tailEnd/>
          </a:ln>
        </p:spPr>
        <p:txBody>
          <a:bodyPr>
            <a:spAutoFit/>
          </a:bodyPr>
          <a:lstStyle/>
          <a:p>
            <a:pPr algn="l" eaLnBrk="0" hangingPunct="0">
              <a:spcBef>
                <a:spcPct val="50000"/>
              </a:spcBef>
              <a:buFont typeface="Wingdings" pitchFamily="2" charset="2"/>
              <a:buNone/>
            </a:pPr>
            <a:r>
              <a:rPr lang="en-US" sz="2000" b="1">
                <a:latin typeface="Arial Narrow" pitchFamily="34" charset="0"/>
              </a:rPr>
              <a:t>Options for FPGA controller and physical layer settings</a:t>
            </a:r>
          </a:p>
        </p:txBody>
      </p:sp>
      <p:pic>
        <p:nvPicPr>
          <p:cNvPr id="19460" name="Picture 5"/>
          <p:cNvPicPr>
            <a:picLocks noChangeAspect="1" noChangeArrowheads="1"/>
          </p:cNvPicPr>
          <p:nvPr>
            <p:custDataLst>
              <p:tags r:id="rId2"/>
            </p:custDataLst>
          </p:nvPr>
        </p:nvPicPr>
        <p:blipFill>
          <a:blip r:embed="rId5"/>
          <a:srcRect/>
          <a:stretch>
            <a:fillRect/>
          </a:stretch>
        </p:blipFill>
        <p:spPr bwMode="auto">
          <a:xfrm>
            <a:off x="388938" y="1401763"/>
            <a:ext cx="6367462" cy="4745037"/>
          </a:xfrm>
          <a:prstGeom prst="rect">
            <a:avLst/>
          </a:prstGeom>
          <a:noFill/>
          <a:ln w="9525" algn="ctr">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200" smtClean="0"/>
              <a:t>MIG Bank Selection</a:t>
            </a:r>
          </a:p>
        </p:txBody>
      </p:sp>
      <p:sp>
        <p:nvSpPr>
          <p:cNvPr id="20483" name="Text Box 3"/>
          <p:cNvSpPr txBox="1">
            <a:spLocks noChangeArrowheads="1"/>
          </p:cNvSpPr>
          <p:nvPr/>
        </p:nvSpPr>
        <p:spPr bwMode="auto">
          <a:xfrm>
            <a:off x="630238" y="1376363"/>
            <a:ext cx="7543800" cy="708025"/>
          </a:xfrm>
          <a:prstGeom prst="rect">
            <a:avLst/>
          </a:prstGeom>
          <a:noFill/>
          <a:ln w="12700">
            <a:noFill/>
            <a:miter lim="800000"/>
            <a:headEnd/>
            <a:tailEnd/>
          </a:ln>
        </p:spPr>
        <p:txBody>
          <a:bodyPr>
            <a:spAutoFit/>
          </a:bodyPr>
          <a:lstStyle/>
          <a:p>
            <a:pPr algn="l" eaLnBrk="0" hangingPunct="0">
              <a:spcBef>
                <a:spcPct val="50000"/>
              </a:spcBef>
              <a:buFont typeface="Wingdings" pitchFamily="2" charset="2"/>
              <a:buNone/>
            </a:pPr>
            <a:r>
              <a:rPr lang="en-US" sz="2000" b="1">
                <a:latin typeface="Arial Narrow" pitchFamily="34" charset="0"/>
              </a:rPr>
              <a:t>Allows you to choose which banks and byte lanes will be used for the interface</a:t>
            </a:r>
          </a:p>
        </p:txBody>
      </p:sp>
      <p:pic>
        <p:nvPicPr>
          <p:cNvPr id="20484" name="Picture 5"/>
          <p:cNvPicPr>
            <a:picLocks noChangeAspect="1" noChangeArrowheads="1"/>
          </p:cNvPicPr>
          <p:nvPr>
            <p:custDataLst>
              <p:tags r:id="rId2"/>
            </p:custDataLst>
          </p:nvPr>
        </p:nvPicPr>
        <p:blipFill>
          <a:blip r:embed="rId5"/>
          <a:srcRect/>
          <a:stretch>
            <a:fillRect/>
          </a:stretch>
        </p:blipFill>
        <p:spPr bwMode="auto">
          <a:xfrm>
            <a:off x="1338263" y="2084388"/>
            <a:ext cx="5800725" cy="4322762"/>
          </a:xfrm>
          <a:prstGeom prst="rect">
            <a:avLst/>
          </a:prstGeom>
          <a:noFill/>
          <a:ln w="9525" algn="ctr">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3184525" y="1693863"/>
            <a:ext cx="5258927" cy="4495800"/>
          </a:xfrm>
        </p:spPr>
        <p:txBody>
          <a:bodyPr/>
          <a:lstStyle/>
          <a:p>
            <a:pPr eaLnBrk="1" hangingPunct="1"/>
            <a:r>
              <a:rPr lang="en-US" sz="2400" dirty="0" smtClean="0"/>
              <a:t>Overview</a:t>
            </a:r>
          </a:p>
          <a:p>
            <a:pPr eaLnBrk="1" hangingPunct="1"/>
            <a:r>
              <a:rPr lang="en-US" sz="2400" dirty="0" err="1" smtClean="0"/>
              <a:t>Phaser</a:t>
            </a:r>
            <a:r>
              <a:rPr lang="en-US" sz="2400" dirty="0" smtClean="0"/>
              <a:t> and I/O FIFOs</a:t>
            </a:r>
          </a:p>
          <a:p>
            <a:pPr eaLnBrk="1" hangingPunct="1"/>
            <a:r>
              <a:rPr lang="en-US" sz="2400" dirty="0" smtClean="0"/>
              <a:t>Memory Controller </a:t>
            </a:r>
          </a:p>
          <a:p>
            <a:pPr eaLnBrk="1" hangingPunct="1"/>
            <a:r>
              <a:rPr lang="en-US" sz="2400" dirty="0" smtClean="0"/>
              <a:t>Memory Interface Generator (MIG)</a:t>
            </a:r>
          </a:p>
          <a:p>
            <a:pPr eaLnBrk="1" hangingPunct="1"/>
            <a:r>
              <a:rPr lang="en-US" sz="2400" b="1" dirty="0" smtClean="0">
                <a:solidFill>
                  <a:schemeClr val="tx2"/>
                </a:solidFill>
              </a:rPr>
              <a:t>Summary</a:t>
            </a:r>
          </a:p>
          <a:p>
            <a:pPr eaLnBrk="1" hangingPunct="1"/>
            <a:endParaRPr lang="en-US" sz="2400" dirty="0" smtClean="0"/>
          </a:p>
        </p:txBody>
      </p:sp>
      <p:sp>
        <p:nvSpPr>
          <p:cNvPr id="21507" name="Rectangle 3"/>
          <p:cNvSpPr>
            <a:spLocks noGrp="1" noChangeArrowheads="1"/>
          </p:cNvSpPr>
          <p:nvPr>
            <p:ph type="title"/>
          </p:nvPr>
        </p:nvSpPr>
        <p:spPr/>
        <p:txBody>
          <a:bodyPr/>
          <a:lstStyle/>
          <a:p>
            <a:pPr eaLnBrk="1" hangingPunct="1"/>
            <a:r>
              <a:rPr lang="en-US" smtClean="0"/>
              <a:t>Lessons</a:t>
            </a:r>
          </a:p>
        </p:txBody>
      </p:sp>
      <p:sp>
        <p:nvSpPr>
          <p:cNvPr id="1324036" name="Line 4"/>
          <p:cNvSpPr>
            <a:spLocks noChangeShapeType="1"/>
          </p:cNvSpPr>
          <p:nvPr/>
        </p:nvSpPr>
        <p:spPr bwMode="auto">
          <a:xfrm>
            <a:off x="1654175" y="3821113"/>
            <a:ext cx="1196975" cy="0"/>
          </a:xfrm>
          <a:prstGeom prst="line">
            <a:avLst/>
          </a:prstGeom>
          <a:noFill/>
          <a:ln w="57150">
            <a:solidFill>
              <a:schemeClr val="tx2"/>
            </a:solidFill>
            <a:round/>
            <a:headEnd type="none" w="sm" len="sm"/>
            <a:tailEnd type="triangle" w="med" len="med"/>
          </a:ln>
          <a:effectLst>
            <a:prstShdw prst="shdw17" dist="17961" dir="2700000">
              <a:schemeClr val="tx2">
                <a:gamma/>
                <a:shade val="60000"/>
                <a:invGamma/>
              </a:schemeClr>
            </a:prstShdw>
          </a:effectLst>
        </p:spPr>
        <p:txBody>
          <a:bodyPr wrap="none" anchor="ctr"/>
          <a:lstStyle/>
          <a:p>
            <a:pPr>
              <a:defRPr/>
            </a:pPr>
            <a:endParaRPr lang="en-US" dirty="0">
              <a:latin typeface="Arial" charset="0"/>
            </a:endParaRPr>
          </a:p>
        </p:txBody>
      </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title"/>
          </p:nvPr>
        </p:nvSpPr>
        <p:spPr/>
        <p:txBody>
          <a:bodyPr/>
          <a:lstStyle/>
          <a:p>
            <a:pPr eaLnBrk="1" hangingPunct="1"/>
            <a:r>
              <a:rPr lang="en-US" smtClean="0"/>
              <a:t>Summary</a:t>
            </a:r>
          </a:p>
        </p:txBody>
      </p:sp>
      <p:sp>
        <p:nvSpPr>
          <p:cNvPr id="22531" name="Rectangle 6"/>
          <p:cNvSpPr>
            <a:spLocks noGrp="1" noChangeArrowheads="1"/>
          </p:cNvSpPr>
          <p:nvPr>
            <p:ph type="body" idx="1"/>
          </p:nvPr>
        </p:nvSpPr>
        <p:spPr/>
        <p:txBody>
          <a:bodyPr/>
          <a:lstStyle/>
          <a:p>
            <a:pPr eaLnBrk="1" hangingPunct="1"/>
            <a:r>
              <a:rPr lang="en-US" smtClean="0"/>
              <a:t>All 7 series FPGAs have dedicated hard logic for implementing the physical layers of high-speed DDR3 and QDR II+ memory controllers</a:t>
            </a:r>
          </a:p>
          <a:p>
            <a:pPr lvl="1" eaLnBrk="1" hangingPunct="1"/>
            <a:r>
              <a:rPr lang="en-US" smtClean="0"/>
              <a:t>PHASER_IN, PHASER_OUT, FIFO_IN, and FIFO_OUT</a:t>
            </a:r>
          </a:p>
          <a:p>
            <a:pPr eaLnBrk="1" hangingPunct="1"/>
            <a:r>
              <a:rPr lang="en-US" smtClean="0"/>
              <a:t>These blocks work in conjunction with the other logic in the I/O and CMT columns to generate complete PHY layers for these memories</a:t>
            </a:r>
          </a:p>
          <a:p>
            <a:pPr lvl="1" eaLnBrk="1" hangingPunct="1"/>
            <a:r>
              <a:rPr lang="en-US" smtClean="0"/>
              <a:t>ISERDES, OSERDES, PLL</a:t>
            </a:r>
          </a:p>
          <a:p>
            <a:pPr eaLnBrk="1" hangingPunct="1"/>
            <a:r>
              <a:rPr lang="en-US" smtClean="0"/>
              <a:t>These resources are used by the soft memory controller generated by the Memory Interface Generator (MIG)</a:t>
            </a:r>
          </a:p>
          <a:p>
            <a:pPr lvl="1" eaLnBrk="1" hangingPunct="1"/>
            <a:r>
              <a:rPr lang="en-US" smtClean="0"/>
              <a:t>The MIG generates a complete memory controller with either a native user interface or an AXI4 user interface</a:t>
            </a:r>
          </a:p>
        </p:txBody>
      </p:sp>
    </p:spTree>
    <p:custDataLst>
      <p:tags r:id="rId1"/>
    </p:custData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Where Can I Learn More?</a:t>
            </a:r>
          </a:p>
        </p:txBody>
      </p:sp>
      <p:sp>
        <p:nvSpPr>
          <p:cNvPr id="23555" name="Rectangle 3"/>
          <p:cNvSpPr>
            <a:spLocks noGrp="1" noChangeArrowheads="1"/>
          </p:cNvSpPr>
          <p:nvPr>
            <p:ph type="body" idx="1"/>
          </p:nvPr>
        </p:nvSpPr>
        <p:spPr>
          <a:xfrm>
            <a:off x="609600" y="1655763"/>
            <a:ext cx="7924800" cy="4495800"/>
          </a:xfrm>
        </p:spPr>
        <p:txBody>
          <a:bodyPr/>
          <a:lstStyle/>
          <a:p>
            <a:r>
              <a:rPr lang="en-US" sz="2400" b="1" dirty="0" smtClean="0"/>
              <a:t>User  Guides  </a:t>
            </a:r>
          </a:p>
          <a:p>
            <a:pPr lvl="1"/>
            <a:r>
              <a:rPr lang="en-US" i="1" u="sng" dirty="0" smtClean="0"/>
              <a:t>7 Series FPGAs Memory Interface Solutions User Guide, UG596</a:t>
            </a:r>
          </a:p>
          <a:p>
            <a:pPr lvl="2"/>
            <a:r>
              <a:rPr lang="en-US" dirty="0" smtClean="0"/>
              <a:t>Describes the complete clocking structures</a:t>
            </a:r>
          </a:p>
          <a:p>
            <a:pPr lvl="2"/>
            <a:endParaRPr lang="en-US" dirty="0" smtClean="0"/>
          </a:p>
          <a:p>
            <a:r>
              <a:rPr lang="en-US" sz="2400" b="1" dirty="0" smtClean="0"/>
              <a:t>Xilinx Education Services courses</a:t>
            </a:r>
          </a:p>
          <a:p>
            <a:pPr lvl="1"/>
            <a:r>
              <a:rPr lang="en-US" b="1" u="sng" dirty="0" smtClean="0"/>
              <a:t>www.xilinx.com/training</a:t>
            </a:r>
          </a:p>
          <a:p>
            <a:pPr lvl="2"/>
            <a:r>
              <a:rPr lang="en-US" i="1" u="sng" dirty="0" smtClean="0"/>
              <a:t>Designing with the 7 Series Families </a:t>
            </a:r>
            <a:r>
              <a:rPr lang="en-US" dirty="0" smtClean="0"/>
              <a:t>course</a:t>
            </a:r>
          </a:p>
          <a:p>
            <a:pPr lvl="2"/>
            <a:r>
              <a:rPr lang="en-US" dirty="0" smtClean="0"/>
              <a:t>Xilinx tools and architecture courses</a:t>
            </a:r>
          </a:p>
          <a:p>
            <a:pPr lvl="2"/>
            <a:r>
              <a:rPr lang="en-US" dirty="0" smtClean="0"/>
              <a:t>Hardware description language courses</a:t>
            </a:r>
          </a:p>
          <a:p>
            <a:pPr lvl="2"/>
            <a:r>
              <a:rPr lang="en-US" dirty="0" smtClean="0"/>
              <a:t>Basic FPGA architecture, Basic HDL Coding Techniques, and other Free Videos!</a:t>
            </a:r>
            <a:endParaRPr lang="en-US" i="1" dirty="0" smtClean="0"/>
          </a:p>
          <a:p>
            <a:endParaRPr lang="en-US" sz="2400" b="1" i="1" dirty="0" smtClean="0"/>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838200" y="1600200"/>
            <a:ext cx="7467600" cy="4672013"/>
          </a:xfrm>
          <a:prstGeom prst="rect">
            <a:avLst/>
          </a:prstGeom>
          <a:noFill/>
          <a:ln w="9525">
            <a:noFill/>
            <a:miter lim="800000"/>
            <a:headEnd/>
            <a:tailEnd/>
          </a:ln>
        </p:spPr>
        <p:txBody>
          <a:bodyPr/>
          <a:lstStyle/>
          <a:p>
            <a:pPr algn="l"/>
            <a:r>
              <a:rPr lang="en-US" altLang="ja-JP" sz="900" dirty="0">
                <a:ea typeface="ＭＳ Ｐゴシック" pitchFamily="34" charset="-128"/>
              </a:rPr>
              <a:t>Xilinx is disclosing this Document and Intellectual </a:t>
            </a:r>
            <a:r>
              <a:rPr lang="en-US" altLang="ja-JP" sz="900" dirty="0" smtClean="0">
                <a:ea typeface="ＭＳ Ｐゴシック" pitchFamily="34" charset="-128"/>
              </a:rPr>
              <a:t>Property </a:t>
            </a:r>
            <a:r>
              <a:rPr lang="en-US" altLang="ja-JP" sz="900" dirty="0">
                <a:ea typeface="ＭＳ Ｐゴシック" pitchFamily="34" charset="-128"/>
              </a:rPr>
              <a:t>(hereinafter “the Design”) to you for use in the development of designs to operate on, or interface with Xilinx FPGAs. Except as stated herein, none of the Design may be copied, reproduced, distributed, republished, downloaded, displayed, posted, or transmitted in any form or by any means including, but not limited to, electronic, mechanical, photocopying, recording, or otherwise, without the prior written consent of Xilinx. Any unauthorized use of the Design may violate copyright laws, trademark laws, the laws of privacy and publicity, and communications regulations and statutes.</a:t>
            </a:r>
          </a:p>
          <a:p>
            <a:pPr algn="l"/>
            <a:endParaRPr lang="en-US" altLang="ja-JP" sz="900" dirty="0">
              <a:ea typeface="ＭＳ Ｐゴシック" pitchFamily="34" charset="-128"/>
            </a:endParaRPr>
          </a:p>
          <a:p>
            <a:pPr algn="l"/>
            <a:r>
              <a:rPr lang="en-US" altLang="ja-JP" sz="900" dirty="0">
                <a:ea typeface="ＭＳ Ｐゴシック" pitchFamily="34" charset="-128"/>
              </a:rPr>
              <a:t>Xilinx does not assume any liability arising out of the application or use of the Design; nor does Xilinx convey any license under its patents, copyrights, or any rights of others. You are responsible for obtaining any rights you may require for your use or implementation of the Design. Xilinx reserves the right to make changes, at any time, to the Design as deemed desirable in the sole discretion of Xilinx. Xilinx assumes no obligation to correct any errors contained herein or to advise you of any correction if such be made. Xilinx will not assume any liability for the accuracy or correctness of any engineering or technical support or assistance provided to you in connection with the Design.</a:t>
            </a:r>
          </a:p>
          <a:p>
            <a:pPr algn="l"/>
            <a:endParaRPr lang="en-US" altLang="ja-JP" sz="900" dirty="0">
              <a:ea typeface="ＭＳ Ｐゴシック" pitchFamily="34" charset="-128"/>
            </a:endParaRPr>
          </a:p>
          <a:p>
            <a:pPr algn="l"/>
            <a:r>
              <a:rPr lang="en-US" altLang="ja-JP" sz="900" dirty="0">
                <a:ea typeface="ＭＳ Ｐゴシック" pitchFamily="34" charset="-128"/>
              </a:rPr>
              <a:t>THE DESIGN IS PROVIDED “AS IS" WITH ALL FAULTS, AND THE ENTIRE RISK AS TO ITS FUNCTION AND IMPLEMENTATION IS WITH YOU. YOU ACKNOWLEDGE AND AGREE THAT YOU HAVE NOT RELIED ON ANY ORAL OR WRITTEN INFORMATION OR ADVICE, WHETHER GIVEN BY XILINX, OR ITS AGENTS OR EMPLOYEES. XILINX MAKES NO OTHER WARRANTIES, WHETHER EXPRESS, IMPLIED, OR STATUTORY, REGARDING THE DESIGN, INCLUDING ANY WARRANTIES OF MERCHANTABILITY, FITNESS FOR A PARTICULAR PURPOSE, TITLE, AND NONINFRINGEMENT OF THIRD-PARTY RIGHTS.</a:t>
            </a:r>
          </a:p>
          <a:p>
            <a:pPr algn="l"/>
            <a:endParaRPr lang="en-US" altLang="ja-JP" sz="900" dirty="0">
              <a:ea typeface="ＭＳ Ｐゴシック" pitchFamily="34" charset="-128"/>
            </a:endParaRPr>
          </a:p>
          <a:p>
            <a:pPr algn="l"/>
            <a:r>
              <a:rPr lang="en-US" altLang="ja-JP" sz="900" dirty="0">
                <a:ea typeface="ＭＳ Ｐゴシック" pitchFamily="34" charset="-128"/>
              </a:rPr>
              <a:t>IN NO EVENT WILL XILINX BE LIABLE FOR ANY CONSEQUENTIAL, INDIRECT, EXEMPLARY, SPECIAL, OR INCIDENTAL DAMAGES, INCLUDING ANY LOST DATA AND LOST PROFITS, ARISING FROM OR RELATING TO YOUR USE OF THE DESIGN, EVEN IF YOU HAVE BEEN ADVISED OF THE POSSIBILITY OF SUCH DAMAGES. THE TOTAL CUMULATIVE LIABILITY OF XILINX IN CONNECTION WITH YOUR USE OF THE DESIGN, WHETHER IN CONTRACT OR TORT OR OTHERWISE, WILL IN NO EVENT EXCEED THE AMOUNT OF FEES PAID BY YOU TO XILINX HEREUNDER FOR USE OF THE DESIGN. YOU ACKNOWLEDGE THAT THE FEES, IF ANY, REFLECT THE ALLOCATION OF RISK SET FORTH IN THIS AGREEMENT AND THAT XILINX WOULD NOT MAKE AVAILABLE THE DESIGN TO YOU WITHOUT THESE LIMITATIONS OF LIABILITY.</a:t>
            </a:r>
          </a:p>
          <a:p>
            <a:pPr algn="l"/>
            <a:endParaRPr lang="en-US" altLang="ja-JP" sz="900" dirty="0">
              <a:ea typeface="ＭＳ Ｐゴシック" pitchFamily="34" charset="-128"/>
            </a:endParaRPr>
          </a:p>
          <a:p>
            <a:pPr algn="l"/>
            <a:r>
              <a:rPr lang="en-US" altLang="ja-JP" sz="900" dirty="0">
                <a:ea typeface="ＭＳ Ｐゴシック" pitchFamily="34" charset="-128"/>
              </a:rPr>
              <a:t>The Design is not designed or intended for use in the development of on-line control equipment in hazardous environments requiring fail-safe controls, such as in the operation of nuclear facilities, aircraft navigation or communications systems, air traffic control, life support, or weapons systems (“High-Risk Applications”). Xilinx specifically disclaims any express or implied warranties of fitness for such High-Risk Applications. You represent that use of the Design in such High-Risk Applications is fully at your risk.</a:t>
            </a:r>
          </a:p>
          <a:p>
            <a:pPr algn="l"/>
            <a:endParaRPr lang="en-US" altLang="ja-JP" sz="900" dirty="0">
              <a:ea typeface="ＭＳ Ｐゴシック" pitchFamily="34" charset="-128"/>
            </a:endParaRPr>
          </a:p>
          <a:p>
            <a:pPr algn="l"/>
            <a:r>
              <a:rPr lang="en-US" altLang="ja-JP" sz="900" dirty="0">
                <a:ea typeface="ＭＳ Ｐゴシック" pitchFamily="34" charset="-128"/>
              </a:rPr>
              <a:t>© </a:t>
            </a:r>
            <a:r>
              <a:rPr lang="en-US" altLang="ja-JP" sz="900" dirty="0" smtClean="0">
                <a:ea typeface="ＭＳ Ｐゴシック" pitchFamily="34" charset="-128"/>
              </a:rPr>
              <a:t>2012 </a:t>
            </a:r>
            <a:r>
              <a:rPr lang="en-US" altLang="ja-JP" sz="900" dirty="0">
                <a:ea typeface="ＭＳ Ｐゴシック" pitchFamily="34" charset="-128"/>
              </a:rPr>
              <a:t>Xilinx, Inc. All rights reserved. XILINX, the Xilinx logo, and other designated brands included herein are trademarks of Xilinx, Inc. All other trademarks are the property of their respective owners.</a:t>
            </a:r>
            <a:endParaRPr lang="ja-JP" altLang="en-US" sz="900">
              <a:ea typeface="ＭＳ Ｐゴシック" pitchFamily="34" charset="-128"/>
            </a:endParaRPr>
          </a:p>
        </p:txBody>
      </p:sp>
      <p:sp>
        <p:nvSpPr>
          <p:cNvPr id="24579" name="Rectangle 3"/>
          <p:cNvSpPr>
            <a:spLocks noGrp="1" noChangeArrowheads="1"/>
          </p:cNvSpPr>
          <p:nvPr>
            <p:ph type="title"/>
          </p:nvPr>
        </p:nvSpPr>
        <p:spPr/>
        <p:txBody>
          <a:bodyPr/>
          <a:lstStyle/>
          <a:p>
            <a:r>
              <a:rPr lang="en-US" altLang="ja-JP" smtClean="0">
                <a:ea typeface="ＭＳ Ｐゴシック" pitchFamily="34" charset="-128"/>
              </a:rPr>
              <a:t>Trademark Information</a:t>
            </a:r>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ChangeArrowheads="1"/>
          </p:cNvSpPr>
          <p:nvPr/>
        </p:nvSpPr>
        <p:spPr bwMode="auto">
          <a:xfrm>
            <a:off x="3995738" y="1268413"/>
            <a:ext cx="4800600" cy="4800600"/>
          </a:xfrm>
          <a:prstGeom prst="rect">
            <a:avLst/>
          </a:prstGeom>
          <a:solidFill>
            <a:schemeClr val="accent4">
              <a:lumMod val="65000"/>
              <a:lumOff val="35000"/>
              <a:alpha val="92000"/>
            </a:schemeClr>
          </a:solidFill>
          <a:ln w="19050">
            <a:solidFill>
              <a:schemeClr val="accent3">
                <a:lumMod val="50000"/>
              </a:schemeClr>
            </a:solidFill>
            <a:miter lim="800000"/>
            <a:headEnd/>
            <a:tailEnd/>
          </a:ln>
          <a:effectLst/>
        </p:spPr>
        <p:txBody>
          <a:bodyPr wrap="none" anchor="ctr"/>
          <a:lstStyle/>
          <a:p>
            <a:pPr algn="l" eaLnBrk="0" hangingPunct="0">
              <a:defRPr/>
            </a:pPr>
            <a:endParaRPr lang="en-US" sz="1400" dirty="0">
              <a:ln>
                <a:solidFill>
                  <a:srgbClr val="FFFFFF">
                    <a:lumMod val="50000"/>
                  </a:srgbClr>
                </a:solidFill>
              </a:ln>
              <a:solidFill>
                <a:srgbClr val="000000"/>
              </a:solidFill>
              <a:latin typeface="Arial Narrow" pitchFamily="34" charset="0"/>
            </a:endParaRPr>
          </a:p>
        </p:txBody>
      </p:sp>
      <p:sp>
        <p:nvSpPr>
          <p:cNvPr id="8195" name="Rectangle 3"/>
          <p:cNvSpPr>
            <a:spLocks noGrp="1" noChangeArrowheads="1"/>
          </p:cNvSpPr>
          <p:nvPr>
            <p:ph type="title"/>
          </p:nvPr>
        </p:nvSpPr>
        <p:spPr/>
        <p:txBody>
          <a:bodyPr/>
          <a:lstStyle/>
          <a:p>
            <a:r>
              <a:rPr lang="en-US" smtClean="0"/>
              <a:t>DRAM Technologies</a:t>
            </a:r>
          </a:p>
        </p:txBody>
      </p:sp>
      <p:sp>
        <p:nvSpPr>
          <p:cNvPr id="338950" name="Rectangle 6"/>
          <p:cNvSpPr>
            <a:spLocks noGrp="1" noChangeArrowheads="1"/>
          </p:cNvSpPr>
          <p:nvPr>
            <p:ph idx="1"/>
          </p:nvPr>
        </p:nvSpPr>
        <p:spPr>
          <a:xfrm>
            <a:off x="457200" y="1600200"/>
            <a:ext cx="3522663" cy="4749800"/>
          </a:xfrm>
        </p:spPr>
        <p:txBody>
          <a:bodyPr>
            <a:normAutofit lnSpcReduction="10000"/>
          </a:bodyPr>
          <a:lstStyle/>
          <a:p>
            <a:pPr>
              <a:defRPr/>
            </a:pPr>
            <a:r>
              <a:rPr lang="en-US" dirty="0" smtClean="0"/>
              <a:t>DDR3 (1.5V and 1.35V)</a:t>
            </a:r>
          </a:p>
          <a:p>
            <a:pPr lvl="1">
              <a:defRPr/>
            </a:pPr>
            <a:r>
              <a:rPr lang="en-US" dirty="0" smtClean="0"/>
              <a:t>Volume leader 2010</a:t>
            </a:r>
          </a:p>
          <a:p>
            <a:pPr lvl="1">
              <a:defRPr/>
            </a:pPr>
            <a:r>
              <a:rPr lang="en-US" dirty="0" smtClean="0"/>
              <a:t>1866 Mbps for high-performance applications </a:t>
            </a:r>
          </a:p>
          <a:p>
            <a:pPr lvl="1">
              <a:defRPr/>
            </a:pPr>
            <a:r>
              <a:rPr lang="en-US" dirty="0" smtClean="0"/>
              <a:t>DDR4 expected introduction ~2014</a:t>
            </a:r>
          </a:p>
          <a:p>
            <a:pPr>
              <a:defRPr/>
            </a:pPr>
            <a:r>
              <a:rPr lang="en-US" dirty="0" smtClean="0"/>
              <a:t>DDR2 (1.8V)</a:t>
            </a:r>
          </a:p>
          <a:p>
            <a:pPr lvl="1">
              <a:defRPr/>
            </a:pPr>
            <a:r>
              <a:rPr lang="en-US" dirty="0" smtClean="0"/>
              <a:t>Legacy designs</a:t>
            </a:r>
          </a:p>
          <a:p>
            <a:pPr lvl="1">
              <a:defRPr/>
            </a:pPr>
            <a:r>
              <a:rPr lang="en-US" dirty="0" smtClean="0"/>
              <a:t>Volumes declining</a:t>
            </a:r>
          </a:p>
          <a:p>
            <a:pPr>
              <a:defRPr/>
            </a:pPr>
            <a:r>
              <a:rPr lang="en-US" dirty="0" smtClean="0"/>
              <a:t>Mobile DRAMs</a:t>
            </a:r>
          </a:p>
          <a:p>
            <a:pPr lvl="1">
              <a:defRPr/>
            </a:pPr>
            <a:r>
              <a:rPr lang="en-US" dirty="0" smtClean="0"/>
              <a:t>LPDDR (1.8V) mobile products</a:t>
            </a:r>
          </a:p>
          <a:p>
            <a:pPr lvl="1">
              <a:defRPr/>
            </a:pPr>
            <a:r>
              <a:rPr lang="en-US" dirty="0" smtClean="0"/>
              <a:t>LPDDR2 (1.2V) emerging in handsets</a:t>
            </a:r>
          </a:p>
          <a:p>
            <a:pPr lvl="1">
              <a:defRPr/>
            </a:pPr>
            <a:endParaRPr lang="en-US" dirty="0" smtClean="0"/>
          </a:p>
        </p:txBody>
      </p:sp>
      <p:sp>
        <p:nvSpPr>
          <p:cNvPr id="8197" name="Text Box 4"/>
          <p:cNvSpPr txBox="1">
            <a:spLocks noChangeArrowheads="1"/>
          </p:cNvSpPr>
          <p:nvPr/>
        </p:nvSpPr>
        <p:spPr bwMode="auto">
          <a:xfrm>
            <a:off x="4483100" y="5732463"/>
            <a:ext cx="1676400" cy="247650"/>
          </a:xfrm>
          <a:prstGeom prst="rect">
            <a:avLst/>
          </a:prstGeom>
          <a:noFill/>
          <a:ln w="9525">
            <a:noFill/>
            <a:miter lim="800000"/>
            <a:headEnd/>
            <a:tailEnd/>
          </a:ln>
        </p:spPr>
        <p:txBody>
          <a:bodyPr>
            <a:spAutoFit/>
          </a:bodyPr>
          <a:lstStyle/>
          <a:p>
            <a:pPr algn="l" eaLnBrk="0" hangingPunct="0">
              <a:spcBef>
                <a:spcPct val="50000"/>
              </a:spcBef>
            </a:pPr>
            <a:r>
              <a:rPr lang="en-US" sz="1000">
                <a:solidFill>
                  <a:srgbClr val="FFFFFF"/>
                </a:solidFill>
                <a:latin typeface="Arial Narrow" pitchFamily="34" charset="0"/>
              </a:rPr>
              <a:t>Data Source: iSuppli </a:t>
            </a:r>
          </a:p>
        </p:txBody>
      </p:sp>
      <p:sp>
        <p:nvSpPr>
          <p:cNvPr id="8198" name="Rectangle 5"/>
          <p:cNvSpPr>
            <a:spLocks noChangeArrowheads="1"/>
          </p:cNvSpPr>
          <p:nvPr/>
        </p:nvSpPr>
        <p:spPr bwMode="auto">
          <a:xfrm>
            <a:off x="4999038" y="1458913"/>
            <a:ext cx="2665412" cy="708025"/>
          </a:xfrm>
          <a:prstGeom prst="rect">
            <a:avLst/>
          </a:prstGeom>
          <a:noFill/>
          <a:ln w="9525">
            <a:noFill/>
            <a:miter lim="800000"/>
            <a:headEnd/>
            <a:tailEnd/>
          </a:ln>
        </p:spPr>
        <p:txBody>
          <a:bodyPr lIns="0" tIns="0" rIns="0" bIns="0">
            <a:spAutoFit/>
          </a:bodyPr>
          <a:lstStyle/>
          <a:p>
            <a:pPr algn="l" eaLnBrk="0" hangingPunct="0"/>
            <a:r>
              <a:rPr lang="en-US" sz="1400" b="1">
                <a:solidFill>
                  <a:srgbClr val="FFFFFF"/>
                </a:solidFill>
                <a:latin typeface="Arial Narrow" pitchFamily="34" charset="0"/>
              </a:rPr>
              <a:t>Shipments by Technology Type</a:t>
            </a:r>
          </a:p>
          <a:p>
            <a:pPr algn="l" eaLnBrk="0" hangingPunct="0"/>
            <a:r>
              <a:rPr lang="en-US" sz="1600">
                <a:solidFill>
                  <a:srgbClr val="FFFFFF"/>
                </a:solidFill>
                <a:latin typeface="Arial Narrow" pitchFamily="34" charset="0"/>
              </a:rPr>
              <a:t>1 Gb equivalent Units (Millions)</a:t>
            </a:r>
          </a:p>
          <a:p>
            <a:pPr algn="l" eaLnBrk="0" hangingPunct="0"/>
            <a:endParaRPr lang="en-US" sz="1600">
              <a:solidFill>
                <a:srgbClr val="000000"/>
              </a:solidFill>
              <a:latin typeface="Arial Narrow" pitchFamily="34" charset="0"/>
            </a:endParaRPr>
          </a:p>
        </p:txBody>
      </p:sp>
      <p:graphicFrame>
        <p:nvGraphicFramePr>
          <p:cNvPr id="11" name="Chart 10"/>
          <p:cNvGraphicFramePr/>
          <p:nvPr/>
        </p:nvGraphicFramePr>
        <p:xfrm>
          <a:off x="4139952" y="2132856"/>
          <a:ext cx="4648200" cy="3581400"/>
        </p:xfrm>
        <a:graphic>
          <a:graphicData uri="http://schemas.openxmlformats.org/drawingml/2006/chart">
            <c:chart xmlns:c="http://schemas.openxmlformats.org/drawingml/2006/chart" xmlns:r="http://schemas.openxmlformats.org/officeDocument/2006/relationships" r:id="rId4"/>
          </a:graphicData>
        </a:graphic>
      </p:graphicFrame>
      <p:sp>
        <p:nvSpPr>
          <p:cNvPr id="8200" name="PPTShape_0"/>
          <p:cNvSpPr txBox="1">
            <a:spLocks noChangeArrowheads="1"/>
          </p:cNvSpPr>
          <p:nvPr/>
        </p:nvSpPr>
        <p:spPr bwMode="auto">
          <a:xfrm>
            <a:off x="3390900" y="6165850"/>
            <a:ext cx="5532438" cy="368300"/>
          </a:xfrm>
          <a:prstGeom prst="rect">
            <a:avLst/>
          </a:prstGeom>
          <a:noFill/>
          <a:ln w="9525" algn="ctr">
            <a:noFill/>
            <a:miter lim="800000"/>
            <a:headEnd/>
            <a:tailEnd/>
          </a:ln>
        </p:spPr>
        <p:txBody>
          <a:bodyPr wrap="none">
            <a:spAutoFit/>
          </a:bodyPr>
          <a:lstStyle/>
          <a:p>
            <a:pPr algn="l"/>
            <a:r>
              <a:rPr lang="en-US" b="1">
                <a:solidFill>
                  <a:schemeClr val="accent2"/>
                </a:solidFill>
              </a:rPr>
              <a:t>DDR3 is the Majority DRAM Usage for 2011-2013</a:t>
            </a:r>
          </a:p>
        </p:txBody>
      </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title"/>
          </p:nvPr>
        </p:nvSpPr>
        <p:spPr/>
        <p:txBody>
          <a:bodyPr/>
          <a:lstStyle/>
          <a:p>
            <a:r>
              <a:rPr lang="en-US" smtClean="0"/>
              <a:t>Networking Applications: SRAM and Specialty DRAM</a:t>
            </a:r>
          </a:p>
        </p:txBody>
      </p:sp>
      <p:sp>
        <p:nvSpPr>
          <p:cNvPr id="9219" name="Rectangle 4"/>
          <p:cNvSpPr>
            <a:spLocks noGrp="1" noChangeArrowheads="1"/>
          </p:cNvSpPr>
          <p:nvPr>
            <p:ph idx="1"/>
          </p:nvPr>
        </p:nvSpPr>
        <p:spPr>
          <a:xfrm>
            <a:off x="457200" y="1600200"/>
            <a:ext cx="8226425" cy="4568825"/>
          </a:xfrm>
        </p:spPr>
        <p:txBody>
          <a:bodyPr/>
          <a:lstStyle/>
          <a:p>
            <a:r>
              <a:rPr lang="en-US" smtClean="0"/>
              <a:t>QDRII+ SRAM </a:t>
            </a:r>
          </a:p>
          <a:p>
            <a:pPr lvl="1"/>
            <a:r>
              <a:rPr lang="en-US" smtClean="0"/>
              <a:t>Table and index storage</a:t>
            </a:r>
          </a:p>
          <a:p>
            <a:pPr lvl="1"/>
            <a:r>
              <a:rPr lang="en-US" smtClean="0"/>
              <a:t>Roadmap driven by QDR Consortium</a:t>
            </a:r>
          </a:p>
          <a:p>
            <a:pPr lvl="1"/>
            <a:r>
              <a:rPr lang="en-US" smtClean="0"/>
              <a:t>QDR-II+ is data rate extension (up to 550 MHz) of QDRII</a:t>
            </a:r>
          </a:p>
          <a:p>
            <a:pPr lvl="1"/>
            <a:r>
              <a:rPr lang="en-US" smtClean="0"/>
              <a:t>QDR-III/IV roadmap planned for higher rates</a:t>
            </a:r>
          </a:p>
          <a:p>
            <a:r>
              <a:rPr lang="en-US" smtClean="0"/>
              <a:t>RLDRAM II → RLDRAM 3</a:t>
            </a:r>
          </a:p>
          <a:p>
            <a:pPr lvl="1"/>
            <a:r>
              <a:rPr lang="en-US" smtClean="0"/>
              <a:t>Packet buffers</a:t>
            </a:r>
          </a:p>
          <a:p>
            <a:pPr lvl="1"/>
            <a:r>
              <a:rPr lang="en-US" smtClean="0"/>
              <a:t>Lower latency and better random access than DDR3</a:t>
            </a:r>
          </a:p>
          <a:p>
            <a:pPr lvl="1"/>
            <a:r>
              <a:rPr lang="en-US" smtClean="0"/>
              <a:t>RLDRAM 3 planned for higher data rate (up to 1866 Mbps) </a:t>
            </a:r>
          </a:p>
        </p:txBody>
      </p:sp>
      <p:sp>
        <p:nvSpPr>
          <p:cNvPr id="9" name="PPTShape_0"/>
          <p:cNvSpPr txBox="1">
            <a:spLocks noChangeArrowheads="1"/>
          </p:cNvSpPr>
          <p:nvPr/>
        </p:nvSpPr>
        <p:spPr bwMode="auto">
          <a:xfrm>
            <a:off x="228600" y="3733800"/>
            <a:ext cx="6096000" cy="1981200"/>
          </a:xfrm>
          <a:prstGeom prst="rect">
            <a:avLst/>
          </a:prstGeom>
          <a:noFill/>
          <a:ln w="9525">
            <a:noFill/>
            <a:miter lim="800000"/>
            <a:headEnd/>
            <a:tailEnd/>
          </a:ln>
        </p:spPr>
        <p:txBody>
          <a:bodyPr lIns="0"/>
          <a:lstStyle/>
          <a:p>
            <a:pPr lvl="1" indent="-174625" algn="l">
              <a:lnSpc>
                <a:spcPct val="80000"/>
              </a:lnSpc>
              <a:spcBef>
                <a:spcPct val="20000"/>
              </a:spcBef>
              <a:buFontTx/>
              <a:buChar char="–"/>
              <a:defRPr/>
            </a:pPr>
            <a:endParaRPr lang="en-US" sz="1400" kern="0" dirty="0">
              <a:solidFill>
                <a:srgbClr val="000000"/>
              </a:solidFill>
              <a:latin typeface="Arial"/>
            </a:endParaRPr>
          </a:p>
        </p:txBody>
      </p:sp>
      <p:sp>
        <p:nvSpPr>
          <p:cNvPr id="9221" name="Text Box 4"/>
          <p:cNvSpPr txBox="1">
            <a:spLocks noChangeArrowheads="1"/>
          </p:cNvSpPr>
          <p:nvPr/>
        </p:nvSpPr>
        <p:spPr bwMode="auto">
          <a:xfrm>
            <a:off x="1250950" y="5764213"/>
            <a:ext cx="6913563" cy="369887"/>
          </a:xfrm>
          <a:prstGeom prst="rect">
            <a:avLst/>
          </a:prstGeom>
          <a:noFill/>
          <a:ln w="9525" algn="ctr">
            <a:noFill/>
            <a:miter lim="800000"/>
            <a:headEnd/>
            <a:tailEnd/>
          </a:ln>
        </p:spPr>
        <p:txBody>
          <a:bodyPr wrap="none">
            <a:spAutoFit/>
          </a:bodyPr>
          <a:lstStyle/>
          <a:p>
            <a:pPr algn="l"/>
            <a:r>
              <a:rPr lang="en-US" b="1">
                <a:solidFill>
                  <a:schemeClr val="accent2"/>
                </a:solidFill>
              </a:rPr>
              <a:t>QDR and RLDRAM Architectures for Networking Applications</a:t>
            </a:r>
          </a:p>
        </p:txBody>
      </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p:nvPr>
        </p:nvSpPr>
        <p:spPr/>
        <p:txBody>
          <a:bodyPr/>
          <a:lstStyle/>
          <a:p>
            <a:r>
              <a:rPr lang="en-US" smtClean="0"/>
              <a:t>Data Rate Challenge</a:t>
            </a:r>
          </a:p>
        </p:txBody>
      </p:sp>
      <p:sp>
        <p:nvSpPr>
          <p:cNvPr id="5" name="Rectangle 4"/>
          <p:cNvSpPr/>
          <p:nvPr/>
        </p:nvSpPr>
        <p:spPr>
          <a:xfrm>
            <a:off x="811213" y="1603375"/>
            <a:ext cx="7540625" cy="4178300"/>
          </a:xfrm>
          <a:prstGeom prst="rect">
            <a:avLst/>
          </a:prstGeom>
          <a:solidFill>
            <a:schemeClr val="bg1">
              <a:lumMod val="95000"/>
            </a:schemeClr>
          </a:solidFill>
          <a:ln w="38100">
            <a:solidFill>
              <a:schemeClr val="accent4">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en-US" sz="1400" dirty="0">
              <a:solidFill>
                <a:srgbClr val="FFFFFF"/>
              </a:solidFill>
            </a:endParaRPr>
          </a:p>
        </p:txBody>
      </p:sp>
      <p:sp>
        <p:nvSpPr>
          <p:cNvPr id="10244" name="Line 3"/>
          <p:cNvSpPr>
            <a:spLocks noChangeShapeType="1"/>
          </p:cNvSpPr>
          <p:nvPr/>
        </p:nvSpPr>
        <p:spPr bwMode="auto">
          <a:xfrm flipV="1">
            <a:off x="2389188" y="5275263"/>
            <a:ext cx="5138737" cy="0"/>
          </a:xfrm>
          <a:prstGeom prst="line">
            <a:avLst/>
          </a:prstGeom>
          <a:noFill/>
          <a:ln w="12700">
            <a:solidFill>
              <a:schemeClr val="tx1"/>
            </a:solidFill>
            <a:round/>
            <a:headEnd/>
            <a:tailEnd/>
          </a:ln>
        </p:spPr>
        <p:txBody>
          <a:bodyPr>
            <a:spAutoFit/>
          </a:bodyPr>
          <a:lstStyle/>
          <a:p>
            <a:endParaRPr lang="en-US"/>
          </a:p>
        </p:txBody>
      </p:sp>
      <p:sp>
        <p:nvSpPr>
          <p:cNvPr id="10245" name="Text Box 4"/>
          <p:cNvSpPr txBox="1">
            <a:spLocks noChangeArrowheads="1"/>
          </p:cNvSpPr>
          <p:nvPr/>
        </p:nvSpPr>
        <p:spPr bwMode="auto">
          <a:xfrm>
            <a:off x="2514600" y="5289550"/>
            <a:ext cx="428625" cy="246063"/>
          </a:xfrm>
          <a:prstGeom prst="rect">
            <a:avLst/>
          </a:prstGeom>
          <a:noFill/>
          <a:ln w="12700">
            <a:noFill/>
            <a:miter lim="800000"/>
            <a:headEnd/>
            <a:tailEnd/>
          </a:ln>
        </p:spPr>
        <p:txBody>
          <a:bodyPr>
            <a:spAutoFit/>
          </a:bodyPr>
          <a:lstStyle/>
          <a:p>
            <a:pPr algn="l" eaLnBrk="0" hangingPunct="0"/>
            <a:r>
              <a:rPr lang="en-US" sz="1000" b="1">
                <a:solidFill>
                  <a:srgbClr val="000000"/>
                </a:solidFill>
                <a:latin typeface="Arial Narrow" pitchFamily="34" charset="0"/>
              </a:rPr>
              <a:t>2005</a:t>
            </a:r>
          </a:p>
        </p:txBody>
      </p:sp>
      <p:sp>
        <p:nvSpPr>
          <p:cNvPr id="10246" name="Text Box 5"/>
          <p:cNvSpPr txBox="1">
            <a:spLocks noChangeArrowheads="1"/>
          </p:cNvSpPr>
          <p:nvPr/>
        </p:nvSpPr>
        <p:spPr bwMode="auto">
          <a:xfrm>
            <a:off x="5297488" y="5289550"/>
            <a:ext cx="415925" cy="246063"/>
          </a:xfrm>
          <a:prstGeom prst="rect">
            <a:avLst/>
          </a:prstGeom>
          <a:noFill/>
          <a:ln w="12700">
            <a:noFill/>
            <a:miter lim="800000"/>
            <a:headEnd/>
            <a:tailEnd/>
          </a:ln>
        </p:spPr>
        <p:txBody>
          <a:bodyPr wrap="none">
            <a:spAutoFit/>
          </a:bodyPr>
          <a:lstStyle/>
          <a:p>
            <a:pPr algn="l" eaLnBrk="0" hangingPunct="0"/>
            <a:r>
              <a:rPr lang="en-US" sz="1000" b="1">
                <a:solidFill>
                  <a:srgbClr val="000000"/>
                </a:solidFill>
                <a:latin typeface="Arial Narrow" pitchFamily="34" charset="0"/>
              </a:rPr>
              <a:t>2010</a:t>
            </a:r>
          </a:p>
        </p:txBody>
      </p:sp>
      <p:sp>
        <p:nvSpPr>
          <p:cNvPr id="10247" name="Text Box 6"/>
          <p:cNvSpPr txBox="1">
            <a:spLocks noChangeArrowheads="1"/>
          </p:cNvSpPr>
          <p:nvPr/>
        </p:nvSpPr>
        <p:spPr bwMode="auto">
          <a:xfrm>
            <a:off x="6348413" y="5289550"/>
            <a:ext cx="414337" cy="246063"/>
          </a:xfrm>
          <a:prstGeom prst="rect">
            <a:avLst/>
          </a:prstGeom>
          <a:noFill/>
          <a:ln w="12700">
            <a:noFill/>
            <a:miter lim="800000"/>
            <a:headEnd/>
            <a:tailEnd/>
          </a:ln>
        </p:spPr>
        <p:txBody>
          <a:bodyPr wrap="none">
            <a:spAutoFit/>
          </a:bodyPr>
          <a:lstStyle/>
          <a:p>
            <a:pPr algn="l" eaLnBrk="0" hangingPunct="0"/>
            <a:r>
              <a:rPr lang="en-US" sz="1000" b="1">
                <a:solidFill>
                  <a:srgbClr val="000000"/>
                </a:solidFill>
                <a:latin typeface="Arial Narrow" pitchFamily="34" charset="0"/>
              </a:rPr>
              <a:t>2012</a:t>
            </a:r>
          </a:p>
        </p:txBody>
      </p:sp>
      <p:sp>
        <p:nvSpPr>
          <p:cNvPr id="10248" name="Text Box 7"/>
          <p:cNvSpPr txBox="1">
            <a:spLocks noChangeArrowheads="1"/>
          </p:cNvSpPr>
          <p:nvPr/>
        </p:nvSpPr>
        <p:spPr bwMode="auto">
          <a:xfrm>
            <a:off x="6842125" y="5289550"/>
            <a:ext cx="473075" cy="246063"/>
          </a:xfrm>
          <a:prstGeom prst="rect">
            <a:avLst/>
          </a:prstGeom>
          <a:noFill/>
          <a:ln w="12700">
            <a:noFill/>
            <a:miter lim="800000"/>
            <a:headEnd/>
            <a:tailEnd/>
          </a:ln>
        </p:spPr>
        <p:txBody>
          <a:bodyPr>
            <a:spAutoFit/>
          </a:bodyPr>
          <a:lstStyle/>
          <a:p>
            <a:pPr algn="l" eaLnBrk="0" hangingPunct="0"/>
            <a:r>
              <a:rPr lang="en-US" sz="1000" b="1">
                <a:solidFill>
                  <a:srgbClr val="000000"/>
                </a:solidFill>
                <a:latin typeface="Arial Narrow" pitchFamily="34" charset="0"/>
              </a:rPr>
              <a:t>2013</a:t>
            </a:r>
          </a:p>
        </p:txBody>
      </p:sp>
      <p:sp>
        <p:nvSpPr>
          <p:cNvPr id="10249" name="Line 9"/>
          <p:cNvSpPr>
            <a:spLocks noChangeShapeType="1"/>
          </p:cNvSpPr>
          <p:nvPr/>
        </p:nvSpPr>
        <p:spPr bwMode="auto">
          <a:xfrm flipV="1">
            <a:off x="2389188" y="1606550"/>
            <a:ext cx="0" cy="3679825"/>
          </a:xfrm>
          <a:prstGeom prst="line">
            <a:avLst/>
          </a:prstGeom>
          <a:noFill/>
          <a:ln w="12700">
            <a:solidFill>
              <a:schemeClr val="tx1"/>
            </a:solidFill>
            <a:round/>
            <a:headEnd/>
            <a:tailEnd type="triangle" w="med" len="med"/>
          </a:ln>
        </p:spPr>
        <p:txBody>
          <a:bodyPr>
            <a:spAutoFit/>
          </a:bodyPr>
          <a:lstStyle/>
          <a:p>
            <a:endParaRPr lang="en-US"/>
          </a:p>
        </p:txBody>
      </p:sp>
      <p:sp>
        <p:nvSpPr>
          <p:cNvPr id="10250" name="Text Box 10"/>
          <p:cNvSpPr txBox="1">
            <a:spLocks noChangeArrowheads="1"/>
          </p:cNvSpPr>
          <p:nvPr/>
        </p:nvSpPr>
        <p:spPr bwMode="auto">
          <a:xfrm>
            <a:off x="1047750" y="5008563"/>
            <a:ext cx="1317625" cy="261937"/>
          </a:xfrm>
          <a:prstGeom prst="rect">
            <a:avLst/>
          </a:prstGeom>
          <a:noFill/>
          <a:ln w="12700">
            <a:noFill/>
            <a:miter lim="800000"/>
            <a:headEnd/>
            <a:tailEnd/>
          </a:ln>
        </p:spPr>
        <p:txBody>
          <a:bodyPr>
            <a:spAutoFit/>
          </a:bodyPr>
          <a:lstStyle/>
          <a:p>
            <a:pPr algn="r" eaLnBrk="0" hangingPunct="0"/>
            <a:r>
              <a:rPr lang="en-US" sz="1100" b="1">
                <a:solidFill>
                  <a:srgbClr val="000000"/>
                </a:solidFill>
                <a:latin typeface="Arial Narrow" pitchFamily="34" charset="0"/>
              </a:rPr>
              <a:t>400Mbps (200 MHz)</a:t>
            </a:r>
          </a:p>
        </p:txBody>
      </p:sp>
      <p:sp>
        <p:nvSpPr>
          <p:cNvPr id="10251" name="Text Box 11"/>
          <p:cNvSpPr txBox="1">
            <a:spLocks noChangeArrowheads="1"/>
          </p:cNvSpPr>
          <p:nvPr/>
        </p:nvSpPr>
        <p:spPr bwMode="auto">
          <a:xfrm>
            <a:off x="1116013" y="4213225"/>
            <a:ext cx="1249362" cy="261938"/>
          </a:xfrm>
          <a:prstGeom prst="rect">
            <a:avLst/>
          </a:prstGeom>
          <a:noFill/>
          <a:ln w="12700">
            <a:noFill/>
            <a:miter lim="800000"/>
            <a:headEnd/>
            <a:tailEnd/>
          </a:ln>
        </p:spPr>
        <p:txBody>
          <a:bodyPr wrap="none">
            <a:spAutoFit/>
          </a:bodyPr>
          <a:lstStyle/>
          <a:p>
            <a:pPr algn="r" eaLnBrk="0" hangingPunct="0"/>
            <a:r>
              <a:rPr lang="en-US" sz="1100" b="1">
                <a:solidFill>
                  <a:srgbClr val="000000"/>
                </a:solidFill>
                <a:latin typeface="Arial Narrow" pitchFamily="34" charset="0"/>
              </a:rPr>
              <a:t>800Mbps (400 MHz)</a:t>
            </a:r>
          </a:p>
        </p:txBody>
      </p:sp>
      <p:sp>
        <p:nvSpPr>
          <p:cNvPr id="10252" name="Text Box 12"/>
          <p:cNvSpPr txBox="1">
            <a:spLocks noChangeArrowheads="1"/>
          </p:cNvSpPr>
          <p:nvPr/>
        </p:nvSpPr>
        <p:spPr bwMode="auto">
          <a:xfrm>
            <a:off x="1055688" y="3841750"/>
            <a:ext cx="1312862" cy="260350"/>
          </a:xfrm>
          <a:prstGeom prst="rect">
            <a:avLst/>
          </a:prstGeom>
          <a:noFill/>
          <a:ln w="12700">
            <a:noFill/>
            <a:miter lim="800000"/>
            <a:headEnd/>
            <a:tailEnd/>
          </a:ln>
        </p:spPr>
        <p:txBody>
          <a:bodyPr wrap="none">
            <a:spAutoFit/>
          </a:bodyPr>
          <a:lstStyle/>
          <a:p>
            <a:pPr algn="r" eaLnBrk="0" hangingPunct="0"/>
            <a:r>
              <a:rPr lang="en-US" sz="1100" b="1">
                <a:solidFill>
                  <a:srgbClr val="000000"/>
                </a:solidFill>
                <a:latin typeface="Arial Narrow" pitchFamily="34" charset="0"/>
              </a:rPr>
              <a:t>1000Mbps (500 MHz)</a:t>
            </a:r>
          </a:p>
        </p:txBody>
      </p:sp>
      <p:sp>
        <p:nvSpPr>
          <p:cNvPr id="10253" name="Text Box 13"/>
          <p:cNvSpPr txBox="1">
            <a:spLocks noChangeArrowheads="1"/>
          </p:cNvSpPr>
          <p:nvPr/>
        </p:nvSpPr>
        <p:spPr bwMode="auto">
          <a:xfrm>
            <a:off x="1055688" y="3416300"/>
            <a:ext cx="1312862" cy="261938"/>
          </a:xfrm>
          <a:prstGeom prst="rect">
            <a:avLst/>
          </a:prstGeom>
          <a:noFill/>
          <a:ln w="12700">
            <a:noFill/>
            <a:miter lim="800000"/>
            <a:headEnd/>
            <a:tailEnd/>
          </a:ln>
        </p:spPr>
        <p:txBody>
          <a:bodyPr wrap="none">
            <a:spAutoFit/>
          </a:bodyPr>
          <a:lstStyle/>
          <a:p>
            <a:pPr algn="r" eaLnBrk="0" hangingPunct="0"/>
            <a:r>
              <a:rPr lang="en-US" sz="1100" b="1">
                <a:solidFill>
                  <a:srgbClr val="000000"/>
                </a:solidFill>
                <a:latin typeface="Arial Narrow" pitchFamily="34" charset="0"/>
              </a:rPr>
              <a:t>1200Mbps (600 MHz)</a:t>
            </a:r>
          </a:p>
        </p:txBody>
      </p:sp>
      <p:sp>
        <p:nvSpPr>
          <p:cNvPr id="10254" name="Text Box 14"/>
          <p:cNvSpPr txBox="1">
            <a:spLocks noChangeArrowheads="1"/>
          </p:cNvSpPr>
          <p:nvPr/>
        </p:nvSpPr>
        <p:spPr bwMode="auto">
          <a:xfrm>
            <a:off x="1055688" y="3044825"/>
            <a:ext cx="1312862" cy="261938"/>
          </a:xfrm>
          <a:prstGeom prst="rect">
            <a:avLst/>
          </a:prstGeom>
          <a:noFill/>
          <a:ln w="12700">
            <a:noFill/>
            <a:miter lim="800000"/>
            <a:headEnd/>
            <a:tailEnd/>
          </a:ln>
        </p:spPr>
        <p:txBody>
          <a:bodyPr wrap="none">
            <a:spAutoFit/>
          </a:bodyPr>
          <a:lstStyle/>
          <a:p>
            <a:pPr algn="r" eaLnBrk="0" hangingPunct="0"/>
            <a:r>
              <a:rPr lang="en-US" sz="1100" b="1">
                <a:solidFill>
                  <a:srgbClr val="000000"/>
                </a:solidFill>
                <a:latin typeface="Arial Narrow" pitchFamily="34" charset="0"/>
              </a:rPr>
              <a:t>1400Mbps (700 MHz)</a:t>
            </a:r>
          </a:p>
        </p:txBody>
      </p:sp>
      <p:sp>
        <p:nvSpPr>
          <p:cNvPr id="10255" name="Text Box 15"/>
          <p:cNvSpPr txBox="1">
            <a:spLocks noChangeArrowheads="1"/>
          </p:cNvSpPr>
          <p:nvPr/>
        </p:nvSpPr>
        <p:spPr bwMode="auto">
          <a:xfrm>
            <a:off x="3629025" y="5289550"/>
            <a:ext cx="428625" cy="246063"/>
          </a:xfrm>
          <a:prstGeom prst="rect">
            <a:avLst/>
          </a:prstGeom>
          <a:noFill/>
          <a:ln w="12700">
            <a:noFill/>
            <a:miter lim="800000"/>
            <a:headEnd/>
            <a:tailEnd/>
          </a:ln>
        </p:spPr>
        <p:txBody>
          <a:bodyPr>
            <a:spAutoFit/>
          </a:bodyPr>
          <a:lstStyle/>
          <a:p>
            <a:pPr algn="l" eaLnBrk="0" hangingPunct="0"/>
            <a:r>
              <a:rPr lang="en-US" sz="1000" b="1">
                <a:solidFill>
                  <a:srgbClr val="000000"/>
                </a:solidFill>
                <a:latin typeface="Arial Narrow" pitchFamily="34" charset="0"/>
              </a:rPr>
              <a:t>2007</a:t>
            </a:r>
          </a:p>
        </p:txBody>
      </p:sp>
      <p:pic>
        <p:nvPicPr>
          <p:cNvPr id="10256" name="Picture 16" descr="V4_logo_compressed"/>
          <p:cNvPicPr>
            <a:picLocks noChangeAspect="1" noChangeArrowheads="1"/>
          </p:cNvPicPr>
          <p:nvPr>
            <p:custDataLst>
              <p:tags r:id="rId2"/>
            </p:custDataLst>
          </p:nvPr>
        </p:nvPicPr>
        <p:blipFill>
          <a:blip r:embed="rId8"/>
          <a:srcRect/>
          <a:stretch>
            <a:fillRect/>
          </a:stretch>
        </p:blipFill>
        <p:spPr bwMode="auto">
          <a:xfrm>
            <a:off x="2513013" y="4205288"/>
            <a:ext cx="735012" cy="396875"/>
          </a:xfrm>
          <a:prstGeom prst="rect">
            <a:avLst/>
          </a:prstGeom>
          <a:noFill/>
          <a:ln w="9525">
            <a:noFill/>
            <a:miter lim="800000"/>
            <a:headEnd/>
            <a:tailEnd/>
          </a:ln>
        </p:spPr>
      </p:pic>
      <p:pic>
        <p:nvPicPr>
          <p:cNvPr id="10257" name="Picture 17" descr="virtex-5_logo"/>
          <p:cNvPicPr>
            <a:picLocks noChangeAspect="1" noChangeArrowheads="1"/>
          </p:cNvPicPr>
          <p:nvPr>
            <p:custDataLst>
              <p:tags r:id="rId3"/>
            </p:custDataLst>
          </p:nvPr>
        </p:nvPicPr>
        <p:blipFill>
          <a:blip r:embed="rId9"/>
          <a:srcRect/>
          <a:stretch>
            <a:fillRect/>
          </a:stretch>
        </p:blipFill>
        <p:spPr bwMode="auto">
          <a:xfrm>
            <a:off x="3500438" y="3960813"/>
            <a:ext cx="598487" cy="401637"/>
          </a:xfrm>
          <a:prstGeom prst="rect">
            <a:avLst/>
          </a:prstGeom>
          <a:noFill/>
          <a:ln w="9525">
            <a:noFill/>
            <a:miter lim="800000"/>
            <a:headEnd/>
            <a:tailEnd/>
          </a:ln>
        </p:spPr>
      </p:pic>
      <p:sp>
        <p:nvSpPr>
          <p:cNvPr id="10258" name="Text Box 18"/>
          <p:cNvSpPr txBox="1">
            <a:spLocks noChangeArrowheads="1"/>
          </p:cNvSpPr>
          <p:nvPr/>
        </p:nvSpPr>
        <p:spPr bwMode="auto">
          <a:xfrm>
            <a:off x="3071813" y="5289550"/>
            <a:ext cx="428625" cy="246063"/>
          </a:xfrm>
          <a:prstGeom prst="rect">
            <a:avLst/>
          </a:prstGeom>
          <a:noFill/>
          <a:ln w="12700">
            <a:noFill/>
            <a:miter lim="800000"/>
            <a:headEnd/>
            <a:tailEnd/>
          </a:ln>
        </p:spPr>
        <p:txBody>
          <a:bodyPr>
            <a:spAutoFit/>
          </a:bodyPr>
          <a:lstStyle/>
          <a:p>
            <a:pPr algn="l" eaLnBrk="0" hangingPunct="0"/>
            <a:r>
              <a:rPr lang="en-US" sz="1000" b="1">
                <a:solidFill>
                  <a:srgbClr val="000000"/>
                </a:solidFill>
                <a:latin typeface="Arial Narrow" pitchFamily="34" charset="0"/>
              </a:rPr>
              <a:t>2006</a:t>
            </a:r>
          </a:p>
        </p:txBody>
      </p:sp>
      <p:sp>
        <p:nvSpPr>
          <p:cNvPr id="10259" name="Text Box 19"/>
          <p:cNvSpPr txBox="1">
            <a:spLocks noChangeArrowheads="1"/>
          </p:cNvSpPr>
          <p:nvPr/>
        </p:nvSpPr>
        <p:spPr bwMode="auto">
          <a:xfrm>
            <a:off x="4186238" y="5289550"/>
            <a:ext cx="428625" cy="246063"/>
          </a:xfrm>
          <a:prstGeom prst="rect">
            <a:avLst/>
          </a:prstGeom>
          <a:noFill/>
          <a:ln w="12700">
            <a:noFill/>
            <a:miter lim="800000"/>
            <a:headEnd/>
            <a:tailEnd/>
          </a:ln>
        </p:spPr>
        <p:txBody>
          <a:bodyPr>
            <a:spAutoFit/>
          </a:bodyPr>
          <a:lstStyle/>
          <a:p>
            <a:pPr algn="l" eaLnBrk="0" hangingPunct="0"/>
            <a:r>
              <a:rPr lang="en-US" sz="1000" b="1">
                <a:solidFill>
                  <a:srgbClr val="000000"/>
                </a:solidFill>
                <a:latin typeface="Arial Narrow" pitchFamily="34" charset="0"/>
              </a:rPr>
              <a:t>2008</a:t>
            </a:r>
          </a:p>
        </p:txBody>
      </p:sp>
      <p:sp>
        <p:nvSpPr>
          <p:cNvPr id="10260" name="Text Box 20"/>
          <p:cNvSpPr txBox="1">
            <a:spLocks noChangeArrowheads="1"/>
          </p:cNvSpPr>
          <p:nvPr/>
        </p:nvSpPr>
        <p:spPr bwMode="auto">
          <a:xfrm>
            <a:off x="4741863" y="5289550"/>
            <a:ext cx="428625" cy="246063"/>
          </a:xfrm>
          <a:prstGeom prst="rect">
            <a:avLst/>
          </a:prstGeom>
          <a:noFill/>
          <a:ln w="12700">
            <a:noFill/>
            <a:miter lim="800000"/>
            <a:headEnd/>
            <a:tailEnd/>
          </a:ln>
        </p:spPr>
        <p:txBody>
          <a:bodyPr>
            <a:spAutoFit/>
          </a:bodyPr>
          <a:lstStyle/>
          <a:p>
            <a:pPr algn="l" eaLnBrk="0" hangingPunct="0"/>
            <a:r>
              <a:rPr lang="en-US" sz="1000" b="1">
                <a:solidFill>
                  <a:srgbClr val="000000"/>
                </a:solidFill>
                <a:latin typeface="Arial Narrow" pitchFamily="34" charset="0"/>
              </a:rPr>
              <a:t>2009</a:t>
            </a:r>
          </a:p>
        </p:txBody>
      </p:sp>
      <p:sp>
        <p:nvSpPr>
          <p:cNvPr id="10261" name="Text Box 21"/>
          <p:cNvSpPr txBox="1">
            <a:spLocks noChangeArrowheads="1"/>
          </p:cNvSpPr>
          <p:nvPr/>
        </p:nvSpPr>
        <p:spPr bwMode="auto">
          <a:xfrm>
            <a:off x="5791200" y="5289550"/>
            <a:ext cx="428625" cy="246063"/>
          </a:xfrm>
          <a:prstGeom prst="rect">
            <a:avLst/>
          </a:prstGeom>
          <a:noFill/>
          <a:ln w="12700">
            <a:noFill/>
            <a:miter lim="800000"/>
            <a:headEnd/>
            <a:tailEnd/>
          </a:ln>
        </p:spPr>
        <p:txBody>
          <a:bodyPr>
            <a:spAutoFit/>
          </a:bodyPr>
          <a:lstStyle/>
          <a:p>
            <a:pPr algn="l" eaLnBrk="0" hangingPunct="0"/>
            <a:r>
              <a:rPr lang="en-US" sz="1000" b="1">
                <a:solidFill>
                  <a:srgbClr val="000000"/>
                </a:solidFill>
                <a:latin typeface="Arial Narrow" pitchFamily="34" charset="0"/>
              </a:rPr>
              <a:t>2011</a:t>
            </a:r>
          </a:p>
        </p:txBody>
      </p:sp>
      <p:sp>
        <p:nvSpPr>
          <p:cNvPr id="10262" name="Text Box 22"/>
          <p:cNvSpPr txBox="1">
            <a:spLocks noChangeArrowheads="1"/>
          </p:cNvSpPr>
          <p:nvPr/>
        </p:nvSpPr>
        <p:spPr bwMode="auto">
          <a:xfrm>
            <a:off x="1055688" y="2628900"/>
            <a:ext cx="1312862" cy="261938"/>
          </a:xfrm>
          <a:prstGeom prst="rect">
            <a:avLst/>
          </a:prstGeom>
          <a:noFill/>
          <a:ln w="12700">
            <a:noFill/>
            <a:miter lim="800000"/>
            <a:headEnd/>
            <a:tailEnd/>
          </a:ln>
        </p:spPr>
        <p:txBody>
          <a:bodyPr wrap="none">
            <a:spAutoFit/>
          </a:bodyPr>
          <a:lstStyle/>
          <a:p>
            <a:pPr algn="r" eaLnBrk="0" hangingPunct="0"/>
            <a:r>
              <a:rPr lang="en-US" sz="1100" b="1">
                <a:solidFill>
                  <a:srgbClr val="000000"/>
                </a:solidFill>
                <a:latin typeface="Arial Narrow" pitchFamily="34" charset="0"/>
              </a:rPr>
              <a:t>1600Mbps (800 MHz)</a:t>
            </a:r>
          </a:p>
        </p:txBody>
      </p:sp>
      <p:sp>
        <p:nvSpPr>
          <p:cNvPr id="10263" name="Text Box 25"/>
          <p:cNvSpPr txBox="1">
            <a:spLocks noChangeArrowheads="1"/>
          </p:cNvSpPr>
          <p:nvPr/>
        </p:nvSpPr>
        <p:spPr bwMode="auto">
          <a:xfrm>
            <a:off x="1055688" y="2236788"/>
            <a:ext cx="1312862" cy="261937"/>
          </a:xfrm>
          <a:prstGeom prst="rect">
            <a:avLst/>
          </a:prstGeom>
          <a:noFill/>
          <a:ln w="12700">
            <a:noFill/>
            <a:miter lim="800000"/>
            <a:headEnd/>
            <a:tailEnd/>
          </a:ln>
        </p:spPr>
        <p:txBody>
          <a:bodyPr wrap="none">
            <a:spAutoFit/>
          </a:bodyPr>
          <a:lstStyle/>
          <a:p>
            <a:pPr algn="r" eaLnBrk="0" hangingPunct="0"/>
            <a:r>
              <a:rPr lang="en-US" sz="1100" b="1">
                <a:solidFill>
                  <a:srgbClr val="000000"/>
                </a:solidFill>
                <a:latin typeface="Arial Narrow" pitchFamily="34" charset="0"/>
              </a:rPr>
              <a:t>1800Mbps (900 MHz)</a:t>
            </a:r>
          </a:p>
        </p:txBody>
      </p:sp>
      <p:sp>
        <p:nvSpPr>
          <p:cNvPr id="10264" name="Text Box 26"/>
          <p:cNvSpPr txBox="1">
            <a:spLocks noChangeArrowheads="1"/>
          </p:cNvSpPr>
          <p:nvPr/>
        </p:nvSpPr>
        <p:spPr bwMode="auto">
          <a:xfrm>
            <a:off x="1033463" y="4611688"/>
            <a:ext cx="1331912" cy="260350"/>
          </a:xfrm>
          <a:prstGeom prst="rect">
            <a:avLst/>
          </a:prstGeom>
          <a:noFill/>
          <a:ln w="12700">
            <a:noFill/>
            <a:miter lim="800000"/>
            <a:headEnd/>
            <a:tailEnd/>
          </a:ln>
        </p:spPr>
        <p:txBody>
          <a:bodyPr>
            <a:spAutoFit/>
          </a:bodyPr>
          <a:lstStyle/>
          <a:p>
            <a:pPr algn="r" eaLnBrk="0" hangingPunct="0"/>
            <a:r>
              <a:rPr lang="en-US" sz="1100" b="1">
                <a:solidFill>
                  <a:srgbClr val="000000"/>
                </a:solidFill>
                <a:latin typeface="Arial Narrow" pitchFamily="34" charset="0"/>
              </a:rPr>
              <a:t>600Mbps (300 MHz)</a:t>
            </a:r>
          </a:p>
        </p:txBody>
      </p:sp>
      <p:sp>
        <p:nvSpPr>
          <p:cNvPr id="10265" name="Text Box 27"/>
          <p:cNvSpPr txBox="1">
            <a:spLocks noChangeArrowheads="1"/>
          </p:cNvSpPr>
          <p:nvPr/>
        </p:nvSpPr>
        <p:spPr bwMode="auto">
          <a:xfrm>
            <a:off x="992188" y="1838325"/>
            <a:ext cx="1376362" cy="261938"/>
          </a:xfrm>
          <a:prstGeom prst="rect">
            <a:avLst/>
          </a:prstGeom>
          <a:noFill/>
          <a:ln w="12700">
            <a:noFill/>
            <a:miter lim="800000"/>
            <a:headEnd/>
            <a:tailEnd/>
          </a:ln>
        </p:spPr>
        <p:txBody>
          <a:bodyPr wrap="none">
            <a:spAutoFit/>
          </a:bodyPr>
          <a:lstStyle/>
          <a:p>
            <a:pPr algn="r" eaLnBrk="0" hangingPunct="0"/>
            <a:r>
              <a:rPr lang="en-US" sz="1100" b="1">
                <a:solidFill>
                  <a:srgbClr val="000000"/>
                </a:solidFill>
                <a:latin typeface="Arial Narrow" pitchFamily="34" charset="0"/>
              </a:rPr>
              <a:t>2000Mbps (1000 MHz)</a:t>
            </a:r>
          </a:p>
        </p:txBody>
      </p:sp>
      <p:sp>
        <p:nvSpPr>
          <p:cNvPr id="10266" name="Line 28"/>
          <p:cNvSpPr>
            <a:spLocks noChangeShapeType="1"/>
          </p:cNvSpPr>
          <p:nvPr/>
        </p:nvSpPr>
        <p:spPr bwMode="auto">
          <a:xfrm flipV="1">
            <a:off x="2646363" y="4613275"/>
            <a:ext cx="1200150" cy="179388"/>
          </a:xfrm>
          <a:prstGeom prst="line">
            <a:avLst/>
          </a:prstGeom>
          <a:noFill/>
          <a:ln w="38100">
            <a:solidFill>
              <a:schemeClr val="accent2"/>
            </a:solidFill>
            <a:round/>
            <a:headEnd/>
            <a:tailEnd/>
          </a:ln>
        </p:spPr>
        <p:txBody>
          <a:bodyPr anchor="ctr">
            <a:spAutoFit/>
          </a:bodyPr>
          <a:lstStyle/>
          <a:p>
            <a:endParaRPr lang="en-US"/>
          </a:p>
        </p:txBody>
      </p:sp>
      <p:sp>
        <p:nvSpPr>
          <p:cNvPr id="10267" name="Line 29"/>
          <p:cNvSpPr>
            <a:spLocks noChangeShapeType="1"/>
          </p:cNvSpPr>
          <p:nvPr/>
        </p:nvSpPr>
        <p:spPr bwMode="auto">
          <a:xfrm flipV="1">
            <a:off x="3848100" y="4487863"/>
            <a:ext cx="1208088" cy="119062"/>
          </a:xfrm>
          <a:prstGeom prst="line">
            <a:avLst/>
          </a:prstGeom>
          <a:noFill/>
          <a:ln w="38100">
            <a:solidFill>
              <a:schemeClr val="accent2"/>
            </a:solidFill>
            <a:round/>
            <a:headEnd/>
            <a:tailEnd/>
          </a:ln>
        </p:spPr>
        <p:txBody>
          <a:bodyPr anchor="ctr">
            <a:spAutoFit/>
          </a:bodyPr>
          <a:lstStyle/>
          <a:p>
            <a:endParaRPr lang="en-US"/>
          </a:p>
        </p:txBody>
      </p:sp>
      <p:sp>
        <p:nvSpPr>
          <p:cNvPr id="10268" name="Line 30"/>
          <p:cNvSpPr>
            <a:spLocks noChangeShapeType="1"/>
          </p:cNvSpPr>
          <p:nvPr/>
        </p:nvSpPr>
        <p:spPr bwMode="auto">
          <a:xfrm flipV="1">
            <a:off x="5049838" y="4292600"/>
            <a:ext cx="1282700" cy="192088"/>
          </a:xfrm>
          <a:prstGeom prst="line">
            <a:avLst/>
          </a:prstGeom>
          <a:noFill/>
          <a:ln w="38100">
            <a:solidFill>
              <a:schemeClr val="accent2"/>
            </a:solidFill>
            <a:round/>
            <a:headEnd/>
            <a:tailEnd/>
          </a:ln>
        </p:spPr>
        <p:txBody>
          <a:bodyPr anchor="ctr">
            <a:spAutoFit/>
          </a:bodyPr>
          <a:lstStyle/>
          <a:p>
            <a:endParaRPr lang="en-US"/>
          </a:p>
        </p:txBody>
      </p:sp>
      <p:sp>
        <p:nvSpPr>
          <p:cNvPr id="10269" name="Line 31"/>
          <p:cNvSpPr>
            <a:spLocks noChangeShapeType="1"/>
          </p:cNvSpPr>
          <p:nvPr/>
        </p:nvSpPr>
        <p:spPr bwMode="auto">
          <a:xfrm flipV="1">
            <a:off x="2655888" y="4429125"/>
            <a:ext cx="1200150" cy="374650"/>
          </a:xfrm>
          <a:prstGeom prst="line">
            <a:avLst/>
          </a:prstGeom>
          <a:noFill/>
          <a:ln w="38100">
            <a:solidFill>
              <a:srgbClr val="00B050"/>
            </a:solidFill>
            <a:round/>
            <a:headEnd/>
            <a:tailEnd/>
          </a:ln>
        </p:spPr>
        <p:txBody>
          <a:bodyPr anchor="ctr">
            <a:spAutoFit/>
          </a:bodyPr>
          <a:lstStyle/>
          <a:p>
            <a:endParaRPr lang="en-US"/>
          </a:p>
        </p:txBody>
      </p:sp>
      <p:sp>
        <p:nvSpPr>
          <p:cNvPr id="10270" name="Line 32"/>
          <p:cNvSpPr>
            <a:spLocks noChangeShapeType="1"/>
          </p:cNvSpPr>
          <p:nvPr/>
        </p:nvSpPr>
        <p:spPr bwMode="auto">
          <a:xfrm flipV="1">
            <a:off x="3849688" y="3714750"/>
            <a:ext cx="1206500" cy="719138"/>
          </a:xfrm>
          <a:prstGeom prst="line">
            <a:avLst/>
          </a:prstGeom>
          <a:noFill/>
          <a:ln w="38100">
            <a:solidFill>
              <a:srgbClr val="00B050"/>
            </a:solidFill>
            <a:round/>
            <a:headEnd/>
            <a:tailEnd/>
          </a:ln>
        </p:spPr>
        <p:txBody>
          <a:bodyPr anchor="ctr">
            <a:spAutoFit/>
          </a:bodyPr>
          <a:lstStyle/>
          <a:p>
            <a:endParaRPr lang="en-US"/>
          </a:p>
        </p:txBody>
      </p:sp>
      <p:sp>
        <p:nvSpPr>
          <p:cNvPr id="10271" name="Line 33"/>
          <p:cNvSpPr>
            <a:spLocks noChangeShapeType="1"/>
          </p:cNvSpPr>
          <p:nvPr/>
        </p:nvSpPr>
        <p:spPr bwMode="auto">
          <a:xfrm flipV="1">
            <a:off x="5051425" y="2036763"/>
            <a:ext cx="1220788" cy="1674812"/>
          </a:xfrm>
          <a:prstGeom prst="line">
            <a:avLst/>
          </a:prstGeom>
          <a:noFill/>
          <a:ln w="38100">
            <a:solidFill>
              <a:srgbClr val="00B050"/>
            </a:solidFill>
            <a:round/>
            <a:headEnd/>
            <a:tailEnd/>
          </a:ln>
        </p:spPr>
        <p:txBody>
          <a:bodyPr anchor="ctr">
            <a:spAutoFit/>
          </a:bodyPr>
          <a:lstStyle/>
          <a:p>
            <a:endParaRPr lang="en-US"/>
          </a:p>
        </p:txBody>
      </p:sp>
      <p:sp>
        <p:nvSpPr>
          <p:cNvPr id="10272" name="Text Box 40"/>
          <p:cNvSpPr txBox="1">
            <a:spLocks noChangeArrowheads="1"/>
          </p:cNvSpPr>
          <p:nvPr/>
        </p:nvSpPr>
        <p:spPr bwMode="auto">
          <a:xfrm rot="-5400000">
            <a:off x="88107" y="3253581"/>
            <a:ext cx="1684338" cy="307975"/>
          </a:xfrm>
          <a:prstGeom prst="rect">
            <a:avLst/>
          </a:prstGeom>
          <a:noFill/>
          <a:ln w="9525" algn="ctr">
            <a:noFill/>
            <a:miter lim="800000"/>
            <a:headEnd/>
            <a:tailEnd/>
          </a:ln>
        </p:spPr>
        <p:txBody>
          <a:bodyPr wrap="none">
            <a:spAutoFit/>
          </a:bodyPr>
          <a:lstStyle/>
          <a:p>
            <a:pPr algn="l" eaLnBrk="0" hangingPunct="0"/>
            <a:r>
              <a:rPr lang="en-US" sz="1400">
                <a:solidFill>
                  <a:srgbClr val="000000"/>
                </a:solidFill>
                <a:latin typeface="Arial Narrow" pitchFamily="34" charset="0"/>
              </a:rPr>
              <a:t>Data Rate (Frequency)</a:t>
            </a:r>
          </a:p>
        </p:txBody>
      </p:sp>
      <p:sp>
        <p:nvSpPr>
          <p:cNvPr id="10273" name="Text Box 41"/>
          <p:cNvSpPr txBox="1">
            <a:spLocks noChangeArrowheads="1"/>
          </p:cNvSpPr>
          <p:nvPr/>
        </p:nvSpPr>
        <p:spPr bwMode="auto">
          <a:xfrm>
            <a:off x="3094038" y="1771650"/>
            <a:ext cx="920750" cy="307975"/>
          </a:xfrm>
          <a:prstGeom prst="rect">
            <a:avLst/>
          </a:prstGeom>
          <a:noFill/>
          <a:ln w="9525" algn="ctr">
            <a:noFill/>
            <a:miter lim="800000"/>
            <a:headEnd/>
            <a:tailEnd/>
          </a:ln>
        </p:spPr>
        <p:txBody>
          <a:bodyPr wrap="none">
            <a:spAutoFit/>
          </a:bodyPr>
          <a:lstStyle/>
          <a:p>
            <a:pPr algn="l" eaLnBrk="0" hangingPunct="0"/>
            <a:r>
              <a:rPr lang="en-US" sz="1400">
                <a:solidFill>
                  <a:srgbClr val="000000"/>
                </a:solidFill>
                <a:latin typeface="Arial Narrow" pitchFamily="34" charset="0"/>
              </a:rPr>
              <a:t>DDR Trend</a:t>
            </a:r>
          </a:p>
        </p:txBody>
      </p:sp>
      <p:sp>
        <p:nvSpPr>
          <p:cNvPr id="10274" name="Text Box 42"/>
          <p:cNvSpPr txBox="1">
            <a:spLocks noChangeArrowheads="1"/>
          </p:cNvSpPr>
          <p:nvPr/>
        </p:nvSpPr>
        <p:spPr bwMode="auto">
          <a:xfrm>
            <a:off x="3090863" y="2051050"/>
            <a:ext cx="1444625" cy="307975"/>
          </a:xfrm>
          <a:prstGeom prst="rect">
            <a:avLst/>
          </a:prstGeom>
          <a:noFill/>
          <a:ln w="9525" algn="ctr">
            <a:noFill/>
            <a:miter lim="800000"/>
            <a:headEnd/>
            <a:tailEnd/>
          </a:ln>
        </p:spPr>
        <p:txBody>
          <a:bodyPr wrap="none">
            <a:spAutoFit/>
          </a:bodyPr>
          <a:lstStyle/>
          <a:p>
            <a:pPr algn="l" eaLnBrk="0" hangingPunct="0"/>
            <a:r>
              <a:rPr lang="en-US" sz="1400">
                <a:solidFill>
                  <a:srgbClr val="000000"/>
                </a:solidFill>
                <a:latin typeface="Arial Narrow" pitchFamily="34" charset="0"/>
              </a:rPr>
              <a:t>FPGA Fabric Trend</a:t>
            </a:r>
          </a:p>
        </p:txBody>
      </p:sp>
      <p:sp>
        <p:nvSpPr>
          <p:cNvPr id="10275" name="Line 43"/>
          <p:cNvSpPr>
            <a:spLocks noChangeShapeType="1"/>
          </p:cNvSpPr>
          <p:nvPr/>
        </p:nvSpPr>
        <p:spPr bwMode="auto">
          <a:xfrm flipV="1">
            <a:off x="2765425" y="2209800"/>
            <a:ext cx="320675" cy="3175"/>
          </a:xfrm>
          <a:prstGeom prst="line">
            <a:avLst/>
          </a:prstGeom>
          <a:noFill/>
          <a:ln w="38100">
            <a:solidFill>
              <a:schemeClr val="accent2"/>
            </a:solidFill>
            <a:round/>
            <a:headEnd/>
            <a:tailEnd/>
          </a:ln>
        </p:spPr>
        <p:txBody>
          <a:bodyPr anchor="ctr">
            <a:spAutoFit/>
          </a:bodyPr>
          <a:lstStyle/>
          <a:p>
            <a:endParaRPr lang="en-US"/>
          </a:p>
        </p:txBody>
      </p:sp>
      <p:sp>
        <p:nvSpPr>
          <p:cNvPr id="10276" name="Line 44"/>
          <p:cNvSpPr>
            <a:spLocks noChangeShapeType="1"/>
          </p:cNvSpPr>
          <p:nvPr/>
        </p:nvSpPr>
        <p:spPr bwMode="auto">
          <a:xfrm flipV="1">
            <a:off x="2763838" y="1925638"/>
            <a:ext cx="319087" cy="3175"/>
          </a:xfrm>
          <a:prstGeom prst="line">
            <a:avLst/>
          </a:prstGeom>
          <a:noFill/>
          <a:ln w="38100">
            <a:solidFill>
              <a:srgbClr val="00B050"/>
            </a:solidFill>
            <a:round/>
            <a:headEnd/>
            <a:tailEnd/>
          </a:ln>
        </p:spPr>
        <p:txBody>
          <a:bodyPr anchor="ctr">
            <a:spAutoFit/>
          </a:bodyPr>
          <a:lstStyle/>
          <a:p>
            <a:endParaRPr lang="en-US"/>
          </a:p>
        </p:txBody>
      </p:sp>
      <p:sp>
        <p:nvSpPr>
          <p:cNvPr id="39" name="Oval 12"/>
          <p:cNvSpPr>
            <a:spLocks noChangeArrowheads="1"/>
          </p:cNvSpPr>
          <p:nvPr/>
        </p:nvSpPr>
        <p:spPr bwMode="auto">
          <a:xfrm>
            <a:off x="5673008" y="1836447"/>
            <a:ext cx="1259694" cy="928858"/>
          </a:xfrm>
          <a:prstGeom prst="ellipse">
            <a:avLst/>
          </a:prstGeom>
          <a:solidFill>
            <a:schemeClr val="bg1"/>
          </a:solidFill>
          <a:ln w="57150">
            <a:solidFill>
              <a:schemeClr val="accent2"/>
            </a:solidFill>
            <a:round/>
            <a:headEnd/>
            <a:tailEnd/>
          </a:ln>
          <a:effectLst>
            <a:softEdge rad="31750"/>
          </a:effectLst>
        </p:spPr>
        <p:txBody>
          <a:bodyPr wrap="none" anchor="ctr"/>
          <a:lstStyle/>
          <a:p>
            <a:pPr algn="l" eaLnBrk="0" hangingPunct="0">
              <a:defRPr/>
            </a:pPr>
            <a:endParaRPr lang="en-US" sz="1400" dirty="0">
              <a:solidFill>
                <a:srgbClr val="000000"/>
              </a:solidFill>
              <a:latin typeface="Arial Narrow" pitchFamily="34" charset="0"/>
            </a:endParaRPr>
          </a:p>
        </p:txBody>
      </p:sp>
      <p:sp>
        <p:nvSpPr>
          <p:cNvPr id="40" name="Text Box 24"/>
          <p:cNvSpPr txBox="1">
            <a:spLocks noChangeArrowheads="1"/>
          </p:cNvSpPr>
          <p:nvPr/>
        </p:nvSpPr>
        <p:spPr bwMode="auto">
          <a:xfrm>
            <a:off x="5854067" y="2068456"/>
            <a:ext cx="990977" cy="400110"/>
          </a:xfrm>
          <a:prstGeom prst="rect">
            <a:avLst/>
          </a:prstGeom>
          <a:noFill/>
          <a:ln w="12700">
            <a:noFill/>
            <a:miter lim="800000"/>
            <a:headEnd/>
            <a:tailEnd/>
          </a:ln>
        </p:spPr>
        <p:txBody>
          <a:bodyPr wrap="none">
            <a:spAutoFit/>
          </a:bodyPr>
          <a:lstStyle/>
          <a:p>
            <a:pPr algn="l" eaLnBrk="0" hangingPunct="0">
              <a:defRPr/>
            </a:pPr>
            <a:r>
              <a:rPr lang="en-US" sz="2000" b="1" i="1" dirty="0">
                <a:ln w="18000">
                  <a:solidFill>
                    <a:srgbClr val="B20838">
                      <a:satMod val="140000"/>
                    </a:srgbClr>
                  </a:solidFill>
                  <a:prstDash val="solid"/>
                  <a:miter lim="800000"/>
                </a:ln>
                <a:solidFill>
                  <a:srgbClr val="EE3424"/>
                </a:solidFill>
                <a:effectLst>
                  <a:outerShdw blurRad="25500" dist="23000" dir="7020000" algn="tl">
                    <a:srgbClr val="000000">
                      <a:alpha val="50000"/>
                    </a:srgbClr>
                  </a:outerShdw>
                </a:effectLst>
                <a:latin typeface="Arial Narrow" pitchFamily="34" charset="0"/>
              </a:rPr>
              <a:t>7 Series</a:t>
            </a:r>
          </a:p>
        </p:txBody>
      </p:sp>
      <p:pic>
        <p:nvPicPr>
          <p:cNvPr id="10281" name="Picture 4" descr="Xilinx_Spartan6_Spot"/>
          <p:cNvPicPr>
            <a:picLocks noChangeAspect="1" noChangeArrowheads="1"/>
          </p:cNvPicPr>
          <p:nvPr>
            <p:custDataLst>
              <p:tags r:id="rId4"/>
            </p:custDataLst>
          </p:nvPr>
        </p:nvPicPr>
        <p:blipFill>
          <a:blip r:embed="rId10"/>
          <a:srcRect/>
          <a:stretch>
            <a:fillRect/>
          </a:stretch>
        </p:blipFill>
        <p:spPr bwMode="auto">
          <a:xfrm>
            <a:off x="4140200" y="4005263"/>
            <a:ext cx="1363663" cy="315912"/>
          </a:xfrm>
          <a:prstGeom prst="rect">
            <a:avLst/>
          </a:prstGeom>
          <a:noFill/>
          <a:ln w="9525">
            <a:noFill/>
            <a:miter lim="800000"/>
            <a:headEnd/>
            <a:tailEnd/>
          </a:ln>
        </p:spPr>
      </p:pic>
      <p:sp>
        <p:nvSpPr>
          <p:cNvPr id="10282" name="PPTShape_0"/>
          <p:cNvSpPr txBox="1">
            <a:spLocks noChangeArrowheads="1"/>
          </p:cNvSpPr>
          <p:nvPr/>
        </p:nvSpPr>
        <p:spPr bwMode="auto">
          <a:xfrm>
            <a:off x="1082675" y="5942013"/>
            <a:ext cx="6623050" cy="369887"/>
          </a:xfrm>
          <a:prstGeom prst="rect">
            <a:avLst/>
          </a:prstGeom>
          <a:noFill/>
          <a:ln w="9525" algn="ctr">
            <a:noFill/>
            <a:miter lim="800000"/>
            <a:headEnd/>
            <a:tailEnd/>
          </a:ln>
        </p:spPr>
        <p:txBody>
          <a:bodyPr wrap="none">
            <a:spAutoFit/>
          </a:bodyPr>
          <a:lstStyle/>
          <a:p>
            <a:pPr algn="l"/>
            <a:r>
              <a:rPr lang="en-US" b="1">
                <a:solidFill>
                  <a:schemeClr val="accent2"/>
                </a:solidFill>
              </a:rPr>
              <a:t>Data rate increasing at higher rate than fabric performance</a:t>
            </a:r>
          </a:p>
        </p:txBody>
      </p:sp>
      <p:pic>
        <p:nvPicPr>
          <p:cNvPr id="10283" name="Picture 23" descr="Virtex-6Logo"/>
          <p:cNvPicPr>
            <a:picLocks noChangeAspect="1" noChangeArrowheads="1"/>
          </p:cNvPicPr>
          <p:nvPr>
            <p:custDataLst>
              <p:tags r:id="rId5"/>
            </p:custDataLst>
          </p:nvPr>
        </p:nvPicPr>
        <p:blipFill>
          <a:blip r:embed="rId11"/>
          <a:srcRect/>
          <a:stretch>
            <a:fillRect/>
          </a:stretch>
        </p:blipFill>
        <p:spPr bwMode="auto">
          <a:xfrm>
            <a:off x="3851275" y="3500438"/>
            <a:ext cx="1312863" cy="415925"/>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New Solution Needed</a:t>
            </a:r>
          </a:p>
        </p:txBody>
      </p:sp>
      <p:sp>
        <p:nvSpPr>
          <p:cNvPr id="11267" name="Content Placeholder 2"/>
          <p:cNvSpPr>
            <a:spLocks noGrp="1"/>
          </p:cNvSpPr>
          <p:nvPr>
            <p:ph idx="1"/>
          </p:nvPr>
        </p:nvSpPr>
        <p:spPr/>
        <p:txBody>
          <a:bodyPr/>
          <a:lstStyle/>
          <a:p>
            <a:r>
              <a:rPr lang="en-US" smtClean="0"/>
              <a:t>7 series FPGAs require a new approach</a:t>
            </a:r>
          </a:p>
          <a:p>
            <a:pPr lvl="1"/>
            <a:r>
              <a:rPr lang="en-US" b="1" i="1" smtClean="0"/>
              <a:t>I/O</a:t>
            </a:r>
            <a:r>
              <a:rPr lang="en-US" smtClean="0"/>
              <a:t> that can keep up with the memory data rates</a:t>
            </a:r>
          </a:p>
          <a:p>
            <a:pPr lvl="1"/>
            <a:r>
              <a:rPr lang="en-US" smtClean="0"/>
              <a:t>Hardened </a:t>
            </a:r>
            <a:r>
              <a:rPr lang="en-US" b="1" i="1" smtClean="0"/>
              <a:t>PHY </a:t>
            </a:r>
            <a:r>
              <a:rPr lang="en-US" smtClean="0"/>
              <a:t>elements to keep up with the I/O rates</a:t>
            </a:r>
          </a:p>
          <a:p>
            <a:pPr lvl="1"/>
            <a:r>
              <a:rPr lang="en-US" smtClean="0"/>
              <a:t>¼ rate soft controller in </a:t>
            </a:r>
            <a:r>
              <a:rPr lang="en-US" b="1" i="1" smtClean="0"/>
              <a:t>fabric </a:t>
            </a:r>
            <a:r>
              <a:rPr lang="en-US" smtClean="0"/>
              <a:t>(decouple I/O rate from fabric speed)</a:t>
            </a:r>
          </a:p>
          <a:p>
            <a:pPr lvl="1"/>
            <a:r>
              <a:rPr lang="en-US" smtClean="0"/>
              <a:t>Decoupled PHY and controller solution for ease of use</a:t>
            </a:r>
          </a:p>
          <a:p>
            <a:endParaRPr lang="en-US" smtClean="0"/>
          </a:p>
        </p:txBody>
      </p:sp>
      <p:sp>
        <p:nvSpPr>
          <p:cNvPr id="4" name="Rectangle 3"/>
          <p:cNvSpPr/>
          <p:nvPr/>
        </p:nvSpPr>
        <p:spPr>
          <a:xfrm>
            <a:off x="2757488" y="4156075"/>
            <a:ext cx="1325562" cy="1195388"/>
          </a:xfrm>
          <a:prstGeom prst="rect">
            <a:avLst/>
          </a:prstGeom>
          <a:solidFill>
            <a:schemeClr val="bg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en-US" sz="1400" dirty="0">
              <a:solidFill>
                <a:srgbClr val="FFFFFF"/>
              </a:solidFill>
            </a:endParaRPr>
          </a:p>
        </p:txBody>
      </p:sp>
      <p:sp>
        <p:nvSpPr>
          <p:cNvPr id="11269" name="Rectangle 6"/>
          <p:cNvSpPr>
            <a:spLocks noChangeArrowheads="1"/>
          </p:cNvSpPr>
          <p:nvPr/>
        </p:nvSpPr>
        <p:spPr bwMode="auto">
          <a:xfrm>
            <a:off x="2903538" y="4379913"/>
            <a:ext cx="1290637" cy="522287"/>
          </a:xfrm>
          <a:prstGeom prst="rect">
            <a:avLst/>
          </a:prstGeom>
          <a:noFill/>
          <a:ln w="9525">
            <a:noFill/>
            <a:miter lim="800000"/>
            <a:headEnd/>
            <a:tailEnd/>
          </a:ln>
        </p:spPr>
        <p:txBody>
          <a:bodyPr>
            <a:spAutoFit/>
          </a:bodyPr>
          <a:lstStyle/>
          <a:p>
            <a:pPr algn="l" eaLnBrk="0" hangingPunct="0">
              <a:spcBef>
                <a:spcPct val="20000"/>
              </a:spcBef>
            </a:pPr>
            <a:r>
              <a:rPr lang="en-US" sz="1400" b="1">
                <a:solidFill>
                  <a:srgbClr val="000000"/>
                </a:solidFill>
                <a:latin typeface="Arial Narrow" pitchFamily="34" charset="0"/>
              </a:rPr>
              <a:t>Memory Controller</a:t>
            </a:r>
          </a:p>
        </p:txBody>
      </p:sp>
      <p:sp>
        <p:nvSpPr>
          <p:cNvPr id="6" name="Rectangle 26"/>
          <p:cNvSpPr>
            <a:spLocks noChangeArrowheads="1"/>
          </p:cNvSpPr>
          <p:nvPr/>
        </p:nvSpPr>
        <p:spPr bwMode="auto">
          <a:xfrm>
            <a:off x="4616450" y="3925888"/>
            <a:ext cx="1044575" cy="1738312"/>
          </a:xfrm>
          <a:prstGeom prst="rect">
            <a:avLst/>
          </a:prstGeom>
          <a:solidFill>
            <a:schemeClr val="tx2">
              <a:lumMod val="20000"/>
              <a:lumOff val="80000"/>
            </a:schemeClr>
          </a:solidFill>
          <a:ln w="28575" algn="ctr">
            <a:solidFill>
              <a:schemeClr val="tx2"/>
            </a:solidFill>
            <a:miter lim="800000"/>
            <a:headEnd/>
            <a:tailEnd/>
          </a:ln>
          <a:effectLst/>
        </p:spPr>
        <p:txBody>
          <a:bodyPr anchor="ctr">
            <a:spAutoFit/>
          </a:bodyPr>
          <a:lstStyle/>
          <a:p>
            <a:pPr algn="l" eaLnBrk="0" hangingPunct="0">
              <a:defRPr/>
            </a:pPr>
            <a:endParaRPr lang="en-US" sz="1400" dirty="0">
              <a:solidFill>
                <a:srgbClr val="000000"/>
              </a:solidFill>
              <a:latin typeface="Arial Narrow" pitchFamily="34" charset="0"/>
            </a:endParaRPr>
          </a:p>
        </p:txBody>
      </p:sp>
      <p:sp>
        <p:nvSpPr>
          <p:cNvPr id="11271" name="Text Box 28"/>
          <p:cNvSpPr txBox="1">
            <a:spLocks noChangeArrowheads="1"/>
          </p:cNvSpPr>
          <p:nvPr/>
        </p:nvSpPr>
        <p:spPr bwMode="auto">
          <a:xfrm>
            <a:off x="5780088" y="4016375"/>
            <a:ext cx="911225" cy="523875"/>
          </a:xfrm>
          <a:prstGeom prst="rect">
            <a:avLst/>
          </a:prstGeom>
          <a:noFill/>
          <a:ln w="9525" algn="ctr">
            <a:noFill/>
            <a:miter lim="800000"/>
            <a:headEnd/>
            <a:tailEnd/>
          </a:ln>
        </p:spPr>
        <p:txBody>
          <a:bodyPr>
            <a:spAutoFit/>
          </a:bodyPr>
          <a:lstStyle/>
          <a:p>
            <a:pPr algn="l" eaLnBrk="0" hangingPunct="0">
              <a:spcBef>
                <a:spcPct val="20000"/>
              </a:spcBef>
            </a:pPr>
            <a:r>
              <a:rPr lang="en-US" sz="1400" b="1">
                <a:solidFill>
                  <a:srgbClr val="000000"/>
                </a:solidFill>
                <a:latin typeface="Arial Narrow" pitchFamily="34" charset="0"/>
              </a:rPr>
              <a:t>External Memory</a:t>
            </a:r>
          </a:p>
        </p:txBody>
      </p:sp>
      <p:sp>
        <p:nvSpPr>
          <p:cNvPr id="11272" name="Rectangle 9"/>
          <p:cNvSpPr>
            <a:spLocks noChangeArrowheads="1"/>
          </p:cNvSpPr>
          <p:nvPr/>
        </p:nvSpPr>
        <p:spPr bwMode="auto">
          <a:xfrm>
            <a:off x="4935538" y="3933825"/>
            <a:ext cx="485775" cy="307975"/>
          </a:xfrm>
          <a:prstGeom prst="rect">
            <a:avLst/>
          </a:prstGeom>
          <a:noFill/>
          <a:ln w="9525">
            <a:noFill/>
            <a:miter lim="800000"/>
            <a:headEnd/>
            <a:tailEnd/>
          </a:ln>
        </p:spPr>
        <p:txBody>
          <a:bodyPr wrap="none">
            <a:spAutoFit/>
          </a:bodyPr>
          <a:lstStyle/>
          <a:p>
            <a:pPr algn="l" eaLnBrk="0" hangingPunct="0">
              <a:spcBef>
                <a:spcPct val="20000"/>
              </a:spcBef>
            </a:pPr>
            <a:r>
              <a:rPr lang="en-US" sz="1400" b="1">
                <a:solidFill>
                  <a:srgbClr val="000000"/>
                </a:solidFill>
                <a:latin typeface="Arial Narrow" pitchFamily="34" charset="0"/>
              </a:rPr>
              <a:t>PHY</a:t>
            </a:r>
          </a:p>
        </p:txBody>
      </p:sp>
      <p:sp>
        <p:nvSpPr>
          <p:cNvPr id="9" name="Left-Right Arrow 8"/>
          <p:cNvSpPr/>
          <p:nvPr/>
        </p:nvSpPr>
        <p:spPr>
          <a:xfrm>
            <a:off x="5664200" y="4552950"/>
            <a:ext cx="914400" cy="360363"/>
          </a:xfrm>
          <a:prstGeom prst="lef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en-US" sz="1400" dirty="0">
              <a:solidFill>
                <a:srgbClr val="FFFFFF"/>
              </a:solidFill>
            </a:endParaRPr>
          </a:p>
        </p:txBody>
      </p:sp>
      <p:sp>
        <p:nvSpPr>
          <p:cNvPr id="10" name="Left-Right Arrow 9"/>
          <p:cNvSpPr/>
          <p:nvPr/>
        </p:nvSpPr>
        <p:spPr>
          <a:xfrm>
            <a:off x="4094163" y="4587875"/>
            <a:ext cx="522287" cy="280988"/>
          </a:xfrm>
          <a:prstGeom prst="leftRightArrow">
            <a:avLst/>
          </a:prstGeom>
          <a:solidFill>
            <a:schemeClr val="accent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en-US" sz="1400" dirty="0">
              <a:solidFill>
                <a:srgbClr val="FFFFFF"/>
              </a:solidFill>
            </a:endParaRPr>
          </a:p>
        </p:txBody>
      </p:sp>
      <p:sp>
        <p:nvSpPr>
          <p:cNvPr id="11275" name="Text Box 25"/>
          <p:cNvSpPr txBox="1">
            <a:spLocks noChangeArrowheads="1"/>
          </p:cNvSpPr>
          <p:nvPr/>
        </p:nvSpPr>
        <p:spPr bwMode="auto">
          <a:xfrm>
            <a:off x="1882775" y="4086225"/>
            <a:ext cx="877888" cy="523875"/>
          </a:xfrm>
          <a:prstGeom prst="rect">
            <a:avLst/>
          </a:prstGeom>
          <a:noFill/>
          <a:ln w="9525" algn="ctr">
            <a:noFill/>
            <a:miter lim="800000"/>
            <a:headEnd/>
            <a:tailEnd/>
          </a:ln>
        </p:spPr>
        <p:txBody>
          <a:bodyPr>
            <a:spAutoFit/>
          </a:bodyPr>
          <a:lstStyle/>
          <a:p>
            <a:pPr algn="l" eaLnBrk="0" hangingPunct="0">
              <a:spcBef>
                <a:spcPct val="20000"/>
              </a:spcBef>
            </a:pPr>
            <a:r>
              <a:rPr lang="en-US" sz="1400" b="1">
                <a:solidFill>
                  <a:srgbClr val="000000"/>
                </a:solidFill>
                <a:latin typeface="Arial Narrow" pitchFamily="34" charset="0"/>
              </a:rPr>
              <a:t>User Interface</a:t>
            </a:r>
          </a:p>
        </p:txBody>
      </p:sp>
      <p:sp>
        <p:nvSpPr>
          <p:cNvPr id="12" name="Left-Right Arrow 11"/>
          <p:cNvSpPr/>
          <p:nvPr/>
        </p:nvSpPr>
        <p:spPr>
          <a:xfrm>
            <a:off x="1862138" y="4589463"/>
            <a:ext cx="914400" cy="365125"/>
          </a:xfrm>
          <a:prstGeom prst="leftRightArrow">
            <a:avLst/>
          </a:prstGeom>
          <a:solidFill>
            <a:schemeClr val="bg2">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en-US" sz="1400" dirty="0">
              <a:solidFill>
                <a:srgbClr val="FFFFFF"/>
              </a:solidFill>
            </a:endParaRPr>
          </a:p>
        </p:txBody>
      </p:sp>
      <p:cxnSp>
        <p:nvCxnSpPr>
          <p:cNvPr id="13" name="Straight Connector 12"/>
          <p:cNvCxnSpPr/>
          <p:nvPr/>
        </p:nvCxnSpPr>
        <p:spPr>
          <a:xfrm rot="16200000" flipH="1">
            <a:off x="3596481" y="4796632"/>
            <a:ext cx="1489075" cy="11112"/>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603750" y="4295775"/>
            <a:ext cx="763588" cy="925513"/>
          </a:xfrm>
          <a:prstGeom prst="rect">
            <a:avLst/>
          </a:prstGeom>
          <a:solidFill>
            <a:schemeClr val="tx2">
              <a:lumMod val="75000"/>
            </a:schemeClr>
          </a:solidFill>
          <a:ln>
            <a:solidFill>
              <a:srgbClr val="FFFF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endParaRPr lang="en-US" sz="1400" dirty="0">
              <a:solidFill>
                <a:srgbClr val="FFFFFF"/>
              </a:solidFill>
            </a:endParaRPr>
          </a:p>
        </p:txBody>
      </p:sp>
      <p:sp>
        <p:nvSpPr>
          <p:cNvPr id="11279" name="Rectangle 15"/>
          <p:cNvSpPr>
            <a:spLocks noChangeArrowheads="1"/>
          </p:cNvSpPr>
          <p:nvPr/>
        </p:nvSpPr>
        <p:spPr bwMode="auto">
          <a:xfrm>
            <a:off x="4684713" y="4508500"/>
            <a:ext cx="519112" cy="307975"/>
          </a:xfrm>
          <a:prstGeom prst="rect">
            <a:avLst/>
          </a:prstGeom>
          <a:noFill/>
          <a:ln w="9525">
            <a:noFill/>
            <a:miter lim="800000"/>
            <a:headEnd/>
            <a:tailEnd/>
          </a:ln>
        </p:spPr>
        <p:txBody>
          <a:bodyPr wrap="none">
            <a:spAutoFit/>
          </a:bodyPr>
          <a:lstStyle/>
          <a:p>
            <a:pPr algn="l" eaLnBrk="0" hangingPunct="0">
              <a:spcBef>
                <a:spcPct val="20000"/>
              </a:spcBef>
            </a:pPr>
            <a:r>
              <a:rPr lang="en-US" sz="1400" b="1">
                <a:solidFill>
                  <a:schemeClr val="bg1"/>
                </a:solidFill>
                <a:latin typeface="Arial Narrow" pitchFamily="34" charset="0"/>
              </a:rPr>
              <a:t>FIFO</a:t>
            </a:r>
          </a:p>
        </p:txBody>
      </p:sp>
      <p:sp>
        <p:nvSpPr>
          <p:cNvPr id="11280" name="Text Box 4"/>
          <p:cNvSpPr txBox="1">
            <a:spLocks noChangeArrowheads="1"/>
          </p:cNvSpPr>
          <p:nvPr/>
        </p:nvSpPr>
        <p:spPr bwMode="auto">
          <a:xfrm>
            <a:off x="1722438" y="5845175"/>
            <a:ext cx="6067425" cy="369888"/>
          </a:xfrm>
          <a:prstGeom prst="rect">
            <a:avLst/>
          </a:prstGeom>
          <a:noFill/>
          <a:ln w="9525" algn="ctr">
            <a:noFill/>
            <a:miter lim="800000"/>
            <a:headEnd/>
            <a:tailEnd/>
          </a:ln>
        </p:spPr>
        <p:txBody>
          <a:bodyPr wrap="none">
            <a:spAutoFit/>
          </a:bodyPr>
          <a:lstStyle/>
          <a:p>
            <a:pPr algn="l"/>
            <a:r>
              <a:rPr lang="en-US" b="1">
                <a:solidFill>
                  <a:schemeClr val="accent2"/>
                </a:solidFill>
              </a:rPr>
              <a:t>New approach for memory controller and PHY design</a:t>
            </a:r>
          </a:p>
        </p:txBody>
      </p:sp>
    </p:spTree>
    <p:custDataLst>
      <p:tags r:id="rId1"/>
    </p:custData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3184525" y="1693863"/>
            <a:ext cx="5502275" cy="4495800"/>
          </a:xfrm>
        </p:spPr>
        <p:txBody>
          <a:bodyPr/>
          <a:lstStyle/>
          <a:p>
            <a:pPr eaLnBrk="1" hangingPunct="1"/>
            <a:r>
              <a:rPr lang="en-US" sz="2400" dirty="0" smtClean="0"/>
              <a:t>Overview</a:t>
            </a:r>
          </a:p>
          <a:p>
            <a:pPr eaLnBrk="1" hangingPunct="1"/>
            <a:r>
              <a:rPr lang="en-US" sz="2400" b="1" dirty="0" err="1" smtClean="0">
                <a:solidFill>
                  <a:schemeClr val="tx2"/>
                </a:solidFill>
              </a:rPr>
              <a:t>Phaser</a:t>
            </a:r>
            <a:r>
              <a:rPr lang="en-US" sz="2400" b="1" dirty="0" smtClean="0">
                <a:solidFill>
                  <a:schemeClr val="tx2"/>
                </a:solidFill>
              </a:rPr>
              <a:t> and I/O FIFOs</a:t>
            </a:r>
            <a:endParaRPr lang="en-US" sz="2400" dirty="0" smtClean="0"/>
          </a:p>
          <a:p>
            <a:pPr eaLnBrk="1" hangingPunct="1"/>
            <a:r>
              <a:rPr lang="en-US" sz="2400" dirty="0" smtClean="0"/>
              <a:t>Memory Controller </a:t>
            </a:r>
          </a:p>
          <a:p>
            <a:pPr eaLnBrk="1" hangingPunct="1"/>
            <a:r>
              <a:rPr lang="en-US" sz="2400" dirty="0" smtClean="0"/>
              <a:t>Memory Interface Generator (MIG)</a:t>
            </a:r>
          </a:p>
          <a:p>
            <a:pPr eaLnBrk="1" hangingPunct="1"/>
            <a:r>
              <a:rPr lang="en-US" sz="2400" dirty="0" smtClean="0"/>
              <a:t>Summary</a:t>
            </a:r>
          </a:p>
          <a:p>
            <a:pPr eaLnBrk="1" hangingPunct="1"/>
            <a:endParaRPr lang="en-US" sz="2400" dirty="0" smtClean="0"/>
          </a:p>
        </p:txBody>
      </p:sp>
      <p:sp>
        <p:nvSpPr>
          <p:cNvPr id="12291" name="Rectangle 3"/>
          <p:cNvSpPr>
            <a:spLocks noGrp="1" noChangeArrowheads="1"/>
          </p:cNvSpPr>
          <p:nvPr>
            <p:ph type="title"/>
          </p:nvPr>
        </p:nvSpPr>
        <p:spPr/>
        <p:txBody>
          <a:bodyPr/>
          <a:lstStyle/>
          <a:p>
            <a:pPr eaLnBrk="1" hangingPunct="1"/>
            <a:r>
              <a:rPr lang="en-US" smtClean="0"/>
              <a:t>Lessons</a:t>
            </a:r>
          </a:p>
        </p:txBody>
      </p:sp>
      <p:sp>
        <p:nvSpPr>
          <p:cNvPr id="1324036" name="Line 4"/>
          <p:cNvSpPr>
            <a:spLocks noChangeShapeType="1"/>
          </p:cNvSpPr>
          <p:nvPr/>
        </p:nvSpPr>
        <p:spPr bwMode="auto">
          <a:xfrm>
            <a:off x="1654175" y="2398713"/>
            <a:ext cx="1196975" cy="0"/>
          </a:xfrm>
          <a:prstGeom prst="line">
            <a:avLst/>
          </a:prstGeom>
          <a:noFill/>
          <a:ln w="57150">
            <a:solidFill>
              <a:schemeClr val="tx2"/>
            </a:solidFill>
            <a:round/>
            <a:headEnd type="none" w="sm" len="sm"/>
            <a:tailEnd type="triangle" w="med" len="med"/>
          </a:ln>
          <a:effectLst>
            <a:prstShdw prst="shdw17" dist="17961" dir="2700000">
              <a:schemeClr val="tx2">
                <a:gamma/>
                <a:shade val="60000"/>
                <a:invGamma/>
              </a:schemeClr>
            </a:prstShdw>
          </a:effectLst>
        </p:spPr>
        <p:txBody>
          <a:bodyPr wrap="none" anchor="ctr"/>
          <a:lstStyle/>
          <a:p>
            <a:pPr>
              <a:defRPr/>
            </a:pPr>
            <a:endParaRPr lang="en-US" dirty="0">
              <a:latin typeface="Arial" charset="0"/>
            </a:endParaRPr>
          </a:p>
        </p:txBody>
      </p:sp>
    </p:spTree>
    <p:custDataLst>
      <p:tags r:id="rId1"/>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Byte Lanes and DQS</a:t>
            </a:r>
            <a:endParaRPr lang="en-CA" smtClean="0"/>
          </a:p>
        </p:txBody>
      </p:sp>
      <p:sp>
        <p:nvSpPr>
          <p:cNvPr id="13315" name="Content Placeholder 2"/>
          <p:cNvSpPr>
            <a:spLocks noGrp="1"/>
          </p:cNvSpPr>
          <p:nvPr>
            <p:ph idx="1"/>
          </p:nvPr>
        </p:nvSpPr>
        <p:spPr/>
        <p:txBody>
          <a:bodyPr/>
          <a:lstStyle/>
          <a:p>
            <a:r>
              <a:rPr lang="en-US" smtClean="0"/>
              <a:t>DDR3 memories operate in byte lanes</a:t>
            </a:r>
          </a:p>
          <a:p>
            <a:pPr lvl="1"/>
            <a:r>
              <a:rPr lang="en-US" smtClean="0"/>
              <a:t>Each 8 or 9 bits of data is transmitted/received with a data strobe (DQS)</a:t>
            </a:r>
          </a:p>
          <a:p>
            <a:r>
              <a:rPr lang="en-US" smtClean="0"/>
              <a:t>DQS provides the reference timing for capturing data by the receiver</a:t>
            </a:r>
          </a:p>
          <a:p>
            <a:r>
              <a:rPr lang="en-US" smtClean="0"/>
              <a:t>DQS is a differential bidirectional signal</a:t>
            </a:r>
          </a:p>
          <a:p>
            <a:pPr lvl="1"/>
            <a:r>
              <a:rPr lang="en-US" smtClean="0"/>
              <a:t>On writes it is driven by the controller (FPGA), and must be center aligned with the DDR data (DQ)</a:t>
            </a:r>
          </a:p>
          <a:p>
            <a:pPr lvl="1"/>
            <a:r>
              <a:rPr lang="en-US" smtClean="0"/>
              <a:t>On reads it is driven by the DDR3 SDRAM chips and is edge aligned with the change in DDR data (DQ)</a:t>
            </a:r>
          </a:p>
          <a:p>
            <a:r>
              <a:rPr lang="en-US" smtClean="0"/>
              <a:t>Because DQS is not a continually driven clock, a conventional PLL is not sufficient to extract the capture phase information required</a:t>
            </a:r>
          </a:p>
        </p:txBody>
      </p:sp>
    </p:spTree>
    <p:custDataLst>
      <p:tags r:id="rId1"/>
    </p:custData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NNOTATION_COUNT" val="0"/>
  <p:tag name="ARTICULATE_SLIDE_GUID" val="191ae1a5-d89d-49c7-8adb-d0acc1e2dec1"/>
  <p:tag name="AUDIO_ID" val="261"/>
  <p:tag name="ELAPSEDTIME" val="16.9"/>
  <p:tag name="ARTICULATE_SLIDE_NAV" val="1"/>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6M5wwAwi_files\slide0001_image001.jpg"/>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63RvFsRn_files\slide0001_image001.jpg"/>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VdJYjMB5_files\slide0001_image001.jpg"/>
</p:tagLst>
</file>

<file path=ppt/tags/tag1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14.xml><?xml version="1.0" encoding="utf-8"?>
<p:tagLst xmlns:a="http://schemas.openxmlformats.org/drawingml/2006/main" xmlns:r="http://schemas.openxmlformats.org/officeDocument/2006/relationships" xmlns:p="http://schemas.openxmlformats.org/presentationml/2006/main">
  <p:tag name="ANNOTATION_COUNT" val="0"/>
  <p:tag name="ARTICULATE_SLIDE_GUID" val="72182f97-7c44-4269-a632-77c73c8a71f3"/>
  <p:tag name="AUDIO_ID" val="571"/>
  <p:tag name="ELAPSEDTIME" val="60.3"/>
  <p:tag name="ARTICULATE_SLIDE_NAV" val="7"/>
</p:tagLst>
</file>

<file path=ppt/tags/tag15.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16.xml><?xml version="1.0" encoding="utf-8"?>
<p:tagLst xmlns:a="http://schemas.openxmlformats.org/drawingml/2006/main" xmlns:r="http://schemas.openxmlformats.org/officeDocument/2006/relationships" xmlns:p="http://schemas.openxmlformats.org/presentationml/2006/main">
  <p:tag name="ANNOTATION_COUNT" val="0"/>
  <p:tag name="ARTICULATE_SLIDE_GUID" val="10c29be1-5436-4aa4-86c0-ff2ef5c80538"/>
  <p:tag name="AUDIO_ID" val="538"/>
  <p:tag name="ELAPSEDTIME" val="16.5"/>
  <p:tag name="ARTICULATE_SLIDE_NAV" val="8"/>
</p:tagLst>
</file>

<file path=ppt/tags/tag17.xml><?xml version="1.0" encoding="utf-8"?>
<p:tagLst xmlns:a="http://schemas.openxmlformats.org/drawingml/2006/main" xmlns:r="http://schemas.openxmlformats.org/officeDocument/2006/relationships" xmlns:p="http://schemas.openxmlformats.org/presentationml/2006/main">
  <p:tag name="ANNOTATION_COUNT" val="0"/>
  <p:tag name="ARTICULATE_SLIDE_GUID" val="b7d961b3-ce1f-4b89-b577-a5f627ce68d6"/>
  <p:tag name="AUDIO_ID" val="558"/>
  <p:tag name="ELAPSEDTIME" val="61.6"/>
  <p:tag name="ARTICULATE_SLIDE_NAV" val="9"/>
</p:tagLst>
</file>

<file path=ppt/tags/tag1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19.xml><?xml version="1.0" encoding="utf-8"?>
<p:tagLst xmlns:a="http://schemas.openxmlformats.org/drawingml/2006/main" xmlns:r="http://schemas.openxmlformats.org/officeDocument/2006/relationships" xmlns:p="http://schemas.openxmlformats.org/presentationml/2006/main">
  <p:tag name="ANNOTATION_COUNT" val="0"/>
  <p:tag name="ARTICULATE_SLIDE_GUID" val="37638f47-cce9-40e2-b8c2-57d8528010d1"/>
  <p:tag name="AUDIO_ID" val="572"/>
  <p:tag name="ELAPSEDTIME" val="109.9"/>
  <p:tag name="ARTICULATE_SLIDE_NAV" val="10"/>
</p:tagLst>
</file>

<file path=ppt/tags/tag2.xml><?xml version="1.0" encoding="utf-8"?>
<p:tagLst xmlns:a="http://schemas.openxmlformats.org/drawingml/2006/main" xmlns:r="http://schemas.openxmlformats.org/officeDocument/2006/relationships" xmlns:p="http://schemas.openxmlformats.org/presentationml/2006/main">
  <p:tag name="ANNOTATION_COUNT" val="0"/>
  <p:tag name="ARTICULATE_SLIDE_GUID" val="18ffee12-b562-4cdc-8c55-12f75afc6511"/>
  <p:tag name="AUDIO_ID" val="262"/>
  <p:tag name="ELAPSEDTIME" val="10.4"/>
  <p:tag name="ARTICULATE_SLIDE_NAV" val="2"/>
</p:tagLst>
</file>

<file path=ppt/tags/tag2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0"/>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213ee34d-05fd-4ca7-90e4-a799457678d5"/>
  <p:tag name="ANNOTATION_COUNT" val="0"/>
  <p:tag name="AUDIO_ID" val="560"/>
  <p:tag name="ELAPSEDTIME" val="41.0"/>
  <p:tag name="ARTICULATE_SLIDE_NAV" val="11"/>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24.xml><?xml version="1.0" encoding="utf-8"?>
<p:tagLst xmlns:a="http://schemas.openxmlformats.org/drawingml/2006/main" xmlns:r="http://schemas.openxmlformats.org/officeDocument/2006/relationships" xmlns:p="http://schemas.openxmlformats.org/presentationml/2006/main">
  <p:tag name="ANNOTATION_COUNT" val="0"/>
  <p:tag name="ARTICULATE_SLIDE_GUID" val="d449a36c-4980-4512-96a0-5a6b786d4afa"/>
  <p:tag name="AUDIO_ID" val="561"/>
  <p:tag name="ELAPSEDTIME" val="64.6"/>
  <p:tag name="ARTICULATE_SLIDE_NAV" val="12"/>
</p:tagLst>
</file>

<file path=ppt/tags/tag2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otXLMyOp_files\slide0001_image001.png"/>
</p:tagLst>
</file>

<file path=ppt/tags/tag2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9JOsw7ks_files\slide0001_image001.png"/>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MARGIN_1" val="0"/>
  <p:tag name="MARGIN_2" val="36"/>
  <p:tag name="MARGIN_3" val="72"/>
  <p:tag name="MARGIN_4" val="108"/>
  <p:tag name="MARGIN_5" val="144"/>
  <p:tag name="FONT_SIZE" val="10"/>
</p:tagLst>
</file>

<file path=ppt/tags/tag28.xml><?xml version="1.0" encoding="utf-8"?>
<p:tagLst xmlns:a="http://schemas.openxmlformats.org/drawingml/2006/main" xmlns:r="http://schemas.openxmlformats.org/officeDocument/2006/relationships" xmlns:p="http://schemas.openxmlformats.org/presentationml/2006/main">
  <p:tag name="ANNOTATION_COUNT" val="0"/>
  <p:tag name="ARTICULATE_SLIDE_GUID" val="10c29be1-5436-4aa4-86c0-ff2ef5c80569"/>
  <p:tag name="AUDIO_ID" val="569"/>
  <p:tag name="ELAPSEDTIME" val="9.7"/>
  <p:tag name="ARTICULATE_SLIDE_NAV" val="13"/>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0a8f2b89-cd89-4f0f-9fa2-c599b03c4f94"/>
  <p:tag name="ANNOTATION_COUNT" val="0"/>
  <p:tag name="AUDIO_ID" val="542"/>
  <p:tag name="ELAPSEDTIME" val="31.0"/>
  <p:tag name="ARTICULATE_SLIDE_NAV" val="14"/>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0c29be1-5436-4aa4-86c0-ff2ef5c81aa6"/>
  <p:tag name="ANNOTATION_COUNT" val="0"/>
  <p:tag name="AUDIO_ID" val="564"/>
  <p:tag name="ELAPSEDTIME" val="13.9"/>
  <p:tag name="ARTICULATE_SLIDE_NAV" val="3"/>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12645f04-dd27-4133-85ef-cb9d170d27e1"/>
  <p:tag name="ANNOTATION_COUNT" val="0"/>
  <p:tag name="AUDIO_ID" val="573"/>
  <p:tag name="ELAPSEDTIME" val="49.3"/>
  <p:tag name="ARTICULATE_SLIDE_NAV" val="15"/>
</p:tagLst>
</file>

<file path=ppt/tags/tag3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dcda1dc6-e549-4d1c-99c7-856f0c8e12d3"/>
  <p:tag name="ANNOTATION_COUNT" val="0"/>
  <p:tag name="AUDIO_ID" val="574"/>
  <p:tag name="ELAPSEDTIME" val="4.4"/>
  <p:tag name="ARTICULATE_SLIDE_NAV" val="16"/>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bc134e61-e045-4b49-8b4a-c318f8e72460"/>
  <p:tag name="ANNOTATION_COUNT" val="0"/>
  <p:tag name="AUDIO_ID" val="261"/>
  <p:tag name="ELAPSEDTIME" val="15.5"/>
  <p:tag name="ARTICULATE_SLIDE_NAV" val="1"/>
</p:tagLst>
</file>

<file path=ppt/tags/tag33.xml><?xml version="1.0" encoding="utf-8"?>
<p:tagLst xmlns:a="http://schemas.openxmlformats.org/drawingml/2006/main" xmlns:r="http://schemas.openxmlformats.org/officeDocument/2006/relationships" xmlns:p="http://schemas.openxmlformats.org/presentationml/2006/main">
  <p:tag name="ANNOTATION_COUNT" val="0"/>
  <p:tag name="ARTICULATE_SLIDE_GUID" val="48f58ff0-701d-4a20-85ee-d85695d09415"/>
  <p:tag name="AUDIO_ID" val="262"/>
  <p:tag name="ELAPSEDTIME" val="10.8"/>
  <p:tag name="ARTICULATE_SLIDE_NAV" val="2"/>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10c29be1-5436-4aa4-86c0-ff2ef5c81aa6"/>
  <p:tag name="ANNOTATION_COUNT" val="0"/>
  <p:tag name="AUDIO_ID" val="562"/>
  <p:tag name="ELAPSEDTIME" val="23.2"/>
  <p:tag name="ARTICULATE_SLIDE_NAV" val="3"/>
</p:tagLst>
</file>

<file path=ppt/tags/tag35.xml><?xml version="1.0" encoding="utf-8"?>
<p:tagLst xmlns:a="http://schemas.openxmlformats.org/drawingml/2006/main" xmlns:r="http://schemas.openxmlformats.org/officeDocument/2006/relationships" xmlns:p="http://schemas.openxmlformats.org/presentationml/2006/main">
  <p:tag name="ANNOTATION_TYPE_1" val="0"/>
  <p:tag name="ANNOTATION_START_1" val="4.4"/>
  <p:tag name="ANNOTATION_TOP_1" val="183.8"/>
  <p:tag name="ANNOTATION_LEFT_1" val="28.3"/>
  <p:tag name="ANNOTATION_WIDTH_1" val="121.2"/>
  <p:tag name="ANNOTATION_HEIGHT_1" val="120.9"/>
  <p:tag name="ANNOTATION_ANIMATION_1" val="3"/>
  <p:tag name="ANNOTATION_ROTATION_1" val="0"/>
  <p:tag name="ANNOTATION_SUB_TYPE_1" val="2"/>
  <p:tag name="ANNOTATION_LOOP_COUNT_1" val="1"/>
  <p:tag name="ANNOTATION_BOX_RADIUS_1" val="0"/>
  <p:tag name="ANNOTATION_SCALE_1" val="125"/>
  <p:tag name="ANNOTATION_BORDER_ALPHA_1" val="100"/>
  <p:tag name="ANNOTATION_BORDER_COLOR_1" val="16777215"/>
  <p:tag name="ANNOTATION_FILL_COLOR_1" val="683492"/>
  <p:tag name="ANNOTATION_FILL_ALPHA_1" val="100"/>
  <p:tag name="ANNOTATION_BORDER_WIDTH_1" val="2"/>
  <p:tag name="ARTICULATE_SLIDE_GUID" val="074f0be9-c43f-4bd7-adbf-e7b33687cb6e"/>
  <p:tag name="ANNOTATION_COUNT" val="0"/>
  <p:tag name="AUDIO_ID" val="573"/>
  <p:tag name="ELAPSEDTIME" val="90.3"/>
  <p:tag name="ARTICULATE_SLIDE_NAV" val="4"/>
</p:tagLst>
</file>

<file path=ppt/tags/tag3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0"/>
</p:tagLst>
</file>

<file path=ppt/tags/tag37.xml><?xml version="1.0" encoding="utf-8"?>
<p:tagLst xmlns:a="http://schemas.openxmlformats.org/drawingml/2006/main" xmlns:r="http://schemas.openxmlformats.org/officeDocument/2006/relationships" xmlns:p="http://schemas.openxmlformats.org/presentationml/2006/main">
  <p:tag name="ANNOTATION_COUNT" val="0"/>
  <p:tag name="ARTICULATE_SLIDE_GUID" val="19fb180e-798d-4334-9585-e69c7804b16d"/>
  <p:tag name="AUDIO_ID" val="574"/>
  <p:tag name="ELAPSEDTIME" val="45.4"/>
  <p:tag name="ARTICULATE_SLIDE_NAV" val="5"/>
</p:tagLst>
</file>

<file path=ppt/tags/tag3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39.xml><?xml version="1.0" encoding="utf-8"?>
<p:tagLst xmlns:a="http://schemas.openxmlformats.org/drawingml/2006/main" xmlns:r="http://schemas.openxmlformats.org/officeDocument/2006/relationships" xmlns:p="http://schemas.openxmlformats.org/presentationml/2006/main">
  <p:tag name="ANNOTATION_COUNT" val="0"/>
  <p:tag name="ARTICULATE_SLIDE_GUID" val="916135b9-f11c-48bf-98b3-9679dccec485"/>
  <p:tag name="AUDIO_ID" val="547"/>
  <p:tag name="ELAPSEDTIME" val="49.4"/>
  <p:tag name="ARTICULATE_SLIDE_NAV" val="6"/>
</p:tagLst>
</file>

<file path=ppt/tags/tag4.xml><?xml version="1.0" encoding="utf-8"?>
<p:tagLst xmlns:a="http://schemas.openxmlformats.org/drawingml/2006/main" xmlns:r="http://schemas.openxmlformats.org/officeDocument/2006/relationships" xmlns:p="http://schemas.openxmlformats.org/presentationml/2006/main">
  <p:tag name="ANNOTATION_COUNT" val="0"/>
  <p:tag name="ARTICULATE_SLIDE_GUID" val="2ebd4791-bf0d-49bd-940c-058a964709c9"/>
  <p:tag name="AUDIO_ID" val="551"/>
  <p:tag name="ELAPSEDTIME" val="40.7"/>
  <p:tag name="ARTICULATE_SLIDE_NAV" val="4"/>
</p:tagLst>
</file>

<file path=ppt/tags/tag4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41.xml><?xml version="1.0" encoding="utf-8"?>
<p:tagLst xmlns:a="http://schemas.openxmlformats.org/drawingml/2006/main" xmlns:r="http://schemas.openxmlformats.org/officeDocument/2006/relationships" xmlns:p="http://schemas.openxmlformats.org/presentationml/2006/main">
  <p:tag name="ANNOTATION_COUNT" val="0"/>
  <p:tag name="ARTICULATE_SLIDE_GUID" val="b9a5e128-1b27-4aae-8fab-e7c250fa8179"/>
  <p:tag name="AUDIO_ID" val="575"/>
  <p:tag name="ELAPSEDTIME" val="36.2"/>
  <p:tag name="ARTICULATE_SLIDE_NAV" val="7"/>
</p:tagLst>
</file>

<file path=ppt/tags/tag42.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43.xml><?xml version="1.0" encoding="utf-8"?>
<p:tagLst xmlns:a="http://schemas.openxmlformats.org/drawingml/2006/main" xmlns:r="http://schemas.openxmlformats.org/officeDocument/2006/relationships" xmlns:p="http://schemas.openxmlformats.org/presentationml/2006/main">
  <p:tag name="ANNOTATION_COUNT" val="0"/>
  <p:tag name="ARTICULATE_SLIDE_GUID" val="10c29be1-5436-4aa4-86c0-ff2ef5c80567"/>
  <p:tag name="AUDIO_ID" val="567"/>
  <p:tag name="ELAPSEDTIME" val="6.1"/>
  <p:tag name="ARTICULATE_SLIDE_NAV" val="8"/>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e43a17b9-bc1c-42db-8f14-ec3ce3945174"/>
  <p:tag name="ANNOTATION_COUNT" val="0"/>
  <p:tag name="AUDIO_ID" val="536"/>
  <p:tag name="ELAPSEDTIME" val="111.5"/>
  <p:tag name="ARTICULATE_SLIDE_NAV" val="9"/>
</p:tagLst>
</file>

<file path=ppt/tags/tag45.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6fad25e0-d78d-492d-84c1-ab346e627eba"/>
  <p:tag name="ANNOTATION_COUNT" val="0"/>
  <p:tag name="AUDIO_ID" val="529"/>
  <p:tag name="ELAPSEDTIME" val="42.7"/>
  <p:tag name="ARTICULATE_SLIDE_NAV" val="10"/>
</p:tagLst>
</file>

<file path=ppt/tags/tag4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MARGIN_1" val="0"/>
  <p:tag name="MARGIN_2" val="36"/>
  <p:tag name="MARGIN_3" val="72"/>
  <p:tag name="MARGIN_4" val="108"/>
  <p:tag name="MARGIN_5" val="144"/>
  <p:tag name="FONT_SIZE" val="10"/>
</p:tagLst>
</file>

<file path=ppt/tags/tag48.xml><?xml version="1.0" encoding="utf-8"?>
<p:tagLst xmlns:a="http://schemas.openxmlformats.org/drawingml/2006/main" xmlns:r="http://schemas.openxmlformats.org/officeDocument/2006/relationships" xmlns:p="http://schemas.openxmlformats.org/presentationml/2006/main">
  <p:tag name="NOPREFERENCE" val="False"/>
  <p:tag name="DELIMITERS" val="3.1"/>
  <p:tag name="ARTICULATE_SLIDE_GUID" val="5f04f784-c3fc-4263-a480-d1e19b7a0380"/>
  <p:tag name="ANNOTATION_COUNT" val="0"/>
  <p:tag name="AUDIO_ID" val="520"/>
  <p:tag name="ELAPSEDTIME" val="22.1"/>
  <p:tag name="ARTICULATE_SLIDE_NAV" val="11"/>
</p:tagLst>
</file>

<file path=ppt/tags/tag4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dz2wmd7u_files\slide0001_image001.png"/>
</p:tagLst>
</file>

<file path=ppt/tags/tag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50.xml><?xml version="1.0" encoding="utf-8"?>
<p:tagLst xmlns:a="http://schemas.openxmlformats.org/drawingml/2006/main" xmlns:r="http://schemas.openxmlformats.org/officeDocument/2006/relationships" xmlns:p="http://schemas.openxmlformats.org/presentationml/2006/main">
  <p:tag name="NOPREFERENCE" val="False"/>
  <p:tag name="DELIMITERS" val="3.1"/>
  <p:tag name="ARTICULATE_SLIDE_GUID" val="6a0550ed-4dcb-4190-bfe7-fd9d3f9bc140"/>
  <p:tag name="ANNOTATION_COUNT" val="0"/>
  <p:tag name="AUDIO_ID" val="521"/>
  <p:tag name="ELAPSEDTIME" val="37.8"/>
  <p:tag name="ARTICULATE_SLIDE_NAV" val="12"/>
</p:tagLst>
</file>

<file path=ppt/tags/tag5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QpNqtKOW_files\slide0001_image001.png"/>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0"/>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aab0b091-1ace-4fb8-8bae-68d255121ed5"/>
  <p:tag name="ANNOTATION_COUNT" val="0"/>
  <p:tag name="AUDIO_ID" val="522"/>
  <p:tag name="ELAPSEDTIME" val="16.0"/>
  <p:tag name="ARTICULATE_SLIDE_NAV" val="13"/>
</p:tagLst>
</file>

<file path=ppt/tags/tag5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ngSEIvhj_files\slide0001_image001.png"/>
</p:tagLst>
</file>

<file path=ppt/tags/tag55.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56.xml><?xml version="1.0" encoding="utf-8"?>
<p:tagLst xmlns:a="http://schemas.openxmlformats.org/drawingml/2006/main" xmlns:r="http://schemas.openxmlformats.org/officeDocument/2006/relationships" xmlns:p="http://schemas.openxmlformats.org/presentationml/2006/main">
  <p:tag name="ANNOTATION_COUNT" val="0"/>
  <p:tag name="ARTICULATE_SLIDE_GUID" val="aab0b091-1ace-4fb8-8bae-68d255120568"/>
  <p:tag name="AUDIO_ID" val="568"/>
  <p:tag name="ELAPSEDTIME" val="24.0"/>
  <p:tag name="ARTICULATE_SLIDE_NAV" val="14"/>
</p:tagLst>
</file>

<file path=ppt/tags/tag5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2ppCdfpz_files\slide0001_image001.png"/>
</p:tagLst>
</file>

<file path=ppt/tags/tag5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59.xml><?xml version="1.0" encoding="utf-8"?>
<p:tagLst xmlns:a="http://schemas.openxmlformats.org/drawingml/2006/main" xmlns:r="http://schemas.openxmlformats.org/officeDocument/2006/relationships" xmlns:p="http://schemas.openxmlformats.org/presentationml/2006/main">
  <p:tag name="NOPREFERENCE" val="False"/>
  <p:tag name="DELIMITERS" val="3.1"/>
  <p:tag name="ARTICULATE_SLIDE_GUID" val="08ec55cf-8822-4ff1-b20b-399098b16816"/>
  <p:tag name="ANNOTATION_COUNT" val="0"/>
  <p:tag name="AUDIO_ID" val="523"/>
  <p:tag name="ELAPSEDTIME" val="20.2"/>
  <p:tag name="ARTICULATE_SLIDE_NAV" val="15"/>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025ae499-1760-4aa9-aed5-aeae16edae1a"/>
  <p:tag name="ANNOTATION_COUNT" val="0"/>
  <p:tag name="AUDIO_ID" val="552"/>
  <p:tag name="ELAPSEDTIME" val="84.6"/>
  <p:tag name="ARTICULATE_SLIDE_NAV" val="5"/>
</p:tagLst>
</file>

<file path=ppt/tags/tag6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Emufb4zh_files\slide0001_image001.png"/>
</p:tagLst>
</file>

<file path=ppt/tags/tag61.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62.xml><?xml version="1.0" encoding="utf-8"?>
<p:tagLst xmlns:a="http://schemas.openxmlformats.org/drawingml/2006/main" xmlns:r="http://schemas.openxmlformats.org/officeDocument/2006/relationships" xmlns:p="http://schemas.openxmlformats.org/presentationml/2006/main">
  <p:tag name="NOPREFERENCE" val="False"/>
  <p:tag name="DELIMITERS" val="3.1"/>
  <p:tag name="ARTICULATE_SLIDE_GUID" val="1574aa8b-29d2-4ebe-b310-afade8c960ef"/>
  <p:tag name="ANNOTATION_COUNT" val="0"/>
  <p:tag name="AUDIO_ID" val="524"/>
  <p:tag name="ELAPSEDTIME" val="27.9"/>
  <p:tag name="ARTICULATE_SLIDE_NAV" val="16"/>
</p:tagLst>
</file>

<file path=ppt/tags/tag6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6D2VyqcZ_files\slide0001_image001.png"/>
</p:tagLst>
</file>

<file path=ppt/tags/tag64.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65.xml><?xml version="1.0" encoding="utf-8"?>
<p:tagLst xmlns:a="http://schemas.openxmlformats.org/drawingml/2006/main" xmlns:r="http://schemas.openxmlformats.org/officeDocument/2006/relationships" xmlns:p="http://schemas.openxmlformats.org/presentationml/2006/main">
  <p:tag name="ANNOTATION_COUNT" val="0"/>
  <p:tag name="ARTICULATE_SLIDE_GUID" val="10c29be1-5436-4aa4-86c0-ff2ef5c80569"/>
  <p:tag name="AUDIO_ID" val="569"/>
  <p:tag name="ELAPSEDTIME" val="4.4"/>
  <p:tag name="ARTICULATE_SLIDE_NAV" val="17"/>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0a8f2b89-cd89-4f0f-9fa2-c599b03c4f94"/>
  <p:tag name="ANNOTATION_COUNT" val="0"/>
  <p:tag name="AUDIO_ID" val="542"/>
  <p:tag name="ELAPSEDTIME" val="56.6"/>
  <p:tag name="ARTICULATE_SLIDE_NAV" val="18"/>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12645f04-dd27-4133-85ef-cb9d170d27e1"/>
  <p:tag name="ANNOTATION_COUNT" val="0"/>
  <p:tag name="AUDIO_ID" val="576"/>
  <p:tag name="ELAPSEDTIME" val="47.2"/>
  <p:tag name="ARTICULATE_SLIDE_NAV" val="19"/>
</p:tagLst>
</file>

<file path=ppt/tags/tag68.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dcda1dc6-e549-4d1c-99c7-856f0c8e12d3"/>
  <p:tag name="ANNOTATION_COUNT" val="0"/>
  <p:tag name="AUDIO_ID" val="577"/>
  <p:tag name="ELAPSEDTIME" val="4.3"/>
  <p:tag name="ARTICULATE_SLIDE_NAV" val="20"/>
</p:tagLst>
</file>

<file path=ppt/tags/tag7.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8.xml><?xml version="1.0" encoding="utf-8"?>
<p:tagLst xmlns:a="http://schemas.openxmlformats.org/drawingml/2006/main" xmlns:r="http://schemas.openxmlformats.org/officeDocument/2006/relationships" xmlns:p="http://schemas.openxmlformats.org/presentationml/2006/main">
  <p:tag name="ANNOTATION_COUNT" val="0"/>
  <p:tag name="ARTICULATE_SLIDE_GUID" val="1a11eeae-4d3e-4214-be20-17e1adca599f"/>
  <p:tag name="AUDIO_ID" val="570"/>
  <p:tag name="ELAPSEDTIME" val="74.1"/>
  <p:tag name="ARTICULATE_SLIDE_NAV" val="6"/>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GwgWV5tH_files\slide0001_image001.png"/>
</p:tagLst>
</file>

<file path=ppt/theme/theme1.xml><?xml version="1.0" encoding="utf-8"?>
<a:theme xmlns:a="http://schemas.openxmlformats.org/drawingml/2006/main" name="Xilinx Template (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7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8_Xilinx Template_light">
  <a:themeElements>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9_Xilinx Template_light">
  <a:themeElements>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Xilinx Template_light">
  <a:themeElements>
    <a:clrScheme name="Custom 1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0000FF"/>
      </a:hlink>
      <a:folHlink>
        <a:srgbClr val="0000FF"/>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4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fontScheme name="Xilinx Template_light">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escription0 xmlns="D46A7F71-384C-4B0A-B6CB-1869FF28952A">PowerPoint presentation (PPTX) with instructions on how to convert and build decks with the new format. </Description0>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AE20199-0012-4841-933F-A493D5C9E883}">
  <ds:schemaRefs>
    <ds:schemaRef ds:uri="http://schemas.microsoft.com/sharepoint/v3/contenttype/forms"/>
  </ds:schemaRefs>
</ds:datastoreItem>
</file>

<file path=customXml/itemProps2.xml><?xml version="1.0" encoding="utf-8"?>
<ds:datastoreItem xmlns:ds="http://schemas.openxmlformats.org/officeDocument/2006/customXml" ds:itemID="{07728977-9908-434E-B541-ACE470BE8020}">
  <ds:schemaRefs>
    <ds:schemaRef ds:uri="http://schemas.microsoft.com/office/2006/metadata/properties"/>
    <ds:schemaRef ds:uri="D46A7F71-384C-4B0A-B6CB-1869FF28952A"/>
  </ds:schemaRefs>
</ds:datastoreItem>
</file>

<file path=customXml/itemProps3.xml><?xml version="1.0" encoding="utf-8"?>
<ds:datastoreItem xmlns:ds="http://schemas.openxmlformats.org/officeDocument/2006/customXml" ds:itemID="{012A3C9F-AC00-4F7F-B53D-8FC3D9D470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Xilinx Template (light)</Template>
  <TotalTime>1250</TotalTime>
  <Words>4190</Words>
  <Application>Microsoft Office PowerPoint</Application>
  <PresentationFormat>On-screen Show (4:3)</PresentationFormat>
  <Paragraphs>355</Paragraphs>
  <Slides>36</Slides>
  <Notes>36</Notes>
  <HiddenSlides>0</HiddenSlides>
  <MMClips>0</MMClips>
  <ScaleCrop>false</ScaleCrop>
  <HeadingPairs>
    <vt:vector size="4" baseType="variant">
      <vt:variant>
        <vt:lpstr>Theme</vt:lpstr>
      </vt:variant>
      <vt:variant>
        <vt:i4>13</vt:i4>
      </vt:variant>
      <vt:variant>
        <vt:lpstr>Slide Titles</vt:lpstr>
      </vt:variant>
      <vt:variant>
        <vt:i4>36</vt:i4>
      </vt:variant>
    </vt:vector>
  </HeadingPairs>
  <TitlesOfParts>
    <vt:vector size="49" baseType="lpstr">
      <vt:lpstr>Xilinx Template (light)</vt:lpstr>
      <vt:lpstr>24_Xilinx Template_light</vt:lpstr>
      <vt:lpstr>Xilinx Template_light</vt:lpstr>
      <vt:lpstr>1_Xilinx Template_light</vt:lpstr>
      <vt:lpstr>2_Xilinx Template_light</vt:lpstr>
      <vt:lpstr>3_Xilinx Template_light</vt:lpstr>
      <vt:lpstr>4_Xilinx Template_light</vt:lpstr>
      <vt:lpstr>5_Xilinx Template_light</vt:lpstr>
      <vt:lpstr>6_Xilinx Template_light</vt:lpstr>
      <vt:lpstr>7_Xilinx Template_light</vt:lpstr>
      <vt:lpstr>8_Xilinx Template_light</vt:lpstr>
      <vt:lpstr>9_Xilinx Template_light</vt:lpstr>
      <vt:lpstr>12_Xilinx Template_light</vt:lpstr>
      <vt:lpstr>7 Series Memory Controllers</vt:lpstr>
      <vt:lpstr>Objectives</vt:lpstr>
      <vt:lpstr>Lessons</vt:lpstr>
      <vt:lpstr>DRAM Technologies</vt:lpstr>
      <vt:lpstr>Networking Applications: SRAM and Specialty DRAM</vt:lpstr>
      <vt:lpstr>Data Rate Challenge</vt:lpstr>
      <vt:lpstr>New Solution Needed</vt:lpstr>
      <vt:lpstr>Lessons</vt:lpstr>
      <vt:lpstr>Byte Lanes and DQS</vt:lpstr>
      <vt:lpstr>PHASER_IN and PHASER_OUT</vt:lpstr>
      <vt:lpstr>Byte Lane Support</vt:lpstr>
      <vt:lpstr>IO FIFO Blocks</vt:lpstr>
      <vt:lpstr>Lessons</vt:lpstr>
      <vt:lpstr>Summary</vt:lpstr>
      <vt:lpstr>Where Can I Learn More?</vt:lpstr>
      <vt:lpstr>Trademark Information</vt:lpstr>
      <vt:lpstr>7 Series Memory Controllers</vt:lpstr>
      <vt:lpstr>Objectives</vt:lpstr>
      <vt:lpstr>Lessons</vt:lpstr>
      <vt:lpstr>Memory Controller Operations</vt:lpstr>
      <vt:lpstr>MIG Memory Controller</vt:lpstr>
      <vt:lpstr>User Interfaces</vt:lpstr>
      <vt:lpstr>Multi-Port Support</vt:lpstr>
      <vt:lpstr>Lessons</vt:lpstr>
      <vt:lpstr>Memory Interface Generator  (MIG)</vt:lpstr>
      <vt:lpstr>MIG Design Flow</vt:lpstr>
      <vt:lpstr>MIG Runs Through the CORE Generator Interface</vt:lpstr>
      <vt:lpstr>MIG Memory Selection</vt:lpstr>
      <vt:lpstr>AXI Interface Options</vt:lpstr>
      <vt:lpstr>MIG Memory Options</vt:lpstr>
      <vt:lpstr>MIG FPGA Options</vt:lpstr>
      <vt:lpstr>MIG Bank Selection</vt:lpstr>
      <vt:lpstr>Lessons</vt:lpstr>
      <vt:lpstr>Summary</vt:lpstr>
      <vt:lpstr>Where Can I Learn More?</vt:lpstr>
      <vt:lpstr>Trademark Information</vt:lpstr>
    </vt:vector>
  </TitlesOfParts>
  <Company>Xilinx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Xilinx Template (light) rev</dc:title>
  <dc:creator>Xilinx</dc:creator>
  <cp:keywords>Public</cp:keywords>
  <cp:lastModifiedBy>Windows User</cp:lastModifiedBy>
  <cp:revision>109</cp:revision>
  <dcterms:created xsi:type="dcterms:W3CDTF">2012-04-24T17:20:09Z</dcterms:created>
  <dcterms:modified xsi:type="dcterms:W3CDTF">2012-08-09T22:16:40Z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430425c8-2804-4323-8c69-cbcc79be489d</vt:lpwstr>
  </property>
  <property fmtid="{D5CDD505-2E9C-101B-9397-08002B2CF9AE}" pid="5" name="XilinxClassification">
    <vt:lpwstr>Public</vt:lpwstr>
  </property>
  <property fmtid="{D5CDD505-2E9C-101B-9397-08002B2CF9AE}" pid="6" name="XilinxVisual Markings">
    <vt:lpwstr>No</vt:lpwstr>
  </property>
  <property fmtid="{D5CDD505-2E9C-101B-9397-08002B2CF9AE}" pid="7" name="XilinxPublication Year">
    <vt:lpwstr>2012</vt:lpwstr>
  </property>
</Properties>
</file>