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tags/tag34.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68.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64.xml" ContentType="application/vnd.openxmlformats-officedocument.presentationml.tags+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15.xml" ContentType="application/vnd.openxmlformats-officedocument.theme+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tags/tag71.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Override PartName="/ppt/notesSlides/notesSlide26.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49"/>
  </p:notesMasterIdLst>
  <p:handoutMasterIdLst>
    <p:handoutMasterId r:id="rId50"/>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87"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168" autoAdjust="0"/>
    <p:restoredTop sz="95700" autoAdjust="0"/>
  </p:normalViewPr>
  <p:slideViewPr>
    <p:cSldViewPr snapToGrid="0" showGuides="1">
      <p:cViewPr varScale="1">
        <p:scale>
          <a:sx n="90" d="100"/>
          <a:sy n="90" d="100"/>
        </p:scale>
        <p:origin x="-120" y="-732"/>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8" Type="http://schemas.openxmlformats.org/officeDocument/2006/relationships/slideMaster" Target="slideMasters/slideMaster5.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9/21/2012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55.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67.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7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3072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31747"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277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3795"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4819"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3584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6867"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2048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2253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1507"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253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The depth of the FIFO is determined by the size of the block RAM. When using First Word Fall Through mode, the FIFO depth is one element larger than the block RAM size. This is slightly different from previous implementations.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3555"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Reading data from the FIFO is synchronous to the rising edge of RDCLK.</a:t>
            </a:r>
          </a:p>
          <a:p>
            <a:r>
              <a:rPr lang="en-US" smtClean="0"/>
              <a:t>Writing data to the FIFO is synchronous to the rising edge of WRCLK.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4579"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FIFO also provides WRERR, which is asserted when a write is attempted to a full FIFO, and RDERR, when reading from an empty FIFO.</a:t>
            </a:r>
          </a:p>
          <a:p>
            <a:r>
              <a:rPr lang="en-US" smtClean="0"/>
              <a:t>RDCOUNT and WRCOUNT are the current address pointers into the underlying RAM (on RDCLK and WRCLK, respectively).</a:t>
            </a:r>
          </a:p>
          <a:p>
            <a:r>
              <a:rPr lang="en-US" smtClean="0"/>
              <a:t>In synchronous mode, the ALMOST_EMPTY level can be programmed to be between 1 and DEPTH-2. In Asynchronous mode, the range is 5 to DEPTH-6, or 6 to DEPTH-6 in FWFT mode.</a:t>
            </a:r>
          </a:p>
          <a:p>
            <a:r>
              <a:rPr lang="en-US" smtClean="0"/>
              <a:t>The ALMOST_FULL level can also be 1 to DEPTH-2 in synchronous mode, 4 to DEPTH-7 in asynchronous mode, and 4 to DEPTH-8 in FWFT mode.</a:t>
            </a:r>
          </a:p>
          <a:p>
            <a:r>
              <a:rPr lang="en-US" smtClean="0"/>
              <a:t>These limits are slightly different than in previous technologies.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560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6627"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2765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For more information on inferring RAMs, refer to the user guide for your synthesis tool.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8675"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smtClean="0"/>
          </a:p>
          <a:p>
            <a:r>
              <a:rPr lang="en-US" smtClean="0"/>
              <a:t> </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29699"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r>
              <a:rPr lang="en-US" smtClean="0"/>
              <a:t> </a:t>
            </a:r>
          </a:p>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072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3555"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1747" name="Rectangle 3"/>
          <p:cNvSpPr>
            <a:spLocks noGrp="1" noChangeArrowheads="1"/>
          </p:cNvSpPr>
          <p:nvPr>
            <p:ph type="body" idx="1"/>
          </p:nvPr>
        </p:nvSpPr>
        <p:spPr>
          <a:xfrm>
            <a:off x="912843" y="3284850"/>
            <a:ext cx="7302742" cy="3111962"/>
          </a:xfrm>
          <a:solidFill>
            <a:srgbClr val="FFFFFF"/>
          </a:solidFill>
          <a:ln>
            <a:solidFill>
              <a:srgbClr val="000000"/>
            </a:solid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3277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 </a:t>
            </a:r>
          </a:p>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4579"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The 7 series FPGAs have a separate Vccbram power supply. This allows the voltage of the core to be lowered in the -1L part without also lowering the voltage of the block RAMs. </a:t>
            </a:r>
          </a:p>
          <a:p>
            <a:r>
              <a:rPr lang="en-US" smtClean="0"/>
              <a:t>Unused block RAMs are automatically powered down by the configuration bitstream. This reduces overall power of the FPGA.</a:t>
            </a:r>
          </a:p>
          <a:p>
            <a:r>
              <a:rPr lang="en-US" smtClean="0"/>
              <a:t>The block memory contents is initialized during configuration with the FPGA bitstream. If you reset the memory while it is running, you only clear the register contents in the FPGA, not the contents of the Block RAM memory unless you overwrite the memory contents. </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521404" y="518660"/>
            <a:ext cx="6085619" cy="2593302"/>
          </a:xfrm>
          <a:solidFill>
            <a:srgbClr val="FFFFFF"/>
          </a:solidFill>
          <a:ln/>
        </p:spPr>
      </p:sp>
      <p:sp>
        <p:nvSpPr>
          <p:cNvPr id="25603"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6627"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endParaRPr lang="en-US" b="1" smtClean="0"/>
          </a:p>
          <a:p>
            <a:r>
              <a:rPr lang="en-US" smtClean="0"/>
              <a:t> </a:t>
            </a:r>
          </a:p>
          <a:p>
            <a:r>
              <a:rPr lang="en-US" smtClean="0"/>
              <a:t> </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7651"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In addition to the signals shown above, the RAM port also has:</a:t>
            </a:r>
          </a:p>
          <a:p>
            <a:pPr>
              <a:buFontTx/>
              <a:buChar char="•"/>
            </a:pPr>
            <a:r>
              <a:rPr lang="en-US" smtClean="0"/>
              <a:t>RAM enable: ENA</a:t>
            </a:r>
          </a:p>
          <a:p>
            <a:pPr>
              <a:buFontTx/>
              <a:buChar char="•"/>
            </a:pPr>
            <a:r>
              <a:rPr lang="en-US" smtClean="0"/>
              <a:t>Output latch reset: RSTRAMA</a:t>
            </a:r>
          </a:p>
          <a:p>
            <a:pPr>
              <a:buFontTx/>
              <a:buChar char="•"/>
            </a:pPr>
            <a:r>
              <a:rPr lang="en-US" smtClean="0"/>
              <a:t>Output register reset: RSTREGA</a:t>
            </a:r>
          </a:p>
          <a:p>
            <a:pPr>
              <a:buFontTx/>
              <a:buChar char="•"/>
            </a:pPr>
            <a:r>
              <a:rPr lang="en-US" smtClean="0"/>
              <a:t>Output register chip enable: REGCEA</a:t>
            </a:r>
          </a:p>
          <a:p>
            <a:r>
              <a:rPr lang="en-US" smtClean="0"/>
              <a:t>For simplicity, the DIA and DOA busses are shown as including the parity bits, which are actually on separate buses, DIPA and DOPA.</a:t>
            </a:r>
          </a:p>
          <a:p>
            <a:r>
              <a:rPr lang="en-US" smtClean="0"/>
              <a:t>The polarity of the RST, CE, and CLK signals are programmable. The RST signals are synchronous.</a:t>
            </a:r>
          </a:p>
          <a:p>
            <a:r>
              <a:rPr lang="en-US" smtClean="0"/>
              <a:t>The priority of REGCEA over RSTREGA is programmable via the RSTREG_PRIORITY attribute.</a:t>
            </a:r>
          </a:p>
          <a:p>
            <a:r>
              <a:rPr lang="en-US" smtClean="0"/>
              <a:t>It is important to ensure that no timing violations occur on the address pins of the RAM, even if the write enable is not asserted. </a:t>
            </a:r>
            <a:r>
              <a:rPr lang="en-US" b="1" smtClean="0"/>
              <a:t>Violating address timing (even during a read operation) can corrupt the RAM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8675"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Because the two ports can operate on independent clocks, it is up to the user to avoid contention. </a:t>
            </a:r>
          </a:p>
          <a:p>
            <a:pPr>
              <a:buFontTx/>
              <a:buChar char="•"/>
            </a:pPr>
            <a:r>
              <a:rPr lang="en-US" smtClean="0"/>
              <a:t>If both ports attempt to write to the same location “too close together”, the contents of that RAM location can be corrupted.</a:t>
            </a:r>
          </a:p>
          <a:p>
            <a:pPr>
              <a:buFontTx/>
              <a:buChar char="•"/>
            </a:pPr>
            <a:r>
              <a:rPr lang="en-US" smtClean="0"/>
              <a:t>If one port attempts to read from an address that is being written from the other port, the read result will be unpredictable.</a:t>
            </a:r>
          </a:p>
          <a:p>
            <a:pPr>
              <a:buFontTx/>
              <a:buChar char="•"/>
            </a:pPr>
            <a:r>
              <a:rPr lang="en-US" smtClean="0"/>
              <a:t>In the special case where both ports are clocked by the same clock signal (that is, the two ports are synchronous), and the write port is in READ_FIRST mode, then the other port can read the old contents of a RAM location while the new value is being written.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29699" name="Rectangle 3"/>
          <p:cNvSpPr>
            <a:spLocks noGrp="1" noChangeArrowheads="1"/>
          </p:cNvSpPr>
          <p:nvPr>
            <p:ph type="body" idx="1"/>
            <p:custDataLst>
              <p:tags r:id="rId1"/>
            </p:custDataLst>
          </p:nvPr>
        </p:nvSpPr>
        <p:spPr>
          <a:xfrm>
            <a:off x="912843" y="3284850"/>
            <a:ext cx="7302742" cy="3111962"/>
          </a:xfrm>
          <a:solidFill>
            <a:srgbClr val="FFFFFF"/>
          </a:solidFill>
          <a:ln>
            <a:solidFill>
              <a:srgbClr val="000000"/>
            </a:solidFill>
          </a:ln>
        </p:spPr>
        <p:txBody>
          <a:bodyPr/>
          <a:lstStyle/>
          <a:p>
            <a:r>
              <a:rPr lang="en-US" smtClean="0"/>
              <a:t>At least one of the two ports in a simple dual-port block RAM must either be x64 or x72 wide. If a wide port is not necessary, use a true dual-port RAM instead, even if the functionality of a simple dual-port RAM would suffice.</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7"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7.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9.jpeg"/><Relationship Id="rId5" Type="http://schemas.openxmlformats.org/officeDocument/2006/relationships/notesSlide" Target="../notesSlides/notesSlide11.xml"/><Relationship Id="rId4"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7.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10.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2.png"/><Relationship Id="rId5" Type="http://schemas.openxmlformats.org/officeDocument/2006/relationships/notesSlide" Target="../notesSlides/notesSlide27.xml"/><Relationship Id="rId4"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4.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7.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7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7.xml"/><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notesSlide" Target="../notesSlides/notesSlide8.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5.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9.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25412" y="4313792"/>
            <a:ext cx="7123419" cy="1114425"/>
          </a:xfrm>
        </p:spPr>
        <p:txBody>
          <a:bodyPr/>
          <a:lstStyle/>
          <a:p>
            <a:pPr eaLnBrk="1" hangingPunct="1"/>
            <a:r>
              <a:rPr lang="en-US" dirty="0" smtClean="0"/>
              <a:t>7 Series Memory Resources</a:t>
            </a:r>
          </a:p>
        </p:txBody>
      </p:sp>
      <p:sp>
        <p:nvSpPr>
          <p:cNvPr id="5123"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1"/>
          <p:cNvSpPr>
            <a:spLocks noGrp="1" noChangeArrowheads="1"/>
          </p:cNvSpPr>
          <p:nvPr>
            <p:ph type="title" idx="4294967295"/>
          </p:nvPr>
        </p:nvSpPr>
        <p:spPr/>
        <p:txBody>
          <a:bodyPr/>
          <a:lstStyle/>
          <a:p>
            <a:pPr eaLnBrk="1" hangingPunct="1"/>
            <a:r>
              <a:rPr lang="en-US" smtClean="0"/>
              <a:t>Summary of Block RAM Configurations</a:t>
            </a:r>
          </a:p>
        </p:txBody>
      </p:sp>
      <p:sp>
        <p:nvSpPr>
          <p:cNvPr id="12291" name="Line 42"/>
          <p:cNvSpPr>
            <a:spLocks noChangeShapeType="1"/>
          </p:cNvSpPr>
          <p:nvPr/>
        </p:nvSpPr>
        <p:spPr bwMode="auto">
          <a:xfrm>
            <a:off x="533400" y="1892300"/>
            <a:ext cx="1941513" cy="0"/>
          </a:xfrm>
          <a:prstGeom prst="line">
            <a:avLst/>
          </a:prstGeom>
          <a:noFill/>
          <a:ln w="38100" cap="sq">
            <a:noFill/>
            <a:round/>
            <a:headEnd/>
            <a:tailEnd/>
          </a:ln>
        </p:spPr>
        <p:txBody>
          <a:bodyPr>
            <a:spAutoFit/>
          </a:bodyPr>
          <a:lstStyle/>
          <a:p>
            <a:endParaRPr lang="en-US"/>
          </a:p>
        </p:txBody>
      </p:sp>
      <p:sp>
        <p:nvSpPr>
          <p:cNvPr id="12292" name="Line 43"/>
          <p:cNvSpPr>
            <a:spLocks noChangeShapeType="1"/>
          </p:cNvSpPr>
          <p:nvPr/>
        </p:nvSpPr>
        <p:spPr bwMode="auto">
          <a:xfrm>
            <a:off x="533400" y="1892300"/>
            <a:ext cx="0" cy="1022350"/>
          </a:xfrm>
          <a:prstGeom prst="line">
            <a:avLst/>
          </a:prstGeom>
          <a:noFill/>
          <a:ln w="38100">
            <a:noFill/>
            <a:round/>
            <a:headEnd/>
            <a:tailEnd/>
          </a:ln>
        </p:spPr>
        <p:txBody>
          <a:bodyPr>
            <a:spAutoFit/>
          </a:bodyPr>
          <a:lstStyle/>
          <a:p>
            <a:endParaRPr lang="en-US"/>
          </a:p>
        </p:txBody>
      </p:sp>
      <p:graphicFrame>
        <p:nvGraphicFramePr>
          <p:cNvPr id="94213" name="Group 79"/>
          <p:cNvGraphicFramePr>
            <a:graphicFrameLocks noGrp="1"/>
          </p:cNvGraphicFramePr>
          <p:nvPr/>
        </p:nvGraphicFramePr>
        <p:xfrm>
          <a:off x="342900" y="1739900"/>
          <a:ext cx="8572500" cy="4245675"/>
        </p:xfrm>
        <a:graphic>
          <a:graphicData uri="http://schemas.openxmlformats.org/drawingml/2006/table">
            <a:tbl>
              <a:tblPr/>
              <a:tblGrid>
                <a:gridCol w="2306638"/>
                <a:gridCol w="1681162"/>
                <a:gridCol w="1612900"/>
                <a:gridCol w="2971800"/>
              </a:tblGrid>
              <a:tr h="449263">
                <a:tc>
                  <a:txBody>
                    <a:bodyPr/>
                    <a:lstStyle/>
                    <a:p>
                      <a:pPr marL="0" marR="0" lvl="0" indent="0" algn="ctr" defTabSz="914400" rtl="0" eaLnBrk="1" fontAlgn="base" latinLnBrk="0" hangingPunct="1">
                        <a:lnSpc>
                          <a:spcPct val="11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Narrow" pitchFamily="34" charset="0"/>
                      </a:endParaRPr>
                    </a:p>
                  </a:txBody>
                  <a:tcPr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18kbit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36kbit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endParaRPr kumimoji="0" lang="en-US" sz="1800" b="0" i="0" u="none" strike="noStrike" cap="none" normalizeH="0" baseline="0" smtClean="0">
                        <a:ln>
                          <a:noFill/>
                        </a:ln>
                        <a:solidFill>
                          <a:schemeClr val="tx1"/>
                        </a:solidFill>
                        <a:effectLst/>
                        <a:latin typeface="Arial Narrow"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1316038">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Narrow" pitchFamily="34" charset="0"/>
                        </a:rPr>
                        <a:t>Single Port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16Kx1, 8Kx2, 4Kx4, 2Kx9, 1Kx18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32k x 1, 16Kx2, 8Kx4, 4Kx9, 2Kx18, 1Kx36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smtClean="0">
                          <a:ln>
                            <a:noFill/>
                          </a:ln>
                          <a:solidFill>
                            <a:srgbClr val="000000"/>
                          </a:solidFill>
                          <a:effectLst/>
                          <a:latin typeface="Arial Narrow" pitchFamily="34" charset="0"/>
                        </a:rPr>
                        <a:t>1 read/write port</a:t>
                      </a:r>
                    </a:p>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smtClean="0">
                          <a:ln>
                            <a:noFill/>
                          </a:ln>
                          <a:solidFill>
                            <a:srgbClr val="000000"/>
                          </a:solidFill>
                          <a:effectLst/>
                          <a:latin typeface="Arial Narrow" pitchFamily="34" charset="0"/>
                        </a:rPr>
                        <a:t>Read OR write in 1 cycle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1316038">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Narrow" pitchFamily="34" charset="0"/>
                        </a:rPr>
                        <a:t>True Dual Port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16Kx1, 8Kx2, 4Kx4, 2Kx9, 1Kx18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32Kx1, 16Kx2, 8Kx4, 4Kx9, 2Kx18, 1Kx36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smtClean="0">
                          <a:ln>
                            <a:noFill/>
                          </a:ln>
                          <a:solidFill>
                            <a:srgbClr val="000000"/>
                          </a:solidFill>
                          <a:effectLst/>
                          <a:latin typeface="Arial Narrow" pitchFamily="34" charset="0"/>
                        </a:rPr>
                        <a:t>Two fully independent </a:t>
                      </a:r>
                      <a:br>
                        <a:rPr kumimoji="0" lang="en-US" sz="1600" b="0" i="0" u="none" strike="noStrike" cap="none" normalizeH="0" baseline="0" smtClean="0">
                          <a:ln>
                            <a:noFill/>
                          </a:ln>
                          <a:solidFill>
                            <a:srgbClr val="000000"/>
                          </a:solidFill>
                          <a:effectLst/>
                          <a:latin typeface="Arial Narrow" pitchFamily="34" charset="0"/>
                        </a:rPr>
                      </a:br>
                      <a:r>
                        <a:rPr kumimoji="0" lang="en-US" sz="1600" b="0" i="0" u="none" strike="noStrike" cap="none" normalizeH="0" baseline="0" smtClean="0">
                          <a:ln>
                            <a:noFill/>
                          </a:ln>
                          <a:solidFill>
                            <a:srgbClr val="000000"/>
                          </a:solidFill>
                          <a:effectLst/>
                          <a:latin typeface="Arial Narrow" pitchFamily="34" charset="0"/>
                        </a:rPr>
                        <a:t>read/write ports</a:t>
                      </a:r>
                    </a:p>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smtClean="0">
                          <a:ln>
                            <a:noFill/>
                          </a:ln>
                          <a:solidFill>
                            <a:srgbClr val="000000"/>
                          </a:solidFill>
                          <a:effectLst/>
                          <a:latin typeface="Arial Narrow" pitchFamily="34" charset="0"/>
                        </a:rPr>
                        <a:t>Any two operations in 1 cycle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2813">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Narrow" pitchFamily="34" charset="0"/>
                        </a:rPr>
                        <a:t>Simple Dual Port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Narrow" pitchFamily="34" charset="0"/>
                        </a:rPr>
                        <a:t>16Kx1, 8Kx2, 4Kx4, 2Kx9, 1Kx18, 512x36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Narrow" pitchFamily="34" charset="0"/>
                        </a:rPr>
                        <a:t>32K x 1, 16Kx2, 8Kx4, 4Kx9, 2Kx18, 1Kx36, 512x72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Arial Narrow" pitchFamily="34" charset="0"/>
                        </a:rPr>
                        <a:t>1 read port and 1 write port</a:t>
                      </a:r>
                    </a:p>
                    <a:p>
                      <a:pPr marL="173038" marR="0" lvl="0" indent="-173038" algn="l" defTabSz="914400" rtl="0" eaLnBrk="1" fontAlgn="base" latinLnBrk="0" hangingPunct="1">
                        <a:lnSpc>
                          <a:spcPct val="110000"/>
                        </a:lnSpc>
                        <a:spcBef>
                          <a:spcPct val="2000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Arial Narrow" pitchFamily="34" charset="0"/>
                        </a:rPr>
                        <a:t>Read AND write in 1 cycle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4"/>
          <p:cNvSpPr>
            <a:spLocks noGrp="1" noChangeArrowheads="1"/>
          </p:cNvSpPr>
          <p:nvPr>
            <p:ph type="title" idx="4294967295"/>
          </p:nvPr>
        </p:nvSpPr>
        <p:spPr/>
        <p:txBody>
          <a:bodyPr/>
          <a:lstStyle/>
          <a:p>
            <a:pPr eaLnBrk="1" hangingPunct="1"/>
            <a:r>
              <a:rPr lang="en-US" smtClean="0"/>
              <a:t>Block RAM Cascading</a:t>
            </a:r>
          </a:p>
        </p:txBody>
      </p:sp>
      <p:sp>
        <p:nvSpPr>
          <p:cNvPr id="13315" name="Rectangle 95"/>
          <p:cNvSpPr>
            <a:spLocks noGrp="1" noChangeArrowheads="1"/>
          </p:cNvSpPr>
          <p:nvPr>
            <p:ph type="body" idx="4294967295"/>
          </p:nvPr>
        </p:nvSpPr>
        <p:spPr>
          <a:xfrm>
            <a:off x="457200" y="1600200"/>
            <a:ext cx="4819650" cy="4799013"/>
          </a:xfrm>
        </p:spPr>
        <p:txBody>
          <a:bodyPr/>
          <a:lstStyle/>
          <a:p>
            <a:pPr eaLnBrk="1" hangingPunct="1"/>
            <a:r>
              <a:rPr lang="en-US" smtClean="0"/>
              <a:t>Built-in cascade logic for 64Kx1</a:t>
            </a:r>
          </a:p>
          <a:p>
            <a:pPr lvl="1" eaLnBrk="1" hangingPunct="1"/>
            <a:r>
              <a:rPr lang="en-US" smtClean="0"/>
              <a:t>Cascade </a:t>
            </a:r>
            <a:r>
              <a:rPr lang="en-US" i="1" smtClean="0"/>
              <a:t>two</a:t>
            </a:r>
            <a:r>
              <a:rPr lang="en-US" smtClean="0"/>
              <a:t> vertically adjacent 32Kx1 </a:t>
            </a:r>
            <a:br>
              <a:rPr lang="en-US" smtClean="0"/>
            </a:br>
            <a:r>
              <a:rPr lang="en-US" smtClean="0"/>
              <a:t>block RAMs without using external CLB </a:t>
            </a:r>
            <a:br>
              <a:rPr lang="en-US" smtClean="0"/>
            </a:br>
            <a:r>
              <a:rPr lang="en-US" smtClean="0"/>
              <a:t>logic or compromising performance</a:t>
            </a:r>
          </a:p>
          <a:p>
            <a:pPr lvl="1" eaLnBrk="1" hangingPunct="1"/>
            <a:r>
              <a:rPr lang="en-US" smtClean="0"/>
              <a:t>Saves resources and improves speed of larger memories</a:t>
            </a:r>
          </a:p>
          <a:p>
            <a:pPr eaLnBrk="1" hangingPunct="1"/>
            <a:r>
              <a:rPr lang="en-US" smtClean="0"/>
              <a:t>Cascade option for larger arrays</a:t>
            </a:r>
          </a:p>
          <a:p>
            <a:pPr lvl="1" eaLnBrk="1" hangingPunct="1"/>
            <a:r>
              <a:rPr lang="en-US" smtClean="0"/>
              <a:t>128Kb, 256Kb, 512Kb, 1 Mb, …</a:t>
            </a:r>
          </a:p>
          <a:p>
            <a:pPr lvl="1" eaLnBrk="1" hangingPunct="1"/>
            <a:r>
              <a:rPr lang="en-US" smtClean="0"/>
              <a:t>Using external CLB logic for depth expansion</a:t>
            </a:r>
          </a:p>
          <a:p>
            <a:pPr lvl="2" eaLnBrk="1" hangingPunct="1"/>
            <a:r>
              <a:rPr lang="en-US" smtClean="0"/>
              <a:t>Not quite as fast as cascaded block RAMs</a:t>
            </a:r>
          </a:p>
          <a:p>
            <a:pPr lvl="1" eaLnBrk="1" hangingPunct="1"/>
            <a:r>
              <a:rPr lang="en-US" smtClean="0"/>
              <a:t>Width expansion uses parallel block RAMs</a:t>
            </a:r>
          </a:p>
        </p:txBody>
      </p:sp>
      <p:sp>
        <p:nvSpPr>
          <p:cNvPr id="13316" name="Text Box 92"/>
          <p:cNvSpPr txBox="1">
            <a:spLocks noChangeArrowheads="1"/>
          </p:cNvSpPr>
          <p:nvPr/>
        </p:nvSpPr>
        <p:spPr bwMode="auto">
          <a:xfrm>
            <a:off x="454025" y="5597525"/>
            <a:ext cx="184150" cy="701675"/>
          </a:xfrm>
          <a:prstGeom prst="rect">
            <a:avLst/>
          </a:prstGeom>
          <a:noFill/>
          <a:ln w="9525" algn="ctr">
            <a:noFill/>
            <a:miter lim="800000"/>
            <a:headEnd/>
            <a:tailEnd/>
          </a:ln>
        </p:spPr>
        <p:txBody>
          <a:bodyPr wrap="none">
            <a:spAutoFit/>
          </a:bodyPr>
          <a:lstStyle/>
          <a:p>
            <a:pPr algn="l" eaLnBrk="0" hangingPunct="0">
              <a:lnSpc>
                <a:spcPct val="80000"/>
              </a:lnSpc>
              <a:spcBef>
                <a:spcPct val="20000"/>
              </a:spcBef>
              <a:buSzPct val="105000"/>
              <a:buFont typeface="Arial" charset="0"/>
              <a:buChar char="•"/>
            </a:pPr>
            <a:endParaRPr lang="en-US" sz="2000">
              <a:latin typeface="Arial Narrow" pitchFamily="34" charset="0"/>
            </a:endParaRPr>
          </a:p>
          <a:p>
            <a:pPr algn="l" eaLnBrk="0" hangingPunct="0">
              <a:spcBef>
                <a:spcPct val="20000"/>
              </a:spcBef>
              <a:buSzPct val="105000"/>
              <a:buFontTx/>
              <a:buChar char="•"/>
            </a:pPr>
            <a:endParaRPr lang="en-US" sz="2000">
              <a:latin typeface="Arial Narrow" pitchFamily="34" charset="0"/>
            </a:endParaRPr>
          </a:p>
        </p:txBody>
      </p:sp>
      <p:grpSp>
        <p:nvGrpSpPr>
          <p:cNvPr id="2" name="Group 96"/>
          <p:cNvGrpSpPr>
            <a:grpSpLocks/>
          </p:cNvGrpSpPr>
          <p:nvPr>
            <p:custDataLst>
              <p:tags r:id="rId2"/>
            </p:custDataLst>
          </p:nvPr>
        </p:nvGrpSpPr>
        <p:grpSpPr bwMode="auto">
          <a:xfrm>
            <a:off x="5100638" y="1339850"/>
            <a:ext cx="4054475" cy="2311400"/>
            <a:chOff x="3213" y="844"/>
            <a:chExt cx="2554" cy="1456"/>
          </a:xfrm>
        </p:grpSpPr>
        <p:grpSp>
          <p:nvGrpSpPr>
            <p:cNvPr id="3" name="Group 97"/>
            <p:cNvGrpSpPr>
              <a:grpSpLocks/>
            </p:cNvGrpSpPr>
            <p:nvPr/>
          </p:nvGrpSpPr>
          <p:grpSpPr bwMode="auto">
            <a:xfrm>
              <a:off x="3215" y="871"/>
              <a:ext cx="2552" cy="1414"/>
              <a:chOff x="3215" y="871"/>
              <a:chExt cx="2552" cy="1414"/>
            </a:xfrm>
          </p:grpSpPr>
          <p:pic>
            <p:nvPicPr>
              <p:cNvPr id="13402" name="Picture 98" descr="V5ship_graphic_square_lighter"/>
              <p:cNvPicPr>
                <a:picLocks noChangeAspect="1" noChangeArrowheads="1"/>
              </p:cNvPicPr>
              <p:nvPr/>
            </p:nvPicPr>
            <p:blipFill>
              <a:blip r:embed="rId6"/>
              <a:srcRect/>
              <a:stretch>
                <a:fillRect/>
              </a:stretch>
            </p:blipFill>
            <p:spPr bwMode="gray">
              <a:xfrm>
                <a:off x="3215" y="871"/>
                <a:ext cx="1614" cy="1414"/>
              </a:xfrm>
              <a:prstGeom prst="rect">
                <a:avLst/>
              </a:prstGeom>
              <a:noFill/>
              <a:ln w="9525">
                <a:noFill/>
                <a:miter lim="800000"/>
                <a:headEnd/>
                <a:tailEnd/>
              </a:ln>
            </p:spPr>
          </p:pic>
          <p:pic>
            <p:nvPicPr>
              <p:cNvPr id="13403" name="Picture 99" descr="V5ship_graphic_square_lighter"/>
              <p:cNvPicPr>
                <a:picLocks noChangeAspect="1" noChangeArrowheads="1"/>
              </p:cNvPicPr>
              <p:nvPr/>
            </p:nvPicPr>
            <p:blipFill>
              <a:blip r:embed="rId6"/>
              <a:srcRect/>
              <a:stretch>
                <a:fillRect/>
              </a:stretch>
            </p:blipFill>
            <p:spPr bwMode="gray">
              <a:xfrm>
                <a:off x="4153" y="871"/>
                <a:ext cx="1614" cy="1414"/>
              </a:xfrm>
              <a:prstGeom prst="rect">
                <a:avLst/>
              </a:prstGeom>
              <a:noFill/>
              <a:ln w="9525">
                <a:noFill/>
                <a:miter lim="800000"/>
                <a:headEnd/>
                <a:tailEnd/>
              </a:ln>
            </p:spPr>
          </p:pic>
        </p:grpSp>
        <p:sp>
          <p:nvSpPr>
            <p:cNvPr id="13322" name="Rectangle 100"/>
            <p:cNvSpPr>
              <a:spLocks noChangeArrowheads="1"/>
            </p:cNvSpPr>
            <p:nvPr/>
          </p:nvSpPr>
          <p:spPr bwMode="gray">
            <a:xfrm>
              <a:off x="3213" y="844"/>
              <a:ext cx="2554" cy="1456"/>
            </a:xfrm>
            <a:prstGeom prst="rect">
              <a:avLst/>
            </a:prstGeom>
            <a:gradFill rotWithShape="1">
              <a:gsLst>
                <a:gs pos="0">
                  <a:schemeClr val="bg2">
                    <a:alpha val="0"/>
                  </a:schemeClr>
                </a:gs>
                <a:gs pos="100000">
                  <a:schemeClr val="bg1"/>
                </a:gs>
              </a:gsLst>
              <a:path path="shape">
                <a:fillToRect l="50000" t="50000" r="50000" b="50000"/>
              </a:path>
            </a:gradFill>
            <a:ln w="28575" algn="ctr">
              <a:noFill/>
              <a:miter lim="800000"/>
              <a:headEnd/>
              <a:tailEnd/>
            </a:ln>
          </p:spPr>
          <p:txBody>
            <a:bodyPr wrap="none" anchor="ctr"/>
            <a:lstStyle/>
            <a:p>
              <a:endParaRPr lang="en-US"/>
            </a:p>
          </p:txBody>
        </p:sp>
        <p:sp>
          <p:nvSpPr>
            <p:cNvPr id="96267" name="Line 101"/>
            <p:cNvSpPr>
              <a:spLocks noChangeShapeType="1"/>
            </p:cNvSpPr>
            <p:nvPr/>
          </p:nvSpPr>
          <p:spPr bwMode="gray">
            <a:xfrm>
              <a:off x="5096" y="1211"/>
              <a:ext cx="113" cy="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68" name="Line 102"/>
            <p:cNvSpPr>
              <a:spLocks noChangeShapeType="1"/>
            </p:cNvSpPr>
            <p:nvPr/>
          </p:nvSpPr>
          <p:spPr bwMode="gray">
            <a:xfrm flipV="1">
              <a:off x="4467" y="995"/>
              <a:ext cx="1" cy="34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69" name="Line 103"/>
            <p:cNvSpPr>
              <a:spLocks noChangeShapeType="1"/>
            </p:cNvSpPr>
            <p:nvPr/>
          </p:nvSpPr>
          <p:spPr bwMode="gray">
            <a:xfrm>
              <a:off x="3821" y="1127"/>
              <a:ext cx="742" cy="0"/>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0" name="Line 104"/>
            <p:cNvSpPr>
              <a:spLocks noChangeShapeType="1"/>
            </p:cNvSpPr>
            <p:nvPr/>
          </p:nvSpPr>
          <p:spPr bwMode="gray">
            <a:xfrm>
              <a:off x="3751" y="1233"/>
              <a:ext cx="814"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1" name="Line 105"/>
            <p:cNvSpPr>
              <a:spLocks noChangeShapeType="1"/>
            </p:cNvSpPr>
            <p:nvPr/>
          </p:nvSpPr>
          <p:spPr bwMode="gray">
            <a:xfrm>
              <a:off x="3690" y="1341"/>
              <a:ext cx="875"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2" name="Line 106"/>
            <p:cNvSpPr>
              <a:spLocks noChangeShapeType="1"/>
            </p:cNvSpPr>
            <p:nvPr/>
          </p:nvSpPr>
          <p:spPr bwMode="gray">
            <a:xfrm flipH="1">
              <a:off x="3553" y="1679"/>
              <a:ext cx="14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3" name="Line 107"/>
            <p:cNvSpPr>
              <a:spLocks noChangeShapeType="1"/>
            </p:cNvSpPr>
            <p:nvPr/>
          </p:nvSpPr>
          <p:spPr bwMode="gray">
            <a:xfrm flipH="1">
              <a:off x="3548" y="1566"/>
              <a:ext cx="21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4" name="Line 108"/>
            <p:cNvSpPr>
              <a:spLocks noChangeShapeType="1"/>
            </p:cNvSpPr>
            <p:nvPr/>
          </p:nvSpPr>
          <p:spPr bwMode="gray">
            <a:xfrm flipH="1">
              <a:off x="3542" y="1481"/>
              <a:ext cx="29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5" name="Line 109"/>
            <p:cNvSpPr>
              <a:spLocks noChangeShapeType="1"/>
            </p:cNvSpPr>
            <p:nvPr/>
          </p:nvSpPr>
          <p:spPr bwMode="gray">
            <a:xfrm flipV="1">
              <a:off x="3827" y="1127"/>
              <a:ext cx="0" cy="602"/>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6" name="Line 110"/>
            <p:cNvSpPr>
              <a:spLocks noChangeShapeType="1"/>
            </p:cNvSpPr>
            <p:nvPr/>
          </p:nvSpPr>
          <p:spPr bwMode="gray">
            <a:xfrm flipV="1">
              <a:off x="3756" y="1229"/>
              <a:ext cx="1" cy="60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7" name="Line 111"/>
            <p:cNvSpPr>
              <a:spLocks noChangeShapeType="1"/>
            </p:cNvSpPr>
            <p:nvPr/>
          </p:nvSpPr>
          <p:spPr bwMode="gray">
            <a:xfrm flipV="1">
              <a:off x="3697" y="1346"/>
              <a:ext cx="1" cy="593"/>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8" name="Line 112"/>
            <p:cNvSpPr>
              <a:spLocks noChangeShapeType="1"/>
            </p:cNvSpPr>
            <p:nvPr/>
          </p:nvSpPr>
          <p:spPr bwMode="gray">
            <a:xfrm>
              <a:off x="4425" y="1507"/>
              <a:ext cx="120" cy="0"/>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79" name="Line 113"/>
            <p:cNvSpPr>
              <a:spLocks noChangeShapeType="1"/>
            </p:cNvSpPr>
            <p:nvPr/>
          </p:nvSpPr>
          <p:spPr bwMode="gray">
            <a:xfrm>
              <a:off x="4267" y="1532"/>
              <a:ext cx="59"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0" name="Line 114"/>
            <p:cNvSpPr>
              <a:spLocks noChangeShapeType="1"/>
            </p:cNvSpPr>
            <p:nvPr/>
          </p:nvSpPr>
          <p:spPr bwMode="gray">
            <a:xfrm flipV="1">
              <a:off x="3906" y="1335"/>
              <a:ext cx="0" cy="167"/>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1" name="Line 115"/>
            <p:cNvSpPr>
              <a:spLocks noChangeShapeType="1"/>
            </p:cNvSpPr>
            <p:nvPr/>
          </p:nvSpPr>
          <p:spPr bwMode="gray">
            <a:xfrm flipV="1">
              <a:off x="4000" y="1506"/>
              <a:ext cx="1" cy="84"/>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2" name="Line 116"/>
            <p:cNvSpPr>
              <a:spLocks noChangeShapeType="1"/>
            </p:cNvSpPr>
            <p:nvPr/>
          </p:nvSpPr>
          <p:spPr bwMode="gray">
            <a:xfrm>
              <a:off x="3995" y="1501"/>
              <a:ext cx="121"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3" name="Line 117"/>
            <p:cNvSpPr>
              <a:spLocks noChangeShapeType="1"/>
            </p:cNvSpPr>
            <p:nvPr/>
          </p:nvSpPr>
          <p:spPr bwMode="gray">
            <a:xfrm>
              <a:off x="3906" y="1937"/>
              <a:ext cx="0" cy="16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4" name="Line 118"/>
            <p:cNvSpPr>
              <a:spLocks noChangeShapeType="1"/>
            </p:cNvSpPr>
            <p:nvPr/>
          </p:nvSpPr>
          <p:spPr bwMode="gray">
            <a:xfrm>
              <a:off x="3901" y="2097"/>
              <a:ext cx="83"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5" name="Line 119"/>
            <p:cNvSpPr>
              <a:spLocks noChangeShapeType="1"/>
            </p:cNvSpPr>
            <p:nvPr/>
          </p:nvSpPr>
          <p:spPr bwMode="gray">
            <a:xfrm flipH="1">
              <a:off x="4005" y="2193"/>
              <a:ext cx="60" cy="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6" name="Line 120"/>
            <p:cNvSpPr>
              <a:spLocks noChangeShapeType="1"/>
            </p:cNvSpPr>
            <p:nvPr/>
          </p:nvSpPr>
          <p:spPr bwMode="gray">
            <a:xfrm flipV="1">
              <a:off x="4006" y="2094"/>
              <a:ext cx="0" cy="104"/>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7" name="Line 121"/>
            <p:cNvSpPr>
              <a:spLocks noChangeShapeType="1"/>
            </p:cNvSpPr>
            <p:nvPr/>
          </p:nvSpPr>
          <p:spPr bwMode="gray">
            <a:xfrm>
              <a:off x="4002" y="2094"/>
              <a:ext cx="154"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8" name="Line 122"/>
            <p:cNvSpPr>
              <a:spLocks noChangeShapeType="1"/>
            </p:cNvSpPr>
            <p:nvPr/>
          </p:nvSpPr>
          <p:spPr bwMode="gray">
            <a:xfrm flipH="1">
              <a:off x="4091" y="2004"/>
              <a:ext cx="6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89" name="Line 123"/>
            <p:cNvSpPr>
              <a:spLocks noChangeShapeType="1"/>
            </p:cNvSpPr>
            <p:nvPr/>
          </p:nvSpPr>
          <p:spPr bwMode="gray">
            <a:xfrm flipV="1">
              <a:off x="4147" y="2002"/>
              <a:ext cx="1" cy="82"/>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0" name="Line 124"/>
            <p:cNvSpPr>
              <a:spLocks noChangeShapeType="1"/>
            </p:cNvSpPr>
            <p:nvPr/>
          </p:nvSpPr>
          <p:spPr bwMode="gray">
            <a:xfrm>
              <a:off x="4409" y="2099"/>
              <a:ext cx="120"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1" name="Line 125"/>
            <p:cNvSpPr>
              <a:spLocks noChangeShapeType="1"/>
            </p:cNvSpPr>
            <p:nvPr/>
          </p:nvSpPr>
          <p:spPr bwMode="gray">
            <a:xfrm>
              <a:off x="4273" y="2119"/>
              <a:ext cx="59"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2" name="Line 126"/>
            <p:cNvSpPr>
              <a:spLocks noChangeShapeType="1"/>
            </p:cNvSpPr>
            <p:nvPr/>
          </p:nvSpPr>
          <p:spPr bwMode="gray">
            <a:xfrm flipH="1">
              <a:off x="4161" y="1502"/>
              <a:ext cx="45" cy="0"/>
            </a:xfrm>
            <a:prstGeom prst="line">
              <a:avLst/>
            </a:prstGeom>
            <a:noFill/>
            <a:ln w="28575">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3" name="Line 127"/>
            <p:cNvSpPr>
              <a:spLocks noChangeShapeType="1"/>
            </p:cNvSpPr>
            <p:nvPr/>
          </p:nvSpPr>
          <p:spPr bwMode="gray">
            <a:xfrm flipH="1">
              <a:off x="4149" y="2094"/>
              <a:ext cx="6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4" name="Line 128"/>
            <p:cNvSpPr>
              <a:spLocks noChangeShapeType="1"/>
            </p:cNvSpPr>
            <p:nvPr/>
          </p:nvSpPr>
          <p:spPr bwMode="gray">
            <a:xfrm flipV="1">
              <a:off x="4467" y="1607"/>
              <a:ext cx="1" cy="33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5" name="Line 129"/>
            <p:cNvSpPr>
              <a:spLocks noChangeShapeType="1"/>
            </p:cNvSpPr>
            <p:nvPr/>
          </p:nvSpPr>
          <p:spPr bwMode="gray">
            <a:xfrm>
              <a:off x="4974" y="1161"/>
              <a:ext cx="272"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6" name="Line 130"/>
            <p:cNvSpPr>
              <a:spLocks noChangeShapeType="1"/>
            </p:cNvSpPr>
            <p:nvPr/>
          </p:nvSpPr>
          <p:spPr bwMode="gray">
            <a:xfrm>
              <a:off x="5060" y="1803"/>
              <a:ext cx="151" cy="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7" name="Line 131"/>
            <p:cNvSpPr>
              <a:spLocks noChangeShapeType="1"/>
            </p:cNvSpPr>
            <p:nvPr/>
          </p:nvSpPr>
          <p:spPr bwMode="gray">
            <a:xfrm>
              <a:off x="5198" y="1752"/>
              <a:ext cx="1" cy="483"/>
            </a:xfrm>
            <a:prstGeom prst="line">
              <a:avLst/>
            </a:prstGeom>
            <a:noFill/>
            <a:ln w="28575">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8" name="Line 132"/>
            <p:cNvSpPr>
              <a:spLocks noChangeShapeType="1"/>
            </p:cNvSpPr>
            <p:nvPr/>
          </p:nvSpPr>
          <p:spPr bwMode="gray">
            <a:xfrm>
              <a:off x="5242" y="1777"/>
              <a:ext cx="271" cy="0"/>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299" name="Line 133"/>
            <p:cNvSpPr>
              <a:spLocks noChangeShapeType="1"/>
            </p:cNvSpPr>
            <p:nvPr/>
          </p:nvSpPr>
          <p:spPr bwMode="gray">
            <a:xfrm flipV="1">
              <a:off x="5094" y="1162"/>
              <a:ext cx="1" cy="59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00" name="Line 134"/>
            <p:cNvSpPr>
              <a:spLocks noChangeShapeType="1"/>
            </p:cNvSpPr>
            <p:nvPr/>
          </p:nvSpPr>
          <p:spPr bwMode="gray">
            <a:xfrm>
              <a:off x="5214" y="1186"/>
              <a:ext cx="301"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01" name="Line 135"/>
            <p:cNvSpPr>
              <a:spLocks noChangeShapeType="1"/>
            </p:cNvSpPr>
            <p:nvPr/>
          </p:nvSpPr>
          <p:spPr bwMode="gray">
            <a:xfrm>
              <a:off x="4465" y="992"/>
              <a:ext cx="758" cy="0"/>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02" name="Line 136"/>
            <p:cNvSpPr>
              <a:spLocks noChangeShapeType="1"/>
            </p:cNvSpPr>
            <p:nvPr/>
          </p:nvSpPr>
          <p:spPr bwMode="gray">
            <a:xfrm>
              <a:off x="5228" y="986"/>
              <a:ext cx="1" cy="175"/>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359" name="Text Box 137"/>
            <p:cNvSpPr txBox="1">
              <a:spLocks noChangeArrowheads="1"/>
            </p:cNvSpPr>
            <p:nvPr/>
          </p:nvSpPr>
          <p:spPr bwMode="gray">
            <a:xfrm>
              <a:off x="3537" y="1374"/>
              <a:ext cx="202" cy="145"/>
            </a:xfrm>
            <a:prstGeom prst="rect">
              <a:avLst/>
            </a:prstGeom>
            <a:noFill/>
            <a:ln w="19050" algn="ctr">
              <a:noFill/>
              <a:miter lim="800000"/>
              <a:headEnd/>
              <a:tailEnd/>
            </a:ln>
          </p:spPr>
          <p:txBody>
            <a:bodyPr wrap="none">
              <a:spAutoFit/>
            </a:bodyPr>
            <a:lstStyle/>
            <a:p>
              <a:r>
                <a:rPr lang="en-US" sz="900" b="1">
                  <a:solidFill>
                    <a:srgbClr val="003366"/>
                  </a:solidFill>
                  <a:latin typeface="Arial Narrow" pitchFamily="34" charset="0"/>
                </a:rPr>
                <a:t>DI</a:t>
              </a:r>
            </a:p>
          </p:txBody>
        </p:sp>
        <p:sp>
          <p:nvSpPr>
            <p:cNvPr id="13360" name="Text Box 138"/>
            <p:cNvSpPr txBox="1">
              <a:spLocks noChangeArrowheads="1"/>
            </p:cNvSpPr>
            <p:nvPr/>
          </p:nvSpPr>
          <p:spPr bwMode="gray">
            <a:xfrm>
              <a:off x="3444" y="1462"/>
              <a:ext cx="309" cy="231"/>
            </a:xfrm>
            <a:prstGeom prst="rect">
              <a:avLst/>
            </a:prstGeom>
            <a:noFill/>
            <a:ln w="19050" algn="ctr">
              <a:noFill/>
              <a:miter lim="800000"/>
              <a:headEnd/>
              <a:tailEnd/>
            </a:ln>
          </p:spPr>
          <p:txBody>
            <a:bodyPr>
              <a:spAutoFit/>
            </a:bodyPr>
            <a:lstStyle/>
            <a:p>
              <a:r>
                <a:rPr lang="en-US" sz="900" b="1">
                  <a:solidFill>
                    <a:srgbClr val="003366"/>
                  </a:solidFill>
                  <a:latin typeface="Arial Narrow" pitchFamily="34" charset="0"/>
                </a:rPr>
                <a:t>A[13:0]</a:t>
              </a:r>
            </a:p>
          </p:txBody>
        </p:sp>
        <p:sp>
          <p:nvSpPr>
            <p:cNvPr id="96305" name="Text Box 139"/>
            <p:cNvSpPr txBox="1">
              <a:spLocks noChangeArrowheads="1"/>
            </p:cNvSpPr>
            <p:nvPr/>
          </p:nvSpPr>
          <p:spPr bwMode="gray">
            <a:xfrm>
              <a:off x="5181" y="1612"/>
              <a:ext cx="479" cy="145"/>
            </a:xfrm>
            <a:prstGeom prst="rect">
              <a:avLst/>
            </a:prstGeom>
            <a:noFill/>
            <a:ln w="28575" algn="ctr">
              <a:noFill/>
              <a:miter lim="800000"/>
              <a:headEnd/>
              <a:tailEnd/>
            </a:ln>
          </p:spPr>
          <p:txBody>
            <a:bodyPr wrap="none">
              <a:spAutoFit/>
            </a:bodyPr>
            <a:lstStyle/>
            <a:p>
              <a:pPr>
                <a:defRPr/>
              </a:pPr>
              <a:r>
                <a:rPr lang="en-US" sz="900" b="1">
                  <a:solidFill>
                    <a:srgbClr val="E02121"/>
                  </a:solidFill>
                  <a:effectLst>
                    <a:outerShdw blurRad="38100" dist="38100" dir="2700000" algn="tl">
                      <a:srgbClr val="C0C0C0"/>
                    </a:outerShdw>
                  </a:effectLst>
                  <a:latin typeface="Arial" pitchFamily="34" charset="0"/>
                </a:rPr>
                <a:t>Not Used</a:t>
              </a:r>
            </a:p>
          </p:txBody>
        </p:sp>
        <p:sp>
          <p:nvSpPr>
            <p:cNvPr id="96306" name="AutoShape 140"/>
            <p:cNvSpPr>
              <a:spLocks noChangeArrowheads="1"/>
            </p:cNvSpPr>
            <p:nvPr/>
          </p:nvSpPr>
          <p:spPr bwMode="gray">
            <a:xfrm rot="2810082">
              <a:off x="5347" y="1707"/>
              <a:ext cx="118" cy="129"/>
            </a:xfrm>
            <a:prstGeom prst="plus">
              <a:avLst>
                <a:gd name="adj" fmla="val 25000"/>
              </a:avLst>
            </a:prstGeom>
            <a:solidFill>
              <a:srgbClr val="E02121">
                <a:alpha val="50195"/>
              </a:srgbClr>
            </a:solidFill>
            <a:ln w="28575" algn="ctr">
              <a:noFill/>
              <a:miter lim="800000"/>
              <a:headEnd/>
              <a:tailEnd/>
            </a:ln>
          </p:spPr>
          <p:txBody>
            <a:bodyPr rot="10800000" vert="eaVert" wrap="none" anchor="ctr"/>
            <a:lstStyle/>
            <a:p>
              <a:pPr>
                <a:defRPr/>
              </a:pPr>
              <a:endParaRPr lang="en-US" sz="1000">
                <a:solidFill>
                  <a:srgbClr val="E02121"/>
                </a:solidFill>
                <a:effectLst>
                  <a:outerShdw blurRad="38100" dist="38100" dir="2700000" algn="tl">
                    <a:srgbClr val="000000"/>
                  </a:outerShdw>
                </a:effectLst>
                <a:latin typeface="Arial Narrow" pitchFamily="34" charset="0"/>
              </a:endParaRPr>
            </a:p>
          </p:txBody>
        </p:sp>
        <p:sp>
          <p:nvSpPr>
            <p:cNvPr id="96307" name="AutoShape 141"/>
            <p:cNvSpPr>
              <a:spLocks noChangeArrowheads="1"/>
            </p:cNvSpPr>
            <p:nvPr/>
          </p:nvSpPr>
          <p:spPr bwMode="gray">
            <a:xfrm rot="2810082">
              <a:off x="5298" y="1706"/>
              <a:ext cx="117" cy="128"/>
            </a:xfrm>
            <a:prstGeom prst="plus">
              <a:avLst>
                <a:gd name="adj" fmla="val 25000"/>
              </a:avLst>
            </a:prstGeom>
            <a:solidFill>
              <a:srgbClr val="E02121">
                <a:alpha val="50195"/>
              </a:srgbClr>
            </a:solidFill>
            <a:ln w="28575" algn="ctr">
              <a:noFill/>
              <a:miter lim="800000"/>
              <a:headEnd/>
              <a:tailEnd/>
            </a:ln>
          </p:spPr>
          <p:txBody>
            <a:bodyPr rot="10800000" vert="eaVert" wrap="none" anchor="ctr"/>
            <a:lstStyle/>
            <a:p>
              <a:pPr>
                <a:defRPr/>
              </a:pPr>
              <a:endParaRPr lang="en-US" sz="1000">
                <a:solidFill>
                  <a:srgbClr val="E02121"/>
                </a:solidFill>
                <a:effectLst>
                  <a:outerShdw blurRad="38100" dist="38100" dir="2700000" algn="tl">
                    <a:srgbClr val="000000"/>
                  </a:outerShdw>
                </a:effectLst>
                <a:latin typeface="Arial Narrow" pitchFamily="34" charset="0"/>
              </a:endParaRPr>
            </a:p>
          </p:txBody>
        </p:sp>
        <p:sp>
          <p:nvSpPr>
            <p:cNvPr id="96308" name="AutoShape 142"/>
            <p:cNvSpPr>
              <a:spLocks noChangeArrowheads="1"/>
            </p:cNvSpPr>
            <p:nvPr/>
          </p:nvSpPr>
          <p:spPr bwMode="gray">
            <a:xfrm rot="2810082">
              <a:off x="5323" y="1706"/>
              <a:ext cx="117" cy="127"/>
            </a:xfrm>
            <a:prstGeom prst="plus">
              <a:avLst>
                <a:gd name="adj" fmla="val 25000"/>
              </a:avLst>
            </a:prstGeom>
            <a:solidFill>
              <a:srgbClr val="E02121"/>
            </a:solidFill>
            <a:ln w="28575" algn="ctr">
              <a:noFill/>
              <a:miter lim="800000"/>
              <a:headEnd/>
              <a:tailEnd/>
            </a:ln>
            <a:effectLst>
              <a:outerShdw dist="17961" dir="2700000" algn="ctr" rotWithShape="0">
                <a:schemeClr val="tx1"/>
              </a:outerShdw>
            </a:effectLst>
          </p:spPr>
          <p:txBody>
            <a:bodyPr rot="10800000" vert="eaVert" wrap="none" anchor="ctr"/>
            <a:lstStyle/>
            <a:p>
              <a:pPr>
                <a:defRPr/>
              </a:pPr>
              <a:endParaRPr lang="en-US" sz="1000">
                <a:solidFill>
                  <a:srgbClr val="E02121"/>
                </a:solidFill>
                <a:effectLst>
                  <a:outerShdw blurRad="38100" dist="38100" dir="2700000" algn="tl">
                    <a:srgbClr val="000000"/>
                  </a:outerShdw>
                </a:effectLst>
                <a:latin typeface="Arial Narrow" pitchFamily="34" charset="0"/>
              </a:endParaRPr>
            </a:p>
          </p:txBody>
        </p:sp>
        <p:sp>
          <p:nvSpPr>
            <p:cNvPr id="96309" name="Rectangle 143"/>
            <p:cNvSpPr>
              <a:spLocks noChangeArrowheads="1"/>
            </p:cNvSpPr>
            <p:nvPr/>
          </p:nvSpPr>
          <p:spPr bwMode="gray">
            <a:xfrm>
              <a:off x="4329" y="1066"/>
              <a:ext cx="93" cy="113"/>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10" name="Rectangle 144"/>
            <p:cNvSpPr>
              <a:spLocks noChangeArrowheads="1"/>
            </p:cNvSpPr>
            <p:nvPr/>
          </p:nvSpPr>
          <p:spPr bwMode="gray">
            <a:xfrm>
              <a:off x="4329" y="1193"/>
              <a:ext cx="93" cy="113"/>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11" name="Rectangle 145"/>
            <p:cNvSpPr>
              <a:spLocks noChangeArrowheads="1"/>
            </p:cNvSpPr>
            <p:nvPr/>
          </p:nvSpPr>
          <p:spPr bwMode="gray">
            <a:xfrm>
              <a:off x="4329" y="1320"/>
              <a:ext cx="93" cy="114"/>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12" name="Rectangle 146"/>
            <p:cNvSpPr>
              <a:spLocks noChangeArrowheads="1"/>
            </p:cNvSpPr>
            <p:nvPr/>
          </p:nvSpPr>
          <p:spPr bwMode="gray">
            <a:xfrm>
              <a:off x="4329" y="1467"/>
              <a:ext cx="93" cy="113"/>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13369" name="Text Box 147"/>
            <p:cNvSpPr txBox="1">
              <a:spLocks noChangeArrowheads="1"/>
            </p:cNvSpPr>
            <p:nvPr/>
          </p:nvSpPr>
          <p:spPr bwMode="gray">
            <a:xfrm>
              <a:off x="5306" y="1077"/>
              <a:ext cx="222" cy="135"/>
            </a:xfrm>
            <a:prstGeom prst="rect">
              <a:avLst/>
            </a:prstGeom>
            <a:noFill/>
            <a:ln w="28575" algn="ctr">
              <a:noFill/>
              <a:miter lim="800000"/>
              <a:headEnd/>
              <a:tailEnd/>
            </a:ln>
          </p:spPr>
          <p:txBody>
            <a:bodyPr wrap="none">
              <a:spAutoFit/>
            </a:bodyPr>
            <a:lstStyle/>
            <a:p>
              <a:r>
                <a:rPr lang="en-US" sz="800" b="1"/>
                <a:t>DO</a:t>
              </a:r>
            </a:p>
          </p:txBody>
        </p:sp>
        <p:sp>
          <p:nvSpPr>
            <p:cNvPr id="96314" name="Line 148"/>
            <p:cNvSpPr>
              <a:spLocks noChangeShapeType="1"/>
            </p:cNvSpPr>
            <p:nvPr/>
          </p:nvSpPr>
          <p:spPr bwMode="gray">
            <a:xfrm>
              <a:off x="3696" y="1937"/>
              <a:ext cx="869"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15" name="Line 149"/>
            <p:cNvSpPr>
              <a:spLocks noChangeShapeType="1"/>
            </p:cNvSpPr>
            <p:nvPr/>
          </p:nvSpPr>
          <p:spPr bwMode="gray">
            <a:xfrm>
              <a:off x="3823" y="1729"/>
              <a:ext cx="740" cy="1"/>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16" name="Line 150"/>
            <p:cNvSpPr>
              <a:spLocks noChangeShapeType="1"/>
            </p:cNvSpPr>
            <p:nvPr/>
          </p:nvSpPr>
          <p:spPr bwMode="gray">
            <a:xfrm>
              <a:off x="3753" y="1829"/>
              <a:ext cx="812" cy="0"/>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17" name="Line 151"/>
            <p:cNvSpPr>
              <a:spLocks noChangeShapeType="1"/>
            </p:cNvSpPr>
            <p:nvPr/>
          </p:nvSpPr>
          <p:spPr bwMode="gray">
            <a:xfrm>
              <a:off x="3903" y="1507"/>
              <a:ext cx="79" cy="0"/>
            </a:xfrm>
            <a:prstGeom prst="line">
              <a:avLst/>
            </a:prstGeom>
            <a:noFill/>
            <a:ln w="19050">
              <a:solidFill>
                <a:srgbClr val="0000CC"/>
              </a:solidFill>
              <a:round/>
              <a:headEnd/>
              <a:tailEnd type="triangle" w="med" len="me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18" name="Line 152"/>
            <p:cNvSpPr>
              <a:spLocks noChangeShapeType="1"/>
            </p:cNvSpPr>
            <p:nvPr/>
          </p:nvSpPr>
          <p:spPr bwMode="gray">
            <a:xfrm flipV="1">
              <a:off x="4152" y="1411"/>
              <a:ext cx="2" cy="86"/>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19" name="Line 153"/>
            <p:cNvSpPr>
              <a:spLocks noChangeShapeType="1"/>
            </p:cNvSpPr>
            <p:nvPr/>
          </p:nvSpPr>
          <p:spPr bwMode="gray">
            <a:xfrm flipH="1">
              <a:off x="3998" y="1586"/>
              <a:ext cx="30"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20" name="Oval 154"/>
            <p:cNvSpPr>
              <a:spLocks noChangeArrowheads="1"/>
            </p:cNvSpPr>
            <p:nvPr/>
          </p:nvSpPr>
          <p:spPr bwMode="gray">
            <a:xfrm>
              <a:off x="4024" y="1585"/>
              <a:ext cx="61" cy="57"/>
            </a:xfrm>
            <a:prstGeom prst="ellipse">
              <a:avLst/>
            </a:prstGeom>
            <a:solidFill>
              <a:srgbClr val="9D9D9D"/>
            </a:solidFill>
            <a:ln w="19050" algn="ctr">
              <a:solidFill>
                <a:schemeClr val="bg1"/>
              </a:solidFill>
              <a:round/>
              <a:headEnd/>
              <a:tailEnd/>
            </a:ln>
            <a:effectLst>
              <a:outerShdw dist="17961" dir="2700000" algn="ctr" rotWithShape="0">
                <a:schemeClr val="tx1"/>
              </a:outerShdw>
            </a:effectLst>
          </p:spPr>
          <p:txBody>
            <a:bodyPr wrap="none" anchor="ctr"/>
            <a:lstStyle/>
            <a:p>
              <a:pPr>
                <a:defRPr/>
              </a:pPr>
              <a:endParaRPr lang="en-US">
                <a:latin typeface="Arial" pitchFamily="34" charset="0"/>
              </a:endParaRPr>
            </a:p>
          </p:txBody>
        </p:sp>
        <p:sp>
          <p:nvSpPr>
            <p:cNvPr id="96321" name="Freeform 155"/>
            <p:cNvSpPr>
              <a:spLocks/>
            </p:cNvSpPr>
            <p:nvPr/>
          </p:nvSpPr>
          <p:spPr bwMode="gray">
            <a:xfrm>
              <a:off x="4102" y="1457"/>
              <a:ext cx="69" cy="122"/>
            </a:xfrm>
            <a:custGeom>
              <a:avLst/>
              <a:gdLst>
                <a:gd name="T0" fmla="*/ 0 w 108"/>
                <a:gd name="T1" fmla="*/ 0 h 209"/>
                <a:gd name="T2" fmla="*/ 0 w 108"/>
                <a:gd name="T3" fmla="*/ 209 h 209"/>
                <a:gd name="T4" fmla="*/ 108 w 108"/>
                <a:gd name="T5" fmla="*/ 132 h 209"/>
                <a:gd name="T6" fmla="*/ 108 w 108"/>
                <a:gd name="T7" fmla="*/ 74 h 209"/>
                <a:gd name="T8" fmla="*/ 0 w 108"/>
                <a:gd name="T9" fmla="*/ 0 h 209"/>
                <a:gd name="T10" fmla="*/ 0 60000 65536"/>
                <a:gd name="T11" fmla="*/ 0 60000 65536"/>
                <a:gd name="T12" fmla="*/ 0 60000 65536"/>
                <a:gd name="T13" fmla="*/ 0 60000 65536"/>
                <a:gd name="T14" fmla="*/ 0 60000 65536"/>
                <a:gd name="T15" fmla="*/ 0 w 108"/>
                <a:gd name="T16" fmla="*/ 0 h 209"/>
                <a:gd name="T17" fmla="*/ 108 w 108"/>
                <a:gd name="T18" fmla="*/ 209 h 209"/>
              </a:gdLst>
              <a:ahLst/>
              <a:cxnLst>
                <a:cxn ang="T10">
                  <a:pos x="T0" y="T1"/>
                </a:cxn>
                <a:cxn ang="T11">
                  <a:pos x="T2" y="T3"/>
                </a:cxn>
                <a:cxn ang="T12">
                  <a:pos x="T4" y="T5"/>
                </a:cxn>
                <a:cxn ang="T13">
                  <a:pos x="T6" y="T7"/>
                </a:cxn>
                <a:cxn ang="T14">
                  <a:pos x="T8" y="T9"/>
                </a:cxn>
              </a:cxnLst>
              <a:rect l="T15" t="T16" r="T17" b="T18"/>
              <a:pathLst>
                <a:path w="108" h="209">
                  <a:moveTo>
                    <a:pt x="0" y="0"/>
                  </a:moveTo>
                  <a:lnTo>
                    <a:pt x="0" y="209"/>
                  </a:lnTo>
                  <a:lnTo>
                    <a:pt x="108" y="132"/>
                  </a:lnTo>
                  <a:lnTo>
                    <a:pt x="108" y="74"/>
                  </a:lnTo>
                  <a:lnTo>
                    <a:pt x="0" y="0"/>
                  </a:lnTo>
                  <a:close/>
                </a:path>
              </a:pathLst>
            </a:custGeom>
            <a:gradFill rotWithShape="1">
              <a:gsLst>
                <a:gs pos="0">
                  <a:srgbClr val="CB9800"/>
                </a:gs>
                <a:gs pos="50000">
                  <a:srgbClr val="FFCC00"/>
                </a:gs>
                <a:gs pos="100000">
                  <a:srgbClr val="CB9800"/>
                </a:gs>
              </a:gsLst>
              <a:lin ang="2700000" scaled="1"/>
            </a:gradFill>
            <a:ln w="19050" cap="flat" cmpd="sng">
              <a:solidFill>
                <a:schemeClr val="bg1"/>
              </a:solidFill>
              <a:prstDash val="solid"/>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378" name="Rectangle 156"/>
            <p:cNvSpPr>
              <a:spLocks noChangeArrowheads="1"/>
            </p:cNvSpPr>
            <p:nvPr/>
          </p:nvSpPr>
          <p:spPr bwMode="gray">
            <a:xfrm>
              <a:off x="4059" y="1431"/>
              <a:ext cx="122" cy="204"/>
            </a:xfrm>
            <a:prstGeom prst="rect">
              <a:avLst/>
            </a:prstGeom>
            <a:noFill/>
            <a:ln w="19050" algn="ctr">
              <a:noFill/>
              <a:miter lim="800000"/>
              <a:headEnd/>
              <a:tailEnd/>
            </a:ln>
          </p:spPr>
          <p:txBody>
            <a:bodyPr tIns="91440" bIns="73152">
              <a:spAutoFit/>
            </a:bodyPr>
            <a:lstStyle/>
            <a:p>
              <a:pPr>
                <a:lnSpc>
                  <a:spcPct val="65000"/>
                </a:lnSpc>
              </a:pPr>
              <a:r>
                <a:rPr lang="en-US" sz="800" b="1">
                  <a:latin typeface="Arial Narrow" pitchFamily="34" charset="0"/>
                </a:rPr>
                <a:t>1</a:t>
              </a:r>
            </a:p>
            <a:p>
              <a:pPr>
                <a:lnSpc>
                  <a:spcPct val="65000"/>
                </a:lnSpc>
              </a:pPr>
              <a:r>
                <a:rPr lang="en-US" sz="800" b="1">
                  <a:latin typeface="Arial Narrow" pitchFamily="34" charset="0"/>
                </a:rPr>
                <a:t>0</a:t>
              </a:r>
            </a:p>
          </p:txBody>
        </p:sp>
        <p:sp>
          <p:nvSpPr>
            <p:cNvPr id="96323" name="Rectangle 157"/>
            <p:cNvSpPr>
              <a:spLocks noChangeArrowheads="1"/>
            </p:cNvSpPr>
            <p:nvPr/>
          </p:nvSpPr>
          <p:spPr bwMode="gray">
            <a:xfrm>
              <a:off x="4329" y="1658"/>
              <a:ext cx="93" cy="114"/>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24" name="Rectangle 158"/>
            <p:cNvSpPr>
              <a:spLocks noChangeArrowheads="1"/>
            </p:cNvSpPr>
            <p:nvPr/>
          </p:nvSpPr>
          <p:spPr bwMode="gray">
            <a:xfrm>
              <a:off x="4329" y="1785"/>
              <a:ext cx="93" cy="112"/>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25" name="Rectangle 159"/>
            <p:cNvSpPr>
              <a:spLocks noChangeArrowheads="1"/>
            </p:cNvSpPr>
            <p:nvPr/>
          </p:nvSpPr>
          <p:spPr bwMode="gray">
            <a:xfrm>
              <a:off x="4329" y="1912"/>
              <a:ext cx="93" cy="112"/>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26" name="Rectangle 160"/>
            <p:cNvSpPr>
              <a:spLocks noChangeArrowheads="1"/>
            </p:cNvSpPr>
            <p:nvPr/>
          </p:nvSpPr>
          <p:spPr bwMode="gray">
            <a:xfrm>
              <a:off x="4329" y="2059"/>
              <a:ext cx="93" cy="114"/>
            </a:xfrm>
            <a:prstGeom prst="rect">
              <a:avLst/>
            </a:prstGeom>
            <a:gradFill rotWithShape="1">
              <a:gsLst>
                <a:gs pos="0">
                  <a:srgbClr val="CCCC99"/>
                </a:gs>
                <a:gs pos="50000">
                  <a:srgbClr val="FFFF99"/>
                </a:gs>
                <a:gs pos="100000">
                  <a:srgbClr val="CCCC99"/>
                </a:gs>
              </a:gsLst>
              <a:lin ang="2700000" scaled="1"/>
            </a:gradFill>
            <a:ln w="19050" algn="ctr">
              <a:solidFill>
                <a:schemeClr val="bg1"/>
              </a:solidFill>
              <a:miter lim="800000"/>
              <a:headEnd/>
              <a:tailEnd/>
            </a:ln>
            <a:effectLst>
              <a:outerShdw dist="17961" dir="2700000" algn="ctr" rotWithShape="0">
                <a:schemeClr val="tx1"/>
              </a:outerShdw>
            </a:effectLst>
          </p:spPr>
          <p:txBody>
            <a:bodyPr wrap="none" lIns="9144" rIns="0" anchor="ctr"/>
            <a:lstStyle/>
            <a:p>
              <a:pPr>
                <a:defRPr/>
              </a:pPr>
              <a:r>
                <a:rPr lang="en-US" sz="800" b="1">
                  <a:solidFill>
                    <a:srgbClr val="003366"/>
                  </a:solidFill>
                  <a:latin typeface="Arial Narrow" pitchFamily="34" charset="0"/>
                </a:rPr>
                <a:t>DQ</a:t>
              </a:r>
            </a:p>
          </p:txBody>
        </p:sp>
        <p:sp>
          <p:nvSpPr>
            <p:cNvPr id="96327" name="AutoShape 161"/>
            <p:cNvSpPr>
              <a:spLocks noChangeArrowheads="1"/>
            </p:cNvSpPr>
            <p:nvPr/>
          </p:nvSpPr>
          <p:spPr bwMode="gray">
            <a:xfrm>
              <a:off x="4203" y="1472"/>
              <a:ext cx="61" cy="84"/>
            </a:xfrm>
            <a:prstGeom prst="flowChartDelay">
              <a:avLst/>
            </a:prstGeom>
            <a:noFill/>
            <a:ln w="19050" algn="ctr">
              <a:solidFill>
                <a:srgbClr val="0000CC"/>
              </a:solidFill>
              <a:miter lim="800000"/>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28" name="Line 162"/>
            <p:cNvSpPr>
              <a:spLocks noChangeShapeType="1"/>
            </p:cNvSpPr>
            <p:nvPr/>
          </p:nvSpPr>
          <p:spPr bwMode="gray">
            <a:xfrm>
              <a:off x="4467" y="1610"/>
              <a:ext cx="756"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29" name="Line 163"/>
            <p:cNvSpPr>
              <a:spLocks noChangeShapeType="1"/>
            </p:cNvSpPr>
            <p:nvPr/>
          </p:nvSpPr>
          <p:spPr bwMode="gray">
            <a:xfrm>
              <a:off x="4974" y="1753"/>
              <a:ext cx="272"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30" name="Freeform 164"/>
            <p:cNvSpPr>
              <a:spLocks/>
            </p:cNvSpPr>
            <p:nvPr/>
          </p:nvSpPr>
          <p:spPr bwMode="gray">
            <a:xfrm>
              <a:off x="5193" y="1111"/>
              <a:ext cx="70" cy="120"/>
            </a:xfrm>
            <a:custGeom>
              <a:avLst/>
              <a:gdLst>
                <a:gd name="T0" fmla="*/ 0 w 108"/>
                <a:gd name="T1" fmla="*/ 0 h 209"/>
                <a:gd name="T2" fmla="*/ 0 w 108"/>
                <a:gd name="T3" fmla="*/ 209 h 209"/>
                <a:gd name="T4" fmla="*/ 108 w 108"/>
                <a:gd name="T5" fmla="*/ 132 h 209"/>
                <a:gd name="T6" fmla="*/ 108 w 108"/>
                <a:gd name="T7" fmla="*/ 74 h 209"/>
                <a:gd name="T8" fmla="*/ 0 w 108"/>
                <a:gd name="T9" fmla="*/ 0 h 209"/>
                <a:gd name="T10" fmla="*/ 0 60000 65536"/>
                <a:gd name="T11" fmla="*/ 0 60000 65536"/>
                <a:gd name="T12" fmla="*/ 0 60000 65536"/>
                <a:gd name="T13" fmla="*/ 0 60000 65536"/>
                <a:gd name="T14" fmla="*/ 0 60000 65536"/>
                <a:gd name="T15" fmla="*/ 0 w 108"/>
                <a:gd name="T16" fmla="*/ 0 h 209"/>
                <a:gd name="T17" fmla="*/ 108 w 108"/>
                <a:gd name="T18" fmla="*/ 209 h 209"/>
              </a:gdLst>
              <a:ahLst/>
              <a:cxnLst>
                <a:cxn ang="T10">
                  <a:pos x="T0" y="T1"/>
                </a:cxn>
                <a:cxn ang="T11">
                  <a:pos x="T2" y="T3"/>
                </a:cxn>
                <a:cxn ang="T12">
                  <a:pos x="T4" y="T5"/>
                </a:cxn>
                <a:cxn ang="T13">
                  <a:pos x="T6" y="T7"/>
                </a:cxn>
                <a:cxn ang="T14">
                  <a:pos x="T8" y="T9"/>
                </a:cxn>
              </a:cxnLst>
              <a:rect l="T15" t="T16" r="T17" b="T18"/>
              <a:pathLst>
                <a:path w="108" h="209">
                  <a:moveTo>
                    <a:pt x="0" y="0"/>
                  </a:moveTo>
                  <a:lnTo>
                    <a:pt x="0" y="209"/>
                  </a:lnTo>
                  <a:lnTo>
                    <a:pt x="108" y="132"/>
                  </a:lnTo>
                  <a:lnTo>
                    <a:pt x="108" y="74"/>
                  </a:lnTo>
                  <a:lnTo>
                    <a:pt x="0" y="0"/>
                  </a:lnTo>
                  <a:close/>
                </a:path>
              </a:pathLst>
            </a:custGeom>
            <a:gradFill rotWithShape="1">
              <a:gsLst>
                <a:gs pos="0">
                  <a:srgbClr val="CB9800"/>
                </a:gs>
                <a:gs pos="50000">
                  <a:srgbClr val="FFCC00"/>
                </a:gs>
                <a:gs pos="100000">
                  <a:srgbClr val="CB9800"/>
                </a:gs>
              </a:gsLst>
              <a:lin ang="2700000" scaled="1"/>
            </a:gradFill>
            <a:ln w="19050" cap="flat" cmpd="sng">
              <a:solidFill>
                <a:schemeClr val="bg1"/>
              </a:solidFill>
              <a:prstDash val="solid"/>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387" name="Rectangle 165"/>
            <p:cNvSpPr>
              <a:spLocks noChangeArrowheads="1"/>
            </p:cNvSpPr>
            <p:nvPr/>
          </p:nvSpPr>
          <p:spPr bwMode="gray">
            <a:xfrm>
              <a:off x="5152" y="1086"/>
              <a:ext cx="121" cy="212"/>
            </a:xfrm>
            <a:prstGeom prst="rect">
              <a:avLst/>
            </a:prstGeom>
            <a:noFill/>
            <a:ln w="19050" algn="ctr">
              <a:noFill/>
              <a:miter lim="800000"/>
              <a:headEnd/>
              <a:tailEnd/>
            </a:ln>
          </p:spPr>
          <p:txBody>
            <a:bodyPr tIns="91440" bIns="73152">
              <a:spAutoFit/>
            </a:bodyPr>
            <a:lstStyle/>
            <a:p>
              <a:pPr>
                <a:lnSpc>
                  <a:spcPct val="70000"/>
                </a:lnSpc>
              </a:pPr>
              <a:r>
                <a:rPr lang="en-US" sz="800" b="1">
                  <a:latin typeface="Arial Narrow" pitchFamily="34" charset="0"/>
                </a:rPr>
                <a:t>1</a:t>
              </a:r>
            </a:p>
            <a:p>
              <a:pPr>
                <a:lnSpc>
                  <a:spcPct val="70000"/>
                </a:lnSpc>
              </a:pPr>
              <a:r>
                <a:rPr lang="en-US" sz="800" b="1">
                  <a:latin typeface="Arial Narrow" pitchFamily="34" charset="0"/>
                </a:rPr>
                <a:t>0</a:t>
              </a:r>
            </a:p>
          </p:txBody>
        </p:sp>
        <p:sp>
          <p:nvSpPr>
            <p:cNvPr id="96332" name="Rectangle 166"/>
            <p:cNvSpPr>
              <a:spLocks noChangeArrowheads="1"/>
            </p:cNvSpPr>
            <p:nvPr/>
          </p:nvSpPr>
          <p:spPr bwMode="gray">
            <a:xfrm>
              <a:off x="4576" y="1647"/>
              <a:ext cx="458" cy="561"/>
            </a:xfrm>
            <a:prstGeom prst="rect">
              <a:avLst/>
            </a:prstGeom>
            <a:gradFill rotWithShape="0">
              <a:gsLst>
                <a:gs pos="0">
                  <a:srgbClr val="470017"/>
                </a:gs>
                <a:gs pos="50000">
                  <a:schemeClr val="hlink"/>
                </a:gs>
                <a:gs pos="100000">
                  <a:srgbClr val="470017"/>
                </a:gs>
              </a:gsLst>
              <a:lin ang="2700000" scaled="1"/>
            </a:gradFill>
            <a:ln w="19050">
              <a:solidFill>
                <a:schemeClr val="bg1"/>
              </a:solidFill>
              <a:miter lim="800000"/>
              <a:headEnd/>
              <a:tailEnd/>
            </a:ln>
            <a:effectLst>
              <a:outerShdw dist="17961" dir="2700000" algn="ctr" rotWithShape="0">
                <a:schemeClr val="tx1"/>
              </a:outerShdw>
            </a:effectLst>
          </p:spPr>
          <p:txBody>
            <a:bodyPr wrap="none" lIns="18288" tIns="64008" rIns="18288" anchor="ctr"/>
            <a:lstStyle/>
            <a:p>
              <a:pPr algn="l">
                <a:lnSpc>
                  <a:spcPct val="80000"/>
                </a:lnSpc>
                <a:defRPr/>
              </a:pPr>
              <a:r>
                <a:rPr lang="en-US" sz="800" b="1">
                  <a:solidFill>
                    <a:schemeClr val="bg1"/>
                  </a:solidFill>
                  <a:effectLst>
                    <a:outerShdw blurRad="38100" dist="38100" dir="2700000" algn="tl">
                      <a:srgbClr val="000000"/>
                    </a:outerShdw>
                  </a:effectLst>
                  <a:latin typeface="Arial" pitchFamily="34" charset="0"/>
                </a:rPr>
                <a:t>DI</a:t>
              </a:r>
            </a:p>
            <a:p>
              <a:pPr algn="l">
                <a:lnSpc>
                  <a:spcPct val="8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80000"/>
                </a:lnSpc>
                <a:defRPr/>
              </a:pPr>
              <a:r>
                <a:rPr lang="en-US" sz="800" b="1">
                  <a:solidFill>
                    <a:schemeClr val="bg1"/>
                  </a:solidFill>
                  <a:effectLst>
                    <a:outerShdw blurRad="38100" dist="38100" dir="2700000" algn="tl">
                      <a:srgbClr val="000000"/>
                    </a:outerShdw>
                  </a:effectLst>
                  <a:latin typeface="Arial" pitchFamily="34" charset="0"/>
                </a:rPr>
                <a:t>A[13:0]</a:t>
              </a:r>
            </a:p>
            <a:p>
              <a:pPr algn="l">
                <a:lnSpc>
                  <a:spcPct val="8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80000"/>
                </a:lnSpc>
                <a:defRPr/>
              </a:pPr>
              <a:r>
                <a:rPr lang="en-US" sz="800" b="1">
                  <a:solidFill>
                    <a:schemeClr val="bg1"/>
                  </a:solidFill>
                  <a:effectLst>
                    <a:outerShdw blurRad="38100" dist="38100" dir="2700000" algn="tl">
                      <a:srgbClr val="000000"/>
                    </a:outerShdw>
                  </a:effectLst>
                  <a:latin typeface="Arial" pitchFamily="34" charset="0"/>
                </a:rPr>
                <a:t>A14</a:t>
              </a:r>
            </a:p>
            <a:p>
              <a:pPr algn="l">
                <a:defRPr/>
              </a:pPr>
              <a:endParaRPr lang="en-US" sz="800" b="1">
                <a:solidFill>
                  <a:schemeClr val="bg1"/>
                </a:solidFill>
                <a:effectLst>
                  <a:outerShdw blurRad="38100" dist="38100" dir="2700000" algn="tl">
                    <a:srgbClr val="000000"/>
                  </a:outerShdw>
                </a:effectLst>
                <a:latin typeface="Arial" pitchFamily="34" charset="0"/>
              </a:endParaRPr>
            </a:p>
            <a:p>
              <a:pPr algn="l">
                <a:defRPr/>
              </a:pPr>
              <a:endParaRPr lang="en-US" sz="800" b="1">
                <a:solidFill>
                  <a:schemeClr val="bg1"/>
                </a:solidFill>
                <a:effectLst>
                  <a:outerShdw blurRad="38100" dist="38100" dir="2700000" algn="tl">
                    <a:srgbClr val="000000"/>
                  </a:outerShdw>
                </a:effectLst>
                <a:latin typeface="Arial" pitchFamily="34" charset="0"/>
              </a:endParaRPr>
            </a:p>
            <a:p>
              <a:pPr algn="l">
                <a:defRPr/>
              </a:pPr>
              <a:r>
                <a:rPr lang="en-US" sz="800" b="1">
                  <a:solidFill>
                    <a:schemeClr val="bg1"/>
                  </a:solidFill>
                  <a:effectLst>
                    <a:outerShdw blurRad="38100" dist="38100" dir="2700000" algn="tl">
                      <a:srgbClr val="000000"/>
                    </a:outerShdw>
                  </a:effectLst>
                  <a:latin typeface="Arial" pitchFamily="34" charset="0"/>
                </a:rPr>
                <a:t>WE _ Control</a:t>
              </a:r>
              <a:r>
                <a:rPr lang="en-US" sz="400" b="1">
                  <a:solidFill>
                    <a:schemeClr val="bg1"/>
                  </a:solidFill>
                  <a:effectLst>
                    <a:outerShdw blurRad="38100" dist="38100" dir="2700000" algn="tl">
                      <a:srgbClr val="000000"/>
                    </a:outerShdw>
                  </a:effectLst>
                  <a:latin typeface="Arial" pitchFamily="34" charset="0"/>
                </a:rPr>
                <a:t>)</a:t>
              </a:r>
            </a:p>
          </p:txBody>
        </p:sp>
        <p:sp>
          <p:nvSpPr>
            <p:cNvPr id="96333" name="Oval 167"/>
            <p:cNvSpPr>
              <a:spLocks noChangeArrowheads="1"/>
            </p:cNvSpPr>
            <p:nvPr/>
          </p:nvSpPr>
          <p:spPr bwMode="gray">
            <a:xfrm>
              <a:off x="4031" y="1993"/>
              <a:ext cx="61" cy="56"/>
            </a:xfrm>
            <a:prstGeom prst="ellipse">
              <a:avLst/>
            </a:prstGeom>
            <a:solidFill>
              <a:srgbClr val="9D9D9D"/>
            </a:solidFill>
            <a:ln w="19050" algn="ctr">
              <a:solidFill>
                <a:schemeClr val="bg1"/>
              </a:solidFill>
              <a:round/>
              <a:headEnd/>
              <a:tailEnd/>
            </a:ln>
            <a:effectLst>
              <a:outerShdw dist="17961" dir="2700000" algn="ctr" rotWithShape="0">
                <a:schemeClr val="tx1"/>
              </a:outerShdw>
            </a:effectLst>
          </p:spPr>
          <p:txBody>
            <a:bodyPr wrap="none" anchor="ctr"/>
            <a:lstStyle/>
            <a:p>
              <a:pPr>
                <a:defRPr/>
              </a:pPr>
              <a:r>
                <a:rPr lang="en-US" sz="600" b="1">
                  <a:solidFill>
                    <a:schemeClr val="bg1"/>
                  </a:solidFill>
                  <a:effectLst>
                    <a:outerShdw blurRad="38100" dist="38100" dir="2700000" algn="tl">
                      <a:srgbClr val="000000"/>
                    </a:outerShdw>
                  </a:effectLst>
                  <a:latin typeface="Arial" pitchFamily="34" charset="0"/>
                </a:rPr>
                <a:t>1</a:t>
              </a:r>
            </a:p>
          </p:txBody>
        </p:sp>
        <p:sp>
          <p:nvSpPr>
            <p:cNvPr id="96334" name="Oval 168"/>
            <p:cNvSpPr>
              <a:spLocks noChangeArrowheads="1"/>
            </p:cNvSpPr>
            <p:nvPr/>
          </p:nvSpPr>
          <p:spPr bwMode="gray">
            <a:xfrm>
              <a:off x="4066" y="2162"/>
              <a:ext cx="60" cy="56"/>
            </a:xfrm>
            <a:prstGeom prst="ellipse">
              <a:avLst/>
            </a:prstGeom>
            <a:solidFill>
              <a:srgbClr val="9D9D9D"/>
            </a:solidFill>
            <a:ln w="19050" algn="ctr">
              <a:solidFill>
                <a:schemeClr val="bg1"/>
              </a:solidFill>
              <a:round/>
              <a:headEnd/>
              <a:tailEnd/>
            </a:ln>
            <a:effectLst>
              <a:outerShdw dist="17961" dir="2700000" algn="ctr" rotWithShape="0">
                <a:schemeClr val="tx1"/>
              </a:outerShdw>
            </a:effectLst>
          </p:spPr>
          <p:txBody>
            <a:bodyPr wrap="none" anchor="ctr"/>
            <a:lstStyle/>
            <a:p>
              <a:pPr>
                <a:defRPr/>
              </a:pPr>
              <a:endParaRPr lang="en-US">
                <a:latin typeface="Arial" pitchFamily="34" charset="0"/>
              </a:endParaRPr>
            </a:p>
          </p:txBody>
        </p:sp>
        <p:sp>
          <p:nvSpPr>
            <p:cNvPr id="96335" name="Freeform 169"/>
            <p:cNvSpPr>
              <a:spLocks/>
            </p:cNvSpPr>
            <p:nvPr/>
          </p:nvSpPr>
          <p:spPr bwMode="gray">
            <a:xfrm>
              <a:off x="4107" y="2037"/>
              <a:ext cx="69" cy="123"/>
            </a:xfrm>
            <a:custGeom>
              <a:avLst/>
              <a:gdLst>
                <a:gd name="T0" fmla="*/ 0 w 108"/>
                <a:gd name="T1" fmla="*/ 0 h 209"/>
                <a:gd name="T2" fmla="*/ 0 w 108"/>
                <a:gd name="T3" fmla="*/ 209 h 209"/>
                <a:gd name="T4" fmla="*/ 108 w 108"/>
                <a:gd name="T5" fmla="*/ 132 h 209"/>
                <a:gd name="T6" fmla="*/ 108 w 108"/>
                <a:gd name="T7" fmla="*/ 74 h 209"/>
                <a:gd name="T8" fmla="*/ 0 w 108"/>
                <a:gd name="T9" fmla="*/ 0 h 209"/>
                <a:gd name="T10" fmla="*/ 0 60000 65536"/>
                <a:gd name="T11" fmla="*/ 0 60000 65536"/>
                <a:gd name="T12" fmla="*/ 0 60000 65536"/>
                <a:gd name="T13" fmla="*/ 0 60000 65536"/>
                <a:gd name="T14" fmla="*/ 0 60000 65536"/>
                <a:gd name="T15" fmla="*/ 0 w 108"/>
                <a:gd name="T16" fmla="*/ 0 h 209"/>
                <a:gd name="T17" fmla="*/ 108 w 108"/>
                <a:gd name="T18" fmla="*/ 209 h 209"/>
              </a:gdLst>
              <a:ahLst/>
              <a:cxnLst>
                <a:cxn ang="T10">
                  <a:pos x="T0" y="T1"/>
                </a:cxn>
                <a:cxn ang="T11">
                  <a:pos x="T2" y="T3"/>
                </a:cxn>
                <a:cxn ang="T12">
                  <a:pos x="T4" y="T5"/>
                </a:cxn>
                <a:cxn ang="T13">
                  <a:pos x="T6" y="T7"/>
                </a:cxn>
                <a:cxn ang="T14">
                  <a:pos x="T8" y="T9"/>
                </a:cxn>
              </a:cxnLst>
              <a:rect l="T15" t="T16" r="T17" b="T18"/>
              <a:pathLst>
                <a:path w="108" h="209">
                  <a:moveTo>
                    <a:pt x="0" y="0"/>
                  </a:moveTo>
                  <a:lnTo>
                    <a:pt x="0" y="209"/>
                  </a:lnTo>
                  <a:lnTo>
                    <a:pt x="108" y="132"/>
                  </a:lnTo>
                  <a:lnTo>
                    <a:pt x="108" y="74"/>
                  </a:lnTo>
                  <a:lnTo>
                    <a:pt x="0" y="0"/>
                  </a:lnTo>
                  <a:close/>
                </a:path>
              </a:pathLst>
            </a:custGeom>
            <a:gradFill rotWithShape="1">
              <a:gsLst>
                <a:gs pos="0">
                  <a:srgbClr val="CB9800"/>
                </a:gs>
                <a:gs pos="50000">
                  <a:srgbClr val="FFCC00"/>
                </a:gs>
                <a:gs pos="100000">
                  <a:srgbClr val="CB9800"/>
                </a:gs>
              </a:gsLst>
              <a:lin ang="2700000" scaled="1"/>
            </a:gradFill>
            <a:ln w="19050" cap="flat" cmpd="sng">
              <a:solidFill>
                <a:schemeClr val="bg1"/>
              </a:solidFill>
              <a:prstDash val="solid"/>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392" name="Rectangle 170"/>
            <p:cNvSpPr>
              <a:spLocks noChangeArrowheads="1"/>
            </p:cNvSpPr>
            <p:nvPr/>
          </p:nvSpPr>
          <p:spPr bwMode="gray">
            <a:xfrm>
              <a:off x="4063" y="2015"/>
              <a:ext cx="122" cy="212"/>
            </a:xfrm>
            <a:prstGeom prst="rect">
              <a:avLst/>
            </a:prstGeom>
            <a:noFill/>
            <a:ln w="19050" algn="ctr">
              <a:noFill/>
              <a:miter lim="800000"/>
              <a:headEnd/>
              <a:tailEnd/>
            </a:ln>
          </p:spPr>
          <p:txBody>
            <a:bodyPr tIns="91440" bIns="73152">
              <a:spAutoFit/>
            </a:bodyPr>
            <a:lstStyle/>
            <a:p>
              <a:pPr>
                <a:lnSpc>
                  <a:spcPct val="70000"/>
                </a:lnSpc>
              </a:pPr>
              <a:r>
                <a:rPr lang="en-US" sz="800" b="1">
                  <a:latin typeface="Arial Narrow" pitchFamily="34" charset="0"/>
                </a:rPr>
                <a:t>1</a:t>
              </a:r>
            </a:p>
            <a:p>
              <a:pPr>
                <a:lnSpc>
                  <a:spcPct val="70000"/>
                </a:lnSpc>
              </a:pPr>
              <a:r>
                <a:rPr lang="en-US" sz="800" b="1">
                  <a:latin typeface="Arial Narrow" pitchFamily="34" charset="0"/>
                </a:rPr>
                <a:t>0</a:t>
              </a:r>
            </a:p>
          </p:txBody>
        </p:sp>
        <p:sp>
          <p:nvSpPr>
            <p:cNvPr id="96337" name="AutoShape 171"/>
            <p:cNvSpPr>
              <a:spLocks noChangeArrowheads="1"/>
            </p:cNvSpPr>
            <p:nvPr/>
          </p:nvSpPr>
          <p:spPr bwMode="gray">
            <a:xfrm>
              <a:off x="4208" y="2059"/>
              <a:ext cx="61" cy="84"/>
            </a:xfrm>
            <a:prstGeom prst="flowChartDelay">
              <a:avLst/>
            </a:prstGeom>
            <a:noFill/>
            <a:ln w="19050" algn="ctr">
              <a:solidFill>
                <a:srgbClr val="0000CC"/>
              </a:solidFill>
              <a:miter lim="800000"/>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6338" name="Rectangle 172"/>
            <p:cNvSpPr>
              <a:spLocks noChangeArrowheads="1"/>
            </p:cNvSpPr>
            <p:nvPr/>
          </p:nvSpPr>
          <p:spPr bwMode="gray">
            <a:xfrm>
              <a:off x="4575" y="1020"/>
              <a:ext cx="459" cy="560"/>
            </a:xfrm>
            <a:prstGeom prst="rect">
              <a:avLst/>
            </a:prstGeom>
            <a:gradFill rotWithShape="0">
              <a:gsLst>
                <a:gs pos="0">
                  <a:srgbClr val="470017"/>
                </a:gs>
                <a:gs pos="50000">
                  <a:schemeClr val="hlink"/>
                </a:gs>
                <a:gs pos="100000">
                  <a:srgbClr val="470017"/>
                </a:gs>
              </a:gsLst>
              <a:lin ang="2700000" scaled="1"/>
            </a:gradFill>
            <a:ln w="19050">
              <a:solidFill>
                <a:schemeClr val="bg1"/>
              </a:solidFill>
              <a:miter lim="800000"/>
              <a:headEnd/>
              <a:tailEnd/>
            </a:ln>
            <a:effectLst>
              <a:outerShdw dist="17961" dir="2700000" algn="ctr" rotWithShape="0">
                <a:schemeClr val="tx1"/>
              </a:outerShdw>
            </a:effectLst>
          </p:spPr>
          <p:txBody>
            <a:bodyPr wrap="none" lIns="18288" tIns="54864" rIns="18288" anchor="ctr"/>
            <a:lstStyle/>
            <a:p>
              <a:pPr algn="l">
                <a:lnSpc>
                  <a:spcPct val="90000"/>
                </a:lnSpc>
                <a:defRPr/>
              </a:pPr>
              <a:r>
                <a:rPr lang="en-US" sz="800" b="1">
                  <a:solidFill>
                    <a:schemeClr val="bg1"/>
                  </a:solidFill>
                  <a:effectLst>
                    <a:outerShdw blurRad="38100" dist="38100" dir="2700000" algn="tl">
                      <a:srgbClr val="000000"/>
                    </a:outerShdw>
                  </a:effectLst>
                  <a:latin typeface="Arial" pitchFamily="34" charset="0"/>
                </a:rPr>
                <a:t>DI</a:t>
              </a:r>
            </a:p>
            <a:p>
              <a:pPr algn="l">
                <a:lnSpc>
                  <a:spcPct val="9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90000"/>
                </a:lnSpc>
                <a:defRPr/>
              </a:pPr>
              <a:r>
                <a:rPr lang="en-US" sz="800" b="1">
                  <a:solidFill>
                    <a:schemeClr val="bg1"/>
                  </a:solidFill>
                  <a:effectLst>
                    <a:outerShdw blurRad="38100" dist="38100" dir="2700000" algn="tl">
                      <a:srgbClr val="000000"/>
                    </a:outerShdw>
                  </a:effectLst>
                  <a:latin typeface="Arial" pitchFamily="34" charset="0"/>
                </a:rPr>
                <a:t>A[13:0]</a:t>
              </a:r>
            </a:p>
            <a:p>
              <a:pPr algn="l">
                <a:lnSpc>
                  <a:spcPct val="9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90000"/>
                </a:lnSpc>
                <a:defRPr/>
              </a:pPr>
              <a:r>
                <a:rPr lang="en-US" sz="800" b="1">
                  <a:solidFill>
                    <a:schemeClr val="bg1"/>
                  </a:solidFill>
                  <a:effectLst>
                    <a:outerShdw blurRad="38100" dist="38100" dir="2700000" algn="tl">
                      <a:srgbClr val="000000"/>
                    </a:outerShdw>
                  </a:effectLst>
                  <a:latin typeface="Arial" pitchFamily="34" charset="0"/>
                </a:rPr>
                <a:t>A14</a:t>
              </a:r>
            </a:p>
            <a:p>
              <a:pPr algn="l">
                <a:lnSpc>
                  <a:spcPct val="9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90000"/>
                </a:lnSpc>
                <a:defRPr/>
              </a:pPr>
              <a:endParaRPr lang="en-US" sz="800" b="1">
                <a:solidFill>
                  <a:schemeClr val="bg1"/>
                </a:solidFill>
                <a:effectLst>
                  <a:outerShdw blurRad="38100" dist="38100" dir="2700000" algn="tl">
                    <a:srgbClr val="000000"/>
                  </a:outerShdw>
                </a:effectLst>
                <a:latin typeface="Arial" pitchFamily="34" charset="0"/>
              </a:endParaRPr>
            </a:p>
            <a:p>
              <a:pPr algn="l">
                <a:lnSpc>
                  <a:spcPct val="90000"/>
                </a:lnSpc>
                <a:defRPr/>
              </a:pPr>
              <a:r>
                <a:rPr lang="en-US" sz="800" b="1">
                  <a:solidFill>
                    <a:schemeClr val="bg1"/>
                  </a:solidFill>
                  <a:effectLst>
                    <a:outerShdw blurRad="38100" dist="38100" dir="2700000" algn="tl">
                      <a:srgbClr val="000000"/>
                    </a:outerShdw>
                  </a:effectLst>
                  <a:latin typeface="Arial" pitchFamily="34" charset="0"/>
                </a:rPr>
                <a:t>WE _ Control</a:t>
              </a:r>
              <a:r>
                <a:rPr lang="en-US" sz="400" b="1">
                  <a:solidFill>
                    <a:schemeClr val="bg1"/>
                  </a:solidFill>
                  <a:effectLst>
                    <a:outerShdw blurRad="38100" dist="38100" dir="2700000" algn="tl">
                      <a:srgbClr val="000000"/>
                    </a:outerShdw>
                  </a:effectLst>
                  <a:latin typeface="Arial" pitchFamily="34" charset="0"/>
                </a:rPr>
                <a:t>)</a:t>
              </a:r>
            </a:p>
          </p:txBody>
        </p:sp>
        <p:sp>
          <p:nvSpPr>
            <p:cNvPr id="96339" name="Line 173"/>
            <p:cNvSpPr>
              <a:spLocks noChangeShapeType="1"/>
            </p:cNvSpPr>
            <p:nvPr/>
          </p:nvSpPr>
          <p:spPr bwMode="gray">
            <a:xfrm>
              <a:off x="4067" y="1415"/>
              <a:ext cx="89" cy="1"/>
            </a:xfrm>
            <a:prstGeom prst="line">
              <a:avLst/>
            </a:prstGeom>
            <a:noFill/>
            <a:ln w="19050">
              <a:solidFill>
                <a:srgbClr val="0000CC"/>
              </a:solidFill>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396" name="Text Box 174"/>
            <p:cNvSpPr txBox="1">
              <a:spLocks noChangeArrowheads="1"/>
            </p:cNvSpPr>
            <p:nvPr/>
          </p:nvSpPr>
          <p:spPr bwMode="gray">
            <a:xfrm>
              <a:off x="3847" y="1940"/>
              <a:ext cx="616" cy="68"/>
            </a:xfrm>
            <a:prstGeom prst="rect">
              <a:avLst/>
            </a:prstGeom>
            <a:noFill/>
            <a:ln w="28575" algn="ctr">
              <a:noFill/>
              <a:miter lim="800000"/>
              <a:headEnd/>
              <a:tailEnd/>
            </a:ln>
          </p:spPr>
          <p:txBody>
            <a:bodyPr wrap="none" tIns="0" bIns="0">
              <a:spAutoFit/>
            </a:bodyPr>
            <a:lstStyle/>
            <a:p>
              <a:r>
                <a:rPr lang="en-US" sz="700" b="1">
                  <a:solidFill>
                    <a:srgbClr val="003366"/>
                  </a:solidFill>
                </a:rPr>
                <a:t>Ram_ Extension</a:t>
              </a:r>
            </a:p>
          </p:txBody>
        </p:sp>
        <p:sp>
          <p:nvSpPr>
            <p:cNvPr id="96341" name="Oval 175"/>
            <p:cNvSpPr>
              <a:spLocks noChangeArrowheads="1"/>
            </p:cNvSpPr>
            <p:nvPr/>
          </p:nvSpPr>
          <p:spPr bwMode="gray">
            <a:xfrm>
              <a:off x="4033" y="1406"/>
              <a:ext cx="61" cy="56"/>
            </a:xfrm>
            <a:prstGeom prst="ellipse">
              <a:avLst/>
            </a:prstGeom>
            <a:solidFill>
              <a:srgbClr val="9D9D9D"/>
            </a:solidFill>
            <a:ln w="19050" algn="ctr">
              <a:solidFill>
                <a:schemeClr val="bg1"/>
              </a:solidFill>
              <a:round/>
              <a:headEnd/>
              <a:tailEnd/>
            </a:ln>
            <a:effectLst>
              <a:outerShdw dist="17961" dir="2700000" algn="ctr" rotWithShape="0">
                <a:schemeClr val="tx1"/>
              </a:outerShdw>
            </a:effectLst>
          </p:spPr>
          <p:txBody>
            <a:bodyPr wrap="none" anchor="ctr"/>
            <a:lstStyle/>
            <a:p>
              <a:pPr>
                <a:defRPr/>
              </a:pPr>
              <a:r>
                <a:rPr lang="en-US" sz="600" b="1">
                  <a:solidFill>
                    <a:schemeClr val="bg1"/>
                  </a:solidFill>
                  <a:effectLst>
                    <a:outerShdw blurRad="38100" dist="38100" dir="2700000" algn="tl">
                      <a:srgbClr val="000000"/>
                    </a:outerShdw>
                  </a:effectLst>
                  <a:latin typeface="Arial" pitchFamily="34" charset="0"/>
                </a:rPr>
                <a:t>1</a:t>
              </a:r>
            </a:p>
          </p:txBody>
        </p:sp>
        <p:sp>
          <p:nvSpPr>
            <p:cNvPr id="13398" name="Text Box 176"/>
            <p:cNvSpPr txBox="1">
              <a:spLocks noChangeArrowheads="1"/>
            </p:cNvSpPr>
            <p:nvPr/>
          </p:nvSpPr>
          <p:spPr bwMode="gray">
            <a:xfrm>
              <a:off x="3843" y="1350"/>
              <a:ext cx="616" cy="68"/>
            </a:xfrm>
            <a:prstGeom prst="rect">
              <a:avLst/>
            </a:prstGeom>
            <a:noFill/>
            <a:ln w="28575" algn="ctr">
              <a:noFill/>
              <a:miter lim="800000"/>
              <a:headEnd/>
              <a:tailEnd/>
            </a:ln>
          </p:spPr>
          <p:txBody>
            <a:bodyPr wrap="none" tIns="0" bIns="0">
              <a:spAutoFit/>
            </a:bodyPr>
            <a:lstStyle/>
            <a:p>
              <a:r>
                <a:rPr lang="en-US" sz="700" b="1">
                  <a:solidFill>
                    <a:srgbClr val="003366"/>
                  </a:solidFill>
                </a:rPr>
                <a:t>Ram_ Extension</a:t>
              </a:r>
            </a:p>
          </p:txBody>
        </p:sp>
        <p:sp>
          <p:nvSpPr>
            <p:cNvPr id="96343" name="Line 177"/>
            <p:cNvSpPr>
              <a:spLocks noChangeShapeType="1"/>
            </p:cNvSpPr>
            <p:nvPr/>
          </p:nvSpPr>
          <p:spPr bwMode="gray">
            <a:xfrm>
              <a:off x="5228" y="1600"/>
              <a:ext cx="1" cy="151"/>
            </a:xfrm>
            <a:prstGeom prst="line">
              <a:avLst/>
            </a:prstGeom>
            <a:noFill/>
            <a:ln w="19050">
              <a:solidFill>
                <a:srgbClr val="0000CC"/>
              </a:solidFill>
              <a:round/>
              <a:headEnd/>
              <a:tailEnd/>
            </a:ln>
            <a:effectLst>
              <a:outerShdw dist="17961" dir="2700000" algn="ctr" rotWithShape="0">
                <a:schemeClr val="tx1"/>
              </a:outerShdw>
            </a:effectLst>
          </p:spPr>
          <p:txBody>
            <a:bodyPr wrap="none" anchor="ctr"/>
            <a:lstStyle/>
            <a:p>
              <a:pPr>
                <a:defRPr/>
              </a:pPr>
              <a:endParaRPr lang="en-US">
                <a:latin typeface="Arial" pitchFamily="34" charset="0"/>
              </a:endParaRPr>
            </a:p>
          </p:txBody>
        </p:sp>
        <p:sp>
          <p:nvSpPr>
            <p:cNvPr id="96344" name="Freeform 178"/>
            <p:cNvSpPr>
              <a:spLocks/>
            </p:cNvSpPr>
            <p:nvPr/>
          </p:nvSpPr>
          <p:spPr bwMode="gray">
            <a:xfrm>
              <a:off x="5187" y="1700"/>
              <a:ext cx="70" cy="124"/>
            </a:xfrm>
            <a:custGeom>
              <a:avLst/>
              <a:gdLst>
                <a:gd name="T0" fmla="*/ 0 w 108"/>
                <a:gd name="T1" fmla="*/ 0 h 209"/>
                <a:gd name="T2" fmla="*/ 0 w 108"/>
                <a:gd name="T3" fmla="*/ 209 h 209"/>
                <a:gd name="T4" fmla="*/ 108 w 108"/>
                <a:gd name="T5" fmla="*/ 132 h 209"/>
                <a:gd name="T6" fmla="*/ 108 w 108"/>
                <a:gd name="T7" fmla="*/ 74 h 209"/>
                <a:gd name="T8" fmla="*/ 0 w 108"/>
                <a:gd name="T9" fmla="*/ 0 h 209"/>
                <a:gd name="T10" fmla="*/ 0 60000 65536"/>
                <a:gd name="T11" fmla="*/ 0 60000 65536"/>
                <a:gd name="T12" fmla="*/ 0 60000 65536"/>
                <a:gd name="T13" fmla="*/ 0 60000 65536"/>
                <a:gd name="T14" fmla="*/ 0 60000 65536"/>
                <a:gd name="T15" fmla="*/ 0 w 108"/>
                <a:gd name="T16" fmla="*/ 0 h 209"/>
                <a:gd name="T17" fmla="*/ 108 w 108"/>
                <a:gd name="T18" fmla="*/ 209 h 209"/>
              </a:gdLst>
              <a:ahLst/>
              <a:cxnLst>
                <a:cxn ang="T10">
                  <a:pos x="T0" y="T1"/>
                </a:cxn>
                <a:cxn ang="T11">
                  <a:pos x="T2" y="T3"/>
                </a:cxn>
                <a:cxn ang="T12">
                  <a:pos x="T4" y="T5"/>
                </a:cxn>
                <a:cxn ang="T13">
                  <a:pos x="T6" y="T7"/>
                </a:cxn>
                <a:cxn ang="T14">
                  <a:pos x="T8" y="T9"/>
                </a:cxn>
              </a:cxnLst>
              <a:rect l="T15" t="T16" r="T17" b="T18"/>
              <a:pathLst>
                <a:path w="108" h="209">
                  <a:moveTo>
                    <a:pt x="0" y="0"/>
                  </a:moveTo>
                  <a:lnTo>
                    <a:pt x="0" y="209"/>
                  </a:lnTo>
                  <a:lnTo>
                    <a:pt x="108" y="132"/>
                  </a:lnTo>
                  <a:lnTo>
                    <a:pt x="108" y="74"/>
                  </a:lnTo>
                  <a:lnTo>
                    <a:pt x="0" y="0"/>
                  </a:lnTo>
                  <a:close/>
                </a:path>
              </a:pathLst>
            </a:custGeom>
            <a:gradFill rotWithShape="1">
              <a:gsLst>
                <a:gs pos="0">
                  <a:srgbClr val="CB9800"/>
                </a:gs>
                <a:gs pos="50000">
                  <a:srgbClr val="FFCC00"/>
                </a:gs>
                <a:gs pos="100000">
                  <a:srgbClr val="CB9800"/>
                </a:gs>
              </a:gsLst>
              <a:lin ang="2700000" scaled="1"/>
            </a:gradFill>
            <a:ln w="19050" cap="flat" cmpd="sng">
              <a:solidFill>
                <a:schemeClr val="bg1"/>
              </a:solidFill>
              <a:prstDash val="solid"/>
              <a:round/>
              <a:headEnd/>
              <a:tailEnd/>
            </a:ln>
            <a:effectLst>
              <a:outerShdw dist="1796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3401" name="Rectangle 179"/>
            <p:cNvSpPr>
              <a:spLocks noChangeArrowheads="1"/>
            </p:cNvSpPr>
            <p:nvPr/>
          </p:nvSpPr>
          <p:spPr bwMode="gray">
            <a:xfrm>
              <a:off x="5145" y="1679"/>
              <a:ext cx="122" cy="212"/>
            </a:xfrm>
            <a:prstGeom prst="rect">
              <a:avLst/>
            </a:prstGeom>
            <a:noFill/>
            <a:ln w="19050" algn="ctr">
              <a:noFill/>
              <a:miter lim="800000"/>
              <a:headEnd/>
              <a:tailEnd/>
            </a:ln>
          </p:spPr>
          <p:txBody>
            <a:bodyPr tIns="91440" bIns="73152">
              <a:spAutoFit/>
            </a:bodyPr>
            <a:lstStyle/>
            <a:p>
              <a:pPr>
                <a:lnSpc>
                  <a:spcPct val="70000"/>
                </a:lnSpc>
              </a:pPr>
              <a:r>
                <a:rPr lang="en-US" sz="800" b="1">
                  <a:latin typeface="Arial Narrow" pitchFamily="34" charset="0"/>
                </a:rPr>
                <a:t>1</a:t>
              </a:r>
            </a:p>
            <a:p>
              <a:pPr>
                <a:lnSpc>
                  <a:spcPct val="70000"/>
                </a:lnSpc>
              </a:pPr>
              <a:r>
                <a:rPr lang="en-US" sz="800" b="1">
                  <a:latin typeface="Arial Narrow" pitchFamily="34" charset="0"/>
                </a:rPr>
                <a:t>0</a:t>
              </a:r>
            </a:p>
          </p:txBody>
        </p:sp>
      </p:grpSp>
      <p:pic>
        <p:nvPicPr>
          <p:cNvPr id="96262" name="Picture 180" descr="V5ship_graphic_spin_square_lighter"/>
          <p:cNvPicPr>
            <a:picLocks noChangeAspect="1" noChangeArrowheads="1"/>
          </p:cNvPicPr>
          <p:nvPr>
            <p:custDataLst>
              <p:tags r:id="rId3"/>
            </p:custDataLst>
          </p:nvPr>
        </p:nvPicPr>
        <p:blipFill>
          <a:blip r:embed="rId7"/>
          <a:srcRect/>
          <a:stretch>
            <a:fillRect/>
          </a:stretch>
        </p:blipFill>
        <p:spPr bwMode="auto">
          <a:xfrm>
            <a:off x="6411913" y="3752850"/>
            <a:ext cx="2719387" cy="2559050"/>
          </a:xfrm>
          <a:prstGeom prst="rect">
            <a:avLst/>
          </a:prstGeom>
          <a:noFill/>
          <a:ln w="9525">
            <a:noFill/>
            <a:miter lim="800000"/>
            <a:headEnd/>
            <a:tailEnd/>
          </a:ln>
          <a:effectLst>
            <a:outerShdw dist="35921" dir="2700000" algn="ctr" rotWithShape="0">
              <a:schemeClr val="bg2">
                <a:alpha val="50000"/>
              </a:schemeClr>
            </a:outerShdw>
          </a:effectLst>
        </p:spPr>
      </p:pic>
      <p:sp>
        <p:nvSpPr>
          <p:cNvPr id="13319" name="Freeform 181"/>
          <p:cNvSpPr>
            <a:spLocks/>
          </p:cNvSpPr>
          <p:nvPr/>
        </p:nvSpPr>
        <p:spPr bwMode="auto">
          <a:xfrm>
            <a:off x="7391400" y="3994150"/>
            <a:ext cx="654050" cy="660400"/>
          </a:xfrm>
          <a:custGeom>
            <a:avLst/>
            <a:gdLst>
              <a:gd name="T0" fmla="*/ 0 w 412"/>
              <a:gd name="T1" fmla="*/ 2147483647 h 416"/>
              <a:gd name="T2" fmla="*/ 2147483647 w 412"/>
              <a:gd name="T3" fmla="*/ 2147483647 h 416"/>
              <a:gd name="T4" fmla="*/ 2147483647 w 412"/>
              <a:gd name="T5" fmla="*/ 2147483647 h 416"/>
              <a:gd name="T6" fmla="*/ 2147483647 w 412"/>
              <a:gd name="T7" fmla="*/ 0 h 416"/>
              <a:gd name="T8" fmla="*/ 0 w 412"/>
              <a:gd name="T9" fmla="*/ 2147483647 h 416"/>
              <a:gd name="T10" fmla="*/ 0 60000 65536"/>
              <a:gd name="T11" fmla="*/ 0 60000 65536"/>
              <a:gd name="T12" fmla="*/ 0 60000 65536"/>
              <a:gd name="T13" fmla="*/ 0 60000 65536"/>
              <a:gd name="T14" fmla="*/ 0 60000 65536"/>
              <a:gd name="T15" fmla="*/ 0 w 412"/>
              <a:gd name="T16" fmla="*/ 0 h 416"/>
              <a:gd name="T17" fmla="*/ 412 w 412"/>
              <a:gd name="T18" fmla="*/ 416 h 416"/>
            </a:gdLst>
            <a:ahLst/>
            <a:cxnLst>
              <a:cxn ang="T10">
                <a:pos x="T0" y="T1"/>
              </a:cxn>
              <a:cxn ang="T11">
                <a:pos x="T2" y="T3"/>
              </a:cxn>
              <a:cxn ang="T12">
                <a:pos x="T4" y="T5"/>
              </a:cxn>
              <a:cxn ang="T13">
                <a:pos x="T6" y="T7"/>
              </a:cxn>
              <a:cxn ang="T14">
                <a:pos x="T8" y="T9"/>
              </a:cxn>
            </a:cxnLst>
            <a:rect l="T15" t="T16" r="T17" b="T18"/>
            <a:pathLst>
              <a:path w="412" h="416">
                <a:moveTo>
                  <a:pt x="0" y="364"/>
                </a:moveTo>
                <a:lnTo>
                  <a:pt x="100" y="416"/>
                </a:lnTo>
                <a:lnTo>
                  <a:pt x="412" y="44"/>
                </a:lnTo>
                <a:lnTo>
                  <a:pt x="320" y="0"/>
                </a:lnTo>
                <a:lnTo>
                  <a:pt x="0" y="364"/>
                </a:lnTo>
                <a:close/>
              </a:path>
            </a:pathLst>
          </a:custGeom>
          <a:solidFill>
            <a:srgbClr val="990033">
              <a:alpha val="50195"/>
            </a:srgbClr>
          </a:solidFill>
          <a:ln w="9525" cap="flat" cmpd="sng">
            <a:noFill/>
            <a:prstDash val="solid"/>
            <a:round/>
            <a:headEnd/>
            <a:tailEnd/>
          </a:ln>
        </p:spPr>
        <p:txBody>
          <a:bodyPr/>
          <a:lstStyle/>
          <a:p>
            <a:endParaRPr lang="en-US"/>
          </a:p>
        </p:txBody>
      </p:sp>
      <p:sp>
        <p:nvSpPr>
          <p:cNvPr id="96264" name="AutoShape 182"/>
          <p:cNvSpPr>
            <a:spLocks noChangeArrowheads="1"/>
          </p:cNvSpPr>
          <p:nvPr/>
        </p:nvSpPr>
        <p:spPr bwMode="auto">
          <a:xfrm>
            <a:off x="5410200" y="5118100"/>
            <a:ext cx="3441700" cy="820738"/>
          </a:xfrm>
          <a:prstGeom prst="wedgeRectCallout">
            <a:avLst>
              <a:gd name="adj1" fmla="val 14528"/>
              <a:gd name="adj2" fmla="val -125435"/>
            </a:avLst>
          </a:prstGeom>
          <a:solidFill>
            <a:srgbClr val="FFFFCC"/>
          </a:solidFill>
          <a:ln w="28575" algn="ctr">
            <a:solidFill>
              <a:schemeClr val="tx1"/>
            </a:solidFill>
            <a:miter lim="800000"/>
            <a:headEnd/>
            <a:tailEnd/>
          </a:ln>
          <a:effectLst>
            <a:outerShdw dist="35921" dir="2700000" algn="ctr" rotWithShape="0">
              <a:schemeClr val="tx1">
                <a:alpha val="50000"/>
              </a:schemeClr>
            </a:outerShdw>
          </a:effectLst>
        </p:spPr>
        <p:txBody>
          <a:bodyPr/>
          <a:lstStyle/>
          <a:p>
            <a:pPr eaLnBrk="0" hangingPunct="0">
              <a:lnSpc>
                <a:spcPct val="85000"/>
              </a:lnSpc>
              <a:spcBef>
                <a:spcPct val="20000"/>
              </a:spcBef>
              <a:buSzPct val="105000"/>
              <a:defRPr/>
            </a:pPr>
            <a:r>
              <a:rPr lang="en-US" b="1">
                <a:latin typeface="Arial" pitchFamily="34" charset="0"/>
              </a:rPr>
              <a:t>Example: Cascade 8 block RAMs to build 256-Kb memory</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5"/>
          <p:cNvSpPr>
            <a:spLocks noGrp="1" noChangeArrowheads="1"/>
          </p:cNvSpPr>
          <p:nvPr>
            <p:ph type="title" idx="4294967295"/>
          </p:nvPr>
        </p:nvSpPr>
        <p:spPr/>
        <p:txBody>
          <a:bodyPr/>
          <a:lstStyle/>
          <a:p>
            <a:pPr eaLnBrk="1" hangingPunct="1"/>
            <a:r>
              <a:rPr lang="en-US" smtClean="0"/>
              <a:t>Integrated Error Correction</a:t>
            </a:r>
          </a:p>
        </p:txBody>
      </p:sp>
      <p:sp>
        <p:nvSpPr>
          <p:cNvPr id="14339" name="Rectangle 16"/>
          <p:cNvSpPr>
            <a:spLocks noGrp="1" noChangeArrowheads="1"/>
          </p:cNvSpPr>
          <p:nvPr>
            <p:ph type="body" idx="4294967295"/>
          </p:nvPr>
        </p:nvSpPr>
        <p:spPr>
          <a:xfrm>
            <a:off x="457200" y="1600200"/>
            <a:ext cx="5346290" cy="4268337"/>
          </a:xfrm>
        </p:spPr>
        <p:txBody>
          <a:bodyPr/>
          <a:lstStyle/>
          <a:p>
            <a:pPr eaLnBrk="1" hangingPunct="1"/>
            <a:r>
              <a:rPr lang="en-US" dirty="0" smtClean="0"/>
              <a:t>Built-in optional error correction / detection </a:t>
            </a:r>
          </a:p>
          <a:p>
            <a:pPr lvl="1" eaLnBrk="1" hangingPunct="1"/>
            <a:r>
              <a:rPr lang="en-US" dirty="0" smtClean="0"/>
              <a:t>64-bit ECC (Hamming code, uses all 72 bits)</a:t>
            </a:r>
          </a:p>
          <a:p>
            <a:pPr lvl="1" eaLnBrk="1" hangingPunct="1"/>
            <a:r>
              <a:rPr lang="en-US" dirty="0" smtClean="0"/>
              <a:t>Corrects all single-bit errors</a:t>
            </a:r>
          </a:p>
          <a:p>
            <a:pPr lvl="2" eaLnBrk="1" hangingPunct="1"/>
            <a:r>
              <a:rPr lang="en-US" dirty="0" smtClean="0"/>
              <a:t>On outputs but not in the memory array</a:t>
            </a:r>
          </a:p>
          <a:p>
            <a:pPr lvl="1" eaLnBrk="1" hangingPunct="1"/>
            <a:r>
              <a:rPr lang="en-US" dirty="0" smtClean="0"/>
              <a:t>Detects, but does not correct, all double-bit errors</a:t>
            </a:r>
          </a:p>
          <a:p>
            <a:pPr lvl="1" eaLnBrk="1" hangingPunct="1"/>
            <a:r>
              <a:rPr lang="en-US" dirty="0" smtClean="0"/>
              <a:t>Identifies the address of the error</a:t>
            </a:r>
          </a:p>
          <a:p>
            <a:pPr lvl="1" eaLnBrk="1" hangingPunct="1"/>
            <a:r>
              <a:rPr lang="en-US" dirty="0" smtClean="0"/>
              <a:t>Error insertion for testing purposes</a:t>
            </a:r>
          </a:p>
          <a:p>
            <a:pPr eaLnBrk="1" hangingPunct="1"/>
            <a:r>
              <a:rPr lang="en-US" dirty="0" smtClean="0"/>
              <a:t>Can also be used with external memory interfaces</a:t>
            </a:r>
          </a:p>
        </p:txBody>
      </p:sp>
      <p:grpSp>
        <p:nvGrpSpPr>
          <p:cNvPr id="2" name="Group 17"/>
          <p:cNvGrpSpPr>
            <a:grpSpLocks/>
          </p:cNvGrpSpPr>
          <p:nvPr>
            <p:custDataLst>
              <p:tags r:id="rId2"/>
            </p:custDataLst>
          </p:nvPr>
        </p:nvGrpSpPr>
        <p:grpSpPr bwMode="auto">
          <a:xfrm>
            <a:off x="5889625" y="1744663"/>
            <a:ext cx="3082925" cy="2690812"/>
            <a:chOff x="3710" y="1099"/>
            <a:chExt cx="1942" cy="1695"/>
          </a:xfrm>
        </p:grpSpPr>
        <p:pic>
          <p:nvPicPr>
            <p:cNvPr id="14341" name="Picture 18" descr="V5ship_graphic_big_circle_lighter"/>
            <p:cNvPicPr>
              <a:picLocks noChangeAspect="1" noChangeArrowheads="1"/>
            </p:cNvPicPr>
            <p:nvPr/>
          </p:nvPicPr>
          <p:blipFill>
            <a:blip r:embed="rId5"/>
            <a:srcRect/>
            <a:stretch>
              <a:fillRect/>
            </a:stretch>
          </p:blipFill>
          <p:spPr bwMode="gray">
            <a:xfrm>
              <a:off x="4044" y="1130"/>
              <a:ext cx="1608" cy="1616"/>
            </a:xfrm>
            <a:prstGeom prst="rect">
              <a:avLst/>
            </a:prstGeom>
            <a:noFill/>
            <a:ln w="9525">
              <a:noFill/>
              <a:miter lim="800000"/>
              <a:headEnd/>
              <a:tailEnd/>
            </a:ln>
          </p:spPr>
        </p:pic>
        <p:sp>
          <p:nvSpPr>
            <p:cNvPr id="98310" name="Oval 19"/>
            <p:cNvSpPr>
              <a:spLocks noChangeArrowheads="1"/>
            </p:cNvSpPr>
            <p:nvPr/>
          </p:nvSpPr>
          <p:spPr bwMode="gray">
            <a:xfrm>
              <a:off x="4085" y="1165"/>
              <a:ext cx="1488" cy="1500"/>
            </a:xfrm>
            <a:prstGeom prst="ellipse">
              <a:avLst/>
            </a:prstGeom>
            <a:noFill/>
            <a:ln w="57150">
              <a:solidFill>
                <a:srgbClr val="0000CC"/>
              </a:solidFill>
              <a:round/>
              <a:headEnd/>
              <a:tailEnd/>
            </a:ln>
            <a:effectLst>
              <a:outerShdw dist="35921" dir="2700000" algn="ctr" rotWithShape="0">
                <a:srgbClr val="808080">
                  <a:alpha val="50000"/>
                </a:srgbClr>
              </a:outerShdw>
            </a:effectLst>
          </p:spPr>
          <p:txBody>
            <a:bodyPr wrap="none" anchor="ctr"/>
            <a:lstStyle/>
            <a:p>
              <a:pPr>
                <a:defRPr/>
              </a:pPr>
              <a:endParaRPr lang="en-US">
                <a:latin typeface="Arial" pitchFamily="34" charset="0"/>
              </a:endParaRPr>
            </a:p>
          </p:txBody>
        </p:sp>
        <p:sp>
          <p:nvSpPr>
            <p:cNvPr id="14343" name="Text Box 20"/>
            <p:cNvSpPr txBox="1">
              <a:spLocks noChangeArrowheads="1"/>
            </p:cNvSpPr>
            <p:nvPr/>
          </p:nvSpPr>
          <p:spPr bwMode="gray">
            <a:xfrm>
              <a:off x="4004" y="1745"/>
              <a:ext cx="664" cy="581"/>
            </a:xfrm>
            <a:prstGeom prst="rect">
              <a:avLst/>
            </a:prstGeom>
            <a:noFill/>
            <a:ln w="9525" algn="ctr">
              <a:noFill/>
              <a:miter lim="800000"/>
              <a:headEnd/>
              <a:tailEnd/>
            </a:ln>
          </p:spPr>
          <p:txBody>
            <a:bodyPr wrap="none">
              <a:spAutoFit/>
            </a:bodyPr>
            <a:lstStyle/>
            <a:p>
              <a:pPr marL="342900" indent="-342900" eaLnBrk="0" hangingPunct="0">
                <a:spcBef>
                  <a:spcPct val="20000"/>
                </a:spcBef>
                <a:buSzPct val="105000"/>
                <a:buFont typeface="Arial" charset="0"/>
                <a:buNone/>
              </a:pPr>
              <a:r>
                <a:rPr lang="en-US" sz="1600" b="1">
                  <a:solidFill>
                    <a:schemeClr val="bg1"/>
                  </a:solidFill>
                  <a:latin typeface="Arial Narrow" pitchFamily="34" charset="0"/>
                </a:rPr>
                <a:t>64-bits </a:t>
              </a:r>
            </a:p>
            <a:p>
              <a:pPr marL="342900" indent="-342900" eaLnBrk="0" hangingPunct="0">
                <a:spcBef>
                  <a:spcPct val="20000"/>
                </a:spcBef>
                <a:buSzPct val="105000"/>
                <a:buFont typeface="Arial" charset="0"/>
                <a:buNone/>
              </a:pPr>
              <a:r>
                <a:rPr lang="en-US" sz="1600" b="1">
                  <a:solidFill>
                    <a:schemeClr val="bg1"/>
                  </a:solidFill>
                  <a:latin typeface="Arial Narrow" pitchFamily="34" charset="0"/>
                </a:rPr>
                <a:t>+ </a:t>
              </a:r>
            </a:p>
            <a:p>
              <a:pPr marL="342900" indent="-342900" eaLnBrk="0" hangingPunct="0">
                <a:spcBef>
                  <a:spcPct val="20000"/>
                </a:spcBef>
                <a:buSzPct val="105000"/>
                <a:buFont typeface="Arial" charset="0"/>
                <a:buNone/>
              </a:pPr>
              <a:r>
                <a:rPr lang="en-US" sz="1600" b="1">
                  <a:solidFill>
                    <a:schemeClr val="bg1"/>
                  </a:solidFill>
                  <a:latin typeface="Arial Narrow" pitchFamily="34" charset="0"/>
                </a:rPr>
                <a:t>Code</a:t>
              </a:r>
            </a:p>
          </p:txBody>
        </p:sp>
        <p:sp>
          <p:nvSpPr>
            <p:cNvPr id="14344" name="Freeform 21"/>
            <p:cNvSpPr>
              <a:spLocks/>
            </p:cNvSpPr>
            <p:nvPr/>
          </p:nvSpPr>
          <p:spPr bwMode="gray">
            <a:xfrm>
              <a:off x="4809" y="1099"/>
              <a:ext cx="432" cy="1695"/>
            </a:xfrm>
            <a:custGeom>
              <a:avLst/>
              <a:gdLst>
                <a:gd name="T0" fmla="*/ 432 w 432"/>
                <a:gd name="T1" fmla="*/ 978 h 1680"/>
                <a:gd name="T2" fmla="*/ 0 w 432"/>
                <a:gd name="T3" fmla="*/ 1725 h 1680"/>
                <a:gd name="T4" fmla="*/ 0 w 432"/>
                <a:gd name="T5" fmla="*/ 0 h 1680"/>
                <a:gd name="T6" fmla="*/ 428 w 432"/>
                <a:gd name="T7" fmla="*/ 786 h 1680"/>
                <a:gd name="T8" fmla="*/ 432 w 432"/>
                <a:gd name="T9" fmla="*/ 978 h 1680"/>
                <a:gd name="T10" fmla="*/ 0 60000 65536"/>
                <a:gd name="T11" fmla="*/ 0 60000 65536"/>
                <a:gd name="T12" fmla="*/ 0 60000 65536"/>
                <a:gd name="T13" fmla="*/ 0 60000 65536"/>
                <a:gd name="T14" fmla="*/ 0 60000 65536"/>
                <a:gd name="T15" fmla="*/ 0 w 432"/>
                <a:gd name="T16" fmla="*/ 0 h 1680"/>
                <a:gd name="T17" fmla="*/ 432 w 432"/>
                <a:gd name="T18" fmla="*/ 1680 h 1680"/>
              </a:gdLst>
              <a:ahLst/>
              <a:cxnLst>
                <a:cxn ang="T10">
                  <a:pos x="T0" y="T1"/>
                </a:cxn>
                <a:cxn ang="T11">
                  <a:pos x="T2" y="T3"/>
                </a:cxn>
                <a:cxn ang="T12">
                  <a:pos x="T4" y="T5"/>
                </a:cxn>
                <a:cxn ang="T13">
                  <a:pos x="T6" y="T7"/>
                </a:cxn>
                <a:cxn ang="T14">
                  <a:pos x="T8" y="T9"/>
                </a:cxn>
              </a:cxnLst>
              <a:rect l="T15" t="T16" r="T17" b="T18"/>
              <a:pathLst>
                <a:path w="432" h="1680">
                  <a:moveTo>
                    <a:pt x="432" y="952"/>
                  </a:moveTo>
                  <a:lnTo>
                    <a:pt x="0" y="1680"/>
                  </a:lnTo>
                  <a:lnTo>
                    <a:pt x="0" y="0"/>
                  </a:lnTo>
                  <a:lnTo>
                    <a:pt x="428" y="765"/>
                  </a:lnTo>
                  <a:lnTo>
                    <a:pt x="432" y="952"/>
                  </a:lnTo>
                  <a:close/>
                </a:path>
              </a:pathLst>
            </a:custGeom>
            <a:gradFill rotWithShape="1">
              <a:gsLst>
                <a:gs pos="0">
                  <a:srgbClr val="FFFF99">
                    <a:alpha val="70000"/>
                  </a:srgbClr>
                </a:gs>
                <a:gs pos="100000">
                  <a:srgbClr val="FFFF99">
                    <a:alpha val="0"/>
                  </a:srgbClr>
                </a:gs>
              </a:gsLst>
              <a:lin ang="0" scaled="1"/>
            </a:gradFill>
            <a:ln w="9525" cap="flat" cmpd="sng">
              <a:noFill/>
              <a:prstDash val="solid"/>
              <a:round/>
              <a:headEnd/>
              <a:tailEnd/>
            </a:ln>
          </p:spPr>
          <p:txBody>
            <a:bodyPr/>
            <a:lstStyle/>
            <a:p>
              <a:endParaRPr lang="en-US"/>
            </a:p>
          </p:txBody>
        </p:sp>
        <p:sp>
          <p:nvSpPr>
            <p:cNvPr id="14345" name="Rectangle 22"/>
            <p:cNvSpPr>
              <a:spLocks noChangeArrowheads="1"/>
            </p:cNvSpPr>
            <p:nvPr/>
          </p:nvSpPr>
          <p:spPr bwMode="gray">
            <a:xfrm>
              <a:off x="3710" y="1109"/>
              <a:ext cx="1102" cy="1671"/>
            </a:xfrm>
            <a:prstGeom prst="rect">
              <a:avLst/>
            </a:prstGeom>
            <a:solidFill>
              <a:srgbClr val="5C8EFB">
                <a:alpha val="50195"/>
              </a:srgbClr>
            </a:solidFill>
            <a:ln w="28575">
              <a:solidFill>
                <a:srgbClr val="0000CC"/>
              </a:solidFill>
              <a:miter lim="800000"/>
              <a:headEnd/>
              <a:tailEnd/>
            </a:ln>
          </p:spPr>
          <p:txBody>
            <a:bodyPr wrap="none" anchor="ctr"/>
            <a:lstStyle/>
            <a:p>
              <a:endParaRPr lang="en-US"/>
            </a:p>
          </p:txBody>
        </p:sp>
        <p:sp>
          <p:nvSpPr>
            <p:cNvPr id="98314" name="Rectangle 23"/>
            <p:cNvSpPr>
              <a:spLocks noChangeArrowheads="1"/>
            </p:cNvSpPr>
            <p:nvPr/>
          </p:nvSpPr>
          <p:spPr bwMode="gray">
            <a:xfrm>
              <a:off x="3905" y="1293"/>
              <a:ext cx="160" cy="1289"/>
            </a:xfrm>
            <a:prstGeom prst="rect">
              <a:avLst/>
            </a:prstGeom>
            <a:solidFill>
              <a:srgbClr val="FFFF99"/>
            </a:solidFill>
            <a:ln w="28575" algn="ctr">
              <a:solidFill>
                <a:srgbClr val="003366"/>
              </a:solidFill>
              <a:miter lim="800000"/>
              <a:headEnd/>
              <a:tailEnd/>
            </a:ln>
            <a:effectLst>
              <a:outerShdw dist="35921" dir="2700000" algn="ctr" rotWithShape="0">
                <a:schemeClr val="tx1">
                  <a:alpha val="50000"/>
                </a:schemeClr>
              </a:outerShdw>
            </a:effectLst>
          </p:spPr>
          <p:txBody>
            <a:bodyPr wrap="none" anchor="ctr"/>
            <a:lstStyle/>
            <a:p>
              <a:pPr eaLnBrk="0" hangingPunct="0">
                <a:spcBef>
                  <a:spcPct val="20000"/>
                </a:spcBef>
                <a:buSzPct val="105000"/>
                <a:buFontTx/>
                <a:buChar char="•"/>
                <a:defRPr/>
              </a:pPr>
              <a:endParaRPr lang="en-US" sz="2000">
                <a:latin typeface="Arial Narrow" pitchFamily="34" charset="0"/>
              </a:endParaRPr>
            </a:p>
          </p:txBody>
        </p:sp>
        <p:sp>
          <p:nvSpPr>
            <p:cNvPr id="98315" name="Rectangle 24"/>
            <p:cNvSpPr>
              <a:spLocks noChangeArrowheads="1"/>
            </p:cNvSpPr>
            <p:nvPr/>
          </p:nvSpPr>
          <p:spPr bwMode="gray">
            <a:xfrm>
              <a:off x="4089" y="1294"/>
              <a:ext cx="520" cy="509"/>
            </a:xfrm>
            <a:prstGeom prst="rect">
              <a:avLst/>
            </a:prstGeom>
            <a:gradFill rotWithShape="1">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sz="1400" b="1">
                  <a:effectLst>
                    <a:outerShdw blurRad="38100" dist="38100" dir="2700000" algn="tl">
                      <a:srgbClr val="FFFFFF"/>
                    </a:outerShdw>
                  </a:effectLst>
                  <a:latin typeface="Arial" pitchFamily="34" charset="0"/>
                </a:rPr>
                <a:t>18 kbit</a:t>
              </a:r>
            </a:p>
          </p:txBody>
        </p:sp>
        <p:sp>
          <p:nvSpPr>
            <p:cNvPr id="98316" name="Rectangle 25"/>
            <p:cNvSpPr>
              <a:spLocks noChangeArrowheads="1"/>
            </p:cNvSpPr>
            <p:nvPr/>
          </p:nvSpPr>
          <p:spPr bwMode="gray">
            <a:xfrm>
              <a:off x="4089" y="1811"/>
              <a:ext cx="520" cy="283"/>
            </a:xfrm>
            <a:prstGeom prst="rect">
              <a:avLst/>
            </a:prstGeom>
            <a:gradFill rotWithShape="1">
              <a:gsLst>
                <a:gs pos="0">
                  <a:srgbClr val="CB9800"/>
                </a:gs>
                <a:gs pos="50000">
                  <a:srgbClr val="FFCC00"/>
                </a:gs>
                <a:gs pos="100000">
                  <a:srgbClr val="CB9800"/>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sz="1200" b="1">
                  <a:effectLst>
                    <a:outerShdw blurRad="38100" dist="38100" dir="2700000" algn="tl">
                      <a:srgbClr val="FFFFFF"/>
                    </a:outerShdw>
                  </a:effectLst>
                  <a:latin typeface="Arial" pitchFamily="34" charset="0"/>
                </a:rPr>
                <a:t>FIFO Logic</a:t>
              </a:r>
            </a:p>
          </p:txBody>
        </p:sp>
        <p:sp>
          <p:nvSpPr>
            <p:cNvPr id="98317" name="Rectangle 26"/>
            <p:cNvSpPr>
              <a:spLocks noChangeArrowheads="1"/>
            </p:cNvSpPr>
            <p:nvPr/>
          </p:nvSpPr>
          <p:spPr bwMode="gray">
            <a:xfrm>
              <a:off x="4089" y="2069"/>
              <a:ext cx="520" cy="509"/>
            </a:xfrm>
            <a:prstGeom prst="rect">
              <a:avLst/>
            </a:prstGeom>
            <a:gradFill rotWithShape="1">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sz="1400" b="1">
                  <a:effectLst>
                    <a:outerShdw blurRad="38100" dist="38100" dir="2700000" algn="tl">
                      <a:srgbClr val="FFFFFF"/>
                    </a:outerShdw>
                  </a:effectLst>
                  <a:latin typeface="Arial" pitchFamily="34" charset="0"/>
                </a:rPr>
                <a:t>18 kbit</a:t>
              </a:r>
            </a:p>
          </p:txBody>
        </p:sp>
        <p:sp>
          <p:nvSpPr>
            <p:cNvPr id="14350" name="Text Box 27"/>
            <p:cNvSpPr txBox="1">
              <a:spLocks noChangeArrowheads="1"/>
            </p:cNvSpPr>
            <p:nvPr/>
          </p:nvSpPr>
          <p:spPr bwMode="gray">
            <a:xfrm rot="5400000">
              <a:off x="3256" y="1933"/>
              <a:ext cx="1454" cy="193"/>
            </a:xfrm>
            <a:prstGeom prst="rect">
              <a:avLst/>
            </a:prstGeom>
            <a:noFill/>
            <a:ln w="12700" algn="ctr">
              <a:noFill/>
              <a:miter lim="800000"/>
              <a:headEnd/>
              <a:tailEnd/>
            </a:ln>
          </p:spPr>
          <p:txBody>
            <a:bodyPr wrap="none">
              <a:spAutoFit/>
            </a:bodyPr>
            <a:lstStyle/>
            <a:p>
              <a:pPr eaLnBrk="0" hangingPunct="0"/>
              <a:r>
                <a:rPr lang="en-US" sz="1400" b="1">
                  <a:solidFill>
                    <a:srgbClr val="003366"/>
                  </a:solidFill>
                </a:rPr>
                <a:t>ECC and Interconnect</a:t>
              </a:r>
            </a:p>
          </p:txBody>
        </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7"/>
          <p:cNvSpPr>
            <a:spLocks noGrp="1" noChangeArrowheads="1"/>
          </p:cNvSpPr>
          <p:nvPr>
            <p:ph type="title" idx="4294967295"/>
          </p:nvPr>
        </p:nvSpPr>
        <p:spPr/>
        <p:txBody>
          <a:bodyPr/>
          <a:lstStyle/>
          <a:p>
            <a:pPr eaLnBrk="1" hangingPunct="1"/>
            <a:r>
              <a:rPr lang="en-US" smtClean="0"/>
              <a:t>Byte-Wide Write Enable</a:t>
            </a:r>
          </a:p>
        </p:txBody>
      </p:sp>
      <p:sp>
        <p:nvSpPr>
          <p:cNvPr id="15363" name="Rectangle 38"/>
          <p:cNvSpPr>
            <a:spLocks noGrp="1" noChangeArrowheads="1"/>
          </p:cNvSpPr>
          <p:nvPr>
            <p:ph type="body" idx="4294967295"/>
          </p:nvPr>
        </p:nvSpPr>
        <p:spPr/>
        <p:txBody>
          <a:bodyPr/>
          <a:lstStyle/>
          <a:p>
            <a:pPr eaLnBrk="1" hangingPunct="1"/>
            <a:r>
              <a:rPr lang="en-US" smtClean="0"/>
              <a:t>Controls which byte is being written</a:t>
            </a:r>
          </a:p>
          <a:p>
            <a:pPr lvl="1" eaLnBrk="1" hangingPunct="1"/>
            <a:r>
              <a:rPr lang="en-US" smtClean="0"/>
              <a:t>One write enable for each byte of data and its parity bit</a:t>
            </a:r>
          </a:p>
          <a:p>
            <a:pPr lvl="1" eaLnBrk="1" hangingPunct="1"/>
            <a:r>
              <a:rPr lang="en-US" smtClean="0"/>
              <a:t>Useful when interfacing with processors</a:t>
            </a:r>
          </a:p>
        </p:txBody>
      </p:sp>
      <p:grpSp>
        <p:nvGrpSpPr>
          <p:cNvPr id="2" name="Group 39"/>
          <p:cNvGrpSpPr>
            <a:grpSpLocks/>
          </p:cNvGrpSpPr>
          <p:nvPr>
            <p:custDataLst>
              <p:tags r:id="rId2"/>
            </p:custDataLst>
          </p:nvPr>
        </p:nvGrpSpPr>
        <p:grpSpPr bwMode="auto">
          <a:xfrm>
            <a:off x="307379" y="3048000"/>
            <a:ext cx="4577360" cy="3251200"/>
            <a:chOff x="432" y="1920"/>
            <a:chExt cx="2645" cy="2048"/>
          </a:xfrm>
        </p:grpSpPr>
        <p:sp>
          <p:nvSpPr>
            <p:cNvPr id="15366" name="Rectangle 40"/>
            <p:cNvSpPr>
              <a:spLocks noChangeArrowheads="1"/>
            </p:cNvSpPr>
            <p:nvPr/>
          </p:nvSpPr>
          <p:spPr bwMode="auto">
            <a:xfrm>
              <a:off x="1041" y="1932"/>
              <a:ext cx="2036" cy="2034"/>
            </a:xfrm>
            <a:prstGeom prst="rect">
              <a:avLst/>
            </a:prstGeom>
            <a:solidFill>
              <a:srgbClr val="5C8EFB">
                <a:alpha val="50195"/>
              </a:srgbClr>
            </a:solidFill>
            <a:ln w="28575" algn="ctr">
              <a:solidFill>
                <a:srgbClr val="0000CC"/>
              </a:solidFill>
              <a:miter lim="800000"/>
              <a:headEnd/>
              <a:tailEnd/>
            </a:ln>
          </p:spPr>
          <p:txBody>
            <a:bodyPr anchor="ctr"/>
            <a:lstStyle/>
            <a:p>
              <a:endParaRPr lang="en-US"/>
            </a:p>
          </p:txBody>
        </p:sp>
        <p:sp>
          <p:nvSpPr>
            <p:cNvPr id="100359" name="Line 41"/>
            <p:cNvSpPr>
              <a:spLocks noChangeShapeType="1"/>
            </p:cNvSpPr>
            <p:nvPr/>
          </p:nvSpPr>
          <p:spPr bwMode="auto">
            <a:xfrm flipV="1">
              <a:off x="1792" y="2015"/>
              <a:ext cx="80" cy="104"/>
            </a:xfrm>
            <a:prstGeom prst="line">
              <a:avLst/>
            </a:prstGeom>
            <a:noFill/>
            <a:ln w="12700">
              <a:solidFill>
                <a:srgbClr val="5F5F5F"/>
              </a:solidFill>
              <a:round/>
              <a:headEnd/>
              <a:tailEnd/>
            </a:ln>
            <a:effectLst>
              <a:outerShdw dist="17961" dir="2700000" algn="ctr" rotWithShape="0">
                <a:srgbClr val="333333">
                  <a:alpha val="50000"/>
                </a:srgbClr>
              </a:outerShdw>
            </a:effectLst>
          </p:spPr>
          <p:txBody>
            <a:bodyPr>
              <a:spAutoFit/>
            </a:bodyPr>
            <a:lstStyle/>
            <a:p>
              <a:pPr>
                <a:defRPr/>
              </a:pPr>
              <a:endParaRPr lang="en-US">
                <a:latin typeface="Arial" pitchFamily="34" charset="0"/>
              </a:endParaRPr>
            </a:p>
          </p:txBody>
        </p:sp>
        <p:sp>
          <p:nvSpPr>
            <p:cNvPr id="100360" name="Line 42"/>
            <p:cNvSpPr>
              <a:spLocks noChangeShapeType="1"/>
            </p:cNvSpPr>
            <p:nvPr/>
          </p:nvSpPr>
          <p:spPr bwMode="auto">
            <a:xfrm>
              <a:off x="1872" y="2015"/>
              <a:ext cx="794" cy="0"/>
            </a:xfrm>
            <a:prstGeom prst="line">
              <a:avLst/>
            </a:prstGeom>
            <a:noFill/>
            <a:ln w="12700">
              <a:solidFill>
                <a:srgbClr val="5F5F5F"/>
              </a:solidFill>
              <a:round/>
              <a:headEnd/>
              <a:tailEnd/>
            </a:ln>
            <a:effectLst>
              <a:outerShdw dist="17961" dir="2700000" algn="ctr" rotWithShape="0">
                <a:srgbClr val="333333">
                  <a:alpha val="50000"/>
                </a:srgbClr>
              </a:outerShdw>
            </a:effectLst>
          </p:spPr>
          <p:txBody>
            <a:bodyPr>
              <a:spAutoFit/>
            </a:bodyPr>
            <a:lstStyle/>
            <a:p>
              <a:pPr>
                <a:defRPr/>
              </a:pPr>
              <a:endParaRPr lang="en-US">
                <a:latin typeface="Arial" pitchFamily="34" charset="0"/>
              </a:endParaRPr>
            </a:p>
          </p:txBody>
        </p:sp>
        <p:sp>
          <p:nvSpPr>
            <p:cNvPr id="100361" name="Freeform 43"/>
            <p:cNvSpPr>
              <a:spLocks/>
            </p:cNvSpPr>
            <p:nvPr/>
          </p:nvSpPr>
          <p:spPr bwMode="auto">
            <a:xfrm>
              <a:off x="1044" y="2010"/>
              <a:ext cx="2027" cy="109"/>
            </a:xfrm>
            <a:custGeom>
              <a:avLst/>
              <a:gdLst>
                <a:gd name="T0" fmla="*/ 0 w 1224"/>
                <a:gd name="T1" fmla="*/ 100 h 100"/>
                <a:gd name="T2" fmla="*/ 446 w 1224"/>
                <a:gd name="T3" fmla="*/ 100 h 100"/>
                <a:gd name="T4" fmla="*/ 496 w 1224"/>
                <a:gd name="T5" fmla="*/ 0 h 100"/>
                <a:gd name="T6" fmla="*/ 968 w 1224"/>
                <a:gd name="T7" fmla="*/ 0 h 100"/>
                <a:gd name="T8" fmla="*/ 1028 w 1224"/>
                <a:gd name="T9" fmla="*/ 100 h 100"/>
                <a:gd name="T10" fmla="*/ 1224 w 1224"/>
                <a:gd name="T11" fmla="*/ 96 h 100"/>
                <a:gd name="T12" fmla="*/ 0 60000 65536"/>
                <a:gd name="T13" fmla="*/ 0 60000 65536"/>
                <a:gd name="T14" fmla="*/ 0 60000 65536"/>
                <a:gd name="T15" fmla="*/ 0 60000 65536"/>
                <a:gd name="T16" fmla="*/ 0 60000 65536"/>
                <a:gd name="T17" fmla="*/ 0 60000 65536"/>
                <a:gd name="T18" fmla="*/ 0 w 1224"/>
                <a:gd name="T19" fmla="*/ 0 h 100"/>
                <a:gd name="T20" fmla="*/ 1224 w 1224"/>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1224" h="100">
                  <a:moveTo>
                    <a:pt x="0" y="100"/>
                  </a:moveTo>
                  <a:lnTo>
                    <a:pt x="446" y="100"/>
                  </a:lnTo>
                  <a:lnTo>
                    <a:pt x="496" y="0"/>
                  </a:lnTo>
                  <a:lnTo>
                    <a:pt x="968" y="0"/>
                  </a:lnTo>
                  <a:lnTo>
                    <a:pt x="1028" y="100"/>
                  </a:lnTo>
                  <a:lnTo>
                    <a:pt x="1224" y="96"/>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2" name="Freeform 44"/>
            <p:cNvSpPr>
              <a:spLocks/>
            </p:cNvSpPr>
            <p:nvPr/>
          </p:nvSpPr>
          <p:spPr bwMode="auto">
            <a:xfrm>
              <a:off x="1059" y="2304"/>
              <a:ext cx="2000" cy="96"/>
            </a:xfrm>
            <a:custGeom>
              <a:avLst/>
              <a:gdLst>
                <a:gd name="T0" fmla="*/ 0 w 1208"/>
                <a:gd name="T1" fmla="*/ 0 h 88"/>
                <a:gd name="T2" fmla="*/ 1008 w 1208"/>
                <a:gd name="T3" fmla="*/ 0 h 88"/>
                <a:gd name="T4" fmla="*/ 1044 w 1208"/>
                <a:gd name="T5" fmla="*/ 88 h 88"/>
                <a:gd name="T6" fmla="*/ 1208 w 1208"/>
                <a:gd name="T7" fmla="*/ 88 h 88"/>
                <a:gd name="T8" fmla="*/ 0 60000 65536"/>
                <a:gd name="T9" fmla="*/ 0 60000 65536"/>
                <a:gd name="T10" fmla="*/ 0 60000 65536"/>
                <a:gd name="T11" fmla="*/ 0 60000 65536"/>
                <a:gd name="T12" fmla="*/ 0 w 1208"/>
                <a:gd name="T13" fmla="*/ 0 h 88"/>
                <a:gd name="T14" fmla="*/ 1208 w 1208"/>
                <a:gd name="T15" fmla="*/ 88 h 88"/>
              </a:gdLst>
              <a:ahLst/>
              <a:cxnLst>
                <a:cxn ang="T8">
                  <a:pos x="T0" y="T1"/>
                </a:cxn>
                <a:cxn ang="T9">
                  <a:pos x="T2" y="T3"/>
                </a:cxn>
                <a:cxn ang="T10">
                  <a:pos x="T4" y="T5"/>
                </a:cxn>
                <a:cxn ang="T11">
                  <a:pos x="T6" y="T7"/>
                </a:cxn>
              </a:cxnLst>
              <a:rect l="T12" t="T13" r="T14" b="T15"/>
              <a:pathLst>
                <a:path w="1208" h="88">
                  <a:moveTo>
                    <a:pt x="0" y="0"/>
                  </a:moveTo>
                  <a:lnTo>
                    <a:pt x="1008" y="0"/>
                  </a:lnTo>
                  <a:lnTo>
                    <a:pt x="1044" y="88"/>
                  </a:lnTo>
                  <a:lnTo>
                    <a:pt x="1208" y="88"/>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3" name="Freeform 45"/>
            <p:cNvSpPr>
              <a:spLocks/>
            </p:cNvSpPr>
            <p:nvPr/>
          </p:nvSpPr>
          <p:spPr bwMode="auto">
            <a:xfrm>
              <a:off x="1051" y="2304"/>
              <a:ext cx="2008" cy="96"/>
            </a:xfrm>
            <a:custGeom>
              <a:avLst/>
              <a:gdLst>
                <a:gd name="T0" fmla="*/ 0 w 1212"/>
                <a:gd name="T1" fmla="*/ 88 h 88"/>
                <a:gd name="T2" fmla="*/ 420 w 1212"/>
                <a:gd name="T3" fmla="*/ 88 h 88"/>
                <a:gd name="T4" fmla="*/ 1008 w 1212"/>
                <a:gd name="T5" fmla="*/ 88 h 88"/>
                <a:gd name="T6" fmla="*/ 1044 w 1212"/>
                <a:gd name="T7" fmla="*/ 0 h 88"/>
                <a:gd name="T8" fmla="*/ 1212 w 1212"/>
                <a:gd name="T9" fmla="*/ 0 h 88"/>
                <a:gd name="T10" fmla="*/ 0 60000 65536"/>
                <a:gd name="T11" fmla="*/ 0 60000 65536"/>
                <a:gd name="T12" fmla="*/ 0 60000 65536"/>
                <a:gd name="T13" fmla="*/ 0 60000 65536"/>
                <a:gd name="T14" fmla="*/ 0 60000 65536"/>
                <a:gd name="T15" fmla="*/ 0 w 1212"/>
                <a:gd name="T16" fmla="*/ 0 h 88"/>
                <a:gd name="T17" fmla="*/ 1212 w 1212"/>
                <a:gd name="T18" fmla="*/ 88 h 88"/>
              </a:gdLst>
              <a:ahLst/>
              <a:cxnLst>
                <a:cxn ang="T10">
                  <a:pos x="T0" y="T1"/>
                </a:cxn>
                <a:cxn ang="T11">
                  <a:pos x="T2" y="T3"/>
                </a:cxn>
                <a:cxn ang="T12">
                  <a:pos x="T4" y="T5"/>
                </a:cxn>
                <a:cxn ang="T13">
                  <a:pos x="T6" y="T7"/>
                </a:cxn>
                <a:cxn ang="T14">
                  <a:pos x="T8" y="T9"/>
                </a:cxn>
              </a:cxnLst>
              <a:rect l="T15" t="T16" r="T17" b="T18"/>
              <a:pathLst>
                <a:path w="1212" h="88">
                  <a:moveTo>
                    <a:pt x="0" y="88"/>
                  </a:moveTo>
                  <a:cubicBezTo>
                    <a:pt x="140" y="88"/>
                    <a:pt x="280" y="88"/>
                    <a:pt x="420" y="88"/>
                  </a:cubicBezTo>
                  <a:lnTo>
                    <a:pt x="1008" y="88"/>
                  </a:lnTo>
                  <a:lnTo>
                    <a:pt x="1044" y="0"/>
                  </a:lnTo>
                  <a:lnTo>
                    <a:pt x="1212" y="0"/>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4" name="Freeform 46"/>
            <p:cNvSpPr>
              <a:spLocks/>
            </p:cNvSpPr>
            <p:nvPr/>
          </p:nvSpPr>
          <p:spPr bwMode="auto">
            <a:xfrm>
              <a:off x="1059" y="2594"/>
              <a:ext cx="2000" cy="96"/>
            </a:xfrm>
            <a:custGeom>
              <a:avLst/>
              <a:gdLst>
                <a:gd name="T0" fmla="*/ 0 w 1208"/>
                <a:gd name="T1" fmla="*/ 0 h 88"/>
                <a:gd name="T2" fmla="*/ 1008 w 1208"/>
                <a:gd name="T3" fmla="*/ 0 h 88"/>
                <a:gd name="T4" fmla="*/ 1044 w 1208"/>
                <a:gd name="T5" fmla="*/ 88 h 88"/>
                <a:gd name="T6" fmla="*/ 1208 w 1208"/>
                <a:gd name="T7" fmla="*/ 88 h 88"/>
                <a:gd name="T8" fmla="*/ 0 60000 65536"/>
                <a:gd name="T9" fmla="*/ 0 60000 65536"/>
                <a:gd name="T10" fmla="*/ 0 60000 65536"/>
                <a:gd name="T11" fmla="*/ 0 60000 65536"/>
                <a:gd name="T12" fmla="*/ 0 w 1208"/>
                <a:gd name="T13" fmla="*/ 0 h 88"/>
                <a:gd name="T14" fmla="*/ 1208 w 1208"/>
                <a:gd name="T15" fmla="*/ 88 h 88"/>
              </a:gdLst>
              <a:ahLst/>
              <a:cxnLst>
                <a:cxn ang="T8">
                  <a:pos x="T0" y="T1"/>
                </a:cxn>
                <a:cxn ang="T9">
                  <a:pos x="T2" y="T3"/>
                </a:cxn>
                <a:cxn ang="T10">
                  <a:pos x="T4" y="T5"/>
                </a:cxn>
                <a:cxn ang="T11">
                  <a:pos x="T6" y="T7"/>
                </a:cxn>
              </a:cxnLst>
              <a:rect l="T12" t="T13" r="T14" b="T15"/>
              <a:pathLst>
                <a:path w="1208" h="88">
                  <a:moveTo>
                    <a:pt x="0" y="0"/>
                  </a:moveTo>
                  <a:lnTo>
                    <a:pt x="1008" y="0"/>
                  </a:lnTo>
                  <a:lnTo>
                    <a:pt x="1044" y="88"/>
                  </a:lnTo>
                  <a:lnTo>
                    <a:pt x="1208" y="88"/>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5" name="Freeform 47"/>
            <p:cNvSpPr>
              <a:spLocks/>
            </p:cNvSpPr>
            <p:nvPr/>
          </p:nvSpPr>
          <p:spPr bwMode="auto">
            <a:xfrm>
              <a:off x="1051" y="2594"/>
              <a:ext cx="2008" cy="96"/>
            </a:xfrm>
            <a:custGeom>
              <a:avLst/>
              <a:gdLst>
                <a:gd name="T0" fmla="*/ 0 w 1212"/>
                <a:gd name="T1" fmla="*/ 88 h 88"/>
                <a:gd name="T2" fmla="*/ 420 w 1212"/>
                <a:gd name="T3" fmla="*/ 88 h 88"/>
                <a:gd name="T4" fmla="*/ 1008 w 1212"/>
                <a:gd name="T5" fmla="*/ 88 h 88"/>
                <a:gd name="T6" fmla="*/ 1044 w 1212"/>
                <a:gd name="T7" fmla="*/ 0 h 88"/>
                <a:gd name="T8" fmla="*/ 1212 w 1212"/>
                <a:gd name="T9" fmla="*/ 0 h 88"/>
                <a:gd name="T10" fmla="*/ 0 60000 65536"/>
                <a:gd name="T11" fmla="*/ 0 60000 65536"/>
                <a:gd name="T12" fmla="*/ 0 60000 65536"/>
                <a:gd name="T13" fmla="*/ 0 60000 65536"/>
                <a:gd name="T14" fmla="*/ 0 60000 65536"/>
                <a:gd name="T15" fmla="*/ 0 w 1212"/>
                <a:gd name="T16" fmla="*/ 0 h 88"/>
                <a:gd name="T17" fmla="*/ 1212 w 1212"/>
                <a:gd name="T18" fmla="*/ 88 h 88"/>
              </a:gdLst>
              <a:ahLst/>
              <a:cxnLst>
                <a:cxn ang="T10">
                  <a:pos x="T0" y="T1"/>
                </a:cxn>
                <a:cxn ang="T11">
                  <a:pos x="T2" y="T3"/>
                </a:cxn>
                <a:cxn ang="T12">
                  <a:pos x="T4" y="T5"/>
                </a:cxn>
                <a:cxn ang="T13">
                  <a:pos x="T6" y="T7"/>
                </a:cxn>
                <a:cxn ang="T14">
                  <a:pos x="T8" y="T9"/>
                </a:cxn>
              </a:cxnLst>
              <a:rect l="T15" t="T16" r="T17" b="T18"/>
              <a:pathLst>
                <a:path w="1212" h="88">
                  <a:moveTo>
                    <a:pt x="0" y="88"/>
                  </a:moveTo>
                  <a:cubicBezTo>
                    <a:pt x="140" y="88"/>
                    <a:pt x="280" y="88"/>
                    <a:pt x="420" y="88"/>
                  </a:cubicBezTo>
                  <a:lnTo>
                    <a:pt x="1008" y="88"/>
                  </a:lnTo>
                  <a:lnTo>
                    <a:pt x="1044" y="0"/>
                  </a:lnTo>
                  <a:lnTo>
                    <a:pt x="1212" y="0"/>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6" name="Freeform 48"/>
            <p:cNvSpPr>
              <a:spLocks/>
            </p:cNvSpPr>
            <p:nvPr/>
          </p:nvSpPr>
          <p:spPr bwMode="auto">
            <a:xfrm>
              <a:off x="1059" y="2840"/>
              <a:ext cx="2000" cy="96"/>
            </a:xfrm>
            <a:custGeom>
              <a:avLst/>
              <a:gdLst>
                <a:gd name="T0" fmla="*/ 0 w 1208"/>
                <a:gd name="T1" fmla="*/ 0 h 88"/>
                <a:gd name="T2" fmla="*/ 1008 w 1208"/>
                <a:gd name="T3" fmla="*/ 0 h 88"/>
                <a:gd name="T4" fmla="*/ 1044 w 1208"/>
                <a:gd name="T5" fmla="*/ 88 h 88"/>
                <a:gd name="T6" fmla="*/ 1208 w 1208"/>
                <a:gd name="T7" fmla="*/ 88 h 88"/>
                <a:gd name="T8" fmla="*/ 0 60000 65536"/>
                <a:gd name="T9" fmla="*/ 0 60000 65536"/>
                <a:gd name="T10" fmla="*/ 0 60000 65536"/>
                <a:gd name="T11" fmla="*/ 0 60000 65536"/>
                <a:gd name="T12" fmla="*/ 0 w 1208"/>
                <a:gd name="T13" fmla="*/ 0 h 88"/>
                <a:gd name="T14" fmla="*/ 1208 w 1208"/>
                <a:gd name="T15" fmla="*/ 88 h 88"/>
              </a:gdLst>
              <a:ahLst/>
              <a:cxnLst>
                <a:cxn ang="T8">
                  <a:pos x="T0" y="T1"/>
                </a:cxn>
                <a:cxn ang="T9">
                  <a:pos x="T2" y="T3"/>
                </a:cxn>
                <a:cxn ang="T10">
                  <a:pos x="T4" y="T5"/>
                </a:cxn>
                <a:cxn ang="T11">
                  <a:pos x="T6" y="T7"/>
                </a:cxn>
              </a:cxnLst>
              <a:rect l="T12" t="T13" r="T14" b="T15"/>
              <a:pathLst>
                <a:path w="1208" h="88">
                  <a:moveTo>
                    <a:pt x="0" y="0"/>
                  </a:moveTo>
                  <a:lnTo>
                    <a:pt x="1008" y="0"/>
                  </a:lnTo>
                  <a:lnTo>
                    <a:pt x="1044" y="88"/>
                  </a:lnTo>
                  <a:lnTo>
                    <a:pt x="1208" y="88"/>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7" name="Freeform 49"/>
            <p:cNvSpPr>
              <a:spLocks/>
            </p:cNvSpPr>
            <p:nvPr/>
          </p:nvSpPr>
          <p:spPr bwMode="auto">
            <a:xfrm>
              <a:off x="1051" y="2840"/>
              <a:ext cx="2008" cy="96"/>
            </a:xfrm>
            <a:custGeom>
              <a:avLst/>
              <a:gdLst>
                <a:gd name="T0" fmla="*/ 0 w 1212"/>
                <a:gd name="T1" fmla="*/ 88 h 88"/>
                <a:gd name="T2" fmla="*/ 420 w 1212"/>
                <a:gd name="T3" fmla="*/ 88 h 88"/>
                <a:gd name="T4" fmla="*/ 1008 w 1212"/>
                <a:gd name="T5" fmla="*/ 88 h 88"/>
                <a:gd name="T6" fmla="*/ 1044 w 1212"/>
                <a:gd name="T7" fmla="*/ 0 h 88"/>
                <a:gd name="T8" fmla="*/ 1212 w 1212"/>
                <a:gd name="T9" fmla="*/ 0 h 88"/>
                <a:gd name="T10" fmla="*/ 0 60000 65536"/>
                <a:gd name="T11" fmla="*/ 0 60000 65536"/>
                <a:gd name="T12" fmla="*/ 0 60000 65536"/>
                <a:gd name="T13" fmla="*/ 0 60000 65536"/>
                <a:gd name="T14" fmla="*/ 0 60000 65536"/>
                <a:gd name="T15" fmla="*/ 0 w 1212"/>
                <a:gd name="T16" fmla="*/ 0 h 88"/>
                <a:gd name="T17" fmla="*/ 1212 w 1212"/>
                <a:gd name="T18" fmla="*/ 88 h 88"/>
              </a:gdLst>
              <a:ahLst/>
              <a:cxnLst>
                <a:cxn ang="T10">
                  <a:pos x="T0" y="T1"/>
                </a:cxn>
                <a:cxn ang="T11">
                  <a:pos x="T2" y="T3"/>
                </a:cxn>
                <a:cxn ang="T12">
                  <a:pos x="T4" y="T5"/>
                </a:cxn>
                <a:cxn ang="T13">
                  <a:pos x="T6" y="T7"/>
                </a:cxn>
                <a:cxn ang="T14">
                  <a:pos x="T8" y="T9"/>
                </a:cxn>
              </a:cxnLst>
              <a:rect l="T15" t="T16" r="T17" b="T18"/>
              <a:pathLst>
                <a:path w="1212" h="88">
                  <a:moveTo>
                    <a:pt x="0" y="88"/>
                  </a:moveTo>
                  <a:cubicBezTo>
                    <a:pt x="140" y="88"/>
                    <a:pt x="280" y="88"/>
                    <a:pt x="420" y="88"/>
                  </a:cubicBezTo>
                  <a:lnTo>
                    <a:pt x="1008" y="88"/>
                  </a:lnTo>
                  <a:lnTo>
                    <a:pt x="1044" y="0"/>
                  </a:lnTo>
                  <a:lnTo>
                    <a:pt x="1212" y="0"/>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8" name="Freeform 50"/>
            <p:cNvSpPr>
              <a:spLocks/>
            </p:cNvSpPr>
            <p:nvPr/>
          </p:nvSpPr>
          <p:spPr bwMode="auto">
            <a:xfrm>
              <a:off x="1071" y="3178"/>
              <a:ext cx="1988" cy="101"/>
            </a:xfrm>
            <a:custGeom>
              <a:avLst/>
              <a:gdLst>
                <a:gd name="T0" fmla="*/ 0 w 1200"/>
                <a:gd name="T1" fmla="*/ 0 h 92"/>
                <a:gd name="T2" fmla="*/ 436 w 1200"/>
                <a:gd name="T3" fmla="*/ 0 h 92"/>
                <a:gd name="T4" fmla="*/ 472 w 1200"/>
                <a:gd name="T5" fmla="*/ 92 h 92"/>
                <a:gd name="T6" fmla="*/ 1200 w 1200"/>
                <a:gd name="T7" fmla="*/ 92 h 92"/>
                <a:gd name="T8" fmla="*/ 0 60000 65536"/>
                <a:gd name="T9" fmla="*/ 0 60000 65536"/>
                <a:gd name="T10" fmla="*/ 0 60000 65536"/>
                <a:gd name="T11" fmla="*/ 0 60000 65536"/>
                <a:gd name="T12" fmla="*/ 0 w 1200"/>
                <a:gd name="T13" fmla="*/ 0 h 92"/>
                <a:gd name="T14" fmla="*/ 1200 w 1200"/>
                <a:gd name="T15" fmla="*/ 92 h 92"/>
              </a:gdLst>
              <a:ahLst/>
              <a:cxnLst>
                <a:cxn ang="T8">
                  <a:pos x="T0" y="T1"/>
                </a:cxn>
                <a:cxn ang="T9">
                  <a:pos x="T2" y="T3"/>
                </a:cxn>
                <a:cxn ang="T10">
                  <a:pos x="T4" y="T5"/>
                </a:cxn>
                <a:cxn ang="T11">
                  <a:pos x="T6" y="T7"/>
                </a:cxn>
              </a:cxnLst>
              <a:rect l="T12" t="T13" r="T14" b="T15"/>
              <a:pathLst>
                <a:path w="1200" h="92">
                  <a:moveTo>
                    <a:pt x="0" y="0"/>
                  </a:moveTo>
                  <a:lnTo>
                    <a:pt x="436" y="0"/>
                  </a:lnTo>
                  <a:lnTo>
                    <a:pt x="472" y="92"/>
                  </a:lnTo>
                  <a:lnTo>
                    <a:pt x="1200" y="92"/>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69" name="Freeform 51"/>
            <p:cNvSpPr>
              <a:spLocks/>
            </p:cNvSpPr>
            <p:nvPr/>
          </p:nvSpPr>
          <p:spPr bwMode="auto">
            <a:xfrm>
              <a:off x="1051" y="3178"/>
              <a:ext cx="2012" cy="101"/>
            </a:xfrm>
            <a:custGeom>
              <a:avLst/>
              <a:gdLst>
                <a:gd name="T0" fmla="*/ 0 w 1216"/>
                <a:gd name="T1" fmla="*/ 92 h 92"/>
                <a:gd name="T2" fmla="*/ 452 w 1216"/>
                <a:gd name="T3" fmla="*/ 92 h 92"/>
                <a:gd name="T4" fmla="*/ 484 w 1216"/>
                <a:gd name="T5" fmla="*/ 0 h 92"/>
                <a:gd name="T6" fmla="*/ 1216 w 1216"/>
                <a:gd name="T7" fmla="*/ 0 h 92"/>
                <a:gd name="T8" fmla="*/ 0 60000 65536"/>
                <a:gd name="T9" fmla="*/ 0 60000 65536"/>
                <a:gd name="T10" fmla="*/ 0 60000 65536"/>
                <a:gd name="T11" fmla="*/ 0 60000 65536"/>
                <a:gd name="T12" fmla="*/ 0 w 1216"/>
                <a:gd name="T13" fmla="*/ 0 h 92"/>
                <a:gd name="T14" fmla="*/ 1216 w 1216"/>
                <a:gd name="T15" fmla="*/ 92 h 92"/>
              </a:gdLst>
              <a:ahLst/>
              <a:cxnLst>
                <a:cxn ang="T8">
                  <a:pos x="T0" y="T1"/>
                </a:cxn>
                <a:cxn ang="T9">
                  <a:pos x="T2" y="T3"/>
                </a:cxn>
                <a:cxn ang="T10">
                  <a:pos x="T4" y="T5"/>
                </a:cxn>
                <a:cxn ang="T11">
                  <a:pos x="T6" y="T7"/>
                </a:cxn>
              </a:cxnLst>
              <a:rect l="T12" t="T13" r="T14" b="T15"/>
              <a:pathLst>
                <a:path w="1216" h="92">
                  <a:moveTo>
                    <a:pt x="0" y="92"/>
                  </a:moveTo>
                  <a:lnTo>
                    <a:pt x="452" y="92"/>
                  </a:lnTo>
                  <a:lnTo>
                    <a:pt x="484" y="0"/>
                  </a:lnTo>
                  <a:lnTo>
                    <a:pt x="1216" y="0"/>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70" name="Freeform 52"/>
            <p:cNvSpPr>
              <a:spLocks/>
            </p:cNvSpPr>
            <p:nvPr/>
          </p:nvSpPr>
          <p:spPr bwMode="auto">
            <a:xfrm>
              <a:off x="1078" y="3705"/>
              <a:ext cx="1985" cy="101"/>
            </a:xfrm>
            <a:custGeom>
              <a:avLst/>
              <a:gdLst>
                <a:gd name="T0" fmla="*/ 0 w 1200"/>
                <a:gd name="T1" fmla="*/ 0 h 92"/>
                <a:gd name="T2" fmla="*/ 436 w 1200"/>
                <a:gd name="T3" fmla="*/ 0 h 92"/>
                <a:gd name="T4" fmla="*/ 472 w 1200"/>
                <a:gd name="T5" fmla="*/ 92 h 92"/>
                <a:gd name="T6" fmla="*/ 1200 w 1200"/>
                <a:gd name="T7" fmla="*/ 92 h 92"/>
                <a:gd name="T8" fmla="*/ 0 60000 65536"/>
                <a:gd name="T9" fmla="*/ 0 60000 65536"/>
                <a:gd name="T10" fmla="*/ 0 60000 65536"/>
                <a:gd name="T11" fmla="*/ 0 60000 65536"/>
                <a:gd name="T12" fmla="*/ 0 w 1200"/>
                <a:gd name="T13" fmla="*/ 0 h 92"/>
                <a:gd name="T14" fmla="*/ 1200 w 1200"/>
                <a:gd name="T15" fmla="*/ 92 h 92"/>
              </a:gdLst>
              <a:ahLst/>
              <a:cxnLst>
                <a:cxn ang="T8">
                  <a:pos x="T0" y="T1"/>
                </a:cxn>
                <a:cxn ang="T9">
                  <a:pos x="T2" y="T3"/>
                </a:cxn>
                <a:cxn ang="T10">
                  <a:pos x="T4" y="T5"/>
                </a:cxn>
                <a:cxn ang="T11">
                  <a:pos x="T6" y="T7"/>
                </a:cxn>
              </a:cxnLst>
              <a:rect l="T12" t="T13" r="T14" b="T15"/>
              <a:pathLst>
                <a:path w="1200" h="92">
                  <a:moveTo>
                    <a:pt x="0" y="0"/>
                  </a:moveTo>
                  <a:lnTo>
                    <a:pt x="436" y="0"/>
                  </a:lnTo>
                  <a:lnTo>
                    <a:pt x="472" y="92"/>
                  </a:lnTo>
                  <a:lnTo>
                    <a:pt x="1200" y="92"/>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71" name="Freeform 53"/>
            <p:cNvSpPr>
              <a:spLocks/>
            </p:cNvSpPr>
            <p:nvPr/>
          </p:nvSpPr>
          <p:spPr bwMode="auto">
            <a:xfrm>
              <a:off x="1059" y="3705"/>
              <a:ext cx="2012" cy="101"/>
            </a:xfrm>
            <a:custGeom>
              <a:avLst/>
              <a:gdLst>
                <a:gd name="T0" fmla="*/ 0 w 1216"/>
                <a:gd name="T1" fmla="*/ 92 h 92"/>
                <a:gd name="T2" fmla="*/ 452 w 1216"/>
                <a:gd name="T3" fmla="*/ 92 h 92"/>
                <a:gd name="T4" fmla="*/ 484 w 1216"/>
                <a:gd name="T5" fmla="*/ 0 h 92"/>
                <a:gd name="T6" fmla="*/ 1216 w 1216"/>
                <a:gd name="T7" fmla="*/ 0 h 92"/>
                <a:gd name="T8" fmla="*/ 0 60000 65536"/>
                <a:gd name="T9" fmla="*/ 0 60000 65536"/>
                <a:gd name="T10" fmla="*/ 0 60000 65536"/>
                <a:gd name="T11" fmla="*/ 0 60000 65536"/>
                <a:gd name="T12" fmla="*/ 0 w 1216"/>
                <a:gd name="T13" fmla="*/ 0 h 92"/>
                <a:gd name="T14" fmla="*/ 1216 w 1216"/>
                <a:gd name="T15" fmla="*/ 92 h 92"/>
              </a:gdLst>
              <a:ahLst/>
              <a:cxnLst>
                <a:cxn ang="T8">
                  <a:pos x="T0" y="T1"/>
                </a:cxn>
                <a:cxn ang="T9">
                  <a:pos x="T2" y="T3"/>
                </a:cxn>
                <a:cxn ang="T10">
                  <a:pos x="T4" y="T5"/>
                </a:cxn>
                <a:cxn ang="T11">
                  <a:pos x="T6" y="T7"/>
                </a:cxn>
              </a:cxnLst>
              <a:rect l="T12" t="T13" r="T14" b="T15"/>
              <a:pathLst>
                <a:path w="1216" h="92">
                  <a:moveTo>
                    <a:pt x="0" y="92"/>
                  </a:moveTo>
                  <a:lnTo>
                    <a:pt x="452" y="92"/>
                  </a:lnTo>
                  <a:lnTo>
                    <a:pt x="484" y="0"/>
                  </a:lnTo>
                  <a:lnTo>
                    <a:pt x="1216" y="0"/>
                  </a:lnTo>
                </a:path>
              </a:pathLst>
            </a:custGeom>
            <a:noFill/>
            <a:ln w="28575" cap="flat" cmpd="sng">
              <a:solidFill>
                <a:schemeClr val="bg1"/>
              </a:solidFill>
              <a:prstDash val="solid"/>
              <a:round/>
              <a:headEnd/>
              <a:tailEnd/>
            </a:ln>
            <a:effectLst>
              <a:outerShdw dist="17961" dir="2700000" algn="ctr" rotWithShape="0">
                <a:srgbClr val="333333">
                  <a:alpha val="50000"/>
                </a:srgbClr>
              </a:outerShdw>
            </a:effectLst>
          </p:spPr>
          <p:txBody>
            <a:bodyPr anchor="ctr">
              <a:spAutoFit/>
            </a:bodyPr>
            <a:lstStyle/>
            <a:p>
              <a:pPr>
                <a:defRPr/>
              </a:pPr>
              <a:endParaRPr lang="en-US">
                <a:latin typeface="Arial" pitchFamily="34" charset="0"/>
              </a:endParaRPr>
            </a:p>
          </p:txBody>
        </p:sp>
        <p:sp>
          <p:nvSpPr>
            <p:cNvPr id="100372" name="Freeform 54"/>
            <p:cNvSpPr>
              <a:spLocks/>
            </p:cNvSpPr>
            <p:nvPr/>
          </p:nvSpPr>
          <p:spPr bwMode="auto">
            <a:xfrm>
              <a:off x="1951" y="2632"/>
              <a:ext cx="871" cy="541"/>
            </a:xfrm>
            <a:custGeom>
              <a:avLst/>
              <a:gdLst>
                <a:gd name="T0" fmla="*/ 0 w 720"/>
                <a:gd name="T1" fmla="*/ 0 h 528"/>
                <a:gd name="T2" fmla="*/ 576 w 720"/>
                <a:gd name="T3" fmla="*/ 96 h 528"/>
                <a:gd name="T4" fmla="*/ 720 w 720"/>
                <a:gd name="T5" fmla="*/ 528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0" y="0"/>
                  </a:moveTo>
                  <a:cubicBezTo>
                    <a:pt x="228" y="4"/>
                    <a:pt x="456" y="8"/>
                    <a:pt x="576" y="96"/>
                  </a:cubicBezTo>
                  <a:cubicBezTo>
                    <a:pt x="696" y="184"/>
                    <a:pt x="696" y="456"/>
                    <a:pt x="720" y="528"/>
                  </a:cubicBezTo>
                </a:path>
              </a:pathLst>
            </a:custGeom>
            <a:noFill/>
            <a:ln w="38100" cap="rnd" cmpd="sng">
              <a:solidFill>
                <a:schemeClr val="hlink"/>
              </a:solidFill>
              <a:prstDash val="sysDot"/>
              <a:round/>
              <a:headEnd type="none" w="med" len="med"/>
              <a:tailEnd type="arrow" w="med" len="med"/>
            </a:ln>
            <a:effectLst>
              <a:outerShdw dist="17961" dir="2700000" algn="ctr" rotWithShape="0">
                <a:srgbClr val="333333">
                  <a:alpha val="50000"/>
                </a:srgbClr>
              </a:outerShdw>
            </a:effectLst>
          </p:spPr>
          <p:txBody>
            <a:bodyPr>
              <a:spAutoFit/>
            </a:bodyPr>
            <a:lstStyle/>
            <a:p>
              <a:pPr>
                <a:defRPr/>
              </a:pPr>
              <a:endParaRPr lang="en-US">
                <a:latin typeface="Arial" pitchFamily="34" charset="0"/>
              </a:endParaRPr>
            </a:p>
          </p:txBody>
        </p:sp>
        <p:sp>
          <p:nvSpPr>
            <p:cNvPr id="100373" name="Freeform 55"/>
            <p:cNvSpPr>
              <a:spLocks/>
            </p:cNvSpPr>
            <p:nvPr/>
          </p:nvSpPr>
          <p:spPr bwMode="auto">
            <a:xfrm>
              <a:off x="2659" y="3270"/>
              <a:ext cx="62" cy="442"/>
            </a:xfrm>
            <a:custGeom>
              <a:avLst/>
              <a:gdLst>
                <a:gd name="T0" fmla="*/ 0 w 48"/>
                <a:gd name="T1" fmla="*/ 0 h 432"/>
                <a:gd name="T2" fmla="*/ 48 w 48"/>
                <a:gd name="T3" fmla="*/ 432 h 432"/>
                <a:gd name="T4" fmla="*/ 0 60000 65536"/>
                <a:gd name="T5" fmla="*/ 0 60000 65536"/>
                <a:gd name="T6" fmla="*/ 0 w 48"/>
                <a:gd name="T7" fmla="*/ 0 h 432"/>
                <a:gd name="T8" fmla="*/ 48 w 48"/>
                <a:gd name="T9" fmla="*/ 432 h 432"/>
              </a:gdLst>
              <a:ahLst/>
              <a:cxnLst>
                <a:cxn ang="T4">
                  <a:pos x="T0" y="T1"/>
                </a:cxn>
                <a:cxn ang="T5">
                  <a:pos x="T2" y="T3"/>
                </a:cxn>
              </a:cxnLst>
              <a:rect l="T6" t="T7" r="T8" b="T9"/>
              <a:pathLst>
                <a:path w="48" h="432">
                  <a:moveTo>
                    <a:pt x="0" y="0"/>
                  </a:moveTo>
                  <a:cubicBezTo>
                    <a:pt x="20" y="180"/>
                    <a:pt x="40" y="360"/>
                    <a:pt x="48" y="432"/>
                  </a:cubicBezTo>
                </a:path>
              </a:pathLst>
            </a:custGeom>
            <a:noFill/>
            <a:ln w="38100" cap="rnd" cmpd="sng">
              <a:solidFill>
                <a:schemeClr val="hlink"/>
              </a:solidFill>
              <a:prstDash val="sysDot"/>
              <a:round/>
              <a:headEnd type="none" w="med" len="med"/>
              <a:tailEnd type="arrow" w="med" len="med"/>
            </a:ln>
            <a:effectLst>
              <a:outerShdw dist="17961" dir="2700000" algn="ctr" rotWithShape="0">
                <a:srgbClr val="333333">
                  <a:alpha val="50000"/>
                </a:srgbClr>
              </a:outerShdw>
            </a:effectLst>
          </p:spPr>
          <p:txBody>
            <a:bodyPr>
              <a:spAutoFit/>
            </a:bodyPr>
            <a:lstStyle/>
            <a:p>
              <a:pPr>
                <a:defRPr/>
              </a:pPr>
              <a:endParaRPr lang="en-US">
                <a:latin typeface="Arial" pitchFamily="34" charset="0"/>
              </a:endParaRPr>
            </a:p>
          </p:txBody>
        </p:sp>
        <p:sp>
          <p:nvSpPr>
            <p:cNvPr id="100374" name="Text Box 56"/>
            <p:cNvSpPr txBox="1">
              <a:spLocks noChangeArrowheads="1"/>
            </p:cNvSpPr>
            <p:nvPr/>
          </p:nvSpPr>
          <p:spPr bwMode="auto">
            <a:xfrm>
              <a:off x="1610" y="2275"/>
              <a:ext cx="227"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defRPr/>
              </a:pPr>
              <a:r>
                <a:rPr lang="en-US" sz="1000" b="1">
                  <a:solidFill>
                    <a:schemeClr val="bg1"/>
                  </a:solidFill>
                  <a:latin typeface="Arial" pitchFamily="34" charset="0"/>
                </a:rPr>
                <a:t>a0</a:t>
              </a:r>
            </a:p>
          </p:txBody>
        </p:sp>
        <p:sp>
          <p:nvSpPr>
            <p:cNvPr id="100375" name="Text Box 57"/>
            <p:cNvSpPr txBox="1">
              <a:spLocks noChangeArrowheads="1"/>
            </p:cNvSpPr>
            <p:nvPr/>
          </p:nvSpPr>
          <p:spPr bwMode="auto">
            <a:xfrm>
              <a:off x="1568" y="2814"/>
              <a:ext cx="340"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defRPr/>
              </a:pPr>
              <a:r>
                <a:rPr lang="en-US" sz="1000" b="1">
                  <a:solidFill>
                    <a:srgbClr val="FFCC00"/>
                  </a:solidFill>
                  <a:latin typeface="Arial" pitchFamily="34" charset="0"/>
                </a:rPr>
                <a:t>1</a:t>
              </a:r>
              <a:r>
                <a:rPr lang="en-US" sz="1000" b="1">
                  <a:solidFill>
                    <a:schemeClr val="bg1"/>
                  </a:solidFill>
                  <a:latin typeface="Arial" pitchFamily="34" charset="0"/>
                </a:rPr>
                <a:t>00</a:t>
              </a:r>
              <a:r>
                <a:rPr lang="en-US" sz="1000" b="1">
                  <a:solidFill>
                    <a:srgbClr val="FFCC00"/>
                  </a:solidFill>
                  <a:latin typeface="Arial" pitchFamily="34" charset="0"/>
                </a:rPr>
                <a:t>1</a:t>
              </a:r>
            </a:p>
          </p:txBody>
        </p:sp>
        <p:sp>
          <p:nvSpPr>
            <p:cNvPr id="100376" name="Text Box 58"/>
            <p:cNvSpPr txBox="1">
              <a:spLocks noChangeArrowheads="1"/>
            </p:cNvSpPr>
            <p:nvPr/>
          </p:nvSpPr>
          <p:spPr bwMode="auto">
            <a:xfrm>
              <a:off x="1540" y="2569"/>
              <a:ext cx="354"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defRPr/>
              </a:pPr>
              <a:r>
                <a:rPr lang="en-US" sz="1000" b="1">
                  <a:solidFill>
                    <a:srgbClr val="FFCC00"/>
                  </a:solidFill>
                  <a:latin typeface="Arial" pitchFamily="34" charset="0"/>
                </a:rPr>
                <a:t>A</a:t>
              </a:r>
              <a:r>
                <a:rPr lang="en-US" sz="1000">
                  <a:solidFill>
                    <a:schemeClr val="bg1"/>
                  </a:solidFill>
                  <a:latin typeface="Arial" pitchFamily="34" charset="0"/>
                </a:rPr>
                <a:t>BC</a:t>
              </a:r>
              <a:r>
                <a:rPr lang="en-US" sz="1000" b="1">
                  <a:solidFill>
                    <a:schemeClr val="hlink"/>
                  </a:solidFill>
                  <a:latin typeface="Arial" pitchFamily="34" charset="0"/>
                </a:rPr>
                <a:t>D</a:t>
              </a:r>
            </a:p>
          </p:txBody>
        </p:sp>
        <p:sp>
          <p:nvSpPr>
            <p:cNvPr id="100377" name="Text Box 59"/>
            <p:cNvSpPr txBox="1">
              <a:spLocks noChangeArrowheads="1"/>
            </p:cNvSpPr>
            <p:nvPr/>
          </p:nvSpPr>
          <p:spPr bwMode="auto">
            <a:xfrm>
              <a:off x="2460" y="3677"/>
              <a:ext cx="354"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lgn="l">
                <a:defRPr/>
              </a:pPr>
              <a:r>
                <a:rPr lang="en-US" sz="1000" b="1">
                  <a:solidFill>
                    <a:schemeClr val="hlink"/>
                  </a:solidFill>
                  <a:latin typeface="Arial" pitchFamily="34" charset="0"/>
                </a:rPr>
                <a:t>AFFD</a:t>
              </a:r>
            </a:p>
          </p:txBody>
        </p:sp>
        <p:sp>
          <p:nvSpPr>
            <p:cNvPr id="100378" name="Text Box 60"/>
            <p:cNvSpPr txBox="1">
              <a:spLocks noChangeArrowheads="1"/>
            </p:cNvSpPr>
            <p:nvPr/>
          </p:nvSpPr>
          <p:spPr bwMode="auto">
            <a:xfrm>
              <a:off x="2405" y="3150"/>
              <a:ext cx="335"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lgn="l">
                <a:defRPr/>
              </a:pPr>
              <a:r>
                <a:rPr lang="en-US" sz="1000" b="1">
                  <a:solidFill>
                    <a:srgbClr val="FFCC00"/>
                  </a:solidFill>
                  <a:latin typeface="Arial" pitchFamily="34" charset="0"/>
                </a:rPr>
                <a:t>A</a:t>
              </a:r>
              <a:r>
                <a:rPr lang="en-US" sz="1000">
                  <a:solidFill>
                    <a:schemeClr val="bg1"/>
                  </a:solidFill>
                  <a:latin typeface="Arial" pitchFamily="34" charset="0"/>
                </a:rPr>
                <a:t>FF</a:t>
              </a:r>
              <a:r>
                <a:rPr lang="en-US" sz="1000" b="1">
                  <a:solidFill>
                    <a:schemeClr val="hlink"/>
                  </a:solidFill>
                  <a:latin typeface="Arial" pitchFamily="34" charset="0"/>
                </a:rPr>
                <a:t>D</a:t>
              </a:r>
            </a:p>
          </p:txBody>
        </p:sp>
        <p:sp>
          <p:nvSpPr>
            <p:cNvPr id="100379" name="Text Box 61"/>
            <p:cNvSpPr txBox="1">
              <a:spLocks noChangeArrowheads="1"/>
            </p:cNvSpPr>
            <p:nvPr/>
          </p:nvSpPr>
          <p:spPr bwMode="auto">
            <a:xfrm>
              <a:off x="1223" y="3156"/>
              <a:ext cx="335" cy="154"/>
            </a:xfrm>
            <a:prstGeom prst="rect">
              <a:avLst/>
            </a:prstGeom>
            <a:noFill/>
            <a:ln w="9525">
              <a:noFill/>
              <a:miter lim="800000"/>
              <a:headEnd/>
              <a:tailEnd/>
            </a:ln>
            <a:effectLst>
              <a:outerShdw dist="17961" dir="2700000" algn="ctr" rotWithShape="0">
                <a:srgbClr val="333333">
                  <a:alpha val="50000"/>
                </a:srgbClr>
              </a:outerShdw>
            </a:effectLst>
          </p:spPr>
          <p:txBody>
            <a:bodyPr wrap="none">
              <a:spAutoFit/>
            </a:bodyPr>
            <a:lstStyle/>
            <a:p>
              <a:pPr algn="l">
                <a:defRPr/>
              </a:pPr>
              <a:r>
                <a:rPr lang="en-US" sz="1000" b="1">
                  <a:solidFill>
                    <a:schemeClr val="bg1"/>
                  </a:solidFill>
                  <a:latin typeface="Arial" pitchFamily="34" charset="0"/>
                </a:rPr>
                <a:t>FFFF</a:t>
              </a:r>
            </a:p>
          </p:txBody>
        </p:sp>
        <p:sp>
          <p:nvSpPr>
            <p:cNvPr id="100380" name="Rectangle 62"/>
            <p:cNvSpPr>
              <a:spLocks noChangeArrowheads="1"/>
            </p:cNvSpPr>
            <p:nvPr/>
          </p:nvSpPr>
          <p:spPr bwMode="auto">
            <a:xfrm>
              <a:off x="432" y="1920"/>
              <a:ext cx="743" cy="2048"/>
            </a:xfrm>
            <a:prstGeom prst="rect">
              <a:avLst/>
            </a:prstGeom>
            <a:solidFill>
              <a:srgbClr val="FFFF99"/>
            </a:solidFill>
            <a:ln w="28575" algn="ctr">
              <a:solidFill>
                <a:srgbClr val="003366"/>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5389" name="Text Box 63"/>
            <p:cNvSpPr txBox="1">
              <a:spLocks noChangeArrowheads="1"/>
            </p:cNvSpPr>
            <p:nvPr/>
          </p:nvSpPr>
          <p:spPr bwMode="auto">
            <a:xfrm>
              <a:off x="912" y="2031"/>
              <a:ext cx="270" cy="174"/>
            </a:xfrm>
            <a:prstGeom prst="rect">
              <a:avLst/>
            </a:prstGeom>
            <a:noFill/>
            <a:ln w="9525">
              <a:noFill/>
              <a:miter lim="800000"/>
              <a:headEnd/>
              <a:tailEnd/>
            </a:ln>
          </p:spPr>
          <p:txBody>
            <a:bodyPr wrap="none">
              <a:spAutoFit/>
            </a:bodyPr>
            <a:lstStyle/>
            <a:p>
              <a:pPr algn="l"/>
              <a:r>
                <a:rPr lang="en-US" sz="1200" b="1" dirty="0" err="1">
                  <a:solidFill>
                    <a:srgbClr val="003366"/>
                  </a:solidFill>
                </a:rPr>
                <a:t>clk</a:t>
              </a:r>
              <a:endParaRPr lang="en-US" sz="1200" b="1" dirty="0">
                <a:solidFill>
                  <a:srgbClr val="003366"/>
                </a:solidFill>
              </a:endParaRPr>
            </a:p>
          </p:txBody>
        </p:sp>
        <p:sp>
          <p:nvSpPr>
            <p:cNvPr id="15390" name="Text Box 64"/>
            <p:cNvSpPr txBox="1">
              <a:spLocks noChangeArrowheads="1"/>
            </p:cNvSpPr>
            <p:nvPr/>
          </p:nvSpPr>
          <p:spPr bwMode="auto">
            <a:xfrm>
              <a:off x="703" y="2245"/>
              <a:ext cx="539" cy="174"/>
            </a:xfrm>
            <a:prstGeom prst="rect">
              <a:avLst/>
            </a:prstGeom>
            <a:noFill/>
            <a:ln w="9525">
              <a:noFill/>
              <a:miter lim="800000"/>
              <a:headEnd/>
              <a:tailEnd/>
            </a:ln>
          </p:spPr>
          <p:txBody>
            <a:bodyPr wrap="none">
              <a:spAutoFit/>
            </a:bodyPr>
            <a:lstStyle/>
            <a:p>
              <a:pPr algn="l"/>
              <a:r>
                <a:rPr lang="en-US" sz="1200" b="1" dirty="0">
                  <a:solidFill>
                    <a:srgbClr val="003366"/>
                  </a:solidFill>
                </a:rPr>
                <a:t>address</a:t>
              </a:r>
            </a:p>
          </p:txBody>
        </p:sp>
        <p:sp>
          <p:nvSpPr>
            <p:cNvPr id="15391" name="Text Box 65"/>
            <p:cNvSpPr txBox="1">
              <a:spLocks noChangeArrowheads="1"/>
            </p:cNvSpPr>
            <p:nvPr/>
          </p:nvSpPr>
          <p:spPr bwMode="auto">
            <a:xfrm>
              <a:off x="801" y="2542"/>
              <a:ext cx="358" cy="174"/>
            </a:xfrm>
            <a:prstGeom prst="rect">
              <a:avLst/>
            </a:prstGeom>
            <a:noFill/>
            <a:ln w="9525">
              <a:noFill/>
              <a:miter lim="800000"/>
              <a:headEnd/>
              <a:tailEnd/>
            </a:ln>
          </p:spPr>
          <p:txBody>
            <a:bodyPr wrap="none">
              <a:spAutoFit/>
            </a:bodyPr>
            <a:lstStyle/>
            <a:p>
              <a:pPr algn="r"/>
              <a:r>
                <a:rPr lang="en-US" sz="1200" b="1" dirty="0">
                  <a:solidFill>
                    <a:srgbClr val="003366"/>
                  </a:solidFill>
                </a:rPr>
                <a:t>data</a:t>
              </a:r>
            </a:p>
          </p:txBody>
        </p:sp>
        <p:sp>
          <p:nvSpPr>
            <p:cNvPr id="15392" name="Text Box 66"/>
            <p:cNvSpPr txBox="1">
              <a:spLocks noChangeArrowheads="1"/>
            </p:cNvSpPr>
            <p:nvPr/>
          </p:nvSpPr>
          <p:spPr bwMode="auto">
            <a:xfrm>
              <a:off x="640" y="2790"/>
              <a:ext cx="520" cy="174"/>
            </a:xfrm>
            <a:prstGeom prst="rect">
              <a:avLst/>
            </a:prstGeom>
            <a:noFill/>
            <a:ln w="9525">
              <a:noFill/>
              <a:miter lim="800000"/>
              <a:headEnd/>
              <a:tailEnd/>
            </a:ln>
          </p:spPr>
          <p:txBody>
            <a:bodyPr wrap="none">
              <a:spAutoFit/>
            </a:bodyPr>
            <a:lstStyle/>
            <a:p>
              <a:pPr algn="r"/>
              <a:r>
                <a:rPr lang="en-US" sz="1200" b="1" dirty="0">
                  <a:solidFill>
                    <a:srgbClr val="003366"/>
                  </a:solidFill>
                </a:rPr>
                <a:t>we[3:0]</a:t>
              </a:r>
            </a:p>
          </p:txBody>
        </p:sp>
        <p:sp>
          <p:nvSpPr>
            <p:cNvPr id="15393" name="Text Box 67"/>
            <p:cNvSpPr txBox="1">
              <a:spLocks noChangeArrowheads="1"/>
            </p:cNvSpPr>
            <p:nvPr/>
          </p:nvSpPr>
          <p:spPr bwMode="auto">
            <a:xfrm>
              <a:off x="519" y="3144"/>
              <a:ext cx="643" cy="174"/>
            </a:xfrm>
            <a:prstGeom prst="rect">
              <a:avLst/>
            </a:prstGeom>
            <a:noFill/>
            <a:ln w="9525">
              <a:noFill/>
              <a:miter lim="800000"/>
              <a:headEnd/>
              <a:tailEnd/>
            </a:ln>
          </p:spPr>
          <p:txBody>
            <a:bodyPr wrap="square">
              <a:spAutoFit/>
            </a:bodyPr>
            <a:lstStyle/>
            <a:p>
              <a:pPr algn="l"/>
              <a:r>
                <a:rPr lang="en-US" sz="1200" b="1" dirty="0">
                  <a:solidFill>
                    <a:srgbClr val="003366"/>
                  </a:solidFill>
                </a:rPr>
                <a:t>memory@a0</a:t>
              </a:r>
            </a:p>
          </p:txBody>
        </p:sp>
        <p:sp>
          <p:nvSpPr>
            <p:cNvPr id="15394" name="Text Box 68"/>
            <p:cNvSpPr txBox="1">
              <a:spLocks noChangeArrowheads="1"/>
            </p:cNvSpPr>
            <p:nvPr/>
          </p:nvSpPr>
          <p:spPr bwMode="auto">
            <a:xfrm>
              <a:off x="662" y="3656"/>
              <a:ext cx="475" cy="174"/>
            </a:xfrm>
            <a:prstGeom prst="rect">
              <a:avLst/>
            </a:prstGeom>
            <a:noFill/>
            <a:ln w="9525">
              <a:noFill/>
              <a:miter lim="800000"/>
              <a:headEnd/>
              <a:tailEnd/>
            </a:ln>
          </p:spPr>
          <p:txBody>
            <a:bodyPr>
              <a:spAutoFit/>
            </a:bodyPr>
            <a:lstStyle/>
            <a:p>
              <a:pPr algn="r"/>
              <a:r>
                <a:rPr lang="en-US" sz="1200" b="1" dirty="0">
                  <a:solidFill>
                    <a:srgbClr val="003366"/>
                  </a:solidFill>
                </a:rPr>
                <a:t>output</a:t>
              </a:r>
            </a:p>
          </p:txBody>
        </p:sp>
      </p:grpSp>
      <p:sp>
        <p:nvSpPr>
          <p:cNvPr id="15365" name="Rectangle 69"/>
          <p:cNvSpPr>
            <a:spLocks noChangeArrowheads="1"/>
          </p:cNvSpPr>
          <p:nvPr/>
        </p:nvSpPr>
        <p:spPr bwMode="auto">
          <a:xfrm>
            <a:off x="4991100" y="3200400"/>
            <a:ext cx="3632200" cy="3187700"/>
          </a:xfrm>
          <a:prstGeom prst="rect">
            <a:avLst/>
          </a:prstGeom>
          <a:noFill/>
          <a:ln w="9525">
            <a:noFill/>
            <a:miter lim="800000"/>
            <a:headEnd/>
            <a:tailEnd/>
          </a:ln>
        </p:spPr>
        <p:txBody>
          <a:bodyPr/>
          <a:lstStyle/>
          <a:p>
            <a:pPr marL="228600" indent="-228600" algn="l">
              <a:lnSpc>
                <a:spcPct val="110000"/>
              </a:lnSpc>
              <a:spcBef>
                <a:spcPct val="20000"/>
              </a:spcBef>
              <a:buFont typeface="Wingdings" pitchFamily="2" charset="2"/>
              <a:buChar char="§"/>
            </a:pPr>
            <a:r>
              <a:rPr lang="en-US" sz="2000">
                <a:latin typeface="Arial Narrow" pitchFamily="34" charset="0"/>
              </a:rPr>
              <a:t>Byte write during </a:t>
            </a:r>
            <a:br>
              <a:rPr lang="en-US" sz="2000">
                <a:latin typeface="Arial Narrow" pitchFamily="34" charset="0"/>
              </a:rPr>
            </a:br>
            <a:r>
              <a:rPr lang="en-US" sz="2000">
                <a:latin typeface="Arial Narrow" pitchFamily="34" charset="0"/>
              </a:rPr>
              <a:t>write-first mode</a:t>
            </a:r>
          </a:p>
          <a:p>
            <a:pPr marL="571500" lvl="1" indent="-228600" algn="l">
              <a:lnSpc>
                <a:spcPct val="110000"/>
              </a:lnSpc>
              <a:spcBef>
                <a:spcPct val="20000"/>
              </a:spcBef>
              <a:buFontTx/>
              <a:buChar char="–"/>
            </a:pPr>
            <a:r>
              <a:rPr lang="en-US">
                <a:latin typeface="Arial Narrow" pitchFamily="34" charset="0"/>
              </a:rPr>
              <a:t>Bytes not being written will show existing memory value on the output</a:t>
            </a:r>
          </a:p>
          <a:p>
            <a:pPr marL="571500" lvl="1" indent="-228600" algn="l">
              <a:lnSpc>
                <a:spcPct val="110000"/>
              </a:lnSpc>
              <a:spcBef>
                <a:spcPct val="20000"/>
              </a:spcBef>
              <a:buFontTx/>
              <a:buChar char="–"/>
            </a:pPr>
            <a:r>
              <a:rPr lang="en-US">
                <a:latin typeface="Arial Narrow" pitchFamily="34" charset="0"/>
              </a:rPr>
              <a:t>Output thus truly reflects the new memory content</a:t>
            </a:r>
          </a:p>
          <a:p>
            <a:pPr marL="571500" lvl="1" indent="-228600" algn="l">
              <a:lnSpc>
                <a:spcPct val="110000"/>
              </a:lnSpc>
              <a:spcBef>
                <a:spcPct val="20000"/>
              </a:spcBef>
              <a:buFontTx/>
              <a:buChar char="–"/>
            </a:pPr>
            <a:r>
              <a:rPr lang="en-US">
                <a:latin typeface="Arial Narrow" pitchFamily="34" charset="0"/>
              </a:rPr>
              <a:t>Writing always implies a read</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3184525" y="1693863"/>
            <a:ext cx="5384288" cy="4495800"/>
          </a:xfrm>
        </p:spPr>
        <p:txBody>
          <a:bodyPr/>
          <a:lstStyle/>
          <a:p>
            <a:pPr eaLnBrk="1" hangingPunct="1"/>
            <a:r>
              <a:rPr lang="en-US" sz="2400" dirty="0" smtClean="0"/>
              <a:t>Overview</a:t>
            </a:r>
          </a:p>
          <a:p>
            <a:pPr eaLnBrk="1" hangingPunct="1"/>
            <a:r>
              <a:rPr lang="en-US" sz="2400" dirty="0" smtClean="0"/>
              <a:t>Block RAM Capabilities </a:t>
            </a:r>
          </a:p>
          <a:p>
            <a:pPr eaLnBrk="1" hangingPunct="1"/>
            <a:r>
              <a:rPr lang="en-US" sz="2400" dirty="0" smtClean="0"/>
              <a:t>FIFO Capabilities</a:t>
            </a:r>
          </a:p>
          <a:p>
            <a:pPr eaLnBrk="1" hangingPunct="1"/>
            <a:r>
              <a:rPr lang="en-US" sz="2400" dirty="0" smtClean="0"/>
              <a:t>Using Block RAM Resources </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6387" name="Rectangle 3"/>
          <p:cNvSpPr>
            <a:spLocks noGrp="1" noChangeArrowheads="1"/>
          </p:cNvSpPr>
          <p:nvPr>
            <p:ph type="title" idx="4294967295"/>
          </p:nvPr>
        </p:nvSpPr>
        <p:spPr/>
        <p:txBody>
          <a:bodyPr/>
          <a:lstStyle/>
          <a:p>
            <a:pPr eaLnBrk="1" hangingPunct="1"/>
            <a:r>
              <a:rPr lang="en-US" smtClean="0"/>
              <a:t>Lessons</a:t>
            </a:r>
          </a:p>
        </p:txBody>
      </p:sp>
      <p:sp>
        <p:nvSpPr>
          <p:cNvPr id="16388" name="Line 4"/>
          <p:cNvSpPr>
            <a:spLocks noChangeShapeType="1"/>
          </p:cNvSpPr>
          <p:nvPr/>
        </p:nvSpPr>
        <p:spPr bwMode="auto">
          <a:xfrm>
            <a:off x="1654175" y="3821113"/>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8"/>
          <p:cNvSpPr>
            <a:spLocks noGrp="1" noChangeArrowheads="1"/>
          </p:cNvSpPr>
          <p:nvPr>
            <p:ph type="title" idx="4294967295"/>
          </p:nvPr>
        </p:nvSpPr>
        <p:spPr/>
        <p:txBody>
          <a:bodyPr/>
          <a:lstStyle/>
          <a:p>
            <a:pPr eaLnBrk="1" hangingPunct="1"/>
            <a:r>
              <a:rPr lang="en-US" smtClean="0"/>
              <a:t>Summary</a:t>
            </a:r>
          </a:p>
        </p:txBody>
      </p:sp>
      <p:sp>
        <p:nvSpPr>
          <p:cNvPr id="17411" name="Rectangle 169"/>
          <p:cNvSpPr>
            <a:spLocks noGrp="1" noChangeArrowheads="1"/>
          </p:cNvSpPr>
          <p:nvPr>
            <p:ph type="body" idx="4294967295"/>
          </p:nvPr>
        </p:nvSpPr>
        <p:spPr>
          <a:xfrm>
            <a:off x="457200" y="1600200"/>
            <a:ext cx="4660900" cy="4799013"/>
          </a:xfrm>
        </p:spPr>
        <p:txBody>
          <a:bodyPr/>
          <a:lstStyle/>
          <a:p>
            <a:pPr eaLnBrk="1" hangingPunct="1">
              <a:lnSpc>
                <a:spcPct val="100000"/>
              </a:lnSpc>
            </a:pPr>
            <a:r>
              <a:rPr lang="en-US" smtClean="0"/>
              <a:t>The 7 series block RAM provides the on-chip bulk memory required by many applications</a:t>
            </a:r>
          </a:p>
          <a:p>
            <a:pPr lvl="1" eaLnBrk="1" hangingPunct="1">
              <a:lnSpc>
                <a:spcPct val="100000"/>
              </a:lnSpc>
            </a:pPr>
            <a:r>
              <a:rPr lang="en-US" smtClean="0"/>
              <a:t>Complements the distributed SelectRAM resources and off-chip memories</a:t>
            </a:r>
          </a:p>
          <a:p>
            <a:pPr eaLnBrk="1" hangingPunct="1">
              <a:lnSpc>
                <a:spcPct val="100000"/>
              </a:lnSpc>
            </a:pPr>
            <a:r>
              <a:rPr lang="en-US" smtClean="0"/>
              <a:t>Provides huge aggregate bandwidth</a:t>
            </a:r>
          </a:p>
          <a:p>
            <a:pPr lvl="1" eaLnBrk="1" hangingPunct="1">
              <a:lnSpc>
                <a:spcPct val="100000"/>
              </a:lnSpc>
            </a:pPr>
            <a:r>
              <a:rPr lang="en-US" smtClean="0"/>
              <a:t>Each block RAM has up to two 72-bit ports</a:t>
            </a:r>
          </a:p>
          <a:p>
            <a:pPr eaLnBrk="1" hangingPunct="1">
              <a:lnSpc>
                <a:spcPct val="100000"/>
              </a:lnSpc>
            </a:pPr>
            <a:r>
              <a:rPr lang="en-US" smtClean="0"/>
              <a:t>Supports byte write capability</a:t>
            </a:r>
          </a:p>
          <a:p>
            <a:pPr eaLnBrk="1" hangingPunct="1">
              <a:lnSpc>
                <a:spcPct val="100000"/>
              </a:lnSpc>
            </a:pPr>
            <a:r>
              <a:rPr lang="en-US" smtClean="0"/>
              <a:t>Has integrated FIFO logic</a:t>
            </a:r>
          </a:p>
          <a:p>
            <a:pPr eaLnBrk="1" hangingPunct="1">
              <a:lnSpc>
                <a:spcPct val="100000"/>
              </a:lnSpc>
            </a:pPr>
            <a:r>
              <a:rPr lang="en-US" smtClean="0"/>
              <a:t>Has integrated error correcting logic</a:t>
            </a:r>
          </a:p>
        </p:txBody>
      </p:sp>
      <p:grpSp>
        <p:nvGrpSpPr>
          <p:cNvPr id="2" name="Group 48"/>
          <p:cNvGrpSpPr>
            <a:grpSpLocks/>
          </p:cNvGrpSpPr>
          <p:nvPr>
            <p:custDataLst>
              <p:tags r:id="rId2"/>
            </p:custDataLst>
          </p:nvPr>
        </p:nvGrpSpPr>
        <p:grpSpPr bwMode="auto">
          <a:xfrm>
            <a:off x="5226050" y="2130425"/>
            <a:ext cx="3724275" cy="4284663"/>
            <a:chOff x="3292" y="1342"/>
            <a:chExt cx="2346" cy="2699"/>
          </a:xfrm>
        </p:grpSpPr>
        <p:grpSp>
          <p:nvGrpSpPr>
            <p:cNvPr id="3" name="Group 49"/>
            <p:cNvGrpSpPr>
              <a:grpSpLocks/>
            </p:cNvGrpSpPr>
            <p:nvPr/>
          </p:nvGrpSpPr>
          <p:grpSpPr bwMode="auto">
            <a:xfrm>
              <a:off x="3373" y="1910"/>
              <a:ext cx="2265" cy="2131"/>
              <a:chOff x="3373" y="1910"/>
              <a:chExt cx="2265" cy="2131"/>
            </a:xfrm>
          </p:grpSpPr>
          <p:pic>
            <p:nvPicPr>
              <p:cNvPr id="104485" name="Picture 50" descr="V5ship_graphic_spin_square_lighter"/>
              <p:cNvPicPr>
                <a:picLocks noChangeAspect="1" noChangeArrowheads="1"/>
              </p:cNvPicPr>
              <p:nvPr/>
            </p:nvPicPr>
            <p:blipFill>
              <a:blip r:embed="rId5"/>
              <a:srcRect/>
              <a:stretch>
                <a:fillRect/>
              </a:stretch>
            </p:blipFill>
            <p:spPr bwMode="gray">
              <a:xfrm>
                <a:off x="3373" y="1910"/>
                <a:ext cx="2265" cy="2131"/>
              </a:xfrm>
              <a:prstGeom prst="rect">
                <a:avLst/>
              </a:prstGeom>
              <a:noFill/>
              <a:ln w="9525">
                <a:noFill/>
                <a:miter lim="800000"/>
                <a:headEnd/>
                <a:tailEnd/>
              </a:ln>
              <a:effectLst>
                <a:outerShdw dist="45791" dir="3378596" algn="ctr" rotWithShape="0">
                  <a:schemeClr val="bg2">
                    <a:alpha val="50000"/>
                  </a:schemeClr>
                </a:outerShdw>
              </a:effectLst>
            </p:spPr>
          </p:pic>
          <p:sp>
            <p:nvSpPr>
              <p:cNvPr id="17446" name="Freeform 51"/>
              <p:cNvSpPr>
                <a:spLocks/>
              </p:cNvSpPr>
              <p:nvPr/>
            </p:nvSpPr>
            <p:spPr bwMode="gray">
              <a:xfrm>
                <a:off x="4098" y="2143"/>
                <a:ext cx="1247" cy="1351"/>
              </a:xfrm>
              <a:custGeom>
                <a:avLst/>
                <a:gdLst>
                  <a:gd name="T0" fmla="*/ 0 w 1348"/>
                  <a:gd name="T1" fmla="*/ 1097 h 1460"/>
                  <a:gd name="T2" fmla="*/ 108 w 1348"/>
                  <a:gd name="T3" fmla="*/ 1157 h 1460"/>
                  <a:gd name="T4" fmla="*/ 1068 w 1348"/>
                  <a:gd name="T5" fmla="*/ 29 h 1460"/>
                  <a:gd name="T6" fmla="*/ 966 w 1348"/>
                  <a:gd name="T7" fmla="*/ 0 h 1460"/>
                  <a:gd name="T8" fmla="*/ 0 w 1348"/>
                  <a:gd name="T9" fmla="*/ 1097 h 1460"/>
                  <a:gd name="T10" fmla="*/ 0 60000 65536"/>
                  <a:gd name="T11" fmla="*/ 0 60000 65536"/>
                  <a:gd name="T12" fmla="*/ 0 60000 65536"/>
                  <a:gd name="T13" fmla="*/ 0 60000 65536"/>
                  <a:gd name="T14" fmla="*/ 0 60000 65536"/>
                  <a:gd name="T15" fmla="*/ 0 w 1348"/>
                  <a:gd name="T16" fmla="*/ 0 h 1460"/>
                  <a:gd name="T17" fmla="*/ 1348 w 1348"/>
                  <a:gd name="T18" fmla="*/ 1460 h 1460"/>
                </a:gdLst>
                <a:ahLst/>
                <a:cxnLst>
                  <a:cxn ang="T10">
                    <a:pos x="T0" y="T1"/>
                  </a:cxn>
                  <a:cxn ang="T11">
                    <a:pos x="T2" y="T3"/>
                  </a:cxn>
                  <a:cxn ang="T12">
                    <a:pos x="T4" y="T5"/>
                  </a:cxn>
                  <a:cxn ang="T13">
                    <a:pos x="T6" y="T7"/>
                  </a:cxn>
                  <a:cxn ang="T14">
                    <a:pos x="T8" y="T9"/>
                  </a:cxn>
                </a:cxnLst>
                <a:rect l="T15" t="T16" r="T17" b="T18"/>
                <a:pathLst>
                  <a:path w="1348" h="1460">
                    <a:moveTo>
                      <a:pt x="0" y="1384"/>
                    </a:moveTo>
                    <a:lnTo>
                      <a:pt x="136" y="1460"/>
                    </a:lnTo>
                    <a:lnTo>
                      <a:pt x="1348" y="36"/>
                    </a:lnTo>
                    <a:lnTo>
                      <a:pt x="1220" y="0"/>
                    </a:lnTo>
                    <a:lnTo>
                      <a:pt x="0" y="1384"/>
                    </a:lnTo>
                    <a:close/>
                  </a:path>
                </a:pathLst>
              </a:custGeom>
              <a:solidFill>
                <a:srgbClr val="990033">
                  <a:alpha val="50195"/>
                </a:srgbClr>
              </a:solidFill>
              <a:ln w="9525" cap="flat" cmpd="sng">
                <a:noFill/>
                <a:prstDash val="solid"/>
                <a:round/>
                <a:headEnd/>
                <a:tailEnd/>
              </a:ln>
            </p:spPr>
            <p:txBody>
              <a:bodyPr/>
              <a:lstStyle/>
              <a:p>
                <a:endParaRPr lang="en-US"/>
              </a:p>
            </p:txBody>
          </p:sp>
        </p:grpSp>
        <p:sp>
          <p:nvSpPr>
            <p:cNvPr id="17415" name="Freeform 52"/>
            <p:cNvSpPr>
              <a:spLocks/>
            </p:cNvSpPr>
            <p:nvPr/>
          </p:nvSpPr>
          <p:spPr bwMode="gray">
            <a:xfrm>
              <a:off x="3552" y="2747"/>
              <a:ext cx="973" cy="481"/>
            </a:xfrm>
            <a:custGeom>
              <a:avLst/>
              <a:gdLst>
                <a:gd name="T0" fmla="*/ 517 w 973"/>
                <a:gd name="T1" fmla="*/ 253 h 481"/>
                <a:gd name="T2" fmla="*/ 643 w 973"/>
                <a:gd name="T3" fmla="*/ 217 h 481"/>
                <a:gd name="T4" fmla="*/ 757 w 973"/>
                <a:gd name="T5" fmla="*/ 145 h 481"/>
                <a:gd name="T6" fmla="*/ 840 w 973"/>
                <a:gd name="T7" fmla="*/ 66 h 481"/>
                <a:gd name="T8" fmla="*/ 895 w 973"/>
                <a:gd name="T9" fmla="*/ 7 h 481"/>
                <a:gd name="T10" fmla="*/ 973 w 973"/>
                <a:gd name="T11" fmla="*/ 369 h 481"/>
                <a:gd name="T12" fmla="*/ 917 w 973"/>
                <a:gd name="T13" fmla="*/ 457 h 481"/>
                <a:gd name="T14" fmla="*/ 17 w 973"/>
                <a:gd name="T15" fmla="*/ 169 h 481"/>
                <a:gd name="T16" fmla="*/ 115 w 973"/>
                <a:gd name="T17" fmla="*/ 223 h 481"/>
                <a:gd name="T18" fmla="*/ 247 w 973"/>
                <a:gd name="T19" fmla="*/ 259 h 481"/>
                <a:gd name="T20" fmla="*/ 385 w 973"/>
                <a:gd name="T21" fmla="*/ 259 h 481"/>
                <a:gd name="T22" fmla="*/ 517 w 973"/>
                <a:gd name="T23" fmla="*/ 253 h 4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
                <a:gd name="T37" fmla="*/ 0 h 481"/>
                <a:gd name="T38" fmla="*/ 973 w 973"/>
                <a:gd name="T39" fmla="*/ 481 h 4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 h="481">
                  <a:moveTo>
                    <a:pt x="517" y="253"/>
                  </a:moveTo>
                  <a:lnTo>
                    <a:pt x="643" y="217"/>
                  </a:lnTo>
                  <a:cubicBezTo>
                    <a:pt x="672" y="202"/>
                    <a:pt x="729" y="165"/>
                    <a:pt x="757" y="145"/>
                  </a:cubicBezTo>
                  <a:cubicBezTo>
                    <a:pt x="797" y="117"/>
                    <a:pt x="817" y="89"/>
                    <a:pt x="840" y="66"/>
                  </a:cubicBezTo>
                  <a:cubicBezTo>
                    <a:pt x="849" y="72"/>
                    <a:pt x="886" y="0"/>
                    <a:pt x="895" y="7"/>
                  </a:cubicBezTo>
                  <a:cubicBezTo>
                    <a:pt x="727" y="229"/>
                    <a:pt x="901" y="329"/>
                    <a:pt x="973" y="369"/>
                  </a:cubicBezTo>
                  <a:cubicBezTo>
                    <a:pt x="916" y="388"/>
                    <a:pt x="955" y="432"/>
                    <a:pt x="917" y="457"/>
                  </a:cubicBezTo>
                  <a:cubicBezTo>
                    <a:pt x="829" y="481"/>
                    <a:pt x="119" y="445"/>
                    <a:pt x="17" y="169"/>
                  </a:cubicBezTo>
                  <a:cubicBezTo>
                    <a:pt x="0" y="168"/>
                    <a:pt x="129" y="232"/>
                    <a:pt x="115" y="223"/>
                  </a:cubicBezTo>
                  <a:cubicBezTo>
                    <a:pt x="155" y="236"/>
                    <a:pt x="202" y="253"/>
                    <a:pt x="247" y="259"/>
                  </a:cubicBezTo>
                  <a:cubicBezTo>
                    <a:pt x="279" y="260"/>
                    <a:pt x="340" y="260"/>
                    <a:pt x="385" y="259"/>
                  </a:cubicBezTo>
                  <a:cubicBezTo>
                    <a:pt x="418" y="256"/>
                    <a:pt x="474" y="260"/>
                    <a:pt x="517"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17416" name="Freeform 53"/>
            <p:cNvSpPr>
              <a:spLocks/>
            </p:cNvSpPr>
            <p:nvPr/>
          </p:nvSpPr>
          <p:spPr bwMode="gray">
            <a:xfrm>
              <a:off x="4572" y="2328"/>
              <a:ext cx="889" cy="676"/>
            </a:xfrm>
            <a:custGeom>
              <a:avLst/>
              <a:gdLst>
                <a:gd name="T0" fmla="*/ 511 w 889"/>
                <a:gd name="T1" fmla="*/ 253 h 676"/>
                <a:gd name="T2" fmla="*/ 637 w 889"/>
                <a:gd name="T3" fmla="*/ 217 h 676"/>
                <a:gd name="T4" fmla="*/ 753 w 889"/>
                <a:gd name="T5" fmla="*/ 140 h 676"/>
                <a:gd name="T6" fmla="*/ 877 w 889"/>
                <a:gd name="T7" fmla="*/ 49 h 676"/>
                <a:gd name="T8" fmla="*/ 889 w 889"/>
                <a:gd name="T9" fmla="*/ 7 h 676"/>
                <a:gd name="T10" fmla="*/ 190 w 889"/>
                <a:gd name="T11" fmla="*/ 657 h 676"/>
                <a:gd name="T12" fmla="*/ 52 w 889"/>
                <a:gd name="T13" fmla="*/ 593 h 676"/>
                <a:gd name="T14" fmla="*/ 17 w 889"/>
                <a:gd name="T15" fmla="*/ 152 h 676"/>
                <a:gd name="T16" fmla="*/ 117 w 889"/>
                <a:gd name="T17" fmla="*/ 216 h 676"/>
                <a:gd name="T18" fmla="*/ 241 w 889"/>
                <a:gd name="T19" fmla="*/ 256 h 676"/>
                <a:gd name="T20" fmla="*/ 379 w 889"/>
                <a:gd name="T21" fmla="*/ 259 h 676"/>
                <a:gd name="T22" fmla="*/ 511 w 889"/>
                <a:gd name="T23" fmla="*/ 253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89"/>
                <a:gd name="T37" fmla="*/ 0 h 676"/>
                <a:gd name="T38" fmla="*/ 889 w 889"/>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89" h="676">
                  <a:moveTo>
                    <a:pt x="511" y="253"/>
                  </a:moveTo>
                  <a:lnTo>
                    <a:pt x="637" y="217"/>
                  </a:lnTo>
                  <a:cubicBezTo>
                    <a:pt x="666" y="202"/>
                    <a:pt x="725" y="160"/>
                    <a:pt x="753" y="140"/>
                  </a:cubicBezTo>
                  <a:cubicBezTo>
                    <a:pt x="793" y="112"/>
                    <a:pt x="854" y="72"/>
                    <a:pt x="877" y="49"/>
                  </a:cubicBezTo>
                  <a:cubicBezTo>
                    <a:pt x="886" y="55"/>
                    <a:pt x="880" y="0"/>
                    <a:pt x="889" y="7"/>
                  </a:cubicBezTo>
                  <a:cubicBezTo>
                    <a:pt x="683" y="419"/>
                    <a:pt x="692" y="474"/>
                    <a:pt x="190" y="657"/>
                  </a:cubicBezTo>
                  <a:cubicBezTo>
                    <a:pt x="133" y="676"/>
                    <a:pt x="90" y="568"/>
                    <a:pt x="52" y="593"/>
                  </a:cubicBezTo>
                  <a:cubicBezTo>
                    <a:pt x="116" y="382"/>
                    <a:pt x="41" y="353"/>
                    <a:pt x="17" y="152"/>
                  </a:cubicBezTo>
                  <a:cubicBezTo>
                    <a:pt x="0" y="151"/>
                    <a:pt x="131" y="225"/>
                    <a:pt x="117" y="216"/>
                  </a:cubicBezTo>
                  <a:cubicBezTo>
                    <a:pt x="157" y="229"/>
                    <a:pt x="196" y="250"/>
                    <a:pt x="241" y="256"/>
                  </a:cubicBezTo>
                  <a:cubicBezTo>
                    <a:pt x="273" y="257"/>
                    <a:pt x="334" y="260"/>
                    <a:pt x="379" y="259"/>
                  </a:cubicBezTo>
                  <a:cubicBezTo>
                    <a:pt x="412" y="256"/>
                    <a:pt x="468" y="260"/>
                    <a:pt x="511"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17417" name="Oval 54"/>
            <p:cNvSpPr>
              <a:spLocks noChangeArrowheads="1"/>
            </p:cNvSpPr>
            <p:nvPr/>
          </p:nvSpPr>
          <p:spPr bwMode="gray">
            <a:xfrm>
              <a:off x="3292" y="1756"/>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17418" name="Oval 55"/>
            <p:cNvSpPr>
              <a:spLocks noChangeArrowheads="1"/>
            </p:cNvSpPr>
            <p:nvPr/>
          </p:nvSpPr>
          <p:spPr bwMode="gray">
            <a:xfrm>
              <a:off x="4327" y="1342"/>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grpSp>
          <p:nvGrpSpPr>
            <p:cNvPr id="4" name="Group 56"/>
            <p:cNvGrpSpPr>
              <a:grpSpLocks/>
            </p:cNvGrpSpPr>
            <p:nvPr/>
          </p:nvGrpSpPr>
          <p:grpSpPr bwMode="auto">
            <a:xfrm>
              <a:off x="4530" y="1605"/>
              <a:ext cx="849" cy="707"/>
              <a:chOff x="4530" y="1605"/>
              <a:chExt cx="849" cy="707"/>
            </a:xfrm>
          </p:grpSpPr>
          <p:sp>
            <p:nvSpPr>
              <p:cNvPr id="104471" name="Rectangle 57"/>
              <p:cNvSpPr>
                <a:spLocks noChangeArrowheads="1"/>
              </p:cNvSpPr>
              <p:nvPr/>
            </p:nvSpPr>
            <p:spPr bwMode="gray">
              <a:xfrm>
                <a:off x="4656" y="1605"/>
                <a:ext cx="594" cy="707"/>
              </a:xfrm>
              <a:prstGeom prst="rect">
                <a:avLst/>
              </a:prstGeom>
              <a:gradFill rotWithShape="0">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7432" name="Text Box 58"/>
              <p:cNvSpPr txBox="1">
                <a:spLocks noChangeArrowheads="1"/>
              </p:cNvSpPr>
              <p:nvPr/>
            </p:nvSpPr>
            <p:spPr bwMode="gray">
              <a:xfrm>
                <a:off x="4769" y="1870"/>
                <a:ext cx="446" cy="212"/>
              </a:xfrm>
              <a:prstGeom prst="rect">
                <a:avLst/>
              </a:prstGeom>
              <a:noFill/>
              <a:ln w="9525" algn="ctr">
                <a:noFill/>
                <a:miter lim="800000"/>
                <a:headEnd/>
                <a:tailEnd/>
              </a:ln>
            </p:spPr>
            <p:txBody>
              <a:bodyPr wrap="none">
                <a:spAutoFit/>
              </a:bodyPr>
              <a:lstStyle/>
              <a:p>
                <a:pPr marL="342900" indent="-342900" eaLnBrk="0" hangingPunct="0">
                  <a:spcBef>
                    <a:spcPct val="20000"/>
                  </a:spcBef>
                  <a:buSzPct val="105000"/>
                  <a:buFont typeface="Arial" charset="0"/>
                  <a:buNone/>
                </a:pPr>
                <a:r>
                  <a:rPr lang="en-US" sz="1600" b="1">
                    <a:latin typeface="Arial Narrow" pitchFamily="34" charset="0"/>
                  </a:rPr>
                  <a:t>FIFO</a:t>
                </a:r>
              </a:p>
            </p:txBody>
          </p:sp>
          <p:sp>
            <p:nvSpPr>
              <p:cNvPr id="104473" name="Line 59"/>
              <p:cNvSpPr>
                <a:spLocks noChangeShapeType="1"/>
              </p:cNvSpPr>
              <p:nvPr/>
            </p:nvSpPr>
            <p:spPr bwMode="gray">
              <a:xfrm>
                <a:off x="4530" y="211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4" name="Line 60"/>
              <p:cNvSpPr>
                <a:spLocks noChangeShapeType="1"/>
              </p:cNvSpPr>
              <p:nvPr/>
            </p:nvSpPr>
            <p:spPr bwMode="gray">
              <a:xfrm>
                <a:off x="4530" y="2043"/>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5" name="Line 61"/>
              <p:cNvSpPr>
                <a:spLocks noChangeShapeType="1"/>
              </p:cNvSpPr>
              <p:nvPr/>
            </p:nvSpPr>
            <p:spPr bwMode="gray">
              <a:xfrm>
                <a:off x="4534" y="1968"/>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6" name="Line 62"/>
              <p:cNvSpPr>
                <a:spLocks noChangeShapeType="1"/>
              </p:cNvSpPr>
              <p:nvPr/>
            </p:nvSpPr>
            <p:spPr bwMode="gray">
              <a:xfrm>
                <a:off x="4530" y="189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7" name="Line 63"/>
              <p:cNvSpPr>
                <a:spLocks noChangeShapeType="1"/>
              </p:cNvSpPr>
              <p:nvPr/>
            </p:nvSpPr>
            <p:spPr bwMode="gray">
              <a:xfrm>
                <a:off x="4530" y="1816"/>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8" name="Line 64"/>
              <p:cNvSpPr>
                <a:spLocks noChangeShapeType="1"/>
              </p:cNvSpPr>
              <p:nvPr/>
            </p:nvSpPr>
            <p:spPr bwMode="gray">
              <a:xfrm>
                <a:off x="4537" y="1739"/>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9" name="Line 65"/>
              <p:cNvSpPr>
                <a:spLocks noChangeShapeType="1"/>
              </p:cNvSpPr>
              <p:nvPr/>
            </p:nvSpPr>
            <p:spPr bwMode="gray">
              <a:xfrm>
                <a:off x="5275" y="204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80" name="Line 66"/>
              <p:cNvSpPr>
                <a:spLocks noChangeShapeType="1"/>
              </p:cNvSpPr>
              <p:nvPr/>
            </p:nvSpPr>
            <p:spPr bwMode="gray">
              <a:xfrm>
                <a:off x="5279" y="1972"/>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81" name="Line 67"/>
              <p:cNvSpPr>
                <a:spLocks noChangeShapeType="1"/>
              </p:cNvSpPr>
              <p:nvPr/>
            </p:nvSpPr>
            <p:spPr bwMode="gray">
              <a:xfrm>
                <a:off x="5275" y="1895"/>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82" name="Line 68"/>
              <p:cNvSpPr>
                <a:spLocks noChangeShapeType="1"/>
              </p:cNvSpPr>
              <p:nvPr/>
            </p:nvSpPr>
            <p:spPr bwMode="gray">
              <a:xfrm>
                <a:off x="5275" y="1820"/>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83" name="Line 69"/>
              <p:cNvSpPr>
                <a:spLocks noChangeShapeType="1"/>
              </p:cNvSpPr>
              <p:nvPr/>
            </p:nvSpPr>
            <p:spPr bwMode="gray">
              <a:xfrm>
                <a:off x="5281" y="174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84" name="Line 70"/>
              <p:cNvSpPr>
                <a:spLocks noChangeShapeType="1"/>
              </p:cNvSpPr>
              <p:nvPr/>
            </p:nvSpPr>
            <p:spPr bwMode="gray">
              <a:xfrm>
                <a:off x="5279" y="2218"/>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grpSp>
        <p:grpSp>
          <p:nvGrpSpPr>
            <p:cNvPr id="5" name="Group 71"/>
            <p:cNvGrpSpPr>
              <a:grpSpLocks/>
            </p:cNvGrpSpPr>
            <p:nvPr/>
          </p:nvGrpSpPr>
          <p:grpSpPr bwMode="auto">
            <a:xfrm>
              <a:off x="3495" y="2052"/>
              <a:ext cx="856" cy="730"/>
              <a:chOff x="3495" y="2052"/>
              <a:chExt cx="856" cy="730"/>
            </a:xfrm>
          </p:grpSpPr>
          <p:sp>
            <p:nvSpPr>
              <p:cNvPr id="104461" name="Freeform 72"/>
              <p:cNvSpPr>
                <a:spLocks/>
              </p:cNvSpPr>
              <p:nvPr/>
            </p:nvSpPr>
            <p:spPr bwMode="gray">
              <a:xfrm>
                <a:off x="3628" y="2052"/>
                <a:ext cx="597" cy="730"/>
              </a:xfrm>
              <a:custGeom>
                <a:avLst/>
                <a:gdLst>
                  <a:gd name="T0" fmla="*/ 90 w 768"/>
                  <a:gd name="T1" fmla="*/ 455 h 900"/>
                  <a:gd name="T2" fmla="*/ 2 w 768"/>
                  <a:gd name="T3" fmla="*/ 455 h 900"/>
                  <a:gd name="T4" fmla="*/ 0 w 768"/>
                  <a:gd name="T5" fmla="*/ 900 h 900"/>
                  <a:gd name="T6" fmla="*/ 768 w 768"/>
                  <a:gd name="T7" fmla="*/ 900 h 900"/>
                  <a:gd name="T8" fmla="*/ 768 w 768"/>
                  <a:gd name="T9" fmla="*/ 462 h 900"/>
                  <a:gd name="T10" fmla="*/ 682 w 768"/>
                  <a:gd name="T11" fmla="*/ 463 h 900"/>
                  <a:gd name="T12" fmla="*/ 682 w 768"/>
                  <a:gd name="T13" fmla="*/ 379 h 900"/>
                  <a:gd name="T14" fmla="*/ 768 w 768"/>
                  <a:gd name="T15" fmla="*/ 378 h 900"/>
                  <a:gd name="T16" fmla="*/ 768 w 768"/>
                  <a:gd name="T17" fmla="*/ 0 h 900"/>
                  <a:gd name="T18" fmla="*/ 7 w 768"/>
                  <a:gd name="T19" fmla="*/ 0 h 900"/>
                  <a:gd name="T20" fmla="*/ 7 w 768"/>
                  <a:gd name="T21" fmla="*/ 378 h 900"/>
                  <a:gd name="T22" fmla="*/ 90 w 768"/>
                  <a:gd name="T23" fmla="*/ 379 h 900"/>
                  <a:gd name="T24" fmla="*/ 90 w 768"/>
                  <a:gd name="T25" fmla="*/ 455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900"/>
                  <a:gd name="T41" fmla="*/ 768 w 768"/>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900">
                    <a:moveTo>
                      <a:pt x="90" y="455"/>
                    </a:moveTo>
                    <a:lnTo>
                      <a:pt x="2" y="455"/>
                    </a:lnTo>
                    <a:lnTo>
                      <a:pt x="0" y="900"/>
                    </a:lnTo>
                    <a:lnTo>
                      <a:pt x="768" y="900"/>
                    </a:lnTo>
                    <a:lnTo>
                      <a:pt x="768" y="462"/>
                    </a:lnTo>
                    <a:lnTo>
                      <a:pt x="682" y="463"/>
                    </a:lnTo>
                    <a:lnTo>
                      <a:pt x="682" y="379"/>
                    </a:lnTo>
                    <a:lnTo>
                      <a:pt x="768" y="378"/>
                    </a:lnTo>
                    <a:lnTo>
                      <a:pt x="768" y="0"/>
                    </a:lnTo>
                    <a:lnTo>
                      <a:pt x="7" y="0"/>
                    </a:lnTo>
                    <a:lnTo>
                      <a:pt x="7" y="378"/>
                    </a:lnTo>
                    <a:lnTo>
                      <a:pt x="90" y="379"/>
                    </a:lnTo>
                    <a:lnTo>
                      <a:pt x="90" y="455"/>
                    </a:lnTo>
                    <a:close/>
                  </a:path>
                </a:pathLst>
              </a:custGeom>
              <a:gradFill rotWithShape="0">
                <a:gsLst>
                  <a:gs pos="0">
                    <a:srgbClr val="470017"/>
                  </a:gs>
                  <a:gs pos="50000">
                    <a:srgbClr val="990033"/>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04462" name="Text Box 73"/>
              <p:cNvSpPr txBox="1">
                <a:spLocks noChangeArrowheads="1"/>
              </p:cNvSpPr>
              <p:nvPr/>
            </p:nvSpPr>
            <p:spPr bwMode="gray">
              <a:xfrm>
                <a:off x="3627" y="2165"/>
                <a:ext cx="847" cy="396"/>
              </a:xfrm>
              <a:prstGeom prst="rect">
                <a:avLst/>
              </a:prstGeom>
              <a:noFill/>
              <a:ln w="9525" algn="ctr">
                <a:noFill/>
                <a:miter lim="800000"/>
                <a:headEnd/>
                <a:tailEnd/>
              </a:ln>
              <a:effectLst>
                <a:outerShdw dist="17961" dir="2700000" algn="ctr" rotWithShape="0">
                  <a:schemeClr val="tx1"/>
                </a:outerShdw>
              </a:effectLst>
            </p:spPr>
            <p:txBody>
              <a:bodyPr wrap="none">
                <a:spAutoFit/>
              </a:bodyPr>
              <a:lstStyle/>
              <a:p>
                <a:pPr marL="342900" indent="-342900" eaLnBrk="0" hangingPunct="0">
                  <a:spcBef>
                    <a:spcPct val="20000"/>
                  </a:spcBef>
                  <a:buSzPct val="105000"/>
                  <a:buFont typeface="Arial" pitchFamily="34" charset="0"/>
                  <a:buNone/>
                  <a:defRPr/>
                </a:pPr>
                <a:r>
                  <a:rPr lang="en-US" sz="1600" b="1">
                    <a:solidFill>
                      <a:srgbClr val="FFCC00"/>
                    </a:solidFill>
                    <a:latin typeface="Arial Narrow" pitchFamily="34" charset="0"/>
                  </a:rPr>
                  <a:t>Dual-Port </a:t>
                </a:r>
              </a:p>
              <a:p>
                <a:pPr marL="342900" indent="-342900" eaLnBrk="0" hangingPunct="0">
                  <a:spcBef>
                    <a:spcPct val="20000"/>
                  </a:spcBef>
                  <a:buSzPct val="105000"/>
                  <a:buFont typeface="Arial" pitchFamily="34" charset="0"/>
                  <a:buNone/>
                  <a:defRPr/>
                </a:pPr>
                <a:r>
                  <a:rPr lang="en-US" sz="1600" b="1">
                    <a:solidFill>
                      <a:srgbClr val="FFCC00"/>
                    </a:solidFill>
                    <a:latin typeface="Arial Narrow" pitchFamily="34" charset="0"/>
                  </a:rPr>
                  <a:t>BRAM</a:t>
                </a:r>
              </a:p>
            </p:txBody>
          </p:sp>
          <p:sp>
            <p:nvSpPr>
              <p:cNvPr id="104463" name="Line 74"/>
              <p:cNvSpPr>
                <a:spLocks noChangeShapeType="1"/>
              </p:cNvSpPr>
              <p:nvPr/>
            </p:nvSpPr>
            <p:spPr bwMode="gray">
              <a:xfrm>
                <a:off x="3501" y="2269"/>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4" name="Line 75"/>
              <p:cNvSpPr>
                <a:spLocks noChangeShapeType="1"/>
              </p:cNvSpPr>
              <p:nvPr/>
            </p:nvSpPr>
            <p:spPr bwMode="gray">
              <a:xfrm>
                <a:off x="3501" y="2194"/>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5" name="Line 76"/>
              <p:cNvSpPr>
                <a:spLocks noChangeShapeType="1"/>
              </p:cNvSpPr>
              <p:nvPr/>
            </p:nvSpPr>
            <p:spPr bwMode="gray">
              <a:xfrm>
                <a:off x="3508" y="211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6" name="Line 77"/>
              <p:cNvSpPr>
                <a:spLocks noChangeShapeType="1"/>
              </p:cNvSpPr>
              <p:nvPr/>
            </p:nvSpPr>
            <p:spPr bwMode="gray">
              <a:xfrm>
                <a:off x="3495" y="2710"/>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7" name="Line 78"/>
              <p:cNvSpPr>
                <a:spLocks noChangeShapeType="1"/>
              </p:cNvSpPr>
              <p:nvPr/>
            </p:nvSpPr>
            <p:spPr bwMode="gray">
              <a:xfrm>
                <a:off x="3495" y="2635"/>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8" name="Line 79"/>
              <p:cNvSpPr>
                <a:spLocks noChangeShapeType="1"/>
              </p:cNvSpPr>
              <p:nvPr/>
            </p:nvSpPr>
            <p:spPr bwMode="gray">
              <a:xfrm>
                <a:off x="3501" y="255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69" name="Line 80"/>
              <p:cNvSpPr>
                <a:spLocks noChangeShapeType="1"/>
              </p:cNvSpPr>
              <p:nvPr/>
            </p:nvSpPr>
            <p:spPr bwMode="gray">
              <a:xfrm>
                <a:off x="4247" y="2211"/>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104470" name="Line 81"/>
              <p:cNvSpPr>
                <a:spLocks noChangeShapeType="1"/>
              </p:cNvSpPr>
              <p:nvPr/>
            </p:nvSpPr>
            <p:spPr bwMode="gray">
              <a:xfrm>
                <a:off x="4254" y="2613"/>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grpSp>
      </p:grpSp>
      <p:sp>
        <p:nvSpPr>
          <p:cNvPr id="104453" name="Text Box 83"/>
          <p:cNvSpPr txBox="1">
            <a:spLocks noChangeArrowheads="1"/>
          </p:cNvSpPr>
          <p:nvPr/>
        </p:nvSpPr>
        <p:spPr bwMode="auto">
          <a:xfrm>
            <a:off x="6605588" y="2176463"/>
            <a:ext cx="1941512" cy="396875"/>
          </a:xfrm>
          <a:prstGeom prst="rect">
            <a:avLst/>
          </a:prstGeom>
          <a:noFill/>
          <a:ln w="28575" algn="ctr">
            <a:noFill/>
            <a:miter lim="800000"/>
            <a:headEnd/>
            <a:tailEnd/>
          </a:ln>
        </p:spPr>
        <p:txBody>
          <a:bodyPr wrap="none">
            <a:spAutoFit/>
          </a:bodyPr>
          <a:lstStyle/>
          <a:p>
            <a:pPr>
              <a:defRPr/>
            </a:pPr>
            <a:r>
              <a:rPr lang="en-US" sz="2000" b="1">
                <a:effectLst>
                  <a:outerShdw blurRad="38100" dist="38100" dir="2700000" algn="tl">
                    <a:srgbClr val="C0C0C0"/>
                  </a:outerShdw>
                </a:effectLst>
                <a:latin typeface="Arial Narrow" pitchFamily="34" charset="0"/>
              </a:rPr>
              <a:t>36K Memory</a:t>
            </a: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smtClean="0"/>
              <a:t>Where Can I Learn More?</a:t>
            </a:r>
          </a:p>
        </p:txBody>
      </p:sp>
      <p:sp>
        <p:nvSpPr>
          <p:cNvPr id="18435" name="Rectangle 3"/>
          <p:cNvSpPr>
            <a:spLocks noGrp="1" noChangeArrowheads="1"/>
          </p:cNvSpPr>
          <p:nvPr>
            <p:ph type="body" idx="4294967295"/>
          </p:nvPr>
        </p:nvSpPr>
        <p:spPr>
          <a:xfrm>
            <a:off x="609600" y="1655763"/>
            <a:ext cx="7924800" cy="4268861"/>
          </a:xfrm>
        </p:spPr>
        <p:txBody>
          <a:bodyPr>
            <a:spAutoFit/>
          </a:bodyPr>
          <a:lstStyle/>
          <a:p>
            <a:pPr>
              <a:lnSpc>
                <a:spcPct val="90000"/>
              </a:lnSpc>
            </a:pPr>
            <a:r>
              <a:rPr lang="en-US" sz="2400" b="1" i="1" dirty="0" smtClean="0"/>
              <a:t>User Guides</a:t>
            </a:r>
          </a:p>
          <a:p>
            <a:pPr lvl="1">
              <a:lnSpc>
                <a:spcPct val="90000"/>
              </a:lnSpc>
            </a:pPr>
            <a:r>
              <a:rPr lang="en-US" i="1" u="sng" dirty="0" smtClean="0"/>
              <a:t>7 Series FPGAs Memory Resources User Guide</a:t>
            </a:r>
          </a:p>
          <a:p>
            <a:pPr lvl="2">
              <a:lnSpc>
                <a:spcPct val="90000"/>
              </a:lnSpc>
            </a:pPr>
            <a:r>
              <a:rPr lang="en-US" dirty="0" smtClean="0"/>
              <a:t>Describes the complete block memory and FIFO resources</a:t>
            </a:r>
          </a:p>
          <a:p>
            <a:pPr>
              <a:lnSpc>
                <a:spcPct val="90000"/>
              </a:lnSpc>
            </a:pPr>
            <a:r>
              <a:rPr lang="en-US" b="1" i="1" dirty="0" smtClean="0"/>
              <a:t>White Papers</a:t>
            </a:r>
          </a:p>
          <a:p>
            <a:pPr lvl="1">
              <a:lnSpc>
                <a:spcPct val="90000"/>
              </a:lnSpc>
            </a:pPr>
            <a:r>
              <a:rPr lang="en-US" i="1" u="sng" dirty="0" smtClean="0"/>
              <a:t>Xilinx 7 Series FPGAs Embedded Memory Advantages, WP377</a:t>
            </a:r>
          </a:p>
          <a:p>
            <a:pPr lvl="2">
              <a:lnSpc>
                <a:spcPct val="90000"/>
              </a:lnSpc>
            </a:pPr>
            <a:r>
              <a:rPr lang="en-US" dirty="0" smtClean="0"/>
              <a:t>Discusses the features at a high level that is good for new users</a:t>
            </a:r>
          </a:p>
          <a:p>
            <a:pPr>
              <a:lnSpc>
                <a:spcPct val="90000"/>
              </a:lnSpc>
            </a:pPr>
            <a:r>
              <a:rPr lang="en-US" sz="2400" b="1" dirty="0" smtClean="0"/>
              <a:t>Xilinx Education Services courses</a:t>
            </a:r>
          </a:p>
          <a:p>
            <a:pPr lvl="1">
              <a:lnSpc>
                <a:spcPct val="90000"/>
              </a:lnSpc>
            </a:pPr>
            <a:r>
              <a:rPr lang="en-US" b="1" u="sng" dirty="0" smtClean="0"/>
              <a:t>www.xilinx.com/training</a:t>
            </a:r>
            <a:endParaRPr lang="en-US" b="1" dirty="0" smtClean="0"/>
          </a:p>
          <a:p>
            <a:pPr lvl="2">
              <a:lnSpc>
                <a:spcPct val="90000"/>
              </a:lnSpc>
            </a:pPr>
            <a:r>
              <a:rPr lang="en-US" i="1" u="sng" dirty="0" smtClean="0"/>
              <a:t>Designing with the 7 Series Families</a:t>
            </a:r>
            <a:r>
              <a:rPr lang="en-US" u="sng" dirty="0" smtClean="0"/>
              <a:t> </a:t>
            </a:r>
            <a:r>
              <a:rPr lang="en-US" dirty="0" smtClean="0"/>
              <a:t>course</a:t>
            </a:r>
          </a:p>
          <a:p>
            <a:pPr lvl="2">
              <a:lnSpc>
                <a:spcPct val="90000"/>
              </a:lnSpc>
            </a:pPr>
            <a:r>
              <a:rPr lang="en-US" dirty="0" smtClean="0"/>
              <a:t>Xilinx tools and architecture courses</a:t>
            </a:r>
          </a:p>
          <a:p>
            <a:pPr lvl="2">
              <a:lnSpc>
                <a:spcPct val="90000"/>
              </a:lnSpc>
            </a:pPr>
            <a:r>
              <a:rPr lang="en-US" dirty="0" smtClean="0"/>
              <a:t>Hardware description language courses</a:t>
            </a:r>
          </a:p>
          <a:p>
            <a:pPr lvl="2">
              <a:lnSpc>
                <a:spcPct val="90000"/>
              </a:lnSpc>
            </a:pPr>
            <a:r>
              <a:rPr lang="en-US" dirty="0" smtClean="0"/>
              <a:t>Basic FPGA architecture, Basic HDL Coding Techniques, and other Free Videos!</a:t>
            </a:r>
          </a:p>
          <a:p>
            <a:pPr>
              <a:lnSpc>
                <a:spcPct val="90000"/>
              </a:lnSpc>
            </a:pPr>
            <a:endParaRPr lang="en-US" dirty="0" smtClean="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ea typeface="ＭＳ Ｐゴシック" pitchFamily="34" charset="-128"/>
              </a:rPr>
              <a:t>Xilinx is disclosing this Document and Intellectual </a:t>
            </a:r>
            <a:r>
              <a:rPr lang="en-US" sz="900" dirty="0" smtClean="0">
                <a:ea typeface="ＭＳ Ｐゴシック" pitchFamily="34" charset="-128"/>
              </a:rPr>
              <a:t>Property </a:t>
            </a:r>
            <a:r>
              <a:rPr lang="en-US" sz="900" dirty="0">
                <a:ea typeface="ＭＳ Ｐゴシック"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ea typeface="ＭＳ Ｐゴシック" pitchFamily="34" charset="-128"/>
            </a:endParaRPr>
          </a:p>
          <a:p>
            <a:pPr algn="l"/>
            <a:r>
              <a:rPr lang="en-US" sz="900" dirty="0">
                <a:ea typeface="ＭＳ Ｐゴシック"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ea typeface="ＭＳ Ｐゴシック" pitchFamily="34" charset="-128"/>
            </a:endParaRPr>
          </a:p>
          <a:p>
            <a:pPr algn="l"/>
            <a:r>
              <a:rPr lang="en-US" sz="900" dirty="0">
                <a:ea typeface="ＭＳ Ｐゴシック"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ea typeface="ＭＳ Ｐゴシック" pitchFamily="34" charset="-128"/>
            </a:endParaRPr>
          </a:p>
          <a:p>
            <a:pPr algn="l"/>
            <a:r>
              <a:rPr lang="en-US" sz="900" dirty="0">
                <a:ea typeface="ＭＳ Ｐゴシック"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ea typeface="ＭＳ Ｐゴシック" pitchFamily="34" charset="-128"/>
            </a:endParaRPr>
          </a:p>
          <a:p>
            <a:pPr algn="l"/>
            <a:r>
              <a:rPr lang="en-US" sz="900" dirty="0">
                <a:ea typeface="ＭＳ Ｐゴシック"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ea typeface="ＭＳ Ｐゴシック" pitchFamily="34" charset="-128"/>
            </a:endParaRPr>
          </a:p>
          <a:p>
            <a:pPr algn="l"/>
            <a:r>
              <a:rPr lang="en-US" sz="900" dirty="0">
                <a:ea typeface="ＭＳ Ｐゴシック" pitchFamily="34" charset="-128"/>
              </a:rPr>
              <a:t>© </a:t>
            </a:r>
            <a:r>
              <a:rPr lang="en-US" sz="900" dirty="0" smtClean="0">
                <a:ea typeface="ＭＳ Ｐゴシック" pitchFamily="34" charset="-128"/>
              </a:rPr>
              <a:t>2012 </a:t>
            </a:r>
            <a:r>
              <a:rPr lang="en-US" sz="900" dirty="0">
                <a:ea typeface="ＭＳ Ｐゴシック" pitchFamily="34" charset="-128"/>
              </a:rPr>
              <a:t>Xilinx, Inc. All rights reserved. XILINX, the Xilinx logo, and other designated brands included herein are trademarks of Xilinx, Inc. All other trademarks are the property of their respective owners.</a:t>
            </a:r>
          </a:p>
        </p:txBody>
      </p:sp>
      <p:sp>
        <p:nvSpPr>
          <p:cNvPr id="19459" name="Rectangle 3"/>
          <p:cNvSpPr>
            <a:spLocks noGrp="1" noChangeArrowheads="1"/>
          </p:cNvSpPr>
          <p:nvPr>
            <p:ph type="title" idx="4294967295"/>
          </p:nvPr>
        </p:nvSpPr>
        <p:spPr/>
        <p:txBody>
          <a:bodyPr/>
          <a:lstStyle/>
          <a:p>
            <a:r>
              <a:rPr lang="en-US" smtClean="0">
                <a:ea typeface="ＭＳ Ｐゴシック" pitchFamily="34"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125412" y="4313792"/>
            <a:ext cx="7123419" cy="1114425"/>
          </a:xfrm>
        </p:spPr>
        <p:txBody>
          <a:bodyPr/>
          <a:lstStyle/>
          <a:p>
            <a:pPr eaLnBrk="1" hangingPunct="1"/>
            <a:r>
              <a:rPr lang="en-US" dirty="0" smtClean="0"/>
              <a:t>7 Series Memory Resources</a:t>
            </a:r>
          </a:p>
        </p:txBody>
      </p:sp>
      <p:sp>
        <p:nvSpPr>
          <p:cNvPr id="5123" name="Rectangle 5"/>
          <p:cNvSpPr>
            <a:spLocks noGrp="1" noChangeArrowheads="1"/>
          </p:cNvSpPr>
          <p:nvPr>
            <p:ph type="subTitle" idx="1"/>
          </p:nvPr>
        </p:nvSpPr>
        <p:spPr/>
        <p:txBody>
          <a:bodyPr/>
          <a:lstStyle/>
          <a:p>
            <a:pPr eaLnBrk="1" hangingPunct="1"/>
            <a:r>
              <a:rPr lang="en-US" dirty="0" smtClean="0"/>
              <a:t>Part 2</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idx="4294967295"/>
          </p:nvPr>
        </p:nvSpPr>
        <p:spPr/>
        <p:txBody>
          <a:bodyPr/>
          <a:lstStyle/>
          <a:p>
            <a:pPr eaLnBrk="1" hangingPunct="1"/>
            <a:r>
              <a:rPr lang="en-US" smtClean="0"/>
              <a:t>Objectives</a:t>
            </a:r>
          </a:p>
        </p:txBody>
      </p:sp>
      <p:sp>
        <p:nvSpPr>
          <p:cNvPr id="4099" name="Rectangle 7"/>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capabilities of the built in FIFO</a:t>
            </a:r>
          </a:p>
          <a:p>
            <a:pPr eaLnBrk="1" hangingPunct="1"/>
            <a:r>
              <a:rPr lang="en-US" smtClean="0"/>
              <a:t>Describe how to add a memory component to your design</a:t>
            </a:r>
          </a:p>
          <a:p>
            <a:pPr eaLnBrk="1" hangingPunct="1"/>
            <a:endParaRPr lang="en-US" smtClean="0"/>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idx="4294967295"/>
          </p:nvPr>
        </p:nvSpPr>
        <p:spPr/>
        <p:txBody>
          <a:bodyPr/>
          <a:lstStyle/>
          <a:p>
            <a:pPr eaLnBrk="1" hangingPunct="1"/>
            <a:r>
              <a:rPr lang="en-US" smtClean="0"/>
              <a:t>Objectives</a:t>
            </a:r>
          </a:p>
        </p:txBody>
      </p:sp>
      <p:sp>
        <p:nvSpPr>
          <p:cNvPr id="4099" name="Rectangle 7"/>
          <p:cNvSpPr>
            <a:spLocks noGrp="1" noChangeArrowheads="1"/>
          </p:cNvSpPr>
          <p:nvPr>
            <p:ph type="body" idx="4294967295"/>
          </p:nvPr>
        </p:nvSpPr>
        <p:spPr/>
        <p:txBody>
          <a:bodyPr/>
          <a:lstStyle/>
          <a:p>
            <a:pPr eaLnBrk="1" hangingPunct="1">
              <a:buFont typeface="Wingdings" pitchFamily="2" charset="2"/>
              <a:buNone/>
            </a:pPr>
            <a:r>
              <a:rPr lang="en-US" b="1" smtClean="0"/>
              <a:t>After completing this module, you will be able to:</a:t>
            </a:r>
          </a:p>
          <a:p>
            <a:pPr eaLnBrk="1" hangingPunct="1"/>
            <a:r>
              <a:rPr lang="en-US" smtClean="0"/>
              <a:t>Describe the dedicated block memory resources in the 7 series FPGAs</a:t>
            </a:r>
          </a:p>
          <a:p>
            <a:pPr eaLnBrk="1" hangingPunct="1"/>
            <a:r>
              <a:rPr lang="en-US" smtClean="0"/>
              <a:t>Describe the different block memory modes available</a:t>
            </a:r>
          </a:p>
          <a:p>
            <a:pPr eaLnBrk="1" hangingPunct="1"/>
            <a:r>
              <a:rPr lang="en-US" smtClean="0"/>
              <a:t>Describe the capabilities of the built in FIFO</a:t>
            </a:r>
          </a:p>
          <a:p>
            <a:pPr eaLnBrk="1" hangingPunct="1"/>
            <a:endParaRPr lang="en-US" smtClean="0"/>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5406410" cy="4495800"/>
          </a:xfrm>
        </p:spPr>
        <p:txBody>
          <a:bodyPr/>
          <a:lstStyle/>
          <a:p>
            <a:pPr eaLnBrk="1" hangingPunct="1"/>
            <a:r>
              <a:rPr lang="en-US" sz="2400" dirty="0" smtClean="0"/>
              <a:t>Overview</a:t>
            </a:r>
          </a:p>
          <a:p>
            <a:pPr eaLnBrk="1" hangingPunct="1"/>
            <a:r>
              <a:rPr lang="en-US" sz="2400" dirty="0" smtClean="0"/>
              <a:t>Block RAM Capabilities </a:t>
            </a:r>
          </a:p>
          <a:p>
            <a:pPr eaLnBrk="1" hangingPunct="1"/>
            <a:r>
              <a:rPr lang="en-US" sz="2400" b="1" dirty="0" smtClean="0">
                <a:solidFill>
                  <a:schemeClr val="tx2"/>
                </a:solidFill>
              </a:rPr>
              <a:t>FIFO Capabilities</a:t>
            </a:r>
          </a:p>
          <a:p>
            <a:pPr eaLnBrk="1" hangingPunct="1"/>
            <a:r>
              <a:rPr lang="en-US" sz="2400" dirty="0" smtClean="0"/>
              <a:t>Using Block RAM Resources </a:t>
            </a:r>
          </a:p>
          <a:p>
            <a:pPr eaLnBrk="1" hangingPunct="1"/>
            <a:r>
              <a:rPr lang="en-US" sz="2400" dirty="0" smtClean="0"/>
              <a:t>Summary</a:t>
            </a:r>
          </a:p>
          <a:p>
            <a:pPr eaLnBrk="1" hangingPunct="1"/>
            <a:endParaRPr lang="en-US" sz="2400" dirty="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2862263"/>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9"/>
          <p:cNvSpPr>
            <a:spLocks noGrp="1" noChangeArrowheads="1"/>
          </p:cNvSpPr>
          <p:nvPr>
            <p:ph type="title" idx="4294967295"/>
          </p:nvPr>
        </p:nvSpPr>
        <p:spPr/>
        <p:txBody>
          <a:bodyPr/>
          <a:lstStyle/>
          <a:p>
            <a:r>
              <a:rPr lang="en-US" smtClean="0"/>
              <a:t>FIFO Mode Top-Level View</a:t>
            </a:r>
          </a:p>
        </p:txBody>
      </p:sp>
      <p:sp>
        <p:nvSpPr>
          <p:cNvPr id="6147" name="Rectangle 60"/>
          <p:cNvSpPr>
            <a:spLocks noGrp="1" noChangeArrowheads="1"/>
          </p:cNvSpPr>
          <p:nvPr>
            <p:ph type="body" idx="4294967295"/>
          </p:nvPr>
        </p:nvSpPr>
        <p:spPr>
          <a:xfrm>
            <a:off x="221226" y="914400"/>
            <a:ext cx="5088194" cy="5390535"/>
          </a:xfrm>
        </p:spPr>
        <p:txBody>
          <a:bodyPr/>
          <a:lstStyle/>
          <a:p>
            <a:r>
              <a:rPr lang="en-US" dirty="0" smtClean="0"/>
              <a:t>Full featured</a:t>
            </a:r>
          </a:p>
          <a:p>
            <a:pPr lvl="1"/>
            <a:r>
              <a:rPr lang="en-US" dirty="0" smtClean="0"/>
              <a:t>Synchronous or asynchronous read and write clocks</a:t>
            </a:r>
          </a:p>
          <a:p>
            <a:pPr lvl="1"/>
            <a:r>
              <a:rPr lang="en-US" dirty="0" smtClean="0"/>
              <a:t>Four flags</a:t>
            </a:r>
          </a:p>
          <a:p>
            <a:pPr lvl="2"/>
            <a:r>
              <a:rPr lang="en-US" dirty="0" smtClean="0"/>
              <a:t>Full, empty, programmable almost-full/empty</a:t>
            </a:r>
          </a:p>
          <a:p>
            <a:pPr lvl="1"/>
            <a:r>
              <a:rPr lang="en-US" dirty="0" smtClean="0"/>
              <a:t>Optional first-word-fall-through</a:t>
            </a:r>
          </a:p>
          <a:p>
            <a:r>
              <a:rPr lang="en-US" dirty="0" smtClean="0"/>
              <a:t>FIFO configurations</a:t>
            </a:r>
          </a:p>
          <a:p>
            <a:pPr lvl="1"/>
            <a:r>
              <a:rPr lang="en-US" dirty="0" smtClean="0"/>
              <a:t>Any 36-Kb block RAM: 8Kx4, 4Kx9, 2Kx18, </a:t>
            </a:r>
            <a:br>
              <a:rPr lang="en-US" dirty="0" smtClean="0"/>
            </a:br>
            <a:r>
              <a:rPr lang="en-US" dirty="0" smtClean="0"/>
              <a:t>1Kx36, 512x72</a:t>
            </a:r>
          </a:p>
          <a:p>
            <a:pPr lvl="1"/>
            <a:r>
              <a:rPr lang="en-US" dirty="0" smtClean="0"/>
              <a:t>Any 18-Kb block RAM: 4Kx4, 2Kx9, 1Kx18, 512x36</a:t>
            </a:r>
          </a:p>
          <a:p>
            <a:pPr lvl="1"/>
            <a:r>
              <a:rPr lang="en-US" dirty="0" smtClean="0"/>
              <a:t>Write and read width must be equal</a:t>
            </a:r>
          </a:p>
          <a:p>
            <a:r>
              <a:rPr lang="en-US" dirty="0" smtClean="0"/>
              <a:t>Can use the integrated error correction when used in </a:t>
            </a:r>
            <a:br>
              <a:rPr lang="en-US" dirty="0" smtClean="0"/>
            </a:br>
            <a:r>
              <a:rPr lang="en-US" dirty="0" smtClean="0"/>
              <a:t>the x72 width</a:t>
            </a:r>
          </a:p>
        </p:txBody>
      </p:sp>
      <p:sp>
        <p:nvSpPr>
          <p:cNvPr id="6148" name="Rectangle 28"/>
          <p:cNvSpPr>
            <a:spLocks noChangeArrowheads="1"/>
          </p:cNvSpPr>
          <p:nvPr/>
        </p:nvSpPr>
        <p:spPr bwMode="auto">
          <a:xfrm>
            <a:off x="-434975" y="4475163"/>
            <a:ext cx="1052513" cy="276225"/>
          </a:xfrm>
          <a:prstGeom prst="rect">
            <a:avLst/>
          </a:prstGeom>
          <a:noFill/>
          <a:ln w="9525">
            <a:noFill/>
            <a:miter lim="800000"/>
            <a:headEnd/>
            <a:tailEnd/>
          </a:ln>
        </p:spPr>
        <p:txBody>
          <a:bodyPr/>
          <a:lstStyle/>
          <a:p>
            <a:endParaRPr lang="en-US"/>
          </a:p>
        </p:txBody>
      </p:sp>
      <p:sp>
        <p:nvSpPr>
          <p:cNvPr id="6149" name="Rectangle 29"/>
          <p:cNvSpPr>
            <a:spLocks noChangeArrowheads="1"/>
          </p:cNvSpPr>
          <p:nvPr/>
        </p:nvSpPr>
        <p:spPr bwMode="auto">
          <a:xfrm>
            <a:off x="4411663" y="4265613"/>
            <a:ext cx="0" cy="304800"/>
          </a:xfrm>
          <a:prstGeom prst="rect">
            <a:avLst/>
          </a:prstGeom>
          <a:noFill/>
          <a:ln w="9525">
            <a:noFill/>
            <a:miter lim="800000"/>
            <a:headEnd/>
            <a:tailEnd/>
          </a:ln>
        </p:spPr>
        <p:txBody>
          <a:bodyPr wrap="none" lIns="0" tIns="0" rIns="0" bIns="0"/>
          <a:lstStyle/>
          <a:p>
            <a:pPr algn="l" eaLnBrk="0" hangingPunct="0"/>
            <a:endParaRPr lang="en-US" sz="2000">
              <a:latin typeface="Times New Roman" pitchFamily="18" charset="0"/>
            </a:endParaRPr>
          </a:p>
        </p:txBody>
      </p:sp>
      <p:grpSp>
        <p:nvGrpSpPr>
          <p:cNvPr id="2" name="Group 61"/>
          <p:cNvGrpSpPr>
            <a:grpSpLocks/>
          </p:cNvGrpSpPr>
          <p:nvPr>
            <p:custDataLst>
              <p:tags r:id="rId2"/>
            </p:custDataLst>
          </p:nvPr>
        </p:nvGrpSpPr>
        <p:grpSpPr bwMode="auto">
          <a:xfrm>
            <a:off x="5548313" y="2873375"/>
            <a:ext cx="3595687" cy="3382963"/>
            <a:chOff x="3495" y="1810"/>
            <a:chExt cx="2265" cy="2131"/>
          </a:xfrm>
        </p:grpSpPr>
        <p:pic>
          <p:nvPicPr>
            <p:cNvPr id="77853" name="Picture 62" descr="V5ship_graphic_spin_square_lighter"/>
            <p:cNvPicPr>
              <a:picLocks noChangeAspect="1" noChangeArrowheads="1"/>
            </p:cNvPicPr>
            <p:nvPr/>
          </p:nvPicPr>
          <p:blipFill>
            <a:blip r:embed="rId5"/>
            <a:srcRect/>
            <a:stretch>
              <a:fillRect/>
            </a:stretch>
          </p:blipFill>
          <p:spPr bwMode="auto">
            <a:xfrm>
              <a:off x="3495" y="1810"/>
              <a:ext cx="2265" cy="2131"/>
            </a:xfrm>
            <a:prstGeom prst="rect">
              <a:avLst/>
            </a:prstGeom>
            <a:noFill/>
            <a:ln w="9525">
              <a:noFill/>
              <a:miter lim="800000"/>
              <a:headEnd/>
              <a:tailEnd/>
            </a:ln>
            <a:effectLst>
              <a:outerShdw dist="45791" dir="3378596" algn="ctr" rotWithShape="0">
                <a:schemeClr val="bg2">
                  <a:alpha val="50000"/>
                </a:schemeClr>
              </a:outerShdw>
            </a:effectLst>
          </p:spPr>
        </p:pic>
        <p:sp>
          <p:nvSpPr>
            <p:cNvPr id="6174" name="Freeform 63"/>
            <p:cNvSpPr>
              <a:spLocks/>
            </p:cNvSpPr>
            <p:nvPr/>
          </p:nvSpPr>
          <p:spPr bwMode="auto">
            <a:xfrm>
              <a:off x="4220" y="2043"/>
              <a:ext cx="1247" cy="1351"/>
            </a:xfrm>
            <a:custGeom>
              <a:avLst/>
              <a:gdLst>
                <a:gd name="T0" fmla="*/ 0 w 1348"/>
                <a:gd name="T1" fmla="*/ 1281 h 1460"/>
                <a:gd name="T2" fmla="*/ 126 w 1348"/>
                <a:gd name="T3" fmla="*/ 1351 h 1460"/>
                <a:gd name="T4" fmla="*/ 1247 w 1348"/>
                <a:gd name="T5" fmla="*/ 33 h 1460"/>
                <a:gd name="T6" fmla="*/ 1129 w 1348"/>
                <a:gd name="T7" fmla="*/ 0 h 1460"/>
                <a:gd name="T8" fmla="*/ 0 w 1348"/>
                <a:gd name="T9" fmla="*/ 1281 h 1460"/>
                <a:gd name="T10" fmla="*/ 0 60000 65536"/>
                <a:gd name="T11" fmla="*/ 0 60000 65536"/>
                <a:gd name="T12" fmla="*/ 0 60000 65536"/>
                <a:gd name="T13" fmla="*/ 0 60000 65536"/>
                <a:gd name="T14" fmla="*/ 0 60000 65536"/>
                <a:gd name="T15" fmla="*/ 0 w 1348"/>
                <a:gd name="T16" fmla="*/ 0 h 1460"/>
                <a:gd name="T17" fmla="*/ 1348 w 1348"/>
                <a:gd name="T18" fmla="*/ 1460 h 1460"/>
              </a:gdLst>
              <a:ahLst/>
              <a:cxnLst>
                <a:cxn ang="T10">
                  <a:pos x="T0" y="T1"/>
                </a:cxn>
                <a:cxn ang="T11">
                  <a:pos x="T2" y="T3"/>
                </a:cxn>
                <a:cxn ang="T12">
                  <a:pos x="T4" y="T5"/>
                </a:cxn>
                <a:cxn ang="T13">
                  <a:pos x="T6" y="T7"/>
                </a:cxn>
                <a:cxn ang="T14">
                  <a:pos x="T8" y="T9"/>
                </a:cxn>
              </a:cxnLst>
              <a:rect l="T15" t="T16" r="T17" b="T18"/>
              <a:pathLst>
                <a:path w="1348" h="1460">
                  <a:moveTo>
                    <a:pt x="0" y="1384"/>
                  </a:moveTo>
                  <a:lnTo>
                    <a:pt x="136" y="1460"/>
                  </a:lnTo>
                  <a:lnTo>
                    <a:pt x="1348" y="36"/>
                  </a:lnTo>
                  <a:lnTo>
                    <a:pt x="1220" y="0"/>
                  </a:lnTo>
                  <a:lnTo>
                    <a:pt x="0" y="1384"/>
                  </a:lnTo>
                  <a:close/>
                </a:path>
              </a:pathLst>
            </a:custGeom>
            <a:solidFill>
              <a:srgbClr val="990033">
                <a:alpha val="50195"/>
              </a:srgbClr>
            </a:solidFill>
            <a:ln w="9525" cap="flat" cmpd="sng">
              <a:noFill/>
              <a:prstDash val="solid"/>
              <a:round/>
              <a:headEnd/>
              <a:tailEnd/>
            </a:ln>
          </p:spPr>
          <p:txBody>
            <a:bodyPr/>
            <a:lstStyle/>
            <a:p>
              <a:endParaRPr lang="en-US"/>
            </a:p>
          </p:txBody>
        </p:sp>
      </p:grpSp>
      <p:sp>
        <p:nvSpPr>
          <p:cNvPr id="6151" name="Freeform 64"/>
          <p:cNvSpPr>
            <a:spLocks/>
          </p:cNvSpPr>
          <p:nvPr/>
        </p:nvSpPr>
        <p:spPr bwMode="auto">
          <a:xfrm>
            <a:off x="6702425" y="3844925"/>
            <a:ext cx="1728788" cy="1223963"/>
          </a:xfrm>
          <a:custGeom>
            <a:avLst/>
            <a:gdLst>
              <a:gd name="T0" fmla="*/ 2147483647 w 1089"/>
              <a:gd name="T1" fmla="*/ 2147483647 h 771"/>
              <a:gd name="T2" fmla="*/ 2147483647 w 1089"/>
              <a:gd name="T3" fmla="*/ 2147483647 h 771"/>
              <a:gd name="T4" fmla="*/ 2147483647 w 1089"/>
              <a:gd name="T5" fmla="*/ 2147483647 h 771"/>
              <a:gd name="T6" fmla="*/ 2147483647 w 1089"/>
              <a:gd name="T7" fmla="*/ 2147483647 h 771"/>
              <a:gd name="T8" fmla="*/ 2147483647 w 1089"/>
              <a:gd name="T9" fmla="*/ 2147483647 h 771"/>
              <a:gd name="T10" fmla="*/ 2147483647 w 1089"/>
              <a:gd name="T11" fmla="*/ 2147483647 h 771"/>
              <a:gd name="T12" fmla="*/ 2147483647 w 1089"/>
              <a:gd name="T13" fmla="*/ 2147483647 h 771"/>
              <a:gd name="T14" fmla="*/ 2147483647 w 1089"/>
              <a:gd name="T15" fmla="*/ 2147483647 h 771"/>
              <a:gd name="T16" fmla="*/ 2147483647 w 1089"/>
              <a:gd name="T17" fmla="*/ 2147483647 h 771"/>
              <a:gd name="T18" fmla="*/ 2147483647 w 1089"/>
              <a:gd name="T19" fmla="*/ 2147483647 h 771"/>
              <a:gd name="T20" fmla="*/ 2147483647 w 1089"/>
              <a:gd name="T21" fmla="*/ 2147483647 h 771"/>
              <a:gd name="T22" fmla="*/ 2147483647 w 1089"/>
              <a:gd name="T23" fmla="*/ 2147483647 h 7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9"/>
              <a:gd name="T37" fmla="*/ 0 h 771"/>
              <a:gd name="T38" fmla="*/ 1089 w 1089"/>
              <a:gd name="T39" fmla="*/ 771 h 7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9" h="771">
                <a:moveTo>
                  <a:pt x="626" y="310"/>
                </a:moveTo>
                <a:lnTo>
                  <a:pt x="780" y="266"/>
                </a:lnTo>
                <a:cubicBezTo>
                  <a:pt x="816" y="247"/>
                  <a:pt x="888" y="196"/>
                  <a:pt x="922" y="171"/>
                </a:cubicBezTo>
                <a:cubicBezTo>
                  <a:pt x="971" y="137"/>
                  <a:pt x="1046" y="88"/>
                  <a:pt x="1074" y="60"/>
                </a:cubicBezTo>
                <a:cubicBezTo>
                  <a:pt x="1085" y="67"/>
                  <a:pt x="1078" y="0"/>
                  <a:pt x="1089" y="9"/>
                </a:cubicBezTo>
                <a:cubicBezTo>
                  <a:pt x="837" y="513"/>
                  <a:pt x="777" y="596"/>
                  <a:pt x="329" y="748"/>
                </a:cubicBezTo>
                <a:cubicBezTo>
                  <a:pt x="259" y="771"/>
                  <a:pt x="215" y="694"/>
                  <a:pt x="169" y="724"/>
                </a:cubicBezTo>
                <a:cubicBezTo>
                  <a:pt x="247" y="466"/>
                  <a:pt x="121" y="324"/>
                  <a:pt x="21" y="186"/>
                </a:cubicBezTo>
                <a:cubicBezTo>
                  <a:pt x="0" y="185"/>
                  <a:pt x="160" y="276"/>
                  <a:pt x="143" y="265"/>
                </a:cubicBezTo>
                <a:cubicBezTo>
                  <a:pt x="192" y="280"/>
                  <a:pt x="240" y="306"/>
                  <a:pt x="295" y="314"/>
                </a:cubicBezTo>
                <a:cubicBezTo>
                  <a:pt x="334" y="315"/>
                  <a:pt x="409" y="318"/>
                  <a:pt x="464" y="317"/>
                </a:cubicBezTo>
                <a:cubicBezTo>
                  <a:pt x="505" y="314"/>
                  <a:pt x="573" y="318"/>
                  <a:pt x="626" y="310"/>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6152" name="Oval 65"/>
          <p:cNvSpPr>
            <a:spLocks noChangeArrowheads="1"/>
          </p:cNvSpPr>
          <p:nvPr/>
        </p:nvSpPr>
        <p:spPr bwMode="auto">
          <a:xfrm>
            <a:off x="6183313" y="1790700"/>
            <a:ext cx="2565400" cy="2562225"/>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77833" name="Rectangle 66"/>
          <p:cNvSpPr>
            <a:spLocks noChangeArrowheads="1"/>
          </p:cNvSpPr>
          <p:nvPr/>
        </p:nvSpPr>
        <p:spPr bwMode="ltGray">
          <a:xfrm>
            <a:off x="6643688" y="2146300"/>
            <a:ext cx="1558925" cy="1827213"/>
          </a:xfrm>
          <a:prstGeom prst="rect">
            <a:avLst/>
          </a:prstGeom>
          <a:gradFill rotWithShape="1">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endParaRPr lang="en-US" sz="1200" b="1">
              <a:solidFill>
                <a:schemeClr val="bg1"/>
              </a:solidFill>
              <a:latin typeface="Arial Narrow" pitchFamily="34" charset="0"/>
            </a:endParaRPr>
          </a:p>
        </p:txBody>
      </p:sp>
      <p:sp>
        <p:nvSpPr>
          <p:cNvPr id="77834" name="Text Box 67"/>
          <p:cNvSpPr txBox="1">
            <a:spLocks noChangeArrowheads="1"/>
          </p:cNvSpPr>
          <p:nvPr/>
        </p:nvSpPr>
        <p:spPr bwMode="auto">
          <a:xfrm>
            <a:off x="6642100" y="2247900"/>
            <a:ext cx="804863" cy="1601788"/>
          </a:xfrm>
          <a:prstGeom prst="rect">
            <a:avLst/>
          </a:prstGeom>
          <a:noFill/>
          <a:ln w="12700" algn="ctr">
            <a:noFill/>
            <a:miter lim="800000"/>
            <a:headEnd/>
            <a:tailEnd/>
          </a:ln>
          <a:effectLst>
            <a:outerShdw dist="17961" dir="2700000" algn="ctr" rotWithShape="0">
              <a:schemeClr val="tx1">
                <a:alpha val="50000"/>
              </a:schemeClr>
            </a:outerShdw>
          </a:effectLst>
        </p:spPr>
        <p:txBody>
          <a:bodyPr wrap="none">
            <a:spAutoFit/>
          </a:bodyPr>
          <a:lstStyle/>
          <a:p>
            <a:pPr algn="l" eaLnBrk="0" hangingPunct="0">
              <a:lnSpc>
                <a:spcPct val="90000"/>
              </a:lnSpc>
              <a:defRPr/>
            </a:pPr>
            <a:r>
              <a:rPr lang="en-US" sz="1100" b="1">
                <a:solidFill>
                  <a:schemeClr val="bg1"/>
                </a:solidFill>
              </a:rPr>
              <a:t>DIN Bus</a:t>
            </a:r>
          </a:p>
          <a:p>
            <a:pPr algn="l" eaLnBrk="0" hangingPunct="0">
              <a:lnSpc>
                <a:spcPct val="90000"/>
              </a:lnSpc>
              <a:defRPr/>
            </a:pPr>
            <a:endParaRPr lang="en-US" sz="1100" b="1">
              <a:solidFill>
                <a:schemeClr val="bg1"/>
              </a:solidFill>
            </a:endParaRPr>
          </a:p>
          <a:p>
            <a:pPr algn="l" eaLnBrk="0" hangingPunct="0">
              <a:lnSpc>
                <a:spcPct val="90000"/>
              </a:lnSpc>
              <a:defRPr/>
            </a:pPr>
            <a:r>
              <a:rPr lang="en-US" sz="1100" b="1">
                <a:solidFill>
                  <a:schemeClr val="bg1"/>
                </a:solidFill>
              </a:rPr>
              <a:t>WREN</a:t>
            </a:r>
          </a:p>
          <a:p>
            <a:pPr algn="l" eaLnBrk="0" hangingPunct="0">
              <a:lnSpc>
                <a:spcPct val="90000"/>
              </a:lnSpc>
              <a:defRPr/>
            </a:pPr>
            <a:r>
              <a:rPr lang="en-US" sz="1100" b="1">
                <a:solidFill>
                  <a:schemeClr val="bg1"/>
                </a:solidFill>
              </a:rPr>
              <a:t>WRCLK</a:t>
            </a:r>
          </a:p>
          <a:p>
            <a:pPr algn="l" eaLnBrk="0" hangingPunct="0">
              <a:lnSpc>
                <a:spcPct val="90000"/>
              </a:lnSpc>
              <a:defRPr/>
            </a:pPr>
            <a:endParaRPr lang="en-US" sz="1100" b="1">
              <a:solidFill>
                <a:schemeClr val="bg1"/>
              </a:solidFill>
            </a:endParaRPr>
          </a:p>
          <a:p>
            <a:pPr algn="l" eaLnBrk="0" hangingPunct="0">
              <a:lnSpc>
                <a:spcPct val="90000"/>
              </a:lnSpc>
              <a:defRPr/>
            </a:pPr>
            <a:r>
              <a:rPr lang="en-US" sz="1100" b="1">
                <a:solidFill>
                  <a:schemeClr val="bg1"/>
                </a:solidFill>
              </a:rPr>
              <a:t>RDEN</a:t>
            </a:r>
          </a:p>
          <a:p>
            <a:pPr algn="l" eaLnBrk="0" hangingPunct="0">
              <a:lnSpc>
                <a:spcPct val="90000"/>
              </a:lnSpc>
              <a:defRPr/>
            </a:pPr>
            <a:r>
              <a:rPr lang="en-US" sz="1100" b="1">
                <a:solidFill>
                  <a:schemeClr val="bg1"/>
                </a:solidFill>
              </a:rPr>
              <a:t>RDCLK</a:t>
            </a:r>
          </a:p>
          <a:p>
            <a:pPr algn="l" eaLnBrk="0" hangingPunct="0">
              <a:lnSpc>
                <a:spcPct val="90000"/>
              </a:lnSpc>
              <a:defRPr/>
            </a:pPr>
            <a:endParaRPr lang="en-US" sz="1100" b="1">
              <a:solidFill>
                <a:schemeClr val="bg1"/>
              </a:solidFill>
            </a:endParaRPr>
          </a:p>
          <a:p>
            <a:pPr algn="l" eaLnBrk="0" hangingPunct="0">
              <a:lnSpc>
                <a:spcPct val="90000"/>
              </a:lnSpc>
              <a:defRPr/>
            </a:pPr>
            <a:endParaRPr lang="en-US" sz="1100" b="1">
              <a:solidFill>
                <a:schemeClr val="bg1"/>
              </a:solidFill>
            </a:endParaRPr>
          </a:p>
          <a:p>
            <a:pPr algn="l" eaLnBrk="0" hangingPunct="0">
              <a:lnSpc>
                <a:spcPct val="90000"/>
              </a:lnSpc>
              <a:defRPr/>
            </a:pPr>
            <a:r>
              <a:rPr lang="en-US" sz="1100" b="1">
                <a:solidFill>
                  <a:schemeClr val="bg1"/>
                </a:solidFill>
              </a:rPr>
              <a:t>RESET</a:t>
            </a:r>
          </a:p>
        </p:txBody>
      </p:sp>
      <p:sp>
        <p:nvSpPr>
          <p:cNvPr id="77835" name="Text Box 68"/>
          <p:cNvSpPr txBox="1">
            <a:spLocks noChangeArrowheads="1"/>
          </p:cNvSpPr>
          <p:nvPr/>
        </p:nvSpPr>
        <p:spPr bwMode="auto">
          <a:xfrm>
            <a:off x="7132638" y="2198688"/>
            <a:ext cx="1117600" cy="1587500"/>
          </a:xfrm>
          <a:prstGeom prst="rect">
            <a:avLst/>
          </a:prstGeom>
          <a:noFill/>
          <a:ln w="12700" algn="ctr">
            <a:noFill/>
            <a:miter lim="800000"/>
            <a:headEnd/>
            <a:tailEnd/>
          </a:ln>
          <a:effectLst>
            <a:outerShdw dist="17961" dir="2700000" algn="ctr" rotWithShape="0">
              <a:schemeClr val="tx1">
                <a:alpha val="50000"/>
              </a:schemeClr>
            </a:outerShdw>
          </a:effectLst>
        </p:spPr>
        <p:txBody>
          <a:bodyPr>
            <a:spAutoFit/>
          </a:bodyPr>
          <a:lstStyle/>
          <a:p>
            <a:pPr algn="r" eaLnBrk="0" hangingPunct="0">
              <a:lnSpc>
                <a:spcPct val="90000"/>
              </a:lnSpc>
              <a:defRPr/>
            </a:pPr>
            <a:r>
              <a:rPr lang="en-US" sz="900" b="1">
                <a:solidFill>
                  <a:schemeClr val="bg1"/>
                </a:solidFill>
              </a:rPr>
              <a:t>DOUT Bus</a:t>
            </a:r>
          </a:p>
          <a:p>
            <a:pPr algn="r" eaLnBrk="0" hangingPunct="0">
              <a:lnSpc>
                <a:spcPct val="90000"/>
              </a:lnSpc>
              <a:defRPr/>
            </a:pPr>
            <a:endParaRPr lang="en-US" sz="1100" b="1">
              <a:solidFill>
                <a:schemeClr val="bg1"/>
              </a:solidFill>
              <a:latin typeface="Arial Narrow" pitchFamily="34" charset="0"/>
            </a:endParaRPr>
          </a:p>
          <a:p>
            <a:pPr algn="r" eaLnBrk="0" hangingPunct="0">
              <a:lnSpc>
                <a:spcPct val="90000"/>
              </a:lnSpc>
              <a:defRPr/>
            </a:pPr>
            <a:r>
              <a:rPr lang="en-US" sz="1000" b="1">
                <a:solidFill>
                  <a:schemeClr val="bg1"/>
                </a:solidFill>
              </a:rPr>
              <a:t>FULL</a:t>
            </a:r>
          </a:p>
          <a:p>
            <a:pPr algn="r" eaLnBrk="0" hangingPunct="0">
              <a:lnSpc>
                <a:spcPct val="90000"/>
              </a:lnSpc>
              <a:defRPr/>
            </a:pPr>
            <a:r>
              <a:rPr lang="en-US" sz="1000" b="1">
                <a:solidFill>
                  <a:schemeClr val="bg1"/>
                </a:solidFill>
              </a:rPr>
              <a:t>AFULL</a:t>
            </a:r>
          </a:p>
          <a:p>
            <a:pPr algn="r" eaLnBrk="0" hangingPunct="0">
              <a:lnSpc>
                <a:spcPct val="90000"/>
              </a:lnSpc>
              <a:defRPr/>
            </a:pPr>
            <a:r>
              <a:rPr lang="en-US" sz="1000" b="1">
                <a:solidFill>
                  <a:schemeClr val="bg1"/>
                </a:solidFill>
              </a:rPr>
              <a:t>EMPTY</a:t>
            </a:r>
          </a:p>
          <a:p>
            <a:pPr algn="r" eaLnBrk="0" hangingPunct="0">
              <a:lnSpc>
                <a:spcPct val="90000"/>
              </a:lnSpc>
              <a:defRPr/>
            </a:pPr>
            <a:r>
              <a:rPr lang="en-US" sz="1000" b="1">
                <a:solidFill>
                  <a:schemeClr val="bg1"/>
                </a:solidFill>
              </a:rPr>
              <a:t>AEMPTY</a:t>
            </a:r>
          </a:p>
          <a:p>
            <a:pPr algn="r" eaLnBrk="0" hangingPunct="0">
              <a:lnSpc>
                <a:spcPct val="90000"/>
              </a:lnSpc>
              <a:defRPr/>
            </a:pPr>
            <a:r>
              <a:rPr lang="en-US" sz="1000" b="1">
                <a:solidFill>
                  <a:schemeClr val="bg1"/>
                </a:solidFill>
              </a:rPr>
              <a:t>RDERR</a:t>
            </a:r>
          </a:p>
          <a:p>
            <a:pPr algn="r" eaLnBrk="0" hangingPunct="0">
              <a:lnSpc>
                <a:spcPct val="90000"/>
              </a:lnSpc>
              <a:defRPr/>
            </a:pPr>
            <a:r>
              <a:rPr lang="en-US" sz="1000" b="1">
                <a:solidFill>
                  <a:schemeClr val="bg1"/>
                </a:solidFill>
              </a:rPr>
              <a:t>WRERR</a:t>
            </a:r>
          </a:p>
          <a:p>
            <a:pPr algn="r" eaLnBrk="0" hangingPunct="0">
              <a:lnSpc>
                <a:spcPct val="90000"/>
              </a:lnSpc>
              <a:defRPr/>
            </a:pPr>
            <a:endParaRPr lang="en-US" sz="1100" b="1">
              <a:solidFill>
                <a:schemeClr val="bg1"/>
              </a:solidFill>
              <a:latin typeface="Arial Narrow" pitchFamily="34" charset="0"/>
            </a:endParaRPr>
          </a:p>
          <a:p>
            <a:pPr algn="r" eaLnBrk="0" hangingPunct="0">
              <a:lnSpc>
                <a:spcPct val="90000"/>
              </a:lnSpc>
              <a:defRPr/>
            </a:pPr>
            <a:r>
              <a:rPr lang="en-US" sz="900" b="1">
                <a:solidFill>
                  <a:schemeClr val="bg1"/>
                </a:solidFill>
              </a:rPr>
              <a:t>RDCONT&lt;11:0&gt;</a:t>
            </a:r>
          </a:p>
          <a:p>
            <a:pPr algn="r" eaLnBrk="0" hangingPunct="0">
              <a:lnSpc>
                <a:spcPct val="90000"/>
              </a:lnSpc>
              <a:defRPr/>
            </a:pPr>
            <a:r>
              <a:rPr lang="en-US" sz="900" b="1">
                <a:solidFill>
                  <a:schemeClr val="bg1"/>
                </a:solidFill>
              </a:rPr>
              <a:t>WRDCONT&lt;11:&gt;</a:t>
            </a:r>
          </a:p>
        </p:txBody>
      </p:sp>
      <p:sp>
        <p:nvSpPr>
          <p:cNvPr id="77836" name="Line 69"/>
          <p:cNvSpPr>
            <a:spLocks noChangeShapeType="1"/>
          </p:cNvSpPr>
          <p:nvPr/>
        </p:nvSpPr>
        <p:spPr bwMode="auto">
          <a:xfrm>
            <a:off x="6440488" y="2384425"/>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37" name="Line 70"/>
          <p:cNvSpPr>
            <a:spLocks noChangeShapeType="1"/>
          </p:cNvSpPr>
          <p:nvPr/>
        </p:nvSpPr>
        <p:spPr bwMode="auto">
          <a:xfrm>
            <a:off x="6435725" y="2662238"/>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38" name="Line 71"/>
          <p:cNvSpPr>
            <a:spLocks noChangeShapeType="1"/>
          </p:cNvSpPr>
          <p:nvPr/>
        </p:nvSpPr>
        <p:spPr bwMode="auto">
          <a:xfrm>
            <a:off x="6435725" y="2822575"/>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39" name="Line 72"/>
          <p:cNvSpPr>
            <a:spLocks noChangeShapeType="1"/>
          </p:cNvSpPr>
          <p:nvPr/>
        </p:nvSpPr>
        <p:spPr bwMode="auto">
          <a:xfrm>
            <a:off x="6440488" y="3094038"/>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0" name="Line 73"/>
          <p:cNvSpPr>
            <a:spLocks noChangeShapeType="1"/>
          </p:cNvSpPr>
          <p:nvPr/>
        </p:nvSpPr>
        <p:spPr bwMode="auto">
          <a:xfrm>
            <a:off x="6435725" y="3265488"/>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1" name="Line 74"/>
          <p:cNvSpPr>
            <a:spLocks noChangeShapeType="1"/>
          </p:cNvSpPr>
          <p:nvPr/>
        </p:nvSpPr>
        <p:spPr bwMode="auto">
          <a:xfrm>
            <a:off x="6435725" y="3714750"/>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2" name="Line 75"/>
          <p:cNvSpPr>
            <a:spLocks noChangeShapeType="1"/>
          </p:cNvSpPr>
          <p:nvPr/>
        </p:nvSpPr>
        <p:spPr bwMode="auto">
          <a:xfrm>
            <a:off x="8272463" y="2373313"/>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3" name="Line 76"/>
          <p:cNvSpPr>
            <a:spLocks noChangeShapeType="1"/>
          </p:cNvSpPr>
          <p:nvPr/>
        </p:nvSpPr>
        <p:spPr bwMode="auto">
          <a:xfrm>
            <a:off x="8272463" y="2651125"/>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4" name="Line 77"/>
          <p:cNvSpPr>
            <a:spLocks noChangeShapeType="1"/>
          </p:cNvSpPr>
          <p:nvPr/>
        </p:nvSpPr>
        <p:spPr bwMode="auto">
          <a:xfrm>
            <a:off x="8272463" y="2800350"/>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5" name="Line 78"/>
          <p:cNvSpPr>
            <a:spLocks noChangeShapeType="1"/>
          </p:cNvSpPr>
          <p:nvPr/>
        </p:nvSpPr>
        <p:spPr bwMode="auto">
          <a:xfrm>
            <a:off x="8272463" y="2955925"/>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6" name="Line 79"/>
          <p:cNvSpPr>
            <a:spLocks noChangeShapeType="1"/>
          </p:cNvSpPr>
          <p:nvPr/>
        </p:nvSpPr>
        <p:spPr bwMode="auto">
          <a:xfrm>
            <a:off x="8283575" y="3098800"/>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7" name="Line 80"/>
          <p:cNvSpPr>
            <a:spLocks noChangeShapeType="1"/>
          </p:cNvSpPr>
          <p:nvPr/>
        </p:nvSpPr>
        <p:spPr bwMode="auto">
          <a:xfrm>
            <a:off x="8283575" y="3249613"/>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8" name="Line 81"/>
          <p:cNvSpPr>
            <a:spLocks noChangeShapeType="1"/>
          </p:cNvSpPr>
          <p:nvPr/>
        </p:nvSpPr>
        <p:spPr bwMode="auto">
          <a:xfrm>
            <a:off x="8283575" y="3398838"/>
            <a:ext cx="16668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49" name="Line 82"/>
          <p:cNvSpPr>
            <a:spLocks noChangeShapeType="1"/>
          </p:cNvSpPr>
          <p:nvPr/>
        </p:nvSpPr>
        <p:spPr bwMode="auto">
          <a:xfrm>
            <a:off x="8272463" y="3681413"/>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50" name="Line 83"/>
          <p:cNvSpPr>
            <a:spLocks noChangeShapeType="1"/>
          </p:cNvSpPr>
          <p:nvPr/>
        </p:nvSpPr>
        <p:spPr bwMode="auto">
          <a:xfrm>
            <a:off x="8272463" y="3830638"/>
            <a:ext cx="16668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77851" name="Text Box 84"/>
          <p:cNvSpPr txBox="1">
            <a:spLocks noChangeArrowheads="1"/>
          </p:cNvSpPr>
          <p:nvPr/>
        </p:nvSpPr>
        <p:spPr bwMode="auto">
          <a:xfrm>
            <a:off x="6578600" y="3149600"/>
            <a:ext cx="269875" cy="214313"/>
          </a:xfrm>
          <a:prstGeom prst="rect">
            <a:avLst/>
          </a:prstGeom>
          <a:noFill/>
          <a:ln w="12700" algn="ctr">
            <a:noFill/>
            <a:miter lim="800000"/>
            <a:headEnd/>
            <a:tailEnd/>
          </a:ln>
          <a:effectLst>
            <a:outerShdw dist="17961" dir="2700000" algn="ctr" rotWithShape="0">
              <a:schemeClr val="tx1">
                <a:alpha val="50000"/>
              </a:schemeClr>
            </a:outerShdw>
          </a:effectLst>
        </p:spPr>
        <p:txBody>
          <a:bodyPr wrap="none">
            <a:spAutoFit/>
          </a:bodyPr>
          <a:lstStyle/>
          <a:p>
            <a:pPr eaLnBrk="0" hangingPunct="0">
              <a:defRPr/>
            </a:pPr>
            <a:r>
              <a:rPr lang="en-US" sz="800" b="1">
                <a:solidFill>
                  <a:schemeClr val="bg1"/>
                </a:solidFill>
                <a:latin typeface="Arial Narrow" pitchFamily="34" charset="0"/>
              </a:rPr>
              <a:t>&gt;</a:t>
            </a:r>
          </a:p>
        </p:txBody>
      </p:sp>
      <p:sp>
        <p:nvSpPr>
          <p:cNvPr id="77852" name="Text Box 85"/>
          <p:cNvSpPr txBox="1">
            <a:spLocks noChangeArrowheads="1"/>
          </p:cNvSpPr>
          <p:nvPr/>
        </p:nvSpPr>
        <p:spPr bwMode="auto">
          <a:xfrm>
            <a:off x="6578600" y="2708275"/>
            <a:ext cx="269875" cy="214313"/>
          </a:xfrm>
          <a:prstGeom prst="rect">
            <a:avLst/>
          </a:prstGeom>
          <a:noFill/>
          <a:ln w="12700" algn="ctr">
            <a:noFill/>
            <a:miter lim="800000"/>
            <a:headEnd/>
            <a:tailEnd/>
          </a:ln>
          <a:effectLst>
            <a:outerShdw dist="17961" dir="2700000" algn="ctr" rotWithShape="0">
              <a:schemeClr val="tx1">
                <a:alpha val="50000"/>
              </a:schemeClr>
            </a:outerShdw>
          </a:effectLst>
        </p:spPr>
        <p:txBody>
          <a:bodyPr wrap="none">
            <a:spAutoFit/>
          </a:bodyPr>
          <a:lstStyle/>
          <a:p>
            <a:pPr eaLnBrk="0" hangingPunct="0">
              <a:defRPr/>
            </a:pPr>
            <a:r>
              <a:rPr lang="en-US" sz="800" b="1">
                <a:solidFill>
                  <a:schemeClr val="bg1"/>
                </a:solidFill>
                <a:latin typeface="Arial Narrow" pitchFamily="34" charset="0"/>
              </a:rPr>
              <a:t>&gt;</a:t>
            </a:r>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07-30"/>
          <p:cNvPicPr>
            <a:picLocks noChangeAspect="1" noChangeArrowheads="1"/>
          </p:cNvPicPr>
          <p:nvPr>
            <p:custDataLst>
              <p:tags r:id="rId2"/>
            </p:custDataLst>
          </p:nvPr>
        </p:nvPicPr>
        <p:blipFill>
          <a:blip r:embed="rId5"/>
          <a:srcRect/>
          <a:stretch>
            <a:fillRect/>
          </a:stretch>
        </p:blipFill>
        <p:spPr bwMode="auto">
          <a:xfrm>
            <a:off x="3978275" y="1720850"/>
            <a:ext cx="5151438" cy="3514725"/>
          </a:xfrm>
          <a:prstGeom prst="rect">
            <a:avLst/>
          </a:prstGeom>
          <a:noFill/>
          <a:ln w="9525">
            <a:noFill/>
            <a:miter lim="800000"/>
            <a:headEnd/>
            <a:tailEnd/>
          </a:ln>
        </p:spPr>
      </p:pic>
      <p:sp>
        <p:nvSpPr>
          <p:cNvPr id="7171" name="Rectangle 10"/>
          <p:cNvSpPr>
            <a:spLocks noGrp="1" noChangeArrowheads="1"/>
          </p:cNvSpPr>
          <p:nvPr>
            <p:ph type="title" idx="4294967295"/>
          </p:nvPr>
        </p:nvSpPr>
        <p:spPr/>
        <p:txBody>
          <a:bodyPr/>
          <a:lstStyle/>
          <a:p>
            <a:r>
              <a:rPr lang="en-US" smtClean="0"/>
              <a:t>FIFO Modes</a:t>
            </a:r>
          </a:p>
        </p:txBody>
      </p:sp>
      <p:sp>
        <p:nvSpPr>
          <p:cNvPr id="7172" name="Rectangle 11"/>
          <p:cNvSpPr>
            <a:spLocks noGrp="1" noChangeArrowheads="1"/>
          </p:cNvSpPr>
          <p:nvPr>
            <p:ph type="body" idx="4294967295"/>
          </p:nvPr>
        </p:nvSpPr>
        <p:spPr>
          <a:xfrm>
            <a:off x="272845" y="1482213"/>
            <a:ext cx="3924300" cy="4799013"/>
          </a:xfrm>
        </p:spPr>
        <p:txBody>
          <a:bodyPr/>
          <a:lstStyle/>
          <a:p>
            <a:r>
              <a:rPr lang="en-US" dirty="0" smtClean="0"/>
              <a:t>Asynchronous clocks</a:t>
            </a:r>
          </a:p>
          <a:p>
            <a:pPr lvl="1"/>
            <a:r>
              <a:rPr lang="en-US" dirty="0" smtClean="0"/>
              <a:t>Can be used in Standard or FWFT</a:t>
            </a:r>
          </a:p>
          <a:p>
            <a:pPr lvl="1"/>
            <a:r>
              <a:rPr lang="en-US" dirty="0" smtClean="0"/>
              <a:t>EN_SYN = FALSE (default)</a:t>
            </a:r>
          </a:p>
          <a:p>
            <a:r>
              <a:rPr lang="en-US" dirty="0" smtClean="0"/>
              <a:t>Synchronous clocks</a:t>
            </a:r>
          </a:p>
          <a:p>
            <a:pPr lvl="1"/>
            <a:r>
              <a:rPr lang="en-US" dirty="0" smtClean="0"/>
              <a:t>Can be used in Standard mode only</a:t>
            </a:r>
          </a:p>
          <a:p>
            <a:pPr lvl="1"/>
            <a:r>
              <a:rPr lang="en-US" dirty="0" smtClean="0"/>
              <a:t>EN_SYN = TRUE</a:t>
            </a:r>
          </a:p>
          <a:p>
            <a:pPr lvl="1"/>
            <a:r>
              <a:rPr lang="en-US" dirty="0" err="1" smtClean="0"/>
              <a:t>Deassertion</a:t>
            </a:r>
            <a:r>
              <a:rPr lang="en-US" dirty="0" smtClean="0"/>
              <a:t> of flags has lower latency</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a:lstStyle/>
          <a:p>
            <a:r>
              <a:rPr lang="en-US" smtClean="0"/>
              <a:t>Flags</a:t>
            </a:r>
          </a:p>
        </p:txBody>
      </p:sp>
      <p:sp>
        <p:nvSpPr>
          <p:cNvPr id="8195" name="Content Placeholder 2"/>
          <p:cNvSpPr>
            <a:spLocks noGrp="1"/>
          </p:cNvSpPr>
          <p:nvPr>
            <p:ph idx="4294967295"/>
          </p:nvPr>
        </p:nvSpPr>
        <p:spPr>
          <a:xfrm>
            <a:off x="457200" y="1143000"/>
            <a:ext cx="8225554" cy="4725537"/>
          </a:xfrm>
        </p:spPr>
        <p:txBody>
          <a:bodyPr/>
          <a:lstStyle/>
          <a:p>
            <a:pPr>
              <a:lnSpc>
                <a:spcPct val="100000"/>
              </a:lnSpc>
            </a:pPr>
            <a:r>
              <a:rPr lang="en-US" sz="1900" dirty="0" smtClean="0"/>
              <a:t>Generates flags for FIFO status</a:t>
            </a:r>
          </a:p>
          <a:p>
            <a:pPr lvl="1">
              <a:lnSpc>
                <a:spcPct val="100000"/>
              </a:lnSpc>
            </a:pPr>
            <a:r>
              <a:rPr lang="en-US" sz="1700" dirty="0" smtClean="0"/>
              <a:t>FULL: No more room exists for write data in the FIFO</a:t>
            </a:r>
          </a:p>
          <a:p>
            <a:pPr lvl="1">
              <a:lnSpc>
                <a:spcPct val="100000"/>
              </a:lnSpc>
            </a:pPr>
            <a:r>
              <a:rPr lang="en-US" sz="1700" dirty="0" smtClean="0"/>
              <a:t>ALMOST_FULL: Less than a programmable amount of space exists for write data</a:t>
            </a:r>
          </a:p>
          <a:p>
            <a:pPr lvl="1">
              <a:lnSpc>
                <a:spcPct val="100000"/>
              </a:lnSpc>
            </a:pPr>
            <a:r>
              <a:rPr lang="en-US" sz="1700" dirty="0" smtClean="0"/>
              <a:t>EMPTY: There is no data currently in the FIFO</a:t>
            </a:r>
          </a:p>
          <a:p>
            <a:pPr lvl="1">
              <a:lnSpc>
                <a:spcPct val="100000"/>
              </a:lnSpc>
            </a:pPr>
            <a:r>
              <a:rPr lang="en-US" sz="1700" dirty="0" smtClean="0"/>
              <a:t>ALMOST_EMPTY: Less than a programmable number of words of data exist in the FIFO</a:t>
            </a:r>
          </a:p>
          <a:p>
            <a:pPr>
              <a:lnSpc>
                <a:spcPct val="100000"/>
              </a:lnSpc>
            </a:pPr>
            <a:r>
              <a:rPr lang="en-US" sz="1900" dirty="0" smtClean="0"/>
              <a:t>FULL and ALMOST_FULL are synchronous to the write clock</a:t>
            </a:r>
          </a:p>
          <a:p>
            <a:pPr lvl="1">
              <a:lnSpc>
                <a:spcPct val="100000"/>
              </a:lnSpc>
            </a:pPr>
            <a:r>
              <a:rPr lang="en-US" sz="1700" dirty="0" smtClean="0"/>
              <a:t>FULL is asserted with 0 clocks of latency after write, ALMOST_FULL with 1 clock of latency</a:t>
            </a:r>
          </a:p>
          <a:p>
            <a:pPr lvl="1">
              <a:lnSpc>
                <a:spcPct val="100000"/>
              </a:lnSpc>
            </a:pPr>
            <a:r>
              <a:rPr lang="en-US" sz="1700" dirty="0" err="1" smtClean="0"/>
              <a:t>Deassertion</a:t>
            </a:r>
            <a:r>
              <a:rPr lang="en-US" sz="1700" dirty="0" smtClean="0"/>
              <a:t> latency is up to 4 clocks in asynchronous mode, or the same as assertion in synchronous mode</a:t>
            </a:r>
          </a:p>
          <a:p>
            <a:pPr>
              <a:lnSpc>
                <a:spcPct val="100000"/>
              </a:lnSpc>
            </a:pPr>
            <a:r>
              <a:rPr lang="en-US" sz="1900" dirty="0" smtClean="0"/>
              <a:t>EMPTY and ALMOST_EMPTY are synchronous to the read clock</a:t>
            </a:r>
          </a:p>
          <a:p>
            <a:pPr lvl="1">
              <a:lnSpc>
                <a:spcPct val="100000"/>
              </a:lnSpc>
            </a:pPr>
            <a:r>
              <a:rPr lang="en-US" sz="1700" dirty="0" smtClean="0"/>
              <a:t>EMPTY is asserted with 0 clocks of latency after read, ALMOST_EMPTY with 1 clock of latency</a:t>
            </a:r>
          </a:p>
          <a:p>
            <a:pPr lvl="1">
              <a:lnSpc>
                <a:spcPct val="100000"/>
              </a:lnSpc>
            </a:pPr>
            <a:r>
              <a:rPr lang="en-US" sz="1700" dirty="0" err="1" smtClean="0"/>
              <a:t>Deassertion</a:t>
            </a:r>
            <a:r>
              <a:rPr lang="en-US" sz="1700" dirty="0" smtClean="0"/>
              <a:t> latency is up to 4 clocks in asynchronous mode, or the same as assertion in synchronous mode</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smtClean="0"/>
              <a:t>First Word Fall Through (FWFT) Mode</a:t>
            </a:r>
          </a:p>
        </p:txBody>
      </p:sp>
      <p:sp>
        <p:nvSpPr>
          <p:cNvPr id="9219" name="Content Placeholder 2"/>
          <p:cNvSpPr>
            <a:spLocks noGrp="1"/>
          </p:cNvSpPr>
          <p:nvPr>
            <p:ph idx="4294967295"/>
          </p:nvPr>
        </p:nvSpPr>
        <p:spPr>
          <a:xfrm>
            <a:off x="435077" y="1209368"/>
            <a:ext cx="8225554" cy="4268337"/>
          </a:xfrm>
        </p:spPr>
        <p:txBody>
          <a:bodyPr/>
          <a:lstStyle/>
          <a:p>
            <a:r>
              <a:rPr lang="en-US" dirty="0" smtClean="0"/>
              <a:t>In normal mode the first word of data must be actively read from the FIFO</a:t>
            </a:r>
          </a:p>
          <a:p>
            <a:pPr lvl="1"/>
            <a:r>
              <a:rPr lang="en-US" dirty="0" smtClean="0"/>
              <a:t>When EMPTY is </a:t>
            </a:r>
            <a:r>
              <a:rPr lang="en-US" dirty="0" err="1" smtClean="0"/>
              <a:t>deasserted</a:t>
            </a:r>
            <a:r>
              <a:rPr lang="en-US" dirty="0" smtClean="0"/>
              <a:t>, RDEN must be asserted to access the first word</a:t>
            </a:r>
          </a:p>
          <a:p>
            <a:r>
              <a:rPr lang="en-US" dirty="0" smtClean="0"/>
              <a:t>In First Word Fall Through mode, data appears on the read port as soon as it is pushed into the FIFO</a:t>
            </a:r>
          </a:p>
          <a:p>
            <a:pPr lvl="1"/>
            <a:r>
              <a:rPr lang="en-US" dirty="0" smtClean="0"/>
              <a:t>The RDEN signal signals acceptance of the data on DO</a:t>
            </a:r>
          </a:p>
          <a:p>
            <a:r>
              <a:rPr lang="en-US" dirty="0" smtClean="0"/>
              <a:t>Mode is controlled by the FIRST_WORD_FALL_THROUGH attribute</a:t>
            </a:r>
          </a:p>
        </p:txBody>
      </p:sp>
      <p:pic>
        <p:nvPicPr>
          <p:cNvPr id="9220" name="Picture 3"/>
          <p:cNvPicPr>
            <a:picLocks noChangeAspect="1" noChangeArrowheads="1"/>
          </p:cNvPicPr>
          <p:nvPr>
            <p:custDataLst>
              <p:tags r:id="rId2"/>
            </p:custDataLst>
          </p:nvPr>
        </p:nvPicPr>
        <p:blipFill>
          <a:blip r:embed="rId5"/>
          <a:srcRect/>
          <a:stretch>
            <a:fillRect/>
          </a:stretch>
        </p:blipFill>
        <p:spPr bwMode="auto">
          <a:xfrm>
            <a:off x="1578641" y="4660747"/>
            <a:ext cx="5518150" cy="1716087"/>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4294967295"/>
          </p:nvPr>
        </p:nvSpPr>
        <p:spPr>
          <a:xfrm>
            <a:off x="3184525" y="1693863"/>
            <a:ext cx="5118817" cy="4495800"/>
          </a:xfrm>
        </p:spPr>
        <p:txBody>
          <a:bodyPr/>
          <a:lstStyle/>
          <a:p>
            <a:pPr eaLnBrk="1" hangingPunct="1"/>
            <a:r>
              <a:rPr lang="en-US" sz="2400" dirty="0" smtClean="0"/>
              <a:t>Overview</a:t>
            </a:r>
          </a:p>
          <a:p>
            <a:pPr eaLnBrk="1" hangingPunct="1"/>
            <a:r>
              <a:rPr lang="en-US" sz="2400" dirty="0" smtClean="0"/>
              <a:t>Block RAM Capabilities </a:t>
            </a:r>
          </a:p>
          <a:p>
            <a:pPr eaLnBrk="1" hangingPunct="1"/>
            <a:r>
              <a:rPr lang="en-US" sz="2400" dirty="0" smtClean="0"/>
              <a:t>FIFO Capabilities</a:t>
            </a:r>
          </a:p>
          <a:p>
            <a:pPr eaLnBrk="1" hangingPunct="1"/>
            <a:r>
              <a:rPr lang="en-US" sz="2400" b="1" dirty="0" smtClean="0">
                <a:solidFill>
                  <a:schemeClr val="tx2"/>
                </a:solidFill>
              </a:rPr>
              <a:t>Using Block RAM Resources </a:t>
            </a:r>
          </a:p>
          <a:p>
            <a:pPr eaLnBrk="1" hangingPunct="1"/>
            <a:r>
              <a:rPr lang="en-US" sz="2400" dirty="0" smtClean="0"/>
              <a:t>Summary</a:t>
            </a:r>
          </a:p>
          <a:p>
            <a:pPr eaLnBrk="1" hangingPunct="1"/>
            <a:endParaRPr lang="en-US" sz="2400" dirty="0" smtClean="0"/>
          </a:p>
        </p:txBody>
      </p:sp>
      <p:sp>
        <p:nvSpPr>
          <p:cNvPr id="10243" name="Rectangle 3"/>
          <p:cNvSpPr>
            <a:spLocks noGrp="1" noChangeArrowheads="1"/>
          </p:cNvSpPr>
          <p:nvPr>
            <p:ph type="title" idx="4294967295"/>
          </p:nvPr>
        </p:nvSpPr>
        <p:spPr/>
        <p:txBody>
          <a:bodyPr/>
          <a:lstStyle/>
          <a:p>
            <a:pPr eaLnBrk="1" hangingPunct="1"/>
            <a:r>
              <a:rPr lang="en-US" smtClean="0"/>
              <a:t>Lessons</a:t>
            </a:r>
          </a:p>
        </p:txBody>
      </p:sp>
      <p:sp>
        <p:nvSpPr>
          <p:cNvPr id="10244" name="Line 4"/>
          <p:cNvSpPr>
            <a:spLocks noChangeShapeType="1"/>
          </p:cNvSpPr>
          <p:nvPr/>
        </p:nvSpPr>
        <p:spPr bwMode="auto">
          <a:xfrm>
            <a:off x="1654175" y="33401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a:lstStyle/>
          <a:p>
            <a:r>
              <a:rPr lang="en-US" smtClean="0"/>
              <a:t>Inference</a:t>
            </a:r>
          </a:p>
        </p:txBody>
      </p:sp>
      <p:sp>
        <p:nvSpPr>
          <p:cNvPr id="11267" name="Content Placeholder 2"/>
          <p:cNvSpPr>
            <a:spLocks noGrp="1"/>
          </p:cNvSpPr>
          <p:nvPr>
            <p:ph idx="4294967295"/>
          </p:nvPr>
        </p:nvSpPr>
        <p:spPr/>
        <p:txBody>
          <a:bodyPr/>
          <a:lstStyle/>
          <a:p>
            <a:r>
              <a:rPr lang="en-US" smtClean="0"/>
              <a:t>Single-port, true dual-port, and simple dual-port block RAMs can be inferred</a:t>
            </a:r>
          </a:p>
          <a:p>
            <a:pPr lvl="1"/>
            <a:r>
              <a:rPr lang="en-US" smtClean="0"/>
              <a:t>RTL code that describes the functionality of the desired RAM  will infer the RAM</a:t>
            </a:r>
          </a:p>
          <a:p>
            <a:pPr lvl="1"/>
            <a:r>
              <a:rPr lang="en-US" smtClean="0"/>
              <a:t>RTL description must match capability</a:t>
            </a:r>
          </a:p>
          <a:p>
            <a:pPr lvl="2"/>
            <a:r>
              <a:rPr lang="en-US" smtClean="0"/>
              <a:t>Synchronous write and read</a:t>
            </a:r>
          </a:p>
          <a:p>
            <a:pPr lvl="2"/>
            <a:r>
              <a:rPr lang="en-US" smtClean="0"/>
              <a:t>One or two addresses being accessed each clock</a:t>
            </a:r>
          </a:p>
          <a:p>
            <a:pPr lvl="2"/>
            <a:r>
              <a:rPr lang="en-US" smtClean="0"/>
              <a:t>Synchronous reset  for output stages only (not array)</a:t>
            </a:r>
          </a:p>
          <a:p>
            <a:r>
              <a:rPr lang="en-US" smtClean="0"/>
              <a:t>Synthesis directives can be used to help the synthesis tool choose the right resource</a:t>
            </a:r>
          </a:p>
          <a:p>
            <a:pPr lvl="1"/>
            <a:r>
              <a:rPr lang="en-US" smtClean="0"/>
              <a:t>For example when a RAM could be implemented in either distributed SelectRAM™ memory or block RAM</a:t>
            </a:r>
          </a:p>
          <a:p>
            <a:r>
              <a:rPr lang="en-US" smtClean="0"/>
              <a:t>FIFOs cannot be inferred</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a:lstStyle/>
          <a:p>
            <a:r>
              <a:rPr lang="en-US" smtClean="0"/>
              <a:t>Instantiation</a:t>
            </a:r>
          </a:p>
        </p:txBody>
      </p:sp>
      <p:sp>
        <p:nvSpPr>
          <p:cNvPr id="12291" name="Content Placeholder 2"/>
          <p:cNvSpPr>
            <a:spLocks noGrp="1"/>
          </p:cNvSpPr>
          <p:nvPr>
            <p:ph idx="4294967295"/>
          </p:nvPr>
        </p:nvSpPr>
        <p:spPr>
          <a:xfrm>
            <a:off x="457200" y="1600200"/>
            <a:ext cx="6096000" cy="4799013"/>
          </a:xfrm>
        </p:spPr>
        <p:txBody>
          <a:bodyPr/>
          <a:lstStyle/>
          <a:p>
            <a:r>
              <a:rPr lang="en-US" smtClean="0"/>
              <a:t>Block RAMs and FIFOs can be directly instantiated</a:t>
            </a:r>
          </a:p>
          <a:p>
            <a:pPr lvl="1"/>
            <a:r>
              <a:rPr lang="en-US" smtClean="0"/>
              <a:t>The 7 series </a:t>
            </a:r>
            <a:r>
              <a:rPr lang="en-US" i="1" smtClean="0"/>
              <a:t>Library Guide </a:t>
            </a:r>
            <a:r>
              <a:rPr lang="en-US" smtClean="0"/>
              <a:t>contains the complete description of the primitive’s ports and attributes</a:t>
            </a:r>
          </a:p>
          <a:p>
            <a:pPr lvl="1"/>
            <a:r>
              <a:rPr lang="en-US" smtClean="0"/>
              <a:t>The language template also gives the ports and attributes </a:t>
            </a:r>
          </a:p>
          <a:p>
            <a:pPr lvl="2"/>
            <a:r>
              <a:rPr lang="en-US" smtClean="0"/>
              <a:t>Click            in the Project Navigator</a:t>
            </a:r>
          </a:p>
          <a:p>
            <a:r>
              <a:rPr lang="en-US" smtClean="0"/>
              <a:t>There are many ports and attributes to the block RAM, which makes direct instantiation difficult</a:t>
            </a:r>
          </a:p>
        </p:txBody>
      </p:sp>
      <p:pic>
        <p:nvPicPr>
          <p:cNvPr id="12292" name="Picture 3"/>
          <p:cNvPicPr>
            <a:picLocks noChangeAspect="1" noChangeArrowheads="1"/>
          </p:cNvPicPr>
          <p:nvPr>
            <p:custDataLst>
              <p:tags r:id="rId2"/>
            </p:custDataLst>
          </p:nvPr>
        </p:nvPicPr>
        <p:blipFill>
          <a:blip r:embed="rId6"/>
          <a:srcRect/>
          <a:stretch>
            <a:fillRect/>
          </a:stretch>
        </p:blipFill>
        <p:spPr bwMode="auto">
          <a:xfrm>
            <a:off x="6510338" y="1309688"/>
            <a:ext cx="2270125" cy="5202237"/>
          </a:xfrm>
          <a:prstGeom prst="rect">
            <a:avLst/>
          </a:prstGeom>
          <a:noFill/>
          <a:ln w="9525" algn="ctr">
            <a:noFill/>
            <a:miter lim="800000"/>
            <a:headEnd/>
            <a:tailEnd/>
          </a:ln>
        </p:spPr>
      </p:pic>
      <p:pic>
        <p:nvPicPr>
          <p:cNvPr id="12293" name="Picture 6"/>
          <p:cNvPicPr>
            <a:picLocks noChangeAspect="1" noChangeArrowheads="1"/>
          </p:cNvPicPr>
          <p:nvPr>
            <p:custDataLst>
              <p:tags r:id="rId3"/>
            </p:custDataLst>
          </p:nvPr>
        </p:nvPicPr>
        <p:blipFill>
          <a:blip r:embed="rId7"/>
          <a:srcRect/>
          <a:stretch>
            <a:fillRect/>
          </a:stretch>
        </p:blipFill>
        <p:spPr bwMode="auto">
          <a:xfrm>
            <a:off x="1890406" y="3597275"/>
            <a:ext cx="390525" cy="407988"/>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a:lstStyle/>
          <a:p>
            <a:r>
              <a:rPr lang="en-US" smtClean="0"/>
              <a:t>Block Memory Generator and FIFO Generator</a:t>
            </a:r>
          </a:p>
        </p:txBody>
      </p:sp>
      <p:sp>
        <p:nvSpPr>
          <p:cNvPr id="13315" name="Content Placeholder 2"/>
          <p:cNvSpPr>
            <a:spLocks noGrp="1"/>
          </p:cNvSpPr>
          <p:nvPr>
            <p:ph idx="4294967295"/>
          </p:nvPr>
        </p:nvSpPr>
        <p:spPr/>
        <p:txBody>
          <a:bodyPr/>
          <a:lstStyle/>
          <a:p>
            <a:r>
              <a:rPr lang="en-US" smtClean="0"/>
              <a:t>The CORE Generator interface offers a simple graphical user interface for generating customized block RAM and FIFO components</a:t>
            </a:r>
          </a:p>
          <a:p>
            <a:pPr lvl="1"/>
            <a:r>
              <a:rPr lang="en-US" smtClean="0"/>
              <a:t>Provides instantiation templates and all files required for implementation and simulation</a:t>
            </a:r>
          </a:p>
        </p:txBody>
      </p:sp>
      <p:pic>
        <p:nvPicPr>
          <p:cNvPr id="13316" name="Picture 2"/>
          <p:cNvPicPr>
            <a:picLocks noChangeAspect="1" noChangeArrowheads="1"/>
          </p:cNvPicPr>
          <p:nvPr>
            <p:custDataLst>
              <p:tags r:id="rId2"/>
            </p:custDataLst>
          </p:nvPr>
        </p:nvPicPr>
        <p:blipFill>
          <a:blip r:embed="rId5"/>
          <a:srcRect/>
          <a:stretch>
            <a:fillRect/>
          </a:stretch>
        </p:blipFill>
        <p:spPr bwMode="auto">
          <a:xfrm>
            <a:off x="1992313" y="3379788"/>
            <a:ext cx="4872037" cy="3028950"/>
          </a:xfrm>
          <a:prstGeom prst="rect">
            <a:avLst/>
          </a:prstGeom>
          <a:noFill/>
          <a:ln w="9525" algn="ctr">
            <a:noFill/>
            <a:miter lim="800000"/>
            <a:headEnd/>
            <a:tailEnd/>
          </a:ln>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4294967295"/>
          </p:nvPr>
        </p:nvSpPr>
        <p:spPr>
          <a:xfrm>
            <a:off x="3184525" y="1693863"/>
            <a:ext cx="4912340" cy="4495800"/>
          </a:xfrm>
        </p:spPr>
        <p:txBody>
          <a:bodyPr/>
          <a:lstStyle/>
          <a:p>
            <a:pPr eaLnBrk="1" hangingPunct="1"/>
            <a:r>
              <a:rPr lang="en-US" sz="2400" dirty="0" smtClean="0"/>
              <a:t>Overview</a:t>
            </a:r>
          </a:p>
          <a:p>
            <a:pPr eaLnBrk="1" hangingPunct="1"/>
            <a:r>
              <a:rPr lang="en-US" sz="2400" dirty="0" smtClean="0"/>
              <a:t>Block RAM Capabilities </a:t>
            </a:r>
          </a:p>
          <a:p>
            <a:pPr eaLnBrk="1" hangingPunct="1"/>
            <a:r>
              <a:rPr lang="en-US" sz="2400" dirty="0" smtClean="0"/>
              <a:t>FIFO Capabilities</a:t>
            </a:r>
          </a:p>
          <a:p>
            <a:pPr eaLnBrk="1" hangingPunct="1"/>
            <a:r>
              <a:rPr lang="en-US" sz="2400" dirty="0" smtClean="0"/>
              <a:t>Using Block RAM Resources</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4339" name="Rectangle 3"/>
          <p:cNvSpPr>
            <a:spLocks noGrp="1" noChangeArrowheads="1"/>
          </p:cNvSpPr>
          <p:nvPr>
            <p:ph type="title" idx="4294967295"/>
          </p:nvPr>
        </p:nvSpPr>
        <p:spPr/>
        <p:txBody>
          <a:bodyPr/>
          <a:lstStyle/>
          <a:p>
            <a:pPr eaLnBrk="1" hangingPunct="1"/>
            <a:r>
              <a:rPr lang="en-US" smtClean="0"/>
              <a:t>Lessons</a:t>
            </a:r>
          </a:p>
        </p:txBody>
      </p:sp>
      <p:sp>
        <p:nvSpPr>
          <p:cNvPr id="14340" name="Line 4"/>
          <p:cNvSpPr>
            <a:spLocks noChangeShapeType="1"/>
          </p:cNvSpPr>
          <p:nvPr/>
        </p:nvSpPr>
        <p:spPr bwMode="auto">
          <a:xfrm>
            <a:off x="1654175" y="3819525"/>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4294967295"/>
          </p:nvPr>
        </p:nvSpPr>
        <p:spPr>
          <a:xfrm>
            <a:off x="3184525" y="1693863"/>
            <a:ext cx="5340043" cy="4495800"/>
          </a:xfrm>
        </p:spPr>
        <p:txBody>
          <a:bodyPr/>
          <a:lstStyle/>
          <a:p>
            <a:pPr eaLnBrk="1" hangingPunct="1"/>
            <a:r>
              <a:rPr lang="en-US" sz="2400" b="1" dirty="0" smtClean="0">
                <a:solidFill>
                  <a:schemeClr val="tx2"/>
                </a:solidFill>
              </a:rPr>
              <a:t>Overview</a:t>
            </a:r>
          </a:p>
          <a:p>
            <a:pPr eaLnBrk="1" hangingPunct="1"/>
            <a:r>
              <a:rPr lang="en-US" sz="2400" dirty="0" smtClean="0"/>
              <a:t>Block RAM Capabilities </a:t>
            </a:r>
          </a:p>
          <a:p>
            <a:pPr eaLnBrk="1" hangingPunct="1"/>
            <a:r>
              <a:rPr lang="en-US" sz="2400" dirty="0" smtClean="0"/>
              <a:t>FIFO Capabilities</a:t>
            </a:r>
          </a:p>
          <a:p>
            <a:pPr eaLnBrk="1" hangingPunct="1"/>
            <a:r>
              <a:rPr lang="en-US" sz="2400" dirty="0" smtClean="0"/>
              <a:t>Using Block RAM Resources</a:t>
            </a:r>
          </a:p>
          <a:p>
            <a:pPr eaLnBrk="1" hangingPunct="1"/>
            <a:r>
              <a:rPr lang="en-US" sz="2400" dirty="0" smtClean="0"/>
              <a:t>Summary</a:t>
            </a:r>
          </a:p>
          <a:p>
            <a:pPr eaLnBrk="1" hangingPunct="1"/>
            <a:endParaRPr lang="en-US" sz="2400" dirty="0" smtClean="0"/>
          </a:p>
        </p:txBody>
      </p:sp>
      <p:sp>
        <p:nvSpPr>
          <p:cNvPr id="5123" name="Rectangle 3"/>
          <p:cNvSpPr>
            <a:spLocks noGrp="1" noChangeArrowheads="1"/>
          </p:cNvSpPr>
          <p:nvPr>
            <p:ph type="title" idx="4294967295"/>
          </p:nvPr>
        </p:nvSpPr>
        <p:spPr/>
        <p:txBody>
          <a:bodyPr/>
          <a:lstStyle/>
          <a:p>
            <a:pPr eaLnBrk="1" hangingPunct="1"/>
            <a:r>
              <a:rPr lang="en-US" smtClean="0"/>
              <a:t>Lessons</a:t>
            </a:r>
          </a:p>
        </p:txBody>
      </p:sp>
      <p:sp>
        <p:nvSpPr>
          <p:cNvPr id="5124" name="Line 4"/>
          <p:cNvSpPr>
            <a:spLocks noChangeShapeType="1"/>
          </p:cNvSpPr>
          <p:nvPr/>
        </p:nvSpPr>
        <p:spPr bwMode="auto">
          <a:xfrm>
            <a:off x="1654175" y="1917700"/>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8"/>
          <p:cNvSpPr>
            <a:spLocks noGrp="1" noChangeArrowheads="1"/>
          </p:cNvSpPr>
          <p:nvPr>
            <p:ph type="title" idx="4294967295"/>
          </p:nvPr>
        </p:nvSpPr>
        <p:spPr/>
        <p:txBody>
          <a:bodyPr/>
          <a:lstStyle/>
          <a:p>
            <a:pPr eaLnBrk="1" hangingPunct="1"/>
            <a:r>
              <a:rPr lang="en-US" smtClean="0"/>
              <a:t>Summary</a:t>
            </a:r>
          </a:p>
        </p:txBody>
      </p:sp>
      <p:sp>
        <p:nvSpPr>
          <p:cNvPr id="15363" name="Rectangle 169"/>
          <p:cNvSpPr>
            <a:spLocks noGrp="1" noChangeArrowheads="1"/>
          </p:cNvSpPr>
          <p:nvPr>
            <p:ph type="body" idx="4294967295"/>
          </p:nvPr>
        </p:nvSpPr>
        <p:spPr>
          <a:xfrm>
            <a:off x="457200" y="1600200"/>
            <a:ext cx="4660900" cy="4799013"/>
          </a:xfrm>
        </p:spPr>
        <p:txBody>
          <a:bodyPr/>
          <a:lstStyle/>
          <a:p>
            <a:pPr eaLnBrk="1" hangingPunct="1">
              <a:lnSpc>
                <a:spcPct val="100000"/>
              </a:lnSpc>
            </a:pPr>
            <a:r>
              <a:rPr lang="en-US" smtClean="0"/>
              <a:t>The 7 series block RAM provides the on-chip bulk memory required by many applications</a:t>
            </a:r>
          </a:p>
          <a:p>
            <a:pPr lvl="1" eaLnBrk="1" hangingPunct="1">
              <a:lnSpc>
                <a:spcPct val="100000"/>
              </a:lnSpc>
            </a:pPr>
            <a:r>
              <a:rPr lang="en-US" smtClean="0"/>
              <a:t>Complements the distributed SelectRAM resources and off-chip memories</a:t>
            </a:r>
          </a:p>
          <a:p>
            <a:pPr eaLnBrk="1" hangingPunct="1">
              <a:lnSpc>
                <a:spcPct val="100000"/>
              </a:lnSpc>
            </a:pPr>
            <a:r>
              <a:rPr lang="en-US" smtClean="0"/>
              <a:t>Provides huge aggregate bandwidth</a:t>
            </a:r>
          </a:p>
          <a:p>
            <a:pPr lvl="1" eaLnBrk="1" hangingPunct="1">
              <a:lnSpc>
                <a:spcPct val="100000"/>
              </a:lnSpc>
            </a:pPr>
            <a:r>
              <a:rPr lang="en-US" smtClean="0"/>
              <a:t>Each block RAM has up to two 72-bit ports</a:t>
            </a:r>
          </a:p>
          <a:p>
            <a:pPr eaLnBrk="1" hangingPunct="1">
              <a:lnSpc>
                <a:spcPct val="100000"/>
              </a:lnSpc>
            </a:pPr>
            <a:r>
              <a:rPr lang="en-US" smtClean="0"/>
              <a:t>Supports byte write capability</a:t>
            </a:r>
          </a:p>
          <a:p>
            <a:pPr eaLnBrk="1" hangingPunct="1">
              <a:lnSpc>
                <a:spcPct val="100000"/>
              </a:lnSpc>
            </a:pPr>
            <a:r>
              <a:rPr lang="en-US" smtClean="0"/>
              <a:t>Has integrated FIFO logic</a:t>
            </a:r>
          </a:p>
          <a:p>
            <a:pPr eaLnBrk="1" hangingPunct="1">
              <a:lnSpc>
                <a:spcPct val="100000"/>
              </a:lnSpc>
            </a:pPr>
            <a:r>
              <a:rPr lang="en-US" smtClean="0"/>
              <a:t>Has integrated error correcting logic</a:t>
            </a:r>
          </a:p>
        </p:txBody>
      </p:sp>
      <p:grpSp>
        <p:nvGrpSpPr>
          <p:cNvPr id="2" name="Group 48"/>
          <p:cNvGrpSpPr>
            <a:grpSpLocks/>
          </p:cNvGrpSpPr>
          <p:nvPr>
            <p:custDataLst>
              <p:tags r:id="rId2"/>
            </p:custDataLst>
          </p:nvPr>
        </p:nvGrpSpPr>
        <p:grpSpPr bwMode="auto">
          <a:xfrm>
            <a:off x="5226050" y="2130425"/>
            <a:ext cx="3724275" cy="4284663"/>
            <a:chOff x="3292" y="1342"/>
            <a:chExt cx="2346" cy="2699"/>
          </a:xfrm>
        </p:grpSpPr>
        <p:grpSp>
          <p:nvGrpSpPr>
            <p:cNvPr id="3" name="Group 49"/>
            <p:cNvGrpSpPr>
              <a:grpSpLocks/>
            </p:cNvGrpSpPr>
            <p:nvPr/>
          </p:nvGrpSpPr>
          <p:grpSpPr bwMode="auto">
            <a:xfrm>
              <a:off x="3373" y="1910"/>
              <a:ext cx="2265" cy="2131"/>
              <a:chOff x="3373" y="1910"/>
              <a:chExt cx="2265" cy="2131"/>
            </a:xfrm>
          </p:grpSpPr>
          <p:pic>
            <p:nvPicPr>
              <p:cNvPr id="96293" name="Picture 50" descr="V5ship_graphic_spin_square_lighter"/>
              <p:cNvPicPr>
                <a:picLocks noChangeAspect="1" noChangeArrowheads="1"/>
              </p:cNvPicPr>
              <p:nvPr/>
            </p:nvPicPr>
            <p:blipFill>
              <a:blip r:embed="rId5"/>
              <a:srcRect/>
              <a:stretch>
                <a:fillRect/>
              </a:stretch>
            </p:blipFill>
            <p:spPr bwMode="gray">
              <a:xfrm>
                <a:off x="3373" y="1910"/>
                <a:ext cx="2265" cy="2131"/>
              </a:xfrm>
              <a:prstGeom prst="rect">
                <a:avLst/>
              </a:prstGeom>
              <a:noFill/>
              <a:ln w="9525">
                <a:noFill/>
                <a:miter lim="800000"/>
                <a:headEnd/>
                <a:tailEnd/>
              </a:ln>
              <a:effectLst>
                <a:outerShdw dist="45791" dir="3378596" algn="ctr" rotWithShape="0">
                  <a:schemeClr val="bg2">
                    <a:alpha val="50000"/>
                  </a:schemeClr>
                </a:outerShdw>
              </a:effectLst>
            </p:spPr>
          </p:pic>
          <p:sp>
            <p:nvSpPr>
              <p:cNvPr id="15398" name="Freeform 51"/>
              <p:cNvSpPr>
                <a:spLocks/>
              </p:cNvSpPr>
              <p:nvPr/>
            </p:nvSpPr>
            <p:spPr bwMode="gray">
              <a:xfrm>
                <a:off x="4098" y="2143"/>
                <a:ext cx="1247" cy="1351"/>
              </a:xfrm>
              <a:custGeom>
                <a:avLst/>
                <a:gdLst>
                  <a:gd name="T0" fmla="*/ 0 w 1348"/>
                  <a:gd name="T1" fmla="*/ 1281 h 1460"/>
                  <a:gd name="T2" fmla="*/ 126 w 1348"/>
                  <a:gd name="T3" fmla="*/ 1351 h 1460"/>
                  <a:gd name="T4" fmla="*/ 1247 w 1348"/>
                  <a:gd name="T5" fmla="*/ 33 h 1460"/>
                  <a:gd name="T6" fmla="*/ 1129 w 1348"/>
                  <a:gd name="T7" fmla="*/ 0 h 1460"/>
                  <a:gd name="T8" fmla="*/ 0 w 1348"/>
                  <a:gd name="T9" fmla="*/ 1281 h 1460"/>
                  <a:gd name="T10" fmla="*/ 0 60000 65536"/>
                  <a:gd name="T11" fmla="*/ 0 60000 65536"/>
                  <a:gd name="T12" fmla="*/ 0 60000 65536"/>
                  <a:gd name="T13" fmla="*/ 0 60000 65536"/>
                  <a:gd name="T14" fmla="*/ 0 60000 65536"/>
                  <a:gd name="T15" fmla="*/ 0 w 1348"/>
                  <a:gd name="T16" fmla="*/ 0 h 1460"/>
                  <a:gd name="T17" fmla="*/ 1348 w 1348"/>
                  <a:gd name="T18" fmla="*/ 1460 h 1460"/>
                </a:gdLst>
                <a:ahLst/>
                <a:cxnLst>
                  <a:cxn ang="T10">
                    <a:pos x="T0" y="T1"/>
                  </a:cxn>
                  <a:cxn ang="T11">
                    <a:pos x="T2" y="T3"/>
                  </a:cxn>
                  <a:cxn ang="T12">
                    <a:pos x="T4" y="T5"/>
                  </a:cxn>
                  <a:cxn ang="T13">
                    <a:pos x="T6" y="T7"/>
                  </a:cxn>
                  <a:cxn ang="T14">
                    <a:pos x="T8" y="T9"/>
                  </a:cxn>
                </a:cxnLst>
                <a:rect l="T15" t="T16" r="T17" b="T18"/>
                <a:pathLst>
                  <a:path w="1348" h="1460">
                    <a:moveTo>
                      <a:pt x="0" y="1384"/>
                    </a:moveTo>
                    <a:lnTo>
                      <a:pt x="136" y="1460"/>
                    </a:lnTo>
                    <a:lnTo>
                      <a:pt x="1348" y="36"/>
                    </a:lnTo>
                    <a:lnTo>
                      <a:pt x="1220" y="0"/>
                    </a:lnTo>
                    <a:lnTo>
                      <a:pt x="0" y="1384"/>
                    </a:lnTo>
                    <a:close/>
                  </a:path>
                </a:pathLst>
              </a:custGeom>
              <a:solidFill>
                <a:srgbClr val="990033">
                  <a:alpha val="50195"/>
                </a:srgbClr>
              </a:solidFill>
              <a:ln w="9525" cap="flat" cmpd="sng">
                <a:noFill/>
                <a:prstDash val="solid"/>
                <a:round/>
                <a:headEnd/>
                <a:tailEnd/>
              </a:ln>
            </p:spPr>
            <p:txBody>
              <a:bodyPr/>
              <a:lstStyle/>
              <a:p>
                <a:endParaRPr lang="en-US"/>
              </a:p>
            </p:txBody>
          </p:sp>
        </p:grpSp>
        <p:sp>
          <p:nvSpPr>
            <p:cNvPr id="15367" name="Freeform 52"/>
            <p:cNvSpPr>
              <a:spLocks/>
            </p:cNvSpPr>
            <p:nvPr/>
          </p:nvSpPr>
          <p:spPr bwMode="gray">
            <a:xfrm>
              <a:off x="3552" y="2747"/>
              <a:ext cx="973" cy="481"/>
            </a:xfrm>
            <a:custGeom>
              <a:avLst/>
              <a:gdLst>
                <a:gd name="T0" fmla="*/ 517 w 973"/>
                <a:gd name="T1" fmla="*/ 253 h 481"/>
                <a:gd name="T2" fmla="*/ 643 w 973"/>
                <a:gd name="T3" fmla="*/ 217 h 481"/>
                <a:gd name="T4" fmla="*/ 757 w 973"/>
                <a:gd name="T5" fmla="*/ 145 h 481"/>
                <a:gd name="T6" fmla="*/ 840 w 973"/>
                <a:gd name="T7" fmla="*/ 66 h 481"/>
                <a:gd name="T8" fmla="*/ 895 w 973"/>
                <a:gd name="T9" fmla="*/ 7 h 481"/>
                <a:gd name="T10" fmla="*/ 973 w 973"/>
                <a:gd name="T11" fmla="*/ 369 h 481"/>
                <a:gd name="T12" fmla="*/ 917 w 973"/>
                <a:gd name="T13" fmla="*/ 457 h 481"/>
                <a:gd name="T14" fmla="*/ 17 w 973"/>
                <a:gd name="T15" fmla="*/ 169 h 481"/>
                <a:gd name="T16" fmla="*/ 115 w 973"/>
                <a:gd name="T17" fmla="*/ 223 h 481"/>
                <a:gd name="T18" fmla="*/ 247 w 973"/>
                <a:gd name="T19" fmla="*/ 259 h 481"/>
                <a:gd name="T20" fmla="*/ 385 w 973"/>
                <a:gd name="T21" fmla="*/ 259 h 481"/>
                <a:gd name="T22" fmla="*/ 517 w 973"/>
                <a:gd name="T23" fmla="*/ 253 h 4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
                <a:gd name="T37" fmla="*/ 0 h 481"/>
                <a:gd name="T38" fmla="*/ 973 w 973"/>
                <a:gd name="T39" fmla="*/ 481 h 4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 h="481">
                  <a:moveTo>
                    <a:pt x="517" y="253"/>
                  </a:moveTo>
                  <a:lnTo>
                    <a:pt x="643" y="217"/>
                  </a:lnTo>
                  <a:cubicBezTo>
                    <a:pt x="672" y="202"/>
                    <a:pt x="729" y="165"/>
                    <a:pt x="757" y="145"/>
                  </a:cubicBezTo>
                  <a:cubicBezTo>
                    <a:pt x="797" y="117"/>
                    <a:pt x="817" y="89"/>
                    <a:pt x="840" y="66"/>
                  </a:cubicBezTo>
                  <a:cubicBezTo>
                    <a:pt x="849" y="72"/>
                    <a:pt x="886" y="0"/>
                    <a:pt x="895" y="7"/>
                  </a:cubicBezTo>
                  <a:cubicBezTo>
                    <a:pt x="727" y="229"/>
                    <a:pt x="901" y="329"/>
                    <a:pt x="973" y="369"/>
                  </a:cubicBezTo>
                  <a:cubicBezTo>
                    <a:pt x="916" y="388"/>
                    <a:pt x="955" y="432"/>
                    <a:pt x="917" y="457"/>
                  </a:cubicBezTo>
                  <a:cubicBezTo>
                    <a:pt x="829" y="481"/>
                    <a:pt x="119" y="445"/>
                    <a:pt x="17" y="169"/>
                  </a:cubicBezTo>
                  <a:cubicBezTo>
                    <a:pt x="0" y="168"/>
                    <a:pt x="129" y="232"/>
                    <a:pt x="115" y="223"/>
                  </a:cubicBezTo>
                  <a:cubicBezTo>
                    <a:pt x="155" y="236"/>
                    <a:pt x="202" y="253"/>
                    <a:pt x="247" y="259"/>
                  </a:cubicBezTo>
                  <a:cubicBezTo>
                    <a:pt x="279" y="260"/>
                    <a:pt x="340" y="260"/>
                    <a:pt x="385" y="259"/>
                  </a:cubicBezTo>
                  <a:cubicBezTo>
                    <a:pt x="418" y="256"/>
                    <a:pt x="474" y="260"/>
                    <a:pt x="517"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15368" name="Freeform 53"/>
            <p:cNvSpPr>
              <a:spLocks/>
            </p:cNvSpPr>
            <p:nvPr/>
          </p:nvSpPr>
          <p:spPr bwMode="gray">
            <a:xfrm>
              <a:off x="4572" y="2328"/>
              <a:ext cx="889" cy="676"/>
            </a:xfrm>
            <a:custGeom>
              <a:avLst/>
              <a:gdLst>
                <a:gd name="T0" fmla="*/ 511 w 889"/>
                <a:gd name="T1" fmla="*/ 253 h 676"/>
                <a:gd name="T2" fmla="*/ 637 w 889"/>
                <a:gd name="T3" fmla="*/ 217 h 676"/>
                <a:gd name="T4" fmla="*/ 753 w 889"/>
                <a:gd name="T5" fmla="*/ 140 h 676"/>
                <a:gd name="T6" fmla="*/ 877 w 889"/>
                <a:gd name="T7" fmla="*/ 49 h 676"/>
                <a:gd name="T8" fmla="*/ 889 w 889"/>
                <a:gd name="T9" fmla="*/ 7 h 676"/>
                <a:gd name="T10" fmla="*/ 190 w 889"/>
                <a:gd name="T11" fmla="*/ 657 h 676"/>
                <a:gd name="T12" fmla="*/ 52 w 889"/>
                <a:gd name="T13" fmla="*/ 593 h 676"/>
                <a:gd name="T14" fmla="*/ 17 w 889"/>
                <a:gd name="T15" fmla="*/ 152 h 676"/>
                <a:gd name="T16" fmla="*/ 117 w 889"/>
                <a:gd name="T17" fmla="*/ 216 h 676"/>
                <a:gd name="T18" fmla="*/ 241 w 889"/>
                <a:gd name="T19" fmla="*/ 256 h 676"/>
                <a:gd name="T20" fmla="*/ 379 w 889"/>
                <a:gd name="T21" fmla="*/ 259 h 676"/>
                <a:gd name="T22" fmla="*/ 511 w 889"/>
                <a:gd name="T23" fmla="*/ 253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89"/>
                <a:gd name="T37" fmla="*/ 0 h 676"/>
                <a:gd name="T38" fmla="*/ 889 w 889"/>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89" h="676">
                  <a:moveTo>
                    <a:pt x="511" y="253"/>
                  </a:moveTo>
                  <a:lnTo>
                    <a:pt x="637" y="217"/>
                  </a:lnTo>
                  <a:cubicBezTo>
                    <a:pt x="666" y="202"/>
                    <a:pt x="725" y="160"/>
                    <a:pt x="753" y="140"/>
                  </a:cubicBezTo>
                  <a:cubicBezTo>
                    <a:pt x="793" y="112"/>
                    <a:pt x="854" y="72"/>
                    <a:pt x="877" y="49"/>
                  </a:cubicBezTo>
                  <a:cubicBezTo>
                    <a:pt x="886" y="55"/>
                    <a:pt x="880" y="0"/>
                    <a:pt x="889" y="7"/>
                  </a:cubicBezTo>
                  <a:cubicBezTo>
                    <a:pt x="683" y="419"/>
                    <a:pt x="692" y="474"/>
                    <a:pt x="190" y="657"/>
                  </a:cubicBezTo>
                  <a:cubicBezTo>
                    <a:pt x="133" y="676"/>
                    <a:pt x="90" y="568"/>
                    <a:pt x="52" y="593"/>
                  </a:cubicBezTo>
                  <a:cubicBezTo>
                    <a:pt x="116" y="382"/>
                    <a:pt x="41" y="353"/>
                    <a:pt x="17" y="152"/>
                  </a:cubicBezTo>
                  <a:cubicBezTo>
                    <a:pt x="0" y="151"/>
                    <a:pt x="131" y="225"/>
                    <a:pt x="117" y="216"/>
                  </a:cubicBezTo>
                  <a:cubicBezTo>
                    <a:pt x="157" y="229"/>
                    <a:pt x="196" y="250"/>
                    <a:pt x="241" y="256"/>
                  </a:cubicBezTo>
                  <a:cubicBezTo>
                    <a:pt x="273" y="257"/>
                    <a:pt x="334" y="260"/>
                    <a:pt x="379" y="259"/>
                  </a:cubicBezTo>
                  <a:cubicBezTo>
                    <a:pt x="412" y="256"/>
                    <a:pt x="468" y="260"/>
                    <a:pt x="511"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15369" name="Oval 54"/>
            <p:cNvSpPr>
              <a:spLocks noChangeArrowheads="1"/>
            </p:cNvSpPr>
            <p:nvPr/>
          </p:nvSpPr>
          <p:spPr bwMode="gray">
            <a:xfrm>
              <a:off x="3292" y="1756"/>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15370" name="Oval 55"/>
            <p:cNvSpPr>
              <a:spLocks noChangeArrowheads="1"/>
            </p:cNvSpPr>
            <p:nvPr/>
          </p:nvSpPr>
          <p:spPr bwMode="gray">
            <a:xfrm>
              <a:off x="4327" y="1342"/>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grpSp>
          <p:nvGrpSpPr>
            <p:cNvPr id="4" name="Group 56"/>
            <p:cNvGrpSpPr>
              <a:grpSpLocks/>
            </p:cNvGrpSpPr>
            <p:nvPr/>
          </p:nvGrpSpPr>
          <p:grpSpPr bwMode="auto">
            <a:xfrm>
              <a:off x="4530" y="1605"/>
              <a:ext cx="849" cy="707"/>
              <a:chOff x="4530" y="1605"/>
              <a:chExt cx="849" cy="707"/>
            </a:xfrm>
          </p:grpSpPr>
          <p:sp>
            <p:nvSpPr>
              <p:cNvPr id="96279" name="Rectangle 57"/>
              <p:cNvSpPr>
                <a:spLocks noChangeArrowheads="1"/>
              </p:cNvSpPr>
              <p:nvPr/>
            </p:nvSpPr>
            <p:spPr bwMode="gray">
              <a:xfrm>
                <a:off x="4656" y="1605"/>
                <a:ext cx="594" cy="707"/>
              </a:xfrm>
              <a:prstGeom prst="rect">
                <a:avLst/>
              </a:prstGeom>
              <a:gradFill rotWithShape="0">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a:defRPr/>
                </a:pPr>
                <a:endParaRPr lang="en-US"/>
              </a:p>
            </p:txBody>
          </p:sp>
          <p:sp>
            <p:nvSpPr>
              <p:cNvPr id="15384" name="Text Box 58"/>
              <p:cNvSpPr txBox="1">
                <a:spLocks noChangeArrowheads="1"/>
              </p:cNvSpPr>
              <p:nvPr/>
            </p:nvSpPr>
            <p:spPr bwMode="gray">
              <a:xfrm>
                <a:off x="4769" y="1870"/>
                <a:ext cx="446" cy="212"/>
              </a:xfrm>
              <a:prstGeom prst="rect">
                <a:avLst/>
              </a:prstGeom>
              <a:noFill/>
              <a:ln w="9525" algn="ctr">
                <a:noFill/>
                <a:miter lim="800000"/>
                <a:headEnd/>
                <a:tailEnd/>
              </a:ln>
            </p:spPr>
            <p:txBody>
              <a:bodyPr wrap="none">
                <a:spAutoFit/>
              </a:bodyPr>
              <a:lstStyle/>
              <a:p>
                <a:pPr marL="342900" indent="-342900" eaLnBrk="0" hangingPunct="0">
                  <a:spcBef>
                    <a:spcPct val="20000"/>
                  </a:spcBef>
                  <a:buSzPct val="105000"/>
                  <a:buFont typeface="Arial" charset="0"/>
                  <a:buNone/>
                </a:pPr>
                <a:r>
                  <a:rPr lang="en-US" sz="1600" b="1">
                    <a:latin typeface="Arial Narrow" pitchFamily="34" charset="0"/>
                  </a:rPr>
                  <a:t>FIFO</a:t>
                </a:r>
              </a:p>
            </p:txBody>
          </p:sp>
          <p:sp>
            <p:nvSpPr>
              <p:cNvPr id="96281" name="Line 59"/>
              <p:cNvSpPr>
                <a:spLocks noChangeShapeType="1"/>
              </p:cNvSpPr>
              <p:nvPr/>
            </p:nvSpPr>
            <p:spPr bwMode="gray">
              <a:xfrm>
                <a:off x="4530" y="211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2" name="Line 60"/>
              <p:cNvSpPr>
                <a:spLocks noChangeShapeType="1"/>
              </p:cNvSpPr>
              <p:nvPr/>
            </p:nvSpPr>
            <p:spPr bwMode="gray">
              <a:xfrm>
                <a:off x="4530" y="2043"/>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3" name="Line 61"/>
              <p:cNvSpPr>
                <a:spLocks noChangeShapeType="1"/>
              </p:cNvSpPr>
              <p:nvPr/>
            </p:nvSpPr>
            <p:spPr bwMode="gray">
              <a:xfrm>
                <a:off x="4534" y="1968"/>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4" name="Line 62"/>
              <p:cNvSpPr>
                <a:spLocks noChangeShapeType="1"/>
              </p:cNvSpPr>
              <p:nvPr/>
            </p:nvSpPr>
            <p:spPr bwMode="gray">
              <a:xfrm>
                <a:off x="4530" y="189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5" name="Line 63"/>
              <p:cNvSpPr>
                <a:spLocks noChangeShapeType="1"/>
              </p:cNvSpPr>
              <p:nvPr/>
            </p:nvSpPr>
            <p:spPr bwMode="gray">
              <a:xfrm>
                <a:off x="4530" y="1816"/>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6" name="Line 64"/>
              <p:cNvSpPr>
                <a:spLocks noChangeShapeType="1"/>
              </p:cNvSpPr>
              <p:nvPr/>
            </p:nvSpPr>
            <p:spPr bwMode="gray">
              <a:xfrm>
                <a:off x="4537" y="1739"/>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7" name="Line 65"/>
              <p:cNvSpPr>
                <a:spLocks noChangeShapeType="1"/>
              </p:cNvSpPr>
              <p:nvPr/>
            </p:nvSpPr>
            <p:spPr bwMode="gray">
              <a:xfrm>
                <a:off x="5275" y="204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8" name="Line 66"/>
              <p:cNvSpPr>
                <a:spLocks noChangeShapeType="1"/>
              </p:cNvSpPr>
              <p:nvPr/>
            </p:nvSpPr>
            <p:spPr bwMode="gray">
              <a:xfrm>
                <a:off x="5279" y="1972"/>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89" name="Line 67"/>
              <p:cNvSpPr>
                <a:spLocks noChangeShapeType="1"/>
              </p:cNvSpPr>
              <p:nvPr/>
            </p:nvSpPr>
            <p:spPr bwMode="gray">
              <a:xfrm>
                <a:off x="5275" y="1895"/>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90" name="Line 68"/>
              <p:cNvSpPr>
                <a:spLocks noChangeShapeType="1"/>
              </p:cNvSpPr>
              <p:nvPr/>
            </p:nvSpPr>
            <p:spPr bwMode="gray">
              <a:xfrm>
                <a:off x="5275" y="1820"/>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91" name="Line 69"/>
              <p:cNvSpPr>
                <a:spLocks noChangeShapeType="1"/>
              </p:cNvSpPr>
              <p:nvPr/>
            </p:nvSpPr>
            <p:spPr bwMode="gray">
              <a:xfrm>
                <a:off x="5281" y="174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92" name="Line 70"/>
              <p:cNvSpPr>
                <a:spLocks noChangeShapeType="1"/>
              </p:cNvSpPr>
              <p:nvPr/>
            </p:nvSpPr>
            <p:spPr bwMode="gray">
              <a:xfrm>
                <a:off x="5279" y="2218"/>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grpSp>
        <p:grpSp>
          <p:nvGrpSpPr>
            <p:cNvPr id="5" name="Group 71"/>
            <p:cNvGrpSpPr>
              <a:grpSpLocks/>
            </p:cNvGrpSpPr>
            <p:nvPr/>
          </p:nvGrpSpPr>
          <p:grpSpPr bwMode="auto">
            <a:xfrm>
              <a:off x="3495" y="2052"/>
              <a:ext cx="856" cy="730"/>
              <a:chOff x="3495" y="2052"/>
              <a:chExt cx="856" cy="730"/>
            </a:xfrm>
          </p:grpSpPr>
          <p:sp>
            <p:nvSpPr>
              <p:cNvPr id="96269" name="Freeform 72"/>
              <p:cNvSpPr>
                <a:spLocks/>
              </p:cNvSpPr>
              <p:nvPr/>
            </p:nvSpPr>
            <p:spPr bwMode="gray">
              <a:xfrm>
                <a:off x="3628" y="2052"/>
                <a:ext cx="597" cy="730"/>
              </a:xfrm>
              <a:custGeom>
                <a:avLst/>
                <a:gdLst>
                  <a:gd name="T0" fmla="*/ 90 w 768"/>
                  <a:gd name="T1" fmla="*/ 455 h 900"/>
                  <a:gd name="T2" fmla="*/ 2 w 768"/>
                  <a:gd name="T3" fmla="*/ 455 h 900"/>
                  <a:gd name="T4" fmla="*/ 0 w 768"/>
                  <a:gd name="T5" fmla="*/ 900 h 900"/>
                  <a:gd name="T6" fmla="*/ 768 w 768"/>
                  <a:gd name="T7" fmla="*/ 900 h 900"/>
                  <a:gd name="T8" fmla="*/ 768 w 768"/>
                  <a:gd name="T9" fmla="*/ 462 h 900"/>
                  <a:gd name="T10" fmla="*/ 682 w 768"/>
                  <a:gd name="T11" fmla="*/ 463 h 900"/>
                  <a:gd name="T12" fmla="*/ 682 w 768"/>
                  <a:gd name="T13" fmla="*/ 379 h 900"/>
                  <a:gd name="T14" fmla="*/ 768 w 768"/>
                  <a:gd name="T15" fmla="*/ 378 h 900"/>
                  <a:gd name="T16" fmla="*/ 768 w 768"/>
                  <a:gd name="T17" fmla="*/ 0 h 900"/>
                  <a:gd name="T18" fmla="*/ 7 w 768"/>
                  <a:gd name="T19" fmla="*/ 0 h 900"/>
                  <a:gd name="T20" fmla="*/ 7 w 768"/>
                  <a:gd name="T21" fmla="*/ 378 h 900"/>
                  <a:gd name="T22" fmla="*/ 90 w 768"/>
                  <a:gd name="T23" fmla="*/ 379 h 900"/>
                  <a:gd name="T24" fmla="*/ 90 w 768"/>
                  <a:gd name="T25" fmla="*/ 455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900"/>
                  <a:gd name="T41" fmla="*/ 768 w 768"/>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900">
                    <a:moveTo>
                      <a:pt x="90" y="455"/>
                    </a:moveTo>
                    <a:lnTo>
                      <a:pt x="2" y="455"/>
                    </a:lnTo>
                    <a:lnTo>
                      <a:pt x="0" y="900"/>
                    </a:lnTo>
                    <a:lnTo>
                      <a:pt x="768" y="900"/>
                    </a:lnTo>
                    <a:lnTo>
                      <a:pt x="768" y="462"/>
                    </a:lnTo>
                    <a:lnTo>
                      <a:pt x="682" y="463"/>
                    </a:lnTo>
                    <a:lnTo>
                      <a:pt x="682" y="379"/>
                    </a:lnTo>
                    <a:lnTo>
                      <a:pt x="768" y="378"/>
                    </a:lnTo>
                    <a:lnTo>
                      <a:pt x="768" y="0"/>
                    </a:lnTo>
                    <a:lnTo>
                      <a:pt x="7" y="0"/>
                    </a:lnTo>
                    <a:lnTo>
                      <a:pt x="7" y="378"/>
                    </a:lnTo>
                    <a:lnTo>
                      <a:pt x="90" y="379"/>
                    </a:lnTo>
                    <a:lnTo>
                      <a:pt x="90" y="455"/>
                    </a:lnTo>
                    <a:close/>
                  </a:path>
                </a:pathLst>
              </a:custGeom>
              <a:gradFill rotWithShape="0">
                <a:gsLst>
                  <a:gs pos="0">
                    <a:srgbClr val="470017"/>
                  </a:gs>
                  <a:gs pos="50000">
                    <a:srgbClr val="990033"/>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p>
            </p:txBody>
          </p:sp>
          <p:sp>
            <p:nvSpPr>
              <p:cNvPr id="96270" name="Text Box 73"/>
              <p:cNvSpPr txBox="1">
                <a:spLocks noChangeArrowheads="1"/>
              </p:cNvSpPr>
              <p:nvPr/>
            </p:nvSpPr>
            <p:spPr bwMode="gray">
              <a:xfrm>
                <a:off x="3627" y="2165"/>
                <a:ext cx="847" cy="396"/>
              </a:xfrm>
              <a:prstGeom prst="rect">
                <a:avLst/>
              </a:prstGeom>
              <a:noFill/>
              <a:ln w="9525" algn="ctr">
                <a:noFill/>
                <a:miter lim="800000"/>
                <a:headEnd/>
                <a:tailEnd/>
              </a:ln>
              <a:effectLst>
                <a:outerShdw dist="17961" dir="2700000" algn="ctr" rotWithShape="0">
                  <a:schemeClr val="tx1"/>
                </a:outerShdw>
              </a:effectLst>
            </p:spPr>
            <p:txBody>
              <a:bodyPr wrap="none">
                <a:spAutoFit/>
              </a:bodyPr>
              <a:lstStyle/>
              <a:p>
                <a:pPr marL="342900" indent="-342900" eaLnBrk="0" hangingPunct="0">
                  <a:spcBef>
                    <a:spcPct val="20000"/>
                  </a:spcBef>
                  <a:buSzPct val="105000"/>
                  <a:buFont typeface="Arial" charset="0"/>
                  <a:buNone/>
                  <a:defRPr/>
                </a:pPr>
                <a:r>
                  <a:rPr lang="en-US" sz="1600" b="1">
                    <a:solidFill>
                      <a:srgbClr val="FFCC00"/>
                    </a:solidFill>
                    <a:latin typeface="Arial Narrow" pitchFamily="34" charset="0"/>
                  </a:rPr>
                  <a:t>Dual-Port </a:t>
                </a:r>
              </a:p>
              <a:p>
                <a:pPr marL="342900" indent="-342900" eaLnBrk="0" hangingPunct="0">
                  <a:spcBef>
                    <a:spcPct val="20000"/>
                  </a:spcBef>
                  <a:buSzPct val="105000"/>
                  <a:buFont typeface="Arial" charset="0"/>
                  <a:buNone/>
                  <a:defRPr/>
                </a:pPr>
                <a:r>
                  <a:rPr lang="en-US" sz="1600" b="1">
                    <a:solidFill>
                      <a:srgbClr val="FFCC00"/>
                    </a:solidFill>
                    <a:latin typeface="Arial Narrow" pitchFamily="34" charset="0"/>
                  </a:rPr>
                  <a:t>BRAM</a:t>
                </a:r>
              </a:p>
            </p:txBody>
          </p:sp>
          <p:sp>
            <p:nvSpPr>
              <p:cNvPr id="96271" name="Line 74"/>
              <p:cNvSpPr>
                <a:spLocks noChangeShapeType="1"/>
              </p:cNvSpPr>
              <p:nvPr/>
            </p:nvSpPr>
            <p:spPr bwMode="gray">
              <a:xfrm>
                <a:off x="3501" y="2269"/>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2" name="Line 75"/>
              <p:cNvSpPr>
                <a:spLocks noChangeShapeType="1"/>
              </p:cNvSpPr>
              <p:nvPr/>
            </p:nvSpPr>
            <p:spPr bwMode="gray">
              <a:xfrm>
                <a:off x="3501" y="2194"/>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3" name="Line 76"/>
              <p:cNvSpPr>
                <a:spLocks noChangeShapeType="1"/>
              </p:cNvSpPr>
              <p:nvPr/>
            </p:nvSpPr>
            <p:spPr bwMode="gray">
              <a:xfrm>
                <a:off x="3508" y="211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4" name="Line 77"/>
              <p:cNvSpPr>
                <a:spLocks noChangeShapeType="1"/>
              </p:cNvSpPr>
              <p:nvPr/>
            </p:nvSpPr>
            <p:spPr bwMode="gray">
              <a:xfrm>
                <a:off x="3495" y="2710"/>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5" name="Line 78"/>
              <p:cNvSpPr>
                <a:spLocks noChangeShapeType="1"/>
              </p:cNvSpPr>
              <p:nvPr/>
            </p:nvSpPr>
            <p:spPr bwMode="gray">
              <a:xfrm>
                <a:off x="3495" y="2635"/>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6" name="Line 79"/>
              <p:cNvSpPr>
                <a:spLocks noChangeShapeType="1"/>
              </p:cNvSpPr>
              <p:nvPr/>
            </p:nvSpPr>
            <p:spPr bwMode="gray">
              <a:xfrm>
                <a:off x="3501" y="255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7" name="Line 80"/>
              <p:cNvSpPr>
                <a:spLocks noChangeShapeType="1"/>
              </p:cNvSpPr>
              <p:nvPr/>
            </p:nvSpPr>
            <p:spPr bwMode="gray">
              <a:xfrm>
                <a:off x="4247" y="2211"/>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sp>
            <p:nvSpPr>
              <p:cNvPr id="96278" name="Line 81"/>
              <p:cNvSpPr>
                <a:spLocks noChangeShapeType="1"/>
              </p:cNvSpPr>
              <p:nvPr/>
            </p:nvSpPr>
            <p:spPr bwMode="gray">
              <a:xfrm>
                <a:off x="4254" y="2613"/>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p>
            </p:txBody>
          </p:sp>
        </p:grpSp>
      </p:grpSp>
      <p:sp>
        <p:nvSpPr>
          <p:cNvPr id="96261" name="Text Box 83"/>
          <p:cNvSpPr txBox="1">
            <a:spLocks noChangeArrowheads="1"/>
          </p:cNvSpPr>
          <p:nvPr/>
        </p:nvSpPr>
        <p:spPr bwMode="auto">
          <a:xfrm>
            <a:off x="6922675" y="2220708"/>
            <a:ext cx="1941512" cy="396875"/>
          </a:xfrm>
          <a:prstGeom prst="rect">
            <a:avLst/>
          </a:prstGeom>
          <a:noFill/>
          <a:ln w="28575" algn="ctr">
            <a:noFill/>
            <a:miter lim="800000"/>
            <a:headEnd/>
            <a:tailEnd/>
          </a:ln>
        </p:spPr>
        <p:txBody>
          <a:bodyPr wrap="none">
            <a:spAutoFit/>
          </a:bodyPr>
          <a:lstStyle/>
          <a:p>
            <a:pPr>
              <a:defRPr/>
            </a:pPr>
            <a:r>
              <a:rPr lang="en-US" sz="2000" b="1" dirty="0">
                <a:effectLst>
                  <a:outerShdw blurRad="38100" dist="38100" dir="2700000" algn="tl">
                    <a:srgbClr val="C0C0C0"/>
                  </a:outerShdw>
                </a:effectLst>
                <a:latin typeface="Arial Narrow" pitchFamily="34" charset="0"/>
              </a:rPr>
              <a:t>36K Memory</a:t>
            </a: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smtClean="0"/>
              <a:t>Where Can I Learn More?</a:t>
            </a:r>
          </a:p>
        </p:txBody>
      </p:sp>
      <p:sp>
        <p:nvSpPr>
          <p:cNvPr id="16387" name="Rectangle 3"/>
          <p:cNvSpPr>
            <a:spLocks noGrp="1" noChangeArrowheads="1"/>
          </p:cNvSpPr>
          <p:nvPr>
            <p:ph type="body" idx="4294967295"/>
          </p:nvPr>
        </p:nvSpPr>
        <p:spPr>
          <a:xfrm>
            <a:off x="609600" y="1655763"/>
            <a:ext cx="7924800" cy="3625608"/>
          </a:xfrm>
        </p:spPr>
        <p:txBody>
          <a:bodyPr>
            <a:spAutoFit/>
          </a:bodyPr>
          <a:lstStyle/>
          <a:p>
            <a:pPr>
              <a:lnSpc>
                <a:spcPct val="90000"/>
              </a:lnSpc>
            </a:pPr>
            <a:r>
              <a:rPr lang="en-US" sz="2400" b="1" i="1" dirty="0" smtClean="0"/>
              <a:t>User Guides</a:t>
            </a:r>
          </a:p>
          <a:p>
            <a:pPr lvl="1">
              <a:lnSpc>
                <a:spcPct val="90000"/>
              </a:lnSpc>
            </a:pPr>
            <a:r>
              <a:rPr lang="en-US" i="1" u="sng" dirty="0" smtClean="0"/>
              <a:t>7 Series FPGAs Memory Resources User Guide</a:t>
            </a:r>
          </a:p>
          <a:p>
            <a:pPr lvl="2">
              <a:lnSpc>
                <a:spcPct val="90000"/>
              </a:lnSpc>
            </a:pPr>
            <a:r>
              <a:rPr lang="en-US" dirty="0" smtClean="0"/>
              <a:t>Describes the complete block memory and FIFO resources</a:t>
            </a:r>
          </a:p>
          <a:p>
            <a:pPr lvl="2">
              <a:lnSpc>
                <a:spcPct val="90000"/>
              </a:lnSpc>
            </a:pPr>
            <a:endParaRPr lang="en-US" dirty="0" smtClean="0"/>
          </a:p>
          <a:p>
            <a:pPr>
              <a:lnSpc>
                <a:spcPct val="90000"/>
              </a:lnSpc>
            </a:pPr>
            <a:r>
              <a:rPr lang="en-US" sz="2400" b="1" dirty="0" smtClean="0"/>
              <a:t>Xilinx Education Services courses</a:t>
            </a:r>
          </a:p>
          <a:p>
            <a:pPr lvl="1">
              <a:lnSpc>
                <a:spcPct val="90000"/>
              </a:lnSpc>
            </a:pPr>
            <a:r>
              <a:rPr lang="en-US" b="1" u="sng" dirty="0" smtClean="0"/>
              <a:t>www.xilinx.com/training</a:t>
            </a:r>
            <a:endParaRPr lang="en-US" b="1" dirty="0" smtClean="0"/>
          </a:p>
          <a:p>
            <a:pPr lvl="2">
              <a:lnSpc>
                <a:spcPct val="90000"/>
              </a:lnSpc>
            </a:pPr>
            <a:r>
              <a:rPr lang="en-US" i="1" u="sng" dirty="0" smtClean="0"/>
              <a:t>Designing with the 7 Series Families</a:t>
            </a:r>
            <a:r>
              <a:rPr lang="en-US" u="sng" dirty="0" smtClean="0"/>
              <a:t> </a:t>
            </a:r>
            <a:r>
              <a:rPr lang="en-US" dirty="0" smtClean="0"/>
              <a:t>course</a:t>
            </a:r>
          </a:p>
          <a:p>
            <a:pPr lvl="2">
              <a:lnSpc>
                <a:spcPct val="90000"/>
              </a:lnSpc>
            </a:pPr>
            <a:r>
              <a:rPr lang="en-US" dirty="0" smtClean="0"/>
              <a:t>Xilinx tools and architecture courses</a:t>
            </a:r>
          </a:p>
          <a:p>
            <a:pPr lvl="2">
              <a:lnSpc>
                <a:spcPct val="90000"/>
              </a:lnSpc>
            </a:pPr>
            <a:r>
              <a:rPr lang="en-US" dirty="0" smtClean="0"/>
              <a:t>Hardware description language courses</a:t>
            </a:r>
          </a:p>
          <a:p>
            <a:pPr lvl="2">
              <a:lnSpc>
                <a:spcPct val="90000"/>
              </a:lnSpc>
            </a:pPr>
            <a:r>
              <a:rPr lang="en-US" dirty="0" smtClean="0"/>
              <a:t>Basic FPGA architecture, Basic HDL Coding Techniques, and other Free Videos!</a:t>
            </a:r>
          </a:p>
          <a:p>
            <a:pPr>
              <a:lnSpc>
                <a:spcPct val="90000"/>
              </a:lnSpc>
            </a:pPr>
            <a:endParaRPr lang="en-US" dirty="0" smtClean="0"/>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sz="900" dirty="0">
                <a:ea typeface="ＭＳ Ｐゴシック" charset="-128"/>
              </a:rPr>
              <a:t>Xilinx is disclosing this Document and Intellectual </a:t>
            </a:r>
            <a:r>
              <a:rPr lang="en-US" sz="900" dirty="0" smtClean="0">
                <a:ea typeface="ＭＳ Ｐゴシック" charset="-128"/>
              </a:rPr>
              <a:t>Property </a:t>
            </a:r>
            <a:r>
              <a:rPr lang="en-US" sz="900" dirty="0">
                <a:ea typeface="ＭＳ Ｐゴシック"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sz="900" dirty="0">
              <a:ea typeface="ＭＳ Ｐゴシック" charset="-128"/>
            </a:endParaRPr>
          </a:p>
          <a:p>
            <a:pPr algn="l"/>
            <a:r>
              <a:rPr lang="en-US" sz="900" dirty="0">
                <a:ea typeface="ＭＳ Ｐゴシック"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sz="900" dirty="0">
              <a:ea typeface="ＭＳ Ｐゴシック" charset="-128"/>
            </a:endParaRPr>
          </a:p>
          <a:p>
            <a:pPr algn="l"/>
            <a:r>
              <a:rPr lang="en-US" sz="900" dirty="0">
                <a:ea typeface="ＭＳ Ｐゴシック"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sz="900" dirty="0">
              <a:ea typeface="ＭＳ Ｐゴシック" charset="-128"/>
            </a:endParaRPr>
          </a:p>
          <a:p>
            <a:pPr algn="l"/>
            <a:r>
              <a:rPr lang="en-US" sz="900" dirty="0">
                <a:ea typeface="ＭＳ Ｐゴシック"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sz="900" dirty="0">
              <a:ea typeface="ＭＳ Ｐゴシック" charset="-128"/>
            </a:endParaRPr>
          </a:p>
          <a:p>
            <a:pPr algn="l"/>
            <a:r>
              <a:rPr lang="en-US" sz="900" dirty="0">
                <a:ea typeface="ＭＳ Ｐゴシック"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sz="900" dirty="0">
              <a:ea typeface="ＭＳ Ｐゴシック" charset="-128"/>
            </a:endParaRPr>
          </a:p>
          <a:p>
            <a:pPr algn="l"/>
            <a:r>
              <a:rPr lang="en-US" sz="900">
                <a:ea typeface="ＭＳ Ｐゴシック" charset="-128"/>
              </a:rPr>
              <a:t>© </a:t>
            </a:r>
            <a:r>
              <a:rPr lang="en-US" sz="900" smtClean="0">
                <a:ea typeface="ＭＳ Ｐゴシック" charset="-128"/>
              </a:rPr>
              <a:t>2012 </a:t>
            </a:r>
            <a:r>
              <a:rPr lang="en-US" sz="900" dirty="0">
                <a:ea typeface="ＭＳ Ｐゴシック" charset="-128"/>
              </a:rPr>
              <a:t>Xilinx, Inc. All rights reserved. XILINX, the Xilinx logo, and other designated brands included herein are trademarks of Xilinx, Inc. All other trademarks are the property of their respective owners.</a:t>
            </a:r>
          </a:p>
        </p:txBody>
      </p:sp>
      <p:sp>
        <p:nvSpPr>
          <p:cNvPr id="17411" name="Rectangle 3"/>
          <p:cNvSpPr>
            <a:spLocks noGrp="1" noChangeArrowheads="1"/>
          </p:cNvSpPr>
          <p:nvPr>
            <p:ph type="title" idx="4294967295"/>
          </p:nvPr>
        </p:nvSpPr>
        <p:spPr/>
        <p:txBody>
          <a:bodyPr/>
          <a:lstStyle/>
          <a:p>
            <a:r>
              <a:rPr lang="en-US" smtClean="0">
                <a:ea typeface="ＭＳ Ｐゴシック" charset="-128"/>
              </a:rPr>
              <a:t>Trademark Information</a:t>
            </a: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7"/>
          <p:cNvSpPr>
            <a:spLocks noChangeArrowheads="1"/>
          </p:cNvSpPr>
          <p:nvPr/>
        </p:nvSpPr>
        <p:spPr bwMode="auto">
          <a:xfrm>
            <a:off x="4411663" y="4265613"/>
            <a:ext cx="0" cy="304800"/>
          </a:xfrm>
          <a:prstGeom prst="rect">
            <a:avLst/>
          </a:prstGeom>
          <a:noFill/>
          <a:ln w="9525">
            <a:noFill/>
            <a:miter lim="800000"/>
            <a:headEnd/>
            <a:tailEnd/>
          </a:ln>
        </p:spPr>
        <p:txBody>
          <a:bodyPr wrap="none" lIns="0" tIns="0" rIns="0" bIns="0"/>
          <a:lstStyle/>
          <a:p>
            <a:pPr algn="l" eaLnBrk="0" hangingPunct="0"/>
            <a:endParaRPr lang="en-US" sz="2000">
              <a:latin typeface="Times New Roman" pitchFamily="18" charset="0"/>
            </a:endParaRPr>
          </a:p>
        </p:txBody>
      </p:sp>
      <p:sp>
        <p:nvSpPr>
          <p:cNvPr id="6147" name="Rectangle 46"/>
          <p:cNvSpPr>
            <a:spLocks noGrp="1" noChangeArrowheads="1"/>
          </p:cNvSpPr>
          <p:nvPr>
            <p:ph type="title" idx="4294967295"/>
          </p:nvPr>
        </p:nvSpPr>
        <p:spPr/>
        <p:txBody>
          <a:bodyPr/>
          <a:lstStyle/>
          <a:p>
            <a:r>
              <a:rPr lang="en-US" smtClean="0"/>
              <a:t>7 Series Block RAM and FIFO</a:t>
            </a:r>
          </a:p>
        </p:txBody>
      </p:sp>
      <p:sp>
        <p:nvSpPr>
          <p:cNvPr id="6148" name="Rectangle 47"/>
          <p:cNvSpPr>
            <a:spLocks noGrp="1" noChangeArrowheads="1"/>
          </p:cNvSpPr>
          <p:nvPr>
            <p:ph type="body" idx="4294967295"/>
          </p:nvPr>
        </p:nvSpPr>
        <p:spPr>
          <a:xfrm>
            <a:off x="148855" y="1642730"/>
            <a:ext cx="8225554" cy="4906926"/>
          </a:xfrm>
        </p:spPr>
        <p:txBody>
          <a:bodyPr/>
          <a:lstStyle/>
          <a:p>
            <a:pPr>
              <a:lnSpc>
                <a:spcPct val="90000"/>
              </a:lnSpc>
            </a:pPr>
            <a:r>
              <a:rPr lang="en-US" sz="1900" dirty="0" smtClean="0"/>
              <a:t>All members of the 7 series families have the same Block RAM/FIFO</a:t>
            </a:r>
          </a:p>
          <a:p>
            <a:pPr>
              <a:lnSpc>
                <a:spcPct val="90000"/>
              </a:lnSpc>
            </a:pPr>
            <a:r>
              <a:rPr lang="en-US" sz="1900" dirty="0" smtClean="0"/>
              <a:t>Fully synchronous operation</a:t>
            </a:r>
          </a:p>
          <a:p>
            <a:pPr lvl="1">
              <a:lnSpc>
                <a:spcPct val="90000"/>
              </a:lnSpc>
            </a:pPr>
            <a:r>
              <a:rPr lang="en-US" sz="1700" dirty="0" smtClean="0"/>
              <a:t>All operations are synchronous; all outputs are latched</a:t>
            </a:r>
          </a:p>
          <a:p>
            <a:pPr>
              <a:lnSpc>
                <a:spcPct val="90000"/>
              </a:lnSpc>
            </a:pPr>
            <a:r>
              <a:rPr lang="en-US" sz="1900" dirty="0" smtClean="0"/>
              <a:t>Optional internal pipeline register for higher </a:t>
            </a:r>
            <a:br>
              <a:rPr lang="en-US" sz="1900" dirty="0" smtClean="0"/>
            </a:br>
            <a:r>
              <a:rPr lang="en-US" sz="1900" dirty="0" smtClean="0"/>
              <a:t>frequency operation</a:t>
            </a:r>
          </a:p>
          <a:p>
            <a:pPr>
              <a:lnSpc>
                <a:spcPct val="90000"/>
              </a:lnSpc>
            </a:pPr>
            <a:r>
              <a:rPr lang="en-US" sz="1900" dirty="0" smtClean="0"/>
              <a:t>Two independent ports access common data</a:t>
            </a:r>
          </a:p>
          <a:p>
            <a:pPr lvl="1">
              <a:lnSpc>
                <a:spcPct val="90000"/>
              </a:lnSpc>
            </a:pPr>
            <a:r>
              <a:rPr lang="en-US" sz="1700" dirty="0" smtClean="0"/>
              <a:t>Individual address, clock, write enable, clock enable</a:t>
            </a:r>
          </a:p>
          <a:p>
            <a:pPr lvl="1">
              <a:lnSpc>
                <a:spcPct val="90000"/>
              </a:lnSpc>
            </a:pPr>
            <a:r>
              <a:rPr lang="en-US" sz="1700" dirty="0" smtClean="0"/>
              <a:t>Independent data widths for each port</a:t>
            </a:r>
          </a:p>
          <a:p>
            <a:pPr>
              <a:lnSpc>
                <a:spcPct val="90000"/>
              </a:lnSpc>
            </a:pPr>
            <a:r>
              <a:rPr lang="en-US" sz="1900" dirty="0" smtClean="0"/>
              <a:t>Multiple configuration options</a:t>
            </a:r>
          </a:p>
          <a:p>
            <a:pPr lvl="1">
              <a:lnSpc>
                <a:spcPct val="90000"/>
              </a:lnSpc>
            </a:pPr>
            <a:r>
              <a:rPr lang="en-US" sz="1700" dirty="0" smtClean="0"/>
              <a:t>True dual-port, simple dual-port, single-port</a:t>
            </a:r>
          </a:p>
          <a:p>
            <a:pPr>
              <a:lnSpc>
                <a:spcPct val="90000"/>
              </a:lnSpc>
            </a:pPr>
            <a:r>
              <a:rPr lang="en-US" sz="1900" dirty="0" smtClean="0"/>
              <a:t>Integrated cascade logic</a:t>
            </a:r>
          </a:p>
          <a:p>
            <a:pPr>
              <a:lnSpc>
                <a:spcPct val="90000"/>
              </a:lnSpc>
            </a:pPr>
            <a:r>
              <a:rPr lang="en-US" sz="1900" dirty="0" smtClean="0"/>
              <a:t>Byte-write enable in wider configurations</a:t>
            </a:r>
          </a:p>
          <a:p>
            <a:pPr>
              <a:lnSpc>
                <a:spcPct val="90000"/>
              </a:lnSpc>
            </a:pPr>
            <a:r>
              <a:rPr lang="en-US" sz="1900" dirty="0" smtClean="0"/>
              <a:t>Integrated control for fast and efficient FIFOs</a:t>
            </a:r>
          </a:p>
          <a:p>
            <a:pPr>
              <a:lnSpc>
                <a:spcPct val="90000"/>
              </a:lnSpc>
            </a:pPr>
            <a:r>
              <a:rPr lang="en-US" sz="1900" dirty="0" smtClean="0"/>
              <a:t>Integrated 64 / 72-bit Hamming error correction</a:t>
            </a:r>
          </a:p>
          <a:p>
            <a:pPr>
              <a:lnSpc>
                <a:spcPct val="90000"/>
              </a:lnSpc>
            </a:pPr>
            <a:r>
              <a:rPr lang="en-US" sz="1900" dirty="0" smtClean="0"/>
              <a:t>Separate </a:t>
            </a:r>
            <a:r>
              <a:rPr lang="en-US" sz="1900" dirty="0" err="1" smtClean="0"/>
              <a:t>Vbram</a:t>
            </a:r>
            <a:r>
              <a:rPr lang="en-US" sz="1900" dirty="0" smtClean="0"/>
              <a:t> supply to ensure block memory functionality in -1L</a:t>
            </a:r>
          </a:p>
        </p:txBody>
      </p:sp>
      <p:grpSp>
        <p:nvGrpSpPr>
          <p:cNvPr id="2" name="Group 48"/>
          <p:cNvGrpSpPr>
            <a:grpSpLocks/>
          </p:cNvGrpSpPr>
          <p:nvPr>
            <p:custDataLst>
              <p:tags r:id="rId2"/>
            </p:custDataLst>
          </p:nvPr>
        </p:nvGrpSpPr>
        <p:grpSpPr bwMode="auto">
          <a:xfrm>
            <a:off x="5767517" y="2541181"/>
            <a:ext cx="3376483" cy="3884539"/>
            <a:chOff x="3292" y="1342"/>
            <a:chExt cx="2346" cy="2699"/>
          </a:xfrm>
        </p:grpSpPr>
        <p:grpSp>
          <p:nvGrpSpPr>
            <p:cNvPr id="3" name="Group 49"/>
            <p:cNvGrpSpPr>
              <a:grpSpLocks/>
            </p:cNvGrpSpPr>
            <p:nvPr/>
          </p:nvGrpSpPr>
          <p:grpSpPr bwMode="auto">
            <a:xfrm>
              <a:off x="3373" y="1910"/>
              <a:ext cx="2265" cy="2131"/>
              <a:chOff x="3373" y="1910"/>
              <a:chExt cx="2265" cy="2131"/>
            </a:xfrm>
          </p:grpSpPr>
          <p:pic>
            <p:nvPicPr>
              <p:cNvPr id="81959" name="Picture 50" descr="V5ship_graphic_spin_square_lighter"/>
              <p:cNvPicPr>
                <a:picLocks noChangeAspect="1" noChangeArrowheads="1"/>
              </p:cNvPicPr>
              <p:nvPr/>
            </p:nvPicPr>
            <p:blipFill>
              <a:blip r:embed="rId5"/>
              <a:srcRect/>
              <a:stretch>
                <a:fillRect/>
              </a:stretch>
            </p:blipFill>
            <p:spPr bwMode="gray">
              <a:xfrm>
                <a:off x="3373" y="1910"/>
                <a:ext cx="2265" cy="2131"/>
              </a:xfrm>
              <a:prstGeom prst="rect">
                <a:avLst/>
              </a:prstGeom>
              <a:noFill/>
              <a:ln w="9525">
                <a:noFill/>
                <a:miter lim="800000"/>
                <a:headEnd/>
                <a:tailEnd/>
              </a:ln>
              <a:effectLst>
                <a:outerShdw dist="45791" dir="3378596" algn="ctr" rotWithShape="0">
                  <a:schemeClr val="bg2">
                    <a:alpha val="50000"/>
                  </a:schemeClr>
                </a:outerShdw>
              </a:effectLst>
            </p:spPr>
          </p:pic>
          <p:sp>
            <p:nvSpPr>
              <p:cNvPr id="6184" name="Freeform 51"/>
              <p:cNvSpPr>
                <a:spLocks/>
              </p:cNvSpPr>
              <p:nvPr/>
            </p:nvSpPr>
            <p:spPr bwMode="gray">
              <a:xfrm>
                <a:off x="4098" y="2143"/>
                <a:ext cx="1247" cy="1351"/>
              </a:xfrm>
              <a:custGeom>
                <a:avLst/>
                <a:gdLst>
                  <a:gd name="T0" fmla="*/ 0 w 1348"/>
                  <a:gd name="T1" fmla="*/ 1097 h 1460"/>
                  <a:gd name="T2" fmla="*/ 108 w 1348"/>
                  <a:gd name="T3" fmla="*/ 1157 h 1460"/>
                  <a:gd name="T4" fmla="*/ 1068 w 1348"/>
                  <a:gd name="T5" fmla="*/ 29 h 1460"/>
                  <a:gd name="T6" fmla="*/ 966 w 1348"/>
                  <a:gd name="T7" fmla="*/ 0 h 1460"/>
                  <a:gd name="T8" fmla="*/ 0 w 1348"/>
                  <a:gd name="T9" fmla="*/ 1097 h 1460"/>
                  <a:gd name="T10" fmla="*/ 0 60000 65536"/>
                  <a:gd name="T11" fmla="*/ 0 60000 65536"/>
                  <a:gd name="T12" fmla="*/ 0 60000 65536"/>
                  <a:gd name="T13" fmla="*/ 0 60000 65536"/>
                  <a:gd name="T14" fmla="*/ 0 60000 65536"/>
                  <a:gd name="T15" fmla="*/ 0 w 1348"/>
                  <a:gd name="T16" fmla="*/ 0 h 1460"/>
                  <a:gd name="T17" fmla="*/ 1348 w 1348"/>
                  <a:gd name="T18" fmla="*/ 1460 h 1460"/>
                </a:gdLst>
                <a:ahLst/>
                <a:cxnLst>
                  <a:cxn ang="T10">
                    <a:pos x="T0" y="T1"/>
                  </a:cxn>
                  <a:cxn ang="T11">
                    <a:pos x="T2" y="T3"/>
                  </a:cxn>
                  <a:cxn ang="T12">
                    <a:pos x="T4" y="T5"/>
                  </a:cxn>
                  <a:cxn ang="T13">
                    <a:pos x="T6" y="T7"/>
                  </a:cxn>
                  <a:cxn ang="T14">
                    <a:pos x="T8" y="T9"/>
                  </a:cxn>
                </a:cxnLst>
                <a:rect l="T15" t="T16" r="T17" b="T18"/>
                <a:pathLst>
                  <a:path w="1348" h="1460">
                    <a:moveTo>
                      <a:pt x="0" y="1384"/>
                    </a:moveTo>
                    <a:lnTo>
                      <a:pt x="136" y="1460"/>
                    </a:lnTo>
                    <a:lnTo>
                      <a:pt x="1348" y="36"/>
                    </a:lnTo>
                    <a:lnTo>
                      <a:pt x="1220" y="0"/>
                    </a:lnTo>
                    <a:lnTo>
                      <a:pt x="0" y="1384"/>
                    </a:lnTo>
                    <a:close/>
                  </a:path>
                </a:pathLst>
              </a:custGeom>
              <a:solidFill>
                <a:srgbClr val="990033">
                  <a:alpha val="50195"/>
                </a:srgbClr>
              </a:solidFill>
              <a:ln w="9525" cap="flat" cmpd="sng">
                <a:noFill/>
                <a:prstDash val="solid"/>
                <a:round/>
                <a:headEnd/>
                <a:tailEnd/>
              </a:ln>
            </p:spPr>
            <p:txBody>
              <a:bodyPr/>
              <a:lstStyle/>
              <a:p>
                <a:endParaRPr lang="en-US"/>
              </a:p>
            </p:txBody>
          </p:sp>
        </p:grpSp>
        <p:sp>
          <p:nvSpPr>
            <p:cNvPr id="6153" name="Freeform 52"/>
            <p:cNvSpPr>
              <a:spLocks/>
            </p:cNvSpPr>
            <p:nvPr/>
          </p:nvSpPr>
          <p:spPr bwMode="gray">
            <a:xfrm>
              <a:off x="3552" y="2747"/>
              <a:ext cx="973" cy="481"/>
            </a:xfrm>
            <a:custGeom>
              <a:avLst/>
              <a:gdLst>
                <a:gd name="T0" fmla="*/ 517 w 973"/>
                <a:gd name="T1" fmla="*/ 253 h 481"/>
                <a:gd name="T2" fmla="*/ 643 w 973"/>
                <a:gd name="T3" fmla="*/ 217 h 481"/>
                <a:gd name="T4" fmla="*/ 757 w 973"/>
                <a:gd name="T5" fmla="*/ 145 h 481"/>
                <a:gd name="T6" fmla="*/ 840 w 973"/>
                <a:gd name="T7" fmla="*/ 66 h 481"/>
                <a:gd name="T8" fmla="*/ 895 w 973"/>
                <a:gd name="T9" fmla="*/ 7 h 481"/>
                <a:gd name="T10" fmla="*/ 973 w 973"/>
                <a:gd name="T11" fmla="*/ 369 h 481"/>
                <a:gd name="T12" fmla="*/ 917 w 973"/>
                <a:gd name="T13" fmla="*/ 457 h 481"/>
                <a:gd name="T14" fmla="*/ 17 w 973"/>
                <a:gd name="T15" fmla="*/ 169 h 481"/>
                <a:gd name="T16" fmla="*/ 115 w 973"/>
                <a:gd name="T17" fmla="*/ 223 h 481"/>
                <a:gd name="T18" fmla="*/ 247 w 973"/>
                <a:gd name="T19" fmla="*/ 259 h 481"/>
                <a:gd name="T20" fmla="*/ 385 w 973"/>
                <a:gd name="T21" fmla="*/ 259 h 481"/>
                <a:gd name="T22" fmla="*/ 517 w 973"/>
                <a:gd name="T23" fmla="*/ 253 h 4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73"/>
                <a:gd name="T37" fmla="*/ 0 h 481"/>
                <a:gd name="T38" fmla="*/ 973 w 973"/>
                <a:gd name="T39" fmla="*/ 481 h 4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73" h="481">
                  <a:moveTo>
                    <a:pt x="517" y="253"/>
                  </a:moveTo>
                  <a:lnTo>
                    <a:pt x="643" y="217"/>
                  </a:lnTo>
                  <a:cubicBezTo>
                    <a:pt x="672" y="202"/>
                    <a:pt x="729" y="165"/>
                    <a:pt x="757" y="145"/>
                  </a:cubicBezTo>
                  <a:cubicBezTo>
                    <a:pt x="797" y="117"/>
                    <a:pt x="817" y="89"/>
                    <a:pt x="840" y="66"/>
                  </a:cubicBezTo>
                  <a:cubicBezTo>
                    <a:pt x="849" y="72"/>
                    <a:pt x="886" y="0"/>
                    <a:pt x="895" y="7"/>
                  </a:cubicBezTo>
                  <a:cubicBezTo>
                    <a:pt x="727" y="229"/>
                    <a:pt x="901" y="329"/>
                    <a:pt x="973" y="369"/>
                  </a:cubicBezTo>
                  <a:cubicBezTo>
                    <a:pt x="916" y="388"/>
                    <a:pt x="955" y="432"/>
                    <a:pt x="917" y="457"/>
                  </a:cubicBezTo>
                  <a:cubicBezTo>
                    <a:pt x="829" y="481"/>
                    <a:pt x="119" y="445"/>
                    <a:pt x="17" y="169"/>
                  </a:cubicBezTo>
                  <a:cubicBezTo>
                    <a:pt x="0" y="168"/>
                    <a:pt x="129" y="232"/>
                    <a:pt x="115" y="223"/>
                  </a:cubicBezTo>
                  <a:cubicBezTo>
                    <a:pt x="155" y="236"/>
                    <a:pt x="202" y="253"/>
                    <a:pt x="247" y="259"/>
                  </a:cubicBezTo>
                  <a:cubicBezTo>
                    <a:pt x="279" y="260"/>
                    <a:pt x="340" y="260"/>
                    <a:pt x="385" y="259"/>
                  </a:cubicBezTo>
                  <a:cubicBezTo>
                    <a:pt x="418" y="256"/>
                    <a:pt x="474" y="260"/>
                    <a:pt x="517"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6154" name="Freeform 53"/>
            <p:cNvSpPr>
              <a:spLocks/>
            </p:cNvSpPr>
            <p:nvPr/>
          </p:nvSpPr>
          <p:spPr bwMode="gray">
            <a:xfrm>
              <a:off x="4572" y="2328"/>
              <a:ext cx="889" cy="676"/>
            </a:xfrm>
            <a:custGeom>
              <a:avLst/>
              <a:gdLst>
                <a:gd name="T0" fmla="*/ 511 w 889"/>
                <a:gd name="T1" fmla="*/ 253 h 676"/>
                <a:gd name="T2" fmla="*/ 637 w 889"/>
                <a:gd name="T3" fmla="*/ 217 h 676"/>
                <a:gd name="T4" fmla="*/ 753 w 889"/>
                <a:gd name="T5" fmla="*/ 140 h 676"/>
                <a:gd name="T6" fmla="*/ 877 w 889"/>
                <a:gd name="T7" fmla="*/ 49 h 676"/>
                <a:gd name="T8" fmla="*/ 889 w 889"/>
                <a:gd name="T9" fmla="*/ 7 h 676"/>
                <a:gd name="T10" fmla="*/ 190 w 889"/>
                <a:gd name="T11" fmla="*/ 657 h 676"/>
                <a:gd name="T12" fmla="*/ 52 w 889"/>
                <a:gd name="T13" fmla="*/ 593 h 676"/>
                <a:gd name="T14" fmla="*/ 17 w 889"/>
                <a:gd name="T15" fmla="*/ 152 h 676"/>
                <a:gd name="T16" fmla="*/ 117 w 889"/>
                <a:gd name="T17" fmla="*/ 216 h 676"/>
                <a:gd name="T18" fmla="*/ 241 w 889"/>
                <a:gd name="T19" fmla="*/ 256 h 676"/>
                <a:gd name="T20" fmla="*/ 379 w 889"/>
                <a:gd name="T21" fmla="*/ 259 h 676"/>
                <a:gd name="T22" fmla="*/ 511 w 889"/>
                <a:gd name="T23" fmla="*/ 253 h 6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89"/>
                <a:gd name="T37" fmla="*/ 0 h 676"/>
                <a:gd name="T38" fmla="*/ 889 w 889"/>
                <a:gd name="T39" fmla="*/ 676 h 6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89" h="676">
                  <a:moveTo>
                    <a:pt x="511" y="253"/>
                  </a:moveTo>
                  <a:lnTo>
                    <a:pt x="637" y="217"/>
                  </a:lnTo>
                  <a:cubicBezTo>
                    <a:pt x="666" y="202"/>
                    <a:pt x="725" y="160"/>
                    <a:pt x="753" y="140"/>
                  </a:cubicBezTo>
                  <a:cubicBezTo>
                    <a:pt x="793" y="112"/>
                    <a:pt x="854" y="72"/>
                    <a:pt x="877" y="49"/>
                  </a:cubicBezTo>
                  <a:cubicBezTo>
                    <a:pt x="886" y="55"/>
                    <a:pt x="880" y="0"/>
                    <a:pt x="889" y="7"/>
                  </a:cubicBezTo>
                  <a:cubicBezTo>
                    <a:pt x="683" y="419"/>
                    <a:pt x="692" y="474"/>
                    <a:pt x="190" y="657"/>
                  </a:cubicBezTo>
                  <a:cubicBezTo>
                    <a:pt x="133" y="676"/>
                    <a:pt x="90" y="568"/>
                    <a:pt x="52" y="593"/>
                  </a:cubicBezTo>
                  <a:cubicBezTo>
                    <a:pt x="116" y="382"/>
                    <a:pt x="41" y="353"/>
                    <a:pt x="17" y="152"/>
                  </a:cubicBezTo>
                  <a:cubicBezTo>
                    <a:pt x="0" y="151"/>
                    <a:pt x="131" y="225"/>
                    <a:pt x="117" y="216"/>
                  </a:cubicBezTo>
                  <a:cubicBezTo>
                    <a:pt x="157" y="229"/>
                    <a:pt x="196" y="250"/>
                    <a:pt x="241" y="256"/>
                  </a:cubicBezTo>
                  <a:cubicBezTo>
                    <a:pt x="273" y="257"/>
                    <a:pt x="334" y="260"/>
                    <a:pt x="379" y="259"/>
                  </a:cubicBezTo>
                  <a:cubicBezTo>
                    <a:pt x="412" y="256"/>
                    <a:pt x="468" y="260"/>
                    <a:pt x="511" y="253"/>
                  </a:cubicBezTo>
                  <a:close/>
                </a:path>
              </a:pathLst>
            </a:custGeom>
            <a:gradFill rotWithShape="1">
              <a:gsLst>
                <a:gs pos="0">
                  <a:srgbClr val="FFFF99">
                    <a:alpha val="89998"/>
                  </a:srgbClr>
                </a:gs>
                <a:gs pos="100000">
                  <a:srgbClr val="FFFF99">
                    <a:alpha val="4999"/>
                  </a:srgbClr>
                </a:gs>
              </a:gsLst>
              <a:lin ang="5400000" scaled="1"/>
            </a:gradFill>
            <a:ln w="9525" cap="flat" cmpd="sng">
              <a:noFill/>
              <a:prstDash val="solid"/>
              <a:round/>
              <a:headEnd/>
              <a:tailEnd/>
            </a:ln>
          </p:spPr>
          <p:txBody>
            <a:bodyPr/>
            <a:lstStyle/>
            <a:p>
              <a:endParaRPr lang="en-US"/>
            </a:p>
          </p:txBody>
        </p:sp>
        <p:sp>
          <p:nvSpPr>
            <p:cNvPr id="6155" name="Oval 54"/>
            <p:cNvSpPr>
              <a:spLocks noChangeArrowheads="1"/>
            </p:cNvSpPr>
            <p:nvPr/>
          </p:nvSpPr>
          <p:spPr bwMode="gray">
            <a:xfrm>
              <a:off x="3292" y="1756"/>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6156" name="Oval 55"/>
            <p:cNvSpPr>
              <a:spLocks noChangeArrowheads="1"/>
            </p:cNvSpPr>
            <p:nvPr/>
          </p:nvSpPr>
          <p:spPr bwMode="gray">
            <a:xfrm>
              <a:off x="4327" y="1342"/>
              <a:ext cx="1257" cy="1256"/>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grpSp>
          <p:nvGrpSpPr>
            <p:cNvPr id="4" name="Group 56"/>
            <p:cNvGrpSpPr>
              <a:grpSpLocks/>
            </p:cNvGrpSpPr>
            <p:nvPr/>
          </p:nvGrpSpPr>
          <p:grpSpPr bwMode="auto">
            <a:xfrm>
              <a:off x="4530" y="1605"/>
              <a:ext cx="849" cy="707"/>
              <a:chOff x="4530" y="1605"/>
              <a:chExt cx="849" cy="707"/>
            </a:xfrm>
          </p:grpSpPr>
          <p:sp>
            <p:nvSpPr>
              <p:cNvPr id="81945" name="Rectangle 57"/>
              <p:cNvSpPr>
                <a:spLocks noChangeArrowheads="1"/>
              </p:cNvSpPr>
              <p:nvPr/>
            </p:nvSpPr>
            <p:spPr bwMode="gray">
              <a:xfrm>
                <a:off x="4656" y="1605"/>
                <a:ext cx="594" cy="707"/>
              </a:xfrm>
              <a:prstGeom prst="rect">
                <a:avLst/>
              </a:prstGeom>
              <a:gradFill rotWithShape="0">
                <a:gsLst>
                  <a:gs pos="0">
                    <a:srgbClr val="470017"/>
                  </a:gs>
                  <a:gs pos="50000">
                    <a:schemeClr val="hlink"/>
                  </a:gs>
                  <a:gs pos="100000">
                    <a:srgbClr val="470017"/>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6170" name="Text Box 58"/>
              <p:cNvSpPr txBox="1">
                <a:spLocks noChangeArrowheads="1"/>
              </p:cNvSpPr>
              <p:nvPr/>
            </p:nvSpPr>
            <p:spPr bwMode="gray">
              <a:xfrm>
                <a:off x="4769" y="1870"/>
                <a:ext cx="446" cy="212"/>
              </a:xfrm>
              <a:prstGeom prst="rect">
                <a:avLst/>
              </a:prstGeom>
              <a:noFill/>
              <a:ln w="9525" algn="ctr">
                <a:noFill/>
                <a:miter lim="800000"/>
                <a:headEnd/>
                <a:tailEnd/>
              </a:ln>
            </p:spPr>
            <p:txBody>
              <a:bodyPr wrap="none">
                <a:spAutoFit/>
              </a:bodyPr>
              <a:lstStyle/>
              <a:p>
                <a:pPr marL="342900" indent="-342900" eaLnBrk="0" hangingPunct="0">
                  <a:spcBef>
                    <a:spcPct val="20000"/>
                  </a:spcBef>
                  <a:buSzPct val="105000"/>
                  <a:buFont typeface="Arial" charset="0"/>
                  <a:buNone/>
                </a:pPr>
                <a:r>
                  <a:rPr lang="en-US" sz="1600" b="1">
                    <a:latin typeface="Arial Narrow" pitchFamily="34" charset="0"/>
                  </a:rPr>
                  <a:t>FIFO</a:t>
                </a:r>
              </a:p>
            </p:txBody>
          </p:sp>
          <p:sp>
            <p:nvSpPr>
              <p:cNvPr id="81947" name="Line 59"/>
              <p:cNvSpPr>
                <a:spLocks noChangeShapeType="1"/>
              </p:cNvSpPr>
              <p:nvPr/>
            </p:nvSpPr>
            <p:spPr bwMode="gray">
              <a:xfrm>
                <a:off x="4530" y="211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8" name="Line 60"/>
              <p:cNvSpPr>
                <a:spLocks noChangeShapeType="1"/>
              </p:cNvSpPr>
              <p:nvPr/>
            </p:nvSpPr>
            <p:spPr bwMode="gray">
              <a:xfrm>
                <a:off x="4530" y="2043"/>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9" name="Line 61"/>
              <p:cNvSpPr>
                <a:spLocks noChangeShapeType="1"/>
              </p:cNvSpPr>
              <p:nvPr/>
            </p:nvSpPr>
            <p:spPr bwMode="gray">
              <a:xfrm>
                <a:off x="4534" y="1968"/>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0" name="Line 62"/>
              <p:cNvSpPr>
                <a:spLocks noChangeShapeType="1"/>
              </p:cNvSpPr>
              <p:nvPr/>
            </p:nvSpPr>
            <p:spPr bwMode="gray">
              <a:xfrm>
                <a:off x="4530" y="189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1" name="Line 63"/>
              <p:cNvSpPr>
                <a:spLocks noChangeShapeType="1"/>
              </p:cNvSpPr>
              <p:nvPr/>
            </p:nvSpPr>
            <p:spPr bwMode="gray">
              <a:xfrm>
                <a:off x="4530" y="1816"/>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2" name="Line 64"/>
              <p:cNvSpPr>
                <a:spLocks noChangeShapeType="1"/>
              </p:cNvSpPr>
              <p:nvPr/>
            </p:nvSpPr>
            <p:spPr bwMode="gray">
              <a:xfrm>
                <a:off x="4537" y="1739"/>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3" name="Line 65"/>
              <p:cNvSpPr>
                <a:spLocks noChangeShapeType="1"/>
              </p:cNvSpPr>
              <p:nvPr/>
            </p:nvSpPr>
            <p:spPr bwMode="gray">
              <a:xfrm>
                <a:off x="5275" y="204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4" name="Line 66"/>
              <p:cNvSpPr>
                <a:spLocks noChangeShapeType="1"/>
              </p:cNvSpPr>
              <p:nvPr/>
            </p:nvSpPr>
            <p:spPr bwMode="gray">
              <a:xfrm>
                <a:off x="5279" y="1972"/>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5" name="Line 67"/>
              <p:cNvSpPr>
                <a:spLocks noChangeShapeType="1"/>
              </p:cNvSpPr>
              <p:nvPr/>
            </p:nvSpPr>
            <p:spPr bwMode="gray">
              <a:xfrm>
                <a:off x="5275" y="1895"/>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6" name="Line 68"/>
              <p:cNvSpPr>
                <a:spLocks noChangeShapeType="1"/>
              </p:cNvSpPr>
              <p:nvPr/>
            </p:nvSpPr>
            <p:spPr bwMode="gray">
              <a:xfrm>
                <a:off x="5275" y="1820"/>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7" name="Line 69"/>
              <p:cNvSpPr>
                <a:spLocks noChangeShapeType="1"/>
              </p:cNvSpPr>
              <p:nvPr/>
            </p:nvSpPr>
            <p:spPr bwMode="gray">
              <a:xfrm>
                <a:off x="5281" y="1741"/>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58" name="Line 70"/>
              <p:cNvSpPr>
                <a:spLocks noChangeShapeType="1"/>
              </p:cNvSpPr>
              <p:nvPr/>
            </p:nvSpPr>
            <p:spPr bwMode="gray">
              <a:xfrm>
                <a:off x="5279" y="2218"/>
                <a:ext cx="96"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grpSp>
        <p:grpSp>
          <p:nvGrpSpPr>
            <p:cNvPr id="5" name="Group 71"/>
            <p:cNvGrpSpPr>
              <a:grpSpLocks/>
            </p:cNvGrpSpPr>
            <p:nvPr/>
          </p:nvGrpSpPr>
          <p:grpSpPr bwMode="auto">
            <a:xfrm>
              <a:off x="3495" y="2052"/>
              <a:ext cx="898" cy="730"/>
              <a:chOff x="3495" y="2052"/>
              <a:chExt cx="898" cy="730"/>
            </a:xfrm>
          </p:grpSpPr>
          <p:sp>
            <p:nvSpPr>
              <p:cNvPr id="81935" name="Freeform 72"/>
              <p:cNvSpPr>
                <a:spLocks/>
              </p:cNvSpPr>
              <p:nvPr/>
            </p:nvSpPr>
            <p:spPr bwMode="gray">
              <a:xfrm>
                <a:off x="3628" y="2052"/>
                <a:ext cx="597" cy="730"/>
              </a:xfrm>
              <a:custGeom>
                <a:avLst/>
                <a:gdLst>
                  <a:gd name="T0" fmla="*/ 90 w 768"/>
                  <a:gd name="T1" fmla="*/ 455 h 900"/>
                  <a:gd name="T2" fmla="*/ 2 w 768"/>
                  <a:gd name="T3" fmla="*/ 455 h 900"/>
                  <a:gd name="T4" fmla="*/ 0 w 768"/>
                  <a:gd name="T5" fmla="*/ 900 h 900"/>
                  <a:gd name="T6" fmla="*/ 768 w 768"/>
                  <a:gd name="T7" fmla="*/ 900 h 900"/>
                  <a:gd name="T8" fmla="*/ 768 w 768"/>
                  <a:gd name="T9" fmla="*/ 462 h 900"/>
                  <a:gd name="T10" fmla="*/ 682 w 768"/>
                  <a:gd name="T11" fmla="*/ 463 h 900"/>
                  <a:gd name="T12" fmla="*/ 682 w 768"/>
                  <a:gd name="T13" fmla="*/ 379 h 900"/>
                  <a:gd name="T14" fmla="*/ 768 w 768"/>
                  <a:gd name="T15" fmla="*/ 378 h 900"/>
                  <a:gd name="T16" fmla="*/ 768 w 768"/>
                  <a:gd name="T17" fmla="*/ 0 h 900"/>
                  <a:gd name="T18" fmla="*/ 7 w 768"/>
                  <a:gd name="T19" fmla="*/ 0 h 900"/>
                  <a:gd name="T20" fmla="*/ 7 w 768"/>
                  <a:gd name="T21" fmla="*/ 378 h 900"/>
                  <a:gd name="T22" fmla="*/ 90 w 768"/>
                  <a:gd name="T23" fmla="*/ 379 h 900"/>
                  <a:gd name="T24" fmla="*/ 90 w 768"/>
                  <a:gd name="T25" fmla="*/ 455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900"/>
                  <a:gd name="T41" fmla="*/ 768 w 768"/>
                  <a:gd name="T42" fmla="*/ 900 h 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900">
                    <a:moveTo>
                      <a:pt x="90" y="455"/>
                    </a:moveTo>
                    <a:lnTo>
                      <a:pt x="2" y="455"/>
                    </a:lnTo>
                    <a:lnTo>
                      <a:pt x="0" y="900"/>
                    </a:lnTo>
                    <a:lnTo>
                      <a:pt x="768" y="900"/>
                    </a:lnTo>
                    <a:lnTo>
                      <a:pt x="768" y="462"/>
                    </a:lnTo>
                    <a:lnTo>
                      <a:pt x="682" y="463"/>
                    </a:lnTo>
                    <a:lnTo>
                      <a:pt x="682" y="379"/>
                    </a:lnTo>
                    <a:lnTo>
                      <a:pt x="768" y="378"/>
                    </a:lnTo>
                    <a:lnTo>
                      <a:pt x="768" y="0"/>
                    </a:lnTo>
                    <a:lnTo>
                      <a:pt x="7" y="0"/>
                    </a:lnTo>
                    <a:lnTo>
                      <a:pt x="7" y="378"/>
                    </a:lnTo>
                    <a:lnTo>
                      <a:pt x="90" y="379"/>
                    </a:lnTo>
                    <a:lnTo>
                      <a:pt x="90" y="455"/>
                    </a:lnTo>
                    <a:close/>
                  </a:path>
                </a:pathLst>
              </a:custGeom>
              <a:gradFill rotWithShape="0">
                <a:gsLst>
                  <a:gs pos="0">
                    <a:srgbClr val="470017"/>
                  </a:gs>
                  <a:gs pos="50000">
                    <a:srgbClr val="990033"/>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81936" name="Text Box 73"/>
              <p:cNvSpPr txBox="1">
                <a:spLocks noChangeArrowheads="1"/>
              </p:cNvSpPr>
              <p:nvPr/>
            </p:nvSpPr>
            <p:spPr bwMode="gray">
              <a:xfrm>
                <a:off x="3546" y="2165"/>
                <a:ext cx="847" cy="396"/>
              </a:xfrm>
              <a:prstGeom prst="rect">
                <a:avLst/>
              </a:prstGeom>
              <a:noFill/>
              <a:ln w="9525" algn="ctr">
                <a:noFill/>
                <a:miter lim="800000"/>
                <a:headEnd/>
                <a:tailEnd/>
              </a:ln>
              <a:effectLst>
                <a:outerShdw dist="17961" dir="2700000" algn="ctr" rotWithShape="0">
                  <a:schemeClr val="tx1"/>
                </a:outerShdw>
              </a:effectLst>
            </p:spPr>
            <p:txBody>
              <a:bodyPr wrap="none">
                <a:spAutoFit/>
              </a:bodyPr>
              <a:lstStyle/>
              <a:p>
                <a:pPr marL="342900" indent="-342900" eaLnBrk="0" hangingPunct="0">
                  <a:spcBef>
                    <a:spcPct val="20000"/>
                  </a:spcBef>
                  <a:buSzPct val="105000"/>
                  <a:buFont typeface="Arial" pitchFamily="34" charset="0"/>
                  <a:buNone/>
                  <a:defRPr/>
                </a:pPr>
                <a:r>
                  <a:rPr lang="en-US" sz="1600" b="1" dirty="0">
                    <a:solidFill>
                      <a:srgbClr val="FFCC00"/>
                    </a:solidFill>
                    <a:latin typeface="Arial Narrow" pitchFamily="34" charset="0"/>
                  </a:rPr>
                  <a:t>Dual-Port </a:t>
                </a:r>
              </a:p>
              <a:p>
                <a:pPr marL="342900" indent="-342900" eaLnBrk="0" hangingPunct="0">
                  <a:spcBef>
                    <a:spcPct val="20000"/>
                  </a:spcBef>
                  <a:buSzPct val="105000"/>
                  <a:buFont typeface="Arial" pitchFamily="34" charset="0"/>
                  <a:buNone/>
                  <a:defRPr/>
                </a:pPr>
                <a:r>
                  <a:rPr lang="en-US" sz="1600" b="1" dirty="0">
                    <a:solidFill>
                      <a:srgbClr val="FFCC00"/>
                    </a:solidFill>
                    <a:latin typeface="Arial Narrow" pitchFamily="34" charset="0"/>
                  </a:rPr>
                  <a:t>BRAM</a:t>
                </a:r>
              </a:p>
            </p:txBody>
          </p:sp>
          <p:sp>
            <p:nvSpPr>
              <p:cNvPr id="81937" name="Line 74"/>
              <p:cNvSpPr>
                <a:spLocks noChangeShapeType="1"/>
              </p:cNvSpPr>
              <p:nvPr/>
            </p:nvSpPr>
            <p:spPr bwMode="gray">
              <a:xfrm>
                <a:off x="3501" y="2269"/>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38" name="Line 75"/>
              <p:cNvSpPr>
                <a:spLocks noChangeShapeType="1"/>
              </p:cNvSpPr>
              <p:nvPr/>
            </p:nvSpPr>
            <p:spPr bwMode="gray">
              <a:xfrm>
                <a:off x="3501" y="2194"/>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39" name="Line 76"/>
              <p:cNvSpPr>
                <a:spLocks noChangeShapeType="1"/>
              </p:cNvSpPr>
              <p:nvPr/>
            </p:nvSpPr>
            <p:spPr bwMode="gray">
              <a:xfrm>
                <a:off x="3508" y="2117"/>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0" name="Line 77"/>
              <p:cNvSpPr>
                <a:spLocks noChangeShapeType="1"/>
              </p:cNvSpPr>
              <p:nvPr/>
            </p:nvSpPr>
            <p:spPr bwMode="gray">
              <a:xfrm>
                <a:off x="3495" y="2710"/>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1" name="Line 78"/>
              <p:cNvSpPr>
                <a:spLocks noChangeShapeType="1"/>
              </p:cNvSpPr>
              <p:nvPr/>
            </p:nvSpPr>
            <p:spPr bwMode="gray">
              <a:xfrm>
                <a:off x="3495" y="2635"/>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2" name="Line 79"/>
              <p:cNvSpPr>
                <a:spLocks noChangeShapeType="1"/>
              </p:cNvSpPr>
              <p:nvPr/>
            </p:nvSpPr>
            <p:spPr bwMode="gray">
              <a:xfrm>
                <a:off x="3501" y="2558"/>
                <a:ext cx="98"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3" name="Line 80"/>
              <p:cNvSpPr>
                <a:spLocks noChangeShapeType="1"/>
              </p:cNvSpPr>
              <p:nvPr/>
            </p:nvSpPr>
            <p:spPr bwMode="gray">
              <a:xfrm>
                <a:off x="4247" y="2211"/>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sp>
            <p:nvSpPr>
              <p:cNvPr id="81944" name="Line 81"/>
              <p:cNvSpPr>
                <a:spLocks noChangeShapeType="1"/>
              </p:cNvSpPr>
              <p:nvPr/>
            </p:nvSpPr>
            <p:spPr bwMode="gray">
              <a:xfrm>
                <a:off x="4254" y="2613"/>
                <a:ext cx="97" cy="0"/>
              </a:xfrm>
              <a:prstGeom prst="line">
                <a:avLst/>
              </a:prstGeom>
              <a:noFill/>
              <a:ln w="28575">
                <a:solidFill>
                  <a:schemeClr val="bg1"/>
                </a:solidFill>
                <a:round/>
                <a:headEnd/>
                <a:tailEnd type="triangle" w="med" len="med"/>
              </a:ln>
              <a:effectLst>
                <a:outerShdw dist="35921" dir="2700000" algn="ctr" rotWithShape="0">
                  <a:schemeClr val="tx1">
                    <a:alpha val="50000"/>
                  </a:schemeClr>
                </a:outerShdw>
              </a:effectLst>
            </p:spPr>
            <p:txBody>
              <a:bodyPr>
                <a:spAutoFit/>
              </a:bodyPr>
              <a:lstStyle/>
              <a:p>
                <a:pPr>
                  <a:defRPr/>
                </a:pPr>
                <a:endParaRPr lang="en-US">
                  <a:latin typeface="Arial" pitchFamily="34" charset="0"/>
                </a:endParaRPr>
              </a:p>
            </p:txBody>
          </p:sp>
        </p:grpSp>
      </p:grpSp>
      <p:sp>
        <p:nvSpPr>
          <p:cNvPr id="81926" name="Text Box 82"/>
          <p:cNvSpPr txBox="1">
            <a:spLocks noChangeArrowheads="1"/>
          </p:cNvSpPr>
          <p:nvPr/>
        </p:nvSpPr>
        <p:spPr bwMode="gray">
          <a:xfrm>
            <a:off x="6810375" y="3194050"/>
            <a:ext cx="425450" cy="336550"/>
          </a:xfrm>
          <a:prstGeom prst="rect">
            <a:avLst/>
          </a:prstGeom>
          <a:noFill/>
          <a:ln w="9525" algn="ctr">
            <a:noFill/>
            <a:miter lim="800000"/>
            <a:headEnd/>
            <a:tailEnd/>
          </a:ln>
          <a:effectLst>
            <a:outerShdw dist="17961" dir="2700000" algn="ctr" rotWithShape="0">
              <a:schemeClr val="tx1">
                <a:alpha val="50000"/>
              </a:schemeClr>
            </a:outerShdw>
          </a:effectLst>
        </p:spPr>
        <p:txBody>
          <a:bodyPr wrap="none">
            <a:spAutoFit/>
          </a:bodyPr>
          <a:lstStyle/>
          <a:p>
            <a:pPr marL="342900" indent="-342900" algn="l" eaLnBrk="0" hangingPunct="0">
              <a:spcBef>
                <a:spcPct val="20000"/>
              </a:spcBef>
              <a:buSzPct val="105000"/>
              <a:buFont typeface="Arial" pitchFamily="34" charset="0"/>
              <a:buNone/>
              <a:defRPr/>
            </a:pPr>
            <a:r>
              <a:rPr lang="en-US" sz="1600" b="1">
                <a:solidFill>
                  <a:schemeClr val="bg1"/>
                </a:solidFill>
                <a:latin typeface="Arial Narrow" pitchFamily="34" charset="0"/>
              </a:rPr>
              <a:t>or</a:t>
            </a:r>
          </a:p>
        </p:txBody>
      </p:sp>
      <p:sp>
        <p:nvSpPr>
          <p:cNvPr id="81927" name="Text Box 83"/>
          <p:cNvSpPr txBox="1">
            <a:spLocks noChangeArrowheads="1"/>
          </p:cNvSpPr>
          <p:nvPr/>
        </p:nvSpPr>
        <p:spPr bwMode="auto">
          <a:xfrm>
            <a:off x="7202488" y="2102035"/>
            <a:ext cx="1941512" cy="396875"/>
          </a:xfrm>
          <a:prstGeom prst="rect">
            <a:avLst/>
          </a:prstGeom>
          <a:noFill/>
          <a:ln w="28575" algn="ctr">
            <a:noFill/>
            <a:miter lim="800000"/>
            <a:headEnd/>
            <a:tailEnd/>
          </a:ln>
        </p:spPr>
        <p:txBody>
          <a:bodyPr wrap="none">
            <a:spAutoFit/>
          </a:bodyPr>
          <a:lstStyle/>
          <a:p>
            <a:pPr>
              <a:defRPr/>
            </a:pPr>
            <a:r>
              <a:rPr lang="en-US" sz="2000" b="1" dirty="0">
                <a:effectLst>
                  <a:outerShdw blurRad="38100" dist="38100" dir="2700000" algn="tl">
                    <a:srgbClr val="C0C0C0"/>
                  </a:outerShdw>
                </a:effectLst>
                <a:latin typeface="Arial Narrow" pitchFamily="34" charset="0"/>
              </a:rPr>
              <a:t>36K Memory</a:t>
            </a: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6"/>
          <p:cNvSpPr>
            <a:spLocks noGrp="1" noChangeArrowheads="1"/>
          </p:cNvSpPr>
          <p:nvPr>
            <p:ph type="title" idx="4294967295"/>
          </p:nvPr>
        </p:nvSpPr>
        <p:spPr/>
        <p:txBody>
          <a:bodyPr/>
          <a:lstStyle/>
          <a:p>
            <a:pPr eaLnBrk="1" hangingPunct="1"/>
            <a:r>
              <a:rPr lang="en-US" smtClean="0"/>
              <a:t>7 Series Block RAM and FIFO Block</a:t>
            </a:r>
          </a:p>
        </p:txBody>
      </p:sp>
      <p:sp>
        <p:nvSpPr>
          <p:cNvPr id="7171" name="Rectangle 5"/>
          <p:cNvSpPr>
            <a:spLocks noChangeArrowheads="1"/>
          </p:cNvSpPr>
          <p:nvPr/>
        </p:nvSpPr>
        <p:spPr bwMode="auto">
          <a:xfrm>
            <a:off x="-434975" y="4656138"/>
            <a:ext cx="1052513" cy="276225"/>
          </a:xfrm>
          <a:prstGeom prst="rect">
            <a:avLst/>
          </a:prstGeom>
          <a:noFill/>
          <a:ln w="9525">
            <a:noFill/>
            <a:miter lim="800000"/>
            <a:headEnd/>
            <a:tailEnd/>
          </a:ln>
        </p:spPr>
        <p:txBody>
          <a:bodyPr/>
          <a:lstStyle/>
          <a:p>
            <a:endParaRPr lang="en-US"/>
          </a:p>
        </p:txBody>
      </p:sp>
      <p:pic>
        <p:nvPicPr>
          <p:cNvPr id="7172" name="Picture 17" descr="V5ship_graphic_big_circle_lighter"/>
          <p:cNvPicPr>
            <a:picLocks noChangeAspect="1" noChangeArrowheads="1"/>
          </p:cNvPicPr>
          <p:nvPr>
            <p:custDataLst>
              <p:tags r:id="rId2"/>
            </p:custDataLst>
          </p:nvPr>
        </p:nvPicPr>
        <p:blipFill>
          <a:blip r:embed="rId5"/>
          <a:srcRect/>
          <a:stretch>
            <a:fillRect/>
          </a:stretch>
        </p:blipFill>
        <p:spPr bwMode="auto">
          <a:xfrm>
            <a:off x="2309813" y="1285875"/>
            <a:ext cx="4149725" cy="4135438"/>
          </a:xfrm>
          <a:prstGeom prst="rect">
            <a:avLst/>
          </a:prstGeom>
          <a:noFill/>
          <a:ln w="9525">
            <a:noFill/>
            <a:miter lim="800000"/>
            <a:headEnd/>
            <a:tailEnd/>
          </a:ln>
        </p:spPr>
      </p:pic>
      <p:sp>
        <p:nvSpPr>
          <p:cNvPr id="83973" name="Rectangle 19"/>
          <p:cNvSpPr>
            <a:spLocks noChangeArrowheads="1"/>
          </p:cNvSpPr>
          <p:nvPr/>
        </p:nvSpPr>
        <p:spPr bwMode="auto">
          <a:xfrm>
            <a:off x="2854325" y="1925638"/>
            <a:ext cx="3544888" cy="431800"/>
          </a:xfrm>
          <a:prstGeom prst="rect">
            <a:avLst/>
          </a:prstGeom>
          <a:noFill/>
          <a:ln w="9525">
            <a:noFill/>
            <a:miter lim="800000"/>
            <a:headEnd/>
            <a:tailEnd/>
          </a:ln>
        </p:spPr>
        <p:txBody>
          <a:bodyPr/>
          <a:lstStyle/>
          <a:p>
            <a:pPr marL="228600" indent="-228600" algn="l">
              <a:lnSpc>
                <a:spcPct val="80000"/>
              </a:lnSpc>
              <a:spcBef>
                <a:spcPct val="20000"/>
              </a:spcBef>
              <a:buFont typeface="Wingdings" pitchFamily="2" charset="2"/>
              <a:buNone/>
              <a:defRPr/>
            </a:pPr>
            <a:r>
              <a:rPr lang="en-US" sz="1500" b="1">
                <a:effectLst>
                  <a:outerShdw blurRad="38100" dist="38100" dir="2700000" algn="tl">
                    <a:srgbClr val="C0C0C0"/>
                  </a:outerShdw>
                </a:effectLst>
                <a:latin typeface="Arial Narrow" pitchFamily="34" charset="0"/>
              </a:rPr>
              <a:t>Each block RAM block can be used as</a:t>
            </a:r>
          </a:p>
        </p:txBody>
      </p:sp>
      <p:sp>
        <p:nvSpPr>
          <p:cNvPr id="7174" name="Text Box 20"/>
          <p:cNvSpPr txBox="1">
            <a:spLocks noChangeArrowheads="1"/>
          </p:cNvSpPr>
          <p:nvPr/>
        </p:nvSpPr>
        <p:spPr bwMode="auto">
          <a:xfrm>
            <a:off x="4443413" y="5118100"/>
            <a:ext cx="4187825" cy="1463675"/>
          </a:xfrm>
          <a:prstGeom prst="rect">
            <a:avLst/>
          </a:prstGeom>
          <a:noFill/>
          <a:ln w="12700" algn="ctr">
            <a:noFill/>
            <a:miter lim="800000"/>
            <a:headEnd/>
            <a:tailEnd/>
          </a:ln>
        </p:spPr>
        <p:txBody>
          <a:bodyPr>
            <a:spAutoFit/>
          </a:bodyPr>
          <a:lstStyle/>
          <a:p>
            <a:pPr lvl="1" algn="l" eaLnBrk="0" hangingPunct="0">
              <a:buClr>
                <a:schemeClr val="tx1"/>
              </a:buClr>
            </a:pPr>
            <a:r>
              <a:rPr lang="en-US" b="1">
                <a:latin typeface="Arial Narrow" pitchFamily="34" charset="0"/>
              </a:rPr>
              <a:t>(2) independent 18 Kb block RAMs </a:t>
            </a:r>
          </a:p>
          <a:p>
            <a:pPr lvl="1" algn="l" eaLnBrk="0" hangingPunct="0">
              <a:buClr>
                <a:schemeClr val="tx1"/>
              </a:buClr>
            </a:pPr>
            <a:r>
              <a:rPr lang="en-US" b="1">
                <a:latin typeface="Arial Narrow" pitchFamily="34" charset="0"/>
              </a:rPr>
              <a:t>		OR</a:t>
            </a:r>
          </a:p>
          <a:p>
            <a:pPr lvl="1" algn="l" eaLnBrk="0" hangingPunct="0"/>
            <a:r>
              <a:rPr lang="en-US" b="1">
                <a:latin typeface="Arial Narrow" pitchFamily="34" charset="0"/>
              </a:rPr>
              <a:t>(1) 18 Kb FIFO + (1) 18 Kb block RAM</a:t>
            </a:r>
          </a:p>
        </p:txBody>
      </p:sp>
      <p:sp>
        <p:nvSpPr>
          <p:cNvPr id="7175" name="Text Box 21"/>
          <p:cNvSpPr txBox="1">
            <a:spLocks noChangeArrowheads="1"/>
          </p:cNvSpPr>
          <p:nvPr/>
        </p:nvSpPr>
        <p:spPr bwMode="auto">
          <a:xfrm>
            <a:off x="1174750" y="5172075"/>
            <a:ext cx="2424113" cy="1300163"/>
          </a:xfrm>
          <a:prstGeom prst="rect">
            <a:avLst/>
          </a:prstGeom>
          <a:noFill/>
          <a:ln w="12700" algn="ctr">
            <a:noFill/>
            <a:miter lim="800000"/>
            <a:headEnd/>
            <a:tailEnd/>
          </a:ln>
        </p:spPr>
        <p:txBody>
          <a:bodyPr>
            <a:spAutoFit/>
          </a:bodyPr>
          <a:lstStyle/>
          <a:p>
            <a:pPr marL="914400" lvl="1" indent="-457200" algn="l" eaLnBrk="0" hangingPunct="0">
              <a:lnSpc>
                <a:spcPct val="80000"/>
              </a:lnSpc>
              <a:spcBef>
                <a:spcPct val="20000"/>
              </a:spcBef>
              <a:buClr>
                <a:schemeClr val="tx1"/>
              </a:buClr>
              <a:buSzPct val="105000"/>
            </a:pPr>
            <a:r>
              <a:rPr lang="en-US" b="1">
                <a:latin typeface="Arial Narrow" pitchFamily="34" charset="0"/>
              </a:rPr>
              <a:t>(1) 36 Kb BRAM</a:t>
            </a:r>
          </a:p>
          <a:p>
            <a:pPr marL="914400" lvl="1" indent="-457200" algn="l" eaLnBrk="0" hangingPunct="0">
              <a:lnSpc>
                <a:spcPct val="80000"/>
              </a:lnSpc>
              <a:spcBef>
                <a:spcPct val="20000"/>
              </a:spcBef>
              <a:buClr>
                <a:schemeClr val="tx1"/>
              </a:buClr>
              <a:buSzPct val="105000"/>
            </a:pPr>
            <a:r>
              <a:rPr lang="en-US" b="1">
                <a:latin typeface="Arial Narrow" pitchFamily="34" charset="0"/>
              </a:rPr>
              <a:t>	OR</a:t>
            </a:r>
          </a:p>
          <a:p>
            <a:pPr marL="914400" lvl="1" indent="-457200" algn="l" eaLnBrk="0" hangingPunct="0">
              <a:lnSpc>
                <a:spcPct val="80000"/>
              </a:lnSpc>
              <a:spcBef>
                <a:spcPct val="20000"/>
              </a:spcBef>
              <a:buClr>
                <a:schemeClr val="tx1"/>
              </a:buClr>
              <a:buSzPct val="105000"/>
            </a:pPr>
            <a:r>
              <a:rPr lang="en-US" b="1">
                <a:latin typeface="Arial Narrow" pitchFamily="34" charset="0"/>
              </a:rPr>
              <a:t>(1) 36 Kb or FIFO</a:t>
            </a:r>
          </a:p>
        </p:txBody>
      </p:sp>
      <p:sp>
        <p:nvSpPr>
          <p:cNvPr id="83976" name="Text Box 22"/>
          <p:cNvSpPr txBox="1">
            <a:spLocks noChangeArrowheads="1"/>
          </p:cNvSpPr>
          <p:nvPr/>
        </p:nvSpPr>
        <p:spPr bwMode="auto">
          <a:xfrm>
            <a:off x="4014788" y="3371850"/>
            <a:ext cx="669925" cy="428625"/>
          </a:xfrm>
          <a:prstGeom prst="rect">
            <a:avLst/>
          </a:prstGeom>
          <a:noFill/>
          <a:ln w="12700" algn="ctr">
            <a:noFill/>
            <a:miter lim="800000"/>
            <a:headEnd/>
            <a:tailEnd/>
          </a:ln>
          <a:effectLst>
            <a:outerShdw dist="17961" dir="2700000" algn="ctr" rotWithShape="0">
              <a:schemeClr val="tx1">
                <a:alpha val="50000"/>
              </a:schemeClr>
            </a:outerShdw>
          </a:effectLst>
        </p:spPr>
        <p:txBody>
          <a:bodyPr>
            <a:spAutoFit/>
          </a:bodyPr>
          <a:lstStyle/>
          <a:p>
            <a:pPr eaLnBrk="0" hangingPunct="0">
              <a:defRPr/>
            </a:pPr>
            <a:r>
              <a:rPr lang="en-US" sz="2200" b="1">
                <a:solidFill>
                  <a:schemeClr val="bg1"/>
                </a:solidFill>
                <a:latin typeface="Arial Narrow" pitchFamily="34" charset="0"/>
              </a:rPr>
              <a:t>or</a:t>
            </a:r>
          </a:p>
        </p:txBody>
      </p:sp>
      <p:sp>
        <p:nvSpPr>
          <p:cNvPr id="83977" name="Rectangle 23"/>
          <p:cNvSpPr>
            <a:spLocks noChangeArrowheads="1"/>
          </p:cNvSpPr>
          <p:nvPr/>
        </p:nvSpPr>
        <p:spPr bwMode="gray">
          <a:xfrm>
            <a:off x="2197100" y="2468563"/>
            <a:ext cx="1109663" cy="2441575"/>
          </a:xfrm>
          <a:prstGeom prst="rect">
            <a:avLst/>
          </a:prstGeom>
          <a:gradFill rotWithShape="1">
            <a:gsLst>
              <a:gs pos="0">
                <a:srgbClr val="470017"/>
              </a:gs>
              <a:gs pos="50000">
                <a:schemeClr val="hlink"/>
              </a:gs>
              <a:gs pos="100000">
                <a:srgbClr val="470017"/>
              </a:gs>
            </a:gsLst>
            <a:lin ang="2700000" scaled="1"/>
          </a:gradFill>
          <a:ln w="28575" algn="ctr">
            <a:solidFill>
              <a:schemeClr val="bg1"/>
            </a:solidFill>
            <a:miter lim="800000"/>
            <a:headEnd/>
            <a:tailEnd/>
          </a:ln>
        </p:spPr>
        <p:txBody>
          <a:bodyPr wrap="none" anchor="ctr"/>
          <a:lstStyle/>
          <a:p>
            <a:pPr eaLnBrk="0" hangingPunct="0">
              <a:defRPr/>
            </a:pPr>
            <a:r>
              <a:rPr lang="en-US" b="1">
                <a:latin typeface="Arial Narrow" pitchFamily="34" charset="0"/>
              </a:rPr>
              <a:t>36 Kb </a:t>
            </a:r>
          </a:p>
          <a:p>
            <a:pPr eaLnBrk="0" hangingPunct="0">
              <a:defRPr/>
            </a:pPr>
            <a:r>
              <a:rPr lang="en-US" b="1">
                <a:latin typeface="Arial Narrow" pitchFamily="34" charset="0"/>
              </a:rPr>
              <a:t>BRAM /</a:t>
            </a:r>
          </a:p>
          <a:p>
            <a:pPr eaLnBrk="0" hangingPunct="0">
              <a:defRPr/>
            </a:pPr>
            <a:r>
              <a:rPr lang="en-US" b="1">
                <a:latin typeface="Arial Narrow" pitchFamily="34" charset="0"/>
              </a:rPr>
              <a:t> FIFO</a:t>
            </a:r>
          </a:p>
        </p:txBody>
      </p:sp>
      <p:sp>
        <p:nvSpPr>
          <p:cNvPr id="83978" name="Rectangle 24"/>
          <p:cNvSpPr>
            <a:spLocks noChangeArrowheads="1"/>
          </p:cNvSpPr>
          <p:nvPr/>
        </p:nvSpPr>
        <p:spPr bwMode="auto">
          <a:xfrm>
            <a:off x="5632450" y="2425700"/>
            <a:ext cx="1104900" cy="1184275"/>
          </a:xfrm>
          <a:prstGeom prst="rect">
            <a:avLst/>
          </a:prstGeom>
          <a:gradFill rotWithShape="1">
            <a:gsLst>
              <a:gs pos="0">
                <a:srgbClr val="CCCC99"/>
              </a:gs>
              <a:gs pos="50000">
                <a:srgbClr val="FFFFCC"/>
              </a:gs>
              <a:gs pos="100000">
                <a:srgbClr val="CCCC99"/>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b="1">
                <a:latin typeface="Arial Narrow" pitchFamily="34" charset="0"/>
              </a:rPr>
              <a:t>18 Kb</a:t>
            </a:r>
          </a:p>
          <a:p>
            <a:pPr eaLnBrk="0" hangingPunct="0">
              <a:defRPr/>
            </a:pPr>
            <a:r>
              <a:rPr lang="en-US" b="1">
                <a:latin typeface="Arial Narrow" pitchFamily="34" charset="0"/>
              </a:rPr>
              <a:t>BRAM</a:t>
            </a:r>
          </a:p>
        </p:txBody>
      </p:sp>
      <p:sp>
        <p:nvSpPr>
          <p:cNvPr id="83979" name="Rectangle 25"/>
          <p:cNvSpPr>
            <a:spLocks noChangeArrowheads="1"/>
          </p:cNvSpPr>
          <p:nvPr/>
        </p:nvSpPr>
        <p:spPr bwMode="auto">
          <a:xfrm>
            <a:off x="5632450" y="3657600"/>
            <a:ext cx="1104900" cy="1184275"/>
          </a:xfrm>
          <a:prstGeom prst="rect">
            <a:avLst/>
          </a:prstGeom>
          <a:gradFill rotWithShape="1">
            <a:gsLst>
              <a:gs pos="0">
                <a:srgbClr val="CB9800"/>
              </a:gs>
              <a:gs pos="50000">
                <a:srgbClr val="FFCC00"/>
              </a:gs>
              <a:gs pos="100000">
                <a:srgbClr val="CB9800"/>
              </a:gs>
            </a:gsLst>
            <a:lin ang="2700000" scaled="1"/>
          </a:gradFill>
          <a:ln w="28575" algn="ctr">
            <a:solidFill>
              <a:schemeClr val="bg1"/>
            </a:solidFill>
            <a:miter lim="800000"/>
            <a:headEnd/>
            <a:tailEnd/>
          </a:ln>
          <a:effectLst>
            <a:outerShdw dist="35921" dir="2700000" algn="ctr" rotWithShape="0">
              <a:schemeClr val="tx1">
                <a:alpha val="50000"/>
              </a:schemeClr>
            </a:outerShdw>
          </a:effectLst>
        </p:spPr>
        <p:txBody>
          <a:bodyPr wrap="none" anchor="ctr"/>
          <a:lstStyle/>
          <a:p>
            <a:pPr eaLnBrk="0" hangingPunct="0">
              <a:defRPr/>
            </a:pPr>
            <a:r>
              <a:rPr lang="en-US" b="1">
                <a:latin typeface="Arial Narrow" pitchFamily="34" charset="0"/>
              </a:rPr>
              <a:t>18 Kb </a:t>
            </a:r>
          </a:p>
          <a:p>
            <a:pPr eaLnBrk="0" hangingPunct="0">
              <a:defRPr/>
            </a:pPr>
            <a:r>
              <a:rPr lang="en-US" b="1">
                <a:latin typeface="Arial Narrow" pitchFamily="34" charset="0"/>
              </a:rPr>
              <a:t>BRAM /</a:t>
            </a:r>
          </a:p>
          <a:p>
            <a:pPr eaLnBrk="0" hangingPunct="0">
              <a:defRPr/>
            </a:pPr>
            <a:r>
              <a:rPr lang="en-US" b="1">
                <a:latin typeface="Arial Narrow" pitchFamily="34" charset="0"/>
              </a:rPr>
              <a:t> FIFO</a:t>
            </a:r>
          </a:p>
        </p:txBody>
      </p:sp>
      <p:sp>
        <p:nvSpPr>
          <p:cNvPr id="7180" name="Freeform 26"/>
          <p:cNvSpPr>
            <a:spLocks/>
          </p:cNvSpPr>
          <p:nvPr/>
        </p:nvSpPr>
        <p:spPr bwMode="auto">
          <a:xfrm rot="10800000">
            <a:off x="4719638" y="2424113"/>
            <a:ext cx="889000" cy="2541587"/>
          </a:xfrm>
          <a:custGeom>
            <a:avLst/>
            <a:gdLst>
              <a:gd name="T0" fmla="*/ 2147483647 w 284"/>
              <a:gd name="T1" fmla="*/ 0 h 1684"/>
              <a:gd name="T2" fmla="*/ 0 w 284"/>
              <a:gd name="T3" fmla="*/ 2147483647 h 1684"/>
              <a:gd name="T4" fmla="*/ 2147483647 w 284"/>
              <a:gd name="T5" fmla="*/ 2147483647 h 1684"/>
              <a:gd name="T6" fmla="*/ 2147483647 w 284"/>
              <a:gd name="T7" fmla="*/ 2147483647 h 1684"/>
              <a:gd name="T8" fmla="*/ 2147483647 w 284"/>
              <a:gd name="T9" fmla="*/ 0 h 1684"/>
              <a:gd name="T10" fmla="*/ 0 60000 65536"/>
              <a:gd name="T11" fmla="*/ 0 60000 65536"/>
              <a:gd name="T12" fmla="*/ 0 60000 65536"/>
              <a:gd name="T13" fmla="*/ 0 60000 65536"/>
              <a:gd name="T14" fmla="*/ 0 60000 65536"/>
              <a:gd name="T15" fmla="*/ 0 w 284"/>
              <a:gd name="T16" fmla="*/ 0 h 1684"/>
              <a:gd name="T17" fmla="*/ 284 w 284"/>
              <a:gd name="T18" fmla="*/ 1684 h 1684"/>
            </a:gdLst>
            <a:ahLst/>
            <a:cxnLst>
              <a:cxn ang="T10">
                <a:pos x="T0" y="T1"/>
              </a:cxn>
              <a:cxn ang="T11">
                <a:pos x="T2" y="T3"/>
              </a:cxn>
              <a:cxn ang="T12">
                <a:pos x="T4" y="T5"/>
              </a:cxn>
              <a:cxn ang="T13">
                <a:pos x="T6" y="T7"/>
              </a:cxn>
              <a:cxn ang="T14">
                <a:pos x="T8" y="T9"/>
              </a:cxn>
            </a:cxnLst>
            <a:rect l="T15" t="T16" r="T17" b="T18"/>
            <a:pathLst>
              <a:path w="284" h="1684">
                <a:moveTo>
                  <a:pt x="4" y="0"/>
                </a:moveTo>
                <a:lnTo>
                  <a:pt x="0" y="1684"/>
                </a:lnTo>
                <a:lnTo>
                  <a:pt x="284" y="932"/>
                </a:lnTo>
                <a:lnTo>
                  <a:pt x="284" y="748"/>
                </a:lnTo>
                <a:lnTo>
                  <a:pt x="4" y="0"/>
                </a:lnTo>
                <a:close/>
              </a:path>
            </a:pathLst>
          </a:custGeom>
          <a:gradFill rotWithShape="1">
            <a:gsLst>
              <a:gs pos="0">
                <a:srgbClr val="FFFF99">
                  <a:alpha val="75000"/>
                </a:srgbClr>
              </a:gs>
              <a:gs pos="100000">
                <a:srgbClr val="FFFF99">
                  <a:alpha val="0"/>
                </a:srgbClr>
              </a:gs>
            </a:gsLst>
            <a:lin ang="0" scaled="1"/>
          </a:gradFill>
          <a:ln w="12700" cap="flat" cmpd="sng">
            <a:noFill/>
            <a:prstDash val="solid"/>
            <a:round/>
            <a:headEnd/>
            <a:tailEnd/>
          </a:ln>
        </p:spPr>
        <p:txBody>
          <a:bodyPr anchor="ctr">
            <a:spAutoFit/>
          </a:bodyPr>
          <a:lstStyle/>
          <a:p>
            <a:endParaRPr lang="en-US"/>
          </a:p>
        </p:txBody>
      </p:sp>
      <p:sp>
        <p:nvSpPr>
          <p:cNvPr id="7181" name="Freeform 27"/>
          <p:cNvSpPr>
            <a:spLocks/>
          </p:cNvSpPr>
          <p:nvPr/>
        </p:nvSpPr>
        <p:spPr bwMode="auto">
          <a:xfrm>
            <a:off x="3371850" y="2500313"/>
            <a:ext cx="617538" cy="2414587"/>
          </a:xfrm>
          <a:custGeom>
            <a:avLst/>
            <a:gdLst>
              <a:gd name="T0" fmla="*/ 2147483647 w 284"/>
              <a:gd name="T1" fmla="*/ 0 h 1684"/>
              <a:gd name="T2" fmla="*/ 0 w 284"/>
              <a:gd name="T3" fmla="*/ 2147483647 h 1684"/>
              <a:gd name="T4" fmla="*/ 2147483647 w 284"/>
              <a:gd name="T5" fmla="*/ 2147483647 h 1684"/>
              <a:gd name="T6" fmla="*/ 2147483647 w 284"/>
              <a:gd name="T7" fmla="*/ 2147483647 h 1684"/>
              <a:gd name="T8" fmla="*/ 2147483647 w 284"/>
              <a:gd name="T9" fmla="*/ 0 h 1684"/>
              <a:gd name="T10" fmla="*/ 0 60000 65536"/>
              <a:gd name="T11" fmla="*/ 0 60000 65536"/>
              <a:gd name="T12" fmla="*/ 0 60000 65536"/>
              <a:gd name="T13" fmla="*/ 0 60000 65536"/>
              <a:gd name="T14" fmla="*/ 0 60000 65536"/>
              <a:gd name="T15" fmla="*/ 0 w 284"/>
              <a:gd name="T16" fmla="*/ 0 h 1684"/>
              <a:gd name="T17" fmla="*/ 284 w 284"/>
              <a:gd name="T18" fmla="*/ 1684 h 1684"/>
            </a:gdLst>
            <a:ahLst/>
            <a:cxnLst>
              <a:cxn ang="T10">
                <a:pos x="T0" y="T1"/>
              </a:cxn>
              <a:cxn ang="T11">
                <a:pos x="T2" y="T3"/>
              </a:cxn>
              <a:cxn ang="T12">
                <a:pos x="T4" y="T5"/>
              </a:cxn>
              <a:cxn ang="T13">
                <a:pos x="T6" y="T7"/>
              </a:cxn>
              <a:cxn ang="T14">
                <a:pos x="T8" y="T9"/>
              </a:cxn>
            </a:cxnLst>
            <a:rect l="T15" t="T16" r="T17" b="T18"/>
            <a:pathLst>
              <a:path w="284" h="1684">
                <a:moveTo>
                  <a:pt x="4" y="0"/>
                </a:moveTo>
                <a:lnTo>
                  <a:pt x="0" y="1684"/>
                </a:lnTo>
                <a:lnTo>
                  <a:pt x="284" y="932"/>
                </a:lnTo>
                <a:lnTo>
                  <a:pt x="284" y="748"/>
                </a:lnTo>
                <a:lnTo>
                  <a:pt x="4" y="0"/>
                </a:lnTo>
                <a:close/>
              </a:path>
            </a:pathLst>
          </a:custGeom>
          <a:gradFill rotWithShape="1">
            <a:gsLst>
              <a:gs pos="0">
                <a:srgbClr val="FFFF99">
                  <a:alpha val="75000"/>
                </a:srgbClr>
              </a:gs>
              <a:gs pos="100000">
                <a:srgbClr val="FFFF99">
                  <a:alpha val="0"/>
                </a:srgbClr>
              </a:gs>
            </a:gsLst>
            <a:lin ang="0" scaled="1"/>
          </a:gradFill>
          <a:ln w="12700" cap="flat" cmpd="sng">
            <a:noFill/>
            <a:prstDash val="solid"/>
            <a:round/>
            <a:headEnd/>
            <a:tailEnd/>
          </a:ln>
        </p:spPr>
        <p:txBody>
          <a:bodyPr anchor="ctr">
            <a:spAutoFit/>
          </a:bodyP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4294967295"/>
          </p:nvPr>
        </p:nvSpPr>
        <p:spPr>
          <a:xfrm>
            <a:off x="3184525" y="1693863"/>
            <a:ext cx="5657133" cy="4495800"/>
          </a:xfrm>
        </p:spPr>
        <p:txBody>
          <a:bodyPr/>
          <a:lstStyle/>
          <a:p>
            <a:pPr eaLnBrk="1" hangingPunct="1"/>
            <a:r>
              <a:rPr lang="en-US" sz="2400" dirty="0" smtClean="0"/>
              <a:t>Overview</a:t>
            </a:r>
          </a:p>
          <a:p>
            <a:pPr eaLnBrk="1" hangingPunct="1"/>
            <a:r>
              <a:rPr lang="en-US" sz="2400" b="1" dirty="0" smtClean="0">
                <a:solidFill>
                  <a:schemeClr val="tx2"/>
                </a:solidFill>
              </a:rPr>
              <a:t>Block RAM Capabilities </a:t>
            </a:r>
          </a:p>
          <a:p>
            <a:pPr eaLnBrk="1" hangingPunct="1"/>
            <a:r>
              <a:rPr lang="en-US" sz="2400" dirty="0" smtClean="0"/>
              <a:t>FIFO Capabilities</a:t>
            </a:r>
          </a:p>
          <a:p>
            <a:pPr eaLnBrk="1" hangingPunct="1"/>
            <a:r>
              <a:rPr lang="en-US" sz="2400" dirty="0" smtClean="0"/>
              <a:t>Using Block RAM Resources </a:t>
            </a:r>
          </a:p>
          <a:p>
            <a:pPr eaLnBrk="1" hangingPunct="1"/>
            <a:r>
              <a:rPr lang="en-US" sz="2400" dirty="0" smtClean="0"/>
              <a:t>Summary</a:t>
            </a:r>
          </a:p>
          <a:p>
            <a:pPr eaLnBrk="1" hangingPunct="1"/>
            <a:endParaRPr lang="en-US" sz="2400" dirty="0" smtClean="0"/>
          </a:p>
        </p:txBody>
      </p:sp>
      <p:sp>
        <p:nvSpPr>
          <p:cNvPr id="8195" name="Rectangle 3"/>
          <p:cNvSpPr>
            <a:spLocks noGrp="1" noChangeArrowheads="1"/>
          </p:cNvSpPr>
          <p:nvPr>
            <p:ph type="title" idx="4294967295"/>
          </p:nvPr>
        </p:nvSpPr>
        <p:spPr/>
        <p:txBody>
          <a:bodyPr/>
          <a:lstStyle/>
          <a:p>
            <a:pPr eaLnBrk="1" hangingPunct="1"/>
            <a:r>
              <a:rPr lang="en-US" smtClean="0"/>
              <a:t>Lessons</a:t>
            </a:r>
          </a:p>
        </p:txBody>
      </p:sp>
      <p:sp>
        <p:nvSpPr>
          <p:cNvPr id="8196" name="Line 4"/>
          <p:cNvSpPr>
            <a:spLocks noChangeShapeType="1"/>
          </p:cNvSpPr>
          <p:nvPr/>
        </p:nvSpPr>
        <p:spPr bwMode="auto">
          <a:xfrm>
            <a:off x="1654175" y="2411413"/>
            <a:ext cx="1196975" cy="0"/>
          </a:xfrm>
          <a:prstGeom prst="line">
            <a:avLst/>
          </a:prstGeom>
          <a:noFill/>
          <a:ln w="57150">
            <a:solidFill>
              <a:schemeClr val="tx2"/>
            </a:solidFill>
            <a:round/>
            <a:headEnd type="none" w="sm" len="sm"/>
            <a:tailEnd type="triangle" w="med" len="med"/>
          </a:ln>
          <a:effectLst>
            <a:prstShdw prst="shdw17" dist="17961" dir="2700000">
              <a:srgbClr val="005465"/>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2"/>
          <p:cNvSpPr>
            <a:spLocks noGrp="1" noChangeArrowheads="1"/>
          </p:cNvSpPr>
          <p:nvPr>
            <p:ph type="title" idx="4294967295"/>
          </p:nvPr>
        </p:nvSpPr>
        <p:spPr/>
        <p:txBody>
          <a:bodyPr/>
          <a:lstStyle/>
          <a:p>
            <a:r>
              <a:rPr lang="en-US" smtClean="0"/>
              <a:t>Single-Port Block RAM</a:t>
            </a:r>
          </a:p>
        </p:txBody>
      </p:sp>
      <p:sp>
        <p:nvSpPr>
          <p:cNvPr id="9219" name="Content Placeholder 30"/>
          <p:cNvSpPr>
            <a:spLocks noGrp="1"/>
          </p:cNvSpPr>
          <p:nvPr>
            <p:ph idx="4294967295"/>
          </p:nvPr>
        </p:nvSpPr>
        <p:spPr/>
        <p:txBody>
          <a:bodyPr/>
          <a:lstStyle/>
          <a:p>
            <a:pPr>
              <a:lnSpc>
                <a:spcPct val="90000"/>
              </a:lnSpc>
            </a:pPr>
            <a:r>
              <a:rPr lang="en-US" sz="2000" smtClean="0"/>
              <a:t>Single read/write port</a:t>
            </a:r>
          </a:p>
          <a:p>
            <a:pPr lvl="1">
              <a:lnSpc>
                <a:spcPct val="90000"/>
              </a:lnSpc>
            </a:pPr>
            <a:r>
              <a:rPr lang="en-US" sz="1900" smtClean="0"/>
              <a:t>Clock: CLKA</a:t>
            </a:r>
          </a:p>
          <a:p>
            <a:pPr lvl="1">
              <a:lnSpc>
                <a:spcPct val="90000"/>
              </a:lnSpc>
            </a:pPr>
            <a:r>
              <a:rPr lang="en-US" sz="1900" smtClean="0"/>
              <a:t>Address: ADDRA</a:t>
            </a:r>
          </a:p>
          <a:p>
            <a:pPr lvl="1">
              <a:lnSpc>
                <a:spcPct val="90000"/>
              </a:lnSpc>
            </a:pPr>
            <a:r>
              <a:rPr lang="en-US" sz="1900" smtClean="0"/>
              <a:t>Write enable: WEA</a:t>
            </a:r>
          </a:p>
          <a:p>
            <a:pPr lvl="1">
              <a:lnSpc>
                <a:spcPct val="90000"/>
              </a:lnSpc>
            </a:pPr>
            <a:r>
              <a:rPr lang="en-US" sz="1900" smtClean="0"/>
              <a:t>Write data: DIA</a:t>
            </a:r>
          </a:p>
          <a:p>
            <a:pPr lvl="1">
              <a:lnSpc>
                <a:spcPct val="90000"/>
              </a:lnSpc>
            </a:pPr>
            <a:r>
              <a:rPr lang="en-US" sz="1900" smtClean="0"/>
              <a:t>Read data: DOA</a:t>
            </a:r>
          </a:p>
          <a:p>
            <a:pPr>
              <a:lnSpc>
                <a:spcPct val="90000"/>
              </a:lnSpc>
            </a:pPr>
            <a:r>
              <a:rPr lang="en-US" sz="2000" smtClean="0"/>
              <a:t>36-kbit configurations</a:t>
            </a:r>
          </a:p>
          <a:p>
            <a:pPr lvl="1">
              <a:lnSpc>
                <a:spcPct val="90000"/>
              </a:lnSpc>
            </a:pPr>
            <a:r>
              <a:rPr lang="en-US" sz="1900" smtClean="0"/>
              <a:t>32k x 1, 16k x 2, 8k x 4, 4k x 9, 2k x 18, 1k x 36</a:t>
            </a:r>
          </a:p>
          <a:p>
            <a:pPr>
              <a:lnSpc>
                <a:spcPct val="90000"/>
              </a:lnSpc>
            </a:pPr>
            <a:r>
              <a:rPr lang="en-US" sz="2000" smtClean="0"/>
              <a:t>18-kbit configurations</a:t>
            </a:r>
          </a:p>
          <a:p>
            <a:pPr lvl="1">
              <a:lnSpc>
                <a:spcPct val="90000"/>
              </a:lnSpc>
            </a:pPr>
            <a:r>
              <a:rPr lang="en-US" sz="1900" smtClean="0"/>
              <a:t>16k x 1, 8k x 2, 4k x 4, 2k x 9, 1k x 18, 512 x 36</a:t>
            </a:r>
          </a:p>
          <a:p>
            <a:pPr>
              <a:lnSpc>
                <a:spcPct val="90000"/>
              </a:lnSpc>
            </a:pPr>
            <a:r>
              <a:rPr lang="en-US" sz="2000" smtClean="0"/>
              <a:t>Configurable write mode</a:t>
            </a:r>
          </a:p>
          <a:p>
            <a:pPr lvl="1">
              <a:lnSpc>
                <a:spcPct val="90000"/>
              </a:lnSpc>
            </a:pPr>
            <a:r>
              <a:rPr lang="en-US" sz="1900" smtClean="0"/>
              <a:t>WRITE_FIRST: Data written on DIA is available on DOA</a:t>
            </a:r>
          </a:p>
          <a:p>
            <a:pPr lvl="1">
              <a:lnSpc>
                <a:spcPct val="90000"/>
              </a:lnSpc>
            </a:pPr>
            <a:r>
              <a:rPr lang="en-US" sz="1900" smtClean="0"/>
              <a:t>READ_FIRST: Old contents of RAM at ADDRA is presented on DOA</a:t>
            </a:r>
          </a:p>
          <a:p>
            <a:pPr lvl="1">
              <a:lnSpc>
                <a:spcPct val="90000"/>
              </a:lnSpc>
            </a:pPr>
            <a:r>
              <a:rPr lang="en-US" sz="1900" smtClean="0"/>
              <a:t>NO_CHANGE: The DOA holds its previous value (saves power) </a:t>
            </a:r>
          </a:p>
          <a:p>
            <a:pPr>
              <a:lnSpc>
                <a:spcPct val="90000"/>
              </a:lnSpc>
            </a:pPr>
            <a:endParaRPr lang="en-US" sz="1900" smtClean="0"/>
          </a:p>
        </p:txBody>
      </p:sp>
      <p:sp>
        <p:nvSpPr>
          <p:cNvPr id="9220" name="Oval 5"/>
          <p:cNvSpPr>
            <a:spLocks noChangeArrowheads="1"/>
          </p:cNvSpPr>
          <p:nvPr/>
        </p:nvSpPr>
        <p:spPr bwMode="auto">
          <a:xfrm>
            <a:off x="5528187" y="418332"/>
            <a:ext cx="3398838" cy="3822700"/>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88069" name="Freeform 6"/>
          <p:cNvSpPr>
            <a:spLocks/>
          </p:cNvSpPr>
          <p:nvPr/>
        </p:nvSpPr>
        <p:spPr bwMode="ltGray">
          <a:xfrm>
            <a:off x="6439412" y="986657"/>
            <a:ext cx="1619250" cy="2719387"/>
          </a:xfrm>
          <a:custGeom>
            <a:avLst/>
            <a:gdLst>
              <a:gd name="T0" fmla="*/ 121 w 1059"/>
              <a:gd name="T1" fmla="*/ 585 h 1105"/>
              <a:gd name="T2" fmla="*/ 0 w 1059"/>
              <a:gd name="T3" fmla="*/ 585 h 1105"/>
              <a:gd name="T4" fmla="*/ 0 w 1059"/>
              <a:gd name="T5" fmla="*/ 1105 h 1105"/>
              <a:gd name="T6" fmla="*/ 1059 w 1059"/>
              <a:gd name="T7" fmla="*/ 1105 h 1105"/>
              <a:gd name="T8" fmla="*/ 1059 w 1059"/>
              <a:gd name="T9" fmla="*/ 567 h 1105"/>
              <a:gd name="T10" fmla="*/ 920 w 1059"/>
              <a:gd name="T11" fmla="*/ 567 h 1105"/>
              <a:gd name="T12" fmla="*/ 920 w 1059"/>
              <a:gd name="T13" fmla="*/ 464 h 1105"/>
              <a:gd name="T14" fmla="*/ 1059 w 1059"/>
              <a:gd name="T15" fmla="*/ 464 h 1105"/>
              <a:gd name="T16" fmla="*/ 1059 w 1059"/>
              <a:gd name="T17" fmla="*/ 0 h 1105"/>
              <a:gd name="T18" fmla="*/ 9 w 1059"/>
              <a:gd name="T19" fmla="*/ 0 h 1105"/>
              <a:gd name="T20" fmla="*/ 9 w 1059"/>
              <a:gd name="T21" fmla="*/ 464 h 1105"/>
              <a:gd name="T22" fmla="*/ 112 w 1059"/>
              <a:gd name="T23" fmla="*/ 464 h 1105"/>
              <a:gd name="T24" fmla="*/ 121 w 1059"/>
              <a:gd name="T25" fmla="*/ 585 h 1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9"/>
              <a:gd name="T40" fmla="*/ 0 h 1105"/>
              <a:gd name="T41" fmla="*/ 1059 w 1059"/>
              <a:gd name="T42" fmla="*/ 1105 h 1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9" h="1105">
                <a:moveTo>
                  <a:pt x="121" y="585"/>
                </a:moveTo>
                <a:lnTo>
                  <a:pt x="0" y="585"/>
                </a:lnTo>
                <a:lnTo>
                  <a:pt x="0" y="1105"/>
                </a:lnTo>
                <a:lnTo>
                  <a:pt x="1059" y="1105"/>
                </a:lnTo>
                <a:lnTo>
                  <a:pt x="1059" y="567"/>
                </a:lnTo>
                <a:lnTo>
                  <a:pt x="920" y="567"/>
                </a:lnTo>
                <a:lnTo>
                  <a:pt x="920" y="464"/>
                </a:lnTo>
                <a:lnTo>
                  <a:pt x="1059" y="464"/>
                </a:lnTo>
                <a:lnTo>
                  <a:pt x="1059" y="0"/>
                </a:lnTo>
                <a:lnTo>
                  <a:pt x="9" y="0"/>
                </a:lnTo>
                <a:lnTo>
                  <a:pt x="9" y="464"/>
                </a:lnTo>
                <a:lnTo>
                  <a:pt x="112" y="464"/>
                </a:lnTo>
                <a:lnTo>
                  <a:pt x="121" y="585"/>
                </a:lnTo>
                <a:close/>
              </a:path>
            </a:pathLst>
          </a:custGeom>
          <a:gradFill rotWithShape="0">
            <a:gsLst>
              <a:gs pos="0">
                <a:srgbClr val="470017"/>
              </a:gs>
              <a:gs pos="50000">
                <a:schemeClr val="hlink"/>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9222" name="Freeform 7"/>
          <p:cNvSpPr>
            <a:spLocks/>
          </p:cNvSpPr>
          <p:nvPr/>
        </p:nvSpPr>
        <p:spPr bwMode="gray">
          <a:xfrm>
            <a:off x="6236212" y="1091432"/>
            <a:ext cx="1766888" cy="2532062"/>
          </a:xfrm>
          <a:custGeom>
            <a:avLst/>
            <a:gdLst>
              <a:gd name="T0" fmla="*/ 0 w 1459"/>
              <a:gd name="T1" fmla="*/ 0 h 1858"/>
              <a:gd name="T2" fmla="*/ 0 w 1459"/>
              <a:gd name="T3" fmla="*/ 2147483647 h 1858"/>
              <a:gd name="T4" fmla="*/ 2147483647 w 1459"/>
              <a:gd name="T5" fmla="*/ 2147483647 h 1858"/>
              <a:gd name="T6" fmla="*/ 2147483647 w 1459"/>
              <a:gd name="T7" fmla="*/ 2147483647 h 1858"/>
              <a:gd name="T8" fmla="*/ 2147483647 w 1459"/>
              <a:gd name="T9" fmla="*/ 2147483647 h 1858"/>
              <a:gd name="T10" fmla="*/ 2147483647 w 1459"/>
              <a:gd name="T11" fmla="*/ 2147483647 h 1858"/>
              <a:gd name="T12" fmla="*/ 2147483647 w 1459"/>
              <a:gd name="T13" fmla="*/ 2147483647 h 1858"/>
              <a:gd name="T14" fmla="*/ 2147483647 w 1459"/>
              <a:gd name="T15" fmla="*/ 2147483647 h 1858"/>
              <a:gd name="T16" fmla="*/ 2147483647 w 1459"/>
              <a:gd name="T17" fmla="*/ 2147483647 h 1858"/>
              <a:gd name="T18" fmla="*/ 2147483647 w 1459"/>
              <a:gd name="T19" fmla="*/ 2147483647 h 18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9"/>
              <a:gd name="T31" fmla="*/ 0 h 1858"/>
              <a:gd name="T32" fmla="*/ 1459 w 1459"/>
              <a:gd name="T33" fmla="*/ 1858 h 18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9" h="1858">
                <a:moveTo>
                  <a:pt x="0" y="0"/>
                </a:moveTo>
                <a:lnTo>
                  <a:pt x="0" y="855"/>
                </a:lnTo>
                <a:lnTo>
                  <a:pt x="158" y="855"/>
                </a:lnTo>
                <a:lnTo>
                  <a:pt x="158" y="1013"/>
                </a:lnTo>
                <a:lnTo>
                  <a:pt x="9" y="1013"/>
                </a:lnTo>
                <a:lnTo>
                  <a:pt x="9" y="1858"/>
                </a:lnTo>
                <a:lnTo>
                  <a:pt x="1459" y="1858"/>
                </a:lnTo>
                <a:lnTo>
                  <a:pt x="1459" y="1003"/>
                </a:lnTo>
                <a:lnTo>
                  <a:pt x="1310" y="1003"/>
                </a:lnTo>
                <a:lnTo>
                  <a:pt x="1310" y="892"/>
                </a:lnTo>
              </a:path>
            </a:pathLst>
          </a:custGeom>
          <a:noFill/>
          <a:ln w="9525" cap="flat" cmpd="sng">
            <a:noFill/>
            <a:prstDash val="solid"/>
            <a:round/>
            <a:headEnd/>
            <a:tailEnd/>
          </a:ln>
        </p:spPr>
        <p:txBody>
          <a:bodyPr/>
          <a:lstStyle/>
          <a:p>
            <a:endParaRPr lang="en-US"/>
          </a:p>
        </p:txBody>
      </p:sp>
      <p:sp>
        <p:nvSpPr>
          <p:cNvPr id="88071" name="Text Box 8"/>
          <p:cNvSpPr txBox="1">
            <a:spLocks noChangeArrowheads="1"/>
          </p:cNvSpPr>
          <p:nvPr/>
        </p:nvSpPr>
        <p:spPr bwMode="auto">
          <a:xfrm>
            <a:off x="5915537" y="1247007"/>
            <a:ext cx="525463"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88072" name="Text Box 9"/>
          <p:cNvSpPr txBox="1">
            <a:spLocks noChangeArrowheads="1"/>
          </p:cNvSpPr>
          <p:nvPr/>
        </p:nvSpPr>
        <p:spPr bwMode="auto">
          <a:xfrm>
            <a:off x="6387025" y="1334319"/>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DIA</a:t>
            </a:r>
          </a:p>
        </p:txBody>
      </p:sp>
      <p:sp>
        <p:nvSpPr>
          <p:cNvPr id="88073" name="Text Box 10"/>
          <p:cNvSpPr txBox="1">
            <a:spLocks noChangeArrowheads="1"/>
          </p:cNvSpPr>
          <p:nvPr/>
        </p:nvSpPr>
        <p:spPr bwMode="auto">
          <a:xfrm>
            <a:off x="6387025" y="1115244"/>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ADDRA</a:t>
            </a:r>
          </a:p>
        </p:txBody>
      </p:sp>
      <p:sp>
        <p:nvSpPr>
          <p:cNvPr id="88074" name="Text Box 11"/>
          <p:cNvSpPr txBox="1">
            <a:spLocks noChangeArrowheads="1"/>
          </p:cNvSpPr>
          <p:nvPr/>
        </p:nvSpPr>
        <p:spPr bwMode="auto">
          <a:xfrm>
            <a:off x="8169787" y="1191444"/>
            <a:ext cx="622300"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88075" name="Text Box 12"/>
          <p:cNvSpPr txBox="1">
            <a:spLocks noChangeArrowheads="1"/>
          </p:cNvSpPr>
          <p:nvPr/>
        </p:nvSpPr>
        <p:spPr bwMode="auto">
          <a:xfrm>
            <a:off x="7639562" y="1315269"/>
            <a:ext cx="687388"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DOA</a:t>
            </a:r>
          </a:p>
        </p:txBody>
      </p:sp>
      <p:sp>
        <p:nvSpPr>
          <p:cNvPr id="9228" name="Text Box 13"/>
          <p:cNvSpPr txBox="1">
            <a:spLocks noChangeArrowheads="1"/>
          </p:cNvSpPr>
          <p:nvPr/>
        </p:nvSpPr>
        <p:spPr bwMode="auto">
          <a:xfrm>
            <a:off x="7010912" y="1088257"/>
            <a:ext cx="730250" cy="519112"/>
          </a:xfrm>
          <a:prstGeom prst="rect">
            <a:avLst/>
          </a:prstGeom>
          <a:noFill/>
          <a:ln w="9525">
            <a:noFill/>
            <a:miter lim="800000"/>
            <a:headEnd/>
            <a:tailEnd/>
          </a:ln>
        </p:spPr>
        <p:txBody>
          <a:bodyPr>
            <a:spAutoFit/>
          </a:bodyPr>
          <a:lstStyle/>
          <a:p>
            <a:pPr algn="l"/>
            <a:r>
              <a:rPr lang="en-US" sz="1400" b="1">
                <a:latin typeface="Arial Narrow" pitchFamily="34" charset="0"/>
              </a:rPr>
              <a:t>Port A</a:t>
            </a:r>
          </a:p>
        </p:txBody>
      </p:sp>
      <p:sp>
        <p:nvSpPr>
          <p:cNvPr id="9229" name="Rectangle 20"/>
          <p:cNvSpPr>
            <a:spLocks noChangeArrowheads="1"/>
          </p:cNvSpPr>
          <p:nvPr/>
        </p:nvSpPr>
        <p:spPr bwMode="auto">
          <a:xfrm>
            <a:off x="6648962" y="2024882"/>
            <a:ext cx="1239838" cy="604837"/>
          </a:xfrm>
          <a:prstGeom prst="rect">
            <a:avLst/>
          </a:prstGeom>
          <a:noFill/>
          <a:ln w="12700" algn="ctr">
            <a:noFill/>
            <a:miter lim="800000"/>
            <a:headEnd/>
            <a:tailEnd/>
          </a:ln>
        </p:spPr>
        <p:txBody>
          <a:bodyPr anchor="ctr">
            <a:spAutoFit/>
          </a:bodyPr>
          <a:lstStyle/>
          <a:p>
            <a:pPr eaLnBrk="0" hangingPunct="0">
              <a:lnSpc>
                <a:spcPct val="70000"/>
              </a:lnSpc>
            </a:pPr>
            <a:r>
              <a:rPr lang="en-US" sz="1600" b="1">
                <a:latin typeface="Arial Narrow" pitchFamily="34" charset="0"/>
              </a:rPr>
              <a:t>36 Kb</a:t>
            </a:r>
            <a:br>
              <a:rPr lang="en-US" sz="1600" b="1">
                <a:latin typeface="Arial Narrow" pitchFamily="34" charset="0"/>
              </a:rPr>
            </a:br>
            <a:r>
              <a:rPr lang="en-US" sz="1600" b="1">
                <a:latin typeface="Arial Narrow" pitchFamily="34" charset="0"/>
              </a:rPr>
              <a:t>Memory</a:t>
            </a:r>
            <a:br>
              <a:rPr lang="en-US" sz="1600" b="1">
                <a:latin typeface="Arial Narrow" pitchFamily="34" charset="0"/>
              </a:rPr>
            </a:br>
            <a:r>
              <a:rPr lang="en-US" sz="1600" b="1">
                <a:latin typeface="Arial Narrow" pitchFamily="34" charset="0"/>
              </a:rPr>
              <a:t>Array </a:t>
            </a:r>
          </a:p>
        </p:txBody>
      </p:sp>
      <p:sp>
        <p:nvSpPr>
          <p:cNvPr id="88078" name="Line 21"/>
          <p:cNvSpPr>
            <a:spLocks noChangeShapeType="1"/>
          </p:cNvSpPr>
          <p:nvPr/>
        </p:nvSpPr>
        <p:spPr bwMode="auto">
          <a:xfrm flipH="1">
            <a:off x="6112387" y="1242244"/>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88079" name="Freeform 26"/>
          <p:cNvSpPr>
            <a:spLocks/>
          </p:cNvSpPr>
          <p:nvPr/>
        </p:nvSpPr>
        <p:spPr bwMode="auto">
          <a:xfrm>
            <a:off x="8199950" y="1335907"/>
            <a:ext cx="36512" cy="174625"/>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2" name="Group 20"/>
          <p:cNvGrpSpPr>
            <a:grpSpLocks/>
          </p:cNvGrpSpPr>
          <p:nvPr>
            <p:custDataLst>
              <p:tags r:id="rId2"/>
            </p:custDataLst>
          </p:nvPr>
        </p:nvGrpSpPr>
        <p:grpSpPr bwMode="auto">
          <a:xfrm>
            <a:off x="6128262" y="1356544"/>
            <a:ext cx="276225" cy="177800"/>
            <a:chOff x="3930" y="1542"/>
            <a:chExt cx="174" cy="112"/>
          </a:xfrm>
        </p:grpSpPr>
        <p:sp>
          <p:nvSpPr>
            <p:cNvPr id="88089" name="Freeform 24"/>
            <p:cNvSpPr>
              <a:spLocks/>
            </p:cNvSpPr>
            <p:nvPr/>
          </p:nvSpPr>
          <p:spPr bwMode="auto">
            <a:xfrm>
              <a:off x="3968" y="1542"/>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88090" name="Line 27"/>
            <p:cNvSpPr>
              <a:spLocks noChangeShapeType="1"/>
            </p:cNvSpPr>
            <p:nvPr/>
          </p:nvSpPr>
          <p:spPr bwMode="auto">
            <a:xfrm flipH="1">
              <a:off x="3930" y="1602"/>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88081" name="Line 30"/>
          <p:cNvSpPr>
            <a:spLocks noChangeShapeType="1"/>
          </p:cNvSpPr>
          <p:nvPr/>
        </p:nvSpPr>
        <p:spPr bwMode="auto">
          <a:xfrm flipH="1">
            <a:off x="8111050" y="1427982"/>
            <a:ext cx="322262" cy="11112"/>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88082" name="PPTShape_0"/>
          <p:cNvSpPr txBox="1">
            <a:spLocks noChangeArrowheads="1"/>
          </p:cNvSpPr>
          <p:nvPr/>
        </p:nvSpPr>
        <p:spPr bwMode="auto">
          <a:xfrm>
            <a:off x="6393375" y="1718494"/>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CLKA</a:t>
            </a:r>
          </a:p>
        </p:txBody>
      </p:sp>
      <p:sp>
        <p:nvSpPr>
          <p:cNvPr id="88083" name="PPTShape_1"/>
          <p:cNvSpPr>
            <a:spLocks noChangeShapeType="1"/>
          </p:cNvSpPr>
          <p:nvPr/>
        </p:nvSpPr>
        <p:spPr bwMode="auto">
          <a:xfrm flipH="1">
            <a:off x="6118737" y="1847082"/>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3" name="Group 22"/>
          <p:cNvGrpSpPr>
            <a:grpSpLocks/>
          </p:cNvGrpSpPr>
          <p:nvPr>
            <p:custDataLst>
              <p:tags r:id="rId3"/>
            </p:custDataLst>
          </p:nvPr>
        </p:nvGrpSpPr>
        <p:grpSpPr bwMode="auto">
          <a:xfrm>
            <a:off x="6128262" y="1551807"/>
            <a:ext cx="276225" cy="177800"/>
            <a:chOff x="3930" y="1665"/>
            <a:chExt cx="174" cy="112"/>
          </a:xfrm>
        </p:grpSpPr>
        <p:sp>
          <p:nvSpPr>
            <p:cNvPr id="88087" name="Freeform 24"/>
            <p:cNvSpPr>
              <a:spLocks/>
            </p:cNvSpPr>
            <p:nvPr/>
          </p:nvSpPr>
          <p:spPr bwMode="auto">
            <a:xfrm>
              <a:off x="3968" y="1665"/>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88088" name="Line 27"/>
            <p:cNvSpPr>
              <a:spLocks noChangeShapeType="1"/>
            </p:cNvSpPr>
            <p:nvPr/>
          </p:nvSpPr>
          <p:spPr bwMode="auto">
            <a:xfrm flipH="1">
              <a:off x="3930" y="1725"/>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88085" name="PPTShape_2"/>
          <p:cNvSpPr txBox="1">
            <a:spLocks noChangeArrowheads="1"/>
          </p:cNvSpPr>
          <p:nvPr/>
        </p:nvSpPr>
        <p:spPr bwMode="auto">
          <a:xfrm>
            <a:off x="6410837" y="1520057"/>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rgbClr val="FFCC00"/>
                </a:solidFill>
                <a:latin typeface="Arial Narrow" pitchFamily="34" charset="0"/>
              </a:rPr>
              <a:t>WEA</a:t>
            </a:r>
          </a:p>
        </p:txBody>
      </p:sp>
      <p:sp>
        <p:nvSpPr>
          <p:cNvPr id="88086" name="PPTShape_3"/>
          <p:cNvSpPr txBox="1">
            <a:spLocks noChangeArrowheads="1"/>
          </p:cNvSpPr>
          <p:nvPr/>
        </p:nvSpPr>
        <p:spPr bwMode="auto">
          <a:xfrm>
            <a:off x="5955225" y="1432744"/>
            <a:ext cx="525462"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2"/>
          <p:cNvSpPr>
            <a:spLocks noGrp="1" noChangeArrowheads="1"/>
          </p:cNvSpPr>
          <p:nvPr>
            <p:ph type="title" idx="4294967295"/>
          </p:nvPr>
        </p:nvSpPr>
        <p:spPr/>
        <p:txBody>
          <a:bodyPr/>
          <a:lstStyle/>
          <a:p>
            <a:r>
              <a:rPr lang="en-US" smtClean="0"/>
              <a:t>True Dual-Port Block RAM</a:t>
            </a:r>
          </a:p>
        </p:txBody>
      </p:sp>
      <p:sp>
        <p:nvSpPr>
          <p:cNvPr id="10243" name="Rectangle 33"/>
          <p:cNvSpPr>
            <a:spLocks noGrp="1" noChangeArrowheads="1"/>
          </p:cNvSpPr>
          <p:nvPr>
            <p:ph type="body" idx="4294967295"/>
          </p:nvPr>
        </p:nvSpPr>
        <p:spPr>
          <a:xfrm>
            <a:off x="206478" y="1002891"/>
            <a:ext cx="5095568" cy="5464277"/>
          </a:xfrm>
        </p:spPr>
        <p:txBody>
          <a:bodyPr/>
          <a:lstStyle/>
          <a:p>
            <a:r>
              <a:rPr lang="en-US" dirty="0" smtClean="0"/>
              <a:t>Two separate read/write ports</a:t>
            </a:r>
          </a:p>
          <a:p>
            <a:pPr lvl="1"/>
            <a:r>
              <a:rPr lang="en-US" dirty="0" smtClean="0"/>
              <a:t>Each port has separate clock, address, data in, </a:t>
            </a:r>
            <a:br>
              <a:rPr lang="en-US" dirty="0" smtClean="0"/>
            </a:br>
            <a:r>
              <a:rPr lang="en-US" dirty="0" smtClean="0"/>
              <a:t>data out, write enable…</a:t>
            </a:r>
          </a:p>
          <a:p>
            <a:pPr lvl="2"/>
            <a:r>
              <a:rPr lang="en-US" dirty="0" smtClean="0"/>
              <a:t>Clocks can be asynchronous to each other</a:t>
            </a:r>
          </a:p>
          <a:p>
            <a:pPr lvl="1"/>
            <a:r>
              <a:rPr lang="en-US" dirty="0" smtClean="0"/>
              <a:t>The two ports can have different widths</a:t>
            </a:r>
          </a:p>
          <a:p>
            <a:pPr lvl="2"/>
            <a:r>
              <a:rPr lang="en-US" dirty="0" smtClean="0"/>
              <a:t>Same configurations as when single ported</a:t>
            </a:r>
          </a:p>
          <a:p>
            <a:pPr lvl="1"/>
            <a:r>
              <a:rPr lang="en-US" dirty="0" smtClean="0"/>
              <a:t>The two ports can have different write modes</a:t>
            </a:r>
          </a:p>
          <a:p>
            <a:r>
              <a:rPr lang="en-US" dirty="0" smtClean="0"/>
              <a:t>No contention avoidance when both ports</a:t>
            </a:r>
            <a:br>
              <a:rPr lang="en-US" dirty="0" smtClean="0"/>
            </a:br>
            <a:r>
              <a:rPr lang="en-US" dirty="0" smtClean="0"/>
              <a:t>access the same address, except</a:t>
            </a:r>
          </a:p>
          <a:p>
            <a:pPr lvl="1"/>
            <a:r>
              <a:rPr lang="en-US" dirty="0" smtClean="0"/>
              <a:t>If clocked by the same clock, and the write port is</a:t>
            </a:r>
            <a:br>
              <a:rPr lang="en-US" dirty="0" smtClean="0"/>
            </a:br>
            <a:r>
              <a:rPr lang="en-US" dirty="0" smtClean="0"/>
              <a:t>READ_FIRST, the read port gets the old data</a:t>
            </a:r>
          </a:p>
        </p:txBody>
      </p:sp>
      <p:sp>
        <p:nvSpPr>
          <p:cNvPr id="10244" name="Oval 5"/>
          <p:cNvSpPr>
            <a:spLocks noChangeArrowheads="1"/>
          </p:cNvSpPr>
          <p:nvPr/>
        </p:nvSpPr>
        <p:spPr bwMode="auto">
          <a:xfrm>
            <a:off x="5638800" y="1509713"/>
            <a:ext cx="3398838" cy="3822700"/>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90117" name="Freeform 6"/>
          <p:cNvSpPr>
            <a:spLocks/>
          </p:cNvSpPr>
          <p:nvPr/>
        </p:nvSpPr>
        <p:spPr bwMode="ltGray">
          <a:xfrm>
            <a:off x="6550025" y="2078038"/>
            <a:ext cx="1619250" cy="2719387"/>
          </a:xfrm>
          <a:custGeom>
            <a:avLst/>
            <a:gdLst>
              <a:gd name="T0" fmla="*/ 121 w 1059"/>
              <a:gd name="T1" fmla="*/ 585 h 1105"/>
              <a:gd name="T2" fmla="*/ 0 w 1059"/>
              <a:gd name="T3" fmla="*/ 585 h 1105"/>
              <a:gd name="T4" fmla="*/ 0 w 1059"/>
              <a:gd name="T5" fmla="*/ 1105 h 1105"/>
              <a:gd name="T6" fmla="*/ 1059 w 1059"/>
              <a:gd name="T7" fmla="*/ 1105 h 1105"/>
              <a:gd name="T8" fmla="*/ 1059 w 1059"/>
              <a:gd name="T9" fmla="*/ 567 h 1105"/>
              <a:gd name="T10" fmla="*/ 920 w 1059"/>
              <a:gd name="T11" fmla="*/ 567 h 1105"/>
              <a:gd name="T12" fmla="*/ 920 w 1059"/>
              <a:gd name="T13" fmla="*/ 464 h 1105"/>
              <a:gd name="T14" fmla="*/ 1059 w 1059"/>
              <a:gd name="T15" fmla="*/ 464 h 1105"/>
              <a:gd name="T16" fmla="*/ 1059 w 1059"/>
              <a:gd name="T17" fmla="*/ 0 h 1105"/>
              <a:gd name="T18" fmla="*/ 9 w 1059"/>
              <a:gd name="T19" fmla="*/ 0 h 1105"/>
              <a:gd name="T20" fmla="*/ 9 w 1059"/>
              <a:gd name="T21" fmla="*/ 464 h 1105"/>
              <a:gd name="T22" fmla="*/ 112 w 1059"/>
              <a:gd name="T23" fmla="*/ 464 h 1105"/>
              <a:gd name="T24" fmla="*/ 121 w 1059"/>
              <a:gd name="T25" fmla="*/ 585 h 1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9"/>
              <a:gd name="T40" fmla="*/ 0 h 1105"/>
              <a:gd name="T41" fmla="*/ 1059 w 1059"/>
              <a:gd name="T42" fmla="*/ 1105 h 1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9" h="1105">
                <a:moveTo>
                  <a:pt x="121" y="585"/>
                </a:moveTo>
                <a:lnTo>
                  <a:pt x="0" y="585"/>
                </a:lnTo>
                <a:lnTo>
                  <a:pt x="0" y="1105"/>
                </a:lnTo>
                <a:lnTo>
                  <a:pt x="1059" y="1105"/>
                </a:lnTo>
                <a:lnTo>
                  <a:pt x="1059" y="567"/>
                </a:lnTo>
                <a:lnTo>
                  <a:pt x="920" y="567"/>
                </a:lnTo>
                <a:lnTo>
                  <a:pt x="920" y="464"/>
                </a:lnTo>
                <a:lnTo>
                  <a:pt x="1059" y="464"/>
                </a:lnTo>
                <a:lnTo>
                  <a:pt x="1059" y="0"/>
                </a:lnTo>
                <a:lnTo>
                  <a:pt x="9" y="0"/>
                </a:lnTo>
                <a:lnTo>
                  <a:pt x="9" y="464"/>
                </a:lnTo>
                <a:lnTo>
                  <a:pt x="112" y="464"/>
                </a:lnTo>
                <a:lnTo>
                  <a:pt x="121" y="585"/>
                </a:lnTo>
                <a:close/>
              </a:path>
            </a:pathLst>
          </a:custGeom>
          <a:gradFill rotWithShape="0">
            <a:gsLst>
              <a:gs pos="0">
                <a:srgbClr val="470017"/>
              </a:gs>
              <a:gs pos="50000">
                <a:schemeClr val="hlink"/>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0246" name="Freeform 7"/>
          <p:cNvSpPr>
            <a:spLocks/>
          </p:cNvSpPr>
          <p:nvPr/>
        </p:nvSpPr>
        <p:spPr bwMode="gray">
          <a:xfrm>
            <a:off x="6346825" y="2182813"/>
            <a:ext cx="1766888" cy="2532062"/>
          </a:xfrm>
          <a:custGeom>
            <a:avLst/>
            <a:gdLst>
              <a:gd name="T0" fmla="*/ 0 w 1459"/>
              <a:gd name="T1" fmla="*/ 0 h 1858"/>
              <a:gd name="T2" fmla="*/ 0 w 1459"/>
              <a:gd name="T3" fmla="*/ 2147483647 h 1858"/>
              <a:gd name="T4" fmla="*/ 2147483647 w 1459"/>
              <a:gd name="T5" fmla="*/ 2147483647 h 1858"/>
              <a:gd name="T6" fmla="*/ 2147483647 w 1459"/>
              <a:gd name="T7" fmla="*/ 2147483647 h 1858"/>
              <a:gd name="T8" fmla="*/ 2147483647 w 1459"/>
              <a:gd name="T9" fmla="*/ 2147483647 h 1858"/>
              <a:gd name="T10" fmla="*/ 2147483647 w 1459"/>
              <a:gd name="T11" fmla="*/ 2147483647 h 1858"/>
              <a:gd name="T12" fmla="*/ 2147483647 w 1459"/>
              <a:gd name="T13" fmla="*/ 2147483647 h 1858"/>
              <a:gd name="T14" fmla="*/ 2147483647 w 1459"/>
              <a:gd name="T15" fmla="*/ 2147483647 h 1858"/>
              <a:gd name="T16" fmla="*/ 2147483647 w 1459"/>
              <a:gd name="T17" fmla="*/ 2147483647 h 1858"/>
              <a:gd name="T18" fmla="*/ 2147483647 w 1459"/>
              <a:gd name="T19" fmla="*/ 2147483647 h 18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9"/>
              <a:gd name="T31" fmla="*/ 0 h 1858"/>
              <a:gd name="T32" fmla="*/ 1459 w 1459"/>
              <a:gd name="T33" fmla="*/ 1858 h 18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9" h="1858">
                <a:moveTo>
                  <a:pt x="0" y="0"/>
                </a:moveTo>
                <a:lnTo>
                  <a:pt x="0" y="855"/>
                </a:lnTo>
                <a:lnTo>
                  <a:pt x="158" y="855"/>
                </a:lnTo>
                <a:lnTo>
                  <a:pt x="158" y="1013"/>
                </a:lnTo>
                <a:lnTo>
                  <a:pt x="9" y="1013"/>
                </a:lnTo>
                <a:lnTo>
                  <a:pt x="9" y="1858"/>
                </a:lnTo>
                <a:lnTo>
                  <a:pt x="1459" y="1858"/>
                </a:lnTo>
                <a:lnTo>
                  <a:pt x="1459" y="1003"/>
                </a:lnTo>
                <a:lnTo>
                  <a:pt x="1310" y="1003"/>
                </a:lnTo>
                <a:lnTo>
                  <a:pt x="1310" y="892"/>
                </a:lnTo>
              </a:path>
            </a:pathLst>
          </a:custGeom>
          <a:noFill/>
          <a:ln w="9525" cap="flat" cmpd="sng">
            <a:noFill/>
            <a:prstDash val="solid"/>
            <a:round/>
            <a:headEnd/>
            <a:tailEnd/>
          </a:ln>
        </p:spPr>
        <p:txBody>
          <a:bodyPr/>
          <a:lstStyle/>
          <a:p>
            <a:endParaRPr lang="en-US"/>
          </a:p>
        </p:txBody>
      </p:sp>
      <p:sp>
        <p:nvSpPr>
          <p:cNvPr id="90119" name="Text Box 8"/>
          <p:cNvSpPr txBox="1">
            <a:spLocks noChangeArrowheads="1"/>
          </p:cNvSpPr>
          <p:nvPr/>
        </p:nvSpPr>
        <p:spPr bwMode="auto">
          <a:xfrm>
            <a:off x="6026150" y="2338388"/>
            <a:ext cx="525463"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90120" name="Text Box 9"/>
          <p:cNvSpPr txBox="1">
            <a:spLocks noChangeArrowheads="1"/>
          </p:cNvSpPr>
          <p:nvPr/>
        </p:nvSpPr>
        <p:spPr bwMode="auto">
          <a:xfrm>
            <a:off x="6497638" y="2425700"/>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DIA</a:t>
            </a:r>
          </a:p>
        </p:txBody>
      </p:sp>
      <p:sp>
        <p:nvSpPr>
          <p:cNvPr id="90121" name="Text Box 10"/>
          <p:cNvSpPr txBox="1">
            <a:spLocks noChangeArrowheads="1"/>
          </p:cNvSpPr>
          <p:nvPr/>
        </p:nvSpPr>
        <p:spPr bwMode="auto">
          <a:xfrm>
            <a:off x="6497638" y="2206625"/>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ADDRA</a:t>
            </a:r>
          </a:p>
        </p:txBody>
      </p:sp>
      <p:sp>
        <p:nvSpPr>
          <p:cNvPr id="90122" name="Text Box 11"/>
          <p:cNvSpPr txBox="1">
            <a:spLocks noChangeArrowheads="1"/>
          </p:cNvSpPr>
          <p:nvPr/>
        </p:nvSpPr>
        <p:spPr bwMode="auto">
          <a:xfrm>
            <a:off x="8280400" y="2282825"/>
            <a:ext cx="622300"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90123" name="Text Box 12"/>
          <p:cNvSpPr txBox="1">
            <a:spLocks noChangeArrowheads="1"/>
          </p:cNvSpPr>
          <p:nvPr/>
        </p:nvSpPr>
        <p:spPr bwMode="auto">
          <a:xfrm>
            <a:off x="7750175" y="2406650"/>
            <a:ext cx="687388"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DOA</a:t>
            </a:r>
          </a:p>
        </p:txBody>
      </p:sp>
      <p:sp>
        <p:nvSpPr>
          <p:cNvPr id="10252" name="Text Box 13"/>
          <p:cNvSpPr txBox="1">
            <a:spLocks noChangeArrowheads="1"/>
          </p:cNvSpPr>
          <p:nvPr/>
        </p:nvSpPr>
        <p:spPr bwMode="auto">
          <a:xfrm>
            <a:off x="7121525" y="2179638"/>
            <a:ext cx="730250" cy="519112"/>
          </a:xfrm>
          <a:prstGeom prst="rect">
            <a:avLst/>
          </a:prstGeom>
          <a:noFill/>
          <a:ln w="9525">
            <a:noFill/>
            <a:miter lim="800000"/>
            <a:headEnd/>
            <a:tailEnd/>
          </a:ln>
        </p:spPr>
        <p:txBody>
          <a:bodyPr>
            <a:spAutoFit/>
          </a:bodyPr>
          <a:lstStyle/>
          <a:p>
            <a:pPr algn="l"/>
            <a:r>
              <a:rPr lang="en-US" sz="1400" b="1">
                <a:latin typeface="Arial Narrow" pitchFamily="34" charset="0"/>
              </a:rPr>
              <a:t>Port A</a:t>
            </a:r>
          </a:p>
        </p:txBody>
      </p:sp>
      <p:sp>
        <p:nvSpPr>
          <p:cNvPr id="10253" name="Rectangle 20"/>
          <p:cNvSpPr>
            <a:spLocks noChangeArrowheads="1"/>
          </p:cNvSpPr>
          <p:nvPr/>
        </p:nvSpPr>
        <p:spPr bwMode="auto">
          <a:xfrm>
            <a:off x="6759575" y="3116263"/>
            <a:ext cx="1239838" cy="604837"/>
          </a:xfrm>
          <a:prstGeom prst="rect">
            <a:avLst/>
          </a:prstGeom>
          <a:noFill/>
          <a:ln w="12700" algn="ctr">
            <a:noFill/>
            <a:miter lim="800000"/>
            <a:headEnd/>
            <a:tailEnd/>
          </a:ln>
        </p:spPr>
        <p:txBody>
          <a:bodyPr anchor="ctr">
            <a:spAutoFit/>
          </a:bodyPr>
          <a:lstStyle/>
          <a:p>
            <a:pPr eaLnBrk="0" hangingPunct="0">
              <a:lnSpc>
                <a:spcPct val="70000"/>
              </a:lnSpc>
            </a:pPr>
            <a:r>
              <a:rPr lang="en-US" sz="1600" b="1">
                <a:latin typeface="Arial Narrow" pitchFamily="34" charset="0"/>
              </a:rPr>
              <a:t>36 Kb</a:t>
            </a:r>
            <a:br>
              <a:rPr lang="en-US" sz="1600" b="1">
                <a:latin typeface="Arial Narrow" pitchFamily="34" charset="0"/>
              </a:rPr>
            </a:br>
            <a:r>
              <a:rPr lang="en-US" sz="1600" b="1">
                <a:latin typeface="Arial Narrow" pitchFamily="34" charset="0"/>
              </a:rPr>
              <a:t>Memory</a:t>
            </a:r>
            <a:br>
              <a:rPr lang="en-US" sz="1600" b="1">
                <a:latin typeface="Arial Narrow" pitchFamily="34" charset="0"/>
              </a:rPr>
            </a:br>
            <a:r>
              <a:rPr lang="en-US" sz="1600" b="1">
                <a:latin typeface="Arial Narrow" pitchFamily="34" charset="0"/>
              </a:rPr>
              <a:t>Array </a:t>
            </a:r>
          </a:p>
        </p:txBody>
      </p:sp>
      <p:sp>
        <p:nvSpPr>
          <p:cNvPr id="90126" name="Line 21"/>
          <p:cNvSpPr>
            <a:spLocks noChangeShapeType="1"/>
          </p:cNvSpPr>
          <p:nvPr/>
        </p:nvSpPr>
        <p:spPr bwMode="auto">
          <a:xfrm flipH="1">
            <a:off x="6223000" y="2333625"/>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27" name="Freeform 26"/>
          <p:cNvSpPr>
            <a:spLocks/>
          </p:cNvSpPr>
          <p:nvPr/>
        </p:nvSpPr>
        <p:spPr bwMode="auto">
          <a:xfrm>
            <a:off x="8310563" y="2427288"/>
            <a:ext cx="36512" cy="174625"/>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2" name="Group 40"/>
          <p:cNvGrpSpPr>
            <a:grpSpLocks/>
          </p:cNvGrpSpPr>
          <p:nvPr>
            <p:custDataLst>
              <p:tags r:id="rId2"/>
            </p:custDataLst>
          </p:nvPr>
        </p:nvGrpSpPr>
        <p:grpSpPr bwMode="auto">
          <a:xfrm>
            <a:off x="6238875" y="2447925"/>
            <a:ext cx="276225" cy="177800"/>
            <a:chOff x="3930" y="1542"/>
            <a:chExt cx="174" cy="112"/>
          </a:xfrm>
        </p:grpSpPr>
        <p:sp>
          <p:nvSpPr>
            <p:cNvPr id="90156" name="Freeform 24"/>
            <p:cNvSpPr>
              <a:spLocks/>
            </p:cNvSpPr>
            <p:nvPr/>
          </p:nvSpPr>
          <p:spPr bwMode="auto">
            <a:xfrm>
              <a:off x="3968" y="1542"/>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57" name="Line 27"/>
            <p:cNvSpPr>
              <a:spLocks noChangeShapeType="1"/>
            </p:cNvSpPr>
            <p:nvPr/>
          </p:nvSpPr>
          <p:spPr bwMode="auto">
            <a:xfrm flipH="1">
              <a:off x="3930" y="1602"/>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0129" name="Line 30"/>
          <p:cNvSpPr>
            <a:spLocks noChangeShapeType="1"/>
          </p:cNvSpPr>
          <p:nvPr/>
        </p:nvSpPr>
        <p:spPr bwMode="auto">
          <a:xfrm flipH="1">
            <a:off x="8221663" y="2519363"/>
            <a:ext cx="322262" cy="11112"/>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30" name="PPTShape_0"/>
          <p:cNvSpPr txBox="1">
            <a:spLocks noChangeArrowheads="1"/>
          </p:cNvSpPr>
          <p:nvPr/>
        </p:nvSpPr>
        <p:spPr bwMode="auto">
          <a:xfrm>
            <a:off x="6503988" y="2809875"/>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CLKA</a:t>
            </a:r>
          </a:p>
        </p:txBody>
      </p:sp>
      <p:sp>
        <p:nvSpPr>
          <p:cNvPr id="90131" name="PPTShape_1"/>
          <p:cNvSpPr>
            <a:spLocks noChangeShapeType="1"/>
          </p:cNvSpPr>
          <p:nvPr/>
        </p:nvSpPr>
        <p:spPr bwMode="auto">
          <a:xfrm flipH="1">
            <a:off x="6229350" y="293846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3" name="Group 46"/>
          <p:cNvGrpSpPr>
            <a:grpSpLocks/>
          </p:cNvGrpSpPr>
          <p:nvPr>
            <p:custDataLst>
              <p:tags r:id="rId3"/>
            </p:custDataLst>
          </p:nvPr>
        </p:nvGrpSpPr>
        <p:grpSpPr bwMode="auto">
          <a:xfrm>
            <a:off x="6238875" y="2643188"/>
            <a:ext cx="276225" cy="177800"/>
            <a:chOff x="3930" y="1665"/>
            <a:chExt cx="174" cy="112"/>
          </a:xfrm>
        </p:grpSpPr>
        <p:sp>
          <p:nvSpPr>
            <p:cNvPr id="90154" name="Freeform 24"/>
            <p:cNvSpPr>
              <a:spLocks/>
            </p:cNvSpPr>
            <p:nvPr/>
          </p:nvSpPr>
          <p:spPr bwMode="auto">
            <a:xfrm>
              <a:off x="3968" y="1665"/>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55" name="Line 27"/>
            <p:cNvSpPr>
              <a:spLocks noChangeShapeType="1"/>
            </p:cNvSpPr>
            <p:nvPr/>
          </p:nvSpPr>
          <p:spPr bwMode="auto">
            <a:xfrm flipH="1">
              <a:off x="3930" y="1725"/>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0133" name="PPTShape_2"/>
          <p:cNvSpPr txBox="1">
            <a:spLocks noChangeArrowheads="1"/>
          </p:cNvSpPr>
          <p:nvPr/>
        </p:nvSpPr>
        <p:spPr bwMode="auto">
          <a:xfrm>
            <a:off x="6521450" y="2611438"/>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rgbClr val="FFCC00"/>
                </a:solidFill>
                <a:latin typeface="Arial Narrow" pitchFamily="34" charset="0"/>
              </a:rPr>
              <a:t>WEA</a:t>
            </a:r>
          </a:p>
        </p:txBody>
      </p:sp>
      <p:sp>
        <p:nvSpPr>
          <p:cNvPr id="90134" name="PPTShape_3"/>
          <p:cNvSpPr txBox="1">
            <a:spLocks noChangeArrowheads="1"/>
          </p:cNvSpPr>
          <p:nvPr/>
        </p:nvSpPr>
        <p:spPr bwMode="auto">
          <a:xfrm>
            <a:off x="6065838" y="2524125"/>
            <a:ext cx="525462"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4</a:t>
            </a:r>
          </a:p>
        </p:txBody>
      </p:sp>
      <p:sp>
        <p:nvSpPr>
          <p:cNvPr id="90135" name="PPTShape_4"/>
          <p:cNvSpPr txBox="1">
            <a:spLocks noChangeArrowheads="1"/>
          </p:cNvSpPr>
          <p:nvPr/>
        </p:nvSpPr>
        <p:spPr bwMode="auto">
          <a:xfrm>
            <a:off x="6024563" y="3856038"/>
            <a:ext cx="525462"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90136" name="PPTShape_5"/>
          <p:cNvSpPr txBox="1">
            <a:spLocks noChangeArrowheads="1"/>
          </p:cNvSpPr>
          <p:nvPr/>
        </p:nvSpPr>
        <p:spPr bwMode="auto">
          <a:xfrm>
            <a:off x="6496050" y="3943350"/>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DIB</a:t>
            </a:r>
          </a:p>
        </p:txBody>
      </p:sp>
      <p:sp>
        <p:nvSpPr>
          <p:cNvPr id="90137" name="PPTShape_6"/>
          <p:cNvSpPr txBox="1">
            <a:spLocks noChangeArrowheads="1"/>
          </p:cNvSpPr>
          <p:nvPr/>
        </p:nvSpPr>
        <p:spPr bwMode="auto">
          <a:xfrm>
            <a:off x="6496050" y="3724275"/>
            <a:ext cx="798513"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ADDRB</a:t>
            </a:r>
          </a:p>
        </p:txBody>
      </p:sp>
      <p:sp>
        <p:nvSpPr>
          <p:cNvPr id="90138" name="PPTShape_7"/>
          <p:cNvSpPr txBox="1">
            <a:spLocks noChangeArrowheads="1"/>
          </p:cNvSpPr>
          <p:nvPr/>
        </p:nvSpPr>
        <p:spPr bwMode="auto">
          <a:xfrm>
            <a:off x="8278813" y="3800475"/>
            <a:ext cx="622300"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36</a:t>
            </a:r>
          </a:p>
        </p:txBody>
      </p:sp>
      <p:sp>
        <p:nvSpPr>
          <p:cNvPr id="90139" name="PPTShape_8"/>
          <p:cNvSpPr txBox="1">
            <a:spLocks noChangeArrowheads="1"/>
          </p:cNvSpPr>
          <p:nvPr/>
        </p:nvSpPr>
        <p:spPr bwMode="auto">
          <a:xfrm>
            <a:off x="7748588" y="3924300"/>
            <a:ext cx="6858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DOB</a:t>
            </a:r>
          </a:p>
        </p:txBody>
      </p:sp>
      <p:sp>
        <p:nvSpPr>
          <p:cNvPr id="10268" name="PPTShape_9"/>
          <p:cNvSpPr txBox="1">
            <a:spLocks noChangeArrowheads="1"/>
          </p:cNvSpPr>
          <p:nvPr/>
        </p:nvSpPr>
        <p:spPr bwMode="auto">
          <a:xfrm>
            <a:off x="7118350" y="4468813"/>
            <a:ext cx="731838" cy="519112"/>
          </a:xfrm>
          <a:prstGeom prst="rect">
            <a:avLst/>
          </a:prstGeom>
          <a:noFill/>
          <a:ln w="9525">
            <a:noFill/>
            <a:miter lim="800000"/>
            <a:headEnd/>
            <a:tailEnd/>
          </a:ln>
        </p:spPr>
        <p:txBody>
          <a:bodyPr>
            <a:spAutoFit/>
          </a:bodyPr>
          <a:lstStyle/>
          <a:p>
            <a:pPr algn="l"/>
            <a:r>
              <a:rPr lang="en-US" sz="1400" b="1">
                <a:latin typeface="Arial Narrow" pitchFamily="34" charset="0"/>
              </a:rPr>
              <a:t>Port B</a:t>
            </a:r>
          </a:p>
        </p:txBody>
      </p:sp>
      <p:sp>
        <p:nvSpPr>
          <p:cNvPr id="90141" name="PPTShape_10"/>
          <p:cNvSpPr>
            <a:spLocks noChangeShapeType="1"/>
          </p:cNvSpPr>
          <p:nvPr/>
        </p:nvSpPr>
        <p:spPr bwMode="auto">
          <a:xfrm flipH="1">
            <a:off x="6221413" y="385286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42" name="PPTShape_11"/>
          <p:cNvSpPr>
            <a:spLocks/>
          </p:cNvSpPr>
          <p:nvPr/>
        </p:nvSpPr>
        <p:spPr bwMode="auto">
          <a:xfrm>
            <a:off x="8308975" y="3944938"/>
            <a:ext cx="36513" cy="174625"/>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4" name="Group 59"/>
          <p:cNvGrpSpPr>
            <a:grpSpLocks/>
          </p:cNvGrpSpPr>
          <p:nvPr>
            <p:custDataLst>
              <p:tags r:id="rId4"/>
            </p:custDataLst>
          </p:nvPr>
        </p:nvGrpSpPr>
        <p:grpSpPr bwMode="auto">
          <a:xfrm>
            <a:off x="6237288" y="3965575"/>
            <a:ext cx="276225" cy="177800"/>
            <a:chOff x="3929" y="2498"/>
            <a:chExt cx="174" cy="112"/>
          </a:xfrm>
        </p:grpSpPr>
        <p:sp>
          <p:nvSpPr>
            <p:cNvPr id="90152" name="Freeform 24"/>
            <p:cNvSpPr>
              <a:spLocks/>
            </p:cNvSpPr>
            <p:nvPr/>
          </p:nvSpPr>
          <p:spPr bwMode="auto">
            <a:xfrm>
              <a:off x="3967" y="2498"/>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53" name="Line 27"/>
            <p:cNvSpPr>
              <a:spLocks noChangeShapeType="1"/>
            </p:cNvSpPr>
            <p:nvPr/>
          </p:nvSpPr>
          <p:spPr bwMode="auto">
            <a:xfrm flipH="1">
              <a:off x="3929" y="2558"/>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0144" name="PPTShape_12"/>
          <p:cNvSpPr>
            <a:spLocks noChangeShapeType="1"/>
          </p:cNvSpPr>
          <p:nvPr/>
        </p:nvSpPr>
        <p:spPr bwMode="auto">
          <a:xfrm flipH="1">
            <a:off x="8220075" y="4037013"/>
            <a:ext cx="322263" cy="11112"/>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45" name="PPTShape_13"/>
          <p:cNvSpPr txBox="1">
            <a:spLocks noChangeArrowheads="1"/>
          </p:cNvSpPr>
          <p:nvPr/>
        </p:nvSpPr>
        <p:spPr bwMode="auto">
          <a:xfrm>
            <a:off x="6502400" y="4327525"/>
            <a:ext cx="798513"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CLKB</a:t>
            </a:r>
          </a:p>
        </p:txBody>
      </p:sp>
      <p:sp>
        <p:nvSpPr>
          <p:cNvPr id="90146" name="PPTShape_14"/>
          <p:cNvSpPr>
            <a:spLocks noChangeShapeType="1"/>
          </p:cNvSpPr>
          <p:nvPr/>
        </p:nvSpPr>
        <p:spPr bwMode="auto">
          <a:xfrm flipH="1">
            <a:off x="6227763" y="445611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5" name="Group 65"/>
          <p:cNvGrpSpPr>
            <a:grpSpLocks/>
          </p:cNvGrpSpPr>
          <p:nvPr>
            <p:custDataLst>
              <p:tags r:id="rId5"/>
            </p:custDataLst>
          </p:nvPr>
        </p:nvGrpSpPr>
        <p:grpSpPr bwMode="auto">
          <a:xfrm>
            <a:off x="6237288" y="4160838"/>
            <a:ext cx="276225" cy="177800"/>
            <a:chOff x="3929" y="2621"/>
            <a:chExt cx="174" cy="112"/>
          </a:xfrm>
        </p:grpSpPr>
        <p:sp>
          <p:nvSpPr>
            <p:cNvPr id="90150" name="Freeform 24"/>
            <p:cNvSpPr>
              <a:spLocks/>
            </p:cNvSpPr>
            <p:nvPr/>
          </p:nvSpPr>
          <p:spPr bwMode="auto">
            <a:xfrm>
              <a:off x="3967" y="2621"/>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0151" name="Line 27"/>
            <p:cNvSpPr>
              <a:spLocks noChangeShapeType="1"/>
            </p:cNvSpPr>
            <p:nvPr/>
          </p:nvSpPr>
          <p:spPr bwMode="auto">
            <a:xfrm flipH="1">
              <a:off x="3929" y="2681"/>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0148" name="PPTShape_15"/>
          <p:cNvSpPr txBox="1">
            <a:spLocks noChangeArrowheads="1"/>
          </p:cNvSpPr>
          <p:nvPr/>
        </p:nvSpPr>
        <p:spPr bwMode="auto">
          <a:xfrm>
            <a:off x="6518275" y="4129088"/>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rgbClr val="FFCC00"/>
                </a:solidFill>
                <a:latin typeface="Arial Narrow" pitchFamily="34" charset="0"/>
              </a:rPr>
              <a:t>WEB</a:t>
            </a:r>
          </a:p>
        </p:txBody>
      </p:sp>
      <p:sp>
        <p:nvSpPr>
          <p:cNvPr id="90149" name="PPTShape_16"/>
          <p:cNvSpPr txBox="1">
            <a:spLocks noChangeArrowheads="1"/>
          </p:cNvSpPr>
          <p:nvPr/>
        </p:nvSpPr>
        <p:spPr bwMode="auto">
          <a:xfrm>
            <a:off x="6064250" y="4043363"/>
            <a:ext cx="525463"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4</a:t>
            </a:r>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4"/>
          <p:cNvSpPr>
            <a:spLocks noGrp="1" noChangeArrowheads="1"/>
          </p:cNvSpPr>
          <p:nvPr>
            <p:ph type="title" idx="4294967295"/>
          </p:nvPr>
        </p:nvSpPr>
        <p:spPr/>
        <p:txBody>
          <a:bodyPr/>
          <a:lstStyle/>
          <a:p>
            <a:r>
              <a:rPr lang="en-US" smtClean="0"/>
              <a:t>Simple Dual-Port Block RAM</a:t>
            </a:r>
          </a:p>
        </p:txBody>
      </p:sp>
      <p:sp>
        <p:nvSpPr>
          <p:cNvPr id="11267" name="Rectangle 25"/>
          <p:cNvSpPr>
            <a:spLocks noGrp="1" noChangeArrowheads="1"/>
          </p:cNvSpPr>
          <p:nvPr>
            <p:ph type="body" idx="4294967295"/>
          </p:nvPr>
        </p:nvSpPr>
        <p:spPr>
          <a:xfrm>
            <a:off x="457200" y="1600200"/>
            <a:ext cx="5110316" cy="4807974"/>
          </a:xfrm>
        </p:spPr>
        <p:txBody>
          <a:bodyPr/>
          <a:lstStyle/>
          <a:p>
            <a:r>
              <a:rPr lang="en-US" dirty="0" smtClean="0"/>
              <a:t>One read port and one write port</a:t>
            </a:r>
          </a:p>
          <a:p>
            <a:pPr lvl="1"/>
            <a:r>
              <a:rPr lang="en-US" dirty="0" smtClean="0"/>
              <a:t>Each port has separate clock and address</a:t>
            </a:r>
          </a:p>
          <a:p>
            <a:r>
              <a:rPr lang="en-US" dirty="0" smtClean="0"/>
              <a:t>In 36-kbit configuration, one of the two ports </a:t>
            </a:r>
            <a:br>
              <a:rPr lang="en-US" dirty="0" smtClean="0"/>
            </a:br>
            <a:r>
              <a:rPr lang="en-US" dirty="0" smtClean="0"/>
              <a:t>must be 72 bits wide</a:t>
            </a:r>
          </a:p>
          <a:p>
            <a:pPr lvl="1"/>
            <a:r>
              <a:rPr lang="en-US" dirty="0" smtClean="0"/>
              <a:t>The other port can be x1, x2, x4, x9, x18,</a:t>
            </a:r>
            <a:br>
              <a:rPr lang="en-US" dirty="0" smtClean="0"/>
            </a:br>
            <a:r>
              <a:rPr lang="en-US" dirty="0" smtClean="0"/>
              <a:t>x36, or x72</a:t>
            </a:r>
          </a:p>
          <a:p>
            <a:r>
              <a:rPr lang="en-US" dirty="0" smtClean="0"/>
              <a:t>In 18-kbit configuration, one of the two ports</a:t>
            </a:r>
            <a:br>
              <a:rPr lang="en-US" dirty="0" smtClean="0"/>
            </a:br>
            <a:r>
              <a:rPr lang="en-US" dirty="0" smtClean="0"/>
              <a:t>must be 36 bits wide</a:t>
            </a:r>
          </a:p>
          <a:p>
            <a:pPr lvl="1"/>
            <a:r>
              <a:rPr lang="en-US" dirty="0" smtClean="0"/>
              <a:t>The other port can be x1, x2, x4, x9, x18, or x36 </a:t>
            </a:r>
          </a:p>
          <a:p>
            <a:endParaRPr lang="en-US" dirty="0" smtClean="0"/>
          </a:p>
        </p:txBody>
      </p:sp>
      <p:sp>
        <p:nvSpPr>
          <p:cNvPr id="11268" name="Oval 5"/>
          <p:cNvSpPr>
            <a:spLocks noChangeArrowheads="1"/>
          </p:cNvSpPr>
          <p:nvPr/>
        </p:nvSpPr>
        <p:spPr bwMode="auto">
          <a:xfrm>
            <a:off x="5638800" y="1509713"/>
            <a:ext cx="3398838" cy="3822700"/>
          </a:xfrm>
          <a:prstGeom prst="ellipse">
            <a:avLst/>
          </a:prstGeom>
          <a:solidFill>
            <a:srgbClr val="5C8EFB">
              <a:alpha val="50195"/>
            </a:srgbClr>
          </a:solidFill>
          <a:ln w="28575">
            <a:solidFill>
              <a:srgbClr val="0000CC"/>
            </a:solidFill>
            <a:round/>
            <a:headEnd/>
            <a:tailEnd/>
          </a:ln>
        </p:spPr>
        <p:txBody>
          <a:bodyPr wrap="none" anchor="ctr"/>
          <a:lstStyle/>
          <a:p>
            <a:endParaRPr lang="en-US"/>
          </a:p>
        </p:txBody>
      </p:sp>
      <p:sp>
        <p:nvSpPr>
          <p:cNvPr id="92165" name="Freeform 6"/>
          <p:cNvSpPr>
            <a:spLocks/>
          </p:cNvSpPr>
          <p:nvPr/>
        </p:nvSpPr>
        <p:spPr bwMode="ltGray">
          <a:xfrm>
            <a:off x="6550025" y="2078038"/>
            <a:ext cx="1619250" cy="2719387"/>
          </a:xfrm>
          <a:custGeom>
            <a:avLst/>
            <a:gdLst>
              <a:gd name="T0" fmla="*/ 121 w 1059"/>
              <a:gd name="T1" fmla="*/ 585 h 1105"/>
              <a:gd name="T2" fmla="*/ 0 w 1059"/>
              <a:gd name="T3" fmla="*/ 585 h 1105"/>
              <a:gd name="T4" fmla="*/ 0 w 1059"/>
              <a:gd name="T5" fmla="*/ 1105 h 1105"/>
              <a:gd name="T6" fmla="*/ 1059 w 1059"/>
              <a:gd name="T7" fmla="*/ 1105 h 1105"/>
              <a:gd name="T8" fmla="*/ 1059 w 1059"/>
              <a:gd name="T9" fmla="*/ 567 h 1105"/>
              <a:gd name="T10" fmla="*/ 920 w 1059"/>
              <a:gd name="T11" fmla="*/ 567 h 1105"/>
              <a:gd name="T12" fmla="*/ 920 w 1059"/>
              <a:gd name="T13" fmla="*/ 464 h 1105"/>
              <a:gd name="T14" fmla="*/ 1059 w 1059"/>
              <a:gd name="T15" fmla="*/ 464 h 1105"/>
              <a:gd name="T16" fmla="*/ 1059 w 1059"/>
              <a:gd name="T17" fmla="*/ 0 h 1105"/>
              <a:gd name="T18" fmla="*/ 9 w 1059"/>
              <a:gd name="T19" fmla="*/ 0 h 1105"/>
              <a:gd name="T20" fmla="*/ 9 w 1059"/>
              <a:gd name="T21" fmla="*/ 464 h 1105"/>
              <a:gd name="T22" fmla="*/ 112 w 1059"/>
              <a:gd name="T23" fmla="*/ 464 h 1105"/>
              <a:gd name="T24" fmla="*/ 121 w 1059"/>
              <a:gd name="T25" fmla="*/ 585 h 11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9"/>
              <a:gd name="T40" fmla="*/ 0 h 1105"/>
              <a:gd name="T41" fmla="*/ 1059 w 1059"/>
              <a:gd name="T42" fmla="*/ 1105 h 11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9" h="1105">
                <a:moveTo>
                  <a:pt x="121" y="585"/>
                </a:moveTo>
                <a:lnTo>
                  <a:pt x="0" y="585"/>
                </a:lnTo>
                <a:lnTo>
                  <a:pt x="0" y="1105"/>
                </a:lnTo>
                <a:lnTo>
                  <a:pt x="1059" y="1105"/>
                </a:lnTo>
                <a:lnTo>
                  <a:pt x="1059" y="567"/>
                </a:lnTo>
                <a:lnTo>
                  <a:pt x="920" y="567"/>
                </a:lnTo>
                <a:lnTo>
                  <a:pt x="920" y="464"/>
                </a:lnTo>
                <a:lnTo>
                  <a:pt x="1059" y="464"/>
                </a:lnTo>
                <a:lnTo>
                  <a:pt x="1059" y="0"/>
                </a:lnTo>
                <a:lnTo>
                  <a:pt x="9" y="0"/>
                </a:lnTo>
                <a:lnTo>
                  <a:pt x="9" y="464"/>
                </a:lnTo>
                <a:lnTo>
                  <a:pt x="112" y="464"/>
                </a:lnTo>
                <a:lnTo>
                  <a:pt x="121" y="585"/>
                </a:lnTo>
                <a:close/>
              </a:path>
            </a:pathLst>
          </a:custGeom>
          <a:gradFill rotWithShape="0">
            <a:gsLst>
              <a:gs pos="0">
                <a:srgbClr val="470017"/>
              </a:gs>
              <a:gs pos="50000">
                <a:schemeClr val="hlink"/>
              </a:gs>
              <a:gs pos="100000">
                <a:srgbClr val="470017"/>
              </a:gs>
            </a:gsLst>
            <a:lin ang="2700000" scaled="1"/>
          </a:gradFill>
          <a:ln w="28575" cap="flat" cmpd="sng">
            <a:solidFill>
              <a:schemeClr val="bg1"/>
            </a:solidFill>
            <a:prstDash val="solid"/>
            <a:round/>
            <a:headEnd/>
            <a:tailEnd/>
          </a:ln>
          <a:effectLst>
            <a:outerShdw dist="35921" dir="2700000" algn="ctr" rotWithShape="0">
              <a:schemeClr val="tx1">
                <a:alpha val="50000"/>
              </a:schemeClr>
            </a:outerShdw>
          </a:effectLst>
        </p:spPr>
        <p:txBody>
          <a:bodyPr wrap="none" anchor="ctr"/>
          <a:lstStyle/>
          <a:p>
            <a:pPr>
              <a:defRPr/>
            </a:pPr>
            <a:endParaRPr lang="en-US">
              <a:latin typeface="Arial" pitchFamily="34" charset="0"/>
            </a:endParaRPr>
          </a:p>
        </p:txBody>
      </p:sp>
      <p:sp>
        <p:nvSpPr>
          <p:cNvPr id="11270" name="Freeform 7"/>
          <p:cNvSpPr>
            <a:spLocks/>
          </p:cNvSpPr>
          <p:nvPr/>
        </p:nvSpPr>
        <p:spPr bwMode="gray">
          <a:xfrm>
            <a:off x="6346825" y="2182813"/>
            <a:ext cx="1766888" cy="2532062"/>
          </a:xfrm>
          <a:custGeom>
            <a:avLst/>
            <a:gdLst>
              <a:gd name="T0" fmla="*/ 0 w 1459"/>
              <a:gd name="T1" fmla="*/ 0 h 1858"/>
              <a:gd name="T2" fmla="*/ 0 w 1459"/>
              <a:gd name="T3" fmla="*/ 2147483647 h 1858"/>
              <a:gd name="T4" fmla="*/ 2147483647 w 1459"/>
              <a:gd name="T5" fmla="*/ 2147483647 h 1858"/>
              <a:gd name="T6" fmla="*/ 2147483647 w 1459"/>
              <a:gd name="T7" fmla="*/ 2147483647 h 1858"/>
              <a:gd name="T8" fmla="*/ 2147483647 w 1459"/>
              <a:gd name="T9" fmla="*/ 2147483647 h 1858"/>
              <a:gd name="T10" fmla="*/ 2147483647 w 1459"/>
              <a:gd name="T11" fmla="*/ 2147483647 h 1858"/>
              <a:gd name="T12" fmla="*/ 2147483647 w 1459"/>
              <a:gd name="T13" fmla="*/ 2147483647 h 1858"/>
              <a:gd name="T14" fmla="*/ 2147483647 w 1459"/>
              <a:gd name="T15" fmla="*/ 2147483647 h 1858"/>
              <a:gd name="T16" fmla="*/ 2147483647 w 1459"/>
              <a:gd name="T17" fmla="*/ 2147483647 h 1858"/>
              <a:gd name="T18" fmla="*/ 2147483647 w 1459"/>
              <a:gd name="T19" fmla="*/ 2147483647 h 18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9"/>
              <a:gd name="T31" fmla="*/ 0 h 1858"/>
              <a:gd name="T32" fmla="*/ 1459 w 1459"/>
              <a:gd name="T33" fmla="*/ 1858 h 18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9" h="1858">
                <a:moveTo>
                  <a:pt x="0" y="0"/>
                </a:moveTo>
                <a:lnTo>
                  <a:pt x="0" y="855"/>
                </a:lnTo>
                <a:lnTo>
                  <a:pt x="158" y="855"/>
                </a:lnTo>
                <a:lnTo>
                  <a:pt x="158" y="1013"/>
                </a:lnTo>
                <a:lnTo>
                  <a:pt x="9" y="1013"/>
                </a:lnTo>
                <a:lnTo>
                  <a:pt x="9" y="1858"/>
                </a:lnTo>
                <a:lnTo>
                  <a:pt x="1459" y="1858"/>
                </a:lnTo>
                <a:lnTo>
                  <a:pt x="1459" y="1003"/>
                </a:lnTo>
                <a:lnTo>
                  <a:pt x="1310" y="1003"/>
                </a:lnTo>
                <a:lnTo>
                  <a:pt x="1310" y="892"/>
                </a:lnTo>
              </a:path>
            </a:pathLst>
          </a:custGeom>
          <a:noFill/>
          <a:ln w="9525" cap="flat" cmpd="sng">
            <a:noFill/>
            <a:prstDash val="solid"/>
            <a:round/>
            <a:headEnd/>
            <a:tailEnd/>
          </a:ln>
        </p:spPr>
        <p:txBody>
          <a:bodyPr/>
          <a:lstStyle/>
          <a:p>
            <a:endParaRPr lang="en-US"/>
          </a:p>
        </p:txBody>
      </p:sp>
      <p:sp>
        <p:nvSpPr>
          <p:cNvPr id="92167" name="Text Box 8"/>
          <p:cNvSpPr txBox="1">
            <a:spLocks noChangeArrowheads="1"/>
          </p:cNvSpPr>
          <p:nvPr/>
        </p:nvSpPr>
        <p:spPr bwMode="auto">
          <a:xfrm>
            <a:off x="6026150" y="2338388"/>
            <a:ext cx="525463"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72</a:t>
            </a:r>
          </a:p>
        </p:txBody>
      </p:sp>
      <p:sp>
        <p:nvSpPr>
          <p:cNvPr id="92168" name="Text Box 9"/>
          <p:cNvSpPr txBox="1">
            <a:spLocks noChangeArrowheads="1"/>
          </p:cNvSpPr>
          <p:nvPr/>
        </p:nvSpPr>
        <p:spPr bwMode="auto">
          <a:xfrm>
            <a:off x="6497638" y="2425700"/>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DI</a:t>
            </a:r>
          </a:p>
        </p:txBody>
      </p:sp>
      <p:sp>
        <p:nvSpPr>
          <p:cNvPr id="92169" name="Text Box 10"/>
          <p:cNvSpPr txBox="1">
            <a:spLocks noChangeArrowheads="1"/>
          </p:cNvSpPr>
          <p:nvPr/>
        </p:nvSpPr>
        <p:spPr bwMode="auto">
          <a:xfrm>
            <a:off x="6497638" y="2206625"/>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WRADDR</a:t>
            </a:r>
          </a:p>
        </p:txBody>
      </p:sp>
      <p:sp>
        <p:nvSpPr>
          <p:cNvPr id="11274" name="Text Box 13"/>
          <p:cNvSpPr txBox="1">
            <a:spLocks noChangeArrowheads="1"/>
          </p:cNvSpPr>
          <p:nvPr/>
        </p:nvSpPr>
        <p:spPr bwMode="auto">
          <a:xfrm>
            <a:off x="7121525" y="2179638"/>
            <a:ext cx="730250" cy="519112"/>
          </a:xfrm>
          <a:prstGeom prst="rect">
            <a:avLst/>
          </a:prstGeom>
          <a:noFill/>
          <a:ln w="9525">
            <a:noFill/>
            <a:miter lim="800000"/>
            <a:headEnd/>
            <a:tailEnd/>
          </a:ln>
        </p:spPr>
        <p:txBody>
          <a:bodyPr>
            <a:spAutoFit/>
          </a:bodyPr>
          <a:lstStyle/>
          <a:p>
            <a:pPr algn="l"/>
            <a:r>
              <a:rPr lang="en-US" sz="1400" b="1">
                <a:latin typeface="Arial Narrow" pitchFamily="34" charset="0"/>
              </a:rPr>
              <a:t>Port A</a:t>
            </a:r>
          </a:p>
        </p:txBody>
      </p:sp>
      <p:sp>
        <p:nvSpPr>
          <p:cNvPr id="11275" name="Rectangle 20"/>
          <p:cNvSpPr>
            <a:spLocks noChangeArrowheads="1"/>
          </p:cNvSpPr>
          <p:nvPr/>
        </p:nvSpPr>
        <p:spPr bwMode="auto">
          <a:xfrm>
            <a:off x="6759575" y="3116263"/>
            <a:ext cx="1239838" cy="604837"/>
          </a:xfrm>
          <a:prstGeom prst="rect">
            <a:avLst/>
          </a:prstGeom>
          <a:noFill/>
          <a:ln w="12700" algn="ctr">
            <a:noFill/>
            <a:miter lim="800000"/>
            <a:headEnd/>
            <a:tailEnd/>
          </a:ln>
        </p:spPr>
        <p:txBody>
          <a:bodyPr anchor="ctr">
            <a:spAutoFit/>
          </a:bodyPr>
          <a:lstStyle/>
          <a:p>
            <a:pPr eaLnBrk="0" hangingPunct="0">
              <a:lnSpc>
                <a:spcPct val="70000"/>
              </a:lnSpc>
            </a:pPr>
            <a:r>
              <a:rPr lang="en-US" sz="1600" b="1">
                <a:latin typeface="Arial Narrow" pitchFamily="34" charset="0"/>
              </a:rPr>
              <a:t>36 Kb</a:t>
            </a:r>
            <a:br>
              <a:rPr lang="en-US" sz="1600" b="1">
                <a:latin typeface="Arial Narrow" pitchFamily="34" charset="0"/>
              </a:rPr>
            </a:br>
            <a:r>
              <a:rPr lang="en-US" sz="1600" b="1">
                <a:latin typeface="Arial Narrow" pitchFamily="34" charset="0"/>
              </a:rPr>
              <a:t>Memory</a:t>
            </a:r>
            <a:br>
              <a:rPr lang="en-US" sz="1600" b="1">
                <a:latin typeface="Arial Narrow" pitchFamily="34" charset="0"/>
              </a:rPr>
            </a:br>
            <a:r>
              <a:rPr lang="en-US" sz="1600" b="1">
                <a:latin typeface="Arial Narrow" pitchFamily="34" charset="0"/>
              </a:rPr>
              <a:t>Array </a:t>
            </a:r>
          </a:p>
        </p:txBody>
      </p:sp>
      <p:sp>
        <p:nvSpPr>
          <p:cNvPr id="92172" name="Line 21"/>
          <p:cNvSpPr>
            <a:spLocks noChangeShapeType="1"/>
          </p:cNvSpPr>
          <p:nvPr/>
        </p:nvSpPr>
        <p:spPr bwMode="auto">
          <a:xfrm flipH="1">
            <a:off x="6223000" y="2333625"/>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2" name="Group 33"/>
          <p:cNvGrpSpPr>
            <a:grpSpLocks/>
          </p:cNvGrpSpPr>
          <p:nvPr>
            <p:custDataLst>
              <p:tags r:id="rId2"/>
            </p:custDataLst>
          </p:nvPr>
        </p:nvGrpSpPr>
        <p:grpSpPr bwMode="auto">
          <a:xfrm>
            <a:off x="6238875" y="2447925"/>
            <a:ext cx="276225" cy="177800"/>
            <a:chOff x="3930" y="1542"/>
            <a:chExt cx="174" cy="112"/>
          </a:xfrm>
        </p:grpSpPr>
        <p:sp>
          <p:nvSpPr>
            <p:cNvPr id="92190" name="Freeform 24"/>
            <p:cNvSpPr>
              <a:spLocks/>
            </p:cNvSpPr>
            <p:nvPr/>
          </p:nvSpPr>
          <p:spPr bwMode="auto">
            <a:xfrm>
              <a:off x="3968" y="1542"/>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2191" name="Line 27"/>
            <p:cNvSpPr>
              <a:spLocks noChangeShapeType="1"/>
            </p:cNvSpPr>
            <p:nvPr/>
          </p:nvSpPr>
          <p:spPr bwMode="auto">
            <a:xfrm flipH="1">
              <a:off x="3930" y="1602"/>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2174" name="PPTShape_0"/>
          <p:cNvSpPr txBox="1">
            <a:spLocks noChangeArrowheads="1"/>
          </p:cNvSpPr>
          <p:nvPr/>
        </p:nvSpPr>
        <p:spPr bwMode="auto">
          <a:xfrm>
            <a:off x="6503988" y="2809875"/>
            <a:ext cx="798512"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WRCLK</a:t>
            </a:r>
          </a:p>
        </p:txBody>
      </p:sp>
      <p:sp>
        <p:nvSpPr>
          <p:cNvPr id="92175" name="PPTShape_1"/>
          <p:cNvSpPr>
            <a:spLocks noChangeShapeType="1"/>
          </p:cNvSpPr>
          <p:nvPr/>
        </p:nvSpPr>
        <p:spPr bwMode="auto">
          <a:xfrm flipH="1">
            <a:off x="6229350" y="293846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nvGrpSpPr>
          <p:cNvPr id="3" name="Group 39"/>
          <p:cNvGrpSpPr>
            <a:grpSpLocks/>
          </p:cNvGrpSpPr>
          <p:nvPr>
            <p:custDataLst>
              <p:tags r:id="rId3"/>
            </p:custDataLst>
          </p:nvPr>
        </p:nvGrpSpPr>
        <p:grpSpPr bwMode="auto">
          <a:xfrm>
            <a:off x="6238875" y="2643188"/>
            <a:ext cx="276225" cy="177800"/>
            <a:chOff x="3930" y="1665"/>
            <a:chExt cx="174" cy="112"/>
          </a:xfrm>
        </p:grpSpPr>
        <p:sp>
          <p:nvSpPr>
            <p:cNvPr id="92188" name="Freeform 24"/>
            <p:cNvSpPr>
              <a:spLocks/>
            </p:cNvSpPr>
            <p:nvPr/>
          </p:nvSpPr>
          <p:spPr bwMode="auto">
            <a:xfrm>
              <a:off x="3968" y="1665"/>
              <a:ext cx="25" cy="112"/>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2189" name="Line 27"/>
            <p:cNvSpPr>
              <a:spLocks noChangeShapeType="1"/>
            </p:cNvSpPr>
            <p:nvPr/>
          </p:nvSpPr>
          <p:spPr bwMode="auto">
            <a:xfrm flipH="1">
              <a:off x="3930" y="1725"/>
              <a:ext cx="174" cy="0"/>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grpSp>
      <p:sp>
        <p:nvSpPr>
          <p:cNvPr id="92177" name="PPTShape_2"/>
          <p:cNvSpPr txBox="1">
            <a:spLocks noChangeArrowheads="1"/>
          </p:cNvSpPr>
          <p:nvPr/>
        </p:nvSpPr>
        <p:spPr bwMode="auto">
          <a:xfrm>
            <a:off x="6521450" y="2611438"/>
            <a:ext cx="1104900"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rgbClr val="FFCC00"/>
                </a:solidFill>
                <a:latin typeface="Arial Narrow" pitchFamily="34" charset="0"/>
              </a:rPr>
              <a:t>WE</a:t>
            </a:r>
          </a:p>
        </p:txBody>
      </p:sp>
      <p:sp>
        <p:nvSpPr>
          <p:cNvPr id="92178" name="PPTShape_3"/>
          <p:cNvSpPr txBox="1">
            <a:spLocks noChangeArrowheads="1"/>
          </p:cNvSpPr>
          <p:nvPr/>
        </p:nvSpPr>
        <p:spPr bwMode="auto">
          <a:xfrm>
            <a:off x="6065838" y="2524125"/>
            <a:ext cx="525462"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8</a:t>
            </a:r>
          </a:p>
        </p:txBody>
      </p:sp>
      <p:sp>
        <p:nvSpPr>
          <p:cNvPr id="92179" name="PPTShape_4"/>
          <p:cNvSpPr txBox="1">
            <a:spLocks noChangeArrowheads="1"/>
          </p:cNvSpPr>
          <p:nvPr/>
        </p:nvSpPr>
        <p:spPr bwMode="auto">
          <a:xfrm>
            <a:off x="6496050" y="3724275"/>
            <a:ext cx="798513"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RDADDR</a:t>
            </a:r>
          </a:p>
        </p:txBody>
      </p:sp>
      <p:sp>
        <p:nvSpPr>
          <p:cNvPr id="92180" name="Text Box 11"/>
          <p:cNvSpPr txBox="1">
            <a:spLocks noChangeArrowheads="1"/>
          </p:cNvSpPr>
          <p:nvPr/>
        </p:nvSpPr>
        <p:spPr bwMode="auto">
          <a:xfrm>
            <a:off x="8278813" y="3800475"/>
            <a:ext cx="622300" cy="276225"/>
          </a:xfrm>
          <a:prstGeom prst="rect">
            <a:avLst/>
          </a:prstGeom>
          <a:noFill/>
          <a:ln w="9525">
            <a:noFill/>
            <a:miter lim="800000"/>
            <a:headEnd/>
            <a:tailEnd/>
          </a:ln>
          <a:effectLst>
            <a:outerShdw dist="17961" dir="2700000" algn="ctr" rotWithShape="0">
              <a:srgbClr val="5F5F5F">
                <a:alpha val="50000"/>
              </a:srgbClr>
            </a:outerShdw>
          </a:effectLst>
        </p:spPr>
        <p:txBody>
          <a:bodyPr>
            <a:spAutoFit/>
          </a:bodyPr>
          <a:lstStyle/>
          <a:p>
            <a:pPr algn="l">
              <a:defRPr/>
            </a:pPr>
            <a:r>
              <a:rPr lang="en-US" sz="1200" b="1">
                <a:solidFill>
                  <a:srgbClr val="FFCC00"/>
                </a:solidFill>
                <a:latin typeface="Arial Narrow" pitchFamily="34" charset="0"/>
              </a:rPr>
              <a:t>72</a:t>
            </a:r>
          </a:p>
        </p:txBody>
      </p:sp>
      <p:sp>
        <p:nvSpPr>
          <p:cNvPr id="92181" name="Text Box 12"/>
          <p:cNvSpPr txBox="1">
            <a:spLocks noChangeArrowheads="1"/>
          </p:cNvSpPr>
          <p:nvPr/>
        </p:nvSpPr>
        <p:spPr bwMode="auto">
          <a:xfrm>
            <a:off x="7783513" y="3924300"/>
            <a:ext cx="687387"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 </a:t>
            </a:r>
            <a:r>
              <a:rPr lang="en-US" sz="1100" b="1">
                <a:solidFill>
                  <a:srgbClr val="FFCC00"/>
                </a:solidFill>
                <a:latin typeface="Arial Narrow" pitchFamily="34" charset="0"/>
              </a:rPr>
              <a:t>DO</a:t>
            </a:r>
          </a:p>
        </p:txBody>
      </p:sp>
      <p:sp>
        <p:nvSpPr>
          <p:cNvPr id="11286" name="PPTShape_5"/>
          <p:cNvSpPr txBox="1">
            <a:spLocks noChangeArrowheads="1"/>
          </p:cNvSpPr>
          <p:nvPr/>
        </p:nvSpPr>
        <p:spPr bwMode="auto">
          <a:xfrm>
            <a:off x="7118350" y="4468813"/>
            <a:ext cx="731838" cy="519112"/>
          </a:xfrm>
          <a:prstGeom prst="rect">
            <a:avLst/>
          </a:prstGeom>
          <a:noFill/>
          <a:ln w="9525">
            <a:noFill/>
            <a:miter lim="800000"/>
            <a:headEnd/>
            <a:tailEnd/>
          </a:ln>
        </p:spPr>
        <p:txBody>
          <a:bodyPr>
            <a:spAutoFit/>
          </a:bodyPr>
          <a:lstStyle/>
          <a:p>
            <a:pPr algn="l"/>
            <a:r>
              <a:rPr lang="en-US" sz="1400" b="1">
                <a:latin typeface="Arial Narrow" pitchFamily="34" charset="0"/>
              </a:rPr>
              <a:t>Port B</a:t>
            </a:r>
          </a:p>
        </p:txBody>
      </p:sp>
      <p:sp>
        <p:nvSpPr>
          <p:cNvPr id="92183" name="PPTShape_6"/>
          <p:cNvSpPr>
            <a:spLocks noChangeShapeType="1"/>
          </p:cNvSpPr>
          <p:nvPr/>
        </p:nvSpPr>
        <p:spPr bwMode="auto">
          <a:xfrm flipH="1">
            <a:off x="6221413" y="385286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2184" name="Freeform 26"/>
          <p:cNvSpPr>
            <a:spLocks/>
          </p:cNvSpPr>
          <p:nvPr/>
        </p:nvSpPr>
        <p:spPr bwMode="auto">
          <a:xfrm>
            <a:off x="8308975" y="3944938"/>
            <a:ext cx="36513" cy="174625"/>
          </a:xfrm>
          <a:custGeom>
            <a:avLst/>
            <a:gdLst>
              <a:gd name="T0" fmla="*/ 48 w 48"/>
              <a:gd name="T1" fmla="*/ 0 h 114"/>
              <a:gd name="T2" fmla="*/ 0 w 48"/>
              <a:gd name="T3" fmla="*/ 114 h 114"/>
              <a:gd name="T4" fmla="*/ 0 60000 65536"/>
              <a:gd name="T5" fmla="*/ 0 60000 65536"/>
              <a:gd name="T6" fmla="*/ 0 w 48"/>
              <a:gd name="T7" fmla="*/ 0 h 114"/>
              <a:gd name="T8" fmla="*/ 48 w 48"/>
              <a:gd name="T9" fmla="*/ 114 h 114"/>
            </a:gdLst>
            <a:ahLst/>
            <a:cxnLst>
              <a:cxn ang="T4">
                <a:pos x="T0" y="T1"/>
              </a:cxn>
              <a:cxn ang="T5">
                <a:pos x="T2" y="T3"/>
              </a:cxn>
            </a:cxnLst>
            <a:rect l="T6" t="T7" r="T8" b="T9"/>
            <a:pathLst>
              <a:path w="48" h="114">
                <a:moveTo>
                  <a:pt x="48" y="0"/>
                </a:moveTo>
                <a:lnTo>
                  <a:pt x="0" y="114"/>
                </a:lnTo>
              </a:path>
            </a:pathLst>
          </a:custGeom>
          <a:noFill/>
          <a:ln w="19050" cmpd="sng">
            <a:solidFill>
              <a:srgbClr val="FFCC00"/>
            </a:solidFill>
            <a:round/>
            <a:headEnd type="none" w="med" len="med"/>
            <a:tailEnd type="none" w="med" len="me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2185" name="Line 30"/>
          <p:cNvSpPr>
            <a:spLocks noChangeShapeType="1"/>
          </p:cNvSpPr>
          <p:nvPr/>
        </p:nvSpPr>
        <p:spPr bwMode="auto">
          <a:xfrm flipH="1">
            <a:off x="8220075" y="4037013"/>
            <a:ext cx="322263" cy="11112"/>
          </a:xfrm>
          <a:prstGeom prst="line">
            <a:avLst/>
          </a:prstGeom>
          <a:noFill/>
          <a:ln w="38100">
            <a:solidFill>
              <a:srgbClr val="FFCC00"/>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
        <p:nvSpPr>
          <p:cNvPr id="92186" name="PPTShape_7"/>
          <p:cNvSpPr txBox="1">
            <a:spLocks noChangeArrowheads="1"/>
          </p:cNvSpPr>
          <p:nvPr/>
        </p:nvSpPr>
        <p:spPr bwMode="auto">
          <a:xfrm>
            <a:off x="6502400" y="4327525"/>
            <a:ext cx="798513" cy="260350"/>
          </a:xfrm>
          <a:prstGeom prst="rect">
            <a:avLst/>
          </a:prstGeom>
          <a:noFill/>
          <a:ln w="9525">
            <a:noFill/>
            <a:miter lim="800000"/>
            <a:headEnd/>
            <a:tailEnd/>
          </a:ln>
          <a:effectLst>
            <a:outerShdw dist="17961" dir="2700000" algn="ctr" rotWithShape="0">
              <a:srgbClr val="470017"/>
            </a:outerShdw>
          </a:effectLst>
        </p:spPr>
        <p:txBody>
          <a:bodyPr>
            <a:spAutoFit/>
          </a:bodyPr>
          <a:lstStyle/>
          <a:p>
            <a:pPr algn="l">
              <a:defRPr/>
            </a:pPr>
            <a:r>
              <a:rPr lang="en-US" sz="1100" b="1">
                <a:solidFill>
                  <a:schemeClr val="bg1"/>
                </a:solidFill>
                <a:latin typeface="Arial Narrow" pitchFamily="34" charset="0"/>
              </a:rPr>
              <a:t>RDCLK</a:t>
            </a:r>
          </a:p>
        </p:txBody>
      </p:sp>
      <p:sp>
        <p:nvSpPr>
          <p:cNvPr id="92187" name="PPTShape_8"/>
          <p:cNvSpPr>
            <a:spLocks noChangeShapeType="1"/>
          </p:cNvSpPr>
          <p:nvPr/>
        </p:nvSpPr>
        <p:spPr bwMode="auto">
          <a:xfrm flipH="1">
            <a:off x="6227763" y="4456113"/>
            <a:ext cx="288925" cy="0"/>
          </a:xfrm>
          <a:prstGeom prst="line">
            <a:avLst/>
          </a:prstGeom>
          <a:noFill/>
          <a:ln w="28575">
            <a:solidFill>
              <a:schemeClr val="bg1"/>
            </a:solidFill>
            <a:round/>
            <a:headEnd type="triangle" w="med" len="med"/>
            <a:tailEnd/>
          </a:ln>
          <a:effectLst>
            <a:outerShdw dist="17961" dir="2700000" algn="ctr" rotWithShape="0">
              <a:schemeClr val="tx1">
                <a:alpha val="50000"/>
              </a:schemeClr>
            </a:outerShdw>
          </a:effectLst>
        </p:spPr>
        <p:txBody>
          <a:bodyPr/>
          <a:lstStyle/>
          <a:p>
            <a:pPr>
              <a:defRPr/>
            </a:pPr>
            <a:endParaRPr lang="en-US">
              <a:latin typeface="Arial" pitchFamily="34" charset="0"/>
            </a:endParaRPr>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NNOTATION_COUNT" val="0"/>
  <p:tag name="ARTICULATE_SLIDE_GUID" val="191ae1a5-d89d-49c7-8adb-d0acc1e2dec1"/>
  <p:tag name="AUDIO_ID" val="261"/>
  <p:tag name="ELAPSEDTIME" val="16.9"/>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z3bZ21c7_files\slide0001_image001.png"/>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e00d0be8-7e7c-41aa-9d6e-3db0a66b0575"/>
  <p:tag name="AUDIO_ID" val="585"/>
  <p:tag name="ELAPSEDTIME" val="6.2"/>
  <p:tag name="ARTICULATE_SLIDE_NAV" val="6"/>
</p:tagLst>
</file>

<file path=ppt/tags/tag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9db8da45-78be-41d0-8698-c4d1ec5302cb"/>
  <p:tag name="AUDIO_ID" val="586"/>
  <p:tag name="ELAPSEDTIME" val="75.2"/>
  <p:tag name="ARTICULATE_SLIDE_NAV" val="7"/>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0"/>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db8da45-78be-41d0-8698-c4d1ec530560"/>
  <p:tag name="AUDIO_ID" val="587"/>
  <p:tag name="ELAPSEDTIME" val="61.2"/>
  <p:tag name="ARTICULATE_SLIDE_NAV" val="8"/>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1411b6d0-499d-4a95-bd41-df0e093d00c8"/>
  <p:tag name="AUDIO_ID" val="581"/>
  <p:tag name="ELAPSEDTIME" val="26.0"/>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e4347ad3-98e4-4ea1-ad57-43465a926b93"/>
  <p:tag name="AUDIO_ID" val="588"/>
  <p:tag name="ELAPSEDTIME" val="63.2"/>
  <p:tag name="ARTICULATE_SLIDE_NAV" val="9"/>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8b29a477-7e4d-4166-a5b1-aa0097415861"/>
  <p:tag name="AUDIO_ID" val="589"/>
  <p:tag name="ELAPSEDTIME" val="29.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bc231917-6875-425d-9b9f-1eee1189c249"/>
  <p:tag name="AUDIO_ID" val="590"/>
  <p:tag name="ELAPSEDTIME" val="73.8"/>
  <p:tag name="ARTICULATE_SLIDE_NAV" val="11"/>
</p:tagLst>
</file>

<file path=ppt/tags/tag3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9aa3ec3-4f88-4284-bfd7-ff9aa4c93982"/>
  <p:tag name="AUDIO_ID" val="591"/>
  <p:tag name="ELAPSEDTIME" val="41.9"/>
  <p:tag name="ARTICULATE_SLIDE_NAV" val="12"/>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7b25197-c909-4171-b6bc-a2a3cdfaf8c4"/>
  <p:tag name="AUDIO_ID" val="592"/>
  <p:tag name="ELAPSEDTIME" val="41.2"/>
  <p:tag name="ARTICULATE_SLIDE_NAV" val="13"/>
</p:tagLst>
</file>

<file path=ppt/tags/tag3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e00d0be8-7e7c-41aa-9d6e-3db0a66b89dd"/>
  <p:tag name="AUDIO_ID" val="582"/>
  <p:tag name="ELAPSEDTIME" val="15.1"/>
  <p:tag name="ARTICULATE_SLIDE_NAV" val="3"/>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e00d0be8-7e7c-41aa-9d6e-3db0a66b0579"/>
  <p:tag name="AUDIO_ID" val="593"/>
  <p:tag name="ELAPSEDTIME" val="10.2"/>
  <p:tag name="ARTICULATE_SLIDE_NAV" val="14"/>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1510b533-caee-4e06-818b-d15ef07e0114"/>
  <p:tag name="AUDIO_ID" val="594"/>
  <p:tag name="ELAPSEDTIME" val="69.6"/>
  <p:tag name="ARTICULATE_SLIDE_NAV" val="15"/>
</p:tagLst>
</file>

<file path=ppt/tags/tag4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UDIO_ID" val="595"/>
  <p:tag name="ELAPSEDTIME" val="75.1"/>
  <p:tag name="ARTICULATE_SLIDE_NAV" val="16"/>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UDIO_ID" val="578"/>
  <p:tag name="ELAPSEDTIME" val="4.4"/>
  <p:tag name="ARTICULATE_SLIDE_NAV" val="17"/>
</p:tagLst>
</file>

<file path=ppt/tags/tag48.xml><?xml version="1.0" encoding="utf-8"?>
<p:tagLst xmlns:a="http://schemas.openxmlformats.org/drawingml/2006/main" xmlns:r="http://schemas.openxmlformats.org/officeDocument/2006/relationships" xmlns:p="http://schemas.openxmlformats.org/presentationml/2006/main">
  <p:tag name="ANNOTATION_COUNT" val="0"/>
  <p:tag name="ARTICULATE_SLIDE_GUID" val="191ae1a5-d89d-49c7-8adb-d0acc1e2dec1"/>
  <p:tag name="AUDIO_ID" val="261"/>
  <p:tag name="ELAPSEDTIME" val="16.9"/>
  <p:tag name="ARTICULATE_SLIDE_NAV" val="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7b1321a0-17ca-4403-90ca-a107ba6d1eca"/>
  <p:tag name="AUDIO_ID" val="592"/>
  <p:tag name="ELAPSEDTIME" val="16.8"/>
  <p:tag name="ARTICULATE_SLIDE_NAV" val="2"/>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e00d0be8-7e7c-41aa-9d6e-3db0a66b89dd"/>
  <p:tag name="AUDIO_ID" val="593"/>
  <p:tag name="ELAPSEDTIME" val="5.4"/>
  <p:tag name="ARTICULATE_SLIDE_NAV"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ff1b5272-1d8a-44d5-91e0-3d97106b551a"/>
  <p:tag name="AUDIO_ID" val="594"/>
  <p:tag name="ELAPSEDTIME" val="91.5"/>
  <p:tag name="ARTICULATE_SLIDE_NAV" val="4"/>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0b683452-ce24-4508-a9cd-24f869edd077"/>
  <p:tag name="AUDIO_ID" val="595"/>
  <p:tag name="ELAPSEDTIME" val="36.5"/>
  <p:tag name="ARTICULATE_SLIDE_NAV" val="5"/>
</p:tagLst>
</file>

<file path=ppt/tags/tag5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6KoKbAPO_files\slide0001_image001.png"/>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51f256bf-4a5d-40af-ad7f-a1b176f9a7c8"/>
  <p:tag name="AUDIO_ID" val="596"/>
  <p:tag name="ELAPSEDTIME" val="35.9"/>
  <p:tag name="ARTICULATE_SLIDE_NAV" val="6"/>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33c44411-5f5d-4c01-b4eb-4831272d9aa0"/>
  <p:tag name="AUDIO_ID" val="583"/>
  <p:tag name="ELAPSEDTIME" val="159.5"/>
  <p:tag name="ARTICULATE_SLIDE_NAV" val="4"/>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6b7d49cb-1e79-401d-9456-a5bb40ef6c2a"/>
  <p:tag name="AUDIO_ID" val="597"/>
  <p:tag name="ELAPSEDTIME" val="33.7"/>
  <p:tag name="ARTICULATE_SLIDE_NAV" val="7"/>
</p:tagLst>
</file>

<file path=ppt/tags/tag6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w73CY6mD_files\slide0001_image001.png"/>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e00d0be8-7e7c-41aa-9d6e-3db0a66b0583"/>
  <p:tag name="AUDIO_ID" val="598"/>
  <p:tag name="ELAPSEDTIME" val="8.0"/>
  <p:tag name="ARTICULATE_SLIDE_NAV" val="8"/>
</p:tagLst>
</file>

<file path=ppt/tags/tag65.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381be79e-5809-4b21-a51f-8816cebf030a"/>
  <p:tag name="AUDIO_ID" val="599"/>
  <p:tag name="ELAPSEDTIME" val="98.9"/>
  <p:tag name="ARTICULATE_SLIDE_NAV" val="9"/>
</p:tagLst>
</file>

<file path=ppt/tags/tag6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88df8443-4e79-4dc9-8426-ba70e28467eb"/>
  <p:tag name="AUDIO_ID" val="600"/>
  <p:tag name="ELAPSEDTIME" val="56.1"/>
  <p:tag name="ARTICULATE_SLIDE_NAV" val="10"/>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Og1k3fQl_files\slide0001_image001.pn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zdPNLkq2_files\slide0001_image001.png"/>
</p:tagLst>
</file>

<file path=ppt/tags/tag71.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42821330-a500-4ae3-ba52-edb65f5598f0"/>
  <p:tag name="AUDIO_ID" val="601"/>
  <p:tag name="ELAPSEDTIME" val="50.8"/>
  <p:tag name="ARTICULATE_SLIDE_NAV" val="11"/>
</p:tagLst>
</file>

<file path=ppt/tags/tag7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beRfqePy_files\slide0001_image001.png"/>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e00d0be8-7e7c-41aa-9d6e-3db0a66b0582"/>
  <p:tag name="AUDIO_ID" val="602"/>
  <p:tag name="ELAPSEDTIME" val="7.7"/>
  <p:tag name="ARTICULATE_SLIDE_NAV" val="12"/>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1510b533-caee-4e06-818b-d15ef07e0114"/>
  <p:tag name="AUDIO_ID" val="603"/>
  <p:tag name="ELAPSEDTIME" val="70.5"/>
  <p:tag name="ARTICULATE_SLIDE_NAV" val="13"/>
</p:tagLst>
</file>

<file path=ppt/tags/tag7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12645f04-dd27-4133-85ef-cb9d170d27e1"/>
  <p:tag name="AUDIO_ID" val="604"/>
  <p:tag name="ELAPSEDTIME" val="83.5"/>
  <p:tag name="ARTICULATE_SLIDE_NAV" val="14"/>
</p:tagLst>
</file>

<file path=ppt/tags/tag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81.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dcda1dc6-e549-4d1c-99c7-856f0c8e12d3"/>
  <p:tag name="AUDIO_ID" val="588"/>
  <p:tag name="ELAPSEDTIME" val="4.2"/>
  <p:tag name="ARTICULATE_SLIDE_NAV" val="15"/>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222dbba8-31b1-4617-9f29-e777eee52d8e"/>
  <p:tag name="AUDIO_ID" val="584"/>
  <p:tag name="ELAPSEDTIME" val="59.7"/>
  <p:tag name="ARTICULATE_SLIDE_NAV" val="5"/>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2.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1256</TotalTime>
  <Words>3340</Words>
  <Application>Microsoft Office PowerPoint</Application>
  <PresentationFormat>On-screen Show (4:3)</PresentationFormat>
  <Paragraphs>474</Paragraphs>
  <Slides>32</Slides>
  <Notes>32</Notes>
  <HiddenSlides>0</HiddenSlides>
  <MMClips>0</MMClips>
  <ScaleCrop>false</ScaleCrop>
  <HeadingPairs>
    <vt:vector size="4" baseType="variant">
      <vt:variant>
        <vt:lpstr>Theme</vt:lpstr>
      </vt:variant>
      <vt:variant>
        <vt:i4>13</vt:i4>
      </vt:variant>
      <vt:variant>
        <vt:lpstr>Slide Titles</vt:lpstr>
      </vt:variant>
      <vt:variant>
        <vt:i4>32</vt:i4>
      </vt:variant>
    </vt:vector>
  </HeadingPairs>
  <TitlesOfParts>
    <vt:vector size="45"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7 Series Memory Resources</vt:lpstr>
      <vt:lpstr>Objectives</vt:lpstr>
      <vt:lpstr>Lessons</vt:lpstr>
      <vt:lpstr>7 Series Block RAM and FIFO</vt:lpstr>
      <vt:lpstr>7 Series Block RAM and FIFO Block</vt:lpstr>
      <vt:lpstr>Lessons</vt:lpstr>
      <vt:lpstr>Single-Port Block RAM</vt:lpstr>
      <vt:lpstr>True Dual-Port Block RAM</vt:lpstr>
      <vt:lpstr>Simple Dual-Port Block RAM</vt:lpstr>
      <vt:lpstr>Summary of Block RAM Configurations</vt:lpstr>
      <vt:lpstr>Block RAM Cascading</vt:lpstr>
      <vt:lpstr>Integrated Error Correction</vt:lpstr>
      <vt:lpstr>Byte-Wide Write Enable</vt:lpstr>
      <vt:lpstr>Lessons</vt:lpstr>
      <vt:lpstr>Summary</vt:lpstr>
      <vt:lpstr>Where Can I Learn More?</vt:lpstr>
      <vt:lpstr>Trademark Information</vt:lpstr>
      <vt:lpstr>7 Series Memory Resources</vt:lpstr>
      <vt:lpstr>Objectives</vt:lpstr>
      <vt:lpstr>Lessons</vt:lpstr>
      <vt:lpstr>FIFO Mode Top-Level View</vt:lpstr>
      <vt:lpstr>FIFO Modes</vt:lpstr>
      <vt:lpstr>Flags</vt:lpstr>
      <vt:lpstr>First Word Fall Through (FWFT) Mode</vt:lpstr>
      <vt:lpstr>Lessons</vt:lpstr>
      <vt:lpstr>Inference</vt:lpstr>
      <vt:lpstr>Instantiation</vt:lpstr>
      <vt:lpstr>Block Memory Generator and FIFO Generator</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115</cp:revision>
  <dcterms:created xsi:type="dcterms:W3CDTF">2012-04-24T17:20:09Z</dcterms:created>
  <dcterms:modified xsi:type="dcterms:W3CDTF">2012-09-21T17:22:53Z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430425c8-2804-4323-8c69-cbcc79be489d</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